
<file path=[Content_Types].xml><?xml version="1.0" encoding="utf-8"?>
<Types xmlns="http://schemas.openxmlformats.org/package/2006/content-types">
  <Default Extension="bin" ContentType="application/vnd.openxmlformats-officedocument.oleObject"/>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lsb" ContentType="application/vnd.ms-excel.sheet.binary.macroEnabled.12"/>
  <Default Extension="xml" ContentType="application/xml"/>
  <Override PartName="/ppt/webextensions/taskpanes.xml" ContentType="application/vnd.ms-office.webextensiontaskpanes+xml"/>
  <Override PartName="/ppt/webextensions/webextension1.xml" ContentType="application/vnd.ms-office.webextension+xml"/>
  <Override PartName="/ppt/webextensions/webextension2.xml" ContentType="application/vnd.ms-office.webextension+xml"/>
  <Override PartName="/ppt/webextensions/webextension3.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ags/tag2.xml" ContentType="application/vnd.openxmlformats-officedocument.presentationml.tags+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ags/tag3.xml" ContentType="application/vnd.openxmlformats-officedocument.presentationml.tags+xml"/>
  <Override PartName="/ppt/theme/theme3.xml" ContentType="application/vnd.openxmlformats-officedocument.theme+xml"/>
  <Override PartName="/ppt/theme/theme4.xml" ContentType="application/vnd.openxmlformats-officedocument.them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1.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notesSlides/notesSlide2.xml" ContentType="application/vnd.openxmlformats-officedocument.presentationml.notesSlide+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notesSlides/notesSlide3.xml" ContentType="application/vnd.openxmlformats-officedocument.presentationml.notesSlide+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charts/chart1.xml" ContentType="application/vnd.openxmlformats-officedocument.drawingml.chart+xml"/>
  <Override PartName="/ppt/charts/chart2.xml" ContentType="application/vnd.openxmlformats-officedocument.drawingml.chart+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charts/chart3.xml" ContentType="application/vnd.openxmlformats-officedocument.drawingml.chart+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notesSlides/notesSlide4.xml" ContentType="application/vnd.openxmlformats-officedocument.presentationml.notesSlide+xml"/>
  <Override PartName="/ppt/tags/tag199.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notesSlides/notesSlide5.xml" ContentType="application/vnd.openxmlformats-officedocument.presentationml.notesSlide+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notesSlides/notesSlide6.xml" ContentType="application/vnd.openxmlformats-officedocument.presentationml.notesSlide+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notesSlides/notesSlide7.xml" ContentType="application/vnd.openxmlformats-officedocument.presentationml.notesSlide+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6" Type="http://schemas.openxmlformats.org/officeDocument/2006/relationships/custom-properties" Target="docProps/custom.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embedTrueTypeFonts="1" saveSubsetFonts="1" autoCompressPictures="0">
  <p:sldMasterIdLst>
    <p:sldMasterId id="2147483924" r:id="rId1"/>
    <p:sldMasterId id="2147483933" r:id="rId2"/>
  </p:sldMasterIdLst>
  <p:notesMasterIdLst>
    <p:notesMasterId r:id="rId46"/>
  </p:notesMasterIdLst>
  <p:handoutMasterIdLst>
    <p:handoutMasterId r:id="rId47"/>
  </p:handoutMasterIdLst>
  <p:sldIdLst>
    <p:sldId id="299" r:id="rId3"/>
    <p:sldId id="271" r:id="rId4"/>
    <p:sldId id="307" r:id="rId5"/>
    <p:sldId id="2147478929" r:id="rId6"/>
    <p:sldId id="280" r:id="rId7"/>
    <p:sldId id="260" r:id="rId8"/>
    <p:sldId id="269" r:id="rId9"/>
    <p:sldId id="302" r:id="rId10"/>
    <p:sldId id="296" r:id="rId11"/>
    <p:sldId id="2147478976" r:id="rId12"/>
    <p:sldId id="2147478977" r:id="rId13"/>
    <p:sldId id="297" r:id="rId14"/>
    <p:sldId id="2147478944" r:id="rId15"/>
    <p:sldId id="258" r:id="rId16"/>
    <p:sldId id="2147479000" r:id="rId17"/>
    <p:sldId id="263" r:id="rId18"/>
    <p:sldId id="264" r:id="rId19"/>
    <p:sldId id="2147479001" r:id="rId20"/>
    <p:sldId id="265" r:id="rId21"/>
    <p:sldId id="2147478998" r:id="rId22"/>
    <p:sldId id="2147478996" r:id="rId23"/>
    <p:sldId id="2147478997" r:id="rId24"/>
    <p:sldId id="272" r:id="rId25"/>
    <p:sldId id="2147479002" r:id="rId26"/>
    <p:sldId id="2147479003" r:id="rId27"/>
    <p:sldId id="2147479004" r:id="rId28"/>
    <p:sldId id="2147479005" r:id="rId29"/>
    <p:sldId id="2147479006" r:id="rId30"/>
    <p:sldId id="303" r:id="rId31"/>
    <p:sldId id="306" r:id="rId32"/>
    <p:sldId id="305" r:id="rId33"/>
    <p:sldId id="282" r:id="rId34"/>
    <p:sldId id="298" r:id="rId35"/>
    <p:sldId id="2147478950" r:id="rId36"/>
    <p:sldId id="2147478952" r:id="rId37"/>
    <p:sldId id="2147478953" r:id="rId38"/>
    <p:sldId id="2147478967" r:id="rId39"/>
    <p:sldId id="2147478968" r:id="rId40"/>
    <p:sldId id="2147478969" r:id="rId41"/>
    <p:sldId id="274" r:id="rId42"/>
    <p:sldId id="2147478971" r:id="rId43"/>
    <p:sldId id="278" r:id="rId44"/>
    <p:sldId id="2147478954" r:id="rId45"/>
  </p:sldIdLst>
  <p:sldSz cx="12192000" cy="6858000"/>
  <p:notesSz cx="7102475" cy="9388475"/>
  <p:embeddedFontLst>
    <p:embeddedFont>
      <p:font typeface="Aptos Black" panose="020B0004020202020204" pitchFamily="34" charset="0"/>
      <p:bold r:id="rId48"/>
      <p:boldItalic r:id="rId49"/>
    </p:embeddedFont>
    <p:embeddedFont>
      <p:font typeface="Georgia" panose="02040502050405020303" pitchFamily="18" charset="0"/>
      <p:regular r:id="rId50"/>
      <p:bold r:id="rId51"/>
      <p:italic r:id="rId52"/>
      <p:boldItalic r:id="rId53"/>
    </p:embeddedFont>
    <p:embeddedFont>
      <p:font typeface="Segoe UI" panose="020B0502040204020203" pitchFamily="34" charset="0"/>
      <p:regular r:id="rId54"/>
      <p:bold r:id="rId55"/>
      <p:italic r:id="rId56"/>
      <p:boldItalic r:id="rId57"/>
    </p:embeddedFont>
  </p:embeddedFontLst>
  <p:custDataLst>
    <p:tags r:id="rId5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763"/>
    <a:srgbClr val="00AEC7"/>
    <a:srgbClr val="890C58"/>
    <a:srgbClr val="CCEFF4"/>
    <a:srgbClr val="7C858C"/>
    <a:srgbClr val="FFFFFF"/>
    <a:srgbClr val="FF8200"/>
    <a:srgbClr val="26D07C"/>
    <a:srgbClr val="99DFE9"/>
    <a:srgbClr val="685BC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65D27E4-B322-4D8E-B664-5FC856005456}" v="908" dt="2026-04-22T22:23:09.15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6" d="100"/>
          <a:sy n="66" d="100"/>
        </p:scale>
        <p:origin x="1301" y="2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handoutMaster" Target="handoutMasters/handoutMaster1.xml"/><Relationship Id="rId50" Type="http://schemas.openxmlformats.org/officeDocument/2006/relationships/font" Target="fonts/font3.fntdata"/><Relationship Id="rId55" Type="http://schemas.openxmlformats.org/officeDocument/2006/relationships/font" Target="fonts/font8.fntdata"/><Relationship Id="rId63"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font" Target="fonts/font6.fntdata"/><Relationship Id="rId58" Type="http://schemas.openxmlformats.org/officeDocument/2006/relationships/tags" Target="tags/tag1.xml"/><Relationship Id="rId5" Type="http://schemas.openxmlformats.org/officeDocument/2006/relationships/slide" Target="slides/slide3.xml"/><Relationship Id="rId61" Type="http://schemas.openxmlformats.org/officeDocument/2006/relationships/viewProps" Target="viewProps.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font" Target="fonts/font1.fntdata"/><Relationship Id="rId56" Type="http://schemas.openxmlformats.org/officeDocument/2006/relationships/font" Target="fonts/font9.fntdata"/><Relationship Id="rId64" Type="http://schemas.microsoft.com/office/2015/10/relationships/revisionInfo" Target="revisionInfo.xml"/><Relationship Id="rId8" Type="http://schemas.openxmlformats.org/officeDocument/2006/relationships/slide" Target="slides/slide6.xml"/><Relationship Id="rId51" Type="http://schemas.openxmlformats.org/officeDocument/2006/relationships/font" Target="fonts/font4.fntdata"/><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notesMaster" Target="notesMasters/notesMaster1.xml"/><Relationship Id="rId59" Type="http://schemas.openxmlformats.org/officeDocument/2006/relationships/commentAuthors" Target="commentAuthor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font" Target="fonts/font7.fntdata"/><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font" Target="fonts/font2.fntdata"/><Relationship Id="rId57" Type="http://schemas.openxmlformats.org/officeDocument/2006/relationships/font" Target="fonts/font10.fntdata"/><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font" Target="fonts/font5.fntdata"/><Relationship Id="rId60" Type="http://schemas.openxmlformats.org/officeDocument/2006/relationships/presProps" Target="presProps.xml"/><Relationship Id="rId65" Type="http://schemas.microsoft.com/office/2018/10/relationships/authors" Target="author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Binary_Worksheet.xlsb"/></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Binary_Worksheet1.xlsb"/></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Binary_Worksheet2.xlsb"/></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1.7735334242837655E-2"/>
          <c:y val="0.17827529021558872"/>
          <c:w val="0.96452933151432474"/>
          <c:h val="0.69817578772802658"/>
        </c:manualLayout>
      </c:layout>
      <c:barChart>
        <c:barDir val="col"/>
        <c:grouping val="stacked"/>
        <c:varyColors val="0"/>
        <c:ser>
          <c:idx val="0"/>
          <c:order val="0"/>
          <c:spPr>
            <a:solidFill>
              <a:schemeClr val="accent1"/>
            </a:solidFill>
            <a:ln w="9525" cmpd="sng" algn="ctr">
              <a:solidFill>
                <a:schemeClr val="bg1"/>
              </a:solidFill>
              <a:prstDash val="solid"/>
            </a:ln>
          </c:spPr>
          <c:invertIfNegative val="0"/>
          <c:dLbls>
            <c:dLbl>
              <c:idx val="0"/>
              <c:layout>
                <c:manualLayout>
                  <c:x val="0"/>
                  <c:y val="-9.038142620232173E-2"/>
                </c:manualLayout>
              </c:layout>
              <c:numFmt formatCode="#,##0;&quot;-&quot;#,##0;0" sourceLinked="0"/>
              <c:spPr>
                <a:noFill/>
                <a:ln>
                  <a:noFill/>
                </a:ln>
              </c:spPr>
              <c:txPr>
                <a:bodyPr wrap="none"/>
                <a:lstStyle/>
                <a:p>
                  <a:pPr>
                    <a:defRPr sz="105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0-BEF8-4402-A475-9159C8932B19}"/>
                </c:ext>
              </c:extLst>
            </c:dLbl>
            <c:dLbl>
              <c:idx val="1"/>
              <c:layout>
                <c:manualLayout>
                  <c:x val="0"/>
                  <c:y val="-9.038142620232173E-2"/>
                </c:manualLayout>
              </c:layout>
              <c:numFmt formatCode="#,##0;&quot;-&quot;#,##0;0" sourceLinked="0"/>
              <c:spPr>
                <a:noFill/>
                <a:ln>
                  <a:noFill/>
                </a:ln>
              </c:spPr>
              <c:txPr>
                <a:bodyPr wrap="none"/>
                <a:lstStyle/>
                <a:p>
                  <a:pPr>
                    <a:defRPr sz="105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1-BEF8-4402-A475-9159C8932B19}"/>
                </c:ext>
              </c:extLst>
            </c:dLbl>
            <c:dLbl>
              <c:idx val="2"/>
              <c:layout>
                <c:manualLayout>
                  <c:x val="0"/>
                  <c:y val="-0.21310116086235489"/>
                </c:manualLayout>
              </c:layout>
              <c:numFmt formatCode="#,##0;&quot;-&quot;#,##0;0" sourceLinked="0"/>
              <c:spPr>
                <a:noFill/>
                <a:ln>
                  <a:noFill/>
                </a:ln>
              </c:spPr>
              <c:txPr>
                <a:bodyPr wrap="none"/>
                <a:lstStyle/>
                <a:p>
                  <a:pPr>
                    <a:defRPr sz="105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2-BEF8-4402-A475-9159C8932B19}"/>
                </c:ext>
              </c:extLst>
            </c:dLbl>
            <c:dLbl>
              <c:idx val="3"/>
              <c:layout>
                <c:manualLayout>
                  <c:x val="0"/>
                  <c:y val="-0.26451077943615259"/>
                </c:manualLayout>
              </c:layout>
              <c:numFmt formatCode="#,##0;&quot;-&quot;#,##0;0" sourceLinked="0"/>
              <c:spPr>
                <a:noFill/>
                <a:ln>
                  <a:noFill/>
                </a:ln>
              </c:spPr>
              <c:txPr>
                <a:bodyPr wrap="none"/>
                <a:lstStyle/>
                <a:p>
                  <a:pPr>
                    <a:defRPr sz="105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3-BEF8-4402-A475-9159C8932B19}"/>
                </c:ext>
              </c:extLst>
            </c:dLbl>
            <c:dLbl>
              <c:idx val="4"/>
              <c:layout>
                <c:manualLayout>
                  <c:x val="0"/>
                  <c:y val="-0.26451077943615259"/>
                </c:manualLayout>
              </c:layout>
              <c:numFmt formatCode="#,##0;&quot;-&quot;#,##0;0" sourceLinked="0"/>
              <c:spPr>
                <a:noFill/>
                <a:ln>
                  <a:noFill/>
                </a:ln>
              </c:spPr>
              <c:txPr>
                <a:bodyPr wrap="none"/>
                <a:lstStyle/>
                <a:p>
                  <a:pPr>
                    <a:defRPr sz="105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4-BEF8-4402-A475-9159C8932B19}"/>
                </c:ext>
              </c:extLst>
            </c:dLbl>
            <c:dLbl>
              <c:idx val="5"/>
              <c:layout>
                <c:manualLayout>
                  <c:x val="0"/>
                  <c:y val="-0.40464344941956881"/>
                </c:manualLayout>
              </c:layout>
              <c:numFmt formatCode="#,##0;&quot;-&quot;#,##0;0" sourceLinked="0"/>
              <c:spPr>
                <a:noFill/>
                <a:ln>
                  <a:noFill/>
                </a:ln>
              </c:spPr>
              <c:txPr>
                <a:bodyPr wrap="none"/>
                <a:lstStyle/>
                <a:p>
                  <a:pPr>
                    <a:defRPr sz="105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5-BEF8-4402-A475-9159C8932B19}"/>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Sheet1!$A$1:$F$1</c:f>
              <c:numCache>
                <c:formatCode>General</c:formatCode>
                <c:ptCount val="6"/>
                <c:pt idx="0">
                  <c:v>100</c:v>
                </c:pt>
                <c:pt idx="1">
                  <c:v>100</c:v>
                </c:pt>
                <c:pt idx="2">
                  <c:v>450</c:v>
                </c:pt>
                <c:pt idx="3">
                  <c:v>600</c:v>
                </c:pt>
                <c:pt idx="4">
                  <c:v>600</c:v>
                </c:pt>
                <c:pt idx="5">
                  <c:v>1000</c:v>
                </c:pt>
              </c:numCache>
            </c:numRef>
          </c:val>
          <c:extLst>
            <c:ext xmlns:c16="http://schemas.microsoft.com/office/drawing/2014/chart" uri="{C3380CC4-5D6E-409C-BE32-E72D297353CC}">
              <c16:uniqueId val="{00000006-BEF8-4402-A475-9159C8932B19}"/>
            </c:ext>
          </c:extLst>
        </c:ser>
        <c:dLbls>
          <c:showLegendKey val="0"/>
          <c:showVal val="0"/>
          <c:showCatName val="0"/>
          <c:showSerName val="0"/>
          <c:showPercent val="0"/>
          <c:showBubbleSize val="0"/>
        </c:dLbls>
        <c:gapWidth val="40"/>
        <c:overlap val="100"/>
        <c:axId val="932333632"/>
        <c:axId val="1"/>
      </c:barChart>
      <c:catAx>
        <c:axId val="932333632"/>
        <c:scaling>
          <c:orientation val="minMax"/>
        </c:scaling>
        <c:delete val="0"/>
        <c:axPos val="b"/>
        <c:majorGridlines>
          <c:spPr>
            <a:ln>
              <a:noFill/>
            </a:ln>
          </c:spPr>
        </c:majorGridlines>
        <c:majorTickMark val="none"/>
        <c:minorTickMark val="none"/>
        <c:tickLblPos val="none"/>
        <c:spPr>
          <a:ln w="9525" cmpd="sng" algn="ctr">
            <a:solidFill>
              <a:schemeClr val="tx1"/>
            </a:solidFill>
            <a:prstDash val="solid"/>
          </a:ln>
        </c:spPr>
        <c:crossAx val="1"/>
        <c:crosses val="min"/>
        <c:auto val="0"/>
        <c:lblAlgn val="ctr"/>
        <c:lblOffset val="100"/>
        <c:noMultiLvlLbl val="0"/>
      </c:catAx>
      <c:valAx>
        <c:axId val="1"/>
        <c:scaling>
          <c:orientation val="minMax"/>
          <c:max val="1000"/>
          <c:min val="0"/>
        </c:scaling>
        <c:delete val="1"/>
        <c:axPos val="l"/>
        <c:numFmt formatCode="General" sourceLinked="1"/>
        <c:majorTickMark val="out"/>
        <c:minorTickMark val="none"/>
        <c:tickLblPos val="nextTo"/>
        <c:crossAx val="932333632"/>
        <c:crosses val="min"/>
        <c:crossBetween val="between"/>
      </c:valAx>
    </c:plotArea>
    <c:plotVisOnly val="0"/>
    <c:dispBlanksAs val="gap"/>
    <c:showDLblsOverMax val="1"/>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1.7735334242837655E-2"/>
          <c:y val="0.1307017543859649"/>
          <c:w val="0.96452933151432474"/>
          <c:h val="0.73859649122807014"/>
        </c:manualLayout>
      </c:layout>
      <c:barChart>
        <c:barDir val="col"/>
        <c:grouping val="stacked"/>
        <c:varyColors val="0"/>
        <c:ser>
          <c:idx val="0"/>
          <c:order val="0"/>
          <c:spPr>
            <a:solidFill>
              <a:schemeClr val="accent1"/>
            </a:solidFill>
            <a:ln w="9525" cmpd="sng" algn="ctr">
              <a:solidFill>
                <a:schemeClr val="bg1"/>
              </a:solidFill>
              <a:prstDash val="solid"/>
            </a:ln>
          </c:spPr>
          <c:invertIfNegative val="0"/>
          <c:dPt>
            <c:idx val="5"/>
            <c:invertIfNegative val="0"/>
            <c:bubble3D val="0"/>
            <c:spPr>
              <a:solidFill>
                <a:schemeClr val="accent1"/>
              </a:solidFill>
              <a:ln>
                <a:noFill/>
              </a:ln>
            </c:spPr>
            <c:extLst>
              <c:ext xmlns:c16="http://schemas.microsoft.com/office/drawing/2014/chart" uri="{C3380CC4-5D6E-409C-BE32-E72D297353CC}">
                <c16:uniqueId val="{00000000-7DAB-4A2F-AAD0-7FDA9AC59B11}"/>
              </c:ext>
            </c:extLst>
          </c:dPt>
          <c:dLbls>
            <c:dLbl>
              <c:idx val="0"/>
              <c:layout>
                <c:manualLayout>
                  <c:x val="0"/>
                  <c:y val="-9.5614035087719304E-2"/>
                </c:manualLayout>
              </c:layout>
              <c:numFmt formatCode="#,##0;&quot;-&quot;#,##0;0" sourceLinked="0"/>
              <c:spPr>
                <a:noFill/>
                <a:ln>
                  <a:noFill/>
                </a:ln>
              </c:spPr>
              <c:txPr>
                <a:bodyPr wrap="none"/>
                <a:lstStyle/>
                <a:p>
                  <a:pPr>
                    <a:defRPr sz="105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1-7DAB-4A2F-AAD0-7FDA9AC59B11}"/>
                </c:ext>
              </c:extLst>
            </c:dLbl>
            <c:dLbl>
              <c:idx val="1"/>
              <c:layout>
                <c:manualLayout>
                  <c:x val="0"/>
                  <c:y val="-9.5614035087719304E-2"/>
                </c:manualLayout>
              </c:layout>
              <c:numFmt formatCode="#,##0;&quot;-&quot;#,##0;0" sourceLinked="0"/>
              <c:spPr>
                <a:noFill/>
                <a:ln>
                  <a:noFill/>
                </a:ln>
              </c:spPr>
              <c:txPr>
                <a:bodyPr wrap="none"/>
                <a:lstStyle/>
                <a:p>
                  <a:pPr>
                    <a:defRPr sz="105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2-7DAB-4A2F-AAD0-7FDA9AC59B11}"/>
                </c:ext>
              </c:extLst>
            </c:dLbl>
            <c:dLbl>
              <c:idx val="2"/>
              <c:layout>
                <c:manualLayout>
                  <c:x val="0"/>
                  <c:y val="-0.22543859649122808"/>
                </c:manualLayout>
              </c:layout>
              <c:numFmt formatCode="#,##0;&quot;-&quot;#,##0;0" sourceLinked="0"/>
              <c:spPr>
                <a:noFill/>
                <a:ln>
                  <a:noFill/>
                </a:ln>
              </c:spPr>
              <c:txPr>
                <a:bodyPr wrap="none"/>
                <a:lstStyle/>
                <a:p>
                  <a:pPr>
                    <a:defRPr sz="105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3-7DAB-4A2F-AAD0-7FDA9AC59B11}"/>
                </c:ext>
              </c:extLst>
            </c:dLbl>
            <c:dLbl>
              <c:idx val="3"/>
              <c:layout>
                <c:manualLayout>
                  <c:x val="0"/>
                  <c:y val="-0.27982456140350875"/>
                </c:manualLayout>
              </c:layout>
              <c:numFmt formatCode="#,##0;&quot;-&quot;#,##0;0" sourceLinked="0"/>
              <c:spPr>
                <a:noFill/>
                <a:ln>
                  <a:noFill/>
                </a:ln>
              </c:spPr>
              <c:txPr>
                <a:bodyPr wrap="none"/>
                <a:lstStyle/>
                <a:p>
                  <a:pPr>
                    <a:defRPr sz="105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4-7DAB-4A2F-AAD0-7FDA9AC59B11}"/>
                </c:ext>
              </c:extLst>
            </c:dLbl>
            <c:dLbl>
              <c:idx val="4"/>
              <c:layout>
                <c:manualLayout>
                  <c:x val="0"/>
                  <c:y val="-0.27982456140350875"/>
                </c:manualLayout>
              </c:layout>
              <c:numFmt formatCode="#,##0;&quot;-&quot;#,##0;0" sourceLinked="0"/>
              <c:spPr>
                <a:noFill/>
                <a:ln>
                  <a:noFill/>
                </a:ln>
              </c:spPr>
              <c:txPr>
                <a:bodyPr wrap="none"/>
                <a:lstStyle/>
                <a:p>
                  <a:pPr>
                    <a:defRPr sz="105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5-7DAB-4A2F-AAD0-7FDA9AC59B11}"/>
                </c:ext>
              </c:extLst>
            </c:dLbl>
            <c:dLbl>
              <c:idx val="5"/>
              <c:layout>
                <c:manualLayout>
                  <c:x val="0"/>
                  <c:y val="0"/>
                </c:manualLayout>
              </c:layout>
              <c:numFmt formatCode="#,##0;&quot;-&quot;#,##0;0" sourceLinked="0"/>
              <c:spPr>
                <a:noFill/>
                <a:ln>
                  <a:noFill/>
                </a:ln>
              </c:spPr>
              <c:txPr>
                <a:bodyPr wrap="none"/>
                <a:lstStyle/>
                <a:p>
                  <a:pPr>
                    <a:defRPr sz="1050"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0-7DAB-4A2F-AAD0-7FDA9AC59B11}"/>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Sheet1!$A$1:$F$1</c:f>
              <c:numCache>
                <c:formatCode>General</c:formatCode>
                <c:ptCount val="6"/>
                <c:pt idx="0">
                  <c:v>100</c:v>
                </c:pt>
                <c:pt idx="1">
                  <c:v>100</c:v>
                </c:pt>
                <c:pt idx="2">
                  <c:v>450</c:v>
                </c:pt>
                <c:pt idx="3">
                  <c:v>600</c:v>
                </c:pt>
                <c:pt idx="4">
                  <c:v>600</c:v>
                </c:pt>
                <c:pt idx="5">
                  <c:v>600</c:v>
                </c:pt>
              </c:numCache>
            </c:numRef>
          </c:val>
          <c:extLst>
            <c:ext xmlns:c16="http://schemas.microsoft.com/office/drawing/2014/chart" uri="{C3380CC4-5D6E-409C-BE32-E72D297353CC}">
              <c16:uniqueId val="{00000006-7DAB-4A2F-AAD0-7FDA9AC59B11}"/>
            </c:ext>
          </c:extLst>
        </c:ser>
        <c:ser>
          <c:idx val="1"/>
          <c:order val="1"/>
          <c:spPr>
            <a:noFill/>
            <a:ln>
              <a:noFill/>
            </a:ln>
          </c:spPr>
          <c:invertIfNegative val="0"/>
          <c:val>
            <c:numRef>
              <c:f>Sheet1!$A$2:$F$2</c:f>
              <c:numCache>
                <c:formatCode>General</c:formatCode>
                <c:ptCount val="6"/>
                <c:pt idx="5">
                  <c:v>400</c:v>
                </c:pt>
              </c:numCache>
            </c:numRef>
          </c:val>
          <c:extLst>
            <c:ext xmlns:c16="http://schemas.microsoft.com/office/drawing/2014/chart" uri="{C3380CC4-5D6E-409C-BE32-E72D297353CC}">
              <c16:uniqueId val="{00000007-7DAB-4A2F-AAD0-7FDA9AC59B11}"/>
            </c:ext>
          </c:extLst>
        </c:ser>
        <c:dLbls>
          <c:showLegendKey val="0"/>
          <c:showVal val="0"/>
          <c:showCatName val="0"/>
          <c:showSerName val="0"/>
          <c:showPercent val="0"/>
          <c:showBubbleSize val="0"/>
        </c:dLbls>
        <c:gapWidth val="40"/>
        <c:overlap val="100"/>
        <c:axId val="1125592224"/>
        <c:axId val="1"/>
      </c:barChart>
      <c:catAx>
        <c:axId val="1125592224"/>
        <c:scaling>
          <c:orientation val="minMax"/>
        </c:scaling>
        <c:delete val="0"/>
        <c:axPos val="b"/>
        <c:majorGridlines>
          <c:spPr>
            <a:ln>
              <a:noFill/>
            </a:ln>
          </c:spPr>
        </c:majorGridlines>
        <c:majorTickMark val="none"/>
        <c:minorTickMark val="none"/>
        <c:tickLblPos val="none"/>
        <c:spPr>
          <a:ln w="9525" cmpd="sng" algn="ctr">
            <a:solidFill>
              <a:schemeClr val="tx1"/>
            </a:solidFill>
            <a:prstDash val="solid"/>
          </a:ln>
        </c:spPr>
        <c:crossAx val="1"/>
        <c:crosses val="min"/>
        <c:auto val="0"/>
        <c:lblAlgn val="ctr"/>
        <c:lblOffset val="100"/>
        <c:noMultiLvlLbl val="0"/>
      </c:catAx>
      <c:valAx>
        <c:axId val="1"/>
        <c:scaling>
          <c:orientation val="minMax"/>
          <c:max val="1000"/>
          <c:min val="0"/>
        </c:scaling>
        <c:delete val="1"/>
        <c:axPos val="l"/>
        <c:numFmt formatCode="General" sourceLinked="1"/>
        <c:majorTickMark val="out"/>
        <c:minorTickMark val="none"/>
        <c:tickLblPos val="nextTo"/>
        <c:crossAx val="1125592224"/>
        <c:crosses val="min"/>
        <c:crossBetween val="between"/>
      </c:valAx>
    </c:plotArea>
    <c:plotVisOnly val="0"/>
    <c:dispBlanksAs val="gap"/>
    <c:showDLblsOverMax val="1"/>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1.0210092283526409E-2"/>
          <c:y val="0.17282958199356913"/>
          <c:w val="0.97957981543294714"/>
          <c:h val="0.707395498392283"/>
        </c:manualLayout>
      </c:layout>
      <c:barChart>
        <c:barDir val="col"/>
        <c:grouping val="stacked"/>
        <c:varyColors val="0"/>
        <c:ser>
          <c:idx val="0"/>
          <c:order val="0"/>
          <c:spPr>
            <a:solidFill>
              <a:srgbClr val="B3B3B3"/>
            </a:solidFill>
            <a:ln w="9525" cmpd="sng" algn="ctr">
              <a:solidFill>
                <a:schemeClr val="bg1"/>
              </a:solidFill>
              <a:prstDash val="solid"/>
            </a:ln>
          </c:spPr>
          <c:invertIfNegative val="0"/>
          <c:dPt>
            <c:idx val="1"/>
            <c:invertIfNegative val="0"/>
            <c:bubble3D val="0"/>
            <c:spPr>
              <a:solidFill>
                <a:schemeClr val="accent1"/>
              </a:solidFill>
              <a:ln w="9525" cmpd="sng" algn="ctr">
                <a:solidFill>
                  <a:schemeClr val="bg1"/>
                </a:solidFill>
                <a:prstDash val="solid"/>
              </a:ln>
            </c:spPr>
            <c:extLst>
              <c:ext xmlns:c16="http://schemas.microsoft.com/office/drawing/2014/chart" uri="{C3380CC4-5D6E-409C-BE32-E72D297353CC}">
                <c16:uniqueId val="{00000000-B1E0-43B6-BD2C-FBCD7B854C7E}"/>
              </c:ext>
            </c:extLst>
          </c:dPt>
          <c:dPt>
            <c:idx val="3"/>
            <c:invertIfNegative val="0"/>
            <c:bubble3D val="0"/>
            <c:spPr>
              <a:solidFill>
                <a:schemeClr val="accent1"/>
              </a:solidFill>
              <a:ln w="9525" cmpd="sng" algn="ctr">
                <a:solidFill>
                  <a:schemeClr val="bg1"/>
                </a:solidFill>
                <a:prstDash val="solid"/>
              </a:ln>
            </c:spPr>
            <c:extLst>
              <c:ext xmlns:c16="http://schemas.microsoft.com/office/drawing/2014/chart" uri="{C3380CC4-5D6E-409C-BE32-E72D297353CC}">
                <c16:uniqueId val="{00000001-B1E0-43B6-BD2C-FBCD7B854C7E}"/>
              </c:ext>
            </c:extLst>
          </c:dPt>
          <c:dPt>
            <c:idx val="5"/>
            <c:invertIfNegative val="0"/>
            <c:bubble3D val="0"/>
            <c:spPr>
              <a:solidFill>
                <a:schemeClr val="accent1"/>
              </a:solidFill>
              <a:ln w="9525" cmpd="sng" algn="ctr">
                <a:solidFill>
                  <a:schemeClr val="bg1"/>
                </a:solidFill>
                <a:prstDash val="solid"/>
              </a:ln>
            </c:spPr>
            <c:extLst>
              <c:ext xmlns:c16="http://schemas.microsoft.com/office/drawing/2014/chart" uri="{C3380CC4-5D6E-409C-BE32-E72D297353CC}">
                <c16:uniqueId val="{00000002-B1E0-43B6-BD2C-FBCD7B854C7E}"/>
              </c:ext>
            </c:extLst>
          </c:dPt>
          <c:dLbls>
            <c:dLbl>
              <c:idx val="0"/>
              <c:layout>
                <c:manualLayout>
                  <c:x val="0"/>
                  <c:y val="-8.9228295819935688E-2"/>
                </c:manualLayout>
              </c:layout>
              <c:numFmt formatCode="#,##0;&quot;-&quot;#,##0;0" sourceLinked="0"/>
              <c:spPr>
                <a:noFill/>
                <a:ln>
                  <a:noFill/>
                </a:ln>
              </c:spPr>
              <c:txPr>
                <a:bodyPr wrap="none"/>
                <a:lstStyle/>
                <a:p>
                  <a:pPr>
                    <a:defRPr sz="105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3-B1E0-43B6-BD2C-FBCD7B854C7E}"/>
                </c:ext>
              </c:extLst>
            </c:dLbl>
            <c:dLbl>
              <c:idx val="1"/>
              <c:layout>
                <c:manualLayout>
                  <c:x val="0"/>
                  <c:y val="-0.159967845659164"/>
                </c:manualLayout>
              </c:layout>
              <c:numFmt formatCode="#,##0;&quot;-&quot;#,##0;0" sourceLinked="0"/>
              <c:spPr>
                <a:noFill/>
                <a:ln>
                  <a:noFill/>
                </a:ln>
              </c:spPr>
              <c:txPr>
                <a:bodyPr wrap="none"/>
                <a:lstStyle/>
                <a:p>
                  <a:pPr>
                    <a:defRPr sz="105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0-B1E0-43B6-BD2C-FBCD7B854C7E}"/>
                </c:ext>
              </c:extLst>
            </c:dLbl>
            <c:dLbl>
              <c:idx val="2"/>
              <c:layout>
                <c:manualLayout>
                  <c:x val="0"/>
                  <c:y val="-0.159967845659164"/>
                </c:manualLayout>
              </c:layout>
              <c:numFmt formatCode="#,##0;&quot;-&quot;#,##0;0" sourceLinked="0"/>
              <c:spPr>
                <a:noFill/>
                <a:ln>
                  <a:noFill/>
                </a:ln>
              </c:spPr>
              <c:txPr>
                <a:bodyPr wrap="none"/>
                <a:lstStyle/>
                <a:p>
                  <a:pPr>
                    <a:defRPr sz="105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4-B1E0-43B6-BD2C-FBCD7B854C7E}"/>
                </c:ext>
              </c:extLst>
            </c:dLbl>
            <c:dLbl>
              <c:idx val="3"/>
              <c:layout>
                <c:manualLayout>
                  <c:x val="0"/>
                  <c:y val="-0.23070739549839228"/>
                </c:manualLayout>
              </c:layout>
              <c:numFmt formatCode="#,##0;&quot;-&quot;#,##0;0" sourceLinked="0"/>
              <c:spPr>
                <a:noFill/>
                <a:ln>
                  <a:noFill/>
                </a:ln>
              </c:spPr>
              <c:txPr>
                <a:bodyPr wrap="none"/>
                <a:lstStyle/>
                <a:p>
                  <a:pPr>
                    <a:defRPr sz="105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1-B1E0-43B6-BD2C-FBCD7B854C7E}"/>
                </c:ext>
              </c:extLst>
            </c:dLbl>
            <c:dLbl>
              <c:idx val="4"/>
              <c:layout>
                <c:manualLayout>
                  <c:x val="0"/>
                  <c:y val="-0.23070739549839228"/>
                </c:manualLayout>
              </c:layout>
              <c:numFmt formatCode="#,##0;&quot;-&quot;#,##0;0" sourceLinked="0"/>
              <c:spPr>
                <a:noFill/>
                <a:ln>
                  <a:noFill/>
                </a:ln>
              </c:spPr>
              <c:txPr>
                <a:bodyPr wrap="none"/>
                <a:lstStyle/>
                <a:p>
                  <a:pPr>
                    <a:defRPr sz="105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5-B1E0-43B6-BD2C-FBCD7B854C7E}"/>
                </c:ext>
              </c:extLst>
            </c:dLbl>
            <c:dLbl>
              <c:idx val="5"/>
              <c:layout>
                <c:manualLayout>
                  <c:x val="0"/>
                  <c:y val="-0.407556270096463"/>
                </c:manualLayout>
              </c:layout>
              <c:numFmt formatCode="#,##0;&quot;-&quot;#,##0;0" sourceLinked="0"/>
              <c:spPr>
                <a:noFill/>
                <a:ln>
                  <a:noFill/>
                </a:ln>
              </c:spPr>
              <c:txPr>
                <a:bodyPr wrap="none"/>
                <a:lstStyle/>
                <a:p>
                  <a:pPr>
                    <a:defRPr sz="105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2-B1E0-43B6-BD2C-FBCD7B854C7E}"/>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Sheet1!$A$1:$F$1</c:f>
              <c:numCache>
                <c:formatCode>General</c:formatCode>
                <c:ptCount val="6"/>
                <c:pt idx="0">
                  <c:v>100</c:v>
                </c:pt>
                <c:pt idx="1">
                  <c:v>300</c:v>
                </c:pt>
                <c:pt idx="2">
                  <c:v>300</c:v>
                </c:pt>
                <c:pt idx="3">
                  <c:v>500</c:v>
                </c:pt>
                <c:pt idx="4">
                  <c:v>500</c:v>
                </c:pt>
                <c:pt idx="5">
                  <c:v>1000</c:v>
                </c:pt>
              </c:numCache>
            </c:numRef>
          </c:val>
          <c:extLst>
            <c:ext xmlns:c16="http://schemas.microsoft.com/office/drawing/2014/chart" uri="{C3380CC4-5D6E-409C-BE32-E72D297353CC}">
              <c16:uniqueId val="{00000006-B1E0-43B6-BD2C-FBCD7B854C7E}"/>
            </c:ext>
          </c:extLst>
        </c:ser>
        <c:dLbls>
          <c:showLegendKey val="0"/>
          <c:showVal val="0"/>
          <c:showCatName val="0"/>
          <c:showSerName val="0"/>
          <c:showPercent val="0"/>
          <c:showBubbleSize val="0"/>
        </c:dLbls>
        <c:gapWidth val="40"/>
        <c:overlap val="100"/>
        <c:axId val="67679792"/>
        <c:axId val="1"/>
      </c:barChart>
      <c:catAx>
        <c:axId val="67679792"/>
        <c:scaling>
          <c:orientation val="minMax"/>
        </c:scaling>
        <c:delete val="0"/>
        <c:axPos val="b"/>
        <c:majorGridlines>
          <c:spPr>
            <a:ln>
              <a:noFill/>
            </a:ln>
          </c:spPr>
        </c:majorGridlines>
        <c:majorTickMark val="none"/>
        <c:minorTickMark val="none"/>
        <c:tickLblPos val="none"/>
        <c:spPr>
          <a:ln w="9525" cmpd="sng" algn="ctr">
            <a:solidFill>
              <a:schemeClr val="tx1"/>
            </a:solidFill>
            <a:prstDash val="solid"/>
          </a:ln>
        </c:spPr>
        <c:crossAx val="1"/>
        <c:crosses val="min"/>
        <c:auto val="0"/>
        <c:lblAlgn val="ctr"/>
        <c:lblOffset val="100"/>
        <c:noMultiLvlLbl val="0"/>
      </c:catAx>
      <c:valAx>
        <c:axId val="1"/>
        <c:scaling>
          <c:orientation val="minMax"/>
          <c:max val="1000"/>
          <c:min val="0"/>
        </c:scaling>
        <c:delete val="1"/>
        <c:axPos val="l"/>
        <c:numFmt formatCode="General" sourceLinked="1"/>
        <c:majorTickMark val="out"/>
        <c:minorTickMark val="none"/>
        <c:tickLblPos val="nextTo"/>
        <c:crossAx val="67679792"/>
        <c:crosses val="min"/>
        <c:crossBetween val="between"/>
      </c:valAx>
    </c:plotArea>
    <c:plotVisOnly val="0"/>
    <c:dispBlanksAs val="gap"/>
    <c:showDLblsOverMax val="1"/>
  </c:chart>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944F9B3-230E-4249-B48D-033DF2A85938}"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5A6F4463-1D35-4925-A89D-7EE462AFBF66}">
      <dgm:prSet/>
      <dgm:spPr/>
      <dgm:t>
        <a:bodyPr/>
        <a:lstStyle/>
        <a:p>
          <a:r>
            <a:rPr lang="en-US" b="1"/>
            <a:t>New Resource Type: ‘Provisional CLR’</a:t>
          </a:r>
        </a:p>
      </dgm:t>
    </dgm:pt>
    <dgm:pt modelId="{A0EA7553-2E44-47E9-8D18-5AD7BE588514}" type="parTrans" cxnId="{6A2E068B-23F7-4A88-8136-0DFA54EACAC2}">
      <dgm:prSet/>
      <dgm:spPr/>
      <dgm:t>
        <a:bodyPr/>
        <a:lstStyle/>
        <a:p>
          <a:endParaRPr lang="en-US"/>
        </a:p>
      </dgm:t>
    </dgm:pt>
    <dgm:pt modelId="{931BEE2D-5356-4A1E-874A-D35187E411EF}" type="sibTrans" cxnId="{6A2E068B-23F7-4A88-8136-0DFA54EACAC2}">
      <dgm:prSet/>
      <dgm:spPr/>
      <dgm:t>
        <a:bodyPr/>
        <a:lstStyle/>
        <a:p>
          <a:endParaRPr lang="en-US"/>
        </a:p>
      </dgm:t>
    </dgm:pt>
    <dgm:pt modelId="{9808225D-6D69-4B4B-BC39-F9B1C786DE12}">
      <dgm:prSet/>
      <dgm:spPr/>
      <dgm:t>
        <a:bodyPr/>
        <a:lstStyle/>
        <a:p>
          <a:pPr>
            <a:lnSpc>
              <a:spcPct val="100000"/>
            </a:lnSpc>
          </a:pPr>
          <a:r>
            <a:rPr lang="en-US"/>
            <a:t>A Large Load electing to operate as a CLR post-Batch Zero, with LPC defined in study and commitment via Form</a:t>
          </a:r>
        </a:p>
      </dgm:t>
    </dgm:pt>
    <dgm:pt modelId="{AF9AD94E-6E7C-47E9-A079-FDE70DC84057}" type="parTrans" cxnId="{A2AEFFC3-9502-4273-BD11-B28AB756581E}">
      <dgm:prSet/>
      <dgm:spPr/>
      <dgm:t>
        <a:bodyPr/>
        <a:lstStyle/>
        <a:p>
          <a:endParaRPr lang="en-US"/>
        </a:p>
      </dgm:t>
    </dgm:pt>
    <dgm:pt modelId="{E6DCBC2D-32A7-49A9-B2C3-864FFD0381A3}" type="sibTrans" cxnId="{A2AEFFC3-9502-4273-BD11-B28AB756581E}">
      <dgm:prSet/>
      <dgm:spPr/>
      <dgm:t>
        <a:bodyPr/>
        <a:lstStyle/>
        <a:p>
          <a:endParaRPr lang="en-US"/>
        </a:p>
      </dgm:t>
    </dgm:pt>
    <dgm:pt modelId="{18D7295A-C36A-4427-9575-EED9B562CD41}">
      <dgm:prSet/>
      <dgm:spPr/>
      <dgm:t>
        <a:bodyPr/>
        <a:lstStyle/>
        <a:p>
          <a:r>
            <a:rPr lang="en-US" b="1"/>
            <a:t>What’s different?</a:t>
          </a:r>
        </a:p>
      </dgm:t>
    </dgm:pt>
    <dgm:pt modelId="{021A07BD-2B86-4DAA-9336-42E6A089E054}" type="parTrans" cxnId="{26C1B766-4E41-401C-A613-F42D560155DF}">
      <dgm:prSet/>
      <dgm:spPr/>
      <dgm:t>
        <a:bodyPr/>
        <a:lstStyle/>
        <a:p>
          <a:endParaRPr lang="en-US"/>
        </a:p>
      </dgm:t>
    </dgm:pt>
    <dgm:pt modelId="{B8F12007-0FD5-429A-8445-B397B22EDCDD}" type="sibTrans" cxnId="{26C1B766-4E41-401C-A613-F42D560155DF}">
      <dgm:prSet/>
      <dgm:spPr/>
      <dgm:t>
        <a:bodyPr/>
        <a:lstStyle/>
        <a:p>
          <a:endParaRPr lang="en-US"/>
        </a:p>
      </dgm:t>
    </dgm:pt>
    <dgm:pt modelId="{A33AD5D0-0CE0-443A-92E8-9CE6B71C637F}">
      <dgm:prSet/>
      <dgm:spPr/>
      <dgm:t>
        <a:bodyPr/>
        <a:lstStyle/>
        <a:p>
          <a:pPr>
            <a:lnSpc>
              <a:spcPct val="100000"/>
            </a:lnSpc>
          </a:pPr>
          <a:r>
            <a:rPr lang="en-US"/>
            <a:t>PCLR load </a:t>
          </a:r>
          <a:r>
            <a:rPr lang="en-US" b="1"/>
            <a:t>bids can be ‘capped’ </a:t>
          </a:r>
          <a:r>
            <a:rPr lang="en-US"/>
            <a:t>to mitigate transmission constraints identified in SCED</a:t>
          </a:r>
        </a:p>
      </dgm:t>
    </dgm:pt>
    <dgm:pt modelId="{D6C49484-6CE7-4CC2-B712-EA659162C82B}" type="parTrans" cxnId="{61A534AE-C5F3-4AA5-8A77-25B0BCAFBFD8}">
      <dgm:prSet/>
      <dgm:spPr/>
      <dgm:t>
        <a:bodyPr/>
        <a:lstStyle/>
        <a:p>
          <a:endParaRPr lang="en-US"/>
        </a:p>
      </dgm:t>
    </dgm:pt>
    <dgm:pt modelId="{CA102CDC-A2BA-4D69-9877-8C61BA289C6A}" type="sibTrans" cxnId="{61A534AE-C5F3-4AA5-8A77-25B0BCAFBFD8}">
      <dgm:prSet/>
      <dgm:spPr/>
      <dgm:t>
        <a:bodyPr/>
        <a:lstStyle/>
        <a:p>
          <a:endParaRPr lang="en-US"/>
        </a:p>
      </dgm:t>
    </dgm:pt>
    <dgm:pt modelId="{413577A6-7404-47F2-AA1B-6091B56CD4BC}">
      <dgm:prSet/>
      <dgm:spPr/>
      <dgm:t>
        <a:bodyPr/>
        <a:lstStyle/>
        <a:p>
          <a:pPr>
            <a:lnSpc>
              <a:spcPct val="100000"/>
            </a:lnSpc>
          </a:pPr>
          <a:r>
            <a:rPr lang="en-US"/>
            <a:t>PCLR bids are capped </a:t>
          </a:r>
          <a:r>
            <a:rPr lang="en-US" b="1"/>
            <a:t>dynamically (“last-in-line/just-in-time”) in each run of SCED </a:t>
          </a:r>
          <a:r>
            <a:rPr lang="en-US"/>
            <a:t>to a price that will just allow SCED to resolve a constraint</a:t>
          </a:r>
        </a:p>
      </dgm:t>
    </dgm:pt>
    <dgm:pt modelId="{8D59DDAF-74DA-4F21-94CE-4C9AB28D262E}" type="parTrans" cxnId="{294371F5-AE01-4C9B-A994-836F41341500}">
      <dgm:prSet/>
      <dgm:spPr/>
      <dgm:t>
        <a:bodyPr/>
        <a:lstStyle/>
        <a:p>
          <a:endParaRPr lang="en-US"/>
        </a:p>
      </dgm:t>
    </dgm:pt>
    <dgm:pt modelId="{DE503C99-AD52-441C-A571-D368D458DD48}" type="sibTrans" cxnId="{294371F5-AE01-4C9B-A994-836F41341500}">
      <dgm:prSet/>
      <dgm:spPr/>
      <dgm:t>
        <a:bodyPr/>
        <a:lstStyle/>
        <a:p>
          <a:endParaRPr lang="en-US"/>
        </a:p>
      </dgm:t>
    </dgm:pt>
    <dgm:pt modelId="{AE55022D-1375-4BD9-8E7E-9366D5A94EDD}">
      <dgm:prSet/>
      <dgm:spPr/>
      <dgm:t>
        <a:bodyPr/>
        <a:lstStyle/>
        <a:p>
          <a:pPr>
            <a:lnSpc>
              <a:spcPct val="100000"/>
            </a:lnSpc>
          </a:pPr>
          <a:r>
            <a:rPr lang="en-US"/>
            <a:t>PCLRs are not eligible to provide Ancillary Services </a:t>
          </a:r>
        </a:p>
      </dgm:t>
    </dgm:pt>
    <dgm:pt modelId="{3B1BBD5A-E144-4FBA-9FB8-8031FA4461AD}" type="parTrans" cxnId="{DB88A280-DE9D-48D8-AB64-A350E1130337}">
      <dgm:prSet/>
      <dgm:spPr/>
      <dgm:t>
        <a:bodyPr/>
        <a:lstStyle/>
        <a:p>
          <a:endParaRPr lang="en-US"/>
        </a:p>
      </dgm:t>
    </dgm:pt>
    <dgm:pt modelId="{BFD79202-4E9E-4860-A3D6-84D8233507FB}" type="sibTrans" cxnId="{DB88A280-DE9D-48D8-AB64-A350E1130337}">
      <dgm:prSet/>
      <dgm:spPr/>
      <dgm:t>
        <a:bodyPr/>
        <a:lstStyle/>
        <a:p>
          <a:endParaRPr lang="en-US"/>
        </a:p>
      </dgm:t>
    </dgm:pt>
    <dgm:pt modelId="{15245895-0D9B-42F5-BDDC-0743766BAB47}">
      <dgm:prSet/>
      <dgm:spPr/>
      <dgm:t>
        <a:bodyPr/>
        <a:lstStyle/>
        <a:p>
          <a:pPr>
            <a:lnSpc>
              <a:spcPct val="100000"/>
            </a:lnSpc>
          </a:pPr>
          <a:r>
            <a:rPr lang="en-US" b="0"/>
            <a:t>Submits CLR Energy Bid Curve </a:t>
          </a:r>
          <a:r>
            <a:rPr lang="en-US" b="0">
              <a:sym typeface="Wingdings" panose="05000000000000000000" pitchFamily="2" charset="2"/>
            </a:rPr>
            <a:t> </a:t>
          </a:r>
          <a:r>
            <a:rPr lang="en-US" b="0"/>
            <a:t>bid-to-buy prices between Low Power Consumption (LPC) and Maximum Power Consumption (MPC) – same as any other CLR</a:t>
          </a:r>
          <a:endParaRPr lang="en-US"/>
        </a:p>
      </dgm:t>
    </dgm:pt>
    <dgm:pt modelId="{E344B919-6E25-425D-881D-0F4C370FD0ED}" type="parTrans" cxnId="{019B3BDD-0E41-4562-BF94-CA842F984F5C}">
      <dgm:prSet/>
      <dgm:spPr/>
      <dgm:t>
        <a:bodyPr/>
        <a:lstStyle/>
        <a:p>
          <a:endParaRPr lang="en-US"/>
        </a:p>
      </dgm:t>
    </dgm:pt>
    <dgm:pt modelId="{3A445ACF-3340-44A4-B156-55FC8B0CA55F}" type="sibTrans" cxnId="{019B3BDD-0E41-4562-BF94-CA842F984F5C}">
      <dgm:prSet/>
      <dgm:spPr/>
      <dgm:t>
        <a:bodyPr/>
        <a:lstStyle/>
        <a:p>
          <a:endParaRPr lang="en-US"/>
        </a:p>
      </dgm:t>
    </dgm:pt>
    <dgm:pt modelId="{4FAE0228-5C8D-4F92-BE6F-94D8DC578475}" type="pres">
      <dgm:prSet presAssocID="{7944F9B3-230E-4249-B48D-033DF2A85938}" presName="linear" presStyleCnt="0">
        <dgm:presLayoutVars>
          <dgm:dir/>
          <dgm:animLvl val="lvl"/>
          <dgm:resizeHandles val="exact"/>
        </dgm:presLayoutVars>
      </dgm:prSet>
      <dgm:spPr/>
    </dgm:pt>
    <dgm:pt modelId="{F004BDCD-FDC7-41B8-BD42-B0049A28B50E}" type="pres">
      <dgm:prSet presAssocID="{5A6F4463-1D35-4925-A89D-7EE462AFBF66}" presName="parentLin" presStyleCnt="0"/>
      <dgm:spPr/>
    </dgm:pt>
    <dgm:pt modelId="{5DA1E485-B743-4F51-B4E3-92FCE79CC97B}" type="pres">
      <dgm:prSet presAssocID="{5A6F4463-1D35-4925-A89D-7EE462AFBF66}" presName="parentLeftMargin" presStyleLbl="node1" presStyleIdx="0" presStyleCnt="2"/>
      <dgm:spPr/>
    </dgm:pt>
    <dgm:pt modelId="{72756D3E-5F05-47F2-8B0A-C759672A7602}" type="pres">
      <dgm:prSet presAssocID="{5A6F4463-1D35-4925-A89D-7EE462AFBF66}" presName="parentText" presStyleLbl="node1" presStyleIdx="0" presStyleCnt="2">
        <dgm:presLayoutVars>
          <dgm:chMax val="0"/>
          <dgm:bulletEnabled val="1"/>
        </dgm:presLayoutVars>
      </dgm:prSet>
      <dgm:spPr/>
    </dgm:pt>
    <dgm:pt modelId="{73991031-0384-46BF-A2BF-8005AE77B436}" type="pres">
      <dgm:prSet presAssocID="{5A6F4463-1D35-4925-A89D-7EE462AFBF66}" presName="negativeSpace" presStyleCnt="0"/>
      <dgm:spPr/>
    </dgm:pt>
    <dgm:pt modelId="{DC53F085-580C-46A9-8D90-F33BE46DF422}" type="pres">
      <dgm:prSet presAssocID="{5A6F4463-1D35-4925-A89D-7EE462AFBF66}" presName="childText" presStyleLbl="conFgAcc1" presStyleIdx="0" presStyleCnt="2">
        <dgm:presLayoutVars>
          <dgm:bulletEnabled val="1"/>
        </dgm:presLayoutVars>
      </dgm:prSet>
      <dgm:spPr/>
    </dgm:pt>
    <dgm:pt modelId="{8C23B591-8E44-431A-8542-1F52CD9AC217}" type="pres">
      <dgm:prSet presAssocID="{931BEE2D-5356-4A1E-874A-D35187E411EF}" presName="spaceBetweenRectangles" presStyleCnt="0"/>
      <dgm:spPr/>
    </dgm:pt>
    <dgm:pt modelId="{EF1C8049-9E95-4190-8C64-EF882C904C08}" type="pres">
      <dgm:prSet presAssocID="{18D7295A-C36A-4427-9575-EED9B562CD41}" presName="parentLin" presStyleCnt="0"/>
      <dgm:spPr/>
    </dgm:pt>
    <dgm:pt modelId="{7E2A980E-0290-4597-8FD2-A1EEAD48845E}" type="pres">
      <dgm:prSet presAssocID="{18D7295A-C36A-4427-9575-EED9B562CD41}" presName="parentLeftMargin" presStyleLbl="node1" presStyleIdx="0" presStyleCnt="2"/>
      <dgm:spPr/>
    </dgm:pt>
    <dgm:pt modelId="{32160337-A6E4-455A-B5E7-0178AA4C0087}" type="pres">
      <dgm:prSet presAssocID="{18D7295A-C36A-4427-9575-EED9B562CD41}" presName="parentText" presStyleLbl="node1" presStyleIdx="1" presStyleCnt="2">
        <dgm:presLayoutVars>
          <dgm:chMax val="0"/>
          <dgm:bulletEnabled val="1"/>
        </dgm:presLayoutVars>
      </dgm:prSet>
      <dgm:spPr/>
    </dgm:pt>
    <dgm:pt modelId="{14DC4E5A-DA6D-4461-8C7B-089F00E68D8C}" type="pres">
      <dgm:prSet presAssocID="{18D7295A-C36A-4427-9575-EED9B562CD41}" presName="negativeSpace" presStyleCnt="0"/>
      <dgm:spPr/>
    </dgm:pt>
    <dgm:pt modelId="{31573D6A-A120-4AC2-9614-769B2F28FE01}" type="pres">
      <dgm:prSet presAssocID="{18D7295A-C36A-4427-9575-EED9B562CD41}" presName="childText" presStyleLbl="conFgAcc1" presStyleIdx="1" presStyleCnt="2">
        <dgm:presLayoutVars>
          <dgm:bulletEnabled val="1"/>
        </dgm:presLayoutVars>
      </dgm:prSet>
      <dgm:spPr/>
    </dgm:pt>
  </dgm:ptLst>
  <dgm:cxnLst>
    <dgm:cxn modelId="{92172404-DFBD-412C-9344-8F481F1A3E93}" type="presOf" srcId="{A33AD5D0-0CE0-443A-92E8-9CE6B71C637F}" destId="{31573D6A-A120-4AC2-9614-769B2F28FE01}" srcOrd="0" destOrd="0" presId="urn:microsoft.com/office/officeart/2005/8/layout/list1"/>
    <dgm:cxn modelId="{4EDB3A13-CBD9-4970-A989-B2FC8C684D80}" type="presOf" srcId="{413577A6-7404-47F2-AA1B-6091B56CD4BC}" destId="{31573D6A-A120-4AC2-9614-769B2F28FE01}" srcOrd="0" destOrd="1" presId="urn:microsoft.com/office/officeart/2005/8/layout/list1"/>
    <dgm:cxn modelId="{F88CF517-53CA-460E-984E-C696FBB1A894}" type="presOf" srcId="{15245895-0D9B-42F5-BDDC-0743766BAB47}" destId="{DC53F085-580C-46A9-8D90-F33BE46DF422}" srcOrd="0" destOrd="1" presId="urn:microsoft.com/office/officeart/2005/8/layout/list1"/>
    <dgm:cxn modelId="{C9F80825-E9F6-4E35-B0A7-CBA6D7727723}" type="presOf" srcId="{5A6F4463-1D35-4925-A89D-7EE462AFBF66}" destId="{72756D3E-5F05-47F2-8B0A-C759672A7602}" srcOrd="1" destOrd="0" presId="urn:microsoft.com/office/officeart/2005/8/layout/list1"/>
    <dgm:cxn modelId="{E0D35C31-D11F-4144-B6E6-60EF42F09DE4}" type="presOf" srcId="{18D7295A-C36A-4427-9575-EED9B562CD41}" destId="{32160337-A6E4-455A-B5E7-0178AA4C0087}" srcOrd="1" destOrd="0" presId="urn:microsoft.com/office/officeart/2005/8/layout/list1"/>
    <dgm:cxn modelId="{26C1B766-4E41-401C-A613-F42D560155DF}" srcId="{7944F9B3-230E-4249-B48D-033DF2A85938}" destId="{18D7295A-C36A-4427-9575-EED9B562CD41}" srcOrd="1" destOrd="0" parTransId="{021A07BD-2B86-4DAA-9336-42E6A089E054}" sibTransId="{B8F12007-0FD5-429A-8445-B397B22EDCDD}"/>
    <dgm:cxn modelId="{EEEF0868-928A-46FA-B5CE-1ACCFFCD7A86}" type="presOf" srcId="{7944F9B3-230E-4249-B48D-033DF2A85938}" destId="{4FAE0228-5C8D-4F92-BE6F-94D8DC578475}" srcOrd="0" destOrd="0" presId="urn:microsoft.com/office/officeart/2005/8/layout/list1"/>
    <dgm:cxn modelId="{F0228074-C8DB-4555-8082-48FC25534F87}" type="presOf" srcId="{AE55022D-1375-4BD9-8E7E-9366D5A94EDD}" destId="{31573D6A-A120-4AC2-9614-769B2F28FE01}" srcOrd="0" destOrd="2" presId="urn:microsoft.com/office/officeart/2005/8/layout/list1"/>
    <dgm:cxn modelId="{DB88A280-DE9D-48D8-AB64-A350E1130337}" srcId="{18D7295A-C36A-4427-9575-EED9B562CD41}" destId="{AE55022D-1375-4BD9-8E7E-9366D5A94EDD}" srcOrd="2" destOrd="0" parTransId="{3B1BBD5A-E144-4FBA-9FB8-8031FA4461AD}" sibTransId="{BFD79202-4E9E-4860-A3D6-84D8233507FB}"/>
    <dgm:cxn modelId="{6A2E068B-23F7-4A88-8136-0DFA54EACAC2}" srcId="{7944F9B3-230E-4249-B48D-033DF2A85938}" destId="{5A6F4463-1D35-4925-A89D-7EE462AFBF66}" srcOrd="0" destOrd="0" parTransId="{A0EA7553-2E44-47E9-8D18-5AD7BE588514}" sibTransId="{931BEE2D-5356-4A1E-874A-D35187E411EF}"/>
    <dgm:cxn modelId="{6B26B08E-5367-4C8D-AD61-0A690D5B529E}" type="presOf" srcId="{5A6F4463-1D35-4925-A89D-7EE462AFBF66}" destId="{5DA1E485-B743-4F51-B4E3-92FCE79CC97B}" srcOrd="0" destOrd="0" presId="urn:microsoft.com/office/officeart/2005/8/layout/list1"/>
    <dgm:cxn modelId="{61A534AE-C5F3-4AA5-8A77-25B0BCAFBFD8}" srcId="{18D7295A-C36A-4427-9575-EED9B562CD41}" destId="{A33AD5D0-0CE0-443A-92E8-9CE6B71C637F}" srcOrd="0" destOrd="0" parTransId="{D6C49484-6CE7-4CC2-B712-EA659162C82B}" sibTransId="{CA102CDC-A2BA-4D69-9877-8C61BA289C6A}"/>
    <dgm:cxn modelId="{3D4209B9-DD5E-4F2A-BADA-F488F7EE18D1}" type="presOf" srcId="{9808225D-6D69-4B4B-BC39-F9B1C786DE12}" destId="{DC53F085-580C-46A9-8D90-F33BE46DF422}" srcOrd="0" destOrd="0" presId="urn:microsoft.com/office/officeart/2005/8/layout/list1"/>
    <dgm:cxn modelId="{87DC4DBA-2D1E-4331-ACF4-D69B3601F073}" type="presOf" srcId="{18D7295A-C36A-4427-9575-EED9B562CD41}" destId="{7E2A980E-0290-4597-8FD2-A1EEAD48845E}" srcOrd="0" destOrd="0" presId="urn:microsoft.com/office/officeart/2005/8/layout/list1"/>
    <dgm:cxn modelId="{A2AEFFC3-9502-4273-BD11-B28AB756581E}" srcId="{5A6F4463-1D35-4925-A89D-7EE462AFBF66}" destId="{9808225D-6D69-4B4B-BC39-F9B1C786DE12}" srcOrd="0" destOrd="0" parTransId="{AF9AD94E-6E7C-47E9-A079-FDE70DC84057}" sibTransId="{E6DCBC2D-32A7-49A9-B2C3-864FFD0381A3}"/>
    <dgm:cxn modelId="{019B3BDD-0E41-4562-BF94-CA842F984F5C}" srcId="{5A6F4463-1D35-4925-A89D-7EE462AFBF66}" destId="{15245895-0D9B-42F5-BDDC-0743766BAB47}" srcOrd="1" destOrd="0" parTransId="{E344B919-6E25-425D-881D-0F4C370FD0ED}" sibTransId="{3A445ACF-3340-44A4-B156-55FC8B0CA55F}"/>
    <dgm:cxn modelId="{294371F5-AE01-4C9B-A994-836F41341500}" srcId="{18D7295A-C36A-4427-9575-EED9B562CD41}" destId="{413577A6-7404-47F2-AA1B-6091B56CD4BC}" srcOrd="1" destOrd="0" parTransId="{8D59DDAF-74DA-4F21-94CE-4C9AB28D262E}" sibTransId="{DE503C99-AD52-441C-A571-D368D458DD48}"/>
    <dgm:cxn modelId="{D2436CD2-A014-481E-BB28-93E92340BF1D}" type="presParOf" srcId="{4FAE0228-5C8D-4F92-BE6F-94D8DC578475}" destId="{F004BDCD-FDC7-41B8-BD42-B0049A28B50E}" srcOrd="0" destOrd="0" presId="urn:microsoft.com/office/officeart/2005/8/layout/list1"/>
    <dgm:cxn modelId="{9C7367B0-7B69-4058-B18A-ACCC9135EA3E}" type="presParOf" srcId="{F004BDCD-FDC7-41B8-BD42-B0049A28B50E}" destId="{5DA1E485-B743-4F51-B4E3-92FCE79CC97B}" srcOrd="0" destOrd="0" presId="urn:microsoft.com/office/officeart/2005/8/layout/list1"/>
    <dgm:cxn modelId="{EC573CA7-AFD0-486B-B590-B558A0937AB1}" type="presParOf" srcId="{F004BDCD-FDC7-41B8-BD42-B0049A28B50E}" destId="{72756D3E-5F05-47F2-8B0A-C759672A7602}" srcOrd="1" destOrd="0" presId="urn:microsoft.com/office/officeart/2005/8/layout/list1"/>
    <dgm:cxn modelId="{8DE0A66D-53AE-41CD-B3EC-9F9BC5B79036}" type="presParOf" srcId="{4FAE0228-5C8D-4F92-BE6F-94D8DC578475}" destId="{73991031-0384-46BF-A2BF-8005AE77B436}" srcOrd="1" destOrd="0" presId="urn:microsoft.com/office/officeart/2005/8/layout/list1"/>
    <dgm:cxn modelId="{54A86D4D-1599-44EF-8D64-7C2A21225282}" type="presParOf" srcId="{4FAE0228-5C8D-4F92-BE6F-94D8DC578475}" destId="{DC53F085-580C-46A9-8D90-F33BE46DF422}" srcOrd="2" destOrd="0" presId="urn:microsoft.com/office/officeart/2005/8/layout/list1"/>
    <dgm:cxn modelId="{A6658FE9-B58C-4C71-A99E-A717CCC5C754}" type="presParOf" srcId="{4FAE0228-5C8D-4F92-BE6F-94D8DC578475}" destId="{8C23B591-8E44-431A-8542-1F52CD9AC217}" srcOrd="3" destOrd="0" presId="urn:microsoft.com/office/officeart/2005/8/layout/list1"/>
    <dgm:cxn modelId="{740C9B1F-8423-4935-BAE3-5DE8CBA5EF4F}" type="presParOf" srcId="{4FAE0228-5C8D-4F92-BE6F-94D8DC578475}" destId="{EF1C8049-9E95-4190-8C64-EF882C904C08}" srcOrd="4" destOrd="0" presId="urn:microsoft.com/office/officeart/2005/8/layout/list1"/>
    <dgm:cxn modelId="{E2F2C9D0-079E-4A9A-BD21-A1D5F37262CE}" type="presParOf" srcId="{EF1C8049-9E95-4190-8C64-EF882C904C08}" destId="{7E2A980E-0290-4597-8FD2-A1EEAD48845E}" srcOrd="0" destOrd="0" presId="urn:microsoft.com/office/officeart/2005/8/layout/list1"/>
    <dgm:cxn modelId="{0A1D7F79-2C70-4EBD-B503-C90F61DCA330}" type="presParOf" srcId="{EF1C8049-9E95-4190-8C64-EF882C904C08}" destId="{32160337-A6E4-455A-B5E7-0178AA4C0087}" srcOrd="1" destOrd="0" presId="urn:microsoft.com/office/officeart/2005/8/layout/list1"/>
    <dgm:cxn modelId="{96E26F94-B221-4517-A406-A14C454D4CD1}" type="presParOf" srcId="{4FAE0228-5C8D-4F92-BE6F-94D8DC578475}" destId="{14DC4E5A-DA6D-4461-8C7B-089F00E68D8C}" srcOrd="5" destOrd="0" presId="urn:microsoft.com/office/officeart/2005/8/layout/list1"/>
    <dgm:cxn modelId="{AFFCF923-B83B-432F-AAFE-95F6F1EF9031}" type="presParOf" srcId="{4FAE0228-5C8D-4F92-BE6F-94D8DC578475}" destId="{31573D6A-A120-4AC2-9614-769B2F28FE01}" srcOrd="6"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C53F085-580C-46A9-8D90-F33BE46DF422}">
      <dsp:nvSpPr>
        <dsp:cNvPr id="0" name=""/>
        <dsp:cNvSpPr/>
      </dsp:nvSpPr>
      <dsp:spPr>
        <a:xfrm>
          <a:off x="0" y="367685"/>
          <a:ext cx="11379200" cy="2182950"/>
        </a:xfrm>
        <a:prstGeom prst="rect">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83152" tIns="437388" rIns="883152" bIns="149352" numCol="1" spcCol="1270" anchor="t" anchorCtr="0">
          <a:noAutofit/>
        </a:bodyPr>
        <a:lstStyle/>
        <a:p>
          <a:pPr marL="228600" lvl="1" indent="-228600" algn="l" defTabSz="933450">
            <a:lnSpc>
              <a:spcPct val="100000"/>
            </a:lnSpc>
            <a:spcBef>
              <a:spcPct val="0"/>
            </a:spcBef>
            <a:spcAft>
              <a:spcPct val="15000"/>
            </a:spcAft>
            <a:buChar char="•"/>
          </a:pPr>
          <a:r>
            <a:rPr lang="en-US" sz="2100" kern="1200"/>
            <a:t>A Large Load electing to operate as a CLR post-Batch Zero, with LPC defined in study and commitment via Form</a:t>
          </a:r>
        </a:p>
        <a:p>
          <a:pPr marL="228600" lvl="1" indent="-228600" algn="l" defTabSz="933450">
            <a:lnSpc>
              <a:spcPct val="100000"/>
            </a:lnSpc>
            <a:spcBef>
              <a:spcPct val="0"/>
            </a:spcBef>
            <a:spcAft>
              <a:spcPct val="15000"/>
            </a:spcAft>
            <a:buChar char="•"/>
          </a:pPr>
          <a:r>
            <a:rPr lang="en-US" sz="2100" b="0" kern="1200"/>
            <a:t>Submits CLR Energy Bid Curve </a:t>
          </a:r>
          <a:r>
            <a:rPr lang="en-US" sz="2100" b="0" kern="1200">
              <a:sym typeface="Wingdings" panose="05000000000000000000" pitchFamily="2" charset="2"/>
            </a:rPr>
            <a:t> </a:t>
          </a:r>
          <a:r>
            <a:rPr lang="en-US" sz="2100" b="0" kern="1200"/>
            <a:t>bid-to-buy prices between Low Power Consumption (LPC) and Maximum Power Consumption (MPC) – same as any other CLR</a:t>
          </a:r>
          <a:endParaRPr lang="en-US" sz="2100" kern="1200"/>
        </a:p>
      </dsp:txBody>
      <dsp:txXfrm>
        <a:off x="0" y="367685"/>
        <a:ext cx="11379200" cy="2182950"/>
      </dsp:txXfrm>
    </dsp:sp>
    <dsp:sp modelId="{72756D3E-5F05-47F2-8B0A-C759672A7602}">
      <dsp:nvSpPr>
        <dsp:cNvPr id="0" name=""/>
        <dsp:cNvSpPr/>
      </dsp:nvSpPr>
      <dsp:spPr>
        <a:xfrm>
          <a:off x="568960" y="57725"/>
          <a:ext cx="7965440" cy="61992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1075" tIns="0" rIns="301075" bIns="0" numCol="1" spcCol="1270" anchor="ctr" anchorCtr="0">
          <a:noAutofit/>
        </a:bodyPr>
        <a:lstStyle/>
        <a:p>
          <a:pPr marL="0" lvl="0" indent="0" algn="l" defTabSz="933450">
            <a:lnSpc>
              <a:spcPct val="90000"/>
            </a:lnSpc>
            <a:spcBef>
              <a:spcPct val="0"/>
            </a:spcBef>
            <a:spcAft>
              <a:spcPct val="35000"/>
            </a:spcAft>
            <a:buNone/>
          </a:pPr>
          <a:r>
            <a:rPr lang="en-US" sz="2100" b="1" kern="1200"/>
            <a:t>New Resource Type: ‘Provisional CLR’</a:t>
          </a:r>
        </a:p>
      </dsp:txBody>
      <dsp:txXfrm>
        <a:off x="599222" y="87987"/>
        <a:ext cx="7904916" cy="559396"/>
      </dsp:txXfrm>
    </dsp:sp>
    <dsp:sp modelId="{31573D6A-A120-4AC2-9614-769B2F28FE01}">
      <dsp:nvSpPr>
        <dsp:cNvPr id="0" name=""/>
        <dsp:cNvSpPr/>
      </dsp:nvSpPr>
      <dsp:spPr>
        <a:xfrm>
          <a:off x="0" y="2973996"/>
          <a:ext cx="11379200" cy="2249100"/>
        </a:xfrm>
        <a:prstGeom prst="rect">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83152" tIns="437388" rIns="883152" bIns="149352" numCol="1" spcCol="1270" anchor="t" anchorCtr="0">
          <a:noAutofit/>
        </a:bodyPr>
        <a:lstStyle/>
        <a:p>
          <a:pPr marL="228600" lvl="1" indent="-228600" algn="l" defTabSz="933450">
            <a:lnSpc>
              <a:spcPct val="100000"/>
            </a:lnSpc>
            <a:spcBef>
              <a:spcPct val="0"/>
            </a:spcBef>
            <a:spcAft>
              <a:spcPct val="15000"/>
            </a:spcAft>
            <a:buChar char="•"/>
          </a:pPr>
          <a:r>
            <a:rPr lang="en-US" sz="2100" kern="1200"/>
            <a:t>PCLR load </a:t>
          </a:r>
          <a:r>
            <a:rPr lang="en-US" sz="2100" b="1" kern="1200"/>
            <a:t>bids can be ‘capped’ </a:t>
          </a:r>
          <a:r>
            <a:rPr lang="en-US" sz="2100" kern="1200"/>
            <a:t>to mitigate transmission constraints identified in SCED</a:t>
          </a:r>
        </a:p>
        <a:p>
          <a:pPr marL="228600" lvl="1" indent="-228600" algn="l" defTabSz="933450">
            <a:lnSpc>
              <a:spcPct val="100000"/>
            </a:lnSpc>
            <a:spcBef>
              <a:spcPct val="0"/>
            </a:spcBef>
            <a:spcAft>
              <a:spcPct val="15000"/>
            </a:spcAft>
            <a:buChar char="•"/>
          </a:pPr>
          <a:r>
            <a:rPr lang="en-US" sz="2100" kern="1200"/>
            <a:t>PCLR bids are capped </a:t>
          </a:r>
          <a:r>
            <a:rPr lang="en-US" sz="2100" b="1" kern="1200"/>
            <a:t>dynamically (“last-in-line/just-in-time”) in each run of SCED </a:t>
          </a:r>
          <a:r>
            <a:rPr lang="en-US" sz="2100" kern="1200"/>
            <a:t>to a price that will just allow SCED to resolve a constraint</a:t>
          </a:r>
        </a:p>
        <a:p>
          <a:pPr marL="228600" lvl="1" indent="-228600" algn="l" defTabSz="933450">
            <a:lnSpc>
              <a:spcPct val="100000"/>
            </a:lnSpc>
            <a:spcBef>
              <a:spcPct val="0"/>
            </a:spcBef>
            <a:spcAft>
              <a:spcPct val="15000"/>
            </a:spcAft>
            <a:buChar char="•"/>
          </a:pPr>
          <a:r>
            <a:rPr lang="en-US" sz="2100" kern="1200"/>
            <a:t>PCLRs are not eligible to provide Ancillary Services </a:t>
          </a:r>
        </a:p>
      </dsp:txBody>
      <dsp:txXfrm>
        <a:off x="0" y="2973996"/>
        <a:ext cx="11379200" cy="2249100"/>
      </dsp:txXfrm>
    </dsp:sp>
    <dsp:sp modelId="{32160337-A6E4-455A-B5E7-0178AA4C0087}">
      <dsp:nvSpPr>
        <dsp:cNvPr id="0" name=""/>
        <dsp:cNvSpPr/>
      </dsp:nvSpPr>
      <dsp:spPr>
        <a:xfrm>
          <a:off x="568960" y="2664036"/>
          <a:ext cx="7965440" cy="61992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1075" tIns="0" rIns="301075" bIns="0" numCol="1" spcCol="1270" anchor="ctr" anchorCtr="0">
          <a:noAutofit/>
        </a:bodyPr>
        <a:lstStyle/>
        <a:p>
          <a:pPr marL="0" lvl="0" indent="0" algn="l" defTabSz="933450">
            <a:lnSpc>
              <a:spcPct val="90000"/>
            </a:lnSpc>
            <a:spcBef>
              <a:spcPct val="0"/>
            </a:spcBef>
            <a:spcAft>
              <a:spcPct val="35000"/>
            </a:spcAft>
            <a:buNone/>
          </a:pPr>
          <a:r>
            <a:rPr lang="en-US" sz="2100" b="1" kern="1200"/>
            <a:t>What’s different?</a:t>
          </a:r>
        </a:p>
      </dsp:txBody>
      <dsp:txXfrm>
        <a:off x="599222" y="2694298"/>
        <a:ext cx="7904916" cy="559396"/>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04BC41E-EAC0-4D88-BA59-21A53C68F870}"/>
              </a:ext>
            </a:extLst>
          </p:cNvPr>
          <p:cNvSpPr>
            <a:spLocks noGrp="1"/>
          </p:cNvSpPr>
          <p:nvPr>
            <p:ph type="hdr" sz="quarter"/>
          </p:nvPr>
        </p:nvSpPr>
        <p:spPr>
          <a:xfrm>
            <a:off x="0" y="0"/>
            <a:ext cx="3078163" cy="469900"/>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20B5C4BB-B13C-4942-8E14-023ED14A3DB8}"/>
              </a:ext>
            </a:extLst>
          </p:cNvPr>
          <p:cNvSpPr>
            <a:spLocks noGrp="1"/>
          </p:cNvSpPr>
          <p:nvPr>
            <p:ph type="dt" sz="quarter" idx="1"/>
          </p:nvPr>
        </p:nvSpPr>
        <p:spPr>
          <a:xfrm>
            <a:off x="4022725" y="0"/>
            <a:ext cx="3078163" cy="469900"/>
          </a:xfrm>
          <a:prstGeom prst="rect">
            <a:avLst/>
          </a:prstGeom>
        </p:spPr>
        <p:txBody>
          <a:bodyPr vert="horz" lIns="91440" tIns="45720" rIns="91440" bIns="45720" rtlCol="0"/>
          <a:lstStyle>
            <a:lvl1pPr algn="r">
              <a:defRPr sz="1200"/>
            </a:lvl1pPr>
          </a:lstStyle>
          <a:p>
            <a:fld id="{54844B56-56CA-46C2-B040-170EF07B0E91}" type="datetime3">
              <a:rPr lang="en-US" smtClean="0"/>
              <a:t>22 April 2026</a:t>
            </a:fld>
            <a:endParaRPr lang="en-US"/>
          </a:p>
        </p:txBody>
      </p:sp>
      <p:sp>
        <p:nvSpPr>
          <p:cNvPr id="4" name="Footer Placeholder 3">
            <a:extLst>
              <a:ext uri="{FF2B5EF4-FFF2-40B4-BE49-F238E27FC236}">
                <a16:creationId xmlns:a16="http://schemas.microsoft.com/office/drawing/2014/main" id="{78221145-1027-4A39-B15A-DD84A26C2039}"/>
              </a:ext>
            </a:extLst>
          </p:cNvPr>
          <p:cNvSpPr>
            <a:spLocks noGrp="1"/>
          </p:cNvSpPr>
          <p:nvPr>
            <p:ph type="ftr" sz="quarter" idx="2"/>
          </p:nvPr>
        </p:nvSpPr>
        <p:spPr>
          <a:xfrm>
            <a:off x="0" y="8918575"/>
            <a:ext cx="3078163" cy="4699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A147719-50F5-4089-8123-86F5AF9C8847}"/>
              </a:ext>
            </a:extLst>
          </p:cNvPr>
          <p:cNvSpPr>
            <a:spLocks noGrp="1"/>
          </p:cNvSpPr>
          <p:nvPr>
            <p:ph type="sldNum" sz="quarter" idx="3"/>
          </p:nvPr>
        </p:nvSpPr>
        <p:spPr>
          <a:xfrm>
            <a:off x="4022725" y="8918575"/>
            <a:ext cx="3078163" cy="469900"/>
          </a:xfrm>
          <a:prstGeom prst="rect">
            <a:avLst/>
          </a:prstGeom>
        </p:spPr>
        <p:txBody>
          <a:bodyPr vert="horz" lIns="91440" tIns="45720" rIns="91440" bIns="45720" rtlCol="0" anchor="b"/>
          <a:lstStyle>
            <a:lvl1pPr algn="r">
              <a:defRPr sz="1200"/>
            </a:lvl1pPr>
          </a:lstStyle>
          <a:p>
            <a:fld id="{D2610F73-99D1-48E7-A408-B5EB5C8393F8}" type="slidenum">
              <a:rPr lang="en-US" smtClean="0"/>
              <a:t>‹#›</a:t>
            </a:fld>
            <a:endParaRPr lang="en-US"/>
          </a:p>
        </p:txBody>
      </p:sp>
    </p:spTree>
    <p:extLst>
      <p:ext uri="{BB962C8B-B14F-4D97-AF65-F5344CB8AC3E}">
        <p14:creationId xmlns:p14="http://schemas.microsoft.com/office/powerpoint/2010/main" val="2473196516"/>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39" cy="471054"/>
          </a:xfrm>
          <a:prstGeom prst="rect">
            <a:avLst/>
          </a:prstGeom>
        </p:spPr>
        <p:txBody>
          <a:bodyPr vert="horz" lIns="914400" tIns="47114" rIns="94229" bIns="47114" rtlCol="0"/>
          <a:lstStyle>
            <a:lvl1pPr algn="l" rtl="0">
              <a:defRPr sz="900">
                <a:latin typeface="+mn-lt"/>
                <a:cs typeface="Arial" panose="020B0604020202020204" pitchFamily="34" charset="0"/>
              </a:defRPr>
            </a:lvl1pPr>
          </a:lstStyle>
          <a:p>
            <a:endParaRPr lang="en-US"/>
          </a:p>
        </p:txBody>
      </p:sp>
      <p:sp>
        <p:nvSpPr>
          <p:cNvPr id="3" name="Date Placeholder 2"/>
          <p:cNvSpPr>
            <a:spLocks noGrp="1"/>
          </p:cNvSpPr>
          <p:nvPr>
            <p:ph type="dt" idx="1"/>
          </p:nvPr>
        </p:nvSpPr>
        <p:spPr>
          <a:xfrm>
            <a:off x="4023092" y="0"/>
            <a:ext cx="3077739" cy="471054"/>
          </a:xfrm>
          <a:prstGeom prst="rect">
            <a:avLst/>
          </a:prstGeom>
        </p:spPr>
        <p:txBody>
          <a:bodyPr vert="horz" lIns="94229" tIns="47114" rIns="914400" bIns="47114" rtlCol="0"/>
          <a:lstStyle>
            <a:lvl1pPr algn="r" rtl="0">
              <a:defRPr sz="900">
                <a:latin typeface="+mn-lt"/>
                <a:cs typeface="Arial" panose="020B0604020202020204" pitchFamily="34" charset="0"/>
              </a:defRPr>
            </a:lvl1pPr>
          </a:lstStyle>
          <a:p>
            <a:fld id="{A4FC4A73-EF24-4DBD-BE03-C4CAACADD3D7}" type="datetime3">
              <a:rPr lang="en-US" smtClean="0"/>
              <a:t>22 April 2026</a:t>
            </a:fld>
            <a:endParaRPr lang="en-US"/>
          </a:p>
        </p:txBody>
      </p:sp>
      <p:sp>
        <p:nvSpPr>
          <p:cNvPr id="4" name="Slide Image Placeholder 3"/>
          <p:cNvSpPr>
            <a:spLocks noGrp="1" noRot="1" noChangeAspect="1"/>
          </p:cNvSpPr>
          <p:nvPr>
            <p:ph type="sldImg" idx="2"/>
          </p:nvPr>
        </p:nvSpPr>
        <p:spPr>
          <a:xfrm>
            <a:off x="735012" y="563563"/>
            <a:ext cx="5632450" cy="3168650"/>
          </a:xfrm>
          <a:prstGeom prst="rect">
            <a:avLst/>
          </a:prstGeom>
          <a:noFill/>
          <a:ln w="6350">
            <a:solidFill>
              <a:prstClr val="black"/>
            </a:solidFill>
          </a:ln>
        </p:spPr>
        <p:txBody>
          <a:bodyPr vert="horz" lIns="94229" tIns="47114" rIns="94229" bIns="47114" rtlCol="0" anchor="ctr"/>
          <a:lstStyle/>
          <a:p>
            <a:endParaRPr lang="en-US"/>
          </a:p>
        </p:txBody>
      </p:sp>
      <p:sp>
        <p:nvSpPr>
          <p:cNvPr id="6" name="Footer Placeholder 5"/>
          <p:cNvSpPr>
            <a:spLocks noGrp="1"/>
          </p:cNvSpPr>
          <p:nvPr>
            <p:ph type="ftr" sz="quarter" idx="4"/>
          </p:nvPr>
        </p:nvSpPr>
        <p:spPr>
          <a:xfrm>
            <a:off x="0" y="8917422"/>
            <a:ext cx="3077739" cy="471053"/>
          </a:xfrm>
          <a:prstGeom prst="rect">
            <a:avLst/>
          </a:prstGeom>
        </p:spPr>
        <p:txBody>
          <a:bodyPr vert="horz" lIns="914400" tIns="47114" rIns="94229" bIns="47114" rtlCol="0" anchor="b"/>
          <a:lstStyle>
            <a:lvl1pPr algn="l" rtl="0">
              <a:defRPr sz="900">
                <a:latin typeface="+mn-lt"/>
                <a:cs typeface="Arial" panose="020B0604020202020204" pitchFamily="34" charset="0"/>
              </a:defRPr>
            </a:lvl1pPr>
          </a:lstStyle>
          <a:p>
            <a:endParaRPr lang="en-US"/>
          </a:p>
        </p:txBody>
      </p:sp>
      <p:sp>
        <p:nvSpPr>
          <p:cNvPr id="7" name="Slide Number Placeholder 6"/>
          <p:cNvSpPr>
            <a:spLocks noGrp="1"/>
          </p:cNvSpPr>
          <p:nvPr>
            <p:ph type="sldNum" sz="quarter" idx="5"/>
          </p:nvPr>
        </p:nvSpPr>
        <p:spPr>
          <a:xfrm>
            <a:off x="4023092" y="8917422"/>
            <a:ext cx="3077739" cy="471053"/>
          </a:xfrm>
          <a:prstGeom prst="rect">
            <a:avLst/>
          </a:prstGeom>
        </p:spPr>
        <p:txBody>
          <a:bodyPr vert="horz" lIns="94229" tIns="47114" rIns="914400" bIns="47114" rtlCol="0" anchor="b"/>
          <a:lstStyle>
            <a:lvl1pPr algn="r" rtl="0">
              <a:defRPr sz="900">
                <a:latin typeface="+mn-lt"/>
                <a:cs typeface="Arial" panose="020B0604020202020204" pitchFamily="34" charset="0"/>
              </a:defRPr>
            </a:lvl1pPr>
          </a:lstStyle>
          <a:p>
            <a:fld id="{CF5EBCF4-26FC-4F76-8DA1-52FDDC328D44}" type="slidenum">
              <a:rPr lang="en-US" smtClean="0"/>
              <a:pPr/>
              <a:t>‹#›</a:t>
            </a:fld>
            <a:endParaRPr lang="en-US"/>
          </a:p>
        </p:txBody>
      </p:sp>
      <p:sp>
        <p:nvSpPr>
          <p:cNvPr id="5" name="Notes Placeholder 4">
            <a:extLst>
              <a:ext uri="{FF2B5EF4-FFF2-40B4-BE49-F238E27FC236}">
                <a16:creationId xmlns:a16="http://schemas.microsoft.com/office/drawing/2014/main" id="{22FEA09E-B533-4D4E-953A-87FE390760BA}"/>
              </a:ext>
            </a:extLst>
          </p:cNvPr>
          <p:cNvSpPr>
            <a:spLocks noGrp="1"/>
          </p:cNvSpPr>
          <p:nvPr>
            <p:ph type="body" sz="quarter" idx="3"/>
          </p:nvPr>
        </p:nvSpPr>
        <p:spPr>
          <a:xfrm>
            <a:off x="735012" y="4518025"/>
            <a:ext cx="5632450" cy="1000274"/>
          </a:xfrm>
          <a:prstGeom prst="rect">
            <a:avLst/>
          </a:prstGeom>
        </p:spPr>
        <p:txBody>
          <a:bodyPr vert="horz"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80066646"/>
      </p:ext>
    </p:extLst>
  </p:cSld>
  <p:clrMap bg1="lt1" tx1="dk1" bg2="lt2" tx2="dk2" accent1="accent1" accent2="accent2" accent3="accent3" accent4="accent4" accent5="accent5" accent6="accent6" hlink="hlink" folHlink="folHlink"/>
  <p:hf hdr="0" ftr="0"/>
  <p:notesStyle>
    <a:lvl1pPr marL="0" algn="l" defTabSz="914400" rtl="0" eaLnBrk="1" latinLnBrk="0" hangingPunct="1">
      <a:lnSpc>
        <a:spcPct val="100000"/>
      </a:lnSpc>
      <a:spcBef>
        <a:spcPts val="300"/>
      </a:spcBef>
      <a:spcAft>
        <a:spcPts val="300"/>
      </a:spcAft>
      <a:defRPr lang="en-US" sz="1100" kern="1200">
        <a:solidFill>
          <a:schemeClr val="tx1"/>
        </a:solidFill>
        <a:latin typeface="+mn-lt"/>
        <a:ea typeface="+mn-ea"/>
        <a:cs typeface="Arial" panose="020B0604020202020204" pitchFamily="34" charset="0"/>
      </a:defRPr>
    </a:lvl1pPr>
    <a:lvl2pPr marL="144000" indent="-144000" algn="l" defTabSz="914400" rtl="0" eaLnBrk="1" latinLnBrk="0" hangingPunct="1">
      <a:spcAft>
        <a:spcPts val="300"/>
      </a:spcAft>
      <a:buSzPct val="110000"/>
      <a:buFont typeface="Wingdings" panose="05000000000000000000" pitchFamily="2" charset="2"/>
      <a:buChar char=""/>
      <a:defRPr lang="en-US" sz="1100" kern="1200">
        <a:solidFill>
          <a:schemeClr val="tx1"/>
        </a:solidFill>
        <a:latin typeface="+mn-lt"/>
        <a:ea typeface="+mn-ea"/>
        <a:cs typeface="+mn-cs"/>
      </a:defRPr>
    </a:lvl2pPr>
    <a:lvl3pPr marL="288000" indent="-144000" algn="l" defTabSz="914400" rtl="0" eaLnBrk="1" latinLnBrk="0" hangingPunct="1">
      <a:spcAft>
        <a:spcPts val="300"/>
      </a:spcAft>
      <a:buSzPct val="110000"/>
      <a:buFont typeface="Arial" panose="020B0604020202020204" pitchFamily="34" charset="0"/>
      <a:buChar char="‒"/>
      <a:defRPr lang="en-US" sz="1100" kern="1200">
        <a:solidFill>
          <a:schemeClr val="tx1"/>
        </a:solidFill>
        <a:latin typeface="+mn-lt"/>
        <a:ea typeface="+mn-ea"/>
        <a:cs typeface="+mn-cs"/>
      </a:defRPr>
    </a:lvl3pPr>
    <a:lvl4pPr marL="432000" indent="-144000" algn="l" defTabSz="914400" rtl="0" eaLnBrk="1" latinLnBrk="0" hangingPunct="1">
      <a:spcAft>
        <a:spcPts val="300"/>
      </a:spcAft>
      <a:buSzPct val="100000"/>
      <a:buFont typeface="Arial" panose="020B0604020202020204" pitchFamily="34" charset="0"/>
      <a:buChar char="•"/>
      <a:defRPr lang="en-US" sz="1100" kern="1200">
        <a:solidFill>
          <a:schemeClr val="tx1"/>
        </a:solidFill>
        <a:latin typeface="+mn-lt"/>
        <a:ea typeface="+mn-ea"/>
        <a:cs typeface="+mn-cs"/>
      </a:defRPr>
    </a:lvl4pPr>
    <a:lvl5pPr marL="576000" indent="-144000" algn="l" defTabSz="914400" rtl="0" eaLnBrk="1" latinLnBrk="0" hangingPunct="1">
      <a:spcAft>
        <a:spcPts val="300"/>
      </a:spcAft>
      <a:buFont typeface="Arial" panose="020B0604020202020204" pitchFamily="34" charset="0"/>
      <a:buChar char="̶"/>
      <a:defRPr lang="en-US"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5013" y="563563"/>
            <a:ext cx="5632450" cy="3168650"/>
          </a:xfrm>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
          </p:nvPr>
        </p:nvSpPr>
        <p:spPr/>
        <p:txBody>
          <a:bodyPr/>
          <a:lstStyle/>
          <a:p>
            <a:fld id="{6BC86D71-25BE-417A-BE4C-6D6056A8AE53}" type="datetime3">
              <a:rPr lang="en-US" smtClean="0"/>
              <a:t>22 April 2026</a:t>
            </a:fld>
            <a:endParaRPr lang="en-US"/>
          </a:p>
        </p:txBody>
      </p:sp>
      <p:sp>
        <p:nvSpPr>
          <p:cNvPr id="5" name="Slide Number Placeholder 4"/>
          <p:cNvSpPr>
            <a:spLocks noGrp="1"/>
          </p:cNvSpPr>
          <p:nvPr>
            <p:ph type="sldNum" sz="quarter" idx="5"/>
          </p:nvPr>
        </p:nvSpPr>
        <p:spPr/>
        <p:txBody>
          <a:bodyPr/>
          <a:lstStyle/>
          <a:p>
            <a:fld id="{CF5EBCF4-26FC-4F76-8DA1-52FDDC328D44}" type="slidenum">
              <a:rPr lang="en-US" smtClean="0"/>
              <a:pPr/>
              <a:t>1</a:t>
            </a:fld>
            <a:endParaRPr lang="en-US"/>
          </a:p>
        </p:txBody>
      </p:sp>
    </p:spTree>
    <p:extLst>
      <p:ext uri="{BB962C8B-B14F-4D97-AF65-F5344CB8AC3E}">
        <p14:creationId xmlns:p14="http://schemas.microsoft.com/office/powerpoint/2010/main" val="31741063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5013" y="563563"/>
            <a:ext cx="5632450" cy="3168650"/>
          </a:xfrm>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
          </p:nvPr>
        </p:nvSpPr>
        <p:spPr/>
        <p:txBody>
          <a:bodyPr/>
          <a:lstStyle/>
          <a:p>
            <a:fld id="{A4FC4A73-EF24-4DBD-BE03-C4CAACADD3D7}" type="datetime3">
              <a:rPr lang="en-US" smtClean="0"/>
              <a:t>22 April 2026</a:t>
            </a:fld>
            <a:endParaRPr lang="en-US"/>
          </a:p>
        </p:txBody>
      </p:sp>
      <p:sp>
        <p:nvSpPr>
          <p:cNvPr id="5" name="Slide Number Placeholder 4"/>
          <p:cNvSpPr>
            <a:spLocks noGrp="1"/>
          </p:cNvSpPr>
          <p:nvPr>
            <p:ph type="sldNum" sz="quarter" idx="5"/>
          </p:nvPr>
        </p:nvSpPr>
        <p:spPr/>
        <p:txBody>
          <a:bodyPr/>
          <a:lstStyle/>
          <a:p>
            <a:fld id="{CF5EBCF4-26FC-4F76-8DA1-52FDDC328D44}" type="slidenum">
              <a:rPr lang="en-US" smtClean="0"/>
              <a:pPr/>
              <a:t>2</a:t>
            </a:fld>
            <a:endParaRPr lang="en-US"/>
          </a:p>
        </p:txBody>
      </p:sp>
    </p:spTree>
    <p:extLst>
      <p:ext uri="{BB962C8B-B14F-4D97-AF65-F5344CB8AC3E}">
        <p14:creationId xmlns:p14="http://schemas.microsoft.com/office/powerpoint/2010/main" val="24711347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CDD1E9-FCA0-BC7D-328B-960A21DB77E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FE730A6-D4F4-DFC3-7CF1-9303FE08A514}"/>
              </a:ext>
            </a:extLst>
          </p:cNvPr>
          <p:cNvSpPr>
            <a:spLocks noGrp="1" noRot="1" noChangeAspect="1"/>
          </p:cNvSpPr>
          <p:nvPr>
            <p:ph type="sldImg"/>
          </p:nvPr>
        </p:nvSpPr>
        <p:spPr>
          <a:xfrm>
            <a:off x="735013" y="563563"/>
            <a:ext cx="5632450" cy="3168650"/>
          </a:xfrm>
        </p:spPr>
      </p:sp>
      <p:sp>
        <p:nvSpPr>
          <p:cNvPr id="3" name="Notes Placeholder 2">
            <a:extLst>
              <a:ext uri="{FF2B5EF4-FFF2-40B4-BE49-F238E27FC236}">
                <a16:creationId xmlns:a16="http://schemas.microsoft.com/office/drawing/2014/main" id="{C421EA3D-7D59-2E80-1AD6-1FD702349EA6}"/>
              </a:ext>
            </a:extLst>
          </p:cNvPr>
          <p:cNvSpPr>
            <a:spLocks noGrp="1"/>
          </p:cNvSpPr>
          <p:nvPr>
            <p:ph type="body" idx="1"/>
          </p:nvPr>
        </p:nvSpPr>
        <p:spPr/>
        <p:txBody>
          <a:bodyPr/>
          <a:lstStyle/>
          <a:p>
            <a:endParaRPr lang="en-US"/>
          </a:p>
        </p:txBody>
      </p:sp>
      <p:sp>
        <p:nvSpPr>
          <p:cNvPr id="4" name="Date Placeholder 3">
            <a:extLst>
              <a:ext uri="{FF2B5EF4-FFF2-40B4-BE49-F238E27FC236}">
                <a16:creationId xmlns:a16="http://schemas.microsoft.com/office/drawing/2014/main" id="{EE1AD4CC-6496-B7FD-10A3-140C50C31778}"/>
              </a:ext>
            </a:extLst>
          </p:cNvPr>
          <p:cNvSpPr>
            <a:spLocks noGrp="1"/>
          </p:cNvSpPr>
          <p:nvPr>
            <p:ph type="dt" idx="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DF34805-1F01-4BDA-A8CA-FCEA2B4BC8D0}" type="datetime3">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 April 2026</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5" name="Slide Number Placeholder 4">
            <a:extLst>
              <a:ext uri="{FF2B5EF4-FFF2-40B4-BE49-F238E27FC236}">
                <a16:creationId xmlns:a16="http://schemas.microsoft.com/office/drawing/2014/main" id="{A7DC604C-0DB2-E9EE-F04E-C73E9C7DC5E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F5EBCF4-26FC-4F76-8DA1-52FDDC328D44}"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85768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01D92E-78D6-4367-E285-303F2CE6B53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B989F89-DA62-6CFF-EDF5-48B220B2B1D7}"/>
              </a:ext>
            </a:extLst>
          </p:cNvPr>
          <p:cNvSpPr>
            <a:spLocks noGrp="1" noRot="1" noChangeAspect="1"/>
          </p:cNvSpPr>
          <p:nvPr>
            <p:ph type="sldImg"/>
          </p:nvPr>
        </p:nvSpPr>
        <p:spPr>
          <a:xfrm>
            <a:off x="735013" y="563563"/>
            <a:ext cx="5632450" cy="3168650"/>
          </a:xfrm>
        </p:spPr>
      </p:sp>
      <p:sp>
        <p:nvSpPr>
          <p:cNvPr id="3" name="Notes Placeholder 2">
            <a:extLst>
              <a:ext uri="{FF2B5EF4-FFF2-40B4-BE49-F238E27FC236}">
                <a16:creationId xmlns:a16="http://schemas.microsoft.com/office/drawing/2014/main" id="{78BADEFF-0B9D-1DB2-DD86-4A09CFF9F9D2}"/>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5F25F814-9418-203D-E12C-04DB202F60B5}"/>
              </a:ext>
            </a:extLst>
          </p:cNvPr>
          <p:cNvSpPr>
            <a:spLocks noGrp="1"/>
          </p:cNvSpPr>
          <p:nvPr>
            <p:ph type="sldNum" sz="quarter" idx="5"/>
          </p:nvPr>
        </p:nvSpPr>
        <p:spPr/>
        <p:txBody>
          <a:bodyPr/>
          <a:lstStyle/>
          <a:p>
            <a:fld id="{3694BC6D-B4C2-499C-B968-7B53BF050EFF}" type="slidenum">
              <a:rPr lang="en-US" smtClean="0"/>
              <a:t>13</a:t>
            </a:fld>
            <a:endParaRPr lang="en-US"/>
          </a:p>
        </p:txBody>
      </p:sp>
    </p:spTree>
    <p:extLst>
      <p:ext uri="{BB962C8B-B14F-4D97-AF65-F5344CB8AC3E}">
        <p14:creationId xmlns:p14="http://schemas.microsoft.com/office/powerpoint/2010/main" val="34952280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5013" y="563563"/>
            <a:ext cx="5632450" cy="316865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31721421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5013" y="563563"/>
            <a:ext cx="5632450" cy="3168650"/>
          </a:xfrm>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
          </p:nvPr>
        </p:nvSpPr>
        <p:spPr/>
        <p:txBody>
          <a:bodyPr/>
          <a:lstStyle/>
          <a:p>
            <a:fld id="{A4FC4A73-EF24-4DBD-BE03-C4CAACADD3D7}" type="datetime3">
              <a:rPr lang="en-US" smtClean="0"/>
              <a:t>22 April 2026</a:t>
            </a:fld>
            <a:endParaRPr lang="en-US"/>
          </a:p>
        </p:txBody>
      </p:sp>
      <p:sp>
        <p:nvSpPr>
          <p:cNvPr id="5" name="Slide Number Placeholder 4"/>
          <p:cNvSpPr>
            <a:spLocks noGrp="1"/>
          </p:cNvSpPr>
          <p:nvPr>
            <p:ph type="sldNum" sz="quarter" idx="5"/>
          </p:nvPr>
        </p:nvSpPr>
        <p:spPr/>
        <p:txBody>
          <a:bodyPr/>
          <a:lstStyle/>
          <a:p>
            <a:fld id="{CF5EBCF4-26FC-4F76-8DA1-52FDDC328D44}" type="slidenum">
              <a:rPr lang="en-US" smtClean="0"/>
              <a:pPr/>
              <a:t>41</a:t>
            </a:fld>
            <a:endParaRPr lang="en-US"/>
          </a:p>
        </p:txBody>
      </p:sp>
    </p:spTree>
    <p:extLst>
      <p:ext uri="{BB962C8B-B14F-4D97-AF65-F5344CB8AC3E}">
        <p14:creationId xmlns:p14="http://schemas.microsoft.com/office/powerpoint/2010/main" val="3084668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5013" y="563563"/>
            <a:ext cx="5632450" cy="3168650"/>
          </a:xfrm>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
          </p:nvPr>
        </p:nvSpPr>
        <p:spPr/>
        <p:txBody>
          <a:bodyPr/>
          <a:lstStyle/>
          <a:p>
            <a:fld id="{A4FC4A73-EF24-4DBD-BE03-C4CAACADD3D7}" type="datetime3">
              <a:rPr lang="en-US" smtClean="0"/>
              <a:t>22 April 2026</a:t>
            </a:fld>
            <a:endParaRPr lang="en-US"/>
          </a:p>
        </p:txBody>
      </p:sp>
      <p:sp>
        <p:nvSpPr>
          <p:cNvPr id="5" name="Slide Number Placeholder 4"/>
          <p:cNvSpPr>
            <a:spLocks noGrp="1"/>
          </p:cNvSpPr>
          <p:nvPr>
            <p:ph type="sldNum" sz="quarter" idx="5"/>
          </p:nvPr>
        </p:nvSpPr>
        <p:spPr/>
        <p:txBody>
          <a:bodyPr/>
          <a:lstStyle/>
          <a:p>
            <a:fld id="{CF5EBCF4-26FC-4F76-8DA1-52FDDC328D44}" type="slidenum">
              <a:rPr lang="en-US" smtClean="0"/>
              <a:pPr/>
              <a:t>42</a:t>
            </a:fld>
            <a:endParaRPr lang="en-US"/>
          </a:p>
        </p:txBody>
      </p:sp>
    </p:spTree>
    <p:extLst>
      <p:ext uri="{BB962C8B-B14F-4D97-AF65-F5344CB8AC3E}">
        <p14:creationId xmlns:p14="http://schemas.microsoft.com/office/powerpoint/2010/main" val="1474143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svg"/><Relationship Id="rId1" Type="http://schemas.openxmlformats.org/officeDocument/2006/relationships/slideMaster" Target="../slideMasters/slideMaster2.xml"/><Relationship Id="rId6" Type="http://schemas.openxmlformats.org/officeDocument/2006/relationships/image" Target="../media/image9.svg"/><Relationship Id="rId5" Type="http://schemas.openxmlformats.org/officeDocument/2006/relationships/image" Target="../media/image8.svg"/><Relationship Id="rId4" Type="http://schemas.openxmlformats.org/officeDocument/2006/relationships/image" Target="../media/image7.sv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sv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3.sv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v1(defaul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CF6855-B24E-92AB-2FE8-002F720AEB18}"/>
              </a:ext>
            </a:extLst>
          </p:cNvPr>
          <p:cNvSpPr>
            <a:spLocks noGrp="1"/>
          </p:cNvSpPr>
          <p:nvPr>
            <p:ph type="ctrTitle" hasCustomPrompt="1"/>
          </p:nvPr>
        </p:nvSpPr>
        <p:spPr>
          <a:xfrm>
            <a:off x="882069" y="2564247"/>
            <a:ext cx="4882568" cy="3999346"/>
          </a:xfrm>
          <a:prstGeom prst="rect">
            <a:avLst/>
          </a:prstGeom>
        </p:spPr>
        <p:txBody>
          <a:bodyPr anchor="t"/>
          <a:lstStyle>
            <a:lvl1pPr algn="l">
              <a:defRPr lang="en-US" sz="2000" b="1" dirty="0">
                <a:solidFill>
                  <a:schemeClr val="tx1"/>
                </a:solidFill>
              </a:defRPr>
            </a:lvl1pPr>
          </a:lstStyle>
          <a:p>
            <a:r>
              <a:rPr lang="en-US"/>
              <a:t>Click to edit Master title style</a:t>
            </a:r>
            <a:br>
              <a:rPr lang="en-US"/>
            </a:br>
            <a:endParaRPr lang="en-US"/>
          </a:p>
        </p:txBody>
      </p:sp>
      <p:sp>
        <p:nvSpPr>
          <p:cNvPr id="4" name="Text Placeholder 11">
            <a:extLst>
              <a:ext uri="{FF2B5EF4-FFF2-40B4-BE49-F238E27FC236}">
                <a16:creationId xmlns:a16="http://schemas.microsoft.com/office/drawing/2014/main" id="{BED41D71-8915-53EB-36A0-392D41DD0EAB}"/>
              </a:ext>
            </a:extLst>
          </p:cNvPr>
          <p:cNvSpPr>
            <a:spLocks noGrp="1"/>
          </p:cNvSpPr>
          <p:nvPr>
            <p:ph type="body" sz="quarter" idx="15"/>
          </p:nvPr>
        </p:nvSpPr>
        <p:spPr>
          <a:xfrm flipH="1">
            <a:off x="6427363" y="5054600"/>
            <a:ext cx="5201214" cy="1457037"/>
          </a:xfrm>
          <a:prstGeom prst="foldedCorner">
            <a:avLst>
              <a:gd name="adj" fmla="val 21194"/>
            </a:avLst>
          </a:prstGeom>
          <a:solidFill>
            <a:srgbClr val="E6EBF0">
              <a:alpha val="68000"/>
            </a:srgbClr>
          </a:solidFill>
          <a:ln w="9525" cap="rnd">
            <a:noFill/>
          </a:ln>
          <a:effectLst>
            <a:outerShdw blurRad="50800" dist="38100" dir="10800000" sx="1000" sy="1000" algn="r" rotWithShape="0">
              <a:prstClr val="black">
                <a:alpha val="46000"/>
              </a:prstClr>
            </a:outerShdw>
          </a:effectLst>
        </p:spPr>
        <p:txBody>
          <a:bodyPr vert="horz" wrap="square" lIns="274320" tIns="182880" rIns="640080" bIns="182880">
            <a:noAutofit/>
          </a:bodyPr>
          <a:lstStyle>
            <a:lvl1pPr marL="0" indent="0">
              <a:buNone/>
              <a:defRPr lang="en-US" sz="1600" b="1" dirty="0"/>
            </a:lvl1pPr>
            <a:lvl2pPr marL="548640" indent="-182880">
              <a:lnSpc>
                <a:spcPct val="100000"/>
              </a:lnSpc>
              <a:spcBef>
                <a:spcPts val="300"/>
              </a:spcBef>
              <a:spcAft>
                <a:spcPts val="300"/>
              </a:spcAft>
              <a:buFont typeface="Arial" panose="020B0604020202020204" pitchFamily="34" charset="0"/>
              <a:buChar char="•"/>
              <a:defRPr lang="en-US" sz="1400" dirty="0" smtClean="0"/>
            </a:lvl2pPr>
            <a:lvl3pPr marL="548640" indent="-182880">
              <a:lnSpc>
                <a:spcPct val="100000"/>
              </a:lnSpc>
              <a:spcBef>
                <a:spcPts val="100"/>
              </a:spcBef>
              <a:buFont typeface="Arial" panose="020B0604020202020204" pitchFamily="34" charset="0"/>
              <a:buChar char="◦"/>
              <a:defRPr lang="en-US" sz="1400" dirty="0"/>
            </a:lvl3pPr>
            <a:lvl4pPr marL="731520" indent="-182880">
              <a:lnSpc>
                <a:spcPct val="100000"/>
              </a:lnSpc>
              <a:spcBef>
                <a:spcPts val="300"/>
              </a:spcBef>
              <a:spcAft>
                <a:spcPts val="300"/>
              </a:spcAft>
              <a:buFont typeface="Arial" panose="020B0604020202020204" pitchFamily="34" charset="0"/>
              <a:buChar char="-"/>
              <a:defRPr lang="en-US" sz="1400" dirty="0" smtClean="0"/>
            </a:lvl4pPr>
            <a:lvl5pPr marL="914400" indent="-182880">
              <a:lnSpc>
                <a:spcPct val="100000"/>
              </a:lnSpc>
              <a:spcBef>
                <a:spcPts val="300"/>
              </a:spcBef>
              <a:spcAft>
                <a:spcPts val="300"/>
              </a:spcAft>
              <a:buFont typeface="Arial" panose="020B0604020202020204" pitchFamily="34" charset="0"/>
              <a:buChar char="◦"/>
              <a:defRPr lang="en-US" sz="1400" dirty="0"/>
            </a:lvl5pPr>
            <a:lvl6pPr marL="1097280" indent="-182880">
              <a:lnSpc>
                <a:spcPct val="100000"/>
              </a:lnSpc>
              <a:spcBef>
                <a:spcPts val="300"/>
              </a:spcBef>
              <a:spcAft>
                <a:spcPts val="300"/>
              </a:spcAft>
              <a:buFont typeface="Wingdings" panose="05000000000000000000" pitchFamily="2" charset="2"/>
              <a:buChar char="§"/>
              <a:defRPr sz="1400"/>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8">
            <a:extLst>
              <a:ext uri="{FF2B5EF4-FFF2-40B4-BE49-F238E27FC236}">
                <a16:creationId xmlns:a16="http://schemas.microsoft.com/office/drawing/2014/main" id="{4A302066-7B9E-F90D-A634-1CEEF4EAA7FF}"/>
              </a:ext>
            </a:extLst>
          </p:cNvPr>
          <p:cNvSpPr>
            <a:spLocks noGrp="1"/>
          </p:cNvSpPr>
          <p:nvPr>
            <p:ph sz="quarter" idx="16"/>
          </p:nvPr>
        </p:nvSpPr>
        <p:spPr>
          <a:xfrm>
            <a:off x="6427365" y="1092200"/>
            <a:ext cx="5201213" cy="2551584"/>
          </a:xfrm>
          <a:prstGeom prst="rect">
            <a:avLst/>
          </a:prstGeom>
        </p:spPr>
        <p:txBody>
          <a:bodyPr lIns="0" tIns="0" rIns="0" bIns="0"/>
          <a:lstStyle>
            <a:lvl1pPr marL="0" indent="0">
              <a:lnSpc>
                <a:spcPct val="100000"/>
              </a:lnSpc>
              <a:spcBef>
                <a:spcPts val="300"/>
              </a:spcBef>
              <a:spcAft>
                <a:spcPts val="300"/>
              </a:spcAft>
              <a:buFont typeface="Arial" panose="020B0604020202020204" pitchFamily="34" charset="0"/>
              <a:buNone/>
              <a:defRPr sz="1600" b="1" i="0"/>
            </a:lvl1pPr>
            <a:lvl2pPr marL="548640" indent="-182880">
              <a:lnSpc>
                <a:spcPct val="100000"/>
              </a:lnSpc>
              <a:spcBef>
                <a:spcPts val="300"/>
              </a:spcBef>
              <a:spcAft>
                <a:spcPts val="300"/>
              </a:spcAft>
              <a:defRPr sz="1400"/>
            </a:lvl2pPr>
            <a:lvl3pPr marL="731520" indent="-182880">
              <a:lnSpc>
                <a:spcPct val="100000"/>
              </a:lnSpc>
              <a:spcBef>
                <a:spcPts val="300"/>
              </a:spcBef>
              <a:spcAft>
                <a:spcPts val="300"/>
              </a:spcAft>
              <a:buFont typeface="Arial" panose="020B0604020202020204" pitchFamily="34" charset="0"/>
              <a:buChar char="-"/>
              <a:defRPr sz="1400"/>
            </a:lvl3pPr>
            <a:lvl4pPr marL="914400" indent="-182880">
              <a:lnSpc>
                <a:spcPct val="100000"/>
              </a:lnSpc>
              <a:spcBef>
                <a:spcPts val="300"/>
              </a:spcBef>
              <a:spcAft>
                <a:spcPts val="300"/>
              </a:spcAft>
              <a:buFont typeface="Arial" panose="020B0604020202020204" pitchFamily="34" charset="0"/>
              <a:buChar char="◦"/>
              <a:defRPr sz="1400"/>
            </a:lvl4pPr>
            <a:lvl5pPr marL="1097280" indent="-182880">
              <a:lnSpc>
                <a:spcPct val="100000"/>
              </a:lnSpc>
              <a:spcBef>
                <a:spcPts val="300"/>
              </a:spcBef>
              <a:spcAft>
                <a:spcPts val="300"/>
              </a:spcAft>
              <a:buFont typeface="Wingdings" panose="05000000000000000000" pitchFamily="2" charset="2"/>
              <a:buChar cha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263361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11" name="Title Placeholder 1">
            <a:extLst>
              <a:ext uri="{FF2B5EF4-FFF2-40B4-BE49-F238E27FC236}">
                <a16:creationId xmlns:a16="http://schemas.microsoft.com/office/drawing/2014/main" id="{03A0C87A-E909-99E5-543B-B8CA963FA44D}"/>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21" name="Text Placeholder 20">
            <a:extLst>
              <a:ext uri="{FF2B5EF4-FFF2-40B4-BE49-F238E27FC236}">
                <a16:creationId xmlns:a16="http://schemas.microsoft.com/office/drawing/2014/main" id="{43EC354D-D331-C418-3300-B354E37BE146}"/>
              </a:ext>
            </a:extLst>
          </p:cNvPr>
          <p:cNvSpPr>
            <a:spLocks noGrp="1"/>
          </p:cNvSpPr>
          <p:nvPr>
            <p:ph type="body" sz="quarter" idx="13"/>
          </p:nvPr>
        </p:nvSpPr>
        <p:spPr>
          <a:xfrm>
            <a:off x="495300" y="1981200"/>
            <a:ext cx="5381625" cy="4191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22">
            <a:extLst>
              <a:ext uri="{FF2B5EF4-FFF2-40B4-BE49-F238E27FC236}">
                <a16:creationId xmlns:a16="http://schemas.microsoft.com/office/drawing/2014/main" id="{8AF89336-B087-2FA3-5FA7-10663E499445}"/>
              </a:ext>
            </a:extLst>
          </p:cNvPr>
          <p:cNvSpPr>
            <a:spLocks noGrp="1"/>
          </p:cNvSpPr>
          <p:nvPr>
            <p:ph type="body" sz="quarter" idx="14"/>
          </p:nvPr>
        </p:nvSpPr>
        <p:spPr>
          <a:xfrm>
            <a:off x="6343650" y="1971674"/>
            <a:ext cx="5314950" cy="421076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615AFFA6-4F88-DA05-B2CA-9691F408E98F}"/>
              </a:ext>
            </a:extLst>
          </p:cNvPr>
          <p:cNvSpPr>
            <a:spLocks noGrp="1"/>
          </p:cNvSpPr>
          <p:nvPr>
            <p:ph type="ftr" sz="quarter" idx="11"/>
          </p:nvPr>
        </p:nvSpPr>
        <p:spPr/>
        <p:txBody>
          <a:bodyPr/>
          <a:lstStyle/>
          <a:p>
            <a:endParaRPr lang="en-US"/>
          </a:p>
        </p:txBody>
      </p:sp>
      <p:sp>
        <p:nvSpPr>
          <p:cNvPr id="5" name="Date Placeholder 4">
            <a:extLst>
              <a:ext uri="{FF2B5EF4-FFF2-40B4-BE49-F238E27FC236}">
                <a16:creationId xmlns:a16="http://schemas.microsoft.com/office/drawing/2014/main" id="{0AD51180-8907-F3FB-F8E0-201D1BE61650}"/>
              </a:ext>
            </a:extLst>
          </p:cNvPr>
          <p:cNvSpPr>
            <a:spLocks noGrp="1"/>
          </p:cNvSpPr>
          <p:nvPr>
            <p:ph type="dt" sz="half" idx="10"/>
          </p:nvPr>
        </p:nvSpPr>
        <p:spPr/>
        <p:txBody>
          <a:bodyPr/>
          <a:lstStyle/>
          <a:p>
            <a:endParaRPr lang="en-US"/>
          </a:p>
        </p:txBody>
      </p:sp>
      <p:sp>
        <p:nvSpPr>
          <p:cNvPr id="7" name="Slide Number Placeholder 6">
            <a:extLst>
              <a:ext uri="{FF2B5EF4-FFF2-40B4-BE49-F238E27FC236}">
                <a16:creationId xmlns:a16="http://schemas.microsoft.com/office/drawing/2014/main" id="{A7C96C78-7C87-2BC7-8FE9-856E3E375E71}"/>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32542820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B5BA45-4981-AC22-EC96-99A5E0901D64}"/>
              </a:ext>
            </a:extLst>
          </p:cNvPr>
          <p:cNvSpPr>
            <a:spLocks noGrp="1"/>
          </p:cNvSpPr>
          <p:nvPr>
            <p:ph type="title"/>
          </p:nvPr>
        </p:nvSpPr>
        <p:spPr>
          <a:xfrm>
            <a:off x="1257300" y="461962"/>
            <a:ext cx="4838700" cy="1527094"/>
          </a:xfrm>
        </p:spPr>
        <p:txBody>
          <a:bodyPr anchor="t">
            <a:normAutofit/>
          </a:bodyPr>
          <a:lstStyle>
            <a:lvl1pPr>
              <a:defRPr lang="en-US" dirty="0"/>
            </a:lvl1pPr>
          </a:lstStyle>
          <a:p>
            <a:r>
              <a:rPr lang="en-US"/>
              <a:t>Click to edit Master title style</a:t>
            </a:r>
          </a:p>
        </p:txBody>
      </p:sp>
      <p:sp>
        <p:nvSpPr>
          <p:cNvPr id="5" name="Date Placeholder 4">
            <a:extLst>
              <a:ext uri="{FF2B5EF4-FFF2-40B4-BE49-F238E27FC236}">
                <a16:creationId xmlns:a16="http://schemas.microsoft.com/office/drawing/2014/main" id="{D0273643-F605-4790-3956-B453E9FC90CB}"/>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B0265AF8-0057-EBA2-2E30-0B741139752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85ADE8A-3AB5-3C00-B26E-3F6DD6EA52F2}"/>
              </a:ext>
            </a:extLst>
          </p:cNvPr>
          <p:cNvSpPr>
            <a:spLocks noGrp="1"/>
          </p:cNvSpPr>
          <p:nvPr>
            <p:ph type="sldNum" sz="quarter" idx="12"/>
          </p:nvPr>
        </p:nvSpPr>
        <p:spPr/>
        <p:txBody>
          <a:bodyPr/>
          <a:lstStyle/>
          <a:p>
            <a:fld id="{BCDE79FB-97BA-492B-8D57-F1373F9ADA95}" type="slidenum">
              <a:rPr lang="en-US" smtClean="0"/>
              <a:t>‹#›</a:t>
            </a:fld>
            <a:endParaRPr lang="en-US"/>
          </a:p>
        </p:txBody>
      </p:sp>
      <p:sp>
        <p:nvSpPr>
          <p:cNvPr id="16" name="Text Placeholder 15">
            <a:extLst>
              <a:ext uri="{FF2B5EF4-FFF2-40B4-BE49-F238E27FC236}">
                <a16:creationId xmlns:a16="http://schemas.microsoft.com/office/drawing/2014/main" id="{581ED5FB-5036-27D9-26F4-B48307D67C6E}"/>
              </a:ext>
            </a:extLst>
          </p:cNvPr>
          <p:cNvSpPr>
            <a:spLocks noGrp="1"/>
          </p:cNvSpPr>
          <p:nvPr>
            <p:ph type="body" sz="quarter" idx="13"/>
          </p:nvPr>
        </p:nvSpPr>
        <p:spPr>
          <a:xfrm>
            <a:off x="495300" y="2181225"/>
            <a:ext cx="5600700" cy="40005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Text Placeholder 17">
            <a:extLst>
              <a:ext uri="{FF2B5EF4-FFF2-40B4-BE49-F238E27FC236}">
                <a16:creationId xmlns:a16="http://schemas.microsoft.com/office/drawing/2014/main" id="{B0ACB72E-F2A9-AC8B-FAC7-489B4728504C}"/>
              </a:ext>
            </a:extLst>
          </p:cNvPr>
          <p:cNvSpPr>
            <a:spLocks noGrp="1"/>
          </p:cNvSpPr>
          <p:nvPr>
            <p:ph type="body" sz="quarter" idx="14"/>
          </p:nvPr>
        </p:nvSpPr>
        <p:spPr>
          <a:xfrm>
            <a:off x="6457950" y="457200"/>
            <a:ext cx="5200650" cy="5724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969157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13" name="Title Placeholder 1">
            <a:extLst>
              <a:ext uri="{FF2B5EF4-FFF2-40B4-BE49-F238E27FC236}">
                <a16:creationId xmlns:a16="http://schemas.microsoft.com/office/drawing/2014/main" id="{197228CF-7CDD-26CC-CA47-4AF0A314BDEA}"/>
              </a:ext>
            </a:extLst>
          </p:cNvPr>
          <p:cNvSpPr>
            <a:spLocks noGrp="1"/>
          </p:cNvSpPr>
          <p:nvPr>
            <p:ph type="title"/>
          </p:nvPr>
        </p:nvSpPr>
        <p:spPr>
          <a:xfrm>
            <a:off x="1257300" y="457200"/>
            <a:ext cx="4838700" cy="1219200"/>
          </a:xfrm>
          <a:prstGeom prst="rect">
            <a:avLst/>
          </a:prstGeom>
          <a:noFill/>
        </p:spPr>
        <p:txBody>
          <a:bodyPr vert="horz" lIns="0" tIns="0" rIns="0" bIns="0" rtlCol="0" anchor="t">
            <a:normAutofit/>
          </a:bodyPr>
          <a:lstStyle/>
          <a:p>
            <a:r>
              <a:rPr lang="en-US"/>
              <a:t>Click to edit Master title style</a:t>
            </a:r>
          </a:p>
        </p:txBody>
      </p:sp>
      <p:sp>
        <p:nvSpPr>
          <p:cNvPr id="12" name="Text Placeholder 11">
            <a:extLst>
              <a:ext uri="{FF2B5EF4-FFF2-40B4-BE49-F238E27FC236}">
                <a16:creationId xmlns:a16="http://schemas.microsoft.com/office/drawing/2014/main" id="{C277CEE6-13A0-6BA8-8A3C-EA3A8B9CA323}"/>
              </a:ext>
            </a:extLst>
          </p:cNvPr>
          <p:cNvSpPr>
            <a:spLocks noGrp="1"/>
          </p:cNvSpPr>
          <p:nvPr>
            <p:ph type="body" sz="quarter" idx="13"/>
          </p:nvPr>
        </p:nvSpPr>
        <p:spPr>
          <a:xfrm>
            <a:off x="493776" y="2152650"/>
            <a:ext cx="5602224" cy="40195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Picture Placeholder 2">
            <a:extLst>
              <a:ext uri="{FF2B5EF4-FFF2-40B4-BE49-F238E27FC236}">
                <a16:creationId xmlns:a16="http://schemas.microsoft.com/office/drawing/2014/main" id="{5E24E62B-01AB-F5DE-E2D4-85B1DECC92BB}"/>
              </a:ext>
              <a:ext uri="{C183D7F6-B498-43B3-948B-1728B52AA6E4}">
                <adec:decorative xmlns:adec="http://schemas.microsoft.com/office/drawing/2017/decorative" val="1"/>
              </a:ext>
            </a:extLst>
          </p:cNvPr>
          <p:cNvSpPr>
            <a:spLocks noGrp="1"/>
          </p:cNvSpPr>
          <p:nvPr>
            <p:ph type="pic" idx="1"/>
          </p:nvPr>
        </p:nvSpPr>
        <p:spPr>
          <a:xfrm>
            <a:off x="6496050" y="0"/>
            <a:ext cx="5695950" cy="6858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8" name="Rectangle 7">
            <a:extLst>
              <a:ext uri="{FF2B5EF4-FFF2-40B4-BE49-F238E27FC236}">
                <a16:creationId xmlns:a16="http://schemas.microsoft.com/office/drawing/2014/main" id="{4C33291D-BE72-DBF6-5318-1BD0E7127EE8}"/>
              </a:ext>
              <a:ext uri="{C183D7F6-B498-43B3-948B-1728B52AA6E4}">
                <adec:decorative xmlns:adec="http://schemas.microsoft.com/office/drawing/2017/decorative" val="1"/>
              </a:ext>
            </a:extLst>
          </p:cNvPr>
          <p:cNvSpPr/>
          <p:nvPr/>
        </p:nvSpPr>
        <p:spPr>
          <a:xfrm>
            <a:off x="10853288" y="6356350"/>
            <a:ext cx="1338712" cy="36512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a:extLst>
              <a:ext uri="{FF2B5EF4-FFF2-40B4-BE49-F238E27FC236}">
                <a16:creationId xmlns:a16="http://schemas.microsoft.com/office/drawing/2014/main" id="{21138100-AC14-9CC0-AD86-426AD89D4336}"/>
              </a:ext>
            </a:extLst>
          </p:cNvPr>
          <p:cNvSpPr>
            <a:spLocks noGrp="1"/>
          </p:cNvSpPr>
          <p:nvPr>
            <p:ph type="ftr" sz="quarter" idx="11"/>
          </p:nvPr>
        </p:nvSpPr>
        <p:spPr/>
        <p:txBody>
          <a:bodyPr/>
          <a:lstStyle/>
          <a:p>
            <a:endParaRPr lang="en-US"/>
          </a:p>
        </p:txBody>
      </p:sp>
      <p:sp>
        <p:nvSpPr>
          <p:cNvPr id="5" name="Date Placeholder 4">
            <a:extLst>
              <a:ext uri="{FF2B5EF4-FFF2-40B4-BE49-F238E27FC236}">
                <a16:creationId xmlns:a16="http://schemas.microsoft.com/office/drawing/2014/main" id="{1D796E23-B521-5C07-85E1-BA73A20DB266}"/>
              </a:ext>
            </a:extLst>
          </p:cNvPr>
          <p:cNvSpPr>
            <a:spLocks noGrp="1"/>
          </p:cNvSpPr>
          <p:nvPr>
            <p:ph type="dt" sz="half" idx="10"/>
          </p:nvPr>
        </p:nvSpPr>
        <p:spPr/>
        <p:txBody>
          <a:bodyPr/>
          <a:lstStyle/>
          <a:p>
            <a:endParaRPr lang="en-US"/>
          </a:p>
        </p:txBody>
      </p:sp>
      <p:sp>
        <p:nvSpPr>
          <p:cNvPr id="7" name="Slide Number Placeholder 6">
            <a:extLst>
              <a:ext uri="{FF2B5EF4-FFF2-40B4-BE49-F238E27FC236}">
                <a16:creationId xmlns:a16="http://schemas.microsoft.com/office/drawing/2014/main" id="{742A00A7-6A1E-80A0-8EB9-F7F0592559B3}"/>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6252651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Title Placeholder 1">
            <a:extLst>
              <a:ext uri="{FF2B5EF4-FFF2-40B4-BE49-F238E27FC236}">
                <a16:creationId xmlns:a16="http://schemas.microsoft.com/office/drawing/2014/main" id="{DB285AF9-0372-9C81-F75D-2589F4F48723}"/>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4" name="Footer Placeholder 3">
            <a:extLst>
              <a:ext uri="{FF2B5EF4-FFF2-40B4-BE49-F238E27FC236}">
                <a16:creationId xmlns:a16="http://schemas.microsoft.com/office/drawing/2014/main" id="{A123DE44-506E-FCA1-8F5C-9F7354AAEC2D}"/>
              </a:ext>
            </a:extLst>
          </p:cNvPr>
          <p:cNvSpPr>
            <a:spLocks noGrp="1"/>
          </p:cNvSpPr>
          <p:nvPr>
            <p:ph type="ftr" sz="quarter" idx="11"/>
          </p:nvPr>
        </p:nvSpPr>
        <p:spPr/>
        <p:txBody>
          <a:bodyPr/>
          <a:lstStyle/>
          <a:p>
            <a:endParaRPr lang="en-US"/>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endParaRPr lang="en-US"/>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31979726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lide with Social">
    <p:spTree>
      <p:nvGrpSpPr>
        <p:cNvPr id="1" name=""/>
        <p:cNvGrpSpPr/>
        <p:nvPr/>
      </p:nvGrpSpPr>
      <p:grpSpPr>
        <a:xfrm>
          <a:off x="0" y="0"/>
          <a:ext cx="0" cy="0"/>
          <a:chOff x="0" y="0"/>
          <a:chExt cx="0" cy="0"/>
        </a:xfrm>
      </p:grpSpPr>
      <p:sp>
        <p:nvSpPr>
          <p:cNvPr id="19" name="Title 1">
            <a:extLst>
              <a:ext uri="{FF2B5EF4-FFF2-40B4-BE49-F238E27FC236}">
                <a16:creationId xmlns:a16="http://schemas.microsoft.com/office/drawing/2014/main" id="{021CF500-4BD3-92C6-CCBD-156DED65A672}"/>
              </a:ext>
            </a:extLst>
          </p:cNvPr>
          <p:cNvSpPr>
            <a:spLocks noGrp="1"/>
          </p:cNvSpPr>
          <p:nvPr>
            <p:ph type="title"/>
          </p:nvPr>
        </p:nvSpPr>
        <p:spPr>
          <a:xfrm>
            <a:off x="530868" y="1430448"/>
            <a:ext cx="5565131" cy="1848259"/>
          </a:xfrm>
        </p:spPr>
        <p:txBody>
          <a:bodyPr anchor="ctr"/>
          <a:lstStyle>
            <a:lvl1pPr>
              <a:defRPr sz="4000"/>
            </a:lvl1pPr>
          </a:lstStyle>
          <a:p>
            <a:r>
              <a:rPr lang="en-US"/>
              <a:t>Click to edit Master title style</a:t>
            </a:r>
          </a:p>
        </p:txBody>
      </p:sp>
      <p:sp>
        <p:nvSpPr>
          <p:cNvPr id="22" name="Text Placeholder 22">
            <a:extLst>
              <a:ext uri="{FF2B5EF4-FFF2-40B4-BE49-F238E27FC236}">
                <a16:creationId xmlns:a16="http://schemas.microsoft.com/office/drawing/2014/main" id="{5BFBC12E-0B6E-E8C7-9088-B497FB49171C}"/>
              </a:ext>
            </a:extLst>
          </p:cNvPr>
          <p:cNvSpPr>
            <a:spLocks noGrp="1"/>
          </p:cNvSpPr>
          <p:nvPr>
            <p:ph type="body" sz="quarter" idx="13"/>
          </p:nvPr>
        </p:nvSpPr>
        <p:spPr>
          <a:xfrm>
            <a:off x="530868" y="3501136"/>
            <a:ext cx="5565131"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a:t>Click to edit Master text styles</a:t>
            </a:r>
          </a:p>
        </p:txBody>
      </p:sp>
      <p:sp>
        <p:nvSpPr>
          <p:cNvPr id="21" name="Rectangle 20">
            <a:extLst>
              <a:ext uri="{FF2B5EF4-FFF2-40B4-BE49-F238E27FC236}">
                <a16:creationId xmlns:a16="http://schemas.microsoft.com/office/drawing/2014/main" id="{724F3841-022A-64DD-C790-8E712FB9DD3A}"/>
              </a:ext>
              <a:ext uri="{C183D7F6-B498-43B3-948B-1728B52AA6E4}">
                <adec:decorative xmlns:adec="http://schemas.microsoft.com/office/drawing/2017/decorative" val="1"/>
              </a:ext>
            </a:extLst>
          </p:cNvPr>
          <p:cNvSpPr/>
          <p:nvPr userDrawn="1"/>
        </p:nvSpPr>
        <p:spPr>
          <a:xfrm>
            <a:off x="7572375"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62E7750B-0863-BB91-0C67-54B5E9B868D6}"/>
              </a:ext>
            </a:extLst>
          </p:cNvPr>
          <p:cNvSpPr txBox="1"/>
          <p:nvPr userDrawn="1"/>
        </p:nvSpPr>
        <p:spPr>
          <a:xfrm>
            <a:off x="8032876" y="1370524"/>
            <a:ext cx="3625724" cy="369332"/>
          </a:xfrm>
          <a:prstGeom prst="rect">
            <a:avLst/>
          </a:prstGeom>
          <a:noFill/>
        </p:spPr>
        <p:txBody>
          <a:bodyPr wrap="square" rtlCol="0">
            <a:spAutoFit/>
          </a:bodyPr>
          <a:lstStyle/>
          <a:p>
            <a:r>
              <a:rPr lang="en-US" b="1"/>
              <a:t>Learn More</a:t>
            </a:r>
          </a:p>
        </p:txBody>
      </p:sp>
      <p:sp>
        <p:nvSpPr>
          <p:cNvPr id="7" name="TextBox 6">
            <a:extLst>
              <a:ext uri="{FF2B5EF4-FFF2-40B4-BE49-F238E27FC236}">
                <a16:creationId xmlns:a16="http://schemas.microsoft.com/office/drawing/2014/main" id="{3B961C0C-432D-CBAD-EA65-6543DA81C252}"/>
              </a:ext>
            </a:extLst>
          </p:cNvPr>
          <p:cNvSpPr txBox="1"/>
          <p:nvPr userDrawn="1"/>
        </p:nvSpPr>
        <p:spPr>
          <a:xfrm>
            <a:off x="8054878" y="1783080"/>
            <a:ext cx="3320924" cy="338554"/>
          </a:xfrm>
          <a:prstGeom prst="rect">
            <a:avLst/>
          </a:prstGeom>
          <a:noFill/>
        </p:spPr>
        <p:txBody>
          <a:bodyPr wrap="square" rtlCol="0">
            <a:spAutoFit/>
          </a:bodyPr>
          <a:lstStyle/>
          <a:p>
            <a:r>
              <a:rPr lang="en-US" sz="1600">
                <a:solidFill>
                  <a:srgbClr val="00829B"/>
                </a:solidFill>
              </a:rPr>
              <a:t>www.ercot.com</a:t>
            </a:r>
          </a:p>
        </p:txBody>
      </p:sp>
      <p:sp>
        <p:nvSpPr>
          <p:cNvPr id="8" name="TextBox 7">
            <a:extLst>
              <a:ext uri="{FF2B5EF4-FFF2-40B4-BE49-F238E27FC236}">
                <a16:creationId xmlns:a16="http://schemas.microsoft.com/office/drawing/2014/main" id="{74781169-74C0-5084-B1E5-21B24E64EBD9}"/>
              </a:ext>
            </a:extLst>
          </p:cNvPr>
          <p:cNvSpPr txBox="1"/>
          <p:nvPr userDrawn="1"/>
        </p:nvSpPr>
        <p:spPr>
          <a:xfrm>
            <a:off x="8032876" y="2442045"/>
            <a:ext cx="3625724" cy="369332"/>
          </a:xfrm>
          <a:prstGeom prst="rect">
            <a:avLst/>
          </a:prstGeom>
          <a:noFill/>
        </p:spPr>
        <p:txBody>
          <a:bodyPr wrap="square" rtlCol="0">
            <a:spAutoFit/>
          </a:bodyPr>
          <a:lstStyle/>
          <a:p>
            <a:r>
              <a:rPr lang="en-US" b="1"/>
              <a:t>Download ERCOT Mobile App</a:t>
            </a:r>
          </a:p>
        </p:txBody>
      </p:sp>
      <p:pic>
        <p:nvPicPr>
          <p:cNvPr id="9" name="Graphic 8" descr="Google play logo on the left and App Store logo on the right">
            <a:extLst>
              <a:ext uri="{FF2B5EF4-FFF2-40B4-BE49-F238E27FC236}">
                <a16:creationId xmlns:a16="http://schemas.microsoft.com/office/drawing/2014/main" id="{4CC00E98-A942-2688-815D-B898449C0BC2}"/>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8341368" y="2987763"/>
            <a:ext cx="2635124" cy="367447"/>
          </a:xfrm>
          <a:prstGeom prst="rect">
            <a:avLst/>
          </a:prstGeom>
        </p:spPr>
      </p:pic>
      <p:sp>
        <p:nvSpPr>
          <p:cNvPr id="10" name="TextBox 9">
            <a:extLst>
              <a:ext uri="{FF2B5EF4-FFF2-40B4-BE49-F238E27FC236}">
                <a16:creationId xmlns:a16="http://schemas.microsoft.com/office/drawing/2014/main" id="{1EBBA5BE-9DD2-6EE7-CE28-D076D6D33E94}"/>
              </a:ext>
            </a:extLst>
          </p:cNvPr>
          <p:cNvSpPr txBox="1"/>
          <p:nvPr userDrawn="1"/>
        </p:nvSpPr>
        <p:spPr>
          <a:xfrm>
            <a:off x="8054878" y="3786789"/>
            <a:ext cx="3625724" cy="369332"/>
          </a:xfrm>
          <a:prstGeom prst="rect">
            <a:avLst/>
          </a:prstGeom>
          <a:noFill/>
        </p:spPr>
        <p:txBody>
          <a:bodyPr wrap="square" rtlCol="0">
            <a:spAutoFit/>
          </a:bodyPr>
          <a:lstStyle/>
          <a:p>
            <a:r>
              <a:rPr lang="en-US" b="1"/>
              <a:t>Connect With Us</a:t>
            </a:r>
          </a:p>
        </p:txBody>
      </p:sp>
      <p:pic>
        <p:nvPicPr>
          <p:cNvPr id="11" name="Graphic 10" descr="Instagram icon">
            <a:extLst>
              <a:ext uri="{FF2B5EF4-FFF2-40B4-BE49-F238E27FC236}">
                <a16:creationId xmlns:a16="http://schemas.microsoft.com/office/drawing/2014/main" id="{808F1D0F-170C-B600-9B14-471787DABDB6}"/>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8326128" y="4359746"/>
            <a:ext cx="314995" cy="314995"/>
          </a:xfrm>
          <a:prstGeom prst="rect">
            <a:avLst/>
          </a:prstGeom>
        </p:spPr>
      </p:pic>
      <p:sp>
        <p:nvSpPr>
          <p:cNvPr id="12" name="TextBox 11">
            <a:extLst>
              <a:ext uri="{FF2B5EF4-FFF2-40B4-BE49-F238E27FC236}">
                <a16:creationId xmlns:a16="http://schemas.microsoft.com/office/drawing/2014/main" id="{80EB4558-FE65-DD30-A396-E7A22D6A4264}"/>
              </a:ext>
            </a:extLst>
          </p:cNvPr>
          <p:cNvSpPr txBox="1"/>
          <p:nvPr userDrawn="1"/>
        </p:nvSpPr>
        <p:spPr>
          <a:xfrm>
            <a:off x="8715473" y="4378550"/>
            <a:ext cx="3098730" cy="307777"/>
          </a:xfrm>
          <a:prstGeom prst="rect">
            <a:avLst/>
          </a:prstGeom>
          <a:noFill/>
        </p:spPr>
        <p:txBody>
          <a:bodyPr wrap="square" rtlCol="0">
            <a:spAutoFit/>
          </a:bodyPr>
          <a:lstStyle/>
          <a:p>
            <a:r>
              <a:rPr lang="en-US" sz="1400"/>
              <a:t>facebook.com/ERCOTISO</a:t>
            </a:r>
          </a:p>
        </p:txBody>
      </p:sp>
      <p:pic>
        <p:nvPicPr>
          <p:cNvPr id="13" name="Graphic 12" descr="Twitter or X  icon">
            <a:extLst>
              <a:ext uri="{FF2B5EF4-FFF2-40B4-BE49-F238E27FC236}">
                <a16:creationId xmlns:a16="http://schemas.microsoft.com/office/drawing/2014/main" id="{787C2377-716C-DE29-E499-06278CE1DB08}"/>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4"/>
              </a:ext>
            </a:extLst>
          </a:blip>
          <a:stretch>
            <a:fillRect/>
          </a:stretch>
        </p:blipFill>
        <p:spPr>
          <a:xfrm>
            <a:off x="8326128" y="4816173"/>
            <a:ext cx="314995" cy="314995"/>
          </a:xfrm>
          <a:prstGeom prst="rect">
            <a:avLst/>
          </a:prstGeom>
        </p:spPr>
      </p:pic>
      <p:sp>
        <p:nvSpPr>
          <p:cNvPr id="14" name="TextBox 13">
            <a:extLst>
              <a:ext uri="{FF2B5EF4-FFF2-40B4-BE49-F238E27FC236}">
                <a16:creationId xmlns:a16="http://schemas.microsoft.com/office/drawing/2014/main" id="{D6BFB969-D759-088E-D454-9701B3843365}"/>
              </a:ext>
            </a:extLst>
          </p:cNvPr>
          <p:cNvSpPr txBox="1"/>
          <p:nvPr userDrawn="1"/>
        </p:nvSpPr>
        <p:spPr>
          <a:xfrm>
            <a:off x="8715473" y="4823175"/>
            <a:ext cx="2108130" cy="307777"/>
          </a:xfrm>
          <a:prstGeom prst="rect">
            <a:avLst/>
          </a:prstGeom>
          <a:noFill/>
        </p:spPr>
        <p:txBody>
          <a:bodyPr wrap="square" lIns="91440" tIns="45720" rIns="91440" bIns="45720" rtlCol="0" anchor="t">
            <a:spAutoFit/>
          </a:bodyPr>
          <a:lstStyle/>
          <a:p>
            <a:r>
              <a:rPr lang="en-US" sz="1400"/>
              <a:t>x.com/ercot_iso</a:t>
            </a:r>
          </a:p>
        </p:txBody>
      </p:sp>
      <p:pic>
        <p:nvPicPr>
          <p:cNvPr id="15" name="Graphic 14" descr="LinkedIn icon">
            <a:extLst>
              <a:ext uri="{FF2B5EF4-FFF2-40B4-BE49-F238E27FC236}">
                <a16:creationId xmlns:a16="http://schemas.microsoft.com/office/drawing/2014/main" id="{44604974-1959-249D-D54A-C4A63E150B5F}"/>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5"/>
              </a:ext>
            </a:extLst>
          </a:blip>
          <a:srcRect/>
          <a:stretch/>
        </p:blipFill>
        <p:spPr>
          <a:xfrm>
            <a:off x="8326128" y="5292078"/>
            <a:ext cx="314995" cy="314995"/>
          </a:xfrm>
          <a:prstGeom prst="rect">
            <a:avLst/>
          </a:prstGeom>
        </p:spPr>
      </p:pic>
      <p:sp>
        <p:nvSpPr>
          <p:cNvPr id="16" name="TextBox 15">
            <a:extLst>
              <a:ext uri="{FF2B5EF4-FFF2-40B4-BE49-F238E27FC236}">
                <a16:creationId xmlns:a16="http://schemas.microsoft.com/office/drawing/2014/main" id="{2405696A-1EA6-9F4D-1D36-33EB7B0D95CF}"/>
              </a:ext>
            </a:extLst>
          </p:cNvPr>
          <p:cNvSpPr txBox="1"/>
          <p:nvPr userDrawn="1"/>
        </p:nvSpPr>
        <p:spPr>
          <a:xfrm>
            <a:off x="8715473" y="5299080"/>
            <a:ext cx="3132351" cy="307777"/>
          </a:xfrm>
          <a:prstGeom prst="rect">
            <a:avLst/>
          </a:prstGeom>
          <a:noFill/>
        </p:spPr>
        <p:txBody>
          <a:bodyPr wrap="square" lIns="91440" tIns="45720" rIns="91440" bIns="45720" rtlCol="0" anchor="t">
            <a:spAutoFit/>
          </a:bodyPr>
          <a:lstStyle/>
          <a:p>
            <a:r>
              <a:rPr lang="en-US" sz="1400"/>
              <a:t>linkedin.com/company/ercot</a:t>
            </a:r>
          </a:p>
        </p:txBody>
      </p:sp>
      <p:pic>
        <p:nvPicPr>
          <p:cNvPr id="17" name="Graphic 16" descr="Instagram icon">
            <a:extLst>
              <a:ext uri="{FF2B5EF4-FFF2-40B4-BE49-F238E27FC236}">
                <a16:creationId xmlns:a16="http://schemas.microsoft.com/office/drawing/2014/main" id="{253A132C-4DFA-62F1-D25A-9C176280377F}"/>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6"/>
              </a:ext>
            </a:extLst>
          </a:blip>
          <a:stretch>
            <a:fillRect/>
          </a:stretch>
        </p:blipFill>
        <p:spPr>
          <a:xfrm>
            <a:off x="8326128" y="5773360"/>
            <a:ext cx="314996" cy="314996"/>
          </a:xfrm>
          <a:prstGeom prst="rect">
            <a:avLst/>
          </a:prstGeom>
        </p:spPr>
      </p:pic>
      <p:sp>
        <p:nvSpPr>
          <p:cNvPr id="18" name="TextBox 17">
            <a:extLst>
              <a:ext uri="{FF2B5EF4-FFF2-40B4-BE49-F238E27FC236}">
                <a16:creationId xmlns:a16="http://schemas.microsoft.com/office/drawing/2014/main" id="{C36F1584-300D-A8F1-CE34-0DF564E44055}"/>
              </a:ext>
              <a:ext uri="{C183D7F6-B498-43B3-948B-1728B52AA6E4}">
                <adec:decorative xmlns:adec="http://schemas.microsoft.com/office/drawing/2017/decorative" val="0"/>
              </a:ext>
            </a:extLst>
          </p:cNvPr>
          <p:cNvSpPr txBox="1"/>
          <p:nvPr userDrawn="1"/>
        </p:nvSpPr>
        <p:spPr>
          <a:xfrm>
            <a:off x="8706121" y="5773359"/>
            <a:ext cx="3132351" cy="307777"/>
          </a:xfrm>
          <a:prstGeom prst="rect">
            <a:avLst/>
          </a:prstGeom>
          <a:noFill/>
        </p:spPr>
        <p:txBody>
          <a:bodyPr wrap="square" lIns="91440" tIns="45720" rIns="91440" bIns="45720" rtlCol="0" anchor="t">
            <a:spAutoFit/>
          </a:bodyPr>
          <a:lstStyle/>
          <a:p>
            <a:r>
              <a:rPr lang="en-US" sz="1400"/>
              <a:t>instagram.com/ercot_iso</a:t>
            </a:r>
          </a:p>
        </p:txBody>
      </p:sp>
      <p:sp>
        <p:nvSpPr>
          <p:cNvPr id="20" name="Footer Placeholder 3">
            <a:extLst>
              <a:ext uri="{FF2B5EF4-FFF2-40B4-BE49-F238E27FC236}">
                <a16:creationId xmlns:a16="http://schemas.microsoft.com/office/drawing/2014/main" id="{7C754C4F-B602-D803-BB7A-BEE1415CE0E5}"/>
              </a:ext>
            </a:extLst>
          </p:cNvPr>
          <p:cNvSpPr>
            <a:spLocks noGrp="1"/>
          </p:cNvSpPr>
          <p:nvPr>
            <p:ph type="ftr" sz="quarter" idx="11"/>
          </p:nvPr>
        </p:nvSpPr>
        <p:spPr>
          <a:xfrm>
            <a:off x="530869" y="6356350"/>
            <a:ext cx="5565131" cy="365125"/>
          </a:xfrm>
        </p:spPr>
        <p:txBody>
          <a:bodyPr/>
          <a:lstStyle/>
          <a:p>
            <a:endParaRPr lang="en-US"/>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endParaRPr lang="en-US"/>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146564737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ection Slide">
    <p:spTree>
      <p:nvGrpSpPr>
        <p:cNvPr id="1" name=""/>
        <p:cNvGrpSpPr/>
        <p:nvPr/>
      </p:nvGrpSpPr>
      <p:grpSpPr>
        <a:xfrm>
          <a:off x="0" y="0"/>
          <a:ext cx="0" cy="0"/>
          <a:chOff x="0" y="0"/>
          <a:chExt cx="0" cy="0"/>
        </a:xfrm>
      </p:grpSpPr>
      <p:sp>
        <p:nvSpPr>
          <p:cNvPr id="24" name="Title 1">
            <a:extLst>
              <a:ext uri="{FF2B5EF4-FFF2-40B4-BE49-F238E27FC236}">
                <a16:creationId xmlns:a16="http://schemas.microsoft.com/office/drawing/2014/main" id="{0511CB1D-D7A8-8516-A8D6-FDE88BB37837}"/>
              </a:ext>
            </a:extLst>
          </p:cNvPr>
          <p:cNvSpPr>
            <a:spLocks noGrp="1"/>
          </p:cNvSpPr>
          <p:nvPr>
            <p:ph type="title"/>
          </p:nvPr>
        </p:nvSpPr>
        <p:spPr>
          <a:xfrm>
            <a:off x="530868" y="1430448"/>
            <a:ext cx="5565132" cy="1848259"/>
          </a:xfrm>
        </p:spPr>
        <p:txBody>
          <a:bodyPr anchor="ctr"/>
          <a:lstStyle>
            <a:lvl1pPr>
              <a:defRPr sz="4000"/>
            </a:lvl1pPr>
          </a:lstStyle>
          <a:p>
            <a:r>
              <a:rPr lang="en-US"/>
              <a:t>Click to edit Master title style</a:t>
            </a:r>
          </a:p>
        </p:txBody>
      </p:sp>
      <p:sp>
        <p:nvSpPr>
          <p:cNvPr id="26" name="Text Placeholder 22">
            <a:extLst>
              <a:ext uri="{FF2B5EF4-FFF2-40B4-BE49-F238E27FC236}">
                <a16:creationId xmlns:a16="http://schemas.microsoft.com/office/drawing/2014/main" id="{7DB85F87-C4AC-5AA2-4395-ABB6B533D5DF}"/>
              </a:ext>
            </a:extLst>
          </p:cNvPr>
          <p:cNvSpPr>
            <a:spLocks noGrp="1"/>
          </p:cNvSpPr>
          <p:nvPr>
            <p:ph type="body" sz="quarter" idx="13"/>
          </p:nvPr>
        </p:nvSpPr>
        <p:spPr>
          <a:xfrm>
            <a:off x="530868" y="3501136"/>
            <a:ext cx="5565132"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a:t>Click to edit Master text styles</a:t>
            </a:r>
          </a:p>
        </p:txBody>
      </p:sp>
      <p:sp>
        <p:nvSpPr>
          <p:cNvPr id="25" name="Footer Placeholder 3">
            <a:extLst>
              <a:ext uri="{FF2B5EF4-FFF2-40B4-BE49-F238E27FC236}">
                <a16:creationId xmlns:a16="http://schemas.microsoft.com/office/drawing/2014/main" id="{524951DF-39E3-E4DB-EB22-28C36CEEB99F}"/>
              </a:ext>
            </a:extLst>
          </p:cNvPr>
          <p:cNvSpPr>
            <a:spLocks noGrp="1"/>
          </p:cNvSpPr>
          <p:nvPr>
            <p:ph type="ftr" sz="quarter" idx="11"/>
          </p:nvPr>
        </p:nvSpPr>
        <p:spPr>
          <a:xfrm>
            <a:off x="530869" y="6356350"/>
            <a:ext cx="8010526" cy="365125"/>
          </a:xfrm>
        </p:spPr>
        <p:txBody>
          <a:bodyPr/>
          <a:lstStyle/>
          <a:p>
            <a:endParaRPr lang="en-US"/>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endParaRPr lang="en-US"/>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386831979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ppendix1">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724F3841-022A-64DD-C790-8E712FB9DD3A}"/>
              </a:ext>
              <a:ext uri="{C183D7F6-B498-43B3-948B-1728B52AA6E4}">
                <adec:decorative xmlns:adec="http://schemas.microsoft.com/office/drawing/2017/decorative" val="1"/>
              </a:ext>
            </a:extLst>
          </p:cNvPr>
          <p:cNvSpPr/>
          <p:nvPr userDrawn="1"/>
        </p:nvSpPr>
        <p:spPr>
          <a:xfrm>
            <a:off x="0"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Graphic 18" descr="ERCOT logo">
            <a:extLst>
              <a:ext uri="{FF2B5EF4-FFF2-40B4-BE49-F238E27FC236}">
                <a16:creationId xmlns:a16="http://schemas.microsoft.com/office/drawing/2014/main" id="{B751E01E-9D1B-AB32-9537-F544F49949EB}"/>
              </a:ext>
            </a:extLst>
          </p:cNvPr>
          <p:cNvPicPr>
            <a:picLocks noChangeAspect="1"/>
          </p:cNvPicPr>
          <p:nvPr userDrawn="1"/>
        </p:nvPicPr>
        <p:blipFill>
          <a:blip>
            <a:extLst>
              <a:ext uri="{96DAC541-7B7A-43D3-8B79-37D633B846F1}">
                <asvg:svgBlip xmlns:asvg="http://schemas.microsoft.com/office/drawing/2016/SVG/main" r:embed="rId2"/>
              </a:ext>
            </a:extLst>
          </a:blip>
          <a:srcRect/>
          <a:stretch/>
        </p:blipFill>
        <p:spPr>
          <a:xfrm>
            <a:off x="137956" y="108220"/>
            <a:ext cx="703682" cy="259285"/>
          </a:xfrm>
          <a:prstGeom prst="rect">
            <a:avLst/>
          </a:prstGeom>
        </p:spPr>
      </p:pic>
      <p:sp>
        <p:nvSpPr>
          <p:cNvPr id="2" name="Title 1">
            <a:extLst>
              <a:ext uri="{FF2B5EF4-FFF2-40B4-BE49-F238E27FC236}">
                <a16:creationId xmlns:a16="http://schemas.microsoft.com/office/drawing/2014/main" id="{C5AB5A33-CD56-3912-4016-20DF30F14CCA}"/>
              </a:ext>
            </a:extLst>
          </p:cNvPr>
          <p:cNvSpPr>
            <a:spLocks noGrp="1"/>
          </p:cNvSpPr>
          <p:nvPr>
            <p:ph type="title"/>
          </p:nvPr>
        </p:nvSpPr>
        <p:spPr>
          <a:xfrm>
            <a:off x="530869" y="1430448"/>
            <a:ext cx="4064224" cy="1848259"/>
          </a:xfrm>
        </p:spPr>
        <p:txBody>
          <a:bodyPr anchor="ctr"/>
          <a:lstStyle>
            <a:lvl1pPr>
              <a:defRPr sz="4000"/>
            </a:lvl1pPr>
          </a:lstStyle>
          <a:p>
            <a:r>
              <a:rPr lang="en-US"/>
              <a:t>Click to edit Master title style</a:t>
            </a:r>
          </a:p>
        </p:txBody>
      </p:sp>
      <p:sp>
        <p:nvSpPr>
          <p:cNvPr id="23" name="Text Placeholder 22">
            <a:extLst>
              <a:ext uri="{FF2B5EF4-FFF2-40B4-BE49-F238E27FC236}">
                <a16:creationId xmlns:a16="http://schemas.microsoft.com/office/drawing/2014/main" id="{113BE72E-F22F-EA59-A56F-ACBBDAEAF810}"/>
              </a:ext>
            </a:extLst>
          </p:cNvPr>
          <p:cNvSpPr>
            <a:spLocks noGrp="1"/>
          </p:cNvSpPr>
          <p:nvPr>
            <p:ph type="body" sz="quarter" idx="13"/>
          </p:nvPr>
        </p:nvSpPr>
        <p:spPr>
          <a:xfrm>
            <a:off x="530869" y="3501136"/>
            <a:ext cx="4078434"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a:t>Click to edit Master text styles</a:t>
            </a:r>
          </a:p>
        </p:txBody>
      </p:sp>
      <p:sp>
        <p:nvSpPr>
          <p:cNvPr id="7" name="Text Placeholder 6">
            <a:extLst>
              <a:ext uri="{FF2B5EF4-FFF2-40B4-BE49-F238E27FC236}">
                <a16:creationId xmlns:a16="http://schemas.microsoft.com/office/drawing/2014/main" id="{6A05AE35-B341-C586-A0DD-9B916DA1D819}"/>
              </a:ext>
            </a:extLst>
          </p:cNvPr>
          <p:cNvSpPr>
            <a:spLocks noGrp="1"/>
          </p:cNvSpPr>
          <p:nvPr>
            <p:ph type="body" sz="quarter" idx="14"/>
          </p:nvPr>
        </p:nvSpPr>
        <p:spPr>
          <a:xfrm>
            <a:off x="5076825" y="1371600"/>
            <a:ext cx="6581775"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A123DE44-506E-FCA1-8F5C-9F7354AAEC2D}"/>
              </a:ext>
            </a:extLst>
          </p:cNvPr>
          <p:cNvSpPr>
            <a:spLocks noGrp="1"/>
          </p:cNvSpPr>
          <p:nvPr>
            <p:ph type="ftr" sz="quarter" idx="11"/>
          </p:nvPr>
        </p:nvSpPr>
        <p:spPr>
          <a:xfrm>
            <a:off x="530869" y="6356350"/>
            <a:ext cx="8010526" cy="365125"/>
          </a:xfrm>
        </p:spPr>
        <p:txBody>
          <a:bodyPr/>
          <a:lstStyle/>
          <a:p>
            <a:endParaRPr lang="en-US"/>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endParaRPr lang="en-US"/>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a:p>
        </p:txBody>
      </p:sp>
      <p:grpSp>
        <p:nvGrpSpPr>
          <p:cNvPr id="8" name="Group 7" descr="Confidential document label">
            <a:extLst>
              <a:ext uri="{FF2B5EF4-FFF2-40B4-BE49-F238E27FC236}">
                <a16:creationId xmlns:a16="http://schemas.microsoft.com/office/drawing/2014/main" id="{CDD9FF63-9408-EDE4-8E4D-207871A99374}"/>
              </a:ext>
            </a:extLst>
          </p:cNvPr>
          <p:cNvGrpSpPr/>
          <p:nvPr userDrawn="1"/>
        </p:nvGrpSpPr>
        <p:grpSpPr>
          <a:xfrm>
            <a:off x="-91688" y="457199"/>
            <a:ext cx="1162970" cy="358775"/>
            <a:chOff x="-91688" y="6362698"/>
            <a:chExt cx="1162970" cy="358775"/>
          </a:xfrm>
        </p:grpSpPr>
        <p:sp>
          <p:nvSpPr>
            <p:cNvPr id="9" name="Rectangle 8">
              <a:extLst>
                <a:ext uri="{FF2B5EF4-FFF2-40B4-BE49-F238E27FC236}">
                  <a16:creationId xmlns:a16="http://schemas.microsoft.com/office/drawing/2014/main" id="{40E25432-F52F-28E3-5AF1-36B3BEC45282}"/>
                </a:ext>
              </a:extLst>
            </p:cNvPr>
            <p:cNvSpPr/>
            <p:nvPr/>
          </p:nvSpPr>
          <p:spPr>
            <a:xfrm rot="10800000">
              <a:off x="-12035" y="6362698"/>
              <a:ext cx="986590" cy="358775"/>
            </a:xfrm>
            <a:prstGeom prst="rect">
              <a:avLst/>
            </a:prstGeom>
            <a:solidFill>
              <a:srgbClr val="0082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89B3A409-F400-7551-A8C4-6293E631585B}"/>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a:solidFill>
                    <a:schemeClr val="bg1"/>
                  </a:solidFill>
                </a:rPr>
                <a:t>PUBLIC</a:t>
              </a:r>
            </a:p>
          </p:txBody>
        </p:sp>
      </p:grpSp>
    </p:spTree>
    <p:extLst>
      <p:ext uri="{BB962C8B-B14F-4D97-AF65-F5344CB8AC3E}">
        <p14:creationId xmlns:p14="http://schemas.microsoft.com/office/powerpoint/2010/main" val="13680039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v2">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0B6F8A40-F0D0-857B-E8A8-1B3161AC4336}"/>
              </a:ext>
              <a:ext uri="{C183D7F6-B498-43B3-948B-1728B52AA6E4}">
                <adec:decorative xmlns:adec="http://schemas.microsoft.com/office/drawing/2017/decorative" val="1"/>
              </a:ext>
            </a:extLst>
          </p:cNvPr>
          <p:cNvSpPr>
            <a:spLocks/>
          </p:cNvSpPr>
          <p:nvPr userDrawn="1"/>
        </p:nvSpPr>
        <p:spPr>
          <a:xfrm>
            <a:off x="0" y="0"/>
            <a:ext cx="12192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62DC5253-5E42-F62E-EA4E-3AB21BA87CDB}"/>
              </a:ext>
              <a:ext uri="{C183D7F6-B498-43B3-948B-1728B52AA6E4}">
                <adec:decorative xmlns:adec="http://schemas.microsoft.com/office/drawing/2017/decorative" val="1"/>
              </a:ext>
            </a:extLst>
          </p:cNvPr>
          <p:cNvSpPr>
            <a:spLocks/>
          </p:cNvSpPr>
          <p:nvPr userDrawn="1"/>
        </p:nvSpPr>
        <p:spPr>
          <a:xfrm>
            <a:off x="0" y="0"/>
            <a:ext cx="4206240" cy="6858000"/>
          </a:xfrm>
          <a:prstGeom prst="rect">
            <a:avLst/>
          </a:prstGeom>
          <a:gradFill flip="none" rotWithShape="1">
            <a:gsLst>
              <a:gs pos="0">
                <a:schemeClr val="bg1">
                  <a:alpha val="0"/>
                </a:schemeClr>
              </a:gs>
              <a:gs pos="51000">
                <a:srgbClr val="B1E5ED">
                  <a:alpha val="6667"/>
                </a:srgbClr>
              </a:gs>
              <a:gs pos="71000">
                <a:srgbClr val="2794A4">
                  <a:alpha val="83922"/>
                </a:srgbClr>
              </a:gs>
              <a:gs pos="98000">
                <a:srgbClr val="00343B"/>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descr="ERCOT logo white on background">
            <a:extLst>
              <a:ext uri="{FF2B5EF4-FFF2-40B4-BE49-F238E27FC236}">
                <a16:creationId xmlns:a16="http://schemas.microsoft.com/office/drawing/2014/main" id="{590365CF-9C80-03DF-D245-DBE4EBA33356}"/>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74555" y="1125953"/>
            <a:ext cx="2425881" cy="889910"/>
          </a:xfrm>
          <a:prstGeom prst="rect">
            <a:avLst/>
          </a:prstGeom>
          <a:effectLst>
            <a:outerShdw blurRad="50800" dist="12700" dir="10800000" algn="r" rotWithShape="0">
              <a:schemeClr val="tx2">
                <a:alpha val="40000"/>
              </a:schemeClr>
            </a:outerShdw>
          </a:effectLst>
        </p:spPr>
      </p:pic>
      <p:sp>
        <p:nvSpPr>
          <p:cNvPr id="8" name="TextBox 7">
            <a:extLst>
              <a:ext uri="{FF2B5EF4-FFF2-40B4-BE49-F238E27FC236}">
                <a16:creationId xmlns:a16="http://schemas.microsoft.com/office/drawing/2014/main" id="{1A1A5353-DA71-B6B2-BDDB-2FB68F1F0909}"/>
              </a:ext>
            </a:extLst>
          </p:cNvPr>
          <p:cNvSpPr txBox="1"/>
          <p:nvPr userDrawn="1"/>
        </p:nvSpPr>
        <p:spPr>
          <a:xfrm>
            <a:off x="-91688" y="503044"/>
            <a:ext cx="1162970" cy="230832"/>
          </a:xfrm>
          <a:prstGeom prst="rect">
            <a:avLst/>
          </a:prstGeom>
          <a:noFill/>
        </p:spPr>
        <p:txBody>
          <a:bodyPr wrap="square" rtlCol="0">
            <a:spAutoFit/>
          </a:bodyPr>
          <a:lstStyle/>
          <a:p>
            <a:pPr algn="ctr"/>
            <a:r>
              <a:rPr lang="en-US" sz="900" b="1" spc="0">
                <a:solidFill>
                  <a:schemeClr val="bg1"/>
                </a:solidFill>
              </a:rPr>
              <a:t>CONFIDENTIAL</a:t>
            </a:r>
          </a:p>
        </p:txBody>
      </p:sp>
      <p:grpSp>
        <p:nvGrpSpPr>
          <p:cNvPr id="9" name="Group 8">
            <a:extLst>
              <a:ext uri="{FF2B5EF4-FFF2-40B4-BE49-F238E27FC236}">
                <a16:creationId xmlns:a16="http://schemas.microsoft.com/office/drawing/2014/main" id="{C05802D9-2F73-A263-28E7-486C8A489A26}"/>
              </a:ext>
              <a:ext uri="{C183D7F6-B498-43B3-948B-1728B52AA6E4}">
                <adec:decorative xmlns:adec="http://schemas.microsoft.com/office/drawing/2017/decorative" val="1"/>
              </a:ext>
            </a:extLst>
          </p:cNvPr>
          <p:cNvGrpSpPr/>
          <p:nvPr userDrawn="1"/>
        </p:nvGrpSpPr>
        <p:grpSpPr>
          <a:xfrm>
            <a:off x="-91688" y="457199"/>
            <a:ext cx="1162970" cy="358775"/>
            <a:chOff x="-91688" y="6362698"/>
            <a:chExt cx="1162970" cy="358775"/>
          </a:xfrm>
        </p:grpSpPr>
        <p:sp>
          <p:nvSpPr>
            <p:cNvPr id="10" name="Rectangle 9">
              <a:extLst>
                <a:ext uri="{FF2B5EF4-FFF2-40B4-BE49-F238E27FC236}">
                  <a16:creationId xmlns:a16="http://schemas.microsoft.com/office/drawing/2014/main" id="{8241ADA3-F564-E7C2-1972-0F9FF557AE05}"/>
                </a:ext>
              </a:extLst>
            </p:cNvPr>
            <p:cNvSpPr/>
            <p:nvPr/>
          </p:nvSpPr>
          <p:spPr>
            <a:xfrm rot="10800000">
              <a:off x="-12035" y="6362698"/>
              <a:ext cx="986590" cy="358775"/>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D77A54B6-1CA8-9AE2-BCA6-21205CB4852B}"/>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a:solidFill>
                    <a:schemeClr val="bg1"/>
                  </a:solidFill>
                </a:rPr>
                <a:t>PUBLIC</a:t>
              </a:r>
            </a:p>
          </p:txBody>
        </p:sp>
      </p:grpSp>
      <p:pic>
        <p:nvPicPr>
          <p:cNvPr id="3" name="Graphic 2">
            <a:extLst>
              <a:ext uri="{FF2B5EF4-FFF2-40B4-BE49-F238E27FC236}">
                <a16:creationId xmlns:a16="http://schemas.microsoft.com/office/drawing/2014/main" id="{81B94DDE-8E3F-CACF-1508-79E6F98F5EE5}"/>
              </a:ext>
              <a:ext uri="{C183D7F6-B498-43B3-948B-1728B52AA6E4}">
                <adec:decorative xmlns:adec="http://schemas.microsoft.com/office/drawing/2017/decorative" val="1"/>
              </a:ext>
            </a:extLst>
          </p:cNvPr>
          <p:cNvPicPr>
            <a:picLocks noChangeAspect="1"/>
          </p:cNvPicPr>
          <p:nvPr userDrawn="1"/>
        </p:nvPicPr>
        <p:blipFill>
          <a:blip>
            <a:extLst>
              <a:ext uri="{96DAC541-7B7A-43D3-8B79-37D633B846F1}">
                <asvg:svgBlip xmlns:asvg="http://schemas.microsoft.com/office/drawing/2016/SVG/main" r:embed="rId3"/>
              </a:ext>
            </a:extLst>
          </a:blip>
          <a:srcRect l="59827" t="14818" r="10238" b="43257"/>
          <a:stretch>
            <a:fillRect/>
          </a:stretch>
        </p:blipFill>
        <p:spPr>
          <a:xfrm>
            <a:off x="-1" y="-1"/>
            <a:ext cx="12192001" cy="5732047"/>
          </a:xfrm>
          <a:prstGeom prst="rect">
            <a:avLst/>
          </a:prstGeom>
        </p:spPr>
      </p:pic>
      <p:sp>
        <p:nvSpPr>
          <p:cNvPr id="2" name="Title 1">
            <a:extLst>
              <a:ext uri="{FF2B5EF4-FFF2-40B4-BE49-F238E27FC236}">
                <a16:creationId xmlns:a16="http://schemas.microsoft.com/office/drawing/2014/main" id="{AFCF6855-B24E-92AB-2FE8-002F720AEB18}"/>
              </a:ext>
            </a:extLst>
          </p:cNvPr>
          <p:cNvSpPr>
            <a:spLocks noGrp="1"/>
          </p:cNvSpPr>
          <p:nvPr>
            <p:ph type="ctrTitle" hasCustomPrompt="1"/>
          </p:nvPr>
        </p:nvSpPr>
        <p:spPr>
          <a:xfrm>
            <a:off x="5074920" y="2062263"/>
            <a:ext cx="6316168" cy="3366409"/>
          </a:xfrm>
          <a:prstGeom prst="rect">
            <a:avLst/>
          </a:prstGeom>
        </p:spPr>
        <p:txBody>
          <a:bodyPr anchor="t"/>
          <a:lstStyle>
            <a:lvl1pPr algn="l">
              <a:defRPr lang="en-US" sz="2000" b="1" dirty="0">
                <a:solidFill>
                  <a:schemeClr val="tx1"/>
                </a:solidFill>
              </a:defRPr>
            </a:lvl1pPr>
          </a:lstStyle>
          <a:p>
            <a:r>
              <a:rPr lang="en-US"/>
              <a:t>Click to edit Master title style</a:t>
            </a:r>
            <a:br>
              <a:rPr lang="en-US"/>
            </a:br>
            <a:endParaRPr lang="en-US"/>
          </a:p>
        </p:txBody>
      </p:sp>
    </p:spTree>
    <p:extLst>
      <p:ext uri="{BB962C8B-B14F-4D97-AF65-F5344CB8AC3E}">
        <p14:creationId xmlns:p14="http://schemas.microsoft.com/office/powerpoint/2010/main" val="35957955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C9C062-513C-DF24-5E8C-7A974D572078}"/>
              </a:ext>
            </a:extLst>
          </p:cNvPr>
          <p:cNvSpPr>
            <a:spLocks noGrp="1"/>
          </p:cNvSpPr>
          <p:nvPr>
            <p:ph type="ctrTitle"/>
          </p:nvPr>
        </p:nvSpPr>
        <p:spPr>
          <a:xfrm>
            <a:off x="533400" y="1122363"/>
            <a:ext cx="11125200" cy="2387600"/>
          </a:xfrm>
        </p:spPr>
        <p:txBody>
          <a:bodyPr anchor="ctr">
            <a:normAutofit/>
          </a:bodyPr>
          <a:lstStyle>
            <a:lvl1pPr algn="ctr">
              <a:defRPr sz="4000"/>
            </a:lvl1pPr>
          </a:lstStyle>
          <a:p>
            <a:r>
              <a:rPr lang="en-US"/>
              <a:t>Click to edit Master title style</a:t>
            </a:r>
          </a:p>
        </p:txBody>
      </p:sp>
      <p:sp>
        <p:nvSpPr>
          <p:cNvPr id="3" name="Subtitle 2">
            <a:extLst>
              <a:ext uri="{FF2B5EF4-FFF2-40B4-BE49-F238E27FC236}">
                <a16:creationId xmlns:a16="http://schemas.microsoft.com/office/drawing/2014/main" id="{532C3F11-2763-0216-A1B0-5E8B4FA80139}"/>
              </a:ext>
            </a:extLst>
          </p:cNvPr>
          <p:cNvSpPr>
            <a:spLocks noGrp="1"/>
          </p:cNvSpPr>
          <p:nvPr>
            <p:ph type="subTitle" idx="1"/>
          </p:nvPr>
        </p:nvSpPr>
        <p:spPr>
          <a:xfrm>
            <a:off x="533400" y="3602038"/>
            <a:ext cx="11125200" cy="1655762"/>
          </a:xfrm>
        </p:spPr>
        <p:txBody>
          <a:bodyPr wrap="square"/>
          <a:lstStyle>
            <a:lvl1pPr marL="0" indent="0" algn="ctr">
              <a:buNone/>
              <a:defRPr sz="2400" b="1">
                <a:solidFill>
                  <a:srgbClr val="00829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Footer Placeholder 4">
            <a:extLst>
              <a:ext uri="{FF2B5EF4-FFF2-40B4-BE49-F238E27FC236}">
                <a16:creationId xmlns:a16="http://schemas.microsoft.com/office/drawing/2014/main" id="{E95C98B8-43D7-C7B4-9956-25AC1BBC5587}"/>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C6E9BF30-5D82-5572-733E-882E0C0D3307}"/>
              </a:ext>
            </a:extLst>
          </p:cNvPr>
          <p:cNvSpPr>
            <a:spLocks noGrp="1"/>
          </p:cNvSpPr>
          <p:nvPr>
            <p:ph type="dt" sz="half" idx="10"/>
          </p:nvPr>
        </p:nvSpPr>
        <p:spPr/>
        <p:txBody>
          <a:bodyPr/>
          <a:lstStyle/>
          <a:p>
            <a:endParaRPr lang="en-US"/>
          </a:p>
        </p:txBody>
      </p:sp>
      <p:sp>
        <p:nvSpPr>
          <p:cNvPr id="6" name="Slide Number Placeholder 5">
            <a:extLst>
              <a:ext uri="{FF2B5EF4-FFF2-40B4-BE49-F238E27FC236}">
                <a16:creationId xmlns:a16="http://schemas.microsoft.com/office/drawing/2014/main" id="{BB5906F4-426A-AD9D-021A-D7E95E349F77}"/>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39022439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27592878-2087-441A-BF63-8BAC672970F6}"/>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10" name="Text Placeholder 9">
            <a:extLst>
              <a:ext uri="{FF2B5EF4-FFF2-40B4-BE49-F238E27FC236}">
                <a16:creationId xmlns:a16="http://schemas.microsoft.com/office/drawing/2014/main" id="{D75DFB14-F372-06CE-E1C3-58DFC53BCF1F}"/>
              </a:ext>
            </a:extLst>
          </p:cNvPr>
          <p:cNvSpPr>
            <a:spLocks noGrp="1"/>
          </p:cNvSpPr>
          <p:nvPr>
            <p:ph type="body" sz="quarter" idx="16"/>
          </p:nvPr>
        </p:nvSpPr>
        <p:spPr>
          <a:xfrm>
            <a:off x="495300" y="1676400"/>
            <a:ext cx="11187714"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a:xfrm>
            <a:off x="533400" y="6356350"/>
            <a:ext cx="8010526" cy="365125"/>
          </a:xfrm>
        </p:spPr>
        <p:txBody>
          <a:bodyPr/>
          <a:lstStyle/>
          <a:p>
            <a:endParaRPr lang="en-US"/>
          </a:p>
        </p:txBody>
      </p:sp>
      <p:sp>
        <p:nvSpPr>
          <p:cNvPr id="6" name="Date Placeholder 3">
            <a:extLst>
              <a:ext uri="{FF2B5EF4-FFF2-40B4-BE49-F238E27FC236}">
                <a16:creationId xmlns:a16="http://schemas.microsoft.com/office/drawing/2014/main" id="{FCF93DBC-D2B3-EAA9-B573-4CBB1A9ECD37}"/>
              </a:ext>
            </a:extLst>
          </p:cNvPr>
          <p:cNvSpPr>
            <a:spLocks noGrp="1"/>
          </p:cNvSpPr>
          <p:nvPr>
            <p:ph type="dt" sz="half" idx="10"/>
          </p:nvPr>
        </p:nvSpPr>
        <p:spPr>
          <a:xfrm>
            <a:off x="8716884" y="6356350"/>
            <a:ext cx="2773273" cy="365125"/>
          </a:xfrm>
        </p:spPr>
        <p:txBody>
          <a:bodyPr/>
          <a:lstStyle/>
          <a:p>
            <a:endParaRPr lang="en-US"/>
          </a:p>
        </p:txBody>
      </p:sp>
      <p:sp>
        <p:nvSpPr>
          <p:cNvPr id="11"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a:xfrm>
            <a:off x="11658600" y="6356350"/>
            <a:ext cx="533400" cy="365125"/>
          </a:xfrm>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26203510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Keynote and Image">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698A9E75-460B-F928-5105-B8FF5327AB58}"/>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11" name="Text Placeholder 10">
            <a:extLst>
              <a:ext uri="{FF2B5EF4-FFF2-40B4-BE49-F238E27FC236}">
                <a16:creationId xmlns:a16="http://schemas.microsoft.com/office/drawing/2014/main" id="{648759D8-B0A7-2B10-9F64-81A8CC0F5760}"/>
              </a:ext>
            </a:extLst>
          </p:cNvPr>
          <p:cNvSpPr>
            <a:spLocks noGrp="1"/>
          </p:cNvSpPr>
          <p:nvPr>
            <p:ph type="body" sz="quarter" idx="16"/>
          </p:nvPr>
        </p:nvSpPr>
        <p:spPr>
          <a:xfrm>
            <a:off x="495300" y="1676400"/>
            <a:ext cx="5394223" cy="45179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6331972" y="4630994"/>
            <a:ext cx="5326623" cy="1577301"/>
          </a:xfrm>
          <a:prstGeom prst="foldedCorner">
            <a:avLst>
              <a:gd name="adj" fmla="val 16667"/>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
        <p:nvSpPr>
          <p:cNvPr id="2" name="Picture Placeholder 2">
            <a:extLst>
              <a:ext uri="{FF2B5EF4-FFF2-40B4-BE49-F238E27FC236}">
                <a16:creationId xmlns:a16="http://schemas.microsoft.com/office/drawing/2014/main" id="{B0CE8C99-4E3A-25C3-1E3E-9D611CA96078}"/>
              </a:ext>
              <a:ext uri="{C183D7F6-B498-43B3-948B-1728B52AA6E4}">
                <adec:decorative xmlns:adec="http://schemas.microsoft.com/office/drawing/2017/decorative" val="1"/>
              </a:ext>
            </a:extLst>
          </p:cNvPr>
          <p:cNvSpPr>
            <a:spLocks noGrp="1"/>
          </p:cNvSpPr>
          <p:nvPr>
            <p:ph type="pic" idx="1"/>
          </p:nvPr>
        </p:nvSpPr>
        <p:spPr>
          <a:xfrm>
            <a:off x="6322142" y="1661652"/>
            <a:ext cx="5336458" cy="2772696"/>
          </a:xfrm>
        </p:spPr>
        <p:txBody>
          <a:bodyPr/>
          <a:lstStyle>
            <a:lvl1pPr marL="0" indent="0">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37162207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Keynote and Image in Sideb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F05638A-F774-C6DB-0DC6-A2F6139BCE38}"/>
              </a:ext>
              <a:ext uri="{C183D7F6-B498-43B3-948B-1728B52AA6E4}">
                <adec:decorative xmlns:adec="http://schemas.microsoft.com/office/drawing/2017/decorative" val="1"/>
              </a:ext>
            </a:extLst>
          </p:cNvPr>
          <p:cNvSpPr/>
          <p:nvPr userDrawn="1"/>
        </p:nvSpPr>
        <p:spPr>
          <a:xfrm>
            <a:off x="6096001" y="0"/>
            <a:ext cx="6096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Placeholder 1">
            <a:extLst>
              <a:ext uri="{FF2B5EF4-FFF2-40B4-BE49-F238E27FC236}">
                <a16:creationId xmlns:a16="http://schemas.microsoft.com/office/drawing/2014/main" id="{698A9E75-460B-F928-5105-B8FF5327AB58}"/>
              </a:ext>
            </a:extLst>
          </p:cNvPr>
          <p:cNvSpPr>
            <a:spLocks noGrp="1"/>
          </p:cNvSpPr>
          <p:nvPr>
            <p:ph type="title"/>
          </p:nvPr>
        </p:nvSpPr>
        <p:spPr>
          <a:xfrm>
            <a:off x="1257300" y="457200"/>
            <a:ext cx="4648200" cy="914400"/>
          </a:xfrm>
          <a:prstGeom prst="rect">
            <a:avLst/>
          </a:prstGeom>
          <a:noFill/>
        </p:spPr>
        <p:txBody>
          <a:bodyPr vert="horz" lIns="0" tIns="0" rIns="0" bIns="0" rtlCol="0" anchor="t">
            <a:normAutofit/>
          </a:bodyPr>
          <a:lstStyle/>
          <a:p>
            <a:r>
              <a:rPr lang="en-US"/>
              <a:t>Click to edit Master title style</a:t>
            </a:r>
          </a:p>
        </p:txBody>
      </p:sp>
      <p:sp>
        <p:nvSpPr>
          <p:cNvPr id="11" name="Text Placeholder 10">
            <a:extLst>
              <a:ext uri="{FF2B5EF4-FFF2-40B4-BE49-F238E27FC236}">
                <a16:creationId xmlns:a16="http://schemas.microsoft.com/office/drawing/2014/main" id="{648759D8-B0A7-2B10-9F64-81A8CC0F5760}"/>
              </a:ext>
            </a:extLst>
          </p:cNvPr>
          <p:cNvSpPr>
            <a:spLocks noGrp="1"/>
          </p:cNvSpPr>
          <p:nvPr>
            <p:ph type="body" sz="quarter" idx="16"/>
          </p:nvPr>
        </p:nvSpPr>
        <p:spPr>
          <a:xfrm>
            <a:off x="495300" y="1676400"/>
            <a:ext cx="5394223" cy="45179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6331972" y="4630994"/>
            <a:ext cx="5326623" cy="1577301"/>
          </a:xfrm>
          <a:prstGeom prst="foldedCorner">
            <a:avLst>
              <a:gd name="adj" fmla="val 16667"/>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
        <p:nvSpPr>
          <p:cNvPr id="2" name="Picture Placeholder 2">
            <a:extLst>
              <a:ext uri="{FF2B5EF4-FFF2-40B4-BE49-F238E27FC236}">
                <a16:creationId xmlns:a16="http://schemas.microsoft.com/office/drawing/2014/main" id="{B0CE8C99-4E3A-25C3-1E3E-9D611CA96078}"/>
              </a:ext>
              <a:ext uri="{C183D7F6-B498-43B3-948B-1728B52AA6E4}">
                <adec:decorative xmlns:adec="http://schemas.microsoft.com/office/drawing/2017/decorative" val="1"/>
              </a:ext>
            </a:extLst>
          </p:cNvPr>
          <p:cNvSpPr>
            <a:spLocks noGrp="1"/>
          </p:cNvSpPr>
          <p:nvPr>
            <p:ph type="pic" idx="1"/>
          </p:nvPr>
        </p:nvSpPr>
        <p:spPr>
          <a:xfrm>
            <a:off x="6322142" y="1661652"/>
            <a:ext cx="5336458" cy="2772696"/>
          </a:xfrm>
        </p:spPr>
        <p:txBody>
          <a:bodyPr/>
          <a:lstStyle>
            <a:lvl1pPr marL="0" indent="0">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6784326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ide Keynote">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27592878-2087-441A-BF63-8BAC672970F6}"/>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10" name="Text Placeholder 9">
            <a:extLst>
              <a:ext uri="{FF2B5EF4-FFF2-40B4-BE49-F238E27FC236}">
                <a16:creationId xmlns:a16="http://schemas.microsoft.com/office/drawing/2014/main" id="{D75DFB14-F372-06CE-E1C3-58DFC53BCF1F}"/>
              </a:ext>
            </a:extLst>
          </p:cNvPr>
          <p:cNvSpPr>
            <a:spLocks noGrp="1"/>
          </p:cNvSpPr>
          <p:nvPr>
            <p:ph type="body" sz="quarter" idx="16"/>
          </p:nvPr>
        </p:nvSpPr>
        <p:spPr>
          <a:xfrm>
            <a:off x="495300" y="1676400"/>
            <a:ext cx="6867525"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11">
            <a:extLst>
              <a:ext uri="{FF2B5EF4-FFF2-40B4-BE49-F238E27FC236}">
                <a16:creationId xmlns:a16="http://schemas.microsoft.com/office/drawing/2014/main" id="{28CAB249-6E2A-0D66-037F-C8C994EC04ED}"/>
              </a:ext>
            </a:extLst>
          </p:cNvPr>
          <p:cNvSpPr>
            <a:spLocks noGrp="1"/>
          </p:cNvSpPr>
          <p:nvPr>
            <p:ph type="body" sz="quarter" idx="15"/>
          </p:nvPr>
        </p:nvSpPr>
        <p:spPr>
          <a:xfrm flipH="1">
            <a:off x="7598003" y="1676400"/>
            <a:ext cx="4060596" cy="3190875"/>
          </a:xfrm>
          <a:prstGeom prst="foldedCorner">
            <a:avLst>
              <a:gd name="adj" fmla="val 8542"/>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b="1" dirty="0"/>
            </a:lvl1pPr>
            <a:lvl2pPr marL="548640" indent="-182880">
              <a:buFont typeface="Arial" panose="020B0604020202020204" pitchFamily="34" charset="0"/>
              <a:buChar char="•"/>
              <a:defRPr lang="en-US" dirty="0"/>
            </a:lvl2pPr>
            <a:lvl3pPr>
              <a:defRPr lang="en-US" dirty="0"/>
            </a:lvl3pPr>
            <a:lvl4pPr>
              <a:defRPr lang="en-US"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7213837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Keynote with Sidebar">
    <p:spTree>
      <p:nvGrpSpPr>
        <p:cNvPr id="1" name=""/>
        <p:cNvGrpSpPr/>
        <p:nvPr/>
      </p:nvGrpSpPr>
      <p:grpSpPr>
        <a:xfrm>
          <a:off x="0" y="0"/>
          <a:ext cx="0" cy="0"/>
          <a:chOff x="0" y="0"/>
          <a:chExt cx="0" cy="0"/>
        </a:xfrm>
      </p:grpSpPr>
      <p:sp>
        <p:nvSpPr>
          <p:cNvPr id="9" name="Title Placeholder 1">
            <a:extLst>
              <a:ext uri="{FF2B5EF4-FFF2-40B4-BE49-F238E27FC236}">
                <a16:creationId xmlns:a16="http://schemas.microsoft.com/office/drawing/2014/main" id="{EF24F99E-0EFC-4E0E-5FA5-D6E2097368DF}"/>
              </a:ext>
            </a:extLst>
          </p:cNvPr>
          <p:cNvSpPr>
            <a:spLocks noGrp="1"/>
          </p:cNvSpPr>
          <p:nvPr>
            <p:ph type="title"/>
          </p:nvPr>
        </p:nvSpPr>
        <p:spPr>
          <a:xfrm>
            <a:off x="1257300" y="457200"/>
            <a:ext cx="5991225" cy="914400"/>
          </a:xfrm>
          <a:prstGeom prst="rect">
            <a:avLst/>
          </a:prstGeom>
          <a:noFill/>
        </p:spPr>
        <p:txBody>
          <a:bodyPr vert="horz" lIns="0" tIns="0" rIns="0" bIns="0" rtlCol="0" anchor="t">
            <a:normAutofit/>
          </a:bodyPr>
          <a:lstStyle/>
          <a:p>
            <a:r>
              <a:rPr lang="en-US"/>
              <a:t>Click to edit Master title style</a:t>
            </a:r>
          </a:p>
        </p:txBody>
      </p:sp>
      <p:sp>
        <p:nvSpPr>
          <p:cNvPr id="13" name="Text Placeholder 12">
            <a:extLst>
              <a:ext uri="{FF2B5EF4-FFF2-40B4-BE49-F238E27FC236}">
                <a16:creationId xmlns:a16="http://schemas.microsoft.com/office/drawing/2014/main" id="{56CB17BE-2CF2-5B69-2FA2-C556C75E78C7}"/>
              </a:ext>
            </a:extLst>
          </p:cNvPr>
          <p:cNvSpPr>
            <a:spLocks noGrp="1"/>
          </p:cNvSpPr>
          <p:nvPr>
            <p:ph type="body" sz="quarter" idx="17"/>
          </p:nvPr>
        </p:nvSpPr>
        <p:spPr>
          <a:xfrm>
            <a:off x="495299" y="1676400"/>
            <a:ext cx="6791325" cy="26098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495300" y="4463716"/>
            <a:ext cx="6800850" cy="1744579"/>
          </a:xfrm>
          <a:prstGeom prst="foldedCorner">
            <a:avLst>
              <a:gd name="adj" fmla="val 16667"/>
            </a:avLst>
          </a:prstGeom>
          <a:solidFill>
            <a:schemeClr val="accent2">
              <a:lumMod val="20000"/>
              <a:lumOff val="8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a:extLst>
              <a:ext uri="{FF2B5EF4-FFF2-40B4-BE49-F238E27FC236}">
                <a16:creationId xmlns:a16="http://schemas.microsoft.com/office/drawing/2014/main" id="{8C5D5F82-2DE8-D31E-AE3D-018BD935DE3D}"/>
              </a:ext>
            </a:extLst>
          </p:cNvPr>
          <p:cNvSpPr>
            <a:spLocks noGrp="1"/>
          </p:cNvSpPr>
          <p:nvPr>
            <p:ph idx="16"/>
          </p:nvPr>
        </p:nvSpPr>
        <p:spPr>
          <a:xfrm>
            <a:off x="8077201" y="533400"/>
            <a:ext cx="3581400" cy="5638799"/>
          </a:xfrm>
        </p:spPr>
        <p:txBody>
          <a:bodyPr>
            <a:noAutofit/>
          </a:bodyPr>
          <a:lstStyle>
            <a:lvl1pPr>
              <a:defRPr lang="en-US" dirty="0"/>
            </a:lvl1pPr>
            <a:lvl2pPr>
              <a:defRPr lang="en-US" dirty="0"/>
            </a:lvl2pPr>
            <a:lvl3pPr>
              <a:defRPr lang="en-US" dirty="0"/>
            </a:lvl3pPr>
            <a:lvl4pPr>
              <a:defRPr lang="en-US" dirty="0"/>
            </a:lvl4pPr>
            <a:lvl5pPr>
              <a:defRPr lang="en-US" dirty="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a:xfrm>
            <a:off x="533401" y="6356350"/>
            <a:ext cx="6762749" cy="365125"/>
          </a:xfrm>
        </p:spPr>
        <p:txBody>
          <a:bodyPr wrap="square" lIns="0"/>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endParaRPr lang="en-US"/>
          </a:p>
        </p:txBody>
      </p:sp>
      <p:sp>
        <p:nvSpPr>
          <p:cNvPr id="7" name="Rectangle 6">
            <a:extLst>
              <a:ext uri="{FF2B5EF4-FFF2-40B4-BE49-F238E27FC236}">
                <a16:creationId xmlns:a16="http://schemas.microsoft.com/office/drawing/2014/main" id="{155086D0-23A2-1C6B-A4BF-B6E909DA999A}"/>
              </a:ext>
              <a:ext uri="{C183D7F6-B498-43B3-948B-1728B52AA6E4}">
                <adec:decorative xmlns:adec="http://schemas.microsoft.com/office/drawing/2017/decorative" val="1"/>
              </a:ext>
            </a:extLst>
          </p:cNvPr>
          <p:cNvSpPr/>
          <p:nvPr userDrawn="1"/>
        </p:nvSpPr>
        <p:spPr>
          <a:xfrm>
            <a:off x="7572375"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22676394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Keynote Horizontal">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698A9E75-460B-F928-5105-B8FF5327AB58}"/>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11" name="Text Placeholder 10">
            <a:extLst>
              <a:ext uri="{FF2B5EF4-FFF2-40B4-BE49-F238E27FC236}">
                <a16:creationId xmlns:a16="http://schemas.microsoft.com/office/drawing/2014/main" id="{648759D8-B0A7-2B10-9F64-81A8CC0F5760}"/>
              </a:ext>
            </a:extLst>
          </p:cNvPr>
          <p:cNvSpPr>
            <a:spLocks noGrp="1"/>
          </p:cNvSpPr>
          <p:nvPr>
            <p:ph type="body" sz="quarter" idx="16"/>
          </p:nvPr>
        </p:nvSpPr>
        <p:spPr>
          <a:xfrm>
            <a:off x="495300" y="1676400"/>
            <a:ext cx="11163300" cy="26193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495299" y="4463716"/>
            <a:ext cx="11163298" cy="1744579"/>
          </a:xfrm>
          <a:prstGeom prst="foldedCorner">
            <a:avLst>
              <a:gd name="adj" fmla="val 16667"/>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23196593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svg"/><Relationship Id="rId3" Type="http://schemas.openxmlformats.org/officeDocument/2006/relationships/theme" Target="../theme/theme1.xml"/><Relationship Id="rId7" Type="http://schemas.openxmlformats.org/officeDocument/2006/relationships/image" Target="../media/image2.sv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emf"/><Relationship Id="rId5" Type="http://schemas.openxmlformats.org/officeDocument/2006/relationships/oleObject" Target="../embeddings/oleObject1.bin"/><Relationship Id="rId4" Type="http://schemas.openxmlformats.org/officeDocument/2006/relationships/tags" Target="../tags/tag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13" Type="http://schemas.openxmlformats.org/officeDocument/2006/relationships/slideLayout" Target="../slideLayouts/slideLayout15.xml"/><Relationship Id="rId18" Type="http://schemas.openxmlformats.org/officeDocument/2006/relationships/image" Target="../media/image1.emf"/><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slideLayout" Target="../slideLayouts/slideLayout14.xml"/><Relationship Id="rId17" Type="http://schemas.openxmlformats.org/officeDocument/2006/relationships/oleObject" Target="../embeddings/oleObject2.bin"/><Relationship Id="rId2" Type="http://schemas.openxmlformats.org/officeDocument/2006/relationships/slideLayout" Target="../slideLayouts/slideLayout4.xml"/><Relationship Id="rId16" Type="http://schemas.openxmlformats.org/officeDocument/2006/relationships/tags" Target="../tags/tag3.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5" Type="http://schemas.openxmlformats.org/officeDocument/2006/relationships/theme" Target="../theme/theme2.xml"/><Relationship Id="rId10" Type="http://schemas.openxmlformats.org/officeDocument/2006/relationships/slideLayout" Target="../slideLayouts/slideLayout12.xml"/><Relationship Id="rId19" Type="http://schemas.openxmlformats.org/officeDocument/2006/relationships/image" Target="../media/image4.svg"/><Relationship Id="rId4" Type="http://schemas.openxmlformats.org/officeDocument/2006/relationships/slideLayout" Target="../slideLayouts/slideLayout6.xml"/><Relationship Id="rId9" Type="http://schemas.openxmlformats.org/officeDocument/2006/relationships/slideLayout" Target="../slideLayouts/slideLayout11.xml"/><Relationship Id="rId14"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6D892637-50E4-DD4B-56F0-CFBBD52C73DB}"/>
              </a:ext>
            </a:extLst>
          </p:cNvPr>
          <p:cNvGraphicFramePr>
            <a:graphicFrameLocks noChangeAspect="1"/>
          </p:cNvGraphicFramePr>
          <p:nvPr userDrawn="1">
            <p:custDataLst>
              <p:tags r:id="rId4"/>
            </p:custDataLst>
            <p:extLst>
              <p:ext uri="{D42A27DB-BD31-4B8C-83A1-F6EECF244321}">
                <p14:modId xmlns:p14="http://schemas.microsoft.com/office/powerpoint/2010/main" val="99645842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5" imgW="404" imgH="405" progId="TCLayout.ActiveDocument.1">
                  <p:embed/>
                </p:oleObj>
              </mc:Choice>
              <mc:Fallback>
                <p:oleObj name="think-cell Slide" r:id="rId5" imgW="404" imgH="405" progId="TCLayout.ActiveDocument.1">
                  <p:embed/>
                  <p:pic>
                    <p:nvPicPr>
                      <p:cNvPr id="4" name="think-cell data - do not delete" hidden="1">
                        <a:extLst>
                          <a:ext uri="{FF2B5EF4-FFF2-40B4-BE49-F238E27FC236}">
                            <a16:creationId xmlns:a16="http://schemas.microsoft.com/office/drawing/2014/main" id="{6D892637-50E4-DD4B-56F0-CFBBD52C73DB}"/>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pic>
        <p:nvPicPr>
          <p:cNvPr id="3" name="Graphic 2">
            <a:extLst>
              <a:ext uri="{FF2B5EF4-FFF2-40B4-BE49-F238E27FC236}">
                <a16:creationId xmlns:a16="http://schemas.microsoft.com/office/drawing/2014/main" id="{A1678F26-9E3A-1EC0-39CE-8DC562CAF93C}"/>
              </a:ext>
              <a:ext uri="{C183D7F6-B498-43B3-948B-1728B52AA6E4}">
                <adec:decorative xmlns:adec="http://schemas.microsoft.com/office/drawing/2017/decorative" val="1"/>
              </a:ext>
            </a:extLst>
          </p:cNvPr>
          <p:cNvPicPr>
            <a:picLocks noChangeAspect="1"/>
          </p:cNvPicPr>
          <p:nvPr userDrawn="1"/>
        </p:nvPicPr>
        <p:blipFill>
          <a:blip>
            <a:extLst>
              <a:ext uri="{96DAC541-7B7A-43D3-8B79-37D633B846F1}">
                <asvg:svgBlip xmlns:asvg="http://schemas.microsoft.com/office/drawing/2016/SVG/main" r:embed="rId7"/>
              </a:ext>
            </a:extLst>
          </a:blip>
          <a:srcRect l="59827" t="14818" r="10238" b="43257"/>
          <a:stretch>
            <a:fillRect/>
          </a:stretch>
        </p:blipFill>
        <p:spPr>
          <a:xfrm>
            <a:off x="-1" y="-1"/>
            <a:ext cx="12192001" cy="5732047"/>
          </a:xfrm>
          <a:prstGeom prst="rect">
            <a:avLst/>
          </a:prstGeom>
        </p:spPr>
      </p:pic>
      <p:sp>
        <p:nvSpPr>
          <p:cNvPr id="2" name="Rectangle 1">
            <a:extLst>
              <a:ext uri="{FF2B5EF4-FFF2-40B4-BE49-F238E27FC236}">
                <a16:creationId xmlns:a16="http://schemas.microsoft.com/office/drawing/2014/main" id="{F83DA6C0-622C-56B9-A11A-C7B46D6B1872}"/>
              </a:ext>
              <a:ext uri="{C183D7F6-B498-43B3-948B-1728B52AA6E4}">
                <adec:decorative xmlns:adec="http://schemas.microsoft.com/office/drawing/2017/decorative" val="1"/>
              </a:ext>
            </a:extLst>
          </p:cNvPr>
          <p:cNvSpPr>
            <a:spLocks/>
          </p:cNvSpPr>
          <p:nvPr userDrawn="1"/>
        </p:nvSpPr>
        <p:spPr>
          <a:xfrm>
            <a:off x="-1" y="0"/>
            <a:ext cx="6096001" cy="6858000"/>
          </a:xfrm>
          <a:prstGeom prst="rect">
            <a:avLst/>
          </a:prstGeom>
          <a:gradFill flip="none" rotWithShape="1">
            <a:gsLst>
              <a:gs pos="0">
                <a:schemeClr val="bg1">
                  <a:alpha val="0"/>
                </a:schemeClr>
              </a:gs>
              <a:gs pos="51000">
                <a:srgbClr val="B1E5ED">
                  <a:alpha val="6667"/>
                </a:srgbClr>
              </a:gs>
              <a:gs pos="71000">
                <a:srgbClr val="2794A4">
                  <a:alpha val="83922"/>
                </a:srgbClr>
              </a:gs>
              <a:gs pos="98000">
                <a:srgbClr val="00343B"/>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Graphic 12" descr="ERCOT logo white on background">
            <a:extLst>
              <a:ext uri="{FF2B5EF4-FFF2-40B4-BE49-F238E27FC236}">
                <a16:creationId xmlns:a16="http://schemas.microsoft.com/office/drawing/2014/main" id="{24916EE6-D8BD-2246-322B-E4425F0F9A21}"/>
              </a:ext>
            </a:extLst>
          </p:cNvPr>
          <p:cNvPicPr>
            <a:picLocks noChangeAspect="1"/>
          </p:cNvPicPr>
          <p:nvPr userDrawn="1"/>
        </p:nvPicPr>
        <p:blipFill>
          <a:blip>
            <a:extLst>
              <a:ext uri="{96DAC541-7B7A-43D3-8B79-37D633B846F1}">
                <asvg:svgBlip xmlns:asvg="http://schemas.microsoft.com/office/drawing/2016/SVG/main" r:embed="rId8"/>
              </a:ext>
            </a:extLst>
          </a:blip>
          <a:stretch>
            <a:fillRect/>
          </a:stretch>
        </p:blipFill>
        <p:spPr>
          <a:xfrm>
            <a:off x="974555" y="1125953"/>
            <a:ext cx="2425881" cy="889910"/>
          </a:xfrm>
          <a:prstGeom prst="rect">
            <a:avLst/>
          </a:prstGeom>
          <a:effectLst>
            <a:outerShdw blurRad="50800" dist="12700" dir="10800000" algn="r" rotWithShape="0">
              <a:schemeClr val="tx2">
                <a:alpha val="40000"/>
              </a:schemeClr>
            </a:outerShdw>
          </a:effectLst>
        </p:spPr>
      </p:pic>
      <p:sp>
        <p:nvSpPr>
          <p:cNvPr id="18" name="TextBox 17">
            <a:extLst>
              <a:ext uri="{FF2B5EF4-FFF2-40B4-BE49-F238E27FC236}">
                <a16:creationId xmlns:a16="http://schemas.microsoft.com/office/drawing/2014/main" id="{EDC1132D-9952-07F0-B506-0AC57F014644}"/>
              </a:ext>
            </a:extLst>
          </p:cNvPr>
          <p:cNvSpPr txBox="1"/>
          <p:nvPr userDrawn="1"/>
        </p:nvSpPr>
        <p:spPr>
          <a:xfrm>
            <a:off x="-91688" y="503044"/>
            <a:ext cx="1162970" cy="230832"/>
          </a:xfrm>
          <a:prstGeom prst="rect">
            <a:avLst/>
          </a:prstGeom>
          <a:noFill/>
        </p:spPr>
        <p:txBody>
          <a:bodyPr wrap="square" rtlCol="0">
            <a:spAutoFit/>
          </a:bodyPr>
          <a:lstStyle/>
          <a:p>
            <a:pPr algn="ctr"/>
            <a:r>
              <a:rPr lang="en-US" sz="900" b="1" spc="0">
                <a:solidFill>
                  <a:schemeClr val="bg1"/>
                </a:solidFill>
              </a:rPr>
              <a:t>CONFIDENTIAL</a:t>
            </a:r>
          </a:p>
        </p:txBody>
      </p:sp>
      <p:grpSp>
        <p:nvGrpSpPr>
          <p:cNvPr id="19" name="Group 18">
            <a:extLst>
              <a:ext uri="{FF2B5EF4-FFF2-40B4-BE49-F238E27FC236}">
                <a16:creationId xmlns:a16="http://schemas.microsoft.com/office/drawing/2014/main" id="{DFE356D3-1829-BA32-62D3-D6BBF887FF81}"/>
              </a:ext>
              <a:ext uri="{C183D7F6-B498-43B3-948B-1728B52AA6E4}">
                <adec:decorative xmlns:adec="http://schemas.microsoft.com/office/drawing/2017/decorative" val="1"/>
              </a:ext>
            </a:extLst>
          </p:cNvPr>
          <p:cNvGrpSpPr/>
          <p:nvPr userDrawn="1"/>
        </p:nvGrpSpPr>
        <p:grpSpPr>
          <a:xfrm>
            <a:off x="-91688" y="457199"/>
            <a:ext cx="1162970" cy="358775"/>
            <a:chOff x="-91688" y="6362698"/>
            <a:chExt cx="1162970" cy="358775"/>
          </a:xfrm>
        </p:grpSpPr>
        <p:sp>
          <p:nvSpPr>
            <p:cNvPr id="20" name="Rectangle 19">
              <a:extLst>
                <a:ext uri="{FF2B5EF4-FFF2-40B4-BE49-F238E27FC236}">
                  <a16:creationId xmlns:a16="http://schemas.microsoft.com/office/drawing/2014/main" id="{769F1A3B-7D9E-6E0C-224F-7FFACD1B9397}"/>
                </a:ext>
              </a:extLst>
            </p:cNvPr>
            <p:cNvSpPr/>
            <p:nvPr/>
          </p:nvSpPr>
          <p:spPr>
            <a:xfrm rot="10800000">
              <a:off x="-12035" y="6362698"/>
              <a:ext cx="986590" cy="358775"/>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432CD704-9BA3-CCE0-2685-8FBAA5974224}"/>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a:solidFill>
                    <a:schemeClr val="bg1"/>
                  </a:solidFill>
                </a:rPr>
                <a:t>PUBLIC</a:t>
              </a:r>
            </a:p>
          </p:txBody>
        </p:sp>
      </p:grpSp>
    </p:spTree>
    <p:extLst>
      <p:ext uri="{BB962C8B-B14F-4D97-AF65-F5344CB8AC3E}">
        <p14:creationId xmlns:p14="http://schemas.microsoft.com/office/powerpoint/2010/main" val="2896644367"/>
      </p:ext>
    </p:extLst>
  </p:cSld>
  <p:clrMap bg1="lt1" tx1="dk1" bg2="lt2" tx2="dk2" accent1="accent1" accent2="accent2" accent3="accent3" accent4="accent4" accent5="accent5" accent6="accent6" hlink="hlink" folHlink="folHlink"/>
  <p:sldLayoutIdLst>
    <p:sldLayoutId id="2147483925" r:id="rId1"/>
    <p:sldLayoutId id="2147483926" r:id="rId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11" name="think-cell data - do not delete" hidden="1">
            <a:extLst>
              <a:ext uri="{FF2B5EF4-FFF2-40B4-BE49-F238E27FC236}">
                <a16:creationId xmlns:a16="http://schemas.microsoft.com/office/drawing/2014/main" id="{C70E188F-7C9B-28D4-86A5-D56573E75DA9}"/>
              </a:ext>
            </a:extLst>
          </p:cNvPr>
          <p:cNvGraphicFramePr>
            <a:graphicFrameLocks noChangeAspect="1"/>
          </p:cNvGraphicFramePr>
          <p:nvPr userDrawn="1">
            <p:custDataLst>
              <p:tags r:id="rId16"/>
            </p:custDataLst>
            <p:extLst>
              <p:ext uri="{D42A27DB-BD31-4B8C-83A1-F6EECF244321}">
                <p14:modId xmlns:p14="http://schemas.microsoft.com/office/powerpoint/2010/main" val="68391456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7" imgW="404" imgH="405" progId="TCLayout.ActiveDocument.1">
                  <p:embed/>
                </p:oleObj>
              </mc:Choice>
              <mc:Fallback>
                <p:oleObj name="think-cell Slide" r:id="rId17" imgW="404" imgH="405" progId="TCLayout.ActiveDocument.1">
                  <p:embed/>
                  <p:pic>
                    <p:nvPicPr>
                      <p:cNvPr id="11" name="think-cell data - do not delete" hidden="1">
                        <a:extLst>
                          <a:ext uri="{FF2B5EF4-FFF2-40B4-BE49-F238E27FC236}">
                            <a16:creationId xmlns:a16="http://schemas.microsoft.com/office/drawing/2014/main" id="{C70E188F-7C9B-28D4-86A5-D56573E75DA9}"/>
                          </a:ext>
                        </a:extLst>
                      </p:cNvPr>
                      <p:cNvPicPr/>
                      <p:nvPr/>
                    </p:nvPicPr>
                    <p:blipFill>
                      <a:blip r:embed="rId18"/>
                      <a:stretch>
                        <a:fillRect/>
                      </a:stretch>
                    </p:blipFill>
                    <p:spPr>
                      <a:xfrm>
                        <a:off x="1588" y="1588"/>
                        <a:ext cx="1588" cy="1588"/>
                      </a:xfrm>
                      <a:prstGeom prst="rect">
                        <a:avLst/>
                      </a:prstGeom>
                    </p:spPr>
                  </p:pic>
                </p:oleObj>
              </mc:Fallback>
            </mc:AlternateContent>
          </a:graphicData>
        </a:graphic>
      </p:graphicFrame>
      <p:sp>
        <p:nvSpPr>
          <p:cNvPr id="2" name="Title Placeholder 1">
            <a:extLst>
              <a:ext uri="{FF2B5EF4-FFF2-40B4-BE49-F238E27FC236}">
                <a16:creationId xmlns:a16="http://schemas.microsoft.com/office/drawing/2014/main" id="{BD23ED7C-25D4-4004-0ADC-2942F5EF2DDF}"/>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3" name="Text Placeholder 2">
            <a:extLst>
              <a:ext uri="{FF2B5EF4-FFF2-40B4-BE49-F238E27FC236}">
                <a16:creationId xmlns:a16="http://schemas.microsoft.com/office/drawing/2014/main" id="{E117534D-C175-91CE-AB0E-8AF761299486}"/>
              </a:ext>
            </a:extLst>
          </p:cNvPr>
          <p:cNvSpPr>
            <a:spLocks noGrp="1"/>
          </p:cNvSpPr>
          <p:nvPr>
            <p:ph type="body" idx="1"/>
          </p:nvPr>
        </p:nvSpPr>
        <p:spPr>
          <a:xfrm>
            <a:off x="533400" y="1706252"/>
            <a:ext cx="11125201" cy="4470711"/>
          </a:xfrm>
          <a:prstGeom prst="rect">
            <a:avLst/>
          </a:prstGeom>
        </p:spPr>
        <p:txBody>
          <a:bodyPr vert="horz" wrap="square"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C8CF572-2776-A000-A27C-E69A8CD2DB0E}"/>
              </a:ext>
            </a:extLst>
          </p:cNvPr>
          <p:cNvSpPr>
            <a:spLocks noGrp="1"/>
          </p:cNvSpPr>
          <p:nvPr>
            <p:ph type="dt" sz="half" idx="2"/>
          </p:nvPr>
        </p:nvSpPr>
        <p:spPr>
          <a:xfrm>
            <a:off x="8716884" y="6356350"/>
            <a:ext cx="2773273" cy="365125"/>
          </a:xfrm>
          <a:prstGeom prst="rect">
            <a:avLst/>
          </a:prstGeom>
        </p:spPr>
        <p:txBody>
          <a:bodyPr vert="horz" lIns="0" tIns="0" rIns="0" bIns="0" rtlCol="0" anchor="ctr"/>
          <a:lstStyle>
            <a:lvl1pPr algn="ctr">
              <a:defRPr sz="1200">
                <a:solidFill>
                  <a:srgbClr val="5B6770"/>
                </a:solidFill>
              </a:defRPr>
            </a:lvl1pPr>
          </a:lstStyle>
          <a:p>
            <a:endParaRPr lang="en-US"/>
          </a:p>
        </p:txBody>
      </p:sp>
      <p:sp>
        <p:nvSpPr>
          <p:cNvPr id="5" name="Footer Placeholder 4">
            <a:extLst>
              <a:ext uri="{FF2B5EF4-FFF2-40B4-BE49-F238E27FC236}">
                <a16:creationId xmlns:a16="http://schemas.microsoft.com/office/drawing/2014/main" id="{1C71D105-0AFC-E989-21E7-4A7577224539}"/>
              </a:ext>
            </a:extLst>
          </p:cNvPr>
          <p:cNvSpPr>
            <a:spLocks noGrp="1"/>
          </p:cNvSpPr>
          <p:nvPr>
            <p:ph type="ftr" sz="quarter" idx="3"/>
          </p:nvPr>
        </p:nvSpPr>
        <p:spPr>
          <a:xfrm>
            <a:off x="533400" y="6356350"/>
            <a:ext cx="8010526" cy="365125"/>
          </a:xfrm>
          <a:prstGeom prst="rect">
            <a:avLst/>
          </a:prstGeom>
          <a:solidFill>
            <a:schemeClr val="bg1"/>
          </a:solidFill>
        </p:spPr>
        <p:txBody>
          <a:bodyPr vert="horz" lIns="0" tIns="0" rIns="0" bIns="0" rtlCol="0" anchor="ctr"/>
          <a:lstStyle>
            <a:lvl1pPr algn="l">
              <a:defRPr sz="1200">
                <a:solidFill>
                  <a:srgbClr val="5B6770"/>
                </a:solidFill>
              </a:defRPr>
            </a:lvl1pPr>
          </a:lstStyle>
          <a:p>
            <a:endParaRPr lang="en-US"/>
          </a:p>
        </p:txBody>
      </p:sp>
      <p:sp>
        <p:nvSpPr>
          <p:cNvPr id="6" name="Slide Number Placeholder 5">
            <a:extLst>
              <a:ext uri="{FF2B5EF4-FFF2-40B4-BE49-F238E27FC236}">
                <a16:creationId xmlns:a16="http://schemas.microsoft.com/office/drawing/2014/main" id="{AD294E2B-7999-A86B-70B0-0CA8AF3AB003}"/>
              </a:ext>
            </a:extLst>
          </p:cNvPr>
          <p:cNvSpPr>
            <a:spLocks noGrp="1"/>
          </p:cNvSpPr>
          <p:nvPr>
            <p:ph type="sldNum" sz="quarter" idx="4"/>
          </p:nvPr>
        </p:nvSpPr>
        <p:spPr>
          <a:xfrm>
            <a:off x="11658600" y="6356350"/>
            <a:ext cx="533400" cy="365125"/>
          </a:xfrm>
          <a:prstGeom prst="rect">
            <a:avLst/>
          </a:prstGeom>
          <a:solidFill>
            <a:schemeClr val="bg1"/>
          </a:solidFill>
        </p:spPr>
        <p:txBody>
          <a:bodyPr vert="horz" wrap="square" lIns="91440" tIns="45720" rIns="91440" bIns="45720" rtlCol="0" anchor="ctr">
            <a:normAutofit/>
          </a:bodyPr>
          <a:lstStyle>
            <a:lvl1pPr algn="ctr">
              <a:defRPr sz="1200" b="1">
                <a:solidFill>
                  <a:schemeClr val="accent1"/>
                </a:solidFill>
              </a:defRPr>
            </a:lvl1pPr>
          </a:lstStyle>
          <a:p>
            <a:fld id="{BCDE79FB-97BA-492B-8D57-F1373F9ADA95}" type="slidenum">
              <a:rPr lang="en-US" smtClean="0"/>
              <a:pPr/>
              <a:t>‹#›</a:t>
            </a:fld>
            <a:endParaRPr lang="en-US"/>
          </a:p>
        </p:txBody>
      </p:sp>
      <p:pic>
        <p:nvPicPr>
          <p:cNvPr id="23" name="Graphic 22" descr="ERCOT logo">
            <a:extLst>
              <a:ext uri="{FF2B5EF4-FFF2-40B4-BE49-F238E27FC236}">
                <a16:creationId xmlns:a16="http://schemas.microsoft.com/office/drawing/2014/main" id="{860966C1-7702-678E-6F8A-91940323E9F1}"/>
              </a:ext>
            </a:extLst>
          </p:cNvPr>
          <p:cNvPicPr>
            <a:picLocks noChangeAspect="1"/>
          </p:cNvPicPr>
          <p:nvPr userDrawn="1"/>
        </p:nvPicPr>
        <p:blipFill>
          <a:blip>
            <a:extLst>
              <a:ext uri="{96DAC541-7B7A-43D3-8B79-37D633B846F1}">
                <asvg:svgBlip xmlns:asvg="http://schemas.microsoft.com/office/drawing/2016/SVG/main" r:embed="rId19"/>
              </a:ext>
            </a:extLst>
          </a:blip>
          <a:srcRect/>
          <a:stretch/>
        </p:blipFill>
        <p:spPr>
          <a:xfrm>
            <a:off x="137956" y="108220"/>
            <a:ext cx="703682" cy="259285"/>
          </a:xfrm>
          <a:prstGeom prst="rect">
            <a:avLst/>
          </a:prstGeom>
        </p:spPr>
      </p:pic>
      <p:grpSp>
        <p:nvGrpSpPr>
          <p:cNvPr id="7" name="Group 6" descr="Confidential document label">
            <a:extLst>
              <a:ext uri="{FF2B5EF4-FFF2-40B4-BE49-F238E27FC236}">
                <a16:creationId xmlns:a16="http://schemas.microsoft.com/office/drawing/2014/main" id="{7CE24704-51D7-2CB8-A1DB-A39B7EEEA928}"/>
              </a:ext>
            </a:extLst>
          </p:cNvPr>
          <p:cNvGrpSpPr/>
          <p:nvPr userDrawn="1"/>
        </p:nvGrpSpPr>
        <p:grpSpPr>
          <a:xfrm>
            <a:off x="-91688" y="457199"/>
            <a:ext cx="1162970" cy="358775"/>
            <a:chOff x="-91688" y="6362698"/>
            <a:chExt cx="1162970" cy="358775"/>
          </a:xfrm>
        </p:grpSpPr>
        <p:sp>
          <p:nvSpPr>
            <p:cNvPr id="9" name="Rectangle 8">
              <a:extLst>
                <a:ext uri="{FF2B5EF4-FFF2-40B4-BE49-F238E27FC236}">
                  <a16:creationId xmlns:a16="http://schemas.microsoft.com/office/drawing/2014/main" id="{422AAAB4-B1A4-DCFD-AF60-75F135DD9F6D}"/>
                </a:ext>
              </a:extLst>
            </p:cNvPr>
            <p:cNvSpPr/>
            <p:nvPr/>
          </p:nvSpPr>
          <p:spPr>
            <a:xfrm rot="10800000">
              <a:off x="-12035" y="6362698"/>
              <a:ext cx="986590" cy="358775"/>
            </a:xfrm>
            <a:prstGeom prst="rect">
              <a:avLst/>
            </a:prstGeom>
            <a:solidFill>
              <a:srgbClr val="0082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2209C7F2-C29B-60A9-D309-0B97779BE9DF}"/>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a:solidFill>
                    <a:schemeClr val="bg1"/>
                  </a:solidFill>
                </a:rPr>
                <a:t>PUBLIC</a:t>
              </a:r>
            </a:p>
          </p:txBody>
        </p:sp>
      </p:grpSp>
    </p:spTree>
    <p:extLst>
      <p:ext uri="{BB962C8B-B14F-4D97-AF65-F5344CB8AC3E}">
        <p14:creationId xmlns:p14="http://schemas.microsoft.com/office/powerpoint/2010/main" val="3115819579"/>
      </p:ext>
    </p:extLst>
  </p:cSld>
  <p:clrMap bg1="lt1" tx1="dk1" bg2="lt2" tx2="dk2" accent1="accent1" accent2="accent2" accent3="accent3" accent4="accent4" accent5="accent5" accent6="accent6" hlink="hlink" folHlink="folHlink"/>
  <p:sldLayoutIdLst>
    <p:sldLayoutId id="2147483934" r:id="rId1"/>
    <p:sldLayoutId id="2147483935" r:id="rId2"/>
    <p:sldLayoutId id="2147483936" r:id="rId3"/>
    <p:sldLayoutId id="2147483937" r:id="rId4"/>
    <p:sldLayoutId id="2147483938" r:id="rId5"/>
    <p:sldLayoutId id="2147483939" r:id="rId6"/>
    <p:sldLayoutId id="2147483940" r:id="rId7"/>
    <p:sldLayoutId id="2147483941" r:id="rId8"/>
    <p:sldLayoutId id="2147483942" r:id="rId9"/>
    <p:sldLayoutId id="2147483943" r:id="rId10"/>
    <p:sldLayoutId id="2147483944" r:id="rId11"/>
    <p:sldLayoutId id="2147483945" r:id="rId12"/>
    <p:sldLayoutId id="2147483946" r:id="rId13"/>
    <p:sldLayoutId id="2147483947" r:id="rId14"/>
  </p:sldLayoutIdLst>
  <p:hf hdr="0" ftr="0" dt="0"/>
  <p:txStyles>
    <p:title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7344">
          <p15:clr>
            <a:srgbClr val="F26B43"/>
          </p15:clr>
        </p15:guide>
        <p15:guide id="3" pos="312">
          <p15:clr>
            <a:srgbClr val="F26B43"/>
          </p15:clr>
        </p15:guide>
        <p15:guide id="5" pos="3840">
          <p15:clr>
            <a:srgbClr val="F26B43"/>
          </p15:clr>
        </p15:guide>
        <p15:guide id="6" orient="horz" pos="2160">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tags" Target="../tags/tag6.xml"/><Relationship Id="rId7" Type="http://schemas.openxmlformats.org/officeDocument/2006/relationships/oleObject" Target="../embeddings/oleObject3.bin"/><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tags" Target="../tags/tag7.xml"/><Relationship Id="rId9" Type="http://schemas.openxmlformats.org/officeDocument/2006/relationships/image" Target="../media/image11.png"/></Relationships>
</file>

<file path=ppt/slides/_rels/slide10.xml.rels><?xml version="1.0" encoding="UTF-8" standalone="yes"?>
<Relationships xmlns="http://schemas.openxmlformats.org/package/2006/relationships"><Relationship Id="rId8" Type="http://schemas.openxmlformats.org/officeDocument/2006/relationships/tags" Target="../tags/tag157.xml"/><Relationship Id="rId13" Type="http://schemas.openxmlformats.org/officeDocument/2006/relationships/tags" Target="../tags/tag162.xml"/><Relationship Id="rId18" Type="http://schemas.openxmlformats.org/officeDocument/2006/relationships/tags" Target="../tags/tag167.xml"/><Relationship Id="rId3" Type="http://schemas.openxmlformats.org/officeDocument/2006/relationships/tags" Target="../tags/tag152.xml"/><Relationship Id="rId21" Type="http://schemas.openxmlformats.org/officeDocument/2006/relationships/oleObject" Target="../embeddings/oleObject12.bin"/><Relationship Id="rId7" Type="http://schemas.openxmlformats.org/officeDocument/2006/relationships/tags" Target="../tags/tag156.xml"/><Relationship Id="rId12" Type="http://schemas.openxmlformats.org/officeDocument/2006/relationships/tags" Target="../tags/tag161.xml"/><Relationship Id="rId17" Type="http://schemas.openxmlformats.org/officeDocument/2006/relationships/tags" Target="../tags/tag166.xml"/><Relationship Id="rId25" Type="http://schemas.openxmlformats.org/officeDocument/2006/relationships/chart" Target="../charts/chart2.xml"/><Relationship Id="rId2" Type="http://schemas.openxmlformats.org/officeDocument/2006/relationships/tags" Target="../tags/tag151.xml"/><Relationship Id="rId16" Type="http://schemas.openxmlformats.org/officeDocument/2006/relationships/tags" Target="../tags/tag165.xml"/><Relationship Id="rId20" Type="http://schemas.openxmlformats.org/officeDocument/2006/relationships/slideLayout" Target="../slideLayouts/slideLayout13.xml"/><Relationship Id="rId1" Type="http://schemas.openxmlformats.org/officeDocument/2006/relationships/tags" Target="../tags/tag150.xml"/><Relationship Id="rId6" Type="http://schemas.openxmlformats.org/officeDocument/2006/relationships/tags" Target="../tags/tag155.xml"/><Relationship Id="rId11" Type="http://schemas.openxmlformats.org/officeDocument/2006/relationships/tags" Target="../tags/tag160.xml"/><Relationship Id="rId24" Type="http://schemas.openxmlformats.org/officeDocument/2006/relationships/chart" Target="../charts/chart1.xml"/><Relationship Id="rId5" Type="http://schemas.openxmlformats.org/officeDocument/2006/relationships/tags" Target="../tags/tag154.xml"/><Relationship Id="rId15" Type="http://schemas.openxmlformats.org/officeDocument/2006/relationships/tags" Target="../tags/tag164.xml"/><Relationship Id="rId23" Type="http://schemas.openxmlformats.org/officeDocument/2006/relationships/image" Target="../media/image13.svg"/><Relationship Id="rId10" Type="http://schemas.openxmlformats.org/officeDocument/2006/relationships/tags" Target="../tags/tag159.xml"/><Relationship Id="rId19" Type="http://schemas.openxmlformats.org/officeDocument/2006/relationships/tags" Target="../tags/tag168.xml"/><Relationship Id="rId4" Type="http://schemas.openxmlformats.org/officeDocument/2006/relationships/tags" Target="../tags/tag153.xml"/><Relationship Id="rId9" Type="http://schemas.openxmlformats.org/officeDocument/2006/relationships/tags" Target="../tags/tag158.xml"/><Relationship Id="rId14" Type="http://schemas.openxmlformats.org/officeDocument/2006/relationships/tags" Target="../tags/tag163.xml"/><Relationship Id="rId22" Type="http://schemas.openxmlformats.org/officeDocument/2006/relationships/image" Target="../media/image12.emf"/></Relationships>
</file>

<file path=ppt/slides/_rels/slide11.xml.rels><?xml version="1.0" encoding="UTF-8" standalone="yes"?>
<Relationships xmlns="http://schemas.openxmlformats.org/package/2006/relationships"><Relationship Id="rId8" Type="http://schemas.openxmlformats.org/officeDocument/2006/relationships/tags" Target="../tags/tag176.xml"/><Relationship Id="rId13" Type="http://schemas.openxmlformats.org/officeDocument/2006/relationships/tags" Target="../tags/tag181.xml"/><Relationship Id="rId18" Type="http://schemas.openxmlformats.org/officeDocument/2006/relationships/image" Target="../media/image13.svg"/><Relationship Id="rId3" Type="http://schemas.openxmlformats.org/officeDocument/2006/relationships/tags" Target="../tags/tag171.xml"/><Relationship Id="rId21" Type="http://schemas.openxmlformats.org/officeDocument/2006/relationships/image" Target="../media/image15.svg"/><Relationship Id="rId7" Type="http://schemas.openxmlformats.org/officeDocument/2006/relationships/tags" Target="../tags/tag175.xml"/><Relationship Id="rId12" Type="http://schemas.openxmlformats.org/officeDocument/2006/relationships/tags" Target="../tags/tag180.xml"/><Relationship Id="rId17" Type="http://schemas.openxmlformats.org/officeDocument/2006/relationships/image" Target="../media/image12.emf"/><Relationship Id="rId2" Type="http://schemas.openxmlformats.org/officeDocument/2006/relationships/tags" Target="../tags/tag170.xml"/><Relationship Id="rId16" Type="http://schemas.openxmlformats.org/officeDocument/2006/relationships/oleObject" Target="../embeddings/oleObject13.bin"/><Relationship Id="rId20" Type="http://schemas.openxmlformats.org/officeDocument/2006/relationships/image" Target="../media/image14.svg"/><Relationship Id="rId1" Type="http://schemas.openxmlformats.org/officeDocument/2006/relationships/tags" Target="../tags/tag169.xml"/><Relationship Id="rId6" Type="http://schemas.openxmlformats.org/officeDocument/2006/relationships/tags" Target="../tags/tag174.xml"/><Relationship Id="rId11" Type="http://schemas.openxmlformats.org/officeDocument/2006/relationships/tags" Target="../tags/tag179.xml"/><Relationship Id="rId5" Type="http://schemas.openxmlformats.org/officeDocument/2006/relationships/tags" Target="../tags/tag173.xml"/><Relationship Id="rId15" Type="http://schemas.openxmlformats.org/officeDocument/2006/relationships/slideLayout" Target="../slideLayouts/slideLayout13.xml"/><Relationship Id="rId10" Type="http://schemas.openxmlformats.org/officeDocument/2006/relationships/tags" Target="../tags/tag178.xml"/><Relationship Id="rId19" Type="http://schemas.openxmlformats.org/officeDocument/2006/relationships/chart" Target="../charts/chart3.xml"/><Relationship Id="rId4" Type="http://schemas.openxmlformats.org/officeDocument/2006/relationships/tags" Target="../tags/tag172.xml"/><Relationship Id="rId9" Type="http://schemas.openxmlformats.org/officeDocument/2006/relationships/tags" Target="../tags/tag177.xml"/><Relationship Id="rId14" Type="http://schemas.openxmlformats.org/officeDocument/2006/relationships/tags" Target="../tags/tag182.xml"/></Relationships>
</file>

<file path=ppt/slides/_rels/slide12.xml.rels><?xml version="1.0" encoding="UTF-8" standalone="yes"?>
<Relationships xmlns="http://schemas.openxmlformats.org/package/2006/relationships"><Relationship Id="rId8" Type="http://schemas.openxmlformats.org/officeDocument/2006/relationships/tags" Target="../tags/tag190.xml"/><Relationship Id="rId13" Type="http://schemas.openxmlformats.org/officeDocument/2006/relationships/image" Target="../media/image12.emf"/><Relationship Id="rId18" Type="http://schemas.openxmlformats.org/officeDocument/2006/relationships/slide" Target="slide31.xml"/><Relationship Id="rId3" Type="http://schemas.openxmlformats.org/officeDocument/2006/relationships/tags" Target="../tags/tag185.xml"/><Relationship Id="rId7" Type="http://schemas.openxmlformats.org/officeDocument/2006/relationships/tags" Target="../tags/tag189.xml"/><Relationship Id="rId12" Type="http://schemas.openxmlformats.org/officeDocument/2006/relationships/oleObject" Target="../embeddings/oleObject14.bin"/><Relationship Id="rId17" Type="http://schemas.openxmlformats.org/officeDocument/2006/relationships/slide" Target="slide30.xml"/><Relationship Id="rId2" Type="http://schemas.openxmlformats.org/officeDocument/2006/relationships/tags" Target="../tags/tag184.xml"/><Relationship Id="rId16" Type="http://schemas.openxmlformats.org/officeDocument/2006/relationships/slide" Target="slide29.xml"/><Relationship Id="rId1" Type="http://schemas.openxmlformats.org/officeDocument/2006/relationships/tags" Target="../tags/tag183.xml"/><Relationship Id="rId6" Type="http://schemas.openxmlformats.org/officeDocument/2006/relationships/tags" Target="../tags/tag188.xml"/><Relationship Id="rId11" Type="http://schemas.openxmlformats.org/officeDocument/2006/relationships/slideLayout" Target="../slideLayouts/slideLayout4.xml"/><Relationship Id="rId5" Type="http://schemas.openxmlformats.org/officeDocument/2006/relationships/tags" Target="../tags/tag187.xml"/><Relationship Id="rId15" Type="http://schemas.openxmlformats.org/officeDocument/2006/relationships/slide" Target="slide8.xml"/><Relationship Id="rId10" Type="http://schemas.openxmlformats.org/officeDocument/2006/relationships/tags" Target="../tags/tag192.xml"/><Relationship Id="rId19" Type="http://schemas.openxmlformats.org/officeDocument/2006/relationships/slide" Target="slide33.xml"/><Relationship Id="rId4" Type="http://schemas.openxmlformats.org/officeDocument/2006/relationships/tags" Target="../tags/tag186.xml"/><Relationship Id="rId9" Type="http://schemas.openxmlformats.org/officeDocument/2006/relationships/tags" Target="../tags/tag191.xml"/><Relationship Id="rId14" Type="http://schemas.openxmlformats.org/officeDocument/2006/relationships/slide" Target="slide3.xml"/></Relationships>
</file>

<file path=ppt/slides/_rels/slide13.xml.rels><?xml version="1.0" encoding="UTF-8" standalone="yes"?>
<Relationships xmlns="http://schemas.openxmlformats.org/package/2006/relationships"><Relationship Id="rId8" Type="http://schemas.openxmlformats.org/officeDocument/2006/relationships/notesSlide" Target="../notesSlides/notesSlide4.xml"/><Relationship Id="rId3" Type="http://schemas.openxmlformats.org/officeDocument/2006/relationships/tags" Target="../tags/tag195.xml"/><Relationship Id="rId7" Type="http://schemas.openxmlformats.org/officeDocument/2006/relationships/slideLayout" Target="../slideLayouts/slideLayout9.xml"/><Relationship Id="rId12" Type="http://schemas.openxmlformats.org/officeDocument/2006/relationships/image" Target="../media/image17.png"/><Relationship Id="rId2" Type="http://schemas.openxmlformats.org/officeDocument/2006/relationships/tags" Target="../tags/tag194.xml"/><Relationship Id="rId1" Type="http://schemas.openxmlformats.org/officeDocument/2006/relationships/tags" Target="../tags/tag193.xml"/><Relationship Id="rId6" Type="http://schemas.openxmlformats.org/officeDocument/2006/relationships/tags" Target="../tags/tag198.xml"/><Relationship Id="rId11" Type="http://schemas.openxmlformats.org/officeDocument/2006/relationships/image" Target="../media/image16.svg"/><Relationship Id="rId5" Type="http://schemas.openxmlformats.org/officeDocument/2006/relationships/tags" Target="../tags/tag197.xml"/><Relationship Id="rId10" Type="http://schemas.openxmlformats.org/officeDocument/2006/relationships/image" Target="../media/image12.emf"/><Relationship Id="rId4" Type="http://schemas.openxmlformats.org/officeDocument/2006/relationships/tags" Target="../tags/tag196.xml"/><Relationship Id="rId9" Type="http://schemas.openxmlformats.org/officeDocument/2006/relationships/oleObject" Target="../embeddings/oleObject15.bin"/></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slideLayout" Target="../slideLayouts/slideLayout4.xml"/><Relationship Id="rId1" Type="http://schemas.openxmlformats.org/officeDocument/2006/relationships/tags" Target="../tags/tag199.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00.xml"/></Relationships>
</file>

<file path=ppt/slides/_rels/slide16.xml.rels><?xml version="1.0" encoding="UTF-8" standalone="yes"?>
<Relationships xmlns="http://schemas.openxmlformats.org/package/2006/relationships"><Relationship Id="rId8" Type="http://schemas.openxmlformats.org/officeDocument/2006/relationships/tags" Target="../tags/tag208.xml"/><Relationship Id="rId13" Type="http://schemas.openxmlformats.org/officeDocument/2006/relationships/image" Target="../media/image18.svg"/><Relationship Id="rId3" Type="http://schemas.openxmlformats.org/officeDocument/2006/relationships/tags" Target="../tags/tag203.xml"/><Relationship Id="rId7" Type="http://schemas.openxmlformats.org/officeDocument/2006/relationships/tags" Target="../tags/tag207.xml"/><Relationship Id="rId12" Type="http://schemas.openxmlformats.org/officeDocument/2006/relationships/slideLayout" Target="../slideLayouts/slideLayout9.xml"/><Relationship Id="rId17" Type="http://schemas.openxmlformats.org/officeDocument/2006/relationships/image" Target="../media/image20.svg"/><Relationship Id="rId2" Type="http://schemas.openxmlformats.org/officeDocument/2006/relationships/tags" Target="../tags/tag202.xml"/><Relationship Id="rId16" Type="http://schemas.openxmlformats.org/officeDocument/2006/relationships/image" Target="../media/image12.emf"/><Relationship Id="rId1" Type="http://schemas.openxmlformats.org/officeDocument/2006/relationships/tags" Target="../tags/tag201.xml"/><Relationship Id="rId6" Type="http://schemas.openxmlformats.org/officeDocument/2006/relationships/tags" Target="../tags/tag206.xml"/><Relationship Id="rId11" Type="http://schemas.openxmlformats.org/officeDocument/2006/relationships/tags" Target="../tags/tag211.xml"/><Relationship Id="rId5" Type="http://schemas.openxmlformats.org/officeDocument/2006/relationships/tags" Target="../tags/tag205.xml"/><Relationship Id="rId15" Type="http://schemas.openxmlformats.org/officeDocument/2006/relationships/oleObject" Target="../embeddings/oleObject16.bin"/><Relationship Id="rId10" Type="http://schemas.openxmlformats.org/officeDocument/2006/relationships/tags" Target="../tags/tag210.xml"/><Relationship Id="rId4" Type="http://schemas.openxmlformats.org/officeDocument/2006/relationships/tags" Target="../tags/tag204.xml"/><Relationship Id="rId9" Type="http://schemas.openxmlformats.org/officeDocument/2006/relationships/tags" Target="../tags/tag209.xml"/><Relationship Id="rId14" Type="http://schemas.openxmlformats.org/officeDocument/2006/relationships/image" Target="../media/image19.sv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12.xml"/></Relationships>
</file>

<file path=ppt/slides/_rels/slide18.xml.rels><?xml version="1.0" encoding="UTF-8" standalone="yes"?>
<Relationships xmlns="http://schemas.openxmlformats.org/package/2006/relationships"><Relationship Id="rId8" Type="http://schemas.openxmlformats.org/officeDocument/2006/relationships/tags" Target="../tags/tag220.xml"/><Relationship Id="rId13" Type="http://schemas.openxmlformats.org/officeDocument/2006/relationships/oleObject" Target="../embeddings/oleObject17.bin"/><Relationship Id="rId3" Type="http://schemas.openxmlformats.org/officeDocument/2006/relationships/tags" Target="../tags/tag215.xml"/><Relationship Id="rId7" Type="http://schemas.openxmlformats.org/officeDocument/2006/relationships/tags" Target="../tags/tag219.xml"/><Relationship Id="rId12" Type="http://schemas.openxmlformats.org/officeDocument/2006/relationships/slideLayout" Target="../slideLayouts/slideLayout4.xml"/><Relationship Id="rId2" Type="http://schemas.openxmlformats.org/officeDocument/2006/relationships/tags" Target="../tags/tag214.xml"/><Relationship Id="rId1" Type="http://schemas.openxmlformats.org/officeDocument/2006/relationships/tags" Target="../tags/tag213.xml"/><Relationship Id="rId6" Type="http://schemas.openxmlformats.org/officeDocument/2006/relationships/tags" Target="../tags/tag218.xml"/><Relationship Id="rId11" Type="http://schemas.openxmlformats.org/officeDocument/2006/relationships/tags" Target="../tags/tag223.xml"/><Relationship Id="rId5" Type="http://schemas.openxmlformats.org/officeDocument/2006/relationships/tags" Target="../tags/tag217.xml"/><Relationship Id="rId15" Type="http://schemas.openxmlformats.org/officeDocument/2006/relationships/image" Target="../media/image21.svg"/><Relationship Id="rId10" Type="http://schemas.openxmlformats.org/officeDocument/2006/relationships/tags" Target="../tags/tag222.xml"/><Relationship Id="rId4" Type="http://schemas.openxmlformats.org/officeDocument/2006/relationships/tags" Target="../tags/tag216.xml"/><Relationship Id="rId9" Type="http://schemas.openxmlformats.org/officeDocument/2006/relationships/tags" Target="../tags/tag221.xml"/><Relationship Id="rId14" Type="http://schemas.openxmlformats.org/officeDocument/2006/relationships/image" Target="../media/image1.emf"/></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8" Type="http://schemas.openxmlformats.org/officeDocument/2006/relationships/tags" Target="../tags/tag15.xml"/><Relationship Id="rId13" Type="http://schemas.openxmlformats.org/officeDocument/2006/relationships/tags" Target="../tags/tag20.xml"/><Relationship Id="rId18" Type="http://schemas.openxmlformats.org/officeDocument/2006/relationships/notesSlide" Target="../notesSlides/notesSlide2.xml"/><Relationship Id="rId3" Type="http://schemas.openxmlformats.org/officeDocument/2006/relationships/tags" Target="../tags/tag10.xml"/><Relationship Id="rId7" Type="http://schemas.openxmlformats.org/officeDocument/2006/relationships/tags" Target="../tags/tag14.xml"/><Relationship Id="rId12" Type="http://schemas.openxmlformats.org/officeDocument/2006/relationships/tags" Target="../tags/tag19.xml"/><Relationship Id="rId17" Type="http://schemas.openxmlformats.org/officeDocument/2006/relationships/slideLayout" Target="../slideLayouts/slideLayout4.xml"/><Relationship Id="rId2" Type="http://schemas.openxmlformats.org/officeDocument/2006/relationships/tags" Target="../tags/tag9.xml"/><Relationship Id="rId16" Type="http://schemas.openxmlformats.org/officeDocument/2006/relationships/tags" Target="../tags/tag23.xml"/><Relationship Id="rId20" Type="http://schemas.openxmlformats.org/officeDocument/2006/relationships/image" Target="../media/image12.emf"/><Relationship Id="rId1" Type="http://schemas.openxmlformats.org/officeDocument/2006/relationships/tags" Target="../tags/tag8.xml"/><Relationship Id="rId6" Type="http://schemas.openxmlformats.org/officeDocument/2006/relationships/tags" Target="../tags/tag13.xml"/><Relationship Id="rId11" Type="http://schemas.openxmlformats.org/officeDocument/2006/relationships/tags" Target="../tags/tag18.xml"/><Relationship Id="rId5" Type="http://schemas.openxmlformats.org/officeDocument/2006/relationships/tags" Target="../tags/tag12.xml"/><Relationship Id="rId15" Type="http://schemas.openxmlformats.org/officeDocument/2006/relationships/tags" Target="../tags/tag22.xml"/><Relationship Id="rId10" Type="http://schemas.openxmlformats.org/officeDocument/2006/relationships/tags" Target="../tags/tag17.xml"/><Relationship Id="rId19" Type="http://schemas.openxmlformats.org/officeDocument/2006/relationships/oleObject" Target="../embeddings/oleObject4.bin"/><Relationship Id="rId4" Type="http://schemas.openxmlformats.org/officeDocument/2006/relationships/tags" Target="../tags/tag11.xml"/><Relationship Id="rId9" Type="http://schemas.openxmlformats.org/officeDocument/2006/relationships/tags" Target="../tags/tag16.xml"/><Relationship Id="rId14" Type="http://schemas.openxmlformats.org/officeDocument/2006/relationships/tags" Target="../tags/tag21.xml"/></Relationships>
</file>

<file path=ppt/slides/_rels/slide20.xml.rels><?xml version="1.0" encoding="UTF-8" standalone="yes"?>
<Relationships xmlns="http://schemas.openxmlformats.org/package/2006/relationships"><Relationship Id="rId8" Type="http://schemas.openxmlformats.org/officeDocument/2006/relationships/tags" Target="../tags/tag231.xml"/><Relationship Id="rId13" Type="http://schemas.openxmlformats.org/officeDocument/2006/relationships/image" Target="../media/image23.svg"/><Relationship Id="rId3" Type="http://schemas.openxmlformats.org/officeDocument/2006/relationships/tags" Target="../tags/tag226.xml"/><Relationship Id="rId7" Type="http://schemas.openxmlformats.org/officeDocument/2006/relationships/tags" Target="../tags/tag230.xml"/><Relationship Id="rId12" Type="http://schemas.openxmlformats.org/officeDocument/2006/relationships/image" Target="../media/image22.svg"/><Relationship Id="rId2" Type="http://schemas.openxmlformats.org/officeDocument/2006/relationships/tags" Target="../tags/tag225.xml"/><Relationship Id="rId1" Type="http://schemas.openxmlformats.org/officeDocument/2006/relationships/tags" Target="../tags/tag224.xml"/><Relationship Id="rId6" Type="http://schemas.openxmlformats.org/officeDocument/2006/relationships/tags" Target="../tags/tag229.xml"/><Relationship Id="rId11" Type="http://schemas.openxmlformats.org/officeDocument/2006/relationships/image" Target="../media/image12.emf"/><Relationship Id="rId5" Type="http://schemas.openxmlformats.org/officeDocument/2006/relationships/tags" Target="../tags/tag228.xml"/><Relationship Id="rId10" Type="http://schemas.openxmlformats.org/officeDocument/2006/relationships/oleObject" Target="../embeddings/oleObject18.bin"/><Relationship Id="rId4" Type="http://schemas.openxmlformats.org/officeDocument/2006/relationships/tags" Target="../tags/tag227.xml"/><Relationship Id="rId9" Type="http://schemas.openxmlformats.org/officeDocument/2006/relationships/slideLayout" Target="../slideLayouts/slideLayout4.xml"/><Relationship Id="rId14" Type="http://schemas.openxmlformats.org/officeDocument/2006/relationships/image" Target="../media/image24.svg"/></Relationships>
</file>

<file path=ppt/slides/_rels/slide21.xml.rels><?xml version="1.0" encoding="UTF-8" standalone="yes"?>
<Relationships xmlns="http://schemas.openxmlformats.org/package/2006/relationships"><Relationship Id="rId8" Type="http://schemas.openxmlformats.org/officeDocument/2006/relationships/tags" Target="../tags/tag239.xml"/><Relationship Id="rId13" Type="http://schemas.openxmlformats.org/officeDocument/2006/relationships/slideLayout" Target="../slideLayouts/slideLayout9.xml"/><Relationship Id="rId3" Type="http://schemas.openxmlformats.org/officeDocument/2006/relationships/tags" Target="../tags/tag234.xml"/><Relationship Id="rId7" Type="http://schemas.openxmlformats.org/officeDocument/2006/relationships/tags" Target="../tags/tag238.xml"/><Relationship Id="rId12" Type="http://schemas.openxmlformats.org/officeDocument/2006/relationships/tags" Target="../tags/tag243.xml"/><Relationship Id="rId2" Type="http://schemas.openxmlformats.org/officeDocument/2006/relationships/tags" Target="../tags/tag233.xml"/><Relationship Id="rId16" Type="http://schemas.openxmlformats.org/officeDocument/2006/relationships/image" Target="../media/image24.svg"/><Relationship Id="rId1" Type="http://schemas.openxmlformats.org/officeDocument/2006/relationships/tags" Target="../tags/tag232.xml"/><Relationship Id="rId6" Type="http://schemas.openxmlformats.org/officeDocument/2006/relationships/tags" Target="../tags/tag237.xml"/><Relationship Id="rId11" Type="http://schemas.openxmlformats.org/officeDocument/2006/relationships/tags" Target="../tags/tag242.xml"/><Relationship Id="rId5" Type="http://schemas.openxmlformats.org/officeDocument/2006/relationships/tags" Target="../tags/tag236.xml"/><Relationship Id="rId15" Type="http://schemas.openxmlformats.org/officeDocument/2006/relationships/image" Target="../media/image12.emf"/><Relationship Id="rId10" Type="http://schemas.openxmlformats.org/officeDocument/2006/relationships/tags" Target="../tags/tag241.xml"/><Relationship Id="rId4" Type="http://schemas.openxmlformats.org/officeDocument/2006/relationships/tags" Target="../tags/tag235.xml"/><Relationship Id="rId9" Type="http://schemas.openxmlformats.org/officeDocument/2006/relationships/tags" Target="../tags/tag240.xml"/><Relationship Id="rId14" Type="http://schemas.openxmlformats.org/officeDocument/2006/relationships/oleObject" Target="../embeddings/oleObject19.bin"/></Relationships>
</file>

<file path=ppt/slides/_rels/slide22.xml.rels><?xml version="1.0" encoding="UTF-8" standalone="yes"?>
<Relationships xmlns="http://schemas.openxmlformats.org/package/2006/relationships"><Relationship Id="rId8" Type="http://schemas.openxmlformats.org/officeDocument/2006/relationships/tags" Target="../tags/tag251.xml"/><Relationship Id="rId13" Type="http://schemas.openxmlformats.org/officeDocument/2006/relationships/tags" Target="../tags/tag256.xml"/><Relationship Id="rId18" Type="http://schemas.openxmlformats.org/officeDocument/2006/relationships/image" Target="../media/image24.svg"/><Relationship Id="rId3" Type="http://schemas.openxmlformats.org/officeDocument/2006/relationships/tags" Target="../tags/tag246.xml"/><Relationship Id="rId7" Type="http://schemas.openxmlformats.org/officeDocument/2006/relationships/tags" Target="../tags/tag250.xml"/><Relationship Id="rId12" Type="http://schemas.openxmlformats.org/officeDocument/2006/relationships/tags" Target="../tags/tag255.xml"/><Relationship Id="rId17" Type="http://schemas.openxmlformats.org/officeDocument/2006/relationships/image" Target="../media/image12.emf"/><Relationship Id="rId2" Type="http://schemas.openxmlformats.org/officeDocument/2006/relationships/tags" Target="../tags/tag245.xml"/><Relationship Id="rId16" Type="http://schemas.openxmlformats.org/officeDocument/2006/relationships/oleObject" Target="../embeddings/oleObject20.bin"/><Relationship Id="rId1" Type="http://schemas.openxmlformats.org/officeDocument/2006/relationships/tags" Target="../tags/tag244.xml"/><Relationship Id="rId6" Type="http://schemas.openxmlformats.org/officeDocument/2006/relationships/tags" Target="../tags/tag249.xml"/><Relationship Id="rId11" Type="http://schemas.openxmlformats.org/officeDocument/2006/relationships/tags" Target="../tags/tag254.xml"/><Relationship Id="rId5" Type="http://schemas.openxmlformats.org/officeDocument/2006/relationships/tags" Target="../tags/tag248.xml"/><Relationship Id="rId15" Type="http://schemas.openxmlformats.org/officeDocument/2006/relationships/slideLayout" Target="../slideLayouts/slideLayout9.xml"/><Relationship Id="rId10" Type="http://schemas.openxmlformats.org/officeDocument/2006/relationships/tags" Target="../tags/tag253.xml"/><Relationship Id="rId4" Type="http://schemas.openxmlformats.org/officeDocument/2006/relationships/tags" Target="../tags/tag247.xml"/><Relationship Id="rId9" Type="http://schemas.openxmlformats.org/officeDocument/2006/relationships/tags" Target="../tags/tag252.xml"/><Relationship Id="rId14" Type="http://schemas.openxmlformats.org/officeDocument/2006/relationships/tags" Target="../tags/tag257.xml"/></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21.bin"/><Relationship Id="rId2" Type="http://schemas.openxmlformats.org/officeDocument/2006/relationships/slideLayout" Target="../slideLayouts/slideLayout4.xml"/><Relationship Id="rId1" Type="http://schemas.openxmlformats.org/officeDocument/2006/relationships/tags" Target="../tags/tag258.xml"/><Relationship Id="rId5" Type="http://schemas.openxmlformats.org/officeDocument/2006/relationships/image" Target="../media/image27.png"/><Relationship Id="rId4" Type="http://schemas.openxmlformats.org/officeDocument/2006/relationships/image" Target="../media/image12.emf"/></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22.bin"/><Relationship Id="rId2" Type="http://schemas.openxmlformats.org/officeDocument/2006/relationships/slideLayout" Target="../slideLayouts/slideLayout4.xml"/><Relationship Id="rId1" Type="http://schemas.openxmlformats.org/officeDocument/2006/relationships/tags" Target="../tags/tag259.xml"/><Relationship Id="rId5" Type="http://schemas.openxmlformats.org/officeDocument/2006/relationships/image" Target="../media/image28.png"/><Relationship Id="rId4" Type="http://schemas.openxmlformats.org/officeDocument/2006/relationships/image" Target="../media/image12.emf"/></Relationships>
</file>

<file path=ppt/slides/_rels/slide26.xml.rels><?xml version="1.0" encoding="UTF-8" standalone="yes"?>
<Relationships xmlns="http://schemas.openxmlformats.org/package/2006/relationships"><Relationship Id="rId3" Type="http://schemas.openxmlformats.org/officeDocument/2006/relationships/oleObject" Target="../embeddings/oleObject23.bin"/><Relationship Id="rId2" Type="http://schemas.openxmlformats.org/officeDocument/2006/relationships/slideLayout" Target="../slideLayouts/slideLayout4.xml"/><Relationship Id="rId1" Type="http://schemas.openxmlformats.org/officeDocument/2006/relationships/tags" Target="../tags/tag260.xml"/><Relationship Id="rId5" Type="http://schemas.openxmlformats.org/officeDocument/2006/relationships/image" Target="../media/image29.png"/><Relationship Id="rId4" Type="http://schemas.openxmlformats.org/officeDocument/2006/relationships/image" Target="../media/image12.emf"/></Relationships>
</file>

<file path=ppt/slides/_rels/slide2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8" Type="http://schemas.openxmlformats.org/officeDocument/2006/relationships/tags" Target="../tags/tag268.xml"/><Relationship Id="rId13" Type="http://schemas.openxmlformats.org/officeDocument/2006/relationships/slide" Target="slide3.xml"/><Relationship Id="rId18" Type="http://schemas.openxmlformats.org/officeDocument/2006/relationships/slide" Target="slide33.xml"/><Relationship Id="rId3" Type="http://schemas.openxmlformats.org/officeDocument/2006/relationships/tags" Target="../tags/tag263.xml"/><Relationship Id="rId7" Type="http://schemas.openxmlformats.org/officeDocument/2006/relationships/tags" Target="../tags/tag267.xml"/><Relationship Id="rId12" Type="http://schemas.openxmlformats.org/officeDocument/2006/relationships/image" Target="../media/image12.emf"/><Relationship Id="rId17" Type="http://schemas.openxmlformats.org/officeDocument/2006/relationships/slide" Target="slide31.xml"/><Relationship Id="rId2" Type="http://schemas.openxmlformats.org/officeDocument/2006/relationships/tags" Target="../tags/tag262.xml"/><Relationship Id="rId16" Type="http://schemas.openxmlformats.org/officeDocument/2006/relationships/slide" Target="slide30.xml"/><Relationship Id="rId1" Type="http://schemas.openxmlformats.org/officeDocument/2006/relationships/tags" Target="../tags/tag261.xml"/><Relationship Id="rId6" Type="http://schemas.openxmlformats.org/officeDocument/2006/relationships/tags" Target="../tags/tag266.xml"/><Relationship Id="rId11" Type="http://schemas.openxmlformats.org/officeDocument/2006/relationships/oleObject" Target="../embeddings/oleObject24.bin"/><Relationship Id="rId5" Type="http://schemas.openxmlformats.org/officeDocument/2006/relationships/tags" Target="../tags/tag265.xml"/><Relationship Id="rId15" Type="http://schemas.openxmlformats.org/officeDocument/2006/relationships/slide" Target="slide12.xml"/><Relationship Id="rId10" Type="http://schemas.openxmlformats.org/officeDocument/2006/relationships/slideLayout" Target="../slideLayouts/slideLayout4.xml"/><Relationship Id="rId4" Type="http://schemas.openxmlformats.org/officeDocument/2006/relationships/tags" Target="../tags/tag264.xml"/><Relationship Id="rId9" Type="http://schemas.openxmlformats.org/officeDocument/2006/relationships/tags" Target="../tags/tag269.xml"/><Relationship Id="rId14" Type="http://schemas.openxmlformats.org/officeDocument/2006/relationships/slide" Target="slide8.xml"/></Relationships>
</file>

<file path=ppt/slides/_rels/slide3.xml.rels><?xml version="1.0" encoding="UTF-8" standalone="yes"?>
<Relationships xmlns="http://schemas.openxmlformats.org/package/2006/relationships"><Relationship Id="rId8" Type="http://schemas.openxmlformats.org/officeDocument/2006/relationships/tags" Target="../tags/tag31.xml"/><Relationship Id="rId13" Type="http://schemas.openxmlformats.org/officeDocument/2006/relationships/image" Target="../media/image12.emf"/><Relationship Id="rId18" Type="http://schemas.openxmlformats.org/officeDocument/2006/relationships/slide" Target="slide31.xml"/><Relationship Id="rId3" Type="http://schemas.openxmlformats.org/officeDocument/2006/relationships/tags" Target="../tags/tag26.xml"/><Relationship Id="rId7" Type="http://schemas.openxmlformats.org/officeDocument/2006/relationships/tags" Target="../tags/tag30.xml"/><Relationship Id="rId12" Type="http://schemas.openxmlformats.org/officeDocument/2006/relationships/oleObject" Target="../embeddings/oleObject5.bin"/><Relationship Id="rId17" Type="http://schemas.openxmlformats.org/officeDocument/2006/relationships/slide" Target="slide30.xml"/><Relationship Id="rId2" Type="http://schemas.openxmlformats.org/officeDocument/2006/relationships/tags" Target="../tags/tag25.xml"/><Relationship Id="rId16" Type="http://schemas.openxmlformats.org/officeDocument/2006/relationships/slide" Target="slide29.xml"/><Relationship Id="rId1" Type="http://schemas.openxmlformats.org/officeDocument/2006/relationships/tags" Target="../tags/tag24.xml"/><Relationship Id="rId6" Type="http://schemas.openxmlformats.org/officeDocument/2006/relationships/tags" Target="../tags/tag29.xml"/><Relationship Id="rId11" Type="http://schemas.openxmlformats.org/officeDocument/2006/relationships/slideLayout" Target="../slideLayouts/slideLayout4.xml"/><Relationship Id="rId5" Type="http://schemas.openxmlformats.org/officeDocument/2006/relationships/tags" Target="../tags/tag28.xml"/><Relationship Id="rId15" Type="http://schemas.openxmlformats.org/officeDocument/2006/relationships/slide" Target="slide12.xml"/><Relationship Id="rId10" Type="http://schemas.openxmlformats.org/officeDocument/2006/relationships/tags" Target="../tags/tag33.xml"/><Relationship Id="rId19" Type="http://schemas.openxmlformats.org/officeDocument/2006/relationships/slide" Target="slide33.xml"/><Relationship Id="rId4" Type="http://schemas.openxmlformats.org/officeDocument/2006/relationships/tags" Target="../tags/tag27.xml"/><Relationship Id="rId9" Type="http://schemas.openxmlformats.org/officeDocument/2006/relationships/tags" Target="../tags/tag32.xml"/><Relationship Id="rId14" Type="http://schemas.openxmlformats.org/officeDocument/2006/relationships/slide" Target="slide8.xml"/></Relationships>
</file>

<file path=ppt/slides/_rels/slide30.xml.rels><?xml version="1.0" encoding="UTF-8" standalone="yes"?>
<Relationships xmlns="http://schemas.openxmlformats.org/package/2006/relationships"><Relationship Id="rId8" Type="http://schemas.openxmlformats.org/officeDocument/2006/relationships/tags" Target="../tags/tag277.xml"/><Relationship Id="rId13" Type="http://schemas.openxmlformats.org/officeDocument/2006/relationships/slide" Target="slide3.xml"/><Relationship Id="rId18" Type="http://schemas.openxmlformats.org/officeDocument/2006/relationships/slide" Target="slide33.xml"/><Relationship Id="rId3" Type="http://schemas.openxmlformats.org/officeDocument/2006/relationships/tags" Target="../tags/tag272.xml"/><Relationship Id="rId7" Type="http://schemas.openxmlformats.org/officeDocument/2006/relationships/tags" Target="../tags/tag276.xml"/><Relationship Id="rId12" Type="http://schemas.openxmlformats.org/officeDocument/2006/relationships/image" Target="../media/image12.emf"/><Relationship Id="rId17" Type="http://schemas.openxmlformats.org/officeDocument/2006/relationships/slide" Target="slide31.xml"/><Relationship Id="rId2" Type="http://schemas.openxmlformats.org/officeDocument/2006/relationships/tags" Target="../tags/tag271.xml"/><Relationship Id="rId16" Type="http://schemas.openxmlformats.org/officeDocument/2006/relationships/slide" Target="slide29.xml"/><Relationship Id="rId1" Type="http://schemas.openxmlformats.org/officeDocument/2006/relationships/tags" Target="../tags/tag270.xml"/><Relationship Id="rId6" Type="http://schemas.openxmlformats.org/officeDocument/2006/relationships/tags" Target="../tags/tag275.xml"/><Relationship Id="rId11" Type="http://schemas.openxmlformats.org/officeDocument/2006/relationships/oleObject" Target="../embeddings/oleObject25.bin"/><Relationship Id="rId5" Type="http://schemas.openxmlformats.org/officeDocument/2006/relationships/tags" Target="../tags/tag274.xml"/><Relationship Id="rId15" Type="http://schemas.openxmlformats.org/officeDocument/2006/relationships/slide" Target="slide12.xml"/><Relationship Id="rId10" Type="http://schemas.openxmlformats.org/officeDocument/2006/relationships/slideLayout" Target="../slideLayouts/slideLayout4.xml"/><Relationship Id="rId4" Type="http://schemas.openxmlformats.org/officeDocument/2006/relationships/tags" Target="../tags/tag273.xml"/><Relationship Id="rId9" Type="http://schemas.openxmlformats.org/officeDocument/2006/relationships/tags" Target="../tags/tag278.xml"/><Relationship Id="rId14" Type="http://schemas.openxmlformats.org/officeDocument/2006/relationships/slide" Target="slide8.xml"/></Relationships>
</file>

<file path=ppt/slides/_rels/slide31.xml.rels><?xml version="1.0" encoding="UTF-8" standalone="yes"?>
<Relationships xmlns="http://schemas.openxmlformats.org/package/2006/relationships"><Relationship Id="rId8" Type="http://schemas.openxmlformats.org/officeDocument/2006/relationships/tags" Target="../tags/tag286.xml"/><Relationship Id="rId13" Type="http://schemas.openxmlformats.org/officeDocument/2006/relationships/image" Target="../media/image12.emf"/><Relationship Id="rId18" Type="http://schemas.openxmlformats.org/officeDocument/2006/relationships/slide" Target="slide30.xml"/><Relationship Id="rId3" Type="http://schemas.openxmlformats.org/officeDocument/2006/relationships/tags" Target="../tags/tag281.xml"/><Relationship Id="rId7" Type="http://schemas.openxmlformats.org/officeDocument/2006/relationships/tags" Target="../tags/tag285.xml"/><Relationship Id="rId12" Type="http://schemas.openxmlformats.org/officeDocument/2006/relationships/oleObject" Target="../embeddings/oleObject26.bin"/><Relationship Id="rId17" Type="http://schemas.openxmlformats.org/officeDocument/2006/relationships/slide" Target="slide29.xml"/><Relationship Id="rId2" Type="http://schemas.openxmlformats.org/officeDocument/2006/relationships/tags" Target="../tags/tag280.xml"/><Relationship Id="rId16" Type="http://schemas.openxmlformats.org/officeDocument/2006/relationships/slide" Target="slide12.xml"/><Relationship Id="rId1" Type="http://schemas.openxmlformats.org/officeDocument/2006/relationships/tags" Target="../tags/tag279.xml"/><Relationship Id="rId6" Type="http://schemas.openxmlformats.org/officeDocument/2006/relationships/tags" Target="../tags/tag284.xml"/><Relationship Id="rId11" Type="http://schemas.openxmlformats.org/officeDocument/2006/relationships/slideLayout" Target="../slideLayouts/slideLayout4.xml"/><Relationship Id="rId5" Type="http://schemas.openxmlformats.org/officeDocument/2006/relationships/tags" Target="../tags/tag283.xml"/><Relationship Id="rId15" Type="http://schemas.openxmlformats.org/officeDocument/2006/relationships/slide" Target="slide8.xml"/><Relationship Id="rId10" Type="http://schemas.openxmlformats.org/officeDocument/2006/relationships/tags" Target="../tags/tag288.xml"/><Relationship Id="rId19" Type="http://schemas.openxmlformats.org/officeDocument/2006/relationships/slide" Target="slide33.xml"/><Relationship Id="rId4" Type="http://schemas.openxmlformats.org/officeDocument/2006/relationships/tags" Target="../tags/tag282.xml"/><Relationship Id="rId9" Type="http://schemas.openxmlformats.org/officeDocument/2006/relationships/tags" Target="../tags/tag287.xml"/><Relationship Id="rId14" Type="http://schemas.openxmlformats.org/officeDocument/2006/relationships/slide" Target="slide3.xml"/></Relationships>
</file>

<file path=ppt/slides/_rels/slide32.xml.rels><?xml version="1.0" encoding="UTF-8" standalone="yes"?>
<Relationships xmlns="http://schemas.openxmlformats.org/package/2006/relationships"><Relationship Id="rId8" Type="http://schemas.openxmlformats.org/officeDocument/2006/relationships/tags" Target="../tags/tag296.xml"/><Relationship Id="rId13" Type="http://schemas.openxmlformats.org/officeDocument/2006/relationships/image" Target="../media/image33.png"/><Relationship Id="rId18" Type="http://schemas.openxmlformats.org/officeDocument/2006/relationships/image" Target="../media/image38.png"/><Relationship Id="rId3" Type="http://schemas.openxmlformats.org/officeDocument/2006/relationships/tags" Target="../tags/tag291.xml"/><Relationship Id="rId7" Type="http://schemas.openxmlformats.org/officeDocument/2006/relationships/tags" Target="../tags/tag295.xml"/><Relationship Id="rId12" Type="http://schemas.openxmlformats.org/officeDocument/2006/relationships/image" Target="../media/image32.png"/><Relationship Id="rId17" Type="http://schemas.openxmlformats.org/officeDocument/2006/relationships/image" Target="../media/image37.jpeg"/><Relationship Id="rId2" Type="http://schemas.openxmlformats.org/officeDocument/2006/relationships/tags" Target="../tags/tag290.xml"/><Relationship Id="rId16" Type="http://schemas.openxmlformats.org/officeDocument/2006/relationships/image" Target="../media/image36.png"/><Relationship Id="rId1" Type="http://schemas.openxmlformats.org/officeDocument/2006/relationships/tags" Target="../tags/tag289.xml"/><Relationship Id="rId6" Type="http://schemas.openxmlformats.org/officeDocument/2006/relationships/tags" Target="../tags/tag294.xml"/><Relationship Id="rId11" Type="http://schemas.openxmlformats.org/officeDocument/2006/relationships/image" Target="../media/image1.emf"/><Relationship Id="rId5" Type="http://schemas.openxmlformats.org/officeDocument/2006/relationships/tags" Target="../tags/tag293.xml"/><Relationship Id="rId15" Type="http://schemas.openxmlformats.org/officeDocument/2006/relationships/image" Target="../media/image35.png"/><Relationship Id="rId10" Type="http://schemas.openxmlformats.org/officeDocument/2006/relationships/oleObject" Target="../embeddings/oleObject27.bin"/><Relationship Id="rId4" Type="http://schemas.openxmlformats.org/officeDocument/2006/relationships/tags" Target="../tags/tag292.xml"/><Relationship Id="rId9" Type="http://schemas.openxmlformats.org/officeDocument/2006/relationships/slideLayout" Target="../slideLayouts/slideLayout13.xml"/><Relationship Id="rId14" Type="http://schemas.openxmlformats.org/officeDocument/2006/relationships/image" Target="../media/image34.png"/></Relationships>
</file>

<file path=ppt/slides/_rels/slide33.xml.rels><?xml version="1.0" encoding="UTF-8" standalone="yes"?>
<Relationships xmlns="http://schemas.openxmlformats.org/package/2006/relationships"><Relationship Id="rId8" Type="http://schemas.openxmlformats.org/officeDocument/2006/relationships/tags" Target="../tags/tag304.xml"/><Relationship Id="rId13" Type="http://schemas.openxmlformats.org/officeDocument/2006/relationships/slide" Target="slide3.xml"/><Relationship Id="rId18" Type="http://schemas.openxmlformats.org/officeDocument/2006/relationships/slide" Target="slide31.xml"/><Relationship Id="rId3" Type="http://schemas.openxmlformats.org/officeDocument/2006/relationships/tags" Target="../tags/tag299.xml"/><Relationship Id="rId7" Type="http://schemas.openxmlformats.org/officeDocument/2006/relationships/tags" Target="../tags/tag303.xml"/><Relationship Id="rId12" Type="http://schemas.openxmlformats.org/officeDocument/2006/relationships/image" Target="../media/image12.emf"/><Relationship Id="rId17" Type="http://schemas.openxmlformats.org/officeDocument/2006/relationships/slide" Target="slide30.xml"/><Relationship Id="rId2" Type="http://schemas.openxmlformats.org/officeDocument/2006/relationships/tags" Target="../tags/tag298.xml"/><Relationship Id="rId16" Type="http://schemas.openxmlformats.org/officeDocument/2006/relationships/slide" Target="slide29.xml"/><Relationship Id="rId1" Type="http://schemas.openxmlformats.org/officeDocument/2006/relationships/tags" Target="../tags/tag297.xml"/><Relationship Id="rId6" Type="http://schemas.openxmlformats.org/officeDocument/2006/relationships/tags" Target="../tags/tag302.xml"/><Relationship Id="rId11" Type="http://schemas.openxmlformats.org/officeDocument/2006/relationships/oleObject" Target="../embeddings/oleObject28.bin"/><Relationship Id="rId5" Type="http://schemas.openxmlformats.org/officeDocument/2006/relationships/tags" Target="../tags/tag301.xml"/><Relationship Id="rId15" Type="http://schemas.openxmlformats.org/officeDocument/2006/relationships/slide" Target="slide12.xml"/><Relationship Id="rId10" Type="http://schemas.openxmlformats.org/officeDocument/2006/relationships/slideLayout" Target="../slideLayouts/slideLayout4.xml"/><Relationship Id="rId4" Type="http://schemas.openxmlformats.org/officeDocument/2006/relationships/tags" Target="../tags/tag300.xml"/><Relationship Id="rId9" Type="http://schemas.openxmlformats.org/officeDocument/2006/relationships/tags" Target="../tags/tag305.xml"/><Relationship Id="rId14" Type="http://schemas.openxmlformats.org/officeDocument/2006/relationships/slide" Target="slide8.xml"/></Relationships>
</file>

<file path=ppt/slides/_rels/slide34.xml.rels><?xml version="1.0" encoding="UTF-8" standalone="yes"?>
<Relationships xmlns="http://schemas.openxmlformats.org/package/2006/relationships"><Relationship Id="rId8" Type="http://schemas.openxmlformats.org/officeDocument/2006/relationships/tags" Target="../tags/tag313.xml"/><Relationship Id="rId13" Type="http://schemas.openxmlformats.org/officeDocument/2006/relationships/image" Target="../media/image39.svg"/><Relationship Id="rId3" Type="http://schemas.openxmlformats.org/officeDocument/2006/relationships/tags" Target="../tags/tag308.xml"/><Relationship Id="rId7" Type="http://schemas.openxmlformats.org/officeDocument/2006/relationships/tags" Target="../tags/tag312.xml"/><Relationship Id="rId12" Type="http://schemas.openxmlformats.org/officeDocument/2006/relationships/image" Target="../media/image1.emf"/><Relationship Id="rId2" Type="http://schemas.openxmlformats.org/officeDocument/2006/relationships/tags" Target="../tags/tag307.xml"/><Relationship Id="rId1" Type="http://schemas.openxmlformats.org/officeDocument/2006/relationships/tags" Target="../tags/tag306.xml"/><Relationship Id="rId6" Type="http://schemas.openxmlformats.org/officeDocument/2006/relationships/tags" Target="../tags/tag311.xml"/><Relationship Id="rId11" Type="http://schemas.openxmlformats.org/officeDocument/2006/relationships/oleObject" Target="../embeddings/oleObject29.bin"/><Relationship Id="rId5" Type="http://schemas.openxmlformats.org/officeDocument/2006/relationships/tags" Target="../tags/tag310.xml"/><Relationship Id="rId15" Type="http://schemas.openxmlformats.org/officeDocument/2006/relationships/image" Target="../media/image41.svg"/><Relationship Id="rId10" Type="http://schemas.openxmlformats.org/officeDocument/2006/relationships/slideLayout" Target="../slideLayouts/slideLayout9.xml"/><Relationship Id="rId4" Type="http://schemas.openxmlformats.org/officeDocument/2006/relationships/tags" Target="../tags/tag309.xml"/><Relationship Id="rId9" Type="http://schemas.openxmlformats.org/officeDocument/2006/relationships/tags" Target="../tags/tag314.xml"/><Relationship Id="rId14" Type="http://schemas.openxmlformats.org/officeDocument/2006/relationships/image" Target="../media/image40.svg"/></Relationships>
</file>

<file path=ppt/slides/_rels/slide35.xml.rels><?xml version="1.0" encoding="UTF-8" standalone="yes"?>
<Relationships xmlns="http://schemas.openxmlformats.org/package/2006/relationships"><Relationship Id="rId8" Type="http://schemas.openxmlformats.org/officeDocument/2006/relationships/image" Target="../media/image44.svg"/><Relationship Id="rId3" Type="http://schemas.openxmlformats.org/officeDocument/2006/relationships/oleObject" Target="../embeddings/oleObject30.bin"/><Relationship Id="rId7" Type="http://schemas.openxmlformats.org/officeDocument/2006/relationships/image" Target="../media/image15.svg"/><Relationship Id="rId2" Type="http://schemas.openxmlformats.org/officeDocument/2006/relationships/slideLayout" Target="../slideLayouts/slideLayout9.xml"/><Relationship Id="rId1" Type="http://schemas.openxmlformats.org/officeDocument/2006/relationships/tags" Target="../tags/tag315.xml"/><Relationship Id="rId6" Type="http://schemas.openxmlformats.org/officeDocument/2006/relationships/image" Target="../media/image43.svg"/><Relationship Id="rId5" Type="http://schemas.openxmlformats.org/officeDocument/2006/relationships/image" Target="../media/image42.svg"/><Relationship Id="rId4" Type="http://schemas.openxmlformats.org/officeDocument/2006/relationships/image" Target="../media/image12.emf"/><Relationship Id="rId9" Type="http://schemas.openxmlformats.org/officeDocument/2006/relationships/image" Target="../media/image45.svg"/></Relationships>
</file>

<file path=ppt/slides/_rels/slide36.xml.rels><?xml version="1.0" encoding="UTF-8" standalone="yes"?>
<Relationships xmlns="http://schemas.openxmlformats.org/package/2006/relationships"><Relationship Id="rId8" Type="http://schemas.openxmlformats.org/officeDocument/2006/relationships/image" Target="../media/image39.svg"/><Relationship Id="rId3" Type="http://schemas.openxmlformats.org/officeDocument/2006/relationships/tags" Target="../tags/tag318.xml"/><Relationship Id="rId7" Type="http://schemas.openxmlformats.org/officeDocument/2006/relationships/image" Target="../media/image40.svg"/><Relationship Id="rId2" Type="http://schemas.openxmlformats.org/officeDocument/2006/relationships/tags" Target="../tags/tag317.xml"/><Relationship Id="rId1" Type="http://schemas.openxmlformats.org/officeDocument/2006/relationships/tags" Target="../tags/tag316.xml"/><Relationship Id="rId6" Type="http://schemas.openxmlformats.org/officeDocument/2006/relationships/image" Target="../media/image12.emf"/><Relationship Id="rId5" Type="http://schemas.openxmlformats.org/officeDocument/2006/relationships/oleObject" Target="../embeddings/oleObject31.bin"/><Relationship Id="rId4" Type="http://schemas.openxmlformats.org/officeDocument/2006/relationships/slideLayout" Target="../slideLayouts/slideLayout9.xml"/><Relationship Id="rId9" Type="http://schemas.openxmlformats.org/officeDocument/2006/relationships/image" Target="../media/image41.svg"/></Relationships>
</file>

<file path=ppt/slides/_rels/slide37.xml.rels><?xml version="1.0" encoding="UTF-8" standalone="yes"?>
<Relationships xmlns="http://schemas.openxmlformats.org/package/2006/relationships"><Relationship Id="rId8" Type="http://schemas.openxmlformats.org/officeDocument/2006/relationships/tags" Target="../tags/tag326.xml"/><Relationship Id="rId13" Type="http://schemas.openxmlformats.org/officeDocument/2006/relationships/image" Target="../media/image46.svg"/><Relationship Id="rId3" Type="http://schemas.openxmlformats.org/officeDocument/2006/relationships/tags" Target="../tags/tag321.xml"/><Relationship Id="rId7" Type="http://schemas.openxmlformats.org/officeDocument/2006/relationships/tags" Target="../tags/tag325.xml"/><Relationship Id="rId12" Type="http://schemas.openxmlformats.org/officeDocument/2006/relationships/image" Target="../media/image12.emf"/><Relationship Id="rId2" Type="http://schemas.openxmlformats.org/officeDocument/2006/relationships/tags" Target="../tags/tag320.xml"/><Relationship Id="rId1" Type="http://schemas.openxmlformats.org/officeDocument/2006/relationships/tags" Target="../tags/tag319.xml"/><Relationship Id="rId6" Type="http://schemas.openxmlformats.org/officeDocument/2006/relationships/tags" Target="../tags/tag324.xml"/><Relationship Id="rId11" Type="http://schemas.openxmlformats.org/officeDocument/2006/relationships/oleObject" Target="../embeddings/oleObject32.bin"/><Relationship Id="rId5" Type="http://schemas.openxmlformats.org/officeDocument/2006/relationships/tags" Target="../tags/tag323.xml"/><Relationship Id="rId15" Type="http://schemas.openxmlformats.org/officeDocument/2006/relationships/image" Target="../media/image48.svg"/><Relationship Id="rId10" Type="http://schemas.openxmlformats.org/officeDocument/2006/relationships/slideLayout" Target="../slideLayouts/slideLayout9.xml"/><Relationship Id="rId4" Type="http://schemas.openxmlformats.org/officeDocument/2006/relationships/tags" Target="../tags/tag322.xml"/><Relationship Id="rId9" Type="http://schemas.openxmlformats.org/officeDocument/2006/relationships/tags" Target="../tags/tag327.xml"/><Relationship Id="rId14" Type="http://schemas.openxmlformats.org/officeDocument/2006/relationships/image" Target="../media/image47.svg"/></Relationships>
</file>

<file path=ppt/slides/_rels/slide38.xml.rels><?xml version="1.0" encoding="UTF-8" standalone="yes"?>
<Relationships xmlns="http://schemas.openxmlformats.org/package/2006/relationships"><Relationship Id="rId8" Type="http://schemas.openxmlformats.org/officeDocument/2006/relationships/image" Target="../media/image49.svg"/><Relationship Id="rId3" Type="http://schemas.openxmlformats.org/officeDocument/2006/relationships/tags" Target="../tags/tag330.xml"/><Relationship Id="rId7" Type="http://schemas.openxmlformats.org/officeDocument/2006/relationships/image" Target="../media/image12.emf"/><Relationship Id="rId2" Type="http://schemas.openxmlformats.org/officeDocument/2006/relationships/tags" Target="../tags/tag329.xml"/><Relationship Id="rId1" Type="http://schemas.openxmlformats.org/officeDocument/2006/relationships/tags" Target="../tags/tag328.xml"/><Relationship Id="rId6" Type="http://schemas.openxmlformats.org/officeDocument/2006/relationships/oleObject" Target="../embeddings/oleObject33.bin"/><Relationship Id="rId5" Type="http://schemas.openxmlformats.org/officeDocument/2006/relationships/slideLayout" Target="../slideLayouts/slideLayout9.xml"/><Relationship Id="rId4" Type="http://schemas.openxmlformats.org/officeDocument/2006/relationships/tags" Target="../tags/tag331.xml"/></Relationships>
</file>

<file path=ppt/slides/_rels/slide39.xml.rels><?xml version="1.0" encoding="UTF-8" standalone="yes"?>
<Relationships xmlns="http://schemas.openxmlformats.org/package/2006/relationships"><Relationship Id="rId8" Type="http://schemas.openxmlformats.org/officeDocument/2006/relationships/tags" Target="../tags/tag339.xml"/><Relationship Id="rId13" Type="http://schemas.openxmlformats.org/officeDocument/2006/relationships/image" Target="../media/image46.svg"/><Relationship Id="rId3" Type="http://schemas.openxmlformats.org/officeDocument/2006/relationships/tags" Target="../tags/tag334.xml"/><Relationship Id="rId7" Type="http://schemas.openxmlformats.org/officeDocument/2006/relationships/tags" Target="../tags/tag338.xml"/><Relationship Id="rId12" Type="http://schemas.openxmlformats.org/officeDocument/2006/relationships/image" Target="../media/image1.emf"/><Relationship Id="rId2" Type="http://schemas.openxmlformats.org/officeDocument/2006/relationships/tags" Target="../tags/tag333.xml"/><Relationship Id="rId1" Type="http://schemas.openxmlformats.org/officeDocument/2006/relationships/tags" Target="../tags/tag332.xml"/><Relationship Id="rId6" Type="http://schemas.openxmlformats.org/officeDocument/2006/relationships/tags" Target="../tags/tag337.xml"/><Relationship Id="rId11" Type="http://schemas.openxmlformats.org/officeDocument/2006/relationships/oleObject" Target="../embeddings/oleObject34.bin"/><Relationship Id="rId5" Type="http://schemas.openxmlformats.org/officeDocument/2006/relationships/tags" Target="../tags/tag336.xml"/><Relationship Id="rId10" Type="http://schemas.openxmlformats.org/officeDocument/2006/relationships/slideLayout" Target="../slideLayouts/slideLayout9.xml"/><Relationship Id="rId4" Type="http://schemas.openxmlformats.org/officeDocument/2006/relationships/tags" Target="../tags/tag335.xml"/><Relationship Id="rId9" Type="http://schemas.openxmlformats.org/officeDocument/2006/relationships/tags" Target="../tags/tag340.xml"/><Relationship Id="rId14" Type="http://schemas.openxmlformats.org/officeDocument/2006/relationships/image" Target="../media/image50.svg"/></Relationships>
</file>

<file path=ppt/slides/_rels/slide4.xml.rels><?xml version="1.0" encoding="UTF-8" standalone="yes"?>
<Relationships xmlns="http://schemas.openxmlformats.org/package/2006/relationships"><Relationship Id="rId26" Type="http://schemas.openxmlformats.org/officeDocument/2006/relationships/tags" Target="../tags/tag59.xml"/><Relationship Id="rId21" Type="http://schemas.openxmlformats.org/officeDocument/2006/relationships/tags" Target="../tags/tag54.xml"/><Relationship Id="rId42" Type="http://schemas.openxmlformats.org/officeDocument/2006/relationships/tags" Target="../tags/tag75.xml"/><Relationship Id="rId47" Type="http://schemas.openxmlformats.org/officeDocument/2006/relationships/tags" Target="../tags/tag80.xml"/><Relationship Id="rId63" Type="http://schemas.openxmlformats.org/officeDocument/2006/relationships/tags" Target="../tags/tag96.xml"/><Relationship Id="rId68" Type="http://schemas.openxmlformats.org/officeDocument/2006/relationships/tags" Target="../tags/tag101.xml"/><Relationship Id="rId84" Type="http://schemas.openxmlformats.org/officeDocument/2006/relationships/tags" Target="../tags/tag117.xml"/><Relationship Id="rId89" Type="http://schemas.openxmlformats.org/officeDocument/2006/relationships/tags" Target="../tags/tag122.xml"/><Relationship Id="rId16" Type="http://schemas.openxmlformats.org/officeDocument/2006/relationships/tags" Target="../tags/tag49.xml"/><Relationship Id="rId11" Type="http://schemas.openxmlformats.org/officeDocument/2006/relationships/tags" Target="../tags/tag44.xml"/><Relationship Id="rId32" Type="http://schemas.openxmlformats.org/officeDocument/2006/relationships/tags" Target="../tags/tag65.xml"/><Relationship Id="rId37" Type="http://schemas.openxmlformats.org/officeDocument/2006/relationships/tags" Target="../tags/tag70.xml"/><Relationship Id="rId53" Type="http://schemas.openxmlformats.org/officeDocument/2006/relationships/tags" Target="../tags/tag86.xml"/><Relationship Id="rId58" Type="http://schemas.openxmlformats.org/officeDocument/2006/relationships/tags" Target="../tags/tag91.xml"/><Relationship Id="rId74" Type="http://schemas.openxmlformats.org/officeDocument/2006/relationships/tags" Target="../tags/tag107.xml"/><Relationship Id="rId79" Type="http://schemas.openxmlformats.org/officeDocument/2006/relationships/tags" Target="../tags/tag112.xml"/><Relationship Id="rId102" Type="http://schemas.openxmlformats.org/officeDocument/2006/relationships/slideLayout" Target="../slideLayouts/slideLayout9.xml"/><Relationship Id="rId5" Type="http://schemas.openxmlformats.org/officeDocument/2006/relationships/tags" Target="../tags/tag38.xml"/><Relationship Id="rId90" Type="http://schemas.openxmlformats.org/officeDocument/2006/relationships/tags" Target="../tags/tag123.xml"/><Relationship Id="rId95" Type="http://schemas.openxmlformats.org/officeDocument/2006/relationships/tags" Target="../tags/tag128.xml"/><Relationship Id="rId22" Type="http://schemas.openxmlformats.org/officeDocument/2006/relationships/tags" Target="../tags/tag55.xml"/><Relationship Id="rId27" Type="http://schemas.openxmlformats.org/officeDocument/2006/relationships/tags" Target="../tags/tag60.xml"/><Relationship Id="rId43" Type="http://schemas.openxmlformats.org/officeDocument/2006/relationships/tags" Target="../tags/tag76.xml"/><Relationship Id="rId48" Type="http://schemas.openxmlformats.org/officeDocument/2006/relationships/tags" Target="../tags/tag81.xml"/><Relationship Id="rId64" Type="http://schemas.openxmlformats.org/officeDocument/2006/relationships/tags" Target="../tags/tag97.xml"/><Relationship Id="rId69" Type="http://schemas.openxmlformats.org/officeDocument/2006/relationships/tags" Target="../tags/tag102.xml"/><Relationship Id="rId80" Type="http://schemas.openxmlformats.org/officeDocument/2006/relationships/tags" Target="../tags/tag113.xml"/><Relationship Id="rId85" Type="http://schemas.openxmlformats.org/officeDocument/2006/relationships/tags" Target="../tags/tag118.xml"/><Relationship Id="rId12" Type="http://schemas.openxmlformats.org/officeDocument/2006/relationships/tags" Target="../tags/tag45.xml"/><Relationship Id="rId17" Type="http://schemas.openxmlformats.org/officeDocument/2006/relationships/tags" Target="../tags/tag50.xml"/><Relationship Id="rId33" Type="http://schemas.openxmlformats.org/officeDocument/2006/relationships/tags" Target="../tags/tag66.xml"/><Relationship Id="rId38" Type="http://schemas.openxmlformats.org/officeDocument/2006/relationships/tags" Target="../tags/tag71.xml"/><Relationship Id="rId59" Type="http://schemas.openxmlformats.org/officeDocument/2006/relationships/tags" Target="../tags/tag92.xml"/><Relationship Id="rId103" Type="http://schemas.openxmlformats.org/officeDocument/2006/relationships/notesSlide" Target="../notesSlides/notesSlide3.xml"/><Relationship Id="rId20" Type="http://schemas.openxmlformats.org/officeDocument/2006/relationships/tags" Target="../tags/tag53.xml"/><Relationship Id="rId41" Type="http://schemas.openxmlformats.org/officeDocument/2006/relationships/tags" Target="../tags/tag74.xml"/><Relationship Id="rId54" Type="http://schemas.openxmlformats.org/officeDocument/2006/relationships/tags" Target="../tags/tag87.xml"/><Relationship Id="rId62" Type="http://schemas.openxmlformats.org/officeDocument/2006/relationships/tags" Target="../tags/tag95.xml"/><Relationship Id="rId70" Type="http://schemas.openxmlformats.org/officeDocument/2006/relationships/tags" Target="../tags/tag103.xml"/><Relationship Id="rId75" Type="http://schemas.openxmlformats.org/officeDocument/2006/relationships/tags" Target="../tags/tag108.xml"/><Relationship Id="rId83" Type="http://schemas.openxmlformats.org/officeDocument/2006/relationships/tags" Target="../tags/tag116.xml"/><Relationship Id="rId88" Type="http://schemas.openxmlformats.org/officeDocument/2006/relationships/tags" Target="../tags/tag121.xml"/><Relationship Id="rId91" Type="http://schemas.openxmlformats.org/officeDocument/2006/relationships/tags" Target="../tags/tag124.xml"/><Relationship Id="rId96" Type="http://schemas.openxmlformats.org/officeDocument/2006/relationships/tags" Target="../tags/tag129.xml"/><Relationship Id="rId1" Type="http://schemas.openxmlformats.org/officeDocument/2006/relationships/tags" Target="../tags/tag34.xml"/><Relationship Id="rId6" Type="http://schemas.openxmlformats.org/officeDocument/2006/relationships/tags" Target="../tags/tag39.xml"/><Relationship Id="rId15" Type="http://schemas.openxmlformats.org/officeDocument/2006/relationships/tags" Target="../tags/tag48.xml"/><Relationship Id="rId23" Type="http://schemas.openxmlformats.org/officeDocument/2006/relationships/tags" Target="../tags/tag56.xml"/><Relationship Id="rId28" Type="http://schemas.openxmlformats.org/officeDocument/2006/relationships/tags" Target="../tags/tag61.xml"/><Relationship Id="rId36" Type="http://schemas.openxmlformats.org/officeDocument/2006/relationships/tags" Target="../tags/tag69.xml"/><Relationship Id="rId49" Type="http://schemas.openxmlformats.org/officeDocument/2006/relationships/tags" Target="../tags/tag82.xml"/><Relationship Id="rId57" Type="http://schemas.openxmlformats.org/officeDocument/2006/relationships/tags" Target="../tags/tag90.xml"/><Relationship Id="rId10" Type="http://schemas.openxmlformats.org/officeDocument/2006/relationships/tags" Target="../tags/tag43.xml"/><Relationship Id="rId31" Type="http://schemas.openxmlformats.org/officeDocument/2006/relationships/tags" Target="../tags/tag64.xml"/><Relationship Id="rId44" Type="http://schemas.openxmlformats.org/officeDocument/2006/relationships/tags" Target="../tags/tag77.xml"/><Relationship Id="rId52" Type="http://schemas.openxmlformats.org/officeDocument/2006/relationships/tags" Target="../tags/tag85.xml"/><Relationship Id="rId60" Type="http://schemas.openxmlformats.org/officeDocument/2006/relationships/tags" Target="../tags/tag93.xml"/><Relationship Id="rId65" Type="http://schemas.openxmlformats.org/officeDocument/2006/relationships/tags" Target="../tags/tag98.xml"/><Relationship Id="rId73" Type="http://schemas.openxmlformats.org/officeDocument/2006/relationships/tags" Target="../tags/tag106.xml"/><Relationship Id="rId78" Type="http://schemas.openxmlformats.org/officeDocument/2006/relationships/tags" Target="../tags/tag111.xml"/><Relationship Id="rId81" Type="http://schemas.openxmlformats.org/officeDocument/2006/relationships/tags" Target="../tags/tag114.xml"/><Relationship Id="rId86" Type="http://schemas.openxmlformats.org/officeDocument/2006/relationships/tags" Target="../tags/tag119.xml"/><Relationship Id="rId94" Type="http://schemas.openxmlformats.org/officeDocument/2006/relationships/tags" Target="../tags/tag127.xml"/><Relationship Id="rId99" Type="http://schemas.openxmlformats.org/officeDocument/2006/relationships/tags" Target="../tags/tag132.xml"/><Relationship Id="rId101" Type="http://schemas.openxmlformats.org/officeDocument/2006/relationships/tags" Target="../tags/tag134.xml"/><Relationship Id="rId4" Type="http://schemas.openxmlformats.org/officeDocument/2006/relationships/tags" Target="../tags/tag37.xml"/><Relationship Id="rId9" Type="http://schemas.openxmlformats.org/officeDocument/2006/relationships/tags" Target="../tags/tag42.xml"/><Relationship Id="rId13" Type="http://schemas.openxmlformats.org/officeDocument/2006/relationships/tags" Target="../tags/tag46.xml"/><Relationship Id="rId18" Type="http://schemas.openxmlformats.org/officeDocument/2006/relationships/tags" Target="../tags/tag51.xml"/><Relationship Id="rId39" Type="http://schemas.openxmlformats.org/officeDocument/2006/relationships/tags" Target="../tags/tag72.xml"/><Relationship Id="rId34" Type="http://schemas.openxmlformats.org/officeDocument/2006/relationships/tags" Target="../tags/tag67.xml"/><Relationship Id="rId50" Type="http://schemas.openxmlformats.org/officeDocument/2006/relationships/tags" Target="../tags/tag83.xml"/><Relationship Id="rId55" Type="http://schemas.openxmlformats.org/officeDocument/2006/relationships/tags" Target="../tags/tag88.xml"/><Relationship Id="rId76" Type="http://schemas.openxmlformats.org/officeDocument/2006/relationships/tags" Target="../tags/tag109.xml"/><Relationship Id="rId97" Type="http://schemas.openxmlformats.org/officeDocument/2006/relationships/tags" Target="../tags/tag130.xml"/><Relationship Id="rId104" Type="http://schemas.openxmlformats.org/officeDocument/2006/relationships/oleObject" Target="../embeddings/oleObject6.bin"/><Relationship Id="rId7" Type="http://schemas.openxmlformats.org/officeDocument/2006/relationships/tags" Target="../tags/tag40.xml"/><Relationship Id="rId71" Type="http://schemas.openxmlformats.org/officeDocument/2006/relationships/tags" Target="../tags/tag104.xml"/><Relationship Id="rId92" Type="http://schemas.openxmlformats.org/officeDocument/2006/relationships/tags" Target="../tags/tag125.xml"/><Relationship Id="rId2" Type="http://schemas.openxmlformats.org/officeDocument/2006/relationships/tags" Target="../tags/tag35.xml"/><Relationship Id="rId29" Type="http://schemas.openxmlformats.org/officeDocument/2006/relationships/tags" Target="../tags/tag62.xml"/><Relationship Id="rId24" Type="http://schemas.openxmlformats.org/officeDocument/2006/relationships/tags" Target="../tags/tag57.xml"/><Relationship Id="rId40" Type="http://schemas.openxmlformats.org/officeDocument/2006/relationships/tags" Target="../tags/tag73.xml"/><Relationship Id="rId45" Type="http://schemas.openxmlformats.org/officeDocument/2006/relationships/tags" Target="../tags/tag78.xml"/><Relationship Id="rId66" Type="http://schemas.openxmlformats.org/officeDocument/2006/relationships/tags" Target="../tags/tag99.xml"/><Relationship Id="rId87" Type="http://schemas.openxmlformats.org/officeDocument/2006/relationships/tags" Target="../tags/tag120.xml"/><Relationship Id="rId61" Type="http://schemas.openxmlformats.org/officeDocument/2006/relationships/tags" Target="../tags/tag94.xml"/><Relationship Id="rId82" Type="http://schemas.openxmlformats.org/officeDocument/2006/relationships/tags" Target="../tags/tag115.xml"/><Relationship Id="rId19" Type="http://schemas.openxmlformats.org/officeDocument/2006/relationships/tags" Target="../tags/tag52.xml"/><Relationship Id="rId14" Type="http://schemas.openxmlformats.org/officeDocument/2006/relationships/tags" Target="../tags/tag47.xml"/><Relationship Id="rId30" Type="http://schemas.openxmlformats.org/officeDocument/2006/relationships/tags" Target="../tags/tag63.xml"/><Relationship Id="rId35" Type="http://schemas.openxmlformats.org/officeDocument/2006/relationships/tags" Target="../tags/tag68.xml"/><Relationship Id="rId56" Type="http://schemas.openxmlformats.org/officeDocument/2006/relationships/tags" Target="../tags/tag89.xml"/><Relationship Id="rId77" Type="http://schemas.openxmlformats.org/officeDocument/2006/relationships/tags" Target="../tags/tag110.xml"/><Relationship Id="rId100" Type="http://schemas.openxmlformats.org/officeDocument/2006/relationships/tags" Target="../tags/tag133.xml"/><Relationship Id="rId105" Type="http://schemas.openxmlformats.org/officeDocument/2006/relationships/image" Target="../media/image1.emf"/><Relationship Id="rId8" Type="http://schemas.openxmlformats.org/officeDocument/2006/relationships/tags" Target="../tags/tag41.xml"/><Relationship Id="rId51" Type="http://schemas.openxmlformats.org/officeDocument/2006/relationships/tags" Target="../tags/tag84.xml"/><Relationship Id="rId72" Type="http://schemas.openxmlformats.org/officeDocument/2006/relationships/tags" Target="../tags/tag105.xml"/><Relationship Id="rId93" Type="http://schemas.openxmlformats.org/officeDocument/2006/relationships/tags" Target="../tags/tag126.xml"/><Relationship Id="rId98" Type="http://schemas.openxmlformats.org/officeDocument/2006/relationships/tags" Target="../tags/tag131.xml"/><Relationship Id="rId3" Type="http://schemas.openxmlformats.org/officeDocument/2006/relationships/tags" Target="../tags/tag36.xml"/><Relationship Id="rId25" Type="http://schemas.openxmlformats.org/officeDocument/2006/relationships/tags" Target="../tags/tag58.xml"/><Relationship Id="rId46" Type="http://schemas.openxmlformats.org/officeDocument/2006/relationships/tags" Target="../tags/tag79.xml"/><Relationship Id="rId67" Type="http://schemas.openxmlformats.org/officeDocument/2006/relationships/tags" Target="../tags/tag100.xml"/></Relationships>
</file>

<file path=ppt/slides/_rels/slide40.xml.rels><?xml version="1.0" encoding="UTF-8" standalone="yes"?>
<Relationships xmlns="http://schemas.openxmlformats.org/package/2006/relationships"><Relationship Id="rId3" Type="http://schemas.openxmlformats.org/officeDocument/2006/relationships/oleObject" Target="../embeddings/oleObject35.bin"/><Relationship Id="rId2" Type="http://schemas.openxmlformats.org/officeDocument/2006/relationships/slideLayout" Target="../slideLayouts/slideLayout9.xml"/><Relationship Id="rId1" Type="http://schemas.openxmlformats.org/officeDocument/2006/relationships/tags" Target="../tags/tag341.xml"/><Relationship Id="rId4" Type="http://schemas.openxmlformats.org/officeDocument/2006/relationships/image" Target="../media/image12.emf"/></Relationships>
</file>

<file path=ppt/slides/_rels/slide41.xml.rels><?xml version="1.0" encoding="UTF-8" standalone="yes"?>
<Relationships xmlns="http://schemas.openxmlformats.org/package/2006/relationships"><Relationship Id="rId8" Type="http://schemas.openxmlformats.org/officeDocument/2006/relationships/notesSlide" Target="../notesSlides/notesSlide6.xml"/><Relationship Id="rId3" Type="http://schemas.openxmlformats.org/officeDocument/2006/relationships/tags" Target="../tags/tag344.xml"/><Relationship Id="rId7" Type="http://schemas.openxmlformats.org/officeDocument/2006/relationships/slideLayout" Target="../slideLayouts/slideLayout9.xml"/><Relationship Id="rId12" Type="http://schemas.openxmlformats.org/officeDocument/2006/relationships/image" Target="../media/image52.svg"/><Relationship Id="rId2" Type="http://schemas.openxmlformats.org/officeDocument/2006/relationships/tags" Target="../tags/tag343.xml"/><Relationship Id="rId1" Type="http://schemas.openxmlformats.org/officeDocument/2006/relationships/tags" Target="../tags/tag342.xml"/><Relationship Id="rId6" Type="http://schemas.openxmlformats.org/officeDocument/2006/relationships/tags" Target="../tags/tag347.xml"/><Relationship Id="rId11" Type="http://schemas.openxmlformats.org/officeDocument/2006/relationships/image" Target="../media/image51.svg"/><Relationship Id="rId5" Type="http://schemas.openxmlformats.org/officeDocument/2006/relationships/tags" Target="../tags/tag346.xml"/><Relationship Id="rId10" Type="http://schemas.openxmlformats.org/officeDocument/2006/relationships/image" Target="../media/image12.emf"/><Relationship Id="rId4" Type="http://schemas.openxmlformats.org/officeDocument/2006/relationships/tags" Target="../tags/tag345.xml"/><Relationship Id="rId9" Type="http://schemas.openxmlformats.org/officeDocument/2006/relationships/oleObject" Target="../embeddings/oleObject36.bin"/></Relationships>
</file>

<file path=ppt/slides/_rels/slide42.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tags" Target="../tags/tag350.xml"/><Relationship Id="rId7" Type="http://schemas.openxmlformats.org/officeDocument/2006/relationships/oleObject" Target="../embeddings/oleObject37.bin"/><Relationship Id="rId2" Type="http://schemas.openxmlformats.org/officeDocument/2006/relationships/tags" Target="../tags/tag349.xml"/><Relationship Id="rId1" Type="http://schemas.openxmlformats.org/officeDocument/2006/relationships/tags" Target="../tags/tag348.xml"/><Relationship Id="rId6" Type="http://schemas.openxmlformats.org/officeDocument/2006/relationships/notesSlide" Target="../notesSlides/notesSlide7.xml"/><Relationship Id="rId5" Type="http://schemas.openxmlformats.org/officeDocument/2006/relationships/slideLayout" Target="../slideLayouts/slideLayout13.xml"/><Relationship Id="rId4" Type="http://schemas.openxmlformats.org/officeDocument/2006/relationships/tags" Target="../tags/tag351.xml"/><Relationship Id="rId9" Type="http://schemas.openxmlformats.org/officeDocument/2006/relationships/image" Target="../media/image49.svg"/></Relationships>
</file>

<file path=ppt/slides/_rels/slide43.xml.rels><?xml version="1.0" encoding="UTF-8" standalone="yes"?>
<Relationships xmlns="http://schemas.openxmlformats.org/package/2006/relationships"><Relationship Id="rId3" Type="http://schemas.openxmlformats.org/officeDocument/2006/relationships/tags" Target="../tags/tag354.xml"/><Relationship Id="rId7" Type="http://schemas.openxmlformats.org/officeDocument/2006/relationships/image" Target="../media/image12.emf"/><Relationship Id="rId2" Type="http://schemas.openxmlformats.org/officeDocument/2006/relationships/tags" Target="../tags/tag353.xml"/><Relationship Id="rId1" Type="http://schemas.openxmlformats.org/officeDocument/2006/relationships/tags" Target="../tags/tag352.xml"/><Relationship Id="rId6" Type="http://schemas.openxmlformats.org/officeDocument/2006/relationships/oleObject" Target="../embeddings/oleObject38.bin"/><Relationship Id="rId5" Type="http://schemas.openxmlformats.org/officeDocument/2006/relationships/slideLayout" Target="../slideLayouts/slideLayout9.xml"/><Relationship Id="rId4" Type="http://schemas.openxmlformats.org/officeDocument/2006/relationships/tags" Target="../tags/tag355.xml"/></Relationships>
</file>

<file path=ppt/slides/_rels/slide5.xml.rels><?xml version="1.0" encoding="UTF-8" standalone="yes"?>
<Relationships xmlns="http://schemas.openxmlformats.org/package/2006/relationships"><Relationship Id="rId8" Type="http://schemas.openxmlformats.org/officeDocument/2006/relationships/hyperlink" Target="mailto:Revisionrtequest@ercot.com" TargetMode="External"/><Relationship Id="rId3" Type="http://schemas.openxmlformats.org/officeDocument/2006/relationships/slideLayout" Target="../slideLayouts/slideLayout4.xml"/><Relationship Id="rId7" Type="http://schemas.openxmlformats.org/officeDocument/2006/relationships/hyperlink" Target="https://www.ercot.com/mktrules/guides/planning" TargetMode="External"/><Relationship Id="rId2" Type="http://schemas.openxmlformats.org/officeDocument/2006/relationships/tags" Target="../tags/tag136.xml"/><Relationship Id="rId1" Type="http://schemas.openxmlformats.org/officeDocument/2006/relationships/tags" Target="../tags/tag135.xml"/><Relationship Id="rId6" Type="http://schemas.openxmlformats.org/officeDocument/2006/relationships/hyperlink" Target="https://www.ercot.com/mktrules/nprotocols/nprr_process" TargetMode="External"/><Relationship Id="rId5" Type="http://schemas.openxmlformats.org/officeDocument/2006/relationships/image" Target="../media/image12.emf"/><Relationship Id="rId4" Type="http://schemas.openxmlformats.org/officeDocument/2006/relationships/oleObject" Target="../embeddings/oleObject7.bin"/></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138.xml"/><Relationship Id="rId1" Type="http://schemas.openxmlformats.org/officeDocument/2006/relationships/tags" Target="../tags/tag137.xml"/><Relationship Id="rId5" Type="http://schemas.openxmlformats.org/officeDocument/2006/relationships/image" Target="../media/image1.emf"/><Relationship Id="rId4" Type="http://schemas.openxmlformats.org/officeDocument/2006/relationships/oleObject" Target="../embeddings/oleObject8.bin"/></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9.bin"/><Relationship Id="rId7" Type="http://schemas.openxmlformats.org/officeDocument/2006/relationships/hyperlink" Target="https://www.ercot.com/files/docs/2026/04/17/145PGRR-45-ERCOT-Comments-041726.docx" TargetMode="External"/><Relationship Id="rId2" Type="http://schemas.openxmlformats.org/officeDocument/2006/relationships/slideLayout" Target="../slideLayouts/slideLayout4.xml"/><Relationship Id="rId1" Type="http://schemas.openxmlformats.org/officeDocument/2006/relationships/tags" Target="../tags/tag139.xml"/><Relationship Id="rId6" Type="http://schemas.openxmlformats.org/officeDocument/2006/relationships/hyperlink" Target="https://www.ercot.com/mktrules/issues/NPRR1325" TargetMode="External"/><Relationship Id="rId5" Type="http://schemas.openxmlformats.org/officeDocument/2006/relationships/hyperlink" Target="https://www.ercot.com/mktrules/issues/PGRR145" TargetMode="External"/><Relationship Id="rId4" Type="http://schemas.openxmlformats.org/officeDocument/2006/relationships/image" Target="../media/image12.emf"/></Relationships>
</file>

<file path=ppt/slides/_rels/slide8.xml.rels><?xml version="1.0" encoding="UTF-8" standalone="yes"?>
<Relationships xmlns="http://schemas.openxmlformats.org/package/2006/relationships"><Relationship Id="rId8" Type="http://schemas.openxmlformats.org/officeDocument/2006/relationships/tags" Target="../tags/tag147.xml"/><Relationship Id="rId13" Type="http://schemas.openxmlformats.org/officeDocument/2006/relationships/slide" Target="slide3.xml"/><Relationship Id="rId18" Type="http://schemas.openxmlformats.org/officeDocument/2006/relationships/slide" Target="slide33.xml"/><Relationship Id="rId3" Type="http://schemas.openxmlformats.org/officeDocument/2006/relationships/tags" Target="../tags/tag142.xml"/><Relationship Id="rId7" Type="http://schemas.openxmlformats.org/officeDocument/2006/relationships/tags" Target="../tags/tag146.xml"/><Relationship Id="rId12" Type="http://schemas.openxmlformats.org/officeDocument/2006/relationships/image" Target="../media/image12.emf"/><Relationship Id="rId17" Type="http://schemas.openxmlformats.org/officeDocument/2006/relationships/slide" Target="slide31.xml"/><Relationship Id="rId2" Type="http://schemas.openxmlformats.org/officeDocument/2006/relationships/tags" Target="../tags/tag141.xml"/><Relationship Id="rId16" Type="http://schemas.openxmlformats.org/officeDocument/2006/relationships/slide" Target="slide30.xml"/><Relationship Id="rId1" Type="http://schemas.openxmlformats.org/officeDocument/2006/relationships/tags" Target="../tags/tag140.xml"/><Relationship Id="rId6" Type="http://schemas.openxmlformats.org/officeDocument/2006/relationships/tags" Target="../tags/tag145.xml"/><Relationship Id="rId11" Type="http://schemas.openxmlformats.org/officeDocument/2006/relationships/oleObject" Target="../embeddings/oleObject10.bin"/><Relationship Id="rId5" Type="http://schemas.openxmlformats.org/officeDocument/2006/relationships/tags" Target="../tags/tag144.xml"/><Relationship Id="rId15" Type="http://schemas.openxmlformats.org/officeDocument/2006/relationships/slide" Target="slide29.xml"/><Relationship Id="rId10" Type="http://schemas.openxmlformats.org/officeDocument/2006/relationships/slideLayout" Target="../slideLayouts/slideLayout4.xml"/><Relationship Id="rId4" Type="http://schemas.openxmlformats.org/officeDocument/2006/relationships/tags" Target="../tags/tag143.xml"/><Relationship Id="rId9" Type="http://schemas.openxmlformats.org/officeDocument/2006/relationships/tags" Target="../tags/tag148.xml"/><Relationship Id="rId14" Type="http://schemas.openxmlformats.org/officeDocument/2006/relationships/slide" Target="slide12.xml"/></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13.xml"/><Relationship Id="rId1" Type="http://schemas.openxmlformats.org/officeDocument/2006/relationships/tags" Target="../tags/tag149.xml"/><Relationship Id="rId4" Type="http://schemas.openxmlformats.org/officeDocument/2006/relationships/image" Target="../media/image12.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6" hidden="1">
            <a:extLst>
              <a:ext uri="{FF2B5EF4-FFF2-40B4-BE49-F238E27FC236}">
                <a16:creationId xmlns:a16="http://schemas.microsoft.com/office/drawing/2014/main" id="{DFC82A3A-0A2D-4C91-9164-E53833C359F6}"/>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7" imgW="572" imgH="588" progId="TCLayout.ActiveDocument.1">
                  <p:embed/>
                </p:oleObj>
              </mc:Choice>
              <mc:Fallback>
                <p:oleObj name="think-cell Slide" r:id="rId7" imgW="572" imgH="588" progId="TCLayout.ActiveDocument.1">
                  <p:embed/>
                  <p:pic>
                    <p:nvPicPr>
                      <p:cNvPr id="3" name="Object 6" hidden="1">
                        <a:extLst>
                          <a:ext uri="{FF2B5EF4-FFF2-40B4-BE49-F238E27FC236}">
                            <a16:creationId xmlns:a16="http://schemas.microsoft.com/office/drawing/2014/main" id="{DFC82A3A-0A2D-4C91-9164-E53833C359F6}"/>
                          </a:ext>
                        </a:extLst>
                      </p:cNvPr>
                      <p:cNvPicPr/>
                      <p:nvPr/>
                    </p:nvPicPr>
                    <p:blipFill>
                      <a:blip r:embed="rId8"/>
                      <a:stretch>
                        <a:fillRect/>
                      </a:stretch>
                    </p:blipFill>
                    <p:spPr>
                      <a:xfrm>
                        <a:off x="1588" y="1588"/>
                        <a:ext cx="1588" cy="158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108DE052-9238-470A-B7A3-D8EB461E3CEB}"/>
              </a:ext>
            </a:extLst>
          </p:cNvPr>
          <p:cNvSpPr/>
          <p:nvPr>
            <p:custDataLst>
              <p:tags r:id="rId3"/>
            </p:custDataLst>
          </p:nvPr>
        </p:nvSpPr>
        <p:spPr>
          <a:xfrm>
            <a:off x="0" y="0"/>
            <a:ext cx="158750" cy="158750"/>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spcBef>
                <a:spcPct val="0"/>
              </a:spcBef>
              <a:spcAft>
                <a:spcPct val="0"/>
              </a:spcAft>
            </a:pPr>
            <a:endParaRPr lang="en-US" sz="4400" b="1">
              <a:solidFill>
                <a:schemeClr val="bg1"/>
              </a:solidFill>
              <a:latin typeface="Georgia" panose="02040502050405020303" pitchFamily="18" charset="0"/>
              <a:ea typeface="+mj-ea"/>
              <a:cs typeface="+mj-cs"/>
              <a:sym typeface="Georgia" panose="02040502050405020303" pitchFamily="18" charset="0"/>
            </a:endParaRPr>
          </a:p>
        </p:txBody>
      </p:sp>
      <p:pic>
        <p:nvPicPr>
          <p:cNvPr id="1026" name="Picture 2" descr="What is ERCOT? | Electric Reliability Council of Texas">
            <a:extLst>
              <a:ext uri="{FF2B5EF4-FFF2-40B4-BE49-F238E27FC236}">
                <a16:creationId xmlns:a16="http://schemas.microsoft.com/office/drawing/2014/main" id="{276453CC-D41C-742E-51DF-E9A8DA587D7F}"/>
              </a:ext>
            </a:extLst>
          </p:cNvPr>
          <p:cNvPicPr>
            <a:picLocks noChangeAspect="1" noChangeArrowheads="1"/>
          </p:cNvPicPr>
          <p:nvPr/>
        </p:nvPicPr>
        <p:blipFill>
          <a:blip r:embed="rId9">
            <a:biLevel thresh="25000"/>
            <a:extLst>
              <a:ext uri="{28A0092B-C50C-407E-A947-70E740481C1C}">
                <a14:useLocalDpi xmlns:a14="http://schemas.microsoft.com/office/drawing/2010/main" val="0"/>
              </a:ext>
            </a:extLst>
          </a:blip>
          <a:srcRect/>
          <a:stretch>
            <a:fillRect/>
          </a:stretch>
        </p:blipFill>
        <p:spPr bwMode="auto">
          <a:xfrm>
            <a:off x="551942" y="4897315"/>
            <a:ext cx="2047351" cy="1074859"/>
          </a:xfrm>
          <a:prstGeom prst="rect">
            <a:avLst/>
          </a:prstGeom>
          <a:noFill/>
          <a:extLst>
            <a:ext uri="{909E8E84-426E-40DD-AFC4-6F175D3DCCD1}">
              <a14:hiddenFill xmlns:a14="http://schemas.microsoft.com/office/drawing/2010/main">
                <a:solidFill>
                  <a:srgbClr val="FFFFFF"/>
                </a:solidFill>
              </a14:hiddenFill>
            </a:ext>
          </a:extLst>
        </p:spPr>
      </p:pic>
      <p:sp>
        <p:nvSpPr>
          <p:cNvPr id="8" name="Title 3">
            <a:extLst>
              <a:ext uri="{FF2B5EF4-FFF2-40B4-BE49-F238E27FC236}">
                <a16:creationId xmlns:a16="http://schemas.microsoft.com/office/drawing/2014/main" id="{ACBF3670-63C3-6D42-011E-AC3420A91679}"/>
              </a:ext>
            </a:extLst>
          </p:cNvPr>
          <p:cNvSpPr txBox="1">
            <a:spLocks/>
          </p:cNvSpPr>
          <p:nvPr/>
        </p:nvSpPr>
        <p:spPr>
          <a:xfrm>
            <a:off x="882069" y="2564247"/>
            <a:ext cx="4882568" cy="3999346"/>
          </a:xfrm>
          <a:prstGeom prst="rect">
            <a:avLst/>
          </a:prstGeom>
        </p:spPr>
        <p:txBody>
          <a:bodyPr vert="horz" wrap="square" lIns="0" tIns="0" rIns="0" bIns="0" rtlCol="0" anchor="t" anchorCtr="0">
            <a:normAutofit/>
          </a:bodyPr>
          <a:lstStyle>
            <a:lvl1pPr algn="l" defTabSz="914400" rtl="0" eaLnBrk="1" latinLnBrk="0" hangingPunct="1">
              <a:lnSpc>
                <a:spcPct val="90000"/>
              </a:lnSpc>
              <a:spcBef>
                <a:spcPct val="0"/>
              </a:spcBef>
              <a:buNone/>
              <a:defRPr lang="en-US" sz="4400" kern="1200" dirty="0">
                <a:solidFill>
                  <a:schemeClr val="accent1"/>
                </a:solidFill>
                <a:latin typeface="+mj-lt"/>
                <a:ea typeface="+mj-ea"/>
                <a:cs typeface="+mj-cs"/>
              </a:defRPr>
            </a:lvl1pPr>
          </a:lstStyle>
          <a:p>
            <a:pPr>
              <a:lnSpc>
                <a:spcPct val="100000"/>
              </a:lnSpc>
              <a:spcBef>
                <a:spcPts val="300"/>
              </a:spcBef>
              <a:spcAft>
                <a:spcPts val="300"/>
              </a:spcAft>
              <a:defRPr/>
            </a:pPr>
            <a:r>
              <a:rPr lang="en-US" sz="2800"/>
              <a:t>Large Load Interconnection Batch Study for Special ROS</a:t>
            </a:r>
            <a:endParaRPr lang="en-US" sz="1400"/>
          </a:p>
        </p:txBody>
      </p:sp>
      <p:sp>
        <p:nvSpPr>
          <p:cNvPr id="4" name="Documenttype">
            <a:extLst>
              <a:ext uri="{FF2B5EF4-FFF2-40B4-BE49-F238E27FC236}">
                <a16:creationId xmlns:a16="http://schemas.microsoft.com/office/drawing/2014/main" id="{4CEF5D44-C951-2D57-C501-548235B57BCC}"/>
              </a:ext>
            </a:extLst>
          </p:cNvPr>
          <p:cNvSpPr>
            <a:spLocks noGrp="1"/>
          </p:cNvSpPr>
          <p:nvPr>
            <p:ph type="body" sz="quarter" idx="15"/>
            <p:custDataLst>
              <p:tags r:id="rId4"/>
            </p:custDataLst>
          </p:nvPr>
        </p:nvSpPr>
        <p:spPr>
          <a:xfrm flipH="1">
            <a:off x="6427363" y="4437743"/>
            <a:ext cx="5455214" cy="2134369"/>
          </a:xfrm>
        </p:spPr>
        <p:txBody>
          <a:bodyPr vert="horz" wrap="square" lIns="274320" tIns="182880" rIns="640080" bIns="182880" anchor="t">
            <a:noAutofit/>
          </a:bodyPr>
          <a:lstStyle/>
          <a:p>
            <a:r>
              <a:rPr lang="en-US" dirty="0">
                <a:cs typeface="Arial"/>
              </a:rPr>
              <a:t>April 23, 2026</a:t>
            </a:r>
          </a:p>
          <a:p>
            <a:endParaRPr lang="en-US" dirty="0">
              <a:cs typeface="Arial"/>
            </a:endParaRPr>
          </a:p>
          <a:p>
            <a:r>
              <a:rPr lang="en-US" b="0" i="1" dirty="0">
                <a:cs typeface="Arial"/>
              </a:rPr>
              <a:t>Note Sections 4 &amp; 5 will be updated prior to ROS (after ERCOT files comments)</a:t>
            </a:r>
          </a:p>
        </p:txBody>
      </p:sp>
    </p:spTree>
    <p:custDataLst>
      <p:tags r:id="rId1"/>
    </p:custDataLst>
    <p:extLst>
      <p:ext uri="{BB962C8B-B14F-4D97-AF65-F5344CB8AC3E}">
        <p14:creationId xmlns:p14="http://schemas.microsoft.com/office/powerpoint/2010/main" val="35006886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5" name="think-cell data - do not delete" hidden="1">
            <a:extLst>
              <a:ext uri="{FF2B5EF4-FFF2-40B4-BE49-F238E27FC236}">
                <a16:creationId xmlns:a16="http://schemas.microsoft.com/office/drawing/2014/main" id="{EC2A4E97-3409-8CAE-5092-BB7426261ADC}"/>
              </a:ext>
            </a:extLst>
          </p:cNvPr>
          <p:cNvGraphicFramePr>
            <a:graphicFrameLocks noChangeAspect="1"/>
          </p:cNvGraphicFramePr>
          <p:nvPr>
            <p:custDataLst>
              <p:tags r:id="rId1"/>
            </p:custDataLst>
            <p:extLst>
              <p:ext uri="{D42A27DB-BD31-4B8C-83A1-F6EECF244321}">
                <p14:modId xmlns:p14="http://schemas.microsoft.com/office/powerpoint/2010/main" val="283782432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21" imgW="404" imgH="403" progId="TCLayout.ActiveDocument.1">
                  <p:embed/>
                </p:oleObj>
              </mc:Choice>
              <mc:Fallback>
                <p:oleObj name="think-cell Slide" r:id="rId21" imgW="404" imgH="403" progId="TCLayout.ActiveDocument.1">
                  <p:embed/>
                  <p:pic>
                    <p:nvPicPr>
                      <p:cNvPr id="65" name="think-cell data - do not delete" hidden="1">
                        <a:extLst>
                          <a:ext uri="{FF2B5EF4-FFF2-40B4-BE49-F238E27FC236}">
                            <a16:creationId xmlns:a16="http://schemas.microsoft.com/office/drawing/2014/main" id="{EC2A4E97-3409-8CAE-5092-BB7426261ADC}"/>
                          </a:ext>
                        </a:extLst>
                      </p:cNvPr>
                      <p:cNvPicPr/>
                      <p:nvPr/>
                    </p:nvPicPr>
                    <p:blipFill>
                      <a:blip r:embed="rId22"/>
                      <a:stretch>
                        <a:fillRect/>
                      </a:stretch>
                    </p:blipFill>
                    <p:spPr>
                      <a:xfrm>
                        <a:off x="1588" y="1588"/>
                        <a:ext cx="1588" cy="1588"/>
                      </a:xfrm>
                      <a:prstGeom prst="rect">
                        <a:avLst/>
                      </a:prstGeom>
                    </p:spPr>
                  </p:pic>
                </p:oleObj>
              </mc:Fallback>
            </mc:AlternateContent>
          </a:graphicData>
        </a:graphic>
      </p:graphicFrame>
      <p:sp>
        <p:nvSpPr>
          <p:cNvPr id="2" name="Title Placeholder 1">
            <a:extLst>
              <a:ext uri="{FF2B5EF4-FFF2-40B4-BE49-F238E27FC236}">
                <a16:creationId xmlns:a16="http://schemas.microsoft.com/office/drawing/2014/main" id="{1016D1D6-9D88-9B85-2A93-81B86B86EE1B}"/>
              </a:ext>
            </a:extLst>
          </p:cNvPr>
          <p:cNvSpPr>
            <a:spLocks noGrp="1"/>
          </p:cNvSpPr>
          <p:nvPr>
            <p:ph type="title"/>
          </p:nvPr>
        </p:nvSpPr>
        <p:spPr>
          <a:xfrm>
            <a:off x="1257300" y="457200"/>
            <a:ext cx="10401300" cy="664797"/>
          </a:xfrm>
        </p:spPr>
        <p:txBody>
          <a:bodyPr vert="horz">
            <a:spAutoFit/>
          </a:bodyPr>
          <a:lstStyle/>
          <a:p>
            <a:r>
              <a:rPr lang="en-US"/>
              <a:t>Existing approaches to Year 6 allocation present clear trade-offs between certainty and realism</a:t>
            </a:r>
          </a:p>
        </p:txBody>
      </p:sp>
      <p:sp>
        <p:nvSpPr>
          <p:cNvPr id="3" name="Slide Number Placeholder 4">
            <a:extLst>
              <a:ext uri="{FF2B5EF4-FFF2-40B4-BE49-F238E27FC236}">
                <a16:creationId xmlns:a16="http://schemas.microsoft.com/office/drawing/2014/main" id="{B846D612-6283-D410-C7BF-73F3FA15773B}"/>
              </a:ext>
            </a:extLst>
          </p:cNvPr>
          <p:cNvSpPr>
            <a:spLocks noGrp="1"/>
          </p:cNvSpPr>
          <p:nvPr>
            <p:ph type="sldNum" sz="quarter" idx="12"/>
          </p:nvPr>
        </p:nvSpPr>
        <p:spPr/>
        <p:txBody>
          <a:bodyPr/>
          <a:lstStyle/>
          <a:p>
            <a:fld id="{BCDE79FB-97BA-492B-8D57-F1373F9ADA95}" type="slidenum">
              <a:rPr lang="en-US" smtClean="0"/>
              <a:t>10</a:t>
            </a:fld>
            <a:endParaRPr lang="en-US"/>
          </a:p>
        </p:txBody>
      </p:sp>
      <p:grpSp>
        <p:nvGrpSpPr>
          <p:cNvPr id="4" name="Group 3">
            <a:extLst>
              <a:ext uri="{FF2B5EF4-FFF2-40B4-BE49-F238E27FC236}">
                <a16:creationId xmlns:a16="http://schemas.microsoft.com/office/drawing/2014/main" id="{9FD9F4A3-3DD2-028E-09E1-84F529ED5673}"/>
              </a:ext>
            </a:extLst>
          </p:cNvPr>
          <p:cNvGrpSpPr/>
          <p:nvPr/>
        </p:nvGrpSpPr>
        <p:grpSpPr>
          <a:xfrm>
            <a:off x="11011961" y="2045583"/>
            <a:ext cx="510155" cy="494387"/>
            <a:chOff x="11011961" y="2045583"/>
            <a:chExt cx="510155" cy="494387"/>
          </a:xfrm>
          <a:solidFill>
            <a:schemeClr val="bg1">
              <a:lumMod val="75000"/>
            </a:schemeClr>
          </a:solidFill>
        </p:grpSpPr>
        <p:sp>
          <p:nvSpPr>
            <p:cNvPr id="5" name="Rectangle 4">
              <a:extLst>
                <a:ext uri="{FF2B5EF4-FFF2-40B4-BE49-F238E27FC236}">
                  <a16:creationId xmlns:a16="http://schemas.microsoft.com/office/drawing/2014/main" id="{37CF5035-970B-0475-5094-2049D9C759D6}"/>
                </a:ext>
              </a:extLst>
            </p:cNvPr>
            <p:cNvSpPr/>
            <p:nvPr/>
          </p:nvSpPr>
          <p:spPr>
            <a:xfrm>
              <a:off x="11011961" y="2045583"/>
              <a:ext cx="510155" cy="20949"/>
            </a:xfrm>
            <a:prstGeom prst="rect">
              <a:avLst/>
            </a:prstGeom>
            <a:grp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6" name="Rectangle 5">
              <a:extLst>
                <a:ext uri="{FF2B5EF4-FFF2-40B4-BE49-F238E27FC236}">
                  <a16:creationId xmlns:a16="http://schemas.microsoft.com/office/drawing/2014/main" id="{9D4BC715-C6A8-5941-0F6C-5A449289F83E}"/>
                </a:ext>
              </a:extLst>
            </p:cNvPr>
            <p:cNvSpPr/>
            <p:nvPr/>
          </p:nvSpPr>
          <p:spPr>
            <a:xfrm>
              <a:off x="11011961" y="2085036"/>
              <a:ext cx="510155" cy="20949"/>
            </a:xfrm>
            <a:prstGeom prst="rect">
              <a:avLst/>
            </a:prstGeom>
            <a:grp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7" name="Rectangle 6">
              <a:extLst>
                <a:ext uri="{FF2B5EF4-FFF2-40B4-BE49-F238E27FC236}">
                  <a16:creationId xmlns:a16="http://schemas.microsoft.com/office/drawing/2014/main" id="{60547CCF-109E-F4A9-8148-84AAB779C674}"/>
                </a:ext>
              </a:extLst>
            </p:cNvPr>
            <p:cNvSpPr/>
            <p:nvPr/>
          </p:nvSpPr>
          <p:spPr>
            <a:xfrm>
              <a:off x="11011961" y="2124489"/>
              <a:ext cx="510155" cy="20949"/>
            </a:xfrm>
            <a:prstGeom prst="rect">
              <a:avLst/>
            </a:prstGeom>
            <a:grp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8" name="Rectangle 7">
              <a:extLst>
                <a:ext uri="{FF2B5EF4-FFF2-40B4-BE49-F238E27FC236}">
                  <a16:creationId xmlns:a16="http://schemas.microsoft.com/office/drawing/2014/main" id="{9734EAF4-2728-8583-D4DC-650E94FDD43F}"/>
                </a:ext>
              </a:extLst>
            </p:cNvPr>
            <p:cNvSpPr/>
            <p:nvPr/>
          </p:nvSpPr>
          <p:spPr>
            <a:xfrm>
              <a:off x="11011961" y="2203395"/>
              <a:ext cx="510155" cy="20949"/>
            </a:xfrm>
            <a:prstGeom prst="rect">
              <a:avLst/>
            </a:prstGeom>
            <a:grp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9" name="Rectangle 8">
              <a:extLst>
                <a:ext uri="{FF2B5EF4-FFF2-40B4-BE49-F238E27FC236}">
                  <a16:creationId xmlns:a16="http://schemas.microsoft.com/office/drawing/2014/main" id="{D3E60C48-08F0-0039-3BC5-73D3AE7AFA19}"/>
                </a:ext>
              </a:extLst>
            </p:cNvPr>
            <p:cNvSpPr/>
            <p:nvPr/>
          </p:nvSpPr>
          <p:spPr>
            <a:xfrm>
              <a:off x="11011961" y="2163942"/>
              <a:ext cx="510155" cy="20949"/>
            </a:xfrm>
            <a:prstGeom prst="rect">
              <a:avLst/>
            </a:prstGeom>
            <a:grp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10" name="Rectangle 9">
              <a:extLst>
                <a:ext uri="{FF2B5EF4-FFF2-40B4-BE49-F238E27FC236}">
                  <a16:creationId xmlns:a16="http://schemas.microsoft.com/office/drawing/2014/main" id="{939C64D6-FC3B-6EF7-7EAF-1E45C463F7DC}"/>
                </a:ext>
              </a:extLst>
            </p:cNvPr>
            <p:cNvSpPr/>
            <p:nvPr/>
          </p:nvSpPr>
          <p:spPr>
            <a:xfrm>
              <a:off x="11011961" y="2282301"/>
              <a:ext cx="510155" cy="20949"/>
            </a:xfrm>
            <a:prstGeom prst="rect">
              <a:avLst/>
            </a:prstGeom>
            <a:grp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11" name="Rectangle 10">
              <a:extLst>
                <a:ext uri="{FF2B5EF4-FFF2-40B4-BE49-F238E27FC236}">
                  <a16:creationId xmlns:a16="http://schemas.microsoft.com/office/drawing/2014/main" id="{534A25CE-59E8-A028-4358-BD6E2D83DDDF}"/>
                </a:ext>
              </a:extLst>
            </p:cNvPr>
            <p:cNvSpPr/>
            <p:nvPr/>
          </p:nvSpPr>
          <p:spPr>
            <a:xfrm>
              <a:off x="11011961" y="2242848"/>
              <a:ext cx="510155" cy="20949"/>
            </a:xfrm>
            <a:prstGeom prst="rect">
              <a:avLst/>
            </a:prstGeom>
            <a:grp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12" name="Rectangle 11">
              <a:extLst>
                <a:ext uri="{FF2B5EF4-FFF2-40B4-BE49-F238E27FC236}">
                  <a16:creationId xmlns:a16="http://schemas.microsoft.com/office/drawing/2014/main" id="{136CA9F7-496E-39DF-6CD8-CBEA5F74E8CC}"/>
                </a:ext>
              </a:extLst>
            </p:cNvPr>
            <p:cNvSpPr/>
            <p:nvPr/>
          </p:nvSpPr>
          <p:spPr>
            <a:xfrm>
              <a:off x="11011961" y="2321754"/>
              <a:ext cx="510155" cy="20949"/>
            </a:xfrm>
            <a:prstGeom prst="rect">
              <a:avLst/>
            </a:prstGeom>
            <a:grp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13" name="Rectangle 12">
              <a:extLst>
                <a:ext uri="{FF2B5EF4-FFF2-40B4-BE49-F238E27FC236}">
                  <a16:creationId xmlns:a16="http://schemas.microsoft.com/office/drawing/2014/main" id="{25EA526D-7257-6CBE-D5E1-07B088215713}"/>
                </a:ext>
              </a:extLst>
            </p:cNvPr>
            <p:cNvSpPr/>
            <p:nvPr/>
          </p:nvSpPr>
          <p:spPr>
            <a:xfrm>
              <a:off x="11011961" y="2361207"/>
              <a:ext cx="510155" cy="20949"/>
            </a:xfrm>
            <a:prstGeom prst="rect">
              <a:avLst/>
            </a:prstGeom>
            <a:grp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14" name="Rectangle 13">
              <a:extLst>
                <a:ext uri="{FF2B5EF4-FFF2-40B4-BE49-F238E27FC236}">
                  <a16:creationId xmlns:a16="http://schemas.microsoft.com/office/drawing/2014/main" id="{7F755D1F-8A5A-A831-C0A4-F7C2458C05B4}"/>
                </a:ext>
              </a:extLst>
            </p:cNvPr>
            <p:cNvSpPr/>
            <p:nvPr/>
          </p:nvSpPr>
          <p:spPr>
            <a:xfrm>
              <a:off x="11011961" y="2400660"/>
              <a:ext cx="510155" cy="20949"/>
            </a:xfrm>
            <a:prstGeom prst="rect">
              <a:avLst/>
            </a:prstGeom>
            <a:grp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15" name="Rectangle 14">
              <a:extLst>
                <a:ext uri="{FF2B5EF4-FFF2-40B4-BE49-F238E27FC236}">
                  <a16:creationId xmlns:a16="http://schemas.microsoft.com/office/drawing/2014/main" id="{2F5E2118-413C-5481-F2BF-79751C0CC9A9}"/>
                </a:ext>
              </a:extLst>
            </p:cNvPr>
            <p:cNvSpPr/>
            <p:nvPr/>
          </p:nvSpPr>
          <p:spPr>
            <a:xfrm>
              <a:off x="11011961" y="2440113"/>
              <a:ext cx="510155" cy="20949"/>
            </a:xfrm>
            <a:prstGeom prst="rect">
              <a:avLst/>
            </a:prstGeom>
            <a:grp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16" name="Rectangle 15">
              <a:extLst>
                <a:ext uri="{FF2B5EF4-FFF2-40B4-BE49-F238E27FC236}">
                  <a16:creationId xmlns:a16="http://schemas.microsoft.com/office/drawing/2014/main" id="{C82CD037-0AB3-00C7-2F14-A82D6BD693F3}"/>
                </a:ext>
              </a:extLst>
            </p:cNvPr>
            <p:cNvSpPr/>
            <p:nvPr/>
          </p:nvSpPr>
          <p:spPr>
            <a:xfrm>
              <a:off x="11011961" y="2479566"/>
              <a:ext cx="510155" cy="20949"/>
            </a:xfrm>
            <a:prstGeom prst="rect">
              <a:avLst/>
            </a:prstGeom>
            <a:grp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17" name="Rectangle 16">
              <a:extLst>
                <a:ext uri="{FF2B5EF4-FFF2-40B4-BE49-F238E27FC236}">
                  <a16:creationId xmlns:a16="http://schemas.microsoft.com/office/drawing/2014/main" id="{A702A23B-9DCE-C10C-1680-618015A58A59}"/>
                </a:ext>
              </a:extLst>
            </p:cNvPr>
            <p:cNvSpPr/>
            <p:nvPr/>
          </p:nvSpPr>
          <p:spPr>
            <a:xfrm>
              <a:off x="11011961" y="2519021"/>
              <a:ext cx="510155" cy="20949"/>
            </a:xfrm>
            <a:prstGeom prst="rect">
              <a:avLst/>
            </a:prstGeom>
            <a:grp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grpSp>
      <p:grpSp>
        <p:nvGrpSpPr>
          <p:cNvPr id="18" name="Group 17">
            <a:extLst>
              <a:ext uri="{FF2B5EF4-FFF2-40B4-BE49-F238E27FC236}">
                <a16:creationId xmlns:a16="http://schemas.microsoft.com/office/drawing/2014/main" id="{1F171160-2EF0-D6D5-3FD7-55E18F586194}"/>
              </a:ext>
            </a:extLst>
          </p:cNvPr>
          <p:cNvGrpSpPr/>
          <p:nvPr/>
        </p:nvGrpSpPr>
        <p:grpSpPr>
          <a:xfrm>
            <a:off x="2293906" y="1502881"/>
            <a:ext cx="4430248" cy="211979"/>
            <a:chOff x="1257300" y="1665156"/>
            <a:chExt cx="2802637" cy="256495"/>
          </a:xfrm>
        </p:grpSpPr>
        <p:sp>
          <p:nvSpPr>
            <p:cNvPr id="19" name="TextBox 18">
              <a:extLst>
                <a:ext uri="{FF2B5EF4-FFF2-40B4-BE49-F238E27FC236}">
                  <a16:creationId xmlns:a16="http://schemas.microsoft.com/office/drawing/2014/main" id="{5B46877F-F9E7-B0C6-EFDF-8F116FF30C23}"/>
                </a:ext>
              </a:extLst>
            </p:cNvPr>
            <p:cNvSpPr txBox="1">
              <a:spLocks/>
            </p:cNvSpPr>
            <p:nvPr/>
          </p:nvSpPr>
          <p:spPr>
            <a:xfrm>
              <a:off x="1257300" y="1665156"/>
              <a:ext cx="2802637" cy="223447"/>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200" b="1"/>
                <a:t>PGRR145 Approach</a:t>
              </a:r>
            </a:p>
          </p:txBody>
        </p:sp>
        <p:cxnSp>
          <p:nvCxnSpPr>
            <p:cNvPr id="20" name="LineBasicDefault 7">
              <a:extLst>
                <a:ext uri="{FF2B5EF4-FFF2-40B4-BE49-F238E27FC236}">
                  <a16:creationId xmlns:a16="http://schemas.microsoft.com/office/drawing/2014/main" id="{2BDB97F0-5D27-26B2-D73D-B151A4A319E1}"/>
                </a:ext>
              </a:extLst>
            </p:cNvPr>
            <p:cNvCxnSpPr>
              <a:cxnSpLocks/>
            </p:cNvCxnSpPr>
            <p:nvPr>
              <p:custDataLst>
                <p:tags r:id="rId19"/>
              </p:custDataLst>
            </p:nvPr>
          </p:nvCxnSpPr>
          <p:spPr>
            <a:xfrm>
              <a:off x="1257300" y="1921651"/>
              <a:ext cx="2802637" cy="0"/>
            </a:xfrm>
            <a:prstGeom prst="straightConnector1">
              <a:avLst/>
            </a:prstGeom>
            <a:ln w="6350">
              <a:solidFill>
                <a:schemeClr val="tx1"/>
              </a:solidFill>
            </a:ln>
          </p:spPr>
          <p:style>
            <a:lnRef idx="2">
              <a:schemeClr val="accent1"/>
            </a:lnRef>
            <a:fillRef idx="0">
              <a:schemeClr val="accent1"/>
            </a:fillRef>
            <a:effectRef idx="1">
              <a:schemeClr val="accent1"/>
            </a:effectRef>
            <a:fontRef idx="minor">
              <a:schemeClr val="tx1"/>
            </a:fontRef>
          </p:style>
        </p:cxnSp>
      </p:grpSp>
      <p:grpSp>
        <p:nvGrpSpPr>
          <p:cNvPr id="21" name="Group 20">
            <a:extLst>
              <a:ext uri="{FF2B5EF4-FFF2-40B4-BE49-F238E27FC236}">
                <a16:creationId xmlns:a16="http://schemas.microsoft.com/office/drawing/2014/main" id="{2FE6D683-78EB-7B53-53A4-B51C47AAF4D2}"/>
              </a:ext>
            </a:extLst>
          </p:cNvPr>
          <p:cNvGrpSpPr/>
          <p:nvPr/>
        </p:nvGrpSpPr>
        <p:grpSpPr>
          <a:xfrm>
            <a:off x="7207016" y="1502874"/>
            <a:ext cx="4430248" cy="211978"/>
            <a:chOff x="1257300" y="1665156"/>
            <a:chExt cx="2802637" cy="256495"/>
          </a:xfrm>
        </p:grpSpPr>
        <p:sp>
          <p:nvSpPr>
            <p:cNvPr id="22" name="TextBox 21">
              <a:extLst>
                <a:ext uri="{FF2B5EF4-FFF2-40B4-BE49-F238E27FC236}">
                  <a16:creationId xmlns:a16="http://schemas.microsoft.com/office/drawing/2014/main" id="{318A1C0C-B214-4870-A732-BDB66ADFEC8B}"/>
                </a:ext>
              </a:extLst>
            </p:cNvPr>
            <p:cNvSpPr txBox="1">
              <a:spLocks/>
            </p:cNvSpPr>
            <p:nvPr/>
          </p:nvSpPr>
          <p:spPr>
            <a:xfrm>
              <a:off x="1257300" y="1665156"/>
              <a:ext cx="2802637" cy="223448"/>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200" b="1"/>
                <a:t>“Rollover” approach to subsequent batch</a:t>
              </a:r>
            </a:p>
          </p:txBody>
        </p:sp>
        <p:cxnSp>
          <p:nvCxnSpPr>
            <p:cNvPr id="23" name="LineBasicDefault 7">
              <a:extLst>
                <a:ext uri="{FF2B5EF4-FFF2-40B4-BE49-F238E27FC236}">
                  <a16:creationId xmlns:a16="http://schemas.microsoft.com/office/drawing/2014/main" id="{85E8D4F1-37C3-7680-CB04-2A52047C8042}"/>
                </a:ext>
              </a:extLst>
            </p:cNvPr>
            <p:cNvCxnSpPr>
              <a:cxnSpLocks/>
            </p:cNvCxnSpPr>
            <p:nvPr>
              <p:custDataLst>
                <p:tags r:id="rId18"/>
              </p:custDataLst>
            </p:nvPr>
          </p:nvCxnSpPr>
          <p:spPr>
            <a:xfrm>
              <a:off x="1257300" y="1921651"/>
              <a:ext cx="2802637" cy="0"/>
            </a:xfrm>
            <a:prstGeom prst="straightConnector1">
              <a:avLst/>
            </a:prstGeom>
            <a:ln w="6350">
              <a:solidFill>
                <a:schemeClr val="tx1"/>
              </a:solidFill>
            </a:ln>
          </p:spPr>
          <p:style>
            <a:lnRef idx="2">
              <a:schemeClr val="accent1"/>
            </a:lnRef>
            <a:fillRef idx="0">
              <a:schemeClr val="accent1"/>
            </a:fillRef>
            <a:effectRef idx="1">
              <a:schemeClr val="accent1"/>
            </a:effectRef>
            <a:fontRef idx="minor">
              <a:schemeClr val="tx1"/>
            </a:fontRef>
          </p:style>
        </p:cxnSp>
      </p:grpSp>
      <p:pic>
        <p:nvPicPr>
          <p:cNvPr id="25" name="Graphic 24">
            <a:extLst>
              <a:ext uri="{FF2B5EF4-FFF2-40B4-BE49-F238E27FC236}">
                <a16:creationId xmlns:a16="http://schemas.microsoft.com/office/drawing/2014/main" id="{2EEB291A-2150-B376-BAB1-169DB0AFB59D}"/>
              </a:ext>
            </a:extLst>
          </p:cNvPr>
          <p:cNvPicPr>
            <a:picLocks noChangeAspect="1"/>
          </p:cNvPicPr>
          <p:nvPr/>
        </p:nvPicPr>
        <p:blipFill>
          <a:blip>
            <a:extLst>
              <a:ext uri="{96DAC541-7B7A-43D3-8B79-37D633B846F1}">
                <asvg:svgBlip xmlns:asvg="http://schemas.microsoft.com/office/drawing/2016/SVG/main" r:embed="rId23"/>
              </a:ext>
            </a:extLst>
          </a:blip>
          <a:stretch>
            <a:fillRect/>
          </a:stretch>
        </p:blipFill>
        <p:spPr>
          <a:xfrm>
            <a:off x="554736" y="1123018"/>
            <a:ext cx="312822" cy="312822"/>
          </a:xfrm>
          <a:prstGeom prst="rect">
            <a:avLst/>
          </a:prstGeom>
        </p:spPr>
      </p:pic>
      <p:sp>
        <p:nvSpPr>
          <p:cNvPr id="26" name="TextBox 25">
            <a:extLst>
              <a:ext uri="{FF2B5EF4-FFF2-40B4-BE49-F238E27FC236}">
                <a16:creationId xmlns:a16="http://schemas.microsoft.com/office/drawing/2014/main" id="{3DA970CD-B19A-272C-AAFD-70D4DABC2BBE}"/>
              </a:ext>
            </a:extLst>
          </p:cNvPr>
          <p:cNvSpPr txBox="1">
            <a:spLocks/>
          </p:cNvSpPr>
          <p:nvPr/>
        </p:nvSpPr>
        <p:spPr>
          <a:xfrm>
            <a:off x="1025166" y="1171707"/>
            <a:ext cx="6967727" cy="215444"/>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400" b="1">
                <a:solidFill>
                  <a:schemeClr val="bg1">
                    <a:lumMod val="50000"/>
                  </a:schemeClr>
                </a:solidFill>
              </a:rPr>
              <a:t>Example: </a:t>
            </a:r>
            <a:r>
              <a:rPr lang="en-US" sz="1400">
                <a:solidFill>
                  <a:schemeClr val="bg1">
                    <a:lumMod val="50000"/>
                  </a:schemeClr>
                </a:solidFill>
              </a:rPr>
              <a:t>1,000 MW data center requiring full capacity by Year 6</a:t>
            </a:r>
          </a:p>
        </p:txBody>
      </p:sp>
      <p:sp>
        <p:nvSpPr>
          <p:cNvPr id="27" name="TextBox 26">
            <a:extLst>
              <a:ext uri="{FF2B5EF4-FFF2-40B4-BE49-F238E27FC236}">
                <a16:creationId xmlns:a16="http://schemas.microsoft.com/office/drawing/2014/main" id="{A3C2883D-EF1C-C6FA-E64B-29AF157E35B9}"/>
              </a:ext>
            </a:extLst>
          </p:cNvPr>
          <p:cNvSpPr txBox="1">
            <a:spLocks/>
          </p:cNvSpPr>
          <p:nvPr/>
        </p:nvSpPr>
        <p:spPr>
          <a:xfrm>
            <a:off x="554736" y="3765055"/>
            <a:ext cx="1411614" cy="184666"/>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spcBef>
                <a:spcPts val="300"/>
              </a:spcBef>
              <a:spcAft>
                <a:spcPts val="300"/>
              </a:spcAft>
            </a:pPr>
            <a:r>
              <a:rPr lang="en-US" sz="1200" b="1"/>
              <a:t>Years 1-5</a:t>
            </a:r>
            <a:endParaRPr lang="en-US" sz="1200"/>
          </a:p>
        </p:txBody>
      </p:sp>
      <p:sp>
        <p:nvSpPr>
          <p:cNvPr id="28" name="TextBox 27">
            <a:extLst>
              <a:ext uri="{FF2B5EF4-FFF2-40B4-BE49-F238E27FC236}">
                <a16:creationId xmlns:a16="http://schemas.microsoft.com/office/drawing/2014/main" id="{873A64AE-75C5-C906-E58E-BA747696FE22}"/>
              </a:ext>
            </a:extLst>
          </p:cNvPr>
          <p:cNvSpPr txBox="1">
            <a:spLocks/>
          </p:cNvSpPr>
          <p:nvPr/>
        </p:nvSpPr>
        <p:spPr>
          <a:xfrm>
            <a:off x="2293906" y="3765055"/>
            <a:ext cx="4430248" cy="553998"/>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spcBef>
                <a:spcPts val="300"/>
              </a:spcBef>
              <a:spcAft>
                <a:spcPts val="300"/>
              </a:spcAft>
            </a:pPr>
            <a:r>
              <a:rPr lang="en-US" sz="1200"/>
              <a:t>Request studied in Batch Zero: initial MWs allocated based on system capability; transmission constraints and required upgrades identified</a:t>
            </a:r>
          </a:p>
        </p:txBody>
      </p:sp>
      <p:sp>
        <p:nvSpPr>
          <p:cNvPr id="29" name="TextBox 28">
            <a:extLst>
              <a:ext uri="{FF2B5EF4-FFF2-40B4-BE49-F238E27FC236}">
                <a16:creationId xmlns:a16="http://schemas.microsoft.com/office/drawing/2014/main" id="{0BBC1531-3264-F1F0-2245-FA9060668977}"/>
              </a:ext>
            </a:extLst>
          </p:cNvPr>
          <p:cNvSpPr txBox="1">
            <a:spLocks/>
          </p:cNvSpPr>
          <p:nvPr/>
        </p:nvSpPr>
        <p:spPr>
          <a:xfrm>
            <a:off x="7207016" y="3765055"/>
            <a:ext cx="4430248" cy="553998"/>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spcBef>
                <a:spcPts val="300"/>
              </a:spcBef>
              <a:spcAft>
                <a:spcPts val="300"/>
              </a:spcAft>
            </a:pPr>
            <a:r>
              <a:rPr lang="en-US" sz="1200"/>
              <a:t>Request studied in Batch Zero: initial MWs allocated based on system capability; transmission constraints and required upgrades identified</a:t>
            </a:r>
          </a:p>
        </p:txBody>
      </p:sp>
      <p:grpSp>
        <p:nvGrpSpPr>
          <p:cNvPr id="30" name="Group 29">
            <a:extLst>
              <a:ext uri="{FF2B5EF4-FFF2-40B4-BE49-F238E27FC236}">
                <a16:creationId xmlns:a16="http://schemas.microsoft.com/office/drawing/2014/main" id="{13F50A8E-43D5-6E0A-680B-9F607E66446D}"/>
              </a:ext>
            </a:extLst>
          </p:cNvPr>
          <p:cNvGrpSpPr/>
          <p:nvPr/>
        </p:nvGrpSpPr>
        <p:grpSpPr>
          <a:xfrm>
            <a:off x="554736" y="5264983"/>
            <a:ext cx="11082528" cy="815608"/>
            <a:chOff x="554736" y="4356105"/>
            <a:chExt cx="11082528" cy="815608"/>
          </a:xfrm>
        </p:grpSpPr>
        <p:sp>
          <p:nvSpPr>
            <p:cNvPr id="31" name="TextBox 30">
              <a:extLst>
                <a:ext uri="{FF2B5EF4-FFF2-40B4-BE49-F238E27FC236}">
                  <a16:creationId xmlns:a16="http://schemas.microsoft.com/office/drawing/2014/main" id="{8BF794F9-4411-7506-DFBC-DCA48983A396}"/>
                </a:ext>
              </a:extLst>
            </p:cNvPr>
            <p:cNvSpPr txBox="1">
              <a:spLocks/>
            </p:cNvSpPr>
            <p:nvPr/>
          </p:nvSpPr>
          <p:spPr>
            <a:xfrm>
              <a:off x="554736" y="4356105"/>
              <a:ext cx="1411614" cy="184666"/>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spcBef>
                  <a:spcPts val="300"/>
                </a:spcBef>
                <a:spcAft>
                  <a:spcPts val="300"/>
                </a:spcAft>
              </a:pPr>
              <a:r>
                <a:rPr lang="en-US" sz="1200" b="1"/>
                <a:t>Considerations</a:t>
              </a:r>
              <a:endParaRPr lang="en-US" sz="1200"/>
            </a:p>
          </p:txBody>
        </p:sp>
        <p:sp>
          <p:nvSpPr>
            <p:cNvPr id="32" name="TextBox 31">
              <a:extLst>
                <a:ext uri="{FF2B5EF4-FFF2-40B4-BE49-F238E27FC236}">
                  <a16:creationId xmlns:a16="http://schemas.microsoft.com/office/drawing/2014/main" id="{AF50D582-FF66-4D1F-7912-25A2DCCF243D}"/>
                </a:ext>
              </a:extLst>
            </p:cNvPr>
            <p:cNvSpPr txBox="1">
              <a:spLocks/>
            </p:cNvSpPr>
            <p:nvPr/>
          </p:nvSpPr>
          <p:spPr>
            <a:xfrm>
              <a:off x="2293906" y="4356105"/>
              <a:ext cx="4430248" cy="630942"/>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1450" indent="-171450">
                <a:spcBef>
                  <a:spcPts val="300"/>
                </a:spcBef>
                <a:spcAft>
                  <a:spcPts val="300"/>
                </a:spcAft>
                <a:buFont typeface="Arial" panose="020B0604020202020204" pitchFamily="34" charset="0"/>
                <a:buChar char="•"/>
              </a:pPr>
              <a:r>
                <a:rPr lang="en-US" sz="1200"/>
                <a:t>Provides certainty by guaranteeing full MWs by Year 6</a:t>
              </a:r>
            </a:p>
            <a:p>
              <a:pPr marL="171450" indent="-171450">
                <a:spcBef>
                  <a:spcPts val="300"/>
                </a:spcBef>
                <a:spcAft>
                  <a:spcPts val="300"/>
                </a:spcAft>
                <a:buFont typeface="Arial" panose="020B0604020202020204" pitchFamily="34" charset="0"/>
                <a:buChar char="•"/>
              </a:pPr>
              <a:r>
                <a:rPr lang="en-US" sz="1200"/>
                <a:t>Creates a potential step-change in MWs between Years 5 and 6, with limited time to develop required transmission</a:t>
              </a:r>
            </a:p>
          </p:txBody>
        </p:sp>
        <p:sp>
          <p:nvSpPr>
            <p:cNvPr id="33" name="TextBox 32">
              <a:extLst>
                <a:ext uri="{FF2B5EF4-FFF2-40B4-BE49-F238E27FC236}">
                  <a16:creationId xmlns:a16="http://schemas.microsoft.com/office/drawing/2014/main" id="{ED60A470-908B-1AD1-CA85-5CDC5EE1E142}"/>
                </a:ext>
              </a:extLst>
            </p:cNvPr>
            <p:cNvSpPr txBox="1">
              <a:spLocks/>
            </p:cNvSpPr>
            <p:nvPr/>
          </p:nvSpPr>
          <p:spPr>
            <a:xfrm>
              <a:off x="7207016" y="4356105"/>
              <a:ext cx="4430248" cy="815608"/>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1450" indent="-171450">
                <a:spcBef>
                  <a:spcPts val="300"/>
                </a:spcBef>
                <a:spcAft>
                  <a:spcPts val="300"/>
                </a:spcAft>
                <a:buFont typeface="Arial" panose="020B0604020202020204" pitchFamily="34" charset="0"/>
                <a:buChar char="•"/>
              </a:pPr>
              <a:r>
                <a:rPr lang="en-US" sz="1200"/>
                <a:t>Full MW allocation is aligned with identified transmission upgrades</a:t>
              </a:r>
            </a:p>
            <a:p>
              <a:pPr marL="171450" indent="-171450">
                <a:spcBef>
                  <a:spcPts val="300"/>
                </a:spcBef>
                <a:spcAft>
                  <a:spcPts val="300"/>
                </a:spcAft>
                <a:buFont typeface="Arial" panose="020B0604020202020204" pitchFamily="34" charset="0"/>
                <a:buChar char="•"/>
              </a:pPr>
              <a:r>
                <a:rPr lang="en-US" sz="1200"/>
                <a:t>Requires financial commitment for partial MWs without clear visibility on timing or certainty of full MW delivery</a:t>
              </a:r>
            </a:p>
          </p:txBody>
        </p:sp>
      </p:grpSp>
      <p:grpSp>
        <p:nvGrpSpPr>
          <p:cNvPr id="34" name="Group 33">
            <a:extLst>
              <a:ext uri="{FF2B5EF4-FFF2-40B4-BE49-F238E27FC236}">
                <a16:creationId xmlns:a16="http://schemas.microsoft.com/office/drawing/2014/main" id="{BACFE9C8-BACA-3519-C9DB-A80919E737A9}"/>
              </a:ext>
            </a:extLst>
          </p:cNvPr>
          <p:cNvGrpSpPr/>
          <p:nvPr/>
        </p:nvGrpSpPr>
        <p:grpSpPr>
          <a:xfrm>
            <a:off x="554736" y="4607353"/>
            <a:ext cx="11082528" cy="369332"/>
            <a:chOff x="554736" y="3682344"/>
            <a:chExt cx="11082528" cy="369332"/>
          </a:xfrm>
        </p:grpSpPr>
        <p:sp>
          <p:nvSpPr>
            <p:cNvPr id="35" name="TextBox 34">
              <a:extLst>
                <a:ext uri="{FF2B5EF4-FFF2-40B4-BE49-F238E27FC236}">
                  <a16:creationId xmlns:a16="http://schemas.microsoft.com/office/drawing/2014/main" id="{F8B26822-BCFC-9048-8870-F77ED056F97E}"/>
                </a:ext>
              </a:extLst>
            </p:cNvPr>
            <p:cNvSpPr txBox="1">
              <a:spLocks/>
            </p:cNvSpPr>
            <p:nvPr/>
          </p:nvSpPr>
          <p:spPr>
            <a:xfrm>
              <a:off x="554736" y="3682344"/>
              <a:ext cx="1411614" cy="184666"/>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spcBef>
                  <a:spcPts val="300"/>
                </a:spcBef>
                <a:spcAft>
                  <a:spcPts val="300"/>
                </a:spcAft>
              </a:pPr>
              <a:r>
                <a:rPr lang="en-US" sz="1200" b="1"/>
                <a:t>Year 6</a:t>
              </a:r>
              <a:endParaRPr lang="en-US" sz="1200"/>
            </a:p>
          </p:txBody>
        </p:sp>
        <p:sp>
          <p:nvSpPr>
            <p:cNvPr id="36" name="TextBox 35">
              <a:extLst>
                <a:ext uri="{FF2B5EF4-FFF2-40B4-BE49-F238E27FC236}">
                  <a16:creationId xmlns:a16="http://schemas.microsoft.com/office/drawing/2014/main" id="{BB883E4B-73F5-0D60-89DD-DA99323C76CD}"/>
                </a:ext>
              </a:extLst>
            </p:cNvPr>
            <p:cNvSpPr txBox="1">
              <a:spLocks/>
            </p:cNvSpPr>
            <p:nvPr/>
          </p:nvSpPr>
          <p:spPr>
            <a:xfrm>
              <a:off x="2293906" y="3682344"/>
              <a:ext cx="4430248" cy="369332"/>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spcBef>
                  <a:spcPts val="300"/>
                </a:spcBef>
                <a:spcAft>
                  <a:spcPts val="300"/>
                </a:spcAft>
              </a:pPr>
              <a:r>
                <a:rPr lang="en-US" sz="1200"/>
                <a:t>Full MW automatically allocated based on Batch Zero results; transmission solutions further defined in the 2027 RTP</a:t>
              </a:r>
            </a:p>
          </p:txBody>
        </p:sp>
        <p:sp>
          <p:nvSpPr>
            <p:cNvPr id="37" name="TextBox 36">
              <a:extLst>
                <a:ext uri="{FF2B5EF4-FFF2-40B4-BE49-F238E27FC236}">
                  <a16:creationId xmlns:a16="http://schemas.microsoft.com/office/drawing/2014/main" id="{61DFE277-784D-AB4C-D63D-35AB58F70061}"/>
                </a:ext>
              </a:extLst>
            </p:cNvPr>
            <p:cNvSpPr txBox="1">
              <a:spLocks/>
            </p:cNvSpPr>
            <p:nvPr/>
          </p:nvSpPr>
          <p:spPr>
            <a:xfrm>
              <a:off x="7207016" y="3682344"/>
              <a:ext cx="4430248" cy="369332"/>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spcBef>
                  <a:spcPts val="300"/>
                </a:spcBef>
                <a:spcAft>
                  <a:spcPts val="300"/>
                </a:spcAft>
              </a:pPr>
              <a:r>
                <a:rPr lang="en-US" sz="1200"/>
                <a:t>Full MW not committed in Batch Zero; additional MWs studied and allocated through a subsequent Batch 1 process</a:t>
              </a:r>
            </a:p>
          </p:txBody>
        </p:sp>
      </p:grpSp>
      <p:cxnSp>
        <p:nvCxnSpPr>
          <p:cNvPr id="38" name="Straight Connector 37">
            <a:extLst>
              <a:ext uri="{FF2B5EF4-FFF2-40B4-BE49-F238E27FC236}">
                <a16:creationId xmlns:a16="http://schemas.microsoft.com/office/drawing/2014/main" id="{5CA3C2DA-D5B9-FAA5-6239-9E0BA6350A73}"/>
              </a:ext>
            </a:extLst>
          </p:cNvPr>
          <p:cNvCxnSpPr>
            <a:cxnSpLocks/>
          </p:cNvCxnSpPr>
          <p:nvPr/>
        </p:nvCxnSpPr>
        <p:spPr>
          <a:xfrm>
            <a:off x="521663" y="4463203"/>
            <a:ext cx="11115601" cy="0"/>
          </a:xfrm>
          <a:prstGeom prst="line">
            <a:avLst/>
          </a:prstGeom>
          <a:ln w="12700" cap="flat">
            <a:solidFill>
              <a:schemeClr val="bg1">
                <a:lumMod val="75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C26859CF-DC92-6A16-5989-3495CE76C5B9}"/>
              </a:ext>
            </a:extLst>
          </p:cNvPr>
          <p:cNvCxnSpPr>
            <a:cxnSpLocks/>
          </p:cNvCxnSpPr>
          <p:nvPr/>
        </p:nvCxnSpPr>
        <p:spPr>
          <a:xfrm>
            <a:off x="521663" y="5120834"/>
            <a:ext cx="11115601" cy="0"/>
          </a:xfrm>
          <a:prstGeom prst="line">
            <a:avLst/>
          </a:prstGeom>
          <a:ln w="12700" cap="flat">
            <a:solidFill>
              <a:schemeClr val="bg1">
                <a:lumMod val="75000"/>
              </a:schemeClr>
            </a:solidFill>
            <a:miter lim="800000"/>
            <a:tailEnd type="none"/>
          </a:ln>
        </p:spPr>
        <p:style>
          <a:lnRef idx="1">
            <a:schemeClr val="accent1"/>
          </a:lnRef>
          <a:fillRef idx="0">
            <a:schemeClr val="accent1"/>
          </a:fillRef>
          <a:effectRef idx="0">
            <a:schemeClr val="accent1"/>
          </a:effectRef>
          <a:fontRef idx="minor">
            <a:schemeClr val="tx1"/>
          </a:fontRef>
        </p:style>
      </p:cxnSp>
      <p:graphicFrame>
        <p:nvGraphicFramePr>
          <p:cNvPr id="67" name="Chart 66">
            <a:extLst>
              <a:ext uri="{FF2B5EF4-FFF2-40B4-BE49-F238E27FC236}">
                <a16:creationId xmlns:a16="http://schemas.microsoft.com/office/drawing/2014/main" id="{D90676C0-5FFE-CF50-8EB7-706BED31DA70}"/>
              </a:ext>
            </a:extLst>
          </p:cNvPr>
          <p:cNvGraphicFramePr/>
          <p:nvPr>
            <p:custDataLst>
              <p:tags r:id="rId2"/>
            </p:custDataLst>
            <p:extLst>
              <p:ext uri="{D42A27DB-BD31-4B8C-83A1-F6EECF244321}">
                <p14:modId xmlns:p14="http://schemas.microsoft.com/office/powerpoint/2010/main" val="3019978376"/>
              </p:ext>
            </p:extLst>
          </p:nvPr>
        </p:nvGraphicFramePr>
        <p:xfrm>
          <a:off x="2152650" y="1681163"/>
          <a:ext cx="4654550" cy="1914525"/>
        </p:xfrm>
        <a:graphic>
          <a:graphicData uri="http://schemas.openxmlformats.org/drawingml/2006/chart">
            <c:chart xmlns:c="http://schemas.openxmlformats.org/drawingml/2006/chart" xmlns:r="http://schemas.openxmlformats.org/officeDocument/2006/relationships" r:id="rId24"/>
          </a:graphicData>
        </a:graphic>
      </p:graphicFrame>
      <p:sp>
        <p:nvSpPr>
          <p:cNvPr id="41" name="Text Placeholder 4">
            <a:extLst>
              <a:ext uri="{FF2B5EF4-FFF2-40B4-BE49-F238E27FC236}">
                <a16:creationId xmlns:a16="http://schemas.microsoft.com/office/drawing/2014/main" id="{0E192590-C826-9281-A48B-0496BA19361A}"/>
              </a:ext>
            </a:extLst>
          </p:cNvPr>
          <p:cNvSpPr>
            <a:spLocks noGrp="1"/>
          </p:cNvSpPr>
          <p:nvPr>
            <p:custDataLst>
              <p:tags r:id="rId3"/>
            </p:custDataLst>
          </p:nvPr>
        </p:nvSpPr>
        <p:spPr bwMode="auto">
          <a:xfrm>
            <a:off x="2401888" y="3403600"/>
            <a:ext cx="414338" cy="1603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lgn="ctr">
              <a:spcBef>
                <a:spcPct val="0"/>
              </a:spcBef>
              <a:spcAft>
                <a:spcPct val="0"/>
              </a:spcAft>
            </a:pPr>
            <a:fld id="{64D0B1D8-F507-42ED-90D5-51C42F792C91}" type="datetime'''''''Y''''''''e''''a''''''''''r'''''''' ''1'''''''">
              <a:rPr lang="en-US" altLang="en-US" sz="1050" b="1" smtClean="0">
                <a:cs typeface="+mn-cs"/>
              </a:rPr>
              <a:pPr lvl="0" algn="ctr">
                <a:spcBef>
                  <a:spcPct val="0"/>
                </a:spcBef>
                <a:spcAft>
                  <a:spcPct val="0"/>
                </a:spcAft>
              </a:pPr>
              <a:t>Year 1</a:t>
            </a:fld>
            <a:endParaRPr lang="en-US" sz="1050" b="1">
              <a:cs typeface="+mn-cs"/>
            </a:endParaRPr>
          </a:p>
        </p:txBody>
      </p:sp>
      <p:sp>
        <p:nvSpPr>
          <p:cNvPr id="42" name="Text Placeholder 4">
            <a:extLst>
              <a:ext uri="{FF2B5EF4-FFF2-40B4-BE49-F238E27FC236}">
                <a16:creationId xmlns:a16="http://schemas.microsoft.com/office/drawing/2014/main" id="{BCBFBD4F-8F33-FAB7-D336-7A94E5C49EA1}"/>
              </a:ext>
            </a:extLst>
          </p:cNvPr>
          <p:cNvSpPr>
            <a:spLocks noGrp="1"/>
          </p:cNvSpPr>
          <p:nvPr>
            <p:custDataLst>
              <p:tags r:id="rId4"/>
            </p:custDataLst>
          </p:nvPr>
        </p:nvSpPr>
        <p:spPr bwMode="auto">
          <a:xfrm>
            <a:off x="3151188" y="3403600"/>
            <a:ext cx="414338" cy="1603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lgn="ctr">
              <a:spcBef>
                <a:spcPct val="0"/>
              </a:spcBef>
              <a:spcAft>
                <a:spcPct val="0"/>
              </a:spcAft>
            </a:pPr>
            <a:fld id="{AE6A40A3-0F74-4D50-BA21-779410E4F6C8}" type="datetime'Y''e''''''''''''a''''''''''''''''''''''r'''''''''''' 2'">
              <a:rPr lang="en-US" altLang="en-US" sz="1050" b="1" smtClean="0">
                <a:cs typeface="+mn-cs"/>
              </a:rPr>
              <a:pPr lvl="0" algn="ctr">
                <a:spcBef>
                  <a:spcPct val="0"/>
                </a:spcBef>
                <a:spcAft>
                  <a:spcPct val="0"/>
                </a:spcAft>
              </a:pPr>
              <a:t>Year 2</a:t>
            </a:fld>
            <a:endParaRPr lang="en-US" sz="1050" b="1">
              <a:cs typeface="+mn-cs"/>
            </a:endParaRPr>
          </a:p>
        </p:txBody>
      </p:sp>
      <p:sp>
        <p:nvSpPr>
          <p:cNvPr id="43" name="Text Placeholder 4">
            <a:extLst>
              <a:ext uri="{FF2B5EF4-FFF2-40B4-BE49-F238E27FC236}">
                <a16:creationId xmlns:a16="http://schemas.microsoft.com/office/drawing/2014/main" id="{1BB10A7C-7CAD-DC29-2ADF-DDCBD13A22F9}"/>
              </a:ext>
            </a:extLst>
          </p:cNvPr>
          <p:cNvSpPr>
            <a:spLocks noGrp="1"/>
          </p:cNvSpPr>
          <p:nvPr>
            <p:custDataLst>
              <p:tags r:id="rId5"/>
            </p:custDataLst>
          </p:nvPr>
        </p:nvSpPr>
        <p:spPr bwMode="auto">
          <a:xfrm>
            <a:off x="3898900" y="3403600"/>
            <a:ext cx="414338" cy="1603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lgn="ctr">
              <a:spcBef>
                <a:spcPct val="0"/>
              </a:spcBef>
              <a:spcAft>
                <a:spcPct val="0"/>
              </a:spcAft>
            </a:pPr>
            <a:fld id="{A4A5AB1A-EE13-4726-886C-05E3262BED42}" type="datetime'''''''''''''Y''''''''''ear'''''''''''''''''' ''''3'''''''''">
              <a:rPr lang="en-US" altLang="en-US" sz="1050" b="1" smtClean="0">
                <a:cs typeface="+mn-cs"/>
              </a:rPr>
              <a:pPr lvl="0" algn="ctr">
                <a:spcBef>
                  <a:spcPct val="0"/>
                </a:spcBef>
                <a:spcAft>
                  <a:spcPct val="0"/>
                </a:spcAft>
              </a:pPr>
              <a:t>Year 3</a:t>
            </a:fld>
            <a:endParaRPr lang="en-US" sz="1050" b="1">
              <a:cs typeface="+mn-cs"/>
            </a:endParaRPr>
          </a:p>
        </p:txBody>
      </p:sp>
      <p:sp>
        <p:nvSpPr>
          <p:cNvPr id="44" name="Text Placeholder 4">
            <a:extLst>
              <a:ext uri="{FF2B5EF4-FFF2-40B4-BE49-F238E27FC236}">
                <a16:creationId xmlns:a16="http://schemas.microsoft.com/office/drawing/2014/main" id="{A0199B16-768F-1F53-FBE0-3A995ADA08F7}"/>
              </a:ext>
            </a:extLst>
          </p:cNvPr>
          <p:cNvSpPr>
            <a:spLocks noGrp="1"/>
          </p:cNvSpPr>
          <p:nvPr>
            <p:custDataLst>
              <p:tags r:id="rId6"/>
            </p:custDataLst>
          </p:nvPr>
        </p:nvSpPr>
        <p:spPr bwMode="auto">
          <a:xfrm>
            <a:off x="4646613" y="3403600"/>
            <a:ext cx="414338" cy="1603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lgn="ctr">
              <a:spcBef>
                <a:spcPct val="0"/>
              </a:spcBef>
              <a:spcAft>
                <a:spcPct val="0"/>
              </a:spcAft>
            </a:pPr>
            <a:fld id="{79B87356-69BE-4D41-BE69-3A6628C9325D}" type="datetime'Y''''''e''''''''''a''''r'''''''' ''''''''''''''''4'''''''''''">
              <a:rPr lang="en-US" altLang="en-US" sz="1050" b="1" smtClean="0">
                <a:cs typeface="+mn-cs"/>
              </a:rPr>
              <a:pPr lvl="0" algn="ctr">
                <a:spcBef>
                  <a:spcPct val="0"/>
                </a:spcBef>
                <a:spcAft>
                  <a:spcPct val="0"/>
                </a:spcAft>
              </a:pPr>
              <a:t>Year 4</a:t>
            </a:fld>
            <a:endParaRPr lang="en-US" sz="1050" b="1">
              <a:cs typeface="+mn-cs"/>
            </a:endParaRPr>
          </a:p>
        </p:txBody>
      </p:sp>
      <p:sp>
        <p:nvSpPr>
          <p:cNvPr id="45" name="Text Placeholder 4">
            <a:extLst>
              <a:ext uri="{FF2B5EF4-FFF2-40B4-BE49-F238E27FC236}">
                <a16:creationId xmlns:a16="http://schemas.microsoft.com/office/drawing/2014/main" id="{61C69654-30BE-98F9-FBC4-B6323E5E11A6}"/>
              </a:ext>
            </a:extLst>
          </p:cNvPr>
          <p:cNvSpPr>
            <a:spLocks noGrp="1"/>
          </p:cNvSpPr>
          <p:nvPr>
            <p:custDataLst>
              <p:tags r:id="rId7"/>
            </p:custDataLst>
          </p:nvPr>
        </p:nvSpPr>
        <p:spPr bwMode="auto">
          <a:xfrm>
            <a:off x="5395913" y="3403600"/>
            <a:ext cx="414338" cy="1603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lgn="ctr">
              <a:spcBef>
                <a:spcPct val="0"/>
              </a:spcBef>
              <a:spcAft>
                <a:spcPct val="0"/>
              </a:spcAft>
            </a:pPr>
            <a:fld id="{5577D9C6-348A-4722-859A-6D650CB2F1A4}" type="datetime'''Y''e''''''''''a''''''r'''''''''' ''''5'''''''''''''">
              <a:rPr lang="en-US" altLang="en-US" sz="1050" b="1" smtClean="0">
                <a:cs typeface="+mn-cs"/>
              </a:rPr>
              <a:pPr lvl="0" algn="ctr">
                <a:spcBef>
                  <a:spcPct val="0"/>
                </a:spcBef>
                <a:spcAft>
                  <a:spcPct val="0"/>
                </a:spcAft>
              </a:pPr>
              <a:t>Year 5</a:t>
            </a:fld>
            <a:endParaRPr lang="en-US" sz="1050" b="1">
              <a:cs typeface="+mn-cs"/>
            </a:endParaRPr>
          </a:p>
        </p:txBody>
      </p:sp>
      <p:sp>
        <p:nvSpPr>
          <p:cNvPr id="46" name="Text Placeholder 4">
            <a:extLst>
              <a:ext uri="{FF2B5EF4-FFF2-40B4-BE49-F238E27FC236}">
                <a16:creationId xmlns:a16="http://schemas.microsoft.com/office/drawing/2014/main" id="{2E7F84E0-7921-D385-9F83-69DC9B858750}"/>
              </a:ext>
            </a:extLst>
          </p:cNvPr>
          <p:cNvSpPr>
            <a:spLocks noGrp="1"/>
          </p:cNvSpPr>
          <p:nvPr>
            <p:custDataLst>
              <p:tags r:id="rId8"/>
            </p:custDataLst>
          </p:nvPr>
        </p:nvSpPr>
        <p:spPr bwMode="auto">
          <a:xfrm>
            <a:off x="6143625" y="3403600"/>
            <a:ext cx="414338" cy="1603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lgn="ctr">
              <a:spcBef>
                <a:spcPct val="0"/>
              </a:spcBef>
              <a:spcAft>
                <a:spcPct val="0"/>
              </a:spcAft>
            </a:pPr>
            <a:fld id="{592EA322-92D9-489D-97F8-2582C075E482}" type="datetime'''''''''''Y''e''''''''a''r'''''''' ''''''''''''''''''''''6'">
              <a:rPr lang="en-US" altLang="en-US" sz="1050" b="1" smtClean="0">
                <a:cs typeface="+mn-cs"/>
              </a:rPr>
              <a:pPr lvl="0" algn="ctr">
                <a:spcBef>
                  <a:spcPct val="0"/>
                </a:spcBef>
                <a:spcAft>
                  <a:spcPct val="0"/>
                </a:spcAft>
              </a:pPr>
              <a:t>Year 6</a:t>
            </a:fld>
            <a:endParaRPr lang="en-US" sz="1050" b="1">
              <a:cs typeface="+mn-cs"/>
            </a:endParaRPr>
          </a:p>
        </p:txBody>
      </p:sp>
      <p:cxnSp>
        <p:nvCxnSpPr>
          <p:cNvPr id="47" name="Straight Connector 46">
            <a:extLst>
              <a:ext uri="{FF2B5EF4-FFF2-40B4-BE49-F238E27FC236}">
                <a16:creationId xmlns:a16="http://schemas.microsoft.com/office/drawing/2014/main" id="{F3C333D4-2352-45CE-654D-754FE1CE65B6}"/>
              </a:ext>
            </a:extLst>
          </p:cNvPr>
          <p:cNvCxnSpPr>
            <a:cxnSpLocks/>
          </p:cNvCxnSpPr>
          <p:nvPr/>
        </p:nvCxnSpPr>
        <p:spPr>
          <a:xfrm>
            <a:off x="521663" y="3625437"/>
            <a:ext cx="11115601" cy="0"/>
          </a:xfrm>
          <a:prstGeom prst="line">
            <a:avLst/>
          </a:prstGeom>
          <a:ln w="12700" cap="flat">
            <a:solidFill>
              <a:schemeClr val="bg1">
                <a:lumMod val="75000"/>
              </a:schemeClr>
            </a:solidFill>
            <a:miter lim="800000"/>
            <a:tailEnd type="none"/>
          </a:ln>
        </p:spPr>
        <p:style>
          <a:lnRef idx="1">
            <a:schemeClr val="accent1"/>
          </a:lnRef>
          <a:fillRef idx="0">
            <a:schemeClr val="accent1"/>
          </a:fillRef>
          <a:effectRef idx="0">
            <a:schemeClr val="accent1"/>
          </a:effectRef>
          <a:fontRef idx="minor">
            <a:schemeClr val="tx1"/>
          </a:fontRef>
        </p:style>
      </p:cxnSp>
      <p:sp>
        <p:nvSpPr>
          <p:cNvPr id="48" name="TextBox 47">
            <a:extLst>
              <a:ext uri="{FF2B5EF4-FFF2-40B4-BE49-F238E27FC236}">
                <a16:creationId xmlns:a16="http://schemas.microsoft.com/office/drawing/2014/main" id="{691AF2E6-D912-F35D-30C8-CB7812A74B2A}"/>
              </a:ext>
            </a:extLst>
          </p:cNvPr>
          <p:cNvSpPr txBox="1">
            <a:spLocks/>
          </p:cNvSpPr>
          <p:nvPr/>
        </p:nvSpPr>
        <p:spPr>
          <a:xfrm>
            <a:off x="554736" y="1808167"/>
            <a:ext cx="1411614" cy="369332"/>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spcBef>
                <a:spcPts val="300"/>
              </a:spcBef>
              <a:spcAft>
                <a:spcPts val="300"/>
              </a:spcAft>
            </a:pPr>
            <a:r>
              <a:rPr lang="en-US" sz="1200" b="1"/>
              <a:t>Illustrative ramp schedule</a:t>
            </a:r>
            <a:r>
              <a:rPr lang="en-US" sz="1200"/>
              <a:t>, MW</a:t>
            </a:r>
          </a:p>
        </p:txBody>
      </p:sp>
      <p:graphicFrame>
        <p:nvGraphicFramePr>
          <p:cNvPr id="64" name="Chart 63">
            <a:extLst>
              <a:ext uri="{FF2B5EF4-FFF2-40B4-BE49-F238E27FC236}">
                <a16:creationId xmlns:a16="http://schemas.microsoft.com/office/drawing/2014/main" id="{505DD470-19E7-D184-9639-30EE77DD0EE1}"/>
              </a:ext>
            </a:extLst>
          </p:cNvPr>
          <p:cNvGraphicFramePr/>
          <p:nvPr>
            <p:custDataLst>
              <p:tags r:id="rId9"/>
            </p:custDataLst>
          </p:nvPr>
        </p:nvGraphicFramePr>
        <p:xfrm>
          <a:off x="7065963" y="1785938"/>
          <a:ext cx="4654550" cy="1809750"/>
        </p:xfrm>
        <a:graphic>
          <a:graphicData uri="http://schemas.openxmlformats.org/drawingml/2006/chart">
            <c:chart xmlns:c="http://schemas.openxmlformats.org/drawingml/2006/chart" xmlns:r="http://schemas.openxmlformats.org/officeDocument/2006/relationships" r:id="rId25"/>
          </a:graphicData>
        </a:graphic>
      </p:graphicFrame>
      <p:sp>
        <p:nvSpPr>
          <p:cNvPr id="50" name="Rectangle 49">
            <a:extLst>
              <a:ext uri="{FF2B5EF4-FFF2-40B4-BE49-F238E27FC236}">
                <a16:creationId xmlns:a16="http://schemas.microsoft.com/office/drawing/2014/main" id="{72BEE257-D924-77C6-4FF9-ED528F4DBE37}"/>
              </a:ext>
            </a:extLst>
          </p:cNvPr>
          <p:cNvSpPr/>
          <p:nvPr>
            <p:custDataLst>
              <p:tags r:id="rId10"/>
            </p:custDataLst>
          </p:nvPr>
        </p:nvSpPr>
        <p:spPr bwMode="auto">
          <a:xfrm>
            <a:off x="10996613" y="2022475"/>
            <a:ext cx="534987" cy="534988"/>
          </a:xfrm>
          <a:prstGeom prst="rect">
            <a:avLst/>
          </a:prstGeom>
          <a:noFill/>
          <a:ln w="19050" cap="sq" cmpd="sng" algn="ctr">
            <a:solidFill>
              <a:srgbClr val="7F7F7F"/>
            </a:solidFill>
            <a:prstDash val="dash"/>
            <a:miter lim="800000"/>
          </a:ln>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51" name="Text Placeholder 4">
            <a:extLst>
              <a:ext uri="{FF2B5EF4-FFF2-40B4-BE49-F238E27FC236}">
                <a16:creationId xmlns:a16="http://schemas.microsoft.com/office/drawing/2014/main" id="{1D8AA3E7-B824-ECB6-B9BD-0C0FFE864D8C}"/>
              </a:ext>
            </a:extLst>
          </p:cNvPr>
          <p:cNvSpPr>
            <a:spLocks noGrp="1"/>
          </p:cNvSpPr>
          <p:nvPr>
            <p:custDataLst>
              <p:tags r:id="rId11"/>
            </p:custDataLst>
          </p:nvPr>
        </p:nvSpPr>
        <p:spPr bwMode="auto">
          <a:xfrm>
            <a:off x="7315200" y="3403600"/>
            <a:ext cx="414338" cy="1603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lgn="ctr">
              <a:spcBef>
                <a:spcPct val="0"/>
              </a:spcBef>
              <a:spcAft>
                <a:spcPct val="0"/>
              </a:spcAft>
            </a:pPr>
            <a:fld id="{DBD0B7AE-4F46-49C1-BCD1-5A2C1049FDD0}" type="datetime'''''Ye''''''''''''''''a''''''''''''''r'''' ''''''''''''''1'">
              <a:rPr lang="en-US" altLang="en-US" sz="1050" b="1" smtClean="0">
                <a:cs typeface="+mn-cs"/>
              </a:rPr>
              <a:pPr lvl="0" algn="ctr">
                <a:spcBef>
                  <a:spcPct val="0"/>
                </a:spcBef>
                <a:spcAft>
                  <a:spcPct val="0"/>
                </a:spcAft>
              </a:pPr>
              <a:t>Year 1</a:t>
            </a:fld>
            <a:endParaRPr lang="en-US" sz="1050" b="1">
              <a:cs typeface="+mn-cs"/>
            </a:endParaRPr>
          </a:p>
        </p:txBody>
      </p:sp>
      <p:sp>
        <p:nvSpPr>
          <p:cNvPr id="52" name="Text Placeholder 4">
            <a:extLst>
              <a:ext uri="{FF2B5EF4-FFF2-40B4-BE49-F238E27FC236}">
                <a16:creationId xmlns:a16="http://schemas.microsoft.com/office/drawing/2014/main" id="{A39F4CBA-8372-C0B9-8163-6A177F33DFD7}"/>
              </a:ext>
            </a:extLst>
          </p:cNvPr>
          <p:cNvSpPr>
            <a:spLocks noGrp="1"/>
          </p:cNvSpPr>
          <p:nvPr>
            <p:custDataLst>
              <p:tags r:id="rId12"/>
            </p:custDataLst>
          </p:nvPr>
        </p:nvSpPr>
        <p:spPr bwMode="auto">
          <a:xfrm>
            <a:off x="8064500" y="3403600"/>
            <a:ext cx="414338" cy="1603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lgn="ctr">
              <a:spcBef>
                <a:spcPct val="0"/>
              </a:spcBef>
              <a:spcAft>
                <a:spcPct val="0"/>
              </a:spcAft>
            </a:pPr>
            <a:fld id="{820D04F8-1835-4954-82D7-E1849078D96E}" type="datetime'''''''Year'''''' ''''''''''''''''''2'''''''''''''''''''">
              <a:rPr lang="en-US" altLang="en-US" sz="1050" b="1" smtClean="0">
                <a:cs typeface="+mn-cs"/>
              </a:rPr>
              <a:pPr lvl="0" algn="ctr">
                <a:spcBef>
                  <a:spcPct val="0"/>
                </a:spcBef>
                <a:spcAft>
                  <a:spcPct val="0"/>
                </a:spcAft>
              </a:pPr>
              <a:t>Year 2</a:t>
            </a:fld>
            <a:endParaRPr lang="en-US" sz="1050" b="1">
              <a:cs typeface="+mn-cs"/>
            </a:endParaRPr>
          </a:p>
        </p:txBody>
      </p:sp>
      <p:sp>
        <p:nvSpPr>
          <p:cNvPr id="53" name="Text Placeholder 4">
            <a:extLst>
              <a:ext uri="{FF2B5EF4-FFF2-40B4-BE49-F238E27FC236}">
                <a16:creationId xmlns:a16="http://schemas.microsoft.com/office/drawing/2014/main" id="{5C02648A-1709-A8CB-B83B-AA8177502CB9}"/>
              </a:ext>
            </a:extLst>
          </p:cNvPr>
          <p:cNvSpPr>
            <a:spLocks noGrp="1"/>
          </p:cNvSpPr>
          <p:nvPr>
            <p:custDataLst>
              <p:tags r:id="rId13"/>
            </p:custDataLst>
          </p:nvPr>
        </p:nvSpPr>
        <p:spPr bwMode="auto">
          <a:xfrm>
            <a:off x="8812213" y="3403600"/>
            <a:ext cx="414338" cy="1603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lgn="ctr">
              <a:spcBef>
                <a:spcPct val="0"/>
              </a:spcBef>
              <a:spcAft>
                <a:spcPct val="0"/>
              </a:spcAft>
            </a:pPr>
            <a:fld id="{74782A0E-7C5F-4B57-B60F-93715ECAB0D3}" type="datetime'Y''''''''''''''''''''''e''''a''''r'''''''''''''''' ''''''3'">
              <a:rPr lang="en-US" altLang="en-US" sz="1050" b="1" smtClean="0">
                <a:cs typeface="+mn-cs"/>
              </a:rPr>
              <a:pPr lvl="0" algn="ctr">
                <a:spcBef>
                  <a:spcPct val="0"/>
                </a:spcBef>
                <a:spcAft>
                  <a:spcPct val="0"/>
                </a:spcAft>
              </a:pPr>
              <a:t>Year 3</a:t>
            </a:fld>
            <a:endParaRPr lang="en-US" sz="1050" b="1">
              <a:cs typeface="+mn-cs"/>
            </a:endParaRPr>
          </a:p>
        </p:txBody>
      </p:sp>
      <p:sp>
        <p:nvSpPr>
          <p:cNvPr id="54" name="Text Placeholder 4">
            <a:extLst>
              <a:ext uri="{FF2B5EF4-FFF2-40B4-BE49-F238E27FC236}">
                <a16:creationId xmlns:a16="http://schemas.microsoft.com/office/drawing/2014/main" id="{E453B958-3CB8-2685-25D9-C5C62147E266}"/>
              </a:ext>
            </a:extLst>
          </p:cNvPr>
          <p:cNvSpPr>
            <a:spLocks noGrp="1"/>
          </p:cNvSpPr>
          <p:nvPr>
            <p:custDataLst>
              <p:tags r:id="rId14"/>
            </p:custDataLst>
          </p:nvPr>
        </p:nvSpPr>
        <p:spPr bwMode="auto">
          <a:xfrm>
            <a:off x="9559925" y="3403600"/>
            <a:ext cx="414338" cy="1603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lgn="ctr">
              <a:spcBef>
                <a:spcPct val="0"/>
              </a:spcBef>
              <a:spcAft>
                <a:spcPct val="0"/>
              </a:spcAft>
            </a:pPr>
            <a:fld id="{FCB74BD4-2151-43F0-B7AB-0A0325EB7BC9}" type="datetime'''''''''''''''Y''e''''''''a''''r'''''''' ''''''''4'''''''">
              <a:rPr lang="en-US" altLang="en-US" sz="1050" b="1" smtClean="0">
                <a:cs typeface="+mn-cs"/>
              </a:rPr>
              <a:pPr lvl="0" algn="ctr">
                <a:spcBef>
                  <a:spcPct val="0"/>
                </a:spcBef>
                <a:spcAft>
                  <a:spcPct val="0"/>
                </a:spcAft>
              </a:pPr>
              <a:t>Year 4</a:t>
            </a:fld>
            <a:endParaRPr lang="en-US" sz="1050" b="1">
              <a:cs typeface="+mn-cs"/>
            </a:endParaRPr>
          </a:p>
        </p:txBody>
      </p:sp>
      <p:sp>
        <p:nvSpPr>
          <p:cNvPr id="55" name="Text Placeholder 4">
            <a:extLst>
              <a:ext uri="{FF2B5EF4-FFF2-40B4-BE49-F238E27FC236}">
                <a16:creationId xmlns:a16="http://schemas.microsoft.com/office/drawing/2014/main" id="{C8AE8913-F653-CF52-568C-2133ED28C1AD}"/>
              </a:ext>
            </a:extLst>
          </p:cNvPr>
          <p:cNvSpPr>
            <a:spLocks noGrp="1"/>
          </p:cNvSpPr>
          <p:nvPr>
            <p:custDataLst>
              <p:tags r:id="rId15"/>
            </p:custDataLst>
          </p:nvPr>
        </p:nvSpPr>
        <p:spPr bwMode="auto">
          <a:xfrm>
            <a:off x="10309225" y="3403600"/>
            <a:ext cx="414338" cy="1603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lgn="ctr">
              <a:spcBef>
                <a:spcPct val="0"/>
              </a:spcBef>
              <a:spcAft>
                <a:spcPct val="0"/>
              </a:spcAft>
            </a:pPr>
            <a:fld id="{8169C4E7-B849-48B1-BEB2-000EFA5C9051}" type="datetime'''''''''''''''''''''Y''''''''''ea''''''r'''''''''''' 5'''''">
              <a:rPr lang="en-US" altLang="en-US" sz="1050" b="1" smtClean="0">
                <a:cs typeface="+mn-cs"/>
              </a:rPr>
              <a:pPr lvl="0" algn="ctr">
                <a:spcBef>
                  <a:spcPct val="0"/>
                </a:spcBef>
                <a:spcAft>
                  <a:spcPct val="0"/>
                </a:spcAft>
              </a:pPr>
              <a:t>Year 5</a:t>
            </a:fld>
            <a:endParaRPr lang="en-US" sz="1050" b="1">
              <a:cs typeface="+mn-cs"/>
            </a:endParaRPr>
          </a:p>
        </p:txBody>
      </p:sp>
      <p:sp>
        <p:nvSpPr>
          <p:cNvPr id="57" name="Text Placeholder 4">
            <a:extLst>
              <a:ext uri="{FF2B5EF4-FFF2-40B4-BE49-F238E27FC236}">
                <a16:creationId xmlns:a16="http://schemas.microsoft.com/office/drawing/2014/main" id="{62C6A019-63AE-79AD-57E2-BE0A3CE6E7DF}"/>
              </a:ext>
            </a:extLst>
          </p:cNvPr>
          <p:cNvSpPr>
            <a:spLocks noGrp="1"/>
          </p:cNvSpPr>
          <p:nvPr>
            <p:custDataLst>
              <p:tags r:id="rId16"/>
            </p:custDataLst>
          </p:nvPr>
        </p:nvSpPr>
        <p:spPr bwMode="gray">
          <a:xfrm>
            <a:off x="11110913" y="2209800"/>
            <a:ext cx="304800" cy="1603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19050" tIns="0" rIns="19050" bIns="0"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lgn="ctr">
              <a:spcBef>
                <a:spcPct val="0"/>
              </a:spcBef>
              <a:spcAft>
                <a:spcPct val="0"/>
              </a:spcAft>
            </a:pPr>
            <a:r>
              <a:rPr lang="en-US" altLang="en-US" sz="1050">
                <a:effectLst/>
                <a:cs typeface="+mn-cs"/>
              </a:rPr>
              <a:t>TBD</a:t>
            </a:r>
            <a:endParaRPr lang="en-US" sz="1050">
              <a:cs typeface="+mn-cs"/>
            </a:endParaRPr>
          </a:p>
        </p:txBody>
      </p:sp>
      <p:sp>
        <p:nvSpPr>
          <p:cNvPr id="56" name="Text Placeholder 4">
            <a:extLst>
              <a:ext uri="{FF2B5EF4-FFF2-40B4-BE49-F238E27FC236}">
                <a16:creationId xmlns:a16="http://schemas.microsoft.com/office/drawing/2014/main" id="{8E34B35F-6378-8295-0836-FA6083F23EA5}"/>
              </a:ext>
            </a:extLst>
          </p:cNvPr>
          <p:cNvSpPr>
            <a:spLocks noGrp="1"/>
          </p:cNvSpPr>
          <p:nvPr>
            <p:custDataLst>
              <p:tags r:id="rId17"/>
            </p:custDataLst>
          </p:nvPr>
        </p:nvSpPr>
        <p:spPr bwMode="auto">
          <a:xfrm>
            <a:off x="11056938" y="3403600"/>
            <a:ext cx="414338" cy="1603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lgn="ctr">
              <a:spcBef>
                <a:spcPct val="0"/>
              </a:spcBef>
              <a:spcAft>
                <a:spcPct val="0"/>
              </a:spcAft>
            </a:pPr>
            <a:fld id="{508044E5-1299-4250-97BE-BECB6030F994}" type="datetime'''Ye''a''''''''r'''''''' 6'''''">
              <a:rPr lang="en-US" altLang="en-US" sz="1050" b="1" smtClean="0">
                <a:cs typeface="+mn-cs"/>
              </a:rPr>
              <a:pPr lvl="0" algn="ctr">
                <a:spcBef>
                  <a:spcPct val="0"/>
                </a:spcBef>
                <a:spcAft>
                  <a:spcPct val="0"/>
                </a:spcAft>
              </a:pPr>
              <a:t>Year 6</a:t>
            </a:fld>
            <a:endParaRPr lang="en-US" sz="1050" b="1">
              <a:cs typeface="+mn-cs"/>
            </a:endParaRPr>
          </a:p>
        </p:txBody>
      </p:sp>
      <p:sp>
        <p:nvSpPr>
          <p:cNvPr id="58" name="Speech Bubble: Rectangle 57">
            <a:extLst>
              <a:ext uri="{FF2B5EF4-FFF2-40B4-BE49-F238E27FC236}">
                <a16:creationId xmlns:a16="http://schemas.microsoft.com/office/drawing/2014/main" id="{D798607F-9EC1-FE5F-5717-9E9DBFB7F8F7}"/>
              </a:ext>
            </a:extLst>
          </p:cNvPr>
          <p:cNvSpPr/>
          <p:nvPr/>
        </p:nvSpPr>
        <p:spPr>
          <a:xfrm>
            <a:off x="4238387" y="1808167"/>
            <a:ext cx="1646714" cy="537010"/>
          </a:xfrm>
          <a:prstGeom prst="wedgeRectCallout">
            <a:avLst>
              <a:gd name="adj1" fmla="val 59465"/>
              <a:gd name="adj2" fmla="val -25508"/>
            </a:avLst>
          </a:prstGeom>
          <a:solidFill>
            <a:schemeClr val="bg1"/>
          </a:solidFill>
          <a:ln w="6350" cap="sq">
            <a:solidFill>
              <a:schemeClr val="tx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sz="1000">
                <a:solidFill>
                  <a:schemeClr val="tx1"/>
                </a:solidFill>
              </a:rPr>
              <a:t>Automatically set at requested peak Demand</a:t>
            </a:r>
          </a:p>
        </p:txBody>
      </p:sp>
      <p:sp>
        <p:nvSpPr>
          <p:cNvPr id="59" name="Speech Bubble: Rectangle 58">
            <a:extLst>
              <a:ext uri="{FF2B5EF4-FFF2-40B4-BE49-F238E27FC236}">
                <a16:creationId xmlns:a16="http://schemas.microsoft.com/office/drawing/2014/main" id="{7C420A23-CAA5-F4B1-EEA9-AEC9DD745113}"/>
              </a:ext>
            </a:extLst>
          </p:cNvPr>
          <p:cNvSpPr/>
          <p:nvPr/>
        </p:nvSpPr>
        <p:spPr>
          <a:xfrm>
            <a:off x="8949003" y="1788141"/>
            <a:ext cx="1840141" cy="498973"/>
          </a:xfrm>
          <a:prstGeom prst="wedgeRectCallout">
            <a:avLst>
              <a:gd name="adj1" fmla="val 57023"/>
              <a:gd name="adj2" fmla="val 23058"/>
            </a:avLst>
          </a:prstGeom>
          <a:solidFill>
            <a:schemeClr val="bg1"/>
          </a:solidFill>
          <a:ln w="6350" cap="sq">
            <a:solidFill>
              <a:schemeClr val="tx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sz="1000" b="1">
                <a:solidFill>
                  <a:schemeClr val="tx1"/>
                </a:solidFill>
              </a:rPr>
              <a:t>TBD:</a:t>
            </a:r>
            <a:r>
              <a:rPr lang="en-US" sz="1000">
                <a:solidFill>
                  <a:schemeClr val="tx1"/>
                </a:solidFill>
              </a:rPr>
              <a:t> additional MWs studied in next batch and allocated based on available capacity</a:t>
            </a:r>
          </a:p>
        </p:txBody>
      </p:sp>
      <p:sp>
        <p:nvSpPr>
          <p:cNvPr id="60" name="Rectangle 59">
            <a:extLst>
              <a:ext uri="{FF2B5EF4-FFF2-40B4-BE49-F238E27FC236}">
                <a16:creationId xmlns:a16="http://schemas.microsoft.com/office/drawing/2014/main" id="{D4021E80-A31C-EE5F-3E79-33ADC555DA7E}"/>
              </a:ext>
            </a:extLst>
          </p:cNvPr>
          <p:cNvSpPr/>
          <p:nvPr/>
        </p:nvSpPr>
        <p:spPr>
          <a:xfrm>
            <a:off x="2217736" y="2375999"/>
            <a:ext cx="3768995" cy="1200749"/>
          </a:xfrm>
          <a:prstGeom prst="rect">
            <a:avLst/>
          </a:prstGeom>
          <a:solidFill>
            <a:srgbClr val="FFFFFF">
              <a:alpha val="50196"/>
            </a:srgbClr>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61" name="Rectangle 60">
            <a:extLst>
              <a:ext uri="{FF2B5EF4-FFF2-40B4-BE49-F238E27FC236}">
                <a16:creationId xmlns:a16="http://schemas.microsoft.com/office/drawing/2014/main" id="{A0F5A676-21FE-DD1F-BA02-50162191521C}"/>
              </a:ext>
            </a:extLst>
          </p:cNvPr>
          <p:cNvSpPr/>
          <p:nvPr/>
        </p:nvSpPr>
        <p:spPr>
          <a:xfrm>
            <a:off x="7129776" y="2375999"/>
            <a:ext cx="3768995" cy="1200749"/>
          </a:xfrm>
          <a:prstGeom prst="rect">
            <a:avLst/>
          </a:prstGeom>
          <a:solidFill>
            <a:srgbClr val="FFFFFF">
              <a:alpha val="50196"/>
            </a:srgbClr>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Tree>
    <p:extLst>
      <p:ext uri="{BB962C8B-B14F-4D97-AF65-F5344CB8AC3E}">
        <p14:creationId xmlns:p14="http://schemas.microsoft.com/office/powerpoint/2010/main" val="20981337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2" name="think-cell data - do not delete" hidden="1">
            <a:extLst>
              <a:ext uri="{FF2B5EF4-FFF2-40B4-BE49-F238E27FC236}">
                <a16:creationId xmlns:a16="http://schemas.microsoft.com/office/drawing/2014/main" id="{02D3BBE0-81A6-6EDD-8690-5B92B06D5B08}"/>
              </a:ext>
            </a:extLst>
          </p:cNvPr>
          <p:cNvGraphicFramePr>
            <a:graphicFrameLocks noChangeAspect="1"/>
          </p:cNvGraphicFramePr>
          <p:nvPr>
            <p:custDataLst>
              <p:tags r:id="rId1"/>
            </p:custDataLst>
            <p:extLst>
              <p:ext uri="{D42A27DB-BD31-4B8C-83A1-F6EECF244321}">
                <p14:modId xmlns:p14="http://schemas.microsoft.com/office/powerpoint/2010/main" val="316898667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6" imgW="404" imgH="403" progId="TCLayout.ActiveDocument.1">
                  <p:embed/>
                </p:oleObj>
              </mc:Choice>
              <mc:Fallback>
                <p:oleObj name="think-cell Slide" r:id="rId16" imgW="404" imgH="403" progId="TCLayout.ActiveDocument.1">
                  <p:embed/>
                  <p:pic>
                    <p:nvPicPr>
                      <p:cNvPr id="42" name="think-cell data - do not delete" hidden="1">
                        <a:extLst>
                          <a:ext uri="{FF2B5EF4-FFF2-40B4-BE49-F238E27FC236}">
                            <a16:creationId xmlns:a16="http://schemas.microsoft.com/office/drawing/2014/main" id="{02D3BBE0-81A6-6EDD-8690-5B92B06D5B08}"/>
                          </a:ext>
                        </a:extLst>
                      </p:cNvPr>
                      <p:cNvPicPr/>
                      <p:nvPr/>
                    </p:nvPicPr>
                    <p:blipFill>
                      <a:blip r:embed="rId17"/>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47F03B37-0277-F51B-E95A-1DA4EB24B267}"/>
              </a:ext>
            </a:extLst>
          </p:cNvPr>
          <p:cNvSpPr>
            <a:spLocks noGrp="1"/>
          </p:cNvSpPr>
          <p:nvPr>
            <p:ph type="title"/>
          </p:nvPr>
        </p:nvSpPr>
        <p:spPr>
          <a:xfrm>
            <a:off x="1257300" y="457200"/>
            <a:ext cx="10401300" cy="664797"/>
          </a:xfrm>
        </p:spPr>
        <p:txBody>
          <a:bodyPr vert="horz">
            <a:spAutoFit/>
          </a:bodyPr>
          <a:lstStyle/>
          <a:p>
            <a:r>
              <a:rPr lang="en-US"/>
              <a:t>“Bookend” allocation approach: resolving trade-off between early certainty and transmission alignment</a:t>
            </a:r>
          </a:p>
        </p:txBody>
      </p:sp>
      <p:sp>
        <p:nvSpPr>
          <p:cNvPr id="3" name="Slide Number Placeholder 2">
            <a:extLst>
              <a:ext uri="{FF2B5EF4-FFF2-40B4-BE49-F238E27FC236}">
                <a16:creationId xmlns:a16="http://schemas.microsoft.com/office/drawing/2014/main" id="{698A83CE-EDD6-34E1-B817-8E8757B45C3A}"/>
              </a:ext>
            </a:extLst>
          </p:cNvPr>
          <p:cNvSpPr>
            <a:spLocks noGrp="1"/>
          </p:cNvSpPr>
          <p:nvPr>
            <p:ph type="sldNum" sz="quarter" idx="12"/>
          </p:nvPr>
        </p:nvSpPr>
        <p:spPr/>
        <p:txBody>
          <a:bodyPr/>
          <a:lstStyle/>
          <a:p>
            <a:fld id="{BCDE79FB-97BA-492B-8D57-F1373F9ADA95}" type="slidenum">
              <a:rPr lang="en-US" smtClean="0"/>
              <a:t>11</a:t>
            </a:fld>
            <a:endParaRPr lang="en-US"/>
          </a:p>
        </p:txBody>
      </p:sp>
      <p:grpSp>
        <p:nvGrpSpPr>
          <p:cNvPr id="4" name="Group 3">
            <a:extLst>
              <a:ext uri="{FF2B5EF4-FFF2-40B4-BE49-F238E27FC236}">
                <a16:creationId xmlns:a16="http://schemas.microsoft.com/office/drawing/2014/main" id="{B1C34A90-4086-D5C4-E60C-EA49665C2CD1}"/>
              </a:ext>
            </a:extLst>
          </p:cNvPr>
          <p:cNvGrpSpPr/>
          <p:nvPr/>
        </p:nvGrpSpPr>
        <p:grpSpPr>
          <a:xfrm>
            <a:off x="554736" y="1104241"/>
            <a:ext cx="7438157" cy="312738"/>
            <a:chOff x="554736" y="1030552"/>
            <a:chExt cx="7438157" cy="312822"/>
          </a:xfrm>
        </p:grpSpPr>
        <p:pic>
          <p:nvPicPr>
            <p:cNvPr id="5" name="Graphic 4">
              <a:extLst>
                <a:ext uri="{FF2B5EF4-FFF2-40B4-BE49-F238E27FC236}">
                  <a16:creationId xmlns:a16="http://schemas.microsoft.com/office/drawing/2014/main" id="{8EEF5C65-A39B-9E15-DD1E-EA95D173D006}"/>
                </a:ext>
              </a:extLst>
            </p:cNvPr>
            <p:cNvPicPr>
              <a:picLocks noChangeAspect="1"/>
            </p:cNvPicPr>
            <p:nvPr/>
          </p:nvPicPr>
          <p:blipFill>
            <a:blip>
              <a:extLst>
                <a:ext uri="{96DAC541-7B7A-43D3-8B79-37D633B846F1}">
                  <asvg:svgBlip xmlns:asvg="http://schemas.microsoft.com/office/drawing/2016/SVG/main" r:embed="rId18"/>
                </a:ext>
              </a:extLst>
            </a:blip>
            <a:stretch>
              <a:fillRect/>
            </a:stretch>
          </p:blipFill>
          <p:spPr>
            <a:xfrm>
              <a:off x="554736" y="1030552"/>
              <a:ext cx="312822" cy="312822"/>
            </a:xfrm>
            <a:prstGeom prst="rect">
              <a:avLst/>
            </a:prstGeom>
          </p:spPr>
        </p:pic>
        <p:sp>
          <p:nvSpPr>
            <p:cNvPr id="6" name="TextBox 5">
              <a:extLst>
                <a:ext uri="{FF2B5EF4-FFF2-40B4-BE49-F238E27FC236}">
                  <a16:creationId xmlns:a16="http://schemas.microsoft.com/office/drawing/2014/main" id="{BEC688BC-AA30-E326-D2E3-44FCCBA483FE}"/>
                </a:ext>
              </a:extLst>
            </p:cNvPr>
            <p:cNvSpPr txBox="1">
              <a:spLocks/>
            </p:cNvSpPr>
            <p:nvPr/>
          </p:nvSpPr>
          <p:spPr>
            <a:xfrm>
              <a:off x="1025166" y="1079241"/>
              <a:ext cx="6967727" cy="215444"/>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400" b="1">
                  <a:solidFill>
                    <a:schemeClr val="bg1">
                      <a:lumMod val="50000"/>
                    </a:schemeClr>
                  </a:solidFill>
                </a:rPr>
                <a:t>Example: </a:t>
              </a:r>
              <a:r>
                <a:rPr lang="en-US" sz="1400">
                  <a:solidFill>
                    <a:schemeClr val="bg1">
                      <a:lumMod val="50000"/>
                    </a:schemeClr>
                  </a:solidFill>
                </a:rPr>
                <a:t>1,000 MW data center requiring full capacity by Year 6</a:t>
              </a:r>
            </a:p>
          </p:txBody>
        </p:sp>
      </p:grpSp>
      <p:graphicFrame>
        <p:nvGraphicFramePr>
          <p:cNvPr id="50" name="Chart 49">
            <a:extLst>
              <a:ext uri="{FF2B5EF4-FFF2-40B4-BE49-F238E27FC236}">
                <a16:creationId xmlns:a16="http://schemas.microsoft.com/office/drawing/2014/main" id="{94132CB9-02A2-0F0B-D9AE-94522D210B9D}"/>
              </a:ext>
            </a:extLst>
          </p:cNvPr>
          <p:cNvGraphicFramePr/>
          <p:nvPr>
            <p:custDataLst>
              <p:tags r:id="rId2"/>
            </p:custDataLst>
            <p:extLst>
              <p:ext uri="{D42A27DB-BD31-4B8C-83A1-F6EECF244321}">
                <p14:modId xmlns:p14="http://schemas.microsoft.com/office/powerpoint/2010/main" val="814935265"/>
              </p:ext>
            </p:extLst>
          </p:nvPr>
        </p:nvGraphicFramePr>
        <p:xfrm>
          <a:off x="471488" y="1595438"/>
          <a:ext cx="8085137" cy="1974850"/>
        </p:xfrm>
        <a:graphic>
          <a:graphicData uri="http://schemas.openxmlformats.org/drawingml/2006/chart">
            <c:chart xmlns:c="http://schemas.openxmlformats.org/drawingml/2006/chart" xmlns:r="http://schemas.openxmlformats.org/officeDocument/2006/relationships" r:id="rId19"/>
          </a:graphicData>
        </a:graphic>
      </p:graphicFrame>
      <p:sp>
        <p:nvSpPr>
          <p:cNvPr id="8" name="Text Placeholder 4">
            <a:extLst>
              <a:ext uri="{FF2B5EF4-FFF2-40B4-BE49-F238E27FC236}">
                <a16:creationId xmlns:a16="http://schemas.microsoft.com/office/drawing/2014/main" id="{13F52C85-5636-9115-9F30-04AC7E5F988B}"/>
              </a:ext>
            </a:extLst>
          </p:cNvPr>
          <p:cNvSpPr>
            <a:spLocks noGrp="1"/>
          </p:cNvSpPr>
          <p:nvPr>
            <p:custDataLst>
              <p:tags r:id="rId3"/>
            </p:custDataLst>
          </p:nvPr>
        </p:nvSpPr>
        <p:spPr bwMode="auto">
          <a:xfrm>
            <a:off x="1006475" y="3378200"/>
            <a:ext cx="414338" cy="1603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lgn="ctr">
              <a:spcBef>
                <a:spcPct val="0"/>
              </a:spcBef>
              <a:spcAft>
                <a:spcPct val="0"/>
              </a:spcAft>
            </a:pPr>
            <a:fld id="{39927201-7492-4EE0-99C4-7F19FA8A6DE9}" type="datetime'''Y''''''''''ea''r'''''''''''''''' ''1'''''''''''''''''''''''">
              <a:rPr lang="en-US" altLang="en-US" sz="1050" b="1" smtClean="0">
                <a:cs typeface="+mn-cs"/>
              </a:rPr>
              <a:pPr lvl="0" algn="ctr">
                <a:spcBef>
                  <a:spcPct val="0"/>
                </a:spcBef>
                <a:spcAft>
                  <a:spcPct val="0"/>
                </a:spcAft>
              </a:pPr>
              <a:t>Year 1</a:t>
            </a:fld>
            <a:endParaRPr lang="en-US" sz="1050" b="1">
              <a:cs typeface="+mn-cs"/>
            </a:endParaRPr>
          </a:p>
        </p:txBody>
      </p:sp>
      <p:sp>
        <p:nvSpPr>
          <p:cNvPr id="9" name="Text Placeholder 4">
            <a:extLst>
              <a:ext uri="{FF2B5EF4-FFF2-40B4-BE49-F238E27FC236}">
                <a16:creationId xmlns:a16="http://schemas.microsoft.com/office/drawing/2014/main" id="{2F0CE407-2867-5BAF-CAB5-36E316AE2096}"/>
              </a:ext>
            </a:extLst>
          </p:cNvPr>
          <p:cNvSpPr>
            <a:spLocks noGrp="1"/>
          </p:cNvSpPr>
          <p:nvPr>
            <p:custDataLst>
              <p:tags r:id="rId4"/>
            </p:custDataLst>
          </p:nvPr>
        </p:nvSpPr>
        <p:spPr bwMode="auto">
          <a:xfrm>
            <a:off x="2327275" y="3378200"/>
            <a:ext cx="414338" cy="1603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lgn="ctr">
              <a:spcBef>
                <a:spcPct val="0"/>
              </a:spcBef>
              <a:spcAft>
                <a:spcPct val="0"/>
              </a:spcAft>
            </a:pPr>
            <a:fld id="{59C13064-4107-4CDB-9B4E-F815C4BCA309}" type="datetime'''Y''''e''''''''''a''''''r'''''''''''''''''' 2'''''''''''">
              <a:rPr lang="en-US" altLang="en-US" sz="1050" b="1" smtClean="0">
                <a:cs typeface="+mn-cs"/>
              </a:rPr>
              <a:pPr lvl="0" algn="ctr">
                <a:spcBef>
                  <a:spcPct val="0"/>
                </a:spcBef>
                <a:spcAft>
                  <a:spcPct val="0"/>
                </a:spcAft>
              </a:pPr>
              <a:t>Year 2</a:t>
            </a:fld>
            <a:endParaRPr lang="en-US" sz="1050" b="1">
              <a:cs typeface="+mn-cs"/>
            </a:endParaRPr>
          </a:p>
        </p:txBody>
      </p:sp>
      <p:sp>
        <p:nvSpPr>
          <p:cNvPr id="10" name="Text Placeholder 4">
            <a:extLst>
              <a:ext uri="{FF2B5EF4-FFF2-40B4-BE49-F238E27FC236}">
                <a16:creationId xmlns:a16="http://schemas.microsoft.com/office/drawing/2014/main" id="{E557D6F8-94D9-BE2A-A2C3-74E430A9692F}"/>
              </a:ext>
            </a:extLst>
          </p:cNvPr>
          <p:cNvSpPr>
            <a:spLocks noGrp="1"/>
          </p:cNvSpPr>
          <p:nvPr>
            <p:custDataLst>
              <p:tags r:id="rId5"/>
            </p:custDataLst>
          </p:nvPr>
        </p:nvSpPr>
        <p:spPr bwMode="auto">
          <a:xfrm>
            <a:off x="3646488" y="3378200"/>
            <a:ext cx="414338" cy="1603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lgn="ctr">
              <a:spcBef>
                <a:spcPct val="0"/>
              </a:spcBef>
              <a:spcAft>
                <a:spcPct val="0"/>
              </a:spcAft>
            </a:pPr>
            <a:fld id="{E462AEA8-9219-4C3E-B05F-45E800433322}" type="datetime'''''''''''''''''Y''ea''''''''''''''''r ''''3'''">
              <a:rPr lang="en-US" altLang="en-US" sz="1050" b="1" smtClean="0">
                <a:cs typeface="+mn-cs"/>
              </a:rPr>
              <a:pPr lvl="0" algn="ctr">
                <a:spcBef>
                  <a:spcPct val="0"/>
                </a:spcBef>
                <a:spcAft>
                  <a:spcPct val="0"/>
                </a:spcAft>
              </a:pPr>
              <a:t>Year 3</a:t>
            </a:fld>
            <a:endParaRPr lang="en-US" sz="1050" b="1">
              <a:cs typeface="+mn-cs"/>
            </a:endParaRPr>
          </a:p>
        </p:txBody>
      </p:sp>
      <p:sp>
        <p:nvSpPr>
          <p:cNvPr id="11" name="Text Placeholder 4">
            <a:extLst>
              <a:ext uri="{FF2B5EF4-FFF2-40B4-BE49-F238E27FC236}">
                <a16:creationId xmlns:a16="http://schemas.microsoft.com/office/drawing/2014/main" id="{4576C83E-3D0F-B4CC-0A32-AE8B53B8AC0D}"/>
              </a:ext>
            </a:extLst>
          </p:cNvPr>
          <p:cNvSpPr>
            <a:spLocks noGrp="1"/>
          </p:cNvSpPr>
          <p:nvPr>
            <p:custDataLst>
              <p:tags r:id="rId6"/>
            </p:custDataLst>
          </p:nvPr>
        </p:nvSpPr>
        <p:spPr bwMode="auto">
          <a:xfrm>
            <a:off x="4967288" y="3378200"/>
            <a:ext cx="414338" cy="1603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lgn="ctr">
              <a:spcBef>
                <a:spcPct val="0"/>
              </a:spcBef>
              <a:spcAft>
                <a:spcPct val="0"/>
              </a:spcAft>
            </a:pPr>
            <a:fld id="{42E59E0F-D365-482F-8CEE-1FE6650621CF}" type="datetime'''Y''''e''''''a''''''''''''''''r'''' ''''''''4'''''''''''''''">
              <a:rPr lang="en-US" altLang="en-US" sz="1050" b="1" smtClean="0">
                <a:cs typeface="+mn-cs"/>
              </a:rPr>
              <a:pPr lvl="0" algn="ctr">
                <a:spcBef>
                  <a:spcPct val="0"/>
                </a:spcBef>
                <a:spcAft>
                  <a:spcPct val="0"/>
                </a:spcAft>
              </a:pPr>
              <a:t>Year 4</a:t>
            </a:fld>
            <a:endParaRPr lang="en-US" sz="1050" b="1">
              <a:cs typeface="+mn-cs"/>
            </a:endParaRPr>
          </a:p>
        </p:txBody>
      </p:sp>
      <p:sp>
        <p:nvSpPr>
          <p:cNvPr id="12" name="Text Placeholder 4">
            <a:extLst>
              <a:ext uri="{FF2B5EF4-FFF2-40B4-BE49-F238E27FC236}">
                <a16:creationId xmlns:a16="http://schemas.microsoft.com/office/drawing/2014/main" id="{200AAAAB-C7B6-7199-7A3D-22631BEA81EB}"/>
              </a:ext>
            </a:extLst>
          </p:cNvPr>
          <p:cNvSpPr>
            <a:spLocks noGrp="1"/>
          </p:cNvSpPr>
          <p:nvPr>
            <p:custDataLst>
              <p:tags r:id="rId7"/>
            </p:custDataLst>
          </p:nvPr>
        </p:nvSpPr>
        <p:spPr bwMode="auto">
          <a:xfrm>
            <a:off x="6286500" y="3378200"/>
            <a:ext cx="414338" cy="1603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lgn="ctr">
              <a:spcBef>
                <a:spcPct val="0"/>
              </a:spcBef>
              <a:spcAft>
                <a:spcPct val="0"/>
              </a:spcAft>
            </a:pPr>
            <a:fld id="{55ACA49F-5679-463D-8DFD-B5CE5208AF27}" type="datetime'Y''''''''''''''''ea''''r'''' ''''''''''''''''5'''''''">
              <a:rPr lang="en-US" altLang="en-US" sz="1050" b="1" smtClean="0">
                <a:cs typeface="+mn-cs"/>
              </a:rPr>
              <a:pPr lvl="0" algn="ctr">
                <a:spcBef>
                  <a:spcPct val="0"/>
                </a:spcBef>
                <a:spcAft>
                  <a:spcPct val="0"/>
                </a:spcAft>
              </a:pPr>
              <a:t>Year 5</a:t>
            </a:fld>
            <a:endParaRPr lang="en-US" sz="1050" b="1">
              <a:cs typeface="+mn-cs"/>
            </a:endParaRPr>
          </a:p>
        </p:txBody>
      </p:sp>
      <p:sp>
        <p:nvSpPr>
          <p:cNvPr id="13" name="Text Placeholder 4">
            <a:extLst>
              <a:ext uri="{FF2B5EF4-FFF2-40B4-BE49-F238E27FC236}">
                <a16:creationId xmlns:a16="http://schemas.microsoft.com/office/drawing/2014/main" id="{C5E63EC7-9A2C-E0E8-363A-04A62316D4D6}"/>
              </a:ext>
            </a:extLst>
          </p:cNvPr>
          <p:cNvSpPr>
            <a:spLocks noGrp="1"/>
          </p:cNvSpPr>
          <p:nvPr>
            <p:custDataLst>
              <p:tags r:id="rId8"/>
            </p:custDataLst>
          </p:nvPr>
        </p:nvSpPr>
        <p:spPr bwMode="auto">
          <a:xfrm>
            <a:off x="7607300" y="3378200"/>
            <a:ext cx="414338" cy="1603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lgn="ctr">
              <a:spcBef>
                <a:spcPct val="0"/>
              </a:spcBef>
              <a:spcAft>
                <a:spcPct val="0"/>
              </a:spcAft>
            </a:pPr>
            <a:fld id="{04ABB517-EDE2-4524-B16B-845BEAA2BB87}" type="datetime'''''''''''''Ye''''''''''''''''''''ar'''' 6'">
              <a:rPr lang="en-US" altLang="en-US" sz="1050" b="1" smtClean="0">
                <a:cs typeface="+mn-cs"/>
              </a:rPr>
              <a:pPr lvl="0" algn="ctr">
                <a:spcBef>
                  <a:spcPct val="0"/>
                </a:spcBef>
                <a:spcAft>
                  <a:spcPct val="0"/>
                </a:spcAft>
              </a:pPr>
              <a:t>Year 6</a:t>
            </a:fld>
            <a:endParaRPr lang="en-US" sz="1050" b="1">
              <a:cs typeface="+mn-cs"/>
            </a:endParaRPr>
          </a:p>
        </p:txBody>
      </p:sp>
      <p:grpSp>
        <p:nvGrpSpPr>
          <p:cNvPr id="14" name="Group 13">
            <a:extLst>
              <a:ext uri="{FF2B5EF4-FFF2-40B4-BE49-F238E27FC236}">
                <a16:creationId xmlns:a16="http://schemas.microsoft.com/office/drawing/2014/main" id="{76EFF90E-8D5E-080B-1BE1-9DDDF1B67D9F}"/>
              </a:ext>
            </a:extLst>
          </p:cNvPr>
          <p:cNvGrpSpPr/>
          <p:nvPr/>
        </p:nvGrpSpPr>
        <p:grpSpPr>
          <a:xfrm>
            <a:off x="554038" y="1482725"/>
            <a:ext cx="7918704" cy="211138"/>
            <a:chOff x="1257300" y="1665156"/>
            <a:chExt cx="2802637" cy="256495"/>
          </a:xfrm>
        </p:grpSpPr>
        <p:sp>
          <p:nvSpPr>
            <p:cNvPr id="15" name="TextBox 14">
              <a:extLst>
                <a:ext uri="{FF2B5EF4-FFF2-40B4-BE49-F238E27FC236}">
                  <a16:creationId xmlns:a16="http://schemas.microsoft.com/office/drawing/2014/main" id="{62F3A449-225F-7F5A-5F09-D1790122D435}"/>
                </a:ext>
              </a:extLst>
            </p:cNvPr>
            <p:cNvSpPr txBox="1">
              <a:spLocks/>
            </p:cNvSpPr>
            <p:nvPr/>
          </p:nvSpPr>
          <p:spPr>
            <a:xfrm>
              <a:off x="1257300" y="1665156"/>
              <a:ext cx="2802637" cy="223447"/>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200" b="1"/>
                <a:t>Illustrative ramp schedule and allocation methodology by year</a:t>
              </a:r>
              <a:r>
                <a:rPr lang="en-US" sz="1200"/>
                <a:t>, MW</a:t>
              </a:r>
            </a:p>
          </p:txBody>
        </p:sp>
        <p:cxnSp>
          <p:nvCxnSpPr>
            <p:cNvPr id="16" name="LineBasicDefault 7">
              <a:extLst>
                <a:ext uri="{FF2B5EF4-FFF2-40B4-BE49-F238E27FC236}">
                  <a16:creationId xmlns:a16="http://schemas.microsoft.com/office/drawing/2014/main" id="{0D0F711C-0605-812A-030B-14C684E9E945}"/>
                </a:ext>
              </a:extLst>
            </p:cNvPr>
            <p:cNvCxnSpPr>
              <a:cxnSpLocks/>
            </p:cNvCxnSpPr>
            <p:nvPr>
              <p:custDataLst>
                <p:tags r:id="rId14"/>
              </p:custDataLst>
            </p:nvPr>
          </p:nvCxnSpPr>
          <p:spPr>
            <a:xfrm>
              <a:off x="1257300" y="1921651"/>
              <a:ext cx="2802637" cy="0"/>
            </a:xfrm>
            <a:prstGeom prst="straightConnector1">
              <a:avLst/>
            </a:prstGeom>
            <a:ln w="6350">
              <a:solidFill>
                <a:schemeClr val="tx1"/>
              </a:solidFill>
            </a:ln>
          </p:spPr>
          <p:style>
            <a:lnRef idx="2">
              <a:schemeClr val="accent1"/>
            </a:lnRef>
            <a:fillRef idx="0">
              <a:schemeClr val="accent1"/>
            </a:fillRef>
            <a:effectRef idx="1">
              <a:schemeClr val="accent1"/>
            </a:effectRef>
            <a:fontRef idx="minor">
              <a:schemeClr val="tx1"/>
            </a:fontRef>
          </p:style>
        </p:cxnSp>
      </p:grpSp>
      <p:grpSp>
        <p:nvGrpSpPr>
          <p:cNvPr id="18" name="Group 17">
            <a:extLst>
              <a:ext uri="{FF2B5EF4-FFF2-40B4-BE49-F238E27FC236}">
                <a16:creationId xmlns:a16="http://schemas.microsoft.com/office/drawing/2014/main" id="{7BE51B19-C154-4DEB-A40F-81ED51357076}"/>
              </a:ext>
            </a:extLst>
          </p:cNvPr>
          <p:cNvGrpSpPr/>
          <p:nvPr/>
        </p:nvGrpSpPr>
        <p:grpSpPr>
          <a:xfrm>
            <a:off x="9097401" y="1482725"/>
            <a:ext cx="2775460" cy="211138"/>
            <a:chOff x="1257300" y="1665156"/>
            <a:chExt cx="2802637" cy="256495"/>
          </a:xfrm>
        </p:grpSpPr>
        <p:sp>
          <p:nvSpPr>
            <p:cNvPr id="19" name="TextBox 18">
              <a:extLst>
                <a:ext uri="{FF2B5EF4-FFF2-40B4-BE49-F238E27FC236}">
                  <a16:creationId xmlns:a16="http://schemas.microsoft.com/office/drawing/2014/main" id="{32B84EFD-B8CF-0F58-D8EC-EFCF20A16048}"/>
                </a:ext>
              </a:extLst>
            </p:cNvPr>
            <p:cNvSpPr txBox="1">
              <a:spLocks/>
            </p:cNvSpPr>
            <p:nvPr/>
          </p:nvSpPr>
          <p:spPr>
            <a:xfrm>
              <a:off x="1257300" y="1665156"/>
              <a:ext cx="2802637" cy="223447"/>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200" b="1"/>
                <a:t>Key highlights</a:t>
              </a:r>
            </a:p>
          </p:txBody>
        </p:sp>
        <p:cxnSp>
          <p:nvCxnSpPr>
            <p:cNvPr id="20" name="LineBasicDefault 7">
              <a:extLst>
                <a:ext uri="{FF2B5EF4-FFF2-40B4-BE49-F238E27FC236}">
                  <a16:creationId xmlns:a16="http://schemas.microsoft.com/office/drawing/2014/main" id="{FA98393F-E909-F5BA-74FE-0392DF218E1D}"/>
                </a:ext>
              </a:extLst>
            </p:cNvPr>
            <p:cNvCxnSpPr>
              <a:cxnSpLocks/>
            </p:cNvCxnSpPr>
            <p:nvPr>
              <p:custDataLst>
                <p:tags r:id="rId13"/>
              </p:custDataLst>
            </p:nvPr>
          </p:nvCxnSpPr>
          <p:spPr>
            <a:xfrm>
              <a:off x="1257300" y="1921651"/>
              <a:ext cx="2802637" cy="0"/>
            </a:xfrm>
            <a:prstGeom prst="straightConnector1">
              <a:avLst/>
            </a:prstGeom>
            <a:ln w="6350">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1" name="TextBox 20">
            <a:extLst>
              <a:ext uri="{FF2B5EF4-FFF2-40B4-BE49-F238E27FC236}">
                <a16:creationId xmlns:a16="http://schemas.microsoft.com/office/drawing/2014/main" id="{B8D0AC6C-759B-2E71-4299-34CBC98F517A}"/>
              </a:ext>
            </a:extLst>
          </p:cNvPr>
          <p:cNvSpPr txBox="1">
            <a:spLocks/>
          </p:cNvSpPr>
          <p:nvPr/>
        </p:nvSpPr>
        <p:spPr>
          <a:xfrm>
            <a:off x="628409" y="3655079"/>
            <a:ext cx="1168977" cy="923330"/>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spcBef>
                <a:spcPts val="300"/>
              </a:spcBef>
              <a:spcAft>
                <a:spcPts val="300"/>
              </a:spcAft>
            </a:pPr>
            <a:r>
              <a:rPr lang="en-US" sz="1200" b="1"/>
              <a:t>Not studied: </a:t>
            </a:r>
            <a:r>
              <a:rPr lang="en-US" sz="1200"/>
              <a:t>based on existing system capacity (no upgrades)</a:t>
            </a:r>
          </a:p>
        </p:txBody>
      </p:sp>
      <p:sp>
        <p:nvSpPr>
          <p:cNvPr id="22" name="TextBox 21">
            <a:extLst>
              <a:ext uri="{FF2B5EF4-FFF2-40B4-BE49-F238E27FC236}">
                <a16:creationId xmlns:a16="http://schemas.microsoft.com/office/drawing/2014/main" id="{97F009FA-3D8D-F0E9-031F-3AEB2FAEDC3A}"/>
              </a:ext>
            </a:extLst>
          </p:cNvPr>
          <p:cNvSpPr txBox="1">
            <a:spLocks/>
          </p:cNvSpPr>
          <p:nvPr/>
        </p:nvSpPr>
        <p:spPr>
          <a:xfrm>
            <a:off x="1948781" y="3658764"/>
            <a:ext cx="1168977" cy="369332"/>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spcBef>
                <a:spcPts val="300"/>
              </a:spcBef>
              <a:spcAft>
                <a:spcPts val="300"/>
              </a:spcAft>
            </a:pPr>
            <a:r>
              <a:rPr lang="en-US" sz="1200" b="1"/>
              <a:t>Fully studied</a:t>
            </a:r>
            <a:r>
              <a:rPr lang="en-US" sz="1200"/>
              <a:t> (all cases)</a:t>
            </a:r>
          </a:p>
        </p:txBody>
      </p:sp>
      <p:sp>
        <p:nvSpPr>
          <p:cNvPr id="23" name="TextBox 22">
            <a:extLst>
              <a:ext uri="{FF2B5EF4-FFF2-40B4-BE49-F238E27FC236}">
                <a16:creationId xmlns:a16="http://schemas.microsoft.com/office/drawing/2014/main" id="{C89A4F2F-5A03-C3D7-7E7C-9DCB41E99440}"/>
              </a:ext>
            </a:extLst>
          </p:cNvPr>
          <p:cNvSpPr txBox="1">
            <a:spLocks/>
          </p:cNvSpPr>
          <p:nvPr/>
        </p:nvSpPr>
        <p:spPr>
          <a:xfrm>
            <a:off x="3269153" y="3658764"/>
            <a:ext cx="1168977" cy="738664"/>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spcBef>
                <a:spcPts val="300"/>
              </a:spcBef>
              <a:spcAft>
                <a:spcPts val="300"/>
              </a:spcAft>
            </a:pPr>
            <a:r>
              <a:rPr lang="en-US" sz="1200" b="1"/>
              <a:t>Not studied: </a:t>
            </a:r>
            <a:r>
              <a:rPr lang="en-US" sz="1200"/>
              <a:t>conservative assumption equal to Year 2</a:t>
            </a:r>
          </a:p>
        </p:txBody>
      </p:sp>
      <p:sp>
        <p:nvSpPr>
          <p:cNvPr id="24" name="TextBox 23">
            <a:extLst>
              <a:ext uri="{FF2B5EF4-FFF2-40B4-BE49-F238E27FC236}">
                <a16:creationId xmlns:a16="http://schemas.microsoft.com/office/drawing/2014/main" id="{1F0827D2-9C4C-916E-3366-251358D4B497}"/>
              </a:ext>
            </a:extLst>
          </p:cNvPr>
          <p:cNvSpPr txBox="1">
            <a:spLocks/>
          </p:cNvSpPr>
          <p:nvPr/>
        </p:nvSpPr>
        <p:spPr>
          <a:xfrm>
            <a:off x="4589525" y="3658764"/>
            <a:ext cx="1168977" cy="369332"/>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spcBef>
                <a:spcPts val="300"/>
              </a:spcBef>
              <a:spcAft>
                <a:spcPts val="300"/>
              </a:spcAft>
            </a:pPr>
            <a:r>
              <a:rPr lang="en-US" sz="1200" b="1"/>
              <a:t>Fully studied</a:t>
            </a:r>
            <a:r>
              <a:rPr lang="en-US" sz="1200"/>
              <a:t> (all cases)</a:t>
            </a:r>
          </a:p>
        </p:txBody>
      </p:sp>
      <p:sp>
        <p:nvSpPr>
          <p:cNvPr id="25" name="TextBox 24">
            <a:extLst>
              <a:ext uri="{FF2B5EF4-FFF2-40B4-BE49-F238E27FC236}">
                <a16:creationId xmlns:a16="http://schemas.microsoft.com/office/drawing/2014/main" id="{D3CDD053-3D5A-ED26-9E5A-2627CDFBE545}"/>
              </a:ext>
            </a:extLst>
          </p:cNvPr>
          <p:cNvSpPr txBox="1">
            <a:spLocks/>
          </p:cNvSpPr>
          <p:nvPr/>
        </p:nvSpPr>
        <p:spPr>
          <a:xfrm>
            <a:off x="5909897" y="3658764"/>
            <a:ext cx="1168977" cy="738664"/>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spcBef>
                <a:spcPts val="300"/>
              </a:spcBef>
              <a:spcAft>
                <a:spcPts val="300"/>
              </a:spcAft>
            </a:pPr>
            <a:r>
              <a:rPr lang="en-US" sz="1200" b="1"/>
              <a:t>Not studied: </a:t>
            </a:r>
            <a:r>
              <a:rPr lang="en-US" sz="1200"/>
              <a:t>conservative assumption equal to Year 4</a:t>
            </a:r>
          </a:p>
        </p:txBody>
      </p:sp>
      <p:sp>
        <p:nvSpPr>
          <p:cNvPr id="26" name="TextBox 25">
            <a:extLst>
              <a:ext uri="{FF2B5EF4-FFF2-40B4-BE49-F238E27FC236}">
                <a16:creationId xmlns:a16="http://schemas.microsoft.com/office/drawing/2014/main" id="{08D27651-056E-F75B-78AA-A5BCF4EDF9EF}"/>
              </a:ext>
            </a:extLst>
          </p:cNvPr>
          <p:cNvSpPr txBox="1">
            <a:spLocks/>
          </p:cNvSpPr>
          <p:nvPr/>
        </p:nvSpPr>
        <p:spPr>
          <a:xfrm>
            <a:off x="7230269" y="3658764"/>
            <a:ext cx="1168400" cy="369332"/>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spcBef>
                <a:spcPts val="300"/>
              </a:spcBef>
              <a:spcAft>
                <a:spcPts val="300"/>
              </a:spcAft>
            </a:pPr>
            <a:r>
              <a:rPr lang="en-US" sz="1200" b="1"/>
              <a:t>Fully studied</a:t>
            </a:r>
            <a:r>
              <a:rPr lang="en-US" sz="1200"/>
              <a:t> (all cases)</a:t>
            </a:r>
          </a:p>
        </p:txBody>
      </p:sp>
      <p:sp>
        <p:nvSpPr>
          <p:cNvPr id="27" name="Rectangle 26">
            <a:extLst>
              <a:ext uri="{FF2B5EF4-FFF2-40B4-BE49-F238E27FC236}">
                <a16:creationId xmlns:a16="http://schemas.microsoft.com/office/drawing/2014/main" id="{29987BF7-E8DC-F67A-7606-8B374FA627FF}"/>
              </a:ext>
            </a:extLst>
          </p:cNvPr>
          <p:cNvSpPr/>
          <p:nvPr>
            <p:custDataLst>
              <p:tags r:id="rId9"/>
            </p:custDataLst>
          </p:nvPr>
        </p:nvSpPr>
        <p:spPr bwMode="auto">
          <a:xfrm>
            <a:off x="6797675" y="1474788"/>
            <a:ext cx="144463" cy="144463"/>
          </a:xfrm>
          <a:prstGeom prst="rect">
            <a:avLst/>
          </a:prstGeom>
          <a:solidFill>
            <a:schemeClr val="accent1"/>
          </a:solidFill>
          <a:ln w="9525" cap="sq" cmpd="sng" algn="ctr">
            <a:solidFill>
              <a:schemeClr val="bg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28" name="Rectangle 27">
            <a:extLst>
              <a:ext uri="{FF2B5EF4-FFF2-40B4-BE49-F238E27FC236}">
                <a16:creationId xmlns:a16="http://schemas.microsoft.com/office/drawing/2014/main" id="{BEF67FB3-8DD6-506B-5BAE-8FDD8638D985}"/>
              </a:ext>
            </a:extLst>
          </p:cNvPr>
          <p:cNvSpPr/>
          <p:nvPr>
            <p:custDataLst>
              <p:tags r:id="rId10"/>
            </p:custDataLst>
          </p:nvPr>
        </p:nvSpPr>
        <p:spPr bwMode="auto">
          <a:xfrm>
            <a:off x="7548563" y="1474788"/>
            <a:ext cx="144463" cy="144463"/>
          </a:xfrm>
          <a:prstGeom prst="rect">
            <a:avLst/>
          </a:prstGeom>
          <a:solidFill>
            <a:srgbClr val="B3B3B3"/>
          </a:solidFill>
          <a:ln w="9525" cap="sq" cmpd="sng" algn="ctr">
            <a:solidFill>
              <a:schemeClr val="bg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30" name="Text Placeholder 4">
            <a:extLst>
              <a:ext uri="{FF2B5EF4-FFF2-40B4-BE49-F238E27FC236}">
                <a16:creationId xmlns:a16="http://schemas.microsoft.com/office/drawing/2014/main" id="{F735A983-D6FF-3CD0-82A3-72E5211FDBB2}"/>
              </a:ext>
            </a:extLst>
          </p:cNvPr>
          <p:cNvSpPr>
            <a:spLocks noGrp="1"/>
          </p:cNvSpPr>
          <p:nvPr>
            <p:custDataLst>
              <p:tags r:id="rId11"/>
            </p:custDataLst>
          </p:nvPr>
        </p:nvSpPr>
        <p:spPr bwMode="auto">
          <a:xfrm>
            <a:off x="6992938" y="1471613"/>
            <a:ext cx="454025" cy="1603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spcBef>
                <a:spcPct val="0"/>
              </a:spcBef>
              <a:spcAft>
                <a:spcPct val="0"/>
              </a:spcAft>
            </a:pPr>
            <a:fld id="{C5EB4E74-ACE4-49CE-9061-CCE06CDE9916}" type="datetime'''''''S''''''t''''''''''''''''u''''die''''''d'''''''''">
              <a:rPr lang="en-US" altLang="en-US" sz="1050" smtClean="0">
                <a:cs typeface="+mn-cs"/>
              </a:rPr>
              <a:pPr lvl="0">
                <a:spcBef>
                  <a:spcPct val="0"/>
                </a:spcBef>
                <a:spcAft>
                  <a:spcPct val="0"/>
                </a:spcAft>
              </a:pPr>
              <a:t>Studied</a:t>
            </a:fld>
            <a:endParaRPr lang="en-US" sz="1050">
              <a:cs typeface="+mn-cs"/>
            </a:endParaRPr>
          </a:p>
        </p:txBody>
      </p:sp>
      <p:sp>
        <p:nvSpPr>
          <p:cNvPr id="31" name="Text Placeholder 4">
            <a:extLst>
              <a:ext uri="{FF2B5EF4-FFF2-40B4-BE49-F238E27FC236}">
                <a16:creationId xmlns:a16="http://schemas.microsoft.com/office/drawing/2014/main" id="{C5B33334-3577-377A-C8BD-02BDA7B587FB}"/>
              </a:ext>
            </a:extLst>
          </p:cNvPr>
          <p:cNvSpPr>
            <a:spLocks noGrp="1"/>
          </p:cNvSpPr>
          <p:nvPr>
            <p:custDataLst>
              <p:tags r:id="rId12"/>
            </p:custDataLst>
          </p:nvPr>
        </p:nvSpPr>
        <p:spPr bwMode="auto">
          <a:xfrm>
            <a:off x="7743825" y="1471613"/>
            <a:ext cx="676275" cy="1603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spcBef>
                <a:spcPct val="0"/>
              </a:spcBef>
              <a:spcAft>
                <a:spcPct val="0"/>
              </a:spcAft>
            </a:pPr>
            <a:fld id="{175A22E2-41F6-4653-9897-E78F6A1B3A31}" type="datetime'N''''o''''''''''''''t'' ''''''''''''''''st''u''d''''ie''d'''">
              <a:rPr lang="en-US" altLang="en-US" sz="1050" smtClean="0">
                <a:cs typeface="+mn-cs"/>
              </a:rPr>
              <a:pPr lvl="0">
                <a:spcBef>
                  <a:spcPct val="0"/>
                </a:spcBef>
                <a:spcAft>
                  <a:spcPct val="0"/>
                </a:spcAft>
              </a:pPr>
              <a:t>Not studied</a:t>
            </a:fld>
            <a:endParaRPr lang="en-US" sz="1050">
              <a:cs typeface="+mn-cs"/>
            </a:endParaRPr>
          </a:p>
        </p:txBody>
      </p:sp>
      <p:sp>
        <p:nvSpPr>
          <p:cNvPr id="33" name="TextBox 32">
            <a:extLst>
              <a:ext uri="{FF2B5EF4-FFF2-40B4-BE49-F238E27FC236}">
                <a16:creationId xmlns:a16="http://schemas.microsoft.com/office/drawing/2014/main" id="{94710A62-B4B5-AF9B-8B8E-14871B71EED8}"/>
              </a:ext>
            </a:extLst>
          </p:cNvPr>
          <p:cNvSpPr txBox="1">
            <a:spLocks/>
          </p:cNvSpPr>
          <p:nvPr/>
        </p:nvSpPr>
        <p:spPr>
          <a:xfrm>
            <a:off x="9097401" y="1749471"/>
            <a:ext cx="2775460" cy="5047536"/>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1450" indent="-171450">
              <a:spcBef>
                <a:spcPts val="300"/>
              </a:spcBef>
              <a:spcAft>
                <a:spcPts val="300"/>
              </a:spcAft>
              <a:buFont typeface="Arial" panose="020B0604020202020204" pitchFamily="34" charset="0"/>
              <a:buChar char="•"/>
            </a:pPr>
            <a:r>
              <a:rPr lang="en-US" sz="1200"/>
              <a:t>Approach shifts from a fully prescriptive multi-year study to a targeted “bookend” approach to </a:t>
            </a:r>
            <a:r>
              <a:rPr lang="en-US" sz="1200" b="1"/>
              <a:t>balance feasibility and value while reducing computational burden</a:t>
            </a:r>
          </a:p>
          <a:p>
            <a:pPr marL="171450" indent="-171450">
              <a:spcBef>
                <a:spcPts val="300"/>
              </a:spcBef>
              <a:spcAft>
                <a:spcPts val="300"/>
              </a:spcAft>
              <a:buFont typeface="Arial" panose="020B0604020202020204" pitchFamily="34" charset="0"/>
              <a:buChar char="•"/>
            </a:pPr>
            <a:r>
              <a:rPr lang="en-US" sz="1200" b="1"/>
              <a:t>Objectives:</a:t>
            </a:r>
          </a:p>
          <a:p>
            <a:pPr marL="404813" lvl="1" indent="-171450">
              <a:spcBef>
                <a:spcPts val="300"/>
              </a:spcBef>
              <a:spcAft>
                <a:spcPts val="300"/>
              </a:spcAft>
              <a:buFont typeface="Courier New" panose="02070309020205020404" pitchFamily="49" charset="0"/>
              <a:buChar char="o"/>
            </a:pPr>
            <a:r>
              <a:rPr lang="en-US" sz="1200" b="1"/>
              <a:t>Preserve decision-quality outputs while making the study executable </a:t>
            </a:r>
            <a:r>
              <a:rPr lang="en-US" sz="1200"/>
              <a:t>within a 6-month Batch Zero timeline</a:t>
            </a:r>
          </a:p>
          <a:p>
            <a:pPr marL="404813" lvl="1" indent="-171450">
              <a:spcBef>
                <a:spcPts val="300"/>
              </a:spcBef>
              <a:spcAft>
                <a:spcPts val="300"/>
              </a:spcAft>
              <a:buFont typeface="Courier New" panose="02070309020205020404" pitchFamily="49" charset="0"/>
              <a:buChar char="o"/>
            </a:pPr>
            <a:r>
              <a:rPr lang="en-US" sz="1200" b="1"/>
              <a:t>Balance customer visibility with transmission realism</a:t>
            </a:r>
          </a:p>
          <a:p>
            <a:pPr marL="171450" indent="-171450">
              <a:spcBef>
                <a:spcPts val="300"/>
              </a:spcBef>
              <a:spcAft>
                <a:spcPts val="300"/>
              </a:spcAft>
              <a:buFont typeface="Arial" panose="020B0604020202020204" pitchFamily="34" charset="0"/>
              <a:buChar char="•"/>
            </a:pPr>
            <a:r>
              <a:rPr lang="en-US" sz="1200" b="1"/>
              <a:t>Process flow:</a:t>
            </a:r>
          </a:p>
          <a:p>
            <a:pPr marL="404813" lvl="1" indent="-171450">
              <a:spcBef>
                <a:spcPts val="300"/>
              </a:spcBef>
              <a:spcAft>
                <a:spcPts val="300"/>
              </a:spcAft>
              <a:buFont typeface="Courier New" panose="02070309020205020404" pitchFamily="49" charset="0"/>
              <a:buChar char="o"/>
            </a:pPr>
            <a:r>
              <a:rPr lang="en-US" sz="1200"/>
              <a:t>Batch study produces Year 1–6 allocation trajectory and required transmission upgrades</a:t>
            </a:r>
          </a:p>
          <a:p>
            <a:pPr marL="404813" lvl="1" indent="-171450">
              <a:spcBef>
                <a:spcPts val="300"/>
              </a:spcBef>
              <a:spcAft>
                <a:spcPts val="300"/>
              </a:spcAft>
              <a:buFont typeface="Courier New" panose="02070309020205020404" pitchFamily="49" charset="0"/>
              <a:buChar char="o"/>
            </a:pPr>
            <a:r>
              <a:rPr lang="en-US" sz="1200"/>
              <a:t>Customers use outputs to assess viability and commit</a:t>
            </a:r>
          </a:p>
          <a:p>
            <a:pPr marL="404813" lvl="1" indent="-171450">
              <a:spcBef>
                <a:spcPts val="300"/>
              </a:spcBef>
              <a:spcAft>
                <a:spcPts val="300"/>
              </a:spcAft>
              <a:buFont typeface="Courier New" panose="02070309020205020404" pitchFamily="49" charset="0"/>
              <a:buChar char="o"/>
            </a:pPr>
            <a:r>
              <a:rPr lang="en-US" sz="1200"/>
              <a:t>Refinement removes non-committed load and refines projects and costs</a:t>
            </a:r>
          </a:p>
          <a:p>
            <a:pPr marL="404813" lvl="1" indent="-171450">
              <a:spcBef>
                <a:spcPts val="300"/>
              </a:spcBef>
              <a:spcAft>
                <a:spcPts val="300"/>
              </a:spcAft>
              <a:buFont typeface="Courier New" panose="02070309020205020404" pitchFamily="49" charset="0"/>
              <a:buChar char="o"/>
            </a:pPr>
            <a:r>
              <a:rPr lang="en-US" sz="1200"/>
              <a:t>Output is a coherent, actionable transmission plan</a:t>
            </a:r>
          </a:p>
        </p:txBody>
      </p:sp>
      <p:pic>
        <p:nvPicPr>
          <p:cNvPr id="34" name="Graphic 33">
            <a:extLst>
              <a:ext uri="{FF2B5EF4-FFF2-40B4-BE49-F238E27FC236}">
                <a16:creationId xmlns:a16="http://schemas.microsoft.com/office/drawing/2014/main" id="{ED93D941-97CA-C558-24A6-E5FA74FFD104}"/>
              </a:ext>
            </a:extLst>
          </p:cNvPr>
          <p:cNvPicPr>
            <a:picLocks/>
          </p:cNvPicPr>
          <p:nvPr/>
        </p:nvPicPr>
        <p:blipFill>
          <a:blip>
            <a:extLst>
              <a:ext uri="{96DAC541-7B7A-43D3-8B79-37D633B846F1}">
                <asvg:svgBlip xmlns:asvg="http://schemas.microsoft.com/office/drawing/2016/SVG/main" r:embed="rId20"/>
              </a:ext>
            </a:extLst>
          </a:blip>
          <a:stretch>
            <a:fillRect/>
          </a:stretch>
        </p:blipFill>
        <p:spPr>
          <a:xfrm>
            <a:off x="4671081" y="4906326"/>
            <a:ext cx="458002" cy="458002"/>
          </a:xfrm>
          <a:prstGeom prst="rect">
            <a:avLst/>
          </a:prstGeom>
        </p:spPr>
      </p:pic>
      <p:pic>
        <p:nvPicPr>
          <p:cNvPr id="35" name="Graphic 34">
            <a:extLst>
              <a:ext uri="{FF2B5EF4-FFF2-40B4-BE49-F238E27FC236}">
                <a16:creationId xmlns:a16="http://schemas.microsoft.com/office/drawing/2014/main" id="{CDF0F6BA-1E67-5C7C-6D39-FA5CE364FA9A}"/>
              </a:ext>
            </a:extLst>
          </p:cNvPr>
          <p:cNvPicPr>
            <a:picLocks/>
          </p:cNvPicPr>
          <p:nvPr/>
        </p:nvPicPr>
        <p:blipFill>
          <a:blip>
            <a:extLst>
              <a:ext uri="{96DAC541-7B7A-43D3-8B79-37D633B846F1}">
                <asvg:svgBlip xmlns:asvg="http://schemas.microsoft.com/office/drawing/2016/SVG/main" r:embed="rId21"/>
              </a:ext>
            </a:extLst>
          </a:blip>
          <a:stretch>
            <a:fillRect/>
          </a:stretch>
        </p:blipFill>
        <p:spPr>
          <a:xfrm>
            <a:off x="615682" y="4906326"/>
            <a:ext cx="458002" cy="458002"/>
          </a:xfrm>
          <a:prstGeom prst="rect">
            <a:avLst/>
          </a:prstGeom>
        </p:spPr>
      </p:pic>
      <p:sp>
        <p:nvSpPr>
          <p:cNvPr id="36" name="TextBox 35">
            <a:extLst>
              <a:ext uri="{FF2B5EF4-FFF2-40B4-BE49-F238E27FC236}">
                <a16:creationId xmlns:a16="http://schemas.microsoft.com/office/drawing/2014/main" id="{6A654D79-F694-47A6-67E2-05C0858EA055}"/>
              </a:ext>
            </a:extLst>
          </p:cNvPr>
          <p:cNvSpPr txBox="1">
            <a:spLocks/>
          </p:cNvSpPr>
          <p:nvPr/>
        </p:nvSpPr>
        <p:spPr>
          <a:xfrm>
            <a:off x="1130704" y="4906326"/>
            <a:ext cx="3287183" cy="1523494"/>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spcBef>
                <a:spcPts val="300"/>
              </a:spcBef>
              <a:spcAft>
                <a:spcPts val="300"/>
              </a:spcAft>
            </a:pPr>
            <a:r>
              <a:rPr lang="en-US" sz="1200" b="1"/>
              <a:t>Enablers</a:t>
            </a:r>
          </a:p>
          <a:p>
            <a:pPr marL="171450" indent="-171450">
              <a:spcBef>
                <a:spcPts val="300"/>
              </a:spcBef>
              <a:spcAft>
                <a:spcPts val="300"/>
              </a:spcAft>
              <a:buFont typeface="Arial" panose="020B0604020202020204" pitchFamily="34" charset="0"/>
              <a:buChar char="•"/>
            </a:pPr>
            <a:r>
              <a:rPr lang="en-US" sz="1200" b="1"/>
              <a:t>Early TSP involvement at study kickoff</a:t>
            </a:r>
            <a:r>
              <a:rPr lang="en-US" sz="1200"/>
              <a:t>, with a shared Year 6 system case</a:t>
            </a:r>
          </a:p>
          <a:p>
            <a:pPr marL="171450" indent="-171450">
              <a:spcBef>
                <a:spcPts val="300"/>
              </a:spcBef>
              <a:spcAft>
                <a:spcPts val="300"/>
              </a:spcAft>
              <a:buFont typeface="Arial" panose="020B0604020202020204" pitchFamily="34" charset="0"/>
              <a:buChar char="•"/>
            </a:pPr>
            <a:r>
              <a:rPr lang="en-US" sz="1200" b="1"/>
              <a:t>Parallel development of transmission solutions </a:t>
            </a:r>
            <a:r>
              <a:rPr lang="en-US" sz="1200"/>
              <a:t>and cost estimates</a:t>
            </a:r>
          </a:p>
          <a:p>
            <a:pPr marL="171450" indent="-171450">
              <a:spcBef>
                <a:spcPts val="300"/>
              </a:spcBef>
              <a:spcAft>
                <a:spcPts val="300"/>
              </a:spcAft>
              <a:buFont typeface="Arial" panose="020B0604020202020204" pitchFamily="34" charset="0"/>
              <a:buChar char="•"/>
            </a:pPr>
            <a:r>
              <a:rPr lang="en-US" sz="1200" b="1"/>
              <a:t>Centralized ERCOT coordination</a:t>
            </a:r>
            <a:r>
              <a:rPr lang="en-US" sz="1200"/>
              <a:t>, consolidating TSP inputs into a single plan</a:t>
            </a:r>
          </a:p>
        </p:txBody>
      </p:sp>
      <p:sp>
        <p:nvSpPr>
          <p:cNvPr id="37" name="TextBox 36">
            <a:extLst>
              <a:ext uri="{FF2B5EF4-FFF2-40B4-BE49-F238E27FC236}">
                <a16:creationId xmlns:a16="http://schemas.microsoft.com/office/drawing/2014/main" id="{DF2ADD66-1F3F-A898-75AA-B0F021667F7E}"/>
              </a:ext>
            </a:extLst>
          </p:cNvPr>
          <p:cNvSpPr txBox="1">
            <a:spLocks/>
          </p:cNvSpPr>
          <p:nvPr/>
        </p:nvSpPr>
        <p:spPr>
          <a:xfrm>
            <a:off x="5187951" y="4906326"/>
            <a:ext cx="3227388" cy="1523494"/>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spcBef>
                <a:spcPts val="300"/>
              </a:spcBef>
              <a:spcAft>
                <a:spcPts val="300"/>
              </a:spcAft>
            </a:pPr>
            <a:r>
              <a:rPr lang="en-US" sz="1200" b="1"/>
              <a:t>Advantages</a:t>
            </a:r>
          </a:p>
          <a:p>
            <a:pPr marL="171450" indent="-171450">
              <a:spcBef>
                <a:spcPts val="300"/>
              </a:spcBef>
              <a:spcAft>
                <a:spcPts val="300"/>
              </a:spcAft>
              <a:buFont typeface="Arial" panose="020B0604020202020204" pitchFamily="34" charset="0"/>
              <a:buChar char="•"/>
            </a:pPr>
            <a:r>
              <a:rPr lang="en-US" sz="1200" b="1"/>
              <a:t>Delivers an actionable 6-year transmission plan within Batch Zero timeline</a:t>
            </a:r>
            <a:r>
              <a:rPr lang="en-US" sz="1200"/>
              <a:t>, avoiding reliance on future cycles </a:t>
            </a:r>
          </a:p>
          <a:p>
            <a:pPr marL="171450" indent="-171450">
              <a:spcBef>
                <a:spcPts val="300"/>
              </a:spcBef>
              <a:spcAft>
                <a:spcPts val="300"/>
              </a:spcAft>
              <a:buFont typeface="Arial" panose="020B0604020202020204" pitchFamily="34" charset="0"/>
              <a:buChar char="•"/>
            </a:pPr>
            <a:r>
              <a:rPr lang="en-US" sz="1200" b="1"/>
              <a:t>Provides full Year 1–6 visibility </a:t>
            </a:r>
            <a:r>
              <a:rPr lang="en-US" sz="1200"/>
              <a:t>for customer decisions</a:t>
            </a:r>
          </a:p>
          <a:p>
            <a:pPr marL="171450" indent="-171450">
              <a:spcBef>
                <a:spcPts val="300"/>
              </a:spcBef>
              <a:spcAft>
                <a:spcPts val="300"/>
              </a:spcAft>
              <a:buFont typeface="Arial" panose="020B0604020202020204" pitchFamily="34" charset="0"/>
              <a:buChar char="•"/>
            </a:pPr>
            <a:r>
              <a:rPr lang="en-US" sz="1200" b="1"/>
              <a:t>Reduces complexity and rework</a:t>
            </a:r>
          </a:p>
        </p:txBody>
      </p:sp>
      <p:sp>
        <p:nvSpPr>
          <p:cNvPr id="38" name="Rectangle 37">
            <a:extLst>
              <a:ext uri="{FF2B5EF4-FFF2-40B4-BE49-F238E27FC236}">
                <a16:creationId xmlns:a16="http://schemas.microsoft.com/office/drawing/2014/main" id="{E54A75FD-2A29-3BD8-4DD5-52B4F0C1C55E}"/>
              </a:ext>
            </a:extLst>
          </p:cNvPr>
          <p:cNvSpPr/>
          <p:nvPr/>
        </p:nvSpPr>
        <p:spPr>
          <a:xfrm>
            <a:off x="554038" y="4869767"/>
            <a:ext cx="3863849" cy="1582402"/>
          </a:xfrm>
          <a:prstGeom prst="rect">
            <a:avLst/>
          </a:prstGeom>
          <a:noFill/>
          <a:ln w="1905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39" name="Rectangle 38">
            <a:extLst>
              <a:ext uri="{FF2B5EF4-FFF2-40B4-BE49-F238E27FC236}">
                <a16:creationId xmlns:a16="http://schemas.microsoft.com/office/drawing/2014/main" id="{72E2208E-4501-B96F-726D-0FAB742CB3B1}"/>
              </a:ext>
            </a:extLst>
          </p:cNvPr>
          <p:cNvSpPr/>
          <p:nvPr/>
        </p:nvSpPr>
        <p:spPr>
          <a:xfrm>
            <a:off x="4610100" y="4869767"/>
            <a:ext cx="3863975" cy="1582402"/>
          </a:xfrm>
          <a:prstGeom prst="rect">
            <a:avLst/>
          </a:prstGeom>
          <a:noFill/>
          <a:ln w="1905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Tree>
    <p:extLst>
      <p:ext uri="{BB962C8B-B14F-4D97-AF65-F5344CB8AC3E}">
        <p14:creationId xmlns:p14="http://schemas.microsoft.com/office/powerpoint/2010/main" val="2336294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431580-3D58-DF87-E73E-A1188584D611}"/>
            </a:ext>
          </a:extLst>
        </p:cNvPr>
        <p:cNvGrpSpPr/>
        <p:nvPr/>
      </p:nvGrpSpPr>
      <p:grpSpPr>
        <a:xfrm>
          <a:off x="0" y="0"/>
          <a:ext cx="0" cy="0"/>
          <a:chOff x="0" y="0"/>
          <a:chExt cx="0" cy="0"/>
        </a:xfrm>
      </p:grpSpPr>
      <p:graphicFrame>
        <p:nvGraphicFramePr>
          <p:cNvPr id="8" name="Object 9" hidden="1">
            <a:extLst>
              <a:ext uri="{FF2B5EF4-FFF2-40B4-BE49-F238E27FC236}">
                <a16:creationId xmlns:a16="http://schemas.microsoft.com/office/drawing/2014/main" id="{CA994D8C-51D0-2120-9DA3-137E23E29ED9}"/>
              </a:ext>
            </a:extLst>
          </p:cNvPr>
          <p:cNvGraphicFramePr>
            <a:graphicFrameLocks noChangeAspect="1"/>
          </p:cNvGraphicFramePr>
          <p:nvPr>
            <p:custDataLst>
              <p:tags r:id="rId2"/>
            </p:custDataLst>
            <p:extLst>
              <p:ext uri="{D42A27DB-BD31-4B8C-83A1-F6EECF244321}">
                <p14:modId xmlns:p14="http://schemas.microsoft.com/office/powerpoint/2010/main" val="241634711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2" imgW="404" imgH="403" progId="TCLayout.ActiveDocument.1">
                  <p:embed/>
                </p:oleObj>
              </mc:Choice>
              <mc:Fallback>
                <p:oleObj name="think-cell Slide" r:id="rId12" imgW="404" imgH="403" progId="TCLayout.ActiveDocument.1">
                  <p:embed/>
                  <p:pic>
                    <p:nvPicPr>
                      <p:cNvPr id="8" name="Object 9" hidden="1">
                        <a:extLst>
                          <a:ext uri="{FF2B5EF4-FFF2-40B4-BE49-F238E27FC236}">
                            <a16:creationId xmlns:a16="http://schemas.microsoft.com/office/drawing/2014/main" id="{CA994D8C-51D0-2120-9DA3-137E23E29ED9}"/>
                          </a:ext>
                        </a:extLst>
                      </p:cNvPr>
                      <p:cNvPicPr/>
                      <p:nvPr/>
                    </p:nvPicPr>
                    <p:blipFill>
                      <a:blip r:embed="rId13"/>
                      <a:stretch>
                        <a:fillRect/>
                      </a:stretch>
                    </p:blipFill>
                    <p:spPr>
                      <a:xfrm>
                        <a:off x="1588" y="1588"/>
                        <a:ext cx="1588" cy="1588"/>
                      </a:xfrm>
                      <a:prstGeom prst="rect">
                        <a:avLst/>
                      </a:prstGeom>
                    </p:spPr>
                  </p:pic>
                </p:oleObj>
              </mc:Fallback>
            </mc:AlternateContent>
          </a:graphicData>
        </a:graphic>
      </p:graphicFrame>
      <p:sp>
        <p:nvSpPr>
          <p:cNvPr id="6" name="Rectangle 8" hidden="1">
            <a:extLst>
              <a:ext uri="{FF2B5EF4-FFF2-40B4-BE49-F238E27FC236}">
                <a16:creationId xmlns:a16="http://schemas.microsoft.com/office/drawing/2014/main" id="{13938B7E-4590-877E-F841-8ED8868327C3}"/>
              </a:ext>
            </a:extLst>
          </p:cNvPr>
          <p:cNvSpPr/>
          <p:nvPr/>
        </p:nvSpPr>
        <p:spPr>
          <a:xfrm>
            <a:off x="0" y="0"/>
            <a:ext cx="158750" cy="158750"/>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spcBef>
                <a:spcPts val="300"/>
              </a:spcBef>
              <a:spcAft>
                <a:spcPts val="300"/>
              </a:spcAft>
            </a:pPr>
            <a:endParaRPr lang="en-US" sz="1600">
              <a:solidFill>
                <a:schemeClr val="bg1"/>
              </a:solidFill>
              <a:latin typeface="Arial" panose="020B0604020202020204" pitchFamily="34" charset="0"/>
            </a:endParaRPr>
          </a:p>
        </p:txBody>
      </p:sp>
      <p:sp>
        <p:nvSpPr>
          <p:cNvPr id="4" name="2. Slide Title">
            <a:extLst>
              <a:ext uri="{FF2B5EF4-FFF2-40B4-BE49-F238E27FC236}">
                <a16:creationId xmlns:a16="http://schemas.microsoft.com/office/drawing/2014/main" id="{CA7E2BAD-6FE9-ADB6-B401-4D85822F9A4D}"/>
              </a:ext>
            </a:extLst>
          </p:cNvPr>
          <p:cNvSpPr>
            <a:spLocks noGrp="1"/>
          </p:cNvSpPr>
          <p:nvPr>
            <p:ph type="title"/>
            <p:custDataLst>
              <p:tags r:id="rId3"/>
            </p:custDataLst>
          </p:nvPr>
        </p:nvSpPr>
        <p:spPr>
          <a:xfrm>
            <a:off x="1257300" y="457200"/>
            <a:ext cx="10401300" cy="332399"/>
          </a:xfrm>
          <a:noFill/>
          <a:ln/>
          <a:extLst>
            <a:ext uri="{909E8E84-426E-40DD-AFC4-6F175D3DCCD1}">
              <a14:hiddenFill xmlns:a14="http://schemas.microsoft.com/office/drawing/2010/main">
                <a:solidFill>
                  <a:srgbClr val="FFFFFF"/>
                </a:solidFill>
              </a14:hiddenFill>
            </a:ext>
          </a:extLst>
        </p:spPr>
        <p:txBody>
          <a:bodyPr vert="horz" wrap="square">
            <a:spAutoFit/>
          </a:bodyPr>
          <a:lstStyle/>
          <a:p>
            <a:r>
              <a:rPr lang="en-US"/>
              <a:t>Agenda</a:t>
            </a:r>
          </a:p>
        </p:txBody>
      </p:sp>
      <p:sp>
        <p:nvSpPr>
          <p:cNvPr id="3" name="Text Placeholder 2">
            <a:hlinkClick r:id="rId14" action="ppaction://hlinksldjump"/>
            <a:extLst>
              <a:ext uri="{FF2B5EF4-FFF2-40B4-BE49-F238E27FC236}">
                <a16:creationId xmlns:a16="http://schemas.microsoft.com/office/drawing/2014/main" id="{DFBC705A-F42B-E338-DD77-AA5C557B6F50}"/>
              </a:ext>
            </a:extLst>
          </p:cNvPr>
          <p:cNvSpPr>
            <a:spLocks noGrp="1"/>
          </p:cNvSpPr>
          <p:nvPr>
            <p:custDataLst>
              <p:tags r:id="rId4"/>
            </p:custDataLst>
          </p:nvPr>
        </p:nvSpPr>
        <p:spPr bwMode="auto">
          <a:xfrm>
            <a:off x="4052888" y="1157288"/>
            <a:ext cx="7594600" cy="5715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80963" tIns="163513" rIns="0" bIns="163513" rtlCol="0" anchor="ctr">
            <a:noAutofit/>
          </a:bodyPr>
          <a:lstStyle>
            <a:lvl1pPr marL="0" indent="0" algn="l" defTabSz="914400" rtl="0" eaLnBrk="1" latinLnBrk="0" hangingPunct="1">
              <a:lnSpc>
                <a:spcPct val="100000"/>
              </a:lnSpc>
              <a:spcBef>
                <a:spcPts val="300"/>
              </a:spcBef>
              <a:spcAft>
                <a:spcPts val="300"/>
              </a:spcAft>
              <a:buFont typeface="Segoe UI" panose="020B0502040204020203" pitchFamily="34" charset="0"/>
              <a:buChar char="​"/>
              <a:defRPr sz="1600" kern="120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Font typeface="Wingdings" panose="05000000000000000000" pitchFamily="2" charset="2"/>
              <a:buChar char=""/>
              <a:defRPr sz="1600" kern="1200">
                <a:solidFill>
                  <a:schemeClr val="tx1"/>
                </a:solidFill>
                <a:latin typeface="+mn-lt"/>
                <a:ea typeface="+mn-ea"/>
                <a:cs typeface="Arial" panose="020B0604020202020204" pitchFamily="34" charset="0"/>
              </a:defRPr>
            </a:lvl2pPr>
            <a:lvl3pPr marL="515938" indent="-287338"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3pPr>
            <a:lvl4pPr marL="742950" indent="-182563"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4pPr>
            <a:lvl5pPr marL="914400" indent="-136525"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buNone/>
              <a:defRPr/>
            </a:pPr>
            <a:r>
              <a:rPr lang="en-US"/>
              <a:t>Timeline and governance recap</a:t>
            </a:r>
          </a:p>
        </p:txBody>
      </p:sp>
      <p:sp>
        <p:nvSpPr>
          <p:cNvPr id="15" name="Text Placeholder 2">
            <a:hlinkClick r:id="rId15" action="ppaction://hlinksldjump"/>
            <a:extLst>
              <a:ext uri="{FF2B5EF4-FFF2-40B4-BE49-F238E27FC236}">
                <a16:creationId xmlns:a16="http://schemas.microsoft.com/office/drawing/2014/main" id="{3351CB67-C4CC-367B-DBAB-EDA551D06378}"/>
              </a:ext>
            </a:extLst>
          </p:cNvPr>
          <p:cNvSpPr>
            <a:spLocks noGrp="1"/>
          </p:cNvSpPr>
          <p:nvPr>
            <p:custDataLst>
              <p:tags r:id="rId5"/>
            </p:custDataLst>
          </p:nvPr>
        </p:nvSpPr>
        <p:spPr bwMode="auto">
          <a:xfrm>
            <a:off x="4052888" y="1728789"/>
            <a:ext cx="7594600" cy="56991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80963" tIns="163513" rIns="0" bIns="161925" rtlCol="0" anchor="ctr">
            <a:noAutofit/>
          </a:bodyPr>
          <a:lstStyle>
            <a:lvl1pPr marL="0" indent="0" algn="l" defTabSz="914400" rtl="0" eaLnBrk="1" latinLnBrk="0" hangingPunct="1">
              <a:lnSpc>
                <a:spcPct val="100000"/>
              </a:lnSpc>
              <a:spcBef>
                <a:spcPts val="300"/>
              </a:spcBef>
              <a:spcAft>
                <a:spcPts val="300"/>
              </a:spcAft>
              <a:buFont typeface="Segoe UI" panose="020B0502040204020203" pitchFamily="34" charset="0"/>
              <a:buChar char="​"/>
              <a:defRPr sz="1600" kern="120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Font typeface="Wingdings" panose="05000000000000000000" pitchFamily="2" charset="2"/>
              <a:buChar char=""/>
              <a:defRPr sz="1600" kern="1200">
                <a:solidFill>
                  <a:schemeClr val="tx1"/>
                </a:solidFill>
                <a:latin typeface="+mn-lt"/>
                <a:ea typeface="+mn-ea"/>
                <a:cs typeface="Arial" panose="020B0604020202020204" pitchFamily="34" charset="0"/>
              </a:defRPr>
            </a:lvl2pPr>
            <a:lvl3pPr marL="515938" indent="-287338"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3pPr>
            <a:lvl4pPr marL="742950" indent="-182563"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4pPr>
            <a:lvl5pPr marL="914400" indent="-136525"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buNone/>
              <a:defRPr/>
            </a:pPr>
            <a:r>
              <a:rPr lang="en-US"/>
              <a:t>Year 6 allocation approach</a:t>
            </a:r>
          </a:p>
        </p:txBody>
      </p:sp>
      <p:sp>
        <p:nvSpPr>
          <p:cNvPr id="5" name="Text Placeholder 2">
            <a:extLst>
              <a:ext uri="{FF2B5EF4-FFF2-40B4-BE49-F238E27FC236}">
                <a16:creationId xmlns:a16="http://schemas.microsoft.com/office/drawing/2014/main" id="{80043E07-B44E-3AA6-E435-6D81AD145B05}"/>
              </a:ext>
            </a:extLst>
          </p:cNvPr>
          <p:cNvSpPr>
            <a:spLocks noGrp="1"/>
          </p:cNvSpPr>
          <p:nvPr>
            <p:custDataLst>
              <p:tags r:id="rId6"/>
            </p:custDataLst>
          </p:nvPr>
        </p:nvSpPr>
        <p:spPr bwMode="auto">
          <a:xfrm>
            <a:off x="4052888" y="2298700"/>
            <a:ext cx="7594600" cy="571500"/>
          </a:xfrm>
          <a:prstGeom prst="rect">
            <a:avLst/>
          </a:prstGeom>
          <a:solidFill>
            <a:schemeClr val="accent1"/>
          </a:solidFill>
          <a:ln>
            <a:noFill/>
          </a:ln>
          <a:effectLst/>
        </p:spPr>
        <p:txBody>
          <a:bodyPr vert="horz" wrap="none" lIns="80963" tIns="163513" rIns="0" bIns="163513" rtlCol="0" anchor="ctr">
            <a:noAutofit/>
          </a:bodyPr>
          <a:lstStyle>
            <a:lvl1pPr marL="0" indent="0" algn="l" defTabSz="914400" rtl="0" eaLnBrk="1" latinLnBrk="0" hangingPunct="1">
              <a:lnSpc>
                <a:spcPct val="100000"/>
              </a:lnSpc>
              <a:spcBef>
                <a:spcPts val="300"/>
              </a:spcBef>
              <a:spcAft>
                <a:spcPts val="300"/>
              </a:spcAft>
              <a:buFont typeface="Segoe UI" panose="020B0502040204020203" pitchFamily="34" charset="0"/>
              <a:buChar char="​"/>
              <a:defRPr sz="1600" kern="120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Font typeface="Wingdings" panose="05000000000000000000" pitchFamily="2" charset="2"/>
              <a:buChar char=""/>
              <a:defRPr sz="1600" kern="1200">
                <a:solidFill>
                  <a:schemeClr val="tx1"/>
                </a:solidFill>
                <a:latin typeface="+mn-lt"/>
                <a:ea typeface="+mn-ea"/>
                <a:cs typeface="Arial" panose="020B0604020202020204" pitchFamily="34" charset="0"/>
              </a:defRPr>
            </a:lvl2pPr>
            <a:lvl3pPr marL="515938" indent="-287338"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3pPr>
            <a:lvl4pPr marL="742950" indent="-182563"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4pPr>
            <a:lvl5pPr marL="914400" indent="-136525"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buNone/>
              <a:defRPr/>
            </a:pPr>
            <a:r>
              <a:rPr lang="en-US" b="1">
                <a:solidFill>
                  <a:schemeClr val="bg1"/>
                </a:solidFill>
              </a:rPr>
              <a:t>CLR Discussion </a:t>
            </a:r>
            <a:endParaRPr lang="en-US">
              <a:solidFill>
                <a:schemeClr val="bg1"/>
              </a:solidFill>
            </a:endParaRPr>
          </a:p>
        </p:txBody>
      </p:sp>
      <p:sp>
        <p:nvSpPr>
          <p:cNvPr id="39" name="Text Placeholder 2">
            <a:hlinkClick r:id="rId16" action="ppaction://hlinksldjump"/>
            <a:extLst>
              <a:ext uri="{FF2B5EF4-FFF2-40B4-BE49-F238E27FC236}">
                <a16:creationId xmlns:a16="http://schemas.microsoft.com/office/drawing/2014/main" id="{6135B566-678B-7935-D5C7-0FC2B564FDDC}"/>
              </a:ext>
            </a:extLst>
          </p:cNvPr>
          <p:cNvSpPr>
            <a:spLocks noGrp="1"/>
          </p:cNvSpPr>
          <p:nvPr>
            <p:custDataLst>
              <p:tags r:id="rId7"/>
            </p:custDataLst>
          </p:nvPr>
        </p:nvSpPr>
        <p:spPr bwMode="auto">
          <a:xfrm>
            <a:off x="4052888" y="2870201"/>
            <a:ext cx="7594600" cy="81597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square" lIns="80963" tIns="163513" rIns="57150" bIns="163513" rtlCol="0" anchor="ctr">
            <a:noAutofit/>
          </a:bodyPr>
          <a:lstStyle>
            <a:lvl1pPr marL="0" indent="0" algn="l" defTabSz="914400" rtl="0" eaLnBrk="1" latinLnBrk="0" hangingPunct="1">
              <a:lnSpc>
                <a:spcPct val="100000"/>
              </a:lnSpc>
              <a:spcBef>
                <a:spcPts val="300"/>
              </a:spcBef>
              <a:spcAft>
                <a:spcPts val="300"/>
              </a:spcAft>
              <a:buFont typeface="Segoe UI" panose="020B0502040204020203" pitchFamily="34" charset="0"/>
              <a:buChar char="​"/>
              <a:defRPr sz="1600" kern="120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Font typeface="Wingdings" panose="05000000000000000000" pitchFamily="2" charset="2"/>
              <a:buChar char=""/>
              <a:defRPr sz="1600" kern="1200">
                <a:solidFill>
                  <a:schemeClr val="tx1"/>
                </a:solidFill>
                <a:latin typeface="+mn-lt"/>
                <a:ea typeface="+mn-ea"/>
                <a:cs typeface="Arial" panose="020B0604020202020204" pitchFamily="34" charset="0"/>
              </a:defRPr>
            </a:lvl2pPr>
            <a:lvl3pPr marL="515938" indent="-287338"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3pPr>
            <a:lvl4pPr marL="742950" indent="-182563"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4pPr>
            <a:lvl5pPr marL="914400" indent="-136525"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buNone/>
              <a:defRPr/>
            </a:pPr>
            <a:r>
              <a:rPr lang="en-US" dirty="0">
                <a:cs typeface="Arial"/>
              </a:rPr>
              <a:t>Feedback from PUCT and ERCOT comments </a:t>
            </a:r>
            <a:r>
              <a:rPr lang="en-US" dirty="0"/>
              <a:t>(chapter to be filled out after ERCOT comments are filed)</a:t>
            </a:r>
          </a:p>
        </p:txBody>
      </p:sp>
      <p:sp>
        <p:nvSpPr>
          <p:cNvPr id="31" name="Text Placeholder 2">
            <a:hlinkClick r:id="rId17" action="ppaction://hlinksldjump"/>
            <a:extLst>
              <a:ext uri="{FF2B5EF4-FFF2-40B4-BE49-F238E27FC236}">
                <a16:creationId xmlns:a16="http://schemas.microsoft.com/office/drawing/2014/main" id="{4DBC7376-7F14-D111-EDD8-74BBF92FEA8F}"/>
              </a:ext>
            </a:extLst>
          </p:cNvPr>
          <p:cNvSpPr>
            <a:spLocks noGrp="1"/>
          </p:cNvSpPr>
          <p:nvPr>
            <p:custDataLst>
              <p:tags r:id="rId8"/>
            </p:custDataLst>
          </p:nvPr>
        </p:nvSpPr>
        <p:spPr bwMode="auto">
          <a:xfrm>
            <a:off x="4052886" y="3686175"/>
            <a:ext cx="7594600" cy="81597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square" lIns="80963" tIns="163513" rIns="420688" bIns="163513" rtlCol="0" anchor="ctr">
            <a:noAutofit/>
          </a:bodyPr>
          <a:lstStyle>
            <a:lvl1pPr marL="0" indent="0" algn="l" defTabSz="914400" rtl="0" eaLnBrk="1" latinLnBrk="0" hangingPunct="1">
              <a:lnSpc>
                <a:spcPct val="100000"/>
              </a:lnSpc>
              <a:spcBef>
                <a:spcPts val="300"/>
              </a:spcBef>
              <a:spcAft>
                <a:spcPts val="300"/>
              </a:spcAft>
              <a:buFont typeface="Segoe UI" panose="020B0502040204020203" pitchFamily="34" charset="0"/>
              <a:buChar char="​"/>
              <a:defRPr sz="1600" kern="120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Font typeface="Wingdings" panose="05000000000000000000" pitchFamily="2" charset="2"/>
              <a:buChar char=""/>
              <a:defRPr sz="1600" kern="1200">
                <a:solidFill>
                  <a:schemeClr val="tx1"/>
                </a:solidFill>
                <a:latin typeface="+mn-lt"/>
                <a:ea typeface="+mn-ea"/>
                <a:cs typeface="Arial" panose="020B0604020202020204" pitchFamily="34" charset="0"/>
              </a:defRPr>
            </a:lvl2pPr>
            <a:lvl3pPr marL="515938" indent="-287338"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3pPr>
            <a:lvl4pPr marL="742950" indent="-182563"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4pPr>
            <a:lvl5pPr marL="914400" indent="-136525"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buNone/>
              <a:defRPr/>
            </a:pPr>
            <a:r>
              <a:rPr lang="en-US" dirty="0"/>
              <a:t>Batch Zero Concepts (chapter to be filled out after ERCOT comments are filed)</a:t>
            </a:r>
          </a:p>
        </p:txBody>
      </p:sp>
      <p:sp>
        <p:nvSpPr>
          <p:cNvPr id="18" name="Text Placeholder 2">
            <a:hlinkClick r:id="rId18" action="ppaction://hlinksldjump"/>
            <a:extLst>
              <a:ext uri="{FF2B5EF4-FFF2-40B4-BE49-F238E27FC236}">
                <a16:creationId xmlns:a16="http://schemas.microsoft.com/office/drawing/2014/main" id="{9E760598-A1E5-7C88-D550-8E435946EF6A}"/>
              </a:ext>
            </a:extLst>
          </p:cNvPr>
          <p:cNvSpPr>
            <a:spLocks noGrp="1"/>
          </p:cNvSpPr>
          <p:nvPr>
            <p:custDataLst>
              <p:tags r:id="rId9"/>
            </p:custDataLst>
          </p:nvPr>
        </p:nvSpPr>
        <p:spPr bwMode="auto">
          <a:xfrm>
            <a:off x="4052886" y="4502151"/>
            <a:ext cx="7594600" cy="56991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80963" tIns="161925" rIns="0" bIns="163513" rtlCol="0" anchor="ctr">
            <a:noAutofit/>
          </a:bodyPr>
          <a:lstStyle>
            <a:lvl1pPr marL="0" indent="0" algn="l" defTabSz="914400" rtl="0" eaLnBrk="1" latinLnBrk="0" hangingPunct="1">
              <a:lnSpc>
                <a:spcPct val="100000"/>
              </a:lnSpc>
              <a:spcBef>
                <a:spcPts val="300"/>
              </a:spcBef>
              <a:spcAft>
                <a:spcPts val="300"/>
              </a:spcAft>
              <a:buFont typeface="Segoe UI" panose="020B0502040204020203" pitchFamily="34" charset="0"/>
              <a:buChar char="​"/>
              <a:defRPr sz="1600" kern="120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Font typeface="Wingdings" panose="05000000000000000000" pitchFamily="2" charset="2"/>
              <a:buChar char=""/>
              <a:defRPr sz="1600" kern="1200">
                <a:solidFill>
                  <a:schemeClr val="tx1"/>
                </a:solidFill>
                <a:latin typeface="+mn-lt"/>
                <a:ea typeface="+mn-ea"/>
                <a:cs typeface="Arial" panose="020B0604020202020204" pitchFamily="34" charset="0"/>
              </a:defRPr>
            </a:lvl2pPr>
            <a:lvl3pPr marL="515938" indent="-287338"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3pPr>
            <a:lvl4pPr marL="742950" indent="-182563"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4pPr>
            <a:lvl5pPr marL="914400" indent="-136525"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buNone/>
              <a:defRPr/>
            </a:pPr>
            <a:r>
              <a:rPr lang="en-US"/>
              <a:t>Stakeholder Feedback</a:t>
            </a:r>
          </a:p>
        </p:txBody>
      </p:sp>
      <p:sp>
        <p:nvSpPr>
          <p:cNvPr id="19" name="Text Placeholder 2">
            <a:hlinkClick r:id="rId19" action="ppaction://hlinksldjump"/>
            <a:extLst>
              <a:ext uri="{FF2B5EF4-FFF2-40B4-BE49-F238E27FC236}">
                <a16:creationId xmlns:a16="http://schemas.microsoft.com/office/drawing/2014/main" id="{74735277-93F3-00E1-0C7B-110E57184C97}"/>
              </a:ext>
            </a:extLst>
          </p:cNvPr>
          <p:cNvSpPr>
            <a:spLocks noGrp="1"/>
          </p:cNvSpPr>
          <p:nvPr>
            <p:custDataLst>
              <p:tags r:id="rId10"/>
            </p:custDataLst>
          </p:nvPr>
        </p:nvSpPr>
        <p:spPr bwMode="auto">
          <a:xfrm>
            <a:off x="4052888" y="5072063"/>
            <a:ext cx="7594600" cy="5715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80963" tIns="163513" rIns="0" bIns="163513" rtlCol="0" anchor="ctr">
            <a:noAutofit/>
          </a:bodyPr>
          <a:lstStyle>
            <a:lvl1pPr marL="0" indent="0" algn="l" defTabSz="914400" rtl="0" eaLnBrk="1" latinLnBrk="0" hangingPunct="1">
              <a:lnSpc>
                <a:spcPct val="100000"/>
              </a:lnSpc>
              <a:spcBef>
                <a:spcPts val="300"/>
              </a:spcBef>
              <a:spcAft>
                <a:spcPts val="300"/>
              </a:spcAft>
              <a:buFont typeface="Segoe UI" panose="020B0502040204020203" pitchFamily="34" charset="0"/>
              <a:buChar char="​"/>
              <a:defRPr sz="1600" kern="120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Font typeface="Wingdings" panose="05000000000000000000" pitchFamily="2" charset="2"/>
              <a:buChar char=""/>
              <a:defRPr sz="1600" kern="1200">
                <a:solidFill>
                  <a:schemeClr val="tx1"/>
                </a:solidFill>
                <a:latin typeface="+mn-lt"/>
                <a:ea typeface="+mn-ea"/>
                <a:cs typeface="Arial" panose="020B0604020202020204" pitchFamily="34" charset="0"/>
              </a:defRPr>
            </a:lvl2pPr>
            <a:lvl3pPr marL="515938" indent="-287338"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3pPr>
            <a:lvl4pPr marL="742950" indent="-182563"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4pPr>
            <a:lvl5pPr marL="914400" indent="-136525"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buNone/>
              <a:defRPr/>
            </a:pPr>
            <a:r>
              <a:rPr lang="en-US"/>
              <a:t>BYOG Discussion </a:t>
            </a:r>
          </a:p>
        </p:txBody>
      </p:sp>
      <p:sp>
        <p:nvSpPr>
          <p:cNvPr id="9" name="Slide Number Placeholder 6">
            <a:extLst>
              <a:ext uri="{FF2B5EF4-FFF2-40B4-BE49-F238E27FC236}">
                <a16:creationId xmlns:a16="http://schemas.microsoft.com/office/drawing/2014/main" id="{EF9E3CAE-8B4F-D829-9A52-CE4B3505124D}"/>
              </a:ext>
            </a:extLst>
          </p:cNvPr>
          <p:cNvSpPr>
            <a:spLocks noGrp="1"/>
          </p:cNvSpPr>
          <p:nvPr>
            <p:ph type="sldNum" sz="quarter" idx="12"/>
          </p:nvPr>
        </p:nvSpPr>
        <p:spPr>
          <a:xfrm>
            <a:off x="11658600" y="6356350"/>
            <a:ext cx="533400" cy="365125"/>
          </a:xfrm>
        </p:spPr>
        <p:txBody>
          <a:bodyPr/>
          <a:lstStyle/>
          <a:p>
            <a:fld id="{BCDE79FB-97BA-492B-8D57-F1373F9ADA95}" type="slidenum">
              <a:rPr lang="en-US" smtClean="0"/>
              <a:t>12</a:t>
            </a:fld>
            <a:endParaRPr lang="en-US"/>
          </a:p>
        </p:txBody>
      </p:sp>
    </p:spTree>
    <p:custDataLst>
      <p:tags r:id="rId1"/>
    </p:custDataLst>
    <p:extLst>
      <p:ext uri="{BB962C8B-B14F-4D97-AF65-F5344CB8AC3E}">
        <p14:creationId xmlns:p14="http://schemas.microsoft.com/office/powerpoint/2010/main" val="7707834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8E0874-2978-F617-8925-45DF83E5BC0C}"/>
            </a:ext>
          </a:extLst>
        </p:cNvPr>
        <p:cNvGrpSpPr/>
        <p:nvPr/>
      </p:nvGrpSpPr>
      <p:grpSpPr>
        <a:xfrm>
          <a:off x="0" y="0"/>
          <a:ext cx="0" cy="0"/>
          <a:chOff x="0" y="0"/>
          <a:chExt cx="0" cy="0"/>
        </a:xfrm>
      </p:grpSpPr>
      <p:graphicFrame>
        <p:nvGraphicFramePr>
          <p:cNvPr id="4" name="Object 2" hidden="1">
            <a:extLst>
              <a:ext uri="{FF2B5EF4-FFF2-40B4-BE49-F238E27FC236}">
                <a16:creationId xmlns:a16="http://schemas.microsoft.com/office/drawing/2014/main" id="{FCCFC4EC-A1A6-F474-3422-98C76F87E00B}"/>
              </a:ext>
            </a:extLst>
          </p:cNvPr>
          <p:cNvGraphicFramePr>
            <a:graphicFrameLocks noChangeAspect="1"/>
          </p:cNvGraphicFramePr>
          <p:nvPr>
            <p:custDataLst>
              <p:tags r:id="rId1"/>
            </p:custDataLst>
            <p:extLst>
              <p:ext uri="{D42A27DB-BD31-4B8C-83A1-F6EECF244321}">
                <p14:modId xmlns:p14="http://schemas.microsoft.com/office/powerpoint/2010/main" val="420495558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9" imgW="404" imgH="403" progId="TCLayout.ActiveDocument.1">
                  <p:embed/>
                </p:oleObj>
              </mc:Choice>
              <mc:Fallback>
                <p:oleObj name="think-cell Slide" r:id="rId9" imgW="404" imgH="403" progId="TCLayout.ActiveDocument.1">
                  <p:embed/>
                  <p:pic>
                    <p:nvPicPr>
                      <p:cNvPr id="4" name="Object 2" hidden="1">
                        <a:extLst>
                          <a:ext uri="{FF2B5EF4-FFF2-40B4-BE49-F238E27FC236}">
                            <a16:creationId xmlns:a16="http://schemas.microsoft.com/office/drawing/2014/main" id="{FCCFC4EC-A1A6-F474-3422-98C76F87E00B}"/>
                          </a:ext>
                        </a:extLst>
                      </p:cNvPr>
                      <p:cNvPicPr/>
                      <p:nvPr/>
                    </p:nvPicPr>
                    <p:blipFill>
                      <a:blip r:embed="rId10"/>
                      <a:stretch>
                        <a:fillRect/>
                      </a:stretch>
                    </p:blipFill>
                    <p:spPr>
                      <a:xfrm>
                        <a:off x="1588" y="1588"/>
                        <a:ext cx="1588" cy="1588"/>
                      </a:xfrm>
                      <a:prstGeom prst="rect">
                        <a:avLst/>
                      </a:prstGeom>
                    </p:spPr>
                  </p:pic>
                </p:oleObj>
              </mc:Fallback>
            </mc:AlternateContent>
          </a:graphicData>
        </a:graphic>
      </p:graphicFrame>
      <p:sp>
        <p:nvSpPr>
          <p:cNvPr id="2" name="2. Slide Title">
            <a:extLst>
              <a:ext uri="{FF2B5EF4-FFF2-40B4-BE49-F238E27FC236}">
                <a16:creationId xmlns:a16="http://schemas.microsoft.com/office/drawing/2014/main" id="{600F8DE7-50F3-A2AF-E5E2-4260A1AED141}"/>
              </a:ext>
            </a:extLst>
          </p:cNvPr>
          <p:cNvSpPr>
            <a:spLocks noGrp="1"/>
          </p:cNvSpPr>
          <p:nvPr>
            <p:ph type="title"/>
            <p:custDataLst>
              <p:tags r:id="rId2"/>
            </p:custDataLst>
          </p:nvPr>
        </p:nvSpPr>
        <p:spPr>
          <a:xfrm>
            <a:off x="1257300" y="457200"/>
            <a:ext cx="10401300" cy="664797"/>
          </a:xfrm>
          <a:noFill/>
          <a:ln/>
          <a:extLst>
            <a:ext uri="{909E8E84-426E-40DD-AFC4-6F175D3DCCD1}">
              <a14:hiddenFill xmlns:a14="http://schemas.microsoft.com/office/drawing/2010/main">
                <a:solidFill>
                  <a:srgbClr val="FFFFFF"/>
                </a:solidFill>
              </a14:hiddenFill>
            </a:ext>
          </a:extLst>
        </p:spPr>
        <p:txBody>
          <a:bodyPr vert="horz">
            <a:noAutofit/>
          </a:bodyPr>
          <a:lstStyle/>
          <a:p>
            <a:r>
              <a:rPr lang="en-US" dirty="0"/>
              <a:t>Overview of </a:t>
            </a:r>
            <a:r>
              <a:rPr lang="en-US" dirty="0">
                <a:solidFill>
                  <a:srgbClr val="171A1C"/>
                </a:solidFill>
                <a:cs typeface="Arial"/>
              </a:rPr>
              <a:t>Provisional Controllable Load Resource (PCLR)</a:t>
            </a:r>
            <a:br>
              <a:rPr lang="en-US" sz="3200" dirty="0">
                <a:solidFill>
                  <a:srgbClr val="171A1C"/>
                </a:solidFill>
                <a:cs typeface="Arial"/>
              </a:rPr>
            </a:br>
            <a:endParaRPr lang="en-US" dirty="0"/>
          </a:p>
        </p:txBody>
      </p:sp>
      <p:grpSp>
        <p:nvGrpSpPr>
          <p:cNvPr id="27" name="Group 26">
            <a:extLst>
              <a:ext uri="{FF2B5EF4-FFF2-40B4-BE49-F238E27FC236}">
                <a16:creationId xmlns:a16="http://schemas.microsoft.com/office/drawing/2014/main" id="{F0BDB5EB-B2BA-DF51-73F9-5BBA3E738279}"/>
              </a:ext>
            </a:extLst>
          </p:cNvPr>
          <p:cNvGrpSpPr/>
          <p:nvPr/>
        </p:nvGrpSpPr>
        <p:grpSpPr>
          <a:xfrm>
            <a:off x="1819276" y="2198345"/>
            <a:ext cx="2075727" cy="925852"/>
            <a:chOff x="3142216" y="2198345"/>
            <a:chExt cx="2075727" cy="925852"/>
          </a:xfrm>
        </p:grpSpPr>
        <p:cxnSp>
          <p:nvCxnSpPr>
            <p:cNvPr id="29" name="Straight Connector 28">
              <a:extLst>
                <a:ext uri="{FF2B5EF4-FFF2-40B4-BE49-F238E27FC236}">
                  <a16:creationId xmlns:a16="http://schemas.microsoft.com/office/drawing/2014/main" id="{691A1341-BA2D-2B64-8E42-CB53AC384E1D}"/>
                </a:ext>
              </a:extLst>
            </p:cNvPr>
            <p:cNvCxnSpPr>
              <a:cxnSpLocks/>
            </p:cNvCxnSpPr>
            <p:nvPr/>
          </p:nvCxnSpPr>
          <p:spPr>
            <a:xfrm flipH="1">
              <a:off x="4180079" y="2198345"/>
              <a:ext cx="0" cy="659153"/>
            </a:xfrm>
            <a:prstGeom prst="line">
              <a:avLst/>
            </a:prstGeom>
            <a:ln w="28575" cap="flat">
              <a:solidFill>
                <a:schemeClr val="accent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25" name="Isosceles Triangle 24">
              <a:extLst>
                <a:ext uri="{FF2B5EF4-FFF2-40B4-BE49-F238E27FC236}">
                  <a16:creationId xmlns:a16="http://schemas.microsoft.com/office/drawing/2014/main" id="{6AFFDC40-A18B-A38F-E878-9D59B9DE024F}"/>
                </a:ext>
              </a:extLst>
            </p:cNvPr>
            <p:cNvSpPr>
              <a:spLocks/>
            </p:cNvSpPr>
            <p:nvPr/>
          </p:nvSpPr>
          <p:spPr>
            <a:xfrm flipV="1">
              <a:off x="4028142" y="2857498"/>
              <a:ext cx="303874" cy="266699"/>
            </a:xfrm>
            <a:prstGeom prst="triangle">
              <a:avLst/>
            </a:prstGeom>
            <a:solidFill>
              <a:schemeClr val="bg1"/>
            </a:solidFill>
            <a:ln w="28575"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2400" b="0" i="0" u="none" strike="noStrike" kern="1200" cap="none" spc="0" normalizeH="0" baseline="0" noProof="0" err="1">
                <a:ln>
                  <a:noFill/>
                </a:ln>
                <a:solidFill>
                  <a:srgbClr val="005763"/>
                </a:solidFill>
                <a:effectLst/>
                <a:uLnTx/>
                <a:uFillTx/>
                <a:latin typeface="Arial"/>
                <a:ea typeface="+mn-ea"/>
                <a:cs typeface="+mn-cs"/>
              </a:endParaRPr>
            </a:p>
          </p:txBody>
        </p:sp>
        <p:cxnSp>
          <p:nvCxnSpPr>
            <p:cNvPr id="26" name="Straight Connector 25">
              <a:extLst>
                <a:ext uri="{FF2B5EF4-FFF2-40B4-BE49-F238E27FC236}">
                  <a16:creationId xmlns:a16="http://schemas.microsoft.com/office/drawing/2014/main" id="{6937412E-1EE9-DAA2-47AF-893CADF0732B}"/>
                </a:ext>
              </a:extLst>
            </p:cNvPr>
            <p:cNvCxnSpPr>
              <a:cxnSpLocks/>
            </p:cNvCxnSpPr>
            <p:nvPr/>
          </p:nvCxnSpPr>
          <p:spPr>
            <a:xfrm>
              <a:off x="3142216" y="2198345"/>
              <a:ext cx="2075727" cy="0"/>
            </a:xfrm>
            <a:prstGeom prst="line">
              <a:avLst/>
            </a:prstGeom>
            <a:ln w="28575" cap="flat">
              <a:solidFill>
                <a:schemeClr val="accent1"/>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63" name="Group 62">
              <a:extLst>
                <a:ext uri="{FF2B5EF4-FFF2-40B4-BE49-F238E27FC236}">
                  <a16:creationId xmlns:a16="http://schemas.microsoft.com/office/drawing/2014/main" id="{65919F12-D58E-25EA-2625-5449FC1BEACC}"/>
                </a:ext>
              </a:extLst>
            </p:cNvPr>
            <p:cNvGrpSpPr/>
            <p:nvPr/>
          </p:nvGrpSpPr>
          <p:grpSpPr>
            <a:xfrm>
              <a:off x="4070347" y="2418190"/>
              <a:ext cx="219464" cy="219464"/>
              <a:chOff x="4070347" y="2263909"/>
              <a:chExt cx="219464" cy="219464"/>
            </a:xfrm>
          </p:grpSpPr>
          <p:sp>
            <p:nvSpPr>
              <p:cNvPr id="36" name="Oval 35">
                <a:extLst>
                  <a:ext uri="{FF2B5EF4-FFF2-40B4-BE49-F238E27FC236}">
                    <a16:creationId xmlns:a16="http://schemas.microsoft.com/office/drawing/2014/main" id="{28096A18-6608-12D9-F445-3415D80CC454}"/>
                  </a:ext>
                </a:extLst>
              </p:cNvPr>
              <p:cNvSpPr/>
              <p:nvPr/>
            </p:nvSpPr>
            <p:spPr>
              <a:xfrm>
                <a:off x="4070347" y="2263909"/>
                <a:ext cx="219464" cy="219464"/>
              </a:xfrm>
              <a:prstGeom prst="ellipse">
                <a:avLst/>
              </a:prstGeom>
              <a:solidFill>
                <a:schemeClr val="bg1"/>
              </a:solidFill>
              <a:ln w="635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de-DE" sz="1600" b="0" i="0" u="none" strike="noStrike" kern="1200" cap="none" spc="0" normalizeH="0" baseline="0" noProof="0" err="1">
                  <a:ln>
                    <a:noFill/>
                  </a:ln>
                  <a:solidFill>
                    <a:srgbClr val="FFFFFF"/>
                  </a:solidFill>
                  <a:effectLst/>
                  <a:uLnTx/>
                  <a:uFillTx/>
                  <a:latin typeface="Arial"/>
                  <a:ea typeface="+mn-ea"/>
                  <a:cs typeface="+mn-cs"/>
                </a:endParaRPr>
              </a:p>
            </p:txBody>
          </p:sp>
          <p:pic>
            <p:nvPicPr>
              <p:cNvPr id="37" name="Graphic 36">
                <a:extLst>
                  <a:ext uri="{FF2B5EF4-FFF2-40B4-BE49-F238E27FC236}">
                    <a16:creationId xmlns:a16="http://schemas.microsoft.com/office/drawing/2014/main" id="{3291690E-2232-5826-88FD-CD6DC1DBA706}"/>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4074564" y="2268126"/>
                <a:ext cx="211029" cy="211029"/>
              </a:xfrm>
              <a:prstGeom prst="rect">
                <a:avLst/>
              </a:prstGeom>
            </p:spPr>
          </p:pic>
        </p:grpSp>
      </p:grpSp>
      <p:sp>
        <p:nvSpPr>
          <p:cNvPr id="15" name="TextBox 14">
            <a:extLst>
              <a:ext uri="{FF2B5EF4-FFF2-40B4-BE49-F238E27FC236}">
                <a16:creationId xmlns:a16="http://schemas.microsoft.com/office/drawing/2014/main" id="{DE90D579-9815-8215-B587-E136EA5EE0D7}"/>
              </a:ext>
            </a:extLst>
          </p:cNvPr>
          <p:cNvSpPr txBox="1">
            <a:spLocks/>
          </p:cNvSpPr>
          <p:nvPr>
            <p:custDataLst>
              <p:tags r:id="rId3"/>
            </p:custDataLst>
          </p:nvPr>
        </p:nvSpPr>
        <p:spPr>
          <a:xfrm>
            <a:off x="1819276" y="3289395"/>
            <a:ext cx="7325253" cy="1115690"/>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228600" marR="0" lvl="1" indent="-228600" algn="l" defTabSz="914400" rtl="0" eaLnBrk="1" fontAlgn="auto" latinLnBrk="0" hangingPunct="1">
              <a:lnSpc>
                <a:spcPct val="100000"/>
              </a:lnSpc>
              <a:spcBef>
                <a:spcPts val="0"/>
              </a:spcBef>
              <a:spcAft>
                <a:spcPts val="300"/>
              </a:spcAft>
              <a:buClr>
                <a:srgbClr val="171A1C"/>
              </a:buClr>
              <a:buSzPct val="110000"/>
              <a:buFont typeface="Wingdings" panose="05000000000000000000" pitchFamily="2" charset="2"/>
              <a:buChar char=""/>
              <a:tabLst/>
              <a:defRPr/>
            </a:pPr>
            <a:r>
              <a:rPr kumimoji="0" lang="en-US" sz="1400" b="0" i="0" u="none" strike="noStrike" kern="1200" cap="none" spc="0" normalizeH="0" baseline="0" noProof="0">
                <a:ln>
                  <a:noFill/>
                </a:ln>
                <a:solidFill>
                  <a:srgbClr val="171A1C"/>
                </a:solidFill>
                <a:effectLst/>
                <a:uLnTx/>
                <a:uFillTx/>
                <a:latin typeface="Arial"/>
                <a:ea typeface="+mn-ea"/>
                <a:cs typeface="+mn-cs"/>
              </a:rPr>
              <a:t>Large Load participates as a </a:t>
            </a:r>
            <a:r>
              <a:rPr kumimoji="0" lang="en-US" sz="1400" b="1" i="0" u="none" strike="noStrike" kern="1200" cap="none" spc="0" normalizeH="0" baseline="0" noProof="0">
                <a:ln>
                  <a:noFill/>
                </a:ln>
                <a:solidFill>
                  <a:srgbClr val="171A1C"/>
                </a:solidFill>
                <a:effectLst/>
                <a:uLnTx/>
                <a:uFillTx/>
                <a:latin typeface="Arial"/>
                <a:ea typeface="+mn-ea"/>
                <a:cs typeface="+mn-cs"/>
              </a:rPr>
              <a:t>Provisional Controllable Load Resource (PCLR)</a:t>
            </a:r>
            <a:r>
              <a:rPr kumimoji="0" lang="en-US" sz="1400" b="0" i="0" u="none" strike="noStrike" kern="1200" cap="none" spc="0" normalizeH="0" baseline="0" noProof="0">
                <a:ln>
                  <a:noFill/>
                </a:ln>
                <a:solidFill>
                  <a:srgbClr val="171A1C"/>
                </a:solidFill>
                <a:effectLst/>
                <a:uLnTx/>
                <a:uFillTx/>
                <a:latin typeface="Arial"/>
                <a:ea typeface="+mn-ea"/>
                <a:cs typeface="+mn-cs"/>
              </a:rPr>
              <a:t>, where a portion of load is firm (LPC) and the remaining load is flexible and subject to dispatch</a:t>
            </a:r>
          </a:p>
          <a:p>
            <a:pPr lvl="1">
              <a:buClr>
                <a:srgbClr val="171A1C"/>
              </a:buClr>
              <a:defRPr/>
            </a:pPr>
            <a:r>
              <a:rPr kumimoji="0" lang="en-US" sz="1400" b="0" i="0" u="none" strike="noStrike" kern="1200" cap="none" spc="0" normalizeH="0" baseline="0" noProof="0">
                <a:ln>
                  <a:noFill/>
                </a:ln>
                <a:solidFill>
                  <a:srgbClr val="171A1C"/>
                </a:solidFill>
                <a:effectLst/>
                <a:uLnTx/>
                <a:uFillTx/>
                <a:latin typeface="Arial"/>
                <a:ea typeface="+mn-ea"/>
                <a:cs typeface="+mn-cs"/>
              </a:rPr>
              <a:t>The PCLR framework enables </a:t>
            </a:r>
            <a:r>
              <a:rPr lang="en-US" sz="1400">
                <a:solidFill>
                  <a:srgbClr val="171A1C"/>
                </a:solidFill>
                <a:latin typeface="Arial"/>
              </a:rPr>
              <a:t>Load to </a:t>
            </a:r>
            <a:r>
              <a:rPr lang="en-US" sz="1400">
                <a:latin typeface="Arial"/>
              </a:rPr>
              <a:t>consume more energy in unconstrained hours of the day </a:t>
            </a:r>
            <a:r>
              <a:rPr kumimoji="0" lang="en-US" sz="1400" b="0" i="0" u="none" strike="noStrike" kern="1200" cap="none" spc="0" normalizeH="0" baseline="0" noProof="0">
                <a:ln>
                  <a:noFill/>
                </a:ln>
                <a:effectLst/>
                <a:uLnTx/>
                <a:uFillTx/>
                <a:latin typeface="Arial"/>
                <a:ea typeface="+mn-ea"/>
                <a:cs typeface="+mn-cs"/>
              </a:rPr>
              <a:t>ahead of full transmission build-out</a:t>
            </a:r>
            <a:r>
              <a:rPr kumimoji="0" lang="en-US" sz="1400" b="0" i="0" u="none" strike="noStrike" kern="1200" cap="none" spc="0" normalizeH="0" baseline="0" noProof="0">
                <a:ln>
                  <a:noFill/>
                </a:ln>
                <a:solidFill>
                  <a:srgbClr val="171A1C"/>
                </a:solidFill>
                <a:effectLst/>
                <a:uLnTx/>
                <a:uFillTx/>
                <a:latin typeface="Arial"/>
                <a:ea typeface="+mn-ea"/>
                <a:cs typeface="+mn-cs"/>
              </a:rPr>
              <a:t>, with firm MW defined in the Batch Zero study and non-firm MW managed through SCED</a:t>
            </a:r>
            <a:endParaRPr lang="en-US" sz="1400" b="0" i="0" u="none" strike="noStrike" kern="1200" cap="none" spc="0" normalizeH="0" baseline="0" noProof="0">
              <a:ln>
                <a:noFill/>
              </a:ln>
              <a:solidFill>
                <a:srgbClr val="171A1C"/>
              </a:solidFill>
              <a:effectLst/>
              <a:uLnTx/>
              <a:uFillTx/>
              <a:latin typeface="Arial"/>
              <a:cs typeface="Arial"/>
            </a:endParaRPr>
          </a:p>
        </p:txBody>
      </p:sp>
      <p:sp>
        <p:nvSpPr>
          <p:cNvPr id="11" name="TextBox 10">
            <a:extLst>
              <a:ext uri="{FF2B5EF4-FFF2-40B4-BE49-F238E27FC236}">
                <a16:creationId xmlns:a16="http://schemas.microsoft.com/office/drawing/2014/main" id="{8548CA3F-0B03-3083-4B8E-2A78C28CE8F5}"/>
              </a:ext>
            </a:extLst>
          </p:cNvPr>
          <p:cNvSpPr txBox="1">
            <a:spLocks/>
          </p:cNvSpPr>
          <p:nvPr/>
        </p:nvSpPr>
        <p:spPr>
          <a:xfrm>
            <a:off x="507108" y="3289395"/>
            <a:ext cx="1044615" cy="215444"/>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171A1C"/>
              </a:buClr>
              <a:buSzPct val="100000"/>
              <a:buFont typeface="Segoe UI" panose="020B0502040204020203" pitchFamily="34" charset="0"/>
              <a:buChar char="​"/>
              <a:tabLst/>
              <a:defRPr/>
            </a:pPr>
            <a:r>
              <a:rPr kumimoji="0" lang="en-US" sz="1400" b="1" i="0" u="none" strike="noStrike" kern="1200" cap="none" spc="0" normalizeH="0" baseline="0" noProof="0">
                <a:ln>
                  <a:noFill/>
                </a:ln>
                <a:solidFill>
                  <a:srgbClr val="171A1C"/>
                </a:solidFill>
                <a:effectLst/>
                <a:uLnTx/>
                <a:uFillTx/>
                <a:latin typeface="Arial"/>
                <a:ea typeface="+mn-ea"/>
                <a:cs typeface="Arial" panose="020B0604020202020204" pitchFamily="34" charset="0"/>
              </a:rPr>
              <a:t>Description</a:t>
            </a:r>
          </a:p>
        </p:txBody>
      </p:sp>
      <p:sp>
        <p:nvSpPr>
          <p:cNvPr id="13" name="TextBox 12">
            <a:extLst>
              <a:ext uri="{FF2B5EF4-FFF2-40B4-BE49-F238E27FC236}">
                <a16:creationId xmlns:a16="http://schemas.microsoft.com/office/drawing/2014/main" id="{33EA9F8D-14D3-8F9B-5BB1-AEA51BC01CB1}"/>
              </a:ext>
            </a:extLst>
          </p:cNvPr>
          <p:cNvSpPr txBox="1">
            <a:spLocks/>
          </p:cNvSpPr>
          <p:nvPr/>
        </p:nvSpPr>
        <p:spPr>
          <a:xfrm>
            <a:off x="507108" y="4627678"/>
            <a:ext cx="1044615" cy="215444"/>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171A1C"/>
              </a:buClr>
              <a:buSzPct val="100000"/>
              <a:buFont typeface="Segoe UI" panose="020B0502040204020203" pitchFamily="34" charset="0"/>
              <a:buChar char="​"/>
              <a:tabLst/>
              <a:defRPr/>
            </a:pPr>
            <a:r>
              <a:rPr kumimoji="0" lang="en-US" sz="1400" b="1" i="0" u="none" strike="noStrike" kern="1200" cap="none" spc="0" normalizeH="0" baseline="0" noProof="0">
                <a:ln>
                  <a:noFill/>
                </a:ln>
                <a:solidFill>
                  <a:srgbClr val="171A1C"/>
                </a:solidFill>
                <a:effectLst/>
                <a:uLnTx/>
                <a:uFillTx/>
                <a:latin typeface="Arial"/>
                <a:ea typeface="+mn-ea"/>
                <a:cs typeface="Arial" panose="020B0604020202020204" pitchFamily="34" charset="0"/>
              </a:rPr>
              <a:t>Details</a:t>
            </a:r>
          </a:p>
        </p:txBody>
      </p:sp>
      <p:sp>
        <p:nvSpPr>
          <p:cNvPr id="17" name="TextBox 16">
            <a:extLst>
              <a:ext uri="{FF2B5EF4-FFF2-40B4-BE49-F238E27FC236}">
                <a16:creationId xmlns:a16="http://schemas.microsoft.com/office/drawing/2014/main" id="{B8283F25-3CAF-328B-FBB3-7ADB7E112516}"/>
              </a:ext>
            </a:extLst>
          </p:cNvPr>
          <p:cNvSpPr txBox="1">
            <a:spLocks/>
          </p:cNvSpPr>
          <p:nvPr>
            <p:custDataLst>
              <p:tags r:id="rId4"/>
            </p:custDataLst>
          </p:nvPr>
        </p:nvSpPr>
        <p:spPr>
          <a:xfrm>
            <a:off x="1819275" y="4627678"/>
            <a:ext cx="7325253" cy="1369606"/>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228600" marR="0" lvl="1" indent="-228600" algn="l" defTabSz="914400" rtl="0" eaLnBrk="1" fontAlgn="auto" latinLnBrk="0" hangingPunct="1">
              <a:lnSpc>
                <a:spcPct val="100000"/>
              </a:lnSpc>
              <a:spcBef>
                <a:spcPts val="0"/>
              </a:spcBef>
              <a:spcAft>
                <a:spcPts val="300"/>
              </a:spcAft>
              <a:buClr>
                <a:srgbClr val="171A1C"/>
              </a:buClr>
              <a:buSzPct val="110000"/>
              <a:buFont typeface="Wingdings" panose="05000000000000000000" pitchFamily="2" charset="2"/>
              <a:buChar char=""/>
              <a:tabLst/>
              <a:defRPr/>
            </a:pPr>
            <a:r>
              <a:rPr kumimoji="0" lang="en-US" sz="1400" b="0" i="0" u="none" strike="noStrike" kern="1200" cap="none" spc="0" normalizeH="0" baseline="0" noProof="0">
                <a:ln>
                  <a:noFill/>
                </a:ln>
                <a:solidFill>
                  <a:srgbClr val="171A1C"/>
                </a:solidFill>
                <a:effectLst/>
                <a:uLnTx/>
                <a:uFillTx/>
                <a:latin typeface="Arial"/>
                <a:ea typeface="+mn-ea"/>
                <a:cs typeface="+mn-cs"/>
              </a:rPr>
              <a:t>Split between firm and flexible load defined through the Load Commissioning Plan (LCP) (LPC = firm MW; remaining load operates as PCLR)</a:t>
            </a:r>
          </a:p>
          <a:p>
            <a:pPr marL="228600" marR="0" lvl="1" indent="-228600" algn="l" defTabSz="914400" rtl="0" eaLnBrk="1" fontAlgn="auto" latinLnBrk="0" hangingPunct="1">
              <a:lnSpc>
                <a:spcPct val="100000"/>
              </a:lnSpc>
              <a:spcBef>
                <a:spcPts val="0"/>
              </a:spcBef>
              <a:spcAft>
                <a:spcPts val="300"/>
              </a:spcAft>
              <a:buClr>
                <a:srgbClr val="171A1C"/>
              </a:buClr>
              <a:buSzPct val="110000"/>
              <a:buFont typeface="Wingdings" panose="05000000000000000000" pitchFamily="2" charset="2"/>
              <a:buChar char=""/>
              <a:tabLst/>
              <a:defRPr/>
            </a:pPr>
            <a:r>
              <a:rPr kumimoji="0" lang="en-US" sz="1400" b="0" i="0" u="none" strike="noStrike" kern="1200" cap="none" spc="0" normalizeH="0" baseline="0" noProof="0">
                <a:ln>
                  <a:noFill/>
                </a:ln>
                <a:solidFill>
                  <a:srgbClr val="171A1C"/>
                </a:solidFill>
                <a:effectLst/>
                <a:uLnTx/>
                <a:uFillTx/>
                <a:latin typeface="Arial"/>
                <a:ea typeface="+mn-ea"/>
                <a:cs typeface="+mn-cs"/>
              </a:rPr>
              <a:t>PCLR participates as </a:t>
            </a:r>
            <a:r>
              <a:rPr kumimoji="0" lang="en-US" sz="1400" b="1" i="0" u="none" strike="noStrike" kern="1200" cap="none" spc="0" normalizeH="0" baseline="0" noProof="0">
                <a:ln>
                  <a:noFill/>
                </a:ln>
                <a:solidFill>
                  <a:srgbClr val="171A1C"/>
                </a:solidFill>
                <a:effectLst/>
                <a:uLnTx/>
                <a:uFillTx/>
                <a:latin typeface="Arial"/>
                <a:ea typeface="+mn-ea"/>
                <a:cs typeface="+mn-cs"/>
              </a:rPr>
              <a:t>dispatchable demand </a:t>
            </a:r>
            <a:r>
              <a:rPr kumimoji="0" lang="en-US" sz="1400" b="0" i="0" u="none" strike="noStrike" kern="1200" cap="none" spc="0" normalizeH="0" baseline="0" noProof="0">
                <a:ln>
                  <a:noFill/>
                </a:ln>
                <a:solidFill>
                  <a:srgbClr val="171A1C"/>
                </a:solidFill>
                <a:effectLst/>
                <a:uLnTx/>
                <a:uFillTx/>
                <a:latin typeface="Arial"/>
                <a:ea typeface="+mn-ea"/>
                <a:cs typeface="+mn-cs"/>
              </a:rPr>
              <a:t>and must follow SCED basepoints within its operating range</a:t>
            </a:r>
          </a:p>
          <a:p>
            <a:pPr marL="228600" marR="0" lvl="1" indent="-228600" algn="l" defTabSz="914400" rtl="0" eaLnBrk="1" fontAlgn="auto" latinLnBrk="0" hangingPunct="1">
              <a:lnSpc>
                <a:spcPct val="100000"/>
              </a:lnSpc>
              <a:spcBef>
                <a:spcPts val="0"/>
              </a:spcBef>
              <a:spcAft>
                <a:spcPts val="300"/>
              </a:spcAft>
              <a:buClr>
                <a:srgbClr val="171A1C"/>
              </a:buClr>
              <a:buSzPct val="110000"/>
              <a:buFont typeface="Wingdings" panose="05000000000000000000" pitchFamily="2" charset="2"/>
              <a:buChar char=""/>
              <a:tabLst/>
              <a:defRPr/>
            </a:pPr>
            <a:r>
              <a:rPr kumimoji="0" lang="en-US" sz="1400" b="0" i="0" u="none" strike="noStrike" kern="1200" cap="none" spc="0" normalizeH="0" baseline="0" noProof="0">
                <a:ln>
                  <a:noFill/>
                </a:ln>
                <a:solidFill>
                  <a:srgbClr val="171A1C"/>
                </a:solidFill>
                <a:effectLst/>
                <a:uLnTx/>
                <a:uFillTx/>
                <a:latin typeface="Arial"/>
                <a:ea typeface="+mn-ea"/>
                <a:cs typeface="+mn-cs"/>
              </a:rPr>
              <a:t>Full requested load is studied in Batch Zero, with </a:t>
            </a:r>
            <a:r>
              <a:rPr kumimoji="0" lang="en-US" sz="1400" b="1" i="0" u="none" strike="noStrike" kern="1200" cap="none" spc="0" normalizeH="0" baseline="0" noProof="0">
                <a:ln>
                  <a:noFill/>
                </a:ln>
                <a:solidFill>
                  <a:srgbClr val="171A1C"/>
                </a:solidFill>
                <a:effectLst/>
                <a:uLnTx/>
                <a:uFillTx/>
                <a:latin typeface="Arial"/>
                <a:ea typeface="+mn-ea"/>
                <a:cs typeface="+mn-cs"/>
              </a:rPr>
              <a:t>transmission upgrades identified to transition PCLR to firm service over time</a:t>
            </a:r>
          </a:p>
        </p:txBody>
      </p:sp>
      <p:grpSp>
        <p:nvGrpSpPr>
          <p:cNvPr id="9" name="Group 8">
            <a:extLst>
              <a:ext uri="{FF2B5EF4-FFF2-40B4-BE49-F238E27FC236}">
                <a16:creationId xmlns:a16="http://schemas.microsoft.com/office/drawing/2014/main" id="{A7BB1926-36E1-0B82-2DBB-2C5416E4B468}"/>
              </a:ext>
            </a:extLst>
          </p:cNvPr>
          <p:cNvGrpSpPr>
            <a:grpSpLocks/>
          </p:cNvGrpSpPr>
          <p:nvPr/>
        </p:nvGrpSpPr>
        <p:grpSpPr>
          <a:xfrm>
            <a:off x="507108" y="1699996"/>
            <a:ext cx="8637420" cy="291941"/>
            <a:chOff x="507108" y="1699996"/>
            <a:chExt cx="11151492" cy="291941"/>
          </a:xfrm>
        </p:grpSpPr>
        <p:cxnSp>
          <p:nvCxnSpPr>
            <p:cNvPr id="22" name="LineBasicDefault 292">
              <a:extLst>
                <a:ext uri="{FF2B5EF4-FFF2-40B4-BE49-F238E27FC236}">
                  <a16:creationId xmlns:a16="http://schemas.microsoft.com/office/drawing/2014/main" id="{F8CD6090-3611-55C8-634F-92A7ACC3D301}"/>
                </a:ext>
              </a:extLst>
            </p:cNvPr>
            <p:cNvCxnSpPr>
              <a:cxnSpLocks/>
            </p:cNvCxnSpPr>
            <p:nvPr>
              <p:custDataLst>
                <p:tags r:id="rId6"/>
              </p:custDataLst>
            </p:nvPr>
          </p:nvCxnSpPr>
          <p:spPr>
            <a:xfrm>
              <a:off x="507108" y="1991937"/>
              <a:ext cx="11151492" cy="0"/>
            </a:xfrm>
            <a:prstGeom prst="straightConnector1">
              <a:avLst/>
            </a:prstGeom>
            <a:ln w="1270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415999F5-D542-98B9-3A32-28A7E58A9B8F}"/>
                </a:ext>
              </a:extLst>
            </p:cNvPr>
            <p:cNvSpPr txBox="1">
              <a:spLocks/>
            </p:cNvSpPr>
            <p:nvPr/>
          </p:nvSpPr>
          <p:spPr>
            <a:xfrm>
              <a:off x="507108" y="1699996"/>
              <a:ext cx="11151492" cy="246221"/>
            </a:xfrm>
            <a:prstGeom prst="rect">
              <a:avLst/>
            </a:prstGeom>
          </p:spPr>
          <p:txBody>
            <a:bodyPr vert="horz" wrap="square" lIns="0" tIns="0" rIns="0" bIns="0" rtlCol="0" anchor="b"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buClr>
                  <a:srgbClr val="171A1C"/>
                </a:buClr>
                <a:defRPr/>
              </a:pPr>
              <a:r>
                <a:rPr lang="en-US" b="1" dirty="0">
                  <a:solidFill>
                    <a:srgbClr val="171A1C"/>
                  </a:solidFill>
                  <a:latin typeface="Arial"/>
                  <a:cs typeface="Arial"/>
                </a:rPr>
                <a:t>Provisional Controllable Load Resource (PCLR)</a:t>
              </a:r>
              <a:endParaRPr kumimoji="0" lang="en-US" b="1" i="0" u="none" strike="noStrike" kern="1200" cap="none" spc="0" normalizeH="0" baseline="0" noProof="0" dirty="0">
                <a:ln>
                  <a:noFill/>
                </a:ln>
                <a:solidFill>
                  <a:srgbClr val="171A1C"/>
                </a:solidFill>
                <a:effectLst/>
                <a:uLnTx/>
                <a:uFillTx/>
                <a:latin typeface="Arial"/>
                <a:ea typeface="+mn-ea"/>
                <a:cs typeface="Arial"/>
              </a:endParaRPr>
            </a:p>
          </p:txBody>
        </p:sp>
      </p:grpSp>
      <p:grpSp>
        <p:nvGrpSpPr>
          <p:cNvPr id="74" name="XWhite 32">
            <a:extLst>
              <a:ext uri="{FF2B5EF4-FFF2-40B4-BE49-F238E27FC236}">
                <a16:creationId xmlns:a16="http://schemas.microsoft.com/office/drawing/2014/main" id="{43C3E7B8-C219-C368-4437-F5B31AAE65ED}"/>
              </a:ext>
            </a:extLst>
          </p:cNvPr>
          <p:cNvGrpSpPr>
            <a:grpSpLocks noChangeAspect="1"/>
          </p:cNvGrpSpPr>
          <p:nvPr>
            <p:custDataLst>
              <p:tags r:id="rId5"/>
            </p:custDataLst>
          </p:nvPr>
        </p:nvGrpSpPr>
        <p:grpSpPr>
          <a:xfrm>
            <a:off x="9751364" y="1302634"/>
            <a:ext cx="184843" cy="184843"/>
            <a:chOff x="1016000" y="1016000"/>
            <a:chExt cx="396228" cy="396228"/>
          </a:xfrm>
        </p:grpSpPr>
        <p:sp>
          <p:nvSpPr>
            <p:cNvPr id="76" name="Oval 75">
              <a:extLst>
                <a:ext uri="{FF2B5EF4-FFF2-40B4-BE49-F238E27FC236}">
                  <a16:creationId xmlns:a16="http://schemas.microsoft.com/office/drawing/2014/main" id="{DF1DC017-8054-9EAD-DA19-DC5C0DFCBBB8}"/>
                </a:ext>
              </a:extLst>
            </p:cNvPr>
            <p:cNvSpPr/>
            <p:nvPr/>
          </p:nvSpPr>
          <p:spPr>
            <a:xfrm>
              <a:off x="1016000" y="1016000"/>
              <a:ext cx="396228" cy="396228"/>
            </a:xfrm>
            <a:prstGeom prst="ellipse">
              <a:avLst/>
            </a:prstGeom>
            <a:solidFill>
              <a:schemeClr val="bg1"/>
            </a:solidFill>
            <a:ln w="635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de-DE" sz="1200" b="0" i="0" u="none" strike="noStrike" kern="1200" cap="none" spc="0" normalizeH="0" baseline="0" noProof="0" err="1">
                <a:ln>
                  <a:noFill/>
                </a:ln>
                <a:solidFill>
                  <a:srgbClr val="FFFFFF"/>
                </a:solidFill>
                <a:effectLst/>
                <a:uLnTx/>
                <a:uFillTx/>
                <a:latin typeface="Arial"/>
                <a:ea typeface="+mn-ea"/>
                <a:cs typeface="+mn-cs"/>
              </a:endParaRPr>
            </a:p>
          </p:txBody>
        </p:sp>
        <p:pic>
          <p:nvPicPr>
            <p:cNvPr id="77" name="Graphic 76">
              <a:extLst>
                <a:ext uri="{FF2B5EF4-FFF2-40B4-BE49-F238E27FC236}">
                  <a16:creationId xmlns:a16="http://schemas.microsoft.com/office/drawing/2014/main" id="{F58D911E-4152-7283-88F2-8C2F477FA6F6}"/>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1023614" y="1023614"/>
              <a:ext cx="381000" cy="381000"/>
            </a:xfrm>
            <a:prstGeom prst="rect">
              <a:avLst/>
            </a:prstGeom>
          </p:spPr>
        </p:pic>
      </p:grpSp>
      <p:sp>
        <p:nvSpPr>
          <p:cNvPr id="64" name="TextBox 63">
            <a:extLst>
              <a:ext uri="{FF2B5EF4-FFF2-40B4-BE49-F238E27FC236}">
                <a16:creationId xmlns:a16="http://schemas.microsoft.com/office/drawing/2014/main" id="{CC7823A0-5413-55F6-3DAB-820484E9E896}"/>
              </a:ext>
            </a:extLst>
          </p:cNvPr>
          <p:cNvSpPr txBox="1"/>
          <p:nvPr/>
        </p:nvSpPr>
        <p:spPr>
          <a:xfrm>
            <a:off x="10055597" y="1302722"/>
            <a:ext cx="1603003" cy="184666"/>
          </a:xfrm>
          <a:prstGeom prst="rect">
            <a:avLst/>
          </a:prstGeom>
        </p:spPr>
        <p:txBody>
          <a:bodyPr vert="horz" wrap="non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171A1C"/>
              </a:buClr>
              <a:buSzPct val="100000"/>
              <a:buFont typeface="Segoe UI" panose="020B0502040204020203" pitchFamily="34" charset="0"/>
              <a:buChar char="​"/>
              <a:tabLst/>
              <a:defRPr/>
            </a:pPr>
            <a:r>
              <a:rPr kumimoji="0" lang="en-US" sz="1200" b="0" i="0" u="none" strike="noStrike" kern="1200" cap="none" spc="0" normalizeH="0" baseline="0" noProof="0">
                <a:ln>
                  <a:noFill/>
                </a:ln>
                <a:solidFill>
                  <a:srgbClr val="171A1C"/>
                </a:solidFill>
                <a:effectLst/>
                <a:uLnTx/>
                <a:uFillTx/>
                <a:latin typeface="Arial"/>
                <a:ea typeface="+mn-ea"/>
                <a:cs typeface="Arial" panose="020B0604020202020204" pitchFamily="34" charset="0"/>
              </a:rPr>
              <a:t>Point of interconnection</a:t>
            </a:r>
          </a:p>
        </p:txBody>
      </p:sp>
      <p:cxnSp>
        <p:nvCxnSpPr>
          <p:cNvPr id="67" name="Straight Connector 66">
            <a:extLst>
              <a:ext uri="{FF2B5EF4-FFF2-40B4-BE49-F238E27FC236}">
                <a16:creationId xmlns:a16="http://schemas.microsoft.com/office/drawing/2014/main" id="{4EB43148-ADB9-EC48-44C9-293C5554D5E0}"/>
              </a:ext>
            </a:extLst>
          </p:cNvPr>
          <p:cNvCxnSpPr>
            <a:cxnSpLocks/>
          </p:cNvCxnSpPr>
          <p:nvPr/>
        </p:nvCxnSpPr>
        <p:spPr>
          <a:xfrm>
            <a:off x="507108" y="4493304"/>
            <a:ext cx="8637420" cy="0"/>
          </a:xfrm>
          <a:prstGeom prst="line">
            <a:avLst/>
          </a:prstGeom>
          <a:ln w="635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50D51D92-2957-B944-0AD4-454EC6C292B7}"/>
              </a:ext>
            </a:extLst>
          </p:cNvPr>
          <p:cNvGrpSpPr/>
          <p:nvPr/>
        </p:nvGrpSpPr>
        <p:grpSpPr>
          <a:xfrm>
            <a:off x="8955849" y="1302722"/>
            <a:ext cx="624323" cy="184666"/>
            <a:chOff x="7751899" y="1302722"/>
            <a:chExt cx="624323" cy="184666"/>
          </a:xfrm>
        </p:grpSpPr>
        <p:sp>
          <p:nvSpPr>
            <p:cNvPr id="5" name="Isosceles Triangle 4">
              <a:extLst>
                <a:ext uri="{FF2B5EF4-FFF2-40B4-BE49-F238E27FC236}">
                  <a16:creationId xmlns:a16="http://schemas.microsoft.com/office/drawing/2014/main" id="{7CB97E54-5DC6-9A60-49ED-23C9B3980DBE}"/>
                </a:ext>
              </a:extLst>
            </p:cNvPr>
            <p:cNvSpPr>
              <a:spLocks/>
            </p:cNvSpPr>
            <p:nvPr/>
          </p:nvSpPr>
          <p:spPr>
            <a:xfrm flipV="1">
              <a:off x="7751899" y="1312256"/>
              <a:ext cx="188682" cy="165599"/>
            </a:xfrm>
            <a:prstGeom prst="triangle">
              <a:avLst/>
            </a:prstGeom>
            <a:solidFill>
              <a:schemeClr val="bg1"/>
            </a:solidFill>
            <a:ln w="28575"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2400" b="0" i="0" u="none" strike="noStrike" kern="1200" cap="none" spc="0" normalizeH="0" baseline="0" noProof="0" err="1">
                <a:ln>
                  <a:noFill/>
                </a:ln>
                <a:solidFill>
                  <a:srgbClr val="005763"/>
                </a:solidFill>
                <a:effectLst/>
                <a:uLnTx/>
                <a:uFillTx/>
                <a:latin typeface="Arial"/>
                <a:ea typeface="+mn-ea"/>
                <a:cs typeface="+mn-cs"/>
              </a:endParaRPr>
            </a:p>
          </p:txBody>
        </p:sp>
        <p:sp>
          <p:nvSpPr>
            <p:cNvPr id="7" name="TextBox 6">
              <a:extLst>
                <a:ext uri="{FF2B5EF4-FFF2-40B4-BE49-F238E27FC236}">
                  <a16:creationId xmlns:a16="http://schemas.microsoft.com/office/drawing/2014/main" id="{0BDA5E1E-9C3B-7692-708E-C9834B7580F7}"/>
                </a:ext>
              </a:extLst>
            </p:cNvPr>
            <p:cNvSpPr txBox="1"/>
            <p:nvPr/>
          </p:nvSpPr>
          <p:spPr>
            <a:xfrm>
              <a:off x="8036385" y="1302722"/>
              <a:ext cx="339837" cy="184666"/>
            </a:xfrm>
            <a:prstGeom prst="rect">
              <a:avLst/>
            </a:prstGeom>
          </p:spPr>
          <p:txBody>
            <a:bodyPr vert="horz" wrap="non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171A1C"/>
                </a:buClr>
                <a:buSzPct val="100000"/>
                <a:buFont typeface="Segoe UI" panose="020B0502040204020203" pitchFamily="34" charset="0"/>
                <a:buChar char="​"/>
                <a:tabLst/>
                <a:defRPr/>
              </a:pPr>
              <a:r>
                <a:rPr kumimoji="0" lang="en-US" sz="1200" b="0" i="0" u="none" strike="noStrike" kern="1200" cap="none" spc="0" normalizeH="0" baseline="0" noProof="0">
                  <a:ln>
                    <a:noFill/>
                  </a:ln>
                  <a:solidFill>
                    <a:srgbClr val="171A1C"/>
                  </a:solidFill>
                  <a:effectLst/>
                  <a:uLnTx/>
                  <a:uFillTx/>
                  <a:latin typeface="Arial"/>
                  <a:ea typeface="+mn-ea"/>
                  <a:cs typeface="Arial" panose="020B0604020202020204" pitchFamily="34" charset="0"/>
                </a:rPr>
                <a:t>Load</a:t>
              </a:r>
            </a:p>
          </p:txBody>
        </p:sp>
      </p:grpSp>
      <p:sp>
        <p:nvSpPr>
          <p:cNvPr id="24" name="TextBox 23">
            <a:extLst>
              <a:ext uri="{FF2B5EF4-FFF2-40B4-BE49-F238E27FC236}">
                <a16:creationId xmlns:a16="http://schemas.microsoft.com/office/drawing/2014/main" id="{75833A5A-DA16-93D8-259B-0A6647CC026B}"/>
              </a:ext>
            </a:extLst>
          </p:cNvPr>
          <p:cNvSpPr txBox="1">
            <a:spLocks/>
          </p:cNvSpPr>
          <p:nvPr/>
        </p:nvSpPr>
        <p:spPr>
          <a:xfrm>
            <a:off x="507108" y="2198345"/>
            <a:ext cx="1044615" cy="430887"/>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171A1C"/>
              </a:buClr>
              <a:buSzPct val="100000"/>
              <a:buFont typeface="Segoe UI" panose="020B0502040204020203" pitchFamily="34" charset="0"/>
              <a:buChar char="​"/>
              <a:tabLst/>
              <a:defRPr/>
            </a:pPr>
            <a:r>
              <a:rPr kumimoji="0" lang="en-US" sz="1400" b="1" i="0" u="none" strike="noStrike" kern="1200" cap="none" spc="0" normalizeH="0" baseline="0" noProof="0">
                <a:ln>
                  <a:noFill/>
                </a:ln>
                <a:solidFill>
                  <a:srgbClr val="171A1C"/>
                </a:solidFill>
                <a:effectLst/>
                <a:uLnTx/>
                <a:uFillTx/>
                <a:latin typeface="Arial"/>
                <a:ea typeface="+mn-ea"/>
                <a:cs typeface="Arial" panose="020B0604020202020204" pitchFamily="34" charset="0"/>
              </a:rPr>
              <a:t>Illustrative scheme</a:t>
            </a:r>
          </a:p>
        </p:txBody>
      </p:sp>
      <p:sp>
        <p:nvSpPr>
          <p:cNvPr id="34" name="Slide Number Placeholder 4">
            <a:extLst>
              <a:ext uri="{FF2B5EF4-FFF2-40B4-BE49-F238E27FC236}">
                <a16:creationId xmlns:a16="http://schemas.microsoft.com/office/drawing/2014/main" id="{6106E3C7-4C98-EF98-30F2-B3B00BDE8BB1}"/>
              </a:ext>
            </a:extLst>
          </p:cNvPr>
          <p:cNvSpPr>
            <a:spLocks noGrp="1"/>
          </p:cNvSpPr>
          <p:nvPr>
            <p:ph type="sldNum" sz="quarter" idx="12"/>
          </p:nvPr>
        </p:nvSpPr>
        <p:spPr>
          <a:xfrm>
            <a:off x="11658600" y="6356350"/>
            <a:ext cx="533400" cy="365125"/>
          </a:xfrm>
        </p:spPr>
        <p:txBody>
          <a:bodyPr/>
          <a:lstStyle/>
          <a:p>
            <a:fld id="{BCDE79FB-97BA-492B-8D57-F1373F9ADA95}" type="slidenum">
              <a:rPr lang="en-US" smtClean="0"/>
              <a:t>13</a:t>
            </a:fld>
            <a:endParaRPr lang="en-US"/>
          </a:p>
        </p:txBody>
      </p:sp>
      <p:pic>
        <p:nvPicPr>
          <p:cNvPr id="14" name="Picture 13">
            <a:extLst>
              <a:ext uri="{FF2B5EF4-FFF2-40B4-BE49-F238E27FC236}">
                <a16:creationId xmlns:a16="http://schemas.microsoft.com/office/drawing/2014/main" id="{E43AAAD3-CEF6-2653-39B9-B15093194746}"/>
              </a:ext>
            </a:extLst>
          </p:cNvPr>
          <p:cNvPicPr>
            <a:picLocks noChangeAspect="1"/>
          </p:cNvPicPr>
          <p:nvPr/>
        </p:nvPicPr>
        <p:blipFill>
          <a:blip r:embed="rId12"/>
          <a:stretch>
            <a:fillRect/>
          </a:stretch>
        </p:blipFill>
        <p:spPr>
          <a:xfrm>
            <a:off x="9701806" y="3353216"/>
            <a:ext cx="2310584" cy="2469094"/>
          </a:xfrm>
          <a:prstGeom prst="rect">
            <a:avLst/>
          </a:prstGeom>
        </p:spPr>
      </p:pic>
    </p:spTree>
    <p:extLst>
      <p:ext uri="{BB962C8B-B14F-4D97-AF65-F5344CB8AC3E}">
        <p14:creationId xmlns:p14="http://schemas.microsoft.com/office/powerpoint/2010/main" val="4303633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B7E0CA-0A97-1951-6118-A170F9DAD640}"/>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B21B8D1F-3BD9-02B3-F623-9565BE713C6E}"/>
              </a:ext>
            </a:extLst>
          </p:cNvPr>
          <p:cNvSpPr>
            <a:spLocks noGrp="1"/>
          </p:cNvSpPr>
          <p:nvPr>
            <p:ph type="title"/>
          </p:nvPr>
        </p:nvSpPr>
        <p:spPr/>
        <p:txBody>
          <a:bodyPr/>
          <a:lstStyle/>
          <a:p>
            <a:r>
              <a:rPr lang="en-US"/>
              <a:t>Provisional CLRs – Definition</a:t>
            </a:r>
            <a:r>
              <a:rPr lang="en-US" baseline="30000"/>
              <a:t>1</a:t>
            </a:r>
            <a:endParaRPr lang="en-US"/>
          </a:p>
        </p:txBody>
      </p:sp>
      <p:graphicFrame>
        <p:nvGraphicFramePr>
          <p:cNvPr id="6" name="Content Placeholder 2">
            <a:extLst>
              <a:ext uri="{FF2B5EF4-FFF2-40B4-BE49-F238E27FC236}">
                <a16:creationId xmlns:a16="http://schemas.microsoft.com/office/drawing/2014/main" id="{6B3E0E97-897B-0A7E-DA69-04ACE0F40BBF}"/>
              </a:ext>
            </a:extLst>
          </p:cNvPr>
          <p:cNvGraphicFramePr>
            <a:graphicFrameLocks/>
          </p:cNvGraphicFramePr>
          <p:nvPr/>
        </p:nvGraphicFramePr>
        <p:xfrm>
          <a:off x="406400" y="885289"/>
          <a:ext cx="11379200" cy="528082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Slide Number Placeholder 6">
            <a:extLst>
              <a:ext uri="{FF2B5EF4-FFF2-40B4-BE49-F238E27FC236}">
                <a16:creationId xmlns:a16="http://schemas.microsoft.com/office/drawing/2014/main" id="{5665AD0E-E39B-ED27-D577-0774ED068DD3}"/>
              </a:ext>
            </a:extLst>
          </p:cNvPr>
          <p:cNvSpPr>
            <a:spLocks noGrp="1"/>
          </p:cNvSpPr>
          <p:nvPr>
            <p:ph type="sldNum" sz="quarter" idx="12"/>
          </p:nvPr>
        </p:nvSpPr>
        <p:spPr/>
        <p:txBody>
          <a:bodyPr/>
          <a:lstStyle/>
          <a:p>
            <a:fld id="{BCDE79FB-97BA-492B-8D57-F1373F9ADA95}" type="slidenum">
              <a:rPr lang="en-US" smtClean="0"/>
              <a:t>14</a:t>
            </a:fld>
            <a:endParaRPr lang="en-US"/>
          </a:p>
        </p:txBody>
      </p:sp>
      <p:sp>
        <p:nvSpPr>
          <p:cNvPr id="2" name="4. Footnote">
            <a:extLst>
              <a:ext uri="{FF2B5EF4-FFF2-40B4-BE49-F238E27FC236}">
                <a16:creationId xmlns:a16="http://schemas.microsoft.com/office/drawing/2014/main" id="{F2D7B15E-30DC-0010-EF57-3EA81E912DFF}"/>
              </a:ext>
            </a:extLst>
          </p:cNvPr>
          <p:cNvSpPr txBox="1"/>
          <p:nvPr>
            <p:custDataLst>
              <p:tags r:id="rId1"/>
            </p:custDataLst>
          </p:nvPr>
        </p:nvSpPr>
        <p:spPr>
          <a:xfrm>
            <a:off x="533400" y="6323856"/>
            <a:ext cx="7885132" cy="138499"/>
          </a:xfrm>
          <a:prstGeom prst="rect">
            <a:avLst/>
          </a:prstGeom>
          <a:noFill/>
          <a:ln/>
          <a:extLst>
            <a:ext uri="{909E8E84-426E-40DD-AFC4-6F175D3DCCD1}">
              <a14:hiddenFill xmlns:a14="http://schemas.microsoft.com/office/drawing/2010/main">
                <a:solidFill>
                  <a:srgbClr val="FFFFFF"/>
                </a:solidFill>
              </a14:hiddenFill>
            </a:ext>
          </a:extLst>
        </p:spPr>
        <p:txBody>
          <a:bodyPr wrap="square" lIns="0" tIns="0" rIns="0" bIns="0" rtlCol="0" anchor="b" anchorCtr="0">
            <a:spAutoFit/>
          </a:bodyPr>
          <a:lstStyle>
            <a:defPPr>
              <a:defRPr lang="en-US"/>
            </a:defPPr>
            <a:lvl1pPr marL="203200" marR="0" lvl="0" indent="-212725" fontAlgn="auto">
              <a:lnSpc>
                <a:spcPct val="100000"/>
              </a:lnSpc>
              <a:spcBef>
                <a:spcPts val="0"/>
              </a:spcBef>
              <a:spcAft>
                <a:spcPts val="0"/>
              </a:spcAft>
              <a:buClrTx/>
              <a:buSzTx/>
              <a:buFontTx/>
              <a:buNone/>
              <a:tabLst/>
              <a:defRPr sz="800">
                <a:cs typeface="Arial" panose="020B0604020202020204" pitchFamily="34" charset="0"/>
              </a:defRPr>
            </a:lvl1pPr>
          </a:lstStyle>
          <a:p>
            <a:pPr marL="9525" lvl="0" indent="-19050">
              <a:defRPr/>
            </a:pPr>
            <a:r>
              <a:rPr lang="en-US" sz="900">
                <a:solidFill>
                  <a:schemeClr val="tx1">
                    <a:lumMod val="75000"/>
                    <a:lumOff val="25000"/>
                  </a:schemeClr>
                </a:solidFill>
              </a:rPr>
              <a:t>1. Design and NPRR/PGRR language still under internal review and may change prior to filing</a:t>
            </a:r>
            <a:endParaRPr lang="en-US" sz="200">
              <a:solidFill>
                <a:schemeClr val="tx1">
                  <a:lumMod val="75000"/>
                  <a:lumOff val="25000"/>
                </a:schemeClr>
              </a:solidFill>
            </a:endParaRPr>
          </a:p>
        </p:txBody>
      </p:sp>
      <p:sp>
        <p:nvSpPr>
          <p:cNvPr id="8" name="Text Placeholder 20">
            <a:extLst>
              <a:ext uri="{FF2B5EF4-FFF2-40B4-BE49-F238E27FC236}">
                <a16:creationId xmlns:a16="http://schemas.microsoft.com/office/drawing/2014/main" id="{8276DC34-8221-275A-4C85-9F28CFE4121C}"/>
              </a:ext>
            </a:extLst>
          </p:cNvPr>
          <p:cNvSpPr txBox="1">
            <a:spLocks/>
          </p:cNvSpPr>
          <p:nvPr/>
        </p:nvSpPr>
        <p:spPr>
          <a:xfrm>
            <a:off x="554735" y="6537009"/>
            <a:ext cx="10870127" cy="138499"/>
          </a:xfrm>
          <a:prstGeom prst="rect">
            <a:avLst/>
          </a:prstGeom>
          <a:noFill/>
          <a:ln w="6350">
            <a:noFill/>
            <a:miter lim="800000"/>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800" b="0" kern="1200" dirty="0">
                <a:solidFill>
                  <a:schemeClr val="tx1"/>
                </a:solidFill>
                <a:latin typeface="+mn-lt"/>
                <a:ea typeface="+mn-ea"/>
                <a:cs typeface="+mn-cs"/>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r>
              <a:rPr lang="en-US" sz="900"/>
              <a:t>Reference: </a:t>
            </a:r>
            <a:r>
              <a:rPr lang="en-US" sz="900">
                <a:solidFill>
                  <a:srgbClr val="FF0000"/>
                </a:solidFill>
              </a:rPr>
              <a:t>Batch Zero PGRR145 (April 22, 2026),</a:t>
            </a:r>
            <a:r>
              <a:rPr lang="en-US" sz="900"/>
              <a:t> Sections 9.2.2.1, 9.3.2.1, 9.4.1, 9.5.3, and 9.6.1 (Provisional Controllable Load Resource design, study treatment, and operations)</a:t>
            </a:r>
          </a:p>
        </p:txBody>
      </p:sp>
    </p:spTree>
    <p:extLst>
      <p:ext uri="{BB962C8B-B14F-4D97-AF65-F5344CB8AC3E}">
        <p14:creationId xmlns:p14="http://schemas.microsoft.com/office/powerpoint/2010/main" val="15815872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01C4C8-147D-B79C-5FB0-A2DBAA97B6E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4D9078A2-1402-AA77-D8FF-EC783E84534E}"/>
              </a:ext>
            </a:extLst>
          </p:cNvPr>
          <p:cNvSpPr>
            <a:spLocks noGrp="1"/>
          </p:cNvSpPr>
          <p:nvPr>
            <p:ph type="title"/>
          </p:nvPr>
        </p:nvSpPr>
        <p:spPr/>
        <p:txBody>
          <a:bodyPr/>
          <a:lstStyle/>
          <a:p>
            <a:r>
              <a:rPr lang="en-US"/>
              <a:t>Provisional CLRs – Structure of Revision Requests</a:t>
            </a:r>
            <a:r>
              <a:rPr lang="en-US" baseline="30000"/>
              <a:t>1</a:t>
            </a:r>
            <a:endParaRPr lang="en-US"/>
          </a:p>
        </p:txBody>
      </p:sp>
      <p:sp>
        <p:nvSpPr>
          <p:cNvPr id="2" name="TextBox 1">
            <a:extLst>
              <a:ext uri="{FF2B5EF4-FFF2-40B4-BE49-F238E27FC236}">
                <a16:creationId xmlns:a16="http://schemas.microsoft.com/office/drawing/2014/main" id="{BBF883A8-05DD-C870-6B4E-F2A2A7ABB264}"/>
              </a:ext>
            </a:extLst>
          </p:cNvPr>
          <p:cNvSpPr txBox="1"/>
          <p:nvPr/>
        </p:nvSpPr>
        <p:spPr>
          <a:xfrm>
            <a:off x="533400" y="1217647"/>
            <a:ext cx="11470640" cy="3139321"/>
          </a:xfrm>
          <a:prstGeom prst="rect">
            <a:avLst/>
          </a:prstGeom>
          <a:noFill/>
        </p:spPr>
        <p:txBody>
          <a:bodyPr wrap="square" rtlCol="0">
            <a:spAutoFit/>
          </a:bodyPr>
          <a:lstStyle/>
          <a:p>
            <a:pPr marL="285750" indent="-285750">
              <a:buFont typeface="Arial" panose="020B0604020202020204" pitchFamily="34" charset="0"/>
              <a:buChar char="•"/>
            </a:pPr>
            <a:r>
              <a:rPr lang="en-US"/>
              <a:t>Will consist of a comments to existing PGRR145 and companion NPRR1325</a:t>
            </a:r>
          </a:p>
          <a:p>
            <a:pPr marL="285750" indent="-285750">
              <a:buFont typeface="Arial" panose="020B0604020202020204" pitchFamily="34" charset="0"/>
              <a:buChar char="•"/>
            </a:pPr>
            <a:endParaRPr lang="en-US"/>
          </a:p>
          <a:p>
            <a:pPr marL="285750" indent="-285750">
              <a:buFont typeface="Arial" panose="020B0604020202020204" pitchFamily="34" charset="0"/>
              <a:buChar char="•"/>
            </a:pPr>
            <a:r>
              <a:rPr lang="en-US"/>
              <a:t>Modular structure adds to PGRR145 and NPRR1325</a:t>
            </a:r>
          </a:p>
          <a:p>
            <a:pPr marL="742950" lvl="1" indent="-285750">
              <a:buFont typeface="Arial" panose="020B0604020202020204" pitchFamily="34" charset="0"/>
              <a:buChar char="•"/>
            </a:pPr>
            <a:r>
              <a:rPr lang="en-US" b="1"/>
              <a:t>Example – </a:t>
            </a:r>
            <a:r>
              <a:rPr lang="en-US"/>
              <a:t>Section 9.2.2.1, Additional Information Required for Provisional Controllable Load Resources (PCLRs) </a:t>
            </a:r>
            <a:r>
              <a:rPr lang="en-US" b="1"/>
              <a:t>compliments</a:t>
            </a:r>
            <a:r>
              <a:rPr lang="en-US"/>
              <a:t> Section 9.2.2 as written in PGRR145</a:t>
            </a:r>
          </a:p>
          <a:p>
            <a:pPr marL="285750" indent="-285750">
              <a:buFont typeface="Arial" panose="020B0604020202020204" pitchFamily="34" charset="0"/>
              <a:buChar char="•"/>
            </a:pPr>
            <a:endParaRPr lang="en-US"/>
          </a:p>
          <a:p>
            <a:pPr marL="285750" indent="-285750">
              <a:buFont typeface="Arial" panose="020B0604020202020204" pitchFamily="34" charset="0"/>
              <a:buChar char="•"/>
            </a:pPr>
            <a:r>
              <a:rPr lang="en-US"/>
              <a:t>This structure will allow the PCLR concepts to move forward in parallel with PGRR145 and NPRR1325 if possible, without interfering with the core Batch Zero language</a:t>
            </a:r>
          </a:p>
          <a:p>
            <a:pPr marL="285750" indent="-285750">
              <a:buFont typeface="Arial" panose="020B0604020202020204" pitchFamily="34" charset="0"/>
              <a:buChar char="•"/>
            </a:pPr>
            <a:endParaRPr lang="en-US"/>
          </a:p>
          <a:p>
            <a:pPr marL="285750" indent="-285750">
              <a:buFont typeface="Arial" panose="020B0604020202020204" pitchFamily="34" charset="0"/>
              <a:buChar char="•"/>
            </a:pPr>
            <a:r>
              <a:rPr lang="en-US"/>
              <a:t>Language related to PCLR approval to energize  and PCLR bid capping in SCED is intended to remain grey-boxed until implementation of NPRR1188 and until system changes for the bid capping are in place</a:t>
            </a:r>
          </a:p>
        </p:txBody>
      </p:sp>
      <p:sp>
        <p:nvSpPr>
          <p:cNvPr id="5" name="4. Footnote">
            <a:extLst>
              <a:ext uri="{FF2B5EF4-FFF2-40B4-BE49-F238E27FC236}">
                <a16:creationId xmlns:a16="http://schemas.microsoft.com/office/drawing/2014/main" id="{16E776B9-CF6E-637A-1B7E-05AF9472BD1D}"/>
              </a:ext>
            </a:extLst>
          </p:cNvPr>
          <p:cNvSpPr txBox="1"/>
          <p:nvPr>
            <p:custDataLst>
              <p:tags r:id="rId1"/>
            </p:custDataLst>
          </p:nvPr>
        </p:nvSpPr>
        <p:spPr>
          <a:xfrm>
            <a:off x="533400" y="6586947"/>
            <a:ext cx="7885132" cy="123111"/>
          </a:xfrm>
          <a:prstGeom prst="rect">
            <a:avLst/>
          </a:prstGeom>
          <a:noFill/>
          <a:ln/>
          <a:extLst>
            <a:ext uri="{909E8E84-426E-40DD-AFC4-6F175D3DCCD1}">
              <a14:hiddenFill xmlns:a14="http://schemas.microsoft.com/office/drawing/2010/main">
                <a:solidFill>
                  <a:srgbClr val="FFFFFF"/>
                </a:solidFill>
              </a14:hiddenFill>
            </a:ext>
          </a:extLst>
        </p:spPr>
        <p:txBody>
          <a:bodyPr wrap="square" lIns="0" tIns="0" rIns="0" bIns="0" rtlCol="0" anchor="b" anchorCtr="0">
            <a:spAutoFit/>
          </a:bodyPr>
          <a:lstStyle>
            <a:defPPr>
              <a:defRPr lang="en-US"/>
            </a:defPPr>
            <a:lvl1pPr marL="203200" marR="0" lvl="0" indent="-212725" fontAlgn="auto">
              <a:lnSpc>
                <a:spcPct val="100000"/>
              </a:lnSpc>
              <a:spcBef>
                <a:spcPts val="0"/>
              </a:spcBef>
              <a:spcAft>
                <a:spcPts val="0"/>
              </a:spcAft>
              <a:buClrTx/>
              <a:buSzTx/>
              <a:buFontTx/>
              <a:buNone/>
              <a:tabLst/>
              <a:defRPr sz="800">
                <a:cs typeface="Arial" panose="020B0604020202020204" pitchFamily="34" charset="0"/>
              </a:defRPr>
            </a:lvl1pPr>
          </a:lstStyle>
          <a:p>
            <a:pPr marL="9525" lvl="0" indent="-19050">
              <a:defRPr/>
            </a:pPr>
            <a:r>
              <a:rPr lang="en-US">
                <a:solidFill>
                  <a:schemeClr val="tx1">
                    <a:lumMod val="75000"/>
                    <a:lumOff val="25000"/>
                  </a:schemeClr>
                </a:solidFill>
              </a:rPr>
              <a:t>1. Design and NPRR/PGRR language still under internal review and may change prior to filing</a:t>
            </a:r>
            <a:endParaRPr lang="en-US" sz="100">
              <a:solidFill>
                <a:schemeClr val="tx1">
                  <a:lumMod val="75000"/>
                  <a:lumOff val="25000"/>
                </a:schemeClr>
              </a:solidFill>
            </a:endParaRPr>
          </a:p>
        </p:txBody>
      </p:sp>
      <p:sp>
        <p:nvSpPr>
          <p:cNvPr id="7" name="Slide Number Placeholder 6">
            <a:extLst>
              <a:ext uri="{FF2B5EF4-FFF2-40B4-BE49-F238E27FC236}">
                <a16:creationId xmlns:a16="http://schemas.microsoft.com/office/drawing/2014/main" id="{E096D43D-EA8A-8F52-3C92-1F70F7626D8B}"/>
              </a:ext>
            </a:extLst>
          </p:cNvPr>
          <p:cNvSpPr>
            <a:spLocks noGrp="1"/>
          </p:cNvSpPr>
          <p:nvPr>
            <p:ph type="sldNum" sz="quarter" idx="12"/>
          </p:nvPr>
        </p:nvSpPr>
        <p:spPr/>
        <p:txBody>
          <a:bodyPr/>
          <a:lstStyle/>
          <a:p>
            <a:fld id="{BCDE79FB-97BA-492B-8D57-F1373F9ADA95}" type="slidenum">
              <a:rPr lang="en-US" smtClean="0"/>
              <a:t>15</a:t>
            </a:fld>
            <a:endParaRPr lang="en-US"/>
          </a:p>
        </p:txBody>
      </p:sp>
    </p:spTree>
    <p:extLst>
      <p:ext uri="{BB962C8B-B14F-4D97-AF65-F5344CB8AC3E}">
        <p14:creationId xmlns:p14="http://schemas.microsoft.com/office/powerpoint/2010/main" val="36357461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B0E6C7-A2A3-2A0D-1FE1-6EC96FDEDC9F}"/>
            </a:ext>
          </a:extLst>
        </p:cNvPr>
        <p:cNvGrpSpPr/>
        <p:nvPr/>
      </p:nvGrpSpPr>
      <p:grpSpPr>
        <a:xfrm>
          <a:off x="0" y="0"/>
          <a:ext cx="0" cy="0"/>
          <a:chOff x="0" y="0"/>
          <a:chExt cx="0" cy="0"/>
        </a:xfrm>
      </p:grpSpPr>
      <p:grpSp>
        <p:nvGrpSpPr>
          <p:cNvPr id="21" name="CustomIcon">
            <a:extLst>
              <a:ext uri="{FF2B5EF4-FFF2-40B4-BE49-F238E27FC236}">
                <a16:creationId xmlns:a16="http://schemas.microsoft.com/office/drawing/2014/main" id="{6641AEE2-BCDA-9CA3-EBD4-3C1830EDE72D}"/>
              </a:ext>
            </a:extLst>
          </p:cNvPr>
          <p:cNvGrpSpPr>
            <a:grpSpLocks/>
          </p:cNvGrpSpPr>
          <p:nvPr>
            <p:custDataLst>
              <p:tags r:id="rId1"/>
            </p:custDataLst>
          </p:nvPr>
        </p:nvGrpSpPr>
        <p:grpSpPr>
          <a:xfrm>
            <a:off x="9373677" y="1212574"/>
            <a:ext cx="1233970" cy="1233970"/>
            <a:chOff x="-205105" y="-205105"/>
            <a:chExt cx="1019810" cy="1019810"/>
          </a:xfrm>
        </p:grpSpPr>
        <p:sp>
          <p:nvSpPr>
            <p:cNvPr id="18" name="Oval 17">
              <a:extLst>
                <a:ext uri="{FF2B5EF4-FFF2-40B4-BE49-F238E27FC236}">
                  <a16:creationId xmlns:a16="http://schemas.microsoft.com/office/drawing/2014/main" id="{ABA2889E-A4CB-EC26-731C-6012104B32C1}"/>
                </a:ext>
              </a:extLst>
            </p:cNvPr>
            <p:cNvSpPr>
              <a:spLocks noChangeAspect="1"/>
            </p:cNvSpPr>
            <p:nvPr/>
          </p:nvSpPr>
          <p:spPr>
            <a:xfrm>
              <a:off x="-205105" y="-205105"/>
              <a:ext cx="1019810" cy="1019810"/>
            </a:xfrm>
            <a:prstGeom prst="ellipse">
              <a:avLst/>
            </a:prstGeom>
            <a:solidFill>
              <a:schemeClr val="accent1"/>
            </a:solidFill>
            <a:ln w="19050" cap="flat" cmpd="sng" algn="ctr">
              <a:noFill/>
              <a:prstDash val="solid"/>
              <a:miter lim="800000"/>
            </a:ln>
            <a:effectLst/>
            <a:extLst>
              <a:ext uri="{91240B29-F687-4F45-9708-019B960494DF}">
                <a14:hiddenLine xmlns:a14="http://schemas.microsoft.com/office/drawing/2010/main" w="1905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Graphic 19">
              <a:extLst>
                <a:ext uri="{FF2B5EF4-FFF2-40B4-BE49-F238E27FC236}">
                  <a16:creationId xmlns:a16="http://schemas.microsoft.com/office/drawing/2014/main" id="{E927250D-719E-CEBF-2B03-A1BA0F08E52F}"/>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0" y="0"/>
              <a:ext cx="609600" cy="609600"/>
            </a:xfrm>
            <a:prstGeom prst="rect">
              <a:avLst/>
            </a:prstGeom>
          </p:spPr>
        </p:pic>
      </p:grpSp>
      <p:grpSp>
        <p:nvGrpSpPr>
          <p:cNvPr id="5" name="CustomIcon">
            <a:extLst>
              <a:ext uri="{FF2B5EF4-FFF2-40B4-BE49-F238E27FC236}">
                <a16:creationId xmlns:a16="http://schemas.microsoft.com/office/drawing/2014/main" id="{B0845188-A4E3-16CA-CEBA-BCFE9EE2C06C}"/>
              </a:ext>
            </a:extLst>
          </p:cNvPr>
          <p:cNvGrpSpPr>
            <a:grpSpLocks/>
          </p:cNvGrpSpPr>
          <p:nvPr>
            <p:custDataLst>
              <p:tags r:id="rId2"/>
            </p:custDataLst>
          </p:nvPr>
        </p:nvGrpSpPr>
        <p:grpSpPr>
          <a:xfrm>
            <a:off x="5479014" y="1212574"/>
            <a:ext cx="1233970" cy="1233970"/>
            <a:chOff x="-205105" y="-205105"/>
            <a:chExt cx="1019810" cy="1019810"/>
          </a:xfrm>
        </p:grpSpPr>
        <p:sp>
          <p:nvSpPr>
            <p:cNvPr id="9" name="Oval 8">
              <a:extLst>
                <a:ext uri="{FF2B5EF4-FFF2-40B4-BE49-F238E27FC236}">
                  <a16:creationId xmlns:a16="http://schemas.microsoft.com/office/drawing/2014/main" id="{2A2ED319-37BF-5F1A-5B58-7E50E18E786E}"/>
                </a:ext>
              </a:extLst>
            </p:cNvPr>
            <p:cNvSpPr>
              <a:spLocks noChangeAspect="1"/>
            </p:cNvSpPr>
            <p:nvPr/>
          </p:nvSpPr>
          <p:spPr>
            <a:xfrm>
              <a:off x="-205105" y="-205105"/>
              <a:ext cx="1019810" cy="1019810"/>
            </a:xfrm>
            <a:prstGeom prst="ellipse">
              <a:avLst/>
            </a:prstGeom>
            <a:solidFill>
              <a:schemeClr val="accent1"/>
            </a:solidFill>
            <a:ln w="19050" cap="flat" cmpd="sng" algn="ctr">
              <a:noFill/>
              <a:prstDash val="solid"/>
              <a:miter lim="800000"/>
            </a:ln>
            <a:effectLst/>
            <a:extLst>
              <a:ext uri="{91240B29-F687-4F45-9708-019B960494DF}">
                <a14:hiddenLine xmlns:a14="http://schemas.microsoft.com/office/drawing/2010/main" w="1905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Graphic 12">
              <a:extLst>
                <a:ext uri="{FF2B5EF4-FFF2-40B4-BE49-F238E27FC236}">
                  <a16:creationId xmlns:a16="http://schemas.microsoft.com/office/drawing/2014/main" id="{F8733867-7924-E950-DCCC-BD193B338D63}"/>
                </a:ext>
              </a:extLst>
            </p:cNvPr>
            <p:cNvPicPr>
              <a:picLocks noChangeAspect="1"/>
            </p:cNvPicPr>
            <p:nvPr/>
          </p:nvPicPr>
          <p:blipFill>
            <a:blip>
              <a:extLst>
                <a:ext uri="{96DAC541-7B7A-43D3-8B79-37D633B846F1}">
                  <asvg:svgBlip xmlns:asvg="http://schemas.microsoft.com/office/drawing/2016/SVG/main" r:embed="rId14"/>
                </a:ext>
              </a:extLst>
            </a:blip>
            <a:stretch>
              <a:fillRect/>
            </a:stretch>
          </p:blipFill>
          <p:spPr>
            <a:xfrm>
              <a:off x="0" y="0"/>
              <a:ext cx="609600" cy="609600"/>
            </a:xfrm>
            <a:prstGeom prst="rect">
              <a:avLst/>
            </a:prstGeom>
          </p:spPr>
        </p:pic>
      </p:grpSp>
      <p:graphicFrame>
        <p:nvGraphicFramePr>
          <p:cNvPr id="6" name="think-cell data - do not delete" hidden="1">
            <a:extLst>
              <a:ext uri="{FF2B5EF4-FFF2-40B4-BE49-F238E27FC236}">
                <a16:creationId xmlns:a16="http://schemas.microsoft.com/office/drawing/2014/main" id="{02F9541B-E96C-6B38-79A4-91316E5C7624}"/>
              </a:ext>
            </a:extLst>
          </p:cNvPr>
          <p:cNvGraphicFramePr>
            <a:graphicFrameLocks noChangeAspect="1"/>
          </p:cNvGraphicFramePr>
          <p:nvPr>
            <p:custDataLst>
              <p:tags r:id="rId3"/>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5" imgW="404" imgH="403" progId="TCLayout.ActiveDocument.1">
                  <p:embed/>
                </p:oleObj>
              </mc:Choice>
              <mc:Fallback>
                <p:oleObj name="think-cell Slide" r:id="rId15" imgW="404" imgH="403" progId="TCLayout.ActiveDocument.1">
                  <p:embed/>
                  <p:pic>
                    <p:nvPicPr>
                      <p:cNvPr id="6" name="think-cell data - do not delete" hidden="1">
                        <a:extLst>
                          <a:ext uri="{FF2B5EF4-FFF2-40B4-BE49-F238E27FC236}">
                            <a16:creationId xmlns:a16="http://schemas.microsoft.com/office/drawing/2014/main" id="{02F9541B-E96C-6B38-79A4-91316E5C7624}"/>
                          </a:ext>
                        </a:extLst>
                      </p:cNvPr>
                      <p:cNvPicPr/>
                      <p:nvPr/>
                    </p:nvPicPr>
                    <p:blipFill>
                      <a:blip r:embed="rId16"/>
                      <a:stretch>
                        <a:fillRect/>
                      </a:stretch>
                    </p:blipFill>
                    <p:spPr>
                      <a:xfrm>
                        <a:off x="1588" y="1588"/>
                        <a:ext cx="1588" cy="1588"/>
                      </a:xfrm>
                      <a:prstGeom prst="rect">
                        <a:avLst/>
                      </a:prstGeom>
                    </p:spPr>
                  </p:pic>
                </p:oleObj>
              </mc:Fallback>
            </mc:AlternateContent>
          </a:graphicData>
        </a:graphic>
      </p:graphicFrame>
      <p:sp>
        <p:nvSpPr>
          <p:cNvPr id="4" name="Title Placeholder 1">
            <a:extLst>
              <a:ext uri="{FF2B5EF4-FFF2-40B4-BE49-F238E27FC236}">
                <a16:creationId xmlns:a16="http://schemas.microsoft.com/office/drawing/2014/main" id="{8CA2C331-D5BF-6628-3B89-A4A52310C57C}"/>
              </a:ext>
            </a:extLst>
          </p:cNvPr>
          <p:cNvSpPr>
            <a:spLocks noGrp="1"/>
          </p:cNvSpPr>
          <p:nvPr>
            <p:ph type="title"/>
          </p:nvPr>
        </p:nvSpPr>
        <p:spPr/>
        <p:txBody>
          <a:bodyPr vert="horz"/>
          <a:lstStyle/>
          <a:p>
            <a:r>
              <a:rPr lang="en-US"/>
              <a:t>PCLR Language – Foundational Concepts</a:t>
            </a:r>
            <a:r>
              <a:rPr lang="en-US" baseline="30000"/>
              <a:t>1</a:t>
            </a:r>
            <a:endParaRPr lang="en-US"/>
          </a:p>
        </p:txBody>
      </p:sp>
      <p:sp>
        <p:nvSpPr>
          <p:cNvPr id="3" name="Slide Number Placeholder 5">
            <a:extLst>
              <a:ext uri="{FF2B5EF4-FFF2-40B4-BE49-F238E27FC236}">
                <a16:creationId xmlns:a16="http://schemas.microsoft.com/office/drawing/2014/main" id="{A87CF5F7-4C60-C17B-F82F-E7976962B474}"/>
              </a:ext>
            </a:extLst>
          </p:cNvPr>
          <p:cNvSpPr>
            <a:spLocks noGrp="1"/>
          </p:cNvSpPr>
          <p:nvPr>
            <p:ph type="sldNum" sz="quarter" idx="12"/>
          </p:nvPr>
        </p:nvSpPr>
        <p:spPr>
          <a:xfrm>
            <a:off x="11658600" y="6356350"/>
            <a:ext cx="533400" cy="365125"/>
          </a:xfrm>
        </p:spPr>
        <p:txBody>
          <a:bodyPr/>
          <a:lstStyle/>
          <a:p>
            <a:fld id="{BCDE79FB-97BA-492B-8D57-F1373F9ADA95}" type="slidenum">
              <a:rPr lang="en-US" smtClean="0"/>
              <a:t>16</a:t>
            </a:fld>
            <a:endParaRPr lang="en-US"/>
          </a:p>
        </p:txBody>
      </p:sp>
      <p:sp>
        <p:nvSpPr>
          <p:cNvPr id="8" name="TextBox 7">
            <a:extLst>
              <a:ext uri="{FF2B5EF4-FFF2-40B4-BE49-F238E27FC236}">
                <a16:creationId xmlns:a16="http://schemas.microsoft.com/office/drawing/2014/main" id="{24D6B5D1-EE95-FF43-030D-A49754909B38}"/>
              </a:ext>
            </a:extLst>
          </p:cNvPr>
          <p:cNvSpPr txBox="1">
            <a:spLocks/>
          </p:cNvSpPr>
          <p:nvPr>
            <p:custDataLst>
              <p:tags r:id="rId4"/>
            </p:custDataLst>
          </p:nvPr>
        </p:nvSpPr>
        <p:spPr>
          <a:xfrm>
            <a:off x="554736" y="2694721"/>
            <a:ext cx="3293200" cy="307777"/>
          </a:xfrm>
          <a:prstGeom prst="rect">
            <a:avLst/>
          </a:prstGeom>
        </p:spPr>
        <p:txBody>
          <a:bodyPr vert="horz" wrap="square" lIns="0" tIns="0" rIns="0" bIns="0" rtlCol="0" anchor="b">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lgn="ctr">
              <a:buClr>
                <a:srgbClr val="000000"/>
              </a:buClr>
              <a:defRPr/>
            </a:pPr>
            <a:r>
              <a:rPr lang="en-US" sz="2000" b="1"/>
              <a:t>Allocation in Batch Zero</a:t>
            </a:r>
            <a:endParaRPr kumimoji="0" lang="en-US" sz="2000" b="1" i="0" u="none" strike="noStrike" kern="1200" cap="none" spc="0" normalizeH="0" baseline="0" noProof="0">
              <a:ln>
                <a:noFill/>
              </a:ln>
              <a:solidFill>
                <a:srgbClr val="000000"/>
              </a:solidFill>
              <a:effectLst/>
              <a:uLnTx/>
              <a:uFillTx/>
              <a:latin typeface="Arial"/>
              <a:ea typeface="+mn-ea"/>
              <a:cs typeface="Arial" panose="020B0604020202020204" pitchFamily="34" charset="0"/>
            </a:endParaRPr>
          </a:p>
        </p:txBody>
      </p:sp>
      <p:sp>
        <p:nvSpPr>
          <p:cNvPr id="12" name="TextBox 11">
            <a:extLst>
              <a:ext uri="{FF2B5EF4-FFF2-40B4-BE49-F238E27FC236}">
                <a16:creationId xmlns:a16="http://schemas.microsoft.com/office/drawing/2014/main" id="{6AFE022B-0B8E-1110-7D14-28A771C6A448}"/>
              </a:ext>
            </a:extLst>
          </p:cNvPr>
          <p:cNvSpPr txBox="1">
            <a:spLocks/>
          </p:cNvSpPr>
          <p:nvPr>
            <p:custDataLst>
              <p:tags r:id="rId5"/>
            </p:custDataLst>
          </p:nvPr>
        </p:nvSpPr>
        <p:spPr>
          <a:xfrm>
            <a:off x="4449399" y="2694721"/>
            <a:ext cx="3293200" cy="307777"/>
          </a:xfrm>
          <a:prstGeom prst="rect">
            <a:avLst/>
          </a:prstGeom>
        </p:spPr>
        <p:txBody>
          <a:bodyPr vert="horz" wrap="square" lIns="0" tIns="0" rIns="0" bIns="0" rtlCol="0" anchor="b">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ctr"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Char char="​"/>
              <a:tabLst/>
              <a:defRPr/>
            </a:pPr>
            <a:r>
              <a:rPr kumimoji="0" lang="en-US" sz="2000" b="1" i="0" u="none" strike="noStrike" kern="1200" cap="none" spc="0" normalizeH="0" baseline="0" noProof="0">
                <a:ln>
                  <a:noFill/>
                </a:ln>
                <a:solidFill>
                  <a:srgbClr val="000000"/>
                </a:solidFill>
                <a:effectLst/>
                <a:uLnTx/>
                <a:uFillTx/>
                <a:latin typeface="Arial"/>
                <a:ea typeface="+mn-ea"/>
                <a:cs typeface="Arial" panose="020B0604020202020204" pitchFamily="34" charset="0"/>
              </a:rPr>
              <a:t>Registration Requirements</a:t>
            </a:r>
          </a:p>
        </p:txBody>
      </p:sp>
      <p:sp>
        <p:nvSpPr>
          <p:cNvPr id="15" name="TextBox 14">
            <a:extLst>
              <a:ext uri="{FF2B5EF4-FFF2-40B4-BE49-F238E27FC236}">
                <a16:creationId xmlns:a16="http://schemas.microsoft.com/office/drawing/2014/main" id="{E5396784-A2FB-2706-5C11-ECE832C69FA3}"/>
              </a:ext>
            </a:extLst>
          </p:cNvPr>
          <p:cNvSpPr txBox="1">
            <a:spLocks/>
          </p:cNvSpPr>
          <p:nvPr>
            <p:custDataLst>
              <p:tags r:id="rId6"/>
            </p:custDataLst>
          </p:nvPr>
        </p:nvSpPr>
        <p:spPr>
          <a:xfrm>
            <a:off x="8344063" y="2694721"/>
            <a:ext cx="3293200" cy="307777"/>
          </a:xfrm>
          <a:prstGeom prst="rect">
            <a:avLst/>
          </a:prstGeom>
        </p:spPr>
        <p:txBody>
          <a:bodyPr vert="horz" wrap="square" lIns="0" tIns="0" rIns="0" bIns="0" rtlCol="0" anchor="b">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ctr"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Char char="​"/>
              <a:tabLst/>
              <a:defRPr/>
            </a:pPr>
            <a:r>
              <a:rPr kumimoji="0" lang="en-US" sz="2000" b="1" i="0" u="none" strike="noStrike" kern="1200" cap="none" spc="0" normalizeH="0" baseline="0" noProof="0">
                <a:ln>
                  <a:noFill/>
                </a:ln>
                <a:solidFill>
                  <a:srgbClr val="000000"/>
                </a:solidFill>
                <a:effectLst/>
                <a:uLnTx/>
                <a:uFillTx/>
                <a:latin typeface="Arial"/>
                <a:ea typeface="+mn-ea"/>
                <a:cs typeface="Arial" panose="020B0604020202020204" pitchFamily="34" charset="0"/>
              </a:rPr>
              <a:t>Ensure Real-Time Dispatch</a:t>
            </a:r>
          </a:p>
        </p:txBody>
      </p:sp>
      <p:sp>
        <p:nvSpPr>
          <p:cNvPr id="22" name="TextBox 21">
            <a:extLst>
              <a:ext uri="{FF2B5EF4-FFF2-40B4-BE49-F238E27FC236}">
                <a16:creationId xmlns:a16="http://schemas.microsoft.com/office/drawing/2014/main" id="{07A5A325-FC4B-5B70-3BEE-E095834698E8}"/>
              </a:ext>
            </a:extLst>
          </p:cNvPr>
          <p:cNvSpPr txBox="1">
            <a:spLocks/>
          </p:cNvSpPr>
          <p:nvPr>
            <p:custDataLst>
              <p:tags r:id="rId7"/>
            </p:custDataLst>
          </p:nvPr>
        </p:nvSpPr>
        <p:spPr>
          <a:xfrm>
            <a:off x="554736" y="3270767"/>
            <a:ext cx="3293200" cy="3031599"/>
          </a:xfrm>
          <a:prstGeom prst="rect">
            <a:avLst/>
          </a:prstGeom>
        </p:spPr>
        <p:txBody>
          <a:bodyPr vert="horz" wrap="square" lIns="0" tIns="0" rIns="0" bIns="0" rtlCol="0" anchor="t">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buClr>
                <a:srgbClr val="000000"/>
              </a:buClr>
              <a:buNone/>
              <a:defRPr/>
            </a:pPr>
            <a:r>
              <a:rPr lang="en-US" sz="1400"/>
              <a:t>Load is assessed through the Batch Zero process in the same manner as load requesting firm service for steady state and at full consumption for stability</a:t>
            </a:r>
          </a:p>
          <a:p>
            <a:pPr lvl="0">
              <a:buClr>
                <a:srgbClr val="000000"/>
              </a:buClr>
              <a:buNone/>
              <a:defRPr/>
            </a:pPr>
            <a:endParaRPr lang="en-US" sz="1400"/>
          </a:p>
          <a:p>
            <a:pPr lvl="0">
              <a:buClr>
                <a:srgbClr val="000000"/>
              </a:buClr>
              <a:buNone/>
              <a:defRPr/>
            </a:pPr>
            <a:r>
              <a:rPr lang="en-US" sz="1400"/>
              <a:t>The level of firm load that can be reliably served becomes the maximum Low Power Consumption (LPC) value for the PCLR in real-time (instead of a hard limit) </a:t>
            </a:r>
            <a:br>
              <a:rPr lang="en-US" sz="1400"/>
            </a:br>
            <a:endParaRPr lang="en-US" sz="1400"/>
          </a:p>
          <a:p>
            <a:pPr lvl="0">
              <a:buClr>
                <a:srgbClr val="000000"/>
              </a:buClr>
              <a:buNone/>
              <a:defRPr/>
            </a:pPr>
            <a:r>
              <a:rPr lang="en-US" sz="1400"/>
              <a:t>The remaining requested load amount is approved contingent on qualification as a PCLR</a:t>
            </a:r>
          </a:p>
        </p:txBody>
      </p:sp>
      <p:sp>
        <p:nvSpPr>
          <p:cNvPr id="38" name="TextBox 37">
            <a:extLst>
              <a:ext uri="{FF2B5EF4-FFF2-40B4-BE49-F238E27FC236}">
                <a16:creationId xmlns:a16="http://schemas.microsoft.com/office/drawing/2014/main" id="{2E445860-A769-D1C0-0224-9B60A6B4B33D}"/>
              </a:ext>
            </a:extLst>
          </p:cNvPr>
          <p:cNvSpPr txBox="1">
            <a:spLocks/>
          </p:cNvSpPr>
          <p:nvPr>
            <p:custDataLst>
              <p:tags r:id="rId8"/>
            </p:custDataLst>
          </p:nvPr>
        </p:nvSpPr>
        <p:spPr>
          <a:xfrm>
            <a:off x="4449399" y="3270767"/>
            <a:ext cx="3293200" cy="3046988"/>
          </a:xfrm>
          <a:prstGeom prst="rect">
            <a:avLst/>
          </a:prstGeom>
        </p:spPr>
        <p:txBody>
          <a:bodyPr vert="horz" wrap="square" lIns="0" tIns="0" rIns="0" bIns="0" rtlCol="0" anchor="t">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buClr>
                <a:srgbClr val="000000"/>
              </a:buClr>
              <a:buNone/>
              <a:defRPr/>
            </a:pPr>
            <a:r>
              <a:rPr kumimoji="0" lang="en-US" sz="1400" i="0" u="none" strike="noStrike" kern="1200" cap="none" spc="0" normalizeH="0" baseline="0" noProof="0">
                <a:ln>
                  <a:noFill/>
                </a:ln>
                <a:solidFill>
                  <a:srgbClr val="000000"/>
                </a:solidFill>
                <a:effectLst/>
                <a:uLnTx/>
                <a:uFillTx/>
                <a:latin typeface="Arial"/>
                <a:ea typeface="+mn-ea"/>
                <a:cs typeface="Arial" panose="020B0604020202020204" pitchFamily="34" charset="0"/>
              </a:rPr>
              <a:t>Intention to register as a </a:t>
            </a:r>
            <a:r>
              <a:rPr lang="en-US" sz="1400">
                <a:solidFill>
                  <a:srgbClr val="000000"/>
                </a:solidFill>
                <a:latin typeface="Arial"/>
              </a:rPr>
              <a:t>PCLR must be declared prior to the start of Batch Zero</a:t>
            </a:r>
          </a:p>
          <a:p>
            <a:pPr lvl="0">
              <a:buClr>
                <a:srgbClr val="000000"/>
              </a:buClr>
              <a:buNone/>
              <a:defRPr/>
            </a:pPr>
            <a:endParaRPr kumimoji="0" lang="en-US" sz="1400" i="0" u="none" strike="noStrike" kern="1200" cap="none" spc="0" normalizeH="0" baseline="0" noProof="0">
              <a:ln>
                <a:noFill/>
              </a:ln>
              <a:solidFill>
                <a:srgbClr val="000000"/>
              </a:solidFill>
              <a:effectLst/>
              <a:uLnTx/>
              <a:uFillTx/>
              <a:latin typeface="Arial"/>
              <a:ea typeface="+mn-ea"/>
              <a:cs typeface="Arial" panose="020B0604020202020204" pitchFamily="34" charset="0"/>
            </a:endParaRPr>
          </a:p>
          <a:p>
            <a:pPr lvl="0">
              <a:buClr>
                <a:srgbClr val="000000"/>
              </a:buClr>
              <a:buNone/>
              <a:defRPr/>
            </a:pPr>
            <a:r>
              <a:rPr lang="en-US" sz="1400">
                <a:solidFill>
                  <a:srgbClr val="000000"/>
                </a:solidFill>
                <a:latin typeface="Arial"/>
              </a:rPr>
              <a:t>Once allocated in Batch Zero, the load must register and qualify as PCLR before it may consume above initial limits</a:t>
            </a:r>
          </a:p>
          <a:p>
            <a:pPr lvl="0">
              <a:buClr>
                <a:srgbClr val="000000"/>
              </a:buClr>
              <a:buNone/>
              <a:defRPr/>
            </a:pPr>
            <a:endParaRPr kumimoji="0" lang="en-US" sz="1400" i="0" u="none" strike="noStrike" kern="1200" cap="none" spc="0" normalizeH="0" baseline="0" noProof="0">
              <a:ln>
                <a:noFill/>
              </a:ln>
              <a:solidFill>
                <a:srgbClr val="000000"/>
              </a:solidFill>
              <a:effectLst/>
              <a:uLnTx/>
              <a:uFillTx/>
              <a:latin typeface="Arial"/>
              <a:ea typeface="+mn-ea"/>
              <a:cs typeface="Arial" panose="020B0604020202020204" pitchFamily="34" charset="0"/>
            </a:endParaRPr>
          </a:p>
          <a:p>
            <a:pPr lvl="0">
              <a:buClr>
                <a:srgbClr val="000000"/>
              </a:buClr>
              <a:buNone/>
              <a:defRPr/>
            </a:pPr>
            <a:r>
              <a:rPr lang="en-US" sz="1400">
                <a:solidFill>
                  <a:srgbClr val="000000"/>
                </a:solidFill>
                <a:latin typeface="Arial"/>
              </a:rPr>
              <a:t>Load must remain registered as a PCLR until an exit date identified in Batch Zero</a:t>
            </a:r>
          </a:p>
          <a:p>
            <a:pPr lvl="0">
              <a:buClr>
                <a:srgbClr val="000000"/>
              </a:buClr>
              <a:buNone/>
              <a:defRPr/>
            </a:pPr>
            <a:endParaRPr kumimoji="0" lang="en-US" sz="1400" i="0" u="none" strike="noStrike" kern="1200" cap="none" spc="0" normalizeH="0" baseline="0" noProof="0">
              <a:ln>
                <a:noFill/>
              </a:ln>
              <a:solidFill>
                <a:srgbClr val="000000"/>
              </a:solidFill>
              <a:effectLst/>
              <a:uLnTx/>
              <a:uFillTx/>
              <a:latin typeface="Arial"/>
              <a:ea typeface="+mn-ea"/>
              <a:cs typeface="Arial" panose="020B0604020202020204" pitchFamily="34" charset="0"/>
            </a:endParaRPr>
          </a:p>
          <a:p>
            <a:pPr lvl="0">
              <a:buClr>
                <a:srgbClr val="000000"/>
              </a:buClr>
              <a:buNone/>
              <a:defRPr/>
            </a:pPr>
            <a:r>
              <a:rPr lang="en-US" sz="1400">
                <a:solidFill>
                  <a:srgbClr val="000000"/>
                </a:solidFill>
                <a:latin typeface="Arial"/>
              </a:rPr>
              <a:t>Obligation to remain a PCLR transfers to subsequent owners of the Large Load</a:t>
            </a:r>
            <a:endParaRPr kumimoji="0" lang="en-US" sz="1400" i="0" u="none" strike="noStrike" kern="1200" cap="none" spc="0" normalizeH="0" baseline="0" noProof="0">
              <a:ln>
                <a:noFill/>
              </a:ln>
              <a:solidFill>
                <a:srgbClr val="000000"/>
              </a:solidFill>
              <a:effectLst/>
              <a:uLnTx/>
              <a:uFillTx/>
              <a:latin typeface="Arial"/>
              <a:ea typeface="+mn-ea"/>
              <a:cs typeface="Arial" panose="020B0604020202020204" pitchFamily="34" charset="0"/>
            </a:endParaRPr>
          </a:p>
        </p:txBody>
      </p:sp>
      <p:sp>
        <p:nvSpPr>
          <p:cNvPr id="39" name="TextBox 38">
            <a:extLst>
              <a:ext uri="{FF2B5EF4-FFF2-40B4-BE49-F238E27FC236}">
                <a16:creationId xmlns:a16="http://schemas.microsoft.com/office/drawing/2014/main" id="{F1244BB3-0506-B692-57DF-06A8EE298B8A}"/>
              </a:ext>
            </a:extLst>
          </p:cNvPr>
          <p:cNvSpPr txBox="1">
            <a:spLocks/>
          </p:cNvSpPr>
          <p:nvPr>
            <p:custDataLst>
              <p:tags r:id="rId9"/>
            </p:custDataLst>
          </p:nvPr>
        </p:nvSpPr>
        <p:spPr>
          <a:xfrm>
            <a:off x="8344063" y="3270767"/>
            <a:ext cx="3293200" cy="1805623"/>
          </a:xfrm>
          <a:prstGeom prst="rect">
            <a:avLst/>
          </a:prstGeom>
        </p:spPr>
        <p:txBody>
          <a:bodyPr vert="horz" wrap="square" lIns="0" tIns="0" rIns="0" bIns="0" rtlCol="0" anchor="t">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buClr>
                <a:srgbClr val="000000"/>
              </a:buClr>
              <a:buNone/>
              <a:defRPr/>
            </a:pPr>
            <a:r>
              <a:rPr lang="en-US" sz="1400"/>
              <a:t>Like traditional CLRs, PCLRs must follow SCED basepoints when consuming energy</a:t>
            </a:r>
            <a:r>
              <a:rPr lang="en-US" sz="1400" baseline="30000"/>
              <a:t>2</a:t>
            </a:r>
          </a:p>
          <a:p>
            <a:pPr lvl="0">
              <a:buClr>
                <a:srgbClr val="000000"/>
              </a:buClr>
              <a:buNone/>
              <a:defRPr/>
            </a:pPr>
            <a:endParaRPr kumimoji="0" lang="en-US" sz="1400" i="0" u="none" strike="noStrike" kern="1200" cap="none" spc="0" normalizeH="0" baseline="30000" noProof="0">
              <a:ln>
                <a:noFill/>
              </a:ln>
              <a:solidFill>
                <a:srgbClr val="000000"/>
              </a:solidFill>
              <a:effectLst/>
              <a:uLnTx/>
              <a:uFillTx/>
              <a:latin typeface="Arial"/>
              <a:ea typeface="+mn-ea"/>
              <a:cs typeface="Arial" panose="020B0604020202020204" pitchFamily="34" charset="0"/>
            </a:endParaRPr>
          </a:p>
          <a:p>
            <a:pPr lvl="0">
              <a:buClr>
                <a:srgbClr val="000000"/>
              </a:buClr>
              <a:buNone/>
              <a:defRPr/>
            </a:pPr>
            <a:r>
              <a:rPr kumimoji="0" lang="en-US" sz="1400" i="0" u="none" strike="noStrike" kern="1200" cap="none" spc="0" normalizeH="0" baseline="0" noProof="0">
                <a:ln>
                  <a:noFill/>
                </a:ln>
                <a:solidFill>
                  <a:srgbClr val="000000"/>
                </a:solidFill>
                <a:effectLst/>
                <a:uLnTx/>
                <a:uFillTx/>
                <a:latin typeface="Arial"/>
                <a:ea typeface="+mn-ea"/>
                <a:cs typeface="Arial" panose="020B0604020202020204" pitchFamily="34" charset="0"/>
              </a:rPr>
              <a:t>Dynamic bid capping logic is added to ensure the PCLR will be dispatched rather than allowing the constraint to violate</a:t>
            </a:r>
          </a:p>
        </p:txBody>
      </p:sp>
      <p:grpSp>
        <p:nvGrpSpPr>
          <p:cNvPr id="30" name="CustomIcon">
            <a:extLst>
              <a:ext uri="{FF2B5EF4-FFF2-40B4-BE49-F238E27FC236}">
                <a16:creationId xmlns:a16="http://schemas.microsoft.com/office/drawing/2014/main" id="{7ED42E55-D305-B1CE-62A2-5237A7D4F0D0}"/>
              </a:ext>
            </a:extLst>
          </p:cNvPr>
          <p:cNvGrpSpPr>
            <a:grpSpLocks/>
          </p:cNvGrpSpPr>
          <p:nvPr>
            <p:custDataLst>
              <p:tags r:id="rId10"/>
            </p:custDataLst>
          </p:nvPr>
        </p:nvGrpSpPr>
        <p:grpSpPr>
          <a:xfrm>
            <a:off x="1584351" y="1212574"/>
            <a:ext cx="1233970" cy="1233970"/>
            <a:chOff x="-205105" y="-205105"/>
            <a:chExt cx="1019810" cy="1019810"/>
          </a:xfrm>
        </p:grpSpPr>
        <p:sp>
          <p:nvSpPr>
            <p:cNvPr id="23" name="Oval 22">
              <a:extLst>
                <a:ext uri="{FF2B5EF4-FFF2-40B4-BE49-F238E27FC236}">
                  <a16:creationId xmlns:a16="http://schemas.microsoft.com/office/drawing/2014/main" id="{DA0B63B5-894C-61FE-9CDD-B2F13D74FA6F}"/>
                </a:ext>
              </a:extLst>
            </p:cNvPr>
            <p:cNvSpPr>
              <a:spLocks noChangeAspect="1"/>
            </p:cNvSpPr>
            <p:nvPr/>
          </p:nvSpPr>
          <p:spPr>
            <a:xfrm>
              <a:off x="-205105" y="-205105"/>
              <a:ext cx="1019810" cy="1019810"/>
            </a:xfrm>
            <a:prstGeom prst="ellipse">
              <a:avLst/>
            </a:prstGeom>
            <a:solidFill>
              <a:schemeClr val="accent1"/>
            </a:solidFill>
            <a:ln w="19050" cap="flat" cmpd="sng" algn="ctr">
              <a:noFill/>
              <a:prstDash val="solid"/>
              <a:miter lim="800000"/>
            </a:ln>
            <a:effectLst/>
            <a:extLst>
              <a:ext uri="{91240B29-F687-4F45-9708-019B960494DF}">
                <a14:hiddenLine xmlns:a14="http://schemas.microsoft.com/office/drawing/2010/main" w="1905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Graphic 25">
              <a:extLst>
                <a:ext uri="{FF2B5EF4-FFF2-40B4-BE49-F238E27FC236}">
                  <a16:creationId xmlns:a16="http://schemas.microsoft.com/office/drawing/2014/main" id="{5BBDC2C1-4135-1707-54E9-03CCF9BEA6EA}"/>
                </a:ext>
              </a:extLst>
            </p:cNvPr>
            <p:cNvPicPr>
              <a:picLocks noChangeAspect="1"/>
            </p:cNvPicPr>
            <p:nvPr/>
          </p:nvPicPr>
          <p:blipFill>
            <a:blip>
              <a:extLst>
                <a:ext uri="{96DAC541-7B7A-43D3-8B79-37D633B846F1}">
                  <asvg:svgBlip xmlns:asvg="http://schemas.microsoft.com/office/drawing/2016/SVG/main" r:embed="rId17"/>
                </a:ext>
              </a:extLst>
            </a:blip>
            <a:stretch>
              <a:fillRect/>
            </a:stretch>
          </p:blipFill>
          <p:spPr>
            <a:xfrm>
              <a:off x="0" y="0"/>
              <a:ext cx="609600" cy="609600"/>
            </a:xfrm>
            <a:prstGeom prst="rect">
              <a:avLst/>
            </a:prstGeom>
          </p:spPr>
        </p:pic>
      </p:grpSp>
      <p:cxnSp>
        <p:nvCxnSpPr>
          <p:cNvPr id="37" name="Straight Connector 36">
            <a:extLst>
              <a:ext uri="{FF2B5EF4-FFF2-40B4-BE49-F238E27FC236}">
                <a16:creationId xmlns:a16="http://schemas.microsoft.com/office/drawing/2014/main" id="{23460108-88EB-FA15-BAB8-1230B8C9643C}"/>
              </a:ext>
            </a:extLst>
          </p:cNvPr>
          <p:cNvCxnSpPr>
            <a:cxnSpLocks/>
          </p:cNvCxnSpPr>
          <p:nvPr/>
        </p:nvCxnSpPr>
        <p:spPr>
          <a:xfrm>
            <a:off x="554736" y="3088280"/>
            <a:ext cx="3293200"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40" name="Straight Connector 39">
            <a:extLst>
              <a:ext uri="{FF2B5EF4-FFF2-40B4-BE49-F238E27FC236}">
                <a16:creationId xmlns:a16="http://schemas.microsoft.com/office/drawing/2014/main" id="{1C05B493-149E-1BDC-72EA-5C86879D5B12}"/>
              </a:ext>
            </a:extLst>
          </p:cNvPr>
          <p:cNvCxnSpPr>
            <a:cxnSpLocks/>
          </p:cNvCxnSpPr>
          <p:nvPr/>
        </p:nvCxnSpPr>
        <p:spPr>
          <a:xfrm>
            <a:off x="4449399" y="3088280"/>
            <a:ext cx="3293200"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41" name="Straight Connector 40">
            <a:extLst>
              <a:ext uri="{FF2B5EF4-FFF2-40B4-BE49-F238E27FC236}">
                <a16:creationId xmlns:a16="http://schemas.microsoft.com/office/drawing/2014/main" id="{2D3C1F67-2934-455A-DC40-7CD564C93035}"/>
              </a:ext>
            </a:extLst>
          </p:cNvPr>
          <p:cNvCxnSpPr>
            <a:cxnSpLocks/>
          </p:cNvCxnSpPr>
          <p:nvPr/>
        </p:nvCxnSpPr>
        <p:spPr>
          <a:xfrm>
            <a:off x="8344063" y="3088280"/>
            <a:ext cx="3293200" cy="0"/>
          </a:xfrm>
          <a:prstGeom prst="line">
            <a:avLst/>
          </a:prstGeom>
        </p:spPr>
        <p:style>
          <a:lnRef idx="2">
            <a:schemeClr val="accent1"/>
          </a:lnRef>
          <a:fillRef idx="0">
            <a:schemeClr val="accent1"/>
          </a:fillRef>
          <a:effectRef idx="1">
            <a:schemeClr val="accent1"/>
          </a:effectRef>
          <a:fontRef idx="minor">
            <a:schemeClr val="tx1"/>
          </a:fontRef>
        </p:style>
      </p:cxnSp>
      <p:sp>
        <p:nvSpPr>
          <p:cNvPr id="14" name="4. Footnote">
            <a:extLst>
              <a:ext uri="{FF2B5EF4-FFF2-40B4-BE49-F238E27FC236}">
                <a16:creationId xmlns:a16="http://schemas.microsoft.com/office/drawing/2014/main" id="{EE075732-438D-738C-1EB2-0C83E0808691}"/>
              </a:ext>
            </a:extLst>
          </p:cNvPr>
          <p:cNvSpPr txBox="1"/>
          <p:nvPr>
            <p:custDataLst>
              <p:tags r:id="rId11"/>
            </p:custDataLst>
          </p:nvPr>
        </p:nvSpPr>
        <p:spPr>
          <a:xfrm>
            <a:off x="533400" y="6586947"/>
            <a:ext cx="7885132" cy="123111"/>
          </a:xfrm>
          <a:prstGeom prst="rect">
            <a:avLst/>
          </a:prstGeom>
          <a:noFill/>
          <a:ln/>
          <a:extLst>
            <a:ext uri="{909E8E84-426E-40DD-AFC4-6F175D3DCCD1}">
              <a14:hiddenFill xmlns:a14="http://schemas.microsoft.com/office/drawing/2010/main">
                <a:solidFill>
                  <a:srgbClr val="FFFFFF"/>
                </a:solidFill>
              </a14:hiddenFill>
            </a:ext>
          </a:extLst>
        </p:spPr>
        <p:txBody>
          <a:bodyPr wrap="square" lIns="0" tIns="0" rIns="0" bIns="0" rtlCol="0" anchor="b" anchorCtr="0">
            <a:spAutoFit/>
          </a:bodyPr>
          <a:lstStyle>
            <a:defPPr>
              <a:defRPr lang="en-US"/>
            </a:defPPr>
            <a:lvl1pPr marL="203200" marR="0" lvl="0" indent="-212725" fontAlgn="auto">
              <a:lnSpc>
                <a:spcPct val="100000"/>
              </a:lnSpc>
              <a:spcBef>
                <a:spcPts val="0"/>
              </a:spcBef>
              <a:spcAft>
                <a:spcPts val="0"/>
              </a:spcAft>
              <a:buClrTx/>
              <a:buSzTx/>
              <a:buFontTx/>
              <a:buNone/>
              <a:tabLst/>
              <a:defRPr sz="800">
                <a:cs typeface="Arial" panose="020B0604020202020204" pitchFamily="34" charset="0"/>
              </a:defRPr>
            </a:lvl1pPr>
          </a:lstStyle>
          <a:p>
            <a:pPr marL="0" lvl="0" indent="0">
              <a:defRPr/>
            </a:pPr>
            <a:r>
              <a:rPr lang="en-US">
                <a:solidFill>
                  <a:schemeClr val="tx1">
                    <a:lumMod val="75000"/>
                    <a:lumOff val="25000"/>
                  </a:schemeClr>
                </a:solidFill>
              </a:rPr>
              <a:t>1. Design and NPRR/PGRR language still under internal review and may change prior to filing  |  2. On implementation of NPRR1188</a:t>
            </a:r>
            <a:endParaRPr lang="en-US" sz="100">
              <a:solidFill>
                <a:schemeClr val="tx1">
                  <a:lumMod val="75000"/>
                  <a:lumOff val="25000"/>
                </a:schemeClr>
              </a:solidFill>
            </a:endParaRPr>
          </a:p>
        </p:txBody>
      </p:sp>
    </p:spTree>
    <p:extLst>
      <p:ext uri="{BB962C8B-B14F-4D97-AF65-F5344CB8AC3E}">
        <p14:creationId xmlns:p14="http://schemas.microsoft.com/office/powerpoint/2010/main" val="17367386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8C9C0F-2E0F-2D1B-0EC0-385E7CB51646}"/>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FFAC5CB0-8E67-F3CB-132C-4771EEFBD87C}"/>
              </a:ext>
            </a:extLst>
          </p:cNvPr>
          <p:cNvSpPr>
            <a:spLocks noGrp="1"/>
          </p:cNvSpPr>
          <p:nvPr>
            <p:ph type="title"/>
          </p:nvPr>
        </p:nvSpPr>
        <p:spPr>
          <a:xfrm>
            <a:off x="1257300" y="457200"/>
            <a:ext cx="10401300" cy="914400"/>
          </a:xfrm>
        </p:spPr>
        <p:txBody>
          <a:bodyPr/>
          <a:lstStyle/>
          <a:p>
            <a:r>
              <a:rPr lang="en-US"/>
              <a:t>Provisional Controllable Load Resources (PCLRs) in Batch Zero</a:t>
            </a:r>
            <a:r>
              <a:rPr lang="en-US" baseline="30000"/>
              <a:t>1</a:t>
            </a:r>
          </a:p>
        </p:txBody>
      </p:sp>
      <p:sp>
        <p:nvSpPr>
          <p:cNvPr id="23" name="Rectangle: Rounded Corners 22">
            <a:extLst>
              <a:ext uri="{FF2B5EF4-FFF2-40B4-BE49-F238E27FC236}">
                <a16:creationId xmlns:a16="http://schemas.microsoft.com/office/drawing/2014/main" id="{A3261F67-ED9E-F430-1B08-CA5071243CC8}"/>
              </a:ext>
            </a:extLst>
          </p:cNvPr>
          <p:cNvSpPr/>
          <p:nvPr/>
        </p:nvSpPr>
        <p:spPr>
          <a:xfrm>
            <a:off x="352447" y="3588666"/>
            <a:ext cx="2191824" cy="1932105"/>
          </a:xfrm>
          <a:prstGeom prst="roundRect">
            <a:avLst>
              <a:gd name="adj" fmla="val 11169"/>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a:solidFill>
                <a:schemeClr val="bg1"/>
              </a:solidFill>
            </a:endParaRPr>
          </a:p>
          <a:p>
            <a:pPr algn="ctr">
              <a:spcBef>
                <a:spcPts val="300"/>
              </a:spcBef>
              <a:spcAft>
                <a:spcPts val="300"/>
              </a:spcAft>
            </a:pPr>
            <a:r>
              <a:rPr lang="en-US" sz="1600">
                <a:solidFill>
                  <a:schemeClr val="bg1"/>
                </a:solidFill>
              </a:rPr>
              <a:t>ERCOT validates completion of all steps prior to granting Approval to Energize</a:t>
            </a:r>
          </a:p>
        </p:txBody>
      </p:sp>
      <p:sp>
        <p:nvSpPr>
          <p:cNvPr id="24" name="Oval 23">
            <a:extLst>
              <a:ext uri="{FF2B5EF4-FFF2-40B4-BE49-F238E27FC236}">
                <a16:creationId xmlns:a16="http://schemas.microsoft.com/office/drawing/2014/main" id="{9059EEA0-ABC3-87DD-C490-93894EE5FDED}"/>
              </a:ext>
            </a:extLst>
          </p:cNvPr>
          <p:cNvSpPr/>
          <p:nvPr/>
        </p:nvSpPr>
        <p:spPr>
          <a:xfrm>
            <a:off x="1252416" y="3663982"/>
            <a:ext cx="391886" cy="391886"/>
          </a:xfrm>
          <a:prstGeom prst="ellipse">
            <a:avLst/>
          </a:prstGeom>
          <a:solidFill>
            <a:schemeClr val="bg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b="1">
                <a:solidFill>
                  <a:srgbClr val="005763"/>
                </a:solidFill>
              </a:rPr>
              <a:t>8</a:t>
            </a:r>
          </a:p>
        </p:txBody>
      </p:sp>
      <p:sp>
        <p:nvSpPr>
          <p:cNvPr id="25" name="Rectangle: Rounded Corners 24">
            <a:extLst>
              <a:ext uri="{FF2B5EF4-FFF2-40B4-BE49-F238E27FC236}">
                <a16:creationId xmlns:a16="http://schemas.microsoft.com/office/drawing/2014/main" id="{11EAF738-6DB5-CD6B-EE2B-B19ECA972504}"/>
              </a:ext>
            </a:extLst>
          </p:cNvPr>
          <p:cNvSpPr/>
          <p:nvPr/>
        </p:nvSpPr>
        <p:spPr>
          <a:xfrm>
            <a:off x="3444240" y="3588666"/>
            <a:ext cx="2191824" cy="1932105"/>
          </a:xfrm>
          <a:prstGeom prst="roundRect">
            <a:avLst>
              <a:gd name="adj" fmla="val 11169"/>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sz="1600">
                <a:solidFill>
                  <a:schemeClr val="bg1"/>
                </a:solidFill>
              </a:rPr>
              <a:t>QSE establishes required ICCP telemetry points</a:t>
            </a:r>
          </a:p>
        </p:txBody>
      </p:sp>
      <p:sp>
        <p:nvSpPr>
          <p:cNvPr id="26" name="Oval 25">
            <a:extLst>
              <a:ext uri="{FF2B5EF4-FFF2-40B4-BE49-F238E27FC236}">
                <a16:creationId xmlns:a16="http://schemas.microsoft.com/office/drawing/2014/main" id="{62BDC2B6-135E-2ADE-F31F-2F97487E9204}"/>
              </a:ext>
            </a:extLst>
          </p:cNvPr>
          <p:cNvSpPr/>
          <p:nvPr/>
        </p:nvSpPr>
        <p:spPr>
          <a:xfrm>
            <a:off x="4344209" y="3663982"/>
            <a:ext cx="391886" cy="391886"/>
          </a:xfrm>
          <a:prstGeom prst="ellipse">
            <a:avLst/>
          </a:prstGeom>
          <a:solidFill>
            <a:schemeClr val="bg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b="1">
                <a:solidFill>
                  <a:srgbClr val="005763"/>
                </a:solidFill>
              </a:rPr>
              <a:t>7</a:t>
            </a:r>
          </a:p>
        </p:txBody>
      </p:sp>
      <p:sp>
        <p:nvSpPr>
          <p:cNvPr id="27" name="Rectangle: Rounded Corners 26">
            <a:extLst>
              <a:ext uri="{FF2B5EF4-FFF2-40B4-BE49-F238E27FC236}">
                <a16:creationId xmlns:a16="http://schemas.microsoft.com/office/drawing/2014/main" id="{E2EA8575-E945-7C75-4CA5-76D3C8DC49E8}"/>
              </a:ext>
            </a:extLst>
          </p:cNvPr>
          <p:cNvSpPr/>
          <p:nvPr/>
        </p:nvSpPr>
        <p:spPr>
          <a:xfrm>
            <a:off x="6537709" y="3588666"/>
            <a:ext cx="2191824" cy="1932105"/>
          </a:xfrm>
          <a:prstGeom prst="roundRect">
            <a:avLst>
              <a:gd name="adj" fmla="val 11169"/>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a:solidFill>
                <a:schemeClr val="bg1"/>
              </a:solidFill>
            </a:endParaRPr>
          </a:p>
          <a:p>
            <a:pPr algn="ctr">
              <a:spcBef>
                <a:spcPts val="300"/>
              </a:spcBef>
              <a:spcAft>
                <a:spcPts val="300"/>
              </a:spcAft>
            </a:pPr>
            <a:r>
              <a:rPr lang="en-US" sz="1600">
                <a:solidFill>
                  <a:schemeClr val="bg1"/>
                </a:solidFill>
              </a:rPr>
              <a:t>RE coordinates with ERCOT to establish metering and submit CLR parameters via RIOO</a:t>
            </a:r>
          </a:p>
        </p:txBody>
      </p:sp>
      <p:sp>
        <p:nvSpPr>
          <p:cNvPr id="28" name="Oval 27">
            <a:extLst>
              <a:ext uri="{FF2B5EF4-FFF2-40B4-BE49-F238E27FC236}">
                <a16:creationId xmlns:a16="http://schemas.microsoft.com/office/drawing/2014/main" id="{19682C19-94F8-E742-EAAE-BCEF58C51F02}"/>
              </a:ext>
            </a:extLst>
          </p:cNvPr>
          <p:cNvSpPr/>
          <p:nvPr/>
        </p:nvSpPr>
        <p:spPr>
          <a:xfrm>
            <a:off x="7437678" y="3663982"/>
            <a:ext cx="391886" cy="391886"/>
          </a:xfrm>
          <a:prstGeom prst="ellipse">
            <a:avLst/>
          </a:prstGeom>
          <a:solidFill>
            <a:schemeClr val="bg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b="1">
                <a:solidFill>
                  <a:srgbClr val="005763"/>
                </a:solidFill>
              </a:rPr>
              <a:t>6</a:t>
            </a:r>
          </a:p>
        </p:txBody>
      </p:sp>
      <p:sp>
        <p:nvSpPr>
          <p:cNvPr id="29" name="Rectangle: Rounded Corners 28">
            <a:extLst>
              <a:ext uri="{FF2B5EF4-FFF2-40B4-BE49-F238E27FC236}">
                <a16:creationId xmlns:a16="http://schemas.microsoft.com/office/drawing/2014/main" id="{06A02D24-F6C1-2A2A-642B-420DB2E0AA86}"/>
              </a:ext>
            </a:extLst>
          </p:cNvPr>
          <p:cNvSpPr/>
          <p:nvPr/>
        </p:nvSpPr>
        <p:spPr>
          <a:xfrm>
            <a:off x="9647729" y="3588666"/>
            <a:ext cx="2191824" cy="1932105"/>
          </a:xfrm>
          <a:prstGeom prst="roundRect">
            <a:avLst>
              <a:gd name="adj" fmla="val 11169"/>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a:solidFill>
                <a:schemeClr val="bg1"/>
              </a:solidFill>
            </a:endParaRPr>
          </a:p>
          <a:p>
            <a:pPr algn="ctr">
              <a:spcBef>
                <a:spcPts val="300"/>
              </a:spcBef>
              <a:spcAft>
                <a:spcPts val="300"/>
              </a:spcAft>
            </a:pPr>
            <a:r>
              <a:rPr lang="en-US" sz="1600">
                <a:solidFill>
                  <a:schemeClr val="bg1"/>
                </a:solidFill>
              </a:rPr>
              <a:t>ILLE registers with ERCOT as a Resource Entity (RE) and designates a QSE</a:t>
            </a:r>
          </a:p>
        </p:txBody>
      </p:sp>
      <p:sp>
        <p:nvSpPr>
          <p:cNvPr id="30" name="Oval 29">
            <a:extLst>
              <a:ext uri="{FF2B5EF4-FFF2-40B4-BE49-F238E27FC236}">
                <a16:creationId xmlns:a16="http://schemas.microsoft.com/office/drawing/2014/main" id="{5DC23CC1-52DD-69AC-56DC-E31289DF79A0}"/>
              </a:ext>
            </a:extLst>
          </p:cNvPr>
          <p:cNvSpPr/>
          <p:nvPr/>
        </p:nvSpPr>
        <p:spPr>
          <a:xfrm>
            <a:off x="10547698" y="3663982"/>
            <a:ext cx="391886" cy="391886"/>
          </a:xfrm>
          <a:prstGeom prst="ellipse">
            <a:avLst/>
          </a:prstGeom>
          <a:solidFill>
            <a:schemeClr val="bg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b="1">
                <a:solidFill>
                  <a:srgbClr val="005763"/>
                </a:solidFill>
              </a:rPr>
              <a:t>5</a:t>
            </a:r>
          </a:p>
        </p:txBody>
      </p:sp>
      <p:sp>
        <p:nvSpPr>
          <p:cNvPr id="31" name="Rectangle: Rounded Corners 30">
            <a:extLst>
              <a:ext uri="{FF2B5EF4-FFF2-40B4-BE49-F238E27FC236}">
                <a16:creationId xmlns:a16="http://schemas.microsoft.com/office/drawing/2014/main" id="{458B5B9F-786C-BBB4-9566-B1E85F7CFC6D}"/>
              </a:ext>
            </a:extLst>
          </p:cNvPr>
          <p:cNvSpPr/>
          <p:nvPr/>
        </p:nvSpPr>
        <p:spPr>
          <a:xfrm>
            <a:off x="9647729" y="1174355"/>
            <a:ext cx="2191824" cy="1932105"/>
          </a:xfrm>
          <a:prstGeom prst="roundRect">
            <a:avLst>
              <a:gd name="adj" fmla="val 11169"/>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a:solidFill>
                <a:schemeClr val="bg1"/>
              </a:solidFill>
            </a:endParaRPr>
          </a:p>
          <a:p>
            <a:pPr algn="ctr">
              <a:spcBef>
                <a:spcPts val="300"/>
              </a:spcBef>
              <a:spcAft>
                <a:spcPts val="300"/>
              </a:spcAft>
            </a:pPr>
            <a:r>
              <a:rPr lang="en-US" sz="1600">
                <a:solidFill>
                  <a:schemeClr val="bg1"/>
                </a:solidFill>
              </a:rPr>
              <a:t>ERCOT studies the full load amount in the Batch Zero Refinement Study</a:t>
            </a:r>
          </a:p>
        </p:txBody>
      </p:sp>
      <p:sp>
        <p:nvSpPr>
          <p:cNvPr id="32" name="Oval 31">
            <a:extLst>
              <a:ext uri="{FF2B5EF4-FFF2-40B4-BE49-F238E27FC236}">
                <a16:creationId xmlns:a16="http://schemas.microsoft.com/office/drawing/2014/main" id="{5B636E4C-DF98-2B9E-A371-5D98E4BA6B28}"/>
              </a:ext>
            </a:extLst>
          </p:cNvPr>
          <p:cNvSpPr/>
          <p:nvPr/>
        </p:nvSpPr>
        <p:spPr>
          <a:xfrm>
            <a:off x="10547698" y="1249671"/>
            <a:ext cx="391886" cy="391886"/>
          </a:xfrm>
          <a:prstGeom prst="ellipse">
            <a:avLst/>
          </a:prstGeom>
          <a:solidFill>
            <a:schemeClr val="bg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b="1">
                <a:solidFill>
                  <a:srgbClr val="005763"/>
                </a:solidFill>
              </a:rPr>
              <a:t>4</a:t>
            </a:r>
          </a:p>
        </p:txBody>
      </p:sp>
      <p:sp>
        <p:nvSpPr>
          <p:cNvPr id="33" name="Rectangle: Rounded Corners 32">
            <a:extLst>
              <a:ext uri="{FF2B5EF4-FFF2-40B4-BE49-F238E27FC236}">
                <a16:creationId xmlns:a16="http://schemas.microsoft.com/office/drawing/2014/main" id="{8109BEBD-51D1-88D4-29C2-6E511ED14E7D}"/>
              </a:ext>
            </a:extLst>
          </p:cNvPr>
          <p:cNvSpPr/>
          <p:nvPr/>
        </p:nvSpPr>
        <p:spPr>
          <a:xfrm>
            <a:off x="6537709" y="1174355"/>
            <a:ext cx="2191824" cy="1932105"/>
          </a:xfrm>
          <a:prstGeom prst="roundRect">
            <a:avLst>
              <a:gd name="adj" fmla="val 11169"/>
            </a:avLst>
          </a:prstGeom>
          <a:solidFill>
            <a:srgbClr val="B1E5ED">
              <a:alpha val="30000"/>
            </a:srgbClr>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a:solidFill>
                <a:schemeClr val="bg1"/>
              </a:solidFill>
            </a:endParaRPr>
          </a:p>
          <a:p>
            <a:pPr algn="ctr">
              <a:spcBef>
                <a:spcPts val="300"/>
              </a:spcBef>
              <a:spcAft>
                <a:spcPts val="300"/>
              </a:spcAft>
            </a:pPr>
            <a:r>
              <a:rPr lang="en-US" sz="1600">
                <a:solidFill>
                  <a:schemeClr val="tx1"/>
                </a:solidFill>
              </a:rPr>
              <a:t>ILLE submits updated Declaration to accept allocation amounts</a:t>
            </a:r>
            <a:r>
              <a:rPr lang="en-US" sz="1600" baseline="30000">
                <a:solidFill>
                  <a:schemeClr val="tx1"/>
                </a:solidFill>
              </a:rPr>
              <a:t>2</a:t>
            </a:r>
            <a:r>
              <a:rPr lang="en-US" sz="1600">
                <a:solidFill>
                  <a:schemeClr val="tx1"/>
                </a:solidFill>
              </a:rPr>
              <a:t> </a:t>
            </a:r>
          </a:p>
        </p:txBody>
      </p:sp>
      <p:sp>
        <p:nvSpPr>
          <p:cNvPr id="34" name="Oval 33">
            <a:extLst>
              <a:ext uri="{FF2B5EF4-FFF2-40B4-BE49-F238E27FC236}">
                <a16:creationId xmlns:a16="http://schemas.microsoft.com/office/drawing/2014/main" id="{FFE25BC1-84FB-B8EE-1A9B-EE63C5236634}"/>
              </a:ext>
            </a:extLst>
          </p:cNvPr>
          <p:cNvSpPr/>
          <p:nvPr/>
        </p:nvSpPr>
        <p:spPr>
          <a:xfrm>
            <a:off x="7437678" y="1249671"/>
            <a:ext cx="391886" cy="391886"/>
          </a:xfrm>
          <a:prstGeom prst="ellipse">
            <a:avLst/>
          </a:prstGeom>
          <a:solidFill>
            <a:schemeClr val="bg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b="1">
                <a:solidFill>
                  <a:srgbClr val="005763"/>
                </a:solidFill>
              </a:rPr>
              <a:t>3</a:t>
            </a:r>
          </a:p>
        </p:txBody>
      </p:sp>
      <p:sp>
        <p:nvSpPr>
          <p:cNvPr id="37" name="Rectangle: Rounded Corners 36">
            <a:extLst>
              <a:ext uri="{FF2B5EF4-FFF2-40B4-BE49-F238E27FC236}">
                <a16:creationId xmlns:a16="http://schemas.microsoft.com/office/drawing/2014/main" id="{7BDE6A3F-877C-A28B-CB02-EF831D12E880}"/>
              </a:ext>
            </a:extLst>
          </p:cNvPr>
          <p:cNvSpPr/>
          <p:nvPr/>
        </p:nvSpPr>
        <p:spPr>
          <a:xfrm>
            <a:off x="3444240" y="1174355"/>
            <a:ext cx="2191824" cy="1932105"/>
          </a:xfrm>
          <a:prstGeom prst="roundRect">
            <a:avLst>
              <a:gd name="adj" fmla="val 11169"/>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sz="1600">
                <a:solidFill>
                  <a:schemeClr val="bg1"/>
                </a:solidFill>
              </a:rPr>
              <a:t>ERCOT studies PCLR in Batch Zero</a:t>
            </a:r>
          </a:p>
        </p:txBody>
      </p:sp>
      <p:sp>
        <p:nvSpPr>
          <p:cNvPr id="38" name="Oval 37">
            <a:extLst>
              <a:ext uri="{FF2B5EF4-FFF2-40B4-BE49-F238E27FC236}">
                <a16:creationId xmlns:a16="http://schemas.microsoft.com/office/drawing/2014/main" id="{875669AC-92B5-5404-D749-1A7D40303C4E}"/>
              </a:ext>
            </a:extLst>
          </p:cNvPr>
          <p:cNvSpPr/>
          <p:nvPr/>
        </p:nvSpPr>
        <p:spPr>
          <a:xfrm>
            <a:off x="4344209" y="1249671"/>
            <a:ext cx="391886" cy="391886"/>
          </a:xfrm>
          <a:prstGeom prst="ellipse">
            <a:avLst/>
          </a:prstGeom>
          <a:solidFill>
            <a:schemeClr val="bg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b="1">
                <a:solidFill>
                  <a:srgbClr val="005763"/>
                </a:solidFill>
              </a:rPr>
              <a:t>2</a:t>
            </a:r>
          </a:p>
        </p:txBody>
      </p:sp>
      <p:sp>
        <p:nvSpPr>
          <p:cNvPr id="39" name="Rectangle: Rounded Corners 38">
            <a:extLst>
              <a:ext uri="{FF2B5EF4-FFF2-40B4-BE49-F238E27FC236}">
                <a16:creationId xmlns:a16="http://schemas.microsoft.com/office/drawing/2014/main" id="{B6A9084E-21A5-8E65-8387-748C473113A3}"/>
              </a:ext>
            </a:extLst>
          </p:cNvPr>
          <p:cNvSpPr/>
          <p:nvPr/>
        </p:nvSpPr>
        <p:spPr>
          <a:xfrm>
            <a:off x="352447" y="1174355"/>
            <a:ext cx="2191824" cy="1932105"/>
          </a:xfrm>
          <a:prstGeom prst="roundRect">
            <a:avLst>
              <a:gd name="adj" fmla="val 11169"/>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a:solidFill>
                <a:schemeClr val="bg1"/>
              </a:solidFill>
            </a:endParaRPr>
          </a:p>
          <a:p>
            <a:pPr algn="ctr">
              <a:spcBef>
                <a:spcPts val="300"/>
              </a:spcBef>
              <a:spcAft>
                <a:spcPts val="300"/>
              </a:spcAft>
            </a:pPr>
            <a:endParaRPr lang="en-US" sz="1400">
              <a:solidFill>
                <a:schemeClr val="bg1"/>
              </a:solidFill>
            </a:endParaRPr>
          </a:p>
          <a:p>
            <a:pPr algn="ctr">
              <a:spcBef>
                <a:spcPts val="300"/>
              </a:spcBef>
              <a:spcAft>
                <a:spcPts val="300"/>
              </a:spcAft>
            </a:pPr>
            <a:r>
              <a:rPr lang="en-US" sz="1600">
                <a:solidFill>
                  <a:schemeClr val="bg1"/>
                </a:solidFill>
              </a:rPr>
              <a:t>Submission of Declaration and required information to ERCOT</a:t>
            </a:r>
          </a:p>
          <a:p>
            <a:pPr algn="ctr">
              <a:spcBef>
                <a:spcPts val="300"/>
              </a:spcBef>
              <a:spcAft>
                <a:spcPts val="300"/>
              </a:spcAft>
            </a:pPr>
            <a:r>
              <a:rPr lang="en-US" sz="1200" b="1">
                <a:solidFill>
                  <a:schemeClr val="bg1"/>
                </a:solidFill>
              </a:rPr>
              <a:t>(by July 24)</a:t>
            </a:r>
          </a:p>
        </p:txBody>
      </p:sp>
      <p:sp>
        <p:nvSpPr>
          <p:cNvPr id="40" name="Oval 39">
            <a:extLst>
              <a:ext uri="{FF2B5EF4-FFF2-40B4-BE49-F238E27FC236}">
                <a16:creationId xmlns:a16="http://schemas.microsoft.com/office/drawing/2014/main" id="{55A07200-EE25-F561-FCD4-FC9FC0D22EB5}"/>
              </a:ext>
            </a:extLst>
          </p:cNvPr>
          <p:cNvSpPr/>
          <p:nvPr/>
        </p:nvSpPr>
        <p:spPr>
          <a:xfrm>
            <a:off x="1252416" y="1249671"/>
            <a:ext cx="391886" cy="391886"/>
          </a:xfrm>
          <a:prstGeom prst="ellipse">
            <a:avLst/>
          </a:prstGeom>
          <a:solidFill>
            <a:schemeClr val="bg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b="1">
                <a:solidFill>
                  <a:srgbClr val="005763"/>
                </a:solidFill>
              </a:rPr>
              <a:t>1</a:t>
            </a:r>
          </a:p>
        </p:txBody>
      </p:sp>
      <p:sp>
        <p:nvSpPr>
          <p:cNvPr id="41" name="Arrow: Right 40">
            <a:extLst>
              <a:ext uri="{FF2B5EF4-FFF2-40B4-BE49-F238E27FC236}">
                <a16:creationId xmlns:a16="http://schemas.microsoft.com/office/drawing/2014/main" id="{133CADAD-B4CD-7A84-E9B2-71ABCDD08981}"/>
              </a:ext>
            </a:extLst>
          </p:cNvPr>
          <p:cNvSpPr/>
          <p:nvPr/>
        </p:nvSpPr>
        <p:spPr>
          <a:xfrm>
            <a:off x="2638854" y="1879150"/>
            <a:ext cx="709127" cy="522514"/>
          </a:xfrm>
          <a:prstGeom prst="rightArrow">
            <a:avLst/>
          </a:prstGeom>
          <a:solidFill>
            <a:srgbClr val="7C858C"/>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42" name="Arrow: Right 41">
            <a:extLst>
              <a:ext uri="{FF2B5EF4-FFF2-40B4-BE49-F238E27FC236}">
                <a16:creationId xmlns:a16="http://schemas.microsoft.com/office/drawing/2014/main" id="{737207F2-AB77-A5FF-4D17-78ACE0E85F3C}"/>
              </a:ext>
            </a:extLst>
          </p:cNvPr>
          <p:cNvSpPr/>
          <p:nvPr/>
        </p:nvSpPr>
        <p:spPr>
          <a:xfrm>
            <a:off x="5740598" y="1862488"/>
            <a:ext cx="709127" cy="522514"/>
          </a:xfrm>
          <a:prstGeom prst="rightArrow">
            <a:avLst/>
          </a:prstGeom>
          <a:solidFill>
            <a:srgbClr val="7C858C"/>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43" name="Arrow: Right 42">
            <a:extLst>
              <a:ext uri="{FF2B5EF4-FFF2-40B4-BE49-F238E27FC236}">
                <a16:creationId xmlns:a16="http://schemas.microsoft.com/office/drawing/2014/main" id="{CA93B1B5-59DF-6442-EF25-1909B528627D}"/>
              </a:ext>
            </a:extLst>
          </p:cNvPr>
          <p:cNvSpPr/>
          <p:nvPr/>
        </p:nvSpPr>
        <p:spPr>
          <a:xfrm>
            <a:off x="8834067" y="1868817"/>
            <a:ext cx="709127" cy="522514"/>
          </a:xfrm>
          <a:prstGeom prst="rightArrow">
            <a:avLst/>
          </a:prstGeom>
          <a:solidFill>
            <a:srgbClr val="7C858C"/>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44" name="Arrow: Right 43">
            <a:extLst>
              <a:ext uri="{FF2B5EF4-FFF2-40B4-BE49-F238E27FC236}">
                <a16:creationId xmlns:a16="http://schemas.microsoft.com/office/drawing/2014/main" id="{C8077362-C0F5-DF76-1859-0C12BA7D5E93}"/>
              </a:ext>
            </a:extLst>
          </p:cNvPr>
          <p:cNvSpPr/>
          <p:nvPr/>
        </p:nvSpPr>
        <p:spPr>
          <a:xfrm rot="10800000">
            <a:off x="2639475" y="4359113"/>
            <a:ext cx="709127" cy="522514"/>
          </a:xfrm>
          <a:prstGeom prst="rightArrow">
            <a:avLst/>
          </a:prstGeom>
          <a:solidFill>
            <a:srgbClr val="7C858C"/>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45" name="Arrow: Right 44">
            <a:extLst>
              <a:ext uri="{FF2B5EF4-FFF2-40B4-BE49-F238E27FC236}">
                <a16:creationId xmlns:a16="http://schemas.microsoft.com/office/drawing/2014/main" id="{AD919FE6-724E-7A77-65B6-0EB04241C1BD}"/>
              </a:ext>
            </a:extLst>
          </p:cNvPr>
          <p:cNvSpPr/>
          <p:nvPr/>
        </p:nvSpPr>
        <p:spPr>
          <a:xfrm rot="10800000">
            <a:off x="5741219" y="4342451"/>
            <a:ext cx="709127" cy="522514"/>
          </a:xfrm>
          <a:prstGeom prst="rightArrow">
            <a:avLst/>
          </a:prstGeom>
          <a:solidFill>
            <a:srgbClr val="7C858C"/>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46" name="Arrow: Right 45">
            <a:extLst>
              <a:ext uri="{FF2B5EF4-FFF2-40B4-BE49-F238E27FC236}">
                <a16:creationId xmlns:a16="http://schemas.microsoft.com/office/drawing/2014/main" id="{A1A1EC3E-41BC-F177-0D5A-AF8D02D269D7}"/>
              </a:ext>
            </a:extLst>
          </p:cNvPr>
          <p:cNvSpPr/>
          <p:nvPr/>
        </p:nvSpPr>
        <p:spPr>
          <a:xfrm rot="10800000">
            <a:off x="8834688" y="4348780"/>
            <a:ext cx="709127" cy="522514"/>
          </a:xfrm>
          <a:prstGeom prst="rightArrow">
            <a:avLst/>
          </a:prstGeom>
          <a:solidFill>
            <a:srgbClr val="7C858C"/>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47" name="Arrow: Right 46">
            <a:extLst>
              <a:ext uri="{FF2B5EF4-FFF2-40B4-BE49-F238E27FC236}">
                <a16:creationId xmlns:a16="http://schemas.microsoft.com/office/drawing/2014/main" id="{63448552-442D-F36F-42C0-54362668FF46}"/>
              </a:ext>
            </a:extLst>
          </p:cNvPr>
          <p:cNvSpPr/>
          <p:nvPr/>
        </p:nvSpPr>
        <p:spPr>
          <a:xfrm rot="5400000">
            <a:off x="10527871" y="3086306"/>
            <a:ext cx="431540" cy="522514"/>
          </a:xfrm>
          <a:prstGeom prst="rightArrow">
            <a:avLst/>
          </a:prstGeom>
          <a:solidFill>
            <a:srgbClr val="7C858C"/>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48" name="Left Brace 47">
            <a:extLst>
              <a:ext uri="{FF2B5EF4-FFF2-40B4-BE49-F238E27FC236}">
                <a16:creationId xmlns:a16="http://schemas.microsoft.com/office/drawing/2014/main" id="{30F88410-853B-4024-A76D-EA519B864E72}"/>
              </a:ext>
            </a:extLst>
          </p:cNvPr>
          <p:cNvSpPr/>
          <p:nvPr/>
        </p:nvSpPr>
        <p:spPr>
          <a:xfrm rot="16200000">
            <a:off x="7489102" y="1492253"/>
            <a:ext cx="305594" cy="8395313"/>
          </a:xfrm>
          <a:prstGeom prst="leftBrace">
            <a:avLst>
              <a:gd name="adj1" fmla="val 52592"/>
              <a:gd name="adj2" fmla="val 50000"/>
            </a:avLst>
          </a:prstGeom>
          <a:ln w="38100">
            <a:solidFill>
              <a:srgbClr val="FF82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TextBox 48">
            <a:extLst>
              <a:ext uri="{FF2B5EF4-FFF2-40B4-BE49-F238E27FC236}">
                <a16:creationId xmlns:a16="http://schemas.microsoft.com/office/drawing/2014/main" id="{9DE14EC4-D0D1-64F9-2186-E4C00FEAAEDE}"/>
              </a:ext>
            </a:extLst>
          </p:cNvPr>
          <p:cNvSpPr txBox="1"/>
          <p:nvPr/>
        </p:nvSpPr>
        <p:spPr>
          <a:xfrm>
            <a:off x="4370049" y="5819594"/>
            <a:ext cx="6527143" cy="584775"/>
          </a:xfrm>
          <a:prstGeom prst="rect">
            <a:avLst/>
          </a:prstGeom>
          <a:noFill/>
        </p:spPr>
        <p:txBody>
          <a:bodyPr wrap="square" rtlCol="0">
            <a:spAutoFit/>
          </a:bodyPr>
          <a:lstStyle/>
          <a:p>
            <a:pPr algn="ctr"/>
            <a:r>
              <a:rPr lang="en-US" sz="1600">
                <a:solidFill>
                  <a:srgbClr val="FF8200"/>
                </a:solidFill>
              </a:rPr>
              <a:t>Must be done before non-firm load may energize</a:t>
            </a:r>
          </a:p>
          <a:p>
            <a:pPr algn="ctr"/>
            <a:r>
              <a:rPr lang="en-US" sz="1600">
                <a:solidFill>
                  <a:srgbClr val="FF8200"/>
                </a:solidFill>
              </a:rPr>
              <a:t>May be done in parallel with QSA </a:t>
            </a:r>
          </a:p>
        </p:txBody>
      </p:sp>
      <p:sp>
        <p:nvSpPr>
          <p:cNvPr id="5" name="Slide Number Placeholder 4">
            <a:extLst>
              <a:ext uri="{FF2B5EF4-FFF2-40B4-BE49-F238E27FC236}">
                <a16:creationId xmlns:a16="http://schemas.microsoft.com/office/drawing/2014/main" id="{07AA4E76-9047-4082-143B-2011D4F14701}"/>
              </a:ext>
            </a:extLst>
          </p:cNvPr>
          <p:cNvSpPr>
            <a:spLocks noGrp="1"/>
          </p:cNvSpPr>
          <p:nvPr>
            <p:ph type="sldNum" sz="quarter" idx="12"/>
          </p:nvPr>
        </p:nvSpPr>
        <p:spPr/>
        <p:txBody>
          <a:bodyPr/>
          <a:lstStyle/>
          <a:p>
            <a:fld id="{BCDE79FB-97BA-492B-8D57-F1373F9ADA95}" type="slidenum">
              <a:rPr lang="en-US" smtClean="0"/>
              <a:t>17</a:t>
            </a:fld>
            <a:endParaRPr lang="en-US"/>
          </a:p>
        </p:txBody>
      </p:sp>
      <p:sp>
        <p:nvSpPr>
          <p:cNvPr id="2" name="4. Footnote">
            <a:extLst>
              <a:ext uri="{FF2B5EF4-FFF2-40B4-BE49-F238E27FC236}">
                <a16:creationId xmlns:a16="http://schemas.microsoft.com/office/drawing/2014/main" id="{1784FB8E-9641-CED1-0D2B-D6761D7B52C5}"/>
              </a:ext>
            </a:extLst>
          </p:cNvPr>
          <p:cNvSpPr txBox="1"/>
          <p:nvPr>
            <p:custDataLst>
              <p:tags r:id="rId1"/>
            </p:custDataLst>
          </p:nvPr>
        </p:nvSpPr>
        <p:spPr>
          <a:xfrm>
            <a:off x="533400" y="6402281"/>
            <a:ext cx="8010526" cy="307777"/>
          </a:xfrm>
          <a:prstGeom prst="rect">
            <a:avLst/>
          </a:prstGeom>
          <a:noFill/>
          <a:ln/>
          <a:extLst>
            <a:ext uri="{909E8E84-426E-40DD-AFC4-6F175D3DCCD1}">
              <a14:hiddenFill xmlns:a14="http://schemas.microsoft.com/office/drawing/2010/main">
                <a:solidFill>
                  <a:srgbClr val="FFFFFF"/>
                </a:solidFill>
              </a14:hiddenFill>
            </a:ext>
          </a:extLst>
        </p:spPr>
        <p:txBody>
          <a:bodyPr wrap="square" lIns="0" tIns="0" rIns="0" bIns="0" rtlCol="0" anchor="b" anchorCtr="0">
            <a:spAutoFit/>
          </a:bodyPr>
          <a:lstStyle>
            <a:defPPr>
              <a:defRPr lang="en-US"/>
            </a:defPPr>
            <a:lvl1pPr marL="203200" marR="0" lvl="0" indent="-212725" fontAlgn="auto">
              <a:lnSpc>
                <a:spcPct val="100000"/>
              </a:lnSpc>
              <a:spcBef>
                <a:spcPts val="0"/>
              </a:spcBef>
              <a:spcAft>
                <a:spcPts val="0"/>
              </a:spcAft>
              <a:buClrTx/>
              <a:buSzTx/>
              <a:buFontTx/>
              <a:buNone/>
              <a:tabLst/>
              <a:defRPr sz="800">
                <a:cs typeface="Arial" panose="020B0604020202020204" pitchFamily="34" charset="0"/>
              </a:defRPr>
            </a:lvl1pPr>
          </a:lstStyle>
          <a:p>
            <a:pPr marL="104775" lvl="0" indent="-104775">
              <a:defRPr/>
            </a:pPr>
            <a:r>
              <a:rPr lang="en-US" sz="1000">
                <a:solidFill>
                  <a:schemeClr val="tx1">
                    <a:lumMod val="75000"/>
                    <a:lumOff val="25000"/>
                  </a:schemeClr>
                </a:solidFill>
              </a:rPr>
              <a:t>1.	Design and NPRR/PGRR language still under internal review and may change prior to filing</a:t>
            </a:r>
          </a:p>
          <a:p>
            <a:pPr marL="104775" lvl="0" indent="-104775">
              <a:defRPr/>
            </a:pPr>
            <a:r>
              <a:rPr lang="en-US" sz="1000">
                <a:solidFill>
                  <a:schemeClr val="tx1">
                    <a:lumMod val="75000"/>
                    <a:lumOff val="25000"/>
                  </a:schemeClr>
                </a:solidFill>
              </a:rPr>
              <a:t>2.	Failure to submit Form W removes project from the refinement story</a:t>
            </a:r>
          </a:p>
        </p:txBody>
      </p:sp>
      <p:grpSp>
        <p:nvGrpSpPr>
          <p:cNvPr id="9" name="Group 8">
            <a:extLst>
              <a:ext uri="{FF2B5EF4-FFF2-40B4-BE49-F238E27FC236}">
                <a16:creationId xmlns:a16="http://schemas.microsoft.com/office/drawing/2014/main" id="{81B2D93D-BFB4-C48A-E4AF-15047B3502AF}"/>
              </a:ext>
            </a:extLst>
          </p:cNvPr>
          <p:cNvGrpSpPr/>
          <p:nvPr/>
        </p:nvGrpSpPr>
        <p:grpSpPr>
          <a:xfrm>
            <a:off x="10479692" y="823283"/>
            <a:ext cx="1270348" cy="219938"/>
            <a:chOff x="9639394" y="823283"/>
            <a:chExt cx="1270348" cy="219938"/>
          </a:xfrm>
        </p:grpSpPr>
        <p:sp>
          <p:nvSpPr>
            <p:cNvPr id="7" name="Rectangle: Rounded Corners 6">
              <a:extLst>
                <a:ext uri="{FF2B5EF4-FFF2-40B4-BE49-F238E27FC236}">
                  <a16:creationId xmlns:a16="http://schemas.microsoft.com/office/drawing/2014/main" id="{83490BAB-D859-AF3B-B603-AE0ABDD29A38}"/>
                </a:ext>
              </a:extLst>
            </p:cNvPr>
            <p:cNvSpPr/>
            <p:nvPr/>
          </p:nvSpPr>
          <p:spPr>
            <a:xfrm>
              <a:off x="9639394" y="823283"/>
              <a:ext cx="274055" cy="219938"/>
            </a:xfrm>
            <a:prstGeom prst="roundRect">
              <a:avLst>
                <a:gd name="adj" fmla="val 11169"/>
              </a:avLst>
            </a:prstGeom>
            <a:solidFill>
              <a:srgbClr val="E7F7FA"/>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a:solidFill>
                  <a:schemeClr val="tx1"/>
                </a:solidFill>
              </a:endParaRPr>
            </a:p>
          </p:txBody>
        </p:sp>
        <p:sp>
          <p:nvSpPr>
            <p:cNvPr id="8" name="TextBox 7">
              <a:extLst>
                <a:ext uri="{FF2B5EF4-FFF2-40B4-BE49-F238E27FC236}">
                  <a16:creationId xmlns:a16="http://schemas.microsoft.com/office/drawing/2014/main" id="{9A852A8E-A398-AFEA-4104-84D970611A27}"/>
                </a:ext>
              </a:extLst>
            </p:cNvPr>
            <p:cNvSpPr txBox="1"/>
            <p:nvPr/>
          </p:nvSpPr>
          <p:spPr>
            <a:xfrm>
              <a:off x="9952670" y="843937"/>
              <a:ext cx="957072" cy="161583"/>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050"/>
                <a:t>Detailed next</a:t>
              </a:r>
            </a:p>
          </p:txBody>
        </p:sp>
      </p:grpSp>
    </p:spTree>
    <p:extLst>
      <p:ext uri="{BB962C8B-B14F-4D97-AF65-F5344CB8AC3E}">
        <p14:creationId xmlns:p14="http://schemas.microsoft.com/office/powerpoint/2010/main" val="15936238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think-cell data - do not delete" hidden="1">
            <a:extLst>
              <a:ext uri="{FF2B5EF4-FFF2-40B4-BE49-F238E27FC236}">
                <a16:creationId xmlns:a16="http://schemas.microsoft.com/office/drawing/2014/main" id="{13AF58C7-0C6F-41EA-48F4-38BCC58A7B81}"/>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3" imgW="404" imgH="405" progId="TCLayout.ActiveDocument.1">
                  <p:embed/>
                </p:oleObj>
              </mc:Choice>
              <mc:Fallback>
                <p:oleObj name="think-cell Slide" r:id="rId13" imgW="404" imgH="405" progId="TCLayout.ActiveDocument.1">
                  <p:embed/>
                  <p:pic>
                    <p:nvPicPr>
                      <p:cNvPr id="21" name="think-cell data - do not delete" hidden="1">
                        <a:extLst>
                          <a:ext uri="{FF2B5EF4-FFF2-40B4-BE49-F238E27FC236}">
                            <a16:creationId xmlns:a16="http://schemas.microsoft.com/office/drawing/2014/main" id="{13AF58C7-0C6F-41EA-48F4-38BCC58A7B81}"/>
                          </a:ext>
                        </a:extLst>
                      </p:cNvPr>
                      <p:cNvPicPr/>
                      <p:nvPr/>
                    </p:nvPicPr>
                    <p:blipFill>
                      <a:blip r:embed="rId1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B57058E3-92C2-2D73-EE0B-DC7762FEBEFD}"/>
              </a:ext>
            </a:extLst>
          </p:cNvPr>
          <p:cNvSpPr>
            <a:spLocks noGrp="1"/>
          </p:cNvSpPr>
          <p:nvPr>
            <p:ph type="title"/>
          </p:nvPr>
        </p:nvSpPr>
        <p:spPr>
          <a:xfrm>
            <a:off x="1257300" y="457200"/>
            <a:ext cx="10401300" cy="914400"/>
          </a:xfrm>
        </p:spPr>
        <p:txBody>
          <a:bodyPr vert="horz"/>
          <a:lstStyle/>
          <a:p>
            <a:r>
              <a:rPr lang="en-US"/>
              <a:t>Post–Batch Zero, ILLE must elect path via Form W to retain position and proceed</a:t>
            </a:r>
          </a:p>
        </p:txBody>
      </p:sp>
      <p:sp>
        <p:nvSpPr>
          <p:cNvPr id="4" name="Slide Number Placeholder 3">
            <a:extLst>
              <a:ext uri="{FF2B5EF4-FFF2-40B4-BE49-F238E27FC236}">
                <a16:creationId xmlns:a16="http://schemas.microsoft.com/office/drawing/2014/main" id="{A1B25DFD-AB57-896E-82DF-B78A2DFAC9D3}"/>
              </a:ext>
            </a:extLst>
          </p:cNvPr>
          <p:cNvSpPr>
            <a:spLocks noGrp="1"/>
          </p:cNvSpPr>
          <p:nvPr>
            <p:ph type="sldNum" sz="quarter" idx="12"/>
          </p:nvPr>
        </p:nvSpPr>
        <p:spPr/>
        <p:txBody>
          <a:bodyPr/>
          <a:lstStyle/>
          <a:p>
            <a:fld id="{BCDE79FB-97BA-492B-8D57-F1373F9ADA95}" type="slidenum">
              <a:rPr lang="en-US" smtClean="0"/>
              <a:t>18</a:t>
            </a:fld>
            <a:endParaRPr lang="en-US"/>
          </a:p>
        </p:txBody>
      </p:sp>
      <p:sp>
        <p:nvSpPr>
          <p:cNvPr id="11" name="Rectangle 10">
            <a:extLst>
              <a:ext uri="{FF2B5EF4-FFF2-40B4-BE49-F238E27FC236}">
                <a16:creationId xmlns:a16="http://schemas.microsoft.com/office/drawing/2014/main" id="{6EB12564-417C-434A-8533-3A3BE7EC07C4}"/>
              </a:ext>
            </a:extLst>
          </p:cNvPr>
          <p:cNvSpPr/>
          <p:nvPr/>
        </p:nvSpPr>
        <p:spPr>
          <a:xfrm>
            <a:off x="1257300" y="1371600"/>
            <a:ext cx="1897380" cy="398901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209A5F25-6596-2F2E-C733-AA8352463872}"/>
              </a:ext>
            </a:extLst>
          </p:cNvPr>
          <p:cNvSpPr txBox="1">
            <a:spLocks/>
          </p:cNvSpPr>
          <p:nvPr/>
        </p:nvSpPr>
        <p:spPr>
          <a:xfrm>
            <a:off x="1411224" y="1476833"/>
            <a:ext cx="1606296" cy="215444"/>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400" b="1" dirty="0">
                <a:solidFill>
                  <a:schemeClr val="bg1"/>
                </a:solidFill>
              </a:rPr>
              <a:t>Context</a:t>
            </a:r>
          </a:p>
        </p:txBody>
      </p:sp>
      <p:cxnSp>
        <p:nvCxnSpPr>
          <p:cNvPr id="13" name="LineBasicDefault 13">
            <a:extLst>
              <a:ext uri="{FF2B5EF4-FFF2-40B4-BE49-F238E27FC236}">
                <a16:creationId xmlns:a16="http://schemas.microsoft.com/office/drawing/2014/main" id="{CF145503-FA56-AA79-B7CE-C0EAB2BD2F1F}"/>
              </a:ext>
            </a:extLst>
          </p:cNvPr>
          <p:cNvCxnSpPr>
            <a:cxnSpLocks/>
          </p:cNvCxnSpPr>
          <p:nvPr>
            <p:custDataLst>
              <p:tags r:id="rId2"/>
            </p:custDataLst>
          </p:nvPr>
        </p:nvCxnSpPr>
        <p:spPr>
          <a:xfrm>
            <a:off x="1411224" y="1712825"/>
            <a:ext cx="1606296" cy="0"/>
          </a:xfrm>
          <a:prstGeom prst="straightConnector1">
            <a:avLst/>
          </a:prstGeom>
          <a:ln w="6350">
            <a:solidFill>
              <a:schemeClr val="bg1"/>
            </a:solidFill>
          </a:ln>
        </p:spPr>
        <p:style>
          <a:lnRef idx="2">
            <a:schemeClr val="accent1"/>
          </a:lnRef>
          <a:fillRef idx="0">
            <a:schemeClr val="accent1"/>
          </a:fillRef>
          <a:effectRef idx="1">
            <a:schemeClr val="accent1"/>
          </a:effectRef>
          <a:fontRef idx="minor">
            <a:schemeClr val="tx1"/>
          </a:fontRef>
        </p:style>
      </p:cxnSp>
      <p:sp>
        <p:nvSpPr>
          <p:cNvPr id="17" name="TextBox 16">
            <a:extLst>
              <a:ext uri="{FF2B5EF4-FFF2-40B4-BE49-F238E27FC236}">
                <a16:creationId xmlns:a16="http://schemas.microsoft.com/office/drawing/2014/main" id="{009092C1-0F71-875D-4D27-F599EB3CD315}"/>
              </a:ext>
            </a:extLst>
          </p:cNvPr>
          <p:cNvSpPr txBox="1">
            <a:spLocks/>
          </p:cNvSpPr>
          <p:nvPr/>
        </p:nvSpPr>
        <p:spPr>
          <a:xfrm>
            <a:off x="1402842" y="1853997"/>
            <a:ext cx="1606296" cy="3385542"/>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400" dirty="0">
                <a:solidFill>
                  <a:schemeClr val="bg1"/>
                </a:solidFill>
              </a:rPr>
              <a:t>After Batch Zero results, each ILLE receives allocated </a:t>
            </a:r>
            <a:r>
              <a:rPr lang="en-US" sz="1400" b="1" dirty="0">
                <a:solidFill>
                  <a:schemeClr val="bg1"/>
                </a:solidFill>
              </a:rPr>
              <a:t>LPC (firm) and MPC (total)</a:t>
            </a:r>
            <a:r>
              <a:rPr lang="en-US" sz="1400" dirty="0">
                <a:solidFill>
                  <a:schemeClr val="bg1"/>
                </a:solidFill>
              </a:rPr>
              <a:t> values </a:t>
            </a:r>
          </a:p>
          <a:p>
            <a:r>
              <a:rPr lang="en-US" sz="1400" dirty="0">
                <a:solidFill>
                  <a:schemeClr val="bg1"/>
                </a:solidFill>
              </a:rPr>
              <a:t>To proceed, ILLE </a:t>
            </a:r>
            <a:r>
              <a:rPr lang="en-US" sz="1400" b="1" dirty="0">
                <a:solidFill>
                  <a:schemeClr val="bg1"/>
                </a:solidFill>
              </a:rPr>
              <a:t>must submit Form W Part B election</a:t>
            </a:r>
            <a:r>
              <a:rPr lang="en-US" sz="1400" dirty="0">
                <a:solidFill>
                  <a:schemeClr val="bg1"/>
                </a:solidFill>
              </a:rPr>
              <a:t> by deadline</a:t>
            </a:r>
          </a:p>
          <a:p>
            <a:r>
              <a:rPr lang="en-US" sz="1400" dirty="0">
                <a:solidFill>
                  <a:schemeClr val="bg1"/>
                </a:solidFill>
              </a:rPr>
              <a:t>Failure to elect leads to </a:t>
            </a:r>
            <a:r>
              <a:rPr lang="en-US" sz="1400" b="1" dirty="0">
                <a:solidFill>
                  <a:schemeClr val="bg1"/>
                </a:solidFill>
              </a:rPr>
              <a:t>project being removed from Refinement study </a:t>
            </a:r>
            <a:r>
              <a:rPr lang="en-US" sz="1400" dirty="0">
                <a:solidFill>
                  <a:schemeClr val="bg1"/>
                </a:solidFill>
              </a:rPr>
              <a:t>and loses queue position</a:t>
            </a:r>
          </a:p>
        </p:txBody>
      </p:sp>
      <p:cxnSp>
        <p:nvCxnSpPr>
          <p:cNvPr id="18" name="LineBasicDefault 18">
            <a:extLst>
              <a:ext uri="{FF2B5EF4-FFF2-40B4-BE49-F238E27FC236}">
                <a16:creationId xmlns:a16="http://schemas.microsoft.com/office/drawing/2014/main" id="{B5E69DEA-412A-E8F8-0B6B-DE89D670B3E9}"/>
              </a:ext>
            </a:extLst>
          </p:cNvPr>
          <p:cNvCxnSpPr>
            <a:cxnSpLocks/>
          </p:cNvCxnSpPr>
          <p:nvPr>
            <p:custDataLst>
              <p:tags r:id="rId3"/>
            </p:custDataLst>
          </p:nvPr>
        </p:nvCxnSpPr>
        <p:spPr>
          <a:xfrm>
            <a:off x="3493008" y="1712825"/>
            <a:ext cx="8165592" cy="0"/>
          </a:xfrm>
          <a:prstGeom prst="straightConnector1">
            <a:avLst/>
          </a:prstGeom>
          <a:ln w="63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LineBasicDefault 18">
            <a:extLst>
              <a:ext uri="{FF2B5EF4-FFF2-40B4-BE49-F238E27FC236}">
                <a16:creationId xmlns:a16="http://schemas.microsoft.com/office/drawing/2014/main" id="{A7A69F91-CE05-C515-CAFB-05FB9DF13F8A}"/>
              </a:ext>
            </a:extLst>
          </p:cNvPr>
          <p:cNvCxnSpPr>
            <a:cxnSpLocks/>
          </p:cNvCxnSpPr>
          <p:nvPr>
            <p:custDataLst>
              <p:tags r:id="rId4"/>
            </p:custDataLst>
          </p:nvPr>
        </p:nvCxnSpPr>
        <p:spPr>
          <a:xfrm>
            <a:off x="3493008" y="4359666"/>
            <a:ext cx="8165592" cy="0"/>
          </a:xfrm>
          <a:prstGeom prst="straightConnector1">
            <a:avLst/>
          </a:prstGeom>
          <a:ln w="6350">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4" name="LineBasicDefault 18">
            <a:extLst>
              <a:ext uri="{FF2B5EF4-FFF2-40B4-BE49-F238E27FC236}">
                <a16:creationId xmlns:a16="http://schemas.microsoft.com/office/drawing/2014/main" id="{CFF19977-6FA4-B5F2-7A89-DBBFBF32365A}"/>
              </a:ext>
            </a:extLst>
          </p:cNvPr>
          <p:cNvCxnSpPr>
            <a:cxnSpLocks/>
          </p:cNvCxnSpPr>
          <p:nvPr>
            <p:custDataLst>
              <p:tags r:id="rId5"/>
            </p:custDataLst>
          </p:nvPr>
        </p:nvCxnSpPr>
        <p:spPr>
          <a:xfrm>
            <a:off x="3493008" y="3730811"/>
            <a:ext cx="8165592" cy="0"/>
          </a:xfrm>
          <a:prstGeom prst="straightConnector1">
            <a:avLst/>
          </a:prstGeom>
          <a:ln w="6350">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5" name="LineBasicDefault 18">
            <a:extLst>
              <a:ext uri="{FF2B5EF4-FFF2-40B4-BE49-F238E27FC236}">
                <a16:creationId xmlns:a16="http://schemas.microsoft.com/office/drawing/2014/main" id="{5D26D187-95F8-C39F-889D-5D5A2AE39311}"/>
              </a:ext>
            </a:extLst>
          </p:cNvPr>
          <p:cNvCxnSpPr>
            <a:cxnSpLocks/>
          </p:cNvCxnSpPr>
          <p:nvPr>
            <p:custDataLst>
              <p:tags r:id="rId6"/>
            </p:custDataLst>
          </p:nvPr>
        </p:nvCxnSpPr>
        <p:spPr>
          <a:xfrm>
            <a:off x="3493008" y="2773188"/>
            <a:ext cx="8165592" cy="0"/>
          </a:xfrm>
          <a:prstGeom prst="straightConnector1">
            <a:avLst/>
          </a:prstGeom>
          <a:ln w="6350">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28" name="TextBox 27">
            <a:extLst>
              <a:ext uri="{FF2B5EF4-FFF2-40B4-BE49-F238E27FC236}">
                <a16:creationId xmlns:a16="http://schemas.microsoft.com/office/drawing/2014/main" id="{23510F6E-8B10-5FEF-BE58-C4A21DA68D7D}"/>
              </a:ext>
            </a:extLst>
          </p:cNvPr>
          <p:cNvSpPr txBox="1">
            <a:spLocks/>
          </p:cNvSpPr>
          <p:nvPr/>
        </p:nvSpPr>
        <p:spPr>
          <a:xfrm>
            <a:off x="6201582" y="1476833"/>
            <a:ext cx="5457018" cy="215444"/>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400" b="1"/>
              <a:t>Description</a:t>
            </a:r>
          </a:p>
        </p:txBody>
      </p:sp>
      <p:grpSp>
        <p:nvGrpSpPr>
          <p:cNvPr id="35" name="ChevronBlue 35">
            <a:extLst>
              <a:ext uri="{FF2B5EF4-FFF2-40B4-BE49-F238E27FC236}">
                <a16:creationId xmlns:a16="http://schemas.microsoft.com/office/drawing/2014/main" id="{D672A21F-7A22-6469-45D1-AF2F09B8D269}"/>
              </a:ext>
            </a:extLst>
          </p:cNvPr>
          <p:cNvGrpSpPr>
            <a:grpSpLocks noChangeAspect="1"/>
          </p:cNvGrpSpPr>
          <p:nvPr>
            <p:custDataLst>
              <p:tags r:id="rId7"/>
            </p:custDataLst>
          </p:nvPr>
        </p:nvGrpSpPr>
        <p:grpSpPr>
          <a:xfrm>
            <a:off x="2951238" y="3472425"/>
            <a:ext cx="396228" cy="396228"/>
            <a:chOff x="1016000" y="1016000"/>
            <a:chExt cx="396228" cy="396228"/>
          </a:xfrm>
          <a:solidFill>
            <a:srgbClr val="B1E5ED"/>
          </a:solidFill>
        </p:grpSpPr>
        <p:sp>
          <p:nvSpPr>
            <p:cNvPr id="32" name="Oval 31">
              <a:extLst>
                <a:ext uri="{FF2B5EF4-FFF2-40B4-BE49-F238E27FC236}">
                  <a16:creationId xmlns:a16="http://schemas.microsoft.com/office/drawing/2014/main" id="{CB4B802D-8F2F-B4B7-5531-2CC93FFC9501}"/>
                </a:ext>
              </a:extLst>
            </p:cNvPr>
            <p:cNvSpPr/>
            <p:nvPr/>
          </p:nvSpPr>
          <p:spPr>
            <a:xfrm>
              <a:off x="1016000" y="1016000"/>
              <a:ext cx="396228" cy="396228"/>
            </a:xfrm>
            <a:prstGeom prst="ellipse">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4" name="Graphic 33">
              <a:extLst>
                <a:ext uri="{FF2B5EF4-FFF2-40B4-BE49-F238E27FC236}">
                  <a16:creationId xmlns:a16="http://schemas.microsoft.com/office/drawing/2014/main" id="{2726567D-DD17-C5F8-AFD7-65200ADE9DEE}"/>
                </a:ext>
              </a:extLst>
            </p:cNvPr>
            <p:cNvPicPr>
              <a:picLocks noChangeAspect="1"/>
            </p:cNvPicPr>
            <p:nvPr/>
          </p:nvPicPr>
          <p:blipFill>
            <a:blip>
              <a:extLst>
                <a:ext uri="{96DAC541-7B7A-43D3-8B79-37D633B846F1}">
                  <asvg:svgBlip xmlns:asvg="http://schemas.microsoft.com/office/drawing/2016/SVG/main" r:embed="rId15"/>
                </a:ext>
              </a:extLst>
            </a:blip>
            <a:stretch>
              <a:fillRect/>
            </a:stretch>
          </p:blipFill>
          <p:spPr>
            <a:xfrm>
              <a:off x="1023614" y="1023614"/>
              <a:ext cx="381000" cy="381000"/>
            </a:xfrm>
            <a:prstGeom prst="rect">
              <a:avLst/>
            </a:prstGeom>
          </p:spPr>
        </p:pic>
      </p:grpSp>
      <p:sp>
        <p:nvSpPr>
          <p:cNvPr id="27" name="TextBox 26">
            <a:extLst>
              <a:ext uri="{FF2B5EF4-FFF2-40B4-BE49-F238E27FC236}">
                <a16:creationId xmlns:a16="http://schemas.microsoft.com/office/drawing/2014/main" id="{A1F1B91E-DC01-E076-2F0B-63256F7C877F}"/>
              </a:ext>
            </a:extLst>
          </p:cNvPr>
          <p:cNvSpPr txBox="1">
            <a:spLocks/>
          </p:cNvSpPr>
          <p:nvPr/>
        </p:nvSpPr>
        <p:spPr>
          <a:xfrm>
            <a:off x="3493008" y="1476833"/>
            <a:ext cx="2084832" cy="215444"/>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400" b="1"/>
              <a:t>Option</a:t>
            </a:r>
          </a:p>
        </p:txBody>
      </p:sp>
      <p:grpSp>
        <p:nvGrpSpPr>
          <p:cNvPr id="61" name="Group 60">
            <a:extLst>
              <a:ext uri="{FF2B5EF4-FFF2-40B4-BE49-F238E27FC236}">
                <a16:creationId xmlns:a16="http://schemas.microsoft.com/office/drawing/2014/main" id="{4C456DCB-2576-2228-AA26-8D664DE8DC42}"/>
              </a:ext>
            </a:extLst>
          </p:cNvPr>
          <p:cNvGrpSpPr/>
          <p:nvPr/>
        </p:nvGrpSpPr>
        <p:grpSpPr>
          <a:xfrm>
            <a:off x="3493008" y="1868471"/>
            <a:ext cx="8165592" cy="861774"/>
            <a:chOff x="3493008" y="2176865"/>
            <a:chExt cx="8165592" cy="861774"/>
          </a:xfrm>
        </p:grpSpPr>
        <p:sp>
          <p:nvSpPr>
            <p:cNvPr id="38" name="TextBox 37">
              <a:extLst>
                <a:ext uri="{FF2B5EF4-FFF2-40B4-BE49-F238E27FC236}">
                  <a16:creationId xmlns:a16="http://schemas.microsoft.com/office/drawing/2014/main" id="{0E9040E7-A221-73F2-178C-C2D6096D176C}"/>
                </a:ext>
              </a:extLst>
            </p:cNvPr>
            <p:cNvSpPr txBox="1">
              <a:spLocks/>
            </p:cNvSpPr>
            <p:nvPr/>
          </p:nvSpPr>
          <p:spPr>
            <a:xfrm>
              <a:off x="6201582" y="2176865"/>
              <a:ext cx="5457018" cy="861774"/>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285750" indent="-285750">
                <a:spcBef>
                  <a:spcPts val="0"/>
                </a:spcBef>
                <a:spcAft>
                  <a:spcPts val="0"/>
                </a:spcAft>
                <a:buFont typeface="Arial" panose="020B0604020202020204" pitchFamily="34" charset="0"/>
                <a:buChar char="•"/>
              </a:pPr>
              <a:r>
                <a:rPr lang="en-US" sz="1400" b="1" dirty="0"/>
                <a:t>Accept ERCOT-defined LPC and MPC values </a:t>
              </a:r>
              <a:r>
                <a:rPr lang="en-US" sz="1400" dirty="0"/>
                <a:t>without modification</a:t>
              </a:r>
            </a:p>
            <a:p>
              <a:pPr marL="285750" indent="-285750">
                <a:spcBef>
                  <a:spcPts val="0"/>
                </a:spcBef>
                <a:spcAft>
                  <a:spcPts val="0"/>
                </a:spcAft>
                <a:buFont typeface="Arial" panose="020B0604020202020204" pitchFamily="34" charset="0"/>
                <a:buChar char="•"/>
              </a:pPr>
              <a:r>
                <a:rPr lang="en-US" sz="1400" b="1" dirty="0"/>
                <a:t>Maintains ability to consume above LPC</a:t>
              </a:r>
              <a:r>
                <a:rPr lang="en-US" sz="1400" dirty="0"/>
                <a:t>, subject to PCLR qualification, dispatch, and bid capping</a:t>
              </a:r>
            </a:p>
          </p:txBody>
        </p:sp>
        <p:sp>
          <p:nvSpPr>
            <p:cNvPr id="37" name="TextBox 36">
              <a:extLst>
                <a:ext uri="{FF2B5EF4-FFF2-40B4-BE49-F238E27FC236}">
                  <a16:creationId xmlns:a16="http://schemas.microsoft.com/office/drawing/2014/main" id="{754F2755-1612-324E-9571-32DA7F727AAF}"/>
                </a:ext>
              </a:extLst>
            </p:cNvPr>
            <p:cNvSpPr txBox="1">
              <a:spLocks/>
            </p:cNvSpPr>
            <p:nvPr/>
          </p:nvSpPr>
          <p:spPr>
            <a:xfrm>
              <a:off x="3916686" y="2176865"/>
              <a:ext cx="1661154" cy="215444"/>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400" b="1"/>
                <a:t>Accept PCLR as is</a:t>
              </a:r>
              <a:endParaRPr lang="en-US" sz="1400"/>
            </a:p>
          </p:txBody>
        </p:sp>
        <p:sp>
          <p:nvSpPr>
            <p:cNvPr id="47" name="TrackerNumBlue 47">
              <a:extLst>
                <a:ext uri="{FF2B5EF4-FFF2-40B4-BE49-F238E27FC236}">
                  <a16:creationId xmlns:a16="http://schemas.microsoft.com/office/drawing/2014/main" id="{46E25B5A-C303-BCBF-0FEC-B92AEF7CA243}"/>
                </a:ext>
              </a:extLst>
            </p:cNvPr>
            <p:cNvSpPr/>
            <p:nvPr>
              <p:custDataLst>
                <p:tags r:id="rId11"/>
              </p:custDataLst>
            </p:nvPr>
          </p:nvSpPr>
          <p:spPr>
            <a:xfrm>
              <a:off x="3493008" y="2176865"/>
              <a:ext cx="279340" cy="279340"/>
            </a:xfrm>
            <a:prstGeom prst="ellipse">
              <a:avLst/>
            </a:prstGeom>
            <a:solidFill>
              <a:schemeClr val="accent1"/>
            </a:solidFill>
            <a:ln w="6350" cap="flat" cmpd="sng" algn="ctr">
              <a:noFill/>
              <a:prstDash val="solid"/>
              <a:miter lim="800000"/>
            </a:ln>
            <a:effectLst/>
            <a:extLst>
              <a:ext uri="{91240B29-F687-4F45-9708-019B960494DF}">
                <a14:hiddenLine xmlns:a14="http://schemas.microsoft.com/office/drawing/2010/main" w="6350" cap="flat" cmpd="sng" algn="ctr">
                  <a:solidFill>
                    <a:schemeClr val="accent1"/>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chorCtr="1"/>
            <a:lstStyle/>
            <a:p>
              <a:pPr algn="ctr"/>
              <a:r>
                <a:rPr lang="en-US" sz="1400" b="1">
                  <a:solidFill>
                    <a:schemeClr val="bg1"/>
                  </a:solidFill>
                </a:rPr>
                <a:t>1</a:t>
              </a:r>
            </a:p>
          </p:txBody>
        </p:sp>
      </p:grpSp>
      <p:grpSp>
        <p:nvGrpSpPr>
          <p:cNvPr id="60" name="Group 59">
            <a:extLst>
              <a:ext uri="{FF2B5EF4-FFF2-40B4-BE49-F238E27FC236}">
                <a16:creationId xmlns:a16="http://schemas.microsoft.com/office/drawing/2014/main" id="{59984140-BA3E-D171-EC6A-7E795E3474F5}"/>
              </a:ext>
            </a:extLst>
          </p:cNvPr>
          <p:cNvGrpSpPr/>
          <p:nvPr/>
        </p:nvGrpSpPr>
        <p:grpSpPr>
          <a:xfrm>
            <a:off x="3493008" y="2826094"/>
            <a:ext cx="8165592" cy="861774"/>
            <a:chOff x="3493008" y="3278670"/>
            <a:chExt cx="8165592" cy="861774"/>
          </a:xfrm>
        </p:grpSpPr>
        <p:sp>
          <p:nvSpPr>
            <p:cNvPr id="40" name="TextBox 39">
              <a:extLst>
                <a:ext uri="{FF2B5EF4-FFF2-40B4-BE49-F238E27FC236}">
                  <a16:creationId xmlns:a16="http://schemas.microsoft.com/office/drawing/2014/main" id="{B1D90339-DCDC-15EE-5C7E-D7D72844F127}"/>
                </a:ext>
              </a:extLst>
            </p:cNvPr>
            <p:cNvSpPr txBox="1">
              <a:spLocks/>
            </p:cNvSpPr>
            <p:nvPr/>
          </p:nvSpPr>
          <p:spPr>
            <a:xfrm>
              <a:off x="6201582" y="3278670"/>
              <a:ext cx="5457018" cy="861774"/>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285750" indent="-285750">
                <a:spcBef>
                  <a:spcPts val="0"/>
                </a:spcBef>
                <a:spcAft>
                  <a:spcPts val="0"/>
                </a:spcAft>
                <a:buFont typeface="Arial" panose="020B0604020202020204" pitchFamily="34" charset="0"/>
                <a:buChar char="•"/>
              </a:pPr>
              <a:r>
                <a:rPr lang="en-US" sz="1400" b="1" dirty="0"/>
                <a:t>Elect to proceed as PCLR but reduce LPC and/or MPC below awarded levels</a:t>
              </a:r>
            </a:p>
            <a:p>
              <a:pPr marL="285750" indent="-285750">
                <a:spcBef>
                  <a:spcPts val="0"/>
                </a:spcBef>
                <a:spcAft>
                  <a:spcPts val="0"/>
                </a:spcAft>
                <a:buFont typeface="Arial" panose="020B0604020202020204" pitchFamily="34" charset="0"/>
                <a:buChar char="•"/>
              </a:pPr>
              <a:r>
                <a:rPr lang="en-US" sz="1400" b="1" dirty="0"/>
                <a:t>Provides flexibility while aligning with project readiness </a:t>
              </a:r>
              <a:r>
                <a:rPr lang="en-US" sz="1400" dirty="0"/>
                <a:t>or infrastructure constraints</a:t>
              </a:r>
            </a:p>
          </p:txBody>
        </p:sp>
        <p:sp>
          <p:nvSpPr>
            <p:cNvPr id="39" name="TextBox 38">
              <a:extLst>
                <a:ext uri="{FF2B5EF4-FFF2-40B4-BE49-F238E27FC236}">
                  <a16:creationId xmlns:a16="http://schemas.microsoft.com/office/drawing/2014/main" id="{FF586ACD-2C4F-88BE-EE3A-198B452FE14E}"/>
                </a:ext>
              </a:extLst>
            </p:cNvPr>
            <p:cNvSpPr txBox="1">
              <a:spLocks/>
            </p:cNvSpPr>
            <p:nvPr/>
          </p:nvSpPr>
          <p:spPr>
            <a:xfrm>
              <a:off x="3916686" y="3278670"/>
              <a:ext cx="1661154" cy="430887"/>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400" b="1"/>
                <a:t>Accept PCLR with reduced values</a:t>
              </a:r>
              <a:endParaRPr lang="en-US" sz="1400"/>
            </a:p>
          </p:txBody>
        </p:sp>
        <p:sp>
          <p:nvSpPr>
            <p:cNvPr id="49" name="TrackerNumBlue 47">
              <a:extLst>
                <a:ext uri="{FF2B5EF4-FFF2-40B4-BE49-F238E27FC236}">
                  <a16:creationId xmlns:a16="http://schemas.microsoft.com/office/drawing/2014/main" id="{DD09702E-997A-7BD0-90BB-2F13EF0B28D3}"/>
                </a:ext>
              </a:extLst>
            </p:cNvPr>
            <p:cNvSpPr/>
            <p:nvPr>
              <p:custDataLst>
                <p:tags r:id="rId10"/>
              </p:custDataLst>
            </p:nvPr>
          </p:nvSpPr>
          <p:spPr>
            <a:xfrm>
              <a:off x="3493008" y="3278670"/>
              <a:ext cx="279340" cy="279340"/>
            </a:xfrm>
            <a:prstGeom prst="ellipse">
              <a:avLst/>
            </a:prstGeom>
            <a:solidFill>
              <a:schemeClr val="accent1"/>
            </a:solidFill>
            <a:ln w="6350" cap="flat" cmpd="sng" algn="ctr">
              <a:noFill/>
              <a:prstDash val="solid"/>
              <a:miter lim="800000"/>
            </a:ln>
            <a:effectLst/>
            <a:extLst>
              <a:ext uri="{91240B29-F687-4F45-9708-019B960494DF}">
                <a14:hiddenLine xmlns:a14="http://schemas.microsoft.com/office/drawing/2010/main" w="6350" cap="flat" cmpd="sng" algn="ctr">
                  <a:solidFill>
                    <a:schemeClr val="accent1"/>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chorCtr="1"/>
            <a:lstStyle/>
            <a:p>
              <a:pPr algn="ctr"/>
              <a:r>
                <a:rPr lang="en-US" sz="1400" b="1">
                  <a:solidFill>
                    <a:schemeClr val="bg1"/>
                  </a:solidFill>
                </a:rPr>
                <a:t>2</a:t>
              </a:r>
            </a:p>
          </p:txBody>
        </p:sp>
      </p:grpSp>
      <p:grpSp>
        <p:nvGrpSpPr>
          <p:cNvPr id="59" name="Group 58">
            <a:extLst>
              <a:ext uri="{FF2B5EF4-FFF2-40B4-BE49-F238E27FC236}">
                <a16:creationId xmlns:a16="http://schemas.microsoft.com/office/drawing/2014/main" id="{F43F8499-6B75-40E3-F517-86AE9B0A3B50}"/>
              </a:ext>
            </a:extLst>
          </p:cNvPr>
          <p:cNvGrpSpPr/>
          <p:nvPr/>
        </p:nvGrpSpPr>
        <p:grpSpPr>
          <a:xfrm>
            <a:off x="3493008" y="3783717"/>
            <a:ext cx="8165592" cy="430887"/>
            <a:chOff x="3493008" y="4380475"/>
            <a:chExt cx="8165592" cy="430887"/>
          </a:xfrm>
        </p:grpSpPr>
        <p:sp>
          <p:nvSpPr>
            <p:cNvPr id="42" name="TextBox 41">
              <a:extLst>
                <a:ext uri="{FF2B5EF4-FFF2-40B4-BE49-F238E27FC236}">
                  <a16:creationId xmlns:a16="http://schemas.microsoft.com/office/drawing/2014/main" id="{88419D6F-2B5B-DBDC-17C4-7990FBF97B2E}"/>
                </a:ext>
              </a:extLst>
            </p:cNvPr>
            <p:cNvSpPr txBox="1">
              <a:spLocks/>
            </p:cNvSpPr>
            <p:nvPr/>
          </p:nvSpPr>
          <p:spPr>
            <a:xfrm>
              <a:off x="6201582" y="4380475"/>
              <a:ext cx="5457018" cy="430887"/>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285750" indent="-285750">
                <a:buFont typeface="Arial" panose="020B0604020202020204" pitchFamily="34" charset="0"/>
                <a:buChar char="•"/>
              </a:pPr>
              <a:r>
                <a:rPr lang="en-US" sz="1400" b="1" dirty="0"/>
                <a:t>Withdraw from PCLR and accept LPC values as firm load </a:t>
              </a:r>
              <a:r>
                <a:rPr lang="en-US" sz="1400" dirty="0"/>
                <a:t>(with optional reduction), eliminating ability to exceed LPC</a:t>
              </a:r>
            </a:p>
          </p:txBody>
        </p:sp>
        <p:sp>
          <p:nvSpPr>
            <p:cNvPr id="41" name="TextBox 40">
              <a:extLst>
                <a:ext uri="{FF2B5EF4-FFF2-40B4-BE49-F238E27FC236}">
                  <a16:creationId xmlns:a16="http://schemas.microsoft.com/office/drawing/2014/main" id="{E20E0BD8-36A9-12C0-F55C-7BE44DFDE986}"/>
                </a:ext>
              </a:extLst>
            </p:cNvPr>
            <p:cNvSpPr txBox="1">
              <a:spLocks/>
            </p:cNvSpPr>
            <p:nvPr/>
          </p:nvSpPr>
          <p:spPr>
            <a:xfrm>
              <a:off x="3916686" y="4380475"/>
              <a:ext cx="1661154" cy="430887"/>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400" b="1"/>
                <a:t>Withdraw PCLR, retain firm load</a:t>
              </a:r>
            </a:p>
          </p:txBody>
        </p:sp>
        <p:sp>
          <p:nvSpPr>
            <p:cNvPr id="50" name="TrackerNumBlue 47">
              <a:extLst>
                <a:ext uri="{FF2B5EF4-FFF2-40B4-BE49-F238E27FC236}">
                  <a16:creationId xmlns:a16="http://schemas.microsoft.com/office/drawing/2014/main" id="{0E57A622-22D5-8CDD-DD77-C9B256F06EFC}"/>
                </a:ext>
              </a:extLst>
            </p:cNvPr>
            <p:cNvSpPr/>
            <p:nvPr>
              <p:custDataLst>
                <p:tags r:id="rId9"/>
              </p:custDataLst>
            </p:nvPr>
          </p:nvSpPr>
          <p:spPr>
            <a:xfrm>
              <a:off x="3493008" y="4380475"/>
              <a:ext cx="279340" cy="279340"/>
            </a:xfrm>
            <a:prstGeom prst="ellipse">
              <a:avLst/>
            </a:prstGeom>
            <a:solidFill>
              <a:schemeClr val="accent1"/>
            </a:solidFill>
            <a:ln w="6350" cap="flat" cmpd="sng" algn="ctr">
              <a:noFill/>
              <a:prstDash val="solid"/>
              <a:miter lim="800000"/>
            </a:ln>
            <a:effectLst/>
            <a:extLst>
              <a:ext uri="{91240B29-F687-4F45-9708-019B960494DF}">
                <a14:hiddenLine xmlns:a14="http://schemas.microsoft.com/office/drawing/2010/main" w="6350" cap="flat" cmpd="sng" algn="ctr">
                  <a:solidFill>
                    <a:schemeClr val="accent1"/>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chorCtr="1"/>
            <a:lstStyle/>
            <a:p>
              <a:pPr algn="ctr"/>
              <a:r>
                <a:rPr lang="en-US" sz="1400" b="1">
                  <a:solidFill>
                    <a:schemeClr val="bg1"/>
                  </a:solidFill>
                </a:rPr>
                <a:t>3</a:t>
              </a:r>
            </a:p>
          </p:txBody>
        </p:sp>
      </p:grpSp>
      <p:sp>
        <p:nvSpPr>
          <p:cNvPr id="43" name="TextBox 42">
            <a:extLst>
              <a:ext uri="{FF2B5EF4-FFF2-40B4-BE49-F238E27FC236}">
                <a16:creationId xmlns:a16="http://schemas.microsoft.com/office/drawing/2014/main" id="{C42D6448-C7F0-7987-642C-0CECC0D282D5}"/>
              </a:ext>
            </a:extLst>
          </p:cNvPr>
          <p:cNvSpPr txBox="1">
            <a:spLocks/>
          </p:cNvSpPr>
          <p:nvPr/>
        </p:nvSpPr>
        <p:spPr>
          <a:xfrm>
            <a:off x="3916686" y="4505038"/>
            <a:ext cx="1661154" cy="430887"/>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400" b="1"/>
              <a:t>Withdraw from process</a:t>
            </a:r>
          </a:p>
        </p:txBody>
      </p:sp>
      <p:sp>
        <p:nvSpPr>
          <p:cNvPr id="44" name="TextBox 43">
            <a:extLst>
              <a:ext uri="{FF2B5EF4-FFF2-40B4-BE49-F238E27FC236}">
                <a16:creationId xmlns:a16="http://schemas.microsoft.com/office/drawing/2014/main" id="{9A1A8ECF-BAAE-34F8-B97F-92E5890107E0}"/>
              </a:ext>
            </a:extLst>
          </p:cNvPr>
          <p:cNvSpPr txBox="1">
            <a:spLocks/>
          </p:cNvSpPr>
          <p:nvPr/>
        </p:nvSpPr>
        <p:spPr>
          <a:xfrm>
            <a:off x="6201582" y="4505038"/>
            <a:ext cx="5457018" cy="646331"/>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285750" indent="-285750">
              <a:spcBef>
                <a:spcPts val="0"/>
              </a:spcBef>
              <a:spcAft>
                <a:spcPts val="0"/>
              </a:spcAft>
              <a:buFont typeface="Arial" panose="020B0604020202020204" pitchFamily="34" charset="0"/>
              <a:buChar char="•"/>
            </a:pPr>
            <a:r>
              <a:rPr lang="en-US" sz="1400" b="1" dirty="0"/>
              <a:t>Decline participation and exit Batch Zero entirely</a:t>
            </a:r>
          </a:p>
          <a:p>
            <a:pPr marL="285750" indent="-285750">
              <a:spcBef>
                <a:spcPts val="0"/>
              </a:spcBef>
              <a:spcAft>
                <a:spcPts val="0"/>
              </a:spcAft>
              <a:buFont typeface="Arial" panose="020B0604020202020204" pitchFamily="34" charset="0"/>
              <a:buChar char="•"/>
            </a:pPr>
            <a:r>
              <a:rPr lang="en-US" sz="1400" b="1" dirty="0"/>
              <a:t>Project is removed from Refinement Study </a:t>
            </a:r>
            <a:r>
              <a:rPr lang="en-US" sz="1400" dirty="0"/>
              <a:t>and must re-enter through a future process</a:t>
            </a:r>
          </a:p>
        </p:txBody>
      </p:sp>
      <p:sp>
        <p:nvSpPr>
          <p:cNvPr id="51" name="TrackerNumBlue 47">
            <a:extLst>
              <a:ext uri="{FF2B5EF4-FFF2-40B4-BE49-F238E27FC236}">
                <a16:creationId xmlns:a16="http://schemas.microsoft.com/office/drawing/2014/main" id="{DD4EA4B8-ECDC-CF87-116A-645FC2F53272}"/>
              </a:ext>
            </a:extLst>
          </p:cNvPr>
          <p:cNvSpPr/>
          <p:nvPr>
            <p:custDataLst>
              <p:tags r:id="rId8"/>
            </p:custDataLst>
          </p:nvPr>
        </p:nvSpPr>
        <p:spPr>
          <a:xfrm>
            <a:off x="3493008" y="4505038"/>
            <a:ext cx="279340" cy="279340"/>
          </a:xfrm>
          <a:prstGeom prst="ellipse">
            <a:avLst/>
          </a:prstGeom>
          <a:solidFill>
            <a:schemeClr val="accent1"/>
          </a:solidFill>
          <a:ln w="6350" cap="flat" cmpd="sng" algn="ctr">
            <a:noFill/>
            <a:prstDash val="solid"/>
            <a:miter lim="800000"/>
          </a:ln>
          <a:effectLst/>
          <a:extLst>
            <a:ext uri="{91240B29-F687-4F45-9708-019B960494DF}">
              <a14:hiddenLine xmlns:a14="http://schemas.microsoft.com/office/drawing/2010/main" w="6350" cap="flat" cmpd="sng" algn="ctr">
                <a:solidFill>
                  <a:schemeClr val="accent1"/>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chorCtr="1"/>
          <a:lstStyle/>
          <a:p>
            <a:pPr algn="ctr"/>
            <a:r>
              <a:rPr lang="en-US" sz="1400" b="1">
                <a:solidFill>
                  <a:schemeClr val="bg1"/>
                </a:solidFill>
              </a:rPr>
              <a:t>4</a:t>
            </a:r>
          </a:p>
        </p:txBody>
      </p:sp>
      <p:sp>
        <p:nvSpPr>
          <p:cNvPr id="62" name="Rectangle 61">
            <a:extLst>
              <a:ext uri="{FF2B5EF4-FFF2-40B4-BE49-F238E27FC236}">
                <a16:creationId xmlns:a16="http://schemas.microsoft.com/office/drawing/2014/main" id="{09C62F1B-1D95-74C9-E654-905AFDBD20EA}"/>
              </a:ext>
            </a:extLst>
          </p:cNvPr>
          <p:cNvSpPr>
            <a:spLocks/>
          </p:cNvSpPr>
          <p:nvPr/>
        </p:nvSpPr>
        <p:spPr>
          <a:xfrm>
            <a:off x="1257300" y="5615029"/>
            <a:ext cx="10401300" cy="576730"/>
          </a:xfrm>
          <a:prstGeom prst="rect">
            <a:avLst/>
          </a:prstGeom>
          <a:solidFill>
            <a:srgbClr val="B1E5ED">
              <a:alpha val="3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r>
              <a:rPr lang="en-US" sz="1400" b="1" dirty="0">
                <a:solidFill>
                  <a:schemeClr val="tx1"/>
                </a:solidFill>
              </a:rPr>
              <a:t>Form W Part B election is binding and determines eligibility for Refinement Study and eventual energization. Failure to submit Form W Part B results in removal from Batch Zero</a:t>
            </a:r>
            <a:endParaRPr lang="en-US" sz="1400" dirty="0">
              <a:solidFill>
                <a:schemeClr val="tx1"/>
              </a:solidFill>
            </a:endParaRPr>
          </a:p>
        </p:txBody>
      </p:sp>
    </p:spTree>
    <p:extLst>
      <p:ext uri="{BB962C8B-B14F-4D97-AF65-F5344CB8AC3E}">
        <p14:creationId xmlns:p14="http://schemas.microsoft.com/office/powerpoint/2010/main" val="42247645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3"/>
          <p:cNvSpPr/>
          <p:nvPr/>
        </p:nvSpPr>
        <p:spPr>
          <a:xfrm>
            <a:off x="10363200" y="97536"/>
            <a:ext cx="1645920" cy="438912"/>
          </a:xfrm>
          <a:prstGeom prst="rect">
            <a:avLst/>
          </a:prstGeom>
          <a:noFill/>
          <a:ln/>
        </p:spPr>
        <p:txBody>
          <a:bodyPr wrap="square" lIns="0" tIns="0" rIns="0" bIns="0" rtlCol="0" anchor="ctr"/>
          <a:lstStyle/>
          <a:p>
            <a:pPr algn="ctr"/>
            <a:r>
              <a:rPr lang="en-US" sz="1333" b="1">
                <a:solidFill>
                  <a:srgbClr val="FFFFFF"/>
                </a:solidFill>
                <a:latin typeface="Calibri" pitchFamily="34" charset="0"/>
                <a:ea typeface="Calibri" pitchFamily="34" charset="-122"/>
                <a:cs typeface="Calibri" pitchFamily="34" charset="-120"/>
              </a:rPr>
              <a:t>PUBLIC</a:t>
            </a:r>
            <a:endParaRPr lang="en-US" sz="1333"/>
          </a:p>
        </p:txBody>
      </p:sp>
      <p:sp>
        <p:nvSpPr>
          <p:cNvPr id="6" name="Shape 4"/>
          <p:cNvSpPr/>
          <p:nvPr/>
        </p:nvSpPr>
        <p:spPr>
          <a:xfrm>
            <a:off x="268224" y="877824"/>
            <a:ext cx="3535680" cy="4328160"/>
          </a:xfrm>
          <a:prstGeom prst="roundRect">
            <a:avLst>
              <a:gd name="adj" fmla="val 4138"/>
            </a:avLst>
          </a:prstGeom>
          <a:solidFill>
            <a:srgbClr val="FFFFFF"/>
          </a:solidFill>
          <a:ln w="15240">
            <a:solidFill>
              <a:srgbClr val="CBD5E0"/>
            </a:solidFill>
            <a:prstDash val="solid"/>
          </a:ln>
          <a:effectLst>
            <a:outerShdw blurRad="101600" dist="38100" dir="8100000" algn="bl" rotWithShape="0">
              <a:srgbClr val="000000">
                <a:alpha val="10000"/>
              </a:srgbClr>
            </a:outerShdw>
          </a:effectLst>
        </p:spPr>
        <p:txBody>
          <a:bodyPr/>
          <a:lstStyle/>
          <a:p>
            <a:endParaRPr lang="en-US" sz="2400"/>
          </a:p>
        </p:txBody>
      </p:sp>
      <p:sp>
        <p:nvSpPr>
          <p:cNvPr id="7" name="Shape 5"/>
          <p:cNvSpPr/>
          <p:nvPr/>
        </p:nvSpPr>
        <p:spPr>
          <a:xfrm>
            <a:off x="268224" y="877824"/>
            <a:ext cx="3535680" cy="682752"/>
          </a:xfrm>
          <a:prstGeom prst="rect">
            <a:avLst/>
          </a:prstGeom>
          <a:solidFill>
            <a:srgbClr val="00606B"/>
          </a:solidFill>
          <a:ln w="12700">
            <a:solidFill>
              <a:srgbClr val="00606B"/>
            </a:solidFill>
            <a:prstDash val="solid"/>
          </a:ln>
        </p:spPr>
        <p:txBody>
          <a:bodyPr/>
          <a:lstStyle/>
          <a:p>
            <a:endParaRPr lang="en-US" sz="2400"/>
          </a:p>
        </p:txBody>
      </p:sp>
      <p:sp>
        <p:nvSpPr>
          <p:cNvPr id="8" name="Shape 6"/>
          <p:cNvSpPr/>
          <p:nvPr/>
        </p:nvSpPr>
        <p:spPr>
          <a:xfrm>
            <a:off x="268224" y="1341120"/>
            <a:ext cx="3535680" cy="219456"/>
          </a:xfrm>
          <a:prstGeom prst="rect">
            <a:avLst/>
          </a:prstGeom>
          <a:solidFill>
            <a:srgbClr val="00606B"/>
          </a:solidFill>
          <a:ln w="12700">
            <a:solidFill>
              <a:srgbClr val="00606B"/>
            </a:solidFill>
            <a:prstDash val="solid"/>
          </a:ln>
        </p:spPr>
        <p:txBody>
          <a:bodyPr/>
          <a:lstStyle/>
          <a:p>
            <a:endParaRPr lang="en-US" sz="2400"/>
          </a:p>
        </p:txBody>
      </p:sp>
      <p:sp>
        <p:nvSpPr>
          <p:cNvPr id="9" name="Shape 7"/>
          <p:cNvSpPr/>
          <p:nvPr/>
        </p:nvSpPr>
        <p:spPr>
          <a:xfrm>
            <a:off x="390144" y="999744"/>
            <a:ext cx="438912" cy="438912"/>
          </a:xfrm>
          <a:prstGeom prst="ellipse">
            <a:avLst/>
          </a:prstGeom>
          <a:solidFill>
            <a:srgbClr val="00B2C8"/>
          </a:solidFill>
          <a:ln w="12700">
            <a:solidFill>
              <a:srgbClr val="00B2C8"/>
            </a:solidFill>
            <a:prstDash val="solid"/>
          </a:ln>
        </p:spPr>
        <p:txBody>
          <a:bodyPr/>
          <a:lstStyle/>
          <a:p>
            <a:endParaRPr lang="en-US" sz="2400"/>
          </a:p>
        </p:txBody>
      </p:sp>
      <p:sp>
        <p:nvSpPr>
          <p:cNvPr id="10" name="Text 8"/>
          <p:cNvSpPr/>
          <p:nvPr/>
        </p:nvSpPr>
        <p:spPr>
          <a:xfrm>
            <a:off x="390144" y="999744"/>
            <a:ext cx="438912" cy="438912"/>
          </a:xfrm>
          <a:prstGeom prst="rect">
            <a:avLst/>
          </a:prstGeom>
          <a:noFill/>
          <a:ln/>
        </p:spPr>
        <p:txBody>
          <a:bodyPr wrap="square" lIns="0" tIns="0" rIns="0" bIns="0" rtlCol="0" anchor="ctr"/>
          <a:lstStyle/>
          <a:p>
            <a:pPr algn="ctr"/>
            <a:r>
              <a:rPr lang="en-US" sz="1467" b="1">
                <a:solidFill>
                  <a:srgbClr val="FFFFFF"/>
                </a:solidFill>
                <a:latin typeface="Calibri" pitchFamily="34" charset="0"/>
                <a:ea typeface="Calibri" pitchFamily="34" charset="-122"/>
                <a:cs typeface="Calibri" pitchFamily="34" charset="-120"/>
              </a:rPr>
              <a:t>1</a:t>
            </a:r>
            <a:endParaRPr lang="en-US" sz="1467"/>
          </a:p>
        </p:txBody>
      </p:sp>
      <p:sp>
        <p:nvSpPr>
          <p:cNvPr id="11" name="Text 9"/>
          <p:cNvSpPr/>
          <p:nvPr/>
        </p:nvSpPr>
        <p:spPr>
          <a:xfrm>
            <a:off x="926592" y="938784"/>
            <a:ext cx="2779776" cy="560832"/>
          </a:xfrm>
          <a:prstGeom prst="rect">
            <a:avLst/>
          </a:prstGeom>
          <a:noFill/>
          <a:ln/>
        </p:spPr>
        <p:txBody>
          <a:bodyPr wrap="square" lIns="0" tIns="0" rIns="0" bIns="0" rtlCol="0" anchor="ctr"/>
          <a:lstStyle/>
          <a:p>
            <a:r>
              <a:rPr lang="en-US" sz="1667" b="1">
                <a:solidFill>
                  <a:srgbClr val="FFFFFF"/>
                </a:solidFill>
                <a:latin typeface="Calibri" pitchFamily="34" charset="0"/>
                <a:ea typeface="Calibri" pitchFamily="34" charset="-122"/>
                <a:cs typeface="Calibri" pitchFamily="34" charset="-120"/>
              </a:rPr>
              <a:t>SCED₋₁  (Previous Run)</a:t>
            </a:r>
            <a:endParaRPr lang="en-US" sz="1667"/>
          </a:p>
        </p:txBody>
      </p:sp>
      <p:sp>
        <p:nvSpPr>
          <p:cNvPr id="12" name="Text 10"/>
          <p:cNvSpPr/>
          <p:nvPr/>
        </p:nvSpPr>
        <p:spPr>
          <a:xfrm>
            <a:off x="414528" y="1682496"/>
            <a:ext cx="3243072" cy="877824"/>
          </a:xfrm>
          <a:prstGeom prst="rect">
            <a:avLst/>
          </a:prstGeom>
          <a:noFill/>
          <a:ln/>
        </p:spPr>
        <p:txBody>
          <a:bodyPr wrap="square" lIns="0" tIns="0" rIns="0" bIns="0" rtlCol="0" anchor="t"/>
          <a:lstStyle/>
          <a:p>
            <a:r>
              <a:rPr lang="en-US" sz="1400">
                <a:solidFill>
                  <a:srgbClr val="2D3748"/>
                </a:solidFill>
                <a:latin typeface="Arial" panose="020B0604020202020204" pitchFamily="34" charset="0"/>
                <a:ea typeface="Calibri" pitchFamily="34" charset="-122"/>
                <a:cs typeface="Arial" panose="020B0604020202020204" pitchFamily="34" charset="0"/>
              </a:rPr>
              <a:t>After each SCED run, generate a fresh list of transmission constraints whose Shadow Price ≥ 90% of Max Shadow Price:</a:t>
            </a:r>
            <a:endParaRPr lang="en-US" sz="1400">
              <a:latin typeface="Arial" panose="020B0604020202020204" pitchFamily="34" charset="0"/>
              <a:cs typeface="Arial" panose="020B0604020202020204" pitchFamily="34" charset="0"/>
            </a:endParaRPr>
          </a:p>
        </p:txBody>
      </p:sp>
      <p:sp>
        <p:nvSpPr>
          <p:cNvPr id="13" name="Shape 11"/>
          <p:cNvSpPr/>
          <p:nvPr/>
        </p:nvSpPr>
        <p:spPr>
          <a:xfrm>
            <a:off x="536448" y="2791968"/>
            <a:ext cx="170688" cy="170688"/>
          </a:xfrm>
          <a:prstGeom prst="ellipse">
            <a:avLst/>
          </a:prstGeom>
          <a:solidFill>
            <a:srgbClr val="CBD5E0"/>
          </a:solidFill>
          <a:ln w="12700">
            <a:solidFill>
              <a:srgbClr val="CBD5E0"/>
            </a:solidFill>
            <a:prstDash val="solid"/>
          </a:ln>
        </p:spPr>
        <p:txBody>
          <a:bodyPr/>
          <a:lstStyle/>
          <a:p>
            <a:endParaRPr lang="en-US" sz="2400"/>
          </a:p>
        </p:txBody>
      </p:sp>
      <p:sp>
        <p:nvSpPr>
          <p:cNvPr id="14" name="Text 12"/>
          <p:cNvSpPr/>
          <p:nvPr/>
        </p:nvSpPr>
        <p:spPr>
          <a:xfrm>
            <a:off x="804672" y="2706624"/>
            <a:ext cx="2560320" cy="365760"/>
          </a:xfrm>
          <a:prstGeom prst="rect">
            <a:avLst/>
          </a:prstGeom>
          <a:noFill/>
          <a:ln/>
        </p:spPr>
        <p:txBody>
          <a:bodyPr wrap="square" lIns="0" tIns="0" rIns="0" bIns="0" rtlCol="0" anchor="ctr"/>
          <a:lstStyle/>
          <a:p>
            <a:r>
              <a:rPr lang="en-US" sz="1467">
                <a:solidFill>
                  <a:srgbClr val="AAAAAA"/>
                </a:solidFill>
                <a:latin typeface="Calibri" pitchFamily="34" charset="0"/>
                <a:ea typeface="Calibri" pitchFamily="34" charset="-122"/>
                <a:cs typeface="Calibri" pitchFamily="34" charset="-120"/>
              </a:rPr>
              <a:t>Constraint₁₂₃</a:t>
            </a:r>
            <a:endParaRPr lang="en-US" sz="1467"/>
          </a:p>
        </p:txBody>
      </p:sp>
      <p:sp>
        <p:nvSpPr>
          <p:cNvPr id="15" name="Shape 13"/>
          <p:cNvSpPr/>
          <p:nvPr/>
        </p:nvSpPr>
        <p:spPr>
          <a:xfrm>
            <a:off x="414528" y="3194304"/>
            <a:ext cx="3048000" cy="438912"/>
          </a:xfrm>
          <a:prstGeom prst="roundRect">
            <a:avLst>
              <a:gd name="adj" fmla="val 22222"/>
            </a:avLst>
          </a:prstGeom>
          <a:solidFill>
            <a:srgbClr val="E6F6F9"/>
          </a:solidFill>
          <a:ln w="12700">
            <a:solidFill>
              <a:srgbClr val="00B2C8"/>
            </a:solidFill>
            <a:prstDash val="solid"/>
          </a:ln>
        </p:spPr>
        <p:txBody>
          <a:bodyPr/>
          <a:lstStyle/>
          <a:p>
            <a:endParaRPr lang="en-US" sz="2400"/>
          </a:p>
        </p:txBody>
      </p:sp>
      <p:sp>
        <p:nvSpPr>
          <p:cNvPr id="16" name="Shape 14"/>
          <p:cNvSpPr/>
          <p:nvPr/>
        </p:nvSpPr>
        <p:spPr>
          <a:xfrm>
            <a:off x="414528" y="3194304"/>
            <a:ext cx="85344" cy="438912"/>
          </a:xfrm>
          <a:prstGeom prst="rect">
            <a:avLst/>
          </a:prstGeom>
          <a:solidFill>
            <a:srgbClr val="00B2C8"/>
          </a:solidFill>
          <a:ln w="12700">
            <a:solidFill>
              <a:srgbClr val="00B2C8"/>
            </a:solidFill>
            <a:prstDash val="solid"/>
          </a:ln>
        </p:spPr>
        <p:txBody>
          <a:bodyPr/>
          <a:lstStyle/>
          <a:p>
            <a:endParaRPr lang="en-US" sz="2400"/>
          </a:p>
        </p:txBody>
      </p:sp>
      <p:sp>
        <p:nvSpPr>
          <p:cNvPr id="17" name="Shape 15"/>
          <p:cNvSpPr/>
          <p:nvPr/>
        </p:nvSpPr>
        <p:spPr>
          <a:xfrm>
            <a:off x="536448" y="3328416"/>
            <a:ext cx="170688" cy="170688"/>
          </a:xfrm>
          <a:prstGeom prst="ellipse">
            <a:avLst/>
          </a:prstGeom>
          <a:solidFill>
            <a:srgbClr val="00B2C8"/>
          </a:solidFill>
          <a:ln w="12700">
            <a:solidFill>
              <a:srgbClr val="00B2C8"/>
            </a:solidFill>
            <a:prstDash val="solid"/>
          </a:ln>
        </p:spPr>
        <p:txBody>
          <a:bodyPr/>
          <a:lstStyle/>
          <a:p>
            <a:endParaRPr lang="en-US" sz="2400"/>
          </a:p>
        </p:txBody>
      </p:sp>
      <p:sp>
        <p:nvSpPr>
          <p:cNvPr id="18" name="Text 16"/>
          <p:cNvSpPr/>
          <p:nvPr/>
        </p:nvSpPr>
        <p:spPr>
          <a:xfrm>
            <a:off x="804672" y="3243072"/>
            <a:ext cx="2560320" cy="365760"/>
          </a:xfrm>
          <a:prstGeom prst="rect">
            <a:avLst/>
          </a:prstGeom>
          <a:noFill/>
          <a:ln/>
        </p:spPr>
        <p:txBody>
          <a:bodyPr wrap="square" lIns="0" tIns="0" rIns="0" bIns="0" rtlCol="0" anchor="ctr"/>
          <a:lstStyle/>
          <a:p>
            <a:r>
              <a:rPr lang="en-US" sz="1467" b="1">
                <a:solidFill>
                  <a:srgbClr val="00606B"/>
                </a:solidFill>
                <a:latin typeface="Calibri" pitchFamily="34" charset="0"/>
                <a:ea typeface="Calibri" pitchFamily="34" charset="-122"/>
                <a:cs typeface="Calibri" pitchFamily="34" charset="-120"/>
              </a:rPr>
              <a:t>Constraint₂₃₄</a:t>
            </a:r>
            <a:endParaRPr lang="en-US" sz="1467"/>
          </a:p>
        </p:txBody>
      </p:sp>
      <p:sp>
        <p:nvSpPr>
          <p:cNvPr id="19" name="Shape 17"/>
          <p:cNvSpPr/>
          <p:nvPr/>
        </p:nvSpPr>
        <p:spPr>
          <a:xfrm>
            <a:off x="536448" y="3864864"/>
            <a:ext cx="170688" cy="170688"/>
          </a:xfrm>
          <a:prstGeom prst="ellipse">
            <a:avLst/>
          </a:prstGeom>
          <a:solidFill>
            <a:srgbClr val="CBD5E0"/>
          </a:solidFill>
          <a:ln w="12700">
            <a:solidFill>
              <a:srgbClr val="CBD5E0"/>
            </a:solidFill>
            <a:prstDash val="solid"/>
          </a:ln>
        </p:spPr>
        <p:txBody>
          <a:bodyPr/>
          <a:lstStyle/>
          <a:p>
            <a:endParaRPr lang="en-US" sz="2400"/>
          </a:p>
        </p:txBody>
      </p:sp>
      <p:sp>
        <p:nvSpPr>
          <p:cNvPr id="20" name="Text 18"/>
          <p:cNvSpPr/>
          <p:nvPr/>
        </p:nvSpPr>
        <p:spPr>
          <a:xfrm>
            <a:off x="804672" y="3779520"/>
            <a:ext cx="2560320" cy="365760"/>
          </a:xfrm>
          <a:prstGeom prst="rect">
            <a:avLst/>
          </a:prstGeom>
          <a:noFill/>
          <a:ln/>
        </p:spPr>
        <p:txBody>
          <a:bodyPr wrap="square" lIns="0" tIns="0" rIns="0" bIns="0" rtlCol="0" anchor="ctr"/>
          <a:lstStyle/>
          <a:p>
            <a:r>
              <a:rPr lang="en-US" sz="1467">
                <a:solidFill>
                  <a:srgbClr val="AAAAAA"/>
                </a:solidFill>
                <a:latin typeface="Calibri" pitchFamily="34" charset="0"/>
                <a:ea typeface="Calibri" pitchFamily="34" charset="-122"/>
                <a:cs typeface="Calibri" pitchFamily="34" charset="-120"/>
              </a:rPr>
              <a:t>Constraint₃₄₅</a:t>
            </a:r>
            <a:endParaRPr lang="en-US" sz="1467"/>
          </a:p>
        </p:txBody>
      </p:sp>
      <p:sp>
        <p:nvSpPr>
          <p:cNvPr id="21" name="Shape 19"/>
          <p:cNvSpPr/>
          <p:nvPr/>
        </p:nvSpPr>
        <p:spPr>
          <a:xfrm>
            <a:off x="414528" y="4267200"/>
            <a:ext cx="3048000" cy="438912"/>
          </a:xfrm>
          <a:prstGeom prst="roundRect">
            <a:avLst>
              <a:gd name="adj" fmla="val 22222"/>
            </a:avLst>
          </a:prstGeom>
          <a:solidFill>
            <a:srgbClr val="E6F6F9"/>
          </a:solidFill>
          <a:ln w="12700">
            <a:solidFill>
              <a:srgbClr val="00B2C8"/>
            </a:solidFill>
            <a:prstDash val="solid"/>
          </a:ln>
        </p:spPr>
        <p:txBody>
          <a:bodyPr/>
          <a:lstStyle/>
          <a:p>
            <a:endParaRPr lang="en-US" sz="2400"/>
          </a:p>
        </p:txBody>
      </p:sp>
      <p:sp>
        <p:nvSpPr>
          <p:cNvPr id="22" name="Shape 20"/>
          <p:cNvSpPr/>
          <p:nvPr/>
        </p:nvSpPr>
        <p:spPr>
          <a:xfrm>
            <a:off x="414528" y="4267200"/>
            <a:ext cx="85344" cy="438912"/>
          </a:xfrm>
          <a:prstGeom prst="rect">
            <a:avLst/>
          </a:prstGeom>
          <a:solidFill>
            <a:srgbClr val="00B2C8"/>
          </a:solidFill>
          <a:ln w="12700">
            <a:solidFill>
              <a:srgbClr val="00B2C8"/>
            </a:solidFill>
            <a:prstDash val="solid"/>
          </a:ln>
        </p:spPr>
        <p:txBody>
          <a:bodyPr/>
          <a:lstStyle/>
          <a:p>
            <a:endParaRPr lang="en-US" sz="2400"/>
          </a:p>
        </p:txBody>
      </p:sp>
      <p:sp>
        <p:nvSpPr>
          <p:cNvPr id="23" name="Shape 21"/>
          <p:cNvSpPr/>
          <p:nvPr/>
        </p:nvSpPr>
        <p:spPr>
          <a:xfrm>
            <a:off x="536448" y="4401312"/>
            <a:ext cx="170688" cy="170688"/>
          </a:xfrm>
          <a:prstGeom prst="ellipse">
            <a:avLst/>
          </a:prstGeom>
          <a:solidFill>
            <a:srgbClr val="00B2C8"/>
          </a:solidFill>
          <a:ln w="12700">
            <a:solidFill>
              <a:srgbClr val="00B2C8"/>
            </a:solidFill>
            <a:prstDash val="solid"/>
          </a:ln>
        </p:spPr>
        <p:txBody>
          <a:bodyPr/>
          <a:lstStyle/>
          <a:p>
            <a:endParaRPr lang="en-US" sz="2400"/>
          </a:p>
        </p:txBody>
      </p:sp>
      <p:sp>
        <p:nvSpPr>
          <p:cNvPr id="24" name="Text 22"/>
          <p:cNvSpPr/>
          <p:nvPr/>
        </p:nvSpPr>
        <p:spPr>
          <a:xfrm>
            <a:off x="804672" y="4315968"/>
            <a:ext cx="2560320" cy="365760"/>
          </a:xfrm>
          <a:prstGeom prst="rect">
            <a:avLst/>
          </a:prstGeom>
          <a:noFill/>
          <a:ln/>
        </p:spPr>
        <p:txBody>
          <a:bodyPr wrap="square" lIns="0" tIns="0" rIns="0" bIns="0" rtlCol="0" anchor="ctr"/>
          <a:lstStyle/>
          <a:p>
            <a:r>
              <a:rPr lang="en-US" sz="1467" b="1">
                <a:solidFill>
                  <a:srgbClr val="00606B"/>
                </a:solidFill>
                <a:latin typeface="Calibri" pitchFamily="34" charset="0"/>
                <a:ea typeface="Calibri" pitchFamily="34" charset="-122"/>
                <a:cs typeface="Calibri" pitchFamily="34" charset="-120"/>
              </a:rPr>
              <a:t>Constraint₄₅₆</a:t>
            </a:r>
            <a:endParaRPr lang="en-US" sz="1467"/>
          </a:p>
        </p:txBody>
      </p:sp>
      <p:sp>
        <p:nvSpPr>
          <p:cNvPr id="25" name="Text 23"/>
          <p:cNvSpPr/>
          <p:nvPr/>
        </p:nvSpPr>
        <p:spPr>
          <a:xfrm>
            <a:off x="414528" y="4657344"/>
            <a:ext cx="3291840" cy="438912"/>
          </a:xfrm>
          <a:prstGeom prst="rect">
            <a:avLst/>
          </a:prstGeom>
          <a:noFill/>
          <a:ln/>
        </p:spPr>
        <p:txBody>
          <a:bodyPr wrap="square" lIns="67733" tIns="67733" rIns="67733" bIns="67733" rtlCol="0" anchor="ctr"/>
          <a:lstStyle/>
          <a:p>
            <a:r>
              <a:rPr lang="en-US" sz="1200" i="1">
                <a:solidFill>
                  <a:srgbClr val="008060"/>
                </a:solidFill>
                <a:latin typeface="Calibri" pitchFamily="34" charset="0"/>
                <a:ea typeface="Calibri" pitchFamily="34" charset="-122"/>
                <a:cs typeface="Calibri" pitchFamily="34" charset="-120"/>
              </a:rPr>
              <a:t>⚡ Shadow price threshold triggered</a:t>
            </a:r>
            <a:endParaRPr lang="en-US" sz="1200"/>
          </a:p>
        </p:txBody>
      </p:sp>
      <p:sp>
        <p:nvSpPr>
          <p:cNvPr id="26" name="Shape 24"/>
          <p:cNvSpPr/>
          <p:nvPr/>
        </p:nvSpPr>
        <p:spPr>
          <a:xfrm>
            <a:off x="3803904" y="2980944"/>
            <a:ext cx="633984" cy="0"/>
          </a:xfrm>
          <a:prstGeom prst="line">
            <a:avLst/>
          </a:prstGeom>
          <a:noFill/>
          <a:ln w="31750">
            <a:solidFill>
              <a:srgbClr val="008090"/>
            </a:solidFill>
            <a:prstDash val="solid"/>
            <a:tailEnd type="triangle"/>
          </a:ln>
        </p:spPr>
        <p:txBody>
          <a:bodyPr/>
          <a:lstStyle/>
          <a:p>
            <a:endParaRPr lang="en-US" sz="2400"/>
          </a:p>
        </p:txBody>
      </p:sp>
      <p:sp>
        <p:nvSpPr>
          <p:cNvPr id="27" name="Text 25"/>
          <p:cNvSpPr/>
          <p:nvPr/>
        </p:nvSpPr>
        <p:spPr>
          <a:xfrm>
            <a:off x="3852672" y="2651760"/>
            <a:ext cx="536448" cy="316992"/>
          </a:xfrm>
          <a:prstGeom prst="rect">
            <a:avLst/>
          </a:prstGeom>
          <a:noFill/>
          <a:ln/>
        </p:spPr>
        <p:txBody>
          <a:bodyPr wrap="square" lIns="0" tIns="0" rIns="0" bIns="0" rtlCol="0" anchor="ctr"/>
          <a:lstStyle/>
          <a:p>
            <a:pPr algn="ctr"/>
            <a:r>
              <a:rPr lang="en-US" sz="1200">
                <a:solidFill>
                  <a:srgbClr val="008090"/>
                </a:solidFill>
                <a:latin typeface="Calibri" pitchFamily="34" charset="0"/>
                <a:ea typeface="Calibri" pitchFamily="34" charset="-122"/>
                <a:cs typeface="Calibri" pitchFamily="34" charset="-120"/>
              </a:rPr>
              <a:t>Match</a:t>
            </a:r>
            <a:endParaRPr lang="en-US" sz="1067"/>
          </a:p>
        </p:txBody>
      </p:sp>
      <p:sp>
        <p:nvSpPr>
          <p:cNvPr id="28" name="Shape 26"/>
          <p:cNvSpPr/>
          <p:nvPr/>
        </p:nvSpPr>
        <p:spPr>
          <a:xfrm>
            <a:off x="4535424" y="877824"/>
            <a:ext cx="3535680" cy="4328160"/>
          </a:xfrm>
          <a:prstGeom prst="roundRect">
            <a:avLst>
              <a:gd name="adj" fmla="val 4138"/>
            </a:avLst>
          </a:prstGeom>
          <a:solidFill>
            <a:srgbClr val="FFFFFF"/>
          </a:solidFill>
          <a:ln w="15240">
            <a:solidFill>
              <a:srgbClr val="CBD5E0"/>
            </a:solidFill>
            <a:prstDash val="solid"/>
          </a:ln>
          <a:effectLst>
            <a:outerShdw blurRad="101600" dist="38100" dir="8100000" algn="bl" rotWithShape="0">
              <a:srgbClr val="000000">
                <a:alpha val="10000"/>
              </a:srgbClr>
            </a:outerShdw>
          </a:effectLst>
        </p:spPr>
        <p:txBody>
          <a:bodyPr/>
          <a:lstStyle/>
          <a:p>
            <a:endParaRPr lang="en-US" sz="2400"/>
          </a:p>
        </p:txBody>
      </p:sp>
      <p:sp>
        <p:nvSpPr>
          <p:cNvPr id="29" name="Shape 27"/>
          <p:cNvSpPr/>
          <p:nvPr/>
        </p:nvSpPr>
        <p:spPr>
          <a:xfrm>
            <a:off x="4535424" y="877824"/>
            <a:ext cx="3535680" cy="682752"/>
          </a:xfrm>
          <a:prstGeom prst="rect">
            <a:avLst/>
          </a:prstGeom>
          <a:solidFill>
            <a:srgbClr val="008090"/>
          </a:solidFill>
          <a:ln w="12700">
            <a:solidFill>
              <a:srgbClr val="008090"/>
            </a:solidFill>
            <a:prstDash val="solid"/>
          </a:ln>
        </p:spPr>
        <p:txBody>
          <a:bodyPr/>
          <a:lstStyle/>
          <a:p>
            <a:endParaRPr lang="en-US" sz="2400"/>
          </a:p>
        </p:txBody>
      </p:sp>
      <p:sp>
        <p:nvSpPr>
          <p:cNvPr id="30" name="Shape 28"/>
          <p:cNvSpPr/>
          <p:nvPr/>
        </p:nvSpPr>
        <p:spPr>
          <a:xfrm>
            <a:off x="4535424" y="1341120"/>
            <a:ext cx="3535680" cy="219456"/>
          </a:xfrm>
          <a:prstGeom prst="rect">
            <a:avLst/>
          </a:prstGeom>
          <a:solidFill>
            <a:srgbClr val="008090"/>
          </a:solidFill>
          <a:ln w="12700">
            <a:solidFill>
              <a:srgbClr val="008090"/>
            </a:solidFill>
            <a:prstDash val="solid"/>
          </a:ln>
        </p:spPr>
        <p:txBody>
          <a:bodyPr/>
          <a:lstStyle/>
          <a:p>
            <a:endParaRPr lang="en-US" sz="2400"/>
          </a:p>
        </p:txBody>
      </p:sp>
      <p:sp>
        <p:nvSpPr>
          <p:cNvPr id="31" name="Shape 29"/>
          <p:cNvSpPr/>
          <p:nvPr/>
        </p:nvSpPr>
        <p:spPr>
          <a:xfrm>
            <a:off x="4657344" y="999744"/>
            <a:ext cx="438912" cy="438912"/>
          </a:xfrm>
          <a:prstGeom prst="ellipse">
            <a:avLst/>
          </a:prstGeom>
          <a:solidFill>
            <a:srgbClr val="00B2C8"/>
          </a:solidFill>
          <a:ln w="12700">
            <a:solidFill>
              <a:srgbClr val="00B2C8"/>
            </a:solidFill>
            <a:prstDash val="solid"/>
          </a:ln>
        </p:spPr>
        <p:txBody>
          <a:bodyPr/>
          <a:lstStyle/>
          <a:p>
            <a:endParaRPr lang="en-US" sz="2400"/>
          </a:p>
        </p:txBody>
      </p:sp>
      <p:sp>
        <p:nvSpPr>
          <p:cNvPr id="32" name="Text 30"/>
          <p:cNvSpPr/>
          <p:nvPr/>
        </p:nvSpPr>
        <p:spPr>
          <a:xfrm>
            <a:off x="4657344" y="999744"/>
            <a:ext cx="438912" cy="438912"/>
          </a:xfrm>
          <a:prstGeom prst="rect">
            <a:avLst/>
          </a:prstGeom>
          <a:noFill/>
          <a:ln/>
        </p:spPr>
        <p:txBody>
          <a:bodyPr wrap="square" lIns="0" tIns="0" rIns="0" bIns="0" rtlCol="0" anchor="ctr"/>
          <a:lstStyle/>
          <a:p>
            <a:pPr algn="ctr"/>
            <a:r>
              <a:rPr lang="en-US" sz="1467" b="1">
                <a:solidFill>
                  <a:srgbClr val="FFFFFF"/>
                </a:solidFill>
                <a:latin typeface="Calibri" pitchFamily="34" charset="0"/>
                <a:ea typeface="Calibri" pitchFamily="34" charset="-122"/>
                <a:cs typeface="Calibri" pitchFamily="34" charset="-120"/>
              </a:rPr>
              <a:t>2</a:t>
            </a:r>
            <a:endParaRPr lang="en-US" sz="1467"/>
          </a:p>
        </p:txBody>
      </p:sp>
      <p:sp>
        <p:nvSpPr>
          <p:cNvPr id="33" name="Text 31"/>
          <p:cNvSpPr/>
          <p:nvPr/>
        </p:nvSpPr>
        <p:spPr>
          <a:xfrm>
            <a:off x="5193792" y="938784"/>
            <a:ext cx="2779776" cy="560832"/>
          </a:xfrm>
          <a:prstGeom prst="rect">
            <a:avLst/>
          </a:prstGeom>
          <a:noFill/>
          <a:ln/>
        </p:spPr>
        <p:txBody>
          <a:bodyPr wrap="square" lIns="0" tIns="0" rIns="0" bIns="0" rtlCol="0" anchor="ctr"/>
          <a:lstStyle/>
          <a:p>
            <a:r>
              <a:rPr lang="en-US" sz="1667" b="1">
                <a:solidFill>
                  <a:srgbClr val="FFFFFF"/>
                </a:solidFill>
                <a:latin typeface="Calibri" pitchFamily="34" charset="0"/>
                <a:ea typeface="Calibri" pitchFamily="34" charset="-122"/>
                <a:cs typeface="Calibri" pitchFamily="34" charset="-120"/>
              </a:rPr>
              <a:t>SCED</a:t>
            </a:r>
            <a:r>
              <a:rPr lang="en-US" sz="1667" b="1" baseline="-25000">
                <a:solidFill>
                  <a:srgbClr val="FFFFFF"/>
                </a:solidFill>
                <a:latin typeface="Calibri" pitchFamily="34" charset="0"/>
                <a:ea typeface="Calibri" pitchFamily="34" charset="-122"/>
                <a:cs typeface="Calibri" pitchFamily="34" charset="-120"/>
              </a:rPr>
              <a:t>current</a:t>
            </a:r>
            <a:r>
              <a:rPr lang="en-US" sz="1667" b="1">
                <a:solidFill>
                  <a:srgbClr val="FFFFFF"/>
                </a:solidFill>
                <a:latin typeface="Calibri" pitchFamily="34" charset="0"/>
                <a:ea typeface="Calibri" pitchFamily="34" charset="-122"/>
                <a:cs typeface="Calibri" pitchFamily="34" charset="-120"/>
              </a:rPr>
              <a:t>  (Before Step 2)</a:t>
            </a:r>
            <a:endParaRPr lang="en-US" sz="1667"/>
          </a:p>
        </p:txBody>
      </p:sp>
      <p:sp>
        <p:nvSpPr>
          <p:cNvPr id="34" name="Text 32"/>
          <p:cNvSpPr/>
          <p:nvPr/>
        </p:nvSpPr>
        <p:spPr>
          <a:xfrm>
            <a:off x="4681728" y="1682496"/>
            <a:ext cx="3243072" cy="755904"/>
          </a:xfrm>
          <a:prstGeom prst="rect">
            <a:avLst/>
          </a:prstGeom>
          <a:noFill/>
          <a:ln/>
        </p:spPr>
        <p:txBody>
          <a:bodyPr wrap="square" lIns="0" tIns="0" rIns="0" bIns="0" rtlCol="0" anchor="t"/>
          <a:lstStyle/>
          <a:p>
            <a:r>
              <a:rPr lang="en-US" sz="1400">
                <a:solidFill>
                  <a:srgbClr val="2D3748"/>
                </a:solidFill>
                <a:latin typeface="Arial" panose="020B0604020202020204" pitchFamily="34" charset="0"/>
                <a:ea typeface="Calibri" pitchFamily="34" charset="-122"/>
                <a:cs typeface="Arial" panose="020B0604020202020204" pitchFamily="34" charset="0"/>
              </a:rPr>
              <a:t>Compare the matching list against all active constraints in the current SCED run:</a:t>
            </a:r>
            <a:endParaRPr lang="en-US" sz="1400">
              <a:latin typeface="Arial" panose="020B0604020202020204" pitchFamily="34" charset="0"/>
              <a:cs typeface="Arial" panose="020B0604020202020204" pitchFamily="34" charset="0"/>
            </a:endParaRPr>
          </a:p>
        </p:txBody>
      </p:sp>
      <p:sp>
        <p:nvSpPr>
          <p:cNvPr id="35" name="Shape 33"/>
          <p:cNvSpPr/>
          <p:nvPr/>
        </p:nvSpPr>
        <p:spPr>
          <a:xfrm>
            <a:off x="4681728" y="2609088"/>
            <a:ext cx="3048000" cy="438912"/>
          </a:xfrm>
          <a:prstGeom prst="roundRect">
            <a:avLst>
              <a:gd name="adj" fmla="val 22222"/>
            </a:avLst>
          </a:prstGeom>
          <a:solidFill>
            <a:srgbClr val="E6F6F9"/>
          </a:solidFill>
          <a:ln w="12700">
            <a:solidFill>
              <a:srgbClr val="00B2C8"/>
            </a:solidFill>
            <a:prstDash val="solid"/>
          </a:ln>
        </p:spPr>
        <p:txBody>
          <a:bodyPr/>
          <a:lstStyle/>
          <a:p>
            <a:endParaRPr lang="en-US" sz="2400"/>
          </a:p>
        </p:txBody>
      </p:sp>
      <p:sp>
        <p:nvSpPr>
          <p:cNvPr id="36" name="Shape 34"/>
          <p:cNvSpPr/>
          <p:nvPr/>
        </p:nvSpPr>
        <p:spPr>
          <a:xfrm>
            <a:off x="4681728" y="2609088"/>
            <a:ext cx="85344" cy="438912"/>
          </a:xfrm>
          <a:prstGeom prst="rect">
            <a:avLst/>
          </a:prstGeom>
          <a:solidFill>
            <a:srgbClr val="00B2C8"/>
          </a:solidFill>
          <a:ln w="12700">
            <a:solidFill>
              <a:srgbClr val="00B2C8"/>
            </a:solidFill>
            <a:prstDash val="solid"/>
          </a:ln>
        </p:spPr>
        <p:txBody>
          <a:bodyPr/>
          <a:lstStyle/>
          <a:p>
            <a:endParaRPr lang="en-US" sz="2400"/>
          </a:p>
        </p:txBody>
      </p:sp>
      <p:sp>
        <p:nvSpPr>
          <p:cNvPr id="37" name="Shape 35"/>
          <p:cNvSpPr/>
          <p:nvPr/>
        </p:nvSpPr>
        <p:spPr>
          <a:xfrm>
            <a:off x="4803648" y="2743200"/>
            <a:ext cx="170688" cy="170688"/>
          </a:xfrm>
          <a:prstGeom prst="ellipse">
            <a:avLst/>
          </a:prstGeom>
          <a:solidFill>
            <a:srgbClr val="00B2C8"/>
          </a:solidFill>
          <a:ln w="12700">
            <a:solidFill>
              <a:srgbClr val="00B2C8"/>
            </a:solidFill>
            <a:prstDash val="solid"/>
          </a:ln>
        </p:spPr>
        <p:txBody>
          <a:bodyPr/>
          <a:lstStyle/>
          <a:p>
            <a:endParaRPr lang="en-US" sz="2400"/>
          </a:p>
        </p:txBody>
      </p:sp>
      <p:sp>
        <p:nvSpPr>
          <p:cNvPr id="38" name="Text 36"/>
          <p:cNvSpPr/>
          <p:nvPr/>
        </p:nvSpPr>
        <p:spPr>
          <a:xfrm>
            <a:off x="5071872" y="2657856"/>
            <a:ext cx="2560320" cy="365760"/>
          </a:xfrm>
          <a:prstGeom prst="rect">
            <a:avLst/>
          </a:prstGeom>
          <a:noFill/>
          <a:ln/>
        </p:spPr>
        <p:txBody>
          <a:bodyPr wrap="square" lIns="0" tIns="0" rIns="0" bIns="0" rtlCol="0" anchor="ctr"/>
          <a:lstStyle/>
          <a:p>
            <a:r>
              <a:rPr lang="en-US" sz="1467" b="1">
                <a:solidFill>
                  <a:srgbClr val="00606B"/>
                </a:solidFill>
                <a:latin typeface="Calibri" pitchFamily="34" charset="0"/>
                <a:ea typeface="Calibri" pitchFamily="34" charset="-122"/>
                <a:cs typeface="Calibri" pitchFamily="34" charset="-120"/>
              </a:rPr>
              <a:t>Constraint₂₃₄</a:t>
            </a:r>
            <a:endParaRPr lang="en-US" sz="1467"/>
          </a:p>
        </p:txBody>
      </p:sp>
      <p:sp>
        <p:nvSpPr>
          <p:cNvPr id="39" name="Shape 37"/>
          <p:cNvSpPr/>
          <p:nvPr/>
        </p:nvSpPr>
        <p:spPr>
          <a:xfrm>
            <a:off x="4681728" y="3145536"/>
            <a:ext cx="3048000" cy="438912"/>
          </a:xfrm>
          <a:prstGeom prst="roundRect">
            <a:avLst>
              <a:gd name="adj" fmla="val 22222"/>
            </a:avLst>
          </a:prstGeom>
          <a:solidFill>
            <a:srgbClr val="E6F6F9"/>
          </a:solidFill>
          <a:ln w="12700">
            <a:solidFill>
              <a:srgbClr val="00B2C8"/>
            </a:solidFill>
            <a:prstDash val="solid"/>
          </a:ln>
        </p:spPr>
        <p:txBody>
          <a:bodyPr/>
          <a:lstStyle/>
          <a:p>
            <a:endParaRPr lang="en-US" sz="2400"/>
          </a:p>
        </p:txBody>
      </p:sp>
      <p:sp>
        <p:nvSpPr>
          <p:cNvPr id="40" name="Shape 38"/>
          <p:cNvSpPr/>
          <p:nvPr/>
        </p:nvSpPr>
        <p:spPr>
          <a:xfrm>
            <a:off x="4681728" y="3145536"/>
            <a:ext cx="85344" cy="438912"/>
          </a:xfrm>
          <a:prstGeom prst="rect">
            <a:avLst/>
          </a:prstGeom>
          <a:solidFill>
            <a:srgbClr val="00B2C8"/>
          </a:solidFill>
          <a:ln w="12700">
            <a:solidFill>
              <a:srgbClr val="00B2C8"/>
            </a:solidFill>
            <a:prstDash val="solid"/>
          </a:ln>
        </p:spPr>
        <p:txBody>
          <a:bodyPr/>
          <a:lstStyle/>
          <a:p>
            <a:endParaRPr lang="en-US" sz="2400"/>
          </a:p>
        </p:txBody>
      </p:sp>
      <p:sp>
        <p:nvSpPr>
          <p:cNvPr id="41" name="Shape 39"/>
          <p:cNvSpPr/>
          <p:nvPr/>
        </p:nvSpPr>
        <p:spPr>
          <a:xfrm>
            <a:off x="4803648" y="3279648"/>
            <a:ext cx="170688" cy="170688"/>
          </a:xfrm>
          <a:prstGeom prst="ellipse">
            <a:avLst/>
          </a:prstGeom>
          <a:solidFill>
            <a:srgbClr val="00B2C8"/>
          </a:solidFill>
          <a:ln w="12700">
            <a:solidFill>
              <a:srgbClr val="00B2C8"/>
            </a:solidFill>
            <a:prstDash val="solid"/>
          </a:ln>
        </p:spPr>
        <p:txBody>
          <a:bodyPr/>
          <a:lstStyle/>
          <a:p>
            <a:endParaRPr lang="en-US" sz="2400"/>
          </a:p>
        </p:txBody>
      </p:sp>
      <p:sp>
        <p:nvSpPr>
          <p:cNvPr id="42" name="Text 40"/>
          <p:cNvSpPr/>
          <p:nvPr/>
        </p:nvSpPr>
        <p:spPr>
          <a:xfrm>
            <a:off x="5071872" y="3194304"/>
            <a:ext cx="2560320" cy="365760"/>
          </a:xfrm>
          <a:prstGeom prst="rect">
            <a:avLst/>
          </a:prstGeom>
          <a:noFill/>
          <a:ln/>
        </p:spPr>
        <p:txBody>
          <a:bodyPr wrap="square" lIns="0" tIns="0" rIns="0" bIns="0" rtlCol="0" anchor="ctr"/>
          <a:lstStyle/>
          <a:p>
            <a:r>
              <a:rPr lang="en-US" sz="1467" b="1">
                <a:solidFill>
                  <a:srgbClr val="00606B"/>
                </a:solidFill>
                <a:latin typeface="Calibri" pitchFamily="34" charset="0"/>
                <a:ea typeface="Calibri" pitchFamily="34" charset="-122"/>
                <a:cs typeface="Calibri" pitchFamily="34" charset="-120"/>
              </a:rPr>
              <a:t>Constraint₄₅₆</a:t>
            </a:r>
            <a:endParaRPr lang="en-US" sz="1467"/>
          </a:p>
        </p:txBody>
      </p:sp>
      <p:sp>
        <p:nvSpPr>
          <p:cNvPr id="43" name="Shape 41"/>
          <p:cNvSpPr/>
          <p:nvPr/>
        </p:nvSpPr>
        <p:spPr>
          <a:xfrm>
            <a:off x="4803648" y="3816096"/>
            <a:ext cx="170688" cy="170688"/>
          </a:xfrm>
          <a:prstGeom prst="ellipse">
            <a:avLst/>
          </a:prstGeom>
          <a:solidFill>
            <a:srgbClr val="CBD5E0"/>
          </a:solidFill>
          <a:ln w="12700">
            <a:solidFill>
              <a:srgbClr val="CBD5E0"/>
            </a:solidFill>
            <a:prstDash val="solid"/>
          </a:ln>
        </p:spPr>
        <p:txBody>
          <a:bodyPr/>
          <a:lstStyle/>
          <a:p>
            <a:endParaRPr lang="en-US" sz="2400"/>
          </a:p>
        </p:txBody>
      </p:sp>
      <p:sp>
        <p:nvSpPr>
          <p:cNvPr id="44" name="Text 42"/>
          <p:cNvSpPr/>
          <p:nvPr/>
        </p:nvSpPr>
        <p:spPr>
          <a:xfrm>
            <a:off x="5071872" y="3730752"/>
            <a:ext cx="2560320" cy="365760"/>
          </a:xfrm>
          <a:prstGeom prst="rect">
            <a:avLst/>
          </a:prstGeom>
          <a:noFill/>
          <a:ln/>
        </p:spPr>
        <p:txBody>
          <a:bodyPr wrap="square" lIns="0" tIns="0" rIns="0" bIns="0" rtlCol="0" anchor="ctr"/>
          <a:lstStyle/>
          <a:p>
            <a:r>
              <a:rPr lang="en-US" sz="1467">
                <a:solidFill>
                  <a:srgbClr val="AAAAAA"/>
                </a:solidFill>
                <a:latin typeface="Calibri" pitchFamily="34" charset="0"/>
                <a:ea typeface="Calibri" pitchFamily="34" charset="-122"/>
                <a:cs typeface="Calibri" pitchFamily="34" charset="-120"/>
              </a:rPr>
              <a:t>Constraint₆₇₈</a:t>
            </a:r>
            <a:endParaRPr lang="en-US" sz="1467"/>
          </a:p>
        </p:txBody>
      </p:sp>
      <p:sp>
        <p:nvSpPr>
          <p:cNvPr id="45" name="Shape 43"/>
          <p:cNvSpPr/>
          <p:nvPr/>
        </p:nvSpPr>
        <p:spPr>
          <a:xfrm>
            <a:off x="4803648" y="4352544"/>
            <a:ext cx="170688" cy="170688"/>
          </a:xfrm>
          <a:prstGeom prst="ellipse">
            <a:avLst/>
          </a:prstGeom>
          <a:solidFill>
            <a:srgbClr val="CBD5E0"/>
          </a:solidFill>
          <a:ln w="12700">
            <a:solidFill>
              <a:srgbClr val="CBD5E0"/>
            </a:solidFill>
            <a:prstDash val="solid"/>
          </a:ln>
        </p:spPr>
        <p:txBody>
          <a:bodyPr/>
          <a:lstStyle/>
          <a:p>
            <a:endParaRPr lang="en-US" sz="2400"/>
          </a:p>
        </p:txBody>
      </p:sp>
      <p:sp>
        <p:nvSpPr>
          <p:cNvPr id="46" name="Text 44"/>
          <p:cNvSpPr/>
          <p:nvPr/>
        </p:nvSpPr>
        <p:spPr>
          <a:xfrm>
            <a:off x="5071872" y="4267200"/>
            <a:ext cx="2560320" cy="365760"/>
          </a:xfrm>
          <a:prstGeom prst="rect">
            <a:avLst/>
          </a:prstGeom>
          <a:noFill/>
          <a:ln/>
        </p:spPr>
        <p:txBody>
          <a:bodyPr wrap="square" lIns="0" tIns="0" rIns="0" bIns="0" rtlCol="0" anchor="ctr"/>
          <a:lstStyle/>
          <a:p>
            <a:r>
              <a:rPr lang="en-US" sz="1467">
                <a:solidFill>
                  <a:srgbClr val="AAAAAA"/>
                </a:solidFill>
                <a:latin typeface="Calibri" pitchFamily="34" charset="0"/>
                <a:ea typeface="Calibri" pitchFamily="34" charset="-122"/>
                <a:cs typeface="Calibri" pitchFamily="34" charset="-120"/>
              </a:rPr>
              <a:t>Constraint₇₈₉</a:t>
            </a:r>
            <a:endParaRPr lang="en-US" sz="1467"/>
          </a:p>
        </p:txBody>
      </p:sp>
      <p:sp>
        <p:nvSpPr>
          <p:cNvPr id="47" name="Text 45"/>
          <p:cNvSpPr/>
          <p:nvPr/>
        </p:nvSpPr>
        <p:spPr>
          <a:xfrm>
            <a:off x="4681728" y="4657344"/>
            <a:ext cx="3291840" cy="438912"/>
          </a:xfrm>
          <a:prstGeom prst="rect">
            <a:avLst/>
          </a:prstGeom>
          <a:noFill/>
          <a:ln/>
        </p:spPr>
        <p:txBody>
          <a:bodyPr wrap="square" lIns="67733" tIns="67733" rIns="67733" bIns="67733" rtlCol="0" anchor="ctr"/>
          <a:lstStyle/>
          <a:p>
            <a:r>
              <a:rPr lang="en-US" sz="1200" i="1">
                <a:solidFill>
                  <a:srgbClr val="1A7F5A"/>
                </a:solidFill>
                <a:latin typeface="Calibri" pitchFamily="34" charset="0"/>
                <a:ea typeface="Calibri" pitchFamily="34" charset="-122"/>
                <a:cs typeface="Calibri" pitchFamily="34" charset="-120"/>
              </a:rPr>
              <a:t>✔ 2 constraints match — evaluate PCLRs</a:t>
            </a:r>
            <a:endParaRPr lang="en-US" sz="1200"/>
          </a:p>
        </p:txBody>
      </p:sp>
      <p:sp>
        <p:nvSpPr>
          <p:cNvPr id="48" name="Shape 46"/>
          <p:cNvSpPr/>
          <p:nvPr/>
        </p:nvSpPr>
        <p:spPr>
          <a:xfrm>
            <a:off x="8071104" y="2980944"/>
            <a:ext cx="633984" cy="0"/>
          </a:xfrm>
          <a:prstGeom prst="line">
            <a:avLst/>
          </a:prstGeom>
          <a:noFill/>
          <a:ln w="31750">
            <a:solidFill>
              <a:srgbClr val="008090"/>
            </a:solidFill>
            <a:prstDash val="solid"/>
            <a:tailEnd type="triangle"/>
          </a:ln>
        </p:spPr>
        <p:txBody>
          <a:bodyPr/>
          <a:lstStyle/>
          <a:p>
            <a:endParaRPr lang="en-US" sz="2400"/>
          </a:p>
        </p:txBody>
      </p:sp>
      <p:sp>
        <p:nvSpPr>
          <p:cNvPr id="49" name="Text 47"/>
          <p:cNvSpPr/>
          <p:nvPr/>
        </p:nvSpPr>
        <p:spPr>
          <a:xfrm>
            <a:off x="8168640" y="2651760"/>
            <a:ext cx="536448" cy="316992"/>
          </a:xfrm>
          <a:prstGeom prst="rect">
            <a:avLst/>
          </a:prstGeom>
          <a:noFill/>
          <a:ln/>
        </p:spPr>
        <p:txBody>
          <a:bodyPr wrap="square" lIns="0" tIns="0" rIns="0" bIns="0" rtlCol="0" anchor="ctr"/>
          <a:lstStyle/>
          <a:p>
            <a:pPr algn="ctr"/>
            <a:r>
              <a:rPr lang="en-US" sz="1200">
                <a:solidFill>
                  <a:srgbClr val="008090"/>
                </a:solidFill>
                <a:latin typeface="Calibri" pitchFamily="34" charset="0"/>
                <a:ea typeface="Calibri" pitchFamily="34" charset="-122"/>
                <a:cs typeface="Calibri" pitchFamily="34" charset="-120"/>
              </a:rPr>
              <a:t>Cap</a:t>
            </a:r>
            <a:endParaRPr lang="en-US" sz="1067"/>
          </a:p>
        </p:txBody>
      </p:sp>
      <p:sp>
        <p:nvSpPr>
          <p:cNvPr id="50" name="Shape 48"/>
          <p:cNvSpPr/>
          <p:nvPr/>
        </p:nvSpPr>
        <p:spPr>
          <a:xfrm>
            <a:off x="8802624" y="877824"/>
            <a:ext cx="3121152" cy="4328160"/>
          </a:xfrm>
          <a:prstGeom prst="roundRect">
            <a:avLst>
              <a:gd name="adj" fmla="val 4688"/>
            </a:avLst>
          </a:prstGeom>
          <a:solidFill>
            <a:srgbClr val="FFFFFF"/>
          </a:solidFill>
          <a:ln w="15240">
            <a:solidFill>
              <a:srgbClr val="CBD5E0"/>
            </a:solidFill>
            <a:prstDash val="solid"/>
          </a:ln>
          <a:effectLst>
            <a:outerShdw blurRad="101600" dist="38100" dir="8100000" algn="bl" rotWithShape="0">
              <a:srgbClr val="000000">
                <a:alpha val="10000"/>
              </a:srgbClr>
            </a:outerShdw>
          </a:effectLst>
        </p:spPr>
        <p:txBody>
          <a:bodyPr/>
          <a:lstStyle/>
          <a:p>
            <a:endParaRPr lang="en-US" sz="2400"/>
          </a:p>
        </p:txBody>
      </p:sp>
      <p:sp>
        <p:nvSpPr>
          <p:cNvPr id="51" name="Shape 49"/>
          <p:cNvSpPr/>
          <p:nvPr/>
        </p:nvSpPr>
        <p:spPr>
          <a:xfrm>
            <a:off x="8802624" y="877824"/>
            <a:ext cx="3121152" cy="682752"/>
          </a:xfrm>
          <a:prstGeom prst="rect">
            <a:avLst/>
          </a:prstGeom>
          <a:solidFill>
            <a:srgbClr val="00B2C8"/>
          </a:solidFill>
          <a:ln w="12700">
            <a:solidFill>
              <a:srgbClr val="00B2C8"/>
            </a:solidFill>
            <a:prstDash val="solid"/>
          </a:ln>
        </p:spPr>
        <p:txBody>
          <a:bodyPr/>
          <a:lstStyle/>
          <a:p>
            <a:endParaRPr lang="en-US" sz="2400"/>
          </a:p>
        </p:txBody>
      </p:sp>
      <p:sp>
        <p:nvSpPr>
          <p:cNvPr id="52" name="Shape 50"/>
          <p:cNvSpPr/>
          <p:nvPr/>
        </p:nvSpPr>
        <p:spPr>
          <a:xfrm>
            <a:off x="8802624" y="1341120"/>
            <a:ext cx="3121152" cy="219456"/>
          </a:xfrm>
          <a:prstGeom prst="rect">
            <a:avLst/>
          </a:prstGeom>
          <a:solidFill>
            <a:srgbClr val="00B2C8"/>
          </a:solidFill>
          <a:ln w="12700">
            <a:solidFill>
              <a:srgbClr val="00B2C8"/>
            </a:solidFill>
            <a:prstDash val="solid"/>
          </a:ln>
        </p:spPr>
        <p:txBody>
          <a:bodyPr/>
          <a:lstStyle/>
          <a:p>
            <a:endParaRPr lang="en-US" sz="2400"/>
          </a:p>
        </p:txBody>
      </p:sp>
      <p:sp>
        <p:nvSpPr>
          <p:cNvPr id="53" name="Shape 51"/>
          <p:cNvSpPr/>
          <p:nvPr/>
        </p:nvSpPr>
        <p:spPr>
          <a:xfrm>
            <a:off x="8924544" y="999744"/>
            <a:ext cx="438912" cy="438912"/>
          </a:xfrm>
          <a:prstGeom prst="ellipse">
            <a:avLst/>
          </a:prstGeom>
          <a:solidFill>
            <a:srgbClr val="00B2C8"/>
          </a:solidFill>
          <a:ln w="12700">
            <a:solidFill>
              <a:srgbClr val="00B2C8"/>
            </a:solidFill>
            <a:prstDash val="solid"/>
          </a:ln>
        </p:spPr>
        <p:txBody>
          <a:bodyPr/>
          <a:lstStyle/>
          <a:p>
            <a:endParaRPr lang="en-US" sz="2400"/>
          </a:p>
        </p:txBody>
      </p:sp>
      <p:sp>
        <p:nvSpPr>
          <p:cNvPr id="54" name="Text 52"/>
          <p:cNvSpPr/>
          <p:nvPr/>
        </p:nvSpPr>
        <p:spPr>
          <a:xfrm>
            <a:off x="8924544" y="999744"/>
            <a:ext cx="438912" cy="438912"/>
          </a:xfrm>
          <a:prstGeom prst="rect">
            <a:avLst/>
          </a:prstGeom>
          <a:noFill/>
          <a:ln/>
        </p:spPr>
        <p:txBody>
          <a:bodyPr wrap="square" lIns="0" tIns="0" rIns="0" bIns="0" rtlCol="0" anchor="ctr"/>
          <a:lstStyle/>
          <a:p>
            <a:pPr algn="ctr"/>
            <a:r>
              <a:rPr lang="en-US" sz="1467" b="1">
                <a:solidFill>
                  <a:srgbClr val="FFFFFF"/>
                </a:solidFill>
                <a:latin typeface="Calibri" pitchFamily="34" charset="0"/>
                <a:ea typeface="Calibri" pitchFamily="34" charset="-122"/>
                <a:cs typeface="Calibri" pitchFamily="34" charset="-120"/>
              </a:rPr>
              <a:t>3</a:t>
            </a:r>
            <a:endParaRPr lang="en-US" sz="1467"/>
          </a:p>
        </p:txBody>
      </p:sp>
      <p:sp>
        <p:nvSpPr>
          <p:cNvPr id="55" name="Text 53"/>
          <p:cNvSpPr/>
          <p:nvPr/>
        </p:nvSpPr>
        <p:spPr>
          <a:xfrm>
            <a:off x="9460992" y="938784"/>
            <a:ext cx="2365248" cy="560832"/>
          </a:xfrm>
          <a:prstGeom prst="rect">
            <a:avLst/>
          </a:prstGeom>
          <a:noFill/>
          <a:ln/>
        </p:spPr>
        <p:txBody>
          <a:bodyPr wrap="square" lIns="0" tIns="0" rIns="0" bIns="0" rtlCol="0" anchor="ctr"/>
          <a:lstStyle/>
          <a:p>
            <a:r>
              <a:rPr lang="en-US" sz="1667" b="1">
                <a:solidFill>
                  <a:srgbClr val="FFFFFF"/>
                </a:solidFill>
                <a:latin typeface="Calibri" pitchFamily="34" charset="0"/>
                <a:ea typeface="Calibri" pitchFamily="34" charset="-122"/>
                <a:cs typeface="Calibri" pitchFamily="34" charset="-120"/>
              </a:rPr>
              <a:t>SCED Step 2  (Bid Capped)</a:t>
            </a:r>
            <a:endParaRPr lang="en-US" sz="1667"/>
          </a:p>
        </p:txBody>
      </p:sp>
      <p:sp>
        <p:nvSpPr>
          <p:cNvPr id="56" name="Shape 54"/>
          <p:cNvSpPr/>
          <p:nvPr/>
        </p:nvSpPr>
        <p:spPr>
          <a:xfrm>
            <a:off x="8948928" y="2208325"/>
            <a:ext cx="2828544" cy="1109472"/>
          </a:xfrm>
          <a:prstGeom prst="rect">
            <a:avLst/>
          </a:prstGeom>
          <a:solidFill>
            <a:srgbClr val="EDF7F9"/>
          </a:solidFill>
          <a:ln w="12700">
            <a:solidFill>
              <a:srgbClr val="B2DDE5"/>
            </a:solidFill>
            <a:prstDash val="solid"/>
          </a:ln>
        </p:spPr>
        <p:txBody>
          <a:bodyPr/>
          <a:lstStyle/>
          <a:p>
            <a:endParaRPr lang="en-US" sz="2400"/>
          </a:p>
        </p:txBody>
      </p:sp>
      <p:sp>
        <p:nvSpPr>
          <p:cNvPr id="57" name="Shape 55"/>
          <p:cNvSpPr/>
          <p:nvPr/>
        </p:nvSpPr>
        <p:spPr>
          <a:xfrm>
            <a:off x="8997696" y="2315696"/>
            <a:ext cx="585216" cy="585216"/>
          </a:xfrm>
          <a:prstGeom prst="ellipse">
            <a:avLst/>
          </a:prstGeom>
          <a:solidFill>
            <a:srgbClr val="00606B"/>
          </a:solidFill>
          <a:ln w="12700">
            <a:solidFill>
              <a:srgbClr val="00606B"/>
            </a:solidFill>
            <a:prstDash val="solid"/>
          </a:ln>
        </p:spPr>
        <p:txBody>
          <a:bodyPr/>
          <a:lstStyle/>
          <a:p>
            <a:endParaRPr lang="en-US" sz="2400"/>
          </a:p>
        </p:txBody>
      </p:sp>
      <p:sp>
        <p:nvSpPr>
          <p:cNvPr id="58" name="Text 56"/>
          <p:cNvSpPr/>
          <p:nvPr/>
        </p:nvSpPr>
        <p:spPr>
          <a:xfrm>
            <a:off x="8997696" y="2305861"/>
            <a:ext cx="585216" cy="585216"/>
          </a:xfrm>
          <a:prstGeom prst="rect">
            <a:avLst/>
          </a:prstGeom>
          <a:noFill/>
          <a:ln/>
        </p:spPr>
        <p:txBody>
          <a:bodyPr wrap="square" lIns="0" tIns="0" rIns="0" bIns="0" rtlCol="0" anchor="ctr"/>
          <a:lstStyle/>
          <a:p>
            <a:pPr algn="ctr"/>
            <a:r>
              <a:rPr lang="en-US" sz="1133" b="1">
                <a:solidFill>
                  <a:srgbClr val="FFFFFF"/>
                </a:solidFill>
                <a:latin typeface="Calibri" pitchFamily="34" charset="0"/>
                <a:ea typeface="Calibri" pitchFamily="34" charset="-122"/>
                <a:cs typeface="Calibri" pitchFamily="34" charset="-120"/>
              </a:rPr>
              <a:t>−0.02</a:t>
            </a:r>
            <a:endParaRPr lang="en-US" sz="1133"/>
          </a:p>
        </p:txBody>
      </p:sp>
      <p:sp>
        <p:nvSpPr>
          <p:cNvPr id="59" name="Text 57"/>
          <p:cNvSpPr/>
          <p:nvPr/>
        </p:nvSpPr>
        <p:spPr>
          <a:xfrm>
            <a:off x="9680448" y="2281477"/>
            <a:ext cx="2023872" cy="268224"/>
          </a:xfrm>
          <a:prstGeom prst="rect">
            <a:avLst/>
          </a:prstGeom>
          <a:noFill/>
          <a:ln/>
        </p:spPr>
        <p:txBody>
          <a:bodyPr wrap="square" lIns="0" tIns="0" rIns="0" bIns="0" rtlCol="0" anchor="t"/>
          <a:lstStyle/>
          <a:p>
            <a:r>
              <a:rPr lang="en-US" sz="1267" b="1">
                <a:solidFill>
                  <a:srgbClr val="00606B"/>
                </a:solidFill>
                <a:latin typeface="Calibri" pitchFamily="34" charset="0"/>
                <a:ea typeface="Calibri" pitchFamily="34" charset="-122"/>
                <a:cs typeface="Calibri" pitchFamily="34" charset="-120"/>
              </a:rPr>
              <a:t>Shift Factor Rule</a:t>
            </a:r>
            <a:endParaRPr lang="en-US" sz="1267"/>
          </a:p>
        </p:txBody>
      </p:sp>
      <p:sp>
        <p:nvSpPr>
          <p:cNvPr id="60" name="Text 58"/>
          <p:cNvSpPr/>
          <p:nvPr/>
        </p:nvSpPr>
        <p:spPr>
          <a:xfrm>
            <a:off x="9680448" y="2549701"/>
            <a:ext cx="2023872" cy="658368"/>
          </a:xfrm>
          <a:prstGeom prst="rect">
            <a:avLst/>
          </a:prstGeom>
          <a:noFill/>
          <a:ln/>
        </p:spPr>
        <p:txBody>
          <a:bodyPr wrap="square" lIns="0" tIns="0" rIns="0" bIns="0" rtlCol="0" anchor="t"/>
          <a:lstStyle/>
          <a:p>
            <a:r>
              <a:rPr lang="en-US" sz="1100">
                <a:solidFill>
                  <a:srgbClr val="2D3748"/>
                </a:solidFill>
                <a:latin typeface="+mj-lt"/>
                <a:ea typeface="Calibri" pitchFamily="34" charset="-122"/>
                <a:cs typeface="Calibri" pitchFamily="34" charset="-120"/>
              </a:rPr>
              <a:t>Only PCLRs with a Shift Factor ≤ </a:t>
            </a:r>
            <a:r>
              <a:rPr lang="en-US" sz="1100" b="1">
                <a:solidFill>
                  <a:srgbClr val="2D3748"/>
                </a:solidFill>
                <a:latin typeface="+mj-lt"/>
                <a:ea typeface="Calibri" pitchFamily="34" charset="-122"/>
                <a:cs typeface="Calibri" pitchFamily="34" charset="-120"/>
              </a:rPr>
              <a:t>−0.02 </a:t>
            </a:r>
            <a:r>
              <a:rPr lang="en-US" sz="1100">
                <a:solidFill>
                  <a:srgbClr val="2D3748"/>
                </a:solidFill>
                <a:latin typeface="+mj-lt"/>
                <a:ea typeface="Calibri" pitchFamily="34" charset="-122"/>
                <a:cs typeface="Calibri" pitchFamily="34" charset="-120"/>
              </a:rPr>
              <a:t>on a matching constraint are eligible for bid capping</a:t>
            </a:r>
            <a:endParaRPr lang="en-US" sz="1100">
              <a:latin typeface="+mj-lt"/>
            </a:endParaRPr>
          </a:p>
        </p:txBody>
      </p:sp>
      <p:sp>
        <p:nvSpPr>
          <p:cNvPr id="61" name="Shape 59"/>
          <p:cNvSpPr/>
          <p:nvPr/>
        </p:nvSpPr>
        <p:spPr>
          <a:xfrm>
            <a:off x="8948928" y="3378757"/>
            <a:ext cx="2828544" cy="1121664"/>
          </a:xfrm>
          <a:prstGeom prst="rect">
            <a:avLst/>
          </a:prstGeom>
          <a:solidFill>
            <a:srgbClr val="EDF7F9"/>
          </a:solidFill>
          <a:ln w="12700">
            <a:solidFill>
              <a:srgbClr val="B2DDE5"/>
            </a:solidFill>
            <a:prstDash val="solid"/>
          </a:ln>
        </p:spPr>
        <p:txBody>
          <a:bodyPr/>
          <a:lstStyle/>
          <a:p>
            <a:endParaRPr lang="en-US" sz="2400"/>
          </a:p>
        </p:txBody>
      </p:sp>
      <p:sp>
        <p:nvSpPr>
          <p:cNvPr id="62" name="Shape 60"/>
          <p:cNvSpPr/>
          <p:nvPr/>
        </p:nvSpPr>
        <p:spPr>
          <a:xfrm>
            <a:off x="8997696" y="3486128"/>
            <a:ext cx="585216" cy="585216"/>
          </a:xfrm>
          <a:prstGeom prst="ellipse">
            <a:avLst/>
          </a:prstGeom>
          <a:solidFill>
            <a:srgbClr val="00606B"/>
          </a:solidFill>
          <a:ln w="12700">
            <a:solidFill>
              <a:srgbClr val="00606B"/>
            </a:solidFill>
            <a:prstDash val="solid"/>
          </a:ln>
        </p:spPr>
        <p:txBody>
          <a:bodyPr/>
          <a:lstStyle/>
          <a:p>
            <a:endParaRPr lang="en-US" sz="2400"/>
          </a:p>
        </p:txBody>
      </p:sp>
      <p:sp>
        <p:nvSpPr>
          <p:cNvPr id="63" name="Text 61"/>
          <p:cNvSpPr/>
          <p:nvPr/>
        </p:nvSpPr>
        <p:spPr>
          <a:xfrm>
            <a:off x="8997696" y="3476293"/>
            <a:ext cx="585216" cy="585216"/>
          </a:xfrm>
          <a:prstGeom prst="rect">
            <a:avLst/>
          </a:prstGeom>
          <a:noFill/>
          <a:ln/>
        </p:spPr>
        <p:txBody>
          <a:bodyPr wrap="square" lIns="0" tIns="0" rIns="0" bIns="0" rtlCol="0" anchor="ctr"/>
          <a:lstStyle/>
          <a:p>
            <a:pPr algn="ctr"/>
            <a:r>
              <a:rPr lang="en-US" sz="1133" b="1">
                <a:solidFill>
                  <a:srgbClr val="FFFFFF"/>
                </a:solidFill>
                <a:latin typeface="Calibri" pitchFamily="34" charset="0"/>
                <a:ea typeface="Calibri" pitchFamily="34" charset="-122"/>
                <a:cs typeface="Calibri" pitchFamily="34" charset="-120"/>
              </a:rPr>
              <a:t>CAP</a:t>
            </a:r>
            <a:endParaRPr lang="en-US" sz="1133"/>
          </a:p>
        </p:txBody>
      </p:sp>
      <p:sp>
        <p:nvSpPr>
          <p:cNvPr id="64" name="Text 62"/>
          <p:cNvSpPr/>
          <p:nvPr/>
        </p:nvSpPr>
        <p:spPr>
          <a:xfrm>
            <a:off x="9680448" y="3451909"/>
            <a:ext cx="2023872" cy="268224"/>
          </a:xfrm>
          <a:prstGeom prst="rect">
            <a:avLst/>
          </a:prstGeom>
          <a:noFill/>
          <a:ln/>
        </p:spPr>
        <p:txBody>
          <a:bodyPr wrap="square" lIns="0" tIns="0" rIns="0" bIns="0" rtlCol="0" anchor="t"/>
          <a:lstStyle/>
          <a:p>
            <a:r>
              <a:rPr lang="en-US" sz="1267" b="1">
                <a:solidFill>
                  <a:srgbClr val="00606B"/>
                </a:solidFill>
                <a:latin typeface="Calibri" pitchFamily="34" charset="0"/>
                <a:ea typeface="Calibri" pitchFamily="34" charset="-122"/>
                <a:cs typeface="Calibri" pitchFamily="34" charset="-120"/>
              </a:rPr>
              <a:t>Bid Cap Applied</a:t>
            </a:r>
            <a:endParaRPr lang="en-US" sz="1267"/>
          </a:p>
        </p:txBody>
      </p:sp>
      <p:sp>
        <p:nvSpPr>
          <p:cNvPr id="65" name="Text 63"/>
          <p:cNvSpPr/>
          <p:nvPr/>
        </p:nvSpPr>
        <p:spPr>
          <a:xfrm>
            <a:off x="9680448" y="3720133"/>
            <a:ext cx="2023872" cy="658368"/>
          </a:xfrm>
          <a:prstGeom prst="rect">
            <a:avLst/>
          </a:prstGeom>
          <a:noFill/>
          <a:ln/>
        </p:spPr>
        <p:txBody>
          <a:bodyPr wrap="square" lIns="0" tIns="0" rIns="0" bIns="0" rtlCol="0" anchor="t"/>
          <a:lstStyle/>
          <a:p>
            <a:r>
              <a:rPr lang="en-US" sz="1100">
                <a:solidFill>
                  <a:srgbClr val="2D3748"/>
                </a:solidFill>
                <a:latin typeface="+mj-lt"/>
                <a:ea typeface="Calibri" pitchFamily="34" charset="-122"/>
                <a:cs typeface="Calibri" pitchFamily="34" charset="-120"/>
              </a:rPr>
              <a:t>The PCLR's Energy Bid Curve is capped at the </a:t>
            </a:r>
            <a:r>
              <a:rPr lang="en-US" sz="1100" b="1">
                <a:solidFill>
                  <a:srgbClr val="2D3748"/>
                </a:solidFill>
                <a:latin typeface="+mj-lt"/>
                <a:ea typeface="Calibri" pitchFamily="34" charset="-122"/>
                <a:cs typeface="Calibri" pitchFamily="34" charset="-120"/>
              </a:rPr>
              <a:t>Adjusted Bid Cap </a:t>
            </a:r>
            <a:r>
              <a:rPr lang="en-US" sz="1100">
                <a:solidFill>
                  <a:srgbClr val="2D3748"/>
                </a:solidFill>
                <a:latin typeface="+mj-lt"/>
                <a:ea typeface="Calibri" pitchFamily="34" charset="-122"/>
                <a:cs typeface="Calibri" pitchFamily="34" charset="-120"/>
              </a:rPr>
              <a:t>(ABC) value before Step 2 executes</a:t>
            </a:r>
            <a:endParaRPr lang="en-US" sz="1100">
              <a:latin typeface="+mj-lt"/>
            </a:endParaRPr>
          </a:p>
        </p:txBody>
      </p:sp>
      <p:sp>
        <p:nvSpPr>
          <p:cNvPr id="68" name="Text 66"/>
          <p:cNvSpPr/>
          <p:nvPr/>
        </p:nvSpPr>
        <p:spPr>
          <a:xfrm>
            <a:off x="8997696" y="4145280"/>
            <a:ext cx="585216" cy="585216"/>
          </a:xfrm>
          <a:prstGeom prst="rect">
            <a:avLst/>
          </a:prstGeom>
          <a:noFill/>
          <a:ln/>
        </p:spPr>
        <p:txBody>
          <a:bodyPr wrap="square" lIns="0" tIns="0" rIns="0" bIns="0" rtlCol="0" anchor="ctr"/>
          <a:lstStyle/>
          <a:p>
            <a:pPr algn="ctr"/>
            <a:r>
              <a:rPr lang="en-US" sz="1133" b="1">
                <a:solidFill>
                  <a:srgbClr val="FFFFFF"/>
                </a:solidFill>
                <a:latin typeface="Calibri" pitchFamily="34" charset="0"/>
                <a:ea typeface="Calibri" pitchFamily="34" charset="-122"/>
                <a:cs typeface="Calibri" pitchFamily="34" charset="-120"/>
              </a:rPr>
              <a:t>✓</a:t>
            </a:r>
            <a:endParaRPr lang="en-US" sz="1133"/>
          </a:p>
        </p:txBody>
      </p:sp>
      <p:sp>
        <p:nvSpPr>
          <p:cNvPr id="71" name="Shape 69"/>
          <p:cNvSpPr/>
          <p:nvPr/>
        </p:nvSpPr>
        <p:spPr>
          <a:xfrm>
            <a:off x="0" y="5437632"/>
            <a:ext cx="12192000" cy="1426464"/>
          </a:xfrm>
          <a:prstGeom prst="rect">
            <a:avLst/>
          </a:prstGeom>
          <a:solidFill>
            <a:srgbClr val="00606B"/>
          </a:solidFill>
          <a:ln w="12700">
            <a:solidFill>
              <a:srgbClr val="00606B"/>
            </a:solidFill>
            <a:prstDash val="solid"/>
          </a:ln>
        </p:spPr>
        <p:txBody>
          <a:bodyPr/>
          <a:lstStyle/>
          <a:p>
            <a:endParaRPr lang="en-US" sz="2400"/>
          </a:p>
        </p:txBody>
      </p:sp>
      <p:sp>
        <p:nvSpPr>
          <p:cNvPr id="72" name="Shape 70"/>
          <p:cNvSpPr/>
          <p:nvPr/>
        </p:nvSpPr>
        <p:spPr>
          <a:xfrm>
            <a:off x="0" y="5437632"/>
            <a:ext cx="12192000" cy="73152"/>
          </a:xfrm>
          <a:prstGeom prst="rect">
            <a:avLst/>
          </a:prstGeom>
          <a:solidFill>
            <a:srgbClr val="00B2C8"/>
          </a:solidFill>
          <a:ln w="12700">
            <a:solidFill>
              <a:srgbClr val="00B2C8"/>
            </a:solidFill>
            <a:prstDash val="solid"/>
          </a:ln>
        </p:spPr>
        <p:txBody>
          <a:bodyPr/>
          <a:lstStyle/>
          <a:p>
            <a:endParaRPr lang="en-US" sz="2400"/>
          </a:p>
        </p:txBody>
      </p:sp>
      <p:sp>
        <p:nvSpPr>
          <p:cNvPr id="73" name="Text 71"/>
          <p:cNvSpPr/>
          <p:nvPr/>
        </p:nvSpPr>
        <p:spPr>
          <a:xfrm>
            <a:off x="487680" y="5559552"/>
            <a:ext cx="2804160" cy="365760"/>
          </a:xfrm>
          <a:prstGeom prst="rect">
            <a:avLst/>
          </a:prstGeom>
          <a:noFill/>
          <a:ln/>
        </p:spPr>
        <p:txBody>
          <a:bodyPr wrap="square" lIns="0" tIns="0" rIns="0" bIns="0" rtlCol="0" anchor="ctr"/>
          <a:lstStyle/>
          <a:p>
            <a:r>
              <a:rPr lang="en-US" sz="1400" b="1">
                <a:solidFill>
                  <a:srgbClr val="00B2C8"/>
                </a:solidFill>
                <a:latin typeface="Calibri" pitchFamily="34" charset="0"/>
                <a:ea typeface="Calibri" pitchFamily="34" charset="-122"/>
                <a:cs typeface="Calibri" pitchFamily="34" charset="-120"/>
              </a:rPr>
              <a:t>Adjusted Bid Cap Formula:</a:t>
            </a:r>
            <a:endParaRPr lang="en-US" sz="1400"/>
          </a:p>
        </p:txBody>
      </p:sp>
      <p:sp>
        <p:nvSpPr>
          <p:cNvPr id="74" name="Text 72"/>
          <p:cNvSpPr/>
          <p:nvPr/>
        </p:nvSpPr>
        <p:spPr>
          <a:xfrm>
            <a:off x="487680" y="5900928"/>
            <a:ext cx="11216640" cy="633984"/>
          </a:xfrm>
          <a:prstGeom prst="rect">
            <a:avLst/>
          </a:prstGeom>
          <a:noFill/>
          <a:ln/>
        </p:spPr>
        <p:txBody>
          <a:bodyPr wrap="square" lIns="0" tIns="0" rIns="0" bIns="0" rtlCol="0" anchor="ctr"/>
          <a:lstStyle/>
          <a:p>
            <a:r>
              <a:rPr lang="en-US" sz="2267" b="1">
                <a:solidFill>
                  <a:srgbClr val="FFFFFF"/>
                </a:solidFill>
                <a:latin typeface="Calibri" pitchFamily="34" charset="0"/>
                <a:ea typeface="Calibri" pitchFamily="34" charset="-122"/>
                <a:cs typeface="Calibri" pitchFamily="34" charset="-120"/>
              </a:rPr>
              <a:t>ABC</a:t>
            </a:r>
            <a:r>
              <a:rPr lang="en-US" sz="2267">
                <a:solidFill>
                  <a:srgbClr val="00B2C8"/>
                </a:solidFill>
                <a:latin typeface="Calibri" pitchFamily="34" charset="0"/>
                <a:ea typeface="Calibri" pitchFamily="34" charset="-122"/>
                <a:cs typeface="Calibri" pitchFamily="34" charset="-120"/>
              </a:rPr>
              <a:t>  =  </a:t>
            </a:r>
            <a:r>
              <a:rPr lang="en-US" sz="2000" b="1">
                <a:solidFill>
                  <a:srgbClr val="7DD8E8"/>
                </a:solidFill>
                <a:latin typeface="Calibri" pitchFamily="34" charset="0"/>
                <a:ea typeface="Calibri" pitchFamily="34" charset="-122"/>
                <a:cs typeface="Calibri" pitchFamily="34" charset="-120"/>
              </a:rPr>
              <a:t>Step 1 System Lambda</a:t>
            </a:r>
            <a:r>
              <a:rPr lang="en-US" sz="2267">
                <a:solidFill>
                  <a:srgbClr val="00B2C8"/>
                </a:solidFill>
                <a:latin typeface="Calibri" pitchFamily="34" charset="0"/>
                <a:ea typeface="Calibri" pitchFamily="34" charset="-122"/>
                <a:cs typeface="Calibri" pitchFamily="34" charset="-120"/>
              </a:rPr>
              <a:t>  −  </a:t>
            </a:r>
            <a:r>
              <a:rPr lang="en-US" sz="2000" b="1">
                <a:solidFill>
                  <a:srgbClr val="FFD580"/>
                </a:solidFill>
                <a:latin typeface="Calibri" pitchFamily="34" charset="0"/>
                <a:ea typeface="Calibri" pitchFamily="34" charset="-122"/>
                <a:cs typeface="Calibri" pitchFamily="34" charset="-120"/>
              </a:rPr>
              <a:t>max ( MaxShadowPrice × ShiftFactor )</a:t>
            </a:r>
            <a:r>
              <a:rPr lang="en-US" sz="2000">
                <a:solidFill>
                  <a:srgbClr val="FFFFFF"/>
                </a:solidFill>
                <a:latin typeface="Calibri" pitchFamily="34" charset="0"/>
                <a:ea typeface="Calibri" pitchFamily="34" charset="-122"/>
                <a:cs typeface="Calibri" pitchFamily="34" charset="-120"/>
              </a:rPr>
              <a:t>  −  $0.01 / MWh</a:t>
            </a:r>
            <a:endParaRPr lang="en-US" sz="2267"/>
          </a:p>
        </p:txBody>
      </p:sp>
      <p:sp>
        <p:nvSpPr>
          <p:cNvPr id="75" name="Text 73"/>
          <p:cNvSpPr/>
          <p:nvPr/>
        </p:nvSpPr>
        <p:spPr>
          <a:xfrm>
            <a:off x="487680" y="6510528"/>
            <a:ext cx="11216640" cy="304800"/>
          </a:xfrm>
          <a:prstGeom prst="rect">
            <a:avLst/>
          </a:prstGeom>
          <a:noFill/>
          <a:ln/>
        </p:spPr>
        <p:txBody>
          <a:bodyPr wrap="square" lIns="0" tIns="0" rIns="0" bIns="0" rtlCol="0" anchor="ctr"/>
          <a:lstStyle/>
          <a:p>
            <a:r>
              <a:rPr lang="en-US" sz="1133">
                <a:solidFill>
                  <a:srgbClr val="88C8D4"/>
                </a:solidFill>
                <a:latin typeface="Calibri" pitchFamily="34" charset="0"/>
                <a:ea typeface="Calibri" pitchFamily="34" charset="-122"/>
                <a:cs typeface="Calibri" pitchFamily="34" charset="-120"/>
              </a:rPr>
              <a:t>Only applied where PCLR Shift Factor ≤ −0.02  |  Constraint must appear in prior-run trigger list  |  No standard market mitigation applies to Energy Bid Curves</a:t>
            </a:r>
            <a:endParaRPr lang="en-US" sz="1133"/>
          </a:p>
        </p:txBody>
      </p:sp>
      <p:sp>
        <p:nvSpPr>
          <p:cNvPr id="76" name="Title 75">
            <a:extLst>
              <a:ext uri="{FF2B5EF4-FFF2-40B4-BE49-F238E27FC236}">
                <a16:creationId xmlns:a16="http://schemas.microsoft.com/office/drawing/2014/main" id="{99F85A85-99D9-24B4-88C4-19050232A3CE}"/>
              </a:ext>
            </a:extLst>
          </p:cNvPr>
          <p:cNvSpPr>
            <a:spLocks noGrp="1"/>
          </p:cNvSpPr>
          <p:nvPr>
            <p:ph type="title"/>
          </p:nvPr>
        </p:nvSpPr>
        <p:spPr/>
        <p:txBody>
          <a:bodyPr/>
          <a:lstStyle/>
          <a:p>
            <a:r>
              <a:rPr lang="en-US"/>
              <a:t>Provision CLR (PCLR) – Dynamic Bid Capping Process</a:t>
            </a:r>
          </a:p>
        </p:txBody>
      </p:sp>
      <p:sp>
        <p:nvSpPr>
          <p:cNvPr id="3" name="Slide Number Placeholder 6">
            <a:extLst>
              <a:ext uri="{FF2B5EF4-FFF2-40B4-BE49-F238E27FC236}">
                <a16:creationId xmlns:a16="http://schemas.microsoft.com/office/drawing/2014/main" id="{C7FCCB70-408D-4ED2-7C97-6773687AB98D}"/>
              </a:ext>
            </a:extLst>
          </p:cNvPr>
          <p:cNvSpPr>
            <a:spLocks noGrp="1"/>
          </p:cNvSpPr>
          <p:nvPr>
            <p:ph type="sldNum" sz="quarter" idx="12"/>
          </p:nvPr>
        </p:nvSpPr>
        <p:spPr>
          <a:xfrm>
            <a:off x="11658600" y="6356350"/>
            <a:ext cx="533400" cy="365125"/>
          </a:xfrm>
          <a:noFill/>
        </p:spPr>
        <p:txBody>
          <a:bodyPr/>
          <a:lstStyle/>
          <a:p>
            <a:fld id="{BCDE79FB-97BA-492B-8D57-F1373F9ADA95}" type="slidenum">
              <a:rPr lang="en-US" smtClean="0">
                <a:solidFill>
                  <a:schemeClr val="bg1"/>
                </a:solidFill>
              </a:rPr>
              <a:t>19</a:t>
            </a:fld>
            <a:endParaRPr lang="en-US">
              <a:solidFill>
                <a:schemeClr val="bg1"/>
              </a:solidFill>
            </a:endParaRPr>
          </a:p>
        </p:txBody>
      </p:sp>
    </p:spTree>
    <p:extLst>
      <p:ext uri="{BB962C8B-B14F-4D97-AF65-F5344CB8AC3E}">
        <p14:creationId xmlns:p14="http://schemas.microsoft.com/office/powerpoint/2010/main" val="3707581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33DEC2-059F-7FD7-85E4-917F6FB9A8A1}"/>
            </a:ext>
          </a:extLst>
        </p:cNvPr>
        <p:cNvGrpSpPr/>
        <p:nvPr/>
      </p:nvGrpSpPr>
      <p:grpSpPr>
        <a:xfrm>
          <a:off x="0" y="0"/>
          <a:ext cx="0" cy="0"/>
          <a:chOff x="0" y="0"/>
          <a:chExt cx="0" cy="0"/>
        </a:xfrm>
      </p:grpSpPr>
      <p:graphicFrame>
        <p:nvGraphicFramePr>
          <p:cNvPr id="5" name="Object 6" hidden="1">
            <a:extLst>
              <a:ext uri="{FF2B5EF4-FFF2-40B4-BE49-F238E27FC236}">
                <a16:creationId xmlns:a16="http://schemas.microsoft.com/office/drawing/2014/main" id="{1E98D365-1B26-E8B5-6A28-F2D67ED20115}"/>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9" imgW="404" imgH="403" progId="TCLayout.ActiveDocument.1">
                  <p:embed/>
                </p:oleObj>
              </mc:Choice>
              <mc:Fallback>
                <p:oleObj name="think-cell Slide" r:id="rId19" imgW="404" imgH="403" progId="TCLayout.ActiveDocument.1">
                  <p:embed/>
                  <p:pic>
                    <p:nvPicPr>
                      <p:cNvPr id="5" name="Object 6" hidden="1">
                        <a:extLst>
                          <a:ext uri="{FF2B5EF4-FFF2-40B4-BE49-F238E27FC236}">
                            <a16:creationId xmlns:a16="http://schemas.microsoft.com/office/drawing/2014/main" id="{1E98D365-1B26-E8B5-6A28-F2D67ED20115}"/>
                          </a:ext>
                        </a:extLst>
                      </p:cNvPr>
                      <p:cNvPicPr/>
                      <p:nvPr/>
                    </p:nvPicPr>
                    <p:blipFill>
                      <a:blip r:embed="rId20"/>
                      <a:stretch>
                        <a:fillRect/>
                      </a:stretch>
                    </p:blipFill>
                    <p:spPr>
                      <a:xfrm>
                        <a:off x="1588" y="1588"/>
                        <a:ext cx="1588" cy="1588"/>
                      </a:xfrm>
                      <a:prstGeom prst="rect">
                        <a:avLst/>
                      </a:prstGeom>
                    </p:spPr>
                  </p:pic>
                </p:oleObj>
              </mc:Fallback>
            </mc:AlternateContent>
          </a:graphicData>
        </a:graphic>
      </p:graphicFrame>
      <p:sp>
        <p:nvSpPr>
          <p:cNvPr id="2" name="2. Slide Title">
            <a:extLst>
              <a:ext uri="{FF2B5EF4-FFF2-40B4-BE49-F238E27FC236}">
                <a16:creationId xmlns:a16="http://schemas.microsoft.com/office/drawing/2014/main" id="{AA2B72DA-31DA-C6EA-A329-D52700D0732A}"/>
              </a:ext>
            </a:extLst>
          </p:cNvPr>
          <p:cNvSpPr>
            <a:spLocks noGrp="1"/>
          </p:cNvSpPr>
          <p:nvPr>
            <p:ph type="title"/>
            <p:custDataLst>
              <p:tags r:id="rId2"/>
            </p:custDataLst>
          </p:nvPr>
        </p:nvSpPr>
        <p:spPr>
          <a:noFill/>
          <a:ln/>
          <a:extLst>
            <a:ext uri="{909E8E84-426E-40DD-AFC4-6F175D3DCCD1}">
              <a14:hiddenFill xmlns:a14="http://schemas.microsoft.com/office/drawing/2010/main">
                <a:solidFill>
                  <a:srgbClr val="FFFFFF"/>
                </a:solidFill>
              </a14:hiddenFill>
            </a:ext>
          </a:extLst>
        </p:spPr>
        <p:txBody>
          <a:bodyPr vert="horz">
            <a:noAutofit/>
          </a:bodyPr>
          <a:lstStyle/>
          <a:p>
            <a:r>
              <a:rPr lang="en-US"/>
              <a:t>Agenda</a:t>
            </a:r>
          </a:p>
        </p:txBody>
      </p:sp>
      <p:sp>
        <p:nvSpPr>
          <p:cNvPr id="30" name="Slide Number Placeholder 6">
            <a:extLst>
              <a:ext uri="{FF2B5EF4-FFF2-40B4-BE49-F238E27FC236}">
                <a16:creationId xmlns:a16="http://schemas.microsoft.com/office/drawing/2014/main" id="{E8AFA5AD-DD47-9C83-108E-845F693A5EB4}"/>
              </a:ext>
            </a:extLst>
          </p:cNvPr>
          <p:cNvSpPr>
            <a:spLocks noGrp="1"/>
          </p:cNvSpPr>
          <p:nvPr>
            <p:ph type="sldNum" sz="quarter" idx="12"/>
          </p:nvPr>
        </p:nvSpPr>
        <p:spPr>
          <a:xfrm>
            <a:off x="11658600" y="6356350"/>
            <a:ext cx="533400" cy="365125"/>
          </a:xfrm>
        </p:spPr>
        <p:txBody>
          <a:bodyPr/>
          <a:lstStyle/>
          <a:p>
            <a:fld id="{BCDE79FB-97BA-492B-8D57-F1373F9ADA95}" type="slidenum">
              <a:rPr lang="en-US" smtClean="0"/>
              <a:t>2</a:t>
            </a:fld>
            <a:endParaRPr lang="en-US"/>
          </a:p>
        </p:txBody>
      </p:sp>
      <p:sp>
        <p:nvSpPr>
          <p:cNvPr id="74" name="Rectangle 73">
            <a:extLst>
              <a:ext uri="{FF2B5EF4-FFF2-40B4-BE49-F238E27FC236}">
                <a16:creationId xmlns:a16="http://schemas.microsoft.com/office/drawing/2014/main" id="{143A5BF2-5F02-0DF7-EDF8-B3E00EF7A189}"/>
              </a:ext>
            </a:extLst>
          </p:cNvPr>
          <p:cNvSpPr>
            <a:spLocks/>
          </p:cNvSpPr>
          <p:nvPr/>
        </p:nvSpPr>
        <p:spPr>
          <a:xfrm>
            <a:off x="499324" y="1223683"/>
            <a:ext cx="11193353" cy="4953252"/>
          </a:xfrm>
          <a:prstGeom prst="rect">
            <a:avLst/>
          </a:prstGeom>
          <a:solidFill>
            <a:srgbClr val="E6EB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cxnSp>
        <p:nvCxnSpPr>
          <p:cNvPr id="75" name="Straight Connector 74">
            <a:extLst>
              <a:ext uri="{FF2B5EF4-FFF2-40B4-BE49-F238E27FC236}">
                <a16:creationId xmlns:a16="http://schemas.microsoft.com/office/drawing/2014/main" id="{DFD0E108-6C75-1BD0-5E30-76F0A752F907}"/>
              </a:ext>
            </a:extLst>
          </p:cNvPr>
          <p:cNvCxnSpPr>
            <a:cxnSpLocks/>
          </p:cNvCxnSpPr>
          <p:nvPr/>
        </p:nvCxnSpPr>
        <p:spPr>
          <a:xfrm>
            <a:off x="554736" y="5409217"/>
            <a:ext cx="11082528" cy="0"/>
          </a:xfrm>
          <a:prstGeom prst="line">
            <a:avLst/>
          </a:prstGeom>
          <a:ln w="635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64" name="Group 63">
            <a:extLst>
              <a:ext uri="{FF2B5EF4-FFF2-40B4-BE49-F238E27FC236}">
                <a16:creationId xmlns:a16="http://schemas.microsoft.com/office/drawing/2014/main" id="{E3B67745-34B7-944B-EA92-93D216165FB2}"/>
              </a:ext>
            </a:extLst>
          </p:cNvPr>
          <p:cNvGrpSpPr/>
          <p:nvPr/>
        </p:nvGrpSpPr>
        <p:grpSpPr>
          <a:xfrm>
            <a:off x="554736" y="1405361"/>
            <a:ext cx="11082528" cy="553997"/>
            <a:chOff x="554736" y="1405361"/>
            <a:chExt cx="11082528" cy="553997"/>
          </a:xfrm>
        </p:grpSpPr>
        <p:sp>
          <p:nvSpPr>
            <p:cNvPr id="101" name="TextBox 100">
              <a:extLst>
                <a:ext uri="{FF2B5EF4-FFF2-40B4-BE49-F238E27FC236}">
                  <a16:creationId xmlns:a16="http://schemas.microsoft.com/office/drawing/2014/main" id="{0B5B6D9F-9565-F78B-68B8-7E639AFAC199}"/>
                </a:ext>
              </a:extLst>
            </p:cNvPr>
            <p:cNvSpPr txBox="1">
              <a:spLocks/>
            </p:cNvSpPr>
            <p:nvPr/>
          </p:nvSpPr>
          <p:spPr>
            <a:xfrm>
              <a:off x="1022758" y="1405361"/>
              <a:ext cx="2655391" cy="553997"/>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buClr>
                  <a:srgbClr val="000000"/>
                </a:buClr>
                <a:buNone/>
                <a:defRPr/>
              </a:pPr>
              <a:r>
                <a:rPr lang="en-US" sz="1800" b="1">
                  <a:solidFill>
                    <a:srgbClr val="000000"/>
                  </a:solidFill>
                </a:rPr>
                <a:t>Timeline and governance recap</a:t>
              </a:r>
              <a:endParaRPr lang="en-US" sz="1800">
                <a:solidFill>
                  <a:srgbClr val="000000"/>
                </a:solidFill>
              </a:endParaRPr>
            </a:p>
          </p:txBody>
        </p:sp>
        <p:sp>
          <p:nvSpPr>
            <p:cNvPr id="102" name="TextBox 101">
              <a:extLst>
                <a:ext uri="{FF2B5EF4-FFF2-40B4-BE49-F238E27FC236}">
                  <a16:creationId xmlns:a16="http://schemas.microsoft.com/office/drawing/2014/main" id="{74268D76-1155-7503-AD58-F5A0FFB1F4C8}"/>
                </a:ext>
              </a:extLst>
            </p:cNvPr>
            <p:cNvSpPr txBox="1"/>
            <p:nvPr>
              <p:custDataLst>
                <p:tags r:id="rId15"/>
              </p:custDataLst>
            </p:nvPr>
          </p:nvSpPr>
          <p:spPr>
            <a:xfrm>
              <a:off x="3924729" y="1405361"/>
              <a:ext cx="7712535" cy="492443"/>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285750" indent="-285750">
                <a:spcBef>
                  <a:spcPts val="0"/>
                </a:spcBef>
                <a:spcAft>
                  <a:spcPts val="0"/>
                </a:spcAft>
                <a:buFont typeface="Arial" panose="020B0604020202020204" pitchFamily="34" charset="0"/>
                <a:buChar char="•"/>
              </a:pPr>
              <a:r>
                <a:rPr lang="en-US"/>
                <a:t>Update on timeline and key workshop dates</a:t>
              </a:r>
            </a:p>
            <a:p>
              <a:pPr marL="285750" indent="-285750">
                <a:spcBef>
                  <a:spcPts val="0"/>
                </a:spcBef>
                <a:spcAft>
                  <a:spcPts val="0"/>
                </a:spcAft>
                <a:buFont typeface="Arial" panose="020B0604020202020204" pitchFamily="34" charset="0"/>
                <a:buChar char="•"/>
              </a:pPr>
              <a:r>
                <a:rPr lang="en-US"/>
                <a:t>Outline PRS/ROS/TAC pathways to June Board with key submission dates</a:t>
              </a:r>
            </a:p>
          </p:txBody>
        </p:sp>
        <p:sp>
          <p:nvSpPr>
            <p:cNvPr id="103" name="TrackerNumBlue 15">
              <a:extLst>
                <a:ext uri="{FF2B5EF4-FFF2-40B4-BE49-F238E27FC236}">
                  <a16:creationId xmlns:a16="http://schemas.microsoft.com/office/drawing/2014/main" id="{F6AB004F-5D16-64FB-7EC6-557095B4B9FF}"/>
                </a:ext>
              </a:extLst>
            </p:cNvPr>
            <p:cNvSpPr>
              <a:spLocks noChangeAspect="1"/>
            </p:cNvSpPr>
            <p:nvPr>
              <p:custDataLst>
                <p:tags r:id="rId16"/>
              </p:custDataLst>
            </p:nvPr>
          </p:nvSpPr>
          <p:spPr>
            <a:xfrm>
              <a:off x="554736" y="1405361"/>
              <a:ext cx="330031" cy="330031"/>
            </a:xfrm>
            <a:prstGeom prst="ellipse">
              <a:avLst/>
            </a:prstGeom>
            <a:solidFill>
              <a:schemeClr val="accent1"/>
            </a:solidFill>
            <a:ln w="6350" cap="sq" cmpd="sng" algn="ctr">
              <a:noFill/>
              <a:prstDash val="solid"/>
              <a:miter lim="800000"/>
            </a:ln>
            <a:effectLst/>
            <a:extLst>
              <a:ext uri="{91240B29-F687-4F45-9708-019B960494DF}">
                <a14:hiddenLine xmlns:a14="http://schemas.microsoft.com/office/drawing/2010/main" w="6350" cap="sq" cmpd="sng" algn="ctr">
                  <a:solidFill>
                    <a:schemeClr val="accent1"/>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algn="ctr">
                <a:spcBef>
                  <a:spcPts val="300"/>
                </a:spcBef>
                <a:spcAft>
                  <a:spcPts val="300"/>
                </a:spcAft>
              </a:pPr>
              <a:r>
                <a:rPr lang="en-US" sz="1600" b="1">
                  <a:solidFill>
                    <a:schemeClr val="bg1"/>
                  </a:solidFill>
                </a:rPr>
                <a:t>1</a:t>
              </a:r>
            </a:p>
          </p:txBody>
        </p:sp>
      </p:grpSp>
      <p:grpSp>
        <p:nvGrpSpPr>
          <p:cNvPr id="66" name="Group 65">
            <a:extLst>
              <a:ext uri="{FF2B5EF4-FFF2-40B4-BE49-F238E27FC236}">
                <a16:creationId xmlns:a16="http://schemas.microsoft.com/office/drawing/2014/main" id="{2B44C216-03F2-D1B1-26F5-D8FCE188F463}"/>
              </a:ext>
            </a:extLst>
          </p:cNvPr>
          <p:cNvGrpSpPr/>
          <p:nvPr/>
        </p:nvGrpSpPr>
        <p:grpSpPr>
          <a:xfrm>
            <a:off x="554736" y="5511744"/>
            <a:ext cx="11082528" cy="492443"/>
            <a:chOff x="554735" y="5511744"/>
            <a:chExt cx="11082528" cy="492443"/>
          </a:xfrm>
        </p:grpSpPr>
        <p:sp>
          <p:nvSpPr>
            <p:cNvPr id="100" name="TrackerNumBlue 15">
              <a:extLst>
                <a:ext uri="{FF2B5EF4-FFF2-40B4-BE49-F238E27FC236}">
                  <a16:creationId xmlns:a16="http://schemas.microsoft.com/office/drawing/2014/main" id="{3AB600B5-43E6-EC3F-A9F0-67B6F28F6A30}"/>
                </a:ext>
              </a:extLst>
            </p:cNvPr>
            <p:cNvSpPr>
              <a:spLocks noChangeAspect="1"/>
            </p:cNvSpPr>
            <p:nvPr>
              <p:custDataLst>
                <p:tags r:id="rId13"/>
              </p:custDataLst>
            </p:nvPr>
          </p:nvSpPr>
          <p:spPr>
            <a:xfrm>
              <a:off x="554735" y="5511744"/>
              <a:ext cx="330031" cy="330031"/>
            </a:xfrm>
            <a:prstGeom prst="ellipse">
              <a:avLst/>
            </a:prstGeom>
            <a:solidFill>
              <a:schemeClr val="accent1"/>
            </a:solidFill>
            <a:ln w="6350" cap="sq" cmpd="sng" algn="ctr">
              <a:noFill/>
              <a:prstDash val="solid"/>
              <a:miter lim="800000"/>
            </a:ln>
            <a:effectLst/>
            <a:extLst>
              <a:ext uri="{91240B29-F687-4F45-9708-019B960494DF}">
                <a14:hiddenLine xmlns:a14="http://schemas.microsoft.com/office/drawing/2010/main" w="6350" cap="sq" cmpd="sng" algn="ctr">
                  <a:solidFill>
                    <a:schemeClr val="accent1"/>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algn="ctr">
                <a:spcBef>
                  <a:spcPts val="300"/>
                </a:spcBef>
                <a:spcAft>
                  <a:spcPts val="300"/>
                </a:spcAft>
              </a:pPr>
              <a:r>
                <a:rPr lang="en-US" sz="1600" b="1">
                  <a:solidFill>
                    <a:schemeClr val="bg1"/>
                  </a:solidFill>
                </a:rPr>
                <a:t>7</a:t>
              </a:r>
            </a:p>
          </p:txBody>
        </p:sp>
        <p:grpSp>
          <p:nvGrpSpPr>
            <p:cNvPr id="8" name="Group 7">
              <a:extLst>
                <a:ext uri="{FF2B5EF4-FFF2-40B4-BE49-F238E27FC236}">
                  <a16:creationId xmlns:a16="http://schemas.microsoft.com/office/drawing/2014/main" id="{92A2CAD7-E1FF-AE50-C536-E3ACF2BF4484}"/>
                </a:ext>
              </a:extLst>
            </p:cNvPr>
            <p:cNvGrpSpPr/>
            <p:nvPr/>
          </p:nvGrpSpPr>
          <p:grpSpPr>
            <a:xfrm>
              <a:off x="1022757" y="5511744"/>
              <a:ext cx="10614506" cy="492443"/>
              <a:chOff x="1022758" y="4515214"/>
              <a:chExt cx="10614506" cy="492443"/>
            </a:xfrm>
          </p:grpSpPr>
          <p:sp>
            <p:nvSpPr>
              <p:cNvPr id="93" name="TextBox 92">
                <a:extLst>
                  <a:ext uri="{FF2B5EF4-FFF2-40B4-BE49-F238E27FC236}">
                    <a16:creationId xmlns:a16="http://schemas.microsoft.com/office/drawing/2014/main" id="{B0E0A186-7D30-A2BF-587C-0EF1157C2A43}"/>
                  </a:ext>
                </a:extLst>
              </p:cNvPr>
              <p:cNvSpPr txBox="1">
                <a:spLocks/>
              </p:cNvSpPr>
              <p:nvPr/>
            </p:nvSpPr>
            <p:spPr>
              <a:xfrm>
                <a:off x="1022758" y="4515214"/>
                <a:ext cx="2655391" cy="276998"/>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buClr>
                    <a:srgbClr val="000000"/>
                  </a:buClr>
                  <a:buNone/>
                  <a:defRPr/>
                </a:pPr>
                <a:r>
                  <a:rPr lang="en-US" sz="1800" b="1"/>
                  <a:t>BYOG discussion</a:t>
                </a:r>
                <a:endParaRPr lang="en-US" sz="1800" b="1">
                  <a:solidFill>
                    <a:srgbClr val="000000"/>
                  </a:solidFill>
                </a:endParaRPr>
              </a:p>
            </p:txBody>
          </p:sp>
          <p:sp>
            <p:nvSpPr>
              <p:cNvPr id="94" name="TextBox 93">
                <a:extLst>
                  <a:ext uri="{FF2B5EF4-FFF2-40B4-BE49-F238E27FC236}">
                    <a16:creationId xmlns:a16="http://schemas.microsoft.com/office/drawing/2014/main" id="{A9BF0990-E1C9-2547-C471-A5495BF98590}"/>
                  </a:ext>
                </a:extLst>
              </p:cNvPr>
              <p:cNvSpPr txBox="1"/>
              <p:nvPr>
                <p:custDataLst>
                  <p:tags r:id="rId14"/>
                </p:custDataLst>
              </p:nvPr>
            </p:nvSpPr>
            <p:spPr>
              <a:xfrm>
                <a:off x="3924729" y="4515214"/>
                <a:ext cx="7712535" cy="492443"/>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285750" indent="-285750">
                  <a:spcBef>
                    <a:spcPts val="0"/>
                  </a:spcBef>
                  <a:spcAft>
                    <a:spcPts val="0"/>
                  </a:spcAft>
                  <a:buFont typeface="Arial" panose="020B0604020202020204" pitchFamily="34" charset="0"/>
                  <a:buChar char="•"/>
                </a:pPr>
                <a:r>
                  <a:rPr lang="en-US"/>
                  <a:t>Further discussion of BYOG approach</a:t>
                </a:r>
              </a:p>
              <a:p>
                <a:pPr marL="285750" indent="-285750">
                  <a:spcBef>
                    <a:spcPts val="0"/>
                  </a:spcBef>
                  <a:spcAft>
                    <a:spcPts val="0"/>
                  </a:spcAft>
                  <a:buFont typeface="Arial" panose="020B0604020202020204" pitchFamily="34" charset="0"/>
                  <a:buChar char="•"/>
                </a:pPr>
                <a:r>
                  <a:rPr lang="en-US"/>
                  <a:t>Advance discussion on BYOG framework for Batch Zero</a:t>
                </a:r>
              </a:p>
            </p:txBody>
          </p:sp>
        </p:grpSp>
      </p:grpSp>
      <p:cxnSp>
        <p:nvCxnSpPr>
          <p:cNvPr id="84" name="Straight Connector 83">
            <a:extLst>
              <a:ext uri="{FF2B5EF4-FFF2-40B4-BE49-F238E27FC236}">
                <a16:creationId xmlns:a16="http://schemas.microsoft.com/office/drawing/2014/main" id="{CBD587A7-2AD3-9449-4F8B-530C04453A52}"/>
              </a:ext>
            </a:extLst>
          </p:cNvPr>
          <p:cNvCxnSpPr>
            <a:cxnSpLocks/>
          </p:cNvCxnSpPr>
          <p:nvPr/>
        </p:nvCxnSpPr>
        <p:spPr>
          <a:xfrm>
            <a:off x="554736" y="4650164"/>
            <a:ext cx="11082528" cy="0"/>
          </a:xfrm>
          <a:prstGeom prst="line">
            <a:avLst/>
          </a:prstGeom>
          <a:ln w="635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63" name="Group 62">
            <a:extLst>
              <a:ext uri="{FF2B5EF4-FFF2-40B4-BE49-F238E27FC236}">
                <a16:creationId xmlns:a16="http://schemas.microsoft.com/office/drawing/2014/main" id="{B8EAA384-392D-4A27-5D5E-C749F12C494B}"/>
              </a:ext>
            </a:extLst>
          </p:cNvPr>
          <p:cNvGrpSpPr/>
          <p:nvPr/>
        </p:nvGrpSpPr>
        <p:grpSpPr>
          <a:xfrm>
            <a:off x="554736" y="2923468"/>
            <a:ext cx="11082528" cy="330031"/>
            <a:chOff x="554735" y="4952224"/>
            <a:chExt cx="11082528" cy="330031"/>
          </a:xfrm>
        </p:grpSpPr>
        <p:grpSp>
          <p:nvGrpSpPr>
            <p:cNvPr id="7" name="Group 6">
              <a:extLst>
                <a:ext uri="{FF2B5EF4-FFF2-40B4-BE49-F238E27FC236}">
                  <a16:creationId xmlns:a16="http://schemas.microsoft.com/office/drawing/2014/main" id="{7EBA6D4C-5C3B-1B1D-A184-11F50A4C36DA}"/>
                </a:ext>
              </a:extLst>
            </p:cNvPr>
            <p:cNvGrpSpPr/>
            <p:nvPr/>
          </p:nvGrpSpPr>
          <p:grpSpPr>
            <a:xfrm>
              <a:off x="1022757" y="4978740"/>
              <a:ext cx="10614506" cy="276999"/>
              <a:chOff x="1022758" y="3850891"/>
              <a:chExt cx="10614506" cy="276999"/>
            </a:xfrm>
          </p:grpSpPr>
          <p:sp>
            <p:nvSpPr>
              <p:cNvPr id="96" name="TextBox 95">
                <a:extLst>
                  <a:ext uri="{FF2B5EF4-FFF2-40B4-BE49-F238E27FC236}">
                    <a16:creationId xmlns:a16="http://schemas.microsoft.com/office/drawing/2014/main" id="{BCB3AA25-4238-B5B1-45D5-2CFEA450C9B7}"/>
                  </a:ext>
                </a:extLst>
              </p:cNvPr>
              <p:cNvSpPr txBox="1">
                <a:spLocks/>
              </p:cNvSpPr>
              <p:nvPr/>
            </p:nvSpPr>
            <p:spPr>
              <a:xfrm>
                <a:off x="1022758" y="3850891"/>
                <a:ext cx="2655391" cy="276999"/>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buClr>
                    <a:srgbClr val="000000"/>
                  </a:buClr>
                  <a:buNone/>
                  <a:defRPr/>
                </a:pPr>
                <a:r>
                  <a:rPr lang="en-US" sz="1800" b="1">
                    <a:cs typeface="Arial"/>
                  </a:rPr>
                  <a:t>CLR discussion</a:t>
                </a:r>
                <a:endParaRPr lang="en-US" sz="1800" b="1">
                  <a:solidFill>
                    <a:srgbClr val="000000"/>
                  </a:solidFill>
                  <a:cs typeface="Arial"/>
                </a:endParaRPr>
              </a:p>
            </p:txBody>
          </p:sp>
          <p:sp>
            <p:nvSpPr>
              <p:cNvPr id="97" name="TextBox 96">
                <a:extLst>
                  <a:ext uri="{FF2B5EF4-FFF2-40B4-BE49-F238E27FC236}">
                    <a16:creationId xmlns:a16="http://schemas.microsoft.com/office/drawing/2014/main" id="{DB29517E-E313-9337-59A6-A2B40D7A22C9}"/>
                  </a:ext>
                </a:extLst>
              </p:cNvPr>
              <p:cNvSpPr txBox="1"/>
              <p:nvPr>
                <p:custDataLst>
                  <p:tags r:id="rId12"/>
                </p:custDataLst>
              </p:nvPr>
            </p:nvSpPr>
            <p:spPr>
              <a:xfrm>
                <a:off x="3924729" y="3850891"/>
                <a:ext cx="7712535" cy="246221"/>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285750" indent="-285750">
                  <a:spcBef>
                    <a:spcPts val="0"/>
                  </a:spcBef>
                  <a:spcAft>
                    <a:spcPts val="0"/>
                  </a:spcAft>
                  <a:buFont typeface="Arial" panose="020B0604020202020204" pitchFamily="34" charset="0"/>
                  <a:buChar char="•"/>
                </a:pPr>
                <a:r>
                  <a:rPr lang="en-US" dirty="0"/>
                  <a:t>Review revision language for CLR filed on April 17</a:t>
                </a:r>
              </a:p>
            </p:txBody>
          </p:sp>
        </p:grpSp>
        <p:sp>
          <p:nvSpPr>
            <p:cNvPr id="86" name="TrackerNumBlue 15">
              <a:extLst>
                <a:ext uri="{FF2B5EF4-FFF2-40B4-BE49-F238E27FC236}">
                  <a16:creationId xmlns:a16="http://schemas.microsoft.com/office/drawing/2014/main" id="{FB1D90EC-CB35-DBD6-AA6F-B4A2654C9C3E}"/>
                </a:ext>
              </a:extLst>
            </p:cNvPr>
            <p:cNvSpPr>
              <a:spLocks noChangeAspect="1"/>
            </p:cNvSpPr>
            <p:nvPr>
              <p:custDataLst>
                <p:tags r:id="rId11"/>
              </p:custDataLst>
            </p:nvPr>
          </p:nvSpPr>
          <p:spPr>
            <a:xfrm>
              <a:off x="554735" y="4952224"/>
              <a:ext cx="330031" cy="330031"/>
            </a:xfrm>
            <a:prstGeom prst="ellipse">
              <a:avLst/>
            </a:prstGeom>
            <a:solidFill>
              <a:schemeClr val="accent1"/>
            </a:solidFill>
            <a:ln w="6350" cap="sq" cmpd="sng" algn="ctr">
              <a:noFill/>
              <a:prstDash val="solid"/>
              <a:miter lim="800000"/>
            </a:ln>
            <a:effectLst/>
            <a:extLst>
              <a:ext uri="{91240B29-F687-4F45-9708-019B960494DF}">
                <a14:hiddenLine xmlns:a14="http://schemas.microsoft.com/office/drawing/2010/main" w="6350" cap="sq" cmpd="sng" algn="ctr">
                  <a:solidFill>
                    <a:schemeClr val="accent1"/>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algn="ctr">
                <a:spcBef>
                  <a:spcPts val="300"/>
                </a:spcBef>
                <a:spcAft>
                  <a:spcPts val="300"/>
                </a:spcAft>
              </a:pPr>
              <a:r>
                <a:rPr lang="en-US" sz="1600" b="1">
                  <a:solidFill>
                    <a:schemeClr val="bg1"/>
                  </a:solidFill>
                </a:rPr>
                <a:t>3</a:t>
              </a:r>
            </a:p>
          </p:txBody>
        </p:sp>
      </p:grpSp>
      <p:grpSp>
        <p:nvGrpSpPr>
          <p:cNvPr id="61" name="Group 60">
            <a:extLst>
              <a:ext uri="{FF2B5EF4-FFF2-40B4-BE49-F238E27FC236}">
                <a16:creationId xmlns:a16="http://schemas.microsoft.com/office/drawing/2014/main" id="{0F100CAE-C656-D9DC-6FA2-B84F09703688}"/>
              </a:ext>
            </a:extLst>
          </p:cNvPr>
          <p:cNvGrpSpPr/>
          <p:nvPr/>
        </p:nvGrpSpPr>
        <p:grpSpPr>
          <a:xfrm>
            <a:off x="554736" y="4752691"/>
            <a:ext cx="11082528" cy="330031"/>
            <a:chOff x="554736" y="6465733"/>
            <a:chExt cx="11082528" cy="330031"/>
          </a:xfrm>
        </p:grpSpPr>
        <p:sp>
          <p:nvSpPr>
            <p:cNvPr id="95" name="TrackerNumBlue 15">
              <a:extLst>
                <a:ext uri="{FF2B5EF4-FFF2-40B4-BE49-F238E27FC236}">
                  <a16:creationId xmlns:a16="http://schemas.microsoft.com/office/drawing/2014/main" id="{911000FA-8AA7-A5A4-8036-8CDB5AE81B44}"/>
                </a:ext>
              </a:extLst>
            </p:cNvPr>
            <p:cNvSpPr>
              <a:spLocks noChangeAspect="1"/>
            </p:cNvSpPr>
            <p:nvPr>
              <p:custDataLst>
                <p:tags r:id="rId9"/>
              </p:custDataLst>
            </p:nvPr>
          </p:nvSpPr>
          <p:spPr>
            <a:xfrm>
              <a:off x="554736" y="6465733"/>
              <a:ext cx="330031" cy="330031"/>
            </a:xfrm>
            <a:prstGeom prst="ellipse">
              <a:avLst/>
            </a:prstGeom>
            <a:solidFill>
              <a:schemeClr val="accent1"/>
            </a:solidFill>
            <a:ln w="6350" cap="sq" cmpd="sng" algn="ctr">
              <a:noFill/>
              <a:prstDash val="solid"/>
              <a:miter lim="800000"/>
            </a:ln>
            <a:effectLst/>
            <a:extLst>
              <a:ext uri="{91240B29-F687-4F45-9708-019B960494DF}">
                <a14:hiddenLine xmlns:a14="http://schemas.microsoft.com/office/drawing/2010/main" w="6350" cap="sq" cmpd="sng" algn="ctr">
                  <a:solidFill>
                    <a:schemeClr val="accent1"/>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algn="ctr">
                <a:spcBef>
                  <a:spcPts val="300"/>
                </a:spcBef>
                <a:spcAft>
                  <a:spcPts val="300"/>
                </a:spcAft>
              </a:pPr>
              <a:r>
                <a:rPr lang="en-US" sz="1600" b="1">
                  <a:solidFill>
                    <a:schemeClr val="bg1"/>
                  </a:solidFill>
                </a:rPr>
                <a:t>6</a:t>
              </a:r>
            </a:p>
          </p:txBody>
        </p:sp>
        <p:grpSp>
          <p:nvGrpSpPr>
            <p:cNvPr id="4" name="Group 3">
              <a:extLst>
                <a:ext uri="{FF2B5EF4-FFF2-40B4-BE49-F238E27FC236}">
                  <a16:creationId xmlns:a16="http://schemas.microsoft.com/office/drawing/2014/main" id="{FF6EA2D3-6604-8ACC-7594-A858179796BB}"/>
                </a:ext>
              </a:extLst>
            </p:cNvPr>
            <p:cNvGrpSpPr/>
            <p:nvPr/>
          </p:nvGrpSpPr>
          <p:grpSpPr>
            <a:xfrm>
              <a:off x="1022758" y="6465733"/>
              <a:ext cx="10614506" cy="276999"/>
              <a:chOff x="1022758" y="2074311"/>
              <a:chExt cx="10614506" cy="276999"/>
            </a:xfrm>
          </p:grpSpPr>
          <p:sp>
            <p:nvSpPr>
              <p:cNvPr id="87" name="TextBox 86">
                <a:extLst>
                  <a:ext uri="{FF2B5EF4-FFF2-40B4-BE49-F238E27FC236}">
                    <a16:creationId xmlns:a16="http://schemas.microsoft.com/office/drawing/2014/main" id="{ABAF1A80-1098-EE61-ACD9-BCBB7FCB954B}"/>
                  </a:ext>
                </a:extLst>
              </p:cNvPr>
              <p:cNvSpPr txBox="1">
                <a:spLocks/>
              </p:cNvSpPr>
              <p:nvPr/>
            </p:nvSpPr>
            <p:spPr>
              <a:xfrm>
                <a:off x="1022758" y="2074311"/>
                <a:ext cx="2655391" cy="276999"/>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buClr>
                    <a:srgbClr val="000000"/>
                  </a:buClr>
                  <a:buNone/>
                  <a:defRPr/>
                </a:pPr>
                <a:r>
                  <a:rPr lang="en-US" sz="1800" b="1" dirty="0">
                    <a:cs typeface="Arial"/>
                  </a:rPr>
                  <a:t>Market Comments filed</a:t>
                </a:r>
                <a:endParaRPr lang="en-US" sz="1800" dirty="0">
                  <a:solidFill>
                    <a:srgbClr val="000000"/>
                  </a:solidFill>
                </a:endParaRPr>
              </a:p>
            </p:txBody>
          </p:sp>
          <p:sp>
            <p:nvSpPr>
              <p:cNvPr id="88" name="TextBox 87">
                <a:extLst>
                  <a:ext uri="{FF2B5EF4-FFF2-40B4-BE49-F238E27FC236}">
                    <a16:creationId xmlns:a16="http://schemas.microsoft.com/office/drawing/2014/main" id="{4788450F-EDA4-20C3-C752-E27CB961E1FC}"/>
                  </a:ext>
                </a:extLst>
              </p:cNvPr>
              <p:cNvSpPr txBox="1"/>
              <p:nvPr>
                <p:custDataLst>
                  <p:tags r:id="rId10"/>
                </p:custDataLst>
              </p:nvPr>
            </p:nvSpPr>
            <p:spPr>
              <a:xfrm>
                <a:off x="3924729" y="2074311"/>
                <a:ext cx="7712535" cy="246221"/>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285750" indent="-285750">
                  <a:spcBef>
                    <a:spcPts val="0"/>
                  </a:spcBef>
                  <a:spcAft>
                    <a:spcPts val="0"/>
                  </a:spcAft>
                  <a:buFont typeface="Arial" panose="020B0604020202020204" pitchFamily="34" charset="0"/>
                  <a:buChar char="•"/>
                </a:pPr>
                <a:r>
                  <a:rPr lang="en-US" dirty="0"/>
                  <a:t>Review stakeholder comments received</a:t>
                </a:r>
              </a:p>
            </p:txBody>
          </p:sp>
        </p:grpSp>
      </p:grpSp>
      <p:cxnSp>
        <p:nvCxnSpPr>
          <p:cNvPr id="3" name="Straight Connector 2">
            <a:extLst>
              <a:ext uri="{FF2B5EF4-FFF2-40B4-BE49-F238E27FC236}">
                <a16:creationId xmlns:a16="http://schemas.microsoft.com/office/drawing/2014/main" id="{08E2E3FE-0783-9A5A-0F16-968A583EF7C7}"/>
              </a:ext>
            </a:extLst>
          </p:cNvPr>
          <p:cNvCxnSpPr>
            <a:cxnSpLocks/>
          </p:cNvCxnSpPr>
          <p:nvPr/>
        </p:nvCxnSpPr>
        <p:spPr>
          <a:xfrm>
            <a:off x="554736" y="3356026"/>
            <a:ext cx="11082528" cy="0"/>
          </a:xfrm>
          <a:prstGeom prst="line">
            <a:avLst/>
          </a:prstGeom>
          <a:ln w="635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CF4E7CF8-3470-952F-AA82-44C23616CDB1}"/>
              </a:ext>
            </a:extLst>
          </p:cNvPr>
          <p:cNvCxnSpPr>
            <a:cxnSpLocks/>
          </p:cNvCxnSpPr>
          <p:nvPr/>
        </p:nvCxnSpPr>
        <p:spPr>
          <a:xfrm>
            <a:off x="554736" y="2061886"/>
            <a:ext cx="11082528" cy="0"/>
          </a:xfrm>
          <a:prstGeom prst="line">
            <a:avLst/>
          </a:prstGeom>
          <a:ln w="635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33" name="Group 32">
            <a:extLst>
              <a:ext uri="{FF2B5EF4-FFF2-40B4-BE49-F238E27FC236}">
                <a16:creationId xmlns:a16="http://schemas.microsoft.com/office/drawing/2014/main" id="{A20119D5-FDA9-A020-C59B-C5FCFBDAD774}"/>
              </a:ext>
            </a:extLst>
          </p:cNvPr>
          <p:cNvGrpSpPr/>
          <p:nvPr/>
        </p:nvGrpSpPr>
        <p:grpSpPr>
          <a:xfrm>
            <a:off x="554736" y="4217606"/>
            <a:ext cx="11082528" cy="330031"/>
            <a:chOff x="554736" y="3813210"/>
            <a:chExt cx="11082528" cy="330031"/>
          </a:xfrm>
        </p:grpSpPr>
        <p:grpSp>
          <p:nvGrpSpPr>
            <p:cNvPr id="32" name="Group 31">
              <a:extLst>
                <a:ext uri="{FF2B5EF4-FFF2-40B4-BE49-F238E27FC236}">
                  <a16:creationId xmlns:a16="http://schemas.microsoft.com/office/drawing/2014/main" id="{A8CF60C9-A5DC-BB1D-707D-07947F164BA6}"/>
                </a:ext>
              </a:extLst>
            </p:cNvPr>
            <p:cNvGrpSpPr/>
            <p:nvPr/>
          </p:nvGrpSpPr>
          <p:grpSpPr>
            <a:xfrm>
              <a:off x="1022758" y="3839726"/>
              <a:ext cx="10614506" cy="276999"/>
              <a:chOff x="1022758" y="2430281"/>
              <a:chExt cx="10614506" cy="276999"/>
            </a:xfrm>
          </p:grpSpPr>
          <p:sp>
            <p:nvSpPr>
              <p:cNvPr id="11" name="TextBox 10">
                <a:extLst>
                  <a:ext uri="{FF2B5EF4-FFF2-40B4-BE49-F238E27FC236}">
                    <a16:creationId xmlns:a16="http://schemas.microsoft.com/office/drawing/2014/main" id="{157D3FBC-FF6C-D162-C297-6F895D0EB41D}"/>
                  </a:ext>
                </a:extLst>
              </p:cNvPr>
              <p:cNvSpPr txBox="1">
                <a:spLocks/>
              </p:cNvSpPr>
              <p:nvPr/>
            </p:nvSpPr>
            <p:spPr>
              <a:xfrm>
                <a:off x="1022758" y="2430281"/>
                <a:ext cx="2655391" cy="276999"/>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buClr>
                    <a:srgbClr val="000000"/>
                  </a:buClr>
                  <a:buNone/>
                  <a:defRPr/>
                </a:pPr>
                <a:r>
                  <a:rPr lang="en-US" sz="1800" b="1"/>
                  <a:t>Batch Zero Concepts</a:t>
                </a:r>
                <a:endParaRPr lang="en-US" sz="1800" b="1">
                  <a:solidFill>
                    <a:srgbClr val="000000"/>
                  </a:solidFill>
                </a:endParaRPr>
              </a:p>
            </p:txBody>
          </p:sp>
          <p:sp>
            <p:nvSpPr>
              <p:cNvPr id="12" name="TextBox 11">
                <a:extLst>
                  <a:ext uri="{FF2B5EF4-FFF2-40B4-BE49-F238E27FC236}">
                    <a16:creationId xmlns:a16="http://schemas.microsoft.com/office/drawing/2014/main" id="{1C0D5373-0250-C6F0-00D8-5319CEA75228}"/>
                  </a:ext>
                </a:extLst>
              </p:cNvPr>
              <p:cNvSpPr txBox="1"/>
              <p:nvPr>
                <p:custDataLst>
                  <p:tags r:id="rId8"/>
                </p:custDataLst>
              </p:nvPr>
            </p:nvSpPr>
            <p:spPr>
              <a:xfrm>
                <a:off x="3924729" y="2430281"/>
                <a:ext cx="7712535" cy="246221"/>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285750" indent="-285750">
                  <a:spcBef>
                    <a:spcPts val="0"/>
                  </a:spcBef>
                  <a:spcAft>
                    <a:spcPts val="0"/>
                  </a:spcAft>
                  <a:buFont typeface="Arial" panose="020B0604020202020204" pitchFamily="34" charset="0"/>
                  <a:buChar char="•"/>
                </a:pPr>
                <a:r>
                  <a:rPr lang="en-US"/>
                  <a:t>Detailed review of Batch Zero Concepts</a:t>
                </a:r>
              </a:p>
            </p:txBody>
          </p:sp>
        </p:grpSp>
        <p:sp>
          <p:nvSpPr>
            <p:cNvPr id="25" name="TrackerNumBlue 15">
              <a:extLst>
                <a:ext uri="{FF2B5EF4-FFF2-40B4-BE49-F238E27FC236}">
                  <a16:creationId xmlns:a16="http://schemas.microsoft.com/office/drawing/2014/main" id="{B936A344-C9DF-925E-4F2C-7F26E317200D}"/>
                </a:ext>
              </a:extLst>
            </p:cNvPr>
            <p:cNvSpPr>
              <a:spLocks noChangeAspect="1"/>
            </p:cNvSpPr>
            <p:nvPr>
              <p:custDataLst>
                <p:tags r:id="rId7"/>
              </p:custDataLst>
            </p:nvPr>
          </p:nvSpPr>
          <p:spPr>
            <a:xfrm>
              <a:off x="554736" y="3813210"/>
              <a:ext cx="330031" cy="330031"/>
            </a:xfrm>
            <a:prstGeom prst="ellipse">
              <a:avLst/>
            </a:prstGeom>
            <a:solidFill>
              <a:schemeClr val="accent1"/>
            </a:solidFill>
            <a:ln w="6350" cap="sq" cmpd="sng" algn="ctr">
              <a:noFill/>
              <a:prstDash val="solid"/>
              <a:miter lim="800000"/>
            </a:ln>
            <a:effectLst/>
            <a:extLst>
              <a:ext uri="{91240B29-F687-4F45-9708-019B960494DF}">
                <a14:hiddenLine xmlns:a14="http://schemas.microsoft.com/office/drawing/2010/main" w="6350" cap="sq" cmpd="sng" algn="ctr">
                  <a:solidFill>
                    <a:schemeClr val="accent1"/>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algn="ctr">
                <a:spcBef>
                  <a:spcPts val="300"/>
                </a:spcBef>
                <a:spcAft>
                  <a:spcPts val="300"/>
                </a:spcAft>
              </a:pPr>
              <a:r>
                <a:rPr lang="en-US" sz="1600" b="1">
                  <a:solidFill>
                    <a:schemeClr val="bg1"/>
                  </a:solidFill>
                </a:rPr>
                <a:t>5</a:t>
              </a:r>
            </a:p>
          </p:txBody>
        </p:sp>
      </p:grpSp>
      <p:cxnSp>
        <p:nvCxnSpPr>
          <p:cNvPr id="29" name="Straight Connector 28">
            <a:extLst>
              <a:ext uri="{FF2B5EF4-FFF2-40B4-BE49-F238E27FC236}">
                <a16:creationId xmlns:a16="http://schemas.microsoft.com/office/drawing/2014/main" id="{85DFFB72-F2CB-036B-B3A6-570027634238}"/>
              </a:ext>
            </a:extLst>
          </p:cNvPr>
          <p:cNvCxnSpPr>
            <a:cxnSpLocks/>
          </p:cNvCxnSpPr>
          <p:nvPr/>
        </p:nvCxnSpPr>
        <p:spPr>
          <a:xfrm>
            <a:off x="554736" y="4115079"/>
            <a:ext cx="11082528" cy="0"/>
          </a:xfrm>
          <a:prstGeom prst="line">
            <a:avLst/>
          </a:prstGeom>
          <a:ln w="635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62" name="Group 61">
            <a:extLst>
              <a:ext uri="{FF2B5EF4-FFF2-40B4-BE49-F238E27FC236}">
                <a16:creationId xmlns:a16="http://schemas.microsoft.com/office/drawing/2014/main" id="{76243E5F-7096-07CB-09A5-14B3B2514A4C}"/>
              </a:ext>
            </a:extLst>
          </p:cNvPr>
          <p:cNvGrpSpPr/>
          <p:nvPr/>
        </p:nvGrpSpPr>
        <p:grpSpPr>
          <a:xfrm>
            <a:off x="554736" y="3458553"/>
            <a:ext cx="11082528" cy="553998"/>
            <a:chOff x="554736" y="2854279"/>
            <a:chExt cx="11082528" cy="553998"/>
          </a:xfrm>
        </p:grpSpPr>
        <p:grpSp>
          <p:nvGrpSpPr>
            <p:cNvPr id="26" name="Group 25">
              <a:extLst>
                <a:ext uri="{FF2B5EF4-FFF2-40B4-BE49-F238E27FC236}">
                  <a16:creationId xmlns:a16="http://schemas.microsoft.com/office/drawing/2014/main" id="{A47F4DBA-3440-9082-5727-4965888A5794}"/>
                </a:ext>
              </a:extLst>
            </p:cNvPr>
            <p:cNvGrpSpPr/>
            <p:nvPr/>
          </p:nvGrpSpPr>
          <p:grpSpPr>
            <a:xfrm>
              <a:off x="1022758" y="2854279"/>
              <a:ext cx="10614506" cy="553998"/>
              <a:chOff x="1022758" y="2074311"/>
              <a:chExt cx="10614506" cy="553998"/>
            </a:xfrm>
          </p:grpSpPr>
          <p:sp>
            <p:nvSpPr>
              <p:cNvPr id="27" name="TextBox 26">
                <a:extLst>
                  <a:ext uri="{FF2B5EF4-FFF2-40B4-BE49-F238E27FC236}">
                    <a16:creationId xmlns:a16="http://schemas.microsoft.com/office/drawing/2014/main" id="{425BB769-A97A-3B9D-D8E9-8F9E83C7A122}"/>
                  </a:ext>
                </a:extLst>
              </p:cNvPr>
              <p:cNvSpPr txBox="1">
                <a:spLocks/>
              </p:cNvSpPr>
              <p:nvPr/>
            </p:nvSpPr>
            <p:spPr>
              <a:xfrm>
                <a:off x="1022758" y="2074311"/>
                <a:ext cx="2655391" cy="553998"/>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buClr>
                    <a:srgbClr val="000000"/>
                  </a:buClr>
                  <a:buNone/>
                  <a:defRPr/>
                </a:pPr>
                <a:r>
                  <a:rPr lang="en-US" sz="1800" b="1">
                    <a:cs typeface="Arial"/>
                  </a:rPr>
                  <a:t>Feedback from PUCT and ERCOT comments</a:t>
                </a:r>
                <a:endParaRPr lang="en-US" sz="1800">
                  <a:solidFill>
                    <a:srgbClr val="000000"/>
                  </a:solidFill>
                </a:endParaRPr>
              </a:p>
            </p:txBody>
          </p:sp>
          <p:sp>
            <p:nvSpPr>
              <p:cNvPr id="28" name="TextBox 27">
                <a:extLst>
                  <a:ext uri="{FF2B5EF4-FFF2-40B4-BE49-F238E27FC236}">
                    <a16:creationId xmlns:a16="http://schemas.microsoft.com/office/drawing/2014/main" id="{1587D2AE-C82C-4584-52C3-7558381A1F88}"/>
                  </a:ext>
                </a:extLst>
              </p:cNvPr>
              <p:cNvSpPr txBox="1"/>
              <p:nvPr>
                <p:custDataLst>
                  <p:tags r:id="rId6"/>
                </p:custDataLst>
              </p:nvPr>
            </p:nvSpPr>
            <p:spPr>
              <a:xfrm>
                <a:off x="3924729" y="2074311"/>
                <a:ext cx="7712535" cy="492443"/>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285750" indent="-285750">
                  <a:spcBef>
                    <a:spcPts val="0"/>
                  </a:spcBef>
                  <a:spcAft>
                    <a:spcPts val="0"/>
                  </a:spcAft>
                  <a:buFont typeface="Arial" panose="020B0604020202020204" pitchFamily="34" charset="0"/>
                  <a:buChar char="•"/>
                </a:pPr>
                <a:r>
                  <a:rPr lang="en-US"/>
                  <a:t>Review feedback received from PUCT on April 17 Open Meeting</a:t>
                </a:r>
              </a:p>
              <a:p>
                <a:pPr marL="285750" indent="-285750">
                  <a:spcBef>
                    <a:spcPts val="0"/>
                  </a:spcBef>
                  <a:spcAft>
                    <a:spcPts val="0"/>
                  </a:spcAft>
                  <a:buFont typeface="Arial" panose="020B0604020202020204" pitchFamily="34" charset="0"/>
                  <a:buChar char="•"/>
                </a:pPr>
                <a:r>
                  <a:rPr lang="en-US"/>
                  <a:t>Review updated ERCOT comments to PGRR145 filed on April 22</a:t>
                </a:r>
              </a:p>
            </p:txBody>
          </p:sp>
        </p:grpSp>
        <p:sp>
          <p:nvSpPr>
            <p:cNvPr id="6" name="TrackerNumBlue 15">
              <a:extLst>
                <a:ext uri="{FF2B5EF4-FFF2-40B4-BE49-F238E27FC236}">
                  <a16:creationId xmlns:a16="http://schemas.microsoft.com/office/drawing/2014/main" id="{9170E86F-0A3A-FFD8-6BE3-063A957DF21B}"/>
                </a:ext>
              </a:extLst>
            </p:cNvPr>
            <p:cNvSpPr>
              <a:spLocks noChangeAspect="1"/>
            </p:cNvSpPr>
            <p:nvPr>
              <p:custDataLst>
                <p:tags r:id="rId5"/>
              </p:custDataLst>
            </p:nvPr>
          </p:nvSpPr>
          <p:spPr>
            <a:xfrm>
              <a:off x="554736" y="2854279"/>
              <a:ext cx="330031" cy="330030"/>
            </a:xfrm>
            <a:prstGeom prst="ellipse">
              <a:avLst/>
            </a:prstGeom>
            <a:solidFill>
              <a:schemeClr val="accent1"/>
            </a:solidFill>
            <a:ln w="6350" cap="sq" cmpd="sng" algn="ctr">
              <a:noFill/>
              <a:prstDash val="solid"/>
              <a:miter lim="800000"/>
            </a:ln>
            <a:effectLst/>
            <a:extLst>
              <a:ext uri="{91240B29-F687-4F45-9708-019B960494DF}">
                <a14:hiddenLine xmlns:a14="http://schemas.microsoft.com/office/drawing/2010/main" w="6350" cap="sq" cmpd="sng" algn="ctr">
                  <a:solidFill>
                    <a:schemeClr val="accent1"/>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algn="ctr">
                <a:spcBef>
                  <a:spcPts val="300"/>
                </a:spcBef>
                <a:spcAft>
                  <a:spcPts val="300"/>
                </a:spcAft>
              </a:pPr>
              <a:r>
                <a:rPr lang="en-US" sz="1600" b="1">
                  <a:solidFill>
                    <a:schemeClr val="bg1"/>
                  </a:solidFill>
                </a:rPr>
                <a:t>4</a:t>
              </a:r>
            </a:p>
          </p:txBody>
        </p:sp>
      </p:grpSp>
      <p:cxnSp>
        <p:nvCxnSpPr>
          <p:cNvPr id="9" name="Straight Connector 8">
            <a:extLst>
              <a:ext uri="{FF2B5EF4-FFF2-40B4-BE49-F238E27FC236}">
                <a16:creationId xmlns:a16="http://schemas.microsoft.com/office/drawing/2014/main" id="{2452D0EA-8633-61F1-EDD0-D8EAFEF336CF}"/>
              </a:ext>
            </a:extLst>
          </p:cNvPr>
          <p:cNvCxnSpPr>
            <a:cxnSpLocks/>
          </p:cNvCxnSpPr>
          <p:nvPr/>
        </p:nvCxnSpPr>
        <p:spPr>
          <a:xfrm>
            <a:off x="554736" y="2820940"/>
            <a:ext cx="11082528" cy="0"/>
          </a:xfrm>
          <a:prstGeom prst="line">
            <a:avLst/>
          </a:prstGeom>
          <a:ln w="635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65" name="Group 64">
            <a:extLst>
              <a:ext uri="{FF2B5EF4-FFF2-40B4-BE49-F238E27FC236}">
                <a16:creationId xmlns:a16="http://schemas.microsoft.com/office/drawing/2014/main" id="{D6D1613A-1CAC-213C-DE48-A1D4D3100A22}"/>
              </a:ext>
            </a:extLst>
          </p:cNvPr>
          <p:cNvGrpSpPr/>
          <p:nvPr/>
        </p:nvGrpSpPr>
        <p:grpSpPr>
          <a:xfrm>
            <a:off x="554736" y="2164414"/>
            <a:ext cx="11082528" cy="553998"/>
            <a:chOff x="554736" y="2134499"/>
            <a:chExt cx="11082528" cy="553998"/>
          </a:xfrm>
        </p:grpSpPr>
        <p:sp>
          <p:nvSpPr>
            <p:cNvPr id="10" name="TrackerNumBlue 15">
              <a:extLst>
                <a:ext uri="{FF2B5EF4-FFF2-40B4-BE49-F238E27FC236}">
                  <a16:creationId xmlns:a16="http://schemas.microsoft.com/office/drawing/2014/main" id="{8A69991A-A7F6-338D-A6A2-A675629D6CF6}"/>
                </a:ext>
              </a:extLst>
            </p:cNvPr>
            <p:cNvSpPr>
              <a:spLocks noChangeAspect="1"/>
            </p:cNvSpPr>
            <p:nvPr>
              <p:custDataLst>
                <p:tags r:id="rId3"/>
              </p:custDataLst>
            </p:nvPr>
          </p:nvSpPr>
          <p:spPr>
            <a:xfrm>
              <a:off x="554736" y="2134499"/>
              <a:ext cx="330031" cy="330030"/>
            </a:xfrm>
            <a:prstGeom prst="ellipse">
              <a:avLst/>
            </a:prstGeom>
            <a:solidFill>
              <a:schemeClr val="accent1"/>
            </a:solidFill>
            <a:ln w="6350" cap="sq" cmpd="sng" algn="ctr">
              <a:noFill/>
              <a:prstDash val="solid"/>
              <a:miter lim="800000"/>
            </a:ln>
            <a:effectLst/>
            <a:extLst>
              <a:ext uri="{91240B29-F687-4F45-9708-019B960494DF}">
                <a14:hiddenLine xmlns:a14="http://schemas.microsoft.com/office/drawing/2010/main" w="6350" cap="sq" cmpd="sng" algn="ctr">
                  <a:solidFill>
                    <a:schemeClr val="accent1"/>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algn="ctr">
                <a:spcBef>
                  <a:spcPts val="300"/>
                </a:spcBef>
                <a:spcAft>
                  <a:spcPts val="300"/>
                </a:spcAft>
              </a:pPr>
              <a:r>
                <a:rPr lang="en-US" sz="1600" b="1">
                  <a:solidFill>
                    <a:schemeClr val="bg1"/>
                  </a:solidFill>
                </a:rPr>
                <a:t>2</a:t>
              </a:r>
            </a:p>
          </p:txBody>
        </p:sp>
        <p:grpSp>
          <p:nvGrpSpPr>
            <p:cNvPr id="13" name="Group 12">
              <a:extLst>
                <a:ext uri="{FF2B5EF4-FFF2-40B4-BE49-F238E27FC236}">
                  <a16:creationId xmlns:a16="http://schemas.microsoft.com/office/drawing/2014/main" id="{3C55582E-98A7-F334-75DD-B06B66CDADF3}"/>
                </a:ext>
              </a:extLst>
            </p:cNvPr>
            <p:cNvGrpSpPr/>
            <p:nvPr/>
          </p:nvGrpSpPr>
          <p:grpSpPr>
            <a:xfrm>
              <a:off x="1022758" y="2134499"/>
              <a:ext cx="10614506" cy="553998"/>
              <a:chOff x="1022758" y="2074311"/>
              <a:chExt cx="10614506" cy="553998"/>
            </a:xfrm>
          </p:grpSpPr>
          <p:sp>
            <p:nvSpPr>
              <p:cNvPr id="15" name="TextBox 14">
                <a:extLst>
                  <a:ext uri="{FF2B5EF4-FFF2-40B4-BE49-F238E27FC236}">
                    <a16:creationId xmlns:a16="http://schemas.microsoft.com/office/drawing/2014/main" id="{13E31FD3-B7BD-DB5C-E60C-7458BB33CAE7}"/>
                  </a:ext>
                </a:extLst>
              </p:cNvPr>
              <p:cNvSpPr txBox="1">
                <a:spLocks/>
              </p:cNvSpPr>
              <p:nvPr/>
            </p:nvSpPr>
            <p:spPr>
              <a:xfrm>
                <a:off x="1022758" y="2074311"/>
                <a:ext cx="2655391" cy="553998"/>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buClr>
                    <a:srgbClr val="000000"/>
                  </a:buClr>
                  <a:buNone/>
                  <a:defRPr/>
                </a:pPr>
                <a:r>
                  <a:rPr lang="en-US" sz="1800" b="1">
                    <a:cs typeface="Arial"/>
                  </a:rPr>
                  <a:t>Year 6 allocation approach</a:t>
                </a:r>
                <a:endParaRPr lang="en-US" sz="1800">
                  <a:solidFill>
                    <a:srgbClr val="000000"/>
                  </a:solidFill>
                </a:endParaRPr>
              </a:p>
            </p:txBody>
          </p:sp>
          <p:sp>
            <p:nvSpPr>
              <p:cNvPr id="16" name="TextBox 15">
                <a:extLst>
                  <a:ext uri="{FF2B5EF4-FFF2-40B4-BE49-F238E27FC236}">
                    <a16:creationId xmlns:a16="http://schemas.microsoft.com/office/drawing/2014/main" id="{B42BACDA-A5B9-7972-868F-767D5ECA6A90}"/>
                  </a:ext>
                </a:extLst>
              </p:cNvPr>
              <p:cNvSpPr txBox="1"/>
              <p:nvPr>
                <p:custDataLst>
                  <p:tags r:id="rId4"/>
                </p:custDataLst>
              </p:nvPr>
            </p:nvSpPr>
            <p:spPr>
              <a:xfrm>
                <a:off x="3924729" y="2074311"/>
                <a:ext cx="7712535" cy="492443"/>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285750" indent="-285750">
                  <a:spcBef>
                    <a:spcPts val="0"/>
                  </a:spcBef>
                  <a:spcAft>
                    <a:spcPts val="0"/>
                  </a:spcAft>
                  <a:buFont typeface="Arial" panose="020B0604020202020204" pitchFamily="34" charset="0"/>
                  <a:buChar char="•"/>
                </a:pPr>
                <a:r>
                  <a:rPr lang="en-US"/>
                  <a:t>Review alternative approach for dealing with year 6 allocation and discuss advantages and disadvantages</a:t>
                </a:r>
              </a:p>
            </p:txBody>
          </p:sp>
        </p:grpSp>
      </p:grpSp>
    </p:spTree>
    <p:extLst>
      <p:ext uri="{BB962C8B-B14F-4D97-AF65-F5344CB8AC3E}">
        <p14:creationId xmlns:p14="http://schemas.microsoft.com/office/powerpoint/2010/main" val="208786204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4" name="think-cell data - do not delete" hidden="1">
            <a:extLst>
              <a:ext uri="{FF2B5EF4-FFF2-40B4-BE49-F238E27FC236}">
                <a16:creationId xmlns:a16="http://schemas.microsoft.com/office/drawing/2014/main" id="{E9D29790-F3CC-EB2F-0D96-D276D85413D1}"/>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0" imgW="404" imgH="403" progId="TCLayout.ActiveDocument.1">
                  <p:embed/>
                </p:oleObj>
              </mc:Choice>
              <mc:Fallback>
                <p:oleObj name="think-cell Slide" r:id="rId10" imgW="404" imgH="403" progId="TCLayout.ActiveDocument.1">
                  <p:embed/>
                  <p:pic>
                    <p:nvPicPr>
                      <p:cNvPr id="54" name="think-cell data - do not delete" hidden="1">
                        <a:extLst>
                          <a:ext uri="{FF2B5EF4-FFF2-40B4-BE49-F238E27FC236}">
                            <a16:creationId xmlns:a16="http://schemas.microsoft.com/office/drawing/2014/main" id="{E9D29790-F3CC-EB2F-0D96-D276D85413D1}"/>
                          </a:ext>
                        </a:extLst>
                      </p:cNvPr>
                      <p:cNvPicPr/>
                      <p:nvPr/>
                    </p:nvPicPr>
                    <p:blipFill>
                      <a:blip r:embed="rId11"/>
                      <a:stretch>
                        <a:fillRect/>
                      </a:stretch>
                    </p:blipFill>
                    <p:spPr>
                      <a:xfrm>
                        <a:off x="1588" y="1588"/>
                        <a:ext cx="1588" cy="1588"/>
                      </a:xfrm>
                      <a:prstGeom prst="rect">
                        <a:avLst/>
                      </a:prstGeom>
                    </p:spPr>
                  </p:pic>
                </p:oleObj>
              </mc:Fallback>
            </mc:AlternateContent>
          </a:graphicData>
        </a:graphic>
      </p:graphicFrame>
      <p:sp>
        <p:nvSpPr>
          <p:cNvPr id="82" name="Rectangle 81">
            <a:extLst>
              <a:ext uri="{FF2B5EF4-FFF2-40B4-BE49-F238E27FC236}">
                <a16:creationId xmlns:a16="http://schemas.microsoft.com/office/drawing/2014/main" id="{ACDA3F11-3A9B-33D1-9EAF-D3119CA296A1}"/>
              </a:ext>
            </a:extLst>
          </p:cNvPr>
          <p:cNvSpPr/>
          <p:nvPr/>
        </p:nvSpPr>
        <p:spPr>
          <a:xfrm>
            <a:off x="3786286" y="1712837"/>
            <a:ext cx="2090532" cy="4475964"/>
          </a:xfrm>
          <a:prstGeom prst="rect">
            <a:avLst/>
          </a:prstGeom>
          <a:solidFill>
            <a:srgbClr val="005763">
              <a:alpha val="10196"/>
            </a:srgbClr>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1200" b="1"/>
          </a:p>
        </p:txBody>
      </p:sp>
      <p:sp>
        <p:nvSpPr>
          <p:cNvPr id="2" name="Title 1">
            <a:extLst>
              <a:ext uri="{FF2B5EF4-FFF2-40B4-BE49-F238E27FC236}">
                <a16:creationId xmlns:a16="http://schemas.microsoft.com/office/drawing/2014/main" id="{8030306D-2BBD-1072-4418-AF87C9BEBE02}"/>
              </a:ext>
            </a:extLst>
          </p:cNvPr>
          <p:cNvSpPr>
            <a:spLocks noGrp="1"/>
          </p:cNvSpPr>
          <p:nvPr>
            <p:ph type="title"/>
          </p:nvPr>
        </p:nvSpPr>
        <p:spPr>
          <a:xfrm>
            <a:off x="1257300" y="457200"/>
            <a:ext cx="10401300" cy="664797"/>
          </a:xfrm>
        </p:spPr>
        <p:txBody>
          <a:bodyPr vert="horz">
            <a:spAutoFit/>
          </a:bodyPr>
          <a:lstStyle/>
          <a:p>
            <a:r>
              <a:rPr lang="en-US"/>
              <a:t>CLR and BYOG frameworks are being integrated into Batch Zero filing, forming a first comprehensive design with further refinement over time</a:t>
            </a:r>
          </a:p>
        </p:txBody>
      </p:sp>
      <p:sp>
        <p:nvSpPr>
          <p:cNvPr id="4" name="Slide Number Placeholder 3">
            <a:extLst>
              <a:ext uri="{FF2B5EF4-FFF2-40B4-BE49-F238E27FC236}">
                <a16:creationId xmlns:a16="http://schemas.microsoft.com/office/drawing/2014/main" id="{3EACD754-E719-140F-CA5A-B2996928071D}"/>
              </a:ext>
            </a:extLst>
          </p:cNvPr>
          <p:cNvSpPr>
            <a:spLocks noGrp="1"/>
          </p:cNvSpPr>
          <p:nvPr>
            <p:ph type="sldNum" sz="quarter" idx="12"/>
          </p:nvPr>
        </p:nvSpPr>
        <p:spPr/>
        <p:txBody>
          <a:bodyPr/>
          <a:lstStyle/>
          <a:p>
            <a:fld id="{BCDE79FB-97BA-492B-8D57-F1373F9ADA95}" type="slidenum">
              <a:rPr lang="en-US" smtClean="0"/>
              <a:t>20</a:t>
            </a:fld>
            <a:endParaRPr lang="en-US"/>
          </a:p>
        </p:txBody>
      </p:sp>
      <p:grpSp>
        <p:nvGrpSpPr>
          <p:cNvPr id="55" name="Group 54">
            <a:extLst>
              <a:ext uri="{FF2B5EF4-FFF2-40B4-BE49-F238E27FC236}">
                <a16:creationId xmlns:a16="http://schemas.microsoft.com/office/drawing/2014/main" id="{BB85625E-CB44-BD35-313B-5D3E18629945}"/>
              </a:ext>
            </a:extLst>
          </p:cNvPr>
          <p:cNvGrpSpPr/>
          <p:nvPr/>
        </p:nvGrpSpPr>
        <p:grpSpPr>
          <a:xfrm>
            <a:off x="3919164" y="2554936"/>
            <a:ext cx="1797977" cy="1705239"/>
            <a:chOff x="3812997" y="2157210"/>
            <a:chExt cx="1797977" cy="1705239"/>
          </a:xfrm>
        </p:grpSpPr>
        <p:grpSp>
          <p:nvGrpSpPr>
            <p:cNvPr id="44" name="Group 43">
              <a:extLst>
                <a:ext uri="{FF2B5EF4-FFF2-40B4-BE49-F238E27FC236}">
                  <a16:creationId xmlns:a16="http://schemas.microsoft.com/office/drawing/2014/main" id="{2147506B-F538-96F0-D61B-471ECA8C79F5}"/>
                </a:ext>
              </a:extLst>
            </p:cNvPr>
            <p:cNvGrpSpPr/>
            <p:nvPr/>
          </p:nvGrpSpPr>
          <p:grpSpPr>
            <a:xfrm>
              <a:off x="3812997" y="2157210"/>
              <a:ext cx="1797977" cy="1705239"/>
              <a:chOff x="1257300" y="1934637"/>
              <a:chExt cx="1797977" cy="1705239"/>
            </a:xfrm>
          </p:grpSpPr>
          <p:sp>
            <p:nvSpPr>
              <p:cNvPr id="45" name="Rectangle 44">
                <a:extLst>
                  <a:ext uri="{FF2B5EF4-FFF2-40B4-BE49-F238E27FC236}">
                    <a16:creationId xmlns:a16="http://schemas.microsoft.com/office/drawing/2014/main" id="{C36A547F-724F-5A3D-BB22-8F826090675B}"/>
                  </a:ext>
                </a:extLst>
              </p:cNvPr>
              <p:cNvSpPr>
                <a:spLocks/>
              </p:cNvSpPr>
              <p:nvPr/>
            </p:nvSpPr>
            <p:spPr>
              <a:xfrm>
                <a:off x="1257300" y="1934637"/>
                <a:ext cx="1797977" cy="801384"/>
              </a:xfrm>
              <a:prstGeom prst="rect">
                <a:avLst/>
              </a:prstGeom>
              <a:ln w="31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endParaRPr lang="en-US" sz="1100" b="1"/>
              </a:p>
            </p:txBody>
          </p:sp>
          <p:sp>
            <p:nvSpPr>
              <p:cNvPr id="46" name="Rectangle 45">
                <a:extLst>
                  <a:ext uri="{FF2B5EF4-FFF2-40B4-BE49-F238E27FC236}">
                    <a16:creationId xmlns:a16="http://schemas.microsoft.com/office/drawing/2014/main" id="{1C3806E4-64C4-49FB-D6CD-4BE1BFF9B09C}"/>
                  </a:ext>
                </a:extLst>
              </p:cNvPr>
              <p:cNvSpPr>
                <a:spLocks/>
              </p:cNvSpPr>
              <p:nvPr/>
            </p:nvSpPr>
            <p:spPr>
              <a:xfrm>
                <a:off x="1257300" y="2838492"/>
                <a:ext cx="1797977" cy="801384"/>
              </a:xfrm>
              <a:prstGeom prst="rect">
                <a:avLst/>
              </a:prstGeom>
              <a:ln w="31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endParaRPr lang="en-US" sz="1100" b="1"/>
              </a:p>
            </p:txBody>
          </p:sp>
          <p:pic>
            <p:nvPicPr>
              <p:cNvPr id="47" name="Graphic 46">
                <a:extLst>
                  <a:ext uri="{FF2B5EF4-FFF2-40B4-BE49-F238E27FC236}">
                    <a16:creationId xmlns:a16="http://schemas.microsoft.com/office/drawing/2014/main" id="{A07625DE-40FB-45C3-5EAE-B3B94425C29B}"/>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1412956" y="2037536"/>
                <a:ext cx="284384" cy="284384"/>
              </a:xfrm>
              <a:prstGeom prst="rect">
                <a:avLst/>
              </a:prstGeom>
            </p:spPr>
          </p:pic>
          <p:pic>
            <p:nvPicPr>
              <p:cNvPr id="48" name="Graphic 47">
                <a:extLst>
                  <a:ext uri="{FF2B5EF4-FFF2-40B4-BE49-F238E27FC236}">
                    <a16:creationId xmlns:a16="http://schemas.microsoft.com/office/drawing/2014/main" id="{4BFEAEAF-47DB-3A7A-7314-9571DC60D7E7}"/>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1412956" y="2918974"/>
                <a:ext cx="284384" cy="284384"/>
              </a:xfrm>
              <a:prstGeom prst="rect">
                <a:avLst/>
              </a:prstGeom>
            </p:spPr>
          </p:pic>
        </p:grpSp>
        <p:sp>
          <p:nvSpPr>
            <p:cNvPr id="14" name="Rectangle 13">
              <a:extLst>
                <a:ext uri="{FF2B5EF4-FFF2-40B4-BE49-F238E27FC236}">
                  <a16:creationId xmlns:a16="http://schemas.microsoft.com/office/drawing/2014/main" id="{911CBF23-6ACF-024E-0B73-1EB966B40003}"/>
                </a:ext>
              </a:extLst>
            </p:cNvPr>
            <p:cNvSpPr>
              <a:spLocks/>
            </p:cNvSpPr>
            <p:nvPr/>
          </p:nvSpPr>
          <p:spPr>
            <a:xfrm>
              <a:off x="3812997" y="2582885"/>
              <a:ext cx="1797977" cy="158550"/>
            </a:xfrm>
            <a:prstGeom prst="rect">
              <a:avLst/>
            </a:prstGeom>
            <a:solidFill>
              <a:schemeClr val="accent2"/>
            </a:solidFill>
            <a:ln w="31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r>
                <a:rPr lang="en-US" sz="1100" b="1"/>
                <a:t>PCLR comments</a:t>
              </a:r>
            </a:p>
          </p:txBody>
        </p:sp>
        <p:sp>
          <p:nvSpPr>
            <p:cNvPr id="15" name="Rectangle 14">
              <a:extLst>
                <a:ext uri="{FF2B5EF4-FFF2-40B4-BE49-F238E27FC236}">
                  <a16:creationId xmlns:a16="http://schemas.microsoft.com/office/drawing/2014/main" id="{C3CB2D3A-99AA-60AF-E6FF-988CB2FCF88D}"/>
                </a:ext>
              </a:extLst>
            </p:cNvPr>
            <p:cNvSpPr>
              <a:spLocks/>
            </p:cNvSpPr>
            <p:nvPr/>
          </p:nvSpPr>
          <p:spPr>
            <a:xfrm>
              <a:off x="3812997" y="3493023"/>
              <a:ext cx="1797977" cy="158550"/>
            </a:xfrm>
            <a:prstGeom prst="rect">
              <a:avLst/>
            </a:prstGeom>
            <a:solidFill>
              <a:schemeClr val="accent2"/>
            </a:solidFill>
            <a:ln w="31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r>
                <a:rPr lang="en-US" sz="1100" b="1"/>
                <a:t>PCLR comments</a:t>
              </a:r>
            </a:p>
          </p:txBody>
        </p:sp>
      </p:grpSp>
      <p:grpSp>
        <p:nvGrpSpPr>
          <p:cNvPr id="56" name="Group 55">
            <a:extLst>
              <a:ext uri="{FF2B5EF4-FFF2-40B4-BE49-F238E27FC236}">
                <a16:creationId xmlns:a16="http://schemas.microsoft.com/office/drawing/2014/main" id="{DC10F04E-D104-94C8-CC41-345DBB5BD335}"/>
              </a:ext>
            </a:extLst>
          </p:cNvPr>
          <p:cNvGrpSpPr/>
          <p:nvPr/>
        </p:nvGrpSpPr>
        <p:grpSpPr>
          <a:xfrm>
            <a:off x="6581028" y="2554936"/>
            <a:ext cx="1797977" cy="1705239"/>
            <a:chOff x="6581028" y="2157210"/>
            <a:chExt cx="1797977" cy="1705239"/>
          </a:xfrm>
        </p:grpSpPr>
        <p:grpSp>
          <p:nvGrpSpPr>
            <p:cNvPr id="49" name="Group 48">
              <a:extLst>
                <a:ext uri="{FF2B5EF4-FFF2-40B4-BE49-F238E27FC236}">
                  <a16:creationId xmlns:a16="http://schemas.microsoft.com/office/drawing/2014/main" id="{31D735C0-A8A9-5C6E-DF78-C7FDCF54F6C7}"/>
                </a:ext>
              </a:extLst>
            </p:cNvPr>
            <p:cNvGrpSpPr/>
            <p:nvPr/>
          </p:nvGrpSpPr>
          <p:grpSpPr>
            <a:xfrm>
              <a:off x="6581028" y="2157210"/>
              <a:ext cx="1797977" cy="1705239"/>
              <a:chOff x="1257300" y="1934637"/>
              <a:chExt cx="1797977" cy="1705239"/>
            </a:xfrm>
          </p:grpSpPr>
          <p:sp>
            <p:nvSpPr>
              <p:cNvPr id="50" name="Rectangle 49">
                <a:extLst>
                  <a:ext uri="{FF2B5EF4-FFF2-40B4-BE49-F238E27FC236}">
                    <a16:creationId xmlns:a16="http://schemas.microsoft.com/office/drawing/2014/main" id="{F1AB07D2-1296-B361-D02F-C96A0708FAF5}"/>
                  </a:ext>
                </a:extLst>
              </p:cNvPr>
              <p:cNvSpPr>
                <a:spLocks/>
              </p:cNvSpPr>
              <p:nvPr/>
            </p:nvSpPr>
            <p:spPr>
              <a:xfrm>
                <a:off x="1257300" y="1934637"/>
                <a:ext cx="1797977" cy="801384"/>
              </a:xfrm>
              <a:prstGeom prst="rect">
                <a:avLst/>
              </a:prstGeom>
              <a:ln w="31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endParaRPr lang="en-US" sz="1100" b="1"/>
              </a:p>
            </p:txBody>
          </p:sp>
          <p:sp>
            <p:nvSpPr>
              <p:cNvPr id="51" name="Rectangle 50">
                <a:extLst>
                  <a:ext uri="{FF2B5EF4-FFF2-40B4-BE49-F238E27FC236}">
                    <a16:creationId xmlns:a16="http://schemas.microsoft.com/office/drawing/2014/main" id="{8A181FC7-29D4-5DC1-8638-14D3F3AF2A47}"/>
                  </a:ext>
                </a:extLst>
              </p:cNvPr>
              <p:cNvSpPr>
                <a:spLocks/>
              </p:cNvSpPr>
              <p:nvPr/>
            </p:nvSpPr>
            <p:spPr>
              <a:xfrm>
                <a:off x="1257300" y="2838492"/>
                <a:ext cx="1797977" cy="801384"/>
              </a:xfrm>
              <a:prstGeom prst="rect">
                <a:avLst/>
              </a:prstGeom>
              <a:ln w="31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endParaRPr lang="en-US" sz="1100" b="1"/>
              </a:p>
            </p:txBody>
          </p:sp>
          <p:pic>
            <p:nvPicPr>
              <p:cNvPr id="52" name="Graphic 51">
                <a:extLst>
                  <a:ext uri="{FF2B5EF4-FFF2-40B4-BE49-F238E27FC236}">
                    <a16:creationId xmlns:a16="http://schemas.microsoft.com/office/drawing/2014/main" id="{FF9267A6-E6CA-6126-26B1-80A43EF3FB7D}"/>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1412956" y="2037536"/>
                <a:ext cx="284384" cy="284384"/>
              </a:xfrm>
              <a:prstGeom prst="rect">
                <a:avLst/>
              </a:prstGeom>
            </p:spPr>
          </p:pic>
          <p:pic>
            <p:nvPicPr>
              <p:cNvPr id="53" name="Graphic 52">
                <a:extLst>
                  <a:ext uri="{FF2B5EF4-FFF2-40B4-BE49-F238E27FC236}">
                    <a16:creationId xmlns:a16="http://schemas.microsoft.com/office/drawing/2014/main" id="{10BA020E-94B4-C8C2-D9F5-E468CCC72389}"/>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1412956" y="2918974"/>
                <a:ext cx="284384" cy="284384"/>
              </a:xfrm>
              <a:prstGeom prst="rect">
                <a:avLst/>
              </a:prstGeom>
            </p:spPr>
          </p:pic>
        </p:grpSp>
        <p:sp>
          <p:nvSpPr>
            <p:cNvPr id="20" name="Rectangle 19">
              <a:extLst>
                <a:ext uri="{FF2B5EF4-FFF2-40B4-BE49-F238E27FC236}">
                  <a16:creationId xmlns:a16="http://schemas.microsoft.com/office/drawing/2014/main" id="{832A7B09-A3DB-1D41-79D7-68220A3BE83D}"/>
                </a:ext>
              </a:extLst>
            </p:cNvPr>
            <p:cNvSpPr>
              <a:spLocks/>
            </p:cNvSpPr>
            <p:nvPr/>
          </p:nvSpPr>
          <p:spPr>
            <a:xfrm>
              <a:off x="6581028" y="2582885"/>
              <a:ext cx="1797977" cy="158550"/>
            </a:xfrm>
            <a:prstGeom prst="rect">
              <a:avLst/>
            </a:prstGeom>
            <a:solidFill>
              <a:schemeClr val="accent2"/>
            </a:solidFill>
            <a:ln w="31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r>
                <a:rPr lang="en-US" sz="1100" b="1"/>
                <a:t>PCLR comments</a:t>
              </a:r>
            </a:p>
          </p:txBody>
        </p:sp>
        <p:sp>
          <p:nvSpPr>
            <p:cNvPr id="22" name="Rectangle 21">
              <a:extLst>
                <a:ext uri="{FF2B5EF4-FFF2-40B4-BE49-F238E27FC236}">
                  <a16:creationId xmlns:a16="http://schemas.microsoft.com/office/drawing/2014/main" id="{8F109BE1-E5A6-F7E9-9B7D-2DD5C0DF585D}"/>
                </a:ext>
              </a:extLst>
            </p:cNvPr>
            <p:cNvSpPr>
              <a:spLocks/>
            </p:cNvSpPr>
            <p:nvPr/>
          </p:nvSpPr>
          <p:spPr>
            <a:xfrm>
              <a:off x="6581028" y="2766477"/>
              <a:ext cx="1797977" cy="158550"/>
            </a:xfrm>
            <a:prstGeom prst="rect">
              <a:avLst/>
            </a:prstGeom>
            <a:solidFill>
              <a:schemeClr val="accent4"/>
            </a:solidFill>
            <a:ln w="31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r>
                <a:rPr lang="en-US" sz="1100" b="1"/>
                <a:t>BYOG comments</a:t>
              </a:r>
            </a:p>
          </p:txBody>
        </p:sp>
        <p:sp>
          <p:nvSpPr>
            <p:cNvPr id="27" name="Rectangle 26">
              <a:extLst>
                <a:ext uri="{FF2B5EF4-FFF2-40B4-BE49-F238E27FC236}">
                  <a16:creationId xmlns:a16="http://schemas.microsoft.com/office/drawing/2014/main" id="{CAC6C7A7-CC6B-CE1F-0EFA-D6E9F861FEE8}"/>
                </a:ext>
              </a:extLst>
            </p:cNvPr>
            <p:cNvSpPr>
              <a:spLocks/>
            </p:cNvSpPr>
            <p:nvPr/>
          </p:nvSpPr>
          <p:spPr>
            <a:xfrm>
              <a:off x="6581028" y="3486740"/>
              <a:ext cx="1797977" cy="158550"/>
            </a:xfrm>
            <a:prstGeom prst="rect">
              <a:avLst/>
            </a:prstGeom>
            <a:solidFill>
              <a:schemeClr val="accent2"/>
            </a:solidFill>
            <a:ln w="31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r>
                <a:rPr lang="en-US" sz="1100" b="1"/>
                <a:t>PCLR comments</a:t>
              </a:r>
            </a:p>
          </p:txBody>
        </p:sp>
        <p:sp>
          <p:nvSpPr>
            <p:cNvPr id="28" name="Rectangle 27">
              <a:extLst>
                <a:ext uri="{FF2B5EF4-FFF2-40B4-BE49-F238E27FC236}">
                  <a16:creationId xmlns:a16="http://schemas.microsoft.com/office/drawing/2014/main" id="{ECC9DEEB-52E1-5916-5312-4B7363FE8C1F}"/>
                </a:ext>
              </a:extLst>
            </p:cNvPr>
            <p:cNvSpPr>
              <a:spLocks/>
            </p:cNvSpPr>
            <p:nvPr/>
          </p:nvSpPr>
          <p:spPr>
            <a:xfrm>
              <a:off x="6581028" y="3670332"/>
              <a:ext cx="1797977" cy="158550"/>
            </a:xfrm>
            <a:prstGeom prst="rect">
              <a:avLst/>
            </a:prstGeom>
            <a:solidFill>
              <a:schemeClr val="accent4"/>
            </a:solidFill>
            <a:ln w="31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r>
                <a:rPr lang="en-US" sz="1100" b="1"/>
                <a:t>BYOG comments</a:t>
              </a:r>
            </a:p>
          </p:txBody>
        </p:sp>
      </p:grpSp>
      <p:sp>
        <p:nvSpPr>
          <p:cNvPr id="32" name="Arrow: Right 31">
            <a:extLst>
              <a:ext uri="{FF2B5EF4-FFF2-40B4-BE49-F238E27FC236}">
                <a16:creationId xmlns:a16="http://schemas.microsoft.com/office/drawing/2014/main" id="{736077B4-6F4A-EECF-CB35-7B7C6C4375F7}"/>
              </a:ext>
            </a:extLst>
          </p:cNvPr>
          <p:cNvSpPr/>
          <p:nvPr/>
        </p:nvSpPr>
        <p:spPr>
          <a:xfrm>
            <a:off x="1257300" y="1747401"/>
            <a:ext cx="7121705" cy="268714"/>
          </a:xfrm>
          <a:prstGeom prst="rightArrow">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1" name="Group 40">
            <a:extLst>
              <a:ext uri="{FF2B5EF4-FFF2-40B4-BE49-F238E27FC236}">
                <a16:creationId xmlns:a16="http://schemas.microsoft.com/office/drawing/2014/main" id="{DC5D806A-78D9-E589-CD5F-3E35219B3E7C}"/>
              </a:ext>
            </a:extLst>
          </p:cNvPr>
          <p:cNvGrpSpPr/>
          <p:nvPr/>
        </p:nvGrpSpPr>
        <p:grpSpPr>
          <a:xfrm>
            <a:off x="1257300" y="2554936"/>
            <a:ext cx="1797977" cy="1705239"/>
            <a:chOff x="1257300" y="1934637"/>
            <a:chExt cx="1797977" cy="1705239"/>
          </a:xfrm>
        </p:grpSpPr>
        <p:sp>
          <p:nvSpPr>
            <p:cNvPr id="5" name="Rectangle 4">
              <a:extLst>
                <a:ext uri="{FF2B5EF4-FFF2-40B4-BE49-F238E27FC236}">
                  <a16:creationId xmlns:a16="http://schemas.microsoft.com/office/drawing/2014/main" id="{9703F272-1B58-DC09-D604-483D1B4D2568}"/>
                </a:ext>
              </a:extLst>
            </p:cNvPr>
            <p:cNvSpPr>
              <a:spLocks/>
            </p:cNvSpPr>
            <p:nvPr/>
          </p:nvSpPr>
          <p:spPr>
            <a:xfrm>
              <a:off x="1257300" y="1934637"/>
              <a:ext cx="1797977" cy="801384"/>
            </a:xfrm>
            <a:prstGeom prst="rect">
              <a:avLst/>
            </a:prstGeom>
            <a:ln w="31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endParaRPr lang="en-US" sz="1100" b="1"/>
            </a:p>
          </p:txBody>
        </p:sp>
        <p:sp>
          <p:nvSpPr>
            <p:cNvPr id="7" name="Rectangle 6">
              <a:extLst>
                <a:ext uri="{FF2B5EF4-FFF2-40B4-BE49-F238E27FC236}">
                  <a16:creationId xmlns:a16="http://schemas.microsoft.com/office/drawing/2014/main" id="{8628D3E0-F00A-5E2B-9266-BA4A34CBD10F}"/>
                </a:ext>
              </a:extLst>
            </p:cNvPr>
            <p:cNvSpPr>
              <a:spLocks/>
            </p:cNvSpPr>
            <p:nvPr/>
          </p:nvSpPr>
          <p:spPr>
            <a:xfrm>
              <a:off x="1257300" y="2838492"/>
              <a:ext cx="1797977" cy="801384"/>
            </a:xfrm>
            <a:prstGeom prst="rect">
              <a:avLst/>
            </a:prstGeom>
            <a:ln w="31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endParaRPr lang="en-US" sz="1100" b="1"/>
            </a:p>
          </p:txBody>
        </p:sp>
        <p:pic>
          <p:nvPicPr>
            <p:cNvPr id="35" name="Graphic 34">
              <a:extLst>
                <a:ext uri="{FF2B5EF4-FFF2-40B4-BE49-F238E27FC236}">
                  <a16:creationId xmlns:a16="http://schemas.microsoft.com/office/drawing/2014/main" id="{AF9EDB17-A529-E1B8-080D-2FCE3F5DA259}"/>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1412956" y="2037536"/>
              <a:ext cx="284384" cy="284384"/>
            </a:xfrm>
            <a:prstGeom prst="rect">
              <a:avLst/>
            </a:prstGeom>
          </p:spPr>
        </p:pic>
        <p:pic>
          <p:nvPicPr>
            <p:cNvPr id="39" name="Graphic 38">
              <a:extLst>
                <a:ext uri="{FF2B5EF4-FFF2-40B4-BE49-F238E27FC236}">
                  <a16:creationId xmlns:a16="http://schemas.microsoft.com/office/drawing/2014/main" id="{45B845C7-6C98-67F1-BDC0-10A0500CA501}"/>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1412956" y="2918974"/>
              <a:ext cx="284384" cy="284384"/>
            </a:xfrm>
            <a:prstGeom prst="rect">
              <a:avLst/>
            </a:prstGeom>
          </p:spPr>
        </p:pic>
      </p:grpSp>
      <p:sp>
        <p:nvSpPr>
          <p:cNvPr id="57" name="TextBox 56">
            <a:extLst>
              <a:ext uri="{FF2B5EF4-FFF2-40B4-BE49-F238E27FC236}">
                <a16:creationId xmlns:a16="http://schemas.microsoft.com/office/drawing/2014/main" id="{6F080525-1BFF-A3D0-B479-8C94D38C11F2}"/>
              </a:ext>
            </a:extLst>
          </p:cNvPr>
          <p:cNvSpPr txBox="1">
            <a:spLocks/>
          </p:cNvSpPr>
          <p:nvPr/>
        </p:nvSpPr>
        <p:spPr>
          <a:xfrm>
            <a:off x="1257300" y="4362646"/>
            <a:ext cx="1797977" cy="2000548"/>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March 4:</a:t>
            </a:r>
            <a:r>
              <a:rPr lang="en-US" sz="1200"/>
              <a:t> ERCOT files PGRR145 and NPRR1325</a:t>
            </a:r>
            <a:endParaRPr lang="en-US" sz="1200" i="1" noProof="1"/>
          </a:p>
          <a:p>
            <a:r>
              <a:rPr lang="en-US" sz="1200" b="1"/>
              <a:t>March 17 and April 4:</a:t>
            </a:r>
            <a:r>
              <a:rPr lang="en-US" sz="1200"/>
              <a:t> targeted ERCOT comments to incorporate stakeholder feedback</a:t>
            </a:r>
          </a:p>
          <a:p>
            <a:r>
              <a:rPr lang="en-US" sz="1200" b="1"/>
              <a:t>Establishes foundational framework for Batch Zero execution </a:t>
            </a:r>
            <a:r>
              <a:rPr lang="en-US" sz="1200"/>
              <a:t>and LLI processing</a:t>
            </a:r>
            <a:endParaRPr lang="en-US" sz="1200" i="1" noProof="1"/>
          </a:p>
        </p:txBody>
      </p:sp>
      <p:sp>
        <p:nvSpPr>
          <p:cNvPr id="58" name="TextBox 57">
            <a:extLst>
              <a:ext uri="{FF2B5EF4-FFF2-40B4-BE49-F238E27FC236}">
                <a16:creationId xmlns:a16="http://schemas.microsoft.com/office/drawing/2014/main" id="{96147D91-BD19-FBF2-A456-A7ED190DDC8C}"/>
              </a:ext>
            </a:extLst>
          </p:cNvPr>
          <p:cNvSpPr txBox="1">
            <a:spLocks/>
          </p:cNvSpPr>
          <p:nvPr/>
        </p:nvSpPr>
        <p:spPr>
          <a:xfrm>
            <a:off x="3919164" y="4362646"/>
            <a:ext cx="1797977" cy="1738938"/>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dirty="0"/>
              <a:t>April 17: </a:t>
            </a:r>
            <a:r>
              <a:rPr lang="en-US" sz="1200" dirty="0"/>
              <a:t>PCLR introduced as modular enhancement via comments to PGRR145/ NPRR1325</a:t>
            </a:r>
          </a:p>
          <a:p>
            <a:r>
              <a:rPr lang="en-US" sz="1200" b="1" dirty="0"/>
              <a:t>Enables early shaping of controllable load pathway</a:t>
            </a:r>
            <a:r>
              <a:rPr lang="en-US" sz="1200" dirty="0"/>
              <a:t> without delaying core filing</a:t>
            </a:r>
            <a:endParaRPr lang="en-US" sz="1200" i="1" noProof="1"/>
          </a:p>
        </p:txBody>
      </p:sp>
      <p:sp>
        <p:nvSpPr>
          <p:cNvPr id="59" name="TextBox 58">
            <a:extLst>
              <a:ext uri="{FF2B5EF4-FFF2-40B4-BE49-F238E27FC236}">
                <a16:creationId xmlns:a16="http://schemas.microsoft.com/office/drawing/2014/main" id="{C0E512AD-CFEA-7A53-74D4-CC0E97678618}"/>
              </a:ext>
            </a:extLst>
          </p:cNvPr>
          <p:cNvSpPr txBox="1">
            <a:spLocks/>
          </p:cNvSpPr>
          <p:nvPr/>
        </p:nvSpPr>
        <p:spPr>
          <a:xfrm>
            <a:off x="6581028" y="4362646"/>
            <a:ext cx="1797977" cy="1738938"/>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April (TBD): </a:t>
            </a:r>
            <a:r>
              <a:rPr lang="en-US" sz="1200"/>
              <a:t>BYOG</a:t>
            </a:r>
            <a:r>
              <a:rPr lang="en-US" sz="1200" b="1"/>
              <a:t> </a:t>
            </a:r>
            <a:r>
              <a:rPr lang="en-US" sz="1200"/>
              <a:t>introduced as modular enhancement via comments to PGRR145 / NPRR1325</a:t>
            </a:r>
          </a:p>
          <a:p>
            <a:r>
              <a:rPr lang="en-US" sz="1200" b="1"/>
              <a:t>Enables integration of generation-backed load pathway </a:t>
            </a:r>
            <a:r>
              <a:rPr lang="en-US" sz="1200"/>
              <a:t>without delaying core filing</a:t>
            </a:r>
            <a:endParaRPr lang="en-US" sz="1200" i="1" noProof="1"/>
          </a:p>
        </p:txBody>
      </p:sp>
      <p:grpSp>
        <p:nvGrpSpPr>
          <p:cNvPr id="63" name="Group 62">
            <a:extLst>
              <a:ext uri="{FF2B5EF4-FFF2-40B4-BE49-F238E27FC236}">
                <a16:creationId xmlns:a16="http://schemas.microsoft.com/office/drawing/2014/main" id="{B691B4FC-E936-42C8-CC72-9D34A9F9D2D8}"/>
              </a:ext>
            </a:extLst>
          </p:cNvPr>
          <p:cNvGrpSpPr/>
          <p:nvPr/>
        </p:nvGrpSpPr>
        <p:grpSpPr>
          <a:xfrm>
            <a:off x="1257300" y="1428646"/>
            <a:ext cx="7121705" cy="220337"/>
            <a:chOff x="1257300" y="1284810"/>
            <a:chExt cx="7121705" cy="220337"/>
          </a:xfrm>
        </p:grpSpPr>
        <p:cxnSp>
          <p:nvCxnSpPr>
            <p:cNvPr id="60" name="LineBasicDefault 292">
              <a:extLst>
                <a:ext uri="{FF2B5EF4-FFF2-40B4-BE49-F238E27FC236}">
                  <a16:creationId xmlns:a16="http://schemas.microsoft.com/office/drawing/2014/main" id="{52195E0B-F3D7-B1A3-9345-3EA08E03EF12}"/>
                </a:ext>
              </a:extLst>
            </p:cNvPr>
            <p:cNvCxnSpPr>
              <a:cxnSpLocks/>
            </p:cNvCxnSpPr>
            <p:nvPr>
              <p:custDataLst>
                <p:tags r:id="rId8"/>
              </p:custDataLst>
            </p:nvPr>
          </p:nvCxnSpPr>
          <p:spPr>
            <a:xfrm>
              <a:off x="1257300" y="1505147"/>
              <a:ext cx="7121705" cy="0"/>
            </a:xfrm>
            <a:prstGeom prst="straightConnector1">
              <a:avLst/>
            </a:prstGeom>
            <a:ln w="6350" cap="flat">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61" name="TextBox 60">
              <a:extLst>
                <a:ext uri="{FF2B5EF4-FFF2-40B4-BE49-F238E27FC236}">
                  <a16:creationId xmlns:a16="http://schemas.microsoft.com/office/drawing/2014/main" id="{9C53E0A5-3F2A-A412-842F-33CD1F6B5CD6}"/>
                </a:ext>
              </a:extLst>
            </p:cNvPr>
            <p:cNvSpPr txBox="1">
              <a:spLocks/>
            </p:cNvSpPr>
            <p:nvPr/>
          </p:nvSpPr>
          <p:spPr>
            <a:xfrm>
              <a:off x="1257300" y="1284810"/>
              <a:ext cx="7121705" cy="184666"/>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noProof="1"/>
                <a:t>Path of PGRR145 and NPRR1325 towards governance approval</a:t>
              </a:r>
              <a:endParaRPr lang="en-US" sz="1200" noProof="1"/>
            </a:p>
          </p:txBody>
        </p:sp>
      </p:grpSp>
      <p:grpSp>
        <p:nvGrpSpPr>
          <p:cNvPr id="64" name="Group 63">
            <a:extLst>
              <a:ext uri="{FF2B5EF4-FFF2-40B4-BE49-F238E27FC236}">
                <a16:creationId xmlns:a16="http://schemas.microsoft.com/office/drawing/2014/main" id="{D2FFA642-1755-0D77-D97F-E4F9B66FE4B5}"/>
              </a:ext>
            </a:extLst>
          </p:cNvPr>
          <p:cNvGrpSpPr>
            <a:grpSpLocks/>
          </p:cNvGrpSpPr>
          <p:nvPr/>
        </p:nvGrpSpPr>
        <p:grpSpPr>
          <a:xfrm>
            <a:off x="9389405" y="1428646"/>
            <a:ext cx="2269195" cy="220337"/>
            <a:chOff x="1257300" y="1284810"/>
            <a:chExt cx="7121705" cy="220337"/>
          </a:xfrm>
        </p:grpSpPr>
        <p:cxnSp>
          <p:nvCxnSpPr>
            <p:cNvPr id="65" name="LineBasicDefault 292">
              <a:extLst>
                <a:ext uri="{FF2B5EF4-FFF2-40B4-BE49-F238E27FC236}">
                  <a16:creationId xmlns:a16="http://schemas.microsoft.com/office/drawing/2014/main" id="{D9984D70-0507-AD72-22CA-56E7502540DD}"/>
                </a:ext>
              </a:extLst>
            </p:cNvPr>
            <p:cNvCxnSpPr>
              <a:cxnSpLocks/>
            </p:cNvCxnSpPr>
            <p:nvPr>
              <p:custDataLst>
                <p:tags r:id="rId7"/>
              </p:custDataLst>
            </p:nvPr>
          </p:nvCxnSpPr>
          <p:spPr>
            <a:xfrm>
              <a:off x="1257300" y="1505147"/>
              <a:ext cx="7121705" cy="0"/>
            </a:xfrm>
            <a:prstGeom prst="straightConnector1">
              <a:avLst/>
            </a:prstGeom>
            <a:ln w="6350" cap="flat">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66" name="TextBox 65">
              <a:extLst>
                <a:ext uri="{FF2B5EF4-FFF2-40B4-BE49-F238E27FC236}">
                  <a16:creationId xmlns:a16="http://schemas.microsoft.com/office/drawing/2014/main" id="{94C77100-6B7B-E5ED-7496-0593328D484F}"/>
                </a:ext>
              </a:extLst>
            </p:cNvPr>
            <p:cNvSpPr txBox="1">
              <a:spLocks/>
            </p:cNvSpPr>
            <p:nvPr/>
          </p:nvSpPr>
          <p:spPr>
            <a:xfrm>
              <a:off x="1257300" y="1284810"/>
              <a:ext cx="7121705" cy="184666"/>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noProof="1"/>
                <a:t>Key takeaways</a:t>
              </a:r>
              <a:endParaRPr lang="en-US" sz="1200" noProof="1"/>
            </a:p>
          </p:txBody>
        </p:sp>
      </p:grpSp>
      <p:grpSp>
        <p:nvGrpSpPr>
          <p:cNvPr id="70" name="ChevronBlue 70">
            <a:extLst>
              <a:ext uri="{FF2B5EF4-FFF2-40B4-BE49-F238E27FC236}">
                <a16:creationId xmlns:a16="http://schemas.microsoft.com/office/drawing/2014/main" id="{F7A84FDD-9DA5-EB7F-FED0-7FB2682CD201}"/>
              </a:ext>
            </a:extLst>
          </p:cNvPr>
          <p:cNvGrpSpPr>
            <a:grpSpLocks noChangeAspect="1"/>
          </p:cNvGrpSpPr>
          <p:nvPr>
            <p:custDataLst>
              <p:tags r:id="rId2"/>
            </p:custDataLst>
          </p:nvPr>
        </p:nvGrpSpPr>
        <p:grpSpPr>
          <a:xfrm>
            <a:off x="8686091" y="1474826"/>
            <a:ext cx="396228" cy="396228"/>
            <a:chOff x="1016000" y="1016000"/>
            <a:chExt cx="396228" cy="396228"/>
          </a:xfrm>
        </p:grpSpPr>
        <p:sp>
          <p:nvSpPr>
            <p:cNvPr id="67" name="Oval 66">
              <a:extLst>
                <a:ext uri="{FF2B5EF4-FFF2-40B4-BE49-F238E27FC236}">
                  <a16:creationId xmlns:a16="http://schemas.microsoft.com/office/drawing/2014/main" id="{E6E6A314-8537-FB44-5DAC-DF20972FFC69}"/>
                </a:ext>
              </a:extLst>
            </p:cNvPr>
            <p:cNvSpPr/>
            <p:nvPr/>
          </p:nvSpPr>
          <p:spPr>
            <a:xfrm>
              <a:off x="1016000" y="1016000"/>
              <a:ext cx="396228" cy="396228"/>
            </a:xfrm>
            <a:prstGeom prst="ellipse">
              <a:avLst/>
            </a:prstGeom>
            <a:solidFill>
              <a:schemeClr val="accent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9" name="Graphic 68">
              <a:extLst>
                <a:ext uri="{FF2B5EF4-FFF2-40B4-BE49-F238E27FC236}">
                  <a16:creationId xmlns:a16="http://schemas.microsoft.com/office/drawing/2014/main" id="{31A642BB-3F0A-3F11-2DA1-1BCD15AC45C4}"/>
                </a:ext>
              </a:extLst>
            </p:cNvPr>
            <p:cNvPicPr>
              <a:picLocks noChangeAspect="1"/>
            </p:cNvPicPr>
            <p:nvPr/>
          </p:nvPicPr>
          <p:blipFill>
            <a:blip>
              <a:extLst>
                <a:ext uri="{96DAC541-7B7A-43D3-8B79-37D633B846F1}">
                  <asvg:svgBlip xmlns:asvg="http://schemas.microsoft.com/office/drawing/2016/SVG/main" r:embed="rId14"/>
                </a:ext>
              </a:extLst>
            </a:blip>
            <a:stretch>
              <a:fillRect/>
            </a:stretch>
          </p:blipFill>
          <p:spPr>
            <a:xfrm>
              <a:off x="1023614" y="1023614"/>
              <a:ext cx="381000" cy="381000"/>
            </a:xfrm>
            <a:prstGeom prst="rect">
              <a:avLst/>
            </a:prstGeom>
          </p:spPr>
        </p:pic>
      </p:grpSp>
      <p:sp>
        <p:nvSpPr>
          <p:cNvPr id="72" name="TextBox 71">
            <a:extLst>
              <a:ext uri="{FF2B5EF4-FFF2-40B4-BE49-F238E27FC236}">
                <a16:creationId xmlns:a16="http://schemas.microsoft.com/office/drawing/2014/main" id="{9C5982C6-92C9-F638-9C29-C3FAF1C01E85}"/>
              </a:ext>
            </a:extLst>
          </p:cNvPr>
          <p:cNvSpPr txBox="1">
            <a:spLocks/>
          </p:cNvSpPr>
          <p:nvPr/>
        </p:nvSpPr>
        <p:spPr>
          <a:xfrm>
            <a:off x="9389405" y="1756880"/>
            <a:ext cx="2269195" cy="220337"/>
          </a:xfrm>
          <a:prstGeom prst="rect">
            <a:avLst/>
          </a:prstGeom>
        </p:spPr>
        <p:txBody>
          <a:bodyPr vert="horz" wrap="square" lIns="0" tIns="0" rIns="0" bIns="0" rtlCol="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171450" indent="-171450">
              <a:buFont typeface="Arial" panose="020B0604020202020204" pitchFamily="34" charset="0"/>
              <a:buChar char="•"/>
            </a:pPr>
            <a:r>
              <a:rPr lang="en-US" sz="1200" b="1"/>
              <a:t>Modular approach enables speed without locking design:</a:t>
            </a:r>
            <a:r>
              <a:rPr lang="en-US" sz="1200"/>
              <a:t> core framework advanced while PCLR and BYOG are developed in parallel</a:t>
            </a:r>
          </a:p>
          <a:p>
            <a:pPr marL="171450" indent="-171450">
              <a:buFont typeface="Arial" panose="020B0604020202020204" pitchFamily="34" charset="0"/>
              <a:buChar char="•"/>
            </a:pPr>
            <a:r>
              <a:rPr lang="en-US" sz="1200" b="1"/>
              <a:t>Convergence toward June Board:</a:t>
            </a:r>
            <a:r>
              <a:rPr lang="en-US" sz="1200"/>
              <a:t> PGRR145/NPRR1325, PCLR, and BYOG converge into a complete, minimum viable package for decision-making</a:t>
            </a:r>
          </a:p>
          <a:p>
            <a:pPr marL="171450" indent="-171450">
              <a:buFont typeface="Arial" panose="020B0604020202020204" pitchFamily="34" charset="0"/>
              <a:buChar char="•"/>
            </a:pPr>
            <a:r>
              <a:rPr lang="en-US" sz="1200" b="1"/>
              <a:t>Minimum viable, not final design:</a:t>
            </a:r>
            <a:r>
              <a:rPr lang="en-US" sz="1200"/>
              <a:t> PCLR and BYOG are introduced as initial concepts, with further refinement expected post June Board</a:t>
            </a:r>
            <a:endParaRPr lang="en-US" sz="1200" i="1" noProof="1"/>
          </a:p>
        </p:txBody>
      </p:sp>
      <p:sp>
        <p:nvSpPr>
          <p:cNvPr id="73" name="5. Source">
            <a:extLst>
              <a:ext uri="{FF2B5EF4-FFF2-40B4-BE49-F238E27FC236}">
                <a16:creationId xmlns:a16="http://schemas.microsoft.com/office/drawing/2014/main" id="{8F3C47FC-63F9-F364-BBE0-0EA19F226E5F}"/>
              </a:ext>
            </a:extLst>
          </p:cNvPr>
          <p:cNvSpPr txBox="1"/>
          <p:nvPr>
            <p:custDataLst>
              <p:tags r:id="rId3"/>
            </p:custDataLst>
          </p:nvPr>
        </p:nvSpPr>
        <p:spPr>
          <a:xfrm>
            <a:off x="1243584" y="6644797"/>
            <a:ext cx="10287000" cy="123111"/>
          </a:xfrm>
          <a:prstGeom prst="rect">
            <a:avLst/>
          </a:prstGeom>
          <a:noFill/>
        </p:spPr>
        <p:txBody>
          <a:bodyPr vert="horz" wrap="square" lIns="0" tIns="0" rIns="0" bIns="0" rtlCol="0" anchor="b" anchorCtr="0">
            <a:spAutoFit/>
          </a:bodyPr>
          <a:lstStyle/>
          <a:p>
            <a:r>
              <a:rPr lang="fr-FR" sz="800"/>
              <a:t>Source: ERCOT discussion</a:t>
            </a:r>
            <a:endParaRPr lang="en-US" sz="800"/>
          </a:p>
        </p:txBody>
      </p:sp>
      <p:sp>
        <p:nvSpPr>
          <p:cNvPr id="74" name="TrackerNumWhite 74">
            <a:extLst>
              <a:ext uri="{FF2B5EF4-FFF2-40B4-BE49-F238E27FC236}">
                <a16:creationId xmlns:a16="http://schemas.microsoft.com/office/drawing/2014/main" id="{BEA1BC78-189B-4076-E554-B2BC88C72A41}"/>
              </a:ext>
            </a:extLst>
          </p:cNvPr>
          <p:cNvSpPr/>
          <p:nvPr>
            <p:custDataLst>
              <p:tags r:id="rId4"/>
            </p:custDataLst>
          </p:nvPr>
        </p:nvSpPr>
        <p:spPr>
          <a:xfrm>
            <a:off x="1257300" y="1742088"/>
            <a:ext cx="279340" cy="279340"/>
          </a:xfrm>
          <a:prstGeom prst="ellipse">
            <a:avLst/>
          </a:prstGeom>
          <a:solidFill>
            <a:schemeClr val="bg1"/>
          </a:solidFill>
          <a:ln w="63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chorCtr="1"/>
          <a:lstStyle/>
          <a:p>
            <a:pPr algn="ctr"/>
            <a:r>
              <a:rPr lang="en-US" sz="1400" b="1">
                <a:solidFill>
                  <a:schemeClr val="accent1"/>
                </a:solidFill>
              </a:rPr>
              <a:t>1</a:t>
            </a:r>
          </a:p>
        </p:txBody>
      </p:sp>
      <p:sp>
        <p:nvSpPr>
          <p:cNvPr id="76" name="TrackerNumWhite 74">
            <a:extLst>
              <a:ext uri="{FF2B5EF4-FFF2-40B4-BE49-F238E27FC236}">
                <a16:creationId xmlns:a16="http://schemas.microsoft.com/office/drawing/2014/main" id="{FB3599FC-EE65-E8F4-6FCF-6F5144E84606}"/>
              </a:ext>
            </a:extLst>
          </p:cNvPr>
          <p:cNvSpPr/>
          <p:nvPr>
            <p:custDataLst>
              <p:tags r:id="rId5"/>
            </p:custDataLst>
          </p:nvPr>
        </p:nvSpPr>
        <p:spPr>
          <a:xfrm>
            <a:off x="3919164" y="1742088"/>
            <a:ext cx="279340" cy="279340"/>
          </a:xfrm>
          <a:prstGeom prst="ellipse">
            <a:avLst/>
          </a:prstGeom>
          <a:solidFill>
            <a:schemeClr val="bg1"/>
          </a:solidFill>
          <a:ln w="63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chorCtr="1"/>
          <a:lstStyle/>
          <a:p>
            <a:pPr algn="ctr"/>
            <a:r>
              <a:rPr lang="en-US" sz="1400" b="1">
                <a:solidFill>
                  <a:schemeClr val="accent1"/>
                </a:solidFill>
              </a:rPr>
              <a:t>2</a:t>
            </a:r>
          </a:p>
        </p:txBody>
      </p:sp>
      <p:sp>
        <p:nvSpPr>
          <p:cNvPr id="77" name="TrackerNumWhite 74">
            <a:extLst>
              <a:ext uri="{FF2B5EF4-FFF2-40B4-BE49-F238E27FC236}">
                <a16:creationId xmlns:a16="http://schemas.microsoft.com/office/drawing/2014/main" id="{AF2678DC-ABAE-5896-7EC0-C13529983854}"/>
              </a:ext>
            </a:extLst>
          </p:cNvPr>
          <p:cNvSpPr/>
          <p:nvPr>
            <p:custDataLst>
              <p:tags r:id="rId6"/>
            </p:custDataLst>
          </p:nvPr>
        </p:nvSpPr>
        <p:spPr>
          <a:xfrm>
            <a:off x="6581028" y="1742088"/>
            <a:ext cx="279340" cy="279340"/>
          </a:xfrm>
          <a:prstGeom prst="ellipse">
            <a:avLst/>
          </a:prstGeom>
          <a:solidFill>
            <a:schemeClr val="bg1"/>
          </a:solidFill>
          <a:ln w="63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chorCtr="1"/>
          <a:lstStyle/>
          <a:p>
            <a:pPr algn="ctr"/>
            <a:r>
              <a:rPr lang="en-US" sz="1400" b="1">
                <a:solidFill>
                  <a:schemeClr val="accent1"/>
                </a:solidFill>
              </a:rPr>
              <a:t>3</a:t>
            </a:r>
          </a:p>
        </p:txBody>
      </p:sp>
      <p:sp>
        <p:nvSpPr>
          <p:cNvPr id="78" name="TextBox 77">
            <a:extLst>
              <a:ext uri="{FF2B5EF4-FFF2-40B4-BE49-F238E27FC236}">
                <a16:creationId xmlns:a16="http://schemas.microsoft.com/office/drawing/2014/main" id="{DB48031A-DE82-FE41-F24B-11CCE56335AC}"/>
              </a:ext>
            </a:extLst>
          </p:cNvPr>
          <p:cNvSpPr txBox="1">
            <a:spLocks/>
          </p:cNvSpPr>
          <p:nvPr/>
        </p:nvSpPr>
        <p:spPr>
          <a:xfrm>
            <a:off x="1257300" y="2113062"/>
            <a:ext cx="1797977" cy="369332"/>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Core Batch Zero framework established</a:t>
            </a:r>
            <a:endParaRPr lang="en-US" sz="1200" b="1" i="1" noProof="1"/>
          </a:p>
        </p:txBody>
      </p:sp>
      <p:sp>
        <p:nvSpPr>
          <p:cNvPr id="79" name="TextBox 78">
            <a:extLst>
              <a:ext uri="{FF2B5EF4-FFF2-40B4-BE49-F238E27FC236}">
                <a16:creationId xmlns:a16="http://schemas.microsoft.com/office/drawing/2014/main" id="{3CCBA5E6-7E81-BD74-096F-3FB4D96A4976}"/>
              </a:ext>
            </a:extLst>
          </p:cNvPr>
          <p:cNvSpPr txBox="1">
            <a:spLocks/>
          </p:cNvSpPr>
          <p:nvPr/>
        </p:nvSpPr>
        <p:spPr>
          <a:xfrm>
            <a:off x="3919164" y="2113062"/>
            <a:ext cx="1797977" cy="369332"/>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PCLR framework integration</a:t>
            </a:r>
            <a:endParaRPr lang="en-US" sz="1200" i="1" noProof="1"/>
          </a:p>
        </p:txBody>
      </p:sp>
      <p:sp>
        <p:nvSpPr>
          <p:cNvPr id="80" name="TextBox 79">
            <a:extLst>
              <a:ext uri="{FF2B5EF4-FFF2-40B4-BE49-F238E27FC236}">
                <a16:creationId xmlns:a16="http://schemas.microsoft.com/office/drawing/2014/main" id="{226A7F85-1797-D1CB-21A5-502C2463FCFF}"/>
              </a:ext>
            </a:extLst>
          </p:cNvPr>
          <p:cNvSpPr txBox="1">
            <a:spLocks/>
          </p:cNvSpPr>
          <p:nvPr/>
        </p:nvSpPr>
        <p:spPr>
          <a:xfrm>
            <a:off x="6581028" y="2113062"/>
            <a:ext cx="1797977" cy="369332"/>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BYOG framework integration</a:t>
            </a:r>
            <a:endParaRPr lang="en-US" sz="1200" i="1" noProof="1"/>
          </a:p>
        </p:txBody>
      </p:sp>
      <p:grpSp>
        <p:nvGrpSpPr>
          <p:cNvPr id="83" name="Group 82">
            <a:extLst>
              <a:ext uri="{FF2B5EF4-FFF2-40B4-BE49-F238E27FC236}">
                <a16:creationId xmlns:a16="http://schemas.microsoft.com/office/drawing/2014/main" id="{2FB92C48-FC4A-AB76-B066-A08D6F3CFCA2}"/>
              </a:ext>
            </a:extLst>
          </p:cNvPr>
          <p:cNvGrpSpPr/>
          <p:nvPr/>
        </p:nvGrpSpPr>
        <p:grpSpPr>
          <a:xfrm>
            <a:off x="10546232" y="1188271"/>
            <a:ext cx="1112368" cy="182880"/>
            <a:chOff x="9821691" y="802760"/>
            <a:chExt cx="1112368" cy="182880"/>
          </a:xfrm>
        </p:grpSpPr>
        <p:sp>
          <p:nvSpPr>
            <p:cNvPr id="84" name="Rectangle 83">
              <a:extLst>
                <a:ext uri="{FF2B5EF4-FFF2-40B4-BE49-F238E27FC236}">
                  <a16:creationId xmlns:a16="http://schemas.microsoft.com/office/drawing/2014/main" id="{EC89E3A8-58E7-7436-FC59-7FA5CF8460AD}"/>
                </a:ext>
              </a:extLst>
            </p:cNvPr>
            <p:cNvSpPr/>
            <p:nvPr/>
          </p:nvSpPr>
          <p:spPr>
            <a:xfrm>
              <a:off x="9821691" y="802760"/>
              <a:ext cx="182880" cy="182880"/>
            </a:xfrm>
            <a:prstGeom prst="rect">
              <a:avLst/>
            </a:prstGeom>
            <a:solidFill>
              <a:srgbClr val="005763">
                <a:alpha val="10196"/>
              </a:srgbClr>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1200" b="1"/>
            </a:p>
          </p:txBody>
        </p:sp>
        <p:sp>
          <p:nvSpPr>
            <p:cNvPr id="85" name="TextBox 84">
              <a:extLst>
                <a:ext uri="{FF2B5EF4-FFF2-40B4-BE49-F238E27FC236}">
                  <a16:creationId xmlns:a16="http://schemas.microsoft.com/office/drawing/2014/main" id="{E7553A7E-6C95-0D09-0A0E-968805471B2F}"/>
                </a:ext>
              </a:extLst>
            </p:cNvPr>
            <p:cNvSpPr txBox="1">
              <a:spLocks/>
            </p:cNvSpPr>
            <p:nvPr/>
          </p:nvSpPr>
          <p:spPr>
            <a:xfrm>
              <a:off x="10117524" y="813409"/>
              <a:ext cx="816535" cy="161583"/>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buNone/>
              </a:pPr>
              <a:r>
                <a:rPr lang="en-US" sz="1050"/>
                <a:t>Detailed next</a:t>
              </a:r>
            </a:p>
          </p:txBody>
        </p:sp>
      </p:grpSp>
      <p:sp>
        <p:nvSpPr>
          <p:cNvPr id="90" name="TextBox 89">
            <a:extLst>
              <a:ext uri="{FF2B5EF4-FFF2-40B4-BE49-F238E27FC236}">
                <a16:creationId xmlns:a16="http://schemas.microsoft.com/office/drawing/2014/main" id="{E71EB925-DADC-0A0F-73C7-6EBF7039D6BF}"/>
              </a:ext>
            </a:extLst>
          </p:cNvPr>
          <p:cNvSpPr txBox="1">
            <a:spLocks/>
          </p:cNvSpPr>
          <p:nvPr/>
        </p:nvSpPr>
        <p:spPr>
          <a:xfrm>
            <a:off x="1736903" y="2707694"/>
            <a:ext cx="838770" cy="184666"/>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lgn="ctr"/>
            <a:r>
              <a:rPr lang="en-US" sz="1200" b="1">
                <a:solidFill>
                  <a:schemeClr val="bg1"/>
                </a:solidFill>
              </a:rPr>
              <a:t>PGRR145</a:t>
            </a:r>
            <a:endParaRPr lang="en-US" sz="1200" i="1" noProof="1">
              <a:solidFill>
                <a:schemeClr val="bg1"/>
              </a:solidFill>
            </a:endParaRPr>
          </a:p>
        </p:txBody>
      </p:sp>
      <p:sp>
        <p:nvSpPr>
          <p:cNvPr id="91" name="TextBox 90">
            <a:extLst>
              <a:ext uri="{FF2B5EF4-FFF2-40B4-BE49-F238E27FC236}">
                <a16:creationId xmlns:a16="http://schemas.microsoft.com/office/drawing/2014/main" id="{B6440C96-DF0C-F136-F93E-6B267EAB98A0}"/>
              </a:ext>
            </a:extLst>
          </p:cNvPr>
          <p:cNvSpPr txBox="1">
            <a:spLocks/>
          </p:cNvSpPr>
          <p:nvPr/>
        </p:nvSpPr>
        <p:spPr>
          <a:xfrm>
            <a:off x="4398767" y="2707694"/>
            <a:ext cx="838770" cy="184666"/>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lgn="ctr"/>
            <a:r>
              <a:rPr lang="en-US" sz="1200" b="1">
                <a:solidFill>
                  <a:schemeClr val="bg1"/>
                </a:solidFill>
              </a:rPr>
              <a:t>PGRR145</a:t>
            </a:r>
            <a:endParaRPr lang="en-US" sz="1200" i="1" noProof="1">
              <a:solidFill>
                <a:schemeClr val="bg1"/>
              </a:solidFill>
            </a:endParaRPr>
          </a:p>
        </p:txBody>
      </p:sp>
      <p:sp>
        <p:nvSpPr>
          <p:cNvPr id="92" name="TextBox 91">
            <a:extLst>
              <a:ext uri="{FF2B5EF4-FFF2-40B4-BE49-F238E27FC236}">
                <a16:creationId xmlns:a16="http://schemas.microsoft.com/office/drawing/2014/main" id="{33C6E9CE-E258-63ED-846C-BD87BA8AB75D}"/>
              </a:ext>
            </a:extLst>
          </p:cNvPr>
          <p:cNvSpPr txBox="1">
            <a:spLocks/>
          </p:cNvSpPr>
          <p:nvPr/>
        </p:nvSpPr>
        <p:spPr>
          <a:xfrm>
            <a:off x="7060631" y="2707694"/>
            <a:ext cx="838770" cy="184666"/>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lgn="ctr"/>
            <a:r>
              <a:rPr lang="en-US" sz="1200" b="1">
                <a:solidFill>
                  <a:schemeClr val="bg1"/>
                </a:solidFill>
              </a:rPr>
              <a:t>PGRR145</a:t>
            </a:r>
            <a:endParaRPr lang="en-US" sz="1200" i="1" noProof="1">
              <a:solidFill>
                <a:schemeClr val="bg1"/>
              </a:solidFill>
            </a:endParaRPr>
          </a:p>
        </p:txBody>
      </p:sp>
      <p:sp>
        <p:nvSpPr>
          <p:cNvPr id="93" name="TextBox 92">
            <a:extLst>
              <a:ext uri="{FF2B5EF4-FFF2-40B4-BE49-F238E27FC236}">
                <a16:creationId xmlns:a16="http://schemas.microsoft.com/office/drawing/2014/main" id="{4F74B0CE-B577-BC63-4ECA-212767D228D2}"/>
              </a:ext>
            </a:extLst>
          </p:cNvPr>
          <p:cNvSpPr txBox="1">
            <a:spLocks/>
          </p:cNvSpPr>
          <p:nvPr/>
        </p:nvSpPr>
        <p:spPr>
          <a:xfrm>
            <a:off x="1736903" y="3580369"/>
            <a:ext cx="838770" cy="184666"/>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lgn="ctr"/>
            <a:r>
              <a:rPr lang="en-US" sz="1200" b="1">
                <a:solidFill>
                  <a:schemeClr val="bg1"/>
                </a:solidFill>
              </a:rPr>
              <a:t>NPRR1325</a:t>
            </a:r>
            <a:endParaRPr lang="en-US" sz="1200" i="1" noProof="1">
              <a:solidFill>
                <a:schemeClr val="bg1"/>
              </a:solidFill>
            </a:endParaRPr>
          </a:p>
        </p:txBody>
      </p:sp>
      <p:sp>
        <p:nvSpPr>
          <p:cNvPr id="94" name="TextBox 93">
            <a:extLst>
              <a:ext uri="{FF2B5EF4-FFF2-40B4-BE49-F238E27FC236}">
                <a16:creationId xmlns:a16="http://schemas.microsoft.com/office/drawing/2014/main" id="{E8B614D9-2379-A33B-CADA-537FBBDC9D16}"/>
              </a:ext>
            </a:extLst>
          </p:cNvPr>
          <p:cNvSpPr txBox="1">
            <a:spLocks/>
          </p:cNvSpPr>
          <p:nvPr/>
        </p:nvSpPr>
        <p:spPr>
          <a:xfrm>
            <a:off x="4398767" y="3580369"/>
            <a:ext cx="838770" cy="184666"/>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lgn="ctr"/>
            <a:r>
              <a:rPr lang="en-US" sz="1200" b="1">
                <a:solidFill>
                  <a:schemeClr val="bg1"/>
                </a:solidFill>
              </a:rPr>
              <a:t>NPRR1325</a:t>
            </a:r>
            <a:endParaRPr lang="en-US" sz="1200" i="1" noProof="1">
              <a:solidFill>
                <a:schemeClr val="bg1"/>
              </a:solidFill>
            </a:endParaRPr>
          </a:p>
        </p:txBody>
      </p:sp>
      <p:sp>
        <p:nvSpPr>
          <p:cNvPr id="95" name="TextBox 94">
            <a:extLst>
              <a:ext uri="{FF2B5EF4-FFF2-40B4-BE49-F238E27FC236}">
                <a16:creationId xmlns:a16="http://schemas.microsoft.com/office/drawing/2014/main" id="{E347F497-FF4B-100A-6313-A5F3CF61B53F}"/>
              </a:ext>
            </a:extLst>
          </p:cNvPr>
          <p:cNvSpPr txBox="1">
            <a:spLocks/>
          </p:cNvSpPr>
          <p:nvPr/>
        </p:nvSpPr>
        <p:spPr>
          <a:xfrm>
            <a:off x="7060631" y="3580369"/>
            <a:ext cx="838770" cy="184666"/>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lgn="ctr"/>
            <a:r>
              <a:rPr lang="en-US" sz="1200" b="1">
                <a:solidFill>
                  <a:schemeClr val="bg1"/>
                </a:solidFill>
              </a:rPr>
              <a:t>NPRR1325</a:t>
            </a:r>
            <a:endParaRPr lang="en-US" sz="1200" i="1" noProof="1">
              <a:solidFill>
                <a:schemeClr val="bg1"/>
              </a:solidFill>
            </a:endParaRPr>
          </a:p>
        </p:txBody>
      </p:sp>
    </p:spTree>
    <p:extLst>
      <p:ext uri="{BB962C8B-B14F-4D97-AF65-F5344CB8AC3E}">
        <p14:creationId xmlns:p14="http://schemas.microsoft.com/office/powerpoint/2010/main" val="2898484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4" name="think-cell data - do not delete" hidden="1">
            <a:extLst>
              <a:ext uri="{FF2B5EF4-FFF2-40B4-BE49-F238E27FC236}">
                <a16:creationId xmlns:a16="http://schemas.microsoft.com/office/drawing/2014/main" id="{3E27FD7B-68DF-CECA-BE1F-C9342B7E1A97}"/>
              </a:ext>
            </a:extLst>
          </p:cNvPr>
          <p:cNvGraphicFramePr>
            <a:graphicFrameLocks noChangeAspect="1"/>
          </p:cNvGraphicFramePr>
          <p:nvPr>
            <p:custDataLst>
              <p:tags r:id="rId1"/>
            </p:custDataLst>
            <p:extLst>
              <p:ext uri="{D42A27DB-BD31-4B8C-83A1-F6EECF244321}">
                <p14:modId xmlns:p14="http://schemas.microsoft.com/office/powerpoint/2010/main" val="192818721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4" imgW="404" imgH="403" progId="TCLayout.ActiveDocument.1">
                  <p:embed/>
                </p:oleObj>
              </mc:Choice>
              <mc:Fallback>
                <p:oleObj name="think-cell Slide" r:id="rId14" imgW="404" imgH="403" progId="TCLayout.ActiveDocument.1">
                  <p:embed/>
                  <p:pic>
                    <p:nvPicPr>
                      <p:cNvPr id="34" name="think-cell data - do not delete" hidden="1">
                        <a:extLst>
                          <a:ext uri="{FF2B5EF4-FFF2-40B4-BE49-F238E27FC236}">
                            <a16:creationId xmlns:a16="http://schemas.microsoft.com/office/drawing/2014/main" id="{3E27FD7B-68DF-CECA-BE1F-C9342B7E1A97}"/>
                          </a:ext>
                        </a:extLst>
                      </p:cNvPr>
                      <p:cNvPicPr/>
                      <p:nvPr/>
                    </p:nvPicPr>
                    <p:blipFill>
                      <a:blip r:embed="rId1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7928B2C7-B7E5-CB3A-2BF4-FBDE3EDA27FE}"/>
              </a:ext>
            </a:extLst>
          </p:cNvPr>
          <p:cNvSpPr>
            <a:spLocks noGrp="1"/>
          </p:cNvSpPr>
          <p:nvPr>
            <p:ph type="title"/>
          </p:nvPr>
        </p:nvSpPr>
        <p:spPr>
          <a:xfrm>
            <a:off x="1257300" y="457200"/>
            <a:ext cx="10401300" cy="637097"/>
          </a:xfrm>
        </p:spPr>
        <p:txBody>
          <a:bodyPr vert="horz">
            <a:spAutoFit/>
          </a:bodyPr>
          <a:lstStyle/>
          <a:p>
            <a:r>
              <a:rPr lang="en-US" sz="2300" dirty="0"/>
              <a:t>PCLR introduces a controllable-load pathway within Batch Zero, enabling staged interconnection while preserving full transmission planning</a:t>
            </a:r>
          </a:p>
        </p:txBody>
      </p:sp>
      <p:sp>
        <p:nvSpPr>
          <p:cNvPr id="6" name="Slide Number Placeholder 4">
            <a:extLst>
              <a:ext uri="{FF2B5EF4-FFF2-40B4-BE49-F238E27FC236}">
                <a16:creationId xmlns:a16="http://schemas.microsoft.com/office/drawing/2014/main" id="{855F5532-7E20-A790-B979-0399F6C1550D}"/>
              </a:ext>
            </a:extLst>
          </p:cNvPr>
          <p:cNvSpPr>
            <a:spLocks noGrp="1"/>
          </p:cNvSpPr>
          <p:nvPr>
            <p:ph type="sldNum" sz="quarter" idx="12"/>
          </p:nvPr>
        </p:nvSpPr>
        <p:spPr>
          <a:xfrm>
            <a:off x="11658600" y="6356350"/>
            <a:ext cx="533400" cy="365125"/>
          </a:xfrm>
        </p:spPr>
        <p:txBody>
          <a:bodyPr/>
          <a:lstStyle/>
          <a:p>
            <a:fld id="{BCDE79FB-97BA-492B-8D57-F1373F9ADA95}" type="slidenum">
              <a:rPr lang="en-US" smtClean="0"/>
              <a:t>21</a:t>
            </a:fld>
            <a:endParaRPr lang="en-US"/>
          </a:p>
        </p:txBody>
      </p:sp>
      <p:cxnSp>
        <p:nvCxnSpPr>
          <p:cNvPr id="7" name="LineBasicDefault 19">
            <a:extLst>
              <a:ext uri="{FF2B5EF4-FFF2-40B4-BE49-F238E27FC236}">
                <a16:creationId xmlns:a16="http://schemas.microsoft.com/office/drawing/2014/main" id="{A927E39B-E384-1DA2-9499-1568113979D8}"/>
              </a:ext>
            </a:extLst>
          </p:cNvPr>
          <p:cNvCxnSpPr>
            <a:cxnSpLocks/>
          </p:cNvCxnSpPr>
          <p:nvPr>
            <p:custDataLst>
              <p:tags r:id="rId2"/>
            </p:custDataLst>
          </p:nvPr>
        </p:nvCxnSpPr>
        <p:spPr>
          <a:xfrm>
            <a:off x="1257300" y="1548290"/>
            <a:ext cx="3107124" cy="0"/>
          </a:xfrm>
          <a:prstGeom prst="straightConnector1">
            <a:avLst/>
          </a:prstGeom>
          <a:ln w="6350">
            <a:solidFill>
              <a:schemeClr val="tx1"/>
            </a:solidFill>
          </a:ln>
        </p:spPr>
        <p:style>
          <a:lnRef idx="2">
            <a:schemeClr val="accent1"/>
          </a:lnRef>
          <a:fillRef idx="0">
            <a:schemeClr val="accent1"/>
          </a:fillRef>
          <a:effectRef idx="1">
            <a:schemeClr val="accent1"/>
          </a:effectRef>
          <a:fontRef idx="minor">
            <a:schemeClr val="tx1"/>
          </a:fontRef>
        </p:style>
      </p:cxnSp>
      <p:sp>
        <p:nvSpPr>
          <p:cNvPr id="9" name="TextBox 8">
            <a:extLst>
              <a:ext uri="{FF2B5EF4-FFF2-40B4-BE49-F238E27FC236}">
                <a16:creationId xmlns:a16="http://schemas.microsoft.com/office/drawing/2014/main" id="{CC6DAFA1-9A9B-06CE-C32F-83668D51A210}"/>
              </a:ext>
            </a:extLst>
          </p:cNvPr>
          <p:cNvSpPr txBox="1">
            <a:spLocks/>
          </p:cNvSpPr>
          <p:nvPr/>
        </p:nvSpPr>
        <p:spPr>
          <a:xfrm>
            <a:off x="1257300" y="1289387"/>
            <a:ext cx="3107124" cy="215444"/>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400" b="1"/>
              <a:t>PGRR145 reference section</a:t>
            </a:r>
          </a:p>
        </p:txBody>
      </p:sp>
      <p:sp>
        <p:nvSpPr>
          <p:cNvPr id="11" name="TextBox 10">
            <a:extLst>
              <a:ext uri="{FF2B5EF4-FFF2-40B4-BE49-F238E27FC236}">
                <a16:creationId xmlns:a16="http://schemas.microsoft.com/office/drawing/2014/main" id="{3E263A8D-9B6A-AD00-48AB-777F6A1E6767}"/>
              </a:ext>
            </a:extLst>
          </p:cNvPr>
          <p:cNvSpPr txBox="1">
            <a:spLocks/>
          </p:cNvSpPr>
          <p:nvPr/>
        </p:nvSpPr>
        <p:spPr>
          <a:xfrm>
            <a:off x="1257300" y="1598364"/>
            <a:ext cx="3107124" cy="369332"/>
          </a:xfrm>
          <a:prstGeom prst="rect">
            <a:avLst/>
          </a:prstGeom>
        </p:spPr>
        <p:txBody>
          <a:bodyPr vert="horz" wrap="square" lIns="0" tIns="0" rIns="0" bIns="0" rtlCol="0">
            <a:no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200" b="1"/>
              <a:t>Section 9.2 </a:t>
            </a:r>
            <a:r>
              <a:rPr lang="en-US" sz="1200"/>
              <a:t>– Applicability, Eligibility, and Submission Requirements</a:t>
            </a:r>
            <a:endParaRPr lang="en-US" sz="1200" b="1"/>
          </a:p>
        </p:txBody>
      </p:sp>
      <p:sp>
        <p:nvSpPr>
          <p:cNvPr id="12" name="TextBox 11">
            <a:extLst>
              <a:ext uri="{FF2B5EF4-FFF2-40B4-BE49-F238E27FC236}">
                <a16:creationId xmlns:a16="http://schemas.microsoft.com/office/drawing/2014/main" id="{B50E5753-9ECB-3DF8-CD5F-5F287C1BF73F}"/>
              </a:ext>
            </a:extLst>
          </p:cNvPr>
          <p:cNvSpPr txBox="1">
            <a:spLocks/>
          </p:cNvSpPr>
          <p:nvPr/>
        </p:nvSpPr>
        <p:spPr>
          <a:xfrm>
            <a:off x="1257300" y="2624900"/>
            <a:ext cx="3107124" cy="369332"/>
          </a:xfrm>
          <a:prstGeom prst="rect">
            <a:avLst/>
          </a:prstGeom>
        </p:spPr>
        <p:txBody>
          <a:bodyPr vert="horz" wrap="square" lIns="0" tIns="0" rIns="0" bIns="0" rtlCol="0">
            <a:no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200" b="1"/>
              <a:t>Section 9.3 – </a:t>
            </a:r>
            <a:r>
              <a:rPr lang="en-US" sz="1200"/>
              <a:t>Batch Zero Interconnection Study Methodology</a:t>
            </a:r>
            <a:endParaRPr lang="en-US" sz="1200" b="1"/>
          </a:p>
        </p:txBody>
      </p:sp>
      <p:sp>
        <p:nvSpPr>
          <p:cNvPr id="13" name="TextBox 12">
            <a:extLst>
              <a:ext uri="{FF2B5EF4-FFF2-40B4-BE49-F238E27FC236}">
                <a16:creationId xmlns:a16="http://schemas.microsoft.com/office/drawing/2014/main" id="{BC3944F1-90D5-D56D-9C70-2296B107E929}"/>
              </a:ext>
            </a:extLst>
          </p:cNvPr>
          <p:cNvSpPr txBox="1">
            <a:spLocks/>
          </p:cNvSpPr>
          <p:nvPr/>
        </p:nvSpPr>
        <p:spPr>
          <a:xfrm>
            <a:off x="1257300" y="3661742"/>
            <a:ext cx="3107124" cy="369332"/>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200" b="1"/>
              <a:t>Section 9.4 – </a:t>
            </a:r>
            <a:r>
              <a:rPr lang="en-US" sz="1200"/>
              <a:t>Batch Zero Results and Commitment Requirements</a:t>
            </a:r>
            <a:endParaRPr lang="en-US" sz="1200" b="1"/>
          </a:p>
        </p:txBody>
      </p:sp>
      <p:sp>
        <p:nvSpPr>
          <p:cNvPr id="14" name="TextBox 13">
            <a:extLst>
              <a:ext uri="{FF2B5EF4-FFF2-40B4-BE49-F238E27FC236}">
                <a16:creationId xmlns:a16="http://schemas.microsoft.com/office/drawing/2014/main" id="{78DFBCC9-1643-510E-56DC-6183F01D4550}"/>
              </a:ext>
            </a:extLst>
          </p:cNvPr>
          <p:cNvSpPr txBox="1">
            <a:spLocks/>
          </p:cNvSpPr>
          <p:nvPr/>
        </p:nvSpPr>
        <p:spPr>
          <a:xfrm>
            <a:off x="1257300" y="4703648"/>
            <a:ext cx="3107124" cy="369332"/>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200" b="1"/>
              <a:t>Section 9.5 – </a:t>
            </a:r>
            <a:r>
              <a:rPr lang="en-US" sz="1200"/>
              <a:t>Refinement Study and Transmission Planning</a:t>
            </a:r>
            <a:endParaRPr lang="en-US" sz="1200" b="1"/>
          </a:p>
        </p:txBody>
      </p:sp>
      <p:sp>
        <p:nvSpPr>
          <p:cNvPr id="15" name="TextBox 14">
            <a:extLst>
              <a:ext uri="{FF2B5EF4-FFF2-40B4-BE49-F238E27FC236}">
                <a16:creationId xmlns:a16="http://schemas.microsoft.com/office/drawing/2014/main" id="{BC5E2ED6-DDF8-16E2-57BA-1D7A2C797044}"/>
              </a:ext>
            </a:extLst>
          </p:cNvPr>
          <p:cNvSpPr txBox="1">
            <a:spLocks/>
          </p:cNvSpPr>
          <p:nvPr/>
        </p:nvSpPr>
        <p:spPr>
          <a:xfrm>
            <a:off x="1257300" y="5371204"/>
            <a:ext cx="3107124" cy="369332"/>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200" b="1"/>
              <a:t>Section 9.6 – </a:t>
            </a:r>
            <a:r>
              <a:rPr lang="en-US" sz="1200"/>
              <a:t>Energization and Operational Requirements</a:t>
            </a:r>
            <a:endParaRPr lang="en-US" sz="1200" b="1"/>
          </a:p>
        </p:txBody>
      </p:sp>
      <p:cxnSp>
        <p:nvCxnSpPr>
          <p:cNvPr id="21" name="LineBasicDefault 50">
            <a:extLst>
              <a:ext uri="{FF2B5EF4-FFF2-40B4-BE49-F238E27FC236}">
                <a16:creationId xmlns:a16="http://schemas.microsoft.com/office/drawing/2014/main" id="{F52DE3CD-7FFB-3946-B836-D404ED91FB79}"/>
              </a:ext>
            </a:extLst>
          </p:cNvPr>
          <p:cNvCxnSpPr>
            <a:cxnSpLocks/>
          </p:cNvCxnSpPr>
          <p:nvPr>
            <p:custDataLst>
              <p:tags r:id="rId3"/>
            </p:custDataLst>
          </p:nvPr>
        </p:nvCxnSpPr>
        <p:spPr>
          <a:xfrm>
            <a:off x="1257300" y="2574826"/>
            <a:ext cx="3107124" cy="0"/>
          </a:xfrm>
          <a:prstGeom prst="straightConnector1">
            <a:avLst/>
          </a:prstGeom>
          <a:ln w="6350">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2" name="LineBasicDefault 50">
            <a:extLst>
              <a:ext uri="{FF2B5EF4-FFF2-40B4-BE49-F238E27FC236}">
                <a16:creationId xmlns:a16="http://schemas.microsoft.com/office/drawing/2014/main" id="{B3372BDD-FB70-FBAF-ADBE-4B7E4988F13E}"/>
              </a:ext>
            </a:extLst>
          </p:cNvPr>
          <p:cNvCxnSpPr>
            <a:cxnSpLocks/>
          </p:cNvCxnSpPr>
          <p:nvPr>
            <p:custDataLst>
              <p:tags r:id="rId4"/>
            </p:custDataLst>
          </p:nvPr>
        </p:nvCxnSpPr>
        <p:spPr>
          <a:xfrm>
            <a:off x="1257300" y="3611668"/>
            <a:ext cx="3107124" cy="0"/>
          </a:xfrm>
          <a:prstGeom prst="straightConnector1">
            <a:avLst/>
          </a:prstGeom>
          <a:ln w="6350">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3" name="LineBasicDefault 50">
            <a:extLst>
              <a:ext uri="{FF2B5EF4-FFF2-40B4-BE49-F238E27FC236}">
                <a16:creationId xmlns:a16="http://schemas.microsoft.com/office/drawing/2014/main" id="{94C20989-14DB-5F00-2C86-82E58B1EEFBE}"/>
              </a:ext>
            </a:extLst>
          </p:cNvPr>
          <p:cNvCxnSpPr>
            <a:cxnSpLocks/>
          </p:cNvCxnSpPr>
          <p:nvPr>
            <p:custDataLst>
              <p:tags r:id="rId5"/>
            </p:custDataLst>
          </p:nvPr>
        </p:nvCxnSpPr>
        <p:spPr>
          <a:xfrm>
            <a:off x="1257300" y="4653574"/>
            <a:ext cx="3107124" cy="0"/>
          </a:xfrm>
          <a:prstGeom prst="straightConnector1">
            <a:avLst/>
          </a:prstGeom>
          <a:ln w="6350">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4" name="LineBasicDefault 50">
            <a:extLst>
              <a:ext uri="{FF2B5EF4-FFF2-40B4-BE49-F238E27FC236}">
                <a16:creationId xmlns:a16="http://schemas.microsoft.com/office/drawing/2014/main" id="{6E401F8D-D513-1BA4-35B5-A430D386BD27}"/>
              </a:ext>
            </a:extLst>
          </p:cNvPr>
          <p:cNvCxnSpPr>
            <a:cxnSpLocks/>
          </p:cNvCxnSpPr>
          <p:nvPr>
            <p:custDataLst>
              <p:tags r:id="rId6"/>
            </p:custDataLst>
          </p:nvPr>
        </p:nvCxnSpPr>
        <p:spPr>
          <a:xfrm>
            <a:off x="1257300" y="5321130"/>
            <a:ext cx="3107124" cy="0"/>
          </a:xfrm>
          <a:prstGeom prst="straightConnector1">
            <a:avLst/>
          </a:prstGeom>
          <a:ln w="6350">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8" name="LineBasicDefault 19">
            <a:extLst>
              <a:ext uri="{FF2B5EF4-FFF2-40B4-BE49-F238E27FC236}">
                <a16:creationId xmlns:a16="http://schemas.microsoft.com/office/drawing/2014/main" id="{47B60203-AED6-94CC-A330-ECCE7436A928}"/>
              </a:ext>
            </a:extLst>
          </p:cNvPr>
          <p:cNvCxnSpPr>
            <a:cxnSpLocks/>
          </p:cNvCxnSpPr>
          <p:nvPr>
            <p:custDataLst>
              <p:tags r:id="rId7"/>
            </p:custDataLst>
          </p:nvPr>
        </p:nvCxnSpPr>
        <p:spPr>
          <a:xfrm>
            <a:off x="4902390" y="1548290"/>
            <a:ext cx="6756210" cy="0"/>
          </a:xfrm>
          <a:prstGeom prst="straightConnector1">
            <a:avLst/>
          </a:prstGeom>
          <a:ln w="6350">
            <a:solidFill>
              <a:schemeClr val="tx1"/>
            </a:solidFill>
          </a:ln>
        </p:spPr>
        <p:style>
          <a:lnRef idx="2">
            <a:schemeClr val="accent1"/>
          </a:lnRef>
          <a:fillRef idx="0">
            <a:schemeClr val="accent1"/>
          </a:fillRef>
          <a:effectRef idx="1">
            <a:schemeClr val="accent1"/>
          </a:effectRef>
          <a:fontRef idx="minor">
            <a:schemeClr val="tx1"/>
          </a:fontRef>
        </p:style>
      </p:cxnSp>
      <p:sp>
        <p:nvSpPr>
          <p:cNvPr id="10" name="TextBox 9">
            <a:extLst>
              <a:ext uri="{FF2B5EF4-FFF2-40B4-BE49-F238E27FC236}">
                <a16:creationId xmlns:a16="http://schemas.microsoft.com/office/drawing/2014/main" id="{646E09DF-274E-386C-09D5-A95224C5C438}"/>
              </a:ext>
            </a:extLst>
          </p:cNvPr>
          <p:cNvSpPr txBox="1"/>
          <p:nvPr/>
        </p:nvSpPr>
        <p:spPr>
          <a:xfrm>
            <a:off x="4902390" y="1289387"/>
            <a:ext cx="6052691" cy="215444"/>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400" b="1" dirty="0"/>
              <a:t>How PCLRs impact/integrate PGRR145 sections</a:t>
            </a:r>
          </a:p>
        </p:txBody>
      </p:sp>
      <p:sp>
        <p:nvSpPr>
          <p:cNvPr id="16" name="TextBox 15">
            <a:extLst>
              <a:ext uri="{FF2B5EF4-FFF2-40B4-BE49-F238E27FC236}">
                <a16:creationId xmlns:a16="http://schemas.microsoft.com/office/drawing/2014/main" id="{EB3E0E79-9878-C719-E5A0-10DEDAB32941}"/>
              </a:ext>
            </a:extLst>
          </p:cNvPr>
          <p:cNvSpPr txBox="1">
            <a:spLocks/>
          </p:cNvSpPr>
          <p:nvPr/>
        </p:nvSpPr>
        <p:spPr>
          <a:xfrm>
            <a:off x="4902390" y="1598364"/>
            <a:ext cx="6756210" cy="923330"/>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285750" indent="-285750">
              <a:spcBef>
                <a:spcPts val="0"/>
              </a:spcBef>
              <a:spcAft>
                <a:spcPts val="0"/>
              </a:spcAft>
              <a:buFont typeface="Arial" panose="020B0604020202020204" pitchFamily="34" charset="0"/>
              <a:buChar char="•"/>
            </a:pPr>
            <a:r>
              <a:rPr lang="en-US" sz="1200" b="1" dirty="0"/>
              <a:t>Expand applicability to include PCLR as a distinct pathway</a:t>
            </a:r>
            <a:r>
              <a:rPr lang="en-US" sz="1200" dirty="0"/>
              <a:t>, alongside Base Load and Studied Load</a:t>
            </a:r>
          </a:p>
          <a:p>
            <a:pPr marL="285750" indent="-285750">
              <a:spcBef>
                <a:spcPts val="0"/>
              </a:spcBef>
              <a:spcAft>
                <a:spcPts val="0"/>
              </a:spcAft>
              <a:buFont typeface="Arial" panose="020B0604020202020204" pitchFamily="34" charset="0"/>
              <a:buChar char="•"/>
            </a:pPr>
            <a:r>
              <a:rPr lang="en-US" sz="1200" b="1" dirty="0"/>
              <a:t>Introduce enhanced data and modeling requirements</a:t>
            </a:r>
            <a:r>
              <a:rPr lang="en-US" sz="1200" dirty="0"/>
              <a:t> for controllable loads</a:t>
            </a:r>
          </a:p>
          <a:p>
            <a:pPr marL="285750" indent="-285750">
              <a:spcBef>
                <a:spcPts val="0"/>
              </a:spcBef>
              <a:spcAft>
                <a:spcPts val="0"/>
              </a:spcAft>
              <a:buFont typeface="Arial" panose="020B0604020202020204" pitchFamily="34" charset="0"/>
              <a:buChar char="•"/>
            </a:pPr>
            <a:r>
              <a:rPr lang="en-US" sz="1200" b="1" dirty="0"/>
              <a:t>Define LPC (firm, reliable level)</a:t>
            </a:r>
            <a:r>
              <a:rPr lang="en-US" sz="1200" dirty="0"/>
              <a:t> </a:t>
            </a:r>
            <a:r>
              <a:rPr lang="en-US" sz="1200" b="1" dirty="0"/>
              <a:t>and MPC (conditional full demand)</a:t>
            </a:r>
            <a:r>
              <a:rPr lang="en-US" sz="1200" dirty="0"/>
              <a:t>, enabling flexible load ranges</a:t>
            </a:r>
          </a:p>
        </p:txBody>
      </p:sp>
      <p:sp>
        <p:nvSpPr>
          <p:cNvPr id="17" name="TextBox 16">
            <a:extLst>
              <a:ext uri="{FF2B5EF4-FFF2-40B4-BE49-F238E27FC236}">
                <a16:creationId xmlns:a16="http://schemas.microsoft.com/office/drawing/2014/main" id="{965A044F-617E-5492-DBFD-216547CF36BA}"/>
              </a:ext>
            </a:extLst>
          </p:cNvPr>
          <p:cNvSpPr txBox="1">
            <a:spLocks/>
          </p:cNvSpPr>
          <p:nvPr/>
        </p:nvSpPr>
        <p:spPr>
          <a:xfrm>
            <a:off x="4902390" y="2624900"/>
            <a:ext cx="6756210" cy="923330"/>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285750" indent="-285750">
              <a:spcBef>
                <a:spcPts val="0"/>
              </a:spcBef>
              <a:spcAft>
                <a:spcPts val="0"/>
              </a:spcAft>
              <a:buFont typeface="Arial" panose="020B0604020202020204" pitchFamily="34" charset="0"/>
              <a:buChar char="•"/>
            </a:pPr>
            <a:r>
              <a:rPr lang="en-US" sz="1200" b="1" dirty="0"/>
              <a:t>Decouple planning vs. reliability modeling</a:t>
            </a:r>
            <a:r>
              <a:rPr lang="en-US" sz="1200" dirty="0"/>
              <a:t>: plan system for full requested load (MPC), assess reliability at LPC (constrained level)</a:t>
            </a:r>
          </a:p>
          <a:p>
            <a:pPr marL="285750" indent="-285750">
              <a:spcBef>
                <a:spcPts val="0"/>
              </a:spcBef>
              <a:spcAft>
                <a:spcPts val="0"/>
              </a:spcAft>
              <a:buFont typeface="Arial" panose="020B0604020202020204" pitchFamily="34" charset="0"/>
              <a:buChar char="•"/>
            </a:pPr>
            <a:r>
              <a:rPr lang="en-US" sz="1200" b="1" dirty="0"/>
              <a:t>Establish LPC as the maximum reliably serviceable load</a:t>
            </a:r>
            <a:r>
              <a:rPr lang="en-US" sz="1200" dirty="0"/>
              <a:t> in each study year</a:t>
            </a:r>
          </a:p>
          <a:p>
            <a:pPr marL="285750" indent="-285750">
              <a:spcBef>
                <a:spcPts val="0"/>
              </a:spcBef>
              <a:spcAft>
                <a:spcPts val="0"/>
              </a:spcAft>
              <a:buFont typeface="Arial" panose="020B0604020202020204" pitchFamily="34" charset="0"/>
              <a:buChar char="•"/>
            </a:pPr>
            <a:r>
              <a:rPr lang="en-US" sz="1200" b="1" dirty="0"/>
              <a:t>Enable two-tier outcomes</a:t>
            </a:r>
            <a:r>
              <a:rPr lang="en-US" sz="1200" dirty="0"/>
              <a:t>: firm allocation at LPC, and conditional approval of additional demand (MPC)</a:t>
            </a:r>
          </a:p>
        </p:txBody>
      </p:sp>
      <p:sp>
        <p:nvSpPr>
          <p:cNvPr id="18" name="TextBox 17">
            <a:extLst>
              <a:ext uri="{FF2B5EF4-FFF2-40B4-BE49-F238E27FC236}">
                <a16:creationId xmlns:a16="http://schemas.microsoft.com/office/drawing/2014/main" id="{8FD5019F-69A7-EA31-B37A-53F21E038DC6}"/>
              </a:ext>
            </a:extLst>
          </p:cNvPr>
          <p:cNvSpPr txBox="1">
            <a:spLocks/>
          </p:cNvSpPr>
          <p:nvPr/>
        </p:nvSpPr>
        <p:spPr>
          <a:xfrm>
            <a:off x="4902390" y="3661742"/>
            <a:ext cx="6756210" cy="923330"/>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285750" indent="-285750">
              <a:spcBef>
                <a:spcPts val="0"/>
              </a:spcBef>
              <a:spcAft>
                <a:spcPts val="0"/>
              </a:spcAft>
              <a:buFont typeface="Arial" panose="020B0604020202020204" pitchFamily="34" charset="0"/>
              <a:buChar char="•"/>
            </a:pPr>
            <a:r>
              <a:rPr lang="en-US" sz="1200" b="1" dirty="0"/>
              <a:t>Introduce dual commitment structure</a:t>
            </a:r>
            <a:r>
              <a:rPr lang="en-US" sz="1200" dirty="0"/>
              <a:t>: interconnection Agreement (infrastructure) and PCLR operational commitment (Form W)</a:t>
            </a:r>
          </a:p>
          <a:p>
            <a:pPr marL="285750" indent="-285750">
              <a:spcBef>
                <a:spcPts val="0"/>
              </a:spcBef>
              <a:spcAft>
                <a:spcPts val="0"/>
              </a:spcAft>
              <a:buFont typeface="Arial" panose="020B0604020202020204" pitchFamily="34" charset="0"/>
              <a:buChar char="•"/>
            </a:pPr>
            <a:r>
              <a:rPr lang="en-US" sz="1200" b="1" dirty="0"/>
              <a:t>Require formal election of PCLR pathway</a:t>
            </a:r>
            <a:r>
              <a:rPr lang="en-US" sz="1200" dirty="0"/>
              <a:t>, including ability to accept, modify, or decline LPC/MPC structure</a:t>
            </a:r>
          </a:p>
          <a:p>
            <a:pPr marL="285750" indent="-285750">
              <a:spcBef>
                <a:spcPts val="0"/>
              </a:spcBef>
              <a:spcAft>
                <a:spcPts val="0"/>
              </a:spcAft>
              <a:buFont typeface="Arial" panose="020B0604020202020204" pitchFamily="34" charset="0"/>
              <a:buChar char="•"/>
            </a:pPr>
            <a:r>
              <a:rPr lang="en-US" sz="1200" b="1" dirty="0"/>
              <a:t>Link study results to binding operational limits and qualification requirements</a:t>
            </a:r>
          </a:p>
        </p:txBody>
      </p:sp>
      <p:sp>
        <p:nvSpPr>
          <p:cNvPr id="19" name="TextBox 18">
            <a:extLst>
              <a:ext uri="{FF2B5EF4-FFF2-40B4-BE49-F238E27FC236}">
                <a16:creationId xmlns:a16="http://schemas.microsoft.com/office/drawing/2014/main" id="{4924B259-FB74-AEA5-A9D3-AD80DBDD2C39}"/>
              </a:ext>
            </a:extLst>
          </p:cNvPr>
          <p:cNvSpPr txBox="1">
            <a:spLocks/>
          </p:cNvSpPr>
          <p:nvPr/>
        </p:nvSpPr>
        <p:spPr>
          <a:xfrm>
            <a:off x="4902390" y="4703648"/>
            <a:ext cx="6756210" cy="553998"/>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285750" indent="-285750">
              <a:spcBef>
                <a:spcPts val="0"/>
              </a:spcBef>
              <a:spcAft>
                <a:spcPts val="0"/>
              </a:spcAft>
              <a:buFont typeface="Arial" panose="020B0604020202020204" pitchFamily="34" charset="0"/>
              <a:buChar char="•"/>
            </a:pPr>
            <a:r>
              <a:rPr lang="en-US" sz="1200" b="1" dirty="0"/>
              <a:t>Plan transmission for full requested demand (MPC)</a:t>
            </a:r>
            <a:r>
              <a:rPr lang="en-US" sz="1200" dirty="0"/>
              <a:t> to avoid underbuilding</a:t>
            </a:r>
          </a:p>
          <a:p>
            <a:pPr marL="285750" indent="-285750">
              <a:spcBef>
                <a:spcPts val="0"/>
              </a:spcBef>
              <a:spcAft>
                <a:spcPts val="0"/>
              </a:spcAft>
              <a:buFont typeface="Arial" panose="020B0604020202020204" pitchFamily="34" charset="0"/>
              <a:buChar char="•"/>
            </a:pPr>
            <a:r>
              <a:rPr lang="en-US" sz="1200" b="1" dirty="0"/>
              <a:t>Decouple long-term system design </a:t>
            </a:r>
            <a:r>
              <a:rPr lang="en-US" sz="1200" dirty="0"/>
              <a:t>from near-term operations</a:t>
            </a:r>
          </a:p>
          <a:p>
            <a:pPr marL="285750" indent="-285750">
              <a:spcBef>
                <a:spcPts val="0"/>
              </a:spcBef>
              <a:spcAft>
                <a:spcPts val="0"/>
              </a:spcAft>
              <a:buFont typeface="Arial" panose="020B0604020202020204" pitchFamily="34" charset="0"/>
              <a:buChar char="•"/>
            </a:pPr>
            <a:r>
              <a:rPr lang="en-US" sz="1200" b="1" dirty="0"/>
              <a:t>Maintain LPC as the planning input </a:t>
            </a:r>
            <a:r>
              <a:rPr lang="en-US" sz="1200" dirty="0"/>
              <a:t>for committed PCLRs in refinement</a:t>
            </a:r>
          </a:p>
        </p:txBody>
      </p:sp>
      <p:sp>
        <p:nvSpPr>
          <p:cNvPr id="20" name="TextBox 19">
            <a:extLst>
              <a:ext uri="{FF2B5EF4-FFF2-40B4-BE49-F238E27FC236}">
                <a16:creationId xmlns:a16="http://schemas.microsoft.com/office/drawing/2014/main" id="{A3C045AE-3970-A942-7884-96C30CFD58B5}"/>
              </a:ext>
            </a:extLst>
          </p:cNvPr>
          <p:cNvSpPr txBox="1">
            <a:spLocks/>
          </p:cNvSpPr>
          <p:nvPr/>
        </p:nvSpPr>
        <p:spPr>
          <a:xfrm>
            <a:off x="4902390" y="5371204"/>
            <a:ext cx="6756210" cy="553998"/>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285750" indent="-285750">
              <a:spcBef>
                <a:spcPts val="0"/>
              </a:spcBef>
              <a:spcAft>
                <a:spcPts val="0"/>
              </a:spcAft>
              <a:buFont typeface="Arial" panose="020B0604020202020204" pitchFamily="34" charset="0"/>
              <a:buChar char="•"/>
            </a:pPr>
            <a:r>
              <a:rPr lang="en-US" sz="1200" b="1" dirty="0"/>
              <a:t>Enable staged energization</a:t>
            </a:r>
            <a:r>
              <a:rPr lang="en-US" sz="1200" dirty="0"/>
              <a:t>, with initial operation limited to LPC</a:t>
            </a:r>
          </a:p>
          <a:p>
            <a:pPr marL="285750" indent="-285750">
              <a:spcBef>
                <a:spcPts val="0"/>
              </a:spcBef>
              <a:spcAft>
                <a:spcPts val="0"/>
              </a:spcAft>
              <a:buFont typeface="Arial" panose="020B0604020202020204" pitchFamily="34" charset="0"/>
              <a:buChar char="•"/>
            </a:pPr>
            <a:r>
              <a:rPr lang="en-US" sz="1200" b="1" dirty="0"/>
              <a:t>Require PCLR qualification </a:t>
            </a:r>
            <a:r>
              <a:rPr lang="en-US" sz="1200" dirty="0"/>
              <a:t>(registration, telemetry, testing) before exceeding LPC</a:t>
            </a:r>
          </a:p>
          <a:p>
            <a:pPr marL="285750" indent="-285750">
              <a:spcBef>
                <a:spcPts val="0"/>
              </a:spcBef>
              <a:spcAft>
                <a:spcPts val="0"/>
              </a:spcAft>
              <a:buFont typeface="Arial" panose="020B0604020202020204" pitchFamily="34" charset="0"/>
              <a:buChar char="•"/>
            </a:pPr>
            <a:r>
              <a:rPr lang="en-US" sz="1200" dirty="0"/>
              <a:t>Enforce </a:t>
            </a:r>
            <a:r>
              <a:rPr lang="en-US" sz="1200" b="1" dirty="0"/>
              <a:t>dispatchability and ERCOT control</a:t>
            </a:r>
            <a:r>
              <a:rPr lang="en-US" sz="1200" dirty="0"/>
              <a:t>, with operations capped until full approval</a:t>
            </a:r>
          </a:p>
        </p:txBody>
      </p:sp>
      <p:cxnSp>
        <p:nvCxnSpPr>
          <p:cNvPr id="25" name="LineBasicDefault 50">
            <a:extLst>
              <a:ext uri="{FF2B5EF4-FFF2-40B4-BE49-F238E27FC236}">
                <a16:creationId xmlns:a16="http://schemas.microsoft.com/office/drawing/2014/main" id="{E56122ED-1AD7-333B-A4A0-49E21437003C}"/>
              </a:ext>
            </a:extLst>
          </p:cNvPr>
          <p:cNvCxnSpPr>
            <a:cxnSpLocks/>
          </p:cNvCxnSpPr>
          <p:nvPr>
            <p:custDataLst>
              <p:tags r:id="rId8"/>
            </p:custDataLst>
          </p:nvPr>
        </p:nvCxnSpPr>
        <p:spPr>
          <a:xfrm>
            <a:off x="4902390" y="5321130"/>
            <a:ext cx="6756210" cy="0"/>
          </a:xfrm>
          <a:prstGeom prst="straightConnector1">
            <a:avLst/>
          </a:prstGeom>
          <a:ln w="6350">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6" name="LineBasicDefault 50">
            <a:extLst>
              <a:ext uri="{FF2B5EF4-FFF2-40B4-BE49-F238E27FC236}">
                <a16:creationId xmlns:a16="http://schemas.microsoft.com/office/drawing/2014/main" id="{9CBCBB40-22B5-8F57-3907-0D909FADEE60}"/>
              </a:ext>
            </a:extLst>
          </p:cNvPr>
          <p:cNvCxnSpPr>
            <a:cxnSpLocks/>
          </p:cNvCxnSpPr>
          <p:nvPr>
            <p:custDataLst>
              <p:tags r:id="rId9"/>
            </p:custDataLst>
          </p:nvPr>
        </p:nvCxnSpPr>
        <p:spPr>
          <a:xfrm>
            <a:off x="4902390" y="3611668"/>
            <a:ext cx="6756210" cy="0"/>
          </a:xfrm>
          <a:prstGeom prst="straightConnector1">
            <a:avLst/>
          </a:prstGeom>
          <a:ln w="6350">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7" name="LineBasicDefault 50">
            <a:extLst>
              <a:ext uri="{FF2B5EF4-FFF2-40B4-BE49-F238E27FC236}">
                <a16:creationId xmlns:a16="http://schemas.microsoft.com/office/drawing/2014/main" id="{AF634E57-8267-3C6F-922A-B7A8A043B3AA}"/>
              </a:ext>
            </a:extLst>
          </p:cNvPr>
          <p:cNvCxnSpPr>
            <a:cxnSpLocks/>
          </p:cNvCxnSpPr>
          <p:nvPr>
            <p:custDataLst>
              <p:tags r:id="rId10"/>
            </p:custDataLst>
          </p:nvPr>
        </p:nvCxnSpPr>
        <p:spPr>
          <a:xfrm>
            <a:off x="4902390" y="4653574"/>
            <a:ext cx="6756210" cy="0"/>
          </a:xfrm>
          <a:prstGeom prst="straightConnector1">
            <a:avLst/>
          </a:prstGeom>
          <a:ln w="6350">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8" name="LineBasicDefault 50">
            <a:extLst>
              <a:ext uri="{FF2B5EF4-FFF2-40B4-BE49-F238E27FC236}">
                <a16:creationId xmlns:a16="http://schemas.microsoft.com/office/drawing/2014/main" id="{560D43AB-534A-1DE8-841E-312A0CD5E5F3}"/>
              </a:ext>
            </a:extLst>
          </p:cNvPr>
          <p:cNvCxnSpPr>
            <a:cxnSpLocks/>
          </p:cNvCxnSpPr>
          <p:nvPr>
            <p:custDataLst>
              <p:tags r:id="rId11"/>
            </p:custDataLst>
          </p:nvPr>
        </p:nvCxnSpPr>
        <p:spPr>
          <a:xfrm>
            <a:off x="4902390" y="2574826"/>
            <a:ext cx="6756210" cy="0"/>
          </a:xfrm>
          <a:prstGeom prst="straightConnector1">
            <a:avLst/>
          </a:prstGeom>
          <a:ln w="6350">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32" name="5. Source">
            <a:extLst>
              <a:ext uri="{FF2B5EF4-FFF2-40B4-BE49-F238E27FC236}">
                <a16:creationId xmlns:a16="http://schemas.microsoft.com/office/drawing/2014/main" id="{5582A974-A977-AA93-C806-0BBA722EE67A}"/>
              </a:ext>
            </a:extLst>
          </p:cNvPr>
          <p:cNvSpPr txBox="1"/>
          <p:nvPr>
            <p:custDataLst>
              <p:tags r:id="rId12"/>
            </p:custDataLst>
          </p:nvPr>
        </p:nvSpPr>
        <p:spPr>
          <a:xfrm>
            <a:off x="1243584" y="6644797"/>
            <a:ext cx="10287000" cy="123111"/>
          </a:xfrm>
          <a:prstGeom prst="rect">
            <a:avLst/>
          </a:prstGeom>
          <a:noFill/>
        </p:spPr>
        <p:txBody>
          <a:bodyPr vert="horz" wrap="square" lIns="0" tIns="0" rIns="0" bIns="0" rtlCol="0" anchor="b" anchorCtr="0">
            <a:spAutoFit/>
          </a:bodyPr>
          <a:lstStyle/>
          <a:p>
            <a:r>
              <a:rPr lang="fr-FR" sz="800" dirty="0"/>
              <a:t>Source: 145PGRR-45 ERCOT </a:t>
            </a:r>
            <a:r>
              <a:rPr lang="fr-FR" sz="800" dirty="0" err="1"/>
              <a:t>Comments</a:t>
            </a:r>
            <a:r>
              <a:rPr lang="fr-FR" sz="800" dirty="0"/>
              <a:t> 041726</a:t>
            </a:r>
            <a:endParaRPr lang="en-US" sz="800" dirty="0"/>
          </a:p>
        </p:txBody>
      </p:sp>
      <p:grpSp>
        <p:nvGrpSpPr>
          <p:cNvPr id="38" name="Group 37">
            <a:extLst>
              <a:ext uri="{FF2B5EF4-FFF2-40B4-BE49-F238E27FC236}">
                <a16:creationId xmlns:a16="http://schemas.microsoft.com/office/drawing/2014/main" id="{45DB3382-10D1-903D-D5BB-6CAD4E2D6751}"/>
              </a:ext>
            </a:extLst>
          </p:cNvPr>
          <p:cNvGrpSpPr/>
          <p:nvPr/>
        </p:nvGrpSpPr>
        <p:grpSpPr>
          <a:xfrm>
            <a:off x="4431486" y="1380162"/>
            <a:ext cx="396228" cy="396228"/>
            <a:chOff x="4431486" y="1380162"/>
            <a:chExt cx="396228" cy="396228"/>
          </a:xfrm>
        </p:grpSpPr>
        <p:sp>
          <p:nvSpPr>
            <p:cNvPr id="39" name="Oval 38">
              <a:extLst>
                <a:ext uri="{FF2B5EF4-FFF2-40B4-BE49-F238E27FC236}">
                  <a16:creationId xmlns:a16="http://schemas.microsoft.com/office/drawing/2014/main" id="{F78FC474-FA95-9E60-1C55-A35890114162}"/>
                </a:ext>
              </a:extLst>
            </p:cNvPr>
            <p:cNvSpPr/>
            <p:nvPr/>
          </p:nvSpPr>
          <p:spPr>
            <a:xfrm>
              <a:off x="4431486" y="1380162"/>
              <a:ext cx="396228" cy="396228"/>
            </a:xfrm>
            <a:prstGeom prst="ellipse">
              <a:avLst/>
            </a:prstGeom>
            <a:solidFill>
              <a:schemeClr val="accent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0" name="Graphic 39">
              <a:extLst>
                <a:ext uri="{FF2B5EF4-FFF2-40B4-BE49-F238E27FC236}">
                  <a16:creationId xmlns:a16="http://schemas.microsoft.com/office/drawing/2014/main" id="{96BAB6E5-C46C-9E2E-0BA7-E79AC0471056}"/>
                </a:ext>
              </a:extLst>
            </p:cNvPr>
            <p:cNvPicPr>
              <a:picLocks noChangeAspect="1"/>
            </p:cNvPicPr>
            <p:nvPr/>
          </p:nvPicPr>
          <p:blipFill>
            <a:blip>
              <a:extLst>
                <a:ext uri="{96DAC541-7B7A-43D3-8B79-37D633B846F1}">
                  <asvg:svgBlip xmlns:asvg="http://schemas.microsoft.com/office/drawing/2016/SVG/main" r:embed="rId16"/>
                </a:ext>
              </a:extLst>
            </a:blip>
            <a:stretch>
              <a:fillRect/>
            </a:stretch>
          </p:blipFill>
          <p:spPr>
            <a:xfrm>
              <a:off x="4439100" y="1387776"/>
              <a:ext cx="381000" cy="381000"/>
            </a:xfrm>
            <a:prstGeom prst="rect">
              <a:avLst/>
            </a:prstGeom>
          </p:spPr>
        </p:pic>
      </p:grpSp>
    </p:spTree>
    <p:extLst>
      <p:ext uri="{BB962C8B-B14F-4D97-AF65-F5344CB8AC3E}">
        <p14:creationId xmlns:p14="http://schemas.microsoft.com/office/powerpoint/2010/main" val="33025349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C7EF83BF-90A3-CE1D-D4B2-9D4676096FF9}"/>
              </a:ext>
            </a:extLst>
          </p:cNvPr>
          <p:cNvGraphicFramePr>
            <a:graphicFrameLocks noChangeAspect="1"/>
          </p:cNvGraphicFramePr>
          <p:nvPr>
            <p:custDataLst>
              <p:tags r:id="rId1"/>
            </p:custDataLst>
            <p:extLst>
              <p:ext uri="{D42A27DB-BD31-4B8C-83A1-F6EECF244321}">
                <p14:modId xmlns:p14="http://schemas.microsoft.com/office/powerpoint/2010/main" val="236467506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6" imgW="404" imgH="403" progId="TCLayout.ActiveDocument.1">
                  <p:embed/>
                </p:oleObj>
              </mc:Choice>
              <mc:Fallback>
                <p:oleObj name="think-cell Slide" r:id="rId16" imgW="404" imgH="403" progId="TCLayout.ActiveDocument.1">
                  <p:embed/>
                  <p:pic>
                    <p:nvPicPr>
                      <p:cNvPr id="7" name="think-cell data - do not delete" hidden="1">
                        <a:extLst>
                          <a:ext uri="{FF2B5EF4-FFF2-40B4-BE49-F238E27FC236}">
                            <a16:creationId xmlns:a16="http://schemas.microsoft.com/office/drawing/2014/main" id="{C7EF83BF-90A3-CE1D-D4B2-9D4676096FF9}"/>
                          </a:ext>
                        </a:extLst>
                      </p:cNvPr>
                      <p:cNvPicPr/>
                      <p:nvPr/>
                    </p:nvPicPr>
                    <p:blipFill>
                      <a:blip r:embed="rId17"/>
                      <a:stretch>
                        <a:fillRect/>
                      </a:stretch>
                    </p:blipFill>
                    <p:spPr>
                      <a:xfrm>
                        <a:off x="1588" y="1588"/>
                        <a:ext cx="1588" cy="1588"/>
                      </a:xfrm>
                      <a:prstGeom prst="rect">
                        <a:avLst/>
                      </a:prstGeom>
                    </p:spPr>
                  </p:pic>
                </p:oleObj>
              </mc:Fallback>
            </mc:AlternateContent>
          </a:graphicData>
        </a:graphic>
      </p:graphicFrame>
      <p:sp>
        <p:nvSpPr>
          <p:cNvPr id="39" name="Rectangle 38">
            <a:extLst>
              <a:ext uri="{FF2B5EF4-FFF2-40B4-BE49-F238E27FC236}">
                <a16:creationId xmlns:a16="http://schemas.microsoft.com/office/drawing/2014/main" id="{F73B4D86-5EAE-22F9-3614-7E71B747BAF0}"/>
              </a:ext>
            </a:extLst>
          </p:cNvPr>
          <p:cNvSpPr/>
          <p:nvPr/>
        </p:nvSpPr>
        <p:spPr>
          <a:xfrm>
            <a:off x="1257300" y="3067632"/>
            <a:ext cx="10401300" cy="787654"/>
          </a:xfrm>
          <a:prstGeom prst="rect">
            <a:avLst/>
          </a:prstGeom>
          <a:solidFill>
            <a:srgbClr val="005763">
              <a:alpha val="10196"/>
            </a:srgbClr>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1200" b="1"/>
          </a:p>
        </p:txBody>
      </p:sp>
      <p:sp>
        <p:nvSpPr>
          <p:cNvPr id="45" name="Rectangle 44">
            <a:extLst>
              <a:ext uri="{FF2B5EF4-FFF2-40B4-BE49-F238E27FC236}">
                <a16:creationId xmlns:a16="http://schemas.microsoft.com/office/drawing/2014/main" id="{2CCCB88A-6BA6-C0A0-D68D-1967C324142B}"/>
              </a:ext>
            </a:extLst>
          </p:cNvPr>
          <p:cNvSpPr/>
          <p:nvPr/>
        </p:nvSpPr>
        <p:spPr>
          <a:xfrm>
            <a:off x="1257300" y="4952426"/>
            <a:ext cx="10401300" cy="1463067"/>
          </a:xfrm>
          <a:prstGeom prst="rect">
            <a:avLst/>
          </a:prstGeom>
          <a:solidFill>
            <a:srgbClr val="005763">
              <a:alpha val="10196"/>
            </a:srgbClr>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1200" b="1"/>
          </a:p>
        </p:txBody>
      </p:sp>
      <p:sp>
        <p:nvSpPr>
          <p:cNvPr id="2" name="Title 1">
            <a:extLst>
              <a:ext uri="{FF2B5EF4-FFF2-40B4-BE49-F238E27FC236}">
                <a16:creationId xmlns:a16="http://schemas.microsoft.com/office/drawing/2014/main" id="{4624F587-AE07-6587-8E09-A1B7775D170B}"/>
              </a:ext>
            </a:extLst>
          </p:cNvPr>
          <p:cNvSpPr>
            <a:spLocks noGrp="1"/>
          </p:cNvSpPr>
          <p:nvPr>
            <p:ph type="title"/>
          </p:nvPr>
        </p:nvSpPr>
        <p:spPr>
          <a:xfrm>
            <a:off x="1257300" y="457200"/>
            <a:ext cx="10401300" cy="664797"/>
          </a:xfrm>
        </p:spPr>
        <p:txBody>
          <a:bodyPr vert="horz">
            <a:spAutoFit/>
          </a:bodyPr>
          <a:lstStyle/>
          <a:p>
            <a:r>
              <a:rPr lang="en-US" dirty="0"/>
              <a:t>PCLR enables dispatchable, price-responsive load by integrating large load into ERCOT market operations and SCED</a:t>
            </a:r>
          </a:p>
        </p:txBody>
      </p:sp>
      <p:sp>
        <p:nvSpPr>
          <p:cNvPr id="5" name="Slide Number Placeholder 4">
            <a:extLst>
              <a:ext uri="{FF2B5EF4-FFF2-40B4-BE49-F238E27FC236}">
                <a16:creationId xmlns:a16="http://schemas.microsoft.com/office/drawing/2014/main" id="{86E0CA57-9335-3825-F4FC-0E9D78EA09F2}"/>
              </a:ext>
            </a:extLst>
          </p:cNvPr>
          <p:cNvSpPr>
            <a:spLocks noGrp="1"/>
          </p:cNvSpPr>
          <p:nvPr>
            <p:ph type="sldNum" sz="quarter" idx="12"/>
          </p:nvPr>
        </p:nvSpPr>
        <p:spPr/>
        <p:txBody>
          <a:bodyPr/>
          <a:lstStyle/>
          <a:p>
            <a:fld id="{BCDE79FB-97BA-492B-8D57-F1373F9ADA95}" type="slidenum">
              <a:rPr lang="en-US" smtClean="0"/>
              <a:t>22</a:t>
            </a:fld>
            <a:endParaRPr lang="en-US"/>
          </a:p>
        </p:txBody>
      </p:sp>
      <p:sp>
        <p:nvSpPr>
          <p:cNvPr id="8" name="5. Source">
            <a:extLst>
              <a:ext uri="{FF2B5EF4-FFF2-40B4-BE49-F238E27FC236}">
                <a16:creationId xmlns:a16="http://schemas.microsoft.com/office/drawing/2014/main" id="{062EF5E6-5921-79B9-9E20-ADAFD8BD55DF}"/>
              </a:ext>
            </a:extLst>
          </p:cNvPr>
          <p:cNvSpPr txBox="1"/>
          <p:nvPr>
            <p:custDataLst>
              <p:tags r:id="rId2"/>
            </p:custDataLst>
          </p:nvPr>
        </p:nvSpPr>
        <p:spPr>
          <a:xfrm>
            <a:off x="1243584" y="6644797"/>
            <a:ext cx="10287000" cy="123111"/>
          </a:xfrm>
          <a:prstGeom prst="rect">
            <a:avLst/>
          </a:prstGeom>
          <a:noFill/>
        </p:spPr>
        <p:txBody>
          <a:bodyPr vert="horz" wrap="square" lIns="0" tIns="0" rIns="0" bIns="0" rtlCol="0" anchor="b" anchorCtr="0">
            <a:spAutoFit/>
          </a:bodyPr>
          <a:lstStyle/>
          <a:p>
            <a:r>
              <a:rPr lang="fr-FR" sz="800" dirty="0"/>
              <a:t>Source: </a:t>
            </a:r>
            <a:r>
              <a:rPr lang="en-US" sz="800" dirty="0"/>
              <a:t>1325NPRR-05 ERCOT Comments 041726</a:t>
            </a:r>
          </a:p>
        </p:txBody>
      </p:sp>
      <p:cxnSp>
        <p:nvCxnSpPr>
          <p:cNvPr id="9" name="LineBasicDefault 19">
            <a:extLst>
              <a:ext uri="{FF2B5EF4-FFF2-40B4-BE49-F238E27FC236}">
                <a16:creationId xmlns:a16="http://schemas.microsoft.com/office/drawing/2014/main" id="{E947FB80-18F9-750B-944E-EE5120FBD3EC}"/>
              </a:ext>
            </a:extLst>
          </p:cNvPr>
          <p:cNvCxnSpPr>
            <a:cxnSpLocks/>
          </p:cNvCxnSpPr>
          <p:nvPr>
            <p:custDataLst>
              <p:tags r:id="rId3"/>
            </p:custDataLst>
          </p:nvPr>
        </p:nvCxnSpPr>
        <p:spPr>
          <a:xfrm>
            <a:off x="1257300" y="1548290"/>
            <a:ext cx="3107124" cy="0"/>
          </a:xfrm>
          <a:prstGeom prst="straightConnector1">
            <a:avLst/>
          </a:prstGeom>
          <a:ln w="6350">
            <a:solidFill>
              <a:schemeClr val="tx1"/>
            </a:solidFill>
          </a:ln>
        </p:spPr>
        <p:style>
          <a:lnRef idx="2">
            <a:schemeClr val="accent1"/>
          </a:lnRef>
          <a:fillRef idx="0">
            <a:schemeClr val="accent1"/>
          </a:fillRef>
          <a:effectRef idx="1">
            <a:schemeClr val="accent1"/>
          </a:effectRef>
          <a:fontRef idx="minor">
            <a:schemeClr val="tx1"/>
          </a:fontRef>
        </p:style>
      </p:cxnSp>
      <p:sp>
        <p:nvSpPr>
          <p:cNvPr id="10" name="TextBox 9">
            <a:extLst>
              <a:ext uri="{FF2B5EF4-FFF2-40B4-BE49-F238E27FC236}">
                <a16:creationId xmlns:a16="http://schemas.microsoft.com/office/drawing/2014/main" id="{B07570F9-F30C-4EE7-C376-0E6F702DD3F8}"/>
              </a:ext>
            </a:extLst>
          </p:cNvPr>
          <p:cNvSpPr txBox="1">
            <a:spLocks/>
          </p:cNvSpPr>
          <p:nvPr/>
        </p:nvSpPr>
        <p:spPr>
          <a:xfrm>
            <a:off x="1257300" y="1289387"/>
            <a:ext cx="3107124" cy="215444"/>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400" b="1"/>
              <a:t>NPRR1325 reference section</a:t>
            </a:r>
          </a:p>
        </p:txBody>
      </p:sp>
      <p:sp>
        <p:nvSpPr>
          <p:cNvPr id="11" name="TextBox 10">
            <a:extLst>
              <a:ext uri="{FF2B5EF4-FFF2-40B4-BE49-F238E27FC236}">
                <a16:creationId xmlns:a16="http://schemas.microsoft.com/office/drawing/2014/main" id="{FF3CDE62-B86C-2F08-EE54-00F30F583FD5}"/>
              </a:ext>
            </a:extLst>
          </p:cNvPr>
          <p:cNvSpPr txBox="1">
            <a:spLocks/>
          </p:cNvSpPr>
          <p:nvPr/>
        </p:nvSpPr>
        <p:spPr>
          <a:xfrm>
            <a:off x="1257300" y="1598364"/>
            <a:ext cx="3107124" cy="369332"/>
          </a:xfrm>
          <a:prstGeom prst="rect">
            <a:avLst/>
          </a:prstGeom>
        </p:spPr>
        <p:txBody>
          <a:bodyPr vert="horz" wrap="square" lIns="0" tIns="0" rIns="0" bIns="0" rtlCol="0">
            <a:no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200" b="1"/>
              <a:t>Section 2 </a:t>
            </a:r>
            <a:r>
              <a:rPr lang="en-US" sz="1200"/>
              <a:t>– Definitions, acronyms and abbreviations</a:t>
            </a:r>
            <a:endParaRPr lang="en-US" sz="1200" b="1"/>
          </a:p>
        </p:txBody>
      </p:sp>
      <p:cxnSp>
        <p:nvCxnSpPr>
          <p:cNvPr id="12" name="LineBasicDefault 19">
            <a:extLst>
              <a:ext uri="{FF2B5EF4-FFF2-40B4-BE49-F238E27FC236}">
                <a16:creationId xmlns:a16="http://schemas.microsoft.com/office/drawing/2014/main" id="{7F9717AC-6421-8DCA-B65D-E1A2414425CF}"/>
              </a:ext>
            </a:extLst>
          </p:cNvPr>
          <p:cNvCxnSpPr>
            <a:cxnSpLocks/>
          </p:cNvCxnSpPr>
          <p:nvPr>
            <p:custDataLst>
              <p:tags r:id="rId4"/>
            </p:custDataLst>
          </p:nvPr>
        </p:nvCxnSpPr>
        <p:spPr>
          <a:xfrm>
            <a:off x="4902390" y="1548290"/>
            <a:ext cx="6756210" cy="0"/>
          </a:xfrm>
          <a:prstGeom prst="straightConnector1">
            <a:avLst/>
          </a:prstGeom>
          <a:ln w="6350">
            <a:solidFill>
              <a:schemeClr val="tx1"/>
            </a:solidFill>
          </a:ln>
        </p:spPr>
        <p:style>
          <a:lnRef idx="2">
            <a:schemeClr val="accent1"/>
          </a:lnRef>
          <a:fillRef idx="0">
            <a:schemeClr val="accent1"/>
          </a:fillRef>
          <a:effectRef idx="1">
            <a:schemeClr val="accent1"/>
          </a:effectRef>
          <a:fontRef idx="minor">
            <a:schemeClr val="tx1"/>
          </a:fontRef>
        </p:style>
      </p:cxnSp>
      <p:sp>
        <p:nvSpPr>
          <p:cNvPr id="13" name="TextBox 12">
            <a:extLst>
              <a:ext uri="{FF2B5EF4-FFF2-40B4-BE49-F238E27FC236}">
                <a16:creationId xmlns:a16="http://schemas.microsoft.com/office/drawing/2014/main" id="{5BAD99F0-8F11-DE19-C377-50ECF72BB555}"/>
              </a:ext>
            </a:extLst>
          </p:cNvPr>
          <p:cNvSpPr txBox="1"/>
          <p:nvPr/>
        </p:nvSpPr>
        <p:spPr>
          <a:xfrm>
            <a:off x="4902390" y="1289387"/>
            <a:ext cx="6052691" cy="215444"/>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400" b="1" dirty="0"/>
              <a:t>How PCLRs impact and integrate NPRR1325 sections</a:t>
            </a:r>
          </a:p>
        </p:txBody>
      </p:sp>
      <p:sp>
        <p:nvSpPr>
          <p:cNvPr id="14" name="TextBox 13">
            <a:extLst>
              <a:ext uri="{FF2B5EF4-FFF2-40B4-BE49-F238E27FC236}">
                <a16:creationId xmlns:a16="http://schemas.microsoft.com/office/drawing/2014/main" id="{53058648-C2D5-BEB9-D591-F0BFE6584604}"/>
              </a:ext>
            </a:extLst>
          </p:cNvPr>
          <p:cNvSpPr txBox="1">
            <a:spLocks/>
          </p:cNvSpPr>
          <p:nvPr/>
        </p:nvSpPr>
        <p:spPr>
          <a:xfrm>
            <a:off x="4902390" y="1598364"/>
            <a:ext cx="6756210" cy="738664"/>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285750" indent="-285750">
              <a:spcBef>
                <a:spcPts val="0"/>
              </a:spcBef>
              <a:spcAft>
                <a:spcPts val="0"/>
              </a:spcAft>
              <a:buFont typeface="Arial" panose="020B0604020202020204" pitchFamily="34" charset="0"/>
              <a:buChar char="•"/>
            </a:pPr>
            <a:r>
              <a:rPr lang="en-US" sz="1200" b="1" dirty="0"/>
              <a:t>Introduce PCLR as a new controllable load construct</a:t>
            </a:r>
            <a:r>
              <a:rPr lang="en-US" sz="1200" dirty="0"/>
              <a:t>, extending CLR into large-load interconnection</a:t>
            </a:r>
          </a:p>
          <a:p>
            <a:pPr marL="285750" indent="-285750">
              <a:spcBef>
                <a:spcPts val="0"/>
              </a:spcBef>
              <a:spcAft>
                <a:spcPts val="0"/>
              </a:spcAft>
              <a:buFont typeface="Arial" panose="020B0604020202020204" pitchFamily="34" charset="0"/>
              <a:buChar char="•"/>
            </a:pPr>
            <a:r>
              <a:rPr lang="en-US" sz="1200" b="1" dirty="0"/>
              <a:t>Define LPC </a:t>
            </a:r>
            <a:r>
              <a:rPr lang="en-US" sz="1200" dirty="0"/>
              <a:t>(firm level)</a:t>
            </a:r>
            <a:r>
              <a:rPr lang="en-US" sz="1200" b="1" dirty="0"/>
              <a:t> and MPC </a:t>
            </a:r>
            <a:r>
              <a:rPr lang="en-US" sz="1200" dirty="0"/>
              <a:t>(conditional level) and associated operational constraints</a:t>
            </a:r>
          </a:p>
          <a:p>
            <a:pPr marL="285750" indent="-285750">
              <a:spcBef>
                <a:spcPts val="0"/>
              </a:spcBef>
              <a:spcAft>
                <a:spcPts val="0"/>
              </a:spcAft>
              <a:buFont typeface="Arial" panose="020B0604020202020204" pitchFamily="34" charset="0"/>
              <a:buChar char="•"/>
            </a:pPr>
            <a:r>
              <a:rPr lang="en-US" sz="1200" b="1" dirty="0"/>
              <a:t>Establish standardized terminology</a:t>
            </a:r>
            <a:r>
              <a:rPr lang="en-US" sz="1200" dirty="0"/>
              <a:t> linking planning, dispatch, and compliance</a:t>
            </a:r>
          </a:p>
        </p:txBody>
      </p:sp>
      <p:grpSp>
        <p:nvGrpSpPr>
          <p:cNvPr id="34" name="Group 33">
            <a:extLst>
              <a:ext uri="{FF2B5EF4-FFF2-40B4-BE49-F238E27FC236}">
                <a16:creationId xmlns:a16="http://schemas.microsoft.com/office/drawing/2014/main" id="{7EE55381-CF86-162C-FC92-7743B838E534}"/>
              </a:ext>
            </a:extLst>
          </p:cNvPr>
          <p:cNvGrpSpPr/>
          <p:nvPr/>
        </p:nvGrpSpPr>
        <p:grpSpPr>
          <a:xfrm>
            <a:off x="4431486" y="1380162"/>
            <a:ext cx="396228" cy="396228"/>
            <a:chOff x="4431486" y="1380162"/>
            <a:chExt cx="396228" cy="396228"/>
          </a:xfrm>
        </p:grpSpPr>
        <p:sp>
          <p:nvSpPr>
            <p:cNvPr id="15" name="Oval 14">
              <a:extLst>
                <a:ext uri="{FF2B5EF4-FFF2-40B4-BE49-F238E27FC236}">
                  <a16:creationId xmlns:a16="http://schemas.microsoft.com/office/drawing/2014/main" id="{A2D3033B-E3A8-6083-9472-33706A2754B4}"/>
                </a:ext>
              </a:extLst>
            </p:cNvPr>
            <p:cNvSpPr/>
            <p:nvPr/>
          </p:nvSpPr>
          <p:spPr>
            <a:xfrm>
              <a:off x="4431486" y="1380162"/>
              <a:ext cx="396228" cy="396228"/>
            </a:xfrm>
            <a:prstGeom prst="ellipse">
              <a:avLst/>
            </a:prstGeom>
            <a:solidFill>
              <a:schemeClr val="accent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a:p>
          </p:txBody>
        </p:sp>
        <p:pic>
          <p:nvPicPr>
            <p:cNvPr id="16" name="Graphic 15">
              <a:extLst>
                <a:ext uri="{FF2B5EF4-FFF2-40B4-BE49-F238E27FC236}">
                  <a16:creationId xmlns:a16="http://schemas.microsoft.com/office/drawing/2014/main" id="{DEE598DD-0AA0-3A02-EF9C-F45A5564511D}"/>
                </a:ext>
              </a:extLst>
            </p:cNvPr>
            <p:cNvPicPr>
              <a:picLocks noChangeAspect="1"/>
            </p:cNvPicPr>
            <p:nvPr/>
          </p:nvPicPr>
          <p:blipFill>
            <a:blip>
              <a:extLst>
                <a:ext uri="{96DAC541-7B7A-43D3-8B79-37D633B846F1}">
                  <asvg:svgBlip xmlns:asvg="http://schemas.microsoft.com/office/drawing/2016/SVG/main" r:embed="rId18"/>
                </a:ext>
              </a:extLst>
            </a:blip>
            <a:stretch>
              <a:fillRect/>
            </a:stretch>
          </p:blipFill>
          <p:spPr>
            <a:xfrm>
              <a:off x="4439100" y="1387776"/>
              <a:ext cx="381000" cy="381000"/>
            </a:xfrm>
            <a:prstGeom prst="rect">
              <a:avLst/>
            </a:prstGeom>
          </p:spPr>
        </p:pic>
      </p:grpSp>
      <p:cxnSp>
        <p:nvCxnSpPr>
          <p:cNvPr id="18" name="LineBasicDefault 50">
            <a:extLst>
              <a:ext uri="{FF2B5EF4-FFF2-40B4-BE49-F238E27FC236}">
                <a16:creationId xmlns:a16="http://schemas.microsoft.com/office/drawing/2014/main" id="{0DC67DF5-8D61-5959-22A5-37B5B91324DF}"/>
              </a:ext>
            </a:extLst>
          </p:cNvPr>
          <p:cNvCxnSpPr>
            <a:cxnSpLocks/>
          </p:cNvCxnSpPr>
          <p:nvPr>
            <p:custDataLst>
              <p:tags r:id="rId5"/>
            </p:custDataLst>
          </p:nvPr>
        </p:nvCxnSpPr>
        <p:spPr>
          <a:xfrm>
            <a:off x="1257300" y="2380964"/>
            <a:ext cx="3107124" cy="0"/>
          </a:xfrm>
          <a:prstGeom prst="straightConnector1">
            <a:avLst/>
          </a:prstGeom>
          <a:ln w="6350">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9" name="LineBasicDefault 50">
            <a:extLst>
              <a:ext uri="{FF2B5EF4-FFF2-40B4-BE49-F238E27FC236}">
                <a16:creationId xmlns:a16="http://schemas.microsoft.com/office/drawing/2014/main" id="{112A2FC4-7D92-2876-04A0-D0F74B65AD46}"/>
              </a:ext>
            </a:extLst>
          </p:cNvPr>
          <p:cNvCxnSpPr>
            <a:cxnSpLocks/>
          </p:cNvCxnSpPr>
          <p:nvPr>
            <p:custDataLst>
              <p:tags r:id="rId6"/>
            </p:custDataLst>
          </p:nvPr>
        </p:nvCxnSpPr>
        <p:spPr>
          <a:xfrm>
            <a:off x="4902390" y="2380964"/>
            <a:ext cx="6756210" cy="0"/>
          </a:xfrm>
          <a:prstGeom prst="straightConnector1">
            <a:avLst/>
          </a:prstGeom>
          <a:ln w="6350">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20" name="TextBox 19">
            <a:extLst>
              <a:ext uri="{FF2B5EF4-FFF2-40B4-BE49-F238E27FC236}">
                <a16:creationId xmlns:a16="http://schemas.microsoft.com/office/drawing/2014/main" id="{190C98C3-7715-2451-2B44-B5EB0308B05C}"/>
              </a:ext>
            </a:extLst>
          </p:cNvPr>
          <p:cNvSpPr txBox="1">
            <a:spLocks/>
          </p:cNvSpPr>
          <p:nvPr/>
        </p:nvSpPr>
        <p:spPr>
          <a:xfrm>
            <a:off x="1257300" y="2445036"/>
            <a:ext cx="3107124" cy="369332"/>
          </a:xfrm>
          <a:prstGeom prst="rect">
            <a:avLst/>
          </a:prstGeom>
        </p:spPr>
        <p:txBody>
          <a:bodyPr vert="horz" wrap="square" lIns="0" tIns="0" rIns="0" bIns="0" rtlCol="0">
            <a:no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200" b="1" dirty="0"/>
              <a:t>Section 3.2.5 </a:t>
            </a:r>
            <a:r>
              <a:rPr lang="en-US" sz="1200" dirty="0"/>
              <a:t>– Publication of resource and load information</a:t>
            </a:r>
            <a:endParaRPr lang="en-US" sz="1200" b="1" dirty="0"/>
          </a:p>
        </p:txBody>
      </p:sp>
      <p:sp>
        <p:nvSpPr>
          <p:cNvPr id="21" name="TextBox 20">
            <a:extLst>
              <a:ext uri="{FF2B5EF4-FFF2-40B4-BE49-F238E27FC236}">
                <a16:creationId xmlns:a16="http://schemas.microsoft.com/office/drawing/2014/main" id="{F83D4C61-1C63-ACD5-2E95-EF97421B9456}"/>
              </a:ext>
            </a:extLst>
          </p:cNvPr>
          <p:cNvSpPr txBox="1">
            <a:spLocks/>
          </p:cNvSpPr>
          <p:nvPr/>
        </p:nvSpPr>
        <p:spPr>
          <a:xfrm>
            <a:off x="4902390" y="2445036"/>
            <a:ext cx="6756210" cy="553998"/>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285750" indent="-285750">
              <a:spcBef>
                <a:spcPts val="0"/>
              </a:spcBef>
              <a:spcAft>
                <a:spcPts val="0"/>
              </a:spcAft>
              <a:buFont typeface="Arial" panose="020B0604020202020204" pitchFamily="34" charset="0"/>
              <a:buChar char="•"/>
            </a:pPr>
            <a:r>
              <a:rPr lang="en-US" sz="1200" b="1" dirty="0"/>
              <a:t>Represent demand as price-responsive curves </a:t>
            </a:r>
            <a:r>
              <a:rPr lang="en-US" sz="1200" dirty="0"/>
              <a:t>(LPC to MPC) instead of static load</a:t>
            </a:r>
          </a:p>
          <a:p>
            <a:pPr marL="285750" indent="-285750">
              <a:spcBef>
                <a:spcPts val="0"/>
              </a:spcBef>
              <a:spcAft>
                <a:spcPts val="0"/>
              </a:spcAft>
              <a:buFont typeface="Arial" panose="020B0604020202020204" pitchFamily="34" charset="0"/>
              <a:buChar char="•"/>
            </a:pPr>
            <a:r>
              <a:rPr lang="en-US" sz="1200" b="1" dirty="0"/>
              <a:t>Publish aggregate demand curves from Energy Bid Curves</a:t>
            </a:r>
            <a:r>
              <a:rPr lang="en-US" sz="1200" dirty="0"/>
              <a:t> reflecting flexible consumption</a:t>
            </a:r>
          </a:p>
          <a:p>
            <a:pPr marL="285750" indent="-285750">
              <a:spcBef>
                <a:spcPts val="0"/>
              </a:spcBef>
              <a:spcAft>
                <a:spcPts val="0"/>
              </a:spcAft>
              <a:buFont typeface="Arial" panose="020B0604020202020204" pitchFamily="34" charset="0"/>
              <a:buChar char="•"/>
            </a:pPr>
            <a:r>
              <a:rPr lang="en-US" sz="1200" b="1" dirty="0"/>
              <a:t>Provide visibility into real-time demand response capability</a:t>
            </a:r>
            <a:r>
              <a:rPr lang="en-US" sz="1200" dirty="0"/>
              <a:t> in SCED</a:t>
            </a:r>
          </a:p>
        </p:txBody>
      </p:sp>
      <p:cxnSp>
        <p:nvCxnSpPr>
          <p:cNvPr id="22" name="LineBasicDefault 50">
            <a:extLst>
              <a:ext uri="{FF2B5EF4-FFF2-40B4-BE49-F238E27FC236}">
                <a16:creationId xmlns:a16="http://schemas.microsoft.com/office/drawing/2014/main" id="{F4EE2F7D-B5F3-757C-FB9C-CB3F0BDFF614}"/>
              </a:ext>
            </a:extLst>
          </p:cNvPr>
          <p:cNvCxnSpPr>
            <a:cxnSpLocks/>
          </p:cNvCxnSpPr>
          <p:nvPr>
            <p:custDataLst>
              <p:tags r:id="rId7"/>
            </p:custDataLst>
          </p:nvPr>
        </p:nvCxnSpPr>
        <p:spPr>
          <a:xfrm>
            <a:off x="1257300" y="3035753"/>
            <a:ext cx="3107124" cy="0"/>
          </a:xfrm>
          <a:prstGeom prst="straightConnector1">
            <a:avLst/>
          </a:prstGeom>
          <a:ln w="6350">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3" name="LineBasicDefault 50">
            <a:extLst>
              <a:ext uri="{FF2B5EF4-FFF2-40B4-BE49-F238E27FC236}">
                <a16:creationId xmlns:a16="http://schemas.microsoft.com/office/drawing/2014/main" id="{00A4DC96-AC01-BFD3-1F18-9B4424DAEF3B}"/>
              </a:ext>
            </a:extLst>
          </p:cNvPr>
          <p:cNvCxnSpPr>
            <a:cxnSpLocks/>
          </p:cNvCxnSpPr>
          <p:nvPr>
            <p:custDataLst>
              <p:tags r:id="rId8"/>
            </p:custDataLst>
          </p:nvPr>
        </p:nvCxnSpPr>
        <p:spPr>
          <a:xfrm>
            <a:off x="4902390" y="3035753"/>
            <a:ext cx="6756210" cy="0"/>
          </a:xfrm>
          <a:prstGeom prst="straightConnector1">
            <a:avLst/>
          </a:prstGeom>
          <a:ln w="6350">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24" name="TextBox 23">
            <a:extLst>
              <a:ext uri="{FF2B5EF4-FFF2-40B4-BE49-F238E27FC236}">
                <a16:creationId xmlns:a16="http://schemas.microsoft.com/office/drawing/2014/main" id="{D5FE51DC-1CFE-5005-B4DB-D7663D78D218}"/>
              </a:ext>
            </a:extLst>
          </p:cNvPr>
          <p:cNvSpPr txBox="1">
            <a:spLocks/>
          </p:cNvSpPr>
          <p:nvPr/>
        </p:nvSpPr>
        <p:spPr>
          <a:xfrm>
            <a:off x="1257300" y="3121385"/>
            <a:ext cx="3107124" cy="369332"/>
          </a:xfrm>
          <a:prstGeom prst="rect">
            <a:avLst/>
          </a:prstGeom>
        </p:spPr>
        <p:txBody>
          <a:bodyPr vert="horz" wrap="square" lIns="0" tIns="0" rIns="0" bIns="0" rtlCol="0">
            <a:no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200" b="1" dirty="0"/>
              <a:t>Section 4.4.9.4 and 4.4.9.4.4 </a:t>
            </a:r>
            <a:r>
              <a:rPr lang="en-US" sz="1200" dirty="0"/>
              <a:t>– Mitigation and Adjusted Bid Caps (ABC)</a:t>
            </a:r>
          </a:p>
        </p:txBody>
      </p:sp>
      <p:sp>
        <p:nvSpPr>
          <p:cNvPr id="25" name="TextBox 24">
            <a:extLst>
              <a:ext uri="{FF2B5EF4-FFF2-40B4-BE49-F238E27FC236}">
                <a16:creationId xmlns:a16="http://schemas.microsoft.com/office/drawing/2014/main" id="{38C2A87C-C5A6-632F-FDEE-1E328B984C7C}"/>
              </a:ext>
            </a:extLst>
          </p:cNvPr>
          <p:cNvSpPr txBox="1">
            <a:spLocks/>
          </p:cNvSpPr>
          <p:nvPr/>
        </p:nvSpPr>
        <p:spPr>
          <a:xfrm>
            <a:off x="4902390" y="3121385"/>
            <a:ext cx="6756210" cy="738664"/>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285750" indent="-285750">
              <a:spcBef>
                <a:spcPts val="0"/>
              </a:spcBef>
              <a:spcAft>
                <a:spcPts val="0"/>
              </a:spcAft>
              <a:buFont typeface="Arial" panose="020B0604020202020204" pitchFamily="34" charset="0"/>
              <a:buChar char="•"/>
            </a:pPr>
            <a:r>
              <a:rPr lang="en-US" sz="1200" b="1" dirty="0"/>
              <a:t>Extend mitigation framework to include dispatchable load </a:t>
            </a:r>
            <a:r>
              <a:rPr lang="en-US" sz="1200" dirty="0"/>
              <a:t>alongside generation and ESRs</a:t>
            </a:r>
          </a:p>
          <a:p>
            <a:pPr marL="285750" indent="-285750">
              <a:spcBef>
                <a:spcPts val="0"/>
              </a:spcBef>
              <a:spcAft>
                <a:spcPts val="0"/>
              </a:spcAft>
              <a:buFont typeface="Arial" panose="020B0604020202020204" pitchFamily="34" charset="0"/>
              <a:buChar char="•"/>
            </a:pPr>
            <a:r>
              <a:rPr lang="en-US" sz="1200" b="1" dirty="0"/>
              <a:t>Introduce constraint-driven bid capping (ABC)</a:t>
            </a:r>
            <a:r>
              <a:rPr lang="en-US" sz="1200" dirty="0"/>
              <a:t> for PCLRs: triggered by binding constraints (≥90% shadow price) and applied based on PCLR shift factor contribution to congestion</a:t>
            </a:r>
            <a:endParaRPr lang="en-US" sz="1200" b="1" dirty="0"/>
          </a:p>
          <a:p>
            <a:pPr marL="285750" indent="-285750">
              <a:spcBef>
                <a:spcPts val="0"/>
              </a:spcBef>
              <a:spcAft>
                <a:spcPts val="0"/>
              </a:spcAft>
              <a:buFont typeface="Arial" panose="020B0604020202020204" pitchFamily="34" charset="0"/>
              <a:buChar char="•"/>
            </a:pPr>
            <a:r>
              <a:rPr lang="en-US" sz="1200" b="1" dirty="0"/>
              <a:t>Align demand-side participation </a:t>
            </a:r>
            <a:r>
              <a:rPr lang="en-US" sz="1200" dirty="0"/>
              <a:t>with efficient and consistent price formation</a:t>
            </a:r>
          </a:p>
        </p:txBody>
      </p:sp>
      <p:cxnSp>
        <p:nvCxnSpPr>
          <p:cNvPr id="26" name="LineBasicDefault 50">
            <a:extLst>
              <a:ext uri="{FF2B5EF4-FFF2-40B4-BE49-F238E27FC236}">
                <a16:creationId xmlns:a16="http://schemas.microsoft.com/office/drawing/2014/main" id="{146B4A6E-D105-D802-A26E-D1AD1416EE77}"/>
              </a:ext>
            </a:extLst>
          </p:cNvPr>
          <p:cNvCxnSpPr>
            <a:cxnSpLocks/>
          </p:cNvCxnSpPr>
          <p:nvPr>
            <p:custDataLst>
              <p:tags r:id="rId9"/>
            </p:custDataLst>
          </p:nvPr>
        </p:nvCxnSpPr>
        <p:spPr>
          <a:xfrm>
            <a:off x="1257300" y="4931266"/>
            <a:ext cx="3107124" cy="0"/>
          </a:xfrm>
          <a:prstGeom prst="straightConnector1">
            <a:avLst/>
          </a:prstGeom>
          <a:ln w="6350">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7" name="LineBasicDefault 50">
            <a:extLst>
              <a:ext uri="{FF2B5EF4-FFF2-40B4-BE49-F238E27FC236}">
                <a16:creationId xmlns:a16="http://schemas.microsoft.com/office/drawing/2014/main" id="{AFA0D5D6-84E2-6975-D9D0-04B9E2F26251}"/>
              </a:ext>
            </a:extLst>
          </p:cNvPr>
          <p:cNvCxnSpPr>
            <a:cxnSpLocks/>
          </p:cNvCxnSpPr>
          <p:nvPr>
            <p:custDataLst>
              <p:tags r:id="rId10"/>
            </p:custDataLst>
          </p:nvPr>
        </p:nvCxnSpPr>
        <p:spPr>
          <a:xfrm>
            <a:off x="4902390" y="4931266"/>
            <a:ext cx="6756210" cy="0"/>
          </a:xfrm>
          <a:prstGeom prst="straightConnector1">
            <a:avLst/>
          </a:prstGeom>
          <a:ln w="6350">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28" name="TextBox 27">
            <a:extLst>
              <a:ext uri="{FF2B5EF4-FFF2-40B4-BE49-F238E27FC236}">
                <a16:creationId xmlns:a16="http://schemas.microsoft.com/office/drawing/2014/main" id="{BFE43893-CD3F-8B62-1CF5-650019274BEE}"/>
              </a:ext>
            </a:extLst>
          </p:cNvPr>
          <p:cNvSpPr txBox="1">
            <a:spLocks/>
          </p:cNvSpPr>
          <p:nvPr/>
        </p:nvSpPr>
        <p:spPr>
          <a:xfrm>
            <a:off x="1257300" y="4977636"/>
            <a:ext cx="3107124" cy="369332"/>
          </a:xfrm>
          <a:prstGeom prst="rect">
            <a:avLst/>
          </a:prstGeom>
        </p:spPr>
        <p:txBody>
          <a:bodyPr vert="horz" wrap="square" lIns="0" tIns="0" rIns="0" bIns="0" rtlCol="0">
            <a:no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200" b="1" dirty="0"/>
              <a:t>Section 6.5.7.11 </a:t>
            </a:r>
            <a:r>
              <a:rPr lang="en-US" sz="1200" dirty="0"/>
              <a:t>– PCLR ramp rate requirements</a:t>
            </a:r>
            <a:endParaRPr lang="en-US" sz="1200" b="1" dirty="0"/>
          </a:p>
        </p:txBody>
      </p:sp>
      <p:sp>
        <p:nvSpPr>
          <p:cNvPr id="29" name="TextBox 28">
            <a:extLst>
              <a:ext uri="{FF2B5EF4-FFF2-40B4-BE49-F238E27FC236}">
                <a16:creationId xmlns:a16="http://schemas.microsoft.com/office/drawing/2014/main" id="{58174A00-8981-0294-3E0F-9D939930C5A6}"/>
              </a:ext>
            </a:extLst>
          </p:cNvPr>
          <p:cNvSpPr txBox="1">
            <a:spLocks/>
          </p:cNvSpPr>
          <p:nvPr/>
        </p:nvSpPr>
        <p:spPr>
          <a:xfrm>
            <a:off x="4902390" y="4977636"/>
            <a:ext cx="6756210" cy="553998"/>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285750" indent="-285750">
              <a:spcBef>
                <a:spcPts val="0"/>
              </a:spcBef>
              <a:spcAft>
                <a:spcPts val="0"/>
              </a:spcAft>
              <a:buFont typeface="Arial" panose="020B0604020202020204" pitchFamily="34" charset="0"/>
              <a:buChar char="•"/>
            </a:pPr>
            <a:r>
              <a:rPr lang="en-US" sz="1200" b="1" dirty="0"/>
              <a:t>Define minimum controllability requirements </a:t>
            </a:r>
            <a:r>
              <a:rPr lang="en-US" sz="1200" dirty="0"/>
              <a:t>(10–20%/min ramp rates)</a:t>
            </a:r>
          </a:p>
          <a:p>
            <a:pPr marL="285750" indent="-285750">
              <a:spcBef>
                <a:spcPts val="0"/>
              </a:spcBef>
              <a:spcAft>
                <a:spcPts val="0"/>
              </a:spcAft>
              <a:buFont typeface="Arial" panose="020B0604020202020204" pitchFamily="34" charset="0"/>
              <a:buChar char="•"/>
            </a:pPr>
            <a:r>
              <a:rPr lang="en-US" sz="1200" b="1" dirty="0"/>
              <a:t>Establish performance monitoring and compliance </a:t>
            </a:r>
            <a:r>
              <a:rPr lang="en-US" sz="1200" dirty="0"/>
              <a:t>thresholds</a:t>
            </a:r>
          </a:p>
          <a:p>
            <a:pPr marL="285750" indent="-285750">
              <a:spcBef>
                <a:spcPts val="0"/>
              </a:spcBef>
              <a:spcAft>
                <a:spcPts val="0"/>
              </a:spcAft>
              <a:buFont typeface="Arial" panose="020B0604020202020204" pitchFamily="34" charset="0"/>
              <a:buChar char="•"/>
            </a:pPr>
            <a:r>
              <a:rPr lang="en-US" sz="1200" b="1" dirty="0"/>
              <a:t>Enable ERCOT to enforce dispatch responsiveness </a:t>
            </a:r>
            <a:r>
              <a:rPr lang="en-US" sz="1200" dirty="0"/>
              <a:t>and reliability performance</a:t>
            </a:r>
          </a:p>
        </p:txBody>
      </p:sp>
      <p:cxnSp>
        <p:nvCxnSpPr>
          <p:cNvPr id="30" name="LineBasicDefault 50">
            <a:extLst>
              <a:ext uri="{FF2B5EF4-FFF2-40B4-BE49-F238E27FC236}">
                <a16:creationId xmlns:a16="http://schemas.microsoft.com/office/drawing/2014/main" id="{0CDC2095-3271-3D49-6457-994A3222E391}"/>
              </a:ext>
            </a:extLst>
          </p:cNvPr>
          <p:cNvCxnSpPr>
            <a:cxnSpLocks/>
          </p:cNvCxnSpPr>
          <p:nvPr>
            <p:custDataLst>
              <p:tags r:id="rId11"/>
            </p:custDataLst>
          </p:nvPr>
        </p:nvCxnSpPr>
        <p:spPr>
          <a:xfrm>
            <a:off x="1257300" y="5551626"/>
            <a:ext cx="3107124" cy="0"/>
          </a:xfrm>
          <a:prstGeom prst="straightConnector1">
            <a:avLst/>
          </a:prstGeom>
          <a:ln w="6350">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31" name="LineBasicDefault 50">
            <a:extLst>
              <a:ext uri="{FF2B5EF4-FFF2-40B4-BE49-F238E27FC236}">
                <a16:creationId xmlns:a16="http://schemas.microsoft.com/office/drawing/2014/main" id="{E582A1AD-5130-B7BA-4F9F-25FFAB2C909C}"/>
              </a:ext>
            </a:extLst>
          </p:cNvPr>
          <p:cNvCxnSpPr>
            <a:cxnSpLocks/>
          </p:cNvCxnSpPr>
          <p:nvPr>
            <p:custDataLst>
              <p:tags r:id="rId12"/>
            </p:custDataLst>
          </p:nvPr>
        </p:nvCxnSpPr>
        <p:spPr>
          <a:xfrm>
            <a:off x="4902390" y="5551626"/>
            <a:ext cx="6756210" cy="0"/>
          </a:xfrm>
          <a:prstGeom prst="straightConnector1">
            <a:avLst/>
          </a:prstGeom>
          <a:ln w="6350">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32" name="TextBox 31">
            <a:extLst>
              <a:ext uri="{FF2B5EF4-FFF2-40B4-BE49-F238E27FC236}">
                <a16:creationId xmlns:a16="http://schemas.microsoft.com/office/drawing/2014/main" id="{CF31BE63-CC72-90F8-FB04-385F4E83DC0C}"/>
              </a:ext>
            </a:extLst>
          </p:cNvPr>
          <p:cNvSpPr txBox="1">
            <a:spLocks/>
          </p:cNvSpPr>
          <p:nvPr/>
        </p:nvSpPr>
        <p:spPr>
          <a:xfrm>
            <a:off x="1257300" y="5631313"/>
            <a:ext cx="3107124" cy="369332"/>
          </a:xfrm>
          <a:prstGeom prst="rect">
            <a:avLst/>
          </a:prstGeom>
        </p:spPr>
        <p:txBody>
          <a:bodyPr vert="horz" wrap="square" lIns="0" tIns="0" rIns="0" bIns="0" rtlCol="0">
            <a:no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200" b="1"/>
              <a:t>Section 23 (Form W)</a:t>
            </a:r>
            <a:r>
              <a:rPr lang="en-US" sz="1200"/>
              <a:t> – PCLR registration and commitment</a:t>
            </a:r>
            <a:endParaRPr lang="en-US" sz="1200" b="1"/>
          </a:p>
        </p:txBody>
      </p:sp>
      <p:sp>
        <p:nvSpPr>
          <p:cNvPr id="33" name="TextBox 32">
            <a:extLst>
              <a:ext uri="{FF2B5EF4-FFF2-40B4-BE49-F238E27FC236}">
                <a16:creationId xmlns:a16="http://schemas.microsoft.com/office/drawing/2014/main" id="{A48AB05D-1B5D-FAA0-BB86-010D385E9A05}"/>
              </a:ext>
            </a:extLst>
          </p:cNvPr>
          <p:cNvSpPr txBox="1">
            <a:spLocks/>
          </p:cNvSpPr>
          <p:nvPr/>
        </p:nvSpPr>
        <p:spPr>
          <a:xfrm>
            <a:off x="4902390" y="5631313"/>
            <a:ext cx="6756210" cy="738664"/>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285750" indent="-285750">
              <a:spcBef>
                <a:spcPts val="0"/>
              </a:spcBef>
              <a:spcAft>
                <a:spcPts val="0"/>
              </a:spcAft>
              <a:buFont typeface="Arial" panose="020B0604020202020204" pitchFamily="34" charset="0"/>
              <a:buChar char="•"/>
            </a:pPr>
            <a:r>
              <a:rPr lang="en-US" sz="1200" b="1" dirty="0"/>
              <a:t>Establish formal PCLR registration mechanism </a:t>
            </a:r>
            <a:r>
              <a:rPr lang="en-US" sz="1200" dirty="0"/>
              <a:t>(Part A election, Part B commitment)</a:t>
            </a:r>
          </a:p>
          <a:p>
            <a:pPr marL="285750" indent="-285750">
              <a:spcBef>
                <a:spcPts val="0"/>
              </a:spcBef>
              <a:spcAft>
                <a:spcPts val="0"/>
              </a:spcAft>
              <a:buFont typeface="Arial" panose="020B0604020202020204" pitchFamily="34" charset="0"/>
              <a:buChar char="•"/>
            </a:pPr>
            <a:r>
              <a:rPr lang="en-US" sz="1200" b="1" dirty="0"/>
              <a:t>Bind LPC/MPC outcomes </a:t>
            </a:r>
            <a:r>
              <a:rPr lang="en-US" sz="1200" dirty="0"/>
              <a:t>from planning to operational obligations</a:t>
            </a:r>
          </a:p>
          <a:p>
            <a:pPr marL="285750" indent="-285750">
              <a:spcBef>
                <a:spcPts val="0"/>
              </a:spcBef>
              <a:spcAft>
                <a:spcPts val="0"/>
              </a:spcAft>
              <a:buFont typeface="Arial" panose="020B0604020202020204" pitchFamily="34" charset="0"/>
              <a:buChar char="•"/>
            </a:pPr>
            <a:r>
              <a:rPr lang="en-US" sz="1200" b="1" dirty="0"/>
              <a:t>Require continuous qualification, dispatch compliance, and telemetry</a:t>
            </a:r>
          </a:p>
          <a:p>
            <a:pPr marL="285750" indent="-285750">
              <a:spcBef>
                <a:spcPts val="0"/>
              </a:spcBef>
              <a:spcAft>
                <a:spcPts val="0"/>
              </a:spcAft>
              <a:buFont typeface="Arial" panose="020B0604020202020204" pitchFamily="34" charset="0"/>
              <a:buChar char="•"/>
            </a:pPr>
            <a:r>
              <a:rPr lang="en-US" sz="1200" b="1" dirty="0"/>
              <a:t>Define exit conditions, de-registration, and enforcement mechanisms</a:t>
            </a:r>
            <a:endParaRPr lang="en-US" sz="1200" dirty="0"/>
          </a:p>
        </p:txBody>
      </p:sp>
      <p:cxnSp>
        <p:nvCxnSpPr>
          <p:cNvPr id="35" name="LineBasicDefault 50">
            <a:extLst>
              <a:ext uri="{FF2B5EF4-FFF2-40B4-BE49-F238E27FC236}">
                <a16:creationId xmlns:a16="http://schemas.microsoft.com/office/drawing/2014/main" id="{B656A021-78F2-C4F1-0EBA-727EB908BE93}"/>
              </a:ext>
            </a:extLst>
          </p:cNvPr>
          <p:cNvCxnSpPr>
            <a:cxnSpLocks/>
          </p:cNvCxnSpPr>
          <p:nvPr>
            <p:custDataLst>
              <p:tags r:id="rId13"/>
            </p:custDataLst>
          </p:nvPr>
        </p:nvCxnSpPr>
        <p:spPr>
          <a:xfrm>
            <a:off x="1257300" y="3887877"/>
            <a:ext cx="3107124" cy="0"/>
          </a:xfrm>
          <a:prstGeom prst="straightConnector1">
            <a:avLst/>
          </a:prstGeom>
          <a:ln w="6350">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36" name="LineBasicDefault 50">
            <a:extLst>
              <a:ext uri="{FF2B5EF4-FFF2-40B4-BE49-F238E27FC236}">
                <a16:creationId xmlns:a16="http://schemas.microsoft.com/office/drawing/2014/main" id="{2D0B2C5D-8CBE-3CCD-7692-A96D8FFD4AA2}"/>
              </a:ext>
            </a:extLst>
          </p:cNvPr>
          <p:cNvCxnSpPr>
            <a:cxnSpLocks/>
          </p:cNvCxnSpPr>
          <p:nvPr>
            <p:custDataLst>
              <p:tags r:id="rId14"/>
            </p:custDataLst>
          </p:nvPr>
        </p:nvCxnSpPr>
        <p:spPr>
          <a:xfrm>
            <a:off x="4902390" y="3887877"/>
            <a:ext cx="6756210" cy="0"/>
          </a:xfrm>
          <a:prstGeom prst="straightConnector1">
            <a:avLst/>
          </a:prstGeom>
          <a:ln w="6350">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37" name="TextBox 36">
            <a:extLst>
              <a:ext uri="{FF2B5EF4-FFF2-40B4-BE49-F238E27FC236}">
                <a16:creationId xmlns:a16="http://schemas.microsoft.com/office/drawing/2014/main" id="{AB80DD1F-C374-0CAA-740C-C39CA00DB084}"/>
              </a:ext>
            </a:extLst>
          </p:cNvPr>
          <p:cNvSpPr txBox="1">
            <a:spLocks/>
          </p:cNvSpPr>
          <p:nvPr/>
        </p:nvSpPr>
        <p:spPr>
          <a:xfrm>
            <a:off x="1257300" y="3930977"/>
            <a:ext cx="3107124" cy="369332"/>
          </a:xfrm>
          <a:prstGeom prst="rect">
            <a:avLst/>
          </a:prstGeom>
        </p:spPr>
        <p:txBody>
          <a:bodyPr vert="horz" wrap="square" lIns="0" tIns="0" rIns="0" bIns="0" rtlCol="0">
            <a:no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200" b="1" dirty="0"/>
              <a:t>Section 6.5.7.3 </a:t>
            </a:r>
            <a:r>
              <a:rPr lang="en-US" sz="1200" dirty="0"/>
              <a:t>– Security Constrained Economic Dispatch (SCED)</a:t>
            </a:r>
            <a:endParaRPr lang="en-US" sz="1200" b="1" dirty="0"/>
          </a:p>
        </p:txBody>
      </p:sp>
      <p:sp>
        <p:nvSpPr>
          <p:cNvPr id="38" name="TextBox 37">
            <a:extLst>
              <a:ext uri="{FF2B5EF4-FFF2-40B4-BE49-F238E27FC236}">
                <a16:creationId xmlns:a16="http://schemas.microsoft.com/office/drawing/2014/main" id="{88CBCB27-93A8-37BF-5C43-207E9D1A5424}"/>
              </a:ext>
            </a:extLst>
          </p:cNvPr>
          <p:cNvSpPr txBox="1">
            <a:spLocks/>
          </p:cNvSpPr>
          <p:nvPr/>
        </p:nvSpPr>
        <p:spPr>
          <a:xfrm>
            <a:off x="4902390" y="3930977"/>
            <a:ext cx="6756210" cy="923330"/>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285750" indent="-285750">
              <a:spcBef>
                <a:spcPts val="0"/>
              </a:spcBef>
              <a:spcAft>
                <a:spcPts val="0"/>
              </a:spcAft>
              <a:buFont typeface="Arial" panose="020B0604020202020204" pitchFamily="34" charset="0"/>
              <a:buChar char="•"/>
            </a:pPr>
            <a:r>
              <a:rPr lang="en-US" sz="1200" b="1" dirty="0"/>
              <a:t>Integrate PCLRs into SCED as dispatchable, price-responsive resources</a:t>
            </a:r>
          </a:p>
          <a:p>
            <a:pPr marL="285750" indent="-285750">
              <a:spcBef>
                <a:spcPts val="0"/>
              </a:spcBef>
              <a:spcAft>
                <a:spcPts val="0"/>
              </a:spcAft>
              <a:buFont typeface="Arial" panose="020B0604020202020204" pitchFamily="34" charset="0"/>
              <a:buChar char="•"/>
            </a:pPr>
            <a:r>
              <a:rPr lang="en-US" sz="1200" b="1" dirty="0"/>
              <a:t>Implement two-step SCED process: </a:t>
            </a:r>
            <a:r>
              <a:rPr lang="en-US" sz="1200" dirty="0"/>
              <a:t>Step 1</a:t>
            </a:r>
            <a:r>
              <a:rPr lang="en-US" sz="1200" dirty="0">
                <a:sym typeface="Wingdings" panose="05000000000000000000" pitchFamily="2" charset="2"/>
              </a:rPr>
              <a:t> (</a:t>
            </a:r>
            <a:r>
              <a:rPr lang="en-US" sz="1200" dirty="0"/>
              <a:t>reference prices without constraints) and Step 2: constrained dispatch with PCLR bid capping (ABC)</a:t>
            </a:r>
          </a:p>
          <a:p>
            <a:pPr marL="285750" indent="-285750">
              <a:spcBef>
                <a:spcPts val="0"/>
              </a:spcBef>
              <a:spcAft>
                <a:spcPts val="0"/>
              </a:spcAft>
              <a:buFont typeface="Arial" panose="020B0604020202020204" pitchFamily="34" charset="0"/>
              <a:buChar char="•"/>
            </a:pPr>
            <a:r>
              <a:rPr lang="en-US" sz="1200" b="1" dirty="0"/>
              <a:t>Use Energy Bid Curves </a:t>
            </a:r>
            <a:r>
              <a:rPr lang="en-US" sz="1200" dirty="0"/>
              <a:t>(vs. fixed load) to represent flexible demand</a:t>
            </a:r>
          </a:p>
          <a:p>
            <a:pPr marL="285750" indent="-285750">
              <a:spcBef>
                <a:spcPts val="0"/>
              </a:spcBef>
              <a:spcAft>
                <a:spcPts val="0"/>
              </a:spcAft>
              <a:buFont typeface="Arial" panose="020B0604020202020204" pitchFamily="34" charset="0"/>
              <a:buChar char="•"/>
            </a:pPr>
            <a:r>
              <a:rPr lang="en-US" sz="1200" b="1" dirty="0"/>
              <a:t>Enable real-time congestion management via demand response</a:t>
            </a:r>
            <a:r>
              <a:rPr lang="en-US" sz="1200" dirty="0"/>
              <a:t> while maintaining reliability</a:t>
            </a:r>
          </a:p>
        </p:txBody>
      </p:sp>
      <p:grpSp>
        <p:nvGrpSpPr>
          <p:cNvPr id="43" name="Group 42">
            <a:extLst>
              <a:ext uri="{FF2B5EF4-FFF2-40B4-BE49-F238E27FC236}">
                <a16:creationId xmlns:a16="http://schemas.microsoft.com/office/drawing/2014/main" id="{6BBD5EC5-6312-FB1D-23C8-686BDE2CCEA3}"/>
              </a:ext>
            </a:extLst>
          </p:cNvPr>
          <p:cNvGrpSpPr/>
          <p:nvPr/>
        </p:nvGrpSpPr>
        <p:grpSpPr>
          <a:xfrm>
            <a:off x="9934644" y="1273327"/>
            <a:ext cx="1723956" cy="182880"/>
            <a:chOff x="9821691" y="802760"/>
            <a:chExt cx="1723956" cy="182880"/>
          </a:xfrm>
        </p:grpSpPr>
        <p:sp>
          <p:nvSpPr>
            <p:cNvPr id="40" name="Rectangle 39">
              <a:extLst>
                <a:ext uri="{FF2B5EF4-FFF2-40B4-BE49-F238E27FC236}">
                  <a16:creationId xmlns:a16="http://schemas.microsoft.com/office/drawing/2014/main" id="{9ED00205-E923-D376-8461-F1AAAA069789}"/>
                </a:ext>
              </a:extLst>
            </p:cNvPr>
            <p:cNvSpPr/>
            <p:nvPr/>
          </p:nvSpPr>
          <p:spPr>
            <a:xfrm>
              <a:off x="9821691" y="802760"/>
              <a:ext cx="182880" cy="182880"/>
            </a:xfrm>
            <a:prstGeom prst="rect">
              <a:avLst/>
            </a:prstGeom>
            <a:solidFill>
              <a:srgbClr val="005763">
                <a:alpha val="10196"/>
              </a:srgbClr>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1200" b="1"/>
            </a:p>
          </p:txBody>
        </p:sp>
        <p:sp>
          <p:nvSpPr>
            <p:cNvPr id="41" name="TextBox 40">
              <a:extLst>
                <a:ext uri="{FF2B5EF4-FFF2-40B4-BE49-F238E27FC236}">
                  <a16:creationId xmlns:a16="http://schemas.microsoft.com/office/drawing/2014/main" id="{0617245A-F545-56E0-DBAF-927CF0297C0C}"/>
                </a:ext>
              </a:extLst>
            </p:cNvPr>
            <p:cNvSpPr txBox="1">
              <a:spLocks/>
            </p:cNvSpPr>
            <p:nvPr/>
          </p:nvSpPr>
          <p:spPr>
            <a:xfrm>
              <a:off x="10117524" y="813409"/>
              <a:ext cx="1428123" cy="161583"/>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buNone/>
              </a:pPr>
              <a:r>
                <a:rPr lang="en-US" sz="1050"/>
                <a:t>New section introduced</a:t>
              </a:r>
            </a:p>
          </p:txBody>
        </p:sp>
      </p:grpSp>
    </p:spTree>
    <p:extLst>
      <p:ext uri="{BB962C8B-B14F-4D97-AF65-F5344CB8AC3E}">
        <p14:creationId xmlns:p14="http://schemas.microsoft.com/office/powerpoint/2010/main" val="35348188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01C4C8-147D-B79C-5FB0-A2DBAA97B6EF}"/>
            </a:ext>
          </a:extLst>
        </p:cNvPr>
        <p:cNvGrpSpPr/>
        <p:nvPr/>
      </p:nvGrpSpPr>
      <p:grpSpPr>
        <a:xfrm>
          <a:off x="0" y="0"/>
          <a:ext cx="0" cy="0"/>
          <a:chOff x="0" y="0"/>
          <a:chExt cx="0" cy="0"/>
        </a:xfrm>
      </p:grpSpPr>
      <p:sp>
        <p:nvSpPr>
          <p:cNvPr id="4" name="Title Placeholder 1">
            <a:extLst>
              <a:ext uri="{FF2B5EF4-FFF2-40B4-BE49-F238E27FC236}">
                <a16:creationId xmlns:a16="http://schemas.microsoft.com/office/drawing/2014/main" id="{4D9078A2-1402-AA77-D8FF-EC783E84534E}"/>
              </a:ext>
            </a:extLst>
          </p:cNvPr>
          <p:cNvSpPr>
            <a:spLocks noGrp="1"/>
          </p:cNvSpPr>
          <p:nvPr>
            <p:ph type="title"/>
          </p:nvPr>
        </p:nvSpPr>
        <p:spPr>
          <a:xfrm>
            <a:off x="1257300" y="457200"/>
            <a:ext cx="10401300" cy="369332"/>
          </a:xfrm>
        </p:spPr>
        <p:txBody>
          <a:bodyPr/>
          <a:lstStyle/>
          <a:p>
            <a:r>
              <a:rPr lang="en-US" dirty="0"/>
              <a:t>Provisional CLRs – Declaration of Intent and Batch Treatment</a:t>
            </a:r>
          </a:p>
        </p:txBody>
      </p:sp>
      <p:sp>
        <p:nvSpPr>
          <p:cNvPr id="7" name="Slide Number Placeholder 5">
            <a:extLst>
              <a:ext uri="{FF2B5EF4-FFF2-40B4-BE49-F238E27FC236}">
                <a16:creationId xmlns:a16="http://schemas.microsoft.com/office/drawing/2014/main" id="{E096D43D-EA8A-8F52-3C92-1F70F7626D8B}"/>
              </a:ext>
            </a:extLst>
          </p:cNvPr>
          <p:cNvSpPr>
            <a:spLocks noGrp="1"/>
          </p:cNvSpPr>
          <p:nvPr>
            <p:ph type="sldNum" sz="quarter" idx="12"/>
          </p:nvPr>
        </p:nvSpPr>
        <p:spPr/>
        <p:txBody>
          <a:bodyPr/>
          <a:lstStyle/>
          <a:p>
            <a:fld id="{BCDE79FB-97BA-492B-8D57-F1373F9ADA95}" type="slidenum">
              <a:rPr lang="en-US" smtClean="0"/>
              <a:t>23</a:t>
            </a:fld>
            <a:endParaRPr lang="en-US"/>
          </a:p>
        </p:txBody>
      </p:sp>
      <p:pic>
        <p:nvPicPr>
          <p:cNvPr id="6" name="Picture 5">
            <a:extLst>
              <a:ext uri="{FF2B5EF4-FFF2-40B4-BE49-F238E27FC236}">
                <a16:creationId xmlns:a16="http://schemas.microsoft.com/office/drawing/2014/main" id="{C0B77504-964B-E4AE-25D5-F09407F87B2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57300" y="1190217"/>
            <a:ext cx="8760629" cy="2401224"/>
          </a:xfrm>
          <a:prstGeom prst="rect">
            <a:avLst/>
          </a:prstGeom>
        </p:spPr>
      </p:pic>
      <p:pic>
        <p:nvPicPr>
          <p:cNvPr id="8" name="Picture 7">
            <a:extLst>
              <a:ext uri="{FF2B5EF4-FFF2-40B4-BE49-F238E27FC236}">
                <a16:creationId xmlns:a16="http://schemas.microsoft.com/office/drawing/2014/main" id="{56D83F0A-202F-61DA-8ED7-74525493A4B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46289" y="3688937"/>
            <a:ext cx="8341997" cy="3032538"/>
          </a:xfrm>
          <a:prstGeom prst="rect">
            <a:avLst/>
          </a:prstGeom>
        </p:spPr>
      </p:pic>
    </p:spTree>
    <p:extLst>
      <p:ext uri="{BB962C8B-B14F-4D97-AF65-F5344CB8AC3E}">
        <p14:creationId xmlns:p14="http://schemas.microsoft.com/office/powerpoint/2010/main" val="234195307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B9D2C7C5-681A-0848-3D96-B970837C2086}"/>
              </a:ext>
            </a:extLst>
          </p:cNvPr>
          <p:cNvGraphicFramePr>
            <a:graphicFrameLocks noChangeAspect="1"/>
          </p:cNvGraphicFramePr>
          <p:nvPr>
            <p:custDataLst>
              <p:tags r:id="rId1"/>
            </p:custDataLst>
            <p:extLst>
              <p:ext uri="{D42A27DB-BD31-4B8C-83A1-F6EECF244321}">
                <p14:modId xmlns:p14="http://schemas.microsoft.com/office/powerpoint/2010/main" val="70400305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04" imgH="403" progId="TCLayout.ActiveDocument.1">
                  <p:embed/>
                </p:oleObj>
              </mc:Choice>
              <mc:Fallback>
                <p:oleObj name="think-cell Slide" r:id="rId3" imgW="404" imgH="403" progId="TCLayout.ActiveDocument.1">
                  <p:embed/>
                  <p:pic>
                    <p:nvPicPr>
                      <p:cNvPr id="5" name="think-cell data - do not delete" hidden="1">
                        <a:extLst>
                          <a:ext uri="{FF2B5EF4-FFF2-40B4-BE49-F238E27FC236}">
                            <a16:creationId xmlns:a16="http://schemas.microsoft.com/office/drawing/2014/main" id="{B9D2C7C5-681A-0848-3D96-B970837C2086}"/>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Placeholder 1">
            <a:extLst>
              <a:ext uri="{FF2B5EF4-FFF2-40B4-BE49-F238E27FC236}">
                <a16:creationId xmlns:a16="http://schemas.microsoft.com/office/drawing/2014/main" id="{01434542-7049-15FF-2291-485121FFD820}"/>
              </a:ext>
            </a:extLst>
          </p:cNvPr>
          <p:cNvSpPr>
            <a:spLocks noGrp="1"/>
          </p:cNvSpPr>
          <p:nvPr>
            <p:ph type="title"/>
          </p:nvPr>
        </p:nvSpPr>
        <p:spPr>
          <a:xfrm>
            <a:off x="1257300" y="457200"/>
            <a:ext cx="10401300" cy="332399"/>
          </a:xfrm>
        </p:spPr>
        <p:txBody>
          <a:bodyPr vert="horz">
            <a:spAutoFit/>
          </a:bodyPr>
          <a:lstStyle/>
          <a:p>
            <a:r>
              <a:rPr lang="en-US" dirty="0"/>
              <a:t>Commitment process (1/3)</a:t>
            </a:r>
          </a:p>
        </p:txBody>
      </p:sp>
      <p:sp>
        <p:nvSpPr>
          <p:cNvPr id="4" name="Slide Number Placeholder 5">
            <a:extLst>
              <a:ext uri="{FF2B5EF4-FFF2-40B4-BE49-F238E27FC236}">
                <a16:creationId xmlns:a16="http://schemas.microsoft.com/office/drawing/2014/main" id="{CE785DCE-E1B8-9B1A-51E4-1BA8E1A37CB4}"/>
              </a:ext>
            </a:extLst>
          </p:cNvPr>
          <p:cNvSpPr>
            <a:spLocks noGrp="1"/>
          </p:cNvSpPr>
          <p:nvPr>
            <p:ph type="sldNum" sz="quarter" idx="12"/>
          </p:nvPr>
        </p:nvSpPr>
        <p:spPr/>
        <p:txBody>
          <a:bodyPr/>
          <a:lstStyle/>
          <a:p>
            <a:fld id="{BCDE79FB-97BA-492B-8D57-F1373F9ADA95}" type="slidenum">
              <a:rPr lang="en-US" smtClean="0"/>
              <a:t>24</a:t>
            </a:fld>
            <a:endParaRPr lang="en-US"/>
          </a:p>
        </p:txBody>
      </p:sp>
      <p:pic>
        <p:nvPicPr>
          <p:cNvPr id="6" name="Picture 5">
            <a:extLst>
              <a:ext uri="{FF2B5EF4-FFF2-40B4-BE49-F238E27FC236}">
                <a16:creationId xmlns:a16="http://schemas.microsoft.com/office/drawing/2014/main" id="{DBD06E8B-E2B8-8963-72AD-CF0F823CC0B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49493" y="914400"/>
            <a:ext cx="9414475" cy="5115379"/>
          </a:xfrm>
          <a:prstGeom prst="rect">
            <a:avLst/>
          </a:prstGeom>
        </p:spPr>
      </p:pic>
    </p:spTree>
    <p:extLst>
      <p:ext uri="{BB962C8B-B14F-4D97-AF65-F5344CB8AC3E}">
        <p14:creationId xmlns:p14="http://schemas.microsoft.com/office/powerpoint/2010/main" val="214255506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FDC2D0ED-01FA-F980-04B1-6317AAD62BC1}"/>
              </a:ext>
            </a:extLst>
          </p:cNvPr>
          <p:cNvGraphicFramePr>
            <a:graphicFrameLocks noChangeAspect="1"/>
          </p:cNvGraphicFramePr>
          <p:nvPr>
            <p:custDataLst>
              <p:tags r:id="rId1"/>
            </p:custDataLst>
            <p:extLst>
              <p:ext uri="{D42A27DB-BD31-4B8C-83A1-F6EECF244321}">
                <p14:modId xmlns:p14="http://schemas.microsoft.com/office/powerpoint/2010/main" val="303096659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04" imgH="403" progId="TCLayout.ActiveDocument.1">
                  <p:embed/>
                </p:oleObj>
              </mc:Choice>
              <mc:Fallback>
                <p:oleObj name="think-cell Slide" r:id="rId3" imgW="404" imgH="403" progId="TCLayout.ActiveDocument.1">
                  <p:embed/>
                  <p:pic>
                    <p:nvPicPr>
                      <p:cNvPr id="5" name="think-cell data - do not delete" hidden="1">
                        <a:extLst>
                          <a:ext uri="{FF2B5EF4-FFF2-40B4-BE49-F238E27FC236}">
                            <a16:creationId xmlns:a16="http://schemas.microsoft.com/office/drawing/2014/main" id="{FDC2D0ED-01FA-F980-04B1-6317AAD62BC1}"/>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Placeholder 1">
            <a:extLst>
              <a:ext uri="{FF2B5EF4-FFF2-40B4-BE49-F238E27FC236}">
                <a16:creationId xmlns:a16="http://schemas.microsoft.com/office/drawing/2014/main" id="{B6A4B485-D735-0E2C-902F-562D40C3E974}"/>
              </a:ext>
            </a:extLst>
          </p:cNvPr>
          <p:cNvSpPr>
            <a:spLocks noGrp="1"/>
          </p:cNvSpPr>
          <p:nvPr>
            <p:ph type="title"/>
          </p:nvPr>
        </p:nvSpPr>
        <p:spPr>
          <a:xfrm>
            <a:off x="1257300" y="457200"/>
            <a:ext cx="10401300" cy="332399"/>
          </a:xfrm>
        </p:spPr>
        <p:txBody>
          <a:bodyPr vert="horz">
            <a:spAutoFit/>
          </a:bodyPr>
          <a:lstStyle/>
          <a:p>
            <a:r>
              <a:rPr lang="en-US" dirty="0"/>
              <a:t>Commitment process (2/3)</a:t>
            </a:r>
          </a:p>
        </p:txBody>
      </p:sp>
      <p:sp>
        <p:nvSpPr>
          <p:cNvPr id="4" name="Slide Number Placeholder 5">
            <a:extLst>
              <a:ext uri="{FF2B5EF4-FFF2-40B4-BE49-F238E27FC236}">
                <a16:creationId xmlns:a16="http://schemas.microsoft.com/office/drawing/2014/main" id="{A311026A-B1BF-DFCC-CE73-7AFD5731B7AC}"/>
              </a:ext>
            </a:extLst>
          </p:cNvPr>
          <p:cNvSpPr>
            <a:spLocks noGrp="1"/>
          </p:cNvSpPr>
          <p:nvPr>
            <p:ph type="sldNum" sz="quarter" idx="12"/>
          </p:nvPr>
        </p:nvSpPr>
        <p:spPr/>
        <p:txBody>
          <a:bodyPr/>
          <a:lstStyle/>
          <a:p>
            <a:fld id="{BCDE79FB-97BA-492B-8D57-F1373F9ADA95}" type="slidenum">
              <a:rPr lang="en-US" smtClean="0"/>
              <a:t>25</a:t>
            </a:fld>
            <a:endParaRPr lang="en-US"/>
          </a:p>
        </p:txBody>
      </p:sp>
      <p:pic>
        <p:nvPicPr>
          <p:cNvPr id="6" name="Picture 5">
            <a:extLst>
              <a:ext uri="{FF2B5EF4-FFF2-40B4-BE49-F238E27FC236}">
                <a16:creationId xmlns:a16="http://schemas.microsoft.com/office/drawing/2014/main" id="{AA73DE06-03A5-D811-5D80-05D04AB6399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63385" y="1040749"/>
            <a:ext cx="9062357" cy="5360051"/>
          </a:xfrm>
          <a:prstGeom prst="rect">
            <a:avLst/>
          </a:prstGeom>
        </p:spPr>
      </p:pic>
    </p:spTree>
    <p:extLst>
      <p:ext uri="{BB962C8B-B14F-4D97-AF65-F5344CB8AC3E}">
        <p14:creationId xmlns:p14="http://schemas.microsoft.com/office/powerpoint/2010/main" val="43178074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0DAAF3FA-35B9-71DB-A9BD-EF4376A8ED5C}"/>
              </a:ext>
            </a:extLst>
          </p:cNvPr>
          <p:cNvGraphicFramePr>
            <a:graphicFrameLocks noChangeAspect="1"/>
          </p:cNvGraphicFramePr>
          <p:nvPr>
            <p:custDataLst>
              <p:tags r:id="rId1"/>
            </p:custDataLst>
            <p:extLst>
              <p:ext uri="{D42A27DB-BD31-4B8C-83A1-F6EECF244321}">
                <p14:modId xmlns:p14="http://schemas.microsoft.com/office/powerpoint/2010/main" val="154100021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04" imgH="403" progId="TCLayout.ActiveDocument.1">
                  <p:embed/>
                </p:oleObj>
              </mc:Choice>
              <mc:Fallback>
                <p:oleObj name="think-cell Slide" r:id="rId3" imgW="404" imgH="403" progId="TCLayout.ActiveDocument.1">
                  <p:embed/>
                  <p:pic>
                    <p:nvPicPr>
                      <p:cNvPr id="5" name="think-cell data - do not delete" hidden="1">
                        <a:extLst>
                          <a:ext uri="{FF2B5EF4-FFF2-40B4-BE49-F238E27FC236}">
                            <a16:creationId xmlns:a16="http://schemas.microsoft.com/office/drawing/2014/main" id="{0DAAF3FA-35B9-71DB-A9BD-EF4376A8ED5C}"/>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Placeholder 1">
            <a:extLst>
              <a:ext uri="{FF2B5EF4-FFF2-40B4-BE49-F238E27FC236}">
                <a16:creationId xmlns:a16="http://schemas.microsoft.com/office/drawing/2014/main" id="{24D44087-2F3D-5383-A1FF-DC9FA8B7D65D}"/>
              </a:ext>
            </a:extLst>
          </p:cNvPr>
          <p:cNvSpPr>
            <a:spLocks noGrp="1"/>
          </p:cNvSpPr>
          <p:nvPr>
            <p:ph type="title"/>
          </p:nvPr>
        </p:nvSpPr>
        <p:spPr>
          <a:xfrm>
            <a:off x="1257300" y="457200"/>
            <a:ext cx="10401300" cy="332399"/>
          </a:xfrm>
        </p:spPr>
        <p:txBody>
          <a:bodyPr vert="horz">
            <a:spAutoFit/>
          </a:bodyPr>
          <a:lstStyle/>
          <a:p>
            <a:r>
              <a:rPr lang="en-US" dirty="0"/>
              <a:t>Commitment process (3/3)</a:t>
            </a:r>
          </a:p>
        </p:txBody>
      </p:sp>
      <p:sp>
        <p:nvSpPr>
          <p:cNvPr id="4" name="Slide Number Placeholder 5">
            <a:extLst>
              <a:ext uri="{FF2B5EF4-FFF2-40B4-BE49-F238E27FC236}">
                <a16:creationId xmlns:a16="http://schemas.microsoft.com/office/drawing/2014/main" id="{432D4FFF-1B3C-8934-0F41-4F66C1F378A0}"/>
              </a:ext>
            </a:extLst>
          </p:cNvPr>
          <p:cNvSpPr>
            <a:spLocks noGrp="1"/>
          </p:cNvSpPr>
          <p:nvPr>
            <p:ph type="sldNum" sz="quarter" idx="12"/>
          </p:nvPr>
        </p:nvSpPr>
        <p:spPr/>
        <p:txBody>
          <a:bodyPr/>
          <a:lstStyle/>
          <a:p>
            <a:fld id="{BCDE79FB-97BA-492B-8D57-F1373F9ADA95}" type="slidenum">
              <a:rPr lang="en-US" smtClean="0"/>
              <a:t>26</a:t>
            </a:fld>
            <a:endParaRPr lang="en-US"/>
          </a:p>
        </p:txBody>
      </p:sp>
      <p:pic>
        <p:nvPicPr>
          <p:cNvPr id="6" name="Picture 5">
            <a:extLst>
              <a:ext uri="{FF2B5EF4-FFF2-40B4-BE49-F238E27FC236}">
                <a16:creationId xmlns:a16="http://schemas.microsoft.com/office/drawing/2014/main" id="{CCDDA414-E084-1E17-944B-28FAE3C8DFF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83653" y="1202287"/>
            <a:ext cx="9550349" cy="2907655"/>
          </a:xfrm>
          <a:prstGeom prst="rect">
            <a:avLst/>
          </a:prstGeom>
        </p:spPr>
      </p:pic>
    </p:spTree>
    <p:extLst>
      <p:ext uri="{BB962C8B-B14F-4D97-AF65-F5344CB8AC3E}">
        <p14:creationId xmlns:p14="http://schemas.microsoft.com/office/powerpoint/2010/main" val="131521475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A8AFC2D-71D3-9839-2519-EEB7DEA2DC40}"/>
              </a:ext>
            </a:extLst>
          </p:cNvPr>
          <p:cNvSpPr>
            <a:spLocks noGrp="1"/>
          </p:cNvSpPr>
          <p:nvPr>
            <p:ph type="title"/>
          </p:nvPr>
        </p:nvSpPr>
        <p:spPr/>
        <p:txBody>
          <a:bodyPr/>
          <a:lstStyle/>
          <a:p>
            <a:r>
              <a:rPr lang="en-US" dirty="0"/>
              <a:t>PCLR in Refinement Process</a:t>
            </a:r>
          </a:p>
        </p:txBody>
      </p:sp>
      <p:sp>
        <p:nvSpPr>
          <p:cNvPr id="4" name="Slide Number Placeholder 5">
            <a:extLst>
              <a:ext uri="{FF2B5EF4-FFF2-40B4-BE49-F238E27FC236}">
                <a16:creationId xmlns:a16="http://schemas.microsoft.com/office/drawing/2014/main" id="{DA95D690-2991-E082-C9F4-98B7273D7A8B}"/>
              </a:ext>
            </a:extLst>
          </p:cNvPr>
          <p:cNvSpPr>
            <a:spLocks noGrp="1"/>
          </p:cNvSpPr>
          <p:nvPr>
            <p:ph type="sldNum" sz="quarter" idx="12"/>
          </p:nvPr>
        </p:nvSpPr>
        <p:spPr/>
        <p:txBody>
          <a:bodyPr/>
          <a:lstStyle/>
          <a:p>
            <a:fld id="{BCDE79FB-97BA-492B-8D57-F1373F9ADA95}" type="slidenum">
              <a:rPr lang="en-US" smtClean="0"/>
              <a:t>27</a:t>
            </a:fld>
            <a:endParaRPr lang="en-US"/>
          </a:p>
        </p:txBody>
      </p:sp>
      <p:pic>
        <p:nvPicPr>
          <p:cNvPr id="6" name="Picture 5">
            <a:extLst>
              <a:ext uri="{FF2B5EF4-FFF2-40B4-BE49-F238E27FC236}">
                <a16:creationId xmlns:a16="http://schemas.microsoft.com/office/drawing/2014/main" id="{7591699C-FD9A-E8ED-4A0A-788E55C4A49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5966" y="1371600"/>
            <a:ext cx="9834797" cy="3052982"/>
          </a:xfrm>
          <a:prstGeom prst="rect">
            <a:avLst/>
          </a:prstGeom>
        </p:spPr>
      </p:pic>
    </p:spTree>
    <p:extLst>
      <p:ext uri="{BB962C8B-B14F-4D97-AF65-F5344CB8AC3E}">
        <p14:creationId xmlns:p14="http://schemas.microsoft.com/office/powerpoint/2010/main" val="43764959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729BC15-7F4E-36F6-8006-F47E4DF4392D}"/>
              </a:ext>
            </a:extLst>
          </p:cNvPr>
          <p:cNvSpPr>
            <a:spLocks noGrp="1"/>
          </p:cNvSpPr>
          <p:nvPr>
            <p:ph type="title"/>
          </p:nvPr>
        </p:nvSpPr>
        <p:spPr/>
        <p:txBody>
          <a:bodyPr/>
          <a:lstStyle/>
          <a:p>
            <a:r>
              <a:rPr lang="en-US" dirty="0"/>
              <a:t>PCLR Energization Requirements</a:t>
            </a:r>
          </a:p>
        </p:txBody>
      </p:sp>
      <p:sp>
        <p:nvSpPr>
          <p:cNvPr id="4" name="Slide Number Placeholder 5">
            <a:extLst>
              <a:ext uri="{FF2B5EF4-FFF2-40B4-BE49-F238E27FC236}">
                <a16:creationId xmlns:a16="http://schemas.microsoft.com/office/drawing/2014/main" id="{523B6408-8EF0-62DB-632F-463EA1BDF149}"/>
              </a:ext>
            </a:extLst>
          </p:cNvPr>
          <p:cNvSpPr>
            <a:spLocks noGrp="1"/>
          </p:cNvSpPr>
          <p:nvPr>
            <p:ph type="sldNum" sz="quarter" idx="12"/>
          </p:nvPr>
        </p:nvSpPr>
        <p:spPr/>
        <p:txBody>
          <a:bodyPr/>
          <a:lstStyle/>
          <a:p>
            <a:fld id="{BCDE79FB-97BA-492B-8D57-F1373F9ADA95}" type="slidenum">
              <a:rPr lang="en-US" smtClean="0"/>
              <a:t>28</a:t>
            </a:fld>
            <a:endParaRPr lang="en-US"/>
          </a:p>
        </p:txBody>
      </p:sp>
      <p:pic>
        <p:nvPicPr>
          <p:cNvPr id="6" name="Picture 5">
            <a:extLst>
              <a:ext uri="{FF2B5EF4-FFF2-40B4-BE49-F238E27FC236}">
                <a16:creationId xmlns:a16="http://schemas.microsoft.com/office/drawing/2014/main" id="{B54EE279-370F-98FF-C06B-03A4C4457D6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40712" y="914400"/>
            <a:ext cx="6890680" cy="5784022"/>
          </a:xfrm>
          <a:prstGeom prst="rect">
            <a:avLst/>
          </a:prstGeom>
        </p:spPr>
      </p:pic>
    </p:spTree>
    <p:extLst>
      <p:ext uri="{BB962C8B-B14F-4D97-AF65-F5344CB8AC3E}">
        <p14:creationId xmlns:p14="http://schemas.microsoft.com/office/powerpoint/2010/main" val="26348096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8DFD50-FD82-8037-E940-703E3A09FD46}"/>
            </a:ext>
          </a:extLst>
        </p:cNvPr>
        <p:cNvGrpSpPr/>
        <p:nvPr/>
      </p:nvGrpSpPr>
      <p:grpSpPr>
        <a:xfrm>
          <a:off x="0" y="0"/>
          <a:ext cx="0" cy="0"/>
          <a:chOff x="0" y="0"/>
          <a:chExt cx="0" cy="0"/>
        </a:xfrm>
      </p:grpSpPr>
      <p:graphicFrame>
        <p:nvGraphicFramePr>
          <p:cNvPr id="8" name="Object 9" hidden="1">
            <a:extLst>
              <a:ext uri="{FF2B5EF4-FFF2-40B4-BE49-F238E27FC236}">
                <a16:creationId xmlns:a16="http://schemas.microsoft.com/office/drawing/2014/main" id="{77BA3B87-8853-3CB6-FC38-6CF09B39FDFC}"/>
              </a:ext>
            </a:extLst>
          </p:cNvPr>
          <p:cNvGraphicFramePr>
            <a:graphicFrameLocks noChangeAspect="1"/>
          </p:cNvGraphicFramePr>
          <p:nvPr>
            <p:custDataLst>
              <p:tags r:id="rId2"/>
            </p:custDataLst>
            <p:extLst>
              <p:ext uri="{D42A27DB-BD31-4B8C-83A1-F6EECF244321}">
                <p14:modId xmlns:p14="http://schemas.microsoft.com/office/powerpoint/2010/main" val="350533293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1" imgW="404" imgH="403" progId="TCLayout.ActiveDocument.1">
                  <p:embed/>
                </p:oleObj>
              </mc:Choice>
              <mc:Fallback>
                <p:oleObj name="think-cell Slide" r:id="rId11" imgW="404" imgH="403" progId="TCLayout.ActiveDocument.1">
                  <p:embed/>
                  <p:pic>
                    <p:nvPicPr>
                      <p:cNvPr id="8" name="Object 9" hidden="1">
                        <a:extLst>
                          <a:ext uri="{FF2B5EF4-FFF2-40B4-BE49-F238E27FC236}">
                            <a16:creationId xmlns:a16="http://schemas.microsoft.com/office/drawing/2014/main" id="{77BA3B87-8853-3CB6-FC38-6CF09B39FDFC}"/>
                          </a:ext>
                        </a:extLst>
                      </p:cNvPr>
                      <p:cNvPicPr/>
                      <p:nvPr/>
                    </p:nvPicPr>
                    <p:blipFill>
                      <a:blip r:embed="rId12"/>
                      <a:stretch>
                        <a:fillRect/>
                      </a:stretch>
                    </p:blipFill>
                    <p:spPr>
                      <a:xfrm>
                        <a:off x="1588" y="1588"/>
                        <a:ext cx="1588" cy="1588"/>
                      </a:xfrm>
                      <a:prstGeom prst="rect">
                        <a:avLst/>
                      </a:prstGeom>
                    </p:spPr>
                  </p:pic>
                </p:oleObj>
              </mc:Fallback>
            </mc:AlternateContent>
          </a:graphicData>
        </a:graphic>
      </p:graphicFrame>
      <p:sp>
        <p:nvSpPr>
          <p:cNvPr id="6" name="Rectangle 8" hidden="1">
            <a:extLst>
              <a:ext uri="{FF2B5EF4-FFF2-40B4-BE49-F238E27FC236}">
                <a16:creationId xmlns:a16="http://schemas.microsoft.com/office/drawing/2014/main" id="{89825A9E-E7AE-222B-F93B-E57A6D3AED8C}"/>
              </a:ext>
            </a:extLst>
          </p:cNvPr>
          <p:cNvSpPr/>
          <p:nvPr/>
        </p:nvSpPr>
        <p:spPr>
          <a:xfrm>
            <a:off x="0" y="0"/>
            <a:ext cx="158750" cy="158750"/>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spcBef>
                <a:spcPts val="300"/>
              </a:spcBef>
              <a:spcAft>
                <a:spcPts val="300"/>
              </a:spcAft>
            </a:pPr>
            <a:endParaRPr lang="en-US" sz="1600">
              <a:solidFill>
                <a:schemeClr val="bg1"/>
              </a:solidFill>
              <a:latin typeface="Arial" panose="020B0604020202020204" pitchFamily="34" charset="0"/>
            </a:endParaRPr>
          </a:p>
        </p:txBody>
      </p:sp>
      <p:sp>
        <p:nvSpPr>
          <p:cNvPr id="3" name="Text Placeholder 2">
            <a:hlinkClick r:id="rId13" action="ppaction://hlinksldjump"/>
            <a:extLst>
              <a:ext uri="{FF2B5EF4-FFF2-40B4-BE49-F238E27FC236}">
                <a16:creationId xmlns:a16="http://schemas.microsoft.com/office/drawing/2014/main" id="{DFCCD99D-A00F-F5A2-AE83-57026215C736}"/>
              </a:ext>
            </a:extLst>
          </p:cNvPr>
          <p:cNvSpPr>
            <a:spLocks noGrp="1"/>
          </p:cNvSpPr>
          <p:nvPr>
            <p:custDataLst>
              <p:tags r:id="rId3"/>
            </p:custDataLst>
          </p:nvPr>
        </p:nvSpPr>
        <p:spPr bwMode="auto">
          <a:xfrm>
            <a:off x="4052888" y="1157288"/>
            <a:ext cx="7594600" cy="5715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80963" tIns="163513" rIns="0" bIns="163513" rtlCol="0" anchor="ctr">
            <a:noAutofit/>
          </a:bodyPr>
          <a:lstStyle>
            <a:lvl1pPr marL="0" indent="0" algn="l" defTabSz="914400" rtl="0" eaLnBrk="1" latinLnBrk="0" hangingPunct="1">
              <a:lnSpc>
                <a:spcPct val="100000"/>
              </a:lnSpc>
              <a:spcBef>
                <a:spcPts val="300"/>
              </a:spcBef>
              <a:spcAft>
                <a:spcPts val="300"/>
              </a:spcAft>
              <a:buFont typeface="Segoe UI" panose="020B0502040204020203" pitchFamily="34" charset="0"/>
              <a:buChar char="​"/>
              <a:defRPr sz="1600" kern="120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Font typeface="Wingdings" panose="05000000000000000000" pitchFamily="2" charset="2"/>
              <a:buChar char=""/>
              <a:defRPr sz="1600" kern="1200">
                <a:solidFill>
                  <a:schemeClr val="tx1"/>
                </a:solidFill>
                <a:latin typeface="+mn-lt"/>
                <a:ea typeface="+mn-ea"/>
                <a:cs typeface="Arial" panose="020B0604020202020204" pitchFamily="34" charset="0"/>
              </a:defRPr>
            </a:lvl2pPr>
            <a:lvl3pPr marL="515938" indent="-287338"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3pPr>
            <a:lvl4pPr marL="742950" indent="-182563"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4pPr>
            <a:lvl5pPr marL="914400" indent="-136525"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buNone/>
              <a:defRPr/>
            </a:pPr>
            <a:r>
              <a:rPr lang="en-US"/>
              <a:t>Timeline and governance recap</a:t>
            </a:r>
          </a:p>
        </p:txBody>
      </p:sp>
      <p:sp>
        <p:nvSpPr>
          <p:cNvPr id="14" name="Text Placeholder 2">
            <a:hlinkClick r:id="rId14" action="ppaction://hlinksldjump"/>
            <a:extLst>
              <a:ext uri="{FF2B5EF4-FFF2-40B4-BE49-F238E27FC236}">
                <a16:creationId xmlns:a16="http://schemas.microsoft.com/office/drawing/2014/main" id="{548539D1-4408-A315-933D-018C8D8AF294}"/>
              </a:ext>
            </a:extLst>
          </p:cNvPr>
          <p:cNvSpPr>
            <a:spLocks noGrp="1"/>
          </p:cNvSpPr>
          <p:nvPr>
            <p:custDataLst>
              <p:tags r:id="rId4"/>
            </p:custDataLst>
          </p:nvPr>
        </p:nvSpPr>
        <p:spPr bwMode="auto">
          <a:xfrm>
            <a:off x="4052888" y="1728789"/>
            <a:ext cx="7594600" cy="56991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80963" tIns="163513" rIns="0" bIns="161925" rtlCol="0" anchor="ctr">
            <a:noAutofit/>
          </a:bodyPr>
          <a:lstStyle>
            <a:lvl1pPr marL="0" indent="0" algn="l" defTabSz="914400" rtl="0" eaLnBrk="1" latinLnBrk="0" hangingPunct="1">
              <a:lnSpc>
                <a:spcPct val="100000"/>
              </a:lnSpc>
              <a:spcBef>
                <a:spcPts val="300"/>
              </a:spcBef>
              <a:spcAft>
                <a:spcPts val="300"/>
              </a:spcAft>
              <a:buFont typeface="Segoe UI" panose="020B0502040204020203" pitchFamily="34" charset="0"/>
              <a:buChar char="​"/>
              <a:defRPr sz="1600" kern="120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Font typeface="Wingdings" panose="05000000000000000000" pitchFamily="2" charset="2"/>
              <a:buChar char=""/>
              <a:defRPr sz="1600" kern="1200">
                <a:solidFill>
                  <a:schemeClr val="tx1"/>
                </a:solidFill>
                <a:latin typeface="+mn-lt"/>
                <a:ea typeface="+mn-ea"/>
                <a:cs typeface="Arial" panose="020B0604020202020204" pitchFamily="34" charset="0"/>
              </a:defRPr>
            </a:lvl2pPr>
            <a:lvl3pPr marL="515938" indent="-287338"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3pPr>
            <a:lvl4pPr marL="742950" indent="-182563"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4pPr>
            <a:lvl5pPr marL="914400" indent="-136525"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buNone/>
              <a:defRPr/>
            </a:pPr>
            <a:r>
              <a:rPr lang="en-US"/>
              <a:t>Year 6 allocation approach</a:t>
            </a:r>
          </a:p>
        </p:txBody>
      </p:sp>
      <p:sp>
        <p:nvSpPr>
          <p:cNvPr id="15" name="Text Placeholder 2">
            <a:hlinkClick r:id="rId15" action="ppaction://hlinksldjump"/>
            <a:extLst>
              <a:ext uri="{FF2B5EF4-FFF2-40B4-BE49-F238E27FC236}">
                <a16:creationId xmlns:a16="http://schemas.microsoft.com/office/drawing/2014/main" id="{E3CFC4A7-755C-A1A7-7062-9C2A82538523}"/>
              </a:ext>
            </a:extLst>
          </p:cNvPr>
          <p:cNvSpPr>
            <a:spLocks noGrp="1"/>
          </p:cNvSpPr>
          <p:nvPr>
            <p:custDataLst>
              <p:tags r:id="rId5"/>
            </p:custDataLst>
          </p:nvPr>
        </p:nvSpPr>
        <p:spPr bwMode="auto">
          <a:xfrm>
            <a:off x="4052888" y="2298700"/>
            <a:ext cx="7594600" cy="5715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80963" tIns="163513" rIns="0" bIns="163513" rtlCol="0" anchor="ctr">
            <a:noAutofit/>
          </a:bodyPr>
          <a:lstStyle>
            <a:lvl1pPr marL="0" indent="0" algn="l" defTabSz="914400" rtl="0" eaLnBrk="1" latinLnBrk="0" hangingPunct="1">
              <a:lnSpc>
                <a:spcPct val="100000"/>
              </a:lnSpc>
              <a:spcBef>
                <a:spcPts val="300"/>
              </a:spcBef>
              <a:spcAft>
                <a:spcPts val="300"/>
              </a:spcAft>
              <a:buFont typeface="Segoe UI" panose="020B0502040204020203" pitchFamily="34" charset="0"/>
              <a:buChar char="​"/>
              <a:defRPr sz="1600" kern="120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Font typeface="Wingdings" panose="05000000000000000000" pitchFamily="2" charset="2"/>
              <a:buChar char=""/>
              <a:defRPr sz="1600" kern="1200">
                <a:solidFill>
                  <a:schemeClr val="tx1"/>
                </a:solidFill>
                <a:latin typeface="+mn-lt"/>
                <a:ea typeface="+mn-ea"/>
                <a:cs typeface="Arial" panose="020B0604020202020204" pitchFamily="34" charset="0"/>
              </a:defRPr>
            </a:lvl2pPr>
            <a:lvl3pPr marL="515938" indent="-287338"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3pPr>
            <a:lvl4pPr marL="742950" indent="-182563"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4pPr>
            <a:lvl5pPr marL="914400" indent="-136525"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buNone/>
              <a:defRPr/>
            </a:pPr>
            <a:r>
              <a:rPr lang="en-US"/>
              <a:t>CLR Discussion </a:t>
            </a:r>
          </a:p>
        </p:txBody>
      </p:sp>
      <p:sp>
        <p:nvSpPr>
          <p:cNvPr id="39" name="Text Placeholder 2">
            <a:extLst>
              <a:ext uri="{FF2B5EF4-FFF2-40B4-BE49-F238E27FC236}">
                <a16:creationId xmlns:a16="http://schemas.microsoft.com/office/drawing/2014/main" id="{DA55232F-1618-F348-FD25-B40E2BABDACF}"/>
              </a:ext>
            </a:extLst>
          </p:cNvPr>
          <p:cNvSpPr>
            <a:spLocks noGrp="1"/>
          </p:cNvSpPr>
          <p:nvPr>
            <p:custDataLst>
              <p:tags r:id="rId6"/>
            </p:custDataLst>
          </p:nvPr>
        </p:nvSpPr>
        <p:spPr bwMode="auto">
          <a:xfrm>
            <a:off x="4052888" y="2870201"/>
            <a:ext cx="7594600" cy="815975"/>
          </a:xfrm>
          <a:prstGeom prst="rect">
            <a:avLst/>
          </a:prstGeom>
          <a:solidFill>
            <a:schemeClr val="accent1"/>
          </a:solidFill>
          <a:ln>
            <a:noFill/>
          </a:ln>
          <a:effectLst/>
        </p:spPr>
        <p:txBody>
          <a:bodyPr vert="horz" wrap="square" lIns="80963" tIns="163513" rIns="0" bIns="163513" rtlCol="0" anchor="ctr">
            <a:noAutofit/>
          </a:bodyPr>
          <a:lstStyle>
            <a:lvl1pPr marL="0" indent="0" algn="l" defTabSz="914400" rtl="0" eaLnBrk="1" latinLnBrk="0" hangingPunct="1">
              <a:lnSpc>
                <a:spcPct val="100000"/>
              </a:lnSpc>
              <a:spcBef>
                <a:spcPts val="300"/>
              </a:spcBef>
              <a:spcAft>
                <a:spcPts val="300"/>
              </a:spcAft>
              <a:buFont typeface="Segoe UI" panose="020B0502040204020203" pitchFamily="34" charset="0"/>
              <a:buChar char="​"/>
              <a:defRPr sz="1600" kern="120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Font typeface="Wingdings" panose="05000000000000000000" pitchFamily="2" charset="2"/>
              <a:buChar char=""/>
              <a:defRPr sz="1600" kern="1200">
                <a:solidFill>
                  <a:schemeClr val="tx1"/>
                </a:solidFill>
                <a:latin typeface="+mn-lt"/>
                <a:ea typeface="+mn-ea"/>
                <a:cs typeface="Arial" panose="020B0604020202020204" pitchFamily="34" charset="0"/>
              </a:defRPr>
            </a:lvl2pPr>
            <a:lvl3pPr marL="515938" indent="-287338"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3pPr>
            <a:lvl4pPr marL="742950" indent="-182563"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4pPr>
            <a:lvl5pPr marL="914400" indent="-136525"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buNone/>
              <a:defRPr/>
            </a:pPr>
            <a:r>
              <a:rPr lang="en-US" b="1" dirty="0">
                <a:solidFill>
                  <a:schemeClr val="bg1"/>
                </a:solidFill>
                <a:cs typeface="Arial"/>
              </a:rPr>
              <a:t>Feedback from PUCT and ERCOT comments </a:t>
            </a:r>
            <a:r>
              <a:rPr lang="en-US" b="1" dirty="0">
                <a:solidFill>
                  <a:schemeClr val="bg1"/>
                </a:solidFill>
              </a:rPr>
              <a:t>(chapter to be filled out after ERCOT </a:t>
            </a:r>
            <a:r>
              <a:rPr lang="en-US" b="1">
                <a:solidFill>
                  <a:schemeClr val="bg1"/>
                </a:solidFill>
              </a:rPr>
              <a:t>comments are filed</a:t>
            </a:r>
            <a:r>
              <a:rPr lang="en-US" b="1" dirty="0">
                <a:solidFill>
                  <a:schemeClr val="bg1"/>
                </a:solidFill>
              </a:rPr>
              <a:t>)</a:t>
            </a:r>
          </a:p>
        </p:txBody>
      </p:sp>
      <p:sp>
        <p:nvSpPr>
          <p:cNvPr id="41" name="Text Placeholder 2">
            <a:hlinkClick r:id="rId16" action="ppaction://hlinksldjump"/>
            <a:extLst>
              <a:ext uri="{FF2B5EF4-FFF2-40B4-BE49-F238E27FC236}">
                <a16:creationId xmlns:a16="http://schemas.microsoft.com/office/drawing/2014/main" id="{90BA6192-326B-7647-E6CE-D2AB1E7614D0}"/>
              </a:ext>
            </a:extLst>
          </p:cNvPr>
          <p:cNvSpPr>
            <a:spLocks noGrp="1"/>
          </p:cNvSpPr>
          <p:nvPr>
            <p:custDataLst>
              <p:tags r:id="rId7"/>
            </p:custDataLst>
          </p:nvPr>
        </p:nvSpPr>
        <p:spPr bwMode="auto">
          <a:xfrm>
            <a:off x="4052886" y="3686175"/>
            <a:ext cx="7594600" cy="81597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square" lIns="80963" tIns="163513" rIns="420688" bIns="163513" rtlCol="0" anchor="ctr">
            <a:noAutofit/>
          </a:bodyPr>
          <a:lstStyle>
            <a:lvl1pPr marL="0" indent="0" algn="l" defTabSz="914400" rtl="0" eaLnBrk="1" latinLnBrk="0" hangingPunct="1">
              <a:lnSpc>
                <a:spcPct val="100000"/>
              </a:lnSpc>
              <a:spcBef>
                <a:spcPts val="300"/>
              </a:spcBef>
              <a:spcAft>
                <a:spcPts val="300"/>
              </a:spcAft>
              <a:buFont typeface="Segoe UI" panose="020B0502040204020203" pitchFamily="34" charset="0"/>
              <a:buChar char="​"/>
              <a:defRPr sz="1600" kern="120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Font typeface="Wingdings" panose="05000000000000000000" pitchFamily="2" charset="2"/>
              <a:buChar char=""/>
              <a:defRPr sz="1600" kern="1200">
                <a:solidFill>
                  <a:schemeClr val="tx1"/>
                </a:solidFill>
                <a:latin typeface="+mn-lt"/>
                <a:ea typeface="+mn-ea"/>
                <a:cs typeface="Arial" panose="020B0604020202020204" pitchFamily="34" charset="0"/>
              </a:defRPr>
            </a:lvl2pPr>
            <a:lvl3pPr marL="515938" indent="-287338"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3pPr>
            <a:lvl4pPr marL="742950" indent="-182563"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4pPr>
            <a:lvl5pPr marL="914400" indent="-136525"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buNone/>
              <a:defRPr/>
            </a:pPr>
            <a:r>
              <a:rPr lang="en-US" dirty="0"/>
              <a:t>Batch Zero Concepts (chapter to be filled out after ERCOT </a:t>
            </a:r>
            <a:r>
              <a:rPr lang="en-US"/>
              <a:t>comments are filed</a:t>
            </a:r>
            <a:r>
              <a:rPr lang="en-US" dirty="0"/>
              <a:t>)</a:t>
            </a:r>
          </a:p>
        </p:txBody>
      </p:sp>
      <p:sp>
        <p:nvSpPr>
          <p:cNvPr id="17" name="Text Placeholder 2">
            <a:hlinkClick r:id="rId17" action="ppaction://hlinksldjump"/>
            <a:extLst>
              <a:ext uri="{FF2B5EF4-FFF2-40B4-BE49-F238E27FC236}">
                <a16:creationId xmlns:a16="http://schemas.microsoft.com/office/drawing/2014/main" id="{FD437F5E-9B7D-2713-C824-41A95957903A}"/>
              </a:ext>
            </a:extLst>
          </p:cNvPr>
          <p:cNvSpPr>
            <a:spLocks noGrp="1"/>
          </p:cNvSpPr>
          <p:nvPr>
            <p:custDataLst>
              <p:tags r:id="rId8"/>
            </p:custDataLst>
          </p:nvPr>
        </p:nvSpPr>
        <p:spPr bwMode="auto">
          <a:xfrm>
            <a:off x="4052886" y="4502151"/>
            <a:ext cx="7594600" cy="56991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80963" tIns="161925" rIns="0" bIns="163513" rtlCol="0" anchor="ctr">
            <a:noAutofit/>
          </a:bodyPr>
          <a:lstStyle>
            <a:lvl1pPr marL="0" indent="0" algn="l" defTabSz="914400" rtl="0" eaLnBrk="1" latinLnBrk="0" hangingPunct="1">
              <a:lnSpc>
                <a:spcPct val="100000"/>
              </a:lnSpc>
              <a:spcBef>
                <a:spcPts val="300"/>
              </a:spcBef>
              <a:spcAft>
                <a:spcPts val="300"/>
              </a:spcAft>
              <a:buFont typeface="Segoe UI" panose="020B0502040204020203" pitchFamily="34" charset="0"/>
              <a:buChar char="​"/>
              <a:defRPr sz="1600" kern="120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Font typeface="Wingdings" panose="05000000000000000000" pitchFamily="2" charset="2"/>
              <a:buChar char=""/>
              <a:defRPr sz="1600" kern="1200">
                <a:solidFill>
                  <a:schemeClr val="tx1"/>
                </a:solidFill>
                <a:latin typeface="+mn-lt"/>
                <a:ea typeface="+mn-ea"/>
                <a:cs typeface="Arial" panose="020B0604020202020204" pitchFamily="34" charset="0"/>
              </a:defRPr>
            </a:lvl2pPr>
            <a:lvl3pPr marL="515938" indent="-287338"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3pPr>
            <a:lvl4pPr marL="742950" indent="-182563"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4pPr>
            <a:lvl5pPr marL="914400" indent="-136525"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buNone/>
              <a:defRPr/>
            </a:pPr>
            <a:r>
              <a:rPr lang="en-US"/>
              <a:t>Stakeholder Feedback</a:t>
            </a:r>
          </a:p>
        </p:txBody>
      </p:sp>
      <p:sp>
        <p:nvSpPr>
          <p:cNvPr id="18" name="Text Placeholder 2">
            <a:hlinkClick r:id="rId18" action="ppaction://hlinksldjump"/>
            <a:extLst>
              <a:ext uri="{FF2B5EF4-FFF2-40B4-BE49-F238E27FC236}">
                <a16:creationId xmlns:a16="http://schemas.microsoft.com/office/drawing/2014/main" id="{9D2CD5D5-E3B3-F65F-101B-A42EFD73052A}"/>
              </a:ext>
            </a:extLst>
          </p:cNvPr>
          <p:cNvSpPr>
            <a:spLocks noGrp="1"/>
          </p:cNvSpPr>
          <p:nvPr>
            <p:custDataLst>
              <p:tags r:id="rId9"/>
            </p:custDataLst>
          </p:nvPr>
        </p:nvSpPr>
        <p:spPr bwMode="auto">
          <a:xfrm>
            <a:off x="4052888" y="5072063"/>
            <a:ext cx="7594600" cy="5715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80963" tIns="163513" rIns="0" bIns="163513" rtlCol="0" anchor="ctr">
            <a:noAutofit/>
          </a:bodyPr>
          <a:lstStyle>
            <a:lvl1pPr marL="0" indent="0" algn="l" defTabSz="914400" rtl="0" eaLnBrk="1" latinLnBrk="0" hangingPunct="1">
              <a:lnSpc>
                <a:spcPct val="100000"/>
              </a:lnSpc>
              <a:spcBef>
                <a:spcPts val="300"/>
              </a:spcBef>
              <a:spcAft>
                <a:spcPts val="300"/>
              </a:spcAft>
              <a:buFont typeface="Segoe UI" panose="020B0502040204020203" pitchFamily="34" charset="0"/>
              <a:buChar char="​"/>
              <a:defRPr sz="1600" kern="120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Font typeface="Wingdings" panose="05000000000000000000" pitchFamily="2" charset="2"/>
              <a:buChar char=""/>
              <a:defRPr sz="1600" kern="1200">
                <a:solidFill>
                  <a:schemeClr val="tx1"/>
                </a:solidFill>
                <a:latin typeface="+mn-lt"/>
                <a:ea typeface="+mn-ea"/>
                <a:cs typeface="Arial" panose="020B0604020202020204" pitchFamily="34" charset="0"/>
              </a:defRPr>
            </a:lvl2pPr>
            <a:lvl3pPr marL="515938" indent="-287338"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3pPr>
            <a:lvl4pPr marL="742950" indent="-182563"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4pPr>
            <a:lvl5pPr marL="914400" indent="-136525"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buNone/>
              <a:defRPr/>
            </a:pPr>
            <a:r>
              <a:rPr lang="en-US"/>
              <a:t>BYOG Discussion </a:t>
            </a:r>
          </a:p>
        </p:txBody>
      </p:sp>
      <p:sp>
        <p:nvSpPr>
          <p:cNvPr id="4" name="Title Placeholder 1">
            <a:extLst>
              <a:ext uri="{FF2B5EF4-FFF2-40B4-BE49-F238E27FC236}">
                <a16:creationId xmlns:a16="http://schemas.microsoft.com/office/drawing/2014/main" id="{C63BC8FA-1637-18D7-DA72-18A435E44585}"/>
              </a:ext>
            </a:extLst>
          </p:cNvPr>
          <p:cNvSpPr>
            <a:spLocks noGrp="1"/>
          </p:cNvSpPr>
          <p:nvPr>
            <p:ph type="title"/>
          </p:nvPr>
        </p:nvSpPr>
        <p:spPr>
          <a:xfrm>
            <a:off x="1257300" y="457200"/>
            <a:ext cx="10401300" cy="332399"/>
          </a:xfrm>
          <a:noFill/>
          <a:ln/>
          <a:extLst>
            <a:ext uri="{909E8E84-426E-40DD-AFC4-6F175D3DCCD1}">
              <a14:hiddenFill xmlns:a14="http://schemas.microsoft.com/office/drawing/2010/main">
                <a:solidFill>
                  <a:srgbClr val="FFFFFF"/>
                </a:solidFill>
              </a14:hiddenFill>
            </a:ext>
          </a:extLst>
        </p:spPr>
        <p:txBody>
          <a:bodyPr vert="horz" wrap="square">
            <a:spAutoFit/>
          </a:bodyPr>
          <a:lstStyle/>
          <a:p>
            <a:r>
              <a:rPr lang="en-US"/>
              <a:t>Agenda</a:t>
            </a:r>
          </a:p>
        </p:txBody>
      </p:sp>
      <p:sp>
        <p:nvSpPr>
          <p:cNvPr id="5" name="Slide Number Placeholder 6">
            <a:extLst>
              <a:ext uri="{FF2B5EF4-FFF2-40B4-BE49-F238E27FC236}">
                <a16:creationId xmlns:a16="http://schemas.microsoft.com/office/drawing/2014/main" id="{3B114317-83CE-5BF4-6FA2-818230691389}"/>
              </a:ext>
            </a:extLst>
          </p:cNvPr>
          <p:cNvSpPr>
            <a:spLocks noGrp="1"/>
          </p:cNvSpPr>
          <p:nvPr>
            <p:ph type="sldNum" sz="quarter" idx="12"/>
          </p:nvPr>
        </p:nvSpPr>
        <p:spPr>
          <a:xfrm>
            <a:off x="11658600" y="6356350"/>
            <a:ext cx="533400" cy="365125"/>
          </a:xfrm>
        </p:spPr>
        <p:txBody>
          <a:bodyPr/>
          <a:lstStyle/>
          <a:p>
            <a:fld id="{BCDE79FB-97BA-492B-8D57-F1373F9ADA95}" type="slidenum">
              <a:rPr lang="en-US" smtClean="0"/>
              <a:t>29</a:t>
            </a:fld>
            <a:endParaRPr lang="en-US"/>
          </a:p>
        </p:txBody>
      </p:sp>
    </p:spTree>
    <p:custDataLst>
      <p:tags r:id="rId1"/>
    </p:custDataLst>
    <p:extLst>
      <p:ext uri="{BB962C8B-B14F-4D97-AF65-F5344CB8AC3E}">
        <p14:creationId xmlns:p14="http://schemas.microsoft.com/office/powerpoint/2010/main" val="35088833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574081-52BD-9560-DB84-C2DB20D5ED79}"/>
            </a:ext>
          </a:extLst>
        </p:cNvPr>
        <p:cNvGrpSpPr/>
        <p:nvPr/>
      </p:nvGrpSpPr>
      <p:grpSpPr>
        <a:xfrm>
          <a:off x="0" y="0"/>
          <a:ext cx="0" cy="0"/>
          <a:chOff x="0" y="0"/>
          <a:chExt cx="0" cy="0"/>
        </a:xfrm>
      </p:grpSpPr>
      <p:graphicFrame>
        <p:nvGraphicFramePr>
          <p:cNvPr id="8" name="Object 9" hidden="1">
            <a:extLst>
              <a:ext uri="{FF2B5EF4-FFF2-40B4-BE49-F238E27FC236}">
                <a16:creationId xmlns:a16="http://schemas.microsoft.com/office/drawing/2014/main" id="{DECD088A-69C5-48BA-6ABF-A736B05B40B5}"/>
              </a:ext>
            </a:extLst>
          </p:cNvPr>
          <p:cNvGraphicFramePr>
            <a:graphicFrameLocks noChangeAspect="1"/>
          </p:cNvGraphicFramePr>
          <p:nvPr>
            <p:custDataLst>
              <p:tags r:id="rId2"/>
            </p:custDataLst>
            <p:extLst>
              <p:ext uri="{D42A27DB-BD31-4B8C-83A1-F6EECF244321}">
                <p14:modId xmlns:p14="http://schemas.microsoft.com/office/powerpoint/2010/main" val="358312771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2" imgW="404" imgH="403" progId="TCLayout.ActiveDocument.1">
                  <p:embed/>
                </p:oleObj>
              </mc:Choice>
              <mc:Fallback>
                <p:oleObj name="think-cell Slide" r:id="rId12" imgW="404" imgH="403" progId="TCLayout.ActiveDocument.1">
                  <p:embed/>
                  <p:pic>
                    <p:nvPicPr>
                      <p:cNvPr id="8" name="Object 9" hidden="1">
                        <a:extLst>
                          <a:ext uri="{FF2B5EF4-FFF2-40B4-BE49-F238E27FC236}">
                            <a16:creationId xmlns:a16="http://schemas.microsoft.com/office/drawing/2014/main" id="{DECD088A-69C5-48BA-6ABF-A736B05B40B5}"/>
                          </a:ext>
                        </a:extLst>
                      </p:cNvPr>
                      <p:cNvPicPr/>
                      <p:nvPr/>
                    </p:nvPicPr>
                    <p:blipFill>
                      <a:blip r:embed="rId13"/>
                      <a:stretch>
                        <a:fillRect/>
                      </a:stretch>
                    </p:blipFill>
                    <p:spPr>
                      <a:xfrm>
                        <a:off x="1588" y="1588"/>
                        <a:ext cx="1588" cy="1588"/>
                      </a:xfrm>
                      <a:prstGeom prst="rect">
                        <a:avLst/>
                      </a:prstGeom>
                    </p:spPr>
                  </p:pic>
                </p:oleObj>
              </mc:Fallback>
            </mc:AlternateContent>
          </a:graphicData>
        </a:graphic>
      </p:graphicFrame>
      <p:sp>
        <p:nvSpPr>
          <p:cNvPr id="6" name="Rectangle 8" hidden="1">
            <a:extLst>
              <a:ext uri="{FF2B5EF4-FFF2-40B4-BE49-F238E27FC236}">
                <a16:creationId xmlns:a16="http://schemas.microsoft.com/office/drawing/2014/main" id="{A8DC8E2B-3211-6ED9-2EAA-E5504F8A73C6}"/>
              </a:ext>
            </a:extLst>
          </p:cNvPr>
          <p:cNvSpPr/>
          <p:nvPr/>
        </p:nvSpPr>
        <p:spPr>
          <a:xfrm>
            <a:off x="0" y="0"/>
            <a:ext cx="158750" cy="158750"/>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spcBef>
                <a:spcPts val="300"/>
              </a:spcBef>
              <a:spcAft>
                <a:spcPts val="300"/>
              </a:spcAft>
            </a:pPr>
            <a:endParaRPr lang="en-US" sz="1600">
              <a:solidFill>
                <a:schemeClr val="bg1"/>
              </a:solidFill>
              <a:latin typeface="Arial" panose="020B0604020202020204" pitchFamily="34" charset="0"/>
            </a:endParaRPr>
          </a:p>
        </p:txBody>
      </p:sp>
      <p:sp>
        <p:nvSpPr>
          <p:cNvPr id="26" name="Text Placeholder 2">
            <a:extLst>
              <a:ext uri="{FF2B5EF4-FFF2-40B4-BE49-F238E27FC236}">
                <a16:creationId xmlns:a16="http://schemas.microsoft.com/office/drawing/2014/main" id="{80ECD0C9-5430-2222-C11B-7EE85977A413}"/>
              </a:ext>
            </a:extLst>
          </p:cNvPr>
          <p:cNvSpPr>
            <a:spLocks noGrp="1"/>
          </p:cNvSpPr>
          <p:nvPr>
            <p:custDataLst>
              <p:tags r:id="rId3"/>
            </p:custDataLst>
          </p:nvPr>
        </p:nvSpPr>
        <p:spPr bwMode="auto">
          <a:xfrm>
            <a:off x="4052888" y="1157288"/>
            <a:ext cx="7594600" cy="571500"/>
          </a:xfrm>
          <a:prstGeom prst="rect">
            <a:avLst/>
          </a:prstGeom>
          <a:solidFill>
            <a:schemeClr val="accent1"/>
          </a:solidFill>
          <a:ln>
            <a:noFill/>
          </a:ln>
          <a:effectLst/>
        </p:spPr>
        <p:txBody>
          <a:bodyPr vert="horz" wrap="none" lIns="80963" tIns="163513" rIns="0" bIns="163513" rtlCol="0" anchor="ctr">
            <a:noAutofit/>
          </a:bodyPr>
          <a:lstStyle>
            <a:lvl1pPr marL="0" indent="0" algn="l" defTabSz="914400" rtl="0" eaLnBrk="1" latinLnBrk="0" hangingPunct="1">
              <a:lnSpc>
                <a:spcPct val="100000"/>
              </a:lnSpc>
              <a:spcBef>
                <a:spcPts val="300"/>
              </a:spcBef>
              <a:spcAft>
                <a:spcPts val="300"/>
              </a:spcAft>
              <a:buFont typeface="Segoe UI" panose="020B0502040204020203" pitchFamily="34" charset="0"/>
              <a:buChar char="​"/>
              <a:defRPr sz="1600" kern="120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Font typeface="Wingdings" panose="05000000000000000000" pitchFamily="2" charset="2"/>
              <a:buChar char=""/>
              <a:defRPr sz="1600" kern="1200">
                <a:solidFill>
                  <a:schemeClr val="tx1"/>
                </a:solidFill>
                <a:latin typeface="+mn-lt"/>
                <a:ea typeface="+mn-ea"/>
                <a:cs typeface="Arial" panose="020B0604020202020204" pitchFamily="34" charset="0"/>
              </a:defRPr>
            </a:lvl2pPr>
            <a:lvl3pPr marL="515938" indent="-287338"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3pPr>
            <a:lvl4pPr marL="742950" indent="-182563"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4pPr>
            <a:lvl5pPr marL="914400" indent="-136525"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buNone/>
              <a:defRPr/>
            </a:pPr>
            <a:r>
              <a:rPr lang="en-US" b="1">
                <a:solidFill>
                  <a:schemeClr val="bg1"/>
                </a:solidFill>
              </a:rPr>
              <a:t>Timeline and governance recap</a:t>
            </a:r>
            <a:endParaRPr lang="en-US">
              <a:solidFill>
                <a:schemeClr val="bg1"/>
              </a:solidFill>
            </a:endParaRPr>
          </a:p>
        </p:txBody>
      </p:sp>
      <p:sp>
        <p:nvSpPr>
          <p:cNvPr id="12" name="Text Placeholder 2">
            <a:hlinkClick r:id="rId14" action="ppaction://hlinksldjump"/>
            <a:extLst>
              <a:ext uri="{FF2B5EF4-FFF2-40B4-BE49-F238E27FC236}">
                <a16:creationId xmlns:a16="http://schemas.microsoft.com/office/drawing/2014/main" id="{F0B8D151-849A-D114-446F-43603E933A3A}"/>
              </a:ext>
            </a:extLst>
          </p:cNvPr>
          <p:cNvSpPr>
            <a:spLocks noGrp="1"/>
          </p:cNvSpPr>
          <p:nvPr>
            <p:custDataLst>
              <p:tags r:id="rId4"/>
            </p:custDataLst>
          </p:nvPr>
        </p:nvSpPr>
        <p:spPr bwMode="auto">
          <a:xfrm>
            <a:off x="4052888" y="1728789"/>
            <a:ext cx="7594600" cy="56991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80963" tIns="163513" rIns="0" bIns="161925" rtlCol="0" anchor="ctr">
            <a:noAutofit/>
          </a:bodyPr>
          <a:lstStyle>
            <a:lvl1pPr marL="0" indent="0" algn="l" defTabSz="914400" rtl="0" eaLnBrk="1" latinLnBrk="0" hangingPunct="1">
              <a:lnSpc>
                <a:spcPct val="100000"/>
              </a:lnSpc>
              <a:spcBef>
                <a:spcPts val="300"/>
              </a:spcBef>
              <a:spcAft>
                <a:spcPts val="300"/>
              </a:spcAft>
              <a:buFont typeface="Segoe UI" panose="020B0502040204020203" pitchFamily="34" charset="0"/>
              <a:buChar char="​"/>
              <a:defRPr sz="1600" kern="120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Font typeface="Wingdings" panose="05000000000000000000" pitchFamily="2" charset="2"/>
              <a:buChar char=""/>
              <a:defRPr sz="1600" kern="1200">
                <a:solidFill>
                  <a:schemeClr val="tx1"/>
                </a:solidFill>
                <a:latin typeface="+mn-lt"/>
                <a:ea typeface="+mn-ea"/>
                <a:cs typeface="Arial" panose="020B0604020202020204" pitchFamily="34" charset="0"/>
              </a:defRPr>
            </a:lvl2pPr>
            <a:lvl3pPr marL="515938" indent="-287338"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3pPr>
            <a:lvl4pPr marL="742950" indent="-182563"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4pPr>
            <a:lvl5pPr marL="914400" indent="-136525"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buNone/>
              <a:defRPr/>
            </a:pPr>
            <a:r>
              <a:rPr lang="en-US"/>
              <a:t>Year 6 allocation approach</a:t>
            </a:r>
          </a:p>
        </p:txBody>
      </p:sp>
      <p:sp>
        <p:nvSpPr>
          <p:cNvPr id="13" name="Text Placeholder 2">
            <a:hlinkClick r:id="rId15" action="ppaction://hlinksldjump"/>
            <a:extLst>
              <a:ext uri="{FF2B5EF4-FFF2-40B4-BE49-F238E27FC236}">
                <a16:creationId xmlns:a16="http://schemas.microsoft.com/office/drawing/2014/main" id="{ADD78C1C-59A5-5196-E4CD-4650D4171AEC}"/>
              </a:ext>
            </a:extLst>
          </p:cNvPr>
          <p:cNvSpPr>
            <a:spLocks noGrp="1"/>
          </p:cNvSpPr>
          <p:nvPr>
            <p:custDataLst>
              <p:tags r:id="rId5"/>
            </p:custDataLst>
          </p:nvPr>
        </p:nvSpPr>
        <p:spPr bwMode="auto">
          <a:xfrm>
            <a:off x="4052888" y="2298700"/>
            <a:ext cx="7594600" cy="5715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80963" tIns="163513" rIns="0" bIns="163513" rtlCol="0" anchor="ctr">
            <a:noAutofit/>
          </a:bodyPr>
          <a:lstStyle>
            <a:lvl1pPr marL="0" indent="0" algn="l" defTabSz="914400" rtl="0" eaLnBrk="1" latinLnBrk="0" hangingPunct="1">
              <a:lnSpc>
                <a:spcPct val="100000"/>
              </a:lnSpc>
              <a:spcBef>
                <a:spcPts val="300"/>
              </a:spcBef>
              <a:spcAft>
                <a:spcPts val="300"/>
              </a:spcAft>
              <a:buFont typeface="Segoe UI" panose="020B0502040204020203" pitchFamily="34" charset="0"/>
              <a:buChar char="​"/>
              <a:defRPr sz="1600" kern="120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Font typeface="Wingdings" panose="05000000000000000000" pitchFamily="2" charset="2"/>
              <a:buChar char=""/>
              <a:defRPr sz="1600" kern="1200">
                <a:solidFill>
                  <a:schemeClr val="tx1"/>
                </a:solidFill>
                <a:latin typeface="+mn-lt"/>
                <a:ea typeface="+mn-ea"/>
                <a:cs typeface="Arial" panose="020B0604020202020204" pitchFamily="34" charset="0"/>
              </a:defRPr>
            </a:lvl2pPr>
            <a:lvl3pPr marL="515938" indent="-287338"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3pPr>
            <a:lvl4pPr marL="742950" indent="-182563"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4pPr>
            <a:lvl5pPr marL="914400" indent="-136525"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buNone/>
              <a:defRPr/>
            </a:pPr>
            <a:r>
              <a:rPr lang="en-US"/>
              <a:t>CLR Discussion </a:t>
            </a:r>
          </a:p>
        </p:txBody>
      </p:sp>
      <p:sp>
        <p:nvSpPr>
          <p:cNvPr id="41" name="Text Placeholder 2">
            <a:hlinkClick r:id="rId16" action="ppaction://hlinksldjump"/>
            <a:extLst>
              <a:ext uri="{FF2B5EF4-FFF2-40B4-BE49-F238E27FC236}">
                <a16:creationId xmlns:a16="http://schemas.microsoft.com/office/drawing/2014/main" id="{D445AC76-D114-FDB7-B5EE-EB1D216803F2}"/>
              </a:ext>
            </a:extLst>
          </p:cNvPr>
          <p:cNvSpPr>
            <a:spLocks noGrp="1"/>
          </p:cNvSpPr>
          <p:nvPr>
            <p:custDataLst>
              <p:tags r:id="rId6"/>
            </p:custDataLst>
          </p:nvPr>
        </p:nvSpPr>
        <p:spPr bwMode="auto">
          <a:xfrm>
            <a:off x="4052888" y="2870201"/>
            <a:ext cx="7594600" cy="81597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square" lIns="80963" tIns="163513" rIns="57150" bIns="163513" rtlCol="0" anchor="ctr">
            <a:noAutofit/>
          </a:bodyPr>
          <a:lstStyle>
            <a:lvl1pPr marL="0" indent="0" algn="l" defTabSz="914400" rtl="0" eaLnBrk="1" latinLnBrk="0" hangingPunct="1">
              <a:lnSpc>
                <a:spcPct val="100000"/>
              </a:lnSpc>
              <a:spcBef>
                <a:spcPts val="300"/>
              </a:spcBef>
              <a:spcAft>
                <a:spcPts val="300"/>
              </a:spcAft>
              <a:buFont typeface="Segoe UI" panose="020B0502040204020203" pitchFamily="34" charset="0"/>
              <a:buChar char="​"/>
              <a:defRPr sz="1600" kern="120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Font typeface="Wingdings" panose="05000000000000000000" pitchFamily="2" charset="2"/>
              <a:buChar char=""/>
              <a:defRPr sz="1600" kern="1200">
                <a:solidFill>
                  <a:schemeClr val="tx1"/>
                </a:solidFill>
                <a:latin typeface="+mn-lt"/>
                <a:ea typeface="+mn-ea"/>
                <a:cs typeface="Arial" panose="020B0604020202020204" pitchFamily="34" charset="0"/>
              </a:defRPr>
            </a:lvl2pPr>
            <a:lvl3pPr marL="515938" indent="-287338"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3pPr>
            <a:lvl4pPr marL="742950" indent="-182563"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4pPr>
            <a:lvl5pPr marL="914400" indent="-136525"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buNone/>
              <a:defRPr/>
            </a:pPr>
            <a:r>
              <a:rPr lang="en-US" dirty="0">
                <a:cs typeface="Arial"/>
              </a:rPr>
              <a:t>Feedback from PUCT and ERCOT comments </a:t>
            </a:r>
            <a:r>
              <a:rPr lang="en-US" dirty="0"/>
              <a:t>(chapter to be filled out after ERCOT </a:t>
            </a:r>
            <a:r>
              <a:rPr lang="en-US"/>
              <a:t>comments are filed</a:t>
            </a:r>
            <a:r>
              <a:rPr lang="en-US" dirty="0"/>
              <a:t>)</a:t>
            </a:r>
          </a:p>
        </p:txBody>
      </p:sp>
      <p:sp>
        <p:nvSpPr>
          <p:cNvPr id="43" name="Text Placeholder 2">
            <a:hlinkClick r:id="rId17" action="ppaction://hlinksldjump"/>
            <a:extLst>
              <a:ext uri="{FF2B5EF4-FFF2-40B4-BE49-F238E27FC236}">
                <a16:creationId xmlns:a16="http://schemas.microsoft.com/office/drawing/2014/main" id="{A231A897-1B25-70FA-A9C5-00F92972D08F}"/>
              </a:ext>
            </a:extLst>
          </p:cNvPr>
          <p:cNvSpPr>
            <a:spLocks noGrp="1"/>
          </p:cNvSpPr>
          <p:nvPr>
            <p:custDataLst>
              <p:tags r:id="rId7"/>
            </p:custDataLst>
          </p:nvPr>
        </p:nvSpPr>
        <p:spPr bwMode="auto">
          <a:xfrm>
            <a:off x="4052886" y="3686175"/>
            <a:ext cx="7594600" cy="81597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square" lIns="80963" tIns="163513" rIns="420688" bIns="163513" rtlCol="0" anchor="ctr">
            <a:noAutofit/>
          </a:bodyPr>
          <a:lstStyle>
            <a:lvl1pPr marL="0" indent="0" algn="l" defTabSz="914400" rtl="0" eaLnBrk="1" latinLnBrk="0" hangingPunct="1">
              <a:lnSpc>
                <a:spcPct val="100000"/>
              </a:lnSpc>
              <a:spcBef>
                <a:spcPts val="300"/>
              </a:spcBef>
              <a:spcAft>
                <a:spcPts val="300"/>
              </a:spcAft>
              <a:buFont typeface="Segoe UI" panose="020B0502040204020203" pitchFamily="34" charset="0"/>
              <a:buChar char="​"/>
              <a:defRPr sz="1600" kern="120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Font typeface="Wingdings" panose="05000000000000000000" pitchFamily="2" charset="2"/>
              <a:buChar char=""/>
              <a:defRPr sz="1600" kern="1200">
                <a:solidFill>
                  <a:schemeClr val="tx1"/>
                </a:solidFill>
                <a:latin typeface="+mn-lt"/>
                <a:ea typeface="+mn-ea"/>
                <a:cs typeface="Arial" panose="020B0604020202020204" pitchFamily="34" charset="0"/>
              </a:defRPr>
            </a:lvl2pPr>
            <a:lvl3pPr marL="515938" indent="-287338"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3pPr>
            <a:lvl4pPr marL="742950" indent="-182563"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4pPr>
            <a:lvl5pPr marL="914400" indent="-136525"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buNone/>
              <a:defRPr/>
            </a:pPr>
            <a:r>
              <a:rPr lang="en-US" dirty="0"/>
              <a:t>Batch Zero Concepts (chapter to be filled out after ERCOT </a:t>
            </a:r>
            <a:r>
              <a:rPr lang="en-US"/>
              <a:t>comments are filed</a:t>
            </a:r>
            <a:r>
              <a:rPr lang="en-US" dirty="0"/>
              <a:t>)</a:t>
            </a:r>
          </a:p>
        </p:txBody>
      </p:sp>
      <p:sp>
        <p:nvSpPr>
          <p:cNvPr id="16" name="Text Placeholder 2">
            <a:hlinkClick r:id="rId18" action="ppaction://hlinksldjump"/>
            <a:extLst>
              <a:ext uri="{FF2B5EF4-FFF2-40B4-BE49-F238E27FC236}">
                <a16:creationId xmlns:a16="http://schemas.microsoft.com/office/drawing/2014/main" id="{7AEDC24A-D353-911B-3868-070C52697C2A}"/>
              </a:ext>
            </a:extLst>
          </p:cNvPr>
          <p:cNvSpPr>
            <a:spLocks noGrp="1"/>
          </p:cNvSpPr>
          <p:nvPr>
            <p:custDataLst>
              <p:tags r:id="rId8"/>
            </p:custDataLst>
          </p:nvPr>
        </p:nvSpPr>
        <p:spPr bwMode="auto">
          <a:xfrm>
            <a:off x="4052886" y="4502151"/>
            <a:ext cx="7594600" cy="56991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80963" tIns="161925" rIns="0" bIns="163513" rtlCol="0" anchor="ctr">
            <a:noAutofit/>
          </a:bodyPr>
          <a:lstStyle>
            <a:lvl1pPr marL="0" indent="0" algn="l" defTabSz="914400" rtl="0" eaLnBrk="1" latinLnBrk="0" hangingPunct="1">
              <a:lnSpc>
                <a:spcPct val="100000"/>
              </a:lnSpc>
              <a:spcBef>
                <a:spcPts val="300"/>
              </a:spcBef>
              <a:spcAft>
                <a:spcPts val="300"/>
              </a:spcAft>
              <a:buFont typeface="Segoe UI" panose="020B0502040204020203" pitchFamily="34" charset="0"/>
              <a:buChar char="​"/>
              <a:defRPr sz="1600" kern="120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Font typeface="Wingdings" panose="05000000000000000000" pitchFamily="2" charset="2"/>
              <a:buChar char=""/>
              <a:defRPr sz="1600" kern="1200">
                <a:solidFill>
                  <a:schemeClr val="tx1"/>
                </a:solidFill>
                <a:latin typeface="+mn-lt"/>
                <a:ea typeface="+mn-ea"/>
                <a:cs typeface="Arial" panose="020B0604020202020204" pitchFamily="34" charset="0"/>
              </a:defRPr>
            </a:lvl2pPr>
            <a:lvl3pPr marL="515938" indent="-287338"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3pPr>
            <a:lvl4pPr marL="742950" indent="-182563"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4pPr>
            <a:lvl5pPr marL="914400" indent="-136525"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buNone/>
              <a:defRPr/>
            </a:pPr>
            <a:r>
              <a:rPr lang="en-US"/>
              <a:t>Stakeholder Feedback</a:t>
            </a:r>
          </a:p>
        </p:txBody>
      </p:sp>
      <p:sp>
        <p:nvSpPr>
          <p:cNvPr id="17" name="Text Placeholder 2">
            <a:hlinkClick r:id="rId19" action="ppaction://hlinksldjump"/>
            <a:extLst>
              <a:ext uri="{FF2B5EF4-FFF2-40B4-BE49-F238E27FC236}">
                <a16:creationId xmlns:a16="http://schemas.microsoft.com/office/drawing/2014/main" id="{D56D5ADB-286E-F417-FD43-E21C307948BC}"/>
              </a:ext>
            </a:extLst>
          </p:cNvPr>
          <p:cNvSpPr>
            <a:spLocks noGrp="1"/>
          </p:cNvSpPr>
          <p:nvPr>
            <p:custDataLst>
              <p:tags r:id="rId9"/>
            </p:custDataLst>
          </p:nvPr>
        </p:nvSpPr>
        <p:spPr bwMode="auto">
          <a:xfrm>
            <a:off x="4052888" y="5072063"/>
            <a:ext cx="7594600" cy="5715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80963" tIns="163513" rIns="0" bIns="163513" rtlCol="0" anchor="ctr">
            <a:noAutofit/>
          </a:bodyPr>
          <a:lstStyle>
            <a:lvl1pPr marL="0" indent="0" algn="l" defTabSz="914400" rtl="0" eaLnBrk="1" latinLnBrk="0" hangingPunct="1">
              <a:lnSpc>
                <a:spcPct val="100000"/>
              </a:lnSpc>
              <a:spcBef>
                <a:spcPts val="300"/>
              </a:spcBef>
              <a:spcAft>
                <a:spcPts val="300"/>
              </a:spcAft>
              <a:buFont typeface="Segoe UI" panose="020B0502040204020203" pitchFamily="34" charset="0"/>
              <a:buChar char="​"/>
              <a:defRPr sz="1600" kern="120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Font typeface="Wingdings" panose="05000000000000000000" pitchFamily="2" charset="2"/>
              <a:buChar char=""/>
              <a:defRPr sz="1600" kern="1200">
                <a:solidFill>
                  <a:schemeClr val="tx1"/>
                </a:solidFill>
                <a:latin typeface="+mn-lt"/>
                <a:ea typeface="+mn-ea"/>
                <a:cs typeface="Arial" panose="020B0604020202020204" pitchFamily="34" charset="0"/>
              </a:defRPr>
            </a:lvl2pPr>
            <a:lvl3pPr marL="515938" indent="-287338"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3pPr>
            <a:lvl4pPr marL="742950" indent="-182563"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4pPr>
            <a:lvl5pPr marL="914400" indent="-136525"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buNone/>
              <a:defRPr/>
            </a:pPr>
            <a:r>
              <a:rPr lang="en-US"/>
              <a:t>BYOG Discussion </a:t>
            </a:r>
          </a:p>
        </p:txBody>
      </p:sp>
      <p:sp>
        <p:nvSpPr>
          <p:cNvPr id="4" name="2. Slide Title">
            <a:extLst>
              <a:ext uri="{FF2B5EF4-FFF2-40B4-BE49-F238E27FC236}">
                <a16:creationId xmlns:a16="http://schemas.microsoft.com/office/drawing/2014/main" id="{6BCB06D2-BDCC-0DDF-D025-CA8C5CC4147F}"/>
              </a:ext>
            </a:extLst>
          </p:cNvPr>
          <p:cNvSpPr>
            <a:spLocks noGrp="1"/>
          </p:cNvSpPr>
          <p:nvPr>
            <p:ph type="title"/>
            <p:custDataLst>
              <p:tags r:id="rId10"/>
            </p:custDataLst>
          </p:nvPr>
        </p:nvSpPr>
        <p:spPr>
          <a:xfrm>
            <a:off x="1257300" y="457200"/>
            <a:ext cx="10401300" cy="332399"/>
          </a:xfrm>
          <a:noFill/>
          <a:ln/>
          <a:extLst>
            <a:ext uri="{909E8E84-426E-40DD-AFC4-6F175D3DCCD1}">
              <a14:hiddenFill xmlns:a14="http://schemas.microsoft.com/office/drawing/2010/main">
                <a:solidFill>
                  <a:srgbClr val="FFFFFF"/>
                </a:solidFill>
              </a14:hiddenFill>
            </a:ext>
          </a:extLst>
        </p:spPr>
        <p:txBody>
          <a:bodyPr vert="horz" wrap="square">
            <a:spAutoFit/>
          </a:bodyPr>
          <a:lstStyle/>
          <a:p>
            <a:r>
              <a:rPr lang="en-US"/>
              <a:t>Agenda</a:t>
            </a:r>
          </a:p>
        </p:txBody>
      </p:sp>
      <p:sp>
        <p:nvSpPr>
          <p:cNvPr id="22" name="Slide Number Placeholder 6">
            <a:extLst>
              <a:ext uri="{FF2B5EF4-FFF2-40B4-BE49-F238E27FC236}">
                <a16:creationId xmlns:a16="http://schemas.microsoft.com/office/drawing/2014/main" id="{B6F10200-582D-D185-141A-5FDD8891E556}"/>
              </a:ext>
            </a:extLst>
          </p:cNvPr>
          <p:cNvSpPr txBox="1">
            <a:spLocks/>
          </p:cNvSpPr>
          <p:nvPr/>
        </p:nvSpPr>
        <p:spPr>
          <a:xfrm>
            <a:off x="11658600" y="6356350"/>
            <a:ext cx="533400" cy="365125"/>
          </a:xfrm>
          <a:prstGeom prst="rect">
            <a:avLst/>
          </a:prstGeom>
          <a:solidFill>
            <a:schemeClr val="bg1"/>
          </a:solidFill>
        </p:spPr>
        <p:txBody>
          <a:bodyPr vert="horz" wrap="square" lIns="91440" tIns="45720" rIns="91440" bIns="45720" rtlCol="0" anchor="ctr">
            <a:normAutofit/>
          </a:bodyPr>
          <a:lstStyle>
            <a:defPPr>
              <a:defRPr lang="en-US"/>
            </a:defPPr>
            <a:lvl1pPr marL="0" algn="ctr" defTabSz="914400" rtl="0" eaLnBrk="1" latinLnBrk="0" hangingPunct="1">
              <a:defRPr sz="1200" b="1" kern="1200">
                <a:solidFill>
                  <a:schemeClr val="accent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CDE79FB-97BA-492B-8D57-F1373F9ADA95}" type="slidenum">
              <a:rPr lang="en-US" smtClean="0"/>
              <a:pPr/>
              <a:t>3</a:t>
            </a:fld>
            <a:endParaRPr lang="en-US"/>
          </a:p>
        </p:txBody>
      </p:sp>
    </p:spTree>
    <p:custDataLst>
      <p:tags r:id="rId1"/>
    </p:custDataLst>
    <p:extLst>
      <p:ext uri="{BB962C8B-B14F-4D97-AF65-F5344CB8AC3E}">
        <p14:creationId xmlns:p14="http://schemas.microsoft.com/office/powerpoint/2010/main" val="6633661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5C2470-83AE-4215-65CB-7815F8AA4901}"/>
            </a:ext>
          </a:extLst>
        </p:cNvPr>
        <p:cNvGrpSpPr/>
        <p:nvPr/>
      </p:nvGrpSpPr>
      <p:grpSpPr>
        <a:xfrm>
          <a:off x="0" y="0"/>
          <a:ext cx="0" cy="0"/>
          <a:chOff x="0" y="0"/>
          <a:chExt cx="0" cy="0"/>
        </a:xfrm>
      </p:grpSpPr>
      <p:graphicFrame>
        <p:nvGraphicFramePr>
          <p:cNvPr id="8" name="Object 9" hidden="1">
            <a:extLst>
              <a:ext uri="{FF2B5EF4-FFF2-40B4-BE49-F238E27FC236}">
                <a16:creationId xmlns:a16="http://schemas.microsoft.com/office/drawing/2014/main" id="{CAE1AAF8-4B8A-3B59-8EE6-F6EA465939D8}"/>
              </a:ext>
            </a:extLst>
          </p:cNvPr>
          <p:cNvGraphicFramePr>
            <a:graphicFrameLocks noChangeAspect="1"/>
          </p:cNvGraphicFramePr>
          <p:nvPr>
            <p:custDataLst>
              <p:tags r:id="rId2"/>
            </p:custDataLst>
            <p:extLst>
              <p:ext uri="{D42A27DB-BD31-4B8C-83A1-F6EECF244321}">
                <p14:modId xmlns:p14="http://schemas.microsoft.com/office/powerpoint/2010/main" val="93088514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1" imgW="404" imgH="403" progId="TCLayout.ActiveDocument.1">
                  <p:embed/>
                </p:oleObj>
              </mc:Choice>
              <mc:Fallback>
                <p:oleObj name="think-cell Slide" r:id="rId11" imgW="404" imgH="403" progId="TCLayout.ActiveDocument.1">
                  <p:embed/>
                  <p:pic>
                    <p:nvPicPr>
                      <p:cNvPr id="8" name="Object 9" hidden="1">
                        <a:extLst>
                          <a:ext uri="{FF2B5EF4-FFF2-40B4-BE49-F238E27FC236}">
                            <a16:creationId xmlns:a16="http://schemas.microsoft.com/office/drawing/2014/main" id="{CAE1AAF8-4B8A-3B59-8EE6-F6EA465939D8}"/>
                          </a:ext>
                        </a:extLst>
                      </p:cNvPr>
                      <p:cNvPicPr/>
                      <p:nvPr/>
                    </p:nvPicPr>
                    <p:blipFill>
                      <a:blip r:embed="rId12"/>
                      <a:stretch>
                        <a:fillRect/>
                      </a:stretch>
                    </p:blipFill>
                    <p:spPr>
                      <a:xfrm>
                        <a:off x="1588" y="1588"/>
                        <a:ext cx="1588" cy="1588"/>
                      </a:xfrm>
                      <a:prstGeom prst="rect">
                        <a:avLst/>
                      </a:prstGeom>
                    </p:spPr>
                  </p:pic>
                </p:oleObj>
              </mc:Fallback>
            </mc:AlternateContent>
          </a:graphicData>
        </a:graphic>
      </p:graphicFrame>
      <p:sp>
        <p:nvSpPr>
          <p:cNvPr id="6" name="Rectangle 8" hidden="1">
            <a:extLst>
              <a:ext uri="{FF2B5EF4-FFF2-40B4-BE49-F238E27FC236}">
                <a16:creationId xmlns:a16="http://schemas.microsoft.com/office/drawing/2014/main" id="{A6B71B69-9671-710C-813F-85A241D48471}"/>
              </a:ext>
            </a:extLst>
          </p:cNvPr>
          <p:cNvSpPr/>
          <p:nvPr/>
        </p:nvSpPr>
        <p:spPr>
          <a:xfrm>
            <a:off x="0" y="0"/>
            <a:ext cx="158750" cy="158750"/>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spcBef>
                <a:spcPts val="300"/>
              </a:spcBef>
              <a:spcAft>
                <a:spcPts val="300"/>
              </a:spcAft>
            </a:pPr>
            <a:endParaRPr lang="en-US" sz="1600">
              <a:solidFill>
                <a:schemeClr val="bg1"/>
              </a:solidFill>
              <a:latin typeface="Arial" panose="020B0604020202020204" pitchFamily="34" charset="0"/>
            </a:endParaRPr>
          </a:p>
        </p:txBody>
      </p:sp>
      <p:sp>
        <p:nvSpPr>
          <p:cNvPr id="4" name="Title Placeholder 1">
            <a:extLst>
              <a:ext uri="{FF2B5EF4-FFF2-40B4-BE49-F238E27FC236}">
                <a16:creationId xmlns:a16="http://schemas.microsoft.com/office/drawing/2014/main" id="{3D292680-D6F9-B6FA-290C-77FB81346E3C}"/>
              </a:ext>
            </a:extLst>
          </p:cNvPr>
          <p:cNvSpPr>
            <a:spLocks noGrp="1"/>
          </p:cNvSpPr>
          <p:nvPr>
            <p:ph type="title"/>
          </p:nvPr>
        </p:nvSpPr>
        <p:spPr>
          <a:xfrm>
            <a:off x="1257300" y="457200"/>
            <a:ext cx="10401300" cy="332399"/>
          </a:xfrm>
          <a:noFill/>
          <a:ln/>
          <a:extLst>
            <a:ext uri="{909E8E84-426E-40DD-AFC4-6F175D3DCCD1}">
              <a14:hiddenFill xmlns:a14="http://schemas.microsoft.com/office/drawing/2010/main">
                <a:solidFill>
                  <a:srgbClr val="FFFFFF"/>
                </a:solidFill>
              </a14:hiddenFill>
            </a:ext>
          </a:extLst>
        </p:spPr>
        <p:txBody>
          <a:bodyPr vert="horz" wrap="square">
            <a:spAutoFit/>
          </a:bodyPr>
          <a:lstStyle/>
          <a:p>
            <a:r>
              <a:rPr lang="en-US"/>
              <a:t>Agenda</a:t>
            </a:r>
          </a:p>
        </p:txBody>
      </p:sp>
      <p:sp>
        <p:nvSpPr>
          <p:cNvPr id="3" name="Text Placeholder 2">
            <a:hlinkClick r:id="rId13" action="ppaction://hlinksldjump"/>
            <a:extLst>
              <a:ext uri="{FF2B5EF4-FFF2-40B4-BE49-F238E27FC236}">
                <a16:creationId xmlns:a16="http://schemas.microsoft.com/office/drawing/2014/main" id="{ECE3A01C-4372-D3DD-F014-9A07168E1745}"/>
              </a:ext>
            </a:extLst>
          </p:cNvPr>
          <p:cNvSpPr>
            <a:spLocks noGrp="1"/>
          </p:cNvSpPr>
          <p:nvPr>
            <p:custDataLst>
              <p:tags r:id="rId3"/>
            </p:custDataLst>
          </p:nvPr>
        </p:nvSpPr>
        <p:spPr bwMode="auto">
          <a:xfrm>
            <a:off x="4052888" y="1157288"/>
            <a:ext cx="7594600" cy="5715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80963" tIns="163513" rIns="0" bIns="163513" rtlCol="0" anchor="ctr">
            <a:noAutofit/>
          </a:bodyPr>
          <a:lstStyle>
            <a:lvl1pPr marL="0" indent="0" algn="l" defTabSz="914400" rtl="0" eaLnBrk="1" latinLnBrk="0" hangingPunct="1">
              <a:lnSpc>
                <a:spcPct val="100000"/>
              </a:lnSpc>
              <a:spcBef>
                <a:spcPts val="300"/>
              </a:spcBef>
              <a:spcAft>
                <a:spcPts val="300"/>
              </a:spcAft>
              <a:buFont typeface="Segoe UI" panose="020B0502040204020203" pitchFamily="34" charset="0"/>
              <a:buChar char="​"/>
              <a:defRPr sz="1600" kern="120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Font typeface="Wingdings" panose="05000000000000000000" pitchFamily="2" charset="2"/>
              <a:buChar char=""/>
              <a:defRPr sz="1600" kern="1200">
                <a:solidFill>
                  <a:schemeClr val="tx1"/>
                </a:solidFill>
                <a:latin typeface="+mn-lt"/>
                <a:ea typeface="+mn-ea"/>
                <a:cs typeface="Arial" panose="020B0604020202020204" pitchFamily="34" charset="0"/>
              </a:defRPr>
            </a:lvl2pPr>
            <a:lvl3pPr marL="515938" indent="-287338"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3pPr>
            <a:lvl4pPr marL="742950" indent="-182563"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4pPr>
            <a:lvl5pPr marL="914400" indent="-136525"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buNone/>
              <a:defRPr/>
            </a:pPr>
            <a:r>
              <a:rPr lang="en-US"/>
              <a:t>Timeline and governance recap</a:t>
            </a:r>
          </a:p>
        </p:txBody>
      </p:sp>
      <p:sp>
        <p:nvSpPr>
          <p:cNvPr id="14" name="Text Placeholder 2">
            <a:hlinkClick r:id="rId14" action="ppaction://hlinksldjump"/>
            <a:extLst>
              <a:ext uri="{FF2B5EF4-FFF2-40B4-BE49-F238E27FC236}">
                <a16:creationId xmlns:a16="http://schemas.microsoft.com/office/drawing/2014/main" id="{61A3DF4C-0FDB-5151-C632-0C22C6854313}"/>
              </a:ext>
            </a:extLst>
          </p:cNvPr>
          <p:cNvSpPr>
            <a:spLocks noGrp="1"/>
          </p:cNvSpPr>
          <p:nvPr>
            <p:custDataLst>
              <p:tags r:id="rId4"/>
            </p:custDataLst>
          </p:nvPr>
        </p:nvSpPr>
        <p:spPr bwMode="auto">
          <a:xfrm>
            <a:off x="4052888" y="1728789"/>
            <a:ext cx="7594600" cy="56991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80963" tIns="163513" rIns="0" bIns="161925" rtlCol="0" anchor="ctr">
            <a:noAutofit/>
          </a:bodyPr>
          <a:lstStyle>
            <a:lvl1pPr marL="0" indent="0" algn="l" defTabSz="914400" rtl="0" eaLnBrk="1" latinLnBrk="0" hangingPunct="1">
              <a:lnSpc>
                <a:spcPct val="100000"/>
              </a:lnSpc>
              <a:spcBef>
                <a:spcPts val="300"/>
              </a:spcBef>
              <a:spcAft>
                <a:spcPts val="300"/>
              </a:spcAft>
              <a:buFont typeface="Segoe UI" panose="020B0502040204020203" pitchFamily="34" charset="0"/>
              <a:buChar char="​"/>
              <a:defRPr sz="1600" kern="120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Font typeface="Wingdings" panose="05000000000000000000" pitchFamily="2" charset="2"/>
              <a:buChar char=""/>
              <a:defRPr sz="1600" kern="1200">
                <a:solidFill>
                  <a:schemeClr val="tx1"/>
                </a:solidFill>
                <a:latin typeface="+mn-lt"/>
                <a:ea typeface="+mn-ea"/>
                <a:cs typeface="Arial" panose="020B0604020202020204" pitchFamily="34" charset="0"/>
              </a:defRPr>
            </a:lvl2pPr>
            <a:lvl3pPr marL="515938" indent="-287338"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3pPr>
            <a:lvl4pPr marL="742950" indent="-182563"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4pPr>
            <a:lvl5pPr marL="914400" indent="-136525"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buNone/>
              <a:defRPr/>
            </a:pPr>
            <a:r>
              <a:rPr lang="en-US"/>
              <a:t>Year 6 allocation approach</a:t>
            </a:r>
          </a:p>
        </p:txBody>
      </p:sp>
      <p:sp>
        <p:nvSpPr>
          <p:cNvPr id="15" name="Text Placeholder 2">
            <a:hlinkClick r:id="rId15" action="ppaction://hlinksldjump"/>
            <a:extLst>
              <a:ext uri="{FF2B5EF4-FFF2-40B4-BE49-F238E27FC236}">
                <a16:creationId xmlns:a16="http://schemas.microsoft.com/office/drawing/2014/main" id="{2BD414AF-245C-6383-971C-CBF4579941EC}"/>
              </a:ext>
            </a:extLst>
          </p:cNvPr>
          <p:cNvSpPr>
            <a:spLocks noGrp="1"/>
          </p:cNvSpPr>
          <p:nvPr>
            <p:custDataLst>
              <p:tags r:id="rId5"/>
            </p:custDataLst>
          </p:nvPr>
        </p:nvSpPr>
        <p:spPr bwMode="auto">
          <a:xfrm>
            <a:off x="4052888" y="2298700"/>
            <a:ext cx="7594600" cy="5715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80963" tIns="163513" rIns="0" bIns="163513" rtlCol="0" anchor="ctr">
            <a:noAutofit/>
          </a:bodyPr>
          <a:lstStyle>
            <a:lvl1pPr marL="0" indent="0" algn="l" defTabSz="914400" rtl="0" eaLnBrk="1" latinLnBrk="0" hangingPunct="1">
              <a:lnSpc>
                <a:spcPct val="100000"/>
              </a:lnSpc>
              <a:spcBef>
                <a:spcPts val="300"/>
              </a:spcBef>
              <a:spcAft>
                <a:spcPts val="300"/>
              </a:spcAft>
              <a:buFont typeface="Segoe UI" panose="020B0502040204020203" pitchFamily="34" charset="0"/>
              <a:buChar char="​"/>
              <a:defRPr sz="1600" kern="120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Font typeface="Wingdings" panose="05000000000000000000" pitchFamily="2" charset="2"/>
              <a:buChar char=""/>
              <a:defRPr sz="1600" kern="1200">
                <a:solidFill>
                  <a:schemeClr val="tx1"/>
                </a:solidFill>
                <a:latin typeface="+mn-lt"/>
                <a:ea typeface="+mn-ea"/>
                <a:cs typeface="Arial" panose="020B0604020202020204" pitchFamily="34" charset="0"/>
              </a:defRPr>
            </a:lvl2pPr>
            <a:lvl3pPr marL="515938" indent="-287338"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3pPr>
            <a:lvl4pPr marL="742950" indent="-182563"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4pPr>
            <a:lvl5pPr marL="914400" indent="-136525"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buNone/>
              <a:defRPr/>
            </a:pPr>
            <a:r>
              <a:rPr lang="en-US"/>
              <a:t>CLR Discussion </a:t>
            </a:r>
          </a:p>
        </p:txBody>
      </p:sp>
      <p:sp>
        <p:nvSpPr>
          <p:cNvPr id="33" name="Text Placeholder 2">
            <a:hlinkClick r:id="rId16" action="ppaction://hlinksldjump"/>
            <a:extLst>
              <a:ext uri="{FF2B5EF4-FFF2-40B4-BE49-F238E27FC236}">
                <a16:creationId xmlns:a16="http://schemas.microsoft.com/office/drawing/2014/main" id="{9E2B0CAC-EF0D-1DD2-8B37-197792000A7F}"/>
              </a:ext>
            </a:extLst>
          </p:cNvPr>
          <p:cNvSpPr>
            <a:spLocks noGrp="1"/>
          </p:cNvSpPr>
          <p:nvPr>
            <p:custDataLst>
              <p:tags r:id="rId6"/>
            </p:custDataLst>
          </p:nvPr>
        </p:nvSpPr>
        <p:spPr bwMode="auto">
          <a:xfrm>
            <a:off x="4052888" y="2870201"/>
            <a:ext cx="7594600" cy="81597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square" lIns="80963" tIns="163513" rIns="57150" bIns="163513" rtlCol="0" anchor="ctr">
            <a:noAutofit/>
          </a:bodyPr>
          <a:lstStyle>
            <a:lvl1pPr marL="0" indent="0" algn="l" defTabSz="914400" rtl="0" eaLnBrk="1" latinLnBrk="0" hangingPunct="1">
              <a:lnSpc>
                <a:spcPct val="100000"/>
              </a:lnSpc>
              <a:spcBef>
                <a:spcPts val="300"/>
              </a:spcBef>
              <a:spcAft>
                <a:spcPts val="300"/>
              </a:spcAft>
              <a:buFont typeface="Segoe UI" panose="020B0502040204020203" pitchFamily="34" charset="0"/>
              <a:buChar char="​"/>
              <a:defRPr sz="1600" kern="120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Font typeface="Wingdings" panose="05000000000000000000" pitchFamily="2" charset="2"/>
              <a:buChar char=""/>
              <a:defRPr sz="1600" kern="1200">
                <a:solidFill>
                  <a:schemeClr val="tx1"/>
                </a:solidFill>
                <a:latin typeface="+mn-lt"/>
                <a:ea typeface="+mn-ea"/>
                <a:cs typeface="Arial" panose="020B0604020202020204" pitchFamily="34" charset="0"/>
              </a:defRPr>
            </a:lvl2pPr>
            <a:lvl3pPr marL="515938" indent="-287338"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3pPr>
            <a:lvl4pPr marL="742950" indent="-182563"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4pPr>
            <a:lvl5pPr marL="914400" indent="-136525"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buNone/>
              <a:defRPr/>
            </a:pPr>
            <a:r>
              <a:rPr lang="en-US" dirty="0">
                <a:cs typeface="Arial"/>
              </a:rPr>
              <a:t>Feedback from PUCT and ERCOT comments </a:t>
            </a:r>
            <a:r>
              <a:rPr lang="en-US" dirty="0"/>
              <a:t>(chapter to be filled out after ERCOT </a:t>
            </a:r>
            <a:r>
              <a:rPr lang="en-US"/>
              <a:t>comments are filed</a:t>
            </a:r>
            <a:r>
              <a:rPr lang="en-US" dirty="0"/>
              <a:t>)</a:t>
            </a:r>
          </a:p>
        </p:txBody>
      </p:sp>
      <p:sp>
        <p:nvSpPr>
          <p:cNvPr id="35" name="Text Placeholder 2">
            <a:extLst>
              <a:ext uri="{FF2B5EF4-FFF2-40B4-BE49-F238E27FC236}">
                <a16:creationId xmlns:a16="http://schemas.microsoft.com/office/drawing/2014/main" id="{6B50ABF4-3AA4-D4F1-95AD-8A907ADD2849}"/>
              </a:ext>
            </a:extLst>
          </p:cNvPr>
          <p:cNvSpPr>
            <a:spLocks noGrp="1"/>
          </p:cNvSpPr>
          <p:nvPr>
            <p:custDataLst>
              <p:tags r:id="rId7"/>
            </p:custDataLst>
          </p:nvPr>
        </p:nvSpPr>
        <p:spPr bwMode="auto">
          <a:xfrm>
            <a:off x="4052886" y="3686175"/>
            <a:ext cx="7594600" cy="815975"/>
          </a:xfrm>
          <a:prstGeom prst="rect">
            <a:avLst/>
          </a:prstGeom>
          <a:solidFill>
            <a:schemeClr val="accent1"/>
          </a:solidFill>
          <a:ln>
            <a:noFill/>
          </a:ln>
          <a:effectLst/>
        </p:spPr>
        <p:txBody>
          <a:bodyPr vert="horz" wrap="square" lIns="80963" tIns="163513" rIns="0" bIns="163513" rtlCol="0" anchor="ctr">
            <a:noAutofit/>
          </a:bodyPr>
          <a:lstStyle>
            <a:lvl1pPr marL="0" indent="0" algn="l" defTabSz="914400" rtl="0" eaLnBrk="1" latinLnBrk="0" hangingPunct="1">
              <a:lnSpc>
                <a:spcPct val="100000"/>
              </a:lnSpc>
              <a:spcBef>
                <a:spcPts val="300"/>
              </a:spcBef>
              <a:spcAft>
                <a:spcPts val="300"/>
              </a:spcAft>
              <a:buFont typeface="Segoe UI" panose="020B0502040204020203" pitchFamily="34" charset="0"/>
              <a:buChar char="​"/>
              <a:defRPr sz="1600" kern="120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Font typeface="Wingdings" panose="05000000000000000000" pitchFamily="2" charset="2"/>
              <a:buChar char=""/>
              <a:defRPr sz="1600" kern="1200">
                <a:solidFill>
                  <a:schemeClr val="tx1"/>
                </a:solidFill>
                <a:latin typeface="+mn-lt"/>
                <a:ea typeface="+mn-ea"/>
                <a:cs typeface="Arial" panose="020B0604020202020204" pitchFamily="34" charset="0"/>
              </a:defRPr>
            </a:lvl2pPr>
            <a:lvl3pPr marL="515938" indent="-287338"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3pPr>
            <a:lvl4pPr marL="742950" indent="-182563"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4pPr>
            <a:lvl5pPr marL="914400" indent="-136525"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buNone/>
              <a:defRPr/>
            </a:pPr>
            <a:r>
              <a:rPr lang="en-US" b="1" dirty="0">
                <a:solidFill>
                  <a:schemeClr val="bg1"/>
                </a:solidFill>
              </a:rPr>
              <a:t>Batch Zero Concepts (chapter to be filled out after ERCOT </a:t>
            </a:r>
            <a:r>
              <a:rPr lang="en-US" b="1">
                <a:solidFill>
                  <a:schemeClr val="bg1"/>
                </a:solidFill>
              </a:rPr>
              <a:t>comments are filed</a:t>
            </a:r>
            <a:r>
              <a:rPr lang="en-US" b="1" dirty="0">
                <a:solidFill>
                  <a:schemeClr val="bg1"/>
                </a:solidFill>
              </a:rPr>
              <a:t>)</a:t>
            </a:r>
          </a:p>
        </p:txBody>
      </p:sp>
      <p:sp>
        <p:nvSpPr>
          <p:cNvPr id="17" name="Text Placeholder 2">
            <a:hlinkClick r:id="rId17" action="ppaction://hlinksldjump"/>
            <a:extLst>
              <a:ext uri="{FF2B5EF4-FFF2-40B4-BE49-F238E27FC236}">
                <a16:creationId xmlns:a16="http://schemas.microsoft.com/office/drawing/2014/main" id="{49376F31-C7DE-EC29-BA75-E0615A70A56C}"/>
              </a:ext>
            </a:extLst>
          </p:cNvPr>
          <p:cNvSpPr>
            <a:spLocks noGrp="1"/>
          </p:cNvSpPr>
          <p:nvPr>
            <p:custDataLst>
              <p:tags r:id="rId8"/>
            </p:custDataLst>
          </p:nvPr>
        </p:nvSpPr>
        <p:spPr bwMode="auto">
          <a:xfrm>
            <a:off x="4052886" y="4502151"/>
            <a:ext cx="7594600" cy="56991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80963" tIns="161925" rIns="0" bIns="163513" rtlCol="0" anchor="ctr">
            <a:noAutofit/>
          </a:bodyPr>
          <a:lstStyle>
            <a:lvl1pPr marL="0" indent="0" algn="l" defTabSz="914400" rtl="0" eaLnBrk="1" latinLnBrk="0" hangingPunct="1">
              <a:lnSpc>
                <a:spcPct val="100000"/>
              </a:lnSpc>
              <a:spcBef>
                <a:spcPts val="300"/>
              </a:spcBef>
              <a:spcAft>
                <a:spcPts val="300"/>
              </a:spcAft>
              <a:buFont typeface="Segoe UI" panose="020B0502040204020203" pitchFamily="34" charset="0"/>
              <a:buChar char="​"/>
              <a:defRPr sz="1600" kern="120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Font typeface="Wingdings" panose="05000000000000000000" pitchFamily="2" charset="2"/>
              <a:buChar char=""/>
              <a:defRPr sz="1600" kern="1200">
                <a:solidFill>
                  <a:schemeClr val="tx1"/>
                </a:solidFill>
                <a:latin typeface="+mn-lt"/>
                <a:ea typeface="+mn-ea"/>
                <a:cs typeface="Arial" panose="020B0604020202020204" pitchFamily="34" charset="0"/>
              </a:defRPr>
            </a:lvl2pPr>
            <a:lvl3pPr marL="515938" indent="-287338"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3pPr>
            <a:lvl4pPr marL="742950" indent="-182563"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4pPr>
            <a:lvl5pPr marL="914400" indent="-136525"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buNone/>
              <a:defRPr/>
            </a:pPr>
            <a:r>
              <a:rPr lang="en-US"/>
              <a:t>Stakeholder Feedback</a:t>
            </a:r>
          </a:p>
        </p:txBody>
      </p:sp>
      <p:sp>
        <p:nvSpPr>
          <p:cNvPr id="18" name="Text Placeholder 2">
            <a:hlinkClick r:id="rId18" action="ppaction://hlinksldjump"/>
            <a:extLst>
              <a:ext uri="{FF2B5EF4-FFF2-40B4-BE49-F238E27FC236}">
                <a16:creationId xmlns:a16="http://schemas.microsoft.com/office/drawing/2014/main" id="{574EFE41-662A-4909-EE6C-F428F19AF2CC}"/>
              </a:ext>
            </a:extLst>
          </p:cNvPr>
          <p:cNvSpPr>
            <a:spLocks noGrp="1"/>
          </p:cNvSpPr>
          <p:nvPr>
            <p:custDataLst>
              <p:tags r:id="rId9"/>
            </p:custDataLst>
          </p:nvPr>
        </p:nvSpPr>
        <p:spPr bwMode="auto">
          <a:xfrm>
            <a:off x="4052888" y="5072063"/>
            <a:ext cx="7594600" cy="5715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80963" tIns="163513" rIns="0" bIns="163513" rtlCol="0" anchor="ctr">
            <a:noAutofit/>
          </a:bodyPr>
          <a:lstStyle>
            <a:lvl1pPr marL="0" indent="0" algn="l" defTabSz="914400" rtl="0" eaLnBrk="1" latinLnBrk="0" hangingPunct="1">
              <a:lnSpc>
                <a:spcPct val="100000"/>
              </a:lnSpc>
              <a:spcBef>
                <a:spcPts val="300"/>
              </a:spcBef>
              <a:spcAft>
                <a:spcPts val="300"/>
              </a:spcAft>
              <a:buFont typeface="Segoe UI" panose="020B0502040204020203" pitchFamily="34" charset="0"/>
              <a:buChar char="​"/>
              <a:defRPr sz="1600" kern="120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Font typeface="Wingdings" panose="05000000000000000000" pitchFamily="2" charset="2"/>
              <a:buChar char=""/>
              <a:defRPr sz="1600" kern="1200">
                <a:solidFill>
                  <a:schemeClr val="tx1"/>
                </a:solidFill>
                <a:latin typeface="+mn-lt"/>
                <a:ea typeface="+mn-ea"/>
                <a:cs typeface="Arial" panose="020B0604020202020204" pitchFamily="34" charset="0"/>
              </a:defRPr>
            </a:lvl2pPr>
            <a:lvl3pPr marL="515938" indent="-287338"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3pPr>
            <a:lvl4pPr marL="742950" indent="-182563"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4pPr>
            <a:lvl5pPr marL="914400" indent="-136525"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buNone/>
              <a:defRPr/>
            </a:pPr>
            <a:r>
              <a:rPr lang="en-US"/>
              <a:t>BYOG Discussion </a:t>
            </a:r>
          </a:p>
        </p:txBody>
      </p:sp>
      <p:sp>
        <p:nvSpPr>
          <p:cNvPr id="24" name="Slide Number Placeholder 5">
            <a:extLst>
              <a:ext uri="{FF2B5EF4-FFF2-40B4-BE49-F238E27FC236}">
                <a16:creationId xmlns:a16="http://schemas.microsoft.com/office/drawing/2014/main" id="{0860FFE7-289D-C7A6-F270-AF31FE172550}"/>
              </a:ext>
            </a:extLst>
          </p:cNvPr>
          <p:cNvSpPr txBox="1">
            <a:spLocks/>
          </p:cNvSpPr>
          <p:nvPr/>
        </p:nvSpPr>
        <p:spPr>
          <a:xfrm>
            <a:off x="11658600" y="6356350"/>
            <a:ext cx="533400" cy="365125"/>
          </a:xfrm>
          <a:prstGeom prst="rect">
            <a:avLst/>
          </a:prstGeom>
          <a:solidFill>
            <a:schemeClr val="bg1"/>
          </a:solidFill>
        </p:spPr>
        <p:txBody>
          <a:bodyPr vert="horz" wrap="square" lIns="91440" tIns="45720" rIns="91440" bIns="45720" rtlCol="0" anchor="ctr">
            <a:normAutofit/>
          </a:bodyPr>
          <a:lstStyle>
            <a:defPPr>
              <a:defRPr lang="en-US"/>
            </a:defPPr>
            <a:lvl1pPr marL="0" algn="ctr" defTabSz="914400" rtl="0" eaLnBrk="1" latinLnBrk="0" hangingPunct="1">
              <a:defRPr sz="1200" b="1" kern="1200">
                <a:solidFill>
                  <a:schemeClr val="accent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CDE79FB-97BA-492B-8D57-F1373F9ADA95}" type="slidenum">
              <a:rPr lang="en-US" smtClean="0"/>
              <a:pPr/>
              <a:t>30</a:t>
            </a:fld>
            <a:endParaRPr lang="en-US"/>
          </a:p>
        </p:txBody>
      </p:sp>
    </p:spTree>
    <p:custDataLst>
      <p:tags r:id="rId1"/>
    </p:custDataLst>
    <p:extLst>
      <p:ext uri="{BB962C8B-B14F-4D97-AF65-F5344CB8AC3E}">
        <p14:creationId xmlns:p14="http://schemas.microsoft.com/office/powerpoint/2010/main" val="293217505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85123C-005B-F2F2-4883-7DB72D43C6D1}"/>
            </a:ext>
          </a:extLst>
        </p:cNvPr>
        <p:cNvGrpSpPr/>
        <p:nvPr/>
      </p:nvGrpSpPr>
      <p:grpSpPr>
        <a:xfrm>
          <a:off x="0" y="0"/>
          <a:ext cx="0" cy="0"/>
          <a:chOff x="0" y="0"/>
          <a:chExt cx="0" cy="0"/>
        </a:xfrm>
      </p:grpSpPr>
      <p:graphicFrame>
        <p:nvGraphicFramePr>
          <p:cNvPr id="8" name="Object 9" hidden="1">
            <a:extLst>
              <a:ext uri="{FF2B5EF4-FFF2-40B4-BE49-F238E27FC236}">
                <a16:creationId xmlns:a16="http://schemas.microsoft.com/office/drawing/2014/main" id="{E4073CDC-754F-62E5-5EE7-83A74A573438}"/>
              </a:ext>
            </a:extLst>
          </p:cNvPr>
          <p:cNvGraphicFramePr>
            <a:graphicFrameLocks noChangeAspect="1"/>
          </p:cNvGraphicFramePr>
          <p:nvPr>
            <p:custDataLst>
              <p:tags r:id="rId2"/>
            </p:custDataLst>
            <p:extLst>
              <p:ext uri="{D42A27DB-BD31-4B8C-83A1-F6EECF244321}">
                <p14:modId xmlns:p14="http://schemas.microsoft.com/office/powerpoint/2010/main" val="284564361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2" imgW="404" imgH="403" progId="TCLayout.ActiveDocument.1">
                  <p:embed/>
                </p:oleObj>
              </mc:Choice>
              <mc:Fallback>
                <p:oleObj name="think-cell Slide" r:id="rId12" imgW="404" imgH="403" progId="TCLayout.ActiveDocument.1">
                  <p:embed/>
                  <p:pic>
                    <p:nvPicPr>
                      <p:cNvPr id="8" name="Object 9" hidden="1">
                        <a:extLst>
                          <a:ext uri="{FF2B5EF4-FFF2-40B4-BE49-F238E27FC236}">
                            <a16:creationId xmlns:a16="http://schemas.microsoft.com/office/drawing/2014/main" id="{E4073CDC-754F-62E5-5EE7-83A74A573438}"/>
                          </a:ext>
                        </a:extLst>
                      </p:cNvPr>
                      <p:cNvPicPr/>
                      <p:nvPr/>
                    </p:nvPicPr>
                    <p:blipFill>
                      <a:blip r:embed="rId13"/>
                      <a:stretch>
                        <a:fillRect/>
                      </a:stretch>
                    </p:blipFill>
                    <p:spPr>
                      <a:xfrm>
                        <a:off x="1588" y="1588"/>
                        <a:ext cx="1588" cy="1588"/>
                      </a:xfrm>
                      <a:prstGeom prst="rect">
                        <a:avLst/>
                      </a:prstGeom>
                    </p:spPr>
                  </p:pic>
                </p:oleObj>
              </mc:Fallback>
            </mc:AlternateContent>
          </a:graphicData>
        </a:graphic>
      </p:graphicFrame>
      <p:sp>
        <p:nvSpPr>
          <p:cNvPr id="6" name="Rectangle 8" hidden="1">
            <a:extLst>
              <a:ext uri="{FF2B5EF4-FFF2-40B4-BE49-F238E27FC236}">
                <a16:creationId xmlns:a16="http://schemas.microsoft.com/office/drawing/2014/main" id="{EA16D8BC-A2D4-C3AA-2FE5-66D8F81FE2F1}"/>
              </a:ext>
            </a:extLst>
          </p:cNvPr>
          <p:cNvSpPr/>
          <p:nvPr/>
        </p:nvSpPr>
        <p:spPr>
          <a:xfrm>
            <a:off x="0" y="0"/>
            <a:ext cx="158750" cy="158750"/>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spcBef>
                <a:spcPts val="300"/>
              </a:spcBef>
              <a:spcAft>
                <a:spcPts val="300"/>
              </a:spcAft>
            </a:pPr>
            <a:endParaRPr lang="en-US" sz="1600">
              <a:solidFill>
                <a:schemeClr val="bg1"/>
              </a:solidFill>
              <a:latin typeface="Arial" panose="020B0604020202020204" pitchFamily="34" charset="0"/>
            </a:endParaRPr>
          </a:p>
        </p:txBody>
      </p:sp>
      <p:sp>
        <p:nvSpPr>
          <p:cNvPr id="4" name="2. Slide Title">
            <a:extLst>
              <a:ext uri="{FF2B5EF4-FFF2-40B4-BE49-F238E27FC236}">
                <a16:creationId xmlns:a16="http://schemas.microsoft.com/office/drawing/2014/main" id="{519DC936-7E26-8C26-8597-C66720691911}"/>
              </a:ext>
            </a:extLst>
          </p:cNvPr>
          <p:cNvSpPr>
            <a:spLocks noGrp="1"/>
          </p:cNvSpPr>
          <p:nvPr>
            <p:ph type="title"/>
            <p:custDataLst>
              <p:tags r:id="rId3"/>
            </p:custDataLst>
          </p:nvPr>
        </p:nvSpPr>
        <p:spPr>
          <a:xfrm>
            <a:off x="1257300" y="457200"/>
            <a:ext cx="10401300" cy="332399"/>
          </a:xfrm>
          <a:noFill/>
          <a:ln/>
          <a:extLst>
            <a:ext uri="{909E8E84-426E-40DD-AFC4-6F175D3DCCD1}">
              <a14:hiddenFill xmlns:a14="http://schemas.microsoft.com/office/drawing/2010/main">
                <a:solidFill>
                  <a:srgbClr val="FFFFFF"/>
                </a:solidFill>
              </a14:hiddenFill>
            </a:ext>
          </a:extLst>
        </p:spPr>
        <p:txBody>
          <a:bodyPr vert="horz" wrap="square">
            <a:spAutoFit/>
          </a:bodyPr>
          <a:lstStyle/>
          <a:p>
            <a:r>
              <a:rPr lang="en-US"/>
              <a:t>Agenda</a:t>
            </a:r>
          </a:p>
        </p:txBody>
      </p:sp>
      <p:sp>
        <p:nvSpPr>
          <p:cNvPr id="5" name="Text Placeholder 2">
            <a:hlinkClick r:id="rId14" action="ppaction://hlinksldjump"/>
            <a:extLst>
              <a:ext uri="{FF2B5EF4-FFF2-40B4-BE49-F238E27FC236}">
                <a16:creationId xmlns:a16="http://schemas.microsoft.com/office/drawing/2014/main" id="{09A46552-4C07-B01F-8B35-81CF7BF9CC00}"/>
              </a:ext>
            </a:extLst>
          </p:cNvPr>
          <p:cNvSpPr>
            <a:spLocks noGrp="1"/>
          </p:cNvSpPr>
          <p:nvPr>
            <p:custDataLst>
              <p:tags r:id="rId4"/>
            </p:custDataLst>
          </p:nvPr>
        </p:nvSpPr>
        <p:spPr bwMode="auto">
          <a:xfrm>
            <a:off x="4052888" y="1157288"/>
            <a:ext cx="7594600" cy="5715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80963" tIns="163513" rIns="0" bIns="163513" rtlCol="0" anchor="ctr">
            <a:noAutofit/>
          </a:bodyPr>
          <a:lstStyle>
            <a:lvl1pPr marL="0" indent="0" algn="l" defTabSz="914400" rtl="0" eaLnBrk="1" latinLnBrk="0" hangingPunct="1">
              <a:lnSpc>
                <a:spcPct val="100000"/>
              </a:lnSpc>
              <a:spcBef>
                <a:spcPts val="300"/>
              </a:spcBef>
              <a:spcAft>
                <a:spcPts val="300"/>
              </a:spcAft>
              <a:buFont typeface="Segoe UI" panose="020B0502040204020203" pitchFamily="34" charset="0"/>
              <a:buChar char="​"/>
              <a:defRPr sz="1600" kern="120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Font typeface="Wingdings" panose="05000000000000000000" pitchFamily="2" charset="2"/>
              <a:buChar char=""/>
              <a:defRPr sz="1600" kern="1200">
                <a:solidFill>
                  <a:schemeClr val="tx1"/>
                </a:solidFill>
                <a:latin typeface="+mn-lt"/>
                <a:ea typeface="+mn-ea"/>
                <a:cs typeface="Arial" panose="020B0604020202020204" pitchFamily="34" charset="0"/>
              </a:defRPr>
            </a:lvl2pPr>
            <a:lvl3pPr marL="515938" indent="-287338"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3pPr>
            <a:lvl4pPr marL="742950" indent="-182563"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4pPr>
            <a:lvl5pPr marL="914400" indent="-136525"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buNone/>
              <a:defRPr/>
            </a:pPr>
            <a:r>
              <a:rPr lang="en-US"/>
              <a:t>Timeline and governance recap</a:t>
            </a:r>
          </a:p>
        </p:txBody>
      </p:sp>
      <p:sp>
        <p:nvSpPr>
          <p:cNvPr id="15" name="Text Placeholder 2">
            <a:hlinkClick r:id="rId15" action="ppaction://hlinksldjump"/>
            <a:extLst>
              <a:ext uri="{FF2B5EF4-FFF2-40B4-BE49-F238E27FC236}">
                <a16:creationId xmlns:a16="http://schemas.microsoft.com/office/drawing/2014/main" id="{9BCF83E8-16F1-17ED-910C-298FFC6B0A27}"/>
              </a:ext>
            </a:extLst>
          </p:cNvPr>
          <p:cNvSpPr>
            <a:spLocks noGrp="1"/>
          </p:cNvSpPr>
          <p:nvPr>
            <p:custDataLst>
              <p:tags r:id="rId5"/>
            </p:custDataLst>
          </p:nvPr>
        </p:nvSpPr>
        <p:spPr bwMode="auto">
          <a:xfrm>
            <a:off x="4052888" y="1728789"/>
            <a:ext cx="7594600" cy="56991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80963" tIns="163513" rIns="0" bIns="161925" rtlCol="0" anchor="ctr">
            <a:noAutofit/>
          </a:bodyPr>
          <a:lstStyle>
            <a:lvl1pPr marL="0" indent="0" algn="l" defTabSz="914400" rtl="0" eaLnBrk="1" latinLnBrk="0" hangingPunct="1">
              <a:lnSpc>
                <a:spcPct val="100000"/>
              </a:lnSpc>
              <a:spcBef>
                <a:spcPts val="300"/>
              </a:spcBef>
              <a:spcAft>
                <a:spcPts val="300"/>
              </a:spcAft>
              <a:buFont typeface="Segoe UI" panose="020B0502040204020203" pitchFamily="34" charset="0"/>
              <a:buChar char="​"/>
              <a:defRPr sz="1600" kern="120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Font typeface="Wingdings" panose="05000000000000000000" pitchFamily="2" charset="2"/>
              <a:buChar char=""/>
              <a:defRPr sz="1600" kern="1200">
                <a:solidFill>
                  <a:schemeClr val="tx1"/>
                </a:solidFill>
                <a:latin typeface="+mn-lt"/>
                <a:ea typeface="+mn-ea"/>
                <a:cs typeface="Arial" panose="020B0604020202020204" pitchFamily="34" charset="0"/>
              </a:defRPr>
            </a:lvl2pPr>
            <a:lvl3pPr marL="515938" indent="-287338"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3pPr>
            <a:lvl4pPr marL="742950" indent="-182563"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4pPr>
            <a:lvl5pPr marL="914400" indent="-136525"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buNone/>
              <a:defRPr/>
            </a:pPr>
            <a:r>
              <a:rPr lang="en-US"/>
              <a:t>Year 6 allocation approach</a:t>
            </a:r>
          </a:p>
        </p:txBody>
      </p:sp>
      <p:sp>
        <p:nvSpPr>
          <p:cNvPr id="16" name="Text Placeholder 2">
            <a:hlinkClick r:id="rId16" action="ppaction://hlinksldjump"/>
            <a:extLst>
              <a:ext uri="{FF2B5EF4-FFF2-40B4-BE49-F238E27FC236}">
                <a16:creationId xmlns:a16="http://schemas.microsoft.com/office/drawing/2014/main" id="{1016A20A-08C8-23B5-C644-918C51664C86}"/>
              </a:ext>
            </a:extLst>
          </p:cNvPr>
          <p:cNvSpPr>
            <a:spLocks noGrp="1"/>
          </p:cNvSpPr>
          <p:nvPr>
            <p:custDataLst>
              <p:tags r:id="rId6"/>
            </p:custDataLst>
          </p:nvPr>
        </p:nvSpPr>
        <p:spPr bwMode="auto">
          <a:xfrm>
            <a:off x="4052888" y="2298700"/>
            <a:ext cx="7594600" cy="5715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80963" tIns="163513" rIns="0" bIns="163513" rtlCol="0" anchor="ctr">
            <a:noAutofit/>
          </a:bodyPr>
          <a:lstStyle>
            <a:lvl1pPr marL="0" indent="0" algn="l" defTabSz="914400" rtl="0" eaLnBrk="1" latinLnBrk="0" hangingPunct="1">
              <a:lnSpc>
                <a:spcPct val="100000"/>
              </a:lnSpc>
              <a:spcBef>
                <a:spcPts val="300"/>
              </a:spcBef>
              <a:spcAft>
                <a:spcPts val="300"/>
              </a:spcAft>
              <a:buFont typeface="Segoe UI" panose="020B0502040204020203" pitchFamily="34" charset="0"/>
              <a:buChar char="​"/>
              <a:defRPr sz="1600" kern="120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Font typeface="Wingdings" panose="05000000000000000000" pitchFamily="2" charset="2"/>
              <a:buChar char=""/>
              <a:defRPr sz="1600" kern="1200">
                <a:solidFill>
                  <a:schemeClr val="tx1"/>
                </a:solidFill>
                <a:latin typeface="+mn-lt"/>
                <a:ea typeface="+mn-ea"/>
                <a:cs typeface="Arial" panose="020B0604020202020204" pitchFamily="34" charset="0"/>
              </a:defRPr>
            </a:lvl2pPr>
            <a:lvl3pPr marL="515938" indent="-287338"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3pPr>
            <a:lvl4pPr marL="742950" indent="-182563"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4pPr>
            <a:lvl5pPr marL="914400" indent="-136525"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buNone/>
              <a:defRPr/>
            </a:pPr>
            <a:r>
              <a:rPr lang="en-US"/>
              <a:t>CLR Discussion </a:t>
            </a:r>
          </a:p>
        </p:txBody>
      </p:sp>
      <p:sp>
        <p:nvSpPr>
          <p:cNvPr id="41" name="Text Placeholder 2">
            <a:hlinkClick r:id="rId17" action="ppaction://hlinksldjump"/>
            <a:extLst>
              <a:ext uri="{FF2B5EF4-FFF2-40B4-BE49-F238E27FC236}">
                <a16:creationId xmlns:a16="http://schemas.microsoft.com/office/drawing/2014/main" id="{C53B7DAE-A757-4765-DAF9-CE2A9139794A}"/>
              </a:ext>
            </a:extLst>
          </p:cNvPr>
          <p:cNvSpPr>
            <a:spLocks noGrp="1"/>
          </p:cNvSpPr>
          <p:nvPr>
            <p:custDataLst>
              <p:tags r:id="rId7"/>
            </p:custDataLst>
          </p:nvPr>
        </p:nvSpPr>
        <p:spPr bwMode="auto">
          <a:xfrm>
            <a:off x="4052888" y="2870201"/>
            <a:ext cx="7594600" cy="81597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square" lIns="80963" tIns="163513" rIns="57150" bIns="163513" rtlCol="0" anchor="ctr">
            <a:noAutofit/>
          </a:bodyPr>
          <a:lstStyle>
            <a:lvl1pPr marL="0" indent="0" algn="l" defTabSz="914400" rtl="0" eaLnBrk="1" latinLnBrk="0" hangingPunct="1">
              <a:lnSpc>
                <a:spcPct val="100000"/>
              </a:lnSpc>
              <a:spcBef>
                <a:spcPts val="300"/>
              </a:spcBef>
              <a:spcAft>
                <a:spcPts val="300"/>
              </a:spcAft>
              <a:buFont typeface="Segoe UI" panose="020B0502040204020203" pitchFamily="34" charset="0"/>
              <a:buChar char="​"/>
              <a:defRPr sz="1600" kern="120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Font typeface="Wingdings" panose="05000000000000000000" pitchFamily="2" charset="2"/>
              <a:buChar char=""/>
              <a:defRPr sz="1600" kern="1200">
                <a:solidFill>
                  <a:schemeClr val="tx1"/>
                </a:solidFill>
                <a:latin typeface="+mn-lt"/>
                <a:ea typeface="+mn-ea"/>
                <a:cs typeface="Arial" panose="020B0604020202020204" pitchFamily="34" charset="0"/>
              </a:defRPr>
            </a:lvl2pPr>
            <a:lvl3pPr marL="515938" indent="-287338"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3pPr>
            <a:lvl4pPr marL="742950" indent="-182563"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4pPr>
            <a:lvl5pPr marL="914400" indent="-136525"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buNone/>
              <a:defRPr/>
            </a:pPr>
            <a:r>
              <a:rPr lang="en-US" dirty="0">
                <a:cs typeface="Arial"/>
              </a:rPr>
              <a:t>Feedback from PUCT and ERCOT comments </a:t>
            </a:r>
            <a:r>
              <a:rPr lang="en-US" dirty="0"/>
              <a:t>(chapter to be filled out after ERCOT </a:t>
            </a:r>
            <a:r>
              <a:rPr lang="en-US"/>
              <a:t>comments are filed</a:t>
            </a:r>
            <a:r>
              <a:rPr lang="en-US" dirty="0"/>
              <a:t>)</a:t>
            </a:r>
          </a:p>
        </p:txBody>
      </p:sp>
      <p:sp>
        <p:nvSpPr>
          <p:cNvPr id="43" name="Text Placeholder 2">
            <a:hlinkClick r:id="rId18" action="ppaction://hlinksldjump"/>
            <a:extLst>
              <a:ext uri="{FF2B5EF4-FFF2-40B4-BE49-F238E27FC236}">
                <a16:creationId xmlns:a16="http://schemas.microsoft.com/office/drawing/2014/main" id="{F3AE5A42-4478-0835-C1D4-6282621A9C61}"/>
              </a:ext>
            </a:extLst>
          </p:cNvPr>
          <p:cNvSpPr>
            <a:spLocks noGrp="1"/>
          </p:cNvSpPr>
          <p:nvPr>
            <p:custDataLst>
              <p:tags r:id="rId8"/>
            </p:custDataLst>
          </p:nvPr>
        </p:nvSpPr>
        <p:spPr bwMode="auto">
          <a:xfrm>
            <a:off x="4052886" y="3686175"/>
            <a:ext cx="7594600" cy="81597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square" lIns="80963" tIns="163513" rIns="420688" bIns="163513" rtlCol="0" anchor="ctr">
            <a:noAutofit/>
          </a:bodyPr>
          <a:lstStyle>
            <a:lvl1pPr marL="0" indent="0" algn="l" defTabSz="914400" rtl="0" eaLnBrk="1" latinLnBrk="0" hangingPunct="1">
              <a:lnSpc>
                <a:spcPct val="100000"/>
              </a:lnSpc>
              <a:spcBef>
                <a:spcPts val="300"/>
              </a:spcBef>
              <a:spcAft>
                <a:spcPts val="300"/>
              </a:spcAft>
              <a:buFont typeface="Segoe UI" panose="020B0502040204020203" pitchFamily="34" charset="0"/>
              <a:buChar char="​"/>
              <a:defRPr sz="1600" kern="120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Font typeface="Wingdings" panose="05000000000000000000" pitchFamily="2" charset="2"/>
              <a:buChar char=""/>
              <a:defRPr sz="1600" kern="1200">
                <a:solidFill>
                  <a:schemeClr val="tx1"/>
                </a:solidFill>
                <a:latin typeface="+mn-lt"/>
                <a:ea typeface="+mn-ea"/>
                <a:cs typeface="Arial" panose="020B0604020202020204" pitchFamily="34" charset="0"/>
              </a:defRPr>
            </a:lvl2pPr>
            <a:lvl3pPr marL="515938" indent="-287338"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3pPr>
            <a:lvl4pPr marL="742950" indent="-182563"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4pPr>
            <a:lvl5pPr marL="914400" indent="-136525"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buNone/>
              <a:defRPr/>
            </a:pPr>
            <a:r>
              <a:rPr lang="en-US" dirty="0"/>
              <a:t>Batch Zero Concepts (chapter to be filled out after ERCOT </a:t>
            </a:r>
            <a:r>
              <a:rPr lang="en-US"/>
              <a:t>comments are filed</a:t>
            </a:r>
            <a:r>
              <a:rPr lang="en-US" dirty="0"/>
              <a:t>)</a:t>
            </a:r>
          </a:p>
        </p:txBody>
      </p:sp>
      <p:sp>
        <p:nvSpPr>
          <p:cNvPr id="10" name="Text Placeholder 2">
            <a:extLst>
              <a:ext uri="{FF2B5EF4-FFF2-40B4-BE49-F238E27FC236}">
                <a16:creationId xmlns:a16="http://schemas.microsoft.com/office/drawing/2014/main" id="{97498CAA-CFE8-E75E-B993-CD492C147C2E}"/>
              </a:ext>
            </a:extLst>
          </p:cNvPr>
          <p:cNvSpPr>
            <a:spLocks noGrp="1"/>
          </p:cNvSpPr>
          <p:nvPr>
            <p:custDataLst>
              <p:tags r:id="rId9"/>
            </p:custDataLst>
          </p:nvPr>
        </p:nvSpPr>
        <p:spPr bwMode="auto">
          <a:xfrm>
            <a:off x="4052886" y="4502151"/>
            <a:ext cx="7594600" cy="569913"/>
          </a:xfrm>
          <a:prstGeom prst="rect">
            <a:avLst/>
          </a:prstGeom>
          <a:solidFill>
            <a:schemeClr val="accent1"/>
          </a:solidFill>
          <a:ln>
            <a:noFill/>
          </a:ln>
          <a:effectLst/>
        </p:spPr>
        <p:txBody>
          <a:bodyPr vert="horz" wrap="none" lIns="80963" tIns="161925" rIns="0" bIns="163513" rtlCol="0" anchor="ctr">
            <a:noAutofit/>
          </a:bodyPr>
          <a:lstStyle>
            <a:lvl1pPr marL="0" indent="0" algn="l" defTabSz="914400" rtl="0" eaLnBrk="1" latinLnBrk="0" hangingPunct="1">
              <a:lnSpc>
                <a:spcPct val="100000"/>
              </a:lnSpc>
              <a:spcBef>
                <a:spcPts val="300"/>
              </a:spcBef>
              <a:spcAft>
                <a:spcPts val="300"/>
              </a:spcAft>
              <a:buFont typeface="Segoe UI" panose="020B0502040204020203" pitchFamily="34" charset="0"/>
              <a:buChar char="​"/>
              <a:defRPr sz="1600" kern="120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Font typeface="Wingdings" panose="05000000000000000000" pitchFamily="2" charset="2"/>
              <a:buChar char=""/>
              <a:defRPr sz="1600" kern="1200">
                <a:solidFill>
                  <a:schemeClr val="tx1"/>
                </a:solidFill>
                <a:latin typeface="+mn-lt"/>
                <a:ea typeface="+mn-ea"/>
                <a:cs typeface="Arial" panose="020B0604020202020204" pitchFamily="34" charset="0"/>
              </a:defRPr>
            </a:lvl2pPr>
            <a:lvl3pPr marL="515938" indent="-287338"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3pPr>
            <a:lvl4pPr marL="742950" indent="-182563"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4pPr>
            <a:lvl5pPr marL="914400" indent="-136525"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buNone/>
              <a:defRPr/>
            </a:pPr>
            <a:r>
              <a:rPr lang="en-US" b="1">
                <a:solidFill>
                  <a:schemeClr val="bg1"/>
                </a:solidFill>
              </a:rPr>
              <a:t>Stakeholder Feedback</a:t>
            </a:r>
            <a:endParaRPr lang="en-US">
              <a:solidFill>
                <a:schemeClr val="bg1"/>
              </a:solidFill>
            </a:endParaRPr>
          </a:p>
        </p:txBody>
      </p:sp>
      <p:sp>
        <p:nvSpPr>
          <p:cNvPr id="19" name="Text Placeholder 2">
            <a:hlinkClick r:id="rId19" action="ppaction://hlinksldjump"/>
            <a:extLst>
              <a:ext uri="{FF2B5EF4-FFF2-40B4-BE49-F238E27FC236}">
                <a16:creationId xmlns:a16="http://schemas.microsoft.com/office/drawing/2014/main" id="{C7B73599-0C87-D2EF-3E0E-E70677F685BA}"/>
              </a:ext>
            </a:extLst>
          </p:cNvPr>
          <p:cNvSpPr>
            <a:spLocks noGrp="1"/>
          </p:cNvSpPr>
          <p:nvPr>
            <p:custDataLst>
              <p:tags r:id="rId10"/>
            </p:custDataLst>
          </p:nvPr>
        </p:nvSpPr>
        <p:spPr bwMode="auto">
          <a:xfrm>
            <a:off x="4052888" y="5072063"/>
            <a:ext cx="7594600" cy="5715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80963" tIns="163513" rIns="0" bIns="163513" rtlCol="0" anchor="ctr">
            <a:noAutofit/>
          </a:bodyPr>
          <a:lstStyle>
            <a:lvl1pPr marL="0" indent="0" algn="l" defTabSz="914400" rtl="0" eaLnBrk="1" latinLnBrk="0" hangingPunct="1">
              <a:lnSpc>
                <a:spcPct val="100000"/>
              </a:lnSpc>
              <a:spcBef>
                <a:spcPts val="300"/>
              </a:spcBef>
              <a:spcAft>
                <a:spcPts val="300"/>
              </a:spcAft>
              <a:buFont typeface="Segoe UI" panose="020B0502040204020203" pitchFamily="34" charset="0"/>
              <a:buChar char="​"/>
              <a:defRPr sz="1600" kern="120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Font typeface="Wingdings" panose="05000000000000000000" pitchFamily="2" charset="2"/>
              <a:buChar char=""/>
              <a:defRPr sz="1600" kern="1200">
                <a:solidFill>
                  <a:schemeClr val="tx1"/>
                </a:solidFill>
                <a:latin typeface="+mn-lt"/>
                <a:ea typeface="+mn-ea"/>
                <a:cs typeface="Arial" panose="020B0604020202020204" pitchFamily="34" charset="0"/>
              </a:defRPr>
            </a:lvl2pPr>
            <a:lvl3pPr marL="515938" indent="-287338"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3pPr>
            <a:lvl4pPr marL="742950" indent="-182563"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4pPr>
            <a:lvl5pPr marL="914400" indent="-136525"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buNone/>
              <a:defRPr/>
            </a:pPr>
            <a:r>
              <a:rPr lang="en-US"/>
              <a:t>BYOG Discussion </a:t>
            </a:r>
          </a:p>
        </p:txBody>
      </p:sp>
      <p:sp>
        <p:nvSpPr>
          <p:cNvPr id="2" name="Slide Number Placeholder 6">
            <a:extLst>
              <a:ext uri="{FF2B5EF4-FFF2-40B4-BE49-F238E27FC236}">
                <a16:creationId xmlns:a16="http://schemas.microsoft.com/office/drawing/2014/main" id="{FD3E3E0F-29FC-484D-E298-CBE10F33BBA9}"/>
              </a:ext>
            </a:extLst>
          </p:cNvPr>
          <p:cNvSpPr txBox="1">
            <a:spLocks/>
          </p:cNvSpPr>
          <p:nvPr/>
        </p:nvSpPr>
        <p:spPr>
          <a:xfrm>
            <a:off x="11658600" y="6356350"/>
            <a:ext cx="533400" cy="365125"/>
          </a:xfrm>
          <a:prstGeom prst="rect">
            <a:avLst/>
          </a:prstGeom>
          <a:solidFill>
            <a:schemeClr val="bg1"/>
          </a:solidFill>
        </p:spPr>
        <p:txBody>
          <a:bodyPr vert="horz" wrap="square" lIns="91440" tIns="45720" rIns="91440" bIns="45720" rtlCol="0" anchor="ctr">
            <a:normAutofit/>
          </a:bodyPr>
          <a:lstStyle>
            <a:defPPr>
              <a:defRPr lang="en-US"/>
            </a:defPPr>
            <a:lvl1pPr marL="0" algn="ctr" defTabSz="914400" rtl="0" eaLnBrk="1" latinLnBrk="0" hangingPunct="1">
              <a:defRPr sz="1200" b="1" kern="1200">
                <a:solidFill>
                  <a:schemeClr val="accent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CDE79FB-97BA-492B-8D57-F1373F9ADA95}" type="slidenum">
              <a:rPr lang="en-US" smtClean="0"/>
              <a:pPr/>
              <a:t>31</a:t>
            </a:fld>
            <a:endParaRPr lang="en-US"/>
          </a:p>
        </p:txBody>
      </p:sp>
    </p:spTree>
    <p:custDataLst>
      <p:tags r:id="rId1"/>
    </p:custDataLst>
    <p:extLst>
      <p:ext uri="{BB962C8B-B14F-4D97-AF65-F5344CB8AC3E}">
        <p14:creationId xmlns:p14="http://schemas.microsoft.com/office/powerpoint/2010/main" val="154125952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3" name="think-cell data - do not delete" hidden="1">
            <a:extLst>
              <a:ext uri="{FF2B5EF4-FFF2-40B4-BE49-F238E27FC236}">
                <a16:creationId xmlns:a16="http://schemas.microsoft.com/office/drawing/2014/main" id="{BE546ABC-3274-3FFD-C508-1CC1C77731C4}"/>
              </a:ext>
            </a:extLst>
          </p:cNvPr>
          <p:cNvGraphicFramePr>
            <a:graphicFrameLocks noChangeAspect="1"/>
          </p:cNvGraphicFramePr>
          <p:nvPr>
            <p:custDataLst>
              <p:tags r:id="rId1"/>
            </p:custDataLst>
            <p:extLst>
              <p:ext uri="{D42A27DB-BD31-4B8C-83A1-F6EECF244321}">
                <p14:modId xmlns:p14="http://schemas.microsoft.com/office/powerpoint/2010/main" val="143098993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0" imgW="404" imgH="405" progId="TCLayout.ActiveDocument.1">
                  <p:embed/>
                </p:oleObj>
              </mc:Choice>
              <mc:Fallback>
                <p:oleObj name="think-cell Slide" r:id="rId10" imgW="404" imgH="405" progId="TCLayout.ActiveDocument.1">
                  <p:embed/>
                  <p:pic>
                    <p:nvPicPr>
                      <p:cNvPr id="33" name="think-cell data - do not delete" hidden="1">
                        <a:extLst>
                          <a:ext uri="{FF2B5EF4-FFF2-40B4-BE49-F238E27FC236}">
                            <a16:creationId xmlns:a16="http://schemas.microsoft.com/office/drawing/2014/main" id="{BE546ABC-3274-3FFD-C508-1CC1C77731C4}"/>
                          </a:ext>
                        </a:extLst>
                      </p:cNvPr>
                      <p:cNvPicPr/>
                      <p:nvPr/>
                    </p:nvPicPr>
                    <p:blipFill>
                      <a:blip r:embed="rId11"/>
                      <a:stretch>
                        <a:fillRect/>
                      </a:stretch>
                    </p:blipFill>
                    <p:spPr>
                      <a:xfrm>
                        <a:off x="1588" y="1588"/>
                        <a:ext cx="1588" cy="1588"/>
                      </a:xfrm>
                      <a:prstGeom prst="rect">
                        <a:avLst/>
                      </a:prstGeom>
                    </p:spPr>
                  </p:pic>
                </p:oleObj>
              </mc:Fallback>
            </mc:AlternateContent>
          </a:graphicData>
        </a:graphic>
      </p:graphicFrame>
      <p:sp>
        <p:nvSpPr>
          <p:cNvPr id="2" name="Title Placeholder 1">
            <a:extLst>
              <a:ext uri="{FF2B5EF4-FFF2-40B4-BE49-F238E27FC236}">
                <a16:creationId xmlns:a16="http://schemas.microsoft.com/office/drawing/2014/main" id="{4874C5BB-B1C8-2078-4A3F-46DC29612C70}"/>
              </a:ext>
            </a:extLst>
          </p:cNvPr>
          <p:cNvSpPr>
            <a:spLocks noGrp="1"/>
          </p:cNvSpPr>
          <p:nvPr>
            <p:ph type="title"/>
          </p:nvPr>
        </p:nvSpPr>
        <p:spPr/>
        <p:txBody>
          <a:bodyPr vert="horz"/>
          <a:lstStyle/>
          <a:p>
            <a:r>
              <a:rPr lang="en-US"/>
              <a:t>Comments Filed after April 9</a:t>
            </a:r>
            <a:r>
              <a:rPr lang="en-US" baseline="30000"/>
              <a:t>th</a:t>
            </a:r>
            <a:r>
              <a:rPr lang="en-US"/>
              <a:t>, 2026</a:t>
            </a:r>
            <a:br>
              <a:rPr lang="en-US"/>
            </a:br>
            <a:endParaRPr lang="en-US"/>
          </a:p>
        </p:txBody>
      </p:sp>
      <p:sp>
        <p:nvSpPr>
          <p:cNvPr id="3" name="Slide Number Placeholder 4">
            <a:extLst>
              <a:ext uri="{FF2B5EF4-FFF2-40B4-BE49-F238E27FC236}">
                <a16:creationId xmlns:a16="http://schemas.microsoft.com/office/drawing/2014/main" id="{09FF48F8-24BC-E2BB-B086-E364B67B3EFD}"/>
              </a:ext>
            </a:extLst>
          </p:cNvPr>
          <p:cNvSpPr>
            <a:spLocks noGrp="1"/>
          </p:cNvSpPr>
          <p:nvPr>
            <p:ph type="sldNum" sz="quarter" idx="12"/>
          </p:nvPr>
        </p:nvSpPr>
        <p:spPr/>
        <p:txBody>
          <a:bodyPr/>
          <a:lstStyle/>
          <a:p>
            <a:fld id="{BCDE79FB-97BA-492B-8D57-F1373F9ADA95}" type="slidenum">
              <a:rPr lang="en-US" smtClean="0"/>
              <a:t>32</a:t>
            </a:fld>
            <a:endParaRPr lang="en-US"/>
          </a:p>
        </p:txBody>
      </p:sp>
      <p:sp>
        <p:nvSpPr>
          <p:cNvPr id="4" name="Text Placeholder 20">
            <a:extLst>
              <a:ext uri="{FF2B5EF4-FFF2-40B4-BE49-F238E27FC236}">
                <a16:creationId xmlns:a16="http://schemas.microsoft.com/office/drawing/2014/main" id="{B4267232-3547-F464-F996-887F69DD2AA3}"/>
              </a:ext>
            </a:extLst>
          </p:cNvPr>
          <p:cNvSpPr txBox="1">
            <a:spLocks/>
          </p:cNvSpPr>
          <p:nvPr/>
        </p:nvSpPr>
        <p:spPr>
          <a:xfrm>
            <a:off x="1257300" y="6554912"/>
            <a:ext cx="6305068" cy="138499"/>
          </a:xfrm>
          <a:prstGeom prst="rect">
            <a:avLst/>
          </a:prstGeom>
          <a:noFill/>
          <a:ln w="6350">
            <a:noFill/>
            <a:miter lim="800000"/>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800" b="0" kern="1200" dirty="0">
                <a:solidFill>
                  <a:schemeClr val="tx1"/>
                </a:solidFill>
                <a:latin typeface="+mn-lt"/>
                <a:ea typeface="+mn-ea"/>
                <a:cs typeface="+mn-cs"/>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r>
              <a:rPr lang="en-US" sz="900"/>
              <a:t>Source: ERCOT PGRR145 “Key Documents” section</a:t>
            </a:r>
          </a:p>
        </p:txBody>
      </p:sp>
      <p:sp>
        <p:nvSpPr>
          <p:cNvPr id="6" name="TextBox 5">
            <a:extLst>
              <a:ext uri="{FF2B5EF4-FFF2-40B4-BE49-F238E27FC236}">
                <a16:creationId xmlns:a16="http://schemas.microsoft.com/office/drawing/2014/main" id="{2C220796-5185-50A1-6BF5-FE7B752F59E1}"/>
              </a:ext>
            </a:extLst>
          </p:cNvPr>
          <p:cNvSpPr txBox="1">
            <a:spLocks/>
          </p:cNvSpPr>
          <p:nvPr/>
        </p:nvSpPr>
        <p:spPr>
          <a:xfrm>
            <a:off x="4567047" y="1119415"/>
            <a:ext cx="2071878" cy="246221"/>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b="1"/>
              <a:t>Date</a:t>
            </a:r>
          </a:p>
        </p:txBody>
      </p:sp>
      <p:sp>
        <p:nvSpPr>
          <p:cNvPr id="7" name="TextBox 6">
            <a:extLst>
              <a:ext uri="{FF2B5EF4-FFF2-40B4-BE49-F238E27FC236}">
                <a16:creationId xmlns:a16="http://schemas.microsoft.com/office/drawing/2014/main" id="{941216B6-6A91-0593-4BAF-81DB0A4086FD}"/>
              </a:ext>
            </a:extLst>
          </p:cNvPr>
          <p:cNvSpPr txBox="1">
            <a:spLocks/>
          </p:cNvSpPr>
          <p:nvPr/>
        </p:nvSpPr>
        <p:spPr>
          <a:xfrm>
            <a:off x="1257300" y="1119415"/>
            <a:ext cx="4274820" cy="246221"/>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b="1"/>
              <a:t>Company</a:t>
            </a:r>
          </a:p>
        </p:txBody>
      </p:sp>
      <p:sp>
        <p:nvSpPr>
          <p:cNvPr id="15" name="TextBox 14">
            <a:extLst>
              <a:ext uri="{FF2B5EF4-FFF2-40B4-BE49-F238E27FC236}">
                <a16:creationId xmlns:a16="http://schemas.microsoft.com/office/drawing/2014/main" id="{C0CFC3DB-A108-C309-5A91-A34BF4F51B9E}"/>
              </a:ext>
            </a:extLst>
          </p:cNvPr>
          <p:cNvSpPr txBox="1">
            <a:spLocks/>
          </p:cNvSpPr>
          <p:nvPr/>
        </p:nvSpPr>
        <p:spPr>
          <a:xfrm>
            <a:off x="4567047" y="1585927"/>
            <a:ext cx="2071878" cy="246221"/>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t>April 17</a:t>
            </a:r>
            <a:r>
              <a:rPr lang="en-US" baseline="30000"/>
              <a:t>th</a:t>
            </a:r>
            <a:endParaRPr lang="en-US"/>
          </a:p>
        </p:txBody>
      </p:sp>
      <p:sp>
        <p:nvSpPr>
          <p:cNvPr id="16" name="TextBox 15">
            <a:extLst>
              <a:ext uri="{FF2B5EF4-FFF2-40B4-BE49-F238E27FC236}">
                <a16:creationId xmlns:a16="http://schemas.microsoft.com/office/drawing/2014/main" id="{66140C7D-B427-7139-F002-EE62F7FFF451}"/>
              </a:ext>
            </a:extLst>
          </p:cNvPr>
          <p:cNvSpPr txBox="1">
            <a:spLocks/>
          </p:cNvSpPr>
          <p:nvPr/>
        </p:nvSpPr>
        <p:spPr>
          <a:xfrm>
            <a:off x="4567047" y="2216653"/>
            <a:ext cx="2071878" cy="246221"/>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t>April 17</a:t>
            </a:r>
            <a:r>
              <a:rPr lang="en-US" baseline="30000"/>
              <a:t>th</a:t>
            </a:r>
            <a:r>
              <a:rPr lang="en-US"/>
              <a:t> / April 21</a:t>
            </a:r>
            <a:r>
              <a:rPr lang="en-US" baseline="30000"/>
              <a:t>st</a:t>
            </a:r>
            <a:endParaRPr lang="en-US"/>
          </a:p>
        </p:txBody>
      </p:sp>
      <p:sp>
        <p:nvSpPr>
          <p:cNvPr id="17" name="TextBox 16">
            <a:extLst>
              <a:ext uri="{FF2B5EF4-FFF2-40B4-BE49-F238E27FC236}">
                <a16:creationId xmlns:a16="http://schemas.microsoft.com/office/drawing/2014/main" id="{1E694E43-FFF2-CF2B-7350-93C299BA5F97}"/>
              </a:ext>
            </a:extLst>
          </p:cNvPr>
          <p:cNvSpPr txBox="1">
            <a:spLocks/>
          </p:cNvSpPr>
          <p:nvPr/>
        </p:nvSpPr>
        <p:spPr>
          <a:xfrm>
            <a:off x="4567047" y="2847380"/>
            <a:ext cx="2071878" cy="246221"/>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t>April 21</a:t>
            </a:r>
            <a:r>
              <a:rPr lang="en-US" baseline="30000"/>
              <a:t>st</a:t>
            </a:r>
            <a:r>
              <a:rPr lang="en-US"/>
              <a:t> </a:t>
            </a:r>
          </a:p>
        </p:txBody>
      </p:sp>
      <p:sp>
        <p:nvSpPr>
          <p:cNvPr id="18" name="TextBox 17">
            <a:extLst>
              <a:ext uri="{FF2B5EF4-FFF2-40B4-BE49-F238E27FC236}">
                <a16:creationId xmlns:a16="http://schemas.microsoft.com/office/drawing/2014/main" id="{230D57D6-00A9-9E2E-58E5-0F229B82A603}"/>
              </a:ext>
            </a:extLst>
          </p:cNvPr>
          <p:cNvSpPr txBox="1">
            <a:spLocks/>
          </p:cNvSpPr>
          <p:nvPr/>
        </p:nvSpPr>
        <p:spPr>
          <a:xfrm>
            <a:off x="4567047" y="3478106"/>
            <a:ext cx="2071878" cy="246221"/>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t>April 21</a:t>
            </a:r>
            <a:r>
              <a:rPr lang="en-US" baseline="30000"/>
              <a:t>st</a:t>
            </a:r>
            <a:r>
              <a:rPr lang="en-US"/>
              <a:t> </a:t>
            </a:r>
          </a:p>
        </p:txBody>
      </p:sp>
      <p:sp>
        <p:nvSpPr>
          <p:cNvPr id="19" name="TextBox 18">
            <a:extLst>
              <a:ext uri="{FF2B5EF4-FFF2-40B4-BE49-F238E27FC236}">
                <a16:creationId xmlns:a16="http://schemas.microsoft.com/office/drawing/2014/main" id="{C27AF933-7AF8-51D4-42A2-CD01B1447F48}"/>
              </a:ext>
            </a:extLst>
          </p:cNvPr>
          <p:cNvSpPr txBox="1">
            <a:spLocks/>
          </p:cNvSpPr>
          <p:nvPr/>
        </p:nvSpPr>
        <p:spPr>
          <a:xfrm>
            <a:off x="4567047" y="4108833"/>
            <a:ext cx="2071878" cy="246221"/>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t>April 21</a:t>
            </a:r>
            <a:r>
              <a:rPr lang="en-US" baseline="30000"/>
              <a:t>st</a:t>
            </a:r>
            <a:r>
              <a:rPr lang="en-US"/>
              <a:t> </a:t>
            </a:r>
          </a:p>
        </p:txBody>
      </p:sp>
      <p:sp>
        <p:nvSpPr>
          <p:cNvPr id="20" name="TextBox 19">
            <a:extLst>
              <a:ext uri="{FF2B5EF4-FFF2-40B4-BE49-F238E27FC236}">
                <a16:creationId xmlns:a16="http://schemas.microsoft.com/office/drawing/2014/main" id="{5E5EDC3D-1508-B982-DD96-A6D3C66BF5FC}"/>
              </a:ext>
            </a:extLst>
          </p:cNvPr>
          <p:cNvSpPr txBox="1">
            <a:spLocks/>
          </p:cNvSpPr>
          <p:nvPr/>
        </p:nvSpPr>
        <p:spPr>
          <a:xfrm>
            <a:off x="4567047" y="4739559"/>
            <a:ext cx="2071878" cy="246221"/>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t>April 21</a:t>
            </a:r>
            <a:r>
              <a:rPr lang="en-US" baseline="30000"/>
              <a:t>st</a:t>
            </a:r>
            <a:r>
              <a:rPr lang="en-US"/>
              <a:t> </a:t>
            </a:r>
          </a:p>
        </p:txBody>
      </p:sp>
      <p:cxnSp>
        <p:nvCxnSpPr>
          <p:cNvPr id="21" name="LineBasicDefault 7">
            <a:extLst>
              <a:ext uri="{FF2B5EF4-FFF2-40B4-BE49-F238E27FC236}">
                <a16:creationId xmlns:a16="http://schemas.microsoft.com/office/drawing/2014/main" id="{879D759C-E69B-8586-8757-56B72B744E4F}"/>
              </a:ext>
            </a:extLst>
          </p:cNvPr>
          <p:cNvCxnSpPr>
            <a:cxnSpLocks/>
          </p:cNvCxnSpPr>
          <p:nvPr>
            <p:custDataLst>
              <p:tags r:id="rId2"/>
            </p:custDataLst>
          </p:nvPr>
        </p:nvCxnSpPr>
        <p:spPr>
          <a:xfrm>
            <a:off x="1257299" y="1384886"/>
            <a:ext cx="10401299" cy="0"/>
          </a:xfrm>
          <a:prstGeom prst="straightConnector1">
            <a:avLst/>
          </a:prstGeom>
          <a:ln w="63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2" name="LineBasicDefault 7">
            <a:extLst>
              <a:ext uri="{FF2B5EF4-FFF2-40B4-BE49-F238E27FC236}">
                <a16:creationId xmlns:a16="http://schemas.microsoft.com/office/drawing/2014/main" id="{4BDBEC34-1EC6-A575-3E1A-838D5D013CEA}"/>
              </a:ext>
            </a:extLst>
          </p:cNvPr>
          <p:cNvCxnSpPr>
            <a:cxnSpLocks/>
          </p:cNvCxnSpPr>
          <p:nvPr>
            <p:custDataLst>
              <p:tags r:id="rId3"/>
            </p:custDataLst>
          </p:nvPr>
        </p:nvCxnSpPr>
        <p:spPr>
          <a:xfrm>
            <a:off x="1257299" y="2015613"/>
            <a:ext cx="10401299" cy="0"/>
          </a:xfrm>
          <a:prstGeom prst="straightConnector1">
            <a:avLst/>
          </a:prstGeom>
          <a:ln w="6350">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3" name="LineBasicDefault 7">
            <a:extLst>
              <a:ext uri="{FF2B5EF4-FFF2-40B4-BE49-F238E27FC236}">
                <a16:creationId xmlns:a16="http://schemas.microsoft.com/office/drawing/2014/main" id="{920D3B3B-F93B-5EDA-1D1D-1F287B9798E7}"/>
              </a:ext>
            </a:extLst>
          </p:cNvPr>
          <p:cNvCxnSpPr>
            <a:cxnSpLocks/>
          </p:cNvCxnSpPr>
          <p:nvPr>
            <p:custDataLst>
              <p:tags r:id="rId4"/>
            </p:custDataLst>
          </p:nvPr>
        </p:nvCxnSpPr>
        <p:spPr>
          <a:xfrm>
            <a:off x="1257299" y="2646339"/>
            <a:ext cx="10401299" cy="0"/>
          </a:xfrm>
          <a:prstGeom prst="straightConnector1">
            <a:avLst/>
          </a:prstGeom>
          <a:ln w="6350">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4" name="LineBasicDefault 7">
            <a:extLst>
              <a:ext uri="{FF2B5EF4-FFF2-40B4-BE49-F238E27FC236}">
                <a16:creationId xmlns:a16="http://schemas.microsoft.com/office/drawing/2014/main" id="{05FE3DD1-8232-0992-664A-E42629FA5E1C}"/>
              </a:ext>
            </a:extLst>
          </p:cNvPr>
          <p:cNvCxnSpPr>
            <a:cxnSpLocks/>
          </p:cNvCxnSpPr>
          <p:nvPr>
            <p:custDataLst>
              <p:tags r:id="rId5"/>
            </p:custDataLst>
          </p:nvPr>
        </p:nvCxnSpPr>
        <p:spPr>
          <a:xfrm>
            <a:off x="1257299" y="3277066"/>
            <a:ext cx="10401299" cy="0"/>
          </a:xfrm>
          <a:prstGeom prst="straightConnector1">
            <a:avLst/>
          </a:prstGeom>
          <a:ln w="6350">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5" name="LineBasicDefault 7">
            <a:extLst>
              <a:ext uri="{FF2B5EF4-FFF2-40B4-BE49-F238E27FC236}">
                <a16:creationId xmlns:a16="http://schemas.microsoft.com/office/drawing/2014/main" id="{619C0323-4576-2C2F-16D3-16A9030EADDC}"/>
              </a:ext>
            </a:extLst>
          </p:cNvPr>
          <p:cNvCxnSpPr>
            <a:cxnSpLocks/>
          </p:cNvCxnSpPr>
          <p:nvPr>
            <p:custDataLst>
              <p:tags r:id="rId6"/>
            </p:custDataLst>
          </p:nvPr>
        </p:nvCxnSpPr>
        <p:spPr>
          <a:xfrm>
            <a:off x="1257299" y="3907792"/>
            <a:ext cx="10401299" cy="0"/>
          </a:xfrm>
          <a:prstGeom prst="straightConnector1">
            <a:avLst/>
          </a:prstGeom>
          <a:ln w="6350">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6" name="LineBasicDefault 7">
            <a:extLst>
              <a:ext uri="{FF2B5EF4-FFF2-40B4-BE49-F238E27FC236}">
                <a16:creationId xmlns:a16="http://schemas.microsoft.com/office/drawing/2014/main" id="{9FA43D58-64C5-736C-3C0D-BC78D36F89D8}"/>
              </a:ext>
            </a:extLst>
          </p:cNvPr>
          <p:cNvCxnSpPr>
            <a:cxnSpLocks/>
          </p:cNvCxnSpPr>
          <p:nvPr>
            <p:custDataLst>
              <p:tags r:id="rId7"/>
            </p:custDataLst>
          </p:nvPr>
        </p:nvCxnSpPr>
        <p:spPr>
          <a:xfrm>
            <a:off x="1257299" y="4538519"/>
            <a:ext cx="10401299" cy="0"/>
          </a:xfrm>
          <a:prstGeom prst="straightConnector1">
            <a:avLst/>
          </a:prstGeom>
          <a:ln w="6350">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7" name="LineBasicDefault 7">
            <a:extLst>
              <a:ext uri="{FF2B5EF4-FFF2-40B4-BE49-F238E27FC236}">
                <a16:creationId xmlns:a16="http://schemas.microsoft.com/office/drawing/2014/main" id="{D51D3251-85CE-32ED-209D-6FE2AF8F9170}"/>
              </a:ext>
            </a:extLst>
          </p:cNvPr>
          <p:cNvCxnSpPr>
            <a:cxnSpLocks/>
          </p:cNvCxnSpPr>
          <p:nvPr>
            <p:custDataLst>
              <p:tags r:id="rId8"/>
            </p:custDataLst>
          </p:nvPr>
        </p:nvCxnSpPr>
        <p:spPr>
          <a:xfrm>
            <a:off x="1257299" y="5169245"/>
            <a:ext cx="10401299" cy="0"/>
          </a:xfrm>
          <a:prstGeom prst="straightConnector1">
            <a:avLst/>
          </a:prstGeom>
          <a:ln w="6350">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28" name="TextBox 27">
            <a:extLst>
              <a:ext uri="{FF2B5EF4-FFF2-40B4-BE49-F238E27FC236}">
                <a16:creationId xmlns:a16="http://schemas.microsoft.com/office/drawing/2014/main" id="{074F0250-7E9A-EDCC-4C85-2C7F31D903D4}"/>
              </a:ext>
            </a:extLst>
          </p:cNvPr>
          <p:cNvSpPr txBox="1">
            <a:spLocks/>
          </p:cNvSpPr>
          <p:nvPr/>
        </p:nvSpPr>
        <p:spPr>
          <a:xfrm>
            <a:off x="4567047" y="5370286"/>
            <a:ext cx="2071878" cy="246221"/>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t>April 21</a:t>
            </a:r>
            <a:r>
              <a:rPr lang="en-US" baseline="30000"/>
              <a:t>st</a:t>
            </a:r>
            <a:r>
              <a:rPr lang="en-US"/>
              <a:t> </a:t>
            </a:r>
          </a:p>
        </p:txBody>
      </p:sp>
      <p:pic>
        <p:nvPicPr>
          <p:cNvPr id="42" name="Picture 41">
            <a:extLst>
              <a:ext uri="{FF2B5EF4-FFF2-40B4-BE49-F238E27FC236}">
                <a16:creationId xmlns:a16="http://schemas.microsoft.com/office/drawing/2014/main" id="{895A361C-E602-DE03-8AD9-AD1F09947EFB}"/>
              </a:ext>
            </a:extLst>
          </p:cNvPr>
          <p:cNvPicPr>
            <a:picLocks noChangeAspect="1"/>
          </p:cNvPicPr>
          <p:nvPr/>
        </p:nvPicPr>
        <p:blipFill>
          <a:blip r:embed="rId12"/>
          <a:stretch>
            <a:fillRect/>
          </a:stretch>
        </p:blipFill>
        <p:spPr>
          <a:xfrm>
            <a:off x="1257299" y="1517617"/>
            <a:ext cx="1796399" cy="394331"/>
          </a:xfrm>
          <a:prstGeom prst="rect">
            <a:avLst/>
          </a:prstGeom>
        </p:spPr>
      </p:pic>
      <p:pic>
        <p:nvPicPr>
          <p:cNvPr id="43" name="Picture 4" descr="The electricity provider Texans trust | Reliant Energy">
            <a:extLst>
              <a:ext uri="{FF2B5EF4-FFF2-40B4-BE49-F238E27FC236}">
                <a16:creationId xmlns:a16="http://schemas.microsoft.com/office/drawing/2014/main" id="{BB2CF981-72C2-4890-349F-5D353DED7D96}"/>
              </a:ext>
            </a:extLst>
          </p:cNvPr>
          <p:cNvPicPr>
            <a:picLocks noChangeAspect="1" noChangeArrowheads="1"/>
          </p:cNvPicPr>
          <p:nvPr/>
        </p:nvPicPr>
        <p:blipFill rotWithShape="1">
          <a:blip r:embed="rId13">
            <a:extLst>
              <a:ext uri="{28A0092B-C50C-407E-A947-70E740481C1C}">
                <a14:useLocalDpi xmlns:a14="http://schemas.microsoft.com/office/drawing/2010/main" val="0"/>
              </a:ext>
            </a:extLst>
          </a:blip>
          <a:srcRect l="10799" r="804"/>
          <a:stretch>
            <a:fillRect/>
          </a:stretch>
        </p:blipFill>
        <p:spPr bwMode="auto">
          <a:xfrm>
            <a:off x="1257299" y="2044678"/>
            <a:ext cx="995304" cy="559905"/>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1028" name="Picture 4" descr="Texas Competitive Power Advocates (TCPA) - Gulf Coast Power Association">
            <a:extLst>
              <a:ext uri="{FF2B5EF4-FFF2-40B4-BE49-F238E27FC236}">
                <a16:creationId xmlns:a16="http://schemas.microsoft.com/office/drawing/2014/main" id="{0D315472-4E56-02A4-E683-5D03E0D6B5F8}"/>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257299" y="2704527"/>
            <a:ext cx="514351" cy="514351"/>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43">
            <a:extLst>
              <a:ext uri="{FF2B5EF4-FFF2-40B4-BE49-F238E27FC236}">
                <a16:creationId xmlns:a16="http://schemas.microsoft.com/office/drawing/2014/main" id="{F358CC72-14E4-39E1-3463-825AEFD7B3F9}"/>
              </a:ext>
            </a:extLst>
          </p:cNvPr>
          <p:cNvPicPr>
            <a:picLocks noChangeAspect="1"/>
          </p:cNvPicPr>
          <p:nvPr/>
        </p:nvPicPr>
        <p:blipFill>
          <a:blip r:embed="rId15">
            <a:clrChange>
              <a:clrFrom>
                <a:srgbClr val="F0F2F7"/>
              </a:clrFrom>
              <a:clrTo>
                <a:srgbClr val="F0F2F7">
                  <a:alpha val="0"/>
                </a:srgbClr>
              </a:clrTo>
            </a:clrChange>
          </a:blip>
          <a:stretch>
            <a:fillRect/>
          </a:stretch>
        </p:blipFill>
        <p:spPr>
          <a:xfrm>
            <a:off x="1265410" y="3368732"/>
            <a:ext cx="1970640" cy="435393"/>
          </a:xfrm>
          <a:prstGeom prst="rect">
            <a:avLst/>
          </a:prstGeom>
          <a:ln>
            <a:noFill/>
          </a:ln>
        </p:spPr>
      </p:pic>
      <p:pic>
        <p:nvPicPr>
          <p:cNvPr id="45" name="Picture 44">
            <a:extLst>
              <a:ext uri="{FF2B5EF4-FFF2-40B4-BE49-F238E27FC236}">
                <a16:creationId xmlns:a16="http://schemas.microsoft.com/office/drawing/2014/main" id="{1747D278-5FBF-42C2-918A-418DE1FB7888}"/>
              </a:ext>
            </a:extLst>
          </p:cNvPr>
          <p:cNvPicPr>
            <a:picLocks noChangeAspect="1"/>
          </p:cNvPicPr>
          <p:nvPr/>
        </p:nvPicPr>
        <p:blipFill>
          <a:blip r:embed="rId16"/>
          <a:stretch>
            <a:fillRect/>
          </a:stretch>
        </p:blipFill>
        <p:spPr>
          <a:xfrm>
            <a:off x="1265409" y="3963347"/>
            <a:ext cx="1068215" cy="530320"/>
          </a:xfrm>
          <a:prstGeom prst="rect">
            <a:avLst/>
          </a:prstGeom>
          <a:ln>
            <a:noFill/>
          </a:ln>
        </p:spPr>
      </p:pic>
      <p:pic>
        <p:nvPicPr>
          <p:cNvPr id="46" name="Picture 45">
            <a:extLst>
              <a:ext uri="{FF2B5EF4-FFF2-40B4-BE49-F238E27FC236}">
                <a16:creationId xmlns:a16="http://schemas.microsoft.com/office/drawing/2014/main" id="{5339C6E1-37DD-19E0-F425-4EF0C21D513B}"/>
              </a:ext>
            </a:extLst>
          </p:cNvPr>
          <p:cNvPicPr>
            <a:picLocks noChangeAspect="1"/>
          </p:cNvPicPr>
          <p:nvPr/>
        </p:nvPicPr>
        <p:blipFill>
          <a:blip r:embed="rId17"/>
          <a:srcRect t="27541" b="30348"/>
          <a:stretch>
            <a:fillRect/>
          </a:stretch>
        </p:blipFill>
        <p:spPr>
          <a:xfrm>
            <a:off x="1257299" y="4583372"/>
            <a:ext cx="1199479" cy="505111"/>
          </a:xfrm>
          <a:prstGeom prst="rect">
            <a:avLst/>
          </a:prstGeom>
        </p:spPr>
      </p:pic>
      <p:pic>
        <p:nvPicPr>
          <p:cNvPr id="1030" name="Picture 6" descr="Cholla Petroleum - Crunchbase Company Profile &amp; Funding">
            <a:extLst>
              <a:ext uri="{FF2B5EF4-FFF2-40B4-BE49-F238E27FC236}">
                <a16:creationId xmlns:a16="http://schemas.microsoft.com/office/drawing/2014/main" id="{372A6A2B-43A1-A594-9B06-3F64FC9CD191}"/>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257299" y="5222635"/>
            <a:ext cx="2247901" cy="549597"/>
          </a:xfrm>
          <a:prstGeom prst="rect">
            <a:avLst/>
          </a:prstGeom>
          <a:noFill/>
          <a:extLst>
            <a:ext uri="{909E8E84-426E-40DD-AFC4-6F175D3DCCD1}">
              <a14:hiddenFill xmlns:a14="http://schemas.microsoft.com/office/drawing/2010/main">
                <a:solidFill>
                  <a:srgbClr val="FFFFFF"/>
                </a:solidFill>
              </a14:hiddenFill>
            </a:ext>
          </a:extLst>
        </p:spPr>
      </p:pic>
      <p:sp>
        <p:nvSpPr>
          <p:cNvPr id="47" name="Text Placeholder 20">
            <a:extLst>
              <a:ext uri="{FF2B5EF4-FFF2-40B4-BE49-F238E27FC236}">
                <a16:creationId xmlns:a16="http://schemas.microsoft.com/office/drawing/2014/main" id="{93ECCAED-9D5F-FE61-CA98-A7CA5D5218B1}"/>
              </a:ext>
            </a:extLst>
          </p:cNvPr>
          <p:cNvSpPr txBox="1">
            <a:spLocks/>
          </p:cNvSpPr>
          <p:nvPr/>
        </p:nvSpPr>
        <p:spPr>
          <a:xfrm>
            <a:off x="1257300" y="6375718"/>
            <a:ext cx="7629133" cy="138499"/>
          </a:xfrm>
          <a:prstGeom prst="rect">
            <a:avLst/>
          </a:prstGeom>
          <a:noFill/>
          <a:ln w="6350">
            <a:noFill/>
            <a:miter lim="800000"/>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800" b="0" kern="1200" dirty="0">
                <a:solidFill>
                  <a:schemeClr val="tx1"/>
                </a:solidFill>
                <a:latin typeface="+mn-lt"/>
                <a:ea typeface="+mn-ea"/>
                <a:cs typeface="+mn-cs"/>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r>
              <a:rPr lang="en-US" sz="900"/>
              <a:t>1. Agentic, Reliant, Eolic, Enchanted Rock, and Cholla filed comments together on Apr 21</a:t>
            </a:r>
          </a:p>
        </p:txBody>
      </p:sp>
      <p:sp>
        <p:nvSpPr>
          <p:cNvPr id="48" name="TextBox 47">
            <a:extLst>
              <a:ext uri="{FF2B5EF4-FFF2-40B4-BE49-F238E27FC236}">
                <a16:creationId xmlns:a16="http://schemas.microsoft.com/office/drawing/2014/main" id="{42182CBC-45EA-A749-2E40-959D0843B056}"/>
              </a:ext>
            </a:extLst>
          </p:cNvPr>
          <p:cNvSpPr txBox="1">
            <a:spLocks/>
          </p:cNvSpPr>
          <p:nvPr/>
        </p:nvSpPr>
        <p:spPr>
          <a:xfrm>
            <a:off x="7805928" y="1119415"/>
            <a:ext cx="3852670" cy="246221"/>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b="1"/>
              <a:t>Author</a:t>
            </a:r>
          </a:p>
        </p:txBody>
      </p:sp>
      <p:sp>
        <p:nvSpPr>
          <p:cNvPr id="49" name="TextBox 48">
            <a:extLst>
              <a:ext uri="{FF2B5EF4-FFF2-40B4-BE49-F238E27FC236}">
                <a16:creationId xmlns:a16="http://schemas.microsoft.com/office/drawing/2014/main" id="{5F303A99-D812-F305-A924-D0CADC92CA41}"/>
              </a:ext>
            </a:extLst>
          </p:cNvPr>
          <p:cNvSpPr txBox="1">
            <a:spLocks/>
          </p:cNvSpPr>
          <p:nvPr/>
        </p:nvSpPr>
        <p:spPr>
          <a:xfrm>
            <a:off x="7805928" y="1585927"/>
            <a:ext cx="3852670" cy="246221"/>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t>Kevin Marquardt</a:t>
            </a:r>
          </a:p>
        </p:txBody>
      </p:sp>
      <p:sp>
        <p:nvSpPr>
          <p:cNvPr id="50" name="TextBox 49">
            <a:extLst>
              <a:ext uri="{FF2B5EF4-FFF2-40B4-BE49-F238E27FC236}">
                <a16:creationId xmlns:a16="http://schemas.microsoft.com/office/drawing/2014/main" id="{C5C1B56B-8DEA-BEE2-758E-32A123D39099}"/>
              </a:ext>
            </a:extLst>
          </p:cNvPr>
          <p:cNvSpPr txBox="1">
            <a:spLocks/>
          </p:cNvSpPr>
          <p:nvPr/>
        </p:nvSpPr>
        <p:spPr>
          <a:xfrm>
            <a:off x="7805928" y="2216653"/>
            <a:ext cx="3852670" cy="246221"/>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t>Bill Barnes</a:t>
            </a:r>
            <a:r>
              <a:rPr lang="en-US" baseline="30000"/>
              <a:t>1</a:t>
            </a:r>
            <a:endParaRPr lang="en-US"/>
          </a:p>
        </p:txBody>
      </p:sp>
      <p:sp>
        <p:nvSpPr>
          <p:cNvPr id="51" name="TextBox 50">
            <a:extLst>
              <a:ext uri="{FF2B5EF4-FFF2-40B4-BE49-F238E27FC236}">
                <a16:creationId xmlns:a16="http://schemas.microsoft.com/office/drawing/2014/main" id="{2C549B0C-E45B-5D13-2438-2CE18A499F08}"/>
              </a:ext>
            </a:extLst>
          </p:cNvPr>
          <p:cNvSpPr txBox="1">
            <a:spLocks/>
          </p:cNvSpPr>
          <p:nvPr/>
        </p:nvSpPr>
        <p:spPr>
          <a:xfrm>
            <a:off x="7805928" y="2847380"/>
            <a:ext cx="3852670" cy="246221"/>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t>Paul Townsend / Michele Richmond</a:t>
            </a:r>
          </a:p>
        </p:txBody>
      </p:sp>
      <p:sp>
        <p:nvSpPr>
          <p:cNvPr id="52" name="TextBox 51">
            <a:extLst>
              <a:ext uri="{FF2B5EF4-FFF2-40B4-BE49-F238E27FC236}">
                <a16:creationId xmlns:a16="http://schemas.microsoft.com/office/drawing/2014/main" id="{07CA3958-A7B8-4590-CC20-682472096D82}"/>
              </a:ext>
            </a:extLst>
          </p:cNvPr>
          <p:cNvSpPr txBox="1">
            <a:spLocks/>
          </p:cNvSpPr>
          <p:nvPr/>
        </p:nvSpPr>
        <p:spPr>
          <a:xfrm>
            <a:off x="7805928" y="3478106"/>
            <a:ext cx="3852670" cy="246221"/>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t>Samuel Brandin</a:t>
            </a:r>
            <a:r>
              <a:rPr lang="en-US" baseline="30000"/>
              <a:t>1</a:t>
            </a:r>
            <a:endParaRPr lang="en-US"/>
          </a:p>
        </p:txBody>
      </p:sp>
      <p:sp>
        <p:nvSpPr>
          <p:cNvPr id="53" name="TextBox 52">
            <a:extLst>
              <a:ext uri="{FF2B5EF4-FFF2-40B4-BE49-F238E27FC236}">
                <a16:creationId xmlns:a16="http://schemas.microsoft.com/office/drawing/2014/main" id="{B4DC361E-FC8F-9F86-257B-B9342DBF9E4D}"/>
              </a:ext>
            </a:extLst>
          </p:cNvPr>
          <p:cNvSpPr txBox="1">
            <a:spLocks/>
          </p:cNvSpPr>
          <p:nvPr/>
        </p:nvSpPr>
        <p:spPr>
          <a:xfrm>
            <a:off x="7805928" y="4108833"/>
            <a:ext cx="3852670" cy="246221"/>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t>Shannon Caraway</a:t>
            </a:r>
            <a:r>
              <a:rPr lang="en-US" baseline="30000"/>
              <a:t>1</a:t>
            </a:r>
            <a:endParaRPr lang="en-US"/>
          </a:p>
        </p:txBody>
      </p:sp>
      <p:sp>
        <p:nvSpPr>
          <p:cNvPr id="54" name="TextBox 53">
            <a:extLst>
              <a:ext uri="{FF2B5EF4-FFF2-40B4-BE49-F238E27FC236}">
                <a16:creationId xmlns:a16="http://schemas.microsoft.com/office/drawing/2014/main" id="{1407F7CD-1084-F0C8-703C-1519BCABE21D}"/>
              </a:ext>
            </a:extLst>
          </p:cNvPr>
          <p:cNvSpPr txBox="1">
            <a:spLocks/>
          </p:cNvSpPr>
          <p:nvPr/>
        </p:nvSpPr>
        <p:spPr>
          <a:xfrm>
            <a:off x="7805928" y="4739559"/>
            <a:ext cx="3852670" cy="246221"/>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t>Monica Batra-Shrader</a:t>
            </a:r>
            <a:r>
              <a:rPr lang="en-US" baseline="30000"/>
              <a:t>1</a:t>
            </a:r>
            <a:endParaRPr lang="en-US"/>
          </a:p>
        </p:txBody>
      </p:sp>
      <p:sp>
        <p:nvSpPr>
          <p:cNvPr id="55" name="TextBox 54">
            <a:extLst>
              <a:ext uri="{FF2B5EF4-FFF2-40B4-BE49-F238E27FC236}">
                <a16:creationId xmlns:a16="http://schemas.microsoft.com/office/drawing/2014/main" id="{E9883BDA-ACA2-00E6-B15E-D0D59E197429}"/>
              </a:ext>
            </a:extLst>
          </p:cNvPr>
          <p:cNvSpPr txBox="1">
            <a:spLocks/>
          </p:cNvSpPr>
          <p:nvPr/>
        </p:nvSpPr>
        <p:spPr>
          <a:xfrm>
            <a:off x="7805928" y="5370286"/>
            <a:ext cx="3852670" cy="246221"/>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t>Gideon Powell</a:t>
            </a:r>
            <a:r>
              <a:rPr lang="en-US" baseline="30000"/>
              <a:t>1</a:t>
            </a:r>
            <a:endParaRPr lang="en-US"/>
          </a:p>
        </p:txBody>
      </p:sp>
    </p:spTree>
    <p:extLst>
      <p:ext uri="{BB962C8B-B14F-4D97-AF65-F5344CB8AC3E}">
        <p14:creationId xmlns:p14="http://schemas.microsoft.com/office/powerpoint/2010/main" val="350373500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D571C2-F56D-F46C-A0C5-F174252C9F1D}"/>
            </a:ext>
          </a:extLst>
        </p:cNvPr>
        <p:cNvGrpSpPr/>
        <p:nvPr/>
      </p:nvGrpSpPr>
      <p:grpSpPr>
        <a:xfrm>
          <a:off x="0" y="0"/>
          <a:ext cx="0" cy="0"/>
          <a:chOff x="0" y="0"/>
          <a:chExt cx="0" cy="0"/>
        </a:xfrm>
      </p:grpSpPr>
      <p:graphicFrame>
        <p:nvGraphicFramePr>
          <p:cNvPr id="8" name="Object 9" hidden="1">
            <a:extLst>
              <a:ext uri="{FF2B5EF4-FFF2-40B4-BE49-F238E27FC236}">
                <a16:creationId xmlns:a16="http://schemas.microsoft.com/office/drawing/2014/main" id="{8540E9BB-F08B-B656-1437-D930F820585D}"/>
              </a:ext>
            </a:extLst>
          </p:cNvPr>
          <p:cNvGraphicFramePr>
            <a:graphicFrameLocks noChangeAspect="1"/>
          </p:cNvGraphicFramePr>
          <p:nvPr>
            <p:custDataLst>
              <p:tags r:id="rId2"/>
            </p:custDataLst>
            <p:extLst>
              <p:ext uri="{D42A27DB-BD31-4B8C-83A1-F6EECF244321}">
                <p14:modId xmlns:p14="http://schemas.microsoft.com/office/powerpoint/2010/main" val="221024128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1" imgW="404" imgH="403" progId="TCLayout.ActiveDocument.1">
                  <p:embed/>
                </p:oleObj>
              </mc:Choice>
              <mc:Fallback>
                <p:oleObj name="think-cell Slide" r:id="rId11" imgW="404" imgH="403" progId="TCLayout.ActiveDocument.1">
                  <p:embed/>
                  <p:pic>
                    <p:nvPicPr>
                      <p:cNvPr id="8" name="Object 9" hidden="1">
                        <a:extLst>
                          <a:ext uri="{FF2B5EF4-FFF2-40B4-BE49-F238E27FC236}">
                            <a16:creationId xmlns:a16="http://schemas.microsoft.com/office/drawing/2014/main" id="{8540E9BB-F08B-B656-1437-D930F820585D}"/>
                          </a:ext>
                        </a:extLst>
                      </p:cNvPr>
                      <p:cNvPicPr/>
                      <p:nvPr/>
                    </p:nvPicPr>
                    <p:blipFill>
                      <a:blip r:embed="rId12"/>
                      <a:stretch>
                        <a:fillRect/>
                      </a:stretch>
                    </p:blipFill>
                    <p:spPr>
                      <a:xfrm>
                        <a:off x="1588" y="1588"/>
                        <a:ext cx="1588" cy="1588"/>
                      </a:xfrm>
                      <a:prstGeom prst="rect">
                        <a:avLst/>
                      </a:prstGeom>
                    </p:spPr>
                  </p:pic>
                </p:oleObj>
              </mc:Fallback>
            </mc:AlternateContent>
          </a:graphicData>
        </a:graphic>
      </p:graphicFrame>
      <p:sp>
        <p:nvSpPr>
          <p:cNvPr id="6" name="Rectangle 8" hidden="1">
            <a:extLst>
              <a:ext uri="{FF2B5EF4-FFF2-40B4-BE49-F238E27FC236}">
                <a16:creationId xmlns:a16="http://schemas.microsoft.com/office/drawing/2014/main" id="{9F30D7F3-1BE0-8BBA-F253-F871B6CCB904}"/>
              </a:ext>
            </a:extLst>
          </p:cNvPr>
          <p:cNvSpPr/>
          <p:nvPr/>
        </p:nvSpPr>
        <p:spPr>
          <a:xfrm>
            <a:off x="0" y="0"/>
            <a:ext cx="158750" cy="158750"/>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spcBef>
                <a:spcPts val="300"/>
              </a:spcBef>
              <a:spcAft>
                <a:spcPts val="300"/>
              </a:spcAft>
            </a:pPr>
            <a:endParaRPr lang="en-US" sz="1600">
              <a:solidFill>
                <a:schemeClr val="bg1"/>
              </a:solidFill>
              <a:latin typeface="Arial" panose="020B0604020202020204" pitchFamily="34" charset="0"/>
            </a:endParaRPr>
          </a:p>
        </p:txBody>
      </p:sp>
      <p:sp>
        <p:nvSpPr>
          <p:cNvPr id="4" name="Title Placeholder 1">
            <a:extLst>
              <a:ext uri="{FF2B5EF4-FFF2-40B4-BE49-F238E27FC236}">
                <a16:creationId xmlns:a16="http://schemas.microsoft.com/office/drawing/2014/main" id="{F454D2B2-54C9-899E-9CCA-395888D45219}"/>
              </a:ext>
            </a:extLst>
          </p:cNvPr>
          <p:cNvSpPr>
            <a:spLocks noGrp="1"/>
          </p:cNvSpPr>
          <p:nvPr>
            <p:ph type="title"/>
          </p:nvPr>
        </p:nvSpPr>
        <p:spPr>
          <a:xfrm>
            <a:off x="1257300" y="457200"/>
            <a:ext cx="10401300" cy="332399"/>
          </a:xfrm>
          <a:noFill/>
          <a:ln/>
          <a:extLst>
            <a:ext uri="{909E8E84-426E-40DD-AFC4-6F175D3DCCD1}">
              <a14:hiddenFill xmlns:a14="http://schemas.microsoft.com/office/drawing/2010/main">
                <a:solidFill>
                  <a:srgbClr val="FFFFFF"/>
                </a:solidFill>
              </a14:hiddenFill>
            </a:ext>
          </a:extLst>
        </p:spPr>
        <p:txBody>
          <a:bodyPr vert="horz" wrap="square">
            <a:spAutoFit/>
          </a:bodyPr>
          <a:lstStyle/>
          <a:p>
            <a:r>
              <a:rPr lang="en-US"/>
              <a:t>Agenda</a:t>
            </a:r>
          </a:p>
        </p:txBody>
      </p:sp>
      <p:sp>
        <p:nvSpPr>
          <p:cNvPr id="7" name="Slide Number Placeholder 6">
            <a:extLst>
              <a:ext uri="{FF2B5EF4-FFF2-40B4-BE49-F238E27FC236}">
                <a16:creationId xmlns:a16="http://schemas.microsoft.com/office/drawing/2014/main" id="{10831377-90C8-2D4E-08A0-C7563987565F}"/>
              </a:ext>
            </a:extLst>
          </p:cNvPr>
          <p:cNvSpPr>
            <a:spLocks noGrp="1"/>
          </p:cNvSpPr>
          <p:nvPr>
            <p:ph type="sldNum" sz="quarter" idx="12"/>
          </p:nvPr>
        </p:nvSpPr>
        <p:spPr>
          <a:xfrm>
            <a:off x="11647486" y="6400800"/>
            <a:ext cx="533400" cy="332399"/>
          </a:xfrm>
        </p:spPr>
        <p:txBody>
          <a:bodyPr/>
          <a:lstStyle/>
          <a:p>
            <a:fld id="{BCDE79FB-97BA-492B-8D57-F1373F9ADA95}" type="slidenum">
              <a:rPr lang="en-US" smtClean="0"/>
              <a:t>33</a:t>
            </a:fld>
            <a:endParaRPr lang="en-US"/>
          </a:p>
        </p:txBody>
      </p:sp>
      <p:sp>
        <p:nvSpPr>
          <p:cNvPr id="3" name="Text Placeholder 2">
            <a:hlinkClick r:id="rId13" action="ppaction://hlinksldjump"/>
            <a:extLst>
              <a:ext uri="{FF2B5EF4-FFF2-40B4-BE49-F238E27FC236}">
                <a16:creationId xmlns:a16="http://schemas.microsoft.com/office/drawing/2014/main" id="{2F3C2FB8-8DF7-6735-F2F9-4C1EAE63BF22}"/>
              </a:ext>
            </a:extLst>
          </p:cNvPr>
          <p:cNvSpPr>
            <a:spLocks noGrp="1"/>
          </p:cNvSpPr>
          <p:nvPr>
            <p:custDataLst>
              <p:tags r:id="rId3"/>
            </p:custDataLst>
          </p:nvPr>
        </p:nvSpPr>
        <p:spPr bwMode="auto">
          <a:xfrm>
            <a:off x="4052888" y="1157288"/>
            <a:ext cx="7594600" cy="5715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80963" tIns="163513" rIns="0" bIns="163513" rtlCol="0" anchor="ctr">
            <a:noAutofit/>
          </a:bodyPr>
          <a:lstStyle>
            <a:lvl1pPr marL="0" indent="0" algn="l" defTabSz="914400" rtl="0" eaLnBrk="1" latinLnBrk="0" hangingPunct="1">
              <a:lnSpc>
                <a:spcPct val="100000"/>
              </a:lnSpc>
              <a:spcBef>
                <a:spcPts val="300"/>
              </a:spcBef>
              <a:spcAft>
                <a:spcPts val="300"/>
              </a:spcAft>
              <a:buFont typeface="Segoe UI" panose="020B0502040204020203" pitchFamily="34" charset="0"/>
              <a:buChar char="​"/>
              <a:defRPr sz="1600" kern="120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Font typeface="Wingdings" panose="05000000000000000000" pitchFamily="2" charset="2"/>
              <a:buChar char=""/>
              <a:defRPr sz="1600" kern="1200">
                <a:solidFill>
                  <a:schemeClr val="tx1"/>
                </a:solidFill>
                <a:latin typeface="+mn-lt"/>
                <a:ea typeface="+mn-ea"/>
                <a:cs typeface="Arial" panose="020B0604020202020204" pitchFamily="34" charset="0"/>
              </a:defRPr>
            </a:lvl2pPr>
            <a:lvl3pPr marL="515938" indent="-287338"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3pPr>
            <a:lvl4pPr marL="742950" indent="-182563"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4pPr>
            <a:lvl5pPr marL="914400" indent="-136525"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buNone/>
              <a:defRPr/>
            </a:pPr>
            <a:r>
              <a:rPr lang="en-US"/>
              <a:t>Timeline and governance recap</a:t>
            </a:r>
          </a:p>
        </p:txBody>
      </p:sp>
      <p:sp>
        <p:nvSpPr>
          <p:cNvPr id="15" name="Text Placeholder 2">
            <a:hlinkClick r:id="rId14" action="ppaction://hlinksldjump"/>
            <a:extLst>
              <a:ext uri="{FF2B5EF4-FFF2-40B4-BE49-F238E27FC236}">
                <a16:creationId xmlns:a16="http://schemas.microsoft.com/office/drawing/2014/main" id="{0B65D147-7FB3-503D-2D42-51EB17E77C6D}"/>
              </a:ext>
            </a:extLst>
          </p:cNvPr>
          <p:cNvSpPr>
            <a:spLocks noGrp="1"/>
          </p:cNvSpPr>
          <p:nvPr>
            <p:custDataLst>
              <p:tags r:id="rId4"/>
            </p:custDataLst>
          </p:nvPr>
        </p:nvSpPr>
        <p:spPr bwMode="auto">
          <a:xfrm>
            <a:off x="4052888" y="1728789"/>
            <a:ext cx="7594600" cy="56991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80963" tIns="163513" rIns="0" bIns="161925" rtlCol="0" anchor="ctr">
            <a:noAutofit/>
          </a:bodyPr>
          <a:lstStyle>
            <a:lvl1pPr marL="0" indent="0" algn="l" defTabSz="914400" rtl="0" eaLnBrk="1" latinLnBrk="0" hangingPunct="1">
              <a:lnSpc>
                <a:spcPct val="100000"/>
              </a:lnSpc>
              <a:spcBef>
                <a:spcPts val="300"/>
              </a:spcBef>
              <a:spcAft>
                <a:spcPts val="300"/>
              </a:spcAft>
              <a:buFont typeface="Segoe UI" panose="020B0502040204020203" pitchFamily="34" charset="0"/>
              <a:buChar char="​"/>
              <a:defRPr sz="1600" kern="120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Font typeface="Wingdings" panose="05000000000000000000" pitchFamily="2" charset="2"/>
              <a:buChar char=""/>
              <a:defRPr sz="1600" kern="1200">
                <a:solidFill>
                  <a:schemeClr val="tx1"/>
                </a:solidFill>
                <a:latin typeface="+mn-lt"/>
                <a:ea typeface="+mn-ea"/>
                <a:cs typeface="Arial" panose="020B0604020202020204" pitchFamily="34" charset="0"/>
              </a:defRPr>
            </a:lvl2pPr>
            <a:lvl3pPr marL="515938" indent="-287338"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3pPr>
            <a:lvl4pPr marL="742950" indent="-182563"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4pPr>
            <a:lvl5pPr marL="914400" indent="-136525"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buNone/>
              <a:defRPr/>
            </a:pPr>
            <a:r>
              <a:rPr lang="en-US"/>
              <a:t>Year 6 allocation approach</a:t>
            </a:r>
          </a:p>
        </p:txBody>
      </p:sp>
      <p:sp>
        <p:nvSpPr>
          <p:cNvPr id="16" name="Text Placeholder 2">
            <a:hlinkClick r:id="rId15" action="ppaction://hlinksldjump"/>
            <a:extLst>
              <a:ext uri="{FF2B5EF4-FFF2-40B4-BE49-F238E27FC236}">
                <a16:creationId xmlns:a16="http://schemas.microsoft.com/office/drawing/2014/main" id="{1C662B6C-FD49-A6BA-F232-A9B381A93999}"/>
              </a:ext>
            </a:extLst>
          </p:cNvPr>
          <p:cNvSpPr>
            <a:spLocks noGrp="1"/>
          </p:cNvSpPr>
          <p:nvPr>
            <p:custDataLst>
              <p:tags r:id="rId5"/>
            </p:custDataLst>
          </p:nvPr>
        </p:nvSpPr>
        <p:spPr bwMode="auto">
          <a:xfrm>
            <a:off x="4052888" y="2298700"/>
            <a:ext cx="7594600" cy="5715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80963" tIns="163513" rIns="0" bIns="163513" rtlCol="0" anchor="ctr">
            <a:noAutofit/>
          </a:bodyPr>
          <a:lstStyle>
            <a:lvl1pPr marL="0" indent="0" algn="l" defTabSz="914400" rtl="0" eaLnBrk="1" latinLnBrk="0" hangingPunct="1">
              <a:lnSpc>
                <a:spcPct val="100000"/>
              </a:lnSpc>
              <a:spcBef>
                <a:spcPts val="300"/>
              </a:spcBef>
              <a:spcAft>
                <a:spcPts val="300"/>
              </a:spcAft>
              <a:buFont typeface="Segoe UI" panose="020B0502040204020203" pitchFamily="34" charset="0"/>
              <a:buChar char="​"/>
              <a:defRPr sz="1600" kern="120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Font typeface="Wingdings" panose="05000000000000000000" pitchFamily="2" charset="2"/>
              <a:buChar char=""/>
              <a:defRPr sz="1600" kern="1200">
                <a:solidFill>
                  <a:schemeClr val="tx1"/>
                </a:solidFill>
                <a:latin typeface="+mn-lt"/>
                <a:ea typeface="+mn-ea"/>
                <a:cs typeface="Arial" panose="020B0604020202020204" pitchFamily="34" charset="0"/>
              </a:defRPr>
            </a:lvl2pPr>
            <a:lvl3pPr marL="515938" indent="-287338"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3pPr>
            <a:lvl4pPr marL="742950" indent="-182563"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4pPr>
            <a:lvl5pPr marL="914400" indent="-136525"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buNone/>
              <a:defRPr/>
            </a:pPr>
            <a:r>
              <a:rPr lang="en-US"/>
              <a:t>CLR Discussion </a:t>
            </a:r>
          </a:p>
        </p:txBody>
      </p:sp>
      <p:sp>
        <p:nvSpPr>
          <p:cNvPr id="41" name="Text Placeholder 2">
            <a:hlinkClick r:id="rId16" action="ppaction://hlinksldjump"/>
            <a:extLst>
              <a:ext uri="{FF2B5EF4-FFF2-40B4-BE49-F238E27FC236}">
                <a16:creationId xmlns:a16="http://schemas.microsoft.com/office/drawing/2014/main" id="{B8335452-9A6E-37AA-42E1-C763EB5412A0}"/>
              </a:ext>
            </a:extLst>
          </p:cNvPr>
          <p:cNvSpPr>
            <a:spLocks noGrp="1"/>
          </p:cNvSpPr>
          <p:nvPr>
            <p:custDataLst>
              <p:tags r:id="rId6"/>
            </p:custDataLst>
          </p:nvPr>
        </p:nvSpPr>
        <p:spPr bwMode="auto">
          <a:xfrm>
            <a:off x="4052888" y="2870201"/>
            <a:ext cx="7594600" cy="81597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square" lIns="80963" tIns="163513" rIns="57150" bIns="163513" rtlCol="0" anchor="ctr">
            <a:noAutofit/>
          </a:bodyPr>
          <a:lstStyle>
            <a:lvl1pPr marL="0" indent="0" algn="l" defTabSz="914400" rtl="0" eaLnBrk="1" latinLnBrk="0" hangingPunct="1">
              <a:lnSpc>
                <a:spcPct val="100000"/>
              </a:lnSpc>
              <a:spcBef>
                <a:spcPts val="300"/>
              </a:spcBef>
              <a:spcAft>
                <a:spcPts val="300"/>
              </a:spcAft>
              <a:buFont typeface="Segoe UI" panose="020B0502040204020203" pitchFamily="34" charset="0"/>
              <a:buChar char="​"/>
              <a:defRPr sz="1600" kern="120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Font typeface="Wingdings" panose="05000000000000000000" pitchFamily="2" charset="2"/>
              <a:buChar char=""/>
              <a:defRPr sz="1600" kern="1200">
                <a:solidFill>
                  <a:schemeClr val="tx1"/>
                </a:solidFill>
                <a:latin typeface="+mn-lt"/>
                <a:ea typeface="+mn-ea"/>
                <a:cs typeface="Arial" panose="020B0604020202020204" pitchFamily="34" charset="0"/>
              </a:defRPr>
            </a:lvl2pPr>
            <a:lvl3pPr marL="515938" indent="-287338"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3pPr>
            <a:lvl4pPr marL="742950" indent="-182563"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4pPr>
            <a:lvl5pPr marL="914400" indent="-136525"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buNone/>
              <a:defRPr/>
            </a:pPr>
            <a:r>
              <a:rPr lang="en-US" dirty="0">
                <a:cs typeface="Arial"/>
              </a:rPr>
              <a:t>Feedback from PUCT and ERCOT comments </a:t>
            </a:r>
            <a:r>
              <a:rPr lang="en-US" dirty="0"/>
              <a:t>(chapter to be filled out after ERCOT </a:t>
            </a:r>
            <a:r>
              <a:rPr lang="en-US"/>
              <a:t>comments are filed</a:t>
            </a:r>
            <a:r>
              <a:rPr lang="en-US" dirty="0"/>
              <a:t>)</a:t>
            </a:r>
          </a:p>
        </p:txBody>
      </p:sp>
      <p:sp>
        <p:nvSpPr>
          <p:cNvPr id="43" name="Text Placeholder 2">
            <a:hlinkClick r:id="rId17" action="ppaction://hlinksldjump"/>
            <a:extLst>
              <a:ext uri="{FF2B5EF4-FFF2-40B4-BE49-F238E27FC236}">
                <a16:creationId xmlns:a16="http://schemas.microsoft.com/office/drawing/2014/main" id="{7461EB68-3355-A1D5-999E-89790026DF56}"/>
              </a:ext>
            </a:extLst>
          </p:cNvPr>
          <p:cNvSpPr>
            <a:spLocks noGrp="1"/>
          </p:cNvSpPr>
          <p:nvPr>
            <p:custDataLst>
              <p:tags r:id="rId7"/>
            </p:custDataLst>
          </p:nvPr>
        </p:nvSpPr>
        <p:spPr bwMode="auto">
          <a:xfrm>
            <a:off x="4052886" y="3686175"/>
            <a:ext cx="7594600" cy="81597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square" lIns="80963" tIns="163513" rIns="420688" bIns="163513" rtlCol="0" anchor="ctr">
            <a:noAutofit/>
          </a:bodyPr>
          <a:lstStyle>
            <a:lvl1pPr marL="0" indent="0" algn="l" defTabSz="914400" rtl="0" eaLnBrk="1" latinLnBrk="0" hangingPunct="1">
              <a:lnSpc>
                <a:spcPct val="100000"/>
              </a:lnSpc>
              <a:spcBef>
                <a:spcPts val="300"/>
              </a:spcBef>
              <a:spcAft>
                <a:spcPts val="300"/>
              </a:spcAft>
              <a:buFont typeface="Segoe UI" panose="020B0502040204020203" pitchFamily="34" charset="0"/>
              <a:buChar char="​"/>
              <a:defRPr sz="1600" kern="120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Font typeface="Wingdings" panose="05000000000000000000" pitchFamily="2" charset="2"/>
              <a:buChar char=""/>
              <a:defRPr sz="1600" kern="1200">
                <a:solidFill>
                  <a:schemeClr val="tx1"/>
                </a:solidFill>
                <a:latin typeface="+mn-lt"/>
                <a:ea typeface="+mn-ea"/>
                <a:cs typeface="Arial" panose="020B0604020202020204" pitchFamily="34" charset="0"/>
              </a:defRPr>
            </a:lvl2pPr>
            <a:lvl3pPr marL="515938" indent="-287338"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3pPr>
            <a:lvl4pPr marL="742950" indent="-182563"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4pPr>
            <a:lvl5pPr marL="914400" indent="-136525"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buNone/>
              <a:defRPr/>
            </a:pPr>
            <a:r>
              <a:rPr lang="en-US" dirty="0"/>
              <a:t>Batch Zero Concepts (chapter to be filled out after ERCOT </a:t>
            </a:r>
            <a:r>
              <a:rPr lang="en-US"/>
              <a:t>comments are filed</a:t>
            </a:r>
            <a:r>
              <a:rPr lang="en-US" dirty="0"/>
              <a:t>)</a:t>
            </a:r>
          </a:p>
        </p:txBody>
      </p:sp>
      <p:sp>
        <p:nvSpPr>
          <p:cNvPr id="19" name="Text Placeholder 2">
            <a:hlinkClick r:id="rId18" action="ppaction://hlinksldjump"/>
            <a:extLst>
              <a:ext uri="{FF2B5EF4-FFF2-40B4-BE49-F238E27FC236}">
                <a16:creationId xmlns:a16="http://schemas.microsoft.com/office/drawing/2014/main" id="{21D751F8-4C1F-C28D-8915-4526CFDEEB49}"/>
              </a:ext>
            </a:extLst>
          </p:cNvPr>
          <p:cNvSpPr>
            <a:spLocks noGrp="1"/>
          </p:cNvSpPr>
          <p:nvPr>
            <p:custDataLst>
              <p:tags r:id="rId8"/>
            </p:custDataLst>
          </p:nvPr>
        </p:nvSpPr>
        <p:spPr bwMode="auto">
          <a:xfrm>
            <a:off x="4052886" y="4502151"/>
            <a:ext cx="7594600" cy="56991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80963" tIns="161925" rIns="0" bIns="163513" rtlCol="0" anchor="ctr">
            <a:noAutofit/>
          </a:bodyPr>
          <a:lstStyle>
            <a:lvl1pPr marL="0" indent="0" algn="l" defTabSz="914400" rtl="0" eaLnBrk="1" latinLnBrk="0" hangingPunct="1">
              <a:lnSpc>
                <a:spcPct val="100000"/>
              </a:lnSpc>
              <a:spcBef>
                <a:spcPts val="300"/>
              </a:spcBef>
              <a:spcAft>
                <a:spcPts val="300"/>
              </a:spcAft>
              <a:buFont typeface="Segoe UI" panose="020B0502040204020203" pitchFamily="34" charset="0"/>
              <a:buChar char="​"/>
              <a:defRPr sz="1600" kern="120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Font typeface="Wingdings" panose="05000000000000000000" pitchFamily="2" charset="2"/>
              <a:buChar char=""/>
              <a:defRPr sz="1600" kern="1200">
                <a:solidFill>
                  <a:schemeClr val="tx1"/>
                </a:solidFill>
                <a:latin typeface="+mn-lt"/>
                <a:ea typeface="+mn-ea"/>
                <a:cs typeface="Arial" panose="020B0604020202020204" pitchFamily="34" charset="0"/>
              </a:defRPr>
            </a:lvl2pPr>
            <a:lvl3pPr marL="515938" indent="-287338"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3pPr>
            <a:lvl4pPr marL="742950" indent="-182563"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4pPr>
            <a:lvl5pPr marL="914400" indent="-136525"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buNone/>
              <a:defRPr/>
            </a:pPr>
            <a:r>
              <a:rPr lang="en-US"/>
              <a:t>Stakeholder Feedback</a:t>
            </a:r>
          </a:p>
        </p:txBody>
      </p:sp>
      <p:sp>
        <p:nvSpPr>
          <p:cNvPr id="5" name="Text Placeholder 2">
            <a:extLst>
              <a:ext uri="{FF2B5EF4-FFF2-40B4-BE49-F238E27FC236}">
                <a16:creationId xmlns:a16="http://schemas.microsoft.com/office/drawing/2014/main" id="{7F811C2E-D1AC-4121-3CC7-16DE3720C535}"/>
              </a:ext>
            </a:extLst>
          </p:cNvPr>
          <p:cNvSpPr>
            <a:spLocks noGrp="1"/>
          </p:cNvSpPr>
          <p:nvPr>
            <p:custDataLst>
              <p:tags r:id="rId9"/>
            </p:custDataLst>
          </p:nvPr>
        </p:nvSpPr>
        <p:spPr bwMode="auto">
          <a:xfrm>
            <a:off x="4052888" y="5072063"/>
            <a:ext cx="7594600" cy="571500"/>
          </a:xfrm>
          <a:prstGeom prst="rect">
            <a:avLst/>
          </a:prstGeom>
          <a:solidFill>
            <a:schemeClr val="accent1"/>
          </a:solidFill>
          <a:ln>
            <a:noFill/>
          </a:ln>
          <a:effectLst/>
        </p:spPr>
        <p:txBody>
          <a:bodyPr vert="horz" wrap="none" lIns="80963" tIns="163513" rIns="0" bIns="163513" rtlCol="0" anchor="ctr">
            <a:noAutofit/>
          </a:bodyPr>
          <a:lstStyle>
            <a:lvl1pPr marL="0" indent="0" algn="l" defTabSz="914400" rtl="0" eaLnBrk="1" latinLnBrk="0" hangingPunct="1">
              <a:lnSpc>
                <a:spcPct val="100000"/>
              </a:lnSpc>
              <a:spcBef>
                <a:spcPts val="300"/>
              </a:spcBef>
              <a:spcAft>
                <a:spcPts val="300"/>
              </a:spcAft>
              <a:buFont typeface="Segoe UI" panose="020B0502040204020203" pitchFamily="34" charset="0"/>
              <a:buChar char="​"/>
              <a:defRPr sz="1600" kern="120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Font typeface="Wingdings" panose="05000000000000000000" pitchFamily="2" charset="2"/>
              <a:buChar char=""/>
              <a:defRPr sz="1600" kern="1200">
                <a:solidFill>
                  <a:schemeClr val="tx1"/>
                </a:solidFill>
                <a:latin typeface="+mn-lt"/>
                <a:ea typeface="+mn-ea"/>
                <a:cs typeface="Arial" panose="020B0604020202020204" pitchFamily="34" charset="0"/>
              </a:defRPr>
            </a:lvl2pPr>
            <a:lvl3pPr marL="515938" indent="-287338"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3pPr>
            <a:lvl4pPr marL="742950" indent="-182563"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4pPr>
            <a:lvl5pPr marL="914400" indent="-136525"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buNone/>
              <a:defRPr/>
            </a:pPr>
            <a:r>
              <a:rPr lang="en-US" b="1">
                <a:solidFill>
                  <a:schemeClr val="bg1"/>
                </a:solidFill>
              </a:rPr>
              <a:t>BYOG Discussion </a:t>
            </a:r>
            <a:endParaRPr lang="en-US">
              <a:solidFill>
                <a:schemeClr val="bg1"/>
              </a:solidFill>
            </a:endParaRPr>
          </a:p>
        </p:txBody>
      </p:sp>
    </p:spTree>
    <p:custDataLst>
      <p:tags r:id="rId1"/>
    </p:custDataLst>
    <p:extLst>
      <p:ext uri="{BB962C8B-B14F-4D97-AF65-F5344CB8AC3E}">
        <p14:creationId xmlns:p14="http://schemas.microsoft.com/office/powerpoint/2010/main" val="203859312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6C1F020F-B181-EC1E-7DA8-FB8E6B86B4E9}"/>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1" imgW="606" imgH="608" progId="TCLayout.ActiveDocument.1">
                  <p:embed/>
                </p:oleObj>
              </mc:Choice>
              <mc:Fallback>
                <p:oleObj name="think-cell Slide" r:id="rId11" imgW="606" imgH="608" progId="TCLayout.ActiveDocument.1">
                  <p:embed/>
                  <p:pic>
                    <p:nvPicPr>
                      <p:cNvPr id="7" name="think-cell data - do not delete" hidden="1">
                        <a:extLst>
                          <a:ext uri="{FF2B5EF4-FFF2-40B4-BE49-F238E27FC236}">
                            <a16:creationId xmlns:a16="http://schemas.microsoft.com/office/drawing/2014/main" id="{6C1F020F-B181-EC1E-7DA8-FB8E6B86B4E9}"/>
                          </a:ext>
                        </a:extLst>
                      </p:cNvPr>
                      <p:cNvPicPr/>
                      <p:nvPr/>
                    </p:nvPicPr>
                    <p:blipFill>
                      <a:blip r:embed="rId12"/>
                      <a:stretch>
                        <a:fillRect/>
                      </a:stretch>
                    </p:blipFill>
                    <p:spPr>
                      <a:xfrm>
                        <a:off x="1588" y="1588"/>
                        <a:ext cx="1588" cy="1588"/>
                      </a:xfrm>
                      <a:prstGeom prst="rect">
                        <a:avLst/>
                      </a:prstGeom>
                    </p:spPr>
                  </p:pic>
                </p:oleObj>
              </mc:Fallback>
            </mc:AlternateContent>
          </a:graphicData>
        </a:graphic>
      </p:graphicFrame>
      <p:sp>
        <p:nvSpPr>
          <p:cNvPr id="2" name="Title Placeholder 1">
            <a:extLst>
              <a:ext uri="{FF2B5EF4-FFF2-40B4-BE49-F238E27FC236}">
                <a16:creationId xmlns:a16="http://schemas.microsoft.com/office/drawing/2014/main" id="{E19D46EF-FADB-153C-FCBA-A05FE4F3555F}"/>
              </a:ext>
            </a:extLst>
          </p:cNvPr>
          <p:cNvSpPr>
            <a:spLocks noGrp="1"/>
          </p:cNvSpPr>
          <p:nvPr>
            <p:ph type="title"/>
          </p:nvPr>
        </p:nvSpPr>
        <p:spPr>
          <a:xfrm>
            <a:off x="1257300" y="457200"/>
            <a:ext cx="10401300" cy="914400"/>
          </a:xfrm>
        </p:spPr>
        <p:txBody>
          <a:bodyPr vert="horz"/>
          <a:lstStyle/>
          <a:p>
            <a:r>
              <a:rPr lang="en-US"/>
              <a:t>A Bring Your Own Generation (BYOG) approach should help stakeholders to solve some of the issues raised with the LLI process</a:t>
            </a:r>
          </a:p>
        </p:txBody>
      </p:sp>
      <p:sp>
        <p:nvSpPr>
          <p:cNvPr id="5" name="Footer Placeholder 4">
            <a:extLst>
              <a:ext uri="{FF2B5EF4-FFF2-40B4-BE49-F238E27FC236}">
                <a16:creationId xmlns:a16="http://schemas.microsoft.com/office/drawing/2014/main" id="{BBAFF1D6-584F-B3A4-1F3E-AFE502367300}"/>
              </a:ext>
            </a:extLst>
          </p:cNvPr>
          <p:cNvSpPr>
            <a:spLocks noGrp="1"/>
          </p:cNvSpPr>
          <p:nvPr>
            <p:ph type="sldNum" sz="quarter" idx="12"/>
          </p:nvPr>
        </p:nvSpPr>
        <p:spPr/>
        <p:txBody>
          <a:bodyPr/>
          <a:lstStyle/>
          <a:p>
            <a:fld id="{BCDE79FB-97BA-492B-8D57-F1373F9ADA95}" type="slidenum">
              <a:rPr lang="en-US" smtClean="0"/>
              <a:t>34</a:t>
            </a:fld>
            <a:endParaRPr lang="en-US"/>
          </a:p>
        </p:txBody>
      </p:sp>
      <p:sp>
        <p:nvSpPr>
          <p:cNvPr id="14" name="TextBox 13">
            <a:extLst>
              <a:ext uri="{FF2B5EF4-FFF2-40B4-BE49-F238E27FC236}">
                <a16:creationId xmlns:a16="http://schemas.microsoft.com/office/drawing/2014/main" id="{2270470D-C6ED-EB3D-E5A7-97B571C579E6}"/>
              </a:ext>
            </a:extLst>
          </p:cNvPr>
          <p:cNvSpPr txBox="1">
            <a:spLocks/>
          </p:cNvSpPr>
          <p:nvPr>
            <p:custDataLst>
              <p:tags r:id="rId2"/>
            </p:custDataLst>
          </p:nvPr>
        </p:nvSpPr>
        <p:spPr>
          <a:xfrm>
            <a:off x="1257300" y="2166783"/>
            <a:ext cx="3293200" cy="2939266"/>
          </a:xfrm>
          <a:prstGeom prst="rect">
            <a:avLst/>
          </a:prstGeom>
        </p:spPr>
        <p:txBody>
          <a:bodyPr vert="horz" wrap="square" lIns="0" tIns="0" rIns="0" bIns="0" rtlCol="0" anchor="t">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buClr>
                <a:srgbClr val="000000"/>
              </a:buClr>
              <a:buNone/>
              <a:defRPr/>
            </a:pPr>
            <a:r>
              <a:rPr lang="en-US" b="1"/>
              <a:t>Interconnecting Large Load Entities (ILLEs) can co-develop or contract with co-located generation</a:t>
            </a:r>
            <a:r>
              <a:rPr lang="en-US"/>
              <a:t> to:</a:t>
            </a:r>
          </a:p>
          <a:p>
            <a:pPr marL="285750" lvl="0" indent="-285750">
              <a:buClr>
                <a:srgbClr val="000000"/>
              </a:buClr>
              <a:buFont typeface="Arial" panose="020B0604020202020204" pitchFamily="34" charset="0"/>
              <a:buChar char="•"/>
              <a:defRPr/>
            </a:pPr>
            <a:r>
              <a:rPr lang="en-US"/>
              <a:t>Secure their own path to energization, independent of grid constraints</a:t>
            </a:r>
          </a:p>
          <a:p>
            <a:pPr marL="285750" lvl="0" indent="-285750">
              <a:buClr>
                <a:srgbClr val="000000"/>
              </a:buClr>
              <a:buFont typeface="Arial" panose="020B0604020202020204" pitchFamily="34" charset="0"/>
              <a:buChar char="•"/>
              <a:defRPr/>
            </a:pPr>
            <a:r>
              <a:rPr lang="en-US"/>
              <a:t>Align load ramp with generation availability</a:t>
            </a:r>
          </a:p>
          <a:p>
            <a:pPr marL="285750" lvl="0" indent="-285750">
              <a:buClr>
                <a:srgbClr val="000000"/>
              </a:buClr>
              <a:buFont typeface="Arial" panose="020B0604020202020204" pitchFamily="34" charset="0"/>
              <a:buChar char="•"/>
              <a:defRPr/>
            </a:pPr>
            <a:r>
              <a:rPr lang="en-US"/>
              <a:t>Reduce reliance on uncertain transmission upgrades</a:t>
            </a:r>
            <a:endParaRPr kumimoji="0" lang="en-US" i="0" u="none" strike="noStrike" kern="1200" cap="none" spc="0" normalizeH="0" baseline="0" noProof="0">
              <a:ln>
                <a:noFill/>
              </a:ln>
              <a:solidFill>
                <a:srgbClr val="000000"/>
              </a:solidFill>
              <a:effectLst/>
              <a:uLnTx/>
              <a:uFillTx/>
              <a:latin typeface="Arial"/>
              <a:ea typeface="+mn-ea"/>
              <a:cs typeface="Arial" panose="020B0604020202020204" pitchFamily="34" charset="0"/>
            </a:endParaRPr>
          </a:p>
        </p:txBody>
      </p:sp>
      <p:grpSp>
        <p:nvGrpSpPr>
          <p:cNvPr id="35" name="Group 34">
            <a:extLst>
              <a:ext uri="{FF2B5EF4-FFF2-40B4-BE49-F238E27FC236}">
                <a16:creationId xmlns:a16="http://schemas.microsoft.com/office/drawing/2014/main" id="{C2983BEC-AAC2-911C-99F4-2342C78360C4}"/>
              </a:ext>
            </a:extLst>
          </p:cNvPr>
          <p:cNvGrpSpPr/>
          <p:nvPr/>
        </p:nvGrpSpPr>
        <p:grpSpPr>
          <a:xfrm>
            <a:off x="1257300" y="1693432"/>
            <a:ext cx="3293200" cy="290863"/>
            <a:chOff x="1257300" y="1941569"/>
            <a:chExt cx="3293200" cy="290863"/>
          </a:xfrm>
        </p:grpSpPr>
        <p:sp>
          <p:nvSpPr>
            <p:cNvPr id="13" name="TextBox 12">
              <a:extLst>
                <a:ext uri="{FF2B5EF4-FFF2-40B4-BE49-F238E27FC236}">
                  <a16:creationId xmlns:a16="http://schemas.microsoft.com/office/drawing/2014/main" id="{75BBC4C8-1B2F-AA53-DB0B-C2E4BC440ACE}"/>
                </a:ext>
              </a:extLst>
            </p:cNvPr>
            <p:cNvSpPr txBox="1">
              <a:spLocks/>
            </p:cNvSpPr>
            <p:nvPr>
              <p:custDataLst>
                <p:tags r:id="rId9"/>
              </p:custDataLst>
            </p:nvPr>
          </p:nvSpPr>
          <p:spPr>
            <a:xfrm>
              <a:off x="1257300" y="1941569"/>
              <a:ext cx="3293200" cy="276999"/>
            </a:xfrm>
            <a:prstGeom prst="rect">
              <a:avLst/>
            </a:prstGeom>
          </p:spPr>
          <p:txBody>
            <a:bodyPr vert="horz" wrap="square" lIns="0" tIns="0" rIns="0" bIns="0" rtlCol="0" anchor="b">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buClr>
                  <a:srgbClr val="000000"/>
                </a:buClr>
                <a:defRPr/>
              </a:pPr>
              <a:r>
                <a:rPr lang="en-US" sz="1800" b="1"/>
                <a:t>Intent of BYOG</a:t>
              </a:r>
              <a:endParaRPr kumimoji="0" lang="en-US" sz="1800" b="1" i="0" u="none" strike="noStrike" kern="1200" cap="none" spc="0" normalizeH="0" baseline="0" noProof="0">
                <a:ln>
                  <a:noFill/>
                </a:ln>
                <a:solidFill>
                  <a:srgbClr val="000000"/>
                </a:solidFill>
                <a:effectLst/>
                <a:uLnTx/>
                <a:uFillTx/>
                <a:latin typeface="Arial"/>
                <a:ea typeface="+mn-ea"/>
                <a:cs typeface="Arial" panose="020B0604020202020204" pitchFamily="34" charset="0"/>
              </a:endParaRPr>
            </a:p>
          </p:txBody>
        </p:sp>
        <p:cxnSp>
          <p:nvCxnSpPr>
            <p:cNvPr id="15" name="Straight Connector 14">
              <a:extLst>
                <a:ext uri="{FF2B5EF4-FFF2-40B4-BE49-F238E27FC236}">
                  <a16:creationId xmlns:a16="http://schemas.microsoft.com/office/drawing/2014/main" id="{AD5E6B66-2F34-7AA3-9F06-19AC2120DED9}"/>
                </a:ext>
              </a:extLst>
            </p:cNvPr>
            <p:cNvCxnSpPr>
              <a:cxnSpLocks/>
            </p:cNvCxnSpPr>
            <p:nvPr/>
          </p:nvCxnSpPr>
          <p:spPr>
            <a:xfrm>
              <a:off x="1257300" y="2232432"/>
              <a:ext cx="3293200" cy="0"/>
            </a:xfrm>
            <a:prstGeom prst="line">
              <a:avLst/>
            </a:prstGeom>
          </p:spPr>
          <p:style>
            <a:lnRef idx="2">
              <a:schemeClr val="accent1"/>
            </a:lnRef>
            <a:fillRef idx="0">
              <a:schemeClr val="accent1"/>
            </a:fillRef>
            <a:effectRef idx="1">
              <a:schemeClr val="accent1"/>
            </a:effectRef>
            <a:fontRef idx="minor">
              <a:schemeClr val="tx1"/>
            </a:fontRef>
          </p:style>
        </p:cxnSp>
      </p:grpSp>
      <p:grpSp>
        <p:nvGrpSpPr>
          <p:cNvPr id="36" name="Group 35">
            <a:extLst>
              <a:ext uri="{FF2B5EF4-FFF2-40B4-BE49-F238E27FC236}">
                <a16:creationId xmlns:a16="http://schemas.microsoft.com/office/drawing/2014/main" id="{AF85576E-0C6E-5347-5BC9-5D412A1F9480}"/>
              </a:ext>
            </a:extLst>
          </p:cNvPr>
          <p:cNvGrpSpPr/>
          <p:nvPr/>
        </p:nvGrpSpPr>
        <p:grpSpPr>
          <a:xfrm>
            <a:off x="5146690" y="1693431"/>
            <a:ext cx="6511910" cy="290864"/>
            <a:chOff x="5557657" y="1941568"/>
            <a:chExt cx="6100943" cy="290864"/>
          </a:xfrm>
        </p:grpSpPr>
        <p:sp>
          <p:nvSpPr>
            <p:cNvPr id="17" name="TextBox 16">
              <a:extLst>
                <a:ext uri="{FF2B5EF4-FFF2-40B4-BE49-F238E27FC236}">
                  <a16:creationId xmlns:a16="http://schemas.microsoft.com/office/drawing/2014/main" id="{B7A7AC3F-F00E-8A45-3948-6CB8364A16CA}"/>
                </a:ext>
              </a:extLst>
            </p:cNvPr>
            <p:cNvSpPr txBox="1">
              <a:spLocks/>
            </p:cNvSpPr>
            <p:nvPr>
              <p:custDataLst>
                <p:tags r:id="rId8"/>
              </p:custDataLst>
            </p:nvPr>
          </p:nvSpPr>
          <p:spPr>
            <a:xfrm>
              <a:off x="5557657" y="1941568"/>
              <a:ext cx="6100943" cy="277000"/>
            </a:xfrm>
            <a:prstGeom prst="rect">
              <a:avLst/>
            </a:prstGeom>
          </p:spPr>
          <p:txBody>
            <a:bodyPr vert="horz" wrap="square" lIns="0" tIns="0" rIns="0" bIns="0" rtlCol="0" anchor="b">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buClr>
                  <a:srgbClr val="000000"/>
                </a:buClr>
                <a:defRPr/>
              </a:pPr>
              <a:r>
                <a:rPr lang="en-US" sz="1800" b="1"/>
                <a:t>Potential benefits</a:t>
              </a:r>
              <a:endParaRPr kumimoji="0" lang="en-US" sz="1800" b="1" i="0" u="none" strike="noStrike" kern="1200" cap="none" spc="0" normalizeH="0" baseline="0" noProof="0">
                <a:ln>
                  <a:noFill/>
                </a:ln>
                <a:solidFill>
                  <a:srgbClr val="000000"/>
                </a:solidFill>
                <a:effectLst/>
                <a:uLnTx/>
                <a:uFillTx/>
                <a:latin typeface="Arial"/>
                <a:ea typeface="+mn-ea"/>
                <a:cs typeface="Arial" panose="020B0604020202020204" pitchFamily="34" charset="0"/>
              </a:endParaRPr>
            </a:p>
          </p:txBody>
        </p:sp>
        <p:cxnSp>
          <p:nvCxnSpPr>
            <p:cNvPr id="19" name="Straight Connector 18">
              <a:extLst>
                <a:ext uri="{FF2B5EF4-FFF2-40B4-BE49-F238E27FC236}">
                  <a16:creationId xmlns:a16="http://schemas.microsoft.com/office/drawing/2014/main" id="{09318011-8863-04E6-E647-B72FC3CFA342}"/>
                </a:ext>
              </a:extLst>
            </p:cNvPr>
            <p:cNvCxnSpPr>
              <a:cxnSpLocks/>
            </p:cNvCxnSpPr>
            <p:nvPr/>
          </p:nvCxnSpPr>
          <p:spPr>
            <a:xfrm>
              <a:off x="5557657" y="2232432"/>
              <a:ext cx="6100943" cy="0"/>
            </a:xfrm>
            <a:prstGeom prst="line">
              <a:avLst/>
            </a:prstGeom>
          </p:spPr>
          <p:style>
            <a:lnRef idx="2">
              <a:schemeClr val="accent1"/>
            </a:lnRef>
            <a:fillRef idx="0">
              <a:schemeClr val="accent1"/>
            </a:fillRef>
            <a:effectRef idx="1">
              <a:schemeClr val="accent1"/>
            </a:effectRef>
            <a:fontRef idx="minor">
              <a:schemeClr val="tx1"/>
            </a:fontRef>
          </p:style>
        </p:cxnSp>
      </p:grpSp>
      <p:sp>
        <p:nvSpPr>
          <p:cNvPr id="18" name="TextBox 17">
            <a:extLst>
              <a:ext uri="{FF2B5EF4-FFF2-40B4-BE49-F238E27FC236}">
                <a16:creationId xmlns:a16="http://schemas.microsoft.com/office/drawing/2014/main" id="{8465A3A0-AAD4-80A9-5553-736DE16270AE}"/>
              </a:ext>
            </a:extLst>
          </p:cNvPr>
          <p:cNvSpPr txBox="1">
            <a:spLocks/>
          </p:cNvSpPr>
          <p:nvPr>
            <p:custDataLst>
              <p:tags r:id="rId3"/>
            </p:custDataLst>
          </p:nvPr>
        </p:nvSpPr>
        <p:spPr>
          <a:xfrm>
            <a:off x="5989834" y="2166782"/>
            <a:ext cx="5668766" cy="738664"/>
          </a:xfrm>
          <a:prstGeom prst="rect">
            <a:avLst/>
          </a:prstGeom>
        </p:spPr>
        <p:txBody>
          <a:bodyPr vert="horz" wrap="square" lIns="0" tIns="0" rIns="0" bIns="0" rtlCol="0" anchor="t">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lvl="1" indent="0">
              <a:buClr>
                <a:srgbClr val="000000"/>
              </a:buClr>
              <a:buNone/>
              <a:defRPr/>
            </a:pPr>
            <a:r>
              <a:rPr lang="en-US" b="1"/>
              <a:t>For the ILLEs</a:t>
            </a:r>
          </a:p>
          <a:p>
            <a:pPr lvl="1">
              <a:buClr>
                <a:srgbClr val="000000"/>
              </a:buClr>
              <a:buFont typeface="Arial" panose="020B0604020202020204" pitchFamily="34" charset="0"/>
              <a:buChar char="•"/>
              <a:defRPr/>
            </a:pPr>
            <a:r>
              <a:rPr lang="en-US" b="1"/>
              <a:t>Greater certainty on energization timing and scale</a:t>
            </a:r>
            <a:endParaRPr lang="en-US"/>
          </a:p>
          <a:p>
            <a:pPr lvl="1">
              <a:buClr>
                <a:srgbClr val="000000"/>
              </a:buClr>
              <a:buFont typeface="Arial" panose="020B0604020202020204" pitchFamily="34" charset="0"/>
              <a:buChar char="•"/>
              <a:defRPr/>
            </a:pPr>
            <a:r>
              <a:rPr lang="en-US" b="1"/>
              <a:t>Ability to bypass grid-driven delays </a:t>
            </a:r>
            <a:r>
              <a:rPr lang="en-US"/>
              <a:t>and curtailment risk</a:t>
            </a:r>
          </a:p>
        </p:txBody>
      </p:sp>
      <p:pic>
        <p:nvPicPr>
          <p:cNvPr id="31" name="Graphic 30">
            <a:extLst>
              <a:ext uri="{FF2B5EF4-FFF2-40B4-BE49-F238E27FC236}">
                <a16:creationId xmlns:a16="http://schemas.microsoft.com/office/drawing/2014/main" id="{FCB26298-8678-7A15-F0E0-C28D271AD956}"/>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5146690" y="2179468"/>
            <a:ext cx="609600" cy="609600"/>
          </a:xfrm>
          <a:prstGeom prst="rect">
            <a:avLst/>
          </a:prstGeom>
        </p:spPr>
      </p:pic>
      <p:pic>
        <p:nvPicPr>
          <p:cNvPr id="23" name="Graphic 22">
            <a:extLst>
              <a:ext uri="{FF2B5EF4-FFF2-40B4-BE49-F238E27FC236}">
                <a16:creationId xmlns:a16="http://schemas.microsoft.com/office/drawing/2014/main" id="{24D63B85-0225-C693-04B5-FC32A51780BC}"/>
              </a:ext>
            </a:extLst>
          </p:cNvPr>
          <p:cNvPicPr>
            <a:picLocks noChangeAspect="1"/>
          </p:cNvPicPr>
          <p:nvPr/>
        </p:nvPicPr>
        <p:blipFill>
          <a:blip>
            <a:extLst>
              <a:ext uri="{96DAC541-7B7A-43D3-8B79-37D633B846F1}">
                <asvg:svgBlip xmlns:asvg="http://schemas.microsoft.com/office/drawing/2016/SVG/main" r:embed="rId14"/>
              </a:ext>
            </a:extLst>
          </a:blip>
          <a:stretch>
            <a:fillRect/>
          </a:stretch>
        </p:blipFill>
        <p:spPr>
          <a:xfrm>
            <a:off x="5146690" y="3277552"/>
            <a:ext cx="609600" cy="609600"/>
          </a:xfrm>
          <a:prstGeom prst="rect">
            <a:avLst/>
          </a:prstGeom>
        </p:spPr>
      </p:pic>
      <p:sp>
        <p:nvSpPr>
          <p:cNvPr id="33" name="TextBox 32">
            <a:extLst>
              <a:ext uri="{FF2B5EF4-FFF2-40B4-BE49-F238E27FC236}">
                <a16:creationId xmlns:a16="http://schemas.microsoft.com/office/drawing/2014/main" id="{93D8F6EA-4940-90D8-773B-61BE97597212}"/>
              </a:ext>
            </a:extLst>
          </p:cNvPr>
          <p:cNvSpPr txBox="1">
            <a:spLocks/>
          </p:cNvSpPr>
          <p:nvPr>
            <p:custDataLst>
              <p:tags r:id="rId4"/>
            </p:custDataLst>
          </p:nvPr>
        </p:nvSpPr>
        <p:spPr>
          <a:xfrm>
            <a:off x="5989834" y="3277552"/>
            <a:ext cx="5668766" cy="984885"/>
          </a:xfrm>
          <a:prstGeom prst="rect">
            <a:avLst/>
          </a:prstGeom>
        </p:spPr>
        <p:txBody>
          <a:bodyPr vert="horz" wrap="square" lIns="0" tIns="0" rIns="0" bIns="0" rtlCol="0" anchor="t">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lvl="1" indent="0">
              <a:buClr>
                <a:srgbClr val="000000"/>
              </a:buClr>
              <a:buNone/>
              <a:defRPr/>
            </a:pPr>
            <a:r>
              <a:rPr lang="en-US" b="1">
                <a:solidFill>
                  <a:srgbClr val="000000"/>
                </a:solidFill>
                <a:cs typeface="Arial" panose="020B0604020202020204" pitchFamily="34" charset="0"/>
              </a:rPr>
              <a:t>For the generators</a:t>
            </a:r>
          </a:p>
          <a:p>
            <a:pPr lvl="1">
              <a:buClr>
                <a:srgbClr val="000000"/>
              </a:buClr>
              <a:buFont typeface="Arial" panose="020B0604020202020204" pitchFamily="34" charset="0"/>
              <a:buChar char="•"/>
              <a:defRPr/>
            </a:pPr>
            <a:r>
              <a:rPr lang="en-US" b="1"/>
              <a:t>Direct, contracted demand</a:t>
            </a:r>
            <a:r>
              <a:rPr lang="en-US"/>
              <a:t> from day one</a:t>
            </a:r>
          </a:p>
          <a:p>
            <a:pPr lvl="1">
              <a:buClr>
                <a:srgbClr val="000000"/>
              </a:buClr>
              <a:buFont typeface="Arial" panose="020B0604020202020204" pitchFamily="34" charset="0"/>
              <a:buChar char="•"/>
              <a:defRPr/>
            </a:pPr>
            <a:r>
              <a:rPr lang="en-US" b="1"/>
              <a:t>Improved bankability</a:t>
            </a:r>
            <a:r>
              <a:rPr lang="en-US"/>
              <a:t> vs. merchant exposure</a:t>
            </a:r>
          </a:p>
          <a:p>
            <a:pPr lvl="1">
              <a:buClr>
                <a:srgbClr val="000000"/>
              </a:buClr>
              <a:buFont typeface="Arial" panose="020B0604020202020204" pitchFamily="34" charset="0"/>
              <a:buChar char="•"/>
              <a:defRPr/>
            </a:pPr>
            <a:r>
              <a:rPr lang="en-US"/>
              <a:t>Clear role in </a:t>
            </a:r>
            <a:r>
              <a:rPr lang="en-US" b="1"/>
              <a:t>solving interconnection bottlenecks</a:t>
            </a:r>
            <a:r>
              <a:rPr lang="en-US"/>
              <a:t> </a:t>
            </a:r>
          </a:p>
          <a:p>
            <a:pPr lvl="1">
              <a:buClr>
                <a:srgbClr val="000000"/>
              </a:buClr>
              <a:buFont typeface="Arial" panose="020B0604020202020204" pitchFamily="34" charset="0"/>
              <a:buChar char="•"/>
              <a:defRPr/>
            </a:pPr>
            <a:endParaRPr lang="en-US">
              <a:solidFill>
                <a:srgbClr val="000000"/>
              </a:solidFill>
              <a:cs typeface="Arial" panose="020B0604020202020204" pitchFamily="34" charset="0"/>
            </a:endParaRPr>
          </a:p>
        </p:txBody>
      </p:sp>
      <p:pic>
        <p:nvPicPr>
          <p:cNvPr id="27" name="Graphic 26">
            <a:extLst>
              <a:ext uri="{FF2B5EF4-FFF2-40B4-BE49-F238E27FC236}">
                <a16:creationId xmlns:a16="http://schemas.microsoft.com/office/drawing/2014/main" id="{2F03DF51-FA9D-6A43-F242-6EE571232410}"/>
              </a:ext>
            </a:extLst>
          </p:cNvPr>
          <p:cNvPicPr>
            <a:picLocks noChangeAspect="1"/>
          </p:cNvPicPr>
          <p:nvPr/>
        </p:nvPicPr>
        <p:blipFill>
          <a:blip>
            <a:extLst>
              <a:ext uri="{96DAC541-7B7A-43D3-8B79-37D633B846F1}">
                <asvg:svgBlip xmlns:asvg="http://schemas.microsoft.com/office/drawing/2016/SVG/main" r:embed="rId15"/>
              </a:ext>
            </a:extLst>
          </a:blip>
          <a:stretch>
            <a:fillRect/>
          </a:stretch>
        </p:blipFill>
        <p:spPr>
          <a:xfrm>
            <a:off x="5146690" y="4634543"/>
            <a:ext cx="609600" cy="609600"/>
          </a:xfrm>
          <a:prstGeom prst="rect">
            <a:avLst/>
          </a:prstGeom>
        </p:spPr>
      </p:pic>
      <p:sp>
        <p:nvSpPr>
          <p:cNvPr id="34" name="TextBox 33">
            <a:extLst>
              <a:ext uri="{FF2B5EF4-FFF2-40B4-BE49-F238E27FC236}">
                <a16:creationId xmlns:a16="http://schemas.microsoft.com/office/drawing/2014/main" id="{6F0ECC42-AC76-3FBD-7AB9-5652E819AFE9}"/>
              </a:ext>
            </a:extLst>
          </p:cNvPr>
          <p:cNvSpPr txBox="1">
            <a:spLocks/>
          </p:cNvSpPr>
          <p:nvPr>
            <p:custDataLst>
              <p:tags r:id="rId5"/>
            </p:custDataLst>
          </p:nvPr>
        </p:nvSpPr>
        <p:spPr>
          <a:xfrm>
            <a:off x="5989834" y="4634543"/>
            <a:ext cx="5668766" cy="1346522"/>
          </a:xfrm>
          <a:prstGeom prst="rect">
            <a:avLst/>
          </a:prstGeom>
        </p:spPr>
        <p:txBody>
          <a:bodyPr vert="horz" wrap="square" lIns="0" tIns="0" rIns="0" bIns="0" rtlCol="0" anchor="t">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1">
              <a:buClr>
                <a:srgbClr val="000000"/>
              </a:buClr>
              <a:buNone/>
              <a:defRPr/>
            </a:pPr>
            <a:r>
              <a:rPr lang="en-US" b="1"/>
              <a:t>For the system</a:t>
            </a:r>
          </a:p>
          <a:p>
            <a:pPr lvl="1">
              <a:buClr>
                <a:srgbClr val="000000"/>
              </a:buClr>
              <a:buFont typeface="Arial" panose="020B0604020202020204" pitchFamily="34" charset="0"/>
              <a:buChar char="•"/>
              <a:defRPr/>
            </a:pPr>
            <a:r>
              <a:rPr lang="en-US" b="1"/>
              <a:t>Accelerates capacity build </a:t>
            </a:r>
            <a:r>
              <a:rPr lang="en-US"/>
              <a:t>where it is needed most</a:t>
            </a:r>
          </a:p>
          <a:p>
            <a:pPr lvl="1">
              <a:buClr>
                <a:srgbClr val="000000"/>
              </a:buClr>
              <a:buFont typeface="Arial" panose="020B0604020202020204" pitchFamily="34" charset="0"/>
              <a:buChar char="•"/>
              <a:defRPr/>
            </a:pPr>
            <a:r>
              <a:rPr lang="en-US" b="1"/>
              <a:t>Reduces congestion </a:t>
            </a:r>
            <a:r>
              <a:rPr lang="en-US"/>
              <a:t>and transmission pressure</a:t>
            </a:r>
          </a:p>
          <a:p>
            <a:pPr lvl="1">
              <a:buClr>
                <a:srgbClr val="000000"/>
              </a:buClr>
              <a:buFont typeface="Arial" panose="020B0604020202020204" pitchFamily="34" charset="0"/>
              <a:buChar char="•"/>
              <a:defRPr/>
            </a:pPr>
            <a:r>
              <a:rPr lang="en-US" b="1"/>
              <a:t>Improves resource adequacy </a:t>
            </a:r>
            <a:r>
              <a:rPr lang="en-US"/>
              <a:t>through demand-linked generation</a:t>
            </a:r>
          </a:p>
        </p:txBody>
      </p:sp>
      <p:cxnSp>
        <p:nvCxnSpPr>
          <p:cNvPr id="41" name="LineBasicDefault 27">
            <a:extLst>
              <a:ext uri="{FF2B5EF4-FFF2-40B4-BE49-F238E27FC236}">
                <a16:creationId xmlns:a16="http://schemas.microsoft.com/office/drawing/2014/main" id="{647BBC54-FD5B-99AF-6656-2E073B0F9145}"/>
              </a:ext>
            </a:extLst>
          </p:cNvPr>
          <p:cNvCxnSpPr>
            <a:cxnSpLocks/>
          </p:cNvCxnSpPr>
          <p:nvPr>
            <p:custDataLst>
              <p:tags r:id="rId6"/>
            </p:custDataLst>
          </p:nvPr>
        </p:nvCxnSpPr>
        <p:spPr>
          <a:xfrm>
            <a:off x="5146690" y="4496717"/>
            <a:ext cx="6490574" cy="0"/>
          </a:xfrm>
          <a:prstGeom prst="straightConnector1">
            <a:avLst/>
          </a:prstGeom>
          <a:ln w="6350" cap="flat">
            <a:solidFill>
              <a:schemeClr val="bg1">
                <a:lumMod val="75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43" name="LineBasicDefault 27">
            <a:extLst>
              <a:ext uri="{FF2B5EF4-FFF2-40B4-BE49-F238E27FC236}">
                <a16:creationId xmlns:a16="http://schemas.microsoft.com/office/drawing/2014/main" id="{9766E593-05B0-5558-86ED-FE21A0CF7F16}"/>
              </a:ext>
            </a:extLst>
          </p:cNvPr>
          <p:cNvCxnSpPr>
            <a:cxnSpLocks/>
          </p:cNvCxnSpPr>
          <p:nvPr>
            <p:custDataLst>
              <p:tags r:id="rId7"/>
            </p:custDataLst>
          </p:nvPr>
        </p:nvCxnSpPr>
        <p:spPr>
          <a:xfrm>
            <a:off x="5146690" y="3130253"/>
            <a:ext cx="6490574" cy="0"/>
          </a:xfrm>
          <a:prstGeom prst="straightConnector1">
            <a:avLst/>
          </a:prstGeom>
          <a:ln w="6350" cap="flat">
            <a:solidFill>
              <a:schemeClr val="bg1">
                <a:lumMod val="75000"/>
              </a:schemeClr>
            </a:solidFill>
            <a:miter lim="800000"/>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9117250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 name="think-cell data - do not delete" hidden="1">
            <a:extLst>
              <a:ext uri="{FF2B5EF4-FFF2-40B4-BE49-F238E27FC236}">
                <a16:creationId xmlns:a16="http://schemas.microsoft.com/office/drawing/2014/main" id="{44EF2486-B8EB-F474-659A-AF67E41D5587}"/>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04" imgH="403" progId="TCLayout.ActiveDocument.1">
                  <p:embed/>
                </p:oleObj>
              </mc:Choice>
              <mc:Fallback>
                <p:oleObj name="think-cell Slide" r:id="rId3" imgW="404" imgH="403" progId="TCLayout.ActiveDocument.1">
                  <p:embed/>
                  <p:pic>
                    <p:nvPicPr>
                      <p:cNvPr id="18" name="think-cell data - do not delete" hidden="1">
                        <a:extLst>
                          <a:ext uri="{FF2B5EF4-FFF2-40B4-BE49-F238E27FC236}">
                            <a16:creationId xmlns:a16="http://schemas.microsoft.com/office/drawing/2014/main" id="{44EF2486-B8EB-F474-659A-AF67E41D5587}"/>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75" name="Rectangle 74">
            <a:extLst>
              <a:ext uri="{FF2B5EF4-FFF2-40B4-BE49-F238E27FC236}">
                <a16:creationId xmlns:a16="http://schemas.microsoft.com/office/drawing/2014/main" id="{215BA6BC-E421-37C7-26A3-361D75D4700B}"/>
              </a:ext>
            </a:extLst>
          </p:cNvPr>
          <p:cNvSpPr>
            <a:spLocks/>
          </p:cNvSpPr>
          <p:nvPr/>
        </p:nvSpPr>
        <p:spPr>
          <a:xfrm>
            <a:off x="5096654" y="2621926"/>
            <a:ext cx="6379580" cy="2116965"/>
          </a:xfrm>
          <a:prstGeom prst="rect">
            <a:avLst/>
          </a:prstGeom>
          <a:solidFill>
            <a:srgbClr val="C7E7A6">
              <a:alpha val="51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2" name="Title Placeholder 1">
            <a:extLst>
              <a:ext uri="{FF2B5EF4-FFF2-40B4-BE49-F238E27FC236}">
                <a16:creationId xmlns:a16="http://schemas.microsoft.com/office/drawing/2014/main" id="{8E6D7CE6-CED3-75B8-DC27-7F6A5F10BD7E}"/>
              </a:ext>
            </a:extLst>
          </p:cNvPr>
          <p:cNvSpPr>
            <a:spLocks noGrp="1"/>
          </p:cNvSpPr>
          <p:nvPr>
            <p:ph type="title"/>
          </p:nvPr>
        </p:nvSpPr>
        <p:spPr>
          <a:xfrm>
            <a:off x="1257300" y="457200"/>
            <a:ext cx="10401300" cy="664797"/>
          </a:xfrm>
        </p:spPr>
        <p:txBody>
          <a:bodyPr vert="horz">
            <a:spAutoFit/>
          </a:bodyPr>
          <a:lstStyle/>
          <a:p>
            <a:r>
              <a:rPr lang="en-US"/>
              <a:t>A coordinated load–generation study framework is required to enable a viable BYOG construct</a:t>
            </a:r>
          </a:p>
        </p:txBody>
      </p:sp>
      <p:sp>
        <p:nvSpPr>
          <p:cNvPr id="5" name="Slide Number Placeholder 5">
            <a:extLst>
              <a:ext uri="{FF2B5EF4-FFF2-40B4-BE49-F238E27FC236}">
                <a16:creationId xmlns:a16="http://schemas.microsoft.com/office/drawing/2014/main" id="{AE1F3B16-0704-BC76-AB69-60C9514EE36D}"/>
              </a:ext>
            </a:extLst>
          </p:cNvPr>
          <p:cNvSpPr>
            <a:spLocks noGrp="1"/>
          </p:cNvSpPr>
          <p:nvPr>
            <p:ph type="sldNum" sz="quarter" idx="12"/>
          </p:nvPr>
        </p:nvSpPr>
        <p:spPr/>
        <p:txBody>
          <a:bodyPr/>
          <a:lstStyle/>
          <a:p>
            <a:fld id="{BCDE79FB-97BA-492B-8D57-F1373F9ADA95}" type="slidenum">
              <a:rPr lang="en-US" smtClean="0"/>
              <a:t>35</a:t>
            </a:fld>
            <a:endParaRPr lang="en-US"/>
          </a:p>
        </p:txBody>
      </p:sp>
      <p:sp>
        <p:nvSpPr>
          <p:cNvPr id="6" name="Rectangle 5">
            <a:extLst>
              <a:ext uri="{FF2B5EF4-FFF2-40B4-BE49-F238E27FC236}">
                <a16:creationId xmlns:a16="http://schemas.microsoft.com/office/drawing/2014/main" id="{57BD694E-34A8-3590-4086-7F33AF743C83}"/>
              </a:ext>
            </a:extLst>
          </p:cNvPr>
          <p:cNvSpPr/>
          <p:nvPr/>
        </p:nvSpPr>
        <p:spPr>
          <a:xfrm>
            <a:off x="1257300" y="1874417"/>
            <a:ext cx="3157825" cy="895084"/>
          </a:xfrm>
          <a:prstGeom prst="rect">
            <a:avLst/>
          </a:prstGeom>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b="1"/>
              <a:t>Generation Interconnection</a:t>
            </a:r>
            <a:br>
              <a:rPr lang="en-US" sz="1400" b="1"/>
            </a:br>
            <a:r>
              <a:rPr lang="en-US" sz="1400"/>
              <a:t>(Normal GINR process – Planning Guide Section 5)</a:t>
            </a:r>
          </a:p>
        </p:txBody>
      </p:sp>
      <p:sp>
        <p:nvSpPr>
          <p:cNvPr id="7" name="Rectangle 6">
            <a:extLst>
              <a:ext uri="{FF2B5EF4-FFF2-40B4-BE49-F238E27FC236}">
                <a16:creationId xmlns:a16="http://schemas.microsoft.com/office/drawing/2014/main" id="{95C5FF16-728C-2126-1B56-C838B7978D73}"/>
              </a:ext>
            </a:extLst>
          </p:cNvPr>
          <p:cNvSpPr/>
          <p:nvPr/>
        </p:nvSpPr>
        <p:spPr>
          <a:xfrm>
            <a:off x="1257300" y="4597069"/>
            <a:ext cx="3157825" cy="895084"/>
          </a:xfrm>
          <a:prstGeom prst="rect">
            <a:avLst/>
          </a:prstGeom>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b="1"/>
              <a:t>Large Load Interconnection</a:t>
            </a:r>
            <a:br>
              <a:rPr lang="en-US" sz="1400" b="1"/>
            </a:br>
            <a:r>
              <a:rPr lang="en-US" sz="1400"/>
              <a:t>(PGRR145 process – Planning Guide Section 9)</a:t>
            </a:r>
          </a:p>
        </p:txBody>
      </p:sp>
      <p:sp>
        <p:nvSpPr>
          <p:cNvPr id="8" name="Rectangle 7">
            <a:extLst>
              <a:ext uri="{FF2B5EF4-FFF2-40B4-BE49-F238E27FC236}">
                <a16:creationId xmlns:a16="http://schemas.microsoft.com/office/drawing/2014/main" id="{BFB276E9-F85A-60B8-5579-AC0210BB0548}"/>
              </a:ext>
            </a:extLst>
          </p:cNvPr>
          <p:cNvSpPr/>
          <p:nvPr/>
        </p:nvSpPr>
        <p:spPr>
          <a:xfrm>
            <a:off x="1944957" y="3377608"/>
            <a:ext cx="1782510" cy="611355"/>
          </a:xfrm>
          <a:prstGeom prst="rect">
            <a:avLst/>
          </a:prstGeom>
          <a:solidFill>
            <a:schemeClr val="bg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b="1">
                <a:solidFill>
                  <a:schemeClr val="tx1"/>
                </a:solidFill>
              </a:rPr>
              <a:t>BYOG agreement</a:t>
            </a:r>
            <a:endParaRPr lang="en-US" sz="1400">
              <a:solidFill>
                <a:schemeClr val="tx1"/>
              </a:solidFill>
            </a:endParaRPr>
          </a:p>
        </p:txBody>
      </p:sp>
      <p:cxnSp>
        <p:nvCxnSpPr>
          <p:cNvPr id="10" name="Straight Arrow Connector 9">
            <a:extLst>
              <a:ext uri="{FF2B5EF4-FFF2-40B4-BE49-F238E27FC236}">
                <a16:creationId xmlns:a16="http://schemas.microsoft.com/office/drawing/2014/main" id="{CF944B48-0383-8CDF-F152-692F5ED5D1A4}"/>
              </a:ext>
            </a:extLst>
          </p:cNvPr>
          <p:cNvCxnSpPr>
            <a:stCxn id="7" idx="0"/>
            <a:endCxn id="8" idx="2"/>
          </p:cNvCxnSpPr>
          <p:nvPr/>
        </p:nvCxnSpPr>
        <p:spPr>
          <a:xfrm flipH="1" flipV="1">
            <a:off x="2836212" y="3988963"/>
            <a:ext cx="1" cy="60810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1" name="Straight Arrow Connector 10">
            <a:extLst>
              <a:ext uri="{FF2B5EF4-FFF2-40B4-BE49-F238E27FC236}">
                <a16:creationId xmlns:a16="http://schemas.microsoft.com/office/drawing/2014/main" id="{1BA5B48D-7E62-D51C-BE2C-4DB07DE3DC3F}"/>
              </a:ext>
            </a:extLst>
          </p:cNvPr>
          <p:cNvCxnSpPr>
            <a:cxnSpLocks/>
            <a:stCxn id="6" idx="2"/>
            <a:endCxn id="8" idx="0"/>
          </p:cNvCxnSpPr>
          <p:nvPr/>
        </p:nvCxnSpPr>
        <p:spPr>
          <a:xfrm flipH="1">
            <a:off x="2836212" y="2769501"/>
            <a:ext cx="1" cy="608107"/>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4" name="Straight Arrow Connector 13">
            <a:extLst>
              <a:ext uri="{FF2B5EF4-FFF2-40B4-BE49-F238E27FC236}">
                <a16:creationId xmlns:a16="http://schemas.microsoft.com/office/drawing/2014/main" id="{B8D3021E-8B14-EA7F-C0DC-020E27734ECF}"/>
              </a:ext>
            </a:extLst>
          </p:cNvPr>
          <p:cNvCxnSpPr>
            <a:cxnSpLocks/>
            <a:stCxn id="8" idx="3"/>
            <a:endCxn id="29" idx="1"/>
          </p:cNvCxnSpPr>
          <p:nvPr/>
        </p:nvCxnSpPr>
        <p:spPr>
          <a:xfrm flipV="1">
            <a:off x="3727467" y="3683285"/>
            <a:ext cx="1132212" cy="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pic>
        <p:nvPicPr>
          <p:cNvPr id="22" name="Graphic 21">
            <a:extLst>
              <a:ext uri="{FF2B5EF4-FFF2-40B4-BE49-F238E27FC236}">
                <a16:creationId xmlns:a16="http://schemas.microsoft.com/office/drawing/2014/main" id="{19B82FE2-E9B3-3115-DC7C-A7A8552A2552}"/>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1329218" y="3406194"/>
            <a:ext cx="554182" cy="554182"/>
          </a:xfrm>
          <a:prstGeom prst="rect">
            <a:avLst/>
          </a:prstGeom>
        </p:spPr>
      </p:pic>
      <p:sp>
        <p:nvSpPr>
          <p:cNvPr id="29" name="Rectangle 28">
            <a:extLst>
              <a:ext uri="{FF2B5EF4-FFF2-40B4-BE49-F238E27FC236}">
                <a16:creationId xmlns:a16="http://schemas.microsoft.com/office/drawing/2014/main" id="{2176D1FD-1D61-76DE-F160-B3FA3BE9DB43}"/>
              </a:ext>
            </a:extLst>
          </p:cNvPr>
          <p:cNvSpPr/>
          <p:nvPr/>
        </p:nvSpPr>
        <p:spPr>
          <a:xfrm>
            <a:off x="4859679" y="1626840"/>
            <a:ext cx="6798919" cy="4112890"/>
          </a:xfrm>
          <a:prstGeom prst="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1400">
              <a:solidFill>
                <a:schemeClr val="tx1"/>
              </a:solidFill>
            </a:endParaRPr>
          </a:p>
        </p:txBody>
      </p:sp>
      <p:grpSp>
        <p:nvGrpSpPr>
          <p:cNvPr id="39" name="Group 38">
            <a:extLst>
              <a:ext uri="{FF2B5EF4-FFF2-40B4-BE49-F238E27FC236}">
                <a16:creationId xmlns:a16="http://schemas.microsoft.com/office/drawing/2014/main" id="{8AAB7404-2295-375F-CBEB-8BA51B6DA00E}"/>
              </a:ext>
            </a:extLst>
          </p:cNvPr>
          <p:cNvGrpSpPr/>
          <p:nvPr/>
        </p:nvGrpSpPr>
        <p:grpSpPr>
          <a:xfrm>
            <a:off x="10571959" y="1159775"/>
            <a:ext cx="1086641" cy="182880"/>
            <a:chOff x="4960277" y="1159775"/>
            <a:chExt cx="1086641" cy="182880"/>
          </a:xfrm>
        </p:grpSpPr>
        <p:sp>
          <p:nvSpPr>
            <p:cNvPr id="36" name="TextBox 35">
              <a:extLst>
                <a:ext uri="{FF2B5EF4-FFF2-40B4-BE49-F238E27FC236}">
                  <a16:creationId xmlns:a16="http://schemas.microsoft.com/office/drawing/2014/main" id="{CAFC3576-CDDF-6C4F-0FEB-1E2AF4B60C32}"/>
                </a:ext>
              </a:extLst>
            </p:cNvPr>
            <p:cNvSpPr txBox="1">
              <a:spLocks/>
            </p:cNvSpPr>
            <p:nvPr/>
          </p:nvSpPr>
          <p:spPr>
            <a:xfrm>
              <a:off x="5211398" y="1170050"/>
              <a:ext cx="835520" cy="153888"/>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buNone/>
              </a:pPr>
              <a:r>
                <a:rPr lang="en-US" sz="1000"/>
                <a:t>Detailed next</a:t>
              </a:r>
            </a:p>
          </p:txBody>
        </p:sp>
        <p:sp>
          <p:nvSpPr>
            <p:cNvPr id="38" name="Rectangle 37">
              <a:extLst>
                <a:ext uri="{FF2B5EF4-FFF2-40B4-BE49-F238E27FC236}">
                  <a16:creationId xmlns:a16="http://schemas.microsoft.com/office/drawing/2014/main" id="{88882598-39F9-7292-539A-E468B2CF410A}"/>
                </a:ext>
              </a:extLst>
            </p:cNvPr>
            <p:cNvSpPr>
              <a:spLocks/>
            </p:cNvSpPr>
            <p:nvPr/>
          </p:nvSpPr>
          <p:spPr>
            <a:xfrm>
              <a:off x="4960277" y="1159775"/>
              <a:ext cx="182880" cy="182880"/>
            </a:xfrm>
            <a:prstGeom prst="rect">
              <a:avLst/>
            </a:prstGeom>
            <a:solidFill>
              <a:srgbClr val="C7E7A6">
                <a:alpha val="51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grpSp>
      <p:pic>
        <p:nvPicPr>
          <p:cNvPr id="50" name="Graphic 49">
            <a:extLst>
              <a:ext uri="{FF2B5EF4-FFF2-40B4-BE49-F238E27FC236}">
                <a16:creationId xmlns:a16="http://schemas.microsoft.com/office/drawing/2014/main" id="{44E30E2B-CEB3-1817-5EA0-0DA123D7D1AA}"/>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5096654" y="1743343"/>
            <a:ext cx="609600" cy="609600"/>
          </a:xfrm>
          <a:prstGeom prst="rect">
            <a:avLst/>
          </a:prstGeom>
        </p:spPr>
      </p:pic>
      <p:sp>
        <p:nvSpPr>
          <p:cNvPr id="52" name="TextBox 51">
            <a:extLst>
              <a:ext uri="{FF2B5EF4-FFF2-40B4-BE49-F238E27FC236}">
                <a16:creationId xmlns:a16="http://schemas.microsoft.com/office/drawing/2014/main" id="{B4E27AB2-89B9-0B34-F0BB-6591AA580819}"/>
              </a:ext>
            </a:extLst>
          </p:cNvPr>
          <p:cNvSpPr txBox="1">
            <a:spLocks/>
          </p:cNvSpPr>
          <p:nvPr/>
        </p:nvSpPr>
        <p:spPr>
          <a:xfrm>
            <a:off x="5985314" y="1743343"/>
            <a:ext cx="5394223" cy="861774"/>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sz="1400" b="1"/>
              <a:t>Monitoring and compliance</a:t>
            </a:r>
          </a:p>
          <a:p>
            <a:r>
              <a:rPr lang="en-US" sz="1400"/>
              <a:t>Establishing metering, telemetry, and real-time compliance mechanisms to ensure the facility continuously operates within its defined limits</a:t>
            </a:r>
          </a:p>
        </p:txBody>
      </p:sp>
      <p:grpSp>
        <p:nvGrpSpPr>
          <p:cNvPr id="73" name="Group 72">
            <a:extLst>
              <a:ext uri="{FF2B5EF4-FFF2-40B4-BE49-F238E27FC236}">
                <a16:creationId xmlns:a16="http://schemas.microsoft.com/office/drawing/2014/main" id="{86601D53-571B-20B3-2EFF-358F59D7E7C8}"/>
              </a:ext>
            </a:extLst>
          </p:cNvPr>
          <p:cNvGrpSpPr/>
          <p:nvPr/>
        </p:nvGrpSpPr>
        <p:grpSpPr>
          <a:xfrm>
            <a:off x="5096654" y="3781297"/>
            <a:ext cx="6282883" cy="861774"/>
            <a:chOff x="5096654" y="2776429"/>
            <a:chExt cx="6282883" cy="861774"/>
          </a:xfrm>
        </p:grpSpPr>
        <p:sp>
          <p:nvSpPr>
            <p:cNvPr id="54" name="TextBox 53">
              <a:extLst>
                <a:ext uri="{FF2B5EF4-FFF2-40B4-BE49-F238E27FC236}">
                  <a16:creationId xmlns:a16="http://schemas.microsoft.com/office/drawing/2014/main" id="{22BE82E3-565F-0BDC-99BE-8928BA09FF04}"/>
                </a:ext>
              </a:extLst>
            </p:cNvPr>
            <p:cNvSpPr txBox="1">
              <a:spLocks/>
            </p:cNvSpPr>
            <p:nvPr/>
          </p:nvSpPr>
          <p:spPr>
            <a:xfrm>
              <a:off x="5985314" y="2776429"/>
              <a:ext cx="5394223" cy="861774"/>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sz="1400" b="1"/>
                <a:t>Operations</a:t>
              </a:r>
            </a:p>
            <a:p>
              <a:r>
                <a:rPr lang="en-US" sz="1400"/>
                <a:t>Specifying the facility operating envelope (net import/export limits at POI) and dispatch/curtailment behavior for co-located load, generation, and storage</a:t>
              </a:r>
            </a:p>
          </p:txBody>
        </p:sp>
        <p:pic>
          <p:nvPicPr>
            <p:cNvPr id="57" name="Graphic 56">
              <a:extLst>
                <a:ext uri="{FF2B5EF4-FFF2-40B4-BE49-F238E27FC236}">
                  <a16:creationId xmlns:a16="http://schemas.microsoft.com/office/drawing/2014/main" id="{BEBBB228-0997-9962-1EC0-A0AAE4A241CA}"/>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5096654" y="2776429"/>
              <a:ext cx="609600" cy="609600"/>
            </a:xfrm>
            <a:prstGeom prst="rect">
              <a:avLst/>
            </a:prstGeom>
          </p:spPr>
        </p:pic>
      </p:grpSp>
      <p:grpSp>
        <p:nvGrpSpPr>
          <p:cNvPr id="72" name="Group 71">
            <a:extLst>
              <a:ext uri="{FF2B5EF4-FFF2-40B4-BE49-F238E27FC236}">
                <a16:creationId xmlns:a16="http://schemas.microsoft.com/office/drawing/2014/main" id="{9D695F5B-CAAB-4227-B3C9-CB12C81CFEBF}"/>
              </a:ext>
            </a:extLst>
          </p:cNvPr>
          <p:cNvGrpSpPr/>
          <p:nvPr/>
        </p:nvGrpSpPr>
        <p:grpSpPr>
          <a:xfrm>
            <a:off x="5096654" y="2762320"/>
            <a:ext cx="6282883" cy="861774"/>
            <a:chOff x="5096654" y="3798719"/>
            <a:chExt cx="6282883" cy="861774"/>
          </a:xfrm>
        </p:grpSpPr>
        <p:pic>
          <p:nvPicPr>
            <p:cNvPr id="61" name="Graphic 60">
              <a:extLst>
                <a:ext uri="{FF2B5EF4-FFF2-40B4-BE49-F238E27FC236}">
                  <a16:creationId xmlns:a16="http://schemas.microsoft.com/office/drawing/2014/main" id="{A6276BF7-4AF3-E940-59F9-BD6B888B51BC}"/>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5096654" y="3798719"/>
              <a:ext cx="609600" cy="609600"/>
            </a:xfrm>
            <a:prstGeom prst="rect">
              <a:avLst/>
            </a:prstGeom>
          </p:spPr>
        </p:pic>
        <p:sp>
          <p:nvSpPr>
            <p:cNvPr id="67" name="TextBox 66">
              <a:extLst>
                <a:ext uri="{FF2B5EF4-FFF2-40B4-BE49-F238E27FC236}">
                  <a16:creationId xmlns:a16="http://schemas.microsoft.com/office/drawing/2014/main" id="{20D3C4AF-CF54-A598-600C-F1F33520EE4F}"/>
                </a:ext>
              </a:extLst>
            </p:cNvPr>
            <p:cNvSpPr txBox="1">
              <a:spLocks/>
            </p:cNvSpPr>
            <p:nvPr/>
          </p:nvSpPr>
          <p:spPr>
            <a:xfrm>
              <a:off x="5985314" y="3798719"/>
              <a:ext cx="5394223" cy="861774"/>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sz="1400" b="1"/>
                <a:t>Study treatment</a:t>
              </a:r>
            </a:p>
            <a:p>
              <a:r>
                <a:rPr lang="en-US" sz="1400"/>
                <a:t>Defining an integrated study approach where load and generation are modeled as a single facility with consistent assumptions across planning and reliability analyses</a:t>
              </a:r>
            </a:p>
          </p:txBody>
        </p:sp>
      </p:grpSp>
      <p:grpSp>
        <p:nvGrpSpPr>
          <p:cNvPr id="71" name="Group 70">
            <a:extLst>
              <a:ext uri="{FF2B5EF4-FFF2-40B4-BE49-F238E27FC236}">
                <a16:creationId xmlns:a16="http://schemas.microsoft.com/office/drawing/2014/main" id="{98766A2D-4F5C-9E03-2708-1CDA7B56991E}"/>
              </a:ext>
            </a:extLst>
          </p:cNvPr>
          <p:cNvGrpSpPr/>
          <p:nvPr/>
        </p:nvGrpSpPr>
        <p:grpSpPr>
          <a:xfrm>
            <a:off x="5096654" y="4800273"/>
            <a:ext cx="6282883" cy="861774"/>
            <a:chOff x="5096654" y="4800273"/>
            <a:chExt cx="6282883" cy="861774"/>
          </a:xfrm>
        </p:grpSpPr>
        <p:pic>
          <p:nvPicPr>
            <p:cNvPr id="65" name="Graphic 64">
              <a:extLst>
                <a:ext uri="{FF2B5EF4-FFF2-40B4-BE49-F238E27FC236}">
                  <a16:creationId xmlns:a16="http://schemas.microsoft.com/office/drawing/2014/main" id="{AFD857C9-02E1-720F-14B3-359E72DD59D0}"/>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5096654" y="4800273"/>
              <a:ext cx="609600" cy="609600"/>
            </a:xfrm>
            <a:prstGeom prst="rect">
              <a:avLst/>
            </a:prstGeom>
          </p:spPr>
        </p:pic>
        <p:sp>
          <p:nvSpPr>
            <p:cNvPr id="70" name="TextBox 69">
              <a:extLst>
                <a:ext uri="{FF2B5EF4-FFF2-40B4-BE49-F238E27FC236}">
                  <a16:creationId xmlns:a16="http://schemas.microsoft.com/office/drawing/2014/main" id="{A5DC6418-2CC1-7277-72F0-1DC68BCA9F3E}"/>
                </a:ext>
              </a:extLst>
            </p:cNvPr>
            <p:cNvSpPr txBox="1">
              <a:spLocks/>
            </p:cNvSpPr>
            <p:nvPr/>
          </p:nvSpPr>
          <p:spPr>
            <a:xfrm>
              <a:off x="5985314" y="4800273"/>
              <a:ext cx="5394223" cy="861774"/>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sz="1400" b="1"/>
                <a:t>Registration</a:t>
              </a:r>
            </a:p>
            <a:p>
              <a:r>
                <a:rPr lang="en-US" sz="1400"/>
                <a:t>Setting the registration model and load commitment requirements, aligning timing, scale, and obligations across generation and load interconnection processes</a:t>
              </a:r>
            </a:p>
          </p:txBody>
        </p:sp>
      </p:grpSp>
    </p:spTree>
    <p:extLst>
      <p:ext uri="{BB962C8B-B14F-4D97-AF65-F5344CB8AC3E}">
        <p14:creationId xmlns:p14="http://schemas.microsoft.com/office/powerpoint/2010/main" val="124273537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42E0C1-6142-39FF-53EF-1275533D8BFC}"/>
            </a:ext>
          </a:extLst>
        </p:cNvPr>
        <p:cNvGrpSpPr/>
        <p:nvPr/>
      </p:nvGrpSpPr>
      <p:grpSpPr>
        <a:xfrm>
          <a:off x="0" y="0"/>
          <a:ext cx="0" cy="0"/>
          <a:chOff x="0" y="0"/>
          <a:chExt cx="0" cy="0"/>
        </a:xfrm>
      </p:grpSpPr>
      <p:graphicFrame>
        <p:nvGraphicFramePr>
          <p:cNvPr id="18" name="think-cell data - do not delete" hidden="1">
            <a:extLst>
              <a:ext uri="{FF2B5EF4-FFF2-40B4-BE49-F238E27FC236}">
                <a16:creationId xmlns:a16="http://schemas.microsoft.com/office/drawing/2014/main" id="{7FF3B310-5353-CBE2-E1B1-3377A304EF82}"/>
              </a:ext>
            </a:extLst>
          </p:cNvPr>
          <p:cNvGraphicFramePr>
            <a:graphicFrameLocks noChangeAspect="1"/>
          </p:cNvGraphicFramePr>
          <p:nvPr>
            <p:custDataLst>
              <p:tags r:id="rId1"/>
            </p:custDataLst>
            <p:extLst>
              <p:ext uri="{D42A27DB-BD31-4B8C-83A1-F6EECF244321}">
                <p14:modId xmlns:p14="http://schemas.microsoft.com/office/powerpoint/2010/main" val="367550891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5" imgW="404" imgH="403" progId="TCLayout.ActiveDocument.1">
                  <p:embed/>
                </p:oleObj>
              </mc:Choice>
              <mc:Fallback>
                <p:oleObj name="think-cell Slide" r:id="rId5" imgW="404" imgH="403" progId="TCLayout.ActiveDocument.1">
                  <p:embed/>
                  <p:pic>
                    <p:nvPicPr>
                      <p:cNvPr id="18" name="think-cell data - do not delete" hidden="1">
                        <a:extLst>
                          <a:ext uri="{FF2B5EF4-FFF2-40B4-BE49-F238E27FC236}">
                            <a16:creationId xmlns:a16="http://schemas.microsoft.com/office/drawing/2014/main" id="{7FF3B310-5353-CBE2-E1B1-3377A304EF82}"/>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9" name="Rectangle 8">
            <a:extLst>
              <a:ext uri="{FF2B5EF4-FFF2-40B4-BE49-F238E27FC236}">
                <a16:creationId xmlns:a16="http://schemas.microsoft.com/office/drawing/2014/main" id="{5F0A7C15-689D-B7C6-9735-5EAA97A9C71B}"/>
              </a:ext>
            </a:extLst>
          </p:cNvPr>
          <p:cNvSpPr>
            <a:spLocks/>
          </p:cNvSpPr>
          <p:nvPr/>
        </p:nvSpPr>
        <p:spPr>
          <a:xfrm>
            <a:off x="1257299" y="4583202"/>
            <a:ext cx="10401299" cy="1314468"/>
          </a:xfrm>
          <a:prstGeom prst="rect">
            <a:avLst/>
          </a:prstGeom>
          <a:solidFill>
            <a:srgbClr val="C7E7A6">
              <a:alpha val="51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2" name="Title Placeholder 1">
            <a:extLst>
              <a:ext uri="{FF2B5EF4-FFF2-40B4-BE49-F238E27FC236}">
                <a16:creationId xmlns:a16="http://schemas.microsoft.com/office/drawing/2014/main" id="{E5E497CB-9408-66CE-80A1-F47954A10923}"/>
              </a:ext>
            </a:extLst>
          </p:cNvPr>
          <p:cNvSpPr>
            <a:spLocks noGrp="1"/>
          </p:cNvSpPr>
          <p:nvPr>
            <p:ph type="title"/>
          </p:nvPr>
        </p:nvSpPr>
        <p:spPr>
          <a:xfrm>
            <a:off x="1257300" y="457200"/>
            <a:ext cx="10401300" cy="664797"/>
          </a:xfrm>
        </p:spPr>
        <p:txBody>
          <a:bodyPr vert="horz">
            <a:spAutoFit/>
          </a:bodyPr>
          <a:lstStyle/>
          <a:p>
            <a:r>
              <a:rPr lang="en-US"/>
              <a:t>Study treatment should separate generation, load allocation and transmission planning while capturing full facility impact</a:t>
            </a:r>
          </a:p>
        </p:txBody>
      </p:sp>
      <p:sp>
        <p:nvSpPr>
          <p:cNvPr id="5" name="Slide Number Placeholder 5">
            <a:extLst>
              <a:ext uri="{FF2B5EF4-FFF2-40B4-BE49-F238E27FC236}">
                <a16:creationId xmlns:a16="http://schemas.microsoft.com/office/drawing/2014/main" id="{0A31E969-F728-34C8-BAAF-E70AB651F2D2}"/>
              </a:ext>
            </a:extLst>
          </p:cNvPr>
          <p:cNvSpPr>
            <a:spLocks noGrp="1"/>
          </p:cNvSpPr>
          <p:nvPr>
            <p:ph type="sldNum" sz="quarter" idx="12"/>
          </p:nvPr>
        </p:nvSpPr>
        <p:spPr/>
        <p:txBody>
          <a:bodyPr/>
          <a:lstStyle/>
          <a:p>
            <a:fld id="{BCDE79FB-97BA-492B-8D57-F1373F9ADA95}" type="slidenum">
              <a:rPr lang="en-US" smtClean="0"/>
              <a:t>36</a:t>
            </a:fld>
            <a:endParaRPr lang="en-US"/>
          </a:p>
        </p:txBody>
      </p:sp>
      <p:grpSp>
        <p:nvGrpSpPr>
          <p:cNvPr id="6" name="Group 5">
            <a:extLst>
              <a:ext uri="{FF2B5EF4-FFF2-40B4-BE49-F238E27FC236}">
                <a16:creationId xmlns:a16="http://schemas.microsoft.com/office/drawing/2014/main" id="{4391ACC3-EA5E-86C6-9778-4DE5D72D7D89}"/>
              </a:ext>
            </a:extLst>
          </p:cNvPr>
          <p:cNvGrpSpPr/>
          <p:nvPr/>
        </p:nvGrpSpPr>
        <p:grpSpPr>
          <a:xfrm>
            <a:off x="1257300" y="4848246"/>
            <a:ext cx="10401300" cy="738664"/>
            <a:chOff x="1257300" y="1706858"/>
            <a:chExt cx="10401300" cy="738664"/>
          </a:xfrm>
        </p:grpSpPr>
        <p:pic>
          <p:nvPicPr>
            <p:cNvPr id="23" name="Graphic 22">
              <a:extLst>
                <a:ext uri="{FF2B5EF4-FFF2-40B4-BE49-F238E27FC236}">
                  <a16:creationId xmlns:a16="http://schemas.microsoft.com/office/drawing/2014/main" id="{456A2E79-4BD8-8F84-8370-233B45687E0B}"/>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1257300" y="1706858"/>
              <a:ext cx="609600" cy="609600"/>
            </a:xfrm>
            <a:prstGeom prst="rect">
              <a:avLst/>
            </a:prstGeom>
          </p:spPr>
        </p:pic>
        <p:sp>
          <p:nvSpPr>
            <p:cNvPr id="30" name="TextBox 29">
              <a:extLst>
                <a:ext uri="{FF2B5EF4-FFF2-40B4-BE49-F238E27FC236}">
                  <a16:creationId xmlns:a16="http://schemas.microsoft.com/office/drawing/2014/main" id="{17948FF1-FC48-92BF-0699-4445B45EAFCF}"/>
                </a:ext>
              </a:extLst>
            </p:cNvPr>
            <p:cNvSpPr txBox="1">
              <a:spLocks/>
            </p:cNvSpPr>
            <p:nvPr/>
          </p:nvSpPr>
          <p:spPr>
            <a:xfrm>
              <a:off x="2389360" y="1706858"/>
              <a:ext cx="9269240" cy="738664"/>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sz="1600" b="1"/>
                <a:t>Generation interconnection study</a:t>
              </a:r>
            </a:p>
            <a:p>
              <a:r>
                <a:rPr lang="en-US" sz="1600"/>
                <a:t>Studies generation independently under standard GINR assumptions to determine interconnection requirements and export capability</a:t>
              </a:r>
            </a:p>
          </p:txBody>
        </p:sp>
      </p:grpSp>
      <p:grpSp>
        <p:nvGrpSpPr>
          <p:cNvPr id="4" name="Group 3">
            <a:extLst>
              <a:ext uri="{FF2B5EF4-FFF2-40B4-BE49-F238E27FC236}">
                <a16:creationId xmlns:a16="http://schemas.microsoft.com/office/drawing/2014/main" id="{E8D96553-4E3A-E6CD-2232-631DA03E6756}"/>
              </a:ext>
            </a:extLst>
          </p:cNvPr>
          <p:cNvGrpSpPr/>
          <p:nvPr/>
        </p:nvGrpSpPr>
        <p:grpSpPr>
          <a:xfrm>
            <a:off x="1257300" y="1706858"/>
            <a:ext cx="10401300" cy="738664"/>
            <a:chOff x="1257300" y="3277552"/>
            <a:chExt cx="10401300" cy="738664"/>
          </a:xfrm>
        </p:grpSpPr>
        <p:pic>
          <p:nvPicPr>
            <p:cNvPr id="21" name="Graphic 20">
              <a:extLst>
                <a:ext uri="{FF2B5EF4-FFF2-40B4-BE49-F238E27FC236}">
                  <a16:creationId xmlns:a16="http://schemas.microsoft.com/office/drawing/2014/main" id="{291CBBBB-F641-1F20-BA8F-76BD9CB26113}"/>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1257300" y="3277552"/>
              <a:ext cx="609600" cy="609600"/>
            </a:xfrm>
            <a:prstGeom prst="rect">
              <a:avLst/>
            </a:prstGeom>
          </p:spPr>
        </p:pic>
        <p:sp>
          <p:nvSpPr>
            <p:cNvPr id="31" name="TextBox 30">
              <a:extLst>
                <a:ext uri="{FF2B5EF4-FFF2-40B4-BE49-F238E27FC236}">
                  <a16:creationId xmlns:a16="http://schemas.microsoft.com/office/drawing/2014/main" id="{DA916466-5105-9CF6-F1D6-EA3A3F851298}"/>
                </a:ext>
              </a:extLst>
            </p:cNvPr>
            <p:cNvSpPr txBox="1">
              <a:spLocks/>
            </p:cNvSpPr>
            <p:nvPr/>
          </p:nvSpPr>
          <p:spPr>
            <a:xfrm>
              <a:off x="2389360" y="3277552"/>
              <a:ext cx="9269240" cy="738664"/>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sz="1600" b="1"/>
                <a:t>Batch Study</a:t>
              </a:r>
            </a:p>
            <a:p>
              <a:r>
                <a:rPr lang="en-US" sz="1600"/>
                <a:t>Evaluates load as grid-supplied only (co-located generation not counted) to determine firm load allocation based on system capability</a:t>
              </a:r>
            </a:p>
          </p:txBody>
        </p:sp>
      </p:grpSp>
      <p:grpSp>
        <p:nvGrpSpPr>
          <p:cNvPr id="3" name="Group 2">
            <a:extLst>
              <a:ext uri="{FF2B5EF4-FFF2-40B4-BE49-F238E27FC236}">
                <a16:creationId xmlns:a16="http://schemas.microsoft.com/office/drawing/2014/main" id="{06C90BE5-12D9-4EB7-598B-29710A8791A1}"/>
              </a:ext>
            </a:extLst>
          </p:cNvPr>
          <p:cNvGrpSpPr/>
          <p:nvPr/>
        </p:nvGrpSpPr>
        <p:grpSpPr>
          <a:xfrm>
            <a:off x="1257300" y="3139052"/>
            <a:ext cx="10401300" cy="1015663"/>
            <a:chOff x="1257300" y="4848246"/>
            <a:chExt cx="10401300" cy="1015663"/>
          </a:xfrm>
        </p:grpSpPr>
        <p:pic>
          <p:nvPicPr>
            <p:cNvPr id="27" name="Graphic 26">
              <a:extLst>
                <a:ext uri="{FF2B5EF4-FFF2-40B4-BE49-F238E27FC236}">
                  <a16:creationId xmlns:a16="http://schemas.microsoft.com/office/drawing/2014/main" id="{736AAB7B-F7A2-A0DA-D8D9-BCE9DDE73413}"/>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1257300" y="4848246"/>
              <a:ext cx="609600" cy="609600"/>
            </a:xfrm>
            <a:prstGeom prst="rect">
              <a:avLst/>
            </a:prstGeom>
          </p:spPr>
        </p:pic>
        <p:sp>
          <p:nvSpPr>
            <p:cNvPr id="32" name="TextBox 31">
              <a:extLst>
                <a:ext uri="{FF2B5EF4-FFF2-40B4-BE49-F238E27FC236}">
                  <a16:creationId xmlns:a16="http://schemas.microsoft.com/office/drawing/2014/main" id="{0A58DB77-3AE5-4F95-3D29-97CE118C53A4}"/>
                </a:ext>
              </a:extLst>
            </p:cNvPr>
            <p:cNvSpPr txBox="1">
              <a:spLocks/>
            </p:cNvSpPr>
            <p:nvPr/>
          </p:nvSpPr>
          <p:spPr>
            <a:xfrm>
              <a:off x="2389360" y="4848246"/>
              <a:ext cx="9269240" cy="1015663"/>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sz="1600" b="1"/>
                <a:t>Transmission planning study</a:t>
              </a:r>
            </a:p>
            <a:p>
              <a:r>
                <a:rPr lang="en-US" sz="1600"/>
                <a:t>Models load and generation together as a single facility to assess full system impact under N-1 (single-contingency) conditions (e.g., generator or transmission outages) and drives upgrades based on worst-case conditions</a:t>
              </a:r>
            </a:p>
          </p:txBody>
        </p:sp>
      </p:grpSp>
      <p:cxnSp>
        <p:nvCxnSpPr>
          <p:cNvPr id="7" name="LineBasicDefault 292">
            <a:extLst>
              <a:ext uri="{FF2B5EF4-FFF2-40B4-BE49-F238E27FC236}">
                <a16:creationId xmlns:a16="http://schemas.microsoft.com/office/drawing/2014/main" id="{53D3BB41-1EB4-94D0-C659-522BFBB61D96}"/>
              </a:ext>
            </a:extLst>
          </p:cNvPr>
          <p:cNvCxnSpPr>
            <a:cxnSpLocks/>
          </p:cNvCxnSpPr>
          <p:nvPr>
            <p:custDataLst>
              <p:tags r:id="rId2"/>
            </p:custDataLst>
          </p:nvPr>
        </p:nvCxnSpPr>
        <p:spPr>
          <a:xfrm>
            <a:off x="1257300" y="4501480"/>
            <a:ext cx="10401300" cy="0"/>
          </a:xfrm>
          <a:prstGeom prst="straightConnector1">
            <a:avLst/>
          </a:prstGeom>
          <a:ln w="6350" cap="flat">
            <a:solidFill>
              <a:schemeClr val="bg1">
                <a:lumMod val="85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8" name="LineBasicDefault 292">
            <a:extLst>
              <a:ext uri="{FF2B5EF4-FFF2-40B4-BE49-F238E27FC236}">
                <a16:creationId xmlns:a16="http://schemas.microsoft.com/office/drawing/2014/main" id="{CCC4E35A-4F9A-F3D9-7C9F-8E4601CC48F6}"/>
              </a:ext>
            </a:extLst>
          </p:cNvPr>
          <p:cNvCxnSpPr>
            <a:cxnSpLocks/>
          </p:cNvCxnSpPr>
          <p:nvPr>
            <p:custDataLst>
              <p:tags r:id="rId3"/>
            </p:custDataLst>
          </p:nvPr>
        </p:nvCxnSpPr>
        <p:spPr>
          <a:xfrm>
            <a:off x="1257300" y="2792287"/>
            <a:ext cx="10401300" cy="0"/>
          </a:xfrm>
          <a:prstGeom prst="straightConnector1">
            <a:avLst/>
          </a:prstGeom>
          <a:ln w="6350" cap="flat">
            <a:solidFill>
              <a:schemeClr val="bg1">
                <a:lumMod val="85000"/>
              </a:schemeClr>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CB6849A1-8D17-C051-827E-1346DCD8125C}"/>
              </a:ext>
            </a:extLst>
          </p:cNvPr>
          <p:cNvGrpSpPr/>
          <p:nvPr/>
        </p:nvGrpSpPr>
        <p:grpSpPr>
          <a:xfrm>
            <a:off x="10038557" y="1159775"/>
            <a:ext cx="1620041" cy="182880"/>
            <a:chOff x="4960277" y="1159775"/>
            <a:chExt cx="1620041" cy="182880"/>
          </a:xfrm>
        </p:grpSpPr>
        <p:sp>
          <p:nvSpPr>
            <p:cNvPr id="11" name="TextBox 10">
              <a:extLst>
                <a:ext uri="{FF2B5EF4-FFF2-40B4-BE49-F238E27FC236}">
                  <a16:creationId xmlns:a16="http://schemas.microsoft.com/office/drawing/2014/main" id="{B0BD9604-0A5E-AE57-2AE6-D9BFBC9F7FA6}"/>
                </a:ext>
              </a:extLst>
            </p:cNvPr>
            <p:cNvSpPr txBox="1">
              <a:spLocks/>
            </p:cNvSpPr>
            <p:nvPr/>
          </p:nvSpPr>
          <p:spPr>
            <a:xfrm>
              <a:off x="5211398" y="1170050"/>
              <a:ext cx="1368920" cy="153888"/>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buNone/>
              </a:pPr>
              <a:r>
                <a:rPr lang="en-US" sz="1000" dirty="0"/>
                <a:t>New discussion topic</a:t>
              </a:r>
            </a:p>
          </p:txBody>
        </p:sp>
        <p:sp>
          <p:nvSpPr>
            <p:cNvPr id="12" name="Rectangle 11">
              <a:extLst>
                <a:ext uri="{FF2B5EF4-FFF2-40B4-BE49-F238E27FC236}">
                  <a16:creationId xmlns:a16="http://schemas.microsoft.com/office/drawing/2014/main" id="{B5186783-E1F6-2580-A7A5-6BE53B705E62}"/>
                </a:ext>
              </a:extLst>
            </p:cNvPr>
            <p:cNvSpPr>
              <a:spLocks/>
            </p:cNvSpPr>
            <p:nvPr/>
          </p:nvSpPr>
          <p:spPr>
            <a:xfrm>
              <a:off x="4960277" y="1159775"/>
              <a:ext cx="182880" cy="182880"/>
            </a:xfrm>
            <a:prstGeom prst="rect">
              <a:avLst/>
            </a:prstGeom>
            <a:solidFill>
              <a:srgbClr val="C7E7A6">
                <a:alpha val="51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grpSp>
    </p:spTree>
    <p:extLst>
      <p:ext uri="{BB962C8B-B14F-4D97-AF65-F5344CB8AC3E}">
        <p14:creationId xmlns:p14="http://schemas.microsoft.com/office/powerpoint/2010/main" val="224898457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 name="think-cell data - do not delete" hidden="1">
            <a:extLst>
              <a:ext uri="{FF2B5EF4-FFF2-40B4-BE49-F238E27FC236}">
                <a16:creationId xmlns:a16="http://schemas.microsoft.com/office/drawing/2014/main" id="{A154434E-AFB6-0C6D-16CE-8274C43DEBB5}"/>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1" imgW="404" imgH="403" progId="TCLayout.ActiveDocument.1">
                  <p:embed/>
                </p:oleObj>
              </mc:Choice>
              <mc:Fallback>
                <p:oleObj name="think-cell Slide" r:id="rId11" imgW="404" imgH="403" progId="TCLayout.ActiveDocument.1">
                  <p:embed/>
                  <p:pic>
                    <p:nvPicPr>
                      <p:cNvPr id="28" name="think-cell data - do not delete" hidden="1">
                        <a:extLst>
                          <a:ext uri="{FF2B5EF4-FFF2-40B4-BE49-F238E27FC236}">
                            <a16:creationId xmlns:a16="http://schemas.microsoft.com/office/drawing/2014/main" id="{A154434E-AFB6-0C6D-16CE-8274C43DEBB5}"/>
                          </a:ext>
                        </a:extLst>
                      </p:cNvPr>
                      <p:cNvPicPr/>
                      <p:nvPr/>
                    </p:nvPicPr>
                    <p:blipFill>
                      <a:blip r:embed="rId12"/>
                      <a:stretch>
                        <a:fillRect/>
                      </a:stretch>
                    </p:blipFill>
                    <p:spPr>
                      <a:xfrm>
                        <a:off x="1588" y="1588"/>
                        <a:ext cx="1588" cy="1588"/>
                      </a:xfrm>
                      <a:prstGeom prst="rect">
                        <a:avLst/>
                      </a:prstGeom>
                    </p:spPr>
                  </p:pic>
                </p:oleObj>
              </mc:Fallback>
            </mc:AlternateContent>
          </a:graphicData>
        </a:graphic>
      </p:graphicFrame>
      <p:sp>
        <p:nvSpPr>
          <p:cNvPr id="2" name="Title Placeholder 1">
            <a:extLst>
              <a:ext uri="{FF2B5EF4-FFF2-40B4-BE49-F238E27FC236}">
                <a16:creationId xmlns:a16="http://schemas.microsoft.com/office/drawing/2014/main" id="{92680BCF-52DA-D981-6D2B-6F7071E721CB}"/>
              </a:ext>
            </a:extLst>
          </p:cNvPr>
          <p:cNvSpPr>
            <a:spLocks noGrp="1"/>
          </p:cNvSpPr>
          <p:nvPr>
            <p:ph type="title"/>
          </p:nvPr>
        </p:nvSpPr>
        <p:spPr>
          <a:xfrm>
            <a:off x="1257300" y="457200"/>
            <a:ext cx="10401300" cy="664797"/>
          </a:xfrm>
        </p:spPr>
        <p:txBody>
          <a:bodyPr vert="horz">
            <a:spAutoFit/>
          </a:bodyPr>
          <a:lstStyle/>
          <a:p>
            <a:r>
              <a:rPr lang="en-US"/>
              <a:t>Co-located load and generation are governed by three separate ERCOT evaluation processes</a:t>
            </a:r>
          </a:p>
        </p:txBody>
      </p:sp>
      <p:sp>
        <p:nvSpPr>
          <p:cNvPr id="5" name="Slide Number Placeholder 5">
            <a:extLst>
              <a:ext uri="{FF2B5EF4-FFF2-40B4-BE49-F238E27FC236}">
                <a16:creationId xmlns:a16="http://schemas.microsoft.com/office/drawing/2014/main" id="{D1945061-327B-7315-1D74-904B249A920A}"/>
              </a:ext>
            </a:extLst>
          </p:cNvPr>
          <p:cNvSpPr>
            <a:spLocks noGrp="1"/>
          </p:cNvSpPr>
          <p:nvPr>
            <p:ph type="sldNum" sz="quarter" idx="12"/>
          </p:nvPr>
        </p:nvSpPr>
        <p:spPr/>
        <p:txBody>
          <a:bodyPr/>
          <a:lstStyle/>
          <a:p>
            <a:fld id="{BCDE79FB-97BA-492B-8D57-F1373F9ADA95}" type="slidenum">
              <a:rPr lang="en-US" smtClean="0"/>
              <a:t>37</a:t>
            </a:fld>
            <a:endParaRPr lang="en-US"/>
          </a:p>
        </p:txBody>
      </p:sp>
      <p:sp>
        <p:nvSpPr>
          <p:cNvPr id="31" name="TextBox 30">
            <a:extLst>
              <a:ext uri="{FF2B5EF4-FFF2-40B4-BE49-F238E27FC236}">
                <a16:creationId xmlns:a16="http://schemas.microsoft.com/office/drawing/2014/main" id="{919D7A90-95E5-8EDE-9312-5B6474D9E55F}"/>
              </a:ext>
            </a:extLst>
          </p:cNvPr>
          <p:cNvSpPr txBox="1">
            <a:spLocks/>
          </p:cNvSpPr>
          <p:nvPr/>
        </p:nvSpPr>
        <p:spPr>
          <a:xfrm>
            <a:off x="8613849" y="1211082"/>
            <a:ext cx="3044751" cy="215444"/>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400" b="1"/>
              <a:t>Illustrative scheme</a:t>
            </a:r>
          </a:p>
        </p:txBody>
      </p:sp>
      <p:cxnSp>
        <p:nvCxnSpPr>
          <p:cNvPr id="32" name="LineBasicDefault 292">
            <a:extLst>
              <a:ext uri="{FF2B5EF4-FFF2-40B4-BE49-F238E27FC236}">
                <a16:creationId xmlns:a16="http://schemas.microsoft.com/office/drawing/2014/main" id="{A9D1AE55-7BA1-E953-A1C1-D351A944258B}"/>
              </a:ext>
            </a:extLst>
          </p:cNvPr>
          <p:cNvCxnSpPr>
            <a:cxnSpLocks/>
          </p:cNvCxnSpPr>
          <p:nvPr>
            <p:custDataLst>
              <p:tags r:id="rId2"/>
            </p:custDataLst>
          </p:nvPr>
        </p:nvCxnSpPr>
        <p:spPr>
          <a:xfrm flipH="1">
            <a:off x="8613848" y="1453476"/>
            <a:ext cx="3044751" cy="0"/>
          </a:xfrm>
          <a:prstGeom prst="straightConnector1">
            <a:avLst/>
          </a:prstGeom>
          <a:ln w="6350" cap="flat">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40" name="LineBasicDefault 292">
            <a:extLst>
              <a:ext uri="{FF2B5EF4-FFF2-40B4-BE49-F238E27FC236}">
                <a16:creationId xmlns:a16="http://schemas.microsoft.com/office/drawing/2014/main" id="{0FB9495E-4EB8-58FE-1D36-4DF9A54D06D3}"/>
              </a:ext>
            </a:extLst>
          </p:cNvPr>
          <p:cNvCxnSpPr>
            <a:cxnSpLocks/>
          </p:cNvCxnSpPr>
          <p:nvPr>
            <p:custDataLst>
              <p:tags r:id="rId3"/>
            </p:custDataLst>
          </p:nvPr>
        </p:nvCxnSpPr>
        <p:spPr>
          <a:xfrm>
            <a:off x="1257300" y="2835115"/>
            <a:ext cx="10401300" cy="0"/>
          </a:xfrm>
          <a:prstGeom prst="straightConnector1">
            <a:avLst/>
          </a:prstGeom>
          <a:ln w="6350" cap="flat">
            <a:solidFill>
              <a:schemeClr val="bg1">
                <a:lumMod val="85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41" name="LineBasicDefault 292">
            <a:extLst>
              <a:ext uri="{FF2B5EF4-FFF2-40B4-BE49-F238E27FC236}">
                <a16:creationId xmlns:a16="http://schemas.microsoft.com/office/drawing/2014/main" id="{FEE37E48-CBCD-6A33-D3B9-E850DF67EA5C}"/>
              </a:ext>
            </a:extLst>
          </p:cNvPr>
          <p:cNvCxnSpPr>
            <a:cxnSpLocks/>
          </p:cNvCxnSpPr>
          <p:nvPr>
            <p:custDataLst>
              <p:tags r:id="rId4"/>
            </p:custDataLst>
          </p:nvPr>
        </p:nvCxnSpPr>
        <p:spPr>
          <a:xfrm>
            <a:off x="1257300" y="4299925"/>
            <a:ext cx="10401300" cy="0"/>
          </a:xfrm>
          <a:prstGeom prst="straightConnector1">
            <a:avLst/>
          </a:prstGeom>
          <a:ln w="6350" cap="flat">
            <a:solidFill>
              <a:schemeClr val="bg1">
                <a:lumMod val="85000"/>
              </a:schemeClr>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43" name="TextBox 142">
            <a:extLst>
              <a:ext uri="{FF2B5EF4-FFF2-40B4-BE49-F238E27FC236}">
                <a16:creationId xmlns:a16="http://schemas.microsoft.com/office/drawing/2014/main" id="{384F474B-9761-AE99-CEDF-76B70D21EBC9}"/>
              </a:ext>
            </a:extLst>
          </p:cNvPr>
          <p:cNvSpPr txBox="1">
            <a:spLocks/>
          </p:cNvSpPr>
          <p:nvPr/>
        </p:nvSpPr>
        <p:spPr>
          <a:xfrm>
            <a:off x="1257300" y="1211082"/>
            <a:ext cx="1420398" cy="215444"/>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400" b="1"/>
              <a:t>ERCOT lens</a:t>
            </a:r>
          </a:p>
        </p:txBody>
      </p:sp>
      <p:cxnSp>
        <p:nvCxnSpPr>
          <p:cNvPr id="144" name="LineBasicDefault 292">
            <a:extLst>
              <a:ext uri="{FF2B5EF4-FFF2-40B4-BE49-F238E27FC236}">
                <a16:creationId xmlns:a16="http://schemas.microsoft.com/office/drawing/2014/main" id="{CFE3C1B1-B122-67AE-6148-360D4D2D93E5}"/>
              </a:ext>
            </a:extLst>
          </p:cNvPr>
          <p:cNvCxnSpPr>
            <a:cxnSpLocks/>
          </p:cNvCxnSpPr>
          <p:nvPr>
            <p:custDataLst>
              <p:tags r:id="rId5"/>
            </p:custDataLst>
          </p:nvPr>
        </p:nvCxnSpPr>
        <p:spPr>
          <a:xfrm flipH="1">
            <a:off x="1257300" y="1453476"/>
            <a:ext cx="1420398" cy="0"/>
          </a:xfrm>
          <a:prstGeom prst="straightConnector1">
            <a:avLst/>
          </a:prstGeom>
          <a:ln w="6350" cap="flat">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46" name="TextBox 145">
            <a:extLst>
              <a:ext uri="{FF2B5EF4-FFF2-40B4-BE49-F238E27FC236}">
                <a16:creationId xmlns:a16="http://schemas.microsoft.com/office/drawing/2014/main" id="{D556C689-885D-4119-B807-B6CAF7886ED2}"/>
              </a:ext>
            </a:extLst>
          </p:cNvPr>
          <p:cNvSpPr txBox="1">
            <a:spLocks/>
          </p:cNvSpPr>
          <p:nvPr/>
        </p:nvSpPr>
        <p:spPr>
          <a:xfrm>
            <a:off x="2881206" y="1211082"/>
            <a:ext cx="3349225" cy="215444"/>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400" b="1"/>
              <a:t>Description</a:t>
            </a:r>
          </a:p>
        </p:txBody>
      </p:sp>
      <p:cxnSp>
        <p:nvCxnSpPr>
          <p:cNvPr id="147" name="LineBasicDefault 292">
            <a:extLst>
              <a:ext uri="{FF2B5EF4-FFF2-40B4-BE49-F238E27FC236}">
                <a16:creationId xmlns:a16="http://schemas.microsoft.com/office/drawing/2014/main" id="{7C125B0C-F0E2-F4B8-772C-902997B0E9AF}"/>
              </a:ext>
            </a:extLst>
          </p:cNvPr>
          <p:cNvCxnSpPr>
            <a:cxnSpLocks/>
          </p:cNvCxnSpPr>
          <p:nvPr>
            <p:custDataLst>
              <p:tags r:id="rId6"/>
            </p:custDataLst>
          </p:nvPr>
        </p:nvCxnSpPr>
        <p:spPr>
          <a:xfrm flipH="1">
            <a:off x="2881205" y="1453476"/>
            <a:ext cx="3349225" cy="0"/>
          </a:xfrm>
          <a:prstGeom prst="straightConnector1">
            <a:avLst/>
          </a:prstGeom>
          <a:ln w="6350" cap="flat">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49" name="TextBox 148">
            <a:extLst>
              <a:ext uri="{FF2B5EF4-FFF2-40B4-BE49-F238E27FC236}">
                <a16:creationId xmlns:a16="http://schemas.microsoft.com/office/drawing/2014/main" id="{A318A632-F9BE-24DC-51B8-F96A62352439}"/>
              </a:ext>
            </a:extLst>
          </p:cNvPr>
          <p:cNvSpPr txBox="1">
            <a:spLocks/>
          </p:cNvSpPr>
          <p:nvPr/>
        </p:nvSpPr>
        <p:spPr>
          <a:xfrm>
            <a:off x="6382338" y="1211082"/>
            <a:ext cx="2079604" cy="215444"/>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400" b="1"/>
              <a:t>Output</a:t>
            </a:r>
          </a:p>
        </p:txBody>
      </p:sp>
      <p:cxnSp>
        <p:nvCxnSpPr>
          <p:cNvPr id="150" name="LineBasicDefault 292">
            <a:extLst>
              <a:ext uri="{FF2B5EF4-FFF2-40B4-BE49-F238E27FC236}">
                <a16:creationId xmlns:a16="http://schemas.microsoft.com/office/drawing/2014/main" id="{F54E52B6-96E1-B16D-08A4-D88B381AB79C}"/>
              </a:ext>
            </a:extLst>
          </p:cNvPr>
          <p:cNvCxnSpPr>
            <a:cxnSpLocks/>
          </p:cNvCxnSpPr>
          <p:nvPr>
            <p:custDataLst>
              <p:tags r:id="rId7"/>
            </p:custDataLst>
          </p:nvPr>
        </p:nvCxnSpPr>
        <p:spPr>
          <a:xfrm flipH="1">
            <a:off x="6382337" y="1453476"/>
            <a:ext cx="2079604" cy="0"/>
          </a:xfrm>
          <a:prstGeom prst="straightConnector1">
            <a:avLst/>
          </a:prstGeom>
          <a:ln w="6350" cap="flat">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B8CED9FC-B6F8-5CD3-8E56-A492AF80A076}"/>
              </a:ext>
            </a:extLst>
          </p:cNvPr>
          <p:cNvSpPr txBox="1">
            <a:spLocks/>
          </p:cNvSpPr>
          <p:nvPr/>
        </p:nvSpPr>
        <p:spPr>
          <a:xfrm>
            <a:off x="1257299" y="1581080"/>
            <a:ext cx="1420398" cy="646331"/>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400" b="1"/>
              <a:t>Batch Study (Load Interconnection)</a:t>
            </a:r>
          </a:p>
        </p:txBody>
      </p:sp>
      <p:sp>
        <p:nvSpPr>
          <p:cNvPr id="7" name="TextBox 6">
            <a:extLst>
              <a:ext uri="{FF2B5EF4-FFF2-40B4-BE49-F238E27FC236}">
                <a16:creationId xmlns:a16="http://schemas.microsoft.com/office/drawing/2014/main" id="{E3A65CBB-8C89-A936-6BB7-1B41B75A7797}"/>
              </a:ext>
            </a:extLst>
          </p:cNvPr>
          <p:cNvSpPr txBox="1">
            <a:spLocks/>
          </p:cNvSpPr>
          <p:nvPr/>
        </p:nvSpPr>
        <p:spPr>
          <a:xfrm>
            <a:off x="2881205" y="1581080"/>
            <a:ext cx="3349225" cy="1077218"/>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400"/>
              <a:t>Evaluates large load interconnections to </a:t>
            </a:r>
            <a:r>
              <a:rPr lang="en-US" sz="1400" b="1"/>
              <a:t>determine the maximum import (withdrawal) capability under steady state conditions from the ERCOT grid, independent of on-site generation</a:t>
            </a:r>
          </a:p>
        </p:txBody>
      </p:sp>
      <p:sp>
        <p:nvSpPr>
          <p:cNvPr id="8" name="TextBox 7">
            <a:extLst>
              <a:ext uri="{FF2B5EF4-FFF2-40B4-BE49-F238E27FC236}">
                <a16:creationId xmlns:a16="http://schemas.microsoft.com/office/drawing/2014/main" id="{813287DF-99E7-12C0-D4F2-700678984CA1}"/>
              </a:ext>
            </a:extLst>
          </p:cNvPr>
          <p:cNvSpPr txBox="1">
            <a:spLocks/>
          </p:cNvSpPr>
          <p:nvPr/>
        </p:nvSpPr>
        <p:spPr>
          <a:xfrm>
            <a:off x="6382337" y="1581080"/>
            <a:ext cx="2079604" cy="861774"/>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400" b="1"/>
              <a:t>Withdrawal limits</a:t>
            </a:r>
            <a:r>
              <a:rPr lang="en-US" sz="1400" b="1" baseline="30000"/>
              <a:t>1</a:t>
            </a:r>
            <a:r>
              <a:rPr lang="en-US" sz="1400" b="1"/>
              <a:t> and initial load allocation </a:t>
            </a:r>
            <a:r>
              <a:rPr lang="en-US" sz="1400"/>
              <a:t>(</a:t>
            </a:r>
            <a:r>
              <a:rPr lang="en-US" sz="1400" i="1"/>
              <a:t>subject to stability limits from </a:t>
            </a:r>
            <a:r>
              <a:rPr lang="en-US" sz="1400" i="1" err="1"/>
              <a:t>Gen+Load</a:t>
            </a:r>
            <a:r>
              <a:rPr lang="en-US" sz="1400" i="1"/>
              <a:t> studies</a:t>
            </a:r>
            <a:r>
              <a:rPr lang="en-US" sz="1400"/>
              <a:t>)</a:t>
            </a:r>
          </a:p>
        </p:txBody>
      </p:sp>
      <p:sp>
        <p:nvSpPr>
          <p:cNvPr id="3" name="TextBox 2">
            <a:extLst>
              <a:ext uri="{FF2B5EF4-FFF2-40B4-BE49-F238E27FC236}">
                <a16:creationId xmlns:a16="http://schemas.microsoft.com/office/drawing/2014/main" id="{B32E4296-02CD-C08B-AD1C-E065A74DF20D}"/>
              </a:ext>
            </a:extLst>
          </p:cNvPr>
          <p:cNvSpPr txBox="1"/>
          <p:nvPr>
            <p:custDataLst>
              <p:tags r:id="rId8"/>
            </p:custDataLst>
          </p:nvPr>
        </p:nvSpPr>
        <p:spPr>
          <a:xfrm>
            <a:off x="1257300" y="6687024"/>
            <a:ext cx="8460550" cy="123111"/>
          </a:xfrm>
          <a:prstGeom prst="rect">
            <a:avLst/>
          </a:prstGeom>
        </p:spPr>
        <p:txBody>
          <a:bodyPr vert="horz" wrap="square" lIns="0" tIns="0" rIns="0" bIns="0" rtlCol="0" anchor="b">
            <a:spAutoFit/>
          </a:bodyPr>
          <a:lstStyle>
            <a:lvl1pPr lvl="0" indent="0">
              <a:lnSpc>
                <a:spcPct val="100000"/>
              </a:lnSpc>
              <a:spcBef>
                <a:spcPts val="300"/>
              </a:spcBef>
              <a:spcAft>
                <a:spcPts val="300"/>
              </a:spcAft>
              <a:buFont typeface="Segoe UI" panose="020B0502040204020203" pitchFamily="34" charset="0"/>
              <a:buChar char="​"/>
              <a:defRPr sz="1600">
                <a:cs typeface="Arial" panose="020B0604020202020204" pitchFamily="34" charset="0"/>
              </a:defRPr>
            </a:lvl1pPr>
            <a:lvl2pPr marL="228600" lvl="1"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lvl="2"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lvl="3"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lvl="4"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r>
              <a:rPr kumimoji="0" lang="en-US" sz="800" b="0" i="0" u="none" strike="noStrike" kern="1200" cap="none" spc="0" normalizeH="0" baseline="0" noProof="0">
                <a:ln>
                  <a:noFill/>
                </a:ln>
                <a:solidFill>
                  <a:srgbClr val="000000"/>
                </a:solidFill>
                <a:effectLst/>
                <a:uLnTx/>
                <a:uFillTx/>
                <a:latin typeface="Arial"/>
                <a:ea typeface="+mn-ea"/>
                <a:cs typeface="Arial" panose="020B0604020202020204" pitchFamily="34" charset="0"/>
              </a:rPr>
              <a:t>Source: </a:t>
            </a:r>
            <a:r>
              <a:rPr lang="en-US" sz="800">
                <a:solidFill>
                  <a:srgbClr val="000000"/>
                </a:solidFill>
              </a:rPr>
              <a:t>ERCOT discussions</a:t>
            </a:r>
            <a:endParaRPr kumimoji="0" lang="en-US" sz="800" b="0" i="0" u="none" strike="noStrike" kern="1200" cap="none" spc="0" normalizeH="0" baseline="0" noProof="0">
              <a:ln>
                <a:noFill/>
              </a:ln>
              <a:solidFill>
                <a:srgbClr val="000000"/>
              </a:solidFill>
              <a:effectLst/>
              <a:uLnTx/>
              <a:uFillTx/>
              <a:latin typeface="Arial"/>
              <a:ea typeface="+mn-ea"/>
              <a:cs typeface="Arial" panose="020B0604020202020204" pitchFamily="34" charset="0"/>
            </a:endParaRPr>
          </a:p>
        </p:txBody>
      </p:sp>
      <p:sp>
        <p:nvSpPr>
          <p:cNvPr id="15" name="TextBox 14">
            <a:extLst>
              <a:ext uri="{FF2B5EF4-FFF2-40B4-BE49-F238E27FC236}">
                <a16:creationId xmlns:a16="http://schemas.microsoft.com/office/drawing/2014/main" id="{04DD5E1C-07CA-77DE-4DAB-5B07C2DACD27}"/>
              </a:ext>
            </a:extLst>
          </p:cNvPr>
          <p:cNvSpPr txBox="1"/>
          <p:nvPr>
            <p:custDataLst>
              <p:tags r:id="rId9"/>
            </p:custDataLst>
          </p:nvPr>
        </p:nvSpPr>
        <p:spPr>
          <a:xfrm>
            <a:off x="1257299" y="6451074"/>
            <a:ext cx="10137057" cy="246221"/>
          </a:xfrm>
          <a:prstGeom prst="rect">
            <a:avLst/>
          </a:prstGeom>
        </p:spPr>
        <p:txBody>
          <a:bodyPr vert="horz" wrap="square" lIns="0" tIns="0" rIns="0" bIns="0" rtlCol="0" anchor="b">
            <a:spAutoFit/>
          </a:bodyPr>
          <a:lstStyle>
            <a:lvl1pPr lvl="0" indent="0">
              <a:lnSpc>
                <a:spcPct val="100000"/>
              </a:lnSpc>
              <a:spcBef>
                <a:spcPts val="300"/>
              </a:spcBef>
              <a:spcAft>
                <a:spcPts val="300"/>
              </a:spcAft>
              <a:buFont typeface="Segoe UI" panose="020B0502040204020203" pitchFamily="34" charset="0"/>
              <a:buChar char="​"/>
              <a:defRPr sz="1600">
                <a:cs typeface="Arial" panose="020B0604020202020204" pitchFamily="34" charset="0"/>
              </a:defRPr>
            </a:lvl1pPr>
            <a:lvl2pPr marL="228600" lvl="1"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lvl="2"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lvl="3"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lvl="4"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r>
              <a:rPr kumimoji="0" lang="en-US" sz="800" b="0" i="0" u="none" strike="noStrike" kern="1200" cap="none" spc="0" normalizeH="0" baseline="0" noProof="0">
                <a:ln>
                  <a:noFill/>
                </a:ln>
                <a:solidFill>
                  <a:srgbClr val="000000"/>
                </a:solidFill>
                <a:effectLst/>
                <a:uLnTx/>
                <a:uFillTx/>
                <a:latin typeface="Arial"/>
                <a:ea typeface="+mn-ea"/>
                <a:cs typeface="Arial" panose="020B0604020202020204" pitchFamily="34" charset="0"/>
              </a:rPr>
              <a:t>1. Import (withdrawal) limit applies to total site demand, including co-located load and any storage charging  |  2. Where generation and load share a POI, ERCOT/TSP studies may evaluate both independent and combined configurations; combined cases are particularly relevant for stability and system modeling</a:t>
            </a:r>
          </a:p>
        </p:txBody>
      </p:sp>
      <p:sp>
        <p:nvSpPr>
          <p:cNvPr id="17" name="TextBox 16">
            <a:extLst>
              <a:ext uri="{FF2B5EF4-FFF2-40B4-BE49-F238E27FC236}">
                <a16:creationId xmlns:a16="http://schemas.microsoft.com/office/drawing/2014/main" id="{1A2BA826-682D-7952-988E-63597EEE6D3C}"/>
              </a:ext>
            </a:extLst>
          </p:cNvPr>
          <p:cNvSpPr txBox="1">
            <a:spLocks/>
          </p:cNvSpPr>
          <p:nvPr/>
        </p:nvSpPr>
        <p:spPr>
          <a:xfrm>
            <a:off x="11176203" y="961611"/>
            <a:ext cx="389777" cy="153888"/>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buNone/>
            </a:pPr>
            <a:r>
              <a:rPr lang="en-US" sz="1000"/>
              <a:t>Focus</a:t>
            </a:r>
          </a:p>
        </p:txBody>
      </p:sp>
      <p:sp>
        <p:nvSpPr>
          <p:cNvPr id="18" name="Rectangle 17">
            <a:extLst>
              <a:ext uri="{FF2B5EF4-FFF2-40B4-BE49-F238E27FC236}">
                <a16:creationId xmlns:a16="http://schemas.microsoft.com/office/drawing/2014/main" id="{29862097-573E-2BC2-AC16-5433C8716082}"/>
              </a:ext>
            </a:extLst>
          </p:cNvPr>
          <p:cNvSpPr>
            <a:spLocks/>
          </p:cNvSpPr>
          <p:nvPr/>
        </p:nvSpPr>
        <p:spPr>
          <a:xfrm>
            <a:off x="10903985" y="947115"/>
            <a:ext cx="182880" cy="182880"/>
          </a:xfrm>
          <a:prstGeom prst="rect">
            <a:avLst/>
          </a:prstGeom>
          <a:solidFill>
            <a:srgbClr val="99E9C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grpSp>
        <p:nvGrpSpPr>
          <p:cNvPr id="35" name="Group 34">
            <a:extLst>
              <a:ext uri="{FF2B5EF4-FFF2-40B4-BE49-F238E27FC236}">
                <a16:creationId xmlns:a16="http://schemas.microsoft.com/office/drawing/2014/main" id="{F2510E05-52F7-9274-C07C-65CF47193E84}"/>
              </a:ext>
            </a:extLst>
          </p:cNvPr>
          <p:cNvGrpSpPr/>
          <p:nvPr/>
        </p:nvGrpSpPr>
        <p:grpSpPr>
          <a:xfrm>
            <a:off x="8613849" y="1581080"/>
            <a:ext cx="1446750" cy="1167961"/>
            <a:chOff x="8613849" y="1793740"/>
            <a:chExt cx="1446750" cy="1167961"/>
          </a:xfrm>
        </p:grpSpPr>
        <p:grpSp>
          <p:nvGrpSpPr>
            <p:cNvPr id="66" name="Group 65">
              <a:extLst>
                <a:ext uri="{FF2B5EF4-FFF2-40B4-BE49-F238E27FC236}">
                  <a16:creationId xmlns:a16="http://schemas.microsoft.com/office/drawing/2014/main" id="{7A21CE4C-3E53-C42B-1638-C8B6AD5EFFAA}"/>
                </a:ext>
              </a:extLst>
            </p:cNvPr>
            <p:cNvGrpSpPr/>
            <p:nvPr/>
          </p:nvGrpSpPr>
          <p:grpSpPr>
            <a:xfrm>
              <a:off x="9244139" y="2371877"/>
              <a:ext cx="182096" cy="165542"/>
              <a:chOff x="2192059" y="2491703"/>
              <a:chExt cx="182096" cy="165542"/>
            </a:xfrm>
          </p:grpSpPr>
          <p:sp>
            <p:nvSpPr>
              <p:cNvPr id="37" name="Oval 36">
                <a:extLst>
                  <a:ext uri="{FF2B5EF4-FFF2-40B4-BE49-F238E27FC236}">
                    <a16:creationId xmlns:a16="http://schemas.microsoft.com/office/drawing/2014/main" id="{814C5D64-1132-95F7-DA2A-2C0191788CA4}"/>
                  </a:ext>
                </a:extLst>
              </p:cNvPr>
              <p:cNvSpPr/>
              <p:nvPr/>
            </p:nvSpPr>
            <p:spPr>
              <a:xfrm>
                <a:off x="2192059" y="2491703"/>
                <a:ext cx="182096" cy="165542"/>
              </a:xfrm>
              <a:prstGeom prst="ellipse">
                <a:avLst/>
              </a:prstGeom>
              <a:solidFill>
                <a:schemeClr val="bg1"/>
              </a:solidFill>
              <a:ln w="12700" cap="sq">
                <a:solidFill>
                  <a:srgbClr val="26D07C"/>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de-DE" sz="1200" b="0" i="0" u="none" strike="noStrike" kern="1200" cap="none" spc="0" normalizeH="0" baseline="0" noProof="0" err="1">
                  <a:ln>
                    <a:noFill/>
                  </a:ln>
                  <a:solidFill>
                    <a:srgbClr val="FFFFFF"/>
                  </a:solidFill>
                  <a:effectLst/>
                  <a:uLnTx/>
                  <a:uFillTx/>
                  <a:latin typeface="Arial"/>
                  <a:ea typeface="+mn-ea"/>
                  <a:cs typeface="+mn-cs"/>
                </a:endParaRPr>
              </a:p>
            </p:txBody>
          </p:sp>
          <p:pic>
            <p:nvPicPr>
              <p:cNvPr id="38" name="Graphic 37">
                <a:extLst>
                  <a:ext uri="{FF2B5EF4-FFF2-40B4-BE49-F238E27FC236}">
                    <a16:creationId xmlns:a16="http://schemas.microsoft.com/office/drawing/2014/main" id="{83EA6043-4062-4CB4-43EB-18673DF3C90C}"/>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2195558" y="2494884"/>
                <a:ext cx="175098" cy="159180"/>
              </a:xfrm>
              <a:prstGeom prst="rect">
                <a:avLst/>
              </a:prstGeom>
            </p:spPr>
          </p:pic>
        </p:grpSp>
        <p:sp>
          <p:nvSpPr>
            <p:cNvPr id="47" name="Rectangle 46">
              <a:extLst>
                <a:ext uri="{FF2B5EF4-FFF2-40B4-BE49-F238E27FC236}">
                  <a16:creationId xmlns:a16="http://schemas.microsoft.com/office/drawing/2014/main" id="{37625851-ECEE-0B7C-5B48-5B28A2425950}"/>
                </a:ext>
              </a:extLst>
            </p:cNvPr>
            <p:cNvSpPr/>
            <p:nvPr/>
          </p:nvSpPr>
          <p:spPr>
            <a:xfrm>
              <a:off x="8613849" y="2326485"/>
              <a:ext cx="1446750" cy="635216"/>
            </a:xfrm>
            <a:prstGeom prst="rect">
              <a:avLst/>
            </a:prstGeom>
            <a:noFill/>
            <a:ln w="12700">
              <a:solidFill>
                <a:srgbClr val="CCDDE0"/>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900" b="1"/>
            </a:p>
          </p:txBody>
        </p:sp>
        <p:sp>
          <p:nvSpPr>
            <p:cNvPr id="45" name="Text Placeholder 10">
              <a:extLst>
                <a:ext uri="{FF2B5EF4-FFF2-40B4-BE49-F238E27FC236}">
                  <a16:creationId xmlns:a16="http://schemas.microsoft.com/office/drawing/2014/main" id="{62891DE8-04AA-EB0C-E186-527852B3F4D9}"/>
                </a:ext>
              </a:extLst>
            </p:cNvPr>
            <p:cNvSpPr txBox="1">
              <a:spLocks/>
            </p:cNvSpPr>
            <p:nvPr/>
          </p:nvSpPr>
          <p:spPr>
            <a:xfrm>
              <a:off x="9607489" y="2828126"/>
              <a:ext cx="406052" cy="107722"/>
            </a:xfrm>
            <a:prstGeom prst="rect">
              <a:avLst/>
            </a:prstGeom>
          </p:spPr>
          <p:txBody>
            <a:bodyPr vert="horz" wrap="square" lIns="0" tIns="0" rIns="0" bIns="0" rtlCol="0">
              <a:sp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700"/>
                <a:t>1,000MW</a:t>
              </a:r>
            </a:p>
          </p:txBody>
        </p:sp>
        <p:sp>
          <p:nvSpPr>
            <p:cNvPr id="49" name="Isosceles Triangle 48">
              <a:extLst>
                <a:ext uri="{FF2B5EF4-FFF2-40B4-BE49-F238E27FC236}">
                  <a16:creationId xmlns:a16="http://schemas.microsoft.com/office/drawing/2014/main" id="{150A8FEE-85F3-6E7F-9099-473C6EEB0982}"/>
                </a:ext>
              </a:extLst>
            </p:cNvPr>
            <p:cNvSpPr>
              <a:spLocks/>
            </p:cNvSpPr>
            <p:nvPr/>
          </p:nvSpPr>
          <p:spPr>
            <a:xfrm flipV="1">
              <a:off x="9683000" y="2604116"/>
              <a:ext cx="226711" cy="206101"/>
            </a:xfrm>
            <a:prstGeom prst="triangle">
              <a:avLst/>
            </a:prstGeom>
            <a:solidFill>
              <a:schemeClr val="bg1"/>
            </a:solidFill>
            <a:ln w="12700" cap="sq">
              <a:solidFill>
                <a:srgbClr val="26D07C"/>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err="1">
                <a:solidFill>
                  <a:schemeClr val="accent1"/>
                </a:solidFill>
              </a:endParaRPr>
            </a:p>
          </p:txBody>
        </p:sp>
        <p:grpSp>
          <p:nvGrpSpPr>
            <p:cNvPr id="65" name="Group 64">
              <a:extLst>
                <a:ext uri="{FF2B5EF4-FFF2-40B4-BE49-F238E27FC236}">
                  <a16:creationId xmlns:a16="http://schemas.microsoft.com/office/drawing/2014/main" id="{ED2AAD2C-020A-C53A-C075-78BE32681458}"/>
                </a:ext>
              </a:extLst>
            </p:cNvPr>
            <p:cNvGrpSpPr/>
            <p:nvPr/>
          </p:nvGrpSpPr>
          <p:grpSpPr>
            <a:xfrm>
              <a:off x="8780658" y="2594753"/>
              <a:ext cx="390217" cy="206100"/>
              <a:chOff x="1661620" y="2779259"/>
              <a:chExt cx="390217" cy="206100"/>
            </a:xfrm>
          </p:grpSpPr>
          <p:sp>
            <p:nvSpPr>
              <p:cNvPr id="36" name="Oval 35">
                <a:extLst>
                  <a:ext uri="{FF2B5EF4-FFF2-40B4-BE49-F238E27FC236}">
                    <a16:creationId xmlns:a16="http://schemas.microsoft.com/office/drawing/2014/main" id="{022801CA-B659-C083-1C1A-6517694E1FFB}"/>
                  </a:ext>
                </a:extLst>
              </p:cNvPr>
              <p:cNvSpPr>
                <a:spLocks/>
              </p:cNvSpPr>
              <p:nvPr/>
            </p:nvSpPr>
            <p:spPr>
              <a:xfrm>
                <a:off x="1661620" y="2779259"/>
                <a:ext cx="226711" cy="206100"/>
              </a:xfrm>
              <a:prstGeom prst="ellipse">
                <a:avLst/>
              </a:prstGeom>
              <a:solidFill>
                <a:schemeClr val="bg1"/>
              </a:solidFill>
              <a:ln w="12700" cap="sq">
                <a:solidFill>
                  <a:srgbClr val="005763">
                    <a:alpha val="20000"/>
                  </a:srgb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a:solidFill>
                      <a:srgbClr val="CCDDE0"/>
                    </a:solidFill>
                  </a:rPr>
                  <a:t>~</a:t>
                </a:r>
              </a:p>
            </p:txBody>
          </p:sp>
          <p:sp>
            <p:nvSpPr>
              <p:cNvPr id="58" name="Oval 57">
                <a:extLst>
                  <a:ext uri="{FF2B5EF4-FFF2-40B4-BE49-F238E27FC236}">
                    <a16:creationId xmlns:a16="http://schemas.microsoft.com/office/drawing/2014/main" id="{5BF2A03B-BA11-B959-C237-1445DBED6EA9}"/>
                  </a:ext>
                </a:extLst>
              </p:cNvPr>
              <p:cNvSpPr>
                <a:spLocks/>
              </p:cNvSpPr>
              <p:nvPr/>
            </p:nvSpPr>
            <p:spPr>
              <a:xfrm>
                <a:off x="1825126" y="2779259"/>
                <a:ext cx="226711" cy="206100"/>
              </a:xfrm>
              <a:prstGeom prst="ellipse">
                <a:avLst/>
              </a:prstGeom>
              <a:solidFill>
                <a:schemeClr val="bg1"/>
              </a:solidFill>
              <a:ln w="12700" cap="sq">
                <a:solidFill>
                  <a:srgbClr val="005763">
                    <a:alpha val="20000"/>
                  </a:srgb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a:solidFill>
                      <a:srgbClr val="CCDDE0"/>
                    </a:solidFill>
                  </a:rPr>
                  <a:t>~</a:t>
                </a:r>
              </a:p>
            </p:txBody>
          </p:sp>
        </p:grpSp>
        <p:sp>
          <p:nvSpPr>
            <p:cNvPr id="62" name="Text Placeholder 10">
              <a:extLst>
                <a:ext uri="{FF2B5EF4-FFF2-40B4-BE49-F238E27FC236}">
                  <a16:creationId xmlns:a16="http://schemas.microsoft.com/office/drawing/2014/main" id="{BC5B6E58-36D7-28E4-1E9B-639D5A94219B}"/>
                </a:ext>
              </a:extLst>
            </p:cNvPr>
            <p:cNvSpPr txBox="1">
              <a:spLocks/>
            </p:cNvSpPr>
            <p:nvPr/>
          </p:nvSpPr>
          <p:spPr>
            <a:xfrm>
              <a:off x="8636613" y="2828126"/>
              <a:ext cx="335580" cy="107722"/>
            </a:xfrm>
            <a:prstGeom prst="rect">
              <a:avLst/>
            </a:prstGeom>
          </p:spPr>
          <p:txBody>
            <a:bodyPr vert="horz" wrap="square" lIns="0" tIns="0" rIns="0" bIns="0" rtlCol="0">
              <a:sp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700">
                  <a:solidFill>
                    <a:srgbClr val="CCDDE0"/>
                  </a:solidFill>
                </a:rPr>
                <a:t>600MW</a:t>
              </a:r>
            </a:p>
          </p:txBody>
        </p:sp>
        <p:sp>
          <p:nvSpPr>
            <p:cNvPr id="63" name="Text Placeholder 10">
              <a:extLst>
                <a:ext uri="{FF2B5EF4-FFF2-40B4-BE49-F238E27FC236}">
                  <a16:creationId xmlns:a16="http://schemas.microsoft.com/office/drawing/2014/main" id="{075A5F27-C391-5DDD-87C6-1F03D65C5247}"/>
                </a:ext>
              </a:extLst>
            </p:cNvPr>
            <p:cNvSpPr txBox="1">
              <a:spLocks/>
            </p:cNvSpPr>
            <p:nvPr/>
          </p:nvSpPr>
          <p:spPr>
            <a:xfrm>
              <a:off x="8972193" y="2828126"/>
              <a:ext cx="335580" cy="107722"/>
            </a:xfrm>
            <a:prstGeom prst="rect">
              <a:avLst/>
            </a:prstGeom>
          </p:spPr>
          <p:txBody>
            <a:bodyPr vert="horz" wrap="square" lIns="0" tIns="0" rIns="0" bIns="0" rtlCol="0">
              <a:sp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700">
                  <a:solidFill>
                    <a:srgbClr val="CCDDE0"/>
                  </a:solidFill>
                </a:rPr>
                <a:t>600MW</a:t>
              </a:r>
            </a:p>
          </p:txBody>
        </p:sp>
        <p:cxnSp>
          <p:nvCxnSpPr>
            <p:cNvPr id="68" name="Straight Connector 67">
              <a:extLst>
                <a:ext uri="{FF2B5EF4-FFF2-40B4-BE49-F238E27FC236}">
                  <a16:creationId xmlns:a16="http://schemas.microsoft.com/office/drawing/2014/main" id="{D189C030-95C9-A9D4-C5F4-3BC8F0778D36}"/>
                </a:ext>
              </a:extLst>
            </p:cNvPr>
            <p:cNvCxnSpPr>
              <a:cxnSpLocks/>
              <a:endCxn id="37" idx="0"/>
            </p:cNvCxnSpPr>
            <p:nvPr/>
          </p:nvCxnSpPr>
          <p:spPr>
            <a:xfrm flipH="1">
              <a:off x="9335187" y="1949714"/>
              <a:ext cx="1" cy="422163"/>
            </a:xfrm>
            <a:prstGeom prst="line">
              <a:avLst/>
            </a:prstGeom>
            <a:ln w="12700" cap="flat">
              <a:solidFill>
                <a:srgbClr val="26D07C"/>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70" name="Connector: Elbow 69">
              <a:extLst>
                <a:ext uri="{FF2B5EF4-FFF2-40B4-BE49-F238E27FC236}">
                  <a16:creationId xmlns:a16="http://schemas.microsoft.com/office/drawing/2014/main" id="{BFF2CBFF-84B2-D71E-770B-C02B314702F9}"/>
                </a:ext>
              </a:extLst>
            </p:cNvPr>
            <p:cNvCxnSpPr>
              <a:cxnSpLocks/>
              <a:stCxn id="36" idx="7"/>
            </p:cNvCxnSpPr>
            <p:nvPr/>
          </p:nvCxnSpPr>
          <p:spPr>
            <a:xfrm rot="5400000" flipH="1" flipV="1">
              <a:off x="9024009" y="2404807"/>
              <a:ext cx="170288" cy="269971"/>
            </a:xfrm>
            <a:prstGeom prst="bentConnector2">
              <a:avLst/>
            </a:prstGeom>
            <a:ln w="12700">
              <a:solidFill>
                <a:srgbClr val="005763">
                  <a:alpha val="20000"/>
                </a:srgbClr>
              </a:solidFill>
            </a:ln>
          </p:spPr>
          <p:style>
            <a:lnRef idx="2">
              <a:schemeClr val="accent1"/>
            </a:lnRef>
            <a:fillRef idx="0">
              <a:schemeClr val="accent1"/>
            </a:fillRef>
            <a:effectRef idx="1">
              <a:schemeClr val="accent1"/>
            </a:effectRef>
            <a:fontRef idx="minor">
              <a:schemeClr val="tx1"/>
            </a:fontRef>
          </p:style>
        </p:cxnSp>
        <p:cxnSp>
          <p:nvCxnSpPr>
            <p:cNvPr id="71" name="Connector: Elbow 70">
              <a:extLst>
                <a:ext uri="{FF2B5EF4-FFF2-40B4-BE49-F238E27FC236}">
                  <a16:creationId xmlns:a16="http://schemas.microsoft.com/office/drawing/2014/main" id="{3B3FE79B-E76C-4B5F-27EA-C4D87F26E4FB}"/>
                </a:ext>
              </a:extLst>
            </p:cNvPr>
            <p:cNvCxnSpPr>
              <a:cxnSpLocks/>
              <a:stCxn id="49" idx="3"/>
            </p:cNvCxnSpPr>
            <p:nvPr/>
          </p:nvCxnSpPr>
          <p:spPr>
            <a:xfrm rot="16200000" flipV="1">
              <a:off x="9536562" y="2344321"/>
              <a:ext cx="149468" cy="370121"/>
            </a:xfrm>
            <a:prstGeom prst="bentConnector2">
              <a:avLst/>
            </a:prstGeom>
            <a:ln w="12700">
              <a:solidFill>
                <a:srgbClr val="26D07C"/>
              </a:solidFill>
            </a:ln>
          </p:spPr>
          <p:style>
            <a:lnRef idx="2">
              <a:schemeClr val="accent1"/>
            </a:lnRef>
            <a:fillRef idx="0">
              <a:schemeClr val="accent1"/>
            </a:fillRef>
            <a:effectRef idx="1">
              <a:schemeClr val="accent1"/>
            </a:effectRef>
            <a:fontRef idx="minor">
              <a:schemeClr val="tx1"/>
            </a:fontRef>
          </p:style>
        </p:cxnSp>
        <p:sp>
          <p:nvSpPr>
            <p:cNvPr id="21" name="Rectangle 20">
              <a:extLst>
                <a:ext uri="{FF2B5EF4-FFF2-40B4-BE49-F238E27FC236}">
                  <a16:creationId xmlns:a16="http://schemas.microsoft.com/office/drawing/2014/main" id="{E9AF9C3D-8F98-DA9D-459B-687B505A998C}"/>
                </a:ext>
              </a:extLst>
            </p:cNvPr>
            <p:cNvSpPr/>
            <p:nvPr/>
          </p:nvSpPr>
          <p:spPr>
            <a:xfrm>
              <a:off x="8702396" y="1793740"/>
              <a:ext cx="1265583" cy="155974"/>
            </a:xfrm>
            <a:prstGeom prst="rect">
              <a:avLst/>
            </a:prstGeom>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900" b="1"/>
                <a:t>ERCOT Grid</a:t>
              </a:r>
            </a:p>
          </p:txBody>
        </p:sp>
      </p:grpSp>
      <p:grpSp>
        <p:nvGrpSpPr>
          <p:cNvPr id="79" name="Group 78">
            <a:extLst>
              <a:ext uri="{FF2B5EF4-FFF2-40B4-BE49-F238E27FC236}">
                <a16:creationId xmlns:a16="http://schemas.microsoft.com/office/drawing/2014/main" id="{D6750B3F-B354-040E-4D0F-AB36728030B3}"/>
              </a:ext>
            </a:extLst>
          </p:cNvPr>
          <p:cNvGrpSpPr/>
          <p:nvPr/>
        </p:nvGrpSpPr>
        <p:grpSpPr>
          <a:xfrm>
            <a:off x="9246176" y="4964136"/>
            <a:ext cx="182096" cy="165542"/>
            <a:chOff x="2192059" y="2491703"/>
            <a:chExt cx="182096" cy="165542"/>
          </a:xfrm>
        </p:grpSpPr>
        <p:sp>
          <p:nvSpPr>
            <p:cNvPr id="91" name="Oval 90">
              <a:extLst>
                <a:ext uri="{FF2B5EF4-FFF2-40B4-BE49-F238E27FC236}">
                  <a16:creationId xmlns:a16="http://schemas.microsoft.com/office/drawing/2014/main" id="{E333C5E1-A25F-F0B3-21D6-916ACC385EC8}"/>
                </a:ext>
              </a:extLst>
            </p:cNvPr>
            <p:cNvSpPr/>
            <p:nvPr/>
          </p:nvSpPr>
          <p:spPr>
            <a:xfrm>
              <a:off x="2192059" y="2491703"/>
              <a:ext cx="182096" cy="165542"/>
            </a:xfrm>
            <a:prstGeom prst="ellipse">
              <a:avLst/>
            </a:prstGeom>
            <a:solidFill>
              <a:schemeClr val="bg1"/>
            </a:solidFill>
            <a:ln w="12700" cap="sq">
              <a:solidFill>
                <a:schemeClr val="accent5"/>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de-DE" sz="1200" b="0" i="0" u="none" strike="noStrike" kern="1200" cap="none" spc="0" normalizeH="0" baseline="0" noProof="0" err="1">
                <a:ln>
                  <a:noFill/>
                </a:ln>
                <a:solidFill>
                  <a:srgbClr val="FFFFFF"/>
                </a:solidFill>
                <a:effectLst/>
                <a:uLnTx/>
                <a:uFillTx/>
                <a:latin typeface="Arial"/>
                <a:ea typeface="+mn-ea"/>
                <a:cs typeface="+mn-cs"/>
              </a:endParaRPr>
            </a:p>
          </p:txBody>
        </p:sp>
        <p:pic>
          <p:nvPicPr>
            <p:cNvPr id="92" name="Graphic 91">
              <a:extLst>
                <a:ext uri="{FF2B5EF4-FFF2-40B4-BE49-F238E27FC236}">
                  <a16:creationId xmlns:a16="http://schemas.microsoft.com/office/drawing/2014/main" id="{1BD054AB-B36A-34BB-26D2-EEAEE4993C3F}"/>
                </a:ext>
              </a:extLst>
            </p:cNvPr>
            <p:cNvPicPr>
              <a:picLocks noChangeAspect="1"/>
            </p:cNvPicPr>
            <p:nvPr/>
          </p:nvPicPr>
          <p:blipFill>
            <a:blip>
              <a:extLst>
                <a:ext uri="{96DAC541-7B7A-43D3-8B79-37D633B846F1}">
                  <asvg:svgBlip xmlns:asvg="http://schemas.microsoft.com/office/drawing/2016/SVG/main" r:embed="rId14"/>
                </a:ext>
              </a:extLst>
            </a:blip>
            <a:stretch>
              <a:fillRect/>
            </a:stretch>
          </p:blipFill>
          <p:spPr>
            <a:xfrm>
              <a:off x="2195558" y="2494884"/>
              <a:ext cx="175098" cy="159180"/>
            </a:xfrm>
            <a:prstGeom prst="rect">
              <a:avLst/>
            </a:prstGeom>
          </p:spPr>
        </p:pic>
      </p:grpSp>
      <p:sp>
        <p:nvSpPr>
          <p:cNvPr id="80" name="Rectangle 79">
            <a:extLst>
              <a:ext uri="{FF2B5EF4-FFF2-40B4-BE49-F238E27FC236}">
                <a16:creationId xmlns:a16="http://schemas.microsoft.com/office/drawing/2014/main" id="{B83196DF-204E-C2F3-054C-5DACAB0DB6E2}"/>
              </a:ext>
            </a:extLst>
          </p:cNvPr>
          <p:cNvSpPr/>
          <p:nvPr/>
        </p:nvSpPr>
        <p:spPr>
          <a:xfrm>
            <a:off x="8613849" y="4918744"/>
            <a:ext cx="1446750" cy="635216"/>
          </a:xfrm>
          <a:prstGeom prst="rect">
            <a:avLst/>
          </a:prstGeom>
          <a:noFill/>
          <a:ln w="12700">
            <a:solidFill>
              <a:srgbClr val="CCDDE0"/>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900" b="1"/>
          </a:p>
        </p:txBody>
      </p:sp>
      <p:sp>
        <p:nvSpPr>
          <p:cNvPr id="81" name="Text Placeholder 10">
            <a:extLst>
              <a:ext uri="{FF2B5EF4-FFF2-40B4-BE49-F238E27FC236}">
                <a16:creationId xmlns:a16="http://schemas.microsoft.com/office/drawing/2014/main" id="{5935BE32-4CD8-672F-4EF3-D53EDD2642DD}"/>
              </a:ext>
            </a:extLst>
          </p:cNvPr>
          <p:cNvSpPr txBox="1">
            <a:spLocks/>
          </p:cNvSpPr>
          <p:nvPr/>
        </p:nvSpPr>
        <p:spPr>
          <a:xfrm>
            <a:off x="9607489" y="5420385"/>
            <a:ext cx="406052" cy="107722"/>
          </a:xfrm>
          <a:prstGeom prst="rect">
            <a:avLst/>
          </a:prstGeom>
        </p:spPr>
        <p:txBody>
          <a:bodyPr vert="horz" wrap="square" lIns="0" tIns="0" rIns="0" bIns="0" rtlCol="0">
            <a:sp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700">
                <a:solidFill>
                  <a:srgbClr val="CCDDE0"/>
                </a:solidFill>
              </a:rPr>
              <a:t>1,000MW</a:t>
            </a:r>
          </a:p>
        </p:txBody>
      </p:sp>
      <p:sp>
        <p:nvSpPr>
          <p:cNvPr id="82" name="Isosceles Triangle 81">
            <a:extLst>
              <a:ext uri="{FF2B5EF4-FFF2-40B4-BE49-F238E27FC236}">
                <a16:creationId xmlns:a16="http://schemas.microsoft.com/office/drawing/2014/main" id="{3D432CDF-84A6-7AAE-B2C8-E9603ACF7B8B}"/>
              </a:ext>
            </a:extLst>
          </p:cNvPr>
          <p:cNvSpPr>
            <a:spLocks/>
          </p:cNvSpPr>
          <p:nvPr/>
        </p:nvSpPr>
        <p:spPr>
          <a:xfrm flipV="1">
            <a:off x="9683000" y="5196375"/>
            <a:ext cx="226711" cy="206101"/>
          </a:xfrm>
          <a:prstGeom prst="triangle">
            <a:avLst/>
          </a:prstGeom>
          <a:solidFill>
            <a:schemeClr val="bg1"/>
          </a:solidFill>
          <a:ln w="12700" cap="sq">
            <a:solidFill>
              <a:srgbClr val="CCDDE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err="1">
              <a:solidFill>
                <a:schemeClr val="accent1"/>
              </a:solidFill>
            </a:endParaRPr>
          </a:p>
        </p:txBody>
      </p:sp>
      <p:sp>
        <p:nvSpPr>
          <p:cNvPr id="89" name="Oval 88">
            <a:extLst>
              <a:ext uri="{FF2B5EF4-FFF2-40B4-BE49-F238E27FC236}">
                <a16:creationId xmlns:a16="http://schemas.microsoft.com/office/drawing/2014/main" id="{D64B38B6-AC1D-4C9D-90D7-B94387F31837}"/>
              </a:ext>
            </a:extLst>
          </p:cNvPr>
          <p:cNvSpPr>
            <a:spLocks/>
          </p:cNvSpPr>
          <p:nvPr/>
        </p:nvSpPr>
        <p:spPr>
          <a:xfrm>
            <a:off x="8780658" y="5187012"/>
            <a:ext cx="226711" cy="206100"/>
          </a:xfrm>
          <a:prstGeom prst="ellipse">
            <a:avLst/>
          </a:prstGeom>
          <a:solidFill>
            <a:schemeClr val="bg1"/>
          </a:solidFill>
          <a:ln w="12700" cap="sq">
            <a:solidFill>
              <a:srgbClr val="26D07C"/>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a:solidFill>
                  <a:srgbClr val="26D07C"/>
                </a:solidFill>
              </a:rPr>
              <a:t>~</a:t>
            </a:r>
          </a:p>
        </p:txBody>
      </p:sp>
      <p:sp>
        <p:nvSpPr>
          <p:cNvPr id="90" name="Oval 89">
            <a:extLst>
              <a:ext uri="{FF2B5EF4-FFF2-40B4-BE49-F238E27FC236}">
                <a16:creationId xmlns:a16="http://schemas.microsoft.com/office/drawing/2014/main" id="{885D6A02-213F-6B89-0170-5C21E9E0806A}"/>
              </a:ext>
            </a:extLst>
          </p:cNvPr>
          <p:cNvSpPr>
            <a:spLocks/>
          </p:cNvSpPr>
          <p:nvPr/>
        </p:nvSpPr>
        <p:spPr>
          <a:xfrm>
            <a:off x="8944164" y="5187012"/>
            <a:ext cx="226711" cy="206100"/>
          </a:xfrm>
          <a:prstGeom prst="ellipse">
            <a:avLst/>
          </a:prstGeom>
          <a:solidFill>
            <a:schemeClr val="bg1"/>
          </a:solidFill>
          <a:ln w="12700" cap="sq">
            <a:solidFill>
              <a:srgbClr val="26D07C"/>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a:solidFill>
                  <a:srgbClr val="26D07C"/>
                </a:solidFill>
              </a:rPr>
              <a:t>~</a:t>
            </a:r>
          </a:p>
        </p:txBody>
      </p:sp>
      <p:sp>
        <p:nvSpPr>
          <p:cNvPr id="84" name="Text Placeholder 10">
            <a:extLst>
              <a:ext uri="{FF2B5EF4-FFF2-40B4-BE49-F238E27FC236}">
                <a16:creationId xmlns:a16="http://schemas.microsoft.com/office/drawing/2014/main" id="{B78CCCE5-5D0F-CF41-8A3A-7CDCA8E1C004}"/>
              </a:ext>
            </a:extLst>
          </p:cNvPr>
          <p:cNvSpPr txBox="1">
            <a:spLocks/>
          </p:cNvSpPr>
          <p:nvPr/>
        </p:nvSpPr>
        <p:spPr>
          <a:xfrm>
            <a:off x="8636613" y="5420385"/>
            <a:ext cx="335580" cy="107722"/>
          </a:xfrm>
          <a:prstGeom prst="rect">
            <a:avLst/>
          </a:prstGeom>
        </p:spPr>
        <p:txBody>
          <a:bodyPr vert="horz" wrap="square" lIns="0" tIns="0" rIns="0" bIns="0" rtlCol="0">
            <a:sp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700"/>
              <a:t>600MW</a:t>
            </a:r>
          </a:p>
        </p:txBody>
      </p:sp>
      <p:sp>
        <p:nvSpPr>
          <p:cNvPr id="85" name="Text Placeholder 10">
            <a:extLst>
              <a:ext uri="{FF2B5EF4-FFF2-40B4-BE49-F238E27FC236}">
                <a16:creationId xmlns:a16="http://schemas.microsoft.com/office/drawing/2014/main" id="{4BBF2CA1-E5A2-2EA3-24CA-B376C44B68DA}"/>
              </a:ext>
            </a:extLst>
          </p:cNvPr>
          <p:cNvSpPr txBox="1">
            <a:spLocks/>
          </p:cNvSpPr>
          <p:nvPr/>
        </p:nvSpPr>
        <p:spPr>
          <a:xfrm>
            <a:off x="8972193" y="5420385"/>
            <a:ext cx="335580" cy="107722"/>
          </a:xfrm>
          <a:prstGeom prst="rect">
            <a:avLst/>
          </a:prstGeom>
        </p:spPr>
        <p:txBody>
          <a:bodyPr vert="horz" wrap="square" lIns="0" tIns="0" rIns="0" bIns="0" rtlCol="0">
            <a:sp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700"/>
              <a:t>600MW</a:t>
            </a:r>
          </a:p>
        </p:txBody>
      </p:sp>
      <p:cxnSp>
        <p:nvCxnSpPr>
          <p:cNvPr id="86" name="Straight Connector 85">
            <a:extLst>
              <a:ext uri="{FF2B5EF4-FFF2-40B4-BE49-F238E27FC236}">
                <a16:creationId xmlns:a16="http://schemas.microsoft.com/office/drawing/2014/main" id="{DA712530-9E07-BAF4-D43F-D4AD17D29566}"/>
              </a:ext>
            </a:extLst>
          </p:cNvPr>
          <p:cNvCxnSpPr>
            <a:cxnSpLocks/>
            <a:endCxn id="91" idx="0"/>
          </p:cNvCxnSpPr>
          <p:nvPr/>
        </p:nvCxnSpPr>
        <p:spPr>
          <a:xfrm>
            <a:off x="9335188" y="4541973"/>
            <a:ext cx="2036" cy="422163"/>
          </a:xfrm>
          <a:prstGeom prst="line">
            <a:avLst/>
          </a:prstGeom>
          <a:ln w="12700" cap="flat">
            <a:solidFill>
              <a:schemeClr val="accent5"/>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87" name="Connector: Elbow 86">
            <a:extLst>
              <a:ext uri="{FF2B5EF4-FFF2-40B4-BE49-F238E27FC236}">
                <a16:creationId xmlns:a16="http://schemas.microsoft.com/office/drawing/2014/main" id="{6EB779E9-146E-C975-F348-10A05B0C5932}"/>
              </a:ext>
            </a:extLst>
          </p:cNvPr>
          <p:cNvCxnSpPr>
            <a:cxnSpLocks/>
            <a:endCxn id="91" idx="2"/>
          </p:cNvCxnSpPr>
          <p:nvPr/>
        </p:nvCxnSpPr>
        <p:spPr>
          <a:xfrm rot="5400000" flipH="1" flipV="1">
            <a:off x="9025028" y="4996047"/>
            <a:ext cx="170288" cy="272008"/>
          </a:xfrm>
          <a:prstGeom prst="bentConnector2">
            <a:avLst/>
          </a:prstGeom>
          <a:ln w="12700">
            <a:solidFill>
              <a:srgbClr val="26D07C"/>
            </a:solidFill>
          </a:ln>
        </p:spPr>
        <p:style>
          <a:lnRef idx="2">
            <a:schemeClr val="accent1"/>
          </a:lnRef>
          <a:fillRef idx="0">
            <a:schemeClr val="accent1"/>
          </a:fillRef>
          <a:effectRef idx="1">
            <a:schemeClr val="accent1"/>
          </a:effectRef>
          <a:fontRef idx="minor">
            <a:schemeClr val="tx1"/>
          </a:fontRef>
        </p:style>
      </p:cxnSp>
      <p:cxnSp>
        <p:nvCxnSpPr>
          <p:cNvPr id="88" name="Connector: Elbow 87">
            <a:extLst>
              <a:ext uri="{FF2B5EF4-FFF2-40B4-BE49-F238E27FC236}">
                <a16:creationId xmlns:a16="http://schemas.microsoft.com/office/drawing/2014/main" id="{032BCA0A-A905-9536-E294-939D5A387651}"/>
              </a:ext>
            </a:extLst>
          </p:cNvPr>
          <p:cNvCxnSpPr>
            <a:cxnSpLocks/>
            <a:stCxn id="82" idx="3"/>
            <a:endCxn id="91" idx="6"/>
          </p:cNvCxnSpPr>
          <p:nvPr/>
        </p:nvCxnSpPr>
        <p:spPr>
          <a:xfrm rot="16200000" flipV="1">
            <a:off x="9537580" y="4937599"/>
            <a:ext cx="149468" cy="368084"/>
          </a:xfrm>
          <a:prstGeom prst="bentConnector2">
            <a:avLst/>
          </a:prstGeom>
          <a:ln w="12700">
            <a:solidFill>
              <a:srgbClr val="CCDDE0"/>
            </a:solidFill>
          </a:ln>
        </p:spPr>
        <p:style>
          <a:lnRef idx="2">
            <a:schemeClr val="accent1"/>
          </a:lnRef>
          <a:fillRef idx="0">
            <a:schemeClr val="accent1"/>
          </a:fillRef>
          <a:effectRef idx="1">
            <a:schemeClr val="accent1"/>
          </a:effectRef>
          <a:fontRef idx="minor">
            <a:schemeClr val="tx1"/>
          </a:fontRef>
        </p:style>
      </p:cxnSp>
      <p:grpSp>
        <p:nvGrpSpPr>
          <p:cNvPr id="100" name="Group 99">
            <a:extLst>
              <a:ext uri="{FF2B5EF4-FFF2-40B4-BE49-F238E27FC236}">
                <a16:creationId xmlns:a16="http://schemas.microsoft.com/office/drawing/2014/main" id="{68AFB11D-A9B1-E150-EC8F-4A7BBC4F8243}"/>
              </a:ext>
            </a:extLst>
          </p:cNvPr>
          <p:cNvGrpSpPr/>
          <p:nvPr/>
        </p:nvGrpSpPr>
        <p:grpSpPr>
          <a:xfrm>
            <a:off x="10844177" y="4964136"/>
            <a:ext cx="182096" cy="165542"/>
            <a:chOff x="2192059" y="2491703"/>
            <a:chExt cx="182096" cy="165542"/>
          </a:xfrm>
        </p:grpSpPr>
        <p:sp>
          <p:nvSpPr>
            <p:cNvPr id="112" name="Oval 111">
              <a:extLst>
                <a:ext uri="{FF2B5EF4-FFF2-40B4-BE49-F238E27FC236}">
                  <a16:creationId xmlns:a16="http://schemas.microsoft.com/office/drawing/2014/main" id="{610B50C6-F67F-C15F-FCE4-9C0CBECC124A}"/>
                </a:ext>
              </a:extLst>
            </p:cNvPr>
            <p:cNvSpPr/>
            <p:nvPr/>
          </p:nvSpPr>
          <p:spPr>
            <a:xfrm>
              <a:off x="2192059" y="2491703"/>
              <a:ext cx="182096" cy="165542"/>
            </a:xfrm>
            <a:prstGeom prst="ellipse">
              <a:avLst/>
            </a:prstGeom>
            <a:solidFill>
              <a:schemeClr val="bg1"/>
            </a:solidFill>
            <a:ln w="12700" cap="sq">
              <a:solidFill>
                <a:srgbClr val="26D07C"/>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de-DE" sz="1200" b="0" i="0" u="none" strike="noStrike" kern="1200" cap="none" spc="0" normalizeH="0" baseline="0" noProof="0" err="1">
                <a:ln>
                  <a:noFill/>
                </a:ln>
                <a:solidFill>
                  <a:srgbClr val="26D07C"/>
                </a:solidFill>
                <a:effectLst/>
                <a:uLnTx/>
                <a:uFillTx/>
                <a:latin typeface="Arial"/>
                <a:ea typeface="+mn-ea"/>
                <a:cs typeface="+mn-cs"/>
              </a:endParaRPr>
            </a:p>
          </p:txBody>
        </p:sp>
        <p:pic>
          <p:nvPicPr>
            <p:cNvPr id="113" name="Graphic 112">
              <a:extLst>
                <a:ext uri="{FF2B5EF4-FFF2-40B4-BE49-F238E27FC236}">
                  <a16:creationId xmlns:a16="http://schemas.microsoft.com/office/drawing/2014/main" id="{1B1896FC-36D6-DDF6-CEED-364339C130AE}"/>
                </a:ext>
              </a:extLst>
            </p:cNvPr>
            <p:cNvPicPr>
              <a:picLocks noChangeAspect="1"/>
            </p:cNvPicPr>
            <p:nvPr/>
          </p:nvPicPr>
          <p:blipFill>
            <a:blip>
              <a:extLst>
                <a:ext uri="{96DAC541-7B7A-43D3-8B79-37D633B846F1}">
                  <asvg:svgBlip xmlns:asvg="http://schemas.microsoft.com/office/drawing/2016/SVG/main" r:embed="rId15"/>
                </a:ext>
              </a:extLst>
            </a:blip>
            <a:stretch>
              <a:fillRect/>
            </a:stretch>
          </p:blipFill>
          <p:spPr>
            <a:xfrm>
              <a:off x="2195558" y="2494884"/>
              <a:ext cx="175098" cy="159180"/>
            </a:xfrm>
            <a:prstGeom prst="rect">
              <a:avLst/>
            </a:prstGeom>
          </p:spPr>
        </p:pic>
      </p:grpSp>
      <p:sp>
        <p:nvSpPr>
          <p:cNvPr id="101" name="Rectangle 100">
            <a:extLst>
              <a:ext uri="{FF2B5EF4-FFF2-40B4-BE49-F238E27FC236}">
                <a16:creationId xmlns:a16="http://schemas.microsoft.com/office/drawing/2014/main" id="{72298098-0251-440B-EF4B-6BB47DC6A183}"/>
              </a:ext>
            </a:extLst>
          </p:cNvPr>
          <p:cNvSpPr/>
          <p:nvPr/>
        </p:nvSpPr>
        <p:spPr>
          <a:xfrm>
            <a:off x="10211850" y="4918744"/>
            <a:ext cx="1446750" cy="635216"/>
          </a:xfrm>
          <a:prstGeom prst="rect">
            <a:avLst/>
          </a:prstGeom>
          <a:noFill/>
          <a:ln w="12700">
            <a:solidFill>
              <a:srgbClr val="CCDDE0"/>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900" b="1"/>
          </a:p>
        </p:txBody>
      </p:sp>
      <p:sp>
        <p:nvSpPr>
          <p:cNvPr id="102" name="Text Placeholder 10">
            <a:extLst>
              <a:ext uri="{FF2B5EF4-FFF2-40B4-BE49-F238E27FC236}">
                <a16:creationId xmlns:a16="http://schemas.microsoft.com/office/drawing/2014/main" id="{8CB71030-D994-CF31-13E8-250DE7F6733F}"/>
              </a:ext>
            </a:extLst>
          </p:cNvPr>
          <p:cNvSpPr txBox="1">
            <a:spLocks/>
          </p:cNvSpPr>
          <p:nvPr/>
        </p:nvSpPr>
        <p:spPr>
          <a:xfrm>
            <a:off x="11205490" y="5420385"/>
            <a:ext cx="406052" cy="107722"/>
          </a:xfrm>
          <a:prstGeom prst="rect">
            <a:avLst/>
          </a:prstGeom>
        </p:spPr>
        <p:txBody>
          <a:bodyPr vert="horz" wrap="square" lIns="0" tIns="0" rIns="0" bIns="0" rtlCol="0">
            <a:sp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700"/>
              <a:t>1,000MW</a:t>
            </a:r>
          </a:p>
        </p:txBody>
      </p:sp>
      <p:sp>
        <p:nvSpPr>
          <p:cNvPr id="103" name="Isosceles Triangle 102">
            <a:extLst>
              <a:ext uri="{FF2B5EF4-FFF2-40B4-BE49-F238E27FC236}">
                <a16:creationId xmlns:a16="http://schemas.microsoft.com/office/drawing/2014/main" id="{0012C73A-1D4F-BF4F-9C55-901C3C907597}"/>
              </a:ext>
            </a:extLst>
          </p:cNvPr>
          <p:cNvSpPr>
            <a:spLocks/>
          </p:cNvSpPr>
          <p:nvPr/>
        </p:nvSpPr>
        <p:spPr>
          <a:xfrm flipV="1">
            <a:off x="11281001" y="5196375"/>
            <a:ext cx="226711" cy="206101"/>
          </a:xfrm>
          <a:prstGeom prst="triangle">
            <a:avLst/>
          </a:prstGeom>
          <a:solidFill>
            <a:schemeClr val="bg1"/>
          </a:solidFill>
          <a:ln w="12700" cap="sq">
            <a:solidFill>
              <a:srgbClr val="26D07C"/>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err="1">
              <a:solidFill>
                <a:srgbClr val="26D07C"/>
              </a:solidFill>
            </a:endParaRPr>
          </a:p>
        </p:txBody>
      </p:sp>
      <p:grpSp>
        <p:nvGrpSpPr>
          <p:cNvPr id="104" name="Group 103">
            <a:extLst>
              <a:ext uri="{FF2B5EF4-FFF2-40B4-BE49-F238E27FC236}">
                <a16:creationId xmlns:a16="http://schemas.microsoft.com/office/drawing/2014/main" id="{BF5F09F0-10CA-BB4B-4A16-3C82735D0F8D}"/>
              </a:ext>
            </a:extLst>
          </p:cNvPr>
          <p:cNvGrpSpPr/>
          <p:nvPr/>
        </p:nvGrpSpPr>
        <p:grpSpPr>
          <a:xfrm>
            <a:off x="10378659" y="5187012"/>
            <a:ext cx="390217" cy="206100"/>
            <a:chOff x="1661620" y="2779259"/>
            <a:chExt cx="390217" cy="206100"/>
          </a:xfrm>
        </p:grpSpPr>
        <p:sp>
          <p:nvSpPr>
            <p:cNvPr id="110" name="Oval 109">
              <a:extLst>
                <a:ext uri="{FF2B5EF4-FFF2-40B4-BE49-F238E27FC236}">
                  <a16:creationId xmlns:a16="http://schemas.microsoft.com/office/drawing/2014/main" id="{AC55C20E-6F55-AEF9-47BE-19E2B3A8FCEB}"/>
                </a:ext>
              </a:extLst>
            </p:cNvPr>
            <p:cNvSpPr>
              <a:spLocks/>
            </p:cNvSpPr>
            <p:nvPr/>
          </p:nvSpPr>
          <p:spPr>
            <a:xfrm>
              <a:off x="1661620" y="2779259"/>
              <a:ext cx="226711" cy="206100"/>
            </a:xfrm>
            <a:prstGeom prst="ellipse">
              <a:avLst/>
            </a:prstGeom>
            <a:solidFill>
              <a:schemeClr val="bg1"/>
            </a:solidFill>
            <a:ln w="12700" cap="sq">
              <a:solidFill>
                <a:srgbClr val="26D07C"/>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a:solidFill>
                    <a:srgbClr val="26D07C"/>
                  </a:solidFill>
                </a:rPr>
                <a:t>~</a:t>
              </a:r>
            </a:p>
          </p:txBody>
        </p:sp>
        <p:sp>
          <p:nvSpPr>
            <p:cNvPr id="111" name="Oval 110">
              <a:extLst>
                <a:ext uri="{FF2B5EF4-FFF2-40B4-BE49-F238E27FC236}">
                  <a16:creationId xmlns:a16="http://schemas.microsoft.com/office/drawing/2014/main" id="{A399D850-FC66-4F25-1A42-79D525586B37}"/>
                </a:ext>
              </a:extLst>
            </p:cNvPr>
            <p:cNvSpPr>
              <a:spLocks/>
            </p:cNvSpPr>
            <p:nvPr/>
          </p:nvSpPr>
          <p:spPr>
            <a:xfrm>
              <a:off x="1825126" y="2779259"/>
              <a:ext cx="226711" cy="206100"/>
            </a:xfrm>
            <a:prstGeom prst="ellipse">
              <a:avLst/>
            </a:prstGeom>
            <a:solidFill>
              <a:schemeClr val="bg1"/>
            </a:solidFill>
            <a:ln w="12700" cap="sq">
              <a:solidFill>
                <a:srgbClr val="26D07C"/>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a:solidFill>
                    <a:srgbClr val="26D07C"/>
                  </a:solidFill>
                </a:rPr>
                <a:t>~</a:t>
              </a:r>
            </a:p>
          </p:txBody>
        </p:sp>
      </p:grpSp>
      <p:sp>
        <p:nvSpPr>
          <p:cNvPr id="105" name="Text Placeholder 10">
            <a:extLst>
              <a:ext uri="{FF2B5EF4-FFF2-40B4-BE49-F238E27FC236}">
                <a16:creationId xmlns:a16="http://schemas.microsoft.com/office/drawing/2014/main" id="{EDF46306-CE24-5C6E-D427-3E68D9216BD6}"/>
              </a:ext>
            </a:extLst>
          </p:cNvPr>
          <p:cNvSpPr txBox="1">
            <a:spLocks/>
          </p:cNvSpPr>
          <p:nvPr/>
        </p:nvSpPr>
        <p:spPr>
          <a:xfrm>
            <a:off x="10234614" y="5420385"/>
            <a:ext cx="335580" cy="107722"/>
          </a:xfrm>
          <a:prstGeom prst="rect">
            <a:avLst/>
          </a:prstGeom>
        </p:spPr>
        <p:txBody>
          <a:bodyPr vert="horz" wrap="square" lIns="0" tIns="0" rIns="0" bIns="0" rtlCol="0">
            <a:sp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700"/>
              <a:t>600MW</a:t>
            </a:r>
          </a:p>
        </p:txBody>
      </p:sp>
      <p:sp>
        <p:nvSpPr>
          <p:cNvPr id="106" name="Text Placeholder 10">
            <a:extLst>
              <a:ext uri="{FF2B5EF4-FFF2-40B4-BE49-F238E27FC236}">
                <a16:creationId xmlns:a16="http://schemas.microsoft.com/office/drawing/2014/main" id="{68DB0C34-AC69-2973-E2C0-A31935972374}"/>
              </a:ext>
            </a:extLst>
          </p:cNvPr>
          <p:cNvSpPr txBox="1">
            <a:spLocks/>
          </p:cNvSpPr>
          <p:nvPr/>
        </p:nvSpPr>
        <p:spPr>
          <a:xfrm>
            <a:off x="10570194" y="5420385"/>
            <a:ext cx="335580" cy="107722"/>
          </a:xfrm>
          <a:prstGeom prst="rect">
            <a:avLst/>
          </a:prstGeom>
        </p:spPr>
        <p:txBody>
          <a:bodyPr vert="horz" wrap="square" lIns="0" tIns="0" rIns="0" bIns="0" rtlCol="0">
            <a:sp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700"/>
              <a:t>600MW</a:t>
            </a:r>
          </a:p>
        </p:txBody>
      </p:sp>
      <p:cxnSp>
        <p:nvCxnSpPr>
          <p:cNvPr id="107" name="Straight Connector 106">
            <a:extLst>
              <a:ext uri="{FF2B5EF4-FFF2-40B4-BE49-F238E27FC236}">
                <a16:creationId xmlns:a16="http://schemas.microsoft.com/office/drawing/2014/main" id="{6D3A63BB-4262-3165-494E-93910F0A9BB2}"/>
              </a:ext>
            </a:extLst>
          </p:cNvPr>
          <p:cNvCxnSpPr>
            <a:cxnSpLocks/>
            <a:endCxn id="112" idx="0"/>
          </p:cNvCxnSpPr>
          <p:nvPr/>
        </p:nvCxnSpPr>
        <p:spPr>
          <a:xfrm>
            <a:off x="10933189" y="4541973"/>
            <a:ext cx="2036" cy="422163"/>
          </a:xfrm>
          <a:prstGeom prst="line">
            <a:avLst/>
          </a:prstGeom>
          <a:ln w="12700" cap="flat">
            <a:solidFill>
              <a:schemeClr val="accent5"/>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08" name="Connector: Elbow 107">
            <a:extLst>
              <a:ext uri="{FF2B5EF4-FFF2-40B4-BE49-F238E27FC236}">
                <a16:creationId xmlns:a16="http://schemas.microsoft.com/office/drawing/2014/main" id="{D06F3644-E518-934E-2706-ECDDE922B5EB}"/>
              </a:ext>
            </a:extLst>
          </p:cNvPr>
          <p:cNvCxnSpPr>
            <a:cxnSpLocks/>
          </p:cNvCxnSpPr>
          <p:nvPr/>
        </p:nvCxnSpPr>
        <p:spPr>
          <a:xfrm rot="5400000" flipH="1" flipV="1">
            <a:off x="10623029" y="4996047"/>
            <a:ext cx="170288" cy="272008"/>
          </a:xfrm>
          <a:prstGeom prst="bentConnector2">
            <a:avLst/>
          </a:prstGeom>
          <a:ln w="12700">
            <a:solidFill>
              <a:srgbClr val="26D07C"/>
            </a:solidFill>
          </a:ln>
        </p:spPr>
        <p:style>
          <a:lnRef idx="2">
            <a:schemeClr val="accent1"/>
          </a:lnRef>
          <a:fillRef idx="0">
            <a:schemeClr val="accent1"/>
          </a:fillRef>
          <a:effectRef idx="1">
            <a:schemeClr val="accent1"/>
          </a:effectRef>
          <a:fontRef idx="minor">
            <a:schemeClr val="tx1"/>
          </a:fontRef>
        </p:style>
      </p:cxnSp>
      <p:cxnSp>
        <p:nvCxnSpPr>
          <p:cNvPr id="109" name="Connector: Elbow 108">
            <a:extLst>
              <a:ext uri="{FF2B5EF4-FFF2-40B4-BE49-F238E27FC236}">
                <a16:creationId xmlns:a16="http://schemas.microsoft.com/office/drawing/2014/main" id="{A19CE5D4-4747-9DD2-4025-512B8DE5C976}"/>
              </a:ext>
            </a:extLst>
          </p:cNvPr>
          <p:cNvCxnSpPr>
            <a:cxnSpLocks/>
            <a:stCxn id="103" idx="3"/>
          </p:cNvCxnSpPr>
          <p:nvPr/>
        </p:nvCxnSpPr>
        <p:spPr>
          <a:xfrm rot="16200000" flipV="1">
            <a:off x="11135581" y="4937599"/>
            <a:ext cx="149468" cy="368084"/>
          </a:xfrm>
          <a:prstGeom prst="bentConnector2">
            <a:avLst/>
          </a:prstGeom>
          <a:ln w="12700">
            <a:solidFill>
              <a:srgbClr val="26D07C"/>
            </a:solidFill>
          </a:ln>
        </p:spPr>
        <p:style>
          <a:lnRef idx="2">
            <a:schemeClr val="accent1"/>
          </a:lnRef>
          <a:fillRef idx="0">
            <a:schemeClr val="accent1"/>
          </a:fillRef>
          <a:effectRef idx="1">
            <a:schemeClr val="accent1"/>
          </a:effectRef>
          <a:fontRef idx="minor">
            <a:schemeClr val="tx1"/>
          </a:fontRef>
        </p:style>
      </p:cxnSp>
      <p:sp>
        <p:nvSpPr>
          <p:cNvPr id="9" name="TextBox 8">
            <a:extLst>
              <a:ext uri="{FF2B5EF4-FFF2-40B4-BE49-F238E27FC236}">
                <a16:creationId xmlns:a16="http://schemas.microsoft.com/office/drawing/2014/main" id="{C360175B-8DC6-FF74-AD3B-C090035BE439}"/>
              </a:ext>
            </a:extLst>
          </p:cNvPr>
          <p:cNvSpPr txBox="1">
            <a:spLocks/>
          </p:cNvSpPr>
          <p:nvPr/>
        </p:nvSpPr>
        <p:spPr>
          <a:xfrm>
            <a:off x="1254131" y="4385999"/>
            <a:ext cx="1420398" cy="430887"/>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400" b="1"/>
              <a:t>Generation Interconnection</a:t>
            </a:r>
          </a:p>
        </p:txBody>
      </p:sp>
      <p:sp>
        <p:nvSpPr>
          <p:cNvPr id="10" name="TextBox 9">
            <a:extLst>
              <a:ext uri="{FF2B5EF4-FFF2-40B4-BE49-F238E27FC236}">
                <a16:creationId xmlns:a16="http://schemas.microsoft.com/office/drawing/2014/main" id="{4B08BF48-2D71-337D-0BEE-FED5DA1E2A87}"/>
              </a:ext>
            </a:extLst>
          </p:cNvPr>
          <p:cNvSpPr txBox="1">
            <a:spLocks/>
          </p:cNvSpPr>
          <p:nvPr/>
        </p:nvSpPr>
        <p:spPr>
          <a:xfrm>
            <a:off x="2878037" y="4385999"/>
            <a:ext cx="3349225" cy="1292662"/>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400"/>
              <a:t>Assesses generation to </a:t>
            </a:r>
            <a:r>
              <a:rPr lang="en-US" sz="1400" b="1"/>
              <a:t>determine export capability </a:t>
            </a:r>
            <a:r>
              <a:rPr lang="en-US" sz="1400"/>
              <a:t>and interconnection requirements; </a:t>
            </a:r>
            <a:r>
              <a:rPr lang="en-US" sz="1400" b="1"/>
              <a:t>co-located load is included in the study when it materially affects system performance </a:t>
            </a:r>
            <a:r>
              <a:rPr lang="en-US" sz="1400"/>
              <a:t>(e.g., stability, voltage, operations)</a:t>
            </a:r>
            <a:r>
              <a:rPr lang="en-US" sz="1400" baseline="30000"/>
              <a:t>2</a:t>
            </a:r>
            <a:endParaRPr lang="en-US" sz="1400"/>
          </a:p>
        </p:txBody>
      </p:sp>
      <p:sp>
        <p:nvSpPr>
          <p:cNvPr id="11" name="TextBox 10">
            <a:extLst>
              <a:ext uri="{FF2B5EF4-FFF2-40B4-BE49-F238E27FC236}">
                <a16:creationId xmlns:a16="http://schemas.microsoft.com/office/drawing/2014/main" id="{A19E50A9-6F00-3C5A-CBB9-BC028ABEEC39}"/>
              </a:ext>
            </a:extLst>
          </p:cNvPr>
          <p:cNvSpPr txBox="1">
            <a:spLocks/>
          </p:cNvSpPr>
          <p:nvPr/>
        </p:nvSpPr>
        <p:spPr>
          <a:xfrm>
            <a:off x="6379169" y="4385999"/>
            <a:ext cx="2079604" cy="1077218"/>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400" b="1"/>
              <a:t>Maximum export (injection) limits, stability constraints</a:t>
            </a:r>
            <a:r>
              <a:rPr lang="en-US" sz="1400"/>
              <a:t>, and interconnection requirements</a:t>
            </a:r>
          </a:p>
        </p:txBody>
      </p:sp>
      <p:sp>
        <p:nvSpPr>
          <p:cNvPr id="25" name="Rectangle 24">
            <a:extLst>
              <a:ext uri="{FF2B5EF4-FFF2-40B4-BE49-F238E27FC236}">
                <a16:creationId xmlns:a16="http://schemas.microsoft.com/office/drawing/2014/main" id="{8883E7E7-4935-5CD8-FAC4-5355C615329D}"/>
              </a:ext>
            </a:extLst>
          </p:cNvPr>
          <p:cNvSpPr/>
          <p:nvPr/>
        </p:nvSpPr>
        <p:spPr>
          <a:xfrm>
            <a:off x="8702396" y="4385999"/>
            <a:ext cx="1265583" cy="155974"/>
          </a:xfrm>
          <a:prstGeom prst="rect">
            <a:avLst/>
          </a:prstGeom>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900" b="1"/>
              <a:t>ERCOT Grid</a:t>
            </a:r>
          </a:p>
        </p:txBody>
      </p:sp>
      <p:sp>
        <p:nvSpPr>
          <p:cNvPr id="29" name="Rectangle 28">
            <a:extLst>
              <a:ext uri="{FF2B5EF4-FFF2-40B4-BE49-F238E27FC236}">
                <a16:creationId xmlns:a16="http://schemas.microsoft.com/office/drawing/2014/main" id="{25726F2E-154E-3084-40DD-239E5DA93517}"/>
              </a:ext>
            </a:extLst>
          </p:cNvPr>
          <p:cNvSpPr/>
          <p:nvPr/>
        </p:nvSpPr>
        <p:spPr>
          <a:xfrm>
            <a:off x="10300397" y="4385999"/>
            <a:ext cx="1265583" cy="155974"/>
          </a:xfrm>
          <a:prstGeom prst="rect">
            <a:avLst/>
          </a:prstGeom>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900" b="1"/>
              <a:t>ERCOT Grid</a:t>
            </a:r>
          </a:p>
        </p:txBody>
      </p:sp>
      <p:grpSp>
        <p:nvGrpSpPr>
          <p:cNvPr id="121" name="Group 120">
            <a:extLst>
              <a:ext uri="{FF2B5EF4-FFF2-40B4-BE49-F238E27FC236}">
                <a16:creationId xmlns:a16="http://schemas.microsoft.com/office/drawing/2014/main" id="{3164C666-BA1B-9DCC-B500-EEA5D32ABD1A}"/>
              </a:ext>
            </a:extLst>
          </p:cNvPr>
          <p:cNvGrpSpPr/>
          <p:nvPr/>
        </p:nvGrpSpPr>
        <p:grpSpPr>
          <a:xfrm>
            <a:off x="9246176" y="3499326"/>
            <a:ext cx="182096" cy="165542"/>
            <a:chOff x="2192059" y="2491703"/>
            <a:chExt cx="182096" cy="165542"/>
          </a:xfrm>
        </p:grpSpPr>
        <p:sp>
          <p:nvSpPr>
            <p:cNvPr id="133" name="Oval 132">
              <a:extLst>
                <a:ext uri="{FF2B5EF4-FFF2-40B4-BE49-F238E27FC236}">
                  <a16:creationId xmlns:a16="http://schemas.microsoft.com/office/drawing/2014/main" id="{9CD153E7-2480-088E-492D-796D5A317B4E}"/>
                </a:ext>
              </a:extLst>
            </p:cNvPr>
            <p:cNvSpPr/>
            <p:nvPr/>
          </p:nvSpPr>
          <p:spPr>
            <a:xfrm>
              <a:off x="2192059" y="2491703"/>
              <a:ext cx="182096" cy="165542"/>
            </a:xfrm>
            <a:prstGeom prst="ellipse">
              <a:avLst/>
            </a:prstGeom>
            <a:solidFill>
              <a:schemeClr val="bg1"/>
            </a:solidFill>
            <a:ln w="12700" cap="sq">
              <a:solidFill>
                <a:srgbClr val="26D07C"/>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de-DE" sz="1200" b="0" i="0" u="none" strike="noStrike" kern="1200" cap="none" spc="0" normalizeH="0" baseline="0" noProof="0" err="1">
                <a:ln>
                  <a:noFill/>
                </a:ln>
                <a:solidFill>
                  <a:srgbClr val="FFFFFF"/>
                </a:solidFill>
                <a:effectLst/>
                <a:uLnTx/>
                <a:uFillTx/>
                <a:latin typeface="Arial"/>
                <a:ea typeface="+mn-ea"/>
                <a:cs typeface="+mn-cs"/>
              </a:endParaRPr>
            </a:p>
          </p:txBody>
        </p:sp>
        <p:pic>
          <p:nvPicPr>
            <p:cNvPr id="134" name="Graphic 133">
              <a:extLst>
                <a:ext uri="{FF2B5EF4-FFF2-40B4-BE49-F238E27FC236}">
                  <a16:creationId xmlns:a16="http://schemas.microsoft.com/office/drawing/2014/main" id="{2F5DEC59-4233-69BA-46C7-52100CD6AC0A}"/>
                </a:ext>
              </a:extLst>
            </p:cNvPr>
            <p:cNvPicPr>
              <a:picLocks noChangeAspect="1"/>
            </p:cNvPicPr>
            <p:nvPr/>
          </p:nvPicPr>
          <p:blipFill>
            <a:blip>
              <a:extLst>
                <a:ext uri="{96DAC541-7B7A-43D3-8B79-37D633B846F1}">
                  <asvg:svgBlip xmlns:asvg="http://schemas.microsoft.com/office/drawing/2016/SVG/main" r:embed="rId15"/>
                </a:ext>
              </a:extLst>
            </a:blip>
            <a:stretch>
              <a:fillRect/>
            </a:stretch>
          </p:blipFill>
          <p:spPr>
            <a:xfrm>
              <a:off x="2195558" y="2494884"/>
              <a:ext cx="175098" cy="159180"/>
            </a:xfrm>
            <a:prstGeom prst="rect">
              <a:avLst/>
            </a:prstGeom>
          </p:spPr>
        </p:pic>
      </p:grpSp>
      <p:sp>
        <p:nvSpPr>
          <p:cNvPr id="122" name="Rectangle 121">
            <a:extLst>
              <a:ext uri="{FF2B5EF4-FFF2-40B4-BE49-F238E27FC236}">
                <a16:creationId xmlns:a16="http://schemas.microsoft.com/office/drawing/2014/main" id="{46EEF674-542C-5658-00A0-4F840CC85B77}"/>
              </a:ext>
            </a:extLst>
          </p:cNvPr>
          <p:cNvSpPr/>
          <p:nvPr/>
        </p:nvSpPr>
        <p:spPr>
          <a:xfrm>
            <a:off x="8613849" y="3453934"/>
            <a:ext cx="1446750" cy="635216"/>
          </a:xfrm>
          <a:prstGeom prst="rect">
            <a:avLst/>
          </a:prstGeom>
          <a:noFill/>
          <a:ln w="12700">
            <a:solidFill>
              <a:srgbClr val="CCDDE0"/>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900" b="1"/>
          </a:p>
        </p:txBody>
      </p:sp>
      <p:sp>
        <p:nvSpPr>
          <p:cNvPr id="123" name="Text Placeholder 10">
            <a:extLst>
              <a:ext uri="{FF2B5EF4-FFF2-40B4-BE49-F238E27FC236}">
                <a16:creationId xmlns:a16="http://schemas.microsoft.com/office/drawing/2014/main" id="{FD324D97-AA27-D073-71E6-20017CBB711E}"/>
              </a:ext>
            </a:extLst>
          </p:cNvPr>
          <p:cNvSpPr txBox="1">
            <a:spLocks/>
          </p:cNvSpPr>
          <p:nvPr/>
        </p:nvSpPr>
        <p:spPr>
          <a:xfrm>
            <a:off x="9607489" y="3955575"/>
            <a:ext cx="406052" cy="107722"/>
          </a:xfrm>
          <a:prstGeom prst="rect">
            <a:avLst/>
          </a:prstGeom>
        </p:spPr>
        <p:txBody>
          <a:bodyPr vert="horz" wrap="square" lIns="0" tIns="0" rIns="0" bIns="0" rtlCol="0">
            <a:sp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700"/>
              <a:t>1,000MW</a:t>
            </a:r>
          </a:p>
        </p:txBody>
      </p:sp>
      <p:sp>
        <p:nvSpPr>
          <p:cNvPr id="124" name="Isosceles Triangle 123">
            <a:extLst>
              <a:ext uri="{FF2B5EF4-FFF2-40B4-BE49-F238E27FC236}">
                <a16:creationId xmlns:a16="http://schemas.microsoft.com/office/drawing/2014/main" id="{11C5F02F-F9A3-41E6-D80C-37180CB3278C}"/>
              </a:ext>
            </a:extLst>
          </p:cNvPr>
          <p:cNvSpPr>
            <a:spLocks/>
          </p:cNvSpPr>
          <p:nvPr/>
        </p:nvSpPr>
        <p:spPr>
          <a:xfrm flipV="1">
            <a:off x="9683000" y="3731565"/>
            <a:ext cx="226711" cy="206101"/>
          </a:xfrm>
          <a:prstGeom prst="triangle">
            <a:avLst/>
          </a:prstGeom>
          <a:solidFill>
            <a:schemeClr val="bg1"/>
          </a:solidFill>
          <a:ln w="12700" cap="sq">
            <a:solidFill>
              <a:srgbClr val="26D07C"/>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err="1">
              <a:solidFill>
                <a:schemeClr val="accent1"/>
              </a:solidFill>
            </a:endParaRPr>
          </a:p>
        </p:txBody>
      </p:sp>
      <p:grpSp>
        <p:nvGrpSpPr>
          <p:cNvPr id="125" name="Group 124">
            <a:extLst>
              <a:ext uri="{FF2B5EF4-FFF2-40B4-BE49-F238E27FC236}">
                <a16:creationId xmlns:a16="http://schemas.microsoft.com/office/drawing/2014/main" id="{0C57B949-FC82-7999-B4DF-331620A2E6AE}"/>
              </a:ext>
            </a:extLst>
          </p:cNvPr>
          <p:cNvGrpSpPr/>
          <p:nvPr/>
        </p:nvGrpSpPr>
        <p:grpSpPr>
          <a:xfrm>
            <a:off x="8780658" y="3722202"/>
            <a:ext cx="390217" cy="206100"/>
            <a:chOff x="1661620" y="2779259"/>
            <a:chExt cx="390217" cy="206100"/>
          </a:xfrm>
        </p:grpSpPr>
        <p:sp>
          <p:nvSpPr>
            <p:cNvPr id="131" name="Oval 130">
              <a:extLst>
                <a:ext uri="{FF2B5EF4-FFF2-40B4-BE49-F238E27FC236}">
                  <a16:creationId xmlns:a16="http://schemas.microsoft.com/office/drawing/2014/main" id="{CC80E96C-9921-FA1A-EEE9-F3D1AC3FE524}"/>
                </a:ext>
              </a:extLst>
            </p:cNvPr>
            <p:cNvSpPr>
              <a:spLocks/>
            </p:cNvSpPr>
            <p:nvPr/>
          </p:nvSpPr>
          <p:spPr>
            <a:xfrm>
              <a:off x="1661620" y="2779259"/>
              <a:ext cx="226711" cy="206100"/>
            </a:xfrm>
            <a:prstGeom prst="ellipse">
              <a:avLst/>
            </a:prstGeom>
            <a:solidFill>
              <a:schemeClr val="bg1"/>
            </a:solidFill>
            <a:ln w="12700" cap="sq">
              <a:solidFill>
                <a:srgbClr val="26D07C"/>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a:solidFill>
                    <a:srgbClr val="26D07C"/>
                  </a:solidFill>
                </a:rPr>
                <a:t>~</a:t>
              </a:r>
            </a:p>
          </p:txBody>
        </p:sp>
        <p:sp>
          <p:nvSpPr>
            <p:cNvPr id="132" name="Oval 131">
              <a:extLst>
                <a:ext uri="{FF2B5EF4-FFF2-40B4-BE49-F238E27FC236}">
                  <a16:creationId xmlns:a16="http://schemas.microsoft.com/office/drawing/2014/main" id="{55C25E94-5F86-DD36-BB0C-3883BC892944}"/>
                </a:ext>
              </a:extLst>
            </p:cNvPr>
            <p:cNvSpPr>
              <a:spLocks/>
            </p:cNvSpPr>
            <p:nvPr/>
          </p:nvSpPr>
          <p:spPr>
            <a:xfrm>
              <a:off x="1825126" y="2779259"/>
              <a:ext cx="226711" cy="206100"/>
            </a:xfrm>
            <a:prstGeom prst="ellipse">
              <a:avLst/>
            </a:prstGeom>
            <a:solidFill>
              <a:schemeClr val="bg1"/>
            </a:solidFill>
            <a:ln w="12700" cap="sq">
              <a:solidFill>
                <a:srgbClr val="26D07C"/>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a:solidFill>
                    <a:srgbClr val="26D07C"/>
                  </a:solidFill>
                </a:rPr>
                <a:t>~</a:t>
              </a:r>
            </a:p>
          </p:txBody>
        </p:sp>
      </p:grpSp>
      <p:sp>
        <p:nvSpPr>
          <p:cNvPr id="126" name="Text Placeholder 10">
            <a:extLst>
              <a:ext uri="{FF2B5EF4-FFF2-40B4-BE49-F238E27FC236}">
                <a16:creationId xmlns:a16="http://schemas.microsoft.com/office/drawing/2014/main" id="{8EEB6B26-2973-4975-53C6-77CD952440BA}"/>
              </a:ext>
            </a:extLst>
          </p:cNvPr>
          <p:cNvSpPr txBox="1">
            <a:spLocks/>
          </p:cNvSpPr>
          <p:nvPr/>
        </p:nvSpPr>
        <p:spPr>
          <a:xfrm>
            <a:off x="8636613" y="3955575"/>
            <a:ext cx="335580" cy="107722"/>
          </a:xfrm>
          <a:prstGeom prst="rect">
            <a:avLst/>
          </a:prstGeom>
        </p:spPr>
        <p:txBody>
          <a:bodyPr vert="horz" wrap="square" lIns="0" tIns="0" rIns="0" bIns="0" rtlCol="0">
            <a:sp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700"/>
              <a:t>600MW</a:t>
            </a:r>
          </a:p>
        </p:txBody>
      </p:sp>
      <p:sp>
        <p:nvSpPr>
          <p:cNvPr id="127" name="Text Placeholder 10">
            <a:extLst>
              <a:ext uri="{FF2B5EF4-FFF2-40B4-BE49-F238E27FC236}">
                <a16:creationId xmlns:a16="http://schemas.microsoft.com/office/drawing/2014/main" id="{0E646191-2558-9765-8C74-FE37CF09FC70}"/>
              </a:ext>
            </a:extLst>
          </p:cNvPr>
          <p:cNvSpPr txBox="1">
            <a:spLocks/>
          </p:cNvSpPr>
          <p:nvPr/>
        </p:nvSpPr>
        <p:spPr>
          <a:xfrm>
            <a:off x="8972193" y="3955575"/>
            <a:ext cx="335580" cy="107722"/>
          </a:xfrm>
          <a:prstGeom prst="rect">
            <a:avLst/>
          </a:prstGeom>
        </p:spPr>
        <p:txBody>
          <a:bodyPr vert="horz" wrap="square" lIns="0" tIns="0" rIns="0" bIns="0" rtlCol="0">
            <a:sp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700"/>
              <a:t>600MW</a:t>
            </a:r>
          </a:p>
        </p:txBody>
      </p:sp>
      <p:cxnSp>
        <p:nvCxnSpPr>
          <p:cNvPr id="128" name="Straight Connector 127">
            <a:extLst>
              <a:ext uri="{FF2B5EF4-FFF2-40B4-BE49-F238E27FC236}">
                <a16:creationId xmlns:a16="http://schemas.microsoft.com/office/drawing/2014/main" id="{2FFE20C0-7612-6197-51D3-AC08988786CE}"/>
              </a:ext>
            </a:extLst>
          </p:cNvPr>
          <p:cNvCxnSpPr>
            <a:cxnSpLocks/>
            <a:endCxn id="133" idx="0"/>
          </p:cNvCxnSpPr>
          <p:nvPr/>
        </p:nvCxnSpPr>
        <p:spPr>
          <a:xfrm>
            <a:off x="9335188" y="3077163"/>
            <a:ext cx="2036" cy="422163"/>
          </a:xfrm>
          <a:prstGeom prst="line">
            <a:avLst/>
          </a:prstGeom>
          <a:ln w="12700" cap="flat">
            <a:solidFill>
              <a:schemeClr val="accent5"/>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29" name="Connector: Elbow 128">
            <a:extLst>
              <a:ext uri="{FF2B5EF4-FFF2-40B4-BE49-F238E27FC236}">
                <a16:creationId xmlns:a16="http://schemas.microsoft.com/office/drawing/2014/main" id="{249F2217-E96A-C366-3D1F-3B2EB2A64509}"/>
              </a:ext>
            </a:extLst>
          </p:cNvPr>
          <p:cNvCxnSpPr>
            <a:cxnSpLocks/>
          </p:cNvCxnSpPr>
          <p:nvPr/>
        </p:nvCxnSpPr>
        <p:spPr>
          <a:xfrm rot="5400000" flipH="1" flipV="1">
            <a:off x="9025028" y="3531237"/>
            <a:ext cx="170288" cy="272008"/>
          </a:xfrm>
          <a:prstGeom prst="bentConnector2">
            <a:avLst/>
          </a:prstGeom>
          <a:ln w="12700">
            <a:solidFill>
              <a:srgbClr val="26D07C"/>
            </a:solidFill>
          </a:ln>
        </p:spPr>
        <p:style>
          <a:lnRef idx="2">
            <a:schemeClr val="accent1"/>
          </a:lnRef>
          <a:fillRef idx="0">
            <a:schemeClr val="accent1"/>
          </a:fillRef>
          <a:effectRef idx="1">
            <a:schemeClr val="accent1"/>
          </a:effectRef>
          <a:fontRef idx="minor">
            <a:schemeClr val="tx1"/>
          </a:fontRef>
        </p:style>
      </p:cxnSp>
      <p:cxnSp>
        <p:nvCxnSpPr>
          <p:cNvPr id="130" name="Connector: Elbow 129">
            <a:extLst>
              <a:ext uri="{FF2B5EF4-FFF2-40B4-BE49-F238E27FC236}">
                <a16:creationId xmlns:a16="http://schemas.microsoft.com/office/drawing/2014/main" id="{38B748A4-0200-7690-75FC-8DEDCB191AE6}"/>
              </a:ext>
            </a:extLst>
          </p:cNvPr>
          <p:cNvCxnSpPr>
            <a:cxnSpLocks/>
            <a:stCxn id="124" idx="3"/>
          </p:cNvCxnSpPr>
          <p:nvPr/>
        </p:nvCxnSpPr>
        <p:spPr>
          <a:xfrm rot="16200000" flipV="1">
            <a:off x="9537580" y="3472789"/>
            <a:ext cx="149468" cy="368084"/>
          </a:xfrm>
          <a:prstGeom prst="bentConnector2">
            <a:avLst/>
          </a:prstGeom>
          <a:ln w="12700">
            <a:solidFill>
              <a:srgbClr val="26D07C"/>
            </a:solidFill>
          </a:ln>
        </p:spPr>
        <p:style>
          <a:lnRef idx="2">
            <a:schemeClr val="accent1"/>
          </a:lnRef>
          <a:fillRef idx="0">
            <a:schemeClr val="accent1"/>
          </a:fillRef>
          <a:effectRef idx="1">
            <a:schemeClr val="accent1"/>
          </a:effectRef>
          <a:fontRef idx="minor">
            <a:schemeClr val="tx1"/>
          </a:fontRef>
        </p:style>
      </p:cxnSp>
      <p:sp>
        <p:nvSpPr>
          <p:cNvPr id="12" name="TextBox 11">
            <a:extLst>
              <a:ext uri="{FF2B5EF4-FFF2-40B4-BE49-F238E27FC236}">
                <a16:creationId xmlns:a16="http://schemas.microsoft.com/office/drawing/2014/main" id="{B592532D-EC3E-9787-7E69-983F5EBCAB9B}"/>
              </a:ext>
            </a:extLst>
          </p:cNvPr>
          <p:cNvSpPr txBox="1">
            <a:spLocks/>
          </p:cNvSpPr>
          <p:nvPr/>
        </p:nvSpPr>
        <p:spPr>
          <a:xfrm>
            <a:off x="1254131" y="2921189"/>
            <a:ext cx="1420398" cy="430887"/>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400" b="1"/>
              <a:t>Transmission planning</a:t>
            </a:r>
          </a:p>
        </p:txBody>
      </p:sp>
      <p:sp>
        <p:nvSpPr>
          <p:cNvPr id="13" name="TextBox 12">
            <a:extLst>
              <a:ext uri="{FF2B5EF4-FFF2-40B4-BE49-F238E27FC236}">
                <a16:creationId xmlns:a16="http://schemas.microsoft.com/office/drawing/2014/main" id="{EA8002B9-BAB7-0C2B-2669-4418A6E31064}"/>
              </a:ext>
            </a:extLst>
          </p:cNvPr>
          <p:cNvSpPr txBox="1">
            <a:spLocks/>
          </p:cNvSpPr>
          <p:nvPr/>
        </p:nvSpPr>
        <p:spPr>
          <a:xfrm>
            <a:off x="2878037" y="2921189"/>
            <a:ext cx="3349225" cy="1077218"/>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400"/>
              <a:t>Identifies system constraints and </a:t>
            </a:r>
            <a:r>
              <a:rPr lang="en-US" sz="1400" b="1"/>
              <a:t>determines network upgrades required to reliably support the combined load and generation under normal planning assumptions </a:t>
            </a:r>
            <a:r>
              <a:rPr lang="en-US" sz="1400"/>
              <a:t>(e.g., N-1/G-1)</a:t>
            </a:r>
          </a:p>
        </p:txBody>
      </p:sp>
      <p:sp>
        <p:nvSpPr>
          <p:cNvPr id="14" name="TextBox 13">
            <a:extLst>
              <a:ext uri="{FF2B5EF4-FFF2-40B4-BE49-F238E27FC236}">
                <a16:creationId xmlns:a16="http://schemas.microsoft.com/office/drawing/2014/main" id="{4B981801-6391-480F-7213-09AC235FA3D5}"/>
              </a:ext>
            </a:extLst>
          </p:cNvPr>
          <p:cNvSpPr txBox="1">
            <a:spLocks/>
          </p:cNvSpPr>
          <p:nvPr/>
        </p:nvSpPr>
        <p:spPr>
          <a:xfrm>
            <a:off x="6379169" y="2921189"/>
            <a:ext cx="2166396" cy="1292662"/>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400" b="1"/>
              <a:t>Required transmission upgrades and validation of SLF-exit (full load) conditions</a:t>
            </a:r>
            <a:r>
              <a:rPr lang="en-US" sz="1400"/>
              <a:t> for reliable operation in the long-term (post-BYOG) configuration</a:t>
            </a:r>
          </a:p>
        </p:txBody>
      </p:sp>
      <p:sp>
        <p:nvSpPr>
          <p:cNvPr id="34" name="Rectangle 33">
            <a:extLst>
              <a:ext uri="{FF2B5EF4-FFF2-40B4-BE49-F238E27FC236}">
                <a16:creationId xmlns:a16="http://schemas.microsoft.com/office/drawing/2014/main" id="{580BB00E-7BA4-9554-F0DD-4613D6F2144C}"/>
              </a:ext>
            </a:extLst>
          </p:cNvPr>
          <p:cNvSpPr/>
          <p:nvPr/>
        </p:nvSpPr>
        <p:spPr>
          <a:xfrm>
            <a:off x="8702396" y="2921189"/>
            <a:ext cx="1265583" cy="155974"/>
          </a:xfrm>
          <a:prstGeom prst="rect">
            <a:avLst/>
          </a:prstGeom>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900" b="1"/>
              <a:t>ERCOT Grid</a:t>
            </a:r>
          </a:p>
        </p:txBody>
      </p:sp>
      <p:sp>
        <p:nvSpPr>
          <p:cNvPr id="19" name="Rectangle 18">
            <a:extLst>
              <a:ext uri="{FF2B5EF4-FFF2-40B4-BE49-F238E27FC236}">
                <a16:creationId xmlns:a16="http://schemas.microsoft.com/office/drawing/2014/main" id="{88257EDE-5052-6F52-A118-669415D3BDEC}"/>
              </a:ext>
            </a:extLst>
          </p:cNvPr>
          <p:cNvSpPr/>
          <p:nvPr/>
        </p:nvSpPr>
        <p:spPr>
          <a:xfrm>
            <a:off x="1257299" y="5773081"/>
            <a:ext cx="10401300" cy="63942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b="1"/>
              <a:t>Final allowable load is determined by withdrawal limits (Batch Study) and may be further constrained by stability limits (</a:t>
            </a:r>
            <a:r>
              <a:rPr lang="en-US" sz="1100" b="1" err="1"/>
              <a:t>Gen+Load</a:t>
            </a:r>
            <a:r>
              <a:rPr lang="en-US" sz="1100" b="1"/>
              <a:t> studies)</a:t>
            </a:r>
            <a:br>
              <a:rPr lang="en-US" sz="1100" b="1"/>
            </a:br>
            <a:r>
              <a:rPr lang="en-US" sz="1100" i="1"/>
              <a:t>Example: Batch study sets a withdrawal limit of 100 MW. Stability studies identify a maximum stable load of 500 MW. Final allowable load = 500 MW, with up to 100 MW from the grid and the remainder supplied by on-site generation.</a:t>
            </a:r>
            <a:r>
              <a:rPr lang="en-US" sz="1100"/>
              <a:t> </a:t>
            </a:r>
            <a:r>
              <a:rPr lang="en-US" sz="1100" i="1"/>
              <a:t>If no stability constraint is identified, load can reach the full 1,000 MW using on-site generation</a:t>
            </a:r>
          </a:p>
        </p:txBody>
      </p:sp>
    </p:spTree>
    <p:extLst>
      <p:ext uri="{BB962C8B-B14F-4D97-AF65-F5344CB8AC3E}">
        <p14:creationId xmlns:p14="http://schemas.microsoft.com/office/powerpoint/2010/main" val="134338278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F7619387-4F08-8380-8583-46EDF51FA73F}"/>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6" imgW="404" imgH="403" progId="TCLayout.ActiveDocument.1">
                  <p:embed/>
                </p:oleObj>
              </mc:Choice>
              <mc:Fallback>
                <p:oleObj name="think-cell Slide" r:id="rId6" imgW="404" imgH="403" progId="TCLayout.ActiveDocument.1">
                  <p:embed/>
                  <p:pic>
                    <p:nvPicPr>
                      <p:cNvPr id="6" name="think-cell data - do not delete" hidden="1">
                        <a:extLst>
                          <a:ext uri="{FF2B5EF4-FFF2-40B4-BE49-F238E27FC236}">
                            <a16:creationId xmlns:a16="http://schemas.microsoft.com/office/drawing/2014/main" id="{F7619387-4F08-8380-8583-46EDF51FA73F}"/>
                          </a:ext>
                        </a:extLst>
                      </p:cNvPr>
                      <p:cNvPicPr/>
                      <p:nvPr/>
                    </p:nvPicPr>
                    <p:blipFill>
                      <a:blip r:embed="rId7"/>
                      <a:stretch>
                        <a:fillRect/>
                      </a:stretch>
                    </p:blipFill>
                    <p:spPr>
                      <a:xfrm>
                        <a:off x="1588" y="1588"/>
                        <a:ext cx="1588" cy="1588"/>
                      </a:xfrm>
                      <a:prstGeom prst="rect">
                        <a:avLst/>
                      </a:prstGeom>
                    </p:spPr>
                  </p:pic>
                </p:oleObj>
              </mc:Fallback>
            </mc:AlternateContent>
          </a:graphicData>
        </a:graphic>
      </p:graphicFrame>
      <p:sp>
        <p:nvSpPr>
          <p:cNvPr id="2" name="Title Placeholder 1">
            <a:extLst>
              <a:ext uri="{FF2B5EF4-FFF2-40B4-BE49-F238E27FC236}">
                <a16:creationId xmlns:a16="http://schemas.microsoft.com/office/drawing/2014/main" id="{5C1041E2-39FE-0A51-5B82-532725A92235}"/>
              </a:ext>
            </a:extLst>
          </p:cNvPr>
          <p:cNvSpPr>
            <a:spLocks noGrp="1"/>
          </p:cNvSpPr>
          <p:nvPr>
            <p:ph type="title"/>
          </p:nvPr>
        </p:nvSpPr>
        <p:spPr>
          <a:xfrm>
            <a:off x="1257300" y="457200"/>
            <a:ext cx="10401300" cy="332399"/>
          </a:xfrm>
        </p:spPr>
        <p:txBody>
          <a:bodyPr vert="horz">
            <a:spAutoFit/>
          </a:bodyPr>
          <a:lstStyle/>
          <a:p>
            <a:r>
              <a:rPr lang="en-US"/>
              <a:t>PUN with Self-Limited Withdrawal (BYOG) – Operational Model</a:t>
            </a:r>
          </a:p>
        </p:txBody>
      </p:sp>
      <p:sp>
        <p:nvSpPr>
          <p:cNvPr id="5" name="Slide Number Placeholder 5">
            <a:extLst>
              <a:ext uri="{FF2B5EF4-FFF2-40B4-BE49-F238E27FC236}">
                <a16:creationId xmlns:a16="http://schemas.microsoft.com/office/drawing/2014/main" id="{C699E607-0FF6-4582-6C1B-E8F7900A445C}"/>
              </a:ext>
            </a:extLst>
          </p:cNvPr>
          <p:cNvSpPr>
            <a:spLocks noGrp="1"/>
          </p:cNvSpPr>
          <p:nvPr>
            <p:ph type="sldNum" sz="quarter" idx="12"/>
          </p:nvPr>
        </p:nvSpPr>
        <p:spPr/>
        <p:txBody>
          <a:bodyPr/>
          <a:lstStyle/>
          <a:p>
            <a:fld id="{BCDE79FB-97BA-492B-8D57-F1373F9ADA95}" type="slidenum">
              <a:rPr lang="en-US" smtClean="0"/>
              <a:t>38</a:t>
            </a:fld>
            <a:endParaRPr lang="en-US"/>
          </a:p>
        </p:txBody>
      </p:sp>
      <p:grpSp>
        <p:nvGrpSpPr>
          <p:cNvPr id="29" name="Group 28">
            <a:extLst>
              <a:ext uri="{FF2B5EF4-FFF2-40B4-BE49-F238E27FC236}">
                <a16:creationId xmlns:a16="http://schemas.microsoft.com/office/drawing/2014/main" id="{CB854FAE-841C-07E1-A07B-2489BC970D6F}"/>
              </a:ext>
            </a:extLst>
          </p:cNvPr>
          <p:cNvGrpSpPr>
            <a:grpSpLocks/>
          </p:cNvGrpSpPr>
          <p:nvPr/>
        </p:nvGrpSpPr>
        <p:grpSpPr>
          <a:xfrm>
            <a:off x="1257300" y="958378"/>
            <a:ext cx="4903602" cy="223144"/>
            <a:chOff x="1257300" y="1103811"/>
            <a:chExt cx="4537109" cy="636652"/>
          </a:xfrm>
        </p:grpSpPr>
        <p:sp>
          <p:nvSpPr>
            <p:cNvPr id="30" name="TextBox 29">
              <a:extLst>
                <a:ext uri="{FF2B5EF4-FFF2-40B4-BE49-F238E27FC236}">
                  <a16:creationId xmlns:a16="http://schemas.microsoft.com/office/drawing/2014/main" id="{1B915189-F61A-0988-6707-286EA3DB4744}"/>
                </a:ext>
              </a:extLst>
            </p:cNvPr>
            <p:cNvSpPr txBox="1">
              <a:spLocks/>
            </p:cNvSpPr>
            <p:nvPr/>
          </p:nvSpPr>
          <p:spPr>
            <a:xfrm>
              <a:off x="1257300" y="1103811"/>
              <a:ext cx="4537109" cy="526871"/>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Interim operation (pre-transmission): BYOG agreement in place</a:t>
              </a:r>
            </a:p>
          </p:txBody>
        </p:sp>
        <p:cxnSp>
          <p:nvCxnSpPr>
            <p:cNvPr id="31" name="LineBasicDefault 292">
              <a:extLst>
                <a:ext uri="{FF2B5EF4-FFF2-40B4-BE49-F238E27FC236}">
                  <a16:creationId xmlns:a16="http://schemas.microsoft.com/office/drawing/2014/main" id="{1CCCFDAD-D49B-9B87-1756-A280FA5D1AA6}"/>
                </a:ext>
              </a:extLst>
            </p:cNvPr>
            <p:cNvCxnSpPr>
              <a:cxnSpLocks/>
            </p:cNvCxnSpPr>
            <p:nvPr>
              <p:custDataLst>
                <p:tags r:id="rId4"/>
              </p:custDataLst>
            </p:nvPr>
          </p:nvCxnSpPr>
          <p:spPr>
            <a:xfrm flipH="1">
              <a:off x="1257300" y="1740463"/>
              <a:ext cx="4537109" cy="0"/>
            </a:xfrm>
            <a:prstGeom prst="straightConnector1">
              <a:avLst/>
            </a:prstGeom>
            <a:ln w="6350" cap="flat">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grpSp>
      <p:grpSp>
        <p:nvGrpSpPr>
          <p:cNvPr id="63" name="Group 62">
            <a:extLst>
              <a:ext uri="{FF2B5EF4-FFF2-40B4-BE49-F238E27FC236}">
                <a16:creationId xmlns:a16="http://schemas.microsoft.com/office/drawing/2014/main" id="{74F328FA-4688-5814-6DAA-A7FCF11062C5}"/>
              </a:ext>
            </a:extLst>
          </p:cNvPr>
          <p:cNvGrpSpPr>
            <a:grpSpLocks/>
          </p:cNvGrpSpPr>
          <p:nvPr/>
        </p:nvGrpSpPr>
        <p:grpSpPr>
          <a:xfrm>
            <a:off x="6754998" y="958378"/>
            <a:ext cx="4903602" cy="223144"/>
            <a:chOff x="1257300" y="1103811"/>
            <a:chExt cx="4537109" cy="636652"/>
          </a:xfrm>
        </p:grpSpPr>
        <p:sp>
          <p:nvSpPr>
            <p:cNvPr id="64" name="TextBox 63">
              <a:extLst>
                <a:ext uri="{FF2B5EF4-FFF2-40B4-BE49-F238E27FC236}">
                  <a16:creationId xmlns:a16="http://schemas.microsoft.com/office/drawing/2014/main" id="{F6B5DF07-E99D-4EC1-160B-EE65B5E51181}"/>
                </a:ext>
              </a:extLst>
            </p:cNvPr>
            <p:cNvSpPr txBox="1">
              <a:spLocks/>
            </p:cNvSpPr>
            <p:nvPr/>
          </p:nvSpPr>
          <p:spPr>
            <a:xfrm>
              <a:off x="1257300" y="1103811"/>
              <a:ext cx="4537109" cy="526870"/>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Post-transmission operation: BYOG agreement exited</a:t>
              </a:r>
            </a:p>
          </p:txBody>
        </p:sp>
        <p:cxnSp>
          <p:nvCxnSpPr>
            <p:cNvPr id="65" name="LineBasicDefault 292">
              <a:extLst>
                <a:ext uri="{FF2B5EF4-FFF2-40B4-BE49-F238E27FC236}">
                  <a16:creationId xmlns:a16="http://schemas.microsoft.com/office/drawing/2014/main" id="{75EB0078-F5CF-7C76-B163-718D83002EE0}"/>
                </a:ext>
              </a:extLst>
            </p:cNvPr>
            <p:cNvCxnSpPr>
              <a:cxnSpLocks/>
            </p:cNvCxnSpPr>
            <p:nvPr>
              <p:custDataLst>
                <p:tags r:id="rId3"/>
              </p:custDataLst>
            </p:nvPr>
          </p:nvCxnSpPr>
          <p:spPr>
            <a:xfrm flipH="1">
              <a:off x="1257300" y="1740463"/>
              <a:ext cx="4537109" cy="0"/>
            </a:xfrm>
            <a:prstGeom prst="straightConnector1">
              <a:avLst/>
            </a:prstGeom>
            <a:ln w="6350" cap="flat">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grpSp>
      <p:grpSp>
        <p:nvGrpSpPr>
          <p:cNvPr id="11" name="Group 10">
            <a:extLst>
              <a:ext uri="{FF2B5EF4-FFF2-40B4-BE49-F238E27FC236}">
                <a16:creationId xmlns:a16="http://schemas.microsoft.com/office/drawing/2014/main" id="{43EF16B1-210C-F859-1890-D5E506DCA325}"/>
              </a:ext>
            </a:extLst>
          </p:cNvPr>
          <p:cNvGrpSpPr>
            <a:grpSpLocks/>
          </p:cNvGrpSpPr>
          <p:nvPr/>
        </p:nvGrpSpPr>
        <p:grpSpPr>
          <a:xfrm>
            <a:off x="7483880" y="1332146"/>
            <a:ext cx="3445837" cy="2694683"/>
            <a:chOff x="7364333" y="1332145"/>
            <a:chExt cx="3571399" cy="2862767"/>
          </a:xfrm>
        </p:grpSpPr>
        <p:sp>
          <p:nvSpPr>
            <p:cNvPr id="67" name="Rectangle 66">
              <a:extLst>
                <a:ext uri="{FF2B5EF4-FFF2-40B4-BE49-F238E27FC236}">
                  <a16:creationId xmlns:a16="http://schemas.microsoft.com/office/drawing/2014/main" id="{2E1EA5C4-97C9-D8B8-0324-C32902F6E0C8}"/>
                </a:ext>
              </a:extLst>
            </p:cNvPr>
            <p:cNvSpPr/>
            <p:nvPr/>
          </p:nvSpPr>
          <p:spPr>
            <a:xfrm>
              <a:off x="7534957" y="1332145"/>
              <a:ext cx="3282599" cy="404556"/>
            </a:xfrm>
            <a:prstGeom prst="rect">
              <a:avLst/>
            </a:prstGeom>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b="1"/>
                <a:t>ERCOT Grid</a:t>
              </a:r>
            </a:p>
          </p:txBody>
        </p:sp>
        <p:grpSp>
          <p:nvGrpSpPr>
            <p:cNvPr id="69" name="Group 68">
              <a:extLst>
                <a:ext uri="{FF2B5EF4-FFF2-40B4-BE49-F238E27FC236}">
                  <a16:creationId xmlns:a16="http://schemas.microsoft.com/office/drawing/2014/main" id="{9B240AE2-29A8-E39C-FA17-0786C83C9C5F}"/>
                </a:ext>
              </a:extLst>
            </p:cNvPr>
            <p:cNvGrpSpPr/>
            <p:nvPr/>
          </p:nvGrpSpPr>
          <p:grpSpPr>
            <a:xfrm>
              <a:off x="8940101" y="2831683"/>
              <a:ext cx="472311" cy="429373"/>
              <a:chOff x="2192059" y="2491703"/>
              <a:chExt cx="182096" cy="165542"/>
            </a:xfrm>
          </p:grpSpPr>
          <p:sp>
            <p:nvSpPr>
              <p:cNvPr id="81" name="Oval 80">
                <a:extLst>
                  <a:ext uri="{FF2B5EF4-FFF2-40B4-BE49-F238E27FC236}">
                    <a16:creationId xmlns:a16="http://schemas.microsoft.com/office/drawing/2014/main" id="{61BAD005-3F8A-4960-E800-49ED4B4B0320}"/>
                  </a:ext>
                </a:extLst>
              </p:cNvPr>
              <p:cNvSpPr/>
              <p:nvPr/>
            </p:nvSpPr>
            <p:spPr>
              <a:xfrm>
                <a:off x="2192059" y="2491703"/>
                <a:ext cx="182096" cy="165542"/>
              </a:xfrm>
              <a:prstGeom prst="ellipse">
                <a:avLst/>
              </a:prstGeom>
              <a:solidFill>
                <a:schemeClr val="bg1"/>
              </a:solidFill>
              <a:ln w="1270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de-DE" sz="2400" b="0" i="0" u="none" strike="noStrike" kern="1200" cap="none" spc="0" normalizeH="0" baseline="0" noProof="0" err="1">
                  <a:ln>
                    <a:noFill/>
                  </a:ln>
                  <a:solidFill>
                    <a:srgbClr val="FFFFFF"/>
                  </a:solidFill>
                  <a:effectLst/>
                  <a:uLnTx/>
                  <a:uFillTx/>
                  <a:latin typeface="Arial"/>
                  <a:ea typeface="+mn-ea"/>
                  <a:cs typeface="+mn-cs"/>
                </a:endParaRPr>
              </a:p>
            </p:txBody>
          </p:sp>
          <p:pic>
            <p:nvPicPr>
              <p:cNvPr id="82" name="Graphic 81">
                <a:extLst>
                  <a:ext uri="{FF2B5EF4-FFF2-40B4-BE49-F238E27FC236}">
                    <a16:creationId xmlns:a16="http://schemas.microsoft.com/office/drawing/2014/main" id="{EC2729BE-06EB-8BE6-4481-0F44508FE689}"/>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2195558" y="2494884"/>
                <a:ext cx="175098" cy="159180"/>
              </a:xfrm>
              <a:prstGeom prst="rect">
                <a:avLst/>
              </a:prstGeom>
            </p:spPr>
          </p:pic>
        </p:grpSp>
        <p:sp>
          <p:nvSpPr>
            <p:cNvPr id="71" name="Text Placeholder 10">
              <a:extLst>
                <a:ext uri="{FF2B5EF4-FFF2-40B4-BE49-F238E27FC236}">
                  <a16:creationId xmlns:a16="http://schemas.microsoft.com/office/drawing/2014/main" id="{64532DE4-FD74-D4AF-E7A3-3086D26689A2}"/>
                </a:ext>
              </a:extLst>
            </p:cNvPr>
            <p:cNvSpPr txBox="1">
              <a:spLocks/>
            </p:cNvSpPr>
            <p:nvPr/>
          </p:nvSpPr>
          <p:spPr>
            <a:xfrm>
              <a:off x="9882537" y="4015076"/>
              <a:ext cx="1053195" cy="169278"/>
            </a:xfrm>
            <a:prstGeom prst="rect">
              <a:avLst/>
            </a:prstGeom>
          </p:spPr>
          <p:txBody>
            <a:bodyPr vert="horz" wrap="square" lIns="0" tIns="0" rIns="0" bIns="0" rtlCol="0">
              <a:sp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1100"/>
                <a:t>1,000MW</a:t>
              </a:r>
            </a:p>
          </p:txBody>
        </p:sp>
        <p:sp>
          <p:nvSpPr>
            <p:cNvPr id="72" name="Isosceles Triangle 71">
              <a:extLst>
                <a:ext uri="{FF2B5EF4-FFF2-40B4-BE49-F238E27FC236}">
                  <a16:creationId xmlns:a16="http://schemas.microsoft.com/office/drawing/2014/main" id="{58F16DFE-50C5-0B5F-C394-BB752B613CBF}"/>
                </a:ext>
              </a:extLst>
            </p:cNvPr>
            <p:cNvSpPr>
              <a:spLocks/>
            </p:cNvSpPr>
            <p:nvPr/>
          </p:nvSpPr>
          <p:spPr>
            <a:xfrm flipV="1">
              <a:off x="10078394" y="3434052"/>
              <a:ext cx="588030" cy="534573"/>
            </a:xfrm>
            <a:prstGeom prst="triangle">
              <a:avLst/>
            </a:prstGeom>
            <a:solidFill>
              <a:schemeClr val="bg1"/>
            </a:solidFill>
            <a:ln w="1270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3600" err="1">
                <a:solidFill>
                  <a:schemeClr val="accent1"/>
                </a:solidFill>
              </a:endParaRPr>
            </a:p>
          </p:txBody>
        </p:sp>
        <p:grpSp>
          <p:nvGrpSpPr>
            <p:cNvPr id="73" name="Group 72">
              <a:extLst>
                <a:ext uri="{FF2B5EF4-FFF2-40B4-BE49-F238E27FC236}">
                  <a16:creationId xmlns:a16="http://schemas.microsoft.com/office/drawing/2014/main" id="{EF3E146A-B078-44CC-34EF-AEA38A93402A}"/>
                </a:ext>
              </a:extLst>
            </p:cNvPr>
            <p:cNvGrpSpPr/>
            <p:nvPr/>
          </p:nvGrpSpPr>
          <p:grpSpPr>
            <a:xfrm>
              <a:off x="7737945" y="3409766"/>
              <a:ext cx="1012122" cy="534570"/>
              <a:chOff x="1661620" y="2779259"/>
              <a:chExt cx="390217" cy="206100"/>
            </a:xfrm>
          </p:grpSpPr>
          <p:sp>
            <p:nvSpPr>
              <p:cNvPr id="79" name="Oval 78">
                <a:extLst>
                  <a:ext uri="{FF2B5EF4-FFF2-40B4-BE49-F238E27FC236}">
                    <a16:creationId xmlns:a16="http://schemas.microsoft.com/office/drawing/2014/main" id="{7BB2CCC0-FBE8-1D93-EAB3-9BF9551CBAAC}"/>
                  </a:ext>
                </a:extLst>
              </p:cNvPr>
              <p:cNvSpPr>
                <a:spLocks/>
              </p:cNvSpPr>
              <p:nvPr/>
            </p:nvSpPr>
            <p:spPr>
              <a:xfrm>
                <a:off x="1661620" y="2779259"/>
                <a:ext cx="226711" cy="206100"/>
              </a:xfrm>
              <a:prstGeom prst="ellipse">
                <a:avLst/>
              </a:prstGeom>
              <a:solidFill>
                <a:schemeClr val="bg1"/>
              </a:solidFill>
              <a:ln w="1270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sz="3600">
                    <a:solidFill>
                      <a:schemeClr val="accent1"/>
                    </a:solidFill>
                  </a:rPr>
                  <a:t>~</a:t>
                </a:r>
              </a:p>
            </p:txBody>
          </p:sp>
          <p:sp>
            <p:nvSpPr>
              <p:cNvPr id="80" name="Oval 79">
                <a:extLst>
                  <a:ext uri="{FF2B5EF4-FFF2-40B4-BE49-F238E27FC236}">
                    <a16:creationId xmlns:a16="http://schemas.microsoft.com/office/drawing/2014/main" id="{DB978ADE-7BE6-797A-FA38-4EE29823D605}"/>
                  </a:ext>
                </a:extLst>
              </p:cNvPr>
              <p:cNvSpPr>
                <a:spLocks/>
              </p:cNvSpPr>
              <p:nvPr/>
            </p:nvSpPr>
            <p:spPr>
              <a:xfrm>
                <a:off x="1825126" y="2779259"/>
                <a:ext cx="226711" cy="206100"/>
              </a:xfrm>
              <a:prstGeom prst="ellipse">
                <a:avLst/>
              </a:prstGeom>
              <a:solidFill>
                <a:schemeClr val="bg1"/>
              </a:solidFill>
              <a:ln w="1270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sz="3600">
                    <a:solidFill>
                      <a:schemeClr val="accent1"/>
                    </a:solidFill>
                  </a:rPr>
                  <a:t>~</a:t>
                </a:r>
              </a:p>
            </p:txBody>
          </p:sp>
        </p:grpSp>
        <p:sp>
          <p:nvSpPr>
            <p:cNvPr id="74" name="Text Placeholder 10">
              <a:extLst>
                <a:ext uri="{FF2B5EF4-FFF2-40B4-BE49-F238E27FC236}">
                  <a16:creationId xmlns:a16="http://schemas.microsoft.com/office/drawing/2014/main" id="{987B737C-AB17-277F-371D-8C71AB27BF99}"/>
                </a:ext>
              </a:extLst>
            </p:cNvPr>
            <p:cNvSpPr txBox="1">
              <a:spLocks/>
            </p:cNvSpPr>
            <p:nvPr/>
          </p:nvSpPr>
          <p:spPr>
            <a:xfrm>
              <a:off x="7364333" y="4015076"/>
              <a:ext cx="870409" cy="179836"/>
            </a:xfrm>
            <a:prstGeom prst="rect">
              <a:avLst/>
            </a:prstGeom>
          </p:spPr>
          <p:txBody>
            <a:bodyPr vert="horz" wrap="square" lIns="0" tIns="0" rIns="0" bIns="0" rtlCol="0">
              <a:sp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1100"/>
                <a:t>600MW</a:t>
              </a:r>
            </a:p>
          </p:txBody>
        </p:sp>
        <p:sp>
          <p:nvSpPr>
            <p:cNvPr id="75" name="Text Placeholder 10">
              <a:extLst>
                <a:ext uri="{FF2B5EF4-FFF2-40B4-BE49-F238E27FC236}">
                  <a16:creationId xmlns:a16="http://schemas.microsoft.com/office/drawing/2014/main" id="{FE11FC10-35E9-2AD3-F03D-9D4DA7F0FA13}"/>
                </a:ext>
              </a:extLst>
            </p:cNvPr>
            <p:cNvSpPr txBox="1">
              <a:spLocks/>
            </p:cNvSpPr>
            <p:nvPr/>
          </p:nvSpPr>
          <p:spPr>
            <a:xfrm>
              <a:off x="8234742" y="4015076"/>
              <a:ext cx="870409" cy="179836"/>
            </a:xfrm>
            <a:prstGeom prst="rect">
              <a:avLst/>
            </a:prstGeom>
          </p:spPr>
          <p:txBody>
            <a:bodyPr vert="horz" wrap="square" lIns="0" tIns="0" rIns="0" bIns="0" rtlCol="0">
              <a:sp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1100"/>
                <a:t>600MW</a:t>
              </a:r>
            </a:p>
          </p:txBody>
        </p:sp>
        <p:cxnSp>
          <p:nvCxnSpPr>
            <p:cNvPr id="76" name="Straight Connector 75">
              <a:extLst>
                <a:ext uri="{FF2B5EF4-FFF2-40B4-BE49-F238E27FC236}">
                  <a16:creationId xmlns:a16="http://schemas.microsoft.com/office/drawing/2014/main" id="{D8581C22-9DD3-8CDF-8A5C-F49F2CC2B005}"/>
                </a:ext>
              </a:extLst>
            </p:cNvPr>
            <p:cNvCxnSpPr>
              <a:cxnSpLocks/>
            </p:cNvCxnSpPr>
            <p:nvPr/>
          </p:nvCxnSpPr>
          <p:spPr>
            <a:xfrm>
              <a:off x="9175471" y="1746017"/>
              <a:ext cx="0" cy="1088765"/>
            </a:xfrm>
            <a:prstGeom prst="line">
              <a:avLst/>
            </a:prstGeom>
            <a:ln w="12700" cap="flat">
              <a:solidFill>
                <a:schemeClr val="accent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77" name="Connector: Elbow 76">
              <a:extLst>
                <a:ext uri="{FF2B5EF4-FFF2-40B4-BE49-F238E27FC236}">
                  <a16:creationId xmlns:a16="http://schemas.microsoft.com/office/drawing/2014/main" id="{482465A3-E890-7AF3-076F-905F3FA7610D}"/>
                </a:ext>
              </a:extLst>
            </p:cNvPr>
            <p:cNvCxnSpPr>
              <a:cxnSpLocks/>
            </p:cNvCxnSpPr>
            <p:nvPr/>
          </p:nvCxnSpPr>
          <p:spPr>
            <a:xfrm rot="5400000" flipH="1" flipV="1">
              <a:off x="8369141" y="2917093"/>
              <a:ext cx="441682" cy="700237"/>
            </a:xfrm>
            <a:prstGeom prst="bentConnector2">
              <a:avLst/>
            </a:prstGeom>
            <a:ln w="12700"/>
          </p:spPr>
          <p:style>
            <a:lnRef idx="2">
              <a:schemeClr val="accent1"/>
            </a:lnRef>
            <a:fillRef idx="0">
              <a:schemeClr val="accent1"/>
            </a:fillRef>
            <a:effectRef idx="1">
              <a:schemeClr val="accent1"/>
            </a:effectRef>
            <a:fontRef idx="minor">
              <a:schemeClr val="tx1"/>
            </a:fontRef>
          </p:style>
        </p:cxnSp>
        <p:cxnSp>
          <p:nvCxnSpPr>
            <p:cNvPr id="78" name="Connector: Elbow 77">
              <a:extLst>
                <a:ext uri="{FF2B5EF4-FFF2-40B4-BE49-F238E27FC236}">
                  <a16:creationId xmlns:a16="http://schemas.microsoft.com/office/drawing/2014/main" id="{057EA9B3-36FC-EF76-AFB0-7113A801CD64}"/>
                </a:ext>
              </a:extLst>
            </p:cNvPr>
            <p:cNvCxnSpPr>
              <a:cxnSpLocks/>
              <a:stCxn id="72" idx="3"/>
            </p:cNvCxnSpPr>
            <p:nvPr/>
          </p:nvCxnSpPr>
          <p:spPr>
            <a:xfrm rot="16200000" flipV="1">
              <a:off x="9698570" y="2760212"/>
              <a:ext cx="387682" cy="959997"/>
            </a:xfrm>
            <a:prstGeom prst="bentConnector2">
              <a:avLst/>
            </a:prstGeom>
            <a:ln w="12700"/>
          </p:spPr>
          <p:style>
            <a:lnRef idx="2">
              <a:schemeClr val="accent1"/>
            </a:lnRef>
            <a:fillRef idx="0">
              <a:schemeClr val="accent1"/>
            </a:fillRef>
            <a:effectRef idx="1">
              <a:schemeClr val="accent1"/>
            </a:effectRef>
            <a:fontRef idx="minor">
              <a:schemeClr val="tx1"/>
            </a:fontRef>
          </p:style>
        </p:cxnSp>
        <p:sp>
          <p:nvSpPr>
            <p:cNvPr id="93" name="TextBox 92">
              <a:extLst>
                <a:ext uri="{FF2B5EF4-FFF2-40B4-BE49-F238E27FC236}">
                  <a16:creationId xmlns:a16="http://schemas.microsoft.com/office/drawing/2014/main" id="{F4905AEA-D40F-73E6-CA27-7D6B29F7D067}"/>
                </a:ext>
              </a:extLst>
            </p:cNvPr>
            <p:cNvSpPr txBox="1">
              <a:spLocks/>
            </p:cNvSpPr>
            <p:nvPr/>
          </p:nvSpPr>
          <p:spPr>
            <a:xfrm>
              <a:off x="9317627" y="2159161"/>
              <a:ext cx="1220542" cy="392370"/>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dirty="0"/>
                <a:t>New 400 MW transmission line</a:t>
              </a:r>
            </a:p>
          </p:txBody>
        </p:sp>
      </p:grpSp>
      <p:sp>
        <p:nvSpPr>
          <p:cNvPr id="95" name="TextBox 94">
            <a:extLst>
              <a:ext uri="{FF2B5EF4-FFF2-40B4-BE49-F238E27FC236}">
                <a16:creationId xmlns:a16="http://schemas.microsoft.com/office/drawing/2014/main" id="{FF5CB085-BA57-5BC1-01A7-C88B86E8ABCB}"/>
              </a:ext>
            </a:extLst>
          </p:cNvPr>
          <p:cNvSpPr txBox="1">
            <a:spLocks/>
          </p:cNvSpPr>
          <p:nvPr/>
        </p:nvSpPr>
        <p:spPr>
          <a:xfrm>
            <a:off x="1257300" y="4098259"/>
            <a:ext cx="4903602" cy="2215991"/>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1450" indent="-171450">
              <a:buFont typeface="Arial" panose="020B0604020202020204" pitchFamily="34" charset="0"/>
              <a:buChar char="•"/>
            </a:pPr>
            <a:r>
              <a:rPr lang="en-US" sz="1200" b="1" dirty="0"/>
              <a:t>Export (injection)</a:t>
            </a:r>
            <a:r>
              <a:rPr lang="en-US" sz="1200" dirty="0"/>
              <a:t>: determined by SCED based on available surplus generation and dispatched at the resource level via COP/telemetry</a:t>
            </a:r>
            <a:endParaRPr lang="en-US" sz="1200" dirty="0">
              <a:solidFill>
                <a:srgbClr val="FF0000"/>
              </a:solidFill>
            </a:endParaRPr>
          </a:p>
          <a:p>
            <a:pPr marL="171450" indent="-171450">
              <a:buFont typeface="Arial" panose="020B0604020202020204" pitchFamily="34" charset="0"/>
              <a:buChar char="•"/>
            </a:pPr>
            <a:r>
              <a:rPr lang="en-US" sz="1200" b="1" dirty="0"/>
              <a:t>Import (withdrawal):</a:t>
            </a:r>
            <a:r>
              <a:rPr lang="en-US" sz="1200" dirty="0"/>
              <a:t> determined through batch study as a maximum withdrawal from the ERCOT grid, independent of co-located generation; total load cannot exceed identified stability limits</a:t>
            </a:r>
          </a:p>
          <a:p>
            <a:pPr marL="171450" indent="-171450">
              <a:buFont typeface="Arial" panose="020B0604020202020204" pitchFamily="34" charset="0"/>
              <a:buChar char="•"/>
            </a:pPr>
            <a:r>
              <a:rPr lang="en-US" sz="1200" b="1" dirty="0"/>
              <a:t>Operations:</a:t>
            </a:r>
            <a:r>
              <a:rPr lang="en-US" sz="1200" dirty="0"/>
              <a:t> facility operates as a </a:t>
            </a:r>
            <a:r>
              <a:rPr lang="en-US" sz="1200" b="1" dirty="0"/>
              <a:t>PUN with self-limited withdrawal</a:t>
            </a:r>
          </a:p>
          <a:p>
            <a:pPr marL="628650" lvl="1" indent="-171450">
              <a:buFont typeface="Arial" panose="020B0604020202020204" pitchFamily="34" charset="0"/>
              <a:buChar char="­"/>
            </a:pPr>
            <a:r>
              <a:rPr lang="en-US" sz="1200" b="1" dirty="0"/>
              <a:t>Load is primarily served by on-site generation and must reduce load to remain within the withdrawal limit if generation is unavailable</a:t>
            </a:r>
            <a:r>
              <a:rPr lang="en-US" sz="1200" dirty="0"/>
              <a:t>, within defined operational response times (e.g., cycles to seconds)</a:t>
            </a:r>
          </a:p>
          <a:p>
            <a:pPr marL="628650" lvl="1" indent="-171450">
              <a:buFont typeface="Arial" panose="020B0604020202020204" pitchFamily="34" charset="0"/>
              <a:buChar char="­"/>
            </a:pPr>
            <a:r>
              <a:rPr lang="en-US" sz="1200" b="1" dirty="0"/>
              <a:t>Injection is governed by standard generation interconnection limits and SCED dispatch</a:t>
            </a:r>
          </a:p>
        </p:txBody>
      </p:sp>
      <p:sp>
        <p:nvSpPr>
          <p:cNvPr id="96" name="TextBox 95">
            <a:extLst>
              <a:ext uri="{FF2B5EF4-FFF2-40B4-BE49-F238E27FC236}">
                <a16:creationId xmlns:a16="http://schemas.microsoft.com/office/drawing/2014/main" id="{4A17D3D6-310C-3D7B-EF48-397FA0CED9DB}"/>
              </a:ext>
            </a:extLst>
          </p:cNvPr>
          <p:cNvSpPr txBox="1">
            <a:spLocks/>
          </p:cNvSpPr>
          <p:nvPr/>
        </p:nvSpPr>
        <p:spPr>
          <a:xfrm>
            <a:off x="6754998" y="4098259"/>
            <a:ext cx="4903602" cy="2215991"/>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1450" indent="-171450">
              <a:buFont typeface="Arial" panose="020B0604020202020204" pitchFamily="34" charset="0"/>
              <a:buChar char="•"/>
            </a:pPr>
            <a:r>
              <a:rPr lang="en-US" sz="1200" b="1"/>
              <a:t>SLF agreement dissolved and normal operations</a:t>
            </a:r>
          </a:p>
          <a:p>
            <a:pPr marL="171450" indent="-171450">
              <a:buFont typeface="Arial" panose="020B0604020202020204" pitchFamily="34" charset="0"/>
              <a:buChar char="•"/>
            </a:pPr>
            <a:r>
              <a:rPr lang="en-US" sz="1200" b="1"/>
              <a:t>Transmission upgrades:</a:t>
            </a:r>
            <a:r>
              <a:rPr lang="en-US" sz="1200"/>
              <a:t> determined through ERCOT transmission planning studies, which evaluate the </a:t>
            </a:r>
            <a:r>
              <a:rPr lang="en-US" sz="1200" b="1"/>
              <a:t>combined load and generation under standard reliability criteria </a:t>
            </a:r>
            <a:r>
              <a:rPr lang="en-US" sz="1200"/>
              <a:t>(e.g., N-1 / G-1) to identify required network upgrades</a:t>
            </a:r>
            <a:endParaRPr lang="en-US" sz="1200" b="1"/>
          </a:p>
          <a:p>
            <a:pPr marL="171450" indent="-171450">
              <a:buFont typeface="Arial" panose="020B0604020202020204" pitchFamily="34" charset="0"/>
              <a:buChar char="•"/>
            </a:pPr>
            <a:r>
              <a:rPr lang="en-US" sz="1200" b="1"/>
              <a:t>Import and export:</a:t>
            </a:r>
            <a:r>
              <a:rPr lang="en-US" sz="1200"/>
              <a:t> governed by standard interconnection limits and system constraints (no BYOG-specific caps); fully dispatchable through SCED subject to study results</a:t>
            </a:r>
          </a:p>
          <a:p>
            <a:pPr marL="171450" indent="-171450">
              <a:buFont typeface="Arial" panose="020B0604020202020204" pitchFamily="34" charset="0"/>
              <a:buChar char="•"/>
            </a:pPr>
            <a:r>
              <a:rPr lang="en-US" sz="1200" b="1"/>
              <a:t>Operations:</a:t>
            </a:r>
            <a:r>
              <a:rPr lang="en-US" sz="1200"/>
              <a:t> transitions to </a:t>
            </a:r>
            <a:r>
              <a:rPr lang="en-US" sz="1200" b="1"/>
              <a:t>standard ERCOT operation</a:t>
            </a:r>
          </a:p>
          <a:p>
            <a:pPr marL="628650" lvl="1" indent="-171450">
              <a:buFont typeface="Arial" panose="020B0604020202020204" pitchFamily="34" charset="0"/>
              <a:buChar char="­"/>
            </a:pPr>
            <a:r>
              <a:rPr lang="en-US" sz="1200" b="1"/>
              <a:t>Generation and load treated as independent resources</a:t>
            </a:r>
            <a:endParaRPr lang="en-US" sz="1200"/>
          </a:p>
          <a:p>
            <a:pPr marL="628650" lvl="1" indent="-171450">
              <a:buFont typeface="Arial" panose="020B0604020202020204" pitchFamily="34" charset="0"/>
              <a:buChar char="­"/>
            </a:pPr>
            <a:r>
              <a:rPr lang="en-US" sz="1200" b="1"/>
              <a:t>No self-limiting withdrawal requirement</a:t>
            </a:r>
          </a:p>
          <a:p>
            <a:pPr marL="628650" lvl="1" indent="-171450">
              <a:buFont typeface="Arial" panose="020B0604020202020204" pitchFamily="34" charset="0"/>
              <a:buChar char="­"/>
            </a:pPr>
            <a:r>
              <a:rPr lang="en-US" sz="1200" b="1"/>
              <a:t>Full participation in market dispatch and planning</a:t>
            </a:r>
          </a:p>
        </p:txBody>
      </p:sp>
      <p:sp>
        <p:nvSpPr>
          <p:cNvPr id="33" name="TextBox 32">
            <a:extLst>
              <a:ext uri="{FF2B5EF4-FFF2-40B4-BE49-F238E27FC236}">
                <a16:creationId xmlns:a16="http://schemas.microsoft.com/office/drawing/2014/main" id="{9EE24C60-1871-673E-3CDD-EE65EE15A1B0}"/>
              </a:ext>
            </a:extLst>
          </p:cNvPr>
          <p:cNvSpPr txBox="1"/>
          <p:nvPr>
            <p:custDataLst>
              <p:tags r:id="rId2"/>
            </p:custDataLst>
          </p:nvPr>
        </p:nvSpPr>
        <p:spPr>
          <a:xfrm>
            <a:off x="1257300" y="6664874"/>
            <a:ext cx="8460550" cy="123111"/>
          </a:xfrm>
          <a:prstGeom prst="rect">
            <a:avLst/>
          </a:prstGeom>
        </p:spPr>
        <p:txBody>
          <a:bodyPr vert="horz" wrap="square" lIns="0" tIns="0" rIns="0" bIns="0" rtlCol="0" anchor="b">
            <a:spAutoFit/>
          </a:bodyPr>
          <a:lstStyle>
            <a:lvl1pPr lvl="0" indent="0">
              <a:lnSpc>
                <a:spcPct val="100000"/>
              </a:lnSpc>
              <a:spcBef>
                <a:spcPts val="300"/>
              </a:spcBef>
              <a:spcAft>
                <a:spcPts val="300"/>
              </a:spcAft>
              <a:buFont typeface="Segoe UI" panose="020B0502040204020203" pitchFamily="34" charset="0"/>
              <a:buChar char="​"/>
              <a:defRPr sz="1600">
                <a:cs typeface="Arial" panose="020B0604020202020204" pitchFamily="34" charset="0"/>
              </a:defRPr>
            </a:lvl1pPr>
            <a:lvl2pPr marL="228600" lvl="1"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lvl="2"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lvl="3"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lvl="4"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r>
              <a:rPr kumimoji="0" lang="en-US" sz="800" b="0" i="0" u="none" strike="noStrike" kern="1200" cap="none" spc="0" normalizeH="0" baseline="0" noProof="0">
                <a:ln>
                  <a:noFill/>
                </a:ln>
                <a:solidFill>
                  <a:srgbClr val="000000"/>
                </a:solidFill>
                <a:effectLst/>
                <a:uLnTx/>
                <a:uFillTx/>
                <a:latin typeface="Arial"/>
                <a:ea typeface="+mn-ea"/>
                <a:cs typeface="Arial" panose="020B0604020202020204" pitchFamily="34" charset="0"/>
              </a:rPr>
              <a:t>Source: </a:t>
            </a:r>
            <a:r>
              <a:rPr lang="en-US" sz="800">
                <a:solidFill>
                  <a:srgbClr val="000000"/>
                </a:solidFill>
              </a:rPr>
              <a:t>ERCOT discussions</a:t>
            </a:r>
            <a:endParaRPr kumimoji="0" lang="en-US" sz="800" b="0" i="0" u="none" strike="noStrike" kern="1200" cap="none" spc="0" normalizeH="0" baseline="0" noProof="0">
              <a:ln>
                <a:noFill/>
              </a:ln>
              <a:solidFill>
                <a:srgbClr val="000000"/>
              </a:solidFill>
              <a:effectLst/>
              <a:uLnTx/>
              <a:uFillTx/>
              <a:latin typeface="Arial"/>
              <a:ea typeface="+mn-ea"/>
              <a:cs typeface="Arial" panose="020B0604020202020204" pitchFamily="34" charset="0"/>
            </a:endParaRPr>
          </a:p>
        </p:txBody>
      </p:sp>
      <p:grpSp>
        <p:nvGrpSpPr>
          <p:cNvPr id="9" name="Group 8">
            <a:extLst>
              <a:ext uri="{FF2B5EF4-FFF2-40B4-BE49-F238E27FC236}">
                <a16:creationId xmlns:a16="http://schemas.microsoft.com/office/drawing/2014/main" id="{F03B80BE-FD14-A7BC-4C60-A369D7AD56D7}"/>
              </a:ext>
            </a:extLst>
          </p:cNvPr>
          <p:cNvGrpSpPr>
            <a:grpSpLocks/>
          </p:cNvGrpSpPr>
          <p:nvPr/>
        </p:nvGrpSpPr>
        <p:grpSpPr>
          <a:xfrm>
            <a:off x="1986182" y="1332138"/>
            <a:ext cx="3445835" cy="2684745"/>
            <a:chOff x="1706338" y="1332136"/>
            <a:chExt cx="3752500" cy="2923672"/>
          </a:xfrm>
        </p:grpSpPr>
        <p:cxnSp>
          <p:nvCxnSpPr>
            <p:cNvPr id="20" name="Connector: Elbow 19">
              <a:extLst>
                <a:ext uri="{FF2B5EF4-FFF2-40B4-BE49-F238E27FC236}">
                  <a16:creationId xmlns:a16="http://schemas.microsoft.com/office/drawing/2014/main" id="{0024FB5E-B221-96C1-3549-4FB2BA1A84C2}"/>
                </a:ext>
              </a:extLst>
            </p:cNvPr>
            <p:cNvCxnSpPr>
              <a:cxnSpLocks/>
            </p:cNvCxnSpPr>
            <p:nvPr/>
          </p:nvCxnSpPr>
          <p:spPr>
            <a:xfrm rot="5400000" flipH="1" flipV="1">
              <a:off x="2772832" y="2914439"/>
              <a:ext cx="441682" cy="705519"/>
            </a:xfrm>
            <a:prstGeom prst="bentConnector2">
              <a:avLst/>
            </a:prstGeom>
            <a:ln w="12700"/>
          </p:spPr>
          <p:style>
            <a:lnRef idx="2">
              <a:schemeClr val="accent1"/>
            </a:lnRef>
            <a:fillRef idx="0">
              <a:schemeClr val="accent1"/>
            </a:fillRef>
            <a:effectRef idx="1">
              <a:schemeClr val="accent1"/>
            </a:effectRef>
            <a:fontRef idx="minor">
              <a:schemeClr val="tx1"/>
            </a:fontRef>
          </p:style>
        </p:cxnSp>
        <p:cxnSp>
          <p:nvCxnSpPr>
            <p:cNvPr id="21" name="Connector: Elbow 20">
              <a:extLst>
                <a:ext uri="{FF2B5EF4-FFF2-40B4-BE49-F238E27FC236}">
                  <a16:creationId xmlns:a16="http://schemas.microsoft.com/office/drawing/2014/main" id="{189637B3-6B67-1D91-B46D-8F26EB161BFA}"/>
                </a:ext>
              </a:extLst>
            </p:cNvPr>
            <p:cNvCxnSpPr>
              <a:cxnSpLocks/>
              <a:stCxn id="15" idx="3"/>
            </p:cNvCxnSpPr>
            <p:nvPr/>
          </p:nvCxnSpPr>
          <p:spPr>
            <a:xfrm rot="16200000" flipV="1">
              <a:off x="4102261" y="2762840"/>
              <a:ext cx="387681" cy="954716"/>
            </a:xfrm>
            <a:prstGeom prst="bentConnector2">
              <a:avLst/>
            </a:prstGeom>
            <a:ln w="12700"/>
          </p:spPr>
          <p:style>
            <a:lnRef idx="2">
              <a:schemeClr val="accent1"/>
            </a:lnRef>
            <a:fillRef idx="0">
              <a:schemeClr val="accent1"/>
            </a:fillRef>
            <a:effectRef idx="1">
              <a:schemeClr val="accent1"/>
            </a:effectRef>
            <a:fontRef idx="minor">
              <a:schemeClr val="tx1"/>
            </a:fontRef>
          </p:style>
        </p:cxnSp>
        <p:sp>
          <p:nvSpPr>
            <p:cNvPr id="13" name="Rectangle 12">
              <a:extLst>
                <a:ext uri="{FF2B5EF4-FFF2-40B4-BE49-F238E27FC236}">
                  <a16:creationId xmlns:a16="http://schemas.microsoft.com/office/drawing/2014/main" id="{C0C4307A-CFA5-2DDA-6738-80A5F7B88FF1}"/>
                </a:ext>
              </a:extLst>
            </p:cNvPr>
            <p:cNvSpPr/>
            <p:nvPr/>
          </p:nvSpPr>
          <p:spPr>
            <a:xfrm>
              <a:off x="1706338" y="2758005"/>
              <a:ext cx="3752500" cy="1497803"/>
            </a:xfrm>
            <a:prstGeom prst="rect">
              <a:avLst/>
            </a:prstGeom>
            <a:noFill/>
            <a:ln w="12700">
              <a:solidFill>
                <a:schemeClr val="accent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b="1"/>
            </a:p>
          </p:txBody>
        </p:sp>
        <p:sp>
          <p:nvSpPr>
            <p:cNvPr id="10" name="Rectangle 9">
              <a:extLst>
                <a:ext uri="{FF2B5EF4-FFF2-40B4-BE49-F238E27FC236}">
                  <a16:creationId xmlns:a16="http://schemas.microsoft.com/office/drawing/2014/main" id="{D56B6263-595E-2C3D-787C-839A40BECDD2}"/>
                </a:ext>
              </a:extLst>
            </p:cNvPr>
            <p:cNvSpPr/>
            <p:nvPr/>
          </p:nvSpPr>
          <p:spPr>
            <a:xfrm>
              <a:off x="1936006" y="1332136"/>
              <a:ext cx="3282599" cy="404556"/>
            </a:xfrm>
            <a:prstGeom prst="rect">
              <a:avLst/>
            </a:prstGeom>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b="1"/>
                <a:t>ERCOT Grid</a:t>
              </a:r>
            </a:p>
          </p:txBody>
        </p:sp>
        <p:grpSp>
          <p:nvGrpSpPr>
            <p:cNvPr id="46" name="Group 45">
              <a:extLst>
                <a:ext uri="{FF2B5EF4-FFF2-40B4-BE49-F238E27FC236}">
                  <a16:creationId xmlns:a16="http://schemas.microsoft.com/office/drawing/2014/main" id="{8EF889AE-6307-2C78-4E33-7233A06648CC}"/>
                </a:ext>
              </a:extLst>
            </p:cNvPr>
            <p:cNvGrpSpPr/>
            <p:nvPr/>
          </p:nvGrpSpPr>
          <p:grpSpPr>
            <a:xfrm>
              <a:off x="3346433" y="2831676"/>
              <a:ext cx="472311" cy="429372"/>
              <a:chOff x="3346433" y="2831676"/>
              <a:chExt cx="472311" cy="429372"/>
            </a:xfrm>
          </p:grpSpPr>
          <p:sp>
            <p:nvSpPr>
              <p:cNvPr id="24" name="Oval 23">
                <a:extLst>
                  <a:ext uri="{FF2B5EF4-FFF2-40B4-BE49-F238E27FC236}">
                    <a16:creationId xmlns:a16="http://schemas.microsoft.com/office/drawing/2014/main" id="{111701E6-F9BB-EBB2-BA98-C75E460D9E0C}"/>
                  </a:ext>
                </a:extLst>
              </p:cNvPr>
              <p:cNvSpPr/>
              <p:nvPr/>
            </p:nvSpPr>
            <p:spPr>
              <a:xfrm>
                <a:off x="3346433" y="2831676"/>
                <a:ext cx="472311" cy="429372"/>
              </a:xfrm>
              <a:prstGeom prst="ellipse">
                <a:avLst/>
              </a:prstGeom>
              <a:solidFill>
                <a:schemeClr val="bg1"/>
              </a:solidFill>
              <a:ln w="1270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de-DE" sz="2400" b="0" i="0" u="none" strike="noStrike" kern="1200" cap="none" spc="0" normalizeH="0" baseline="0" noProof="0" err="1">
                  <a:ln>
                    <a:noFill/>
                  </a:ln>
                  <a:solidFill>
                    <a:srgbClr val="FFFFFF"/>
                  </a:solidFill>
                  <a:effectLst/>
                  <a:uLnTx/>
                  <a:uFillTx/>
                  <a:latin typeface="Arial"/>
                  <a:ea typeface="+mn-ea"/>
                  <a:cs typeface="+mn-cs"/>
                </a:endParaRPr>
              </a:p>
            </p:txBody>
          </p:sp>
          <p:pic>
            <p:nvPicPr>
              <p:cNvPr id="25" name="Graphic 24">
                <a:extLst>
                  <a:ext uri="{FF2B5EF4-FFF2-40B4-BE49-F238E27FC236}">
                    <a16:creationId xmlns:a16="http://schemas.microsoft.com/office/drawing/2014/main" id="{28442860-4A9C-8AC4-3B8F-D729A735311D}"/>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3355509" y="2839921"/>
                <a:ext cx="454160" cy="412871"/>
              </a:xfrm>
              <a:prstGeom prst="rect">
                <a:avLst/>
              </a:prstGeom>
            </p:spPr>
          </p:pic>
        </p:grpSp>
        <p:sp>
          <p:nvSpPr>
            <p:cNvPr id="14" name="Text Placeholder 10">
              <a:extLst>
                <a:ext uri="{FF2B5EF4-FFF2-40B4-BE49-F238E27FC236}">
                  <a16:creationId xmlns:a16="http://schemas.microsoft.com/office/drawing/2014/main" id="{B82746C3-5FBD-7C34-4439-D23665E3662E}"/>
                </a:ext>
              </a:extLst>
            </p:cNvPr>
            <p:cNvSpPr txBox="1">
              <a:spLocks/>
            </p:cNvSpPr>
            <p:nvPr/>
          </p:nvSpPr>
          <p:spPr>
            <a:xfrm>
              <a:off x="4283586" y="4015062"/>
              <a:ext cx="1053195" cy="169278"/>
            </a:xfrm>
            <a:prstGeom prst="rect">
              <a:avLst/>
            </a:prstGeom>
          </p:spPr>
          <p:txBody>
            <a:bodyPr vert="horz" wrap="square" lIns="0" tIns="0" rIns="0" bIns="0" rtlCol="0">
              <a:sp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1100"/>
                <a:t>1,000MW</a:t>
              </a:r>
            </a:p>
          </p:txBody>
        </p:sp>
        <p:sp>
          <p:nvSpPr>
            <p:cNvPr id="15" name="Isosceles Triangle 14">
              <a:extLst>
                <a:ext uri="{FF2B5EF4-FFF2-40B4-BE49-F238E27FC236}">
                  <a16:creationId xmlns:a16="http://schemas.microsoft.com/office/drawing/2014/main" id="{91F1D256-7CFE-0F9B-644B-7B82F8FAA32C}"/>
                </a:ext>
              </a:extLst>
            </p:cNvPr>
            <p:cNvSpPr>
              <a:spLocks/>
            </p:cNvSpPr>
            <p:nvPr/>
          </p:nvSpPr>
          <p:spPr>
            <a:xfrm flipV="1">
              <a:off x="4479443" y="3434038"/>
              <a:ext cx="588030" cy="534572"/>
            </a:xfrm>
            <a:prstGeom prst="triangle">
              <a:avLst/>
            </a:prstGeom>
            <a:solidFill>
              <a:schemeClr val="bg1"/>
            </a:solidFill>
            <a:ln w="1270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3600" err="1">
                <a:solidFill>
                  <a:schemeClr val="accent1"/>
                </a:solidFill>
              </a:endParaRPr>
            </a:p>
          </p:txBody>
        </p:sp>
        <p:grpSp>
          <p:nvGrpSpPr>
            <p:cNvPr id="16" name="Group 15">
              <a:extLst>
                <a:ext uri="{FF2B5EF4-FFF2-40B4-BE49-F238E27FC236}">
                  <a16:creationId xmlns:a16="http://schemas.microsoft.com/office/drawing/2014/main" id="{22D8DDE6-167C-5EDF-87F0-E180FC95D66E}"/>
                </a:ext>
              </a:extLst>
            </p:cNvPr>
            <p:cNvGrpSpPr/>
            <p:nvPr/>
          </p:nvGrpSpPr>
          <p:grpSpPr>
            <a:xfrm>
              <a:off x="2138994" y="3409745"/>
              <a:ext cx="1012122" cy="534571"/>
              <a:chOff x="1661620" y="2779259"/>
              <a:chExt cx="390217" cy="206101"/>
            </a:xfrm>
          </p:grpSpPr>
          <p:sp>
            <p:nvSpPr>
              <p:cNvPr id="22" name="Oval 21">
                <a:extLst>
                  <a:ext uri="{FF2B5EF4-FFF2-40B4-BE49-F238E27FC236}">
                    <a16:creationId xmlns:a16="http://schemas.microsoft.com/office/drawing/2014/main" id="{0911D797-01D3-A0E6-F0A9-2C6A871B3ED3}"/>
                  </a:ext>
                </a:extLst>
              </p:cNvPr>
              <p:cNvSpPr>
                <a:spLocks/>
              </p:cNvSpPr>
              <p:nvPr/>
            </p:nvSpPr>
            <p:spPr>
              <a:xfrm>
                <a:off x="1661620" y="2779260"/>
                <a:ext cx="226711" cy="206100"/>
              </a:xfrm>
              <a:prstGeom prst="ellipse">
                <a:avLst/>
              </a:prstGeom>
              <a:solidFill>
                <a:schemeClr val="bg1"/>
              </a:solidFill>
              <a:ln w="1270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sz="3600">
                    <a:solidFill>
                      <a:schemeClr val="accent1"/>
                    </a:solidFill>
                  </a:rPr>
                  <a:t>~</a:t>
                </a:r>
              </a:p>
            </p:txBody>
          </p:sp>
          <p:sp>
            <p:nvSpPr>
              <p:cNvPr id="23" name="Oval 22">
                <a:extLst>
                  <a:ext uri="{FF2B5EF4-FFF2-40B4-BE49-F238E27FC236}">
                    <a16:creationId xmlns:a16="http://schemas.microsoft.com/office/drawing/2014/main" id="{C6EB0581-112A-D6DC-3BB7-DE017C284989}"/>
                  </a:ext>
                </a:extLst>
              </p:cNvPr>
              <p:cNvSpPr>
                <a:spLocks/>
              </p:cNvSpPr>
              <p:nvPr/>
            </p:nvSpPr>
            <p:spPr>
              <a:xfrm>
                <a:off x="1825126" y="2779259"/>
                <a:ext cx="226711" cy="206100"/>
              </a:xfrm>
              <a:prstGeom prst="ellipse">
                <a:avLst/>
              </a:prstGeom>
              <a:solidFill>
                <a:schemeClr val="bg1"/>
              </a:solidFill>
              <a:ln w="1270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sz="3600">
                    <a:solidFill>
                      <a:schemeClr val="accent1"/>
                    </a:solidFill>
                  </a:rPr>
                  <a:t>~</a:t>
                </a:r>
              </a:p>
            </p:txBody>
          </p:sp>
        </p:grpSp>
        <p:sp>
          <p:nvSpPr>
            <p:cNvPr id="17" name="Text Placeholder 10">
              <a:extLst>
                <a:ext uri="{FF2B5EF4-FFF2-40B4-BE49-F238E27FC236}">
                  <a16:creationId xmlns:a16="http://schemas.microsoft.com/office/drawing/2014/main" id="{2F339CE8-01E2-0E49-49E7-2ED091F5DE84}"/>
                </a:ext>
              </a:extLst>
            </p:cNvPr>
            <p:cNvSpPr txBox="1">
              <a:spLocks/>
            </p:cNvSpPr>
            <p:nvPr/>
          </p:nvSpPr>
          <p:spPr>
            <a:xfrm>
              <a:off x="1765382" y="4015062"/>
              <a:ext cx="870409" cy="184342"/>
            </a:xfrm>
            <a:prstGeom prst="rect">
              <a:avLst/>
            </a:prstGeom>
          </p:spPr>
          <p:txBody>
            <a:bodyPr vert="horz" wrap="square" lIns="0" tIns="0" rIns="0" bIns="0" rtlCol="0">
              <a:sp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1100"/>
                <a:t>600MW</a:t>
              </a:r>
            </a:p>
          </p:txBody>
        </p:sp>
        <p:sp>
          <p:nvSpPr>
            <p:cNvPr id="18" name="Text Placeholder 10">
              <a:extLst>
                <a:ext uri="{FF2B5EF4-FFF2-40B4-BE49-F238E27FC236}">
                  <a16:creationId xmlns:a16="http://schemas.microsoft.com/office/drawing/2014/main" id="{D9AB0270-961D-0FC6-5B94-3DD6A5131311}"/>
                </a:ext>
              </a:extLst>
            </p:cNvPr>
            <p:cNvSpPr txBox="1">
              <a:spLocks/>
            </p:cNvSpPr>
            <p:nvPr/>
          </p:nvSpPr>
          <p:spPr>
            <a:xfrm>
              <a:off x="2635791" y="4015062"/>
              <a:ext cx="870409" cy="184342"/>
            </a:xfrm>
            <a:prstGeom prst="rect">
              <a:avLst/>
            </a:prstGeom>
          </p:spPr>
          <p:txBody>
            <a:bodyPr vert="horz" wrap="square" lIns="0" tIns="0" rIns="0" bIns="0" rtlCol="0">
              <a:sp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1100"/>
                <a:t>600MW</a:t>
              </a:r>
            </a:p>
          </p:txBody>
        </p:sp>
        <p:sp>
          <p:nvSpPr>
            <p:cNvPr id="86" name="Arrow: Up 85">
              <a:extLst>
                <a:ext uri="{FF2B5EF4-FFF2-40B4-BE49-F238E27FC236}">
                  <a16:creationId xmlns:a16="http://schemas.microsoft.com/office/drawing/2014/main" id="{754C8BCE-D95C-4EED-6FF2-834CD3A57DC1}"/>
                </a:ext>
              </a:extLst>
            </p:cNvPr>
            <p:cNvSpPr/>
            <p:nvPr/>
          </p:nvSpPr>
          <p:spPr>
            <a:xfrm flipV="1">
              <a:off x="3831456" y="1975359"/>
              <a:ext cx="195579" cy="630786"/>
            </a:xfrm>
            <a:prstGeom prst="upArrow">
              <a:avLst/>
            </a:prstGeom>
            <a:solidFill>
              <a:srgbClr val="FFC000"/>
            </a:solidFill>
            <a:ln>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Arrow: Up 86">
              <a:extLst>
                <a:ext uri="{FF2B5EF4-FFF2-40B4-BE49-F238E27FC236}">
                  <a16:creationId xmlns:a16="http://schemas.microsoft.com/office/drawing/2014/main" id="{F26DD6F4-4547-F6BF-15F4-D43EB028E12E}"/>
                </a:ext>
              </a:extLst>
            </p:cNvPr>
            <p:cNvSpPr/>
            <p:nvPr/>
          </p:nvSpPr>
          <p:spPr>
            <a:xfrm>
              <a:off x="3141649" y="1975359"/>
              <a:ext cx="195579" cy="630786"/>
            </a:xfrm>
            <a:prstGeom prst="upArrow">
              <a:avLst/>
            </a:prstGeom>
            <a:solidFill>
              <a:schemeClr val="accent5"/>
            </a:solidFill>
            <a:ln>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TextBox 88">
              <a:extLst>
                <a:ext uri="{FF2B5EF4-FFF2-40B4-BE49-F238E27FC236}">
                  <a16:creationId xmlns:a16="http://schemas.microsoft.com/office/drawing/2014/main" id="{59757BAB-1FFB-6C1D-78FD-661E5A444AD3}"/>
                </a:ext>
              </a:extLst>
            </p:cNvPr>
            <p:cNvSpPr txBox="1">
              <a:spLocks/>
            </p:cNvSpPr>
            <p:nvPr/>
          </p:nvSpPr>
          <p:spPr>
            <a:xfrm>
              <a:off x="4085200" y="1861214"/>
              <a:ext cx="1133404" cy="603301"/>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Import: </a:t>
              </a:r>
              <a:r>
                <a:rPr lang="en-US" sz="1200"/>
                <a:t>max withdrawal limit (Batch study)</a:t>
              </a:r>
            </a:p>
          </p:txBody>
        </p:sp>
        <p:sp>
          <p:nvSpPr>
            <p:cNvPr id="91" name="TextBox 90">
              <a:extLst>
                <a:ext uri="{FF2B5EF4-FFF2-40B4-BE49-F238E27FC236}">
                  <a16:creationId xmlns:a16="http://schemas.microsoft.com/office/drawing/2014/main" id="{38F90947-379E-59B1-98F8-E39D63326930}"/>
                </a:ext>
              </a:extLst>
            </p:cNvPr>
            <p:cNvSpPr txBox="1">
              <a:spLocks/>
            </p:cNvSpPr>
            <p:nvPr/>
          </p:nvSpPr>
          <p:spPr>
            <a:xfrm>
              <a:off x="1936006" y="1861214"/>
              <a:ext cx="1147478" cy="804401"/>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Export: </a:t>
              </a:r>
              <a:r>
                <a:rPr lang="en-US" sz="1200"/>
                <a:t>available export (SCED dispatch)</a:t>
              </a:r>
            </a:p>
          </p:txBody>
        </p:sp>
        <p:cxnSp>
          <p:nvCxnSpPr>
            <p:cNvPr id="4" name="Straight Connector 3">
              <a:extLst>
                <a:ext uri="{FF2B5EF4-FFF2-40B4-BE49-F238E27FC236}">
                  <a16:creationId xmlns:a16="http://schemas.microsoft.com/office/drawing/2014/main" id="{428D19A5-51C8-29FE-1D8F-1D663587B7B7}"/>
                </a:ext>
              </a:extLst>
            </p:cNvPr>
            <p:cNvCxnSpPr>
              <a:cxnSpLocks/>
              <a:stCxn id="10" idx="2"/>
            </p:cNvCxnSpPr>
            <p:nvPr/>
          </p:nvCxnSpPr>
          <p:spPr>
            <a:xfrm>
              <a:off x="3577306" y="1736692"/>
              <a:ext cx="0" cy="1103229"/>
            </a:xfrm>
            <a:prstGeom prst="line">
              <a:avLst/>
            </a:prstGeom>
            <a:ln w="12700" cap="flat">
              <a:solidFill>
                <a:schemeClr val="tx2"/>
              </a:solidFill>
              <a:miter lim="800000"/>
              <a:tailEnd type="non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63825556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think-cell data - do not delete" hidden="1">
            <a:extLst>
              <a:ext uri="{FF2B5EF4-FFF2-40B4-BE49-F238E27FC236}">
                <a16:creationId xmlns:a16="http://schemas.microsoft.com/office/drawing/2014/main" id="{34E464F0-B8C1-9A13-C8DE-E5224C14CD80}"/>
              </a:ext>
            </a:extLst>
          </p:cNvPr>
          <p:cNvGraphicFramePr>
            <a:graphicFrameLocks noChangeAspect="1"/>
          </p:cNvGraphicFramePr>
          <p:nvPr>
            <p:custDataLst>
              <p:tags r:id="rId1"/>
            </p:custDataLst>
            <p:extLst>
              <p:ext uri="{D42A27DB-BD31-4B8C-83A1-F6EECF244321}">
                <p14:modId xmlns:p14="http://schemas.microsoft.com/office/powerpoint/2010/main" val="285397103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1" imgW="404" imgH="405" progId="TCLayout.ActiveDocument.1">
                  <p:embed/>
                </p:oleObj>
              </mc:Choice>
              <mc:Fallback>
                <p:oleObj name="think-cell Slide" r:id="rId11" imgW="404" imgH="405" progId="TCLayout.ActiveDocument.1">
                  <p:embed/>
                  <p:pic>
                    <p:nvPicPr>
                      <p:cNvPr id="12" name="think-cell data - do not delete" hidden="1">
                        <a:extLst>
                          <a:ext uri="{FF2B5EF4-FFF2-40B4-BE49-F238E27FC236}">
                            <a16:creationId xmlns:a16="http://schemas.microsoft.com/office/drawing/2014/main" id="{34E464F0-B8C1-9A13-C8DE-E5224C14CD80}"/>
                          </a:ext>
                        </a:extLst>
                      </p:cNvPr>
                      <p:cNvPicPr/>
                      <p:nvPr/>
                    </p:nvPicPr>
                    <p:blipFill>
                      <a:blip r:embed="rId12"/>
                      <a:stretch>
                        <a:fillRect/>
                      </a:stretch>
                    </p:blipFill>
                    <p:spPr>
                      <a:xfrm>
                        <a:off x="1588" y="1588"/>
                        <a:ext cx="1588" cy="1588"/>
                      </a:xfrm>
                      <a:prstGeom prst="rect">
                        <a:avLst/>
                      </a:prstGeom>
                    </p:spPr>
                  </p:pic>
                </p:oleObj>
              </mc:Fallback>
            </mc:AlternateContent>
          </a:graphicData>
        </a:graphic>
      </p:graphicFrame>
      <p:cxnSp>
        <p:nvCxnSpPr>
          <p:cNvPr id="66" name="LineBasicDefault 292">
            <a:extLst>
              <a:ext uri="{FF2B5EF4-FFF2-40B4-BE49-F238E27FC236}">
                <a16:creationId xmlns:a16="http://schemas.microsoft.com/office/drawing/2014/main" id="{17AE5415-7C41-B8A3-E177-9A8045B2A25A}"/>
              </a:ext>
            </a:extLst>
          </p:cNvPr>
          <p:cNvCxnSpPr>
            <a:cxnSpLocks/>
          </p:cNvCxnSpPr>
          <p:nvPr>
            <p:custDataLst>
              <p:tags r:id="rId2"/>
            </p:custDataLst>
          </p:nvPr>
        </p:nvCxnSpPr>
        <p:spPr>
          <a:xfrm>
            <a:off x="4390386" y="1699152"/>
            <a:ext cx="0" cy="4239311"/>
          </a:xfrm>
          <a:prstGeom prst="straightConnector1">
            <a:avLst/>
          </a:prstGeom>
          <a:ln w="6350" cap="flat">
            <a:solidFill>
              <a:schemeClr val="bg1">
                <a:lumMod val="75000"/>
              </a:schemeClr>
            </a:solidFill>
            <a:prstDash val="dash"/>
            <a:miter lim="800000"/>
            <a:tailEnd type="none"/>
          </a:ln>
        </p:spPr>
        <p:style>
          <a:lnRef idx="1">
            <a:schemeClr val="accent1"/>
          </a:lnRef>
          <a:fillRef idx="0">
            <a:schemeClr val="accent1"/>
          </a:fillRef>
          <a:effectRef idx="0">
            <a:schemeClr val="accent1"/>
          </a:effectRef>
          <a:fontRef idx="minor">
            <a:schemeClr val="tx1"/>
          </a:fontRef>
        </p:style>
      </p:cxnSp>
      <p:sp>
        <p:nvSpPr>
          <p:cNvPr id="2" name="Title Placeholder 1">
            <a:extLst>
              <a:ext uri="{FF2B5EF4-FFF2-40B4-BE49-F238E27FC236}">
                <a16:creationId xmlns:a16="http://schemas.microsoft.com/office/drawing/2014/main" id="{10B3198B-E192-1BF3-F47D-37E78688A9D7}"/>
              </a:ext>
            </a:extLst>
          </p:cNvPr>
          <p:cNvSpPr>
            <a:spLocks noGrp="1"/>
          </p:cNvSpPr>
          <p:nvPr>
            <p:ph type="title"/>
          </p:nvPr>
        </p:nvSpPr>
        <p:spPr>
          <a:xfrm>
            <a:off x="1257300" y="457200"/>
            <a:ext cx="10401300" cy="664797"/>
          </a:xfrm>
        </p:spPr>
        <p:txBody>
          <a:bodyPr vert="horz">
            <a:spAutoFit/>
          </a:bodyPr>
          <a:lstStyle/>
          <a:p>
            <a:r>
              <a:rPr lang="en-US"/>
              <a:t>Sequential BYOG interconnection timeline across Batch, Generation, and Transmission planning processes </a:t>
            </a:r>
          </a:p>
        </p:txBody>
      </p:sp>
      <p:sp>
        <p:nvSpPr>
          <p:cNvPr id="5" name="Slide Number Placeholder 5">
            <a:extLst>
              <a:ext uri="{FF2B5EF4-FFF2-40B4-BE49-F238E27FC236}">
                <a16:creationId xmlns:a16="http://schemas.microsoft.com/office/drawing/2014/main" id="{CF69B0F7-AE33-A311-8585-6461873892DC}"/>
              </a:ext>
            </a:extLst>
          </p:cNvPr>
          <p:cNvSpPr>
            <a:spLocks noGrp="1"/>
          </p:cNvSpPr>
          <p:nvPr>
            <p:ph type="sldNum" sz="quarter" idx="12"/>
          </p:nvPr>
        </p:nvSpPr>
        <p:spPr/>
        <p:txBody>
          <a:bodyPr/>
          <a:lstStyle/>
          <a:p>
            <a:fld id="{BCDE79FB-97BA-492B-8D57-F1373F9ADA95}" type="slidenum">
              <a:rPr lang="en-US" smtClean="0"/>
              <a:t>39</a:t>
            </a:fld>
            <a:endParaRPr lang="en-US"/>
          </a:p>
        </p:txBody>
      </p:sp>
      <p:sp>
        <p:nvSpPr>
          <p:cNvPr id="11" name="TextBox 10">
            <a:extLst>
              <a:ext uri="{FF2B5EF4-FFF2-40B4-BE49-F238E27FC236}">
                <a16:creationId xmlns:a16="http://schemas.microsoft.com/office/drawing/2014/main" id="{099DB2B8-A59E-84C4-1569-2F263E250BFE}"/>
              </a:ext>
            </a:extLst>
          </p:cNvPr>
          <p:cNvSpPr txBox="1"/>
          <p:nvPr>
            <p:custDataLst>
              <p:tags r:id="rId3"/>
            </p:custDataLst>
          </p:nvPr>
        </p:nvSpPr>
        <p:spPr>
          <a:xfrm>
            <a:off x="1257300" y="6664874"/>
            <a:ext cx="8460550" cy="123111"/>
          </a:xfrm>
          <a:prstGeom prst="rect">
            <a:avLst/>
          </a:prstGeom>
        </p:spPr>
        <p:txBody>
          <a:bodyPr vert="horz" wrap="square" lIns="0" tIns="0" rIns="0" bIns="0" rtlCol="0" anchor="b">
            <a:spAutoFit/>
          </a:bodyPr>
          <a:lstStyle>
            <a:lvl1pPr lvl="0" indent="0">
              <a:lnSpc>
                <a:spcPct val="100000"/>
              </a:lnSpc>
              <a:spcBef>
                <a:spcPts val="300"/>
              </a:spcBef>
              <a:spcAft>
                <a:spcPts val="300"/>
              </a:spcAft>
              <a:buFont typeface="Segoe UI" panose="020B0502040204020203" pitchFamily="34" charset="0"/>
              <a:buChar char="​"/>
              <a:defRPr sz="1600">
                <a:cs typeface="Arial" panose="020B0604020202020204" pitchFamily="34" charset="0"/>
              </a:defRPr>
            </a:lvl1pPr>
            <a:lvl2pPr marL="228600" lvl="1"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lvl="2"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lvl="3"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lvl="4"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r>
              <a:rPr kumimoji="0" lang="en-US" sz="800" b="0" i="0" u="none" strike="noStrike" kern="1200" cap="none" spc="0" normalizeH="0" baseline="0" noProof="0">
                <a:ln>
                  <a:noFill/>
                </a:ln>
                <a:solidFill>
                  <a:srgbClr val="000000"/>
                </a:solidFill>
                <a:effectLst/>
                <a:uLnTx/>
                <a:uFillTx/>
                <a:latin typeface="Arial"/>
                <a:ea typeface="+mn-ea"/>
                <a:cs typeface="Arial" panose="020B0604020202020204" pitchFamily="34" charset="0"/>
              </a:rPr>
              <a:t>Source: </a:t>
            </a:r>
            <a:r>
              <a:rPr lang="en-US" sz="800">
                <a:solidFill>
                  <a:srgbClr val="000000"/>
                </a:solidFill>
              </a:rPr>
              <a:t>ERCOT discussions</a:t>
            </a:r>
            <a:endParaRPr kumimoji="0" lang="en-US" sz="800" b="0" i="0" u="none" strike="noStrike" kern="1200" cap="none" spc="0" normalizeH="0" baseline="0" noProof="0">
              <a:ln>
                <a:noFill/>
              </a:ln>
              <a:solidFill>
                <a:srgbClr val="000000"/>
              </a:solidFill>
              <a:effectLst/>
              <a:uLnTx/>
              <a:uFillTx/>
              <a:latin typeface="Arial"/>
              <a:ea typeface="+mn-ea"/>
              <a:cs typeface="Arial" panose="020B0604020202020204" pitchFamily="34" charset="0"/>
            </a:endParaRPr>
          </a:p>
        </p:txBody>
      </p:sp>
      <p:cxnSp>
        <p:nvCxnSpPr>
          <p:cNvPr id="8" name="LineBasicDefault 292">
            <a:extLst>
              <a:ext uri="{FF2B5EF4-FFF2-40B4-BE49-F238E27FC236}">
                <a16:creationId xmlns:a16="http://schemas.microsoft.com/office/drawing/2014/main" id="{2152E303-F4E4-7B1A-9B0A-BE8F54CA5F3D}"/>
              </a:ext>
            </a:extLst>
          </p:cNvPr>
          <p:cNvCxnSpPr>
            <a:cxnSpLocks/>
          </p:cNvCxnSpPr>
          <p:nvPr>
            <p:custDataLst>
              <p:tags r:id="rId4"/>
            </p:custDataLst>
          </p:nvPr>
        </p:nvCxnSpPr>
        <p:spPr>
          <a:xfrm flipH="1">
            <a:off x="1257300" y="2908172"/>
            <a:ext cx="10401300" cy="0"/>
          </a:xfrm>
          <a:prstGeom prst="straightConnector1">
            <a:avLst/>
          </a:prstGeom>
          <a:ln w="6350" cap="flat">
            <a:solidFill>
              <a:schemeClr val="bg1">
                <a:lumMod val="85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9" name="LineBasicDefault 292">
            <a:extLst>
              <a:ext uri="{FF2B5EF4-FFF2-40B4-BE49-F238E27FC236}">
                <a16:creationId xmlns:a16="http://schemas.microsoft.com/office/drawing/2014/main" id="{A69149D6-5C25-A007-E45D-AC79A7976D99}"/>
              </a:ext>
            </a:extLst>
          </p:cNvPr>
          <p:cNvCxnSpPr>
            <a:cxnSpLocks/>
          </p:cNvCxnSpPr>
          <p:nvPr>
            <p:custDataLst>
              <p:tags r:id="rId5"/>
            </p:custDataLst>
          </p:nvPr>
        </p:nvCxnSpPr>
        <p:spPr>
          <a:xfrm flipH="1">
            <a:off x="1257300" y="4702544"/>
            <a:ext cx="10401300" cy="0"/>
          </a:xfrm>
          <a:prstGeom prst="straightConnector1">
            <a:avLst/>
          </a:prstGeom>
          <a:ln w="6350" cap="flat">
            <a:solidFill>
              <a:schemeClr val="bg1">
                <a:lumMod val="85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3" name="LineBasicDefault 292">
            <a:extLst>
              <a:ext uri="{FF2B5EF4-FFF2-40B4-BE49-F238E27FC236}">
                <a16:creationId xmlns:a16="http://schemas.microsoft.com/office/drawing/2014/main" id="{00E8BC97-0186-56A9-C544-01514C7E6CC2}"/>
              </a:ext>
            </a:extLst>
          </p:cNvPr>
          <p:cNvCxnSpPr>
            <a:cxnSpLocks/>
          </p:cNvCxnSpPr>
          <p:nvPr>
            <p:custDataLst>
              <p:tags r:id="rId6"/>
            </p:custDataLst>
          </p:nvPr>
        </p:nvCxnSpPr>
        <p:spPr>
          <a:xfrm flipH="1">
            <a:off x="1257300" y="1699152"/>
            <a:ext cx="10401300" cy="0"/>
          </a:xfrm>
          <a:prstGeom prst="straightConnector1">
            <a:avLst/>
          </a:prstGeom>
          <a:ln w="6350" cap="flat">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191A0D27-E577-E17F-B169-65C8C51DBB42}"/>
              </a:ext>
            </a:extLst>
          </p:cNvPr>
          <p:cNvSpPr txBox="1">
            <a:spLocks/>
          </p:cNvSpPr>
          <p:nvPr/>
        </p:nvSpPr>
        <p:spPr>
          <a:xfrm>
            <a:off x="1257298" y="1776642"/>
            <a:ext cx="1075620" cy="184666"/>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buNone/>
            </a:pPr>
            <a:r>
              <a:rPr lang="en-US" sz="1200" b="1"/>
              <a:t>Batch Study</a:t>
            </a:r>
          </a:p>
        </p:txBody>
      </p:sp>
      <p:sp>
        <p:nvSpPr>
          <p:cNvPr id="18" name="TextBox 17">
            <a:extLst>
              <a:ext uri="{FF2B5EF4-FFF2-40B4-BE49-F238E27FC236}">
                <a16:creationId xmlns:a16="http://schemas.microsoft.com/office/drawing/2014/main" id="{3AE3A7A2-62E9-AF4C-3D75-465733DC761F}"/>
              </a:ext>
            </a:extLst>
          </p:cNvPr>
          <p:cNvSpPr txBox="1">
            <a:spLocks/>
          </p:cNvSpPr>
          <p:nvPr/>
        </p:nvSpPr>
        <p:spPr>
          <a:xfrm>
            <a:off x="1257298" y="3029957"/>
            <a:ext cx="1075620" cy="369332"/>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Generation study</a:t>
            </a:r>
          </a:p>
        </p:txBody>
      </p:sp>
      <p:sp>
        <p:nvSpPr>
          <p:cNvPr id="19" name="TextBox 18">
            <a:extLst>
              <a:ext uri="{FF2B5EF4-FFF2-40B4-BE49-F238E27FC236}">
                <a16:creationId xmlns:a16="http://schemas.microsoft.com/office/drawing/2014/main" id="{680E3D04-07C5-C071-E00E-CEB4D1EFED2B}"/>
              </a:ext>
            </a:extLst>
          </p:cNvPr>
          <p:cNvSpPr txBox="1">
            <a:spLocks/>
          </p:cNvSpPr>
          <p:nvPr/>
        </p:nvSpPr>
        <p:spPr>
          <a:xfrm>
            <a:off x="1264318" y="4814052"/>
            <a:ext cx="1245269" cy="369332"/>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Transmission Planning</a:t>
            </a:r>
          </a:p>
        </p:txBody>
      </p:sp>
      <p:sp>
        <p:nvSpPr>
          <p:cNvPr id="21" name="Arrow: Pentagon 20">
            <a:extLst>
              <a:ext uri="{FF2B5EF4-FFF2-40B4-BE49-F238E27FC236}">
                <a16:creationId xmlns:a16="http://schemas.microsoft.com/office/drawing/2014/main" id="{F747430F-B28A-4E47-1959-28F3155061C8}"/>
              </a:ext>
            </a:extLst>
          </p:cNvPr>
          <p:cNvSpPr>
            <a:spLocks/>
          </p:cNvSpPr>
          <p:nvPr/>
        </p:nvSpPr>
        <p:spPr>
          <a:xfrm>
            <a:off x="3196700" y="1776642"/>
            <a:ext cx="1617195" cy="457834"/>
          </a:xfrm>
          <a:prstGeom prst="homePlat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r>
              <a:rPr lang="en-US" sz="1200" b="1"/>
              <a:t>LLIS </a:t>
            </a:r>
            <a:r>
              <a:rPr lang="en-US" sz="1200" i="1"/>
              <a:t>(meeting PG 9.4 and 9.5)</a:t>
            </a:r>
          </a:p>
        </p:txBody>
      </p:sp>
      <p:cxnSp>
        <p:nvCxnSpPr>
          <p:cNvPr id="28" name="LineBasicDefault 292">
            <a:extLst>
              <a:ext uri="{FF2B5EF4-FFF2-40B4-BE49-F238E27FC236}">
                <a16:creationId xmlns:a16="http://schemas.microsoft.com/office/drawing/2014/main" id="{201DEB44-C3A5-ECAF-4BFE-DDDE76091692}"/>
              </a:ext>
            </a:extLst>
          </p:cNvPr>
          <p:cNvCxnSpPr>
            <a:cxnSpLocks/>
          </p:cNvCxnSpPr>
          <p:nvPr>
            <p:custDataLst>
              <p:tags r:id="rId7"/>
            </p:custDataLst>
          </p:nvPr>
        </p:nvCxnSpPr>
        <p:spPr>
          <a:xfrm>
            <a:off x="8252751" y="1700713"/>
            <a:ext cx="0" cy="3842190"/>
          </a:xfrm>
          <a:prstGeom prst="straightConnector1">
            <a:avLst/>
          </a:prstGeom>
          <a:ln w="6350" cap="flat">
            <a:solidFill>
              <a:schemeClr val="bg1">
                <a:lumMod val="75000"/>
              </a:schemeClr>
            </a:solidFill>
            <a:prstDash val="dash"/>
            <a:miter lim="800000"/>
            <a:tailEnd type="none"/>
          </a:ln>
        </p:spPr>
        <p:style>
          <a:lnRef idx="1">
            <a:schemeClr val="accent1"/>
          </a:lnRef>
          <a:fillRef idx="0">
            <a:schemeClr val="accent1"/>
          </a:fillRef>
          <a:effectRef idx="0">
            <a:schemeClr val="accent1"/>
          </a:effectRef>
          <a:fontRef idx="minor">
            <a:schemeClr val="tx1"/>
          </a:fontRef>
        </p:style>
      </p:cxnSp>
      <p:cxnSp>
        <p:nvCxnSpPr>
          <p:cNvPr id="29" name="LineBasicDefault 292">
            <a:extLst>
              <a:ext uri="{FF2B5EF4-FFF2-40B4-BE49-F238E27FC236}">
                <a16:creationId xmlns:a16="http://schemas.microsoft.com/office/drawing/2014/main" id="{53A4B40A-AF1C-384F-321F-6ADFF5BCD173}"/>
              </a:ext>
            </a:extLst>
          </p:cNvPr>
          <p:cNvCxnSpPr>
            <a:cxnSpLocks/>
          </p:cNvCxnSpPr>
          <p:nvPr>
            <p:custDataLst>
              <p:tags r:id="rId8"/>
            </p:custDataLst>
          </p:nvPr>
        </p:nvCxnSpPr>
        <p:spPr>
          <a:xfrm>
            <a:off x="10253794" y="1700713"/>
            <a:ext cx="0" cy="3842190"/>
          </a:xfrm>
          <a:prstGeom prst="straightConnector1">
            <a:avLst/>
          </a:prstGeom>
          <a:ln w="6350" cap="flat">
            <a:solidFill>
              <a:schemeClr val="bg1">
                <a:lumMod val="75000"/>
              </a:schemeClr>
            </a:solidFill>
            <a:prstDash val="dash"/>
            <a:miter lim="800000"/>
            <a:tailEnd type="none"/>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A9792CAB-A2CD-2F92-1F6B-22BB3E143D16}"/>
              </a:ext>
            </a:extLst>
          </p:cNvPr>
          <p:cNvSpPr txBox="1">
            <a:spLocks/>
          </p:cNvSpPr>
          <p:nvPr/>
        </p:nvSpPr>
        <p:spPr>
          <a:xfrm>
            <a:off x="7916299" y="1453419"/>
            <a:ext cx="695166" cy="215430"/>
          </a:xfrm>
          <a:prstGeom prst="rect">
            <a:avLst/>
          </a:prstGeom>
        </p:spPr>
        <p:txBody>
          <a:bodyPr vert="horz" wrap="square" lIns="0" tIns="0" rIns="0" bIns="0" rtlCol="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Jan 2027</a:t>
            </a:r>
          </a:p>
        </p:txBody>
      </p:sp>
      <p:sp>
        <p:nvSpPr>
          <p:cNvPr id="32" name="TextBox 31">
            <a:extLst>
              <a:ext uri="{FF2B5EF4-FFF2-40B4-BE49-F238E27FC236}">
                <a16:creationId xmlns:a16="http://schemas.microsoft.com/office/drawing/2014/main" id="{6EBFA377-B625-2AAF-DD20-BABE6900590B}"/>
              </a:ext>
            </a:extLst>
          </p:cNvPr>
          <p:cNvSpPr txBox="1">
            <a:spLocks/>
          </p:cNvSpPr>
          <p:nvPr/>
        </p:nvSpPr>
        <p:spPr>
          <a:xfrm>
            <a:off x="9977667" y="1451521"/>
            <a:ext cx="662505" cy="184996"/>
          </a:xfrm>
          <a:prstGeom prst="rect">
            <a:avLst/>
          </a:prstGeom>
        </p:spPr>
        <p:txBody>
          <a:bodyPr vert="horz" wrap="square" lIns="0" tIns="0" rIns="0" bIns="0" rtlCol="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Mar 2027</a:t>
            </a:r>
          </a:p>
        </p:txBody>
      </p:sp>
      <p:sp>
        <p:nvSpPr>
          <p:cNvPr id="170" name="Rectangle 169">
            <a:extLst>
              <a:ext uri="{FF2B5EF4-FFF2-40B4-BE49-F238E27FC236}">
                <a16:creationId xmlns:a16="http://schemas.microsoft.com/office/drawing/2014/main" id="{3DD61786-5ECB-6B6E-9978-707821BDB62B}"/>
              </a:ext>
            </a:extLst>
          </p:cNvPr>
          <p:cNvSpPr/>
          <p:nvPr/>
        </p:nvSpPr>
        <p:spPr>
          <a:xfrm>
            <a:off x="8256848" y="1713955"/>
            <a:ext cx="1994121" cy="4224503"/>
          </a:xfrm>
          <a:prstGeom prst="rect">
            <a:avLst/>
          </a:prstGeom>
          <a:solidFill>
            <a:srgbClr val="BFBFBF">
              <a:alpha val="30196"/>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a:solidFill>
                  <a:schemeClr val="tx1"/>
                </a:solidFill>
              </a:rPr>
              <a:t>Developer commitment period (60 days)</a:t>
            </a:r>
          </a:p>
        </p:txBody>
      </p:sp>
      <p:sp>
        <p:nvSpPr>
          <p:cNvPr id="33" name="TextBox 32">
            <a:extLst>
              <a:ext uri="{FF2B5EF4-FFF2-40B4-BE49-F238E27FC236}">
                <a16:creationId xmlns:a16="http://schemas.microsoft.com/office/drawing/2014/main" id="{28151310-EC21-19CA-AC8E-4C0C13A16660}"/>
              </a:ext>
            </a:extLst>
          </p:cNvPr>
          <p:cNvSpPr txBox="1">
            <a:spLocks/>
          </p:cNvSpPr>
          <p:nvPr/>
        </p:nvSpPr>
        <p:spPr>
          <a:xfrm>
            <a:off x="1264318" y="6048117"/>
            <a:ext cx="2842031" cy="553998"/>
          </a:xfrm>
          <a:prstGeom prst="rect">
            <a:avLst/>
          </a:prstGeom>
          <a:solidFill>
            <a:schemeClr val="bg1"/>
          </a:solidFill>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lgn="r">
              <a:buNone/>
            </a:pPr>
            <a:r>
              <a:rPr lang="en-US" sz="1200" b="1"/>
              <a:t>BYOG declaration executed to identify load–generation pairing  for studies </a:t>
            </a:r>
            <a:r>
              <a:rPr lang="en-US" sz="1200"/>
              <a:t>(pre- PG 6.9 milestone of generation)</a:t>
            </a:r>
          </a:p>
        </p:txBody>
      </p:sp>
      <p:sp>
        <p:nvSpPr>
          <p:cNvPr id="23" name="TextBox 22">
            <a:extLst>
              <a:ext uri="{FF2B5EF4-FFF2-40B4-BE49-F238E27FC236}">
                <a16:creationId xmlns:a16="http://schemas.microsoft.com/office/drawing/2014/main" id="{DB9C6806-43D8-A661-B614-01921BB04ABE}"/>
              </a:ext>
            </a:extLst>
          </p:cNvPr>
          <p:cNvSpPr txBox="1">
            <a:spLocks/>
          </p:cNvSpPr>
          <p:nvPr/>
        </p:nvSpPr>
        <p:spPr>
          <a:xfrm>
            <a:off x="4533857" y="1453424"/>
            <a:ext cx="719085" cy="215425"/>
          </a:xfrm>
          <a:prstGeom prst="rect">
            <a:avLst/>
          </a:prstGeom>
        </p:spPr>
        <p:txBody>
          <a:bodyPr vert="horz" wrap="square" lIns="0" tIns="0" rIns="0" bIns="0" rtlCol="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July 2026</a:t>
            </a:r>
          </a:p>
        </p:txBody>
      </p:sp>
      <p:cxnSp>
        <p:nvCxnSpPr>
          <p:cNvPr id="6" name="LineBasicDefault 292">
            <a:extLst>
              <a:ext uri="{FF2B5EF4-FFF2-40B4-BE49-F238E27FC236}">
                <a16:creationId xmlns:a16="http://schemas.microsoft.com/office/drawing/2014/main" id="{98505076-772A-FBFB-6D6E-E595CA9C29B6}"/>
              </a:ext>
            </a:extLst>
          </p:cNvPr>
          <p:cNvCxnSpPr>
            <a:cxnSpLocks/>
          </p:cNvCxnSpPr>
          <p:nvPr>
            <p:custDataLst>
              <p:tags r:id="rId9"/>
            </p:custDataLst>
          </p:nvPr>
        </p:nvCxnSpPr>
        <p:spPr>
          <a:xfrm>
            <a:off x="4879636" y="1699152"/>
            <a:ext cx="0" cy="4239311"/>
          </a:xfrm>
          <a:prstGeom prst="straightConnector1">
            <a:avLst/>
          </a:prstGeom>
          <a:ln w="6350" cap="flat">
            <a:solidFill>
              <a:schemeClr val="bg1">
                <a:lumMod val="75000"/>
              </a:schemeClr>
            </a:solidFill>
            <a:prstDash val="dash"/>
            <a:miter lim="800000"/>
            <a:tailEnd type="none"/>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E73923BB-43C1-81FB-C31F-586BA0BD6C1D}"/>
              </a:ext>
            </a:extLst>
          </p:cNvPr>
          <p:cNvGrpSpPr/>
          <p:nvPr/>
        </p:nvGrpSpPr>
        <p:grpSpPr>
          <a:xfrm>
            <a:off x="4938748" y="1776642"/>
            <a:ext cx="3272656" cy="1082414"/>
            <a:chOff x="5516389" y="1776642"/>
            <a:chExt cx="3272656" cy="1082414"/>
          </a:xfrm>
        </p:grpSpPr>
        <p:sp>
          <p:nvSpPr>
            <p:cNvPr id="26" name="Arrow: Pentagon 25">
              <a:extLst>
                <a:ext uri="{FF2B5EF4-FFF2-40B4-BE49-F238E27FC236}">
                  <a16:creationId xmlns:a16="http://schemas.microsoft.com/office/drawing/2014/main" id="{76F8AA53-C7BA-AD98-ADE8-EEEE309D9CAB}"/>
                </a:ext>
              </a:extLst>
            </p:cNvPr>
            <p:cNvSpPr>
              <a:spLocks/>
            </p:cNvSpPr>
            <p:nvPr/>
          </p:nvSpPr>
          <p:spPr>
            <a:xfrm>
              <a:off x="5516389" y="1776642"/>
              <a:ext cx="1219748" cy="457834"/>
            </a:xfrm>
            <a:prstGeom prst="homePlat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r>
                <a:rPr lang="en-US" sz="1200" b="1"/>
                <a:t>Case building</a:t>
              </a:r>
            </a:p>
          </p:txBody>
        </p:sp>
        <p:sp>
          <p:nvSpPr>
            <p:cNvPr id="34" name="Arrow: Chevron 33">
              <a:extLst>
                <a:ext uri="{FF2B5EF4-FFF2-40B4-BE49-F238E27FC236}">
                  <a16:creationId xmlns:a16="http://schemas.microsoft.com/office/drawing/2014/main" id="{B0266FF1-F52A-4C18-A199-FEBC87DBEDDA}"/>
                </a:ext>
              </a:extLst>
            </p:cNvPr>
            <p:cNvSpPr>
              <a:spLocks/>
            </p:cNvSpPr>
            <p:nvPr/>
          </p:nvSpPr>
          <p:spPr>
            <a:xfrm>
              <a:off x="6553734" y="1776642"/>
              <a:ext cx="2235311" cy="457834"/>
            </a:xfrm>
            <a:prstGeom prst="chevron">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r>
                <a:rPr lang="en-US" sz="1200" b="1">
                  <a:solidFill>
                    <a:schemeClr val="bg1"/>
                  </a:solidFill>
                </a:rPr>
                <a:t>Batch Study allocation</a:t>
              </a:r>
            </a:p>
          </p:txBody>
        </p:sp>
        <p:grpSp>
          <p:nvGrpSpPr>
            <p:cNvPr id="179" name="Group 178">
              <a:extLst>
                <a:ext uri="{FF2B5EF4-FFF2-40B4-BE49-F238E27FC236}">
                  <a16:creationId xmlns:a16="http://schemas.microsoft.com/office/drawing/2014/main" id="{F78DC804-6F5C-9257-8D94-EB91EB53F0A9}"/>
                </a:ext>
              </a:extLst>
            </p:cNvPr>
            <p:cNvGrpSpPr/>
            <p:nvPr/>
          </p:nvGrpSpPr>
          <p:grpSpPr>
            <a:xfrm>
              <a:off x="6553732" y="2304889"/>
              <a:ext cx="649448" cy="365070"/>
              <a:chOff x="8702393" y="2175244"/>
              <a:chExt cx="1265584" cy="711416"/>
            </a:xfrm>
          </p:grpSpPr>
          <p:grpSp>
            <p:nvGrpSpPr>
              <p:cNvPr id="180" name="Group 179">
                <a:extLst>
                  <a:ext uri="{FF2B5EF4-FFF2-40B4-BE49-F238E27FC236}">
                    <a16:creationId xmlns:a16="http://schemas.microsoft.com/office/drawing/2014/main" id="{94FAC869-6280-86BC-A3F8-11CCE53C3344}"/>
                  </a:ext>
                </a:extLst>
              </p:cNvPr>
              <p:cNvGrpSpPr/>
              <p:nvPr/>
            </p:nvGrpSpPr>
            <p:grpSpPr>
              <a:xfrm>
                <a:off x="9244137" y="2371879"/>
                <a:ext cx="182097" cy="165541"/>
                <a:chOff x="2192059" y="2491703"/>
                <a:chExt cx="182096" cy="165542"/>
              </a:xfrm>
            </p:grpSpPr>
            <p:sp>
              <p:nvSpPr>
                <p:cNvPr id="190" name="Oval 189">
                  <a:extLst>
                    <a:ext uri="{FF2B5EF4-FFF2-40B4-BE49-F238E27FC236}">
                      <a16:creationId xmlns:a16="http://schemas.microsoft.com/office/drawing/2014/main" id="{9A991488-6D69-3D5E-3A8B-D0F91FCF7B03}"/>
                    </a:ext>
                  </a:extLst>
                </p:cNvPr>
                <p:cNvSpPr/>
                <p:nvPr/>
              </p:nvSpPr>
              <p:spPr>
                <a:xfrm>
                  <a:off x="2192059" y="2491703"/>
                  <a:ext cx="182096" cy="165542"/>
                </a:xfrm>
                <a:prstGeom prst="ellipse">
                  <a:avLst/>
                </a:prstGeom>
                <a:solidFill>
                  <a:schemeClr val="accent5"/>
                </a:solidFill>
                <a:ln w="12700" cap="sq">
                  <a:solidFill>
                    <a:srgbClr val="26D07C"/>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de-DE" sz="1050" b="0" i="0" u="none" strike="noStrike" kern="1200" cap="none" spc="0" normalizeH="0" baseline="0" noProof="0" err="1">
                    <a:ln>
                      <a:noFill/>
                    </a:ln>
                    <a:solidFill>
                      <a:srgbClr val="FFFFFF"/>
                    </a:solidFill>
                    <a:effectLst/>
                    <a:uLnTx/>
                    <a:uFillTx/>
                    <a:latin typeface="Arial"/>
                    <a:ea typeface="+mn-ea"/>
                    <a:cs typeface="+mn-cs"/>
                  </a:endParaRPr>
                </a:p>
              </p:txBody>
            </p:sp>
            <p:pic>
              <p:nvPicPr>
                <p:cNvPr id="191" name="Graphic 190">
                  <a:extLst>
                    <a:ext uri="{FF2B5EF4-FFF2-40B4-BE49-F238E27FC236}">
                      <a16:creationId xmlns:a16="http://schemas.microsoft.com/office/drawing/2014/main" id="{8D9BED9B-64F3-5B81-890C-64FD00D50AB9}"/>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2195558" y="2494884"/>
                  <a:ext cx="175098" cy="159180"/>
                </a:xfrm>
                <a:prstGeom prst="rect">
                  <a:avLst/>
                </a:prstGeom>
              </p:spPr>
            </p:pic>
          </p:grpSp>
          <p:sp>
            <p:nvSpPr>
              <p:cNvPr id="181" name="Rectangle 180">
                <a:extLst>
                  <a:ext uri="{FF2B5EF4-FFF2-40B4-BE49-F238E27FC236}">
                    <a16:creationId xmlns:a16="http://schemas.microsoft.com/office/drawing/2014/main" id="{BF9F2795-4C5B-992C-3D71-E737B446BDD4}"/>
                  </a:ext>
                </a:extLst>
              </p:cNvPr>
              <p:cNvSpPr/>
              <p:nvPr/>
            </p:nvSpPr>
            <p:spPr>
              <a:xfrm>
                <a:off x="8702393" y="2326488"/>
                <a:ext cx="1265583" cy="560172"/>
              </a:xfrm>
              <a:prstGeom prst="rect">
                <a:avLst/>
              </a:prstGeom>
              <a:noFill/>
              <a:ln w="12700">
                <a:solidFill>
                  <a:srgbClr val="CCDDE0"/>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700" b="1"/>
              </a:p>
            </p:txBody>
          </p:sp>
          <p:sp>
            <p:nvSpPr>
              <p:cNvPr id="182" name="Isosceles Triangle 181">
                <a:extLst>
                  <a:ext uri="{FF2B5EF4-FFF2-40B4-BE49-F238E27FC236}">
                    <a16:creationId xmlns:a16="http://schemas.microsoft.com/office/drawing/2014/main" id="{B68138C2-D6A1-D70D-52C1-9845764D76F6}"/>
                  </a:ext>
                </a:extLst>
              </p:cNvPr>
              <p:cNvSpPr>
                <a:spLocks/>
              </p:cNvSpPr>
              <p:nvPr/>
            </p:nvSpPr>
            <p:spPr>
              <a:xfrm flipV="1">
                <a:off x="9683002" y="2604118"/>
                <a:ext cx="226711" cy="206100"/>
              </a:xfrm>
              <a:prstGeom prst="triangle">
                <a:avLst/>
              </a:prstGeom>
              <a:solidFill>
                <a:schemeClr val="accent5"/>
              </a:solidFill>
              <a:ln w="12700" cap="sq">
                <a:solidFill>
                  <a:srgbClr val="26D07C"/>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400" err="1">
                  <a:solidFill>
                    <a:schemeClr val="accent1"/>
                  </a:solidFill>
                </a:endParaRPr>
              </a:p>
            </p:txBody>
          </p:sp>
          <p:grpSp>
            <p:nvGrpSpPr>
              <p:cNvPr id="183" name="Group 182">
                <a:extLst>
                  <a:ext uri="{FF2B5EF4-FFF2-40B4-BE49-F238E27FC236}">
                    <a16:creationId xmlns:a16="http://schemas.microsoft.com/office/drawing/2014/main" id="{D57FA88B-A074-1748-1E0B-5BC9CC76EFDC}"/>
                  </a:ext>
                </a:extLst>
              </p:cNvPr>
              <p:cNvGrpSpPr/>
              <p:nvPr/>
            </p:nvGrpSpPr>
            <p:grpSpPr>
              <a:xfrm>
                <a:off x="8780660" y="2594755"/>
                <a:ext cx="390217" cy="206098"/>
                <a:chOff x="1661620" y="2779259"/>
                <a:chExt cx="390217" cy="206100"/>
              </a:xfrm>
            </p:grpSpPr>
            <p:sp>
              <p:nvSpPr>
                <p:cNvPr id="188" name="Oval 187">
                  <a:extLst>
                    <a:ext uri="{FF2B5EF4-FFF2-40B4-BE49-F238E27FC236}">
                      <a16:creationId xmlns:a16="http://schemas.microsoft.com/office/drawing/2014/main" id="{8654C777-A485-26F8-06E4-1DB96EA0185D}"/>
                    </a:ext>
                  </a:extLst>
                </p:cNvPr>
                <p:cNvSpPr>
                  <a:spLocks/>
                </p:cNvSpPr>
                <p:nvPr/>
              </p:nvSpPr>
              <p:spPr>
                <a:xfrm>
                  <a:off x="1661620" y="2779259"/>
                  <a:ext cx="226711" cy="206100"/>
                </a:xfrm>
                <a:prstGeom prst="ellipse">
                  <a:avLst/>
                </a:prstGeom>
                <a:solidFill>
                  <a:schemeClr val="bg1"/>
                </a:solidFill>
                <a:ln w="12700" cap="sq">
                  <a:solidFill>
                    <a:srgbClr val="005763">
                      <a:alpha val="20000"/>
                    </a:srgb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sz="1400">
                      <a:solidFill>
                        <a:srgbClr val="CCDDE0"/>
                      </a:solidFill>
                    </a:rPr>
                    <a:t>~</a:t>
                  </a:r>
                </a:p>
              </p:txBody>
            </p:sp>
            <p:sp>
              <p:nvSpPr>
                <p:cNvPr id="189" name="Oval 188">
                  <a:extLst>
                    <a:ext uri="{FF2B5EF4-FFF2-40B4-BE49-F238E27FC236}">
                      <a16:creationId xmlns:a16="http://schemas.microsoft.com/office/drawing/2014/main" id="{A2D21E42-BB9E-A39F-D3BD-95279EC926D0}"/>
                    </a:ext>
                  </a:extLst>
                </p:cNvPr>
                <p:cNvSpPr>
                  <a:spLocks/>
                </p:cNvSpPr>
                <p:nvPr/>
              </p:nvSpPr>
              <p:spPr>
                <a:xfrm>
                  <a:off x="1825126" y="2779259"/>
                  <a:ext cx="226711" cy="206100"/>
                </a:xfrm>
                <a:prstGeom prst="ellipse">
                  <a:avLst/>
                </a:prstGeom>
                <a:solidFill>
                  <a:schemeClr val="bg1"/>
                </a:solidFill>
                <a:ln w="12700" cap="sq">
                  <a:solidFill>
                    <a:srgbClr val="005763">
                      <a:alpha val="20000"/>
                    </a:srgb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sz="1400">
                      <a:solidFill>
                        <a:srgbClr val="CCDDE0"/>
                      </a:solidFill>
                    </a:rPr>
                    <a:t>~</a:t>
                  </a:r>
                </a:p>
              </p:txBody>
            </p:sp>
          </p:grpSp>
          <p:cxnSp>
            <p:nvCxnSpPr>
              <p:cNvPr id="184" name="Straight Connector 183">
                <a:extLst>
                  <a:ext uri="{FF2B5EF4-FFF2-40B4-BE49-F238E27FC236}">
                    <a16:creationId xmlns:a16="http://schemas.microsoft.com/office/drawing/2014/main" id="{833F7026-DA0C-6FA6-E98C-728E7C80D95E}"/>
                  </a:ext>
                </a:extLst>
              </p:cNvPr>
              <p:cNvCxnSpPr>
                <a:cxnSpLocks/>
                <a:stCxn id="187" idx="2"/>
                <a:endCxn id="190" idx="0"/>
              </p:cNvCxnSpPr>
              <p:nvPr/>
            </p:nvCxnSpPr>
            <p:spPr>
              <a:xfrm>
                <a:off x="9335186" y="2248007"/>
                <a:ext cx="0" cy="123872"/>
              </a:xfrm>
              <a:prstGeom prst="line">
                <a:avLst/>
              </a:prstGeom>
              <a:ln w="12700" cap="flat">
                <a:solidFill>
                  <a:srgbClr val="26D07C"/>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85" name="Connector: Elbow 184">
                <a:extLst>
                  <a:ext uri="{FF2B5EF4-FFF2-40B4-BE49-F238E27FC236}">
                    <a16:creationId xmlns:a16="http://schemas.microsoft.com/office/drawing/2014/main" id="{3BAAC5A1-3098-DD1E-7304-3F18B773CBA0}"/>
                  </a:ext>
                </a:extLst>
              </p:cNvPr>
              <p:cNvCxnSpPr>
                <a:cxnSpLocks/>
                <a:stCxn id="188" idx="7"/>
              </p:cNvCxnSpPr>
              <p:nvPr/>
            </p:nvCxnSpPr>
            <p:spPr>
              <a:xfrm rot="5400000" flipH="1" flipV="1">
                <a:off x="9024010" y="2404807"/>
                <a:ext cx="170287" cy="269970"/>
              </a:xfrm>
              <a:prstGeom prst="bentConnector2">
                <a:avLst/>
              </a:prstGeom>
              <a:ln w="12700">
                <a:solidFill>
                  <a:srgbClr val="005763">
                    <a:alpha val="20000"/>
                  </a:srgbClr>
                </a:solidFill>
              </a:ln>
            </p:spPr>
            <p:style>
              <a:lnRef idx="2">
                <a:schemeClr val="accent1"/>
              </a:lnRef>
              <a:fillRef idx="0">
                <a:schemeClr val="accent1"/>
              </a:fillRef>
              <a:effectRef idx="1">
                <a:schemeClr val="accent1"/>
              </a:effectRef>
              <a:fontRef idx="minor">
                <a:schemeClr val="tx1"/>
              </a:fontRef>
            </p:style>
          </p:cxnSp>
          <p:cxnSp>
            <p:nvCxnSpPr>
              <p:cNvPr id="186" name="Connector: Elbow 185">
                <a:extLst>
                  <a:ext uri="{FF2B5EF4-FFF2-40B4-BE49-F238E27FC236}">
                    <a16:creationId xmlns:a16="http://schemas.microsoft.com/office/drawing/2014/main" id="{E0EDBECE-4D44-AB17-E886-144D0C6E601B}"/>
                  </a:ext>
                </a:extLst>
              </p:cNvPr>
              <p:cNvCxnSpPr>
                <a:cxnSpLocks/>
                <a:stCxn id="182" idx="3"/>
              </p:cNvCxnSpPr>
              <p:nvPr/>
            </p:nvCxnSpPr>
            <p:spPr>
              <a:xfrm rot="16200000" flipV="1">
                <a:off x="9536563" y="2344321"/>
                <a:ext cx="149468" cy="370121"/>
              </a:xfrm>
              <a:prstGeom prst="bentConnector2">
                <a:avLst/>
              </a:prstGeom>
              <a:ln w="12700">
                <a:solidFill>
                  <a:srgbClr val="26D07C"/>
                </a:solidFill>
              </a:ln>
            </p:spPr>
            <p:style>
              <a:lnRef idx="2">
                <a:schemeClr val="accent1"/>
              </a:lnRef>
              <a:fillRef idx="0">
                <a:schemeClr val="accent1"/>
              </a:fillRef>
              <a:effectRef idx="1">
                <a:schemeClr val="accent1"/>
              </a:effectRef>
              <a:fontRef idx="minor">
                <a:schemeClr val="tx1"/>
              </a:fontRef>
            </p:style>
          </p:cxnSp>
          <p:sp>
            <p:nvSpPr>
              <p:cNvPr id="187" name="Rectangle 186">
                <a:extLst>
                  <a:ext uri="{FF2B5EF4-FFF2-40B4-BE49-F238E27FC236}">
                    <a16:creationId xmlns:a16="http://schemas.microsoft.com/office/drawing/2014/main" id="{BA6C9164-7EFE-28BC-C4ED-66C841604915}"/>
                  </a:ext>
                </a:extLst>
              </p:cNvPr>
              <p:cNvSpPr/>
              <p:nvPr/>
            </p:nvSpPr>
            <p:spPr>
              <a:xfrm>
                <a:off x="8702395" y="2175244"/>
                <a:ext cx="1265582" cy="72763"/>
              </a:xfrm>
              <a:prstGeom prst="rect">
                <a:avLst/>
              </a:prstGeom>
              <a:solidFill>
                <a:schemeClr val="accent5"/>
              </a:solidFill>
              <a:ln>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700" b="1"/>
              </a:p>
            </p:txBody>
          </p:sp>
        </p:grpSp>
        <p:sp>
          <p:nvSpPr>
            <p:cNvPr id="82" name="TextBox 81">
              <a:extLst>
                <a:ext uri="{FF2B5EF4-FFF2-40B4-BE49-F238E27FC236}">
                  <a16:creationId xmlns:a16="http://schemas.microsoft.com/office/drawing/2014/main" id="{12A7A809-4861-92A0-B7A1-B62814BCDB1F}"/>
                </a:ext>
              </a:extLst>
            </p:cNvPr>
            <p:cNvSpPr txBox="1">
              <a:spLocks/>
            </p:cNvSpPr>
            <p:nvPr/>
          </p:nvSpPr>
          <p:spPr>
            <a:xfrm>
              <a:off x="6553733" y="2705168"/>
              <a:ext cx="1112079" cy="153888"/>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buNone/>
              </a:pPr>
              <a:r>
                <a:rPr lang="en-US" sz="1000"/>
                <a:t>Focus on load only</a:t>
              </a:r>
            </a:p>
          </p:txBody>
        </p:sp>
      </p:grpSp>
      <p:grpSp>
        <p:nvGrpSpPr>
          <p:cNvPr id="15" name="Group 14">
            <a:extLst>
              <a:ext uri="{FF2B5EF4-FFF2-40B4-BE49-F238E27FC236}">
                <a16:creationId xmlns:a16="http://schemas.microsoft.com/office/drawing/2014/main" id="{BE4C76B8-A36E-B697-CF4D-3E6BB8D3FDF3}"/>
              </a:ext>
            </a:extLst>
          </p:cNvPr>
          <p:cNvGrpSpPr/>
          <p:nvPr/>
        </p:nvGrpSpPr>
        <p:grpSpPr>
          <a:xfrm>
            <a:off x="6298032" y="4814052"/>
            <a:ext cx="1913372" cy="1137654"/>
            <a:chOff x="7387544" y="4423595"/>
            <a:chExt cx="1913372" cy="1137654"/>
          </a:xfrm>
        </p:grpSpPr>
        <p:sp>
          <p:nvSpPr>
            <p:cNvPr id="27" name="Arrow: Pentagon 26">
              <a:extLst>
                <a:ext uri="{FF2B5EF4-FFF2-40B4-BE49-F238E27FC236}">
                  <a16:creationId xmlns:a16="http://schemas.microsoft.com/office/drawing/2014/main" id="{950E451C-E14A-7DFB-0ABC-7435DA325527}"/>
                </a:ext>
              </a:extLst>
            </p:cNvPr>
            <p:cNvSpPr>
              <a:spLocks/>
            </p:cNvSpPr>
            <p:nvPr/>
          </p:nvSpPr>
          <p:spPr>
            <a:xfrm>
              <a:off x="7387544" y="4423595"/>
              <a:ext cx="1913372" cy="457834"/>
            </a:xfrm>
            <a:prstGeom prst="homePlat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r>
                <a:rPr lang="en-US" sz="1200" b="1"/>
                <a:t>Upgrade identification</a:t>
              </a:r>
            </a:p>
          </p:txBody>
        </p:sp>
        <p:grpSp>
          <p:nvGrpSpPr>
            <p:cNvPr id="192" name="Group 191">
              <a:extLst>
                <a:ext uri="{FF2B5EF4-FFF2-40B4-BE49-F238E27FC236}">
                  <a16:creationId xmlns:a16="http://schemas.microsoft.com/office/drawing/2014/main" id="{24E05EEB-2ECB-0CE6-A474-0A09628AF176}"/>
                </a:ext>
              </a:extLst>
            </p:cNvPr>
            <p:cNvGrpSpPr/>
            <p:nvPr/>
          </p:nvGrpSpPr>
          <p:grpSpPr>
            <a:xfrm>
              <a:off x="7387544" y="4979656"/>
              <a:ext cx="649448" cy="365070"/>
              <a:chOff x="9010491" y="3342751"/>
              <a:chExt cx="649448" cy="365070"/>
            </a:xfrm>
          </p:grpSpPr>
          <p:grpSp>
            <p:nvGrpSpPr>
              <p:cNvPr id="193" name="Group 192">
                <a:extLst>
                  <a:ext uri="{FF2B5EF4-FFF2-40B4-BE49-F238E27FC236}">
                    <a16:creationId xmlns:a16="http://schemas.microsoft.com/office/drawing/2014/main" id="{9FA2163C-63A8-A68D-7EBA-38A223DDCBB5}"/>
                  </a:ext>
                </a:extLst>
              </p:cNvPr>
              <p:cNvGrpSpPr/>
              <p:nvPr/>
            </p:nvGrpSpPr>
            <p:grpSpPr>
              <a:xfrm>
                <a:off x="9288493" y="3443656"/>
                <a:ext cx="93445" cy="84949"/>
                <a:chOff x="2192059" y="2491703"/>
                <a:chExt cx="182096" cy="165542"/>
              </a:xfrm>
            </p:grpSpPr>
            <p:sp>
              <p:nvSpPr>
                <p:cNvPr id="203" name="Oval 202">
                  <a:extLst>
                    <a:ext uri="{FF2B5EF4-FFF2-40B4-BE49-F238E27FC236}">
                      <a16:creationId xmlns:a16="http://schemas.microsoft.com/office/drawing/2014/main" id="{97B00CAE-2C36-384B-24FB-507B23264CF6}"/>
                    </a:ext>
                  </a:extLst>
                </p:cNvPr>
                <p:cNvSpPr/>
                <p:nvPr/>
              </p:nvSpPr>
              <p:spPr>
                <a:xfrm>
                  <a:off x="2192059" y="2491703"/>
                  <a:ext cx="182096" cy="165542"/>
                </a:xfrm>
                <a:prstGeom prst="ellipse">
                  <a:avLst/>
                </a:prstGeom>
                <a:solidFill>
                  <a:schemeClr val="accent5"/>
                </a:solidFill>
                <a:ln w="12700" cap="sq">
                  <a:solidFill>
                    <a:srgbClr val="26D07C"/>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de-DE" sz="1050" b="0" i="0" u="none" strike="noStrike" kern="1200" cap="none" spc="0" normalizeH="0" baseline="0" noProof="0" err="1">
                    <a:ln>
                      <a:noFill/>
                    </a:ln>
                    <a:solidFill>
                      <a:srgbClr val="FFFFFF"/>
                    </a:solidFill>
                    <a:effectLst/>
                    <a:uLnTx/>
                    <a:uFillTx/>
                    <a:latin typeface="Arial"/>
                    <a:ea typeface="+mn-ea"/>
                    <a:cs typeface="+mn-cs"/>
                  </a:endParaRPr>
                </a:p>
              </p:txBody>
            </p:sp>
            <p:pic>
              <p:nvPicPr>
                <p:cNvPr id="204" name="Graphic 203">
                  <a:extLst>
                    <a:ext uri="{FF2B5EF4-FFF2-40B4-BE49-F238E27FC236}">
                      <a16:creationId xmlns:a16="http://schemas.microsoft.com/office/drawing/2014/main" id="{9CD63C1A-A206-9124-665D-A87768E9192C}"/>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2195558" y="2494884"/>
                  <a:ext cx="175098" cy="159180"/>
                </a:xfrm>
                <a:prstGeom prst="rect">
                  <a:avLst/>
                </a:prstGeom>
              </p:spPr>
            </p:pic>
          </p:grpSp>
          <p:sp>
            <p:nvSpPr>
              <p:cNvPr id="194" name="Rectangle 193">
                <a:extLst>
                  <a:ext uri="{FF2B5EF4-FFF2-40B4-BE49-F238E27FC236}">
                    <a16:creationId xmlns:a16="http://schemas.microsoft.com/office/drawing/2014/main" id="{6578D0CB-1C63-C592-9345-B752CF19C257}"/>
                  </a:ext>
                </a:extLst>
              </p:cNvPr>
              <p:cNvSpPr/>
              <p:nvPr/>
            </p:nvSpPr>
            <p:spPr>
              <a:xfrm>
                <a:off x="9010491" y="3420363"/>
                <a:ext cx="649447" cy="287458"/>
              </a:xfrm>
              <a:prstGeom prst="rect">
                <a:avLst/>
              </a:prstGeom>
              <a:noFill/>
              <a:ln w="12700">
                <a:solidFill>
                  <a:srgbClr val="CCDDE0"/>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700" b="1"/>
              </a:p>
            </p:txBody>
          </p:sp>
          <p:sp>
            <p:nvSpPr>
              <p:cNvPr id="195" name="Isosceles Triangle 194">
                <a:extLst>
                  <a:ext uri="{FF2B5EF4-FFF2-40B4-BE49-F238E27FC236}">
                    <a16:creationId xmlns:a16="http://schemas.microsoft.com/office/drawing/2014/main" id="{F859DD12-1B4E-FCCD-C788-70C8F63C0584}"/>
                  </a:ext>
                </a:extLst>
              </p:cNvPr>
              <p:cNvSpPr>
                <a:spLocks/>
              </p:cNvSpPr>
              <p:nvPr/>
            </p:nvSpPr>
            <p:spPr>
              <a:xfrm flipV="1">
                <a:off x="9513701" y="3562832"/>
                <a:ext cx="116339" cy="105762"/>
              </a:xfrm>
              <a:prstGeom prst="triangle">
                <a:avLst/>
              </a:prstGeom>
              <a:solidFill>
                <a:schemeClr val="accent5"/>
              </a:solidFill>
              <a:ln w="12700" cap="sq">
                <a:solidFill>
                  <a:schemeClr val="accent5"/>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400" err="1">
                  <a:solidFill>
                    <a:schemeClr val="accent1"/>
                  </a:solidFill>
                </a:endParaRPr>
              </a:p>
            </p:txBody>
          </p:sp>
          <p:grpSp>
            <p:nvGrpSpPr>
              <p:cNvPr id="196" name="Group 195">
                <a:extLst>
                  <a:ext uri="{FF2B5EF4-FFF2-40B4-BE49-F238E27FC236}">
                    <a16:creationId xmlns:a16="http://schemas.microsoft.com/office/drawing/2014/main" id="{C3CCE0B6-51FD-468F-4FDC-99AEEAA1BA7D}"/>
                  </a:ext>
                </a:extLst>
              </p:cNvPr>
              <p:cNvGrpSpPr/>
              <p:nvPr/>
            </p:nvGrpSpPr>
            <p:grpSpPr>
              <a:xfrm>
                <a:off x="9050655" y="3558027"/>
                <a:ext cx="200244" cy="105761"/>
                <a:chOff x="1661620" y="2779259"/>
                <a:chExt cx="390217" cy="206100"/>
              </a:xfrm>
              <a:solidFill>
                <a:schemeClr val="accent5"/>
              </a:solidFill>
            </p:grpSpPr>
            <p:sp>
              <p:nvSpPr>
                <p:cNvPr id="201" name="Oval 200">
                  <a:extLst>
                    <a:ext uri="{FF2B5EF4-FFF2-40B4-BE49-F238E27FC236}">
                      <a16:creationId xmlns:a16="http://schemas.microsoft.com/office/drawing/2014/main" id="{250AA6F9-FE5B-E908-8BED-7629590164B8}"/>
                    </a:ext>
                  </a:extLst>
                </p:cNvPr>
                <p:cNvSpPr>
                  <a:spLocks/>
                </p:cNvSpPr>
                <p:nvPr/>
              </p:nvSpPr>
              <p:spPr>
                <a:xfrm>
                  <a:off x="1661620" y="2779259"/>
                  <a:ext cx="226711" cy="206100"/>
                </a:xfrm>
                <a:prstGeom prst="ellipse">
                  <a:avLst/>
                </a:prstGeom>
                <a:grpFill/>
                <a:ln w="12700" cap="sq">
                  <a:solidFill>
                    <a:schemeClr val="accent5">
                      <a:alpha val="20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400">
                    <a:solidFill>
                      <a:srgbClr val="CCDDE0"/>
                    </a:solidFill>
                  </a:endParaRPr>
                </a:p>
              </p:txBody>
            </p:sp>
            <p:sp>
              <p:nvSpPr>
                <p:cNvPr id="202" name="Oval 201">
                  <a:extLst>
                    <a:ext uri="{FF2B5EF4-FFF2-40B4-BE49-F238E27FC236}">
                      <a16:creationId xmlns:a16="http://schemas.microsoft.com/office/drawing/2014/main" id="{E68B28B1-5AAA-A1F9-D5B4-EAFB093C2A1B}"/>
                    </a:ext>
                  </a:extLst>
                </p:cNvPr>
                <p:cNvSpPr>
                  <a:spLocks/>
                </p:cNvSpPr>
                <p:nvPr/>
              </p:nvSpPr>
              <p:spPr>
                <a:xfrm>
                  <a:off x="1825126" y="2779259"/>
                  <a:ext cx="226711" cy="206100"/>
                </a:xfrm>
                <a:prstGeom prst="ellipse">
                  <a:avLst/>
                </a:prstGeom>
                <a:grpFill/>
                <a:ln w="12700" cap="sq">
                  <a:solidFill>
                    <a:schemeClr val="accent5">
                      <a:alpha val="20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400">
                    <a:solidFill>
                      <a:srgbClr val="CCDDE0"/>
                    </a:solidFill>
                  </a:endParaRPr>
                </a:p>
              </p:txBody>
            </p:sp>
          </p:grpSp>
          <p:cxnSp>
            <p:nvCxnSpPr>
              <p:cNvPr id="197" name="Straight Connector 196">
                <a:extLst>
                  <a:ext uri="{FF2B5EF4-FFF2-40B4-BE49-F238E27FC236}">
                    <a16:creationId xmlns:a16="http://schemas.microsoft.com/office/drawing/2014/main" id="{81219211-D153-FB0C-57F4-00D9A42D5127}"/>
                  </a:ext>
                </a:extLst>
              </p:cNvPr>
              <p:cNvCxnSpPr>
                <a:cxnSpLocks/>
                <a:stCxn id="200" idx="2"/>
                <a:endCxn id="203" idx="0"/>
              </p:cNvCxnSpPr>
              <p:nvPr/>
            </p:nvCxnSpPr>
            <p:spPr>
              <a:xfrm>
                <a:off x="9335216" y="3380090"/>
                <a:ext cx="0" cy="63566"/>
              </a:xfrm>
              <a:prstGeom prst="line">
                <a:avLst/>
              </a:prstGeom>
              <a:ln w="12700" cap="flat">
                <a:solidFill>
                  <a:srgbClr val="26D07C"/>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98" name="Connector: Elbow 197">
                <a:extLst>
                  <a:ext uri="{FF2B5EF4-FFF2-40B4-BE49-F238E27FC236}">
                    <a16:creationId xmlns:a16="http://schemas.microsoft.com/office/drawing/2014/main" id="{54367F50-06A7-EFBC-0E6A-A0C129F89082}"/>
                  </a:ext>
                </a:extLst>
              </p:cNvPr>
              <p:cNvCxnSpPr>
                <a:cxnSpLocks/>
                <a:stCxn id="201" idx="7"/>
              </p:cNvCxnSpPr>
              <p:nvPr/>
            </p:nvCxnSpPr>
            <p:spPr>
              <a:xfrm rot="5400000" flipH="1" flipV="1">
                <a:off x="9175532" y="3460553"/>
                <a:ext cx="87384" cy="138538"/>
              </a:xfrm>
              <a:prstGeom prst="bentConnector2">
                <a:avLst/>
              </a:prstGeom>
              <a:ln w="12700">
                <a:solidFill>
                  <a:srgbClr val="26D07C"/>
                </a:solidFill>
              </a:ln>
            </p:spPr>
            <p:style>
              <a:lnRef idx="2">
                <a:schemeClr val="accent1"/>
              </a:lnRef>
              <a:fillRef idx="0">
                <a:schemeClr val="accent1"/>
              </a:fillRef>
              <a:effectRef idx="1">
                <a:schemeClr val="accent1"/>
              </a:effectRef>
              <a:fontRef idx="minor">
                <a:schemeClr val="tx1"/>
              </a:fontRef>
            </p:style>
          </p:cxnSp>
          <p:cxnSp>
            <p:nvCxnSpPr>
              <p:cNvPr id="199" name="Connector: Elbow 198">
                <a:extLst>
                  <a:ext uri="{FF2B5EF4-FFF2-40B4-BE49-F238E27FC236}">
                    <a16:creationId xmlns:a16="http://schemas.microsoft.com/office/drawing/2014/main" id="{6D69AB07-6CE8-5BE0-4130-7220EF668D7A}"/>
                  </a:ext>
                </a:extLst>
              </p:cNvPr>
              <p:cNvCxnSpPr>
                <a:cxnSpLocks/>
                <a:stCxn id="195" idx="3"/>
              </p:cNvCxnSpPr>
              <p:nvPr/>
            </p:nvCxnSpPr>
            <p:spPr>
              <a:xfrm rot="16200000" flipV="1">
                <a:off x="9438554" y="3429514"/>
                <a:ext cx="76701" cy="189932"/>
              </a:xfrm>
              <a:prstGeom prst="bentConnector2">
                <a:avLst/>
              </a:prstGeom>
              <a:ln w="12700">
                <a:solidFill>
                  <a:schemeClr val="accent5"/>
                </a:solidFill>
              </a:ln>
            </p:spPr>
            <p:style>
              <a:lnRef idx="2">
                <a:schemeClr val="accent1"/>
              </a:lnRef>
              <a:fillRef idx="0">
                <a:schemeClr val="accent1"/>
              </a:fillRef>
              <a:effectRef idx="1">
                <a:schemeClr val="accent1"/>
              </a:effectRef>
              <a:fontRef idx="minor">
                <a:schemeClr val="tx1"/>
              </a:fontRef>
            </p:style>
          </p:cxnSp>
          <p:sp>
            <p:nvSpPr>
              <p:cNvPr id="200" name="Rectangle 199">
                <a:extLst>
                  <a:ext uri="{FF2B5EF4-FFF2-40B4-BE49-F238E27FC236}">
                    <a16:creationId xmlns:a16="http://schemas.microsoft.com/office/drawing/2014/main" id="{5198B03D-F840-F115-5A28-5C5EAE7FBD05}"/>
                  </a:ext>
                </a:extLst>
              </p:cNvPr>
              <p:cNvSpPr/>
              <p:nvPr/>
            </p:nvSpPr>
            <p:spPr>
              <a:xfrm>
                <a:off x="9010492" y="3342751"/>
                <a:ext cx="649447" cy="37339"/>
              </a:xfrm>
              <a:prstGeom prst="rect">
                <a:avLst/>
              </a:prstGeom>
              <a:solidFill>
                <a:schemeClr val="accent5"/>
              </a:solidFill>
              <a:ln>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700" b="1"/>
              </a:p>
            </p:txBody>
          </p:sp>
        </p:grpSp>
        <p:sp>
          <p:nvSpPr>
            <p:cNvPr id="85" name="TextBox 84">
              <a:extLst>
                <a:ext uri="{FF2B5EF4-FFF2-40B4-BE49-F238E27FC236}">
                  <a16:creationId xmlns:a16="http://schemas.microsoft.com/office/drawing/2014/main" id="{46C2508D-FB1A-5BEE-6044-BEF620232C41}"/>
                </a:ext>
              </a:extLst>
            </p:cNvPr>
            <p:cNvSpPr txBox="1">
              <a:spLocks/>
            </p:cNvSpPr>
            <p:nvPr/>
          </p:nvSpPr>
          <p:spPr>
            <a:xfrm>
              <a:off x="7387544" y="5407361"/>
              <a:ext cx="1343153" cy="153888"/>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buNone/>
              </a:pPr>
              <a:r>
                <a:rPr lang="en-US" sz="1000"/>
                <a:t>Focus on load and gen</a:t>
              </a:r>
            </a:p>
          </p:txBody>
        </p:sp>
      </p:grpSp>
      <p:grpSp>
        <p:nvGrpSpPr>
          <p:cNvPr id="63" name="Group 62">
            <a:extLst>
              <a:ext uri="{FF2B5EF4-FFF2-40B4-BE49-F238E27FC236}">
                <a16:creationId xmlns:a16="http://schemas.microsoft.com/office/drawing/2014/main" id="{BA2ADCDD-90B3-336F-3829-AD6BA7760739}"/>
              </a:ext>
            </a:extLst>
          </p:cNvPr>
          <p:cNvGrpSpPr/>
          <p:nvPr/>
        </p:nvGrpSpPr>
        <p:grpSpPr>
          <a:xfrm>
            <a:off x="10315447" y="4814052"/>
            <a:ext cx="1343153" cy="1137654"/>
            <a:chOff x="9422162" y="4423595"/>
            <a:chExt cx="1343153" cy="1137654"/>
          </a:xfrm>
        </p:grpSpPr>
        <p:sp>
          <p:nvSpPr>
            <p:cNvPr id="40" name="Arrow: Pentagon 39">
              <a:extLst>
                <a:ext uri="{FF2B5EF4-FFF2-40B4-BE49-F238E27FC236}">
                  <a16:creationId xmlns:a16="http://schemas.microsoft.com/office/drawing/2014/main" id="{C2558688-AB7C-5D5F-EC5B-2C28D2BA3016}"/>
                </a:ext>
              </a:extLst>
            </p:cNvPr>
            <p:cNvSpPr>
              <a:spLocks/>
            </p:cNvSpPr>
            <p:nvPr/>
          </p:nvSpPr>
          <p:spPr>
            <a:xfrm>
              <a:off x="9422162" y="4423595"/>
              <a:ext cx="1199337" cy="457834"/>
            </a:xfrm>
            <a:prstGeom prst="homePlat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r>
                <a:rPr lang="en-US" sz="1200" b="1"/>
                <a:t>Refinement study</a:t>
              </a:r>
            </a:p>
          </p:txBody>
        </p:sp>
        <p:grpSp>
          <p:nvGrpSpPr>
            <p:cNvPr id="205" name="Group 204">
              <a:extLst>
                <a:ext uri="{FF2B5EF4-FFF2-40B4-BE49-F238E27FC236}">
                  <a16:creationId xmlns:a16="http://schemas.microsoft.com/office/drawing/2014/main" id="{58AAD997-E8E3-AFDD-0DAC-8A2CFDCC4F0B}"/>
                </a:ext>
              </a:extLst>
            </p:cNvPr>
            <p:cNvGrpSpPr/>
            <p:nvPr/>
          </p:nvGrpSpPr>
          <p:grpSpPr>
            <a:xfrm>
              <a:off x="9422162" y="4979656"/>
              <a:ext cx="649448" cy="365070"/>
              <a:chOff x="9010491" y="3342751"/>
              <a:chExt cx="649448" cy="365070"/>
            </a:xfrm>
          </p:grpSpPr>
          <p:grpSp>
            <p:nvGrpSpPr>
              <p:cNvPr id="206" name="Group 205">
                <a:extLst>
                  <a:ext uri="{FF2B5EF4-FFF2-40B4-BE49-F238E27FC236}">
                    <a16:creationId xmlns:a16="http://schemas.microsoft.com/office/drawing/2014/main" id="{7B2AFF6C-4EE8-CD56-2456-A4380E57E863}"/>
                  </a:ext>
                </a:extLst>
              </p:cNvPr>
              <p:cNvGrpSpPr/>
              <p:nvPr/>
            </p:nvGrpSpPr>
            <p:grpSpPr>
              <a:xfrm>
                <a:off x="9288493" y="3443656"/>
                <a:ext cx="93445" cy="84949"/>
                <a:chOff x="2192059" y="2491703"/>
                <a:chExt cx="182096" cy="165542"/>
              </a:xfrm>
            </p:grpSpPr>
            <p:sp>
              <p:nvSpPr>
                <p:cNvPr id="216" name="Oval 215">
                  <a:extLst>
                    <a:ext uri="{FF2B5EF4-FFF2-40B4-BE49-F238E27FC236}">
                      <a16:creationId xmlns:a16="http://schemas.microsoft.com/office/drawing/2014/main" id="{4DF20B73-DA84-DB0D-8381-ED9D0E7E2A43}"/>
                    </a:ext>
                  </a:extLst>
                </p:cNvPr>
                <p:cNvSpPr/>
                <p:nvPr/>
              </p:nvSpPr>
              <p:spPr>
                <a:xfrm>
                  <a:off x="2192059" y="2491703"/>
                  <a:ext cx="182096" cy="165542"/>
                </a:xfrm>
                <a:prstGeom prst="ellipse">
                  <a:avLst/>
                </a:prstGeom>
                <a:solidFill>
                  <a:schemeClr val="accent5"/>
                </a:solidFill>
                <a:ln w="12700" cap="sq">
                  <a:solidFill>
                    <a:srgbClr val="26D07C"/>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de-DE" sz="1050" b="0" i="0" u="none" strike="noStrike" kern="1200" cap="none" spc="0" normalizeH="0" baseline="0" noProof="0" err="1">
                    <a:ln>
                      <a:noFill/>
                    </a:ln>
                    <a:solidFill>
                      <a:srgbClr val="FFFFFF"/>
                    </a:solidFill>
                    <a:effectLst/>
                    <a:uLnTx/>
                    <a:uFillTx/>
                    <a:latin typeface="Arial"/>
                    <a:ea typeface="+mn-ea"/>
                    <a:cs typeface="+mn-cs"/>
                  </a:endParaRPr>
                </a:p>
              </p:txBody>
            </p:sp>
            <p:pic>
              <p:nvPicPr>
                <p:cNvPr id="217" name="Graphic 216">
                  <a:extLst>
                    <a:ext uri="{FF2B5EF4-FFF2-40B4-BE49-F238E27FC236}">
                      <a16:creationId xmlns:a16="http://schemas.microsoft.com/office/drawing/2014/main" id="{05BE46D2-62B5-4F9A-1FAA-5ED2119766D2}"/>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2195558" y="2494884"/>
                  <a:ext cx="175098" cy="159180"/>
                </a:xfrm>
                <a:prstGeom prst="rect">
                  <a:avLst/>
                </a:prstGeom>
              </p:spPr>
            </p:pic>
          </p:grpSp>
          <p:sp>
            <p:nvSpPr>
              <p:cNvPr id="207" name="Rectangle 206">
                <a:extLst>
                  <a:ext uri="{FF2B5EF4-FFF2-40B4-BE49-F238E27FC236}">
                    <a16:creationId xmlns:a16="http://schemas.microsoft.com/office/drawing/2014/main" id="{456F3960-33A5-0891-ED7F-7C6C6A8035B1}"/>
                  </a:ext>
                </a:extLst>
              </p:cNvPr>
              <p:cNvSpPr/>
              <p:nvPr/>
            </p:nvSpPr>
            <p:spPr>
              <a:xfrm>
                <a:off x="9010491" y="3420363"/>
                <a:ext cx="649447" cy="287458"/>
              </a:xfrm>
              <a:prstGeom prst="rect">
                <a:avLst/>
              </a:prstGeom>
              <a:noFill/>
              <a:ln w="12700">
                <a:solidFill>
                  <a:srgbClr val="CCDDE0"/>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700" b="1"/>
              </a:p>
            </p:txBody>
          </p:sp>
          <p:sp>
            <p:nvSpPr>
              <p:cNvPr id="208" name="Isosceles Triangle 207">
                <a:extLst>
                  <a:ext uri="{FF2B5EF4-FFF2-40B4-BE49-F238E27FC236}">
                    <a16:creationId xmlns:a16="http://schemas.microsoft.com/office/drawing/2014/main" id="{A8C6D5D6-9625-FAA4-AB57-A72D3D10FC5A}"/>
                  </a:ext>
                </a:extLst>
              </p:cNvPr>
              <p:cNvSpPr>
                <a:spLocks/>
              </p:cNvSpPr>
              <p:nvPr/>
            </p:nvSpPr>
            <p:spPr>
              <a:xfrm flipV="1">
                <a:off x="9513701" y="3562832"/>
                <a:ext cx="116339" cy="105762"/>
              </a:xfrm>
              <a:prstGeom prst="triangle">
                <a:avLst/>
              </a:prstGeom>
              <a:solidFill>
                <a:schemeClr val="accent5"/>
              </a:solidFill>
              <a:ln w="12700" cap="sq">
                <a:solidFill>
                  <a:schemeClr val="accent5"/>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400" err="1">
                  <a:solidFill>
                    <a:schemeClr val="accent1"/>
                  </a:solidFill>
                </a:endParaRPr>
              </a:p>
            </p:txBody>
          </p:sp>
          <p:grpSp>
            <p:nvGrpSpPr>
              <p:cNvPr id="209" name="Group 208">
                <a:extLst>
                  <a:ext uri="{FF2B5EF4-FFF2-40B4-BE49-F238E27FC236}">
                    <a16:creationId xmlns:a16="http://schemas.microsoft.com/office/drawing/2014/main" id="{473E37C5-AF70-FA88-0BBA-739C63CB7D65}"/>
                  </a:ext>
                </a:extLst>
              </p:cNvPr>
              <p:cNvGrpSpPr/>
              <p:nvPr/>
            </p:nvGrpSpPr>
            <p:grpSpPr>
              <a:xfrm>
                <a:off x="9050655" y="3558027"/>
                <a:ext cx="200244" cy="105761"/>
                <a:chOff x="1661620" y="2779259"/>
                <a:chExt cx="390217" cy="206100"/>
              </a:xfrm>
              <a:solidFill>
                <a:schemeClr val="accent5"/>
              </a:solidFill>
            </p:grpSpPr>
            <p:sp>
              <p:nvSpPr>
                <p:cNvPr id="214" name="Oval 213">
                  <a:extLst>
                    <a:ext uri="{FF2B5EF4-FFF2-40B4-BE49-F238E27FC236}">
                      <a16:creationId xmlns:a16="http://schemas.microsoft.com/office/drawing/2014/main" id="{EFF8DAAE-5E2E-9209-52A8-724C38783CA3}"/>
                    </a:ext>
                  </a:extLst>
                </p:cNvPr>
                <p:cNvSpPr>
                  <a:spLocks/>
                </p:cNvSpPr>
                <p:nvPr/>
              </p:nvSpPr>
              <p:spPr>
                <a:xfrm>
                  <a:off x="1661620" y="2779259"/>
                  <a:ext cx="226711" cy="206100"/>
                </a:xfrm>
                <a:prstGeom prst="ellipse">
                  <a:avLst/>
                </a:prstGeom>
                <a:grpFill/>
                <a:ln w="12700" cap="sq">
                  <a:solidFill>
                    <a:schemeClr val="accent5">
                      <a:alpha val="20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400">
                    <a:solidFill>
                      <a:srgbClr val="CCDDE0"/>
                    </a:solidFill>
                  </a:endParaRPr>
                </a:p>
              </p:txBody>
            </p:sp>
            <p:sp>
              <p:nvSpPr>
                <p:cNvPr id="215" name="Oval 214">
                  <a:extLst>
                    <a:ext uri="{FF2B5EF4-FFF2-40B4-BE49-F238E27FC236}">
                      <a16:creationId xmlns:a16="http://schemas.microsoft.com/office/drawing/2014/main" id="{1B0C5AE1-2BCC-6CFA-6654-61CD1A5266BD}"/>
                    </a:ext>
                  </a:extLst>
                </p:cNvPr>
                <p:cNvSpPr>
                  <a:spLocks/>
                </p:cNvSpPr>
                <p:nvPr/>
              </p:nvSpPr>
              <p:spPr>
                <a:xfrm>
                  <a:off x="1825126" y="2779259"/>
                  <a:ext cx="226711" cy="206100"/>
                </a:xfrm>
                <a:prstGeom prst="ellipse">
                  <a:avLst/>
                </a:prstGeom>
                <a:grpFill/>
                <a:ln w="12700" cap="sq">
                  <a:solidFill>
                    <a:schemeClr val="accent5">
                      <a:alpha val="20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400">
                    <a:solidFill>
                      <a:srgbClr val="CCDDE0"/>
                    </a:solidFill>
                  </a:endParaRPr>
                </a:p>
              </p:txBody>
            </p:sp>
          </p:grpSp>
          <p:cxnSp>
            <p:nvCxnSpPr>
              <p:cNvPr id="210" name="Straight Connector 209">
                <a:extLst>
                  <a:ext uri="{FF2B5EF4-FFF2-40B4-BE49-F238E27FC236}">
                    <a16:creationId xmlns:a16="http://schemas.microsoft.com/office/drawing/2014/main" id="{98145679-94D9-2276-49D3-C8B8B4D75A7F}"/>
                  </a:ext>
                </a:extLst>
              </p:cNvPr>
              <p:cNvCxnSpPr>
                <a:cxnSpLocks/>
                <a:stCxn id="213" idx="2"/>
                <a:endCxn id="216" idx="0"/>
              </p:cNvCxnSpPr>
              <p:nvPr/>
            </p:nvCxnSpPr>
            <p:spPr>
              <a:xfrm>
                <a:off x="9335216" y="3380090"/>
                <a:ext cx="0" cy="63566"/>
              </a:xfrm>
              <a:prstGeom prst="line">
                <a:avLst/>
              </a:prstGeom>
              <a:ln w="12700" cap="flat">
                <a:solidFill>
                  <a:srgbClr val="26D07C"/>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211" name="Connector: Elbow 210">
                <a:extLst>
                  <a:ext uri="{FF2B5EF4-FFF2-40B4-BE49-F238E27FC236}">
                    <a16:creationId xmlns:a16="http://schemas.microsoft.com/office/drawing/2014/main" id="{C3A26234-1119-B242-FF7E-91D1BBF36F1F}"/>
                  </a:ext>
                </a:extLst>
              </p:cNvPr>
              <p:cNvCxnSpPr>
                <a:cxnSpLocks/>
                <a:stCxn id="214" idx="7"/>
              </p:cNvCxnSpPr>
              <p:nvPr/>
            </p:nvCxnSpPr>
            <p:spPr>
              <a:xfrm rot="5400000" flipH="1" flipV="1">
                <a:off x="9175532" y="3460553"/>
                <a:ext cx="87384" cy="138538"/>
              </a:xfrm>
              <a:prstGeom prst="bentConnector2">
                <a:avLst/>
              </a:prstGeom>
              <a:ln w="12700">
                <a:solidFill>
                  <a:srgbClr val="26D07C"/>
                </a:solidFill>
              </a:ln>
            </p:spPr>
            <p:style>
              <a:lnRef idx="2">
                <a:schemeClr val="accent1"/>
              </a:lnRef>
              <a:fillRef idx="0">
                <a:schemeClr val="accent1"/>
              </a:fillRef>
              <a:effectRef idx="1">
                <a:schemeClr val="accent1"/>
              </a:effectRef>
              <a:fontRef idx="minor">
                <a:schemeClr val="tx1"/>
              </a:fontRef>
            </p:style>
          </p:cxnSp>
          <p:cxnSp>
            <p:nvCxnSpPr>
              <p:cNvPr id="212" name="Connector: Elbow 211">
                <a:extLst>
                  <a:ext uri="{FF2B5EF4-FFF2-40B4-BE49-F238E27FC236}">
                    <a16:creationId xmlns:a16="http://schemas.microsoft.com/office/drawing/2014/main" id="{255BB2C5-E85E-E0B9-7CCC-ACF26D611735}"/>
                  </a:ext>
                </a:extLst>
              </p:cNvPr>
              <p:cNvCxnSpPr>
                <a:cxnSpLocks/>
                <a:stCxn id="208" idx="3"/>
              </p:cNvCxnSpPr>
              <p:nvPr/>
            </p:nvCxnSpPr>
            <p:spPr>
              <a:xfrm rot="16200000" flipV="1">
                <a:off x="9438554" y="3429514"/>
                <a:ext cx="76701" cy="189932"/>
              </a:xfrm>
              <a:prstGeom prst="bentConnector2">
                <a:avLst/>
              </a:prstGeom>
              <a:ln w="12700">
                <a:solidFill>
                  <a:schemeClr val="accent5"/>
                </a:solidFill>
              </a:ln>
            </p:spPr>
            <p:style>
              <a:lnRef idx="2">
                <a:schemeClr val="accent1"/>
              </a:lnRef>
              <a:fillRef idx="0">
                <a:schemeClr val="accent1"/>
              </a:fillRef>
              <a:effectRef idx="1">
                <a:schemeClr val="accent1"/>
              </a:effectRef>
              <a:fontRef idx="minor">
                <a:schemeClr val="tx1"/>
              </a:fontRef>
            </p:style>
          </p:cxnSp>
          <p:sp>
            <p:nvSpPr>
              <p:cNvPr id="213" name="Rectangle 212">
                <a:extLst>
                  <a:ext uri="{FF2B5EF4-FFF2-40B4-BE49-F238E27FC236}">
                    <a16:creationId xmlns:a16="http://schemas.microsoft.com/office/drawing/2014/main" id="{88B70DBD-46D8-87F0-F89F-A950CA6C24FC}"/>
                  </a:ext>
                </a:extLst>
              </p:cNvPr>
              <p:cNvSpPr/>
              <p:nvPr/>
            </p:nvSpPr>
            <p:spPr>
              <a:xfrm>
                <a:off x="9010492" y="3342751"/>
                <a:ext cx="649447" cy="37339"/>
              </a:xfrm>
              <a:prstGeom prst="rect">
                <a:avLst/>
              </a:prstGeom>
              <a:solidFill>
                <a:schemeClr val="accent5"/>
              </a:solidFill>
              <a:ln>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700" b="1"/>
              </a:p>
            </p:txBody>
          </p:sp>
        </p:grpSp>
        <p:sp>
          <p:nvSpPr>
            <p:cNvPr id="86" name="TextBox 85">
              <a:extLst>
                <a:ext uri="{FF2B5EF4-FFF2-40B4-BE49-F238E27FC236}">
                  <a16:creationId xmlns:a16="http://schemas.microsoft.com/office/drawing/2014/main" id="{51BF6289-76D9-4A2D-D8FE-375576B34741}"/>
                </a:ext>
              </a:extLst>
            </p:cNvPr>
            <p:cNvSpPr txBox="1">
              <a:spLocks/>
            </p:cNvSpPr>
            <p:nvPr/>
          </p:nvSpPr>
          <p:spPr>
            <a:xfrm>
              <a:off x="9422162" y="5407361"/>
              <a:ext cx="1343153" cy="153888"/>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buNone/>
              </a:pPr>
              <a:r>
                <a:rPr lang="en-US" sz="1000"/>
                <a:t>Focus on load and gen</a:t>
              </a:r>
            </a:p>
          </p:txBody>
        </p:sp>
      </p:grpSp>
      <p:sp>
        <p:nvSpPr>
          <p:cNvPr id="22" name="Arrow: Pentagon 21">
            <a:extLst>
              <a:ext uri="{FF2B5EF4-FFF2-40B4-BE49-F238E27FC236}">
                <a16:creationId xmlns:a16="http://schemas.microsoft.com/office/drawing/2014/main" id="{0B3FE7FF-7F70-1D9F-B394-5BA631C33252}"/>
              </a:ext>
            </a:extLst>
          </p:cNvPr>
          <p:cNvSpPr>
            <a:spLocks/>
          </p:cNvSpPr>
          <p:nvPr/>
        </p:nvSpPr>
        <p:spPr>
          <a:xfrm>
            <a:off x="3196701" y="3029957"/>
            <a:ext cx="3055008" cy="416213"/>
          </a:xfrm>
          <a:prstGeom prst="homePlat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r>
              <a:rPr lang="en-US" sz="1200" b="1"/>
              <a:t>Gen FIS studies</a:t>
            </a:r>
            <a:endParaRPr lang="en-US" sz="1200" i="1"/>
          </a:p>
        </p:txBody>
      </p:sp>
      <p:grpSp>
        <p:nvGrpSpPr>
          <p:cNvPr id="81" name="Group 80">
            <a:extLst>
              <a:ext uri="{FF2B5EF4-FFF2-40B4-BE49-F238E27FC236}">
                <a16:creationId xmlns:a16="http://schemas.microsoft.com/office/drawing/2014/main" id="{12D1F8C8-61B0-551C-5FC7-AF12F223C4FB}"/>
              </a:ext>
            </a:extLst>
          </p:cNvPr>
          <p:cNvGrpSpPr/>
          <p:nvPr/>
        </p:nvGrpSpPr>
        <p:grpSpPr>
          <a:xfrm>
            <a:off x="3196701" y="3534454"/>
            <a:ext cx="649448" cy="365070"/>
            <a:chOff x="9010491" y="2890169"/>
            <a:chExt cx="649448" cy="365070"/>
          </a:xfrm>
        </p:grpSpPr>
        <p:grpSp>
          <p:nvGrpSpPr>
            <p:cNvPr id="87" name="Group 86">
              <a:extLst>
                <a:ext uri="{FF2B5EF4-FFF2-40B4-BE49-F238E27FC236}">
                  <a16:creationId xmlns:a16="http://schemas.microsoft.com/office/drawing/2014/main" id="{D20F666F-299A-035D-E189-1B8DABB5FB68}"/>
                </a:ext>
              </a:extLst>
            </p:cNvPr>
            <p:cNvGrpSpPr/>
            <p:nvPr/>
          </p:nvGrpSpPr>
          <p:grpSpPr>
            <a:xfrm>
              <a:off x="9288493" y="2991074"/>
              <a:ext cx="93445" cy="84949"/>
              <a:chOff x="2192059" y="2491703"/>
              <a:chExt cx="182096" cy="165542"/>
            </a:xfrm>
          </p:grpSpPr>
          <p:sp>
            <p:nvSpPr>
              <p:cNvPr id="97" name="Oval 96">
                <a:extLst>
                  <a:ext uri="{FF2B5EF4-FFF2-40B4-BE49-F238E27FC236}">
                    <a16:creationId xmlns:a16="http://schemas.microsoft.com/office/drawing/2014/main" id="{77BA0A65-6095-B2A4-21D3-62F339AA9041}"/>
                  </a:ext>
                </a:extLst>
              </p:cNvPr>
              <p:cNvSpPr/>
              <p:nvPr/>
            </p:nvSpPr>
            <p:spPr>
              <a:xfrm>
                <a:off x="2192059" y="2491703"/>
                <a:ext cx="182096" cy="165542"/>
              </a:xfrm>
              <a:prstGeom prst="ellipse">
                <a:avLst/>
              </a:prstGeom>
              <a:solidFill>
                <a:schemeClr val="accent5"/>
              </a:solidFill>
              <a:ln w="12700" cap="sq">
                <a:solidFill>
                  <a:srgbClr val="26D07C"/>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de-DE" sz="1050" b="0" i="0" u="none" strike="noStrike" kern="1200" cap="none" spc="0" normalizeH="0" baseline="0" noProof="0" err="1">
                  <a:ln>
                    <a:noFill/>
                  </a:ln>
                  <a:solidFill>
                    <a:srgbClr val="FFFFFF"/>
                  </a:solidFill>
                  <a:effectLst/>
                  <a:uLnTx/>
                  <a:uFillTx/>
                  <a:latin typeface="Arial"/>
                  <a:ea typeface="+mn-ea"/>
                  <a:cs typeface="+mn-cs"/>
                </a:endParaRPr>
              </a:p>
            </p:txBody>
          </p:sp>
          <p:pic>
            <p:nvPicPr>
              <p:cNvPr id="98" name="Graphic 97">
                <a:extLst>
                  <a:ext uri="{FF2B5EF4-FFF2-40B4-BE49-F238E27FC236}">
                    <a16:creationId xmlns:a16="http://schemas.microsoft.com/office/drawing/2014/main" id="{8016E085-FDAD-2717-2104-832B5284389E}"/>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2195558" y="2494884"/>
                <a:ext cx="175098" cy="159180"/>
              </a:xfrm>
              <a:prstGeom prst="rect">
                <a:avLst/>
              </a:prstGeom>
            </p:spPr>
          </p:pic>
        </p:grpSp>
        <p:sp>
          <p:nvSpPr>
            <p:cNvPr id="88" name="Rectangle 87">
              <a:extLst>
                <a:ext uri="{FF2B5EF4-FFF2-40B4-BE49-F238E27FC236}">
                  <a16:creationId xmlns:a16="http://schemas.microsoft.com/office/drawing/2014/main" id="{5E110182-832D-1D3B-910E-2D365195C03F}"/>
                </a:ext>
              </a:extLst>
            </p:cNvPr>
            <p:cNvSpPr/>
            <p:nvPr/>
          </p:nvSpPr>
          <p:spPr>
            <a:xfrm>
              <a:off x="9010491" y="2967781"/>
              <a:ext cx="649447" cy="287458"/>
            </a:xfrm>
            <a:prstGeom prst="rect">
              <a:avLst/>
            </a:prstGeom>
            <a:noFill/>
            <a:ln w="12700">
              <a:solidFill>
                <a:srgbClr val="CCDDE0"/>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700" b="1"/>
            </a:p>
          </p:txBody>
        </p:sp>
        <p:sp>
          <p:nvSpPr>
            <p:cNvPr id="89" name="Isosceles Triangle 88">
              <a:extLst>
                <a:ext uri="{FF2B5EF4-FFF2-40B4-BE49-F238E27FC236}">
                  <a16:creationId xmlns:a16="http://schemas.microsoft.com/office/drawing/2014/main" id="{AE130D93-553D-F2F6-3366-A08D0DE3B51C}"/>
                </a:ext>
              </a:extLst>
            </p:cNvPr>
            <p:cNvSpPr>
              <a:spLocks/>
            </p:cNvSpPr>
            <p:nvPr/>
          </p:nvSpPr>
          <p:spPr>
            <a:xfrm flipV="1">
              <a:off x="9513701" y="3110250"/>
              <a:ext cx="116339" cy="105762"/>
            </a:xfrm>
            <a:prstGeom prst="triangle">
              <a:avLst/>
            </a:prstGeom>
            <a:solidFill>
              <a:srgbClr val="CCDDE0"/>
            </a:solidFill>
            <a:ln w="12700" cap="sq">
              <a:solidFill>
                <a:srgbClr val="CCDDE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400" err="1">
                <a:solidFill>
                  <a:schemeClr val="accent1"/>
                </a:solidFill>
              </a:endParaRPr>
            </a:p>
          </p:txBody>
        </p:sp>
        <p:grpSp>
          <p:nvGrpSpPr>
            <p:cNvPr id="90" name="Group 89">
              <a:extLst>
                <a:ext uri="{FF2B5EF4-FFF2-40B4-BE49-F238E27FC236}">
                  <a16:creationId xmlns:a16="http://schemas.microsoft.com/office/drawing/2014/main" id="{D4DFA7A2-F9BD-B462-2EA1-6D2D9E768581}"/>
                </a:ext>
              </a:extLst>
            </p:cNvPr>
            <p:cNvGrpSpPr/>
            <p:nvPr/>
          </p:nvGrpSpPr>
          <p:grpSpPr>
            <a:xfrm>
              <a:off x="9050655" y="3105445"/>
              <a:ext cx="200244" cy="105761"/>
              <a:chOff x="1661620" y="2779259"/>
              <a:chExt cx="390217" cy="206100"/>
            </a:xfrm>
            <a:solidFill>
              <a:schemeClr val="accent5"/>
            </a:solidFill>
          </p:grpSpPr>
          <p:sp>
            <p:nvSpPr>
              <p:cNvPr id="95" name="Oval 94">
                <a:extLst>
                  <a:ext uri="{FF2B5EF4-FFF2-40B4-BE49-F238E27FC236}">
                    <a16:creationId xmlns:a16="http://schemas.microsoft.com/office/drawing/2014/main" id="{9FC97694-A6CF-B24C-FCA8-804DC251B5EA}"/>
                  </a:ext>
                </a:extLst>
              </p:cNvPr>
              <p:cNvSpPr>
                <a:spLocks/>
              </p:cNvSpPr>
              <p:nvPr/>
            </p:nvSpPr>
            <p:spPr>
              <a:xfrm>
                <a:off x="1661620" y="2779259"/>
                <a:ext cx="226711" cy="206100"/>
              </a:xfrm>
              <a:prstGeom prst="ellipse">
                <a:avLst/>
              </a:prstGeom>
              <a:grpFill/>
              <a:ln w="12700" cap="sq">
                <a:solidFill>
                  <a:schemeClr val="accent5">
                    <a:alpha val="20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400">
                  <a:solidFill>
                    <a:srgbClr val="CCDDE0"/>
                  </a:solidFill>
                </a:endParaRPr>
              </a:p>
            </p:txBody>
          </p:sp>
          <p:sp>
            <p:nvSpPr>
              <p:cNvPr id="96" name="Oval 95">
                <a:extLst>
                  <a:ext uri="{FF2B5EF4-FFF2-40B4-BE49-F238E27FC236}">
                    <a16:creationId xmlns:a16="http://schemas.microsoft.com/office/drawing/2014/main" id="{DD605390-2FDD-A60F-39DF-580ADA1DC500}"/>
                  </a:ext>
                </a:extLst>
              </p:cNvPr>
              <p:cNvSpPr>
                <a:spLocks/>
              </p:cNvSpPr>
              <p:nvPr/>
            </p:nvSpPr>
            <p:spPr>
              <a:xfrm>
                <a:off x="1825126" y="2779259"/>
                <a:ext cx="226711" cy="206100"/>
              </a:xfrm>
              <a:prstGeom prst="ellipse">
                <a:avLst/>
              </a:prstGeom>
              <a:grpFill/>
              <a:ln w="12700" cap="sq">
                <a:solidFill>
                  <a:schemeClr val="accent5">
                    <a:alpha val="20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400">
                  <a:solidFill>
                    <a:srgbClr val="CCDDE0"/>
                  </a:solidFill>
                </a:endParaRPr>
              </a:p>
            </p:txBody>
          </p:sp>
        </p:grpSp>
        <p:cxnSp>
          <p:nvCxnSpPr>
            <p:cNvPr id="91" name="Straight Connector 90">
              <a:extLst>
                <a:ext uri="{FF2B5EF4-FFF2-40B4-BE49-F238E27FC236}">
                  <a16:creationId xmlns:a16="http://schemas.microsoft.com/office/drawing/2014/main" id="{DC1E7158-FA4B-8C08-E42C-AC25B8C7DB78}"/>
                </a:ext>
              </a:extLst>
            </p:cNvPr>
            <p:cNvCxnSpPr>
              <a:cxnSpLocks/>
              <a:stCxn id="94" idx="2"/>
              <a:endCxn id="97" idx="0"/>
            </p:cNvCxnSpPr>
            <p:nvPr/>
          </p:nvCxnSpPr>
          <p:spPr>
            <a:xfrm>
              <a:off x="9335216" y="2927508"/>
              <a:ext cx="0" cy="63566"/>
            </a:xfrm>
            <a:prstGeom prst="line">
              <a:avLst/>
            </a:prstGeom>
            <a:ln w="12700" cap="flat">
              <a:solidFill>
                <a:srgbClr val="26D07C"/>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92" name="Connector: Elbow 91">
              <a:extLst>
                <a:ext uri="{FF2B5EF4-FFF2-40B4-BE49-F238E27FC236}">
                  <a16:creationId xmlns:a16="http://schemas.microsoft.com/office/drawing/2014/main" id="{7DE5C1B6-F189-D156-F356-43D4DD82A2FF}"/>
                </a:ext>
              </a:extLst>
            </p:cNvPr>
            <p:cNvCxnSpPr>
              <a:cxnSpLocks/>
              <a:stCxn id="95" idx="7"/>
            </p:cNvCxnSpPr>
            <p:nvPr/>
          </p:nvCxnSpPr>
          <p:spPr>
            <a:xfrm rot="5400000" flipH="1" flipV="1">
              <a:off x="9175532" y="3007971"/>
              <a:ext cx="87384" cy="138538"/>
            </a:xfrm>
            <a:prstGeom prst="bentConnector2">
              <a:avLst/>
            </a:prstGeom>
            <a:ln w="12700">
              <a:solidFill>
                <a:srgbClr val="26D07C"/>
              </a:solidFill>
            </a:ln>
          </p:spPr>
          <p:style>
            <a:lnRef idx="2">
              <a:schemeClr val="accent1"/>
            </a:lnRef>
            <a:fillRef idx="0">
              <a:schemeClr val="accent1"/>
            </a:fillRef>
            <a:effectRef idx="1">
              <a:schemeClr val="accent1"/>
            </a:effectRef>
            <a:fontRef idx="minor">
              <a:schemeClr val="tx1"/>
            </a:fontRef>
          </p:style>
        </p:cxnSp>
        <p:cxnSp>
          <p:nvCxnSpPr>
            <p:cNvPr id="93" name="Connector: Elbow 92">
              <a:extLst>
                <a:ext uri="{FF2B5EF4-FFF2-40B4-BE49-F238E27FC236}">
                  <a16:creationId xmlns:a16="http://schemas.microsoft.com/office/drawing/2014/main" id="{3B8BFF12-E23E-0DEA-A5C8-D75034F374B5}"/>
                </a:ext>
              </a:extLst>
            </p:cNvPr>
            <p:cNvCxnSpPr>
              <a:cxnSpLocks/>
              <a:stCxn id="89" idx="3"/>
            </p:cNvCxnSpPr>
            <p:nvPr/>
          </p:nvCxnSpPr>
          <p:spPr>
            <a:xfrm rot="16200000" flipV="1">
              <a:off x="9438554" y="2976932"/>
              <a:ext cx="76701" cy="189932"/>
            </a:xfrm>
            <a:prstGeom prst="bentConnector2">
              <a:avLst/>
            </a:prstGeom>
            <a:ln w="12700">
              <a:solidFill>
                <a:srgbClr val="CCDDE0"/>
              </a:solidFill>
            </a:ln>
          </p:spPr>
          <p:style>
            <a:lnRef idx="2">
              <a:schemeClr val="accent1"/>
            </a:lnRef>
            <a:fillRef idx="0">
              <a:schemeClr val="accent1"/>
            </a:fillRef>
            <a:effectRef idx="1">
              <a:schemeClr val="accent1"/>
            </a:effectRef>
            <a:fontRef idx="minor">
              <a:schemeClr val="tx1"/>
            </a:fontRef>
          </p:style>
        </p:cxnSp>
        <p:sp>
          <p:nvSpPr>
            <p:cNvPr id="94" name="Rectangle 93">
              <a:extLst>
                <a:ext uri="{FF2B5EF4-FFF2-40B4-BE49-F238E27FC236}">
                  <a16:creationId xmlns:a16="http://schemas.microsoft.com/office/drawing/2014/main" id="{C9F39D36-E2F1-19C9-E6C4-25AFDB46C367}"/>
                </a:ext>
              </a:extLst>
            </p:cNvPr>
            <p:cNvSpPr/>
            <p:nvPr/>
          </p:nvSpPr>
          <p:spPr>
            <a:xfrm>
              <a:off x="9010492" y="2890169"/>
              <a:ext cx="649447" cy="37339"/>
            </a:xfrm>
            <a:prstGeom prst="rect">
              <a:avLst/>
            </a:prstGeom>
            <a:solidFill>
              <a:schemeClr val="accent5"/>
            </a:solidFill>
            <a:ln>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700" b="1"/>
            </a:p>
          </p:txBody>
        </p:sp>
      </p:grpSp>
      <p:sp>
        <p:nvSpPr>
          <p:cNvPr id="113" name="TextBox 112">
            <a:extLst>
              <a:ext uri="{FF2B5EF4-FFF2-40B4-BE49-F238E27FC236}">
                <a16:creationId xmlns:a16="http://schemas.microsoft.com/office/drawing/2014/main" id="{6CE182A2-DBB7-D68A-CBF4-5BC77696C742}"/>
              </a:ext>
            </a:extLst>
          </p:cNvPr>
          <p:cNvSpPr txBox="1">
            <a:spLocks/>
          </p:cNvSpPr>
          <p:nvPr/>
        </p:nvSpPr>
        <p:spPr>
          <a:xfrm>
            <a:off x="3196701" y="3997236"/>
            <a:ext cx="1112079" cy="153888"/>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buNone/>
            </a:pPr>
            <a:r>
              <a:rPr lang="en-US" sz="1000"/>
              <a:t>Focus on gen only</a:t>
            </a:r>
          </a:p>
        </p:txBody>
      </p:sp>
      <p:sp>
        <p:nvSpPr>
          <p:cNvPr id="114" name="TextBox 113">
            <a:extLst>
              <a:ext uri="{FF2B5EF4-FFF2-40B4-BE49-F238E27FC236}">
                <a16:creationId xmlns:a16="http://schemas.microsoft.com/office/drawing/2014/main" id="{0CE09DB1-CB71-D289-C099-332C395B5649}"/>
              </a:ext>
            </a:extLst>
          </p:cNvPr>
          <p:cNvSpPr txBox="1">
            <a:spLocks/>
          </p:cNvSpPr>
          <p:nvPr/>
        </p:nvSpPr>
        <p:spPr>
          <a:xfrm>
            <a:off x="4471994" y="4437081"/>
            <a:ext cx="1343153" cy="153888"/>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buNone/>
            </a:pPr>
            <a:r>
              <a:rPr lang="en-US" sz="1000"/>
              <a:t>Focus on load and gen</a:t>
            </a:r>
          </a:p>
        </p:txBody>
      </p:sp>
      <p:pic>
        <p:nvPicPr>
          <p:cNvPr id="65" name="Graphic 64">
            <a:extLst>
              <a:ext uri="{FF2B5EF4-FFF2-40B4-BE49-F238E27FC236}">
                <a16:creationId xmlns:a16="http://schemas.microsoft.com/office/drawing/2014/main" id="{C114F140-B1E8-CF4F-237B-A6A6A8C02054}"/>
              </a:ext>
            </a:extLst>
          </p:cNvPr>
          <p:cNvPicPr>
            <a:picLocks noChangeAspect="1"/>
          </p:cNvPicPr>
          <p:nvPr/>
        </p:nvPicPr>
        <p:blipFill>
          <a:blip>
            <a:extLst>
              <a:ext uri="{96DAC541-7B7A-43D3-8B79-37D633B846F1}">
                <asvg:svgBlip xmlns:asvg="http://schemas.microsoft.com/office/drawing/2016/SVG/main" r:embed="rId14"/>
              </a:ext>
            </a:extLst>
          </a:blip>
          <a:stretch>
            <a:fillRect/>
          </a:stretch>
        </p:blipFill>
        <p:spPr>
          <a:xfrm>
            <a:off x="4247306" y="6230994"/>
            <a:ext cx="284384" cy="284384"/>
          </a:xfrm>
          <a:prstGeom prst="rect">
            <a:avLst/>
          </a:prstGeom>
        </p:spPr>
      </p:pic>
      <p:sp>
        <p:nvSpPr>
          <p:cNvPr id="67" name="Isosceles Triangle 66">
            <a:extLst>
              <a:ext uri="{FF2B5EF4-FFF2-40B4-BE49-F238E27FC236}">
                <a16:creationId xmlns:a16="http://schemas.microsoft.com/office/drawing/2014/main" id="{8B9298BB-9CD5-D4A2-D260-C88DF2FF8F20}"/>
              </a:ext>
            </a:extLst>
          </p:cNvPr>
          <p:cNvSpPr/>
          <p:nvPr/>
        </p:nvSpPr>
        <p:spPr>
          <a:xfrm>
            <a:off x="4318365" y="6048117"/>
            <a:ext cx="144042" cy="95025"/>
          </a:xfrm>
          <a:prstGeom prst="triangle">
            <a:avLst/>
          </a:prstGeom>
          <a:solidFill>
            <a:schemeClr val="accent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Arrow: Pentagon 68">
            <a:extLst>
              <a:ext uri="{FF2B5EF4-FFF2-40B4-BE49-F238E27FC236}">
                <a16:creationId xmlns:a16="http://schemas.microsoft.com/office/drawing/2014/main" id="{FFC271F4-435E-D3D1-B5B3-9C362A69DD34}"/>
              </a:ext>
            </a:extLst>
          </p:cNvPr>
          <p:cNvSpPr>
            <a:spLocks/>
          </p:cNvSpPr>
          <p:nvPr/>
        </p:nvSpPr>
        <p:spPr>
          <a:xfrm>
            <a:off x="4471994" y="3470065"/>
            <a:ext cx="3739410" cy="416213"/>
          </a:xfrm>
          <a:prstGeom prst="homePlat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r>
              <a:rPr lang="en-US" sz="1200" b="1"/>
              <a:t>Gen + load FIS studies </a:t>
            </a:r>
            <a:r>
              <a:rPr lang="en-US" sz="1200" i="1"/>
              <a:t>(includes load for stability/operability assessment)</a:t>
            </a:r>
          </a:p>
        </p:txBody>
      </p:sp>
      <p:grpSp>
        <p:nvGrpSpPr>
          <p:cNvPr id="70" name="Group 69">
            <a:extLst>
              <a:ext uri="{FF2B5EF4-FFF2-40B4-BE49-F238E27FC236}">
                <a16:creationId xmlns:a16="http://schemas.microsoft.com/office/drawing/2014/main" id="{63437519-3A3C-FCA9-A9BC-5799A2605FC3}"/>
              </a:ext>
            </a:extLst>
          </p:cNvPr>
          <p:cNvGrpSpPr/>
          <p:nvPr/>
        </p:nvGrpSpPr>
        <p:grpSpPr>
          <a:xfrm>
            <a:off x="4471994" y="3974299"/>
            <a:ext cx="649448" cy="365070"/>
            <a:chOff x="9010491" y="3342751"/>
            <a:chExt cx="649448" cy="365070"/>
          </a:xfrm>
        </p:grpSpPr>
        <p:grpSp>
          <p:nvGrpSpPr>
            <p:cNvPr id="71" name="Group 70">
              <a:extLst>
                <a:ext uri="{FF2B5EF4-FFF2-40B4-BE49-F238E27FC236}">
                  <a16:creationId xmlns:a16="http://schemas.microsoft.com/office/drawing/2014/main" id="{5C24CC5B-9552-DF5C-E388-B80DAC036321}"/>
                </a:ext>
              </a:extLst>
            </p:cNvPr>
            <p:cNvGrpSpPr/>
            <p:nvPr/>
          </p:nvGrpSpPr>
          <p:grpSpPr>
            <a:xfrm>
              <a:off x="9288493" y="3443656"/>
              <a:ext cx="93445" cy="84949"/>
              <a:chOff x="2192059" y="2491703"/>
              <a:chExt cx="182096" cy="165542"/>
            </a:xfrm>
          </p:grpSpPr>
          <p:sp>
            <p:nvSpPr>
              <p:cNvPr id="83" name="Oval 82">
                <a:extLst>
                  <a:ext uri="{FF2B5EF4-FFF2-40B4-BE49-F238E27FC236}">
                    <a16:creationId xmlns:a16="http://schemas.microsoft.com/office/drawing/2014/main" id="{9E5EEBB9-3337-5A1E-7403-23CA80160654}"/>
                  </a:ext>
                </a:extLst>
              </p:cNvPr>
              <p:cNvSpPr/>
              <p:nvPr/>
            </p:nvSpPr>
            <p:spPr>
              <a:xfrm>
                <a:off x="2192059" y="2491703"/>
                <a:ext cx="182096" cy="165542"/>
              </a:xfrm>
              <a:prstGeom prst="ellipse">
                <a:avLst/>
              </a:prstGeom>
              <a:solidFill>
                <a:schemeClr val="accent5"/>
              </a:solidFill>
              <a:ln w="12700" cap="sq">
                <a:solidFill>
                  <a:srgbClr val="26D07C"/>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de-DE" sz="1050" b="0" i="0" u="none" strike="noStrike" kern="1200" cap="none" spc="0" normalizeH="0" baseline="0" noProof="0" err="1">
                  <a:ln>
                    <a:noFill/>
                  </a:ln>
                  <a:solidFill>
                    <a:srgbClr val="FFFFFF"/>
                  </a:solidFill>
                  <a:effectLst/>
                  <a:uLnTx/>
                  <a:uFillTx/>
                  <a:latin typeface="Arial"/>
                  <a:ea typeface="+mn-ea"/>
                  <a:cs typeface="+mn-cs"/>
                </a:endParaRPr>
              </a:p>
            </p:txBody>
          </p:sp>
          <p:pic>
            <p:nvPicPr>
              <p:cNvPr id="84" name="Graphic 83">
                <a:extLst>
                  <a:ext uri="{FF2B5EF4-FFF2-40B4-BE49-F238E27FC236}">
                    <a16:creationId xmlns:a16="http://schemas.microsoft.com/office/drawing/2014/main" id="{C121ED70-F5F4-DD9B-B647-B7A26674879E}"/>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2195558" y="2494884"/>
                <a:ext cx="175098" cy="159180"/>
              </a:xfrm>
              <a:prstGeom prst="rect">
                <a:avLst/>
              </a:prstGeom>
            </p:spPr>
          </p:pic>
        </p:grpSp>
        <p:sp>
          <p:nvSpPr>
            <p:cNvPr id="72" name="Rectangle 71">
              <a:extLst>
                <a:ext uri="{FF2B5EF4-FFF2-40B4-BE49-F238E27FC236}">
                  <a16:creationId xmlns:a16="http://schemas.microsoft.com/office/drawing/2014/main" id="{55F3D9FE-A424-47DD-7104-36501F866E89}"/>
                </a:ext>
              </a:extLst>
            </p:cNvPr>
            <p:cNvSpPr/>
            <p:nvPr/>
          </p:nvSpPr>
          <p:spPr>
            <a:xfrm>
              <a:off x="9010491" y="3420363"/>
              <a:ext cx="649447" cy="287458"/>
            </a:xfrm>
            <a:prstGeom prst="rect">
              <a:avLst/>
            </a:prstGeom>
            <a:noFill/>
            <a:ln w="12700">
              <a:solidFill>
                <a:srgbClr val="CCDDE0"/>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700" b="1"/>
            </a:p>
          </p:txBody>
        </p:sp>
        <p:sp>
          <p:nvSpPr>
            <p:cNvPr id="73" name="Isosceles Triangle 72">
              <a:extLst>
                <a:ext uri="{FF2B5EF4-FFF2-40B4-BE49-F238E27FC236}">
                  <a16:creationId xmlns:a16="http://schemas.microsoft.com/office/drawing/2014/main" id="{B2D7FEAB-2B8C-542E-2069-EB542B20C2B9}"/>
                </a:ext>
              </a:extLst>
            </p:cNvPr>
            <p:cNvSpPr>
              <a:spLocks/>
            </p:cNvSpPr>
            <p:nvPr/>
          </p:nvSpPr>
          <p:spPr>
            <a:xfrm flipV="1">
              <a:off x="9513701" y="3562832"/>
              <a:ext cx="116339" cy="105762"/>
            </a:xfrm>
            <a:prstGeom prst="triangle">
              <a:avLst/>
            </a:prstGeom>
            <a:solidFill>
              <a:schemeClr val="accent5"/>
            </a:solidFill>
            <a:ln w="12700" cap="sq">
              <a:solidFill>
                <a:schemeClr val="accent5"/>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400" err="1">
                <a:solidFill>
                  <a:schemeClr val="accent1"/>
                </a:solidFill>
              </a:endParaRPr>
            </a:p>
          </p:txBody>
        </p:sp>
        <p:grpSp>
          <p:nvGrpSpPr>
            <p:cNvPr id="74" name="Group 73">
              <a:extLst>
                <a:ext uri="{FF2B5EF4-FFF2-40B4-BE49-F238E27FC236}">
                  <a16:creationId xmlns:a16="http://schemas.microsoft.com/office/drawing/2014/main" id="{E59E59AA-E00D-C191-B2C0-F99A05032939}"/>
                </a:ext>
              </a:extLst>
            </p:cNvPr>
            <p:cNvGrpSpPr/>
            <p:nvPr/>
          </p:nvGrpSpPr>
          <p:grpSpPr>
            <a:xfrm>
              <a:off x="9050655" y="3558027"/>
              <a:ext cx="200244" cy="105761"/>
              <a:chOff x="1661620" y="2779259"/>
              <a:chExt cx="390217" cy="206100"/>
            </a:xfrm>
            <a:solidFill>
              <a:schemeClr val="accent5"/>
            </a:solidFill>
          </p:grpSpPr>
          <p:sp>
            <p:nvSpPr>
              <p:cNvPr id="79" name="Oval 78">
                <a:extLst>
                  <a:ext uri="{FF2B5EF4-FFF2-40B4-BE49-F238E27FC236}">
                    <a16:creationId xmlns:a16="http://schemas.microsoft.com/office/drawing/2014/main" id="{0CBBF4FE-9B2F-6149-1718-2212B3C1BB65}"/>
                  </a:ext>
                </a:extLst>
              </p:cNvPr>
              <p:cNvSpPr>
                <a:spLocks/>
              </p:cNvSpPr>
              <p:nvPr/>
            </p:nvSpPr>
            <p:spPr>
              <a:xfrm>
                <a:off x="1661620" y="2779259"/>
                <a:ext cx="226711" cy="206100"/>
              </a:xfrm>
              <a:prstGeom prst="ellipse">
                <a:avLst/>
              </a:prstGeom>
              <a:grpFill/>
              <a:ln w="12700" cap="sq">
                <a:solidFill>
                  <a:schemeClr val="accent5">
                    <a:alpha val="20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400">
                  <a:solidFill>
                    <a:srgbClr val="CCDDE0"/>
                  </a:solidFill>
                </a:endParaRPr>
              </a:p>
            </p:txBody>
          </p:sp>
          <p:sp>
            <p:nvSpPr>
              <p:cNvPr id="80" name="Oval 79">
                <a:extLst>
                  <a:ext uri="{FF2B5EF4-FFF2-40B4-BE49-F238E27FC236}">
                    <a16:creationId xmlns:a16="http://schemas.microsoft.com/office/drawing/2014/main" id="{E399762E-ABBE-AC25-E038-2F57F0978CE1}"/>
                  </a:ext>
                </a:extLst>
              </p:cNvPr>
              <p:cNvSpPr>
                <a:spLocks/>
              </p:cNvSpPr>
              <p:nvPr/>
            </p:nvSpPr>
            <p:spPr>
              <a:xfrm>
                <a:off x="1825126" y="2779259"/>
                <a:ext cx="226711" cy="206100"/>
              </a:xfrm>
              <a:prstGeom prst="ellipse">
                <a:avLst/>
              </a:prstGeom>
              <a:grpFill/>
              <a:ln w="12700" cap="sq">
                <a:solidFill>
                  <a:schemeClr val="accent5">
                    <a:alpha val="20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400">
                  <a:solidFill>
                    <a:srgbClr val="CCDDE0"/>
                  </a:solidFill>
                </a:endParaRPr>
              </a:p>
            </p:txBody>
          </p:sp>
        </p:grpSp>
        <p:cxnSp>
          <p:nvCxnSpPr>
            <p:cNvPr id="75" name="Straight Connector 74">
              <a:extLst>
                <a:ext uri="{FF2B5EF4-FFF2-40B4-BE49-F238E27FC236}">
                  <a16:creationId xmlns:a16="http://schemas.microsoft.com/office/drawing/2014/main" id="{7D2A6D5B-FC04-7393-DCA6-654E70D90DD7}"/>
                </a:ext>
              </a:extLst>
            </p:cNvPr>
            <p:cNvCxnSpPr>
              <a:cxnSpLocks/>
              <a:stCxn id="78" idx="2"/>
              <a:endCxn id="83" idx="0"/>
            </p:cNvCxnSpPr>
            <p:nvPr/>
          </p:nvCxnSpPr>
          <p:spPr>
            <a:xfrm>
              <a:off x="9335216" y="3380090"/>
              <a:ext cx="0" cy="63566"/>
            </a:xfrm>
            <a:prstGeom prst="line">
              <a:avLst/>
            </a:prstGeom>
            <a:ln w="12700" cap="flat">
              <a:solidFill>
                <a:srgbClr val="26D07C"/>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76" name="Connector: Elbow 75">
              <a:extLst>
                <a:ext uri="{FF2B5EF4-FFF2-40B4-BE49-F238E27FC236}">
                  <a16:creationId xmlns:a16="http://schemas.microsoft.com/office/drawing/2014/main" id="{825A3AA1-2D91-850B-0B5D-77F9E5AD77D1}"/>
                </a:ext>
              </a:extLst>
            </p:cNvPr>
            <p:cNvCxnSpPr>
              <a:cxnSpLocks/>
              <a:stCxn id="79" idx="7"/>
            </p:cNvCxnSpPr>
            <p:nvPr/>
          </p:nvCxnSpPr>
          <p:spPr>
            <a:xfrm rot="5400000" flipH="1" flipV="1">
              <a:off x="9175532" y="3460553"/>
              <a:ext cx="87384" cy="138538"/>
            </a:xfrm>
            <a:prstGeom prst="bentConnector2">
              <a:avLst/>
            </a:prstGeom>
            <a:ln w="12700">
              <a:solidFill>
                <a:srgbClr val="26D07C"/>
              </a:solidFill>
            </a:ln>
          </p:spPr>
          <p:style>
            <a:lnRef idx="2">
              <a:schemeClr val="accent1"/>
            </a:lnRef>
            <a:fillRef idx="0">
              <a:schemeClr val="accent1"/>
            </a:fillRef>
            <a:effectRef idx="1">
              <a:schemeClr val="accent1"/>
            </a:effectRef>
            <a:fontRef idx="minor">
              <a:schemeClr val="tx1"/>
            </a:fontRef>
          </p:style>
        </p:cxnSp>
        <p:cxnSp>
          <p:nvCxnSpPr>
            <p:cNvPr id="77" name="Connector: Elbow 76">
              <a:extLst>
                <a:ext uri="{FF2B5EF4-FFF2-40B4-BE49-F238E27FC236}">
                  <a16:creationId xmlns:a16="http://schemas.microsoft.com/office/drawing/2014/main" id="{0959FDDA-9AFC-8CE8-4714-3CEFC8A9051E}"/>
                </a:ext>
              </a:extLst>
            </p:cNvPr>
            <p:cNvCxnSpPr>
              <a:cxnSpLocks/>
              <a:stCxn id="73" idx="3"/>
            </p:cNvCxnSpPr>
            <p:nvPr/>
          </p:nvCxnSpPr>
          <p:spPr>
            <a:xfrm rot="16200000" flipV="1">
              <a:off x="9438554" y="3429514"/>
              <a:ext cx="76701" cy="189932"/>
            </a:xfrm>
            <a:prstGeom prst="bentConnector2">
              <a:avLst/>
            </a:prstGeom>
            <a:ln w="12700">
              <a:solidFill>
                <a:schemeClr val="accent5"/>
              </a:solidFill>
            </a:ln>
          </p:spPr>
          <p:style>
            <a:lnRef idx="2">
              <a:schemeClr val="accent1"/>
            </a:lnRef>
            <a:fillRef idx="0">
              <a:schemeClr val="accent1"/>
            </a:fillRef>
            <a:effectRef idx="1">
              <a:schemeClr val="accent1"/>
            </a:effectRef>
            <a:fontRef idx="minor">
              <a:schemeClr val="tx1"/>
            </a:fontRef>
          </p:style>
        </p:cxnSp>
        <p:sp>
          <p:nvSpPr>
            <p:cNvPr id="78" name="Rectangle 77">
              <a:extLst>
                <a:ext uri="{FF2B5EF4-FFF2-40B4-BE49-F238E27FC236}">
                  <a16:creationId xmlns:a16="http://schemas.microsoft.com/office/drawing/2014/main" id="{662027A8-F363-566B-2EB1-B5289C9F1D4F}"/>
                </a:ext>
              </a:extLst>
            </p:cNvPr>
            <p:cNvSpPr/>
            <p:nvPr/>
          </p:nvSpPr>
          <p:spPr>
            <a:xfrm>
              <a:off x="9010492" y="3342751"/>
              <a:ext cx="649447" cy="37339"/>
            </a:xfrm>
            <a:prstGeom prst="rect">
              <a:avLst/>
            </a:prstGeom>
            <a:solidFill>
              <a:schemeClr val="accent5"/>
            </a:solidFill>
            <a:ln>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700" b="1"/>
            </a:p>
          </p:txBody>
        </p:sp>
      </p:grpSp>
      <p:sp>
        <p:nvSpPr>
          <p:cNvPr id="3" name="TextBox 2">
            <a:extLst>
              <a:ext uri="{FF2B5EF4-FFF2-40B4-BE49-F238E27FC236}">
                <a16:creationId xmlns:a16="http://schemas.microsoft.com/office/drawing/2014/main" id="{7964D9A8-2B9F-1374-5823-8EB3C89A6220}"/>
              </a:ext>
            </a:extLst>
          </p:cNvPr>
          <p:cNvSpPr txBox="1">
            <a:spLocks/>
          </p:cNvSpPr>
          <p:nvPr/>
        </p:nvSpPr>
        <p:spPr>
          <a:xfrm>
            <a:off x="1257300" y="1187164"/>
            <a:ext cx="1173883" cy="184666"/>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sz="1200" b="1">
                <a:solidFill>
                  <a:srgbClr val="FF0000"/>
                </a:solidFill>
              </a:rPr>
              <a:t>PRELIMINARY</a:t>
            </a:r>
          </a:p>
        </p:txBody>
      </p:sp>
    </p:spTree>
    <p:extLst>
      <p:ext uri="{BB962C8B-B14F-4D97-AF65-F5344CB8AC3E}">
        <p14:creationId xmlns:p14="http://schemas.microsoft.com/office/powerpoint/2010/main" val="38871522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B12036-13FF-1A84-32F2-BD09A329062B}"/>
            </a:ext>
          </a:extLst>
        </p:cNvPr>
        <p:cNvGrpSpPr/>
        <p:nvPr/>
      </p:nvGrpSpPr>
      <p:grpSpPr>
        <a:xfrm>
          <a:off x="0" y="0"/>
          <a:ext cx="0" cy="0"/>
          <a:chOff x="0" y="0"/>
          <a:chExt cx="0" cy="0"/>
        </a:xfrm>
      </p:grpSpPr>
      <p:graphicFrame>
        <p:nvGraphicFramePr>
          <p:cNvPr id="81" name="Object 2" hidden="1">
            <a:extLst>
              <a:ext uri="{FF2B5EF4-FFF2-40B4-BE49-F238E27FC236}">
                <a16:creationId xmlns:a16="http://schemas.microsoft.com/office/drawing/2014/main" id="{973FDE90-08BA-DEBA-3813-6A1489F24946}"/>
              </a:ext>
            </a:extLst>
          </p:cNvPr>
          <p:cNvGraphicFramePr>
            <a:graphicFrameLocks noChangeAspect="1"/>
          </p:cNvGraphicFramePr>
          <p:nvPr>
            <p:custDataLst>
              <p:tags r:id="rId1"/>
            </p:custDataLst>
            <p:extLst>
              <p:ext uri="{D42A27DB-BD31-4B8C-83A1-F6EECF244321}">
                <p14:modId xmlns:p14="http://schemas.microsoft.com/office/powerpoint/2010/main" val="180506496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04" imgW="404" imgH="405" progId="TCLayout.ActiveDocument.1">
                  <p:embed/>
                </p:oleObj>
              </mc:Choice>
              <mc:Fallback>
                <p:oleObj name="think-cell Slide" r:id="rId104" imgW="404" imgH="405" progId="TCLayout.ActiveDocument.1">
                  <p:embed/>
                  <p:pic>
                    <p:nvPicPr>
                      <p:cNvPr id="81" name="Object 2" hidden="1">
                        <a:extLst>
                          <a:ext uri="{FF2B5EF4-FFF2-40B4-BE49-F238E27FC236}">
                            <a16:creationId xmlns:a16="http://schemas.microsoft.com/office/drawing/2014/main" id="{973FDE90-08BA-DEBA-3813-6A1489F24946}"/>
                          </a:ext>
                        </a:extLst>
                      </p:cNvPr>
                      <p:cNvPicPr/>
                      <p:nvPr/>
                    </p:nvPicPr>
                    <p:blipFill>
                      <a:blip r:embed="rId105"/>
                      <a:stretch>
                        <a:fillRect/>
                      </a:stretch>
                    </p:blipFill>
                    <p:spPr>
                      <a:xfrm>
                        <a:off x="1588" y="1588"/>
                        <a:ext cx="1588" cy="1588"/>
                      </a:xfrm>
                      <a:prstGeom prst="rect">
                        <a:avLst/>
                      </a:prstGeom>
                    </p:spPr>
                  </p:pic>
                </p:oleObj>
              </mc:Fallback>
            </mc:AlternateContent>
          </a:graphicData>
        </a:graphic>
      </p:graphicFrame>
      <p:sp>
        <p:nvSpPr>
          <p:cNvPr id="4" name="2. Slide Title">
            <a:extLst>
              <a:ext uri="{FF2B5EF4-FFF2-40B4-BE49-F238E27FC236}">
                <a16:creationId xmlns:a16="http://schemas.microsoft.com/office/drawing/2014/main" id="{B6889DB6-B537-7632-0CCC-A27059729E0E}"/>
              </a:ext>
            </a:extLst>
          </p:cNvPr>
          <p:cNvSpPr>
            <a:spLocks noGrp="1"/>
          </p:cNvSpPr>
          <p:nvPr>
            <p:ph type="title"/>
            <p:custDataLst>
              <p:tags r:id="rId2"/>
            </p:custDataLst>
          </p:nvPr>
        </p:nvSpPr>
        <p:spPr>
          <a:xfrm>
            <a:off x="1257300" y="457200"/>
            <a:ext cx="10401300" cy="332399"/>
          </a:xfrm>
          <a:noFill/>
          <a:ln/>
          <a:extLst>
            <a:ext uri="{909E8E84-426E-40DD-AFC4-6F175D3DCCD1}">
              <a14:hiddenFill xmlns:a14="http://schemas.microsoft.com/office/drawing/2010/main">
                <a:solidFill>
                  <a:srgbClr val="FFFFFF"/>
                </a:solidFill>
              </a14:hiddenFill>
            </a:ext>
          </a:extLst>
        </p:spPr>
        <p:txBody>
          <a:bodyPr vert="horz">
            <a:noAutofit/>
          </a:bodyPr>
          <a:lstStyle/>
          <a:p>
            <a:r>
              <a:rPr lang="en-US"/>
              <a:t>Batch Zero Revision Request Timeline</a:t>
            </a:r>
          </a:p>
        </p:txBody>
      </p:sp>
      <p:sp>
        <p:nvSpPr>
          <p:cNvPr id="36" name="TextBox 35">
            <a:extLst>
              <a:ext uri="{FF2B5EF4-FFF2-40B4-BE49-F238E27FC236}">
                <a16:creationId xmlns:a16="http://schemas.microsoft.com/office/drawing/2014/main" id="{D8854B94-BECC-A4C9-E338-8CEACB4941F0}"/>
              </a:ext>
            </a:extLst>
          </p:cNvPr>
          <p:cNvSpPr txBox="1">
            <a:spLocks/>
          </p:cNvSpPr>
          <p:nvPr>
            <p:custDataLst>
              <p:tags r:id="rId3"/>
            </p:custDataLst>
          </p:nvPr>
        </p:nvSpPr>
        <p:spPr>
          <a:xfrm>
            <a:off x="554736" y="1808163"/>
            <a:ext cx="991186" cy="185738"/>
          </a:xfrm>
          <a:prstGeom prst="rect">
            <a:avLst/>
          </a:prstGeom>
          <a:no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l" defTabSz="913526" rtl="0" eaLnBrk="1" fontAlgn="auto" latinLnBrk="0" hangingPunct="1">
              <a:lnSpc>
                <a:spcPct val="100000"/>
              </a:lnSpc>
              <a:spcBef>
                <a:spcPts val="0"/>
              </a:spcBef>
              <a:spcAft>
                <a:spcPts val="0"/>
              </a:spcAft>
              <a:buClr>
                <a:srgbClr val="4A525A"/>
              </a:buClr>
              <a:buSzPct val="100000"/>
              <a:buFontTx/>
              <a:buNone/>
              <a:tabLst/>
              <a:defRPr/>
            </a:pPr>
            <a:r>
              <a:rPr kumimoji="0" lang="en-US" sz="1200" b="1" i="0" u="none" strike="noStrike" kern="0" cap="none" spc="0" normalizeH="0" baseline="0" noProof="0">
                <a:ln>
                  <a:noFill/>
                </a:ln>
                <a:solidFill>
                  <a:srgbClr val="171A1C"/>
                </a:solidFill>
                <a:effectLst/>
                <a:uLnTx/>
                <a:uFillTx/>
                <a:latin typeface="Arial"/>
                <a:ea typeface="+mn-ea"/>
                <a:cs typeface="+mn-cs"/>
              </a:rPr>
              <a:t>Forums</a:t>
            </a:r>
          </a:p>
        </p:txBody>
      </p:sp>
      <p:sp>
        <p:nvSpPr>
          <p:cNvPr id="76" name="TextBox 75">
            <a:extLst>
              <a:ext uri="{FF2B5EF4-FFF2-40B4-BE49-F238E27FC236}">
                <a16:creationId xmlns:a16="http://schemas.microsoft.com/office/drawing/2014/main" id="{0F763394-FF54-BA59-BA3A-8814665564C5}"/>
              </a:ext>
            </a:extLst>
          </p:cNvPr>
          <p:cNvSpPr txBox="1">
            <a:spLocks/>
          </p:cNvSpPr>
          <p:nvPr>
            <p:custDataLst>
              <p:tags r:id="rId4"/>
            </p:custDataLst>
          </p:nvPr>
        </p:nvSpPr>
        <p:spPr>
          <a:xfrm>
            <a:off x="554736" y="4637907"/>
            <a:ext cx="991186" cy="461963"/>
          </a:xfrm>
          <a:prstGeom prst="rect">
            <a:avLst/>
          </a:prstGeom>
          <a:noFill/>
        </p:spPr>
        <p:txBody>
          <a:bodyPr vert="horz" wrap="square" lIns="0" tIns="0" rIns="0" bIns="0" rtlCol="0" anchor="t">
            <a:no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l" defTabSz="913526" rtl="0" eaLnBrk="1" fontAlgn="auto" latinLnBrk="0" hangingPunct="1">
              <a:lnSpc>
                <a:spcPct val="100000"/>
              </a:lnSpc>
              <a:spcBef>
                <a:spcPts val="0"/>
              </a:spcBef>
              <a:spcAft>
                <a:spcPts val="0"/>
              </a:spcAft>
              <a:buClr>
                <a:srgbClr val="4A525A"/>
              </a:buClr>
              <a:buSzPct val="100000"/>
              <a:buFontTx/>
              <a:buNone/>
              <a:tabLst/>
              <a:defRPr/>
            </a:pPr>
            <a:r>
              <a:rPr kumimoji="0" lang="en-US" sz="1000" b="1" i="0" u="none" strike="noStrike" kern="0" cap="none" spc="0" normalizeH="0" baseline="0" noProof="0">
                <a:ln>
                  <a:noFill/>
                </a:ln>
                <a:solidFill>
                  <a:srgbClr val="171A1C"/>
                </a:solidFill>
                <a:effectLst/>
                <a:uLnTx/>
                <a:uFillTx/>
                <a:latin typeface="Arial"/>
                <a:ea typeface="+mn-ea"/>
                <a:cs typeface="+mn-cs"/>
              </a:rPr>
              <a:t>ROS (Reliability and Operations Subcommittee) </a:t>
            </a:r>
          </a:p>
        </p:txBody>
      </p:sp>
      <p:sp>
        <p:nvSpPr>
          <p:cNvPr id="131" name="Text Placeholder 4">
            <a:extLst>
              <a:ext uri="{FF2B5EF4-FFF2-40B4-BE49-F238E27FC236}">
                <a16:creationId xmlns:a16="http://schemas.microsoft.com/office/drawing/2014/main" id="{72846F5B-276E-5312-7E2C-0ED4722399D8}"/>
              </a:ext>
            </a:extLst>
          </p:cNvPr>
          <p:cNvSpPr>
            <a:spLocks noGrp="1"/>
          </p:cNvSpPr>
          <p:nvPr>
            <p:custDataLst>
              <p:tags r:id="rId5"/>
            </p:custDataLst>
          </p:nvPr>
        </p:nvSpPr>
        <p:spPr bwMode="auto">
          <a:xfrm>
            <a:off x="5754688" y="1328738"/>
            <a:ext cx="5883275" cy="2365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26988" rIns="0" bIns="26988"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fld id="{3E296299-5773-4028-B143-277AD23565B4}" type="datetime'''''''''''2''''''''''''0''''''''2''''''''''''''''6'''''''''">
              <a:rPr kumimoji="0" lang="en-US" altLang="en-US" sz="1200" b="1" i="0" u="none" strike="noStrike" kern="1200" cap="none" spc="0" normalizeH="0" baseline="0" noProof="0" smtClean="0">
                <a:ln>
                  <a:noFill/>
                </a:ln>
                <a:solidFill>
                  <a:srgbClr val="171A1C"/>
                </a:solidFill>
                <a:effectLst/>
                <a:uLnTx/>
                <a:uFillTx/>
                <a:latin typeface="Arial"/>
                <a:ea typeface="+mn-ea"/>
                <a:cs typeface="Arial" panose="020B0604020202020204" pitchFamily="34" charset="0"/>
              </a:rPr>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t>2026</a:t>
            </a:fld>
            <a:endParaRPr kumimoji="0" lang="en-US" sz="1200" b="1" i="0" u="none" strike="noStrike" kern="1200" cap="none" spc="0" normalizeH="0" baseline="0" noProof="0">
              <a:ln>
                <a:noFill/>
              </a:ln>
              <a:solidFill>
                <a:srgbClr val="171A1C"/>
              </a:solidFill>
              <a:effectLst/>
              <a:uLnTx/>
              <a:uFillTx/>
              <a:latin typeface="Arial"/>
              <a:ea typeface="+mn-ea"/>
              <a:cs typeface="Arial" panose="020B0604020202020204" pitchFamily="34" charset="0"/>
            </a:endParaRPr>
          </a:p>
        </p:txBody>
      </p:sp>
      <p:sp>
        <p:nvSpPr>
          <p:cNvPr id="126" name="Text Placeholder 4">
            <a:extLst>
              <a:ext uri="{FF2B5EF4-FFF2-40B4-BE49-F238E27FC236}">
                <a16:creationId xmlns:a16="http://schemas.microsoft.com/office/drawing/2014/main" id="{265EA1B3-B751-24E5-F5E2-03CC949E418C}"/>
              </a:ext>
            </a:extLst>
          </p:cNvPr>
          <p:cNvSpPr>
            <a:spLocks noGrp="1"/>
          </p:cNvSpPr>
          <p:nvPr>
            <p:custDataLst>
              <p:tags r:id="rId6"/>
            </p:custDataLst>
          </p:nvPr>
        </p:nvSpPr>
        <p:spPr bwMode="auto">
          <a:xfrm>
            <a:off x="5754688" y="1565275"/>
            <a:ext cx="1917700" cy="2365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26988" rIns="0" bIns="26988"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fld id="{DFEC6E0A-2ED5-421E-943A-B062578FE2D4}" type="datetime'''''''Q''''''''''''''''''''''''''''''''1'''''''''''''">
              <a:rPr kumimoji="0" lang="en-US" altLang="en-US" sz="1200" b="1" i="0" u="none" strike="noStrike" kern="1200" cap="none" spc="0" normalizeH="0" baseline="0" noProof="0" smtClean="0">
                <a:ln>
                  <a:noFill/>
                </a:ln>
                <a:solidFill>
                  <a:srgbClr val="171A1C"/>
                </a:solidFill>
                <a:effectLst/>
                <a:uLnTx/>
                <a:uFillTx/>
                <a:latin typeface="Arial"/>
                <a:ea typeface="+mn-ea"/>
                <a:cs typeface="Arial" panose="020B0604020202020204" pitchFamily="34" charset="0"/>
              </a:rPr>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t>Q1</a:t>
            </a:fld>
            <a:endParaRPr kumimoji="0" lang="en-US" sz="1200" b="1" i="0" u="none" strike="noStrike" kern="1200" cap="none" spc="0" normalizeH="0" baseline="0" noProof="0">
              <a:ln>
                <a:noFill/>
              </a:ln>
              <a:solidFill>
                <a:srgbClr val="171A1C"/>
              </a:solidFill>
              <a:effectLst/>
              <a:uLnTx/>
              <a:uFillTx/>
              <a:latin typeface="Arial"/>
              <a:ea typeface="+mn-ea"/>
              <a:cs typeface="Arial" panose="020B0604020202020204" pitchFamily="34" charset="0"/>
            </a:endParaRPr>
          </a:p>
        </p:txBody>
      </p:sp>
      <p:sp>
        <p:nvSpPr>
          <p:cNvPr id="128" name="Text Placeholder 4">
            <a:extLst>
              <a:ext uri="{FF2B5EF4-FFF2-40B4-BE49-F238E27FC236}">
                <a16:creationId xmlns:a16="http://schemas.microsoft.com/office/drawing/2014/main" id="{69017A38-BD05-9346-8999-624083E9957E}"/>
              </a:ext>
            </a:extLst>
          </p:cNvPr>
          <p:cNvSpPr>
            <a:spLocks noGrp="1"/>
          </p:cNvSpPr>
          <p:nvPr>
            <p:custDataLst>
              <p:tags r:id="rId7"/>
            </p:custDataLst>
          </p:nvPr>
        </p:nvSpPr>
        <p:spPr bwMode="auto">
          <a:xfrm>
            <a:off x="7672388" y="1565275"/>
            <a:ext cx="2957513" cy="2365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26988" rIns="0" bIns="26988"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fld id="{BC8CA2D1-FFC0-4DDF-9587-941655033DE4}" type="datetime'''''''''''''''''''''''''''Q''''''''''''''''''''''''''2'''">
              <a:rPr kumimoji="0" lang="en-US" altLang="en-US" sz="1200" b="1" i="0" u="none" strike="noStrike" kern="1200" cap="none" spc="0" normalizeH="0" baseline="0" noProof="0" smtClean="0">
                <a:ln>
                  <a:noFill/>
                </a:ln>
                <a:solidFill>
                  <a:srgbClr val="171A1C"/>
                </a:solidFill>
                <a:effectLst/>
                <a:uLnTx/>
                <a:uFillTx/>
                <a:latin typeface="Arial"/>
                <a:ea typeface="+mn-ea"/>
                <a:cs typeface="Arial" panose="020B0604020202020204" pitchFamily="34" charset="0"/>
              </a:rPr>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t>Q2</a:t>
            </a:fld>
            <a:endParaRPr kumimoji="0" lang="en-US" sz="1200" b="1" i="0" u="none" strike="noStrike" kern="1200" cap="none" spc="0" normalizeH="0" baseline="0" noProof="0">
              <a:ln>
                <a:noFill/>
              </a:ln>
              <a:solidFill>
                <a:srgbClr val="171A1C"/>
              </a:solidFill>
              <a:effectLst/>
              <a:uLnTx/>
              <a:uFillTx/>
              <a:latin typeface="Arial"/>
              <a:ea typeface="+mn-ea"/>
              <a:cs typeface="Arial" panose="020B0604020202020204" pitchFamily="34" charset="0"/>
            </a:endParaRPr>
          </a:p>
        </p:txBody>
      </p:sp>
      <p:sp>
        <p:nvSpPr>
          <p:cNvPr id="138" name="Text Placeholder 4">
            <a:extLst>
              <a:ext uri="{FF2B5EF4-FFF2-40B4-BE49-F238E27FC236}">
                <a16:creationId xmlns:a16="http://schemas.microsoft.com/office/drawing/2014/main" id="{AA24822D-0AC3-FC55-9002-DCD045DF0B75}"/>
              </a:ext>
            </a:extLst>
          </p:cNvPr>
          <p:cNvSpPr>
            <a:spLocks noGrp="1"/>
          </p:cNvSpPr>
          <p:nvPr>
            <p:custDataLst>
              <p:tags r:id="rId8"/>
            </p:custDataLst>
          </p:nvPr>
        </p:nvSpPr>
        <p:spPr bwMode="auto">
          <a:xfrm>
            <a:off x="10629901" y="1565275"/>
            <a:ext cx="1008063" cy="2365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26988" rIns="0" bIns="26988"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fld id="{2B7F866B-87F8-469E-B6E1-D29AC806C38E}" type="datetime'''''Q''3'''''''''''''''''''''''''''''">
              <a:rPr kumimoji="0" lang="en-US" altLang="en-US" sz="1200" b="1" i="0" u="none" strike="noStrike" kern="1200" cap="none" spc="0" normalizeH="0" baseline="0" noProof="0" smtClean="0">
                <a:ln>
                  <a:noFill/>
                </a:ln>
                <a:solidFill>
                  <a:srgbClr val="171A1C"/>
                </a:solidFill>
                <a:effectLst/>
                <a:uLnTx/>
                <a:uFillTx/>
                <a:latin typeface="Arial"/>
                <a:ea typeface="+mn-ea"/>
                <a:cs typeface="Arial" panose="020B0604020202020204" pitchFamily="34" charset="0"/>
              </a:rPr>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t>Q3</a:t>
            </a:fld>
            <a:endParaRPr kumimoji="0" lang="en-US" sz="1200" b="1" i="0" u="none" strike="noStrike" kern="1200" cap="none" spc="0" normalizeH="0" baseline="0" noProof="0">
              <a:ln>
                <a:noFill/>
              </a:ln>
              <a:solidFill>
                <a:srgbClr val="171A1C"/>
              </a:solidFill>
              <a:effectLst/>
              <a:uLnTx/>
              <a:uFillTx/>
              <a:latin typeface="Arial"/>
              <a:ea typeface="+mn-ea"/>
              <a:cs typeface="Arial" panose="020B0604020202020204" pitchFamily="34" charset="0"/>
            </a:endParaRPr>
          </a:p>
        </p:txBody>
      </p:sp>
      <p:sp>
        <p:nvSpPr>
          <p:cNvPr id="83" name="Text Placeholder 4">
            <a:extLst>
              <a:ext uri="{FF2B5EF4-FFF2-40B4-BE49-F238E27FC236}">
                <a16:creationId xmlns:a16="http://schemas.microsoft.com/office/drawing/2014/main" id="{D3BB0573-4186-127D-8ACD-BB116B103ED6}"/>
              </a:ext>
            </a:extLst>
          </p:cNvPr>
          <p:cNvSpPr>
            <a:spLocks noGrp="1"/>
          </p:cNvSpPr>
          <p:nvPr>
            <p:custDataLst>
              <p:tags r:id="rId9"/>
            </p:custDataLst>
          </p:nvPr>
        </p:nvSpPr>
        <p:spPr bwMode="auto">
          <a:xfrm>
            <a:off x="5754688" y="1801813"/>
            <a:ext cx="909638" cy="2365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26988" rIns="0" bIns="26988"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fld id="{71B9393D-6391-4641-9468-1060D1B60B23}" type="datetime'''''''''''''''''''''''''''''''''F''''e''''''''b'''''">
              <a:rPr kumimoji="0" lang="en-US" altLang="en-US" sz="1200" b="1" i="0" u="none" strike="noStrike" kern="1200" cap="none" spc="0" normalizeH="0" baseline="0" noProof="0" smtClean="0">
                <a:ln>
                  <a:noFill/>
                </a:ln>
                <a:solidFill>
                  <a:srgbClr val="171A1C"/>
                </a:solidFill>
                <a:effectLst/>
                <a:uLnTx/>
                <a:uFillTx/>
                <a:latin typeface="Arial"/>
                <a:ea typeface="+mn-ea"/>
                <a:cs typeface="Arial" panose="020B0604020202020204" pitchFamily="34" charset="0"/>
              </a:rPr>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t>Feb</a:t>
            </a:fld>
            <a:endParaRPr kumimoji="0" lang="en-US" sz="1200" b="1" i="0" u="none" strike="noStrike" kern="1200" cap="none" spc="0" normalizeH="0" baseline="0" noProof="0">
              <a:ln>
                <a:noFill/>
              </a:ln>
              <a:solidFill>
                <a:srgbClr val="171A1C"/>
              </a:solidFill>
              <a:effectLst/>
              <a:uLnTx/>
              <a:uFillTx/>
              <a:latin typeface="Arial"/>
              <a:ea typeface="+mn-ea"/>
              <a:cs typeface="Arial" panose="020B0604020202020204" pitchFamily="34" charset="0"/>
            </a:endParaRPr>
          </a:p>
        </p:txBody>
      </p:sp>
      <p:sp>
        <p:nvSpPr>
          <p:cNvPr id="84" name="Text Placeholder 4">
            <a:extLst>
              <a:ext uri="{FF2B5EF4-FFF2-40B4-BE49-F238E27FC236}">
                <a16:creationId xmlns:a16="http://schemas.microsoft.com/office/drawing/2014/main" id="{B7515A1C-546D-EB8B-351A-42F969E2513E}"/>
              </a:ext>
            </a:extLst>
          </p:cNvPr>
          <p:cNvSpPr>
            <a:spLocks noGrp="1"/>
          </p:cNvSpPr>
          <p:nvPr>
            <p:custDataLst>
              <p:tags r:id="rId10"/>
            </p:custDataLst>
          </p:nvPr>
        </p:nvSpPr>
        <p:spPr bwMode="auto">
          <a:xfrm>
            <a:off x="6664325" y="1801813"/>
            <a:ext cx="1008063" cy="2365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26988" rIns="0" bIns="26988"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fld id="{8F2E445D-5811-4845-9588-AA2E924C923D}" type="datetime'''''''''''''''M''''''''''''''''a''''''''''''r'''''''''''''''">
              <a:rPr kumimoji="0" lang="en-US" altLang="en-US" sz="1200" b="1" i="0" u="none" strike="noStrike" kern="1200" cap="none" spc="0" normalizeH="0" baseline="0" noProof="0" smtClean="0">
                <a:ln>
                  <a:noFill/>
                </a:ln>
                <a:solidFill>
                  <a:srgbClr val="171A1C"/>
                </a:solidFill>
                <a:effectLst/>
                <a:uLnTx/>
                <a:uFillTx/>
                <a:latin typeface="Arial"/>
                <a:ea typeface="+mn-ea"/>
                <a:cs typeface="Arial" panose="020B0604020202020204" pitchFamily="34" charset="0"/>
              </a:rPr>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t>Mar</a:t>
            </a:fld>
            <a:endParaRPr kumimoji="0" lang="en-US" sz="1200" b="1" i="0" u="none" strike="noStrike" kern="1200" cap="none" spc="0" normalizeH="0" baseline="0" noProof="0">
              <a:ln>
                <a:noFill/>
              </a:ln>
              <a:solidFill>
                <a:srgbClr val="171A1C"/>
              </a:solidFill>
              <a:effectLst/>
              <a:uLnTx/>
              <a:uFillTx/>
              <a:latin typeface="Arial"/>
              <a:ea typeface="+mn-ea"/>
              <a:cs typeface="Arial" panose="020B0604020202020204" pitchFamily="34" charset="0"/>
            </a:endParaRPr>
          </a:p>
        </p:txBody>
      </p:sp>
      <p:sp>
        <p:nvSpPr>
          <p:cNvPr id="90" name="Text Placeholder 4">
            <a:extLst>
              <a:ext uri="{FF2B5EF4-FFF2-40B4-BE49-F238E27FC236}">
                <a16:creationId xmlns:a16="http://schemas.microsoft.com/office/drawing/2014/main" id="{208EF424-2411-97FB-93B2-A570855AD55E}"/>
              </a:ext>
            </a:extLst>
          </p:cNvPr>
          <p:cNvSpPr>
            <a:spLocks noGrp="1"/>
          </p:cNvSpPr>
          <p:nvPr>
            <p:custDataLst>
              <p:tags r:id="rId11"/>
            </p:custDataLst>
          </p:nvPr>
        </p:nvSpPr>
        <p:spPr bwMode="auto">
          <a:xfrm>
            <a:off x="7672388" y="1801813"/>
            <a:ext cx="974725" cy="2365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26988" rIns="0" bIns="26988"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fld id="{22D19FDB-AFEC-4FBA-8013-2B007393C6CD}" type="datetime'''''''''''''''Ap''''''''''''''r'''''''''''''''''">
              <a:rPr kumimoji="0" lang="en-US" altLang="en-US" sz="1200" b="1" i="0" u="none" strike="noStrike" kern="1200" cap="none" spc="0" normalizeH="0" baseline="0" noProof="0" smtClean="0">
                <a:ln>
                  <a:noFill/>
                </a:ln>
                <a:solidFill>
                  <a:srgbClr val="171A1C"/>
                </a:solidFill>
                <a:effectLst/>
                <a:uLnTx/>
                <a:uFillTx/>
                <a:latin typeface="Arial"/>
                <a:ea typeface="+mn-ea"/>
                <a:cs typeface="Arial" panose="020B0604020202020204" pitchFamily="34" charset="0"/>
              </a:rPr>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t>Apr</a:t>
            </a:fld>
            <a:endParaRPr kumimoji="0" lang="en-US" sz="1200" b="1" i="0" u="none" strike="noStrike" kern="1200" cap="none" spc="0" normalizeH="0" baseline="0" noProof="0">
              <a:ln>
                <a:noFill/>
              </a:ln>
              <a:solidFill>
                <a:srgbClr val="171A1C"/>
              </a:solidFill>
              <a:effectLst/>
              <a:uLnTx/>
              <a:uFillTx/>
              <a:latin typeface="Arial"/>
              <a:ea typeface="+mn-ea"/>
              <a:cs typeface="Arial" panose="020B0604020202020204" pitchFamily="34" charset="0"/>
            </a:endParaRPr>
          </a:p>
        </p:txBody>
      </p:sp>
      <p:sp>
        <p:nvSpPr>
          <p:cNvPr id="134" name="Text Placeholder 4">
            <a:extLst>
              <a:ext uri="{FF2B5EF4-FFF2-40B4-BE49-F238E27FC236}">
                <a16:creationId xmlns:a16="http://schemas.microsoft.com/office/drawing/2014/main" id="{08D3BBF7-295B-BAD0-C781-723E1CC24472}"/>
              </a:ext>
            </a:extLst>
          </p:cNvPr>
          <p:cNvSpPr>
            <a:spLocks noGrp="1"/>
          </p:cNvSpPr>
          <p:nvPr>
            <p:custDataLst>
              <p:tags r:id="rId12"/>
            </p:custDataLst>
          </p:nvPr>
        </p:nvSpPr>
        <p:spPr bwMode="auto">
          <a:xfrm>
            <a:off x="8647113" y="1801813"/>
            <a:ext cx="1008063" cy="2365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26988" rIns="0" bIns="26988"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fld id="{498AC88C-4A98-494C-A76D-C80AC574E163}" type="datetime'''''''''''''''M''ay'">
              <a:rPr kumimoji="0" lang="en-US" altLang="en-US" sz="1200" b="1" i="0" u="none" strike="noStrike" kern="1200" cap="none" spc="0" normalizeH="0" baseline="0" noProof="0" smtClean="0">
                <a:ln>
                  <a:noFill/>
                </a:ln>
                <a:solidFill>
                  <a:srgbClr val="171A1C"/>
                </a:solidFill>
                <a:effectLst/>
                <a:uLnTx/>
                <a:uFillTx/>
                <a:latin typeface="Arial"/>
                <a:ea typeface="+mn-ea"/>
                <a:cs typeface="Arial" panose="020B0604020202020204" pitchFamily="34" charset="0"/>
              </a:rPr>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t>May</a:t>
            </a:fld>
            <a:endParaRPr kumimoji="0" lang="en-US" sz="1200" b="1" i="0" u="none" strike="noStrike" kern="1200" cap="none" spc="0" normalizeH="0" baseline="0" noProof="0">
              <a:ln>
                <a:noFill/>
              </a:ln>
              <a:solidFill>
                <a:srgbClr val="171A1C"/>
              </a:solidFill>
              <a:effectLst/>
              <a:uLnTx/>
              <a:uFillTx/>
              <a:latin typeface="Arial"/>
              <a:ea typeface="+mn-ea"/>
              <a:cs typeface="Arial" panose="020B0604020202020204" pitchFamily="34" charset="0"/>
            </a:endParaRPr>
          </a:p>
        </p:txBody>
      </p:sp>
      <p:sp>
        <p:nvSpPr>
          <p:cNvPr id="136" name="Text Placeholder 4">
            <a:extLst>
              <a:ext uri="{FF2B5EF4-FFF2-40B4-BE49-F238E27FC236}">
                <a16:creationId xmlns:a16="http://schemas.microsoft.com/office/drawing/2014/main" id="{E5697CF2-6CD0-3F71-B215-5AB791B2F635}"/>
              </a:ext>
            </a:extLst>
          </p:cNvPr>
          <p:cNvSpPr>
            <a:spLocks noGrp="1"/>
          </p:cNvSpPr>
          <p:nvPr>
            <p:custDataLst>
              <p:tags r:id="rId13"/>
            </p:custDataLst>
          </p:nvPr>
        </p:nvSpPr>
        <p:spPr bwMode="auto">
          <a:xfrm>
            <a:off x="9655175" y="1801813"/>
            <a:ext cx="974725" cy="2365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26988" rIns="0" bIns="26988"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fld id="{A12A46E6-6AD6-444C-B063-17AE79DB1410}" type="datetime'''''J''''''''''''''''''''''''''''u''n'''">
              <a:rPr kumimoji="0" lang="en-US" altLang="en-US" sz="1200" b="1" i="0" u="none" strike="noStrike" kern="1200" cap="none" spc="0" normalizeH="0" baseline="0" noProof="0" smtClean="0">
                <a:ln>
                  <a:noFill/>
                </a:ln>
                <a:solidFill>
                  <a:srgbClr val="171A1C"/>
                </a:solidFill>
                <a:effectLst/>
                <a:uLnTx/>
                <a:uFillTx/>
                <a:latin typeface="Arial"/>
                <a:ea typeface="+mn-ea"/>
                <a:cs typeface="Arial" panose="020B0604020202020204" pitchFamily="34" charset="0"/>
              </a:rPr>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t>Jun</a:t>
            </a:fld>
            <a:endParaRPr kumimoji="0" lang="en-US" sz="1200" b="1" i="0" u="none" strike="noStrike" kern="1200" cap="none" spc="0" normalizeH="0" baseline="0" noProof="0">
              <a:ln>
                <a:noFill/>
              </a:ln>
              <a:solidFill>
                <a:srgbClr val="171A1C"/>
              </a:solidFill>
              <a:effectLst/>
              <a:uLnTx/>
              <a:uFillTx/>
              <a:latin typeface="Arial"/>
              <a:ea typeface="+mn-ea"/>
              <a:cs typeface="Arial" panose="020B0604020202020204" pitchFamily="34" charset="0"/>
            </a:endParaRPr>
          </a:p>
        </p:txBody>
      </p:sp>
      <p:sp>
        <p:nvSpPr>
          <p:cNvPr id="137" name="Text Placeholder 4">
            <a:extLst>
              <a:ext uri="{FF2B5EF4-FFF2-40B4-BE49-F238E27FC236}">
                <a16:creationId xmlns:a16="http://schemas.microsoft.com/office/drawing/2014/main" id="{CCCCFFA4-B690-A9FE-AC27-F85F822BD90F}"/>
              </a:ext>
            </a:extLst>
          </p:cNvPr>
          <p:cNvSpPr>
            <a:spLocks noGrp="1"/>
          </p:cNvSpPr>
          <p:nvPr>
            <p:custDataLst>
              <p:tags r:id="rId14"/>
            </p:custDataLst>
          </p:nvPr>
        </p:nvSpPr>
        <p:spPr bwMode="auto">
          <a:xfrm>
            <a:off x="10629900" y="1801813"/>
            <a:ext cx="1008063" cy="2365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26988" rIns="0" bIns="26988"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fld id="{E757D571-C5D9-441B-A6EC-77E3AA730126}" type="datetime'''''''''''''''''Ju''''''''''l'''''''''''''''''''''">
              <a:rPr kumimoji="0" lang="en-US" altLang="en-US" sz="1200" b="1" i="0" u="none" strike="noStrike" kern="1200" cap="none" spc="0" normalizeH="0" baseline="0" noProof="0" smtClean="0">
                <a:ln>
                  <a:noFill/>
                </a:ln>
                <a:solidFill>
                  <a:srgbClr val="171A1C"/>
                </a:solidFill>
                <a:effectLst/>
                <a:uLnTx/>
                <a:uFillTx/>
                <a:latin typeface="Arial"/>
                <a:ea typeface="+mn-ea"/>
                <a:cs typeface="Arial" panose="020B0604020202020204" pitchFamily="34" charset="0"/>
              </a:rPr>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t>Jul</a:t>
            </a:fld>
            <a:endParaRPr kumimoji="0" lang="en-US" sz="1200" b="1" i="0" u="none" strike="noStrike" kern="1200" cap="none" spc="0" normalizeH="0" baseline="0" noProof="0">
              <a:ln>
                <a:noFill/>
              </a:ln>
              <a:solidFill>
                <a:srgbClr val="171A1C"/>
              </a:solidFill>
              <a:effectLst/>
              <a:uLnTx/>
              <a:uFillTx/>
              <a:latin typeface="Arial"/>
              <a:ea typeface="+mn-ea"/>
              <a:cs typeface="Arial" panose="020B0604020202020204" pitchFamily="34" charset="0"/>
            </a:endParaRPr>
          </a:p>
        </p:txBody>
      </p:sp>
      <p:cxnSp>
        <p:nvCxnSpPr>
          <p:cNvPr id="133" name="Straight Connector 132">
            <a:extLst>
              <a:ext uri="{FF2B5EF4-FFF2-40B4-BE49-F238E27FC236}">
                <a16:creationId xmlns:a16="http://schemas.microsoft.com/office/drawing/2014/main" id="{9520FFE2-830E-C0BD-A643-35E18D9FCC47}"/>
              </a:ext>
            </a:extLst>
          </p:cNvPr>
          <p:cNvCxnSpPr/>
          <p:nvPr>
            <p:custDataLst>
              <p:tags r:id="rId15"/>
            </p:custDataLst>
          </p:nvPr>
        </p:nvCxnSpPr>
        <p:spPr bwMode="auto">
          <a:xfrm flipH="1">
            <a:off x="5699125" y="1565275"/>
            <a:ext cx="5938838" cy="0"/>
          </a:xfrm>
          <a:prstGeom prst="line">
            <a:avLst/>
          </a:prstGeom>
          <a:ln w="6350" cap="flat" cmpd="sng" algn="ctr">
            <a:solidFill>
              <a:schemeClr val="bg1">
                <a:lumMod val="50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29" name="Straight Connector 128">
            <a:extLst>
              <a:ext uri="{FF2B5EF4-FFF2-40B4-BE49-F238E27FC236}">
                <a16:creationId xmlns:a16="http://schemas.microsoft.com/office/drawing/2014/main" id="{B0797784-949A-C4D2-DF81-84BC30D88DAF}"/>
              </a:ext>
            </a:extLst>
          </p:cNvPr>
          <p:cNvCxnSpPr/>
          <p:nvPr>
            <p:custDataLst>
              <p:tags r:id="rId16"/>
            </p:custDataLst>
          </p:nvPr>
        </p:nvCxnSpPr>
        <p:spPr bwMode="auto">
          <a:xfrm flipH="1">
            <a:off x="5699125" y="1801813"/>
            <a:ext cx="1973263" cy="0"/>
          </a:xfrm>
          <a:prstGeom prst="line">
            <a:avLst/>
          </a:prstGeom>
          <a:ln w="6350" cap="flat" cmpd="sng" algn="ctr">
            <a:solidFill>
              <a:schemeClr val="bg1">
                <a:lumMod val="50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30" name="Straight Connector 129">
            <a:extLst>
              <a:ext uri="{FF2B5EF4-FFF2-40B4-BE49-F238E27FC236}">
                <a16:creationId xmlns:a16="http://schemas.microsoft.com/office/drawing/2014/main" id="{E84E69F7-019F-EB84-B9C8-08804178A5D9}"/>
              </a:ext>
            </a:extLst>
          </p:cNvPr>
          <p:cNvCxnSpPr/>
          <p:nvPr>
            <p:custDataLst>
              <p:tags r:id="rId17"/>
            </p:custDataLst>
          </p:nvPr>
        </p:nvCxnSpPr>
        <p:spPr bwMode="auto">
          <a:xfrm flipH="1">
            <a:off x="7616825" y="1801813"/>
            <a:ext cx="3013075" cy="0"/>
          </a:xfrm>
          <a:prstGeom prst="line">
            <a:avLst/>
          </a:prstGeom>
          <a:ln w="6350" cap="flat" cmpd="sng" algn="ctr">
            <a:solidFill>
              <a:schemeClr val="bg1">
                <a:lumMod val="50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39" name="Straight Connector 138">
            <a:extLst>
              <a:ext uri="{FF2B5EF4-FFF2-40B4-BE49-F238E27FC236}">
                <a16:creationId xmlns:a16="http://schemas.microsoft.com/office/drawing/2014/main" id="{657E3118-80ED-FD56-021F-4C071BCB127B}"/>
              </a:ext>
            </a:extLst>
          </p:cNvPr>
          <p:cNvCxnSpPr/>
          <p:nvPr>
            <p:custDataLst>
              <p:tags r:id="rId18"/>
            </p:custDataLst>
          </p:nvPr>
        </p:nvCxnSpPr>
        <p:spPr bwMode="auto">
          <a:xfrm flipH="1">
            <a:off x="10574339" y="1801813"/>
            <a:ext cx="1063625" cy="0"/>
          </a:xfrm>
          <a:prstGeom prst="line">
            <a:avLst/>
          </a:prstGeom>
          <a:ln w="6350" cap="flat" cmpd="sng" algn="ctr">
            <a:solidFill>
              <a:schemeClr val="bg1">
                <a:lumMod val="50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16" name="Straight Connector 115">
            <a:extLst>
              <a:ext uri="{FF2B5EF4-FFF2-40B4-BE49-F238E27FC236}">
                <a16:creationId xmlns:a16="http://schemas.microsoft.com/office/drawing/2014/main" id="{9A1B82A1-8D18-481B-3EB2-435FE964AF24}"/>
              </a:ext>
            </a:extLst>
          </p:cNvPr>
          <p:cNvCxnSpPr/>
          <p:nvPr>
            <p:custDataLst>
              <p:tags r:id="rId19"/>
            </p:custDataLst>
          </p:nvPr>
        </p:nvCxnSpPr>
        <p:spPr bwMode="auto">
          <a:xfrm>
            <a:off x="5754688" y="2038350"/>
            <a:ext cx="0" cy="3713163"/>
          </a:xfrm>
          <a:prstGeom prst="line">
            <a:avLst/>
          </a:prstGeom>
          <a:ln w="6350" cap="flat" cmpd="sng" algn="ctr">
            <a:solidFill>
              <a:schemeClr val="bg1">
                <a:lumMod val="50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17" name="Straight Connector 116">
            <a:extLst>
              <a:ext uri="{FF2B5EF4-FFF2-40B4-BE49-F238E27FC236}">
                <a16:creationId xmlns:a16="http://schemas.microsoft.com/office/drawing/2014/main" id="{FC9A4FEB-DDD3-CCDD-4573-9A94F159C5AE}"/>
              </a:ext>
            </a:extLst>
          </p:cNvPr>
          <p:cNvCxnSpPr/>
          <p:nvPr>
            <p:custDataLst>
              <p:tags r:id="rId20"/>
            </p:custDataLst>
          </p:nvPr>
        </p:nvCxnSpPr>
        <p:spPr bwMode="auto">
          <a:xfrm>
            <a:off x="11637963" y="2038350"/>
            <a:ext cx="0" cy="3713163"/>
          </a:xfrm>
          <a:prstGeom prst="line">
            <a:avLst/>
          </a:prstGeom>
          <a:ln w="6350" cap="flat" cmpd="sng" algn="ctr">
            <a:solidFill>
              <a:schemeClr val="bg1">
                <a:lumMod val="50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42" name="Straight Connector 141">
            <a:extLst>
              <a:ext uri="{FF2B5EF4-FFF2-40B4-BE49-F238E27FC236}">
                <a16:creationId xmlns:a16="http://schemas.microsoft.com/office/drawing/2014/main" id="{56F99486-BB3C-AB8B-015E-780FA9B65D9F}"/>
              </a:ext>
            </a:extLst>
          </p:cNvPr>
          <p:cNvCxnSpPr/>
          <p:nvPr>
            <p:custDataLst>
              <p:tags r:id="rId21"/>
            </p:custDataLst>
          </p:nvPr>
        </p:nvCxnSpPr>
        <p:spPr bwMode="auto">
          <a:xfrm>
            <a:off x="10629900" y="2038350"/>
            <a:ext cx="0" cy="3713163"/>
          </a:xfrm>
          <a:prstGeom prst="line">
            <a:avLst/>
          </a:prstGeom>
          <a:ln w="9525" cap="flat" cmpd="sng" algn="ctr">
            <a:solidFill>
              <a:schemeClr val="tx1"/>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40" name="Straight Connector 139">
            <a:extLst>
              <a:ext uri="{FF2B5EF4-FFF2-40B4-BE49-F238E27FC236}">
                <a16:creationId xmlns:a16="http://schemas.microsoft.com/office/drawing/2014/main" id="{5E787F3C-5324-B2C4-5DCE-DA2A76B3D6B4}"/>
              </a:ext>
            </a:extLst>
          </p:cNvPr>
          <p:cNvCxnSpPr/>
          <p:nvPr>
            <p:custDataLst>
              <p:tags r:id="rId22"/>
            </p:custDataLst>
          </p:nvPr>
        </p:nvCxnSpPr>
        <p:spPr bwMode="auto">
          <a:xfrm>
            <a:off x="8647113" y="2038350"/>
            <a:ext cx="0" cy="3713163"/>
          </a:xfrm>
          <a:prstGeom prst="line">
            <a:avLst/>
          </a:prstGeom>
          <a:ln w="9525" cap="flat" cmpd="sng" algn="ctr">
            <a:solidFill>
              <a:schemeClr val="tx1"/>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01" name="Straight Connector 100">
            <a:extLst>
              <a:ext uri="{FF2B5EF4-FFF2-40B4-BE49-F238E27FC236}">
                <a16:creationId xmlns:a16="http://schemas.microsoft.com/office/drawing/2014/main" id="{18DB6E3E-A374-FB84-25ED-3E8E0CAFCE0F}"/>
              </a:ext>
            </a:extLst>
          </p:cNvPr>
          <p:cNvCxnSpPr/>
          <p:nvPr>
            <p:custDataLst>
              <p:tags r:id="rId23"/>
            </p:custDataLst>
          </p:nvPr>
        </p:nvCxnSpPr>
        <p:spPr bwMode="auto">
          <a:xfrm>
            <a:off x="6664325" y="2038350"/>
            <a:ext cx="0" cy="3713163"/>
          </a:xfrm>
          <a:prstGeom prst="line">
            <a:avLst/>
          </a:prstGeom>
          <a:ln w="9525" cap="flat" cmpd="sng" algn="ctr">
            <a:solidFill>
              <a:schemeClr val="tx1"/>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02" name="Straight Connector 101">
            <a:extLst>
              <a:ext uri="{FF2B5EF4-FFF2-40B4-BE49-F238E27FC236}">
                <a16:creationId xmlns:a16="http://schemas.microsoft.com/office/drawing/2014/main" id="{81664CDA-7D85-0678-4A8B-C5B1A018832C}"/>
              </a:ext>
            </a:extLst>
          </p:cNvPr>
          <p:cNvCxnSpPr/>
          <p:nvPr>
            <p:custDataLst>
              <p:tags r:id="rId24"/>
            </p:custDataLst>
          </p:nvPr>
        </p:nvCxnSpPr>
        <p:spPr bwMode="auto">
          <a:xfrm>
            <a:off x="7672388" y="2038350"/>
            <a:ext cx="0" cy="3713163"/>
          </a:xfrm>
          <a:prstGeom prst="line">
            <a:avLst/>
          </a:prstGeom>
          <a:ln w="9525" cap="flat" cmpd="sng" algn="ctr">
            <a:solidFill>
              <a:schemeClr val="tx1"/>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58" name="Straight Connector 157">
            <a:extLst>
              <a:ext uri="{FF2B5EF4-FFF2-40B4-BE49-F238E27FC236}">
                <a16:creationId xmlns:a16="http://schemas.microsoft.com/office/drawing/2014/main" id="{9C5E12BD-7C80-A468-F57A-C20FB59F9522}"/>
              </a:ext>
            </a:extLst>
          </p:cNvPr>
          <p:cNvCxnSpPr/>
          <p:nvPr>
            <p:custDataLst>
              <p:tags r:id="rId25"/>
            </p:custDataLst>
          </p:nvPr>
        </p:nvCxnSpPr>
        <p:spPr bwMode="auto">
          <a:xfrm>
            <a:off x="5754688" y="3986213"/>
            <a:ext cx="5883275" cy="0"/>
          </a:xfrm>
          <a:prstGeom prst="line">
            <a:avLst/>
          </a:prstGeom>
          <a:ln w="6350" cap="flat" cmpd="sng" algn="ctr">
            <a:solidFill>
              <a:schemeClr val="bg1">
                <a:lumMod val="50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61" name="Straight Connector 160">
            <a:extLst>
              <a:ext uri="{FF2B5EF4-FFF2-40B4-BE49-F238E27FC236}">
                <a16:creationId xmlns:a16="http://schemas.microsoft.com/office/drawing/2014/main" id="{9179A8E9-9B67-3937-4F95-6773C109C2CD}"/>
              </a:ext>
            </a:extLst>
          </p:cNvPr>
          <p:cNvCxnSpPr/>
          <p:nvPr>
            <p:custDataLst>
              <p:tags r:id="rId26"/>
            </p:custDataLst>
          </p:nvPr>
        </p:nvCxnSpPr>
        <p:spPr bwMode="auto">
          <a:xfrm>
            <a:off x="5754688" y="5446713"/>
            <a:ext cx="5883275" cy="0"/>
          </a:xfrm>
          <a:prstGeom prst="line">
            <a:avLst/>
          </a:prstGeom>
          <a:ln w="6350" cap="flat" cmpd="sng" algn="ctr">
            <a:solidFill>
              <a:schemeClr val="bg1">
                <a:lumMod val="50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60" name="Straight Connector 159">
            <a:extLst>
              <a:ext uri="{FF2B5EF4-FFF2-40B4-BE49-F238E27FC236}">
                <a16:creationId xmlns:a16="http://schemas.microsoft.com/office/drawing/2014/main" id="{4BF0E3BA-691E-1130-528B-D218CE7B66D8}"/>
              </a:ext>
            </a:extLst>
          </p:cNvPr>
          <p:cNvCxnSpPr/>
          <p:nvPr>
            <p:custDataLst>
              <p:tags r:id="rId27"/>
            </p:custDataLst>
          </p:nvPr>
        </p:nvCxnSpPr>
        <p:spPr bwMode="auto">
          <a:xfrm>
            <a:off x="5754688" y="5141913"/>
            <a:ext cx="5883275" cy="0"/>
          </a:xfrm>
          <a:prstGeom prst="line">
            <a:avLst/>
          </a:prstGeom>
          <a:ln w="6350" cap="flat" cmpd="sng" algn="ctr">
            <a:solidFill>
              <a:schemeClr val="bg1">
                <a:lumMod val="50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59" name="Straight Connector 158">
            <a:extLst>
              <a:ext uri="{FF2B5EF4-FFF2-40B4-BE49-F238E27FC236}">
                <a16:creationId xmlns:a16="http://schemas.microsoft.com/office/drawing/2014/main" id="{33CDE175-316B-848A-A3E5-1164AC5B8FF9}"/>
              </a:ext>
            </a:extLst>
          </p:cNvPr>
          <p:cNvCxnSpPr/>
          <p:nvPr>
            <p:custDataLst>
              <p:tags r:id="rId28"/>
            </p:custDataLst>
          </p:nvPr>
        </p:nvCxnSpPr>
        <p:spPr bwMode="auto">
          <a:xfrm>
            <a:off x="5754688" y="4564063"/>
            <a:ext cx="5883275" cy="0"/>
          </a:xfrm>
          <a:prstGeom prst="line">
            <a:avLst/>
          </a:prstGeom>
          <a:ln w="6350" cap="flat" cmpd="sng" algn="ctr">
            <a:solidFill>
              <a:schemeClr val="bg1">
                <a:lumMod val="50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19" name="Straight Connector 118">
            <a:extLst>
              <a:ext uri="{FF2B5EF4-FFF2-40B4-BE49-F238E27FC236}">
                <a16:creationId xmlns:a16="http://schemas.microsoft.com/office/drawing/2014/main" id="{7F3A1F5A-DCE5-9DF9-CE6D-4EB33F552C4E}"/>
              </a:ext>
            </a:extLst>
          </p:cNvPr>
          <p:cNvCxnSpPr/>
          <p:nvPr>
            <p:custDataLst>
              <p:tags r:id="rId29"/>
            </p:custDataLst>
          </p:nvPr>
        </p:nvCxnSpPr>
        <p:spPr bwMode="auto">
          <a:xfrm>
            <a:off x="5754688" y="5751513"/>
            <a:ext cx="5883275" cy="0"/>
          </a:xfrm>
          <a:prstGeom prst="line">
            <a:avLst/>
          </a:prstGeom>
          <a:ln w="12700" cap="flat" cmpd="sng" algn="ctr">
            <a:solidFill>
              <a:schemeClr val="bg1">
                <a:lumMod val="50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7" name="Straight Connector 6">
            <a:extLst>
              <a:ext uri="{FF2B5EF4-FFF2-40B4-BE49-F238E27FC236}">
                <a16:creationId xmlns:a16="http://schemas.microsoft.com/office/drawing/2014/main" id="{3C24697E-BE54-6698-6007-43CE1AEB7158}"/>
              </a:ext>
            </a:extLst>
          </p:cNvPr>
          <p:cNvCxnSpPr/>
          <p:nvPr>
            <p:custDataLst>
              <p:tags r:id="rId30"/>
            </p:custDataLst>
          </p:nvPr>
        </p:nvCxnSpPr>
        <p:spPr bwMode="gray">
          <a:xfrm>
            <a:off x="6762750" y="2038350"/>
            <a:ext cx="0" cy="3867150"/>
          </a:xfrm>
          <a:prstGeom prst="line">
            <a:avLst/>
          </a:prstGeom>
          <a:ln w="19050" cap="flat" cmpd="sng" algn="ctr">
            <a:solidFill>
              <a:schemeClr val="accent2"/>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47" name="Straight Connector 46">
            <a:extLst>
              <a:ext uri="{FF2B5EF4-FFF2-40B4-BE49-F238E27FC236}">
                <a16:creationId xmlns:a16="http://schemas.microsoft.com/office/drawing/2014/main" id="{0E0C60F5-3402-51C2-53C4-7A4A899060DB}"/>
              </a:ext>
            </a:extLst>
          </p:cNvPr>
          <p:cNvCxnSpPr/>
          <p:nvPr>
            <p:custDataLst>
              <p:tags r:id="rId31"/>
            </p:custDataLst>
          </p:nvPr>
        </p:nvCxnSpPr>
        <p:spPr bwMode="gray">
          <a:xfrm>
            <a:off x="7834313" y="2038350"/>
            <a:ext cx="0" cy="3867150"/>
          </a:xfrm>
          <a:prstGeom prst="line">
            <a:avLst/>
          </a:prstGeom>
          <a:ln w="19050" cap="flat" cmpd="sng" algn="ctr">
            <a:solidFill>
              <a:schemeClr val="accent2"/>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23" name="Straight Connector 22">
            <a:extLst>
              <a:ext uri="{FF2B5EF4-FFF2-40B4-BE49-F238E27FC236}">
                <a16:creationId xmlns:a16="http://schemas.microsoft.com/office/drawing/2014/main" id="{8B0D24E7-B479-C3D5-FA5E-BF51F4A9888B}"/>
              </a:ext>
            </a:extLst>
          </p:cNvPr>
          <p:cNvCxnSpPr/>
          <p:nvPr>
            <p:custDataLst>
              <p:tags r:id="rId32"/>
            </p:custDataLst>
          </p:nvPr>
        </p:nvCxnSpPr>
        <p:spPr bwMode="gray">
          <a:xfrm>
            <a:off x="9655175" y="2038350"/>
            <a:ext cx="0" cy="3867150"/>
          </a:xfrm>
          <a:prstGeom prst="line">
            <a:avLst/>
          </a:prstGeom>
          <a:ln w="19050" cap="flat" cmpd="sng" algn="ctr">
            <a:solidFill>
              <a:srgbClr val="E33B3B"/>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 name="Straight Connector 4">
            <a:extLst>
              <a:ext uri="{FF2B5EF4-FFF2-40B4-BE49-F238E27FC236}">
                <a16:creationId xmlns:a16="http://schemas.microsoft.com/office/drawing/2014/main" id="{58E8B35A-328A-BA45-4EC3-0B47493806C3}"/>
              </a:ext>
            </a:extLst>
          </p:cNvPr>
          <p:cNvCxnSpPr/>
          <p:nvPr>
            <p:custDataLst>
              <p:tags r:id="rId33"/>
            </p:custDataLst>
          </p:nvPr>
        </p:nvCxnSpPr>
        <p:spPr bwMode="gray">
          <a:xfrm>
            <a:off x="11020425" y="2038350"/>
            <a:ext cx="0" cy="3867150"/>
          </a:xfrm>
          <a:prstGeom prst="line">
            <a:avLst/>
          </a:prstGeom>
          <a:ln w="19050" cap="flat" cmpd="sng" algn="ctr">
            <a:solidFill>
              <a:srgbClr val="E33B3B"/>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18" name="Straight Connector 117">
            <a:extLst>
              <a:ext uri="{FF2B5EF4-FFF2-40B4-BE49-F238E27FC236}">
                <a16:creationId xmlns:a16="http://schemas.microsoft.com/office/drawing/2014/main" id="{A9C5E372-FF6B-AB5D-C45B-13BA8192DC01}"/>
              </a:ext>
            </a:extLst>
          </p:cNvPr>
          <p:cNvCxnSpPr/>
          <p:nvPr>
            <p:custDataLst>
              <p:tags r:id="rId34"/>
            </p:custDataLst>
          </p:nvPr>
        </p:nvCxnSpPr>
        <p:spPr bwMode="auto">
          <a:xfrm>
            <a:off x="5754688" y="2038350"/>
            <a:ext cx="5883275" cy="0"/>
          </a:xfrm>
          <a:prstGeom prst="line">
            <a:avLst/>
          </a:prstGeom>
          <a:ln w="12700" cap="flat" cmpd="sng" algn="ctr">
            <a:solidFill>
              <a:schemeClr val="bg1">
                <a:lumMod val="50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3" name="Isosceles Triangle 2">
            <a:extLst>
              <a:ext uri="{FF2B5EF4-FFF2-40B4-BE49-F238E27FC236}">
                <a16:creationId xmlns:a16="http://schemas.microsoft.com/office/drawing/2014/main" id="{416B804C-EE13-74AA-B884-FC204FD48C30}"/>
              </a:ext>
            </a:extLst>
          </p:cNvPr>
          <p:cNvSpPr/>
          <p:nvPr>
            <p:custDataLst>
              <p:tags r:id="rId35"/>
            </p:custDataLst>
          </p:nvPr>
        </p:nvSpPr>
        <p:spPr bwMode="gray">
          <a:xfrm>
            <a:off x="10931525" y="5816600"/>
            <a:ext cx="177800" cy="177800"/>
          </a:xfrm>
          <a:prstGeom prst="triangle">
            <a:avLst/>
          </a:prstGeom>
          <a:solidFill>
            <a:srgbClr val="E33B3B"/>
          </a:solidFill>
          <a:ln w="9525" cap="sq" cmpd="sng" algn="ctr">
            <a:solidFill>
              <a:srgbClr val="E33B3B"/>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53" name="Diamond 52">
            <a:extLst>
              <a:ext uri="{FF2B5EF4-FFF2-40B4-BE49-F238E27FC236}">
                <a16:creationId xmlns:a16="http://schemas.microsoft.com/office/drawing/2014/main" id="{47EF1980-F41F-FD99-B332-B518F060FB23}"/>
              </a:ext>
            </a:extLst>
          </p:cNvPr>
          <p:cNvSpPr/>
          <p:nvPr>
            <p:custDataLst>
              <p:tags r:id="rId36"/>
            </p:custDataLst>
          </p:nvPr>
        </p:nvSpPr>
        <p:spPr bwMode="gray">
          <a:xfrm>
            <a:off x="8297863" y="4619625"/>
            <a:ext cx="177800" cy="177800"/>
          </a:xfrm>
          <a:prstGeom prst="diamond">
            <a:avLst/>
          </a:prstGeom>
          <a:solidFill>
            <a:srgbClr val="E33B3B"/>
          </a:solidFill>
          <a:ln w="9525" cap="sq" cmpd="sng" algn="ctr">
            <a:solidFill>
              <a:srgbClr val="E33B3B"/>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44" name="Oval 43">
            <a:extLst>
              <a:ext uri="{FF2B5EF4-FFF2-40B4-BE49-F238E27FC236}">
                <a16:creationId xmlns:a16="http://schemas.microsoft.com/office/drawing/2014/main" id="{452E4641-54AA-376F-D2D1-C094ED0DCA4C}"/>
              </a:ext>
            </a:extLst>
          </p:cNvPr>
          <p:cNvSpPr/>
          <p:nvPr>
            <p:custDataLst>
              <p:tags r:id="rId37"/>
            </p:custDataLst>
          </p:nvPr>
        </p:nvSpPr>
        <p:spPr bwMode="gray">
          <a:xfrm>
            <a:off x="8753475" y="4041775"/>
            <a:ext cx="177800" cy="177800"/>
          </a:xfrm>
          <a:prstGeom prst="ellipse">
            <a:avLst/>
          </a:prstGeom>
          <a:solidFill>
            <a:srgbClr val="E33B3B"/>
          </a:solidFill>
          <a:ln w="9525" cap="sq" cmpd="sng" algn="ctr">
            <a:solidFill>
              <a:srgbClr val="E33B3B"/>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49" name="Diamond 48">
            <a:extLst>
              <a:ext uri="{FF2B5EF4-FFF2-40B4-BE49-F238E27FC236}">
                <a16:creationId xmlns:a16="http://schemas.microsoft.com/office/drawing/2014/main" id="{87B05CD8-99E1-7FCF-5B03-1169200CA4D8}"/>
              </a:ext>
            </a:extLst>
          </p:cNvPr>
          <p:cNvSpPr/>
          <p:nvPr>
            <p:custDataLst>
              <p:tags r:id="rId38"/>
            </p:custDataLst>
          </p:nvPr>
        </p:nvSpPr>
        <p:spPr bwMode="gray">
          <a:xfrm>
            <a:off x="8005763" y="4619625"/>
            <a:ext cx="177800" cy="177800"/>
          </a:xfrm>
          <a:prstGeom prst="diamond">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265" name="Diamond 264">
            <a:extLst>
              <a:ext uri="{FF2B5EF4-FFF2-40B4-BE49-F238E27FC236}">
                <a16:creationId xmlns:a16="http://schemas.microsoft.com/office/drawing/2014/main" id="{77EFAC83-9A46-6A0D-A0A8-708246C2C915}"/>
              </a:ext>
            </a:extLst>
          </p:cNvPr>
          <p:cNvSpPr/>
          <p:nvPr>
            <p:custDataLst>
              <p:tags r:id="rId39"/>
            </p:custDataLst>
          </p:nvPr>
        </p:nvSpPr>
        <p:spPr bwMode="gray">
          <a:xfrm>
            <a:off x="9339263" y="5197475"/>
            <a:ext cx="177800" cy="177800"/>
          </a:xfrm>
          <a:prstGeom prst="diamond">
            <a:avLst/>
          </a:prstGeom>
          <a:solidFill>
            <a:srgbClr val="E33B3B"/>
          </a:solidFill>
          <a:ln w="9525" cap="sq" cmpd="sng" algn="ctr">
            <a:solidFill>
              <a:srgbClr val="E33B3B"/>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22" name="Isosceles Triangle 21">
            <a:extLst>
              <a:ext uri="{FF2B5EF4-FFF2-40B4-BE49-F238E27FC236}">
                <a16:creationId xmlns:a16="http://schemas.microsoft.com/office/drawing/2014/main" id="{9FCC1AAC-7A08-E7CB-CC72-5124FC61CD5F}"/>
              </a:ext>
            </a:extLst>
          </p:cNvPr>
          <p:cNvSpPr/>
          <p:nvPr>
            <p:custDataLst>
              <p:tags r:id="rId40"/>
            </p:custDataLst>
          </p:nvPr>
        </p:nvSpPr>
        <p:spPr bwMode="gray">
          <a:xfrm>
            <a:off x="9566275" y="5816600"/>
            <a:ext cx="177800" cy="177800"/>
          </a:xfrm>
          <a:prstGeom prst="triangle">
            <a:avLst/>
          </a:prstGeom>
          <a:solidFill>
            <a:srgbClr val="E33B3B"/>
          </a:solidFill>
          <a:ln w="9525" cap="sq" cmpd="sng" algn="ctr">
            <a:solidFill>
              <a:srgbClr val="E33B3B"/>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38" name="Oval 37">
            <a:extLst>
              <a:ext uri="{FF2B5EF4-FFF2-40B4-BE49-F238E27FC236}">
                <a16:creationId xmlns:a16="http://schemas.microsoft.com/office/drawing/2014/main" id="{A18BF457-9782-E16F-CAD7-1E6C5FE3FF32}"/>
              </a:ext>
            </a:extLst>
          </p:cNvPr>
          <p:cNvSpPr/>
          <p:nvPr>
            <p:custDataLst>
              <p:tags r:id="rId41"/>
            </p:custDataLst>
          </p:nvPr>
        </p:nvSpPr>
        <p:spPr bwMode="gray">
          <a:xfrm>
            <a:off x="8266113" y="4041775"/>
            <a:ext cx="177800" cy="177800"/>
          </a:xfrm>
          <a:prstGeom prst="ellipse">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27" name="Diamond 26">
            <a:extLst>
              <a:ext uri="{FF2B5EF4-FFF2-40B4-BE49-F238E27FC236}">
                <a16:creationId xmlns:a16="http://schemas.microsoft.com/office/drawing/2014/main" id="{75C488C4-95FD-78C4-A07E-5139D8DDAE99}"/>
              </a:ext>
            </a:extLst>
          </p:cNvPr>
          <p:cNvSpPr/>
          <p:nvPr>
            <p:custDataLst>
              <p:tags r:id="rId42"/>
            </p:custDataLst>
          </p:nvPr>
        </p:nvSpPr>
        <p:spPr bwMode="gray">
          <a:xfrm>
            <a:off x="7616825" y="4619625"/>
            <a:ext cx="177800" cy="177800"/>
          </a:xfrm>
          <a:prstGeom prst="diamond">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267" name="Oval 266">
            <a:extLst>
              <a:ext uri="{FF2B5EF4-FFF2-40B4-BE49-F238E27FC236}">
                <a16:creationId xmlns:a16="http://schemas.microsoft.com/office/drawing/2014/main" id="{D4818A42-83F8-B369-328B-DED17E321882}"/>
              </a:ext>
            </a:extLst>
          </p:cNvPr>
          <p:cNvSpPr/>
          <p:nvPr>
            <p:custDataLst>
              <p:tags r:id="rId43"/>
            </p:custDataLst>
          </p:nvPr>
        </p:nvSpPr>
        <p:spPr bwMode="gray">
          <a:xfrm>
            <a:off x="9566275" y="5502275"/>
            <a:ext cx="177800" cy="177800"/>
          </a:xfrm>
          <a:prstGeom prst="ellipse">
            <a:avLst/>
          </a:prstGeom>
          <a:solidFill>
            <a:srgbClr val="FFFFFF"/>
          </a:solidFill>
          <a:ln w="9525" cap="sq" cmpd="sng" algn="ctr">
            <a:solidFill>
              <a:srgbClr val="E33B3B"/>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46" name="Isosceles Triangle 45">
            <a:extLst>
              <a:ext uri="{FF2B5EF4-FFF2-40B4-BE49-F238E27FC236}">
                <a16:creationId xmlns:a16="http://schemas.microsoft.com/office/drawing/2014/main" id="{256473A4-EC19-6289-CDD0-9F639EED4624}"/>
              </a:ext>
            </a:extLst>
          </p:cNvPr>
          <p:cNvSpPr/>
          <p:nvPr>
            <p:custDataLst>
              <p:tags r:id="rId44"/>
            </p:custDataLst>
          </p:nvPr>
        </p:nvSpPr>
        <p:spPr bwMode="gray">
          <a:xfrm>
            <a:off x="7745413" y="5816600"/>
            <a:ext cx="177800" cy="177800"/>
          </a:xfrm>
          <a:prstGeom prst="triangle">
            <a:avLst/>
          </a:prstGeom>
          <a:solidFill>
            <a:schemeClr val="accent2"/>
          </a:solidFill>
          <a:ln w="9525" cap="sq" cmpd="sng" algn="ctr">
            <a:solidFill>
              <a:schemeClr val="accent2"/>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31" name="Oval 30">
            <a:extLst>
              <a:ext uri="{FF2B5EF4-FFF2-40B4-BE49-F238E27FC236}">
                <a16:creationId xmlns:a16="http://schemas.microsoft.com/office/drawing/2014/main" id="{DE954AB8-EACE-CD42-F2C5-91F5CF6F0083}"/>
              </a:ext>
            </a:extLst>
          </p:cNvPr>
          <p:cNvSpPr/>
          <p:nvPr>
            <p:custDataLst>
              <p:tags r:id="rId45"/>
            </p:custDataLst>
          </p:nvPr>
        </p:nvSpPr>
        <p:spPr bwMode="gray">
          <a:xfrm>
            <a:off x="8039100" y="4041775"/>
            <a:ext cx="177800" cy="177800"/>
          </a:xfrm>
          <a:prstGeom prst="ellipse">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42" name="Diamond 41">
            <a:extLst>
              <a:ext uri="{FF2B5EF4-FFF2-40B4-BE49-F238E27FC236}">
                <a16:creationId xmlns:a16="http://schemas.microsoft.com/office/drawing/2014/main" id="{9FFF94DD-B18A-0A5F-9703-61A941F11845}"/>
              </a:ext>
            </a:extLst>
          </p:cNvPr>
          <p:cNvSpPr/>
          <p:nvPr>
            <p:custDataLst>
              <p:tags r:id="rId46"/>
            </p:custDataLst>
          </p:nvPr>
        </p:nvSpPr>
        <p:spPr bwMode="gray">
          <a:xfrm>
            <a:off x="8948738" y="5197475"/>
            <a:ext cx="177800" cy="177800"/>
          </a:xfrm>
          <a:prstGeom prst="diamond">
            <a:avLst/>
          </a:prstGeom>
          <a:solidFill>
            <a:srgbClr val="E33B3B"/>
          </a:solidFill>
          <a:ln w="9525" cap="sq" cmpd="sng" algn="ctr">
            <a:solidFill>
              <a:srgbClr val="E33B3B"/>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185" name="Isosceles Triangle 184">
            <a:extLst>
              <a:ext uri="{FF2B5EF4-FFF2-40B4-BE49-F238E27FC236}">
                <a16:creationId xmlns:a16="http://schemas.microsoft.com/office/drawing/2014/main" id="{9FCBBB72-28F4-5747-9FD2-4685534C1DC3}"/>
              </a:ext>
            </a:extLst>
          </p:cNvPr>
          <p:cNvSpPr/>
          <p:nvPr>
            <p:custDataLst>
              <p:tags r:id="rId47"/>
            </p:custDataLst>
          </p:nvPr>
        </p:nvSpPr>
        <p:spPr bwMode="gray">
          <a:xfrm>
            <a:off x="7518400" y="3462338"/>
            <a:ext cx="177800" cy="177800"/>
          </a:xfrm>
          <a:prstGeom prst="triangle">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37" name="Oval 36">
            <a:extLst>
              <a:ext uri="{FF2B5EF4-FFF2-40B4-BE49-F238E27FC236}">
                <a16:creationId xmlns:a16="http://schemas.microsoft.com/office/drawing/2014/main" id="{B81F3324-AB8A-55E9-BAEF-A55BED52A0C7}"/>
              </a:ext>
            </a:extLst>
          </p:cNvPr>
          <p:cNvSpPr/>
          <p:nvPr>
            <p:custDataLst>
              <p:tags r:id="rId48"/>
            </p:custDataLst>
          </p:nvPr>
        </p:nvSpPr>
        <p:spPr bwMode="gray">
          <a:xfrm>
            <a:off x="8753475" y="4314825"/>
            <a:ext cx="177800" cy="177800"/>
          </a:xfrm>
          <a:prstGeom prst="ellipse">
            <a:avLst/>
          </a:prstGeom>
          <a:solidFill>
            <a:srgbClr val="E33B3B"/>
          </a:solidFill>
          <a:ln w="9525" cap="sq" cmpd="sng" algn="ctr">
            <a:solidFill>
              <a:srgbClr val="E33B3B"/>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261" name="Diamond 260">
            <a:extLst>
              <a:ext uri="{FF2B5EF4-FFF2-40B4-BE49-F238E27FC236}">
                <a16:creationId xmlns:a16="http://schemas.microsoft.com/office/drawing/2014/main" id="{A2724280-17A8-00D5-EDAD-404D9E8628FD}"/>
              </a:ext>
            </a:extLst>
          </p:cNvPr>
          <p:cNvSpPr/>
          <p:nvPr>
            <p:custDataLst>
              <p:tags r:id="rId49"/>
            </p:custDataLst>
          </p:nvPr>
        </p:nvSpPr>
        <p:spPr bwMode="gray">
          <a:xfrm>
            <a:off x="6705600" y="4619625"/>
            <a:ext cx="177800" cy="177800"/>
          </a:xfrm>
          <a:prstGeom prst="diamond">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183" name="Isosceles Triangle 182">
            <a:extLst>
              <a:ext uri="{FF2B5EF4-FFF2-40B4-BE49-F238E27FC236}">
                <a16:creationId xmlns:a16="http://schemas.microsoft.com/office/drawing/2014/main" id="{CE202DAD-3298-687E-0CF5-89DD45395849}"/>
              </a:ext>
            </a:extLst>
          </p:cNvPr>
          <p:cNvSpPr/>
          <p:nvPr>
            <p:custDataLst>
              <p:tags r:id="rId50"/>
            </p:custDataLst>
          </p:nvPr>
        </p:nvSpPr>
        <p:spPr bwMode="gray">
          <a:xfrm>
            <a:off x="7291388" y="3189288"/>
            <a:ext cx="177800" cy="177800"/>
          </a:xfrm>
          <a:prstGeom prst="triangle">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263" name="Diamond 262">
            <a:extLst>
              <a:ext uri="{FF2B5EF4-FFF2-40B4-BE49-F238E27FC236}">
                <a16:creationId xmlns:a16="http://schemas.microsoft.com/office/drawing/2014/main" id="{686448A3-DBCB-BE23-9DA9-33AF2993D091}"/>
              </a:ext>
            </a:extLst>
          </p:cNvPr>
          <p:cNvSpPr/>
          <p:nvPr>
            <p:custDataLst>
              <p:tags r:id="rId51"/>
            </p:custDataLst>
          </p:nvPr>
        </p:nvSpPr>
        <p:spPr bwMode="gray">
          <a:xfrm>
            <a:off x="8753475" y="4894263"/>
            <a:ext cx="177800" cy="177800"/>
          </a:xfrm>
          <a:prstGeom prst="diamond">
            <a:avLst/>
          </a:prstGeom>
          <a:solidFill>
            <a:srgbClr val="E33B3B"/>
          </a:solidFill>
          <a:ln w="9525" cap="sq" cmpd="sng" algn="ctr">
            <a:solidFill>
              <a:srgbClr val="E33B3B"/>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40" name="Diamond 39">
            <a:extLst>
              <a:ext uri="{FF2B5EF4-FFF2-40B4-BE49-F238E27FC236}">
                <a16:creationId xmlns:a16="http://schemas.microsoft.com/office/drawing/2014/main" id="{F8120519-E244-0FB7-7116-5645C256E417}"/>
              </a:ext>
            </a:extLst>
          </p:cNvPr>
          <p:cNvSpPr/>
          <p:nvPr>
            <p:custDataLst>
              <p:tags r:id="rId52"/>
            </p:custDataLst>
          </p:nvPr>
        </p:nvSpPr>
        <p:spPr bwMode="gray">
          <a:xfrm>
            <a:off x="8428038" y="5197475"/>
            <a:ext cx="177800" cy="177800"/>
          </a:xfrm>
          <a:prstGeom prst="diamond">
            <a:avLst/>
          </a:prstGeom>
          <a:solidFill>
            <a:srgbClr val="E33B3B"/>
          </a:solidFill>
          <a:ln w="9525" cap="sq" cmpd="sng" algn="ctr">
            <a:solidFill>
              <a:srgbClr val="E33B3B"/>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181" name="Isosceles Triangle 180">
            <a:extLst>
              <a:ext uri="{FF2B5EF4-FFF2-40B4-BE49-F238E27FC236}">
                <a16:creationId xmlns:a16="http://schemas.microsoft.com/office/drawing/2014/main" id="{17AA1629-CD85-5523-24B9-F65E504E3A4E}"/>
              </a:ext>
            </a:extLst>
          </p:cNvPr>
          <p:cNvSpPr/>
          <p:nvPr>
            <p:custDataLst>
              <p:tags r:id="rId53"/>
            </p:custDataLst>
          </p:nvPr>
        </p:nvSpPr>
        <p:spPr bwMode="gray">
          <a:xfrm>
            <a:off x="6835775" y="2914650"/>
            <a:ext cx="177800" cy="177800"/>
          </a:xfrm>
          <a:prstGeom prst="triangle">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178" name="Isosceles Triangle 177">
            <a:extLst>
              <a:ext uri="{FF2B5EF4-FFF2-40B4-BE49-F238E27FC236}">
                <a16:creationId xmlns:a16="http://schemas.microsoft.com/office/drawing/2014/main" id="{229878E0-D7B4-0268-FB07-1752CDDB9EBD}"/>
              </a:ext>
            </a:extLst>
          </p:cNvPr>
          <p:cNvSpPr/>
          <p:nvPr>
            <p:custDataLst>
              <p:tags r:id="rId54"/>
            </p:custDataLst>
          </p:nvPr>
        </p:nvSpPr>
        <p:spPr bwMode="gray">
          <a:xfrm>
            <a:off x="6445250" y="2641600"/>
            <a:ext cx="177800" cy="177800"/>
          </a:xfrm>
          <a:prstGeom prst="triangle">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25" name="Oval 24">
            <a:extLst>
              <a:ext uri="{FF2B5EF4-FFF2-40B4-BE49-F238E27FC236}">
                <a16:creationId xmlns:a16="http://schemas.microsoft.com/office/drawing/2014/main" id="{72AECEFE-7784-84D9-FDEB-D7237604E212}"/>
              </a:ext>
            </a:extLst>
          </p:cNvPr>
          <p:cNvSpPr/>
          <p:nvPr>
            <p:custDataLst>
              <p:tags r:id="rId55"/>
            </p:custDataLst>
          </p:nvPr>
        </p:nvSpPr>
        <p:spPr bwMode="gray">
          <a:xfrm>
            <a:off x="8201025" y="5502275"/>
            <a:ext cx="177800" cy="177800"/>
          </a:xfrm>
          <a:prstGeom prst="ellipse">
            <a:avLst/>
          </a:prstGeom>
          <a:solidFill>
            <a:srgbClr val="FFFFFF"/>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174" name="Isosceles Triangle 173">
            <a:extLst>
              <a:ext uri="{FF2B5EF4-FFF2-40B4-BE49-F238E27FC236}">
                <a16:creationId xmlns:a16="http://schemas.microsoft.com/office/drawing/2014/main" id="{C4A97F3D-AEC8-D1BC-9CCF-C4A6CC0AA725}"/>
              </a:ext>
            </a:extLst>
          </p:cNvPr>
          <p:cNvSpPr/>
          <p:nvPr>
            <p:custDataLst>
              <p:tags r:id="rId56"/>
            </p:custDataLst>
          </p:nvPr>
        </p:nvSpPr>
        <p:spPr bwMode="gray">
          <a:xfrm>
            <a:off x="6251575" y="2366963"/>
            <a:ext cx="177800" cy="177800"/>
          </a:xfrm>
          <a:prstGeom prst="triangle">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172" name="Isosceles Triangle 171">
            <a:extLst>
              <a:ext uri="{FF2B5EF4-FFF2-40B4-BE49-F238E27FC236}">
                <a16:creationId xmlns:a16="http://schemas.microsoft.com/office/drawing/2014/main" id="{0F109413-4C69-ABCF-1144-7A1CA3317CEC}"/>
              </a:ext>
            </a:extLst>
          </p:cNvPr>
          <p:cNvSpPr/>
          <p:nvPr>
            <p:custDataLst>
              <p:tags r:id="rId57"/>
            </p:custDataLst>
          </p:nvPr>
        </p:nvSpPr>
        <p:spPr bwMode="gray">
          <a:xfrm>
            <a:off x="6022975" y="2093913"/>
            <a:ext cx="177800" cy="177800"/>
          </a:xfrm>
          <a:prstGeom prst="triangle">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189" name="Isosceles Triangle 188">
            <a:extLst>
              <a:ext uri="{FF2B5EF4-FFF2-40B4-BE49-F238E27FC236}">
                <a16:creationId xmlns:a16="http://schemas.microsoft.com/office/drawing/2014/main" id="{F14A997A-3D21-73D7-E42D-A30A27412EB6}"/>
              </a:ext>
            </a:extLst>
          </p:cNvPr>
          <p:cNvSpPr/>
          <p:nvPr>
            <p:custDataLst>
              <p:tags r:id="rId58"/>
            </p:custDataLst>
          </p:nvPr>
        </p:nvSpPr>
        <p:spPr bwMode="gray">
          <a:xfrm>
            <a:off x="7745413" y="3736975"/>
            <a:ext cx="177800" cy="177800"/>
          </a:xfrm>
          <a:prstGeom prst="triangle">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6" name="Isosceles Triangle 5">
            <a:extLst>
              <a:ext uri="{FF2B5EF4-FFF2-40B4-BE49-F238E27FC236}">
                <a16:creationId xmlns:a16="http://schemas.microsoft.com/office/drawing/2014/main" id="{A04A9F8D-B962-212F-8A53-C939271E94E6}"/>
              </a:ext>
            </a:extLst>
          </p:cNvPr>
          <p:cNvSpPr/>
          <p:nvPr>
            <p:custDataLst>
              <p:tags r:id="rId59"/>
            </p:custDataLst>
          </p:nvPr>
        </p:nvSpPr>
        <p:spPr bwMode="gray">
          <a:xfrm>
            <a:off x="6673850" y="5816600"/>
            <a:ext cx="177800" cy="177800"/>
          </a:xfrm>
          <a:prstGeom prst="triangle">
            <a:avLst/>
          </a:prstGeom>
          <a:solidFill>
            <a:schemeClr val="accent2"/>
          </a:solidFill>
          <a:ln w="9525" cap="sq" cmpd="sng" algn="ctr">
            <a:solidFill>
              <a:schemeClr val="accent2"/>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191" name="Oval 190">
            <a:extLst>
              <a:ext uri="{FF2B5EF4-FFF2-40B4-BE49-F238E27FC236}">
                <a16:creationId xmlns:a16="http://schemas.microsoft.com/office/drawing/2014/main" id="{BFDD1F37-2E02-E91D-24E6-95766830C3D8}"/>
              </a:ext>
            </a:extLst>
          </p:cNvPr>
          <p:cNvSpPr/>
          <p:nvPr>
            <p:custDataLst>
              <p:tags r:id="rId60"/>
            </p:custDataLst>
          </p:nvPr>
        </p:nvSpPr>
        <p:spPr bwMode="gray">
          <a:xfrm>
            <a:off x="6900863" y="4041775"/>
            <a:ext cx="177800" cy="177800"/>
          </a:xfrm>
          <a:prstGeom prst="ellipse">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cxnSp>
        <p:nvCxnSpPr>
          <p:cNvPr id="34" name="LineBasicDefault 19">
            <a:extLst>
              <a:ext uri="{FF2B5EF4-FFF2-40B4-BE49-F238E27FC236}">
                <a16:creationId xmlns:a16="http://schemas.microsoft.com/office/drawing/2014/main" id="{5872F154-506F-7B54-CC0A-F419DE872D22}"/>
              </a:ext>
            </a:extLst>
          </p:cNvPr>
          <p:cNvCxnSpPr>
            <a:cxnSpLocks/>
          </p:cNvCxnSpPr>
          <p:nvPr>
            <p:custDataLst>
              <p:tags r:id="rId61"/>
            </p:custDataLst>
          </p:nvPr>
        </p:nvCxnSpPr>
        <p:spPr>
          <a:xfrm>
            <a:off x="554735" y="2038350"/>
            <a:ext cx="5232613" cy="0"/>
          </a:xfrm>
          <a:prstGeom prst="straightConnector1">
            <a:avLst/>
          </a:prstGeom>
          <a:ln w="1270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62" name="LineBasicDefault 19">
            <a:extLst>
              <a:ext uri="{FF2B5EF4-FFF2-40B4-BE49-F238E27FC236}">
                <a16:creationId xmlns:a16="http://schemas.microsoft.com/office/drawing/2014/main" id="{F996F348-C75F-0631-98EC-05C2D10EA378}"/>
              </a:ext>
            </a:extLst>
          </p:cNvPr>
          <p:cNvCxnSpPr>
            <a:cxnSpLocks/>
          </p:cNvCxnSpPr>
          <p:nvPr>
            <p:custDataLst>
              <p:tags r:id="rId62"/>
            </p:custDataLst>
          </p:nvPr>
        </p:nvCxnSpPr>
        <p:spPr>
          <a:xfrm>
            <a:off x="554735" y="5751513"/>
            <a:ext cx="5232613" cy="0"/>
          </a:xfrm>
          <a:prstGeom prst="straightConnector1">
            <a:avLst/>
          </a:prstGeom>
          <a:ln w="1270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65" name="GreyLineSeparatorDefault 165">
            <a:extLst>
              <a:ext uri="{FF2B5EF4-FFF2-40B4-BE49-F238E27FC236}">
                <a16:creationId xmlns:a16="http://schemas.microsoft.com/office/drawing/2014/main" id="{A035F2AE-F0DF-92EC-B74E-11E5B68E0623}"/>
              </a:ext>
            </a:extLst>
          </p:cNvPr>
          <p:cNvCxnSpPr>
            <a:cxnSpLocks/>
          </p:cNvCxnSpPr>
          <p:nvPr>
            <p:custDataLst>
              <p:tags r:id="rId63"/>
            </p:custDataLst>
          </p:nvPr>
        </p:nvCxnSpPr>
        <p:spPr>
          <a:xfrm>
            <a:off x="554736" y="3987800"/>
            <a:ext cx="5199950" cy="0"/>
          </a:xfrm>
          <a:prstGeom prst="straightConnector1">
            <a:avLst/>
          </a:prstGeom>
          <a:ln w="635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68" name="GreyLineSeparatorDefault 165">
            <a:extLst>
              <a:ext uri="{FF2B5EF4-FFF2-40B4-BE49-F238E27FC236}">
                <a16:creationId xmlns:a16="http://schemas.microsoft.com/office/drawing/2014/main" id="{96292BBD-7ADD-9461-8703-21DEBBD67BAB}"/>
              </a:ext>
            </a:extLst>
          </p:cNvPr>
          <p:cNvCxnSpPr>
            <a:cxnSpLocks/>
          </p:cNvCxnSpPr>
          <p:nvPr>
            <p:custDataLst>
              <p:tags r:id="rId64"/>
            </p:custDataLst>
          </p:nvPr>
        </p:nvCxnSpPr>
        <p:spPr>
          <a:xfrm>
            <a:off x="554736" y="4568825"/>
            <a:ext cx="5199950" cy="0"/>
          </a:xfrm>
          <a:prstGeom prst="straightConnector1">
            <a:avLst/>
          </a:prstGeom>
          <a:ln w="635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69" name="GreyLineSeparatorDefault 165">
            <a:extLst>
              <a:ext uri="{FF2B5EF4-FFF2-40B4-BE49-F238E27FC236}">
                <a16:creationId xmlns:a16="http://schemas.microsoft.com/office/drawing/2014/main" id="{F52B252E-FDCC-9135-0957-95FBA592DF73}"/>
              </a:ext>
            </a:extLst>
          </p:cNvPr>
          <p:cNvCxnSpPr>
            <a:cxnSpLocks/>
          </p:cNvCxnSpPr>
          <p:nvPr>
            <p:custDataLst>
              <p:tags r:id="rId65"/>
            </p:custDataLst>
          </p:nvPr>
        </p:nvCxnSpPr>
        <p:spPr>
          <a:xfrm>
            <a:off x="554736" y="5143500"/>
            <a:ext cx="5199950" cy="0"/>
          </a:xfrm>
          <a:prstGeom prst="straightConnector1">
            <a:avLst/>
          </a:prstGeom>
          <a:ln w="635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70" name="GreyLineSeparatorDefault 165">
            <a:extLst>
              <a:ext uri="{FF2B5EF4-FFF2-40B4-BE49-F238E27FC236}">
                <a16:creationId xmlns:a16="http://schemas.microsoft.com/office/drawing/2014/main" id="{8E3A18BA-8CC9-B26E-4893-752A0C76D2FB}"/>
              </a:ext>
            </a:extLst>
          </p:cNvPr>
          <p:cNvCxnSpPr>
            <a:cxnSpLocks/>
          </p:cNvCxnSpPr>
          <p:nvPr>
            <p:custDataLst>
              <p:tags r:id="rId66"/>
            </p:custDataLst>
          </p:nvPr>
        </p:nvCxnSpPr>
        <p:spPr>
          <a:xfrm>
            <a:off x="554736" y="5448300"/>
            <a:ext cx="5199950" cy="0"/>
          </a:xfrm>
          <a:prstGeom prst="straightConnector1">
            <a:avLst/>
          </a:prstGeom>
          <a:ln w="635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73" name="TextBox 172">
            <a:extLst>
              <a:ext uri="{FF2B5EF4-FFF2-40B4-BE49-F238E27FC236}">
                <a16:creationId xmlns:a16="http://schemas.microsoft.com/office/drawing/2014/main" id="{882604F4-CE9E-AC9E-124C-EF95C861E9D9}"/>
              </a:ext>
            </a:extLst>
          </p:cNvPr>
          <p:cNvSpPr txBox="1">
            <a:spLocks/>
          </p:cNvSpPr>
          <p:nvPr>
            <p:custDataLst>
              <p:tags r:id="rId67"/>
            </p:custDataLst>
          </p:nvPr>
        </p:nvSpPr>
        <p:spPr>
          <a:xfrm>
            <a:off x="6232467" y="2066130"/>
            <a:ext cx="501951" cy="246063"/>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r"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Workshop </a:t>
            </a:r>
            <a:r>
              <a:rPr kumimoji="0" lang="en-US" sz="800" b="0" i="0" u="none" strike="noStrike" kern="0" cap="none" spc="0" normalizeH="0" baseline="0" noProof="0">
                <a:ln>
                  <a:noFill/>
                </a:ln>
                <a:solidFill>
                  <a:srgbClr val="171A1C"/>
                </a:solidFill>
                <a:effectLst/>
                <a:uLnTx/>
                <a:uFillTx/>
                <a:latin typeface="Arial"/>
                <a:ea typeface="+mn-ea"/>
                <a:cs typeface="+mn-cs"/>
              </a:rPr>
              <a:t>#2 Feb 12</a:t>
            </a:r>
          </a:p>
        </p:txBody>
      </p:sp>
      <p:sp>
        <p:nvSpPr>
          <p:cNvPr id="180" name="TextBox 179">
            <a:extLst>
              <a:ext uri="{FF2B5EF4-FFF2-40B4-BE49-F238E27FC236}">
                <a16:creationId xmlns:a16="http://schemas.microsoft.com/office/drawing/2014/main" id="{C5D1F391-AB51-0D73-0817-6DA81AE72B2B}"/>
              </a:ext>
            </a:extLst>
          </p:cNvPr>
          <p:cNvSpPr txBox="1">
            <a:spLocks/>
          </p:cNvSpPr>
          <p:nvPr>
            <p:custDataLst>
              <p:tags r:id="rId68"/>
            </p:custDataLst>
          </p:nvPr>
        </p:nvSpPr>
        <p:spPr>
          <a:xfrm>
            <a:off x="7023099" y="2878138"/>
            <a:ext cx="565612" cy="246063"/>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r"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Workshop </a:t>
            </a:r>
            <a:r>
              <a:rPr kumimoji="0" lang="en-US" sz="800" b="0" i="0" u="none" strike="noStrike" kern="0" cap="none" spc="0" normalizeH="0" baseline="0" noProof="0">
                <a:ln>
                  <a:noFill/>
                </a:ln>
                <a:solidFill>
                  <a:srgbClr val="171A1C"/>
                </a:solidFill>
                <a:effectLst/>
                <a:uLnTx/>
                <a:uFillTx/>
                <a:latin typeface="Arial"/>
                <a:ea typeface="+mn-ea"/>
                <a:cs typeface="+mn-cs"/>
              </a:rPr>
              <a:t>#4 Mar 10</a:t>
            </a:r>
            <a:endParaRPr kumimoji="0" lang="en-US" sz="800" b="0" i="1" u="none" strike="noStrike" kern="0" cap="none" spc="0" normalizeH="0" baseline="0" noProof="0">
              <a:ln>
                <a:noFill/>
              </a:ln>
              <a:solidFill>
                <a:srgbClr val="171A1C"/>
              </a:solidFill>
              <a:effectLst/>
              <a:uLnTx/>
              <a:uFillTx/>
              <a:latin typeface="Arial"/>
              <a:ea typeface="+mn-ea"/>
              <a:cs typeface="+mn-cs"/>
            </a:endParaRPr>
          </a:p>
        </p:txBody>
      </p:sp>
      <p:sp>
        <p:nvSpPr>
          <p:cNvPr id="184" name="TextBox 183">
            <a:extLst>
              <a:ext uri="{FF2B5EF4-FFF2-40B4-BE49-F238E27FC236}">
                <a16:creationId xmlns:a16="http://schemas.microsoft.com/office/drawing/2014/main" id="{3A6A4834-5CC3-CFA5-A968-B7CE7FAFBCCE}"/>
              </a:ext>
            </a:extLst>
          </p:cNvPr>
          <p:cNvSpPr txBox="1">
            <a:spLocks/>
          </p:cNvSpPr>
          <p:nvPr>
            <p:custDataLst>
              <p:tags r:id="rId69"/>
            </p:custDataLst>
          </p:nvPr>
        </p:nvSpPr>
        <p:spPr>
          <a:xfrm>
            <a:off x="7474813" y="3133725"/>
            <a:ext cx="565612" cy="246063"/>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r"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Workshop </a:t>
            </a:r>
            <a:r>
              <a:rPr kumimoji="0" lang="en-US" sz="800" b="0" i="0" u="none" strike="noStrike" kern="0" cap="none" spc="0" normalizeH="0" baseline="0" noProof="0">
                <a:ln>
                  <a:noFill/>
                </a:ln>
                <a:solidFill>
                  <a:srgbClr val="171A1C"/>
                </a:solidFill>
                <a:effectLst/>
                <a:uLnTx/>
                <a:uFillTx/>
                <a:latin typeface="Arial"/>
                <a:ea typeface="+mn-ea"/>
                <a:cs typeface="+mn-cs"/>
              </a:rPr>
              <a:t>#5 Mar 24</a:t>
            </a:r>
            <a:endParaRPr kumimoji="0" lang="en-US" sz="800" b="0" i="1" u="none" strike="noStrike" kern="0" cap="none" spc="0" normalizeH="0" baseline="0" noProof="0">
              <a:ln>
                <a:noFill/>
              </a:ln>
              <a:solidFill>
                <a:srgbClr val="171A1C"/>
              </a:solidFill>
              <a:effectLst/>
              <a:uLnTx/>
              <a:uFillTx/>
              <a:latin typeface="Arial"/>
              <a:ea typeface="+mn-ea"/>
              <a:cs typeface="+mn-cs"/>
            </a:endParaRPr>
          </a:p>
        </p:txBody>
      </p:sp>
      <p:sp>
        <p:nvSpPr>
          <p:cNvPr id="186" name="TextBox 185">
            <a:extLst>
              <a:ext uri="{FF2B5EF4-FFF2-40B4-BE49-F238E27FC236}">
                <a16:creationId xmlns:a16="http://schemas.microsoft.com/office/drawing/2014/main" id="{A57390CD-4FEA-46D8-D6F0-F0ADE852DE70}"/>
              </a:ext>
            </a:extLst>
          </p:cNvPr>
          <p:cNvSpPr txBox="1">
            <a:spLocks/>
          </p:cNvSpPr>
          <p:nvPr>
            <p:custDataLst>
              <p:tags r:id="rId70"/>
            </p:custDataLst>
          </p:nvPr>
        </p:nvSpPr>
        <p:spPr>
          <a:xfrm>
            <a:off x="7719270" y="3409950"/>
            <a:ext cx="565612" cy="246063"/>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r"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Workshop </a:t>
            </a:r>
            <a:r>
              <a:rPr kumimoji="0" lang="en-US" sz="800" b="0" i="0" u="none" strike="noStrike" kern="0" cap="none" spc="0" normalizeH="0" baseline="0" noProof="0">
                <a:ln>
                  <a:noFill/>
                </a:ln>
                <a:solidFill>
                  <a:srgbClr val="171A1C"/>
                </a:solidFill>
                <a:effectLst/>
                <a:uLnTx/>
                <a:uFillTx/>
                <a:latin typeface="Arial"/>
                <a:ea typeface="+mn-ea"/>
                <a:cs typeface="+mn-cs"/>
              </a:rPr>
              <a:t>#6 Mar 30</a:t>
            </a:r>
            <a:endParaRPr kumimoji="0" lang="en-US" sz="800" b="0" i="1" u="none" strike="noStrike" kern="0" cap="none" spc="0" normalizeH="0" baseline="0" noProof="0">
              <a:ln>
                <a:noFill/>
              </a:ln>
              <a:solidFill>
                <a:srgbClr val="171A1C"/>
              </a:solidFill>
              <a:effectLst/>
              <a:uLnTx/>
              <a:uFillTx/>
              <a:latin typeface="Arial"/>
              <a:ea typeface="+mn-ea"/>
              <a:cs typeface="+mn-cs"/>
            </a:endParaRPr>
          </a:p>
        </p:txBody>
      </p:sp>
      <p:sp>
        <p:nvSpPr>
          <p:cNvPr id="256" name="TextBox 255">
            <a:extLst>
              <a:ext uri="{FF2B5EF4-FFF2-40B4-BE49-F238E27FC236}">
                <a16:creationId xmlns:a16="http://schemas.microsoft.com/office/drawing/2014/main" id="{0B918CB3-3104-A324-F079-B129E57822CD}"/>
              </a:ext>
            </a:extLst>
          </p:cNvPr>
          <p:cNvSpPr txBox="1">
            <a:spLocks/>
          </p:cNvSpPr>
          <p:nvPr>
            <p:custDataLst>
              <p:tags r:id="rId71"/>
            </p:custDataLst>
          </p:nvPr>
        </p:nvSpPr>
        <p:spPr>
          <a:xfrm>
            <a:off x="6267886" y="4009232"/>
            <a:ext cx="615682" cy="247650"/>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l"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PRS Update </a:t>
            </a:r>
            <a:r>
              <a:rPr kumimoji="0" lang="en-US" sz="800" b="0" i="0" u="none" strike="noStrike" kern="0" cap="none" spc="0" normalizeH="0" baseline="0" noProof="0">
                <a:ln>
                  <a:noFill/>
                </a:ln>
                <a:solidFill>
                  <a:srgbClr val="171A1C"/>
                </a:solidFill>
                <a:effectLst/>
                <a:uLnTx/>
                <a:uFillTx/>
                <a:latin typeface="Arial"/>
                <a:ea typeface="+mn-ea"/>
                <a:cs typeface="+mn-cs"/>
              </a:rPr>
              <a:t>3/11</a:t>
            </a:r>
          </a:p>
        </p:txBody>
      </p:sp>
      <p:sp>
        <p:nvSpPr>
          <p:cNvPr id="264" name="TextBox 263">
            <a:extLst>
              <a:ext uri="{FF2B5EF4-FFF2-40B4-BE49-F238E27FC236}">
                <a16:creationId xmlns:a16="http://schemas.microsoft.com/office/drawing/2014/main" id="{71D2FD71-73ED-E7CF-C2B3-84F0C3949AED}"/>
              </a:ext>
            </a:extLst>
          </p:cNvPr>
          <p:cNvSpPr txBox="1">
            <a:spLocks/>
          </p:cNvSpPr>
          <p:nvPr>
            <p:custDataLst>
              <p:tags r:id="rId72"/>
            </p:custDataLst>
          </p:nvPr>
        </p:nvSpPr>
        <p:spPr>
          <a:xfrm>
            <a:off x="8978787" y="4882717"/>
            <a:ext cx="500062" cy="246063"/>
          </a:xfrm>
          <a:prstGeom prst="rect">
            <a:avLst/>
          </a:prstGeom>
          <a:solidFill>
            <a:schemeClr val="bg2"/>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l"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ROS Vote </a:t>
            </a:r>
            <a:r>
              <a:rPr kumimoji="0" lang="en-US" sz="800" b="0" i="0" u="none" strike="noStrike" kern="0" cap="none" spc="0" normalizeH="0" baseline="0" noProof="0">
                <a:ln>
                  <a:noFill/>
                </a:ln>
                <a:solidFill>
                  <a:srgbClr val="171A1C"/>
                </a:solidFill>
                <a:effectLst/>
                <a:uLnTx/>
                <a:uFillTx/>
                <a:latin typeface="Arial"/>
                <a:ea typeface="+mn-ea"/>
                <a:cs typeface="+mn-cs"/>
              </a:rPr>
              <a:t>5/7</a:t>
            </a:r>
          </a:p>
        </p:txBody>
      </p:sp>
      <p:sp>
        <p:nvSpPr>
          <p:cNvPr id="268" name="TextBox 267">
            <a:extLst>
              <a:ext uri="{FF2B5EF4-FFF2-40B4-BE49-F238E27FC236}">
                <a16:creationId xmlns:a16="http://schemas.microsoft.com/office/drawing/2014/main" id="{E21CBC7C-1F40-B920-5A6C-C7F0E97C5945}"/>
              </a:ext>
            </a:extLst>
          </p:cNvPr>
          <p:cNvSpPr txBox="1">
            <a:spLocks/>
          </p:cNvSpPr>
          <p:nvPr>
            <p:custDataLst>
              <p:tags r:id="rId73"/>
            </p:custDataLst>
          </p:nvPr>
        </p:nvSpPr>
        <p:spPr>
          <a:xfrm>
            <a:off x="9832975" y="5476875"/>
            <a:ext cx="615682" cy="246063"/>
          </a:xfrm>
          <a:prstGeom prst="rect">
            <a:avLst/>
          </a:prstGeom>
          <a:noFill/>
        </p:spPr>
        <p:txBody>
          <a:bodyPr vert="horz" wrap="square" lIns="0" tIns="0" rIns="0" bIns="0" rtlCol="0" anchor="t">
            <a:no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l"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Board  Vote </a:t>
            </a:r>
            <a:r>
              <a:rPr kumimoji="0" lang="en-US" sz="800" b="0" i="0" u="none" strike="noStrike" kern="0" cap="none" spc="0" normalizeH="0" baseline="0" noProof="0">
                <a:ln>
                  <a:noFill/>
                </a:ln>
                <a:solidFill>
                  <a:srgbClr val="171A1C"/>
                </a:solidFill>
                <a:effectLst/>
                <a:uLnTx/>
                <a:uFillTx/>
                <a:latin typeface="Arial"/>
                <a:ea typeface="+mn-ea"/>
                <a:cs typeface="+mn-cs"/>
              </a:rPr>
              <a:t>6/1</a:t>
            </a:r>
          </a:p>
        </p:txBody>
      </p:sp>
      <p:sp>
        <p:nvSpPr>
          <p:cNvPr id="15" name="TextBox 14">
            <a:extLst>
              <a:ext uri="{FF2B5EF4-FFF2-40B4-BE49-F238E27FC236}">
                <a16:creationId xmlns:a16="http://schemas.microsoft.com/office/drawing/2014/main" id="{58E65B1A-24B2-CBDD-3556-B98E1A633B5B}"/>
              </a:ext>
            </a:extLst>
          </p:cNvPr>
          <p:cNvSpPr txBox="1">
            <a:spLocks/>
          </p:cNvSpPr>
          <p:nvPr>
            <p:custDataLst>
              <p:tags r:id="rId74"/>
            </p:custDataLst>
          </p:nvPr>
        </p:nvSpPr>
        <p:spPr>
          <a:xfrm>
            <a:off x="5453812" y="5799931"/>
            <a:ext cx="1133475" cy="369888"/>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r"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000000"/>
                </a:solidFill>
                <a:effectLst/>
                <a:uLnTx/>
                <a:uFillTx/>
                <a:latin typeface="Arial"/>
                <a:ea typeface="+mn-ea"/>
                <a:cs typeface="+mn-cs"/>
              </a:rPr>
              <a:t>3/4 </a:t>
            </a:r>
            <a:r>
              <a:rPr kumimoji="0" lang="en-US" sz="800" b="0" i="0" u="none" strike="noStrike" kern="0" cap="none" spc="0" normalizeH="0" baseline="0" noProof="0">
                <a:ln>
                  <a:noFill/>
                </a:ln>
                <a:solidFill>
                  <a:srgbClr val="000000"/>
                </a:solidFill>
                <a:effectLst/>
                <a:uLnTx/>
                <a:uFillTx/>
                <a:latin typeface="Arial"/>
                <a:ea typeface="+mn-ea"/>
                <a:cs typeface="+mn-cs"/>
              </a:rPr>
              <a:t>ERCOT files Batch Zero Revision Request(s)</a:t>
            </a:r>
            <a:endParaRPr kumimoji="0" lang="en-US" sz="800" b="0" i="0" u="none" strike="noStrike" kern="0" cap="none" spc="0" normalizeH="0" baseline="0" noProof="0">
              <a:ln>
                <a:noFill/>
              </a:ln>
              <a:solidFill>
                <a:srgbClr val="171A1C"/>
              </a:solidFill>
              <a:effectLst/>
              <a:uLnTx/>
              <a:uFillTx/>
              <a:latin typeface="Arial"/>
              <a:ea typeface="+mn-ea"/>
              <a:cs typeface="+mn-cs"/>
            </a:endParaRPr>
          </a:p>
        </p:txBody>
      </p:sp>
      <p:cxnSp>
        <p:nvCxnSpPr>
          <p:cNvPr id="12" name="GreyLineSeparatorDefault 165">
            <a:extLst>
              <a:ext uri="{FF2B5EF4-FFF2-40B4-BE49-F238E27FC236}">
                <a16:creationId xmlns:a16="http://schemas.microsoft.com/office/drawing/2014/main" id="{10BF5C96-400B-0D51-7AED-3D022F12A5CA}"/>
              </a:ext>
            </a:extLst>
          </p:cNvPr>
          <p:cNvCxnSpPr>
            <a:cxnSpLocks/>
          </p:cNvCxnSpPr>
          <p:nvPr>
            <p:custDataLst>
              <p:tags r:id="rId75"/>
            </p:custDataLst>
          </p:nvPr>
        </p:nvCxnSpPr>
        <p:spPr>
          <a:xfrm>
            <a:off x="5753989" y="3128963"/>
            <a:ext cx="5883275" cy="0"/>
          </a:xfrm>
          <a:prstGeom prst="straightConnector1">
            <a:avLst/>
          </a:prstGeom>
          <a:ln w="635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20" name="GreyLineSeparatorDefault 165">
            <a:extLst>
              <a:ext uri="{FF2B5EF4-FFF2-40B4-BE49-F238E27FC236}">
                <a16:creationId xmlns:a16="http://schemas.microsoft.com/office/drawing/2014/main" id="{EEF955DA-52B4-A7E8-98E8-AC2E7D7B7C6D}"/>
              </a:ext>
            </a:extLst>
          </p:cNvPr>
          <p:cNvCxnSpPr>
            <a:cxnSpLocks/>
          </p:cNvCxnSpPr>
          <p:nvPr>
            <p:custDataLst>
              <p:tags r:id="rId76"/>
            </p:custDataLst>
          </p:nvPr>
        </p:nvCxnSpPr>
        <p:spPr>
          <a:xfrm>
            <a:off x="5753989" y="3676650"/>
            <a:ext cx="5883275" cy="0"/>
          </a:xfrm>
          <a:prstGeom prst="straightConnector1">
            <a:avLst/>
          </a:prstGeom>
          <a:ln w="635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3" name="GreyLineSeparatorDefault 165">
            <a:extLst>
              <a:ext uri="{FF2B5EF4-FFF2-40B4-BE49-F238E27FC236}">
                <a16:creationId xmlns:a16="http://schemas.microsoft.com/office/drawing/2014/main" id="{0B65B8A9-CBCD-C140-497D-E639FCDDAEE3}"/>
              </a:ext>
            </a:extLst>
          </p:cNvPr>
          <p:cNvCxnSpPr>
            <a:cxnSpLocks/>
          </p:cNvCxnSpPr>
          <p:nvPr>
            <p:custDataLst>
              <p:tags r:id="rId77"/>
            </p:custDataLst>
          </p:nvPr>
        </p:nvCxnSpPr>
        <p:spPr>
          <a:xfrm>
            <a:off x="5753989" y="3395663"/>
            <a:ext cx="5881079" cy="0"/>
          </a:xfrm>
          <a:prstGeom prst="straightConnector1">
            <a:avLst/>
          </a:prstGeom>
          <a:ln w="635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2" name="GreyLineSeparatorDefault 165">
            <a:extLst>
              <a:ext uri="{FF2B5EF4-FFF2-40B4-BE49-F238E27FC236}">
                <a16:creationId xmlns:a16="http://schemas.microsoft.com/office/drawing/2014/main" id="{2F470A34-4534-FC96-5801-5D6F675DF759}"/>
              </a:ext>
            </a:extLst>
          </p:cNvPr>
          <p:cNvCxnSpPr>
            <a:cxnSpLocks/>
          </p:cNvCxnSpPr>
          <p:nvPr>
            <p:custDataLst>
              <p:tags r:id="rId78"/>
            </p:custDataLst>
          </p:nvPr>
        </p:nvCxnSpPr>
        <p:spPr>
          <a:xfrm>
            <a:off x="1646233" y="2339975"/>
            <a:ext cx="9988553" cy="0"/>
          </a:xfrm>
          <a:prstGeom prst="straightConnector1">
            <a:avLst/>
          </a:prstGeom>
          <a:ln w="635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0" name="GreyLineSeparatorDefault 165">
            <a:extLst>
              <a:ext uri="{FF2B5EF4-FFF2-40B4-BE49-F238E27FC236}">
                <a16:creationId xmlns:a16="http://schemas.microsoft.com/office/drawing/2014/main" id="{2C3FDA93-ACA6-9D0A-FA86-360C74A381A5}"/>
              </a:ext>
            </a:extLst>
          </p:cNvPr>
          <p:cNvCxnSpPr>
            <a:cxnSpLocks/>
          </p:cNvCxnSpPr>
          <p:nvPr>
            <p:custDataLst>
              <p:tags r:id="rId79"/>
            </p:custDataLst>
          </p:nvPr>
        </p:nvCxnSpPr>
        <p:spPr>
          <a:xfrm>
            <a:off x="1646233" y="2603500"/>
            <a:ext cx="9988553" cy="0"/>
          </a:xfrm>
          <a:prstGeom prst="straightConnector1">
            <a:avLst/>
          </a:prstGeom>
          <a:ln w="635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1" name="GreyLineSeparatorDefault 165">
            <a:extLst>
              <a:ext uri="{FF2B5EF4-FFF2-40B4-BE49-F238E27FC236}">
                <a16:creationId xmlns:a16="http://schemas.microsoft.com/office/drawing/2014/main" id="{FD4E72C3-BC15-EEB7-87D6-C0323359DD87}"/>
              </a:ext>
            </a:extLst>
          </p:cNvPr>
          <p:cNvCxnSpPr>
            <a:cxnSpLocks/>
          </p:cNvCxnSpPr>
          <p:nvPr>
            <p:custDataLst>
              <p:tags r:id="rId80"/>
            </p:custDataLst>
          </p:nvPr>
        </p:nvCxnSpPr>
        <p:spPr>
          <a:xfrm>
            <a:off x="1646233" y="2865438"/>
            <a:ext cx="9988553" cy="0"/>
          </a:xfrm>
          <a:prstGeom prst="straightConnector1">
            <a:avLst/>
          </a:prstGeom>
          <a:ln w="635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21" name="GreyLineSeparatorDefault 165">
            <a:extLst>
              <a:ext uri="{FF2B5EF4-FFF2-40B4-BE49-F238E27FC236}">
                <a16:creationId xmlns:a16="http://schemas.microsoft.com/office/drawing/2014/main" id="{E6F9F649-2735-18D8-42BD-E230BBBFF247}"/>
              </a:ext>
            </a:extLst>
          </p:cNvPr>
          <p:cNvCxnSpPr>
            <a:cxnSpLocks/>
          </p:cNvCxnSpPr>
          <p:nvPr>
            <p:custDataLst>
              <p:tags r:id="rId81"/>
            </p:custDataLst>
          </p:nvPr>
        </p:nvCxnSpPr>
        <p:spPr>
          <a:xfrm>
            <a:off x="1646233" y="4278313"/>
            <a:ext cx="9988553" cy="0"/>
          </a:xfrm>
          <a:prstGeom prst="straightConnector1">
            <a:avLst/>
          </a:prstGeom>
          <a:ln w="635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22" name="GreyLineSeparatorDefault 165">
            <a:extLst>
              <a:ext uri="{FF2B5EF4-FFF2-40B4-BE49-F238E27FC236}">
                <a16:creationId xmlns:a16="http://schemas.microsoft.com/office/drawing/2014/main" id="{71281F45-D45C-DE97-A7E6-57C8F1C1BADE}"/>
              </a:ext>
            </a:extLst>
          </p:cNvPr>
          <p:cNvCxnSpPr>
            <a:cxnSpLocks/>
          </p:cNvCxnSpPr>
          <p:nvPr>
            <p:custDataLst>
              <p:tags r:id="rId82"/>
            </p:custDataLst>
          </p:nvPr>
        </p:nvCxnSpPr>
        <p:spPr>
          <a:xfrm>
            <a:off x="1646233" y="4849813"/>
            <a:ext cx="9988553" cy="0"/>
          </a:xfrm>
          <a:prstGeom prst="straightConnector1">
            <a:avLst/>
          </a:prstGeom>
          <a:ln w="635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44" name="TextBox 143">
            <a:extLst>
              <a:ext uri="{FF2B5EF4-FFF2-40B4-BE49-F238E27FC236}">
                <a16:creationId xmlns:a16="http://schemas.microsoft.com/office/drawing/2014/main" id="{58DCF03B-6A4F-4B1A-5D18-712F8BADE245}"/>
              </a:ext>
            </a:extLst>
          </p:cNvPr>
          <p:cNvSpPr txBox="1">
            <a:spLocks/>
          </p:cNvSpPr>
          <p:nvPr>
            <p:custDataLst>
              <p:tags r:id="rId83"/>
            </p:custDataLst>
          </p:nvPr>
        </p:nvSpPr>
        <p:spPr>
          <a:xfrm>
            <a:off x="11175026" y="5799931"/>
            <a:ext cx="948844" cy="246063"/>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l"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000000"/>
                </a:solidFill>
                <a:effectLst/>
                <a:uLnTx/>
                <a:uFillTx/>
                <a:latin typeface="Arial"/>
                <a:ea typeface="+mn-ea"/>
                <a:cs typeface="+mn-cs"/>
              </a:rPr>
              <a:t>7/10 </a:t>
            </a:r>
            <a:r>
              <a:rPr kumimoji="0" lang="en-US" sz="800" b="0" i="0" u="none" strike="noStrike" kern="0" cap="none" spc="0" normalizeH="0" baseline="0" noProof="0">
                <a:ln>
                  <a:noFill/>
                </a:ln>
                <a:solidFill>
                  <a:srgbClr val="000000"/>
                </a:solidFill>
                <a:effectLst/>
                <a:uLnTx/>
                <a:uFillTx/>
                <a:latin typeface="Arial"/>
                <a:ea typeface="+mn-ea"/>
                <a:cs typeface="+mn-cs"/>
              </a:rPr>
              <a:t>Target effective date of protocols</a:t>
            </a:r>
          </a:p>
        </p:txBody>
      </p:sp>
      <p:sp>
        <p:nvSpPr>
          <p:cNvPr id="276" name="TextBox 275">
            <a:extLst>
              <a:ext uri="{FF2B5EF4-FFF2-40B4-BE49-F238E27FC236}">
                <a16:creationId xmlns:a16="http://schemas.microsoft.com/office/drawing/2014/main" id="{BE36250B-77A8-1A4C-67A3-79D4793BA739}"/>
              </a:ext>
            </a:extLst>
          </p:cNvPr>
          <p:cNvSpPr txBox="1">
            <a:spLocks/>
          </p:cNvSpPr>
          <p:nvPr>
            <p:custDataLst>
              <p:tags r:id="rId84"/>
            </p:custDataLst>
          </p:nvPr>
        </p:nvSpPr>
        <p:spPr>
          <a:xfrm>
            <a:off x="1646232" y="5522913"/>
            <a:ext cx="4133856" cy="153988"/>
          </a:xfrm>
          <a:prstGeom prst="rect">
            <a:avLst/>
          </a:prstGeom>
          <a:no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l" defTabSz="913526" rtl="0" eaLnBrk="1" fontAlgn="auto" latinLnBrk="0" hangingPunct="1">
              <a:lnSpc>
                <a:spcPct val="100000"/>
              </a:lnSpc>
              <a:spcBef>
                <a:spcPts val="0"/>
              </a:spcBef>
              <a:spcAft>
                <a:spcPts val="0"/>
              </a:spcAft>
              <a:buClr>
                <a:srgbClr val="4A525A"/>
              </a:buClr>
              <a:buSzPct val="100000"/>
              <a:buFontTx/>
              <a:buNone/>
              <a:tabLst/>
              <a:defRPr/>
            </a:pPr>
            <a:r>
              <a:rPr kumimoji="0" lang="en-US" sz="1000" b="0" i="0" u="none" strike="noStrike" kern="0" cap="none" spc="0" normalizeH="0" baseline="0" noProof="0">
                <a:ln>
                  <a:noFill/>
                </a:ln>
                <a:solidFill>
                  <a:srgbClr val="171A1C"/>
                </a:solidFill>
                <a:effectLst/>
                <a:uLnTx/>
                <a:uFillTx/>
                <a:latin typeface="Arial"/>
                <a:ea typeface="+mn-ea"/>
                <a:cs typeface="+mn-cs"/>
              </a:rPr>
              <a:t>Consideration of Batch Zero NPRR 1325 and PGRR 145</a:t>
            </a:r>
          </a:p>
        </p:txBody>
      </p:sp>
      <p:sp>
        <p:nvSpPr>
          <p:cNvPr id="280" name="TextBox 279">
            <a:extLst>
              <a:ext uri="{FF2B5EF4-FFF2-40B4-BE49-F238E27FC236}">
                <a16:creationId xmlns:a16="http://schemas.microsoft.com/office/drawing/2014/main" id="{1AFB365F-A15D-2475-DC3C-672E30200C47}"/>
              </a:ext>
            </a:extLst>
          </p:cNvPr>
          <p:cNvSpPr txBox="1">
            <a:spLocks/>
          </p:cNvSpPr>
          <p:nvPr>
            <p:custDataLst>
              <p:tags r:id="rId85"/>
            </p:custDataLst>
          </p:nvPr>
        </p:nvSpPr>
        <p:spPr>
          <a:xfrm>
            <a:off x="6469705" y="2348706"/>
            <a:ext cx="501951" cy="246063"/>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l"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LLWG</a:t>
            </a:r>
            <a:r>
              <a:rPr kumimoji="0" lang="en-US" sz="800" b="0" i="0" u="none" strike="noStrike" kern="0" cap="none" spc="0" normalizeH="0" baseline="0" noProof="0">
                <a:ln>
                  <a:noFill/>
                </a:ln>
                <a:solidFill>
                  <a:srgbClr val="171A1C"/>
                </a:solidFill>
                <a:effectLst/>
                <a:uLnTx/>
                <a:uFillTx/>
                <a:latin typeface="Arial"/>
                <a:ea typeface="+mn-ea"/>
                <a:cs typeface="+mn-cs"/>
              </a:rPr>
              <a:t> Feb 19</a:t>
            </a:r>
          </a:p>
        </p:txBody>
      </p:sp>
      <p:sp>
        <p:nvSpPr>
          <p:cNvPr id="284" name="TextBox 283">
            <a:extLst>
              <a:ext uri="{FF2B5EF4-FFF2-40B4-BE49-F238E27FC236}">
                <a16:creationId xmlns:a16="http://schemas.microsoft.com/office/drawing/2014/main" id="{5C0EAAB6-10A0-D5E4-DD7E-D3211531D63B}"/>
              </a:ext>
            </a:extLst>
          </p:cNvPr>
          <p:cNvSpPr txBox="1">
            <a:spLocks/>
          </p:cNvSpPr>
          <p:nvPr>
            <p:custDataLst>
              <p:tags r:id="rId86"/>
            </p:custDataLst>
          </p:nvPr>
        </p:nvSpPr>
        <p:spPr>
          <a:xfrm>
            <a:off x="6655962" y="2611438"/>
            <a:ext cx="565612" cy="246063"/>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r"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Workshop </a:t>
            </a:r>
            <a:r>
              <a:rPr kumimoji="0" lang="en-US" sz="800" b="0" i="0" u="none" strike="noStrike" kern="0" cap="none" spc="0" normalizeH="0" baseline="0" noProof="0">
                <a:ln>
                  <a:noFill/>
                </a:ln>
                <a:solidFill>
                  <a:srgbClr val="171A1C"/>
                </a:solidFill>
                <a:effectLst/>
                <a:uLnTx/>
                <a:uFillTx/>
                <a:latin typeface="Arial"/>
                <a:ea typeface="+mn-ea"/>
                <a:cs typeface="+mn-cs"/>
              </a:rPr>
              <a:t>#3 Feb 26</a:t>
            </a:r>
          </a:p>
        </p:txBody>
      </p:sp>
      <p:sp>
        <p:nvSpPr>
          <p:cNvPr id="286" name="TextBox 285">
            <a:extLst>
              <a:ext uri="{FF2B5EF4-FFF2-40B4-BE49-F238E27FC236}">
                <a16:creationId xmlns:a16="http://schemas.microsoft.com/office/drawing/2014/main" id="{2B98BD1E-F0B2-AFA9-F460-0F0A39D4696F}"/>
              </a:ext>
            </a:extLst>
          </p:cNvPr>
          <p:cNvSpPr txBox="1">
            <a:spLocks/>
          </p:cNvSpPr>
          <p:nvPr>
            <p:custDataLst>
              <p:tags r:id="rId87"/>
            </p:custDataLst>
          </p:nvPr>
        </p:nvSpPr>
        <p:spPr>
          <a:xfrm>
            <a:off x="9580562" y="5173613"/>
            <a:ext cx="779800" cy="246063"/>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l"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TAC Vote</a:t>
            </a:r>
            <a:br>
              <a:rPr kumimoji="0" lang="en-US" sz="800" b="1" i="0" u="none" strike="noStrike" kern="0" cap="none" spc="0" normalizeH="0" baseline="0" noProof="0">
                <a:ln>
                  <a:noFill/>
                </a:ln>
                <a:solidFill>
                  <a:srgbClr val="171A1C"/>
                </a:solidFill>
                <a:effectLst/>
                <a:uLnTx/>
                <a:uFillTx/>
                <a:latin typeface="Arial"/>
                <a:ea typeface="+mn-ea"/>
                <a:cs typeface="+mn-cs"/>
              </a:rPr>
            </a:br>
            <a:r>
              <a:rPr kumimoji="0" lang="en-US" sz="800" b="0" i="0" u="none" strike="noStrike" kern="0" cap="none" spc="0" normalizeH="0" baseline="0" noProof="0">
                <a:ln>
                  <a:noFill/>
                </a:ln>
                <a:solidFill>
                  <a:srgbClr val="171A1C"/>
                </a:solidFill>
                <a:effectLst/>
                <a:uLnTx/>
                <a:uFillTx/>
                <a:latin typeface="Arial"/>
                <a:ea typeface="+mn-ea"/>
                <a:cs typeface="+mn-cs"/>
              </a:rPr>
              <a:t>5/19-20</a:t>
            </a:r>
          </a:p>
        </p:txBody>
      </p:sp>
      <p:cxnSp>
        <p:nvCxnSpPr>
          <p:cNvPr id="19" name="Straight Arrow Connector 18">
            <a:extLst>
              <a:ext uri="{FF2B5EF4-FFF2-40B4-BE49-F238E27FC236}">
                <a16:creationId xmlns:a16="http://schemas.microsoft.com/office/drawing/2014/main" id="{87E05BCF-DD94-7209-18D7-E490C0F7F478}"/>
              </a:ext>
            </a:extLst>
          </p:cNvPr>
          <p:cNvCxnSpPr>
            <a:cxnSpLocks/>
          </p:cNvCxnSpPr>
          <p:nvPr/>
        </p:nvCxnSpPr>
        <p:spPr>
          <a:xfrm>
            <a:off x="3656398" y="2936875"/>
            <a:ext cx="0" cy="979488"/>
          </a:xfrm>
          <a:prstGeom prst="straightConnector1">
            <a:avLst/>
          </a:prstGeom>
          <a:ln w="6350" cap="flat">
            <a:solidFill>
              <a:schemeClr val="tx1"/>
            </a:solidFill>
            <a:miter lim="800000"/>
            <a:headEnd type="triangle"/>
            <a:tailEnd type="triangle"/>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6154A6E9-7114-62CE-CE25-643BBBDA6749}"/>
              </a:ext>
            </a:extLst>
          </p:cNvPr>
          <p:cNvSpPr txBox="1">
            <a:spLocks/>
          </p:cNvSpPr>
          <p:nvPr>
            <p:custDataLst>
              <p:tags r:id="rId88"/>
            </p:custDataLst>
          </p:nvPr>
        </p:nvSpPr>
        <p:spPr>
          <a:xfrm>
            <a:off x="8801056" y="5799931"/>
            <a:ext cx="703798" cy="246063"/>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r"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0" i="0" u="none" strike="noStrike" kern="0" cap="none" spc="0" normalizeH="0" baseline="0" noProof="0">
                <a:ln>
                  <a:noFill/>
                </a:ln>
                <a:solidFill>
                  <a:srgbClr val="000000"/>
                </a:solidFill>
                <a:effectLst/>
                <a:uLnTx/>
                <a:uFillTx/>
                <a:latin typeface="Arial"/>
                <a:ea typeface="+mn-ea"/>
                <a:cs typeface="+mn-cs"/>
              </a:rPr>
              <a:t>Target Board approval date</a:t>
            </a:r>
            <a:endParaRPr kumimoji="0" lang="en-US" sz="800" b="0" i="0" u="none" strike="noStrike" kern="0" cap="none" spc="0" normalizeH="0" baseline="0" noProof="0">
              <a:ln>
                <a:noFill/>
              </a:ln>
              <a:solidFill>
                <a:srgbClr val="171A1C"/>
              </a:solidFill>
              <a:effectLst/>
              <a:uLnTx/>
              <a:uFillTx/>
              <a:latin typeface="Arial"/>
              <a:ea typeface="+mn-ea"/>
              <a:cs typeface="+mn-cs"/>
            </a:endParaRPr>
          </a:p>
        </p:txBody>
      </p:sp>
      <p:sp>
        <p:nvSpPr>
          <p:cNvPr id="26" name="TextBox 25">
            <a:extLst>
              <a:ext uri="{FF2B5EF4-FFF2-40B4-BE49-F238E27FC236}">
                <a16:creationId xmlns:a16="http://schemas.microsoft.com/office/drawing/2014/main" id="{A3B5E252-4B15-D90D-3859-30FE56EB2E1A}"/>
              </a:ext>
            </a:extLst>
          </p:cNvPr>
          <p:cNvSpPr txBox="1">
            <a:spLocks/>
          </p:cNvSpPr>
          <p:nvPr>
            <p:custDataLst>
              <p:tags r:id="rId89"/>
            </p:custDataLst>
          </p:nvPr>
        </p:nvSpPr>
        <p:spPr>
          <a:xfrm>
            <a:off x="7523842" y="5476875"/>
            <a:ext cx="615682" cy="246063"/>
          </a:xfrm>
          <a:prstGeom prst="rect">
            <a:avLst/>
          </a:prstGeom>
          <a:solidFill>
            <a:schemeClr val="bg1"/>
          </a:solidFill>
        </p:spPr>
        <p:txBody>
          <a:bodyPr vert="horz" wrap="square" lIns="0" tIns="0" rIns="0" bIns="0" rtlCol="0" anchor="t">
            <a:no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l"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Board  Meeting </a:t>
            </a:r>
            <a:r>
              <a:rPr kumimoji="0" lang="en-US" sz="800" b="0" i="0" u="none" strike="noStrike" kern="0" cap="none" spc="0" normalizeH="0" baseline="0" noProof="0">
                <a:ln>
                  <a:noFill/>
                </a:ln>
                <a:solidFill>
                  <a:srgbClr val="171A1C"/>
                </a:solidFill>
                <a:effectLst/>
                <a:uLnTx/>
                <a:uFillTx/>
                <a:latin typeface="Arial"/>
                <a:ea typeface="+mn-ea"/>
                <a:cs typeface="+mn-cs"/>
              </a:rPr>
              <a:t>4/20</a:t>
            </a:r>
          </a:p>
        </p:txBody>
      </p:sp>
      <p:sp>
        <p:nvSpPr>
          <p:cNvPr id="17" name="TextBox 16">
            <a:extLst>
              <a:ext uri="{FF2B5EF4-FFF2-40B4-BE49-F238E27FC236}">
                <a16:creationId xmlns:a16="http://schemas.microsoft.com/office/drawing/2014/main" id="{5E37D35A-2E2B-854D-3283-62B57BBFA779}"/>
              </a:ext>
            </a:extLst>
          </p:cNvPr>
          <p:cNvSpPr txBox="1">
            <a:spLocks/>
          </p:cNvSpPr>
          <p:nvPr>
            <p:custDataLst>
              <p:tags r:id="rId90"/>
            </p:custDataLst>
          </p:nvPr>
        </p:nvSpPr>
        <p:spPr>
          <a:xfrm>
            <a:off x="7142164" y="4881923"/>
            <a:ext cx="615682" cy="247650"/>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r"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ROS Update </a:t>
            </a:r>
            <a:r>
              <a:rPr kumimoji="0" lang="en-US" sz="800" b="0" i="0" u="none" strike="noStrike" kern="0" cap="none" spc="0" normalizeH="0" baseline="0" noProof="0">
                <a:ln>
                  <a:noFill/>
                </a:ln>
                <a:solidFill>
                  <a:srgbClr val="171A1C"/>
                </a:solidFill>
                <a:effectLst/>
                <a:uLnTx/>
                <a:uFillTx/>
                <a:latin typeface="Arial"/>
                <a:ea typeface="+mn-ea"/>
                <a:cs typeface="+mn-cs"/>
              </a:rPr>
              <a:t>4/2</a:t>
            </a:r>
          </a:p>
        </p:txBody>
      </p:sp>
      <p:sp>
        <p:nvSpPr>
          <p:cNvPr id="29" name="Rectangle 28">
            <a:extLst>
              <a:ext uri="{FF2B5EF4-FFF2-40B4-BE49-F238E27FC236}">
                <a16:creationId xmlns:a16="http://schemas.microsoft.com/office/drawing/2014/main" id="{0C132E74-4A82-E2C3-C580-610D8451D619}"/>
              </a:ext>
            </a:extLst>
          </p:cNvPr>
          <p:cNvSpPr>
            <a:spLocks/>
          </p:cNvSpPr>
          <p:nvPr/>
        </p:nvSpPr>
        <p:spPr>
          <a:xfrm>
            <a:off x="6289303" y="5173613"/>
            <a:ext cx="1464226" cy="246063"/>
          </a:xfrm>
          <a:prstGeom prst="rect">
            <a:avLst/>
          </a:prstGeom>
          <a:solidFill>
            <a:srgbClr val="BFBFBF">
              <a:alpha val="60000"/>
            </a:srgbClr>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a:ln>
                  <a:noFill/>
                </a:ln>
                <a:solidFill>
                  <a:srgbClr val="171A1C"/>
                </a:solidFill>
                <a:effectLst/>
                <a:uLnTx/>
                <a:uFillTx/>
                <a:latin typeface="Arial"/>
                <a:ea typeface="+mn-ea"/>
                <a:cs typeface="+mn-cs"/>
              </a:rPr>
              <a:t>Monthly TAC updates</a:t>
            </a:r>
            <a:endParaRPr kumimoji="0" lang="en-US" sz="800" b="1" i="0" u="none" strike="noStrike" kern="1200" cap="none" spc="0" normalizeH="0" baseline="0" noProof="0">
              <a:ln>
                <a:noFill/>
              </a:ln>
              <a:solidFill>
                <a:srgbClr val="171A1C"/>
              </a:solidFill>
              <a:effectLst/>
              <a:uLnTx/>
              <a:uFillTx/>
              <a:latin typeface="Arial"/>
              <a:ea typeface="+mn-ea"/>
              <a:cs typeface="Arial"/>
            </a:endParaRPr>
          </a:p>
        </p:txBody>
      </p:sp>
      <p:sp>
        <p:nvSpPr>
          <p:cNvPr id="9" name="TextBox 8">
            <a:extLst>
              <a:ext uri="{FF2B5EF4-FFF2-40B4-BE49-F238E27FC236}">
                <a16:creationId xmlns:a16="http://schemas.microsoft.com/office/drawing/2014/main" id="{426C3999-64BE-8BF4-3FFE-7116F50DFD06}"/>
              </a:ext>
            </a:extLst>
          </p:cNvPr>
          <p:cNvSpPr txBox="1">
            <a:spLocks/>
          </p:cNvSpPr>
          <p:nvPr>
            <p:custDataLst>
              <p:tags r:id="rId91"/>
            </p:custDataLst>
          </p:nvPr>
        </p:nvSpPr>
        <p:spPr>
          <a:xfrm>
            <a:off x="7960404" y="3719513"/>
            <a:ext cx="565612" cy="246063"/>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r"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Workshop </a:t>
            </a:r>
            <a:r>
              <a:rPr kumimoji="0" lang="en-US" sz="800" b="0" i="0" u="none" strike="noStrike" kern="0" cap="none" spc="0" normalizeH="0" baseline="0" noProof="0">
                <a:ln>
                  <a:noFill/>
                </a:ln>
                <a:solidFill>
                  <a:srgbClr val="171A1C"/>
                </a:solidFill>
                <a:effectLst/>
                <a:uLnTx/>
                <a:uFillTx/>
                <a:latin typeface="Arial"/>
                <a:ea typeface="+mn-ea"/>
                <a:cs typeface="+mn-cs"/>
              </a:rPr>
              <a:t>#7 Apr 9</a:t>
            </a:r>
            <a:endParaRPr kumimoji="0" lang="en-US" sz="800" b="0" i="1" u="none" strike="noStrike" kern="0" cap="none" spc="0" normalizeH="0" baseline="0" noProof="0">
              <a:ln>
                <a:noFill/>
              </a:ln>
              <a:solidFill>
                <a:srgbClr val="171A1C"/>
              </a:solidFill>
              <a:effectLst/>
              <a:uLnTx/>
              <a:uFillTx/>
              <a:latin typeface="Arial"/>
              <a:ea typeface="+mn-ea"/>
              <a:cs typeface="+mn-cs"/>
            </a:endParaRPr>
          </a:p>
        </p:txBody>
      </p:sp>
      <p:sp>
        <p:nvSpPr>
          <p:cNvPr id="39" name="TextBox 38">
            <a:extLst>
              <a:ext uri="{FF2B5EF4-FFF2-40B4-BE49-F238E27FC236}">
                <a16:creationId xmlns:a16="http://schemas.microsoft.com/office/drawing/2014/main" id="{20C75651-81EF-089E-7B57-9F0D2711CDCC}"/>
              </a:ext>
            </a:extLst>
          </p:cNvPr>
          <p:cNvSpPr txBox="1">
            <a:spLocks/>
          </p:cNvSpPr>
          <p:nvPr>
            <p:custDataLst>
              <p:tags r:id="rId92"/>
            </p:custDataLst>
          </p:nvPr>
        </p:nvSpPr>
        <p:spPr>
          <a:xfrm>
            <a:off x="8515877" y="4010025"/>
            <a:ext cx="615682" cy="246063"/>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l"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Special PRS </a:t>
            </a:r>
            <a:r>
              <a:rPr kumimoji="0" lang="en-US" sz="800" b="0" i="0" u="none" strike="noStrike" kern="0" cap="none" spc="0" normalizeH="0" baseline="0" noProof="0">
                <a:ln>
                  <a:noFill/>
                </a:ln>
                <a:solidFill>
                  <a:srgbClr val="171A1C"/>
                </a:solidFill>
                <a:effectLst/>
                <a:uLnTx/>
                <a:uFillTx/>
                <a:latin typeface="Arial"/>
                <a:ea typeface="+mn-ea"/>
                <a:cs typeface="+mn-cs"/>
              </a:rPr>
              <a:t>4/22</a:t>
            </a:r>
          </a:p>
        </p:txBody>
      </p:sp>
      <p:sp>
        <p:nvSpPr>
          <p:cNvPr id="41" name="TextBox 40">
            <a:extLst>
              <a:ext uri="{FF2B5EF4-FFF2-40B4-BE49-F238E27FC236}">
                <a16:creationId xmlns:a16="http://schemas.microsoft.com/office/drawing/2014/main" id="{B8FD9087-F114-FC1E-FEB3-E704F6C90B7D}"/>
              </a:ext>
            </a:extLst>
          </p:cNvPr>
          <p:cNvSpPr txBox="1">
            <a:spLocks/>
          </p:cNvSpPr>
          <p:nvPr>
            <p:custDataLst>
              <p:tags r:id="rId93"/>
            </p:custDataLst>
          </p:nvPr>
        </p:nvSpPr>
        <p:spPr>
          <a:xfrm>
            <a:off x="7777654" y="5173613"/>
            <a:ext cx="642267" cy="246063"/>
          </a:xfrm>
          <a:prstGeom prst="rect">
            <a:avLst/>
          </a:prstGeom>
          <a:solidFill>
            <a:schemeClr val="bg1"/>
          </a:solidFill>
        </p:spPr>
        <p:txBody>
          <a:bodyPr vert="horz" wrap="square" lIns="0" tIns="0" rIns="0" bIns="0" rtlCol="0" anchor="t">
            <a:no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l"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Regular TAC </a:t>
            </a:r>
            <a:r>
              <a:rPr kumimoji="0" lang="en-US" sz="800" b="0" i="0" u="none" strike="noStrike" kern="0" cap="none" spc="0" normalizeH="0" baseline="0" noProof="0">
                <a:ln>
                  <a:noFill/>
                </a:ln>
                <a:solidFill>
                  <a:srgbClr val="171A1C"/>
                </a:solidFill>
                <a:effectLst/>
                <a:uLnTx/>
                <a:uFillTx/>
                <a:latin typeface="Arial"/>
                <a:ea typeface="+mn-ea"/>
                <a:cs typeface="+mn-cs"/>
              </a:rPr>
              <a:t>4/29</a:t>
            </a:r>
          </a:p>
        </p:txBody>
      </p:sp>
      <p:sp>
        <p:nvSpPr>
          <p:cNvPr id="43" name="TextBox 42">
            <a:extLst>
              <a:ext uri="{FF2B5EF4-FFF2-40B4-BE49-F238E27FC236}">
                <a16:creationId xmlns:a16="http://schemas.microsoft.com/office/drawing/2014/main" id="{1AD41E02-1AE8-3960-99B2-92928A346CB6}"/>
              </a:ext>
            </a:extLst>
          </p:cNvPr>
          <p:cNvSpPr txBox="1">
            <a:spLocks/>
          </p:cNvSpPr>
          <p:nvPr>
            <p:custDataLst>
              <p:tags r:id="rId94"/>
            </p:custDataLst>
          </p:nvPr>
        </p:nvSpPr>
        <p:spPr>
          <a:xfrm>
            <a:off x="8768139" y="5386388"/>
            <a:ext cx="779800" cy="246063"/>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l"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Special TAC </a:t>
            </a:r>
            <a:r>
              <a:rPr kumimoji="0" lang="en-US" sz="800" b="0" i="0" u="none" strike="noStrike" kern="0" cap="none" spc="0" normalizeH="0" baseline="0" noProof="0">
                <a:ln>
                  <a:noFill/>
                </a:ln>
                <a:solidFill>
                  <a:srgbClr val="171A1C"/>
                </a:solidFill>
                <a:effectLst/>
                <a:uLnTx/>
                <a:uFillTx/>
                <a:latin typeface="Arial"/>
                <a:ea typeface="+mn-ea"/>
                <a:cs typeface="+mn-cs"/>
              </a:rPr>
              <a:t>5/13</a:t>
            </a:r>
          </a:p>
        </p:txBody>
      </p:sp>
      <p:sp>
        <p:nvSpPr>
          <p:cNvPr id="45" name="TextBox 44">
            <a:extLst>
              <a:ext uri="{FF2B5EF4-FFF2-40B4-BE49-F238E27FC236}">
                <a16:creationId xmlns:a16="http://schemas.microsoft.com/office/drawing/2014/main" id="{3D9650F8-3E43-23E0-A86C-A3663B06FFDE}"/>
              </a:ext>
            </a:extLst>
          </p:cNvPr>
          <p:cNvSpPr txBox="1">
            <a:spLocks/>
          </p:cNvSpPr>
          <p:nvPr>
            <p:custDataLst>
              <p:tags r:id="rId95"/>
            </p:custDataLst>
          </p:nvPr>
        </p:nvSpPr>
        <p:spPr>
          <a:xfrm>
            <a:off x="8962847" y="4300922"/>
            <a:ext cx="647878" cy="246063"/>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l"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 PRS Vote</a:t>
            </a:r>
            <a:br>
              <a:rPr kumimoji="0" lang="en-US" sz="800" b="1" i="0" u="none" strike="noStrike" kern="0" cap="none" spc="0" normalizeH="0" baseline="0" noProof="0">
                <a:ln>
                  <a:noFill/>
                </a:ln>
                <a:solidFill>
                  <a:srgbClr val="171A1C"/>
                </a:solidFill>
                <a:effectLst/>
                <a:uLnTx/>
                <a:uFillTx/>
                <a:latin typeface="Arial"/>
                <a:ea typeface="+mn-ea"/>
                <a:cs typeface="Arial"/>
              </a:rPr>
            </a:br>
            <a:r>
              <a:rPr kumimoji="0" lang="en-US" sz="800" b="0" i="0" u="none" strike="noStrike" kern="0" cap="none" spc="0" normalizeH="0" baseline="0" noProof="0">
                <a:ln>
                  <a:noFill/>
                </a:ln>
                <a:solidFill>
                  <a:srgbClr val="171A1C"/>
                </a:solidFill>
                <a:effectLst/>
                <a:uLnTx/>
                <a:uFillTx/>
                <a:latin typeface="Arial"/>
                <a:ea typeface="+mn-ea"/>
                <a:cs typeface="+mn-cs"/>
              </a:rPr>
              <a:t>5</a:t>
            </a:r>
            <a:r>
              <a:rPr kumimoji="0" lang="en-US" sz="800" b="1" i="0" u="none" strike="noStrike" kern="0" cap="none" spc="0" normalizeH="0" baseline="0" noProof="0">
                <a:ln>
                  <a:noFill/>
                </a:ln>
                <a:solidFill>
                  <a:srgbClr val="171A1C"/>
                </a:solidFill>
                <a:effectLst/>
                <a:uLnTx/>
                <a:uFillTx/>
                <a:latin typeface="Arial"/>
                <a:ea typeface="+mn-ea"/>
                <a:cs typeface="+mn-cs"/>
              </a:rPr>
              <a:t>/</a:t>
            </a:r>
            <a:r>
              <a:rPr kumimoji="0" lang="en-US" sz="800" b="0" i="0" u="none" strike="noStrike" kern="0" cap="none" spc="0" normalizeH="0" baseline="0" noProof="0">
                <a:ln>
                  <a:noFill/>
                </a:ln>
                <a:solidFill>
                  <a:srgbClr val="171A1C"/>
                </a:solidFill>
                <a:effectLst/>
                <a:uLnTx/>
                <a:uFillTx/>
                <a:latin typeface="Arial"/>
                <a:ea typeface="+mn-ea"/>
                <a:cs typeface="+mn-cs"/>
              </a:rPr>
              <a:t>6</a:t>
            </a:r>
          </a:p>
        </p:txBody>
      </p:sp>
      <p:sp>
        <p:nvSpPr>
          <p:cNvPr id="28" name="Rectangle 27">
            <a:extLst>
              <a:ext uri="{FF2B5EF4-FFF2-40B4-BE49-F238E27FC236}">
                <a16:creationId xmlns:a16="http://schemas.microsoft.com/office/drawing/2014/main" id="{7A4B51E2-FABA-9E67-4897-523F70E62662}"/>
              </a:ext>
            </a:extLst>
          </p:cNvPr>
          <p:cNvSpPr/>
          <p:nvPr/>
        </p:nvSpPr>
        <p:spPr>
          <a:xfrm>
            <a:off x="6989913" y="2358231"/>
            <a:ext cx="1674270" cy="227013"/>
          </a:xfrm>
          <a:prstGeom prst="rect">
            <a:avLst/>
          </a:prstGeom>
          <a:solidFill>
            <a:srgbClr val="BFBFBF">
              <a:alpha val="60000"/>
            </a:srgbClr>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a:ln>
                  <a:noFill/>
                </a:ln>
                <a:solidFill>
                  <a:srgbClr val="171A1C"/>
                </a:solidFill>
                <a:effectLst/>
                <a:uLnTx/>
                <a:uFillTx/>
                <a:latin typeface="Arial"/>
                <a:ea typeface="+mn-ea"/>
                <a:cs typeface="+mn-cs"/>
              </a:rPr>
              <a:t>Monthly LLWG updates</a:t>
            </a:r>
            <a:endParaRPr kumimoji="0" lang="en-US" sz="800" b="1" i="0" u="none" strike="noStrike" kern="1200" cap="none" spc="0" normalizeH="0" baseline="0" noProof="0">
              <a:ln>
                <a:noFill/>
              </a:ln>
              <a:solidFill>
                <a:srgbClr val="171A1C"/>
              </a:solidFill>
              <a:effectLst/>
              <a:uLnTx/>
              <a:uFillTx/>
              <a:latin typeface="Arial"/>
              <a:ea typeface="+mn-ea"/>
              <a:cs typeface="Arial"/>
            </a:endParaRPr>
          </a:p>
        </p:txBody>
      </p:sp>
      <p:sp>
        <p:nvSpPr>
          <p:cNvPr id="48" name="TextBox 47">
            <a:extLst>
              <a:ext uri="{FF2B5EF4-FFF2-40B4-BE49-F238E27FC236}">
                <a16:creationId xmlns:a16="http://schemas.microsoft.com/office/drawing/2014/main" id="{1710E1C8-1991-F9B2-2CE9-28B4BE402186}"/>
              </a:ext>
            </a:extLst>
          </p:cNvPr>
          <p:cNvSpPr txBox="1">
            <a:spLocks/>
          </p:cNvSpPr>
          <p:nvPr>
            <p:custDataLst>
              <p:tags r:id="rId96"/>
            </p:custDataLst>
          </p:nvPr>
        </p:nvSpPr>
        <p:spPr>
          <a:xfrm>
            <a:off x="7067277" y="5994400"/>
            <a:ext cx="1538560" cy="369332"/>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ctr"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0" i="0" u="none" strike="noStrike" kern="0" cap="none" spc="0" normalizeH="0" baseline="0" noProof="0" dirty="0">
                <a:ln>
                  <a:noFill/>
                </a:ln>
                <a:solidFill>
                  <a:srgbClr val="000000"/>
                </a:solidFill>
                <a:effectLst/>
                <a:uLnTx/>
                <a:uFillTx/>
                <a:latin typeface="Arial"/>
                <a:ea typeface="+mn-ea"/>
                <a:cs typeface="+mn-cs"/>
              </a:rPr>
              <a:t>4/17 ERCOT filed comments to PGRR145 and NPRR1325 for CLR, followed by BYOG (TBD)</a:t>
            </a:r>
            <a:endParaRPr kumimoji="0" lang="en-US" sz="800" b="0" i="0" u="none" strike="noStrike" kern="0" cap="none" spc="0" normalizeH="0" baseline="0" noProof="0" dirty="0">
              <a:ln>
                <a:noFill/>
              </a:ln>
              <a:solidFill>
                <a:srgbClr val="171A1C"/>
              </a:solidFill>
              <a:effectLst/>
              <a:uLnTx/>
              <a:uFillTx/>
              <a:latin typeface="Arial"/>
              <a:ea typeface="+mn-ea"/>
              <a:cs typeface="+mn-cs"/>
            </a:endParaRPr>
          </a:p>
        </p:txBody>
      </p:sp>
      <p:sp>
        <p:nvSpPr>
          <p:cNvPr id="54" name="TextBox 53">
            <a:extLst>
              <a:ext uri="{FF2B5EF4-FFF2-40B4-BE49-F238E27FC236}">
                <a16:creationId xmlns:a16="http://schemas.microsoft.com/office/drawing/2014/main" id="{46B598A0-7CB5-F4D1-58C6-0F7E88CB9FD0}"/>
              </a:ext>
            </a:extLst>
          </p:cNvPr>
          <p:cNvSpPr txBox="1">
            <a:spLocks/>
          </p:cNvSpPr>
          <p:nvPr>
            <p:custDataLst>
              <p:tags r:id="rId97"/>
            </p:custDataLst>
          </p:nvPr>
        </p:nvSpPr>
        <p:spPr>
          <a:xfrm>
            <a:off x="7921399" y="4870591"/>
            <a:ext cx="615682" cy="247650"/>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l"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ROS Update </a:t>
            </a:r>
            <a:r>
              <a:rPr kumimoji="0" lang="en-US" sz="800" b="0" i="1" u="none" strike="noStrike" kern="0" cap="none" spc="0" normalizeH="0" baseline="0" noProof="0">
                <a:ln>
                  <a:noFill/>
                </a:ln>
                <a:solidFill>
                  <a:srgbClr val="171A1C"/>
                </a:solidFill>
                <a:effectLst/>
                <a:uLnTx/>
                <a:uFillTx/>
                <a:latin typeface="Arial"/>
                <a:ea typeface="+mn-ea"/>
                <a:cs typeface="+mn-cs"/>
              </a:rPr>
              <a:t>(special) </a:t>
            </a:r>
            <a:r>
              <a:rPr kumimoji="0" lang="en-US" sz="800" b="0" i="0" u="none" strike="noStrike" kern="0" cap="none" spc="0" normalizeH="0" baseline="0" noProof="0">
                <a:ln>
                  <a:noFill/>
                </a:ln>
                <a:solidFill>
                  <a:srgbClr val="171A1C"/>
                </a:solidFill>
                <a:effectLst/>
                <a:uLnTx/>
                <a:uFillTx/>
                <a:latin typeface="Arial"/>
                <a:ea typeface="+mn-ea"/>
                <a:cs typeface="+mn-cs"/>
              </a:rPr>
              <a:t>4/14</a:t>
            </a:r>
          </a:p>
        </p:txBody>
      </p:sp>
      <p:sp>
        <p:nvSpPr>
          <p:cNvPr id="262" name="TextBox 261">
            <a:extLst>
              <a:ext uri="{FF2B5EF4-FFF2-40B4-BE49-F238E27FC236}">
                <a16:creationId xmlns:a16="http://schemas.microsoft.com/office/drawing/2014/main" id="{6CD86FDA-D626-1D66-E988-868FD4E5F44B}"/>
              </a:ext>
            </a:extLst>
          </p:cNvPr>
          <p:cNvSpPr txBox="1">
            <a:spLocks/>
          </p:cNvSpPr>
          <p:nvPr>
            <p:custDataLst>
              <p:tags r:id="rId98"/>
            </p:custDataLst>
          </p:nvPr>
        </p:nvSpPr>
        <p:spPr>
          <a:xfrm>
            <a:off x="6936527" y="4591819"/>
            <a:ext cx="615682" cy="246063"/>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l"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ROS Update </a:t>
            </a:r>
            <a:r>
              <a:rPr kumimoji="0" lang="en-US" sz="800" b="0" i="0" u="none" strike="noStrike" kern="0" cap="none" spc="0" normalizeH="0" baseline="0" noProof="0">
                <a:ln>
                  <a:noFill/>
                </a:ln>
                <a:solidFill>
                  <a:srgbClr val="171A1C"/>
                </a:solidFill>
                <a:effectLst/>
                <a:uLnTx/>
                <a:uFillTx/>
                <a:latin typeface="Arial"/>
                <a:ea typeface="+mn-ea"/>
                <a:cs typeface="+mn-cs"/>
              </a:rPr>
              <a:t>3/5</a:t>
            </a:r>
          </a:p>
        </p:txBody>
      </p:sp>
      <p:sp>
        <p:nvSpPr>
          <p:cNvPr id="55" name="TextBox 54">
            <a:extLst>
              <a:ext uri="{FF2B5EF4-FFF2-40B4-BE49-F238E27FC236}">
                <a16:creationId xmlns:a16="http://schemas.microsoft.com/office/drawing/2014/main" id="{2171CDE3-7EAA-2F9E-F0B4-CB8E7D654235}"/>
              </a:ext>
            </a:extLst>
          </p:cNvPr>
          <p:cNvSpPr txBox="1">
            <a:spLocks/>
          </p:cNvSpPr>
          <p:nvPr>
            <p:custDataLst>
              <p:tags r:id="rId99"/>
            </p:custDataLst>
          </p:nvPr>
        </p:nvSpPr>
        <p:spPr>
          <a:xfrm>
            <a:off x="8534534" y="4591026"/>
            <a:ext cx="615682" cy="247650"/>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l"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ROS Update </a:t>
            </a:r>
            <a:r>
              <a:rPr kumimoji="0" lang="en-US" sz="800" b="0" i="1" u="none" strike="noStrike" kern="0" cap="none" spc="0" normalizeH="0" baseline="0" noProof="0">
                <a:ln>
                  <a:noFill/>
                </a:ln>
                <a:solidFill>
                  <a:srgbClr val="171A1C"/>
                </a:solidFill>
                <a:effectLst/>
                <a:uLnTx/>
                <a:uFillTx/>
                <a:latin typeface="Arial"/>
                <a:ea typeface="+mn-ea"/>
                <a:cs typeface="+mn-cs"/>
              </a:rPr>
              <a:t>(special) </a:t>
            </a:r>
            <a:r>
              <a:rPr kumimoji="0" lang="en-US" sz="800" b="0" i="0" u="none" strike="noStrike" kern="0" cap="none" spc="0" normalizeH="0" baseline="0" noProof="0">
                <a:ln>
                  <a:noFill/>
                </a:ln>
                <a:solidFill>
                  <a:srgbClr val="171A1C"/>
                </a:solidFill>
                <a:effectLst/>
                <a:uLnTx/>
                <a:uFillTx/>
                <a:latin typeface="Arial"/>
                <a:ea typeface="+mn-ea"/>
                <a:cs typeface="+mn-cs"/>
              </a:rPr>
              <a:t>4/23</a:t>
            </a:r>
          </a:p>
        </p:txBody>
      </p:sp>
      <p:sp>
        <p:nvSpPr>
          <p:cNvPr id="51" name="TextBox 50">
            <a:extLst>
              <a:ext uri="{FF2B5EF4-FFF2-40B4-BE49-F238E27FC236}">
                <a16:creationId xmlns:a16="http://schemas.microsoft.com/office/drawing/2014/main" id="{E0412974-786A-EA88-27F6-C79E7F47F383}"/>
              </a:ext>
            </a:extLst>
          </p:cNvPr>
          <p:cNvSpPr txBox="1">
            <a:spLocks/>
          </p:cNvSpPr>
          <p:nvPr/>
        </p:nvSpPr>
        <p:spPr>
          <a:xfrm>
            <a:off x="554736" y="4056113"/>
            <a:ext cx="991186" cy="461665"/>
          </a:xfrm>
          <a:prstGeom prst="rect">
            <a:avLst/>
          </a:prstGeom>
        </p:spPr>
        <p:txBody>
          <a:bodyPr vert="horz" wrap="square" lIns="0" tIns="0" rIns="0" bIns="0" rtlCol="0" anchor="t" anchorCtr="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171A1C"/>
              </a:buClr>
              <a:buSzPct val="100000"/>
              <a:buFont typeface="Segoe UI" panose="020B0502040204020203" pitchFamily="34" charset="0"/>
              <a:buChar char="​"/>
              <a:tabLst/>
              <a:defRPr/>
            </a:pPr>
            <a:r>
              <a:rPr kumimoji="0" lang="en-US" sz="1000" b="1" i="0" u="none" strike="noStrike" kern="1200" cap="none" spc="0" normalizeH="0" baseline="0" noProof="0">
                <a:ln>
                  <a:noFill/>
                </a:ln>
                <a:solidFill>
                  <a:srgbClr val="171A1C"/>
                </a:solidFill>
                <a:effectLst/>
                <a:uLnTx/>
                <a:uFillTx/>
                <a:latin typeface="Arial"/>
                <a:ea typeface="+mn-ea"/>
                <a:cs typeface="Arial" panose="020B0604020202020204" pitchFamily="34" charset="0"/>
              </a:rPr>
              <a:t>PRS (Protocols Review Subcommittee)</a:t>
            </a:r>
          </a:p>
        </p:txBody>
      </p:sp>
      <p:sp>
        <p:nvSpPr>
          <p:cNvPr id="56" name="TextBox 55">
            <a:extLst>
              <a:ext uri="{FF2B5EF4-FFF2-40B4-BE49-F238E27FC236}">
                <a16:creationId xmlns:a16="http://schemas.microsoft.com/office/drawing/2014/main" id="{88813913-80C1-E6CA-70DF-9B26CC902AED}"/>
              </a:ext>
            </a:extLst>
          </p:cNvPr>
          <p:cNvSpPr txBox="1"/>
          <p:nvPr/>
        </p:nvSpPr>
        <p:spPr>
          <a:xfrm>
            <a:off x="554736" y="2117725"/>
            <a:ext cx="991186" cy="307777"/>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171A1C"/>
              </a:buClr>
              <a:buSzPct val="100000"/>
              <a:buFont typeface="Segoe UI" panose="020B0502040204020203" pitchFamily="34" charset="0"/>
              <a:buChar char="​"/>
              <a:tabLst/>
              <a:defRPr/>
            </a:pPr>
            <a:r>
              <a:rPr kumimoji="0" lang="en-US" sz="1000" b="1" i="0" u="none" strike="noStrike" kern="1200" cap="none" spc="0" normalizeH="0" baseline="0" noProof="0">
                <a:ln>
                  <a:noFill/>
                </a:ln>
                <a:solidFill>
                  <a:srgbClr val="171A1C"/>
                </a:solidFill>
                <a:effectLst/>
                <a:uLnTx/>
                <a:uFillTx/>
                <a:latin typeface="Arial"/>
                <a:ea typeface="+mn-ea"/>
                <a:cs typeface="Arial" panose="020B0604020202020204" pitchFamily="34" charset="0"/>
              </a:rPr>
              <a:t>Workshops and working groups</a:t>
            </a:r>
          </a:p>
        </p:txBody>
      </p:sp>
      <p:sp>
        <p:nvSpPr>
          <p:cNvPr id="58" name="TextBox 57">
            <a:extLst>
              <a:ext uri="{FF2B5EF4-FFF2-40B4-BE49-F238E27FC236}">
                <a16:creationId xmlns:a16="http://schemas.microsoft.com/office/drawing/2014/main" id="{58366703-8B5B-AD80-D51B-994ED7BB3B65}"/>
              </a:ext>
            </a:extLst>
          </p:cNvPr>
          <p:cNvSpPr txBox="1"/>
          <p:nvPr/>
        </p:nvSpPr>
        <p:spPr>
          <a:xfrm>
            <a:off x="554736" y="5218956"/>
            <a:ext cx="991186" cy="153888"/>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171A1C"/>
              </a:buClr>
              <a:buSzPct val="100000"/>
              <a:buFont typeface="Segoe UI" panose="020B0502040204020203" pitchFamily="34" charset="0"/>
              <a:buChar char="​"/>
              <a:tabLst/>
              <a:defRPr/>
            </a:pPr>
            <a:r>
              <a:rPr kumimoji="0" lang="en-US" sz="1000" b="1" i="0" u="none" strike="noStrike" kern="1200" cap="none" spc="0" normalizeH="0" baseline="0" noProof="0">
                <a:ln>
                  <a:noFill/>
                </a:ln>
                <a:solidFill>
                  <a:srgbClr val="171A1C"/>
                </a:solidFill>
                <a:effectLst/>
                <a:uLnTx/>
                <a:uFillTx/>
                <a:latin typeface="Arial"/>
                <a:ea typeface="+mn-ea"/>
                <a:cs typeface="Arial" panose="020B0604020202020204" pitchFamily="34" charset="0"/>
              </a:rPr>
              <a:t>TAC</a:t>
            </a:r>
          </a:p>
        </p:txBody>
      </p:sp>
      <p:sp>
        <p:nvSpPr>
          <p:cNvPr id="60" name="TextBox 59">
            <a:extLst>
              <a:ext uri="{FF2B5EF4-FFF2-40B4-BE49-F238E27FC236}">
                <a16:creationId xmlns:a16="http://schemas.microsoft.com/office/drawing/2014/main" id="{A99CBC33-2A58-A1AA-EF40-A216984B4FA6}"/>
              </a:ext>
            </a:extLst>
          </p:cNvPr>
          <p:cNvSpPr txBox="1"/>
          <p:nvPr/>
        </p:nvSpPr>
        <p:spPr>
          <a:xfrm>
            <a:off x="554736" y="5524500"/>
            <a:ext cx="991186" cy="153888"/>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171A1C"/>
              </a:buClr>
              <a:buSzPct val="100000"/>
              <a:buFont typeface="Segoe UI" panose="020B0502040204020203" pitchFamily="34" charset="0"/>
              <a:buChar char="​"/>
              <a:tabLst/>
              <a:defRPr/>
            </a:pPr>
            <a:r>
              <a:rPr kumimoji="0" lang="en-US" sz="1000" b="1" i="0" u="none" strike="noStrike" kern="1200" cap="none" spc="0" normalizeH="0" baseline="0" noProof="0">
                <a:ln>
                  <a:noFill/>
                </a:ln>
                <a:solidFill>
                  <a:srgbClr val="171A1C"/>
                </a:solidFill>
                <a:effectLst/>
                <a:uLnTx/>
                <a:uFillTx/>
                <a:latin typeface="Arial"/>
                <a:ea typeface="+mn-ea"/>
                <a:cs typeface="Arial" panose="020B0604020202020204" pitchFamily="34" charset="0"/>
              </a:rPr>
              <a:t>ERCOT Board</a:t>
            </a:r>
          </a:p>
        </p:txBody>
      </p:sp>
      <p:sp>
        <p:nvSpPr>
          <p:cNvPr id="65" name="TextBox 64">
            <a:extLst>
              <a:ext uri="{FF2B5EF4-FFF2-40B4-BE49-F238E27FC236}">
                <a16:creationId xmlns:a16="http://schemas.microsoft.com/office/drawing/2014/main" id="{E73FB4F2-3239-EABF-4B22-A0AF4A4B017D}"/>
              </a:ext>
            </a:extLst>
          </p:cNvPr>
          <p:cNvSpPr txBox="1"/>
          <p:nvPr/>
        </p:nvSpPr>
        <p:spPr>
          <a:xfrm>
            <a:off x="1646233" y="1808163"/>
            <a:ext cx="4020331" cy="184666"/>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171A1C"/>
              </a:buClr>
              <a:buSzPct val="100000"/>
              <a:buFont typeface="Segoe UI" panose="020B0502040204020203" pitchFamily="34" charset="0"/>
              <a:buChar char="​"/>
              <a:tabLst/>
              <a:defRPr/>
            </a:pPr>
            <a:r>
              <a:rPr kumimoji="0" lang="en-US" sz="1200" b="1" i="0" u="none" strike="noStrike" kern="1200" cap="none" spc="0" normalizeH="0" baseline="0" noProof="0">
                <a:ln>
                  <a:noFill/>
                </a:ln>
                <a:solidFill>
                  <a:srgbClr val="171A1C"/>
                </a:solidFill>
                <a:effectLst/>
                <a:uLnTx/>
                <a:uFillTx/>
                <a:latin typeface="Arial"/>
                <a:ea typeface="+mn-ea"/>
                <a:cs typeface="Arial" panose="020B0604020202020204" pitchFamily="34" charset="0"/>
              </a:rPr>
              <a:t>Objective</a:t>
            </a:r>
          </a:p>
        </p:txBody>
      </p:sp>
      <p:sp>
        <p:nvSpPr>
          <p:cNvPr id="67" name="TextBox 66">
            <a:extLst>
              <a:ext uri="{FF2B5EF4-FFF2-40B4-BE49-F238E27FC236}">
                <a16:creationId xmlns:a16="http://schemas.microsoft.com/office/drawing/2014/main" id="{3D6CB9FA-C90D-6CC8-7A3E-5B4F9708436F}"/>
              </a:ext>
            </a:extLst>
          </p:cNvPr>
          <p:cNvSpPr txBox="1">
            <a:spLocks/>
          </p:cNvSpPr>
          <p:nvPr/>
        </p:nvSpPr>
        <p:spPr>
          <a:xfrm>
            <a:off x="1646232" y="2112218"/>
            <a:ext cx="4020331" cy="153888"/>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a:t>Align stakeholders on direction/scope following Commission decision</a:t>
            </a:r>
          </a:p>
        </p:txBody>
      </p:sp>
      <p:sp>
        <p:nvSpPr>
          <p:cNvPr id="69" name="TextBox 68">
            <a:extLst>
              <a:ext uri="{FF2B5EF4-FFF2-40B4-BE49-F238E27FC236}">
                <a16:creationId xmlns:a16="http://schemas.microsoft.com/office/drawing/2014/main" id="{16ADC797-782F-BA8E-6958-C6A12DAC8232}"/>
              </a:ext>
            </a:extLst>
          </p:cNvPr>
          <p:cNvSpPr txBox="1">
            <a:spLocks/>
          </p:cNvSpPr>
          <p:nvPr/>
        </p:nvSpPr>
        <p:spPr>
          <a:xfrm>
            <a:off x="1646232" y="2394794"/>
            <a:ext cx="4020331" cy="153888"/>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a:t>Define the scope, boundaries, and intended role of Batch Zero</a:t>
            </a:r>
          </a:p>
        </p:txBody>
      </p:sp>
      <p:sp>
        <p:nvSpPr>
          <p:cNvPr id="71" name="TextBox 70">
            <a:extLst>
              <a:ext uri="{FF2B5EF4-FFF2-40B4-BE49-F238E27FC236}">
                <a16:creationId xmlns:a16="http://schemas.microsoft.com/office/drawing/2014/main" id="{7F118D44-BCEC-8E79-8021-48FEE3D29AF2}"/>
              </a:ext>
            </a:extLst>
          </p:cNvPr>
          <p:cNvSpPr txBox="1">
            <a:spLocks/>
          </p:cNvSpPr>
          <p:nvPr/>
        </p:nvSpPr>
        <p:spPr>
          <a:xfrm>
            <a:off x="1646232" y="4056113"/>
            <a:ext cx="4020331" cy="153888"/>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a:t>File NPRR 1325 for Workshops and PRS review</a:t>
            </a:r>
          </a:p>
        </p:txBody>
      </p:sp>
      <p:sp>
        <p:nvSpPr>
          <p:cNvPr id="73" name="TextBox 72">
            <a:extLst>
              <a:ext uri="{FF2B5EF4-FFF2-40B4-BE49-F238E27FC236}">
                <a16:creationId xmlns:a16="http://schemas.microsoft.com/office/drawing/2014/main" id="{88A7D046-C859-781A-66E4-72C3210D560D}"/>
              </a:ext>
            </a:extLst>
          </p:cNvPr>
          <p:cNvSpPr txBox="1">
            <a:spLocks/>
          </p:cNvSpPr>
          <p:nvPr/>
        </p:nvSpPr>
        <p:spPr>
          <a:xfrm>
            <a:off x="1646232" y="4347010"/>
            <a:ext cx="4020331" cy="153888"/>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a:t>Endorse NPRR 1325 for advancement to TAC</a:t>
            </a:r>
          </a:p>
        </p:txBody>
      </p:sp>
      <p:sp>
        <p:nvSpPr>
          <p:cNvPr id="80" name="TextBox 79">
            <a:extLst>
              <a:ext uri="{FF2B5EF4-FFF2-40B4-BE49-F238E27FC236}">
                <a16:creationId xmlns:a16="http://schemas.microsoft.com/office/drawing/2014/main" id="{B17ED016-3843-FDAB-AAD1-0C7F282641DA}"/>
              </a:ext>
            </a:extLst>
          </p:cNvPr>
          <p:cNvSpPr txBox="1">
            <a:spLocks/>
          </p:cNvSpPr>
          <p:nvPr/>
        </p:nvSpPr>
        <p:spPr>
          <a:xfrm>
            <a:off x="1646232" y="4637907"/>
            <a:ext cx="4020331" cy="153888"/>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a:t>File PGRR 145 for Workshops and ROS review</a:t>
            </a:r>
          </a:p>
        </p:txBody>
      </p:sp>
      <p:sp>
        <p:nvSpPr>
          <p:cNvPr id="85" name="TextBox 84">
            <a:extLst>
              <a:ext uri="{FF2B5EF4-FFF2-40B4-BE49-F238E27FC236}">
                <a16:creationId xmlns:a16="http://schemas.microsoft.com/office/drawing/2014/main" id="{BD7E6772-C2E3-AB4D-E831-44E3AAEC30B3}"/>
              </a:ext>
            </a:extLst>
          </p:cNvPr>
          <p:cNvSpPr txBox="1">
            <a:spLocks/>
          </p:cNvSpPr>
          <p:nvPr/>
        </p:nvSpPr>
        <p:spPr>
          <a:xfrm>
            <a:off x="1646232" y="4928804"/>
            <a:ext cx="4020331" cy="153888"/>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a:t>Endorse PGRR 145 for advancement to TAC</a:t>
            </a:r>
          </a:p>
        </p:txBody>
      </p:sp>
      <p:sp>
        <p:nvSpPr>
          <p:cNvPr id="87" name="TextBox 86">
            <a:extLst>
              <a:ext uri="{FF2B5EF4-FFF2-40B4-BE49-F238E27FC236}">
                <a16:creationId xmlns:a16="http://schemas.microsoft.com/office/drawing/2014/main" id="{0335A2AF-DC4B-81C3-7D7A-A3C7091B8C25}"/>
              </a:ext>
            </a:extLst>
          </p:cNvPr>
          <p:cNvSpPr txBox="1">
            <a:spLocks/>
          </p:cNvSpPr>
          <p:nvPr/>
        </p:nvSpPr>
        <p:spPr>
          <a:xfrm>
            <a:off x="1646232" y="5219700"/>
            <a:ext cx="4020331" cy="153888"/>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a:t>Review/endorse combined NPRR/PGRR package for Board approval</a:t>
            </a:r>
          </a:p>
        </p:txBody>
      </p:sp>
      <p:sp>
        <p:nvSpPr>
          <p:cNvPr id="89" name="TextBox 88">
            <a:extLst>
              <a:ext uri="{FF2B5EF4-FFF2-40B4-BE49-F238E27FC236}">
                <a16:creationId xmlns:a16="http://schemas.microsoft.com/office/drawing/2014/main" id="{B63409BE-12A7-3792-E732-3BB132D4886C}"/>
              </a:ext>
            </a:extLst>
          </p:cNvPr>
          <p:cNvSpPr txBox="1">
            <a:spLocks/>
          </p:cNvSpPr>
          <p:nvPr/>
        </p:nvSpPr>
        <p:spPr>
          <a:xfrm>
            <a:off x="1646232" y="3157314"/>
            <a:ext cx="4020331" cy="538609"/>
          </a:xfrm>
          <a:prstGeom prst="rect">
            <a:avLst/>
          </a:prstGeom>
          <a:solidFill>
            <a:schemeClr val="bg1"/>
          </a:solidFill>
        </p:spPr>
        <p:txBody>
          <a:bodyPr vert="horz" wrap="square" lIns="38100" tIns="38100" rIns="38100" bIns="3810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a:t>Close outstanding design and drafting issues, incorporate vetted stakeholder feedback, and finalize Revision Request language for committee approval</a:t>
            </a:r>
          </a:p>
        </p:txBody>
      </p:sp>
      <p:sp>
        <p:nvSpPr>
          <p:cNvPr id="92" name="TextBox 91">
            <a:extLst>
              <a:ext uri="{FF2B5EF4-FFF2-40B4-BE49-F238E27FC236}">
                <a16:creationId xmlns:a16="http://schemas.microsoft.com/office/drawing/2014/main" id="{0951213C-86F3-F276-1E3F-D5F6E65A8970}"/>
              </a:ext>
            </a:extLst>
          </p:cNvPr>
          <p:cNvSpPr txBox="1">
            <a:spLocks/>
          </p:cNvSpPr>
          <p:nvPr/>
        </p:nvSpPr>
        <p:spPr>
          <a:xfrm>
            <a:off x="1646232" y="2657525"/>
            <a:ext cx="4020331" cy="153888"/>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a:t>Preview structure/governing concepts of Batch Zero PGRR before filing</a:t>
            </a:r>
          </a:p>
        </p:txBody>
      </p:sp>
      <p:sp>
        <p:nvSpPr>
          <p:cNvPr id="20" name="TextBox 19">
            <a:extLst>
              <a:ext uri="{FF2B5EF4-FFF2-40B4-BE49-F238E27FC236}">
                <a16:creationId xmlns:a16="http://schemas.microsoft.com/office/drawing/2014/main" id="{32B40D9F-90FE-9D34-C17F-07DFA75AA75E}"/>
              </a:ext>
            </a:extLst>
          </p:cNvPr>
          <p:cNvSpPr txBox="1">
            <a:spLocks/>
          </p:cNvSpPr>
          <p:nvPr/>
        </p:nvSpPr>
        <p:spPr>
          <a:xfrm>
            <a:off x="1257300" y="1029336"/>
            <a:ext cx="10401300" cy="246221"/>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i="1">
                <a:solidFill>
                  <a:schemeClr val="bg1">
                    <a:lumMod val="50000"/>
                  </a:schemeClr>
                </a:solidFill>
              </a:rPr>
              <a:t>Note that TAC leadership is involved in considering options to ensure successful review and approval</a:t>
            </a:r>
          </a:p>
        </p:txBody>
      </p:sp>
      <p:sp>
        <p:nvSpPr>
          <p:cNvPr id="8" name="Slide Number Placeholder 5">
            <a:extLst>
              <a:ext uri="{FF2B5EF4-FFF2-40B4-BE49-F238E27FC236}">
                <a16:creationId xmlns:a16="http://schemas.microsoft.com/office/drawing/2014/main" id="{A8B4E64A-A5CA-F72E-9110-2D4508DA4632}"/>
              </a:ext>
            </a:extLst>
          </p:cNvPr>
          <p:cNvSpPr>
            <a:spLocks noGrp="1"/>
          </p:cNvSpPr>
          <p:nvPr>
            <p:ph type="sldNum" sz="quarter" idx="12"/>
          </p:nvPr>
        </p:nvSpPr>
        <p:spPr>
          <a:xfrm>
            <a:off x="11658600" y="6356350"/>
            <a:ext cx="533400" cy="365125"/>
          </a:xfrm>
          <a:noFill/>
        </p:spPr>
        <p:txBody>
          <a:bodyPr/>
          <a:lstStyle/>
          <a:p>
            <a:fld id="{BCDE79FB-97BA-492B-8D57-F1373F9ADA95}" type="slidenum">
              <a:rPr lang="en-US" smtClean="0"/>
              <a:t>4</a:t>
            </a:fld>
            <a:endParaRPr lang="en-US"/>
          </a:p>
        </p:txBody>
      </p:sp>
      <p:sp>
        <p:nvSpPr>
          <p:cNvPr id="16" name="TextBox 15">
            <a:extLst>
              <a:ext uri="{FF2B5EF4-FFF2-40B4-BE49-F238E27FC236}">
                <a16:creationId xmlns:a16="http://schemas.microsoft.com/office/drawing/2014/main" id="{6311C5D6-0AB1-42C7-E915-8C52F5431DD9}"/>
              </a:ext>
            </a:extLst>
          </p:cNvPr>
          <p:cNvSpPr txBox="1">
            <a:spLocks/>
          </p:cNvSpPr>
          <p:nvPr>
            <p:custDataLst>
              <p:tags r:id="rId100"/>
            </p:custDataLst>
          </p:nvPr>
        </p:nvSpPr>
        <p:spPr>
          <a:xfrm>
            <a:off x="495299" y="6532914"/>
            <a:ext cx="8460550" cy="123111"/>
          </a:xfrm>
          <a:prstGeom prst="rect">
            <a:avLst/>
          </a:prstGeom>
        </p:spPr>
        <p:txBody>
          <a:bodyPr vert="horz" wrap="square" lIns="0" tIns="0" rIns="0" bIns="0" rtlCol="0" anchor="b">
            <a:spAutoFit/>
          </a:bodyPr>
          <a:lstStyle>
            <a:lvl1pPr lvl="0" indent="0">
              <a:lnSpc>
                <a:spcPct val="100000"/>
              </a:lnSpc>
              <a:spcBef>
                <a:spcPts val="300"/>
              </a:spcBef>
              <a:spcAft>
                <a:spcPts val="300"/>
              </a:spcAft>
              <a:buFont typeface="Segoe UI" panose="020B0502040204020203" pitchFamily="34" charset="0"/>
              <a:buChar char="​"/>
              <a:defRPr sz="1600">
                <a:cs typeface="Arial" panose="020B0604020202020204" pitchFamily="34" charset="0"/>
              </a:defRPr>
            </a:lvl1pPr>
            <a:lvl2pPr marL="228600" lvl="1"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lvl="2"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lvl="3"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lvl="4"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Tx/>
              <a:buSzTx/>
              <a:buFont typeface="Segoe UI" panose="020B0502040204020203" pitchFamily="34" charset="0"/>
              <a:buChar char="​"/>
              <a:tabLst/>
              <a:defRPr/>
            </a:pPr>
            <a:r>
              <a:rPr kumimoji="0" lang="en-US" sz="800" b="0" i="0" u="none" strike="noStrike" kern="1200" cap="none" spc="0" normalizeH="0" baseline="0" noProof="0">
                <a:ln>
                  <a:noFill/>
                </a:ln>
                <a:solidFill>
                  <a:srgbClr val="000000"/>
                </a:solidFill>
                <a:effectLst/>
                <a:uLnTx/>
                <a:uFillTx/>
                <a:latin typeface="Arial"/>
                <a:ea typeface="+mn-ea"/>
                <a:cs typeface="Arial" panose="020B0604020202020204" pitchFamily="34" charset="0"/>
              </a:rPr>
              <a:t>Source: ERCOT discussions</a:t>
            </a:r>
          </a:p>
        </p:txBody>
      </p:sp>
      <p:sp>
        <p:nvSpPr>
          <p:cNvPr id="50" name="Rectangle 49">
            <a:extLst>
              <a:ext uri="{FF2B5EF4-FFF2-40B4-BE49-F238E27FC236}">
                <a16:creationId xmlns:a16="http://schemas.microsoft.com/office/drawing/2014/main" id="{C10556E1-9DAC-3420-C886-F21997B67368}"/>
              </a:ext>
            </a:extLst>
          </p:cNvPr>
          <p:cNvSpPr/>
          <p:nvPr/>
        </p:nvSpPr>
        <p:spPr>
          <a:xfrm>
            <a:off x="5753986" y="2038350"/>
            <a:ext cx="2632775" cy="3713162"/>
          </a:xfrm>
          <a:prstGeom prst="rect">
            <a:avLst/>
          </a:prstGeom>
          <a:solidFill>
            <a:schemeClr val="bg1">
              <a:lumMod val="85000"/>
              <a:alpha val="63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C9E627AF-EADA-E320-DF72-B27A62637257}"/>
              </a:ext>
            </a:extLst>
          </p:cNvPr>
          <p:cNvSpPr txBox="1">
            <a:spLocks/>
          </p:cNvSpPr>
          <p:nvPr>
            <p:custDataLst>
              <p:tags r:id="rId101"/>
            </p:custDataLst>
          </p:nvPr>
        </p:nvSpPr>
        <p:spPr>
          <a:xfrm>
            <a:off x="7421563" y="4064000"/>
            <a:ext cx="647878" cy="247650"/>
          </a:xfrm>
          <a:prstGeom prst="rect">
            <a:avLst/>
          </a:prstGeom>
          <a:no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l"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Regular PRS </a:t>
            </a:r>
            <a:r>
              <a:rPr kumimoji="0" lang="en-US" sz="800" b="0" i="0" u="none" strike="noStrike" kern="0" cap="none" spc="0" normalizeH="0" baseline="0" noProof="0">
                <a:ln>
                  <a:noFill/>
                </a:ln>
                <a:solidFill>
                  <a:srgbClr val="171A1C"/>
                </a:solidFill>
                <a:effectLst/>
                <a:uLnTx/>
                <a:uFillTx/>
                <a:latin typeface="Arial"/>
                <a:ea typeface="+mn-ea"/>
                <a:cs typeface="+mn-cs"/>
              </a:rPr>
              <a:t>4/15</a:t>
            </a:r>
          </a:p>
        </p:txBody>
      </p:sp>
    </p:spTree>
    <p:extLst>
      <p:ext uri="{BB962C8B-B14F-4D97-AF65-F5344CB8AC3E}">
        <p14:creationId xmlns:p14="http://schemas.microsoft.com/office/powerpoint/2010/main" val="24922447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4774154F-D26F-0114-9A19-BBF2A58C7F72}"/>
              </a:ext>
            </a:extLst>
          </p:cNvPr>
          <p:cNvGraphicFramePr>
            <a:graphicFrameLocks noChangeAspect="1"/>
          </p:cNvGraphicFramePr>
          <p:nvPr>
            <p:custDataLst>
              <p:tags r:id="rId1"/>
            </p:custDataLst>
            <p:extLst>
              <p:ext uri="{D42A27DB-BD31-4B8C-83A1-F6EECF244321}">
                <p14:modId xmlns:p14="http://schemas.microsoft.com/office/powerpoint/2010/main" val="342749517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04" imgH="403" progId="TCLayout.ActiveDocument.1">
                  <p:embed/>
                </p:oleObj>
              </mc:Choice>
              <mc:Fallback>
                <p:oleObj name="think-cell Slide" r:id="rId3" imgW="404" imgH="403" progId="TCLayout.ActiveDocument.1">
                  <p:embed/>
                  <p:pic>
                    <p:nvPicPr>
                      <p:cNvPr id="6" name="think-cell data - do not delete" hidden="1">
                        <a:extLst>
                          <a:ext uri="{FF2B5EF4-FFF2-40B4-BE49-F238E27FC236}">
                            <a16:creationId xmlns:a16="http://schemas.microsoft.com/office/drawing/2014/main" id="{4774154F-D26F-0114-9A19-BBF2A58C7F72}"/>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Placeholder 1">
            <a:extLst>
              <a:ext uri="{FF2B5EF4-FFF2-40B4-BE49-F238E27FC236}">
                <a16:creationId xmlns:a16="http://schemas.microsoft.com/office/drawing/2014/main" id="{CF3B16C5-14A0-0D27-8303-4E639053CC53}"/>
              </a:ext>
            </a:extLst>
          </p:cNvPr>
          <p:cNvSpPr>
            <a:spLocks noGrp="1"/>
          </p:cNvSpPr>
          <p:nvPr>
            <p:ph type="title"/>
          </p:nvPr>
        </p:nvSpPr>
        <p:spPr>
          <a:xfrm>
            <a:off x="1257300" y="457200"/>
            <a:ext cx="10401300" cy="332399"/>
          </a:xfrm>
        </p:spPr>
        <p:txBody>
          <a:bodyPr vert="horz">
            <a:spAutoFit/>
          </a:bodyPr>
          <a:lstStyle/>
          <a:p>
            <a:r>
              <a:rPr lang="en-US" dirty="0"/>
              <a:t>Appendix</a:t>
            </a:r>
          </a:p>
        </p:txBody>
      </p:sp>
      <p:sp>
        <p:nvSpPr>
          <p:cNvPr id="5" name="Slide Number Placeholder 5">
            <a:extLst>
              <a:ext uri="{FF2B5EF4-FFF2-40B4-BE49-F238E27FC236}">
                <a16:creationId xmlns:a16="http://schemas.microsoft.com/office/drawing/2014/main" id="{159457CB-99B0-2DCC-F542-FE1774D3E186}"/>
              </a:ext>
            </a:extLst>
          </p:cNvPr>
          <p:cNvSpPr>
            <a:spLocks noGrp="1"/>
          </p:cNvSpPr>
          <p:nvPr>
            <p:ph type="sldNum" sz="quarter" idx="12"/>
          </p:nvPr>
        </p:nvSpPr>
        <p:spPr/>
        <p:txBody>
          <a:bodyPr/>
          <a:lstStyle/>
          <a:p>
            <a:fld id="{BCDE79FB-97BA-492B-8D57-F1373F9ADA95}" type="slidenum">
              <a:rPr lang="en-US" smtClean="0"/>
              <a:t>40</a:t>
            </a:fld>
            <a:endParaRPr lang="en-US"/>
          </a:p>
        </p:txBody>
      </p:sp>
    </p:spTree>
    <p:extLst>
      <p:ext uri="{BB962C8B-B14F-4D97-AF65-F5344CB8AC3E}">
        <p14:creationId xmlns:p14="http://schemas.microsoft.com/office/powerpoint/2010/main" val="107743712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9" name="think-cell data - do not delete" hidden="1">
            <a:extLst>
              <a:ext uri="{FF2B5EF4-FFF2-40B4-BE49-F238E27FC236}">
                <a16:creationId xmlns:a16="http://schemas.microsoft.com/office/drawing/2014/main" id="{1849F9FD-D249-7619-D41C-14E8ECA3CA47}"/>
              </a:ext>
            </a:extLst>
          </p:cNvPr>
          <p:cNvGraphicFramePr>
            <a:graphicFrameLocks noChangeAspect="1"/>
          </p:cNvGraphicFramePr>
          <p:nvPr>
            <p:custDataLst>
              <p:tags r:id="rId1"/>
            </p:custDataLst>
            <p:extLst>
              <p:ext uri="{D42A27DB-BD31-4B8C-83A1-F6EECF244321}">
                <p14:modId xmlns:p14="http://schemas.microsoft.com/office/powerpoint/2010/main" val="257119671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9" imgW="404" imgH="403" progId="TCLayout.ActiveDocument.1">
                  <p:embed/>
                </p:oleObj>
              </mc:Choice>
              <mc:Fallback>
                <p:oleObj name="think-cell Slide" r:id="rId9" imgW="404" imgH="403" progId="TCLayout.ActiveDocument.1">
                  <p:embed/>
                  <p:pic>
                    <p:nvPicPr>
                      <p:cNvPr id="89" name="think-cell data - do not delete" hidden="1">
                        <a:extLst>
                          <a:ext uri="{FF2B5EF4-FFF2-40B4-BE49-F238E27FC236}">
                            <a16:creationId xmlns:a16="http://schemas.microsoft.com/office/drawing/2014/main" id="{1849F9FD-D249-7619-D41C-14E8ECA3CA47}"/>
                          </a:ext>
                        </a:extLst>
                      </p:cNvPr>
                      <p:cNvPicPr/>
                      <p:nvPr/>
                    </p:nvPicPr>
                    <p:blipFill>
                      <a:blip r:embed="rId10"/>
                      <a:stretch>
                        <a:fillRect/>
                      </a:stretch>
                    </p:blipFill>
                    <p:spPr>
                      <a:xfrm>
                        <a:off x="1588" y="1588"/>
                        <a:ext cx="1588" cy="1588"/>
                      </a:xfrm>
                      <a:prstGeom prst="rect">
                        <a:avLst/>
                      </a:prstGeom>
                    </p:spPr>
                  </p:pic>
                </p:oleObj>
              </mc:Fallback>
            </mc:AlternateContent>
          </a:graphicData>
        </a:graphic>
      </p:graphicFrame>
      <p:sp>
        <p:nvSpPr>
          <p:cNvPr id="2" name="Title Placeholder 1">
            <a:extLst>
              <a:ext uri="{FF2B5EF4-FFF2-40B4-BE49-F238E27FC236}">
                <a16:creationId xmlns:a16="http://schemas.microsoft.com/office/drawing/2014/main" id="{8E8D5DEE-D5DE-19D8-9880-7CEDBB88FA96}"/>
              </a:ext>
            </a:extLst>
          </p:cNvPr>
          <p:cNvSpPr>
            <a:spLocks noGrp="1"/>
          </p:cNvSpPr>
          <p:nvPr>
            <p:ph type="title"/>
          </p:nvPr>
        </p:nvSpPr>
        <p:spPr>
          <a:xfrm>
            <a:off x="1257300" y="457200"/>
            <a:ext cx="10401300" cy="664797"/>
          </a:xfrm>
        </p:spPr>
        <p:txBody>
          <a:bodyPr vert="horz">
            <a:spAutoFit/>
          </a:bodyPr>
          <a:lstStyle/>
          <a:p>
            <a:r>
              <a:rPr lang="en-US"/>
              <a:t>Load energization is limited by withdrawal limits and further enabled by co-located generation</a:t>
            </a:r>
            <a:endParaRPr lang="en-US">
              <a:solidFill>
                <a:srgbClr val="FF0000"/>
              </a:solidFill>
            </a:endParaRPr>
          </a:p>
        </p:txBody>
      </p:sp>
      <p:sp>
        <p:nvSpPr>
          <p:cNvPr id="5" name="Slide Number Placeholder 5">
            <a:extLst>
              <a:ext uri="{FF2B5EF4-FFF2-40B4-BE49-F238E27FC236}">
                <a16:creationId xmlns:a16="http://schemas.microsoft.com/office/drawing/2014/main" id="{A77F1714-8753-2419-2017-F63A380B5B8D}"/>
              </a:ext>
            </a:extLst>
          </p:cNvPr>
          <p:cNvSpPr>
            <a:spLocks noGrp="1"/>
          </p:cNvSpPr>
          <p:nvPr>
            <p:ph type="sldNum" sz="quarter" idx="12"/>
          </p:nvPr>
        </p:nvSpPr>
        <p:spPr/>
        <p:txBody>
          <a:bodyPr/>
          <a:lstStyle/>
          <a:p>
            <a:fld id="{BCDE79FB-97BA-492B-8D57-F1373F9ADA95}" type="slidenum">
              <a:rPr lang="en-US" smtClean="0"/>
              <a:t>41</a:t>
            </a:fld>
            <a:endParaRPr lang="en-US"/>
          </a:p>
        </p:txBody>
      </p:sp>
      <p:grpSp>
        <p:nvGrpSpPr>
          <p:cNvPr id="8" name="Group 7">
            <a:extLst>
              <a:ext uri="{FF2B5EF4-FFF2-40B4-BE49-F238E27FC236}">
                <a16:creationId xmlns:a16="http://schemas.microsoft.com/office/drawing/2014/main" id="{894ED2D5-2185-835F-B9D4-14895F09F305}"/>
              </a:ext>
            </a:extLst>
          </p:cNvPr>
          <p:cNvGrpSpPr/>
          <p:nvPr/>
        </p:nvGrpSpPr>
        <p:grpSpPr>
          <a:xfrm>
            <a:off x="2373898" y="3239634"/>
            <a:ext cx="322594" cy="322594"/>
            <a:chOff x="2192059" y="2491703"/>
            <a:chExt cx="182096" cy="165542"/>
          </a:xfrm>
        </p:grpSpPr>
        <p:sp>
          <p:nvSpPr>
            <p:cNvPr id="21" name="Oval 20">
              <a:extLst>
                <a:ext uri="{FF2B5EF4-FFF2-40B4-BE49-F238E27FC236}">
                  <a16:creationId xmlns:a16="http://schemas.microsoft.com/office/drawing/2014/main" id="{24D026B1-DA7F-438B-BF18-6341EA744DE5}"/>
                </a:ext>
              </a:extLst>
            </p:cNvPr>
            <p:cNvSpPr/>
            <p:nvPr/>
          </p:nvSpPr>
          <p:spPr>
            <a:xfrm>
              <a:off x="2192059" y="2491703"/>
              <a:ext cx="182096" cy="165542"/>
            </a:xfrm>
            <a:prstGeom prst="ellipse">
              <a:avLst/>
            </a:prstGeom>
            <a:solidFill>
              <a:schemeClr val="bg1"/>
            </a:solidFill>
            <a:ln w="12700" cap="sq">
              <a:solidFill>
                <a:srgbClr val="CCDDE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de-DE" sz="2000" b="0" i="0" u="none" strike="noStrike" kern="1200" cap="none" spc="0" normalizeH="0" baseline="0" noProof="0" err="1">
                <a:ln>
                  <a:noFill/>
                </a:ln>
                <a:solidFill>
                  <a:srgbClr val="FFFFFF"/>
                </a:solidFill>
                <a:effectLst/>
                <a:uLnTx/>
                <a:uFillTx/>
                <a:latin typeface="Arial"/>
                <a:ea typeface="+mn-ea"/>
                <a:cs typeface="+mn-cs"/>
              </a:endParaRPr>
            </a:p>
          </p:txBody>
        </p:sp>
        <p:pic>
          <p:nvPicPr>
            <p:cNvPr id="22" name="Graphic 21">
              <a:extLst>
                <a:ext uri="{FF2B5EF4-FFF2-40B4-BE49-F238E27FC236}">
                  <a16:creationId xmlns:a16="http://schemas.microsoft.com/office/drawing/2014/main" id="{6C80A01A-124F-C428-1872-CF1DE548B25E}"/>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2195558" y="2494884"/>
              <a:ext cx="175098" cy="159180"/>
            </a:xfrm>
            <a:prstGeom prst="rect">
              <a:avLst/>
            </a:prstGeom>
          </p:spPr>
        </p:pic>
      </p:grpSp>
      <p:sp>
        <p:nvSpPr>
          <p:cNvPr id="9" name="Rectangle 8">
            <a:extLst>
              <a:ext uri="{FF2B5EF4-FFF2-40B4-BE49-F238E27FC236}">
                <a16:creationId xmlns:a16="http://schemas.microsoft.com/office/drawing/2014/main" id="{1E6194BF-6824-6C9C-C6BA-FC8A56FD23BD}"/>
              </a:ext>
            </a:extLst>
          </p:cNvPr>
          <p:cNvSpPr/>
          <p:nvPr/>
        </p:nvSpPr>
        <p:spPr>
          <a:xfrm>
            <a:off x="1257300" y="3151177"/>
            <a:ext cx="2563008" cy="1811236"/>
          </a:xfrm>
          <a:prstGeom prst="rect">
            <a:avLst/>
          </a:prstGeom>
          <a:noFill/>
          <a:ln w="12700">
            <a:solidFill>
              <a:srgbClr val="CCDDE0"/>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200" b="1"/>
          </a:p>
        </p:txBody>
      </p:sp>
      <p:sp>
        <p:nvSpPr>
          <p:cNvPr id="10" name="Text Placeholder 10">
            <a:extLst>
              <a:ext uri="{FF2B5EF4-FFF2-40B4-BE49-F238E27FC236}">
                <a16:creationId xmlns:a16="http://schemas.microsoft.com/office/drawing/2014/main" id="{CFA84C33-1879-E0D4-5AC0-369D3ED2DB85}"/>
              </a:ext>
            </a:extLst>
          </p:cNvPr>
          <p:cNvSpPr txBox="1">
            <a:spLocks/>
          </p:cNvSpPr>
          <p:nvPr/>
        </p:nvSpPr>
        <p:spPr>
          <a:xfrm>
            <a:off x="3017595" y="4128734"/>
            <a:ext cx="719346" cy="161584"/>
          </a:xfrm>
          <a:prstGeom prst="rect">
            <a:avLst/>
          </a:prstGeom>
        </p:spPr>
        <p:txBody>
          <a:bodyPr vert="horz" wrap="square" lIns="0" tIns="0" rIns="0" bIns="0" rtlCol="0">
            <a:sp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1050"/>
              <a:t>1,000MW</a:t>
            </a:r>
          </a:p>
        </p:txBody>
      </p:sp>
      <p:sp>
        <p:nvSpPr>
          <p:cNvPr id="11" name="Isosceles Triangle 10">
            <a:extLst>
              <a:ext uri="{FF2B5EF4-FFF2-40B4-BE49-F238E27FC236}">
                <a16:creationId xmlns:a16="http://schemas.microsoft.com/office/drawing/2014/main" id="{730973BA-A9A9-E79B-0A1E-E53B98E4B155}"/>
              </a:ext>
            </a:extLst>
          </p:cNvPr>
          <p:cNvSpPr>
            <a:spLocks/>
          </p:cNvSpPr>
          <p:nvPr/>
        </p:nvSpPr>
        <p:spPr>
          <a:xfrm flipV="1">
            <a:off x="3151368" y="3692202"/>
            <a:ext cx="401633" cy="401632"/>
          </a:xfrm>
          <a:prstGeom prst="triangle">
            <a:avLst/>
          </a:prstGeom>
          <a:solidFill>
            <a:schemeClr val="accent5"/>
          </a:solidFill>
          <a:ln w="12700" cap="sq">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3200" err="1">
              <a:solidFill>
                <a:schemeClr val="accent1"/>
              </a:solidFill>
            </a:endParaRPr>
          </a:p>
        </p:txBody>
      </p:sp>
      <p:grpSp>
        <p:nvGrpSpPr>
          <p:cNvPr id="12" name="Group 11">
            <a:extLst>
              <a:ext uri="{FF2B5EF4-FFF2-40B4-BE49-F238E27FC236}">
                <a16:creationId xmlns:a16="http://schemas.microsoft.com/office/drawing/2014/main" id="{B20E52F0-E203-A252-AA62-94C7497783BD}"/>
              </a:ext>
            </a:extLst>
          </p:cNvPr>
          <p:cNvGrpSpPr/>
          <p:nvPr/>
        </p:nvGrpSpPr>
        <p:grpSpPr>
          <a:xfrm>
            <a:off x="1552813" y="3673956"/>
            <a:ext cx="691294" cy="401630"/>
            <a:chOff x="1661620" y="2779259"/>
            <a:chExt cx="390217" cy="206100"/>
          </a:xfrm>
        </p:grpSpPr>
        <p:sp>
          <p:nvSpPr>
            <p:cNvPr id="19" name="Oval 18">
              <a:extLst>
                <a:ext uri="{FF2B5EF4-FFF2-40B4-BE49-F238E27FC236}">
                  <a16:creationId xmlns:a16="http://schemas.microsoft.com/office/drawing/2014/main" id="{6EE4AAAC-7950-2B80-D024-6D99DCC5AFDF}"/>
                </a:ext>
              </a:extLst>
            </p:cNvPr>
            <p:cNvSpPr>
              <a:spLocks/>
            </p:cNvSpPr>
            <p:nvPr/>
          </p:nvSpPr>
          <p:spPr>
            <a:xfrm>
              <a:off x="1661620" y="2779259"/>
              <a:ext cx="226711" cy="206100"/>
            </a:xfrm>
            <a:prstGeom prst="ellipse">
              <a:avLst/>
            </a:prstGeom>
            <a:solidFill>
              <a:schemeClr val="bg1"/>
            </a:solidFill>
            <a:ln w="12700" cap="sq">
              <a:solidFill>
                <a:srgbClr val="005763">
                  <a:alpha val="20000"/>
                </a:srgb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sz="3200">
                  <a:solidFill>
                    <a:srgbClr val="CCDDE0"/>
                  </a:solidFill>
                </a:rPr>
                <a:t>~</a:t>
              </a:r>
            </a:p>
          </p:txBody>
        </p:sp>
        <p:sp>
          <p:nvSpPr>
            <p:cNvPr id="20" name="Oval 19">
              <a:extLst>
                <a:ext uri="{FF2B5EF4-FFF2-40B4-BE49-F238E27FC236}">
                  <a16:creationId xmlns:a16="http://schemas.microsoft.com/office/drawing/2014/main" id="{13AF198E-66A0-B8C2-C1EE-C7DE3FF700FB}"/>
                </a:ext>
              </a:extLst>
            </p:cNvPr>
            <p:cNvSpPr>
              <a:spLocks/>
            </p:cNvSpPr>
            <p:nvPr/>
          </p:nvSpPr>
          <p:spPr>
            <a:xfrm>
              <a:off x="1825126" y="2779259"/>
              <a:ext cx="226711" cy="206100"/>
            </a:xfrm>
            <a:prstGeom prst="ellipse">
              <a:avLst/>
            </a:prstGeom>
            <a:solidFill>
              <a:schemeClr val="bg1"/>
            </a:solidFill>
            <a:ln w="12700" cap="sq">
              <a:solidFill>
                <a:srgbClr val="005763">
                  <a:alpha val="20000"/>
                </a:srgb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sz="3200">
                  <a:solidFill>
                    <a:srgbClr val="CCDDE0"/>
                  </a:solidFill>
                </a:rPr>
                <a:t>~</a:t>
              </a:r>
            </a:p>
          </p:txBody>
        </p:sp>
      </p:grpSp>
      <p:sp>
        <p:nvSpPr>
          <p:cNvPr id="13" name="Text Placeholder 10">
            <a:extLst>
              <a:ext uri="{FF2B5EF4-FFF2-40B4-BE49-F238E27FC236}">
                <a16:creationId xmlns:a16="http://schemas.microsoft.com/office/drawing/2014/main" id="{746F8A71-3773-9513-FE67-8DB9BDA4DD8F}"/>
              </a:ext>
            </a:extLst>
          </p:cNvPr>
          <p:cNvSpPr txBox="1">
            <a:spLocks/>
          </p:cNvSpPr>
          <p:nvPr/>
        </p:nvSpPr>
        <p:spPr>
          <a:xfrm>
            <a:off x="1297628" y="4128734"/>
            <a:ext cx="594501" cy="161584"/>
          </a:xfrm>
          <a:prstGeom prst="rect">
            <a:avLst/>
          </a:prstGeom>
        </p:spPr>
        <p:txBody>
          <a:bodyPr vert="horz" wrap="square" lIns="0" tIns="0" rIns="0" bIns="0" rtlCol="0">
            <a:sp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1050">
                <a:solidFill>
                  <a:srgbClr val="CCDDE0"/>
                </a:solidFill>
              </a:rPr>
              <a:t>500MW</a:t>
            </a:r>
          </a:p>
        </p:txBody>
      </p:sp>
      <p:sp>
        <p:nvSpPr>
          <p:cNvPr id="14" name="Text Placeholder 10">
            <a:extLst>
              <a:ext uri="{FF2B5EF4-FFF2-40B4-BE49-F238E27FC236}">
                <a16:creationId xmlns:a16="http://schemas.microsoft.com/office/drawing/2014/main" id="{01BE6466-7A0A-4C4C-F7C7-9091DAEFADAF}"/>
              </a:ext>
            </a:extLst>
          </p:cNvPr>
          <p:cNvSpPr txBox="1">
            <a:spLocks/>
          </p:cNvSpPr>
          <p:nvPr/>
        </p:nvSpPr>
        <p:spPr>
          <a:xfrm>
            <a:off x="1892129" y="4128734"/>
            <a:ext cx="594501" cy="161584"/>
          </a:xfrm>
          <a:prstGeom prst="rect">
            <a:avLst/>
          </a:prstGeom>
        </p:spPr>
        <p:txBody>
          <a:bodyPr vert="horz" wrap="square" lIns="0" tIns="0" rIns="0" bIns="0" rtlCol="0">
            <a:sp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1050">
                <a:solidFill>
                  <a:srgbClr val="CCDDE0"/>
                </a:solidFill>
              </a:rPr>
              <a:t>500MW</a:t>
            </a:r>
          </a:p>
        </p:txBody>
      </p:sp>
      <p:cxnSp>
        <p:nvCxnSpPr>
          <p:cNvPr id="15" name="Straight Connector 14">
            <a:extLst>
              <a:ext uri="{FF2B5EF4-FFF2-40B4-BE49-F238E27FC236}">
                <a16:creationId xmlns:a16="http://schemas.microsoft.com/office/drawing/2014/main" id="{6B403E15-C01F-210B-187D-B374B683825A}"/>
              </a:ext>
            </a:extLst>
          </p:cNvPr>
          <p:cNvCxnSpPr>
            <a:cxnSpLocks/>
            <a:endCxn id="21" idx="0"/>
          </p:cNvCxnSpPr>
          <p:nvPr/>
        </p:nvCxnSpPr>
        <p:spPr>
          <a:xfrm flipH="1">
            <a:off x="2535195" y="2416958"/>
            <a:ext cx="2" cy="822676"/>
          </a:xfrm>
          <a:prstGeom prst="line">
            <a:avLst/>
          </a:prstGeom>
          <a:ln w="12700" cap="flat">
            <a:solidFill>
              <a:srgbClr val="CCDDE0"/>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6" name="Connector: Elbow 15">
            <a:extLst>
              <a:ext uri="{FF2B5EF4-FFF2-40B4-BE49-F238E27FC236}">
                <a16:creationId xmlns:a16="http://schemas.microsoft.com/office/drawing/2014/main" id="{84F7D8F3-7275-AD59-081E-F0F7E15411DA}"/>
              </a:ext>
            </a:extLst>
          </p:cNvPr>
          <p:cNvCxnSpPr>
            <a:cxnSpLocks/>
            <a:stCxn id="19" idx="7"/>
          </p:cNvCxnSpPr>
          <p:nvPr/>
        </p:nvCxnSpPr>
        <p:spPr>
          <a:xfrm rot="5400000" flipH="1" flipV="1">
            <a:off x="1968840" y="3327719"/>
            <a:ext cx="331843" cy="478270"/>
          </a:xfrm>
          <a:prstGeom prst="bentConnector2">
            <a:avLst/>
          </a:prstGeom>
          <a:ln w="12700">
            <a:solidFill>
              <a:srgbClr val="005763">
                <a:alpha val="20000"/>
              </a:srgbClr>
            </a:solidFill>
          </a:ln>
        </p:spPr>
        <p:style>
          <a:lnRef idx="2">
            <a:schemeClr val="accent1"/>
          </a:lnRef>
          <a:fillRef idx="0">
            <a:schemeClr val="accent1"/>
          </a:fillRef>
          <a:effectRef idx="1">
            <a:schemeClr val="accent1"/>
          </a:effectRef>
          <a:fontRef idx="minor">
            <a:schemeClr val="tx1"/>
          </a:fontRef>
        </p:style>
      </p:cxnSp>
      <p:cxnSp>
        <p:nvCxnSpPr>
          <p:cNvPr id="17" name="Connector: Elbow 16">
            <a:extLst>
              <a:ext uri="{FF2B5EF4-FFF2-40B4-BE49-F238E27FC236}">
                <a16:creationId xmlns:a16="http://schemas.microsoft.com/office/drawing/2014/main" id="{A00D2795-46A4-B1C6-1F4D-39E8B6A69279}"/>
              </a:ext>
            </a:extLst>
          </p:cNvPr>
          <p:cNvCxnSpPr>
            <a:cxnSpLocks/>
            <a:stCxn id="11" idx="3"/>
          </p:cNvCxnSpPr>
          <p:nvPr/>
        </p:nvCxnSpPr>
        <p:spPr>
          <a:xfrm rot="16200000" flipV="1">
            <a:off x="2878704" y="3218720"/>
            <a:ext cx="291271" cy="655692"/>
          </a:xfrm>
          <a:prstGeom prst="bentConnector2">
            <a:avLst/>
          </a:prstGeom>
          <a:ln w="12700">
            <a:solidFill>
              <a:srgbClr val="CCDDE0"/>
            </a:solidFill>
          </a:ln>
        </p:spPr>
        <p:style>
          <a:lnRef idx="2">
            <a:schemeClr val="accent1"/>
          </a:lnRef>
          <a:fillRef idx="0">
            <a:schemeClr val="accent1"/>
          </a:fillRef>
          <a:effectRef idx="1">
            <a:schemeClr val="accent1"/>
          </a:effectRef>
          <a:fontRef idx="minor">
            <a:schemeClr val="tx1"/>
          </a:fontRef>
        </p:style>
      </p:cxnSp>
      <p:sp>
        <p:nvSpPr>
          <p:cNvPr id="18" name="Rectangle 17">
            <a:extLst>
              <a:ext uri="{FF2B5EF4-FFF2-40B4-BE49-F238E27FC236}">
                <a16:creationId xmlns:a16="http://schemas.microsoft.com/office/drawing/2014/main" id="{BE9F3685-EF53-9D18-FDF2-12ECACEF2FBE}"/>
              </a:ext>
            </a:extLst>
          </p:cNvPr>
          <p:cNvSpPr/>
          <p:nvPr/>
        </p:nvSpPr>
        <p:spPr>
          <a:xfrm>
            <a:off x="1414167" y="2113009"/>
            <a:ext cx="2242059" cy="303949"/>
          </a:xfrm>
          <a:prstGeom prst="rect">
            <a:avLst/>
          </a:prstGeom>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a:t>ERCOT Grid</a:t>
            </a:r>
          </a:p>
        </p:txBody>
      </p:sp>
      <p:sp>
        <p:nvSpPr>
          <p:cNvPr id="92" name="TextBox 91">
            <a:extLst>
              <a:ext uri="{FF2B5EF4-FFF2-40B4-BE49-F238E27FC236}">
                <a16:creationId xmlns:a16="http://schemas.microsoft.com/office/drawing/2014/main" id="{4E51E218-65E6-1A37-4E16-C16FAE498145}"/>
              </a:ext>
            </a:extLst>
          </p:cNvPr>
          <p:cNvSpPr txBox="1">
            <a:spLocks/>
          </p:cNvSpPr>
          <p:nvPr/>
        </p:nvSpPr>
        <p:spPr>
          <a:xfrm>
            <a:off x="1257300" y="1549508"/>
            <a:ext cx="2563008" cy="338554"/>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100" b="1"/>
              <a:t>Jan 1: Load built first, energization is allowed up to withdrawal limit</a:t>
            </a:r>
          </a:p>
        </p:txBody>
      </p:sp>
      <p:cxnSp>
        <p:nvCxnSpPr>
          <p:cNvPr id="93" name="LineBasicDefault 292">
            <a:extLst>
              <a:ext uri="{FF2B5EF4-FFF2-40B4-BE49-F238E27FC236}">
                <a16:creationId xmlns:a16="http://schemas.microsoft.com/office/drawing/2014/main" id="{521967F2-FE43-25AC-C871-F62AD9825208}"/>
              </a:ext>
            </a:extLst>
          </p:cNvPr>
          <p:cNvCxnSpPr>
            <a:cxnSpLocks/>
          </p:cNvCxnSpPr>
          <p:nvPr>
            <p:custDataLst>
              <p:tags r:id="rId2"/>
            </p:custDataLst>
          </p:nvPr>
        </p:nvCxnSpPr>
        <p:spPr>
          <a:xfrm flipH="1">
            <a:off x="1257300" y="1941929"/>
            <a:ext cx="2563008" cy="0"/>
          </a:xfrm>
          <a:prstGeom prst="straightConnector1">
            <a:avLst/>
          </a:prstGeom>
          <a:ln w="6350" cap="flat">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95" name="TextBox 94">
            <a:extLst>
              <a:ext uri="{FF2B5EF4-FFF2-40B4-BE49-F238E27FC236}">
                <a16:creationId xmlns:a16="http://schemas.microsoft.com/office/drawing/2014/main" id="{748146B3-4F9A-DE1B-6D1E-10DF3BD7E9DB}"/>
              </a:ext>
            </a:extLst>
          </p:cNvPr>
          <p:cNvSpPr txBox="1">
            <a:spLocks/>
          </p:cNvSpPr>
          <p:nvPr/>
        </p:nvSpPr>
        <p:spPr>
          <a:xfrm>
            <a:off x="4031322" y="1549508"/>
            <a:ext cx="2563008" cy="338554"/>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100" b="1"/>
              <a:t>Jun 1: Load increases beyond the withdrawal limit as gen comes online</a:t>
            </a:r>
          </a:p>
        </p:txBody>
      </p:sp>
      <p:cxnSp>
        <p:nvCxnSpPr>
          <p:cNvPr id="96" name="LineBasicDefault 292">
            <a:extLst>
              <a:ext uri="{FF2B5EF4-FFF2-40B4-BE49-F238E27FC236}">
                <a16:creationId xmlns:a16="http://schemas.microsoft.com/office/drawing/2014/main" id="{B65B236E-2D78-58CF-74F2-F4DA06279293}"/>
              </a:ext>
            </a:extLst>
          </p:cNvPr>
          <p:cNvCxnSpPr>
            <a:cxnSpLocks/>
          </p:cNvCxnSpPr>
          <p:nvPr>
            <p:custDataLst>
              <p:tags r:id="rId3"/>
            </p:custDataLst>
          </p:nvPr>
        </p:nvCxnSpPr>
        <p:spPr>
          <a:xfrm flipH="1">
            <a:off x="4031322" y="1941929"/>
            <a:ext cx="2563008" cy="0"/>
          </a:xfrm>
          <a:prstGeom prst="straightConnector1">
            <a:avLst/>
          </a:prstGeom>
          <a:ln w="6350" cap="flat">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98" name="TextBox 97">
            <a:extLst>
              <a:ext uri="{FF2B5EF4-FFF2-40B4-BE49-F238E27FC236}">
                <a16:creationId xmlns:a16="http://schemas.microsoft.com/office/drawing/2014/main" id="{DC4D3EA1-202F-B008-91F4-0E312348B7A3}"/>
              </a:ext>
            </a:extLst>
          </p:cNvPr>
          <p:cNvSpPr txBox="1">
            <a:spLocks/>
          </p:cNvSpPr>
          <p:nvPr/>
        </p:nvSpPr>
        <p:spPr>
          <a:xfrm>
            <a:off x="6805345" y="1549508"/>
            <a:ext cx="2563008" cy="338554"/>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100" b="1"/>
              <a:t>Dec 1: Full generation online, full load energization</a:t>
            </a:r>
          </a:p>
        </p:txBody>
      </p:sp>
      <p:cxnSp>
        <p:nvCxnSpPr>
          <p:cNvPr id="99" name="LineBasicDefault 292">
            <a:extLst>
              <a:ext uri="{FF2B5EF4-FFF2-40B4-BE49-F238E27FC236}">
                <a16:creationId xmlns:a16="http://schemas.microsoft.com/office/drawing/2014/main" id="{B990A153-52FF-244A-4BB0-2139CCA7F214}"/>
              </a:ext>
            </a:extLst>
          </p:cNvPr>
          <p:cNvCxnSpPr>
            <a:cxnSpLocks/>
          </p:cNvCxnSpPr>
          <p:nvPr>
            <p:custDataLst>
              <p:tags r:id="rId4"/>
            </p:custDataLst>
          </p:nvPr>
        </p:nvCxnSpPr>
        <p:spPr>
          <a:xfrm flipH="1">
            <a:off x="6805345" y="1941929"/>
            <a:ext cx="2563008" cy="0"/>
          </a:xfrm>
          <a:prstGeom prst="straightConnector1">
            <a:avLst/>
          </a:prstGeom>
          <a:ln w="6350" cap="flat">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100" name="Group 99">
            <a:extLst>
              <a:ext uri="{FF2B5EF4-FFF2-40B4-BE49-F238E27FC236}">
                <a16:creationId xmlns:a16="http://schemas.microsoft.com/office/drawing/2014/main" id="{648B5289-9A85-B6F0-E1D8-AE4B76F20E9B}"/>
              </a:ext>
            </a:extLst>
          </p:cNvPr>
          <p:cNvGrpSpPr>
            <a:grpSpLocks/>
          </p:cNvGrpSpPr>
          <p:nvPr/>
        </p:nvGrpSpPr>
        <p:grpSpPr>
          <a:xfrm>
            <a:off x="9697659" y="1718785"/>
            <a:ext cx="1960941" cy="223144"/>
            <a:chOff x="1257300" y="1103811"/>
            <a:chExt cx="4537109" cy="636652"/>
          </a:xfrm>
        </p:grpSpPr>
        <p:sp>
          <p:nvSpPr>
            <p:cNvPr id="101" name="TextBox 100">
              <a:extLst>
                <a:ext uri="{FF2B5EF4-FFF2-40B4-BE49-F238E27FC236}">
                  <a16:creationId xmlns:a16="http://schemas.microsoft.com/office/drawing/2014/main" id="{8FFA320B-827F-FF5A-BBB6-973E64B86BB5}"/>
                </a:ext>
              </a:extLst>
            </p:cNvPr>
            <p:cNvSpPr txBox="1">
              <a:spLocks/>
            </p:cNvSpPr>
            <p:nvPr/>
          </p:nvSpPr>
          <p:spPr>
            <a:xfrm>
              <a:off x="1257300" y="1103811"/>
              <a:ext cx="4537109" cy="482964"/>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100" b="1"/>
                <a:t>Key takeaways</a:t>
              </a:r>
            </a:p>
          </p:txBody>
        </p:sp>
        <p:cxnSp>
          <p:nvCxnSpPr>
            <p:cNvPr id="102" name="LineBasicDefault 292">
              <a:extLst>
                <a:ext uri="{FF2B5EF4-FFF2-40B4-BE49-F238E27FC236}">
                  <a16:creationId xmlns:a16="http://schemas.microsoft.com/office/drawing/2014/main" id="{1C051C44-931E-3990-4F3E-F2101E48C81F}"/>
                </a:ext>
              </a:extLst>
            </p:cNvPr>
            <p:cNvCxnSpPr>
              <a:cxnSpLocks/>
            </p:cNvCxnSpPr>
            <p:nvPr>
              <p:custDataLst>
                <p:tags r:id="rId6"/>
              </p:custDataLst>
            </p:nvPr>
          </p:nvCxnSpPr>
          <p:spPr>
            <a:xfrm flipH="1">
              <a:off x="1257300" y="1740463"/>
              <a:ext cx="4537109" cy="0"/>
            </a:xfrm>
            <a:prstGeom prst="straightConnector1">
              <a:avLst/>
            </a:prstGeom>
            <a:ln w="6350" cap="flat">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grpSp>
      <p:sp>
        <p:nvSpPr>
          <p:cNvPr id="103" name="TextBox 102">
            <a:extLst>
              <a:ext uri="{FF2B5EF4-FFF2-40B4-BE49-F238E27FC236}">
                <a16:creationId xmlns:a16="http://schemas.microsoft.com/office/drawing/2014/main" id="{5CCE5AEE-924C-B678-BAB1-2643FC4C755D}"/>
              </a:ext>
            </a:extLst>
          </p:cNvPr>
          <p:cNvSpPr txBox="1">
            <a:spLocks/>
          </p:cNvSpPr>
          <p:nvPr/>
        </p:nvSpPr>
        <p:spPr>
          <a:xfrm>
            <a:off x="1257300" y="5101516"/>
            <a:ext cx="2563008" cy="1015663"/>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1450" indent="-171450">
              <a:buFont typeface="Arial" panose="020B0604020202020204" pitchFamily="34" charset="0"/>
              <a:buChar char="•"/>
            </a:pPr>
            <a:r>
              <a:rPr lang="en-US" sz="1100" b="1"/>
              <a:t>Load infrastructure is completed </a:t>
            </a:r>
            <a:r>
              <a:rPr lang="en-US" sz="1100"/>
              <a:t>ahead of generation</a:t>
            </a:r>
          </a:p>
          <a:p>
            <a:pPr marL="171450" indent="-171450">
              <a:buFont typeface="Arial" panose="020B0604020202020204" pitchFamily="34" charset="0"/>
              <a:buChar char="•"/>
            </a:pPr>
            <a:r>
              <a:rPr lang="en-US" sz="1100" b="1"/>
              <a:t>Load is allowed to energize up to the withdrawal  limit </a:t>
            </a:r>
            <a:r>
              <a:rPr lang="en-US" sz="1100"/>
              <a:t>(e.g., 100 MW) </a:t>
            </a:r>
            <a:endParaRPr lang="en-US" sz="1100" b="1"/>
          </a:p>
          <a:p>
            <a:pPr marL="171450" indent="-171450">
              <a:buFont typeface="Arial" panose="020B0604020202020204" pitchFamily="34" charset="0"/>
              <a:buChar char="•"/>
            </a:pPr>
            <a:r>
              <a:rPr lang="en-US" sz="1100" b="1"/>
              <a:t>Load beyond the withdrawal limit requires on-site generation</a:t>
            </a:r>
          </a:p>
        </p:txBody>
      </p:sp>
      <p:sp>
        <p:nvSpPr>
          <p:cNvPr id="104" name="TextBox 103">
            <a:extLst>
              <a:ext uri="{FF2B5EF4-FFF2-40B4-BE49-F238E27FC236}">
                <a16:creationId xmlns:a16="http://schemas.microsoft.com/office/drawing/2014/main" id="{06EDDBEA-1193-A0D5-E7C7-9DB4DC0B3D46}"/>
              </a:ext>
            </a:extLst>
          </p:cNvPr>
          <p:cNvSpPr txBox="1">
            <a:spLocks/>
          </p:cNvSpPr>
          <p:nvPr/>
        </p:nvSpPr>
        <p:spPr>
          <a:xfrm>
            <a:off x="4031322" y="5101516"/>
            <a:ext cx="2563008" cy="1354217"/>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1450" indent="-171450">
              <a:buFont typeface="Arial" panose="020B0604020202020204" pitchFamily="34" charset="0"/>
              <a:buChar char="•"/>
            </a:pPr>
            <a:r>
              <a:rPr lang="en-US" sz="1100" b="1"/>
              <a:t>First generation unit reaches COD</a:t>
            </a:r>
          </a:p>
          <a:p>
            <a:pPr marL="171450" indent="-171450">
              <a:buFont typeface="Arial" panose="020B0604020202020204" pitchFamily="34" charset="0"/>
              <a:buChar char="•"/>
            </a:pPr>
            <a:r>
              <a:rPr lang="en-US" sz="1100" b="1"/>
              <a:t>Load can increase above the withdrawal limit as generation becomes available </a:t>
            </a:r>
            <a:r>
              <a:rPr lang="en-US" sz="1100"/>
              <a:t>(up to withdrawal + generation, subject to stability limits)</a:t>
            </a:r>
          </a:p>
          <a:p>
            <a:pPr marL="171450" indent="-171450">
              <a:buFont typeface="Arial" panose="020B0604020202020204" pitchFamily="34" charset="0"/>
              <a:buChar char="•"/>
            </a:pPr>
            <a:r>
              <a:rPr lang="en-US" sz="1100" b="1"/>
              <a:t>Total load is limited by available generation plus the withdrawal limit </a:t>
            </a:r>
            <a:r>
              <a:rPr lang="en-US" sz="1100"/>
              <a:t>(and stability limits)</a:t>
            </a:r>
          </a:p>
        </p:txBody>
      </p:sp>
      <p:sp>
        <p:nvSpPr>
          <p:cNvPr id="105" name="TextBox 104">
            <a:extLst>
              <a:ext uri="{FF2B5EF4-FFF2-40B4-BE49-F238E27FC236}">
                <a16:creationId xmlns:a16="http://schemas.microsoft.com/office/drawing/2014/main" id="{1514C008-5E27-6919-68CF-6DD64111EC92}"/>
              </a:ext>
            </a:extLst>
          </p:cNvPr>
          <p:cNvSpPr txBox="1">
            <a:spLocks/>
          </p:cNvSpPr>
          <p:nvPr/>
        </p:nvSpPr>
        <p:spPr>
          <a:xfrm>
            <a:off x="6805345" y="5101516"/>
            <a:ext cx="2563008" cy="1015663"/>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1450" indent="-171450">
              <a:buFont typeface="Arial" panose="020B0604020202020204" pitchFamily="34" charset="0"/>
              <a:buChar char="•"/>
            </a:pPr>
            <a:r>
              <a:rPr lang="en-US" sz="1100" b="1"/>
              <a:t>Second CT reaches COD</a:t>
            </a:r>
            <a:r>
              <a:rPr lang="en-US" sz="1100"/>
              <a:t>, completing generation build-out</a:t>
            </a:r>
          </a:p>
          <a:p>
            <a:pPr marL="171450" indent="-171450">
              <a:buFont typeface="Arial" panose="020B0604020202020204" pitchFamily="34" charset="0"/>
              <a:buChar char="•"/>
            </a:pPr>
            <a:r>
              <a:rPr lang="en-US" sz="1100" b="1"/>
              <a:t>Load can now fully energize </a:t>
            </a:r>
            <a:r>
              <a:rPr lang="en-US" sz="1100"/>
              <a:t>to planned capacity</a:t>
            </a:r>
          </a:p>
          <a:p>
            <a:pPr marL="171450" indent="-171450">
              <a:buFont typeface="Arial" panose="020B0604020202020204" pitchFamily="34" charset="0"/>
              <a:buChar char="•"/>
            </a:pPr>
            <a:r>
              <a:rPr lang="en-US" sz="1100" b="1"/>
              <a:t>Facility transitions to steady-state operation</a:t>
            </a:r>
          </a:p>
        </p:txBody>
      </p:sp>
      <p:sp>
        <p:nvSpPr>
          <p:cNvPr id="106" name="TextBox 105">
            <a:extLst>
              <a:ext uri="{FF2B5EF4-FFF2-40B4-BE49-F238E27FC236}">
                <a16:creationId xmlns:a16="http://schemas.microsoft.com/office/drawing/2014/main" id="{B7D53C49-1DB7-BF8A-486A-DDA42313506D}"/>
              </a:ext>
            </a:extLst>
          </p:cNvPr>
          <p:cNvSpPr txBox="1"/>
          <p:nvPr>
            <p:custDataLst>
              <p:tags r:id="rId5"/>
            </p:custDataLst>
          </p:nvPr>
        </p:nvSpPr>
        <p:spPr>
          <a:xfrm>
            <a:off x="1257300" y="6664874"/>
            <a:ext cx="8460550" cy="123111"/>
          </a:xfrm>
          <a:prstGeom prst="rect">
            <a:avLst/>
          </a:prstGeom>
        </p:spPr>
        <p:txBody>
          <a:bodyPr vert="horz" wrap="square" lIns="0" tIns="0" rIns="0" bIns="0" rtlCol="0" anchor="b">
            <a:spAutoFit/>
          </a:bodyPr>
          <a:lstStyle>
            <a:lvl1pPr lvl="0" indent="0">
              <a:lnSpc>
                <a:spcPct val="100000"/>
              </a:lnSpc>
              <a:spcBef>
                <a:spcPts val="300"/>
              </a:spcBef>
              <a:spcAft>
                <a:spcPts val="300"/>
              </a:spcAft>
              <a:buFont typeface="Segoe UI" panose="020B0502040204020203" pitchFamily="34" charset="0"/>
              <a:buChar char="​"/>
              <a:defRPr sz="1600">
                <a:cs typeface="Arial" panose="020B0604020202020204" pitchFamily="34" charset="0"/>
              </a:defRPr>
            </a:lvl1pPr>
            <a:lvl2pPr marL="228600" lvl="1"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lvl="2"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lvl="3"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lvl="4"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r>
              <a:rPr kumimoji="0" lang="en-US" sz="800" b="0" i="0" u="none" strike="noStrike" kern="1200" cap="none" spc="0" normalizeH="0" baseline="0" noProof="0">
                <a:ln>
                  <a:noFill/>
                </a:ln>
                <a:solidFill>
                  <a:srgbClr val="000000"/>
                </a:solidFill>
                <a:effectLst/>
                <a:uLnTx/>
                <a:uFillTx/>
                <a:latin typeface="Arial"/>
                <a:ea typeface="+mn-ea"/>
                <a:cs typeface="Arial" panose="020B0604020202020204" pitchFamily="34" charset="0"/>
              </a:rPr>
              <a:t>Source: </a:t>
            </a:r>
            <a:r>
              <a:rPr lang="en-US" sz="800">
                <a:solidFill>
                  <a:srgbClr val="000000"/>
                </a:solidFill>
              </a:rPr>
              <a:t>ERCOT discussions</a:t>
            </a:r>
            <a:endParaRPr kumimoji="0" lang="en-US" sz="800" b="0" i="0" u="none" strike="noStrike" kern="1200" cap="none" spc="0" normalizeH="0" baseline="0" noProof="0">
              <a:ln>
                <a:noFill/>
              </a:ln>
              <a:solidFill>
                <a:srgbClr val="000000"/>
              </a:solidFill>
              <a:effectLst/>
              <a:uLnTx/>
              <a:uFillTx/>
              <a:latin typeface="Arial"/>
              <a:ea typeface="+mn-ea"/>
              <a:cs typeface="Arial" panose="020B0604020202020204" pitchFamily="34" charset="0"/>
            </a:endParaRPr>
          </a:p>
        </p:txBody>
      </p:sp>
      <p:sp>
        <p:nvSpPr>
          <p:cNvPr id="107" name="Rectangle 106">
            <a:extLst>
              <a:ext uri="{FF2B5EF4-FFF2-40B4-BE49-F238E27FC236}">
                <a16:creationId xmlns:a16="http://schemas.microsoft.com/office/drawing/2014/main" id="{B3AC7675-6B0F-6781-EB32-2977D307069D}"/>
              </a:ext>
            </a:extLst>
          </p:cNvPr>
          <p:cNvSpPr/>
          <p:nvPr/>
        </p:nvSpPr>
        <p:spPr>
          <a:xfrm>
            <a:off x="3127659" y="4356577"/>
            <a:ext cx="449053" cy="230990"/>
          </a:xfrm>
          <a:prstGeom prst="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lang="en-US" sz="1000" b="1">
                <a:solidFill>
                  <a:schemeClr val="tx1"/>
                </a:solidFill>
              </a:rPr>
              <a:t>Jan 1</a:t>
            </a:r>
          </a:p>
        </p:txBody>
      </p:sp>
      <p:sp>
        <p:nvSpPr>
          <p:cNvPr id="108" name="Rectangle 107">
            <a:extLst>
              <a:ext uri="{FF2B5EF4-FFF2-40B4-BE49-F238E27FC236}">
                <a16:creationId xmlns:a16="http://schemas.microsoft.com/office/drawing/2014/main" id="{486F309D-9F09-C856-D86A-6885AFEF1BF2}"/>
              </a:ext>
            </a:extLst>
          </p:cNvPr>
          <p:cNvSpPr/>
          <p:nvPr/>
        </p:nvSpPr>
        <p:spPr>
          <a:xfrm>
            <a:off x="1910234" y="4356577"/>
            <a:ext cx="449053" cy="230990"/>
          </a:xfrm>
          <a:prstGeom prst="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lang="en-US" sz="1000" b="1">
                <a:solidFill>
                  <a:schemeClr val="tx1"/>
                </a:solidFill>
              </a:rPr>
              <a:t>Dec 1</a:t>
            </a:r>
          </a:p>
        </p:txBody>
      </p:sp>
      <p:sp>
        <p:nvSpPr>
          <p:cNvPr id="109" name="Rectangle 108">
            <a:extLst>
              <a:ext uri="{FF2B5EF4-FFF2-40B4-BE49-F238E27FC236}">
                <a16:creationId xmlns:a16="http://schemas.microsoft.com/office/drawing/2014/main" id="{4B85DCE2-C241-D4B6-5E19-B4E56FB1D8C9}"/>
              </a:ext>
            </a:extLst>
          </p:cNvPr>
          <p:cNvSpPr/>
          <p:nvPr/>
        </p:nvSpPr>
        <p:spPr>
          <a:xfrm>
            <a:off x="1370351" y="4356577"/>
            <a:ext cx="449053" cy="230990"/>
          </a:xfrm>
          <a:prstGeom prst="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lang="en-US" sz="1000" b="1">
                <a:solidFill>
                  <a:schemeClr val="tx1"/>
                </a:solidFill>
              </a:rPr>
              <a:t>Jun 1</a:t>
            </a:r>
          </a:p>
        </p:txBody>
      </p:sp>
      <p:sp>
        <p:nvSpPr>
          <p:cNvPr id="113" name="Oval 112">
            <a:extLst>
              <a:ext uri="{FF2B5EF4-FFF2-40B4-BE49-F238E27FC236}">
                <a16:creationId xmlns:a16="http://schemas.microsoft.com/office/drawing/2014/main" id="{CE192198-0097-85CE-61EB-70BBEB525F6F}"/>
              </a:ext>
            </a:extLst>
          </p:cNvPr>
          <p:cNvSpPr/>
          <p:nvPr/>
        </p:nvSpPr>
        <p:spPr>
          <a:xfrm>
            <a:off x="3134889" y="4654486"/>
            <a:ext cx="434592" cy="237332"/>
          </a:xfrm>
          <a:prstGeom prst="ellipse">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lang="en-US" sz="1000" b="1">
                <a:solidFill>
                  <a:schemeClr val="tx1"/>
                </a:solidFill>
              </a:rPr>
              <a:t>≤100</a:t>
            </a:r>
          </a:p>
        </p:txBody>
      </p:sp>
      <p:sp>
        <p:nvSpPr>
          <p:cNvPr id="116" name="TextBox 115">
            <a:extLst>
              <a:ext uri="{FF2B5EF4-FFF2-40B4-BE49-F238E27FC236}">
                <a16:creationId xmlns:a16="http://schemas.microsoft.com/office/drawing/2014/main" id="{3FE4588B-F3B6-108C-75DD-4EBF346C3223}"/>
              </a:ext>
            </a:extLst>
          </p:cNvPr>
          <p:cNvSpPr txBox="1">
            <a:spLocks/>
          </p:cNvSpPr>
          <p:nvPr/>
        </p:nvSpPr>
        <p:spPr>
          <a:xfrm>
            <a:off x="9697660" y="2113009"/>
            <a:ext cx="1960941" cy="3554819"/>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1450" indent="-171450">
              <a:buFont typeface="Arial" panose="020B0604020202020204" pitchFamily="34" charset="0"/>
              <a:buChar char="•"/>
            </a:pPr>
            <a:r>
              <a:rPr lang="en-US" sz="1100" b="1"/>
              <a:t>Load energization is limited by the withdrawal limit</a:t>
            </a:r>
            <a:r>
              <a:rPr lang="en-US" sz="1100"/>
              <a:t>; generation availability enables additional load beyond that level</a:t>
            </a:r>
          </a:p>
          <a:p>
            <a:pPr marL="171450" indent="-171450">
              <a:buFont typeface="Arial" panose="020B0604020202020204" pitchFamily="34" charset="0"/>
              <a:buChar char="•"/>
            </a:pPr>
            <a:endParaRPr lang="en-US" sz="1100" b="1"/>
          </a:p>
          <a:p>
            <a:pPr marL="171450" indent="-171450">
              <a:buFont typeface="Arial" panose="020B0604020202020204" pitchFamily="34" charset="0"/>
              <a:buChar char="•"/>
            </a:pPr>
            <a:r>
              <a:rPr lang="en-US" sz="1100" b="1"/>
              <a:t>Energization is staged, not binary: </a:t>
            </a:r>
            <a:r>
              <a:rPr lang="en-US" sz="1100"/>
              <a:t>load ramps in line with generation commissioning</a:t>
            </a:r>
          </a:p>
          <a:p>
            <a:pPr marL="171450" indent="-171450">
              <a:buFont typeface="Arial" panose="020B0604020202020204" pitchFamily="34" charset="0"/>
              <a:buChar char="•"/>
            </a:pPr>
            <a:endParaRPr lang="en-US" sz="1100"/>
          </a:p>
          <a:p>
            <a:pPr marL="171450" indent="-171450">
              <a:buFont typeface="Arial" panose="020B0604020202020204" pitchFamily="34" charset="0"/>
              <a:buChar char="•"/>
            </a:pPr>
            <a:r>
              <a:rPr lang="en-US" sz="1100"/>
              <a:t>At all times (including contingencies), </a:t>
            </a:r>
            <a:r>
              <a:rPr lang="en-US" sz="1100" b="1"/>
              <a:t>load ≤ (available generation + withdrawal limit)</a:t>
            </a:r>
            <a:r>
              <a:rPr lang="en-US" sz="1100"/>
              <a:t>, subject to stability limits</a:t>
            </a:r>
            <a:endParaRPr lang="en-US" sz="1100" b="1"/>
          </a:p>
          <a:p>
            <a:pPr marL="171450" indent="-171450">
              <a:buFont typeface="Arial" panose="020B0604020202020204" pitchFamily="34" charset="0"/>
              <a:buChar char="•"/>
            </a:pPr>
            <a:endParaRPr lang="en-US" sz="1100" b="1"/>
          </a:p>
          <a:p>
            <a:pPr marL="171450" indent="-171450">
              <a:buFont typeface="Arial" panose="020B0604020202020204" pitchFamily="34" charset="0"/>
              <a:buChar char="•"/>
            </a:pPr>
            <a:r>
              <a:rPr lang="en-US" sz="1100" b="1"/>
              <a:t>This sequencing must be explicitly defined </a:t>
            </a:r>
            <a:r>
              <a:rPr lang="en-US" sz="1100"/>
              <a:t>in agreements and Planning Guide language</a:t>
            </a:r>
            <a:endParaRPr lang="en-US" sz="1100" b="1"/>
          </a:p>
        </p:txBody>
      </p:sp>
      <p:grpSp>
        <p:nvGrpSpPr>
          <p:cNvPr id="3" name="Group 2">
            <a:extLst>
              <a:ext uri="{FF2B5EF4-FFF2-40B4-BE49-F238E27FC236}">
                <a16:creationId xmlns:a16="http://schemas.microsoft.com/office/drawing/2014/main" id="{08E21B40-BEF7-A9B2-5383-AE573BADB29A}"/>
              </a:ext>
            </a:extLst>
          </p:cNvPr>
          <p:cNvGrpSpPr/>
          <p:nvPr/>
        </p:nvGrpSpPr>
        <p:grpSpPr>
          <a:xfrm>
            <a:off x="5147920" y="3239634"/>
            <a:ext cx="322594" cy="322594"/>
            <a:chOff x="2192059" y="2491703"/>
            <a:chExt cx="182096" cy="165542"/>
          </a:xfrm>
        </p:grpSpPr>
        <p:sp>
          <p:nvSpPr>
            <p:cNvPr id="4" name="Oval 3">
              <a:extLst>
                <a:ext uri="{FF2B5EF4-FFF2-40B4-BE49-F238E27FC236}">
                  <a16:creationId xmlns:a16="http://schemas.microsoft.com/office/drawing/2014/main" id="{A113AD82-8795-6118-9EE0-AD31DD36F498}"/>
                </a:ext>
              </a:extLst>
            </p:cNvPr>
            <p:cNvSpPr/>
            <p:nvPr/>
          </p:nvSpPr>
          <p:spPr>
            <a:xfrm>
              <a:off x="2192059" y="2491703"/>
              <a:ext cx="182096" cy="165542"/>
            </a:xfrm>
            <a:prstGeom prst="ellipse">
              <a:avLst/>
            </a:prstGeom>
            <a:solidFill>
              <a:schemeClr val="bg1"/>
            </a:solidFill>
            <a:ln w="12700" cap="sq">
              <a:solidFill>
                <a:srgbClr val="CCDDE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de-DE" sz="2000" b="0" i="0" u="none" strike="noStrike" kern="1200" cap="none" spc="0" normalizeH="0" baseline="0" noProof="0" err="1">
                <a:ln>
                  <a:noFill/>
                </a:ln>
                <a:solidFill>
                  <a:srgbClr val="FFFFFF"/>
                </a:solidFill>
                <a:effectLst/>
                <a:uLnTx/>
                <a:uFillTx/>
                <a:latin typeface="Arial"/>
                <a:ea typeface="+mn-ea"/>
                <a:cs typeface="+mn-cs"/>
              </a:endParaRPr>
            </a:p>
          </p:txBody>
        </p:sp>
        <p:pic>
          <p:nvPicPr>
            <p:cNvPr id="6" name="Graphic 5">
              <a:extLst>
                <a:ext uri="{FF2B5EF4-FFF2-40B4-BE49-F238E27FC236}">
                  <a16:creationId xmlns:a16="http://schemas.microsoft.com/office/drawing/2014/main" id="{3E09CA06-55E0-BD25-2A5D-491208120D93}"/>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2195558" y="2494884"/>
              <a:ext cx="175098" cy="159180"/>
            </a:xfrm>
            <a:prstGeom prst="rect">
              <a:avLst/>
            </a:prstGeom>
          </p:spPr>
        </p:pic>
      </p:grpSp>
      <p:sp>
        <p:nvSpPr>
          <p:cNvPr id="7" name="Rectangle 6">
            <a:extLst>
              <a:ext uri="{FF2B5EF4-FFF2-40B4-BE49-F238E27FC236}">
                <a16:creationId xmlns:a16="http://schemas.microsoft.com/office/drawing/2014/main" id="{FB2F67D8-312F-E552-2B80-999ED9556FC0}"/>
              </a:ext>
            </a:extLst>
          </p:cNvPr>
          <p:cNvSpPr/>
          <p:nvPr/>
        </p:nvSpPr>
        <p:spPr>
          <a:xfrm>
            <a:off x="4031322" y="3151177"/>
            <a:ext cx="2563008" cy="1811236"/>
          </a:xfrm>
          <a:prstGeom prst="rect">
            <a:avLst/>
          </a:prstGeom>
          <a:noFill/>
          <a:ln w="12700">
            <a:solidFill>
              <a:srgbClr val="CCDDE0"/>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200" b="1"/>
          </a:p>
        </p:txBody>
      </p:sp>
      <p:sp>
        <p:nvSpPr>
          <p:cNvPr id="23" name="Text Placeholder 10">
            <a:extLst>
              <a:ext uri="{FF2B5EF4-FFF2-40B4-BE49-F238E27FC236}">
                <a16:creationId xmlns:a16="http://schemas.microsoft.com/office/drawing/2014/main" id="{3A7D9CFE-2701-6374-333B-442576B8E5F3}"/>
              </a:ext>
            </a:extLst>
          </p:cNvPr>
          <p:cNvSpPr txBox="1">
            <a:spLocks/>
          </p:cNvSpPr>
          <p:nvPr/>
        </p:nvSpPr>
        <p:spPr>
          <a:xfrm>
            <a:off x="5791617" y="4128734"/>
            <a:ext cx="719346" cy="161584"/>
          </a:xfrm>
          <a:prstGeom prst="rect">
            <a:avLst/>
          </a:prstGeom>
        </p:spPr>
        <p:txBody>
          <a:bodyPr vert="horz" wrap="square" lIns="0" tIns="0" rIns="0" bIns="0" rtlCol="0">
            <a:sp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1050"/>
              <a:t>1,000MW</a:t>
            </a:r>
          </a:p>
        </p:txBody>
      </p:sp>
      <p:sp>
        <p:nvSpPr>
          <p:cNvPr id="24" name="Isosceles Triangle 23">
            <a:extLst>
              <a:ext uri="{FF2B5EF4-FFF2-40B4-BE49-F238E27FC236}">
                <a16:creationId xmlns:a16="http://schemas.microsoft.com/office/drawing/2014/main" id="{9FAB1557-1F61-CD6F-AB94-DFFCE54A0A87}"/>
              </a:ext>
            </a:extLst>
          </p:cNvPr>
          <p:cNvSpPr>
            <a:spLocks/>
          </p:cNvSpPr>
          <p:nvPr/>
        </p:nvSpPr>
        <p:spPr>
          <a:xfrm flipV="1">
            <a:off x="5925390" y="3692202"/>
            <a:ext cx="401633" cy="401632"/>
          </a:xfrm>
          <a:prstGeom prst="triangle">
            <a:avLst/>
          </a:prstGeom>
          <a:solidFill>
            <a:schemeClr val="accent5"/>
          </a:solidFill>
          <a:ln w="12700" cap="sq">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3200" err="1">
              <a:solidFill>
                <a:schemeClr val="accent1"/>
              </a:solidFill>
            </a:endParaRPr>
          </a:p>
        </p:txBody>
      </p:sp>
      <p:sp>
        <p:nvSpPr>
          <p:cNvPr id="26" name="Oval 25">
            <a:extLst>
              <a:ext uri="{FF2B5EF4-FFF2-40B4-BE49-F238E27FC236}">
                <a16:creationId xmlns:a16="http://schemas.microsoft.com/office/drawing/2014/main" id="{56FC9652-9869-53CD-5187-073F6602FBCB}"/>
              </a:ext>
            </a:extLst>
          </p:cNvPr>
          <p:cNvSpPr>
            <a:spLocks/>
          </p:cNvSpPr>
          <p:nvPr/>
        </p:nvSpPr>
        <p:spPr>
          <a:xfrm>
            <a:off x="4326835" y="3673956"/>
            <a:ext cx="401633" cy="401630"/>
          </a:xfrm>
          <a:prstGeom prst="ellipse">
            <a:avLst/>
          </a:prstGeom>
          <a:solidFill>
            <a:schemeClr val="accent5"/>
          </a:solidFill>
          <a:ln w="12700" cap="sq">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sz="3200">
                <a:solidFill>
                  <a:schemeClr val="bg1"/>
                </a:solidFill>
              </a:rPr>
              <a:t>~</a:t>
            </a:r>
          </a:p>
        </p:txBody>
      </p:sp>
      <p:sp>
        <p:nvSpPr>
          <p:cNvPr id="27" name="Oval 26">
            <a:extLst>
              <a:ext uri="{FF2B5EF4-FFF2-40B4-BE49-F238E27FC236}">
                <a16:creationId xmlns:a16="http://schemas.microsoft.com/office/drawing/2014/main" id="{BB9EDDDB-B663-355D-2AC7-DAA42F05FB97}"/>
              </a:ext>
            </a:extLst>
          </p:cNvPr>
          <p:cNvSpPr>
            <a:spLocks/>
          </p:cNvSpPr>
          <p:nvPr/>
        </p:nvSpPr>
        <p:spPr>
          <a:xfrm>
            <a:off x="4616496" y="3673956"/>
            <a:ext cx="401633" cy="401630"/>
          </a:xfrm>
          <a:prstGeom prst="ellipse">
            <a:avLst/>
          </a:prstGeom>
          <a:solidFill>
            <a:schemeClr val="bg1"/>
          </a:solidFill>
          <a:ln w="12700" cap="sq">
            <a:solidFill>
              <a:srgbClr val="005763">
                <a:alpha val="20000"/>
              </a:srgb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sz="3200">
                <a:solidFill>
                  <a:srgbClr val="CCDDE0"/>
                </a:solidFill>
              </a:rPr>
              <a:t>~</a:t>
            </a:r>
          </a:p>
        </p:txBody>
      </p:sp>
      <p:sp>
        <p:nvSpPr>
          <p:cNvPr id="28" name="Text Placeholder 10">
            <a:extLst>
              <a:ext uri="{FF2B5EF4-FFF2-40B4-BE49-F238E27FC236}">
                <a16:creationId xmlns:a16="http://schemas.microsoft.com/office/drawing/2014/main" id="{0322B39E-99E2-3CFB-20B6-CE7A15021738}"/>
              </a:ext>
            </a:extLst>
          </p:cNvPr>
          <p:cNvSpPr txBox="1">
            <a:spLocks/>
          </p:cNvSpPr>
          <p:nvPr/>
        </p:nvSpPr>
        <p:spPr>
          <a:xfrm>
            <a:off x="4071650" y="4128734"/>
            <a:ext cx="594501" cy="161584"/>
          </a:xfrm>
          <a:prstGeom prst="rect">
            <a:avLst/>
          </a:prstGeom>
        </p:spPr>
        <p:txBody>
          <a:bodyPr vert="horz" wrap="square" lIns="0" tIns="0" rIns="0" bIns="0" rtlCol="0">
            <a:sp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1050"/>
              <a:t>500MW</a:t>
            </a:r>
          </a:p>
        </p:txBody>
      </p:sp>
      <p:sp>
        <p:nvSpPr>
          <p:cNvPr id="29" name="Text Placeholder 10">
            <a:extLst>
              <a:ext uri="{FF2B5EF4-FFF2-40B4-BE49-F238E27FC236}">
                <a16:creationId xmlns:a16="http://schemas.microsoft.com/office/drawing/2014/main" id="{30DCD68E-A117-534C-AED7-1F969FB0B05F}"/>
              </a:ext>
            </a:extLst>
          </p:cNvPr>
          <p:cNvSpPr txBox="1">
            <a:spLocks/>
          </p:cNvSpPr>
          <p:nvPr/>
        </p:nvSpPr>
        <p:spPr>
          <a:xfrm>
            <a:off x="4666151" y="4128734"/>
            <a:ext cx="594501" cy="161584"/>
          </a:xfrm>
          <a:prstGeom prst="rect">
            <a:avLst/>
          </a:prstGeom>
        </p:spPr>
        <p:txBody>
          <a:bodyPr vert="horz" wrap="square" lIns="0" tIns="0" rIns="0" bIns="0" rtlCol="0">
            <a:sp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1050">
                <a:solidFill>
                  <a:srgbClr val="CCDDE0"/>
                </a:solidFill>
              </a:rPr>
              <a:t>500MW</a:t>
            </a:r>
          </a:p>
        </p:txBody>
      </p:sp>
      <p:cxnSp>
        <p:nvCxnSpPr>
          <p:cNvPr id="30" name="Straight Connector 29">
            <a:extLst>
              <a:ext uri="{FF2B5EF4-FFF2-40B4-BE49-F238E27FC236}">
                <a16:creationId xmlns:a16="http://schemas.microsoft.com/office/drawing/2014/main" id="{37D98320-3810-CE89-1541-00B002C46767}"/>
              </a:ext>
            </a:extLst>
          </p:cNvPr>
          <p:cNvCxnSpPr>
            <a:cxnSpLocks/>
            <a:endCxn id="4" idx="0"/>
          </p:cNvCxnSpPr>
          <p:nvPr/>
        </p:nvCxnSpPr>
        <p:spPr>
          <a:xfrm flipH="1">
            <a:off x="5309217" y="2416958"/>
            <a:ext cx="2" cy="822676"/>
          </a:xfrm>
          <a:prstGeom prst="line">
            <a:avLst/>
          </a:prstGeom>
          <a:ln w="12700" cap="flat">
            <a:solidFill>
              <a:srgbClr val="CCDDE0"/>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31" name="Connector: Elbow 30">
            <a:extLst>
              <a:ext uri="{FF2B5EF4-FFF2-40B4-BE49-F238E27FC236}">
                <a16:creationId xmlns:a16="http://schemas.microsoft.com/office/drawing/2014/main" id="{883F5257-EC0E-B4EB-F1B7-02337ECB221C}"/>
              </a:ext>
            </a:extLst>
          </p:cNvPr>
          <p:cNvCxnSpPr>
            <a:cxnSpLocks/>
            <a:stCxn id="26" idx="7"/>
          </p:cNvCxnSpPr>
          <p:nvPr/>
        </p:nvCxnSpPr>
        <p:spPr>
          <a:xfrm rot="5400000" flipH="1" flipV="1">
            <a:off x="4742862" y="3327719"/>
            <a:ext cx="331843" cy="478270"/>
          </a:xfrm>
          <a:prstGeom prst="bentConnector2">
            <a:avLst/>
          </a:prstGeom>
          <a:ln w="12700">
            <a:solidFill>
              <a:srgbClr val="CCDDE0"/>
            </a:solidFill>
          </a:ln>
        </p:spPr>
        <p:style>
          <a:lnRef idx="2">
            <a:schemeClr val="accent1"/>
          </a:lnRef>
          <a:fillRef idx="0">
            <a:schemeClr val="accent1"/>
          </a:fillRef>
          <a:effectRef idx="1">
            <a:schemeClr val="accent1"/>
          </a:effectRef>
          <a:fontRef idx="minor">
            <a:schemeClr val="tx1"/>
          </a:fontRef>
        </p:style>
      </p:cxnSp>
      <p:cxnSp>
        <p:nvCxnSpPr>
          <p:cNvPr id="32" name="Connector: Elbow 31">
            <a:extLst>
              <a:ext uri="{FF2B5EF4-FFF2-40B4-BE49-F238E27FC236}">
                <a16:creationId xmlns:a16="http://schemas.microsoft.com/office/drawing/2014/main" id="{90365C58-4ACA-F286-6DD9-E06587AFDFB3}"/>
              </a:ext>
            </a:extLst>
          </p:cNvPr>
          <p:cNvCxnSpPr>
            <a:cxnSpLocks/>
            <a:stCxn id="24" idx="3"/>
          </p:cNvCxnSpPr>
          <p:nvPr/>
        </p:nvCxnSpPr>
        <p:spPr>
          <a:xfrm rot="16200000" flipV="1">
            <a:off x="5652726" y="3218720"/>
            <a:ext cx="291271" cy="655692"/>
          </a:xfrm>
          <a:prstGeom prst="bentConnector2">
            <a:avLst/>
          </a:prstGeom>
          <a:ln w="12700">
            <a:solidFill>
              <a:srgbClr val="CCDDE0"/>
            </a:solidFill>
          </a:ln>
        </p:spPr>
        <p:style>
          <a:lnRef idx="2">
            <a:schemeClr val="accent1"/>
          </a:lnRef>
          <a:fillRef idx="0">
            <a:schemeClr val="accent1"/>
          </a:fillRef>
          <a:effectRef idx="1">
            <a:schemeClr val="accent1"/>
          </a:effectRef>
          <a:fontRef idx="minor">
            <a:schemeClr val="tx1"/>
          </a:fontRef>
        </p:style>
      </p:cxnSp>
      <p:sp>
        <p:nvSpPr>
          <p:cNvPr id="33" name="Rectangle 32">
            <a:extLst>
              <a:ext uri="{FF2B5EF4-FFF2-40B4-BE49-F238E27FC236}">
                <a16:creationId xmlns:a16="http://schemas.microsoft.com/office/drawing/2014/main" id="{7991ED3A-F35C-EAC3-2CE1-12AD088E85EE}"/>
              </a:ext>
            </a:extLst>
          </p:cNvPr>
          <p:cNvSpPr/>
          <p:nvPr/>
        </p:nvSpPr>
        <p:spPr>
          <a:xfrm>
            <a:off x="4188189" y="2113009"/>
            <a:ext cx="2242059" cy="303949"/>
          </a:xfrm>
          <a:prstGeom prst="rect">
            <a:avLst/>
          </a:prstGeom>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a:t>ERCOT Grid</a:t>
            </a:r>
          </a:p>
        </p:txBody>
      </p:sp>
      <p:sp>
        <p:nvSpPr>
          <p:cNvPr id="34" name="Rectangle 33">
            <a:extLst>
              <a:ext uri="{FF2B5EF4-FFF2-40B4-BE49-F238E27FC236}">
                <a16:creationId xmlns:a16="http://schemas.microsoft.com/office/drawing/2014/main" id="{2A651A35-375E-4A38-F2A9-546EEEA71023}"/>
              </a:ext>
            </a:extLst>
          </p:cNvPr>
          <p:cNvSpPr/>
          <p:nvPr/>
        </p:nvSpPr>
        <p:spPr>
          <a:xfrm>
            <a:off x="5901681" y="4356577"/>
            <a:ext cx="449053" cy="230990"/>
          </a:xfrm>
          <a:prstGeom prst="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lang="en-US" sz="1000" b="1">
                <a:solidFill>
                  <a:schemeClr val="tx1"/>
                </a:solidFill>
              </a:rPr>
              <a:t>Jan 1</a:t>
            </a:r>
          </a:p>
        </p:txBody>
      </p:sp>
      <p:sp>
        <p:nvSpPr>
          <p:cNvPr id="35" name="Rectangle 34">
            <a:extLst>
              <a:ext uri="{FF2B5EF4-FFF2-40B4-BE49-F238E27FC236}">
                <a16:creationId xmlns:a16="http://schemas.microsoft.com/office/drawing/2014/main" id="{A3361371-9E79-F22F-7544-059330DCDC3E}"/>
              </a:ext>
            </a:extLst>
          </p:cNvPr>
          <p:cNvSpPr/>
          <p:nvPr/>
        </p:nvSpPr>
        <p:spPr>
          <a:xfrm>
            <a:off x="4684256" y="4356577"/>
            <a:ext cx="449053" cy="230990"/>
          </a:xfrm>
          <a:prstGeom prst="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lang="en-US" sz="1000" b="1">
                <a:solidFill>
                  <a:schemeClr val="tx1"/>
                </a:solidFill>
              </a:rPr>
              <a:t>Dec 1</a:t>
            </a:r>
          </a:p>
        </p:txBody>
      </p:sp>
      <p:sp>
        <p:nvSpPr>
          <p:cNvPr id="36" name="Rectangle 35">
            <a:extLst>
              <a:ext uri="{FF2B5EF4-FFF2-40B4-BE49-F238E27FC236}">
                <a16:creationId xmlns:a16="http://schemas.microsoft.com/office/drawing/2014/main" id="{290E95C5-AB0F-5455-D374-E4E56841E080}"/>
              </a:ext>
            </a:extLst>
          </p:cNvPr>
          <p:cNvSpPr/>
          <p:nvPr/>
        </p:nvSpPr>
        <p:spPr>
          <a:xfrm>
            <a:off x="4144373" y="4356577"/>
            <a:ext cx="449053" cy="230990"/>
          </a:xfrm>
          <a:prstGeom prst="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lang="en-US" sz="1000" b="1">
                <a:solidFill>
                  <a:schemeClr val="tx1"/>
                </a:solidFill>
              </a:rPr>
              <a:t>Jun 1</a:t>
            </a:r>
          </a:p>
        </p:txBody>
      </p:sp>
      <p:sp>
        <p:nvSpPr>
          <p:cNvPr id="37" name="Oval 36">
            <a:extLst>
              <a:ext uri="{FF2B5EF4-FFF2-40B4-BE49-F238E27FC236}">
                <a16:creationId xmlns:a16="http://schemas.microsoft.com/office/drawing/2014/main" id="{8001FDCC-AE8E-2AFB-6AC8-3784D4A80106}"/>
              </a:ext>
            </a:extLst>
          </p:cNvPr>
          <p:cNvSpPr/>
          <p:nvPr/>
        </p:nvSpPr>
        <p:spPr>
          <a:xfrm>
            <a:off x="5908911" y="4654486"/>
            <a:ext cx="434592" cy="237332"/>
          </a:xfrm>
          <a:prstGeom prst="ellipse">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lang="en-US" sz="1000" b="1">
                <a:solidFill>
                  <a:schemeClr val="tx1"/>
                </a:solidFill>
              </a:rPr>
              <a:t>≤600</a:t>
            </a:r>
          </a:p>
        </p:txBody>
      </p:sp>
      <p:grpSp>
        <p:nvGrpSpPr>
          <p:cNvPr id="40" name="Group 39">
            <a:extLst>
              <a:ext uri="{FF2B5EF4-FFF2-40B4-BE49-F238E27FC236}">
                <a16:creationId xmlns:a16="http://schemas.microsoft.com/office/drawing/2014/main" id="{D3DE1386-9116-BCE2-7B54-A17FB7E7F706}"/>
              </a:ext>
            </a:extLst>
          </p:cNvPr>
          <p:cNvGrpSpPr/>
          <p:nvPr/>
        </p:nvGrpSpPr>
        <p:grpSpPr>
          <a:xfrm>
            <a:off x="7921943" y="3239634"/>
            <a:ext cx="322594" cy="322594"/>
            <a:chOff x="2192059" y="2491703"/>
            <a:chExt cx="182096" cy="165542"/>
          </a:xfrm>
        </p:grpSpPr>
        <p:sp>
          <p:nvSpPr>
            <p:cNvPr id="56" name="Oval 55">
              <a:extLst>
                <a:ext uri="{FF2B5EF4-FFF2-40B4-BE49-F238E27FC236}">
                  <a16:creationId xmlns:a16="http://schemas.microsoft.com/office/drawing/2014/main" id="{F19690E0-2E5D-91DF-1924-C8A096A5BCFD}"/>
                </a:ext>
              </a:extLst>
            </p:cNvPr>
            <p:cNvSpPr/>
            <p:nvPr/>
          </p:nvSpPr>
          <p:spPr>
            <a:xfrm>
              <a:off x="2192059" y="2491703"/>
              <a:ext cx="182096" cy="165542"/>
            </a:xfrm>
            <a:prstGeom prst="ellipse">
              <a:avLst/>
            </a:prstGeom>
            <a:solidFill>
              <a:schemeClr val="bg1"/>
            </a:solidFill>
            <a:ln w="12700" cap="sq">
              <a:solidFill>
                <a:srgbClr val="CCDDE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de-DE" sz="2000" b="0" i="0" u="none" strike="noStrike" kern="1200" cap="none" spc="0" normalizeH="0" baseline="0" noProof="0" err="1">
                <a:ln>
                  <a:noFill/>
                </a:ln>
                <a:solidFill>
                  <a:srgbClr val="FFFFFF"/>
                </a:solidFill>
                <a:effectLst/>
                <a:uLnTx/>
                <a:uFillTx/>
                <a:latin typeface="Arial"/>
                <a:ea typeface="+mn-ea"/>
                <a:cs typeface="+mn-cs"/>
              </a:endParaRPr>
            </a:p>
          </p:txBody>
        </p:sp>
        <p:pic>
          <p:nvPicPr>
            <p:cNvPr id="57" name="Graphic 56">
              <a:extLst>
                <a:ext uri="{FF2B5EF4-FFF2-40B4-BE49-F238E27FC236}">
                  <a16:creationId xmlns:a16="http://schemas.microsoft.com/office/drawing/2014/main" id="{E234559D-24A6-40D0-3481-81AEF6DC1B4C}"/>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2195558" y="2494884"/>
              <a:ext cx="175098" cy="159180"/>
            </a:xfrm>
            <a:prstGeom prst="rect">
              <a:avLst/>
            </a:prstGeom>
          </p:spPr>
        </p:pic>
      </p:grpSp>
      <p:sp>
        <p:nvSpPr>
          <p:cNvPr id="41" name="Rectangle 40">
            <a:extLst>
              <a:ext uri="{FF2B5EF4-FFF2-40B4-BE49-F238E27FC236}">
                <a16:creationId xmlns:a16="http://schemas.microsoft.com/office/drawing/2014/main" id="{00E1E276-B490-1254-34EA-FD8996E20F52}"/>
              </a:ext>
            </a:extLst>
          </p:cNvPr>
          <p:cNvSpPr/>
          <p:nvPr/>
        </p:nvSpPr>
        <p:spPr>
          <a:xfrm>
            <a:off x="6805345" y="3151177"/>
            <a:ext cx="2563008" cy="1811236"/>
          </a:xfrm>
          <a:prstGeom prst="rect">
            <a:avLst/>
          </a:prstGeom>
          <a:noFill/>
          <a:ln w="12700">
            <a:solidFill>
              <a:srgbClr val="CCDDE0"/>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200" b="1"/>
          </a:p>
        </p:txBody>
      </p:sp>
      <p:sp>
        <p:nvSpPr>
          <p:cNvPr id="42" name="Text Placeholder 10">
            <a:extLst>
              <a:ext uri="{FF2B5EF4-FFF2-40B4-BE49-F238E27FC236}">
                <a16:creationId xmlns:a16="http://schemas.microsoft.com/office/drawing/2014/main" id="{15002606-CE4A-7B42-89A9-90929973731B}"/>
              </a:ext>
            </a:extLst>
          </p:cNvPr>
          <p:cNvSpPr txBox="1">
            <a:spLocks/>
          </p:cNvSpPr>
          <p:nvPr/>
        </p:nvSpPr>
        <p:spPr>
          <a:xfrm>
            <a:off x="8565640" y="4128734"/>
            <a:ext cx="719346" cy="161584"/>
          </a:xfrm>
          <a:prstGeom prst="rect">
            <a:avLst/>
          </a:prstGeom>
        </p:spPr>
        <p:txBody>
          <a:bodyPr vert="horz" wrap="square" lIns="0" tIns="0" rIns="0" bIns="0" rtlCol="0">
            <a:sp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1050"/>
              <a:t>1,000MW</a:t>
            </a:r>
          </a:p>
        </p:txBody>
      </p:sp>
      <p:sp>
        <p:nvSpPr>
          <p:cNvPr id="43" name="Isosceles Triangle 42">
            <a:extLst>
              <a:ext uri="{FF2B5EF4-FFF2-40B4-BE49-F238E27FC236}">
                <a16:creationId xmlns:a16="http://schemas.microsoft.com/office/drawing/2014/main" id="{F9DA1D7B-AF50-3C71-9861-F0CC620BAF42}"/>
              </a:ext>
            </a:extLst>
          </p:cNvPr>
          <p:cNvSpPr>
            <a:spLocks/>
          </p:cNvSpPr>
          <p:nvPr/>
        </p:nvSpPr>
        <p:spPr>
          <a:xfrm flipV="1">
            <a:off x="8699413" y="3692202"/>
            <a:ext cx="401633" cy="401632"/>
          </a:xfrm>
          <a:prstGeom prst="triangle">
            <a:avLst/>
          </a:prstGeom>
          <a:solidFill>
            <a:schemeClr val="accent5"/>
          </a:solidFill>
          <a:ln w="12700" cap="sq">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3200" err="1">
              <a:solidFill>
                <a:schemeClr val="accent1"/>
              </a:solidFill>
            </a:endParaRPr>
          </a:p>
        </p:txBody>
      </p:sp>
      <p:sp>
        <p:nvSpPr>
          <p:cNvPr id="44" name="Oval 43">
            <a:extLst>
              <a:ext uri="{FF2B5EF4-FFF2-40B4-BE49-F238E27FC236}">
                <a16:creationId xmlns:a16="http://schemas.microsoft.com/office/drawing/2014/main" id="{D6C39905-E44A-6055-0ADA-4981342FA57A}"/>
              </a:ext>
            </a:extLst>
          </p:cNvPr>
          <p:cNvSpPr>
            <a:spLocks/>
          </p:cNvSpPr>
          <p:nvPr/>
        </p:nvSpPr>
        <p:spPr>
          <a:xfrm>
            <a:off x="7100858" y="3673956"/>
            <a:ext cx="401633" cy="401630"/>
          </a:xfrm>
          <a:prstGeom prst="ellipse">
            <a:avLst/>
          </a:prstGeom>
          <a:solidFill>
            <a:schemeClr val="accent5"/>
          </a:solidFill>
          <a:ln w="12700" cap="sq">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sz="3200">
                <a:solidFill>
                  <a:schemeClr val="bg1"/>
                </a:solidFill>
              </a:rPr>
              <a:t>~</a:t>
            </a:r>
          </a:p>
        </p:txBody>
      </p:sp>
      <p:sp>
        <p:nvSpPr>
          <p:cNvPr id="45" name="Oval 44">
            <a:extLst>
              <a:ext uri="{FF2B5EF4-FFF2-40B4-BE49-F238E27FC236}">
                <a16:creationId xmlns:a16="http://schemas.microsoft.com/office/drawing/2014/main" id="{B5513A0B-920F-016C-EAC7-819DDEBBE616}"/>
              </a:ext>
            </a:extLst>
          </p:cNvPr>
          <p:cNvSpPr>
            <a:spLocks/>
          </p:cNvSpPr>
          <p:nvPr/>
        </p:nvSpPr>
        <p:spPr>
          <a:xfrm>
            <a:off x="7390519" y="3673956"/>
            <a:ext cx="401633" cy="401630"/>
          </a:xfrm>
          <a:prstGeom prst="ellipse">
            <a:avLst/>
          </a:prstGeom>
          <a:solidFill>
            <a:schemeClr val="accent5"/>
          </a:solidFill>
          <a:ln w="12700" cap="sq">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sz="3200">
                <a:solidFill>
                  <a:schemeClr val="bg1"/>
                </a:solidFill>
              </a:rPr>
              <a:t>~</a:t>
            </a:r>
          </a:p>
        </p:txBody>
      </p:sp>
      <p:sp>
        <p:nvSpPr>
          <p:cNvPr id="46" name="Text Placeholder 10">
            <a:extLst>
              <a:ext uri="{FF2B5EF4-FFF2-40B4-BE49-F238E27FC236}">
                <a16:creationId xmlns:a16="http://schemas.microsoft.com/office/drawing/2014/main" id="{85E88056-B1BD-32F9-9839-4AAAA870179D}"/>
              </a:ext>
            </a:extLst>
          </p:cNvPr>
          <p:cNvSpPr txBox="1">
            <a:spLocks/>
          </p:cNvSpPr>
          <p:nvPr/>
        </p:nvSpPr>
        <p:spPr>
          <a:xfrm>
            <a:off x="6845673" y="4128734"/>
            <a:ext cx="594501" cy="161584"/>
          </a:xfrm>
          <a:prstGeom prst="rect">
            <a:avLst/>
          </a:prstGeom>
        </p:spPr>
        <p:txBody>
          <a:bodyPr vert="horz" wrap="square" lIns="0" tIns="0" rIns="0" bIns="0" rtlCol="0">
            <a:sp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1050"/>
              <a:t>500MW</a:t>
            </a:r>
          </a:p>
        </p:txBody>
      </p:sp>
      <p:sp>
        <p:nvSpPr>
          <p:cNvPr id="47" name="Text Placeholder 10">
            <a:extLst>
              <a:ext uri="{FF2B5EF4-FFF2-40B4-BE49-F238E27FC236}">
                <a16:creationId xmlns:a16="http://schemas.microsoft.com/office/drawing/2014/main" id="{59CCB913-07D0-DAAC-C040-4C6F0BA12558}"/>
              </a:ext>
            </a:extLst>
          </p:cNvPr>
          <p:cNvSpPr txBox="1">
            <a:spLocks/>
          </p:cNvSpPr>
          <p:nvPr/>
        </p:nvSpPr>
        <p:spPr>
          <a:xfrm>
            <a:off x="7440174" y="4128734"/>
            <a:ext cx="594501" cy="161584"/>
          </a:xfrm>
          <a:prstGeom prst="rect">
            <a:avLst/>
          </a:prstGeom>
        </p:spPr>
        <p:txBody>
          <a:bodyPr vert="horz" wrap="square" lIns="0" tIns="0" rIns="0" bIns="0" rtlCol="0">
            <a:sp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1050"/>
              <a:t>500MW</a:t>
            </a:r>
          </a:p>
        </p:txBody>
      </p:sp>
      <p:cxnSp>
        <p:nvCxnSpPr>
          <p:cNvPr id="48" name="Straight Connector 47">
            <a:extLst>
              <a:ext uri="{FF2B5EF4-FFF2-40B4-BE49-F238E27FC236}">
                <a16:creationId xmlns:a16="http://schemas.microsoft.com/office/drawing/2014/main" id="{10AD1405-E7EF-DE05-1C6E-5E0B155A7C6C}"/>
              </a:ext>
            </a:extLst>
          </p:cNvPr>
          <p:cNvCxnSpPr>
            <a:cxnSpLocks/>
            <a:endCxn id="56" idx="0"/>
          </p:cNvCxnSpPr>
          <p:nvPr/>
        </p:nvCxnSpPr>
        <p:spPr>
          <a:xfrm flipH="1">
            <a:off x="8083240" y="2416958"/>
            <a:ext cx="2" cy="822676"/>
          </a:xfrm>
          <a:prstGeom prst="line">
            <a:avLst/>
          </a:prstGeom>
          <a:ln w="12700" cap="flat">
            <a:solidFill>
              <a:srgbClr val="CCDDE0"/>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49" name="Connector: Elbow 48">
            <a:extLst>
              <a:ext uri="{FF2B5EF4-FFF2-40B4-BE49-F238E27FC236}">
                <a16:creationId xmlns:a16="http://schemas.microsoft.com/office/drawing/2014/main" id="{C304D10A-6298-7BC4-0BF6-9DF4BBDBDE1A}"/>
              </a:ext>
            </a:extLst>
          </p:cNvPr>
          <p:cNvCxnSpPr>
            <a:cxnSpLocks/>
            <a:stCxn id="44" idx="7"/>
          </p:cNvCxnSpPr>
          <p:nvPr/>
        </p:nvCxnSpPr>
        <p:spPr>
          <a:xfrm rot="5400000" flipH="1" flipV="1">
            <a:off x="7516885" y="3327719"/>
            <a:ext cx="331843" cy="478270"/>
          </a:xfrm>
          <a:prstGeom prst="bentConnector2">
            <a:avLst/>
          </a:prstGeom>
          <a:ln w="12700">
            <a:solidFill>
              <a:srgbClr val="CCDDE0"/>
            </a:solidFill>
          </a:ln>
        </p:spPr>
        <p:style>
          <a:lnRef idx="2">
            <a:schemeClr val="accent1"/>
          </a:lnRef>
          <a:fillRef idx="0">
            <a:schemeClr val="accent1"/>
          </a:fillRef>
          <a:effectRef idx="1">
            <a:schemeClr val="accent1"/>
          </a:effectRef>
          <a:fontRef idx="minor">
            <a:schemeClr val="tx1"/>
          </a:fontRef>
        </p:style>
      </p:cxnSp>
      <p:cxnSp>
        <p:nvCxnSpPr>
          <p:cNvPr id="50" name="Connector: Elbow 49">
            <a:extLst>
              <a:ext uri="{FF2B5EF4-FFF2-40B4-BE49-F238E27FC236}">
                <a16:creationId xmlns:a16="http://schemas.microsoft.com/office/drawing/2014/main" id="{0A261D40-0E6D-1FC6-60D5-AB3FE31E07E4}"/>
              </a:ext>
            </a:extLst>
          </p:cNvPr>
          <p:cNvCxnSpPr>
            <a:cxnSpLocks/>
            <a:stCxn id="43" idx="3"/>
          </p:cNvCxnSpPr>
          <p:nvPr/>
        </p:nvCxnSpPr>
        <p:spPr>
          <a:xfrm rot="16200000" flipV="1">
            <a:off x="8426749" y="3218720"/>
            <a:ext cx="291271" cy="655692"/>
          </a:xfrm>
          <a:prstGeom prst="bentConnector2">
            <a:avLst/>
          </a:prstGeom>
          <a:ln w="12700">
            <a:solidFill>
              <a:srgbClr val="CCDDE0"/>
            </a:solidFill>
          </a:ln>
        </p:spPr>
        <p:style>
          <a:lnRef idx="2">
            <a:schemeClr val="accent1"/>
          </a:lnRef>
          <a:fillRef idx="0">
            <a:schemeClr val="accent1"/>
          </a:fillRef>
          <a:effectRef idx="1">
            <a:schemeClr val="accent1"/>
          </a:effectRef>
          <a:fontRef idx="minor">
            <a:schemeClr val="tx1"/>
          </a:fontRef>
        </p:style>
      </p:cxnSp>
      <p:sp>
        <p:nvSpPr>
          <p:cNvPr id="51" name="Rectangle 50">
            <a:extLst>
              <a:ext uri="{FF2B5EF4-FFF2-40B4-BE49-F238E27FC236}">
                <a16:creationId xmlns:a16="http://schemas.microsoft.com/office/drawing/2014/main" id="{FB8267F7-6CDC-96A3-67EF-783044AA8513}"/>
              </a:ext>
            </a:extLst>
          </p:cNvPr>
          <p:cNvSpPr/>
          <p:nvPr/>
        </p:nvSpPr>
        <p:spPr>
          <a:xfrm>
            <a:off x="6962212" y="2113009"/>
            <a:ext cx="2242059" cy="303949"/>
          </a:xfrm>
          <a:prstGeom prst="rect">
            <a:avLst/>
          </a:prstGeom>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a:t>ERCOT Grid</a:t>
            </a:r>
          </a:p>
        </p:txBody>
      </p:sp>
      <p:sp>
        <p:nvSpPr>
          <p:cNvPr id="52" name="Rectangle 51">
            <a:extLst>
              <a:ext uri="{FF2B5EF4-FFF2-40B4-BE49-F238E27FC236}">
                <a16:creationId xmlns:a16="http://schemas.microsoft.com/office/drawing/2014/main" id="{66483114-A5E8-5EDF-E403-B42BDE450C45}"/>
              </a:ext>
            </a:extLst>
          </p:cNvPr>
          <p:cNvSpPr/>
          <p:nvPr/>
        </p:nvSpPr>
        <p:spPr>
          <a:xfrm>
            <a:off x="8675704" y="4356577"/>
            <a:ext cx="449053" cy="230990"/>
          </a:xfrm>
          <a:prstGeom prst="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lang="en-US" sz="1000" b="1">
                <a:solidFill>
                  <a:schemeClr val="tx1"/>
                </a:solidFill>
              </a:rPr>
              <a:t>Jan 1</a:t>
            </a:r>
          </a:p>
        </p:txBody>
      </p:sp>
      <p:sp>
        <p:nvSpPr>
          <p:cNvPr id="53" name="Rectangle 52">
            <a:extLst>
              <a:ext uri="{FF2B5EF4-FFF2-40B4-BE49-F238E27FC236}">
                <a16:creationId xmlns:a16="http://schemas.microsoft.com/office/drawing/2014/main" id="{8516BC82-047F-682E-9ED6-93F07E7620CB}"/>
              </a:ext>
            </a:extLst>
          </p:cNvPr>
          <p:cNvSpPr/>
          <p:nvPr/>
        </p:nvSpPr>
        <p:spPr>
          <a:xfrm>
            <a:off x="7458279" y="4356577"/>
            <a:ext cx="449053" cy="230990"/>
          </a:xfrm>
          <a:prstGeom prst="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lang="en-US" sz="1000" b="1">
                <a:solidFill>
                  <a:schemeClr val="tx1"/>
                </a:solidFill>
              </a:rPr>
              <a:t>Dec 1</a:t>
            </a:r>
          </a:p>
        </p:txBody>
      </p:sp>
      <p:sp>
        <p:nvSpPr>
          <p:cNvPr id="54" name="Rectangle 53">
            <a:extLst>
              <a:ext uri="{FF2B5EF4-FFF2-40B4-BE49-F238E27FC236}">
                <a16:creationId xmlns:a16="http://schemas.microsoft.com/office/drawing/2014/main" id="{35D90AA6-1732-744E-0F53-8C33FA88AADA}"/>
              </a:ext>
            </a:extLst>
          </p:cNvPr>
          <p:cNvSpPr/>
          <p:nvPr/>
        </p:nvSpPr>
        <p:spPr>
          <a:xfrm>
            <a:off x="6918396" y="4356577"/>
            <a:ext cx="449053" cy="230990"/>
          </a:xfrm>
          <a:prstGeom prst="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lang="en-US" sz="1000" b="1">
                <a:solidFill>
                  <a:schemeClr val="tx1"/>
                </a:solidFill>
              </a:rPr>
              <a:t>Jun 1</a:t>
            </a:r>
          </a:p>
        </p:txBody>
      </p:sp>
      <p:sp>
        <p:nvSpPr>
          <p:cNvPr id="55" name="Oval 54">
            <a:extLst>
              <a:ext uri="{FF2B5EF4-FFF2-40B4-BE49-F238E27FC236}">
                <a16:creationId xmlns:a16="http://schemas.microsoft.com/office/drawing/2014/main" id="{73990A44-8B24-CD95-C254-9CC1C87536BA}"/>
              </a:ext>
            </a:extLst>
          </p:cNvPr>
          <p:cNvSpPr/>
          <p:nvPr/>
        </p:nvSpPr>
        <p:spPr>
          <a:xfrm>
            <a:off x="8682934" y="4654486"/>
            <a:ext cx="434592" cy="237332"/>
          </a:xfrm>
          <a:prstGeom prst="ellipse">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lang="en-US" sz="1000" b="1">
                <a:solidFill>
                  <a:schemeClr val="tx1"/>
                </a:solidFill>
              </a:rPr>
              <a:t>≤1100</a:t>
            </a:r>
          </a:p>
        </p:txBody>
      </p:sp>
      <p:sp>
        <p:nvSpPr>
          <p:cNvPr id="114" name="Oval 113">
            <a:extLst>
              <a:ext uri="{FF2B5EF4-FFF2-40B4-BE49-F238E27FC236}">
                <a16:creationId xmlns:a16="http://schemas.microsoft.com/office/drawing/2014/main" id="{E655C513-740B-534A-FB62-60817B6FDAE7}"/>
              </a:ext>
            </a:extLst>
          </p:cNvPr>
          <p:cNvSpPr/>
          <p:nvPr/>
        </p:nvSpPr>
        <p:spPr>
          <a:xfrm>
            <a:off x="7010387" y="1233597"/>
            <a:ext cx="326515" cy="215756"/>
          </a:xfrm>
          <a:prstGeom prst="ellipse">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lang="en-US" sz="1000" b="1">
                <a:solidFill>
                  <a:schemeClr val="tx1"/>
                </a:solidFill>
              </a:rPr>
              <a:t>xxx</a:t>
            </a:r>
          </a:p>
        </p:txBody>
      </p:sp>
      <p:sp>
        <p:nvSpPr>
          <p:cNvPr id="110" name="Rectangle 109">
            <a:extLst>
              <a:ext uri="{FF2B5EF4-FFF2-40B4-BE49-F238E27FC236}">
                <a16:creationId xmlns:a16="http://schemas.microsoft.com/office/drawing/2014/main" id="{FFF850F6-4F5D-FC9E-EFB3-732E139D8DA2}"/>
              </a:ext>
            </a:extLst>
          </p:cNvPr>
          <p:cNvSpPr>
            <a:spLocks/>
          </p:cNvSpPr>
          <p:nvPr/>
        </p:nvSpPr>
        <p:spPr>
          <a:xfrm>
            <a:off x="9446616" y="1246025"/>
            <a:ext cx="371118" cy="190901"/>
          </a:xfrm>
          <a:prstGeom prst="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r>
              <a:rPr lang="en-US" sz="1000" b="1">
                <a:solidFill>
                  <a:schemeClr val="tx1"/>
                </a:solidFill>
              </a:rPr>
              <a:t>xxx</a:t>
            </a:r>
          </a:p>
        </p:txBody>
      </p:sp>
      <p:sp>
        <p:nvSpPr>
          <p:cNvPr id="111" name="TextBox 110">
            <a:extLst>
              <a:ext uri="{FF2B5EF4-FFF2-40B4-BE49-F238E27FC236}">
                <a16:creationId xmlns:a16="http://schemas.microsoft.com/office/drawing/2014/main" id="{519A739D-2FDC-D7AE-3F43-E0788AC4F0A4}"/>
              </a:ext>
            </a:extLst>
          </p:cNvPr>
          <p:cNvSpPr txBox="1">
            <a:spLocks/>
          </p:cNvSpPr>
          <p:nvPr/>
        </p:nvSpPr>
        <p:spPr>
          <a:xfrm>
            <a:off x="9892121" y="1256837"/>
            <a:ext cx="1766480" cy="169277"/>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sz="1100"/>
              <a:t>Commercial Operation Date</a:t>
            </a:r>
          </a:p>
        </p:txBody>
      </p:sp>
      <p:sp>
        <p:nvSpPr>
          <p:cNvPr id="115" name="TextBox 114">
            <a:extLst>
              <a:ext uri="{FF2B5EF4-FFF2-40B4-BE49-F238E27FC236}">
                <a16:creationId xmlns:a16="http://schemas.microsoft.com/office/drawing/2014/main" id="{4C8B4180-586B-DCAB-0A1A-869E0AB77C31}"/>
              </a:ext>
            </a:extLst>
          </p:cNvPr>
          <p:cNvSpPr txBox="1">
            <a:spLocks/>
          </p:cNvSpPr>
          <p:nvPr/>
        </p:nvSpPr>
        <p:spPr>
          <a:xfrm>
            <a:off x="7411289" y="1256837"/>
            <a:ext cx="1960940" cy="169277"/>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sz="1100"/>
              <a:t>Allowed load energization, MW</a:t>
            </a:r>
          </a:p>
        </p:txBody>
      </p:sp>
      <p:sp>
        <p:nvSpPr>
          <p:cNvPr id="58" name="Rectangle 57">
            <a:extLst>
              <a:ext uri="{FF2B5EF4-FFF2-40B4-BE49-F238E27FC236}">
                <a16:creationId xmlns:a16="http://schemas.microsoft.com/office/drawing/2014/main" id="{C8843CEC-2F3B-C133-926C-DE3AB89C8B59}"/>
              </a:ext>
            </a:extLst>
          </p:cNvPr>
          <p:cNvSpPr>
            <a:spLocks/>
          </p:cNvSpPr>
          <p:nvPr/>
        </p:nvSpPr>
        <p:spPr>
          <a:xfrm>
            <a:off x="5534350" y="1250035"/>
            <a:ext cx="182880" cy="182880"/>
          </a:xfrm>
          <a:prstGeom prst="rect">
            <a:avLst/>
          </a:prstGeom>
          <a:solidFill>
            <a:schemeClr val="accent5"/>
          </a:solidFill>
          <a:ln>
            <a:solidFill>
              <a:srgbClr val="26D07C"/>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59" name="TextBox 58">
            <a:extLst>
              <a:ext uri="{FF2B5EF4-FFF2-40B4-BE49-F238E27FC236}">
                <a16:creationId xmlns:a16="http://schemas.microsoft.com/office/drawing/2014/main" id="{0019F31B-0982-B196-C483-F74C561BF958}"/>
              </a:ext>
            </a:extLst>
          </p:cNvPr>
          <p:cNvSpPr txBox="1">
            <a:spLocks/>
          </p:cNvSpPr>
          <p:nvPr/>
        </p:nvSpPr>
        <p:spPr>
          <a:xfrm>
            <a:off x="5791617" y="1256837"/>
            <a:ext cx="1144383" cy="169277"/>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sz="1100"/>
              <a:t>Online (available)</a:t>
            </a:r>
          </a:p>
        </p:txBody>
      </p:sp>
      <p:sp>
        <p:nvSpPr>
          <p:cNvPr id="39" name="TextBox 38">
            <a:extLst>
              <a:ext uri="{FF2B5EF4-FFF2-40B4-BE49-F238E27FC236}">
                <a16:creationId xmlns:a16="http://schemas.microsoft.com/office/drawing/2014/main" id="{E4F0FAE0-DD93-AA93-2E55-12656FAB3926}"/>
              </a:ext>
            </a:extLst>
          </p:cNvPr>
          <p:cNvSpPr txBox="1">
            <a:spLocks/>
          </p:cNvSpPr>
          <p:nvPr/>
        </p:nvSpPr>
        <p:spPr>
          <a:xfrm>
            <a:off x="2649952" y="2636818"/>
            <a:ext cx="1006274" cy="338554"/>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sz="1100"/>
              <a:t>100MW withdrawal limit</a:t>
            </a:r>
          </a:p>
        </p:txBody>
      </p:sp>
      <p:sp>
        <p:nvSpPr>
          <p:cNvPr id="60" name="TextBox 59">
            <a:extLst>
              <a:ext uri="{FF2B5EF4-FFF2-40B4-BE49-F238E27FC236}">
                <a16:creationId xmlns:a16="http://schemas.microsoft.com/office/drawing/2014/main" id="{7689BD81-054F-A919-F4EE-579F0E6CCC15}"/>
              </a:ext>
            </a:extLst>
          </p:cNvPr>
          <p:cNvSpPr txBox="1">
            <a:spLocks/>
          </p:cNvSpPr>
          <p:nvPr/>
        </p:nvSpPr>
        <p:spPr>
          <a:xfrm>
            <a:off x="5423974" y="2636818"/>
            <a:ext cx="1006274" cy="338554"/>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sz="1100"/>
              <a:t>100MW withdrawal limit</a:t>
            </a:r>
          </a:p>
        </p:txBody>
      </p:sp>
      <p:sp>
        <p:nvSpPr>
          <p:cNvPr id="61" name="TextBox 60">
            <a:extLst>
              <a:ext uri="{FF2B5EF4-FFF2-40B4-BE49-F238E27FC236}">
                <a16:creationId xmlns:a16="http://schemas.microsoft.com/office/drawing/2014/main" id="{9C46B13F-0478-301B-F06F-7877B2459DDD}"/>
              </a:ext>
            </a:extLst>
          </p:cNvPr>
          <p:cNvSpPr txBox="1">
            <a:spLocks/>
          </p:cNvSpPr>
          <p:nvPr/>
        </p:nvSpPr>
        <p:spPr>
          <a:xfrm>
            <a:off x="8197997" y="2636818"/>
            <a:ext cx="1006274" cy="338554"/>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sz="1100"/>
              <a:t>100MW withdrawal limit</a:t>
            </a:r>
          </a:p>
        </p:txBody>
      </p:sp>
      <p:sp>
        <p:nvSpPr>
          <p:cNvPr id="62" name="Sticker">
            <a:extLst>
              <a:ext uri="{FF2B5EF4-FFF2-40B4-BE49-F238E27FC236}">
                <a16:creationId xmlns:a16="http://schemas.microsoft.com/office/drawing/2014/main" id="{D67505ED-A990-FDDD-AA31-3795F9DF71FE}"/>
              </a:ext>
            </a:extLst>
          </p:cNvPr>
          <p:cNvSpPr txBox="1"/>
          <p:nvPr/>
        </p:nvSpPr>
        <p:spPr>
          <a:xfrm>
            <a:off x="1257300" y="1185780"/>
            <a:ext cx="963405" cy="161583"/>
          </a:xfrm>
          <a:prstGeom prst="rect">
            <a:avLst/>
          </a:prstGeom>
          <a:noFill/>
          <a:ln w="6350">
            <a:noFill/>
            <a:miter lim="800000"/>
          </a:ln>
        </p:spPr>
        <p:txBody>
          <a:bodyPr vert="horz" wrap="none" lIns="0" tIns="0" rIns="0" bIns="0" rtlCol="0">
            <a:spAutoFit/>
          </a:bodyPr>
          <a:lstStyle>
            <a:defPPr>
              <a:defRPr lang="en-US"/>
            </a:defPPr>
            <a:lvl1pPr>
              <a:spcBef>
                <a:spcPts val="300"/>
              </a:spcBef>
              <a:spcAft>
                <a:spcPts val="300"/>
              </a:spcAft>
              <a:buNone/>
              <a:defRPr sz="800" b="1" cap="all" baseline="0"/>
            </a:lvl1pPr>
          </a:lstStyle>
          <a:p>
            <a:pPr lvl="0"/>
            <a:r>
              <a:rPr lang="en-US" sz="1050"/>
              <a:t>ILLUSTRATIVE</a:t>
            </a:r>
          </a:p>
        </p:txBody>
      </p:sp>
    </p:spTree>
    <p:extLst>
      <p:ext uri="{BB962C8B-B14F-4D97-AF65-F5344CB8AC3E}">
        <p14:creationId xmlns:p14="http://schemas.microsoft.com/office/powerpoint/2010/main" val="365159778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8" name="think-cell data - do not delete" hidden="1">
            <a:extLst>
              <a:ext uri="{FF2B5EF4-FFF2-40B4-BE49-F238E27FC236}">
                <a16:creationId xmlns:a16="http://schemas.microsoft.com/office/drawing/2014/main" id="{F989979F-3C9E-7DFD-9237-DC661DA2F8A4}"/>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7" imgW="404" imgH="405" progId="TCLayout.ActiveDocument.1">
                  <p:embed/>
                </p:oleObj>
              </mc:Choice>
              <mc:Fallback>
                <p:oleObj name="think-cell Slide" r:id="rId7" imgW="404" imgH="405" progId="TCLayout.ActiveDocument.1">
                  <p:embed/>
                  <p:pic>
                    <p:nvPicPr>
                      <p:cNvPr id="58" name="think-cell data - do not delete" hidden="1">
                        <a:extLst>
                          <a:ext uri="{FF2B5EF4-FFF2-40B4-BE49-F238E27FC236}">
                            <a16:creationId xmlns:a16="http://schemas.microsoft.com/office/drawing/2014/main" id="{F989979F-3C9E-7DFD-9237-DC661DA2F8A4}"/>
                          </a:ext>
                        </a:extLst>
                      </p:cNvPr>
                      <p:cNvPicPr/>
                      <p:nvPr/>
                    </p:nvPicPr>
                    <p:blipFill>
                      <a:blip r:embed="rId8"/>
                      <a:stretch>
                        <a:fillRect/>
                      </a:stretch>
                    </p:blipFill>
                    <p:spPr>
                      <a:xfrm>
                        <a:off x="1588" y="1588"/>
                        <a:ext cx="1588" cy="1588"/>
                      </a:xfrm>
                      <a:prstGeom prst="rect">
                        <a:avLst/>
                      </a:prstGeom>
                    </p:spPr>
                  </p:pic>
                </p:oleObj>
              </mc:Fallback>
            </mc:AlternateContent>
          </a:graphicData>
        </a:graphic>
      </p:graphicFrame>
      <p:sp>
        <p:nvSpPr>
          <p:cNvPr id="2" name="Title Placeholder 1">
            <a:extLst>
              <a:ext uri="{FF2B5EF4-FFF2-40B4-BE49-F238E27FC236}">
                <a16:creationId xmlns:a16="http://schemas.microsoft.com/office/drawing/2014/main" id="{9276E6AD-122C-3477-0C31-0F8F8C712863}"/>
              </a:ext>
            </a:extLst>
          </p:cNvPr>
          <p:cNvSpPr>
            <a:spLocks noGrp="1"/>
          </p:cNvSpPr>
          <p:nvPr>
            <p:ph type="title"/>
          </p:nvPr>
        </p:nvSpPr>
        <p:spPr>
          <a:xfrm>
            <a:off x="1257300" y="457200"/>
            <a:ext cx="10401300" cy="914400"/>
          </a:xfrm>
        </p:spPr>
        <p:txBody>
          <a:bodyPr vert="horz"/>
          <a:lstStyle/>
          <a:p>
            <a:r>
              <a:rPr lang="en-US"/>
              <a:t>Clarifications on example configurations and their classification as PCLR and/or BYOG</a:t>
            </a:r>
          </a:p>
        </p:txBody>
      </p:sp>
      <p:sp>
        <p:nvSpPr>
          <p:cNvPr id="3" name="Slide Number Placeholder 4">
            <a:extLst>
              <a:ext uri="{FF2B5EF4-FFF2-40B4-BE49-F238E27FC236}">
                <a16:creationId xmlns:a16="http://schemas.microsoft.com/office/drawing/2014/main" id="{91E6FB2C-0313-F8AB-B754-B6B7C1F7FB8B}"/>
              </a:ext>
            </a:extLst>
          </p:cNvPr>
          <p:cNvSpPr>
            <a:spLocks noGrp="1"/>
          </p:cNvSpPr>
          <p:nvPr>
            <p:ph type="sldNum" sz="quarter" idx="12"/>
          </p:nvPr>
        </p:nvSpPr>
        <p:spPr/>
        <p:txBody>
          <a:bodyPr/>
          <a:lstStyle/>
          <a:p>
            <a:fld id="{BCDE79FB-97BA-492B-8D57-F1373F9ADA95}" type="slidenum">
              <a:rPr lang="en-US" smtClean="0"/>
              <a:t>42</a:t>
            </a:fld>
            <a:endParaRPr lang="en-US"/>
          </a:p>
        </p:txBody>
      </p:sp>
      <p:cxnSp>
        <p:nvCxnSpPr>
          <p:cNvPr id="6" name="Connector: Elbow 5">
            <a:extLst>
              <a:ext uri="{FF2B5EF4-FFF2-40B4-BE49-F238E27FC236}">
                <a16:creationId xmlns:a16="http://schemas.microsoft.com/office/drawing/2014/main" id="{348266A8-18A6-DC32-6AB3-CD54C48F1F36}"/>
              </a:ext>
            </a:extLst>
          </p:cNvPr>
          <p:cNvCxnSpPr>
            <a:cxnSpLocks/>
          </p:cNvCxnSpPr>
          <p:nvPr/>
        </p:nvCxnSpPr>
        <p:spPr>
          <a:xfrm rot="10800000">
            <a:off x="3508368" y="2548092"/>
            <a:ext cx="1009322" cy="333755"/>
          </a:xfrm>
          <a:prstGeom prst="bentConnector3">
            <a:avLst>
              <a:gd name="adj1" fmla="val 1246"/>
            </a:avLst>
          </a:prstGeom>
          <a:ln w="12700"/>
        </p:spPr>
        <p:style>
          <a:lnRef idx="2">
            <a:schemeClr val="accent1"/>
          </a:lnRef>
          <a:fillRef idx="0">
            <a:schemeClr val="accent1"/>
          </a:fillRef>
          <a:effectRef idx="1">
            <a:schemeClr val="accent1"/>
          </a:effectRef>
          <a:fontRef idx="minor">
            <a:schemeClr val="tx1"/>
          </a:fontRef>
        </p:style>
      </p:cxnSp>
      <p:sp>
        <p:nvSpPr>
          <p:cNvPr id="9" name="Rectangle 8">
            <a:extLst>
              <a:ext uri="{FF2B5EF4-FFF2-40B4-BE49-F238E27FC236}">
                <a16:creationId xmlns:a16="http://schemas.microsoft.com/office/drawing/2014/main" id="{91FA3FAF-E1F9-E3CF-7E7F-5C65EB2C3610}"/>
              </a:ext>
            </a:extLst>
          </p:cNvPr>
          <p:cNvSpPr/>
          <p:nvPr/>
        </p:nvSpPr>
        <p:spPr>
          <a:xfrm>
            <a:off x="2286481" y="1838360"/>
            <a:ext cx="2491186" cy="307021"/>
          </a:xfrm>
          <a:prstGeom prst="rect">
            <a:avLst/>
          </a:prstGeom>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b="1"/>
              <a:t>ERCOT Grid</a:t>
            </a:r>
          </a:p>
        </p:txBody>
      </p:sp>
      <p:sp>
        <p:nvSpPr>
          <p:cNvPr id="12" name="Isosceles Triangle 11">
            <a:extLst>
              <a:ext uri="{FF2B5EF4-FFF2-40B4-BE49-F238E27FC236}">
                <a16:creationId xmlns:a16="http://schemas.microsoft.com/office/drawing/2014/main" id="{72BD2C02-F9DA-8298-DCA0-68B0DA519BD7}"/>
              </a:ext>
            </a:extLst>
          </p:cNvPr>
          <p:cNvSpPr>
            <a:spLocks/>
          </p:cNvSpPr>
          <p:nvPr/>
        </p:nvSpPr>
        <p:spPr>
          <a:xfrm flipV="1">
            <a:off x="3308944" y="3003098"/>
            <a:ext cx="446260" cy="405691"/>
          </a:xfrm>
          <a:prstGeom prst="triangle">
            <a:avLst/>
          </a:prstGeom>
          <a:solidFill>
            <a:schemeClr val="bg1"/>
          </a:solidFill>
          <a:ln w="1270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3600" err="1">
              <a:solidFill>
                <a:schemeClr val="accent1"/>
              </a:solidFill>
            </a:endParaRPr>
          </a:p>
        </p:txBody>
      </p:sp>
      <p:cxnSp>
        <p:nvCxnSpPr>
          <p:cNvPr id="20" name="Straight Connector 19">
            <a:extLst>
              <a:ext uri="{FF2B5EF4-FFF2-40B4-BE49-F238E27FC236}">
                <a16:creationId xmlns:a16="http://schemas.microsoft.com/office/drawing/2014/main" id="{6DC7E57C-5133-4D5F-9DED-8550E0F7AA0D}"/>
              </a:ext>
            </a:extLst>
          </p:cNvPr>
          <p:cNvCxnSpPr>
            <a:cxnSpLocks/>
            <a:stCxn id="9" idx="2"/>
          </p:cNvCxnSpPr>
          <p:nvPr/>
        </p:nvCxnSpPr>
        <p:spPr>
          <a:xfrm>
            <a:off x="3532074" y="2145381"/>
            <a:ext cx="0" cy="837249"/>
          </a:xfrm>
          <a:prstGeom prst="line">
            <a:avLst/>
          </a:prstGeom>
          <a:ln w="12700" cap="flat">
            <a:solidFill>
              <a:schemeClr val="tx2"/>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53133F10-FA78-23AD-FF86-BBC7926E453B}"/>
              </a:ext>
            </a:extLst>
          </p:cNvPr>
          <p:cNvCxnSpPr>
            <a:cxnSpLocks/>
            <a:endCxn id="43" idx="4"/>
          </p:cNvCxnSpPr>
          <p:nvPr/>
        </p:nvCxnSpPr>
        <p:spPr>
          <a:xfrm>
            <a:off x="9388337" y="2011150"/>
            <a:ext cx="4009" cy="569286"/>
          </a:xfrm>
          <a:prstGeom prst="line">
            <a:avLst/>
          </a:prstGeom>
          <a:ln w="12700" cap="flat">
            <a:solidFill>
              <a:schemeClr val="tx2"/>
            </a:solidFill>
            <a:miter lim="800000"/>
            <a:tailEnd type="none"/>
          </a:ln>
        </p:spPr>
        <p:style>
          <a:lnRef idx="1">
            <a:schemeClr val="accent1"/>
          </a:lnRef>
          <a:fillRef idx="0">
            <a:schemeClr val="accent1"/>
          </a:fillRef>
          <a:effectRef idx="0">
            <a:schemeClr val="accent1"/>
          </a:effectRef>
          <a:fontRef idx="minor">
            <a:schemeClr val="tx1"/>
          </a:fontRef>
        </p:style>
      </p:cxnSp>
      <p:sp>
        <p:nvSpPr>
          <p:cNvPr id="29" name="Rectangle 28">
            <a:extLst>
              <a:ext uri="{FF2B5EF4-FFF2-40B4-BE49-F238E27FC236}">
                <a16:creationId xmlns:a16="http://schemas.microsoft.com/office/drawing/2014/main" id="{4531DCB7-3157-3682-FC7B-1A824CE68B7F}"/>
              </a:ext>
            </a:extLst>
          </p:cNvPr>
          <p:cNvSpPr/>
          <p:nvPr/>
        </p:nvSpPr>
        <p:spPr>
          <a:xfrm>
            <a:off x="8142744" y="1838360"/>
            <a:ext cx="2491186" cy="307021"/>
          </a:xfrm>
          <a:prstGeom prst="rect">
            <a:avLst/>
          </a:prstGeom>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b="1"/>
              <a:t>ERCOT Grid</a:t>
            </a:r>
          </a:p>
        </p:txBody>
      </p:sp>
      <p:sp>
        <p:nvSpPr>
          <p:cNvPr id="4" name="TextBox 3">
            <a:extLst>
              <a:ext uri="{FF2B5EF4-FFF2-40B4-BE49-F238E27FC236}">
                <a16:creationId xmlns:a16="http://schemas.microsoft.com/office/drawing/2014/main" id="{4FFCA777-9DE0-6E80-B49A-02AE31FAD136}"/>
              </a:ext>
            </a:extLst>
          </p:cNvPr>
          <p:cNvSpPr txBox="1"/>
          <p:nvPr>
            <p:custDataLst>
              <p:tags r:id="rId2"/>
            </p:custDataLst>
          </p:nvPr>
        </p:nvSpPr>
        <p:spPr>
          <a:xfrm>
            <a:off x="1257300" y="6664874"/>
            <a:ext cx="8460550" cy="123111"/>
          </a:xfrm>
          <a:prstGeom prst="rect">
            <a:avLst/>
          </a:prstGeom>
        </p:spPr>
        <p:txBody>
          <a:bodyPr vert="horz" wrap="square" lIns="0" tIns="0" rIns="0" bIns="0" rtlCol="0" anchor="b">
            <a:spAutoFit/>
          </a:bodyPr>
          <a:lstStyle>
            <a:lvl1pPr lvl="0" indent="0">
              <a:lnSpc>
                <a:spcPct val="100000"/>
              </a:lnSpc>
              <a:spcBef>
                <a:spcPts val="300"/>
              </a:spcBef>
              <a:spcAft>
                <a:spcPts val="300"/>
              </a:spcAft>
              <a:buFont typeface="Segoe UI" panose="020B0502040204020203" pitchFamily="34" charset="0"/>
              <a:buChar char="​"/>
              <a:defRPr sz="1600">
                <a:cs typeface="Arial" panose="020B0604020202020204" pitchFamily="34" charset="0"/>
              </a:defRPr>
            </a:lvl1pPr>
            <a:lvl2pPr marL="228600" lvl="1"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lvl="2"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lvl="3"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lvl="4"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r>
              <a:rPr kumimoji="0" lang="en-US" sz="800" b="0" i="0" u="none" strike="noStrike" kern="1200" cap="none" spc="0" normalizeH="0" baseline="0" noProof="0">
                <a:ln>
                  <a:noFill/>
                </a:ln>
                <a:solidFill>
                  <a:srgbClr val="000000"/>
                </a:solidFill>
                <a:effectLst/>
                <a:uLnTx/>
                <a:uFillTx/>
                <a:latin typeface="Arial"/>
                <a:ea typeface="+mn-ea"/>
                <a:cs typeface="Arial" panose="020B0604020202020204" pitchFamily="34" charset="0"/>
              </a:rPr>
              <a:t>Source: </a:t>
            </a:r>
            <a:r>
              <a:rPr lang="en-US" sz="800">
                <a:solidFill>
                  <a:srgbClr val="000000"/>
                </a:solidFill>
              </a:rPr>
              <a:t>ERCOT discussions</a:t>
            </a:r>
            <a:endParaRPr kumimoji="0" lang="en-US" sz="800" b="0" i="0" u="none" strike="noStrike" kern="1200" cap="none" spc="0" normalizeH="0" baseline="0" noProof="0">
              <a:ln>
                <a:noFill/>
              </a:ln>
              <a:solidFill>
                <a:srgbClr val="000000"/>
              </a:solidFill>
              <a:effectLst/>
              <a:uLnTx/>
              <a:uFillTx/>
              <a:latin typeface="Arial"/>
              <a:ea typeface="+mn-ea"/>
              <a:cs typeface="Arial" panose="020B0604020202020204" pitchFamily="34" charset="0"/>
            </a:endParaRPr>
          </a:p>
        </p:txBody>
      </p:sp>
      <p:grpSp>
        <p:nvGrpSpPr>
          <p:cNvPr id="7" name="Group 6">
            <a:extLst>
              <a:ext uri="{FF2B5EF4-FFF2-40B4-BE49-F238E27FC236}">
                <a16:creationId xmlns:a16="http://schemas.microsoft.com/office/drawing/2014/main" id="{7B8767C1-5935-4FD4-51EF-7C46261832AF}"/>
              </a:ext>
            </a:extLst>
          </p:cNvPr>
          <p:cNvGrpSpPr/>
          <p:nvPr/>
        </p:nvGrpSpPr>
        <p:grpSpPr>
          <a:xfrm>
            <a:off x="1261812" y="1371602"/>
            <a:ext cx="4540525" cy="243664"/>
            <a:chOff x="1257300" y="1549508"/>
            <a:chExt cx="2563008" cy="392421"/>
          </a:xfrm>
        </p:grpSpPr>
        <p:sp>
          <p:nvSpPr>
            <p:cNvPr id="8" name="TextBox 7">
              <a:extLst>
                <a:ext uri="{FF2B5EF4-FFF2-40B4-BE49-F238E27FC236}">
                  <a16:creationId xmlns:a16="http://schemas.microsoft.com/office/drawing/2014/main" id="{87010B68-59BC-4278-1937-A5155629DC80}"/>
                </a:ext>
              </a:extLst>
            </p:cNvPr>
            <p:cNvSpPr txBox="1">
              <a:spLocks/>
            </p:cNvSpPr>
            <p:nvPr/>
          </p:nvSpPr>
          <p:spPr>
            <a:xfrm>
              <a:off x="1257300" y="1549508"/>
              <a:ext cx="2563008" cy="346972"/>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400" b="1"/>
                <a:t>Load and battery, always grid-synchronized</a:t>
              </a:r>
            </a:p>
          </p:txBody>
        </p:sp>
        <p:cxnSp>
          <p:nvCxnSpPr>
            <p:cNvPr id="13" name="LineBasicDefault 292">
              <a:extLst>
                <a:ext uri="{FF2B5EF4-FFF2-40B4-BE49-F238E27FC236}">
                  <a16:creationId xmlns:a16="http://schemas.microsoft.com/office/drawing/2014/main" id="{065926B4-FD07-9785-2E4E-CD9E775A92D4}"/>
                </a:ext>
              </a:extLst>
            </p:cNvPr>
            <p:cNvCxnSpPr>
              <a:cxnSpLocks/>
            </p:cNvCxnSpPr>
            <p:nvPr>
              <p:custDataLst>
                <p:tags r:id="rId4"/>
              </p:custDataLst>
            </p:nvPr>
          </p:nvCxnSpPr>
          <p:spPr>
            <a:xfrm flipH="1">
              <a:off x="1257300" y="1941929"/>
              <a:ext cx="2563008" cy="0"/>
            </a:xfrm>
            <a:prstGeom prst="straightConnector1">
              <a:avLst/>
            </a:prstGeom>
            <a:ln w="6350" cap="flat">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grpSp>
      <p:grpSp>
        <p:nvGrpSpPr>
          <p:cNvPr id="53" name="Group 52">
            <a:extLst>
              <a:ext uri="{FF2B5EF4-FFF2-40B4-BE49-F238E27FC236}">
                <a16:creationId xmlns:a16="http://schemas.microsoft.com/office/drawing/2014/main" id="{F6778918-E97D-2A44-5C84-C96FAA591659}"/>
              </a:ext>
            </a:extLst>
          </p:cNvPr>
          <p:cNvGrpSpPr/>
          <p:nvPr/>
        </p:nvGrpSpPr>
        <p:grpSpPr>
          <a:xfrm>
            <a:off x="7118075" y="1371604"/>
            <a:ext cx="4540525" cy="243656"/>
            <a:chOff x="7118075" y="1645037"/>
            <a:chExt cx="4540525" cy="201369"/>
          </a:xfrm>
        </p:grpSpPr>
        <p:sp>
          <p:nvSpPr>
            <p:cNvPr id="31" name="TextBox 30">
              <a:extLst>
                <a:ext uri="{FF2B5EF4-FFF2-40B4-BE49-F238E27FC236}">
                  <a16:creationId xmlns:a16="http://schemas.microsoft.com/office/drawing/2014/main" id="{B8F24307-BC74-99B7-348A-7FEA61CB7D7C}"/>
                </a:ext>
              </a:extLst>
            </p:cNvPr>
            <p:cNvSpPr txBox="1">
              <a:spLocks/>
            </p:cNvSpPr>
            <p:nvPr/>
          </p:nvSpPr>
          <p:spPr>
            <a:xfrm>
              <a:off x="7118075" y="1645037"/>
              <a:ext cx="4540525" cy="178053"/>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400" b="1"/>
                <a:t>Load and unsynchronized on-site generation</a:t>
              </a:r>
            </a:p>
          </p:txBody>
        </p:sp>
        <p:cxnSp>
          <p:nvCxnSpPr>
            <p:cNvPr id="33" name="LineBasicDefault 292">
              <a:extLst>
                <a:ext uri="{FF2B5EF4-FFF2-40B4-BE49-F238E27FC236}">
                  <a16:creationId xmlns:a16="http://schemas.microsoft.com/office/drawing/2014/main" id="{0A1B8F2C-E9CE-36AB-257F-C74E5527F37B}"/>
                </a:ext>
              </a:extLst>
            </p:cNvPr>
            <p:cNvCxnSpPr>
              <a:cxnSpLocks/>
            </p:cNvCxnSpPr>
            <p:nvPr>
              <p:custDataLst>
                <p:tags r:id="rId3"/>
              </p:custDataLst>
            </p:nvPr>
          </p:nvCxnSpPr>
          <p:spPr>
            <a:xfrm flipH="1">
              <a:off x="7118075" y="1846406"/>
              <a:ext cx="4540525" cy="0"/>
            </a:xfrm>
            <a:prstGeom prst="straightConnector1">
              <a:avLst/>
            </a:prstGeom>
            <a:ln w="6350" cap="flat">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grpSp>
      <p:sp>
        <p:nvSpPr>
          <p:cNvPr id="50" name="TextBox 49">
            <a:extLst>
              <a:ext uri="{FF2B5EF4-FFF2-40B4-BE49-F238E27FC236}">
                <a16:creationId xmlns:a16="http://schemas.microsoft.com/office/drawing/2014/main" id="{304D72E6-6300-1F84-D694-C38B9634328E}"/>
              </a:ext>
            </a:extLst>
          </p:cNvPr>
          <p:cNvSpPr txBox="1">
            <a:spLocks/>
          </p:cNvSpPr>
          <p:nvPr/>
        </p:nvSpPr>
        <p:spPr>
          <a:xfrm>
            <a:off x="1261811" y="4287753"/>
            <a:ext cx="4540525" cy="1846659"/>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1450" indent="-171450">
              <a:buFont typeface="Arial" panose="020B0604020202020204" pitchFamily="34" charset="0"/>
              <a:buChar char="•"/>
            </a:pPr>
            <a:r>
              <a:rPr lang="en-US" sz="1200" b="1"/>
              <a:t>Configuration</a:t>
            </a:r>
          </a:p>
          <a:p>
            <a:pPr marL="628650" lvl="1" indent="-171450">
              <a:buFont typeface="Arial" panose="020B0604020202020204" pitchFamily="34" charset="0"/>
              <a:buChar char="•"/>
            </a:pPr>
            <a:r>
              <a:rPr lang="en-US" sz="1200"/>
              <a:t>Large load directly connected to ERCOT grid</a:t>
            </a:r>
          </a:p>
          <a:p>
            <a:pPr marL="628650" lvl="1" indent="-171450">
              <a:buFont typeface="Arial" panose="020B0604020202020204" pitchFamily="34" charset="0"/>
              <a:buChar char="•"/>
            </a:pPr>
            <a:r>
              <a:rPr lang="en-US" sz="1200"/>
              <a:t>Co-located battery electrically synchronous with the grid (AC-coupled or DC behind inverter)</a:t>
            </a:r>
          </a:p>
          <a:p>
            <a:pPr marL="628650" lvl="1" indent="-171450">
              <a:buFont typeface="Arial" panose="020B0604020202020204" pitchFamily="34" charset="0"/>
              <a:buChar char="•"/>
            </a:pPr>
            <a:r>
              <a:rPr lang="en-US" sz="1200"/>
              <a:t>No ability to island or disconnect from grid in real time</a:t>
            </a:r>
          </a:p>
          <a:p>
            <a:pPr marL="171450" indent="-171450">
              <a:buFont typeface="Arial" panose="020B0604020202020204" pitchFamily="34" charset="0"/>
              <a:buChar char="•"/>
            </a:pPr>
            <a:r>
              <a:rPr lang="en-US" sz="1200" b="1"/>
              <a:t>Description</a:t>
            </a:r>
          </a:p>
          <a:p>
            <a:pPr marL="628650" lvl="1" indent="-171450">
              <a:buFont typeface="Arial" panose="020B0604020202020204" pitchFamily="34" charset="0"/>
              <a:buChar char="•"/>
            </a:pPr>
            <a:r>
              <a:rPr lang="en-US" sz="1200"/>
              <a:t>Load is fully dependent on grid supply at all times</a:t>
            </a:r>
          </a:p>
          <a:p>
            <a:pPr marL="628650" lvl="1" indent="-171450">
              <a:buFont typeface="Arial" panose="020B0604020202020204" pitchFamily="34" charset="0"/>
              <a:buChar char="•"/>
            </a:pPr>
            <a:r>
              <a:rPr lang="en-US" sz="1200"/>
              <a:t>Battery has no ability to respond to dispatch instructions independently of grid availability</a:t>
            </a:r>
          </a:p>
          <a:p>
            <a:pPr marL="171450" indent="-171450">
              <a:buFont typeface="Arial" panose="020B0604020202020204" pitchFamily="34" charset="0"/>
              <a:buChar char="•"/>
            </a:pPr>
            <a:r>
              <a:rPr lang="en-US" sz="1200" b="1"/>
              <a:t>Classification: </a:t>
            </a:r>
            <a:r>
              <a:rPr lang="en-US" sz="1200"/>
              <a:t>not a PCLR, might be a BYOG</a:t>
            </a:r>
          </a:p>
        </p:txBody>
      </p:sp>
      <p:sp>
        <p:nvSpPr>
          <p:cNvPr id="51" name="TextBox 50">
            <a:extLst>
              <a:ext uri="{FF2B5EF4-FFF2-40B4-BE49-F238E27FC236}">
                <a16:creationId xmlns:a16="http://schemas.microsoft.com/office/drawing/2014/main" id="{3815F634-29A0-E83F-3C96-E3231B313644}"/>
              </a:ext>
            </a:extLst>
          </p:cNvPr>
          <p:cNvSpPr txBox="1">
            <a:spLocks/>
          </p:cNvSpPr>
          <p:nvPr/>
        </p:nvSpPr>
        <p:spPr>
          <a:xfrm>
            <a:off x="7118075" y="4287753"/>
            <a:ext cx="4540525" cy="2031325"/>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1450" indent="-171450">
              <a:buFont typeface="Arial" panose="020B0604020202020204" pitchFamily="34" charset="0"/>
              <a:buChar char="•"/>
            </a:pPr>
            <a:r>
              <a:rPr lang="en-US" sz="1200" b="1"/>
              <a:t>Configuration</a:t>
            </a:r>
          </a:p>
          <a:p>
            <a:pPr marL="628650" lvl="1" indent="-171450">
              <a:buFont typeface="Arial" panose="020B0604020202020204" pitchFamily="34" charset="0"/>
              <a:buChar char="•"/>
            </a:pPr>
            <a:r>
              <a:rPr lang="en-US" sz="1200"/>
              <a:t>Large load directly connected to ERCOT grid</a:t>
            </a:r>
          </a:p>
          <a:p>
            <a:pPr marL="628650" lvl="1" indent="-171450">
              <a:buFont typeface="Arial" panose="020B0604020202020204" pitchFamily="34" charset="0"/>
              <a:buChar char="•"/>
            </a:pPr>
            <a:r>
              <a:rPr lang="en-US" sz="1200"/>
              <a:t>On-site generators not synchronized to grid</a:t>
            </a:r>
          </a:p>
          <a:p>
            <a:pPr marL="628650" lvl="1" indent="-171450">
              <a:buFont typeface="Arial" panose="020B0604020202020204" pitchFamily="34" charset="0"/>
              <a:buChar char="•"/>
            </a:pPr>
            <a:r>
              <a:rPr lang="en-US" sz="1200"/>
              <a:t>Transfer scheme allows fast disconnection from grid and switching to on-site supply</a:t>
            </a:r>
          </a:p>
          <a:p>
            <a:pPr marL="171450" indent="-171450">
              <a:buFont typeface="Arial" panose="020B0604020202020204" pitchFamily="34" charset="0"/>
              <a:buChar char="•"/>
            </a:pPr>
            <a:r>
              <a:rPr lang="en-US" sz="1200" b="1"/>
              <a:t>Description</a:t>
            </a:r>
          </a:p>
          <a:p>
            <a:pPr marL="628650" lvl="1" indent="-171450">
              <a:buFont typeface="Arial" panose="020B0604020202020204" pitchFamily="34" charset="0"/>
              <a:buChar char="•"/>
            </a:pPr>
            <a:r>
              <a:rPr lang="en-US" sz="1200"/>
              <a:t>Under normal conditions, load consumes from grid</a:t>
            </a:r>
          </a:p>
          <a:p>
            <a:pPr marL="628650" lvl="1" indent="-171450">
              <a:buFont typeface="Arial" panose="020B0604020202020204" pitchFamily="34" charset="0"/>
              <a:buChar char="•"/>
            </a:pPr>
            <a:r>
              <a:rPr lang="en-US" sz="1200"/>
              <a:t>Under constraint / dispatch, Load can rapidly disconnect from grid and Switch to on-site generation (or curtail)</a:t>
            </a:r>
          </a:p>
          <a:p>
            <a:pPr marL="171450" indent="-171450">
              <a:buFont typeface="Arial" panose="020B0604020202020204" pitchFamily="34" charset="0"/>
              <a:buChar char="•"/>
            </a:pPr>
            <a:r>
              <a:rPr lang="en-US" sz="1200" b="1"/>
              <a:t>Classification: </a:t>
            </a:r>
            <a:r>
              <a:rPr lang="en-US" sz="1200"/>
              <a:t>PCLR if meeting dispatch instructions (SCED basepoints) and ramping down/up within required timelines</a:t>
            </a:r>
          </a:p>
        </p:txBody>
      </p:sp>
      <p:grpSp>
        <p:nvGrpSpPr>
          <p:cNvPr id="89" name="Group 88">
            <a:extLst>
              <a:ext uri="{FF2B5EF4-FFF2-40B4-BE49-F238E27FC236}">
                <a16:creationId xmlns:a16="http://schemas.microsoft.com/office/drawing/2014/main" id="{32A71C5E-9B72-71FA-8E41-315207E0D69B}"/>
              </a:ext>
            </a:extLst>
          </p:cNvPr>
          <p:cNvGrpSpPr/>
          <p:nvPr/>
        </p:nvGrpSpPr>
        <p:grpSpPr>
          <a:xfrm>
            <a:off x="8338763" y="976186"/>
            <a:ext cx="715715" cy="246720"/>
            <a:chOff x="7333290" y="976186"/>
            <a:chExt cx="715715" cy="246720"/>
          </a:xfrm>
        </p:grpSpPr>
        <p:grpSp>
          <p:nvGrpSpPr>
            <p:cNvPr id="63" name="Group 62">
              <a:extLst>
                <a:ext uri="{FF2B5EF4-FFF2-40B4-BE49-F238E27FC236}">
                  <a16:creationId xmlns:a16="http://schemas.microsoft.com/office/drawing/2014/main" id="{76D88EEE-BE5E-607E-6F53-50B970E43021}"/>
                </a:ext>
              </a:extLst>
            </p:cNvPr>
            <p:cNvGrpSpPr/>
            <p:nvPr/>
          </p:nvGrpSpPr>
          <p:grpSpPr>
            <a:xfrm>
              <a:off x="7333290" y="976186"/>
              <a:ext cx="246719" cy="246720"/>
              <a:chOff x="2340474" y="1330965"/>
              <a:chExt cx="185364" cy="185364"/>
            </a:xfrm>
          </p:grpSpPr>
          <p:sp>
            <p:nvSpPr>
              <p:cNvPr id="65" name="Oval 64">
                <a:extLst>
                  <a:ext uri="{FF2B5EF4-FFF2-40B4-BE49-F238E27FC236}">
                    <a16:creationId xmlns:a16="http://schemas.microsoft.com/office/drawing/2014/main" id="{F01E2799-D320-9B7E-EF3C-6DBB6294DD51}"/>
                  </a:ext>
                </a:extLst>
              </p:cNvPr>
              <p:cNvSpPr>
                <a:spLocks/>
              </p:cNvSpPr>
              <p:nvPr/>
            </p:nvSpPr>
            <p:spPr>
              <a:xfrm>
                <a:off x="2340474" y="1330965"/>
                <a:ext cx="185364" cy="185364"/>
              </a:xfrm>
              <a:prstGeom prst="ellipse">
                <a:avLst/>
              </a:prstGeom>
              <a:solidFill>
                <a:schemeClr val="bg1"/>
              </a:solidFill>
              <a:ln w="1270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400">
                  <a:solidFill>
                    <a:schemeClr val="accent1"/>
                  </a:solidFill>
                </a:endParaRPr>
              </a:p>
            </p:txBody>
          </p:sp>
          <p:grpSp>
            <p:nvGrpSpPr>
              <p:cNvPr id="67" name="Group 66">
                <a:extLst>
                  <a:ext uri="{FF2B5EF4-FFF2-40B4-BE49-F238E27FC236}">
                    <a16:creationId xmlns:a16="http://schemas.microsoft.com/office/drawing/2014/main" id="{BEF8A3BE-E062-4EAF-84F7-2F0DC268AA87}"/>
                  </a:ext>
                </a:extLst>
              </p:cNvPr>
              <p:cNvGrpSpPr/>
              <p:nvPr/>
            </p:nvGrpSpPr>
            <p:grpSpPr>
              <a:xfrm>
                <a:off x="2374423" y="1389741"/>
                <a:ext cx="117467" cy="67812"/>
                <a:chOff x="2722916" y="1342490"/>
                <a:chExt cx="117467" cy="67812"/>
              </a:xfrm>
            </p:grpSpPr>
            <p:cxnSp>
              <p:nvCxnSpPr>
                <p:cNvPr id="68" name="Straight Connector 67">
                  <a:extLst>
                    <a:ext uri="{FF2B5EF4-FFF2-40B4-BE49-F238E27FC236}">
                      <a16:creationId xmlns:a16="http://schemas.microsoft.com/office/drawing/2014/main" id="{151B2776-A0DB-40E2-18A8-FE9EA50B038A}"/>
                    </a:ext>
                  </a:extLst>
                </p:cNvPr>
                <p:cNvCxnSpPr/>
                <p:nvPr/>
              </p:nvCxnSpPr>
              <p:spPr>
                <a:xfrm>
                  <a:off x="2722916" y="1342490"/>
                  <a:ext cx="117467" cy="0"/>
                </a:xfrm>
                <a:prstGeom prst="line">
                  <a:avLst/>
                </a:prstGeom>
                <a:ln w="12700"/>
              </p:spPr>
              <p:style>
                <a:lnRef idx="2">
                  <a:schemeClr val="accent1"/>
                </a:lnRef>
                <a:fillRef idx="0">
                  <a:schemeClr val="accent1"/>
                </a:fillRef>
                <a:effectRef idx="1">
                  <a:schemeClr val="accent1"/>
                </a:effectRef>
                <a:fontRef idx="minor">
                  <a:schemeClr val="tx1"/>
                </a:fontRef>
              </p:style>
            </p:cxnSp>
            <p:cxnSp>
              <p:nvCxnSpPr>
                <p:cNvPr id="69" name="Straight Connector 68">
                  <a:extLst>
                    <a:ext uri="{FF2B5EF4-FFF2-40B4-BE49-F238E27FC236}">
                      <a16:creationId xmlns:a16="http://schemas.microsoft.com/office/drawing/2014/main" id="{FFAEA86F-D54C-442E-E95D-BCBB76C05845}"/>
                    </a:ext>
                  </a:extLst>
                </p:cNvPr>
                <p:cNvCxnSpPr/>
                <p:nvPr/>
              </p:nvCxnSpPr>
              <p:spPr>
                <a:xfrm>
                  <a:off x="2754250" y="1365094"/>
                  <a:ext cx="54799" cy="0"/>
                </a:xfrm>
                <a:prstGeom prst="line">
                  <a:avLst/>
                </a:prstGeom>
                <a:ln w="12700"/>
              </p:spPr>
              <p:style>
                <a:lnRef idx="2">
                  <a:schemeClr val="accent1"/>
                </a:lnRef>
                <a:fillRef idx="0">
                  <a:schemeClr val="accent1"/>
                </a:fillRef>
                <a:effectRef idx="1">
                  <a:schemeClr val="accent1"/>
                </a:effectRef>
                <a:fontRef idx="minor">
                  <a:schemeClr val="tx1"/>
                </a:fontRef>
              </p:style>
            </p:cxnSp>
            <p:cxnSp>
              <p:nvCxnSpPr>
                <p:cNvPr id="70" name="Straight Connector 69">
                  <a:extLst>
                    <a:ext uri="{FF2B5EF4-FFF2-40B4-BE49-F238E27FC236}">
                      <a16:creationId xmlns:a16="http://schemas.microsoft.com/office/drawing/2014/main" id="{199908FC-59C5-83E5-A751-5A6C1FC36D74}"/>
                    </a:ext>
                  </a:extLst>
                </p:cNvPr>
                <p:cNvCxnSpPr/>
                <p:nvPr/>
              </p:nvCxnSpPr>
              <p:spPr>
                <a:xfrm>
                  <a:off x="2722916" y="1387698"/>
                  <a:ext cx="117467" cy="0"/>
                </a:xfrm>
                <a:prstGeom prst="line">
                  <a:avLst/>
                </a:prstGeom>
                <a:ln w="12700"/>
              </p:spPr>
              <p:style>
                <a:lnRef idx="2">
                  <a:schemeClr val="accent1"/>
                </a:lnRef>
                <a:fillRef idx="0">
                  <a:schemeClr val="accent1"/>
                </a:fillRef>
                <a:effectRef idx="1">
                  <a:schemeClr val="accent1"/>
                </a:effectRef>
                <a:fontRef idx="minor">
                  <a:schemeClr val="tx1"/>
                </a:fontRef>
              </p:style>
            </p:cxnSp>
            <p:cxnSp>
              <p:nvCxnSpPr>
                <p:cNvPr id="71" name="Straight Connector 70">
                  <a:extLst>
                    <a:ext uri="{FF2B5EF4-FFF2-40B4-BE49-F238E27FC236}">
                      <a16:creationId xmlns:a16="http://schemas.microsoft.com/office/drawing/2014/main" id="{0F929B4C-AD1E-F90B-53F1-3D26483E77DB}"/>
                    </a:ext>
                  </a:extLst>
                </p:cNvPr>
                <p:cNvCxnSpPr/>
                <p:nvPr/>
              </p:nvCxnSpPr>
              <p:spPr>
                <a:xfrm>
                  <a:off x="2754250" y="1410302"/>
                  <a:ext cx="54799" cy="0"/>
                </a:xfrm>
                <a:prstGeom prst="line">
                  <a:avLst/>
                </a:prstGeom>
                <a:ln w="12700"/>
              </p:spPr>
              <p:style>
                <a:lnRef idx="2">
                  <a:schemeClr val="accent1"/>
                </a:lnRef>
                <a:fillRef idx="0">
                  <a:schemeClr val="accent1"/>
                </a:fillRef>
                <a:effectRef idx="1">
                  <a:schemeClr val="accent1"/>
                </a:effectRef>
                <a:fontRef idx="minor">
                  <a:schemeClr val="tx1"/>
                </a:fontRef>
              </p:style>
            </p:cxnSp>
          </p:grpSp>
        </p:grpSp>
        <p:sp>
          <p:nvSpPr>
            <p:cNvPr id="84" name="TextBox 83">
              <a:extLst>
                <a:ext uri="{FF2B5EF4-FFF2-40B4-BE49-F238E27FC236}">
                  <a16:creationId xmlns:a16="http://schemas.microsoft.com/office/drawing/2014/main" id="{4714B73B-19C4-56E0-942E-ABA21075216C}"/>
                </a:ext>
              </a:extLst>
            </p:cNvPr>
            <p:cNvSpPr txBox="1">
              <a:spLocks/>
            </p:cNvSpPr>
            <p:nvPr/>
          </p:nvSpPr>
          <p:spPr>
            <a:xfrm>
              <a:off x="7668030" y="1018755"/>
              <a:ext cx="380975" cy="161583"/>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sz="1050"/>
                <a:t>ESR</a:t>
              </a:r>
            </a:p>
          </p:txBody>
        </p:sp>
      </p:grpSp>
      <p:grpSp>
        <p:nvGrpSpPr>
          <p:cNvPr id="11" name="Group 10">
            <a:extLst>
              <a:ext uri="{FF2B5EF4-FFF2-40B4-BE49-F238E27FC236}">
                <a16:creationId xmlns:a16="http://schemas.microsoft.com/office/drawing/2014/main" id="{1F3FBB9B-99A6-3F67-91DE-B228000A7010}"/>
              </a:ext>
            </a:extLst>
          </p:cNvPr>
          <p:cNvGrpSpPr>
            <a:grpSpLocks/>
          </p:cNvGrpSpPr>
          <p:nvPr/>
        </p:nvGrpSpPr>
        <p:grpSpPr>
          <a:xfrm>
            <a:off x="4294559" y="2881847"/>
            <a:ext cx="446260" cy="405689"/>
            <a:chOff x="2340474" y="1330965"/>
            <a:chExt cx="185364" cy="185364"/>
          </a:xfrm>
        </p:grpSpPr>
        <p:sp>
          <p:nvSpPr>
            <p:cNvPr id="14" name="Oval 13">
              <a:extLst>
                <a:ext uri="{FF2B5EF4-FFF2-40B4-BE49-F238E27FC236}">
                  <a16:creationId xmlns:a16="http://schemas.microsoft.com/office/drawing/2014/main" id="{7FC7F585-BA9C-7FF2-77C7-F0C6A638E9FE}"/>
                </a:ext>
              </a:extLst>
            </p:cNvPr>
            <p:cNvSpPr>
              <a:spLocks/>
            </p:cNvSpPr>
            <p:nvPr/>
          </p:nvSpPr>
          <p:spPr>
            <a:xfrm>
              <a:off x="2340474" y="1330965"/>
              <a:ext cx="185364" cy="185364"/>
            </a:xfrm>
            <a:prstGeom prst="ellipse">
              <a:avLst/>
            </a:prstGeom>
            <a:solidFill>
              <a:schemeClr val="bg1"/>
            </a:solidFill>
            <a:ln w="1270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400">
                <a:solidFill>
                  <a:schemeClr val="accent1"/>
                </a:solidFill>
              </a:endParaRPr>
            </a:p>
          </p:txBody>
        </p:sp>
        <p:grpSp>
          <p:nvGrpSpPr>
            <p:cNvPr id="23" name="Group 22">
              <a:extLst>
                <a:ext uri="{FF2B5EF4-FFF2-40B4-BE49-F238E27FC236}">
                  <a16:creationId xmlns:a16="http://schemas.microsoft.com/office/drawing/2014/main" id="{3808A811-C83E-1C4E-E5B6-8EC544C47989}"/>
                </a:ext>
              </a:extLst>
            </p:cNvPr>
            <p:cNvGrpSpPr/>
            <p:nvPr/>
          </p:nvGrpSpPr>
          <p:grpSpPr>
            <a:xfrm>
              <a:off x="2374423" y="1389741"/>
              <a:ext cx="117467" cy="67812"/>
              <a:chOff x="2722916" y="1342490"/>
              <a:chExt cx="117467" cy="67812"/>
            </a:xfrm>
          </p:grpSpPr>
          <p:cxnSp>
            <p:nvCxnSpPr>
              <p:cNvPr id="34" name="Straight Connector 33">
                <a:extLst>
                  <a:ext uri="{FF2B5EF4-FFF2-40B4-BE49-F238E27FC236}">
                    <a16:creationId xmlns:a16="http://schemas.microsoft.com/office/drawing/2014/main" id="{2B11374F-0634-AF08-A48A-A9DBD6F16677}"/>
                  </a:ext>
                </a:extLst>
              </p:cNvPr>
              <p:cNvCxnSpPr/>
              <p:nvPr/>
            </p:nvCxnSpPr>
            <p:spPr>
              <a:xfrm>
                <a:off x="2722916" y="1342490"/>
                <a:ext cx="117467" cy="0"/>
              </a:xfrm>
              <a:prstGeom prst="line">
                <a:avLst/>
              </a:prstGeom>
              <a:ln w="12700"/>
            </p:spPr>
            <p:style>
              <a:lnRef idx="2">
                <a:schemeClr val="accent1"/>
              </a:lnRef>
              <a:fillRef idx="0">
                <a:schemeClr val="accent1"/>
              </a:fillRef>
              <a:effectRef idx="1">
                <a:schemeClr val="accent1"/>
              </a:effectRef>
              <a:fontRef idx="minor">
                <a:schemeClr val="tx1"/>
              </a:fontRef>
            </p:style>
          </p:cxnSp>
          <p:cxnSp>
            <p:nvCxnSpPr>
              <p:cNvPr id="36" name="Straight Connector 35">
                <a:extLst>
                  <a:ext uri="{FF2B5EF4-FFF2-40B4-BE49-F238E27FC236}">
                    <a16:creationId xmlns:a16="http://schemas.microsoft.com/office/drawing/2014/main" id="{658B2203-0705-E84F-0917-E93C28400FBA}"/>
                  </a:ext>
                </a:extLst>
              </p:cNvPr>
              <p:cNvCxnSpPr/>
              <p:nvPr/>
            </p:nvCxnSpPr>
            <p:spPr>
              <a:xfrm>
                <a:off x="2754250" y="1365094"/>
                <a:ext cx="54799" cy="0"/>
              </a:xfrm>
              <a:prstGeom prst="line">
                <a:avLst/>
              </a:prstGeom>
              <a:ln w="12700"/>
            </p:spPr>
            <p:style>
              <a:lnRef idx="2">
                <a:schemeClr val="accent1"/>
              </a:lnRef>
              <a:fillRef idx="0">
                <a:schemeClr val="accent1"/>
              </a:fillRef>
              <a:effectRef idx="1">
                <a:schemeClr val="accent1"/>
              </a:effectRef>
              <a:fontRef idx="minor">
                <a:schemeClr val="tx1"/>
              </a:fontRef>
            </p:style>
          </p:cxnSp>
          <p:cxnSp>
            <p:nvCxnSpPr>
              <p:cNvPr id="38" name="Straight Connector 37">
                <a:extLst>
                  <a:ext uri="{FF2B5EF4-FFF2-40B4-BE49-F238E27FC236}">
                    <a16:creationId xmlns:a16="http://schemas.microsoft.com/office/drawing/2014/main" id="{5EE7F27F-51FB-66D9-BF14-9AFB1C42B5D7}"/>
                  </a:ext>
                </a:extLst>
              </p:cNvPr>
              <p:cNvCxnSpPr/>
              <p:nvPr/>
            </p:nvCxnSpPr>
            <p:spPr>
              <a:xfrm>
                <a:off x="2722916" y="1387698"/>
                <a:ext cx="117467" cy="0"/>
              </a:xfrm>
              <a:prstGeom prst="line">
                <a:avLst/>
              </a:prstGeom>
              <a:ln w="12700"/>
            </p:spPr>
            <p:style>
              <a:lnRef idx="2">
                <a:schemeClr val="accent1"/>
              </a:lnRef>
              <a:fillRef idx="0">
                <a:schemeClr val="accent1"/>
              </a:fillRef>
              <a:effectRef idx="1">
                <a:schemeClr val="accent1"/>
              </a:effectRef>
              <a:fontRef idx="minor">
                <a:schemeClr val="tx1"/>
              </a:fontRef>
            </p:style>
          </p:cxnSp>
          <p:cxnSp>
            <p:nvCxnSpPr>
              <p:cNvPr id="39" name="Straight Connector 38">
                <a:extLst>
                  <a:ext uri="{FF2B5EF4-FFF2-40B4-BE49-F238E27FC236}">
                    <a16:creationId xmlns:a16="http://schemas.microsoft.com/office/drawing/2014/main" id="{D4BA860E-D820-2B93-9B23-C039CE7702C9}"/>
                  </a:ext>
                </a:extLst>
              </p:cNvPr>
              <p:cNvCxnSpPr/>
              <p:nvPr/>
            </p:nvCxnSpPr>
            <p:spPr>
              <a:xfrm>
                <a:off x="2754250" y="1410302"/>
                <a:ext cx="54799" cy="0"/>
              </a:xfrm>
              <a:prstGeom prst="line">
                <a:avLst/>
              </a:prstGeom>
              <a:ln w="12700"/>
            </p:spPr>
            <p:style>
              <a:lnRef idx="2">
                <a:schemeClr val="accent1"/>
              </a:lnRef>
              <a:fillRef idx="0">
                <a:schemeClr val="accent1"/>
              </a:fillRef>
              <a:effectRef idx="1">
                <a:schemeClr val="accent1"/>
              </a:effectRef>
              <a:fontRef idx="minor">
                <a:schemeClr val="tx1"/>
              </a:fontRef>
            </p:style>
          </p:cxnSp>
        </p:grpSp>
      </p:grpSp>
      <p:grpSp>
        <p:nvGrpSpPr>
          <p:cNvPr id="40" name="Group 39">
            <a:extLst>
              <a:ext uri="{FF2B5EF4-FFF2-40B4-BE49-F238E27FC236}">
                <a16:creationId xmlns:a16="http://schemas.microsoft.com/office/drawing/2014/main" id="{E2586E84-CFFA-89DF-26D8-AE90D34DA869}"/>
              </a:ext>
            </a:extLst>
          </p:cNvPr>
          <p:cNvGrpSpPr/>
          <p:nvPr/>
        </p:nvGrpSpPr>
        <p:grpSpPr>
          <a:xfrm>
            <a:off x="7171132" y="987318"/>
            <a:ext cx="1011474" cy="224456"/>
            <a:chOff x="7136584" y="271836"/>
            <a:chExt cx="1011474" cy="224456"/>
          </a:xfrm>
        </p:grpSpPr>
        <p:grpSp>
          <p:nvGrpSpPr>
            <p:cNvPr id="42" name="Group 41">
              <a:extLst>
                <a:ext uri="{FF2B5EF4-FFF2-40B4-BE49-F238E27FC236}">
                  <a16:creationId xmlns:a16="http://schemas.microsoft.com/office/drawing/2014/main" id="{86A02A8E-2892-6B77-DB9E-C01F9DA0A179}"/>
                </a:ext>
              </a:extLst>
            </p:cNvPr>
            <p:cNvGrpSpPr/>
            <p:nvPr/>
          </p:nvGrpSpPr>
          <p:grpSpPr>
            <a:xfrm>
              <a:off x="7136584" y="271836"/>
              <a:ext cx="328764" cy="224456"/>
              <a:chOff x="7136584" y="271836"/>
              <a:chExt cx="328764" cy="224456"/>
            </a:xfrm>
          </p:grpSpPr>
          <p:sp>
            <p:nvSpPr>
              <p:cNvPr id="46" name="Oval 45">
                <a:extLst>
                  <a:ext uri="{FF2B5EF4-FFF2-40B4-BE49-F238E27FC236}">
                    <a16:creationId xmlns:a16="http://schemas.microsoft.com/office/drawing/2014/main" id="{BA1C7FE2-FCE9-428C-FADC-025A51A16CDC}"/>
                  </a:ext>
                </a:extLst>
              </p:cNvPr>
              <p:cNvSpPr>
                <a:spLocks/>
              </p:cNvSpPr>
              <p:nvPr/>
            </p:nvSpPr>
            <p:spPr>
              <a:xfrm>
                <a:off x="7279984" y="310928"/>
                <a:ext cx="185364" cy="185364"/>
              </a:xfrm>
              <a:prstGeom prst="ellipse">
                <a:avLst/>
              </a:prstGeom>
              <a:solidFill>
                <a:schemeClr val="bg1"/>
              </a:solidFill>
              <a:ln w="1270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sz="1400">
                    <a:solidFill>
                      <a:schemeClr val="accent1"/>
                    </a:solidFill>
                  </a:rPr>
                  <a:t>~</a:t>
                </a:r>
              </a:p>
            </p:txBody>
          </p:sp>
          <p:sp>
            <p:nvSpPr>
              <p:cNvPr id="47" name="Oval 46">
                <a:extLst>
                  <a:ext uri="{FF2B5EF4-FFF2-40B4-BE49-F238E27FC236}">
                    <a16:creationId xmlns:a16="http://schemas.microsoft.com/office/drawing/2014/main" id="{33A474BB-03FF-2CC2-9E81-5F234616CF95}"/>
                  </a:ext>
                </a:extLst>
              </p:cNvPr>
              <p:cNvSpPr>
                <a:spLocks/>
              </p:cNvSpPr>
              <p:nvPr/>
            </p:nvSpPr>
            <p:spPr>
              <a:xfrm>
                <a:off x="7208284" y="291382"/>
                <a:ext cx="185364" cy="185364"/>
              </a:xfrm>
              <a:prstGeom prst="ellipse">
                <a:avLst/>
              </a:prstGeom>
              <a:solidFill>
                <a:schemeClr val="bg1"/>
              </a:solidFill>
              <a:ln w="1270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sz="1400">
                    <a:solidFill>
                      <a:schemeClr val="accent1"/>
                    </a:solidFill>
                  </a:rPr>
                  <a:t>~</a:t>
                </a:r>
              </a:p>
            </p:txBody>
          </p:sp>
          <p:sp>
            <p:nvSpPr>
              <p:cNvPr id="48" name="Oval 47">
                <a:extLst>
                  <a:ext uri="{FF2B5EF4-FFF2-40B4-BE49-F238E27FC236}">
                    <a16:creationId xmlns:a16="http://schemas.microsoft.com/office/drawing/2014/main" id="{0DF4F572-A746-B60E-4696-93468F6CE179}"/>
                  </a:ext>
                </a:extLst>
              </p:cNvPr>
              <p:cNvSpPr>
                <a:spLocks/>
              </p:cNvSpPr>
              <p:nvPr/>
            </p:nvSpPr>
            <p:spPr>
              <a:xfrm>
                <a:off x="7136584" y="271836"/>
                <a:ext cx="185364" cy="185364"/>
              </a:xfrm>
              <a:prstGeom prst="ellipse">
                <a:avLst/>
              </a:prstGeom>
              <a:solidFill>
                <a:schemeClr val="bg1"/>
              </a:solidFill>
              <a:ln w="1270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sz="1400">
                    <a:solidFill>
                      <a:schemeClr val="accent1"/>
                    </a:solidFill>
                  </a:rPr>
                  <a:t>~</a:t>
                </a:r>
              </a:p>
            </p:txBody>
          </p:sp>
        </p:grpSp>
        <p:sp>
          <p:nvSpPr>
            <p:cNvPr id="45" name="TextBox 44">
              <a:extLst>
                <a:ext uri="{FF2B5EF4-FFF2-40B4-BE49-F238E27FC236}">
                  <a16:creationId xmlns:a16="http://schemas.microsoft.com/office/drawing/2014/main" id="{DC6B766A-D1D5-55CF-E1A1-E971A85F11C4}"/>
                </a:ext>
              </a:extLst>
            </p:cNvPr>
            <p:cNvSpPr txBox="1">
              <a:spLocks/>
            </p:cNvSpPr>
            <p:nvPr/>
          </p:nvSpPr>
          <p:spPr>
            <a:xfrm>
              <a:off x="7536623" y="307120"/>
              <a:ext cx="611435" cy="153888"/>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buNone/>
              </a:pPr>
              <a:r>
                <a:rPr lang="en-US" sz="1000"/>
                <a:t>Generator</a:t>
              </a:r>
            </a:p>
          </p:txBody>
        </p:sp>
      </p:grpSp>
      <p:grpSp>
        <p:nvGrpSpPr>
          <p:cNvPr id="49" name="Group 48">
            <a:extLst>
              <a:ext uri="{FF2B5EF4-FFF2-40B4-BE49-F238E27FC236}">
                <a16:creationId xmlns:a16="http://schemas.microsoft.com/office/drawing/2014/main" id="{FCD9FE59-F483-E738-292C-AA7B3675DA91}"/>
              </a:ext>
            </a:extLst>
          </p:cNvPr>
          <p:cNvGrpSpPr/>
          <p:nvPr/>
        </p:nvGrpSpPr>
        <p:grpSpPr>
          <a:xfrm>
            <a:off x="6432631" y="1006864"/>
            <a:ext cx="582344" cy="185364"/>
            <a:chOff x="6302479" y="271836"/>
            <a:chExt cx="582344" cy="185364"/>
          </a:xfrm>
        </p:grpSpPr>
        <p:sp>
          <p:nvSpPr>
            <p:cNvPr id="60" name="Isosceles Triangle 59">
              <a:extLst>
                <a:ext uri="{FF2B5EF4-FFF2-40B4-BE49-F238E27FC236}">
                  <a16:creationId xmlns:a16="http://schemas.microsoft.com/office/drawing/2014/main" id="{56F974BA-C8BD-6FD9-86B4-E9265BDD432C}"/>
                </a:ext>
              </a:extLst>
            </p:cNvPr>
            <p:cNvSpPr>
              <a:spLocks/>
            </p:cNvSpPr>
            <p:nvPr/>
          </p:nvSpPr>
          <p:spPr>
            <a:xfrm flipV="1">
              <a:off x="6302479" y="271836"/>
              <a:ext cx="185364" cy="185364"/>
            </a:xfrm>
            <a:prstGeom prst="triangle">
              <a:avLst/>
            </a:prstGeom>
            <a:solidFill>
              <a:schemeClr val="bg1"/>
            </a:solidFill>
            <a:ln w="1270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2800" err="1">
                <a:solidFill>
                  <a:schemeClr val="accent1"/>
                </a:solidFill>
              </a:endParaRPr>
            </a:p>
          </p:txBody>
        </p:sp>
        <p:sp>
          <p:nvSpPr>
            <p:cNvPr id="61" name="TextBox 60">
              <a:extLst>
                <a:ext uri="{FF2B5EF4-FFF2-40B4-BE49-F238E27FC236}">
                  <a16:creationId xmlns:a16="http://schemas.microsoft.com/office/drawing/2014/main" id="{8B886441-B4C6-6F12-0E64-A45FD793B99B}"/>
                </a:ext>
              </a:extLst>
            </p:cNvPr>
            <p:cNvSpPr txBox="1">
              <a:spLocks/>
            </p:cNvSpPr>
            <p:nvPr/>
          </p:nvSpPr>
          <p:spPr>
            <a:xfrm>
              <a:off x="6575829" y="287574"/>
              <a:ext cx="308994" cy="153888"/>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buNone/>
              </a:pPr>
              <a:r>
                <a:rPr lang="en-US" sz="1000"/>
                <a:t>Load</a:t>
              </a:r>
            </a:p>
          </p:txBody>
        </p:sp>
      </p:grpSp>
      <p:grpSp>
        <p:nvGrpSpPr>
          <p:cNvPr id="62" name="Group 61">
            <a:extLst>
              <a:ext uri="{FF2B5EF4-FFF2-40B4-BE49-F238E27FC236}">
                <a16:creationId xmlns:a16="http://schemas.microsoft.com/office/drawing/2014/main" id="{57839B26-3842-F82E-3199-ADAE7C766FE4}"/>
              </a:ext>
            </a:extLst>
          </p:cNvPr>
          <p:cNvGrpSpPr/>
          <p:nvPr/>
        </p:nvGrpSpPr>
        <p:grpSpPr>
          <a:xfrm>
            <a:off x="9210635" y="1006864"/>
            <a:ext cx="1620227" cy="185364"/>
            <a:chOff x="9258683" y="229548"/>
            <a:chExt cx="1620227" cy="185364"/>
          </a:xfrm>
        </p:grpSpPr>
        <p:sp>
          <p:nvSpPr>
            <p:cNvPr id="72" name="TextBox 71">
              <a:extLst>
                <a:ext uri="{FF2B5EF4-FFF2-40B4-BE49-F238E27FC236}">
                  <a16:creationId xmlns:a16="http://schemas.microsoft.com/office/drawing/2014/main" id="{391FE485-632C-BB78-EB8A-0A18096884AE}"/>
                </a:ext>
              </a:extLst>
            </p:cNvPr>
            <p:cNvSpPr txBox="1">
              <a:spLocks/>
            </p:cNvSpPr>
            <p:nvPr/>
          </p:nvSpPr>
          <p:spPr>
            <a:xfrm>
              <a:off x="9531177" y="245286"/>
              <a:ext cx="1347733" cy="153888"/>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buNone/>
              </a:pPr>
              <a:r>
                <a:rPr lang="en-US" sz="1000"/>
                <a:t>Point of interconnection</a:t>
              </a:r>
            </a:p>
          </p:txBody>
        </p:sp>
        <p:grpSp>
          <p:nvGrpSpPr>
            <p:cNvPr id="73" name="Group 72">
              <a:extLst>
                <a:ext uri="{FF2B5EF4-FFF2-40B4-BE49-F238E27FC236}">
                  <a16:creationId xmlns:a16="http://schemas.microsoft.com/office/drawing/2014/main" id="{ED7FE425-7FAB-E749-394F-93840F01024C}"/>
                </a:ext>
              </a:extLst>
            </p:cNvPr>
            <p:cNvGrpSpPr>
              <a:grpSpLocks/>
            </p:cNvGrpSpPr>
            <p:nvPr/>
          </p:nvGrpSpPr>
          <p:grpSpPr>
            <a:xfrm>
              <a:off x="9258683" y="229548"/>
              <a:ext cx="185364" cy="185364"/>
              <a:chOff x="3526970" y="3333381"/>
              <a:chExt cx="293268" cy="293268"/>
            </a:xfrm>
          </p:grpSpPr>
          <p:sp>
            <p:nvSpPr>
              <p:cNvPr id="74" name="Oval 73">
                <a:extLst>
                  <a:ext uri="{FF2B5EF4-FFF2-40B4-BE49-F238E27FC236}">
                    <a16:creationId xmlns:a16="http://schemas.microsoft.com/office/drawing/2014/main" id="{7CCF9F6F-7983-C0A5-47F1-179DF6DBC60E}"/>
                  </a:ext>
                </a:extLst>
              </p:cNvPr>
              <p:cNvSpPr/>
              <p:nvPr/>
            </p:nvSpPr>
            <p:spPr>
              <a:xfrm>
                <a:off x="3526970" y="3333381"/>
                <a:ext cx="293268" cy="293268"/>
              </a:xfrm>
              <a:prstGeom prst="ellipse">
                <a:avLst/>
              </a:prstGeom>
              <a:solidFill>
                <a:schemeClr val="bg1"/>
              </a:solidFill>
              <a:ln w="1270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de-DE" b="0" i="0" u="none" strike="noStrike" kern="1200" cap="none" spc="0" normalizeH="0" baseline="0" noProof="0" err="1">
                  <a:ln>
                    <a:noFill/>
                  </a:ln>
                  <a:solidFill>
                    <a:srgbClr val="FFFFFF"/>
                  </a:solidFill>
                  <a:effectLst/>
                  <a:uLnTx/>
                  <a:uFillTx/>
                  <a:latin typeface="Arial"/>
                  <a:ea typeface="+mn-ea"/>
                  <a:cs typeface="+mn-cs"/>
                </a:endParaRPr>
              </a:p>
            </p:txBody>
          </p:sp>
          <p:pic>
            <p:nvPicPr>
              <p:cNvPr id="75" name="Graphic 74">
                <a:extLst>
                  <a:ext uri="{FF2B5EF4-FFF2-40B4-BE49-F238E27FC236}">
                    <a16:creationId xmlns:a16="http://schemas.microsoft.com/office/drawing/2014/main" id="{E51BEDC6-349E-3C9D-7295-8A1A187870CE}"/>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3532605" y="3339016"/>
                <a:ext cx="281997" cy="281997"/>
              </a:xfrm>
              <a:prstGeom prst="rect">
                <a:avLst/>
              </a:prstGeom>
            </p:spPr>
          </p:pic>
        </p:grpSp>
      </p:grpSp>
      <p:grpSp>
        <p:nvGrpSpPr>
          <p:cNvPr id="88" name="Group 87">
            <a:extLst>
              <a:ext uri="{FF2B5EF4-FFF2-40B4-BE49-F238E27FC236}">
                <a16:creationId xmlns:a16="http://schemas.microsoft.com/office/drawing/2014/main" id="{5D34C71E-74C3-C32A-0766-1F149EB8D7A6}"/>
              </a:ext>
            </a:extLst>
          </p:cNvPr>
          <p:cNvGrpSpPr/>
          <p:nvPr/>
        </p:nvGrpSpPr>
        <p:grpSpPr>
          <a:xfrm>
            <a:off x="10987018" y="982068"/>
            <a:ext cx="671582" cy="234956"/>
            <a:chOff x="9962348" y="985819"/>
            <a:chExt cx="671582" cy="234956"/>
          </a:xfrm>
        </p:grpSpPr>
        <p:sp>
          <p:nvSpPr>
            <p:cNvPr id="77" name="TextBox 76">
              <a:extLst>
                <a:ext uri="{FF2B5EF4-FFF2-40B4-BE49-F238E27FC236}">
                  <a16:creationId xmlns:a16="http://schemas.microsoft.com/office/drawing/2014/main" id="{A724B8AF-D30B-DC43-6D96-5F404F83D31E}"/>
                </a:ext>
              </a:extLst>
            </p:cNvPr>
            <p:cNvSpPr txBox="1">
              <a:spLocks/>
            </p:cNvSpPr>
            <p:nvPr/>
          </p:nvSpPr>
          <p:spPr>
            <a:xfrm>
              <a:off x="10102755" y="1018662"/>
              <a:ext cx="531175" cy="153888"/>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buNone/>
              </a:pPr>
              <a:r>
                <a:rPr lang="en-US" sz="1000"/>
                <a:t>Switch</a:t>
              </a:r>
            </a:p>
          </p:txBody>
        </p:sp>
        <p:grpSp>
          <p:nvGrpSpPr>
            <p:cNvPr id="82" name="Group 81">
              <a:extLst>
                <a:ext uri="{FF2B5EF4-FFF2-40B4-BE49-F238E27FC236}">
                  <a16:creationId xmlns:a16="http://schemas.microsoft.com/office/drawing/2014/main" id="{AE87A549-C87E-74AF-F4DF-68778F83620E}"/>
                </a:ext>
              </a:extLst>
            </p:cNvPr>
            <p:cNvGrpSpPr/>
            <p:nvPr/>
          </p:nvGrpSpPr>
          <p:grpSpPr>
            <a:xfrm>
              <a:off x="9962348" y="985819"/>
              <a:ext cx="69304" cy="234956"/>
              <a:chOff x="8677702" y="3287538"/>
              <a:chExt cx="120699" cy="409198"/>
            </a:xfrm>
          </p:grpSpPr>
          <p:grpSp>
            <p:nvGrpSpPr>
              <p:cNvPr id="83" name="Group 82">
                <a:extLst>
                  <a:ext uri="{FF2B5EF4-FFF2-40B4-BE49-F238E27FC236}">
                    <a16:creationId xmlns:a16="http://schemas.microsoft.com/office/drawing/2014/main" id="{424CE8C4-A7C2-7058-8D89-C013DFEF4B33}"/>
                  </a:ext>
                </a:extLst>
              </p:cNvPr>
              <p:cNvGrpSpPr/>
              <p:nvPr/>
            </p:nvGrpSpPr>
            <p:grpSpPr>
              <a:xfrm>
                <a:off x="8677702" y="3287538"/>
                <a:ext cx="120699" cy="271051"/>
                <a:chOff x="8104819" y="3707435"/>
                <a:chExt cx="146046" cy="327972"/>
              </a:xfrm>
            </p:grpSpPr>
            <p:cxnSp>
              <p:nvCxnSpPr>
                <p:cNvPr id="86" name="Straight Connector 85">
                  <a:extLst>
                    <a:ext uri="{FF2B5EF4-FFF2-40B4-BE49-F238E27FC236}">
                      <a16:creationId xmlns:a16="http://schemas.microsoft.com/office/drawing/2014/main" id="{028B6CCB-E72C-4CFF-7126-A4847FA53ED2}"/>
                    </a:ext>
                  </a:extLst>
                </p:cNvPr>
                <p:cNvCxnSpPr>
                  <a:cxnSpLocks/>
                </p:cNvCxnSpPr>
                <p:nvPr/>
              </p:nvCxnSpPr>
              <p:spPr>
                <a:xfrm>
                  <a:off x="8104819" y="3707435"/>
                  <a:ext cx="0" cy="172528"/>
                </a:xfrm>
                <a:prstGeom prst="line">
                  <a:avLst/>
                </a:prstGeom>
                <a:ln w="19050"/>
              </p:spPr>
              <p:style>
                <a:lnRef idx="2">
                  <a:schemeClr val="accent1"/>
                </a:lnRef>
                <a:fillRef idx="0">
                  <a:schemeClr val="accent1"/>
                </a:fillRef>
                <a:effectRef idx="1">
                  <a:schemeClr val="accent1"/>
                </a:effectRef>
                <a:fontRef idx="minor">
                  <a:schemeClr val="tx1"/>
                </a:fontRef>
              </p:style>
            </p:cxnSp>
            <p:cxnSp>
              <p:nvCxnSpPr>
                <p:cNvPr id="87" name="Straight Connector 86">
                  <a:extLst>
                    <a:ext uri="{FF2B5EF4-FFF2-40B4-BE49-F238E27FC236}">
                      <a16:creationId xmlns:a16="http://schemas.microsoft.com/office/drawing/2014/main" id="{5189D92B-8233-B28F-912A-E9582F2CF797}"/>
                    </a:ext>
                  </a:extLst>
                </p:cNvPr>
                <p:cNvCxnSpPr>
                  <a:cxnSpLocks/>
                </p:cNvCxnSpPr>
                <p:nvPr/>
              </p:nvCxnSpPr>
              <p:spPr>
                <a:xfrm>
                  <a:off x="8104819" y="3879963"/>
                  <a:ext cx="146046" cy="155444"/>
                </a:xfrm>
                <a:prstGeom prst="line">
                  <a:avLst/>
                </a:prstGeom>
                <a:ln w="19050"/>
              </p:spPr>
              <p:style>
                <a:lnRef idx="2">
                  <a:schemeClr val="accent1"/>
                </a:lnRef>
                <a:fillRef idx="0">
                  <a:schemeClr val="accent1"/>
                </a:fillRef>
                <a:effectRef idx="1">
                  <a:schemeClr val="accent1"/>
                </a:effectRef>
                <a:fontRef idx="minor">
                  <a:schemeClr val="tx1"/>
                </a:fontRef>
              </p:style>
            </p:cxnSp>
          </p:grpSp>
          <p:cxnSp>
            <p:nvCxnSpPr>
              <p:cNvPr id="85" name="Straight Connector 84">
                <a:extLst>
                  <a:ext uri="{FF2B5EF4-FFF2-40B4-BE49-F238E27FC236}">
                    <a16:creationId xmlns:a16="http://schemas.microsoft.com/office/drawing/2014/main" id="{C2474D9D-CE02-83ED-C937-7B569A48E744}"/>
                  </a:ext>
                </a:extLst>
              </p:cNvPr>
              <p:cNvCxnSpPr>
                <a:cxnSpLocks/>
              </p:cNvCxnSpPr>
              <p:nvPr/>
            </p:nvCxnSpPr>
            <p:spPr>
              <a:xfrm flipH="1" flipV="1">
                <a:off x="8677702" y="3558589"/>
                <a:ext cx="1" cy="138147"/>
              </a:xfrm>
              <a:prstGeom prst="line">
                <a:avLst/>
              </a:prstGeom>
              <a:ln w="19050"/>
            </p:spPr>
            <p:style>
              <a:lnRef idx="2">
                <a:schemeClr val="accent1"/>
              </a:lnRef>
              <a:fillRef idx="0">
                <a:schemeClr val="accent1"/>
              </a:fillRef>
              <a:effectRef idx="1">
                <a:schemeClr val="accent1"/>
              </a:effectRef>
              <a:fontRef idx="minor">
                <a:schemeClr val="tx1"/>
              </a:fontRef>
            </p:style>
          </p:cxnSp>
        </p:grpSp>
      </p:grpSp>
      <p:grpSp>
        <p:nvGrpSpPr>
          <p:cNvPr id="124" name="Group 123">
            <a:extLst>
              <a:ext uri="{FF2B5EF4-FFF2-40B4-BE49-F238E27FC236}">
                <a16:creationId xmlns:a16="http://schemas.microsoft.com/office/drawing/2014/main" id="{F8229B9C-4085-BB88-00FE-46DA49B13EC4}"/>
              </a:ext>
            </a:extLst>
          </p:cNvPr>
          <p:cNvGrpSpPr/>
          <p:nvPr/>
        </p:nvGrpSpPr>
        <p:grpSpPr>
          <a:xfrm>
            <a:off x="8454572" y="2254582"/>
            <a:ext cx="1871341" cy="1901008"/>
            <a:chOff x="8454572" y="2329013"/>
            <a:chExt cx="1871341" cy="1901008"/>
          </a:xfrm>
        </p:grpSpPr>
        <p:cxnSp>
          <p:nvCxnSpPr>
            <p:cNvPr id="121" name="Straight Connector 120">
              <a:extLst>
                <a:ext uri="{FF2B5EF4-FFF2-40B4-BE49-F238E27FC236}">
                  <a16:creationId xmlns:a16="http://schemas.microsoft.com/office/drawing/2014/main" id="{5C75E7F4-5217-C6C3-F72B-762A446D1C62}"/>
                </a:ext>
              </a:extLst>
            </p:cNvPr>
            <p:cNvCxnSpPr/>
            <p:nvPr/>
          </p:nvCxnSpPr>
          <p:spPr>
            <a:xfrm>
              <a:off x="8673503" y="2491935"/>
              <a:ext cx="1412324" cy="0"/>
            </a:xfrm>
            <a:prstGeom prst="line">
              <a:avLst/>
            </a:prstGeom>
            <a:ln w="12700"/>
          </p:spPr>
          <p:style>
            <a:lnRef idx="2">
              <a:schemeClr val="accent1"/>
            </a:lnRef>
            <a:fillRef idx="0">
              <a:schemeClr val="accent1"/>
            </a:fillRef>
            <a:effectRef idx="1">
              <a:schemeClr val="accent1"/>
            </a:effectRef>
            <a:fontRef idx="minor">
              <a:schemeClr val="tx1"/>
            </a:fontRef>
          </p:style>
        </p:cxnSp>
        <p:cxnSp>
          <p:nvCxnSpPr>
            <p:cNvPr id="103" name="Straight Connector 102">
              <a:extLst>
                <a:ext uri="{FF2B5EF4-FFF2-40B4-BE49-F238E27FC236}">
                  <a16:creationId xmlns:a16="http://schemas.microsoft.com/office/drawing/2014/main" id="{88D22F1C-BB9E-E0E5-7C94-0370F8607B39}"/>
                </a:ext>
              </a:extLst>
            </p:cNvPr>
            <p:cNvCxnSpPr>
              <a:cxnSpLocks/>
            </p:cNvCxnSpPr>
            <p:nvPr/>
          </p:nvCxnSpPr>
          <p:spPr>
            <a:xfrm>
              <a:off x="9392593" y="2603133"/>
              <a:ext cx="0" cy="142585"/>
            </a:xfrm>
            <a:prstGeom prst="line">
              <a:avLst/>
            </a:prstGeom>
            <a:ln w="12700"/>
          </p:spPr>
          <p:style>
            <a:lnRef idx="2">
              <a:schemeClr val="accent1"/>
            </a:lnRef>
            <a:fillRef idx="0">
              <a:schemeClr val="accent1"/>
            </a:fillRef>
            <a:effectRef idx="1">
              <a:schemeClr val="accent1"/>
            </a:effectRef>
            <a:fontRef idx="minor">
              <a:schemeClr val="tx1"/>
            </a:fontRef>
          </p:style>
        </p:cxnSp>
        <p:cxnSp>
          <p:nvCxnSpPr>
            <p:cNvPr id="104" name="Straight Connector 103">
              <a:extLst>
                <a:ext uri="{FF2B5EF4-FFF2-40B4-BE49-F238E27FC236}">
                  <a16:creationId xmlns:a16="http://schemas.microsoft.com/office/drawing/2014/main" id="{09EB8BB6-87A9-FBE8-A96A-06B33EBB25EA}"/>
                </a:ext>
              </a:extLst>
            </p:cNvPr>
            <p:cNvCxnSpPr>
              <a:cxnSpLocks/>
            </p:cNvCxnSpPr>
            <p:nvPr/>
          </p:nvCxnSpPr>
          <p:spPr>
            <a:xfrm>
              <a:off x="9392593" y="2745718"/>
              <a:ext cx="120699" cy="128466"/>
            </a:xfrm>
            <a:prstGeom prst="line">
              <a:avLst/>
            </a:prstGeom>
            <a:ln w="12700"/>
          </p:spPr>
          <p:style>
            <a:lnRef idx="2">
              <a:schemeClr val="accent1"/>
            </a:lnRef>
            <a:fillRef idx="0">
              <a:schemeClr val="accent1"/>
            </a:fillRef>
            <a:effectRef idx="1">
              <a:schemeClr val="accent1"/>
            </a:effectRef>
            <a:fontRef idx="minor">
              <a:schemeClr val="tx1"/>
            </a:fontRef>
          </p:style>
        </p:cxnSp>
        <p:cxnSp>
          <p:nvCxnSpPr>
            <p:cNvPr id="105" name="Straight Connector 104">
              <a:extLst>
                <a:ext uri="{FF2B5EF4-FFF2-40B4-BE49-F238E27FC236}">
                  <a16:creationId xmlns:a16="http://schemas.microsoft.com/office/drawing/2014/main" id="{0317C1AA-4AF3-F686-7F8D-50F0E54E025A}"/>
                </a:ext>
              </a:extLst>
            </p:cNvPr>
            <p:cNvCxnSpPr>
              <a:cxnSpLocks/>
            </p:cNvCxnSpPr>
            <p:nvPr/>
          </p:nvCxnSpPr>
          <p:spPr>
            <a:xfrm flipH="1" flipV="1">
              <a:off x="9394914" y="2893056"/>
              <a:ext cx="1" cy="138147"/>
            </a:xfrm>
            <a:prstGeom prst="line">
              <a:avLst/>
            </a:prstGeom>
            <a:ln w="12700"/>
          </p:spPr>
          <p:style>
            <a:lnRef idx="2">
              <a:schemeClr val="accent1"/>
            </a:lnRef>
            <a:fillRef idx="0">
              <a:schemeClr val="accent1"/>
            </a:fillRef>
            <a:effectRef idx="1">
              <a:schemeClr val="accent1"/>
            </a:effectRef>
            <a:fontRef idx="minor">
              <a:schemeClr val="tx1"/>
            </a:fontRef>
          </p:style>
        </p:cxnSp>
        <p:grpSp>
          <p:nvGrpSpPr>
            <p:cNvPr id="30" name="Group 29">
              <a:extLst>
                <a:ext uri="{FF2B5EF4-FFF2-40B4-BE49-F238E27FC236}">
                  <a16:creationId xmlns:a16="http://schemas.microsoft.com/office/drawing/2014/main" id="{29031DC5-5F96-23C5-CCA8-B680E4D5EBC2}"/>
                </a:ext>
              </a:extLst>
            </p:cNvPr>
            <p:cNvGrpSpPr/>
            <p:nvPr/>
          </p:nvGrpSpPr>
          <p:grpSpPr>
            <a:xfrm>
              <a:off x="9213126" y="2329013"/>
              <a:ext cx="358440" cy="325854"/>
              <a:chOff x="3346433" y="2831676"/>
              <a:chExt cx="472311" cy="429372"/>
            </a:xfrm>
          </p:grpSpPr>
          <p:sp>
            <p:nvSpPr>
              <p:cNvPr id="43" name="Oval 42">
                <a:extLst>
                  <a:ext uri="{FF2B5EF4-FFF2-40B4-BE49-F238E27FC236}">
                    <a16:creationId xmlns:a16="http://schemas.microsoft.com/office/drawing/2014/main" id="{C4816112-7B28-ABBC-925D-1C58BE1AD5A6}"/>
                  </a:ext>
                </a:extLst>
              </p:cNvPr>
              <p:cNvSpPr/>
              <p:nvPr/>
            </p:nvSpPr>
            <p:spPr>
              <a:xfrm>
                <a:off x="3346433" y="2831676"/>
                <a:ext cx="472311" cy="429372"/>
              </a:xfrm>
              <a:prstGeom prst="ellipse">
                <a:avLst/>
              </a:prstGeom>
              <a:solidFill>
                <a:schemeClr val="bg1"/>
              </a:solidFill>
              <a:ln w="1270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de-DE" sz="2400" b="0" i="0" u="none" strike="noStrike" kern="1200" cap="none" spc="0" normalizeH="0" baseline="0" noProof="0" err="1">
                  <a:ln>
                    <a:noFill/>
                  </a:ln>
                  <a:solidFill>
                    <a:srgbClr val="FFFFFF"/>
                  </a:solidFill>
                  <a:effectLst/>
                  <a:uLnTx/>
                  <a:uFillTx/>
                  <a:latin typeface="Arial"/>
                  <a:ea typeface="+mn-ea"/>
                  <a:cs typeface="+mn-cs"/>
                </a:endParaRPr>
              </a:p>
            </p:txBody>
          </p:sp>
          <p:pic>
            <p:nvPicPr>
              <p:cNvPr id="44" name="Graphic 43">
                <a:extLst>
                  <a:ext uri="{FF2B5EF4-FFF2-40B4-BE49-F238E27FC236}">
                    <a16:creationId xmlns:a16="http://schemas.microsoft.com/office/drawing/2014/main" id="{5EBD92C7-3C34-F216-408B-8BE5010F3C1B}"/>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3355509" y="2839921"/>
                <a:ext cx="454160" cy="412871"/>
              </a:xfrm>
              <a:prstGeom prst="rect">
                <a:avLst/>
              </a:prstGeom>
            </p:spPr>
          </p:pic>
        </p:grpSp>
        <p:sp>
          <p:nvSpPr>
            <p:cNvPr id="32" name="Isosceles Triangle 31">
              <a:extLst>
                <a:ext uri="{FF2B5EF4-FFF2-40B4-BE49-F238E27FC236}">
                  <a16:creationId xmlns:a16="http://schemas.microsoft.com/office/drawing/2014/main" id="{7C8F0C32-52BE-3DB3-E143-3E962D53D3AD}"/>
                </a:ext>
              </a:extLst>
            </p:cNvPr>
            <p:cNvSpPr>
              <a:spLocks/>
            </p:cNvSpPr>
            <p:nvPr/>
          </p:nvSpPr>
          <p:spPr>
            <a:xfrm flipV="1">
              <a:off x="9879653" y="3009443"/>
              <a:ext cx="446260" cy="405691"/>
            </a:xfrm>
            <a:prstGeom prst="triangle">
              <a:avLst/>
            </a:prstGeom>
            <a:solidFill>
              <a:schemeClr val="bg1"/>
            </a:solidFill>
            <a:ln w="1270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3600" err="1">
                <a:solidFill>
                  <a:schemeClr val="accent1"/>
                </a:solidFill>
              </a:endParaRPr>
            </a:p>
          </p:txBody>
        </p:sp>
        <p:sp>
          <p:nvSpPr>
            <p:cNvPr id="41" name="Oval 40">
              <a:extLst>
                <a:ext uri="{FF2B5EF4-FFF2-40B4-BE49-F238E27FC236}">
                  <a16:creationId xmlns:a16="http://schemas.microsoft.com/office/drawing/2014/main" id="{5D4FFD61-6595-315A-186D-06F374F26383}"/>
                </a:ext>
              </a:extLst>
            </p:cNvPr>
            <p:cNvSpPr>
              <a:spLocks/>
            </p:cNvSpPr>
            <p:nvPr/>
          </p:nvSpPr>
          <p:spPr>
            <a:xfrm>
              <a:off x="8454572" y="3824332"/>
              <a:ext cx="446260" cy="405689"/>
            </a:xfrm>
            <a:prstGeom prst="ellipse">
              <a:avLst/>
            </a:prstGeom>
            <a:solidFill>
              <a:schemeClr val="bg1"/>
            </a:solidFill>
            <a:ln w="1270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sz="3600">
                  <a:solidFill>
                    <a:schemeClr val="accent1"/>
                  </a:solidFill>
                </a:rPr>
                <a:t>~</a:t>
              </a:r>
            </a:p>
          </p:txBody>
        </p:sp>
        <p:sp>
          <p:nvSpPr>
            <p:cNvPr id="55" name="Isosceles Triangle 54">
              <a:extLst>
                <a:ext uri="{FF2B5EF4-FFF2-40B4-BE49-F238E27FC236}">
                  <a16:creationId xmlns:a16="http://schemas.microsoft.com/office/drawing/2014/main" id="{E509AC39-E4EE-4EF1-6BDF-F8F438D29898}"/>
                </a:ext>
              </a:extLst>
            </p:cNvPr>
            <p:cNvSpPr>
              <a:spLocks/>
            </p:cNvSpPr>
            <p:nvPr/>
          </p:nvSpPr>
          <p:spPr>
            <a:xfrm flipV="1">
              <a:off x="8454572" y="3009443"/>
              <a:ext cx="446260" cy="405691"/>
            </a:xfrm>
            <a:prstGeom prst="triangle">
              <a:avLst/>
            </a:prstGeom>
            <a:solidFill>
              <a:schemeClr val="bg1"/>
            </a:solidFill>
            <a:ln w="1270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3600" err="1">
                <a:solidFill>
                  <a:schemeClr val="accent1"/>
                </a:solidFill>
              </a:endParaRPr>
            </a:p>
          </p:txBody>
        </p:sp>
        <p:sp>
          <p:nvSpPr>
            <p:cNvPr id="56" name="Isosceles Triangle 55">
              <a:extLst>
                <a:ext uri="{FF2B5EF4-FFF2-40B4-BE49-F238E27FC236}">
                  <a16:creationId xmlns:a16="http://schemas.microsoft.com/office/drawing/2014/main" id="{BD48F656-D685-E0A6-48FD-377CA481AC4A}"/>
                </a:ext>
              </a:extLst>
            </p:cNvPr>
            <p:cNvSpPr>
              <a:spLocks/>
            </p:cNvSpPr>
            <p:nvPr/>
          </p:nvSpPr>
          <p:spPr>
            <a:xfrm flipV="1">
              <a:off x="9167112" y="3009443"/>
              <a:ext cx="446260" cy="405691"/>
            </a:xfrm>
            <a:prstGeom prst="triangle">
              <a:avLst/>
            </a:prstGeom>
            <a:solidFill>
              <a:schemeClr val="bg1"/>
            </a:solidFill>
            <a:ln w="1270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3600" err="1">
                <a:solidFill>
                  <a:schemeClr val="accent1"/>
                </a:solidFill>
              </a:endParaRPr>
            </a:p>
          </p:txBody>
        </p:sp>
        <p:sp>
          <p:nvSpPr>
            <p:cNvPr id="64" name="Oval 63">
              <a:extLst>
                <a:ext uri="{FF2B5EF4-FFF2-40B4-BE49-F238E27FC236}">
                  <a16:creationId xmlns:a16="http://schemas.microsoft.com/office/drawing/2014/main" id="{4AA04BD3-9602-5DAA-7863-E6FD308E4381}"/>
                </a:ext>
              </a:extLst>
            </p:cNvPr>
            <p:cNvSpPr>
              <a:spLocks/>
            </p:cNvSpPr>
            <p:nvPr/>
          </p:nvSpPr>
          <p:spPr>
            <a:xfrm>
              <a:off x="9180646" y="3819199"/>
              <a:ext cx="446260" cy="405689"/>
            </a:xfrm>
            <a:prstGeom prst="ellipse">
              <a:avLst/>
            </a:prstGeom>
            <a:solidFill>
              <a:schemeClr val="bg1"/>
            </a:solidFill>
            <a:ln w="1270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sz="3600">
                  <a:solidFill>
                    <a:schemeClr val="accent1"/>
                  </a:solidFill>
                </a:rPr>
                <a:t>~</a:t>
              </a:r>
            </a:p>
          </p:txBody>
        </p:sp>
        <p:grpSp>
          <p:nvGrpSpPr>
            <p:cNvPr id="91" name="Group 90">
              <a:extLst>
                <a:ext uri="{FF2B5EF4-FFF2-40B4-BE49-F238E27FC236}">
                  <a16:creationId xmlns:a16="http://schemas.microsoft.com/office/drawing/2014/main" id="{256B173F-94C6-D159-BC10-A3E43458493E}"/>
                </a:ext>
              </a:extLst>
            </p:cNvPr>
            <p:cNvGrpSpPr/>
            <p:nvPr/>
          </p:nvGrpSpPr>
          <p:grpSpPr>
            <a:xfrm>
              <a:off x="9403776" y="3396262"/>
              <a:ext cx="120699" cy="428070"/>
              <a:chOff x="9403776" y="3332464"/>
              <a:chExt cx="120699" cy="428070"/>
            </a:xfrm>
          </p:grpSpPr>
          <p:cxnSp>
            <p:nvCxnSpPr>
              <p:cNvPr id="17" name="Straight Connector 16">
                <a:extLst>
                  <a:ext uri="{FF2B5EF4-FFF2-40B4-BE49-F238E27FC236}">
                    <a16:creationId xmlns:a16="http://schemas.microsoft.com/office/drawing/2014/main" id="{2D30840B-6744-C78E-2E21-0BCADA0B258D}"/>
                  </a:ext>
                </a:extLst>
              </p:cNvPr>
              <p:cNvCxnSpPr>
                <a:cxnSpLocks/>
              </p:cNvCxnSpPr>
              <p:nvPr/>
            </p:nvCxnSpPr>
            <p:spPr>
              <a:xfrm>
                <a:off x="9403776" y="3332464"/>
                <a:ext cx="0" cy="142585"/>
              </a:xfrm>
              <a:prstGeom prst="line">
                <a:avLst/>
              </a:prstGeom>
              <a:ln w="12700"/>
            </p:spPr>
            <p:style>
              <a:lnRef idx="2">
                <a:schemeClr val="accent1"/>
              </a:lnRef>
              <a:fillRef idx="0">
                <a:schemeClr val="accent1"/>
              </a:fillRef>
              <a:effectRef idx="1">
                <a:schemeClr val="accent1"/>
              </a:effectRef>
              <a:fontRef idx="minor">
                <a:schemeClr val="tx1"/>
              </a:fontRef>
            </p:style>
          </p:cxnSp>
          <p:cxnSp>
            <p:nvCxnSpPr>
              <p:cNvPr id="18" name="Straight Connector 17">
                <a:extLst>
                  <a:ext uri="{FF2B5EF4-FFF2-40B4-BE49-F238E27FC236}">
                    <a16:creationId xmlns:a16="http://schemas.microsoft.com/office/drawing/2014/main" id="{68DD67FB-FB5D-4F0E-D753-044D0AC58DF9}"/>
                  </a:ext>
                </a:extLst>
              </p:cNvPr>
              <p:cNvCxnSpPr>
                <a:cxnSpLocks/>
              </p:cNvCxnSpPr>
              <p:nvPr/>
            </p:nvCxnSpPr>
            <p:spPr>
              <a:xfrm>
                <a:off x="9403776" y="3475049"/>
                <a:ext cx="120699" cy="128466"/>
              </a:xfrm>
              <a:prstGeom prst="line">
                <a:avLst/>
              </a:prstGeom>
              <a:ln w="12700"/>
            </p:spPr>
            <p:style>
              <a:lnRef idx="2">
                <a:schemeClr val="accent1"/>
              </a:lnRef>
              <a:fillRef idx="0">
                <a:schemeClr val="accent1"/>
              </a:fillRef>
              <a:effectRef idx="1">
                <a:schemeClr val="accent1"/>
              </a:effectRef>
              <a:fontRef idx="minor">
                <a:schemeClr val="tx1"/>
              </a:fontRef>
            </p:style>
          </p:cxnSp>
          <p:cxnSp>
            <p:nvCxnSpPr>
              <p:cNvPr id="25" name="Straight Connector 24">
                <a:extLst>
                  <a:ext uri="{FF2B5EF4-FFF2-40B4-BE49-F238E27FC236}">
                    <a16:creationId xmlns:a16="http://schemas.microsoft.com/office/drawing/2014/main" id="{A38EDA5B-3D90-0C93-4682-2DA9B0EF356E}"/>
                  </a:ext>
                </a:extLst>
              </p:cNvPr>
              <p:cNvCxnSpPr>
                <a:cxnSpLocks/>
              </p:cNvCxnSpPr>
              <p:nvPr/>
            </p:nvCxnSpPr>
            <p:spPr>
              <a:xfrm flipH="1" flipV="1">
                <a:off x="9406097" y="3622387"/>
                <a:ext cx="1" cy="138147"/>
              </a:xfrm>
              <a:prstGeom prst="line">
                <a:avLst/>
              </a:prstGeom>
              <a:ln w="12700"/>
            </p:spPr>
            <p:style>
              <a:lnRef idx="2">
                <a:schemeClr val="accent1"/>
              </a:lnRef>
              <a:fillRef idx="0">
                <a:schemeClr val="accent1"/>
              </a:fillRef>
              <a:effectRef idx="1">
                <a:schemeClr val="accent1"/>
              </a:effectRef>
              <a:fontRef idx="minor">
                <a:schemeClr val="tx1"/>
              </a:fontRef>
            </p:style>
          </p:cxnSp>
        </p:grpSp>
        <p:sp>
          <p:nvSpPr>
            <p:cNvPr id="66" name="Oval 65">
              <a:extLst>
                <a:ext uri="{FF2B5EF4-FFF2-40B4-BE49-F238E27FC236}">
                  <a16:creationId xmlns:a16="http://schemas.microsoft.com/office/drawing/2014/main" id="{2EFC291B-8220-0A08-9F5A-827B97464C22}"/>
                </a:ext>
              </a:extLst>
            </p:cNvPr>
            <p:cNvSpPr>
              <a:spLocks/>
            </p:cNvSpPr>
            <p:nvPr/>
          </p:nvSpPr>
          <p:spPr>
            <a:xfrm>
              <a:off x="9879653" y="3819199"/>
              <a:ext cx="446260" cy="405688"/>
            </a:xfrm>
            <a:prstGeom prst="ellipse">
              <a:avLst/>
            </a:prstGeom>
            <a:solidFill>
              <a:schemeClr val="bg1"/>
            </a:solidFill>
            <a:ln w="1270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sz="3600">
                  <a:solidFill>
                    <a:schemeClr val="accent1"/>
                  </a:solidFill>
                </a:rPr>
                <a:t>~</a:t>
              </a:r>
            </a:p>
          </p:txBody>
        </p:sp>
        <p:grpSp>
          <p:nvGrpSpPr>
            <p:cNvPr id="92" name="Group 91">
              <a:extLst>
                <a:ext uri="{FF2B5EF4-FFF2-40B4-BE49-F238E27FC236}">
                  <a16:creationId xmlns:a16="http://schemas.microsoft.com/office/drawing/2014/main" id="{C6F5563C-D3A1-287B-C262-833A2D5EEE19}"/>
                </a:ext>
              </a:extLst>
            </p:cNvPr>
            <p:cNvGrpSpPr/>
            <p:nvPr/>
          </p:nvGrpSpPr>
          <p:grpSpPr>
            <a:xfrm>
              <a:off x="10102783" y="3415134"/>
              <a:ext cx="120699" cy="428070"/>
              <a:chOff x="9403776" y="3332464"/>
              <a:chExt cx="120699" cy="428070"/>
            </a:xfrm>
          </p:grpSpPr>
          <p:cxnSp>
            <p:nvCxnSpPr>
              <p:cNvPr id="93" name="Straight Connector 92">
                <a:extLst>
                  <a:ext uri="{FF2B5EF4-FFF2-40B4-BE49-F238E27FC236}">
                    <a16:creationId xmlns:a16="http://schemas.microsoft.com/office/drawing/2014/main" id="{7B0F6B6D-FDFE-4409-606B-F2ABDF809C11}"/>
                  </a:ext>
                </a:extLst>
              </p:cNvPr>
              <p:cNvCxnSpPr>
                <a:cxnSpLocks/>
              </p:cNvCxnSpPr>
              <p:nvPr/>
            </p:nvCxnSpPr>
            <p:spPr>
              <a:xfrm>
                <a:off x="9403776" y="3332464"/>
                <a:ext cx="0" cy="142585"/>
              </a:xfrm>
              <a:prstGeom prst="line">
                <a:avLst/>
              </a:prstGeom>
              <a:ln w="12700"/>
            </p:spPr>
            <p:style>
              <a:lnRef idx="2">
                <a:schemeClr val="accent1"/>
              </a:lnRef>
              <a:fillRef idx="0">
                <a:schemeClr val="accent1"/>
              </a:fillRef>
              <a:effectRef idx="1">
                <a:schemeClr val="accent1"/>
              </a:effectRef>
              <a:fontRef idx="minor">
                <a:schemeClr val="tx1"/>
              </a:fontRef>
            </p:style>
          </p:cxnSp>
          <p:cxnSp>
            <p:nvCxnSpPr>
              <p:cNvPr id="94" name="Straight Connector 93">
                <a:extLst>
                  <a:ext uri="{FF2B5EF4-FFF2-40B4-BE49-F238E27FC236}">
                    <a16:creationId xmlns:a16="http://schemas.microsoft.com/office/drawing/2014/main" id="{BC222F22-A8C1-5EC8-50D3-EB9FC0580C8B}"/>
                  </a:ext>
                </a:extLst>
              </p:cNvPr>
              <p:cNvCxnSpPr>
                <a:cxnSpLocks/>
              </p:cNvCxnSpPr>
              <p:nvPr/>
            </p:nvCxnSpPr>
            <p:spPr>
              <a:xfrm>
                <a:off x="9403776" y="3475049"/>
                <a:ext cx="120699" cy="128466"/>
              </a:xfrm>
              <a:prstGeom prst="line">
                <a:avLst/>
              </a:prstGeom>
              <a:ln w="12700"/>
            </p:spPr>
            <p:style>
              <a:lnRef idx="2">
                <a:schemeClr val="accent1"/>
              </a:lnRef>
              <a:fillRef idx="0">
                <a:schemeClr val="accent1"/>
              </a:fillRef>
              <a:effectRef idx="1">
                <a:schemeClr val="accent1"/>
              </a:effectRef>
              <a:fontRef idx="minor">
                <a:schemeClr val="tx1"/>
              </a:fontRef>
            </p:style>
          </p:cxnSp>
          <p:cxnSp>
            <p:nvCxnSpPr>
              <p:cNvPr id="95" name="Straight Connector 94">
                <a:extLst>
                  <a:ext uri="{FF2B5EF4-FFF2-40B4-BE49-F238E27FC236}">
                    <a16:creationId xmlns:a16="http://schemas.microsoft.com/office/drawing/2014/main" id="{549B1C04-BC14-7DB8-6CF0-993B17D5E6FC}"/>
                  </a:ext>
                </a:extLst>
              </p:cNvPr>
              <p:cNvCxnSpPr>
                <a:cxnSpLocks/>
              </p:cNvCxnSpPr>
              <p:nvPr/>
            </p:nvCxnSpPr>
            <p:spPr>
              <a:xfrm flipH="1" flipV="1">
                <a:off x="9406097" y="3622387"/>
                <a:ext cx="1" cy="138147"/>
              </a:xfrm>
              <a:prstGeom prst="line">
                <a:avLst/>
              </a:prstGeom>
              <a:ln w="12700"/>
            </p:spPr>
            <p:style>
              <a:lnRef idx="2">
                <a:schemeClr val="accent1"/>
              </a:lnRef>
              <a:fillRef idx="0">
                <a:schemeClr val="accent1"/>
              </a:fillRef>
              <a:effectRef idx="1">
                <a:schemeClr val="accent1"/>
              </a:effectRef>
              <a:fontRef idx="minor">
                <a:schemeClr val="tx1"/>
              </a:fontRef>
            </p:style>
          </p:cxnSp>
        </p:grpSp>
        <p:grpSp>
          <p:nvGrpSpPr>
            <p:cNvPr id="96" name="Group 95">
              <a:extLst>
                <a:ext uri="{FF2B5EF4-FFF2-40B4-BE49-F238E27FC236}">
                  <a16:creationId xmlns:a16="http://schemas.microsoft.com/office/drawing/2014/main" id="{EAAD18BA-411A-A9A5-602D-D838E2BC98C3}"/>
                </a:ext>
              </a:extLst>
            </p:cNvPr>
            <p:cNvGrpSpPr/>
            <p:nvPr/>
          </p:nvGrpSpPr>
          <p:grpSpPr>
            <a:xfrm>
              <a:off x="8673503" y="3415134"/>
              <a:ext cx="120699" cy="428070"/>
              <a:chOff x="9403776" y="3332464"/>
              <a:chExt cx="120699" cy="428070"/>
            </a:xfrm>
          </p:grpSpPr>
          <p:cxnSp>
            <p:nvCxnSpPr>
              <p:cNvPr id="97" name="Straight Connector 96">
                <a:extLst>
                  <a:ext uri="{FF2B5EF4-FFF2-40B4-BE49-F238E27FC236}">
                    <a16:creationId xmlns:a16="http://schemas.microsoft.com/office/drawing/2014/main" id="{5EABAD0A-B768-CFEB-4CA7-2D10B430F825}"/>
                  </a:ext>
                </a:extLst>
              </p:cNvPr>
              <p:cNvCxnSpPr>
                <a:cxnSpLocks/>
              </p:cNvCxnSpPr>
              <p:nvPr/>
            </p:nvCxnSpPr>
            <p:spPr>
              <a:xfrm>
                <a:off x="9403776" y="3332464"/>
                <a:ext cx="0" cy="142585"/>
              </a:xfrm>
              <a:prstGeom prst="line">
                <a:avLst/>
              </a:prstGeom>
              <a:ln w="12700"/>
            </p:spPr>
            <p:style>
              <a:lnRef idx="2">
                <a:schemeClr val="accent1"/>
              </a:lnRef>
              <a:fillRef idx="0">
                <a:schemeClr val="accent1"/>
              </a:fillRef>
              <a:effectRef idx="1">
                <a:schemeClr val="accent1"/>
              </a:effectRef>
              <a:fontRef idx="minor">
                <a:schemeClr val="tx1"/>
              </a:fontRef>
            </p:style>
          </p:cxnSp>
          <p:cxnSp>
            <p:nvCxnSpPr>
              <p:cNvPr id="98" name="Straight Connector 97">
                <a:extLst>
                  <a:ext uri="{FF2B5EF4-FFF2-40B4-BE49-F238E27FC236}">
                    <a16:creationId xmlns:a16="http://schemas.microsoft.com/office/drawing/2014/main" id="{CBF01767-91DB-7D0B-E402-B59FFE076FF5}"/>
                  </a:ext>
                </a:extLst>
              </p:cNvPr>
              <p:cNvCxnSpPr>
                <a:cxnSpLocks/>
              </p:cNvCxnSpPr>
              <p:nvPr/>
            </p:nvCxnSpPr>
            <p:spPr>
              <a:xfrm>
                <a:off x="9403776" y="3475049"/>
                <a:ext cx="120699" cy="128466"/>
              </a:xfrm>
              <a:prstGeom prst="line">
                <a:avLst/>
              </a:prstGeom>
              <a:ln w="12700"/>
            </p:spPr>
            <p:style>
              <a:lnRef idx="2">
                <a:schemeClr val="accent1"/>
              </a:lnRef>
              <a:fillRef idx="0">
                <a:schemeClr val="accent1"/>
              </a:fillRef>
              <a:effectRef idx="1">
                <a:schemeClr val="accent1"/>
              </a:effectRef>
              <a:fontRef idx="minor">
                <a:schemeClr val="tx1"/>
              </a:fontRef>
            </p:style>
          </p:cxnSp>
          <p:cxnSp>
            <p:nvCxnSpPr>
              <p:cNvPr id="99" name="Straight Connector 98">
                <a:extLst>
                  <a:ext uri="{FF2B5EF4-FFF2-40B4-BE49-F238E27FC236}">
                    <a16:creationId xmlns:a16="http://schemas.microsoft.com/office/drawing/2014/main" id="{26506836-DC37-05C0-BB66-F1640F95564C}"/>
                  </a:ext>
                </a:extLst>
              </p:cNvPr>
              <p:cNvCxnSpPr>
                <a:cxnSpLocks/>
              </p:cNvCxnSpPr>
              <p:nvPr/>
            </p:nvCxnSpPr>
            <p:spPr>
              <a:xfrm flipH="1" flipV="1">
                <a:off x="9406097" y="3622387"/>
                <a:ext cx="1" cy="138147"/>
              </a:xfrm>
              <a:prstGeom prst="line">
                <a:avLst/>
              </a:prstGeom>
              <a:ln w="12700"/>
            </p:spPr>
            <p:style>
              <a:lnRef idx="2">
                <a:schemeClr val="accent1"/>
              </a:lnRef>
              <a:fillRef idx="0">
                <a:schemeClr val="accent1"/>
              </a:fillRef>
              <a:effectRef idx="1">
                <a:schemeClr val="accent1"/>
              </a:effectRef>
              <a:fontRef idx="minor">
                <a:schemeClr val="tx1"/>
              </a:fontRef>
            </p:style>
          </p:cxnSp>
        </p:grpSp>
        <p:cxnSp>
          <p:nvCxnSpPr>
            <p:cNvPr id="108" name="Straight Connector 107">
              <a:extLst>
                <a:ext uri="{FF2B5EF4-FFF2-40B4-BE49-F238E27FC236}">
                  <a16:creationId xmlns:a16="http://schemas.microsoft.com/office/drawing/2014/main" id="{4A313F3D-B415-202D-1631-207D769360A2}"/>
                </a:ext>
              </a:extLst>
            </p:cNvPr>
            <p:cNvCxnSpPr>
              <a:cxnSpLocks/>
            </p:cNvCxnSpPr>
            <p:nvPr/>
          </p:nvCxnSpPr>
          <p:spPr>
            <a:xfrm>
              <a:off x="10085827" y="2491935"/>
              <a:ext cx="0" cy="253783"/>
            </a:xfrm>
            <a:prstGeom prst="line">
              <a:avLst/>
            </a:prstGeom>
            <a:ln w="12700"/>
          </p:spPr>
          <p:style>
            <a:lnRef idx="2">
              <a:schemeClr val="accent1"/>
            </a:lnRef>
            <a:fillRef idx="0">
              <a:schemeClr val="accent1"/>
            </a:fillRef>
            <a:effectRef idx="1">
              <a:schemeClr val="accent1"/>
            </a:effectRef>
            <a:fontRef idx="minor">
              <a:schemeClr val="tx1"/>
            </a:fontRef>
          </p:style>
        </p:cxnSp>
        <p:cxnSp>
          <p:nvCxnSpPr>
            <p:cNvPr id="109" name="Straight Connector 108">
              <a:extLst>
                <a:ext uri="{FF2B5EF4-FFF2-40B4-BE49-F238E27FC236}">
                  <a16:creationId xmlns:a16="http://schemas.microsoft.com/office/drawing/2014/main" id="{CFFF0661-1164-A511-687B-3BCB64784FFF}"/>
                </a:ext>
              </a:extLst>
            </p:cNvPr>
            <p:cNvCxnSpPr>
              <a:cxnSpLocks/>
            </p:cNvCxnSpPr>
            <p:nvPr/>
          </p:nvCxnSpPr>
          <p:spPr>
            <a:xfrm>
              <a:off x="10085827" y="2745718"/>
              <a:ext cx="120699" cy="128466"/>
            </a:xfrm>
            <a:prstGeom prst="line">
              <a:avLst/>
            </a:prstGeom>
            <a:ln w="12700"/>
          </p:spPr>
          <p:style>
            <a:lnRef idx="2">
              <a:schemeClr val="accent1"/>
            </a:lnRef>
            <a:fillRef idx="0">
              <a:schemeClr val="accent1"/>
            </a:fillRef>
            <a:effectRef idx="1">
              <a:schemeClr val="accent1"/>
            </a:effectRef>
            <a:fontRef idx="minor">
              <a:schemeClr val="tx1"/>
            </a:fontRef>
          </p:style>
        </p:cxnSp>
        <p:cxnSp>
          <p:nvCxnSpPr>
            <p:cNvPr id="110" name="Straight Connector 109">
              <a:extLst>
                <a:ext uri="{FF2B5EF4-FFF2-40B4-BE49-F238E27FC236}">
                  <a16:creationId xmlns:a16="http://schemas.microsoft.com/office/drawing/2014/main" id="{5C54E80E-5937-5430-A506-61258882081A}"/>
                </a:ext>
              </a:extLst>
            </p:cNvPr>
            <p:cNvCxnSpPr>
              <a:cxnSpLocks/>
            </p:cNvCxnSpPr>
            <p:nvPr/>
          </p:nvCxnSpPr>
          <p:spPr>
            <a:xfrm flipH="1" flipV="1">
              <a:off x="10088148" y="2893056"/>
              <a:ext cx="1" cy="138147"/>
            </a:xfrm>
            <a:prstGeom prst="line">
              <a:avLst/>
            </a:prstGeom>
            <a:ln w="12700"/>
          </p:spPr>
          <p:style>
            <a:lnRef idx="2">
              <a:schemeClr val="accent1"/>
            </a:lnRef>
            <a:fillRef idx="0">
              <a:schemeClr val="accent1"/>
            </a:fillRef>
            <a:effectRef idx="1">
              <a:schemeClr val="accent1"/>
            </a:effectRef>
            <a:fontRef idx="minor">
              <a:schemeClr val="tx1"/>
            </a:fontRef>
          </p:style>
        </p:cxnSp>
        <p:cxnSp>
          <p:nvCxnSpPr>
            <p:cNvPr id="112" name="Straight Connector 111">
              <a:extLst>
                <a:ext uri="{FF2B5EF4-FFF2-40B4-BE49-F238E27FC236}">
                  <a16:creationId xmlns:a16="http://schemas.microsoft.com/office/drawing/2014/main" id="{79F801D3-83D5-4E61-9900-2C82B0F6BC61}"/>
                </a:ext>
              </a:extLst>
            </p:cNvPr>
            <p:cNvCxnSpPr>
              <a:cxnSpLocks/>
            </p:cNvCxnSpPr>
            <p:nvPr/>
          </p:nvCxnSpPr>
          <p:spPr>
            <a:xfrm>
              <a:off x="8673503" y="2491935"/>
              <a:ext cx="0" cy="253783"/>
            </a:xfrm>
            <a:prstGeom prst="line">
              <a:avLst/>
            </a:prstGeom>
            <a:ln w="12700"/>
          </p:spPr>
          <p:style>
            <a:lnRef idx="2">
              <a:schemeClr val="accent1"/>
            </a:lnRef>
            <a:fillRef idx="0">
              <a:schemeClr val="accent1"/>
            </a:fillRef>
            <a:effectRef idx="1">
              <a:schemeClr val="accent1"/>
            </a:effectRef>
            <a:fontRef idx="minor">
              <a:schemeClr val="tx1"/>
            </a:fontRef>
          </p:style>
        </p:cxnSp>
        <p:cxnSp>
          <p:nvCxnSpPr>
            <p:cNvPr id="113" name="Straight Connector 112">
              <a:extLst>
                <a:ext uri="{FF2B5EF4-FFF2-40B4-BE49-F238E27FC236}">
                  <a16:creationId xmlns:a16="http://schemas.microsoft.com/office/drawing/2014/main" id="{2CC27798-D4A1-80FA-61DE-7765D5817EAD}"/>
                </a:ext>
              </a:extLst>
            </p:cNvPr>
            <p:cNvCxnSpPr>
              <a:cxnSpLocks/>
            </p:cNvCxnSpPr>
            <p:nvPr/>
          </p:nvCxnSpPr>
          <p:spPr>
            <a:xfrm>
              <a:off x="8673503" y="2745718"/>
              <a:ext cx="120699" cy="128466"/>
            </a:xfrm>
            <a:prstGeom prst="line">
              <a:avLst/>
            </a:prstGeom>
            <a:ln w="12700"/>
          </p:spPr>
          <p:style>
            <a:lnRef idx="2">
              <a:schemeClr val="accent1"/>
            </a:lnRef>
            <a:fillRef idx="0">
              <a:schemeClr val="accent1"/>
            </a:fillRef>
            <a:effectRef idx="1">
              <a:schemeClr val="accent1"/>
            </a:effectRef>
            <a:fontRef idx="minor">
              <a:schemeClr val="tx1"/>
            </a:fontRef>
          </p:style>
        </p:cxnSp>
        <p:cxnSp>
          <p:nvCxnSpPr>
            <p:cNvPr id="114" name="Straight Connector 113">
              <a:extLst>
                <a:ext uri="{FF2B5EF4-FFF2-40B4-BE49-F238E27FC236}">
                  <a16:creationId xmlns:a16="http://schemas.microsoft.com/office/drawing/2014/main" id="{6EF007BC-77DD-BC22-DEFC-B3167592ECBA}"/>
                </a:ext>
              </a:extLst>
            </p:cNvPr>
            <p:cNvCxnSpPr>
              <a:cxnSpLocks/>
            </p:cNvCxnSpPr>
            <p:nvPr/>
          </p:nvCxnSpPr>
          <p:spPr>
            <a:xfrm flipH="1" flipV="1">
              <a:off x="8675824" y="2893056"/>
              <a:ext cx="1" cy="138147"/>
            </a:xfrm>
            <a:prstGeom prst="line">
              <a:avLst/>
            </a:prstGeom>
            <a:ln w="12700"/>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48649850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DD170C-1246-D660-B67B-07EB7923FF20}"/>
            </a:ext>
          </a:extLst>
        </p:cNvPr>
        <p:cNvGrpSpPr/>
        <p:nvPr/>
      </p:nvGrpSpPr>
      <p:grpSpPr>
        <a:xfrm>
          <a:off x="0" y="0"/>
          <a:ext cx="0" cy="0"/>
          <a:chOff x="0" y="0"/>
          <a:chExt cx="0" cy="0"/>
        </a:xfrm>
      </p:grpSpPr>
      <p:graphicFrame>
        <p:nvGraphicFramePr>
          <p:cNvPr id="18" name="think-cell data - do not delete" hidden="1">
            <a:extLst>
              <a:ext uri="{FF2B5EF4-FFF2-40B4-BE49-F238E27FC236}">
                <a16:creationId xmlns:a16="http://schemas.microsoft.com/office/drawing/2014/main" id="{1708FB00-1A4C-1343-3B65-F8598F3683FA}"/>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6" imgW="404" imgH="403" progId="TCLayout.ActiveDocument.1">
                  <p:embed/>
                </p:oleObj>
              </mc:Choice>
              <mc:Fallback>
                <p:oleObj name="think-cell Slide" r:id="rId6" imgW="404" imgH="403" progId="TCLayout.ActiveDocument.1">
                  <p:embed/>
                  <p:pic>
                    <p:nvPicPr>
                      <p:cNvPr id="18" name="think-cell data - do not delete" hidden="1">
                        <a:extLst>
                          <a:ext uri="{FF2B5EF4-FFF2-40B4-BE49-F238E27FC236}">
                            <a16:creationId xmlns:a16="http://schemas.microsoft.com/office/drawing/2014/main" id="{1708FB00-1A4C-1343-3B65-F8598F3683FA}"/>
                          </a:ext>
                        </a:extLst>
                      </p:cNvPr>
                      <p:cNvPicPr/>
                      <p:nvPr/>
                    </p:nvPicPr>
                    <p:blipFill>
                      <a:blip r:embed="rId7"/>
                      <a:stretch>
                        <a:fillRect/>
                      </a:stretch>
                    </p:blipFill>
                    <p:spPr>
                      <a:xfrm>
                        <a:off x="1588" y="1588"/>
                        <a:ext cx="1588" cy="1588"/>
                      </a:xfrm>
                      <a:prstGeom prst="rect">
                        <a:avLst/>
                      </a:prstGeom>
                    </p:spPr>
                  </p:pic>
                </p:oleObj>
              </mc:Fallback>
            </mc:AlternateContent>
          </a:graphicData>
        </a:graphic>
      </p:graphicFrame>
      <p:sp>
        <p:nvSpPr>
          <p:cNvPr id="2" name="Title Placeholder 1">
            <a:extLst>
              <a:ext uri="{FF2B5EF4-FFF2-40B4-BE49-F238E27FC236}">
                <a16:creationId xmlns:a16="http://schemas.microsoft.com/office/drawing/2014/main" id="{14267DBC-7698-5804-4B51-7633367CE4BE}"/>
              </a:ext>
            </a:extLst>
          </p:cNvPr>
          <p:cNvSpPr>
            <a:spLocks noGrp="1"/>
          </p:cNvSpPr>
          <p:nvPr>
            <p:ph type="title"/>
          </p:nvPr>
        </p:nvSpPr>
        <p:spPr>
          <a:xfrm>
            <a:off x="1257300" y="457200"/>
            <a:ext cx="10401300" cy="914400"/>
          </a:xfrm>
        </p:spPr>
        <p:txBody>
          <a:bodyPr vert="horz">
            <a:noAutofit/>
          </a:bodyPr>
          <a:lstStyle/>
          <a:p>
            <a:r>
              <a:rPr lang="en-US"/>
              <a:t>Co-located generation enables net export while serving large load under defined operating limits</a:t>
            </a:r>
          </a:p>
        </p:txBody>
      </p:sp>
      <p:sp>
        <p:nvSpPr>
          <p:cNvPr id="5" name="Slide Number Placeholder 5">
            <a:extLst>
              <a:ext uri="{FF2B5EF4-FFF2-40B4-BE49-F238E27FC236}">
                <a16:creationId xmlns:a16="http://schemas.microsoft.com/office/drawing/2014/main" id="{82BED128-698A-EA01-DD38-41EF92292B2C}"/>
              </a:ext>
            </a:extLst>
          </p:cNvPr>
          <p:cNvSpPr>
            <a:spLocks noGrp="1"/>
          </p:cNvSpPr>
          <p:nvPr>
            <p:ph type="sldNum" sz="quarter" idx="12"/>
          </p:nvPr>
        </p:nvSpPr>
        <p:spPr/>
        <p:txBody>
          <a:bodyPr/>
          <a:lstStyle/>
          <a:p>
            <a:fld id="{BCDE79FB-97BA-492B-8D57-F1373F9ADA95}" type="slidenum">
              <a:rPr lang="en-US" smtClean="0"/>
              <a:t>43</a:t>
            </a:fld>
            <a:endParaRPr lang="en-US"/>
          </a:p>
        </p:txBody>
      </p:sp>
      <p:sp>
        <p:nvSpPr>
          <p:cNvPr id="4" name="Rectangle 3">
            <a:extLst>
              <a:ext uri="{FF2B5EF4-FFF2-40B4-BE49-F238E27FC236}">
                <a16:creationId xmlns:a16="http://schemas.microsoft.com/office/drawing/2014/main" id="{D634E42F-EB70-086C-A7BD-D33F4B394B11}"/>
              </a:ext>
            </a:extLst>
          </p:cNvPr>
          <p:cNvSpPr/>
          <p:nvPr/>
        </p:nvSpPr>
        <p:spPr>
          <a:xfrm>
            <a:off x="1257299" y="2794521"/>
            <a:ext cx="1216381" cy="109106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a:t>PUN / SLF</a:t>
            </a:r>
          </a:p>
        </p:txBody>
      </p:sp>
      <p:cxnSp>
        <p:nvCxnSpPr>
          <p:cNvPr id="23" name="LineBasicDefault 292">
            <a:extLst>
              <a:ext uri="{FF2B5EF4-FFF2-40B4-BE49-F238E27FC236}">
                <a16:creationId xmlns:a16="http://schemas.microsoft.com/office/drawing/2014/main" id="{AB6CAA1C-BAAD-D4D3-C74A-136B20ED5077}"/>
              </a:ext>
            </a:extLst>
          </p:cNvPr>
          <p:cNvCxnSpPr>
            <a:cxnSpLocks/>
          </p:cNvCxnSpPr>
          <p:nvPr>
            <p:custDataLst>
              <p:tags r:id="rId2"/>
            </p:custDataLst>
          </p:nvPr>
        </p:nvCxnSpPr>
        <p:spPr>
          <a:xfrm>
            <a:off x="6222966" y="1740463"/>
            <a:ext cx="0" cy="3842190"/>
          </a:xfrm>
          <a:prstGeom prst="straightConnector1">
            <a:avLst/>
          </a:prstGeom>
          <a:ln w="6350" cap="flat">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3" name="Group 2">
            <a:extLst>
              <a:ext uri="{FF2B5EF4-FFF2-40B4-BE49-F238E27FC236}">
                <a16:creationId xmlns:a16="http://schemas.microsoft.com/office/drawing/2014/main" id="{426F1150-F3D5-750A-5D0F-40BAA43C6195}"/>
              </a:ext>
            </a:extLst>
          </p:cNvPr>
          <p:cNvGrpSpPr/>
          <p:nvPr/>
        </p:nvGrpSpPr>
        <p:grpSpPr>
          <a:xfrm>
            <a:off x="1257300" y="1469172"/>
            <a:ext cx="4537109" cy="271291"/>
            <a:chOff x="1257300" y="1469172"/>
            <a:chExt cx="4537109" cy="271291"/>
          </a:xfrm>
        </p:grpSpPr>
        <p:sp>
          <p:nvSpPr>
            <p:cNvPr id="21" name="TextBox 20">
              <a:extLst>
                <a:ext uri="{FF2B5EF4-FFF2-40B4-BE49-F238E27FC236}">
                  <a16:creationId xmlns:a16="http://schemas.microsoft.com/office/drawing/2014/main" id="{0CA7D7BF-BD33-03CA-1171-C3241E923205}"/>
                </a:ext>
              </a:extLst>
            </p:cNvPr>
            <p:cNvSpPr txBox="1">
              <a:spLocks/>
            </p:cNvSpPr>
            <p:nvPr/>
          </p:nvSpPr>
          <p:spPr>
            <a:xfrm>
              <a:off x="1257301" y="1469172"/>
              <a:ext cx="4537108" cy="246221"/>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b="1"/>
                <a:t>Interconnection model</a:t>
              </a:r>
            </a:p>
          </p:txBody>
        </p:sp>
        <p:cxnSp>
          <p:nvCxnSpPr>
            <p:cNvPr id="30" name="LineBasicDefault 292">
              <a:extLst>
                <a:ext uri="{FF2B5EF4-FFF2-40B4-BE49-F238E27FC236}">
                  <a16:creationId xmlns:a16="http://schemas.microsoft.com/office/drawing/2014/main" id="{5C48BAA3-85A7-DF2E-00EF-66913C09650B}"/>
                </a:ext>
              </a:extLst>
            </p:cNvPr>
            <p:cNvCxnSpPr>
              <a:cxnSpLocks/>
            </p:cNvCxnSpPr>
            <p:nvPr>
              <p:custDataLst>
                <p:tags r:id="rId4"/>
              </p:custDataLst>
            </p:nvPr>
          </p:nvCxnSpPr>
          <p:spPr>
            <a:xfrm flipH="1">
              <a:off x="1257300" y="1740463"/>
              <a:ext cx="4537108" cy="0"/>
            </a:xfrm>
            <a:prstGeom prst="straightConnector1">
              <a:avLst/>
            </a:prstGeom>
            <a:ln w="6350" cap="flat">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grpSp>
      <p:grpSp>
        <p:nvGrpSpPr>
          <p:cNvPr id="47" name="Group 46">
            <a:extLst>
              <a:ext uri="{FF2B5EF4-FFF2-40B4-BE49-F238E27FC236}">
                <a16:creationId xmlns:a16="http://schemas.microsoft.com/office/drawing/2014/main" id="{F2DCD0B7-B82C-0A44-53AD-64CD3A07D1BD}"/>
              </a:ext>
            </a:extLst>
          </p:cNvPr>
          <p:cNvGrpSpPr/>
          <p:nvPr/>
        </p:nvGrpSpPr>
        <p:grpSpPr>
          <a:xfrm>
            <a:off x="6651523" y="1469172"/>
            <a:ext cx="4537108" cy="271291"/>
            <a:chOff x="6651523" y="1469172"/>
            <a:chExt cx="4537108" cy="271291"/>
          </a:xfrm>
        </p:grpSpPr>
        <p:sp>
          <p:nvSpPr>
            <p:cNvPr id="22" name="TextBox 21">
              <a:extLst>
                <a:ext uri="{FF2B5EF4-FFF2-40B4-BE49-F238E27FC236}">
                  <a16:creationId xmlns:a16="http://schemas.microsoft.com/office/drawing/2014/main" id="{8CD94B1C-0C95-A445-DD39-4C42107A567B}"/>
                </a:ext>
              </a:extLst>
            </p:cNvPr>
            <p:cNvSpPr txBox="1">
              <a:spLocks/>
            </p:cNvSpPr>
            <p:nvPr/>
          </p:nvSpPr>
          <p:spPr>
            <a:xfrm>
              <a:off x="6651523" y="1469172"/>
              <a:ext cx="4537108" cy="246221"/>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b="1"/>
                <a:t>At steady state </a:t>
              </a:r>
              <a:r>
                <a:rPr lang="en-US"/>
                <a:t>(full gen + load)</a:t>
              </a:r>
            </a:p>
          </p:txBody>
        </p:sp>
        <p:cxnSp>
          <p:nvCxnSpPr>
            <p:cNvPr id="32" name="LineBasicDefault 292">
              <a:extLst>
                <a:ext uri="{FF2B5EF4-FFF2-40B4-BE49-F238E27FC236}">
                  <a16:creationId xmlns:a16="http://schemas.microsoft.com/office/drawing/2014/main" id="{392F86D3-7AC3-A2E6-10BE-E6776541C360}"/>
                </a:ext>
              </a:extLst>
            </p:cNvPr>
            <p:cNvCxnSpPr>
              <a:cxnSpLocks/>
            </p:cNvCxnSpPr>
            <p:nvPr>
              <p:custDataLst>
                <p:tags r:id="rId3"/>
              </p:custDataLst>
            </p:nvPr>
          </p:nvCxnSpPr>
          <p:spPr>
            <a:xfrm flipH="1">
              <a:off x="6651523" y="1740463"/>
              <a:ext cx="4537108" cy="0"/>
            </a:xfrm>
            <a:prstGeom prst="straightConnector1">
              <a:avLst/>
            </a:prstGeom>
            <a:ln w="6350" cap="flat">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grpSp>
      <p:sp>
        <p:nvSpPr>
          <p:cNvPr id="33" name="TextBox 32">
            <a:extLst>
              <a:ext uri="{FF2B5EF4-FFF2-40B4-BE49-F238E27FC236}">
                <a16:creationId xmlns:a16="http://schemas.microsoft.com/office/drawing/2014/main" id="{CC678757-683E-A2AA-BD46-47C8F61E4901}"/>
              </a:ext>
            </a:extLst>
          </p:cNvPr>
          <p:cNvSpPr txBox="1">
            <a:spLocks/>
          </p:cNvSpPr>
          <p:nvPr/>
        </p:nvSpPr>
        <p:spPr>
          <a:xfrm>
            <a:off x="6651523" y="2114064"/>
            <a:ext cx="4537108" cy="2123658"/>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1"/>
            <a:r>
              <a:rPr lang="en-US"/>
              <a:t>COP/ SCED sees 500MW of excess to dispatch</a:t>
            </a:r>
          </a:p>
          <a:p>
            <a:pPr lvl="1"/>
            <a:r>
              <a:rPr lang="en-US"/>
              <a:t>Reactive support obligation is based on total installed generation capacity at the POI (e.g., full 1000 MW), not net export</a:t>
            </a:r>
          </a:p>
          <a:p>
            <a:pPr lvl="1"/>
            <a:r>
              <a:rPr lang="en-US"/>
              <a:t>Seen as:</a:t>
            </a:r>
          </a:p>
          <a:p>
            <a:pPr marL="228600" lvl="2" indent="0">
              <a:buNone/>
            </a:pPr>
            <a:r>
              <a:rPr lang="en-US"/>
              <a:t> </a:t>
            </a:r>
          </a:p>
          <a:p>
            <a:pPr marL="0" lvl="1" indent="0">
              <a:buNone/>
            </a:pPr>
            <a:endParaRPr lang="en-US"/>
          </a:p>
        </p:txBody>
      </p:sp>
      <p:grpSp>
        <p:nvGrpSpPr>
          <p:cNvPr id="41" name="Group 40">
            <a:extLst>
              <a:ext uri="{FF2B5EF4-FFF2-40B4-BE49-F238E27FC236}">
                <a16:creationId xmlns:a16="http://schemas.microsoft.com/office/drawing/2014/main" id="{7AE3186B-E3ED-C737-BDFE-7F2B67C95A28}"/>
              </a:ext>
            </a:extLst>
          </p:cNvPr>
          <p:cNvGrpSpPr/>
          <p:nvPr/>
        </p:nvGrpSpPr>
        <p:grpSpPr>
          <a:xfrm>
            <a:off x="7305375" y="3876083"/>
            <a:ext cx="3000087" cy="815608"/>
            <a:chOff x="7305375" y="2826622"/>
            <a:chExt cx="3000087" cy="815608"/>
          </a:xfrm>
        </p:grpSpPr>
        <p:sp>
          <p:nvSpPr>
            <p:cNvPr id="36" name="TextBox 35">
              <a:extLst>
                <a:ext uri="{FF2B5EF4-FFF2-40B4-BE49-F238E27FC236}">
                  <a16:creationId xmlns:a16="http://schemas.microsoft.com/office/drawing/2014/main" id="{F60EF1F1-0664-8D03-1A3F-22F5A7561EEE}"/>
                </a:ext>
              </a:extLst>
            </p:cNvPr>
            <p:cNvSpPr txBox="1">
              <a:spLocks/>
            </p:cNvSpPr>
            <p:nvPr/>
          </p:nvSpPr>
          <p:spPr>
            <a:xfrm>
              <a:off x="7305375" y="2968969"/>
              <a:ext cx="1366988" cy="530915"/>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228600" lvl="2" indent="0">
                <a:buNone/>
              </a:pPr>
              <a:r>
                <a:rPr lang="en-US"/>
                <a:t>LSL = 0</a:t>
              </a:r>
            </a:p>
            <a:p>
              <a:pPr marL="228600" lvl="2" indent="0">
                <a:buNone/>
              </a:pPr>
              <a:r>
                <a:rPr lang="en-US"/>
                <a:t>HSL = 500 </a:t>
              </a:r>
            </a:p>
          </p:txBody>
        </p:sp>
        <p:sp>
          <p:nvSpPr>
            <p:cNvPr id="37" name="Right Bracket 36">
              <a:extLst>
                <a:ext uri="{FF2B5EF4-FFF2-40B4-BE49-F238E27FC236}">
                  <a16:creationId xmlns:a16="http://schemas.microsoft.com/office/drawing/2014/main" id="{5F49E358-303B-96CE-BCE6-5BCFB98F304C}"/>
                </a:ext>
              </a:extLst>
            </p:cNvPr>
            <p:cNvSpPr/>
            <p:nvPr/>
          </p:nvSpPr>
          <p:spPr>
            <a:xfrm>
              <a:off x="8537610" y="2826622"/>
              <a:ext cx="211755" cy="815608"/>
            </a:xfrm>
            <a:prstGeom prst="rightBracket">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8" name="TextBox 37">
              <a:extLst>
                <a:ext uri="{FF2B5EF4-FFF2-40B4-BE49-F238E27FC236}">
                  <a16:creationId xmlns:a16="http://schemas.microsoft.com/office/drawing/2014/main" id="{69C629BF-8803-27BF-3178-38F80267FBDB}"/>
                </a:ext>
              </a:extLst>
            </p:cNvPr>
            <p:cNvSpPr txBox="1">
              <a:spLocks/>
            </p:cNvSpPr>
            <p:nvPr/>
          </p:nvSpPr>
          <p:spPr>
            <a:xfrm>
              <a:off x="8938474" y="2865094"/>
              <a:ext cx="1366988" cy="492443"/>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lvl="1" indent="0">
                <a:buNone/>
              </a:pPr>
              <a:r>
                <a:rPr lang="en-US"/>
                <a:t>at POI or resource</a:t>
              </a:r>
            </a:p>
          </p:txBody>
        </p:sp>
      </p:grpSp>
      <p:sp>
        <p:nvSpPr>
          <p:cNvPr id="48" name="Rectangle 47">
            <a:extLst>
              <a:ext uri="{FF2B5EF4-FFF2-40B4-BE49-F238E27FC236}">
                <a16:creationId xmlns:a16="http://schemas.microsoft.com/office/drawing/2014/main" id="{A630D9A0-7BC5-4000-86EB-918178D6E430}"/>
              </a:ext>
            </a:extLst>
          </p:cNvPr>
          <p:cNvSpPr/>
          <p:nvPr/>
        </p:nvSpPr>
        <p:spPr>
          <a:xfrm>
            <a:off x="1257299" y="4808956"/>
            <a:ext cx="4624182" cy="773697"/>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rPr>
              <a:t>1000 MW – 500 MW = </a:t>
            </a:r>
            <a:r>
              <a:rPr lang="en-US" b="1">
                <a:solidFill>
                  <a:schemeClr val="bg1"/>
                </a:solidFill>
              </a:rPr>
              <a:t>500 MW </a:t>
            </a:r>
          </a:p>
          <a:p>
            <a:pPr algn="ctr"/>
            <a:r>
              <a:rPr lang="en-US" b="1">
                <a:solidFill>
                  <a:schemeClr val="bg1"/>
                </a:solidFill>
              </a:rPr>
              <a:t>of excess generation</a:t>
            </a:r>
          </a:p>
        </p:txBody>
      </p:sp>
      <p:cxnSp>
        <p:nvCxnSpPr>
          <p:cNvPr id="19" name="Connector: Elbow 18">
            <a:extLst>
              <a:ext uri="{FF2B5EF4-FFF2-40B4-BE49-F238E27FC236}">
                <a16:creationId xmlns:a16="http://schemas.microsoft.com/office/drawing/2014/main" id="{C84760C7-8547-3D2E-3B65-AAC11F6DFE41}"/>
              </a:ext>
            </a:extLst>
          </p:cNvPr>
          <p:cNvCxnSpPr>
            <a:cxnSpLocks/>
          </p:cNvCxnSpPr>
          <p:nvPr/>
        </p:nvCxnSpPr>
        <p:spPr>
          <a:xfrm rot="10800000">
            <a:off x="3179564" y="2425188"/>
            <a:ext cx="12700" cy="1829726"/>
          </a:xfrm>
          <a:prstGeom prst="bentConnector3">
            <a:avLst>
              <a:gd name="adj1" fmla="val 1800000"/>
            </a:avLst>
          </a:prstGeom>
        </p:spPr>
        <p:style>
          <a:lnRef idx="2">
            <a:schemeClr val="accent1"/>
          </a:lnRef>
          <a:fillRef idx="0">
            <a:schemeClr val="accent1"/>
          </a:fillRef>
          <a:effectRef idx="1">
            <a:schemeClr val="accent1"/>
          </a:effectRef>
          <a:fontRef idx="minor">
            <a:schemeClr val="tx1"/>
          </a:fontRef>
        </p:style>
      </p:cxnSp>
      <p:cxnSp>
        <p:nvCxnSpPr>
          <p:cNvPr id="26" name="Straight Connector 25">
            <a:extLst>
              <a:ext uri="{FF2B5EF4-FFF2-40B4-BE49-F238E27FC236}">
                <a16:creationId xmlns:a16="http://schemas.microsoft.com/office/drawing/2014/main" id="{551ABBEF-B9F6-50A5-DFE4-55C78E78B683}"/>
              </a:ext>
            </a:extLst>
          </p:cNvPr>
          <p:cNvCxnSpPr>
            <a:cxnSpLocks/>
          </p:cNvCxnSpPr>
          <p:nvPr/>
        </p:nvCxnSpPr>
        <p:spPr>
          <a:xfrm>
            <a:off x="2473680" y="3340051"/>
            <a:ext cx="452400" cy="0"/>
          </a:xfrm>
          <a:prstGeom prst="line">
            <a:avLst/>
          </a:prstGeom>
        </p:spPr>
        <p:style>
          <a:lnRef idx="2">
            <a:schemeClr val="accent1"/>
          </a:lnRef>
          <a:fillRef idx="0">
            <a:schemeClr val="accent1"/>
          </a:fillRef>
          <a:effectRef idx="1">
            <a:schemeClr val="accent1"/>
          </a:effectRef>
          <a:fontRef idx="minor">
            <a:schemeClr val="tx1"/>
          </a:fontRef>
        </p:style>
      </p:cxnSp>
      <p:sp>
        <p:nvSpPr>
          <p:cNvPr id="29" name="Isosceles Triangle 28">
            <a:extLst>
              <a:ext uri="{FF2B5EF4-FFF2-40B4-BE49-F238E27FC236}">
                <a16:creationId xmlns:a16="http://schemas.microsoft.com/office/drawing/2014/main" id="{532AB823-46D3-4616-02C8-CF7E07791573}"/>
              </a:ext>
            </a:extLst>
          </p:cNvPr>
          <p:cNvSpPr>
            <a:spLocks/>
          </p:cNvSpPr>
          <p:nvPr/>
        </p:nvSpPr>
        <p:spPr>
          <a:xfrm flipV="1">
            <a:off x="3124217" y="4129028"/>
            <a:ext cx="401632" cy="365120"/>
          </a:xfrm>
          <a:prstGeom prst="triangle">
            <a:avLst/>
          </a:prstGeom>
          <a:solidFill>
            <a:schemeClr val="bg1"/>
          </a:solidFill>
          <a:ln w="28575"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2800" err="1">
              <a:solidFill>
                <a:schemeClr val="accent1"/>
              </a:solidFill>
            </a:endParaRPr>
          </a:p>
        </p:txBody>
      </p:sp>
      <p:grpSp>
        <p:nvGrpSpPr>
          <p:cNvPr id="31" name="Group 30">
            <a:extLst>
              <a:ext uri="{FF2B5EF4-FFF2-40B4-BE49-F238E27FC236}">
                <a16:creationId xmlns:a16="http://schemas.microsoft.com/office/drawing/2014/main" id="{F7765E9C-EBF6-BDCA-8822-F7CB1F1E3812}"/>
              </a:ext>
            </a:extLst>
          </p:cNvPr>
          <p:cNvGrpSpPr>
            <a:grpSpLocks/>
          </p:cNvGrpSpPr>
          <p:nvPr/>
        </p:nvGrpSpPr>
        <p:grpSpPr>
          <a:xfrm>
            <a:off x="3144351" y="2204127"/>
            <a:ext cx="712340" cy="442122"/>
            <a:chOff x="1839389" y="3689594"/>
            <a:chExt cx="712340" cy="442122"/>
          </a:xfrm>
        </p:grpSpPr>
        <p:sp>
          <p:nvSpPr>
            <p:cNvPr id="35" name="Oval 34">
              <a:extLst>
                <a:ext uri="{FF2B5EF4-FFF2-40B4-BE49-F238E27FC236}">
                  <a16:creationId xmlns:a16="http://schemas.microsoft.com/office/drawing/2014/main" id="{772351F7-9601-1C91-1250-E412C5D0B642}"/>
                </a:ext>
              </a:extLst>
            </p:cNvPr>
            <p:cNvSpPr>
              <a:spLocks/>
            </p:cNvSpPr>
            <p:nvPr/>
          </p:nvSpPr>
          <p:spPr>
            <a:xfrm>
              <a:off x="2150097" y="3766596"/>
              <a:ext cx="401632" cy="365120"/>
            </a:xfrm>
            <a:prstGeom prst="ellipse">
              <a:avLst/>
            </a:prstGeom>
            <a:solidFill>
              <a:schemeClr val="bg1"/>
            </a:solidFill>
            <a:ln w="28575"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sz="2800">
                  <a:solidFill>
                    <a:schemeClr val="accent1"/>
                  </a:solidFill>
                </a:rPr>
                <a:t>~</a:t>
              </a:r>
            </a:p>
          </p:txBody>
        </p:sp>
        <p:sp>
          <p:nvSpPr>
            <p:cNvPr id="39" name="Oval 38">
              <a:extLst>
                <a:ext uri="{FF2B5EF4-FFF2-40B4-BE49-F238E27FC236}">
                  <a16:creationId xmlns:a16="http://schemas.microsoft.com/office/drawing/2014/main" id="{9AEC928D-A1DC-F997-4E5F-7E24E83E13D6}"/>
                </a:ext>
              </a:extLst>
            </p:cNvPr>
            <p:cNvSpPr>
              <a:spLocks/>
            </p:cNvSpPr>
            <p:nvPr/>
          </p:nvSpPr>
          <p:spPr>
            <a:xfrm>
              <a:off x="1994743" y="3728095"/>
              <a:ext cx="401632" cy="365120"/>
            </a:xfrm>
            <a:prstGeom prst="ellipse">
              <a:avLst/>
            </a:prstGeom>
            <a:solidFill>
              <a:schemeClr val="bg1"/>
            </a:solidFill>
            <a:ln w="28575"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sz="2800">
                  <a:solidFill>
                    <a:schemeClr val="accent1"/>
                  </a:solidFill>
                </a:rPr>
                <a:t>~</a:t>
              </a:r>
            </a:p>
          </p:txBody>
        </p:sp>
        <p:sp>
          <p:nvSpPr>
            <p:cNvPr id="40" name="Oval 39">
              <a:extLst>
                <a:ext uri="{FF2B5EF4-FFF2-40B4-BE49-F238E27FC236}">
                  <a16:creationId xmlns:a16="http://schemas.microsoft.com/office/drawing/2014/main" id="{BB0472A5-C037-0DA4-73C2-979E97381BF8}"/>
                </a:ext>
              </a:extLst>
            </p:cNvPr>
            <p:cNvSpPr>
              <a:spLocks/>
            </p:cNvSpPr>
            <p:nvPr/>
          </p:nvSpPr>
          <p:spPr>
            <a:xfrm>
              <a:off x="1839389" y="3689594"/>
              <a:ext cx="401632" cy="365120"/>
            </a:xfrm>
            <a:prstGeom prst="ellipse">
              <a:avLst/>
            </a:prstGeom>
            <a:solidFill>
              <a:schemeClr val="bg1"/>
            </a:solidFill>
            <a:ln w="28575"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sz="2800">
                  <a:solidFill>
                    <a:schemeClr val="accent1"/>
                  </a:solidFill>
                </a:rPr>
                <a:t>~</a:t>
              </a:r>
            </a:p>
          </p:txBody>
        </p:sp>
      </p:grpSp>
      <p:sp>
        <p:nvSpPr>
          <p:cNvPr id="44" name="TextBox 43">
            <a:extLst>
              <a:ext uri="{FF2B5EF4-FFF2-40B4-BE49-F238E27FC236}">
                <a16:creationId xmlns:a16="http://schemas.microsoft.com/office/drawing/2014/main" id="{5BF44FDB-AAF5-CC53-BBD8-1F65510AD2C6}"/>
              </a:ext>
            </a:extLst>
          </p:cNvPr>
          <p:cNvSpPr txBox="1">
            <a:spLocks/>
          </p:cNvSpPr>
          <p:nvPr/>
        </p:nvSpPr>
        <p:spPr>
          <a:xfrm>
            <a:off x="4022099" y="2126532"/>
            <a:ext cx="1908492" cy="738664"/>
          </a:xfrm>
          <a:prstGeom prst="rect">
            <a:avLst/>
          </a:prstGeom>
          <a:noFill/>
        </p:spPr>
        <p:txBody>
          <a:bodyPr wrap="square">
            <a:spAutoFit/>
          </a:bodyPr>
          <a:lstStyle/>
          <a:p>
            <a:r>
              <a:rPr lang="en-US" sz="1400">
                <a:solidFill>
                  <a:schemeClr val="tx1"/>
                </a:solidFill>
              </a:rPr>
              <a:t>1000 MW CC Generation in model with telemetry</a:t>
            </a:r>
          </a:p>
        </p:txBody>
      </p:sp>
      <p:sp>
        <p:nvSpPr>
          <p:cNvPr id="46" name="TextBox 45">
            <a:extLst>
              <a:ext uri="{FF2B5EF4-FFF2-40B4-BE49-F238E27FC236}">
                <a16:creationId xmlns:a16="http://schemas.microsoft.com/office/drawing/2014/main" id="{EAD75807-909A-55BB-E4A3-1FC12733945C}"/>
              </a:ext>
            </a:extLst>
          </p:cNvPr>
          <p:cNvSpPr txBox="1">
            <a:spLocks/>
          </p:cNvSpPr>
          <p:nvPr/>
        </p:nvSpPr>
        <p:spPr>
          <a:xfrm>
            <a:off x="4022099" y="4066178"/>
            <a:ext cx="1908492" cy="523220"/>
          </a:xfrm>
          <a:prstGeom prst="rect">
            <a:avLst/>
          </a:prstGeom>
          <a:noFill/>
        </p:spPr>
        <p:txBody>
          <a:bodyPr wrap="square">
            <a:spAutoFit/>
          </a:bodyPr>
          <a:lstStyle/>
          <a:p>
            <a:r>
              <a:rPr lang="en-US" sz="1400">
                <a:solidFill>
                  <a:schemeClr val="tx1"/>
                </a:solidFill>
              </a:rPr>
              <a:t>500 MW Large Load Interconnection</a:t>
            </a:r>
          </a:p>
        </p:txBody>
      </p:sp>
    </p:spTree>
    <p:extLst>
      <p:ext uri="{BB962C8B-B14F-4D97-AF65-F5344CB8AC3E}">
        <p14:creationId xmlns:p14="http://schemas.microsoft.com/office/powerpoint/2010/main" val="38256706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E4DB6772-9405-7CA4-C8B3-25B75692F057}"/>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04" imgH="403" progId="TCLayout.ActiveDocument.1">
                  <p:embed/>
                </p:oleObj>
              </mc:Choice>
              <mc:Fallback>
                <p:oleObj name="think-cell Slide" r:id="rId4" imgW="404" imgH="403" progId="TCLayout.ActiveDocument.1">
                  <p:embed/>
                  <p:pic>
                    <p:nvPicPr>
                      <p:cNvPr id="5" name="think-cell data - do not delete" hidden="1">
                        <a:extLst>
                          <a:ext uri="{FF2B5EF4-FFF2-40B4-BE49-F238E27FC236}">
                            <a16:creationId xmlns:a16="http://schemas.microsoft.com/office/drawing/2014/main" id="{E4DB6772-9405-7CA4-C8B3-25B75692F05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2. Slide Title">
            <a:extLst>
              <a:ext uri="{FF2B5EF4-FFF2-40B4-BE49-F238E27FC236}">
                <a16:creationId xmlns:a16="http://schemas.microsoft.com/office/drawing/2014/main" id="{32589299-89B2-5ED1-090E-18095002BD0F}"/>
              </a:ext>
            </a:extLst>
          </p:cNvPr>
          <p:cNvSpPr>
            <a:spLocks noGrp="1"/>
          </p:cNvSpPr>
          <p:nvPr>
            <p:ph type="title"/>
            <p:custDataLst>
              <p:tags r:id="rId2"/>
            </p:custDataLst>
          </p:nvPr>
        </p:nvSpPr>
        <p:spPr>
          <a:xfrm>
            <a:off x="1257300" y="457200"/>
            <a:ext cx="10401300" cy="332399"/>
          </a:xfrm>
        </p:spPr>
        <p:txBody>
          <a:bodyPr vert="horz">
            <a:spAutoFit/>
          </a:bodyPr>
          <a:lstStyle/>
          <a:p>
            <a:r>
              <a:rPr lang="en-US">
                <a:ln>
                  <a:noFill/>
                </a:ln>
              </a:rPr>
              <a:t>Revision Request Process Flow</a:t>
            </a:r>
            <a:endParaRPr lang="en-US"/>
          </a:p>
        </p:txBody>
      </p:sp>
      <p:sp>
        <p:nvSpPr>
          <p:cNvPr id="7" name="TextBox 6">
            <a:extLst>
              <a:ext uri="{FF2B5EF4-FFF2-40B4-BE49-F238E27FC236}">
                <a16:creationId xmlns:a16="http://schemas.microsoft.com/office/drawing/2014/main" id="{589AD6B1-51AC-7D7D-D7A8-AE16C5F0458C}"/>
              </a:ext>
            </a:extLst>
          </p:cNvPr>
          <p:cNvSpPr txBox="1"/>
          <p:nvPr/>
        </p:nvSpPr>
        <p:spPr>
          <a:xfrm>
            <a:off x="8578921" y="297690"/>
            <a:ext cx="3058343" cy="2246769"/>
          </a:xfrm>
          <a:prstGeom prst="rect">
            <a:avLst/>
          </a:prstGeom>
          <a:noFill/>
        </p:spPr>
        <p:txBody>
          <a:bodyPr wrap="square" rtlCol="0">
            <a:spAutoFit/>
          </a:bodyPr>
          <a:lstStyle/>
          <a:p>
            <a:pPr marL="171450" indent="-171450">
              <a:buFont typeface="Arial" panose="020B0604020202020204" pitchFamily="34" charset="0"/>
              <a:buChar char="•"/>
            </a:pPr>
            <a:r>
              <a:rPr lang="en-US" sz="1400"/>
              <a:t>Comments may be filed between each step of the process</a:t>
            </a:r>
          </a:p>
          <a:p>
            <a:pPr marL="171450" indent="-171450">
              <a:buFont typeface="Arial" panose="020B0604020202020204" pitchFamily="34" charset="0"/>
              <a:buChar char="•"/>
            </a:pPr>
            <a:r>
              <a:rPr lang="en-US" sz="1400"/>
              <a:t>Comments for NPRR1325 may be submitted using the Comments Form found </a:t>
            </a:r>
            <a:r>
              <a:rPr lang="en-US" sz="1400">
                <a:hlinkClick r:id="rId6"/>
              </a:rPr>
              <a:t>here</a:t>
            </a:r>
            <a:endParaRPr lang="en-US" sz="1400"/>
          </a:p>
          <a:p>
            <a:pPr marL="171450" indent="-171450">
              <a:buFont typeface="Arial" panose="020B0604020202020204" pitchFamily="34" charset="0"/>
              <a:buChar char="•"/>
            </a:pPr>
            <a:r>
              <a:rPr lang="en-US" sz="1400"/>
              <a:t>Comments for PGRR145 may be submitted using the Comments Form found </a:t>
            </a:r>
            <a:r>
              <a:rPr lang="en-US" sz="1400">
                <a:hlinkClick r:id="rId7"/>
              </a:rPr>
              <a:t>here</a:t>
            </a:r>
            <a:r>
              <a:rPr lang="en-US" sz="1400"/>
              <a:t>.</a:t>
            </a:r>
          </a:p>
          <a:p>
            <a:pPr marL="171450" indent="-171450">
              <a:buFont typeface="Arial" panose="020B0604020202020204" pitchFamily="34" charset="0"/>
              <a:buChar char="•"/>
            </a:pPr>
            <a:r>
              <a:rPr lang="en-US" sz="1400"/>
              <a:t>Submit to </a:t>
            </a:r>
            <a:r>
              <a:rPr lang="en-US" sz="1400">
                <a:hlinkClick r:id="rId8"/>
              </a:rPr>
              <a:t>RevisionRequest@ercot.com</a:t>
            </a:r>
            <a:r>
              <a:rPr lang="en-US" sz="1400"/>
              <a:t> </a:t>
            </a:r>
          </a:p>
        </p:txBody>
      </p:sp>
      <p:sp>
        <p:nvSpPr>
          <p:cNvPr id="8" name="Oval 7">
            <a:extLst>
              <a:ext uri="{FF2B5EF4-FFF2-40B4-BE49-F238E27FC236}">
                <a16:creationId xmlns:a16="http://schemas.microsoft.com/office/drawing/2014/main" id="{6CCD47E8-AB4E-68B2-715F-051A1787E33F}"/>
              </a:ext>
            </a:extLst>
          </p:cNvPr>
          <p:cNvSpPr/>
          <p:nvPr/>
        </p:nvSpPr>
        <p:spPr>
          <a:xfrm>
            <a:off x="5924280" y="2946425"/>
            <a:ext cx="128874" cy="130233"/>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id="{2EFAE587-E3FC-CB6D-79BE-1097DD5C1B5C}"/>
              </a:ext>
            </a:extLst>
          </p:cNvPr>
          <p:cNvGrpSpPr/>
          <p:nvPr/>
        </p:nvGrpSpPr>
        <p:grpSpPr>
          <a:xfrm>
            <a:off x="5007546" y="5081438"/>
            <a:ext cx="1214853" cy="938363"/>
            <a:chOff x="7668555" y="2819916"/>
            <a:chExt cx="1389888" cy="1389888"/>
          </a:xfrm>
        </p:grpSpPr>
        <p:grpSp>
          <p:nvGrpSpPr>
            <p:cNvPr id="10" name="Group 9">
              <a:extLst>
                <a:ext uri="{FF2B5EF4-FFF2-40B4-BE49-F238E27FC236}">
                  <a16:creationId xmlns:a16="http://schemas.microsoft.com/office/drawing/2014/main" id="{4B97DAD8-F6C0-BBF8-475A-03CFB8B6C138}"/>
                </a:ext>
              </a:extLst>
            </p:cNvPr>
            <p:cNvGrpSpPr/>
            <p:nvPr/>
          </p:nvGrpSpPr>
          <p:grpSpPr>
            <a:xfrm>
              <a:off x="7705264" y="2819916"/>
              <a:ext cx="1288742" cy="1389888"/>
              <a:chOff x="2362200" y="1576187"/>
              <a:chExt cx="1524000" cy="1527048"/>
            </a:xfrm>
          </p:grpSpPr>
          <p:sp>
            <p:nvSpPr>
              <p:cNvPr id="14" name="Octagon 13">
                <a:extLst>
                  <a:ext uri="{FF2B5EF4-FFF2-40B4-BE49-F238E27FC236}">
                    <a16:creationId xmlns:a16="http://schemas.microsoft.com/office/drawing/2014/main" id="{14C9BF6F-771C-78C6-7B96-84D417D7FA1E}"/>
                  </a:ext>
                </a:extLst>
              </p:cNvPr>
              <p:cNvSpPr/>
              <p:nvPr/>
            </p:nvSpPr>
            <p:spPr>
              <a:xfrm>
                <a:off x="2362200" y="1576187"/>
                <a:ext cx="1524000" cy="1527048"/>
              </a:xfrm>
              <a:prstGeom prst="octagon">
                <a:avLst/>
              </a:prstGeom>
              <a:gradFill>
                <a:gsLst>
                  <a:gs pos="2000">
                    <a:srgbClr val="66FFFF"/>
                  </a:gs>
                  <a:gs pos="100000">
                    <a:srgbClr val="99FFCC"/>
                  </a:gs>
                </a:gsLst>
                <a:lin ang="5400000" scaled="1"/>
              </a:gradFill>
              <a:ln>
                <a:solidFill>
                  <a:schemeClr val="tx2">
                    <a:lumMod val="40000"/>
                    <a:lumOff val="60000"/>
                  </a:schemeClr>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ctagon 14">
                <a:extLst>
                  <a:ext uri="{FF2B5EF4-FFF2-40B4-BE49-F238E27FC236}">
                    <a16:creationId xmlns:a16="http://schemas.microsoft.com/office/drawing/2014/main" id="{BC67EEAC-2E65-B61E-C8CC-3F29B04B3C8A}"/>
                  </a:ext>
                </a:extLst>
              </p:cNvPr>
              <p:cNvSpPr/>
              <p:nvPr/>
            </p:nvSpPr>
            <p:spPr>
              <a:xfrm>
                <a:off x="2533650" y="1714535"/>
                <a:ext cx="1181100" cy="1250351"/>
              </a:xfrm>
              <a:prstGeom prst="octagon">
                <a:avLst/>
              </a:prstGeom>
              <a:solidFill>
                <a:schemeClr val="bg1"/>
              </a:solidFill>
              <a:ln>
                <a:solidFill>
                  <a:schemeClr val="tx2">
                    <a:lumMod val="40000"/>
                    <a:lumOff val="60000"/>
                  </a:schemeClr>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Oval 10">
              <a:extLst>
                <a:ext uri="{FF2B5EF4-FFF2-40B4-BE49-F238E27FC236}">
                  <a16:creationId xmlns:a16="http://schemas.microsoft.com/office/drawing/2014/main" id="{DE93EE0B-1706-BE15-48C3-0EACD7E2F233}"/>
                </a:ext>
              </a:extLst>
            </p:cNvPr>
            <p:cNvSpPr/>
            <p:nvPr/>
          </p:nvSpPr>
          <p:spPr>
            <a:xfrm>
              <a:off x="8929569" y="3445503"/>
              <a:ext cx="128874" cy="138711"/>
            </a:xfrm>
            <a:prstGeom prst="ellipse">
              <a:avLst/>
            </a:prstGeom>
            <a:solidFill>
              <a:schemeClr val="bg1"/>
            </a:solidFill>
            <a:ln>
              <a:solidFill>
                <a:schemeClr val="tx2">
                  <a:lumMod val="40000"/>
                  <a:lumOff val="60000"/>
                </a:schemeClr>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0962B0C6-F024-173F-96AD-9B6A91F5DA92}"/>
                </a:ext>
              </a:extLst>
            </p:cNvPr>
            <p:cNvSpPr/>
            <p:nvPr/>
          </p:nvSpPr>
          <p:spPr>
            <a:xfrm>
              <a:off x="7668555" y="3445503"/>
              <a:ext cx="128874" cy="138711"/>
            </a:xfrm>
            <a:prstGeom prst="ellipse">
              <a:avLst/>
            </a:prstGeom>
            <a:solidFill>
              <a:schemeClr val="bg1"/>
            </a:solidFill>
            <a:ln>
              <a:solidFill>
                <a:schemeClr val="tx2">
                  <a:lumMod val="40000"/>
                  <a:lumOff val="60000"/>
                </a:schemeClr>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6592DC24-6D7C-5D6A-FE7E-632D2C61437E}"/>
                </a:ext>
              </a:extLst>
            </p:cNvPr>
            <p:cNvSpPr txBox="1"/>
            <p:nvPr/>
          </p:nvSpPr>
          <p:spPr>
            <a:xfrm>
              <a:off x="7826814" y="3180205"/>
              <a:ext cx="1003264" cy="592636"/>
            </a:xfrm>
            <a:prstGeom prst="rect">
              <a:avLst/>
            </a:prstGeom>
            <a:noFill/>
            <a:ln>
              <a:noFill/>
              <a:prstDash val="dash"/>
            </a:ln>
          </p:spPr>
          <p:txBody>
            <a:bodyPr wrap="square" rtlCol="0">
              <a:spAutoFit/>
            </a:bodyPr>
            <a:lstStyle/>
            <a:p>
              <a:pPr algn="ctr"/>
              <a:r>
                <a:rPr lang="en-US" sz="1000">
                  <a:latin typeface="Aptos Black" panose="020F0502020204030204" pitchFamily="34" charset="0"/>
                </a:rPr>
                <a:t>NPRR Comments</a:t>
              </a:r>
            </a:p>
          </p:txBody>
        </p:sp>
      </p:grpSp>
      <p:sp>
        <p:nvSpPr>
          <p:cNvPr id="16" name="Arrow: Right 15">
            <a:extLst>
              <a:ext uri="{FF2B5EF4-FFF2-40B4-BE49-F238E27FC236}">
                <a16:creationId xmlns:a16="http://schemas.microsoft.com/office/drawing/2014/main" id="{F28C14E8-E6F7-1D63-C162-316EA41ECF32}"/>
              </a:ext>
            </a:extLst>
          </p:cNvPr>
          <p:cNvSpPr/>
          <p:nvPr/>
        </p:nvSpPr>
        <p:spPr>
          <a:xfrm>
            <a:off x="6324600" y="5386239"/>
            <a:ext cx="1853828" cy="338553"/>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Arrow: Right 16">
            <a:extLst>
              <a:ext uri="{FF2B5EF4-FFF2-40B4-BE49-F238E27FC236}">
                <a16:creationId xmlns:a16="http://schemas.microsoft.com/office/drawing/2014/main" id="{6583F773-66A1-A1A2-BC34-336C8FFA62CA}"/>
              </a:ext>
            </a:extLst>
          </p:cNvPr>
          <p:cNvSpPr/>
          <p:nvPr/>
        </p:nvSpPr>
        <p:spPr>
          <a:xfrm rot="10800000">
            <a:off x="2438398" y="5386237"/>
            <a:ext cx="2338863" cy="332374"/>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 name="Connector: Elbow 17">
            <a:extLst>
              <a:ext uri="{FF2B5EF4-FFF2-40B4-BE49-F238E27FC236}">
                <a16:creationId xmlns:a16="http://schemas.microsoft.com/office/drawing/2014/main" id="{AB16A899-A979-D2CD-8E56-D79DE9191079}"/>
              </a:ext>
            </a:extLst>
          </p:cNvPr>
          <p:cNvCxnSpPr>
            <a:cxnSpLocks/>
            <a:stCxn id="33" idx="0"/>
            <a:endCxn id="38" idx="4"/>
          </p:cNvCxnSpPr>
          <p:nvPr/>
        </p:nvCxnSpPr>
        <p:spPr>
          <a:xfrm>
            <a:off x="2977370" y="3344256"/>
            <a:ext cx="567531" cy="1126544"/>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9" name="Connector: Elbow 18">
            <a:extLst>
              <a:ext uri="{FF2B5EF4-FFF2-40B4-BE49-F238E27FC236}">
                <a16:creationId xmlns:a16="http://schemas.microsoft.com/office/drawing/2014/main" id="{714420CB-B245-3962-24B5-EBBACBEC6E9C}"/>
              </a:ext>
            </a:extLst>
          </p:cNvPr>
          <p:cNvCxnSpPr>
            <a:cxnSpLocks/>
          </p:cNvCxnSpPr>
          <p:nvPr/>
        </p:nvCxnSpPr>
        <p:spPr>
          <a:xfrm flipV="1">
            <a:off x="2966950" y="2462186"/>
            <a:ext cx="576674" cy="891027"/>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0" name="Connector: Elbow 19">
            <a:extLst>
              <a:ext uri="{FF2B5EF4-FFF2-40B4-BE49-F238E27FC236}">
                <a16:creationId xmlns:a16="http://schemas.microsoft.com/office/drawing/2014/main" id="{0D2614FD-090E-A2E3-B9CF-DC117D8D8964}"/>
              </a:ext>
            </a:extLst>
          </p:cNvPr>
          <p:cNvCxnSpPr>
            <a:cxnSpLocks/>
            <a:stCxn id="37" idx="0"/>
            <a:endCxn id="36" idx="4"/>
          </p:cNvCxnSpPr>
          <p:nvPr/>
        </p:nvCxnSpPr>
        <p:spPr>
          <a:xfrm>
            <a:off x="4954092" y="2465476"/>
            <a:ext cx="546950" cy="840459"/>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1" name="Connector: Elbow 20">
            <a:extLst>
              <a:ext uri="{FF2B5EF4-FFF2-40B4-BE49-F238E27FC236}">
                <a16:creationId xmlns:a16="http://schemas.microsoft.com/office/drawing/2014/main" id="{2298295E-EAE7-94E9-D222-70EB10391E36}"/>
              </a:ext>
            </a:extLst>
          </p:cNvPr>
          <p:cNvCxnSpPr>
            <a:cxnSpLocks/>
            <a:stCxn id="38" idx="0"/>
            <a:endCxn id="36" idx="4"/>
          </p:cNvCxnSpPr>
          <p:nvPr/>
        </p:nvCxnSpPr>
        <p:spPr>
          <a:xfrm flipV="1">
            <a:off x="4934788" y="3305934"/>
            <a:ext cx="566255" cy="1164866"/>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grpSp>
        <p:nvGrpSpPr>
          <p:cNvPr id="22" name="Group 21">
            <a:extLst>
              <a:ext uri="{FF2B5EF4-FFF2-40B4-BE49-F238E27FC236}">
                <a16:creationId xmlns:a16="http://schemas.microsoft.com/office/drawing/2014/main" id="{049C3A28-DE24-2B9E-8C4B-C75A61DD041A}"/>
              </a:ext>
            </a:extLst>
          </p:cNvPr>
          <p:cNvGrpSpPr/>
          <p:nvPr/>
        </p:nvGrpSpPr>
        <p:grpSpPr>
          <a:xfrm>
            <a:off x="4956374" y="940003"/>
            <a:ext cx="1214853" cy="938363"/>
            <a:chOff x="7668555" y="2819916"/>
            <a:chExt cx="1389888" cy="1389888"/>
          </a:xfrm>
        </p:grpSpPr>
        <p:grpSp>
          <p:nvGrpSpPr>
            <p:cNvPr id="23" name="Group 22">
              <a:extLst>
                <a:ext uri="{FF2B5EF4-FFF2-40B4-BE49-F238E27FC236}">
                  <a16:creationId xmlns:a16="http://schemas.microsoft.com/office/drawing/2014/main" id="{65C9279C-4409-01E2-29EB-826FB262E1E4}"/>
                </a:ext>
              </a:extLst>
            </p:cNvPr>
            <p:cNvGrpSpPr/>
            <p:nvPr/>
          </p:nvGrpSpPr>
          <p:grpSpPr>
            <a:xfrm>
              <a:off x="7705264" y="2819916"/>
              <a:ext cx="1288742" cy="1389888"/>
              <a:chOff x="2362200" y="1576187"/>
              <a:chExt cx="1524000" cy="1527048"/>
            </a:xfrm>
          </p:grpSpPr>
          <p:sp>
            <p:nvSpPr>
              <p:cNvPr id="27" name="Octagon 26">
                <a:extLst>
                  <a:ext uri="{FF2B5EF4-FFF2-40B4-BE49-F238E27FC236}">
                    <a16:creationId xmlns:a16="http://schemas.microsoft.com/office/drawing/2014/main" id="{C0CA1A81-1597-5409-43E8-070F0BE0AE5F}"/>
                  </a:ext>
                </a:extLst>
              </p:cNvPr>
              <p:cNvSpPr/>
              <p:nvPr/>
            </p:nvSpPr>
            <p:spPr>
              <a:xfrm>
                <a:off x="2362200" y="1576187"/>
                <a:ext cx="1524000" cy="1527048"/>
              </a:xfrm>
              <a:prstGeom prst="octagon">
                <a:avLst/>
              </a:prstGeom>
              <a:gradFill>
                <a:gsLst>
                  <a:gs pos="2000">
                    <a:srgbClr val="66FFFF"/>
                  </a:gs>
                  <a:gs pos="100000">
                    <a:srgbClr val="99FFCC"/>
                  </a:gs>
                </a:gsLst>
                <a:lin ang="5400000" scaled="1"/>
              </a:gradFill>
              <a:ln>
                <a:solidFill>
                  <a:schemeClr val="tx2">
                    <a:lumMod val="40000"/>
                    <a:lumOff val="60000"/>
                  </a:schemeClr>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ctagon 27">
                <a:extLst>
                  <a:ext uri="{FF2B5EF4-FFF2-40B4-BE49-F238E27FC236}">
                    <a16:creationId xmlns:a16="http://schemas.microsoft.com/office/drawing/2014/main" id="{102BF3F0-6521-FD18-A72A-1D2047AE496D}"/>
                  </a:ext>
                </a:extLst>
              </p:cNvPr>
              <p:cNvSpPr/>
              <p:nvPr/>
            </p:nvSpPr>
            <p:spPr>
              <a:xfrm>
                <a:off x="2533650" y="1714535"/>
                <a:ext cx="1181100" cy="1250351"/>
              </a:xfrm>
              <a:prstGeom prst="octagon">
                <a:avLst/>
              </a:prstGeom>
              <a:solidFill>
                <a:schemeClr val="bg1"/>
              </a:solidFill>
              <a:ln>
                <a:solidFill>
                  <a:schemeClr val="tx2">
                    <a:lumMod val="40000"/>
                    <a:lumOff val="60000"/>
                  </a:schemeClr>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4" name="Oval 23">
              <a:extLst>
                <a:ext uri="{FF2B5EF4-FFF2-40B4-BE49-F238E27FC236}">
                  <a16:creationId xmlns:a16="http://schemas.microsoft.com/office/drawing/2014/main" id="{5897D721-3FA8-A7D6-0045-A578944D4CEF}"/>
                </a:ext>
              </a:extLst>
            </p:cNvPr>
            <p:cNvSpPr/>
            <p:nvPr/>
          </p:nvSpPr>
          <p:spPr>
            <a:xfrm>
              <a:off x="8929569" y="3445503"/>
              <a:ext cx="128874" cy="138711"/>
            </a:xfrm>
            <a:prstGeom prst="ellipse">
              <a:avLst/>
            </a:prstGeom>
            <a:solidFill>
              <a:schemeClr val="bg1"/>
            </a:solidFill>
            <a:ln>
              <a:solidFill>
                <a:schemeClr val="tx2">
                  <a:lumMod val="40000"/>
                  <a:lumOff val="60000"/>
                </a:schemeClr>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F751A429-83E8-C70F-907D-1F2261C7F283}"/>
                </a:ext>
              </a:extLst>
            </p:cNvPr>
            <p:cNvSpPr/>
            <p:nvPr/>
          </p:nvSpPr>
          <p:spPr>
            <a:xfrm>
              <a:off x="7668555" y="3445503"/>
              <a:ext cx="128874" cy="138711"/>
            </a:xfrm>
            <a:prstGeom prst="ellipse">
              <a:avLst/>
            </a:prstGeom>
            <a:solidFill>
              <a:schemeClr val="bg1"/>
            </a:solidFill>
            <a:ln>
              <a:solidFill>
                <a:schemeClr val="tx2">
                  <a:lumMod val="40000"/>
                  <a:lumOff val="60000"/>
                </a:schemeClr>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a:extLst>
                <a:ext uri="{FF2B5EF4-FFF2-40B4-BE49-F238E27FC236}">
                  <a16:creationId xmlns:a16="http://schemas.microsoft.com/office/drawing/2014/main" id="{DEDE5C09-E555-B54A-A4A4-EF868BC79AA1}"/>
                </a:ext>
              </a:extLst>
            </p:cNvPr>
            <p:cNvSpPr txBox="1"/>
            <p:nvPr/>
          </p:nvSpPr>
          <p:spPr>
            <a:xfrm>
              <a:off x="7826814" y="3180205"/>
              <a:ext cx="1003264" cy="592636"/>
            </a:xfrm>
            <a:prstGeom prst="rect">
              <a:avLst/>
            </a:prstGeom>
            <a:noFill/>
            <a:ln>
              <a:noFill/>
              <a:prstDash val="dash"/>
            </a:ln>
          </p:spPr>
          <p:txBody>
            <a:bodyPr wrap="square" rtlCol="0">
              <a:spAutoFit/>
            </a:bodyPr>
            <a:lstStyle/>
            <a:p>
              <a:pPr algn="ctr"/>
              <a:r>
                <a:rPr lang="en-US" sz="1000">
                  <a:latin typeface="Aptos Black" panose="020F0502020204030204" pitchFamily="34" charset="0"/>
                </a:rPr>
                <a:t>PGRR Comments</a:t>
              </a:r>
            </a:p>
          </p:txBody>
        </p:sp>
      </p:grpSp>
      <p:sp>
        <p:nvSpPr>
          <p:cNvPr id="29" name="Arrow: Right 28">
            <a:extLst>
              <a:ext uri="{FF2B5EF4-FFF2-40B4-BE49-F238E27FC236}">
                <a16:creationId xmlns:a16="http://schemas.microsoft.com/office/drawing/2014/main" id="{F9639D4F-49DC-9048-7755-037AFED6387A}"/>
              </a:ext>
            </a:extLst>
          </p:cNvPr>
          <p:cNvSpPr/>
          <p:nvPr/>
        </p:nvSpPr>
        <p:spPr>
          <a:xfrm>
            <a:off x="6273428" y="1244803"/>
            <a:ext cx="1905000" cy="363715"/>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Arrow: Right 29">
            <a:extLst>
              <a:ext uri="{FF2B5EF4-FFF2-40B4-BE49-F238E27FC236}">
                <a16:creationId xmlns:a16="http://schemas.microsoft.com/office/drawing/2014/main" id="{7C5601C4-84F3-3CB4-AA96-36970200D97C}"/>
              </a:ext>
            </a:extLst>
          </p:cNvPr>
          <p:cNvSpPr/>
          <p:nvPr/>
        </p:nvSpPr>
        <p:spPr>
          <a:xfrm rot="10800000">
            <a:off x="2387226" y="1244802"/>
            <a:ext cx="2338863" cy="332374"/>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1" name="Connector: Elbow 30">
            <a:extLst>
              <a:ext uri="{FF2B5EF4-FFF2-40B4-BE49-F238E27FC236}">
                <a16:creationId xmlns:a16="http://schemas.microsoft.com/office/drawing/2014/main" id="{4D098856-C9DE-DF60-079E-EF4246971134}"/>
              </a:ext>
            </a:extLst>
          </p:cNvPr>
          <p:cNvCxnSpPr>
            <a:cxnSpLocks/>
          </p:cNvCxnSpPr>
          <p:nvPr/>
        </p:nvCxnSpPr>
        <p:spPr>
          <a:xfrm flipV="1">
            <a:off x="6853936" y="3322737"/>
            <a:ext cx="415417" cy="6100"/>
          </a:xfrm>
          <a:prstGeom prst="bentConnector3">
            <a:avLst>
              <a:gd name="adj1" fmla="val 5000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2" name="Connector: Elbow 31">
            <a:extLst>
              <a:ext uri="{FF2B5EF4-FFF2-40B4-BE49-F238E27FC236}">
                <a16:creationId xmlns:a16="http://schemas.microsoft.com/office/drawing/2014/main" id="{B6B4CB70-4768-3B64-A3EE-DD7F804612FA}"/>
              </a:ext>
            </a:extLst>
          </p:cNvPr>
          <p:cNvCxnSpPr>
            <a:cxnSpLocks/>
          </p:cNvCxnSpPr>
          <p:nvPr/>
        </p:nvCxnSpPr>
        <p:spPr>
          <a:xfrm flipV="1">
            <a:off x="8686801" y="3292905"/>
            <a:ext cx="415417" cy="6100"/>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sp>
        <p:nvSpPr>
          <p:cNvPr id="33" name="Rectangle: Beveled 32">
            <a:extLst>
              <a:ext uri="{FF2B5EF4-FFF2-40B4-BE49-F238E27FC236}">
                <a16:creationId xmlns:a16="http://schemas.microsoft.com/office/drawing/2014/main" id="{BE25C1CF-D951-87E6-C183-EEAAD585D18C}"/>
              </a:ext>
            </a:extLst>
          </p:cNvPr>
          <p:cNvSpPr/>
          <p:nvPr/>
        </p:nvSpPr>
        <p:spPr>
          <a:xfrm>
            <a:off x="1587483" y="2735693"/>
            <a:ext cx="1389887" cy="1217126"/>
          </a:xfrm>
          <a:prstGeom prst="bevel">
            <a:avLst/>
          </a:prstGeom>
          <a:gradFill flip="none" rotWithShape="1">
            <a:gsLst>
              <a:gs pos="0">
                <a:schemeClr val="accent3">
                  <a:shade val="30000"/>
                  <a:satMod val="115000"/>
                </a:schemeClr>
              </a:gs>
              <a:gs pos="50000">
                <a:schemeClr val="accent3">
                  <a:shade val="67500"/>
                  <a:satMod val="115000"/>
                </a:schemeClr>
              </a:gs>
              <a:gs pos="100000">
                <a:schemeClr val="accent3">
                  <a:shade val="100000"/>
                  <a:satMod val="115000"/>
                </a:schemeClr>
              </a:gs>
            </a:gsLst>
            <a:path path="circle">
              <a:fillToRect r="100000" b="100000"/>
            </a:path>
            <a:tileRect l="-100000" t="-100000"/>
          </a:gradFill>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000" b="1">
                <a:latin typeface="Aptos Black" panose="020F0502020204030204" pitchFamily="34" charset="0"/>
              </a:rPr>
              <a:t>Large Load </a:t>
            </a:r>
            <a:r>
              <a:rPr lang="en-US" sz="900" b="1">
                <a:latin typeface="Aptos Black" panose="020F0502020204030204" pitchFamily="34" charset="0"/>
              </a:rPr>
              <a:t>Interconnection </a:t>
            </a:r>
            <a:r>
              <a:rPr lang="en-US" sz="1000" b="1">
                <a:latin typeface="Aptos Black" panose="020F0502020204030204" pitchFamily="34" charset="0"/>
              </a:rPr>
              <a:t>Workshops</a:t>
            </a:r>
            <a:endParaRPr lang="en-US" sz="1200" b="1">
              <a:latin typeface="Aptos Black" panose="020F0502020204030204" pitchFamily="34" charset="0"/>
            </a:endParaRPr>
          </a:p>
          <a:p>
            <a:pPr algn="ctr"/>
            <a:r>
              <a:rPr lang="en-US" sz="800">
                <a:latin typeface="Aptos Black" panose="020F0502020204030204" pitchFamily="34" charset="0"/>
              </a:rPr>
              <a:t>NPRR/PGRR </a:t>
            </a:r>
          </a:p>
          <a:p>
            <a:pPr algn="ctr"/>
            <a:r>
              <a:rPr lang="en-US" sz="800">
                <a:latin typeface="Aptos Black" panose="020F0502020204030204" pitchFamily="34" charset="0"/>
              </a:rPr>
              <a:t>Review</a:t>
            </a:r>
            <a:endParaRPr lang="en-US" sz="600">
              <a:latin typeface="Aptos Black" panose="020F0502020204030204" pitchFamily="34" charset="0"/>
            </a:endParaRPr>
          </a:p>
        </p:txBody>
      </p:sp>
      <p:sp>
        <p:nvSpPr>
          <p:cNvPr id="34" name="Rectangle: Beveled 33">
            <a:extLst>
              <a:ext uri="{FF2B5EF4-FFF2-40B4-BE49-F238E27FC236}">
                <a16:creationId xmlns:a16="http://schemas.microsoft.com/office/drawing/2014/main" id="{06531546-5B0D-BDC7-9DDD-BFA099101910}"/>
              </a:ext>
            </a:extLst>
          </p:cNvPr>
          <p:cNvSpPr/>
          <p:nvPr/>
        </p:nvSpPr>
        <p:spPr>
          <a:xfrm>
            <a:off x="7286312" y="2785627"/>
            <a:ext cx="1455807" cy="1152811"/>
          </a:xfrm>
          <a:prstGeom prst="bevel">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b="1"/>
              <a:t>BOARD</a:t>
            </a:r>
          </a:p>
        </p:txBody>
      </p:sp>
      <p:sp>
        <p:nvSpPr>
          <p:cNvPr id="35" name="Rectangle: Beveled 34">
            <a:extLst>
              <a:ext uri="{FF2B5EF4-FFF2-40B4-BE49-F238E27FC236}">
                <a16:creationId xmlns:a16="http://schemas.microsoft.com/office/drawing/2014/main" id="{ECE879AA-171D-7294-992C-4CB09B15B534}"/>
              </a:ext>
            </a:extLst>
          </p:cNvPr>
          <p:cNvSpPr/>
          <p:nvPr/>
        </p:nvSpPr>
        <p:spPr>
          <a:xfrm>
            <a:off x="9102217" y="2767987"/>
            <a:ext cx="1489583" cy="1170450"/>
          </a:xfrm>
          <a:prstGeom prst="bevel">
            <a:avLst/>
          </a:prstGeom>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en-US" sz="1600" b="1"/>
              <a:t>PUCT</a:t>
            </a:r>
          </a:p>
        </p:txBody>
      </p:sp>
      <p:sp>
        <p:nvSpPr>
          <p:cNvPr id="36" name="Rectangle: Beveled 35">
            <a:extLst>
              <a:ext uri="{FF2B5EF4-FFF2-40B4-BE49-F238E27FC236}">
                <a16:creationId xmlns:a16="http://schemas.microsoft.com/office/drawing/2014/main" id="{6E37F8EA-B592-9732-EB89-CF48B89BD016}"/>
              </a:ext>
            </a:extLst>
          </p:cNvPr>
          <p:cNvSpPr/>
          <p:nvPr/>
        </p:nvSpPr>
        <p:spPr>
          <a:xfrm>
            <a:off x="5501042" y="2716081"/>
            <a:ext cx="1432610" cy="1179706"/>
          </a:xfrm>
          <a:prstGeom prst="bevel">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en-US" b="1"/>
              <a:t>TAC</a:t>
            </a:r>
          </a:p>
        </p:txBody>
      </p:sp>
      <p:sp>
        <p:nvSpPr>
          <p:cNvPr id="37" name="Rectangle: Beveled 36">
            <a:extLst>
              <a:ext uri="{FF2B5EF4-FFF2-40B4-BE49-F238E27FC236}">
                <a16:creationId xmlns:a16="http://schemas.microsoft.com/office/drawing/2014/main" id="{00824AA5-3DC2-EB49-844C-61B82566976E}"/>
              </a:ext>
            </a:extLst>
          </p:cNvPr>
          <p:cNvSpPr/>
          <p:nvPr/>
        </p:nvSpPr>
        <p:spPr>
          <a:xfrm>
            <a:off x="3564206" y="1856912"/>
            <a:ext cx="1389887" cy="1217126"/>
          </a:xfrm>
          <a:prstGeom prst="bevel">
            <a:avLst/>
          </a:prstGeom>
          <a:solidFill>
            <a:schemeClr val="accent1">
              <a:lumMod val="50000"/>
            </a:schemeClr>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b="1">
                <a:latin typeface="Arial" panose="020B0604020202020204" pitchFamily="34" charset="0"/>
                <a:cs typeface="Arial" panose="020B0604020202020204" pitchFamily="34" charset="0"/>
              </a:rPr>
              <a:t>ROS</a:t>
            </a:r>
          </a:p>
          <a:p>
            <a:pPr algn="ctr"/>
            <a:r>
              <a:rPr lang="en-US" sz="1000">
                <a:latin typeface="Aptos Black" panose="020F0502020204030204" pitchFamily="34" charset="0"/>
              </a:rPr>
              <a:t>PGRR Language/IA Review</a:t>
            </a:r>
          </a:p>
        </p:txBody>
      </p:sp>
      <p:sp>
        <p:nvSpPr>
          <p:cNvPr id="38" name="Rectangle: Beveled 37">
            <a:extLst>
              <a:ext uri="{FF2B5EF4-FFF2-40B4-BE49-F238E27FC236}">
                <a16:creationId xmlns:a16="http://schemas.microsoft.com/office/drawing/2014/main" id="{8E5105B9-F847-4034-79F4-049DB1E5F975}"/>
              </a:ext>
            </a:extLst>
          </p:cNvPr>
          <p:cNvSpPr/>
          <p:nvPr/>
        </p:nvSpPr>
        <p:spPr>
          <a:xfrm>
            <a:off x="3544901" y="3862237"/>
            <a:ext cx="1389887" cy="1217126"/>
          </a:xfrm>
          <a:prstGeom prst="bevel">
            <a:avLst/>
          </a:prstGeom>
          <a:solidFill>
            <a:schemeClr val="accent1">
              <a:lumMod val="50000"/>
            </a:schemeClr>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b="1">
                <a:latin typeface="Arial" panose="020B0604020202020204" pitchFamily="34" charset="0"/>
                <a:cs typeface="Arial" panose="020B0604020202020204" pitchFamily="34" charset="0"/>
              </a:rPr>
              <a:t>PRS</a:t>
            </a:r>
          </a:p>
          <a:p>
            <a:pPr algn="ctr"/>
            <a:r>
              <a:rPr lang="en-US" sz="1000">
                <a:latin typeface="Aptos Black" panose="020F0502020204030204" pitchFamily="34" charset="0"/>
              </a:rPr>
              <a:t>NPRR Language/IA Review</a:t>
            </a:r>
          </a:p>
        </p:txBody>
      </p:sp>
      <p:sp>
        <p:nvSpPr>
          <p:cNvPr id="4" name="Slide Number Placeholder 3">
            <a:extLst>
              <a:ext uri="{FF2B5EF4-FFF2-40B4-BE49-F238E27FC236}">
                <a16:creationId xmlns:a16="http://schemas.microsoft.com/office/drawing/2014/main" id="{63A0DB05-D96D-7057-4499-C1774A4F1C9C}"/>
              </a:ext>
            </a:extLst>
          </p:cNvPr>
          <p:cNvSpPr>
            <a:spLocks noGrp="1"/>
          </p:cNvSpPr>
          <p:nvPr>
            <p:ph type="sldNum" sz="quarter" idx="12"/>
          </p:nvPr>
        </p:nvSpPr>
        <p:spPr/>
        <p:txBody>
          <a:bodyPr/>
          <a:lstStyle/>
          <a:p>
            <a:fld id="{BCDE79FB-97BA-492B-8D57-F1373F9ADA95}" type="slidenum">
              <a:rPr lang="en-US" smtClean="0"/>
              <a:t>5</a:t>
            </a:fld>
            <a:endParaRPr lang="en-US"/>
          </a:p>
        </p:txBody>
      </p:sp>
    </p:spTree>
    <p:extLst>
      <p:ext uri="{BB962C8B-B14F-4D97-AF65-F5344CB8AC3E}">
        <p14:creationId xmlns:p14="http://schemas.microsoft.com/office/powerpoint/2010/main" val="1633824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think-cell data - do not delete" hidden="1">
            <a:extLst>
              <a:ext uri="{FF2B5EF4-FFF2-40B4-BE49-F238E27FC236}">
                <a16:creationId xmlns:a16="http://schemas.microsoft.com/office/drawing/2014/main" id="{155A686A-FE20-00BE-695B-3B778CA5B932}"/>
              </a:ext>
            </a:extLst>
          </p:cNvPr>
          <p:cNvGraphicFramePr>
            <a:graphicFrameLocks noChangeAspect="1"/>
          </p:cNvGraphicFramePr>
          <p:nvPr>
            <p:custDataLst>
              <p:tags r:id="rId1"/>
            </p:custDataLst>
            <p:extLst>
              <p:ext uri="{D42A27DB-BD31-4B8C-83A1-F6EECF244321}">
                <p14:modId xmlns:p14="http://schemas.microsoft.com/office/powerpoint/2010/main" val="82383291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04" imgH="405" progId="TCLayout.ActiveDocument.1">
                  <p:embed/>
                </p:oleObj>
              </mc:Choice>
              <mc:Fallback>
                <p:oleObj name="think-cell Slide" r:id="rId4" imgW="404" imgH="405" progId="TCLayout.ActiveDocument.1">
                  <p:embed/>
                  <p:pic>
                    <p:nvPicPr>
                      <p:cNvPr id="13" name="think-cell data - do not delete" hidden="1">
                        <a:extLst>
                          <a:ext uri="{FF2B5EF4-FFF2-40B4-BE49-F238E27FC236}">
                            <a16:creationId xmlns:a16="http://schemas.microsoft.com/office/drawing/2014/main" id="{155A686A-FE20-00BE-695B-3B778CA5B93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B530D1DD-A9B6-9A21-4FCC-05F2F6154214}"/>
              </a:ext>
            </a:extLst>
          </p:cNvPr>
          <p:cNvSpPr>
            <a:spLocks noGrp="1"/>
          </p:cNvSpPr>
          <p:nvPr>
            <p:ph type="title"/>
          </p:nvPr>
        </p:nvSpPr>
        <p:spPr>
          <a:noFill/>
          <a:ln/>
          <a:extLst>
            <a:ext uri="{909E8E84-426E-40DD-AFC4-6F175D3DCCD1}">
              <a14:hiddenFill xmlns:a14="http://schemas.microsoft.com/office/drawing/2010/main">
                <a:solidFill>
                  <a:srgbClr val="FFFFFF"/>
                </a:solidFill>
              </a14:hiddenFill>
            </a:ext>
          </a:extLst>
        </p:spPr>
        <p:txBody>
          <a:bodyPr vert="horz">
            <a:noAutofit/>
          </a:bodyPr>
          <a:lstStyle/>
          <a:p>
            <a:r>
              <a:rPr lang="en-US">
                <a:cs typeface="Arial"/>
              </a:rPr>
              <a:t>Related PUCT Activities</a:t>
            </a:r>
            <a:endParaRPr lang="en-US"/>
          </a:p>
        </p:txBody>
      </p:sp>
      <p:grpSp>
        <p:nvGrpSpPr>
          <p:cNvPr id="14" name="Group 13">
            <a:extLst>
              <a:ext uri="{FF2B5EF4-FFF2-40B4-BE49-F238E27FC236}">
                <a16:creationId xmlns:a16="http://schemas.microsoft.com/office/drawing/2014/main" id="{8633A347-C123-B260-6FEC-5F74F0FEE083}"/>
              </a:ext>
            </a:extLst>
          </p:cNvPr>
          <p:cNvGrpSpPr/>
          <p:nvPr/>
        </p:nvGrpSpPr>
        <p:grpSpPr>
          <a:xfrm>
            <a:off x="554736" y="1011601"/>
            <a:ext cx="11082528" cy="1700775"/>
            <a:chOff x="554736" y="888313"/>
            <a:chExt cx="11082528" cy="1700775"/>
          </a:xfrm>
        </p:grpSpPr>
        <p:sp>
          <p:nvSpPr>
            <p:cNvPr id="6" name="TextBox 5">
              <a:extLst>
                <a:ext uri="{FF2B5EF4-FFF2-40B4-BE49-F238E27FC236}">
                  <a16:creationId xmlns:a16="http://schemas.microsoft.com/office/drawing/2014/main" id="{1260F69C-FEA4-4504-CCFC-BE82FD9EDC79}"/>
                </a:ext>
              </a:extLst>
            </p:cNvPr>
            <p:cNvSpPr txBox="1">
              <a:spLocks/>
            </p:cNvSpPr>
            <p:nvPr/>
          </p:nvSpPr>
          <p:spPr>
            <a:xfrm>
              <a:off x="554736" y="888313"/>
              <a:ext cx="11082528" cy="572492"/>
            </a:xfrm>
            <a:prstGeom prst="round2SameRect">
              <a:avLst/>
            </a:prstGeom>
            <a:solidFill>
              <a:schemeClr val="accent1"/>
            </a:solidFill>
            <a:ln>
              <a:solidFill>
                <a:schemeClr val="accent1"/>
              </a:solidFill>
            </a:ln>
          </p:spPr>
          <p:txBody>
            <a:bodyPr vert="horz" wrap="square" lIns="38100" tIns="38100" rIns="38100" bIns="38100" rtlCol="0" anchor="ctr" anchorCtr="0">
              <a:noAutofit/>
            </a:bodyPr>
            <a:lstStyle>
              <a:lvl1pPr marL="342900" lvl="0" indent="-342900">
                <a:spcBef>
                  <a:spcPct val="20000"/>
                </a:spcBef>
                <a:buFont typeface="Arial" panose="020B0604020202020204" pitchFamily="34" charset="0"/>
                <a:buChar char="•"/>
                <a:defRPr sz="1600"/>
              </a:lvl1pPr>
              <a:lvl2pPr marL="742950" lvl="1" indent="-285750">
                <a:spcBef>
                  <a:spcPct val="20000"/>
                </a:spcBef>
                <a:buFont typeface="Arial" panose="020B0604020202020204" pitchFamily="34" charset="0"/>
                <a:buChar char="–"/>
                <a:defRPr sz="1600"/>
              </a:lvl2pPr>
              <a:lvl3pPr marL="1143000" lvl="2" indent="-228600">
                <a:spcBef>
                  <a:spcPct val="20000"/>
                </a:spcBef>
                <a:buFont typeface="Arial" panose="020B0604020202020204" pitchFamily="34" charset="0"/>
                <a:buChar char="•"/>
                <a:defRPr sz="1600"/>
              </a:lvl3pPr>
              <a:lvl4pPr marL="1600200" lvl="3" indent="-228600">
                <a:spcBef>
                  <a:spcPct val="20000"/>
                </a:spcBef>
                <a:buFont typeface="Arial" panose="020B0604020202020204" pitchFamily="34" charset="0"/>
                <a:buChar char="–"/>
                <a:defRPr sz="1600"/>
              </a:lvl4pPr>
              <a:lvl5pPr marL="2057400" lvl="4" indent="-228600">
                <a:spcBef>
                  <a:spcPct val="20000"/>
                </a:spcBef>
                <a:buFont typeface="Arial" panose="020B0604020202020204" pitchFamily="34" charset="0"/>
                <a:buChar char="»"/>
                <a:defRPr sz="1600"/>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pPr marL="0" indent="0">
                <a:buNone/>
              </a:pPr>
              <a:r>
                <a:rPr lang="en-US" b="1">
                  <a:solidFill>
                    <a:schemeClr val="bg1"/>
                  </a:solidFill>
                </a:rPr>
                <a:t>PUC Project</a:t>
              </a:r>
              <a:r>
                <a:rPr lang="en-US" b="1">
                  <a:solidFill>
                    <a:srgbClr val="FF0000"/>
                  </a:solidFill>
                </a:rPr>
                <a:t> </a:t>
              </a:r>
              <a:r>
                <a:rPr lang="en-US" b="1">
                  <a:solidFill>
                    <a:schemeClr val="bg1"/>
                  </a:solidFill>
                </a:rPr>
                <a:t>58480, 16 TAC § 25.370, Large Load Forecasting Rule (Adopted &amp; Effective March 1, 2026)</a:t>
              </a:r>
            </a:p>
          </p:txBody>
        </p:sp>
        <p:sp>
          <p:nvSpPr>
            <p:cNvPr id="7" name="TextBox 6">
              <a:extLst>
                <a:ext uri="{FF2B5EF4-FFF2-40B4-BE49-F238E27FC236}">
                  <a16:creationId xmlns:a16="http://schemas.microsoft.com/office/drawing/2014/main" id="{AB2D93A1-F8CB-BFBF-81B3-982E82AB6BE7}"/>
                </a:ext>
              </a:extLst>
            </p:cNvPr>
            <p:cNvSpPr txBox="1">
              <a:spLocks/>
            </p:cNvSpPr>
            <p:nvPr/>
          </p:nvSpPr>
          <p:spPr>
            <a:xfrm>
              <a:off x="619312" y="1457165"/>
              <a:ext cx="10979207" cy="1131923"/>
            </a:xfrm>
            <a:prstGeom prst="rect">
              <a:avLst/>
            </a:prstGeom>
            <a:solidFill>
              <a:schemeClr val="accent1">
                <a:lumMod val="20000"/>
                <a:lumOff val="80000"/>
                <a:alpha val="26000"/>
              </a:schemeClr>
            </a:solidFill>
            <a:ln>
              <a:solidFill>
                <a:srgbClr val="EFFDFF"/>
              </a:solidFill>
            </a:ln>
          </p:spPr>
          <p:txBody>
            <a:bodyPr vert="horz" wrap="square" lIns="38100" tIns="38100" rIns="38100" bIns="38100" rtlCol="0" anchor="ctr" anchorCtr="0">
              <a:noAutofit/>
            </a:bodyPr>
            <a:lstStyle>
              <a:lvl1pPr marL="342900" lvl="0" indent="-342900">
                <a:spcBef>
                  <a:spcPct val="20000"/>
                </a:spcBef>
                <a:buFont typeface="Arial" panose="020B0604020202020204" pitchFamily="34" charset="0"/>
                <a:buChar char="•"/>
                <a:defRPr sz="1600"/>
              </a:lvl1pPr>
              <a:lvl2pPr marL="742950" lvl="1" indent="-285750">
                <a:spcBef>
                  <a:spcPct val="20000"/>
                </a:spcBef>
                <a:buFont typeface="Arial" panose="020B0604020202020204" pitchFamily="34" charset="0"/>
                <a:buChar char="–"/>
                <a:defRPr sz="1600"/>
              </a:lvl2pPr>
              <a:lvl3pPr marL="1143000" lvl="2" indent="-228600">
                <a:spcBef>
                  <a:spcPct val="20000"/>
                </a:spcBef>
                <a:buFont typeface="Arial" panose="020B0604020202020204" pitchFamily="34" charset="0"/>
                <a:buChar char="•"/>
                <a:defRPr sz="1600"/>
              </a:lvl3pPr>
              <a:lvl4pPr marL="1600200" lvl="3" indent="-228600">
                <a:spcBef>
                  <a:spcPct val="20000"/>
                </a:spcBef>
                <a:buFont typeface="Arial" panose="020B0604020202020204" pitchFamily="34" charset="0"/>
                <a:buChar char="–"/>
                <a:defRPr sz="1600"/>
              </a:lvl4pPr>
              <a:lvl5pPr marL="2057400" lvl="4" indent="-228600">
                <a:spcBef>
                  <a:spcPct val="20000"/>
                </a:spcBef>
                <a:buFont typeface="Arial" panose="020B0604020202020204" pitchFamily="34" charset="0"/>
                <a:buChar char="»"/>
                <a:defRPr sz="1600"/>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pPr marL="0" indent="0">
                <a:buNone/>
              </a:pPr>
              <a:endParaRPr lang="en-US" sz="1400" b="1">
                <a:solidFill>
                  <a:schemeClr val="bg1"/>
                </a:solidFill>
              </a:endParaRPr>
            </a:p>
          </p:txBody>
        </p:sp>
        <p:sp>
          <p:nvSpPr>
            <p:cNvPr id="15" name="TextBox 14">
              <a:extLst>
                <a:ext uri="{FF2B5EF4-FFF2-40B4-BE49-F238E27FC236}">
                  <a16:creationId xmlns:a16="http://schemas.microsoft.com/office/drawing/2014/main" id="{E0371883-472B-05FE-AB84-F5E024F3558A}"/>
                </a:ext>
              </a:extLst>
            </p:cNvPr>
            <p:cNvSpPr txBox="1">
              <a:spLocks/>
            </p:cNvSpPr>
            <p:nvPr/>
          </p:nvSpPr>
          <p:spPr>
            <a:xfrm>
              <a:off x="682993" y="1538796"/>
              <a:ext cx="10895849" cy="900246"/>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1"/>
              <a:r>
                <a:rPr lang="en-US" sz="1400">
                  <a:cs typeface="+mn-cs"/>
                </a:rPr>
                <a:t>After 2026, only Large Loads that have executed an interconnection agreement that satisfies the requirements in PUC Project 58481 will be included in the Large Load forecast. These requirements will be reflected in future revision requests.</a:t>
              </a:r>
            </a:p>
            <a:p>
              <a:pPr lvl="1"/>
              <a:r>
                <a:rPr lang="en-US" sz="1400">
                  <a:cs typeface="+mn-cs"/>
                </a:rPr>
                <a:t>Establishes alternative gating criteria for Large Loads to be included in the 2026 Large Load Forecast, which is used in planning assessments until new cases are constructed in 2027 using new rule criteria.</a:t>
              </a:r>
            </a:p>
          </p:txBody>
        </p:sp>
      </p:grpSp>
      <p:sp>
        <p:nvSpPr>
          <p:cNvPr id="12" name="5. Source">
            <a:extLst>
              <a:ext uri="{FF2B5EF4-FFF2-40B4-BE49-F238E27FC236}">
                <a16:creationId xmlns:a16="http://schemas.microsoft.com/office/drawing/2014/main" id="{B1E29D77-2EB2-B326-F0BE-14F59D38B8CC}"/>
              </a:ext>
            </a:extLst>
          </p:cNvPr>
          <p:cNvSpPr txBox="1"/>
          <p:nvPr>
            <p:custDataLst>
              <p:tags r:id="rId2"/>
            </p:custDataLst>
          </p:nvPr>
        </p:nvSpPr>
        <p:spPr>
          <a:xfrm>
            <a:off x="554736" y="6544818"/>
            <a:ext cx="7953358" cy="123111"/>
          </a:xfrm>
          <a:prstGeom prst="rect">
            <a:avLst/>
          </a:prstGeom>
          <a:noFill/>
          <a:ln/>
          <a:extLst>
            <a:ext uri="{909E8E84-426E-40DD-AFC4-6F175D3DCCD1}">
              <a14:hiddenFill xmlns:a14="http://schemas.microsoft.com/office/drawing/2010/main">
                <a:solidFill>
                  <a:srgbClr val="FFFFFF"/>
                </a:solidFill>
              </a14:hiddenFill>
            </a:ext>
          </a:extLst>
        </p:spPr>
        <p:txBody>
          <a:bodyPr wrap="square" lIns="0" tIns="0" rIns="0" bIns="0" rtlCol="0" anchor="b" anchorCtr="0">
            <a:spAutoFit/>
          </a:bodyPr>
          <a:lstStyle>
            <a:defPPr>
              <a:defRPr lang="en-US"/>
            </a:defPPr>
            <a:lvl1pPr marL="203200" marR="0" lvl="0" indent="-212725" fontAlgn="auto">
              <a:lnSpc>
                <a:spcPct val="100000"/>
              </a:lnSpc>
              <a:spcBef>
                <a:spcPts val="0"/>
              </a:spcBef>
              <a:spcAft>
                <a:spcPts val="0"/>
              </a:spcAft>
              <a:buClrTx/>
              <a:buSzTx/>
              <a:buFontTx/>
              <a:buNone/>
              <a:tabLst/>
              <a:defRPr sz="800">
                <a:cs typeface="Arial" panose="020B0604020202020204" pitchFamily="34" charset="0"/>
              </a:defRPr>
            </a:lvl1pPr>
          </a:lstStyle>
          <a:p>
            <a:pPr marL="0" lvl="0" indent="0"/>
            <a:r>
              <a:rPr lang="en-US"/>
              <a:t>Source: PUCT Project No. 58480 (final rule) and Project No. 58481 – Proposal for Publication of 16 TAC §25.194 (filed March 12, 2026)</a:t>
            </a:r>
          </a:p>
        </p:txBody>
      </p:sp>
      <p:grpSp>
        <p:nvGrpSpPr>
          <p:cNvPr id="11" name="Group 10">
            <a:extLst>
              <a:ext uri="{FF2B5EF4-FFF2-40B4-BE49-F238E27FC236}">
                <a16:creationId xmlns:a16="http://schemas.microsoft.com/office/drawing/2014/main" id="{36046310-A0CF-0722-9415-1566CD438B0A}"/>
              </a:ext>
            </a:extLst>
          </p:cNvPr>
          <p:cNvGrpSpPr/>
          <p:nvPr/>
        </p:nvGrpSpPr>
        <p:grpSpPr>
          <a:xfrm>
            <a:off x="554736" y="3008912"/>
            <a:ext cx="11457859" cy="3084063"/>
            <a:chOff x="554736" y="2885624"/>
            <a:chExt cx="11457859" cy="3084063"/>
          </a:xfrm>
        </p:grpSpPr>
        <p:sp>
          <p:nvSpPr>
            <p:cNvPr id="9" name="TextBox 8">
              <a:extLst>
                <a:ext uri="{FF2B5EF4-FFF2-40B4-BE49-F238E27FC236}">
                  <a16:creationId xmlns:a16="http://schemas.microsoft.com/office/drawing/2014/main" id="{F9394607-EFBE-2891-7531-BF20461613A8}"/>
                </a:ext>
              </a:extLst>
            </p:cNvPr>
            <p:cNvSpPr txBox="1">
              <a:spLocks/>
            </p:cNvSpPr>
            <p:nvPr/>
          </p:nvSpPr>
          <p:spPr>
            <a:xfrm>
              <a:off x="554736" y="2885624"/>
              <a:ext cx="11082528" cy="572492"/>
            </a:xfrm>
            <a:prstGeom prst="round2SameRect">
              <a:avLst/>
            </a:prstGeom>
            <a:solidFill>
              <a:schemeClr val="accent1"/>
            </a:solidFill>
            <a:ln>
              <a:solidFill>
                <a:schemeClr val="accent1"/>
              </a:solidFill>
            </a:ln>
          </p:spPr>
          <p:txBody>
            <a:bodyPr vert="horz" wrap="square" lIns="38100" tIns="38100" rIns="38100" bIns="38100" rtlCol="0" anchor="ctr" anchorCtr="0">
              <a:noAutofit/>
            </a:bodyPr>
            <a:lstStyle>
              <a:lvl1pPr marL="342900" lvl="0" indent="-342900">
                <a:spcBef>
                  <a:spcPct val="20000"/>
                </a:spcBef>
                <a:buFont typeface="Arial" panose="020B0604020202020204" pitchFamily="34" charset="0"/>
                <a:buChar char="•"/>
                <a:defRPr sz="1600"/>
              </a:lvl1pPr>
              <a:lvl2pPr marL="742950" lvl="1" indent="-285750">
                <a:spcBef>
                  <a:spcPct val="20000"/>
                </a:spcBef>
                <a:buFont typeface="Arial" panose="020B0604020202020204" pitchFamily="34" charset="0"/>
                <a:buChar char="–"/>
                <a:defRPr sz="1600"/>
              </a:lvl2pPr>
              <a:lvl3pPr marL="1143000" lvl="2" indent="-228600">
                <a:spcBef>
                  <a:spcPct val="20000"/>
                </a:spcBef>
                <a:buFont typeface="Arial" panose="020B0604020202020204" pitchFamily="34" charset="0"/>
                <a:buChar char="•"/>
                <a:defRPr sz="1600"/>
              </a:lvl3pPr>
              <a:lvl4pPr marL="1600200" lvl="3" indent="-228600">
                <a:spcBef>
                  <a:spcPct val="20000"/>
                </a:spcBef>
                <a:buFont typeface="Arial" panose="020B0604020202020204" pitchFamily="34" charset="0"/>
                <a:buChar char="–"/>
                <a:defRPr sz="1600"/>
              </a:lvl4pPr>
              <a:lvl5pPr marL="2057400" lvl="4" indent="-228600">
                <a:spcBef>
                  <a:spcPct val="20000"/>
                </a:spcBef>
                <a:buFont typeface="Arial" panose="020B0604020202020204" pitchFamily="34" charset="0"/>
                <a:buChar char="»"/>
                <a:defRPr sz="1600"/>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pPr marL="0" indent="0">
                <a:buNone/>
              </a:pPr>
              <a:r>
                <a:rPr lang="en-US" b="1">
                  <a:solidFill>
                    <a:schemeClr val="bg1"/>
                  </a:solidFill>
                </a:rPr>
                <a:t>PUC Project 58481, proposed to be 16 TAC § 25.194, Large Load Interconnection Standards (Proposal for Publication published on March 12, 2026)</a:t>
              </a:r>
            </a:p>
          </p:txBody>
        </p:sp>
        <p:sp>
          <p:nvSpPr>
            <p:cNvPr id="10" name="TextBox 9">
              <a:extLst>
                <a:ext uri="{FF2B5EF4-FFF2-40B4-BE49-F238E27FC236}">
                  <a16:creationId xmlns:a16="http://schemas.microsoft.com/office/drawing/2014/main" id="{18AF66D0-63B5-162A-7951-993BCE14B281}"/>
                </a:ext>
              </a:extLst>
            </p:cNvPr>
            <p:cNvSpPr txBox="1">
              <a:spLocks/>
            </p:cNvSpPr>
            <p:nvPr/>
          </p:nvSpPr>
          <p:spPr>
            <a:xfrm>
              <a:off x="620504" y="3474184"/>
              <a:ext cx="10974145" cy="2495503"/>
            </a:xfrm>
            <a:prstGeom prst="rect">
              <a:avLst/>
            </a:prstGeom>
            <a:solidFill>
              <a:schemeClr val="accent1">
                <a:lumMod val="20000"/>
                <a:lumOff val="80000"/>
                <a:alpha val="26000"/>
              </a:schemeClr>
            </a:solidFill>
            <a:ln>
              <a:solidFill>
                <a:srgbClr val="EFFDFF"/>
              </a:solidFill>
            </a:ln>
          </p:spPr>
          <p:txBody>
            <a:bodyPr vert="horz" wrap="square" lIns="38100" tIns="38100" rIns="38100" bIns="38100" rtlCol="0" anchor="ctr" anchorCtr="0">
              <a:noAutofit/>
            </a:bodyPr>
            <a:lstStyle>
              <a:lvl1pPr marL="342900" lvl="0" indent="-342900">
                <a:spcBef>
                  <a:spcPct val="20000"/>
                </a:spcBef>
                <a:buFont typeface="Arial" panose="020B0604020202020204" pitchFamily="34" charset="0"/>
                <a:buChar char="•"/>
                <a:defRPr sz="1600"/>
              </a:lvl1pPr>
              <a:lvl2pPr marL="742950" lvl="1" indent="-285750">
                <a:spcBef>
                  <a:spcPct val="20000"/>
                </a:spcBef>
                <a:buFont typeface="Arial" panose="020B0604020202020204" pitchFamily="34" charset="0"/>
                <a:buChar char="–"/>
                <a:defRPr sz="1600"/>
              </a:lvl2pPr>
              <a:lvl3pPr marL="1143000" lvl="2" indent="-228600">
                <a:spcBef>
                  <a:spcPct val="20000"/>
                </a:spcBef>
                <a:buFont typeface="Arial" panose="020B0604020202020204" pitchFamily="34" charset="0"/>
                <a:buChar char="•"/>
                <a:defRPr sz="1600"/>
              </a:lvl3pPr>
              <a:lvl4pPr marL="1600200" lvl="3" indent="-228600">
                <a:spcBef>
                  <a:spcPct val="20000"/>
                </a:spcBef>
                <a:buFont typeface="Arial" panose="020B0604020202020204" pitchFamily="34" charset="0"/>
                <a:buChar char="–"/>
                <a:defRPr sz="1600"/>
              </a:lvl4pPr>
              <a:lvl5pPr marL="2057400" lvl="4" indent="-228600">
                <a:spcBef>
                  <a:spcPct val="20000"/>
                </a:spcBef>
                <a:buFont typeface="Arial" panose="020B0604020202020204" pitchFamily="34" charset="0"/>
                <a:buChar char="»"/>
                <a:defRPr sz="1600"/>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pPr marL="0" indent="0">
                <a:buNone/>
              </a:pPr>
              <a:endParaRPr lang="en-US" sz="1400" b="1">
                <a:solidFill>
                  <a:schemeClr val="bg1"/>
                </a:solidFill>
              </a:endParaRPr>
            </a:p>
          </p:txBody>
        </p:sp>
        <p:sp>
          <p:nvSpPr>
            <p:cNvPr id="17" name="TextBox 16">
              <a:extLst>
                <a:ext uri="{FF2B5EF4-FFF2-40B4-BE49-F238E27FC236}">
                  <a16:creationId xmlns:a16="http://schemas.microsoft.com/office/drawing/2014/main" id="{570AB28A-382A-1404-9562-1662A1792A8F}"/>
                </a:ext>
              </a:extLst>
            </p:cNvPr>
            <p:cNvSpPr txBox="1">
              <a:spLocks/>
            </p:cNvSpPr>
            <p:nvPr/>
          </p:nvSpPr>
          <p:spPr>
            <a:xfrm>
              <a:off x="682994" y="3549770"/>
              <a:ext cx="5132180" cy="1446550"/>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1"/>
              <a:r>
                <a:rPr lang="en-US" sz="1400">
                  <a:cs typeface="+mn-cs"/>
                </a:rPr>
                <a:t>Intermediate Agreement Requirements: </a:t>
              </a:r>
            </a:p>
            <a:p>
              <a:pPr marL="438785" lvl="2" indent="-210185"/>
              <a:r>
                <a:rPr lang="en-US" sz="1400"/>
                <a:t>Site control (updated)</a:t>
              </a:r>
              <a:endParaRPr lang="en-US" sz="1400">
                <a:cs typeface="Arial"/>
              </a:endParaRPr>
            </a:p>
            <a:p>
              <a:pPr marL="438785" lvl="2" indent="-210185"/>
              <a:r>
                <a:rPr lang="en-US" sz="1400"/>
                <a:t>Financial Security ($50,000/MW in current PFP; subject to final rule)</a:t>
              </a:r>
              <a:endParaRPr lang="en-US" sz="1400">
                <a:cs typeface="Arial"/>
              </a:endParaRPr>
            </a:p>
            <a:p>
              <a:pPr marL="438785" lvl="2" indent="-210185"/>
              <a:r>
                <a:rPr lang="en-US" sz="1400"/>
                <a:t>Disclosures</a:t>
              </a:r>
              <a:endParaRPr lang="en-US" sz="1400">
                <a:cs typeface="Arial"/>
              </a:endParaRPr>
            </a:p>
            <a:p>
              <a:pPr marL="438785" lvl="2" indent="-210185"/>
              <a:r>
                <a:rPr lang="en-US" sz="1400"/>
                <a:t>Option to pay for significant equipment or services</a:t>
              </a:r>
              <a:endParaRPr lang="en-US" sz="1400">
                <a:cs typeface="Arial" panose="020B0604020202020204" pitchFamily="34" charset="0"/>
              </a:endParaRPr>
            </a:p>
          </p:txBody>
        </p:sp>
        <p:sp>
          <p:nvSpPr>
            <p:cNvPr id="4" name="TextBox 3">
              <a:extLst>
                <a:ext uri="{FF2B5EF4-FFF2-40B4-BE49-F238E27FC236}">
                  <a16:creationId xmlns:a16="http://schemas.microsoft.com/office/drawing/2014/main" id="{6E46F637-8F96-2A28-893E-BB1FE17E0EE3}"/>
                </a:ext>
              </a:extLst>
            </p:cNvPr>
            <p:cNvSpPr txBox="1">
              <a:spLocks/>
            </p:cNvSpPr>
            <p:nvPr/>
          </p:nvSpPr>
          <p:spPr>
            <a:xfrm>
              <a:off x="5825844" y="3479432"/>
              <a:ext cx="5741779" cy="2054409"/>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1"/>
              <a:r>
                <a:rPr lang="en-US" sz="1400"/>
                <a:t>Interconnection Agreement Requirements: </a:t>
              </a:r>
            </a:p>
            <a:p>
              <a:pPr marL="438785" lvl="2" indent="-210185"/>
              <a:r>
                <a:rPr lang="en-US" sz="1400">
                  <a:cs typeface="Arial"/>
                </a:rPr>
                <a:t>Site control (updated)</a:t>
              </a:r>
            </a:p>
            <a:p>
              <a:pPr marL="438785" lvl="2" indent="-210185"/>
              <a:r>
                <a:rPr lang="en-US" sz="1400">
                  <a:cs typeface="Arial"/>
                </a:rPr>
                <a:t>Financial security</a:t>
              </a:r>
            </a:p>
            <a:p>
              <a:pPr marL="438785" lvl="2" indent="-210185"/>
              <a:r>
                <a:rPr lang="en-US" sz="1400"/>
                <a:t>Interconnection fee ($50,000/MW, non-refundable)</a:t>
              </a:r>
              <a:endParaRPr lang="en-US" sz="1400">
                <a:cs typeface="Arial" panose="020B0604020202020204" pitchFamily="34" charset="0"/>
              </a:endParaRPr>
            </a:p>
            <a:p>
              <a:pPr marL="438785" lvl="2" indent="-210185"/>
              <a:r>
                <a:rPr lang="en-US" sz="1400">
                  <a:cs typeface="Arial" panose="020B0604020202020204" pitchFamily="34" charset="0"/>
                </a:rPr>
                <a:t>CIAC</a:t>
              </a:r>
            </a:p>
            <a:p>
              <a:pPr marL="438785" lvl="2" indent="-210185"/>
              <a:r>
                <a:rPr lang="en-US" sz="1400"/>
                <a:t>Reallocation</a:t>
              </a:r>
              <a:endParaRPr lang="en-US" sz="1400">
                <a:cs typeface="Arial"/>
              </a:endParaRPr>
            </a:p>
            <a:p>
              <a:pPr marL="438785" lvl="2" indent="-210185"/>
              <a:r>
                <a:rPr lang="en-US" sz="1400"/>
                <a:t>Withdrawal Consequences</a:t>
              </a:r>
              <a:endParaRPr lang="en-US" sz="1400">
                <a:cs typeface="Arial"/>
              </a:endParaRPr>
            </a:p>
            <a:p>
              <a:pPr marL="438785" lvl="2" indent="-210185"/>
              <a:r>
                <a:rPr lang="en-US" sz="1400"/>
                <a:t>Refund Eligibility and Timing</a:t>
              </a:r>
              <a:endParaRPr lang="en-US" sz="1400">
                <a:cs typeface="Arial"/>
              </a:endParaRPr>
            </a:p>
          </p:txBody>
        </p:sp>
        <p:sp>
          <p:nvSpPr>
            <p:cNvPr id="8" name="TextBox 7">
              <a:extLst>
                <a:ext uri="{FF2B5EF4-FFF2-40B4-BE49-F238E27FC236}">
                  <a16:creationId xmlns:a16="http://schemas.microsoft.com/office/drawing/2014/main" id="{F46B7AE6-5722-03BC-55D8-7B2C3BD8E0C8}"/>
                </a:ext>
              </a:extLst>
            </p:cNvPr>
            <p:cNvSpPr txBox="1">
              <a:spLocks/>
            </p:cNvSpPr>
            <p:nvPr/>
          </p:nvSpPr>
          <p:spPr>
            <a:xfrm>
              <a:off x="624377" y="5578518"/>
              <a:ext cx="11388218" cy="215444"/>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lvl="1" indent="0">
                <a:buNone/>
              </a:pPr>
              <a:r>
                <a:rPr lang="en-US" sz="1400">
                  <a:cs typeface="Arial"/>
                </a:rPr>
                <a:t>After the PUCT adopts a final rule, ERCOT will file a revision request to align Section 9.7 with the requirements in the final rule.  </a:t>
              </a:r>
            </a:p>
          </p:txBody>
        </p:sp>
      </p:grpSp>
      <p:sp>
        <p:nvSpPr>
          <p:cNvPr id="19" name="Slide Number Placeholder 18">
            <a:extLst>
              <a:ext uri="{FF2B5EF4-FFF2-40B4-BE49-F238E27FC236}">
                <a16:creationId xmlns:a16="http://schemas.microsoft.com/office/drawing/2014/main" id="{5C38215F-F882-9329-AA2E-5790757A417C}"/>
              </a:ext>
            </a:extLst>
          </p:cNvPr>
          <p:cNvSpPr>
            <a:spLocks noGrp="1"/>
          </p:cNvSpPr>
          <p:nvPr>
            <p:ph type="sldNum" sz="quarter" idx="12"/>
          </p:nvPr>
        </p:nvSpPr>
        <p:spPr/>
        <p:txBody>
          <a:bodyPr/>
          <a:lstStyle/>
          <a:p>
            <a:fld id="{BCDE79FB-97BA-492B-8D57-F1373F9ADA95}" type="slidenum">
              <a:rPr lang="en-US" smtClean="0"/>
              <a:t>6</a:t>
            </a:fld>
            <a:endParaRPr lang="en-US"/>
          </a:p>
        </p:txBody>
      </p:sp>
    </p:spTree>
    <p:extLst>
      <p:ext uri="{BB962C8B-B14F-4D97-AF65-F5344CB8AC3E}">
        <p14:creationId xmlns:p14="http://schemas.microsoft.com/office/powerpoint/2010/main" val="41224316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ct 2" hidden="1">
            <a:extLst>
              <a:ext uri="{FF2B5EF4-FFF2-40B4-BE49-F238E27FC236}">
                <a16:creationId xmlns:a16="http://schemas.microsoft.com/office/drawing/2014/main" id="{6F95B5DF-E277-B7EA-A6DB-5185770ACD5E}"/>
              </a:ext>
            </a:extLst>
          </p:cNvPr>
          <p:cNvGraphicFramePr>
            <a:graphicFrameLocks noChangeAspect="1"/>
          </p:cNvGraphicFramePr>
          <p:nvPr>
            <p:custDataLst>
              <p:tags r:id="rId1"/>
            </p:custDataLst>
            <p:extLst>
              <p:ext uri="{D42A27DB-BD31-4B8C-83A1-F6EECF244321}">
                <p14:modId xmlns:p14="http://schemas.microsoft.com/office/powerpoint/2010/main" val="308462940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04" imgH="403" progId="TCLayout.ActiveDocument.1">
                  <p:embed/>
                </p:oleObj>
              </mc:Choice>
              <mc:Fallback>
                <p:oleObj name="think-cell Slide" r:id="rId3" imgW="404" imgH="403" progId="TCLayout.ActiveDocument.1">
                  <p:embed/>
                  <p:pic>
                    <p:nvPicPr>
                      <p:cNvPr id="6" name="Object 2" hidden="1">
                        <a:extLst>
                          <a:ext uri="{FF2B5EF4-FFF2-40B4-BE49-F238E27FC236}">
                            <a16:creationId xmlns:a16="http://schemas.microsoft.com/office/drawing/2014/main" id="{6F95B5DF-E277-B7EA-A6DB-5185770ACD5E}"/>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Placeholder 1">
            <a:extLst>
              <a:ext uri="{FF2B5EF4-FFF2-40B4-BE49-F238E27FC236}">
                <a16:creationId xmlns:a16="http://schemas.microsoft.com/office/drawing/2014/main" id="{24F90903-7A57-7019-6BCA-CE1B35F6F782}"/>
              </a:ext>
            </a:extLst>
          </p:cNvPr>
          <p:cNvSpPr>
            <a:spLocks noGrp="1"/>
          </p:cNvSpPr>
          <p:nvPr>
            <p:ph type="title"/>
          </p:nvPr>
        </p:nvSpPr>
        <p:spPr/>
        <p:txBody>
          <a:bodyPr vert="horz">
            <a:spAutoFit/>
          </a:bodyPr>
          <a:lstStyle/>
          <a:p>
            <a:r>
              <a:rPr lang="en-US">
                <a:cs typeface="Arial"/>
              </a:rPr>
              <a:t>Reminder of Scope and Priorities for Workshops</a:t>
            </a:r>
            <a:endParaRPr lang="en-US"/>
          </a:p>
        </p:txBody>
      </p:sp>
      <p:sp>
        <p:nvSpPr>
          <p:cNvPr id="16" name="TextBox 15">
            <a:extLst>
              <a:ext uri="{FF2B5EF4-FFF2-40B4-BE49-F238E27FC236}">
                <a16:creationId xmlns:a16="http://schemas.microsoft.com/office/drawing/2014/main" id="{8E9FAAEA-4D82-8948-9250-ECB68E8361D6}"/>
              </a:ext>
            </a:extLst>
          </p:cNvPr>
          <p:cNvSpPr txBox="1"/>
          <p:nvPr/>
        </p:nvSpPr>
        <p:spPr>
          <a:xfrm>
            <a:off x="583025" y="1008065"/>
            <a:ext cx="10781660" cy="5186035"/>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285750" indent="-285750">
              <a:spcBef>
                <a:spcPts val="300"/>
              </a:spcBef>
              <a:spcAft>
                <a:spcPts val="300"/>
              </a:spcAft>
              <a:buFont typeface="Arial" panose="020B0604020202020204" pitchFamily="34" charset="0"/>
              <a:buChar char="•"/>
            </a:pPr>
            <a:r>
              <a:rPr lang="en-US" sz="1600" b="1" dirty="0">
                <a:cs typeface="Arial"/>
              </a:rPr>
              <a:t>March 4 filings completed for Batch Zero: </a:t>
            </a:r>
            <a:r>
              <a:rPr lang="en-US" sz="1600" dirty="0">
                <a:cs typeface="Arial"/>
              </a:rPr>
              <a:t>ERCOT filed the Batch Zero </a:t>
            </a:r>
            <a:r>
              <a:rPr lang="en-US" sz="1600" dirty="0">
                <a:cs typeface="Arial"/>
                <a:hlinkClick r:id="rId5"/>
              </a:rPr>
              <a:t>PGRR145</a:t>
            </a:r>
            <a:r>
              <a:rPr lang="en-US" sz="1600" dirty="0">
                <a:cs typeface="Arial"/>
              </a:rPr>
              <a:t> and related </a:t>
            </a:r>
            <a:r>
              <a:rPr lang="en-US" sz="1600" dirty="0">
                <a:cs typeface="Arial"/>
                <a:hlinkClick r:id="rId6"/>
              </a:rPr>
              <a:t>NPRR1325</a:t>
            </a:r>
            <a:r>
              <a:rPr lang="en-US" sz="1600" dirty="0">
                <a:cs typeface="Arial"/>
              </a:rPr>
              <a:t> on March 4, initiating the formal governance process and aligning with the May PRS/ROS/TAC sequence and June 1 Board target reflected in the critical path timeline</a:t>
            </a:r>
          </a:p>
          <a:p>
            <a:pPr marL="742950" lvl="1" indent="-285750">
              <a:spcBef>
                <a:spcPts val="300"/>
              </a:spcBef>
              <a:spcAft>
                <a:spcPts val="300"/>
              </a:spcAft>
              <a:buFont typeface="Courier New" panose="02070309020205020404" pitchFamily="49" charset="0"/>
              <a:buChar char="o"/>
            </a:pPr>
            <a:r>
              <a:rPr lang="en-US" sz="1600" b="1" dirty="0"/>
              <a:t>March 17 ERCOT comments filed</a:t>
            </a:r>
          </a:p>
          <a:p>
            <a:pPr marL="742950" lvl="1" indent="-285750">
              <a:spcBef>
                <a:spcPts val="300"/>
              </a:spcBef>
              <a:spcAft>
                <a:spcPts val="300"/>
              </a:spcAft>
              <a:buFont typeface="Courier New" panose="02070309020205020404" pitchFamily="49" charset="0"/>
              <a:buChar char="o"/>
            </a:pPr>
            <a:r>
              <a:rPr lang="en-US" sz="1600" b="1" dirty="0"/>
              <a:t>April 4 ERCOT comments filed: </a:t>
            </a:r>
            <a:r>
              <a:rPr lang="en-US" sz="1600" dirty="0"/>
              <a:t>incorporated stakeholder feedback (received by March 20), including targeted clarifications and refinements</a:t>
            </a:r>
          </a:p>
          <a:p>
            <a:pPr marL="742950" lvl="1" indent="-285750">
              <a:spcBef>
                <a:spcPts val="300"/>
              </a:spcBef>
              <a:spcAft>
                <a:spcPts val="300"/>
              </a:spcAft>
              <a:buFont typeface="Courier New" panose="02070309020205020404" pitchFamily="49" charset="0"/>
              <a:buChar char="o"/>
            </a:pPr>
            <a:r>
              <a:rPr lang="en-US" sz="1600" b="1" dirty="0"/>
              <a:t>April 22 ERCOT comments filed:</a:t>
            </a:r>
            <a:r>
              <a:rPr lang="en-US" sz="1600" dirty="0"/>
              <a:t> updated proposal to reflect guidance received from the PUCT April 17 Open Meeting, including adjustments to eligibility framework, study treatment, and overall Batch Zero design</a:t>
            </a:r>
          </a:p>
          <a:p>
            <a:pPr marL="285750" indent="-285750">
              <a:spcBef>
                <a:spcPts val="300"/>
              </a:spcBef>
              <a:spcAft>
                <a:spcPts val="300"/>
              </a:spcAft>
              <a:buFont typeface="Arial" panose="020B0604020202020204" pitchFamily="34" charset="0"/>
              <a:buChar char="•"/>
            </a:pPr>
            <a:endParaRPr lang="en-US" sz="1600" dirty="0">
              <a:cs typeface="Arial"/>
            </a:endParaRPr>
          </a:p>
          <a:p>
            <a:pPr marL="285750" indent="-285750">
              <a:spcBef>
                <a:spcPts val="300"/>
              </a:spcBef>
              <a:spcAft>
                <a:spcPts val="300"/>
              </a:spcAft>
              <a:buFont typeface="Arial" panose="020B0604020202020204" pitchFamily="34" charset="0"/>
              <a:buChar char="•"/>
            </a:pPr>
            <a:r>
              <a:rPr lang="en-US" sz="1600" b="1" dirty="0"/>
              <a:t>ERCOT progressing CLR and BYOG design through parallel comment tracks:</a:t>
            </a:r>
            <a:r>
              <a:rPr lang="en-US" sz="1600" dirty="0"/>
              <a:t> Batch Zero comments may include or exclude CLR/BYOG elements, with ERCOT Market Rules managing versioning</a:t>
            </a:r>
            <a:endParaRPr lang="en-US" sz="1600" dirty="0">
              <a:cs typeface="Arial"/>
            </a:endParaRPr>
          </a:p>
          <a:p>
            <a:pPr marL="742950" lvl="1" indent="-285750">
              <a:spcBef>
                <a:spcPts val="300"/>
              </a:spcBef>
              <a:spcAft>
                <a:spcPts val="300"/>
              </a:spcAft>
              <a:buFont typeface="Arial" panose="020B0604020202020204" pitchFamily="34" charset="0"/>
              <a:buChar char="•"/>
            </a:pPr>
            <a:r>
              <a:rPr lang="en-US" sz="1600" b="1" dirty="0"/>
              <a:t>CLR status:</a:t>
            </a:r>
            <a:r>
              <a:rPr lang="en-US" sz="1600" dirty="0"/>
              <a:t> </a:t>
            </a:r>
            <a:r>
              <a:rPr lang="en-US" sz="1600" dirty="0">
                <a:hlinkClick r:id="rId7"/>
              </a:rPr>
              <a:t>April 17 comments filed</a:t>
            </a:r>
            <a:r>
              <a:rPr lang="en-US" sz="1600" dirty="0"/>
              <a:t>, formally introducing and detailing PCLR framework (e.g., modular construct, operational treatment, linkage to future market implementation)</a:t>
            </a:r>
          </a:p>
          <a:p>
            <a:pPr marL="742950" lvl="1" indent="-285750">
              <a:spcBef>
                <a:spcPts val="300"/>
              </a:spcBef>
              <a:spcAft>
                <a:spcPts val="300"/>
              </a:spcAft>
              <a:buFont typeface="Arial" panose="020B0604020202020204" pitchFamily="34" charset="0"/>
              <a:buChar char="•"/>
            </a:pPr>
            <a:r>
              <a:rPr lang="en-US" sz="1600" b="1" dirty="0"/>
              <a:t>BYOG Status: </a:t>
            </a:r>
            <a:r>
              <a:rPr lang="en-US" sz="1600" dirty="0"/>
              <a:t>Concepts in progress, targeting filing comments for end of April</a:t>
            </a:r>
          </a:p>
          <a:p>
            <a:pPr>
              <a:spcBef>
                <a:spcPts val="300"/>
              </a:spcBef>
              <a:spcAft>
                <a:spcPts val="300"/>
              </a:spcAft>
            </a:pPr>
            <a:endParaRPr lang="en-US" sz="1600" b="1" dirty="0"/>
          </a:p>
          <a:p>
            <a:pPr marL="285750" indent="-285750">
              <a:spcBef>
                <a:spcPts val="300"/>
              </a:spcBef>
              <a:spcAft>
                <a:spcPts val="300"/>
              </a:spcAft>
              <a:buFont typeface="Arial" panose="020B0604020202020204" pitchFamily="34" charset="0"/>
              <a:buChar char="•"/>
            </a:pPr>
            <a:r>
              <a:rPr lang="en-US" sz="1600" b="1" dirty="0"/>
              <a:t>Long-term Batch Process revisions:</a:t>
            </a:r>
            <a:r>
              <a:rPr lang="en-US" sz="1600" dirty="0"/>
              <a:t> out of scope for the current filing but soon after June 1. ERCOT will incorporate lessons learned from Batch Zero to inform future revision requests and the design of a durable, repeatable batch study process</a:t>
            </a:r>
            <a:endParaRPr lang="en-US" sz="1600" dirty="0">
              <a:cs typeface="Arial"/>
            </a:endParaRPr>
          </a:p>
        </p:txBody>
      </p:sp>
      <p:sp>
        <p:nvSpPr>
          <p:cNvPr id="4" name="Slide Number Placeholder 5">
            <a:extLst>
              <a:ext uri="{FF2B5EF4-FFF2-40B4-BE49-F238E27FC236}">
                <a16:creationId xmlns:a16="http://schemas.microsoft.com/office/drawing/2014/main" id="{ABA65317-5289-5523-3290-6FB54548E31F}"/>
              </a:ext>
            </a:extLst>
          </p:cNvPr>
          <p:cNvSpPr>
            <a:spLocks noGrp="1"/>
          </p:cNvSpPr>
          <p:nvPr>
            <p:ph type="sldNum" sz="quarter" idx="12"/>
          </p:nvPr>
        </p:nvSpPr>
        <p:spPr/>
        <p:txBody>
          <a:bodyPr/>
          <a:lstStyle/>
          <a:p>
            <a:fld id="{BCDE79FB-97BA-492B-8D57-F1373F9ADA95}" type="slidenum">
              <a:rPr lang="en-US" smtClean="0"/>
              <a:t>7</a:t>
            </a:fld>
            <a:endParaRPr lang="en-US"/>
          </a:p>
        </p:txBody>
      </p:sp>
    </p:spTree>
    <p:extLst>
      <p:ext uri="{BB962C8B-B14F-4D97-AF65-F5344CB8AC3E}">
        <p14:creationId xmlns:p14="http://schemas.microsoft.com/office/powerpoint/2010/main" val="39247843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3780F1-DB4E-066F-EF49-D3A46C9C519E}"/>
            </a:ext>
          </a:extLst>
        </p:cNvPr>
        <p:cNvGrpSpPr/>
        <p:nvPr/>
      </p:nvGrpSpPr>
      <p:grpSpPr>
        <a:xfrm>
          <a:off x="0" y="0"/>
          <a:ext cx="0" cy="0"/>
          <a:chOff x="0" y="0"/>
          <a:chExt cx="0" cy="0"/>
        </a:xfrm>
      </p:grpSpPr>
      <p:graphicFrame>
        <p:nvGraphicFramePr>
          <p:cNvPr id="8" name="Object 9" hidden="1">
            <a:extLst>
              <a:ext uri="{FF2B5EF4-FFF2-40B4-BE49-F238E27FC236}">
                <a16:creationId xmlns:a16="http://schemas.microsoft.com/office/drawing/2014/main" id="{6494E219-E85B-54B4-43E3-75ED207F2700}"/>
              </a:ext>
            </a:extLst>
          </p:cNvPr>
          <p:cNvGraphicFramePr>
            <a:graphicFrameLocks noChangeAspect="1"/>
          </p:cNvGraphicFramePr>
          <p:nvPr>
            <p:custDataLst>
              <p:tags r:id="rId2"/>
            </p:custDataLst>
            <p:extLst>
              <p:ext uri="{D42A27DB-BD31-4B8C-83A1-F6EECF244321}">
                <p14:modId xmlns:p14="http://schemas.microsoft.com/office/powerpoint/2010/main" val="162684573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1" imgW="404" imgH="403" progId="TCLayout.ActiveDocument.1">
                  <p:embed/>
                </p:oleObj>
              </mc:Choice>
              <mc:Fallback>
                <p:oleObj name="think-cell Slide" r:id="rId11" imgW="404" imgH="403" progId="TCLayout.ActiveDocument.1">
                  <p:embed/>
                  <p:pic>
                    <p:nvPicPr>
                      <p:cNvPr id="8" name="Object 9" hidden="1">
                        <a:extLst>
                          <a:ext uri="{FF2B5EF4-FFF2-40B4-BE49-F238E27FC236}">
                            <a16:creationId xmlns:a16="http://schemas.microsoft.com/office/drawing/2014/main" id="{6494E219-E85B-54B4-43E3-75ED207F2700}"/>
                          </a:ext>
                        </a:extLst>
                      </p:cNvPr>
                      <p:cNvPicPr/>
                      <p:nvPr/>
                    </p:nvPicPr>
                    <p:blipFill>
                      <a:blip r:embed="rId12"/>
                      <a:stretch>
                        <a:fillRect/>
                      </a:stretch>
                    </p:blipFill>
                    <p:spPr>
                      <a:xfrm>
                        <a:off x="1588" y="1588"/>
                        <a:ext cx="1588" cy="1588"/>
                      </a:xfrm>
                      <a:prstGeom prst="rect">
                        <a:avLst/>
                      </a:prstGeom>
                    </p:spPr>
                  </p:pic>
                </p:oleObj>
              </mc:Fallback>
            </mc:AlternateContent>
          </a:graphicData>
        </a:graphic>
      </p:graphicFrame>
      <p:sp>
        <p:nvSpPr>
          <p:cNvPr id="6" name="Rectangle 8" hidden="1">
            <a:extLst>
              <a:ext uri="{FF2B5EF4-FFF2-40B4-BE49-F238E27FC236}">
                <a16:creationId xmlns:a16="http://schemas.microsoft.com/office/drawing/2014/main" id="{CA71F164-DC14-DDB7-1040-5AD3EFB348AD}"/>
              </a:ext>
            </a:extLst>
          </p:cNvPr>
          <p:cNvSpPr/>
          <p:nvPr/>
        </p:nvSpPr>
        <p:spPr>
          <a:xfrm>
            <a:off x="0" y="0"/>
            <a:ext cx="158750" cy="158750"/>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spcBef>
                <a:spcPts val="300"/>
              </a:spcBef>
              <a:spcAft>
                <a:spcPts val="300"/>
              </a:spcAft>
            </a:pPr>
            <a:endParaRPr lang="en-US" sz="1600">
              <a:solidFill>
                <a:schemeClr val="bg1"/>
              </a:solidFill>
              <a:latin typeface="Arial" panose="020B0604020202020204" pitchFamily="34" charset="0"/>
            </a:endParaRPr>
          </a:p>
        </p:txBody>
      </p:sp>
      <p:sp>
        <p:nvSpPr>
          <p:cNvPr id="4" name="Title Placeholder 1">
            <a:extLst>
              <a:ext uri="{FF2B5EF4-FFF2-40B4-BE49-F238E27FC236}">
                <a16:creationId xmlns:a16="http://schemas.microsoft.com/office/drawing/2014/main" id="{C4A2D802-9AB6-59C7-162A-C8F9C840CF5F}"/>
              </a:ext>
            </a:extLst>
          </p:cNvPr>
          <p:cNvSpPr>
            <a:spLocks noGrp="1"/>
          </p:cNvSpPr>
          <p:nvPr>
            <p:ph type="title"/>
          </p:nvPr>
        </p:nvSpPr>
        <p:spPr>
          <a:xfrm>
            <a:off x="1257300" y="457200"/>
            <a:ext cx="10401300" cy="332399"/>
          </a:xfrm>
          <a:noFill/>
          <a:ln/>
          <a:extLst>
            <a:ext uri="{909E8E84-426E-40DD-AFC4-6F175D3DCCD1}">
              <a14:hiddenFill xmlns:a14="http://schemas.microsoft.com/office/drawing/2010/main">
                <a:solidFill>
                  <a:srgbClr val="FFFFFF"/>
                </a:solidFill>
              </a14:hiddenFill>
            </a:ext>
          </a:extLst>
        </p:spPr>
        <p:txBody>
          <a:bodyPr vert="horz" wrap="square">
            <a:spAutoFit/>
          </a:bodyPr>
          <a:lstStyle/>
          <a:p>
            <a:r>
              <a:rPr lang="en-US"/>
              <a:t>Agenda</a:t>
            </a:r>
          </a:p>
        </p:txBody>
      </p:sp>
      <p:sp>
        <p:nvSpPr>
          <p:cNvPr id="7" name="Slide Number Placeholder 6">
            <a:extLst>
              <a:ext uri="{FF2B5EF4-FFF2-40B4-BE49-F238E27FC236}">
                <a16:creationId xmlns:a16="http://schemas.microsoft.com/office/drawing/2014/main" id="{4C272ECB-A2C4-95BC-1A06-1B6EB82D0055}"/>
              </a:ext>
            </a:extLst>
          </p:cNvPr>
          <p:cNvSpPr>
            <a:spLocks noGrp="1"/>
          </p:cNvSpPr>
          <p:nvPr>
            <p:ph type="sldNum" sz="quarter" idx="12"/>
          </p:nvPr>
        </p:nvSpPr>
        <p:spPr>
          <a:xfrm>
            <a:off x="11647486" y="6400800"/>
            <a:ext cx="533400" cy="332399"/>
          </a:xfrm>
        </p:spPr>
        <p:txBody>
          <a:bodyPr/>
          <a:lstStyle/>
          <a:p>
            <a:fld id="{BCDE79FB-97BA-492B-8D57-F1373F9ADA95}" type="slidenum">
              <a:rPr lang="en-US" smtClean="0"/>
              <a:t>8</a:t>
            </a:fld>
            <a:endParaRPr lang="en-US"/>
          </a:p>
        </p:txBody>
      </p:sp>
      <p:sp>
        <p:nvSpPr>
          <p:cNvPr id="3" name="Text Placeholder 2">
            <a:hlinkClick r:id="rId13" action="ppaction://hlinksldjump"/>
            <a:extLst>
              <a:ext uri="{FF2B5EF4-FFF2-40B4-BE49-F238E27FC236}">
                <a16:creationId xmlns:a16="http://schemas.microsoft.com/office/drawing/2014/main" id="{2C398EDE-B6D6-4A8C-F2DC-914854BFC4A5}"/>
              </a:ext>
            </a:extLst>
          </p:cNvPr>
          <p:cNvSpPr>
            <a:spLocks noGrp="1"/>
          </p:cNvSpPr>
          <p:nvPr>
            <p:custDataLst>
              <p:tags r:id="rId3"/>
            </p:custDataLst>
          </p:nvPr>
        </p:nvSpPr>
        <p:spPr bwMode="auto">
          <a:xfrm>
            <a:off x="4052888" y="1157288"/>
            <a:ext cx="7594600" cy="5715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80963" tIns="163513" rIns="0" bIns="163513" rtlCol="0" anchor="ctr">
            <a:noAutofit/>
          </a:bodyPr>
          <a:lstStyle>
            <a:lvl1pPr marL="0" indent="0" algn="l" defTabSz="914400" rtl="0" eaLnBrk="1" latinLnBrk="0" hangingPunct="1">
              <a:lnSpc>
                <a:spcPct val="100000"/>
              </a:lnSpc>
              <a:spcBef>
                <a:spcPts val="300"/>
              </a:spcBef>
              <a:spcAft>
                <a:spcPts val="300"/>
              </a:spcAft>
              <a:buFont typeface="Segoe UI" panose="020B0502040204020203" pitchFamily="34" charset="0"/>
              <a:buChar char="​"/>
              <a:defRPr sz="1600" kern="120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Font typeface="Wingdings" panose="05000000000000000000" pitchFamily="2" charset="2"/>
              <a:buChar char=""/>
              <a:defRPr sz="1600" kern="1200">
                <a:solidFill>
                  <a:schemeClr val="tx1"/>
                </a:solidFill>
                <a:latin typeface="+mn-lt"/>
                <a:ea typeface="+mn-ea"/>
                <a:cs typeface="Arial" panose="020B0604020202020204" pitchFamily="34" charset="0"/>
              </a:defRPr>
            </a:lvl2pPr>
            <a:lvl3pPr marL="515938" indent="-287338"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3pPr>
            <a:lvl4pPr marL="742950" indent="-182563"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4pPr>
            <a:lvl5pPr marL="914400" indent="-136525"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buNone/>
              <a:defRPr/>
            </a:pPr>
            <a:r>
              <a:rPr lang="en-US"/>
              <a:t>Timeline and governance recap</a:t>
            </a:r>
          </a:p>
        </p:txBody>
      </p:sp>
      <p:sp>
        <p:nvSpPr>
          <p:cNvPr id="5" name="Text Placeholder 2">
            <a:extLst>
              <a:ext uri="{FF2B5EF4-FFF2-40B4-BE49-F238E27FC236}">
                <a16:creationId xmlns:a16="http://schemas.microsoft.com/office/drawing/2014/main" id="{FB62B141-6331-F102-DFD3-8A29BE52D83F}"/>
              </a:ext>
            </a:extLst>
          </p:cNvPr>
          <p:cNvSpPr>
            <a:spLocks noGrp="1"/>
          </p:cNvSpPr>
          <p:nvPr>
            <p:custDataLst>
              <p:tags r:id="rId4"/>
            </p:custDataLst>
          </p:nvPr>
        </p:nvSpPr>
        <p:spPr bwMode="auto">
          <a:xfrm>
            <a:off x="4052888" y="1728789"/>
            <a:ext cx="7594600" cy="569913"/>
          </a:xfrm>
          <a:prstGeom prst="rect">
            <a:avLst/>
          </a:prstGeom>
          <a:solidFill>
            <a:schemeClr val="accent1"/>
          </a:solidFill>
          <a:ln>
            <a:noFill/>
          </a:ln>
          <a:effectLst/>
        </p:spPr>
        <p:txBody>
          <a:bodyPr vert="horz" wrap="none" lIns="80963" tIns="163513" rIns="0" bIns="161925" rtlCol="0" anchor="ctr">
            <a:noAutofit/>
          </a:bodyPr>
          <a:lstStyle>
            <a:lvl1pPr marL="0" indent="0" algn="l" defTabSz="914400" rtl="0" eaLnBrk="1" latinLnBrk="0" hangingPunct="1">
              <a:lnSpc>
                <a:spcPct val="100000"/>
              </a:lnSpc>
              <a:spcBef>
                <a:spcPts val="300"/>
              </a:spcBef>
              <a:spcAft>
                <a:spcPts val="300"/>
              </a:spcAft>
              <a:buFont typeface="Segoe UI" panose="020B0502040204020203" pitchFamily="34" charset="0"/>
              <a:buChar char="​"/>
              <a:defRPr sz="1600" kern="120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Font typeface="Wingdings" panose="05000000000000000000" pitchFamily="2" charset="2"/>
              <a:buChar char=""/>
              <a:defRPr sz="1600" kern="1200">
                <a:solidFill>
                  <a:schemeClr val="tx1"/>
                </a:solidFill>
                <a:latin typeface="+mn-lt"/>
                <a:ea typeface="+mn-ea"/>
                <a:cs typeface="Arial" panose="020B0604020202020204" pitchFamily="34" charset="0"/>
              </a:defRPr>
            </a:lvl2pPr>
            <a:lvl3pPr marL="515938" indent="-287338"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3pPr>
            <a:lvl4pPr marL="742950" indent="-182563"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4pPr>
            <a:lvl5pPr marL="914400" indent="-136525"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buNone/>
              <a:defRPr/>
            </a:pPr>
            <a:r>
              <a:rPr lang="en-US" b="1">
                <a:solidFill>
                  <a:schemeClr val="bg1"/>
                </a:solidFill>
              </a:rPr>
              <a:t>Year 6 allocation approach</a:t>
            </a:r>
            <a:endParaRPr lang="en-US">
              <a:solidFill>
                <a:schemeClr val="bg1"/>
              </a:solidFill>
            </a:endParaRPr>
          </a:p>
        </p:txBody>
      </p:sp>
      <p:sp>
        <p:nvSpPr>
          <p:cNvPr id="15" name="Text Placeholder 2">
            <a:hlinkClick r:id="rId14" action="ppaction://hlinksldjump"/>
            <a:extLst>
              <a:ext uri="{FF2B5EF4-FFF2-40B4-BE49-F238E27FC236}">
                <a16:creationId xmlns:a16="http://schemas.microsoft.com/office/drawing/2014/main" id="{982A4193-19CE-485F-345F-F15820426CAA}"/>
              </a:ext>
            </a:extLst>
          </p:cNvPr>
          <p:cNvSpPr>
            <a:spLocks noGrp="1"/>
          </p:cNvSpPr>
          <p:nvPr>
            <p:custDataLst>
              <p:tags r:id="rId5"/>
            </p:custDataLst>
          </p:nvPr>
        </p:nvSpPr>
        <p:spPr bwMode="auto">
          <a:xfrm>
            <a:off x="4052888" y="2298700"/>
            <a:ext cx="7594600" cy="5715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80963" tIns="163513" rIns="0" bIns="163513" rtlCol="0" anchor="ctr">
            <a:noAutofit/>
          </a:bodyPr>
          <a:lstStyle>
            <a:lvl1pPr marL="0" indent="0" algn="l" defTabSz="914400" rtl="0" eaLnBrk="1" latinLnBrk="0" hangingPunct="1">
              <a:lnSpc>
                <a:spcPct val="100000"/>
              </a:lnSpc>
              <a:spcBef>
                <a:spcPts val="300"/>
              </a:spcBef>
              <a:spcAft>
                <a:spcPts val="300"/>
              </a:spcAft>
              <a:buFont typeface="Segoe UI" panose="020B0502040204020203" pitchFamily="34" charset="0"/>
              <a:buChar char="​"/>
              <a:defRPr sz="1600" kern="120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Font typeface="Wingdings" panose="05000000000000000000" pitchFamily="2" charset="2"/>
              <a:buChar char=""/>
              <a:defRPr sz="1600" kern="1200">
                <a:solidFill>
                  <a:schemeClr val="tx1"/>
                </a:solidFill>
                <a:latin typeface="+mn-lt"/>
                <a:ea typeface="+mn-ea"/>
                <a:cs typeface="Arial" panose="020B0604020202020204" pitchFamily="34" charset="0"/>
              </a:defRPr>
            </a:lvl2pPr>
            <a:lvl3pPr marL="515938" indent="-287338"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3pPr>
            <a:lvl4pPr marL="742950" indent="-182563"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4pPr>
            <a:lvl5pPr marL="914400" indent="-136525"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buNone/>
              <a:defRPr/>
            </a:pPr>
            <a:r>
              <a:rPr lang="en-US"/>
              <a:t>CLR Discussion </a:t>
            </a:r>
          </a:p>
        </p:txBody>
      </p:sp>
      <p:sp>
        <p:nvSpPr>
          <p:cNvPr id="41" name="Text Placeholder 2">
            <a:hlinkClick r:id="rId15" action="ppaction://hlinksldjump"/>
            <a:extLst>
              <a:ext uri="{FF2B5EF4-FFF2-40B4-BE49-F238E27FC236}">
                <a16:creationId xmlns:a16="http://schemas.microsoft.com/office/drawing/2014/main" id="{C72C49B3-93D1-B85D-B063-27C926CB0A70}"/>
              </a:ext>
            </a:extLst>
          </p:cNvPr>
          <p:cNvSpPr>
            <a:spLocks noGrp="1"/>
          </p:cNvSpPr>
          <p:nvPr>
            <p:custDataLst>
              <p:tags r:id="rId6"/>
            </p:custDataLst>
          </p:nvPr>
        </p:nvSpPr>
        <p:spPr bwMode="auto">
          <a:xfrm>
            <a:off x="4052888" y="2870201"/>
            <a:ext cx="7594600" cy="81597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square" lIns="80963" tIns="163513" rIns="57150" bIns="163513" rtlCol="0" anchor="ctr">
            <a:noAutofit/>
          </a:bodyPr>
          <a:lstStyle>
            <a:lvl1pPr marL="0" indent="0" algn="l" defTabSz="914400" rtl="0" eaLnBrk="1" latinLnBrk="0" hangingPunct="1">
              <a:lnSpc>
                <a:spcPct val="100000"/>
              </a:lnSpc>
              <a:spcBef>
                <a:spcPts val="300"/>
              </a:spcBef>
              <a:spcAft>
                <a:spcPts val="300"/>
              </a:spcAft>
              <a:buFont typeface="Segoe UI" panose="020B0502040204020203" pitchFamily="34" charset="0"/>
              <a:buChar char="​"/>
              <a:defRPr sz="1600" kern="120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Font typeface="Wingdings" panose="05000000000000000000" pitchFamily="2" charset="2"/>
              <a:buChar char=""/>
              <a:defRPr sz="1600" kern="1200">
                <a:solidFill>
                  <a:schemeClr val="tx1"/>
                </a:solidFill>
                <a:latin typeface="+mn-lt"/>
                <a:ea typeface="+mn-ea"/>
                <a:cs typeface="Arial" panose="020B0604020202020204" pitchFamily="34" charset="0"/>
              </a:defRPr>
            </a:lvl2pPr>
            <a:lvl3pPr marL="515938" indent="-287338"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3pPr>
            <a:lvl4pPr marL="742950" indent="-182563"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4pPr>
            <a:lvl5pPr marL="914400" indent="-136525"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buNone/>
              <a:defRPr/>
            </a:pPr>
            <a:r>
              <a:rPr lang="en-US" dirty="0">
                <a:cs typeface="Arial"/>
              </a:rPr>
              <a:t>Feedback from PUCT and ERCOT comments </a:t>
            </a:r>
            <a:r>
              <a:rPr lang="en-US" dirty="0"/>
              <a:t>(chapter to be filled out after ERCOT </a:t>
            </a:r>
            <a:r>
              <a:rPr lang="en-US"/>
              <a:t>comments are filed</a:t>
            </a:r>
            <a:r>
              <a:rPr lang="en-US" dirty="0"/>
              <a:t>)</a:t>
            </a:r>
          </a:p>
        </p:txBody>
      </p:sp>
      <p:sp>
        <p:nvSpPr>
          <p:cNvPr id="43" name="Text Placeholder 2">
            <a:hlinkClick r:id="rId16" action="ppaction://hlinksldjump"/>
            <a:extLst>
              <a:ext uri="{FF2B5EF4-FFF2-40B4-BE49-F238E27FC236}">
                <a16:creationId xmlns:a16="http://schemas.microsoft.com/office/drawing/2014/main" id="{C82985F0-B1B5-9ACE-374B-E64A12DA1160}"/>
              </a:ext>
            </a:extLst>
          </p:cNvPr>
          <p:cNvSpPr>
            <a:spLocks noGrp="1"/>
          </p:cNvSpPr>
          <p:nvPr>
            <p:custDataLst>
              <p:tags r:id="rId7"/>
            </p:custDataLst>
          </p:nvPr>
        </p:nvSpPr>
        <p:spPr bwMode="auto">
          <a:xfrm>
            <a:off x="4052886" y="3686175"/>
            <a:ext cx="7594600" cy="81597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square" lIns="80963" tIns="163513" rIns="420688" bIns="163513" rtlCol="0" anchor="ctr">
            <a:noAutofit/>
          </a:bodyPr>
          <a:lstStyle>
            <a:lvl1pPr marL="0" indent="0" algn="l" defTabSz="914400" rtl="0" eaLnBrk="1" latinLnBrk="0" hangingPunct="1">
              <a:lnSpc>
                <a:spcPct val="100000"/>
              </a:lnSpc>
              <a:spcBef>
                <a:spcPts val="300"/>
              </a:spcBef>
              <a:spcAft>
                <a:spcPts val="300"/>
              </a:spcAft>
              <a:buFont typeface="Segoe UI" panose="020B0502040204020203" pitchFamily="34" charset="0"/>
              <a:buChar char="​"/>
              <a:defRPr sz="1600" kern="120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Font typeface="Wingdings" panose="05000000000000000000" pitchFamily="2" charset="2"/>
              <a:buChar char=""/>
              <a:defRPr sz="1600" kern="1200">
                <a:solidFill>
                  <a:schemeClr val="tx1"/>
                </a:solidFill>
                <a:latin typeface="+mn-lt"/>
                <a:ea typeface="+mn-ea"/>
                <a:cs typeface="Arial" panose="020B0604020202020204" pitchFamily="34" charset="0"/>
              </a:defRPr>
            </a:lvl2pPr>
            <a:lvl3pPr marL="515938" indent="-287338"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3pPr>
            <a:lvl4pPr marL="742950" indent="-182563"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4pPr>
            <a:lvl5pPr marL="914400" indent="-136525"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buNone/>
              <a:defRPr/>
            </a:pPr>
            <a:r>
              <a:rPr lang="en-US" dirty="0"/>
              <a:t>Batch Zero Concepts (chapter to be filled out after ERCOT </a:t>
            </a:r>
            <a:r>
              <a:rPr lang="en-US"/>
              <a:t>comments are filed</a:t>
            </a:r>
            <a:r>
              <a:rPr lang="en-US" dirty="0"/>
              <a:t>)</a:t>
            </a:r>
          </a:p>
        </p:txBody>
      </p:sp>
      <p:sp>
        <p:nvSpPr>
          <p:cNvPr id="18" name="Text Placeholder 2">
            <a:hlinkClick r:id="rId17" action="ppaction://hlinksldjump"/>
            <a:extLst>
              <a:ext uri="{FF2B5EF4-FFF2-40B4-BE49-F238E27FC236}">
                <a16:creationId xmlns:a16="http://schemas.microsoft.com/office/drawing/2014/main" id="{F63B492A-0CE8-5E3E-FEB0-DC1750BAF1C3}"/>
              </a:ext>
            </a:extLst>
          </p:cNvPr>
          <p:cNvSpPr>
            <a:spLocks noGrp="1"/>
          </p:cNvSpPr>
          <p:nvPr>
            <p:custDataLst>
              <p:tags r:id="rId8"/>
            </p:custDataLst>
          </p:nvPr>
        </p:nvSpPr>
        <p:spPr bwMode="auto">
          <a:xfrm>
            <a:off x="4052886" y="4502151"/>
            <a:ext cx="7594600" cy="56991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80963" tIns="161925" rIns="0" bIns="163513" rtlCol="0" anchor="ctr">
            <a:noAutofit/>
          </a:bodyPr>
          <a:lstStyle>
            <a:lvl1pPr marL="0" indent="0" algn="l" defTabSz="914400" rtl="0" eaLnBrk="1" latinLnBrk="0" hangingPunct="1">
              <a:lnSpc>
                <a:spcPct val="100000"/>
              </a:lnSpc>
              <a:spcBef>
                <a:spcPts val="300"/>
              </a:spcBef>
              <a:spcAft>
                <a:spcPts val="300"/>
              </a:spcAft>
              <a:buFont typeface="Segoe UI" panose="020B0502040204020203" pitchFamily="34" charset="0"/>
              <a:buChar char="​"/>
              <a:defRPr sz="1600" kern="120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Font typeface="Wingdings" panose="05000000000000000000" pitchFamily="2" charset="2"/>
              <a:buChar char=""/>
              <a:defRPr sz="1600" kern="1200">
                <a:solidFill>
                  <a:schemeClr val="tx1"/>
                </a:solidFill>
                <a:latin typeface="+mn-lt"/>
                <a:ea typeface="+mn-ea"/>
                <a:cs typeface="Arial" panose="020B0604020202020204" pitchFamily="34" charset="0"/>
              </a:defRPr>
            </a:lvl2pPr>
            <a:lvl3pPr marL="515938" indent="-287338"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3pPr>
            <a:lvl4pPr marL="742950" indent="-182563"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4pPr>
            <a:lvl5pPr marL="914400" indent="-136525"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buNone/>
              <a:defRPr/>
            </a:pPr>
            <a:r>
              <a:rPr lang="en-US"/>
              <a:t>Stakeholder Feedback</a:t>
            </a:r>
          </a:p>
        </p:txBody>
      </p:sp>
      <p:sp>
        <p:nvSpPr>
          <p:cNvPr id="19" name="Text Placeholder 2">
            <a:hlinkClick r:id="rId18" action="ppaction://hlinksldjump"/>
            <a:extLst>
              <a:ext uri="{FF2B5EF4-FFF2-40B4-BE49-F238E27FC236}">
                <a16:creationId xmlns:a16="http://schemas.microsoft.com/office/drawing/2014/main" id="{BF900CB0-AC10-5A4B-3533-92D49A9A01F4}"/>
              </a:ext>
            </a:extLst>
          </p:cNvPr>
          <p:cNvSpPr>
            <a:spLocks noGrp="1"/>
          </p:cNvSpPr>
          <p:nvPr>
            <p:custDataLst>
              <p:tags r:id="rId9"/>
            </p:custDataLst>
          </p:nvPr>
        </p:nvSpPr>
        <p:spPr bwMode="auto">
          <a:xfrm>
            <a:off x="4052888" y="5072063"/>
            <a:ext cx="7594600" cy="5715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80963" tIns="163513" rIns="0" bIns="163513" rtlCol="0" anchor="ctr">
            <a:noAutofit/>
          </a:bodyPr>
          <a:lstStyle>
            <a:lvl1pPr marL="0" indent="0" algn="l" defTabSz="914400" rtl="0" eaLnBrk="1" latinLnBrk="0" hangingPunct="1">
              <a:lnSpc>
                <a:spcPct val="100000"/>
              </a:lnSpc>
              <a:spcBef>
                <a:spcPts val="300"/>
              </a:spcBef>
              <a:spcAft>
                <a:spcPts val="300"/>
              </a:spcAft>
              <a:buFont typeface="Segoe UI" panose="020B0502040204020203" pitchFamily="34" charset="0"/>
              <a:buChar char="​"/>
              <a:defRPr sz="1600" kern="120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Font typeface="Wingdings" panose="05000000000000000000" pitchFamily="2" charset="2"/>
              <a:buChar char=""/>
              <a:defRPr sz="1600" kern="1200">
                <a:solidFill>
                  <a:schemeClr val="tx1"/>
                </a:solidFill>
                <a:latin typeface="+mn-lt"/>
                <a:ea typeface="+mn-ea"/>
                <a:cs typeface="Arial" panose="020B0604020202020204" pitchFamily="34" charset="0"/>
              </a:defRPr>
            </a:lvl2pPr>
            <a:lvl3pPr marL="515938" indent="-287338"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3pPr>
            <a:lvl4pPr marL="742950" indent="-182563"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4pPr>
            <a:lvl5pPr marL="914400" indent="-136525"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buNone/>
              <a:defRPr/>
            </a:pPr>
            <a:r>
              <a:rPr lang="en-US"/>
              <a:t>BYOG Discussion </a:t>
            </a:r>
          </a:p>
        </p:txBody>
      </p:sp>
    </p:spTree>
    <p:custDataLst>
      <p:tags r:id="rId1"/>
    </p:custDataLst>
    <p:extLst>
      <p:ext uri="{BB962C8B-B14F-4D97-AF65-F5344CB8AC3E}">
        <p14:creationId xmlns:p14="http://schemas.microsoft.com/office/powerpoint/2010/main" val="24666040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C2F2E915-CF72-4990-EEF9-60AC6EE9CC22}"/>
              </a:ext>
            </a:extLst>
          </p:cNvPr>
          <p:cNvGraphicFramePr>
            <a:graphicFrameLocks noChangeAspect="1"/>
          </p:cNvGraphicFramePr>
          <p:nvPr>
            <p:custDataLst>
              <p:tags r:id="rId1"/>
            </p:custDataLst>
            <p:extLst>
              <p:ext uri="{D42A27DB-BD31-4B8C-83A1-F6EECF244321}">
                <p14:modId xmlns:p14="http://schemas.microsoft.com/office/powerpoint/2010/main" val="12974487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04" imgH="403" progId="TCLayout.ActiveDocument.1">
                  <p:embed/>
                </p:oleObj>
              </mc:Choice>
              <mc:Fallback>
                <p:oleObj name="think-cell Slide" r:id="rId3" imgW="404" imgH="403" progId="TCLayout.ActiveDocument.1">
                  <p:embed/>
                  <p:pic>
                    <p:nvPicPr>
                      <p:cNvPr id="5" name="think-cell data - do not delete" hidden="1">
                        <a:extLst>
                          <a:ext uri="{FF2B5EF4-FFF2-40B4-BE49-F238E27FC236}">
                            <a16:creationId xmlns:a16="http://schemas.microsoft.com/office/drawing/2014/main" id="{C2F2E915-CF72-4990-EEF9-60AC6EE9CC22}"/>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Placeholder 1">
            <a:extLst>
              <a:ext uri="{FF2B5EF4-FFF2-40B4-BE49-F238E27FC236}">
                <a16:creationId xmlns:a16="http://schemas.microsoft.com/office/drawing/2014/main" id="{092CAFC1-1129-5830-DF7D-F8B3F218AC29}"/>
              </a:ext>
            </a:extLst>
          </p:cNvPr>
          <p:cNvSpPr>
            <a:spLocks noGrp="1"/>
          </p:cNvSpPr>
          <p:nvPr>
            <p:ph type="title"/>
          </p:nvPr>
        </p:nvSpPr>
        <p:spPr>
          <a:xfrm>
            <a:off x="1257300" y="457200"/>
            <a:ext cx="10401300" cy="332399"/>
          </a:xfrm>
        </p:spPr>
        <p:txBody>
          <a:bodyPr vert="horz">
            <a:spAutoFit/>
          </a:bodyPr>
          <a:lstStyle/>
          <a:p>
            <a:r>
              <a:rPr lang="en-US"/>
              <a:t>Year 6 allocation design choice: recap</a:t>
            </a:r>
          </a:p>
        </p:txBody>
      </p:sp>
      <p:sp>
        <p:nvSpPr>
          <p:cNvPr id="3" name="Slide Number Placeholder 4">
            <a:extLst>
              <a:ext uri="{FF2B5EF4-FFF2-40B4-BE49-F238E27FC236}">
                <a16:creationId xmlns:a16="http://schemas.microsoft.com/office/drawing/2014/main" id="{4372D665-EB14-ED0D-8650-05A8AB1523AF}"/>
              </a:ext>
            </a:extLst>
          </p:cNvPr>
          <p:cNvSpPr>
            <a:spLocks noGrp="1"/>
          </p:cNvSpPr>
          <p:nvPr>
            <p:ph type="sldNum" sz="quarter" idx="12"/>
          </p:nvPr>
        </p:nvSpPr>
        <p:spPr/>
        <p:txBody>
          <a:bodyPr/>
          <a:lstStyle/>
          <a:p>
            <a:fld id="{BCDE79FB-97BA-492B-8D57-F1373F9ADA95}" type="slidenum">
              <a:rPr lang="en-US" smtClean="0"/>
              <a:t>9</a:t>
            </a:fld>
            <a:endParaRPr lang="en-US"/>
          </a:p>
        </p:txBody>
      </p:sp>
      <p:sp>
        <p:nvSpPr>
          <p:cNvPr id="8" name="TextBox 7">
            <a:extLst>
              <a:ext uri="{FF2B5EF4-FFF2-40B4-BE49-F238E27FC236}">
                <a16:creationId xmlns:a16="http://schemas.microsoft.com/office/drawing/2014/main" id="{ADAE959D-9059-7F5A-AEBF-00431F78E280}"/>
              </a:ext>
            </a:extLst>
          </p:cNvPr>
          <p:cNvSpPr txBox="1"/>
          <p:nvPr/>
        </p:nvSpPr>
        <p:spPr>
          <a:xfrm>
            <a:off x="1257299" y="1205315"/>
            <a:ext cx="10107385" cy="4632037"/>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285750" indent="-285750">
              <a:spcBef>
                <a:spcPts val="300"/>
              </a:spcBef>
              <a:spcAft>
                <a:spcPts val="300"/>
              </a:spcAft>
              <a:buFont typeface="Arial" panose="020B0604020202020204" pitchFamily="34" charset="0"/>
              <a:buChar char="•"/>
            </a:pPr>
            <a:r>
              <a:rPr lang="en-US" sz="1600" b="1"/>
              <a:t>Year 6 allocation remains a key design challenge for Batch Zero: </a:t>
            </a:r>
            <a:r>
              <a:rPr lang="en-US" sz="1600"/>
              <a:t>process must balance early visibility for developers with alignment to actual transmission readiness, avoiding both over-commitment and lack of certainty</a:t>
            </a:r>
          </a:p>
          <a:p>
            <a:pPr marL="285750" indent="-285750">
              <a:spcBef>
                <a:spcPts val="300"/>
              </a:spcBef>
              <a:spcAft>
                <a:spcPts val="300"/>
              </a:spcAft>
              <a:buFont typeface="Arial" panose="020B0604020202020204" pitchFamily="34" charset="0"/>
              <a:buChar char="•"/>
            </a:pPr>
            <a:endParaRPr lang="en-US" sz="1600" b="1"/>
          </a:p>
          <a:p>
            <a:pPr marL="285750" indent="-285750">
              <a:spcBef>
                <a:spcPts val="300"/>
              </a:spcBef>
              <a:spcAft>
                <a:spcPts val="300"/>
              </a:spcAft>
              <a:buFont typeface="Arial" panose="020B0604020202020204" pitchFamily="34" charset="0"/>
              <a:buChar char="•"/>
            </a:pPr>
            <a:r>
              <a:rPr lang="en-US" sz="1600" b="1"/>
              <a:t>Two main approaches have been considered to date, each with clear trade-offs</a:t>
            </a:r>
          </a:p>
          <a:p>
            <a:pPr marL="742950" lvl="1" indent="-285750">
              <a:spcBef>
                <a:spcPts val="300"/>
              </a:spcBef>
              <a:spcAft>
                <a:spcPts val="300"/>
              </a:spcAft>
              <a:buFont typeface="Courier New" panose="02070309020205020404" pitchFamily="49" charset="0"/>
              <a:buChar char="o"/>
            </a:pPr>
            <a:r>
              <a:rPr lang="en-US" sz="1600" b="1"/>
              <a:t>Current PGRR145 approach:</a:t>
            </a:r>
            <a:r>
              <a:rPr lang="en-US" sz="1600"/>
              <a:t> allocates full MWs by Year 6 upfront, providing clarity but risking a step-change not supported by transmission development timelines</a:t>
            </a:r>
          </a:p>
          <a:p>
            <a:pPr marL="742950" lvl="1" indent="-285750">
              <a:spcBef>
                <a:spcPts val="300"/>
              </a:spcBef>
              <a:spcAft>
                <a:spcPts val="300"/>
              </a:spcAft>
              <a:buFont typeface="Courier New" panose="02070309020205020404" pitchFamily="49" charset="0"/>
              <a:buChar char="o"/>
            </a:pPr>
            <a:r>
              <a:rPr lang="en-US" sz="1600" b="1"/>
              <a:t>“Rollover” approach:</a:t>
            </a:r>
            <a:r>
              <a:rPr lang="en-US" sz="1600"/>
              <a:t> defers full MW allocation to a subsequent batch, ensuring realism but creating customer uncertainty and requiring commitment without clear visibility on full delivery</a:t>
            </a:r>
          </a:p>
          <a:p>
            <a:pPr marL="285750" indent="-285750">
              <a:spcBef>
                <a:spcPts val="300"/>
              </a:spcBef>
              <a:spcAft>
                <a:spcPts val="300"/>
              </a:spcAft>
              <a:buFont typeface="Arial" panose="020B0604020202020204" pitchFamily="34" charset="0"/>
              <a:buChar char="•"/>
            </a:pPr>
            <a:endParaRPr lang="en-US" sz="1600" b="1"/>
          </a:p>
          <a:p>
            <a:pPr marL="285750" indent="-285750">
              <a:spcBef>
                <a:spcPts val="300"/>
              </a:spcBef>
              <a:spcAft>
                <a:spcPts val="300"/>
              </a:spcAft>
              <a:buFont typeface="Arial" panose="020B0604020202020204" pitchFamily="34" charset="0"/>
              <a:buChar char="•"/>
            </a:pPr>
            <a:r>
              <a:rPr lang="en-US" sz="1600" b="1"/>
              <a:t>A third approach (“bookend” allocation) emerges as a more balanced solution:</a:t>
            </a:r>
          </a:p>
          <a:p>
            <a:pPr marL="742950" lvl="1" indent="-285750">
              <a:spcBef>
                <a:spcPts val="300"/>
              </a:spcBef>
              <a:spcAft>
                <a:spcPts val="300"/>
              </a:spcAft>
              <a:buFont typeface="Courier New" panose="02070309020205020404" pitchFamily="49" charset="0"/>
              <a:buChar char="o"/>
            </a:pPr>
            <a:r>
              <a:rPr lang="en-US" sz="1600" b="1"/>
              <a:t>Description:</a:t>
            </a:r>
            <a:r>
              <a:rPr lang="en-US" sz="1600"/>
              <a:t> focus the study on key years (2, 4, 6) to enable a 6-month Batch Zero while providing a full Year 1–6 capacity trajectory and anchoring Year 6 allocation to identified transmission solutions</a:t>
            </a:r>
          </a:p>
          <a:p>
            <a:pPr marL="742950" lvl="1" indent="-285750">
              <a:spcBef>
                <a:spcPts val="300"/>
              </a:spcBef>
              <a:spcAft>
                <a:spcPts val="300"/>
              </a:spcAft>
              <a:buFont typeface="Courier New" panose="02070309020205020404" pitchFamily="49" charset="0"/>
              <a:buChar char="o"/>
            </a:pPr>
            <a:r>
              <a:rPr lang="en-US" sz="1600" b="1"/>
              <a:t>Enabler:</a:t>
            </a:r>
            <a:r>
              <a:rPr lang="en-US" sz="1600"/>
              <a:t> early TSP involvement to define transmission solutions in parallel with the study</a:t>
            </a:r>
          </a:p>
          <a:p>
            <a:pPr marL="742950" lvl="1" indent="-285750">
              <a:spcBef>
                <a:spcPts val="300"/>
              </a:spcBef>
              <a:spcAft>
                <a:spcPts val="300"/>
              </a:spcAft>
              <a:buFont typeface="Courier New" panose="02070309020205020404" pitchFamily="49" charset="0"/>
              <a:buChar char="o"/>
            </a:pPr>
            <a:r>
              <a:rPr lang="en-US" sz="1600" b="1"/>
              <a:t>Advantages:</a:t>
            </a:r>
            <a:r>
              <a:rPr lang="en-US" sz="1600"/>
              <a:t> combines customer certainty (clear ramp) with transmission realism, enables an actionable 6-year plan within timeline, and reduces complexity and rework</a:t>
            </a:r>
          </a:p>
        </p:txBody>
      </p:sp>
    </p:spTree>
    <p:extLst>
      <p:ext uri="{BB962C8B-B14F-4D97-AF65-F5344CB8AC3E}">
        <p14:creationId xmlns:p14="http://schemas.microsoft.com/office/powerpoint/2010/main" val="339147531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EE4P_STYLE_ID" val="c90ee1e1-c015-415f-8aa1-dd21303cc84c"/>
  <p:tag name="NEWVI" val="true"/>
  <p:tag name="TEMPLATELASTEDITTED" val="2019-02-25 12:05 PM"/>
  <p:tag name="TEMPLATECREATED" val="2019-02-27 01:18 PM"/>
  <p:tag name="TEMPLATEVERSION" val="3"/>
  <p:tag name="BLUEONEFOURTHTITLEFONTCOLORFIXED" val="true"/>
  <p:tag name="DARKLAYOUTNAMESCHANGEDTOCONTRAST" val="true"/>
  <p:tag name="CTFIXED" val="Yes"/>
  <p:tag name="THINKCELLUNDODONOTDELETE" val="0"/>
  <p:tag name="TEMPLATELASTEDITED" val="2021-09-23 06:12 PM"/>
  <p:tag name="LINKEDPICTURESLINKREMOVED" val="True"/>
  <p:tag name="TCCONTRASTACCENTS" val="4|5|6|7|8|9"/>
  <p:tag name="TCLIGHTACCENTS" val="4|5|6|7|8|9"/>
  <p:tag name="ICONLINEFILL" val="Color [A=255, R=255, G=255, B=255]"/>
  <p:tag name="ICONLINEFILLTHEME" val="Text 2"/>
  <p:tag name="THINKCELLPRESENTATIONDONOTDELETE" val="&lt;?xml version=&quot;1.0&quot; encoding=&quot;UTF-16&quot; standalone=&quot;yes&quot;?&gt;&lt;root reqver=&quot;28224&quot;&gt;&lt;version val=&quot;35840&quot;/&gt;&lt;CPresentation id=&quot;1&quot;&gt;&lt;m_precDefaultNumber&gt;&lt;m_bNumberIsYear val=&quot;1&quot;/&gt;&lt;m_chMinusSymbol&gt;-&lt;/m_chMinusSymbol&gt;&lt;m_chDecimalSymbol17909&gt;.&lt;/m_chDecimalSymbol17909&gt;&lt;m_nGroupingDigits17909 val=&quot;3&quot;/&gt;&lt;m_chGroupingSymbol17909&gt;,&lt;/m_chGroupingSymbol17909&gt;&lt;m_yearfmt&gt;&lt;begin val=&quot;0&quot;/&gt;&lt;end val=&quot;4&quot;/&gt;&lt;/m_yearfmt&gt;&lt;/m_precDefaultNumber&gt;&lt;m_precDefaultPercent&gt;&lt;m_bNumberIsYear val=&quot;1&quot;/&gt;&lt;m_chMinusSymbol&gt;-&lt;/m_chMinusSymbol&gt;&lt;m_nDecimalDigits17909 val=&quot;0&quot;/&gt;&lt;m_chDecimalSymbol17909&gt;.&lt;/m_chDecimalSymbol17909&gt;&lt;m_nGroupingDigits17909 val=&quot;3&quot;/&gt;&lt;m_chGroupingSymbol17909&gt;,&lt;/m_chGroupingSymbol17909&gt;&lt;m_strSuffix17909&gt;%&lt;/m_strSuffix17909&gt;&lt;m_yearfmt&gt;&lt;begin val=&quot;0&quot;/&gt;&lt;end val=&quot;4&quot;/&gt;&lt;/m_yearfmt&gt;&lt;/m_precDefaultPercent&gt;&lt;m_precDefaultDate&gt;&lt;m_bNumberIsYear val=&quot;0&quot;/&gt;&lt;m_strFormatTime&gt;%d-%1-%Y&lt;/m_strFormatTime&gt;&lt;m_yearfmt&gt;&lt;begin val=&quot;0&quot;/&gt;&lt;end val=&quot;0&quot;/&gt;&lt;/m_yearfmt&gt;&lt;/m_precDefaultDate&gt;&lt;m_precDefaultDay&gt;&lt;m_bNumberIsYear val=&quot;0&quot;/&gt;&lt;m_strFormatTime&gt;%d&lt;/m_strFormatTime&gt;&lt;m_yearfmt&gt;&lt;begin val=&quot;0&quot;/&gt;&lt;end val=&quot;4&quot;/&gt;&lt;/m_yearfmt&gt;&lt;/m_precDefaultDay&gt;&lt;m_precDefaultWeek&gt;&lt;m_bNumberIsYear val=&quot;0&quot;/&gt;&lt;m_strFormatTime&gt;%4&lt;/m_strFormatTime&gt;&lt;m_yearfmt&gt;&lt;begin val=&quot;0&quot;/&gt;&lt;end val=&quot;4&quot;/&gt;&lt;/m_yearfmt&gt;&lt;/m_precDefaultWeek&gt;&lt;m_precDefaultMonth&gt;&lt;m_bNumberIsYear val=&quot;0&quot;/&gt;&lt;m_strFormatTime&gt;%1&lt;/m_strFormatTime&gt;&lt;m_yearfmt&gt;&lt;begin val=&quot;0&quot;/&gt;&lt;end val=&quot;4&quot;/&gt;&lt;/m_yearfmt&gt;&lt;/m_precDefaultMonth&gt;&lt;m_precDefaultQuarter&gt;&lt;m_bNumberIsYear val=&quot;0&quot;/&gt;&lt;m_strFormatTime&gt;Q%5&lt;/m_strFormatTime&gt;&lt;m_yearfmt&gt;&lt;begin val=&quot;0&quot;/&gt;&lt;end val=&quot;4&quot;/&gt;&lt;/m_yearfmt&gt;&lt;/m_precDefaultQuarter&gt;&lt;m_precDefaultYear&gt;&lt;m_bNumberIsYear val=&quot;0&quot;/&gt;&lt;m_strFormatTime&gt;%Y&lt;/m_strFormatTime&gt;&lt;m_yearfmt&gt;&lt;begin val=&quot;0&quot;/&gt;&lt;end val=&quot;0&quot;/&gt;&lt;/m_yearfmt&gt;&lt;/m_precDefaultYear&gt;&lt;m_precDefaultFYDay&gt;&lt;m_yearfmt&gt;&lt;begin val=&quot;0&quot;/&gt;&lt;end val=&quot;4&quot;/&gt;&lt;/m_yearfmt&gt;&lt;/m_precDefaultFYDay&gt;&lt;m_precDefaultFYWeek&gt;&lt;m_yearfmt&gt;&lt;begin val=&quot;0&quot;/&gt;&lt;end val=&quot;4&quot;/&gt;&lt;/m_yearfmt&gt;&lt;/m_precDefaultFYWeek&gt;&lt;m_precDefaultFYMonth&gt;&lt;m_yearfmt&gt;&lt;begin val=&quot;0&quot;/&gt;&lt;end val=&quot;4&quot;/&gt;&lt;/m_yearfmt&gt;&lt;/m_precDefaultFYMonth&gt;&lt;m_precDefaultFYQuarter&gt;&lt;m_yearfmt&gt;&lt;begin val=&quot;0&quot;/&gt;&lt;end val=&quot;4&quot;/&gt;&lt;/m_yearfmt&gt;&lt;/m_precDefaultFYQuarter&gt;&lt;m_precDefaultFYYear&gt;&lt;m_yearfmt&gt;&lt;begin val=&quot;0&quot;/&gt;&lt;end val=&quot;4&quot;/&gt;&lt;/m_yearfmt&gt;&lt;/m_precDefaultFYYear&gt;&lt;m_mruColor&gt;&lt;m_vecMRU length=&quot;7&quot;&gt;&lt;elem m_fUsage=&quot;2.92994881114815974854E+00&quot;&gt;&lt;m_msothmcolidx val=&quot;0&quot;/&gt;&lt;m_rgb r=&quot;06&quot; g=&quot;1F&quot; b=&quot;79&quot;/&gt;&lt;/elem&gt;&lt;elem m_fUsage=&quot;1.70999999999999996447E+00&quot;&gt;&lt;m_msothmcolidx val=&quot;0&quot;/&gt;&lt;m_rgb r=&quot;75&quot; g=&quot;9C&quot; b=&quot;EA&quot;/&gt;&lt;/elem&gt;&lt;elem m_fUsage=&quot;1.00817383588184972254E+00&quot;&gt;&lt;m_msothmcolidx val=&quot;0&quot;/&gt;&lt;m_rgb r=&quot;01&quot; g=&quot;59&quot; b=&quot;A2&quot;/&gt;&lt;/elem&gt;&lt;elem m_fUsage=&quot;1.00000000000000000000E+00&quot;&gt;&lt;m_msothmcolidx val=&quot;0&quot;/&gt;&lt;m_rgb r=&quot;C1&quot; g=&quot;D2&quot; b=&quot;F5&quot;/&gt;&lt;/elem&gt;&lt;elem m_fUsage=&quot;7.29000000000000092371E-01&quot;&gt;&lt;m_msothmcolidx val=&quot;0&quot;/&gt;&lt;m_rgb r=&quot;47&quot; g=&quot;73&quot; b=&quot;D2&quot;/&gt;&lt;/elem&gt;&lt;elem m_fUsage=&quot;5.90490000000000181402E-01&quot;&gt;&lt;m_msothmcolidx val=&quot;0&quot;/&gt;&lt;m_rgb r=&quot;22&quot; g=&quot;3C&quot; b=&quot;83&quot;/&gt;&lt;/elem&gt;&lt;elem m_fUsage=&quot;5.31441000000000163261E-01&quot;&gt;&lt;m_msothmcolidx val=&quot;0&quot;/&gt;&lt;m_rgb r=&quot;AF&quot; g=&quot;F5&quot; b=&quot;FF&quot;/&gt;&lt;/elem&gt;&lt;/m_vecMRU&gt;&lt;/m_mruColor&gt;&lt;m_eweekdayFirstOfWeek val=&quot;2&quot;/&gt;&lt;m_eweekdayFirstOfWorkweek val=&quot;2&quot;/&gt;&lt;m_eweekdayFirstOfWeekend val=&quot;7&quot;/&gt;&lt;/CPresentation&gt;&lt;/root&gt;"/>
  <p:tag name="ICONENCLOSURE" val="True"/>
  <p:tag name="LILLI_DECK_ID" val="439ac0ef-c625-4080-92c7-eb2b30490373"/>
</p:tagLst>
</file>

<file path=ppt/tags/tag10.xml><?xml version="1.0" encoding="utf-8"?>
<p:tagLst xmlns:a="http://schemas.openxmlformats.org/drawingml/2006/main" xmlns:r="http://schemas.openxmlformats.org/officeDocument/2006/relationships" xmlns:p="http://schemas.openxmlformats.org/presentationml/2006/main">
  <p:tag name="NAME" val="TrackerNumBlue"/>
</p:tagLst>
</file>

<file path=ppt/tags/tag100.xml><?xml version="1.0" encoding="utf-8"?>
<p:tagLst xmlns:a="http://schemas.openxmlformats.org/drawingml/2006/main" xmlns:r="http://schemas.openxmlformats.org/officeDocument/2006/relationships" xmlns:p="http://schemas.openxmlformats.org/presentationml/2006/main">
  <p:tag name="NAME" val="SingleBoatText"/>
</p:tagLst>
</file>

<file path=ppt/tags/tag101.xml><?xml version="1.0" encoding="utf-8"?>
<p:tagLst xmlns:a="http://schemas.openxmlformats.org/drawingml/2006/main" xmlns:r="http://schemas.openxmlformats.org/officeDocument/2006/relationships" xmlns:p="http://schemas.openxmlformats.org/presentationml/2006/main">
  <p:tag name="NAME" val="SingleBoatText"/>
</p:tagLst>
</file>

<file path=ppt/tags/tag102.xml><?xml version="1.0" encoding="utf-8"?>
<p:tagLst xmlns:a="http://schemas.openxmlformats.org/drawingml/2006/main" xmlns:r="http://schemas.openxmlformats.org/officeDocument/2006/relationships" xmlns:p="http://schemas.openxmlformats.org/presentationml/2006/main">
  <p:tag name="NAME" val="SingleBoatText"/>
</p:tagLst>
</file>

<file path=ppt/tags/tag103.xml><?xml version="1.0" encoding="utf-8"?>
<p:tagLst xmlns:a="http://schemas.openxmlformats.org/drawingml/2006/main" xmlns:r="http://schemas.openxmlformats.org/officeDocument/2006/relationships" xmlns:p="http://schemas.openxmlformats.org/presentationml/2006/main">
  <p:tag name="NAME" val="SingleBoatText"/>
</p:tagLst>
</file>

<file path=ppt/tags/tag104.xml><?xml version="1.0" encoding="utf-8"?>
<p:tagLst xmlns:a="http://schemas.openxmlformats.org/drawingml/2006/main" xmlns:r="http://schemas.openxmlformats.org/officeDocument/2006/relationships" xmlns:p="http://schemas.openxmlformats.org/presentationml/2006/main">
  <p:tag name="NAME" val="SingleBoatText"/>
</p:tagLst>
</file>

<file path=ppt/tags/tag105.xml><?xml version="1.0" encoding="utf-8"?>
<p:tagLst xmlns:a="http://schemas.openxmlformats.org/drawingml/2006/main" xmlns:r="http://schemas.openxmlformats.org/officeDocument/2006/relationships" xmlns:p="http://schemas.openxmlformats.org/presentationml/2006/main">
  <p:tag name="NAME" val="SingleBoatText"/>
</p:tagLst>
</file>

<file path=ppt/tags/tag106.xml><?xml version="1.0" encoding="utf-8"?>
<p:tagLst xmlns:a="http://schemas.openxmlformats.org/drawingml/2006/main" xmlns:r="http://schemas.openxmlformats.org/officeDocument/2006/relationships" xmlns:p="http://schemas.openxmlformats.org/presentationml/2006/main">
  <p:tag name="NAME" val="SingleBoatText"/>
</p:tagLst>
</file>

<file path=ppt/tags/tag107.xml><?xml version="1.0" encoding="utf-8"?>
<p:tagLst xmlns:a="http://schemas.openxmlformats.org/drawingml/2006/main" xmlns:r="http://schemas.openxmlformats.org/officeDocument/2006/relationships" xmlns:p="http://schemas.openxmlformats.org/presentationml/2006/main">
  <p:tag name="NAME" val="SingleBoatText"/>
</p:tagLst>
</file>

<file path=ppt/tags/tag108.xml><?xml version="1.0" encoding="utf-8"?>
<p:tagLst xmlns:a="http://schemas.openxmlformats.org/drawingml/2006/main" xmlns:r="http://schemas.openxmlformats.org/officeDocument/2006/relationships" xmlns:p="http://schemas.openxmlformats.org/presentationml/2006/main">
  <p:tag name="NAME" val="GreyLineSeparatorDefault"/>
</p:tagLst>
</file>

<file path=ppt/tags/tag109.xml><?xml version="1.0" encoding="utf-8"?>
<p:tagLst xmlns:a="http://schemas.openxmlformats.org/drawingml/2006/main" xmlns:r="http://schemas.openxmlformats.org/officeDocument/2006/relationships" xmlns:p="http://schemas.openxmlformats.org/presentationml/2006/main">
  <p:tag name="NAME" val="GreyLineSeparatorDefault"/>
</p:tagLst>
</file>

<file path=ppt/tags/tag11.xml><?xml version="1.0" encoding="utf-8"?>
<p:tagLst xmlns:a="http://schemas.openxmlformats.org/drawingml/2006/main" xmlns:r="http://schemas.openxmlformats.org/officeDocument/2006/relationships" xmlns:p="http://schemas.openxmlformats.org/presentationml/2006/main">
  <p:tag name="1LEVEL" val="0.5"/>
  <p:tag name="2LEVEL" val="0.25"/>
  <p:tag name="3LEVEL" val="0.12"/>
  <p:tag name="4LEVEL" val="0.06"/>
  <p:tag name="5LEVEL" val="0.03"/>
</p:tagLst>
</file>

<file path=ppt/tags/tag110.xml><?xml version="1.0" encoding="utf-8"?>
<p:tagLst xmlns:a="http://schemas.openxmlformats.org/drawingml/2006/main" xmlns:r="http://schemas.openxmlformats.org/officeDocument/2006/relationships" xmlns:p="http://schemas.openxmlformats.org/presentationml/2006/main">
  <p:tag name="NAME" val="GreyLineSeparatorDefault"/>
</p:tagLst>
</file>

<file path=ppt/tags/tag111.xml><?xml version="1.0" encoding="utf-8"?>
<p:tagLst xmlns:a="http://schemas.openxmlformats.org/drawingml/2006/main" xmlns:r="http://schemas.openxmlformats.org/officeDocument/2006/relationships" xmlns:p="http://schemas.openxmlformats.org/presentationml/2006/main">
  <p:tag name="NAME" val="GreyLineSeparatorDefault"/>
</p:tagLst>
</file>

<file path=ppt/tags/tag112.xml><?xml version="1.0" encoding="utf-8"?>
<p:tagLst xmlns:a="http://schemas.openxmlformats.org/drawingml/2006/main" xmlns:r="http://schemas.openxmlformats.org/officeDocument/2006/relationships" xmlns:p="http://schemas.openxmlformats.org/presentationml/2006/main">
  <p:tag name="NAME" val="GreyLineSeparatorDefault"/>
</p:tagLst>
</file>

<file path=ppt/tags/tag113.xml><?xml version="1.0" encoding="utf-8"?>
<p:tagLst xmlns:a="http://schemas.openxmlformats.org/drawingml/2006/main" xmlns:r="http://schemas.openxmlformats.org/officeDocument/2006/relationships" xmlns:p="http://schemas.openxmlformats.org/presentationml/2006/main">
  <p:tag name="NAME" val="GreyLineSeparatorDefault"/>
</p:tagLst>
</file>

<file path=ppt/tags/tag114.xml><?xml version="1.0" encoding="utf-8"?>
<p:tagLst xmlns:a="http://schemas.openxmlformats.org/drawingml/2006/main" xmlns:r="http://schemas.openxmlformats.org/officeDocument/2006/relationships" xmlns:p="http://schemas.openxmlformats.org/presentationml/2006/main">
  <p:tag name="NAME" val="GreyLineSeparatorDefault"/>
</p:tagLst>
</file>

<file path=ppt/tags/tag115.xml><?xml version="1.0" encoding="utf-8"?>
<p:tagLst xmlns:a="http://schemas.openxmlformats.org/drawingml/2006/main" xmlns:r="http://schemas.openxmlformats.org/officeDocument/2006/relationships" xmlns:p="http://schemas.openxmlformats.org/presentationml/2006/main">
  <p:tag name="NAME" val="GreyLineSeparatorDefault"/>
</p:tagLst>
</file>

<file path=ppt/tags/tag116.xml><?xml version="1.0" encoding="utf-8"?>
<p:tagLst xmlns:a="http://schemas.openxmlformats.org/drawingml/2006/main" xmlns:r="http://schemas.openxmlformats.org/officeDocument/2006/relationships" xmlns:p="http://schemas.openxmlformats.org/presentationml/2006/main">
  <p:tag name="NAME" val="SingleBoatText"/>
</p:tagLst>
</file>

<file path=ppt/tags/tag117.xml><?xml version="1.0" encoding="utf-8"?>
<p:tagLst xmlns:a="http://schemas.openxmlformats.org/drawingml/2006/main" xmlns:r="http://schemas.openxmlformats.org/officeDocument/2006/relationships" xmlns:p="http://schemas.openxmlformats.org/presentationml/2006/main">
  <p:tag name="NAME" val="SingleBoatText"/>
</p:tagLst>
</file>

<file path=ppt/tags/tag118.xml><?xml version="1.0" encoding="utf-8"?>
<p:tagLst xmlns:a="http://schemas.openxmlformats.org/drawingml/2006/main" xmlns:r="http://schemas.openxmlformats.org/officeDocument/2006/relationships" xmlns:p="http://schemas.openxmlformats.org/presentationml/2006/main">
  <p:tag name="NAME" val="SingleBoatText"/>
</p:tagLst>
</file>

<file path=ppt/tags/tag119.xml><?xml version="1.0" encoding="utf-8"?>
<p:tagLst xmlns:a="http://schemas.openxmlformats.org/drawingml/2006/main" xmlns:r="http://schemas.openxmlformats.org/officeDocument/2006/relationships" xmlns:p="http://schemas.openxmlformats.org/presentationml/2006/main">
  <p:tag name="NAME" val="SingleBoatText"/>
</p:tagLst>
</file>

<file path=ppt/tags/tag12.xml><?xml version="1.0" encoding="utf-8"?>
<p:tagLst xmlns:a="http://schemas.openxmlformats.org/drawingml/2006/main" xmlns:r="http://schemas.openxmlformats.org/officeDocument/2006/relationships" xmlns:p="http://schemas.openxmlformats.org/presentationml/2006/main">
  <p:tag name="NAME" val="TrackerNumBlue"/>
</p:tagLst>
</file>

<file path=ppt/tags/tag120.xml><?xml version="1.0" encoding="utf-8"?>
<p:tagLst xmlns:a="http://schemas.openxmlformats.org/drawingml/2006/main" xmlns:r="http://schemas.openxmlformats.org/officeDocument/2006/relationships" xmlns:p="http://schemas.openxmlformats.org/presentationml/2006/main">
  <p:tag name="NAME" val="SingleBoatText"/>
</p:tagLst>
</file>

<file path=ppt/tags/tag121.xml><?xml version="1.0" encoding="utf-8"?>
<p:tagLst xmlns:a="http://schemas.openxmlformats.org/drawingml/2006/main" xmlns:r="http://schemas.openxmlformats.org/officeDocument/2006/relationships" xmlns:p="http://schemas.openxmlformats.org/presentationml/2006/main">
  <p:tag name="NAME" val="SingleBoatText"/>
</p:tagLst>
</file>

<file path=ppt/tags/tag122.xml><?xml version="1.0" encoding="utf-8"?>
<p:tagLst xmlns:a="http://schemas.openxmlformats.org/drawingml/2006/main" xmlns:r="http://schemas.openxmlformats.org/officeDocument/2006/relationships" xmlns:p="http://schemas.openxmlformats.org/presentationml/2006/main">
  <p:tag name="NAME" val="SingleBoatText"/>
</p:tagLst>
</file>

<file path=ppt/tags/tag123.xml><?xml version="1.0" encoding="utf-8"?>
<p:tagLst xmlns:a="http://schemas.openxmlformats.org/drawingml/2006/main" xmlns:r="http://schemas.openxmlformats.org/officeDocument/2006/relationships" xmlns:p="http://schemas.openxmlformats.org/presentationml/2006/main">
  <p:tag name="NAME" val="SingleBoatText"/>
</p:tagLst>
</file>

<file path=ppt/tags/tag124.xml><?xml version="1.0" encoding="utf-8"?>
<p:tagLst xmlns:a="http://schemas.openxmlformats.org/drawingml/2006/main" xmlns:r="http://schemas.openxmlformats.org/officeDocument/2006/relationships" xmlns:p="http://schemas.openxmlformats.org/presentationml/2006/main">
  <p:tag name="NAME" val="SingleBoatText"/>
</p:tagLst>
</file>

<file path=ppt/tags/tag125.xml><?xml version="1.0" encoding="utf-8"?>
<p:tagLst xmlns:a="http://schemas.openxmlformats.org/drawingml/2006/main" xmlns:r="http://schemas.openxmlformats.org/officeDocument/2006/relationships" xmlns:p="http://schemas.openxmlformats.org/presentationml/2006/main">
  <p:tag name="NAME" val="SingleBoatText"/>
</p:tagLst>
</file>

<file path=ppt/tags/tag126.xml><?xml version="1.0" encoding="utf-8"?>
<p:tagLst xmlns:a="http://schemas.openxmlformats.org/drawingml/2006/main" xmlns:r="http://schemas.openxmlformats.org/officeDocument/2006/relationships" xmlns:p="http://schemas.openxmlformats.org/presentationml/2006/main">
  <p:tag name="NAME" val="SingleBoatText"/>
</p:tagLst>
</file>

<file path=ppt/tags/tag127.xml><?xml version="1.0" encoding="utf-8"?>
<p:tagLst xmlns:a="http://schemas.openxmlformats.org/drawingml/2006/main" xmlns:r="http://schemas.openxmlformats.org/officeDocument/2006/relationships" xmlns:p="http://schemas.openxmlformats.org/presentationml/2006/main">
  <p:tag name="NAME" val="SingleBoatText"/>
</p:tagLst>
</file>

<file path=ppt/tags/tag128.xml><?xml version="1.0" encoding="utf-8"?>
<p:tagLst xmlns:a="http://schemas.openxmlformats.org/drawingml/2006/main" xmlns:r="http://schemas.openxmlformats.org/officeDocument/2006/relationships" xmlns:p="http://schemas.openxmlformats.org/presentationml/2006/main">
  <p:tag name="NAME" val="SingleBoatText"/>
</p:tagLst>
</file>

<file path=ppt/tags/tag129.xml><?xml version="1.0" encoding="utf-8"?>
<p:tagLst xmlns:a="http://schemas.openxmlformats.org/drawingml/2006/main" xmlns:r="http://schemas.openxmlformats.org/officeDocument/2006/relationships" xmlns:p="http://schemas.openxmlformats.org/presentationml/2006/main">
  <p:tag name="NAME" val="SingleBoatText"/>
</p:tagLst>
</file>

<file path=ppt/tags/tag13.xml><?xml version="1.0" encoding="utf-8"?>
<p:tagLst xmlns:a="http://schemas.openxmlformats.org/drawingml/2006/main" xmlns:r="http://schemas.openxmlformats.org/officeDocument/2006/relationships" xmlns:p="http://schemas.openxmlformats.org/presentationml/2006/main">
  <p:tag name="1LEVEL" val="0.5"/>
  <p:tag name="2LEVEL" val="0.25"/>
  <p:tag name="3LEVEL" val="0.12"/>
  <p:tag name="4LEVEL" val="0.06"/>
  <p:tag name="5LEVEL" val="0.03"/>
</p:tagLst>
</file>

<file path=ppt/tags/tag130.xml><?xml version="1.0" encoding="utf-8"?>
<p:tagLst xmlns:a="http://schemas.openxmlformats.org/drawingml/2006/main" xmlns:r="http://schemas.openxmlformats.org/officeDocument/2006/relationships" xmlns:p="http://schemas.openxmlformats.org/presentationml/2006/main">
  <p:tag name="NAME" val="SingleBoatText"/>
</p:tagLst>
</file>

<file path=ppt/tags/tag131.xml><?xml version="1.0" encoding="utf-8"?>
<p:tagLst xmlns:a="http://schemas.openxmlformats.org/drawingml/2006/main" xmlns:r="http://schemas.openxmlformats.org/officeDocument/2006/relationships" xmlns:p="http://schemas.openxmlformats.org/presentationml/2006/main">
  <p:tag name="NAME" val="SingleBoatText"/>
</p:tagLst>
</file>

<file path=ppt/tags/tag132.xml><?xml version="1.0" encoding="utf-8"?>
<p:tagLst xmlns:a="http://schemas.openxmlformats.org/drawingml/2006/main" xmlns:r="http://schemas.openxmlformats.org/officeDocument/2006/relationships" xmlns:p="http://schemas.openxmlformats.org/presentationml/2006/main">
  <p:tag name="NAME" val="SingleBoatText"/>
</p:tagLst>
</file>

<file path=ppt/tags/tag133.xml><?xml version="1.0" encoding="utf-8"?>
<p:tagLst xmlns:a="http://schemas.openxmlformats.org/drawingml/2006/main" xmlns:r="http://schemas.openxmlformats.org/officeDocument/2006/relationships" xmlns:p="http://schemas.openxmlformats.org/presentationml/2006/main">
  <p:tag name="HEIGHT" val="19.38748"/>
  <p:tag name="LEFT" val="45"/>
  <p:tag name="MTNUMBER" val="0.992322978560032"/>
  <p:tag name="MTTABLE" val="Cell"/>
  <p:tag name="TOP" val="110"/>
  <p:tag name="WIDTH" val="202.5"/>
</p:tagLst>
</file>

<file path=ppt/tags/tag134.xml><?xml version="1.0" encoding="utf-8"?>
<p:tagLst xmlns:a="http://schemas.openxmlformats.org/drawingml/2006/main" xmlns:r="http://schemas.openxmlformats.org/officeDocument/2006/relationships" xmlns:p="http://schemas.openxmlformats.org/presentationml/2006/main">
  <p:tag name="NAME" val="SingleBoatText"/>
</p:tagLst>
</file>

<file path=ppt/tags/tag13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6.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13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8.xml><?xml version="1.0" encoding="utf-8"?>
<p:tagLst xmlns:a="http://schemas.openxmlformats.org/drawingml/2006/main" xmlns:r="http://schemas.openxmlformats.org/officeDocument/2006/relationships" xmlns:p="http://schemas.openxmlformats.org/presentationml/2006/main">
  <p:tag name="SHAPENAME" val="5. Source"/>
</p:tagLst>
</file>

<file path=ppt/tags/tag13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NAME" val="TrackerNumBlue"/>
</p:tagLst>
</file>

<file path=ppt/tags/tag140.xml><?xml version="1.0" encoding="utf-8"?>
<p:tagLst xmlns:a="http://schemas.openxmlformats.org/drawingml/2006/main" xmlns:r="http://schemas.openxmlformats.org/officeDocument/2006/relationships" xmlns:p="http://schemas.openxmlformats.org/presentationml/2006/main">
  <p:tag name="SLIDELOOKUP" val="202512111551453982834"/>
</p:tagLst>
</file>

<file path=ppt/tags/tag14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2.xml><?xml version="1.0" encoding="utf-8"?>
<p:tagLst xmlns:a="http://schemas.openxmlformats.org/drawingml/2006/main" xmlns:r="http://schemas.openxmlformats.org/officeDocument/2006/relationships" xmlns:p="http://schemas.openxmlformats.org/presentationml/2006/main">
  <p:tag name="THINKCELLSHAPEDONOTDELETE" val="tLDNbdmB4PFHjHW6JZVLg8A"/>
</p:tagLst>
</file>

<file path=ppt/tags/tag143.xml><?xml version="1.0" encoding="utf-8"?>
<p:tagLst xmlns:a="http://schemas.openxmlformats.org/drawingml/2006/main" xmlns:r="http://schemas.openxmlformats.org/officeDocument/2006/relationships" xmlns:p="http://schemas.openxmlformats.org/presentationml/2006/main">
  <p:tag name="THINKCELLSHAPEDONOTDELETE" val="t1aFaRIvYkoSW0XlP7Yjz.A"/>
</p:tagLst>
</file>

<file path=ppt/tags/tag144.xml><?xml version="1.0" encoding="utf-8"?>
<p:tagLst xmlns:a="http://schemas.openxmlformats.org/drawingml/2006/main" xmlns:r="http://schemas.openxmlformats.org/officeDocument/2006/relationships" xmlns:p="http://schemas.openxmlformats.org/presentationml/2006/main">
  <p:tag name="THINKCELLSHAPEDONOTDELETE" val="teRBdyrMJ1MDuf2L7AZs2Eg"/>
</p:tagLst>
</file>

<file path=ppt/tags/tag145.xml><?xml version="1.0" encoding="utf-8"?>
<p:tagLst xmlns:a="http://schemas.openxmlformats.org/drawingml/2006/main" xmlns:r="http://schemas.openxmlformats.org/officeDocument/2006/relationships" xmlns:p="http://schemas.openxmlformats.org/presentationml/2006/main">
  <p:tag name="THINKCELLSHAPEDONOTDELETE" val="tzqm_u03GSFqVwDq5L2GFcQ"/>
</p:tagLst>
</file>

<file path=ppt/tags/tag146.xml><?xml version="1.0" encoding="utf-8"?>
<p:tagLst xmlns:a="http://schemas.openxmlformats.org/drawingml/2006/main" xmlns:r="http://schemas.openxmlformats.org/officeDocument/2006/relationships" xmlns:p="http://schemas.openxmlformats.org/presentationml/2006/main">
  <p:tag name="THINKCELLSHAPEDONOTDELETE" val="tPGFNF8LB6VSzYLRrIgCjoQ"/>
</p:tagLst>
</file>

<file path=ppt/tags/tag147.xml><?xml version="1.0" encoding="utf-8"?>
<p:tagLst xmlns:a="http://schemas.openxmlformats.org/drawingml/2006/main" xmlns:r="http://schemas.openxmlformats.org/officeDocument/2006/relationships" xmlns:p="http://schemas.openxmlformats.org/presentationml/2006/main">
  <p:tag name="THINKCELLSHAPEDONOTDELETE" val="t_uWP5nFPF.xlNAlVdTpdvw"/>
</p:tagLst>
</file>

<file path=ppt/tags/tag148.xml><?xml version="1.0" encoding="utf-8"?>
<p:tagLst xmlns:a="http://schemas.openxmlformats.org/drawingml/2006/main" xmlns:r="http://schemas.openxmlformats.org/officeDocument/2006/relationships" xmlns:p="http://schemas.openxmlformats.org/presentationml/2006/main">
  <p:tag name="THINKCELLSHAPEDONOTDELETE" val="tNBMuKlQmKFvpt6HewDyegA"/>
</p:tagLst>
</file>

<file path=ppt/tags/tag14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1LEVEL" val="0.5"/>
  <p:tag name="2LEVEL" val="0.25"/>
  <p:tag name="3LEVEL" val="0.12"/>
  <p:tag name="4LEVEL" val="0.06"/>
  <p:tag name="5LEVEL" val="0.03"/>
</p:tagLst>
</file>

<file path=ppt/tags/tag15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1.xml><?xml version="1.0" encoding="utf-8"?>
<p:tagLst xmlns:a="http://schemas.openxmlformats.org/drawingml/2006/main" xmlns:r="http://schemas.openxmlformats.org/officeDocument/2006/relationships" xmlns:p="http://schemas.openxmlformats.org/presentationml/2006/main">
  <p:tag name="THINKCELLSHAPEDONOTDELETE" val="t5Phs_rG7Np30GcVt26yuLA"/>
</p:tagLst>
</file>

<file path=ppt/tags/tag152.xml><?xml version="1.0" encoding="utf-8"?>
<p:tagLst xmlns:a="http://schemas.openxmlformats.org/drawingml/2006/main" xmlns:r="http://schemas.openxmlformats.org/officeDocument/2006/relationships" xmlns:p="http://schemas.openxmlformats.org/presentationml/2006/main">
  <p:tag name="THINKCELLSHAPEDONOTDELETE" val="t5__oYLRS.5tkS6ezSrxNQQ"/>
</p:tagLst>
</file>

<file path=ppt/tags/tag153.xml><?xml version="1.0" encoding="utf-8"?>
<p:tagLst xmlns:a="http://schemas.openxmlformats.org/drawingml/2006/main" xmlns:r="http://schemas.openxmlformats.org/officeDocument/2006/relationships" xmlns:p="http://schemas.openxmlformats.org/presentationml/2006/main">
  <p:tag name="THINKCELLSHAPEDONOTDELETE" val="toQ95X74GZKytmOiXz1yEmA"/>
</p:tagLst>
</file>

<file path=ppt/tags/tag154.xml><?xml version="1.0" encoding="utf-8"?>
<p:tagLst xmlns:a="http://schemas.openxmlformats.org/drawingml/2006/main" xmlns:r="http://schemas.openxmlformats.org/officeDocument/2006/relationships" xmlns:p="http://schemas.openxmlformats.org/presentationml/2006/main">
  <p:tag name="THINKCELLSHAPEDONOTDELETE" val="t_qc8bq6JgyVa41er22hb9Q"/>
</p:tagLst>
</file>

<file path=ppt/tags/tag155.xml><?xml version="1.0" encoding="utf-8"?>
<p:tagLst xmlns:a="http://schemas.openxmlformats.org/drawingml/2006/main" xmlns:r="http://schemas.openxmlformats.org/officeDocument/2006/relationships" xmlns:p="http://schemas.openxmlformats.org/presentationml/2006/main">
  <p:tag name="THINKCELLSHAPEDONOTDELETE" val="tON9zpbemhWvlMfm1Q1cZtw"/>
</p:tagLst>
</file>

<file path=ppt/tags/tag156.xml><?xml version="1.0" encoding="utf-8"?>
<p:tagLst xmlns:a="http://schemas.openxmlformats.org/drawingml/2006/main" xmlns:r="http://schemas.openxmlformats.org/officeDocument/2006/relationships" xmlns:p="http://schemas.openxmlformats.org/presentationml/2006/main">
  <p:tag name="THINKCELLSHAPEDONOTDELETE" val="t8XziiddxPQXZUwI43yruqg"/>
</p:tagLst>
</file>

<file path=ppt/tags/tag157.xml><?xml version="1.0" encoding="utf-8"?>
<p:tagLst xmlns:a="http://schemas.openxmlformats.org/drawingml/2006/main" xmlns:r="http://schemas.openxmlformats.org/officeDocument/2006/relationships" xmlns:p="http://schemas.openxmlformats.org/presentationml/2006/main">
  <p:tag name="THINKCELLSHAPEDONOTDELETE" val="tsb2JQsXUyaz4y6dyzfKdQQ"/>
</p:tagLst>
</file>

<file path=ppt/tags/tag158.xml><?xml version="1.0" encoding="utf-8"?>
<p:tagLst xmlns:a="http://schemas.openxmlformats.org/drawingml/2006/main" xmlns:r="http://schemas.openxmlformats.org/officeDocument/2006/relationships" xmlns:p="http://schemas.openxmlformats.org/presentationml/2006/main">
  <p:tag name="THINKCELLSHAPEDONOTDELETE" val="tlEl6f.UNCMX9l4DGIcorug"/>
</p:tagLst>
</file>

<file path=ppt/tags/tag159.xml><?xml version="1.0" encoding="utf-8"?>
<p:tagLst xmlns:a="http://schemas.openxmlformats.org/drawingml/2006/main" xmlns:r="http://schemas.openxmlformats.org/officeDocument/2006/relationships" xmlns:p="http://schemas.openxmlformats.org/presentationml/2006/main">
  <p:tag name="THINKCELLSHAPEDONOTDELETE" val="tousPS5f.0MHARSdROdCZUQ"/>
</p:tagLst>
</file>

<file path=ppt/tags/tag16.xml><?xml version="1.0" encoding="utf-8"?>
<p:tagLst xmlns:a="http://schemas.openxmlformats.org/drawingml/2006/main" xmlns:r="http://schemas.openxmlformats.org/officeDocument/2006/relationships" xmlns:p="http://schemas.openxmlformats.org/presentationml/2006/main">
  <p:tag name="NAME" val="TrackerNumBlue"/>
</p:tagLst>
</file>

<file path=ppt/tags/tag160.xml><?xml version="1.0" encoding="utf-8"?>
<p:tagLst xmlns:a="http://schemas.openxmlformats.org/drawingml/2006/main" xmlns:r="http://schemas.openxmlformats.org/officeDocument/2006/relationships" xmlns:p="http://schemas.openxmlformats.org/presentationml/2006/main">
  <p:tag name="THINKCELLSHAPEDONOTDELETE" val="tVsMBhb8JClr0Bxvd8OK7TQ"/>
</p:tagLst>
</file>

<file path=ppt/tags/tag161.xml><?xml version="1.0" encoding="utf-8"?>
<p:tagLst xmlns:a="http://schemas.openxmlformats.org/drawingml/2006/main" xmlns:r="http://schemas.openxmlformats.org/officeDocument/2006/relationships" xmlns:p="http://schemas.openxmlformats.org/presentationml/2006/main">
  <p:tag name="THINKCELLSHAPEDONOTDELETE" val="t8ShXEJZOaPnCa2bNpGhyqA"/>
</p:tagLst>
</file>

<file path=ppt/tags/tag162.xml><?xml version="1.0" encoding="utf-8"?>
<p:tagLst xmlns:a="http://schemas.openxmlformats.org/drawingml/2006/main" xmlns:r="http://schemas.openxmlformats.org/officeDocument/2006/relationships" xmlns:p="http://schemas.openxmlformats.org/presentationml/2006/main">
  <p:tag name="THINKCELLSHAPEDONOTDELETE" val="tx6LNF_fPN0q_afZjnr_DHw"/>
</p:tagLst>
</file>

<file path=ppt/tags/tag163.xml><?xml version="1.0" encoding="utf-8"?>
<p:tagLst xmlns:a="http://schemas.openxmlformats.org/drawingml/2006/main" xmlns:r="http://schemas.openxmlformats.org/officeDocument/2006/relationships" xmlns:p="http://schemas.openxmlformats.org/presentationml/2006/main">
  <p:tag name="THINKCELLSHAPEDONOTDELETE" val="tY9HxQjYNNPiUROuhdkgq1A"/>
</p:tagLst>
</file>

<file path=ppt/tags/tag164.xml><?xml version="1.0" encoding="utf-8"?>
<p:tagLst xmlns:a="http://schemas.openxmlformats.org/drawingml/2006/main" xmlns:r="http://schemas.openxmlformats.org/officeDocument/2006/relationships" xmlns:p="http://schemas.openxmlformats.org/presentationml/2006/main">
  <p:tag name="THINKCELLSHAPEDONOTDELETE" val="tDpFSSau1W43VWLf7NQXR1g"/>
</p:tagLst>
</file>

<file path=ppt/tags/tag165.xml><?xml version="1.0" encoding="utf-8"?>
<p:tagLst xmlns:a="http://schemas.openxmlformats.org/drawingml/2006/main" xmlns:r="http://schemas.openxmlformats.org/officeDocument/2006/relationships" xmlns:p="http://schemas.openxmlformats.org/presentationml/2006/main">
  <p:tag name="THINKCELLSHAPEDONOTDELETE" val="t.wx6t4kvb8jlXi9dbpMkAw"/>
</p:tagLst>
</file>

<file path=ppt/tags/tag166.xml><?xml version="1.0" encoding="utf-8"?>
<p:tagLst xmlns:a="http://schemas.openxmlformats.org/drawingml/2006/main" xmlns:r="http://schemas.openxmlformats.org/officeDocument/2006/relationships" xmlns:p="http://schemas.openxmlformats.org/presentationml/2006/main">
  <p:tag name="THINKCELLSHAPEDONOTDELETE" val="t8rymcui8NwWPQ2L.BO4GXg"/>
</p:tagLst>
</file>

<file path=ppt/tags/tag167.xml><?xml version="1.0" encoding="utf-8"?>
<p:tagLst xmlns:a="http://schemas.openxmlformats.org/drawingml/2006/main" xmlns:r="http://schemas.openxmlformats.org/officeDocument/2006/relationships" xmlns:p="http://schemas.openxmlformats.org/presentationml/2006/main">
  <p:tag name="NAME" val="LineBasicDefault"/>
</p:tagLst>
</file>

<file path=ppt/tags/tag168.xml><?xml version="1.0" encoding="utf-8"?>
<p:tagLst xmlns:a="http://schemas.openxmlformats.org/drawingml/2006/main" xmlns:r="http://schemas.openxmlformats.org/officeDocument/2006/relationships" xmlns:p="http://schemas.openxmlformats.org/presentationml/2006/main">
  <p:tag name="NAME" val="LineBasicDefault"/>
</p:tagLst>
</file>

<file path=ppt/tags/tag16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1LEVEL" val="0.5"/>
  <p:tag name="2LEVEL" val="0.25"/>
  <p:tag name="3LEVEL" val="0.12"/>
  <p:tag name="4LEVEL" val="0.06"/>
  <p:tag name="5LEVEL" val="0.03"/>
</p:tagLst>
</file>

<file path=ppt/tags/tag170.xml><?xml version="1.0" encoding="utf-8"?>
<p:tagLst xmlns:a="http://schemas.openxmlformats.org/drawingml/2006/main" xmlns:r="http://schemas.openxmlformats.org/officeDocument/2006/relationships" xmlns:p="http://schemas.openxmlformats.org/presentationml/2006/main">
  <p:tag name="THINKCELLSHAPEDONOTDELETE" val="tmiUxG6bvVdbmfs_fczdGyQ"/>
</p:tagLst>
</file>

<file path=ppt/tags/tag171.xml><?xml version="1.0" encoding="utf-8"?>
<p:tagLst xmlns:a="http://schemas.openxmlformats.org/drawingml/2006/main" xmlns:r="http://schemas.openxmlformats.org/officeDocument/2006/relationships" xmlns:p="http://schemas.openxmlformats.org/presentationml/2006/main">
  <p:tag name="THINKCELLSHAPEDONOTDELETE" val="tP.OiFXxraO2ZqrxlstopYA"/>
</p:tagLst>
</file>

<file path=ppt/tags/tag172.xml><?xml version="1.0" encoding="utf-8"?>
<p:tagLst xmlns:a="http://schemas.openxmlformats.org/drawingml/2006/main" xmlns:r="http://schemas.openxmlformats.org/officeDocument/2006/relationships" xmlns:p="http://schemas.openxmlformats.org/presentationml/2006/main">
  <p:tag name="THINKCELLSHAPEDONOTDELETE" val="t_e0xZ54KbMFqBtFShc_SYw"/>
</p:tagLst>
</file>

<file path=ppt/tags/tag173.xml><?xml version="1.0" encoding="utf-8"?>
<p:tagLst xmlns:a="http://schemas.openxmlformats.org/drawingml/2006/main" xmlns:r="http://schemas.openxmlformats.org/officeDocument/2006/relationships" xmlns:p="http://schemas.openxmlformats.org/presentationml/2006/main">
  <p:tag name="THINKCELLSHAPEDONOTDELETE" val="tiSEyJNSlLA_W57.orRiO5Q"/>
</p:tagLst>
</file>

<file path=ppt/tags/tag174.xml><?xml version="1.0" encoding="utf-8"?>
<p:tagLst xmlns:a="http://schemas.openxmlformats.org/drawingml/2006/main" xmlns:r="http://schemas.openxmlformats.org/officeDocument/2006/relationships" xmlns:p="http://schemas.openxmlformats.org/presentationml/2006/main">
  <p:tag name="THINKCELLSHAPEDONOTDELETE" val="tivD1y.ptfHVD7TDHrE_rag"/>
</p:tagLst>
</file>

<file path=ppt/tags/tag175.xml><?xml version="1.0" encoding="utf-8"?>
<p:tagLst xmlns:a="http://schemas.openxmlformats.org/drawingml/2006/main" xmlns:r="http://schemas.openxmlformats.org/officeDocument/2006/relationships" xmlns:p="http://schemas.openxmlformats.org/presentationml/2006/main">
  <p:tag name="THINKCELLSHAPEDONOTDELETE" val="t9IJ2hnuWGo9lqMHSm_TnIw"/>
</p:tagLst>
</file>

<file path=ppt/tags/tag176.xml><?xml version="1.0" encoding="utf-8"?>
<p:tagLst xmlns:a="http://schemas.openxmlformats.org/drawingml/2006/main" xmlns:r="http://schemas.openxmlformats.org/officeDocument/2006/relationships" xmlns:p="http://schemas.openxmlformats.org/presentationml/2006/main">
  <p:tag name="THINKCELLSHAPEDONOTDELETE" val="tkXgfF9Tmjhcgd.JQr9WXtA"/>
</p:tagLst>
</file>

<file path=ppt/tags/tag177.xml><?xml version="1.0" encoding="utf-8"?>
<p:tagLst xmlns:a="http://schemas.openxmlformats.org/drawingml/2006/main" xmlns:r="http://schemas.openxmlformats.org/officeDocument/2006/relationships" xmlns:p="http://schemas.openxmlformats.org/presentationml/2006/main">
  <p:tag name="THINKCELLSHAPEDONOTDELETE" val="t9jM9_ayLgI5DW7twh7FR5Q"/>
</p:tagLst>
</file>

<file path=ppt/tags/tag178.xml><?xml version="1.0" encoding="utf-8"?>
<p:tagLst xmlns:a="http://schemas.openxmlformats.org/drawingml/2006/main" xmlns:r="http://schemas.openxmlformats.org/officeDocument/2006/relationships" xmlns:p="http://schemas.openxmlformats.org/presentationml/2006/main">
  <p:tag name="THINKCELLSHAPEDONOTDELETE" val="t.Y__W3I6VFn0r2YBOv5R3w"/>
</p:tagLst>
</file>

<file path=ppt/tags/tag179.xml><?xml version="1.0" encoding="utf-8"?>
<p:tagLst xmlns:a="http://schemas.openxmlformats.org/drawingml/2006/main" xmlns:r="http://schemas.openxmlformats.org/officeDocument/2006/relationships" xmlns:p="http://schemas.openxmlformats.org/presentationml/2006/main">
  <p:tag name="THINKCELLSHAPEDONOTDELETE" val="tBf821fiK7CLp0ZcNy9BbmA"/>
</p:tagLst>
</file>

<file path=ppt/tags/tag18.xml><?xml version="1.0" encoding="utf-8"?>
<p:tagLst xmlns:a="http://schemas.openxmlformats.org/drawingml/2006/main" xmlns:r="http://schemas.openxmlformats.org/officeDocument/2006/relationships" xmlns:p="http://schemas.openxmlformats.org/presentationml/2006/main">
  <p:tag name="NAME" val="TrackerNumBlue"/>
</p:tagLst>
</file>

<file path=ppt/tags/tag180.xml><?xml version="1.0" encoding="utf-8"?>
<p:tagLst xmlns:a="http://schemas.openxmlformats.org/drawingml/2006/main" xmlns:r="http://schemas.openxmlformats.org/officeDocument/2006/relationships" xmlns:p="http://schemas.openxmlformats.org/presentationml/2006/main">
  <p:tag name="THINKCELLSHAPEDONOTDELETE" val="tQe0O6RKmDjFcgCpX9SADMg"/>
</p:tagLst>
</file>

<file path=ppt/tags/tag181.xml><?xml version="1.0" encoding="utf-8"?>
<p:tagLst xmlns:a="http://schemas.openxmlformats.org/drawingml/2006/main" xmlns:r="http://schemas.openxmlformats.org/officeDocument/2006/relationships" xmlns:p="http://schemas.openxmlformats.org/presentationml/2006/main">
  <p:tag name="NAME" val="LineBasicDefault"/>
</p:tagLst>
</file>

<file path=ppt/tags/tag182.xml><?xml version="1.0" encoding="utf-8"?>
<p:tagLst xmlns:a="http://schemas.openxmlformats.org/drawingml/2006/main" xmlns:r="http://schemas.openxmlformats.org/officeDocument/2006/relationships" xmlns:p="http://schemas.openxmlformats.org/presentationml/2006/main">
  <p:tag name="NAME" val="LineBasicDefault"/>
</p:tagLst>
</file>

<file path=ppt/tags/tag183.xml><?xml version="1.0" encoding="utf-8"?>
<p:tagLst xmlns:a="http://schemas.openxmlformats.org/drawingml/2006/main" xmlns:r="http://schemas.openxmlformats.org/officeDocument/2006/relationships" xmlns:p="http://schemas.openxmlformats.org/presentationml/2006/main">
  <p:tag name="SLIDELOOKUP" val="202512111551453982834"/>
</p:tagLst>
</file>

<file path=ppt/tags/tag18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5.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186.xml><?xml version="1.0" encoding="utf-8"?>
<p:tagLst xmlns:a="http://schemas.openxmlformats.org/drawingml/2006/main" xmlns:r="http://schemas.openxmlformats.org/officeDocument/2006/relationships" xmlns:p="http://schemas.openxmlformats.org/presentationml/2006/main">
  <p:tag name="THINKCELLSHAPEDONOTDELETE" val="tBd6c0n1cK3j4SMR2fE36JQ"/>
</p:tagLst>
</file>

<file path=ppt/tags/tag187.xml><?xml version="1.0" encoding="utf-8"?>
<p:tagLst xmlns:a="http://schemas.openxmlformats.org/drawingml/2006/main" xmlns:r="http://schemas.openxmlformats.org/officeDocument/2006/relationships" xmlns:p="http://schemas.openxmlformats.org/presentationml/2006/main">
  <p:tag name="THINKCELLSHAPEDONOTDELETE" val="tajUE7b.p5M9BQU857PDXzQ"/>
</p:tagLst>
</file>

<file path=ppt/tags/tag188.xml><?xml version="1.0" encoding="utf-8"?>
<p:tagLst xmlns:a="http://schemas.openxmlformats.org/drawingml/2006/main" xmlns:r="http://schemas.openxmlformats.org/officeDocument/2006/relationships" xmlns:p="http://schemas.openxmlformats.org/presentationml/2006/main">
  <p:tag name="THINKCELLSHAPEDONOTDELETE" val="t1aFaRIvYkoSW0XlP7Yjz.A"/>
</p:tagLst>
</file>

<file path=ppt/tags/tag189.xml><?xml version="1.0" encoding="utf-8"?>
<p:tagLst xmlns:a="http://schemas.openxmlformats.org/drawingml/2006/main" xmlns:r="http://schemas.openxmlformats.org/officeDocument/2006/relationships" xmlns:p="http://schemas.openxmlformats.org/presentationml/2006/main">
  <p:tag name="THINKCELLSHAPEDONOTDELETE" val="tqA8XHOZMF2OkDSF4qxFFMQ"/>
</p:tagLst>
</file>

<file path=ppt/tags/tag19.xml><?xml version="1.0" encoding="utf-8"?>
<p:tagLst xmlns:a="http://schemas.openxmlformats.org/drawingml/2006/main" xmlns:r="http://schemas.openxmlformats.org/officeDocument/2006/relationships" xmlns:p="http://schemas.openxmlformats.org/presentationml/2006/main">
  <p:tag name="1LEVEL" val="0.5"/>
  <p:tag name="2LEVEL" val="0.25"/>
  <p:tag name="3LEVEL" val="0.12"/>
  <p:tag name="4LEVEL" val="0.06"/>
  <p:tag name="5LEVEL" val="0.03"/>
</p:tagLst>
</file>

<file path=ppt/tags/tag190.xml><?xml version="1.0" encoding="utf-8"?>
<p:tagLst xmlns:a="http://schemas.openxmlformats.org/drawingml/2006/main" xmlns:r="http://schemas.openxmlformats.org/officeDocument/2006/relationships" xmlns:p="http://schemas.openxmlformats.org/presentationml/2006/main">
  <p:tag name="THINKCELLSHAPEDONOTDELETE" val="tVT2ilM7VCKJ6srHuMoJFwg"/>
</p:tagLst>
</file>

<file path=ppt/tags/tag191.xml><?xml version="1.0" encoding="utf-8"?>
<p:tagLst xmlns:a="http://schemas.openxmlformats.org/drawingml/2006/main" xmlns:r="http://schemas.openxmlformats.org/officeDocument/2006/relationships" xmlns:p="http://schemas.openxmlformats.org/presentationml/2006/main">
  <p:tag name="THINKCELLSHAPEDONOTDELETE" val="t5T2mxVyzq7KjpnliM3NO1Q"/>
</p:tagLst>
</file>

<file path=ppt/tags/tag192.xml><?xml version="1.0" encoding="utf-8"?>
<p:tagLst xmlns:a="http://schemas.openxmlformats.org/drawingml/2006/main" xmlns:r="http://schemas.openxmlformats.org/officeDocument/2006/relationships" xmlns:p="http://schemas.openxmlformats.org/presentationml/2006/main">
  <p:tag name="THINKCELLSHAPEDONOTDELETE" val="tN9beZRroEGSxjlOB5g9tmw"/>
</p:tagLst>
</file>

<file path=ppt/tags/tag19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4.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195.xml><?xml version="1.0" encoding="utf-8"?>
<p:tagLst xmlns:a="http://schemas.openxmlformats.org/drawingml/2006/main" xmlns:r="http://schemas.openxmlformats.org/officeDocument/2006/relationships" xmlns:p="http://schemas.openxmlformats.org/presentationml/2006/main">
  <p:tag name="1LEVEL" val="0"/>
  <p:tag name="2LEVEL" val="0"/>
  <p:tag name="3LEVEL" val="0"/>
  <p:tag name="4LEVEL" val="0"/>
  <p:tag name="5LEVEL" val="0"/>
</p:tagLst>
</file>

<file path=ppt/tags/tag196.xml><?xml version="1.0" encoding="utf-8"?>
<p:tagLst xmlns:a="http://schemas.openxmlformats.org/drawingml/2006/main" xmlns:r="http://schemas.openxmlformats.org/officeDocument/2006/relationships" xmlns:p="http://schemas.openxmlformats.org/presentationml/2006/main">
  <p:tag name="1LEVEL" val="0"/>
  <p:tag name="2LEVEL" val="0"/>
  <p:tag name="3LEVEL" val="0"/>
  <p:tag name="4LEVEL" val="0"/>
  <p:tag name="5LEVEL" val="0"/>
</p:tagLst>
</file>

<file path=ppt/tags/tag197.xml><?xml version="1.0" encoding="utf-8"?>
<p:tagLst xmlns:a="http://schemas.openxmlformats.org/drawingml/2006/main" xmlns:r="http://schemas.openxmlformats.org/officeDocument/2006/relationships" xmlns:p="http://schemas.openxmlformats.org/presentationml/2006/main">
  <p:tag name="CIRCLESTATUS" val="White"/>
  <p:tag name="NAME" val="XWhite"/>
  <p:tag name="SYMBOLNAME" val="X"/>
</p:tagLst>
</file>

<file path=ppt/tags/tag198.xml><?xml version="1.0" encoding="utf-8"?>
<p:tagLst xmlns:a="http://schemas.openxmlformats.org/drawingml/2006/main" xmlns:r="http://schemas.openxmlformats.org/officeDocument/2006/relationships" xmlns:p="http://schemas.openxmlformats.org/presentationml/2006/main">
  <p:tag name="NAME" val="LineBasicDefault"/>
</p:tagLst>
</file>

<file path=ppt/tags/tag199.xml><?xml version="1.0" encoding="utf-8"?>
<p:tagLst xmlns:a="http://schemas.openxmlformats.org/drawingml/2006/main" xmlns:r="http://schemas.openxmlformats.org/officeDocument/2006/relationships" xmlns:p="http://schemas.openxmlformats.org/presentationml/2006/main">
  <p:tag name="SHAPENAME" val="4. Footno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NAME" val="TrackerNumBlue"/>
</p:tagLst>
</file>

<file path=ppt/tags/tag200.xml><?xml version="1.0" encoding="utf-8"?>
<p:tagLst xmlns:a="http://schemas.openxmlformats.org/drawingml/2006/main" xmlns:r="http://schemas.openxmlformats.org/officeDocument/2006/relationships" xmlns:p="http://schemas.openxmlformats.org/presentationml/2006/main">
  <p:tag name="SHAPENAME" val="4. Footnote"/>
</p:tagLst>
</file>

<file path=ppt/tags/tag201.xml><?xml version="1.0" encoding="utf-8"?>
<p:tagLst xmlns:a="http://schemas.openxmlformats.org/drawingml/2006/main" xmlns:r="http://schemas.openxmlformats.org/officeDocument/2006/relationships" xmlns:p="http://schemas.openxmlformats.org/presentationml/2006/main">
  <p:tag name="NAME" val="CustomIcon"/>
</p:tagLst>
</file>

<file path=ppt/tags/tag202.xml><?xml version="1.0" encoding="utf-8"?>
<p:tagLst xmlns:a="http://schemas.openxmlformats.org/drawingml/2006/main" xmlns:r="http://schemas.openxmlformats.org/officeDocument/2006/relationships" xmlns:p="http://schemas.openxmlformats.org/presentationml/2006/main">
  <p:tag name="NAME" val="CustomIcon"/>
</p:tagLst>
</file>

<file path=ppt/tags/tag20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4.xml><?xml version="1.0" encoding="utf-8"?>
<p:tagLst xmlns:a="http://schemas.openxmlformats.org/drawingml/2006/main" xmlns:r="http://schemas.openxmlformats.org/officeDocument/2006/relationships" xmlns:p="http://schemas.openxmlformats.org/presentationml/2006/main">
  <p:tag name="HEIGHT" val="19.38748"/>
  <p:tag name="LEFT" val="223"/>
  <p:tag name="MTNUMBER" val="0.212129316857145"/>
  <p:tag name="MTTABLE" val="Cell"/>
  <p:tag name="TOP" val="110"/>
  <p:tag name="WIDTH" val="158"/>
</p:tagLst>
</file>

<file path=ppt/tags/tag205.xml><?xml version="1.0" encoding="utf-8"?>
<p:tagLst xmlns:a="http://schemas.openxmlformats.org/drawingml/2006/main" xmlns:r="http://schemas.openxmlformats.org/officeDocument/2006/relationships" xmlns:p="http://schemas.openxmlformats.org/presentationml/2006/main">
  <p:tag name="HEIGHT" val="19.38748"/>
  <p:tag name="LEFT" val="223"/>
  <p:tag name="MTNUMBER" val="0.212129316857145"/>
  <p:tag name="MTTABLE" val="Cell"/>
  <p:tag name="TOP" val="110"/>
  <p:tag name="WIDTH" val="158"/>
</p:tagLst>
</file>

<file path=ppt/tags/tag206.xml><?xml version="1.0" encoding="utf-8"?>
<p:tagLst xmlns:a="http://schemas.openxmlformats.org/drawingml/2006/main" xmlns:r="http://schemas.openxmlformats.org/officeDocument/2006/relationships" xmlns:p="http://schemas.openxmlformats.org/presentationml/2006/main">
  <p:tag name="HEIGHT" val="19.38748"/>
  <p:tag name="LEFT" val="223"/>
  <p:tag name="MTNUMBER" val="0.212129316857145"/>
  <p:tag name="MTTABLE" val="Cell"/>
  <p:tag name="TOP" val="110"/>
  <p:tag name="WIDTH" val="158"/>
</p:tagLst>
</file>

<file path=ppt/tags/tag207.xml><?xml version="1.0" encoding="utf-8"?>
<p:tagLst xmlns:a="http://schemas.openxmlformats.org/drawingml/2006/main" xmlns:r="http://schemas.openxmlformats.org/officeDocument/2006/relationships" xmlns:p="http://schemas.openxmlformats.org/presentationml/2006/main">
  <p:tag name="HEIGHT" val="160.3062"/>
  <p:tag name="LEFT" val="223"/>
  <p:tag name="MTNUMBER" val="0.212129316857145"/>
  <p:tag name="MTTABLE" val="Cell"/>
  <p:tag name="TOP" val="309.6937"/>
  <p:tag name="WIDTH" val="158"/>
</p:tagLst>
</file>

<file path=ppt/tags/tag208.xml><?xml version="1.0" encoding="utf-8"?>
<p:tagLst xmlns:a="http://schemas.openxmlformats.org/drawingml/2006/main" xmlns:r="http://schemas.openxmlformats.org/officeDocument/2006/relationships" xmlns:p="http://schemas.openxmlformats.org/presentationml/2006/main">
  <p:tag name="HEIGHT" val="160.3062"/>
  <p:tag name="LEFT" val="223"/>
  <p:tag name="MTNUMBER" val="0.212129316857145"/>
  <p:tag name="MTTABLE" val="Cell"/>
  <p:tag name="TOP" val="309.6937"/>
  <p:tag name="WIDTH" val="158"/>
</p:tagLst>
</file>

<file path=ppt/tags/tag209.xml><?xml version="1.0" encoding="utf-8"?>
<p:tagLst xmlns:a="http://schemas.openxmlformats.org/drawingml/2006/main" xmlns:r="http://schemas.openxmlformats.org/officeDocument/2006/relationships" xmlns:p="http://schemas.openxmlformats.org/presentationml/2006/main">
  <p:tag name="HEIGHT" val="160.3062"/>
  <p:tag name="LEFT" val="223"/>
  <p:tag name="MTNUMBER" val="0.212129316857145"/>
  <p:tag name="MTTABLE" val="Cell"/>
  <p:tag name="TOP" val="309.6937"/>
  <p:tag name="WIDTH" val="158"/>
</p:tagLst>
</file>

<file path=ppt/tags/tag21.xml><?xml version="1.0" encoding="utf-8"?>
<p:tagLst xmlns:a="http://schemas.openxmlformats.org/drawingml/2006/main" xmlns:r="http://schemas.openxmlformats.org/officeDocument/2006/relationships" xmlns:p="http://schemas.openxmlformats.org/presentationml/2006/main">
  <p:tag name="1LEVEL" val="0.5"/>
  <p:tag name="2LEVEL" val="0.25"/>
  <p:tag name="3LEVEL" val="0.12"/>
  <p:tag name="4LEVEL" val="0.06"/>
  <p:tag name="5LEVEL" val="0.03"/>
</p:tagLst>
</file>

<file path=ppt/tags/tag210.xml><?xml version="1.0" encoding="utf-8"?>
<p:tagLst xmlns:a="http://schemas.openxmlformats.org/drawingml/2006/main" xmlns:r="http://schemas.openxmlformats.org/officeDocument/2006/relationships" xmlns:p="http://schemas.openxmlformats.org/presentationml/2006/main">
  <p:tag name="NAME" val="CustomIcon"/>
</p:tagLst>
</file>

<file path=ppt/tags/tag211.xml><?xml version="1.0" encoding="utf-8"?>
<p:tagLst xmlns:a="http://schemas.openxmlformats.org/drawingml/2006/main" xmlns:r="http://schemas.openxmlformats.org/officeDocument/2006/relationships" xmlns:p="http://schemas.openxmlformats.org/presentationml/2006/main">
  <p:tag name="SHAPENAME" val="4. Footnote"/>
</p:tagLst>
</file>

<file path=ppt/tags/tag212.xml><?xml version="1.0" encoding="utf-8"?>
<p:tagLst xmlns:a="http://schemas.openxmlformats.org/drawingml/2006/main" xmlns:r="http://schemas.openxmlformats.org/officeDocument/2006/relationships" xmlns:p="http://schemas.openxmlformats.org/presentationml/2006/main">
  <p:tag name="SHAPENAME" val="4. Footnote"/>
</p:tagLst>
</file>

<file path=ppt/tags/tag2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4.xml><?xml version="1.0" encoding="utf-8"?>
<p:tagLst xmlns:a="http://schemas.openxmlformats.org/drawingml/2006/main" xmlns:r="http://schemas.openxmlformats.org/officeDocument/2006/relationships" xmlns:p="http://schemas.openxmlformats.org/presentationml/2006/main">
  <p:tag name="NAME" val="LineBasicDefault"/>
</p:tagLst>
</file>

<file path=ppt/tags/tag215.xml><?xml version="1.0" encoding="utf-8"?>
<p:tagLst xmlns:a="http://schemas.openxmlformats.org/drawingml/2006/main" xmlns:r="http://schemas.openxmlformats.org/officeDocument/2006/relationships" xmlns:p="http://schemas.openxmlformats.org/presentationml/2006/main">
  <p:tag name="NAME" val="LineBasicDefault"/>
</p:tagLst>
</file>

<file path=ppt/tags/tag216.xml><?xml version="1.0" encoding="utf-8"?>
<p:tagLst xmlns:a="http://schemas.openxmlformats.org/drawingml/2006/main" xmlns:r="http://schemas.openxmlformats.org/officeDocument/2006/relationships" xmlns:p="http://schemas.openxmlformats.org/presentationml/2006/main">
  <p:tag name="NAME" val="LineBasicDefault"/>
</p:tagLst>
</file>

<file path=ppt/tags/tag217.xml><?xml version="1.0" encoding="utf-8"?>
<p:tagLst xmlns:a="http://schemas.openxmlformats.org/drawingml/2006/main" xmlns:r="http://schemas.openxmlformats.org/officeDocument/2006/relationships" xmlns:p="http://schemas.openxmlformats.org/presentationml/2006/main">
  <p:tag name="NAME" val="LineBasicDefault"/>
</p:tagLst>
</file>

<file path=ppt/tags/tag218.xml><?xml version="1.0" encoding="utf-8"?>
<p:tagLst xmlns:a="http://schemas.openxmlformats.org/drawingml/2006/main" xmlns:r="http://schemas.openxmlformats.org/officeDocument/2006/relationships" xmlns:p="http://schemas.openxmlformats.org/presentationml/2006/main">
  <p:tag name="NAME" val="LineBasicDefault"/>
</p:tagLst>
</file>

<file path=ppt/tags/tag219.xml><?xml version="1.0" encoding="utf-8"?>
<p:tagLst xmlns:a="http://schemas.openxmlformats.org/drawingml/2006/main" xmlns:r="http://schemas.openxmlformats.org/officeDocument/2006/relationships" xmlns:p="http://schemas.openxmlformats.org/presentationml/2006/main">
  <p:tag name="CIRCLESTATUS" val="Blue"/>
  <p:tag name="NAME" val="ChevronBlue"/>
  <p:tag name="SYMBOLNAME" val="Chevron"/>
</p:tagLst>
</file>

<file path=ppt/tags/tag22.xml><?xml version="1.0" encoding="utf-8"?>
<p:tagLst xmlns:a="http://schemas.openxmlformats.org/drawingml/2006/main" xmlns:r="http://schemas.openxmlformats.org/officeDocument/2006/relationships" xmlns:p="http://schemas.openxmlformats.org/presentationml/2006/main">
  <p:tag name="1LEVEL" val="0.5"/>
  <p:tag name="2LEVEL" val="0.25"/>
  <p:tag name="3LEVEL" val="0.12"/>
  <p:tag name="4LEVEL" val="0.06"/>
  <p:tag name="5LEVEL" val="0.03"/>
</p:tagLst>
</file>

<file path=ppt/tags/tag220.xml><?xml version="1.0" encoding="utf-8"?>
<p:tagLst xmlns:a="http://schemas.openxmlformats.org/drawingml/2006/main" xmlns:r="http://schemas.openxmlformats.org/officeDocument/2006/relationships" xmlns:p="http://schemas.openxmlformats.org/presentationml/2006/main">
  <p:tag name="NAME" val="TrackerNumBlue"/>
</p:tagLst>
</file>

<file path=ppt/tags/tag221.xml><?xml version="1.0" encoding="utf-8"?>
<p:tagLst xmlns:a="http://schemas.openxmlformats.org/drawingml/2006/main" xmlns:r="http://schemas.openxmlformats.org/officeDocument/2006/relationships" xmlns:p="http://schemas.openxmlformats.org/presentationml/2006/main">
  <p:tag name="NAME" val="TrackerNumBlue"/>
</p:tagLst>
</file>

<file path=ppt/tags/tag222.xml><?xml version="1.0" encoding="utf-8"?>
<p:tagLst xmlns:a="http://schemas.openxmlformats.org/drawingml/2006/main" xmlns:r="http://schemas.openxmlformats.org/officeDocument/2006/relationships" xmlns:p="http://schemas.openxmlformats.org/presentationml/2006/main">
  <p:tag name="NAME" val="TrackerNumBlue"/>
</p:tagLst>
</file>

<file path=ppt/tags/tag223.xml><?xml version="1.0" encoding="utf-8"?>
<p:tagLst xmlns:a="http://schemas.openxmlformats.org/drawingml/2006/main" xmlns:r="http://schemas.openxmlformats.org/officeDocument/2006/relationships" xmlns:p="http://schemas.openxmlformats.org/presentationml/2006/main">
  <p:tag name="NAME" val="TrackerNumBlue"/>
</p:tagLst>
</file>

<file path=ppt/tags/tag22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5.xml><?xml version="1.0" encoding="utf-8"?>
<p:tagLst xmlns:a="http://schemas.openxmlformats.org/drawingml/2006/main" xmlns:r="http://schemas.openxmlformats.org/officeDocument/2006/relationships" xmlns:p="http://schemas.openxmlformats.org/presentationml/2006/main">
  <p:tag name="CIRCLESTATUS" val="Blue"/>
  <p:tag name="NAME" val="ChevronBlue"/>
  <p:tag name="SYMBOLNAME" val="Chevron"/>
</p:tagLst>
</file>

<file path=ppt/tags/tag226.xml><?xml version="1.0" encoding="utf-8"?>
<p:tagLst xmlns:a="http://schemas.openxmlformats.org/drawingml/2006/main" xmlns:r="http://schemas.openxmlformats.org/officeDocument/2006/relationships" xmlns:p="http://schemas.openxmlformats.org/presentationml/2006/main">
  <p:tag name="NAME" val="5. Source"/>
</p:tagLst>
</file>

<file path=ppt/tags/tag227.xml><?xml version="1.0" encoding="utf-8"?>
<p:tagLst xmlns:a="http://schemas.openxmlformats.org/drawingml/2006/main" xmlns:r="http://schemas.openxmlformats.org/officeDocument/2006/relationships" xmlns:p="http://schemas.openxmlformats.org/presentationml/2006/main">
  <p:tag name="NAME" val="TrackerNumWhite"/>
</p:tagLst>
</file>

<file path=ppt/tags/tag228.xml><?xml version="1.0" encoding="utf-8"?>
<p:tagLst xmlns:a="http://schemas.openxmlformats.org/drawingml/2006/main" xmlns:r="http://schemas.openxmlformats.org/officeDocument/2006/relationships" xmlns:p="http://schemas.openxmlformats.org/presentationml/2006/main">
  <p:tag name="NAME" val="TrackerNumWhite"/>
</p:tagLst>
</file>

<file path=ppt/tags/tag229.xml><?xml version="1.0" encoding="utf-8"?>
<p:tagLst xmlns:a="http://schemas.openxmlformats.org/drawingml/2006/main" xmlns:r="http://schemas.openxmlformats.org/officeDocument/2006/relationships" xmlns:p="http://schemas.openxmlformats.org/presentationml/2006/main">
  <p:tag name="NAME" val="TrackerNumWhite"/>
</p:tagLst>
</file>

<file path=ppt/tags/tag23.xml><?xml version="1.0" encoding="utf-8"?>
<p:tagLst xmlns:a="http://schemas.openxmlformats.org/drawingml/2006/main" xmlns:r="http://schemas.openxmlformats.org/officeDocument/2006/relationships" xmlns:p="http://schemas.openxmlformats.org/presentationml/2006/main">
  <p:tag name="NAME" val="TrackerNumBlue"/>
</p:tagLst>
</file>

<file path=ppt/tags/tag230.xml><?xml version="1.0" encoding="utf-8"?>
<p:tagLst xmlns:a="http://schemas.openxmlformats.org/drawingml/2006/main" xmlns:r="http://schemas.openxmlformats.org/officeDocument/2006/relationships" xmlns:p="http://schemas.openxmlformats.org/presentationml/2006/main">
  <p:tag name="NAME" val="LineBasicDefault"/>
</p:tagLst>
</file>

<file path=ppt/tags/tag231.xml><?xml version="1.0" encoding="utf-8"?>
<p:tagLst xmlns:a="http://schemas.openxmlformats.org/drawingml/2006/main" xmlns:r="http://schemas.openxmlformats.org/officeDocument/2006/relationships" xmlns:p="http://schemas.openxmlformats.org/presentationml/2006/main">
  <p:tag name="NAME" val="LineBasicDefault"/>
</p:tagLst>
</file>

<file path=ppt/tags/tag23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33.xml><?xml version="1.0" encoding="utf-8"?>
<p:tagLst xmlns:a="http://schemas.openxmlformats.org/drawingml/2006/main" xmlns:r="http://schemas.openxmlformats.org/officeDocument/2006/relationships" xmlns:p="http://schemas.openxmlformats.org/presentationml/2006/main">
  <p:tag name="NAME" val="LineBasicDefault"/>
</p:tagLst>
</file>

<file path=ppt/tags/tag234.xml><?xml version="1.0" encoding="utf-8"?>
<p:tagLst xmlns:a="http://schemas.openxmlformats.org/drawingml/2006/main" xmlns:r="http://schemas.openxmlformats.org/officeDocument/2006/relationships" xmlns:p="http://schemas.openxmlformats.org/presentationml/2006/main">
  <p:tag name="NAME" val="LineBasicDefault"/>
</p:tagLst>
</file>

<file path=ppt/tags/tag235.xml><?xml version="1.0" encoding="utf-8"?>
<p:tagLst xmlns:a="http://schemas.openxmlformats.org/drawingml/2006/main" xmlns:r="http://schemas.openxmlformats.org/officeDocument/2006/relationships" xmlns:p="http://schemas.openxmlformats.org/presentationml/2006/main">
  <p:tag name="NAME" val="LineBasicDefault"/>
</p:tagLst>
</file>

<file path=ppt/tags/tag236.xml><?xml version="1.0" encoding="utf-8"?>
<p:tagLst xmlns:a="http://schemas.openxmlformats.org/drawingml/2006/main" xmlns:r="http://schemas.openxmlformats.org/officeDocument/2006/relationships" xmlns:p="http://schemas.openxmlformats.org/presentationml/2006/main">
  <p:tag name="NAME" val="LineBasicDefault"/>
</p:tagLst>
</file>

<file path=ppt/tags/tag237.xml><?xml version="1.0" encoding="utf-8"?>
<p:tagLst xmlns:a="http://schemas.openxmlformats.org/drawingml/2006/main" xmlns:r="http://schemas.openxmlformats.org/officeDocument/2006/relationships" xmlns:p="http://schemas.openxmlformats.org/presentationml/2006/main">
  <p:tag name="NAME" val="LineBasicDefault"/>
</p:tagLst>
</file>

<file path=ppt/tags/tag238.xml><?xml version="1.0" encoding="utf-8"?>
<p:tagLst xmlns:a="http://schemas.openxmlformats.org/drawingml/2006/main" xmlns:r="http://schemas.openxmlformats.org/officeDocument/2006/relationships" xmlns:p="http://schemas.openxmlformats.org/presentationml/2006/main">
  <p:tag name="NAME" val="LineBasicDefault"/>
</p:tagLst>
</file>

<file path=ppt/tags/tag239.xml><?xml version="1.0" encoding="utf-8"?>
<p:tagLst xmlns:a="http://schemas.openxmlformats.org/drawingml/2006/main" xmlns:r="http://schemas.openxmlformats.org/officeDocument/2006/relationships" xmlns:p="http://schemas.openxmlformats.org/presentationml/2006/main">
  <p:tag name="NAME" val="LineBasicDefault"/>
</p:tagLst>
</file>

<file path=ppt/tags/tag24.xml><?xml version="1.0" encoding="utf-8"?>
<p:tagLst xmlns:a="http://schemas.openxmlformats.org/drawingml/2006/main" xmlns:r="http://schemas.openxmlformats.org/officeDocument/2006/relationships" xmlns:p="http://schemas.openxmlformats.org/presentationml/2006/main">
  <p:tag name="SLIDELOOKUP" val="202512111551453982834"/>
</p:tagLst>
</file>

<file path=ppt/tags/tag240.xml><?xml version="1.0" encoding="utf-8"?>
<p:tagLst xmlns:a="http://schemas.openxmlformats.org/drawingml/2006/main" xmlns:r="http://schemas.openxmlformats.org/officeDocument/2006/relationships" xmlns:p="http://schemas.openxmlformats.org/presentationml/2006/main">
  <p:tag name="NAME" val="LineBasicDefault"/>
</p:tagLst>
</file>

<file path=ppt/tags/tag241.xml><?xml version="1.0" encoding="utf-8"?>
<p:tagLst xmlns:a="http://schemas.openxmlformats.org/drawingml/2006/main" xmlns:r="http://schemas.openxmlformats.org/officeDocument/2006/relationships" xmlns:p="http://schemas.openxmlformats.org/presentationml/2006/main">
  <p:tag name="NAME" val="LineBasicDefault"/>
</p:tagLst>
</file>

<file path=ppt/tags/tag242.xml><?xml version="1.0" encoding="utf-8"?>
<p:tagLst xmlns:a="http://schemas.openxmlformats.org/drawingml/2006/main" xmlns:r="http://schemas.openxmlformats.org/officeDocument/2006/relationships" xmlns:p="http://schemas.openxmlformats.org/presentationml/2006/main">
  <p:tag name="NAME" val="LineBasicDefault"/>
</p:tagLst>
</file>

<file path=ppt/tags/tag243.xml><?xml version="1.0" encoding="utf-8"?>
<p:tagLst xmlns:a="http://schemas.openxmlformats.org/drawingml/2006/main" xmlns:r="http://schemas.openxmlformats.org/officeDocument/2006/relationships" xmlns:p="http://schemas.openxmlformats.org/presentationml/2006/main">
  <p:tag name="NAME" val="5. Source"/>
</p:tagLst>
</file>

<file path=ppt/tags/tag24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45.xml><?xml version="1.0" encoding="utf-8"?>
<p:tagLst xmlns:a="http://schemas.openxmlformats.org/drawingml/2006/main" xmlns:r="http://schemas.openxmlformats.org/officeDocument/2006/relationships" xmlns:p="http://schemas.openxmlformats.org/presentationml/2006/main">
  <p:tag name="NAME" val="5. Source"/>
</p:tagLst>
</file>

<file path=ppt/tags/tag246.xml><?xml version="1.0" encoding="utf-8"?>
<p:tagLst xmlns:a="http://schemas.openxmlformats.org/drawingml/2006/main" xmlns:r="http://schemas.openxmlformats.org/officeDocument/2006/relationships" xmlns:p="http://schemas.openxmlformats.org/presentationml/2006/main">
  <p:tag name="NAME" val="LineBasicDefault"/>
</p:tagLst>
</file>

<file path=ppt/tags/tag247.xml><?xml version="1.0" encoding="utf-8"?>
<p:tagLst xmlns:a="http://schemas.openxmlformats.org/drawingml/2006/main" xmlns:r="http://schemas.openxmlformats.org/officeDocument/2006/relationships" xmlns:p="http://schemas.openxmlformats.org/presentationml/2006/main">
  <p:tag name="NAME" val="LineBasicDefault"/>
</p:tagLst>
</file>

<file path=ppt/tags/tag248.xml><?xml version="1.0" encoding="utf-8"?>
<p:tagLst xmlns:a="http://schemas.openxmlformats.org/drawingml/2006/main" xmlns:r="http://schemas.openxmlformats.org/officeDocument/2006/relationships" xmlns:p="http://schemas.openxmlformats.org/presentationml/2006/main">
  <p:tag name="NAME" val="LineBasicDefault"/>
</p:tagLst>
</file>

<file path=ppt/tags/tag249.xml><?xml version="1.0" encoding="utf-8"?>
<p:tagLst xmlns:a="http://schemas.openxmlformats.org/drawingml/2006/main" xmlns:r="http://schemas.openxmlformats.org/officeDocument/2006/relationships" xmlns:p="http://schemas.openxmlformats.org/presentationml/2006/main">
  <p:tag name="NAME" val="LineBasicDefault"/>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50.xml><?xml version="1.0" encoding="utf-8"?>
<p:tagLst xmlns:a="http://schemas.openxmlformats.org/drawingml/2006/main" xmlns:r="http://schemas.openxmlformats.org/officeDocument/2006/relationships" xmlns:p="http://schemas.openxmlformats.org/presentationml/2006/main">
  <p:tag name="NAME" val="LineBasicDefault"/>
</p:tagLst>
</file>

<file path=ppt/tags/tag251.xml><?xml version="1.0" encoding="utf-8"?>
<p:tagLst xmlns:a="http://schemas.openxmlformats.org/drawingml/2006/main" xmlns:r="http://schemas.openxmlformats.org/officeDocument/2006/relationships" xmlns:p="http://schemas.openxmlformats.org/presentationml/2006/main">
  <p:tag name="NAME" val="LineBasicDefault"/>
</p:tagLst>
</file>

<file path=ppt/tags/tag252.xml><?xml version="1.0" encoding="utf-8"?>
<p:tagLst xmlns:a="http://schemas.openxmlformats.org/drawingml/2006/main" xmlns:r="http://schemas.openxmlformats.org/officeDocument/2006/relationships" xmlns:p="http://schemas.openxmlformats.org/presentationml/2006/main">
  <p:tag name="NAME" val="LineBasicDefault"/>
</p:tagLst>
</file>

<file path=ppt/tags/tag253.xml><?xml version="1.0" encoding="utf-8"?>
<p:tagLst xmlns:a="http://schemas.openxmlformats.org/drawingml/2006/main" xmlns:r="http://schemas.openxmlformats.org/officeDocument/2006/relationships" xmlns:p="http://schemas.openxmlformats.org/presentationml/2006/main">
  <p:tag name="NAME" val="LineBasicDefault"/>
</p:tagLst>
</file>

<file path=ppt/tags/tag254.xml><?xml version="1.0" encoding="utf-8"?>
<p:tagLst xmlns:a="http://schemas.openxmlformats.org/drawingml/2006/main" xmlns:r="http://schemas.openxmlformats.org/officeDocument/2006/relationships" xmlns:p="http://schemas.openxmlformats.org/presentationml/2006/main">
  <p:tag name="NAME" val="LineBasicDefault"/>
</p:tagLst>
</file>

<file path=ppt/tags/tag255.xml><?xml version="1.0" encoding="utf-8"?>
<p:tagLst xmlns:a="http://schemas.openxmlformats.org/drawingml/2006/main" xmlns:r="http://schemas.openxmlformats.org/officeDocument/2006/relationships" xmlns:p="http://schemas.openxmlformats.org/presentationml/2006/main">
  <p:tag name="NAME" val="LineBasicDefault"/>
</p:tagLst>
</file>

<file path=ppt/tags/tag256.xml><?xml version="1.0" encoding="utf-8"?>
<p:tagLst xmlns:a="http://schemas.openxmlformats.org/drawingml/2006/main" xmlns:r="http://schemas.openxmlformats.org/officeDocument/2006/relationships" xmlns:p="http://schemas.openxmlformats.org/presentationml/2006/main">
  <p:tag name="NAME" val="LineBasicDefault"/>
</p:tagLst>
</file>

<file path=ppt/tags/tag257.xml><?xml version="1.0" encoding="utf-8"?>
<p:tagLst xmlns:a="http://schemas.openxmlformats.org/drawingml/2006/main" xmlns:r="http://schemas.openxmlformats.org/officeDocument/2006/relationships" xmlns:p="http://schemas.openxmlformats.org/presentationml/2006/main">
  <p:tag name="NAME" val="LineBasicDefault"/>
</p:tagLst>
</file>

<file path=ppt/tags/tag25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5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t1aFaRIvYkoSW0XlP7Yjz.A"/>
</p:tagLst>
</file>

<file path=ppt/tags/tag26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61.xml><?xml version="1.0" encoding="utf-8"?>
<p:tagLst xmlns:a="http://schemas.openxmlformats.org/drawingml/2006/main" xmlns:r="http://schemas.openxmlformats.org/officeDocument/2006/relationships" xmlns:p="http://schemas.openxmlformats.org/presentationml/2006/main">
  <p:tag name="SLIDELOOKUP" val="202512111551453982834"/>
</p:tagLst>
</file>

<file path=ppt/tags/tag26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63.xml><?xml version="1.0" encoding="utf-8"?>
<p:tagLst xmlns:a="http://schemas.openxmlformats.org/drawingml/2006/main" xmlns:r="http://schemas.openxmlformats.org/officeDocument/2006/relationships" xmlns:p="http://schemas.openxmlformats.org/presentationml/2006/main">
  <p:tag name="THINKCELLSHAPEDONOTDELETE" val="tX7tubNCd.KVrkeqAHtfgSg"/>
</p:tagLst>
</file>

<file path=ppt/tags/tag264.xml><?xml version="1.0" encoding="utf-8"?>
<p:tagLst xmlns:a="http://schemas.openxmlformats.org/drawingml/2006/main" xmlns:r="http://schemas.openxmlformats.org/officeDocument/2006/relationships" xmlns:p="http://schemas.openxmlformats.org/presentationml/2006/main">
  <p:tag name="THINKCELLSHAPEDONOTDELETE" val="tx9G_9qiS6.l8ic_BhFyGyA"/>
</p:tagLst>
</file>

<file path=ppt/tags/tag265.xml><?xml version="1.0" encoding="utf-8"?>
<p:tagLst xmlns:a="http://schemas.openxmlformats.org/drawingml/2006/main" xmlns:r="http://schemas.openxmlformats.org/officeDocument/2006/relationships" xmlns:p="http://schemas.openxmlformats.org/presentationml/2006/main">
  <p:tag name="THINKCELLSHAPEDONOTDELETE" val="tYB0tesWTh07wmcmlpOEhDA"/>
</p:tagLst>
</file>

<file path=ppt/tags/tag266.xml><?xml version="1.0" encoding="utf-8"?>
<p:tagLst xmlns:a="http://schemas.openxmlformats.org/drawingml/2006/main" xmlns:r="http://schemas.openxmlformats.org/officeDocument/2006/relationships" xmlns:p="http://schemas.openxmlformats.org/presentationml/2006/main">
  <p:tag name="THINKCELLSHAPEDONOTDELETE" val="t1aFaRIvYkoSW0XlP7Yjz.A"/>
</p:tagLst>
</file>

<file path=ppt/tags/tag267.xml><?xml version="1.0" encoding="utf-8"?>
<p:tagLst xmlns:a="http://schemas.openxmlformats.org/drawingml/2006/main" xmlns:r="http://schemas.openxmlformats.org/officeDocument/2006/relationships" xmlns:p="http://schemas.openxmlformats.org/presentationml/2006/main">
  <p:tag name="THINKCELLSHAPEDONOTDELETE" val="t3AP6uW_3jWaSeB7trH5o4Q"/>
</p:tagLst>
</file>

<file path=ppt/tags/tag268.xml><?xml version="1.0" encoding="utf-8"?>
<p:tagLst xmlns:a="http://schemas.openxmlformats.org/drawingml/2006/main" xmlns:r="http://schemas.openxmlformats.org/officeDocument/2006/relationships" xmlns:p="http://schemas.openxmlformats.org/presentationml/2006/main">
  <p:tag name="THINKCELLSHAPEDONOTDELETE" val="tKuh_reHlX6LBikjQ5NwkTQ"/>
</p:tagLst>
</file>

<file path=ppt/tags/tag269.xml><?xml version="1.0" encoding="utf-8"?>
<p:tagLst xmlns:a="http://schemas.openxmlformats.org/drawingml/2006/main" xmlns:r="http://schemas.openxmlformats.org/officeDocument/2006/relationships" xmlns:p="http://schemas.openxmlformats.org/presentationml/2006/main">
  <p:tag name="THINKCELLSHAPEDONOTDELETE" val="t9mRRFhoPW5ax.XijU47TYQ"/>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t7etDbtl.Y9kGuezRax2CJg"/>
</p:tagLst>
</file>

<file path=ppt/tags/tag270.xml><?xml version="1.0" encoding="utf-8"?>
<p:tagLst xmlns:a="http://schemas.openxmlformats.org/drawingml/2006/main" xmlns:r="http://schemas.openxmlformats.org/officeDocument/2006/relationships" xmlns:p="http://schemas.openxmlformats.org/presentationml/2006/main">
  <p:tag name="SLIDELOOKUP" val="202512111551453982834"/>
</p:tagLst>
</file>

<file path=ppt/tags/tag27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72.xml><?xml version="1.0" encoding="utf-8"?>
<p:tagLst xmlns:a="http://schemas.openxmlformats.org/drawingml/2006/main" xmlns:r="http://schemas.openxmlformats.org/officeDocument/2006/relationships" xmlns:p="http://schemas.openxmlformats.org/presentationml/2006/main">
  <p:tag name="THINKCELLSHAPEDONOTDELETE" val="tYWuHjkTn0IrUHyZdoC.d2Q"/>
</p:tagLst>
</file>

<file path=ppt/tags/tag273.xml><?xml version="1.0" encoding="utf-8"?>
<p:tagLst xmlns:a="http://schemas.openxmlformats.org/drawingml/2006/main" xmlns:r="http://schemas.openxmlformats.org/officeDocument/2006/relationships" xmlns:p="http://schemas.openxmlformats.org/presentationml/2006/main">
  <p:tag name="THINKCELLSHAPEDONOTDELETE" val="tHlsFOlzBAE90eKBG3LPS5w"/>
</p:tagLst>
</file>

<file path=ppt/tags/tag274.xml><?xml version="1.0" encoding="utf-8"?>
<p:tagLst xmlns:a="http://schemas.openxmlformats.org/drawingml/2006/main" xmlns:r="http://schemas.openxmlformats.org/officeDocument/2006/relationships" xmlns:p="http://schemas.openxmlformats.org/presentationml/2006/main">
  <p:tag name="THINKCELLSHAPEDONOTDELETE" val="tbBzEfdAvha3Mi51vbtqV9g"/>
</p:tagLst>
</file>

<file path=ppt/tags/tag275.xml><?xml version="1.0" encoding="utf-8"?>
<p:tagLst xmlns:a="http://schemas.openxmlformats.org/drawingml/2006/main" xmlns:r="http://schemas.openxmlformats.org/officeDocument/2006/relationships" xmlns:p="http://schemas.openxmlformats.org/presentationml/2006/main">
  <p:tag name="THINKCELLSHAPEDONOTDELETE" val="ti28r3p.uZ.oEGRcG6RlDqQ"/>
</p:tagLst>
</file>

<file path=ppt/tags/tag276.xml><?xml version="1.0" encoding="utf-8"?>
<p:tagLst xmlns:a="http://schemas.openxmlformats.org/drawingml/2006/main" xmlns:r="http://schemas.openxmlformats.org/officeDocument/2006/relationships" xmlns:p="http://schemas.openxmlformats.org/presentationml/2006/main">
  <p:tag name="THINKCELLSHAPEDONOTDELETE" val="t1aFaRIvYkoSW0XlP7Yjz.A"/>
</p:tagLst>
</file>

<file path=ppt/tags/tag277.xml><?xml version="1.0" encoding="utf-8"?>
<p:tagLst xmlns:a="http://schemas.openxmlformats.org/drawingml/2006/main" xmlns:r="http://schemas.openxmlformats.org/officeDocument/2006/relationships" xmlns:p="http://schemas.openxmlformats.org/presentationml/2006/main">
  <p:tag name="THINKCELLSHAPEDONOTDELETE" val="tkpxQTmNfFd7KMs7lvFd6Nw"/>
</p:tagLst>
</file>

<file path=ppt/tags/tag278.xml><?xml version="1.0" encoding="utf-8"?>
<p:tagLst xmlns:a="http://schemas.openxmlformats.org/drawingml/2006/main" xmlns:r="http://schemas.openxmlformats.org/officeDocument/2006/relationships" xmlns:p="http://schemas.openxmlformats.org/presentationml/2006/main">
  <p:tag name="THINKCELLSHAPEDONOTDELETE" val="t1nZKilHLbpYwN.clcfpdNA"/>
</p:tagLst>
</file>

<file path=ppt/tags/tag279.xml><?xml version="1.0" encoding="utf-8"?>
<p:tagLst xmlns:a="http://schemas.openxmlformats.org/drawingml/2006/main" xmlns:r="http://schemas.openxmlformats.org/officeDocument/2006/relationships" xmlns:p="http://schemas.openxmlformats.org/presentationml/2006/main">
  <p:tag name="SLIDELOOKUP" val="202512111551453982834"/>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tEMiV3rP.Yr9EGa6NwMX5XQ"/>
</p:tagLst>
</file>

<file path=ppt/tags/tag28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81.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282.xml><?xml version="1.0" encoding="utf-8"?>
<p:tagLst xmlns:a="http://schemas.openxmlformats.org/drawingml/2006/main" xmlns:r="http://schemas.openxmlformats.org/officeDocument/2006/relationships" xmlns:p="http://schemas.openxmlformats.org/presentationml/2006/main">
  <p:tag name="THINKCELLSHAPEDONOTDELETE" val="tysJ69Am7AUJKT3YW4cr4jg"/>
</p:tagLst>
</file>

<file path=ppt/tags/tag283.xml><?xml version="1.0" encoding="utf-8"?>
<p:tagLst xmlns:a="http://schemas.openxmlformats.org/drawingml/2006/main" xmlns:r="http://schemas.openxmlformats.org/officeDocument/2006/relationships" xmlns:p="http://schemas.openxmlformats.org/presentationml/2006/main">
  <p:tag name="THINKCELLSHAPEDONOTDELETE" val="tK6mWcb539v4ZXKILTCbbhQ"/>
</p:tagLst>
</file>

<file path=ppt/tags/tag284.xml><?xml version="1.0" encoding="utf-8"?>
<p:tagLst xmlns:a="http://schemas.openxmlformats.org/drawingml/2006/main" xmlns:r="http://schemas.openxmlformats.org/officeDocument/2006/relationships" xmlns:p="http://schemas.openxmlformats.org/presentationml/2006/main">
  <p:tag name="THINKCELLSHAPEDONOTDELETE" val="tyNQx0DTJPwtHQRT0B_.tOA"/>
</p:tagLst>
</file>

<file path=ppt/tags/tag285.xml><?xml version="1.0" encoding="utf-8"?>
<p:tagLst xmlns:a="http://schemas.openxmlformats.org/drawingml/2006/main" xmlns:r="http://schemas.openxmlformats.org/officeDocument/2006/relationships" xmlns:p="http://schemas.openxmlformats.org/presentationml/2006/main">
  <p:tag name="THINKCELLSHAPEDONOTDELETE" val="tsWJRq0R4YE7mwPXIsEOlZQ"/>
</p:tagLst>
</file>

<file path=ppt/tags/tag286.xml><?xml version="1.0" encoding="utf-8"?>
<p:tagLst xmlns:a="http://schemas.openxmlformats.org/drawingml/2006/main" xmlns:r="http://schemas.openxmlformats.org/officeDocument/2006/relationships" xmlns:p="http://schemas.openxmlformats.org/presentationml/2006/main">
  <p:tag name="THINKCELLSHAPEDONOTDELETE" val="tBycbZQ91x1UCpqDLnEHRFA"/>
</p:tagLst>
</file>

<file path=ppt/tags/tag287.xml><?xml version="1.0" encoding="utf-8"?>
<p:tagLst xmlns:a="http://schemas.openxmlformats.org/drawingml/2006/main" xmlns:r="http://schemas.openxmlformats.org/officeDocument/2006/relationships" xmlns:p="http://schemas.openxmlformats.org/presentationml/2006/main">
  <p:tag name="THINKCELLSHAPEDONOTDELETE" val="t1aFaRIvYkoSW0XlP7Yjz.A"/>
</p:tagLst>
</file>

<file path=ppt/tags/tag288.xml><?xml version="1.0" encoding="utf-8"?>
<p:tagLst xmlns:a="http://schemas.openxmlformats.org/drawingml/2006/main" xmlns:r="http://schemas.openxmlformats.org/officeDocument/2006/relationships" xmlns:p="http://schemas.openxmlformats.org/presentationml/2006/main">
  <p:tag name="THINKCELLSHAPEDONOTDELETE" val="tWwE9c5gD9F9ay2OpGlrznQ"/>
</p:tagLst>
</file>

<file path=ppt/tags/tag28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t5LgzTXtzx.k09QLnUbIaWA"/>
</p:tagLst>
</file>

<file path=ppt/tags/tag290.xml><?xml version="1.0" encoding="utf-8"?>
<p:tagLst xmlns:a="http://schemas.openxmlformats.org/drawingml/2006/main" xmlns:r="http://schemas.openxmlformats.org/officeDocument/2006/relationships" xmlns:p="http://schemas.openxmlformats.org/presentationml/2006/main">
  <p:tag name="NAME" val="LineBasicDefault"/>
</p:tagLst>
</file>

<file path=ppt/tags/tag291.xml><?xml version="1.0" encoding="utf-8"?>
<p:tagLst xmlns:a="http://schemas.openxmlformats.org/drawingml/2006/main" xmlns:r="http://schemas.openxmlformats.org/officeDocument/2006/relationships" xmlns:p="http://schemas.openxmlformats.org/presentationml/2006/main">
  <p:tag name="NAME" val="LineBasicDefault"/>
</p:tagLst>
</file>

<file path=ppt/tags/tag292.xml><?xml version="1.0" encoding="utf-8"?>
<p:tagLst xmlns:a="http://schemas.openxmlformats.org/drawingml/2006/main" xmlns:r="http://schemas.openxmlformats.org/officeDocument/2006/relationships" xmlns:p="http://schemas.openxmlformats.org/presentationml/2006/main">
  <p:tag name="NAME" val="LineBasicDefault"/>
</p:tagLst>
</file>

<file path=ppt/tags/tag293.xml><?xml version="1.0" encoding="utf-8"?>
<p:tagLst xmlns:a="http://schemas.openxmlformats.org/drawingml/2006/main" xmlns:r="http://schemas.openxmlformats.org/officeDocument/2006/relationships" xmlns:p="http://schemas.openxmlformats.org/presentationml/2006/main">
  <p:tag name="NAME" val="LineBasicDefault"/>
</p:tagLst>
</file>

<file path=ppt/tags/tag294.xml><?xml version="1.0" encoding="utf-8"?>
<p:tagLst xmlns:a="http://schemas.openxmlformats.org/drawingml/2006/main" xmlns:r="http://schemas.openxmlformats.org/officeDocument/2006/relationships" xmlns:p="http://schemas.openxmlformats.org/presentationml/2006/main">
  <p:tag name="NAME" val="LineBasicDefault"/>
</p:tagLst>
</file>

<file path=ppt/tags/tag295.xml><?xml version="1.0" encoding="utf-8"?>
<p:tagLst xmlns:a="http://schemas.openxmlformats.org/drawingml/2006/main" xmlns:r="http://schemas.openxmlformats.org/officeDocument/2006/relationships" xmlns:p="http://schemas.openxmlformats.org/presentationml/2006/main">
  <p:tag name="NAME" val="LineBasicDefault"/>
</p:tagLst>
</file>

<file path=ppt/tags/tag296.xml><?xml version="1.0" encoding="utf-8"?>
<p:tagLst xmlns:a="http://schemas.openxmlformats.org/drawingml/2006/main" xmlns:r="http://schemas.openxmlformats.org/officeDocument/2006/relationships" xmlns:p="http://schemas.openxmlformats.org/presentationml/2006/main">
  <p:tag name="NAME" val="LineBasicDefault"/>
</p:tagLst>
</file>

<file path=ppt/tags/tag297.xml><?xml version="1.0" encoding="utf-8"?>
<p:tagLst xmlns:a="http://schemas.openxmlformats.org/drawingml/2006/main" xmlns:r="http://schemas.openxmlformats.org/officeDocument/2006/relationships" xmlns:p="http://schemas.openxmlformats.org/presentationml/2006/main">
  <p:tag name="SLIDELOOKUP" val="202512111551453982834"/>
</p:tagLst>
</file>

<file path=ppt/tags/tag29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99.xml><?xml version="1.0" encoding="utf-8"?>
<p:tagLst xmlns:a="http://schemas.openxmlformats.org/drawingml/2006/main" xmlns:r="http://schemas.openxmlformats.org/officeDocument/2006/relationships" xmlns:p="http://schemas.openxmlformats.org/presentationml/2006/main">
  <p:tag name="THINKCELLSHAPEDONOTDELETE" val="tbO2cpaifyp6Ymkpq2xm_qA"/>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ttUMuolMyB1UroZ08Bx1jRg"/>
</p:tagLst>
</file>

<file path=ppt/tags/tag300.xml><?xml version="1.0" encoding="utf-8"?>
<p:tagLst xmlns:a="http://schemas.openxmlformats.org/drawingml/2006/main" xmlns:r="http://schemas.openxmlformats.org/officeDocument/2006/relationships" xmlns:p="http://schemas.openxmlformats.org/presentationml/2006/main">
  <p:tag name="THINKCELLSHAPEDONOTDELETE" val="tu0QqdQVzUrGxAryxfg7vMA"/>
</p:tagLst>
</file>

<file path=ppt/tags/tag301.xml><?xml version="1.0" encoding="utf-8"?>
<p:tagLst xmlns:a="http://schemas.openxmlformats.org/drawingml/2006/main" xmlns:r="http://schemas.openxmlformats.org/officeDocument/2006/relationships" xmlns:p="http://schemas.openxmlformats.org/presentationml/2006/main">
  <p:tag name="THINKCELLSHAPEDONOTDELETE" val="trik6hY.6vB3l1WEkIFmzng"/>
</p:tagLst>
</file>

<file path=ppt/tags/tag302.xml><?xml version="1.0" encoding="utf-8"?>
<p:tagLst xmlns:a="http://schemas.openxmlformats.org/drawingml/2006/main" xmlns:r="http://schemas.openxmlformats.org/officeDocument/2006/relationships" xmlns:p="http://schemas.openxmlformats.org/presentationml/2006/main">
  <p:tag name="THINKCELLSHAPEDONOTDELETE" val="tdG9HFOrJVXYg07852ahDNA"/>
</p:tagLst>
</file>

<file path=ppt/tags/tag303.xml><?xml version="1.0" encoding="utf-8"?>
<p:tagLst xmlns:a="http://schemas.openxmlformats.org/drawingml/2006/main" xmlns:r="http://schemas.openxmlformats.org/officeDocument/2006/relationships" xmlns:p="http://schemas.openxmlformats.org/presentationml/2006/main">
  <p:tag name="THINKCELLSHAPEDONOTDELETE" val="tXPMoVaTp8MMtx4qwuaV3LA"/>
</p:tagLst>
</file>

<file path=ppt/tags/tag304.xml><?xml version="1.0" encoding="utf-8"?>
<p:tagLst xmlns:a="http://schemas.openxmlformats.org/drawingml/2006/main" xmlns:r="http://schemas.openxmlformats.org/officeDocument/2006/relationships" xmlns:p="http://schemas.openxmlformats.org/presentationml/2006/main">
  <p:tag name="THINKCELLSHAPEDONOTDELETE" val="tDHfcGxSdH0m13GwpcXSIcQ"/>
</p:tagLst>
</file>

<file path=ppt/tags/tag305.xml><?xml version="1.0" encoding="utf-8"?>
<p:tagLst xmlns:a="http://schemas.openxmlformats.org/drawingml/2006/main" xmlns:r="http://schemas.openxmlformats.org/officeDocument/2006/relationships" xmlns:p="http://schemas.openxmlformats.org/presentationml/2006/main">
  <p:tag name="THINKCELLSHAPEDONOTDELETE" val="t1aFaRIvYkoSW0XlP7Yjz.A"/>
</p:tagLst>
</file>

<file path=ppt/tags/tag30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07.xml><?xml version="1.0" encoding="utf-8"?>
<p:tagLst xmlns:a="http://schemas.openxmlformats.org/drawingml/2006/main" xmlns:r="http://schemas.openxmlformats.org/officeDocument/2006/relationships" xmlns:p="http://schemas.openxmlformats.org/presentationml/2006/main">
  <p:tag name="HEIGHT" val="160.3062"/>
  <p:tag name="LEFT" val="223"/>
  <p:tag name="MTNUMBER" val="0.212129316857145"/>
  <p:tag name="MTTABLE" val="Cell"/>
  <p:tag name="TOP" val="309.6937"/>
  <p:tag name="WIDTH" val="158"/>
</p:tagLst>
</file>

<file path=ppt/tags/tag308.xml><?xml version="1.0" encoding="utf-8"?>
<p:tagLst xmlns:a="http://schemas.openxmlformats.org/drawingml/2006/main" xmlns:r="http://schemas.openxmlformats.org/officeDocument/2006/relationships" xmlns:p="http://schemas.openxmlformats.org/presentationml/2006/main">
  <p:tag name="HEIGHT" val="160.3062"/>
  <p:tag name="LEFT" val="223"/>
  <p:tag name="MTNUMBER" val="0.212129316857145"/>
  <p:tag name="MTTABLE" val="Cell"/>
  <p:tag name="TOP" val="309.6937"/>
  <p:tag name="WIDTH" val="158"/>
</p:tagLst>
</file>

<file path=ppt/tags/tag309.xml><?xml version="1.0" encoding="utf-8"?>
<p:tagLst xmlns:a="http://schemas.openxmlformats.org/drawingml/2006/main" xmlns:r="http://schemas.openxmlformats.org/officeDocument/2006/relationships" xmlns:p="http://schemas.openxmlformats.org/presentationml/2006/main">
  <p:tag name="HEIGHT" val="160.3062"/>
  <p:tag name="LEFT" val="223"/>
  <p:tag name="MTNUMBER" val="0.212129316857145"/>
  <p:tag name="MTTABLE" val="Cell"/>
  <p:tag name="TOP" val="309.6937"/>
  <p:tag name="WIDTH" val="158"/>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tJSENc9MCsvN9JwcmBq5sWA"/>
</p:tagLst>
</file>

<file path=ppt/tags/tag310.xml><?xml version="1.0" encoding="utf-8"?>
<p:tagLst xmlns:a="http://schemas.openxmlformats.org/drawingml/2006/main" xmlns:r="http://schemas.openxmlformats.org/officeDocument/2006/relationships" xmlns:p="http://schemas.openxmlformats.org/presentationml/2006/main">
  <p:tag name="HEIGHT" val="160.3062"/>
  <p:tag name="LEFT" val="223"/>
  <p:tag name="MTNUMBER" val="0.212129316857145"/>
  <p:tag name="MTTABLE" val="Cell"/>
  <p:tag name="TOP" val="309.6937"/>
  <p:tag name="WIDTH" val="158"/>
</p:tagLst>
</file>

<file path=ppt/tags/tag311.xml><?xml version="1.0" encoding="utf-8"?>
<p:tagLst xmlns:a="http://schemas.openxmlformats.org/drawingml/2006/main" xmlns:r="http://schemas.openxmlformats.org/officeDocument/2006/relationships" xmlns:p="http://schemas.openxmlformats.org/presentationml/2006/main">
  <p:tag name="NAME" val="LineBasicDefault"/>
</p:tagLst>
</file>

<file path=ppt/tags/tag312.xml><?xml version="1.0" encoding="utf-8"?>
<p:tagLst xmlns:a="http://schemas.openxmlformats.org/drawingml/2006/main" xmlns:r="http://schemas.openxmlformats.org/officeDocument/2006/relationships" xmlns:p="http://schemas.openxmlformats.org/presentationml/2006/main">
  <p:tag name="NAME" val="LineBasicDefault"/>
</p:tagLst>
</file>

<file path=ppt/tags/tag313.xml><?xml version="1.0" encoding="utf-8"?>
<p:tagLst xmlns:a="http://schemas.openxmlformats.org/drawingml/2006/main" xmlns:r="http://schemas.openxmlformats.org/officeDocument/2006/relationships" xmlns:p="http://schemas.openxmlformats.org/presentationml/2006/main">
  <p:tag name="HEIGHT" val="19.38748"/>
  <p:tag name="LEFT" val="223"/>
  <p:tag name="MTNUMBER" val="0.212129316857145"/>
  <p:tag name="MTTABLE" val="Cell"/>
  <p:tag name="TOP" val="110"/>
  <p:tag name="WIDTH" val="158"/>
</p:tagLst>
</file>

<file path=ppt/tags/tag314.xml><?xml version="1.0" encoding="utf-8"?>
<p:tagLst xmlns:a="http://schemas.openxmlformats.org/drawingml/2006/main" xmlns:r="http://schemas.openxmlformats.org/officeDocument/2006/relationships" xmlns:p="http://schemas.openxmlformats.org/presentationml/2006/main">
  <p:tag name="HEIGHT" val="19.38748"/>
  <p:tag name="LEFT" val="223"/>
  <p:tag name="MTNUMBER" val="0.212129316857145"/>
  <p:tag name="MTTABLE" val="Cell"/>
  <p:tag name="TOP" val="110"/>
  <p:tag name="WIDTH" val="158"/>
</p:tagLst>
</file>

<file path=ppt/tags/tag3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17.xml><?xml version="1.0" encoding="utf-8"?>
<p:tagLst xmlns:a="http://schemas.openxmlformats.org/drawingml/2006/main" xmlns:r="http://schemas.openxmlformats.org/officeDocument/2006/relationships" xmlns:p="http://schemas.openxmlformats.org/presentationml/2006/main">
  <p:tag name="NAME" val="LineBasicDefault"/>
</p:tagLst>
</file>

<file path=ppt/tags/tag318.xml><?xml version="1.0" encoding="utf-8"?>
<p:tagLst xmlns:a="http://schemas.openxmlformats.org/drawingml/2006/main" xmlns:r="http://schemas.openxmlformats.org/officeDocument/2006/relationships" xmlns:p="http://schemas.openxmlformats.org/presentationml/2006/main">
  <p:tag name="NAME" val="LineBasicDefault"/>
</p:tagLst>
</file>

<file path=ppt/tags/tag3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t8.lfNN8dS3ZhRkzdX_h.DQ"/>
</p:tagLst>
</file>

<file path=ppt/tags/tag320.xml><?xml version="1.0" encoding="utf-8"?>
<p:tagLst xmlns:a="http://schemas.openxmlformats.org/drawingml/2006/main" xmlns:r="http://schemas.openxmlformats.org/officeDocument/2006/relationships" xmlns:p="http://schemas.openxmlformats.org/presentationml/2006/main">
  <p:tag name="NAME" val="LineBasicDefault"/>
</p:tagLst>
</file>

<file path=ppt/tags/tag321.xml><?xml version="1.0" encoding="utf-8"?>
<p:tagLst xmlns:a="http://schemas.openxmlformats.org/drawingml/2006/main" xmlns:r="http://schemas.openxmlformats.org/officeDocument/2006/relationships" xmlns:p="http://schemas.openxmlformats.org/presentationml/2006/main">
  <p:tag name="NAME" val="LineBasicDefault"/>
</p:tagLst>
</file>

<file path=ppt/tags/tag322.xml><?xml version="1.0" encoding="utf-8"?>
<p:tagLst xmlns:a="http://schemas.openxmlformats.org/drawingml/2006/main" xmlns:r="http://schemas.openxmlformats.org/officeDocument/2006/relationships" xmlns:p="http://schemas.openxmlformats.org/presentationml/2006/main">
  <p:tag name="NAME" val="LineBasicDefault"/>
</p:tagLst>
</file>

<file path=ppt/tags/tag323.xml><?xml version="1.0" encoding="utf-8"?>
<p:tagLst xmlns:a="http://schemas.openxmlformats.org/drawingml/2006/main" xmlns:r="http://schemas.openxmlformats.org/officeDocument/2006/relationships" xmlns:p="http://schemas.openxmlformats.org/presentationml/2006/main">
  <p:tag name="NAME" val="LineBasicDefault"/>
</p:tagLst>
</file>

<file path=ppt/tags/tag324.xml><?xml version="1.0" encoding="utf-8"?>
<p:tagLst xmlns:a="http://schemas.openxmlformats.org/drawingml/2006/main" xmlns:r="http://schemas.openxmlformats.org/officeDocument/2006/relationships" xmlns:p="http://schemas.openxmlformats.org/presentationml/2006/main">
  <p:tag name="NAME" val="LineBasicDefault"/>
</p:tagLst>
</file>

<file path=ppt/tags/tag325.xml><?xml version="1.0" encoding="utf-8"?>
<p:tagLst xmlns:a="http://schemas.openxmlformats.org/drawingml/2006/main" xmlns:r="http://schemas.openxmlformats.org/officeDocument/2006/relationships" xmlns:p="http://schemas.openxmlformats.org/presentationml/2006/main">
  <p:tag name="NAME" val="LineBasicDefault"/>
</p:tagLst>
</file>

<file path=ppt/tags/tag326.xml><?xml version="1.0" encoding="utf-8"?>
<p:tagLst xmlns:a="http://schemas.openxmlformats.org/drawingml/2006/main" xmlns:r="http://schemas.openxmlformats.org/officeDocument/2006/relationships" xmlns:p="http://schemas.openxmlformats.org/presentationml/2006/main">
  <p:tag name="HEIGHT" val="19.38748"/>
  <p:tag name="LEFT" val="45"/>
  <p:tag name="MTNUMBER" val="0.992322978560032"/>
  <p:tag name="MTTABLE" val="Cell"/>
  <p:tag name="TOP" val="110"/>
  <p:tag name="WIDTH" val="202.5"/>
</p:tagLst>
</file>

<file path=ppt/tags/tag327.xml><?xml version="1.0" encoding="utf-8"?>
<p:tagLst xmlns:a="http://schemas.openxmlformats.org/drawingml/2006/main" xmlns:r="http://schemas.openxmlformats.org/officeDocument/2006/relationships" xmlns:p="http://schemas.openxmlformats.org/presentationml/2006/main">
  <p:tag name="HEIGHT" val="19.38748"/>
  <p:tag name="LEFT" val="45"/>
  <p:tag name="MTNUMBER" val="0.992322978560032"/>
  <p:tag name="MTTABLE" val="Cell"/>
  <p:tag name="TOP" val="110"/>
  <p:tag name="WIDTH" val="202.5"/>
</p:tagLst>
</file>

<file path=ppt/tags/tag32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29.xml><?xml version="1.0" encoding="utf-8"?>
<p:tagLst xmlns:a="http://schemas.openxmlformats.org/drawingml/2006/main" xmlns:r="http://schemas.openxmlformats.org/officeDocument/2006/relationships" xmlns:p="http://schemas.openxmlformats.org/presentationml/2006/main">
  <p:tag name="HEIGHT" val="19.38748"/>
  <p:tag name="LEFT" val="45"/>
  <p:tag name="MTNUMBER" val="0.992322978560032"/>
  <p:tag name="MTTABLE" val="Cell"/>
  <p:tag name="TOP" val="110"/>
  <p:tag name="WIDTH" val="202.5"/>
</p:tagLst>
</file>

<file path=ppt/tags/tag33.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330.xml><?xml version="1.0" encoding="utf-8"?>
<p:tagLst xmlns:a="http://schemas.openxmlformats.org/drawingml/2006/main" xmlns:r="http://schemas.openxmlformats.org/officeDocument/2006/relationships" xmlns:p="http://schemas.openxmlformats.org/presentationml/2006/main">
  <p:tag name="NAME" val="LineBasicDefault"/>
</p:tagLst>
</file>

<file path=ppt/tags/tag331.xml><?xml version="1.0" encoding="utf-8"?>
<p:tagLst xmlns:a="http://schemas.openxmlformats.org/drawingml/2006/main" xmlns:r="http://schemas.openxmlformats.org/officeDocument/2006/relationships" xmlns:p="http://schemas.openxmlformats.org/presentationml/2006/main">
  <p:tag name="NAME" val="LineBasicDefault"/>
</p:tagLst>
</file>

<file path=ppt/tags/tag33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33.xml><?xml version="1.0" encoding="utf-8"?>
<p:tagLst xmlns:a="http://schemas.openxmlformats.org/drawingml/2006/main" xmlns:r="http://schemas.openxmlformats.org/officeDocument/2006/relationships" xmlns:p="http://schemas.openxmlformats.org/presentationml/2006/main">
  <p:tag name="NAME" val="LineBasicDefault"/>
</p:tagLst>
</file>

<file path=ppt/tags/tag334.xml><?xml version="1.0" encoding="utf-8"?>
<p:tagLst xmlns:a="http://schemas.openxmlformats.org/drawingml/2006/main" xmlns:r="http://schemas.openxmlformats.org/officeDocument/2006/relationships" xmlns:p="http://schemas.openxmlformats.org/presentationml/2006/main">
  <p:tag name="HEIGHT" val="19.38748"/>
  <p:tag name="LEFT" val="45"/>
  <p:tag name="MTNUMBER" val="0.992322978560032"/>
  <p:tag name="MTTABLE" val="Cell"/>
  <p:tag name="TOP" val="110"/>
  <p:tag name="WIDTH" val="202.5"/>
</p:tagLst>
</file>

<file path=ppt/tags/tag335.xml><?xml version="1.0" encoding="utf-8"?>
<p:tagLst xmlns:a="http://schemas.openxmlformats.org/drawingml/2006/main" xmlns:r="http://schemas.openxmlformats.org/officeDocument/2006/relationships" xmlns:p="http://schemas.openxmlformats.org/presentationml/2006/main">
  <p:tag name="NAME" val="LineBasicDefault"/>
</p:tagLst>
</file>

<file path=ppt/tags/tag336.xml><?xml version="1.0" encoding="utf-8"?>
<p:tagLst xmlns:a="http://schemas.openxmlformats.org/drawingml/2006/main" xmlns:r="http://schemas.openxmlformats.org/officeDocument/2006/relationships" xmlns:p="http://schemas.openxmlformats.org/presentationml/2006/main">
  <p:tag name="NAME" val="LineBasicDefault"/>
</p:tagLst>
</file>

<file path=ppt/tags/tag337.xml><?xml version="1.0" encoding="utf-8"?>
<p:tagLst xmlns:a="http://schemas.openxmlformats.org/drawingml/2006/main" xmlns:r="http://schemas.openxmlformats.org/officeDocument/2006/relationships" xmlns:p="http://schemas.openxmlformats.org/presentationml/2006/main">
  <p:tag name="NAME" val="LineBasicDefault"/>
</p:tagLst>
</file>

<file path=ppt/tags/tag338.xml><?xml version="1.0" encoding="utf-8"?>
<p:tagLst xmlns:a="http://schemas.openxmlformats.org/drawingml/2006/main" xmlns:r="http://schemas.openxmlformats.org/officeDocument/2006/relationships" xmlns:p="http://schemas.openxmlformats.org/presentationml/2006/main">
  <p:tag name="NAME" val="LineBasicDefault"/>
</p:tagLst>
</file>

<file path=ppt/tags/tag339.xml><?xml version="1.0" encoding="utf-8"?>
<p:tagLst xmlns:a="http://schemas.openxmlformats.org/drawingml/2006/main" xmlns:r="http://schemas.openxmlformats.org/officeDocument/2006/relationships" xmlns:p="http://schemas.openxmlformats.org/presentationml/2006/main">
  <p:tag name="NAME" val="LineBasicDefault"/>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40.xml><?xml version="1.0" encoding="utf-8"?>
<p:tagLst xmlns:a="http://schemas.openxmlformats.org/drawingml/2006/main" xmlns:r="http://schemas.openxmlformats.org/officeDocument/2006/relationships" xmlns:p="http://schemas.openxmlformats.org/presentationml/2006/main">
  <p:tag name="NAME" val="LineBasicDefault"/>
</p:tagLst>
</file>

<file path=ppt/tags/tag34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4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43.xml><?xml version="1.0" encoding="utf-8"?>
<p:tagLst xmlns:a="http://schemas.openxmlformats.org/drawingml/2006/main" xmlns:r="http://schemas.openxmlformats.org/officeDocument/2006/relationships" xmlns:p="http://schemas.openxmlformats.org/presentationml/2006/main">
  <p:tag name="NAME" val="LineBasicDefault"/>
</p:tagLst>
</file>

<file path=ppt/tags/tag344.xml><?xml version="1.0" encoding="utf-8"?>
<p:tagLst xmlns:a="http://schemas.openxmlformats.org/drawingml/2006/main" xmlns:r="http://schemas.openxmlformats.org/officeDocument/2006/relationships" xmlns:p="http://schemas.openxmlformats.org/presentationml/2006/main">
  <p:tag name="NAME" val="LineBasicDefault"/>
</p:tagLst>
</file>

<file path=ppt/tags/tag345.xml><?xml version="1.0" encoding="utf-8"?>
<p:tagLst xmlns:a="http://schemas.openxmlformats.org/drawingml/2006/main" xmlns:r="http://schemas.openxmlformats.org/officeDocument/2006/relationships" xmlns:p="http://schemas.openxmlformats.org/presentationml/2006/main">
  <p:tag name="NAME" val="LineBasicDefault"/>
</p:tagLst>
</file>

<file path=ppt/tags/tag346.xml><?xml version="1.0" encoding="utf-8"?>
<p:tagLst xmlns:a="http://schemas.openxmlformats.org/drawingml/2006/main" xmlns:r="http://schemas.openxmlformats.org/officeDocument/2006/relationships" xmlns:p="http://schemas.openxmlformats.org/presentationml/2006/main">
  <p:tag name="HEIGHT" val="19.38748"/>
  <p:tag name="LEFT" val="45"/>
  <p:tag name="MTNUMBER" val="0.992322978560032"/>
  <p:tag name="MTTABLE" val="Cell"/>
  <p:tag name="TOP" val="110"/>
  <p:tag name="WIDTH" val="202.5"/>
</p:tagLst>
</file>

<file path=ppt/tags/tag347.xml><?xml version="1.0" encoding="utf-8"?>
<p:tagLst xmlns:a="http://schemas.openxmlformats.org/drawingml/2006/main" xmlns:r="http://schemas.openxmlformats.org/officeDocument/2006/relationships" xmlns:p="http://schemas.openxmlformats.org/presentationml/2006/main">
  <p:tag name="NAME" val="LineBasicDefault"/>
</p:tagLst>
</file>

<file path=ppt/tags/tag34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49.xml><?xml version="1.0" encoding="utf-8"?>
<p:tagLst xmlns:a="http://schemas.openxmlformats.org/drawingml/2006/main" xmlns:r="http://schemas.openxmlformats.org/officeDocument/2006/relationships" xmlns:p="http://schemas.openxmlformats.org/presentationml/2006/main">
  <p:tag name="HEIGHT" val="19.38748"/>
  <p:tag name="LEFT" val="45"/>
  <p:tag name="MTNUMBER" val="0.992322978560032"/>
  <p:tag name="MTTABLE" val="Cell"/>
  <p:tag name="TOP" val="110"/>
  <p:tag name="WIDTH" val="202.5"/>
</p:tagLst>
</file>

<file path=ppt/tags/tag35.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350.xml><?xml version="1.0" encoding="utf-8"?>
<p:tagLst xmlns:a="http://schemas.openxmlformats.org/drawingml/2006/main" xmlns:r="http://schemas.openxmlformats.org/officeDocument/2006/relationships" xmlns:p="http://schemas.openxmlformats.org/presentationml/2006/main">
  <p:tag name="NAME" val="LineBasicDefault"/>
</p:tagLst>
</file>

<file path=ppt/tags/tag351.xml><?xml version="1.0" encoding="utf-8"?>
<p:tagLst xmlns:a="http://schemas.openxmlformats.org/drawingml/2006/main" xmlns:r="http://schemas.openxmlformats.org/officeDocument/2006/relationships" xmlns:p="http://schemas.openxmlformats.org/presentationml/2006/main">
  <p:tag name="NAME" val="LineBasicDefault"/>
</p:tagLst>
</file>

<file path=ppt/tags/tag35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53.xml><?xml version="1.0" encoding="utf-8"?>
<p:tagLst xmlns:a="http://schemas.openxmlformats.org/drawingml/2006/main" xmlns:r="http://schemas.openxmlformats.org/officeDocument/2006/relationships" xmlns:p="http://schemas.openxmlformats.org/presentationml/2006/main">
  <p:tag name="NAME" val="LineBasicDefault"/>
</p:tagLst>
</file>

<file path=ppt/tags/tag354.xml><?xml version="1.0" encoding="utf-8"?>
<p:tagLst xmlns:a="http://schemas.openxmlformats.org/drawingml/2006/main" xmlns:r="http://schemas.openxmlformats.org/officeDocument/2006/relationships" xmlns:p="http://schemas.openxmlformats.org/presentationml/2006/main">
  <p:tag name="NAME" val="LineBasicDefault"/>
</p:tagLst>
</file>

<file path=ppt/tags/tag355.xml><?xml version="1.0" encoding="utf-8"?>
<p:tagLst xmlns:a="http://schemas.openxmlformats.org/drawingml/2006/main" xmlns:r="http://schemas.openxmlformats.org/officeDocument/2006/relationships" xmlns:p="http://schemas.openxmlformats.org/presentationml/2006/main">
  <p:tag name="NAME" val="LineBasicDefault"/>
</p:tagLst>
</file>

<file path=ppt/tags/tag36.xml><?xml version="1.0" encoding="utf-8"?>
<p:tagLst xmlns:a="http://schemas.openxmlformats.org/drawingml/2006/main" xmlns:r="http://schemas.openxmlformats.org/officeDocument/2006/relationships" xmlns:p="http://schemas.openxmlformats.org/presentationml/2006/main">
  <p:tag name="NAME" val="SingleBoatText"/>
</p:tagLst>
</file>

<file path=ppt/tags/tag37.xml><?xml version="1.0" encoding="utf-8"?>
<p:tagLst xmlns:a="http://schemas.openxmlformats.org/drawingml/2006/main" xmlns:r="http://schemas.openxmlformats.org/officeDocument/2006/relationships" xmlns:p="http://schemas.openxmlformats.org/presentationml/2006/main">
  <p:tag name="NAME" val="SingleBoatText"/>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tTDPeaD_S6hcRZgSaqwNTzQ"/>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tJ__g7y8MFtCLGc9k39lYZg"/>
</p:tagLst>
</file>

<file path=ppt/tags/tag4.xml><?xml version="1.0" encoding="utf-8"?>
<p:tagLst xmlns:a="http://schemas.openxmlformats.org/drawingml/2006/main" xmlns:r="http://schemas.openxmlformats.org/officeDocument/2006/relationships" xmlns:p="http://schemas.openxmlformats.org/presentationml/2006/main">
  <p:tag name="SLIDELOOKUP" val="202511060734191472561"/>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thsjDdCuEeXI3OU.d6hGMRQ"/>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tF5Cl6nZRt5nOuGB.GS2aQQ"/>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tTl9o3rm1ZtmE_1rgp3HAfQ"/>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tFzxCrL8DSHu5OdMU9EIFCQ"/>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t3Gk4kOC8qKloqMTCTF2d1Q"/>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tSZfuenqUiFjz7742pS60_A"/>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tBiE9UfeWjyMlkJnAR4nM8w"/>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tId6ZzMaBKkFiwsCDphkzUw"/>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t3yfUSIO2yEZ8J0OkpRIUHw"/>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tfyF4iDs3DTwso.ELdVGmcA"/>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tNI32NLO74EUDhAGbVMlLyA"/>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ty_4ChXNUXjWGkwcdqN7IUw"/>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tMg2JRkhtIe.B1yW5e_LdAQ"/>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t5sWUYA8mqe13ItSZGq1VFg"/>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t__vGYrIjvFGCsXsEoV9dFA"/>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tnH_HTJ5XYeJQAmJsjkwYXg"/>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t6tuDlyFnZKa1QpEgNNbifg"/>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tIkp.hRN5uAxa8sPArqyi7w"/>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toOZKWKoY70kjblFmQSb3dw"/>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tQ8kSJBPWvDv.hSH8lbF_zA"/>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dYhlT7lGQomWkE8tnMs3lw"/>
</p:tagLst>
</file>

<file path=ppt/tags/tag60.xml><?xml version="1.0" encoding="utf-8"?>
<p:tagLst xmlns:a="http://schemas.openxmlformats.org/drawingml/2006/main" xmlns:r="http://schemas.openxmlformats.org/officeDocument/2006/relationships" xmlns:p="http://schemas.openxmlformats.org/presentationml/2006/main">
  <p:tag name="THINKCELLSHAPEDONOTDELETE" val="tdLCFtrOj.dmTzbylndYpSQ"/>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tEm3xrEum5Z9jsIrw9HJ.cg"/>
</p:tagLst>
</file>

<file path=ppt/tags/tag62.xml><?xml version="1.0" encoding="utf-8"?>
<p:tagLst xmlns:a="http://schemas.openxmlformats.org/drawingml/2006/main" xmlns:r="http://schemas.openxmlformats.org/officeDocument/2006/relationships" xmlns:p="http://schemas.openxmlformats.org/presentationml/2006/main">
  <p:tag name="THINKCELLSHAPEDONOTDELETE" val="tRgI5jBbqN1xUb1ZYUWnzBQ"/>
</p:tagLst>
</file>

<file path=ppt/tags/tag63.xml><?xml version="1.0" encoding="utf-8"?>
<p:tagLst xmlns:a="http://schemas.openxmlformats.org/drawingml/2006/main" xmlns:r="http://schemas.openxmlformats.org/officeDocument/2006/relationships" xmlns:p="http://schemas.openxmlformats.org/presentationml/2006/main">
  <p:tag name="THINKCELLSHAPEDONOTDELETE" val="tPuU7mRKevoJoVHQ5YFnBEw"/>
</p:tagLst>
</file>

<file path=ppt/tags/tag64.xml><?xml version="1.0" encoding="utf-8"?>
<p:tagLst xmlns:a="http://schemas.openxmlformats.org/drawingml/2006/main" xmlns:r="http://schemas.openxmlformats.org/officeDocument/2006/relationships" xmlns:p="http://schemas.openxmlformats.org/presentationml/2006/main">
  <p:tag name="THINKCELLSHAPEDONOTDELETE" val="t1fdBBbkYAfwWjcFTqisWGw"/>
</p:tagLst>
</file>

<file path=ppt/tags/tag65.xml><?xml version="1.0" encoding="utf-8"?>
<p:tagLst xmlns:a="http://schemas.openxmlformats.org/drawingml/2006/main" xmlns:r="http://schemas.openxmlformats.org/officeDocument/2006/relationships" xmlns:p="http://schemas.openxmlformats.org/presentationml/2006/main">
  <p:tag name="THINKCELLSHAPEDONOTDELETE" val="tuIYIjDAVa7CJLTtYsmI.2A"/>
</p:tagLst>
</file>

<file path=ppt/tags/tag66.xml><?xml version="1.0" encoding="utf-8"?>
<p:tagLst xmlns:a="http://schemas.openxmlformats.org/drawingml/2006/main" xmlns:r="http://schemas.openxmlformats.org/officeDocument/2006/relationships" xmlns:p="http://schemas.openxmlformats.org/presentationml/2006/main">
  <p:tag name="THINKCELLSHAPEDONOTDELETE" val="tFJ3UMgPZupp5CQEXmUigrA"/>
</p:tagLst>
</file>

<file path=ppt/tags/tag67.xml><?xml version="1.0" encoding="utf-8"?>
<p:tagLst xmlns:a="http://schemas.openxmlformats.org/drawingml/2006/main" xmlns:r="http://schemas.openxmlformats.org/officeDocument/2006/relationships" xmlns:p="http://schemas.openxmlformats.org/presentationml/2006/main">
  <p:tag name="THINKCELLSHAPEDONOTDELETE" val="tQeBsuWLaZecGClEY9_Skpw"/>
</p:tagLst>
</file>

<file path=ppt/tags/tag68.xml><?xml version="1.0" encoding="utf-8"?>
<p:tagLst xmlns:a="http://schemas.openxmlformats.org/drawingml/2006/main" xmlns:r="http://schemas.openxmlformats.org/officeDocument/2006/relationships" xmlns:p="http://schemas.openxmlformats.org/presentationml/2006/main">
  <p:tag name="THINKCELLSHAPEDONOTDELETE" val="t2VabPWrE9mbolEOrUQRspg"/>
</p:tagLst>
</file>

<file path=ppt/tags/tag69.xml><?xml version="1.0" encoding="utf-8"?>
<p:tagLst xmlns:a="http://schemas.openxmlformats.org/drawingml/2006/main" xmlns:r="http://schemas.openxmlformats.org/officeDocument/2006/relationships" xmlns:p="http://schemas.openxmlformats.org/presentationml/2006/main">
  <p:tag name="THINKCELLSHAPEDONOTDELETE" val="t36mOyqB1TqDllcjRofsjdA"/>
</p:tagLst>
</file>

<file path=ppt/tags/tag7.xml><?xml version="1.0" encoding="utf-8"?>
<p:tagLst xmlns:a="http://schemas.openxmlformats.org/drawingml/2006/main" xmlns:r="http://schemas.openxmlformats.org/officeDocument/2006/relationships" xmlns:p="http://schemas.openxmlformats.org/presentationml/2006/main">
  <p:tag name="SHAPENAME" val="Documenttype"/>
</p:tagLst>
</file>

<file path=ppt/tags/tag70.xml><?xml version="1.0" encoding="utf-8"?>
<p:tagLst xmlns:a="http://schemas.openxmlformats.org/drawingml/2006/main" xmlns:r="http://schemas.openxmlformats.org/officeDocument/2006/relationships" xmlns:p="http://schemas.openxmlformats.org/presentationml/2006/main">
  <p:tag name="THINKCELLSHAPEDONOTDELETE" val="trfokJnNjOlzXHLcvVKxt.Q"/>
</p:tagLst>
</file>

<file path=ppt/tags/tag71.xml><?xml version="1.0" encoding="utf-8"?>
<p:tagLst xmlns:a="http://schemas.openxmlformats.org/drawingml/2006/main" xmlns:r="http://schemas.openxmlformats.org/officeDocument/2006/relationships" xmlns:p="http://schemas.openxmlformats.org/presentationml/2006/main">
  <p:tag name="THINKCELLSHAPEDONOTDELETE" val="tlExDCM59aFHMsF0v5pZukw"/>
</p:tagLst>
</file>

<file path=ppt/tags/tag72.xml><?xml version="1.0" encoding="utf-8"?>
<p:tagLst xmlns:a="http://schemas.openxmlformats.org/drawingml/2006/main" xmlns:r="http://schemas.openxmlformats.org/officeDocument/2006/relationships" xmlns:p="http://schemas.openxmlformats.org/presentationml/2006/main">
  <p:tag name="THINKCELLSHAPEDONOTDELETE" val="tBtkW3KtNmk3eAXOPcn6KtQ"/>
</p:tagLst>
</file>

<file path=ppt/tags/tag73.xml><?xml version="1.0" encoding="utf-8"?>
<p:tagLst xmlns:a="http://schemas.openxmlformats.org/drawingml/2006/main" xmlns:r="http://schemas.openxmlformats.org/officeDocument/2006/relationships" xmlns:p="http://schemas.openxmlformats.org/presentationml/2006/main">
  <p:tag name="THINKCELLSHAPEDONOTDELETE" val="tJj8DJV_aivkp7U437fMS.w"/>
</p:tagLst>
</file>

<file path=ppt/tags/tag74.xml><?xml version="1.0" encoding="utf-8"?>
<p:tagLst xmlns:a="http://schemas.openxmlformats.org/drawingml/2006/main" xmlns:r="http://schemas.openxmlformats.org/officeDocument/2006/relationships" xmlns:p="http://schemas.openxmlformats.org/presentationml/2006/main">
  <p:tag name="THINKCELLSHAPEDONOTDELETE" val="tVJj6564KQlBRRvRuRSN1EA"/>
</p:tagLst>
</file>

<file path=ppt/tags/tag75.xml><?xml version="1.0" encoding="utf-8"?>
<p:tagLst xmlns:a="http://schemas.openxmlformats.org/drawingml/2006/main" xmlns:r="http://schemas.openxmlformats.org/officeDocument/2006/relationships" xmlns:p="http://schemas.openxmlformats.org/presentationml/2006/main">
  <p:tag name="THINKCELLSHAPEDONOTDELETE" val="tyZeS4eFmXtztyeJO8lhGKQ"/>
</p:tagLst>
</file>

<file path=ppt/tags/tag76.xml><?xml version="1.0" encoding="utf-8"?>
<p:tagLst xmlns:a="http://schemas.openxmlformats.org/drawingml/2006/main" xmlns:r="http://schemas.openxmlformats.org/officeDocument/2006/relationships" xmlns:p="http://schemas.openxmlformats.org/presentationml/2006/main">
  <p:tag name="THINKCELLSHAPEDONOTDELETE" val="tthY9kXBOhcoiSEr7lsj8BQ"/>
</p:tagLst>
</file>

<file path=ppt/tags/tag77.xml><?xml version="1.0" encoding="utf-8"?>
<p:tagLst xmlns:a="http://schemas.openxmlformats.org/drawingml/2006/main" xmlns:r="http://schemas.openxmlformats.org/officeDocument/2006/relationships" xmlns:p="http://schemas.openxmlformats.org/presentationml/2006/main">
  <p:tag name="THINKCELLSHAPEDONOTDELETE" val="tU_2ImxRooahgmQCFgQ8GJw"/>
</p:tagLst>
</file>

<file path=ppt/tags/tag78.xml><?xml version="1.0" encoding="utf-8"?>
<p:tagLst xmlns:a="http://schemas.openxmlformats.org/drawingml/2006/main" xmlns:r="http://schemas.openxmlformats.org/officeDocument/2006/relationships" xmlns:p="http://schemas.openxmlformats.org/presentationml/2006/main">
  <p:tag name="THINKCELLSHAPEDONOTDELETE" val="tIk3bpe9WGVsBRNMhtrXGaQ"/>
</p:tagLst>
</file>

<file path=ppt/tags/tag79.xml><?xml version="1.0" encoding="utf-8"?>
<p:tagLst xmlns:a="http://schemas.openxmlformats.org/drawingml/2006/main" xmlns:r="http://schemas.openxmlformats.org/officeDocument/2006/relationships" xmlns:p="http://schemas.openxmlformats.org/presentationml/2006/main">
  <p:tag name="THINKCELLSHAPEDONOTDELETE" val="t.VFMuIfhoBoKVIu3zX8FhQ"/>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0.xml><?xml version="1.0" encoding="utf-8"?>
<p:tagLst xmlns:a="http://schemas.openxmlformats.org/drawingml/2006/main" xmlns:r="http://schemas.openxmlformats.org/officeDocument/2006/relationships" xmlns:p="http://schemas.openxmlformats.org/presentationml/2006/main">
  <p:tag name="THINKCELLSHAPEDONOTDELETE" val="tf4xXz8SJSgwpO4RhwzRiPg"/>
</p:tagLst>
</file>

<file path=ppt/tags/tag81.xml><?xml version="1.0" encoding="utf-8"?>
<p:tagLst xmlns:a="http://schemas.openxmlformats.org/drawingml/2006/main" xmlns:r="http://schemas.openxmlformats.org/officeDocument/2006/relationships" xmlns:p="http://schemas.openxmlformats.org/presentationml/2006/main">
  <p:tag name="THINKCELLSHAPEDONOTDELETE" val="t4k.._bFljrzV8vsS184TOQ"/>
</p:tagLst>
</file>

<file path=ppt/tags/tag82.xml><?xml version="1.0" encoding="utf-8"?>
<p:tagLst xmlns:a="http://schemas.openxmlformats.org/drawingml/2006/main" xmlns:r="http://schemas.openxmlformats.org/officeDocument/2006/relationships" xmlns:p="http://schemas.openxmlformats.org/presentationml/2006/main">
  <p:tag name="THINKCELLSHAPEDONOTDELETE" val="tgVze9UiSPkOGHz4FVUsqmQ"/>
</p:tagLst>
</file>

<file path=ppt/tags/tag83.xml><?xml version="1.0" encoding="utf-8"?>
<p:tagLst xmlns:a="http://schemas.openxmlformats.org/drawingml/2006/main" xmlns:r="http://schemas.openxmlformats.org/officeDocument/2006/relationships" xmlns:p="http://schemas.openxmlformats.org/presentationml/2006/main">
  <p:tag name="THINKCELLSHAPEDONOTDELETE" val="t_ApAAbDk8kKMeyxQiG.3Bw"/>
</p:tagLst>
</file>

<file path=ppt/tags/tag84.xml><?xml version="1.0" encoding="utf-8"?>
<p:tagLst xmlns:a="http://schemas.openxmlformats.org/drawingml/2006/main" xmlns:r="http://schemas.openxmlformats.org/officeDocument/2006/relationships" xmlns:p="http://schemas.openxmlformats.org/presentationml/2006/main">
  <p:tag name="THINKCELLSHAPEDONOTDELETE" val="t_nBg2qUlVnxnvrqxtM0BXQ"/>
</p:tagLst>
</file>

<file path=ppt/tags/tag85.xml><?xml version="1.0" encoding="utf-8"?>
<p:tagLst xmlns:a="http://schemas.openxmlformats.org/drawingml/2006/main" xmlns:r="http://schemas.openxmlformats.org/officeDocument/2006/relationships" xmlns:p="http://schemas.openxmlformats.org/presentationml/2006/main">
  <p:tag name="THINKCELLSHAPEDONOTDELETE" val="tdpqQ1mE3nNmmYZ2uLi_SdA"/>
</p:tagLst>
</file>

<file path=ppt/tags/tag86.xml><?xml version="1.0" encoding="utf-8"?>
<p:tagLst xmlns:a="http://schemas.openxmlformats.org/drawingml/2006/main" xmlns:r="http://schemas.openxmlformats.org/officeDocument/2006/relationships" xmlns:p="http://schemas.openxmlformats.org/presentationml/2006/main">
  <p:tag name="THINKCELLSHAPEDONOTDELETE" val="t9jpqDTDERjLtC8mo9nWCMg"/>
</p:tagLst>
</file>

<file path=ppt/tags/tag87.xml><?xml version="1.0" encoding="utf-8"?>
<p:tagLst xmlns:a="http://schemas.openxmlformats.org/drawingml/2006/main" xmlns:r="http://schemas.openxmlformats.org/officeDocument/2006/relationships" xmlns:p="http://schemas.openxmlformats.org/presentationml/2006/main">
  <p:tag name="THINKCELLSHAPEDONOTDELETE" val="tr6jd_0loiJaeYJwU7NWRrA"/>
</p:tagLst>
</file>

<file path=ppt/tags/tag88.xml><?xml version="1.0" encoding="utf-8"?>
<p:tagLst xmlns:a="http://schemas.openxmlformats.org/drawingml/2006/main" xmlns:r="http://schemas.openxmlformats.org/officeDocument/2006/relationships" xmlns:p="http://schemas.openxmlformats.org/presentationml/2006/main">
  <p:tag name="THINKCELLSHAPEDONOTDELETE" val="tstnIn81ubAWpay9OIT2.7Q"/>
</p:tagLst>
</file>

<file path=ppt/tags/tag89.xml><?xml version="1.0" encoding="utf-8"?>
<p:tagLst xmlns:a="http://schemas.openxmlformats.org/drawingml/2006/main" xmlns:r="http://schemas.openxmlformats.org/officeDocument/2006/relationships" xmlns:p="http://schemas.openxmlformats.org/presentationml/2006/main">
  <p:tag name="THINKCELLSHAPEDONOTDELETE" val="tvGYEJsst_J3bGHl9FnZGuQ"/>
</p:tagLst>
</file>

<file path=ppt/tags/tag9.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90.xml><?xml version="1.0" encoding="utf-8"?>
<p:tagLst xmlns:a="http://schemas.openxmlformats.org/drawingml/2006/main" xmlns:r="http://schemas.openxmlformats.org/officeDocument/2006/relationships" xmlns:p="http://schemas.openxmlformats.org/presentationml/2006/main">
  <p:tag name="THINKCELLSHAPEDONOTDELETE" val="tURL8c7SZ4nNYfQ3g95ImsA"/>
</p:tagLst>
</file>

<file path=ppt/tags/tag91.xml><?xml version="1.0" encoding="utf-8"?>
<p:tagLst xmlns:a="http://schemas.openxmlformats.org/drawingml/2006/main" xmlns:r="http://schemas.openxmlformats.org/officeDocument/2006/relationships" xmlns:p="http://schemas.openxmlformats.org/presentationml/2006/main">
  <p:tag name="THINKCELLSHAPEDONOTDELETE" val="trU32GnV0WC7kAde.aDIxxQ"/>
</p:tagLst>
</file>

<file path=ppt/tags/tag92.xml><?xml version="1.0" encoding="utf-8"?>
<p:tagLst xmlns:a="http://schemas.openxmlformats.org/drawingml/2006/main" xmlns:r="http://schemas.openxmlformats.org/officeDocument/2006/relationships" xmlns:p="http://schemas.openxmlformats.org/presentationml/2006/main">
  <p:tag name="THINKCELLSHAPEDONOTDELETE" val="tNKnkEgxCBZ8reBpilr7exQ"/>
</p:tagLst>
</file>

<file path=ppt/tags/tag93.xml><?xml version="1.0" encoding="utf-8"?>
<p:tagLst xmlns:a="http://schemas.openxmlformats.org/drawingml/2006/main" xmlns:r="http://schemas.openxmlformats.org/officeDocument/2006/relationships" xmlns:p="http://schemas.openxmlformats.org/presentationml/2006/main">
  <p:tag name="THINKCELLSHAPEDONOTDELETE" val="tKUoCXsSP34ZCfPOb0nNoeQ"/>
</p:tagLst>
</file>

<file path=ppt/tags/tag94.xml><?xml version="1.0" encoding="utf-8"?>
<p:tagLst xmlns:a="http://schemas.openxmlformats.org/drawingml/2006/main" xmlns:r="http://schemas.openxmlformats.org/officeDocument/2006/relationships" xmlns:p="http://schemas.openxmlformats.org/presentationml/2006/main">
  <p:tag name="NAME" val="LineBasicDefault"/>
</p:tagLst>
</file>

<file path=ppt/tags/tag95.xml><?xml version="1.0" encoding="utf-8"?>
<p:tagLst xmlns:a="http://schemas.openxmlformats.org/drawingml/2006/main" xmlns:r="http://schemas.openxmlformats.org/officeDocument/2006/relationships" xmlns:p="http://schemas.openxmlformats.org/presentationml/2006/main">
  <p:tag name="NAME" val="LineBasicDefault"/>
</p:tagLst>
</file>

<file path=ppt/tags/tag96.xml><?xml version="1.0" encoding="utf-8"?>
<p:tagLst xmlns:a="http://schemas.openxmlformats.org/drawingml/2006/main" xmlns:r="http://schemas.openxmlformats.org/officeDocument/2006/relationships" xmlns:p="http://schemas.openxmlformats.org/presentationml/2006/main">
  <p:tag name="NAME" val="GreyLineSeparatorDefault"/>
</p:tagLst>
</file>

<file path=ppt/tags/tag97.xml><?xml version="1.0" encoding="utf-8"?>
<p:tagLst xmlns:a="http://schemas.openxmlformats.org/drawingml/2006/main" xmlns:r="http://schemas.openxmlformats.org/officeDocument/2006/relationships" xmlns:p="http://schemas.openxmlformats.org/presentationml/2006/main">
  <p:tag name="NAME" val="GreyLineSeparatorDefault"/>
</p:tagLst>
</file>

<file path=ppt/tags/tag98.xml><?xml version="1.0" encoding="utf-8"?>
<p:tagLst xmlns:a="http://schemas.openxmlformats.org/drawingml/2006/main" xmlns:r="http://schemas.openxmlformats.org/officeDocument/2006/relationships" xmlns:p="http://schemas.openxmlformats.org/presentationml/2006/main">
  <p:tag name="NAME" val="GreyLineSeparatorDefault"/>
</p:tagLst>
</file>

<file path=ppt/tags/tag99.xml><?xml version="1.0" encoding="utf-8"?>
<p:tagLst xmlns:a="http://schemas.openxmlformats.org/drawingml/2006/main" xmlns:r="http://schemas.openxmlformats.org/officeDocument/2006/relationships" xmlns:p="http://schemas.openxmlformats.org/presentationml/2006/main">
  <p:tag name="NAME" val="GreyLineSeparatorDefault"/>
</p:tagLst>
</file>

<file path=ppt/theme/theme1.xml><?xml version="1.0" encoding="utf-8"?>
<a:theme xmlns:a="http://schemas.openxmlformats.org/drawingml/2006/main" name="Cover">
  <a:themeElements>
    <a:clrScheme name="ERCOT">
      <a:dk1>
        <a:srgbClr val="000000"/>
      </a:dk1>
      <a:lt1>
        <a:srgbClr val="FFFFFF"/>
      </a:lt1>
      <a:dk2>
        <a:srgbClr val="2D3338"/>
      </a:dk2>
      <a:lt2>
        <a:srgbClr val="FFFFFF"/>
      </a:lt2>
      <a:accent1>
        <a:srgbClr val="003865"/>
      </a:accent1>
      <a:accent2>
        <a:srgbClr val="5B6770"/>
      </a:accent2>
      <a:accent3>
        <a:srgbClr val="26D07C"/>
      </a:accent3>
      <a:accent4>
        <a:srgbClr val="00829B"/>
      </a:accent4>
      <a:accent5>
        <a:srgbClr val="685BC7"/>
      </a:accent5>
      <a:accent6>
        <a:srgbClr val="890C58"/>
      </a:accent6>
      <a:hlink>
        <a:srgbClr val="3996DF"/>
      </a:hlink>
      <a:folHlink>
        <a:srgbClr val="867ED0"/>
      </a:folHlink>
    </a:clrScheme>
    <a:fontScheme name="ERCOT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ERCOT Official PowerPoint Template - Public" id="{FB506FE2-73A5-49D8-88D7-3B8BB673CC8D}" vid="{942DDDCD-BEC6-4902-AAD2-EB3CD2B6933E}"/>
    </a:ext>
  </a:extLst>
</a:theme>
</file>

<file path=ppt/theme/theme2.xml><?xml version="1.0" encoding="utf-8"?>
<a:theme xmlns:a="http://schemas.openxmlformats.org/drawingml/2006/main" name="Page Design">
  <a:themeElements>
    <a:clrScheme name="ERCOT colors">
      <a:dk1>
        <a:srgbClr val="171A1C"/>
      </a:dk1>
      <a:lt1>
        <a:srgbClr val="FFFFFF"/>
      </a:lt1>
      <a:dk2>
        <a:srgbClr val="4A525A"/>
      </a:dk2>
      <a:lt2>
        <a:srgbClr val="E6EBEF"/>
      </a:lt2>
      <a:accent1>
        <a:srgbClr val="005763"/>
      </a:accent1>
      <a:accent2>
        <a:srgbClr val="3DBED1"/>
      </a:accent2>
      <a:accent3>
        <a:srgbClr val="003865"/>
      </a:accent3>
      <a:accent4>
        <a:srgbClr val="0063B4"/>
      </a:accent4>
      <a:accent5>
        <a:srgbClr val="26D07C"/>
      </a:accent5>
      <a:accent6>
        <a:srgbClr val="867ED0"/>
      </a:accent6>
      <a:hlink>
        <a:srgbClr val="00AEC7"/>
      </a:hlink>
      <a:folHlink>
        <a:srgbClr val="685BC7"/>
      </a:folHlink>
    </a:clrScheme>
    <a:fontScheme name="ERCOT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ERCOT Official PowerPoint Template - Public" id="{FB506FE2-73A5-49D8-88D7-3B8BB673CC8D}" vid="{E771427F-03EA-4C50-B0D4-53899F39E546}"/>
    </a:ext>
  </a:extLst>
</a:theme>
</file>

<file path=ppt/theme/theme3.xml><?xml version="1.0" encoding="utf-8"?>
<a:theme xmlns:a="http://schemas.openxmlformats.org/drawingml/2006/main" name="Office Theme">
  <a:themeElements>
    <a:clrScheme name="Custom Scheme">
      <a:dk1>
        <a:srgbClr val="000000"/>
      </a:dk1>
      <a:lt1>
        <a:srgbClr val="FFFFFF"/>
      </a:lt1>
      <a:dk2>
        <a:srgbClr val="051C2C"/>
      </a:dk2>
      <a:lt2>
        <a:srgbClr val="FFFFFF"/>
      </a:lt2>
      <a:accent1>
        <a:srgbClr val="051C2C"/>
      </a:accent1>
      <a:accent2>
        <a:srgbClr val="00A9F4"/>
      </a:accent2>
      <a:accent3>
        <a:srgbClr val="1F40E6"/>
      </a:accent3>
      <a:accent4>
        <a:srgbClr val="AAE6F0"/>
      </a:accent4>
      <a:accent5>
        <a:srgbClr val="3C96B4"/>
      </a:accent5>
      <a:accent6>
        <a:srgbClr val="AFC3FF"/>
      </a:accent6>
      <a:hlink>
        <a:srgbClr val="00A9F4"/>
      </a:hlink>
      <a:folHlink>
        <a:srgbClr val="00A9F4"/>
      </a:folHlink>
    </a:clrScheme>
    <a:fontScheme name="Custom Scheme Fonts">
      <a:majorFont>
        <a:latin typeface="Georgia"/>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Custom Scheme">
      <a:dk1>
        <a:srgbClr val="000000"/>
      </a:dk1>
      <a:lt1>
        <a:srgbClr val="FFFFFF"/>
      </a:lt1>
      <a:dk2>
        <a:srgbClr val="051C2C"/>
      </a:dk2>
      <a:lt2>
        <a:srgbClr val="FFFFFF"/>
      </a:lt2>
      <a:accent1>
        <a:srgbClr val="051C2C"/>
      </a:accent1>
      <a:accent2>
        <a:srgbClr val="00A9F4"/>
      </a:accent2>
      <a:accent3>
        <a:srgbClr val="1F40E6"/>
      </a:accent3>
      <a:accent4>
        <a:srgbClr val="AAE6F0"/>
      </a:accent4>
      <a:accent5>
        <a:srgbClr val="3C96B4"/>
      </a:accent5>
      <a:accent6>
        <a:srgbClr val="AFC3FF"/>
      </a:accent6>
      <a:hlink>
        <a:srgbClr val="00A9F4"/>
      </a:hlink>
      <a:folHlink>
        <a:srgbClr val="00A9F4"/>
      </a:folHlink>
    </a:clrScheme>
    <a:fontScheme name="Custom Scheme2 Fonts">
      <a:majorFont>
        <a:latin typeface="Georgia"/>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3" Type="http://schemas.microsoft.com/office/2011/relationships/webextension" Target="webextension3.xml"/><Relationship Id="rId2" Type="http://schemas.microsoft.com/office/2011/relationships/webextension" Target="webextension2.xml"/><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525" row="15">
    <wetp:webextensionref xmlns:r="http://schemas.openxmlformats.org/officeDocument/2006/relationships" r:id="rId1"/>
  </wetp:taskpane>
  <wetp:taskpane dockstate="right" visibility="0" width="525" row="1">
    <wetp:webextensionref xmlns:r="http://schemas.openxmlformats.org/officeDocument/2006/relationships" r:id="rId2"/>
  </wetp:taskpane>
  <wetp:taskpane dockstate="right" visibility="0" width="350" row="7">
    <wetp:webextensionref xmlns:r="http://schemas.openxmlformats.org/officeDocument/2006/relationships" r:id="rId3"/>
  </wetp:taskpane>
</wetp:taskpanes>
</file>

<file path=ppt/webextensions/webextension1.xml><?xml version="1.0" encoding="utf-8"?>
<we:webextension xmlns:we="http://schemas.microsoft.com/office/webextensions/webextension/2010/11" id="{1A36CB36-0D55-4E5B-8E3F-06E34B1102E2}">
  <we:reference id="e74ca2a7-5e50-4ebf-bfa5-bb75c7950374" version="4.0.0.0" store="EXCatalog" storeType="EXCatalog"/>
  <we:alternateReferences/>
  <we:properties>
    <we:property name="srChargeCodeData" value="{&quot;selectedSupportOption&quot;:&quot;CLIENT&quot;,&quot;language&quot;:&quot;English&quot;,&quot;chargeCode&quot;:{&quot;activityCode&quot;:&quot;CE&quot;,&quot;anchorTag&quot;:&quot;&quot;,&quot;announcements&quot;:{&quot;createdAt&quot;:null,&quot;id&quot;:2,&quot;link&quot;:&quot;https://mckinsey.service-now.com/ghd/en/sliderequest-add-in-not-showing-in-powerpoint?id=mck_ghd_kb_article&amp;utm_medium=web&amp;utm_source=ghd_website&amp;utm_content=ai_search_result&amp;sysparm_article=KO106994&amp;sys_kb_id=7e689c03d1083210cacde81885285f84&amp;table=kb_knowledge&amp;searchTerm=sliderequest&quot;,&quot;linkText&quot;:&quot;Learn more.&quot;,&quot;longDescription&quot;:&quot;Start times are delayed due to a technical issue that is now resolved. While we work to restore normal services levels, please contact the Service Desk if you have a client-critical request.&quot;,&quot;shortDescription&quot;:&quot;A recent Microsoft Office update may cause SlideRequest to disappear from your toolbar. Restore from File&gt;Account&gt;Get Add-ins. &quot;,&quot;showOnAddin&quot;:1,&quot;source&quot;:&quot;web-addin&quot;,&quot;updatedAt&quot;:{},&quot;webAddinAnnouncementText&quot;:{&quot;body&quot;:&quot;A recent Microsoft Office update may cause SlideRequest to disappear from your toolbar. Restore from File&gt;Account&gt;Get Add-ins. &quot;,&quot;heading&quot;:&quot;Alert!&quot;,&quot;primaryAction&quot;:{&quot;label&quot;:&quot;Learn more.&quot;,&quot;url&quot;:&quot;https://mckinsey.service-now.com/ghd/en/sliderequest-add-in-not-showing-in-powerpoint?id=mck_ghd_kb_article&amp;utm_medium=web&amp;utm_source=ghd_website&amp;utm_content=ai_search_result&amp;sysparm_article=KO106994&amp;sys_kb_id=7e689c03d1083210cacde81885285f84&amp;table=kb_knowledge&amp;searchTerm=sliderequest&quot;},&quot;secondaryAction&quot;:{&quot;label&quot;:&quot;&quot;,&quot;url&quot;:&quot;&quot;},&quot;style&quot;:&quot;warning&quot;}},&quot;chargeCodeRegistered&quot;:false,&quot;coreServicesLimit&quot;:15,&quot;critical&quot;:0,&quot;description&quot;:&quot;&quot;,&quot;eligibleForPlus&quot;:true,&quot;enableFPS&quot;:&quot;true&quot;,&quot;featureFlag&quot;:{&quot;overnightDeliveryEnabled&quot;:false},&quot;formType&quot;:&quot;&quot;,&quot;inScope&quot;:true,&quot;isBoxDisabled&quot;:false,&quot;isCTEEnabled&quot;:false,&quot;lane&quot;:&quot;NA&quot;,&quot;maxStartTime&quot;:480,&quot;message&quot;:&quot;&quot;,&quot;outSourced&quot;:true,&quot;platform&quot;:&quot;GW&quot;,&quot;showInternal&quot;:false,&quot;userRegistered&quot;:false,&quot;chargeCode&quot;:&quot;valid&quot;,&quot;projectType&quot;:&quot;Client&quot;,&quot;subLane&quot;:&quot;&quot;,&quot;code&quot;:&quot;1490ML01&quot;,&quot;updatedAt&quot;:&quot;2026-03-04T02:28:54.228Z&quot;}}"/>
  </we:properties>
  <we:bindings/>
  <we:snapshot xmlns:r="http://schemas.openxmlformats.org/officeDocument/2006/relationships"/>
</we:webextension>
</file>

<file path=ppt/webextensions/webextension2.xml><?xml version="1.0" encoding="utf-8"?>
<we:webextension xmlns:we="http://schemas.microsoft.com/office/webextensions/webextension/2010/11" id="{B0BBBD9C-7E92-43DB-94A8-2B1A716663AF}">
  <we:reference id="5332053f-08b1-4ad5-b936-144d44d33f40" version="2.1.0.2" store="EXCatalog" storeType="EXCatalog"/>
  <we:alternateReferences/>
  <we:properties/>
  <we:bindings/>
  <we:snapshot xmlns:r="http://schemas.openxmlformats.org/officeDocument/2006/relationships"/>
</we:webextension>
</file>

<file path=ppt/webextensions/webextension3.xml><?xml version="1.0" encoding="utf-8"?>
<we:webextension xmlns:we="http://schemas.microsoft.com/office/webextensions/webextension/2010/11" id="{75A51601-F242-4854-BF47-81947947F4BA}">
  <we:reference id="7888317b-a425-4590-9747-4c188fd7be2e" version="2.40.2.0" store="EXCatalog" storeType="EXCatalog"/>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emplate>8595HP01_CF_16x9_ENG_V1</Template>
  <TotalTime>0</TotalTime>
  <Words>5857</Words>
  <Application>Microsoft Office PowerPoint</Application>
  <PresentationFormat>Widescreen</PresentationFormat>
  <Paragraphs>821</Paragraphs>
  <Slides>43</Slides>
  <Notes>7</Notes>
  <HiddenSlides>0</HiddenSlides>
  <MMClips>0</MMClips>
  <ScaleCrop>false</ScaleCrop>
  <HeadingPairs>
    <vt:vector size="8" baseType="variant">
      <vt:variant>
        <vt:lpstr>Fonts Used</vt:lpstr>
      </vt:variant>
      <vt:variant>
        <vt:i4>8</vt:i4>
      </vt:variant>
      <vt:variant>
        <vt:lpstr>Theme</vt:lpstr>
      </vt:variant>
      <vt:variant>
        <vt:i4>2</vt:i4>
      </vt:variant>
      <vt:variant>
        <vt:lpstr>Embedded OLE Servers</vt:lpstr>
      </vt:variant>
      <vt:variant>
        <vt:i4>1</vt:i4>
      </vt:variant>
      <vt:variant>
        <vt:lpstr>Slide Titles</vt:lpstr>
      </vt:variant>
      <vt:variant>
        <vt:i4>43</vt:i4>
      </vt:variant>
    </vt:vector>
  </HeadingPairs>
  <TitlesOfParts>
    <vt:vector size="54" baseType="lpstr">
      <vt:lpstr>Wingdings</vt:lpstr>
      <vt:lpstr>Segoe UI</vt:lpstr>
      <vt:lpstr>Calibri</vt:lpstr>
      <vt:lpstr>Aptos Black</vt:lpstr>
      <vt:lpstr>Georgia</vt:lpstr>
      <vt:lpstr>Arial</vt:lpstr>
      <vt:lpstr>Aptos</vt:lpstr>
      <vt:lpstr>Courier New</vt:lpstr>
      <vt:lpstr>Cover</vt:lpstr>
      <vt:lpstr>Page Design</vt:lpstr>
      <vt:lpstr>think-cell Slide</vt:lpstr>
      <vt:lpstr>PowerPoint Presentation</vt:lpstr>
      <vt:lpstr>Agenda</vt:lpstr>
      <vt:lpstr>Agenda</vt:lpstr>
      <vt:lpstr>Batch Zero Revision Request Timeline</vt:lpstr>
      <vt:lpstr>Revision Request Process Flow</vt:lpstr>
      <vt:lpstr>Related PUCT Activities</vt:lpstr>
      <vt:lpstr>Reminder of Scope and Priorities for Workshops</vt:lpstr>
      <vt:lpstr>Agenda</vt:lpstr>
      <vt:lpstr>Year 6 allocation design choice: recap</vt:lpstr>
      <vt:lpstr>Existing approaches to Year 6 allocation present clear trade-offs between certainty and realism</vt:lpstr>
      <vt:lpstr>“Bookend” allocation approach: resolving trade-off between early certainty and transmission alignment</vt:lpstr>
      <vt:lpstr>Agenda</vt:lpstr>
      <vt:lpstr>Overview of Provisional Controllable Load Resource (PCLR) </vt:lpstr>
      <vt:lpstr>Provisional CLRs – Definition1</vt:lpstr>
      <vt:lpstr>Provisional CLRs – Structure of Revision Requests1</vt:lpstr>
      <vt:lpstr>PCLR Language – Foundational Concepts1</vt:lpstr>
      <vt:lpstr>Provisional Controllable Load Resources (PCLRs) in Batch Zero1</vt:lpstr>
      <vt:lpstr>Post–Batch Zero, ILLE must elect path via Form W to retain position and proceed</vt:lpstr>
      <vt:lpstr>Provision CLR (PCLR) – Dynamic Bid Capping Process</vt:lpstr>
      <vt:lpstr>CLR and BYOG frameworks are being integrated into Batch Zero filing, forming a first comprehensive design with further refinement over time</vt:lpstr>
      <vt:lpstr>PCLR introduces a controllable-load pathway within Batch Zero, enabling staged interconnection while preserving full transmission planning</vt:lpstr>
      <vt:lpstr>PCLR enables dispatchable, price-responsive load by integrating large load into ERCOT market operations and SCED</vt:lpstr>
      <vt:lpstr>Provisional CLRs – Declaration of Intent and Batch Treatment</vt:lpstr>
      <vt:lpstr>Commitment process (1/3)</vt:lpstr>
      <vt:lpstr>Commitment process (2/3)</vt:lpstr>
      <vt:lpstr>Commitment process (3/3)</vt:lpstr>
      <vt:lpstr>PCLR in Refinement Process</vt:lpstr>
      <vt:lpstr>PCLR Energization Requirements</vt:lpstr>
      <vt:lpstr>Agenda</vt:lpstr>
      <vt:lpstr>Agenda</vt:lpstr>
      <vt:lpstr>Agenda</vt:lpstr>
      <vt:lpstr>Comments Filed after April 9th, 2026 </vt:lpstr>
      <vt:lpstr>Agenda</vt:lpstr>
      <vt:lpstr>A Bring Your Own Generation (BYOG) approach should help stakeholders to solve some of the issues raised with the LLI process</vt:lpstr>
      <vt:lpstr>A coordinated load–generation study framework is required to enable a viable BYOG construct</vt:lpstr>
      <vt:lpstr>Study treatment should separate generation, load allocation and transmission planning while capturing full facility impact</vt:lpstr>
      <vt:lpstr>Co-located load and generation are governed by three separate ERCOT evaluation processes</vt:lpstr>
      <vt:lpstr>PUN with Self-Limited Withdrawal (BYOG) – Operational Model</vt:lpstr>
      <vt:lpstr>Sequential BYOG interconnection timeline across Batch, Generation, and Transmission planning processes </vt:lpstr>
      <vt:lpstr>Appendix</vt:lpstr>
      <vt:lpstr>Load energization is limited by withdrawal limits and further enabled by co-located generation</vt:lpstr>
      <vt:lpstr>Clarifications on example configurations and their classification as PCLR and/or BYOG</vt:lpstr>
      <vt:lpstr>Co-located generation enables net export while serving large load under defined operating limits</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
  <cp:revision>1</cp:revision>
  <dcterms:created xsi:type="dcterms:W3CDTF">2026-04-22T22:23:09Z</dcterms:created>
  <dcterms:modified xsi:type="dcterms:W3CDTF">2026-04-22T22:38:38Z</dcterms:modified>
  <cp:category/>
  <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83303d7c-e5a3-4cc8-90eb-69bfd7570ac4_Enabled">
    <vt:lpwstr>true</vt:lpwstr>
  </property>
  <property fmtid="{D5CDD505-2E9C-101B-9397-08002B2CF9AE}" pid="3" name="MSIP_Label_83303d7c-e5a3-4cc8-90eb-69bfd7570ac4_SetDate">
    <vt:lpwstr>2026-04-22T22:23:18Z</vt:lpwstr>
  </property>
  <property fmtid="{D5CDD505-2E9C-101B-9397-08002B2CF9AE}" pid="4" name="MSIP_Label_83303d7c-e5a3-4cc8-90eb-69bfd7570ac4_Method">
    <vt:lpwstr>Standard</vt:lpwstr>
  </property>
  <property fmtid="{D5CDD505-2E9C-101B-9397-08002B2CF9AE}" pid="5" name="MSIP_Label_83303d7c-e5a3-4cc8-90eb-69bfd7570ac4_Name">
    <vt:lpwstr>Client Confidential Information-SLV1</vt:lpwstr>
  </property>
  <property fmtid="{D5CDD505-2E9C-101B-9397-08002B2CF9AE}" pid="6" name="MSIP_Label_83303d7c-e5a3-4cc8-90eb-69bfd7570ac4_SiteId">
    <vt:lpwstr>cc8936bc-9382-4fff-87cb-6f55999549e7</vt:lpwstr>
  </property>
  <property fmtid="{D5CDD505-2E9C-101B-9397-08002B2CF9AE}" pid="7" name="MSIP_Label_83303d7c-e5a3-4cc8-90eb-69bfd7570ac4_ActionId">
    <vt:lpwstr>0baaf6f8-3f2f-4597-af41-2ba4425cddc3</vt:lpwstr>
  </property>
  <property fmtid="{D5CDD505-2E9C-101B-9397-08002B2CF9AE}" pid="8" name="MSIP_Label_83303d7c-e5a3-4cc8-90eb-69bfd7570ac4_ContentBits">
    <vt:lpwstr>0</vt:lpwstr>
  </property>
  <property fmtid="{D5CDD505-2E9C-101B-9397-08002B2CF9AE}" pid="9" name="MSIP_Label_83303d7c-e5a3-4cc8-90eb-69bfd7570ac4_Tag">
    <vt:lpwstr>10, 3, 0, 1</vt:lpwstr>
  </property>
  <property fmtid="{D5CDD505-2E9C-101B-9397-08002B2CF9AE}" pid="10" name="MSIP_Label_7084cbda-52b8-46fb-a7b7-cb5bd465ed85_Enabled">
    <vt:lpwstr>true</vt:lpwstr>
  </property>
  <property fmtid="{D5CDD505-2E9C-101B-9397-08002B2CF9AE}" pid="11" name="MSIP_Label_7084cbda-52b8-46fb-a7b7-cb5bd465ed85_SetDate">
    <vt:lpwstr>2026-04-22T22:35:11Z</vt:lpwstr>
  </property>
  <property fmtid="{D5CDD505-2E9C-101B-9397-08002B2CF9AE}" pid="12" name="MSIP_Label_7084cbda-52b8-46fb-a7b7-cb5bd465ed85_Method">
    <vt:lpwstr>Standard</vt:lpwstr>
  </property>
  <property fmtid="{D5CDD505-2E9C-101B-9397-08002B2CF9AE}" pid="13" name="MSIP_Label_7084cbda-52b8-46fb-a7b7-cb5bd465ed85_Name">
    <vt:lpwstr>Internal</vt:lpwstr>
  </property>
  <property fmtid="{D5CDD505-2E9C-101B-9397-08002B2CF9AE}" pid="14" name="MSIP_Label_7084cbda-52b8-46fb-a7b7-cb5bd465ed85_SiteId">
    <vt:lpwstr>0afb747d-bff7-4596-a9fc-950ef9e0ec45</vt:lpwstr>
  </property>
  <property fmtid="{D5CDD505-2E9C-101B-9397-08002B2CF9AE}" pid="15" name="MSIP_Label_7084cbda-52b8-46fb-a7b7-cb5bd465ed85_ActionId">
    <vt:lpwstr>e860e4c4-3017-4b2a-92a0-7bc6e7ae03ab</vt:lpwstr>
  </property>
  <property fmtid="{D5CDD505-2E9C-101B-9397-08002B2CF9AE}" pid="16" name="MSIP_Label_7084cbda-52b8-46fb-a7b7-cb5bd465ed85_ContentBits">
    <vt:lpwstr>0</vt:lpwstr>
  </property>
  <property fmtid="{D5CDD505-2E9C-101B-9397-08002B2CF9AE}" pid="17" name="MSIP_Label_7084cbda-52b8-46fb-a7b7-cb5bd465ed85_Tag">
    <vt:lpwstr>10, 3, 0, 1</vt:lpwstr>
  </property>
</Properties>
</file>