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5" r:id="rId4"/>
    <p:sldMasterId id="2147483764" r:id="rId5"/>
  </p:sldMasterIdLst>
  <p:notesMasterIdLst>
    <p:notesMasterId r:id="rId14"/>
  </p:notesMasterIdLst>
  <p:handoutMasterIdLst>
    <p:handoutMasterId r:id="rId15"/>
  </p:handoutMasterIdLst>
  <p:sldIdLst>
    <p:sldId id="2147478774" r:id="rId6"/>
    <p:sldId id="2147478778" r:id="rId7"/>
    <p:sldId id="2147478818" r:id="rId8"/>
    <p:sldId id="2147478788" r:id="rId9"/>
    <p:sldId id="2147478814" r:id="rId10"/>
    <p:sldId id="2147478795" r:id="rId11"/>
    <p:sldId id="2147478808" r:id="rId12"/>
    <p:sldId id="260"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Section" id="{EAADFC70-D61D-4656-8B06-8883CD9AA798}">
          <p14:sldIdLst>
            <p14:sldId id="2147478774"/>
            <p14:sldId id="2147478778"/>
            <p14:sldId id="2147478818"/>
            <p14:sldId id="2147478788"/>
            <p14:sldId id="2147478814"/>
            <p14:sldId id="2147478795"/>
            <p14:sldId id="2147478808"/>
            <p14:sldId id="260"/>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24CEF7A-2E4C-9E46-94A3-5D31EB18D995}" name="Webster, Trudi" initials="WT" userId="S::trudi.webster@ercot.com::8d3e025b-0265-4fbd-b136-a7bc92c16fd8" providerId="AD"/>
  <p188:author id="{C6E98D90-DAA4-CB63-5142-4771FD2B93BC}" name="McDowell, Matthew" initials="MM" userId="S::Matthew.McDowell@ercot.com::674f7da8-c30c-47fb-bcc4-a66f0885a622" providerId="AD"/>
  <p188:author id="{A1A611C0-580D-8CEE-432E-BD197FCC0B9E}" name="Lyakhovets, Olha" initials="OL" userId="S::Olha.Lyakhovets@ercot.com::166ff867-0cd3-4db8-a739-f40a5de32105" providerId="AD"/>
  <p188:author id="{FAF841F7-8C07-BB5D-903B-88FBBF7ABABF}" name="Webster, Trudi" initials="WT" userId="S::Trudi.Webster@ercot.com::8d3e025b-0265-4fbd-b136-a7bc92c16fd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47474"/>
    <a:srgbClr val="E16823"/>
    <a:srgbClr val="005763"/>
    <a:srgbClr val="5B6770"/>
    <a:srgbClr val="B1E5ED"/>
    <a:srgbClr val="D8F2F6"/>
    <a:srgbClr val="171A1C"/>
    <a:srgbClr val="E6EBEF"/>
    <a:srgbClr val="9E170D"/>
    <a:srgbClr val="789D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10" autoAdjust="0"/>
    <p:restoredTop sz="94660"/>
  </p:normalViewPr>
  <p:slideViewPr>
    <p:cSldViewPr snapToGrid="0">
      <p:cViewPr varScale="1">
        <p:scale>
          <a:sx n="107" d="100"/>
          <a:sy n="107" d="100"/>
        </p:scale>
        <p:origin x="888" y="302"/>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4/23/2026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4/23/2026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D660E-E086-1033-44B3-A39E14E965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CC87DA-BA08-2EA9-C09A-621630CDB2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813B15-6931-FE99-53E3-36D780066A3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9889A43-F1B6-BF86-02A7-2D6F7A22167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72613F-3576-4EE9-945C-25503B987A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46247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C5650-CF4D-0701-E25B-791A54B9A9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45B913-0580-354A-4933-79F45C87D5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D6FDC7-29AF-5799-5554-8F0B39D283B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2188DE0-18A2-3155-4F38-1DD8F711B54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72613F-3576-4EE9-945C-25503B987A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203215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1004059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2.xml"/><Relationship Id="rId5" Type="http://schemas.openxmlformats.org/officeDocument/2006/relationships/image" Target="../media/image14.svg"/><Relationship Id="rId4" Type="http://schemas.openxmlformats.org/officeDocument/2006/relationships/image" Target="../media/image1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April 23, 2026</a:t>
            </a:fld>
            <a:endParaRPr lang="en-US"/>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998345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23,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673995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ppendix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37956" y="108220"/>
            <a:ext cx="703682" cy="259285"/>
          </a:xfrm>
          <a:prstGeom prst="rect">
            <a:avLst/>
          </a:prstGeom>
        </p:spPr>
      </p:pic>
      <p:grpSp>
        <p:nvGrpSpPr>
          <p:cNvPr id="20" name="Group 19" descr="Confidential document label">
            <a:extLst>
              <a:ext uri="{FF2B5EF4-FFF2-40B4-BE49-F238E27FC236}">
                <a16:creationId xmlns:a16="http://schemas.microsoft.com/office/drawing/2014/main" id="{3B6CFFE6-489D-17D2-9884-1ADAECA66CA9}"/>
              </a:ext>
              <a:ext uri="{C183D7F6-B498-43B3-948B-1728B52AA6E4}">
                <adec:decorative xmlns:adec="http://schemas.microsoft.com/office/drawing/2017/decorative" val="0"/>
              </a:ext>
            </a:extLst>
          </p:cNvPr>
          <p:cNvGrpSpPr/>
          <p:nvPr userDrawn="1"/>
        </p:nvGrpSpPr>
        <p:grpSpPr>
          <a:xfrm>
            <a:off x="-91688" y="457199"/>
            <a:ext cx="1162970" cy="358775"/>
            <a:chOff x="-91688" y="6362698"/>
            <a:chExt cx="1162970" cy="358775"/>
          </a:xfrm>
        </p:grpSpPr>
        <p:sp>
          <p:nvSpPr>
            <p:cNvPr id="22" name="Rectangle 21">
              <a:extLst>
                <a:ext uri="{FF2B5EF4-FFF2-40B4-BE49-F238E27FC236}">
                  <a16:creationId xmlns:a16="http://schemas.microsoft.com/office/drawing/2014/main" id="{55FA20CA-1326-E8FD-F266-B055679F20E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13744901-5CF8-A85F-8C67-5BB032900B25}"/>
                </a:ext>
              </a:extLst>
            </p:cNvPr>
            <p:cNvSpPr txBox="1"/>
            <p:nvPr/>
          </p:nvSpPr>
          <p:spPr>
            <a:xfrm>
              <a:off x="-91688" y="6427015"/>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8E997517-B5A8-4E1F-B27B-622BE826AB2C}" type="datetime4">
              <a:rPr lang="en-US" smtClean="0"/>
              <a:t>April 23,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0938166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mpty Slide with 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03E25FFF-DC93-41E9-8B56-8D2A8B7F6D48}" type="datetime4">
              <a:rPr lang="en-US" smtClean="0"/>
              <a:t>April 23,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7284703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23,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3167866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April 23, 2026</a:t>
            </a:fld>
            <a:endParaRPr lang="en-US"/>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4831532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Keynote Horizont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8853-B873-F2E3-2665-37A006BD8B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B3D3AE-2541-364A-0DC2-19A646A7D8DD}"/>
              </a:ext>
            </a:extLst>
          </p:cNvPr>
          <p:cNvSpPr>
            <a:spLocks noGrp="1"/>
          </p:cNvSpPr>
          <p:nvPr>
            <p:ph idx="1"/>
          </p:nvPr>
        </p:nvSpPr>
        <p:spPr>
          <a:xfrm>
            <a:off x="1409699" y="1466849"/>
            <a:ext cx="10248900" cy="2806677"/>
          </a:xfrm>
        </p:spPr>
        <p:txBody>
          <a:bodyPr>
            <a:normAutofit/>
          </a:bodyPr>
          <a:lstStyle>
            <a:lvl1pPr marL="0" indent="0">
              <a:buNone/>
              <a:defRPr lang="en-US" dirty="0"/>
            </a:lvl1pPr>
            <a:lvl2pP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April 23, 2026</a:t>
            </a:fld>
            <a:endParaRPr lang="en-US"/>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1409698" y="4463716"/>
            <a:ext cx="10267867"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457200" tIns="182880" rIns="182880" bIns="182880">
            <a:noAutofit/>
          </a:bodyPr>
          <a:lstStyle>
            <a:lvl1pPr marL="0" indent="0">
              <a:buNone/>
              <a:defRPr lang="en-US" sz="1600" b="1" dirty="0"/>
            </a:lvl1pPr>
            <a:lvl2pPr marL="457200" indent="0">
              <a:buNone/>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678035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a:t>Click to edit Master title style</a:t>
            </a:r>
            <a:br>
              <a:rPr lang="en-US"/>
            </a:br>
            <a:endParaRPr lang="en-US"/>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6427363" y="5054600"/>
            <a:ext cx="5201214"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03035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a:t>Click to edit Master title style</a:t>
            </a:r>
            <a:br>
              <a:rPr lang="en-US"/>
            </a:br>
            <a:endParaRPr lang="en-US"/>
          </a:p>
        </p:txBody>
      </p:sp>
    </p:spTree>
    <p:extLst>
      <p:ext uri="{BB962C8B-B14F-4D97-AF65-F5344CB8AC3E}">
        <p14:creationId xmlns:p14="http://schemas.microsoft.com/office/powerpoint/2010/main" val="1053899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April 23, 2026</a:t>
            </a:fld>
            <a:endParaRPr lang="en-US"/>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826843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April 23,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161782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3DEE4FF8-A3D3-4599-A16A-3A00C58B5537}" type="datetime4">
              <a:rPr lang="en-US" smtClean="0"/>
              <a:t>April 23, 2026</a:t>
            </a:fld>
            <a:endParaRPr lang="en-US"/>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859290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9B07B4C3-4AF8-491E-B32B-CB7FA6991DE8}" type="datetime4">
              <a:rPr lang="en-US" smtClean="0"/>
              <a:t>April 23,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572226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April 23,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4066342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April 23,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4085070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86FE1C13-7F94-4729-9F46-A53B83193E99}" type="datetime4">
              <a:rPr lang="en-US" smtClean="0"/>
              <a:t>April 23, 2026</a:t>
            </a:fld>
            <a:endParaRPr lang="en-US"/>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018809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r:embed="rId8">
            <a:extLst>
              <a:ext uri="{96DAC541-7B7A-43D3-8B79-37D633B846F1}">
                <asvg:svgBlip xmlns:asvg="http://schemas.microsoft.com/office/drawing/2016/SVG/main" r:embed="rId9"/>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9F34781F-C11A-4B51-B8FA-D6D1992D50FF}" type="datetime4">
              <a:rPr lang="en-US" smtClean="0"/>
              <a:t>April 23,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1075212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sv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7" Type="http://schemas.openxmlformats.org/officeDocument/2006/relationships/image" Target="../media/image16.svg"/><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image" Target="../media/image15.png"/><Relationship Id="rId5" Type="http://schemas.openxmlformats.org/officeDocument/2006/relationships/image" Target="../media/image14.svg"/><Relationship Id="rId4" Type="http://schemas.openxmlformats.org/officeDocument/2006/relationships/image" Target="../media/image1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3B202282-D206-4C18-93B8-D205E285190B}" type="datetime4">
              <a:rPr lang="en-US" smtClean="0"/>
              <a:t>April 23, 2026</a:t>
            </a:fld>
            <a:endParaRPr lang="en-US"/>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p:nvPicPr>
        <p:blipFill>
          <a:blip r:embed="rId17">
            <a:extLst>
              <a:ext uri="{96DAC541-7B7A-43D3-8B79-37D633B846F1}">
                <asvg:svgBlip xmlns:asvg="http://schemas.microsoft.com/office/drawing/2016/SVG/main" r:embed="rId18"/>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0">
                  <a:solidFill>
                    <a:schemeClr val="bg1"/>
                  </a:solidFill>
                </a:rPr>
                <a:t>PUBLIC</a:t>
              </a:r>
            </a:p>
          </p:txBody>
        </p:sp>
      </p:grpSp>
    </p:spTree>
    <p:extLst>
      <p:ext uri="{BB962C8B-B14F-4D97-AF65-F5344CB8AC3E}">
        <p14:creationId xmlns:p14="http://schemas.microsoft.com/office/powerpoint/2010/main" val="2775734212"/>
      </p:ext>
    </p:extLst>
  </p:cSld>
  <p:clrMap bg1="lt1" tx1="dk1" bg2="lt2" tx2="dk2" accent1="accent1" accent2="accent2" accent3="accent3" accent4="accent4" accent5="accent5" accent6="accent6" hlink="hlink" folHlink="folHlink"/>
  <p:sldLayoutIdLst>
    <p:sldLayoutId id="2147483766" r:id="rId1"/>
    <p:sldLayoutId id="2147483763" r:id="rId2"/>
    <p:sldLayoutId id="2147483767" r:id="rId3"/>
    <p:sldLayoutId id="2147483748" r:id="rId4"/>
    <p:sldLayoutId id="2147483749" r:id="rId5"/>
    <p:sldLayoutId id="2147483761" r:id="rId6"/>
    <p:sldLayoutId id="2147483762" r:id="rId7"/>
    <p:sldLayoutId id="2147483752" r:id="rId8"/>
    <p:sldLayoutId id="2147483754" r:id="rId9"/>
    <p:sldLayoutId id="2147483768" r:id="rId10"/>
    <p:sldLayoutId id="2147483756" r:id="rId11"/>
    <p:sldLayoutId id="2147483753" r:id="rId12"/>
    <p:sldLayoutId id="2147483770" r:id="rId13"/>
    <p:sldLayoutId id="2147483771" r:id="rId14"/>
    <p:sldLayoutId id="2147483772" r:id="rId15"/>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p15:clr>
            <a:srgbClr val="F26B43"/>
          </p15:clr>
        </p15:guide>
        <p15:guide id="5" pos="3840">
          <p15:clr>
            <a:srgbClr val="F26B43"/>
          </p15:clr>
        </p15:guide>
        <p15:guide id="6" orient="horz" pos="2160">
          <p15:clr>
            <a:srgbClr val="F26B43"/>
          </p15:clr>
        </p15:guide>
        <p15:guide id="7" orient="horz" pos="86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p:nvSpPr>
        <p:spPr>
          <a:xfrm>
            <a:off x="-91688" y="503044"/>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a:solidFill>
                    <a:schemeClr val="bg1"/>
                  </a:solidFill>
                </a:rPr>
                <a:t>PUBLIC</a:t>
              </a:r>
            </a:p>
          </p:txBody>
        </p:sp>
      </p:grpSp>
    </p:spTree>
    <p:extLst>
      <p:ext uri="{BB962C8B-B14F-4D97-AF65-F5344CB8AC3E}">
        <p14:creationId xmlns:p14="http://schemas.microsoft.com/office/powerpoint/2010/main" val="2918190720"/>
      </p:ext>
    </p:extLst>
  </p:cSld>
  <p:clrMap bg1="lt1" tx1="dk1" bg2="lt2" tx2="dk2" accent1="accent1" accent2="accent2" accent3="accent3" accent4="accent4" accent5="accent5" accent6="accent6" hlink="hlink" folHlink="folHlink"/>
  <p:sldLayoutIdLst>
    <p:sldLayoutId id="2147483765" r:id="rId1"/>
    <p:sldLayoutId id="2147483769"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hyperlink" Target="https://www.ercot.com/files/docs/2025/12/10/Large_Load_Loss_Analysis_121125_LLWG.ppt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B2F79F2-B3BA-8940-842B-E7FE18726898}"/>
              </a:ext>
            </a:extLst>
          </p:cNvPr>
          <p:cNvSpPr>
            <a:spLocks noGrp="1"/>
          </p:cNvSpPr>
          <p:nvPr>
            <p:ph type="ctrTitle"/>
          </p:nvPr>
        </p:nvSpPr>
        <p:spPr/>
        <p:txBody>
          <a:bodyPr lIns="91440" tIns="45720" rIns="91440" bIns="45720" anchor="t"/>
          <a:lstStyle/>
          <a:p>
            <a:r>
              <a:rPr lang="en-US" sz="3200" dirty="0">
                <a:solidFill>
                  <a:schemeClr val="accent1"/>
                </a:solidFill>
              </a:rPr>
              <a:t>LEL Frequency Limit Study Update</a:t>
            </a:r>
            <a:br>
              <a:rPr lang="en-US" sz="2800" dirty="0"/>
            </a:br>
            <a:br>
              <a:rPr lang="en-US" i="1" dirty="0">
                <a:solidFill>
                  <a:schemeClr val="tx2"/>
                </a:solidFill>
              </a:rPr>
            </a:br>
            <a:br>
              <a:rPr lang="en-US" i="1" dirty="0">
                <a:solidFill>
                  <a:schemeClr val="tx2"/>
                </a:solidFill>
              </a:rPr>
            </a:br>
            <a:br>
              <a:rPr lang="en-US" i="1" dirty="0">
                <a:solidFill>
                  <a:schemeClr val="tx2"/>
                </a:solidFill>
              </a:rPr>
            </a:br>
            <a:r>
              <a:rPr lang="en-US" sz="1800" b="0" dirty="0">
                <a:solidFill>
                  <a:schemeClr val="tx2"/>
                </a:solidFill>
              </a:rPr>
              <a:t>Luis Hinojosa</a:t>
            </a:r>
            <a:br>
              <a:rPr lang="en-US" sz="1800" b="0" dirty="0"/>
            </a:br>
            <a:r>
              <a:rPr lang="en-US" sz="1800" b="0" dirty="0">
                <a:solidFill>
                  <a:schemeClr val="tx2"/>
                </a:solidFill>
              </a:rPr>
              <a:t>Operations Planning</a:t>
            </a:r>
            <a:br>
              <a:rPr lang="en-US" sz="1800" b="0" dirty="0"/>
            </a:br>
            <a:br>
              <a:rPr lang="en-US" sz="2400" b="0" dirty="0"/>
            </a:br>
            <a:r>
              <a:rPr lang="en-US" sz="1800" b="0" dirty="0"/>
              <a:t>April 24, 2026</a:t>
            </a:r>
            <a:br>
              <a:rPr lang="en-US" sz="2400" dirty="0">
                <a:solidFill>
                  <a:schemeClr val="tx2"/>
                </a:solidFill>
                <a:cs typeface="Arial"/>
              </a:rPr>
            </a:br>
            <a:endParaRPr lang="en-US" dirty="0"/>
          </a:p>
        </p:txBody>
      </p:sp>
    </p:spTree>
    <p:extLst>
      <p:ext uri="{BB962C8B-B14F-4D97-AF65-F5344CB8AC3E}">
        <p14:creationId xmlns:p14="http://schemas.microsoft.com/office/powerpoint/2010/main" val="3773123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37C6B7-A463-846B-2E59-18F380AEE8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214A1D-37F0-323A-4626-2A38FC328674}"/>
              </a:ext>
            </a:extLst>
          </p:cNvPr>
          <p:cNvSpPr>
            <a:spLocks noGrp="1"/>
          </p:cNvSpPr>
          <p:nvPr>
            <p:ph type="title"/>
          </p:nvPr>
        </p:nvSpPr>
        <p:spPr/>
        <p:txBody>
          <a:bodyPr/>
          <a:lstStyle/>
          <a:p>
            <a:r>
              <a:rPr lang="en-US" sz="3200" dirty="0">
                <a:solidFill>
                  <a:schemeClr val="accent1"/>
                </a:solidFill>
              </a:rPr>
              <a:t>LEL Frequency Limit Study </a:t>
            </a:r>
          </a:p>
        </p:txBody>
      </p:sp>
      <p:sp>
        <p:nvSpPr>
          <p:cNvPr id="7" name="Text Placeholder 6">
            <a:extLst>
              <a:ext uri="{FF2B5EF4-FFF2-40B4-BE49-F238E27FC236}">
                <a16:creationId xmlns:a16="http://schemas.microsoft.com/office/drawing/2014/main" id="{7152F2AD-AEA5-E898-BB90-D10751C8C09B}"/>
              </a:ext>
            </a:extLst>
          </p:cNvPr>
          <p:cNvSpPr>
            <a:spLocks noGrp="1"/>
          </p:cNvSpPr>
          <p:nvPr>
            <p:ph type="body" sz="quarter" idx="16"/>
          </p:nvPr>
        </p:nvSpPr>
        <p:spPr>
          <a:xfrm>
            <a:off x="495300" y="1293019"/>
            <a:ext cx="11187714" cy="4879181"/>
          </a:xfrm>
        </p:spPr>
        <p:txBody>
          <a:bodyPr/>
          <a:lstStyle/>
          <a:p>
            <a:endParaRPr lang="en-US" dirty="0"/>
          </a:p>
        </p:txBody>
      </p:sp>
      <p:sp>
        <p:nvSpPr>
          <p:cNvPr id="3" name="Slide Number Placeholder 2">
            <a:extLst>
              <a:ext uri="{FF2B5EF4-FFF2-40B4-BE49-F238E27FC236}">
                <a16:creationId xmlns:a16="http://schemas.microsoft.com/office/drawing/2014/main" id="{F0799339-7F20-B34F-3534-303ABECFB3D8}"/>
              </a:ext>
            </a:extLst>
          </p:cNvPr>
          <p:cNvSpPr>
            <a:spLocks noGrp="1"/>
          </p:cNvSpPr>
          <p:nvPr>
            <p:ph type="sldNum" sz="quarter" idx="12"/>
          </p:nvPr>
        </p:nvSpPr>
        <p:spPr/>
        <p:txBody>
          <a:bodyPr>
            <a:normAutofit/>
          </a:bodyPr>
          <a:lstStyle/>
          <a:p>
            <a:fld id="{1D93BD3E-1E9A-4970-A6F7-E7AC52762E0C}" type="slidenum">
              <a:rPr lang="en-US" smtClean="0"/>
              <a:pPr/>
              <a:t>2</a:t>
            </a:fld>
            <a:endParaRPr lang="en-US"/>
          </a:p>
        </p:txBody>
      </p:sp>
      <p:sp>
        <p:nvSpPr>
          <p:cNvPr id="4" name="TextBox 3">
            <a:extLst>
              <a:ext uri="{FF2B5EF4-FFF2-40B4-BE49-F238E27FC236}">
                <a16:creationId xmlns:a16="http://schemas.microsoft.com/office/drawing/2014/main" id="{99228D5A-0494-806F-090D-1E89A237A037}"/>
              </a:ext>
            </a:extLst>
          </p:cNvPr>
          <p:cNvSpPr txBox="1"/>
          <p:nvPr/>
        </p:nvSpPr>
        <p:spPr>
          <a:xfrm>
            <a:off x="686412" y="2467009"/>
            <a:ext cx="5409588" cy="1411285"/>
          </a:xfrm>
          <a:prstGeom prst="rect">
            <a:avLst/>
          </a:prstGeom>
          <a:noFill/>
        </p:spPr>
        <p:txBody>
          <a:bodyPr wrap="square" lIns="51435" tIns="25718" rIns="51435" bIns="25718" anchor="t">
            <a:spAutoFit/>
          </a:bodyPr>
          <a:lstStyle/>
          <a:p>
            <a:pPr>
              <a:spcAft>
                <a:spcPts val="450"/>
              </a:spcAft>
            </a:pPr>
            <a:r>
              <a:rPr lang="en-US" sz="1600" dirty="0">
                <a:cs typeface="Arial"/>
              </a:rPr>
              <a:t>Scope:</a:t>
            </a:r>
          </a:p>
          <a:p>
            <a:pPr marL="257175" indent="-257175">
              <a:spcAft>
                <a:spcPts val="450"/>
              </a:spcAft>
              <a:buFont typeface="Arial" panose="020B0604020202020204" pitchFamily="34" charset="0"/>
              <a:buChar char="•"/>
            </a:pPr>
            <a:r>
              <a:rPr lang="en-US" sz="1600" dirty="0">
                <a:cs typeface="Arial"/>
              </a:rPr>
              <a:t>TSAT snapshot cases for various inertia and down-PRC conditions</a:t>
            </a:r>
          </a:p>
          <a:p>
            <a:pPr marL="257175" indent="-257175">
              <a:spcAft>
                <a:spcPts val="450"/>
              </a:spcAft>
              <a:buFont typeface="Arial" panose="020B0604020202020204" pitchFamily="34" charset="0"/>
              <a:buChar char="•"/>
            </a:pPr>
            <a:r>
              <a:rPr lang="en-US" sz="1600" dirty="0">
                <a:cs typeface="Arial"/>
              </a:rPr>
              <a:t>Identify load loss level that causes steady-state frequency to exceed 60.4 Hz for each case</a:t>
            </a:r>
            <a:endParaRPr lang="en-US" sz="900" dirty="0">
              <a:cs typeface="Arial"/>
            </a:endParaRPr>
          </a:p>
        </p:txBody>
      </p:sp>
      <p:sp>
        <p:nvSpPr>
          <p:cNvPr id="5" name="Rectangle 4">
            <a:extLst>
              <a:ext uri="{FF2B5EF4-FFF2-40B4-BE49-F238E27FC236}">
                <a16:creationId xmlns:a16="http://schemas.microsoft.com/office/drawing/2014/main" id="{0CE96093-7043-E17E-3FF5-3113F55AC1CA}"/>
              </a:ext>
            </a:extLst>
          </p:cNvPr>
          <p:cNvSpPr/>
          <p:nvPr/>
        </p:nvSpPr>
        <p:spPr>
          <a:xfrm>
            <a:off x="533400" y="1345294"/>
            <a:ext cx="8821687" cy="978581"/>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Questions to Answer:</a:t>
            </a:r>
          </a:p>
          <a:p>
            <a:r>
              <a:rPr lang="en-US" sz="1600" dirty="0">
                <a:solidFill>
                  <a:schemeClr val="tx1"/>
                </a:solidFill>
              </a:rPr>
              <a:t>How do different inertia and down-PRC conditions impact the previously-identified</a:t>
            </a:r>
            <a:r>
              <a:rPr lang="en-US" sz="1600" baseline="30000" dirty="0">
                <a:solidFill>
                  <a:schemeClr val="tx1"/>
                </a:solidFill>
              </a:rPr>
              <a:t>1</a:t>
            </a:r>
            <a:r>
              <a:rPr lang="en-US" sz="1600" dirty="0">
                <a:solidFill>
                  <a:schemeClr val="tx1"/>
                </a:solidFill>
              </a:rPr>
              <a:t> 3,200 MW loss of load frequency stability limit?</a:t>
            </a:r>
          </a:p>
          <a:p>
            <a:r>
              <a:rPr lang="en-US" sz="1600" dirty="0">
                <a:solidFill>
                  <a:schemeClr val="tx1"/>
                </a:solidFill>
              </a:rPr>
              <a:t>What would be the benefit of a down-frequency response Ancillary Service?</a:t>
            </a:r>
          </a:p>
        </p:txBody>
      </p:sp>
      <p:sp>
        <p:nvSpPr>
          <p:cNvPr id="8" name="TextBox 7">
            <a:extLst>
              <a:ext uri="{FF2B5EF4-FFF2-40B4-BE49-F238E27FC236}">
                <a16:creationId xmlns:a16="http://schemas.microsoft.com/office/drawing/2014/main" id="{D5DA1CA3-95A8-8889-A326-94D59AF9D252}"/>
              </a:ext>
            </a:extLst>
          </p:cNvPr>
          <p:cNvSpPr txBox="1"/>
          <p:nvPr/>
        </p:nvSpPr>
        <p:spPr>
          <a:xfrm>
            <a:off x="686412" y="4124515"/>
            <a:ext cx="6905318" cy="2278189"/>
          </a:xfrm>
          <a:prstGeom prst="rect">
            <a:avLst/>
          </a:prstGeom>
          <a:noFill/>
        </p:spPr>
        <p:txBody>
          <a:bodyPr wrap="square" lIns="51435" tIns="25718" rIns="51435" bIns="25718" anchor="t">
            <a:spAutoFit/>
          </a:bodyPr>
          <a:lstStyle/>
          <a:p>
            <a:pPr>
              <a:spcAft>
                <a:spcPts val="450"/>
              </a:spcAft>
            </a:pPr>
            <a:r>
              <a:rPr lang="en-US" sz="1600" dirty="0">
                <a:cs typeface="Arial"/>
              </a:rPr>
              <a:t>Goals:</a:t>
            </a:r>
          </a:p>
          <a:p>
            <a:pPr marL="257175" indent="-257175">
              <a:spcAft>
                <a:spcPts val="450"/>
              </a:spcAft>
              <a:buFont typeface="Arial" panose="020B0604020202020204" pitchFamily="34" charset="0"/>
              <a:buChar char="•"/>
            </a:pPr>
            <a:r>
              <a:rPr lang="en-US" sz="1600" dirty="0">
                <a:cs typeface="Arial"/>
              </a:rPr>
              <a:t>Identify frequency stability limit for loss of load. </a:t>
            </a:r>
          </a:p>
          <a:p>
            <a:pPr marL="257175" indent="-257175">
              <a:spcAft>
                <a:spcPts val="450"/>
              </a:spcAft>
              <a:buFont typeface="Arial" panose="020B0604020202020204" pitchFamily="34" charset="0"/>
              <a:buChar char="•"/>
            </a:pPr>
            <a:r>
              <a:rPr lang="en-US" sz="1600" dirty="0">
                <a:cs typeface="Arial"/>
              </a:rPr>
              <a:t>Table showing load loss limit for various inertia and down-PRC conditions</a:t>
            </a:r>
          </a:p>
          <a:p>
            <a:pPr marL="600075" lvl="1" indent="-257175">
              <a:spcAft>
                <a:spcPts val="450"/>
              </a:spcAft>
              <a:buFont typeface="Arial" panose="020B0604020202020204" pitchFamily="34" charset="0"/>
              <a:buChar char="•"/>
            </a:pPr>
            <a:r>
              <a:rPr lang="en-US" sz="1600" dirty="0">
                <a:cs typeface="Arial"/>
              </a:rPr>
              <a:t>This will serve as input into SOL monitoring criteria (see LL VRT SOL Study)</a:t>
            </a:r>
          </a:p>
          <a:p>
            <a:pPr marL="257175" indent="-257175">
              <a:spcAft>
                <a:spcPts val="450"/>
              </a:spcAft>
              <a:buFont typeface="Arial" panose="020B0604020202020204" pitchFamily="34" charset="0"/>
              <a:buChar char="•"/>
            </a:pPr>
            <a:r>
              <a:rPr lang="en-US" sz="1600" dirty="0">
                <a:cs typeface="Arial"/>
              </a:rPr>
              <a:t>Identification of amount of down-PRC needed to increase loss of load frequency stability limit at various inertia levels</a:t>
            </a:r>
          </a:p>
        </p:txBody>
      </p:sp>
      <p:sp>
        <p:nvSpPr>
          <p:cNvPr id="6" name="TextBox 5">
            <a:extLst>
              <a:ext uri="{FF2B5EF4-FFF2-40B4-BE49-F238E27FC236}">
                <a16:creationId xmlns:a16="http://schemas.microsoft.com/office/drawing/2014/main" id="{A959C722-CE4F-C67C-4552-4E09890768D0}"/>
              </a:ext>
            </a:extLst>
          </p:cNvPr>
          <p:cNvSpPr txBox="1"/>
          <p:nvPr/>
        </p:nvSpPr>
        <p:spPr>
          <a:xfrm>
            <a:off x="6760589" y="6562724"/>
            <a:ext cx="5275385" cy="213585"/>
          </a:xfrm>
          <a:prstGeom prst="rect">
            <a:avLst/>
          </a:prstGeom>
          <a:noFill/>
        </p:spPr>
        <p:txBody>
          <a:bodyPr wrap="square" rtlCol="0">
            <a:spAutoFit/>
          </a:bodyPr>
          <a:lstStyle/>
          <a:p>
            <a:pPr marL="228600" indent="-228600">
              <a:buAutoNum type="arabicPeriod"/>
            </a:pPr>
            <a:r>
              <a:rPr lang="en-US" sz="788" dirty="0">
                <a:hlinkClick r:id="rId2"/>
              </a:rPr>
              <a:t>https://www.ercot.com/files/docs/2025/12/10/Large_Load_Loss_Analysis_121125_LLWG.pptx</a:t>
            </a:r>
            <a:r>
              <a:rPr lang="en-US" sz="788" dirty="0"/>
              <a:t> </a:t>
            </a:r>
          </a:p>
        </p:txBody>
      </p:sp>
      <p:pic>
        <p:nvPicPr>
          <p:cNvPr id="13" name="Picture 12">
            <a:extLst>
              <a:ext uri="{FF2B5EF4-FFF2-40B4-BE49-F238E27FC236}">
                <a16:creationId xmlns:a16="http://schemas.microsoft.com/office/drawing/2014/main" id="{A139AF44-B183-B671-79C1-4BBCD8B98439}"/>
              </a:ext>
            </a:extLst>
          </p:cNvPr>
          <p:cNvPicPr>
            <a:picLocks noChangeAspect="1"/>
          </p:cNvPicPr>
          <p:nvPr/>
        </p:nvPicPr>
        <p:blipFill>
          <a:blip r:embed="rId3"/>
          <a:stretch>
            <a:fillRect/>
          </a:stretch>
        </p:blipFill>
        <p:spPr>
          <a:xfrm>
            <a:off x="7511777" y="3220106"/>
            <a:ext cx="3559277" cy="2184761"/>
          </a:xfrm>
          <a:prstGeom prst="rect">
            <a:avLst/>
          </a:prstGeom>
        </p:spPr>
      </p:pic>
    </p:spTree>
    <p:extLst>
      <p:ext uri="{BB962C8B-B14F-4D97-AF65-F5344CB8AC3E}">
        <p14:creationId xmlns:p14="http://schemas.microsoft.com/office/powerpoint/2010/main" val="2894626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B7F4940-9A47-7795-E863-BBDC43B9D125}"/>
              </a:ext>
            </a:extLst>
          </p:cNvPr>
          <p:cNvSpPr>
            <a:spLocks noGrp="1"/>
          </p:cNvSpPr>
          <p:nvPr>
            <p:ph type="title"/>
          </p:nvPr>
        </p:nvSpPr>
        <p:spPr/>
        <p:txBody>
          <a:bodyPr/>
          <a:lstStyle/>
          <a:p>
            <a:r>
              <a:rPr kumimoji="0" lang="en-US" sz="3200" b="1" i="0" u="none" strike="noStrike" kern="1200" cap="none" spc="0" normalizeH="0" baseline="0" noProof="0" dirty="0">
                <a:ln>
                  <a:noFill/>
                </a:ln>
                <a:solidFill>
                  <a:srgbClr val="005763"/>
                </a:solidFill>
                <a:effectLst/>
                <a:uLnTx/>
                <a:uFillTx/>
                <a:latin typeface="Arial"/>
                <a:ea typeface="+mj-ea"/>
                <a:cs typeface="+mj-cs"/>
              </a:rPr>
              <a:t>Updated Frequency Study Dec 2025 - (3,200 MW)</a:t>
            </a:r>
            <a:endParaRPr lang="en-US" dirty="0"/>
          </a:p>
        </p:txBody>
      </p:sp>
      <p:sp>
        <p:nvSpPr>
          <p:cNvPr id="4" name="Slide Number Placeholder 3">
            <a:extLst>
              <a:ext uri="{FF2B5EF4-FFF2-40B4-BE49-F238E27FC236}">
                <a16:creationId xmlns:a16="http://schemas.microsoft.com/office/drawing/2014/main" id="{E6A72DA2-CA68-7F1D-27B5-F4365BAFC45D}"/>
              </a:ext>
            </a:extLst>
          </p:cNvPr>
          <p:cNvSpPr>
            <a:spLocks noGrp="1"/>
          </p:cNvSpPr>
          <p:nvPr>
            <p:ph type="sldNum" sz="quarter" idx="12"/>
          </p:nvPr>
        </p:nvSpPr>
        <p:spPr/>
        <p:txBody>
          <a:bodyPr/>
          <a:lstStyle/>
          <a:p>
            <a:fld id="{1D93BD3E-1E9A-4970-A6F7-E7AC52762E0C}" type="slidenum">
              <a:rPr lang="en-US" smtClean="0"/>
              <a:pPr/>
              <a:t>3</a:t>
            </a:fld>
            <a:endParaRPr lang="en-US"/>
          </a:p>
        </p:txBody>
      </p:sp>
      <p:graphicFrame>
        <p:nvGraphicFramePr>
          <p:cNvPr id="7" name="Content Placeholder 4">
            <a:extLst>
              <a:ext uri="{FF2B5EF4-FFF2-40B4-BE49-F238E27FC236}">
                <a16:creationId xmlns:a16="http://schemas.microsoft.com/office/drawing/2014/main" id="{EB2DF72F-F5D9-5E9C-4560-746A4D182411}"/>
              </a:ext>
            </a:extLst>
          </p:cNvPr>
          <p:cNvGraphicFramePr>
            <a:graphicFrameLocks/>
          </p:cNvGraphicFramePr>
          <p:nvPr>
            <p:extLst>
              <p:ext uri="{D42A27DB-BD31-4B8C-83A1-F6EECF244321}">
                <p14:modId xmlns:p14="http://schemas.microsoft.com/office/powerpoint/2010/main" val="2405498274"/>
              </p:ext>
            </p:extLst>
          </p:nvPr>
        </p:nvGraphicFramePr>
        <p:xfrm>
          <a:off x="1211345" y="4670641"/>
          <a:ext cx="3446380" cy="1462865"/>
        </p:xfrm>
        <a:graphic>
          <a:graphicData uri="http://schemas.openxmlformats.org/drawingml/2006/table">
            <a:tbl>
              <a:tblPr firstRow="1" bandRow="1">
                <a:tableStyleId>{5C22544A-7EE6-4342-B048-85BDC9FD1C3A}</a:tableStyleId>
              </a:tblPr>
              <a:tblGrid>
                <a:gridCol w="1563776">
                  <a:extLst>
                    <a:ext uri="{9D8B030D-6E8A-4147-A177-3AD203B41FA5}">
                      <a16:colId xmlns:a16="http://schemas.microsoft.com/office/drawing/2014/main" val="479885959"/>
                    </a:ext>
                  </a:extLst>
                </a:gridCol>
                <a:gridCol w="1882604">
                  <a:extLst>
                    <a:ext uri="{9D8B030D-6E8A-4147-A177-3AD203B41FA5}">
                      <a16:colId xmlns:a16="http://schemas.microsoft.com/office/drawing/2014/main" val="3813059081"/>
                    </a:ext>
                  </a:extLst>
                </a:gridCol>
              </a:tblGrid>
              <a:tr h="292573">
                <a:tc>
                  <a:txBody>
                    <a:bodyPr/>
                    <a:lstStyle/>
                    <a:p>
                      <a:pPr algn="ctr" fontAlgn="ctr"/>
                      <a:r>
                        <a:rPr lang="en-US" sz="1400" b="1" i="0" u="none" strike="noStrike">
                          <a:solidFill>
                            <a:schemeClr val="bg1"/>
                          </a:solidFill>
                          <a:effectLst/>
                          <a:latin typeface="Calibri" panose="020F0502020204030204" pitchFamily="34" charset="0"/>
                        </a:rPr>
                        <a:t>MW Load Loss</a:t>
                      </a:r>
                    </a:p>
                  </a:txBody>
                  <a:tcPr marL="0" marR="0" marT="0" marB="0" anchor="ctr"/>
                </a:tc>
                <a:tc>
                  <a:txBody>
                    <a:bodyPr/>
                    <a:lstStyle/>
                    <a:p>
                      <a:pPr algn="ctr" fontAlgn="ctr"/>
                      <a:r>
                        <a:rPr lang="en-US" sz="1400" b="1" i="0" u="none" strike="noStrike">
                          <a:solidFill>
                            <a:schemeClr val="bg1"/>
                          </a:solidFill>
                          <a:effectLst/>
                          <a:latin typeface="Calibri" panose="020F0502020204030204" pitchFamily="34" charset="0"/>
                        </a:rPr>
                        <a:t>Frequency Max</a:t>
                      </a:r>
                    </a:p>
                  </a:txBody>
                  <a:tcPr marL="0" marR="0" marT="0" marB="0" anchor="ctr"/>
                </a:tc>
                <a:extLst>
                  <a:ext uri="{0D108BD9-81ED-4DB2-BD59-A6C34878D82A}">
                    <a16:rowId xmlns:a16="http://schemas.microsoft.com/office/drawing/2014/main" val="270183231"/>
                  </a:ext>
                </a:extLst>
              </a:tr>
              <a:tr h="292573">
                <a:tc>
                  <a:txBody>
                    <a:bodyPr/>
                    <a:lstStyle/>
                    <a:p>
                      <a:pPr algn="ctr" fontAlgn="ctr"/>
                      <a:r>
                        <a:rPr lang="en-US" sz="1200" b="0" i="0" u="none" strike="noStrike">
                          <a:solidFill>
                            <a:srgbClr val="000000"/>
                          </a:solidFill>
                          <a:effectLst/>
                          <a:latin typeface="+mn-lt"/>
                        </a:rPr>
                        <a:t>~3,400</a:t>
                      </a:r>
                    </a:p>
                  </a:txBody>
                  <a:tcPr marL="0" marR="0" marT="0" marB="0" anchor="ctr"/>
                </a:tc>
                <a:tc>
                  <a:txBody>
                    <a:bodyPr/>
                    <a:lstStyle/>
                    <a:p>
                      <a:pPr algn="ctr" fontAlgn="ctr"/>
                      <a:r>
                        <a:rPr lang="en-US" sz="1200" b="0" i="0" u="none" strike="noStrike">
                          <a:solidFill>
                            <a:schemeClr val="tx1"/>
                          </a:solidFill>
                          <a:effectLst/>
                          <a:latin typeface="+mn-lt"/>
                        </a:rPr>
                        <a:t>60.43</a:t>
                      </a:r>
                    </a:p>
                  </a:txBody>
                  <a:tcPr marL="0" marR="0" marT="0" marB="0" anchor="ctr"/>
                </a:tc>
                <a:extLst>
                  <a:ext uri="{0D108BD9-81ED-4DB2-BD59-A6C34878D82A}">
                    <a16:rowId xmlns:a16="http://schemas.microsoft.com/office/drawing/2014/main" val="3989978675"/>
                  </a:ext>
                </a:extLst>
              </a:tr>
              <a:tr h="292573">
                <a:tc>
                  <a:txBody>
                    <a:bodyPr/>
                    <a:lstStyle/>
                    <a:p>
                      <a:pPr algn="ctr" fontAlgn="ctr"/>
                      <a:r>
                        <a:rPr lang="en-US" sz="1200" b="0" i="0" u="none" strike="noStrike">
                          <a:solidFill>
                            <a:srgbClr val="000000"/>
                          </a:solidFill>
                          <a:effectLst/>
                          <a:latin typeface="+mn-lt"/>
                        </a:rPr>
                        <a:t>~3,300</a:t>
                      </a:r>
                    </a:p>
                  </a:txBody>
                  <a:tcPr marL="0" marR="0" marT="0" marB="0" anchor="ctr"/>
                </a:tc>
                <a:tc>
                  <a:txBody>
                    <a:bodyPr/>
                    <a:lstStyle/>
                    <a:p>
                      <a:pPr algn="ctr" fontAlgn="ctr"/>
                      <a:r>
                        <a:rPr lang="en-US" sz="1200" b="0" i="0" u="none" strike="noStrike">
                          <a:solidFill>
                            <a:schemeClr val="tx1"/>
                          </a:solidFill>
                          <a:effectLst/>
                          <a:latin typeface="+mn-lt"/>
                        </a:rPr>
                        <a:t>60.43</a:t>
                      </a:r>
                    </a:p>
                  </a:txBody>
                  <a:tcPr marL="0" marR="0" marT="0" marB="0" anchor="ctr"/>
                </a:tc>
                <a:extLst>
                  <a:ext uri="{0D108BD9-81ED-4DB2-BD59-A6C34878D82A}">
                    <a16:rowId xmlns:a16="http://schemas.microsoft.com/office/drawing/2014/main" val="1765351232"/>
                  </a:ext>
                </a:extLst>
              </a:tr>
              <a:tr h="292573">
                <a:tc>
                  <a:txBody>
                    <a:bodyPr/>
                    <a:lstStyle/>
                    <a:p>
                      <a:pPr algn="ctr" fontAlgn="ctr"/>
                      <a:r>
                        <a:rPr lang="en-US" sz="1200" b="0" i="0" u="none" strike="noStrike">
                          <a:solidFill>
                            <a:schemeClr val="accent5">
                              <a:lumMod val="50000"/>
                            </a:schemeClr>
                          </a:solidFill>
                          <a:effectLst/>
                          <a:latin typeface="+mn-lt"/>
                        </a:rPr>
                        <a:t>~3,200</a:t>
                      </a:r>
                    </a:p>
                  </a:txBody>
                  <a:tcPr marL="0" marR="0" marT="0" marB="0" anchor="ctr"/>
                </a:tc>
                <a:tc>
                  <a:txBody>
                    <a:bodyPr/>
                    <a:lstStyle/>
                    <a:p>
                      <a:pPr algn="ctr" fontAlgn="ctr"/>
                      <a:r>
                        <a:rPr lang="en-US" sz="1200" b="0" i="0" u="none" strike="noStrike" dirty="0">
                          <a:solidFill>
                            <a:schemeClr val="accent5">
                              <a:lumMod val="50000"/>
                            </a:schemeClr>
                          </a:solidFill>
                          <a:effectLst/>
                          <a:latin typeface="+mn-lt"/>
                        </a:rPr>
                        <a:t>60.38</a:t>
                      </a:r>
                    </a:p>
                  </a:txBody>
                  <a:tcPr marL="0" marR="0" marT="0" marB="0" anchor="ctr"/>
                </a:tc>
                <a:extLst>
                  <a:ext uri="{0D108BD9-81ED-4DB2-BD59-A6C34878D82A}">
                    <a16:rowId xmlns:a16="http://schemas.microsoft.com/office/drawing/2014/main" val="184411827"/>
                  </a:ext>
                </a:extLst>
              </a:tr>
              <a:tr h="292573">
                <a:tc>
                  <a:txBody>
                    <a:bodyPr/>
                    <a:lstStyle/>
                    <a:p>
                      <a:pPr algn="ctr" fontAlgn="ctr"/>
                      <a:r>
                        <a:rPr lang="en-US" sz="1200" b="0" i="0" u="none" strike="noStrike">
                          <a:solidFill>
                            <a:schemeClr val="tx1"/>
                          </a:solidFill>
                          <a:effectLst/>
                          <a:latin typeface="+mn-lt"/>
                        </a:rPr>
                        <a:t>~2,600</a:t>
                      </a:r>
                    </a:p>
                  </a:txBody>
                  <a:tcPr marL="0" marR="0" marT="0" marB="0" anchor="ctr"/>
                </a:tc>
                <a:tc>
                  <a:txBody>
                    <a:bodyPr/>
                    <a:lstStyle/>
                    <a:p>
                      <a:pPr algn="ctr" fontAlgn="ctr"/>
                      <a:r>
                        <a:rPr lang="en-US" sz="1200" b="0" i="0" u="none" strike="noStrike" dirty="0">
                          <a:solidFill>
                            <a:srgbClr val="000000"/>
                          </a:solidFill>
                          <a:effectLst/>
                          <a:latin typeface="+mn-lt"/>
                        </a:rPr>
                        <a:t>60.21</a:t>
                      </a:r>
                    </a:p>
                  </a:txBody>
                  <a:tcPr marL="0" marR="0" marT="0" marB="0" anchor="ctr"/>
                </a:tc>
                <a:extLst>
                  <a:ext uri="{0D108BD9-81ED-4DB2-BD59-A6C34878D82A}">
                    <a16:rowId xmlns:a16="http://schemas.microsoft.com/office/drawing/2014/main" val="4025153636"/>
                  </a:ext>
                </a:extLst>
              </a:tr>
            </a:tbl>
          </a:graphicData>
        </a:graphic>
      </p:graphicFrame>
      <p:sp>
        <p:nvSpPr>
          <p:cNvPr id="8" name="TextBox 4">
            <a:extLst>
              <a:ext uri="{FF2B5EF4-FFF2-40B4-BE49-F238E27FC236}">
                <a16:creationId xmlns:a16="http://schemas.microsoft.com/office/drawing/2014/main" id="{6A4D542B-9349-6DEB-A092-DA8F0B73CE25}"/>
              </a:ext>
            </a:extLst>
          </p:cNvPr>
          <p:cNvSpPr txBox="1"/>
          <p:nvPr/>
        </p:nvSpPr>
        <p:spPr>
          <a:xfrm>
            <a:off x="4786314" y="4673170"/>
            <a:ext cx="5794048" cy="1600438"/>
          </a:xfrm>
          <a:prstGeom prst="rect">
            <a:avLst/>
          </a:prstGeom>
          <a:solidFill>
            <a:schemeClr val="accent1">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t>Key Takeaway: </a:t>
            </a:r>
            <a:r>
              <a:rPr lang="en-US" sz="1400" dirty="0"/>
              <a:t>We validated our cases and identified an issue which limited Primary Frequency Response from units sitting near 0 MW output which limited ESRs from providing PFR in the negative direction when idle. We have updated the logic to allow response as expected and identified a new limit of </a:t>
            </a:r>
            <a:r>
              <a:rPr lang="en-US" sz="1400" b="1" dirty="0"/>
              <a:t>3,200</a:t>
            </a:r>
            <a:r>
              <a:rPr lang="en-US" sz="1400" dirty="0"/>
              <a:t> </a:t>
            </a:r>
            <a:r>
              <a:rPr lang="en-US" sz="1400" b="1" dirty="0"/>
              <a:t>MW</a:t>
            </a:r>
            <a:r>
              <a:rPr lang="en-US" sz="1400" dirty="0"/>
              <a:t>. </a:t>
            </a:r>
          </a:p>
          <a:p>
            <a:r>
              <a:rPr lang="en-US" sz="1400" dirty="0"/>
              <a:t>Additionally, we have done some model validation and are doing outreach for models which responded incorrectly. </a:t>
            </a:r>
          </a:p>
        </p:txBody>
      </p:sp>
      <p:grpSp>
        <p:nvGrpSpPr>
          <p:cNvPr id="9" name="Group 8">
            <a:extLst>
              <a:ext uri="{FF2B5EF4-FFF2-40B4-BE49-F238E27FC236}">
                <a16:creationId xmlns:a16="http://schemas.microsoft.com/office/drawing/2014/main" id="{F87D8408-A9D1-11EE-354D-6FB451B8AF16}"/>
              </a:ext>
            </a:extLst>
          </p:cNvPr>
          <p:cNvGrpSpPr/>
          <p:nvPr/>
        </p:nvGrpSpPr>
        <p:grpSpPr>
          <a:xfrm>
            <a:off x="1211345" y="1033241"/>
            <a:ext cx="9369018" cy="3694496"/>
            <a:chOff x="1211345" y="1033241"/>
            <a:chExt cx="9369018" cy="3694496"/>
          </a:xfrm>
        </p:grpSpPr>
        <p:pic>
          <p:nvPicPr>
            <p:cNvPr id="10" name="Picture 9">
              <a:extLst>
                <a:ext uri="{FF2B5EF4-FFF2-40B4-BE49-F238E27FC236}">
                  <a16:creationId xmlns:a16="http://schemas.microsoft.com/office/drawing/2014/main" id="{D59D2F5A-6B32-0C63-57C0-7CDED6BDCDF2}"/>
                </a:ext>
              </a:extLst>
            </p:cNvPr>
            <p:cNvPicPr>
              <a:picLocks noChangeAspect="1"/>
            </p:cNvPicPr>
            <p:nvPr/>
          </p:nvPicPr>
          <p:blipFill>
            <a:blip r:embed="rId2"/>
            <a:stretch>
              <a:fillRect/>
            </a:stretch>
          </p:blipFill>
          <p:spPr>
            <a:xfrm>
              <a:off x="1211345" y="1033241"/>
              <a:ext cx="9369018" cy="3694496"/>
            </a:xfrm>
            <a:prstGeom prst="rect">
              <a:avLst/>
            </a:prstGeom>
          </p:spPr>
        </p:pic>
        <p:sp>
          <p:nvSpPr>
            <p:cNvPr id="11" name="Oval 10">
              <a:extLst>
                <a:ext uri="{FF2B5EF4-FFF2-40B4-BE49-F238E27FC236}">
                  <a16:creationId xmlns:a16="http://schemas.microsoft.com/office/drawing/2014/main" id="{1365D53A-8AF4-FF36-F9F0-EDF51F128954}"/>
                </a:ext>
              </a:extLst>
            </p:cNvPr>
            <p:cNvSpPr/>
            <p:nvPr/>
          </p:nvSpPr>
          <p:spPr>
            <a:xfrm>
              <a:off x="5974556" y="1407320"/>
              <a:ext cx="1017722" cy="427538"/>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083413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98FD0D-10E7-5469-1E92-30D173CADE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E6C0A9-C04A-2880-8940-79F9639AE277}"/>
              </a:ext>
            </a:extLst>
          </p:cNvPr>
          <p:cNvSpPr>
            <a:spLocks noGrp="1"/>
          </p:cNvSpPr>
          <p:nvPr>
            <p:ph type="title"/>
          </p:nvPr>
        </p:nvSpPr>
        <p:spPr/>
        <p:txBody>
          <a:bodyPr>
            <a:normAutofit/>
          </a:bodyPr>
          <a:lstStyle/>
          <a:p>
            <a:r>
              <a:rPr lang="en-US" sz="3200" dirty="0">
                <a:solidFill>
                  <a:srgbClr val="005763"/>
                </a:solidFill>
                <a:latin typeface="Arial"/>
              </a:rPr>
              <a:t>Fast Frequency Response (FFR) Down Analysis</a:t>
            </a:r>
          </a:p>
        </p:txBody>
      </p:sp>
      <p:sp>
        <p:nvSpPr>
          <p:cNvPr id="4" name="Text Placeholder 3">
            <a:extLst>
              <a:ext uri="{FF2B5EF4-FFF2-40B4-BE49-F238E27FC236}">
                <a16:creationId xmlns:a16="http://schemas.microsoft.com/office/drawing/2014/main" id="{571E2D00-7649-4FD8-B599-605B8B69FC64}"/>
              </a:ext>
            </a:extLst>
          </p:cNvPr>
          <p:cNvSpPr>
            <a:spLocks noGrp="1"/>
          </p:cNvSpPr>
          <p:nvPr>
            <p:ph type="body" sz="quarter" idx="16"/>
          </p:nvPr>
        </p:nvSpPr>
        <p:spPr>
          <a:xfrm>
            <a:off x="495300" y="1300163"/>
            <a:ext cx="11187714" cy="4872037"/>
          </a:xfrm>
        </p:spPr>
        <p:txBody>
          <a:bodyPr/>
          <a:lstStyle/>
          <a:p>
            <a:pPr>
              <a:spcAft>
                <a:spcPts val="450"/>
              </a:spcAft>
            </a:pPr>
            <a:r>
              <a:rPr lang="en-US" dirty="0">
                <a:cs typeface="Arial"/>
              </a:rPr>
              <a:t>Scope:</a:t>
            </a:r>
          </a:p>
          <a:p>
            <a:pPr marL="257175" indent="-257175">
              <a:spcAft>
                <a:spcPts val="450"/>
              </a:spcAft>
              <a:buFont typeface="Arial" panose="020B0604020202020204" pitchFamily="34" charset="0"/>
              <a:buChar char="•"/>
            </a:pPr>
            <a:r>
              <a:rPr lang="en-US" dirty="0">
                <a:cs typeface="Arial"/>
              </a:rPr>
              <a:t>Use the TSAT base case and apply FFR down </a:t>
            </a:r>
          </a:p>
          <a:p>
            <a:pPr marL="257175" indent="-257175">
              <a:spcAft>
                <a:spcPts val="450"/>
              </a:spcAft>
              <a:buFont typeface="Arial" panose="020B0604020202020204" pitchFamily="34" charset="0"/>
              <a:buChar char="•"/>
            </a:pPr>
            <a:r>
              <a:rPr lang="en-US" dirty="0">
                <a:cs typeface="Arial"/>
              </a:rPr>
              <a:t>Apply different levels of FFR down ranging from 300 MW to 1500 MW for varying load loss scenarios</a:t>
            </a:r>
          </a:p>
          <a:p>
            <a:pPr marL="257175" indent="-257175">
              <a:spcAft>
                <a:spcPts val="450"/>
              </a:spcAft>
              <a:buFont typeface="Arial" panose="020B0604020202020204" pitchFamily="34" charset="0"/>
              <a:buChar char="•"/>
            </a:pPr>
            <a:r>
              <a:rPr lang="en-US" dirty="0">
                <a:cs typeface="Arial"/>
              </a:rPr>
              <a:t>Identify potential improvements in load loss limits which ensure steady-state frequency does not exceed 60.4 Hz</a:t>
            </a:r>
          </a:p>
          <a:p>
            <a:pPr marL="257175" indent="-257175">
              <a:spcAft>
                <a:spcPts val="450"/>
              </a:spcAft>
              <a:buFont typeface="Arial" panose="020B0604020202020204" pitchFamily="34" charset="0"/>
              <a:buChar char="•"/>
            </a:pPr>
            <a:r>
              <a:rPr lang="en-US" dirty="0">
                <a:cs typeface="Arial"/>
              </a:rPr>
              <a:t>Identify potential degradation of steady-state frequency due to FFR down response</a:t>
            </a:r>
          </a:p>
          <a:p>
            <a:pPr marL="257175" indent="-257175">
              <a:spcAft>
                <a:spcPts val="450"/>
              </a:spcAft>
              <a:buFont typeface="Arial" panose="020B0604020202020204" pitchFamily="34" charset="0"/>
              <a:buChar char="•"/>
            </a:pPr>
            <a:endParaRPr lang="en-US" dirty="0">
              <a:cs typeface="Arial"/>
            </a:endParaRPr>
          </a:p>
          <a:p>
            <a:pPr>
              <a:spcAft>
                <a:spcPts val="450"/>
              </a:spcAft>
            </a:pPr>
            <a:r>
              <a:rPr lang="en-US" dirty="0">
                <a:cs typeface="Arial"/>
              </a:rPr>
              <a:t>FFR Down:</a:t>
            </a:r>
          </a:p>
          <a:p>
            <a:pPr marL="742950" lvl="1" indent="-285750">
              <a:spcAft>
                <a:spcPts val="450"/>
              </a:spcAft>
            </a:pPr>
            <a:r>
              <a:rPr lang="en-US" sz="1600" dirty="0">
                <a:cs typeface="Arial"/>
              </a:rPr>
              <a:t>FFR down is triggered when frequency hits 60.15 Hz and full response is applied withing 250ms (15 cycles)</a:t>
            </a:r>
          </a:p>
          <a:p>
            <a:pPr marL="742950" lvl="1" indent="-285750">
              <a:spcAft>
                <a:spcPts val="450"/>
              </a:spcAft>
            </a:pPr>
            <a:r>
              <a:rPr lang="en-US" sz="1600" dirty="0">
                <a:cs typeface="Arial"/>
              </a:rPr>
              <a:t>This is similar to FFR up implementation today which has a 59.85 Hz trigger condition</a:t>
            </a:r>
          </a:p>
          <a:p>
            <a:pPr marL="257175" indent="-257175">
              <a:spcAft>
                <a:spcPts val="450"/>
              </a:spcAft>
              <a:buFont typeface="Arial" panose="020B0604020202020204" pitchFamily="34" charset="0"/>
              <a:buChar char="•"/>
            </a:pPr>
            <a:endParaRPr lang="en-US" sz="900" dirty="0">
              <a:cs typeface="Arial"/>
            </a:endParaRPr>
          </a:p>
          <a:p>
            <a:pPr>
              <a:spcAft>
                <a:spcPts val="450"/>
              </a:spcAft>
            </a:pPr>
            <a:r>
              <a:rPr lang="en-US" dirty="0">
                <a:cs typeface="Arial"/>
              </a:rPr>
              <a:t>Goals:</a:t>
            </a:r>
          </a:p>
          <a:p>
            <a:pPr marL="257175" indent="-257175">
              <a:spcAft>
                <a:spcPts val="450"/>
              </a:spcAft>
              <a:buFont typeface="Arial" panose="020B0604020202020204" pitchFamily="34" charset="0"/>
              <a:buChar char="•"/>
            </a:pPr>
            <a:r>
              <a:rPr lang="en-US" dirty="0">
                <a:cs typeface="Arial"/>
              </a:rPr>
              <a:t>Identify FFR down influence on the frequency stability limit for loss of load</a:t>
            </a:r>
          </a:p>
          <a:p>
            <a:pPr marL="257175" indent="-257175">
              <a:spcAft>
                <a:spcPts val="450"/>
              </a:spcAft>
              <a:buFont typeface="Arial" panose="020B0604020202020204" pitchFamily="34" charset="0"/>
              <a:buChar char="•"/>
            </a:pPr>
            <a:r>
              <a:rPr lang="en-US" dirty="0">
                <a:cs typeface="Arial"/>
              </a:rPr>
              <a:t>Identify scenarios where we may see frequency degradation due to overresponse of FFR down</a:t>
            </a:r>
          </a:p>
          <a:p>
            <a:pPr marL="257175" indent="-257175">
              <a:spcAft>
                <a:spcPts val="450"/>
              </a:spcAft>
              <a:buFont typeface="Arial" panose="020B0604020202020204" pitchFamily="34" charset="0"/>
              <a:buChar char="•"/>
            </a:pPr>
            <a:endParaRPr lang="en-US" dirty="0">
              <a:cs typeface="Arial"/>
            </a:endParaRPr>
          </a:p>
          <a:p>
            <a:endParaRPr lang="en-US" dirty="0"/>
          </a:p>
        </p:txBody>
      </p:sp>
      <p:sp>
        <p:nvSpPr>
          <p:cNvPr id="3" name="Slide Number Placeholder 2">
            <a:extLst>
              <a:ext uri="{FF2B5EF4-FFF2-40B4-BE49-F238E27FC236}">
                <a16:creationId xmlns:a16="http://schemas.microsoft.com/office/drawing/2014/main" id="{47BF1360-556D-E8D7-53E8-AFF367CABBBC}"/>
              </a:ext>
            </a:extLst>
          </p:cNvPr>
          <p:cNvSpPr>
            <a:spLocks noGrp="1"/>
          </p:cNvSpPr>
          <p:nvPr>
            <p:ph type="sldNum" sz="quarter" idx="12"/>
          </p:nvPr>
        </p:nvSpPr>
        <p:spPr/>
        <p:txBody>
          <a:bodyPr>
            <a:normAutofit/>
          </a:bodyPr>
          <a:lstStyle/>
          <a:p>
            <a:fld id="{1D93BD3E-1E9A-4970-A6F7-E7AC52762E0C}" type="slidenum">
              <a:rPr lang="en-US" smtClean="0"/>
              <a:pPr/>
              <a:t>4</a:t>
            </a:fld>
            <a:endParaRPr lang="en-US" dirty="0"/>
          </a:p>
        </p:txBody>
      </p:sp>
    </p:spTree>
    <p:extLst>
      <p:ext uri="{BB962C8B-B14F-4D97-AF65-F5344CB8AC3E}">
        <p14:creationId xmlns:p14="http://schemas.microsoft.com/office/powerpoint/2010/main" val="2213119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ECC56-C882-E7B2-9543-8F5C05AEAA40}"/>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B261BCE4-FE13-95CC-1BD3-B73CA4FDE282}"/>
              </a:ext>
            </a:extLst>
          </p:cNvPr>
          <p:cNvPicPr>
            <a:picLocks noChangeAspect="1"/>
          </p:cNvPicPr>
          <p:nvPr/>
        </p:nvPicPr>
        <p:blipFill>
          <a:blip r:embed="rId3"/>
          <a:stretch>
            <a:fillRect/>
          </a:stretch>
        </p:blipFill>
        <p:spPr>
          <a:xfrm>
            <a:off x="714375" y="2257426"/>
            <a:ext cx="10558463" cy="3603158"/>
          </a:xfrm>
          <a:prstGeom prst="rect">
            <a:avLst/>
          </a:prstGeom>
        </p:spPr>
      </p:pic>
      <p:sp>
        <p:nvSpPr>
          <p:cNvPr id="17" name="Title 16">
            <a:extLst>
              <a:ext uri="{FF2B5EF4-FFF2-40B4-BE49-F238E27FC236}">
                <a16:creationId xmlns:a16="http://schemas.microsoft.com/office/drawing/2014/main" id="{1E33D17C-D224-D5C7-7AD3-0D052BF34AE9}"/>
              </a:ext>
            </a:extLst>
          </p:cNvPr>
          <p:cNvSpPr>
            <a:spLocks noGrp="1"/>
          </p:cNvSpPr>
          <p:nvPr>
            <p:ph type="title"/>
          </p:nvPr>
        </p:nvSpPr>
        <p:spPr/>
        <p:txBody>
          <a:bodyPr>
            <a:normAutofit/>
          </a:bodyPr>
          <a:lstStyle/>
          <a:p>
            <a:r>
              <a:rPr lang="en-US" sz="3200" dirty="0">
                <a:solidFill>
                  <a:srgbClr val="005763"/>
                </a:solidFill>
                <a:latin typeface="Arial"/>
              </a:rPr>
              <a:t>FFR Study: Simulate 4,000 MW Loss</a:t>
            </a:r>
          </a:p>
        </p:txBody>
      </p:sp>
      <p:sp>
        <p:nvSpPr>
          <p:cNvPr id="7" name="Text Placeholder 6">
            <a:extLst>
              <a:ext uri="{FF2B5EF4-FFF2-40B4-BE49-F238E27FC236}">
                <a16:creationId xmlns:a16="http://schemas.microsoft.com/office/drawing/2014/main" id="{85C728C6-E2B8-E1CD-DBF9-529F09889C13}"/>
              </a:ext>
            </a:extLst>
          </p:cNvPr>
          <p:cNvSpPr>
            <a:spLocks noGrp="1"/>
          </p:cNvSpPr>
          <p:nvPr>
            <p:ph type="body" sz="quarter" idx="16"/>
          </p:nvPr>
        </p:nvSpPr>
        <p:spPr>
          <a:xfrm>
            <a:off x="495300" y="1157288"/>
            <a:ext cx="11187714" cy="5014912"/>
          </a:xfrm>
        </p:spPr>
        <p:txBody>
          <a:bodyPr/>
          <a:lstStyle/>
          <a:p>
            <a:pPr marL="285750" indent="-285750">
              <a:buFont typeface="Arial" panose="020B0604020202020204" pitchFamily="34" charset="0"/>
              <a:buChar char="•"/>
            </a:pPr>
            <a:r>
              <a:rPr lang="en-US" sz="1400" dirty="0"/>
              <a:t>Simulating ~ 4,000 MW load loss with various levels of FFR down applied when frequency hits 60.15 Hz. </a:t>
            </a:r>
          </a:p>
          <a:p>
            <a:pPr marL="285750" indent="-285750">
              <a:buFont typeface="Arial" panose="020B0604020202020204" pitchFamily="34" charset="0"/>
              <a:buChar char="•"/>
            </a:pPr>
            <a:r>
              <a:rPr lang="en-US" sz="1400" dirty="0"/>
              <a:t>As expected, due to load loss levels higher than 3,200 MW, frequency limit, we see frequency peak above 60.4 Hz at low FFR levels. </a:t>
            </a:r>
          </a:p>
          <a:p>
            <a:pPr marL="285750" indent="-285750">
              <a:buFont typeface="Arial" panose="020B0604020202020204" pitchFamily="34" charset="0"/>
              <a:buChar char="•"/>
            </a:pPr>
            <a:r>
              <a:rPr lang="en-US" sz="1400" dirty="0"/>
              <a:t>Additionally, it can be observed FFR levels of 800-1,500 MW may provide an improved steady state frequency after the load loss.</a:t>
            </a:r>
          </a:p>
        </p:txBody>
      </p:sp>
      <p:sp>
        <p:nvSpPr>
          <p:cNvPr id="4" name="Slide Number Placeholder 3">
            <a:extLst>
              <a:ext uri="{FF2B5EF4-FFF2-40B4-BE49-F238E27FC236}">
                <a16:creationId xmlns:a16="http://schemas.microsoft.com/office/drawing/2014/main" id="{94B36647-EF4A-2EC7-8E7D-5D290E692DFA}"/>
              </a:ext>
            </a:extLst>
          </p:cNvPr>
          <p:cNvSpPr>
            <a:spLocks noGrp="1"/>
          </p:cNvSpPr>
          <p:nvPr>
            <p:ph type="sldNum" sz="quarter" idx="12"/>
          </p:nvPr>
        </p:nvSpPr>
        <p:spPr/>
        <p:txBody>
          <a:bodyPr>
            <a:normAutofit/>
          </a:bodyPr>
          <a:lstStyle/>
          <a:p>
            <a:pPr>
              <a:defRPr/>
            </a:pPr>
            <a:fld id="{1D93BD3E-1E9A-4970-A6F7-E7AC52762E0C}" type="slidenum">
              <a:rPr lang="en-US"/>
              <a:pPr>
                <a:defRPr/>
              </a:pPr>
              <a:t>5</a:t>
            </a:fld>
            <a:endParaRPr lang="en-US" dirty="0"/>
          </a:p>
        </p:txBody>
      </p:sp>
      <p:sp>
        <p:nvSpPr>
          <p:cNvPr id="11" name="TextBox 4">
            <a:extLst>
              <a:ext uri="{FF2B5EF4-FFF2-40B4-BE49-F238E27FC236}">
                <a16:creationId xmlns:a16="http://schemas.microsoft.com/office/drawing/2014/main" id="{EABD43AA-63C0-1040-D280-608397E97C21}"/>
              </a:ext>
            </a:extLst>
          </p:cNvPr>
          <p:cNvSpPr txBox="1"/>
          <p:nvPr/>
        </p:nvSpPr>
        <p:spPr>
          <a:xfrm>
            <a:off x="1315243" y="5910590"/>
            <a:ext cx="9769287" cy="523220"/>
          </a:xfrm>
          <a:prstGeom prst="rect">
            <a:avLst/>
          </a:prstGeom>
          <a:solidFill>
            <a:schemeClr val="accent1">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t>Key Takeaway: </a:t>
            </a:r>
            <a:r>
              <a:rPr lang="en-US" sz="1400" dirty="0"/>
              <a:t>From this scenario it can be observed that the ratio of improved load loss limit to FFR MW is about 1MW to 1MW. I.e. this study has an 800 MW increased load loss limit with the inclusion of at least 800 MW of FFR. </a:t>
            </a:r>
          </a:p>
        </p:txBody>
      </p:sp>
    </p:spTree>
    <p:extLst>
      <p:ext uri="{BB962C8B-B14F-4D97-AF65-F5344CB8AC3E}">
        <p14:creationId xmlns:p14="http://schemas.microsoft.com/office/powerpoint/2010/main" val="1038179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A4191C-E8AF-86A7-EAC5-10C7D07F512B}"/>
            </a:ext>
          </a:extLst>
        </p:cNvPr>
        <p:cNvGrpSpPr/>
        <p:nvPr/>
      </p:nvGrpSpPr>
      <p:grpSpPr>
        <a:xfrm>
          <a:off x="0" y="0"/>
          <a:ext cx="0" cy="0"/>
          <a:chOff x="0" y="0"/>
          <a:chExt cx="0" cy="0"/>
        </a:xfrm>
      </p:grpSpPr>
      <p:sp>
        <p:nvSpPr>
          <p:cNvPr id="17" name="Title 16">
            <a:extLst>
              <a:ext uri="{FF2B5EF4-FFF2-40B4-BE49-F238E27FC236}">
                <a16:creationId xmlns:a16="http://schemas.microsoft.com/office/drawing/2014/main" id="{12E96ED0-9815-B173-8E45-0245DFBC3F7F}"/>
              </a:ext>
            </a:extLst>
          </p:cNvPr>
          <p:cNvSpPr>
            <a:spLocks noGrp="1"/>
          </p:cNvSpPr>
          <p:nvPr>
            <p:ph type="title"/>
          </p:nvPr>
        </p:nvSpPr>
        <p:spPr/>
        <p:txBody>
          <a:bodyPr>
            <a:normAutofit/>
          </a:bodyPr>
          <a:lstStyle/>
          <a:p>
            <a:r>
              <a:rPr lang="en-US" sz="3200" dirty="0">
                <a:solidFill>
                  <a:srgbClr val="005763"/>
                </a:solidFill>
                <a:latin typeface="Arial"/>
              </a:rPr>
              <a:t>FFR Study: Simulate 1,230 MW Loss</a:t>
            </a:r>
          </a:p>
        </p:txBody>
      </p:sp>
      <p:sp>
        <p:nvSpPr>
          <p:cNvPr id="12" name="Text Placeholder 11">
            <a:extLst>
              <a:ext uri="{FF2B5EF4-FFF2-40B4-BE49-F238E27FC236}">
                <a16:creationId xmlns:a16="http://schemas.microsoft.com/office/drawing/2014/main" id="{96CF32B9-8016-D49B-FA57-7A729B3CE75C}"/>
              </a:ext>
            </a:extLst>
          </p:cNvPr>
          <p:cNvSpPr>
            <a:spLocks noGrp="1"/>
          </p:cNvSpPr>
          <p:nvPr>
            <p:ph type="body" sz="quarter" idx="16"/>
          </p:nvPr>
        </p:nvSpPr>
        <p:spPr>
          <a:xfrm>
            <a:off x="495300" y="1171574"/>
            <a:ext cx="11187714" cy="5000625"/>
          </a:xfrm>
        </p:spPr>
        <p:txBody>
          <a:bodyPr/>
          <a:lstStyle/>
          <a:p>
            <a:pPr marL="285750" indent="-285750">
              <a:buFont typeface="Arial" panose="020B0604020202020204" pitchFamily="34" charset="0"/>
              <a:buChar char="•"/>
            </a:pPr>
            <a:r>
              <a:rPr lang="en-US" sz="1400" dirty="0"/>
              <a:t>We identified the lowest load loss scenario which would trigger FFR down deployment for this case. </a:t>
            </a:r>
          </a:p>
          <a:p>
            <a:pPr marL="285750" indent="-285750">
              <a:buFont typeface="Arial" panose="020B0604020202020204" pitchFamily="34" charset="0"/>
              <a:buChar char="•"/>
            </a:pPr>
            <a:r>
              <a:rPr lang="en-US" sz="1400" dirty="0"/>
              <a:t>Simulating ~ 1,230 MW load loss we see the effect of various levels of FFR down and potential over response. </a:t>
            </a:r>
          </a:p>
          <a:p>
            <a:pPr marL="285750" indent="-285750">
              <a:buFont typeface="Arial" panose="020B0604020202020204" pitchFamily="34" charset="0"/>
              <a:buChar char="•"/>
            </a:pPr>
            <a:r>
              <a:rPr lang="en-US" sz="1400" dirty="0"/>
              <a:t>We see that 1,500 MW of FFR down for a low load loss scenario may cause frequency to swing significantly in the other direction. </a:t>
            </a:r>
          </a:p>
        </p:txBody>
      </p:sp>
      <p:sp>
        <p:nvSpPr>
          <p:cNvPr id="4" name="Slide Number Placeholder 3">
            <a:extLst>
              <a:ext uri="{FF2B5EF4-FFF2-40B4-BE49-F238E27FC236}">
                <a16:creationId xmlns:a16="http://schemas.microsoft.com/office/drawing/2014/main" id="{08AB75B9-08EF-33F8-BA79-D78EAA7C4A45}"/>
              </a:ext>
            </a:extLst>
          </p:cNvPr>
          <p:cNvSpPr>
            <a:spLocks noGrp="1"/>
          </p:cNvSpPr>
          <p:nvPr>
            <p:ph type="sldNum" sz="quarter" idx="12"/>
          </p:nvPr>
        </p:nvSpPr>
        <p:spPr/>
        <p:txBody>
          <a:bodyPr>
            <a:normAutofit/>
          </a:bodyPr>
          <a:lstStyle/>
          <a:p>
            <a:pPr>
              <a:defRPr/>
            </a:pPr>
            <a:fld id="{1D93BD3E-1E9A-4970-A6F7-E7AC52762E0C}" type="slidenum">
              <a:rPr lang="en-US">
                <a:solidFill>
                  <a:schemeClr val="accent5">
                    <a:lumMod val="50000"/>
                  </a:schemeClr>
                </a:solidFill>
                <a:latin typeface="Arial"/>
              </a:rPr>
              <a:pPr>
                <a:defRPr/>
              </a:pPr>
              <a:t>6</a:t>
            </a:fld>
            <a:endParaRPr lang="en-US" dirty="0">
              <a:solidFill>
                <a:schemeClr val="accent5">
                  <a:lumMod val="50000"/>
                </a:schemeClr>
              </a:solidFill>
              <a:latin typeface="Arial"/>
            </a:endParaRPr>
          </a:p>
        </p:txBody>
      </p:sp>
      <p:sp>
        <p:nvSpPr>
          <p:cNvPr id="11" name="TextBox 4">
            <a:extLst>
              <a:ext uri="{FF2B5EF4-FFF2-40B4-BE49-F238E27FC236}">
                <a16:creationId xmlns:a16="http://schemas.microsoft.com/office/drawing/2014/main" id="{54B35B7C-A929-7E06-561D-D673820B5839}"/>
              </a:ext>
            </a:extLst>
          </p:cNvPr>
          <p:cNvSpPr txBox="1"/>
          <p:nvPr/>
        </p:nvSpPr>
        <p:spPr>
          <a:xfrm>
            <a:off x="1028701" y="5741055"/>
            <a:ext cx="9822655" cy="523220"/>
          </a:xfrm>
          <a:prstGeom prst="rect">
            <a:avLst/>
          </a:prstGeom>
          <a:solidFill>
            <a:schemeClr val="accent1">
              <a:lumMod val="20000"/>
              <a:lumOff val="8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t>Key Takeaway: </a:t>
            </a:r>
            <a:r>
              <a:rPr lang="en-US" sz="1400" dirty="0"/>
              <a:t>In this case we need to ensure we balance the FFR procured to ensure we see the benefit in a limit increase without the negative impact on frequency. </a:t>
            </a:r>
          </a:p>
        </p:txBody>
      </p:sp>
      <p:pic>
        <p:nvPicPr>
          <p:cNvPr id="15" name="Picture 14">
            <a:extLst>
              <a:ext uri="{FF2B5EF4-FFF2-40B4-BE49-F238E27FC236}">
                <a16:creationId xmlns:a16="http://schemas.microsoft.com/office/drawing/2014/main" id="{4FF221E4-0970-B1AF-B12B-20616340BE37}"/>
              </a:ext>
            </a:extLst>
          </p:cNvPr>
          <p:cNvPicPr>
            <a:picLocks noChangeAspect="1"/>
          </p:cNvPicPr>
          <p:nvPr/>
        </p:nvPicPr>
        <p:blipFill>
          <a:blip r:embed="rId3"/>
          <a:stretch>
            <a:fillRect/>
          </a:stretch>
        </p:blipFill>
        <p:spPr>
          <a:xfrm>
            <a:off x="821531" y="2271713"/>
            <a:ext cx="10029825" cy="3250406"/>
          </a:xfrm>
          <a:prstGeom prst="rect">
            <a:avLst/>
          </a:prstGeom>
        </p:spPr>
      </p:pic>
    </p:spTree>
    <p:extLst>
      <p:ext uri="{BB962C8B-B14F-4D97-AF65-F5344CB8AC3E}">
        <p14:creationId xmlns:p14="http://schemas.microsoft.com/office/powerpoint/2010/main" val="1541434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099B2-AD23-12AE-6C35-7AC442BA37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1B280B-BFF9-E049-91E2-6CC7F5FC3A1A}"/>
              </a:ext>
            </a:extLst>
          </p:cNvPr>
          <p:cNvSpPr>
            <a:spLocks noGrp="1"/>
          </p:cNvSpPr>
          <p:nvPr>
            <p:ph type="title"/>
          </p:nvPr>
        </p:nvSpPr>
        <p:spPr/>
        <p:txBody>
          <a:bodyPr/>
          <a:lstStyle/>
          <a:p>
            <a:r>
              <a:rPr lang="en-US" dirty="0"/>
              <a:t>Summary</a:t>
            </a:r>
          </a:p>
        </p:txBody>
      </p:sp>
      <p:sp>
        <p:nvSpPr>
          <p:cNvPr id="4" name="Text Placeholder 3">
            <a:extLst>
              <a:ext uri="{FF2B5EF4-FFF2-40B4-BE49-F238E27FC236}">
                <a16:creationId xmlns:a16="http://schemas.microsoft.com/office/drawing/2014/main" id="{ECAD6189-2764-7546-736A-AD2209D01CFB}"/>
              </a:ext>
            </a:extLst>
          </p:cNvPr>
          <p:cNvSpPr>
            <a:spLocks noGrp="1"/>
          </p:cNvSpPr>
          <p:nvPr>
            <p:ph type="body" sz="quarter" idx="16"/>
          </p:nvPr>
        </p:nvSpPr>
        <p:spPr>
          <a:xfrm>
            <a:off x="495300" y="1371600"/>
            <a:ext cx="11187714" cy="4800600"/>
          </a:xfrm>
        </p:spPr>
        <p:txBody>
          <a:bodyPr/>
          <a:lstStyle/>
          <a:p>
            <a:pPr>
              <a:spcAft>
                <a:spcPts val="450"/>
              </a:spcAft>
            </a:pPr>
            <a:r>
              <a:rPr lang="en-US" dirty="0">
                <a:cs typeface="Arial"/>
              </a:rPr>
              <a:t>Key Takeaway:</a:t>
            </a:r>
          </a:p>
          <a:p>
            <a:pPr marL="257175" indent="-257175">
              <a:spcAft>
                <a:spcPts val="450"/>
              </a:spcAft>
              <a:buFont typeface="Arial" panose="020B0604020202020204" pitchFamily="34" charset="0"/>
              <a:buChar char="•"/>
            </a:pPr>
            <a:r>
              <a:rPr lang="en-US" dirty="0">
                <a:cs typeface="Arial"/>
              </a:rPr>
              <a:t>Effects of FFR down show both a potential improvement on load loss limit and negative impact on frequency after a load loss event.</a:t>
            </a:r>
          </a:p>
          <a:p>
            <a:pPr marL="257175" indent="-257175">
              <a:spcAft>
                <a:spcPts val="450"/>
              </a:spcAft>
              <a:buFont typeface="Arial" panose="020B0604020202020204" pitchFamily="34" charset="0"/>
              <a:buChar char="•"/>
            </a:pPr>
            <a:r>
              <a:rPr lang="en-US" dirty="0">
                <a:cs typeface="Arial"/>
              </a:rPr>
              <a:t>Utilizing our base case of 170 GW*s inertia we see that the ratio of improved load loss limit to FFR MW is about 1MW to 1MW.</a:t>
            </a:r>
          </a:p>
          <a:p>
            <a:pPr marL="257175" indent="-257175">
              <a:spcAft>
                <a:spcPts val="450"/>
              </a:spcAft>
              <a:buFont typeface="Arial" panose="020B0604020202020204" pitchFamily="34" charset="0"/>
              <a:buChar char="•"/>
            </a:pPr>
            <a:r>
              <a:rPr lang="en-US" dirty="0">
                <a:cs typeface="Arial"/>
              </a:rPr>
              <a:t>While studying lower load loss scenarios we identified FFR response can cause frequency to swing in the opposite direction which could cause Resources to attempt and respond in both directions which could cause trips.  </a:t>
            </a:r>
          </a:p>
          <a:p>
            <a:pPr marL="257175" indent="-257175">
              <a:spcAft>
                <a:spcPts val="450"/>
              </a:spcAft>
              <a:buFont typeface="Arial" panose="020B0604020202020204" pitchFamily="34" charset="0"/>
              <a:buChar char="•"/>
            </a:pPr>
            <a:r>
              <a:rPr lang="en-US" dirty="0">
                <a:cs typeface="Arial"/>
              </a:rPr>
              <a:t>The amount of FFR down procured should ensure that we see an improved load loss limit without leading to any potential reliability issues.</a:t>
            </a:r>
          </a:p>
          <a:p>
            <a:pPr marL="257175" indent="-257175">
              <a:spcAft>
                <a:spcPts val="450"/>
              </a:spcAft>
              <a:buFont typeface="Arial" panose="020B0604020202020204" pitchFamily="34" charset="0"/>
              <a:buChar char="•"/>
            </a:pPr>
            <a:endParaRPr lang="en-US" dirty="0">
              <a:cs typeface="Arial"/>
            </a:endParaRPr>
          </a:p>
          <a:p>
            <a:pPr>
              <a:spcAft>
                <a:spcPts val="450"/>
              </a:spcAft>
            </a:pPr>
            <a:r>
              <a:rPr lang="en-US" dirty="0">
                <a:cs typeface="Arial"/>
              </a:rPr>
              <a:t>Next steps:</a:t>
            </a:r>
          </a:p>
          <a:p>
            <a:pPr marL="257175" indent="-257175">
              <a:spcAft>
                <a:spcPts val="450"/>
              </a:spcAft>
              <a:buFont typeface="Arial" panose="020B0604020202020204" pitchFamily="34" charset="0"/>
              <a:buChar char="•"/>
            </a:pPr>
            <a:r>
              <a:rPr lang="en-US" dirty="0">
                <a:cs typeface="Arial"/>
              </a:rPr>
              <a:t>We continue to work on a table to show load loss limit for various inertia and down-PRC conditions. We will bring this to a future LLWG discussion.</a:t>
            </a:r>
          </a:p>
          <a:p>
            <a:endParaRPr lang="en-US" dirty="0"/>
          </a:p>
        </p:txBody>
      </p:sp>
      <p:sp>
        <p:nvSpPr>
          <p:cNvPr id="3" name="Slide Number Placeholder 2">
            <a:extLst>
              <a:ext uri="{FF2B5EF4-FFF2-40B4-BE49-F238E27FC236}">
                <a16:creationId xmlns:a16="http://schemas.microsoft.com/office/drawing/2014/main" id="{46A865E4-6AA8-0D04-26BD-F6348A0F1C35}"/>
              </a:ext>
            </a:extLst>
          </p:cNvPr>
          <p:cNvSpPr>
            <a:spLocks noGrp="1"/>
          </p:cNvSpPr>
          <p:nvPr>
            <p:ph type="sldNum" sz="quarter" idx="12"/>
          </p:nvPr>
        </p:nvSpPr>
        <p:spPr/>
        <p:txBody>
          <a:bodyPr>
            <a:normAutofit/>
          </a:bodyPr>
          <a:lstStyle/>
          <a:p>
            <a:fld id="{1D93BD3E-1E9A-4970-A6F7-E7AC52762E0C}" type="slidenum">
              <a:rPr lang="en-US" smtClean="0"/>
              <a:pPr/>
              <a:t>7</a:t>
            </a:fld>
            <a:endParaRPr lang="en-US"/>
          </a:p>
        </p:txBody>
      </p:sp>
    </p:spTree>
    <p:extLst>
      <p:ext uri="{BB962C8B-B14F-4D97-AF65-F5344CB8AC3E}">
        <p14:creationId xmlns:p14="http://schemas.microsoft.com/office/powerpoint/2010/main" val="948560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36AAE-68DF-EB17-E8A7-16A322F3D06C}"/>
              </a:ext>
            </a:extLst>
          </p:cNvPr>
          <p:cNvSpPr>
            <a:spLocks noGrp="1"/>
          </p:cNvSpPr>
          <p:nvPr>
            <p:ph type="title"/>
          </p:nvPr>
        </p:nvSpPr>
        <p:spPr/>
        <p:txBody>
          <a:bodyPr/>
          <a:lstStyle/>
          <a:p>
            <a:r>
              <a:rPr lang="en-US" dirty="0"/>
              <a:t>Questions/Feedback?</a:t>
            </a:r>
          </a:p>
        </p:txBody>
      </p:sp>
      <p:sp>
        <p:nvSpPr>
          <p:cNvPr id="3" name="Text Placeholder 2">
            <a:extLst>
              <a:ext uri="{FF2B5EF4-FFF2-40B4-BE49-F238E27FC236}">
                <a16:creationId xmlns:a16="http://schemas.microsoft.com/office/drawing/2014/main" id="{7BF6A61A-D7C0-BEE7-3F65-3A3A70395BDB}"/>
              </a:ext>
            </a:extLst>
          </p:cNvPr>
          <p:cNvSpPr>
            <a:spLocks noGrp="1"/>
          </p:cNvSpPr>
          <p:nvPr>
            <p:ph type="body" sz="quarter" idx="13"/>
          </p:nvPr>
        </p:nvSpPr>
        <p:spPr/>
        <p:txBody>
          <a:bodyPr/>
          <a:lstStyle/>
          <a:p>
            <a:r>
              <a:rPr lang="en-US"/>
              <a:t>JoseLuis.Hinojosa@ercot.com</a:t>
            </a:r>
          </a:p>
          <a:p>
            <a:endParaRPr lang="en-US"/>
          </a:p>
        </p:txBody>
      </p:sp>
      <p:sp>
        <p:nvSpPr>
          <p:cNvPr id="6" name="Slide Number Placeholder 5">
            <a:extLst>
              <a:ext uri="{FF2B5EF4-FFF2-40B4-BE49-F238E27FC236}">
                <a16:creationId xmlns:a16="http://schemas.microsoft.com/office/drawing/2014/main" id="{0DD86326-3123-653B-CADF-281B85FA49B7}"/>
              </a:ext>
            </a:extLst>
          </p:cNvPr>
          <p:cNvSpPr>
            <a:spLocks noGrp="1"/>
          </p:cNvSpPr>
          <p:nvPr>
            <p:ph type="sldNum" sz="quarter" idx="12"/>
          </p:nvPr>
        </p:nvSpPr>
        <p:spPr/>
        <p:txBody>
          <a:bodyPr/>
          <a:lstStyle/>
          <a:p>
            <a:fld id="{BCDE79FB-97BA-492B-8D57-F1373F9ADA95}" type="slidenum">
              <a:rPr lang="en-US" smtClean="0"/>
              <a:t>8</a:t>
            </a:fld>
            <a:endParaRPr lang="en-US"/>
          </a:p>
        </p:txBody>
      </p:sp>
    </p:spTree>
    <p:extLst>
      <p:ext uri="{BB962C8B-B14F-4D97-AF65-F5344CB8AC3E}">
        <p14:creationId xmlns:p14="http://schemas.microsoft.com/office/powerpoint/2010/main" val="3512297305"/>
      </p:ext>
    </p:extLst>
  </p:cSld>
  <p:clrMapOvr>
    <a:masterClrMapping/>
  </p:clrMapOvr>
</p:sld>
</file>

<file path=ppt/theme/theme1.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5A4393E2-984E-4EC6-A57F-55ABEA70BF7E}" vid="{DC19D82D-A86E-431A-8B02-3401DFD6F1FD}"/>
    </a:ext>
  </a:extLst>
</a:theme>
</file>

<file path=ppt/theme/theme2.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981C3921-F832-4219-A434-38AF27917B91}" vid="{71A14E5E-F3BA-4FBB-8720-B6B3DBD7DB7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A526C54-2038-4DDB-9077-84C80FF069E0}">
  <ds:schemaRefs>
    <ds:schemaRef ds:uri="http://schemas.openxmlformats.org/package/2006/metadata/core-properties"/>
    <ds:schemaRef ds:uri="http://purl.org/dc/elements/1.1/"/>
    <ds:schemaRef ds:uri="http://schemas.microsoft.com/office/2006/documentManagement/types"/>
    <ds:schemaRef ds:uri="http://schemas.microsoft.com/office/infopath/2007/PartnerControls"/>
    <ds:schemaRef ds:uri="http://www.w3.org/XML/1998/namespace"/>
    <ds:schemaRef ds:uri="http://purl.org/dc/terms/"/>
    <ds:schemaRef ds:uri="3c917f14-8d40-4289-92aa-fd10f73581c9"/>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BC6587B9-578E-4710-98F9-568771623E79}">
  <ds:schemaRefs>
    <ds:schemaRef ds:uri="3c917f14-8d40-4289-92aa-fd10f73581c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F18ABE5-2C97-4413-ACB0-B3080BAFCA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TotalTime>
  <Words>800</Words>
  <Application>Microsoft Office PowerPoint</Application>
  <PresentationFormat>Widescreen</PresentationFormat>
  <Paragraphs>72</Paragraphs>
  <Slides>8</Slides>
  <Notes>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Arial</vt:lpstr>
      <vt:lpstr>Calibri</vt:lpstr>
      <vt:lpstr>Wingdings</vt:lpstr>
      <vt:lpstr>Page Design</vt:lpstr>
      <vt:lpstr>Cover</vt:lpstr>
      <vt:lpstr>LEL Frequency Limit Study Update    Luis Hinojosa Operations Planning  April 24, 2026 </vt:lpstr>
      <vt:lpstr>LEL Frequency Limit Study </vt:lpstr>
      <vt:lpstr>Updated Frequency Study Dec 2025 - (3,200 MW)</vt:lpstr>
      <vt:lpstr>Fast Frequency Response (FFR) Down Analysis</vt:lpstr>
      <vt:lpstr>FFR Study: Simulate 4,000 MW Loss</vt:lpstr>
      <vt:lpstr>FFR Study: Simulate 1,230 MW Loss</vt:lpstr>
      <vt:lpstr>Summary</vt:lpstr>
      <vt:lpstr>Questions/Feedback?</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Hinojosa, Luis</cp:lastModifiedBy>
  <cp:revision>9</cp:revision>
  <cp:lastPrinted>2017-10-10T21:31:05Z</cp:lastPrinted>
  <dcterms:created xsi:type="dcterms:W3CDTF">2016-01-21T15:20:31Z</dcterms:created>
  <dcterms:modified xsi:type="dcterms:W3CDTF">2026-04-23T22:08:26Z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Order">
    <vt:r8>2600</vt:r8>
  </property>
  <property fmtid="{D5CDD505-2E9C-101B-9397-08002B2CF9AE}" pid="4" name="xd_Signature">
    <vt:bool>false</vt:bool>
  </property>
  <property fmtid="{D5CDD505-2E9C-101B-9397-08002B2CF9AE}" pid="5" name="xd_ProgID">
    <vt:lpwstr/>
  </property>
  <property fmtid="{D5CDD505-2E9C-101B-9397-08002B2CF9AE}" pid="6" name="Audience">
    <vt:lpwstr>Public</vt:lpwstr>
  </property>
  <property fmtid="{D5CDD505-2E9C-101B-9397-08002B2CF9AE}" pid="7" name="ComplianceAssetId">
    <vt:lpwstr/>
  </property>
  <property fmtid="{D5CDD505-2E9C-101B-9397-08002B2CF9AE}" pid="8" name="TemplateUrl">
    <vt:lpwstr/>
  </property>
  <property fmtid="{D5CDD505-2E9C-101B-9397-08002B2CF9AE}" pid="9" name="Dimensions">
    <vt:lpwstr>Default Width</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y fmtid="{D5CDD505-2E9C-101B-9397-08002B2CF9AE}" pid="13" name="MSIP_Label_7084cbda-52b8-46fb-a7b7-cb5bd465ed85_Enabled">
    <vt:lpwstr>true</vt:lpwstr>
  </property>
  <property fmtid="{D5CDD505-2E9C-101B-9397-08002B2CF9AE}" pid="14" name="MSIP_Label_7084cbda-52b8-46fb-a7b7-cb5bd465ed85_SetDate">
    <vt:lpwstr>2026-02-20T15:18:43Z</vt:lpwstr>
  </property>
  <property fmtid="{D5CDD505-2E9C-101B-9397-08002B2CF9AE}" pid="15" name="MSIP_Label_7084cbda-52b8-46fb-a7b7-cb5bd465ed85_Method">
    <vt:lpwstr>Standard</vt:lpwstr>
  </property>
  <property fmtid="{D5CDD505-2E9C-101B-9397-08002B2CF9AE}" pid="16" name="MSIP_Label_7084cbda-52b8-46fb-a7b7-cb5bd465ed85_Name">
    <vt:lpwstr>Internal</vt:lpwstr>
  </property>
  <property fmtid="{D5CDD505-2E9C-101B-9397-08002B2CF9AE}" pid="17" name="MSIP_Label_7084cbda-52b8-46fb-a7b7-cb5bd465ed85_SiteId">
    <vt:lpwstr>0afb747d-bff7-4596-a9fc-950ef9e0ec45</vt:lpwstr>
  </property>
  <property fmtid="{D5CDD505-2E9C-101B-9397-08002B2CF9AE}" pid="18" name="MSIP_Label_7084cbda-52b8-46fb-a7b7-cb5bd465ed85_ActionId">
    <vt:lpwstr>2010146c-0011-47e0-87c0-aaebb2024fc3</vt:lpwstr>
  </property>
  <property fmtid="{D5CDD505-2E9C-101B-9397-08002B2CF9AE}" pid="19" name="MSIP_Label_7084cbda-52b8-46fb-a7b7-cb5bd465ed85_ContentBits">
    <vt:lpwstr>0</vt:lpwstr>
  </property>
  <property fmtid="{D5CDD505-2E9C-101B-9397-08002B2CF9AE}" pid="20" name="MSIP_Label_7084cbda-52b8-46fb-a7b7-cb5bd465ed85_Tag">
    <vt:lpwstr>10, 3, 0, 2</vt:lpwstr>
  </property>
</Properties>
</file>