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notesMasterIdLst>
    <p:notesMasterId r:id="rId27"/>
  </p:notesMasterIdLst>
  <p:sldIdLst>
    <p:sldId id="256" r:id="rId5"/>
    <p:sldId id="3802" r:id="rId6"/>
    <p:sldId id="3818" r:id="rId7"/>
    <p:sldId id="3819" r:id="rId8"/>
    <p:sldId id="3816" r:id="rId9"/>
    <p:sldId id="3815" r:id="rId10"/>
    <p:sldId id="3822" r:id="rId11"/>
    <p:sldId id="3823" r:id="rId12"/>
    <p:sldId id="3817" r:id="rId13"/>
    <p:sldId id="3820" r:id="rId14"/>
    <p:sldId id="3824" r:id="rId15"/>
    <p:sldId id="3825" r:id="rId16"/>
    <p:sldId id="3829" r:id="rId17"/>
    <p:sldId id="3826" r:id="rId18"/>
    <p:sldId id="3827" r:id="rId19"/>
    <p:sldId id="3828" r:id="rId20"/>
    <p:sldId id="265" r:id="rId21"/>
    <p:sldId id="3813" r:id="rId22"/>
    <p:sldId id="3832" r:id="rId23"/>
    <p:sldId id="3830" r:id="rId24"/>
    <p:sldId id="3814" r:id="rId25"/>
    <p:sldId id="270" r:id="rId26"/>
  </p:sldIdLst>
  <p:sldSz cx="18288000" cy="10287000"/>
  <p:notesSz cx="6858000" cy="9144000"/>
  <p:embeddedFontLst>
    <p:embeddedFont>
      <p:font typeface="Montserrat" panose="00000500000000000000" pitchFamily="2" charset="0"/>
      <p:regular r:id="rId28"/>
      <p:bold r:id="rId29"/>
      <p:italic r:id="rId30"/>
      <p:boldItalic r:id="rId31"/>
    </p:embeddedFont>
    <p:embeddedFont>
      <p:font typeface="Open Sans Extrabold" panose="020B0906030804020204" pitchFamily="34" charset="0"/>
      <p:bold r:id="rId32"/>
      <p:boldItalic r:id="rId33"/>
    </p:embeddedFont>
    <p:embeddedFont>
      <p:font typeface="Open Sans Semibold" panose="020B0706030804020204" pitchFamily="34" charset="0"/>
      <p:regular r:id="rId34"/>
      <p:bold r:id="rId35"/>
      <p:boldItalic r:id="rId36"/>
    </p:embeddedFont>
    <p:embeddedFont>
      <p:font typeface="Open Sauce Medium" panose="020B0604020202020204" charset="0"/>
      <p:regular r:id="rId37"/>
    </p:embeddedFont>
    <p:embeddedFont>
      <p:font typeface="Open Sauce Semi-Bold" panose="020B0604020202020204" charset="0"/>
      <p:regular r:id="rId38"/>
      <p:bold r:id="rId3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7" autoAdjust="0"/>
    <p:restoredTop sz="84068" autoAdjust="0"/>
  </p:normalViewPr>
  <p:slideViewPr>
    <p:cSldViewPr snapToGrid="0">
      <p:cViewPr varScale="1">
        <p:scale>
          <a:sx n="42" d="100"/>
          <a:sy n="42" d="100"/>
        </p:scale>
        <p:origin x="808" y="3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font" Target="fonts/font12.fntdata"/><Relationship Id="rId21" Type="http://schemas.openxmlformats.org/officeDocument/2006/relationships/slide" Target="slides/slide17.xml"/><Relationship Id="rId34" Type="http://schemas.openxmlformats.org/officeDocument/2006/relationships/font" Target="fonts/font7.fntdata"/><Relationship Id="rId42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font" Target="fonts/font2.fntdata"/><Relationship Id="rId41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font" Target="fonts/font5.fntdata"/><Relationship Id="rId37" Type="http://schemas.openxmlformats.org/officeDocument/2006/relationships/font" Target="fonts/font10.fntdata"/><Relationship Id="rId40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font" Target="fonts/font1.fntdata"/><Relationship Id="rId36" Type="http://schemas.openxmlformats.org/officeDocument/2006/relationships/font" Target="fonts/font9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4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Relationship Id="rId43" Type="http://schemas.openxmlformats.org/officeDocument/2006/relationships/tableStyles" Target="tableStyle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font" Target="fonts/font6.fntdata"/><Relationship Id="rId38" Type="http://schemas.openxmlformats.org/officeDocument/2006/relationships/font" Target="fonts/font1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670E2E-A1EB-4A42-B422-C325FC820737}" type="datetimeFigureOut">
              <a:rPr lang="en-CA" smtClean="0"/>
              <a:t>2026-04-23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C039A9-F406-4190-A652-A234FFFC7D5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19702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85D1A3-AB2E-4EDD-2E0D-902553286E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143EF01-EA6C-8A0F-3989-4EA8A7677D7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BCCE29C-85E5-23FD-6291-0E2152A515C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532335-F4A6-B5DF-E7F7-387905B3C63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C039A9-F406-4190-A652-A234FFFC7D55}" type="slidenum">
              <a:rPr lang="en-CA" smtClean="0"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544489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F8974B-033E-217F-625A-55D430BF46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17D81BE-11B7-12B5-91BA-6DC138600E9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823C19D-7BF7-1FED-29CC-F014CDE4739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9975DA-812E-F8F3-2E1B-CB537E30D41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C039A9-F406-4190-A652-A234FFFC7D55}" type="slidenum">
              <a:rPr lang="en-CA" smtClean="0"/>
              <a:t>16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729095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3E7D00-2E25-0A5E-FE00-411B5AF7DE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D3FE2A0-57A3-689E-0BDD-9F34C712630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DC5DB52-19A9-7DBD-C476-A84F4A209B4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sz="1200" dirty="0">
              <a:solidFill>
                <a:srgbClr val="0C2C43"/>
              </a:solidFill>
              <a:latin typeface="Open Sans 1"/>
              <a:ea typeface="Open Sans 1"/>
              <a:cs typeface="Open Sans 1"/>
              <a:sym typeface="Open Sans 1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9196CD-F5C8-F964-0811-BC0CA229516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C039A9-F406-4190-A652-A234FFFC7D55}" type="slidenum">
              <a:rPr lang="en-CA" smtClean="0"/>
              <a:t>19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992433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A11FD5-E255-EBF4-DD19-E53CF5573F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BF4D90B-2424-B52D-F165-4BA00569200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E7BC33E-07B9-0ADE-DF1B-BFE42A3BBB7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EAA1E5-1202-4A82-6C3A-357EF2FA284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C039A9-F406-4190-A652-A234FFFC7D55}" type="slidenum">
              <a:rPr lang="en-CA" smtClean="0"/>
              <a:t>20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752010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40E294-5318-13CD-C828-513010E12C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17A0121-F937-E507-8707-3EE394FEFEE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1F742B1-117B-4E07-B9AF-D28EC8B64E6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CF2ADA-5547-6D8C-F9D7-EF30BE4E91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C039A9-F406-4190-A652-A234FFFC7D55}" type="slidenum">
              <a:rPr lang="en-CA" smtClean="0"/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494085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E39FA2-8ADF-72D1-A34C-984E43E6D9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B712892-A196-03AE-0D0D-49FD4A7E49D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5A0DDCA-3BAA-E760-DBFB-FEC6B2EB55B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F83120-C303-28EE-DB0B-DEAE2557571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C039A9-F406-4190-A652-A234FFFC7D55}" type="slidenum">
              <a:rPr lang="en-CA" smtClean="0"/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820101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5DB1C3-3C97-DB8F-B383-AB6A3C6D23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7BADC04-88A7-BFA1-2C43-F623A52D91C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627443A-EFEE-57EE-5265-185CC67C866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73D900-748B-68FD-947D-9D1B1C36362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C039A9-F406-4190-A652-A234FFFC7D55}" type="slidenum">
              <a:rPr lang="en-CA" smtClean="0"/>
              <a:t>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620561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D212BA-2A75-A0EB-AFDC-9B0CC04AF7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C7EB3BE-B317-0CA4-7BAC-86397C71ECF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E8A5245-E7DB-02AB-1DE5-52EC22F1F31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4A23D4-FC43-8C11-FF23-4C190BF4914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C039A9-F406-4190-A652-A234FFFC7D55}" type="slidenum">
              <a:rPr lang="en-CA" smtClean="0"/>
              <a:t>11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592867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40E9B3-D95A-793A-33B2-9A7C2E60BA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01A309B-C7EC-CD48-6728-279A5C6E9ED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67D1566-AC22-66AC-2E33-13838E614D5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FE7E7A-0941-9A31-D2B8-342B6C643BB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C039A9-F406-4190-A652-A234FFFC7D55}" type="slidenum">
              <a:rPr lang="en-CA" smtClean="0"/>
              <a:t>12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182594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AD0B52-DC44-A92D-E83E-921C60C5A9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3EF76AE-921D-14BD-10E3-F88299A97E1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F774E53-88DF-F2F6-B095-2121C1910AF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A9CAF7-9534-FB71-740A-F93E26BB8FD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C039A9-F406-4190-A652-A234FFFC7D55}" type="slidenum">
              <a:rPr lang="en-CA" smtClean="0"/>
              <a:t>13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967042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47FB96-1C59-3CAC-E535-8EE5E21822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CCFF19E-14B9-6703-8348-305145B7C57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7867466-FE3C-FDD7-11A0-09B256D36BD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A98A9B-46D0-D6A7-818D-475D20664F7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C039A9-F406-4190-A652-A234FFFC7D55}" type="slidenum">
              <a:rPr lang="en-CA" smtClean="0"/>
              <a:t>14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346979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D8F80D-87E9-D0AA-E1D4-ECBC688A52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153838D-D1E0-F64D-10E9-DEC965409B2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3ADA6E7-2748-8321-EAC8-F92DD142CEC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0D31EA-F239-C8BC-C633-D42C4AA47B6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C039A9-F406-4190-A652-A234FFFC7D55}" type="slidenum">
              <a:rPr lang="en-CA" smtClean="0"/>
              <a:t>15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855241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, Content an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D2776BFF-2D8E-5443-9DD8-7518895CAD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2"/>
            <a:ext cx="15028164" cy="2125980"/>
          </a:xfrm>
          <a:prstGeom prst="rect">
            <a:avLst/>
          </a:prstGeom>
        </p:spPr>
        <p:txBody>
          <a:bodyPr lIns="0" anchor="ctr"/>
          <a:lstStyle>
            <a:lvl1pPr>
              <a:defRPr b="0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5724B2-146D-9345-A327-28E9CF8BDE8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143000" y="2783684"/>
            <a:ext cx="15947136" cy="6652925"/>
          </a:xfrm>
          <a:prstGeom prst="rect">
            <a:avLst/>
          </a:prstGeom>
        </p:spPr>
        <p:txBody>
          <a:bodyPr/>
          <a:lstStyle>
            <a:lvl1pPr marL="176213" indent="-176213">
              <a:buClr>
                <a:srgbClr val="F15934"/>
              </a:buClr>
              <a:buSzPct val="60000"/>
              <a:tabLst/>
              <a:defRPr sz="30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F15934"/>
              </a:buClr>
              <a:buSzPct val="60000"/>
              <a:defRPr sz="30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F15934"/>
              </a:buClr>
              <a:buSzPct val="60000"/>
              <a:defRPr sz="30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F15934"/>
              </a:buClr>
              <a:buSzPct val="60000"/>
              <a:defRPr sz="30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F15934"/>
              </a:buClr>
              <a:buSzPct val="60000"/>
              <a:defRPr sz="30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74385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13" Type="http://schemas.openxmlformats.org/officeDocument/2006/relationships/image" Target="../media/image22.png"/><Relationship Id="rId3" Type="http://schemas.openxmlformats.org/officeDocument/2006/relationships/image" Target="../media/image3.png"/><Relationship Id="rId7" Type="http://schemas.openxmlformats.org/officeDocument/2006/relationships/image" Target="../media/image14.svg"/><Relationship Id="rId12" Type="http://schemas.openxmlformats.org/officeDocument/2006/relationships/image" Target="../media/image1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svg"/><Relationship Id="rId11" Type="http://schemas.openxmlformats.org/officeDocument/2006/relationships/image" Target="../media/image17.jpeg"/><Relationship Id="rId5" Type="http://schemas.openxmlformats.org/officeDocument/2006/relationships/image" Target="../media/image12.svg"/><Relationship Id="rId10" Type="http://schemas.openxmlformats.org/officeDocument/2006/relationships/image" Target="../media/image8.jpeg"/><Relationship Id="rId4" Type="http://schemas.openxmlformats.org/officeDocument/2006/relationships/image" Target="../media/image11.jpeg"/><Relationship Id="rId9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2.png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2.png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2.png"/><Relationship Id="rId4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1.sv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5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3.png"/><Relationship Id="rId2" Type="http://schemas.openxmlformats.org/officeDocument/2006/relationships/image" Target="../media/image4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3.png"/><Relationship Id="rId7" Type="http://schemas.openxmlformats.org/officeDocument/2006/relationships/image" Target="../media/image14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svg"/><Relationship Id="rId5" Type="http://schemas.openxmlformats.org/officeDocument/2006/relationships/image" Target="../media/image12.sv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3.png"/><Relationship Id="rId7" Type="http://schemas.openxmlformats.org/officeDocument/2006/relationships/image" Target="../media/image14.svg"/><Relationship Id="rId12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svg"/><Relationship Id="rId11" Type="http://schemas.openxmlformats.org/officeDocument/2006/relationships/image" Target="../media/image17.jpeg"/><Relationship Id="rId5" Type="http://schemas.openxmlformats.org/officeDocument/2006/relationships/image" Target="../media/image12.svg"/><Relationship Id="rId10" Type="http://schemas.openxmlformats.org/officeDocument/2006/relationships/image" Target="../media/image8.jpeg"/><Relationship Id="rId4" Type="http://schemas.openxmlformats.org/officeDocument/2006/relationships/image" Target="../media/image11.jpeg"/><Relationship Id="rId9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13" Type="http://schemas.openxmlformats.org/officeDocument/2006/relationships/image" Target="../media/image16.jpeg"/><Relationship Id="rId3" Type="http://schemas.openxmlformats.org/officeDocument/2006/relationships/image" Target="../media/image3.png"/><Relationship Id="rId7" Type="http://schemas.openxmlformats.org/officeDocument/2006/relationships/image" Target="../media/image14.svg"/><Relationship Id="rId12" Type="http://schemas.openxmlformats.org/officeDocument/2006/relationships/image" Target="../media/image18.sv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svg"/><Relationship Id="rId11" Type="http://schemas.openxmlformats.org/officeDocument/2006/relationships/image" Target="../media/image17.jpeg"/><Relationship Id="rId5" Type="http://schemas.openxmlformats.org/officeDocument/2006/relationships/image" Target="../media/image12.svg"/><Relationship Id="rId10" Type="http://schemas.openxmlformats.org/officeDocument/2006/relationships/image" Target="../media/image8.jpeg"/><Relationship Id="rId4" Type="http://schemas.openxmlformats.org/officeDocument/2006/relationships/image" Target="../media/image11.jpeg"/><Relationship Id="rId9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562" r="-1562"/>
            </a:stretch>
          </a:blipFill>
        </p:spPr>
        <p:txBody>
          <a:bodyPr/>
          <a:lstStyle/>
          <a:p>
            <a:endParaRPr lang="en-CA" dirty="0"/>
          </a:p>
        </p:txBody>
      </p:sp>
      <p:grpSp>
        <p:nvGrpSpPr>
          <p:cNvPr id="3" name="Group 3"/>
          <p:cNvGrpSpPr/>
          <p:nvPr/>
        </p:nvGrpSpPr>
        <p:grpSpPr>
          <a:xfrm>
            <a:off x="5075627" y="5984203"/>
            <a:ext cx="8136745" cy="746561"/>
            <a:chOff x="0" y="0"/>
            <a:chExt cx="2143011" cy="196625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143011" cy="196625"/>
            </a:xfrm>
            <a:custGeom>
              <a:avLst/>
              <a:gdLst/>
              <a:ahLst/>
              <a:cxnLst/>
              <a:rect l="l" t="t" r="r" b="b"/>
              <a:pathLst>
                <a:path w="2143011" h="196625">
                  <a:moveTo>
                    <a:pt x="0" y="0"/>
                  </a:moveTo>
                  <a:lnTo>
                    <a:pt x="2143011" y="0"/>
                  </a:lnTo>
                  <a:lnTo>
                    <a:pt x="2143011" y="196625"/>
                  </a:lnTo>
                  <a:lnTo>
                    <a:pt x="0" y="196625"/>
                  </a:lnTo>
                  <a:close/>
                </a:path>
              </a:pathLst>
            </a:custGeom>
            <a:solidFill>
              <a:srgbClr val="F8F8F8">
                <a:alpha val="19608"/>
              </a:srgbClr>
            </a:solidFill>
          </p:spPr>
          <p:txBody>
            <a:bodyPr/>
            <a:lstStyle/>
            <a:p>
              <a:endParaRPr lang="en-CA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2143011" cy="2347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8143527" y="8339714"/>
            <a:ext cx="144473" cy="918586"/>
            <a:chOff x="0" y="0"/>
            <a:chExt cx="38051" cy="241932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8051" cy="241932"/>
            </a:xfrm>
            <a:custGeom>
              <a:avLst/>
              <a:gdLst/>
              <a:ahLst/>
              <a:cxnLst/>
              <a:rect l="l" t="t" r="r" b="b"/>
              <a:pathLst>
                <a:path w="38051" h="241932">
                  <a:moveTo>
                    <a:pt x="0" y="0"/>
                  </a:moveTo>
                  <a:lnTo>
                    <a:pt x="38051" y="0"/>
                  </a:lnTo>
                  <a:lnTo>
                    <a:pt x="38051" y="241932"/>
                  </a:lnTo>
                  <a:lnTo>
                    <a:pt x="0" y="241932"/>
                  </a:lnTo>
                  <a:close/>
                </a:path>
              </a:pathLst>
            </a:custGeom>
            <a:solidFill>
              <a:srgbClr val="F8F8F8"/>
            </a:solidFill>
          </p:spPr>
          <p:txBody>
            <a:bodyPr/>
            <a:lstStyle/>
            <a:p>
              <a:endParaRPr lang="en-CA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38051" cy="28003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>
            <a:off x="598872" y="423602"/>
            <a:ext cx="1739705" cy="584085"/>
          </a:xfrm>
          <a:custGeom>
            <a:avLst/>
            <a:gdLst/>
            <a:ahLst/>
            <a:cxnLst/>
            <a:rect l="l" t="t" r="r" b="b"/>
            <a:pathLst>
              <a:path w="1739705" h="584085">
                <a:moveTo>
                  <a:pt x="0" y="0"/>
                </a:moveTo>
                <a:lnTo>
                  <a:pt x="1739705" y="0"/>
                </a:lnTo>
                <a:lnTo>
                  <a:pt x="1739705" y="584085"/>
                </a:lnTo>
                <a:lnTo>
                  <a:pt x="0" y="58408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118379" b="-79471"/>
            </a:stretch>
          </a:blipFill>
        </p:spPr>
        <p:txBody>
          <a:bodyPr/>
          <a:lstStyle/>
          <a:p>
            <a:endParaRPr lang="en-CA"/>
          </a:p>
        </p:txBody>
      </p:sp>
      <p:sp>
        <p:nvSpPr>
          <p:cNvPr id="10" name="TextBox 10"/>
          <p:cNvSpPr txBox="1"/>
          <p:nvPr/>
        </p:nvSpPr>
        <p:spPr>
          <a:xfrm>
            <a:off x="1887438" y="3861036"/>
            <a:ext cx="15257562" cy="19026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4346"/>
              </a:lnSpc>
            </a:pPr>
            <a:r>
              <a:rPr lang="en-US" sz="14065" b="1" dirty="0">
                <a:solidFill>
                  <a:srgbClr val="FFFFFF"/>
                </a:solidFill>
                <a:latin typeface="Open Sauce Semi-Bold"/>
                <a:ea typeface="Open Sauce Semi-Bold"/>
                <a:cs typeface="Open Sauce Semi-Bold"/>
                <a:sym typeface="Open Sauce Semi-Bold"/>
              </a:rPr>
              <a:t>E</a:t>
            </a:r>
            <a:r>
              <a:rPr lang="en-US" sz="14065" b="1" dirty="0">
                <a:solidFill>
                  <a:srgbClr val="FFFFFF"/>
                </a:solidFill>
                <a:latin typeface="Open Sauce Medium"/>
                <a:ea typeface="Open Sauce Medium"/>
                <a:cs typeface="Open Sauce Medium"/>
                <a:sym typeface="Open Sauce Medium"/>
              </a:rPr>
              <a:t>dgeTunePower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5075627" y="6194606"/>
            <a:ext cx="8136745" cy="2971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19"/>
              </a:lnSpc>
              <a:spcBef>
                <a:spcPct val="0"/>
              </a:spcBef>
            </a:pPr>
            <a:r>
              <a:rPr lang="en-US" sz="1799" spc="1439">
                <a:solidFill>
                  <a:srgbClr val="FFFFFF"/>
                </a:solidFill>
                <a:latin typeface="Open Sans 1"/>
                <a:ea typeface="Open Sans 1"/>
                <a:cs typeface="Open Sans 1"/>
                <a:sym typeface="Open Sans 1"/>
              </a:rPr>
              <a:t>WWW.EDGETUNEPOWER.COM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E7EE3E-BE45-8898-1EE4-A1C03AFD13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Electric generator - Wikipedia">
            <a:extLst>
              <a:ext uri="{FF2B5EF4-FFF2-40B4-BE49-F238E27FC236}">
                <a16:creationId xmlns:a16="http://schemas.microsoft.com/office/drawing/2014/main" id="{4EAED691-C770-F202-B6FD-5AA5117A53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25754" y="3512019"/>
            <a:ext cx="4289086" cy="28541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6B8D1F86-A399-610A-FE84-3612A9217C18}"/>
              </a:ext>
            </a:extLst>
          </p:cNvPr>
          <p:cNvSpPr/>
          <p:nvPr/>
        </p:nvSpPr>
        <p:spPr>
          <a:xfrm>
            <a:off x="7731812" y="2651752"/>
            <a:ext cx="6854069" cy="3330976"/>
          </a:xfrm>
          <a:custGeom>
            <a:avLst/>
            <a:gdLst>
              <a:gd name="csX0" fmla="*/ 0 w 6762750"/>
              <a:gd name="csY0" fmla="*/ 32245 h 4115295"/>
              <a:gd name="csX1" fmla="*/ 3333750 w 6762750"/>
              <a:gd name="csY1" fmla="*/ 597395 h 4115295"/>
              <a:gd name="csX2" fmla="*/ 6762750 w 6762750"/>
              <a:gd name="csY2" fmla="*/ 4115295 h 4115295"/>
              <a:gd name="csX3" fmla="*/ 6762750 w 6762750"/>
              <a:gd name="csY3" fmla="*/ 4115295 h 4115295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</a:cxnLst>
            <a:rect l="l" t="t" r="r" b="b"/>
            <a:pathLst>
              <a:path w="6762750" h="4115295">
                <a:moveTo>
                  <a:pt x="0" y="32245"/>
                </a:moveTo>
                <a:cubicBezTo>
                  <a:pt x="1103312" y="-25434"/>
                  <a:pt x="2206625" y="-83113"/>
                  <a:pt x="3333750" y="597395"/>
                </a:cubicBezTo>
                <a:cubicBezTo>
                  <a:pt x="4460875" y="1277903"/>
                  <a:pt x="6762750" y="4115295"/>
                  <a:pt x="6762750" y="4115295"/>
                </a:cubicBezTo>
                <a:lnTo>
                  <a:pt x="6762750" y="4115295"/>
                </a:lnTo>
              </a:path>
            </a:pathLst>
          </a:custGeom>
          <a:noFill/>
          <a:ln w="38100">
            <a:prstDash val="dash"/>
            <a:headEnd type="diamond" w="med" len="med"/>
            <a:tailEnd type="triangle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b="1" dirty="0"/>
          </a:p>
        </p:txBody>
      </p:sp>
      <p:pic>
        <p:nvPicPr>
          <p:cNvPr id="4" name="Graphic 3" descr="Battery charging with solid fill">
            <a:extLst>
              <a:ext uri="{FF2B5EF4-FFF2-40B4-BE49-F238E27FC236}">
                <a16:creationId xmlns:a16="http://schemas.microsoft.com/office/drawing/2014/main" id="{34D65122-DB4E-9B48-C855-1355AB2DD52C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5859674" y="6765138"/>
            <a:ext cx="2294364" cy="2294364"/>
          </a:xfrm>
          <a:prstGeom prst="rect">
            <a:avLst/>
          </a:prstGeom>
        </p:spPr>
      </p:pic>
      <p:pic>
        <p:nvPicPr>
          <p:cNvPr id="5" name="Picture 2" descr="What Is an AI Data Center? | IBM">
            <a:extLst>
              <a:ext uri="{FF2B5EF4-FFF2-40B4-BE49-F238E27FC236}">
                <a16:creationId xmlns:a16="http://schemas.microsoft.com/office/drawing/2014/main" id="{670DB72F-296A-190B-1577-1DB7A6D97A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3852" y="3665251"/>
            <a:ext cx="4549513" cy="254772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2ADA230-F105-9CC2-F108-1E199994913F}"/>
              </a:ext>
            </a:extLst>
          </p:cNvPr>
          <p:cNvCxnSpPr>
            <a:cxnSpLocks/>
          </p:cNvCxnSpPr>
          <p:nvPr/>
        </p:nvCxnSpPr>
        <p:spPr>
          <a:xfrm>
            <a:off x="5972873" y="4939115"/>
            <a:ext cx="6852881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E5F5E63-51C3-02CB-0747-F8495F153A9B}"/>
              </a:ext>
            </a:extLst>
          </p:cNvPr>
          <p:cNvCxnSpPr>
            <a:stCxn id="4" idx="3"/>
          </p:cNvCxnSpPr>
          <p:nvPr/>
        </p:nvCxnSpPr>
        <p:spPr>
          <a:xfrm flipH="1" flipV="1">
            <a:off x="7006855" y="4939115"/>
            <a:ext cx="1" cy="1826023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Group 17">
            <a:extLst>
              <a:ext uri="{FF2B5EF4-FFF2-40B4-BE49-F238E27FC236}">
                <a16:creationId xmlns:a16="http://schemas.microsoft.com/office/drawing/2014/main" id="{EAA29CF1-05FD-871A-7BF1-2C8DE91734DE}"/>
              </a:ext>
            </a:extLst>
          </p:cNvPr>
          <p:cNvGrpSpPr/>
          <p:nvPr/>
        </p:nvGrpSpPr>
        <p:grpSpPr>
          <a:xfrm>
            <a:off x="12843429" y="4794910"/>
            <a:ext cx="4426951" cy="2957338"/>
            <a:chOff x="10444749" y="5280373"/>
            <a:chExt cx="6388243" cy="4436920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846C93D1-2F0C-F49C-3CA8-E318BF6CB9F4}"/>
                </a:ext>
              </a:extLst>
            </p:cNvPr>
            <p:cNvCxnSpPr/>
            <p:nvPr/>
          </p:nvCxnSpPr>
          <p:spPr>
            <a:xfrm flipH="1">
              <a:off x="11973245" y="5672870"/>
              <a:ext cx="3999811" cy="3184902"/>
            </a:xfrm>
            <a:prstGeom prst="line">
              <a:avLst/>
            </a:prstGeom>
            <a:ln w="762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Cylinder 10">
              <a:extLst>
                <a:ext uri="{FF2B5EF4-FFF2-40B4-BE49-F238E27FC236}">
                  <a16:creationId xmlns:a16="http://schemas.microsoft.com/office/drawing/2014/main" id="{9DDAC2B6-7B95-D796-3A05-169163E9001A}"/>
                </a:ext>
              </a:extLst>
            </p:cNvPr>
            <p:cNvSpPr/>
            <p:nvPr/>
          </p:nvSpPr>
          <p:spPr>
            <a:xfrm rot="13872106">
              <a:off x="13257829" y="6441403"/>
              <a:ext cx="862641" cy="2113472"/>
            </a:xfrm>
            <a:prstGeom prst="can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sz="1100"/>
            </a:p>
          </p:txBody>
        </p:sp>
        <p:sp>
          <p:nvSpPr>
            <p:cNvPr id="12" name="Cylinder 11">
              <a:extLst>
                <a:ext uri="{FF2B5EF4-FFF2-40B4-BE49-F238E27FC236}">
                  <a16:creationId xmlns:a16="http://schemas.microsoft.com/office/drawing/2014/main" id="{E1EF4A2B-AE1E-14DF-8CC8-2AC496327AEA}"/>
                </a:ext>
              </a:extLst>
            </p:cNvPr>
            <p:cNvSpPr/>
            <p:nvPr/>
          </p:nvSpPr>
          <p:spPr>
            <a:xfrm rot="13872106">
              <a:off x="15344935" y="4754669"/>
              <a:ext cx="862641" cy="2113472"/>
            </a:xfrm>
            <a:prstGeom prst="can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sz="1100"/>
            </a:p>
          </p:txBody>
        </p:sp>
        <p:sp>
          <p:nvSpPr>
            <p:cNvPr id="13" name="Cylinder 12">
              <a:extLst>
                <a:ext uri="{FF2B5EF4-FFF2-40B4-BE49-F238E27FC236}">
                  <a16:creationId xmlns:a16="http://schemas.microsoft.com/office/drawing/2014/main" id="{61869BF9-8EAC-61A7-ED42-DAD7EA004607}"/>
                </a:ext>
              </a:extLst>
            </p:cNvPr>
            <p:cNvSpPr/>
            <p:nvPr/>
          </p:nvSpPr>
          <p:spPr>
            <a:xfrm rot="13872106">
              <a:off x="11070164" y="8229237"/>
              <a:ext cx="862641" cy="2113472"/>
            </a:xfrm>
            <a:prstGeom prst="can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sz="1100" dirty="0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B0EE5D9B-9B59-1115-7475-9654E850B04C}"/>
                </a:ext>
              </a:extLst>
            </p:cNvPr>
            <p:cNvSpPr txBox="1"/>
            <p:nvPr/>
          </p:nvSpPr>
          <p:spPr>
            <a:xfrm rot="19120464">
              <a:off x="10921950" y="8695604"/>
              <a:ext cx="1439267" cy="7849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sz="2800" dirty="0">
                  <a:solidFill>
                    <a:schemeClr val="bg1"/>
                  </a:solidFill>
                </a:rPr>
                <a:t>36 Hz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57C6887E-B510-268B-03D3-4980719E9D88}"/>
                </a:ext>
              </a:extLst>
            </p:cNvPr>
            <p:cNvSpPr txBox="1"/>
            <p:nvPr/>
          </p:nvSpPr>
          <p:spPr>
            <a:xfrm rot="19120464">
              <a:off x="13106321" y="6978577"/>
              <a:ext cx="1439267" cy="7849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sz="2800" dirty="0">
                  <a:solidFill>
                    <a:schemeClr val="bg1"/>
                  </a:solidFill>
                </a:rPr>
                <a:t>16 Hz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4A294355-E6FE-C739-6031-C5001E871AB1}"/>
                </a:ext>
              </a:extLst>
            </p:cNvPr>
            <p:cNvSpPr txBox="1"/>
            <p:nvPr/>
          </p:nvSpPr>
          <p:spPr>
            <a:xfrm rot="19120464">
              <a:off x="15134907" y="5280373"/>
              <a:ext cx="1439267" cy="7849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sz="2800" dirty="0">
                  <a:solidFill>
                    <a:schemeClr val="bg1"/>
                  </a:solidFill>
                </a:rPr>
                <a:t>26 Hz</a:t>
              </a:r>
            </a:p>
          </p:txBody>
        </p:sp>
        <p:sp>
          <p:nvSpPr>
            <p:cNvPr id="17" name="Cylinder 16">
              <a:extLst>
                <a:ext uri="{FF2B5EF4-FFF2-40B4-BE49-F238E27FC236}">
                  <a16:creationId xmlns:a16="http://schemas.microsoft.com/office/drawing/2014/main" id="{6FD86A48-BB5E-39EE-3651-DF493BBCDE89}"/>
                </a:ext>
              </a:extLst>
            </p:cNvPr>
            <p:cNvSpPr/>
            <p:nvPr/>
          </p:nvSpPr>
          <p:spPr>
            <a:xfrm rot="13872106">
              <a:off x="13111291" y="6233841"/>
              <a:ext cx="1285065" cy="2453001"/>
            </a:xfrm>
            <a:prstGeom prst="can">
              <a:avLst/>
            </a:prstGeom>
            <a:solidFill>
              <a:srgbClr val="FF0000">
                <a:alpha val="23000"/>
              </a:srgb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sz="1100" dirty="0"/>
            </a:p>
          </p:txBody>
        </p:sp>
      </p:grp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67B51B08-411E-CFE5-8CDF-1AC98D963B84}"/>
              </a:ext>
            </a:extLst>
          </p:cNvPr>
          <p:cNvCxnSpPr>
            <a:cxnSpLocks/>
          </p:cNvCxnSpPr>
          <p:nvPr/>
        </p:nvCxnSpPr>
        <p:spPr>
          <a:xfrm>
            <a:off x="5392415" y="3031063"/>
            <a:ext cx="3516989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ADF73A1F-7032-B51D-EA93-13D422DD6306}"/>
              </a:ext>
            </a:extLst>
          </p:cNvPr>
          <p:cNvCxnSpPr>
            <a:cxnSpLocks/>
          </p:cNvCxnSpPr>
          <p:nvPr/>
        </p:nvCxnSpPr>
        <p:spPr>
          <a:xfrm flipV="1">
            <a:off x="5544815" y="1712626"/>
            <a:ext cx="0" cy="147083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0" name="Group 39">
            <a:extLst>
              <a:ext uri="{FF2B5EF4-FFF2-40B4-BE49-F238E27FC236}">
                <a16:creationId xmlns:a16="http://schemas.microsoft.com/office/drawing/2014/main" id="{676CF76E-99A0-4DC8-F95E-748AFC261C14}"/>
              </a:ext>
            </a:extLst>
          </p:cNvPr>
          <p:cNvGrpSpPr/>
          <p:nvPr/>
        </p:nvGrpSpPr>
        <p:grpSpPr>
          <a:xfrm>
            <a:off x="5544815" y="1972015"/>
            <a:ext cx="2404090" cy="771985"/>
            <a:chOff x="5582093" y="2123631"/>
            <a:chExt cx="2404090" cy="771985"/>
          </a:xfrm>
        </p:grpSpPr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F26A1183-8EEA-AEDE-4381-05005E2470B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015567" y="2123631"/>
              <a:ext cx="139700" cy="765854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7D6B538D-2077-C726-4CB0-83DCA0B6AA6A}"/>
                </a:ext>
              </a:extLst>
            </p:cNvPr>
            <p:cNvCxnSpPr/>
            <p:nvPr/>
          </p:nvCxnSpPr>
          <p:spPr>
            <a:xfrm flipH="1">
              <a:off x="5582093" y="2887133"/>
              <a:ext cx="433474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7E5104AD-A4F7-D69E-5E33-2742FD10596B}"/>
                </a:ext>
              </a:extLst>
            </p:cNvPr>
            <p:cNvCxnSpPr/>
            <p:nvPr/>
          </p:nvCxnSpPr>
          <p:spPr>
            <a:xfrm flipH="1">
              <a:off x="6155267" y="2123631"/>
              <a:ext cx="433474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CC0D4431-15CB-6974-AB66-C6620FB62EA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588740" y="2123631"/>
              <a:ext cx="151785" cy="763502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13CAAF2E-C444-9CE5-C3CA-73498F3B9A9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740525" y="2888191"/>
              <a:ext cx="26633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E743ACA9-0629-96FC-0CC0-BA7D0B308A2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006855" y="2129762"/>
              <a:ext cx="139700" cy="765854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AF26F9DE-5568-5298-DC94-3D70F1F2B921}"/>
                </a:ext>
              </a:extLst>
            </p:cNvPr>
            <p:cNvCxnSpPr/>
            <p:nvPr/>
          </p:nvCxnSpPr>
          <p:spPr>
            <a:xfrm flipH="1">
              <a:off x="7146555" y="2136331"/>
              <a:ext cx="433474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B5A50BB0-335E-A126-AFBC-E847D0D49A37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580028" y="2132114"/>
              <a:ext cx="151785" cy="763502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B582A8BB-45F2-D504-2EC2-F15918B271B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731813" y="2887133"/>
              <a:ext cx="25437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8CEED718-7A34-ED1A-DFD0-AC6741DD3E4E}"/>
              </a:ext>
            </a:extLst>
          </p:cNvPr>
          <p:cNvCxnSpPr>
            <a:cxnSpLocks/>
          </p:cNvCxnSpPr>
          <p:nvPr/>
        </p:nvCxnSpPr>
        <p:spPr>
          <a:xfrm>
            <a:off x="11285963" y="3113093"/>
            <a:ext cx="3516989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22EF9824-4358-713D-18D0-0EB07330C1E3}"/>
              </a:ext>
            </a:extLst>
          </p:cNvPr>
          <p:cNvCxnSpPr>
            <a:cxnSpLocks/>
          </p:cNvCxnSpPr>
          <p:nvPr/>
        </p:nvCxnSpPr>
        <p:spPr>
          <a:xfrm flipV="1">
            <a:off x="11438363" y="1794656"/>
            <a:ext cx="0" cy="147083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>
            <a:extLst>
              <a:ext uri="{FF2B5EF4-FFF2-40B4-BE49-F238E27FC236}">
                <a16:creationId xmlns:a16="http://schemas.microsoft.com/office/drawing/2014/main" id="{D9240665-4DF8-9305-FF90-6853DEAE4D67}"/>
              </a:ext>
            </a:extLst>
          </p:cNvPr>
          <p:cNvGrpSpPr/>
          <p:nvPr/>
        </p:nvGrpSpPr>
        <p:grpSpPr>
          <a:xfrm flipV="1">
            <a:off x="11413619" y="2023894"/>
            <a:ext cx="2404090" cy="830182"/>
            <a:chOff x="14372472" y="7858640"/>
            <a:chExt cx="2404090" cy="771985"/>
          </a:xfrm>
        </p:grpSpPr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AD02FFF0-6971-623F-11A8-91BC032A4FC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4805946" y="7858640"/>
              <a:ext cx="139700" cy="765854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3056528D-959F-AD0D-16ED-350EECEF2A72}"/>
                </a:ext>
              </a:extLst>
            </p:cNvPr>
            <p:cNvCxnSpPr/>
            <p:nvPr/>
          </p:nvCxnSpPr>
          <p:spPr>
            <a:xfrm flipH="1">
              <a:off x="14372472" y="8622142"/>
              <a:ext cx="433474" cy="0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0C2CF6D6-EB1A-F77B-0737-45B7DF72E999}"/>
                </a:ext>
              </a:extLst>
            </p:cNvPr>
            <p:cNvCxnSpPr/>
            <p:nvPr/>
          </p:nvCxnSpPr>
          <p:spPr>
            <a:xfrm flipH="1">
              <a:off x="14945646" y="7858640"/>
              <a:ext cx="433474" cy="0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B47882C3-5B53-B1CB-39F7-8EB37D2F8E0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5379119" y="7858640"/>
              <a:ext cx="151785" cy="763502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6BC3B93E-BEE8-C552-757D-63AA851E76E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5530904" y="8623200"/>
              <a:ext cx="266330" cy="0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6B3E9847-078A-51D9-2453-3D6CAC442F2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5797234" y="7864771"/>
              <a:ext cx="139700" cy="765854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926F997B-522E-4B7B-65EF-24732B025AEC}"/>
                </a:ext>
              </a:extLst>
            </p:cNvPr>
            <p:cNvCxnSpPr/>
            <p:nvPr/>
          </p:nvCxnSpPr>
          <p:spPr>
            <a:xfrm flipH="1">
              <a:off x="15936934" y="7871340"/>
              <a:ext cx="433474" cy="0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CE01E85E-9D31-1080-8786-F9D48F53D59C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6370407" y="7867123"/>
              <a:ext cx="151785" cy="763502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36" name="Straight Connector 14335">
              <a:extLst>
                <a:ext uri="{FF2B5EF4-FFF2-40B4-BE49-F238E27FC236}">
                  <a16:creationId xmlns:a16="http://schemas.microsoft.com/office/drawing/2014/main" id="{70E373C4-9651-28F1-3108-7D65A15C900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6522192" y="8622142"/>
              <a:ext cx="254370" cy="0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39574303-2F48-E673-B2EB-03F882FE19DF}"/>
              </a:ext>
            </a:extLst>
          </p:cNvPr>
          <p:cNvCxnSpPr>
            <a:cxnSpLocks/>
          </p:cNvCxnSpPr>
          <p:nvPr/>
        </p:nvCxnSpPr>
        <p:spPr>
          <a:xfrm>
            <a:off x="13867254" y="8935165"/>
            <a:ext cx="3516989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46B86630-576F-5B2D-AE03-6F6593B6F160}"/>
              </a:ext>
            </a:extLst>
          </p:cNvPr>
          <p:cNvCxnSpPr>
            <a:cxnSpLocks/>
          </p:cNvCxnSpPr>
          <p:nvPr/>
        </p:nvCxnSpPr>
        <p:spPr>
          <a:xfrm flipV="1">
            <a:off x="14019654" y="7616728"/>
            <a:ext cx="0" cy="147083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F3F3F2FD-1F63-2768-BB87-04BF634E4BCA}"/>
              </a:ext>
            </a:extLst>
          </p:cNvPr>
          <p:cNvGrpSpPr/>
          <p:nvPr/>
        </p:nvGrpSpPr>
        <p:grpSpPr>
          <a:xfrm flipV="1">
            <a:off x="13994910" y="7845965"/>
            <a:ext cx="2404090" cy="132511"/>
            <a:chOff x="14372472" y="7858640"/>
            <a:chExt cx="2404090" cy="771985"/>
          </a:xfrm>
        </p:grpSpPr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75F25D91-83F9-7BFA-5B88-FC9C1BF07A6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4805946" y="7858640"/>
              <a:ext cx="139700" cy="765854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2C376B29-711D-2F69-A0F2-6BD4A2AF8631}"/>
                </a:ext>
              </a:extLst>
            </p:cNvPr>
            <p:cNvCxnSpPr/>
            <p:nvPr/>
          </p:nvCxnSpPr>
          <p:spPr>
            <a:xfrm flipH="1">
              <a:off x="14372472" y="8622142"/>
              <a:ext cx="433474" cy="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22329775-3283-3DEB-6CD0-8902D322DCD7}"/>
                </a:ext>
              </a:extLst>
            </p:cNvPr>
            <p:cNvCxnSpPr/>
            <p:nvPr/>
          </p:nvCxnSpPr>
          <p:spPr>
            <a:xfrm flipH="1">
              <a:off x="14945646" y="7858640"/>
              <a:ext cx="433474" cy="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28DABB85-8B7A-61D8-9ACD-97D8F712E00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5379119" y="7858640"/>
              <a:ext cx="151785" cy="763502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A1480CB9-359B-3F47-CDDC-2F7E99E54BA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5530904" y="8623200"/>
              <a:ext cx="266330" cy="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DB2A93A1-96AD-957E-1F8B-2BF46FB5759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5797234" y="7864771"/>
              <a:ext cx="139700" cy="765854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80E4D1AD-2CCF-576C-4074-E12668333C54}"/>
                </a:ext>
              </a:extLst>
            </p:cNvPr>
            <p:cNvCxnSpPr/>
            <p:nvPr/>
          </p:nvCxnSpPr>
          <p:spPr>
            <a:xfrm flipH="1">
              <a:off x="15936934" y="7871340"/>
              <a:ext cx="433474" cy="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4D53BC60-F63E-686B-F1AD-BDFACBF06CC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6370407" y="7867123"/>
              <a:ext cx="151785" cy="763502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B1036436-CD69-1432-510D-0D6503ED53D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6522192" y="8622142"/>
              <a:ext cx="254370" cy="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851CA044-97FB-5A3D-A98E-A300906140D9}"/>
              </a:ext>
            </a:extLst>
          </p:cNvPr>
          <p:cNvGrpSpPr/>
          <p:nvPr/>
        </p:nvGrpSpPr>
        <p:grpSpPr>
          <a:xfrm>
            <a:off x="11413619" y="2039865"/>
            <a:ext cx="2404090" cy="771985"/>
            <a:chOff x="5582093" y="2123631"/>
            <a:chExt cx="2404090" cy="771985"/>
          </a:xfrm>
        </p:grpSpPr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2D4FE71F-F452-8600-54BB-C0252786FBD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015567" y="2123631"/>
              <a:ext cx="139700" cy="765854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1E43D6FC-3DA3-A5CC-61D1-5841AAD7062C}"/>
                </a:ext>
              </a:extLst>
            </p:cNvPr>
            <p:cNvCxnSpPr/>
            <p:nvPr/>
          </p:nvCxnSpPr>
          <p:spPr>
            <a:xfrm flipH="1">
              <a:off x="5582093" y="2887133"/>
              <a:ext cx="433474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56F891FD-B0EE-083A-ED3E-CA6871A7475D}"/>
                </a:ext>
              </a:extLst>
            </p:cNvPr>
            <p:cNvCxnSpPr/>
            <p:nvPr/>
          </p:nvCxnSpPr>
          <p:spPr>
            <a:xfrm flipH="1">
              <a:off x="6155267" y="2123631"/>
              <a:ext cx="433474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FC00258B-452A-8304-988D-A6C2B2BAB30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588740" y="2123631"/>
              <a:ext cx="151785" cy="763502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CECD966E-6921-4338-5886-631B1B3CA41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740525" y="2888191"/>
              <a:ext cx="26633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0863818B-A550-3F50-9F41-1E1AA75D7BF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006855" y="2129762"/>
              <a:ext cx="139700" cy="765854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4B4FAC82-7AE7-6EE5-4B80-9A98E6F857AA}"/>
                </a:ext>
              </a:extLst>
            </p:cNvPr>
            <p:cNvCxnSpPr/>
            <p:nvPr/>
          </p:nvCxnSpPr>
          <p:spPr>
            <a:xfrm flipH="1">
              <a:off x="7146555" y="2136331"/>
              <a:ext cx="433474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156770BA-73C6-B1CD-1074-701BD463E4C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580028" y="2132114"/>
              <a:ext cx="151785" cy="763502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D21E56B6-6ACB-E2E5-0FB1-6052F50888E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731813" y="2887133"/>
              <a:ext cx="25437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E1F55CAE-A2A8-9135-51A4-E5EF85579D32}"/>
              </a:ext>
            </a:extLst>
          </p:cNvPr>
          <p:cNvCxnSpPr>
            <a:cxnSpLocks/>
          </p:cNvCxnSpPr>
          <p:nvPr/>
        </p:nvCxnSpPr>
        <p:spPr>
          <a:xfrm>
            <a:off x="7923008" y="7608115"/>
            <a:ext cx="3516989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DAB12B6C-208A-3630-BC6D-77CDA5E2CEDE}"/>
              </a:ext>
            </a:extLst>
          </p:cNvPr>
          <p:cNvCxnSpPr>
            <a:cxnSpLocks/>
          </p:cNvCxnSpPr>
          <p:nvPr/>
        </p:nvCxnSpPr>
        <p:spPr>
          <a:xfrm flipV="1">
            <a:off x="8075408" y="6289678"/>
            <a:ext cx="0" cy="147083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337" name="Group 14336">
            <a:extLst>
              <a:ext uri="{FF2B5EF4-FFF2-40B4-BE49-F238E27FC236}">
                <a16:creationId xmlns:a16="http://schemas.microsoft.com/office/drawing/2014/main" id="{EC7D7A05-7D92-7273-84C0-70F4BAD547BD}"/>
              </a:ext>
            </a:extLst>
          </p:cNvPr>
          <p:cNvGrpSpPr/>
          <p:nvPr/>
        </p:nvGrpSpPr>
        <p:grpSpPr>
          <a:xfrm flipV="1">
            <a:off x="8050664" y="6518916"/>
            <a:ext cx="2404090" cy="830182"/>
            <a:chOff x="14372472" y="7858640"/>
            <a:chExt cx="2404090" cy="771985"/>
          </a:xfrm>
        </p:grpSpPr>
        <p:cxnSp>
          <p:nvCxnSpPr>
            <p:cNvPr id="14339" name="Straight Connector 14338">
              <a:extLst>
                <a:ext uri="{FF2B5EF4-FFF2-40B4-BE49-F238E27FC236}">
                  <a16:creationId xmlns:a16="http://schemas.microsoft.com/office/drawing/2014/main" id="{494C1AA0-E625-7CEB-2E4A-94499DB3CBA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4805946" y="7858640"/>
              <a:ext cx="139700" cy="765854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40" name="Straight Connector 14339">
              <a:extLst>
                <a:ext uri="{FF2B5EF4-FFF2-40B4-BE49-F238E27FC236}">
                  <a16:creationId xmlns:a16="http://schemas.microsoft.com/office/drawing/2014/main" id="{509437D0-0FD2-07C8-7E68-94EE539F1562}"/>
                </a:ext>
              </a:extLst>
            </p:cNvPr>
            <p:cNvCxnSpPr/>
            <p:nvPr/>
          </p:nvCxnSpPr>
          <p:spPr>
            <a:xfrm flipH="1">
              <a:off x="14372472" y="8622142"/>
              <a:ext cx="433474" cy="0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41" name="Straight Connector 14340">
              <a:extLst>
                <a:ext uri="{FF2B5EF4-FFF2-40B4-BE49-F238E27FC236}">
                  <a16:creationId xmlns:a16="http://schemas.microsoft.com/office/drawing/2014/main" id="{7EF97543-D3A5-9C0D-49D8-7D02847B94D6}"/>
                </a:ext>
              </a:extLst>
            </p:cNvPr>
            <p:cNvCxnSpPr/>
            <p:nvPr/>
          </p:nvCxnSpPr>
          <p:spPr>
            <a:xfrm flipH="1">
              <a:off x="14945646" y="7858640"/>
              <a:ext cx="433474" cy="0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42" name="Straight Connector 14341">
              <a:extLst>
                <a:ext uri="{FF2B5EF4-FFF2-40B4-BE49-F238E27FC236}">
                  <a16:creationId xmlns:a16="http://schemas.microsoft.com/office/drawing/2014/main" id="{D3CBD0BA-077A-9591-9E10-9850622BF44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5379119" y="7858640"/>
              <a:ext cx="151785" cy="763502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43" name="Straight Connector 14342">
              <a:extLst>
                <a:ext uri="{FF2B5EF4-FFF2-40B4-BE49-F238E27FC236}">
                  <a16:creationId xmlns:a16="http://schemas.microsoft.com/office/drawing/2014/main" id="{28C84CA2-459C-8503-9743-07A7A2BDA0B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5530904" y="8623200"/>
              <a:ext cx="266330" cy="0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44" name="Straight Connector 14343">
              <a:extLst>
                <a:ext uri="{FF2B5EF4-FFF2-40B4-BE49-F238E27FC236}">
                  <a16:creationId xmlns:a16="http://schemas.microsoft.com/office/drawing/2014/main" id="{E2FF782F-A633-D600-CC2C-F64EF73B862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5797234" y="7864771"/>
              <a:ext cx="139700" cy="765854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45" name="Straight Connector 14344">
              <a:extLst>
                <a:ext uri="{FF2B5EF4-FFF2-40B4-BE49-F238E27FC236}">
                  <a16:creationId xmlns:a16="http://schemas.microsoft.com/office/drawing/2014/main" id="{A3AAD440-0BA6-5342-E183-8B61F4EDED83}"/>
                </a:ext>
              </a:extLst>
            </p:cNvPr>
            <p:cNvCxnSpPr/>
            <p:nvPr/>
          </p:nvCxnSpPr>
          <p:spPr>
            <a:xfrm flipH="1">
              <a:off x="15936934" y="7871340"/>
              <a:ext cx="433474" cy="0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46" name="Straight Connector 14345">
              <a:extLst>
                <a:ext uri="{FF2B5EF4-FFF2-40B4-BE49-F238E27FC236}">
                  <a16:creationId xmlns:a16="http://schemas.microsoft.com/office/drawing/2014/main" id="{211581E2-B223-4D01-4781-C0C1944FD8D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6370407" y="7867123"/>
              <a:ext cx="151785" cy="763502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47" name="Straight Connector 14346">
              <a:extLst>
                <a:ext uri="{FF2B5EF4-FFF2-40B4-BE49-F238E27FC236}">
                  <a16:creationId xmlns:a16="http://schemas.microsoft.com/office/drawing/2014/main" id="{2817E91C-9D90-4A27-14B9-658EC1002CE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6522192" y="8622142"/>
              <a:ext cx="254370" cy="0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360" name="Title 1">
            <a:extLst>
              <a:ext uri="{FF2B5EF4-FFF2-40B4-BE49-F238E27FC236}">
                <a16:creationId xmlns:a16="http://schemas.microsoft.com/office/drawing/2014/main" id="{1A3A4D23-18F2-9315-4125-0D580631111F}"/>
              </a:ext>
            </a:extLst>
          </p:cNvPr>
          <p:cNvSpPr txBox="1">
            <a:spLocks/>
          </p:cNvSpPr>
          <p:nvPr/>
        </p:nvSpPr>
        <p:spPr>
          <a:xfrm>
            <a:off x="269203" y="10351"/>
            <a:ext cx="16101204" cy="2125980"/>
          </a:xfrm>
          <a:prstGeom prst="rect">
            <a:avLst/>
          </a:prstGeom>
          <a:ln>
            <a:noFill/>
          </a:ln>
        </p:spPr>
        <p:txBody>
          <a:bodyPr vert="horz" lIns="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0" i="0" kern="1200">
                <a:solidFill>
                  <a:schemeClr val="bg1"/>
                </a:solidFill>
                <a:latin typeface="Montserrat" pitchFamily="2" charset="77"/>
                <a:ea typeface="+mj-ea"/>
                <a:cs typeface="+mj-cs"/>
              </a:defRPr>
            </a:lvl1pPr>
          </a:lstStyle>
          <a:p>
            <a:pPr algn="l"/>
            <a:r>
              <a:rPr lang="en-CA" b="1" dirty="0">
                <a:solidFill>
                  <a:srgbClr val="0C2C43"/>
                </a:solidFill>
                <a:latin typeface="Open Sans Extrabold" panose="020B0706030804020204" pitchFamily="34" charset="0"/>
                <a:ea typeface="Open Sans Extrabold" panose="020B0706030804020204" pitchFamily="34" charset="0"/>
                <a:cs typeface="Open Sans Extrabold" panose="020B0706030804020204" pitchFamily="34" charset="0"/>
              </a:rPr>
              <a:t>Energy storage could help in load smoothing</a:t>
            </a:r>
            <a:endParaRPr lang="en-CA" dirty="0"/>
          </a:p>
        </p:txBody>
      </p:sp>
      <p:sp>
        <p:nvSpPr>
          <p:cNvPr id="14361" name="Freeform 14">
            <a:extLst>
              <a:ext uri="{FF2B5EF4-FFF2-40B4-BE49-F238E27FC236}">
                <a16:creationId xmlns:a16="http://schemas.microsoft.com/office/drawing/2014/main" id="{66CDABF6-F376-ED32-B644-F943B6637845}"/>
              </a:ext>
            </a:extLst>
          </p:cNvPr>
          <p:cNvSpPr/>
          <p:nvPr/>
        </p:nvSpPr>
        <p:spPr>
          <a:xfrm>
            <a:off x="610097" y="382506"/>
            <a:ext cx="1271699" cy="388251"/>
          </a:xfrm>
          <a:custGeom>
            <a:avLst/>
            <a:gdLst/>
            <a:ahLst/>
            <a:cxnLst/>
            <a:rect l="l" t="t" r="r" b="b"/>
            <a:pathLst>
              <a:path w="1271699" h="388251">
                <a:moveTo>
                  <a:pt x="0" y="0"/>
                </a:moveTo>
                <a:lnTo>
                  <a:pt x="1271699" y="0"/>
                </a:lnTo>
                <a:lnTo>
                  <a:pt x="1271699" y="388250"/>
                </a:lnTo>
                <a:lnTo>
                  <a:pt x="0" y="38825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t="-135160" b="-92384"/>
            </a:stretch>
          </a:blipFill>
        </p:spPr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17133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AFB801-EBCA-DF78-F71C-D81FE22878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C61957-2F63-E674-062C-EF039D3695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0097" y="845331"/>
            <a:ext cx="15703213" cy="2125980"/>
          </a:xfrm>
        </p:spPr>
        <p:txBody>
          <a:bodyPr vert="horz" lIns="0" tIns="68580" rIns="137160" bIns="68580" rtlCol="0" anchor="ctr">
            <a:normAutofit/>
          </a:bodyPr>
          <a:lstStyle/>
          <a:p>
            <a:pPr algn="l">
              <a:lnSpc>
                <a:spcPts val="6029"/>
              </a:lnSpc>
            </a:pPr>
            <a:r>
              <a:rPr lang="en-CA" sz="4499" b="1" i="1" dirty="0">
                <a:solidFill>
                  <a:srgbClr val="0C2C43"/>
                </a:solidFill>
                <a:latin typeface="Open Sans Extrabold" panose="020B0706030804020204" pitchFamily="34" charset="0"/>
                <a:ea typeface="Open Sans Extrabold" panose="020B0706030804020204" pitchFamily="34" charset="0"/>
                <a:cs typeface="Open Sans Extrabold" panose="020B0706030804020204" pitchFamily="34" charset="0"/>
              </a:rPr>
              <a:t>Energy Storage for load smoothing</a:t>
            </a:r>
            <a:endParaRPr lang="en-CA" sz="4499" b="1" i="1" dirty="0">
              <a:solidFill>
                <a:srgbClr val="0C2C43"/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20" name="Freeform 14">
            <a:extLst>
              <a:ext uri="{FF2B5EF4-FFF2-40B4-BE49-F238E27FC236}">
                <a16:creationId xmlns:a16="http://schemas.microsoft.com/office/drawing/2014/main" id="{49AFE5FC-8D39-EDFE-CBE2-9A0F509C141B}"/>
              </a:ext>
            </a:extLst>
          </p:cNvPr>
          <p:cNvSpPr/>
          <p:nvPr/>
        </p:nvSpPr>
        <p:spPr>
          <a:xfrm>
            <a:off x="610097" y="382506"/>
            <a:ext cx="1271699" cy="388251"/>
          </a:xfrm>
          <a:custGeom>
            <a:avLst/>
            <a:gdLst/>
            <a:ahLst/>
            <a:cxnLst/>
            <a:rect l="l" t="t" r="r" b="b"/>
            <a:pathLst>
              <a:path w="1271699" h="388251">
                <a:moveTo>
                  <a:pt x="0" y="0"/>
                </a:moveTo>
                <a:lnTo>
                  <a:pt x="1271699" y="0"/>
                </a:lnTo>
                <a:lnTo>
                  <a:pt x="1271699" y="388250"/>
                </a:lnTo>
                <a:lnTo>
                  <a:pt x="0" y="38825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135160" b="-92384"/>
            </a:stretch>
          </a:blipFill>
        </p:spPr>
        <p:txBody>
          <a:bodyPr/>
          <a:lstStyle/>
          <a:p>
            <a:endParaRPr lang="en-CA"/>
          </a:p>
        </p:txBody>
      </p:sp>
      <p:pic>
        <p:nvPicPr>
          <p:cNvPr id="15364" name="Picture 4" descr="Texas grid reaches record high generation as wind power fails">
            <a:extLst>
              <a:ext uri="{FF2B5EF4-FFF2-40B4-BE49-F238E27FC236}">
                <a16:creationId xmlns:a16="http://schemas.microsoft.com/office/drawing/2014/main" id="{72DEE8A3-82D2-1A36-C3B4-30127220EB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4386" y="3092346"/>
            <a:ext cx="6007165" cy="55816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9" name="Group 58">
            <a:extLst>
              <a:ext uri="{FF2B5EF4-FFF2-40B4-BE49-F238E27FC236}">
                <a16:creationId xmlns:a16="http://schemas.microsoft.com/office/drawing/2014/main" id="{99EADC64-6EDA-5883-FFB4-46A9445EA670}"/>
              </a:ext>
            </a:extLst>
          </p:cNvPr>
          <p:cNvGrpSpPr/>
          <p:nvPr/>
        </p:nvGrpSpPr>
        <p:grpSpPr>
          <a:xfrm>
            <a:off x="0" y="3045885"/>
            <a:ext cx="6754530" cy="5628111"/>
            <a:chOff x="8912190" y="3454403"/>
            <a:chExt cx="6754530" cy="5628111"/>
          </a:xfrm>
        </p:grpSpPr>
        <p:sp>
          <p:nvSpPr>
            <p:cNvPr id="38" name="Rectangle: Rounded Corners 37">
              <a:extLst>
                <a:ext uri="{FF2B5EF4-FFF2-40B4-BE49-F238E27FC236}">
                  <a16:creationId xmlns:a16="http://schemas.microsoft.com/office/drawing/2014/main" id="{B347DC06-E1AD-BA2A-B348-DB23A1016532}"/>
                </a:ext>
              </a:extLst>
            </p:cNvPr>
            <p:cNvSpPr/>
            <p:nvPr/>
          </p:nvSpPr>
          <p:spPr>
            <a:xfrm>
              <a:off x="13495020" y="5296411"/>
              <a:ext cx="2171700" cy="771525"/>
            </a:xfrm>
            <a:prstGeom prst="roundRect">
              <a:avLst/>
            </a:prstGeom>
            <a:solidFill>
              <a:schemeClr val="tx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pic>
          <p:nvPicPr>
            <p:cNvPr id="26" name="Graphic 25" descr="Power Plant outline">
              <a:extLst>
                <a:ext uri="{FF2B5EF4-FFF2-40B4-BE49-F238E27FC236}">
                  <a16:creationId xmlns:a16="http://schemas.microsoft.com/office/drawing/2014/main" id="{99D7E488-0F2E-1AEA-8DC5-1D66437F9FAB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9577350" y="6401863"/>
              <a:ext cx="914400" cy="914400"/>
            </a:xfrm>
            <a:prstGeom prst="rect">
              <a:avLst/>
            </a:prstGeom>
          </p:spPr>
        </p:pic>
        <p:pic>
          <p:nvPicPr>
            <p:cNvPr id="28" name="Graphic 27" descr="Electric Tower outline">
              <a:extLst>
                <a:ext uri="{FF2B5EF4-FFF2-40B4-BE49-F238E27FC236}">
                  <a16:creationId xmlns:a16="http://schemas.microsoft.com/office/drawing/2014/main" id="{8493FD2B-CAC5-5494-52B6-7EA0499606D7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9577350" y="4928133"/>
              <a:ext cx="914400" cy="914400"/>
            </a:xfrm>
            <a:prstGeom prst="rect">
              <a:avLst/>
            </a:prstGeom>
          </p:spPr>
        </p:pic>
        <p:pic>
          <p:nvPicPr>
            <p:cNvPr id="30" name="Graphic 29" descr="Network diagram with solid fill">
              <a:extLst>
                <a:ext uri="{FF2B5EF4-FFF2-40B4-BE49-F238E27FC236}">
                  <a16:creationId xmlns:a16="http://schemas.microsoft.com/office/drawing/2014/main" id="{FEBDA32E-442C-6820-CA57-7F638B10628B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9577350" y="7875593"/>
              <a:ext cx="914400" cy="914400"/>
            </a:xfrm>
            <a:prstGeom prst="rect">
              <a:avLst/>
            </a:prstGeom>
          </p:spPr>
        </p:pic>
        <p:pic>
          <p:nvPicPr>
            <p:cNvPr id="32" name="Graphic 31" descr="Map with pin outline">
              <a:extLst>
                <a:ext uri="{FF2B5EF4-FFF2-40B4-BE49-F238E27FC236}">
                  <a16:creationId xmlns:a16="http://schemas.microsoft.com/office/drawing/2014/main" id="{A0695015-F857-E7EE-664A-48EEAB60E2A2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9577350" y="3454403"/>
              <a:ext cx="914400" cy="914400"/>
            </a:xfrm>
            <a:prstGeom prst="rect">
              <a:avLst/>
            </a:prstGeom>
          </p:spPr>
        </p:pic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7890E086-847E-035B-4A2E-295E78E2A8BA}"/>
                </a:ext>
              </a:extLst>
            </p:cNvPr>
            <p:cNvSpPr txBox="1"/>
            <p:nvPr/>
          </p:nvSpPr>
          <p:spPr>
            <a:xfrm>
              <a:off x="9716193" y="4279136"/>
              <a:ext cx="63671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dirty="0"/>
                <a:t>Land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EB4DA208-BB22-C465-800B-659E756AD2B3}"/>
                </a:ext>
              </a:extLst>
            </p:cNvPr>
            <p:cNvSpPr txBox="1"/>
            <p:nvPr/>
          </p:nvSpPr>
          <p:spPr>
            <a:xfrm>
              <a:off x="8912190" y="5918198"/>
              <a:ext cx="224471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dirty="0"/>
                <a:t>Transmission Capacity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A7D61B38-7D23-0884-1C0F-4A22546BBF0D}"/>
                </a:ext>
              </a:extLst>
            </p:cNvPr>
            <p:cNvSpPr txBox="1"/>
            <p:nvPr/>
          </p:nvSpPr>
          <p:spPr>
            <a:xfrm>
              <a:off x="9195632" y="7315690"/>
              <a:ext cx="16778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dirty="0"/>
                <a:t>Available Power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FC01CE2D-4D00-6908-52BA-79767348EF03}"/>
                </a:ext>
              </a:extLst>
            </p:cNvPr>
            <p:cNvSpPr txBox="1"/>
            <p:nvPr/>
          </p:nvSpPr>
          <p:spPr>
            <a:xfrm>
              <a:off x="9537520" y="8713182"/>
              <a:ext cx="99405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dirty="0"/>
                <a:t>Network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B59B855C-1BBE-92DE-1824-E47CFA9DADBB}"/>
                </a:ext>
              </a:extLst>
            </p:cNvPr>
            <p:cNvSpPr txBox="1"/>
            <p:nvPr/>
          </p:nvSpPr>
          <p:spPr>
            <a:xfrm>
              <a:off x="13845540" y="5519731"/>
              <a:ext cx="147065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b="1" dirty="0">
                  <a:solidFill>
                    <a:schemeClr val="bg1"/>
                  </a:solidFill>
                </a:rPr>
                <a:t>Site Selection</a:t>
              </a:r>
            </a:p>
          </p:txBody>
        </p:sp>
        <p:cxnSp>
          <p:nvCxnSpPr>
            <p:cNvPr id="40" name="Connector: Elbow 39">
              <a:extLst>
                <a:ext uri="{FF2B5EF4-FFF2-40B4-BE49-F238E27FC236}">
                  <a16:creationId xmlns:a16="http://schemas.microsoft.com/office/drawing/2014/main" id="{CCBD79BB-4C5B-0455-23D4-80C1CF0F875D}"/>
                </a:ext>
              </a:extLst>
            </p:cNvPr>
            <p:cNvCxnSpPr>
              <a:stCxn id="33" idx="3"/>
              <a:endCxn id="38" idx="1"/>
            </p:cNvCxnSpPr>
            <p:nvPr/>
          </p:nvCxnSpPr>
          <p:spPr>
            <a:xfrm>
              <a:off x="10352906" y="4463802"/>
              <a:ext cx="3142114" cy="1218372"/>
            </a:xfrm>
            <a:prstGeom prst="bentConnector3">
              <a:avLst>
                <a:gd name="adj1" fmla="val 62732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Connector: Elbow 42">
              <a:extLst>
                <a:ext uri="{FF2B5EF4-FFF2-40B4-BE49-F238E27FC236}">
                  <a16:creationId xmlns:a16="http://schemas.microsoft.com/office/drawing/2014/main" id="{95EFB4D6-B339-5886-22E7-560E6A1587A6}"/>
                </a:ext>
              </a:extLst>
            </p:cNvPr>
            <p:cNvCxnSpPr>
              <a:cxnSpLocks/>
              <a:stCxn id="34" idx="3"/>
              <a:endCxn id="38" idx="1"/>
            </p:cNvCxnSpPr>
            <p:nvPr/>
          </p:nvCxnSpPr>
          <p:spPr>
            <a:xfrm flipV="1">
              <a:off x="11156907" y="5682174"/>
              <a:ext cx="2338113" cy="420690"/>
            </a:xfrm>
            <a:prstGeom prst="bentConnector3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Connector: Elbow 47">
              <a:extLst>
                <a:ext uri="{FF2B5EF4-FFF2-40B4-BE49-F238E27FC236}">
                  <a16:creationId xmlns:a16="http://schemas.microsoft.com/office/drawing/2014/main" id="{080ADAEA-74BC-6929-F892-9742AC073152}"/>
                </a:ext>
              </a:extLst>
            </p:cNvPr>
            <p:cNvCxnSpPr>
              <a:stCxn id="35" idx="3"/>
              <a:endCxn id="38" idx="1"/>
            </p:cNvCxnSpPr>
            <p:nvPr/>
          </p:nvCxnSpPr>
          <p:spPr>
            <a:xfrm flipV="1">
              <a:off x="10873464" y="5682174"/>
              <a:ext cx="2621556" cy="1818182"/>
            </a:xfrm>
            <a:prstGeom prst="bentConnector3">
              <a:avLst>
                <a:gd name="adj1" fmla="val 55087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Connector: Elbow 49">
              <a:extLst>
                <a:ext uri="{FF2B5EF4-FFF2-40B4-BE49-F238E27FC236}">
                  <a16:creationId xmlns:a16="http://schemas.microsoft.com/office/drawing/2014/main" id="{6859BDAE-2FF0-F910-CF80-C54EF5E3F549}"/>
                </a:ext>
              </a:extLst>
            </p:cNvPr>
            <p:cNvCxnSpPr>
              <a:endCxn id="38" idx="1"/>
            </p:cNvCxnSpPr>
            <p:nvPr/>
          </p:nvCxnSpPr>
          <p:spPr>
            <a:xfrm flipV="1">
              <a:off x="10491750" y="5682174"/>
              <a:ext cx="3003270" cy="2650619"/>
            </a:xfrm>
            <a:prstGeom prst="bentConnector3">
              <a:avLst>
                <a:gd name="adj1" fmla="val 61100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" name="Picture 4" descr="How does a wind turbine work?">
            <a:extLst>
              <a:ext uri="{FF2B5EF4-FFF2-40B4-BE49-F238E27FC236}">
                <a16:creationId xmlns:a16="http://schemas.microsoft.com/office/drawing/2014/main" id="{EA61556B-461A-7596-A651-EA593D4981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35010" y="1600279"/>
            <a:ext cx="2414626" cy="16068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Picture 6" descr="How Does A Solar Plant Work? - Flux ...">
            <a:extLst>
              <a:ext uri="{FF2B5EF4-FFF2-40B4-BE49-F238E27FC236}">
                <a16:creationId xmlns:a16="http://schemas.microsoft.com/office/drawing/2014/main" id="{20B1BF5B-F85F-707C-04F1-7BCB57F56E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0439" y="8091094"/>
            <a:ext cx="2276479" cy="14449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cxnSp>
        <p:nvCxnSpPr>
          <p:cNvPr id="6" name="Connector: Elbow 5">
            <a:extLst>
              <a:ext uri="{FF2B5EF4-FFF2-40B4-BE49-F238E27FC236}">
                <a16:creationId xmlns:a16="http://schemas.microsoft.com/office/drawing/2014/main" id="{376B3B03-0545-64E3-648E-FEE9257FF1C8}"/>
              </a:ext>
            </a:extLst>
          </p:cNvPr>
          <p:cNvCxnSpPr>
            <a:cxnSpLocks/>
            <a:stCxn id="4" idx="0"/>
          </p:cNvCxnSpPr>
          <p:nvPr/>
        </p:nvCxnSpPr>
        <p:spPr>
          <a:xfrm rot="5400000" flipH="1" flipV="1">
            <a:off x="6759065" y="5092362"/>
            <a:ext cx="1908347" cy="4089118"/>
          </a:xfrm>
          <a:prstGeom prst="bentConnector2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>
            <a:extLst>
              <a:ext uri="{FF2B5EF4-FFF2-40B4-BE49-F238E27FC236}">
                <a16:creationId xmlns:a16="http://schemas.microsoft.com/office/drawing/2014/main" id="{EF1E5C16-92F5-718A-4813-B5D2542C3071}"/>
              </a:ext>
            </a:extLst>
          </p:cNvPr>
          <p:cNvSpPr/>
          <p:nvPr/>
        </p:nvSpPr>
        <p:spPr>
          <a:xfrm>
            <a:off x="10304301" y="5950669"/>
            <a:ext cx="802985" cy="802985"/>
          </a:xfrm>
          <a:prstGeom prst="ellipse">
            <a:avLst/>
          </a:prstGeom>
          <a:solidFill>
            <a:srgbClr val="FFFF00">
              <a:alpha val="46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65DB3853-ED02-056A-6355-80B8B6863116}"/>
              </a:ext>
            </a:extLst>
          </p:cNvPr>
          <p:cNvSpPr/>
          <p:nvPr/>
        </p:nvSpPr>
        <p:spPr>
          <a:xfrm>
            <a:off x="9787045" y="6101005"/>
            <a:ext cx="135994" cy="13599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4428F0DD-EEDC-1A7D-D375-F8826209EACA}"/>
              </a:ext>
            </a:extLst>
          </p:cNvPr>
          <p:cNvSpPr/>
          <p:nvPr/>
        </p:nvSpPr>
        <p:spPr>
          <a:xfrm>
            <a:off x="10714800" y="5666793"/>
            <a:ext cx="133932" cy="13393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12" name="Connector: Elbow 11">
            <a:extLst>
              <a:ext uri="{FF2B5EF4-FFF2-40B4-BE49-F238E27FC236}">
                <a16:creationId xmlns:a16="http://schemas.microsoft.com/office/drawing/2014/main" id="{8218D6BC-B1AB-242C-997C-4C8C71F6ACDD}"/>
              </a:ext>
            </a:extLst>
          </p:cNvPr>
          <p:cNvCxnSpPr>
            <a:cxnSpLocks/>
            <a:endCxn id="10" idx="0"/>
          </p:cNvCxnSpPr>
          <p:nvPr/>
        </p:nvCxnSpPr>
        <p:spPr>
          <a:xfrm rot="5400000">
            <a:off x="10576838" y="2608619"/>
            <a:ext cx="3263102" cy="2853246"/>
          </a:xfrm>
          <a:prstGeom prst="bentConnector3">
            <a:avLst>
              <a:gd name="adj1" fmla="val 377"/>
            </a:avLst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410" name="Picture 2" descr="4 key steps to decommissioning coal-fired power plants | World Economic  Forum">
            <a:extLst>
              <a:ext uri="{FF2B5EF4-FFF2-40B4-BE49-F238E27FC236}">
                <a16:creationId xmlns:a16="http://schemas.microsoft.com/office/drawing/2014/main" id="{955BBCDA-0ACD-FC30-557D-3396F7E1EE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85036" y="4151601"/>
            <a:ext cx="2373725" cy="15821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7" name="Oval 16">
            <a:extLst>
              <a:ext uri="{FF2B5EF4-FFF2-40B4-BE49-F238E27FC236}">
                <a16:creationId xmlns:a16="http://schemas.microsoft.com/office/drawing/2014/main" id="{599CAF7A-F027-6494-B155-A7D05308C1C0}"/>
              </a:ext>
            </a:extLst>
          </p:cNvPr>
          <p:cNvSpPr/>
          <p:nvPr/>
        </p:nvSpPr>
        <p:spPr>
          <a:xfrm>
            <a:off x="11152009" y="5903588"/>
            <a:ext cx="133932" cy="13393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19" name="Connector: Elbow 18">
            <a:extLst>
              <a:ext uri="{FF2B5EF4-FFF2-40B4-BE49-F238E27FC236}">
                <a16:creationId xmlns:a16="http://schemas.microsoft.com/office/drawing/2014/main" id="{D037B0E6-5D62-E633-4C1B-51CF358A08BD}"/>
              </a:ext>
            </a:extLst>
          </p:cNvPr>
          <p:cNvCxnSpPr>
            <a:cxnSpLocks/>
            <a:stCxn id="17410" idx="2"/>
          </p:cNvCxnSpPr>
          <p:nvPr/>
        </p:nvCxnSpPr>
        <p:spPr>
          <a:xfrm rot="5400000">
            <a:off x="13040244" y="4061690"/>
            <a:ext cx="259586" cy="3603725"/>
          </a:xfrm>
          <a:prstGeom prst="bentConnector2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4" descr="IEA: Data center energy consumption set to double by 2030 to 945TWh - DCD">
            <a:extLst>
              <a:ext uri="{FF2B5EF4-FFF2-40B4-BE49-F238E27FC236}">
                <a16:creationId xmlns:a16="http://schemas.microsoft.com/office/drawing/2014/main" id="{8EFEB6FC-D1D1-1AD4-F509-0D3616D7A5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2812" y="7710828"/>
            <a:ext cx="2767526" cy="15570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2" name="Picture 2" descr="Commercial Energy Storage Systems: Types, Costs &amp; Benefits">
            <a:extLst>
              <a:ext uri="{FF2B5EF4-FFF2-40B4-BE49-F238E27FC236}">
                <a16:creationId xmlns:a16="http://schemas.microsoft.com/office/drawing/2014/main" id="{BF8CDB17-A277-C454-EE30-298640D2C0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94673" y="7732624"/>
            <a:ext cx="3074646" cy="153732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Oval 21">
            <a:extLst>
              <a:ext uri="{FF2B5EF4-FFF2-40B4-BE49-F238E27FC236}">
                <a16:creationId xmlns:a16="http://schemas.microsoft.com/office/drawing/2014/main" id="{C38A4F37-76CE-2279-CC01-4F045EF46A41}"/>
              </a:ext>
            </a:extLst>
          </p:cNvPr>
          <p:cNvSpPr/>
          <p:nvPr/>
        </p:nvSpPr>
        <p:spPr>
          <a:xfrm>
            <a:off x="13785036" y="6721813"/>
            <a:ext cx="266815" cy="26681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24" name="Connector: Elbow 23">
            <a:extLst>
              <a:ext uri="{FF2B5EF4-FFF2-40B4-BE49-F238E27FC236}">
                <a16:creationId xmlns:a16="http://schemas.microsoft.com/office/drawing/2014/main" id="{C2BE9737-9146-E485-F774-5D7E8D118BE5}"/>
              </a:ext>
            </a:extLst>
          </p:cNvPr>
          <p:cNvCxnSpPr>
            <a:endCxn id="22" idx="2"/>
          </p:cNvCxnSpPr>
          <p:nvPr/>
        </p:nvCxnSpPr>
        <p:spPr>
          <a:xfrm flipV="1">
            <a:off x="12373583" y="6855221"/>
            <a:ext cx="1411453" cy="855607"/>
          </a:xfrm>
          <a:prstGeom prst="bentConnector3">
            <a:avLst>
              <a:gd name="adj1" fmla="val 1756"/>
            </a:avLst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or: Elbow 26">
            <a:extLst>
              <a:ext uri="{FF2B5EF4-FFF2-40B4-BE49-F238E27FC236}">
                <a16:creationId xmlns:a16="http://schemas.microsoft.com/office/drawing/2014/main" id="{87549BF4-E258-4F82-644B-3ADCADC65ED3}"/>
              </a:ext>
            </a:extLst>
          </p:cNvPr>
          <p:cNvCxnSpPr>
            <a:stCxn id="20482" idx="0"/>
            <a:endCxn id="22" idx="6"/>
          </p:cNvCxnSpPr>
          <p:nvPr/>
        </p:nvCxnSpPr>
        <p:spPr>
          <a:xfrm rot="16200000" flipV="1">
            <a:off x="14403223" y="6503850"/>
            <a:ext cx="877403" cy="1580145"/>
          </a:xfrm>
          <a:prstGeom prst="bentConnector2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ctor: Elbow 38">
            <a:extLst>
              <a:ext uri="{FF2B5EF4-FFF2-40B4-BE49-F238E27FC236}">
                <a16:creationId xmlns:a16="http://schemas.microsoft.com/office/drawing/2014/main" id="{09B94680-9A17-855F-1E0F-87EDFA94A441}"/>
              </a:ext>
            </a:extLst>
          </p:cNvPr>
          <p:cNvCxnSpPr>
            <a:stCxn id="22" idx="0"/>
          </p:cNvCxnSpPr>
          <p:nvPr/>
        </p:nvCxnSpPr>
        <p:spPr>
          <a:xfrm rot="16200000" flipV="1">
            <a:off x="12131797" y="4935166"/>
            <a:ext cx="369651" cy="3203644"/>
          </a:xfrm>
          <a:prstGeom prst="bentConnector2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85627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9D148D-3ECD-48AE-4226-7AF6AADBB1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 14">
            <a:extLst>
              <a:ext uri="{FF2B5EF4-FFF2-40B4-BE49-F238E27FC236}">
                <a16:creationId xmlns:a16="http://schemas.microsoft.com/office/drawing/2014/main" id="{D24A999D-FA6A-98D4-BF11-1F1BC9C0FEE4}"/>
              </a:ext>
            </a:extLst>
          </p:cNvPr>
          <p:cNvSpPr/>
          <p:nvPr/>
        </p:nvSpPr>
        <p:spPr>
          <a:xfrm>
            <a:off x="610097" y="382506"/>
            <a:ext cx="1271699" cy="388251"/>
          </a:xfrm>
          <a:custGeom>
            <a:avLst/>
            <a:gdLst/>
            <a:ahLst/>
            <a:cxnLst/>
            <a:rect l="l" t="t" r="r" b="b"/>
            <a:pathLst>
              <a:path w="1271699" h="388251">
                <a:moveTo>
                  <a:pt x="0" y="0"/>
                </a:moveTo>
                <a:lnTo>
                  <a:pt x="1271699" y="0"/>
                </a:lnTo>
                <a:lnTo>
                  <a:pt x="1271699" y="388250"/>
                </a:lnTo>
                <a:lnTo>
                  <a:pt x="0" y="38825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135160" b="-92384"/>
            </a:stretch>
          </a:blipFill>
        </p:spPr>
        <p:txBody>
          <a:bodyPr/>
          <a:lstStyle/>
          <a:p>
            <a:endParaRPr lang="en-CA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B77E007-A46C-65F9-6BE7-6162EA9B0A3F}"/>
              </a:ext>
            </a:extLst>
          </p:cNvPr>
          <p:cNvSpPr txBox="1">
            <a:spLocks/>
          </p:cNvSpPr>
          <p:nvPr/>
        </p:nvSpPr>
        <p:spPr>
          <a:xfrm>
            <a:off x="610095" y="382506"/>
            <a:ext cx="15703213" cy="2125980"/>
          </a:xfrm>
          <a:prstGeom prst="rect">
            <a:avLst/>
          </a:prstGeom>
        </p:spPr>
        <p:txBody>
          <a:bodyPr vert="horz" lIns="0" tIns="68580" rIns="137160" bIns="6858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0" i="0" kern="1200">
                <a:solidFill>
                  <a:schemeClr val="bg1"/>
                </a:solidFill>
                <a:latin typeface="Montserrat" pitchFamily="2" charset="77"/>
                <a:ea typeface="+mj-ea"/>
                <a:cs typeface="+mj-cs"/>
              </a:defRPr>
            </a:lvl1pPr>
          </a:lstStyle>
          <a:p>
            <a:pPr algn="l">
              <a:lnSpc>
                <a:spcPts val="6029"/>
              </a:lnSpc>
            </a:pPr>
            <a:r>
              <a:rPr lang="en-CA" sz="4499" b="1" i="1" dirty="0">
                <a:solidFill>
                  <a:srgbClr val="0C2C43"/>
                </a:solidFill>
                <a:latin typeface="Open Sans Extrabold" panose="020B0706030804020204" pitchFamily="34" charset="0"/>
                <a:ea typeface="Open Sans Extrabold" panose="020B0706030804020204" pitchFamily="34" charset="0"/>
                <a:cs typeface="Open Sans Extrabold" panose="020B0706030804020204" pitchFamily="34" charset="0"/>
              </a:rPr>
              <a:t>Early-Stage Technology Selection </a:t>
            </a:r>
            <a:endParaRPr lang="en-CA" sz="4499" b="1" i="1" dirty="0">
              <a:solidFill>
                <a:srgbClr val="0C2C43"/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ADB64F72-050F-FCE2-586F-1ECB60663CCF}"/>
              </a:ext>
            </a:extLst>
          </p:cNvPr>
          <p:cNvSpPr txBox="1">
            <a:spLocks/>
          </p:cNvSpPr>
          <p:nvPr/>
        </p:nvSpPr>
        <p:spPr>
          <a:xfrm>
            <a:off x="610097" y="2048339"/>
            <a:ext cx="15703213" cy="1168295"/>
          </a:xfrm>
          <a:prstGeom prst="rect">
            <a:avLst/>
          </a:prstGeom>
          <a:ln>
            <a:noFill/>
          </a:ln>
        </p:spPr>
        <p:txBody>
          <a:bodyPr vert="horz" lIns="0" tIns="68580" rIns="137160" bIns="6858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0" i="0" kern="1200">
                <a:solidFill>
                  <a:schemeClr val="bg1"/>
                </a:solidFill>
                <a:latin typeface="Montserrat" pitchFamily="2" charset="77"/>
                <a:ea typeface="+mj-ea"/>
                <a:cs typeface="+mj-cs"/>
              </a:defRPr>
            </a:lvl1pPr>
          </a:lstStyle>
          <a:p>
            <a:pPr algn="l">
              <a:lnSpc>
                <a:spcPts val="6029"/>
              </a:lnSpc>
            </a:pPr>
            <a:r>
              <a:rPr lang="en-CA" sz="4499" b="1" i="1" dirty="0">
                <a:solidFill>
                  <a:schemeClr val="tx2"/>
                </a:solidFill>
                <a:latin typeface="Open Sans Extrabold" panose="020B0706030804020204" pitchFamily="34" charset="0"/>
                <a:ea typeface="Open Sans Extrabold" panose="020B0706030804020204" pitchFamily="34" charset="0"/>
                <a:cs typeface="Open Sans Extrabold" panose="020B0706030804020204" pitchFamily="34" charset="0"/>
              </a:rPr>
              <a:t>Offline Electro Magnetic Transient (EMT) Studies </a:t>
            </a:r>
            <a:endParaRPr lang="en-CA" sz="4499" b="1" i="1" dirty="0">
              <a:solidFill>
                <a:schemeClr val="tx2"/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pic>
        <p:nvPicPr>
          <p:cNvPr id="22530" name="Picture 2">
            <a:extLst>
              <a:ext uri="{FF2B5EF4-FFF2-40B4-BE49-F238E27FC236}">
                <a16:creationId xmlns:a16="http://schemas.microsoft.com/office/drawing/2014/main" id="{6D3EC850-793D-7B41-0214-0A5D0297A5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7752" y="3677866"/>
            <a:ext cx="8096250" cy="6460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DEC61A27-F0D9-EF71-FB71-8FA5357EDF05}"/>
              </a:ext>
            </a:extLst>
          </p:cNvPr>
          <p:cNvCxnSpPr/>
          <p:nvPr/>
        </p:nvCxnSpPr>
        <p:spPr>
          <a:xfrm flipV="1">
            <a:off x="9105900" y="4267200"/>
            <a:ext cx="0" cy="330200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3DF5FFA4-010E-0C9C-0512-4EF571CD78A4}"/>
              </a:ext>
            </a:extLst>
          </p:cNvPr>
          <p:cNvSpPr txBox="1"/>
          <p:nvPr/>
        </p:nvSpPr>
        <p:spPr>
          <a:xfrm>
            <a:off x="9241646" y="4116689"/>
            <a:ext cx="24416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b="1" dirty="0"/>
              <a:t>Less than 10 MW 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A53CAD5-0871-C83B-D1BC-7CBB9F35D01A}"/>
              </a:ext>
            </a:extLst>
          </p:cNvPr>
          <p:cNvSpPr txBox="1"/>
          <p:nvPr/>
        </p:nvSpPr>
        <p:spPr>
          <a:xfrm>
            <a:off x="5472606" y="3360357"/>
            <a:ext cx="21775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b="1" dirty="0">
                <a:solidFill>
                  <a:srgbClr val="00B050"/>
                </a:solidFill>
              </a:rPr>
              <a:t>EMT simulation</a:t>
            </a:r>
            <a:endParaRPr lang="en-CA" sz="2400" b="1" dirty="0"/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6B25667B-119A-5E88-1268-9B4C87942070}"/>
              </a:ext>
            </a:extLst>
          </p:cNvPr>
          <p:cNvSpPr/>
          <p:nvPr/>
        </p:nvSpPr>
        <p:spPr>
          <a:xfrm>
            <a:off x="8815281" y="3910069"/>
            <a:ext cx="2868059" cy="865132"/>
          </a:xfrm>
          <a:prstGeom prst="roundRect">
            <a:avLst/>
          </a:prstGeom>
          <a:solidFill>
            <a:srgbClr val="00B050">
              <a:alpha val="21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508401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507A03-21B0-E34A-E187-F010B03301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 14">
            <a:extLst>
              <a:ext uri="{FF2B5EF4-FFF2-40B4-BE49-F238E27FC236}">
                <a16:creationId xmlns:a16="http://schemas.microsoft.com/office/drawing/2014/main" id="{3F509325-C715-07CE-39A3-4C9661AAC8EE}"/>
              </a:ext>
            </a:extLst>
          </p:cNvPr>
          <p:cNvSpPr/>
          <p:nvPr/>
        </p:nvSpPr>
        <p:spPr>
          <a:xfrm>
            <a:off x="610097" y="382506"/>
            <a:ext cx="1271699" cy="388251"/>
          </a:xfrm>
          <a:custGeom>
            <a:avLst/>
            <a:gdLst/>
            <a:ahLst/>
            <a:cxnLst/>
            <a:rect l="l" t="t" r="r" b="b"/>
            <a:pathLst>
              <a:path w="1271699" h="388251">
                <a:moveTo>
                  <a:pt x="0" y="0"/>
                </a:moveTo>
                <a:lnTo>
                  <a:pt x="1271699" y="0"/>
                </a:lnTo>
                <a:lnTo>
                  <a:pt x="1271699" y="388250"/>
                </a:lnTo>
                <a:lnTo>
                  <a:pt x="0" y="38825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135160" b="-92384"/>
            </a:stretch>
          </a:blipFill>
        </p:spPr>
        <p:txBody>
          <a:bodyPr/>
          <a:lstStyle/>
          <a:p>
            <a:endParaRPr lang="en-CA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7FFFEBAA-B489-3810-8EF1-0A066066BDB4}"/>
              </a:ext>
            </a:extLst>
          </p:cNvPr>
          <p:cNvSpPr txBox="1">
            <a:spLocks/>
          </p:cNvSpPr>
          <p:nvPr/>
        </p:nvSpPr>
        <p:spPr>
          <a:xfrm>
            <a:off x="610095" y="382506"/>
            <a:ext cx="15703213" cy="2125980"/>
          </a:xfrm>
          <a:prstGeom prst="rect">
            <a:avLst/>
          </a:prstGeom>
        </p:spPr>
        <p:txBody>
          <a:bodyPr vert="horz" lIns="0" tIns="68580" rIns="137160" bIns="6858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0" i="0" kern="1200">
                <a:solidFill>
                  <a:schemeClr val="bg1"/>
                </a:solidFill>
                <a:latin typeface="Montserrat" pitchFamily="2" charset="77"/>
                <a:ea typeface="+mj-ea"/>
                <a:cs typeface="+mj-cs"/>
              </a:defRPr>
            </a:lvl1pPr>
          </a:lstStyle>
          <a:p>
            <a:pPr algn="l">
              <a:lnSpc>
                <a:spcPts val="6029"/>
              </a:lnSpc>
            </a:pPr>
            <a:r>
              <a:rPr lang="en-CA" sz="4499" b="1" i="1" dirty="0">
                <a:solidFill>
                  <a:srgbClr val="0C2C43"/>
                </a:solidFill>
                <a:latin typeface="Open Sans Extrabold" panose="020B0706030804020204" pitchFamily="34" charset="0"/>
                <a:ea typeface="Open Sans Extrabold" panose="020B0706030804020204" pitchFamily="34" charset="0"/>
                <a:cs typeface="Open Sans Extrabold" panose="020B0706030804020204" pitchFamily="34" charset="0"/>
              </a:rPr>
              <a:t>Early-Stage Technology Selection </a:t>
            </a:r>
            <a:endParaRPr lang="en-CA" sz="4499" b="1" i="1" dirty="0">
              <a:solidFill>
                <a:srgbClr val="0C2C43"/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C3B0DD31-E19A-4AB3-28D6-B326DD3BC108}"/>
              </a:ext>
            </a:extLst>
          </p:cNvPr>
          <p:cNvSpPr txBox="1">
            <a:spLocks/>
          </p:cNvSpPr>
          <p:nvPr/>
        </p:nvSpPr>
        <p:spPr>
          <a:xfrm>
            <a:off x="610097" y="2048339"/>
            <a:ext cx="15703213" cy="1168295"/>
          </a:xfrm>
          <a:prstGeom prst="rect">
            <a:avLst/>
          </a:prstGeom>
          <a:ln>
            <a:noFill/>
          </a:ln>
        </p:spPr>
        <p:txBody>
          <a:bodyPr vert="horz" lIns="0" tIns="68580" rIns="137160" bIns="6858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0" i="0" kern="1200">
                <a:solidFill>
                  <a:schemeClr val="bg1"/>
                </a:solidFill>
                <a:latin typeface="Montserrat" pitchFamily="2" charset="77"/>
                <a:ea typeface="+mj-ea"/>
                <a:cs typeface="+mj-cs"/>
              </a:defRPr>
            </a:lvl1pPr>
          </a:lstStyle>
          <a:p>
            <a:pPr algn="l">
              <a:lnSpc>
                <a:spcPts val="6029"/>
              </a:lnSpc>
            </a:pPr>
            <a:r>
              <a:rPr lang="en-CA" sz="4499" b="1" i="1" dirty="0">
                <a:solidFill>
                  <a:schemeClr val="tx2"/>
                </a:solidFill>
                <a:latin typeface="Open Sans Extrabold" panose="020B0706030804020204" pitchFamily="34" charset="0"/>
                <a:ea typeface="Open Sans Extrabold" panose="020B0706030804020204" pitchFamily="34" charset="0"/>
                <a:cs typeface="Open Sans Extrabold" panose="020B0706030804020204" pitchFamily="34" charset="0"/>
              </a:rPr>
              <a:t>Real controller testing</a:t>
            </a:r>
            <a:endParaRPr lang="en-CA" sz="4499" b="1" i="1" dirty="0">
              <a:solidFill>
                <a:schemeClr val="tx2"/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pic>
        <p:nvPicPr>
          <p:cNvPr id="47" name="Picture 46">
            <a:extLst>
              <a:ext uri="{FF2B5EF4-FFF2-40B4-BE49-F238E27FC236}">
                <a16:creationId xmlns:a16="http://schemas.microsoft.com/office/drawing/2014/main" id="{555AC79F-6939-F0C0-9F9D-A9DB3E54C4B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0807" y="3321610"/>
            <a:ext cx="8281378" cy="6582884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id="{307963B7-826C-34D8-27B9-E70DD553B076}"/>
              </a:ext>
            </a:extLst>
          </p:cNvPr>
          <p:cNvSpPr txBox="1"/>
          <p:nvPr/>
        </p:nvSpPr>
        <p:spPr>
          <a:xfrm>
            <a:off x="6792618" y="3755460"/>
            <a:ext cx="21333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b="1" dirty="0"/>
              <a:t>Around30 MW </a:t>
            </a:r>
          </a:p>
        </p:txBody>
      </p: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C90AF1AB-5B68-09C4-1EBA-EF4CF8AB52FE}"/>
              </a:ext>
            </a:extLst>
          </p:cNvPr>
          <p:cNvCxnSpPr>
            <a:cxnSpLocks/>
          </p:cNvCxnSpPr>
          <p:nvPr/>
        </p:nvCxnSpPr>
        <p:spPr>
          <a:xfrm flipV="1">
            <a:off x="6792618" y="3465250"/>
            <a:ext cx="0" cy="832197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>
            <a:extLst>
              <a:ext uri="{FF2B5EF4-FFF2-40B4-BE49-F238E27FC236}">
                <a16:creationId xmlns:a16="http://schemas.microsoft.com/office/drawing/2014/main" id="{96F62931-E86B-A90B-E12C-39AB47835C53}"/>
              </a:ext>
            </a:extLst>
          </p:cNvPr>
          <p:cNvSpPr txBox="1"/>
          <p:nvPr/>
        </p:nvSpPr>
        <p:spPr>
          <a:xfrm>
            <a:off x="5691887" y="3003585"/>
            <a:ext cx="43069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b="1" dirty="0">
                <a:solidFill>
                  <a:srgbClr val="FF0000"/>
                </a:solidFill>
              </a:rPr>
              <a:t>Hardware in the loop simulation</a:t>
            </a:r>
            <a:endParaRPr lang="en-CA" sz="2400" b="1" dirty="0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D94CD6E9-9CB0-0B9D-E1DC-9366A7E125B4}"/>
              </a:ext>
            </a:extLst>
          </p:cNvPr>
          <p:cNvSpPr/>
          <p:nvPr/>
        </p:nvSpPr>
        <p:spPr>
          <a:xfrm>
            <a:off x="6057900" y="3321610"/>
            <a:ext cx="2868059" cy="1168295"/>
          </a:xfrm>
          <a:prstGeom prst="roundRect">
            <a:avLst/>
          </a:prstGeom>
          <a:solidFill>
            <a:srgbClr val="FF0000">
              <a:alpha val="21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461604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ACD955-8B82-6E77-E213-20FDAC6D8D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 14">
            <a:extLst>
              <a:ext uri="{FF2B5EF4-FFF2-40B4-BE49-F238E27FC236}">
                <a16:creationId xmlns:a16="http://schemas.microsoft.com/office/drawing/2014/main" id="{BEA94135-90A4-5D9D-73B8-3BEDB60DF802}"/>
              </a:ext>
            </a:extLst>
          </p:cNvPr>
          <p:cNvSpPr/>
          <p:nvPr/>
        </p:nvSpPr>
        <p:spPr>
          <a:xfrm>
            <a:off x="610097" y="382506"/>
            <a:ext cx="1271699" cy="388251"/>
          </a:xfrm>
          <a:custGeom>
            <a:avLst/>
            <a:gdLst/>
            <a:ahLst/>
            <a:cxnLst/>
            <a:rect l="l" t="t" r="r" b="b"/>
            <a:pathLst>
              <a:path w="1271699" h="388251">
                <a:moveTo>
                  <a:pt x="0" y="0"/>
                </a:moveTo>
                <a:lnTo>
                  <a:pt x="1271699" y="0"/>
                </a:lnTo>
                <a:lnTo>
                  <a:pt x="1271699" y="388250"/>
                </a:lnTo>
                <a:lnTo>
                  <a:pt x="0" y="38825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135160" b="-92384"/>
            </a:stretch>
          </a:blipFill>
        </p:spPr>
        <p:txBody>
          <a:bodyPr/>
          <a:lstStyle/>
          <a:p>
            <a:endParaRPr lang="en-CA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6E40568-6F17-4E71-A532-6E3BB0D91733}"/>
              </a:ext>
            </a:extLst>
          </p:cNvPr>
          <p:cNvSpPr txBox="1">
            <a:spLocks/>
          </p:cNvSpPr>
          <p:nvPr/>
        </p:nvSpPr>
        <p:spPr>
          <a:xfrm>
            <a:off x="610097" y="845331"/>
            <a:ext cx="15703213" cy="2125980"/>
          </a:xfrm>
          <a:prstGeom prst="rect">
            <a:avLst/>
          </a:prstGeom>
        </p:spPr>
        <p:txBody>
          <a:bodyPr vert="horz" lIns="0" tIns="68580" rIns="137160" bIns="6858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0" i="0" kern="1200">
                <a:solidFill>
                  <a:schemeClr val="bg1"/>
                </a:solidFill>
                <a:latin typeface="Montserrat" pitchFamily="2" charset="77"/>
                <a:ea typeface="+mj-ea"/>
                <a:cs typeface="+mj-cs"/>
              </a:defRPr>
            </a:lvl1pPr>
          </a:lstStyle>
          <a:p>
            <a:pPr algn="l">
              <a:lnSpc>
                <a:spcPts val="6029"/>
              </a:lnSpc>
            </a:pPr>
            <a:r>
              <a:rPr lang="en-CA" sz="4499" b="1" i="1" dirty="0">
                <a:solidFill>
                  <a:srgbClr val="0C2C43"/>
                </a:solidFill>
                <a:latin typeface="Open Sans Extrabold" panose="020B0706030804020204" pitchFamily="34" charset="0"/>
                <a:ea typeface="Open Sans Extrabold" panose="020B0706030804020204" pitchFamily="34" charset="0"/>
                <a:cs typeface="Open Sans Extrabold" panose="020B0706030804020204" pitchFamily="34" charset="0"/>
              </a:rPr>
              <a:t>What went wrong?</a:t>
            </a:r>
            <a:endParaRPr lang="en-CA" sz="4499" b="1" i="1" dirty="0">
              <a:solidFill>
                <a:srgbClr val="0C2C43"/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C809C2E1-356E-5C97-954C-C87908E74FF1}"/>
              </a:ext>
            </a:extLst>
          </p:cNvPr>
          <p:cNvSpPr txBox="1">
            <a:spLocks/>
          </p:cNvSpPr>
          <p:nvPr/>
        </p:nvSpPr>
        <p:spPr>
          <a:xfrm>
            <a:off x="610097" y="2547671"/>
            <a:ext cx="15703213" cy="1168295"/>
          </a:xfrm>
          <a:prstGeom prst="rect">
            <a:avLst/>
          </a:prstGeom>
          <a:ln>
            <a:noFill/>
          </a:ln>
        </p:spPr>
        <p:txBody>
          <a:bodyPr vert="horz" lIns="0" tIns="68580" rIns="137160" bIns="6858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0" i="0" kern="1200">
                <a:solidFill>
                  <a:schemeClr val="bg1"/>
                </a:solidFill>
                <a:latin typeface="Montserrat" pitchFamily="2" charset="77"/>
                <a:ea typeface="+mj-ea"/>
                <a:cs typeface="+mj-cs"/>
              </a:defRPr>
            </a:lvl1pPr>
          </a:lstStyle>
          <a:p>
            <a:pPr algn="l">
              <a:lnSpc>
                <a:spcPts val="6029"/>
              </a:lnSpc>
            </a:pPr>
            <a:r>
              <a:rPr lang="en-CA" sz="4499" b="1" i="1" dirty="0">
                <a:solidFill>
                  <a:schemeClr val="tx2"/>
                </a:solidFill>
                <a:latin typeface="Open Sans Extrabold" panose="020B0706030804020204" pitchFamily="34" charset="0"/>
                <a:ea typeface="Open Sans Extrabold" panose="020B0706030804020204" pitchFamily="34" charset="0"/>
                <a:cs typeface="Open Sans Extrabold" panose="020B0706030804020204" pitchFamily="34" charset="0"/>
              </a:rPr>
              <a:t>Milliseconds of delay can drastically change the results</a:t>
            </a:r>
            <a:endParaRPr lang="en-CA" sz="4499" b="1" i="1" dirty="0">
              <a:solidFill>
                <a:schemeClr val="tx2"/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2" name="Arrow: Down 1">
            <a:extLst>
              <a:ext uri="{FF2B5EF4-FFF2-40B4-BE49-F238E27FC236}">
                <a16:creationId xmlns:a16="http://schemas.microsoft.com/office/drawing/2014/main" id="{8DB95FC0-7967-29D7-0F50-A20387AFA750}"/>
              </a:ext>
            </a:extLst>
          </p:cNvPr>
          <p:cNvSpPr/>
          <p:nvPr/>
        </p:nvSpPr>
        <p:spPr>
          <a:xfrm rot="10800000">
            <a:off x="3291787" y="4429733"/>
            <a:ext cx="711200" cy="1427534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" name="Arrow: Down 2">
            <a:extLst>
              <a:ext uri="{FF2B5EF4-FFF2-40B4-BE49-F238E27FC236}">
                <a16:creationId xmlns:a16="http://schemas.microsoft.com/office/drawing/2014/main" id="{6938CF94-943D-F460-0119-77FAC9CA56A3}"/>
              </a:ext>
            </a:extLst>
          </p:cNvPr>
          <p:cNvSpPr/>
          <p:nvPr/>
        </p:nvSpPr>
        <p:spPr>
          <a:xfrm rot="10800000" flipV="1">
            <a:off x="4714187" y="4429733"/>
            <a:ext cx="711200" cy="1427534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E48B9D17-D197-7BFA-A429-C77AD618B61F}"/>
              </a:ext>
            </a:extLst>
          </p:cNvPr>
          <p:cNvCxnSpPr/>
          <p:nvPr/>
        </p:nvCxnSpPr>
        <p:spPr>
          <a:xfrm>
            <a:off x="3634687" y="6022367"/>
            <a:ext cx="1435099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823A6DC4-CB2D-B300-B662-B73ED6AC5470}"/>
              </a:ext>
            </a:extLst>
          </p:cNvPr>
          <p:cNvSpPr txBox="1"/>
          <p:nvPr/>
        </p:nvSpPr>
        <p:spPr>
          <a:xfrm>
            <a:off x="3741331" y="6022367"/>
            <a:ext cx="12218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b="1" dirty="0"/>
              <a:t>20 msec</a:t>
            </a:r>
          </a:p>
        </p:txBody>
      </p:sp>
      <p:sp>
        <p:nvSpPr>
          <p:cNvPr id="13" name="Arrow: Down 12">
            <a:extLst>
              <a:ext uri="{FF2B5EF4-FFF2-40B4-BE49-F238E27FC236}">
                <a16:creationId xmlns:a16="http://schemas.microsoft.com/office/drawing/2014/main" id="{31F9DBE4-C7BD-A158-BC9E-8667D8E4BD12}"/>
              </a:ext>
            </a:extLst>
          </p:cNvPr>
          <p:cNvSpPr/>
          <p:nvPr/>
        </p:nvSpPr>
        <p:spPr>
          <a:xfrm rot="10800000">
            <a:off x="6136586" y="4429733"/>
            <a:ext cx="711200" cy="1427534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4" name="Arrow: Down 13">
            <a:extLst>
              <a:ext uri="{FF2B5EF4-FFF2-40B4-BE49-F238E27FC236}">
                <a16:creationId xmlns:a16="http://schemas.microsoft.com/office/drawing/2014/main" id="{AEF33035-FC6B-97EB-D37B-1B9AA5CC23B7}"/>
              </a:ext>
            </a:extLst>
          </p:cNvPr>
          <p:cNvSpPr/>
          <p:nvPr/>
        </p:nvSpPr>
        <p:spPr>
          <a:xfrm rot="10800000" flipV="1">
            <a:off x="7558986" y="4429733"/>
            <a:ext cx="711200" cy="1427534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9E56AF20-F8B1-3A61-AB91-23E16DF56236}"/>
              </a:ext>
            </a:extLst>
          </p:cNvPr>
          <p:cNvCxnSpPr/>
          <p:nvPr/>
        </p:nvCxnSpPr>
        <p:spPr>
          <a:xfrm>
            <a:off x="6479486" y="6022367"/>
            <a:ext cx="1435099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F0BB6AB2-89FA-363B-7E15-D943380993A1}"/>
              </a:ext>
            </a:extLst>
          </p:cNvPr>
          <p:cNvSpPr txBox="1"/>
          <p:nvPr/>
        </p:nvSpPr>
        <p:spPr>
          <a:xfrm>
            <a:off x="6713131" y="6022367"/>
            <a:ext cx="12218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b="1" dirty="0"/>
              <a:t>20 msec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390E5DA5-0950-3A67-FFA2-318C5376724D}"/>
              </a:ext>
            </a:extLst>
          </p:cNvPr>
          <p:cNvCxnSpPr/>
          <p:nvPr/>
        </p:nvCxnSpPr>
        <p:spPr>
          <a:xfrm>
            <a:off x="5046909" y="6022367"/>
            <a:ext cx="1435099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7BFB5945-87B8-8A04-F3A1-4A522F33C57F}"/>
              </a:ext>
            </a:extLst>
          </p:cNvPr>
          <p:cNvSpPr txBox="1"/>
          <p:nvPr/>
        </p:nvSpPr>
        <p:spPr>
          <a:xfrm>
            <a:off x="5280554" y="6022367"/>
            <a:ext cx="12218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b="1" dirty="0"/>
              <a:t>20 msec</a:t>
            </a:r>
          </a:p>
        </p:txBody>
      </p:sp>
      <p:sp>
        <p:nvSpPr>
          <p:cNvPr id="21" name="Arrow: Down 20">
            <a:extLst>
              <a:ext uri="{FF2B5EF4-FFF2-40B4-BE49-F238E27FC236}">
                <a16:creationId xmlns:a16="http://schemas.microsoft.com/office/drawing/2014/main" id="{30927234-8375-6F1A-0198-5090D3957CE8}"/>
              </a:ext>
            </a:extLst>
          </p:cNvPr>
          <p:cNvSpPr/>
          <p:nvPr/>
        </p:nvSpPr>
        <p:spPr>
          <a:xfrm rot="10800000">
            <a:off x="4691309" y="6901235"/>
            <a:ext cx="711200" cy="1427534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2" name="Arrow: Down 21">
            <a:extLst>
              <a:ext uri="{FF2B5EF4-FFF2-40B4-BE49-F238E27FC236}">
                <a16:creationId xmlns:a16="http://schemas.microsoft.com/office/drawing/2014/main" id="{1A76DAEA-CF5B-A011-6C2E-B3AB5E7A8167}"/>
              </a:ext>
            </a:extLst>
          </p:cNvPr>
          <p:cNvSpPr/>
          <p:nvPr/>
        </p:nvSpPr>
        <p:spPr>
          <a:xfrm rot="10800000" flipV="1">
            <a:off x="3385731" y="6901235"/>
            <a:ext cx="711200" cy="1427534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885588E8-9351-D9C7-B7B4-F2C95E1682B0}"/>
              </a:ext>
            </a:extLst>
          </p:cNvPr>
          <p:cNvCxnSpPr/>
          <p:nvPr/>
        </p:nvCxnSpPr>
        <p:spPr>
          <a:xfrm>
            <a:off x="3634687" y="8493869"/>
            <a:ext cx="1435099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B5C96F0D-1783-60C2-0FB9-741ADB3F7CB7}"/>
              </a:ext>
            </a:extLst>
          </p:cNvPr>
          <p:cNvSpPr txBox="1"/>
          <p:nvPr/>
        </p:nvSpPr>
        <p:spPr>
          <a:xfrm>
            <a:off x="3741331" y="8493869"/>
            <a:ext cx="12218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b="1" dirty="0"/>
              <a:t>20 msec</a:t>
            </a:r>
          </a:p>
        </p:txBody>
      </p:sp>
      <p:sp>
        <p:nvSpPr>
          <p:cNvPr id="25" name="Arrow: Down 24">
            <a:extLst>
              <a:ext uri="{FF2B5EF4-FFF2-40B4-BE49-F238E27FC236}">
                <a16:creationId xmlns:a16="http://schemas.microsoft.com/office/drawing/2014/main" id="{66365305-4284-F895-4963-26240924AE1E}"/>
              </a:ext>
            </a:extLst>
          </p:cNvPr>
          <p:cNvSpPr/>
          <p:nvPr/>
        </p:nvSpPr>
        <p:spPr>
          <a:xfrm rot="10800000">
            <a:off x="7579340" y="6901235"/>
            <a:ext cx="711200" cy="1427534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6" name="Arrow: Down 25">
            <a:extLst>
              <a:ext uri="{FF2B5EF4-FFF2-40B4-BE49-F238E27FC236}">
                <a16:creationId xmlns:a16="http://schemas.microsoft.com/office/drawing/2014/main" id="{623268D7-52C2-F39B-63D9-83F3C3A5DD85}"/>
              </a:ext>
            </a:extLst>
          </p:cNvPr>
          <p:cNvSpPr/>
          <p:nvPr/>
        </p:nvSpPr>
        <p:spPr>
          <a:xfrm rot="10800000" flipV="1">
            <a:off x="6123886" y="6901235"/>
            <a:ext cx="711200" cy="1427534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456915DB-85F8-F3C4-4904-0A88146A8A44}"/>
              </a:ext>
            </a:extLst>
          </p:cNvPr>
          <p:cNvCxnSpPr/>
          <p:nvPr/>
        </p:nvCxnSpPr>
        <p:spPr>
          <a:xfrm>
            <a:off x="6479486" y="8493869"/>
            <a:ext cx="1435099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43CF5EB1-8E6E-C0E1-B74A-624A7279BB88}"/>
              </a:ext>
            </a:extLst>
          </p:cNvPr>
          <p:cNvSpPr txBox="1"/>
          <p:nvPr/>
        </p:nvSpPr>
        <p:spPr>
          <a:xfrm>
            <a:off x="6713131" y="8493869"/>
            <a:ext cx="12218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b="1" dirty="0"/>
              <a:t>20 msec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7FC75AC0-527F-4724-9EEB-355B73457028}"/>
              </a:ext>
            </a:extLst>
          </p:cNvPr>
          <p:cNvCxnSpPr/>
          <p:nvPr/>
        </p:nvCxnSpPr>
        <p:spPr>
          <a:xfrm>
            <a:off x="5046909" y="8493869"/>
            <a:ext cx="1435099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D3051F52-98F2-2B5E-316A-656CAF1AA421}"/>
              </a:ext>
            </a:extLst>
          </p:cNvPr>
          <p:cNvSpPr txBox="1"/>
          <p:nvPr/>
        </p:nvSpPr>
        <p:spPr>
          <a:xfrm>
            <a:off x="5280554" y="8493869"/>
            <a:ext cx="12218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b="1" dirty="0"/>
              <a:t>20 msec</a:t>
            </a:r>
          </a:p>
        </p:txBody>
      </p:sp>
      <p:sp>
        <p:nvSpPr>
          <p:cNvPr id="31" name="Arrow: Down 30">
            <a:extLst>
              <a:ext uri="{FF2B5EF4-FFF2-40B4-BE49-F238E27FC236}">
                <a16:creationId xmlns:a16="http://schemas.microsoft.com/office/drawing/2014/main" id="{734776A2-7FD6-AAA9-8CBC-EA807EC25460}"/>
              </a:ext>
            </a:extLst>
          </p:cNvPr>
          <p:cNvSpPr/>
          <p:nvPr/>
        </p:nvSpPr>
        <p:spPr>
          <a:xfrm rot="10800000" flipV="1">
            <a:off x="12156427" y="6433632"/>
            <a:ext cx="711200" cy="274806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2" name="Arrow: Down 31">
            <a:extLst>
              <a:ext uri="{FF2B5EF4-FFF2-40B4-BE49-F238E27FC236}">
                <a16:creationId xmlns:a16="http://schemas.microsoft.com/office/drawing/2014/main" id="{3D67BCC7-5788-9CB2-7E04-531DED8127F6}"/>
              </a:ext>
            </a:extLst>
          </p:cNvPr>
          <p:cNvSpPr/>
          <p:nvPr/>
        </p:nvSpPr>
        <p:spPr>
          <a:xfrm rot="10800000">
            <a:off x="10850849" y="6433632"/>
            <a:ext cx="711200" cy="274806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C1387258-87E1-6288-FFE2-6113F596F8DA}"/>
              </a:ext>
            </a:extLst>
          </p:cNvPr>
          <p:cNvCxnSpPr>
            <a:cxnSpLocks/>
          </p:cNvCxnSpPr>
          <p:nvPr/>
        </p:nvCxnSpPr>
        <p:spPr>
          <a:xfrm>
            <a:off x="11087105" y="6960540"/>
            <a:ext cx="1435099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Arrow: Down 33">
            <a:extLst>
              <a:ext uri="{FF2B5EF4-FFF2-40B4-BE49-F238E27FC236}">
                <a16:creationId xmlns:a16="http://schemas.microsoft.com/office/drawing/2014/main" id="{8F8D87CC-2ED0-C2C3-CF34-5B7F8A6938F1}"/>
              </a:ext>
            </a:extLst>
          </p:cNvPr>
          <p:cNvSpPr/>
          <p:nvPr/>
        </p:nvSpPr>
        <p:spPr>
          <a:xfrm rot="10800000" flipV="1">
            <a:off x="15044458" y="6433632"/>
            <a:ext cx="711200" cy="274806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5" name="Arrow: Down 34">
            <a:extLst>
              <a:ext uri="{FF2B5EF4-FFF2-40B4-BE49-F238E27FC236}">
                <a16:creationId xmlns:a16="http://schemas.microsoft.com/office/drawing/2014/main" id="{0BF7E723-6A20-BDB5-7EB5-C4BE67878C42}"/>
              </a:ext>
            </a:extLst>
          </p:cNvPr>
          <p:cNvSpPr/>
          <p:nvPr/>
        </p:nvSpPr>
        <p:spPr>
          <a:xfrm rot="10800000">
            <a:off x="13589004" y="6433632"/>
            <a:ext cx="711200" cy="274806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6332D608-48D8-29D4-B3D3-F7F1612C1C37}"/>
              </a:ext>
            </a:extLst>
          </p:cNvPr>
          <p:cNvCxnSpPr>
            <a:cxnSpLocks/>
          </p:cNvCxnSpPr>
          <p:nvPr/>
        </p:nvCxnSpPr>
        <p:spPr>
          <a:xfrm>
            <a:off x="13931904" y="6960540"/>
            <a:ext cx="1435099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78C30B57-FC4F-414A-5F59-5D62F2558E75}"/>
              </a:ext>
            </a:extLst>
          </p:cNvPr>
          <p:cNvCxnSpPr>
            <a:cxnSpLocks/>
          </p:cNvCxnSpPr>
          <p:nvPr/>
        </p:nvCxnSpPr>
        <p:spPr>
          <a:xfrm>
            <a:off x="12499327" y="6960540"/>
            <a:ext cx="1435099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23421B86-4466-A353-B8AF-FBA05E5BF8E6}"/>
              </a:ext>
            </a:extLst>
          </p:cNvPr>
          <p:cNvSpPr txBox="1"/>
          <p:nvPr/>
        </p:nvSpPr>
        <p:spPr>
          <a:xfrm>
            <a:off x="11300395" y="6981809"/>
            <a:ext cx="12218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b="1" dirty="0"/>
              <a:t>20 msec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53327666-D6F7-E80C-B408-EC30071A3277}"/>
              </a:ext>
            </a:extLst>
          </p:cNvPr>
          <p:cNvSpPr txBox="1"/>
          <p:nvPr/>
        </p:nvSpPr>
        <p:spPr>
          <a:xfrm>
            <a:off x="14272195" y="6981809"/>
            <a:ext cx="12218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b="1" dirty="0"/>
              <a:t>20 msec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1E4EF716-934D-9F6D-DB33-9A87BA625135}"/>
              </a:ext>
            </a:extLst>
          </p:cNvPr>
          <p:cNvSpPr txBox="1"/>
          <p:nvPr/>
        </p:nvSpPr>
        <p:spPr>
          <a:xfrm>
            <a:off x="12839618" y="6981809"/>
            <a:ext cx="12218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b="1" dirty="0"/>
              <a:t>20 msec</a:t>
            </a:r>
          </a:p>
        </p:txBody>
      </p:sp>
      <p:pic>
        <p:nvPicPr>
          <p:cNvPr id="50" name="Picture 4" descr="IEA: Data center energy consumption set to double by 2030 to 945TWh - DCD">
            <a:extLst>
              <a:ext uri="{FF2B5EF4-FFF2-40B4-BE49-F238E27FC236}">
                <a16:creationId xmlns:a16="http://schemas.microsoft.com/office/drawing/2014/main" id="{4D6A4020-0F6A-F082-0D51-B620E41D9B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846" y="4465363"/>
            <a:ext cx="2767526" cy="15570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2" descr="Commercial Energy Storage Systems: Types, Costs &amp; Benefits">
            <a:extLst>
              <a:ext uri="{FF2B5EF4-FFF2-40B4-BE49-F238E27FC236}">
                <a16:creationId xmlns:a16="http://schemas.microsoft.com/office/drawing/2014/main" id="{57B8177D-5CE5-D665-6597-5BD50AD259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604" y="6981809"/>
            <a:ext cx="3074646" cy="153732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36833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01DF59-B714-D40F-A12C-FAE3B554FF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 14">
            <a:extLst>
              <a:ext uri="{FF2B5EF4-FFF2-40B4-BE49-F238E27FC236}">
                <a16:creationId xmlns:a16="http://schemas.microsoft.com/office/drawing/2014/main" id="{089A680F-5DBA-6749-43E5-E9B61F969CC7}"/>
              </a:ext>
            </a:extLst>
          </p:cNvPr>
          <p:cNvSpPr/>
          <p:nvPr/>
        </p:nvSpPr>
        <p:spPr>
          <a:xfrm>
            <a:off x="610097" y="382506"/>
            <a:ext cx="1271699" cy="388251"/>
          </a:xfrm>
          <a:custGeom>
            <a:avLst/>
            <a:gdLst/>
            <a:ahLst/>
            <a:cxnLst/>
            <a:rect l="l" t="t" r="r" b="b"/>
            <a:pathLst>
              <a:path w="1271699" h="388251">
                <a:moveTo>
                  <a:pt x="0" y="0"/>
                </a:moveTo>
                <a:lnTo>
                  <a:pt x="1271699" y="0"/>
                </a:lnTo>
                <a:lnTo>
                  <a:pt x="1271699" y="388250"/>
                </a:lnTo>
                <a:lnTo>
                  <a:pt x="0" y="38825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135160" b="-92384"/>
            </a:stretch>
          </a:blipFill>
        </p:spPr>
        <p:txBody>
          <a:bodyPr/>
          <a:lstStyle/>
          <a:p>
            <a:endParaRPr lang="en-CA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8A5AB7A3-5B79-4F00-6A74-8C754EADE105}"/>
              </a:ext>
            </a:extLst>
          </p:cNvPr>
          <p:cNvSpPr txBox="1">
            <a:spLocks/>
          </p:cNvSpPr>
          <p:nvPr/>
        </p:nvSpPr>
        <p:spPr>
          <a:xfrm>
            <a:off x="733592" y="1146050"/>
            <a:ext cx="15703213" cy="2440445"/>
          </a:xfrm>
          <a:prstGeom prst="rect">
            <a:avLst/>
          </a:prstGeom>
          <a:ln>
            <a:noFill/>
          </a:ln>
        </p:spPr>
        <p:txBody>
          <a:bodyPr vert="horz" lIns="0" tIns="68580" rIns="137160" bIns="68580" rtlCol="0" anchor="ctr">
            <a:normAutofit fontScale="85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0" i="0" kern="1200">
                <a:solidFill>
                  <a:schemeClr val="bg1"/>
                </a:solidFill>
                <a:latin typeface="Montserrat" pitchFamily="2" charset="77"/>
                <a:ea typeface="+mj-ea"/>
                <a:cs typeface="+mj-cs"/>
              </a:defRPr>
            </a:lvl1pPr>
          </a:lstStyle>
          <a:p>
            <a:pPr algn="l">
              <a:lnSpc>
                <a:spcPts val="6029"/>
              </a:lnSpc>
            </a:pPr>
            <a:r>
              <a:rPr lang="en-CA" sz="4499" b="1" i="1" dirty="0">
                <a:solidFill>
                  <a:schemeClr val="tx2"/>
                </a:solidFill>
                <a:latin typeface="Open Sans Extrabold" panose="020B0706030804020204" pitchFamily="34" charset="0"/>
                <a:ea typeface="Open Sans Extrabold" panose="020B0706030804020204" pitchFamily="34" charset="0"/>
                <a:cs typeface="Open Sans Extrabold" panose="020B0706030804020204" pitchFamily="34" charset="0"/>
              </a:rPr>
              <a:t>Milliseconds of delay can drastically change the results</a:t>
            </a:r>
          </a:p>
          <a:p>
            <a:pPr marL="685800" indent="-685800" algn="l">
              <a:lnSpc>
                <a:spcPts val="6029"/>
              </a:lnSpc>
              <a:buFont typeface="Arial" panose="020B0604020202020204" pitchFamily="34" charset="0"/>
              <a:buChar char="•"/>
            </a:pPr>
            <a:r>
              <a:rPr lang="en-CA" sz="4499" b="1" i="1" dirty="0">
                <a:solidFill>
                  <a:srgbClr val="FF0000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DNP3, MODBUS TCP/RTU, IEC-61850, IEEE C37 (Synchro phasor)</a:t>
            </a:r>
          </a:p>
          <a:p>
            <a:pPr marL="685800" indent="-685800" algn="l">
              <a:lnSpc>
                <a:spcPts val="6029"/>
              </a:lnSpc>
              <a:buFont typeface="Arial" panose="020B0604020202020204" pitchFamily="34" charset="0"/>
              <a:buChar char="•"/>
            </a:pPr>
            <a:r>
              <a:rPr lang="en-CA" sz="4499" b="1" i="1" dirty="0">
                <a:solidFill>
                  <a:srgbClr val="FF0000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Differences in simulation and actual controllers</a:t>
            </a:r>
          </a:p>
        </p:txBody>
      </p:sp>
      <p:sp>
        <p:nvSpPr>
          <p:cNvPr id="21505" name="Arrow: Down 21504">
            <a:extLst>
              <a:ext uri="{FF2B5EF4-FFF2-40B4-BE49-F238E27FC236}">
                <a16:creationId xmlns:a16="http://schemas.microsoft.com/office/drawing/2014/main" id="{66C023C2-BD65-31E8-671F-4ACD8B415E04}"/>
              </a:ext>
            </a:extLst>
          </p:cNvPr>
          <p:cNvSpPr/>
          <p:nvPr/>
        </p:nvSpPr>
        <p:spPr>
          <a:xfrm rot="10800000">
            <a:off x="5029200" y="4429733"/>
            <a:ext cx="711200" cy="1427534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1507" name="Arrow: Down 21506">
            <a:extLst>
              <a:ext uri="{FF2B5EF4-FFF2-40B4-BE49-F238E27FC236}">
                <a16:creationId xmlns:a16="http://schemas.microsoft.com/office/drawing/2014/main" id="{2E0C8AB9-68B6-8704-2452-0C069C0135F3}"/>
              </a:ext>
            </a:extLst>
          </p:cNvPr>
          <p:cNvSpPr/>
          <p:nvPr/>
        </p:nvSpPr>
        <p:spPr>
          <a:xfrm rot="10800000" flipV="1">
            <a:off x="6451600" y="4429733"/>
            <a:ext cx="711200" cy="1427534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21508" name="Straight Arrow Connector 21507">
            <a:extLst>
              <a:ext uri="{FF2B5EF4-FFF2-40B4-BE49-F238E27FC236}">
                <a16:creationId xmlns:a16="http://schemas.microsoft.com/office/drawing/2014/main" id="{6F15856B-36C6-9633-B02C-BB2C65635014}"/>
              </a:ext>
            </a:extLst>
          </p:cNvPr>
          <p:cNvCxnSpPr/>
          <p:nvPr/>
        </p:nvCxnSpPr>
        <p:spPr>
          <a:xfrm>
            <a:off x="5372100" y="6022367"/>
            <a:ext cx="1435099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09" name="TextBox 21508">
            <a:extLst>
              <a:ext uri="{FF2B5EF4-FFF2-40B4-BE49-F238E27FC236}">
                <a16:creationId xmlns:a16="http://schemas.microsoft.com/office/drawing/2014/main" id="{B49950F1-03E9-C7A7-8967-EE2C3BFD8588}"/>
              </a:ext>
            </a:extLst>
          </p:cNvPr>
          <p:cNvSpPr txBox="1"/>
          <p:nvPr/>
        </p:nvSpPr>
        <p:spPr>
          <a:xfrm>
            <a:off x="5478744" y="6022367"/>
            <a:ext cx="12218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b="1" dirty="0"/>
              <a:t>20 msec</a:t>
            </a:r>
          </a:p>
        </p:txBody>
      </p:sp>
      <p:sp>
        <p:nvSpPr>
          <p:cNvPr id="21510" name="Arrow: Down 21509">
            <a:extLst>
              <a:ext uri="{FF2B5EF4-FFF2-40B4-BE49-F238E27FC236}">
                <a16:creationId xmlns:a16="http://schemas.microsoft.com/office/drawing/2014/main" id="{6E69B91B-F4CD-B7A6-6A0A-B00307683688}"/>
              </a:ext>
            </a:extLst>
          </p:cNvPr>
          <p:cNvSpPr/>
          <p:nvPr/>
        </p:nvSpPr>
        <p:spPr>
          <a:xfrm rot="10800000">
            <a:off x="7873999" y="4429733"/>
            <a:ext cx="711200" cy="1427534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1511" name="Arrow: Down 21510">
            <a:extLst>
              <a:ext uri="{FF2B5EF4-FFF2-40B4-BE49-F238E27FC236}">
                <a16:creationId xmlns:a16="http://schemas.microsoft.com/office/drawing/2014/main" id="{3BB479F3-A36B-FAE4-C505-A56EE55AA9BA}"/>
              </a:ext>
            </a:extLst>
          </p:cNvPr>
          <p:cNvSpPr/>
          <p:nvPr/>
        </p:nvSpPr>
        <p:spPr>
          <a:xfrm rot="10800000" flipV="1">
            <a:off x="9296399" y="4429733"/>
            <a:ext cx="711200" cy="1427534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21512" name="Straight Arrow Connector 21511">
            <a:extLst>
              <a:ext uri="{FF2B5EF4-FFF2-40B4-BE49-F238E27FC236}">
                <a16:creationId xmlns:a16="http://schemas.microsoft.com/office/drawing/2014/main" id="{4181F1CA-0F86-0F1E-274A-3A08B8E195C2}"/>
              </a:ext>
            </a:extLst>
          </p:cNvPr>
          <p:cNvCxnSpPr/>
          <p:nvPr/>
        </p:nvCxnSpPr>
        <p:spPr>
          <a:xfrm>
            <a:off x="8216899" y="6022367"/>
            <a:ext cx="1435099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13" name="TextBox 21512">
            <a:extLst>
              <a:ext uri="{FF2B5EF4-FFF2-40B4-BE49-F238E27FC236}">
                <a16:creationId xmlns:a16="http://schemas.microsoft.com/office/drawing/2014/main" id="{D422078B-0E46-4DA6-AEE6-E56CC40544E6}"/>
              </a:ext>
            </a:extLst>
          </p:cNvPr>
          <p:cNvSpPr txBox="1"/>
          <p:nvPr/>
        </p:nvSpPr>
        <p:spPr>
          <a:xfrm>
            <a:off x="8450544" y="6022367"/>
            <a:ext cx="12218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b="1" dirty="0"/>
              <a:t>20 msec</a:t>
            </a:r>
          </a:p>
        </p:txBody>
      </p:sp>
      <p:cxnSp>
        <p:nvCxnSpPr>
          <p:cNvPr id="21514" name="Straight Arrow Connector 21513">
            <a:extLst>
              <a:ext uri="{FF2B5EF4-FFF2-40B4-BE49-F238E27FC236}">
                <a16:creationId xmlns:a16="http://schemas.microsoft.com/office/drawing/2014/main" id="{D29A91C0-6771-47E1-CEA6-E20CE51FEB4A}"/>
              </a:ext>
            </a:extLst>
          </p:cNvPr>
          <p:cNvCxnSpPr/>
          <p:nvPr/>
        </p:nvCxnSpPr>
        <p:spPr>
          <a:xfrm>
            <a:off x="6784322" y="6022367"/>
            <a:ext cx="1435099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15" name="TextBox 21514">
            <a:extLst>
              <a:ext uri="{FF2B5EF4-FFF2-40B4-BE49-F238E27FC236}">
                <a16:creationId xmlns:a16="http://schemas.microsoft.com/office/drawing/2014/main" id="{D418D37E-E42A-4E74-05E9-F78692E0F84B}"/>
              </a:ext>
            </a:extLst>
          </p:cNvPr>
          <p:cNvSpPr txBox="1"/>
          <p:nvPr/>
        </p:nvSpPr>
        <p:spPr>
          <a:xfrm>
            <a:off x="7017967" y="6022367"/>
            <a:ext cx="12218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b="1" dirty="0"/>
              <a:t>20 msec</a:t>
            </a:r>
          </a:p>
        </p:txBody>
      </p:sp>
      <p:sp>
        <p:nvSpPr>
          <p:cNvPr id="21516" name="Arrow: Down 21515">
            <a:extLst>
              <a:ext uri="{FF2B5EF4-FFF2-40B4-BE49-F238E27FC236}">
                <a16:creationId xmlns:a16="http://schemas.microsoft.com/office/drawing/2014/main" id="{E2C6E80F-43DF-2400-E6DD-4DAE71257EA6}"/>
              </a:ext>
            </a:extLst>
          </p:cNvPr>
          <p:cNvSpPr/>
          <p:nvPr/>
        </p:nvSpPr>
        <p:spPr>
          <a:xfrm rot="10800000">
            <a:off x="7861299" y="6901235"/>
            <a:ext cx="711200" cy="1427534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1517" name="Arrow: Down 21516">
            <a:extLst>
              <a:ext uri="{FF2B5EF4-FFF2-40B4-BE49-F238E27FC236}">
                <a16:creationId xmlns:a16="http://schemas.microsoft.com/office/drawing/2014/main" id="{70E8257F-3318-1FD4-86C3-5E4DAF53FD98}"/>
              </a:ext>
            </a:extLst>
          </p:cNvPr>
          <p:cNvSpPr/>
          <p:nvPr/>
        </p:nvSpPr>
        <p:spPr>
          <a:xfrm rot="10800000" flipV="1">
            <a:off x="6555721" y="6901235"/>
            <a:ext cx="711200" cy="1427534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21518" name="Straight Arrow Connector 21517">
            <a:extLst>
              <a:ext uri="{FF2B5EF4-FFF2-40B4-BE49-F238E27FC236}">
                <a16:creationId xmlns:a16="http://schemas.microsoft.com/office/drawing/2014/main" id="{FEFD5527-8BA3-DDAC-16D2-1B60090DF162}"/>
              </a:ext>
            </a:extLst>
          </p:cNvPr>
          <p:cNvCxnSpPr/>
          <p:nvPr/>
        </p:nvCxnSpPr>
        <p:spPr>
          <a:xfrm>
            <a:off x="6804677" y="8493869"/>
            <a:ext cx="1435099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19" name="TextBox 21518">
            <a:extLst>
              <a:ext uri="{FF2B5EF4-FFF2-40B4-BE49-F238E27FC236}">
                <a16:creationId xmlns:a16="http://schemas.microsoft.com/office/drawing/2014/main" id="{CFD8E4A3-29BE-E24C-69FB-0C401D1B628B}"/>
              </a:ext>
            </a:extLst>
          </p:cNvPr>
          <p:cNvSpPr txBox="1"/>
          <p:nvPr/>
        </p:nvSpPr>
        <p:spPr>
          <a:xfrm>
            <a:off x="6911321" y="8493869"/>
            <a:ext cx="12218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b="1" dirty="0"/>
              <a:t>20 msec</a:t>
            </a:r>
          </a:p>
        </p:txBody>
      </p:sp>
      <p:sp>
        <p:nvSpPr>
          <p:cNvPr id="21520" name="Arrow: Down 21519">
            <a:extLst>
              <a:ext uri="{FF2B5EF4-FFF2-40B4-BE49-F238E27FC236}">
                <a16:creationId xmlns:a16="http://schemas.microsoft.com/office/drawing/2014/main" id="{74F4094B-416D-0D3B-127B-AE01676E3176}"/>
              </a:ext>
            </a:extLst>
          </p:cNvPr>
          <p:cNvSpPr/>
          <p:nvPr/>
        </p:nvSpPr>
        <p:spPr>
          <a:xfrm rot="10800000">
            <a:off x="10749330" y="6901235"/>
            <a:ext cx="711200" cy="1427534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1521" name="Arrow: Down 21520">
            <a:extLst>
              <a:ext uri="{FF2B5EF4-FFF2-40B4-BE49-F238E27FC236}">
                <a16:creationId xmlns:a16="http://schemas.microsoft.com/office/drawing/2014/main" id="{B6430820-7C85-D141-5612-589BC7EE6245}"/>
              </a:ext>
            </a:extLst>
          </p:cNvPr>
          <p:cNvSpPr/>
          <p:nvPr/>
        </p:nvSpPr>
        <p:spPr>
          <a:xfrm rot="10800000" flipV="1">
            <a:off x="9293876" y="6901235"/>
            <a:ext cx="711200" cy="1427534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21522" name="Straight Arrow Connector 21521">
            <a:extLst>
              <a:ext uri="{FF2B5EF4-FFF2-40B4-BE49-F238E27FC236}">
                <a16:creationId xmlns:a16="http://schemas.microsoft.com/office/drawing/2014/main" id="{3210CF28-A324-D324-6DBE-E4C5CC0F76FF}"/>
              </a:ext>
            </a:extLst>
          </p:cNvPr>
          <p:cNvCxnSpPr/>
          <p:nvPr/>
        </p:nvCxnSpPr>
        <p:spPr>
          <a:xfrm>
            <a:off x="9649476" y="8493869"/>
            <a:ext cx="1435099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23" name="TextBox 21522">
            <a:extLst>
              <a:ext uri="{FF2B5EF4-FFF2-40B4-BE49-F238E27FC236}">
                <a16:creationId xmlns:a16="http://schemas.microsoft.com/office/drawing/2014/main" id="{4086566B-A9AF-107B-7DE3-EBC96BE38127}"/>
              </a:ext>
            </a:extLst>
          </p:cNvPr>
          <p:cNvSpPr txBox="1"/>
          <p:nvPr/>
        </p:nvSpPr>
        <p:spPr>
          <a:xfrm>
            <a:off x="9883121" y="8493869"/>
            <a:ext cx="12218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b="1" dirty="0"/>
              <a:t>20 msec</a:t>
            </a:r>
          </a:p>
        </p:txBody>
      </p:sp>
      <p:cxnSp>
        <p:nvCxnSpPr>
          <p:cNvPr id="21524" name="Straight Arrow Connector 21523">
            <a:extLst>
              <a:ext uri="{FF2B5EF4-FFF2-40B4-BE49-F238E27FC236}">
                <a16:creationId xmlns:a16="http://schemas.microsoft.com/office/drawing/2014/main" id="{439F41B6-D5AE-3B44-7D65-ECC96B0C8BC1}"/>
              </a:ext>
            </a:extLst>
          </p:cNvPr>
          <p:cNvCxnSpPr/>
          <p:nvPr/>
        </p:nvCxnSpPr>
        <p:spPr>
          <a:xfrm>
            <a:off x="8216899" y="8493869"/>
            <a:ext cx="1435099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25" name="TextBox 21524">
            <a:extLst>
              <a:ext uri="{FF2B5EF4-FFF2-40B4-BE49-F238E27FC236}">
                <a16:creationId xmlns:a16="http://schemas.microsoft.com/office/drawing/2014/main" id="{1ED55162-FE96-7F15-65A8-8B50008C23B4}"/>
              </a:ext>
            </a:extLst>
          </p:cNvPr>
          <p:cNvSpPr txBox="1"/>
          <p:nvPr/>
        </p:nvSpPr>
        <p:spPr>
          <a:xfrm>
            <a:off x="8450544" y="8493869"/>
            <a:ext cx="12218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b="1" dirty="0"/>
              <a:t>20 msec</a:t>
            </a:r>
          </a:p>
        </p:txBody>
      </p:sp>
      <p:sp>
        <p:nvSpPr>
          <p:cNvPr id="21526" name="Arrow: Down 21525">
            <a:extLst>
              <a:ext uri="{FF2B5EF4-FFF2-40B4-BE49-F238E27FC236}">
                <a16:creationId xmlns:a16="http://schemas.microsoft.com/office/drawing/2014/main" id="{14DAE301-EEE6-3169-1D0E-FCA8C938938B}"/>
              </a:ext>
            </a:extLst>
          </p:cNvPr>
          <p:cNvSpPr/>
          <p:nvPr/>
        </p:nvSpPr>
        <p:spPr>
          <a:xfrm rot="10800000" flipV="1">
            <a:off x="14498269" y="4738665"/>
            <a:ext cx="711200" cy="2855069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1527" name="Arrow: Down 21526">
            <a:extLst>
              <a:ext uri="{FF2B5EF4-FFF2-40B4-BE49-F238E27FC236}">
                <a16:creationId xmlns:a16="http://schemas.microsoft.com/office/drawing/2014/main" id="{04002F54-46EF-3845-3AAE-2FC633F430B5}"/>
              </a:ext>
            </a:extLst>
          </p:cNvPr>
          <p:cNvSpPr/>
          <p:nvPr/>
        </p:nvSpPr>
        <p:spPr>
          <a:xfrm rot="10800000">
            <a:off x="13192691" y="4738665"/>
            <a:ext cx="711200" cy="2855069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21528" name="Straight Arrow Connector 21527">
            <a:extLst>
              <a:ext uri="{FF2B5EF4-FFF2-40B4-BE49-F238E27FC236}">
                <a16:creationId xmlns:a16="http://schemas.microsoft.com/office/drawing/2014/main" id="{74278DD1-99BB-FD95-0121-31394B75EB2F}"/>
              </a:ext>
            </a:extLst>
          </p:cNvPr>
          <p:cNvCxnSpPr>
            <a:cxnSpLocks/>
          </p:cNvCxnSpPr>
          <p:nvPr/>
        </p:nvCxnSpPr>
        <p:spPr>
          <a:xfrm>
            <a:off x="13428947" y="7845836"/>
            <a:ext cx="1435099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29" name="Arrow: Down 21528">
            <a:extLst>
              <a:ext uri="{FF2B5EF4-FFF2-40B4-BE49-F238E27FC236}">
                <a16:creationId xmlns:a16="http://schemas.microsoft.com/office/drawing/2014/main" id="{E3CCB65A-A83C-EA1B-0EEE-5734DD1057A0}"/>
              </a:ext>
            </a:extLst>
          </p:cNvPr>
          <p:cNvSpPr/>
          <p:nvPr/>
        </p:nvSpPr>
        <p:spPr>
          <a:xfrm rot="10800000" flipV="1">
            <a:off x="17386300" y="4738665"/>
            <a:ext cx="711200" cy="2855069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1530" name="Arrow: Down 21529">
            <a:extLst>
              <a:ext uri="{FF2B5EF4-FFF2-40B4-BE49-F238E27FC236}">
                <a16:creationId xmlns:a16="http://schemas.microsoft.com/office/drawing/2014/main" id="{109E702D-B3E9-234D-F4BC-A60F39D7AEB2}"/>
              </a:ext>
            </a:extLst>
          </p:cNvPr>
          <p:cNvSpPr/>
          <p:nvPr/>
        </p:nvSpPr>
        <p:spPr>
          <a:xfrm rot="10800000">
            <a:off x="15930846" y="4738665"/>
            <a:ext cx="711200" cy="2855069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21531" name="Straight Arrow Connector 21530">
            <a:extLst>
              <a:ext uri="{FF2B5EF4-FFF2-40B4-BE49-F238E27FC236}">
                <a16:creationId xmlns:a16="http://schemas.microsoft.com/office/drawing/2014/main" id="{F396E945-078D-A2DF-FB22-FB84E699837A}"/>
              </a:ext>
            </a:extLst>
          </p:cNvPr>
          <p:cNvCxnSpPr>
            <a:cxnSpLocks/>
          </p:cNvCxnSpPr>
          <p:nvPr/>
        </p:nvCxnSpPr>
        <p:spPr>
          <a:xfrm>
            <a:off x="16273746" y="7845836"/>
            <a:ext cx="1435099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532" name="Straight Arrow Connector 21531">
            <a:extLst>
              <a:ext uri="{FF2B5EF4-FFF2-40B4-BE49-F238E27FC236}">
                <a16:creationId xmlns:a16="http://schemas.microsoft.com/office/drawing/2014/main" id="{4B912DB5-A2D6-BF5D-E2E9-25A010DD2BBC}"/>
              </a:ext>
            </a:extLst>
          </p:cNvPr>
          <p:cNvCxnSpPr>
            <a:cxnSpLocks/>
          </p:cNvCxnSpPr>
          <p:nvPr/>
        </p:nvCxnSpPr>
        <p:spPr>
          <a:xfrm>
            <a:off x="14841169" y="7845836"/>
            <a:ext cx="1435099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33" name="TextBox 21532">
            <a:extLst>
              <a:ext uri="{FF2B5EF4-FFF2-40B4-BE49-F238E27FC236}">
                <a16:creationId xmlns:a16="http://schemas.microsoft.com/office/drawing/2014/main" id="{950CD59A-2EA4-440C-D4AC-9E2C6A13277F}"/>
              </a:ext>
            </a:extLst>
          </p:cNvPr>
          <p:cNvSpPr txBox="1"/>
          <p:nvPr/>
        </p:nvSpPr>
        <p:spPr>
          <a:xfrm>
            <a:off x="13642237" y="7867105"/>
            <a:ext cx="12218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b="1" dirty="0"/>
              <a:t>20 msec</a:t>
            </a:r>
          </a:p>
        </p:txBody>
      </p:sp>
      <p:sp>
        <p:nvSpPr>
          <p:cNvPr id="21534" name="TextBox 21533">
            <a:extLst>
              <a:ext uri="{FF2B5EF4-FFF2-40B4-BE49-F238E27FC236}">
                <a16:creationId xmlns:a16="http://schemas.microsoft.com/office/drawing/2014/main" id="{36537947-BA89-57AC-CC69-C17B51806498}"/>
              </a:ext>
            </a:extLst>
          </p:cNvPr>
          <p:cNvSpPr txBox="1"/>
          <p:nvPr/>
        </p:nvSpPr>
        <p:spPr>
          <a:xfrm>
            <a:off x="16614037" y="7867105"/>
            <a:ext cx="12218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b="1" dirty="0"/>
              <a:t>20 msec</a:t>
            </a:r>
          </a:p>
        </p:txBody>
      </p:sp>
      <p:sp>
        <p:nvSpPr>
          <p:cNvPr id="21535" name="TextBox 21534">
            <a:extLst>
              <a:ext uri="{FF2B5EF4-FFF2-40B4-BE49-F238E27FC236}">
                <a16:creationId xmlns:a16="http://schemas.microsoft.com/office/drawing/2014/main" id="{2B503BF6-B3D7-1EAE-C05C-CCB637B56900}"/>
              </a:ext>
            </a:extLst>
          </p:cNvPr>
          <p:cNvSpPr txBox="1"/>
          <p:nvPr/>
        </p:nvSpPr>
        <p:spPr>
          <a:xfrm>
            <a:off x="15181460" y="7867105"/>
            <a:ext cx="12218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b="1" dirty="0"/>
              <a:t>20 msec</a:t>
            </a:r>
          </a:p>
        </p:txBody>
      </p:sp>
      <p:sp>
        <p:nvSpPr>
          <p:cNvPr id="21536" name="TextBox 21535">
            <a:extLst>
              <a:ext uri="{FF2B5EF4-FFF2-40B4-BE49-F238E27FC236}">
                <a16:creationId xmlns:a16="http://schemas.microsoft.com/office/drawing/2014/main" id="{04C0A9DD-A787-D171-322A-BB142A49ABFB}"/>
              </a:ext>
            </a:extLst>
          </p:cNvPr>
          <p:cNvSpPr txBox="1"/>
          <p:nvPr/>
        </p:nvSpPr>
        <p:spPr>
          <a:xfrm>
            <a:off x="5333911" y="8534536"/>
            <a:ext cx="12218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b="1" dirty="0">
                <a:solidFill>
                  <a:srgbClr val="FF0000"/>
                </a:solidFill>
              </a:rPr>
              <a:t>20 msec</a:t>
            </a:r>
          </a:p>
        </p:txBody>
      </p:sp>
      <p:cxnSp>
        <p:nvCxnSpPr>
          <p:cNvPr id="21537" name="Straight Arrow Connector 21536">
            <a:extLst>
              <a:ext uri="{FF2B5EF4-FFF2-40B4-BE49-F238E27FC236}">
                <a16:creationId xmlns:a16="http://schemas.microsoft.com/office/drawing/2014/main" id="{D578D73D-57DF-043B-6EC5-32A0371A5ACF}"/>
              </a:ext>
            </a:extLst>
          </p:cNvPr>
          <p:cNvCxnSpPr/>
          <p:nvPr/>
        </p:nvCxnSpPr>
        <p:spPr>
          <a:xfrm>
            <a:off x="5224744" y="8493869"/>
            <a:ext cx="1435099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38" name="TextBox 21537">
            <a:extLst>
              <a:ext uri="{FF2B5EF4-FFF2-40B4-BE49-F238E27FC236}">
                <a16:creationId xmlns:a16="http://schemas.microsoft.com/office/drawing/2014/main" id="{DFB78BE0-A24F-D519-B688-88BF48EE772A}"/>
              </a:ext>
            </a:extLst>
          </p:cNvPr>
          <p:cNvSpPr txBox="1"/>
          <p:nvPr/>
        </p:nvSpPr>
        <p:spPr>
          <a:xfrm rot="5400000">
            <a:off x="1390139" y="6551921"/>
            <a:ext cx="44028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3600" b="1" dirty="0">
                <a:solidFill>
                  <a:srgbClr val="FF0000"/>
                </a:solidFill>
              </a:rPr>
              <a:t>Communication Delay</a:t>
            </a:r>
          </a:p>
        </p:txBody>
      </p:sp>
      <p:cxnSp>
        <p:nvCxnSpPr>
          <p:cNvPr id="21540" name="Connector: Elbow 21539">
            <a:extLst>
              <a:ext uri="{FF2B5EF4-FFF2-40B4-BE49-F238E27FC236}">
                <a16:creationId xmlns:a16="http://schemas.microsoft.com/office/drawing/2014/main" id="{3B41497B-0CF2-7199-C149-34BB09E73F73}"/>
              </a:ext>
            </a:extLst>
          </p:cNvPr>
          <p:cNvCxnSpPr>
            <a:cxnSpLocks/>
            <a:endCxn id="21536" idx="1"/>
          </p:cNvCxnSpPr>
          <p:nvPr/>
        </p:nvCxnSpPr>
        <p:spPr>
          <a:xfrm rot="16200000" flipH="1">
            <a:off x="2958559" y="6390016"/>
            <a:ext cx="3347063" cy="1403641"/>
          </a:xfrm>
          <a:prstGeom prst="bentConnector2">
            <a:avLst/>
          </a:prstGeom>
          <a:ln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545" name="Picture 4" descr="IEA: Data center energy consumption set to double by 2030 to 945TWh - DCD">
            <a:extLst>
              <a:ext uri="{FF2B5EF4-FFF2-40B4-BE49-F238E27FC236}">
                <a16:creationId xmlns:a16="http://schemas.microsoft.com/office/drawing/2014/main" id="{6468A7F1-3C6A-A4B8-47F8-0F84FD6E75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846" y="4465363"/>
            <a:ext cx="2767526" cy="15570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46" name="Picture 2" descr="Commercial Energy Storage Systems: Types, Costs &amp; Benefits">
            <a:extLst>
              <a:ext uri="{FF2B5EF4-FFF2-40B4-BE49-F238E27FC236}">
                <a16:creationId xmlns:a16="http://schemas.microsoft.com/office/drawing/2014/main" id="{E719B242-459C-019E-1784-D7C4D079AD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604" y="6981809"/>
            <a:ext cx="3074646" cy="153732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32686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EFC1C5-9937-1ADE-9404-7B28AEA5A8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 14">
            <a:extLst>
              <a:ext uri="{FF2B5EF4-FFF2-40B4-BE49-F238E27FC236}">
                <a16:creationId xmlns:a16="http://schemas.microsoft.com/office/drawing/2014/main" id="{C850F5CD-CE44-0244-005F-511F085DBFED}"/>
              </a:ext>
            </a:extLst>
          </p:cNvPr>
          <p:cNvSpPr/>
          <p:nvPr/>
        </p:nvSpPr>
        <p:spPr>
          <a:xfrm>
            <a:off x="610097" y="382506"/>
            <a:ext cx="1271699" cy="388251"/>
          </a:xfrm>
          <a:custGeom>
            <a:avLst/>
            <a:gdLst/>
            <a:ahLst/>
            <a:cxnLst/>
            <a:rect l="l" t="t" r="r" b="b"/>
            <a:pathLst>
              <a:path w="1271699" h="388251">
                <a:moveTo>
                  <a:pt x="0" y="0"/>
                </a:moveTo>
                <a:lnTo>
                  <a:pt x="1271699" y="0"/>
                </a:lnTo>
                <a:lnTo>
                  <a:pt x="1271699" y="388250"/>
                </a:lnTo>
                <a:lnTo>
                  <a:pt x="0" y="38825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135160" b="-92384"/>
            </a:stretch>
          </a:blipFill>
        </p:spPr>
        <p:txBody>
          <a:bodyPr/>
          <a:lstStyle/>
          <a:p>
            <a:endParaRPr lang="en-CA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8599BB10-45CF-F221-A3AB-17E529A8E7BB}"/>
              </a:ext>
            </a:extLst>
          </p:cNvPr>
          <p:cNvSpPr txBox="1">
            <a:spLocks/>
          </p:cNvSpPr>
          <p:nvPr/>
        </p:nvSpPr>
        <p:spPr>
          <a:xfrm>
            <a:off x="610097" y="1183720"/>
            <a:ext cx="15703213" cy="1168295"/>
          </a:xfrm>
          <a:prstGeom prst="rect">
            <a:avLst/>
          </a:prstGeom>
          <a:ln>
            <a:noFill/>
          </a:ln>
        </p:spPr>
        <p:txBody>
          <a:bodyPr vert="horz" lIns="0" tIns="68580" rIns="137160" bIns="6858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0" i="0" kern="1200">
                <a:solidFill>
                  <a:schemeClr val="bg1"/>
                </a:solidFill>
                <a:latin typeface="Montserrat" pitchFamily="2" charset="77"/>
                <a:ea typeface="+mj-ea"/>
                <a:cs typeface="+mj-cs"/>
              </a:defRPr>
            </a:lvl1pPr>
          </a:lstStyle>
          <a:p>
            <a:pPr algn="l">
              <a:lnSpc>
                <a:spcPts val="6029"/>
              </a:lnSpc>
            </a:pPr>
            <a:r>
              <a:rPr lang="en-CA" sz="4499" b="1" i="1" dirty="0">
                <a:solidFill>
                  <a:schemeClr val="tx2"/>
                </a:solidFill>
                <a:latin typeface="Open Sans Extrabold" panose="020B0706030804020204" pitchFamily="34" charset="0"/>
                <a:ea typeface="Open Sans Extrabold" panose="020B0706030804020204" pitchFamily="34" charset="0"/>
                <a:cs typeface="Open Sans Extrabold" panose="020B0706030804020204" pitchFamily="34" charset="0"/>
              </a:rPr>
              <a:t>Nondeterministic (it could be anything)</a:t>
            </a:r>
            <a:endParaRPr lang="en-CA" sz="4499" b="1" i="1" dirty="0">
              <a:solidFill>
                <a:schemeClr val="tx2"/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21505" name="Arrow: Down 21504">
            <a:extLst>
              <a:ext uri="{FF2B5EF4-FFF2-40B4-BE49-F238E27FC236}">
                <a16:creationId xmlns:a16="http://schemas.microsoft.com/office/drawing/2014/main" id="{977E53DC-8C73-C39C-3D5A-FDEBADF2934E}"/>
              </a:ext>
            </a:extLst>
          </p:cNvPr>
          <p:cNvSpPr/>
          <p:nvPr/>
        </p:nvSpPr>
        <p:spPr>
          <a:xfrm rot="10800000">
            <a:off x="5592750" y="4429733"/>
            <a:ext cx="711200" cy="1427534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1507" name="Arrow: Down 21506">
            <a:extLst>
              <a:ext uri="{FF2B5EF4-FFF2-40B4-BE49-F238E27FC236}">
                <a16:creationId xmlns:a16="http://schemas.microsoft.com/office/drawing/2014/main" id="{39AD5706-0AEC-F390-B863-AEE8D95C91B3}"/>
              </a:ext>
            </a:extLst>
          </p:cNvPr>
          <p:cNvSpPr/>
          <p:nvPr/>
        </p:nvSpPr>
        <p:spPr>
          <a:xfrm rot="10800000" flipV="1">
            <a:off x="7015150" y="4429733"/>
            <a:ext cx="711200" cy="1427534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21508" name="Straight Arrow Connector 21507">
            <a:extLst>
              <a:ext uri="{FF2B5EF4-FFF2-40B4-BE49-F238E27FC236}">
                <a16:creationId xmlns:a16="http://schemas.microsoft.com/office/drawing/2014/main" id="{E61A3F7E-66AA-571A-4544-B1CE8C7320EF}"/>
              </a:ext>
            </a:extLst>
          </p:cNvPr>
          <p:cNvCxnSpPr/>
          <p:nvPr/>
        </p:nvCxnSpPr>
        <p:spPr>
          <a:xfrm>
            <a:off x="5935650" y="6022367"/>
            <a:ext cx="1435099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09" name="TextBox 21508">
            <a:extLst>
              <a:ext uri="{FF2B5EF4-FFF2-40B4-BE49-F238E27FC236}">
                <a16:creationId xmlns:a16="http://schemas.microsoft.com/office/drawing/2014/main" id="{A7E36A96-995E-B220-4841-03140CC0A066}"/>
              </a:ext>
            </a:extLst>
          </p:cNvPr>
          <p:cNvSpPr txBox="1"/>
          <p:nvPr/>
        </p:nvSpPr>
        <p:spPr>
          <a:xfrm>
            <a:off x="6042294" y="6022367"/>
            <a:ext cx="12218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b="1" dirty="0"/>
              <a:t>20 msec</a:t>
            </a:r>
          </a:p>
        </p:txBody>
      </p:sp>
      <p:sp>
        <p:nvSpPr>
          <p:cNvPr id="21510" name="Arrow: Down 21509">
            <a:extLst>
              <a:ext uri="{FF2B5EF4-FFF2-40B4-BE49-F238E27FC236}">
                <a16:creationId xmlns:a16="http://schemas.microsoft.com/office/drawing/2014/main" id="{C42888B0-E3E6-B8D4-1706-6B2B12FE6659}"/>
              </a:ext>
            </a:extLst>
          </p:cNvPr>
          <p:cNvSpPr/>
          <p:nvPr/>
        </p:nvSpPr>
        <p:spPr>
          <a:xfrm rot="10800000">
            <a:off x="8437549" y="4429733"/>
            <a:ext cx="711200" cy="1427534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1511" name="Arrow: Down 21510">
            <a:extLst>
              <a:ext uri="{FF2B5EF4-FFF2-40B4-BE49-F238E27FC236}">
                <a16:creationId xmlns:a16="http://schemas.microsoft.com/office/drawing/2014/main" id="{BBBB28CF-32CD-4405-28AE-88FBD47312E7}"/>
              </a:ext>
            </a:extLst>
          </p:cNvPr>
          <p:cNvSpPr/>
          <p:nvPr/>
        </p:nvSpPr>
        <p:spPr>
          <a:xfrm rot="10800000" flipV="1">
            <a:off x="9859949" y="4429733"/>
            <a:ext cx="711200" cy="1427534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21512" name="Straight Arrow Connector 21511">
            <a:extLst>
              <a:ext uri="{FF2B5EF4-FFF2-40B4-BE49-F238E27FC236}">
                <a16:creationId xmlns:a16="http://schemas.microsoft.com/office/drawing/2014/main" id="{4812FD9F-1775-D2D8-783C-C5A7BCF6A5DE}"/>
              </a:ext>
            </a:extLst>
          </p:cNvPr>
          <p:cNvCxnSpPr/>
          <p:nvPr/>
        </p:nvCxnSpPr>
        <p:spPr>
          <a:xfrm>
            <a:off x="8780449" y="6022367"/>
            <a:ext cx="1435099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13" name="TextBox 21512">
            <a:extLst>
              <a:ext uri="{FF2B5EF4-FFF2-40B4-BE49-F238E27FC236}">
                <a16:creationId xmlns:a16="http://schemas.microsoft.com/office/drawing/2014/main" id="{ECE7995D-C424-FD29-7031-D6FB9E93B59B}"/>
              </a:ext>
            </a:extLst>
          </p:cNvPr>
          <p:cNvSpPr txBox="1"/>
          <p:nvPr/>
        </p:nvSpPr>
        <p:spPr>
          <a:xfrm>
            <a:off x="9014094" y="6022367"/>
            <a:ext cx="12218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b="1" dirty="0"/>
              <a:t>20 msec</a:t>
            </a:r>
          </a:p>
        </p:txBody>
      </p:sp>
      <p:cxnSp>
        <p:nvCxnSpPr>
          <p:cNvPr id="21514" name="Straight Arrow Connector 21513">
            <a:extLst>
              <a:ext uri="{FF2B5EF4-FFF2-40B4-BE49-F238E27FC236}">
                <a16:creationId xmlns:a16="http://schemas.microsoft.com/office/drawing/2014/main" id="{43D8DEE8-046B-BE38-6270-4130A16AE844}"/>
              </a:ext>
            </a:extLst>
          </p:cNvPr>
          <p:cNvCxnSpPr/>
          <p:nvPr/>
        </p:nvCxnSpPr>
        <p:spPr>
          <a:xfrm>
            <a:off x="7347872" y="6022367"/>
            <a:ext cx="1435099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15" name="TextBox 21514">
            <a:extLst>
              <a:ext uri="{FF2B5EF4-FFF2-40B4-BE49-F238E27FC236}">
                <a16:creationId xmlns:a16="http://schemas.microsoft.com/office/drawing/2014/main" id="{31397857-9DD2-7847-0FB9-E7EE2086EBD9}"/>
              </a:ext>
            </a:extLst>
          </p:cNvPr>
          <p:cNvSpPr txBox="1"/>
          <p:nvPr/>
        </p:nvSpPr>
        <p:spPr>
          <a:xfrm>
            <a:off x="7581517" y="6022367"/>
            <a:ext cx="12218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b="1" dirty="0"/>
              <a:t>20 msec</a:t>
            </a:r>
          </a:p>
        </p:txBody>
      </p:sp>
      <p:sp>
        <p:nvSpPr>
          <p:cNvPr id="21516" name="Arrow: Down 21515">
            <a:extLst>
              <a:ext uri="{FF2B5EF4-FFF2-40B4-BE49-F238E27FC236}">
                <a16:creationId xmlns:a16="http://schemas.microsoft.com/office/drawing/2014/main" id="{257513FB-678B-898C-472F-EF36B21FE5D9}"/>
              </a:ext>
            </a:extLst>
          </p:cNvPr>
          <p:cNvSpPr/>
          <p:nvPr/>
        </p:nvSpPr>
        <p:spPr>
          <a:xfrm rot="10800000">
            <a:off x="7708515" y="6901235"/>
            <a:ext cx="711200" cy="1427534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1517" name="Arrow: Down 21516">
            <a:extLst>
              <a:ext uri="{FF2B5EF4-FFF2-40B4-BE49-F238E27FC236}">
                <a16:creationId xmlns:a16="http://schemas.microsoft.com/office/drawing/2014/main" id="{91240515-3889-294F-E3EF-0F0423EFDC79}"/>
              </a:ext>
            </a:extLst>
          </p:cNvPr>
          <p:cNvSpPr/>
          <p:nvPr/>
        </p:nvSpPr>
        <p:spPr>
          <a:xfrm rot="10800000" flipV="1">
            <a:off x="6402937" y="6901235"/>
            <a:ext cx="711200" cy="1427534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21518" name="Straight Arrow Connector 21517">
            <a:extLst>
              <a:ext uri="{FF2B5EF4-FFF2-40B4-BE49-F238E27FC236}">
                <a16:creationId xmlns:a16="http://schemas.microsoft.com/office/drawing/2014/main" id="{D7648065-BD18-F4F8-5FAA-B4A59FC5E1F0}"/>
              </a:ext>
            </a:extLst>
          </p:cNvPr>
          <p:cNvCxnSpPr/>
          <p:nvPr/>
        </p:nvCxnSpPr>
        <p:spPr>
          <a:xfrm>
            <a:off x="6651893" y="8493869"/>
            <a:ext cx="1435099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19" name="TextBox 21518">
            <a:extLst>
              <a:ext uri="{FF2B5EF4-FFF2-40B4-BE49-F238E27FC236}">
                <a16:creationId xmlns:a16="http://schemas.microsoft.com/office/drawing/2014/main" id="{0457BBBD-0A54-8C7C-3732-E2EF6CD54318}"/>
              </a:ext>
            </a:extLst>
          </p:cNvPr>
          <p:cNvSpPr txBox="1"/>
          <p:nvPr/>
        </p:nvSpPr>
        <p:spPr>
          <a:xfrm>
            <a:off x="6758537" y="8493869"/>
            <a:ext cx="12218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b="1" dirty="0"/>
              <a:t>20 msec</a:t>
            </a:r>
          </a:p>
        </p:txBody>
      </p:sp>
      <p:sp>
        <p:nvSpPr>
          <p:cNvPr id="21520" name="Arrow: Down 21519">
            <a:extLst>
              <a:ext uri="{FF2B5EF4-FFF2-40B4-BE49-F238E27FC236}">
                <a16:creationId xmlns:a16="http://schemas.microsoft.com/office/drawing/2014/main" id="{D260D2B3-FEB5-332A-041C-408115C0F68F}"/>
              </a:ext>
            </a:extLst>
          </p:cNvPr>
          <p:cNvSpPr/>
          <p:nvPr/>
        </p:nvSpPr>
        <p:spPr>
          <a:xfrm rot="10800000">
            <a:off x="10596546" y="6901235"/>
            <a:ext cx="711200" cy="1427534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1521" name="Arrow: Down 21520">
            <a:extLst>
              <a:ext uri="{FF2B5EF4-FFF2-40B4-BE49-F238E27FC236}">
                <a16:creationId xmlns:a16="http://schemas.microsoft.com/office/drawing/2014/main" id="{A5B4EB74-65A8-7773-55D2-8899C597D2D1}"/>
              </a:ext>
            </a:extLst>
          </p:cNvPr>
          <p:cNvSpPr/>
          <p:nvPr/>
        </p:nvSpPr>
        <p:spPr>
          <a:xfrm rot="10800000" flipV="1">
            <a:off x="9141092" y="6901235"/>
            <a:ext cx="711200" cy="1427534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21522" name="Straight Arrow Connector 21521">
            <a:extLst>
              <a:ext uri="{FF2B5EF4-FFF2-40B4-BE49-F238E27FC236}">
                <a16:creationId xmlns:a16="http://schemas.microsoft.com/office/drawing/2014/main" id="{E36CED0B-7D2B-17B8-2F9B-DD3DE62845BF}"/>
              </a:ext>
            </a:extLst>
          </p:cNvPr>
          <p:cNvCxnSpPr/>
          <p:nvPr/>
        </p:nvCxnSpPr>
        <p:spPr>
          <a:xfrm>
            <a:off x="9496692" y="8493869"/>
            <a:ext cx="1435099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23" name="TextBox 21522">
            <a:extLst>
              <a:ext uri="{FF2B5EF4-FFF2-40B4-BE49-F238E27FC236}">
                <a16:creationId xmlns:a16="http://schemas.microsoft.com/office/drawing/2014/main" id="{C4D8BEA3-A5EE-D80B-14C6-89071F5EC2F3}"/>
              </a:ext>
            </a:extLst>
          </p:cNvPr>
          <p:cNvSpPr txBox="1"/>
          <p:nvPr/>
        </p:nvSpPr>
        <p:spPr>
          <a:xfrm>
            <a:off x="9730337" y="8493869"/>
            <a:ext cx="12218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b="1" dirty="0"/>
              <a:t>20 msec</a:t>
            </a:r>
          </a:p>
        </p:txBody>
      </p:sp>
      <p:cxnSp>
        <p:nvCxnSpPr>
          <p:cNvPr id="21524" name="Straight Arrow Connector 21523">
            <a:extLst>
              <a:ext uri="{FF2B5EF4-FFF2-40B4-BE49-F238E27FC236}">
                <a16:creationId xmlns:a16="http://schemas.microsoft.com/office/drawing/2014/main" id="{E09B52FF-D825-A1E3-8359-522D7421AD4E}"/>
              </a:ext>
            </a:extLst>
          </p:cNvPr>
          <p:cNvCxnSpPr/>
          <p:nvPr/>
        </p:nvCxnSpPr>
        <p:spPr>
          <a:xfrm>
            <a:off x="8064115" y="8493869"/>
            <a:ext cx="1435099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25" name="TextBox 21524">
            <a:extLst>
              <a:ext uri="{FF2B5EF4-FFF2-40B4-BE49-F238E27FC236}">
                <a16:creationId xmlns:a16="http://schemas.microsoft.com/office/drawing/2014/main" id="{D98245B7-7CEB-005F-5C9D-8B312CA2D70F}"/>
              </a:ext>
            </a:extLst>
          </p:cNvPr>
          <p:cNvSpPr txBox="1"/>
          <p:nvPr/>
        </p:nvSpPr>
        <p:spPr>
          <a:xfrm>
            <a:off x="8297760" y="8493869"/>
            <a:ext cx="12218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b="1" dirty="0"/>
              <a:t>20 msec</a:t>
            </a:r>
          </a:p>
        </p:txBody>
      </p:sp>
      <p:sp>
        <p:nvSpPr>
          <p:cNvPr id="21526" name="Arrow: Down 21525">
            <a:extLst>
              <a:ext uri="{FF2B5EF4-FFF2-40B4-BE49-F238E27FC236}">
                <a16:creationId xmlns:a16="http://schemas.microsoft.com/office/drawing/2014/main" id="{85B63557-F410-4DEB-67DC-7B8385C7CECF}"/>
              </a:ext>
            </a:extLst>
          </p:cNvPr>
          <p:cNvSpPr/>
          <p:nvPr/>
        </p:nvSpPr>
        <p:spPr>
          <a:xfrm rot="10800000" flipV="1">
            <a:off x="13995403" y="6425439"/>
            <a:ext cx="711200" cy="1168295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1527" name="Arrow: Down 21526">
            <a:extLst>
              <a:ext uri="{FF2B5EF4-FFF2-40B4-BE49-F238E27FC236}">
                <a16:creationId xmlns:a16="http://schemas.microsoft.com/office/drawing/2014/main" id="{0A392CFA-6A47-7E9B-C96E-2455C8443D4E}"/>
              </a:ext>
            </a:extLst>
          </p:cNvPr>
          <p:cNvSpPr/>
          <p:nvPr/>
        </p:nvSpPr>
        <p:spPr>
          <a:xfrm rot="10800000">
            <a:off x="12689825" y="6425438"/>
            <a:ext cx="711200" cy="1168295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21528" name="Straight Arrow Connector 21527">
            <a:extLst>
              <a:ext uri="{FF2B5EF4-FFF2-40B4-BE49-F238E27FC236}">
                <a16:creationId xmlns:a16="http://schemas.microsoft.com/office/drawing/2014/main" id="{A28B7B85-BF8B-CAE5-2431-3A5ED76618A7}"/>
              </a:ext>
            </a:extLst>
          </p:cNvPr>
          <p:cNvCxnSpPr>
            <a:cxnSpLocks/>
          </p:cNvCxnSpPr>
          <p:nvPr/>
        </p:nvCxnSpPr>
        <p:spPr>
          <a:xfrm>
            <a:off x="12926081" y="7845836"/>
            <a:ext cx="1435099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29" name="Arrow: Down 21528">
            <a:extLst>
              <a:ext uri="{FF2B5EF4-FFF2-40B4-BE49-F238E27FC236}">
                <a16:creationId xmlns:a16="http://schemas.microsoft.com/office/drawing/2014/main" id="{C97A561F-982B-2B08-7793-B0A5B67EF748}"/>
              </a:ext>
            </a:extLst>
          </p:cNvPr>
          <p:cNvSpPr/>
          <p:nvPr/>
        </p:nvSpPr>
        <p:spPr>
          <a:xfrm rot="10800000" flipV="1">
            <a:off x="16883434" y="6425439"/>
            <a:ext cx="711200" cy="1168295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1530" name="Arrow: Down 21529">
            <a:extLst>
              <a:ext uri="{FF2B5EF4-FFF2-40B4-BE49-F238E27FC236}">
                <a16:creationId xmlns:a16="http://schemas.microsoft.com/office/drawing/2014/main" id="{2FCC2DA2-B321-22FD-D7C3-2AD3D4C340DD}"/>
              </a:ext>
            </a:extLst>
          </p:cNvPr>
          <p:cNvSpPr/>
          <p:nvPr/>
        </p:nvSpPr>
        <p:spPr>
          <a:xfrm rot="10800000">
            <a:off x="15427980" y="6425438"/>
            <a:ext cx="711200" cy="1168295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21531" name="Straight Arrow Connector 21530">
            <a:extLst>
              <a:ext uri="{FF2B5EF4-FFF2-40B4-BE49-F238E27FC236}">
                <a16:creationId xmlns:a16="http://schemas.microsoft.com/office/drawing/2014/main" id="{50DB3C53-11C9-3736-A9E1-77429FDAD7F3}"/>
              </a:ext>
            </a:extLst>
          </p:cNvPr>
          <p:cNvCxnSpPr>
            <a:cxnSpLocks/>
          </p:cNvCxnSpPr>
          <p:nvPr/>
        </p:nvCxnSpPr>
        <p:spPr>
          <a:xfrm>
            <a:off x="15770880" y="7845836"/>
            <a:ext cx="1435099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532" name="Straight Arrow Connector 21531">
            <a:extLst>
              <a:ext uri="{FF2B5EF4-FFF2-40B4-BE49-F238E27FC236}">
                <a16:creationId xmlns:a16="http://schemas.microsoft.com/office/drawing/2014/main" id="{CBB535E1-D998-775F-EAC8-987F943F99A5}"/>
              </a:ext>
            </a:extLst>
          </p:cNvPr>
          <p:cNvCxnSpPr>
            <a:cxnSpLocks/>
          </p:cNvCxnSpPr>
          <p:nvPr/>
        </p:nvCxnSpPr>
        <p:spPr>
          <a:xfrm>
            <a:off x="14338303" y="7845836"/>
            <a:ext cx="1435099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33" name="TextBox 21532">
            <a:extLst>
              <a:ext uri="{FF2B5EF4-FFF2-40B4-BE49-F238E27FC236}">
                <a16:creationId xmlns:a16="http://schemas.microsoft.com/office/drawing/2014/main" id="{2843F56C-82D8-FB6D-A4D1-D017BC4C7DBB}"/>
              </a:ext>
            </a:extLst>
          </p:cNvPr>
          <p:cNvSpPr txBox="1"/>
          <p:nvPr/>
        </p:nvSpPr>
        <p:spPr>
          <a:xfrm>
            <a:off x="13139371" y="7867105"/>
            <a:ext cx="12218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b="1" dirty="0"/>
              <a:t>20 msec</a:t>
            </a:r>
          </a:p>
        </p:txBody>
      </p:sp>
      <p:sp>
        <p:nvSpPr>
          <p:cNvPr id="21534" name="TextBox 21533">
            <a:extLst>
              <a:ext uri="{FF2B5EF4-FFF2-40B4-BE49-F238E27FC236}">
                <a16:creationId xmlns:a16="http://schemas.microsoft.com/office/drawing/2014/main" id="{3BBF363D-E0D2-F0AA-5262-61D11422ED29}"/>
              </a:ext>
            </a:extLst>
          </p:cNvPr>
          <p:cNvSpPr txBox="1"/>
          <p:nvPr/>
        </p:nvSpPr>
        <p:spPr>
          <a:xfrm>
            <a:off x="16111171" y="7867105"/>
            <a:ext cx="12218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b="1" dirty="0"/>
              <a:t>20 msec</a:t>
            </a:r>
          </a:p>
        </p:txBody>
      </p:sp>
      <p:sp>
        <p:nvSpPr>
          <p:cNvPr id="21535" name="TextBox 21534">
            <a:extLst>
              <a:ext uri="{FF2B5EF4-FFF2-40B4-BE49-F238E27FC236}">
                <a16:creationId xmlns:a16="http://schemas.microsoft.com/office/drawing/2014/main" id="{C4F76D35-90E7-1D11-6580-2DF28B484BAF}"/>
              </a:ext>
            </a:extLst>
          </p:cNvPr>
          <p:cNvSpPr txBox="1"/>
          <p:nvPr/>
        </p:nvSpPr>
        <p:spPr>
          <a:xfrm>
            <a:off x="14678594" y="7867105"/>
            <a:ext cx="12218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b="1" dirty="0"/>
              <a:t>20 msec</a:t>
            </a:r>
          </a:p>
        </p:txBody>
      </p:sp>
      <p:sp>
        <p:nvSpPr>
          <p:cNvPr id="21536" name="TextBox 21535">
            <a:extLst>
              <a:ext uri="{FF2B5EF4-FFF2-40B4-BE49-F238E27FC236}">
                <a16:creationId xmlns:a16="http://schemas.microsoft.com/office/drawing/2014/main" id="{158773DB-7F4E-194F-361C-5C90DFB78EA9}"/>
              </a:ext>
            </a:extLst>
          </p:cNvPr>
          <p:cNvSpPr txBox="1"/>
          <p:nvPr/>
        </p:nvSpPr>
        <p:spPr>
          <a:xfrm>
            <a:off x="5592749" y="8498471"/>
            <a:ext cx="12218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b="1" dirty="0">
                <a:solidFill>
                  <a:srgbClr val="FF0000"/>
                </a:solidFill>
              </a:rPr>
              <a:t>10 msec</a:t>
            </a:r>
          </a:p>
        </p:txBody>
      </p:sp>
      <p:cxnSp>
        <p:nvCxnSpPr>
          <p:cNvPr id="21537" name="Straight Arrow Connector 21536">
            <a:extLst>
              <a:ext uri="{FF2B5EF4-FFF2-40B4-BE49-F238E27FC236}">
                <a16:creationId xmlns:a16="http://schemas.microsoft.com/office/drawing/2014/main" id="{91FFF240-545B-7757-23BE-41C5BC33C57F}"/>
              </a:ext>
            </a:extLst>
          </p:cNvPr>
          <p:cNvCxnSpPr>
            <a:cxnSpLocks/>
          </p:cNvCxnSpPr>
          <p:nvPr/>
        </p:nvCxnSpPr>
        <p:spPr>
          <a:xfrm>
            <a:off x="5788294" y="8493869"/>
            <a:ext cx="896656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38" name="TextBox 21537">
            <a:extLst>
              <a:ext uri="{FF2B5EF4-FFF2-40B4-BE49-F238E27FC236}">
                <a16:creationId xmlns:a16="http://schemas.microsoft.com/office/drawing/2014/main" id="{DA3D0E9C-89D9-2B18-4C87-FB604A049C7A}"/>
              </a:ext>
            </a:extLst>
          </p:cNvPr>
          <p:cNvSpPr txBox="1"/>
          <p:nvPr/>
        </p:nvSpPr>
        <p:spPr>
          <a:xfrm rot="5400000">
            <a:off x="1583122" y="6522977"/>
            <a:ext cx="44028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3600" b="1" dirty="0">
                <a:solidFill>
                  <a:srgbClr val="FF0000"/>
                </a:solidFill>
              </a:rPr>
              <a:t>Communication Delay</a:t>
            </a:r>
          </a:p>
        </p:txBody>
      </p:sp>
      <p:cxnSp>
        <p:nvCxnSpPr>
          <p:cNvPr id="21540" name="Connector: Elbow 21539">
            <a:extLst>
              <a:ext uri="{FF2B5EF4-FFF2-40B4-BE49-F238E27FC236}">
                <a16:creationId xmlns:a16="http://schemas.microsoft.com/office/drawing/2014/main" id="{A61AFBDD-F9EF-9B3D-1F15-EF84410C5544}"/>
              </a:ext>
            </a:extLst>
          </p:cNvPr>
          <p:cNvCxnSpPr>
            <a:cxnSpLocks/>
            <a:endCxn id="21536" idx="1"/>
          </p:cNvCxnSpPr>
          <p:nvPr/>
        </p:nvCxnSpPr>
        <p:spPr>
          <a:xfrm rot="16200000" flipH="1">
            <a:off x="3217396" y="6353951"/>
            <a:ext cx="3347064" cy="1403642"/>
          </a:xfrm>
          <a:prstGeom prst="bentConnector2">
            <a:avLst/>
          </a:prstGeom>
          <a:ln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Arrow: Down 5">
            <a:extLst>
              <a:ext uri="{FF2B5EF4-FFF2-40B4-BE49-F238E27FC236}">
                <a16:creationId xmlns:a16="http://schemas.microsoft.com/office/drawing/2014/main" id="{5E1CFCDC-ACE3-A213-75E2-C71F436D10C3}"/>
              </a:ext>
            </a:extLst>
          </p:cNvPr>
          <p:cNvSpPr/>
          <p:nvPr/>
        </p:nvSpPr>
        <p:spPr>
          <a:xfrm rot="10800000" flipV="1">
            <a:off x="14688769" y="6846144"/>
            <a:ext cx="711200" cy="505481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Arrow: Down 6">
            <a:extLst>
              <a:ext uri="{FF2B5EF4-FFF2-40B4-BE49-F238E27FC236}">
                <a16:creationId xmlns:a16="http://schemas.microsoft.com/office/drawing/2014/main" id="{8D661EFE-62C6-6456-DAEF-4A42A1A6F23E}"/>
              </a:ext>
            </a:extLst>
          </p:cNvPr>
          <p:cNvSpPr/>
          <p:nvPr/>
        </p:nvSpPr>
        <p:spPr>
          <a:xfrm rot="10800000">
            <a:off x="13383191" y="6846142"/>
            <a:ext cx="711200" cy="505481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0" name="Arrow: Down 9">
            <a:extLst>
              <a:ext uri="{FF2B5EF4-FFF2-40B4-BE49-F238E27FC236}">
                <a16:creationId xmlns:a16="http://schemas.microsoft.com/office/drawing/2014/main" id="{BD9CBB71-B206-1C2A-816B-ABB070D1D325}"/>
              </a:ext>
            </a:extLst>
          </p:cNvPr>
          <p:cNvSpPr/>
          <p:nvPr/>
        </p:nvSpPr>
        <p:spPr>
          <a:xfrm rot="10800000" flipV="1">
            <a:off x="17576800" y="6846144"/>
            <a:ext cx="711200" cy="505481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2" name="Arrow: Down 11">
            <a:extLst>
              <a:ext uri="{FF2B5EF4-FFF2-40B4-BE49-F238E27FC236}">
                <a16:creationId xmlns:a16="http://schemas.microsoft.com/office/drawing/2014/main" id="{C1CA58B7-43B9-E9BE-2E67-DF6A451F12B5}"/>
              </a:ext>
            </a:extLst>
          </p:cNvPr>
          <p:cNvSpPr/>
          <p:nvPr/>
        </p:nvSpPr>
        <p:spPr>
          <a:xfrm rot="10800000">
            <a:off x="16121346" y="6846142"/>
            <a:ext cx="711200" cy="505481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18" name="Picture 4" descr="IEA: Data center energy consumption set to double by 2030 to 945TWh - DCD">
            <a:extLst>
              <a:ext uri="{FF2B5EF4-FFF2-40B4-BE49-F238E27FC236}">
                <a16:creationId xmlns:a16="http://schemas.microsoft.com/office/drawing/2014/main" id="{18BCF2D9-6B01-8EF7-12B2-721C6CAC5D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846" y="4465363"/>
            <a:ext cx="2767526" cy="15570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Commercial Energy Storage Systems: Types, Costs &amp; Benefits">
            <a:extLst>
              <a:ext uri="{FF2B5EF4-FFF2-40B4-BE49-F238E27FC236}">
                <a16:creationId xmlns:a16="http://schemas.microsoft.com/office/drawing/2014/main" id="{901B5732-A276-EC72-4087-0071D06110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604" y="6981809"/>
            <a:ext cx="3074646" cy="153732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69488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8FACE9-DB69-7F8C-800D-E47F14E9CF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E71A915A-FFC4-29BA-1076-3BD0A2124D3D}"/>
              </a:ext>
            </a:extLst>
          </p:cNvPr>
          <p:cNvCxnSpPr>
            <a:cxnSpLocks/>
          </p:cNvCxnSpPr>
          <p:nvPr/>
        </p:nvCxnSpPr>
        <p:spPr>
          <a:xfrm>
            <a:off x="14353944" y="6513870"/>
            <a:ext cx="944137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58F1B820-6705-47D5-A9B5-E4D165269B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494" y="1397379"/>
            <a:ext cx="15773400" cy="1988345"/>
          </a:xfrm>
        </p:spPr>
        <p:txBody>
          <a:bodyPr>
            <a:normAutofit/>
          </a:bodyPr>
          <a:lstStyle/>
          <a:p>
            <a:pPr algn="l"/>
            <a:r>
              <a:rPr lang="en-CA" sz="5400" b="1" dirty="0"/>
              <a:t>Parallel setup</a:t>
            </a:r>
          </a:p>
        </p:txBody>
      </p:sp>
      <p:pic>
        <p:nvPicPr>
          <p:cNvPr id="7" name="Graphic 6" descr="Battery charging with solid fill">
            <a:extLst>
              <a:ext uri="{FF2B5EF4-FFF2-40B4-BE49-F238E27FC236}">
                <a16:creationId xmlns:a16="http://schemas.microsoft.com/office/drawing/2014/main" id="{AB1FB846-680B-4957-0551-3939750C6307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 rot="16200000">
            <a:off x="3427025" y="7601901"/>
            <a:ext cx="2294364" cy="2294364"/>
          </a:xfrm>
          <a:prstGeom prst="rect">
            <a:avLst/>
          </a:prstGeom>
        </p:spPr>
      </p:pic>
      <p:pic>
        <p:nvPicPr>
          <p:cNvPr id="15" name="Picture 2" descr="What Is an AI Data Center? | IBM">
            <a:extLst>
              <a:ext uri="{FF2B5EF4-FFF2-40B4-BE49-F238E27FC236}">
                <a16:creationId xmlns:a16="http://schemas.microsoft.com/office/drawing/2014/main" id="{FE127EB5-7AF0-A295-49C5-64916538C3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944" y="4816800"/>
            <a:ext cx="3425280" cy="191815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C4E9F85-4352-532A-9122-A9E3EADAF9F2}"/>
              </a:ext>
            </a:extLst>
          </p:cNvPr>
          <p:cNvCxnSpPr>
            <a:cxnSpLocks/>
          </p:cNvCxnSpPr>
          <p:nvPr/>
        </p:nvCxnSpPr>
        <p:spPr>
          <a:xfrm>
            <a:off x="3540224" y="5775878"/>
            <a:ext cx="2665287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B6548FB5-C5C3-7490-A21F-BB9101BEE111}"/>
              </a:ext>
            </a:extLst>
          </p:cNvPr>
          <p:cNvCxnSpPr>
            <a:stCxn id="7" idx="3"/>
          </p:cNvCxnSpPr>
          <p:nvPr/>
        </p:nvCxnSpPr>
        <p:spPr>
          <a:xfrm flipH="1" flipV="1">
            <a:off x="4574206" y="5775878"/>
            <a:ext cx="1" cy="1826023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2" descr="What Is an AI Data Center? | IBM">
            <a:extLst>
              <a:ext uri="{FF2B5EF4-FFF2-40B4-BE49-F238E27FC236}">
                <a16:creationId xmlns:a16="http://schemas.microsoft.com/office/drawing/2014/main" id="{7BA85391-F3D3-D432-B1CA-064CE4517B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3686" y="4979959"/>
            <a:ext cx="3425280" cy="191815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Graphic 25" descr="Electric Tower with solid fill">
            <a:extLst>
              <a:ext uri="{FF2B5EF4-FFF2-40B4-BE49-F238E27FC236}">
                <a16:creationId xmlns:a16="http://schemas.microsoft.com/office/drawing/2014/main" id="{22A754FA-3819-B635-390C-91AE7CDE7343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184601" y="5193159"/>
            <a:ext cx="914400" cy="914400"/>
          </a:xfrm>
          <a:prstGeom prst="rect">
            <a:avLst/>
          </a:prstGeom>
        </p:spPr>
      </p:pic>
      <p:pic>
        <p:nvPicPr>
          <p:cNvPr id="29" name="Graphic 28" descr="Electric Tower with solid fill">
            <a:extLst>
              <a:ext uri="{FF2B5EF4-FFF2-40B4-BE49-F238E27FC236}">
                <a16:creationId xmlns:a16="http://schemas.microsoft.com/office/drawing/2014/main" id="{0D0D23D0-4FC6-2216-C263-98123C3F514A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7373600" y="5402386"/>
            <a:ext cx="914400" cy="914400"/>
          </a:xfrm>
          <a:prstGeom prst="rect">
            <a:avLst/>
          </a:prstGeom>
        </p:spPr>
      </p:pic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F115C63D-00B5-0EF8-9793-1F6A88F06971}"/>
              </a:ext>
            </a:extLst>
          </p:cNvPr>
          <p:cNvCxnSpPr>
            <a:cxnSpLocks/>
          </p:cNvCxnSpPr>
          <p:nvPr/>
        </p:nvCxnSpPr>
        <p:spPr>
          <a:xfrm>
            <a:off x="14353944" y="5402386"/>
            <a:ext cx="944137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Graphic 27" descr="Battery charging with solid fill">
            <a:extLst>
              <a:ext uri="{FF2B5EF4-FFF2-40B4-BE49-F238E27FC236}">
                <a16:creationId xmlns:a16="http://schemas.microsoft.com/office/drawing/2014/main" id="{C9CE73C6-165B-068B-8C85-21EF4E27E9D5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 rot="16200000">
            <a:off x="14682002" y="4712404"/>
            <a:ext cx="2294364" cy="2294364"/>
          </a:xfrm>
          <a:prstGeom prst="rect">
            <a:avLst/>
          </a:prstGeom>
        </p:spPr>
      </p:pic>
      <p:pic>
        <p:nvPicPr>
          <p:cNvPr id="27" name="Graphic 26" descr="Battery charging with solid fill">
            <a:extLst>
              <a:ext uri="{FF2B5EF4-FFF2-40B4-BE49-F238E27FC236}">
                <a16:creationId xmlns:a16="http://schemas.microsoft.com/office/drawing/2014/main" id="{89316918-4050-9015-19A9-9A8DAD114486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 rot="16200000">
            <a:off x="12705593" y="4712404"/>
            <a:ext cx="2294364" cy="2294364"/>
          </a:xfrm>
          <a:prstGeom prst="rect">
            <a:avLst/>
          </a:prstGeom>
        </p:spPr>
      </p:pic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E9278768-6CC4-2DE8-DD4A-D141F3EEDCC1}"/>
              </a:ext>
            </a:extLst>
          </p:cNvPr>
          <p:cNvCxnSpPr>
            <a:cxnSpLocks/>
          </p:cNvCxnSpPr>
          <p:nvPr/>
        </p:nvCxnSpPr>
        <p:spPr>
          <a:xfrm>
            <a:off x="12149666" y="5892102"/>
            <a:ext cx="944137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72D581FA-3C76-F306-8031-4C9E9D9F75CB}"/>
              </a:ext>
            </a:extLst>
          </p:cNvPr>
          <p:cNvCxnSpPr>
            <a:cxnSpLocks/>
          </p:cNvCxnSpPr>
          <p:nvPr/>
        </p:nvCxnSpPr>
        <p:spPr>
          <a:xfrm>
            <a:off x="16504297" y="5921347"/>
            <a:ext cx="944137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33069C66-41A1-DA7E-8F3C-A2BD99B23032}"/>
              </a:ext>
            </a:extLst>
          </p:cNvPr>
          <p:cNvCxnSpPr/>
          <p:nvPr/>
        </p:nvCxnSpPr>
        <p:spPr>
          <a:xfrm>
            <a:off x="8108841" y="2013550"/>
            <a:ext cx="0" cy="7997125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itle 1">
            <a:extLst>
              <a:ext uri="{FF2B5EF4-FFF2-40B4-BE49-F238E27FC236}">
                <a16:creationId xmlns:a16="http://schemas.microsoft.com/office/drawing/2014/main" id="{229908D4-6C85-306F-C01B-D9378FB550D2}"/>
              </a:ext>
            </a:extLst>
          </p:cNvPr>
          <p:cNvSpPr txBox="1">
            <a:spLocks/>
          </p:cNvSpPr>
          <p:nvPr/>
        </p:nvSpPr>
        <p:spPr>
          <a:xfrm>
            <a:off x="8362884" y="1384894"/>
            <a:ext cx="15773400" cy="1988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CA" sz="5400" b="1" dirty="0"/>
              <a:t>In-line (UPS) setup</a:t>
            </a:r>
          </a:p>
        </p:txBody>
      </p:sp>
      <p:sp>
        <p:nvSpPr>
          <p:cNvPr id="39" name="Title 1">
            <a:extLst>
              <a:ext uri="{FF2B5EF4-FFF2-40B4-BE49-F238E27FC236}">
                <a16:creationId xmlns:a16="http://schemas.microsoft.com/office/drawing/2014/main" id="{7157E936-6D40-E226-3DB1-92618E3F3151}"/>
              </a:ext>
            </a:extLst>
          </p:cNvPr>
          <p:cNvSpPr txBox="1">
            <a:spLocks/>
          </p:cNvSpPr>
          <p:nvPr/>
        </p:nvSpPr>
        <p:spPr>
          <a:xfrm>
            <a:off x="622494" y="70699"/>
            <a:ext cx="15773400" cy="17009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CA" sz="5400" b="1" dirty="0"/>
              <a:t>Novel approach available in the market</a:t>
            </a:r>
          </a:p>
        </p:txBody>
      </p:sp>
      <p:sp>
        <p:nvSpPr>
          <p:cNvPr id="40" name="Freeform 14">
            <a:extLst>
              <a:ext uri="{FF2B5EF4-FFF2-40B4-BE49-F238E27FC236}">
                <a16:creationId xmlns:a16="http://schemas.microsoft.com/office/drawing/2014/main" id="{46D53ED0-94B8-AE28-6F71-976274823C60}"/>
              </a:ext>
            </a:extLst>
          </p:cNvPr>
          <p:cNvSpPr/>
          <p:nvPr/>
        </p:nvSpPr>
        <p:spPr>
          <a:xfrm>
            <a:off x="114944" y="151663"/>
            <a:ext cx="1271699" cy="388251"/>
          </a:xfrm>
          <a:custGeom>
            <a:avLst/>
            <a:gdLst/>
            <a:ahLst/>
            <a:cxnLst/>
            <a:rect l="l" t="t" r="r" b="b"/>
            <a:pathLst>
              <a:path w="1271699" h="388251">
                <a:moveTo>
                  <a:pt x="0" y="0"/>
                </a:moveTo>
                <a:lnTo>
                  <a:pt x="1271699" y="0"/>
                </a:lnTo>
                <a:lnTo>
                  <a:pt x="1271699" y="388250"/>
                </a:lnTo>
                <a:lnTo>
                  <a:pt x="0" y="38825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t="-135160" b="-92384"/>
            </a:stretch>
          </a:blipFill>
        </p:spPr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221963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6B1087-B65D-DDB2-5D5D-F1BDB50E5C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098F2AA-0BD8-7A0A-8B45-888A5B455C6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735" y="3180261"/>
            <a:ext cx="8598879" cy="6835266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8C072305-B36C-55E9-04BC-CFA58FC6B579}"/>
              </a:ext>
            </a:extLst>
          </p:cNvPr>
          <p:cNvSpPr/>
          <p:nvPr/>
        </p:nvSpPr>
        <p:spPr>
          <a:xfrm>
            <a:off x="5019935" y="7512345"/>
            <a:ext cx="759854" cy="1815921"/>
          </a:xfrm>
          <a:prstGeom prst="roundRect">
            <a:avLst/>
          </a:prstGeom>
          <a:solidFill>
            <a:srgbClr val="FFFF00">
              <a:alpha val="24000"/>
            </a:srgbClr>
          </a:solidFill>
          <a:ln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27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44E2175-1A7D-1F2F-E7CA-3CD42E5B4AD8}"/>
              </a:ext>
            </a:extLst>
          </p:cNvPr>
          <p:cNvSpPr txBox="1"/>
          <p:nvPr/>
        </p:nvSpPr>
        <p:spPr>
          <a:xfrm>
            <a:off x="5779789" y="7973104"/>
            <a:ext cx="1885581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700" b="1" dirty="0"/>
              <a:t>20 ms delay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9B1D956-C3A0-65F4-8349-DC5BB5F787C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2472" y="3093635"/>
            <a:ext cx="8693151" cy="6936960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2EDBA5E4-5329-8850-DEBC-C15BCDE4EBE4}"/>
              </a:ext>
            </a:extLst>
          </p:cNvPr>
          <p:cNvSpPr/>
          <p:nvPr/>
        </p:nvSpPr>
        <p:spPr>
          <a:xfrm>
            <a:off x="13618814" y="7342142"/>
            <a:ext cx="434067" cy="1815921"/>
          </a:xfrm>
          <a:prstGeom prst="roundRect">
            <a:avLst/>
          </a:prstGeom>
          <a:solidFill>
            <a:srgbClr val="FFFF00">
              <a:alpha val="24000"/>
            </a:srgbClr>
          </a:solidFill>
          <a:ln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2700" dirty="0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9E044A3D-38BA-393A-ABF4-EB4395857FA2}"/>
              </a:ext>
            </a:extLst>
          </p:cNvPr>
          <p:cNvCxnSpPr/>
          <p:nvPr/>
        </p:nvCxnSpPr>
        <p:spPr>
          <a:xfrm flipV="1">
            <a:off x="14521019" y="3403511"/>
            <a:ext cx="0" cy="743552"/>
          </a:xfrm>
          <a:prstGeom prst="straightConnector1">
            <a:avLst/>
          </a:prstGeom>
          <a:ln>
            <a:solidFill>
              <a:srgbClr val="FF0000"/>
            </a:solidFill>
            <a:prstDash val="sysDash"/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644C59C5-34B6-2490-B929-0CC5736DE4A3}"/>
              </a:ext>
            </a:extLst>
          </p:cNvPr>
          <p:cNvSpPr txBox="1"/>
          <p:nvPr/>
        </p:nvSpPr>
        <p:spPr>
          <a:xfrm>
            <a:off x="14052881" y="7638626"/>
            <a:ext cx="1451166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700" b="1" dirty="0"/>
              <a:t>No delay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E10DB2D-FD2A-C873-8849-50784B2EE0E9}"/>
              </a:ext>
            </a:extLst>
          </p:cNvPr>
          <p:cNvSpPr txBox="1"/>
          <p:nvPr/>
        </p:nvSpPr>
        <p:spPr>
          <a:xfrm>
            <a:off x="2208815" y="2658118"/>
            <a:ext cx="6425029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700" b="1" dirty="0"/>
              <a:t>Parallel BESS (30 MW peak Seen at the POI)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5AC3F29-55DB-30E4-3016-F451E7771D53}"/>
              </a:ext>
            </a:extLst>
          </p:cNvPr>
          <p:cNvSpPr txBox="1"/>
          <p:nvPr/>
        </p:nvSpPr>
        <p:spPr>
          <a:xfrm>
            <a:off x="10531582" y="2623793"/>
            <a:ext cx="6499151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700" b="1" dirty="0">
                <a:solidFill>
                  <a:srgbClr val="00B050"/>
                </a:solidFill>
              </a:rPr>
              <a:t>In Line UPS BESS </a:t>
            </a:r>
            <a:r>
              <a:rPr lang="en-CA" sz="2700" b="1" dirty="0"/>
              <a:t>(Contant Power at the POI)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5346175-28DC-D129-44CE-827455D92A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022" y="236236"/>
            <a:ext cx="15773400" cy="1988345"/>
          </a:xfrm>
        </p:spPr>
        <p:txBody>
          <a:bodyPr>
            <a:normAutofit/>
          </a:bodyPr>
          <a:lstStyle/>
          <a:p>
            <a:pPr algn="l"/>
            <a:r>
              <a:rPr lang="en-CA" sz="5400" b="1" dirty="0"/>
              <a:t>Parallel setup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9B3220B6-778A-482A-43C3-83451A5DFBD9}"/>
              </a:ext>
            </a:extLst>
          </p:cNvPr>
          <p:cNvSpPr txBox="1">
            <a:spLocks/>
          </p:cNvSpPr>
          <p:nvPr/>
        </p:nvSpPr>
        <p:spPr>
          <a:xfrm>
            <a:off x="9295124" y="236236"/>
            <a:ext cx="8972066" cy="1988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CA" sz="5400" b="1" dirty="0">
                <a:solidFill>
                  <a:srgbClr val="00B050"/>
                </a:solidFill>
              </a:rPr>
              <a:t>In-line (UPS) setup</a:t>
            </a:r>
          </a:p>
        </p:txBody>
      </p:sp>
      <p:sp>
        <p:nvSpPr>
          <p:cNvPr id="16" name="Freeform 14">
            <a:extLst>
              <a:ext uri="{FF2B5EF4-FFF2-40B4-BE49-F238E27FC236}">
                <a16:creationId xmlns:a16="http://schemas.microsoft.com/office/drawing/2014/main" id="{E05F6E96-CFFA-8F2B-81FD-C7F6CEBF28AB}"/>
              </a:ext>
            </a:extLst>
          </p:cNvPr>
          <p:cNvSpPr/>
          <p:nvPr/>
        </p:nvSpPr>
        <p:spPr>
          <a:xfrm>
            <a:off x="610097" y="382506"/>
            <a:ext cx="1271699" cy="388251"/>
          </a:xfrm>
          <a:custGeom>
            <a:avLst/>
            <a:gdLst/>
            <a:ahLst/>
            <a:cxnLst/>
            <a:rect l="l" t="t" r="r" b="b"/>
            <a:pathLst>
              <a:path w="1271699" h="388251">
                <a:moveTo>
                  <a:pt x="0" y="0"/>
                </a:moveTo>
                <a:lnTo>
                  <a:pt x="1271699" y="0"/>
                </a:lnTo>
                <a:lnTo>
                  <a:pt x="1271699" y="388250"/>
                </a:lnTo>
                <a:lnTo>
                  <a:pt x="0" y="38825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135160" b="-92384"/>
            </a:stretch>
          </a:blipFill>
        </p:spPr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04738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7E11D6-6BDB-79F7-A073-B96366A3D1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14">
            <a:extLst>
              <a:ext uri="{FF2B5EF4-FFF2-40B4-BE49-F238E27FC236}">
                <a16:creationId xmlns:a16="http://schemas.microsoft.com/office/drawing/2014/main" id="{1AD7BBCB-8782-DE15-97E8-021A58B47438}"/>
              </a:ext>
            </a:extLst>
          </p:cNvPr>
          <p:cNvSpPr/>
          <p:nvPr/>
        </p:nvSpPr>
        <p:spPr>
          <a:xfrm>
            <a:off x="610097" y="382506"/>
            <a:ext cx="1271699" cy="388251"/>
          </a:xfrm>
          <a:custGeom>
            <a:avLst/>
            <a:gdLst/>
            <a:ahLst/>
            <a:cxnLst/>
            <a:rect l="l" t="t" r="r" b="b"/>
            <a:pathLst>
              <a:path w="1271699" h="388251">
                <a:moveTo>
                  <a:pt x="0" y="0"/>
                </a:moveTo>
                <a:lnTo>
                  <a:pt x="1271699" y="0"/>
                </a:lnTo>
                <a:lnTo>
                  <a:pt x="1271699" y="388250"/>
                </a:lnTo>
                <a:lnTo>
                  <a:pt x="0" y="38825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135160" b="-92384"/>
            </a:stretch>
          </a:blipFill>
        </p:spPr>
        <p:txBody>
          <a:bodyPr/>
          <a:lstStyle/>
          <a:p>
            <a:endParaRPr lang="en-CA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EFEAA1E4-11C6-0BB2-9F2B-600E7227EF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022" y="236236"/>
            <a:ext cx="15773400" cy="1988345"/>
          </a:xfrm>
        </p:spPr>
        <p:txBody>
          <a:bodyPr>
            <a:normAutofit/>
          </a:bodyPr>
          <a:lstStyle/>
          <a:p>
            <a:pPr algn="l"/>
            <a:r>
              <a:rPr lang="en-CA" sz="3600" b="1" dirty="0"/>
              <a:t>How to quantify and make decision? (it is </a:t>
            </a:r>
            <a:r>
              <a:rPr lang="en-CA" sz="3600" b="1" dirty="0">
                <a:solidFill>
                  <a:srgbClr val="FF0000"/>
                </a:solidFill>
              </a:rPr>
              <a:t>Mechanical </a:t>
            </a:r>
            <a:r>
              <a:rPr lang="en-CA" sz="3600" b="1" dirty="0"/>
              <a:t>not </a:t>
            </a:r>
            <a:r>
              <a:rPr lang="en-CA" sz="3600" b="1" dirty="0">
                <a:solidFill>
                  <a:schemeClr val="tx2"/>
                </a:solidFill>
              </a:rPr>
              <a:t>Electrical</a:t>
            </a:r>
            <a:r>
              <a:rPr lang="en-CA" sz="3600" b="1" dirty="0"/>
              <a:t>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48D9733-EA90-9687-39F9-55AA00459124}"/>
              </a:ext>
            </a:extLst>
          </p:cNvPr>
          <p:cNvSpPr txBox="1"/>
          <p:nvPr/>
        </p:nvSpPr>
        <p:spPr>
          <a:xfrm>
            <a:off x="767618" y="1961437"/>
            <a:ext cx="1639501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34975" lvl="0" indent="-434975" algn="just"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rgbClr val="0C2C43"/>
                </a:solidFill>
                <a:latin typeface="Open Sans 1"/>
                <a:ea typeface="Open Sans 1"/>
                <a:cs typeface="Open Sans 1"/>
                <a:sym typeface="Open Sans 1"/>
              </a:rPr>
              <a:t>Using the stress-lifespan approach, we developed a module in PSCAD to estimate the </a:t>
            </a:r>
            <a:r>
              <a:rPr lang="en-US" sz="2400" b="1" dirty="0">
                <a:solidFill>
                  <a:srgbClr val="0C2C43"/>
                </a:solidFill>
                <a:latin typeface="Open Sans 1"/>
                <a:ea typeface="Open Sans 1"/>
                <a:cs typeface="Open Sans 1"/>
                <a:sym typeface="Open Sans 1"/>
              </a:rPr>
              <a:t>degradation of the lifespan</a:t>
            </a:r>
            <a:r>
              <a:rPr lang="en-US" sz="2400" dirty="0">
                <a:solidFill>
                  <a:srgbClr val="0C2C43"/>
                </a:solidFill>
                <a:latin typeface="Open Sans 1"/>
                <a:ea typeface="Open Sans 1"/>
                <a:cs typeface="Open Sans 1"/>
                <a:sym typeface="Open Sans 1"/>
              </a:rPr>
              <a:t> caused by SSTI. </a:t>
            </a:r>
          </a:p>
          <a:p>
            <a:pPr marL="434975" lvl="0" indent="-434975" algn="just"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rgbClr val="0C2C43"/>
                </a:solidFill>
                <a:latin typeface="Open Sans 1"/>
                <a:ea typeface="Open Sans 1"/>
                <a:cs typeface="Open Sans 1"/>
                <a:sym typeface="Open Sans 1"/>
              </a:rPr>
              <a:t>The module takes the torque signal form PSCAD, and uses the </a:t>
            </a:r>
            <a:r>
              <a:rPr lang="en-US" sz="2400" b="1" dirty="0">
                <a:solidFill>
                  <a:srgbClr val="0C2C43"/>
                </a:solidFill>
                <a:latin typeface="Open Sans 1"/>
                <a:ea typeface="Open Sans 1"/>
                <a:cs typeface="Open Sans 1"/>
                <a:sym typeface="Open Sans 1"/>
              </a:rPr>
              <a:t>mechanical information </a:t>
            </a:r>
            <a:r>
              <a:rPr lang="en-US" sz="2400" dirty="0">
                <a:solidFill>
                  <a:srgbClr val="0C2C43"/>
                </a:solidFill>
                <a:latin typeface="Open Sans 1"/>
                <a:ea typeface="Open Sans 1"/>
                <a:cs typeface="Open Sans 1"/>
                <a:sym typeface="Open Sans 1"/>
              </a:rPr>
              <a:t>inputted by the user to estimate </a:t>
            </a:r>
            <a:r>
              <a:rPr lang="en-US" sz="2400" b="1" dirty="0">
                <a:solidFill>
                  <a:srgbClr val="0C2C43"/>
                </a:solidFill>
                <a:latin typeface="Open Sans 1"/>
                <a:ea typeface="Open Sans 1"/>
                <a:cs typeface="Open Sans 1"/>
                <a:sym typeface="Open Sans 1"/>
              </a:rPr>
              <a:t>lifespan degradation</a:t>
            </a:r>
            <a:r>
              <a:rPr lang="en-US" sz="2400" dirty="0">
                <a:solidFill>
                  <a:srgbClr val="0C2C43"/>
                </a:solidFill>
                <a:latin typeface="Open Sans 1"/>
                <a:ea typeface="Open Sans 1"/>
                <a:cs typeface="Open Sans 1"/>
                <a:sym typeface="Open Sans 1"/>
              </a:rPr>
              <a:t>. </a:t>
            </a:r>
          </a:p>
          <a:p>
            <a:pPr marL="434975" lvl="0" indent="-434975" algn="just"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rgbClr val="0C2C43"/>
                </a:solidFill>
                <a:latin typeface="Open Sans 1"/>
                <a:ea typeface="Open Sans 1"/>
                <a:cs typeface="Open Sans 1"/>
                <a:sym typeface="Open Sans 1"/>
              </a:rPr>
              <a:t>Generator type, shaft model and materials, load factor, surface factor, stress damping and correction, etc.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0B34B48-F6B4-10C7-AC59-F2771813EA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3380" y="5675455"/>
            <a:ext cx="8874609" cy="456436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A8D1903-38F5-2EAC-0166-C7E4C7E818E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79871" y="4043095"/>
            <a:ext cx="4201111" cy="2343477"/>
          </a:xfrm>
          <a:prstGeom prst="rect">
            <a:avLst/>
          </a:prstGeom>
        </p:spPr>
      </p:pic>
      <p:pic>
        <p:nvPicPr>
          <p:cNvPr id="3" name="Picture 2" descr="A graph with lines and points&#10;&#10;AI-generated content may be incorrect.">
            <a:extLst>
              <a:ext uri="{FF2B5EF4-FFF2-40B4-BE49-F238E27FC236}">
                <a16:creationId xmlns:a16="http://schemas.microsoft.com/office/drawing/2014/main" id="{21DB435D-97AB-6AE8-939E-674B5C87296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71474" y="4043095"/>
            <a:ext cx="6437582" cy="4891032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067971B-F485-CDFE-50C8-A1040B5A8630}"/>
              </a:ext>
            </a:extLst>
          </p:cNvPr>
          <p:cNvSpPr/>
          <p:nvPr/>
        </p:nvSpPr>
        <p:spPr>
          <a:xfrm>
            <a:off x="9418320" y="4043095"/>
            <a:ext cx="7688580" cy="4834205"/>
          </a:xfrm>
          <a:prstGeom prst="roundRect">
            <a:avLst/>
          </a:prstGeom>
          <a:solidFill>
            <a:srgbClr val="FFFF00">
              <a:alpha val="15000"/>
            </a:srgbClr>
          </a:solidFill>
          <a:ln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94D66B97-72AA-BD95-137F-6644F3717287}"/>
              </a:ext>
            </a:extLst>
          </p:cNvPr>
          <p:cNvCxnSpPr/>
          <p:nvPr/>
        </p:nvCxnSpPr>
        <p:spPr>
          <a:xfrm flipH="1">
            <a:off x="5974080" y="6507480"/>
            <a:ext cx="3383280" cy="190500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18141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0" name="Rectangle 69">
            <a:extLst>
              <a:ext uri="{FF2B5EF4-FFF2-40B4-BE49-F238E27FC236}">
                <a16:creationId xmlns:a16="http://schemas.microsoft.com/office/drawing/2014/main" id="{18873D23-2DCF-4B31-A009-95721C06E8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8287542" cy="10287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C13EF075-D4EF-4929-ADBC-91B27DA199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" y="0"/>
            <a:ext cx="18287543" cy="10287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grpSp>
        <p:nvGrpSpPr>
          <p:cNvPr id="72" name="Group 71">
            <a:extLst>
              <a:ext uri="{FF2B5EF4-FFF2-40B4-BE49-F238E27FC236}">
                <a16:creationId xmlns:a16="http://schemas.microsoft.com/office/drawing/2014/main" id="{DAA26DFA-AAB2-4973-9C17-16D587C7B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794" y="763257"/>
            <a:ext cx="7826936" cy="9359491"/>
            <a:chOff x="-19221" y="251144"/>
            <a:chExt cx="5217958" cy="6239661"/>
          </a:xfrm>
        </p:grpSpPr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3F407F11-7321-4BF6-8536-CCE8E34245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251144"/>
              <a:ext cx="5187198" cy="6239661"/>
            </a:xfrm>
            <a:custGeom>
              <a:avLst/>
              <a:gdLst>
                <a:gd name="connsiteX0" fmla="*/ 2011811 w 5187198"/>
                <a:gd name="connsiteY0" fmla="*/ 4 h 6239661"/>
                <a:gd name="connsiteX1" fmla="*/ 2617011 w 5187198"/>
                <a:gd name="connsiteY1" fmla="*/ 70590 h 6239661"/>
                <a:gd name="connsiteX2" fmla="*/ 2690321 w 5187198"/>
                <a:gd name="connsiteY2" fmla="*/ 88146 h 6239661"/>
                <a:gd name="connsiteX3" fmla="*/ 2726863 w 5187198"/>
                <a:gd name="connsiteY3" fmla="*/ 97127 h 6239661"/>
                <a:gd name="connsiteX4" fmla="*/ 2762951 w 5187198"/>
                <a:gd name="connsiteY4" fmla="*/ 107375 h 6239661"/>
                <a:gd name="connsiteX5" fmla="*/ 2834843 w 5187198"/>
                <a:gd name="connsiteY5" fmla="*/ 128493 h 6239661"/>
                <a:gd name="connsiteX6" fmla="*/ 2906574 w 5187198"/>
                <a:gd name="connsiteY6" fmla="*/ 151076 h 6239661"/>
                <a:gd name="connsiteX7" fmla="*/ 3049504 w 5187198"/>
                <a:gd name="connsiteY7" fmla="*/ 202124 h 6239661"/>
                <a:gd name="connsiteX8" fmla="*/ 3189518 w 5187198"/>
                <a:gd name="connsiteY8" fmla="*/ 260159 h 6239661"/>
                <a:gd name="connsiteX9" fmla="*/ 3326048 w 5187198"/>
                <a:gd name="connsiteY9" fmla="*/ 325143 h 6239661"/>
                <a:gd name="connsiteX10" fmla="*/ 3459166 w 5187198"/>
                <a:gd name="connsiteY10" fmla="*/ 395936 h 6239661"/>
                <a:gd name="connsiteX11" fmla="*/ 3588578 w 5187198"/>
                <a:gd name="connsiteY11" fmla="*/ 472343 h 6239661"/>
                <a:gd name="connsiteX12" fmla="*/ 3651864 w 5187198"/>
                <a:gd name="connsiteY12" fmla="*/ 512600 h 6239661"/>
                <a:gd name="connsiteX13" fmla="*/ 3714514 w 5187198"/>
                <a:gd name="connsiteY13" fmla="*/ 553499 h 6239661"/>
                <a:gd name="connsiteX14" fmla="*/ 4181221 w 5187198"/>
                <a:gd name="connsiteY14" fmla="*/ 922912 h 6239661"/>
                <a:gd name="connsiteX15" fmla="*/ 4582963 w 5187198"/>
                <a:gd name="connsiteY15" fmla="*/ 1358264 h 6239661"/>
                <a:gd name="connsiteX16" fmla="*/ 4670721 w 5187198"/>
                <a:gd name="connsiteY16" fmla="*/ 1477644 h 6239661"/>
                <a:gd name="connsiteX17" fmla="*/ 4752378 w 5187198"/>
                <a:gd name="connsiteY17" fmla="*/ 1601187 h 6239661"/>
                <a:gd name="connsiteX18" fmla="*/ 4772168 w 5187198"/>
                <a:gd name="connsiteY18" fmla="*/ 1632456 h 6239661"/>
                <a:gd name="connsiteX19" fmla="*/ 4782117 w 5187198"/>
                <a:gd name="connsiteY19" fmla="*/ 1648104 h 6239661"/>
                <a:gd name="connsiteX20" fmla="*/ 4791381 w 5187198"/>
                <a:gd name="connsiteY20" fmla="*/ 1664150 h 6239661"/>
                <a:gd name="connsiteX21" fmla="*/ 4828190 w 5187198"/>
                <a:gd name="connsiteY21" fmla="*/ 1728379 h 6239661"/>
                <a:gd name="connsiteX22" fmla="*/ 4864832 w 5187198"/>
                <a:gd name="connsiteY22" fmla="*/ 1792796 h 6239661"/>
                <a:gd name="connsiteX23" fmla="*/ 4899201 w 5187198"/>
                <a:gd name="connsiteY23" fmla="*/ 1858342 h 6239661"/>
                <a:gd name="connsiteX24" fmla="*/ 4933266 w 5187198"/>
                <a:gd name="connsiteY24" fmla="*/ 1924155 h 6239661"/>
                <a:gd name="connsiteX25" fmla="*/ 4964403 w 5187198"/>
                <a:gd name="connsiteY25" fmla="*/ 1991384 h 6239661"/>
                <a:gd name="connsiteX26" fmla="*/ 4995019 w 5187198"/>
                <a:gd name="connsiteY26" fmla="*/ 2058823 h 6239661"/>
                <a:gd name="connsiteX27" fmla="*/ 5021999 w 5187198"/>
                <a:gd name="connsiteY27" fmla="*/ 2127723 h 6239661"/>
                <a:gd name="connsiteX28" fmla="*/ 5048321 w 5187198"/>
                <a:gd name="connsiteY28" fmla="*/ 2196908 h 6239661"/>
                <a:gd name="connsiteX29" fmla="*/ 5070546 w 5187198"/>
                <a:gd name="connsiteY29" fmla="*/ 2267547 h 6239661"/>
                <a:gd name="connsiteX30" fmla="*/ 5092171 w 5187198"/>
                <a:gd name="connsiteY30" fmla="*/ 2338256 h 6239661"/>
                <a:gd name="connsiteX31" fmla="*/ 5110305 w 5187198"/>
                <a:gd name="connsiteY31" fmla="*/ 2409886 h 6239661"/>
                <a:gd name="connsiteX32" fmla="*/ 5186393 w 5187198"/>
                <a:gd name="connsiteY32" fmla="*/ 2992022 h 6239661"/>
                <a:gd name="connsiteX33" fmla="*/ 5149045 w 5187198"/>
                <a:gd name="connsiteY33" fmla="*/ 3571816 h 6239661"/>
                <a:gd name="connsiteX34" fmla="*/ 5126572 w 5187198"/>
                <a:gd name="connsiteY34" fmla="*/ 3714520 h 6239661"/>
                <a:gd name="connsiteX35" fmla="*/ 5099067 w 5187198"/>
                <a:gd name="connsiteY35" fmla="*/ 3856108 h 6239661"/>
                <a:gd name="connsiteX36" fmla="*/ 5095699 w 5187198"/>
                <a:gd name="connsiteY36" fmla="*/ 3873868 h 6239661"/>
                <a:gd name="connsiteX37" fmla="*/ 5091573 w 5187198"/>
                <a:gd name="connsiteY37" fmla="*/ 3891426 h 6239661"/>
                <a:gd name="connsiteX38" fmla="*/ 5083324 w 5187198"/>
                <a:gd name="connsiteY38" fmla="*/ 3926541 h 6239661"/>
                <a:gd name="connsiteX39" fmla="*/ 5067256 w 5187198"/>
                <a:gd name="connsiteY39" fmla="*/ 3996889 h 6239661"/>
                <a:gd name="connsiteX40" fmla="*/ 5059194 w 5187198"/>
                <a:gd name="connsiteY40" fmla="*/ 4032171 h 6239661"/>
                <a:gd name="connsiteX41" fmla="*/ 5049522 w 5187198"/>
                <a:gd name="connsiteY41" fmla="*/ 4067833 h 6239661"/>
                <a:gd name="connsiteX42" fmla="*/ 5040067 w 5187198"/>
                <a:gd name="connsiteY42" fmla="*/ 4103553 h 6239661"/>
                <a:gd name="connsiteX43" fmla="*/ 5028960 w 5187198"/>
                <a:gd name="connsiteY43" fmla="*/ 4138946 h 6239661"/>
                <a:gd name="connsiteX44" fmla="*/ 4917351 w 5187198"/>
                <a:gd name="connsiteY44" fmla="*/ 4417041 h 6239661"/>
                <a:gd name="connsiteX45" fmla="*/ 4756163 w 5187198"/>
                <a:gd name="connsiteY45" fmla="*/ 4676402 h 6239661"/>
                <a:gd name="connsiteX46" fmla="*/ 4322493 w 5187198"/>
                <a:gd name="connsiteY46" fmla="*/ 5105604 h 6239661"/>
                <a:gd name="connsiteX47" fmla="*/ 3840510 w 5187198"/>
                <a:gd name="connsiteY47" fmla="*/ 5429590 h 6239661"/>
                <a:gd name="connsiteX48" fmla="*/ 3606447 w 5187198"/>
                <a:gd name="connsiteY48" fmla="*/ 5572862 h 6239661"/>
                <a:gd name="connsiteX49" fmla="*/ 3488814 w 5187198"/>
                <a:gd name="connsiteY49" fmla="*/ 5647178 h 6239661"/>
                <a:gd name="connsiteX50" fmla="*/ 3365864 w 5187198"/>
                <a:gd name="connsiteY50" fmla="*/ 5722735 h 6239661"/>
                <a:gd name="connsiteX51" fmla="*/ 2839486 w 5187198"/>
                <a:gd name="connsiteY51" fmla="*/ 5999120 h 6239661"/>
                <a:gd name="connsiteX52" fmla="*/ 2242423 w 5187198"/>
                <a:gd name="connsiteY52" fmla="*/ 6192346 h 6239661"/>
                <a:gd name="connsiteX53" fmla="*/ 1589380 w 5187198"/>
                <a:gd name="connsiteY53" fmla="*/ 6230657 h 6239661"/>
                <a:gd name="connsiteX54" fmla="*/ 1548244 w 5187198"/>
                <a:gd name="connsiteY54" fmla="*/ 6226706 h 6239661"/>
                <a:gd name="connsiteX55" fmla="*/ 1507348 w 5187198"/>
                <a:gd name="connsiteY55" fmla="*/ 6221428 h 6239661"/>
                <a:gd name="connsiteX56" fmla="*/ 1466401 w 5187198"/>
                <a:gd name="connsiteY56" fmla="*/ 6215904 h 6239661"/>
                <a:gd name="connsiteX57" fmla="*/ 1425773 w 5187198"/>
                <a:gd name="connsiteY57" fmla="*/ 6209191 h 6239661"/>
                <a:gd name="connsiteX58" fmla="*/ 1344960 w 5187198"/>
                <a:gd name="connsiteY58" fmla="*/ 6193681 h 6239661"/>
                <a:gd name="connsiteX59" fmla="*/ 1265007 w 5187198"/>
                <a:gd name="connsiteY59" fmla="*/ 6175388 h 6239661"/>
                <a:gd name="connsiteX60" fmla="*/ 1225415 w 5187198"/>
                <a:gd name="connsiteY60" fmla="*/ 6165243 h 6239661"/>
                <a:gd name="connsiteX61" fmla="*/ 1186567 w 5187198"/>
                <a:gd name="connsiteY61" fmla="*/ 6154486 h 6239661"/>
                <a:gd name="connsiteX62" fmla="*/ 1111158 w 5187198"/>
                <a:gd name="connsiteY62" fmla="*/ 6130918 h 6239661"/>
                <a:gd name="connsiteX63" fmla="*/ 1035915 w 5187198"/>
                <a:gd name="connsiteY63" fmla="*/ 6107163 h 6239661"/>
                <a:gd name="connsiteX64" fmla="*/ 961579 w 5187198"/>
                <a:gd name="connsiteY64" fmla="*/ 6079594 h 6239661"/>
                <a:gd name="connsiteX65" fmla="*/ 395297 w 5187198"/>
                <a:gd name="connsiteY65" fmla="*/ 5792812 h 6239661"/>
                <a:gd name="connsiteX66" fmla="*/ 265239 w 5187198"/>
                <a:gd name="connsiteY66" fmla="*/ 5701511 h 6239661"/>
                <a:gd name="connsiteX67" fmla="*/ 233756 w 5187198"/>
                <a:gd name="connsiteY67" fmla="*/ 5677542 h 6239661"/>
                <a:gd name="connsiteX68" fmla="*/ 202800 w 5187198"/>
                <a:gd name="connsiteY68" fmla="*/ 5652902 h 6239661"/>
                <a:gd name="connsiteX69" fmla="*/ 140918 w 5187198"/>
                <a:gd name="connsiteY69" fmla="*/ 5603515 h 6239661"/>
                <a:gd name="connsiteX70" fmla="*/ 110625 w 5187198"/>
                <a:gd name="connsiteY70" fmla="*/ 5578127 h 6239661"/>
                <a:gd name="connsiteX71" fmla="*/ 95631 w 5187198"/>
                <a:gd name="connsiteY71" fmla="*/ 5565299 h 6239661"/>
                <a:gd name="connsiteX72" fmla="*/ 81966 w 5187198"/>
                <a:gd name="connsiteY72" fmla="*/ 5550973 h 6239661"/>
                <a:gd name="connsiteX73" fmla="*/ 27991 w 5187198"/>
                <a:gd name="connsiteY73" fmla="*/ 5493272 h 6239661"/>
                <a:gd name="connsiteX74" fmla="*/ 1454 w 5187198"/>
                <a:gd name="connsiteY74" fmla="*/ 5464252 h 6239661"/>
                <a:gd name="connsiteX75" fmla="*/ 0 w 5187198"/>
                <a:gd name="connsiteY75" fmla="*/ 5462518 h 6239661"/>
                <a:gd name="connsiteX76" fmla="*/ 0 w 5187198"/>
                <a:gd name="connsiteY76" fmla="*/ 4720187 h 6239661"/>
                <a:gd name="connsiteX77" fmla="*/ 109684 w 5187198"/>
                <a:gd name="connsiteY77" fmla="*/ 4836724 h 6239661"/>
                <a:gd name="connsiteX78" fmla="*/ 306959 w 5187198"/>
                <a:gd name="connsiteY78" fmla="*/ 5007200 h 6239661"/>
                <a:gd name="connsiteX79" fmla="*/ 358101 w 5187198"/>
                <a:gd name="connsiteY79" fmla="*/ 5046057 h 6239661"/>
                <a:gd name="connsiteX80" fmla="*/ 383328 w 5187198"/>
                <a:gd name="connsiteY80" fmla="*/ 5065684 h 6239661"/>
                <a:gd name="connsiteX81" fmla="*/ 409503 w 5187198"/>
                <a:gd name="connsiteY81" fmla="*/ 5083942 h 6239661"/>
                <a:gd name="connsiteX82" fmla="*/ 461889 w 5187198"/>
                <a:gd name="connsiteY82" fmla="*/ 5119888 h 6239661"/>
                <a:gd name="connsiteX83" fmla="*/ 474883 w 5187198"/>
                <a:gd name="connsiteY83" fmla="*/ 5128933 h 6239661"/>
                <a:gd name="connsiteX84" fmla="*/ 486410 w 5187198"/>
                <a:gd name="connsiteY84" fmla="*/ 5139557 h 6239661"/>
                <a:gd name="connsiteX85" fmla="*/ 510852 w 5187198"/>
                <a:gd name="connsiteY85" fmla="*/ 5159089 h 6239661"/>
                <a:gd name="connsiteX86" fmla="*/ 560653 w 5187198"/>
                <a:gd name="connsiteY86" fmla="*/ 5196893 h 6239661"/>
                <a:gd name="connsiteX87" fmla="*/ 585485 w 5187198"/>
                <a:gd name="connsiteY87" fmla="*/ 5215834 h 6239661"/>
                <a:gd name="connsiteX88" fmla="*/ 610707 w 5187198"/>
                <a:gd name="connsiteY88" fmla="*/ 5234185 h 6239661"/>
                <a:gd name="connsiteX89" fmla="*/ 714768 w 5187198"/>
                <a:gd name="connsiteY89" fmla="*/ 5303103 h 6239661"/>
                <a:gd name="connsiteX90" fmla="*/ 1166634 w 5187198"/>
                <a:gd name="connsiteY90" fmla="*/ 5513322 h 6239661"/>
                <a:gd name="connsiteX91" fmla="*/ 1225991 w 5187198"/>
                <a:gd name="connsiteY91" fmla="*/ 5533632 h 6239661"/>
                <a:gd name="connsiteX92" fmla="*/ 1286680 w 5187198"/>
                <a:gd name="connsiteY92" fmla="*/ 5550705 h 6239661"/>
                <a:gd name="connsiteX93" fmla="*/ 1347310 w 5187198"/>
                <a:gd name="connsiteY93" fmla="*/ 5567995 h 6239661"/>
                <a:gd name="connsiteX94" fmla="*/ 1377002 w 5187198"/>
                <a:gd name="connsiteY94" fmla="*/ 5575719 h 6239661"/>
                <a:gd name="connsiteX95" fmla="*/ 1406328 w 5187198"/>
                <a:gd name="connsiteY95" fmla="*/ 5582649 h 6239661"/>
                <a:gd name="connsiteX96" fmla="*/ 1465060 w 5187198"/>
                <a:gd name="connsiteY96" fmla="*/ 5594909 h 6239661"/>
                <a:gd name="connsiteX97" fmla="*/ 1523881 w 5187198"/>
                <a:gd name="connsiteY97" fmla="*/ 5605105 h 6239661"/>
                <a:gd name="connsiteX98" fmla="*/ 1553325 w 5187198"/>
                <a:gd name="connsiteY98" fmla="*/ 5609865 h 6239661"/>
                <a:gd name="connsiteX99" fmla="*/ 1582813 w 5187198"/>
                <a:gd name="connsiteY99" fmla="*/ 5613593 h 6239661"/>
                <a:gd name="connsiteX100" fmla="*/ 1612301 w 5187198"/>
                <a:gd name="connsiteY100" fmla="*/ 5617321 h 6239661"/>
                <a:gd name="connsiteX101" fmla="*/ 1641863 w 5187198"/>
                <a:gd name="connsiteY101" fmla="*/ 5619910 h 6239661"/>
                <a:gd name="connsiteX102" fmla="*/ 2117508 w 5187198"/>
                <a:gd name="connsiteY102" fmla="*/ 5595156 h 6239661"/>
                <a:gd name="connsiteX103" fmla="*/ 2597368 w 5187198"/>
                <a:gd name="connsiteY103" fmla="*/ 5447381 h 6239661"/>
                <a:gd name="connsiteX104" fmla="*/ 3082968 w 5187198"/>
                <a:gd name="connsiteY104" fmla="*/ 5223245 h 6239661"/>
                <a:gd name="connsiteX105" fmla="*/ 3334855 w 5187198"/>
                <a:gd name="connsiteY105" fmla="*/ 5097383 h 6239661"/>
                <a:gd name="connsiteX106" fmla="*/ 3599509 w 5187198"/>
                <a:gd name="connsiteY106" fmla="*/ 4976217 h 6239661"/>
                <a:gd name="connsiteX107" fmla="*/ 4112002 w 5187198"/>
                <a:gd name="connsiteY107" fmla="*/ 4766359 h 6239661"/>
                <a:gd name="connsiteX108" fmla="*/ 4348983 w 5187198"/>
                <a:gd name="connsiteY108" fmla="*/ 4649833 h 6239661"/>
                <a:gd name="connsiteX109" fmla="*/ 4560505 w 5187198"/>
                <a:gd name="connsiteY109" fmla="*/ 4501564 h 6239661"/>
                <a:gd name="connsiteX110" fmla="*/ 4731963 w 5187198"/>
                <a:gd name="connsiteY110" fmla="*/ 4309870 h 6239661"/>
                <a:gd name="connsiteX111" fmla="*/ 4852344 w 5187198"/>
                <a:gd name="connsiteY111" fmla="*/ 4078640 h 6239661"/>
                <a:gd name="connsiteX112" fmla="*/ 4863972 w 5187198"/>
                <a:gd name="connsiteY112" fmla="*/ 4047790 h 6239661"/>
                <a:gd name="connsiteX113" fmla="*/ 4874144 w 5187198"/>
                <a:gd name="connsiteY113" fmla="*/ 4016320 h 6239661"/>
                <a:gd name="connsiteX114" fmla="*/ 4884127 w 5187198"/>
                <a:gd name="connsiteY114" fmla="*/ 3984682 h 6239661"/>
                <a:gd name="connsiteX115" fmla="*/ 4892800 w 5187198"/>
                <a:gd name="connsiteY115" fmla="*/ 3951883 h 6239661"/>
                <a:gd name="connsiteX116" fmla="*/ 4909526 w 5187198"/>
                <a:gd name="connsiteY116" fmla="*/ 3886001 h 6239661"/>
                <a:gd name="connsiteX117" fmla="*/ 4917687 w 5187198"/>
                <a:gd name="connsiteY117" fmla="*/ 3852948 h 6239661"/>
                <a:gd name="connsiteX118" fmla="*/ 4921768 w 5187198"/>
                <a:gd name="connsiteY118" fmla="*/ 3836422 h 6239661"/>
                <a:gd name="connsiteX119" fmla="*/ 4924845 w 5187198"/>
                <a:gd name="connsiteY119" fmla="*/ 3819742 h 6239661"/>
                <a:gd name="connsiteX120" fmla="*/ 4948230 w 5187198"/>
                <a:gd name="connsiteY120" fmla="*/ 3685744 h 6239661"/>
                <a:gd name="connsiteX121" fmla="*/ 4962782 w 5187198"/>
                <a:gd name="connsiteY121" fmla="*/ 3550540 h 6239661"/>
                <a:gd name="connsiteX122" fmla="*/ 4939468 w 5187198"/>
                <a:gd name="connsiteY122" fmla="*/ 3010249 h 6239661"/>
                <a:gd name="connsiteX123" fmla="*/ 4816901 w 5187198"/>
                <a:gd name="connsiteY123" fmla="*/ 2488224 h 6239661"/>
                <a:gd name="connsiteX124" fmla="*/ 4797005 w 5187198"/>
                <a:gd name="connsiteY124" fmla="*/ 2424470 h 6239661"/>
                <a:gd name="connsiteX125" fmla="*/ 4774433 w 5187198"/>
                <a:gd name="connsiteY125" fmla="*/ 2361620 h 6239661"/>
                <a:gd name="connsiteX126" fmla="*/ 4752459 w 5187198"/>
                <a:gd name="connsiteY126" fmla="*/ 2298700 h 6239661"/>
                <a:gd name="connsiteX127" fmla="*/ 4728083 w 5187198"/>
                <a:gd name="connsiteY127" fmla="*/ 2236526 h 6239661"/>
                <a:gd name="connsiteX128" fmla="*/ 4704471 w 5187198"/>
                <a:gd name="connsiteY128" fmla="*/ 2174095 h 6239661"/>
                <a:gd name="connsiteX129" fmla="*/ 4678399 w 5187198"/>
                <a:gd name="connsiteY129" fmla="*/ 2112626 h 6239661"/>
                <a:gd name="connsiteX130" fmla="*/ 4652601 w 5187198"/>
                <a:gd name="connsiteY130" fmla="*/ 2050999 h 6239661"/>
                <a:gd name="connsiteX131" fmla="*/ 4624205 w 5187198"/>
                <a:gd name="connsiteY131" fmla="*/ 1990415 h 6239661"/>
                <a:gd name="connsiteX132" fmla="*/ 4595398 w 5187198"/>
                <a:gd name="connsiteY132" fmla="*/ 1930069 h 6239661"/>
                <a:gd name="connsiteX133" fmla="*/ 4563827 w 5187198"/>
                <a:gd name="connsiteY133" fmla="*/ 1870952 h 6239661"/>
                <a:gd name="connsiteX134" fmla="*/ 4531433 w 5187198"/>
                <a:gd name="connsiteY134" fmla="*/ 1812311 h 6239661"/>
                <a:gd name="connsiteX135" fmla="*/ 4523315 w 5187198"/>
                <a:gd name="connsiteY135" fmla="*/ 1797616 h 6239661"/>
                <a:gd name="connsiteX136" fmla="*/ 4514482 w 5187198"/>
                <a:gd name="connsiteY136" fmla="*/ 1783425 h 6239661"/>
                <a:gd name="connsiteX137" fmla="*/ 4496845 w 5187198"/>
                <a:gd name="connsiteY137" fmla="*/ 1754936 h 6239661"/>
                <a:gd name="connsiteX138" fmla="*/ 4461463 w 5187198"/>
                <a:gd name="connsiteY138" fmla="*/ 1697929 h 6239661"/>
                <a:gd name="connsiteX139" fmla="*/ 4452660 w 5187198"/>
                <a:gd name="connsiteY139" fmla="*/ 1683629 h 6239661"/>
                <a:gd name="connsiteX140" fmla="*/ 4443141 w 5187198"/>
                <a:gd name="connsiteY140" fmla="*/ 1669834 h 6239661"/>
                <a:gd name="connsiteX141" fmla="*/ 4424241 w 5187198"/>
                <a:gd name="connsiteY141" fmla="*/ 1642166 h 6239661"/>
                <a:gd name="connsiteX142" fmla="*/ 4346886 w 5187198"/>
                <a:gd name="connsiteY142" fmla="*/ 1532412 h 6239661"/>
                <a:gd name="connsiteX143" fmla="*/ 3985497 w 5187198"/>
                <a:gd name="connsiteY143" fmla="*/ 1134649 h 6239661"/>
                <a:gd name="connsiteX144" fmla="*/ 3545665 w 5187198"/>
                <a:gd name="connsiteY144" fmla="*/ 825877 h 6239661"/>
                <a:gd name="connsiteX145" fmla="*/ 3486190 w 5187198"/>
                <a:gd name="connsiteY145" fmla="*/ 794756 h 6239661"/>
                <a:gd name="connsiteX146" fmla="*/ 3426182 w 5187198"/>
                <a:gd name="connsiteY146" fmla="*/ 764765 h 6239661"/>
                <a:gd name="connsiteX147" fmla="*/ 3365044 w 5187198"/>
                <a:gd name="connsiteY147" fmla="*/ 737255 h 6239661"/>
                <a:gd name="connsiteX148" fmla="*/ 3334529 w 5187198"/>
                <a:gd name="connsiteY148" fmla="*/ 723514 h 6239661"/>
                <a:gd name="connsiteX149" fmla="*/ 3303733 w 5187198"/>
                <a:gd name="connsiteY149" fmla="*/ 710395 h 6239661"/>
                <a:gd name="connsiteX150" fmla="*/ 3179033 w 5187198"/>
                <a:gd name="connsiteY150" fmla="*/ 662259 h 6239661"/>
                <a:gd name="connsiteX151" fmla="*/ 3052408 w 5187198"/>
                <a:gd name="connsiteY151" fmla="*/ 620447 h 6239661"/>
                <a:gd name="connsiteX152" fmla="*/ 2924325 w 5187198"/>
                <a:gd name="connsiteY152" fmla="*/ 584505 h 6239661"/>
                <a:gd name="connsiteX153" fmla="*/ 2859667 w 5187198"/>
                <a:gd name="connsiteY153" fmla="*/ 569266 h 6239661"/>
                <a:gd name="connsiteX154" fmla="*/ 2795226 w 5187198"/>
                <a:gd name="connsiteY154" fmla="*/ 554085 h 6239661"/>
                <a:gd name="connsiteX155" fmla="*/ 2729702 w 5187198"/>
                <a:gd name="connsiteY155" fmla="*/ 540354 h 6239661"/>
                <a:gd name="connsiteX156" fmla="*/ 2663758 w 5187198"/>
                <a:gd name="connsiteY156" fmla="*/ 527322 h 6239661"/>
                <a:gd name="connsiteX157" fmla="*/ 2630927 w 5187198"/>
                <a:gd name="connsiteY157" fmla="*/ 520495 h 6239661"/>
                <a:gd name="connsiteX158" fmla="*/ 2597965 w 5187198"/>
                <a:gd name="connsiteY158" fmla="*/ 515024 h 6239661"/>
                <a:gd name="connsiteX159" fmla="*/ 2532205 w 5187198"/>
                <a:gd name="connsiteY159" fmla="*/ 503895 h 6239661"/>
                <a:gd name="connsiteX160" fmla="*/ 2010064 w 5187198"/>
                <a:gd name="connsiteY160" fmla="*/ 452552 h 6239661"/>
                <a:gd name="connsiteX161" fmla="*/ 1494552 w 5187198"/>
                <a:gd name="connsiteY161" fmla="*/ 485055 h 6239661"/>
                <a:gd name="connsiteX162" fmla="*/ 1366896 w 5187198"/>
                <a:gd name="connsiteY162" fmla="*/ 509389 h 6239661"/>
                <a:gd name="connsiteX163" fmla="*/ 1240175 w 5187198"/>
                <a:gd name="connsiteY163" fmla="*/ 541045 h 6239661"/>
                <a:gd name="connsiteX164" fmla="*/ 1177438 w 5187198"/>
                <a:gd name="connsiteY164" fmla="*/ 560170 h 6239661"/>
                <a:gd name="connsiteX165" fmla="*/ 1145987 w 5187198"/>
                <a:gd name="connsiteY165" fmla="*/ 569826 h 6239661"/>
                <a:gd name="connsiteX166" fmla="*/ 1130315 w 5187198"/>
                <a:gd name="connsiteY166" fmla="*/ 574669 h 6239661"/>
                <a:gd name="connsiteX167" fmla="*/ 1114873 w 5187198"/>
                <a:gd name="connsiteY167" fmla="*/ 580384 h 6239661"/>
                <a:gd name="connsiteX168" fmla="*/ 1052839 w 5187198"/>
                <a:gd name="connsiteY168" fmla="*/ 602943 h 6239661"/>
                <a:gd name="connsiteX169" fmla="*/ 991135 w 5187198"/>
                <a:gd name="connsiteY169" fmla="*/ 626866 h 6239661"/>
                <a:gd name="connsiteX170" fmla="*/ 930179 w 5187198"/>
                <a:gd name="connsiteY170" fmla="*/ 653191 h 6239661"/>
                <a:gd name="connsiteX171" fmla="*/ 869768 w 5187198"/>
                <a:gd name="connsiteY171" fmla="*/ 680937 h 6239661"/>
                <a:gd name="connsiteX172" fmla="*/ 810085 w 5187198"/>
                <a:gd name="connsiteY172" fmla="*/ 710734 h 6239661"/>
                <a:gd name="connsiteX173" fmla="*/ 751220 w 5187198"/>
                <a:gd name="connsiteY173" fmla="*/ 741794 h 6239661"/>
                <a:gd name="connsiteX174" fmla="*/ 532669 w 5187198"/>
                <a:gd name="connsiteY174" fmla="*/ 881688 h 6239661"/>
                <a:gd name="connsiteX175" fmla="*/ 354185 w 5187198"/>
                <a:gd name="connsiteY175" fmla="*/ 1050286 h 6239661"/>
                <a:gd name="connsiteX176" fmla="*/ 315980 w 5187198"/>
                <a:gd name="connsiteY176" fmla="*/ 1098125 h 6239661"/>
                <a:gd name="connsiteX177" fmla="*/ 280345 w 5187198"/>
                <a:gd name="connsiteY177" fmla="*/ 1149782 h 6239661"/>
                <a:gd name="connsiteX178" fmla="*/ 245890 w 5187198"/>
                <a:gd name="connsiteY178" fmla="*/ 1203959 h 6239661"/>
                <a:gd name="connsiteX179" fmla="*/ 212162 w 5187198"/>
                <a:gd name="connsiteY179" fmla="*/ 1260184 h 6239661"/>
                <a:gd name="connsiteX180" fmla="*/ 80716 w 5187198"/>
                <a:gd name="connsiteY180" fmla="*/ 1502476 h 6239661"/>
                <a:gd name="connsiteX181" fmla="*/ 0 w 5187198"/>
                <a:gd name="connsiteY181" fmla="*/ 1648841 h 6239661"/>
                <a:gd name="connsiteX182" fmla="*/ 0 w 5187198"/>
                <a:gd name="connsiteY182" fmla="*/ 954863 h 6239661"/>
                <a:gd name="connsiteX183" fmla="*/ 43491 w 5187198"/>
                <a:gd name="connsiteY183" fmla="*/ 895513 h 6239661"/>
                <a:gd name="connsiteX184" fmla="*/ 93923 w 5187198"/>
                <a:gd name="connsiteY184" fmla="*/ 834489 h 6239661"/>
                <a:gd name="connsiteX185" fmla="*/ 323465 w 5187198"/>
                <a:gd name="connsiteY185" fmla="*/ 617671 h 6239661"/>
                <a:gd name="connsiteX186" fmla="*/ 574777 w 5187198"/>
                <a:gd name="connsiteY186" fmla="*/ 446794 h 6239661"/>
                <a:gd name="connsiteX187" fmla="*/ 638943 w 5187198"/>
                <a:gd name="connsiteY187" fmla="*/ 408925 h 6239661"/>
                <a:gd name="connsiteX188" fmla="*/ 703505 w 5187198"/>
                <a:gd name="connsiteY188" fmla="*/ 371742 h 6239661"/>
                <a:gd name="connsiteX189" fmla="*/ 769262 w 5187198"/>
                <a:gd name="connsiteY189" fmla="*/ 336154 h 6239661"/>
                <a:gd name="connsiteX190" fmla="*/ 835552 w 5187198"/>
                <a:gd name="connsiteY190" fmla="*/ 301173 h 6239661"/>
                <a:gd name="connsiteX191" fmla="*/ 902979 w 5187198"/>
                <a:gd name="connsiteY191" fmla="*/ 268004 h 6239661"/>
                <a:gd name="connsiteX192" fmla="*/ 971127 w 5187198"/>
                <a:gd name="connsiteY192" fmla="*/ 235607 h 6239661"/>
                <a:gd name="connsiteX193" fmla="*/ 988238 w 5187198"/>
                <a:gd name="connsiteY193" fmla="*/ 227556 h 6239661"/>
                <a:gd name="connsiteX194" fmla="*/ 1005744 w 5187198"/>
                <a:gd name="connsiteY194" fmla="*/ 220191 h 6239661"/>
                <a:gd name="connsiteX195" fmla="*/ 1040729 w 5187198"/>
                <a:gd name="connsiteY195" fmla="*/ 205569 h 6239661"/>
                <a:gd name="connsiteX196" fmla="*/ 1110835 w 5187198"/>
                <a:gd name="connsiteY196" fmla="*/ 176248 h 6239661"/>
                <a:gd name="connsiteX197" fmla="*/ 1254256 w 5187198"/>
                <a:gd name="connsiteY197" fmla="*/ 123796 h 6239661"/>
                <a:gd name="connsiteX198" fmla="*/ 1401310 w 5187198"/>
                <a:gd name="connsiteY198" fmla="*/ 79852 h 6239661"/>
                <a:gd name="connsiteX199" fmla="*/ 2011811 w 5187198"/>
                <a:gd name="connsiteY199" fmla="*/ 4 h 623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5187198" h="6239661">
                  <a:moveTo>
                    <a:pt x="2011811" y="4"/>
                  </a:moveTo>
                  <a:cubicBezTo>
                    <a:pt x="2217306" y="120"/>
                    <a:pt x="2420903" y="25925"/>
                    <a:pt x="2617011" y="70590"/>
                  </a:cubicBezTo>
                  <a:lnTo>
                    <a:pt x="2690321" y="88146"/>
                  </a:lnTo>
                  <a:lnTo>
                    <a:pt x="2726863" y="97127"/>
                  </a:lnTo>
                  <a:lnTo>
                    <a:pt x="2762951" y="107375"/>
                  </a:lnTo>
                  <a:lnTo>
                    <a:pt x="2834843" y="128493"/>
                  </a:lnTo>
                  <a:cubicBezTo>
                    <a:pt x="2858788" y="135605"/>
                    <a:pt x="2882632" y="142226"/>
                    <a:pt x="2906574" y="151076"/>
                  </a:cubicBezTo>
                  <a:cubicBezTo>
                    <a:pt x="2954475" y="167852"/>
                    <a:pt x="3002363" y="183813"/>
                    <a:pt x="3049504" y="202124"/>
                  </a:cubicBezTo>
                  <a:lnTo>
                    <a:pt x="3189518" y="260159"/>
                  </a:lnTo>
                  <a:lnTo>
                    <a:pt x="3326048" y="325143"/>
                  </a:lnTo>
                  <a:cubicBezTo>
                    <a:pt x="3370687" y="348464"/>
                    <a:pt x="3414908" y="372485"/>
                    <a:pt x="3459166" y="395936"/>
                  </a:cubicBezTo>
                  <a:cubicBezTo>
                    <a:pt x="3502947" y="420302"/>
                    <a:pt x="3545491" y="447118"/>
                    <a:pt x="3588578" y="472343"/>
                  </a:cubicBezTo>
                  <a:cubicBezTo>
                    <a:pt x="3610346" y="484551"/>
                    <a:pt x="3630797" y="499072"/>
                    <a:pt x="3651864" y="512600"/>
                  </a:cubicBezTo>
                  <a:lnTo>
                    <a:pt x="3714514" y="553499"/>
                  </a:lnTo>
                  <a:cubicBezTo>
                    <a:pt x="3880005" y="664844"/>
                    <a:pt x="4036083" y="788388"/>
                    <a:pt x="4181221" y="922912"/>
                  </a:cubicBezTo>
                  <a:cubicBezTo>
                    <a:pt x="4326221" y="1057515"/>
                    <a:pt x="4461955" y="1202038"/>
                    <a:pt x="4582963" y="1358264"/>
                  </a:cubicBezTo>
                  <a:cubicBezTo>
                    <a:pt x="4614206" y="1396543"/>
                    <a:pt x="4642091" y="1437400"/>
                    <a:pt x="4670721" y="1477644"/>
                  </a:cubicBezTo>
                  <a:cubicBezTo>
                    <a:pt x="4700172" y="1517414"/>
                    <a:pt x="4725864" y="1559538"/>
                    <a:pt x="4752378" y="1601187"/>
                  </a:cubicBezTo>
                  <a:lnTo>
                    <a:pt x="4772168" y="1632456"/>
                  </a:lnTo>
                  <a:lnTo>
                    <a:pt x="4782117" y="1648104"/>
                  </a:lnTo>
                  <a:lnTo>
                    <a:pt x="4791381" y="1664150"/>
                  </a:lnTo>
                  <a:lnTo>
                    <a:pt x="4828190" y="1728379"/>
                  </a:lnTo>
                  <a:cubicBezTo>
                    <a:pt x="4840266" y="1749930"/>
                    <a:pt x="4853470" y="1770740"/>
                    <a:pt x="4864832" y="1792796"/>
                  </a:cubicBezTo>
                  <a:lnTo>
                    <a:pt x="4899201" y="1858342"/>
                  </a:lnTo>
                  <a:cubicBezTo>
                    <a:pt x="4910484" y="1880260"/>
                    <a:pt x="4922532" y="1901920"/>
                    <a:pt x="4933266" y="1924155"/>
                  </a:cubicBezTo>
                  <a:lnTo>
                    <a:pt x="4964403" y="1991384"/>
                  </a:lnTo>
                  <a:cubicBezTo>
                    <a:pt x="4974618" y="2013829"/>
                    <a:pt x="4985323" y="2036171"/>
                    <a:pt x="4995019" y="2058823"/>
                  </a:cubicBezTo>
                  <a:lnTo>
                    <a:pt x="5021999" y="2127723"/>
                  </a:lnTo>
                  <a:lnTo>
                    <a:pt x="5048321" y="2196908"/>
                  </a:lnTo>
                  <a:lnTo>
                    <a:pt x="5070546" y="2267547"/>
                  </a:lnTo>
                  <a:cubicBezTo>
                    <a:pt x="5078054" y="2291004"/>
                    <a:pt x="5085044" y="2314670"/>
                    <a:pt x="5092171" y="2338256"/>
                  </a:cubicBezTo>
                  <a:cubicBezTo>
                    <a:pt x="5098670" y="2362023"/>
                    <a:pt x="5104296" y="2386019"/>
                    <a:pt x="5110305" y="2409886"/>
                  </a:cubicBezTo>
                  <a:cubicBezTo>
                    <a:pt x="5158097" y="2600976"/>
                    <a:pt x="5182068" y="2797044"/>
                    <a:pt x="5186393" y="2992022"/>
                  </a:cubicBezTo>
                  <a:cubicBezTo>
                    <a:pt x="5191013" y="3187195"/>
                    <a:pt x="5175397" y="3380886"/>
                    <a:pt x="5149045" y="3571816"/>
                  </a:cubicBezTo>
                  <a:cubicBezTo>
                    <a:pt x="5141154" y="3619431"/>
                    <a:pt x="5133539" y="3666889"/>
                    <a:pt x="5126572" y="3714520"/>
                  </a:cubicBezTo>
                  <a:cubicBezTo>
                    <a:pt x="5117276" y="3761759"/>
                    <a:pt x="5107793" y="3808831"/>
                    <a:pt x="5099067" y="3856108"/>
                  </a:cubicBezTo>
                  <a:lnTo>
                    <a:pt x="5095699" y="3873868"/>
                  </a:lnTo>
                  <a:lnTo>
                    <a:pt x="5091573" y="3891426"/>
                  </a:lnTo>
                  <a:lnTo>
                    <a:pt x="5083324" y="3926541"/>
                  </a:lnTo>
                  <a:lnTo>
                    <a:pt x="5067256" y="3996889"/>
                  </a:lnTo>
                  <a:cubicBezTo>
                    <a:pt x="5064451" y="4008657"/>
                    <a:pt x="5062244" y="4020353"/>
                    <a:pt x="5059194" y="4032171"/>
                  </a:cubicBezTo>
                  <a:lnTo>
                    <a:pt x="5049522" y="4067833"/>
                  </a:lnTo>
                  <a:lnTo>
                    <a:pt x="5040067" y="4103553"/>
                  </a:lnTo>
                  <a:cubicBezTo>
                    <a:pt x="5036554" y="4115363"/>
                    <a:pt x="5032689" y="4127194"/>
                    <a:pt x="5028960" y="4138946"/>
                  </a:cubicBezTo>
                  <a:cubicBezTo>
                    <a:pt x="4999693" y="4233462"/>
                    <a:pt x="4962869" y="4326764"/>
                    <a:pt x="4917351" y="4417041"/>
                  </a:cubicBezTo>
                  <a:cubicBezTo>
                    <a:pt x="4871860" y="4507209"/>
                    <a:pt x="4817597" y="4594215"/>
                    <a:pt x="4756163" y="4676402"/>
                  </a:cubicBezTo>
                  <a:cubicBezTo>
                    <a:pt x="4632803" y="4840875"/>
                    <a:pt x="4480597" y="4982783"/>
                    <a:pt x="4322493" y="5105604"/>
                  </a:cubicBezTo>
                  <a:cubicBezTo>
                    <a:pt x="4163928" y="5228420"/>
                    <a:pt x="3999564" y="5332640"/>
                    <a:pt x="3840510" y="5429590"/>
                  </a:cubicBezTo>
                  <a:cubicBezTo>
                    <a:pt x="3760954" y="5478172"/>
                    <a:pt x="3682353" y="5524924"/>
                    <a:pt x="3606447" y="5572862"/>
                  </a:cubicBezTo>
                  <a:lnTo>
                    <a:pt x="3488814" y="5647178"/>
                  </a:lnTo>
                  <a:cubicBezTo>
                    <a:pt x="3448270" y="5672597"/>
                    <a:pt x="3407323" y="5697792"/>
                    <a:pt x="3365864" y="5722735"/>
                  </a:cubicBezTo>
                  <a:cubicBezTo>
                    <a:pt x="3200163" y="5822424"/>
                    <a:pt x="3026125" y="5917328"/>
                    <a:pt x="2839486" y="5999120"/>
                  </a:cubicBezTo>
                  <a:cubicBezTo>
                    <a:pt x="2653201" y="6080891"/>
                    <a:pt x="2453560" y="6149344"/>
                    <a:pt x="2242423" y="6192346"/>
                  </a:cubicBezTo>
                  <a:cubicBezTo>
                    <a:pt x="2031719" y="6235463"/>
                    <a:pt x="1808952" y="6251353"/>
                    <a:pt x="1589380" y="6230657"/>
                  </a:cubicBezTo>
                  <a:lnTo>
                    <a:pt x="1548244" y="6226706"/>
                  </a:lnTo>
                  <a:cubicBezTo>
                    <a:pt x="1534528" y="6225117"/>
                    <a:pt x="1520898" y="6223203"/>
                    <a:pt x="1507348" y="6221428"/>
                  </a:cubicBezTo>
                  <a:lnTo>
                    <a:pt x="1466401" y="6215904"/>
                  </a:lnTo>
                  <a:cubicBezTo>
                    <a:pt x="1452772" y="6213991"/>
                    <a:pt x="1439316" y="6211428"/>
                    <a:pt x="1425773" y="6209191"/>
                  </a:cubicBezTo>
                  <a:cubicBezTo>
                    <a:pt x="1398775" y="6204391"/>
                    <a:pt x="1371610" y="6199779"/>
                    <a:pt x="1344960" y="6193681"/>
                  </a:cubicBezTo>
                  <a:cubicBezTo>
                    <a:pt x="1318251" y="6187799"/>
                    <a:pt x="1291260" y="6182538"/>
                    <a:pt x="1265007" y="6175388"/>
                  </a:cubicBezTo>
                  <a:lnTo>
                    <a:pt x="1225415" y="6165243"/>
                  </a:lnTo>
                  <a:cubicBezTo>
                    <a:pt x="1212163" y="6161924"/>
                    <a:pt x="1198939" y="6158496"/>
                    <a:pt x="1186567" y="6154486"/>
                  </a:cubicBezTo>
                  <a:lnTo>
                    <a:pt x="1111158" y="6130918"/>
                  </a:lnTo>
                  <a:lnTo>
                    <a:pt x="1035915" y="6107163"/>
                  </a:lnTo>
                  <a:cubicBezTo>
                    <a:pt x="1010846" y="6099055"/>
                    <a:pt x="986357" y="6088784"/>
                    <a:pt x="961579" y="6079594"/>
                  </a:cubicBezTo>
                  <a:cubicBezTo>
                    <a:pt x="763709" y="6005594"/>
                    <a:pt x="572401" y="5909703"/>
                    <a:pt x="395297" y="5792812"/>
                  </a:cubicBezTo>
                  <a:lnTo>
                    <a:pt x="265239" y="5701511"/>
                  </a:lnTo>
                  <a:cubicBezTo>
                    <a:pt x="254227" y="5694155"/>
                    <a:pt x="244103" y="5685646"/>
                    <a:pt x="233756" y="5677542"/>
                  </a:cubicBezTo>
                  <a:lnTo>
                    <a:pt x="202800" y="5652902"/>
                  </a:lnTo>
                  <a:lnTo>
                    <a:pt x="140918" y="5603515"/>
                  </a:lnTo>
                  <a:cubicBezTo>
                    <a:pt x="130598" y="5595302"/>
                    <a:pt x="120280" y="5587089"/>
                    <a:pt x="110625" y="5578127"/>
                  </a:cubicBezTo>
                  <a:cubicBezTo>
                    <a:pt x="105647" y="5573779"/>
                    <a:pt x="100444" y="5569834"/>
                    <a:pt x="95631" y="5565299"/>
                  </a:cubicBezTo>
                  <a:cubicBezTo>
                    <a:pt x="90955" y="5560684"/>
                    <a:pt x="86505" y="5555666"/>
                    <a:pt x="81966" y="5550973"/>
                  </a:cubicBezTo>
                  <a:lnTo>
                    <a:pt x="27991" y="5493272"/>
                  </a:lnTo>
                  <a:cubicBezTo>
                    <a:pt x="19109" y="5483589"/>
                    <a:pt x="9758" y="5474359"/>
                    <a:pt x="1454" y="5464252"/>
                  </a:cubicBezTo>
                  <a:lnTo>
                    <a:pt x="0" y="5462518"/>
                  </a:lnTo>
                  <a:lnTo>
                    <a:pt x="0" y="4720187"/>
                  </a:lnTo>
                  <a:lnTo>
                    <a:pt x="109684" y="4836724"/>
                  </a:lnTo>
                  <a:cubicBezTo>
                    <a:pt x="173316" y="4897375"/>
                    <a:pt x="239447" y="4954160"/>
                    <a:pt x="306959" y="5007200"/>
                  </a:cubicBezTo>
                  <a:lnTo>
                    <a:pt x="358101" y="5046057"/>
                  </a:lnTo>
                  <a:lnTo>
                    <a:pt x="383328" y="5065684"/>
                  </a:lnTo>
                  <a:cubicBezTo>
                    <a:pt x="391637" y="5072316"/>
                    <a:pt x="400805" y="5077902"/>
                    <a:pt x="409503" y="5083942"/>
                  </a:cubicBezTo>
                  <a:lnTo>
                    <a:pt x="461889" y="5119888"/>
                  </a:lnTo>
                  <a:cubicBezTo>
                    <a:pt x="466184" y="5122893"/>
                    <a:pt x="470616" y="5125820"/>
                    <a:pt x="474883" y="5128933"/>
                  </a:cubicBezTo>
                  <a:cubicBezTo>
                    <a:pt x="478982" y="5132235"/>
                    <a:pt x="482476" y="5136069"/>
                    <a:pt x="486410" y="5139557"/>
                  </a:cubicBezTo>
                  <a:cubicBezTo>
                    <a:pt x="494140" y="5146613"/>
                    <a:pt x="502565" y="5152812"/>
                    <a:pt x="510852" y="5159089"/>
                  </a:cubicBezTo>
                  <a:lnTo>
                    <a:pt x="560653" y="5196893"/>
                  </a:lnTo>
                  <a:lnTo>
                    <a:pt x="585485" y="5215834"/>
                  </a:lnTo>
                  <a:cubicBezTo>
                    <a:pt x="593773" y="5222111"/>
                    <a:pt x="601864" y="5228685"/>
                    <a:pt x="610707" y="5234185"/>
                  </a:cubicBezTo>
                  <a:lnTo>
                    <a:pt x="714768" y="5303103"/>
                  </a:lnTo>
                  <a:cubicBezTo>
                    <a:pt x="856162" y="5390603"/>
                    <a:pt x="1008099" y="5459947"/>
                    <a:pt x="1166634" y="5513322"/>
                  </a:cubicBezTo>
                  <a:cubicBezTo>
                    <a:pt x="1186540" y="5519932"/>
                    <a:pt x="1205774" y="5527751"/>
                    <a:pt x="1225991" y="5533632"/>
                  </a:cubicBezTo>
                  <a:lnTo>
                    <a:pt x="1286680" y="5550705"/>
                  </a:lnTo>
                  <a:lnTo>
                    <a:pt x="1347310" y="5567995"/>
                  </a:lnTo>
                  <a:cubicBezTo>
                    <a:pt x="1357469" y="5571180"/>
                    <a:pt x="1367261" y="5573572"/>
                    <a:pt x="1377002" y="5575719"/>
                  </a:cubicBezTo>
                  <a:lnTo>
                    <a:pt x="1406328" y="5582649"/>
                  </a:lnTo>
                  <a:cubicBezTo>
                    <a:pt x="1425825" y="5587757"/>
                    <a:pt x="1445490" y="5590939"/>
                    <a:pt x="1465060" y="5594909"/>
                  </a:cubicBezTo>
                  <a:cubicBezTo>
                    <a:pt x="1484652" y="5599231"/>
                    <a:pt x="1504324" y="5601952"/>
                    <a:pt x="1523881" y="5605105"/>
                  </a:cubicBezTo>
                  <a:cubicBezTo>
                    <a:pt x="1533660" y="5606682"/>
                    <a:pt x="1543460" y="5608613"/>
                    <a:pt x="1553325" y="5609865"/>
                  </a:cubicBezTo>
                  <a:lnTo>
                    <a:pt x="1582813" y="5613593"/>
                  </a:lnTo>
                  <a:lnTo>
                    <a:pt x="1612301" y="5617321"/>
                  </a:lnTo>
                  <a:lnTo>
                    <a:pt x="1641863" y="5619910"/>
                  </a:lnTo>
                  <a:cubicBezTo>
                    <a:pt x="1799348" y="5633940"/>
                    <a:pt x="1957913" y="5625770"/>
                    <a:pt x="2117508" y="5595156"/>
                  </a:cubicBezTo>
                  <a:cubicBezTo>
                    <a:pt x="2277124" y="5564895"/>
                    <a:pt x="2437004" y="5512449"/>
                    <a:pt x="2597368" y="5447381"/>
                  </a:cubicBezTo>
                  <a:cubicBezTo>
                    <a:pt x="2757791" y="5382096"/>
                    <a:pt x="2918855" y="5304464"/>
                    <a:pt x="3082968" y="5223245"/>
                  </a:cubicBezTo>
                  <a:lnTo>
                    <a:pt x="3334855" y="5097383"/>
                  </a:lnTo>
                  <a:cubicBezTo>
                    <a:pt x="3423528" y="5054142"/>
                    <a:pt x="3511773" y="5013798"/>
                    <a:pt x="3599509" y="4976217"/>
                  </a:cubicBezTo>
                  <a:cubicBezTo>
                    <a:pt x="3774960" y="4900701"/>
                    <a:pt x="3948276" y="4837481"/>
                    <a:pt x="4112002" y="4766359"/>
                  </a:cubicBezTo>
                  <a:cubicBezTo>
                    <a:pt x="4193972" y="4730827"/>
                    <a:pt x="4273429" y="4692997"/>
                    <a:pt x="4348983" y="4649833"/>
                  </a:cubicBezTo>
                  <a:cubicBezTo>
                    <a:pt x="4424508" y="4606778"/>
                    <a:pt x="4496050" y="4558250"/>
                    <a:pt x="4560505" y="4501564"/>
                  </a:cubicBezTo>
                  <a:cubicBezTo>
                    <a:pt x="4625198" y="4445289"/>
                    <a:pt x="4682991" y="4381021"/>
                    <a:pt x="4731963" y="4309870"/>
                  </a:cubicBezTo>
                  <a:cubicBezTo>
                    <a:pt x="4781043" y="4238747"/>
                    <a:pt x="4821275" y="4160848"/>
                    <a:pt x="4852344" y="4078640"/>
                  </a:cubicBezTo>
                  <a:lnTo>
                    <a:pt x="4863972" y="4047790"/>
                  </a:lnTo>
                  <a:lnTo>
                    <a:pt x="4874144" y="4016320"/>
                  </a:lnTo>
                  <a:lnTo>
                    <a:pt x="4884127" y="3984682"/>
                  </a:lnTo>
                  <a:cubicBezTo>
                    <a:pt x="4887242" y="3973925"/>
                    <a:pt x="4889981" y="3962835"/>
                    <a:pt x="4892800" y="3951883"/>
                  </a:cubicBezTo>
                  <a:lnTo>
                    <a:pt x="4909526" y="3886001"/>
                  </a:lnTo>
                  <a:lnTo>
                    <a:pt x="4917687" y="3852948"/>
                  </a:lnTo>
                  <a:lnTo>
                    <a:pt x="4921768" y="3836422"/>
                  </a:lnTo>
                  <a:lnTo>
                    <a:pt x="4924845" y="3819742"/>
                  </a:lnTo>
                  <a:cubicBezTo>
                    <a:pt x="4933092" y="3775120"/>
                    <a:pt x="4941231" y="3730469"/>
                    <a:pt x="4948230" y="3685744"/>
                  </a:cubicBezTo>
                  <a:cubicBezTo>
                    <a:pt x="4953579" y="3640694"/>
                    <a:pt x="4958249" y="3595577"/>
                    <a:pt x="4962782" y="3550540"/>
                  </a:cubicBezTo>
                  <a:cubicBezTo>
                    <a:pt x="4976580" y="3369692"/>
                    <a:pt x="4965812" y="3187942"/>
                    <a:pt x="4939468" y="3010249"/>
                  </a:cubicBezTo>
                  <a:cubicBezTo>
                    <a:pt x="4912965" y="2832281"/>
                    <a:pt x="4870237" y="2658196"/>
                    <a:pt x="4816901" y="2488224"/>
                  </a:cubicBezTo>
                  <a:cubicBezTo>
                    <a:pt x="4810197" y="2466954"/>
                    <a:pt x="4803984" y="2445582"/>
                    <a:pt x="4797005" y="2424470"/>
                  </a:cubicBezTo>
                  <a:cubicBezTo>
                    <a:pt x="4789399" y="2403537"/>
                    <a:pt x="4781686" y="2382574"/>
                    <a:pt x="4774433" y="2361620"/>
                  </a:cubicBezTo>
                  <a:lnTo>
                    <a:pt x="4752459" y="2298700"/>
                  </a:lnTo>
                  <a:lnTo>
                    <a:pt x="4728083" y="2236526"/>
                  </a:lnTo>
                  <a:cubicBezTo>
                    <a:pt x="4719957" y="2215802"/>
                    <a:pt x="4712352" y="2194869"/>
                    <a:pt x="4704471" y="2174095"/>
                  </a:cubicBezTo>
                  <a:lnTo>
                    <a:pt x="4678399" y="2112626"/>
                  </a:lnTo>
                  <a:lnTo>
                    <a:pt x="4652601" y="2050999"/>
                  </a:lnTo>
                  <a:cubicBezTo>
                    <a:pt x="4643711" y="2030533"/>
                    <a:pt x="4633616" y="2010672"/>
                    <a:pt x="4624205" y="1990415"/>
                  </a:cubicBezTo>
                  <a:lnTo>
                    <a:pt x="4595398" y="1930069"/>
                  </a:lnTo>
                  <a:cubicBezTo>
                    <a:pt x="4585714" y="1909969"/>
                    <a:pt x="4574413" y="1890713"/>
                    <a:pt x="4563827" y="1870952"/>
                  </a:cubicBezTo>
                  <a:lnTo>
                    <a:pt x="4531433" y="1812311"/>
                  </a:lnTo>
                  <a:lnTo>
                    <a:pt x="4523315" y="1797616"/>
                  </a:lnTo>
                  <a:lnTo>
                    <a:pt x="4514482" y="1783425"/>
                  </a:lnTo>
                  <a:lnTo>
                    <a:pt x="4496845" y="1754936"/>
                  </a:lnTo>
                  <a:lnTo>
                    <a:pt x="4461463" y="1697929"/>
                  </a:lnTo>
                  <a:lnTo>
                    <a:pt x="4452660" y="1683629"/>
                  </a:lnTo>
                  <a:lnTo>
                    <a:pt x="4443141" y="1669834"/>
                  </a:lnTo>
                  <a:lnTo>
                    <a:pt x="4424241" y="1642166"/>
                  </a:lnTo>
                  <a:cubicBezTo>
                    <a:pt x="4399005" y="1605265"/>
                    <a:pt x="4374512" y="1567751"/>
                    <a:pt x="4346886" y="1532412"/>
                  </a:cubicBezTo>
                  <a:cubicBezTo>
                    <a:pt x="4240477" y="1388328"/>
                    <a:pt x="4120362" y="1253437"/>
                    <a:pt x="3985497" y="1134649"/>
                  </a:cubicBezTo>
                  <a:cubicBezTo>
                    <a:pt x="3850799" y="1015675"/>
                    <a:pt x="3702920" y="911715"/>
                    <a:pt x="3545665" y="825877"/>
                  </a:cubicBezTo>
                  <a:lnTo>
                    <a:pt x="3486190" y="794756"/>
                  </a:lnTo>
                  <a:cubicBezTo>
                    <a:pt x="3466181" y="784640"/>
                    <a:pt x="3446893" y="773560"/>
                    <a:pt x="3426182" y="764765"/>
                  </a:cubicBezTo>
                  <a:lnTo>
                    <a:pt x="3365044" y="737255"/>
                  </a:lnTo>
                  <a:lnTo>
                    <a:pt x="3334529" y="723514"/>
                  </a:lnTo>
                  <a:cubicBezTo>
                    <a:pt x="3324394" y="718943"/>
                    <a:pt x="3314287" y="714265"/>
                    <a:pt x="3303733" y="710395"/>
                  </a:cubicBezTo>
                  <a:cubicBezTo>
                    <a:pt x="3262013" y="694346"/>
                    <a:pt x="3220711" y="677599"/>
                    <a:pt x="3179033" y="662259"/>
                  </a:cubicBezTo>
                  <a:lnTo>
                    <a:pt x="3052408" y="620447"/>
                  </a:lnTo>
                  <a:lnTo>
                    <a:pt x="2924325" y="584505"/>
                  </a:lnTo>
                  <a:cubicBezTo>
                    <a:pt x="2903106" y="578471"/>
                    <a:pt x="2881119" y="574434"/>
                    <a:pt x="2859667" y="569266"/>
                  </a:cubicBezTo>
                  <a:lnTo>
                    <a:pt x="2795226" y="554085"/>
                  </a:lnTo>
                  <a:cubicBezTo>
                    <a:pt x="2774078" y="548652"/>
                    <a:pt x="2751709" y="544744"/>
                    <a:pt x="2729702" y="540354"/>
                  </a:cubicBezTo>
                  <a:lnTo>
                    <a:pt x="2663758" y="527322"/>
                  </a:lnTo>
                  <a:lnTo>
                    <a:pt x="2630927" y="520495"/>
                  </a:lnTo>
                  <a:lnTo>
                    <a:pt x="2597965" y="515024"/>
                  </a:lnTo>
                  <a:cubicBezTo>
                    <a:pt x="2575970" y="511449"/>
                    <a:pt x="2554112" y="507795"/>
                    <a:pt x="2532205" y="503895"/>
                  </a:cubicBezTo>
                  <a:cubicBezTo>
                    <a:pt x="2357016" y="475037"/>
                    <a:pt x="2182954" y="456682"/>
                    <a:pt x="2010064" y="452552"/>
                  </a:cubicBezTo>
                  <a:cubicBezTo>
                    <a:pt x="1837255" y="448558"/>
                    <a:pt x="1665388" y="457916"/>
                    <a:pt x="1494552" y="485055"/>
                  </a:cubicBezTo>
                  <a:cubicBezTo>
                    <a:pt x="1452133" y="492816"/>
                    <a:pt x="1409569" y="501117"/>
                    <a:pt x="1366896" y="509389"/>
                  </a:cubicBezTo>
                  <a:cubicBezTo>
                    <a:pt x="1324862" y="520035"/>
                    <a:pt x="1282333" y="529505"/>
                    <a:pt x="1240175" y="541045"/>
                  </a:cubicBezTo>
                  <a:lnTo>
                    <a:pt x="1177438" y="560170"/>
                  </a:lnTo>
                  <a:lnTo>
                    <a:pt x="1145987" y="569826"/>
                  </a:lnTo>
                  <a:lnTo>
                    <a:pt x="1130315" y="574669"/>
                  </a:lnTo>
                  <a:lnTo>
                    <a:pt x="1114873" y="580384"/>
                  </a:lnTo>
                  <a:lnTo>
                    <a:pt x="1052839" y="602943"/>
                  </a:lnTo>
                  <a:cubicBezTo>
                    <a:pt x="1032151" y="610499"/>
                    <a:pt x="1011255" y="617535"/>
                    <a:pt x="991135" y="626866"/>
                  </a:cubicBezTo>
                  <a:lnTo>
                    <a:pt x="930179" y="653191"/>
                  </a:lnTo>
                  <a:cubicBezTo>
                    <a:pt x="909850" y="662002"/>
                    <a:pt x="889443" y="670676"/>
                    <a:pt x="869768" y="680937"/>
                  </a:cubicBezTo>
                  <a:lnTo>
                    <a:pt x="810085" y="710734"/>
                  </a:lnTo>
                  <a:cubicBezTo>
                    <a:pt x="790331" y="720859"/>
                    <a:pt x="770124" y="730514"/>
                    <a:pt x="751220" y="741794"/>
                  </a:cubicBezTo>
                  <a:cubicBezTo>
                    <a:pt x="673929" y="784955"/>
                    <a:pt x="598827" y="830326"/>
                    <a:pt x="532669" y="881688"/>
                  </a:cubicBezTo>
                  <a:cubicBezTo>
                    <a:pt x="464226" y="931625"/>
                    <a:pt x="406969" y="988270"/>
                    <a:pt x="354185" y="1050286"/>
                  </a:cubicBezTo>
                  <a:lnTo>
                    <a:pt x="315980" y="1098125"/>
                  </a:lnTo>
                  <a:lnTo>
                    <a:pt x="280345" y="1149782"/>
                  </a:lnTo>
                  <a:cubicBezTo>
                    <a:pt x="268144" y="1166335"/>
                    <a:pt x="257438" y="1185955"/>
                    <a:pt x="245890" y="1203959"/>
                  </a:cubicBezTo>
                  <a:cubicBezTo>
                    <a:pt x="234552" y="1222481"/>
                    <a:pt x="223171" y="1240298"/>
                    <a:pt x="212162" y="1260184"/>
                  </a:cubicBezTo>
                  <a:cubicBezTo>
                    <a:pt x="168299" y="1337574"/>
                    <a:pt x="125055" y="1419360"/>
                    <a:pt x="80716" y="1502476"/>
                  </a:cubicBezTo>
                  <a:lnTo>
                    <a:pt x="0" y="1648841"/>
                  </a:lnTo>
                  <a:lnTo>
                    <a:pt x="0" y="954863"/>
                  </a:lnTo>
                  <a:lnTo>
                    <a:pt x="43491" y="895513"/>
                  </a:lnTo>
                  <a:cubicBezTo>
                    <a:pt x="59888" y="874984"/>
                    <a:pt x="77014" y="854766"/>
                    <a:pt x="93923" y="834489"/>
                  </a:cubicBezTo>
                  <a:cubicBezTo>
                    <a:pt x="163245" y="754880"/>
                    <a:pt x="240806" y="679565"/>
                    <a:pt x="323465" y="617671"/>
                  </a:cubicBezTo>
                  <a:cubicBezTo>
                    <a:pt x="405002" y="553042"/>
                    <a:pt x="490132" y="499230"/>
                    <a:pt x="574777" y="446794"/>
                  </a:cubicBezTo>
                  <a:cubicBezTo>
                    <a:pt x="595733" y="433050"/>
                    <a:pt x="617442" y="421248"/>
                    <a:pt x="638943" y="408925"/>
                  </a:cubicBezTo>
                  <a:lnTo>
                    <a:pt x="703505" y="371742"/>
                  </a:lnTo>
                  <a:cubicBezTo>
                    <a:pt x="724798" y="358900"/>
                    <a:pt x="747120" y="347842"/>
                    <a:pt x="769262" y="336154"/>
                  </a:cubicBezTo>
                  <a:lnTo>
                    <a:pt x="835552" y="301173"/>
                  </a:lnTo>
                  <a:cubicBezTo>
                    <a:pt x="857427" y="289183"/>
                    <a:pt x="880470" y="278896"/>
                    <a:pt x="902979" y="268004"/>
                  </a:cubicBezTo>
                  <a:lnTo>
                    <a:pt x="971127" y="235607"/>
                  </a:lnTo>
                  <a:lnTo>
                    <a:pt x="988238" y="227556"/>
                  </a:lnTo>
                  <a:lnTo>
                    <a:pt x="1005744" y="220191"/>
                  </a:lnTo>
                  <a:lnTo>
                    <a:pt x="1040729" y="205569"/>
                  </a:lnTo>
                  <a:lnTo>
                    <a:pt x="1110835" y="176248"/>
                  </a:lnTo>
                  <a:cubicBezTo>
                    <a:pt x="1157999" y="157703"/>
                    <a:pt x="1206322" y="141323"/>
                    <a:pt x="1254256" y="123796"/>
                  </a:cubicBezTo>
                  <a:cubicBezTo>
                    <a:pt x="1302938" y="108671"/>
                    <a:pt x="1352074" y="94017"/>
                    <a:pt x="1401310" y="79852"/>
                  </a:cubicBezTo>
                  <a:cubicBezTo>
                    <a:pt x="1599497" y="26774"/>
                    <a:pt x="1806373" y="-329"/>
                    <a:pt x="2011811" y="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06AC5DCC-C3CC-4FD5-AD4E-13A1BE5F7F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297400"/>
              <a:ext cx="5215811" cy="6107388"/>
            </a:xfrm>
            <a:custGeom>
              <a:avLst/>
              <a:gdLst>
                <a:gd name="connsiteX0" fmla="*/ 1869139 w 5215811"/>
                <a:gd name="connsiteY0" fmla="*/ 9 h 6107388"/>
                <a:gd name="connsiteX1" fmla="*/ 2791149 w 5215811"/>
                <a:gd name="connsiteY1" fmla="*/ 130229 h 6107388"/>
                <a:gd name="connsiteX2" fmla="*/ 4760307 w 5215811"/>
                <a:gd name="connsiteY2" fmla="*/ 1608408 h 6107388"/>
                <a:gd name="connsiteX3" fmla="*/ 5108574 w 5215811"/>
                <a:gd name="connsiteY3" fmla="*/ 4050383 h 6107388"/>
                <a:gd name="connsiteX4" fmla="*/ 3434916 w 5215811"/>
                <a:gd name="connsiteY4" fmla="*/ 5503134 h 6107388"/>
                <a:gd name="connsiteX5" fmla="*/ 1137841 w 5215811"/>
                <a:gd name="connsiteY5" fmla="*/ 6033968 h 6107388"/>
                <a:gd name="connsiteX6" fmla="*/ 217555 w 5215811"/>
                <a:gd name="connsiteY6" fmla="*/ 5598945 h 6107388"/>
                <a:gd name="connsiteX7" fmla="*/ 0 w 5215811"/>
                <a:gd name="connsiteY7" fmla="*/ 5419622 h 6107388"/>
                <a:gd name="connsiteX8" fmla="*/ 0 w 5215811"/>
                <a:gd name="connsiteY8" fmla="*/ 4571683 h 6107388"/>
                <a:gd name="connsiteX9" fmla="*/ 18056 w 5215811"/>
                <a:gd name="connsiteY9" fmla="*/ 4599282 h 6107388"/>
                <a:gd name="connsiteX10" fmla="*/ 358324 w 5215811"/>
                <a:gd name="connsiteY10" fmla="*/ 4988154 h 6107388"/>
                <a:gd name="connsiteX11" fmla="*/ 1282741 w 5215811"/>
                <a:gd name="connsiteY11" fmla="*/ 5493193 h 6107388"/>
                <a:gd name="connsiteX12" fmla="*/ 2172794 w 5215811"/>
                <a:gd name="connsiteY12" fmla="*/ 5470630 h 6107388"/>
                <a:gd name="connsiteX13" fmla="*/ 3146893 w 5215811"/>
                <a:gd name="connsiteY13" fmla="*/ 5016296 h 6107388"/>
                <a:gd name="connsiteX14" fmla="*/ 3574114 w 5215811"/>
                <a:gd name="connsiteY14" fmla="*/ 4791124 h 6107388"/>
                <a:gd name="connsiteX15" fmla="*/ 4244948 w 5215811"/>
                <a:gd name="connsiteY15" fmla="*/ 4392664 h 6107388"/>
                <a:gd name="connsiteX16" fmla="*/ 4556385 w 5215811"/>
                <a:gd name="connsiteY16" fmla="*/ 3902656 h 6107388"/>
                <a:gd name="connsiteX17" fmla="*/ 4616354 w 5215811"/>
                <a:gd name="connsiteY17" fmla="*/ 2851680 h 6107388"/>
                <a:gd name="connsiteX18" fmla="*/ 4269266 w 5215811"/>
                <a:gd name="connsiteY18" fmla="*/ 1889625 h 6107388"/>
                <a:gd name="connsiteX19" fmla="*/ 2645976 w 5215811"/>
                <a:gd name="connsiteY19" fmla="*/ 671162 h 6107388"/>
                <a:gd name="connsiteX20" fmla="*/ 1648930 w 5215811"/>
                <a:gd name="connsiteY20" fmla="*/ 573017 h 6107388"/>
                <a:gd name="connsiteX21" fmla="*/ 771768 w 5215811"/>
                <a:gd name="connsiteY21" fmla="*/ 865882 h 6107388"/>
                <a:gd name="connsiteX22" fmla="*/ 433617 w 5215811"/>
                <a:gd name="connsiteY22" fmla="*/ 1119441 h 6107388"/>
                <a:gd name="connsiteX23" fmla="*/ 200571 w 5215811"/>
                <a:gd name="connsiteY23" fmla="*/ 1486480 h 6107388"/>
                <a:gd name="connsiteX24" fmla="*/ 47077 w 5215811"/>
                <a:gd name="connsiteY24" fmla="*/ 1753604 h 6107388"/>
                <a:gd name="connsiteX25" fmla="*/ 0 w 5215811"/>
                <a:gd name="connsiteY25" fmla="*/ 1831655 h 6107388"/>
                <a:gd name="connsiteX26" fmla="*/ 0 w 5215811"/>
                <a:gd name="connsiteY26" fmla="*/ 751112 h 6107388"/>
                <a:gd name="connsiteX27" fmla="*/ 6994 w 5215811"/>
                <a:gd name="connsiteY27" fmla="*/ 742614 h 6107388"/>
                <a:gd name="connsiteX28" fmla="*/ 484047 w 5215811"/>
                <a:gd name="connsiteY28" fmla="*/ 378777 h 6107388"/>
                <a:gd name="connsiteX29" fmla="*/ 1869139 w 5215811"/>
                <a:gd name="connsiteY29" fmla="*/ 9 h 610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5811" h="6107388">
                  <a:moveTo>
                    <a:pt x="1869139" y="9"/>
                  </a:moveTo>
                  <a:cubicBezTo>
                    <a:pt x="2160924" y="-706"/>
                    <a:pt x="2465752" y="43039"/>
                    <a:pt x="2791149" y="130229"/>
                  </a:cubicBezTo>
                  <a:cubicBezTo>
                    <a:pt x="3651198" y="360678"/>
                    <a:pt x="4339884" y="907924"/>
                    <a:pt x="4760307" y="1608408"/>
                  </a:cubicBezTo>
                  <a:cubicBezTo>
                    <a:pt x="5188180" y="2321320"/>
                    <a:pt x="5338357" y="3192822"/>
                    <a:pt x="5108574" y="4050383"/>
                  </a:cubicBezTo>
                  <a:cubicBezTo>
                    <a:pt x="4880820" y="4900373"/>
                    <a:pt x="4152841" y="5098512"/>
                    <a:pt x="3434916" y="5503134"/>
                  </a:cubicBezTo>
                  <a:cubicBezTo>
                    <a:pt x="2717099" y="5907783"/>
                    <a:pt x="2005568" y="6266474"/>
                    <a:pt x="1137841" y="6033968"/>
                  </a:cubicBezTo>
                  <a:cubicBezTo>
                    <a:pt x="783079" y="5938910"/>
                    <a:pt x="479573" y="5790114"/>
                    <a:pt x="217555" y="5598945"/>
                  </a:cubicBezTo>
                  <a:lnTo>
                    <a:pt x="0" y="5419622"/>
                  </a:lnTo>
                  <a:lnTo>
                    <a:pt x="0" y="4571683"/>
                  </a:lnTo>
                  <a:lnTo>
                    <a:pt x="18056" y="4599282"/>
                  </a:lnTo>
                  <a:cubicBezTo>
                    <a:pt x="124071" y="4746782"/>
                    <a:pt x="237002" y="4875718"/>
                    <a:pt x="358324" y="4988154"/>
                  </a:cubicBezTo>
                  <a:cubicBezTo>
                    <a:pt x="621323" y="5231809"/>
                    <a:pt x="923667" y="5396979"/>
                    <a:pt x="1282741" y="5493193"/>
                  </a:cubicBezTo>
                  <a:cubicBezTo>
                    <a:pt x="1573894" y="5571207"/>
                    <a:pt x="1856732" y="5563878"/>
                    <a:pt x="2172794" y="5470630"/>
                  </a:cubicBezTo>
                  <a:cubicBezTo>
                    <a:pt x="2498985" y="5374183"/>
                    <a:pt x="2832844" y="5193315"/>
                    <a:pt x="3146893" y="5016296"/>
                  </a:cubicBezTo>
                  <a:cubicBezTo>
                    <a:pt x="3293538" y="4933641"/>
                    <a:pt x="3436182" y="4861160"/>
                    <a:pt x="3574114" y="4791124"/>
                  </a:cubicBezTo>
                  <a:cubicBezTo>
                    <a:pt x="3841238" y="4655550"/>
                    <a:pt x="4071901" y="4538375"/>
                    <a:pt x="4244948" y="4392664"/>
                  </a:cubicBezTo>
                  <a:cubicBezTo>
                    <a:pt x="4405844" y="4257259"/>
                    <a:pt x="4501845" y="4106204"/>
                    <a:pt x="4556385" y="3902656"/>
                  </a:cubicBezTo>
                  <a:cubicBezTo>
                    <a:pt x="4649063" y="3556776"/>
                    <a:pt x="4669271" y="3203187"/>
                    <a:pt x="4616354" y="2851680"/>
                  </a:cubicBezTo>
                  <a:cubicBezTo>
                    <a:pt x="4565198" y="2511774"/>
                    <a:pt x="4448474" y="2188147"/>
                    <a:pt x="4269266" y="1889625"/>
                  </a:cubicBezTo>
                  <a:cubicBezTo>
                    <a:pt x="3907781" y="1287586"/>
                    <a:pt x="3331245" y="854780"/>
                    <a:pt x="2645976" y="671162"/>
                  </a:cubicBezTo>
                  <a:cubicBezTo>
                    <a:pt x="2278249" y="572630"/>
                    <a:pt x="1952074" y="540526"/>
                    <a:pt x="1648930" y="573017"/>
                  </a:cubicBezTo>
                  <a:cubicBezTo>
                    <a:pt x="1351746" y="604901"/>
                    <a:pt x="1064785" y="700731"/>
                    <a:pt x="771768" y="865882"/>
                  </a:cubicBezTo>
                  <a:cubicBezTo>
                    <a:pt x="568061" y="980657"/>
                    <a:pt x="486465" y="1058486"/>
                    <a:pt x="433617" y="1119441"/>
                  </a:cubicBezTo>
                  <a:cubicBezTo>
                    <a:pt x="358307" y="1206256"/>
                    <a:pt x="292149" y="1323808"/>
                    <a:pt x="200571" y="1486480"/>
                  </a:cubicBezTo>
                  <a:cubicBezTo>
                    <a:pt x="156644" y="1564432"/>
                    <a:pt x="106654" y="1653214"/>
                    <a:pt x="47077" y="1753604"/>
                  </a:cubicBezTo>
                  <a:lnTo>
                    <a:pt x="0" y="1831655"/>
                  </a:lnTo>
                  <a:lnTo>
                    <a:pt x="0" y="751112"/>
                  </a:lnTo>
                  <a:lnTo>
                    <a:pt x="6994" y="742614"/>
                  </a:lnTo>
                  <a:cubicBezTo>
                    <a:pt x="117721" y="617683"/>
                    <a:pt x="259696" y="505222"/>
                    <a:pt x="484047" y="378777"/>
                  </a:cubicBezTo>
                  <a:cubicBezTo>
                    <a:pt x="932751" y="125890"/>
                    <a:pt x="1382831" y="1200"/>
                    <a:pt x="1869139" y="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4BBCC2F4-EFA7-4AF4-B538-AC4022D90F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319367"/>
              <a:ext cx="5217956" cy="6100079"/>
            </a:xfrm>
            <a:custGeom>
              <a:avLst/>
              <a:gdLst>
                <a:gd name="connsiteX0" fmla="*/ 1951393 w 5217956"/>
                <a:gd name="connsiteY0" fmla="*/ 82 h 6100079"/>
                <a:gd name="connsiteX1" fmla="*/ 2855177 w 5217956"/>
                <a:gd name="connsiteY1" fmla="*/ 125419 h 6100079"/>
                <a:gd name="connsiteX2" fmla="*/ 4779341 w 5217956"/>
                <a:gd name="connsiteY2" fmla="*/ 1591542 h 6100079"/>
                <a:gd name="connsiteX3" fmla="*/ 5108573 w 5217956"/>
                <a:gd name="connsiteY3" fmla="*/ 4028416 h 6100079"/>
                <a:gd name="connsiteX4" fmla="*/ 3459358 w 5217956"/>
                <a:gd name="connsiteY4" fmla="*/ 5487716 h 6100079"/>
                <a:gd name="connsiteX5" fmla="*/ 1203274 w 5217956"/>
                <a:gd name="connsiteY5" fmla="*/ 6029534 h 6100079"/>
                <a:gd name="connsiteX6" fmla="*/ 59920 w 5217956"/>
                <a:gd name="connsiteY6" fmla="*/ 5396467 h 6100079"/>
                <a:gd name="connsiteX7" fmla="*/ 0 w 5217956"/>
                <a:gd name="connsiteY7" fmla="*/ 5333382 h 6100079"/>
                <a:gd name="connsiteX8" fmla="*/ 0 w 5217956"/>
                <a:gd name="connsiteY8" fmla="*/ 4205833 h 6100079"/>
                <a:gd name="connsiteX9" fmla="*/ 58036 w 5217956"/>
                <a:gd name="connsiteY9" fmla="*/ 4310048 h 6100079"/>
                <a:gd name="connsiteX10" fmla="*/ 520779 w 5217956"/>
                <a:gd name="connsiteY10" fmla="*/ 4907591 h 6100079"/>
                <a:gd name="connsiteX11" fmla="*/ 1377154 w 5217956"/>
                <a:gd name="connsiteY11" fmla="*/ 5380604 h 6100079"/>
                <a:gd name="connsiteX12" fmla="*/ 3123340 w 5217956"/>
                <a:gd name="connsiteY12" fmla="*/ 4905715 h 6100079"/>
                <a:gd name="connsiteX13" fmla="*/ 3547863 w 5217956"/>
                <a:gd name="connsiteY13" fmla="*/ 4676342 h 6100079"/>
                <a:gd name="connsiteX14" fmla="*/ 4186753 w 5217956"/>
                <a:gd name="connsiteY14" fmla="*/ 4289376 h 6100079"/>
                <a:gd name="connsiteX15" fmla="*/ 4459565 w 5217956"/>
                <a:gd name="connsiteY15" fmla="*/ 3854399 h 6100079"/>
                <a:gd name="connsiteX16" fmla="*/ 4521015 w 5217956"/>
                <a:gd name="connsiteY16" fmla="*/ 2849377 h 6100079"/>
                <a:gd name="connsiteX17" fmla="*/ 4199723 w 5217956"/>
                <a:gd name="connsiteY17" fmla="*/ 1931213 h 6100079"/>
                <a:gd name="connsiteX18" fmla="*/ 2681217 w 5217956"/>
                <a:gd name="connsiteY18" fmla="*/ 774211 h 6100079"/>
                <a:gd name="connsiteX19" fmla="*/ 926547 w 5217956"/>
                <a:gd name="connsiteY19" fmla="*/ 967112 h 6100079"/>
                <a:gd name="connsiteX20" fmla="*/ 622677 w 5217956"/>
                <a:gd name="connsiteY20" fmla="*/ 1197863 h 6100079"/>
                <a:gd name="connsiteX21" fmla="*/ 404892 w 5217956"/>
                <a:gd name="connsiteY21" fmla="*/ 1547314 h 6100079"/>
                <a:gd name="connsiteX22" fmla="*/ 40135 w 5217956"/>
                <a:gd name="connsiteY22" fmla="*/ 2159090 h 6100079"/>
                <a:gd name="connsiteX23" fmla="*/ 0 w 5217956"/>
                <a:gd name="connsiteY23" fmla="*/ 2219367 h 6100079"/>
                <a:gd name="connsiteX24" fmla="*/ 0 w 5217956"/>
                <a:gd name="connsiteY24" fmla="*/ 915659 h 6100079"/>
                <a:gd name="connsiteX25" fmla="*/ 58609 w 5217956"/>
                <a:gd name="connsiteY25" fmla="*/ 828051 h 6100079"/>
                <a:gd name="connsiteX26" fmla="*/ 590688 w 5217956"/>
                <a:gd name="connsiteY26" fmla="*/ 385385 h 6100079"/>
                <a:gd name="connsiteX27" fmla="*/ 1951393 w 5217956"/>
                <a:gd name="connsiteY27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217956" h="6100079">
                  <a:moveTo>
                    <a:pt x="1951393" y="82"/>
                  </a:moveTo>
                  <a:cubicBezTo>
                    <a:pt x="2237631" y="-2119"/>
                    <a:pt x="2536431" y="40011"/>
                    <a:pt x="2855177" y="125419"/>
                  </a:cubicBezTo>
                  <a:cubicBezTo>
                    <a:pt x="3697704" y="351173"/>
                    <a:pt x="4370490" y="894159"/>
                    <a:pt x="4779341" y="1591542"/>
                  </a:cubicBezTo>
                  <a:cubicBezTo>
                    <a:pt x="5195534" y="2301324"/>
                    <a:pt x="5338356" y="3170855"/>
                    <a:pt x="5108573" y="4028416"/>
                  </a:cubicBezTo>
                  <a:cubicBezTo>
                    <a:pt x="4880819" y="4878406"/>
                    <a:pt x="4165603" y="5079965"/>
                    <a:pt x="3459358" y="5487716"/>
                  </a:cubicBezTo>
                  <a:cubicBezTo>
                    <a:pt x="2753114" y="5895466"/>
                    <a:pt x="2053264" y="6257288"/>
                    <a:pt x="1203274" y="6029534"/>
                  </a:cubicBezTo>
                  <a:cubicBezTo>
                    <a:pt x="739884" y="5905369"/>
                    <a:pt x="366399" y="5685345"/>
                    <a:pt x="59920" y="5396467"/>
                  </a:cubicBezTo>
                  <a:lnTo>
                    <a:pt x="0" y="5333382"/>
                  </a:lnTo>
                  <a:lnTo>
                    <a:pt x="0" y="4205833"/>
                  </a:lnTo>
                  <a:lnTo>
                    <a:pt x="58036" y="4310048"/>
                  </a:lnTo>
                  <a:cubicBezTo>
                    <a:pt x="197935" y="4550245"/>
                    <a:pt x="350594" y="4747142"/>
                    <a:pt x="520779" y="4907591"/>
                  </a:cubicBezTo>
                  <a:cubicBezTo>
                    <a:pt x="763600" y="5136565"/>
                    <a:pt x="1043821" y="5291288"/>
                    <a:pt x="1377154" y="5380604"/>
                  </a:cubicBezTo>
                  <a:cubicBezTo>
                    <a:pt x="1963029" y="5537589"/>
                    <a:pt x="2470519" y="5282804"/>
                    <a:pt x="3123340" y="4905715"/>
                  </a:cubicBezTo>
                  <a:cubicBezTo>
                    <a:pt x="3269800" y="4821157"/>
                    <a:pt x="3411134" y="4747512"/>
                    <a:pt x="3547863" y="4676342"/>
                  </a:cubicBezTo>
                  <a:cubicBezTo>
                    <a:pt x="3804497" y="4542710"/>
                    <a:pt x="4026085" y="4427393"/>
                    <a:pt x="4186753" y="4289376"/>
                  </a:cubicBezTo>
                  <a:cubicBezTo>
                    <a:pt x="4329009" y="4167293"/>
                    <a:pt x="4410589" y="4037181"/>
                    <a:pt x="4459565" y="3854399"/>
                  </a:cubicBezTo>
                  <a:cubicBezTo>
                    <a:pt x="4548302" y="3523229"/>
                    <a:pt x="4568981" y="3185183"/>
                    <a:pt x="4521015" y="2849377"/>
                  </a:cubicBezTo>
                  <a:cubicBezTo>
                    <a:pt x="4474709" y="2524680"/>
                    <a:pt x="4366564" y="2215756"/>
                    <a:pt x="4199723" y="1931213"/>
                  </a:cubicBezTo>
                  <a:cubicBezTo>
                    <a:pt x="3863270" y="1357325"/>
                    <a:pt x="3323982" y="946439"/>
                    <a:pt x="2681217" y="774211"/>
                  </a:cubicBezTo>
                  <a:cubicBezTo>
                    <a:pt x="2001139" y="591984"/>
                    <a:pt x="1476322" y="649699"/>
                    <a:pt x="926547" y="967112"/>
                  </a:cubicBezTo>
                  <a:cubicBezTo>
                    <a:pt x="740730" y="1074393"/>
                    <a:pt x="668642" y="1143989"/>
                    <a:pt x="622677" y="1197863"/>
                  </a:cubicBezTo>
                  <a:cubicBezTo>
                    <a:pt x="555599" y="1276450"/>
                    <a:pt x="492360" y="1390031"/>
                    <a:pt x="404892" y="1547314"/>
                  </a:cubicBezTo>
                  <a:cubicBezTo>
                    <a:pt x="317047" y="1705133"/>
                    <a:pt x="204816" y="1906756"/>
                    <a:pt x="40135" y="2159090"/>
                  </a:cubicBezTo>
                  <a:lnTo>
                    <a:pt x="0" y="2219367"/>
                  </a:lnTo>
                  <a:lnTo>
                    <a:pt x="0" y="915659"/>
                  </a:lnTo>
                  <a:lnTo>
                    <a:pt x="58609" y="828051"/>
                  </a:lnTo>
                  <a:cubicBezTo>
                    <a:pt x="177453" y="670481"/>
                    <a:pt x="325846" y="538291"/>
                    <a:pt x="590688" y="385385"/>
                  </a:cubicBezTo>
                  <a:cubicBezTo>
                    <a:pt x="1032158" y="130559"/>
                    <a:pt x="1474329" y="3750"/>
                    <a:pt x="1951393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2A9D1364-B6A3-44CB-9FBA-C528F0CE90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319367"/>
              <a:ext cx="5217957" cy="6100079"/>
            </a:xfrm>
            <a:custGeom>
              <a:avLst/>
              <a:gdLst>
                <a:gd name="connsiteX0" fmla="*/ 1951394 w 5217957"/>
                <a:gd name="connsiteY0" fmla="*/ 82 h 6100079"/>
                <a:gd name="connsiteX1" fmla="*/ 2855178 w 5217957"/>
                <a:gd name="connsiteY1" fmla="*/ 125419 h 6100079"/>
                <a:gd name="connsiteX2" fmla="*/ 4779341 w 5217957"/>
                <a:gd name="connsiteY2" fmla="*/ 1591542 h 6100079"/>
                <a:gd name="connsiteX3" fmla="*/ 5108574 w 5217957"/>
                <a:gd name="connsiteY3" fmla="*/ 4028416 h 6100079"/>
                <a:gd name="connsiteX4" fmla="*/ 3459359 w 5217957"/>
                <a:gd name="connsiteY4" fmla="*/ 5487716 h 6100079"/>
                <a:gd name="connsiteX5" fmla="*/ 1203275 w 5217957"/>
                <a:gd name="connsiteY5" fmla="*/ 6029534 h 6100079"/>
                <a:gd name="connsiteX6" fmla="*/ 59921 w 5217957"/>
                <a:gd name="connsiteY6" fmla="*/ 5396467 h 6100079"/>
                <a:gd name="connsiteX7" fmla="*/ 0 w 5217957"/>
                <a:gd name="connsiteY7" fmla="*/ 5333381 h 6100079"/>
                <a:gd name="connsiteX8" fmla="*/ 0 w 5217957"/>
                <a:gd name="connsiteY8" fmla="*/ 4427327 h 6100079"/>
                <a:gd name="connsiteX9" fmla="*/ 112056 w 5217957"/>
                <a:gd name="connsiteY9" fmla="*/ 4602502 h 6100079"/>
                <a:gd name="connsiteX10" fmla="*/ 443875 w 5217957"/>
                <a:gd name="connsiteY10" fmla="*/ 4989110 h 6100079"/>
                <a:gd name="connsiteX11" fmla="*/ 1348175 w 5217957"/>
                <a:gd name="connsiteY11" fmla="*/ 5488759 h 6100079"/>
                <a:gd name="connsiteX12" fmla="*/ 2221463 w 5217957"/>
                <a:gd name="connsiteY12" fmla="*/ 5461704 h 6100079"/>
                <a:gd name="connsiteX13" fmla="*/ 3179339 w 5217957"/>
                <a:gd name="connsiteY13" fmla="*/ 5003023 h 6100079"/>
                <a:gd name="connsiteX14" fmla="*/ 3599638 w 5217957"/>
                <a:gd name="connsiteY14" fmla="*/ 4775996 h 6100079"/>
                <a:gd name="connsiteX15" fmla="*/ 4259765 w 5217957"/>
                <a:gd name="connsiteY15" fmla="*/ 4374667 h 6100079"/>
                <a:gd name="connsiteX16" fmla="*/ 4567742 w 5217957"/>
                <a:gd name="connsiteY16" fmla="*/ 3883732 h 6100079"/>
                <a:gd name="connsiteX17" fmla="*/ 4631929 w 5217957"/>
                <a:gd name="connsiteY17" fmla="*/ 2833886 h 6100079"/>
                <a:gd name="connsiteX18" fmla="*/ 4296412 w 5217957"/>
                <a:gd name="connsiteY18" fmla="*/ 1874932 h 6100079"/>
                <a:gd name="connsiteX19" fmla="*/ 2710219 w 5217957"/>
                <a:gd name="connsiteY19" fmla="*/ 666410 h 6100079"/>
                <a:gd name="connsiteX20" fmla="*/ 1732642 w 5217957"/>
                <a:gd name="connsiteY20" fmla="*/ 573480 h 6100079"/>
                <a:gd name="connsiteX21" fmla="*/ 870621 w 5217957"/>
                <a:gd name="connsiteY21" fmla="*/ 870402 h 6100079"/>
                <a:gd name="connsiteX22" fmla="*/ 537555 w 5217957"/>
                <a:gd name="connsiteY22" fmla="*/ 1125324 h 6100079"/>
                <a:gd name="connsiteX23" fmla="*/ 306995 w 5217957"/>
                <a:gd name="connsiteY23" fmla="*/ 1493030 h 6100079"/>
                <a:gd name="connsiteX24" fmla="*/ 23579 w 5217957"/>
                <a:gd name="connsiteY24" fmla="*/ 1977465 h 6100079"/>
                <a:gd name="connsiteX25" fmla="*/ 0 w 5217957"/>
                <a:gd name="connsiteY25" fmla="*/ 2014291 h 6100079"/>
                <a:gd name="connsiteX26" fmla="*/ 0 w 5217957"/>
                <a:gd name="connsiteY26" fmla="*/ 915660 h 6100079"/>
                <a:gd name="connsiteX27" fmla="*/ 58609 w 5217957"/>
                <a:gd name="connsiteY27" fmla="*/ 828051 h 6100079"/>
                <a:gd name="connsiteX28" fmla="*/ 590689 w 5217957"/>
                <a:gd name="connsiteY28" fmla="*/ 385385 h 6100079"/>
                <a:gd name="connsiteX29" fmla="*/ 1951394 w 5217957"/>
                <a:gd name="connsiteY29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7957" h="6100079">
                  <a:moveTo>
                    <a:pt x="1951394" y="82"/>
                  </a:moveTo>
                  <a:cubicBezTo>
                    <a:pt x="2237632" y="-2119"/>
                    <a:pt x="2536431" y="40011"/>
                    <a:pt x="2855178" y="125419"/>
                  </a:cubicBezTo>
                  <a:cubicBezTo>
                    <a:pt x="3697704" y="351173"/>
                    <a:pt x="4370491" y="894159"/>
                    <a:pt x="4779341" y="1591542"/>
                  </a:cubicBezTo>
                  <a:cubicBezTo>
                    <a:pt x="5195535" y="2301324"/>
                    <a:pt x="5338357" y="3170855"/>
                    <a:pt x="5108574" y="4028416"/>
                  </a:cubicBezTo>
                  <a:cubicBezTo>
                    <a:pt x="4880820" y="4878406"/>
                    <a:pt x="4165604" y="5079965"/>
                    <a:pt x="3459359" y="5487716"/>
                  </a:cubicBezTo>
                  <a:cubicBezTo>
                    <a:pt x="2753115" y="5895466"/>
                    <a:pt x="2053265" y="6257288"/>
                    <a:pt x="1203275" y="6029534"/>
                  </a:cubicBezTo>
                  <a:cubicBezTo>
                    <a:pt x="739885" y="5905369"/>
                    <a:pt x="366400" y="5685345"/>
                    <a:pt x="59921" y="5396467"/>
                  </a:cubicBezTo>
                  <a:lnTo>
                    <a:pt x="0" y="5333381"/>
                  </a:lnTo>
                  <a:lnTo>
                    <a:pt x="0" y="4427327"/>
                  </a:lnTo>
                  <a:lnTo>
                    <a:pt x="112056" y="4602502"/>
                  </a:lnTo>
                  <a:cubicBezTo>
                    <a:pt x="215300" y="4749260"/>
                    <a:pt x="325419" y="4877443"/>
                    <a:pt x="443875" y="4989110"/>
                  </a:cubicBezTo>
                  <a:cubicBezTo>
                    <a:pt x="700709" y="5231113"/>
                    <a:pt x="996455" y="5394516"/>
                    <a:pt x="1348175" y="5488759"/>
                  </a:cubicBezTo>
                  <a:cubicBezTo>
                    <a:pt x="1633379" y="5565179"/>
                    <a:pt x="1910917" y="5556430"/>
                    <a:pt x="2221463" y="5461704"/>
                  </a:cubicBezTo>
                  <a:cubicBezTo>
                    <a:pt x="2541923" y="5363721"/>
                    <a:pt x="2870374" y="5181404"/>
                    <a:pt x="3179339" y="5003023"/>
                  </a:cubicBezTo>
                  <a:cubicBezTo>
                    <a:pt x="3323713" y="4919760"/>
                    <a:pt x="3463978" y="4846641"/>
                    <a:pt x="3599638" y="4775996"/>
                  </a:cubicBezTo>
                  <a:cubicBezTo>
                    <a:pt x="3862436" y="4639263"/>
                    <a:pt x="4089314" y="4521074"/>
                    <a:pt x="4259765" y="4374667"/>
                  </a:cubicBezTo>
                  <a:cubicBezTo>
                    <a:pt x="4418282" y="4238625"/>
                    <a:pt x="4513201" y="4087280"/>
                    <a:pt x="4567742" y="3883732"/>
                  </a:cubicBezTo>
                  <a:cubicBezTo>
                    <a:pt x="4660420" y="3537853"/>
                    <a:pt x="4682033" y="3184640"/>
                    <a:pt x="4631929" y="2833886"/>
                  </a:cubicBezTo>
                  <a:cubicBezTo>
                    <a:pt x="4583584" y="2494734"/>
                    <a:pt x="4470646" y="2172121"/>
                    <a:pt x="4296412" y="1874932"/>
                  </a:cubicBezTo>
                  <a:cubicBezTo>
                    <a:pt x="3944879" y="1275559"/>
                    <a:pt x="3381537" y="846289"/>
                    <a:pt x="2710219" y="666410"/>
                  </a:cubicBezTo>
                  <a:cubicBezTo>
                    <a:pt x="2349955" y="569877"/>
                    <a:pt x="2030161" y="539483"/>
                    <a:pt x="1732642" y="573480"/>
                  </a:cubicBezTo>
                  <a:cubicBezTo>
                    <a:pt x="1440866" y="606814"/>
                    <a:pt x="1158880" y="703976"/>
                    <a:pt x="870621" y="870402"/>
                  </a:cubicBezTo>
                  <a:cubicBezTo>
                    <a:pt x="670160" y="986048"/>
                    <a:pt x="589753" y="1064195"/>
                    <a:pt x="537555" y="1125324"/>
                  </a:cubicBezTo>
                  <a:cubicBezTo>
                    <a:pt x="463218" y="1212400"/>
                    <a:pt x="397708" y="1330125"/>
                    <a:pt x="306995" y="1493030"/>
                  </a:cubicBezTo>
                  <a:cubicBezTo>
                    <a:pt x="234596" y="1623167"/>
                    <a:pt x="145436" y="1783409"/>
                    <a:pt x="23579" y="1977465"/>
                  </a:cubicBezTo>
                  <a:lnTo>
                    <a:pt x="0" y="2014291"/>
                  </a:lnTo>
                  <a:lnTo>
                    <a:pt x="0" y="915660"/>
                  </a:lnTo>
                  <a:lnTo>
                    <a:pt x="58609" y="828051"/>
                  </a:lnTo>
                  <a:cubicBezTo>
                    <a:pt x="177453" y="670481"/>
                    <a:pt x="325847" y="538291"/>
                    <a:pt x="590689" y="385385"/>
                  </a:cubicBezTo>
                  <a:cubicBezTo>
                    <a:pt x="1032159" y="130559"/>
                    <a:pt x="1474330" y="3750"/>
                    <a:pt x="1951394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4" name="TextBox 20">
            <a:extLst>
              <a:ext uri="{FF2B5EF4-FFF2-40B4-BE49-F238E27FC236}">
                <a16:creationId xmlns:a16="http://schemas.microsoft.com/office/drawing/2014/main" id="{3F071469-0112-25F9-D6AD-9C3E7C78D091}"/>
              </a:ext>
            </a:extLst>
          </p:cNvPr>
          <p:cNvSpPr txBox="1"/>
          <p:nvPr/>
        </p:nvSpPr>
        <p:spPr>
          <a:xfrm>
            <a:off x="960120" y="1864519"/>
            <a:ext cx="5783580" cy="65579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 b="1" kern="1200">
                <a:solidFill>
                  <a:schemeClr val="tx2"/>
                </a:solidFill>
                <a:latin typeface="+mj-lt"/>
                <a:ea typeface="+mj-ea"/>
                <a:cs typeface="+mj-cs"/>
                <a:sym typeface="Open Sans 1 Ultra-Bold"/>
              </a:rPr>
              <a:t>Large Loads and System Stability</a:t>
            </a:r>
            <a:endParaRPr lang="en-US" sz="5400" b="1" kern="1200">
              <a:solidFill>
                <a:schemeClr val="tx2"/>
              </a:solidFill>
              <a:latin typeface="+mj-lt"/>
              <a:ea typeface="+mj-ea"/>
              <a:cs typeface="+mj-cs"/>
              <a:sym typeface="Open Sans 1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EF13FB0B-B2E8-8409-4A7B-C4C30F22EE41}"/>
              </a:ext>
            </a:extLst>
          </p:cNvPr>
          <p:cNvSpPr txBox="1"/>
          <p:nvPr/>
        </p:nvSpPr>
        <p:spPr>
          <a:xfrm>
            <a:off x="9258300" y="1207008"/>
            <a:ext cx="7831836" cy="78455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700" b="1" dirty="0">
                <a:solidFill>
                  <a:schemeClr val="tx2"/>
                </a:solidFill>
              </a:rPr>
              <a:t>AI loads and </a:t>
            </a:r>
            <a:r>
              <a:rPr lang="en-US" sz="2700" b="1" dirty="0">
                <a:solidFill>
                  <a:srgbClr val="00B050"/>
                </a:solidFill>
              </a:rPr>
              <a:t>network stability </a:t>
            </a:r>
            <a:r>
              <a:rPr lang="en-US" sz="2700" b="1" dirty="0">
                <a:solidFill>
                  <a:schemeClr val="tx2"/>
                </a:solidFill>
              </a:rPr>
              <a:t>challenges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700" b="1" dirty="0">
                <a:solidFill>
                  <a:schemeClr val="tx2"/>
                </a:solidFill>
              </a:rPr>
              <a:t>AI loads and </a:t>
            </a:r>
            <a:r>
              <a:rPr lang="en-US" sz="2700" b="1" dirty="0">
                <a:solidFill>
                  <a:srgbClr val="00B050"/>
                </a:solidFill>
              </a:rPr>
              <a:t>generator shaft </a:t>
            </a:r>
            <a:r>
              <a:rPr lang="en-US" sz="2700" b="1" dirty="0">
                <a:solidFill>
                  <a:schemeClr val="tx2"/>
                </a:solidFill>
              </a:rPr>
              <a:t>fatigue 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700" b="1" dirty="0">
                <a:solidFill>
                  <a:schemeClr val="tx2"/>
                </a:solidFill>
              </a:rPr>
              <a:t>AI load smoothing with </a:t>
            </a:r>
            <a:r>
              <a:rPr lang="en-US" sz="2700" b="1" dirty="0">
                <a:solidFill>
                  <a:srgbClr val="00B050"/>
                </a:solidFill>
              </a:rPr>
              <a:t>Energy Storage </a:t>
            </a:r>
          </a:p>
          <a:p>
            <a:pPr marL="74295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700" b="1" dirty="0">
                <a:solidFill>
                  <a:schemeClr val="tx2"/>
                </a:solidFill>
              </a:rPr>
              <a:t>Parallel </a:t>
            </a:r>
          </a:p>
          <a:p>
            <a:pPr marL="74295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700" b="1" dirty="0">
                <a:solidFill>
                  <a:schemeClr val="tx2"/>
                </a:solidFill>
              </a:rPr>
              <a:t>In-line UPS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700" b="1" dirty="0">
                <a:solidFill>
                  <a:schemeClr val="tx2"/>
                </a:solidFill>
              </a:rPr>
              <a:t>Considerations for early-stage technology selection 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700" b="1" dirty="0">
                <a:solidFill>
                  <a:schemeClr val="tx2"/>
                </a:solidFill>
              </a:rPr>
              <a:t>Live demo of Data Center Test-bed (</a:t>
            </a:r>
            <a:r>
              <a:rPr lang="en-US" sz="2700" b="1" dirty="0">
                <a:solidFill>
                  <a:srgbClr val="00B050"/>
                </a:solidFill>
              </a:rPr>
              <a:t>digital twin </a:t>
            </a:r>
            <a:r>
              <a:rPr lang="en-US" sz="2700" b="1" dirty="0">
                <a:solidFill>
                  <a:schemeClr val="tx2"/>
                </a:solidFill>
              </a:rPr>
              <a:t>in Real Time)</a:t>
            </a:r>
          </a:p>
        </p:txBody>
      </p:sp>
      <p:sp>
        <p:nvSpPr>
          <p:cNvPr id="10" name="Freeform 14">
            <a:extLst>
              <a:ext uri="{FF2B5EF4-FFF2-40B4-BE49-F238E27FC236}">
                <a16:creationId xmlns:a16="http://schemas.microsoft.com/office/drawing/2014/main" id="{257555E4-5CD6-1D48-E2E3-28D28C1ED12B}"/>
              </a:ext>
            </a:extLst>
          </p:cNvPr>
          <p:cNvSpPr/>
          <p:nvPr/>
        </p:nvSpPr>
        <p:spPr>
          <a:xfrm>
            <a:off x="610097" y="382506"/>
            <a:ext cx="1271699" cy="388251"/>
          </a:xfrm>
          <a:custGeom>
            <a:avLst/>
            <a:gdLst/>
            <a:ahLst/>
            <a:cxnLst/>
            <a:rect l="l" t="t" r="r" b="b"/>
            <a:pathLst>
              <a:path w="1271699" h="388251">
                <a:moveTo>
                  <a:pt x="0" y="0"/>
                </a:moveTo>
                <a:lnTo>
                  <a:pt x="1271699" y="0"/>
                </a:lnTo>
                <a:lnTo>
                  <a:pt x="1271699" y="388250"/>
                </a:lnTo>
                <a:lnTo>
                  <a:pt x="0" y="38825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35160" b="-92384"/>
            </a:stretch>
          </a:blipFill>
        </p:spPr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838976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A9515E-1745-EFC3-BFD2-178B7A0016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 14">
            <a:extLst>
              <a:ext uri="{FF2B5EF4-FFF2-40B4-BE49-F238E27FC236}">
                <a16:creationId xmlns:a16="http://schemas.microsoft.com/office/drawing/2014/main" id="{9E10781C-F450-B4E8-47CD-1AC77E604570}"/>
              </a:ext>
            </a:extLst>
          </p:cNvPr>
          <p:cNvSpPr/>
          <p:nvPr/>
        </p:nvSpPr>
        <p:spPr>
          <a:xfrm>
            <a:off x="610097" y="382506"/>
            <a:ext cx="1271699" cy="388251"/>
          </a:xfrm>
          <a:custGeom>
            <a:avLst/>
            <a:gdLst/>
            <a:ahLst/>
            <a:cxnLst/>
            <a:rect l="l" t="t" r="r" b="b"/>
            <a:pathLst>
              <a:path w="1271699" h="388251">
                <a:moveTo>
                  <a:pt x="0" y="0"/>
                </a:moveTo>
                <a:lnTo>
                  <a:pt x="1271699" y="0"/>
                </a:lnTo>
                <a:lnTo>
                  <a:pt x="1271699" y="388250"/>
                </a:lnTo>
                <a:lnTo>
                  <a:pt x="0" y="38825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135160" b="-92384"/>
            </a:stretch>
          </a:blipFill>
        </p:spPr>
        <p:txBody>
          <a:bodyPr/>
          <a:lstStyle/>
          <a:p>
            <a:endParaRPr lang="en-CA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D104D198-3136-D1B8-5273-619355B57D80}"/>
              </a:ext>
            </a:extLst>
          </p:cNvPr>
          <p:cNvSpPr txBox="1">
            <a:spLocks/>
          </p:cNvSpPr>
          <p:nvPr/>
        </p:nvSpPr>
        <p:spPr>
          <a:xfrm>
            <a:off x="610095" y="382506"/>
            <a:ext cx="15703213" cy="2125980"/>
          </a:xfrm>
          <a:prstGeom prst="rect">
            <a:avLst/>
          </a:prstGeom>
        </p:spPr>
        <p:txBody>
          <a:bodyPr vert="horz" lIns="0" tIns="68580" rIns="137160" bIns="6858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0" i="0" kern="1200">
                <a:solidFill>
                  <a:schemeClr val="bg1"/>
                </a:solidFill>
                <a:latin typeface="Montserrat" pitchFamily="2" charset="77"/>
                <a:ea typeface="+mj-ea"/>
                <a:cs typeface="+mj-cs"/>
              </a:defRPr>
            </a:lvl1pPr>
          </a:lstStyle>
          <a:p>
            <a:pPr algn="l">
              <a:lnSpc>
                <a:spcPts val="6029"/>
              </a:lnSpc>
            </a:pPr>
            <a:r>
              <a:rPr lang="en-CA" sz="4499" b="1" i="1" dirty="0">
                <a:solidFill>
                  <a:srgbClr val="0C2C43"/>
                </a:solidFill>
                <a:latin typeface="Open Sans Extrabold" panose="020B0706030804020204" pitchFamily="34" charset="0"/>
                <a:ea typeface="Open Sans Extrabold" panose="020B0706030804020204" pitchFamily="34" charset="0"/>
                <a:cs typeface="Open Sans Extrabold" panose="020B0706030804020204" pitchFamily="34" charset="0"/>
              </a:rPr>
              <a:t>Offline EMT can do the perfect job if we consider: </a:t>
            </a:r>
            <a:endParaRPr lang="en-CA" sz="4499" b="1" i="1" dirty="0">
              <a:solidFill>
                <a:srgbClr val="0C2C43"/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DAA9D2D6-9D63-7BC2-7189-09E50B9EDC9E}"/>
              </a:ext>
            </a:extLst>
          </p:cNvPr>
          <p:cNvSpPr txBox="1">
            <a:spLocks/>
          </p:cNvSpPr>
          <p:nvPr/>
        </p:nvSpPr>
        <p:spPr>
          <a:xfrm>
            <a:off x="610094" y="3325921"/>
            <a:ext cx="15703213" cy="1168295"/>
          </a:xfrm>
          <a:prstGeom prst="rect">
            <a:avLst/>
          </a:prstGeom>
          <a:ln>
            <a:noFill/>
          </a:ln>
        </p:spPr>
        <p:txBody>
          <a:bodyPr vert="horz" lIns="0" tIns="68580" rIns="137160" bIns="6858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0" i="0" kern="1200">
                <a:solidFill>
                  <a:schemeClr val="bg1"/>
                </a:solidFill>
                <a:latin typeface="Montserrat" pitchFamily="2" charset="77"/>
                <a:ea typeface="+mj-ea"/>
                <a:cs typeface="+mj-cs"/>
              </a:defRPr>
            </a:lvl1pPr>
          </a:lstStyle>
          <a:p>
            <a:pPr marL="685800" indent="-685800" algn="l">
              <a:lnSpc>
                <a:spcPts val="6029"/>
              </a:lnSpc>
              <a:buFont typeface="Arial" panose="020B0604020202020204" pitchFamily="34" charset="0"/>
              <a:buChar char="•"/>
            </a:pPr>
            <a:r>
              <a:rPr lang="en-CA" sz="4499" b="1" i="1" dirty="0">
                <a:solidFill>
                  <a:srgbClr val="FF0000"/>
                </a:solidFill>
                <a:latin typeface="Open Sans Extrabold" panose="020B0706030804020204" pitchFamily="34" charset="0"/>
                <a:ea typeface="Open Sans Extrabold" panose="020B0706030804020204" pitchFamily="34" charset="0"/>
                <a:cs typeface="Open Sans Extrabold" panose="020B0706030804020204" pitchFamily="34" charset="0"/>
              </a:rPr>
              <a:t>Accurate</a:t>
            </a:r>
            <a:r>
              <a:rPr lang="en-CA" sz="4499" b="1" i="1" dirty="0">
                <a:solidFill>
                  <a:schemeClr val="tx2"/>
                </a:solidFill>
                <a:latin typeface="Open Sans Extrabold" panose="020B0706030804020204" pitchFamily="34" charset="0"/>
                <a:ea typeface="Open Sans Extrabold" panose="020B0706030804020204" pitchFamily="34" charset="0"/>
                <a:cs typeface="Open Sans Extrabold" panose="020B0706030804020204" pitchFamily="34" charset="0"/>
              </a:rPr>
              <a:t> modeling 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65D28B0-B090-82AE-C2AB-2FA79788D6FF}"/>
              </a:ext>
            </a:extLst>
          </p:cNvPr>
          <p:cNvSpPr txBox="1">
            <a:spLocks/>
          </p:cNvSpPr>
          <p:nvPr/>
        </p:nvSpPr>
        <p:spPr>
          <a:xfrm>
            <a:off x="610093" y="4298319"/>
            <a:ext cx="15703213" cy="1168295"/>
          </a:xfrm>
          <a:prstGeom prst="rect">
            <a:avLst/>
          </a:prstGeom>
          <a:ln>
            <a:noFill/>
          </a:ln>
        </p:spPr>
        <p:txBody>
          <a:bodyPr vert="horz" lIns="0" tIns="68580" rIns="137160" bIns="6858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0" i="0" kern="1200">
                <a:solidFill>
                  <a:schemeClr val="bg1"/>
                </a:solidFill>
                <a:latin typeface="Montserrat" pitchFamily="2" charset="77"/>
                <a:ea typeface="+mj-ea"/>
                <a:cs typeface="+mj-cs"/>
              </a:defRPr>
            </a:lvl1pPr>
          </a:lstStyle>
          <a:p>
            <a:pPr marL="685800" indent="-685800" algn="l">
              <a:lnSpc>
                <a:spcPts val="6029"/>
              </a:lnSpc>
              <a:buFont typeface="Arial" panose="020B0604020202020204" pitchFamily="34" charset="0"/>
              <a:buChar char="•"/>
            </a:pPr>
            <a:r>
              <a:rPr lang="en-CA" sz="4499" b="1" i="1" dirty="0">
                <a:solidFill>
                  <a:srgbClr val="FF0000"/>
                </a:solidFill>
                <a:latin typeface="Open Sans Extrabold" panose="020B0706030804020204" pitchFamily="34" charset="0"/>
                <a:ea typeface="Open Sans Extrabold" panose="020B0706030804020204" pitchFamily="34" charset="0"/>
                <a:cs typeface="Open Sans Extrabold" panose="020B0706030804020204" pitchFamily="34" charset="0"/>
              </a:rPr>
              <a:t>Benchmarking</a:t>
            </a:r>
            <a:r>
              <a:rPr lang="en-CA" sz="4499" b="1" i="1" dirty="0">
                <a:solidFill>
                  <a:schemeClr val="tx2"/>
                </a:solidFill>
                <a:latin typeface="Open Sans Extrabold" panose="020B0706030804020204" pitchFamily="34" charset="0"/>
                <a:ea typeface="Open Sans Extrabold" panose="020B0706030804020204" pitchFamily="34" charset="0"/>
                <a:cs typeface="Open Sans Extrabold" panose="020B0706030804020204" pitchFamily="34" charset="0"/>
              </a:rPr>
              <a:t> with Real Controller 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5FF1646-FDE9-8BA6-4009-E5E684FDAD46}"/>
              </a:ext>
            </a:extLst>
          </p:cNvPr>
          <p:cNvSpPr txBox="1">
            <a:spLocks/>
          </p:cNvSpPr>
          <p:nvPr/>
        </p:nvSpPr>
        <p:spPr>
          <a:xfrm>
            <a:off x="610093" y="5168956"/>
            <a:ext cx="15703213" cy="1168295"/>
          </a:xfrm>
          <a:prstGeom prst="rect">
            <a:avLst/>
          </a:prstGeom>
          <a:ln>
            <a:noFill/>
          </a:ln>
        </p:spPr>
        <p:txBody>
          <a:bodyPr vert="horz" lIns="0" tIns="68580" rIns="137160" bIns="6858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0" i="0" kern="1200">
                <a:solidFill>
                  <a:schemeClr val="bg1"/>
                </a:solidFill>
                <a:latin typeface="Montserrat" pitchFamily="2" charset="77"/>
                <a:ea typeface="+mj-ea"/>
                <a:cs typeface="+mj-cs"/>
              </a:defRPr>
            </a:lvl1pPr>
          </a:lstStyle>
          <a:p>
            <a:pPr marL="685800" indent="-685800" algn="l">
              <a:lnSpc>
                <a:spcPts val="6029"/>
              </a:lnSpc>
              <a:buFont typeface="Arial" panose="020B0604020202020204" pitchFamily="34" charset="0"/>
              <a:buChar char="•"/>
            </a:pPr>
            <a:r>
              <a:rPr lang="en-CA" sz="4499" b="1" i="1" dirty="0">
                <a:solidFill>
                  <a:srgbClr val="FF0000"/>
                </a:solidFill>
                <a:latin typeface="Open Sans Extrabold" panose="020B0706030804020204" pitchFamily="34" charset="0"/>
                <a:ea typeface="Open Sans Extrabold" panose="020B0706030804020204" pitchFamily="34" charset="0"/>
                <a:cs typeface="Open Sans Extrabold" panose="020B0706030804020204" pitchFamily="34" charset="0"/>
              </a:rPr>
              <a:t>Communication</a:t>
            </a:r>
            <a:r>
              <a:rPr lang="en-CA" sz="4499" b="1" i="1" dirty="0">
                <a:solidFill>
                  <a:schemeClr val="tx2"/>
                </a:solidFill>
                <a:latin typeface="Open Sans Extrabold" panose="020B0706030804020204" pitchFamily="34" charset="0"/>
                <a:ea typeface="Open Sans Extrabold" panose="020B0706030804020204" pitchFamily="34" charset="0"/>
                <a:cs typeface="Open Sans Extrabold" panose="020B0706030804020204" pitchFamily="34" charset="0"/>
              </a:rPr>
              <a:t> mediums must be considered 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6587D96-F552-0F85-B83C-31E41BE0F95E}"/>
              </a:ext>
            </a:extLst>
          </p:cNvPr>
          <p:cNvSpPr txBox="1">
            <a:spLocks/>
          </p:cNvSpPr>
          <p:nvPr/>
        </p:nvSpPr>
        <p:spPr>
          <a:xfrm>
            <a:off x="610093" y="6334800"/>
            <a:ext cx="16547607" cy="1168295"/>
          </a:xfrm>
          <a:prstGeom prst="rect">
            <a:avLst/>
          </a:prstGeom>
          <a:ln>
            <a:noFill/>
          </a:ln>
        </p:spPr>
        <p:txBody>
          <a:bodyPr vert="horz" lIns="0" tIns="68580" rIns="137160" bIns="6858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0" i="0" kern="1200">
                <a:solidFill>
                  <a:schemeClr val="bg1"/>
                </a:solidFill>
                <a:latin typeface="Montserrat" pitchFamily="2" charset="77"/>
                <a:ea typeface="+mj-ea"/>
                <a:cs typeface="+mj-cs"/>
              </a:defRPr>
            </a:lvl1pPr>
          </a:lstStyle>
          <a:p>
            <a:pPr marL="685800" indent="-685800" algn="l">
              <a:lnSpc>
                <a:spcPts val="6029"/>
              </a:lnSpc>
              <a:buFont typeface="Arial" panose="020B0604020202020204" pitchFamily="34" charset="0"/>
              <a:buChar char="•"/>
            </a:pPr>
            <a:r>
              <a:rPr lang="en-CA" sz="4499" b="1" i="1" dirty="0">
                <a:solidFill>
                  <a:srgbClr val="FF0000"/>
                </a:solidFill>
                <a:latin typeface="Open Sans Extrabold" panose="020B0706030804020204" pitchFamily="34" charset="0"/>
                <a:ea typeface="Open Sans Extrabold" panose="020B0706030804020204" pitchFamily="34" charset="0"/>
                <a:cs typeface="Open Sans Extrabold" panose="020B0706030804020204" pitchFamily="34" charset="0"/>
              </a:rPr>
              <a:t>Long simulation </a:t>
            </a:r>
            <a:r>
              <a:rPr lang="en-CA" sz="4499" b="1" i="1" dirty="0">
                <a:solidFill>
                  <a:schemeClr val="tx2"/>
                </a:solidFill>
                <a:latin typeface="Open Sans Extrabold" panose="020B0706030804020204" pitchFamily="34" charset="0"/>
                <a:ea typeface="Open Sans Extrabold" panose="020B0706030804020204" pitchFamily="34" charset="0"/>
                <a:cs typeface="Open Sans Extrabold" panose="020B0706030804020204" pitchFamily="34" charset="0"/>
              </a:rPr>
              <a:t>might be needed (couple of minutes)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38563BF-2FAB-9705-17DA-A505E2C9962F}"/>
              </a:ext>
            </a:extLst>
          </p:cNvPr>
          <p:cNvSpPr txBox="1">
            <a:spLocks/>
          </p:cNvSpPr>
          <p:nvPr/>
        </p:nvSpPr>
        <p:spPr>
          <a:xfrm>
            <a:off x="610092" y="7307198"/>
            <a:ext cx="16547607" cy="1168295"/>
          </a:xfrm>
          <a:prstGeom prst="rect">
            <a:avLst/>
          </a:prstGeom>
          <a:ln>
            <a:noFill/>
          </a:ln>
        </p:spPr>
        <p:txBody>
          <a:bodyPr vert="horz" lIns="0" tIns="68580" rIns="137160" bIns="6858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0" i="0" kern="1200">
                <a:solidFill>
                  <a:schemeClr val="bg1"/>
                </a:solidFill>
                <a:latin typeface="Montserrat" pitchFamily="2" charset="77"/>
                <a:ea typeface="+mj-ea"/>
                <a:cs typeface="+mj-cs"/>
              </a:defRPr>
            </a:lvl1pPr>
          </a:lstStyle>
          <a:p>
            <a:pPr marL="685800" indent="-685800" algn="l">
              <a:lnSpc>
                <a:spcPts val="6029"/>
              </a:lnSpc>
              <a:buFont typeface="Arial" panose="020B0604020202020204" pitchFamily="34" charset="0"/>
              <a:buChar char="•"/>
            </a:pPr>
            <a:r>
              <a:rPr lang="en-CA" sz="4499" b="1" i="1" dirty="0">
                <a:solidFill>
                  <a:srgbClr val="FF0000"/>
                </a:solidFill>
                <a:latin typeface="Open Sans Extrabold" panose="020B0706030804020204" pitchFamily="34" charset="0"/>
                <a:ea typeface="Open Sans Extrabold" panose="020B0706030804020204" pitchFamily="34" charset="0"/>
                <a:cs typeface="Open Sans Extrabold" panose="020B0706030804020204" pitchFamily="34" charset="0"/>
              </a:rPr>
              <a:t>Several Scenarios </a:t>
            </a:r>
            <a:r>
              <a:rPr lang="en-CA" sz="4499" b="1" i="1" dirty="0">
                <a:solidFill>
                  <a:schemeClr val="tx2"/>
                </a:solidFill>
                <a:latin typeface="Open Sans Extrabold" panose="020B0706030804020204" pitchFamily="34" charset="0"/>
                <a:ea typeface="Open Sans Extrabold" panose="020B0706030804020204" pitchFamily="34" charset="0"/>
                <a:cs typeface="Open Sans Extrabold" panose="020B0706030804020204" pitchFamily="34" charset="0"/>
              </a:rPr>
              <a:t>must be considered </a:t>
            </a:r>
          </a:p>
        </p:txBody>
      </p:sp>
    </p:spTree>
    <p:extLst>
      <p:ext uri="{BB962C8B-B14F-4D97-AF65-F5344CB8AC3E}">
        <p14:creationId xmlns:p14="http://schemas.microsoft.com/office/powerpoint/2010/main" val="28953982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28D0B7-7C2B-C6C6-3BD5-2E82FE4FE0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>
            <a:extLst>
              <a:ext uri="{FF2B5EF4-FFF2-40B4-BE49-F238E27FC236}">
                <a16:creationId xmlns:a16="http://schemas.microsoft.com/office/drawing/2014/main" id="{7180FF98-62ED-EB9B-40C5-D9A85C9BA2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6189" y="1837575"/>
            <a:ext cx="16079055" cy="8400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Freeform 14">
            <a:extLst>
              <a:ext uri="{FF2B5EF4-FFF2-40B4-BE49-F238E27FC236}">
                <a16:creationId xmlns:a16="http://schemas.microsoft.com/office/drawing/2014/main" id="{C1867D6C-B402-3892-FD32-17E3961C5F76}"/>
              </a:ext>
            </a:extLst>
          </p:cNvPr>
          <p:cNvSpPr/>
          <p:nvPr/>
        </p:nvSpPr>
        <p:spPr>
          <a:xfrm>
            <a:off x="610097" y="382506"/>
            <a:ext cx="1271699" cy="388251"/>
          </a:xfrm>
          <a:custGeom>
            <a:avLst/>
            <a:gdLst/>
            <a:ahLst/>
            <a:cxnLst/>
            <a:rect l="l" t="t" r="r" b="b"/>
            <a:pathLst>
              <a:path w="1271699" h="388251">
                <a:moveTo>
                  <a:pt x="0" y="0"/>
                </a:moveTo>
                <a:lnTo>
                  <a:pt x="1271699" y="0"/>
                </a:lnTo>
                <a:lnTo>
                  <a:pt x="1271699" y="388250"/>
                </a:lnTo>
                <a:lnTo>
                  <a:pt x="0" y="38825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135160" b="-92384"/>
            </a:stretch>
          </a:blipFill>
        </p:spPr>
        <p:txBody>
          <a:bodyPr/>
          <a:lstStyle/>
          <a:p>
            <a:endParaRPr lang="en-CA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6AB2849B-B4FD-B754-827D-8FBC4206AE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022" y="236236"/>
            <a:ext cx="15773400" cy="1988345"/>
          </a:xfrm>
        </p:spPr>
        <p:txBody>
          <a:bodyPr>
            <a:normAutofit/>
          </a:bodyPr>
          <a:lstStyle/>
          <a:p>
            <a:pPr algn="l"/>
            <a:r>
              <a:rPr lang="en-CA" sz="3600" b="1" dirty="0"/>
              <a:t>Hardware in the loop testing and live demonstration (</a:t>
            </a:r>
            <a:r>
              <a:rPr lang="en-CA" sz="3600" b="1" dirty="0">
                <a:solidFill>
                  <a:srgbClr val="00B050"/>
                </a:solidFill>
              </a:rPr>
              <a:t>data center Testbed</a:t>
            </a:r>
            <a:r>
              <a:rPr lang="en-CA" sz="3600" b="1" dirty="0"/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3675305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562" r="-1562"/>
            </a:stretch>
          </a:blipFill>
        </p:spPr>
        <p:txBody>
          <a:bodyPr/>
          <a:lstStyle/>
          <a:p>
            <a:r>
              <a:rPr lang="en-CA" dirty="0"/>
              <a:t>as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18143527" y="8339714"/>
            <a:ext cx="144473" cy="918586"/>
            <a:chOff x="0" y="0"/>
            <a:chExt cx="38051" cy="241932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8051" cy="241932"/>
            </a:xfrm>
            <a:custGeom>
              <a:avLst/>
              <a:gdLst/>
              <a:ahLst/>
              <a:cxnLst/>
              <a:rect l="l" t="t" r="r" b="b"/>
              <a:pathLst>
                <a:path w="38051" h="241932">
                  <a:moveTo>
                    <a:pt x="0" y="0"/>
                  </a:moveTo>
                  <a:lnTo>
                    <a:pt x="38051" y="0"/>
                  </a:lnTo>
                  <a:lnTo>
                    <a:pt x="38051" y="241932"/>
                  </a:lnTo>
                  <a:lnTo>
                    <a:pt x="0" y="241932"/>
                  </a:lnTo>
                  <a:close/>
                </a:path>
              </a:pathLst>
            </a:custGeom>
            <a:solidFill>
              <a:srgbClr val="F8F8F8"/>
            </a:solidFill>
          </p:spPr>
          <p:txBody>
            <a:bodyPr/>
            <a:lstStyle/>
            <a:p>
              <a:endParaRPr lang="en-CA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38051" cy="28003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2347158" y="3514438"/>
            <a:ext cx="13593685" cy="3258125"/>
            <a:chOff x="0" y="0"/>
            <a:chExt cx="3580230" cy="85810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580230" cy="858107"/>
            </a:xfrm>
            <a:custGeom>
              <a:avLst/>
              <a:gdLst/>
              <a:ahLst/>
              <a:cxnLst/>
              <a:rect l="l" t="t" r="r" b="b"/>
              <a:pathLst>
                <a:path w="3580230" h="858107">
                  <a:moveTo>
                    <a:pt x="0" y="0"/>
                  </a:moveTo>
                  <a:lnTo>
                    <a:pt x="3580230" y="0"/>
                  </a:lnTo>
                  <a:lnTo>
                    <a:pt x="3580230" y="858107"/>
                  </a:lnTo>
                  <a:lnTo>
                    <a:pt x="0" y="858107"/>
                  </a:lnTo>
                  <a:close/>
                </a:path>
              </a:pathLst>
            </a:custGeom>
            <a:solidFill>
              <a:srgbClr val="0C2C43">
                <a:alpha val="80000"/>
              </a:srgbClr>
            </a:solidFill>
          </p:spPr>
          <p:txBody>
            <a:bodyPr/>
            <a:lstStyle/>
            <a:p>
              <a:endParaRPr lang="en-CA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3580230" cy="89620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>
            <a:off x="598872" y="423602"/>
            <a:ext cx="1739705" cy="584085"/>
          </a:xfrm>
          <a:custGeom>
            <a:avLst/>
            <a:gdLst/>
            <a:ahLst/>
            <a:cxnLst/>
            <a:rect l="l" t="t" r="r" b="b"/>
            <a:pathLst>
              <a:path w="1739705" h="584085">
                <a:moveTo>
                  <a:pt x="0" y="0"/>
                </a:moveTo>
                <a:lnTo>
                  <a:pt x="1739705" y="0"/>
                </a:lnTo>
                <a:lnTo>
                  <a:pt x="1739705" y="584085"/>
                </a:lnTo>
                <a:lnTo>
                  <a:pt x="0" y="58408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118379" b="-79471"/>
            </a:stretch>
          </a:blipFill>
        </p:spPr>
        <p:txBody>
          <a:bodyPr/>
          <a:lstStyle/>
          <a:p>
            <a:endParaRPr lang="en-CA"/>
          </a:p>
        </p:txBody>
      </p:sp>
      <p:sp>
        <p:nvSpPr>
          <p:cNvPr id="10" name="TextBox 10"/>
          <p:cNvSpPr txBox="1"/>
          <p:nvPr/>
        </p:nvSpPr>
        <p:spPr>
          <a:xfrm>
            <a:off x="2458415" y="4311261"/>
            <a:ext cx="13482428" cy="18931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346"/>
              </a:lnSpc>
            </a:pPr>
            <a:r>
              <a:rPr lang="en-US" sz="14065" b="1">
                <a:solidFill>
                  <a:srgbClr val="FFFFFF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THANK YOU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5075627" y="8961120"/>
            <a:ext cx="8136745" cy="2971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19"/>
              </a:lnSpc>
              <a:spcBef>
                <a:spcPct val="0"/>
              </a:spcBef>
            </a:pPr>
            <a:r>
              <a:rPr lang="en-US" sz="1799" spc="1439" dirty="0">
                <a:solidFill>
                  <a:srgbClr val="FFFFFF"/>
                </a:solidFill>
                <a:latin typeface="Open Sans 1"/>
                <a:ea typeface="Open Sans 1"/>
                <a:cs typeface="Open Sans 1"/>
                <a:sym typeface="Open Sans 1"/>
              </a:rPr>
              <a:t>WWW.EDGETUNEPOWER.COM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4325600" y="517674"/>
            <a:ext cx="2933700" cy="2032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1680"/>
              </a:lnSpc>
              <a:spcBef>
                <a:spcPct val="0"/>
              </a:spcBef>
            </a:pPr>
            <a:r>
              <a:rPr lang="en-US" sz="1200">
                <a:solidFill>
                  <a:srgbClr val="FFFFFF"/>
                </a:solidFill>
                <a:latin typeface="Open Sans 1"/>
                <a:ea typeface="Open Sans 1"/>
                <a:cs typeface="Open Sans 1"/>
                <a:sym typeface="Open Sans 1"/>
              </a:rPr>
              <a:t>Empowering Your Business At the Edge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CABECCE-E618-8934-E9D6-CF1F9E9C126D}"/>
              </a:ext>
            </a:extLst>
          </p:cNvPr>
          <p:cNvSpPr txBox="1"/>
          <p:nvPr/>
        </p:nvSpPr>
        <p:spPr>
          <a:xfrm>
            <a:off x="6037924" y="7439680"/>
            <a:ext cx="621215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sz="3600" dirty="0">
                <a:solidFill>
                  <a:schemeClr val="bg1"/>
                </a:solidFill>
              </a:rPr>
              <a:t>s.maleki@edgetunepower .com</a:t>
            </a:r>
          </a:p>
          <a:p>
            <a:pPr algn="ctr"/>
            <a:r>
              <a:rPr lang="en-CA" sz="3600" dirty="0">
                <a:solidFill>
                  <a:schemeClr val="bg1"/>
                </a:solidFill>
              </a:rPr>
              <a:t>a.ghasaei@edgetunepower.com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 descr="Handshake with solid fill">
            <a:extLst>
              <a:ext uri="{FF2B5EF4-FFF2-40B4-BE49-F238E27FC236}">
                <a16:creationId xmlns:a16="http://schemas.microsoft.com/office/drawing/2014/main" id="{0A18FDEB-27E3-1B28-B512-1D40EDC63D66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6209414" y="3899490"/>
            <a:ext cx="4710223" cy="471022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319247A-7817-C54C-2881-8C2AD27F0151}"/>
              </a:ext>
            </a:extLst>
          </p:cNvPr>
          <p:cNvSpPr txBox="1"/>
          <p:nvPr/>
        </p:nvSpPr>
        <p:spPr>
          <a:xfrm>
            <a:off x="737190" y="1165668"/>
            <a:ext cx="1458078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sz="5400" b="1" dirty="0">
                <a:solidFill>
                  <a:srgbClr val="0C2C43"/>
                </a:solidFill>
                <a:latin typeface="Open Sans Extrabold" panose="020B0706030804020204" pitchFamily="34" charset="0"/>
                <a:ea typeface="Open Sans Extrabold" panose="020B0706030804020204" pitchFamily="34" charset="0"/>
                <a:cs typeface="Open Sans Extrabold" panose="020B0706030804020204" pitchFamily="34" charset="0"/>
              </a:rPr>
              <a:t>Why, When, Where, How much</a:t>
            </a:r>
            <a:endParaRPr lang="en-CA" sz="5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B5E7E8C-EC07-3222-F7E7-A462AAAEAE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055" y="4908088"/>
            <a:ext cx="5188672" cy="239293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61B338F-2E35-C8FC-2D5E-529E020DD3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41026" y="1343634"/>
            <a:ext cx="3760825" cy="282061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292" name="Picture 4" descr="How does a wind turbine work?">
            <a:extLst>
              <a:ext uri="{FF2B5EF4-FFF2-40B4-BE49-F238E27FC236}">
                <a16:creationId xmlns:a16="http://schemas.microsoft.com/office/drawing/2014/main" id="{08411A1D-C15F-8CBD-9045-3676A1C946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96944" y="4535339"/>
            <a:ext cx="3848988" cy="25613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294" name="Picture 6" descr="How Does A Solar Plant Work? - Flux ...">
            <a:extLst>
              <a:ext uri="{FF2B5EF4-FFF2-40B4-BE49-F238E27FC236}">
                <a16:creationId xmlns:a16="http://schemas.microsoft.com/office/drawing/2014/main" id="{899B577C-06FC-4772-F0BF-D7178E4C98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96942" y="7585928"/>
            <a:ext cx="3848987" cy="24431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Freeform 14">
            <a:extLst>
              <a:ext uri="{FF2B5EF4-FFF2-40B4-BE49-F238E27FC236}">
                <a16:creationId xmlns:a16="http://schemas.microsoft.com/office/drawing/2014/main" id="{ECA026CC-3EA2-D88D-F59D-A58C15D9CE9C}"/>
              </a:ext>
            </a:extLst>
          </p:cNvPr>
          <p:cNvSpPr/>
          <p:nvPr/>
        </p:nvSpPr>
        <p:spPr>
          <a:xfrm>
            <a:off x="610097" y="382506"/>
            <a:ext cx="1271699" cy="388251"/>
          </a:xfrm>
          <a:custGeom>
            <a:avLst/>
            <a:gdLst/>
            <a:ahLst/>
            <a:cxnLst/>
            <a:rect l="l" t="t" r="r" b="b"/>
            <a:pathLst>
              <a:path w="1271699" h="388251">
                <a:moveTo>
                  <a:pt x="0" y="0"/>
                </a:moveTo>
                <a:lnTo>
                  <a:pt x="1271699" y="0"/>
                </a:lnTo>
                <a:lnTo>
                  <a:pt x="1271699" y="388250"/>
                </a:lnTo>
                <a:lnTo>
                  <a:pt x="0" y="38825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t="-135160" b="-92384"/>
            </a:stretch>
          </a:blipFill>
        </p:spPr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630327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leveland Orchestra's extraordinary playing brings fresh meaning to  familiar music">
            <a:extLst>
              <a:ext uri="{FF2B5EF4-FFF2-40B4-BE49-F238E27FC236}">
                <a16:creationId xmlns:a16="http://schemas.microsoft.com/office/drawing/2014/main" id="{F2515015-46AA-E42A-1DC7-A17623E86D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4605" y="4502593"/>
            <a:ext cx="8074541" cy="5383027"/>
          </a:xfrm>
          <a:prstGeom prst="ellipse">
            <a:avLst/>
          </a:prstGeom>
          <a:ln w="635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EC8BAF8-64E7-E845-3B57-587CE19920A3}"/>
              </a:ext>
            </a:extLst>
          </p:cNvPr>
          <p:cNvSpPr txBox="1"/>
          <p:nvPr/>
        </p:nvSpPr>
        <p:spPr>
          <a:xfrm>
            <a:off x="737190" y="1165668"/>
            <a:ext cx="16416670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sz="5400" b="1" dirty="0">
                <a:solidFill>
                  <a:srgbClr val="0C2C43"/>
                </a:solidFill>
                <a:latin typeface="Open Sans Extrabold" panose="020B0706030804020204" pitchFamily="34" charset="0"/>
                <a:ea typeface="Open Sans Extrabold" panose="020B0706030804020204" pitchFamily="34" charset="0"/>
                <a:cs typeface="Open Sans Extrabold" panose="020B0706030804020204" pitchFamily="34" charset="0"/>
              </a:rPr>
              <a:t>Beauty comes from differences and harmony </a:t>
            </a:r>
          </a:p>
          <a:p>
            <a:endParaRPr lang="en-CA" sz="5400" b="1" dirty="0">
              <a:solidFill>
                <a:srgbClr val="0C2C43"/>
              </a:solidFill>
              <a:latin typeface="Open Sans Extrabold" panose="020B0706030804020204" pitchFamily="34" charset="0"/>
              <a:ea typeface="Open Sans Extrabold" panose="020B0706030804020204" pitchFamily="34" charset="0"/>
              <a:cs typeface="Open Sans Extrabold" panose="020B0706030804020204" pitchFamily="34" charset="0"/>
            </a:endParaRPr>
          </a:p>
          <a:p>
            <a:r>
              <a:rPr lang="en-CA" sz="5400" b="1" dirty="0">
                <a:solidFill>
                  <a:srgbClr val="0C2C43"/>
                </a:solidFill>
                <a:latin typeface="Open Sans Extrabold" panose="020B0706030804020204" pitchFamily="34" charset="0"/>
                <a:ea typeface="Open Sans Extrabold" panose="020B0706030804020204" pitchFamily="34" charset="0"/>
                <a:cs typeface="Open Sans Extrabold" panose="020B0706030804020204" pitchFamily="34" charset="0"/>
              </a:rPr>
              <a:t>What if they all just play </a:t>
            </a:r>
            <a:r>
              <a:rPr lang="en-CA" sz="5400" b="1" dirty="0">
                <a:solidFill>
                  <a:srgbClr val="FF0000"/>
                </a:solidFill>
                <a:latin typeface="Open Sans Extrabold" panose="020B0706030804020204" pitchFamily="34" charset="0"/>
                <a:ea typeface="Open Sans Extrabold" panose="020B0706030804020204" pitchFamily="34" charset="0"/>
                <a:cs typeface="Open Sans Extrabold" panose="020B0706030804020204" pitchFamily="34" charset="0"/>
              </a:rPr>
              <a:t>one note</a:t>
            </a:r>
            <a:r>
              <a:rPr lang="en-CA" sz="5400" b="1" dirty="0">
                <a:solidFill>
                  <a:srgbClr val="0C2C43"/>
                </a:solidFill>
                <a:latin typeface="Open Sans Extrabold" panose="020B0706030804020204" pitchFamily="34" charset="0"/>
                <a:ea typeface="Open Sans Extrabold" panose="020B0706030804020204" pitchFamily="34" charset="0"/>
                <a:cs typeface="Open Sans Extrabold" panose="020B0706030804020204" pitchFamily="34" charset="0"/>
              </a:rPr>
              <a:t>?!</a:t>
            </a:r>
          </a:p>
          <a:p>
            <a:r>
              <a:rPr lang="en-CA" sz="3600" b="1" dirty="0">
                <a:solidFill>
                  <a:srgbClr val="0C2C43"/>
                </a:solidFill>
                <a:latin typeface="Open Sans Extrabold" panose="020B0706030804020204" pitchFamily="34" charset="0"/>
                <a:ea typeface="Open Sans Extrabold" panose="020B0706030804020204" pitchFamily="34" charset="0"/>
                <a:cs typeface="Open Sans Extrabold" panose="020B0706030804020204" pitchFamily="34" charset="0"/>
              </a:rPr>
              <a:t>A well-known technique for Horror movies OST</a:t>
            </a:r>
            <a:endParaRPr lang="en-CA" sz="3600" dirty="0"/>
          </a:p>
        </p:txBody>
      </p:sp>
      <p:sp>
        <p:nvSpPr>
          <p:cNvPr id="3" name="Freeform 14">
            <a:extLst>
              <a:ext uri="{FF2B5EF4-FFF2-40B4-BE49-F238E27FC236}">
                <a16:creationId xmlns:a16="http://schemas.microsoft.com/office/drawing/2014/main" id="{88FFE4C0-6BC4-B576-374C-126B83E2223B}"/>
              </a:ext>
            </a:extLst>
          </p:cNvPr>
          <p:cNvSpPr/>
          <p:nvPr/>
        </p:nvSpPr>
        <p:spPr>
          <a:xfrm>
            <a:off x="610097" y="382506"/>
            <a:ext cx="1271699" cy="388251"/>
          </a:xfrm>
          <a:custGeom>
            <a:avLst/>
            <a:gdLst/>
            <a:ahLst/>
            <a:cxnLst/>
            <a:rect l="l" t="t" r="r" b="b"/>
            <a:pathLst>
              <a:path w="1271699" h="388251">
                <a:moveTo>
                  <a:pt x="0" y="0"/>
                </a:moveTo>
                <a:lnTo>
                  <a:pt x="1271699" y="0"/>
                </a:lnTo>
                <a:lnTo>
                  <a:pt x="1271699" y="388250"/>
                </a:lnTo>
                <a:lnTo>
                  <a:pt x="0" y="38825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135160" b="-92384"/>
            </a:stretch>
          </a:blipFill>
        </p:spPr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827716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4F6C0D-28C5-350C-7389-557B495F66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8E57F2-B383-45CA-2CEA-DDD63B90A5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0097" y="663820"/>
            <a:ext cx="15703213" cy="2125980"/>
          </a:xfrm>
        </p:spPr>
        <p:txBody>
          <a:bodyPr vert="horz" lIns="0" tIns="68580" rIns="137160" bIns="68580" rtlCol="0" anchor="ctr">
            <a:normAutofit/>
          </a:bodyPr>
          <a:lstStyle/>
          <a:p>
            <a:pPr algn="l">
              <a:lnSpc>
                <a:spcPts val="6029"/>
              </a:lnSpc>
            </a:pPr>
            <a:r>
              <a:rPr lang="en-CA" sz="4499" b="1" dirty="0">
                <a:solidFill>
                  <a:srgbClr val="0C2C43"/>
                </a:solidFill>
                <a:latin typeface="Open Sans Extrabold" panose="020B0706030804020204" pitchFamily="34" charset="0"/>
                <a:ea typeface="Open Sans Extrabold" panose="020B0706030804020204" pitchFamily="34" charset="0"/>
                <a:cs typeface="Open Sans Extrabold" panose="020B0706030804020204" pitchFamily="34" charset="0"/>
              </a:rPr>
              <a:t>Magnitude and Frequency of oscillation  </a:t>
            </a:r>
            <a:endParaRPr lang="en-CA" sz="4499" b="1" i="1" dirty="0">
              <a:solidFill>
                <a:srgbClr val="0C2C43"/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F2BDC9C-D7BD-C1B7-E9B0-B51B5637219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3563" b="4708"/>
          <a:stretch>
            <a:fillRect/>
          </a:stretch>
        </p:blipFill>
        <p:spPr>
          <a:xfrm>
            <a:off x="-88643" y="2721103"/>
            <a:ext cx="6735608" cy="7314154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5D5AA456-2B84-00B9-12CA-7958E28A6D76}"/>
              </a:ext>
            </a:extLst>
          </p:cNvPr>
          <p:cNvSpPr/>
          <p:nvPr/>
        </p:nvSpPr>
        <p:spPr>
          <a:xfrm>
            <a:off x="3444707" y="6502805"/>
            <a:ext cx="209550" cy="209550"/>
          </a:xfrm>
          <a:prstGeom prst="ellipse">
            <a:avLst/>
          </a:prstGeom>
          <a:solidFill>
            <a:srgbClr val="FD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2700">
              <a:solidFill>
                <a:schemeClr val="accent1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19BA3C2E-404C-ECCC-FEC9-8120B9129428}"/>
              </a:ext>
            </a:extLst>
          </p:cNvPr>
          <p:cNvSpPr/>
          <p:nvPr/>
        </p:nvSpPr>
        <p:spPr>
          <a:xfrm>
            <a:off x="1775309" y="4225645"/>
            <a:ext cx="209550" cy="20955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2700">
              <a:solidFill>
                <a:schemeClr val="accent1"/>
              </a:solidFill>
            </a:endParaRPr>
          </a:p>
        </p:txBody>
      </p:sp>
      <p:sp>
        <p:nvSpPr>
          <p:cNvPr id="20" name="Freeform 14">
            <a:extLst>
              <a:ext uri="{FF2B5EF4-FFF2-40B4-BE49-F238E27FC236}">
                <a16:creationId xmlns:a16="http://schemas.microsoft.com/office/drawing/2014/main" id="{9E5A73E6-1C92-52C6-66A6-5A2EA8743E22}"/>
              </a:ext>
            </a:extLst>
          </p:cNvPr>
          <p:cNvSpPr/>
          <p:nvPr/>
        </p:nvSpPr>
        <p:spPr>
          <a:xfrm>
            <a:off x="610097" y="382506"/>
            <a:ext cx="1271699" cy="388251"/>
          </a:xfrm>
          <a:custGeom>
            <a:avLst/>
            <a:gdLst/>
            <a:ahLst/>
            <a:cxnLst/>
            <a:rect l="l" t="t" r="r" b="b"/>
            <a:pathLst>
              <a:path w="1271699" h="388251">
                <a:moveTo>
                  <a:pt x="0" y="0"/>
                </a:moveTo>
                <a:lnTo>
                  <a:pt x="1271699" y="0"/>
                </a:lnTo>
                <a:lnTo>
                  <a:pt x="1271699" y="388250"/>
                </a:lnTo>
                <a:lnTo>
                  <a:pt x="0" y="38825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135160" b="-92384"/>
            </a:stretch>
          </a:blipFill>
        </p:spPr>
        <p:txBody>
          <a:bodyPr/>
          <a:lstStyle/>
          <a:p>
            <a:endParaRPr lang="en-CA"/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EA062AD7-0C3E-E01B-E46E-C459C749C2D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3563" b="4708"/>
          <a:stretch>
            <a:fillRect/>
          </a:stretch>
        </p:blipFill>
        <p:spPr>
          <a:xfrm>
            <a:off x="5686227" y="2721103"/>
            <a:ext cx="6735608" cy="7314154"/>
          </a:xfrm>
          <a:prstGeom prst="rect">
            <a:avLst/>
          </a:prstGeom>
        </p:spPr>
      </p:pic>
      <p:sp>
        <p:nvSpPr>
          <p:cNvPr id="32" name="Oval 31">
            <a:extLst>
              <a:ext uri="{FF2B5EF4-FFF2-40B4-BE49-F238E27FC236}">
                <a16:creationId xmlns:a16="http://schemas.microsoft.com/office/drawing/2014/main" id="{6720D6B1-9FF2-0F73-8A67-BD8D965B83C2}"/>
              </a:ext>
            </a:extLst>
          </p:cNvPr>
          <p:cNvSpPr/>
          <p:nvPr/>
        </p:nvSpPr>
        <p:spPr>
          <a:xfrm>
            <a:off x="8315015" y="6154984"/>
            <a:ext cx="209550" cy="20955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2700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3E11EA84-9CAE-FD0B-497B-C299684D1B85}"/>
              </a:ext>
            </a:extLst>
          </p:cNvPr>
          <p:cNvSpPr/>
          <p:nvPr/>
        </p:nvSpPr>
        <p:spPr>
          <a:xfrm>
            <a:off x="9219577" y="6609241"/>
            <a:ext cx="209550" cy="209550"/>
          </a:xfrm>
          <a:prstGeom prst="ellipse">
            <a:avLst/>
          </a:prstGeom>
          <a:solidFill>
            <a:srgbClr val="FD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2700">
              <a:solidFill>
                <a:schemeClr val="accent1"/>
              </a:solidFill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7F8F9FDA-4607-9E9E-8590-52BECB5583A5}"/>
              </a:ext>
            </a:extLst>
          </p:cNvPr>
          <p:cNvSpPr/>
          <p:nvPr/>
        </p:nvSpPr>
        <p:spPr>
          <a:xfrm>
            <a:off x="7550179" y="4225645"/>
            <a:ext cx="209550" cy="20955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2700">
              <a:solidFill>
                <a:schemeClr val="accent1"/>
              </a:solidFill>
            </a:endParaRP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55AADBB6-34C6-05DF-ACE6-238ADC7949D1}"/>
              </a:ext>
            </a:extLst>
          </p:cNvPr>
          <p:cNvSpPr/>
          <p:nvPr/>
        </p:nvSpPr>
        <p:spPr>
          <a:xfrm>
            <a:off x="2635336" y="6258098"/>
            <a:ext cx="209550" cy="20955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2700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0130B1CA-8617-47FC-043D-6E7B0BF48BF9}"/>
              </a:ext>
            </a:extLst>
          </p:cNvPr>
          <p:cNvSpPr/>
          <p:nvPr/>
        </p:nvSpPr>
        <p:spPr>
          <a:xfrm>
            <a:off x="1880084" y="7130451"/>
            <a:ext cx="209550" cy="209550"/>
          </a:xfrm>
          <a:prstGeom prst="ellipse">
            <a:avLst/>
          </a:prstGeom>
          <a:solidFill>
            <a:srgbClr val="FD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2700">
              <a:solidFill>
                <a:schemeClr val="accent1"/>
              </a:solidFill>
            </a:endParaRP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0AE90807-767C-9AC2-DC9C-91C183D61440}"/>
              </a:ext>
            </a:extLst>
          </p:cNvPr>
          <p:cNvSpPr/>
          <p:nvPr/>
        </p:nvSpPr>
        <p:spPr>
          <a:xfrm>
            <a:off x="7184218" y="5899801"/>
            <a:ext cx="3059339" cy="2847275"/>
          </a:xfrm>
          <a:prstGeom prst="ellipse">
            <a:avLst/>
          </a:prstGeom>
          <a:solidFill>
            <a:srgbClr val="FD0000">
              <a:alpha val="13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2700">
              <a:solidFill>
                <a:schemeClr val="accent1"/>
              </a:solidFill>
            </a:endParaRP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AB7C7C87-A539-530D-AC82-333DF019298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3563" b="4708"/>
          <a:stretch>
            <a:fillRect/>
          </a:stretch>
        </p:blipFill>
        <p:spPr>
          <a:xfrm>
            <a:off x="11475489" y="2846207"/>
            <a:ext cx="6735608" cy="7314154"/>
          </a:xfrm>
          <a:prstGeom prst="rect">
            <a:avLst/>
          </a:prstGeom>
        </p:spPr>
      </p:pic>
      <p:sp>
        <p:nvSpPr>
          <p:cNvPr id="40" name="Oval 39">
            <a:extLst>
              <a:ext uri="{FF2B5EF4-FFF2-40B4-BE49-F238E27FC236}">
                <a16:creationId xmlns:a16="http://schemas.microsoft.com/office/drawing/2014/main" id="{CD600DE6-5DF1-B950-E5CC-70A30C1A7B1E}"/>
              </a:ext>
            </a:extLst>
          </p:cNvPr>
          <p:cNvSpPr/>
          <p:nvPr/>
        </p:nvSpPr>
        <p:spPr>
          <a:xfrm>
            <a:off x="14104277" y="6280088"/>
            <a:ext cx="209550" cy="20955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2700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BA0B0512-64A4-CA9E-5DBC-5625491E85CD}"/>
              </a:ext>
            </a:extLst>
          </p:cNvPr>
          <p:cNvSpPr/>
          <p:nvPr/>
        </p:nvSpPr>
        <p:spPr>
          <a:xfrm>
            <a:off x="13713642" y="6489638"/>
            <a:ext cx="1878948" cy="1756169"/>
          </a:xfrm>
          <a:prstGeom prst="ellipse">
            <a:avLst/>
          </a:prstGeom>
          <a:solidFill>
            <a:srgbClr val="FD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2700">
              <a:solidFill>
                <a:schemeClr val="accent1"/>
              </a:solidFill>
            </a:endParaRP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A333F13D-3230-D3DE-26F5-60EB2C9D6585}"/>
              </a:ext>
            </a:extLst>
          </p:cNvPr>
          <p:cNvSpPr/>
          <p:nvPr/>
        </p:nvSpPr>
        <p:spPr>
          <a:xfrm>
            <a:off x="13339441" y="4350749"/>
            <a:ext cx="209550" cy="20955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2700">
              <a:solidFill>
                <a:schemeClr val="accent1"/>
              </a:solidFill>
            </a:endParaRP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B97B7488-BE81-3B75-0858-F7A8FF866333}"/>
              </a:ext>
            </a:extLst>
          </p:cNvPr>
          <p:cNvSpPr/>
          <p:nvPr/>
        </p:nvSpPr>
        <p:spPr>
          <a:xfrm>
            <a:off x="12973480" y="6154985"/>
            <a:ext cx="2812860" cy="2717196"/>
          </a:xfrm>
          <a:prstGeom prst="ellipse">
            <a:avLst/>
          </a:prstGeom>
          <a:solidFill>
            <a:srgbClr val="FD0000">
              <a:alpha val="43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2700">
              <a:solidFill>
                <a:schemeClr val="accent1"/>
              </a:solidFill>
            </a:endParaRPr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30949BBE-2E1E-D60E-74B1-0E145BB8CD9C}"/>
              </a:ext>
            </a:extLst>
          </p:cNvPr>
          <p:cNvCxnSpPr/>
          <p:nvPr/>
        </p:nvCxnSpPr>
        <p:spPr>
          <a:xfrm>
            <a:off x="6452558" y="2342907"/>
            <a:ext cx="0" cy="7874361"/>
          </a:xfrm>
          <a:prstGeom prst="line">
            <a:avLst/>
          </a:prstGeom>
          <a:ln w="57150">
            <a:solidFill>
              <a:srgbClr val="00206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3EB909F1-E45F-8668-D12A-21CD319C813C}"/>
              </a:ext>
            </a:extLst>
          </p:cNvPr>
          <p:cNvCxnSpPr/>
          <p:nvPr/>
        </p:nvCxnSpPr>
        <p:spPr>
          <a:xfrm>
            <a:off x="11913078" y="2342907"/>
            <a:ext cx="0" cy="7874361"/>
          </a:xfrm>
          <a:prstGeom prst="line">
            <a:avLst/>
          </a:prstGeom>
          <a:ln w="57150">
            <a:solidFill>
              <a:srgbClr val="00206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Arrow: Right 44">
            <a:extLst>
              <a:ext uri="{FF2B5EF4-FFF2-40B4-BE49-F238E27FC236}">
                <a16:creationId xmlns:a16="http://schemas.microsoft.com/office/drawing/2014/main" id="{BDC3FEC8-08AE-A333-8ED2-5702A987841E}"/>
              </a:ext>
            </a:extLst>
          </p:cNvPr>
          <p:cNvSpPr/>
          <p:nvPr/>
        </p:nvSpPr>
        <p:spPr>
          <a:xfrm>
            <a:off x="10795202" y="6877229"/>
            <a:ext cx="1969894" cy="715993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44" name="Arrow: Right 43">
            <a:extLst>
              <a:ext uri="{FF2B5EF4-FFF2-40B4-BE49-F238E27FC236}">
                <a16:creationId xmlns:a16="http://schemas.microsoft.com/office/drawing/2014/main" id="{4C1C0E3C-F42E-D368-C252-D082BCDD58DF}"/>
              </a:ext>
            </a:extLst>
          </p:cNvPr>
          <p:cNvSpPr/>
          <p:nvPr/>
        </p:nvSpPr>
        <p:spPr>
          <a:xfrm>
            <a:off x="5020574" y="7013275"/>
            <a:ext cx="1969894" cy="715993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13108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5EF371-883F-4F0D-94B7-24BFA3B6DA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CE7A7E-FBB8-7984-1EF7-A93C6A3ABD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0097" y="845331"/>
            <a:ext cx="15703213" cy="2125980"/>
          </a:xfrm>
        </p:spPr>
        <p:txBody>
          <a:bodyPr vert="horz" lIns="0" tIns="68580" rIns="137160" bIns="68580" rtlCol="0" anchor="ctr">
            <a:normAutofit/>
          </a:bodyPr>
          <a:lstStyle/>
          <a:p>
            <a:pPr algn="l">
              <a:lnSpc>
                <a:spcPts val="6029"/>
              </a:lnSpc>
            </a:pPr>
            <a:r>
              <a:rPr lang="en-CA" sz="4499" b="1" i="1" dirty="0">
                <a:solidFill>
                  <a:srgbClr val="0C2C43"/>
                </a:solidFill>
                <a:latin typeface="Open Sans Extrabold" panose="020B0706030804020204" pitchFamily="34" charset="0"/>
                <a:ea typeface="Open Sans Extrabold" panose="020B0706030804020204" pitchFamily="34" charset="0"/>
                <a:cs typeface="Open Sans Extrabold" panose="020B0706030804020204" pitchFamily="34" charset="0"/>
              </a:rPr>
              <a:t>Location, Location, and Location</a:t>
            </a:r>
            <a:endParaRPr lang="en-CA" sz="4499" b="1" i="1" dirty="0">
              <a:solidFill>
                <a:srgbClr val="0C2C43"/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20" name="Freeform 14">
            <a:extLst>
              <a:ext uri="{FF2B5EF4-FFF2-40B4-BE49-F238E27FC236}">
                <a16:creationId xmlns:a16="http://schemas.microsoft.com/office/drawing/2014/main" id="{A8FB7E23-4F36-53A5-AF54-082327D99D90}"/>
              </a:ext>
            </a:extLst>
          </p:cNvPr>
          <p:cNvSpPr/>
          <p:nvPr/>
        </p:nvSpPr>
        <p:spPr>
          <a:xfrm>
            <a:off x="610097" y="382506"/>
            <a:ext cx="1271699" cy="388251"/>
          </a:xfrm>
          <a:custGeom>
            <a:avLst/>
            <a:gdLst/>
            <a:ahLst/>
            <a:cxnLst/>
            <a:rect l="l" t="t" r="r" b="b"/>
            <a:pathLst>
              <a:path w="1271699" h="388251">
                <a:moveTo>
                  <a:pt x="0" y="0"/>
                </a:moveTo>
                <a:lnTo>
                  <a:pt x="1271699" y="0"/>
                </a:lnTo>
                <a:lnTo>
                  <a:pt x="1271699" y="388250"/>
                </a:lnTo>
                <a:lnTo>
                  <a:pt x="0" y="38825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135160" b="-92384"/>
            </a:stretch>
          </a:blipFill>
        </p:spPr>
        <p:txBody>
          <a:bodyPr/>
          <a:lstStyle/>
          <a:p>
            <a:endParaRPr lang="en-CA"/>
          </a:p>
        </p:txBody>
      </p:sp>
      <p:pic>
        <p:nvPicPr>
          <p:cNvPr id="15364" name="Picture 4" descr="Texas grid reaches record high generation as wind power fails">
            <a:extLst>
              <a:ext uri="{FF2B5EF4-FFF2-40B4-BE49-F238E27FC236}">
                <a16:creationId xmlns:a16="http://schemas.microsoft.com/office/drawing/2014/main" id="{09CA3AED-B609-7505-81F1-BBDF3CFB94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8040" y="3092346"/>
            <a:ext cx="6007165" cy="55816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9" name="Group 58">
            <a:extLst>
              <a:ext uri="{FF2B5EF4-FFF2-40B4-BE49-F238E27FC236}">
                <a16:creationId xmlns:a16="http://schemas.microsoft.com/office/drawing/2014/main" id="{8B52F87D-A4F1-A9B8-B065-2E0772E0617B}"/>
              </a:ext>
            </a:extLst>
          </p:cNvPr>
          <p:cNvGrpSpPr/>
          <p:nvPr/>
        </p:nvGrpSpPr>
        <p:grpSpPr>
          <a:xfrm>
            <a:off x="72990" y="3045885"/>
            <a:ext cx="6754530" cy="5628111"/>
            <a:chOff x="8912190" y="3454403"/>
            <a:chExt cx="6754530" cy="5628111"/>
          </a:xfrm>
        </p:grpSpPr>
        <p:sp>
          <p:nvSpPr>
            <p:cNvPr id="38" name="Rectangle: Rounded Corners 37">
              <a:extLst>
                <a:ext uri="{FF2B5EF4-FFF2-40B4-BE49-F238E27FC236}">
                  <a16:creationId xmlns:a16="http://schemas.microsoft.com/office/drawing/2014/main" id="{87A04DEA-8881-6283-9932-34ED7D582604}"/>
                </a:ext>
              </a:extLst>
            </p:cNvPr>
            <p:cNvSpPr/>
            <p:nvPr/>
          </p:nvSpPr>
          <p:spPr>
            <a:xfrm>
              <a:off x="13495020" y="5296411"/>
              <a:ext cx="2171700" cy="771525"/>
            </a:xfrm>
            <a:prstGeom prst="roundRect">
              <a:avLst/>
            </a:prstGeom>
            <a:solidFill>
              <a:schemeClr val="tx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pic>
          <p:nvPicPr>
            <p:cNvPr id="26" name="Graphic 25" descr="Power Plant outline">
              <a:extLst>
                <a:ext uri="{FF2B5EF4-FFF2-40B4-BE49-F238E27FC236}">
                  <a16:creationId xmlns:a16="http://schemas.microsoft.com/office/drawing/2014/main" id="{F68610A8-D7AF-CC34-90BD-BEF37154BD8A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9577350" y="6401863"/>
              <a:ext cx="914400" cy="914400"/>
            </a:xfrm>
            <a:prstGeom prst="rect">
              <a:avLst/>
            </a:prstGeom>
          </p:spPr>
        </p:pic>
        <p:pic>
          <p:nvPicPr>
            <p:cNvPr id="28" name="Graphic 27" descr="Electric Tower outline">
              <a:extLst>
                <a:ext uri="{FF2B5EF4-FFF2-40B4-BE49-F238E27FC236}">
                  <a16:creationId xmlns:a16="http://schemas.microsoft.com/office/drawing/2014/main" id="{B7B87CA1-00AE-CBAD-E212-EDFF7993FCE2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9577350" y="4928133"/>
              <a:ext cx="914400" cy="914400"/>
            </a:xfrm>
            <a:prstGeom prst="rect">
              <a:avLst/>
            </a:prstGeom>
          </p:spPr>
        </p:pic>
        <p:pic>
          <p:nvPicPr>
            <p:cNvPr id="30" name="Graphic 29" descr="Network diagram with solid fill">
              <a:extLst>
                <a:ext uri="{FF2B5EF4-FFF2-40B4-BE49-F238E27FC236}">
                  <a16:creationId xmlns:a16="http://schemas.microsoft.com/office/drawing/2014/main" id="{4704E801-1DF2-2B6E-393D-60A50AFA9521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9577350" y="7875593"/>
              <a:ext cx="914400" cy="914400"/>
            </a:xfrm>
            <a:prstGeom prst="rect">
              <a:avLst/>
            </a:prstGeom>
          </p:spPr>
        </p:pic>
        <p:pic>
          <p:nvPicPr>
            <p:cNvPr id="32" name="Graphic 31" descr="Map with pin outline">
              <a:extLst>
                <a:ext uri="{FF2B5EF4-FFF2-40B4-BE49-F238E27FC236}">
                  <a16:creationId xmlns:a16="http://schemas.microsoft.com/office/drawing/2014/main" id="{A4B8B9EC-2D91-AA7A-333B-7DB2236AC290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9577350" y="3454403"/>
              <a:ext cx="914400" cy="914400"/>
            </a:xfrm>
            <a:prstGeom prst="rect">
              <a:avLst/>
            </a:prstGeom>
          </p:spPr>
        </p:pic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CE381A19-49B1-6CA1-65A8-6226C3909106}"/>
                </a:ext>
              </a:extLst>
            </p:cNvPr>
            <p:cNvSpPr txBox="1"/>
            <p:nvPr/>
          </p:nvSpPr>
          <p:spPr>
            <a:xfrm>
              <a:off x="9716193" y="4279136"/>
              <a:ext cx="63671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dirty="0"/>
                <a:t>Land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A3FF95D0-7D73-6D0A-DA8A-3B43A30DF83B}"/>
                </a:ext>
              </a:extLst>
            </p:cNvPr>
            <p:cNvSpPr txBox="1"/>
            <p:nvPr/>
          </p:nvSpPr>
          <p:spPr>
            <a:xfrm>
              <a:off x="8912190" y="5918198"/>
              <a:ext cx="224471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dirty="0"/>
                <a:t>Transmission Capacity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6692B4B8-A232-CBD7-16D2-CBEF75A1873D}"/>
                </a:ext>
              </a:extLst>
            </p:cNvPr>
            <p:cNvSpPr txBox="1"/>
            <p:nvPr/>
          </p:nvSpPr>
          <p:spPr>
            <a:xfrm>
              <a:off x="9195632" y="7315690"/>
              <a:ext cx="16778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dirty="0"/>
                <a:t>Available Power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81950277-D412-8E96-0FA1-88203B211AE4}"/>
                </a:ext>
              </a:extLst>
            </p:cNvPr>
            <p:cNvSpPr txBox="1"/>
            <p:nvPr/>
          </p:nvSpPr>
          <p:spPr>
            <a:xfrm>
              <a:off x="9537520" y="8713182"/>
              <a:ext cx="99405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dirty="0"/>
                <a:t>Network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D691FDE3-7162-593A-5591-B3AFF319C0F7}"/>
                </a:ext>
              </a:extLst>
            </p:cNvPr>
            <p:cNvSpPr txBox="1"/>
            <p:nvPr/>
          </p:nvSpPr>
          <p:spPr>
            <a:xfrm>
              <a:off x="13845540" y="5519731"/>
              <a:ext cx="147065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b="1" dirty="0">
                  <a:solidFill>
                    <a:schemeClr val="bg1"/>
                  </a:solidFill>
                </a:rPr>
                <a:t>Site Selection</a:t>
              </a:r>
            </a:p>
          </p:txBody>
        </p:sp>
        <p:cxnSp>
          <p:nvCxnSpPr>
            <p:cNvPr id="40" name="Connector: Elbow 39">
              <a:extLst>
                <a:ext uri="{FF2B5EF4-FFF2-40B4-BE49-F238E27FC236}">
                  <a16:creationId xmlns:a16="http://schemas.microsoft.com/office/drawing/2014/main" id="{9C3D2605-51BE-1BDF-C1C8-713ABAE00876}"/>
                </a:ext>
              </a:extLst>
            </p:cNvPr>
            <p:cNvCxnSpPr>
              <a:stCxn id="33" idx="3"/>
              <a:endCxn id="38" idx="1"/>
            </p:cNvCxnSpPr>
            <p:nvPr/>
          </p:nvCxnSpPr>
          <p:spPr>
            <a:xfrm>
              <a:off x="10352906" y="4463802"/>
              <a:ext cx="3142114" cy="1218372"/>
            </a:xfrm>
            <a:prstGeom prst="bentConnector3">
              <a:avLst>
                <a:gd name="adj1" fmla="val 62732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Connector: Elbow 42">
              <a:extLst>
                <a:ext uri="{FF2B5EF4-FFF2-40B4-BE49-F238E27FC236}">
                  <a16:creationId xmlns:a16="http://schemas.microsoft.com/office/drawing/2014/main" id="{04C035EE-5D75-EF9A-B68C-05C596C0AA32}"/>
                </a:ext>
              </a:extLst>
            </p:cNvPr>
            <p:cNvCxnSpPr>
              <a:cxnSpLocks/>
              <a:stCxn id="34" idx="3"/>
              <a:endCxn id="38" idx="1"/>
            </p:cNvCxnSpPr>
            <p:nvPr/>
          </p:nvCxnSpPr>
          <p:spPr>
            <a:xfrm flipV="1">
              <a:off x="11156907" y="5682174"/>
              <a:ext cx="2338113" cy="420690"/>
            </a:xfrm>
            <a:prstGeom prst="bentConnector3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Connector: Elbow 47">
              <a:extLst>
                <a:ext uri="{FF2B5EF4-FFF2-40B4-BE49-F238E27FC236}">
                  <a16:creationId xmlns:a16="http://schemas.microsoft.com/office/drawing/2014/main" id="{FB533229-99FD-AEA9-A6DA-EB1A42010CFD}"/>
                </a:ext>
              </a:extLst>
            </p:cNvPr>
            <p:cNvCxnSpPr>
              <a:stCxn id="35" idx="3"/>
              <a:endCxn id="38" idx="1"/>
            </p:cNvCxnSpPr>
            <p:nvPr/>
          </p:nvCxnSpPr>
          <p:spPr>
            <a:xfrm flipV="1">
              <a:off x="10873464" y="5682174"/>
              <a:ext cx="2621556" cy="1818182"/>
            </a:xfrm>
            <a:prstGeom prst="bentConnector3">
              <a:avLst>
                <a:gd name="adj1" fmla="val 55087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Connector: Elbow 49">
              <a:extLst>
                <a:ext uri="{FF2B5EF4-FFF2-40B4-BE49-F238E27FC236}">
                  <a16:creationId xmlns:a16="http://schemas.microsoft.com/office/drawing/2014/main" id="{A40DD285-F6A4-1168-7853-81D99378F787}"/>
                </a:ext>
              </a:extLst>
            </p:cNvPr>
            <p:cNvCxnSpPr>
              <a:endCxn id="38" idx="1"/>
            </p:cNvCxnSpPr>
            <p:nvPr/>
          </p:nvCxnSpPr>
          <p:spPr>
            <a:xfrm flipV="1">
              <a:off x="10491750" y="5682174"/>
              <a:ext cx="3003270" cy="2650619"/>
            </a:xfrm>
            <a:prstGeom prst="bentConnector3">
              <a:avLst>
                <a:gd name="adj1" fmla="val 61100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1" name="Oval 60">
            <a:extLst>
              <a:ext uri="{FF2B5EF4-FFF2-40B4-BE49-F238E27FC236}">
                <a16:creationId xmlns:a16="http://schemas.microsoft.com/office/drawing/2014/main" id="{394F1C3F-F56C-878D-DE68-FDD537B35CBB}"/>
              </a:ext>
            </a:extLst>
          </p:cNvPr>
          <p:cNvSpPr/>
          <p:nvPr/>
        </p:nvSpPr>
        <p:spPr>
          <a:xfrm>
            <a:off x="10346500" y="6169002"/>
            <a:ext cx="368300" cy="3683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pSp>
        <p:nvGrpSpPr>
          <p:cNvPr id="15360" name="Group 15359">
            <a:extLst>
              <a:ext uri="{FF2B5EF4-FFF2-40B4-BE49-F238E27FC236}">
                <a16:creationId xmlns:a16="http://schemas.microsoft.com/office/drawing/2014/main" id="{695AA8F6-44B2-CCD2-83B7-E8F9231BA325}"/>
              </a:ext>
            </a:extLst>
          </p:cNvPr>
          <p:cNvGrpSpPr/>
          <p:nvPr/>
        </p:nvGrpSpPr>
        <p:grpSpPr>
          <a:xfrm>
            <a:off x="10714800" y="6353152"/>
            <a:ext cx="3105538" cy="2914680"/>
            <a:chOff x="10714800" y="6353152"/>
            <a:chExt cx="3105538" cy="2914680"/>
          </a:xfrm>
        </p:grpSpPr>
        <p:pic>
          <p:nvPicPr>
            <p:cNvPr id="17412" name="Picture 4" descr="IEA: Data center energy consumption set to double by 2030 to 945TWh - DCD">
              <a:extLst>
                <a:ext uri="{FF2B5EF4-FFF2-40B4-BE49-F238E27FC236}">
                  <a16:creationId xmlns:a16="http://schemas.microsoft.com/office/drawing/2014/main" id="{4D09E6C6-EE5C-D07A-2795-EA4376507B5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52812" y="7710828"/>
              <a:ext cx="2767526" cy="1557004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63" name="Connector: Elbow 62">
              <a:extLst>
                <a:ext uri="{FF2B5EF4-FFF2-40B4-BE49-F238E27FC236}">
                  <a16:creationId xmlns:a16="http://schemas.microsoft.com/office/drawing/2014/main" id="{C6D9903F-75CE-35F5-56B9-D8DC92694CBA}"/>
                </a:ext>
              </a:extLst>
            </p:cNvPr>
            <p:cNvCxnSpPr>
              <a:stCxn id="17412" idx="0"/>
            </p:cNvCxnSpPr>
            <p:nvPr/>
          </p:nvCxnSpPr>
          <p:spPr>
            <a:xfrm rot="16200000" flipV="1">
              <a:off x="10896850" y="6171102"/>
              <a:ext cx="1357676" cy="1721775"/>
            </a:xfrm>
            <a:prstGeom prst="bentConnector2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252507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A81273-1FA5-0907-50F6-66CB0DA00C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DC8792-B16D-02F7-CDC3-634EB7C5BF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0097" y="845331"/>
            <a:ext cx="15703213" cy="2125980"/>
          </a:xfrm>
        </p:spPr>
        <p:txBody>
          <a:bodyPr vert="horz" lIns="0" tIns="68580" rIns="137160" bIns="68580" rtlCol="0" anchor="ctr">
            <a:normAutofit/>
          </a:bodyPr>
          <a:lstStyle/>
          <a:p>
            <a:pPr algn="l">
              <a:lnSpc>
                <a:spcPts val="6029"/>
              </a:lnSpc>
            </a:pPr>
            <a:r>
              <a:rPr lang="en-CA" sz="4499" b="1" i="1" dirty="0">
                <a:solidFill>
                  <a:srgbClr val="0C2C43"/>
                </a:solidFill>
                <a:latin typeface="Open Sans Extrabold" panose="020B0706030804020204" pitchFamily="34" charset="0"/>
                <a:ea typeface="Open Sans Extrabold" panose="020B0706030804020204" pitchFamily="34" charset="0"/>
                <a:cs typeface="Open Sans Extrabold" panose="020B0706030804020204" pitchFamily="34" charset="0"/>
              </a:rPr>
              <a:t>Nearby facility</a:t>
            </a:r>
            <a:endParaRPr lang="en-CA" sz="4499" b="1" i="1" dirty="0">
              <a:solidFill>
                <a:srgbClr val="0C2C43"/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20" name="Freeform 14">
            <a:extLst>
              <a:ext uri="{FF2B5EF4-FFF2-40B4-BE49-F238E27FC236}">
                <a16:creationId xmlns:a16="http://schemas.microsoft.com/office/drawing/2014/main" id="{E5F858D5-4153-3C5E-833D-F1A33A7B6867}"/>
              </a:ext>
            </a:extLst>
          </p:cNvPr>
          <p:cNvSpPr/>
          <p:nvPr/>
        </p:nvSpPr>
        <p:spPr>
          <a:xfrm>
            <a:off x="610097" y="382506"/>
            <a:ext cx="1271699" cy="388251"/>
          </a:xfrm>
          <a:custGeom>
            <a:avLst/>
            <a:gdLst/>
            <a:ahLst/>
            <a:cxnLst/>
            <a:rect l="l" t="t" r="r" b="b"/>
            <a:pathLst>
              <a:path w="1271699" h="388251">
                <a:moveTo>
                  <a:pt x="0" y="0"/>
                </a:moveTo>
                <a:lnTo>
                  <a:pt x="1271699" y="0"/>
                </a:lnTo>
                <a:lnTo>
                  <a:pt x="1271699" y="388250"/>
                </a:lnTo>
                <a:lnTo>
                  <a:pt x="0" y="38825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135160" b="-92384"/>
            </a:stretch>
          </a:blipFill>
        </p:spPr>
        <p:txBody>
          <a:bodyPr/>
          <a:lstStyle/>
          <a:p>
            <a:endParaRPr lang="en-CA"/>
          </a:p>
        </p:txBody>
      </p:sp>
      <p:pic>
        <p:nvPicPr>
          <p:cNvPr id="15364" name="Picture 4" descr="Texas grid reaches record high generation as wind power fails">
            <a:extLst>
              <a:ext uri="{FF2B5EF4-FFF2-40B4-BE49-F238E27FC236}">
                <a16:creationId xmlns:a16="http://schemas.microsoft.com/office/drawing/2014/main" id="{37BDC222-FFB5-E367-A4F1-5B5050B6EA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4386" y="3092346"/>
            <a:ext cx="6007165" cy="55816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9" name="Group 58">
            <a:extLst>
              <a:ext uri="{FF2B5EF4-FFF2-40B4-BE49-F238E27FC236}">
                <a16:creationId xmlns:a16="http://schemas.microsoft.com/office/drawing/2014/main" id="{08A8B77F-4508-B3CF-BA2B-5739B9F39575}"/>
              </a:ext>
            </a:extLst>
          </p:cNvPr>
          <p:cNvGrpSpPr/>
          <p:nvPr/>
        </p:nvGrpSpPr>
        <p:grpSpPr>
          <a:xfrm>
            <a:off x="0" y="3045885"/>
            <a:ext cx="6754530" cy="5628111"/>
            <a:chOff x="8912190" y="3454403"/>
            <a:chExt cx="6754530" cy="5628111"/>
          </a:xfrm>
        </p:grpSpPr>
        <p:sp>
          <p:nvSpPr>
            <p:cNvPr id="38" name="Rectangle: Rounded Corners 37">
              <a:extLst>
                <a:ext uri="{FF2B5EF4-FFF2-40B4-BE49-F238E27FC236}">
                  <a16:creationId xmlns:a16="http://schemas.microsoft.com/office/drawing/2014/main" id="{29F49EDD-CC32-7C2F-9684-1594474BB9D8}"/>
                </a:ext>
              </a:extLst>
            </p:cNvPr>
            <p:cNvSpPr/>
            <p:nvPr/>
          </p:nvSpPr>
          <p:spPr>
            <a:xfrm>
              <a:off x="13495020" y="5296411"/>
              <a:ext cx="2171700" cy="771525"/>
            </a:xfrm>
            <a:prstGeom prst="roundRect">
              <a:avLst/>
            </a:prstGeom>
            <a:solidFill>
              <a:schemeClr val="tx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pic>
          <p:nvPicPr>
            <p:cNvPr id="26" name="Graphic 25" descr="Power Plant outline">
              <a:extLst>
                <a:ext uri="{FF2B5EF4-FFF2-40B4-BE49-F238E27FC236}">
                  <a16:creationId xmlns:a16="http://schemas.microsoft.com/office/drawing/2014/main" id="{7A606C62-3209-F2CA-A83A-0324AD7AB6BF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9577350" y="6401863"/>
              <a:ext cx="914400" cy="914400"/>
            </a:xfrm>
            <a:prstGeom prst="rect">
              <a:avLst/>
            </a:prstGeom>
          </p:spPr>
        </p:pic>
        <p:pic>
          <p:nvPicPr>
            <p:cNvPr id="28" name="Graphic 27" descr="Electric Tower outline">
              <a:extLst>
                <a:ext uri="{FF2B5EF4-FFF2-40B4-BE49-F238E27FC236}">
                  <a16:creationId xmlns:a16="http://schemas.microsoft.com/office/drawing/2014/main" id="{ABE88D08-6D79-034C-FDDB-195AF73E777A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9577350" y="4928133"/>
              <a:ext cx="914400" cy="914400"/>
            </a:xfrm>
            <a:prstGeom prst="rect">
              <a:avLst/>
            </a:prstGeom>
          </p:spPr>
        </p:pic>
        <p:pic>
          <p:nvPicPr>
            <p:cNvPr id="30" name="Graphic 29" descr="Network diagram with solid fill">
              <a:extLst>
                <a:ext uri="{FF2B5EF4-FFF2-40B4-BE49-F238E27FC236}">
                  <a16:creationId xmlns:a16="http://schemas.microsoft.com/office/drawing/2014/main" id="{8FFC6E20-4B54-1236-4324-9111D07A35E3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9577350" y="7875593"/>
              <a:ext cx="914400" cy="914400"/>
            </a:xfrm>
            <a:prstGeom prst="rect">
              <a:avLst/>
            </a:prstGeom>
          </p:spPr>
        </p:pic>
        <p:pic>
          <p:nvPicPr>
            <p:cNvPr id="32" name="Graphic 31" descr="Map with pin outline">
              <a:extLst>
                <a:ext uri="{FF2B5EF4-FFF2-40B4-BE49-F238E27FC236}">
                  <a16:creationId xmlns:a16="http://schemas.microsoft.com/office/drawing/2014/main" id="{920773E2-05C1-9DE4-F152-8568F9C3ACFC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9577350" y="3454403"/>
              <a:ext cx="914400" cy="914400"/>
            </a:xfrm>
            <a:prstGeom prst="rect">
              <a:avLst/>
            </a:prstGeom>
          </p:spPr>
        </p:pic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A95599AB-7750-12D8-1AD9-6F7BFE5CABFF}"/>
                </a:ext>
              </a:extLst>
            </p:cNvPr>
            <p:cNvSpPr txBox="1"/>
            <p:nvPr/>
          </p:nvSpPr>
          <p:spPr>
            <a:xfrm>
              <a:off x="9716193" y="4279136"/>
              <a:ext cx="63671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dirty="0"/>
                <a:t>Land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B42EBC25-4E3E-AD9D-0B9B-98025BD7B14E}"/>
                </a:ext>
              </a:extLst>
            </p:cNvPr>
            <p:cNvSpPr txBox="1"/>
            <p:nvPr/>
          </p:nvSpPr>
          <p:spPr>
            <a:xfrm>
              <a:off x="8912190" y="5918198"/>
              <a:ext cx="224471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dirty="0"/>
                <a:t>Transmission Capacity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F703BB15-D56E-66AE-8F7F-1408549DA960}"/>
                </a:ext>
              </a:extLst>
            </p:cNvPr>
            <p:cNvSpPr txBox="1"/>
            <p:nvPr/>
          </p:nvSpPr>
          <p:spPr>
            <a:xfrm>
              <a:off x="9195632" y="7315690"/>
              <a:ext cx="16778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dirty="0"/>
                <a:t>Available Power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984FE654-D83F-46A5-079A-833D655AAD4A}"/>
                </a:ext>
              </a:extLst>
            </p:cNvPr>
            <p:cNvSpPr txBox="1"/>
            <p:nvPr/>
          </p:nvSpPr>
          <p:spPr>
            <a:xfrm>
              <a:off x="9537520" y="8713182"/>
              <a:ext cx="99405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dirty="0"/>
                <a:t>Network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B76BC75D-C62F-130F-0977-238EFFD9F758}"/>
                </a:ext>
              </a:extLst>
            </p:cNvPr>
            <p:cNvSpPr txBox="1"/>
            <p:nvPr/>
          </p:nvSpPr>
          <p:spPr>
            <a:xfrm>
              <a:off x="13845540" y="5519731"/>
              <a:ext cx="147065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b="1" dirty="0">
                  <a:solidFill>
                    <a:schemeClr val="bg1"/>
                  </a:solidFill>
                </a:rPr>
                <a:t>Site Selection</a:t>
              </a:r>
            </a:p>
          </p:txBody>
        </p:sp>
        <p:cxnSp>
          <p:nvCxnSpPr>
            <p:cNvPr id="40" name="Connector: Elbow 39">
              <a:extLst>
                <a:ext uri="{FF2B5EF4-FFF2-40B4-BE49-F238E27FC236}">
                  <a16:creationId xmlns:a16="http://schemas.microsoft.com/office/drawing/2014/main" id="{226D0C7A-5D27-0694-8CE9-622E6496BF71}"/>
                </a:ext>
              </a:extLst>
            </p:cNvPr>
            <p:cNvCxnSpPr>
              <a:stCxn id="33" idx="3"/>
              <a:endCxn id="38" idx="1"/>
            </p:cNvCxnSpPr>
            <p:nvPr/>
          </p:nvCxnSpPr>
          <p:spPr>
            <a:xfrm>
              <a:off x="10352906" y="4463802"/>
              <a:ext cx="3142114" cy="1218372"/>
            </a:xfrm>
            <a:prstGeom prst="bentConnector3">
              <a:avLst>
                <a:gd name="adj1" fmla="val 62732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Connector: Elbow 42">
              <a:extLst>
                <a:ext uri="{FF2B5EF4-FFF2-40B4-BE49-F238E27FC236}">
                  <a16:creationId xmlns:a16="http://schemas.microsoft.com/office/drawing/2014/main" id="{BD7DF6FF-B5D9-F800-2714-7890DA54B35F}"/>
                </a:ext>
              </a:extLst>
            </p:cNvPr>
            <p:cNvCxnSpPr>
              <a:cxnSpLocks/>
              <a:stCxn id="34" idx="3"/>
              <a:endCxn id="38" idx="1"/>
            </p:cNvCxnSpPr>
            <p:nvPr/>
          </p:nvCxnSpPr>
          <p:spPr>
            <a:xfrm flipV="1">
              <a:off x="11156907" y="5682174"/>
              <a:ext cx="2338113" cy="420690"/>
            </a:xfrm>
            <a:prstGeom prst="bentConnector3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Connector: Elbow 47">
              <a:extLst>
                <a:ext uri="{FF2B5EF4-FFF2-40B4-BE49-F238E27FC236}">
                  <a16:creationId xmlns:a16="http://schemas.microsoft.com/office/drawing/2014/main" id="{313BD836-4C7B-CAD1-79AF-1CB80419D5DE}"/>
                </a:ext>
              </a:extLst>
            </p:cNvPr>
            <p:cNvCxnSpPr>
              <a:stCxn id="35" idx="3"/>
              <a:endCxn id="38" idx="1"/>
            </p:cNvCxnSpPr>
            <p:nvPr/>
          </p:nvCxnSpPr>
          <p:spPr>
            <a:xfrm flipV="1">
              <a:off x="10873464" y="5682174"/>
              <a:ext cx="2621556" cy="1818182"/>
            </a:xfrm>
            <a:prstGeom prst="bentConnector3">
              <a:avLst>
                <a:gd name="adj1" fmla="val 55087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Connector: Elbow 49">
              <a:extLst>
                <a:ext uri="{FF2B5EF4-FFF2-40B4-BE49-F238E27FC236}">
                  <a16:creationId xmlns:a16="http://schemas.microsoft.com/office/drawing/2014/main" id="{BB0CA675-07B1-81EB-ACBB-9E6BFACC08F3}"/>
                </a:ext>
              </a:extLst>
            </p:cNvPr>
            <p:cNvCxnSpPr>
              <a:endCxn id="38" idx="1"/>
            </p:cNvCxnSpPr>
            <p:nvPr/>
          </p:nvCxnSpPr>
          <p:spPr>
            <a:xfrm flipV="1">
              <a:off x="10491750" y="5682174"/>
              <a:ext cx="3003270" cy="2650619"/>
            </a:xfrm>
            <a:prstGeom prst="bentConnector3">
              <a:avLst>
                <a:gd name="adj1" fmla="val 61100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" name="Picture 4" descr="How does a wind turbine work?">
            <a:extLst>
              <a:ext uri="{FF2B5EF4-FFF2-40B4-BE49-F238E27FC236}">
                <a16:creationId xmlns:a16="http://schemas.microsoft.com/office/drawing/2014/main" id="{B28E273A-6BA6-8D81-DA68-698E73EA9B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35010" y="1600279"/>
            <a:ext cx="2414626" cy="16068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Picture 6" descr="How Does A Solar Plant Work? - Flux ...">
            <a:extLst>
              <a:ext uri="{FF2B5EF4-FFF2-40B4-BE49-F238E27FC236}">
                <a16:creationId xmlns:a16="http://schemas.microsoft.com/office/drawing/2014/main" id="{17CA1A30-17D7-72C6-741B-C221274286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0439" y="8091094"/>
            <a:ext cx="2276479" cy="14449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cxnSp>
        <p:nvCxnSpPr>
          <p:cNvPr id="6" name="Connector: Elbow 5">
            <a:extLst>
              <a:ext uri="{FF2B5EF4-FFF2-40B4-BE49-F238E27FC236}">
                <a16:creationId xmlns:a16="http://schemas.microsoft.com/office/drawing/2014/main" id="{F16534BF-BD3A-205D-0D1C-0DD7A8220026}"/>
              </a:ext>
            </a:extLst>
          </p:cNvPr>
          <p:cNvCxnSpPr>
            <a:cxnSpLocks/>
            <a:stCxn id="4" idx="0"/>
          </p:cNvCxnSpPr>
          <p:nvPr/>
        </p:nvCxnSpPr>
        <p:spPr>
          <a:xfrm rot="5400000" flipH="1" flipV="1">
            <a:off x="6759065" y="5092362"/>
            <a:ext cx="1908347" cy="4089118"/>
          </a:xfrm>
          <a:prstGeom prst="bentConnector2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>
            <a:extLst>
              <a:ext uri="{FF2B5EF4-FFF2-40B4-BE49-F238E27FC236}">
                <a16:creationId xmlns:a16="http://schemas.microsoft.com/office/drawing/2014/main" id="{181D97D1-66DF-DFC5-0A11-541F2D422B47}"/>
              </a:ext>
            </a:extLst>
          </p:cNvPr>
          <p:cNvSpPr/>
          <p:nvPr/>
        </p:nvSpPr>
        <p:spPr>
          <a:xfrm>
            <a:off x="10346500" y="6169002"/>
            <a:ext cx="368300" cy="3683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8933E52A-552F-33FE-90B6-8EBED76660DF}"/>
              </a:ext>
            </a:extLst>
          </p:cNvPr>
          <p:cNvSpPr/>
          <p:nvPr/>
        </p:nvSpPr>
        <p:spPr>
          <a:xfrm>
            <a:off x="9787045" y="6101005"/>
            <a:ext cx="135994" cy="13599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FBDEDF70-026B-525D-B45E-1D0868DF49CF}"/>
              </a:ext>
            </a:extLst>
          </p:cNvPr>
          <p:cNvSpPr/>
          <p:nvPr/>
        </p:nvSpPr>
        <p:spPr>
          <a:xfrm>
            <a:off x="10714800" y="5666793"/>
            <a:ext cx="133932" cy="13393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12" name="Connector: Elbow 11">
            <a:extLst>
              <a:ext uri="{FF2B5EF4-FFF2-40B4-BE49-F238E27FC236}">
                <a16:creationId xmlns:a16="http://schemas.microsoft.com/office/drawing/2014/main" id="{9CA1E4A2-F7C3-AA15-13B4-FA23AA1711CE}"/>
              </a:ext>
            </a:extLst>
          </p:cNvPr>
          <p:cNvCxnSpPr>
            <a:cxnSpLocks/>
            <a:endCxn id="10" idx="0"/>
          </p:cNvCxnSpPr>
          <p:nvPr/>
        </p:nvCxnSpPr>
        <p:spPr>
          <a:xfrm rot="5400000">
            <a:off x="10576838" y="2608619"/>
            <a:ext cx="3263102" cy="2853246"/>
          </a:xfrm>
          <a:prstGeom prst="bentConnector3">
            <a:avLst>
              <a:gd name="adj1" fmla="val 377"/>
            </a:avLst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410" name="Picture 2" descr="4 key steps to decommissioning coal-fired power plants | World Economic  Forum">
            <a:extLst>
              <a:ext uri="{FF2B5EF4-FFF2-40B4-BE49-F238E27FC236}">
                <a16:creationId xmlns:a16="http://schemas.microsoft.com/office/drawing/2014/main" id="{88A67478-2614-2BC7-D380-0E5EABBF0F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85036" y="4151601"/>
            <a:ext cx="2373725" cy="15821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7" name="Oval 16">
            <a:extLst>
              <a:ext uri="{FF2B5EF4-FFF2-40B4-BE49-F238E27FC236}">
                <a16:creationId xmlns:a16="http://schemas.microsoft.com/office/drawing/2014/main" id="{CD289CBD-F6EE-DBFD-2AC8-E833D0B3EC03}"/>
              </a:ext>
            </a:extLst>
          </p:cNvPr>
          <p:cNvSpPr/>
          <p:nvPr/>
        </p:nvSpPr>
        <p:spPr>
          <a:xfrm>
            <a:off x="11125815" y="5892138"/>
            <a:ext cx="133932" cy="13393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19" name="Connector: Elbow 18">
            <a:extLst>
              <a:ext uri="{FF2B5EF4-FFF2-40B4-BE49-F238E27FC236}">
                <a16:creationId xmlns:a16="http://schemas.microsoft.com/office/drawing/2014/main" id="{ACAD9954-B080-02DA-AA14-48E4328624AB}"/>
              </a:ext>
            </a:extLst>
          </p:cNvPr>
          <p:cNvCxnSpPr>
            <a:cxnSpLocks/>
            <a:stCxn id="17410" idx="2"/>
          </p:cNvCxnSpPr>
          <p:nvPr/>
        </p:nvCxnSpPr>
        <p:spPr>
          <a:xfrm rot="5400000">
            <a:off x="13000299" y="4021745"/>
            <a:ext cx="259586" cy="3683614"/>
          </a:xfrm>
          <a:prstGeom prst="bentConnector2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oup 21">
            <a:extLst>
              <a:ext uri="{FF2B5EF4-FFF2-40B4-BE49-F238E27FC236}">
                <a16:creationId xmlns:a16="http://schemas.microsoft.com/office/drawing/2014/main" id="{48BF1E59-E174-B7DE-8EEC-11F53DD5FE86}"/>
              </a:ext>
            </a:extLst>
          </p:cNvPr>
          <p:cNvGrpSpPr/>
          <p:nvPr/>
        </p:nvGrpSpPr>
        <p:grpSpPr>
          <a:xfrm>
            <a:off x="10714800" y="6353152"/>
            <a:ext cx="3105538" cy="2914680"/>
            <a:chOff x="10714800" y="6353152"/>
            <a:chExt cx="3105538" cy="2914680"/>
          </a:xfrm>
        </p:grpSpPr>
        <p:pic>
          <p:nvPicPr>
            <p:cNvPr id="23" name="Picture 4" descr="IEA: Data center energy consumption set to double by 2030 to 945TWh - DCD">
              <a:extLst>
                <a:ext uri="{FF2B5EF4-FFF2-40B4-BE49-F238E27FC236}">
                  <a16:creationId xmlns:a16="http://schemas.microsoft.com/office/drawing/2014/main" id="{6E51366F-EE33-65CF-88A0-41C364B4D6B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52812" y="7710828"/>
              <a:ext cx="2767526" cy="1557004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24" name="Connector: Elbow 23">
              <a:extLst>
                <a:ext uri="{FF2B5EF4-FFF2-40B4-BE49-F238E27FC236}">
                  <a16:creationId xmlns:a16="http://schemas.microsoft.com/office/drawing/2014/main" id="{675D16AE-4D3A-E33F-08E0-FE8BA0A3DE21}"/>
                </a:ext>
              </a:extLst>
            </p:cNvPr>
            <p:cNvCxnSpPr>
              <a:stCxn id="23" idx="0"/>
            </p:cNvCxnSpPr>
            <p:nvPr/>
          </p:nvCxnSpPr>
          <p:spPr>
            <a:xfrm rot="16200000" flipV="1">
              <a:off x="10896850" y="6171102"/>
              <a:ext cx="1357676" cy="1721775"/>
            </a:xfrm>
            <a:prstGeom prst="bentConnector2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667142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62AAC5-8F29-4446-3D64-D4E3059AA4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7DD6B0-858A-79D2-5ACD-319C7834CF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0097" y="845331"/>
            <a:ext cx="15703213" cy="2125980"/>
          </a:xfrm>
        </p:spPr>
        <p:txBody>
          <a:bodyPr vert="horz" lIns="0" tIns="68580" rIns="137160" bIns="68580" rtlCol="0" anchor="ctr">
            <a:normAutofit/>
          </a:bodyPr>
          <a:lstStyle/>
          <a:p>
            <a:pPr algn="l">
              <a:lnSpc>
                <a:spcPts val="6029"/>
              </a:lnSpc>
            </a:pPr>
            <a:r>
              <a:rPr lang="en-CA" sz="4499" b="1" i="1" dirty="0">
                <a:solidFill>
                  <a:srgbClr val="0C2C43"/>
                </a:solidFill>
                <a:latin typeface="Open Sans Extrabold" panose="020B0706030804020204" pitchFamily="34" charset="0"/>
                <a:ea typeface="Open Sans Extrabold" panose="020B0706030804020204" pitchFamily="34" charset="0"/>
                <a:cs typeface="Open Sans Extrabold" panose="020B0706030804020204" pitchFamily="34" charset="0"/>
              </a:rPr>
              <a:t>The Handshake (Oscillations)</a:t>
            </a:r>
            <a:endParaRPr lang="en-CA" sz="4499" b="1" i="1" dirty="0">
              <a:solidFill>
                <a:srgbClr val="0C2C43"/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20" name="Freeform 14">
            <a:extLst>
              <a:ext uri="{FF2B5EF4-FFF2-40B4-BE49-F238E27FC236}">
                <a16:creationId xmlns:a16="http://schemas.microsoft.com/office/drawing/2014/main" id="{B21335B4-4ACE-9EB6-067E-38C44C870EF9}"/>
              </a:ext>
            </a:extLst>
          </p:cNvPr>
          <p:cNvSpPr/>
          <p:nvPr/>
        </p:nvSpPr>
        <p:spPr>
          <a:xfrm>
            <a:off x="610097" y="382506"/>
            <a:ext cx="1271699" cy="388251"/>
          </a:xfrm>
          <a:custGeom>
            <a:avLst/>
            <a:gdLst/>
            <a:ahLst/>
            <a:cxnLst/>
            <a:rect l="l" t="t" r="r" b="b"/>
            <a:pathLst>
              <a:path w="1271699" h="388251">
                <a:moveTo>
                  <a:pt x="0" y="0"/>
                </a:moveTo>
                <a:lnTo>
                  <a:pt x="1271699" y="0"/>
                </a:lnTo>
                <a:lnTo>
                  <a:pt x="1271699" y="388250"/>
                </a:lnTo>
                <a:lnTo>
                  <a:pt x="0" y="38825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135160" b="-92384"/>
            </a:stretch>
          </a:blipFill>
        </p:spPr>
        <p:txBody>
          <a:bodyPr/>
          <a:lstStyle/>
          <a:p>
            <a:endParaRPr lang="en-CA"/>
          </a:p>
        </p:txBody>
      </p:sp>
      <p:pic>
        <p:nvPicPr>
          <p:cNvPr id="15364" name="Picture 4" descr="Texas grid reaches record high generation as wind power fails">
            <a:extLst>
              <a:ext uri="{FF2B5EF4-FFF2-40B4-BE49-F238E27FC236}">
                <a16:creationId xmlns:a16="http://schemas.microsoft.com/office/drawing/2014/main" id="{383CF783-701A-26E1-33E7-297CFFDDDA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4386" y="3092346"/>
            <a:ext cx="6007165" cy="55816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9" name="Group 58">
            <a:extLst>
              <a:ext uri="{FF2B5EF4-FFF2-40B4-BE49-F238E27FC236}">
                <a16:creationId xmlns:a16="http://schemas.microsoft.com/office/drawing/2014/main" id="{E43214F5-913B-C646-E597-F77A925062F0}"/>
              </a:ext>
            </a:extLst>
          </p:cNvPr>
          <p:cNvGrpSpPr/>
          <p:nvPr/>
        </p:nvGrpSpPr>
        <p:grpSpPr>
          <a:xfrm>
            <a:off x="0" y="3045885"/>
            <a:ext cx="6754530" cy="5628111"/>
            <a:chOff x="8912190" y="3454403"/>
            <a:chExt cx="6754530" cy="5628111"/>
          </a:xfrm>
        </p:grpSpPr>
        <p:sp>
          <p:nvSpPr>
            <p:cNvPr id="38" name="Rectangle: Rounded Corners 37">
              <a:extLst>
                <a:ext uri="{FF2B5EF4-FFF2-40B4-BE49-F238E27FC236}">
                  <a16:creationId xmlns:a16="http://schemas.microsoft.com/office/drawing/2014/main" id="{B7AA857A-94CE-A9D3-1E71-9894F6E91E2E}"/>
                </a:ext>
              </a:extLst>
            </p:cNvPr>
            <p:cNvSpPr/>
            <p:nvPr/>
          </p:nvSpPr>
          <p:spPr>
            <a:xfrm>
              <a:off x="13495020" y="5296411"/>
              <a:ext cx="2171700" cy="771525"/>
            </a:xfrm>
            <a:prstGeom prst="roundRect">
              <a:avLst/>
            </a:prstGeom>
            <a:solidFill>
              <a:schemeClr val="tx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pic>
          <p:nvPicPr>
            <p:cNvPr id="26" name="Graphic 25" descr="Power Plant outline">
              <a:extLst>
                <a:ext uri="{FF2B5EF4-FFF2-40B4-BE49-F238E27FC236}">
                  <a16:creationId xmlns:a16="http://schemas.microsoft.com/office/drawing/2014/main" id="{0B272175-568F-F280-9338-6694F283A0B9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9577350" y="6401863"/>
              <a:ext cx="914400" cy="914400"/>
            </a:xfrm>
            <a:prstGeom prst="rect">
              <a:avLst/>
            </a:prstGeom>
          </p:spPr>
        </p:pic>
        <p:pic>
          <p:nvPicPr>
            <p:cNvPr id="28" name="Graphic 27" descr="Electric Tower outline">
              <a:extLst>
                <a:ext uri="{FF2B5EF4-FFF2-40B4-BE49-F238E27FC236}">
                  <a16:creationId xmlns:a16="http://schemas.microsoft.com/office/drawing/2014/main" id="{478850A0-C2B6-26F8-5976-21A4BA3F7694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9577350" y="4928133"/>
              <a:ext cx="914400" cy="914400"/>
            </a:xfrm>
            <a:prstGeom prst="rect">
              <a:avLst/>
            </a:prstGeom>
          </p:spPr>
        </p:pic>
        <p:pic>
          <p:nvPicPr>
            <p:cNvPr id="30" name="Graphic 29" descr="Network diagram with solid fill">
              <a:extLst>
                <a:ext uri="{FF2B5EF4-FFF2-40B4-BE49-F238E27FC236}">
                  <a16:creationId xmlns:a16="http://schemas.microsoft.com/office/drawing/2014/main" id="{7EFE74A5-9AD8-4011-406C-052A06D7EC8F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9577350" y="7875593"/>
              <a:ext cx="914400" cy="914400"/>
            </a:xfrm>
            <a:prstGeom prst="rect">
              <a:avLst/>
            </a:prstGeom>
          </p:spPr>
        </p:pic>
        <p:pic>
          <p:nvPicPr>
            <p:cNvPr id="32" name="Graphic 31" descr="Map with pin outline">
              <a:extLst>
                <a:ext uri="{FF2B5EF4-FFF2-40B4-BE49-F238E27FC236}">
                  <a16:creationId xmlns:a16="http://schemas.microsoft.com/office/drawing/2014/main" id="{56C970D1-D818-22E6-D774-53C8A0BC162A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9577350" y="3454403"/>
              <a:ext cx="914400" cy="914400"/>
            </a:xfrm>
            <a:prstGeom prst="rect">
              <a:avLst/>
            </a:prstGeom>
          </p:spPr>
        </p:pic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75C6B556-FDE5-BD44-42EF-1869F9867B8F}"/>
                </a:ext>
              </a:extLst>
            </p:cNvPr>
            <p:cNvSpPr txBox="1"/>
            <p:nvPr/>
          </p:nvSpPr>
          <p:spPr>
            <a:xfrm>
              <a:off x="9716193" y="4279136"/>
              <a:ext cx="63671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dirty="0"/>
                <a:t>Land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7264ADC6-D4A4-397A-81D7-38C6D4100E88}"/>
                </a:ext>
              </a:extLst>
            </p:cNvPr>
            <p:cNvSpPr txBox="1"/>
            <p:nvPr/>
          </p:nvSpPr>
          <p:spPr>
            <a:xfrm>
              <a:off x="8912190" y="5918198"/>
              <a:ext cx="224471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dirty="0"/>
                <a:t>Transmission Capacity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793B3F05-B5AF-8734-86EB-0841DD072AEB}"/>
                </a:ext>
              </a:extLst>
            </p:cNvPr>
            <p:cNvSpPr txBox="1"/>
            <p:nvPr/>
          </p:nvSpPr>
          <p:spPr>
            <a:xfrm>
              <a:off x="9195632" y="7315690"/>
              <a:ext cx="16778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dirty="0"/>
                <a:t>Available Power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5CAB3B67-1A04-49E2-3EF1-B2CE90C3791D}"/>
                </a:ext>
              </a:extLst>
            </p:cNvPr>
            <p:cNvSpPr txBox="1"/>
            <p:nvPr/>
          </p:nvSpPr>
          <p:spPr>
            <a:xfrm>
              <a:off x="9537520" y="8713182"/>
              <a:ext cx="99405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dirty="0"/>
                <a:t>Network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3F9C21D2-6DDE-79A9-346D-CA51D43A6CAE}"/>
                </a:ext>
              </a:extLst>
            </p:cNvPr>
            <p:cNvSpPr txBox="1"/>
            <p:nvPr/>
          </p:nvSpPr>
          <p:spPr>
            <a:xfrm>
              <a:off x="13845540" y="5519731"/>
              <a:ext cx="147065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b="1" dirty="0">
                  <a:solidFill>
                    <a:schemeClr val="bg1"/>
                  </a:solidFill>
                </a:rPr>
                <a:t>Site Selection</a:t>
              </a:r>
            </a:p>
          </p:txBody>
        </p:sp>
        <p:cxnSp>
          <p:nvCxnSpPr>
            <p:cNvPr id="40" name="Connector: Elbow 39">
              <a:extLst>
                <a:ext uri="{FF2B5EF4-FFF2-40B4-BE49-F238E27FC236}">
                  <a16:creationId xmlns:a16="http://schemas.microsoft.com/office/drawing/2014/main" id="{58667778-80EC-314F-52A9-A0ECCD9C8163}"/>
                </a:ext>
              </a:extLst>
            </p:cNvPr>
            <p:cNvCxnSpPr>
              <a:stCxn id="33" idx="3"/>
              <a:endCxn id="38" idx="1"/>
            </p:cNvCxnSpPr>
            <p:nvPr/>
          </p:nvCxnSpPr>
          <p:spPr>
            <a:xfrm>
              <a:off x="10352906" y="4463802"/>
              <a:ext cx="3142114" cy="1218372"/>
            </a:xfrm>
            <a:prstGeom prst="bentConnector3">
              <a:avLst>
                <a:gd name="adj1" fmla="val 62732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Connector: Elbow 42">
              <a:extLst>
                <a:ext uri="{FF2B5EF4-FFF2-40B4-BE49-F238E27FC236}">
                  <a16:creationId xmlns:a16="http://schemas.microsoft.com/office/drawing/2014/main" id="{EAC38797-5005-8864-8A06-1E731365CDA8}"/>
                </a:ext>
              </a:extLst>
            </p:cNvPr>
            <p:cNvCxnSpPr>
              <a:cxnSpLocks/>
              <a:stCxn id="34" idx="3"/>
              <a:endCxn id="38" idx="1"/>
            </p:cNvCxnSpPr>
            <p:nvPr/>
          </p:nvCxnSpPr>
          <p:spPr>
            <a:xfrm flipV="1">
              <a:off x="11156907" y="5682174"/>
              <a:ext cx="2338113" cy="420690"/>
            </a:xfrm>
            <a:prstGeom prst="bentConnector3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Connector: Elbow 47">
              <a:extLst>
                <a:ext uri="{FF2B5EF4-FFF2-40B4-BE49-F238E27FC236}">
                  <a16:creationId xmlns:a16="http://schemas.microsoft.com/office/drawing/2014/main" id="{78670B23-581D-CE8A-ACCB-BD115D4D039F}"/>
                </a:ext>
              </a:extLst>
            </p:cNvPr>
            <p:cNvCxnSpPr>
              <a:stCxn id="35" idx="3"/>
              <a:endCxn id="38" idx="1"/>
            </p:cNvCxnSpPr>
            <p:nvPr/>
          </p:nvCxnSpPr>
          <p:spPr>
            <a:xfrm flipV="1">
              <a:off x="10873464" y="5682174"/>
              <a:ext cx="2621556" cy="1818182"/>
            </a:xfrm>
            <a:prstGeom prst="bentConnector3">
              <a:avLst>
                <a:gd name="adj1" fmla="val 55087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Connector: Elbow 49">
              <a:extLst>
                <a:ext uri="{FF2B5EF4-FFF2-40B4-BE49-F238E27FC236}">
                  <a16:creationId xmlns:a16="http://schemas.microsoft.com/office/drawing/2014/main" id="{64E6F548-0A7C-7465-58EA-4ADDAD4347C0}"/>
                </a:ext>
              </a:extLst>
            </p:cNvPr>
            <p:cNvCxnSpPr>
              <a:endCxn id="38" idx="1"/>
            </p:cNvCxnSpPr>
            <p:nvPr/>
          </p:nvCxnSpPr>
          <p:spPr>
            <a:xfrm flipV="1">
              <a:off x="10491750" y="5682174"/>
              <a:ext cx="3003270" cy="2650619"/>
            </a:xfrm>
            <a:prstGeom prst="bentConnector3">
              <a:avLst>
                <a:gd name="adj1" fmla="val 61100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" name="Picture 4" descr="How does a wind turbine work?">
            <a:extLst>
              <a:ext uri="{FF2B5EF4-FFF2-40B4-BE49-F238E27FC236}">
                <a16:creationId xmlns:a16="http://schemas.microsoft.com/office/drawing/2014/main" id="{74A863F6-3732-A18B-0C82-470426B497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35010" y="1600279"/>
            <a:ext cx="2414626" cy="16068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Picture 6" descr="How Does A Solar Plant Work? - Flux ...">
            <a:extLst>
              <a:ext uri="{FF2B5EF4-FFF2-40B4-BE49-F238E27FC236}">
                <a16:creationId xmlns:a16="http://schemas.microsoft.com/office/drawing/2014/main" id="{1BECCBE2-FA77-107C-C7B9-46BDE240F6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0439" y="8091094"/>
            <a:ext cx="2276479" cy="14449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cxnSp>
        <p:nvCxnSpPr>
          <p:cNvPr id="6" name="Connector: Elbow 5">
            <a:extLst>
              <a:ext uri="{FF2B5EF4-FFF2-40B4-BE49-F238E27FC236}">
                <a16:creationId xmlns:a16="http://schemas.microsoft.com/office/drawing/2014/main" id="{BB20B23B-7EA6-066D-AC23-727A72D4FA67}"/>
              </a:ext>
            </a:extLst>
          </p:cNvPr>
          <p:cNvCxnSpPr>
            <a:cxnSpLocks/>
            <a:stCxn id="4" idx="0"/>
          </p:cNvCxnSpPr>
          <p:nvPr/>
        </p:nvCxnSpPr>
        <p:spPr>
          <a:xfrm rot="5400000" flipH="1" flipV="1">
            <a:off x="6759065" y="5092362"/>
            <a:ext cx="1908347" cy="4089118"/>
          </a:xfrm>
          <a:prstGeom prst="bentConnector2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>
            <a:extLst>
              <a:ext uri="{FF2B5EF4-FFF2-40B4-BE49-F238E27FC236}">
                <a16:creationId xmlns:a16="http://schemas.microsoft.com/office/drawing/2014/main" id="{3129C135-3BC0-2545-981A-566310247578}"/>
              </a:ext>
            </a:extLst>
          </p:cNvPr>
          <p:cNvSpPr/>
          <p:nvPr/>
        </p:nvSpPr>
        <p:spPr>
          <a:xfrm>
            <a:off x="9706874" y="5434014"/>
            <a:ext cx="1842489" cy="1842489"/>
          </a:xfrm>
          <a:prstGeom prst="ellipse">
            <a:avLst/>
          </a:prstGeom>
          <a:solidFill>
            <a:srgbClr val="FF0000">
              <a:alpha val="46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F0B78DE3-FAE5-839F-BDA9-AD376E945A75}"/>
              </a:ext>
            </a:extLst>
          </p:cNvPr>
          <p:cNvSpPr/>
          <p:nvPr/>
        </p:nvSpPr>
        <p:spPr>
          <a:xfrm>
            <a:off x="9787045" y="6101005"/>
            <a:ext cx="135994" cy="13599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A8B94CF-89F0-0AF8-AE9C-7E1D41CC4240}"/>
              </a:ext>
            </a:extLst>
          </p:cNvPr>
          <p:cNvSpPr/>
          <p:nvPr/>
        </p:nvSpPr>
        <p:spPr>
          <a:xfrm>
            <a:off x="10714800" y="5666793"/>
            <a:ext cx="133932" cy="13393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12" name="Connector: Elbow 11">
            <a:extLst>
              <a:ext uri="{FF2B5EF4-FFF2-40B4-BE49-F238E27FC236}">
                <a16:creationId xmlns:a16="http://schemas.microsoft.com/office/drawing/2014/main" id="{907E8BEE-DF22-EB98-C360-60D892828AEF}"/>
              </a:ext>
            </a:extLst>
          </p:cNvPr>
          <p:cNvCxnSpPr>
            <a:cxnSpLocks/>
            <a:endCxn id="10" idx="0"/>
          </p:cNvCxnSpPr>
          <p:nvPr/>
        </p:nvCxnSpPr>
        <p:spPr>
          <a:xfrm rot="5400000">
            <a:off x="10576838" y="2608619"/>
            <a:ext cx="3263102" cy="2853246"/>
          </a:xfrm>
          <a:prstGeom prst="bentConnector3">
            <a:avLst>
              <a:gd name="adj1" fmla="val 377"/>
            </a:avLst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410" name="Picture 2" descr="4 key steps to decommissioning coal-fired power plants | World Economic  Forum">
            <a:extLst>
              <a:ext uri="{FF2B5EF4-FFF2-40B4-BE49-F238E27FC236}">
                <a16:creationId xmlns:a16="http://schemas.microsoft.com/office/drawing/2014/main" id="{23FE92EF-0581-261D-9623-A8AF4E0FFD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85036" y="4151601"/>
            <a:ext cx="2373725" cy="15821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7" name="Oval 16">
            <a:extLst>
              <a:ext uri="{FF2B5EF4-FFF2-40B4-BE49-F238E27FC236}">
                <a16:creationId xmlns:a16="http://schemas.microsoft.com/office/drawing/2014/main" id="{E7CCCAEB-284D-BFB7-F373-6B9D59509748}"/>
              </a:ext>
            </a:extLst>
          </p:cNvPr>
          <p:cNvSpPr/>
          <p:nvPr/>
        </p:nvSpPr>
        <p:spPr>
          <a:xfrm>
            <a:off x="11152009" y="5903588"/>
            <a:ext cx="133932" cy="13393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19" name="Connector: Elbow 18">
            <a:extLst>
              <a:ext uri="{FF2B5EF4-FFF2-40B4-BE49-F238E27FC236}">
                <a16:creationId xmlns:a16="http://schemas.microsoft.com/office/drawing/2014/main" id="{6DE69CD3-A33C-2D5C-A432-FFB4B63FE566}"/>
              </a:ext>
            </a:extLst>
          </p:cNvPr>
          <p:cNvCxnSpPr>
            <a:cxnSpLocks/>
            <a:stCxn id="17410" idx="2"/>
          </p:cNvCxnSpPr>
          <p:nvPr/>
        </p:nvCxnSpPr>
        <p:spPr>
          <a:xfrm rot="5400000">
            <a:off x="13040244" y="4061690"/>
            <a:ext cx="259586" cy="3603725"/>
          </a:xfrm>
          <a:prstGeom prst="bentConnector2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Graphic 4" descr="Handshake with solid fill">
            <a:extLst>
              <a:ext uri="{FF2B5EF4-FFF2-40B4-BE49-F238E27FC236}">
                <a16:creationId xmlns:a16="http://schemas.microsoft.com/office/drawing/2014/main" id="{9ABDD5B0-D6FD-C328-A37E-202783436D0D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4813852" y="7924275"/>
            <a:ext cx="2808988" cy="2808988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868EFAC6-B1CD-D9B2-B5B5-C27BE44C7407}"/>
              </a:ext>
            </a:extLst>
          </p:cNvPr>
          <p:cNvGrpSpPr/>
          <p:nvPr/>
        </p:nvGrpSpPr>
        <p:grpSpPr>
          <a:xfrm>
            <a:off x="10714800" y="6353152"/>
            <a:ext cx="3105538" cy="2914680"/>
            <a:chOff x="10714800" y="6353152"/>
            <a:chExt cx="3105538" cy="2914680"/>
          </a:xfrm>
        </p:grpSpPr>
        <p:pic>
          <p:nvPicPr>
            <p:cNvPr id="13" name="Picture 4" descr="IEA: Data center energy consumption set to double by 2030 to 945TWh - DCD">
              <a:extLst>
                <a:ext uri="{FF2B5EF4-FFF2-40B4-BE49-F238E27FC236}">
                  <a16:creationId xmlns:a16="http://schemas.microsoft.com/office/drawing/2014/main" id="{D0AA19D2-64F0-B70E-97B8-C5DD3796D04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52812" y="7710828"/>
              <a:ext cx="2767526" cy="1557004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4" name="Connector: Elbow 13">
              <a:extLst>
                <a:ext uri="{FF2B5EF4-FFF2-40B4-BE49-F238E27FC236}">
                  <a16:creationId xmlns:a16="http://schemas.microsoft.com/office/drawing/2014/main" id="{B8E2BB57-2AFB-4898-9F9F-A74D9E2517D5}"/>
                </a:ext>
              </a:extLst>
            </p:cNvPr>
            <p:cNvCxnSpPr>
              <a:stCxn id="13" idx="0"/>
            </p:cNvCxnSpPr>
            <p:nvPr/>
          </p:nvCxnSpPr>
          <p:spPr>
            <a:xfrm rot="16200000" flipV="1">
              <a:off x="10896850" y="6171102"/>
              <a:ext cx="1357676" cy="1721775"/>
            </a:xfrm>
            <a:prstGeom prst="bentConnector2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6901008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Electric generator - Wikipedia">
            <a:extLst>
              <a:ext uri="{FF2B5EF4-FFF2-40B4-BE49-F238E27FC236}">
                <a16:creationId xmlns:a16="http://schemas.microsoft.com/office/drawing/2014/main" id="{1033B5D6-41E3-E5E0-8891-2F6E28DE52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25754" y="3512019"/>
            <a:ext cx="4289086" cy="28541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56CCC45F-A7D0-14AD-8B7B-A181E8C0B48D}"/>
              </a:ext>
            </a:extLst>
          </p:cNvPr>
          <p:cNvSpPr/>
          <p:nvPr/>
        </p:nvSpPr>
        <p:spPr>
          <a:xfrm>
            <a:off x="7731812" y="2651752"/>
            <a:ext cx="6854069" cy="3330976"/>
          </a:xfrm>
          <a:custGeom>
            <a:avLst/>
            <a:gdLst>
              <a:gd name="csX0" fmla="*/ 0 w 6762750"/>
              <a:gd name="csY0" fmla="*/ 32245 h 4115295"/>
              <a:gd name="csX1" fmla="*/ 3333750 w 6762750"/>
              <a:gd name="csY1" fmla="*/ 597395 h 4115295"/>
              <a:gd name="csX2" fmla="*/ 6762750 w 6762750"/>
              <a:gd name="csY2" fmla="*/ 4115295 h 4115295"/>
              <a:gd name="csX3" fmla="*/ 6762750 w 6762750"/>
              <a:gd name="csY3" fmla="*/ 4115295 h 4115295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</a:cxnLst>
            <a:rect l="l" t="t" r="r" b="b"/>
            <a:pathLst>
              <a:path w="6762750" h="4115295">
                <a:moveTo>
                  <a:pt x="0" y="32245"/>
                </a:moveTo>
                <a:cubicBezTo>
                  <a:pt x="1103312" y="-25434"/>
                  <a:pt x="2206625" y="-83113"/>
                  <a:pt x="3333750" y="597395"/>
                </a:cubicBezTo>
                <a:cubicBezTo>
                  <a:pt x="4460875" y="1277903"/>
                  <a:pt x="6762750" y="4115295"/>
                  <a:pt x="6762750" y="4115295"/>
                </a:cubicBezTo>
                <a:lnTo>
                  <a:pt x="6762750" y="4115295"/>
                </a:lnTo>
              </a:path>
            </a:pathLst>
          </a:custGeom>
          <a:noFill/>
          <a:ln w="38100">
            <a:prstDash val="dash"/>
            <a:headEnd type="diamond" w="med" len="med"/>
            <a:tailEnd type="triangle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b="1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1DADA06-EA4D-EA9B-DE1E-AE7C0BE53B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203" y="10351"/>
            <a:ext cx="16101204" cy="2125980"/>
          </a:xfrm>
        </p:spPr>
        <p:txBody>
          <a:bodyPr/>
          <a:lstStyle/>
          <a:p>
            <a:pPr algn="l"/>
            <a:r>
              <a:rPr lang="en-CA" b="1" dirty="0">
                <a:solidFill>
                  <a:srgbClr val="0C2C43"/>
                </a:solidFill>
                <a:latin typeface="Open Sans Extrabold" panose="020B0706030804020204" pitchFamily="34" charset="0"/>
                <a:ea typeface="Open Sans Extrabold" panose="020B0706030804020204" pitchFamily="34" charset="0"/>
                <a:cs typeface="Open Sans Extrabold" panose="020B0706030804020204" pitchFamily="34" charset="0"/>
              </a:rPr>
              <a:t>Energy storage could help in load smoothing</a:t>
            </a:r>
            <a:endParaRPr lang="en-CA" dirty="0"/>
          </a:p>
        </p:txBody>
      </p:sp>
      <p:pic>
        <p:nvPicPr>
          <p:cNvPr id="5" name="Picture 2" descr="What Is an AI Data Center? | IBM">
            <a:extLst>
              <a:ext uri="{FF2B5EF4-FFF2-40B4-BE49-F238E27FC236}">
                <a16:creationId xmlns:a16="http://schemas.microsoft.com/office/drawing/2014/main" id="{210AC558-032C-05E0-76FA-2BCCD7E78C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3852" y="3665251"/>
            <a:ext cx="4549513" cy="254772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1C3F25D-1596-B252-7555-41DAD2187B98}"/>
              </a:ext>
            </a:extLst>
          </p:cNvPr>
          <p:cNvCxnSpPr>
            <a:cxnSpLocks/>
          </p:cNvCxnSpPr>
          <p:nvPr/>
        </p:nvCxnSpPr>
        <p:spPr>
          <a:xfrm>
            <a:off x="5972873" y="4939115"/>
            <a:ext cx="6852881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Group 17">
            <a:extLst>
              <a:ext uri="{FF2B5EF4-FFF2-40B4-BE49-F238E27FC236}">
                <a16:creationId xmlns:a16="http://schemas.microsoft.com/office/drawing/2014/main" id="{C20D9DF8-1A91-3A56-3180-D9BFFF510F0B}"/>
              </a:ext>
            </a:extLst>
          </p:cNvPr>
          <p:cNvGrpSpPr/>
          <p:nvPr/>
        </p:nvGrpSpPr>
        <p:grpSpPr>
          <a:xfrm>
            <a:off x="12843429" y="4794910"/>
            <a:ext cx="4426951" cy="2957338"/>
            <a:chOff x="10444749" y="5280373"/>
            <a:chExt cx="6388243" cy="4436920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5AD45AE1-F8A2-2409-C50D-2C823F2C67B6}"/>
                </a:ext>
              </a:extLst>
            </p:cNvPr>
            <p:cNvCxnSpPr/>
            <p:nvPr/>
          </p:nvCxnSpPr>
          <p:spPr>
            <a:xfrm flipH="1">
              <a:off x="11973245" y="5672870"/>
              <a:ext cx="3999811" cy="3184902"/>
            </a:xfrm>
            <a:prstGeom prst="line">
              <a:avLst/>
            </a:prstGeom>
            <a:ln w="762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Cylinder 10">
              <a:extLst>
                <a:ext uri="{FF2B5EF4-FFF2-40B4-BE49-F238E27FC236}">
                  <a16:creationId xmlns:a16="http://schemas.microsoft.com/office/drawing/2014/main" id="{CBA141B7-244F-D08B-DF87-942F7C22CDAE}"/>
                </a:ext>
              </a:extLst>
            </p:cNvPr>
            <p:cNvSpPr/>
            <p:nvPr/>
          </p:nvSpPr>
          <p:spPr>
            <a:xfrm rot="13872106">
              <a:off x="13257829" y="6441403"/>
              <a:ext cx="862641" cy="2113472"/>
            </a:xfrm>
            <a:prstGeom prst="can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sz="1100"/>
            </a:p>
          </p:txBody>
        </p:sp>
        <p:sp>
          <p:nvSpPr>
            <p:cNvPr id="12" name="Cylinder 11">
              <a:extLst>
                <a:ext uri="{FF2B5EF4-FFF2-40B4-BE49-F238E27FC236}">
                  <a16:creationId xmlns:a16="http://schemas.microsoft.com/office/drawing/2014/main" id="{28D2EA2A-3650-AF83-BDFB-7BBA3D332756}"/>
                </a:ext>
              </a:extLst>
            </p:cNvPr>
            <p:cNvSpPr/>
            <p:nvPr/>
          </p:nvSpPr>
          <p:spPr>
            <a:xfrm rot="13872106">
              <a:off x="15344935" y="4754669"/>
              <a:ext cx="862641" cy="2113472"/>
            </a:xfrm>
            <a:prstGeom prst="can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sz="1100"/>
            </a:p>
          </p:txBody>
        </p:sp>
        <p:sp>
          <p:nvSpPr>
            <p:cNvPr id="13" name="Cylinder 12">
              <a:extLst>
                <a:ext uri="{FF2B5EF4-FFF2-40B4-BE49-F238E27FC236}">
                  <a16:creationId xmlns:a16="http://schemas.microsoft.com/office/drawing/2014/main" id="{EBAE3343-BBF5-E243-DA5C-BD142042FFD7}"/>
                </a:ext>
              </a:extLst>
            </p:cNvPr>
            <p:cNvSpPr/>
            <p:nvPr/>
          </p:nvSpPr>
          <p:spPr>
            <a:xfrm rot="13872106">
              <a:off x="11070164" y="8229237"/>
              <a:ext cx="862641" cy="2113472"/>
            </a:xfrm>
            <a:prstGeom prst="can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sz="1100" dirty="0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ACEE4A31-1734-440F-5DE0-CB43B430E37B}"/>
                </a:ext>
              </a:extLst>
            </p:cNvPr>
            <p:cNvSpPr txBox="1"/>
            <p:nvPr/>
          </p:nvSpPr>
          <p:spPr>
            <a:xfrm rot="19120464">
              <a:off x="10921950" y="8695604"/>
              <a:ext cx="1439267" cy="7849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sz="2800" dirty="0">
                  <a:solidFill>
                    <a:schemeClr val="bg1"/>
                  </a:solidFill>
                </a:rPr>
                <a:t>36 Hz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351B234C-7B1D-9BA2-270F-451C71F511E6}"/>
                </a:ext>
              </a:extLst>
            </p:cNvPr>
            <p:cNvSpPr txBox="1"/>
            <p:nvPr/>
          </p:nvSpPr>
          <p:spPr>
            <a:xfrm rot="19120464">
              <a:off x="13106321" y="6978577"/>
              <a:ext cx="1439267" cy="7849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sz="2800" dirty="0">
                  <a:solidFill>
                    <a:schemeClr val="bg1"/>
                  </a:solidFill>
                </a:rPr>
                <a:t>16 Hz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E210B3CF-411E-8A67-A8EB-2DEC68DBE9E1}"/>
                </a:ext>
              </a:extLst>
            </p:cNvPr>
            <p:cNvSpPr txBox="1"/>
            <p:nvPr/>
          </p:nvSpPr>
          <p:spPr>
            <a:xfrm rot="19120464">
              <a:off x="15134907" y="5280373"/>
              <a:ext cx="1439267" cy="7849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sz="2800" dirty="0">
                  <a:solidFill>
                    <a:schemeClr val="bg1"/>
                  </a:solidFill>
                </a:rPr>
                <a:t>26 Hz</a:t>
              </a:r>
            </a:p>
          </p:txBody>
        </p:sp>
        <p:sp>
          <p:nvSpPr>
            <p:cNvPr id="17" name="Cylinder 16">
              <a:extLst>
                <a:ext uri="{FF2B5EF4-FFF2-40B4-BE49-F238E27FC236}">
                  <a16:creationId xmlns:a16="http://schemas.microsoft.com/office/drawing/2014/main" id="{124A5300-0328-22BB-E31A-F1A0017BBF2E}"/>
                </a:ext>
              </a:extLst>
            </p:cNvPr>
            <p:cNvSpPr/>
            <p:nvPr/>
          </p:nvSpPr>
          <p:spPr>
            <a:xfrm rot="13872106">
              <a:off x="13111291" y="6233841"/>
              <a:ext cx="1285065" cy="2453001"/>
            </a:xfrm>
            <a:prstGeom prst="can">
              <a:avLst/>
            </a:prstGeom>
            <a:solidFill>
              <a:srgbClr val="FF0000">
                <a:alpha val="23000"/>
              </a:srgb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sz="1100" dirty="0"/>
            </a:p>
          </p:txBody>
        </p:sp>
      </p:grp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1FB8E4A1-3E79-C732-4CD1-C48E7035C3A3}"/>
              </a:ext>
            </a:extLst>
          </p:cNvPr>
          <p:cNvCxnSpPr>
            <a:cxnSpLocks/>
          </p:cNvCxnSpPr>
          <p:nvPr/>
        </p:nvCxnSpPr>
        <p:spPr>
          <a:xfrm>
            <a:off x="5429693" y="3182679"/>
            <a:ext cx="3516989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7A76FA7E-32D9-2A48-4239-28EBBD40CC9B}"/>
              </a:ext>
            </a:extLst>
          </p:cNvPr>
          <p:cNvCxnSpPr>
            <a:cxnSpLocks/>
          </p:cNvCxnSpPr>
          <p:nvPr/>
        </p:nvCxnSpPr>
        <p:spPr>
          <a:xfrm flipV="1">
            <a:off x="5582093" y="1864242"/>
            <a:ext cx="0" cy="147083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8016D3BD-9D80-3CC6-D85C-9CE0EAAFA423}"/>
              </a:ext>
            </a:extLst>
          </p:cNvPr>
          <p:cNvCxnSpPr>
            <a:cxnSpLocks/>
          </p:cNvCxnSpPr>
          <p:nvPr/>
        </p:nvCxnSpPr>
        <p:spPr>
          <a:xfrm flipV="1">
            <a:off x="6015567" y="2123631"/>
            <a:ext cx="139700" cy="76585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8A54EAFC-84E6-7B04-81BB-7BCE92A7ED5D}"/>
              </a:ext>
            </a:extLst>
          </p:cNvPr>
          <p:cNvCxnSpPr/>
          <p:nvPr/>
        </p:nvCxnSpPr>
        <p:spPr>
          <a:xfrm flipH="1">
            <a:off x="5582093" y="2887133"/>
            <a:ext cx="43347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4D59268C-F84E-1FCC-A12F-9B3B76ACE52C}"/>
              </a:ext>
            </a:extLst>
          </p:cNvPr>
          <p:cNvCxnSpPr/>
          <p:nvPr/>
        </p:nvCxnSpPr>
        <p:spPr>
          <a:xfrm flipH="1">
            <a:off x="6155267" y="2123631"/>
            <a:ext cx="43347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3DB7025A-48C2-6187-711A-A76EC1FACBE3}"/>
              </a:ext>
            </a:extLst>
          </p:cNvPr>
          <p:cNvCxnSpPr>
            <a:cxnSpLocks/>
          </p:cNvCxnSpPr>
          <p:nvPr/>
        </p:nvCxnSpPr>
        <p:spPr>
          <a:xfrm flipH="1" flipV="1">
            <a:off x="6588740" y="2123631"/>
            <a:ext cx="151785" cy="76350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F28AD4CD-4323-8875-466A-3A0A4D059C4F}"/>
              </a:ext>
            </a:extLst>
          </p:cNvPr>
          <p:cNvCxnSpPr>
            <a:cxnSpLocks/>
          </p:cNvCxnSpPr>
          <p:nvPr/>
        </p:nvCxnSpPr>
        <p:spPr>
          <a:xfrm flipH="1">
            <a:off x="6740525" y="2888191"/>
            <a:ext cx="26633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A4438186-291E-8178-76C9-9210429FAE7A}"/>
              </a:ext>
            </a:extLst>
          </p:cNvPr>
          <p:cNvCxnSpPr>
            <a:cxnSpLocks/>
          </p:cNvCxnSpPr>
          <p:nvPr/>
        </p:nvCxnSpPr>
        <p:spPr>
          <a:xfrm flipV="1">
            <a:off x="7006855" y="2129762"/>
            <a:ext cx="139700" cy="76585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96BD5403-5DB6-D6F2-A40A-461D83F32ACD}"/>
              </a:ext>
            </a:extLst>
          </p:cNvPr>
          <p:cNvCxnSpPr/>
          <p:nvPr/>
        </p:nvCxnSpPr>
        <p:spPr>
          <a:xfrm flipH="1">
            <a:off x="7146555" y="2136331"/>
            <a:ext cx="43347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7477CDF3-8D15-53BC-2FE8-169E3E7ACCE3}"/>
              </a:ext>
            </a:extLst>
          </p:cNvPr>
          <p:cNvCxnSpPr>
            <a:cxnSpLocks/>
          </p:cNvCxnSpPr>
          <p:nvPr/>
        </p:nvCxnSpPr>
        <p:spPr>
          <a:xfrm flipH="1" flipV="1">
            <a:off x="7580028" y="2132114"/>
            <a:ext cx="151785" cy="76350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6989BA2D-B06C-F0D0-560D-5ACFE371C398}"/>
              </a:ext>
            </a:extLst>
          </p:cNvPr>
          <p:cNvCxnSpPr>
            <a:cxnSpLocks/>
          </p:cNvCxnSpPr>
          <p:nvPr/>
        </p:nvCxnSpPr>
        <p:spPr>
          <a:xfrm flipH="1">
            <a:off x="7731813" y="2887133"/>
            <a:ext cx="25437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F8C99C4C-5C04-C3B1-15B0-9D3D26E4956B}"/>
              </a:ext>
            </a:extLst>
          </p:cNvPr>
          <p:cNvCxnSpPr>
            <a:cxnSpLocks/>
          </p:cNvCxnSpPr>
          <p:nvPr/>
        </p:nvCxnSpPr>
        <p:spPr>
          <a:xfrm>
            <a:off x="14220072" y="8917688"/>
            <a:ext cx="3516989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AA905909-3ABD-78FC-9D20-DF5A7408C25B}"/>
              </a:ext>
            </a:extLst>
          </p:cNvPr>
          <p:cNvCxnSpPr>
            <a:cxnSpLocks/>
          </p:cNvCxnSpPr>
          <p:nvPr/>
        </p:nvCxnSpPr>
        <p:spPr>
          <a:xfrm flipV="1">
            <a:off x="14372472" y="7599251"/>
            <a:ext cx="0" cy="147083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2FB8189C-A49D-81C6-FDBC-7D2044ED5FD3}"/>
              </a:ext>
            </a:extLst>
          </p:cNvPr>
          <p:cNvCxnSpPr>
            <a:cxnSpLocks/>
          </p:cNvCxnSpPr>
          <p:nvPr/>
        </p:nvCxnSpPr>
        <p:spPr>
          <a:xfrm flipV="1">
            <a:off x="14805946" y="7858640"/>
            <a:ext cx="139700" cy="76585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5D8808E1-9339-83B8-7CC2-3E3E500A4440}"/>
              </a:ext>
            </a:extLst>
          </p:cNvPr>
          <p:cNvCxnSpPr/>
          <p:nvPr/>
        </p:nvCxnSpPr>
        <p:spPr>
          <a:xfrm flipH="1">
            <a:off x="14372472" y="8622142"/>
            <a:ext cx="43347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07CBC569-0EB5-BD1F-2B37-66E62DC789AF}"/>
              </a:ext>
            </a:extLst>
          </p:cNvPr>
          <p:cNvCxnSpPr/>
          <p:nvPr/>
        </p:nvCxnSpPr>
        <p:spPr>
          <a:xfrm flipH="1">
            <a:off x="14945646" y="7858640"/>
            <a:ext cx="43347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C2EC9E6A-80F4-9B05-F816-C88BF9FB9E7C}"/>
              </a:ext>
            </a:extLst>
          </p:cNvPr>
          <p:cNvCxnSpPr>
            <a:cxnSpLocks/>
          </p:cNvCxnSpPr>
          <p:nvPr/>
        </p:nvCxnSpPr>
        <p:spPr>
          <a:xfrm flipH="1" flipV="1">
            <a:off x="15379119" y="7858640"/>
            <a:ext cx="151785" cy="76350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3A8F6CD2-6396-34CE-37CC-75DD40B21E68}"/>
              </a:ext>
            </a:extLst>
          </p:cNvPr>
          <p:cNvCxnSpPr>
            <a:cxnSpLocks/>
          </p:cNvCxnSpPr>
          <p:nvPr/>
        </p:nvCxnSpPr>
        <p:spPr>
          <a:xfrm flipH="1">
            <a:off x="15530904" y="8623200"/>
            <a:ext cx="26633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6EF7FF6C-3155-A858-08C9-4B90DDA96A89}"/>
              </a:ext>
            </a:extLst>
          </p:cNvPr>
          <p:cNvCxnSpPr>
            <a:cxnSpLocks/>
          </p:cNvCxnSpPr>
          <p:nvPr/>
        </p:nvCxnSpPr>
        <p:spPr>
          <a:xfrm flipV="1">
            <a:off x="15797234" y="7864771"/>
            <a:ext cx="139700" cy="76585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9A177693-3BAB-128F-4CEC-A302D48DE0B3}"/>
              </a:ext>
            </a:extLst>
          </p:cNvPr>
          <p:cNvCxnSpPr/>
          <p:nvPr/>
        </p:nvCxnSpPr>
        <p:spPr>
          <a:xfrm flipH="1">
            <a:off x="15936934" y="7871340"/>
            <a:ext cx="43347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38F56561-C65C-F23B-A548-D451D1EA4072}"/>
              </a:ext>
            </a:extLst>
          </p:cNvPr>
          <p:cNvCxnSpPr>
            <a:cxnSpLocks/>
          </p:cNvCxnSpPr>
          <p:nvPr/>
        </p:nvCxnSpPr>
        <p:spPr>
          <a:xfrm flipH="1" flipV="1">
            <a:off x="16370407" y="7867123"/>
            <a:ext cx="151785" cy="76350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36" name="Straight Connector 14335">
            <a:extLst>
              <a:ext uri="{FF2B5EF4-FFF2-40B4-BE49-F238E27FC236}">
                <a16:creationId xmlns:a16="http://schemas.microsoft.com/office/drawing/2014/main" id="{3F85DC06-9098-34B1-728D-BF00BFE4A8B7}"/>
              </a:ext>
            </a:extLst>
          </p:cNvPr>
          <p:cNvCxnSpPr>
            <a:cxnSpLocks/>
          </p:cNvCxnSpPr>
          <p:nvPr/>
        </p:nvCxnSpPr>
        <p:spPr>
          <a:xfrm flipH="1">
            <a:off x="16522192" y="8622142"/>
            <a:ext cx="25437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37" name="Freeform 14">
            <a:extLst>
              <a:ext uri="{FF2B5EF4-FFF2-40B4-BE49-F238E27FC236}">
                <a16:creationId xmlns:a16="http://schemas.microsoft.com/office/drawing/2014/main" id="{1629075C-4748-B356-389A-2C3EA8C76E5D}"/>
              </a:ext>
            </a:extLst>
          </p:cNvPr>
          <p:cNvSpPr/>
          <p:nvPr/>
        </p:nvSpPr>
        <p:spPr>
          <a:xfrm>
            <a:off x="610097" y="382506"/>
            <a:ext cx="1271699" cy="388251"/>
          </a:xfrm>
          <a:custGeom>
            <a:avLst/>
            <a:gdLst/>
            <a:ahLst/>
            <a:cxnLst/>
            <a:rect l="l" t="t" r="r" b="b"/>
            <a:pathLst>
              <a:path w="1271699" h="388251">
                <a:moveTo>
                  <a:pt x="0" y="0"/>
                </a:moveTo>
                <a:lnTo>
                  <a:pt x="1271699" y="0"/>
                </a:lnTo>
                <a:lnTo>
                  <a:pt x="1271699" y="388250"/>
                </a:lnTo>
                <a:lnTo>
                  <a:pt x="0" y="38825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135160" b="-92384"/>
            </a:stretch>
          </a:blipFill>
        </p:spPr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356028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9C9BB511F6492408D97A70B692CF119" ma:contentTypeVersion="12" ma:contentTypeDescription="Create a new document." ma:contentTypeScope="" ma:versionID="c3eb141d769a5b4d586b0f02d1ce6a83">
  <xsd:schema xmlns:xsd="http://www.w3.org/2001/XMLSchema" xmlns:xs="http://www.w3.org/2001/XMLSchema" xmlns:p="http://schemas.microsoft.com/office/2006/metadata/properties" xmlns:ns2="2d2253ff-9bf7-4f65-9a22-9569be2a1380" xmlns:ns3="2f69a976-4487-4bd2-a20d-29b2e9ae9321" targetNamespace="http://schemas.microsoft.com/office/2006/metadata/properties" ma:root="true" ma:fieldsID="a6ec78f8a0a0953635ea1d6262e4e2a3" ns2:_="" ns3:_="">
    <xsd:import namespace="2d2253ff-9bf7-4f65-9a22-9569be2a1380"/>
    <xsd:import namespace="2f69a976-4487-4bd2-a20d-29b2e9ae932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d2253ff-9bf7-4f65-9a22-9569be2a138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2b13e36a-de82-4539-9b19-ac2c9ad6db0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f69a976-4487-4bd2-a20d-29b2e9ae9321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449bddd-2a0a-45e4-b1a5-85cbdac285c0}" ma:internalName="TaxCatchAll" ma:showField="CatchAllData" ma:web="2f69a976-4487-4bd2-a20d-29b2e9ae932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d2253ff-9bf7-4f65-9a22-9569be2a1380">
      <Terms xmlns="http://schemas.microsoft.com/office/infopath/2007/PartnerControls"/>
    </lcf76f155ced4ddcb4097134ff3c332f>
    <TaxCatchAll xmlns="2f69a976-4487-4bd2-a20d-29b2e9ae9321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CE0E34A-BD27-4F2D-8CF2-8DA9E7259C5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d2253ff-9bf7-4f65-9a22-9569be2a1380"/>
    <ds:schemaRef ds:uri="2f69a976-4487-4bd2-a20d-29b2e9ae932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9FB738C-CD71-4795-B5F7-A27C9B1C3AAA}">
  <ds:schemaRefs>
    <ds:schemaRef ds:uri="http://schemas.microsoft.com/office/infopath/2007/PartnerControls"/>
    <ds:schemaRef ds:uri="http://schemas.openxmlformats.org/package/2006/metadata/core-properties"/>
    <ds:schemaRef ds:uri="http://purl.org/dc/dcmitype/"/>
    <ds:schemaRef ds:uri="http://purl.org/dc/terms/"/>
    <ds:schemaRef ds:uri="2f69a976-4487-4bd2-a20d-29b2e9ae9321"/>
    <ds:schemaRef ds:uri="http://schemas.microsoft.com/office/2006/documentManagement/types"/>
    <ds:schemaRef ds:uri="http://www.w3.org/XML/1998/namespace"/>
    <ds:schemaRef ds:uri="http://schemas.microsoft.com/office/2006/metadata/properties"/>
    <ds:schemaRef ds:uri="2d2253ff-9bf7-4f65-9a22-9569be2a1380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7B76673D-A375-4C6B-B42F-0B7404C6772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31813</TotalTime>
  <Words>518</Words>
  <Application>Microsoft Office PowerPoint</Application>
  <PresentationFormat>Custom</PresentationFormat>
  <Paragraphs>131</Paragraphs>
  <Slides>22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3" baseType="lpstr">
      <vt:lpstr>Open Sans 1 Bold</vt:lpstr>
      <vt:lpstr>Arial</vt:lpstr>
      <vt:lpstr>Open Sans Semibold</vt:lpstr>
      <vt:lpstr>Montserrat</vt:lpstr>
      <vt:lpstr>Aptos</vt:lpstr>
      <vt:lpstr>Open Sauce Semi-Bold</vt:lpstr>
      <vt:lpstr>Open Sans 1</vt:lpstr>
      <vt:lpstr>Open Sauce Medium</vt:lpstr>
      <vt:lpstr>Open Sans Extrabold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Magnitude and Frequency of oscillation  </vt:lpstr>
      <vt:lpstr>Location, Location, and Location</vt:lpstr>
      <vt:lpstr>Nearby facility</vt:lpstr>
      <vt:lpstr>The Handshake (Oscillations)</vt:lpstr>
      <vt:lpstr>Energy storage could help in load smoothing</vt:lpstr>
      <vt:lpstr>PowerPoint Presentation</vt:lpstr>
      <vt:lpstr>Energy Storage for load smoothing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Parallel setup</vt:lpstr>
      <vt:lpstr>Parallel setup</vt:lpstr>
      <vt:lpstr>How to quantify and make decision? (it is Mechanical not Electrical)</vt:lpstr>
      <vt:lpstr>PowerPoint Presentation</vt:lpstr>
      <vt:lpstr>Hardware in the loop testing and live demonstration (data center Testbed)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Blue Modern Pitch Deck Presentation</dc:title>
  <dc:creator>Sam Maleki</dc:creator>
  <cp:lastModifiedBy>Sam Maleki</cp:lastModifiedBy>
  <cp:revision>26</cp:revision>
  <dcterms:created xsi:type="dcterms:W3CDTF">2006-08-16T00:00:00Z</dcterms:created>
  <dcterms:modified xsi:type="dcterms:W3CDTF">2026-04-23T15:05:27Z</dcterms:modified>
  <dc:identifier>DAG6RlKKts0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0x01010029C9BB511F6492408D97A70B692CF119</vt:lpwstr>
  </property>
  <property fmtid="{D5CDD505-2E9C-101B-9397-08002B2CF9AE}" pid="3" name="MediaServiceImageTags">
    <vt:lpwstr/>
  </property>
</Properties>
</file>