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harts/chart3.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xml" ContentType="application/vnd.openxmlformats-officedocument.presentationml.notesSlide+xml"/>
  <Override PartName="/ppt/tags/tag19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6.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7.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8.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81"/>
  </p:notesMasterIdLst>
  <p:handoutMasterIdLst>
    <p:handoutMasterId r:id="rId82"/>
  </p:handoutMasterIdLst>
  <p:sldIdLst>
    <p:sldId id="299" r:id="rId6"/>
    <p:sldId id="271" r:id="rId7"/>
    <p:sldId id="307" r:id="rId8"/>
    <p:sldId id="2147478929" r:id="rId9"/>
    <p:sldId id="280" r:id="rId10"/>
    <p:sldId id="260" r:id="rId11"/>
    <p:sldId id="269" r:id="rId12"/>
    <p:sldId id="302" r:id="rId13"/>
    <p:sldId id="296" r:id="rId14"/>
    <p:sldId id="2147478976" r:id="rId15"/>
    <p:sldId id="2147478977" r:id="rId16"/>
    <p:sldId id="297" r:id="rId17"/>
    <p:sldId id="2147478944" r:id="rId18"/>
    <p:sldId id="258" r:id="rId19"/>
    <p:sldId id="2147479000" r:id="rId20"/>
    <p:sldId id="263" r:id="rId21"/>
    <p:sldId id="264" r:id="rId22"/>
    <p:sldId id="2147479001" r:id="rId23"/>
    <p:sldId id="265" r:id="rId24"/>
    <p:sldId id="2147478998" r:id="rId25"/>
    <p:sldId id="2147478996" r:id="rId26"/>
    <p:sldId id="2147478997" r:id="rId27"/>
    <p:sldId id="272" r:id="rId28"/>
    <p:sldId id="2147479002" r:id="rId29"/>
    <p:sldId id="2147479003" r:id="rId30"/>
    <p:sldId id="2147479004" r:id="rId31"/>
    <p:sldId id="2147479005" r:id="rId32"/>
    <p:sldId id="2147479006" r:id="rId33"/>
    <p:sldId id="303" r:id="rId34"/>
    <p:sldId id="273" r:id="rId35"/>
    <p:sldId id="291" r:id="rId36"/>
    <p:sldId id="275" r:id="rId37"/>
    <p:sldId id="276" r:id="rId38"/>
    <p:sldId id="306" r:id="rId39"/>
    <p:sldId id="279" r:id="rId40"/>
    <p:sldId id="281" r:id="rId41"/>
    <p:sldId id="284" r:id="rId42"/>
    <p:sldId id="285" r:id="rId43"/>
    <p:sldId id="257" r:id="rId44"/>
    <p:sldId id="268" r:id="rId45"/>
    <p:sldId id="2147483645" r:id="rId46"/>
    <p:sldId id="2147483646" r:id="rId47"/>
    <p:sldId id="2147483647" r:id="rId48"/>
    <p:sldId id="256" r:id="rId49"/>
    <p:sldId id="283" r:id="rId50"/>
    <p:sldId id="286" r:id="rId51"/>
    <p:sldId id="288" r:id="rId52"/>
    <p:sldId id="289" r:id="rId53"/>
    <p:sldId id="290" r:id="rId54"/>
    <p:sldId id="304" r:id="rId55"/>
    <p:sldId id="266" r:id="rId56"/>
    <p:sldId id="267" r:id="rId57"/>
    <p:sldId id="2147483644" r:id="rId58"/>
    <p:sldId id="270" r:id="rId59"/>
    <p:sldId id="277" r:id="rId60"/>
    <p:sldId id="293" r:id="rId61"/>
    <p:sldId id="294" r:id="rId62"/>
    <p:sldId id="259" r:id="rId63"/>
    <p:sldId id="262" r:id="rId64"/>
    <p:sldId id="300" r:id="rId65"/>
    <p:sldId id="261" r:id="rId66"/>
    <p:sldId id="287" r:id="rId67"/>
    <p:sldId id="305" r:id="rId68"/>
    <p:sldId id="282" r:id="rId69"/>
    <p:sldId id="298" r:id="rId70"/>
    <p:sldId id="2147478950" r:id="rId71"/>
    <p:sldId id="2147478952" r:id="rId72"/>
    <p:sldId id="2147478953" r:id="rId73"/>
    <p:sldId id="2147478967" r:id="rId74"/>
    <p:sldId id="2147478968" r:id="rId75"/>
    <p:sldId id="2147478969" r:id="rId76"/>
    <p:sldId id="274" r:id="rId77"/>
    <p:sldId id="2147478954" r:id="rId78"/>
    <p:sldId id="2147478971" r:id="rId79"/>
    <p:sldId id="278" r:id="rId80"/>
  </p:sldIdLst>
  <p:sldSz cx="12192000" cy="6858000"/>
  <p:notesSz cx="7102475" cy="9388475"/>
  <p:embeddedFontLst>
    <p:embeddedFont>
      <p:font typeface="Aptos Black" panose="020B0004020202020204" pitchFamily="34" charset="0"/>
      <p:bold r:id="rId83"/>
      <p:boldItalic r:id="rId84"/>
    </p:embeddedFont>
    <p:embeddedFont>
      <p:font typeface="Georgia" panose="02040502050405020303" pitchFamily="18" charset="0"/>
      <p:regular r:id="rId85"/>
      <p:bold r:id="rId86"/>
      <p:italic r:id="rId87"/>
      <p:boldItalic r:id="rId88"/>
    </p:embeddedFont>
    <p:embeddedFont>
      <p:font typeface="Segoe UI" panose="020B0502040204020203" pitchFamily="34" charset="0"/>
      <p:regular r:id="rId89"/>
      <p:bold r:id="rId90"/>
      <p:italic r:id="rId91"/>
      <p:boldItalic r:id="rId92"/>
    </p:embeddedFont>
  </p:embeddedFontLst>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06F3794A-CC67-56A5-0FBD-5E0FC58AAB14}" name="Springer, Agee" initials="SA" userId="S::agee.springer@ercot.com::c70aae34-03cc-4ca4-9dc9-ab0f1f0f7e1f"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63"/>
    <a:srgbClr val="00AEC7"/>
    <a:srgbClr val="890C58"/>
    <a:srgbClr val="CCEFF4"/>
    <a:srgbClr val="7C858C"/>
    <a:srgbClr val="FFFFFF"/>
    <a:srgbClr val="FF8200"/>
    <a:srgbClr val="26D07C"/>
    <a:srgbClr val="99DFE9"/>
    <a:srgbClr val="685B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CAEFA-DF10-ABAB-274F-57D3644FC3DD}" v="5" dt="2026-04-23T14:06:35.691"/>
    <p1510:client id="{3F3CEC5D-698E-4809-A3E9-67AF3D5946F0}" v="521" dt="2026-04-23T12:32:13.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font" Target="fonts/font8.fntdata"/><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5.fntdata"/><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tags" Target="tags/tag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7827529021558872"/>
          <c:w val="0.96452933151432474"/>
          <c:h val="0.6981757877280265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F8-4402-A475-9159C8932B19}"/>
                </c:ext>
              </c:extLst>
            </c:dLbl>
            <c:dLbl>
              <c:idx val="1"/>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F8-4402-A475-9159C8932B19}"/>
                </c:ext>
              </c:extLst>
            </c:dLbl>
            <c:dLbl>
              <c:idx val="2"/>
              <c:layout>
                <c:manualLayout>
                  <c:x val="0"/>
                  <c:y val="-0.2131011608623548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F8-4402-A475-9159C8932B19}"/>
                </c:ext>
              </c:extLst>
            </c:dLbl>
            <c:dLbl>
              <c:idx val="3"/>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F8-4402-A475-9159C8932B19}"/>
                </c:ext>
              </c:extLst>
            </c:dLbl>
            <c:dLbl>
              <c:idx val="4"/>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F8-4402-A475-9159C8932B19}"/>
                </c:ext>
              </c:extLst>
            </c:dLbl>
            <c:dLbl>
              <c:idx val="5"/>
              <c:layout>
                <c:manualLayout>
                  <c:x val="0"/>
                  <c:y val="-0.40464344941956881"/>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F8-4402-A475-9159C8932B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BEF8-4402-A475-9159C8932B19}"/>
            </c:ext>
          </c:extLst>
        </c:ser>
        <c:dLbls>
          <c:showLegendKey val="0"/>
          <c:showVal val="0"/>
          <c:showCatName val="0"/>
          <c:showSerName val="0"/>
          <c:showPercent val="0"/>
          <c:showBubbleSize val="0"/>
        </c:dLbls>
        <c:gapWidth val="40"/>
        <c:overlap val="100"/>
        <c:axId val="932333632"/>
        <c:axId val="1"/>
      </c:barChart>
      <c:catAx>
        <c:axId val="9323336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9323336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307017543859649"/>
          <c:w val="0.96452933151432474"/>
          <c:h val="0.73859649122807014"/>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7DAB-4A2F-AAD0-7FDA9AC59B11}"/>
              </c:ext>
            </c:extLst>
          </c:dPt>
          <c:dLbls>
            <c:dLbl>
              <c:idx val="0"/>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AB-4A2F-AAD0-7FDA9AC59B11}"/>
                </c:ext>
              </c:extLst>
            </c:dLbl>
            <c:dLbl>
              <c:idx val="1"/>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AB-4A2F-AAD0-7FDA9AC59B11}"/>
                </c:ext>
              </c:extLst>
            </c:dLbl>
            <c:dLbl>
              <c:idx val="2"/>
              <c:layout>
                <c:manualLayout>
                  <c:x val="0"/>
                  <c:y val="-0.2254385964912280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AB-4A2F-AAD0-7FDA9AC59B11}"/>
                </c:ext>
              </c:extLst>
            </c:dLbl>
            <c:dLbl>
              <c:idx val="3"/>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AB-4A2F-AAD0-7FDA9AC59B11}"/>
                </c:ext>
              </c:extLst>
            </c:dLbl>
            <c:dLbl>
              <c:idx val="4"/>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AB-4A2F-AAD0-7FDA9AC59B11}"/>
                </c:ext>
              </c:extLst>
            </c:dLbl>
            <c:dLbl>
              <c:idx val="5"/>
              <c:layout>
                <c:manualLayout>
                  <c:x val="0"/>
                  <c:y val="0"/>
                </c:manualLayout>
              </c:layout>
              <c:numFmt formatCode="#,##0;&quot;-&quot;#,##0;0" sourceLinked="0"/>
              <c:spPr>
                <a:noFill/>
                <a:ln>
                  <a:noFill/>
                </a:ln>
              </c:spPr>
              <c:txPr>
                <a:bodyPr wrap="none"/>
                <a:lstStyle/>
                <a:p>
                  <a:pPr>
                    <a:defRPr sz="105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AB-4A2F-AAD0-7FDA9AC59B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7DAB-4A2F-AAD0-7FDA9AC59B11}"/>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7DAB-4A2F-AAD0-7FDA9AC59B11}"/>
            </c:ext>
          </c:extLst>
        </c:ser>
        <c:dLbls>
          <c:showLegendKey val="0"/>
          <c:showVal val="0"/>
          <c:showCatName val="0"/>
          <c:showSerName val="0"/>
          <c:showPercent val="0"/>
          <c:showBubbleSize val="0"/>
        </c:dLbls>
        <c:gapWidth val="40"/>
        <c:overlap val="100"/>
        <c:axId val="1125592224"/>
        <c:axId val="1"/>
      </c:barChart>
      <c:catAx>
        <c:axId val="11255922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112559222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10092283526409E-2"/>
          <c:y val="0.17282958199356913"/>
          <c:w val="0.97957981543294714"/>
          <c:h val="0.707395498392283"/>
        </c:manualLayout>
      </c:layout>
      <c:barChart>
        <c:barDir val="col"/>
        <c:grouping val="stacked"/>
        <c:varyColors val="0"/>
        <c:ser>
          <c:idx val="0"/>
          <c:order val="0"/>
          <c:spPr>
            <a:solidFill>
              <a:srgbClr val="B3B3B3"/>
            </a:solidFill>
            <a:ln w="9525" cmpd="sng" algn="ctr">
              <a:solidFill>
                <a:schemeClr val="bg1"/>
              </a:solidFill>
              <a:prstDash val="solid"/>
            </a:ln>
          </c:spPr>
          <c:invertIfNegative val="0"/>
          <c:dPt>
            <c:idx val="1"/>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B1E0-43B6-BD2C-FBCD7B854C7E}"/>
              </c:ext>
            </c:extLst>
          </c:dPt>
          <c:dPt>
            <c:idx val="3"/>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1-B1E0-43B6-BD2C-FBCD7B854C7E}"/>
              </c:ext>
            </c:extLst>
          </c:dPt>
          <c:dPt>
            <c:idx val="5"/>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2-B1E0-43B6-BD2C-FBCD7B854C7E}"/>
              </c:ext>
            </c:extLst>
          </c:dPt>
          <c:dLbls>
            <c:dLbl>
              <c:idx val="0"/>
              <c:layout>
                <c:manualLayout>
                  <c:x val="0"/>
                  <c:y val="-8.9228295819935688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E0-43B6-BD2C-FBCD7B854C7E}"/>
                </c:ext>
              </c:extLst>
            </c:dLbl>
            <c:dLbl>
              <c:idx val="1"/>
              <c:layout>
                <c:manualLayout>
                  <c:x val="0"/>
                  <c:y val="-0.159967845659164"/>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E0-43B6-BD2C-FBCD7B854C7E}"/>
                </c:ext>
              </c:extLst>
            </c:dLbl>
            <c:dLbl>
              <c:idx val="2"/>
              <c:layout>
                <c:manualLayout>
                  <c:x val="0"/>
                  <c:y val="-0.159967845659164"/>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E0-43B6-BD2C-FBCD7B854C7E}"/>
                </c:ext>
              </c:extLst>
            </c:dLbl>
            <c:dLbl>
              <c:idx val="3"/>
              <c:layout>
                <c:manualLayout>
                  <c:x val="0"/>
                  <c:y val="-0.2307073954983922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E0-43B6-BD2C-FBCD7B854C7E}"/>
                </c:ext>
              </c:extLst>
            </c:dLbl>
            <c:dLbl>
              <c:idx val="4"/>
              <c:layout>
                <c:manualLayout>
                  <c:x val="0"/>
                  <c:y val="-0.2307073954983922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E0-43B6-BD2C-FBCD7B854C7E}"/>
                </c:ext>
              </c:extLst>
            </c:dLbl>
            <c:dLbl>
              <c:idx val="5"/>
              <c:layout>
                <c:manualLayout>
                  <c:x val="0"/>
                  <c:y val="-0.407556270096463"/>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E0-43B6-BD2C-FBCD7B854C7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300</c:v>
                </c:pt>
                <c:pt idx="2">
                  <c:v>300</c:v>
                </c:pt>
                <c:pt idx="3">
                  <c:v>500</c:v>
                </c:pt>
                <c:pt idx="4">
                  <c:v>500</c:v>
                </c:pt>
                <c:pt idx="5">
                  <c:v>1000</c:v>
                </c:pt>
              </c:numCache>
            </c:numRef>
          </c:val>
          <c:extLst>
            <c:ext xmlns:c16="http://schemas.microsoft.com/office/drawing/2014/chart" uri="{C3380CC4-5D6E-409C-BE32-E72D297353CC}">
              <c16:uniqueId val="{00000006-B1E0-43B6-BD2C-FBCD7B854C7E}"/>
            </c:ext>
          </c:extLst>
        </c:ser>
        <c:dLbls>
          <c:showLegendKey val="0"/>
          <c:showVal val="0"/>
          <c:showCatName val="0"/>
          <c:showSerName val="0"/>
          <c:showPercent val="0"/>
          <c:showBubbleSize val="0"/>
        </c:dLbls>
        <c:gapWidth val="40"/>
        <c:overlap val="100"/>
        <c:axId val="67679792"/>
        <c:axId val="1"/>
      </c:barChart>
      <c:catAx>
        <c:axId val="676797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67679792"/>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F9B3-230E-4249-B48D-033DF2A859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6F4463-1D35-4925-A89D-7EE462AFBF66}">
      <dgm:prSet/>
      <dgm:spPr/>
      <dgm:t>
        <a:bodyPr/>
        <a:lstStyle/>
        <a:p>
          <a:r>
            <a:rPr lang="en-US" b="1"/>
            <a:t>New Resource Type: ‘Provisional CLR’</a:t>
          </a:r>
        </a:p>
      </dgm:t>
    </dgm:pt>
    <dgm:pt modelId="{A0EA7553-2E44-47E9-8D18-5AD7BE588514}" type="parTrans" cxnId="{6A2E068B-23F7-4A88-8136-0DFA54EACAC2}">
      <dgm:prSet/>
      <dgm:spPr/>
      <dgm:t>
        <a:bodyPr/>
        <a:lstStyle/>
        <a:p>
          <a:endParaRPr lang="en-US"/>
        </a:p>
      </dgm:t>
    </dgm:pt>
    <dgm:pt modelId="{931BEE2D-5356-4A1E-874A-D35187E411EF}" type="sibTrans" cxnId="{6A2E068B-23F7-4A88-8136-0DFA54EACAC2}">
      <dgm:prSet/>
      <dgm:spPr/>
      <dgm:t>
        <a:bodyPr/>
        <a:lstStyle/>
        <a:p>
          <a:endParaRPr lang="en-US"/>
        </a:p>
      </dgm:t>
    </dgm:pt>
    <dgm:pt modelId="{9808225D-6D69-4B4B-BC39-F9B1C786DE12}">
      <dgm:prSet/>
      <dgm:spPr/>
      <dgm:t>
        <a:bodyPr/>
        <a:lstStyle/>
        <a:p>
          <a:pPr>
            <a:lnSpc>
              <a:spcPct val="100000"/>
            </a:lnSpc>
          </a:pPr>
          <a:r>
            <a:rPr lang="en-US"/>
            <a:t>A Large Load electing to operate as a CLR post-Batch Zero, with LPC defined in study and commitment via Form</a:t>
          </a:r>
        </a:p>
      </dgm:t>
    </dgm:pt>
    <dgm:pt modelId="{AF9AD94E-6E7C-47E9-A079-FDE70DC84057}" type="parTrans" cxnId="{A2AEFFC3-9502-4273-BD11-B28AB756581E}">
      <dgm:prSet/>
      <dgm:spPr/>
      <dgm:t>
        <a:bodyPr/>
        <a:lstStyle/>
        <a:p>
          <a:endParaRPr lang="en-US"/>
        </a:p>
      </dgm:t>
    </dgm:pt>
    <dgm:pt modelId="{E6DCBC2D-32A7-49A9-B2C3-864FFD0381A3}" type="sibTrans" cxnId="{A2AEFFC3-9502-4273-BD11-B28AB756581E}">
      <dgm:prSet/>
      <dgm:spPr/>
      <dgm:t>
        <a:bodyPr/>
        <a:lstStyle/>
        <a:p>
          <a:endParaRPr lang="en-US"/>
        </a:p>
      </dgm:t>
    </dgm:pt>
    <dgm:pt modelId="{18D7295A-C36A-4427-9575-EED9B562CD41}">
      <dgm:prSet/>
      <dgm:spPr/>
      <dgm:t>
        <a:bodyPr/>
        <a:lstStyle/>
        <a:p>
          <a:r>
            <a:rPr lang="en-US" b="1"/>
            <a:t>What’s different?</a:t>
          </a:r>
        </a:p>
      </dgm:t>
    </dgm:pt>
    <dgm:pt modelId="{021A07BD-2B86-4DAA-9336-42E6A089E054}" type="parTrans" cxnId="{26C1B766-4E41-401C-A613-F42D560155DF}">
      <dgm:prSet/>
      <dgm:spPr/>
      <dgm:t>
        <a:bodyPr/>
        <a:lstStyle/>
        <a:p>
          <a:endParaRPr lang="en-US"/>
        </a:p>
      </dgm:t>
    </dgm:pt>
    <dgm:pt modelId="{B8F12007-0FD5-429A-8445-B397B22EDCDD}" type="sibTrans" cxnId="{26C1B766-4E41-401C-A613-F42D560155DF}">
      <dgm:prSet/>
      <dgm:spPr/>
      <dgm:t>
        <a:bodyPr/>
        <a:lstStyle/>
        <a:p>
          <a:endParaRPr lang="en-US"/>
        </a:p>
      </dgm:t>
    </dgm:pt>
    <dgm:pt modelId="{A33AD5D0-0CE0-443A-92E8-9CE6B71C637F}">
      <dgm:prSet/>
      <dgm:spPr/>
      <dgm:t>
        <a:bodyPr/>
        <a:lstStyle/>
        <a:p>
          <a:pPr>
            <a:lnSpc>
              <a:spcPct val="100000"/>
            </a:lnSpc>
          </a:pPr>
          <a:r>
            <a:rPr lang="en-US"/>
            <a:t>PCLR load </a:t>
          </a:r>
          <a:r>
            <a:rPr lang="en-US" b="1"/>
            <a:t>bids can be ‘capped’ </a:t>
          </a:r>
          <a:r>
            <a:rPr lang="en-US"/>
            <a:t>to mitigate transmission constraints identified in SCED</a:t>
          </a:r>
        </a:p>
      </dgm:t>
    </dgm:pt>
    <dgm:pt modelId="{D6C49484-6CE7-4CC2-B712-EA659162C82B}" type="parTrans" cxnId="{61A534AE-C5F3-4AA5-8A77-25B0BCAFBFD8}">
      <dgm:prSet/>
      <dgm:spPr/>
      <dgm:t>
        <a:bodyPr/>
        <a:lstStyle/>
        <a:p>
          <a:endParaRPr lang="en-US"/>
        </a:p>
      </dgm:t>
    </dgm:pt>
    <dgm:pt modelId="{CA102CDC-A2BA-4D69-9877-8C61BA289C6A}" type="sibTrans" cxnId="{61A534AE-C5F3-4AA5-8A77-25B0BCAFBFD8}">
      <dgm:prSet/>
      <dgm:spPr/>
      <dgm:t>
        <a:bodyPr/>
        <a:lstStyle/>
        <a:p>
          <a:endParaRPr lang="en-US"/>
        </a:p>
      </dgm:t>
    </dgm:pt>
    <dgm:pt modelId="{413577A6-7404-47F2-AA1B-6091B56CD4BC}">
      <dgm:prSet/>
      <dgm:spPr/>
      <dgm:t>
        <a:bodyPr/>
        <a:lstStyle/>
        <a:p>
          <a:pPr>
            <a:lnSpc>
              <a:spcPct val="100000"/>
            </a:lnSpc>
          </a:pPr>
          <a:r>
            <a:rPr lang="en-US"/>
            <a:t>PCLR bids are capped </a:t>
          </a:r>
          <a:r>
            <a:rPr lang="en-US" b="1"/>
            <a:t>dynamically (“last-in-line/just-in-time”) in each run of SCED </a:t>
          </a:r>
          <a:r>
            <a:rPr lang="en-US"/>
            <a:t>to a price that will just allow SCED to resolve a constraint</a:t>
          </a:r>
        </a:p>
      </dgm:t>
    </dgm:pt>
    <dgm:pt modelId="{8D59DDAF-74DA-4F21-94CE-4C9AB28D262E}" type="parTrans" cxnId="{294371F5-AE01-4C9B-A994-836F41341500}">
      <dgm:prSet/>
      <dgm:spPr/>
      <dgm:t>
        <a:bodyPr/>
        <a:lstStyle/>
        <a:p>
          <a:endParaRPr lang="en-US"/>
        </a:p>
      </dgm:t>
    </dgm:pt>
    <dgm:pt modelId="{DE503C99-AD52-441C-A571-D368D458DD48}" type="sibTrans" cxnId="{294371F5-AE01-4C9B-A994-836F41341500}">
      <dgm:prSet/>
      <dgm:spPr/>
      <dgm:t>
        <a:bodyPr/>
        <a:lstStyle/>
        <a:p>
          <a:endParaRPr lang="en-US"/>
        </a:p>
      </dgm:t>
    </dgm:pt>
    <dgm:pt modelId="{AE55022D-1375-4BD9-8E7E-9366D5A94EDD}">
      <dgm:prSet/>
      <dgm:spPr/>
      <dgm:t>
        <a:bodyPr/>
        <a:lstStyle/>
        <a:p>
          <a:pPr>
            <a:lnSpc>
              <a:spcPct val="100000"/>
            </a:lnSpc>
          </a:pPr>
          <a:r>
            <a:rPr lang="en-US"/>
            <a:t>PCLRs are not eligible to provide Ancillary Services </a:t>
          </a:r>
        </a:p>
      </dgm:t>
    </dgm:pt>
    <dgm:pt modelId="{3B1BBD5A-E144-4FBA-9FB8-8031FA4461AD}" type="parTrans" cxnId="{DB88A280-DE9D-48D8-AB64-A350E1130337}">
      <dgm:prSet/>
      <dgm:spPr/>
      <dgm:t>
        <a:bodyPr/>
        <a:lstStyle/>
        <a:p>
          <a:endParaRPr lang="en-US"/>
        </a:p>
      </dgm:t>
    </dgm:pt>
    <dgm:pt modelId="{BFD79202-4E9E-4860-A3D6-84D8233507FB}" type="sibTrans" cxnId="{DB88A280-DE9D-48D8-AB64-A350E1130337}">
      <dgm:prSet/>
      <dgm:spPr/>
      <dgm:t>
        <a:bodyPr/>
        <a:lstStyle/>
        <a:p>
          <a:endParaRPr lang="en-US"/>
        </a:p>
      </dgm:t>
    </dgm:pt>
    <dgm:pt modelId="{15245895-0D9B-42F5-BDDC-0743766BAB47}">
      <dgm:prSet/>
      <dgm:spPr/>
      <dgm:t>
        <a:bodyPr/>
        <a:lstStyle/>
        <a:p>
          <a:pPr>
            <a:lnSpc>
              <a:spcPct val="100000"/>
            </a:lnSpc>
          </a:pPr>
          <a:r>
            <a:rPr lang="en-US" b="0"/>
            <a:t>Submits CLR Energy Bid Curve </a:t>
          </a:r>
          <a:r>
            <a:rPr lang="en-US" b="0">
              <a:sym typeface="Wingdings" panose="05000000000000000000" pitchFamily="2" charset="2"/>
            </a:rPr>
            <a:t> </a:t>
          </a:r>
          <a:r>
            <a:rPr lang="en-US" b="0"/>
            <a:t>bid-to-buy prices between Low Power Consumption (LPC) and Maximum Power Consumption (MPC) – same as any other CLR</a:t>
          </a:r>
          <a:endParaRPr lang="en-US"/>
        </a:p>
      </dgm:t>
    </dgm:pt>
    <dgm:pt modelId="{E344B919-6E25-425D-881D-0F4C370FD0ED}" type="parTrans" cxnId="{019B3BDD-0E41-4562-BF94-CA842F984F5C}">
      <dgm:prSet/>
      <dgm:spPr/>
      <dgm:t>
        <a:bodyPr/>
        <a:lstStyle/>
        <a:p>
          <a:endParaRPr lang="en-US"/>
        </a:p>
      </dgm:t>
    </dgm:pt>
    <dgm:pt modelId="{3A445ACF-3340-44A4-B156-55FC8B0CA55F}" type="sibTrans" cxnId="{019B3BDD-0E41-4562-BF94-CA842F984F5C}">
      <dgm:prSet/>
      <dgm:spPr/>
      <dgm:t>
        <a:bodyPr/>
        <a:lstStyle/>
        <a:p>
          <a:endParaRPr lang="en-US"/>
        </a:p>
      </dgm:t>
    </dgm:pt>
    <dgm:pt modelId="{4FAE0228-5C8D-4F92-BE6F-94D8DC578475}" type="pres">
      <dgm:prSet presAssocID="{7944F9B3-230E-4249-B48D-033DF2A85938}" presName="linear" presStyleCnt="0">
        <dgm:presLayoutVars>
          <dgm:dir/>
          <dgm:animLvl val="lvl"/>
          <dgm:resizeHandles val="exact"/>
        </dgm:presLayoutVars>
      </dgm:prSet>
      <dgm:spPr/>
    </dgm:pt>
    <dgm:pt modelId="{F004BDCD-FDC7-41B8-BD42-B0049A28B50E}" type="pres">
      <dgm:prSet presAssocID="{5A6F4463-1D35-4925-A89D-7EE462AFBF66}" presName="parentLin" presStyleCnt="0"/>
      <dgm:spPr/>
    </dgm:pt>
    <dgm:pt modelId="{5DA1E485-B743-4F51-B4E3-92FCE79CC97B}" type="pres">
      <dgm:prSet presAssocID="{5A6F4463-1D35-4925-A89D-7EE462AFBF66}" presName="parentLeftMargin" presStyleLbl="node1" presStyleIdx="0" presStyleCnt="2"/>
      <dgm:spPr/>
    </dgm:pt>
    <dgm:pt modelId="{72756D3E-5F05-47F2-8B0A-C759672A7602}" type="pres">
      <dgm:prSet presAssocID="{5A6F4463-1D35-4925-A89D-7EE462AFBF66}" presName="parentText" presStyleLbl="node1" presStyleIdx="0" presStyleCnt="2">
        <dgm:presLayoutVars>
          <dgm:chMax val="0"/>
          <dgm:bulletEnabled val="1"/>
        </dgm:presLayoutVars>
      </dgm:prSet>
      <dgm:spPr/>
    </dgm:pt>
    <dgm:pt modelId="{73991031-0384-46BF-A2BF-8005AE77B436}" type="pres">
      <dgm:prSet presAssocID="{5A6F4463-1D35-4925-A89D-7EE462AFBF66}" presName="negativeSpace" presStyleCnt="0"/>
      <dgm:spPr/>
    </dgm:pt>
    <dgm:pt modelId="{DC53F085-580C-46A9-8D90-F33BE46DF422}" type="pres">
      <dgm:prSet presAssocID="{5A6F4463-1D35-4925-A89D-7EE462AFBF66}" presName="childText" presStyleLbl="conFgAcc1" presStyleIdx="0" presStyleCnt="2">
        <dgm:presLayoutVars>
          <dgm:bulletEnabled val="1"/>
        </dgm:presLayoutVars>
      </dgm:prSet>
      <dgm:spPr/>
    </dgm:pt>
    <dgm:pt modelId="{8C23B591-8E44-431A-8542-1F52CD9AC217}" type="pres">
      <dgm:prSet presAssocID="{931BEE2D-5356-4A1E-874A-D35187E411EF}" presName="spaceBetweenRectangles" presStyleCnt="0"/>
      <dgm:spPr/>
    </dgm:pt>
    <dgm:pt modelId="{EF1C8049-9E95-4190-8C64-EF882C904C08}" type="pres">
      <dgm:prSet presAssocID="{18D7295A-C36A-4427-9575-EED9B562CD41}" presName="parentLin" presStyleCnt="0"/>
      <dgm:spPr/>
    </dgm:pt>
    <dgm:pt modelId="{7E2A980E-0290-4597-8FD2-A1EEAD48845E}" type="pres">
      <dgm:prSet presAssocID="{18D7295A-C36A-4427-9575-EED9B562CD41}" presName="parentLeftMargin" presStyleLbl="node1" presStyleIdx="0" presStyleCnt="2"/>
      <dgm:spPr/>
    </dgm:pt>
    <dgm:pt modelId="{32160337-A6E4-455A-B5E7-0178AA4C0087}" type="pres">
      <dgm:prSet presAssocID="{18D7295A-C36A-4427-9575-EED9B562CD41}" presName="parentText" presStyleLbl="node1" presStyleIdx="1" presStyleCnt="2">
        <dgm:presLayoutVars>
          <dgm:chMax val="0"/>
          <dgm:bulletEnabled val="1"/>
        </dgm:presLayoutVars>
      </dgm:prSet>
      <dgm:spPr/>
    </dgm:pt>
    <dgm:pt modelId="{14DC4E5A-DA6D-4461-8C7B-089F00E68D8C}" type="pres">
      <dgm:prSet presAssocID="{18D7295A-C36A-4427-9575-EED9B562CD41}" presName="negativeSpace" presStyleCnt="0"/>
      <dgm:spPr/>
    </dgm:pt>
    <dgm:pt modelId="{31573D6A-A120-4AC2-9614-769B2F28FE01}" type="pres">
      <dgm:prSet presAssocID="{18D7295A-C36A-4427-9575-EED9B562CD41}" presName="childText" presStyleLbl="conFgAcc1" presStyleIdx="1" presStyleCnt="2">
        <dgm:presLayoutVars>
          <dgm:bulletEnabled val="1"/>
        </dgm:presLayoutVars>
      </dgm:prSet>
      <dgm:spPr/>
    </dgm:pt>
  </dgm:ptLst>
  <dgm:cxnLst>
    <dgm:cxn modelId="{92172404-DFBD-412C-9344-8F481F1A3E93}" type="presOf" srcId="{A33AD5D0-0CE0-443A-92E8-9CE6B71C637F}" destId="{31573D6A-A120-4AC2-9614-769B2F28FE01}" srcOrd="0" destOrd="0" presId="urn:microsoft.com/office/officeart/2005/8/layout/list1"/>
    <dgm:cxn modelId="{4EDB3A13-CBD9-4970-A989-B2FC8C684D80}" type="presOf" srcId="{413577A6-7404-47F2-AA1B-6091B56CD4BC}" destId="{31573D6A-A120-4AC2-9614-769B2F28FE01}" srcOrd="0" destOrd="1" presId="urn:microsoft.com/office/officeart/2005/8/layout/list1"/>
    <dgm:cxn modelId="{F88CF517-53CA-460E-984E-C696FBB1A894}" type="presOf" srcId="{15245895-0D9B-42F5-BDDC-0743766BAB47}" destId="{DC53F085-580C-46A9-8D90-F33BE46DF422}" srcOrd="0" destOrd="1" presId="urn:microsoft.com/office/officeart/2005/8/layout/list1"/>
    <dgm:cxn modelId="{C9F80825-E9F6-4E35-B0A7-CBA6D7727723}" type="presOf" srcId="{5A6F4463-1D35-4925-A89D-7EE462AFBF66}" destId="{72756D3E-5F05-47F2-8B0A-C759672A7602}" srcOrd="1" destOrd="0" presId="urn:microsoft.com/office/officeart/2005/8/layout/list1"/>
    <dgm:cxn modelId="{E0D35C31-D11F-4144-B6E6-60EF42F09DE4}" type="presOf" srcId="{18D7295A-C36A-4427-9575-EED9B562CD41}" destId="{32160337-A6E4-455A-B5E7-0178AA4C0087}" srcOrd="1" destOrd="0" presId="urn:microsoft.com/office/officeart/2005/8/layout/list1"/>
    <dgm:cxn modelId="{26C1B766-4E41-401C-A613-F42D560155DF}" srcId="{7944F9B3-230E-4249-B48D-033DF2A85938}" destId="{18D7295A-C36A-4427-9575-EED9B562CD41}" srcOrd="1" destOrd="0" parTransId="{021A07BD-2B86-4DAA-9336-42E6A089E054}" sibTransId="{B8F12007-0FD5-429A-8445-B397B22EDCDD}"/>
    <dgm:cxn modelId="{EEEF0868-928A-46FA-B5CE-1ACCFFCD7A86}" type="presOf" srcId="{7944F9B3-230E-4249-B48D-033DF2A85938}" destId="{4FAE0228-5C8D-4F92-BE6F-94D8DC578475}" srcOrd="0" destOrd="0" presId="urn:microsoft.com/office/officeart/2005/8/layout/list1"/>
    <dgm:cxn modelId="{F0228074-C8DB-4555-8082-48FC25534F87}" type="presOf" srcId="{AE55022D-1375-4BD9-8E7E-9366D5A94EDD}" destId="{31573D6A-A120-4AC2-9614-769B2F28FE01}" srcOrd="0" destOrd="2" presId="urn:microsoft.com/office/officeart/2005/8/layout/list1"/>
    <dgm:cxn modelId="{DB88A280-DE9D-48D8-AB64-A350E1130337}" srcId="{18D7295A-C36A-4427-9575-EED9B562CD41}" destId="{AE55022D-1375-4BD9-8E7E-9366D5A94EDD}" srcOrd="2" destOrd="0" parTransId="{3B1BBD5A-E144-4FBA-9FB8-8031FA4461AD}" sibTransId="{BFD79202-4E9E-4860-A3D6-84D8233507FB}"/>
    <dgm:cxn modelId="{6A2E068B-23F7-4A88-8136-0DFA54EACAC2}" srcId="{7944F9B3-230E-4249-B48D-033DF2A85938}" destId="{5A6F4463-1D35-4925-A89D-7EE462AFBF66}" srcOrd="0" destOrd="0" parTransId="{A0EA7553-2E44-47E9-8D18-5AD7BE588514}" sibTransId="{931BEE2D-5356-4A1E-874A-D35187E411EF}"/>
    <dgm:cxn modelId="{6B26B08E-5367-4C8D-AD61-0A690D5B529E}" type="presOf" srcId="{5A6F4463-1D35-4925-A89D-7EE462AFBF66}" destId="{5DA1E485-B743-4F51-B4E3-92FCE79CC97B}" srcOrd="0" destOrd="0" presId="urn:microsoft.com/office/officeart/2005/8/layout/list1"/>
    <dgm:cxn modelId="{61A534AE-C5F3-4AA5-8A77-25B0BCAFBFD8}" srcId="{18D7295A-C36A-4427-9575-EED9B562CD41}" destId="{A33AD5D0-0CE0-443A-92E8-9CE6B71C637F}" srcOrd="0" destOrd="0" parTransId="{D6C49484-6CE7-4CC2-B712-EA659162C82B}" sibTransId="{CA102CDC-A2BA-4D69-9877-8C61BA289C6A}"/>
    <dgm:cxn modelId="{3D4209B9-DD5E-4F2A-BADA-F488F7EE18D1}" type="presOf" srcId="{9808225D-6D69-4B4B-BC39-F9B1C786DE12}" destId="{DC53F085-580C-46A9-8D90-F33BE46DF422}" srcOrd="0" destOrd="0" presId="urn:microsoft.com/office/officeart/2005/8/layout/list1"/>
    <dgm:cxn modelId="{87DC4DBA-2D1E-4331-ACF4-D69B3601F073}" type="presOf" srcId="{18D7295A-C36A-4427-9575-EED9B562CD41}" destId="{7E2A980E-0290-4597-8FD2-A1EEAD48845E}" srcOrd="0" destOrd="0" presId="urn:microsoft.com/office/officeart/2005/8/layout/list1"/>
    <dgm:cxn modelId="{A2AEFFC3-9502-4273-BD11-B28AB756581E}" srcId="{5A6F4463-1D35-4925-A89D-7EE462AFBF66}" destId="{9808225D-6D69-4B4B-BC39-F9B1C786DE12}" srcOrd="0" destOrd="0" parTransId="{AF9AD94E-6E7C-47E9-A079-FDE70DC84057}" sibTransId="{E6DCBC2D-32A7-49A9-B2C3-864FFD0381A3}"/>
    <dgm:cxn modelId="{019B3BDD-0E41-4562-BF94-CA842F984F5C}" srcId="{5A6F4463-1D35-4925-A89D-7EE462AFBF66}" destId="{15245895-0D9B-42F5-BDDC-0743766BAB47}" srcOrd="1" destOrd="0" parTransId="{E344B919-6E25-425D-881D-0F4C370FD0ED}" sibTransId="{3A445ACF-3340-44A4-B156-55FC8B0CA55F}"/>
    <dgm:cxn modelId="{294371F5-AE01-4C9B-A994-836F41341500}" srcId="{18D7295A-C36A-4427-9575-EED9B562CD41}" destId="{413577A6-7404-47F2-AA1B-6091B56CD4BC}" srcOrd="1" destOrd="0" parTransId="{8D59DDAF-74DA-4F21-94CE-4C9AB28D262E}" sibTransId="{DE503C99-AD52-441C-A571-D368D458DD48}"/>
    <dgm:cxn modelId="{D2436CD2-A014-481E-BB28-93E92340BF1D}" type="presParOf" srcId="{4FAE0228-5C8D-4F92-BE6F-94D8DC578475}" destId="{F004BDCD-FDC7-41B8-BD42-B0049A28B50E}" srcOrd="0" destOrd="0" presId="urn:microsoft.com/office/officeart/2005/8/layout/list1"/>
    <dgm:cxn modelId="{9C7367B0-7B69-4058-B18A-ACCC9135EA3E}" type="presParOf" srcId="{F004BDCD-FDC7-41B8-BD42-B0049A28B50E}" destId="{5DA1E485-B743-4F51-B4E3-92FCE79CC97B}" srcOrd="0" destOrd="0" presId="urn:microsoft.com/office/officeart/2005/8/layout/list1"/>
    <dgm:cxn modelId="{EC573CA7-AFD0-486B-B590-B558A0937AB1}" type="presParOf" srcId="{F004BDCD-FDC7-41B8-BD42-B0049A28B50E}" destId="{72756D3E-5F05-47F2-8B0A-C759672A7602}" srcOrd="1" destOrd="0" presId="urn:microsoft.com/office/officeart/2005/8/layout/list1"/>
    <dgm:cxn modelId="{8DE0A66D-53AE-41CD-B3EC-9F9BC5B79036}" type="presParOf" srcId="{4FAE0228-5C8D-4F92-BE6F-94D8DC578475}" destId="{73991031-0384-46BF-A2BF-8005AE77B436}" srcOrd="1" destOrd="0" presId="urn:microsoft.com/office/officeart/2005/8/layout/list1"/>
    <dgm:cxn modelId="{54A86D4D-1599-44EF-8D64-7C2A21225282}" type="presParOf" srcId="{4FAE0228-5C8D-4F92-BE6F-94D8DC578475}" destId="{DC53F085-580C-46A9-8D90-F33BE46DF422}" srcOrd="2" destOrd="0" presId="urn:microsoft.com/office/officeart/2005/8/layout/list1"/>
    <dgm:cxn modelId="{A6658FE9-B58C-4C71-A99E-A717CCC5C754}" type="presParOf" srcId="{4FAE0228-5C8D-4F92-BE6F-94D8DC578475}" destId="{8C23B591-8E44-431A-8542-1F52CD9AC217}" srcOrd="3" destOrd="0" presId="urn:microsoft.com/office/officeart/2005/8/layout/list1"/>
    <dgm:cxn modelId="{740C9B1F-8423-4935-BAE3-5DE8CBA5EF4F}" type="presParOf" srcId="{4FAE0228-5C8D-4F92-BE6F-94D8DC578475}" destId="{EF1C8049-9E95-4190-8C64-EF882C904C08}" srcOrd="4" destOrd="0" presId="urn:microsoft.com/office/officeart/2005/8/layout/list1"/>
    <dgm:cxn modelId="{E2F2C9D0-079E-4A9A-BD21-A1D5F37262CE}" type="presParOf" srcId="{EF1C8049-9E95-4190-8C64-EF882C904C08}" destId="{7E2A980E-0290-4597-8FD2-A1EEAD48845E}" srcOrd="0" destOrd="0" presId="urn:microsoft.com/office/officeart/2005/8/layout/list1"/>
    <dgm:cxn modelId="{0A1D7F79-2C70-4EBD-B503-C90F61DCA330}" type="presParOf" srcId="{EF1C8049-9E95-4190-8C64-EF882C904C08}" destId="{32160337-A6E4-455A-B5E7-0178AA4C0087}" srcOrd="1" destOrd="0" presId="urn:microsoft.com/office/officeart/2005/8/layout/list1"/>
    <dgm:cxn modelId="{96E26F94-B221-4517-A406-A14C454D4CD1}" type="presParOf" srcId="{4FAE0228-5C8D-4F92-BE6F-94D8DC578475}" destId="{14DC4E5A-DA6D-4461-8C7B-089F00E68D8C}" srcOrd="5" destOrd="0" presId="urn:microsoft.com/office/officeart/2005/8/layout/list1"/>
    <dgm:cxn modelId="{AFFCF923-B83B-432F-AAFE-95F6F1EF9031}" type="presParOf" srcId="{4FAE0228-5C8D-4F92-BE6F-94D8DC578475}" destId="{31573D6A-A120-4AC2-9614-769B2F28FE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F085-580C-46A9-8D90-F33BE46DF422}">
      <dsp:nvSpPr>
        <dsp:cNvPr id="0" name=""/>
        <dsp:cNvSpPr/>
      </dsp:nvSpPr>
      <dsp:spPr>
        <a:xfrm>
          <a:off x="0" y="367685"/>
          <a:ext cx="11379200" cy="2182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a:t>A Large Load electing to operate as a CLR post-Batch Zero, with LPC defined in study and commitment via Form</a:t>
          </a:r>
        </a:p>
        <a:p>
          <a:pPr marL="228600" lvl="1" indent="-228600" algn="l" defTabSz="933450">
            <a:lnSpc>
              <a:spcPct val="100000"/>
            </a:lnSpc>
            <a:spcBef>
              <a:spcPct val="0"/>
            </a:spcBef>
            <a:spcAft>
              <a:spcPct val="15000"/>
            </a:spcAft>
            <a:buChar char="•"/>
          </a:pPr>
          <a:r>
            <a:rPr lang="en-US" sz="2100" b="0" kern="1200"/>
            <a:t>Submits CLR Energy Bid Curve </a:t>
          </a:r>
          <a:r>
            <a:rPr lang="en-US" sz="2100" b="0" kern="1200">
              <a:sym typeface="Wingdings" panose="05000000000000000000" pitchFamily="2" charset="2"/>
            </a:rPr>
            <a:t> </a:t>
          </a:r>
          <a:r>
            <a:rPr lang="en-US" sz="2100" b="0" kern="1200"/>
            <a:t>bid-to-buy prices between Low Power Consumption (LPC) and Maximum Power Consumption (MPC) – same as any other CLR</a:t>
          </a:r>
          <a:endParaRPr lang="en-US" sz="2100" kern="1200"/>
        </a:p>
      </dsp:txBody>
      <dsp:txXfrm>
        <a:off x="0" y="367685"/>
        <a:ext cx="11379200" cy="2182950"/>
      </dsp:txXfrm>
    </dsp:sp>
    <dsp:sp modelId="{72756D3E-5F05-47F2-8B0A-C759672A7602}">
      <dsp:nvSpPr>
        <dsp:cNvPr id="0" name=""/>
        <dsp:cNvSpPr/>
      </dsp:nvSpPr>
      <dsp:spPr>
        <a:xfrm>
          <a:off x="568960" y="57725"/>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New Resource Type: ‘Provisional CLR’</a:t>
          </a:r>
        </a:p>
      </dsp:txBody>
      <dsp:txXfrm>
        <a:off x="599222" y="87987"/>
        <a:ext cx="7904916" cy="559396"/>
      </dsp:txXfrm>
    </dsp:sp>
    <dsp:sp modelId="{31573D6A-A120-4AC2-9614-769B2F28FE01}">
      <dsp:nvSpPr>
        <dsp:cNvPr id="0" name=""/>
        <dsp:cNvSpPr/>
      </dsp:nvSpPr>
      <dsp:spPr>
        <a:xfrm>
          <a:off x="0" y="2973996"/>
          <a:ext cx="11379200" cy="2249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a:t>PCLR load </a:t>
          </a:r>
          <a:r>
            <a:rPr lang="en-US" sz="2100" b="1" kern="1200"/>
            <a:t>bids can be ‘capped’ </a:t>
          </a:r>
          <a:r>
            <a:rPr lang="en-US" sz="2100" kern="1200"/>
            <a:t>to mitigate transmission constraints identified in SCED</a:t>
          </a:r>
        </a:p>
        <a:p>
          <a:pPr marL="228600" lvl="1" indent="-228600" algn="l" defTabSz="933450">
            <a:lnSpc>
              <a:spcPct val="100000"/>
            </a:lnSpc>
            <a:spcBef>
              <a:spcPct val="0"/>
            </a:spcBef>
            <a:spcAft>
              <a:spcPct val="15000"/>
            </a:spcAft>
            <a:buChar char="•"/>
          </a:pPr>
          <a:r>
            <a:rPr lang="en-US" sz="2100" kern="1200"/>
            <a:t>PCLR bids are capped </a:t>
          </a:r>
          <a:r>
            <a:rPr lang="en-US" sz="2100" b="1" kern="1200"/>
            <a:t>dynamically (“last-in-line/just-in-time”) in each run of SCED </a:t>
          </a:r>
          <a:r>
            <a:rPr lang="en-US" sz="2100" kern="1200"/>
            <a:t>to a price that will just allow SCED to resolve a constraint</a:t>
          </a:r>
        </a:p>
        <a:p>
          <a:pPr marL="228600" lvl="1" indent="-228600" algn="l" defTabSz="933450">
            <a:lnSpc>
              <a:spcPct val="100000"/>
            </a:lnSpc>
            <a:spcBef>
              <a:spcPct val="0"/>
            </a:spcBef>
            <a:spcAft>
              <a:spcPct val="15000"/>
            </a:spcAft>
            <a:buChar char="•"/>
          </a:pPr>
          <a:r>
            <a:rPr lang="en-US" sz="2100" kern="1200"/>
            <a:t>PCLRs are not eligible to provide Ancillary Services </a:t>
          </a:r>
        </a:p>
      </dsp:txBody>
      <dsp:txXfrm>
        <a:off x="0" y="2973996"/>
        <a:ext cx="11379200" cy="2249100"/>
      </dsp:txXfrm>
    </dsp:sp>
    <dsp:sp modelId="{32160337-A6E4-455A-B5E7-0178AA4C0087}">
      <dsp:nvSpPr>
        <dsp:cNvPr id="0" name=""/>
        <dsp:cNvSpPr/>
      </dsp:nvSpPr>
      <dsp:spPr>
        <a:xfrm>
          <a:off x="568960" y="2664036"/>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What’s different?</a:t>
          </a:r>
        </a:p>
      </dsp:txBody>
      <dsp:txXfrm>
        <a:off x="599222" y="2694298"/>
        <a:ext cx="790491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23 April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23 April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6BC86D71-25BE-417A-BE4C-6D6056A8AE53}" type="datetime3">
              <a:rPr lang="en-US" smtClean="0"/>
              <a:t>23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247113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D92E-78D6-4367-E285-303F2CE6B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89F89-DA62-6CFF-EDF5-48B220B2B1D7}"/>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78BADEFF-0B9D-1DB2-DD86-4A09CFF9F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25F814-9418-203D-E12C-04DB202F60B5}"/>
              </a:ext>
            </a:extLst>
          </p:cNvPr>
          <p:cNvSpPr>
            <a:spLocks noGrp="1"/>
          </p:cNvSpPr>
          <p:nvPr>
            <p:ph type="sldNum" sz="quarter" idx="5"/>
          </p:nvPr>
        </p:nvSpPr>
        <p:spPr/>
        <p:txBody>
          <a:bodyPr/>
          <a:lstStyle/>
          <a:p>
            <a:fld id="{3694BC6D-B4C2-499C-B968-7B53BF050EFF}" type="slidenum">
              <a:rPr lang="en-US" smtClean="0"/>
              <a:t>13</a:t>
            </a:fld>
            <a:endParaRPr lang="en-US"/>
          </a:p>
        </p:txBody>
      </p:sp>
    </p:spTree>
    <p:extLst>
      <p:ext uri="{BB962C8B-B14F-4D97-AF65-F5344CB8AC3E}">
        <p14:creationId xmlns:p14="http://schemas.microsoft.com/office/powerpoint/2010/main" val="349522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17214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2EDA06B-7F07-4ADC-8F75-C1E3C02E2F60}" type="datetime3">
              <a:rPr lang="en-US" smtClean="0"/>
              <a:t>23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40</a:t>
            </a:fld>
            <a:endParaRPr lang="en-US"/>
          </a:p>
        </p:txBody>
      </p:sp>
    </p:spTree>
    <p:extLst>
      <p:ext uri="{BB962C8B-B14F-4D97-AF65-F5344CB8AC3E}">
        <p14:creationId xmlns:p14="http://schemas.microsoft.com/office/powerpoint/2010/main" val="227259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C62ADEE4-0C9F-4D78-86DE-7D2F05B242B8}" type="datetime3">
              <a:rPr lang="en-US" smtClean="0"/>
              <a:t>23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60</a:t>
            </a:fld>
            <a:endParaRPr lang="en-US"/>
          </a:p>
        </p:txBody>
      </p:sp>
    </p:spTree>
    <p:extLst>
      <p:ext uri="{BB962C8B-B14F-4D97-AF65-F5344CB8AC3E}">
        <p14:creationId xmlns:p14="http://schemas.microsoft.com/office/powerpoint/2010/main" val="255409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74</a:t>
            </a:fld>
            <a:endParaRPr lang="en-US"/>
          </a:p>
        </p:txBody>
      </p:sp>
    </p:spTree>
    <p:extLst>
      <p:ext uri="{BB962C8B-B14F-4D97-AF65-F5344CB8AC3E}">
        <p14:creationId xmlns:p14="http://schemas.microsoft.com/office/powerpoint/2010/main" val="30846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4FC4A73-EF24-4DBD-BE03-C4CAACADD3D7}" type="datetime3">
              <a:rPr lang="en-US" smtClean="0"/>
              <a:t>23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75</a:t>
            </a:fld>
            <a:endParaRPr lang="en-US"/>
          </a:p>
        </p:txBody>
      </p:sp>
    </p:spTree>
    <p:extLst>
      <p:ext uri="{BB962C8B-B14F-4D97-AF65-F5344CB8AC3E}">
        <p14:creationId xmlns:p14="http://schemas.microsoft.com/office/powerpoint/2010/main" val="14741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heme" Target="../theme/theme1.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oleObject" Target="../embeddings/oleObject2.bin"/><Relationship Id="rId2" Type="http://schemas.openxmlformats.org/officeDocument/2006/relationships/slideLayout" Target="../slideLayouts/slideLayout4.xml"/><Relationship Id="rId16" Type="http://schemas.openxmlformats.org/officeDocument/2006/relationships/tags" Target="../tags/tag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image" Target="../media/image4.sv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4"/>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7"/>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6"/>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19"/>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3" Type="http://schemas.openxmlformats.org/officeDocument/2006/relationships/tags" Target="../tags/tag152.xml"/><Relationship Id="rId21" Type="http://schemas.openxmlformats.org/officeDocument/2006/relationships/oleObject" Target="../embeddings/oleObject12.bin"/><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chart" Target="../charts/chart2.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slideLayout" Target="../slideLayouts/slideLayout13.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chart" Target="../charts/chart1.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image" Target="../media/image13.svg"/><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image" Target="../media/image13.svg"/><Relationship Id="rId3" Type="http://schemas.openxmlformats.org/officeDocument/2006/relationships/tags" Target="../tags/tag171.xml"/><Relationship Id="rId21" Type="http://schemas.openxmlformats.org/officeDocument/2006/relationships/image" Target="../media/image15.svg"/><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image" Target="../media/image12.emf"/><Relationship Id="rId2" Type="http://schemas.openxmlformats.org/officeDocument/2006/relationships/tags" Target="../tags/tag170.xml"/><Relationship Id="rId16" Type="http://schemas.openxmlformats.org/officeDocument/2006/relationships/oleObject" Target="../embeddings/oleObject13.bin"/><Relationship Id="rId20" Type="http://schemas.openxmlformats.org/officeDocument/2006/relationships/image" Target="../media/image14.svg"/><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13.xml"/><Relationship Id="rId10" Type="http://schemas.openxmlformats.org/officeDocument/2006/relationships/tags" Target="../tags/tag178.xml"/><Relationship Id="rId19" Type="http://schemas.openxmlformats.org/officeDocument/2006/relationships/chart" Target="../charts/chart3.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12.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12.emf"/><Relationship Id="rId18" Type="http://schemas.openxmlformats.org/officeDocument/2006/relationships/slide" Target="slide63.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oleObject" Target="../embeddings/oleObject14.bin"/><Relationship Id="rId17" Type="http://schemas.openxmlformats.org/officeDocument/2006/relationships/slide" Target="slide34.xml"/><Relationship Id="rId2" Type="http://schemas.openxmlformats.org/officeDocument/2006/relationships/tags" Target="../tags/tag184.xml"/><Relationship Id="rId16" Type="http://schemas.openxmlformats.org/officeDocument/2006/relationships/slide" Target="slide29.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slideLayout" Target="../slideLayouts/slideLayout4.xml"/><Relationship Id="rId5" Type="http://schemas.openxmlformats.org/officeDocument/2006/relationships/tags" Target="../tags/tag187.xml"/><Relationship Id="rId15" Type="http://schemas.openxmlformats.org/officeDocument/2006/relationships/slide" Target="slide8.xml"/><Relationship Id="rId10" Type="http://schemas.openxmlformats.org/officeDocument/2006/relationships/tags" Target="../tags/tag192.xml"/><Relationship Id="rId19" Type="http://schemas.openxmlformats.org/officeDocument/2006/relationships/slide" Target="slide65.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95.xml"/><Relationship Id="rId7" Type="http://schemas.openxmlformats.org/officeDocument/2006/relationships/slideLayout" Target="../slideLayouts/slideLayout9.xml"/><Relationship Id="rId12" Type="http://schemas.openxmlformats.org/officeDocument/2006/relationships/image" Target="../media/image17.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16.svg"/><Relationship Id="rId5" Type="http://schemas.openxmlformats.org/officeDocument/2006/relationships/tags" Target="../tags/tag197.xml"/><Relationship Id="rId10" Type="http://schemas.openxmlformats.org/officeDocument/2006/relationships/image" Target="../media/image12.emf"/><Relationship Id="rId4" Type="http://schemas.openxmlformats.org/officeDocument/2006/relationships/tags" Target="../tags/tag196.xml"/><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0.xml"/></Relationships>
</file>

<file path=ppt/slides/_rels/slide16.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18.sv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slideLayout" Target="../slideLayouts/slideLayout9.xml"/><Relationship Id="rId17" Type="http://schemas.openxmlformats.org/officeDocument/2006/relationships/image" Target="../media/image20.svg"/><Relationship Id="rId2" Type="http://schemas.openxmlformats.org/officeDocument/2006/relationships/tags" Target="../tags/tag202.xml"/><Relationship Id="rId16" Type="http://schemas.openxmlformats.org/officeDocument/2006/relationships/image" Target="../media/image12.emf"/><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oleObject" Target="../embeddings/oleObject16.bin"/><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19.sv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2.xml"/></Relationships>
</file>

<file path=ppt/slides/_rels/slide18.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oleObject" Target="../embeddings/oleObject17.bin"/><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slideLayout" Target="../slideLayouts/slideLayout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image" Target="../media/image21.svg"/><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12.emf"/><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oleObject" Target="../embeddings/oleObject4.bin"/><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20.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image" Target="../media/image23.svg"/><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media/image22.sv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12.emf"/><Relationship Id="rId5" Type="http://schemas.openxmlformats.org/officeDocument/2006/relationships/tags" Target="../tags/tag228.xml"/><Relationship Id="rId10" Type="http://schemas.openxmlformats.org/officeDocument/2006/relationships/oleObject" Target="../embeddings/oleObject18.bin"/><Relationship Id="rId4" Type="http://schemas.openxmlformats.org/officeDocument/2006/relationships/tags" Target="../tags/tag227.xml"/><Relationship Id="rId9" Type="http://schemas.openxmlformats.org/officeDocument/2006/relationships/slideLayout" Target="../slideLayouts/slideLayout4.xml"/><Relationship Id="rId14"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slideLayout" Target="../slideLayouts/slideLayout9.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2" Type="http://schemas.openxmlformats.org/officeDocument/2006/relationships/tags" Target="../tags/tag233.xml"/><Relationship Id="rId16" Type="http://schemas.openxmlformats.org/officeDocument/2006/relationships/image" Target="../media/image24.svg"/><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image" Target="../media/image12.emf"/><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image" Target="../media/image24.sv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image" Target="../media/image12.emf"/><Relationship Id="rId2" Type="http://schemas.openxmlformats.org/officeDocument/2006/relationships/tags" Target="../tags/tag245.xml"/><Relationship Id="rId16" Type="http://schemas.openxmlformats.org/officeDocument/2006/relationships/oleObject" Target="../embeddings/oleObject20.bin"/><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slideLayout" Target="../slideLayouts/slideLayout9.xml"/><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58.xml"/><Relationship Id="rId5" Type="http://schemas.openxmlformats.org/officeDocument/2006/relationships/image" Target="../media/image27.pn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259.xml"/><Relationship Id="rId5" Type="http://schemas.openxmlformats.org/officeDocument/2006/relationships/image" Target="../media/image28.png"/><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60.xml"/><Relationship Id="rId5" Type="http://schemas.openxmlformats.org/officeDocument/2006/relationships/image" Target="../media/image29.png"/><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261.xml"/><Relationship Id="rId5" Type="http://schemas.openxmlformats.org/officeDocument/2006/relationships/image" Target="../media/image31.png"/><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slide" Target="slide3.xml"/><Relationship Id="rId18" Type="http://schemas.openxmlformats.org/officeDocument/2006/relationships/slide" Target="slide65.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image" Target="../media/image12.emf"/><Relationship Id="rId17" Type="http://schemas.openxmlformats.org/officeDocument/2006/relationships/slide" Target="slide63.xml"/><Relationship Id="rId2" Type="http://schemas.openxmlformats.org/officeDocument/2006/relationships/tags" Target="../tags/tag263.xml"/><Relationship Id="rId16" Type="http://schemas.openxmlformats.org/officeDocument/2006/relationships/slide" Target="slide34.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oleObject" Target="../embeddings/oleObject25.bin"/><Relationship Id="rId5" Type="http://schemas.openxmlformats.org/officeDocument/2006/relationships/tags" Target="../tags/tag266.xml"/><Relationship Id="rId15" Type="http://schemas.openxmlformats.org/officeDocument/2006/relationships/slide" Target="slide12.xml"/><Relationship Id="rId10" Type="http://schemas.openxmlformats.org/officeDocument/2006/relationships/slideLayout" Target="../slideLayouts/slideLayout4.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12.emf"/><Relationship Id="rId18" Type="http://schemas.openxmlformats.org/officeDocument/2006/relationships/slide" Target="slide63.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oleObject" Target="../embeddings/oleObject5.bin"/><Relationship Id="rId17" Type="http://schemas.openxmlformats.org/officeDocument/2006/relationships/slide" Target="slide34.xml"/><Relationship Id="rId2" Type="http://schemas.openxmlformats.org/officeDocument/2006/relationships/tags" Target="../tags/tag25.xml"/><Relationship Id="rId16" Type="http://schemas.openxmlformats.org/officeDocument/2006/relationships/slide" Target="slide29.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4.xml"/><Relationship Id="rId5" Type="http://schemas.openxmlformats.org/officeDocument/2006/relationships/tags" Target="../tags/tag28.xml"/><Relationship Id="rId15" Type="http://schemas.openxmlformats.org/officeDocument/2006/relationships/slide" Target="slide12.xml"/><Relationship Id="rId10" Type="http://schemas.openxmlformats.org/officeDocument/2006/relationships/tags" Target="../tags/tag33.xml"/><Relationship Id="rId19" Type="http://schemas.openxmlformats.org/officeDocument/2006/relationships/slide" Target="slide65.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tags" Target="../tags/tag271.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tags" Target="../tags/tag272.xml"/><Relationship Id="rId5" Type="http://schemas.openxmlformats.org/officeDocument/2006/relationships/hyperlink" Target="https://www.ercot.com/files/docs/2026/04/23/145PGRR-53-ERCOT-Comments-042326.docx" TargetMode="Externa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273.xml"/><Relationship Id="rId5" Type="http://schemas.openxmlformats.org/officeDocument/2006/relationships/hyperlink" Target="https://www.ercot.com/files/docs/2026/04/23/145PGRR-53-ERCOT-Comments-042326.docx" TargetMode="Externa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tags" Target="../tags/tag274.x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slide" Target="slide3.xml"/><Relationship Id="rId18" Type="http://schemas.openxmlformats.org/officeDocument/2006/relationships/slide" Target="slide65.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12.emf"/><Relationship Id="rId17" Type="http://schemas.openxmlformats.org/officeDocument/2006/relationships/slide" Target="slide63.xml"/><Relationship Id="rId2" Type="http://schemas.openxmlformats.org/officeDocument/2006/relationships/tags" Target="../tags/tag276.xml"/><Relationship Id="rId16" Type="http://schemas.openxmlformats.org/officeDocument/2006/relationships/slide" Target="slide29.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oleObject" Target="../embeddings/oleObject30.bin"/><Relationship Id="rId5" Type="http://schemas.openxmlformats.org/officeDocument/2006/relationships/tags" Target="../tags/tag279.xml"/><Relationship Id="rId15" Type="http://schemas.openxmlformats.org/officeDocument/2006/relationships/slide" Target="slide12.xml"/><Relationship Id="rId10" Type="http://schemas.openxmlformats.org/officeDocument/2006/relationships/slideLayout" Target="../slideLayouts/slideLayout4.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slide" Target="slide8.xml"/></Relationships>
</file>

<file path=ppt/slides/_rels/slide35.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32.emf"/><Relationship Id="rId5" Type="http://schemas.openxmlformats.org/officeDocument/2006/relationships/oleObject" Target="../embeddings/oleObject31.bin"/><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image" Target="../media/image12.emf"/><Relationship Id="rId4" Type="http://schemas.openxmlformats.org/officeDocument/2006/relationships/oleObject" Target="../embeddings/oleObject32.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tags" Target="../tags/tag289.xml"/><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tags" Target="../tags/tag290.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26" Type="http://schemas.openxmlformats.org/officeDocument/2006/relationships/tags" Target="../tags/tag59.xml"/><Relationship Id="rId21" Type="http://schemas.openxmlformats.org/officeDocument/2006/relationships/tags" Target="../tags/tag54.xml"/><Relationship Id="rId42" Type="http://schemas.openxmlformats.org/officeDocument/2006/relationships/tags" Target="../tags/tag75.xml"/><Relationship Id="rId47" Type="http://schemas.openxmlformats.org/officeDocument/2006/relationships/tags" Target="../tags/tag80.xml"/><Relationship Id="rId63" Type="http://schemas.openxmlformats.org/officeDocument/2006/relationships/tags" Target="../tags/tag96.xml"/><Relationship Id="rId68" Type="http://schemas.openxmlformats.org/officeDocument/2006/relationships/tags" Target="../tags/tag101.xml"/><Relationship Id="rId84" Type="http://schemas.openxmlformats.org/officeDocument/2006/relationships/tags" Target="../tags/tag117.xml"/><Relationship Id="rId89" Type="http://schemas.openxmlformats.org/officeDocument/2006/relationships/tags" Target="../tags/tag122.xml"/><Relationship Id="rId16" Type="http://schemas.openxmlformats.org/officeDocument/2006/relationships/tags" Target="../tags/tag49.xml"/><Relationship Id="rId11" Type="http://schemas.openxmlformats.org/officeDocument/2006/relationships/tags" Target="../tags/tag44.xml"/><Relationship Id="rId32" Type="http://schemas.openxmlformats.org/officeDocument/2006/relationships/tags" Target="../tags/tag65.xml"/><Relationship Id="rId37" Type="http://schemas.openxmlformats.org/officeDocument/2006/relationships/tags" Target="../tags/tag70.xml"/><Relationship Id="rId53" Type="http://schemas.openxmlformats.org/officeDocument/2006/relationships/tags" Target="../tags/tag86.xml"/><Relationship Id="rId58" Type="http://schemas.openxmlformats.org/officeDocument/2006/relationships/tags" Target="../tags/tag91.xml"/><Relationship Id="rId74" Type="http://schemas.openxmlformats.org/officeDocument/2006/relationships/tags" Target="../tags/tag107.xml"/><Relationship Id="rId79" Type="http://schemas.openxmlformats.org/officeDocument/2006/relationships/tags" Target="../tags/tag112.xml"/><Relationship Id="rId102" Type="http://schemas.openxmlformats.org/officeDocument/2006/relationships/slideLayout" Target="../slideLayouts/slideLayout9.xml"/><Relationship Id="rId5" Type="http://schemas.openxmlformats.org/officeDocument/2006/relationships/tags" Target="../tags/tag38.xml"/><Relationship Id="rId90" Type="http://schemas.openxmlformats.org/officeDocument/2006/relationships/tags" Target="../tags/tag123.xml"/><Relationship Id="rId95" Type="http://schemas.openxmlformats.org/officeDocument/2006/relationships/tags" Target="../tags/tag128.xml"/><Relationship Id="rId22" Type="http://schemas.openxmlformats.org/officeDocument/2006/relationships/tags" Target="../tags/tag55.xml"/><Relationship Id="rId27" Type="http://schemas.openxmlformats.org/officeDocument/2006/relationships/tags" Target="../tags/tag60.xml"/><Relationship Id="rId43" Type="http://schemas.openxmlformats.org/officeDocument/2006/relationships/tags" Target="../tags/tag76.xml"/><Relationship Id="rId48" Type="http://schemas.openxmlformats.org/officeDocument/2006/relationships/tags" Target="../tags/tag81.xml"/><Relationship Id="rId64" Type="http://schemas.openxmlformats.org/officeDocument/2006/relationships/tags" Target="../tags/tag97.xml"/><Relationship Id="rId69" Type="http://schemas.openxmlformats.org/officeDocument/2006/relationships/tags" Target="../tags/tag102.xml"/><Relationship Id="rId80" Type="http://schemas.openxmlformats.org/officeDocument/2006/relationships/tags" Target="../tags/tag113.xml"/><Relationship Id="rId85" Type="http://schemas.openxmlformats.org/officeDocument/2006/relationships/tags" Target="../tags/tag118.xml"/><Relationship Id="rId12" Type="http://schemas.openxmlformats.org/officeDocument/2006/relationships/tags" Target="../tags/tag45.xml"/><Relationship Id="rId17" Type="http://schemas.openxmlformats.org/officeDocument/2006/relationships/tags" Target="../tags/tag50.xml"/><Relationship Id="rId33" Type="http://schemas.openxmlformats.org/officeDocument/2006/relationships/tags" Target="../tags/tag66.xml"/><Relationship Id="rId38" Type="http://schemas.openxmlformats.org/officeDocument/2006/relationships/tags" Target="../tags/tag71.xml"/><Relationship Id="rId59" Type="http://schemas.openxmlformats.org/officeDocument/2006/relationships/tags" Target="../tags/tag92.xml"/><Relationship Id="rId103" Type="http://schemas.openxmlformats.org/officeDocument/2006/relationships/notesSlide" Target="../notesSlides/notesSlide3.xml"/><Relationship Id="rId20" Type="http://schemas.openxmlformats.org/officeDocument/2006/relationships/tags" Target="../tags/tag53.xml"/><Relationship Id="rId41" Type="http://schemas.openxmlformats.org/officeDocument/2006/relationships/tags" Target="../tags/tag74.xml"/><Relationship Id="rId54" Type="http://schemas.openxmlformats.org/officeDocument/2006/relationships/tags" Target="../tags/tag87.xml"/><Relationship Id="rId62" Type="http://schemas.openxmlformats.org/officeDocument/2006/relationships/tags" Target="../tags/tag95.xml"/><Relationship Id="rId70" Type="http://schemas.openxmlformats.org/officeDocument/2006/relationships/tags" Target="../tags/tag103.xml"/><Relationship Id="rId75" Type="http://schemas.openxmlformats.org/officeDocument/2006/relationships/tags" Target="../tags/tag108.xml"/><Relationship Id="rId83" Type="http://schemas.openxmlformats.org/officeDocument/2006/relationships/tags" Target="../tags/tag116.xml"/><Relationship Id="rId88" Type="http://schemas.openxmlformats.org/officeDocument/2006/relationships/tags" Target="../tags/tag121.xml"/><Relationship Id="rId91" Type="http://schemas.openxmlformats.org/officeDocument/2006/relationships/tags" Target="../tags/tag124.xml"/><Relationship Id="rId96" Type="http://schemas.openxmlformats.org/officeDocument/2006/relationships/tags" Target="../tags/tag129.xml"/><Relationship Id="rId1" Type="http://schemas.openxmlformats.org/officeDocument/2006/relationships/tags" Target="../tags/tag34.xml"/><Relationship Id="rId6" Type="http://schemas.openxmlformats.org/officeDocument/2006/relationships/tags" Target="../tags/tag39.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tags" Target="../tags/tag69.xml"/><Relationship Id="rId49" Type="http://schemas.openxmlformats.org/officeDocument/2006/relationships/tags" Target="../tags/tag82.xml"/><Relationship Id="rId57" Type="http://schemas.openxmlformats.org/officeDocument/2006/relationships/tags" Target="../tags/tag90.xml"/><Relationship Id="rId10" Type="http://schemas.openxmlformats.org/officeDocument/2006/relationships/tags" Target="../tags/tag43.xml"/><Relationship Id="rId31" Type="http://schemas.openxmlformats.org/officeDocument/2006/relationships/tags" Target="../tags/tag64.xml"/><Relationship Id="rId44" Type="http://schemas.openxmlformats.org/officeDocument/2006/relationships/tags" Target="../tags/tag77.xml"/><Relationship Id="rId52" Type="http://schemas.openxmlformats.org/officeDocument/2006/relationships/tags" Target="../tags/tag85.xml"/><Relationship Id="rId60" Type="http://schemas.openxmlformats.org/officeDocument/2006/relationships/tags" Target="../tags/tag93.xml"/><Relationship Id="rId65" Type="http://schemas.openxmlformats.org/officeDocument/2006/relationships/tags" Target="../tags/tag98.xml"/><Relationship Id="rId73" Type="http://schemas.openxmlformats.org/officeDocument/2006/relationships/tags" Target="../tags/tag106.xml"/><Relationship Id="rId78" Type="http://schemas.openxmlformats.org/officeDocument/2006/relationships/tags" Target="../tags/tag111.xml"/><Relationship Id="rId81" Type="http://schemas.openxmlformats.org/officeDocument/2006/relationships/tags" Target="../tags/tag114.xml"/><Relationship Id="rId86" Type="http://schemas.openxmlformats.org/officeDocument/2006/relationships/tags" Target="../tags/tag119.xml"/><Relationship Id="rId94" Type="http://schemas.openxmlformats.org/officeDocument/2006/relationships/tags" Target="../tags/tag127.xml"/><Relationship Id="rId99" Type="http://schemas.openxmlformats.org/officeDocument/2006/relationships/tags" Target="../tags/tag132.xml"/><Relationship Id="rId101" Type="http://schemas.openxmlformats.org/officeDocument/2006/relationships/tags" Target="../tags/tag134.xml"/><Relationship Id="rId4" Type="http://schemas.openxmlformats.org/officeDocument/2006/relationships/tags" Target="../tags/tag37.xml"/><Relationship Id="rId9" Type="http://schemas.openxmlformats.org/officeDocument/2006/relationships/tags" Target="../tags/tag42.xml"/><Relationship Id="rId13" Type="http://schemas.openxmlformats.org/officeDocument/2006/relationships/tags" Target="../tags/tag46.xml"/><Relationship Id="rId18" Type="http://schemas.openxmlformats.org/officeDocument/2006/relationships/tags" Target="../tags/tag51.xml"/><Relationship Id="rId39" Type="http://schemas.openxmlformats.org/officeDocument/2006/relationships/tags" Target="../tags/tag72.xml"/><Relationship Id="rId34" Type="http://schemas.openxmlformats.org/officeDocument/2006/relationships/tags" Target="../tags/tag67.xml"/><Relationship Id="rId50" Type="http://schemas.openxmlformats.org/officeDocument/2006/relationships/tags" Target="../tags/tag83.xml"/><Relationship Id="rId55" Type="http://schemas.openxmlformats.org/officeDocument/2006/relationships/tags" Target="../tags/tag88.xml"/><Relationship Id="rId76" Type="http://schemas.openxmlformats.org/officeDocument/2006/relationships/tags" Target="../tags/tag109.xml"/><Relationship Id="rId97" Type="http://schemas.openxmlformats.org/officeDocument/2006/relationships/tags" Target="../tags/tag130.xml"/><Relationship Id="rId104" Type="http://schemas.openxmlformats.org/officeDocument/2006/relationships/oleObject" Target="../embeddings/oleObject6.bin"/><Relationship Id="rId7" Type="http://schemas.openxmlformats.org/officeDocument/2006/relationships/tags" Target="../tags/tag40.xml"/><Relationship Id="rId71" Type="http://schemas.openxmlformats.org/officeDocument/2006/relationships/tags" Target="../tags/tag104.xml"/><Relationship Id="rId92" Type="http://schemas.openxmlformats.org/officeDocument/2006/relationships/tags" Target="../tags/tag125.xml"/><Relationship Id="rId2" Type="http://schemas.openxmlformats.org/officeDocument/2006/relationships/tags" Target="../tags/tag35.xml"/><Relationship Id="rId29" Type="http://schemas.openxmlformats.org/officeDocument/2006/relationships/tags" Target="../tags/tag62.xml"/><Relationship Id="rId24" Type="http://schemas.openxmlformats.org/officeDocument/2006/relationships/tags" Target="../tags/tag57.xml"/><Relationship Id="rId40" Type="http://schemas.openxmlformats.org/officeDocument/2006/relationships/tags" Target="../tags/tag73.xml"/><Relationship Id="rId45" Type="http://schemas.openxmlformats.org/officeDocument/2006/relationships/tags" Target="../tags/tag78.xml"/><Relationship Id="rId66" Type="http://schemas.openxmlformats.org/officeDocument/2006/relationships/tags" Target="../tags/tag99.xml"/><Relationship Id="rId87" Type="http://schemas.openxmlformats.org/officeDocument/2006/relationships/tags" Target="../tags/tag120.xml"/><Relationship Id="rId61" Type="http://schemas.openxmlformats.org/officeDocument/2006/relationships/tags" Target="../tags/tag94.xml"/><Relationship Id="rId82" Type="http://schemas.openxmlformats.org/officeDocument/2006/relationships/tags" Target="../tags/tag115.xml"/><Relationship Id="rId19" Type="http://schemas.openxmlformats.org/officeDocument/2006/relationships/tags" Target="../tags/tag52.xml"/><Relationship Id="rId14" Type="http://schemas.openxmlformats.org/officeDocument/2006/relationships/tags" Target="../tags/tag47.xml"/><Relationship Id="rId30" Type="http://schemas.openxmlformats.org/officeDocument/2006/relationships/tags" Target="../tags/tag63.xml"/><Relationship Id="rId35" Type="http://schemas.openxmlformats.org/officeDocument/2006/relationships/tags" Target="../tags/tag68.xml"/><Relationship Id="rId56" Type="http://schemas.openxmlformats.org/officeDocument/2006/relationships/tags" Target="../tags/tag89.xml"/><Relationship Id="rId77" Type="http://schemas.openxmlformats.org/officeDocument/2006/relationships/tags" Target="../tags/tag110.xml"/><Relationship Id="rId100" Type="http://schemas.openxmlformats.org/officeDocument/2006/relationships/tags" Target="../tags/tag133.xml"/><Relationship Id="rId105" Type="http://schemas.openxmlformats.org/officeDocument/2006/relationships/image" Target="../media/image1.emf"/><Relationship Id="rId8" Type="http://schemas.openxmlformats.org/officeDocument/2006/relationships/tags" Target="../tags/tag41.xml"/><Relationship Id="rId51" Type="http://schemas.openxmlformats.org/officeDocument/2006/relationships/tags" Target="../tags/tag84.xml"/><Relationship Id="rId72" Type="http://schemas.openxmlformats.org/officeDocument/2006/relationships/tags" Target="../tags/tag105.xml"/><Relationship Id="rId93" Type="http://schemas.openxmlformats.org/officeDocument/2006/relationships/tags" Target="../tags/tag126.xml"/><Relationship Id="rId98" Type="http://schemas.openxmlformats.org/officeDocument/2006/relationships/tags" Target="../tags/tag131.xml"/><Relationship Id="rId3" Type="http://schemas.openxmlformats.org/officeDocument/2006/relationships/tags" Target="../tags/tag36.xml"/><Relationship Id="rId25" Type="http://schemas.openxmlformats.org/officeDocument/2006/relationships/tags" Target="../tags/tag58.xml"/><Relationship Id="rId46" Type="http://schemas.openxmlformats.org/officeDocument/2006/relationships/tags" Target="../tags/tag79.xml"/><Relationship Id="rId67" Type="http://schemas.openxmlformats.org/officeDocument/2006/relationships/tags" Target="../tags/tag100.xml"/></Relationships>
</file>

<file path=ppt/slides/_rels/slide40.xml.rels><?xml version="1.0" encoding="UTF-8" standalone="yes"?>
<Relationships xmlns="http://schemas.openxmlformats.org/package/2006/relationships"><Relationship Id="rId13" Type="http://schemas.openxmlformats.org/officeDocument/2006/relationships/tags" Target="../tags/tag305.xml"/><Relationship Id="rId18" Type="http://schemas.openxmlformats.org/officeDocument/2006/relationships/tags" Target="../tags/tag310.xml"/><Relationship Id="rId26" Type="http://schemas.openxmlformats.org/officeDocument/2006/relationships/tags" Target="../tags/tag318.xml"/><Relationship Id="rId39" Type="http://schemas.openxmlformats.org/officeDocument/2006/relationships/tags" Target="../tags/tag331.xml"/><Relationship Id="rId21" Type="http://schemas.openxmlformats.org/officeDocument/2006/relationships/tags" Target="../tags/tag313.xml"/><Relationship Id="rId34" Type="http://schemas.openxmlformats.org/officeDocument/2006/relationships/tags" Target="../tags/tag326.xml"/><Relationship Id="rId42" Type="http://schemas.openxmlformats.org/officeDocument/2006/relationships/tags" Target="../tags/tag334.xml"/><Relationship Id="rId47" Type="http://schemas.openxmlformats.org/officeDocument/2006/relationships/tags" Target="../tags/tag339.xml"/><Relationship Id="rId50" Type="http://schemas.openxmlformats.org/officeDocument/2006/relationships/tags" Target="../tags/tag342.xml"/><Relationship Id="rId55" Type="http://schemas.openxmlformats.org/officeDocument/2006/relationships/tags" Target="../tags/tag347.xml"/><Relationship Id="rId7" Type="http://schemas.openxmlformats.org/officeDocument/2006/relationships/tags" Target="../tags/tag299.xml"/><Relationship Id="rId2" Type="http://schemas.openxmlformats.org/officeDocument/2006/relationships/tags" Target="../tags/tag294.xml"/><Relationship Id="rId16" Type="http://schemas.openxmlformats.org/officeDocument/2006/relationships/tags" Target="../tags/tag308.xml"/><Relationship Id="rId29" Type="http://schemas.openxmlformats.org/officeDocument/2006/relationships/tags" Target="../tags/tag321.xml"/><Relationship Id="rId11" Type="http://schemas.openxmlformats.org/officeDocument/2006/relationships/tags" Target="../tags/tag303.xml"/><Relationship Id="rId24" Type="http://schemas.openxmlformats.org/officeDocument/2006/relationships/tags" Target="../tags/tag316.xml"/><Relationship Id="rId32" Type="http://schemas.openxmlformats.org/officeDocument/2006/relationships/tags" Target="../tags/tag324.xml"/><Relationship Id="rId37" Type="http://schemas.openxmlformats.org/officeDocument/2006/relationships/tags" Target="../tags/tag329.xml"/><Relationship Id="rId40" Type="http://schemas.openxmlformats.org/officeDocument/2006/relationships/tags" Target="../tags/tag332.xml"/><Relationship Id="rId45" Type="http://schemas.openxmlformats.org/officeDocument/2006/relationships/tags" Target="../tags/tag337.xml"/><Relationship Id="rId53" Type="http://schemas.openxmlformats.org/officeDocument/2006/relationships/tags" Target="../tags/tag345.xml"/><Relationship Id="rId58" Type="http://schemas.openxmlformats.org/officeDocument/2006/relationships/notesSlide" Target="../notesSlides/notesSlide6.xml"/><Relationship Id="rId5" Type="http://schemas.openxmlformats.org/officeDocument/2006/relationships/tags" Target="../tags/tag297.xml"/><Relationship Id="rId19" Type="http://schemas.openxmlformats.org/officeDocument/2006/relationships/tags" Target="../tags/tag311.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 Id="rId22" Type="http://schemas.openxmlformats.org/officeDocument/2006/relationships/tags" Target="../tags/tag314.xml"/><Relationship Id="rId27" Type="http://schemas.openxmlformats.org/officeDocument/2006/relationships/tags" Target="../tags/tag319.xml"/><Relationship Id="rId30" Type="http://schemas.openxmlformats.org/officeDocument/2006/relationships/tags" Target="../tags/tag322.xml"/><Relationship Id="rId35" Type="http://schemas.openxmlformats.org/officeDocument/2006/relationships/tags" Target="../tags/tag327.xml"/><Relationship Id="rId43" Type="http://schemas.openxmlformats.org/officeDocument/2006/relationships/tags" Target="../tags/tag335.xml"/><Relationship Id="rId48" Type="http://schemas.openxmlformats.org/officeDocument/2006/relationships/tags" Target="../tags/tag340.xml"/><Relationship Id="rId56" Type="http://schemas.openxmlformats.org/officeDocument/2006/relationships/tags" Target="../tags/tag348.xml"/><Relationship Id="rId8" Type="http://schemas.openxmlformats.org/officeDocument/2006/relationships/tags" Target="../tags/tag300.xml"/><Relationship Id="rId51" Type="http://schemas.openxmlformats.org/officeDocument/2006/relationships/tags" Target="../tags/tag343.xml"/><Relationship Id="rId3" Type="http://schemas.openxmlformats.org/officeDocument/2006/relationships/tags" Target="../tags/tag295.xml"/><Relationship Id="rId12" Type="http://schemas.openxmlformats.org/officeDocument/2006/relationships/tags" Target="../tags/tag304.xml"/><Relationship Id="rId17" Type="http://schemas.openxmlformats.org/officeDocument/2006/relationships/tags" Target="../tags/tag309.xml"/><Relationship Id="rId25" Type="http://schemas.openxmlformats.org/officeDocument/2006/relationships/tags" Target="../tags/tag317.xml"/><Relationship Id="rId33" Type="http://schemas.openxmlformats.org/officeDocument/2006/relationships/tags" Target="../tags/tag325.xml"/><Relationship Id="rId38" Type="http://schemas.openxmlformats.org/officeDocument/2006/relationships/tags" Target="../tags/tag330.xml"/><Relationship Id="rId46" Type="http://schemas.openxmlformats.org/officeDocument/2006/relationships/tags" Target="../tags/tag338.xml"/><Relationship Id="rId59" Type="http://schemas.openxmlformats.org/officeDocument/2006/relationships/oleObject" Target="../embeddings/oleObject36.bin"/><Relationship Id="rId20" Type="http://schemas.openxmlformats.org/officeDocument/2006/relationships/tags" Target="../tags/tag312.xml"/><Relationship Id="rId41" Type="http://schemas.openxmlformats.org/officeDocument/2006/relationships/tags" Target="../tags/tag333.xml"/><Relationship Id="rId54" Type="http://schemas.openxmlformats.org/officeDocument/2006/relationships/tags" Target="../tags/tag346.xml"/><Relationship Id="rId1" Type="http://schemas.openxmlformats.org/officeDocument/2006/relationships/tags" Target="../tags/tag293.xml"/><Relationship Id="rId6" Type="http://schemas.openxmlformats.org/officeDocument/2006/relationships/tags" Target="../tags/tag298.xml"/><Relationship Id="rId15" Type="http://schemas.openxmlformats.org/officeDocument/2006/relationships/tags" Target="../tags/tag307.xml"/><Relationship Id="rId23" Type="http://schemas.openxmlformats.org/officeDocument/2006/relationships/tags" Target="../tags/tag315.xml"/><Relationship Id="rId28" Type="http://schemas.openxmlformats.org/officeDocument/2006/relationships/tags" Target="../tags/tag320.xml"/><Relationship Id="rId36" Type="http://schemas.openxmlformats.org/officeDocument/2006/relationships/tags" Target="../tags/tag328.xml"/><Relationship Id="rId49" Type="http://schemas.openxmlformats.org/officeDocument/2006/relationships/tags" Target="../tags/tag341.xml"/><Relationship Id="rId57" Type="http://schemas.openxmlformats.org/officeDocument/2006/relationships/slideLayout" Target="../slideLayouts/slideLayout4.xml"/><Relationship Id="rId10" Type="http://schemas.openxmlformats.org/officeDocument/2006/relationships/tags" Target="../tags/tag302.xml"/><Relationship Id="rId31" Type="http://schemas.openxmlformats.org/officeDocument/2006/relationships/tags" Target="../tags/tag323.xml"/><Relationship Id="rId44" Type="http://schemas.openxmlformats.org/officeDocument/2006/relationships/tags" Target="../tags/tag336.xml"/><Relationship Id="rId52" Type="http://schemas.openxmlformats.org/officeDocument/2006/relationships/tags" Target="../tags/tag344.xml"/><Relationship Id="rId60"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12.emf"/><Relationship Id="rId5" Type="http://schemas.openxmlformats.org/officeDocument/2006/relationships/oleObject" Target="../embeddings/oleObject37.bin"/><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12.emf"/><Relationship Id="rId5" Type="http://schemas.openxmlformats.org/officeDocument/2006/relationships/oleObject" Target="../embeddings/oleObject38.bin"/><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image" Target="../media/image12.emf"/><Relationship Id="rId5" Type="http://schemas.openxmlformats.org/officeDocument/2006/relationships/oleObject" Target="../embeddings/oleObject39.bin"/><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12.emf"/><Relationship Id="rId5" Type="http://schemas.openxmlformats.org/officeDocument/2006/relationships/oleObject" Target="../embeddings/oleObject40.bin"/><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image" Target="../media/image12.emf"/><Relationship Id="rId5" Type="http://schemas.openxmlformats.org/officeDocument/2006/relationships/oleObject" Target="../embeddings/oleObject41.bin"/><Relationship Id="rId4"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12.emf"/><Relationship Id="rId5" Type="http://schemas.openxmlformats.org/officeDocument/2006/relationships/oleObject" Target="../embeddings/oleObject42.bin"/><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369.xml"/><Relationship Id="rId7" Type="http://schemas.openxmlformats.org/officeDocument/2006/relationships/image" Target="../media/image12.emf"/><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oleObject" Target="../embeddings/oleObject43.bin"/><Relationship Id="rId5" Type="http://schemas.openxmlformats.org/officeDocument/2006/relationships/slideLayout" Target="../slideLayouts/slideLayout4.xml"/><Relationship Id="rId4" Type="http://schemas.openxmlformats.org/officeDocument/2006/relationships/tags" Target="../tags/tag370.xml"/></Relationships>
</file>

<file path=ppt/slides/_rels/slide48.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image" Target="../media/image12.emf"/><Relationship Id="rId5" Type="http://schemas.openxmlformats.org/officeDocument/2006/relationships/oleObject" Target="../embeddings/oleObject44.bin"/><Relationship Id="rId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image" Target="../media/image12.emf"/><Relationship Id="rId5" Type="http://schemas.openxmlformats.org/officeDocument/2006/relationships/oleObject" Target="../embeddings/oleObject45.bin"/><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mailto:Revisionrtequest@ercot.com" TargetMode="External"/><Relationship Id="rId3" Type="http://schemas.openxmlformats.org/officeDocument/2006/relationships/slideLayout" Target="../slideLayouts/slideLayout4.xml"/><Relationship Id="rId7" Type="http://schemas.openxmlformats.org/officeDocument/2006/relationships/hyperlink" Target="https://www.ercot.com/mktrules/guides/planning" TargetMode="Externa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hyperlink" Target="https://www.ercot.com/mktrules/nprotocols/nprr_process" TargetMode="Externa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8.xml"/><Relationship Id="rId1" Type="http://schemas.openxmlformats.org/officeDocument/2006/relationships/tags" Target="../tags/tag377.xml"/><Relationship Id="rId5" Type="http://schemas.openxmlformats.org/officeDocument/2006/relationships/image" Target="../media/image33.emf"/><Relationship Id="rId4" Type="http://schemas.openxmlformats.org/officeDocument/2006/relationships/oleObject" Target="../embeddings/oleObject46.bin"/></Relationships>
</file>

<file path=ppt/slides/_rels/slide51.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slideLayout" Target="../slideLayouts/slideLayout4.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tags" Target="../tags/tag390.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5" Type="http://schemas.openxmlformats.org/officeDocument/2006/relationships/tags" Target="../tags/tag383.xml"/><Relationship Id="rId15" Type="http://schemas.openxmlformats.org/officeDocument/2006/relationships/image" Target="../media/image33.emf"/><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oleObject" Target="../embeddings/oleObject47.bin"/></Relationships>
</file>

<file path=ppt/slides/_rels/slide52.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image" Target="../media/image12.emf"/><Relationship Id="rId5" Type="http://schemas.openxmlformats.org/officeDocument/2006/relationships/oleObject" Target="../embeddings/oleObject48.bin"/><Relationship Id="rId4"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5.xml"/><Relationship Id="rId1" Type="http://schemas.openxmlformats.org/officeDocument/2006/relationships/tags" Target="../tags/tag394.xml"/><Relationship Id="rId5" Type="http://schemas.openxmlformats.org/officeDocument/2006/relationships/image" Target="../media/image12.emf"/><Relationship Id="rId4" Type="http://schemas.openxmlformats.org/officeDocument/2006/relationships/oleObject" Target="../embeddings/oleObject49.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7.xml"/><Relationship Id="rId1" Type="http://schemas.openxmlformats.org/officeDocument/2006/relationships/tags" Target="../tags/tag396.xml"/><Relationship Id="rId5" Type="http://schemas.openxmlformats.org/officeDocument/2006/relationships/image" Target="../media/image12.emf"/><Relationship Id="rId4" Type="http://schemas.openxmlformats.org/officeDocument/2006/relationships/oleObject" Target="../embeddings/oleObject50.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9.xml"/><Relationship Id="rId1" Type="http://schemas.openxmlformats.org/officeDocument/2006/relationships/tags" Target="../tags/tag398.xml"/><Relationship Id="rId5" Type="http://schemas.openxmlformats.org/officeDocument/2006/relationships/image" Target="../media/image12.emf"/><Relationship Id="rId4" Type="http://schemas.openxmlformats.org/officeDocument/2006/relationships/oleObject" Target="../embeddings/oleObject51.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image" Target="../media/image12.emf"/><Relationship Id="rId4" Type="http://schemas.openxmlformats.org/officeDocument/2006/relationships/oleObject" Target="../embeddings/oleObject52.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3.xml"/><Relationship Id="rId1" Type="http://schemas.openxmlformats.org/officeDocument/2006/relationships/tags" Target="../tags/tag402.xml"/><Relationship Id="rId5" Type="http://schemas.openxmlformats.org/officeDocument/2006/relationships/image" Target="../media/image12.emf"/><Relationship Id="rId4" Type="http://schemas.openxmlformats.org/officeDocument/2006/relationships/oleObject" Target="../embeddings/oleObject53.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5.xml"/><Relationship Id="rId1" Type="http://schemas.openxmlformats.org/officeDocument/2006/relationships/tags" Target="../tags/tag404.xml"/><Relationship Id="rId5" Type="http://schemas.openxmlformats.org/officeDocument/2006/relationships/image" Target="../media/image12.emf"/><Relationship Id="rId4" Type="http://schemas.openxmlformats.org/officeDocument/2006/relationships/oleObject" Target="../embeddings/oleObject54.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7.xml"/><Relationship Id="rId1" Type="http://schemas.openxmlformats.org/officeDocument/2006/relationships/tags" Target="../tags/tag406.xml"/><Relationship Id="rId5" Type="http://schemas.openxmlformats.org/officeDocument/2006/relationships/image" Target="../media/image33.emf"/><Relationship Id="rId4" Type="http://schemas.openxmlformats.org/officeDocument/2006/relationships/oleObject" Target="../embeddings/oleObject5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oleObject" Target="../embeddings/oleObject56.bin"/><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notesSlide" Target="../notesSlides/notesSlide7.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slideLayout" Target="../slideLayouts/slideLayout4.xml"/><Relationship Id="rId5" Type="http://schemas.openxmlformats.org/officeDocument/2006/relationships/tags" Target="../tags/tag412.xml"/><Relationship Id="rId15" Type="http://schemas.openxmlformats.org/officeDocument/2006/relationships/image" Target="../media/image24.svg"/><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image" Target="../media/image12.emf"/></Relationships>
</file>

<file path=ppt/slides/_rels/slide61.xml.rels><?xml version="1.0" encoding="UTF-8" standalone="yes"?>
<Relationships xmlns="http://schemas.openxmlformats.org/package/2006/relationships"><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image" Target="../media/image12.emf"/><Relationship Id="rId5" Type="http://schemas.openxmlformats.org/officeDocument/2006/relationships/oleObject" Target="../embeddings/oleObject57.bin"/><Relationship Id="rId4"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2.xml"/><Relationship Id="rId1" Type="http://schemas.openxmlformats.org/officeDocument/2006/relationships/tags" Target="../tags/tag421.xml"/><Relationship Id="rId5" Type="http://schemas.openxmlformats.org/officeDocument/2006/relationships/image" Target="../media/image33.emf"/><Relationship Id="rId4" Type="http://schemas.openxmlformats.org/officeDocument/2006/relationships/oleObject" Target="../embeddings/oleObject58.bin"/></Relationships>
</file>

<file path=ppt/slides/_rels/slide63.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image" Target="../media/image12.emf"/><Relationship Id="rId18" Type="http://schemas.openxmlformats.org/officeDocument/2006/relationships/slide" Target="slide34.xml"/><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oleObject" Target="../embeddings/oleObject59.bin"/><Relationship Id="rId17" Type="http://schemas.openxmlformats.org/officeDocument/2006/relationships/slide" Target="slide29.xml"/><Relationship Id="rId2" Type="http://schemas.openxmlformats.org/officeDocument/2006/relationships/tags" Target="../tags/tag424.xml"/><Relationship Id="rId16" Type="http://schemas.openxmlformats.org/officeDocument/2006/relationships/slide" Target="slide12.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slideLayout" Target="../slideLayouts/slideLayout4.xml"/><Relationship Id="rId5" Type="http://schemas.openxmlformats.org/officeDocument/2006/relationships/tags" Target="../tags/tag427.xml"/><Relationship Id="rId15" Type="http://schemas.openxmlformats.org/officeDocument/2006/relationships/slide" Target="slide8.xml"/><Relationship Id="rId10" Type="http://schemas.openxmlformats.org/officeDocument/2006/relationships/tags" Target="../tags/tag432.xml"/><Relationship Id="rId19" Type="http://schemas.openxmlformats.org/officeDocument/2006/relationships/slide" Target="slide65.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slide" Target="slide3.xml"/></Relationships>
</file>

<file path=ppt/slides/_rels/slide64.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oleObject" Target="../embeddings/oleObject60.bin"/><Relationship Id="rId18" Type="http://schemas.openxmlformats.org/officeDocument/2006/relationships/image" Target="../media/image37.png"/><Relationship Id="rId3" Type="http://schemas.openxmlformats.org/officeDocument/2006/relationships/tags" Target="../tags/tag435.xml"/><Relationship Id="rId21" Type="http://schemas.openxmlformats.org/officeDocument/2006/relationships/image" Target="../media/image40.png"/><Relationship Id="rId7" Type="http://schemas.openxmlformats.org/officeDocument/2006/relationships/tags" Target="../tags/tag439.xml"/><Relationship Id="rId12" Type="http://schemas.openxmlformats.org/officeDocument/2006/relationships/slideLayout" Target="../slideLayouts/slideLayout13.xml"/><Relationship Id="rId17" Type="http://schemas.openxmlformats.org/officeDocument/2006/relationships/image" Target="../media/image36.png"/><Relationship Id="rId2" Type="http://schemas.openxmlformats.org/officeDocument/2006/relationships/tags" Target="../tags/tag434.xml"/><Relationship Id="rId16" Type="http://schemas.openxmlformats.org/officeDocument/2006/relationships/image" Target="../media/image35.png"/><Relationship Id="rId20" Type="http://schemas.openxmlformats.org/officeDocument/2006/relationships/image" Target="../media/image39.jpeg"/><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tags" Target="../tags/tag443.xml"/><Relationship Id="rId24" Type="http://schemas.openxmlformats.org/officeDocument/2006/relationships/image" Target="../media/image43.png"/><Relationship Id="rId5" Type="http://schemas.openxmlformats.org/officeDocument/2006/relationships/tags" Target="../tags/tag437.xml"/><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tags" Target="../tags/tag442.xml"/><Relationship Id="rId19" Type="http://schemas.openxmlformats.org/officeDocument/2006/relationships/image" Target="../media/image38.png"/><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image" Target="../media/image1.emf"/><Relationship Id="rId22" Type="http://schemas.openxmlformats.org/officeDocument/2006/relationships/image" Target="../media/image41.png"/></Relationships>
</file>

<file path=ppt/slides/_rels/slide65.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slide" Target="slide3.xml"/><Relationship Id="rId18" Type="http://schemas.openxmlformats.org/officeDocument/2006/relationships/slide" Target="slide63.xml"/><Relationship Id="rId3" Type="http://schemas.openxmlformats.org/officeDocument/2006/relationships/tags" Target="../tags/tag446.xml"/><Relationship Id="rId7" Type="http://schemas.openxmlformats.org/officeDocument/2006/relationships/tags" Target="../tags/tag450.xml"/><Relationship Id="rId12" Type="http://schemas.openxmlformats.org/officeDocument/2006/relationships/image" Target="../media/image12.emf"/><Relationship Id="rId17" Type="http://schemas.openxmlformats.org/officeDocument/2006/relationships/slide" Target="slide34.xml"/><Relationship Id="rId2" Type="http://schemas.openxmlformats.org/officeDocument/2006/relationships/tags" Target="../tags/tag445.xml"/><Relationship Id="rId16" Type="http://schemas.openxmlformats.org/officeDocument/2006/relationships/slide" Target="slide29.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oleObject" Target="../embeddings/oleObject61.bin"/><Relationship Id="rId5" Type="http://schemas.openxmlformats.org/officeDocument/2006/relationships/tags" Target="../tags/tag448.xml"/><Relationship Id="rId15" Type="http://schemas.openxmlformats.org/officeDocument/2006/relationships/slide" Target="slide12.xml"/><Relationship Id="rId10" Type="http://schemas.openxmlformats.org/officeDocument/2006/relationships/slideLayout" Target="../slideLayouts/slideLayout4.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slide" Target="slide8.xml"/></Relationships>
</file>

<file path=ppt/slides/_rels/slide66.xml.rels><?xml version="1.0" encoding="UTF-8" standalone="yes"?>
<Relationships xmlns="http://schemas.openxmlformats.org/package/2006/relationships"><Relationship Id="rId8" Type="http://schemas.openxmlformats.org/officeDocument/2006/relationships/tags" Target="../tags/tag460.xml"/><Relationship Id="rId13" Type="http://schemas.openxmlformats.org/officeDocument/2006/relationships/image" Target="../media/image44.svg"/><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1.emf"/><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oleObject" Target="../embeddings/oleObject62.bin"/><Relationship Id="rId5" Type="http://schemas.openxmlformats.org/officeDocument/2006/relationships/tags" Target="../tags/tag457.xml"/><Relationship Id="rId15" Type="http://schemas.openxmlformats.org/officeDocument/2006/relationships/image" Target="../media/image46.svg"/><Relationship Id="rId10" Type="http://schemas.openxmlformats.org/officeDocument/2006/relationships/slideLayout" Target="../slideLayouts/slideLayout9.xml"/><Relationship Id="rId4" Type="http://schemas.openxmlformats.org/officeDocument/2006/relationships/tags" Target="../tags/tag456.xml"/><Relationship Id="rId9" Type="http://schemas.openxmlformats.org/officeDocument/2006/relationships/tags" Target="../tags/tag461.xml"/><Relationship Id="rId14" Type="http://schemas.openxmlformats.org/officeDocument/2006/relationships/image" Target="../media/image45.svg"/></Relationships>
</file>

<file path=ppt/slides/_rels/slide6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oleObject" Target="../embeddings/oleObject63.bin"/><Relationship Id="rId7" Type="http://schemas.openxmlformats.org/officeDocument/2006/relationships/image" Target="../media/image15.svg"/><Relationship Id="rId2" Type="http://schemas.openxmlformats.org/officeDocument/2006/relationships/slideLayout" Target="../slideLayouts/slideLayout9.xml"/><Relationship Id="rId1" Type="http://schemas.openxmlformats.org/officeDocument/2006/relationships/tags" Target="../tags/tag462.xml"/><Relationship Id="rId6" Type="http://schemas.openxmlformats.org/officeDocument/2006/relationships/image" Target="../media/image48.svg"/><Relationship Id="rId5" Type="http://schemas.openxmlformats.org/officeDocument/2006/relationships/image" Target="../media/image47.svg"/><Relationship Id="rId4" Type="http://schemas.openxmlformats.org/officeDocument/2006/relationships/image" Target="../media/image12.emf"/><Relationship Id="rId9" Type="http://schemas.openxmlformats.org/officeDocument/2006/relationships/image" Target="../media/image50.svg"/></Relationships>
</file>

<file path=ppt/slides/_rels/slide6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tags" Target="../tags/tag465.xml"/><Relationship Id="rId7" Type="http://schemas.openxmlformats.org/officeDocument/2006/relationships/image" Target="../media/image45.svg"/><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image" Target="../media/image12.emf"/><Relationship Id="rId5" Type="http://schemas.openxmlformats.org/officeDocument/2006/relationships/oleObject" Target="../embeddings/oleObject64.bin"/><Relationship Id="rId4" Type="http://schemas.openxmlformats.org/officeDocument/2006/relationships/slideLayout" Target="../slideLayouts/slideLayout9.xml"/><Relationship Id="rId9" Type="http://schemas.openxmlformats.org/officeDocument/2006/relationships/image" Target="../media/image46.svg"/></Relationships>
</file>

<file path=ppt/slides/_rels/slide69.xml.rels><?xml version="1.0" encoding="UTF-8" standalone="yes"?>
<Relationships xmlns="http://schemas.openxmlformats.org/package/2006/relationships"><Relationship Id="rId8" Type="http://schemas.openxmlformats.org/officeDocument/2006/relationships/tags" Target="../tags/tag473.xml"/><Relationship Id="rId13" Type="http://schemas.openxmlformats.org/officeDocument/2006/relationships/image" Target="../media/image51.svg"/><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image" Target="../media/image12.emf"/><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oleObject" Target="../embeddings/oleObject65.bin"/><Relationship Id="rId5" Type="http://schemas.openxmlformats.org/officeDocument/2006/relationships/tags" Target="../tags/tag470.xml"/><Relationship Id="rId15" Type="http://schemas.openxmlformats.org/officeDocument/2006/relationships/image" Target="../media/image53.svg"/><Relationship Id="rId10" Type="http://schemas.openxmlformats.org/officeDocument/2006/relationships/slideLayout" Target="../slideLayouts/slideLayout9.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image" Target="../media/image52.svg"/></Relationships>
</file>

<file path=ppt/slides/_rels/slide7.xml.rels><?xml version="1.0" encoding="UTF-8" standalone="yes"?>
<Relationships xmlns="http://schemas.openxmlformats.org/package/2006/relationships"><Relationship Id="rId8" Type="http://schemas.openxmlformats.org/officeDocument/2006/relationships/hyperlink" Target="https://www.ercot.com/files/docs/2026/04/17/145PGRR-45-ERCOT-Comments-041726.docx" TargetMode="External"/><Relationship Id="rId3" Type="http://schemas.openxmlformats.org/officeDocument/2006/relationships/oleObject" Target="../embeddings/oleObject9.bin"/><Relationship Id="rId7" Type="http://schemas.openxmlformats.org/officeDocument/2006/relationships/hyperlink" Target="https://www.ercot.com/files/docs/2026/04/23/145PGRR-53-ERCOT-Comments-042326.docx" TargetMode="External"/><Relationship Id="rId2" Type="http://schemas.openxmlformats.org/officeDocument/2006/relationships/slideLayout" Target="../slideLayouts/slideLayout4.xml"/><Relationship Id="rId1" Type="http://schemas.openxmlformats.org/officeDocument/2006/relationships/tags" Target="../tags/tag139.xml"/><Relationship Id="rId6" Type="http://schemas.openxmlformats.org/officeDocument/2006/relationships/hyperlink" Target="https://www.ercot.com/mktrules/issues/NPRR1325" TargetMode="External"/><Relationship Id="rId5" Type="http://schemas.openxmlformats.org/officeDocument/2006/relationships/hyperlink" Target="https://www.ercot.com/mktrules/issues/PGRR145" TargetMode="External"/><Relationship Id="rId4" Type="http://schemas.openxmlformats.org/officeDocument/2006/relationships/image" Target="../media/image12.emf"/></Relationships>
</file>

<file path=ppt/slides/_rels/slide7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tags" Target="../tags/tag477.xml"/><Relationship Id="rId7" Type="http://schemas.openxmlformats.org/officeDocument/2006/relationships/image" Target="../media/image12.emf"/><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oleObject" Target="../embeddings/oleObject66.bin"/><Relationship Id="rId5" Type="http://schemas.openxmlformats.org/officeDocument/2006/relationships/slideLayout" Target="../slideLayouts/slideLayout9.xml"/><Relationship Id="rId4" Type="http://schemas.openxmlformats.org/officeDocument/2006/relationships/tags" Target="../tags/tag478.xml"/></Relationships>
</file>

<file path=ppt/slides/_rels/slide71.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image" Target="../media/image51.svg"/><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image" Target="../media/image1.emf"/><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oleObject" Target="../embeddings/oleObject67.bin"/><Relationship Id="rId5" Type="http://schemas.openxmlformats.org/officeDocument/2006/relationships/tags" Target="../tags/tag483.xml"/><Relationship Id="rId10" Type="http://schemas.openxmlformats.org/officeDocument/2006/relationships/slideLayout" Target="../slideLayouts/slideLayout9.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image" Target="../media/image55.sv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9.xml"/><Relationship Id="rId1" Type="http://schemas.openxmlformats.org/officeDocument/2006/relationships/tags" Target="../tags/tag488.xml"/><Relationship Id="rId4" Type="http://schemas.openxmlformats.org/officeDocument/2006/relationships/image" Target="../media/image12.emf"/></Relationships>
</file>

<file path=ppt/slides/_rels/slide73.xml.rels><?xml version="1.0" encoding="UTF-8" standalone="yes"?>
<Relationships xmlns="http://schemas.openxmlformats.org/package/2006/relationships"><Relationship Id="rId3" Type="http://schemas.openxmlformats.org/officeDocument/2006/relationships/tags" Target="../tags/tag491.xml"/><Relationship Id="rId7" Type="http://schemas.openxmlformats.org/officeDocument/2006/relationships/image" Target="../media/image12.emf"/><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oleObject" Target="../embeddings/oleObject69.bin"/><Relationship Id="rId5" Type="http://schemas.openxmlformats.org/officeDocument/2006/relationships/slideLayout" Target="../slideLayouts/slideLayout9.xml"/><Relationship Id="rId4" Type="http://schemas.openxmlformats.org/officeDocument/2006/relationships/tags" Target="../tags/tag492.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95.xml"/><Relationship Id="rId7" Type="http://schemas.openxmlformats.org/officeDocument/2006/relationships/slideLayout" Target="../slideLayouts/slideLayout9.xml"/><Relationship Id="rId12" Type="http://schemas.openxmlformats.org/officeDocument/2006/relationships/image" Target="../media/image57.svg"/><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image" Target="../media/image56.svg"/><Relationship Id="rId5" Type="http://schemas.openxmlformats.org/officeDocument/2006/relationships/tags" Target="../tags/tag497.xml"/><Relationship Id="rId10" Type="http://schemas.openxmlformats.org/officeDocument/2006/relationships/image" Target="../media/image12.emf"/><Relationship Id="rId4" Type="http://schemas.openxmlformats.org/officeDocument/2006/relationships/tags" Target="../tags/tag496.xml"/><Relationship Id="rId9" Type="http://schemas.openxmlformats.org/officeDocument/2006/relationships/oleObject" Target="../embeddings/oleObject70.bin"/></Relationships>
</file>

<file path=ppt/slides/_rels/slide7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01.xml"/><Relationship Id="rId7" Type="http://schemas.openxmlformats.org/officeDocument/2006/relationships/oleObject" Target="../embeddings/oleObject71.bin"/><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502.xml"/><Relationship Id="rId9" Type="http://schemas.openxmlformats.org/officeDocument/2006/relationships/image" Target="../media/image54.svg"/></Relationships>
</file>

<file path=ppt/slides/_rels/slide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slide" Target="slide3.xml"/><Relationship Id="rId18" Type="http://schemas.openxmlformats.org/officeDocument/2006/relationships/slide" Target="slide65.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2.emf"/><Relationship Id="rId17" Type="http://schemas.openxmlformats.org/officeDocument/2006/relationships/slide" Target="slide63.xml"/><Relationship Id="rId2" Type="http://schemas.openxmlformats.org/officeDocument/2006/relationships/tags" Target="../tags/tag141.xml"/><Relationship Id="rId16" Type="http://schemas.openxmlformats.org/officeDocument/2006/relationships/slide" Target="slide34.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oleObject" Target="../embeddings/oleObject10.bin"/><Relationship Id="rId5" Type="http://schemas.openxmlformats.org/officeDocument/2006/relationships/tags" Target="../tags/tag144.xml"/><Relationship Id="rId15" Type="http://schemas.openxmlformats.org/officeDocument/2006/relationships/slide" Target="slide29.xml"/><Relationship Id="rId10" Type="http://schemas.openxmlformats.org/officeDocument/2006/relationships/slideLayout" Target="../slideLayouts/slideLayout4.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tags" Target="../tags/tag149.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72" imgH="588" progId="TCLayout.ActiveDocument.1">
                  <p:embed/>
                </p:oleObj>
              </mc:Choice>
              <mc:Fallback>
                <p:oleObj name="think-cell Slide" r:id="rId7"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ACBF3670-63C3-6D42-011E-AC3420A91679}"/>
              </a:ext>
            </a:extLst>
          </p:cNvPr>
          <p:cNvSpPr txBox="1">
            <a:spLocks/>
          </p:cNvSpPr>
          <p:nvPr/>
        </p:nvSpPr>
        <p:spPr>
          <a:xfrm>
            <a:off x="882069" y="2564247"/>
            <a:ext cx="4882568" cy="3999346"/>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400" kern="1200" dirty="0">
                <a:solidFill>
                  <a:schemeClr val="accent1"/>
                </a:solidFill>
                <a:latin typeface="+mj-lt"/>
                <a:ea typeface="+mj-ea"/>
                <a:cs typeface="+mj-cs"/>
              </a:defRPr>
            </a:lvl1pPr>
          </a:lstStyle>
          <a:p>
            <a:pPr>
              <a:lnSpc>
                <a:spcPct val="100000"/>
              </a:lnSpc>
              <a:spcBef>
                <a:spcPts val="300"/>
              </a:spcBef>
              <a:spcAft>
                <a:spcPts val="300"/>
              </a:spcAft>
              <a:defRPr/>
            </a:pPr>
            <a:r>
              <a:rPr lang="en-US" sz="2800"/>
              <a:t>Large Load Interconnection Batch Study for Special ROS</a:t>
            </a:r>
            <a:endParaRPr lang="en-US" sz="1400"/>
          </a:p>
        </p:txBody>
      </p:sp>
      <p:sp>
        <p:nvSpPr>
          <p:cNvPr id="4" name="Documenttype">
            <a:extLst>
              <a:ext uri="{FF2B5EF4-FFF2-40B4-BE49-F238E27FC236}">
                <a16:creationId xmlns:a16="http://schemas.microsoft.com/office/drawing/2014/main" id="{4CEF5D44-C951-2D57-C501-548235B57BCC}"/>
              </a:ext>
            </a:extLst>
          </p:cNvPr>
          <p:cNvSpPr>
            <a:spLocks noGrp="1"/>
          </p:cNvSpPr>
          <p:nvPr>
            <p:ph type="body" sz="quarter" idx="15"/>
            <p:custDataLst>
              <p:tags r:id="rId4"/>
            </p:custDataLst>
          </p:nvPr>
        </p:nvSpPr>
        <p:spPr>
          <a:xfrm flipH="1">
            <a:off x="6427363" y="4437743"/>
            <a:ext cx="5455214" cy="2134369"/>
          </a:xfrm>
        </p:spPr>
        <p:txBody>
          <a:bodyPr vert="horz" wrap="square" lIns="274320" tIns="182880" rIns="640080" bIns="182880" anchor="t">
            <a:noAutofit/>
          </a:bodyPr>
          <a:lstStyle/>
          <a:p>
            <a:r>
              <a:rPr lang="en-US" dirty="0">
                <a:cs typeface="Arial"/>
              </a:rPr>
              <a:t>April 23, 2026</a:t>
            </a:r>
          </a:p>
          <a:p>
            <a:endParaRPr lang="en-US" dirty="0">
              <a:cs typeface="Arial"/>
            </a:endParaRPr>
          </a:p>
          <a:p>
            <a:r>
              <a:rPr lang="en-US" dirty="0">
                <a:solidFill>
                  <a:srgbClr val="C00000"/>
                </a:solidFill>
                <a:cs typeface="Arial"/>
              </a:rPr>
              <a:t>Updated v2: Sections 4 &amp; 5 populated</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hink-cell data - do not delete" hidden="1">
            <a:extLst>
              <a:ext uri="{FF2B5EF4-FFF2-40B4-BE49-F238E27FC236}">
                <a16:creationId xmlns:a16="http://schemas.microsoft.com/office/drawing/2014/main" id="{EC2A4E97-3409-8CAE-5092-BB7426261ADC}"/>
              </a:ext>
            </a:extLst>
          </p:cNvPr>
          <p:cNvGraphicFramePr>
            <a:graphicFrameLocks noChangeAspect="1"/>
          </p:cNvGraphicFramePr>
          <p:nvPr>
            <p:custDataLst>
              <p:tags r:id="rId1"/>
            </p:custDataLst>
            <p:extLst>
              <p:ext uri="{D42A27DB-BD31-4B8C-83A1-F6EECF244321}">
                <p14:modId xmlns:p14="http://schemas.microsoft.com/office/powerpoint/2010/main" val="2837824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4" imgH="403" progId="TCLayout.ActiveDocument.1">
                  <p:embed/>
                </p:oleObj>
              </mc:Choice>
              <mc:Fallback>
                <p:oleObj name="think-cell Slide" r:id="rId21" imgW="404" imgH="403" progId="TCLayout.ActiveDocument.1">
                  <p:embed/>
                  <p:pic>
                    <p:nvPicPr>
                      <p:cNvPr id="65" name="think-cell data - do not delete" hidden="1">
                        <a:extLst>
                          <a:ext uri="{FF2B5EF4-FFF2-40B4-BE49-F238E27FC236}">
                            <a16:creationId xmlns:a16="http://schemas.microsoft.com/office/drawing/2014/main" id="{EC2A4E97-3409-8CAE-5092-BB7426261ADC}"/>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016D1D6-9D88-9B85-2A93-81B86B86EE1B}"/>
              </a:ext>
            </a:extLst>
          </p:cNvPr>
          <p:cNvSpPr>
            <a:spLocks noGrp="1"/>
          </p:cNvSpPr>
          <p:nvPr>
            <p:ph type="title"/>
          </p:nvPr>
        </p:nvSpPr>
        <p:spPr>
          <a:xfrm>
            <a:off x="1257300" y="457200"/>
            <a:ext cx="10401300" cy="664797"/>
          </a:xfrm>
        </p:spPr>
        <p:txBody>
          <a:bodyPr vert="horz">
            <a:spAutoFit/>
          </a:bodyPr>
          <a:lstStyle/>
          <a:p>
            <a:r>
              <a:rPr lang="en-US"/>
              <a:t>Existing approaches to Year 6 allocation present clear trade-offs between certainty and realism</a:t>
            </a:r>
          </a:p>
        </p:txBody>
      </p:sp>
      <p:sp>
        <p:nvSpPr>
          <p:cNvPr id="3" name="Slide Number Placeholder 4">
            <a:extLst>
              <a:ext uri="{FF2B5EF4-FFF2-40B4-BE49-F238E27FC236}">
                <a16:creationId xmlns:a16="http://schemas.microsoft.com/office/drawing/2014/main" id="{B846D612-6283-D410-C7BF-73F3FA15773B}"/>
              </a:ext>
            </a:extLst>
          </p:cNvPr>
          <p:cNvSpPr>
            <a:spLocks noGrp="1"/>
          </p:cNvSpPr>
          <p:nvPr>
            <p:ph type="sldNum" sz="quarter" idx="12"/>
          </p:nvPr>
        </p:nvSpPr>
        <p:spPr/>
        <p:txBody>
          <a:bodyPr/>
          <a:lstStyle/>
          <a:p>
            <a:fld id="{BCDE79FB-97BA-492B-8D57-F1373F9ADA95}" type="slidenum">
              <a:rPr lang="en-US" smtClean="0"/>
              <a:t>10</a:t>
            </a:fld>
            <a:endParaRPr lang="en-US"/>
          </a:p>
        </p:txBody>
      </p:sp>
      <p:grpSp>
        <p:nvGrpSpPr>
          <p:cNvPr id="4" name="Group 3">
            <a:extLst>
              <a:ext uri="{FF2B5EF4-FFF2-40B4-BE49-F238E27FC236}">
                <a16:creationId xmlns:a16="http://schemas.microsoft.com/office/drawing/2014/main" id="{9FD9F4A3-3DD2-028E-09E1-84F529ED5673}"/>
              </a:ext>
            </a:extLst>
          </p:cNvPr>
          <p:cNvGrpSpPr/>
          <p:nvPr/>
        </p:nvGrpSpPr>
        <p:grpSpPr>
          <a:xfrm>
            <a:off x="11011961" y="2045583"/>
            <a:ext cx="510155" cy="494387"/>
            <a:chOff x="11011961" y="2045583"/>
            <a:chExt cx="510155" cy="494387"/>
          </a:xfrm>
          <a:solidFill>
            <a:schemeClr val="bg1">
              <a:lumMod val="75000"/>
            </a:schemeClr>
          </a:solidFill>
        </p:grpSpPr>
        <p:sp>
          <p:nvSpPr>
            <p:cNvPr id="5" name="Rectangle 4">
              <a:extLst>
                <a:ext uri="{FF2B5EF4-FFF2-40B4-BE49-F238E27FC236}">
                  <a16:creationId xmlns:a16="http://schemas.microsoft.com/office/drawing/2014/main" id="{37CF5035-970B-0475-5094-2049D9C759D6}"/>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Rectangle 5">
              <a:extLst>
                <a:ext uri="{FF2B5EF4-FFF2-40B4-BE49-F238E27FC236}">
                  <a16:creationId xmlns:a16="http://schemas.microsoft.com/office/drawing/2014/main" id="{9D4BC715-C6A8-5941-0F6C-5A449289F83E}"/>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 name="Rectangle 6">
              <a:extLst>
                <a:ext uri="{FF2B5EF4-FFF2-40B4-BE49-F238E27FC236}">
                  <a16:creationId xmlns:a16="http://schemas.microsoft.com/office/drawing/2014/main" id="{60547CCF-109E-F4A9-8148-84AAB779C674}"/>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 name="Rectangle 7">
              <a:extLst>
                <a:ext uri="{FF2B5EF4-FFF2-40B4-BE49-F238E27FC236}">
                  <a16:creationId xmlns:a16="http://schemas.microsoft.com/office/drawing/2014/main" id="{9734EAF4-2728-8583-D4DC-650E94FDD43F}"/>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Rectangle 8">
              <a:extLst>
                <a:ext uri="{FF2B5EF4-FFF2-40B4-BE49-F238E27FC236}">
                  <a16:creationId xmlns:a16="http://schemas.microsoft.com/office/drawing/2014/main" id="{D3E60C48-08F0-0039-3BC5-73D3AE7AFA19}"/>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 name="Rectangle 9">
              <a:extLst>
                <a:ext uri="{FF2B5EF4-FFF2-40B4-BE49-F238E27FC236}">
                  <a16:creationId xmlns:a16="http://schemas.microsoft.com/office/drawing/2014/main" id="{939C64D6-FC3B-6EF7-7EAF-1E45C463F7DC}"/>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 name="Rectangle 10">
              <a:extLst>
                <a:ext uri="{FF2B5EF4-FFF2-40B4-BE49-F238E27FC236}">
                  <a16:creationId xmlns:a16="http://schemas.microsoft.com/office/drawing/2014/main" id="{534A25CE-59E8-A028-4358-BD6E2D83DDDF}"/>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Rectangle 11">
              <a:extLst>
                <a:ext uri="{FF2B5EF4-FFF2-40B4-BE49-F238E27FC236}">
                  <a16:creationId xmlns:a16="http://schemas.microsoft.com/office/drawing/2014/main" id="{136CA9F7-496E-39DF-6CD8-CBEA5F74E8CC}"/>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 name="Rectangle 12">
              <a:extLst>
                <a:ext uri="{FF2B5EF4-FFF2-40B4-BE49-F238E27FC236}">
                  <a16:creationId xmlns:a16="http://schemas.microsoft.com/office/drawing/2014/main" id="{25EA526D-7257-6CBE-D5E1-07B088215713}"/>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Rectangle 13">
              <a:extLst>
                <a:ext uri="{FF2B5EF4-FFF2-40B4-BE49-F238E27FC236}">
                  <a16:creationId xmlns:a16="http://schemas.microsoft.com/office/drawing/2014/main" id="{7F755D1F-8A5A-A831-C0A4-F7C2458C05B4}"/>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5" name="Rectangle 14">
              <a:extLst>
                <a:ext uri="{FF2B5EF4-FFF2-40B4-BE49-F238E27FC236}">
                  <a16:creationId xmlns:a16="http://schemas.microsoft.com/office/drawing/2014/main" id="{2F5E2118-413C-5481-F2BF-79751C0CC9A9}"/>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 name="Rectangle 15">
              <a:extLst>
                <a:ext uri="{FF2B5EF4-FFF2-40B4-BE49-F238E27FC236}">
                  <a16:creationId xmlns:a16="http://schemas.microsoft.com/office/drawing/2014/main" id="{C82CD037-0AB3-00C7-2F14-A82D6BD693F3}"/>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16">
              <a:extLst>
                <a:ext uri="{FF2B5EF4-FFF2-40B4-BE49-F238E27FC236}">
                  <a16:creationId xmlns:a16="http://schemas.microsoft.com/office/drawing/2014/main" id="{A702A23B-9DCE-C10C-1680-618015A58A59}"/>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grpSp>
        <p:nvGrpSpPr>
          <p:cNvPr id="18" name="Group 17">
            <a:extLst>
              <a:ext uri="{FF2B5EF4-FFF2-40B4-BE49-F238E27FC236}">
                <a16:creationId xmlns:a16="http://schemas.microsoft.com/office/drawing/2014/main" id="{1F171160-2EF0-D6D5-3FD7-55E18F586194}"/>
              </a:ext>
            </a:extLst>
          </p:cNvPr>
          <p:cNvGrpSpPr/>
          <p:nvPr/>
        </p:nvGrpSpPr>
        <p:grpSpPr>
          <a:xfrm>
            <a:off x="2293906" y="1502881"/>
            <a:ext cx="4430248" cy="211979"/>
            <a:chOff x="1257300" y="1665156"/>
            <a:chExt cx="2802637" cy="256495"/>
          </a:xfrm>
        </p:grpSpPr>
        <p:sp>
          <p:nvSpPr>
            <p:cNvPr id="19" name="TextBox 18">
              <a:extLst>
                <a:ext uri="{FF2B5EF4-FFF2-40B4-BE49-F238E27FC236}">
                  <a16:creationId xmlns:a16="http://schemas.microsoft.com/office/drawing/2014/main" id="{5B46877F-F9E7-B0C6-EFDF-8F116FF30C23}"/>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PGRR145 Approach</a:t>
              </a:r>
            </a:p>
          </p:txBody>
        </p:sp>
        <p:cxnSp>
          <p:nvCxnSpPr>
            <p:cNvPr id="20" name="LineBasicDefault 7">
              <a:extLst>
                <a:ext uri="{FF2B5EF4-FFF2-40B4-BE49-F238E27FC236}">
                  <a16:creationId xmlns:a16="http://schemas.microsoft.com/office/drawing/2014/main" id="{2BDB97F0-5D27-26B2-D73D-B151A4A319E1}"/>
                </a:ext>
              </a:extLst>
            </p:cNvPr>
            <p:cNvCxnSpPr>
              <a:cxnSpLocks/>
            </p:cNvCxnSpPr>
            <p:nvPr>
              <p:custDataLst>
                <p:tags r:id="rId19"/>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2FE6D683-78EB-7B53-53A4-B51C47AAF4D2}"/>
              </a:ext>
            </a:extLst>
          </p:cNvPr>
          <p:cNvGrpSpPr/>
          <p:nvPr/>
        </p:nvGrpSpPr>
        <p:grpSpPr>
          <a:xfrm>
            <a:off x="7207016" y="1502874"/>
            <a:ext cx="4430248" cy="211978"/>
            <a:chOff x="1257300" y="1665156"/>
            <a:chExt cx="2802637" cy="256495"/>
          </a:xfrm>
        </p:grpSpPr>
        <p:sp>
          <p:nvSpPr>
            <p:cNvPr id="22" name="TextBox 21">
              <a:extLst>
                <a:ext uri="{FF2B5EF4-FFF2-40B4-BE49-F238E27FC236}">
                  <a16:creationId xmlns:a16="http://schemas.microsoft.com/office/drawing/2014/main" id="{318A1C0C-B214-4870-A732-BDB66ADFEC8B}"/>
                </a:ext>
              </a:extLst>
            </p:cNvPr>
            <p:cNvSpPr txBox="1">
              <a:spLocks/>
            </p:cNvSpPr>
            <p:nvPr/>
          </p:nvSpPr>
          <p:spPr>
            <a:xfrm>
              <a:off x="1257300" y="1665156"/>
              <a:ext cx="2802637" cy="22344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“Rollover” approach to subsequent batch</a:t>
              </a:r>
            </a:p>
          </p:txBody>
        </p:sp>
        <p:cxnSp>
          <p:nvCxnSpPr>
            <p:cNvPr id="23" name="LineBasicDefault 7">
              <a:extLst>
                <a:ext uri="{FF2B5EF4-FFF2-40B4-BE49-F238E27FC236}">
                  <a16:creationId xmlns:a16="http://schemas.microsoft.com/office/drawing/2014/main" id="{85E8D4F1-37C3-7680-CB04-2A52047C8042}"/>
                </a:ext>
              </a:extLst>
            </p:cNvPr>
            <p:cNvCxnSpPr>
              <a:cxnSpLocks/>
            </p:cNvCxnSpPr>
            <p:nvPr>
              <p:custDataLst>
                <p:tags r:id="rId18"/>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5" name="Graphic 24">
            <a:extLst>
              <a:ext uri="{FF2B5EF4-FFF2-40B4-BE49-F238E27FC236}">
                <a16:creationId xmlns:a16="http://schemas.microsoft.com/office/drawing/2014/main" id="{2EEB291A-2150-B376-BAB1-169DB0AFB59D}"/>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554736" y="1123018"/>
            <a:ext cx="312822" cy="312822"/>
          </a:xfrm>
          <a:prstGeom prst="rect">
            <a:avLst/>
          </a:prstGeom>
        </p:spPr>
      </p:pic>
      <p:sp>
        <p:nvSpPr>
          <p:cNvPr id="26" name="TextBox 25">
            <a:extLst>
              <a:ext uri="{FF2B5EF4-FFF2-40B4-BE49-F238E27FC236}">
                <a16:creationId xmlns:a16="http://schemas.microsoft.com/office/drawing/2014/main" id="{3DA970CD-B19A-272C-AAFD-70D4DABC2BBE}"/>
              </a:ext>
            </a:extLst>
          </p:cNvPr>
          <p:cNvSpPr txBox="1">
            <a:spLocks/>
          </p:cNvSpPr>
          <p:nvPr/>
        </p:nvSpPr>
        <p:spPr>
          <a:xfrm>
            <a:off x="1025166" y="1171707"/>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sp>
        <p:nvSpPr>
          <p:cNvPr id="27" name="TextBox 26">
            <a:extLst>
              <a:ext uri="{FF2B5EF4-FFF2-40B4-BE49-F238E27FC236}">
                <a16:creationId xmlns:a16="http://schemas.microsoft.com/office/drawing/2014/main" id="{A3C2883D-EF1C-C6FA-E64B-29AF157E35B9}"/>
              </a:ext>
            </a:extLst>
          </p:cNvPr>
          <p:cNvSpPr txBox="1">
            <a:spLocks/>
          </p:cNvSpPr>
          <p:nvPr/>
        </p:nvSpPr>
        <p:spPr>
          <a:xfrm>
            <a:off x="554736" y="376505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Years 1-5</a:t>
            </a:r>
            <a:endParaRPr lang="en-US" sz="1200"/>
          </a:p>
        </p:txBody>
      </p:sp>
      <p:sp>
        <p:nvSpPr>
          <p:cNvPr id="28" name="TextBox 27">
            <a:extLst>
              <a:ext uri="{FF2B5EF4-FFF2-40B4-BE49-F238E27FC236}">
                <a16:creationId xmlns:a16="http://schemas.microsoft.com/office/drawing/2014/main" id="{873A64AE-75C5-C906-E58E-BA747696FE22}"/>
              </a:ext>
            </a:extLst>
          </p:cNvPr>
          <p:cNvSpPr txBox="1">
            <a:spLocks/>
          </p:cNvSpPr>
          <p:nvPr/>
        </p:nvSpPr>
        <p:spPr>
          <a:xfrm>
            <a:off x="229390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sp>
        <p:nvSpPr>
          <p:cNvPr id="29" name="TextBox 28">
            <a:extLst>
              <a:ext uri="{FF2B5EF4-FFF2-40B4-BE49-F238E27FC236}">
                <a16:creationId xmlns:a16="http://schemas.microsoft.com/office/drawing/2014/main" id="{0BBC1531-3264-F1F0-2245-FA9060668977}"/>
              </a:ext>
            </a:extLst>
          </p:cNvPr>
          <p:cNvSpPr txBox="1">
            <a:spLocks/>
          </p:cNvSpPr>
          <p:nvPr/>
        </p:nvSpPr>
        <p:spPr>
          <a:xfrm>
            <a:off x="720701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grpSp>
        <p:nvGrpSpPr>
          <p:cNvPr id="30" name="Group 29">
            <a:extLst>
              <a:ext uri="{FF2B5EF4-FFF2-40B4-BE49-F238E27FC236}">
                <a16:creationId xmlns:a16="http://schemas.microsoft.com/office/drawing/2014/main" id="{13F50A8E-43D5-6E0A-680B-9F607E66446D}"/>
              </a:ext>
            </a:extLst>
          </p:cNvPr>
          <p:cNvGrpSpPr/>
          <p:nvPr/>
        </p:nvGrpSpPr>
        <p:grpSpPr>
          <a:xfrm>
            <a:off x="554736" y="5264983"/>
            <a:ext cx="11082528" cy="815608"/>
            <a:chOff x="554736" y="4356105"/>
            <a:chExt cx="11082528" cy="815608"/>
          </a:xfrm>
        </p:grpSpPr>
        <p:sp>
          <p:nvSpPr>
            <p:cNvPr id="31" name="TextBox 30">
              <a:extLst>
                <a:ext uri="{FF2B5EF4-FFF2-40B4-BE49-F238E27FC236}">
                  <a16:creationId xmlns:a16="http://schemas.microsoft.com/office/drawing/2014/main" id="{8BF794F9-4411-7506-DFBC-DCA48983A396}"/>
                </a:ext>
              </a:extLst>
            </p:cNvPr>
            <p:cNvSpPr txBox="1">
              <a:spLocks/>
            </p:cNvSpPr>
            <p:nvPr/>
          </p:nvSpPr>
          <p:spPr>
            <a:xfrm>
              <a:off x="554736" y="435610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Considerations</a:t>
              </a:r>
              <a:endParaRPr lang="en-US" sz="1200"/>
            </a:p>
          </p:txBody>
        </p:sp>
        <p:sp>
          <p:nvSpPr>
            <p:cNvPr id="32" name="TextBox 31">
              <a:extLst>
                <a:ext uri="{FF2B5EF4-FFF2-40B4-BE49-F238E27FC236}">
                  <a16:creationId xmlns:a16="http://schemas.microsoft.com/office/drawing/2014/main" id="{AF50D582-FF66-4D1F-7912-25A2DCCF243D}"/>
                </a:ext>
              </a:extLst>
            </p:cNvPr>
            <p:cNvSpPr txBox="1">
              <a:spLocks/>
            </p:cNvSpPr>
            <p:nvPr/>
          </p:nvSpPr>
          <p:spPr>
            <a:xfrm>
              <a:off x="2293906" y="4356105"/>
              <a:ext cx="4430248" cy="6309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Provides certainty by guaranteeing full MWs by Year 6</a:t>
              </a:r>
            </a:p>
            <a:p>
              <a:pPr marL="171450" indent="-171450">
                <a:spcBef>
                  <a:spcPts val="300"/>
                </a:spcBef>
                <a:spcAft>
                  <a:spcPts val="300"/>
                </a:spcAft>
                <a:buFont typeface="Arial" panose="020B0604020202020204" pitchFamily="34" charset="0"/>
                <a:buChar char="•"/>
              </a:pPr>
              <a:r>
                <a:rPr lang="en-US" sz="1200"/>
                <a:t>Creates a potential step-change in MWs between Years 5 and 6, with limited time to develop required transmission</a:t>
              </a:r>
            </a:p>
          </p:txBody>
        </p:sp>
        <p:sp>
          <p:nvSpPr>
            <p:cNvPr id="33" name="TextBox 32">
              <a:extLst>
                <a:ext uri="{FF2B5EF4-FFF2-40B4-BE49-F238E27FC236}">
                  <a16:creationId xmlns:a16="http://schemas.microsoft.com/office/drawing/2014/main" id="{ED60A470-908B-1AD1-CA85-5CDC5EE1E142}"/>
                </a:ext>
              </a:extLst>
            </p:cNvPr>
            <p:cNvSpPr txBox="1">
              <a:spLocks/>
            </p:cNvSpPr>
            <p:nvPr/>
          </p:nvSpPr>
          <p:spPr>
            <a:xfrm>
              <a:off x="7207016" y="4356105"/>
              <a:ext cx="4430248" cy="8156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Full MW allocation is aligned with identified transmission upgrades</a:t>
              </a:r>
            </a:p>
            <a:p>
              <a:pPr marL="171450" indent="-171450">
                <a:spcBef>
                  <a:spcPts val="300"/>
                </a:spcBef>
                <a:spcAft>
                  <a:spcPts val="300"/>
                </a:spcAft>
                <a:buFont typeface="Arial" panose="020B0604020202020204" pitchFamily="34" charset="0"/>
                <a:buChar char="•"/>
              </a:pPr>
              <a:r>
                <a:rPr lang="en-US" sz="1200"/>
                <a:t>Requires financial commitment for partial MWs without clear visibility on timing or certainty of full MW delivery</a:t>
              </a:r>
            </a:p>
          </p:txBody>
        </p:sp>
      </p:grpSp>
      <p:grpSp>
        <p:nvGrpSpPr>
          <p:cNvPr id="34" name="Group 33">
            <a:extLst>
              <a:ext uri="{FF2B5EF4-FFF2-40B4-BE49-F238E27FC236}">
                <a16:creationId xmlns:a16="http://schemas.microsoft.com/office/drawing/2014/main" id="{BACFE9C8-BACA-3519-C9DB-A80919E737A9}"/>
              </a:ext>
            </a:extLst>
          </p:cNvPr>
          <p:cNvGrpSpPr/>
          <p:nvPr/>
        </p:nvGrpSpPr>
        <p:grpSpPr>
          <a:xfrm>
            <a:off x="554736" y="4607353"/>
            <a:ext cx="11082528" cy="369332"/>
            <a:chOff x="554736" y="3682344"/>
            <a:chExt cx="11082528" cy="369332"/>
          </a:xfrm>
        </p:grpSpPr>
        <p:sp>
          <p:nvSpPr>
            <p:cNvPr id="35" name="TextBox 34">
              <a:extLst>
                <a:ext uri="{FF2B5EF4-FFF2-40B4-BE49-F238E27FC236}">
                  <a16:creationId xmlns:a16="http://schemas.microsoft.com/office/drawing/2014/main" id="{F8B26822-BCFC-9048-8870-F77ED056F97E}"/>
                </a:ext>
              </a:extLst>
            </p:cNvPr>
            <p:cNvSpPr txBox="1">
              <a:spLocks/>
            </p:cNvSpPr>
            <p:nvPr/>
          </p:nvSpPr>
          <p:spPr>
            <a:xfrm>
              <a:off x="554736" y="3682344"/>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 6</a:t>
              </a:r>
              <a:endParaRPr lang="en-US" sz="1200"/>
            </a:p>
          </p:txBody>
        </p:sp>
        <p:sp>
          <p:nvSpPr>
            <p:cNvPr id="36" name="TextBox 35">
              <a:extLst>
                <a:ext uri="{FF2B5EF4-FFF2-40B4-BE49-F238E27FC236}">
                  <a16:creationId xmlns:a16="http://schemas.microsoft.com/office/drawing/2014/main" id="{BB883E4B-73F5-0D60-89DD-DA99323C76CD}"/>
                </a:ext>
              </a:extLst>
            </p:cNvPr>
            <p:cNvSpPr txBox="1">
              <a:spLocks/>
            </p:cNvSpPr>
            <p:nvPr/>
          </p:nvSpPr>
          <p:spPr>
            <a:xfrm>
              <a:off x="229390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automatically allocated based on Batch Zero results; transmission solutions further defined in the 2027 RTP</a:t>
              </a:r>
            </a:p>
          </p:txBody>
        </p:sp>
        <p:sp>
          <p:nvSpPr>
            <p:cNvPr id="37" name="TextBox 36">
              <a:extLst>
                <a:ext uri="{FF2B5EF4-FFF2-40B4-BE49-F238E27FC236}">
                  <a16:creationId xmlns:a16="http://schemas.microsoft.com/office/drawing/2014/main" id="{61DFE277-784D-AB4C-D63D-35AB58F70061}"/>
                </a:ext>
              </a:extLst>
            </p:cNvPr>
            <p:cNvSpPr txBox="1">
              <a:spLocks/>
            </p:cNvSpPr>
            <p:nvPr/>
          </p:nvSpPr>
          <p:spPr>
            <a:xfrm>
              <a:off x="720701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not committed in Batch Zero; additional MWs studied and allocated through a subsequent Batch 1 process</a:t>
              </a:r>
            </a:p>
          </p:txBody>
        </p:sp>
      </p:grpSp>
      <p:cxnSp>
        <p:nvCxnSpPr>
          <p:cNvPr id="38" name="Straight Connector 37">
            <a:extLst>
              <a:ext uri="{FF2B5EF4-FFF2-40B4-BE49-F238E27FC236}">
                <a16:creationId xmlns:a16="http://schemas.microsoft.com/office/drawing/2014/main" id="{5CA3C2DA-D5B9-FAA5-6239-9E0BA6350A73}"/>
              </a:ext>
            </a:extLst>
          </p:cNvPr>
          <p:cNvCxnSpPr>
            <a:cxnSpLocks/>
          </p:cNvCxnSpPr>
          <p:nvPr/>
        </p:nvCxnSpPr>
        <p:spPr>
          <a:xfrm>
            <a:off x="521663" y="4463203"/>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6859CF-DC92-6A16-5989-3495CE76C5B9}"/>
              </a:ext>
            </a:extLst>
          </p:cNvPr>
          <p:cNvCxnSpPr>
            <a:cxnSpLocks/>
          </p:cNvCxnSpPr>
          <p:nvPr/>
        </p:nvCxnSpPr>
        <p:spPr>
          <a:xfrm>
            <a:off x="521663" y="5120834"/>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67" name="Chart 66">
            <a:extLst>
              <a:ext uri="{FF2B5EF4-FFF2-40B4-BE49-F238E27FC236}">
                <a16:creationId xmlns:a16="http://schemas.microsoft.com/office/drawing/2014/main" id="{D90676C0-5FFE-CF50-8EB7-706BED31DA70}"/>
              </a:ext>
            </a:extLst>
          </p:cNvPr>
          <p:cNvGraphicFramePr/>
          <p:nvPr>
            <p:custDataLst>
              <p:tags r:id="rId2"/>
            </p:custDataLst>
            <p:extLst>
              <p:ext uri="{D42A27DB-BD31-4B8C-83A1-F6EECF244321}">
                <p14:modId xmlns:p14="http://schemas.microsoft.com/office/powerpoint/2010/main" val="3019978376"/>
              </p:ext>
            </p:extLst>
          </p:nvPr>
        </p:nvGraphicFramePr>
        <p:xfrm>
          <a:off x="2152650" y="1681163"/>
          <a:ext cx="4654550" cy="1914525"/>
        </p:xfrm>
        <a:graphic>
          <a:graphicData uri="http://schemas.openxmlformats.org/drawingml/2006/chart">
            <c:chart xmlns:c="http://schemas.openxmlformats.org/drawingml/2006/chart" xmlns:r="http://schemas.openxmlformats.org/officeDocument/2006/relationships" r:id="rId24"/>
          </a:graphicData>
        </a:graphic>
      </p:graphicFrame>
      <p:sp>
        <p:nvSpPr>
          <p:cNvPr id="41" name="Text Placeholder 4">
            <a:extLst>
              <a:ext uri="{FF2B5EF4-FFF2-40B4-BE49-F238E27FC236}">
                <a16:creationId xmlns:a16="http://schemas.microsoft.com/office/drawing/2014/main" id="{0E192590-C826-9281-A48B-0496BA19361A}"/>
              </a:ext>
            </a:extLst>
          </p:cNvPr>
          <p:cNvSpPr>
            <a:spLocks noGrp="1"/>
          </p:cNvSpPr>
          <p:nvPr>
            <p:custDataLst>
              <p:tags r:id="rId3"/>
            </p:custDataLst>
          </p:nvPr>
        </p:nvSpPr>
        <p:spPr bwMode="auto">
          <a:xfrm>
            <a:off x="240188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4D0B1D8-F507-42ED-90D5-51C42F792C91}"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42" name="Text Placeholder 4">
            <a:extLst>
              <a:ext uri="{FF2B5EF4-FFF2-40B4-BE49-F238E27FC236}">
                <a16:creationId xmlns:a16="http://schemas.microsoft.com/office/drawing/2014/main" id="{BCBFBD4F-8F33-FAB7-D336-7A94E5C49EA1}"/>
              </a:ext>
            </a:extLst>
          </p:cNvPr>
          <p:cNvSpPr>
            <a:spLocks noGrp="1"/>
          </p:cNvSpPr>
          <p:nvPr>
            <p:custDataLst>
              <p:tags r:id="rId4"/>
            </p:custDataLst>
          </p:nvPr>
        </p:nvSpPr>
        <p:spPr bwMode="auto">
          <a:xfrm>
            <a:off x="315118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E6A40A3-0F74-4D50-BA21-779410E4F6C8}"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43" name="Text Placeholder 4">
            <a:extLst>
              <a:ext uri="{FF2B5EF4-FFF2-40B4-BE49-F238E27FC236}">
                <a16:creationId xmlns:a16="http://schemas.microsoft.com/office/drawing/2014/main" id="{1BB10A7C-7CAD-DC29-2ADF-DDCBD13A22F9}"/>
              </a:ext>
            </a:extLst>
          </p:cNvPr>
          <p:cNvSpPr>
            <a:spLocks noGrp="1"/>
          </p:cNvSpPr>
          <p:nvPr>
            <p:custDataLst>
              <p:tags r:id="rId5"/>
            </p:custDataLst>
          </p:nvPr>
        </p:nvSpPr>
        <p:spPr bwMode="auto">
          <a:xfrm>
            <a:off x="38989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A5AB1A-EE13-4726-886C-05E3262BED42}"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44" name="Text Placeholder 4">
            <a:extLst>
              <a:ext uri="{FF2B5EF4-FFF2-40B4-BE49-F238E27FC236}">
                <a16:creationId xmlns:a16="http://schemas.microsoft.com/office/drawing/2014/main" id="{A0199B16-768F-1F53-FBE0-3A995ADA08F7}"/>
              </a:ext>
            </a:extLst>
          </p:cNvPr>
          <p:cNvSpPr>
            <a:spLocks noGrp="1"/>
          </p:cNvSpPr>
          <p:nvPr>
            <p:custDataLst>
              <p:tags r:id="rId6"/>
            </p:custDataLst>
          </p:nvPr>
        </p:nvSpPr>
        <p:spPr bwMode="auto">
          <a:xfrm>
            <a:off x="46466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B87356-69BE-4D41-BE69-3A6628C9325D}"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45" name="Text Placeholder 4">
            <a:extLst>
              <a:ext uri="{FF2B5EF4-FFF2-40B4-BE49-F238E27FC236}">
                <a16:creationId xmlns:a16="http://schemas.microsoft.com/office/drawing/2014/main" id="{61C69654-30BE-98F9-FBC4-B6323E5E11A6}"/>
              </a:ext>
            </a:extLst>
          </p:cNvPr>
          <p:cNvSpPr>
            <a:spLocks noGrp="1"/>
          </p:cNvSpPr>
          <p:nvPr>
            <p:custDataLst>
              <p:tags r:id="rId7"/>
            </p:custDataLst>
          </p:nvPr>
        </p:nvSpPr>
        <p:spPr bwMode="auto">
          <a:xfrm>
            <a:off x="53959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77D9C6-348A-4722-859A-6D650CB2F1A4}"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46" name="Text Placeholder 4">
            <a:extLst>
              <a:ext uri="{FF2B5EF4-FFF2-40B4-BE49-F238E27FC236}">
                <a16:creationId xmlns:a16="http://schemas.microsoft.com/office/drawing/2014/main" id="{2E7F84E0-7921-D385-9F83-69DC9B858750}"/>
              </a:ext>
            </a:extLst>
          </p:cNvPr>
          <p:cNvSpPr>
            <a:spLocks noGrp="1"/>
          </p:cNvSpPr>
          <p:nvPr>
            <p:custDataLst>
              <p:tags r:id="rId8"/>
            </p:custDataLst>
          </p:nvPr>
        </p:nvSpPr>
        <p:spPr bwMode="auto">
          <a:xfrm>
            <a:off x="61436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2EA322-92D9-489D-97F8-2582C075E482}" type="datetime'''''''''''Y''e''''''''a''r'''''''' ''''''''''''''''''''''6'">
              <a:rPr lang="en-US" altLang="en-US" sz="1050" b="1" smtClean="0">
                <a:cs typeface="+mn-cs"/>
              </a:rPr>
              <a:pPr lvl="0" algn="ctr">
                <a:spcBef>
                  <a:spcPct val="0"/>
                </a:spcBef>
                <a:spcAft>
                  <a:spcPct val="0"/>
                </a:spcAft>
              </a:pPr>
              <a:t>Year 6</a:t>
            </a:fld>
            <a:endParaRPr lang="en-US" sz="1050" b="1">
              <a:cs typeface="+mn-cs"/>
            </a:endParaRPr>
          </a:p>
        </p:txBody>
      </p:sp>
      <p:cxnSp>
        <p:nvCxnSpPr>
          <p:cNvPr id="47" name="Straight Connector 46">
            <a:extLst>
              <a:ext uri="{FF2B5EF4-FFF2-40B4-BE49-F238E27FC236}">
                <a16:creationId xmlns:a16="http://schemas.microsoft.com/office/drawing/2014/main" id="{F3C333D4-2352-45CE-654D-754FE1CE65B6}"/>
              </a:ext>
            </a:extLst>
          </p:cNvPr>
          <p:cNvCxnSpPr>
            <a:cxnSpLocks/>
          </p:cNvCxnSpPr>
          <p:nvPr/>
        </p:nvCxnSpPr>
        <p:spPr>
          <a:xfrm>
            <a:off x="521663" y="3625437"/>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91AF2E6-D912-F35D-30C8-CB7812A74B2A}"/>
              </a:ext>
            </a:extLst>
          </p:cNvPr>
          <p:cNvSpPr txBox="1">
            <a:spLocks/>
          </p:cNvSpPr>
          <p:nvPr/>
        </p:nvSpPr>
        <p:spPr>
          <a:xfrm>
            <a:off x="554736" y="1808167"/>
            <a:ext cx="1411614"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Illustrative ramp schedule</a:t>
            </a:r>
            <a:r>
              <a:rPr lang="en-US" sz="1200"/>
              <a:t>, MW</a:t>
            </a:r>
          </a:p>
        </p:txBody>
      </p:sp>
      <p:graphicFrame>
        <p:nvGraphicFramePr>
          <p:cNvPr id="64" name="Chart 63">
            <a:extLst>
              <a:ext uri="{FF2B5EF4-FFF2-40B4-BE49-F238E27FC236}">
                <a16:creationId xmlns:a16="http://schemas.microsoft.com/office/drawing/2014/main" id="{505DD470-19E7-D184-9639-30EE77DD0EE1}"/>
              </a:ext>
            </a:extLst>
          </p:cNvPr>
          <p:cNvGraphicFramePr/>
          <p:nvPr>
            <p:custDataLst>
              <p:tags r:id="rId9"/>
            </p:custDataLst>
          </p:nvPr>
        </p:nvGraphicFramePr>
        <p:xfrm>
          <a:off x="7065963" y="1785938"/>
          <a:ext cx="4654550" cy="1809750"/>
        </p:xfrm>
        <a:graphic>
          <a:graphicData uri="http://schemas.openxmlformats.org/drawingml/2006/chart">
            <c:chart xmlns:c="http://schemas.openxmlformats.org/drawingml/2006/chart" xmlns:r="http://schemas.openxmlformats.org/officeDocument/2006/relationships" r:id="rId25"/>
          </a:graphicData>
        </a:graphic>
      </p:graphicFrame>
      <p:sp>
        <p:nvSpPr>
          <p:cNvPr id="50" name="Rectangle 49">
            <a:extLst>
              <a:ext uri="{FF2B5EF4-FFF2-40B4-BE49-F238E27FC236}">
                <a16:creationId xmlns:a16="http://schemas.microsoft.com/office/drawing/2014/main" id="{72BEE257-D924-77C6-4FF9-ED528F4DBE37}"/>
              </a:ext>
            </a:extLst>
          </p:cNvPr>
          <p:cNvSpPr/>
          <p:nvPr>
            <p:custDataLst>
              <p:tags r:id="rId10"/>
            </p:custDataLst>
          </p:nvPr>
        </p:nvSpPr>
        <p:spPr bwMode="auto">
          <a:xfrm>
            <a:off x="10996613" y="2022475"/>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1" name="Text Placeholder 4">
            <a:extLst>
              <a:ext uri="{FF2B5EF4-FFF2-40B4-BE49-F238E27FC236}">
                <a16:creationId xmlns:a16="http://schemas.microsoft.com/office/drawing/2014/main" id="{1D8AA3E7-B824-ECB6-B9BD-0C0FFE864D8C}"/>
              </a:ext>
            </a:extLst>
          </p:cNvPr>
          <p:cNvSpPr>
            <a:spLocks noGrp="1"/>
          </p:cNvSpPr>
          <p:nvPr>
            <p:custDataLst>
              <p:tags r:id="rId11"/>
            </p:custDataLst>
          </p:nvPr>
        </p:nvSpPr>
        <p:spPr bwMode="auto">
          <a:xfrm>
            <a:off x="73152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BD0B7AE-4F46-49C1-BCD1-5A2C1049FDD0}"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52" name="Text Placeholder 4">
            <a:extLst>
              <a:ext uri="{FF2B5EF4-FFF2-40B4-BE49-F238E27FC236}">
                <a16:creationId xmlns:a16="http://schemas.microsoft.com/office/drawing/2014/main" id="{A39F4CBA-8372-C0B9-8163-6A177F33DFD7}"/>
              </a:ext>
            </a:extLst>
          </p:cNvPr>
          <p:cNvSpPr>
            <a:spLocks noGrp="1"/>
          </p:cNvSpPr>
          <p:nvPr>
            <p:custDataLst>
              <p:tags r:id="rId12"/>
            </p:custDataLst>
          </p:nvPr>
        </p:nvSpPr>
        <p:spPr bwMode="auto">
          <a:xfrm>
            <a:off x="80645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0D04F8-1835-4954-82D7-E1849078D96E}"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53" name="Text Placeholder 4">
            <a:extLst>
              <a:ext uri="{FF2B5EF4-FFF2-40B4-BE49-F238E27FC236}">
                <a16:creationId xmlns:a16="http://schemas.microsoft.com/office/drawing/2014/main" id="{5C02648A-1709-A8CB-B83B-AA8177502CB9}"/>
              </a:ext>
            </a:extLst>
          </p:cNvPr>
          <p:cNvSpPr>
            <a:spLocks noGrp="1"/>
          </p:cNvSpPr>
          <p:nvPr>
            <p:custDataLst>
              <p:tags r:id="rId13"/>
            </p:custDataLst>
          </p:nvPr>
        </p:nvSpPr>
        <p:spPr bwMode="auto">
          <a:xfrm>
            <a:off x="88122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4782A0E-7C5F-4B57-B60F-93715ECAB0D3}"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54" name="Text Placeholder 4">
            <a:extLst>
              <a:ext uri="{FF2B5EF4-FFF2-40B4-BE49-F238E27FC236}">
                <a16:creationId xmlns:a16="http://schemas.microsoft.com/office/drawing/2014/main" id="{E453B958-3CB8-2685-25D9-C5C62147E266}"/>
              </a:ext>
            </a:extLst>
          </p:cNvPr>
          <p:cNvSpPr>
            <a:spLocks noGrp="1"/>
          </p:cNvSpPr>
          <p:nvPr>
            <p:custDataLst>
              <p:tags r:id="rId14"/>
            </p:custDataLst>
          </p:nvPr>
        </p:nvSpPr>
        <p:spPr bwMode="auto">
          <a:xfrm>
            <a:off x="95599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B74BD4-2151-43F0-B7AB-0A0325EB7BC9}"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55" name="Text Placeholder 4">
            <a:extLst>
              <a:ext uri="{FF2B5EF4-FFF2-40B4-BE49-F238E27FC236}">
                <a16:creationId xmlns:a16="http://schemas.microsoft.com/office/drawing/2014/main" id="{C8AE8913-F653-CF52-568C-2133ED28C1AD}"/>
              </a:ext>
            </a:extLst>
          </p:cNvPr>
          <p:cNvSpPr>
            <a:spLocks noGrp="1"/>
          </p:cNvSpPr>
          <p:nvPr>
            <p:custDataLst>
              <p:tags r:id="rId15"/>
            </p:custDataLst>
          </p:nvPr>
        </p:nvSpPr>
        <p:spPr bwMode="auto">
          <a:xfrm>
            <a:off x="103092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169C4E7-B849-48B1-BEB2-000EFA5C9051}"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57" name="Text Placeholder 4">
            <a:extLst>
              <a:ext uri="{FF2B5EF4-FFF2-40B4-BE49-F238E27FC236}">
                <a16:creationId xmlns:a16="http://schemas.microsoft.com/office/drawing/2014/main" id="{62C6A019-63AE-79AD-57E2-BE0A3CE6E7DF}"/>
              </a:ext>
            </a:extLst>
          </p:cNvPr>
          <p:cNvSpPr>
            <a:spLocks noGrp="1"/>
          </p:cNvSpPr>
          <p:nvPr>
            <p:custDataLst>
              <p:tags r:id="rId16"/>
            </p:custDataLst>
          </p:nvPr>
        </p:nvSpPr>
        <p:spPr bwMode="gray">
          <a:xfrm>
            <a:off x="11110913" y="22098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a:effectLst/>
                <a:cs typeface="+mn-cs"/>
              </a:rPr>
              <a:t>TBD</a:t>
            </a:r>
            <a:endParaRPr lang="en-US" sz="1050">
              <a:cs typeface="+mn-cs"/>
            </a:endParaRPr>
          </a:p>
        </p:txBody>
      </p:sp>
      <p:sp>
        <p:nvSpPr>
          <p:cNvPr id="56" name="Text Placeholder 4">
            <a:extLst>
              <a:ext uri="{FF2B5EF4-FFF2-40B4-BE49-F238E27FC236}">
                <a16:creationId xmlns:a16="http://schemas.microsoft.com/office/drawing/2014/main" id="{8E34B35F-6378-8295-0836-FA6083F23EA5}"/>
              </a:ext>
            </a:extLst>
          </p:cNvPr>
          <p:cNvSpPr>
            <a:spLocks noGrp="1"/>
          </p:cNvSpPr>
          <p:nvPr>
            <p:custDataLst>
              <p:tags r:id="rId17"/>
            </p:custDataLst>
          </p:nvPr>
        </p:nvSpPr>
        <p:spPr bwMode="auto">
          <a:xfrm>
            <a:off x="1105693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08044E5-1299-4250-97BE-BECB6030F994}" type="datetime'''Ye''a''''''''r'''''''' 6'''''">
              <a:rPr lang="en-US" altLang="en-US" sz="1050" b="1" smtClean="0">
                <a:cs typeface="+mn-cs"/>
              </a:rPr>
              <a:pPr lvl="0" algn="ctr">
                <a:spcBef>
                  <a:spcPct val="0"/>
                </a:spcBef>
                <a:spcAft>
                  <a:spcPct val="0"/>
                </a:spcAft>
              </a:pPr>
              <a:t>Year 6</a:t>
            </a:fld>
            <a:endParaRPr lang="en-US" sz="1050" b="1">
              <a:cs typeface="+mn-cs"/>
            </a:endParaRPr>
          </a:p>
        </p:txBody>
      </p:sp>
      <p:sp>
        <p:nvSpPr>
          <p:cNvPr id="58" name="Speech Bubble: Rectangle 57">
            <a:extLst>
              <a:ext uri="{FF2B5EF4-FFF2-40B4-BE49-F238E27FC236}">
                <a16:creationId xmlns:a16="http://schemas.microsoft.com/office/drawing/2014/main" id="{D798607F-9EC1-FE5F-5717-9E9DBFB7F8F7}"/>
              </a:ext>
            </a:extLst>
          </p:cNvPr>
          <p:cNvSpPr/>
          <p:nvPr/>
        </p:nvSpPr>
        <p:spPr>
          <a:xfrm>
            <a:off x="4238387" y="1808167"/>
            <a:ext cx="1646714" cy="537010"/>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59" name="Speech Bubble: Rectangle 58">
            <a:extLst>
              <a:ext uri="{FF2B5EF4-FFF2-40B4-BE49-F238E27FC236}">
                <a16:creationId xmlns:a16="http://schemas.microsoft.com/office/drawing/2014/main" id="{7C420A23-CAA5-F4B1-EEA9-AEC9DD745113}"/>
              </a:ext>
            </a:extLst>
          </p:cNvPr>
          <p:cNvSpPr/>
          <p:nvPr/>
        </p:nvSpPr>
        <p:spPr>
          <a:xfrm>
            <a:off x="8949003" y="1788141"/>
            <a:ext cx="1840141" cy="49897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additional MWs studied in next batch and allocated based on available capacity</a:t>
            </a:r>
          </a:p>
        </p:txBody>
      </p:sp>
      <p:sp>
        <p:nvSpPr>
          <p:cNvPr id="60" name="Rectangle 59">
            <a:extLst>
              <a:ext uri="{FF2B5EF4-FFF2-40B4-BE49-F238E27FC236}">
                <a16:creationId xmlns:a16="http://schemas.microsoft.com/office/drawing/2014/main" id="{D4021E80-A31C-EE5F-3E79-33ADC555DA7E}"/>
              </a:ext>
            </a:extLst>
          </p:cNvPr>
          <p:cNvSpPr/>
          <p:nvPr/>
        </p:nvSpPr>
        <p:spPr>
          <a:xfrm>
            <a:off x="221773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1" name="Rectangle 60">
            <a:extLst>
              <a:ext uri="{FF2B5EF4-FFF2-40B4-BE49-F238E27FC236}">
                <a16:creationId xmlns:a16="http://schemas.microsoft.com/office/drawing/2014/main" id="{A0F5A676-21FE-DD1F-BA02-50162191521C}"/>
              </a:ext>
            </a:extLst>
          </p:cNvPr>
          <p:cNvSpPr/>
          <p:nvPr/>
        </p:nvSpPr>
        <p:spPr>
          <a:xfrm>
            <a:off x="712977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209813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02D3BBE0-81A6-6EDD-8690-5B92B06D5B08}"/>
              </a:ext>
            </a:extLst>
          </p:cNvPr>
          <p:cNvGraphicFramePr>
            <a:graphicFrameLocks noChangeAspect="1"/>
          </p:cNvGraphicFramePr>
          <p:nvPr>
            <p:custDataLst>
              <p:tags r:id="rId1"/>
            </p:custDataLst>
            <p:extLst>
              <p:ext uri="{D42A27DB-BD31-4B8C-83A1-F6EECF244321}">
                <p14:modId xmlns:p14="http://schemas.microsoft.com/office/powerpoint/2010/main" val="3168986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42" name="think-cell data - do not delete" hidden="1">
                        <a:extLst>
                          <a:ext uri="{FF2B5EF4-FFF2-40B4-BE49-F238E27FC236}">
                            <a16:creationId xmlns:a16="http://schemas.microsoft.com/office/drawing/2014/main" id="{02D3BBE0-81A6-6EDD-8690-5B92B06D5B0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F03B37-0277-F51B-E95A-1DA4EB24B267}"/>
              </a:ext>
            </a:extLst>
          </p:cNvPr>
          <p:cNvSpPr>
            <a:spLocks noGrp="1"/>
          </p:cNvSpPr>
          <p:nvPr>
            <p:ph type="title"/>
          </p:nvPr>
        </p:nvSpPr>
        <p:spPr>
          <a:xfrm>
            <a:off x="1257300" y="457200"/>
            <a:ext cx="10401300" cy="664797"/>
          </a:xfrm>
        </p:spPr>
        <p:txBody>
          <a:bodyPr vert="horz">
            <a:spAutoFit/>
          </a:bodyPr>
          <a:lstStyle/>
          <a:p>
            <a:r>
              <a:rPr lang="en-US"/>
              <a:t>“Bookend” allocation approach: resolving trade-off between early certainty and transmission alignment</a:t>
            </a:r>
          </a:p>
        </p:txBody>
      </p:sp>
      <p:sp>
        <p:nvSpPr>
          <p:cNvPr id="3" name="Slide Number Placeholder 2">
            <a:extLst>
              <a:ext uri="{FF2B5EF4-FFF2-40B4-BE49-F238E27FC236}">
                <a16:creationId xmlns:a16="http://schemas.microsoft.com/office/drawing/2014/main" id="{698A83CE-EDD6-34E1-B817-8E8757B45C3A}"/>
              </a:ext>
            </a:extLst>
          </p:cNvPr>
          <p:cNvSpPr>
            <a:spLocks noGrp="1"/>
          </p:cNvSpPr>
          <p:nvPr>
            <p:ph type="sldNum" sz="quarter" idx="12"/>
          </p:nvPr>
        </p:nvSpPr>
        <p:spPr/>
        <p:txBody>
          <a:bodyPr/>
          <a:lstStyle/>
          <a:p>
            <a:fld id="{BCDE79FB-97BA-492B-8D57-F1373F9ADA95}" type="slidenum">
              <a:rPr lang="en-US" smtClean="0"/>
              <a:t>11</a:t>
            </a:fld>
            <a:endParaRPr lang="en-US"/>
          </a:p>
        </p:txBody>
      </p:sp>
      <p:grpSp>
        <p:nvGrpSpPr>
          <p:cNvPr id="4" name="Group 3">
            <a:extLst>
              <a:ext uri="{FF2B5EF4-FFF2-40B4-BE49-F238E27FC236}">
                <a16:creationId xmlns:a16="http://schemas.microsoft.com/office/drawing/2014/main" id="{B1C34A90-4086-D5C4-E60C-EA49665C2CD1}"/>
              </a:ext>
            </a:extLst>
          </p:cNvPr>
          <p:cNvGrpSpPr/>
          <p:nvPr/>
        </p:nvGrpSpPr>
        <p:grpSpPr>
          <a:xfrm>
            <a:off x="554736" y="1104241"/>
            <a:ext cx="7438157" cy="312738"/>
            <a:chOff x="554736" y="1030552"/>
            <a:chExt cx="7438157" cy="312822"/>
          </a:xfrm>
        </p:grpSpPr>
        <p:pic>
          <p:nvPicPr>
            <p:cNvPr id="5" name="Graphic 4">
              <a:extLst>
                <a:ext uri="{FF2B5EF4-FFF2-40B4-BE49-F238E27FC236}">
                  <a16:creationId xmlns:a16="http://schemas.microsoft.com/office/drawing/2014/main" id="{8EEF5C65-A39B-9E15-DD1E-EA95D173D00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554736" y="1030552"/>
              <a:ext cx="312822" cy="312822"/>
            </a:xfrm>
            <a:prstGeom prst="rect">
              <a:avLst/>
            </a:prstGeom>
          </p:spPr>
        </p:pic>
        <p:sp>
          <p:nvSpPr>
            <p:cNvPr id="6" name="TextBox 5">
              <a:extLst>
                <a:ext uri="{FF2B5EF4-FFF2-40B4-BE49-F238E27FC236}">
                  <a16:creationId xmlns:a16="http://schemas.microsoft.com/office/drawing/2014/main" id="{BEC688BC-AA30-E326-D2E3-44FCCBA483FE}"/>
                </a:ext>
              </a:extLst>
            </p:cNvPr>
            <p:cNvSpPr txBox="1">
              <a:spLocks/>
            </p:cNvSpPr>
            <p:nvPr/>
          </p:nvSpPr>
          <p:spPr>
            <a:xfrm>
              <a:off x="1025166" y="1079241"/>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grpSp>
      <p:graphicFrame>
        <p:nvGraphicFramePr>
          <p:cNvPr id="50" name="Chart 49">
            <a:extLst>
              <a:ext uri="{FF2B5EF4-FFF2-40B4-BE49-F238E27FC236}">
                <a16:creationId xmlns:a16="http://schemas.microsoft.com/office/drawing/2014/main" id="{94132CB9-02A2-0F0B-D9AE-94522D210B9D}"/>
              </a:ext>
            </a:extLst>
          </p:cNvPr>
          <p:cNvGraphicFramePr/>
          <p:nvPr>
            <p:custDataLst>
              <p:tags r:id="rId2"/>
            </p:custDataLst>
            <p:extLst>
              <p:ext uri="{D42A27DB-BD31-4B8C-83A1-F6EECF244321}">
                <p14:modId xmlns:p14="http://schemas.microsoft.com/office/powerpoint/2010/main" val="814935265"/>
              </p:ext>
            </p:extLst>
          </p:nvPr>
        </p:nvGraphicFramePr>
        <p:xfrm>
          <a:off x="471488" y="1595438"/>
          <a:ext cx="8085137" cy="1974850"/>
        </p:xfrm>
        <a:graphic>
          <a:graphicData uri="http://schemas.openxmlformats.org/drawingml/2006/chart">
            <c:chart xmlns:c="http://schemas.openxmlformats.org/drawingml/2006/chart" xmlns:r="http://schemas.openxmlformats.org/officeDocument/2006/relationships" r:id="rId19"/>
          </a:graphicData>
        </a:graphic>
      </p:graphicFrame>
      <p:sp>
        <p:nvSpPr>
          <p:cNvPr id="8" name="Text Placeholder 4">
            <a:extLst>
              <a:ext uri="{FF2B5EF4-FFF2-40B4-BE49-F238E27FC236}">
                <a16:creationId xmlns:a16="http://schemas.microsoft.com/office/drawing/2014/main" id="{13F52C85-5636-9115-9F30-04AC7E5F988B}"/>
              </a:ext>
            </a:extLst>
          </p:cNvPr>
          <p:cNvSpPr>
            <a:spLocks noGrp="1"/>
          </p:cNvSpPr>
          <p:nvPr>
            <p:custDataLst>
              <p:tags r:id="rId3"/>
            </p:custDataLst>
          </p:nvPr>
        </p:nvSpPr>
        <p:spPr bwMode="auto">
          <a:xfrm>
            <a:off x="1006475" y="33782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927201-7492-4EE0-99C4-7F19FA8A6DE9}"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9" name="Text Placeholder 4">
            <a:extLst>
              <a:ext uri="{FF2B5EF4-FFF2-40B4-BE49-F238E27FC236}">
                <a16:creationId xmlns:a16="http://schemas.microsoft.com/office/drawing/2014/main" id="{2F0CE407-2867-5BAF-CAB5-36E316AE2096}"/>
              </a:ext>
            </a:extLst>
          </p:cNvPr>
          <p:cNvSpPr>
            <a:spLocks noGrp="1"/>
          </p:cNvSpPr>
          <p:nvPr>
            <p:custDataLst>
              <p:tags r:id="rId4"/>
            </p:custDataLst>
          </p:nvPr>
        </p:nvSpPr>
        <p:spPr bwMode="auto">
          <a:xfrm>
            <a:off x="2327275" y="33782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C13064-4107-4CDB-9B4E-F815C4BCA309}"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10" name="Text Placeholder 4">
            <a:extLst>
              <a:ext uri="{FF2B5EF4-FFF2-40B4-BE49-F238E27FC236}">
                <a16:creationId xmlns:a16="http://schemas.microsoft.com/office/drawing/2014/main" id="{E557D6F8-94D9-BE2A-A2C3-74E430A9692F}"/>
              </a:ext>
            </a:extLst>
          </p:cNvPr>
          <p:cNvSpPr>
            <a:spLocks noGrp="1"/>
          </p:cNvSpPr>
          <p:nvPr>
            <p:custDataLst>
              <p:tags r:id="rId5"/>
            </p:custDataLst>
          </p:nvPr>
        </p:nvSpPr>
        <p:spPr bwMode="auto">
          <a:xfrm>
            <a:off x="3646488" y="33782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462AEA8-9219-4C3E-B05F-45E800433322}"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11" name="Text Placeholder 4">
            <a:extLst>
              <a:ext uri="{FF2B5EF4-FFF2-40B4-BE49-F238E27FC236}">
                <a16:creationId xmlns:a16="http://schemas.microsoft.com/office/drawing/2014/main" id="{4576C83E-3D0F-B4CC-0A32-AE8B53B8AC0D}"/>
              </a:ext>
            </a:extLst>
          </p:cNvPr>
          <p:cNvSpPr>
            <a:spLocks noGrp="1"/>
          </p:cNvSpPr>
          <p:nvPr>
            <p:custDataLst>
              <p:tags r:id="rId6"/>
            </p:custDataLst>
          </p:nvPr>
        </p:nvSpPr>
        <p:spPr bwMode="auto">
          <a:xfrm>
            <a:off x="4967288" y="33782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E59E0F-D365-482F-8CEE-1FE6650621CF}"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12" name="Text Placeholder 4">
            <a:extLst>
              <a:ext uri="{FF2B5EF4-FFF2-40B4-BE49-F238E27FC236}">
                <a16:creationId xmlns:a16="http://schemas.microsoft.com/office/drawing/2014/main" id="{200AAAAB-C7B6-7199-7A3D-22631BEA81EB}"/>
              </a:ext>
            </a:extLst>
          </p:cNvPr>
          <p:cNvSpPr>
            <a:spLocks noGrp="1"/>
          </p:cNvSpPr>
          <p:nvPr>
            <p:custDataLst>
              <p:tags r:id="rId7"/>
            </p:custDataLst>
          </p:nvPr>
        </p:nvSpPr>
        <p:spPr bwMode="auto">
          <a:xfrm>
            <a:off x="6286500" y="33782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ACA49F-5679-463D-8DFD-B5CE5208AF27}"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13" name="Text Placeholder 4">
            <a:extLst>
              <a:ext uri="{FF2B5EF4-FFF2-40B4-BE49-F238E27FC236}">
                <a16:creationId xmlns:a16="http://schemas.microsoft.com/office/drawing/2014/main" id="{C5E63EC7-9A2C-E0E8-363A-04A62316D4D6}"/>
              </a:ext>
            </a:extLst>
          </p:cNvPr>
          <p:cNvSpPr>
            <a:spLocks noGrp="1"/>
          </p:cNvSpPr>
          <p:nvPr>
            <p:custDataLst>
              <p:tags r:id="rId8"/>
            </p:custDataLst>
          </p:nvPr>
        </p:nvSpPr>
        <p:spPr bwMode="auto">
          <a:xfrm>
            <a:off x="7607300" y="33782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4ABB517-EDE2-4524-B16B-845BEAA2BB87}" type="datetime'''''''''''''Ye''''''''''''''''''''ar'''' 6'">
              <a:rPr lang="en-US" altLang="en-US" sz="1050" b="1" smtClean="0">
                <a:cs typeface="+mn-cs"/>
              </a:rPr>
              <a:pPr lvl="0" algn="ctr">
                <a:spcBef>
                  <a:spcPct val="0"/>
                </a:spcBef>
                <a:spcAft>
                  <a:spcPct val="0"/>
                </a:spcAft>
              </a:pPr>
              <a:t>Year 6</a:t>
            </a:fld>
            <a:endParaRPr lang="en-US" sz="1050" b="1">
              <a:cs typeface="+mn-cs"/>
            </a:endParaRPr>
          </a:p>
        </p:txBody>
      </p:sp>
      <p:grpSp>
        <p:nvGrpSpPr>
          <p:cNvPr id="14" name="Group 13">
            <a:extLst>
              <a:ext uri="{FF2B5EF4-FFF2-40B4-BE49-F238E27FC236}">
                <a16:creationId xmlns:a16="http://schemas.microsoft.com/office/drawing/2014/main" id="{76EFF90E-8D5E-080B-1BE1-9DDDF1B67D9F}"/>
              </a:ext>
            </a:extLst>
          </p:cNvPr>
          <p:cNvGrpSpPr/>
          <p:nvPr/>
        </p:nvGrpSpPr>
        <p:grpSpPr>
          <a:xfrm>
            <a:off x="554038" y="1482725"/>
            <a:ext cx="7918704" cy="211138"/>
            <a:chOff x="1257300" y="1665156"/>
            <a:chExt cx="2802637" cy="256495"/>
          </a:xfrm>
        </p:grpSpPr>
        <p:sp>
          <p:nvSpPr>
            <p:cNvPr id="15" name="TextBox 14">
              <a:extLst>
                <a:ext uri="{FF2B5EF4-FFF2-40B4-BE49-F238E27FC236}">
                  <a16:creationId xmlns:a16="http://schemas.microsoft.com/office/drawing/2014/main" id="{62F3A449-225F-7F5A-5F09-D1790122D435}"/>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Illustrative ramp schedule and allocation methodology by year</a:t>
              </a:r>
              <a:r>
                <a:rPr lang="en-US" sz="1200"/>
                <a:t>, MW</a:t>
              </a:r>
            </a:p>
          </p:txBody>
        </p:sp>
        <p:cxnSp>
          <p:nvCxnSpPr>
            <p:cNvPr id="16" name="LineBasicDefault 7">
              <a:extLst>
                <a:ext uri="{FF2B5EF4-FFF2-40B4-BE49-F238E27FC236}">
                  <a16:creationId xmlns:a16="http://schemas.microsoft.com/office/drawing/2014/main" id="{0D0F711C-0605-812A-030B-14C684E9E945}"/>
                </a:ext>
              </a:extLst>
            </p:cNvPr>
            <p:cNvCxnSpPr>
              <a:cxnSpLocks/>
            </p:cNvCxnSpPr>
            <p:nvPr>
              <p:custDataLst>
                <p:tags r:id="rId14"/>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7BE51B19-C154-4DEB-A40F-81ED51357076}"/>
              </a:ext>
            </a:extLst>
          </p:cNvPr>
          <p:cNvGrpSpPr/>
          <p:nvPr/>
        </p:nvGrpSpPr>
        <p:grpSpPr>
          <a:xfrm>
            <a:off x="9097401" y="1482725"/>
            <a:ext cx="2775460" cy="211138"/>
            <a:chOff x="1257300" y="1665156"/>
            <a:chExt cx="2802637" cy="256495"/>
          </a:xfrm>
        </p:grpSpPr>
        <p:sp>
          <p:nvSpPr>
            <p:cNvPr id="19" name="TextBox 18">
              <a:extLst>
                <a:ext uri="{FF2B5EF4-FFF2-40B4-BE49-F238E27FC236}">
                  <a16:creationId xmlns:a16="http://schemas.microsoft.com/office/drawing/2014/main" id="{32B84EFD-B8CF-0F58-D8EC-EFCF20A16048}"/>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Key highlights</a:t>
              </a:r>
            </a:p>
          </p:txBody>
        </p:sp>
        <p:cxnSp>
          <p:nvCxnSpPr>
            <p:cNvPr id="20" name="LineBasicDefault 7">
              <a:extLst>
                <a:ext uri="{FF2B5EF4-FFF2-40B4-BE49-F238E27FC236}">
                  <a16:creationId xmlns:a16="http://schemas.microsoft.com/office/drawing/2014/main" id="{FA98393F-E909-F5BA-74FE-0392DF218E1D}"/>
                </a:ext>
              </a:extLst>
            </p:cNvPr>
            <p:cNvCxnSpPr>
              <a:cxnSpLocks/>
            </p:cNvCxnSpPr>
            <p:nvPr>
              <p:custDataLst>
                <p:tags r:id="rId13"/>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B8D0AC6C-759B-2E71-4299-34CBC98F517A}"/>
              </a:ext>
            </a:extLst>
          </p:cNvPr>
          <p:cNvSpPr txBox="1">
            <a:spLocks/>
          </p:cNvSpPr>
          <p:nvPr/>
        </p:nvSpPr>
        <p:spPr>
          <a:xfrm>
            <a:off x="628409" y="3655079"/>
            <a:ext cx="1168977" cy="92333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Not studied: </a:t>
            </a:r>
            <a:r>
              <a:rPr lang="en-US" sz="1200"/>
              <a:t>based on existing system capacity (no upgrades)</a:t>
            </a:r>
          </a:p>
        </p:txBody>
      </p:sp>
      <p:sp>
        <p:nvSpPr>
          <p:cNvPr id="22" name="TextBox 21">
            <a:extLst>
              <a:ext uri="{FF2B5EF4-FFF2-40B4-BE49-F238E27FC236}">
                <a16:creationId xmlns:a16="http://schemas.microsoft.com/office/drawing/2014/main" id="{97F009FA-3D8D-F0E9-031F-3AEB2FAEDC3A}"/>
              </a:ext>
            </a:extLst>
          </p:cNvPr>
          <p:cNvSpPr txBox="1">
            <a:spLocks/>
          </p:cNvSpPr>
          <p:nvPr/>
        </p:nvSpPr>
        <p:spPr>
          <a:xfrm>
            <a:off x="1948781" y="3658764"/>
            <a:ext cx="1168977"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Fully studied</a:t>
            </a:r>
            <a:r>
              <a:rPr lang="en-US" sz="1200"/>
              <a:t> (all cases)</a:t>
            </a:r>
          </a:p>
        </p:txBody>
      </p:sp>
      <p:sp>
        <p:nvSpPr>
          <p:cNvPr id="23" name="TextBox 22">
            <a:extLst>
              <a:ext uri="{FF2B5EF4-FFF2-40B4-BE49-F238E27FC236}">
                <a16:creationId xmlns:a16="http://schemas.microsoft.com/office/drawing/2014/main" id="{C89A4F2F-5A03-C3D7-7E7C-9DCB41E99440}"/>
              </a:ext>
            </a:extLst>
          </p:cNvPr>
          <p:cNvSpPr txBox="1">
            <a:spLocks/>
          </p:cNvSpPr>
          <p:nvPr/>
        </p:nvSpPr>
        <p:spPr>
          <a:xfrm>
            <a:off x="3269153" y="3658764"/>
            <a:ext cx="1168977" cy="7386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Not studied: </a:t>
            </a:r>
            <a:r>
              <a:rPr lang="en-US" sz="1200"/>
              <a:t>conservative assumption equal to Year 2</a:t>
            </a:r>
          </a:p>
        </p:txBody>
      </p:sp>
      <p:sp>
        <p:nvSpPr>
          <p:cNvPr id="24" name="TextBox 23">
            <a:extLst>
              <a:ext uri="{FF2B5EF4-FFF2-40B4-BE49-F238E27FC236}">
                <a16:creationId xmlns:a16="http://schemas.microsoft.com/office/drawing/2014/main" id="{1F0827D2-9C4C-916E-3366-251358D4B497}"/>
              </a:ext>
            </a:extLst>
          </p:cNvPr>
          <p:cNvSpPr txBox="1">
            <a:spLocks/>
          </p:cNvSpPr>
          <p:nvPr/>
        </p:nvSpPr>
        <p:spPr>
          <a:xfrm>
            <a:off x="4589525" y="3658764"/>
            <a:ext cx="1168977"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Fully studied</a:t>
            </a:r>
            <a:r>
              <a:rPr lang="en-US" sz="1200"/>
              <a:t> (all cases)</a:t>
            </a:r>
          </a:p>
        </p:txBody>
      </p:sp>
      <p:sp>
        <p:nvSpPr>
          <p:cNvPr id="25" name="TextBox 24">
            <a:extLst>
              <a:ext uri="{FF2B5EF4-FFF2-40B4-BE49-F238E27FC236}">
                <a16:creationId xmlns:a16="http://schemas.microsoft.com/office/drawing/2014/main" id="{D3CDD053-3D5A-ED26-9E5A-2627CDFBE545}"/>
              </a:ext>
            </a:extLst>
          </p:cNvPr>
          <p:cNvSpPr txBox="1">
            <a:spLocks/>
          </p:cNvSpPr>
          <p:nvPr/>
        </p:nvSpPr>
        <p:spPr>
          <a:xfrm>
            <a:off x="5909897" y="3658764"/>
            <a:ext cx="1168977" cy="7386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Not studied: </a:t>
            </a:r>
            <a:r>
              <a:rPr lang="en-US" sz="1200"/>
              <a:t>conservative assumption equal to Year 4</a:t>
            </a:r>
          </a:p>
        </p:txBody>
      </p:sp>
      <p:sp>
        <p:nvSpPr>
          <p:cNvPr id="26" name="TextBox 25">
            <a:extLst>
              <a:ext uri="{FF2B5EF4-FFF2-40B4-BE49-F238E27FC236}">
                <a16:creationId xmlns:a16="http://schemas.microsoft.com/office/drawing/2014/main" id="{08D27651-056E-F75B-78AA-A5BCF4EDF9EF}"/>
              </a:ext>
            </a:extLst>
          </p:cNvPr>
          <p:cNvSpPr txBox="1">
            <a:spLocks/>
          </p:cNvSpPr>
          <p:nvPr/>
        </p:nvSpPr>
        <p:spPr>
          <a:xfrm>
            <a:off x="7230269" y="3658764"/>
            <a:ext cx="1168400"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300"/>
              </a:spcBef>
              <a:spcAft>
                <a:spcPts val="300"/>
              </a:spcAft>
            </a:pPr>
            <a:r>
              <a:rPr lang="en-US" sz="1200" b="1"/>
              <a:t>Fully studied</a:t>
            </a:r>
            <a:r>
              <a:rPr lang="en-US" sz="1200"/>
              <a:t> (all cases)</a:t>
            </a:r>
          </a:p>
        </p:txBody>
      </p:sp>
      <p:sp>
        <p:nvSpPr>
          <p:cNvPr id="27" name="Rectangle 26">
            <a:extLst>
              <a:ext uri="{FF2B5EF4-FFF2-40B4-BE49-F238E27FC236}">
                <a16:creationId xmlns:a16="http://schemas.microsoft.com/office/drawing/2014/main" id="{29987BF7-E8DC-F67A-7606-8B374FA627FF}"/>
              </a:ext>
            </a:extLst>
          </p:cNvPr>
          <p:cNvSpPr/>
          <p:nvPr>
            <p:custDataLst>
              <p:tags r:id="rId9"/>
            </p:custDataLst>
          </p:nvPr>
        </p:nvSpPr>
        <p:spPr bwMode="auto">
          <a:xfrm>
            <a:off x="6797675" y="1474788"/>
            <a:ext cx="144463" cy="144463"/>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8" name="Rectangle 27">
            <a:extLst>
              <a:ext uri="{FF2B5EF4-FFF2-40B4-BE49-F238E27FC236}">
                <a16:creationId xmlns:a16="http://schemas.microsoft.com/office/drawing/2014/main" id="{BEF67FB3-8DD6-506B-5BAE-8FDD8638D985}"/>
              </a:ext>
            </a:extLst>
          </p:cNvPr>
          <p:cNvSpPr/>
          <p:nvPr>
            <p:custDataLst>
              <p:tags r:id="rId10"/>
            </p:custDataLst>
          </p:nvPr>
        </p:nvSpPr>
        <p:spPr bwMode="auto">
          <a:xfrm>
            <a:off x="7548563" y="1474788"/>
            <a:ext cx="144463" cy="144463"/>
          </a:xfrm>
          <a:prstGeom prst="rect">
            <a:avLst/>
          </a:prstGeom>
          <a:solidFill>
            <a:srgbClr val="B3B3B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Text Placeholder 4">
            <a:extLst>
              <a:ext uri="{FF2B5EF4-FFF2-40B4-BE49-F238E27FC236}">
                <a16:creationId xmlns:a16="http://schemas.microsoft.com/office/drawing/2014/main" id="{F735A983-D6FF-3CD0-82A3-72E5211FDBB2}"/>
              </a:ext>
            </a:extLst>
          </p:cNvPr>
          <p:cNvSpPr>
            <a:spLocks noGrp="1"/>
          </p:cNvSpPr>
          <p:nvPr>
            <p:custDataLst>
              <p:tags r:id="rId11"/>
            </p:custDataLst>
          </p:nvPr>
        </p:nvSpPr>
        <p:spPr bwMode="auto">
          <a:xfrm>
            <a:off x="6992938" y="1471613"/>
            <a:ext cx="4540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5EB4E74-ACE4-49CE-9061-CCE06CDE9916}" type="datetime'''''''S''''''t''''''''''''''''u''''die''''''d'''''''''">
              <a:rPr lang="en-US" altLang="en-US" sz="1050" smtClean="0">
                <a:cs typeface="+mn-cs"/>
              </a:rPr>
              <a:pPr lvl="0">
                <a:spcBef>
                  <a:spcPct val="0"/>
                </a:spcBef>
                <a:spcAft>
                  <a:spcPct val="0"/>
                </a:spcAft>
              </a:pPr>
              <a:t>Studied</a:t>
            </a:fld>
            <a:endParaRPr lang="en-US" sz="1050">
              <a:cs typeface="+mn-cs"/>
            </a:endParaRPr>
          </a:p>
        </p:txBody>
      </p:sp>
      <p:sp>
        <p:nvSpPr>
          <p:cNvPr id="31" name="Text Placeholder 4">
            <a:extLst>
              <a:ext uri="{FF2B5EF4-FFF2-40B4-BE49-F238E27FC236}">
                <a16:creationId xmlns:a16="http://schemas.microsoft.com/office/drawing/2014/main" id="{C5B33334-3577-377A-C8BD-02BDA7B587FB}"/>
              </a:ext>
            </a:extLst>
          </p:cNvPr>
          <p:cNvSpPr>
            <a:spLocks noGrp="1"/>
          </p:cNvSpPr>
          <p:nvPr>
            <p:custDataLst>
              <p:tags r:id="rId12"/>
            </p:custDataLst>
          </p:nvPr>
        </p:nvSpPr>
        <p:spPr bwMode="auto">
          <a:xfrm>
            <a:off x="7743825" y="1471613"/>
            <a:ext cx="6762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5A22E2-41F6-4653-9897-E78F6A1B3A31}" type="datetime'N''''o''''''''''''''t'' ''''''''''''''''st''u''d''''ie''d'''">
              <a:rPr lang="en-US" altLang="en-US" sz="1050" smtClean="0">
                <a:cs typeface="+mn-cs"/>
              </a:rPr>
              <a:pPr lvl="0">
                <a:spcBef>
                  <a:spcPct val="0"/>
                </a:spcBef>
                <a:spcAft>
                  <a:spcPct val="0"/>
                </a:spcAft>
              </a:pPr>
              <a:t>Not studied</a:t>
            </a:fld>
            <a:endParaRPr lang="en-US" sz="1050">
              <a:cs typeface="+mn-cs"/>
            </a:endParaRPr>
          </a:p>
        </p:txBody>
      </p:sp>
      <p:sp>
        <p:nvSpPr>
          <p:cNvPr id="33" name="TextBox 32">
            <a:extLst>
              <a:ext uri="{FF2B5EF4-FFF2-40B4-BE49-F238E27FC236}">
                <a16:creationId xmlns:a16="http://schemas.microsoft.com/office/drawing/2014/main" id="{94710A62-B4B5-AF9B-8B8E-14871B71EED8}"/>
              </a:ext>
            </a:extLst>
          </p:cNvPr>
          <p:cNvSpPr txBox="1">
            <a:spLocks/>
          </p:cNvSpPr>
          <p:nvPr/>
        </p:nvSpPr>
        <p:spPr>
          <a:xfrm>
            <a:off x="9097401" y="1749471"/>
            <a:ext cx="2775460" cy="504753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Approach shifts from a fully prescriptive multi-year study to a targeted “bookend” approach to </a:t>
            </a:r>
            <a:r>
              <a:rPr lang="en-US" sz="1200" b="1"/>
              <a:t>balance feasibility and value while reducing computational burden</a:t>
            </a:r>
          </a:p>
          <a:p>
            <a:pPr marL="171450" indent="-171450">
              <a:spcBef>
                <a:spcPts val="300"/>
              </a:spcBef>
              <a:spcAft>
                <a:spcPts val="300"/>
              </a:spcAft>
              <a:buFont typeface="Arial" panose="020B0604020202020204" pitchFamily="34" charset="0"/>
              <a:buChar char="•"/>
            </a:pPr>
            <a:r>
              <a:rPr lang="en-US" sz="1200" b="1"/>
              <a:t>Objectives:</a:t>
            </a:r>
          </a:p>
          <a:p>
            <a:pPr marL="404813" lvl="1" indent="-171450">
              <a:spcBef>
                <a:spcPts val="300"/>
              </a:spcBef>
              <a:spcAft>
                <a:spcPts val="300"/>
              </a:spcAft>
              <a:buFont typeface="Courier New" panose="02070309020205020404" pitchFamily="49" charset="0"/>
              <a:buChar char="o"/>
            </a:pPr>
            <a:r>
              <a:rPr lang="en-US" sz="1200" b="1"/>
              <a:t>Preserve decision-quality outputs while making the study executable </a:t>
            </a:r>
            <a:r>
              <a:rPr lang="en-US" sz="1200"/>
              <a:t>within a 6-month Batch Zero timeline</a:t>
            </a:r>
          </a:p>
          <a:p>
            <a:pPr marL="404813" lvl="1" indent="-171450">
              <a:spcBef>
                <a:spcPts val="300"/>
              </a:spcBef>
              <a:spcAft>
                <a:spcPts val="300"/>
              </a:spcAft>
              <a:buFont typeface="Courier New" panose="02070309020205020404" pitchFamily="49" charset="0"/>
              <a:buChar char="o"/>
            </a:pPr>
            <a:r>
              <a:rPr lang="en-US" sz="1200" b="1"/>
              <a:t>Balance customer visibility with transmission realism</a:t>
            </a:r>
          </a:p>
          <a:p>
            <a:pPr marL="171450" indent="-171450">
              <a:spcBef>
                <a:spcPts val="300"/>
              </a:spcBef>
              <a:spcAft>
                <a:spcPts val="300"/>
              </a:spcAft>
              <a:buFont typeface="Arial" panose="020B0604020202020204" pitchFamily="34" charset="0"/>
              <a:buChar char="•"/>
            </a:pPr>
            <a:r>
              <a:rPr lang="en-US" sz="1200" b="1"/>
              <a:t>Process flow:</a:t>
            </a:r>
          </a:p>
          <a:p>
            <a:pPr marL="404813" lvl="1" indent="-171450">
              <a:spcBef>
                <a:spcPts val="300"/>
              </a:spcBef>
              <a:spcAft>
                <a:spcPts val="300"/>
              </a:spcAft>
              <a:buFont typeface="Courier New" panose="02070309020205020404" pitchFamily="49" charset="0"/>
              <a:buChar char="o"/>
            </a:pPr>
            <a:r>
              <a:rPr lang="en-US" sz="1200"/>
              <a:t>Batch study produces Year 1–6 allocation trajectory and required transmission upgrades</a:t>
            </a:r>
          </a:p>
          <a:p>
            <a:pPr marL="404813" lvl="1" indent="-171450">
              <a:spcBef>
                <a:spcPts val="300"/>
              </a:spcBef>
              <a:spcAft>
                <a:spcPts val="300"/>
              </a:spcAft>
              <a:buFont typeface="Courier New" panose="02070309020205020404" pitchFamily="49" charset="0"/>
              <a:buChar char="o"/>
            </a:pPr>
            <a:r>
              <a:rPr lang="en-US" sz="1200"/>
              <a:t>Customers use outputs to assess viability and commit</a:t>
            </a:r>
          </a:p>
          <a:p>
            <a:pPr marL="404813" lvl="1" indent="-171450">
              <a:spcBef>
                <a:spcPts val="300"/>
              </a:spcBef>
              <a:spcAft>
                <a:spcPts val="300"/>
              </a:spcAft>
              <a:buFont typeface="Courier New" panose="02070309020205020404" pitchFamily="49" charset="0"/>
              <a:buChar char="o"/>
            </a:pPr>
            <a:r>
              <a:rPr lang="en-US" sz="1200"/>
              <a:t>Refinement removes non-committed load and refines projects and costs</a:t>
            </a:r>
          </a:p>
          <a:p>
            <a:pPr marL="404813" lvl="1" indent="-171450">
              <a:spcBef>
                <a:spcPts val="300"/>
              </a:spcBef>
              <a:spcAft>
                <a:spcPts val="300"/>
              </a:spcAft>
              <a:buFont typeface="Courier New" panose="02070309020205020404" pitchFamily="49" charset="0"/>
              <a:buChar char="o"/>
            </a:pPr>
            <a:r>
              <a:rPr lang="en-US" sz="1200"/>
              <a:t>Output is a coherent, actionable transmission plan</a:t>
            </a:r>
          </a:p>
        </p:txBody>
      </p:sp>
      <p:pic>
        <p:nvPicPr>
          <p:cNvPr id="34" name="Graphic 33">
            <a:extLst>
              <a:ext uri="{FF2B5EF4-FFF2-40B4-BE49-F238E27FC236}">
                <a16:creationId xmlns:a16="http://schemas.microsoft.com/office/drawing/2014/main" id="{ED93D941-97CA-C558-24A6-E5FA74FFD104}"/>
              </a:ext>
            </a:extLst>
          </p:cNvPr>
          <p:cNvPicPr>
            <a:picLocks/>
          </p:cNvPicPr>
          <p:nvPr/>
        </p:nvPicPr>
        <p:blipFill>
          <a:blip>
            <a:extLst>
              <a:ext uri="{96DAC541-7B7A-43D3-8B79-37D633B846F1}">
                <asvg:svgBlip xmlns:asvg="http://schemas.microsoft.com/office/drawing/2016/SVG/main" r:embed="rId20"/>
              </a:ext>
            </a:extLst>
          </a:blip>
          <a:stretch>
            <a:fillRect/>
          </a:stretch>
        </p:blipFill>
        <p:spPr>
          <a:xfrm>
            <a:off x="4671081" y="4906326"/>
            <a:ext cx="458002" cy="458002"/>
          </a:xfrm>
          <a:prstGeom prst="rect">
            <a:avLst/>
          </a:prstGeom>
        </p:spPr>
      </p:pic>
      <p:pic>
        <p:nvPicPr>
          <p:cNvPr id="35" name="Graphic 34">
            <a:extLst>
              <a:ext uri="{FF2B5EF4-FFF2-40B4-BE49-F238E27FC236}">
                <a16:creationId xmlns:a16="http://schemas.microsoft.com/office/drawing/2014/main" id="{CDF0F6BA-1E67-5C7C-6D39-FA5CE364FA9A}"/>
              </a:ext>
            </a:extLst>
          </p:cNvPr>
          <p:cNvPicPr>
            <a:picLocks/>
          </p:cNvPicPr>
          <p:nvPr/>
        </p:nvPicPr>
        <p:blipFill>
          <a:blip>
            <a:extLst>
              <a:ext uri="{96DAC541-7B7A-43D3-8B79-37D633B846F1}">
                <asvg:svgBlip xmlns:asvg="http://schemas.microsoft.com/office/drawing/2016/SVG/main" r:embed="rId21"/>
              </a:ext>
            </a:extLst>
          </a:blip>
          <a:stretch>
            <a:fillRect/>
          </a:stretch>
        </p:blipFill>
        <p:spPr>
          <a:xfrm>
            <a:off x="615682" y="4906326"/>
            <a:ext cx="458002" cy="458002"/>
          </a:xfrm>
          <a:prstGeom prst="rect">
            <a:avLst/>
          </a:prstGeom>
        </p:spPr>
      </p:pic>
      <p:sp>
        <p:nvSpPr>
          <p:cNvPr id="36" name="TextBox 35">
            <a:extLst>
              <a:ext uri="{FF2B5EF4-FFF2-40B4-BE49-F238E27FC236}">
                <a16:creationId xmlns:a16="http://schemas.microsoft.com/office/drawing/2014/main" id="{6A654D79-F694-47A6-67E2-05C0858EA055}"/>
              </a:ext>
            </a:extLst>
          </p:cNvPr>
          <p:cNvSpPr txBox="1">
            <a:spLocks/>
          </p:cNvSpPr>
          <p:nvPr/>
        </p:nvSpPr>
        <p:spPr>
          <a:xfrm>
            <a:off x="1130704" y="4906326"/>
            <a:ext cx="3287183" cy="152349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Enablers</a:t>
            </a:r>
          </a:p>
          <a:p>
            <a:pPr marL="171450" indent="-171450">
              <a:spcBef>
                <a:spcPts val="300"/>
              </a:spcBef>
              <a:spcAft>
                <a:spcPts val="300"/>
              </a:spcAft>
              <a:buFont typeface="Arial" panose="020B0604020202020204" pitchFamily="34" charset="0"/>
              <a:buChar char="•"/>
            </a:pPr>
            <a:r>
              <a:rPr lang="en-US" sz="1200" b="1"/>
              <a:t>Early TSP involvement at study kickoff</a:t>
            </a:r>
            <a:r>
              <a:rPr lang="en-US" sz="1200"/>
              <a:t>, with a shared Year 6 system case</a:t>
            </a:r>
          </a:p>
          <a:p>
            <a:pPr marL="171450" indent="-171450">
              <a:spcBef>
                <a:spcPts val="300"/>
              </a:spcBef>
              <a:spcAft>
                <a:spcPts val="300"/>
              </a:spcAft>
              <a:buFont typeface="Arial" panose="020B0604020202020204" pitchFamily="34" charset="0"/>
              <a:buChar char="•"/>
            </a:pPr>
            <a:r>
              <a:rPr lang="en-US" sz="1200" b="1"/>
              <a:t>Parallel development of transmission solutions </a:t>
            </a:r>
            <a:r>
              <a:rPr lang="en-US" sz="1200"/>
              <a:t>and cost estimates</a:t>
            </a:r>
          </a:p>
          <a:p>
            <a:pPr marL="171450" indent="-171450">
              <a:spcBef>
                <a:spcPts val="300"/>
              </a:spcBef>
              <a:spcAft>
                <a:spcPts val="300"/>
              </a:spcAft>
              <a:buFont typeface="Arial" panose="020B0604020202020204" pitchFamily="34" charset="0"/>
              <a:buChar char="•"/>
            </a:pPr>
            <a:r>
              <a:rPr lang="en-US" sz="1200" b="1"/>
              <a:t>Centralized ERCOT coordination</a:t>
            </a:r>
            <a:r>
              <a:rPr lang="en-US" sz="1200"/>
              <a:t>, consolidating TSP inputs into a single plan</a:t>
            </a:r>
          </a:p>
        </p:txBody>
      </p:sp>
      <p:sp>
        <p:nvSpPr>
          <p:cNvPr id="37" name="TextBox 36">
            <a:extLst>
              <a:ext uri="{FF2B5EF4-FFF2-40B4-BE49-F238E27FC236}">
                <a16:creationId xmlns:a16="http://schemas.microsoft.com/office/drawing/2014/main" id="{DF2ADD66-1F3F-A898-75AA-B0F021667F7E}"/>
              </a:ext>
            </a:extLst>
          </p:cNvPr>
          <p:cNvSpPr txBox="1">
            <a:spLocks/>
          </p:cNvSpPr>
          <p:nvPr/>
        </p:nvSpPr>
        <p:spPr>
          <a:xfrm>
            <a:off x="5187951" y="4906326"/>
            <a:ext cx="3227388" cy="152349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Advantages</a:t>
            </a:r>
          </a:p>
          <a:p>
            <a:pPr marL="171450" indent="-171450">
              <a:spcBef>
                <a:spcPts val="300"/>
              </a:spcBef>
              <a:spcAft>
                <a:spcPts val="300"/>
              </a:spcAft>
              <a:buFont typeface="Arial" panose="020B0604020202020204" pitchFamily="34" charset="0"/>
              <a:buChar char="•"/>
            </a:pPr>
            <a:r>
              <a:rPr lang="en-US" sz="1200" b="1"/>
              <a:t>Delivers an actionable 6-year transmission plan within Batch Zero timeline</a:t>
            </a:r>
            <a:r>
              <a:rPr lang="en-US" sz="1200"/>
              <a:t>, avoiding reliance on future cycles </a:t>
            </a:r>
          </a:p>
          <a:p>
            <a:pPr marL="171450" indent="-171450">
              <a:spcBef>
                <a:spcPts val="300"/>
              </a:spcBef>
              <a:spcAft>
                <a:spcPts val="300"/>
              </a:spcAft>
              <a:buFont typeface="Arial" panose="020B0604020202020204" pitchFamily="34" charset="0"/>
              <a:buChar char="•"/>
            </a:pPr>
            <a:r>
              <a:rPr lang="en-US" sz="1200" b="1"/>
              <a:t>Provides full Year 1–6 visibility </a:t>
            </a:r>
            <a:r>
              <a:rPr lang="en-US" sz="1200"/>
              <a:t>for customer decisions</a:t>
            </a:r>
          </a:p>
          <a:p>
            <a:pPr marL="171450" indent="-171450">
              <a:spcBef>
                <a:spcPts val="300"/>
              </a:spcBef>
              <a:spcAft>
                <a:spcPts val="300"/>
              </a:spcAft>
              <a:buFont typeface="Arial" panose="020B0604020202020204" pitchFamily="34" charset="0"/>
              <a:buChar char="•"/>
            </a:pPr>
            <a:r>
              <a:rPr lang="en-US" sz="1200" b="1"/>
              <a:t>Reduces complexity and rework</a:t>
            </a:r>
          </a:p>
        </p:txBody>
      </p:sp>
      <p:sp>
        <p:nvSpPr>
          <p:cNvPr id="38" name="Rectangle 37">
            <a:extLst>
              <a:ext uri="{FF2B5EF4-FFF2-40B4-BE49-F238E27FC236}">
                <a16:creationId xmlns:a16="http://schemas.microsoft.com/office/drawing/2014/main" id="{E54A75FD-2A29-3BD8-4DD5-52B4F0C1C55E}"/>
              </a:ext>
            </a:extLst>
          </p:cNvPr>
          <p:cNvSpPr/>
          <p:nvPr/>
        </p:nvSpPr>
        <p:spPr>
          <a:xfrm>
            <a:off x="554038" y="4869767"/>
            <a:ext cx="3863849" cy="1582402"/>
          </a:xfrm>
          <a:prstGeom prst="rect">
            <a:avLst/>
          </a:prstGeom>
          <a:no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72E2208E-4501-B96F-726D-0FAB742CB3B1}"/>
              </a:ext>
            </a:extLst>
          </p:cNvPr>
          <p:cNvSpPr/>
          <p:nvPr/>
        </p:nvSpPr>
        <p:spPr>
          <a:xfrm>
            <a:off x="4610100" y="4869767"/>
            <a:ext cx="3863975" cy="1582402"/>
          </a:xfrm>
          <a:prstGeom prst="rect">
            <a:avLst/>
          </a:prstGeom>
          <a:no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23362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1580-3D58-DF87-E73E-A1188584D61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A994D8C-51D0-2120-9DA3-137E23E29ED9}"/>
              </a:ext>
            </a:extLst>
          </p:cNvPr>
          <p:cNvGraphicFramePr>
            <a:graphicFrameLocks noChangeAspect="1"/>
          </p:cNvGraphicFramePr>
          <p:nvPr>
            <p:custDataLst>
              <p:tags r:id="rId2"/>
            </p:custDataLst>
            <p:extLst>
              <p:ext uri="{D42A27DB-BD31-4B8C-83A1-F6EECF244321}">
                <p14:modId xmlns:p14="http://schemas.microsoft.com/office/powerpoint/2010/main" val="1318667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A994D8C-51D0-2120-9DA3-137E23E29ED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13938B7E-4590-877E-F841-8ED8868327C3}"/>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CA7E2BAD-6FE9-ADB6-B401-4D85822F9A4D}"/>
              </a:ext>
            </a:extLst>
          </p:cNvPr>
          <p:cNvSpPr>
            <a:spLocks noGrp="1"/>
          </p:cNvSpPr>
          <p:nvPr>
            <p:ph type="title"/>
            <p:custDataLst>
              <p:tags r:id="rId3"/>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3" name="Text Placeholder 2">
            <a:hlinkClick r:id="rId14" action="ppaction://hlinksldjump"/>
            <a:extLst>
              <a:ext uri="{FF2B5EF4-FFF2-40B4-BE49-F238E27FC236}">
                <a16:creationId xmlns:a16="http://schemas.microsoft.com/office/drawing/2014/main" id="{DFBC705A-F42B-E338-DD77-AA5C557B6F50}"/>
              </a:ext>
            </a:extLst>
          </p:cNvPr>
          <p:cNvSpPr>
            <a:spLocks noGrp="1"/>
          </p:cNvSpPr>
          <p:nvPr>
            <p:custDataLst>
              <p:tags r:id="rId4"/>
            </p:custDataLst>
          </p:nvPr>
        </p:nvSpPr>
        <p:spPr bwMode="auto">
          <a:xfrm>
            <a:off x="4052888" y="1157287"/>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5" name="Text Placeholder 2">
            <a:hlinkClick r:id="rId15" action="ppaction://hlinksldjump"/>
            <a:extLst>
              <a:ext uri="{FF2B5EF4-FFF2-40B4-BE49-F238E27FC236}">
                <a16:creationId xmlns:a16="http://schemas.microsoft.com/office/drawing/2014/main" id="{3351CB67-C4CC-367B-DBAB-EDA551D06378}"/>
              </a:ext>
            </a:extLst>
          </p:cNvPr>
          <p:cNvSpPr>
            <a:spLocks noGrp="1"/>
          </p:cNvSpPr>
          <p:nvPr>
            <p:custDataLst>
              <p:tags r:id="rId5"/>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allocation approach</a:t>
            </a:r>
          </a:p>
        </p:txBody>
      </p:sp>
      <p:sp>
        <p:nvSpPr>
          <p:cNvPr id="5" name="Text Placeholder 2">
            <a:extLst>
              <a:ext uri="{FF2B5EF4-FFF2-40B4-BE49-F238E27FC236}">
                <a16:creationId xmlns:a16="http://schemas.microsoft.com/office/drawing/2014/main" id="{80043E07-B44E-3AA6-E435-6D81AD145B05}"/>
              </a:ext>
            </a:extLst>
          </p:cNvPr>
          <p:cNvSpPr>
            <a:spLocks noGrp="1"/>
          </p:cNvSpPr>
          <p:nvPr>
            <p:custDataLst>
              <p:tags r:id="rId6"/>
            </p:custDataLst>
          </p:nvPr>
        </p:nvSpPr>
        <p:spPr bwMode="auto">
          <a:xfrm>
            <a:off x="4052888" y="2438399"/>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CLR Discussion </a:t>
            </a:r>
            <a:endParaRPr lang="en-US">
              <a:solidFill>
                <a:schemeClr val="bg1"/>
              </a:solidFill>
            </a:endParaRPr>
          </a:p>
        </p:txBody>
      </p:sp>
      <p:sp>
        <p:nvSpPr>
          <p:cNvPr id="7" name="Text Placeholder 2">
            <a:hlinkClick r:id="rId16" action="ppaction://hlinksldjump"/>
            <a:extLst>
              <a:ext uri="{FF2B5EF4-FFF2-40B4-BE49-F238E27FC236}">
                <a16:creationId xmlns:a16="http://schemas.microsoft.com/office/drawing/2014/main" id="{ABA8BB22-965A-6E6A-6CE0-9CAC5E58FA2D}"/>
              </a:ext>
            </a:extLst>
          </p:cNvPr>
          <p:cNvSpPr>
            <a:spLocks noGrp="1"/>
          </p:cNvSpPr>
          <p:nvPr>
            <p:custDataLst>
              <p:tags r:id="rId7"/>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cs typeface="Arial"/>
              </a:rPr>
              <a:t>Feedback from PUCT and </a:t>
            </a:r>
            <a:r>
              <a:rPr lang="en-US">
                <a:cs typeface="Arial"/>
              </a:rPr>
              <a:t>ERCOT comments</a:t>
            </a:r>
            <a:endParaRPr lang="en-US" i="1" dirty="0"/>
          </a:p>
        </p:txBody>
      </p:sp>
      <p:sp>
        <p:nvSpPr>
          <p:cNvPr id="10" name="Text Placeholder 2">
            <a:hlinkClick r:id="rId17" action="ppaction://hlinksldjump"/>
            <a:extLst>
              <a:ext uri="{FF2B5EF4-FFF2-40B4-BE49-F238E27FC236}">
                <a16:creationId xmlns:a16="http://schemas.microsoft.com/office/drawing/2014/main" id="{A25D908D-916D-78E3-1507-E505BBE062BB}"/>
              </a:ext>
            </a:extLst>
          </p:cNvPr>
          <p:cNvSpPr>
            <a:spLocks noGrp="1"/>
          </p:cNvSpPr>
          <p:nvPr>
            <p:custDataLst>
              <p:tags r:id="rId8"/>
            </p:custDataLst>
          </p:nvPr>
        </p:nvSpPr>
        <p:spPr bwMode="auto">
          <a:xfrm>
            <a:off x="4052886" y="37210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Batch </a:t>
            </a:r>
            <a:r>
              <a:rPr lang="en-US"/>
              <a:t>Zero Concepts</a:t>
            </a:r>
            <a:endParaRPr lang="en-US" dirty="0"/>
          </a:p>
        </p:txBody>
      </p:sp>
      <p:sp>
        <p:nvSpPr>
          <p:cNvPr id="18" name="Text Placeholder 2">
            <a:hlinkClick r:id="rId18" action="ppaction://hlinksldjump"/>
            <a:extLst>
              <a:ext uri="{FF2B5EF4-FFF2-40B4-BE49-F238E27FC236}">
                <a16:creationId xmlns:a16="http://schemas.microsoft.com/office/drawing/2014/main" id="{9E760598-A1E5-7C88-D550-8E435946EF6A}"/>
              </a:ext>
            </a:extLst>
          </p:cNvPr>
          <p:cNvSpPr>
            <a:spLocks noGrp="1"/>
          </p:cNvSpPr>
          <p:nvPr>
            <p:custDataLst>
              <p:tags r:id="rId9"/>
            </p:custDataLst>
          </p:nvPr>
        </p:nvSpPr>
        <p:spPr bwMode="auto">
          <a:xfrm>
            <a:off x="4052886"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19" name="Text Placeholder 2">
            <a:hlinkClick r:id="rId19" action="ppaction://hlinksldjump"/>
            <a:extLst>
              <a:ext uri="{FF2B5EF4-FFF2-40B4-BE49-F238E27FC236}">
                <a16:creationId xmlns:a16="http://schemas.microsoft.com/office/drawing/2014/main" id="{74735277-93F3-00E1-0C7B-110E57184C97}"/>
              </a:ext>
            </a:extLst>
          </p:cNvPr>
          <p:cNvSpPr>
            <a:spLocks noGrp="1"/>
          </p:cNvSpPr>
          <p:nvPr>
            <p:custDataLst>
              <p:tags r:id="rId10"/>
            </p:custDataLst>
          </p:nvPr>
        </p:nvSpPr>
        <p:spPr bwMode="auto">
          <a:xfrm>
            <a:off x="4052888" y="500221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 </a:t>
            </a:r>
          </a:p>
        </p:txBody>
      </p:sp>
      <p:sp>
        <p:nvSpPr>
          <p:cNvPr id="9" name="Slide Number Placeholder 6">
            <a:extLst>
              <a:ext uri="{FF2B5EF4-FFF2-40B4-BE49-F238E27FC236}">
                <a16:creationId xmlns:a16="http://schemas.microsoft.com/office/drawing/2014/main" id="{EF9E3CAE-8B4F-D829-9A52-CE4B3505124D}"/>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12</a:t>
            </a:fld>
            <a:endParaRPr lang="en-US"/>
          </a:p>
        </p:txBody>
      </p:sp>
    </p:spTree>
    <p:custDataLst>
      <p:tags r:id="rId1"/>
    </p:custDataLst>
    <p:extLst>
      <p:ext uri="{BB962C8B-B14F-4D97-AF65-F5344CB8AC3E}">
        <p14:creationId xmlns:p14="http://schemas.microsoft.com/office/powerpoint/2010/main" val="77078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0874-2978-F617-8925-45DF83E5BC0C}"/>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CCFC4EC-A1A6-F474-3422-98C76F87E00B}"/>
              </a:ext>
            </a:extLst>
          </p:cNvPr>
          <p:cNvGraphicFramePr>
            <a:graphicFrameLocks noChangeAspect="1"/>
          </p:cNvGraphicFramePr>
          <p:nvPr>
            <p:custDataLst>
              <p:tags r:id="rId1"/>
            </p:custDataLst>
            <p:extLst>
              <p:ext uri="{D42A27DB-BD31-4B8C-83A1-F6EECF244321}">
                <p14:modId xmlns:p14="http://schemas.microsoft.com/office/powerpoint/2010/main" val="4204955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FCCFC4EC-A1A6-F474-3422-98C76F87E00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00F8DE7-50F3-A2AF-E5E2-4260A1AED141}"/>
              </a:ext>
            </a:extLst>
          </p:cNvPr>
          <p:cNvSpPr>
            <a:spLocks noGrp="1"/>
          </p:cNvSpPr>
          <p:nvPr>
            <p:ph type="title"/>
            <p:custDataLst>
              <p:tags r:id="rId2"/>
            </p:custDataLst>
          </p:nvPr>
        </p:nvSpPr>
        <p:spPr>
          <a:xfrm>
            <a:off x="1257300" y="457200"/>
            <a:ext cx="10401300" cy="664797"/>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Overview of </a:t>
            </a:r>
            <a:r>
              <a:rPr lang="en-US">
                <a:solidFill>
                  <a:srgbClr val="171A1C"/>
                </a:solidFill>
                <a:cs typeface="Arial"/>
              </a:rPr>
              <a:t>Provisional Controllable Load Resource (PCLR)</a:t>
            </a:r>
            <a:br>
              <a:rPr lang="en-US" sz="3200">
                <a:solidFill>
                  <a:srgbClr val="171A1C"/>
                </a:solidFill>
                <a:cs typeface="Arial"/>
              </a:rPr>
            </a:br>
            <a:endParaRPr lang="en-US"/>
          </a:p>
        </p:txBody>
      </p:sp>
      <p:grpSp>
        <p:nvGrpSpPr>
          <p:cNvPr id="27" name="Group 26">
            <a:extLst>
              <a:ext uri="{FF2B5EF4-FFF2-40B4-BE49-F238E27FC236}">
                <a16:creationId xmlns:a16="http://schemas.microsoft.com/office/drawing/2014/main" id="{F0BDB5EB-B2BA-DF51-73F9-5BBA3E738279}"/>
              </a:ext>
            </a:extLst>
          </p:cNvPr>
          <p:cNvGrpSpPr/>
          <p:nvPr/>
        </p:nvGrpSpPr>
        <p:grpSpPr>
          <a:xfrm>
            <a:off x="1819276" y="2198345"/>
            <a:ext cx="2075727" cy="925852"/>
            <a:chOff x="3142216" y="2198345"/>
            <a:chExt cx="2075727" cy="925852"/>
          </a:xfrm>
        </p:grpSpPr>
        <p:cxnSp>
          <p:nvCxnSpPr>
            <p:cNvPr id="29" name="Straight Connector 28">
              <a:extLst>
                <a:ext uri="{FF2B5EF4-FFF2-40B4-BE49-F238E27FC236}">
                  <a16:creationId xmlns:a16="http://schemas.microsoft.com/office/drawing/2014/main" id="{691A1341-BA2D-2B64-8E42-CB53AC384E1D}"/>
                </a:ext>
              </a:extLst>
            </p:cNvPr>
            <p:cNvCxnSpPr>
              <a:cxnSpLocks/>
            </p:cNvCxnSpPr>
            <p:nvPr/>
          </p:nvCxnSpPr>
          <p:spPr>
            <a:xfrm flipH="1">
              <a:off x="4180079" y="2198345"/>
              <a:ext cx="0" cy="659153"/>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6AFFDC40-A18B-A38F-E878-9D59B9DE024F}"/>
                </a:ext>
              </a:extLst>
            </p:cNvPr>
            <p:cNvSpPr>
              <a:spLocks/>
            </p:cNvSpPr>
            <p:nvPr/>
          </p:nvSpPr>
          <p:spPr>
            <a:xfrm flipV="1">
              <a:off x="4028142" y="2857498"/>
              <a:ext cx="303874" cy="2666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6937412E-1EE9-DAA2-47AF-893CADF0732B}"/>
                </a:ext>
              </a:extLst>
            </p:cNvPr>
            <p:cNvCxnSpPr>
              <a:cxnSpLocks/>
            </p:cNvCxnSpPr>
            <p:nvPr/>
          </p:nvCxnSpPr>
          <p:spPr>
            <a:xfrm>
              <a:off x="3142216" y="2198345"/>
              <a:ext cx="2075727"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5919F12-D58E-25EA-2625-5449FC1BEACC}"/>
                </a:ext>
              </a:extLst>
            </p:cNvPr>
            <p:cNvGrpSpPr/>
            <p:nvPr/>
          </p:nvGrpSpPr>
          <p:grpSpPr>
            <a:xfrm>
              <a:off x="4070347" y="2418190"/>
              <a:ext cx="219464" cy="219464"/>
              <a:chOff x="4070347" y="2263909"/>
              <a:chExt cx="219464" cy="219464"/>
            </a:xfrm>
          </p:grpSpPr>
          <p:sp>
            <p:nvSpPr>
              <p:cNvPr id="36" name="Oval 35">
                <a:extLst>
                  <a:ext uri="{FF2B5EF4-FFF2-40B4-BE49-F238E27FC236}">
                    <a16:creationId xmlns:a16="http://schemas.microsoft.com/office/drawing/2014/main" id="{28096A18-6608-12D9-F445-3415D80CC454}"/>
                  </a:ext>
                </a:extLst>
              </p:cNvPr>
              <p:cNvSpPr/>
              <p:nvPr/>
            </p:nvSpPr>
            <p:spPr>
              <a:xfrm>
                <a:off x="4070347" y="2263909"/>
                <a:ext cx="219464" cy="219464"/>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7" name="Graphic 36">
                <a:extLst>
                  <a:ext uri="{FF2B5EF4-FFF2-40B4-BE49-F238E27FC236}">
                    <a16:creationId xmlns:a16="http://schemas.microsoft.com/office/drawing/2014/main" id="{3291690E-2232-5826-88FD-CD6DC1DBA70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074564" y="2268126"/>
                <a:ext cx="211029" cy="211029"/>
              </a:xfrm>
              <a:prstGeom prst="rect">
                <a:avLst/>
              </a:prstGeom>
            </p:spPr>
          </p:pic>
        </p:grpSp>
      </p:grpSp>
      <p:sp>
        <p:nvSpPr>
          <p:cNvPr id="15" name="TextBox 14">
            <a:extLst>
              <a:ext uri="{FF2B5EF4-FFF2-40B4-BE49-F238E27FC236}">
                <a16:creationId xmlns:a16="http://schemas.microsoft.com/office/drawing/2014/main" id="{DE90D579-9815-8215-B587-E136EA5EE0D7}"/>
              </a:ext>
            </a:extLst>
          </p:cNvPr>
          <p:cNvSpPr txBox="1">
            <a:spLocks/>
          </p:cNvSpPr>
          <p:nvPr>
            <p:custDataLst>
              <p:tags r:id="rId3"/>
            </p:custDataLst>
          </p:nvPr>
        </p:nvSpPr>
        <p:spPr>
          <a:xfrm>
            <a:off x="1819276" y="3289395"/>
            <a:ext cx="7325253" cy="11156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Large Load participates as a </a:t>
            </a:r>
            <a:r>
              <a:rPr kumimoji="0" lang="en-US" sz="1400" b="1" i="0" u="none" strike="noStrike" kern="1200" cap="none" spc="0" normalizeH="0" baseline="0" noProof="0">
                <a:ln>
                  <a:noFill/>
                </a:ln>
                <a:solidFill>
                  <a:srgbClr val="171A1C"/>
                </a:solidFill>
                <a:effectLst/>
                <a:uLnTx/>
                <a:uFillTx/>
                <a:latin typeface="Arial"/>
                <a:ea typeface="+mn-ea"/>
                <a:cs typeface="+mn-cs"/>
              </a:rPr>
              <a:t>Provisional Controllable Load Resource (PCLR)</a:t>
            </a:r>
            <a:r>
              <a:rPr kumimoji="0" lang="en-US" sz="1400" b="0" i="0" u="none" strike="noStrike" kern="1200" cap="none" spc="0" normalizeH="0" baseline="0" noProof="0">
                <a:ln>
                  <a:noFill/>
                </a:ln>
                <a:solidFill>
                  <a:srgbClr val="171A1C"/>
                </a:solidFill>
                <a:effectLst/>
                <a:uLnTx/>
                <a:uFillTx/>
                <a:latin typeface="Arial"/>
                <a:ea typeface="+mn-ea"/>
                <a:cs typeface="+mn-cs"/>
              </a:rPr>
              <a:t>, where a portion of load is firm (LPC) and the remaining load is flexible and subject to dispatch</a:t>
            </a:r>
          </a:p>
          <a:p>
            <a:pPr lvl="1">
              <a:buClr>
                <a:srgbClr val="171A1C"/>
              </a:buClr>
              <a:defRPr/>
            </a:pPr>
            <a:r>
              <a:rPr kumimoji="0" lang="en-US" sz="1400" b="0" i="0" u="none" strike="noStrike" kern="1200" cap="none" spc="0" normalizeH="0" baseline="0" noProof="0">
                <a:ln>
                  <a:noFill/>
                </a:ln>
                <a:solidFill>
                  <a:srgbClr val="171A1C"/>
                </a:solidFill>
                <a:effectLst/>
                <a:uLnTx/>
                <a:uFillTx/>
                <a:latin typeface="Arial"/>
                <a:ea typeface="+mn-ea"/>
                <a:cs typeface="+mn-cs"/>
              </a:rPr>
              <a:t>The PCLR framework enables </a:t>
            </a:r>
            <a:r>
              <a:rPr lang="en-US" sz="1400">
                <a:solidFill>
                  <a:srgbClr val="171A1C"/>
                </a:solidFill>
                <a:latin typeface="Arial"/>
              </a:rPr>
              <a:t>Load to </a:t>
            </a:r>
            <a:r>
              <a:rPr lang="en-US" sz="1400">
                <a:latin typeface="Arial"/>
              </a:rPr>
              <a:t>consume more energy in unconstrained hours of the day </a:t>
            </a:r>
            <a:r>
              <a:rPr kumimoji="0" lang="en-US" sz="1400" b="0" i="0" u="none" strike="noStrike" kern="1200" cap="none" spc="0" normalizeH="0" baseline="0" noProof="0">
                <a:ln>
                  <a:noFill/>
                </a:ln>
                <a:effectLst/>
                <a:uLnTx/>
                <a:uFillTx/>
                <a:latin typeface="Arial"/>
                <a:ea typeface="+mn-ea"/>
                <a:cs typeface="+mn-cs"/>
              </a:rPr>
              <a:t>ahead of full transmission build-out</a:t>
            </a:r>
            <a:r>
              <a:rPr kumimoji="0" lang="en-US" sz="1400" b="0" i="0" u="none" strike="noStrike" kern="1200" cap="none" spc="0" normalizeH="0" baseline="0" noProof="0">
                <a:ln>
                  <a:noFill/>
                </a:ln>
                <a:solidFill>
                  <a:srgbClr val="171A1C"/>
                </a:solidFill>
                <a:effectLst/>
                <a:uLnTx/>
                <a:uFillTx/>
                <a:latin typeface="Arial"/>
                <a:ea typeface="+mn-ea"/>
                <a:cs typeface="+mn-cs"/>
              </a:rPr>
              <a:t>, with firm MW defined in the Batch Zero study and non-firm MW managed through SCED</a:t>
            </a:r>
            <a:endParaRPr lang="en-US" sz="1400" b="0" i="0" u="none" strike="noStrike" kern="1200" cap="none" spc="0" normalizeH="0" baseline="0" noProof="0">
              <a:ln>
                <a:noFill/>
              </a:ln>
              <a:solidFill>
                <a:srgbClr val="171A1C"/>
              </a:solidFill>
              <a:effectLst/>
              <a:uLnTx/>
              <a:uFillTx/>
              <a:latin typeface="Arial"/>
              <a:cs typeface="Arial"/>
            </a:endParaRPr>
          </a:p>
        </p:txBody>
      </p:sp>
      <p:sp>
        <p:nvSpPr>
          <p:cNvPr id="11" name="TextBox 10">
            <a:extLst>
              <a:ext uri="{FF2B5EF4-FFF2-40B4-BE49-F238E27FC236}">
                <a16:creationId xmlns:a16="http://schemas.microsoft.com/office/drawing/2014/main" id="{8548CA3F-0B03-3083-4B8E-2A78C28CE8F5}"/>
              </a:ext>
            </a:extLst>
          </p:cNvPr>
          <p:cNvSpPr txBox="1">
            <a:spLocks/>
          </p:cNvSpPr>
          <p:nvPr/>
        </p:nvSpPr>
        <p:spPr>
          <a:xfrm>
            <a:off x="507108" y="3289395"/>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Description</a:t>
            </a:r>
          </a:p>
        </p:txBody>
      </p:sp>
      <p:sp>
        <p:nvSpPr>
          <p:cNvPr id="13" name="TextBox 12">
            <a:extLst>
              <a:ext uri="{FF2B5EF4-FFF2-40B4-BE49-F238E27FC236}">
                <a16:creationId xmlns:a16="http://schemas.microsoft.com/office/drawing/2014/main" id="{33EA9F8D-14D3-8F9B-5BB1-AEA51BC01CB1}"/>
              </a:ext>
            </a:extLst>
          </p:cNvPr>
          <p:cNvSpPr txBox="1">
            <a:spLocks/>
          </p:cNvSpPr>
          <p:nvPr/>
        </p:nvSpPr>
        <p:spPr>
          <a:xfrm>
            <a:off x="507108" y="4627678"/>
            <a:ext cx="1044615"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Details</a:t>
            </a:r>
          </a:p>
        </p:txBody>
      </p:sp>
      <p:sp>
        <p:nvSpPr>
          <p:cNvPr id="17" name="TextBox 16">
            <a:extLst>
              <a:ext uri="{FF2B5EF4-FFF2-40B4-BE49-F238E27FC236}">
                <a16:creationId xmlns:a16="http://schemas.microsoft.com/office/drawing/2014/main" id="{B8283F25-3CAF-328B-FBB3-7ADB7E112516}"/>
              </a:ext>
            </a:extLst>
          </p:cNvPr>
          <p:cNvSpPr txBox="1">
            <a:spLocks/>
          </p:cNvSpPr>
          <p:nvPr>
            <p:custDataLst>
              <p:tags r:id="rId4"/>
            </p:custDataLst>
          </p:nvPr>
        </p:nvSpPr>
        <p:spPr>
          <a:xfrm>
            <a:off x="1819275" y="4627678"/>
            <a:ext cx="7325253"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Split between firm and flexible load defined through the Load Commissioning Plan (LCP) (LPC = firm MW; remaining load operates as PCLR)</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PCLR participates as </a:t>
            </a:r>
            <a:r>
              <a:rPr kumimoji="0" lang="en-US" sz="1400" b="1" i="0" u="none" strike="noStrike" kern="1200" cap="none" spc="0" normalizeH="0" baseline="0" noProof="0">
                <a:ln>
                  <a:noFill/>
                </a:ln>
                <a:solidFill>
                  <a:srgbClr val="171A1C"/>
                </a:solidFill>
                <a:effectLst/>
                <a:uLnTx/>
                <a:uFillTx/>
                <a:latin typeface="Arial"/>
                <a:ea typeface="+mn-ea"/>
                <a:cs typeface="+mn-cs"/>
              </a:rPr>
              <a:t>dispatchable demand </a:t>
            </a:r>
            <a:r>
              <a:rPr kumimoji="0" lang="en-US" sz="1400" b="0" i="0" u="none" strike="noStrike" kern="1200" cap="none" spc="0" normalizeH="0" baseline="0" noProof="0">
                <a:ln>
                  <a:noFill/>
                </a:ln>
                <a:solidFill>
                  <a:srgbClr val="171A1C"/>
                </a:solidFill>
                <a:effectLst/>
                <a:uLnTx/>
                <a:uFillTx/>
                <a:latin typeface="Arial"/>
                <a:ea typeface="+mn-ea"/>
                <a:cs typeface="+mn-cs"/>
              </a:rPr>
              <a:t>and must follow SCED basepoints within its operating range</a:t>
            </a:r>
          </a:p>
          <a:p>
            <a:pPr marL="228600" marR="0" lvl="1" indent="-228600" algn="l" defTabSz="914400" rtl="0" eaLnBrk="1" fontAlgn="auto" latinLnBrk="0" hangingPunct="1">
              <a:lnSpc>
                <a:spcPct val="100000"/>
              </a:lnSpc>
              <a:spcBef>
                <a:spcPts val="0"/>
              </a:spcBef>
              <a:spcAft>
                <a:spcPts val="300"/>
              </a:spcAft>
              <a:buClr>
                <a:srgbClr val="171A1C"/>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171A1C"/>
                </a:solidFill>
                <a:effectLst/>
                <a:uLnTx/>
                <a:uFillTx/>
                <a:latin typeface="Arial"/>
                <a:ea typeface="+mn-ea"/>
                <a:cs typeface="+mn-cs"/>
              </a:rPr>
              <a:t>Full requested load is studied in Batch Zero, with </a:t>
            </a:r>
            <a:r>
              <a:rPr kumimoji="0" lang="en-US" sz="1400" b="1" i="0" u="none" strike="noStrike" kern="1200" cap="none" spc="0" normalizeH="0" baseline="0" noProof="0">
                <a:ln>
                  <a:noFill/>
                </a:ln>
                <a:solidFill>
                  <a:srgbClr val="171A1C"/>
                </a:solidFill>
                <a:effectLst/>
                <a:uLnTx/>
                <a:uFillTx/>
                <a:latin typeface="Arial"/>
                <a:ea typeface="+mn-ea"/>
                <a:cs typeface="+mn-cs"/>
              </a:rPr>
              <a:t>transmission upgrades identified to transition PCLR to firm service over time</a:t>
            </a:r>
          </a:p>
        </p:txBody>
      </p:sp>
      <p:grpSp>
        <p:nvGrpSpPr>
          <p:cNvPr id="9" name="Group 8">
            <a:extLst>
              <a:ext uri="{FF2B5EF4-FFF2-40B4-BE49-F238E27FC236}">
                <a16:creationId xmlns:a16="http://schemas.microsoft.com/office/drawing/2014/main" id="{A7BB1926-36E1-0B82-2DBB-2C5416E4B468}"/>
              </a:ext>
            </a:extLst>
          </p:cNvPr>
          <p:cNvGrpSpPr>
            <a:grpSpLocks/>
          </p:cNvGrpSpPr>
          <p:nvPr/>
        </p:nvGrpSpPr>
        <p:grpSpPr>
          <a:xfrm>
            <a:off x="507108" y="1699996"/>
            <a:ext cx="8637420" cy="291941"/>
            <a:chOff x="507108" y="1699996"/>
            <a:chExt cx="11151492" cy="291941"/>
          </a:xfrm>
        </p:grpSpPr>
        <p:cxnSp>
          <p:nvCxnSpPr>
            <p:cNvPr id="22" name="LineBasicDefault 292">
              <a:extLst>
                <a:ext uri="{FF2B5EF4-FFF2-40B4-BE49-F238E27FC236}">
                  <a16:creationId xmlns:a16="http://schemas.microsoft.com/office/drawing/2014/main" id="{F8CD6090-3611-55C8-634F-92A7ACC3D301}"/>
                </a:ext>
              </a:extLst>
            </p:cNvPr>
            <p:cNvCxnSpPr>
              <a:cxnSpLocks/>
            </p:cNvCxnSpPr>
            <p:nvPr>
              <p:custDataLst>
                <p:tags r:id="rId6"/>
              </p:custDataLst>
            </p:nvPr>
          </p:nvCxnSpPr>
          <p:spPr>
            <a:xfrm>
              <a:off x="507108" y="1991937"/>
              <a:ext cx="1115149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15999F5-D542-98B9-3A32-28A7E58A9B8F}"/>
                </a:ext>
              </a:extLst>
            </p:cNvPr>
            <p:cNvSpPr txBox="1">
              <a:spLocks/>
            </p:cNvSpPr>
            <p:nvPr/>
          </p:nvSpPr>
          <p:spPr>
            <a:xfrm>
              <a:off x="507108" y="1699996"/>
              <a:ext cx="1115149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171A1C"/>
                </a:buClr>
                <a:defRPr/>
              </a:pPr>
              <a:r>
                <a:rPr lang="en-US" b="1">
                  <a:solidFill>
                    <a:srgbClr val="171A1C"/>
                  </a:solidFill>
                  <a:latin typeface="Arial"/>
                  <a:cs typeface="Arial"/>
                </a:rPr>
                <a:t>Provisional Controllable Load Resource (PCLR)</a:t>
              </a:r>
              <a:endParaRPr kumimoji="0" lang="en-US" b="1" i="0" u="none" strike="noStrike" kern="1200" cap="none" spc="0" normalizeH="0" baseline="0" noProof="0">
                <a:ln>
                  <a:noFill/>
                </a:ln>
                <a:solidFill>
                  <a:srgbClr val="171A1C"/>
                </a:solidFill>
                <a:effectLst/>
                <a:uLnTx/>
                <a:uFillTx/>
                <a:latin typeface="Arial"/>
                <a:ea typeface="+mn-ea"/>
                <a:cs typeface="Arial"/>
              </a:endParaRPr>
            </a:p>
          </p:txBody>
        </p:sp>
      </p:grpSp>
      <p:grpSp>
        <p:nvGrpSpPr>
          <p:cNvPr id="74" name="XWhite 32">
            <a:extLst>
              <a:ext uri="{FF2B5EF4-FFF2-40B4-BE49-F238E27FC236}">
                <a16:creationId xmlns:a16="http://schemas.microsoft.com/office/drawing/2014/main" id="{43C3E7B8-C219-C368-4437-F5B31AAE65ED}"/>
              </a:ext>
            </a:extLst>
          </p:cNvPr>
          <p:cNvGrpSpPr>
            <a:grpSpLocks noChangeAspect="1"/>
          </p:cNvGrpSpPr>
          <p:nvPr>
            <p:custDataLst>
              <p:tags r:id="rId5"/>
            </p:custDataLst>
          </p:nvPr>
        </p:nvGrpSpPr>
        <p:grpSpPr>
          <a:xfrm>
            <a:off x="9751364" y="1302634"/>
            <a:ext cx="184843" cy="184843"/>
            <a:chOff x="1016000" y="1016000"/>
            <a:chExt cx="396228" cy="396228"/>
          </a:xfrm>
        </p:grpSpPr>
        <p:sp>
          <p:nvSpPr>
            <p:cNvPr id="76" name="Oval 75">
              <a:extLst>
                <a:ext uri="{FF2B5EF4-FFF2-40B4-BE49-F238E27FC236}">
                  <a16:creationId xmlns:a16="http://schemas.microsoft.com/office/drawing/2014/main" id="{DF1DC017-8054-9EAD-DA19-DC5C0DFCBBB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77" name="Graphic 76">
              <a:extLst>
                <a:ext uri="{FF2B5EF4-FFF2-40B4-BE49-F238E27FC236}">
                  <a16:creationId xmlns:a16="http://schemas.microsoft.com/office/drawing/2014/main" id="{F58D911E-4152-7283-88F2-8C2F477FA6F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23614" y="1023614"/>
              <a:ext cx="381000" cy="381000"/>
            </a:xfrm>
            <a:prstGeom prst="rect">
              <a:avLst/>
            </a:prstGeom>
          </p:spPr>
        </p:pic>
      </p:grpSp>
      <p:sp>
        <p:nvSpPr>
          <p:cNvPr id="64" name="TextBox 63">
            <a:extLst>
              <a:ext uri="{FF2B5EF4-FFF2-40B4-BE49-F238E27FC236}">
                <a16:creationId xmlns:a16="http://schemas.microsoft.com/office/drawing/2014/main" id="{CC7823A0-5413-55F6-3DAB-820484E9E896}"/>
              </a:ext>
            </a:extLst>
          </p:cNvPr>
          <p:cNvSpPr txBox="1"/>
          <p:nvPr/>
        </p:nvSpPr>
        <p:spPr>
          <a:xfrm>
            <a:off x="10055597" y="1302722"/>
            <a:ext cx="1603003"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Point of interconnection</a:t>
            </a:r>
          </a:p>
        </p:txBody>
      </p:sp>
      <p:cxnSp>
        <p:nvCxnSpPr>
          <p:cNvPr id="67" name="Straight Connector 66">
            <a:extLst>
              <a:ext uri="{FF2B5EF4-FFF2-40B4-BE49-F238E27FC236}">
                <a16:creationId xmlns:a16="http://schemas.microsoft.com/office/drawing/2014/main" id="{4EB43148-ADB9-EC48-44C9-293C5554D5E0}"/>
              </a:ext>
            </a:extLst>
          </p:cNvPr>
          <p:cNvCxnSpPr>
            <a:cxnSpLocks/>
          </p:cNvCxnSpPr>
          <p:nvPr/>
        </p:nvCxnSpPr>
        <p:spPr>
          <a:xfrm>
            <a:off x="507108" y="4493304"/>
            <a:ext cx="8637420" cy="0"/>
          </a:xfrm>
          <a:prstGeom prst="line">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0D51D92-2957-B944-0AD4-454EC6C292B7}"/>
              </a:ext>
            </a:extLst>
          </p:cNvPr>
          <p:cNvGrpSpPr/>
          <p:nvPr/>
        </p:nvGrpSpPr>
        <p:grpSpPr>
          <a:xfrm>
            <a:off x="8955849" y="1302722"/>
            <a:ext cx="624323" cy="184666"/>
            <a:chOff x="7751899" y="1302722"/>
            <a:chExt cx="624323" cy="184666"/>
          </a:xfrm>
        </p:grpSpPr>
        <p:sp>
          <p:nvSpPr>
            <p:cNvPr id="5" name="Isosceles Triangle 4">
              <a:extLst>
                <a:ext uri="{FF2B5EF4-FFF2-40B4-BE49-F238E27FC236}">
                  <a16:creationId xmlns:a16="http://schemas.microsoft.com/office/drawing/2014/main" id="{7CB97E54-5DC6-9A60-49ED-23C9B3980DBE}"/>
                </a:ext>
              </a:extLst>
            </p:cNvPr>
            <p:cNvSpPr>
              <a:spLocks/>
            </p:cNvSpPr>
            <p:nvPr/>
          </p:nvSpPr>
          <p:spPr>
            <a:xfrm flipV="1">
              <a:off x="7751899" y="1312256"/>
              <a:ext cx="188682" cy="165599"/>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0" i="0" u="none" strike="noStrike" kern="1200" cap="none" spc="0" normalizeH="0" baseline="0" noProof="0" err="1">
                <a:ln>
                  <a:noFill/>
                </a:ln>
                <a:solidFill>
                  <a:srgbClr val="005763"/>
                </a:solidFill>
                <a:effectLst/>
                <a:uLnTx/>
                <a:uFillTx/>
                <a:latin typeface="Arial"/>
                <a:ea typeface="+mn-ea"/>
                <a:cs typeface="+mn-cs"/>
              </a:endParaRPr>
            </a:p>
          </p:txBody>
        </p:sp>
        <p:sp>
          <p:nvSpPr>
            <p:cNvPr id="7" name="TextBox 6">
              <a:extLst>
                <a:ext uri="{FF2B5EF4-FFF2-40B4-BE49-F238E27FC236}">
                  <a16:creationId xmlns:a16="http://schemas.microsoft.com/office/drawing/2014/main" id="{0BDA5E1E-9C3B-7692-708E-C9834B7580F7}"/>
                </a:ext>
              </a:extLst>
            </p:cNvPr>
            <p:cNvSpPr txBox="1"/>
            <p:nvPr/>
          </p:nvSpPr>
          <p:spPr>
            <a:xfrm>
              <a:off x="8036385" y="1302722"/>
              <a:ext cx="339837" cy="184666"/>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171A1C"/>
                  </a:solidFill>
                  <a:effectLst/>
                  <a:uLnTx/>
                  <a:uFillTx/>
                  <a:latin typeface="Arial"/>
                  <a:ea typeface="+mn-ea"/>
                  <a:cs typeface="Arial" panose="020B0604020202020204" pitchFamily="34" charset="0"/>
                </a:rPr>
                <a:t>Load</a:t>
              </a:r>
            </a:p>
          </p:txBody>
        </p:sp>
      </p:grpSp>
      <p:sp>
        <p:nvSpPr>
          <p:cNvPr id="24" name="TextBox 23">
            <a:extLst>
              <a:ext uri="{FF2B5EF4-FFF2-40B4-BE49-F238E27FC236}">
                <a16:creationId xmlns:a16="http://schemas.microsoft.com/office/drawing/2014/main" id="{75833A5A-DA16-93D8-259B-0A6647CC026B}"/>
              </a:ext>
            </a:extLst>
          </p:cNvPr>
          <p:cNvSpPr txBox="1">
            <a:spLocks/>
          </p:cNvSpPr>
          <p:nvPr/>
        </p:nvSpPr>
        <p:spPr>
          <a:xfrm>
            <a:off x="507108" y="2198345"/>
            <a:ext cx="1044615"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Illustrative scheme</a:t>
            </a:r>
          </a:p>
        </p:txBody>
      </p:sp>
      <p:sp>
        <p:nvSpPr>
          <p:cNvPr id="34" name="Slide Number Placeholder 4">
            <a:extLst>
              <a:ext uri="{FF2B5EF4-FFF2-40B4-BE49-F238E27FC236}">
                <a16:creationId xmlns:a16="http://schemas.microsoft.com/office/drawing/2014/main" id="{6106E3C7-4C98-EF98-30F2-B3B00BDE8BB1}"/>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13</a:t>
            </a:fld>
            <a:endParaRPr lang="en-US"/>
          </a:p>
        </p:txBody>
      </p:sp>
      <p:pic>
        <p:nvPicPr>
          <p:cNvPr id="14" name="Picture 13">
            <a:extLst>
              <a:ext uri="{FF2B5EF4-FFF2-40B4-BE49-F238E27FC236}">
                <a16:creationId xmlns:a16="http://schemas.microsoft.com/office/drawing/2014/main" id="{E43AAAD3-CEF6-2653-39B9-B15093194746}"/>
              </a:ext>
            </a:extLst>
          </p:cNvPr>
          <p:cNvPicPr>
            <a:picLocks noChangeAspect="1"/>
          </p:cNvPicPr>
          <p:nvPr/>
        </p:nvPicPr>
        <p:blipFill>
          <a:blip r:embed="rId12"/>
          <a:stretch>
            <a:fillRect/>
          </a:stretch>
        </p:blipFill>
        <p:spPr>
          <a:xfrm>
            <a:off x="9701806" y="3353216"/>
            <a:ext cx="2310584" cy="2469094"/>
          </a:xfrm>
          <a:prstGeom prst="rect">
            <a:avLst/>
          </a:prstGeom>
        </p:spPr>
      </p:pic>
    </p:spTree>
    <p:extLst>
      <p:ext uri="{BB962C8B-B14F-4D97-AF65-F5344CB8AC3E}">
        <p14:creationId xmlns:p14="http://schemas.microsoft.com/office/powerpoint/2010/main" val="43036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E0CA-0A97-1951-6118-A170F9DAD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B8D1F-3BD9-02B3-F623-9565BE713C6E}"/>
              </a:ext>
            </a:extLst>
          </p:cNvPr>
          <p:cNvSpPr>
            <a:spLocks noGrp="1"/>
          </p:cNvSpPr>
          <p:nvPr>
            <p:ph type="title"/>
          </p:nvPr>
        </p:nvSpPr>
        <p:spPr/>
        <p:txBody>
          <a:bodyPr/>
          <a:lstStyle/>
          <a:p>
            <a:r>
              <a:rPr lang="en-US"/>
              <a:t>Provisional CLRs – Definition</a:t>
            </a:r>
            <a:r>
              <a:rPr lang="en-US" baseline="30000"/>
              <a:t>1</a:t>
            </a:r>
            <a:endParaRPr lang="en-US"/>
          </a:p>
        </p:txBody>
      </p:sp>
      <p:graphicFrame>
        <p:nvGraphicFramePr>
          <p:cNvPr id="6" name="Content Placeholder 2">
            <a:extLst>
              <a:ext uri="{FF2B5EF4-FFF2-40B4-BE49-F238E27FC236}">
                <a16:creationId xmlns:a16="http://schemas.microsoft.com/office/drawing/2014/main" id="{6B3E0E97-897B-0A7E-DA69-04ACE0F40BBF}"/>
              </a:ext>
            </a:extLst>
          </p:cNvPr>
          <p:cNvGraphicFramePr>
            <a:graphicFrameLocks/>
          </p:cNvGraphicFramePr>
          <p:nvPr/>
        </p:nvGraphicFramePr>
        <p:xfrm>
          <a:off x="406400" y="885289"/>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5665AD0E-E39B-ED27-D577-0774ED068DD3}"/>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2" name="4. Footnote">
            <a:extLst>
              <a:ext uri="{FF2B5EF4-FFF2-40B4-BE49-F238E27FC236}">
                <a16:creationId xmlns:a16="http://schemas.microsoft.com/office/drawing/2014/main" id="{F2D7B15E-30DC-0010-EF57-3EA81E912DFF}"/>
              </a:ext>
            </a:extLst>
          </p:cNvPr>
          <p:cNvSpPr txBox="1"/>
          <p:nvPr>
            <p:custDataLst>
              <p:tags r:id="rId1"/>
            </p:custDataLst>
          </p:nvPr>
        </p:nvSpPr>
        <p:spPr>
          <a:xfrm>
            <a:off x="533400" y="6323856"/>
            <a:ext cx="7885132" cy="138499"/>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sz="900">
                <a:solidFill>
                  <a:schemeClr val="tx1">
                    <a:lumMod val="75000"/>
                    <a:lumOff val="25000"/>
                  </a:schemeClr>
                </a:solidFill>
              </a:rPr>
              <a:t>1. Design and NPRR/PGRR language still under internal review and may change prior to filing</a:t>
            </a:r>
            <a:endParaRPr lang="en-US" sz="200">
              <a:solidFill>
                <a:schemeClr val="tx1">
                  <a:lumMod val="75000"/>
                  <a:lumOff val="25000"/>
                </a:schemeClr>
              </a:solidFill>
            </a:endParaRPr>
          </a:p>
        </p:txBody>
      </p:sp>
      <p:sp>
        <p:nvSpPr>
          <p:cNvPr id="8" name="Text Placeholder 20">
            <a:extLst>
              <a:ext uri="{FF2B5EF4-FFF2-40B4-BE49-F238E27FC236}">
                <a16:creationId xmlns:a16="http://schemas.microsoft.com/office/drawing/2014/main" id="{8276DC34-8221-275A-4C85-9F28CFE4121C}"/>
              </a:ext>
            </a:extLst>
          </p:cNvPr>
          <p:cNvSpPr txBox="1">
            <a:spLocks/>
          </p:cNvSpPr>
          <p:nvPr/>
        </p:nvSpPr>
        <p:spPr>
          <a:xfrm>
            <a:off x="554735" y="6537009"/>
            <a:ext cx="10870127"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9.2.2.1, 9.3.2.1, 9.4.1, 9.5.3, and 9.6.1 (Provisional Controllable Load Resource design, study treatment, and operations)</a:t>
            </a:r>
          </a:p>
        </p:txBody>
      </p:sp>
    </p:spTree>
    <p:extLst>
      <p:ext uri="{BB962C8B-B14F-4D97-AF65-F5344CB8AC3E}">
        <p14:creationId xmlns:p14="http://schemas.microsoft.com/office/powerpoint/2010/main" val="158158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9078A2-1402-AA77-D8FF-EC783E84534E}"/>
              </a:ext>
            </a:extLst>
          </p:cNvPr>
          <p:cNvSpPr>
            <a:spLocks noGrp="1"/>
          </p:cNvSpPr>
          <p:nvPr>
            <p:ph type="title"/>
          </p:nvPr>
        </p:nvSpPr>
        <p:spPr/>
        <p:txBody>
          <a:bodyPr/>
          <a:lstStyle/>
          <a:p>
            <a:r>
              <a:rPr lang="en-US"/>
              <a:t>Provisional CLRs – Structure of Revision Requests</a:t>
            </a:r>
            <a:r>
              <a:rPr lang="en-US" baseline="30000"/>
              <a:t>1</a:t>
            </a:r>
            <a:endParaRPr lang="en-US"/>
          </a:p>
        </p:txBody>
      </p:sp>
      <p:sp>
        <p:nvSpPr>
          <p:cNvPr id="2" name="TextBox 1">
            <a:extLst>
              <a:ext uri="{FF2B5EF4-FFF2-40B4-BE49-F238E27FC236}">
                <a16:creationId xmlns:a16="http://schemas.microsoft.com/office/drawing/2014/main" id="{BBF883A8-05DD-C870-6B4E-F2A2A7ABB264}"/>
              </a:ext>
            </a:extLst>
          </p:cNvPr>
          <p:cNvSpPr txBox="1"/>
          <p:nvPr/>
        </p:nvSpPr>
        <p:spPr>
          <a:xfrm>
            <a:off x="533400" y="1217647"/>
            <a:ext cx="11470640" cy="3139321"/>
          </a:xfrm>
          <a:prstGeom prst="rect">
            <a:avLst/>
          </a:prstGeom>
          <a:noFill/>
        </p:spPr>
        <p:txBody>
          <a:bodyPr wrap="square" rtlCol="0">
            <a:spAutoFit/>
          </a:bodyPr>
          <a:lstStyle/>
          <a:p>
            <a:pPr marL="285750" indent="-285750">
              <a:buFont typeface="Arial" panose="020B0604020202020204" pitchFamily="34" charset="0"/>
              <a:buChar char="•"/>
            </a:pPr>
            <a:r>
              <a:rPr lang="en-US"/>
              <a:t>Will consist of a comments to existing PGRR145 and companion NPRR1325</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Modular structure adds to PGRR145 and NPRR1325</a:t>
            </a:r>
          </a:p>
          <a:p>
            <a:pPr marL="742950" lvl="1" indent="-285750">
              <a:buFont typeface="Arial" panose="020B0604020202020204" pitchFamily="34" charset="0"/>
              <a:buChar char="•"/>
            </a:pPr>
            <a:r>
              <a:rPr lang="en-US" b="1"/>
              <a:t>Example – </a:t>
            </a:r>
            <a:r>
              <a:rPr lang="en-US"/>
              <a:t>Section 9.2.2.1, Additional Information Required for Provisional Controllable Load Resources (PCLRs) </a:t>
            </a:r>
            <a:r>
              <a:rPr lang="en-US" b="1"/>
              <a:t>compliments</a:t>
            </a:r>
            <a:r>
              <a:rPr lang="en-US"/>
              <a:t> Section 9.2.2 as written in PGRR145</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structure will allow the PCLR concepts to move forward in parallel with PGRR145 and NPRR1325 if possible, without interfering with the core Batch Zero language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Language related to PCLR approval to energize  and PCLR bid capping in SCED is intended to remain grey-boxed until implementation of NPRR1188 and until system changes for the bid capping are in place</a:t>
            </a:r>
          </a:p>
        </p:txBody>
      </p:sp>
      <p:sp>
        <p:nvSpPr>
          <p:cNvPr id="5" name="4. Footnote">
            <a:extLst>
              <a:ext uri="{FF2B5EF4-FFF2-40B4-BE49-F238E27FC236}">
                <a16:creationId xmlns:a16="http://schemas.microsoft.com/office/drawing/2014/main" id="{16E776B9-CF6E-637A-1B7E-05AF9472BD1D}"/>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solidFill>
                  <a:schemeClr val="tx1">
                    <a:lumMod val="75000"/>
                    <a:lumOff val="25000"/>
                  </a:schemeClr>
                </a:solidFill>
              </a:rPr>
              <a:t>1. Design and NPRR/PGRR language still under internal review and may change prior to filing</a:t>
            </a:r>
            <a:endParaRPr lang="en-US" sz="10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E096D43D-EA8A-8F52-3C92-1F70F7626D8B}"/>
              </a:ext>
            </a:extLst>
          </p:cNvPr>
          <p:cNvSpPr>
            <a:spLocks noGrp="1"/>
          </p:cNvSpPr>
          <p:nvPr>
            <p:ph type="sldNum" sz="quarter" idx="12"/>
          </p:nvPr>
        </p:nvSpPr>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363574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0E6C7-A2A3-2A0D-1FE1-6EC96FDEDC9F}"/>
            </a:ext>
          </a:extLst>
        </p:cNvPr>
        <p:cNvGrpSpPr/>
        <p:nvPr/>
      </p:nvGrpSpPr>
      <p:grpSpPr>
        <a:xfrm>
          <a:off x="0" y="0"/>
          <a:ext cx="0" cy="0"/>
          <a:chOff x="0" y="0"/>
          <a:chExt cx="0" cy="0"/>
        </a:xfrm>
      </p:grpSpPr>
      <p:grpSp>
        <p:nvGrpSpPr>
          <p:cNvPr id="21" name="CustomIcon">
            <a:extLst>
              <a:ext uri="{FF2B5EF4-FFF2-40B4-BE49-F238E27FC236}">
                <a16:creationId xmlns:a16="http://schemas.microsoft.com/office/drawing/2014/main" id="{6641AEE2-BCDA-9CA3-EBD4-3C1830EDE72D}"/>
              </a:ext>
            </a:extLst>
          </p:cNvPr>
          <p:cNvGrpSpPr>
            <a:grpSpLocks/>
          </p:cNvGrpSpPr>
          <p:nvPr>
            <p:custDataLst>
              <p:tags r:id="rId1"/>
            </p:custDataLst>
          </p:nvPr>
        </p:nvGrpSpPr>
        <p:grpSpPr>
          <a:xfrm>
            <a:off x="9373677" y="1212574"/>
            <a:ext cx="1233970" cy="1233970"/>
            <a:chOff x="-205105" y="-205105"/>
            <a:chExt cx="1019810" cy="1019810"/>
          </a:xfrm>
        </p:grpSpPr>
        <p:sp>
          <p:nvSpPr>
            <p:cNvPr id="18" name="Oval 17">
              <a:extLst>
                <a:ext uri="{FF2B5EF4-FFF2-40B4-BE49-F238E27FC236}">
                  <a16:creationId xmlns:a16="http://schemas.microsoft.com/office/drawing/2014/main" id="{ABA2889E-A4CB-EC26-731C-6012104B32C1}"/>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927250D-719E-CEBF-2B03-A1BA0F08E52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5" name="CustomIcon">
            <a:extLst>
              <a:ext uri="{FF2B5EF4-FFF2-40B4-BE49-F238E27FC236}">
                <a16:creationId xmlns:a16="http://schemas.microsoft.com/office/drawing/2014/main" id="{B0845188-A4E3-16CA-CEBA-BCFE9EE2C06C}"/>
              </a:ext>
            </a:extLst>
          </p:cNvPr>
          <p:cNvGrpSpPr>
            <a:grpSpLocks/>
          </p:cNvGrpSpPr>
          <p:nvPr>
            <p:custDataLst>
              <p:tags r:id="rId2"/>
            </p:custDataLst>
          </p:nvPr>
        </p:nvGrpSpPr>
        <p:grpSpPr>
          <a:xfrm>
            <a:off x="5479014" y="1212574"/>
            <a:ext cx="1233970" cy="1233970"/>
            <a:chOff x="-205105" y="-205105"/>
            <a:chExt cx="1019810" cy="1019810"/>
          </a:xfrm>
        </p:grpSpPr>
        <p:sp>
          <p:nvSpPr>
            <p:cNvPr id="9" name="Oval 8">
              <a:extLst>
                <a:ext uri="{FF2B5EF4-FFF2-40B4-BE49-F238E27FC236}">
                  <a16:creationId xmlns:a16="http://schemas.microsoft.com/office/drawing/2014/main" id="{2A2ED319-37BF-5F1A-5B58-7E50E18E786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8733867-7924-E950-DCCC-BD193B338D6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aphicFrame>
        <p:nvGraphicFramePr>
          <p:cNvPr id="6" name="think-cell data - do not delete" hidden="1">
            <a:extLst>
              <a:ext uri="{FF2B5EF4-FFF2-40B4-BE49-F238E27FC236}">
                <a16:creationId xmlns:a16="http://schemas.microsoft.com/office/drawing/2014/main" id="{02F9541B-E96C-6B38-79A4-91316E5C7624}"/>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6" name="think-cell data - do not delete" hidden="1">
                        <a:extLst>
                          <a:ext uri="{FF2B5EF4-FFF2-40B4-BE49-F238E27FC236}">
                            <a16:creationId xmlns:a16="http://schemas.microsoft.com/office/drawing/2014/main" id="{02F9541B-E96C-6B38-79A4-91316E5C762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8CA2C331-D5BF-6628-3B89-A4A52310C57C}"/>
              </a:ext>
            </a:extLst>
          </p:cNvPr>
          <p:cNvSpPr>
            <a:spLocks noGrp="1"/>
          </p:cNvSpPr>
          <p:nvPr>
            <p:ph type="title"/>
          </p:nvPr>
        </p:nvSpPr>
        <p:spPr/>
        <p:txBody>
          <a:bodyPr vert="horz"/>
          <a:lstStyle/>
          <a:p>
            <a:r>
              <a:rPr lang="en-US"/>
              <a:t>PCLR Language – Foundational Concepts</a:t>
            </a:r>
            <a:r>
              <a:rPr lang="en-US" baseline="30000"/>
              <a:t>1</a:t>
            </a:r>
            <a:endParaRPr lang="en-US"/>
          </a:p>
        </p:txBody>
      </p:sp>
      <p:sp>
        <p:nvSpPr>
          <p:cNvPr id="3" name="Slide Number Placeholder 5">
            <a:extLst>
              <a:ext uri="{FF2B5EF4-FFF2-40B4-BE49-F238E27FC236}">
                <a16:creationId xmlns:a16="http://schemas.microsoft.com/office/drawing/2014/main" id="{A87CF5F7-4C60-C17B-F82F-E7976962B47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16</a:t>
            </a:fld>
            <a:endParaRPr lang="en-US"/>
          </a:p>
        </p:txBody>
      </p:sp>
      <p:sp>
        <p:nvSpPr>
          <p:cNvPr id="8" name="TextBox 7">
            <a:extLst>
              <a:ext uri="{FF2B5EF4-FFF2-40B4-BE49-F238E27FC236}">
                <a16:creationId xmlns:a16="http://schemas.microsoft.com/office/drawing/2014/main" id="{24D6B5D1-EE95-FF43-030D-A49754909B38}"/>
              </a:ext>
            </a:extLst>
          </p:cNvPr>
          <p:cNvSpPr txBox="1">
            <a:spLocks/>
          </p:cNvSpPr>
          <p:nvPr>
            <p:custDataLst>
              <p:tags r:id="rId4"/>
            </p:custDataLst>
          </p:nvPr>
        </p:nvSpPr>
        <p:spPr>
          <a:xfrm>
            <a:off x="554736"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defRPr/>
            </a:pPr>
            <a:r>
              <a:rPr lang="en-US" sz="2000" b="1"/>
              <a:t>Allocation in Batch Zero</a:t>
            </a:r>
            <a:endPar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6AFE022B-0B8E-1110-7D14-28A771C6A448}"/>
              </a:ext>
            </a:extLst>
          </p:cNvPr>
          <p:cNvSpPr txBox="1">
            <a:spLocks/>
          </p:cNvSpPr>
          <p:nvPr>
            <p:custDataLst>
              <p:tags r:id="rId5"/>
            </p:custDataLst>
          </p:nvPr>
        </p:nvSpPr>
        <p:spPr>
          <a:xfrm>
            <a:off x="4449399"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Registration Requirements</a:t>
            </a:r>
          </a:p>
        </p:txBody>
      </p:sp>
      <p:sp>
        <p:nvSpPr>
          <p:cNvPr id="15" name="TextBox 14">
            <a:extLst>
              <a:ext uri="{FF2B5EF4-FFF2-40B4-BE49-F238E27FC236}">
                <a16:creationId xmlns:a16="http://schemas.microsoft.com/office/drawing/2014/main" id="{E5396784-A2FB-2706-5C11-ECE832C69FA3}"/>
              </a:ext>
            </a:extLst>
          </p:cNvPr>
          <p:cNvSpPr txBox="1">
            <a:spLocks/>
          </p:cNvSpPr>
          <p:nvPr>
            <p:custDataLst>
              <p:tags r:id="rId6"/>
            </p:custDataLst>
          </p:nvPr>
        </p:nvSpPr>
        <p:spPr>
          <a:xfrm>
            <a:off x="8344063"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Ensure Real-Time Dispatch</a:t>
            </a:r>
          </a:p>
        </p:txBody>
      </p:sp>
      <p:sp>
        <p:nvSpPr>
          <p:cNvPr id="22" name="TextBox 21">
            <a:extLst>
              <a:ext uri="{FF2B5EF4-FFF2-40B4-BE49-F238E27FC236}">
                <a16:creationId xmlns:a16="http://schemas.microsoft.com/office/drawing/2014/main" id="{07A5A325-FC4B-5B70-3BEE-E095834698E8}"/>
              </a:ext>
            </a:extLst>
          </p:cNvPr>
          <p:cNvSpPr txBox="1">
            <a:spLocks/>
          </p:cNvSpPr>
          <p:nvPr>
            <p:custDataLst>
              <p:tags r:id="rId7"/>
            </p:custDataLst>
          </p:nvPr>
        </p:nvSpPr>
        <p:spPr>
          <a:xfrm>
            <a:off x="554736" y="3270767"/>
            <a:ext cx="3293200" cy="30315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a:t>Load is assessed through the Batch Zero process in the same manner as load requesting firm service for steady state and at full consumption for stability</a:t>
            </a:r>
          </a:p>
          <a:p>
            <a:pPr lvl="0">
              <a:buClr>
                <a:srgbClr val="000000"/>
              </a:buClr>
              <a:buNone/>
              <a:defRPr/>
            </a:pPr>
            <a:endParaRPr lang="en-US" sz="1400"/>
          </a:p>
          <a:p>
            <a:pPr lvl="0">
              <a:buClr>
                <a:srgbClr val="000000"/>
              </a:buClr>
              <a:buNone/>
              <a:defRPr/>
            </a:pPr>
            <a:r>
              <a:rPr lang="en-US" sz="1400"/>
              <a:t>The level of firm load that can be reliably served becomes the maximum Low Power Consumption (LPC) value for the PCLR in real-time (instead of a hard limit) </a:t>
            </a:r>
            <a:br>
              <a:rPr lang="en-US" sz="1400"/>
            </a:br>
            <a:endParaRPr lang="en-US" sz="1400"/>
          </a:p>
          <a:p>
            <a:pPr lvl="0">
              <a:buClr>
                <a:srgbClr val="000000"/>
              </a:buClr>
              <a:buNone/>
              <a:defRPr/>
            </a:pPr>
            <a:r>
              <a:rPr lang="en-US" sz="1400"/>
              <a:t>The remaining requested load amount is approved contingent on qualification as a PCLR</a:t>
            </a:r>
          </a:p>
        </p:txBody>
      </p:sp>
      <p:sp>
        <p:nvSpPr>
          <p:cNvPr id="38" name="TextBox 37">
            <a:extLst>
              <a:ext uri="{FF2B5EF4-FFF2-40B4-BE49-F238E27FC236}">
                <a16:creationId xmlns:a16="http://schemas.microsoft.com/office/drawing/2014/main" id="{2E445860-A769-D1C0-0224-9B60A6B4B33D}"/>
              </a:ext>
            </a:extLst>
          </p:cNvPr>
          <p:cNvSpPr txBox="1">
            <a:spLocks/>
          </p:cNvSpPr>
          <p:nvPr>
            <p:custDataLst>
              <p:tags r:id="rId8"/>
            </p:custDataLst>
          </p:nvPr>
        </p:nvSpPr>
        <p:spPr>
          <a:xfrm>
            <a:off x="4449399" y="3270767"/>
            <a:ext cx="3293200" cy="304698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Intention to register as a </a:t>
            </a:r>
            <a:r>
              <a:rPr lang="en-US" sz="1400">
                <a:solidFill>
                  <a:srgbClr val="000000"/>
                </a:solidFill>
                <a:latin typeface="Arial"/>
              </a:rPr>
              <a:t>PCLR must be declared prior to the start of Batch Zero</a:t>
            </a:r>
          </a:p>
          <a:p>
            <a:pPr lvl="0">
              <a:buClr>
                <a:srgbClr val="000000"/>
              </a:buClr>
              <a:buNone/>
              <a:defRPr/>
            </a:pP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a:solidFill>
                  <a:srgbClr val="000000"/>
                </a:solidFill>
                <a:latin typeface="Arial"/>
              </a:rPr>
              <a:t>Once allocated in Batch Zero, the load must register and qualify as PCLR before it may consume above initial limits</a:t>
            </a:r>
          </a:p>
          <a:p>
            <a:pPr lvl="0">
              <a:buClr>
                <a:srgbClr val="000000"/>
              </a:buClr>
              <a:buNone/>
              <a:defRPr/>
            </a:pP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a:solidFill>
                  <a:srgbClr val="000000"/>
                </a:solidFill>
                <a:latin typeface="Arial"/>
              </a:rPr>
              <a:t>Load must remain registered as a PCLR until an exit date identified in Batch Zero</a:t>
            </a:r>
          </a:p>
          <a:p>
            <a:pPr lvl="0">
              <a:buClr>
                <a:srgbClr val="000000"/>
              </a:buClr>
              <a:buNone/>
              <a:defRPr/>
            </a:pP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a:solidFill>
                  <a:srgbClr val="000000"/>
                </a:solidFill>
                <a:latin typeface="Arial"/>
              </a:rPr>
              <a:t>Obligation to remain a PCLR transfers to subsequent owners of the Large Load</a:t>
            </a: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F1244BB3-0506-B692-57DF-06A8EE298B8A}"/>
              </a:ext>
            </a:extLst>
          </p:cNvPr>
          <p:cNvSpPr txBox="1">
            <a:spLocks/>
          </p:cNvSpPr>
          <p:nvPr>
            <p:custDataLst>
              <p:tags r:id="rId9"/>
            </p:custDataLst>
          </p:nvPr>
        </p:nvSpPr>
        <p:spPr>
          <a:xfrm>
            <a:off x="8344063" y="3270767"/>
            <a:ext cx="3293200" cy="180562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a:t>Like traditional CLRs, PCLRs must follow SCED basepoints when consuming energy</a:t>
            </a:r>
            <a:r>
              <a:rPr lang="en-US" sz="1400" baseline="30000"/>
              <a:t>2</a:t>
            </a:r>
          </a:p>
          <a:p>
            <a:pPr lvl="0">
              <a:buClr>
                <a:srgbClr val="000000"/>
              </a:buClr>
              <a:buNone/>
              <a:defRPr/>
            </a:pPr>
            <a:endParaRPr kumimoji="0" lang="en-US" sz="1400" i="0" u="none" strike="noStrike" kern="1200" cap="none" spc="0" normalizeH="0" baseline="30000" noProof="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Dynamic bid capping logic is added to ensure the PCLR will be dispatched rather than allowing the constraint to violate</a:t>
            </a:r>
          </a:p>
        </p:txBody>
      </p:sp>
      <p:grpSp>
        <p:nvGrpSpPr>
          <p:cNvPr id="30" name="CustomIcon">
            <a:extLst>
              <a:ext uri="{FF2B5EF4-FFF2-40B4-BE49-F238E27FC236}">
                <a16:creationId xmlns:a16="http://schemas.microsoft.com/office/drawing/2014/main" id="{7ED42E55-D305-B1CE-62A2-5237A7D4F0D0}"/>
              </a:ext>
            </a:extLst>
          </p:cNvPr>
          <p:cNvGrpSpPr>
            <a:grpSpLocks/>
          </p:cNvGrpSpPr>
          <p:nvPr>
            <p:custDataLst>
              <p:tags r:id="rId10"/>
            </p:custDataLst>
          </p:nvPr>
        </p:nvGrpSpPr>
        <p:grpSpPr>
          <a:xfrm>
            <a:off x="1584351" y="1212574"/>
            <a:ext cx="1233970" cy="1233970"/>
            <a:chOff x="-205105" y="-205105"/>
            <a:chExt cx="1019810" cy="1019810"/>
          </a:xfrm>
        </p:grpSpPr>
        <p:sp>
          <p:nvSpPr>
            <p:cNvPr id="23" name="Oval 22">
              <a:extLst>
                <a:ext uri="{FF2B5EF4-FFF2-40B4-BE49-F238E27FC236}">
                  <a16:creationId xmlns:a16="http://schemas.microsoft.com/office/drawing/2014/main" id="{DA0B63B5-894C-61FE-9CDD-B2F13D74FA6F}"/>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5BBDC2C1-4135-1707-54E9-03CCF9BEA6EA}"/>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cxnSp>
        <p:nvCxnSpPr>
          <p:cNvPr id="37" name="Straight Connector 36">
            <a:extLst>
              <a:ext uri="{FF2B5EF4-FFF2-40B4-BE49-F238E27FC236}">
                <a16:creationId xmlns:a16="http://schemas.microsoft.com/office/drawing/2014/main" id="{23460108-88EB-FA15-BAB8-1230B8C9643C}"/>
              </a:ext>
            </a:extLst>
          </p:cNvPr>
          <p:cNvCxnSpPr>
            <a:cxnSpLocks/>
          </p:cNvCxnSpPr>
          <p:nvPr/>
        </p:nvCxnSpPr>
        <p:spPr>
          <a:xfrm>
            <a:off x="554736"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C05B493-149E-1BDC-72EA-5C86879D5B12}"/>
              </a:ext>
            </a:extLst>
          </p:cNvPr>
          <p:cNvCxnSpPr>
            <a:cxnSpLocks/>
          </p:cNvCxnSpPr>
          <p:nvPr/>
        </p:nvCxnSpPr>
        <p:spPr>
          <a:xfrm>
            <a:off x="4449399"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D3C1F67-2934-455A-DC40-7CD564C93035}"/>
              </a:ext>
            </a:extLst>
          </p:cNvPr>
          <p:cNvCxnSpPr>
            <a:cxnSpLocks/>
          </p:cNvCxnSpPr>
          <p:nvPr/>
        </p:nvCxnSpPr>
        <p:spPr>
          <a:xfrm>
            <a:off x="8344063" y="3088280"/>
            <a:ext cx="32932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4. Footnote">
            <a:extLst>
              <a:ext uri="{FF2B5EF4-FFF2-40B4-BE49-F238E27FC236}">
                <a16:creationId xmlns:a16="http://schemas.microsoft.com/office/drawing/2014/main" id="{EE075732-438D-738C-1EB2-0C83E0808691}"/>
              </a:ext>
            </a:extLst>
          </p:cNvPr>
          <p:cNvSpPr txBox="1"/>
          <p:nvPr>
            <p:custDataLst>
              <p:tags r:id="rId1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defRPr/>
            </a:pPr>
            <a:r>
              <a:rPr lang="en-US">
                <a:solidFill>
                  <a:schemeClr val="tx1">
                    <a:lumMod val="75000"/>
                    <a:lumOff val="25000"/>
                  </a:schemeClr>
                </a:solidFill>
              </a:rPr>
              <a:t>1. Design and NPRR/PGRR language still under internal review and may change prior to filing  |  2. On implementation of NPRR1188</a:t>
            </a:r>
            <a:endParaRPr lang="en-US" sz="100">
              <a:solidFill>
                <a:schemeClr val="tx1">
                  <a:lumMod val="75000"/>
                  <a:lumOff val="25000"/>
                </a:schemeClr>
              </a:solidFill>
            </a:endParaRPr>
          </a:p>
        </p:txBody>
      </p:sp>
    </p:spTree>
    <p:extLst>
      <p:ext uri="{BB962C8B-B14F-4D97-AF65-F5344CB8AC3E}">
        <p14:creationId xmlns:p14="http://schemas.microsoft.com/office/powerpoint/2010/main" val="173673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C0F-2E0F-2D1B-0EC0-385E7CB516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C5CB0-8E67-F3CB-132C-4771EEFBD87C}"/>
              </a:ext>
            </a:extLst>
          </p:cNvPr>
          <p:cNvSpPr>
            <a:spLocks noGrp="1"/>
          </p:cNvSpPr>
          <p:nvPr>
            <p:ph type="title"/>
          </p:nvPr>
        </p:nvSpPr>
        <p:spPr>
          <a:xfrm>
            <a:off x="1257300" y="457200"/>
            <a:ext cx="10401300" cy="914400"/>
          </a:xfrm>
        </p:spPr>
        <p:txBody>
          <a:bodyPr/>
          <a:lstStyle/>
          <a:p>
            <a:r>
              <a:rPr lang="en-US"/>
              <a:t>Provisional Controllable Load Resources (PCLRs) in Batch Zero</a:t>
            </a:r>
            <a:r>
              <a:rPr lang="en-US" baseline="30000"/>
              <a:t>1</a:t>
            </a:r>
          </a:p>
        </p:txBody>
      </p:sp>
      <p:sp>
        <p:nvSpPr>
          <p:cNvPr id="23" name="Rectangle: Rounded Corners 22">
            <a:extLst>
              <a:ext uri="{FF2B5EF4-FFF2-40B4-BE49-F238E27FC236}">
                <a16:creationId xmlns:a16="http://schemas.microsoft.com/office/drawing/2014/main" id="{A3261F67-ED9E-F430-1B08-CA5071243CC8}"/>
              </a:ext>
            </a:extLst>
          </p:cNvPr>
          <p:cNvSpPr/>
          <p:nvPr/>
        </p:nvSpPr>
        <p:spPr>
          <a:xfrm>
            <a:off x="352447"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validates completion of all steps prior to granting Approval to Energize</a:t>
            </a:r>
          </a:p>
        </p:txBody>
      </p:sp>
      <p:sp>
        <p:nvSpPr>
          <p:cNvPr id="24" name="Oval 23">
            <a:extLst>
              <a:ext uri="{FF2B5EF4-FFF2-40B4-BE49-F238E27FC236}">
                <a16:creationId xmlns:a16="http://schemas.microsoft.com/office/drawing/2014/main" id="{9059EEA0-ABC3-87DD-C490-93894EE5FDED}"/>
              </a:ext>
            </a:extLst>
          </p:cNvPr>
          <p:cNvSpPr/>
          <p:nvPr/>
        </p:nvSpPr>
        <p:spPr>
          <a:xfrm>
            <a:off x="1252416"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8</a:t>
            </a:r>
          </a:p>
        </p:txBody>
      </p:sp>
      <p:sp>
        <p:nvSpPr>
          <p:cNvPr id="25" name="Rectangle: Rounded Corners 24">
            <a:extLst>
              <a:ext uri="{FF2B5EF4-FFF2-40B4-BE49-F238E27FC236}">
                <a16:creationId xmlns:a16="http://schemas.microsoft.com/office/drawing/2014/main" id="{11EAF738-6DB5-CD6B-EE2B-B19ECA972504}"/>
              </a:ext>
            </a:extLst>
          </p:cNvPr>
          <p:cNvSpPr/>
          <p:nvPr/>
        </p:nvSpPr>
        <p:spPr>
          <a:xfrm>
            <a:off x="3444240"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QSE establishes required ICCP telemetry points</a:t>
            </a:r>
          </a:p>
        </p:txBody>
      </p:sp>
      <p:sp>
        <p:nvSpPr>
          <p:cNvPr id="26" name="Oval 25">
            <a:extLst>
              <a:ext uri="{FF2B5EF4-FFF2-40B4-BE49-F238E27FC236}">
                <a16:creationId xmlns:a16="http://schemas.microsoft.com/office/drawing/2014/main" id="{62BDC2B6-135E-2ADE-F31F-2F97487E9204}"/>
              </a:ext>
            </a:extLst>
          </p:cNvPr>
          <p:cNvSpPr/>
          <p:nvPr/>
        </p:nvSpPr>
        <p:spPr>
          <a:xfrm>
            <a:off x="4344209"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7</a:t>
            </a:r>
          </a:p>
        </p:txBody>
      </p:sp>
      <p:sp>
        <p:nvSpPr>
          <p:cNvPr id="27" name="Rectangle: Rounded Corners 26">
            <a:extLst>
              <a:ext uri="{FF2B5EF4-FFF2-40B4-BE49-F238E27FC236}">
                <a16:creationId xmlns:a16="http://schemas.microsoft.com/office/drawing/2014/main" id="{E2EA8575-E945-7C75-4CA5-76D3C8DC49E8}"/>
              </a:ext>
            </a:extLst>
          </p:cNvPr>
          <p:cNvSpPr/>
          <p:nvPr/>
        </p:nvSpPr>
        <p:spPr>
          <a:xfrm>
            <a:off x="653770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RE coordinates with ERCOT to establish metering and submit CLR parameters via RIOO</a:t>
            </a:r>
          </a:p>
        </p:txBody>
      </p:sp>
      <p:sp>
        <p:nvSpPr>
          <p:cNvPr id="28" name="Oval 27">
            <a:extLst>
              <a:ext uri="{FF2B5EF4-FFF2-40B4-BE49-F238E27FC236}">
                <a16:creationId xmlns:a16="http://schemas.microsoft.com/office/drawing/2014/main" id="{19682C19-94F8-E742-EAAE-BCEF58C51F02}"/>
              </a:ext>
            </a:extLst>
          </p:cNvPr>
          <p:cNvSpPr/>
          <p:nvPr/>
        </p:nvSpPr>
        <p:spPr>
          <a:xfrm>
            <a:off x="743767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6</a:t>
            </a:r>
          </a:p>
        </p:txBody>
      </p:sp>
      <p:sp>
        <p:nvSpPr>
          <p:cNvPr id="29" name="Rectangle: Rounded Corners 28">
            <a:extLst>
              <a:ext uri="{FF2B5EF4-FFF2-40B4-BE49-F238E27FC236}">
                <a16:creationId xmlns:a16="http://schemas.microsoft.com/office/drawing/2014/main" id="{06A02D24-F6C1-2A2A-642B-420DB2E0AA86}"/>
              </a:ext>
            </a:extLst>
          </p:cNvPr>
          <p:cNvSpPr/>
          <p:nvPr/>
        </p:nvSpPr>
        <p:spPr>
          <a:xfrm>
            <a:off x="964772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registers with ERCOT as a Resource Entity (RE) and designates a QSE</a:t>
            </a:r>
          </a:p>
        </p:txBody>
      </p:sp>
      <p:sp>
        <p:nvSpPr>
          <p:cNvPr id="30" name="Oval 29">
            <a:extLst>
              <a:ext uri="{FF2B5EF4-FFF2-40B4-BE49-F238E27FC236}">
                <a16:creationId xmlns:a16="http://schemas.microsoft.com/office/drawing/2014/main" id="{5DC23CC1-52DD-69AC-56DC-E31289DF79A0}"/>
              </a:ext>
            </a:extLst>
          </p:cNvPr>
          <p:cNvSpPr/>
          <p:nvPr/>
        </p:nvSpPr>
        <p:spPr>
          <a:xfrm>
            <a:off x="1054769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5</a:t>
            </a:r>
          </a:p>
        </p:txBody>
      </p:sp>
      <p:sp>
        <p:nvSpPr>
          <p:cNvPr id="31" name="Rectangle: Rounded Corners 30">
            <a:extLst>
              <a:ext uri="{FF2B5EF4-FFF2-40B4-BE49-F238E27FC236}">
                <a16:creationId xmlns:a16="http://schemas.microsoft.com/office/drawing/2014/main" id="{458B5B9F-786C-BBB4-9566-B1E85F7CFC6D}"/>
              </a:ext>
            </a:extLst>
          </p:cNvPr>
          <p:cNvSpPr/>
          <p:nvPr/>
        </p:nvSpPr>
        <p:spPr>
          <a:xfrm>
            <a:off x="9647729" y="117435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studies the full load amount in the Batch Zero Refinement Study</a:t>
            </a:r>
          </a:p>
        </p:txBody>
      </p:sp>
      <p:sp>
        <p:nvSpPr>
          <p:cNvPr id="32" name="Oval 31">
            <a:extLst>
              <a:ext uri="{FF2B5EF4-FFF2-40B4-BE49-F238E27FC236}">
                <a16:creationId xmlns:a16="http://schemas.microsoft.com/office/drawing/2014/main" id="{5B636E4C-DF98-2B9E-A371-5D98E4BA6B28}"/>
              </a:ext>
            </a:extLst>
          </p:cNvPr>
          <p:cNvSpPr/>
          <p:nvPr/>
        </p:nvSpPr>
        <p:spPr>
          <a:xfrm>
            <a:off x="10547698" y="124967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4</a:t>
            </a:r>
          </a:p>
        </p:txBody>
      </p:sp>
      <p:sp>
        <p:nvSpPr>
          <p:cNvPr id="33" name="Rectangle: Rounded Corners 32">
            <a:extLst>
              <a:ext uri="{FF2B5EF4-FFF2-40B4-BE49-F238E27FC236}">
                <a16:creationId xmlns:a16="http://schemas.microsoft.com/office/drawing/2014/main" id="{8109BEBD-51D1-88D4-29C2-6E511ED14E7D}"/>
              </a:ext>
            </a:extLst>
          </p:cNvPr>
          <p:cNvSpPr/>
          <p:nvPr/>
        </p:nvSpPr>
        <p:spPr>
          <a:xfrm>
            <a:off x="6537709" y="1174355"/>
            <a:ext cx="2191824" cy="1932105"/>
          </a:xfrm>
          <a:prstGeom prst="roundRect">
            <a:avLst>
              <a:gd name="adj" fmla="val 11169"/>
            </a:avLst>
          </a:prstGeom>
          <a:solidFill>
            <a:srgbClr val="B1E5ED">
              <a:alpha val="3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tx1"/>
                </a:solidFill>
              </a:rPr>
              <a:t>ILLE submits updated Declaration to accept allocation amounts</a:t>
            </a:r>
            <a:r>
              <a:rPr lang="en-US" sz="1600" baseline="30000">
                <a:solidFill>
                  <a:schemeClr val="tx1"/>
                </a:solidFill>
              </a:rPr>
              <a:t>2</a:t>
            </a:r>
            <a:r>
              <a:rPr lang="en-US" sz="1600">
                <a:solidFill>
                  <a:schemeClr val="tx1"/>
                </a:solidFill>
              </a:rPr>
              <a:t> </a:t>
            </a:r>
          </a:p>
        </p:txBody>
      </p:sp>
      <p:sp>
        <p:nvSpPr>
          <p:cNvPr id="34" name="Oval 33">
            <a:extLst>
              <a:ext uri="{FF2B5EF4-FFF2-40B4-BE49-F238E27FC236}">
                <a16:creationId xmlns:a16="http://schemas.microsoft.com/office/drawing/2014/main" id="{FFE25BC1-84FB-B8EE-1A9B-EE63C5236634}"/>
              </a:ext>
            </a:extLst>
          </p:cNvPr>
          <p:cNvSpPr/>
          <p:nvPr/>
        </p:nvSpPr>
        <p:spPr>
          <a:xfrm>
            <a:off x="7437678" y="124967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3</a:t>
            </a:r>
          </a:p>
        </p:txBody>
      </p:sp>
      <p:sp>
        <p:nvSpPr>
          <p:cNvPr id="37" name="Rectangle: Rounded Corners 36">
            <a:extLst>
              <a:ext uri="{FF2B5EF4-FFF2-40B4-BE49-F238E27FC236}">
                <a16:creationId xmlns:a16="http://schemas.microsoft.com/office/drawing/2014/main" id="{7BDE6A3F-877C-A28B-CB02-EF831D12E880}"/>
              </a:ext>
            </a:extLst>
          </p:cNvPr>
          <p:cNvSpPr/>
          <p:nvPr/>
        </p:nvSpPr>
        <p:spPr>
          <a:xfrm>
            <a:off x="3444240" y="117435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ERCOT studies PCLR in Batch Zero</a:t>
            </a:r>
          </a:p>
        </p:txBody>
      </p:sp>
      <p:sp>
        <p:nvSpPr>
          <p:cNvPr id="38" name="Oval 37">
            <a:extLst>
              <a:ext uri="{FF2B5EF4-FFF2-40B4-BE49-F238E27FC236}">
                <a16:creationId xmlns:a16="http://schemas.microsoft.com/office/drawing/2014/main" id="{875669AC-92B5-5404-D749-1A7D40303C4E}"/>
              </a:ext>
            </a:extLst>
          </p:cNvPr>
          <p:cNvSpPr/>
          <p:nvPr/>
        </p:nvSpPr>
        <p:spPr>
          <a:xfrm>
            <a:off x="4344209" y="124967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2</a:t>
            </a:r>
          </a:p>
        </p:txBody>
      </p:sp>
      <p:sp>
        <p:nvSpPr>
          <p:cNvPr id="39" name="Rectangle: Rounded Corners 38">
            <a:extLst>
              <a:ext uri="{FF2B5EF4-FFF2-40B4-BE49-F238E27FC236}">
                <a16:creationId xmlns:a16="http://schemas.microsoft.com/office/drawing/2014/main" id="{B6A9084E-21A5-8E65-8387-748C473113A3}"/>
              </a:ext>
            </a:extLst>
          </p:cNvPr>
          <p:cNvSpPr/>
          <p:nvPr/>
        </p:nvSpPr>
        <p:spPr>
          <a:xfrm>
            <a:off x="352447" y="117435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endParaRPr lang="en-US" sz="1400">
              <a:solidFill>
                <a:schemeClr val="bg1"/>
              </a:solidFill>
            </a:endParaRPr>
          </a:p>
          <a:p>
            <a:pPr algn="ctr">
              <a:spcBef>
                <a:spcPts val="300"/>
              </a:spcBef>
              <a:spcAft>
                <a:spcPts val="300"/>
              </a:spcAft>
            </a:pPr>
            <a:r>
              <a:rPr lang="en-US" sz="1600">
                <a:solidFill>
                  <a:schemeClr val="bg1"/>
                </a:solidFill>
              </a:rPr>
              <a:t>Submission of Declaration and required information to ERCOT</a:t>
            </a:r>
          </a:p>
          <a:p>
            <a:pPr algn="ctr">
              <a:spcBef>
                <a:spcPts val="300"/>
              </a:spcBef>
              <a:spcAft>
                <a:spcPts val="300"/>
              </a:spcAft>
            </a:pPr>
            <a:r>
              <a:rPr lang="en-US" sz="1200" b="1">
                <a:solidFill>
                  <a:schemeClr val="bg1"/>
                </a:solidFill>
              </a:rPr>
              <a:t>(by July 24)</a:t>
            </a:r>
          </a:p>
        </p:txBody>
      </p:sp>
      <p:sp>
        <p:nvSpPr>
          <p:cNvPr id="40" name="Oval 39">
            <a:extLst>
              <a:ext uri="{FF2B5EF4-FFF2-40B4-BE49-F238E27FC236}">
                <a16:creationId xmlns:a16="http://schemas.microsoft.com/office/drawing/2014/main" id="{55A07200-EE25-F561-FCD4-FC9FC0D22EB5}"/>
              </a:ext>
            </a:extLst>
          </p:cNvPr>
          <p:cNvSpPr/>
          <p:nvPr/>
        </p:nvSpPr>
        <p:spPr>
          <a:xfrm>
            <a:off x="1252416" y="124967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5763"/>
                </a:solidFill>
              </a:rPr>
              <a:t>1</a:t>
            </a:r>
          </a:p>
        </p:txBody>
      </p:sp>
      <p:sp>
        <p:nvSpPr>
          <p:cNvPr id="41" name="Arrow: Right 40">
            <a:extLst>
              <a:ext uri="{FF2B5EF4-FFF2-40B4-BE49-F238E27FC236}">
                <a16:creationId xmlns:a16="http://schemas.microsoft.com/office/drawing/2014/main" id="{133CADAD-B4CD-7A84-E9B2-71ABCDD08981}"/>
              </a:ext>
            </a:extLst>
          </p:cNvPr>
          <p:cNvSpPr/>
          <p:nvPr/>
        </p:nvSpPr>
        <p:spPr>
          <a:xfrm>
            <a:off x="2638854" y="187915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Arrow: Right 41">
            <a:extLst>
              <a:ext uri="{FF2B5EF4-FFF2-40B4-BE49-F238E27FC236}">
                <a16:creationId xmlns:a16="http://schemas.microsoft.com/office/drawing/2014/main" id="{737207F2-AB77-A5FF-4D17-78ACE0E85F3C}"/>
              </a:ext>
            </a:extLst>
          </p:cNvPr>
          <p:cNvSpPr/>
          <p:nvPr/>
        </p:nvSpPr>
        <p:spPr>
          <a:xfrm>
            <a:off x="5740598" y="1862488"/>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row: Right 42">
            <a:extLst>
              <a:ext uri="{FF2B5EF4-FFF2-40B4-BE49-F238E27FC236}">
                <a16:creationId xmlns:a16="http://schemas.microsoft.com/office/drawing/2014/main" id="{CA93B1B5-59DF-6442-EF25-1909B528627D}"/>
              </a:ext>
            </a:extLst>
          </p:cNvPr>
          <p:cNvSpPr/>
          <p:nvPr/>
        </p:nvSpPr>
        <p:spPr>
          <a:xfrm>
            <a:off x="8834067" y="1868817"/>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row: Right 43">
            <a:extLst>
              <a:ext uri="{FF2B5EF4-FFF2-40B4-BE49-F238E27FC236}">
                <a16:creationId xmlns:a16="http://schemas.microsoft.com/office/drawing/2014/main" id="{C8077362-C0F5-DF76-1859-0C12BA7D5E93}"/>
              </a:ext>
            </a:extLst>
          </p:cNvPr>
          <p:cNvSpPr/>
          <p:nvPr/>
        </p:nvSpPr>
        <p:spPr>
          <a:xfrm rot="10800000">
            <a:off x="2639475" y="4359113"/>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row: Right 44">
            <a:extLst>
              <a:ext uri="{FF2B5EF4-FFF2-40B4-BE49-F238E27FC236}">
                <a16:creationId xmlns:a16="http://schemas.microsoft.com/office/drawing/2014/main" id="{AD919FE6-724E-7A77-65B6-0EB04241C1BD}"/>
              </a:ext>
            </a:extLst>
          </p:cNvPr>
          <p:cNvSpPr/>
          <p:nvPr/>
        </p:nvSpPr>
        <p:spPr>
          <a:xfrm rot="10800000">
            <a:off x="5741219" y="434245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row: Right 45">
            <a:extLst>
              <a:ext uri="{FF2B5EF4-FFF2-40B4-BE49-F238E27FC236}">
                <a16:creationId xmlns:a16="http://schemas.microsoft.com/office/drawing/2014/main" id="{A1A1EC3E-41BC-F177-0D5A-AF8D02D269D7}"/>
              </a:ext>
            </a:extLst>
          </p:cNvPr>
          <p:cNvSpPr/>
          <p:nvPr/>
        </p:nvSpPr>
        <p:spPr>
          <a:xfrm rot="10800000">
            <a:off x="8834688" y="434878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row: Right 46">
            <a:extLst>
              <a:ext uri="{FF2B5EF4-FFF2-40B4-BE49-F238E27FC236}">
                <a16:creationId xmlns:a16="http://schemas.microsoft.com/office/drawing/2014/main" id="{63448552-442D-F36F-42C0-54362668FF46}"/>
              </a:ext>
            </a:extLst>
          </p:cNvPr>
          <p:cNvSpPr/>
          <p:nvPr/>
        </p:nvSpPr>
        <p:spPr>
          <a:xfrm rot="5400000">
            <a:off x="10527871" y="3086306"/>
            <a:ext cx="431540"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Left Brace 47">
            <a:extLst>
              <a:ext uri="{FF2B5EF4-FFF2-40B4-BE49-F238E27FC236}">
                <a16:creationId xmlns:a16="http://schemas.microsoft.com/office/drawing/2014/main" id="{30F88410-853B-4024-A76D-EA519B864E72}"/>
              </a:ext>
            </a:extLst>
          </p:cNvPr>
          <p:cNvSpPr/>
          <p:nvPr/>
        </p:nvSpPr>
        <p:spPr>
          <a:xfrm rot="16200000">
            <a:off x="7489102" y="1492253"/>
            <a:ext cx="305594" cy="8395313"/>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DE14EC4-D0D1-64F9-2186-E4C00FEAAEDE}"/>
              </a:ext>
            </a:extLst>
          </p:cNvPr>
          <p:cNvSpPr txBox="1"/>
          <p:nvPr/>
        </p:nvSpPr>
        <p:spPr>
          <a:xfrm>
            <a:off x="4370049" y="5819594"/>
            <a:ext cx="6527143" cy="584775"/>
          </a:xfrm>
          <a:prstGeom prst="rect">
            <a:avLst/>
          </a:prstGeom>
          <a:noFill/>
        </p:spPr>
        <p:txBody>
          <a:bodyPr wrap="square" rtlCol="0">
            <a:spAutoFit/>
          </a:bodyPr>
          <a:lstStyle/>
          <a:p>
            <a:pPr algn="ctr"/>
            <a:r>
              <a:rPr lang="en-US" sz="1600">
                <a:solidFill>
                  <a:srgbClr val="FF8200"/>
                </a:solidFill>
              </a:rPr>
              <a:t>Must be done before non-firm load may energize</a:t>
            </a:r>
          </a:p>
          <a:p>
            <a:pPr algn="ctr"/>
            <a:r>
              <a:rPr lang="en-US" sz="1600">
                <a:solidFill>
                  <a:srgbClr val="FF8200"/>
                </a:solidFill>
              </a:rPr>
              <a:t>May be done in parallel with QSA </a:t>
            </a:r>
          </a:p>
        </p:txBody>
      </p:sp>
      <p:sp>
        <p:nvSpPr>
          <p:cNvPr id="5" name="Slide Number Placeholder 4">
            <a:extLst>
              <a:ext uri="{FF2B5EF4-FFF2-40B4-BE49-F238E27FC236}">
                <a16:creationId xmlns:a16="http://schemas.microsoft.com/office/drawing/2014/main" id="{07AA4E76-9047-4082-143B-2011D4F14701}"/>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2" name="4. Footnote">
            <a:extLst>
              <a:ext uri="{FF2B5EF4-FFF2-40B4-BE49-F238E27FC236}">
                <a16:creationId xmlns:a16="http://schemas.microsoft.com/office/drawing/2014/main" id="{1784FB8E-9641-CED1-0D2B-D6761D7B52C5}"/>
              </a:ext>
            </a:extLst>
          </p:cNvPr>
          <p:cNvSpPr txBox="1"/>
          <p:nvPr>
            <p:custDataLst>
              <p:tags r:id="rId1"/>
            </p:custDataLst>
          </p:nvPr>
        </p:nvSpPr>
        <p:spPr>
          <a:xfrm>
            <a:off x="533400" y="6402281"/>
            <a:ext cx="8010526" cy="307777"/>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104775" lvl="0" indent="-104775">
              <a:defRPr/>
            </a:pPr>
            <a:r>
              <a:rPr lang="en-US" sz="1000">
                <a:solidFill>
                  <a:schemeClr val="tx1">
                    <a:lumMod val="75000"/>
                    <a:lumOff val="25000"/>
                  </a:schemeClr>
                </a:solidFill>
              </a:rPr>
              <a:t>1.	Design and NPRR/PGRR language still under internal review and may change prior to filing</a:t>
            </a:r>
          </a:p>
          <a:p>
            <a:pPr marL="104775" lvl="0" indent="-104775">
              <a:defRPr/>
            </a:pPr>
            <a:r>
              <a:rPr lang="en-US" sz="1000">
                <a:solidFill>
                  <a:schemeClr val="tx1">
                    <a:lumMod val="75000"/>
                    <a:lumOff val="25000"/>
                  </a:schemeClr>
                </a:solidFill>
              </a:rPr>
              <a:t>2.	Failure to submit Form W removes project from the refinement story</a:t>
            </a:r>
          </a:p>
        </p:txBody>
      </p:sp>
      <p:grpSp>
        <p:nvGrpSpPr>
          <p:cNvPr id="9" name="Group 8">
            <a:extLst>
              <a:ext uri="{FF2B5EF4-FFF2-40B4-BE49-F238E27FC236}">
                <a16:creationId xmlns:a16="http://schemas.microsoft.com/office/drawing/2014/main" id="{81B2D93D-BFB4-C48A-E4AF-15047B3502AF}"/>
              </a:ext>
            </a:extLst>
          </p:cNvPr>
          <p:cNvGrpSpPr/>
          <p:nvPr/>
        </p:nvGrpSpPr>
        <p:grpSpPr>
          <a:xfrm>
            <a:off x="10479692" y="823283"/>
            <a:ext cx="1270348" cy="219938"/>
            <a:chOff x="9639394" y="823283"/>
            <a:chExt cx="1270348" cy="219938"/>
          </a:xfrm>
        </p:grpSpPr>
        <p:sp>
          <p:nvSpPr>
            <p:cNvPr id="7" name="Rectangle: Rounded Corners 6">
              <a:extLst>
                <a:ext uri="{FF2B5EF4-FFF2-40B4-BE49-F238E27FC236}">
                  <a16:creationId xmlns:a16="http://schemas.microsoft.com/office/drawing/2014/main" id="{83490BAB-D859-AF3B-B603-AE0ABDD29A38}"/>
                </a:ext>
              </a:extLst>
            </p:cNvPr>
            <p:cNvSpPr/>
            <p:nvPr/>
          </p:nvSpPr>
          <p:spPr>
            <a:xfrm>
              <a:off x="9639394" y="823283"/>
              <a:ext cx="274055" cy="219938"/>
            </a:xfrm>
            <a:prstGeom prst="roundRect">
              <a:avLst>
                <a:gd name="adj" fmla="val 11169"/>
              </a:avLst>
            </a:prstGeom>
            <a:solidFill>
              <a:srgbClr val="E7F7F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8" name="TextBox 7">
              <a:extLst>
                <a:ext uri="{FF2B5EF4-FFF2-40B4-BE49-F238E27FC236}">
                  <a16:creationId xmlns:a16="http://schemas.microsoft.com/office/drawing/2014/main" id="{9A852A8E-A398-AFEA-4104-84D970611A27}"/>
                </a:ext>
              </a:extLst>
            </p:cNvPr>
            <p:cNvSpPr txBox="1"/>
            <p:nvPr/>
          </p:nvSpPr>
          <p:spPr>
            <a:xfrm>
              <a:off x="9952670" y="843937"/>
              <a:ext cx="957072" cy="161583"/>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50"/>
                <a:t>Detailed next</a:t>
              </a:r>
            </a:p>
          </p:txBody>
        </p:sp>
      </p:grpSp>
    </p:spTree>
    <p:extLst>
      <p:ext uri="{BB962C8B-B14F-4D97-AF65-F5344CB8AC3E}">
        <p14:creationId xmlns:p14="http://schemas.microsoft.com/office/powerpoint/2010/main" val="159362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3AF58C7-0C6F-41EA-48F4-38BCC58A7B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21" name="think-cell data - do not delete" hidden="1">
                        <a:extLst>
                          <a:ext uri="{FF2B5EF4-FFF2-40B4-BE49-F238E27FC236}">
                            <a16:creationId xmlns:a16="http://schemas.microsoft.com/office/drawing/2014/main" id="{13AF58C7-0C6F-41EA-48F4-38BCC58A7B8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7058E3-92C2-2D73-EE0B-DC7762FEBEFD}"/>
              </a:ext>
            </a:extLst>
          </p:cNvPr>
          <p:cNvSpPr>
            <a:spLocks noGrp="1"/>
          </p:cNvSpPr>
          <p:nvPr>
            <p:ph type="title"/>
          </p:nvPr>
        </p:nvSpPr>
        <p:spPr>
          <a:xfrm>
            <a:off x="1257300" y="457200"/>
            <a:ext cx="10401300" cy="914400"/>
          </a:xfrm>
        </p:spPr>
        <p:txBody>
          <a:bodyPr vert="horz"/>
          <a:lstStyle/>
          <a:p>
            <a:r>
              <a:rPr lang="en-US"/>
              <a:t>Post–Batch Zero, ILLE must elect path via Form W to retain position and proceed</a:t>
            </a:r>
          </a:p>
        </p:txBody>
      </p:sp>
      <p:sp>
        <p:nvSpPr>
          <p:cNvPr id="4" name="Slide Number Placeholder 3">
            <a:extLst>
              <a:ext uri="{FF2B5EF4-FFF2-40B4-BE49-F238E27FC236}">
                <a16:creationId xmlns:a16="http://schemas.microsoft.com/office/drawing/2014/main" id="{A1B25DFD-AB57-896E-82DF-B78A2DFAC9D3}"/>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11" name="Rectangle 10">
            <a:extLst>
              <a:ext uri="{FF2B5EF4-FFF2-40B4-BE49-F238E27FC236}">
                <a16:creationId xmlns:a16="http://schemas.microsoft.com/office/drawing/2014/main" id="{6EB12564-417C-434A-8533-3A3BE7EC07C4}"/>
              </a:ext>
            </a:extLst>
          </p:cNvPr>
          <p:cNvSpPr/>
          <p:nvPr/>
        </p:nvSpPr>
        <p:spPr>
          <a:xfrm>
            <a:off x="1257300" y="1371600"/>
            <a:ext cx="1897380" cy="39890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9A5F25-6596-2F2E-C733-AA8352463872}"/>
              </a:ext>
            </a:extLst>
          </p:cNvPr>
          <p:cNvSpPr txBox="1">
            <a:spLocks/>
          </p:cNvSpPr>
          <p:nvPr/>
        </p:nvSpPr>
        <p:spPr>
          <a:xfrm>
            <a:off x="1411224" y="1476833"/>
            <a:ext cx="1606296"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chemeClr val="bg1"/>
                </a:solidFill>
              </a:rPr>
              <a:t>Context</a:t>
            </a:r>
          </a:p>
        </p:txBody>
      </p:sp>
      <p:cxnSp>
        <p:nvCxnSpPr>
          <p:cNvPr id="13" name="LineBasicDefault 13">
            <a:extLst>
              <a:ext uri="{FF2B5EF4-FFF2-40B4-BE49-F238E27FC236}">
                <a16:creationId xmlns:a16="http://schemas.microsoft.com/office/drawing/2014/main" id="{CF145503-FA56-AA79-B7CE-C0EAB2BD2F1F}"/>
              </a:ext>
            </a:extLst>
          </p:cNvPr>
          <p:cNvCxnSpPr>
            <a:cxnSpLocks/>
          </p:cNvCxnSpPr>
          <p:nvPr>
            <p:custDataLst>
              <p:tags r:id="rId2"/>
            </p:custDataLst>
          </p:nvPr>
        </p:nvCxnSpPr>
        <p:spPr>
          <a:xfrm>
            <a:off x="1411224" y="1712825"/>
            <a:ext cx="1606296" cy="0"/>
          </a:xfrm>
          <a:prstGeom prst="straightConnector1">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09092C1-0F71-875D-4D27-F599EB3CD315}"/>
              </a:ext>
            </a:extLst>
          </p:cNvPr>
          <p:cNvSpPr txBox="1">
            <a:spLocks/>
          </p:cNvSpPr>
          <p:nvPr/>
        </p:nvSpPr>
        <p:spPr>
          <a:xfrm>
            <a:off x="1402842" y="1853997"/>
            <a:ext cx="1606296" cy="338554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solidFill>
                  <a:schemeClr val="bg1"/>
                </a:solidFill>
              </a:rPr>
              <a:t>After Batch Zero results, each ILLE receives allocated </a:t>
            </a:r>
            <a:r>
              <a:rPr lang="en-US" sz="1400" b="1">
                <a:solidFill>
                  <a:schemeClr val="bg1"/>
                </a:solidFill>
              </a:rPr>
              <a:t>LPC (firm) and MPC (total)</a:t>
            </a:r>
            <a:r>
              <a:rPr lang="en-US" sz="1400">
                <a:solidFill>
                  <a:schemeClr val="bg1"/>
                </a:solidFill>
              </a:rPr>
              <a:t> values </a:t>
            </a:r>
          </a:p>
          <a:p>
            <a:r>
              <a:rPr lang="en-US" sz="1400">
                <a:solidFill>
                  <a:schemeClr val="bg1"/>
                </a:solidFill>
              </a:rPr>
              <a:t>To proceed, ILLE </a:t>
            </a:r>
            <a:r>
              <a:rPr lang="en-US" sz="1400" b="1">
                <a:solidFill>
                  <a:schemeClr val="bg1"/>
                </a:solidFill>
              </a:rPr>
              <a:t>must submit Form W Part B election</a:t>
            </a:r>
            <a:r>
              <a:rPr lang="en-US" sz="1400">
                <a:solidFill>
                  <a:schemeClr val="bg1"/>
                </a:solidFill>
              </a:rPr>
              <a:t> by deadline</a:t>
            </a:r>
          </a:p>
          <a:p>
            <a:r>
              <a:rPr lang="en-US" sz="1400">
                <a:solidFill>
                  <a:schemeClr val="bg1"/>
                </a:solidFill>
              </a:rPr>
              <a:t>Failure to elect leads to </a:t>
            </a:r>
            <a:r>
              <a:rPr lang="en-US" sz="1400" b="1">
                <a:solidFill>
                  <a:schemeClr val="bg1"/>
                </a:solidFill>
              </a:rPr>
              <a:t>project being removed from Refinement study </a:t>
            </a:r>
            <a:r>
              <a:rPr lang="en-US" sz="1400">
                <a:solidFill>
                  <a:schemeClr val="bg1"/>
                </a:solidFill>
              </a:rPr>
              <a:t>and loses queue position</a:t>
            </a:r>
          </a:p>
        </p:txBody>
      </p:sp>
      <p:cxnSp>
        <p:nvCxnSpPr>
          <p:cNvPr id="18" name="LineBasicDefault 18">
            <a:extLst>
              <a:ext uri="{FF2B5EF4-FFF2-40B4-BE49-F238E27FC236}">
                <a16:creationId xmlns:a16="http://schemas.microsoft.com/office/drawing/2014/main" id="{B5E69DEA-412A-E8F8-0B6B-DE89D670B3E9}"/>
              </a:ext>
            </a:extLst>
          </p:cNvPr>
          <p:cNvCxnSpPr>
            <a:cxnSpLocks/>
          </p:cNvCxnSpPr>
          <p:nvPr>
            <p:custDataLst>
              <p:tags r:id="rId3"/>
            </p:custDataLst>
          </p:nvPr>
        </p:nvCxnSpPr>
        <p:spPr>
          <a:xfrm>
            <a:off x="3493008" y="1712825"/>
            <a:ext cx="8165592"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LineBasicDefault 18">
            <a:extLst>
              <a:ext uri="{FF2B5EF4-FFF2-40B4-BE49-F238E27FC236}">
                <a16:creationId xmlns:a16="http://schemas.microsoft.com/office/drawing/2014/main" id="{A7A69F91-CE05-C515-CAFB-05FB9DF13F8A}"/>
              </a:ext>
            </a:extLst>
          </p:cNvPr>
          <p:cNvCxnSpPr>
            <a:cxnSpLocks/>
          </p:cNvCxnSpPr>
          <p:nvPr>
            <p:custDataLst>
              <p:tags r:id="rId4"/>
            </p:custDataLst>
          </p:nvPr>
        </p:nvCxnSpPr>
        <p:spPr>
          <a:xfrm>
            <a:off x="3493008" y="4359666"/>
            <a:ext cx="8165592"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LineBasicDefault 18">
            <a:extLst>
              <a:ext uri="{FF2B5EF4-FFF2-40B4-BE49-F238E27FC236}">
                <a16:creationId xmlns:a16="http://schemas.microsoft.com/office/drawing/2014/main" id="{CFF19977-6FA4-B5F2-7A89-DBBFBF32365A}"/>
              </a:ext>
            </a:extLst>
          </p:cNvPr>
          <p:cNvCxnSpPr>
            <a:cxnSpLocks/>
          </p:cNvCxnSpPr>
          <p:nvPr>
            <p:custDataLst>
              <p:tags r:id="rId5"/>
            </p:custDataLst>
          </p:nvPr>
        </p:nvCxnSpPr>
        <p:spPr>
          <a:xfrm>
            <a:off x="3493008" y="3730811"/>
            <a:ext cx="8165592"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18">
            <a:extLst>
              <a:ext uri="{FF2B5EF4-FFF2-40B4-BE49-F238E27FC236}">
                <a16:creationId xmlns:a16="http://schemas.microsoft.com/office/drawing/2014/main" id="{5D26D187-95F8-C39F-889D-5D5A2AE39311}"/>
              </a:ext>
            </a:extLst>
          </p:cNvPr>
          <p:cNvCxnSpPr>
            <a:cxnSpLocks/>
          </p:cNvCxnSpPr>
          <p:nvPr>
            <p:custDataLst>
              <p:tags r:id="rId6"/>
            </p:custDataLst>
          </p:nvPr>
        </p:nvCxnSpPr>
        <p:spPr>
          <a:xfrm>
            <a:off x="3493008" y="2773188"/>
            <a:ext cx="8165592"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3510F6E-8B10-5FEF-BE58-C4A21DA68D7D}"/>
              </a:ext>
            </a:extLst>
          </p:cNvPr>
          <p:cNvSpPr txBox="1">
            <a:spLocks/>
          </p:cNvSpPr>
          <p:nvPr/>
        </p:nvSpPr>
        <p:spPr>
          <a:xfrm>
            <a:off x="6201582" y="1476833"/>
            <a:ext cx="545701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Description</a:t>
            </a:r>
          </a:p>
        </p:txBody>
      </p:sp>
      <p:grpSp>
        <p:nvGrpSpPr>
          <p:cNvPr id="35" name="ChevronBlue 35">
            <a:extLst>
              <a:ext uri="{FF2B5EF4-FFF2-40B4-BE49-F238E27FC236}">
                <a16:creationId xmlns:a16="http://schemas.microsoft.com/office/drawing/2014/main" id="{D672A21F-7A22-6469-45D1-AF2F09B8D269}"/>
              </a:ext>
            </a:extLst>
          </p:cNvPr>
          <p:cNvGrpSpPr>
            <a:grpSpLocks noChangeAspect="1"/>
          </p:cNvGrpSpPr>
          <p:nvPr>
            <p:custDataLst>
              <p:tags r:id="rId7"/>
            </p:custDataLst>
          </p:nvPr>
        </p:nvGrpSpPr>
        <p:grpSpPr>
          <a:xfrm>
            <a:off x="2951238" y="3472425"/>
            <a:ext cx="396228" cy="396228"/>
            <a:chOff x="1016000" y="1016000"/>
            <a:chExt cx="396228" cy="396228"/>
          </a:xfrm>
          <a:solidFill>
            <a:srgbClr val="B1E5ED"/>
          </a:solidFill>
        </p:grpSpPr>
        <p:sp>
          <p:nvSpPr>
            <p:cNvPr id="32" name="Oval 31">
              <a:extLst>
                <a:ext uri="{FF2B5EF4-FFF2-40B4-BE49-F238E27FC236}">
                  <a16:creationId xmlns:a16="http://schemas.microsoft.com/office/drawing/2014/main" id="{CB4B802D-8F2F-B4B7-5531-2CC93FFC9501}"/>
                </a:ext>
              </a:extLst>
            </p:cNvPr>
            <p:cNvSpPr/>
            <p:nvPr/>
          </p:nvSpPr>
          <p:spPr>
            <a:xfrm>
              <a:off x="1016000" y="1016000"/>
              <a:ext cx="396228" cy="39622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2726567D-DD17-C5F8-AFD7-65200ADE9DE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23614" y="1023614"/>
              <a:ext cx="381000" cy="381000"/>
            </a:xfrm>
            <a:prstGeom prst="rect">
              <a:avLst/>
            </a:prstGeom>
          </p:spPr>
        </p:pic>
      </p:grpSp>
      <p:sp>
        <p:nvSpPr>
          <p:cNvPr id="27" name="TextBox 26">
            <a:extLst>
              <a:ext uri="{FF2B5EF4-FFF2-40B4-BE49-F238E27FC236}">
                <a16:creationId xmlns:a16="http://schemas.microsoft.com/office/drawing/2014/main" id="{A1F1B91E-DC01-E076-2F0B-63256F7C877F}"/>
              </a:ext>
            </a:extLst>
          </p:cNvPr>
          <p:cNvSpPr txBox="1">
            <a:spLocks/>
          </p:cNvSpPr>
          <p:nvPr/>
        </p:nvSpPr>
        <p:spPr>
          <a:xfrm>
            <a:off x="3493008" y="1476833"/>
            <a:ext cx="2084832"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Option</a:t>
            </a:r>
          </a:p>
        </p:txBody>
      </p:sp>
      <p:grpSp>
        <p:nvGrpSpPr>
          <p:cNvPr id="61" name="Group 60">
            <a:extLst>
              <a:ext uri="{FF2B5EF4-FFF2-40B4-BE49-F238E27FC236}">
                <a16:creationId xmlns:a16="http://schemas.microsoft.com/office/drawing/2014/main" id="{4C456DCB-2576-2228-AA26-8D664DE8DC42}"/>
              </a:ext>
            </a:extLst>
          </p:cNvPr>
          <p:cNvGrpSpPr/>
          <p:nvPr/>
        </p:nvGrpSpPr>
        <p:grpSpPr>
          <a:xfrm>
            <a:off x="3493008" y="1868471"/>
            <a:ext cx="8165592" cy="861774"/>
            <a:chOff x="3493008" y="2176865"/>
            <a:chExt cx="8165592" cy="861774"/>
          </a:xfrm>
        </p:grpSpPr>
        <p:sp>
          <p:nvSpPr>
            <p:cNvPr id="38" name="TextBox 37">
              <a:extLst>
                <a:ext uri="{FF2B5EF4-FFF2-40B4-BE49-F238E27FC236}">
                  <a16:creationId xmlns:a16="http://schemas.microsoft.com/office/drawing/2014/main" id="{0E9040E7-A221-73F2-178C-C2D6096D176C}"/>
                </a:ext>
              </a:extLst>
            </p:cNvPr>
            <p:cNvSpPr txBox="1">
              <a:spLocks/>
            </p:cNvSpPr>
            <p:nvPr/>
          </p:nvSpPr>
          <p:spPr>
            <a:xfrm>
              <a:off x="6201582" y="2176865"/>
              <a:ext cx="5457018" cy="86177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400" b="1"/>
                <a:t>Accept ERCOT-defined LPC and MPC values </a:t>
              </a:r>
              <a:r>
                <a:rPr lang="en-US" sz="1400"/>
                <a:t>without modification</a:t>
              </a:r>
            </a:p>
            <a:p>
              <a:pPr marL="285750" indent="-285750">
                <a:spcBef>
                  <a:spcPts val="0"/>
                </a:spcBef>
                <a:spcAft>
                  <a:spcPts val="0"/>
                </a:spcAft>
                <a:buFont typeface="Arial" panose="020B0604020202020204" pitchFamily="34" charset="0"/>
                <a:buChar char="•"/>
              </a:pPr>
              <a:r>
                <a:rPr lang="en-US" sz="1400" b="1"/>
                <a:t>Maintains ability to consume above LPC</a:t>
              </a:r>
              <a:r>
                <a:rPr lang="en-US" sz="1400"/>
                <a:t>, subject to PCLR qualification, dispatch, and bid capping</a:t>
              </a:r>
            </a:p>
          </p:txBody>
        </p:sp>
        <p:sp>
          <p:nvSpPr>
            <p:cNvPr id="37" name="TextBox 36">
              <a:extLst>
                <a:ext uri="{FF2B5EF4-FFF2-40B4-BE49-F238E27FC236}">
                  <a16:creationId xmlns:a16="http://schemas.microsoft.com/office/drawing/2014/main" id="{754F2755-1612-324E-9571-32DA7F727AAF}"/>
                </a:ext>
              </a:extLst>
            </p:cNvPr>
            <p:cNvSpPr txBox="1">
              <a:spLocks/>
            </p:cNvSpPr>
            <p:nvPr/>
          </p:nvSpPr>
          <p:spPr>
            <a:xfrm>
              <a:off x="3916686" y="2176865"/>
              <a:ext cx="166115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Accept PCLR as is</a:t>
              </a:r>
              <a:endParaRPr lang="en-US" sz="1400"/>
            </a:p>
          </p:txBody>
        </p:sp>
        <p:sp>
          <p:nvSpPr>
            <p:cNvPr id="47" name="TrackerNumBlue 47">
              <a:extLst>
                <a:ext uri="{FF2B5EF4-FFF2-40B4-BE49-F238E27FC236}">
                  <a16:creationId xmlns:a16="http://schemas.microsoft.com/office/drawing/2014/main" id="{46E25B5A-C303-BCBF-0FEC-B92AEF7CA243}"/>
                </a:ext>
              </a:extLst>
            </p:cNvPr>
            <p:cNvSpPr/>
            <p:nvPr>
              <p:custDataLst>
                <p:tags r:id="rId11"/>
              </p:custDataLst>
            </p:nvPr>
          </p:nvSpPr>
          <p:spPr>
            <a:xfrm>
              <a:off x="3493008" y="2176865"/>
              <a:ext cx="279340" cy="279340"/>
            </a:xfrm>
            <a:prstGeom prst="ellipse">
              <a:avLst/>
            </a:prstGeom>
            <a:solidFill>
              <a:schemeClr val="accent1"/>
            </a:solidFill>
            <a:ln w="6350" cap="flat" cmpd="sng" algn="ctr">
              <a:noFill/>
              <a:prstDash val="solid"/>
              <a:miter lim="800000"/>
            </a:ln>
            <a:effectLst/>
            <a:extLst>
              <a:ext uri="{91240B29-F687-4F45-9708-019B960494DF}">
                <a14:hiddenLine xmlns:a14="http://schemas.microsoft.com/office/drawing/2010/main" w="6350" cap="flat" cmpd="sng" algn="ctr">
                  <a:solidFill>
                    <a:schemeClr val="accent1"/>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grpSp>
      <p:grpSp>
        <p:nvGrpSpPr>
          <p:cNvPr id="60" name="Group 59">
            <a:extLst>
              <a:ext uri="{FF2B5EF4-FFF2-40B4-BE49-F238E27FC236}">
                <a16:creationId xmlns:a16="http://schemas.microsoft.com/office/drawing/2014/main" id="{59984140-BA3E-D171-EC6A-7E795E3474F5}"/>
              </a:ext>
            </a:extLst>
          </p:cNvPr>
          <p:cNvGrpSpPr/>
          <p:nvPr/>
        </p:nvGrpSpPr>
        <p:grpSpPr>
          <a:xfrm>
            <a:off x="3493008" y="2826094"/>
            <a:ext cx="8165592" cy="861774"/>
            <a:chOff x="3493008" y="3278670"/>
            <a:chExt cx="8165592" cy="861774"/>
          </a:xfrm>
        </p:grpSpPr>
        <p:sp>
          <p:nvSpPr>
            <p:cNvPr id="40" name="TextBox 39">
              <a:extLst>
                <a:ext uri="{FF2B5EF4-FFF2-40B4-BE49-F238E27FC236}">
                  <a16:creationId xmlns:a16="http://schemas.microsoft.com/office/drawing/2014/main" id="{B1D90339-DCDC-15EE-5C7E-D7D72844F127}"/>
                </a:ext>
              </a:extLst>
            </p:cNvPr>
            <p:cNvSpPr txBox="1">
              <a:spLocks/>
            </p:cNvSpPr>
            <p:nvPr/>
          </p:nvSpPr>
          <p:spPr>
            <a:xfrm>
              <a:off x="6201582" y="3278670"/>
              <a:ext cx="5457018" cy="86177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400" b="1"/>
                <a:t>Elect to proceed as PCLR but reduce LPC and/or MPC below awarded levels</a:t>
              </a:r>
            </a:p>
            <a:p>
              <a:pPr marL="285750" indent="-285750">
                <a:spcBef>
                  <a:spcPts val="0"/>
                </a:spcBef>
                <a:spcAft>
                  <a:spcPts val="0"/>
                </a:spcAft>
                <a:buFont typeface="Arial" panose="020B0604020202020204" pitchFamily="34" charset="0"/>
                <a:buChar char="•"/>
              </a:pPr>
              <a:r>
                <a:rPr lang="en-US" sz="1400" b="1"/>
                <a:t>Provides flexibility while aligning with project readiness </a:t>
              </a:r>
              <a:r>
                <a:rPr lang="en-US" sz="1400"/>
                <a:t>or infrastructure constraints</a:t>
              </a:r>
            </a:p>
          </p:txBody>
        </p:sp>
        <p:sp>
          <p:nvSpPr>
            <p:cNvPr id="39" name="TextBox 38">
              <a:extLst>
                <a:ext uri="{FF2B5EF4-FFF2-40B4-BE49-F238E27FC236}">
                  <a16:creationId xmlns:a16="http://schemas.microsoft.com/office/drawing/2014/main" id="{FF586ACD-2C4F-88BE-EE3A-198B452FE14E}"/>
                </a:ext>
              </a:extLst>
            </p:cNvPr>
            <p:cNvSpPr txBox="1">
              <a:spLocks/>
            </p:cNvSpPr>
            <p:nvPr/>
          </p:nvSpPr>
          <p:spPr>
            <a:xfrm>
              <a:off x="3916686" y="3278670"/>
              <a:ext cx="1661154"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Accept PCLR with reduced values</a:t>
              </a:r>
              <a:endParaRPr lang="en-US" sz="1400"/>
            </a:p>
          </p:txBody>
        </p:sp>
        <p:sp>
          <p:nvSpPr>
            <p:cNvPr id="49" name="TrackerNumBlue 47">
              <a:extLst>
                <a:ext uri="{FF2B5EF4-FFF2-40B4-BE49-F238E27FC236}">
                  <a16:creationId xmlns:a16="http://schemas.microsoft.com/office/drawing/2014/main" id="{DD09702E-997A-7BD0-90BB-2F13EF0B28D3}"/>
                </a:ext>
              </a:extLst>
            </p:cNvPr>
            <p:cNvSpPr/>
            <p:nvPr>
              <p:custDataLst>
                <p:tags r:id="rId10"/>
              </p:custDataLst>
            </p:nvPr>
          </p:nvSpPr>
          <p:spPr>
            <a:xfrm>
              <a:off x="3493008" y="3278670"/>
              <a:ext cx="279340" cy="279340"/>
            </a:xfrm>
            <a:prstGeom prst="ellipse">
              <a:avLst/>
            </a:prstGeom>
            <a:solidFill>
              <a:schemeClr val="accent1"/>
            </a:solidFill>
            <a:ln w="6350" cap="flat" cmpd="sng" algn="ctr">
              <a:noFill/>
              <a:prstDash val="solid"/>
              <a:miter lim="800000"/>
            </a:ln>
            <a:effectLst/>
            <a:extLst>
              <a:ext uri="{91240B29-F687-4F45-9708-019B960494DF}">
                <a14:hiddenLine xmlns:a14="http://schemas.microsoft.com/office/drawing/2010/main" w="6350" cap="flat" cmpd="sng" algn="ctr">
                  <a:solidFill>
                    <a:schemeClr val="accent1"/>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2</a:t>
              </a:r>
            </a:p>
          </p:txBody>
        </p:sp>
      </p:grpSp>
      <p:grpSp>
        <p:nvGrpSpPr>
          <p:cNvPr id="59" name="Group 58">
            <a:extLst>
              <a:ext uri="{FF2B5EF4-FFF2-40B4-BE49-F238E27FC236}">
                <a16:creationId xmlns:a16="http://schemas.microsoft.com/office/drawing/2014/main" id="{F43F8499-6B75-40E3-F517-86AE9B0A3B50}"/>
              </a:ext>
            </a:extLst>
          </p:cNvPr>
          <p:cNvGrpSpPr/>
          <p:nvPr/>
        </p:nvGrpSpPr>
        <p:grpSpPr>
          <a:xfrm>
            <a:off x="3493008" y="3783717"/>
            <a:ext cx="8165592" cy="430887"/>
            <a:chOff x="3493008" y="4380475"/>
            <a:chExt cx="8165592" cy="430887"/>
          </a:xfrm>
        </p:grpSpPr>
        <p:sp>
          <p:nvSpPr>
            <p:cNvPr id="42" name="TextBox 41">
              <a:extLst>
                <a:ext uri="{FF2B5EF4-FFF2-40B4-BE49-F238E27FC236}">
                  <a16:creationId xmlns:a16="http://schemas.microsoft.com/office/drawing/2014/main" id="{88419D6F-2B5B-DBDC-17C4-7990FBF97B2E}"/>
                </a:ext>
              </a:extLst>
            </p:cNvPr>
            <p:cNvSpPr txBox="1">
              <a:spLocks/>
            </p:cNvSpPr>
            <p:nvPr/>
          </p:nvSpPr>
          <p:spPr>
            <a:xfrm>
              <a:off x="6201582" y="4380475"/>
              <a:ext cx="5457018"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a:t>Withdraw from PCLR and accept LPC values as firm load </a:t>
              </a:r>
              <a:r>
                <a:rPr lang="en-US" sz="1400"/>
                <a:t>(with optional reduction), eliminating ability to exceed LPC</a:t>
              </a:r>
            </a:p>
          </p:txBody>
        </p:sp>
        <p:sp>
          <p:nvSpPr>
            <p:cNvPr id="41" name="TextBox 40">
              <a:extLst>
                <a:ext uri="{FF2B5EF4-FFF2-40B4-BE49-F238E27FC236}">
                  <a16:creationId xmlns:a16="http://schemas.microsoft.com/office/drawing/2014/main" id="{E20E0BD8-36A9-12C0-F55C-7BE44DFDE986}"/>
                </a:ext>
              </a:extLst>
            </p:cNvPr>
            <p:cNvSpPr txBox="1">
              <a:spLocks/>
            </p:cNvSpPr>
            <p:nvPr/>
          </p:nvSpPr>
          <p:spPr>
            <a:xfrm>
              <a:off x="3916686" y="4380475"/>
              <a:ext cx="1661154"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Withdraw PCLR, retain firm load</a:t>
              </a:r>
            </a:p>
          </p:txBody>
        </p:sp>
        <p:sp>
          <p:nvSpPr>
            <p:cNvPr id="50" name="TrackerNumBlue 47">
              <a:extLst>
                <a:ext uri="{FF2B5EF4-FFF2-40B4-BE49-F238E27FC236}">
                  <a16:creationId xmlns:a16="http://schemas.microsoft.com/office/drawing/2014/main" id="{0E57A622-22D5-8CDD-DD77-C9B256F06EFC}"/>
                </a:ext>
              </a:extLst>
            </p:cNvPr>
            <p:cNvSpPr/>
            <p:nvPr>
              <p:custDataLst>
                <p:tags r:id="rId9"/>
              </p:custDataLst>
            </p:nvPr>
          </p:nvSpPr>
          <p:spPr>
            <a:xfrm>
              <a:off x="3493008" y="4380475"/>
              <a:ext cx="279340" cy="279340"/>
            </a:xfrm>
            <a:prstGeom prst="ellipse">
              <a:avLst/>
            </a:prstGeom>
            <a:solidFill>
              <a:schemeClr val="accent1"/>
            </a:solidFill>
            <a:ln w="6350" cap="flat" cmpd="sng" algn="ctr">
              <a:noFill/>
              <a:prstDash val="solid"/>
              <a:miter lim="800000"/>
            </a:ln>
            <a:effectLst/>
            <a:extLst>
              <a:ext uri="{91240B29-F687-4F45-9708-019B960494DF}">
                <a14:hiddenLine xmlns:a14="http://schemas.microsoft.com/office/drawing/2010/main" w="6350" cap="flat" cmpd="sng" algn="ctr">
                  <a:solidFill>
                    <a:schemeClr val="accent1"/>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3</a:t>
              </a:r>
            </a:p>
          </p:txBody>
        </p:sp>
      </p:grpSp>
      <p:sp>
        <p:nvSpPr>
          <p:cNvPr id="43" name="TextBox 42">
            <a:extLst>
              <a:ext uri="{FF2B5EF4-FFF2-40B4-BE49-F238E27FC236}">
                <a16:creationId xmlns:a16="http://schemas.microsoft.com/office/drawing/2014/main" id="{C42D6448-C7F0-7987-642C-0CECC0D282D5}"/>
              </a:ext>
            </a:extLst>
          </p:cNvPr>
          <p:cNvSpPr txBox="1">
            <a:spLocks/>
          </p:cNvSpPr>
          <p:nvPr/>
        </p:nvSpPr>
        <p:spPr>
          <a:xfrm>
            <a:off x="3916686" y="4505038"/>
            <a:ext cx="1661154"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Withdraw from process</a:t>
            </a:r>
          </a:p>
        </p:txBody>
      </p:sp>
      <p:sp>
        <p:nvSpPr>
          <p:cNvPr id="44" name="TextBox 43">
            <a:extLst>
              <a:ext uri="{FF2B5EF4-FFF2-40B4-BE49-F238E27FC236}">
                <a16:creationId xmlns:a16="http://schemas.microsoft.com/office/drawing/2014/main" id="{9A1A8ECF-BAAE-34F8-B97F-92E5890107E0}"/>
              </a:ext>
            </a:extLst>
          </p:cNvPr>
          <p:cNvSpPr txBox="1">
            <a:spLocks/>
          </p:cNvSpPr>
          <p:nvPr/>
        </p:nvSpPr>
        <p:spPr>
          <a:xfrm>
            <a:off x="6201582" y="4505038"/>
            <a:ext cx="5457018" cy="6463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400" b="1"/>
              <a:t>Decline participation and exit Batch Zero entirely</a:t>
            </a:r>
          </a:p>
          <a:p>
            <a:pPr marL="285750" indent="-285750">
              <a:spcBef>
                <a:spcPts val="0"/>
              </a:spcBef>
              <a:spcAft>
                <a:spcPts val="0"/>
              </a:spcAft>
              <a:buFont typeface="Arial" panose="020B0604020202020204" pitchFamily="34" charset="0"/>
              <a:buChar char="•"/>
            </a:pPr>
            <a:r>
              <a:rPr lang="en-US" sz="1400" b="1"/>
              <a:t>Project is removed from Refinement Study </a:t>
            </a:r>
            <a:r>
              <a:rPr lang="en-US" sz="1400"/>
              <a:t>and must re-enter through a future process</a:t>
            </a:r>
          </a:p>
        </p:txBody>
      </p:sp>
      <p:sp>
        <p:nvSpPr>
          <p:cNvPr id="51" name="TrackerNumBlue 47">
            <a:extLst>
              <a:ext uri="{FF2B5EF4-FFF2-40B4-BE49-F238E27FC236}">
                <a16:creationId xmlns:a16="http://schemas.microsoft.com/office/drawing/2014/main" id="{DD4EA4B8-ECDC-CF87-116A-645FC2F53272}"/>
              </a:ext>
            </a:extLst>
          </p:cNvPr>
          <p:cNvSpPr/>
          <p:nvPr>
            <p:custDataLst>
              <p:tags r:id="rId8"/>
            </p:custDataLst>
          </p:nvPr>
        </p:nvSpPr>
        <p:spPr>
          <a:xfrm>
            <a:off x="3493008" y="4505038"/>
            <a:ext cx="279340" cy="279340"/>
          </a:xfrm>
          <a:prstGeom prst="ellipse">
            <a:avLst/>
          </a:prstGeom>
          <a:solidFill>
            <a:schemeClr val="accent1"/>
          </a:solidFill>
          <a:ln w="6350" cap="flat" cmpd="sng" algn="ctr">
            <a:noFill/>
            <a:prstDash val="solid"/>
            <a:miter lim="800000"/>
          </a:ln>
          <a:effectLst/>
          <a:extLst>
            <a:ext uri="{91240B29-F687-4F45-9708-019B960494DF}">
              <a14:hiddenLine xmlns:a14="http://schemas.microsoft.com/office/drawing/2010/main" w="6350" cap="flat" cmpd="sng" algn="ctr">
                <a:solidFill>
                  <a:schemeClr val="accent1"/>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4</a:t>
            </a:r>
          </a:p>
        </p:txBody>
      </p:sp>
      <p:sp>
        <p:nvSpPr>
          <p:cNvPr id="62" name="Rectangle 61">
            <a:extLst>
              <a:ext uri="{FF2B5EF4-FFF2-40B4-BE49-F238E27FC236}">
                <a16:creationId xmlns:a16="http://schemas.microsoft.com/office/drawing/2014/main" id="{09C62F1B-1D95-74C9-E654-905AFDBD20EA}"/>
              </a:ext>
            </a:extLst>
          </p:cNvPr>
          <p:cNvSpPr>
            <a:spLocks/>
          </p:cNvSpPr>
          <p:nvPr/>
        </p:nvSpPr>
        <p:spPr>
          <a:xfrm>
            <a:off x="1257300" y="5615029"/>
            <a:ext cx="10401300" cy="576730"/>
          </a:xfrm>
          <a:prstGeom prst="rect">
            <a:avLst/>
          </a:prstGeom>
          <a:solidFill>
            <a:srgbClr val="B1E5E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b="1">
                <a:solidFill>
                  <a:schemeClr val="tx1"/>
                </a:solidFill>
              </a:rPr>
              <a:t>Form W Part B election is binding and determines eligibility for Refinement Study and eventual energization. Failure to submit Form W Part B results in removal from Batch Zero</a:t>
            </a:r>
            <a:endParaRPr lang="en-US" sz="1400">
              <a:solidFill>
                <a:schemeClr val="tx1"/>
              </a:solidFill>
            </a:endParaRPr>
          </a:p>
        </p:txBody>
      </p:sp>
    </p:spTree>
    <p:extLst>
      <p:ext uri="{BB962C8B-B14F-4D97-AF65-F5344CB8AC3E}">
        <p14:creationId xmlns:p14="http://schemas.microsoft.com/office/powerpoint/2010/main" val="422476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0363200" y="97536"/>
            <a:ext cx="1645920" cy="438912"/>
          </a:xfrm>
          <a:prstGeom prst="rect">
            <a:avLst/>
          </a:prstGeom>
          <a:noFill/>
          <a:ln/>
        </p:spPr>
        <p:txBody>
          <a:bodyPr wrap="square" lIns="0" tIns="0" rIns="0" bIns="0" rtlCol="0" anchor="ctr"/>
          <a:lstStyle/>
          <a:p>
            <a:pPr algn="ctr"/>
            <a:r>
              <a:rPr lang="en-US" sz="1333" b="1">
                <a:solidFill>
                  <a:srgbClr val="FFFFFF"/>
                </a:solidFill>
                <a:latin typeface="Calibri" pitchFamily="34" charset="0"/>
                <a:ea typeface="Calibri" pitchFamily="34" charset="-122"/>
                <a:cs typeface="Calibri" pitchFamily="34" charset="-120"/>
              </a:rPr>
              <a:t>PUBLIC</a:t>
            </a:r>
            <a:endParaRPr lang="en-US" sz="1333"/>
          </a:p>
        </p:txBody>
      </p:sp>
      <p:sp>
        <p:nvSpPr>
          <p:cNvPr id="6" name="Shape 4"/>
          <p:cNvSpPr/>
          <p:nvPr/>
        </p:nvSpPr>
        <p:spPr>
          <a:xfrm>
            <a:off x="2682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7" name="Shape 5"/>
          <p:cNvSpPr/>
          <p:nvPr/>
        </p:nvSpPr>
        <p:spPr>
          <a:xfrm>
            <a:off x="268224" y="877824"/>
            <a:ext cx="3535680" cy="682752"/>
          </a:xfrm>
          <a:prstGeom prst="rect">
            <a:avLst/>
          </a:prstGeom>
          <a:solidFill>
            <a:srgbClr val="00606B"/>
          </a:solidFill>
          <a:ln w="12700">
            <a:solidFill>
              <a:srgbClr val="00606B"/>
            </a:solidFill>
            <a:prstDash val="solid"/>
          </a:ln>
        </p:spPr>
        <p:txBody>
          <a:bodyPr/>
          <a:lstStyle/>
          <a:p>
            <a:endParaRPr lang="en-US" sz="2400"/>
          </a:p>
        </p:txBody>
      </p:sp>
      <p:sp>
        <p:nvSpPr>
          <p:cNvPr id="8" name="Shape 6"/>
          <p:cNvSpPr/>
          <p:nvPr/>
        </p:nvSpPr>
        <p:spPr>
          <a:xfrm>
            <a:off x="268224" y="1341120"/>
            <a:ext cx="3535680" cy="219456"/>
          </a:xfrm>
          <a:prstGeom prst="rect">
            <a:avLst/>
          </a:prstGeom>
          <a:solidFill>
            <a:srgbClr val="00606B"/>
          </a:solidFill>
          <a:ln w="12700">
            <a:solidFill>
              <a:srgbClr val="00606B"/>
            </a:solidFill>
            <a:prstDash val="solid"/>
          </a:ln>
        </p:spPr>
        <p:txBody>
          <a:bodyPr/>
          <a:lstStyle/>
          <a:p>
            <a:endParaRPr lang="en-US" sz="2400"/>
          </a:p>
        </p:txBody>
      </p:sp>
      <p:sp>
        <p:nvSpPr>
          <p:cNvPr id="9" name="Shape 7"/>
          <p:cNvSpPr/>
          <p:nvPr/>
        </p:nvSpPr>
        <p:spPr>
          <a:xfrm>
            <a:off x="3901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10" name="Text 8"/>
          <p:cNvSpPr/>
          <p:nvPr/>
        </p:nvSpPr>
        <p:spPr>
          <a:xfrm>
            <a:off x="390144" y="999744"/>
            <a:ext cx="438912" cy="438912"/>
          </a:xfrm>
          <a:prstGeom prst="rect">
            <a:avLst/>
          </a:prstGeom>
          <a:noFill/>
          <a:ln/>
        </p:spPr>
        <p:txBody>
          <a:bodyPr wrap="square" lIns="0" tIns="0" rIns="0" bIns="0" rtlCol="0" anchor="ctr"/>
          <a:lstStyle/>
          <a:p>
            <a:pPr algn="ctr"/>
            <a:r>
              <a:rPr lang="en-US" sz="1467" b="1">
                <a:solidFill>
                  <a:srgbClr val="FFFFFF"/>
                </a:solidFill>
                <a:latin typeface="Calibri" pitchFamily="34" charset="0"/>
                <a:ea typeface="Calibri" pitchFamily="34" charset="-122"/>
                <a:cs typeface="Calibri" pitchFamily="34" charset="-120"/>
              </a:rPr>
              <a:t>1</a:t>
            </a:r>
            <a:endParaRPr lang="en-US" sz="1467"/>
          </a:p>
        </p:txBody>
      </p:sp>
      <p:sp>
        <p:nvSpPr>
          <p:cNvPr id="11" name="Text 9"/>
          <p:cNvSpPr/>
          <p:nvPr/>
        </p:nvSpPr>
        <p:spPr>
          <a:xfrm>
            <a:off x="926592" y="938784"/>
            <a:ext cx="2779776" cy="560832"/>
          </a:xfrm>
          <a:prstGeom prst="rect">
            <a:avLst/>
          </a:prstGeom>
          <a:noFill/>
          <a:ln/>
        </p:spPr>
        <p:txBody>
          <a:bodyPr wrap="square" lIns="0" tIns="0" rIns="0" bIns="0" rtlCol="0" anchor="ctr"/>
          <a:lstStyle/>
          <a:p>
            <a:r>
              <a:rPr lang="en-US" sz="1667" b="1">
                <a:solidFill>
                  <a:srgbClr val="FFFFFF"/>
                </a:solidFill>
                <a:latin typeface="Calibri" pitchFamily="34" charset="0"/>
                <a:ea typeface="Calibri" pitchFamily="34" charset="-122"/>
                <a:cs typeface="Calibri" pitchFamily="34" charset="-120"/>
              </a:rPr>
              <a:t>SCED₋₁  (Previous Run)</a:t>
            </a:r>
            <a:endParaRPr lang="en-US" sz="1667"/>
          </a:p>
        </p:txBody>
      </p:sp>
      <p:sp>
        <p:nvSpPr>
          <p:cNvPr id="12" name="Text 10"/>
          <p:cNvSpPr/>
          <p:nvPr/>
        </p:nvSpPr>
        <p:spPr>
          <a:xfrm>
            <a:off x="414528" y="1682496"/>
            <a:ext cx="3243072" cy="877824"/>
          </a:xfrm>
          <a:prstGeom prst="rect">
            <a:avLst/>
          </a:prstGeom>
          <a:noFill/>
          <a:ln/>
        </p:spPr>
        <p:txBody>
          <a:bodyPr wrap="square" lIns="0" tIns="0" rIns="0" bIns="0" rtlCol="0" anchor="t"/>
          <a:lstStyle/>
          <a:p>
            <a:r>
              <a:rPr lang="en-US" sz="1400">
                <a:solidFill>
                  <a:srgbClr val="2D3748"/>
                </a:solidFill>
                <a:latin typeface="Arial" panose="020B0604020202020204" pitchFamily="34" charset="0"/>
                <a:ea typeface="Calibri" pitchFamily="34" charset="-122"/>
                <a:cs typeface="Arial" panose="020B0604020202020204" pitchFamily="34" charset="0"/>
              </a:rPr>
              <a:t>After each SCED run, generate a fresh list of transmission constraints whose Shadow Price ≥ 90% of Max Shadow Price:</a:t>
            </a:r>
            <a:endParaRPr lang="en-US" sz="1400">
              <a:latin typeface="Arial" panose="020B0604020202020204" pitchFamily="34" charset="0"/>
              <a:cs typeface="Arial" panose="020B0604020202020204" pitchFamily="34" charset="0"/>
            </a:endParaRPr>
          </a:p>
        </p:txBody>
      </p:sp>
      <p:sp>
        <p:nvSpPr>
          <p:cNvPr id="13" name="Shape 11"/>
          <p:cNvSpPr/>
          <p:nvPr/>
        </p:nvSpPr>
        <p:spPr>
          <a:xfrm>
            <a:off x="536448" y="2791968"/>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14" name="Text 12"/>
          <p:cNvSpPr/>
          <p:nvPr/>
        </p:nvSpPr>
        <p:spPr>
          <a:xfrm>
            <a:off x="804672" y="2706624"/>
            <a:ext cx="2560320" cy="365760"/>
          </a:xfrm>
          <a:prstGeom prst="rect">
            <a:avLst/>
          </a:prstGeom>
          <a:noFill/>
          <a:ln/>
        </p:spPr>
        <p:txBody>
          <a:bodyPr wrap="square" lIns="0" tIns="0" rIns="0" bIns="0" rtlCol="0" anchor="ctr"/>
          <a:lstStyle/>
          <a:p>
            <a:r>
              <a:rPr lang="en-US" sz="1467">
                <a:solidFill>
                  <a:srgbClr val="AAAAAA"/>
                </a:solidFill>
                <a:latin typeface="Calibri" pitchFamily="34" charset="0"/>
                <a:ea typeface="Calibri" pitchFamily="34" charset="-122"/>
                <a:cs typeface="Calibri" pitchFamily="34" charset="-120"/>
              </a:rPr>
              <a:t>Constraint₁₂₃</a:t>
            </a:r>
            <a:endParaRPr lang="en-US" sz="1467"/>
          </a:p>
        </p:txBody>
      </p:sp>
      <p:sp>
        <p:nvSpPr>
          <p:cNvPr id="15" name="Shape 13"/>
          <p:cNvSpPr/>
          <p:nvPr/>
        </p:nvSpPr>
        <p:spPr>
          <a:xfrm>
            <a:off x="414528" y="3194304"/>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16" name="Shape 14"/>
          <p:cNvSpPr/>
          <p:nvPr/>
        </p:nvSpPr>
        <p:spPr>
          <a:xfrm>
            <a:off x="414528" y="3194304"/>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17" name="Shape 15"/>
          <p:cNvSpPr/>
          <p:nvPr/>
        </p:nvSpPr>
        <p:spPr>
          <a:xfrm>
            <a:off x="536448" y="3328416"/>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18" name="Text 16"/>
          <p:cNvSpPr/>
          <p:nvPr/>
        </p:nvSpPr>
        <p:spPr>
          <a:xfrm>
            <a:off x="804672" y="3243072"/>
            <a:ext cx="2560320" cy="365760"/>
          </a:xfrm>
          <a:prstGeom prst="rect">
            <a:avLst/>
          </a:prstGeom>
          <a:noFill/>
          <a:ln/>
        </p:spPr>
        <p:txBody>
          <a:bodyPr wrap="square" lIns="0" tIns="0" rIns="0" bIns="0" rtlCol="0" anchor="ctr"/>
          <a:lstStyle/>
          <a:p>
            <a:r>
              <a:rPr lang="en-US" sz="1467" b="1">
                <a:solidFill>
                  <a:srgbClr val="00606B"/>
                </a:solidFill>
                <a:latin typeface="Calibri" pitchFamily="34" charset="0"/>
                <a:ea typeface="Calibri" pitchFamily="34" charset="-122"/>
                <a:cs typeface="Calibri" pitchFamily="34" charset="-120"/>
              </a:rPr>
              <a:t>Constraint₂₃₄</a:t>
            </a:r>
            <a:endParaRPr lang="en-US" sz="1467"/>
          </a:p>
        </p:txBody>
      </p:sp>
      <p:sp>
        <p:nvSpPr>
          <p:cNvPr id="19" name="Shape 17"/>
          <p:cNvSpPr/>
          <p:nvPr/>
        </p:nvSpPr>
        <p:spPr>
          <a:xfrm>
            <a:off x="536448" y="386486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20" name="Text 18"/>
          <p:cNvSpPr/>
          <p:nvPr/>
        </p:nvSpPr>
        <p:spPr>
          <a:xfrm>
            <a:off x="804672" y="3779520"/>
            <a:ext cx="2560320" cy="365760"/>
          </a:xfrm>
          <a:prstGeom prst="rect">
            <a:avLst/>
          </a:prstGeom>
          <a:noFill/>
          <a:ln/>
        </p:spPr>
        <p:txBody>
          <a:bodyPr wrap="square" lIns="0" tIns="0" rIns="0" bIns="0" rtlCol="0" anchor="ctr"/>
          <a:lstStyle/>
          <a:p>
            <a:r>
              <a:rPr lang="en-US" sz="1467">
                <a:solidFill>
                  <a:srgbClr val="AAAAAA"/>
                </a:solidFill>
                <a:latin typeface="Calibri" pitchFamily="34" charset="0"/>
                <a:ea typeface="Calibri" pitchFamily="34" charset="-122"/>
                <a:cs typeface="Calibri" pitchFamily="34" charset="-120"/>
              </a:rPr>
              <a:t>Constraint₃₄₅</a:t>
            </a:r>
            <a:endParaRPr lang="en-US" sz="1467"/>
          </a:p>
        </p:txBody>
      </p:sp>
      <p:sp>
        <p:nvSpPr>
          <p:cNvPr id="21" name="Shape 19"/>
          <p:cNvSpPr/>
          <p:nvPr/>
        </p:nvSpPr>
        <p:spPr>
          <a:xfrm>
            <a:off x="414528" y="4267200"/>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22" name="Shape 20"/>
          <p:cNvSpPr/>
          <p:nvPr/>
        </p:nvSpPr>
        <p:spPr>
          <a:xfrm>
            <a:off x="414528" y="4267200"/>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23" name="Shape 21"/>
          <p:cNvSpPr/>
          <p:nvPr/>
        </p:nvSpPr>
        <p:spPr>
          <a:xfrm>
            <a:off x="536448" y="4401312"/>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24" name="Text 22"/>
          <p:cNvSpPr/>
          <p:nvPr/>
        </p:nvSpPr>
        <p:spPr>
          <a:xfrm>
            <a:off x="804672" y="4315968"/>
            <a:ext cx="2560320" cy="365760"/>
          </a:xfrm>
          <a:prstGeom prst="rect">
            <a:avLst/>
          </a:prstGeom>
          <a:noFill/>
          <a:ln/>
        </p:spPr>
        <p:txBody>
          <a:bodyPr wrap="square" lIns="0" tIns="0" rIns="0" bIns="0" rtlCol="0" anchor="ctr"/>
          <a:lstStyle/>
          <a:p>
            <a:r>
              <a:rPr lang="en-US" sz="1467" b="1">
                <a:solidFill>
                  <a:srgbClr val="00606B"/>
                </a:solidFill>
                <a:latin typeface="Calibri" pitchFamily="34" charset="0"/>
                <a:ea typeface="Calibri" pitchFamily="34" charset="-122"/>
                <a:cs typeface="Calibri" pitchFamily="34" charset="-120"/>
              </a:rPr>
              <a:t>Constraint₄₅₆</a:t>
            </a:r>
            <a:endParaRPr lang="en-US" sz="1467"/>
          </a:p>
        </p:txBody>
      </p:sp>
      <p:sp>
        <p:nvSpPr>
          <p:cNvPr id="25" name="Text 23"/>
          <p:cNvSpPr/>
          <p:nvPr/>
        </p:nvSpPr>
        <p:spPr>
          <a:xfrm>
            <a:off x="414528" y="4657344"/>
            <a:ext cx="3291840" cy="438912"/>
          </a:xfrm>
          <a:prstGeom prst="rect">
            <a:avLst/>
          </a:prstGeom>
          <a:noFill/>
          <a:ln/>
        </p:spPr>
        <p:txBody>
          <a:bodyPr wrap="square" lIns="67733" tIns="67733" rIns="67733" bIns="67733" rtlCol="0" anchor="ctr"/>
          <a:lstStyle/>
          <a:p>
            <a:r>
              <a:rPr lang="en-US" sz="1200" i="1">
                <a:solidFill>
                  <a:srgbClr val="008060"/>
                </a:solidFill>
                <a:latin typeface="Calibri" pitchFamily="34" charset="0"/>
                <a:ea typeface="Calibri" pitchFamily="34" charset="-122"/>
                <a:cs typeface="Calibri" pitchFamily="34" charset="-120"/>
              </a:rPr>
              <a:t>⚡ Shadow price threshold triggered</a:t>
            </a:r>
            <a:endParaRPr lang="en-US" sz="1200"/>
          </a:p>
        </p:txBody>
      </p:sp>
      <p:sp>
        <p:nvSpPr>
          <p:cNvPr id="26" name="Shape 24"/>
          <p:cNvSpPr/>
          <p:nvPr/>
        </p:nvSpPr>
        <p:spPr>
          <a:xfrm>
            <a:off x="3803904" y="2980944"/>
            <a:ext cx="633984" cy="0"/>
          </a:xfrm>
          <a:prstGeom prst="line">
            <a:avLst/>
          </a:prstGeom>
          <a:noFill/>
          <a:ln w="31750">
            <a:solidFill>
              <a:srgbClr val="008090"/>
            </a:solidFill>
            <a:prstDash val="solid"/>
            <a:tailEnd type="triangle"/>
          </a:ln>
        </p:spPr>
        <p:txBody>
          <a:bodyPr/>
          <a:lstStyle/>
          <a:p>
            <a:endParaRPr lang="en-US" sz="2400"/>
          </a:p>
        </p:txBody>
      </p:sp>
      <p:sp>
        <p:nvSpPr>
          <p:cNvPr id="27" name="Text 25"/>
          <p:cNvSpPr/>
          <p:nvPr/>
        </p:nvSpPr>
        <p:spPr>
          <a:xfrm>
            <a:off x="3852672" y="2651760"/>
            <a:ext cx="536448" cy="316992"/>
          </a:xfrm>
          <a:prstGeom prst="rect">
            <a:avLst/>
          </a:prstGeom>
          <a:noFill/>
          <a:ln/>
        </p:spPr>
        <p:txBody>
          <a:bodyPr wrap="square" lIns="0" tIns="0" rIns="0" bIns="0" rtlCol="0" anchor="ctr"/>
          <a:lstStyle/>
          <a:p>
            <a:pPr algn="ctr"/>
            <a:r>
              <a:rPr lang="en-US" sz="1200">
                <a:solidFill>
                  <a:srgbClr val="008090"/>
                </a:solidFill>
                <a:latin typeface="Calibri" pitchFamily="34" charset="0"/>
                <a:ea typeface="Calibri" pitchFamily="34" charset="-122"/>
                <a:cs typeface="Calibri" pitchFamily="34" charset="-120"/>
              </a:rPr>
              <a:t>Match</a:t>
            </a:r>
            <a:endParaRPr lang="en-US" sz="1067"/>
          </a:p>
        </p:txBody>
      </p:sp>
      <p:sp>
        <p:nvSpPr>
          <p:cNvPr id="28" name="Shape 26"/>
          <p:cNvSpPr/>
          <p:nvPr/>
        </p:nvSpPr>
        <p:spPr>
          <a:xfrm>
            <a:off x="45354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29" name="Shape 27"/>
          <p:cNvSpPr/>
          <p:nvPr/>
        </p:nvSpPr>
        <p:spPr>
          <a:xfrm>
            <a:off x="4535424" y="877824"/>
            <a:ext cx="3535680" cy="682752"/>
          </a:xfrm>
          <a:prstGeom prst="rect">
            <a:avLst/>
          </a:prstGeom>
          <a:solidFill>
            <a:srgbClr val="008090"/>
          </a:solidFill>
          <a:ln w="12700">
            <a:solidFill>
              <a:srgbClr val="008090"/>
            </a:solidFill>
            <a:prstDash val="solid"/>
          </a:ln>
        </p:spPr>
        <p:txBody>
          <a:bodyPr/>
          <a:lstStyle/>
          <a:p>
            <a:endParaRPr lang="en-US" sz="2400"/>
          </a:p>
        </p:txBody>
      </p:sp>
      <p:sp>
        <p:nvSpPr>
          <p:cNvPr id="30" name="Shape 28"/>
          <p:cNvSpPr/>
          <p:nvPr/>
        </p:nvSpPr>
        <p:spPr>
          <a:xfrm>
            <a:off x="4535424" y="1341120"/>
            <a:ext cx="3535680" cy="219456"/>
          </a:xfrm>
          <a:prstGeom prst="rect">
            <a:avLst/>
          </a:prstGeom>
          <a:solidFill>
            <a:srgbClr val="008090"/>
          </a:solidFill>
          <a:ln w="12700">
            <a:solidFill>
              <a:srgbClr val="008090"/>
            </a:solidFill>
            <a:prstDash val="solid"/>
          </a:ln>
        </p:spPr>
        <p:txBody>
          <a:bodyPr/>
          <a:lstStyle/>
          <a:p>
            <a:endParaRPr lang="en-US" sz="2400"/>
          </a:p>
        </p:txBody>
      </p:sp>
      <p:sp>
        <p:nvSpPr>
          <p:cNvPr id="31" name="Shape 29"/>
          <p:cNvSpPr/>
          <p:nvPr/>
        </p:nvSpPr>
        <p:spPr>
          <a:xfrm>
            <a:off x="46573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32" name="Text 30"/>
          <p:cNvSpPr/>
          <p:nvPr/>
        </p:nvSpPr>
        <p:spPr>
          <a:xfrm>
            <a:off x="4657344" y="999744"/>
            <a:ext cx="438912" cy="438912"/>
          </a:xfrm>
          <a:prstGeom prst="rect">
            <a:avLst/>
          </a:prstGeom>
          <a:noFill/>
          <a:ln/>
        </p:spPr>
        <p:txBody>
          <a:bodyPr wrap="square" lIns="0" tIns="0" rIns="0" bIns="0" rtlCol="0" anchor="ctr"/>
          <a:lstStyle/>
          <a:p>
            <a:pPr algn="ctr"/>
            <a:r>
              <a:rPr lang="en-US" sz="1467" b="1">
                <a:solidFill>
                  <a:srgbClr val="FFFFFF"/>
                </a:solidFill>
                <a:latin typeface="Calibri" pitchFamily="34" charset="0"/>
                <a:ea typeface="Calibri" pitchFamily="34" charset="-122"/>
                <a:cs typeface="Calibri" pitchFamily="34" charset="-120"/>
              </a:rPr>
              <a:t>2</a:t>
            </a:r>
            <a:endParaRPr lang="en-US" sz="1467"/>
          </a:p>
        </p:txBody>
      </p:sp>
      <p:sp>
        <p:nvSpPr>
          <p:cNvPr id="33" name="Text 31"/>
          <p:cNvSpPr/>
          <p:nvPr/>
        </p:nvSpPr>
        <p:spPr>
          <a:xfrm>
            <a:off x="5193792" y="938784"/>
            <a:ext cx="2779776" cy="560832"/>
          </a:xfrm>
          <a:prstGeom prst="rect">
            <a:avLst/>
          </a:prstGeom>
          <a:noFill/>
          <a:ln/>
        </p:spPr>
        <p:txBody>
          <a:bodyPr wrap="square" lIns="0" tIns="0" rIns="0" bIns="0" rtlCol="0" anchor="ctr"/>
          <a:lstStyle/>
          <a:p>
            <a:r>
              <a:rPr lang="en-US" sz="1667" b="1">
                <a:solidFill>
                  <a:srgbClr val="FFFFFF"/>
                </a:solidFill>
                <a:latin typeface="Calibri" pitchFamily="34" charset="0"/>
                <a:ea typeface="Calibri" pitchFamily="34" charset="-122"/>
                <a:cs typeface="Calibri" pitchFamily="34" charset="-120"/>
              </a:rPr>
              <a:t>SCED</a:t>
            </a:r>
            <a:r>
              <a:rPr lang="en-US" sz="1667" b="1" baseline="-25000">
                <a:solidFill>
                  <a:srgbClr val="FFFFFF"/>
                </a:solidFill>
                <a:latin typeface="Calibri" pitchFamily="34" charset="0"/>
                <a:ea typeface="Calibri" pitchFamily="34" charset="-122"/>
                <a:cs typeface="Calibri" pitchFamily="34" charset="-120"/>
              </a:rPr>
              <a:t>current</a:t>
            </a:r>
            <a:r>
              <a:rPr lang="en-US" sz="1667" b="1">
                <a:solidFill>
                  <a:srgbClr val="FFFFFF"/>
                </a:solidFill>
                <a:latin typeface="Calibri" pitchFamily="34" charset="0"/>
                <a:ea typeface="Calibri" pitchFamily="34" charset="-122"/>
                <a:cs typeface="Calibri" pitchFamily="34" charset="-120"/>
              </a:rPr>
              <a:t>  (Before Step 2)</a:t>
            </a:r>
            <a:endParaRPr lang="en-US" sz="1667"/>
          </a:p>
        </p:txBody>
      </p:sp>
      <p:sp>
        <p:nvSpPr>
          <p:cNvPr id="34" name="Text 32"/>
          <p:cNvSpPr/>
          <p:nvPr/>
        </p:nvSpPr>
        <p:spPr>
          <a:xfrm>
            <a:off x="4681728" y="1682496"/>
            <a:ext cx="3243072" cy="755904"/>
          </a:xfrm>
          <a:prstGeom prst="rect">
            <a:avLst/>
          </a:prstGeom>
          <a:noFill/>
          <a:ln/>
        </p:spPr>
        <p:txBody>
          <a:bodyPr wrap="square" lIns="0" tIns="0" rIns="0" bIns="0" rtlCol="0" anchor="t"/>
          <a:lstStyle/>
          <a:p>
            <a:r>
              <a:rPr lang="en-US" sz="1400">
                <a:solidFill>
                  <a:srgbClr val="2D3748"/>
                </a:solidFill>
                <a:latin typeface="Arial" panose="020B0604020202020204" pitchFamily="34" charset="0"/>
                <a:ea typeface="Calibri" pitchFamily="34" charset="-122"/>
                <a:cs typeface="Arial" panose="020B0604020202020204" pitchFamily="34" charset="0"/>
              </a:rPr>
              <a:t>Compare the matching list against all active constraints in the current SCED run:</a:t>
            </a:r>
            <a:endParaRPr lang="en-US" sz="1400">
              <a:latin typeface="Arial" panose="020B0604020202020204" pitchFamily="34" charset="0"/>
              <a:cs typeface="Arial" panose="020B0604020202020204" pitchFamily="34" charset="0"/>
            </a:endParaRPr>
          </a:p>
        </p:txBody>
      </p:sp>
      <p:sp>
        <p:nvSpPr>
          <p:cNvPr id="35" name="Shape 33"/>
          <p:cNvSpPr/>
          <p:nvPr/>
        </p:nvSpPr>
        <p:spPr>
          <a:xfrm>
            <a:off x="4681728" y="2609088"/>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36" name="Shape 34"/>
          <p:cNvSpPr/>
          <p:nvPr/>
        </p:nvSpPr>
        <p:spPr>
          <a:xfrm>
            <a:off x="4681728" y="2609088"/>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37" name="Shape 35"/>
          <p:cNvSpPr/>
          <p:nvPr/>
        </p:nvSpPr>
        <p:spPr>
          <a:xfrm>
            <a:off x="4803648" y="2743200"/>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38" name="Text 36"/>
          <p:cNvSpPr/>
          <p:nvPr/>
        </p:nvSpPr>
        <p:spPr>
          <a:xfrm>
            <a:off x="5071872" y="2657856"/>
            <a:ext cx="2560320" cy="365760"/>
          </a:xfrm>
          <a:prstGeom prst="rect">
            <a:avLst/>
          </a:prstGeom>
          <a:noFill/>
          <a:ln/>
        </p:spPr>
        <p:txBody>
          <a:bodyPr wrap="square" lIns="0" tIns="0" rIns="0" bIns="0" rtlCol="0" anchor="ctr"/>
          <a:lstStyle/>
          <a:p>
            <a:r>
              <a:rPr lang="en-US" sz="1467" b="1">
                <a:solidFill>
                  <a:srgbClr val="00606B"/>
                </a:solidFill>
                <a:latin typeface="Calibri" pitchFamily="34" charset="0"/>
                <a:ea typeface="Calibri" pitchFamily="34" charset="-122"/>
                <a:cs typeface="Calibri" pitchFamily="34" charset="-120"/>
              </a:rPr>
              <a:t>Constraint₂₃₄</a:t>
            </a:r>
            <a:endParaRPr lang="en-US" sz="1467"/>
          </a:p>
        </p:txBody>
      </p:sp>
      <p:sp>
        <p:nvSpPr>
          <p:cNvPr id="39" name="Shape 37"/>
          <p:cNvSpPr/>
          <p:nvPr/>
        </p:nvSpPr>
        <p:spPr>
          <a:xfrm>
            <a:off x="4681728" y="3145536"/>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40" name="Shape 38"/>
          <p:cNvSpPr/>
          <p:nvPr/>
        </p:nvSpPr>
        <p:spPr>
          <a:xfrm>
            <a:off x="4681728" y="3145536"/>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41" name="Shape 39"/>
          <p:cNvSpPr/>
          <p:nvPr/>
        </p:nvSpPr>
        <p:spPr>
          <a:xfrm>
            <a:off x="4803648" y="3279648"/>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42" name="Text 40"/>
          <p:cNvSpPr/>
          <p:nvPr/>
        </p:nvSpPr>
        <p:spPr>
          <a:xfrm>
            <a:off x="5071872" y="3194304"/>
            <a:ext cx="2560320" cy="365760"/>
          </a:xfrm>
          <a:prstGeom prst="rect">
            <a:avLst/>
          </a:prstGeom>
          <a:noFill/>
          <a:ln/>
        </p:spPr>
        <p:txBody>
          <a:bodyPr wrap="square" lIns="0" tIns="0" rIns="0" bIns="0" rtlCol="0" anchor="ctr"/>
          <a:lstStyle/>
          <a:p>
            <a:r>
              <a:rPr lang="en-US" sz="1467" b="1">
                <a:solidFill>
                  <a:srgbClr val="00606B"/>
                </a:solidFill>
                <a:latin typeface="Calibri" pitchFamily="34" charset="0"/>
                <a:ea typeface="Calibri" pitchFamily="34" charset="-122"/>
                <a:cs typeface="Calibri" pitchFamily="34" charset="-120"/>
              </a:rPr>
              <a:t>Constraint₄₅₆</a:t>
            </a:r>
            <a:endParaRPr lang="en-US" sz="1467"/>
          </a:p>
        </p:txBody>
      </p:sp>
      <p:sp>
        <p:nvSpPr>
          <p:cNvPr id="43" name="Shape 41"/>
          <p:cNvSpPr/>
          <p:nvPr/>
        </p:nvSpPr>
        <p:spPr>
          <a:xfrm>
            <a:off x="4803648" y="3816096"/>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4" name="Text 42"/>
          <p:cNvSpPr/>
          <p:nvPr/>
        </p:nvSpPr>
        <p:spPr>
          <a:xfrm>
            <a:off x="5071872" y="3730752"/>
            <a:ext cx="2560320" cy="365760"/>
          </a:xfrm>
          <a:prstGeom prst="rect">
            <a:avLst/>
          </a:prstGeom>
          <a:noFill/>
          <a:ln/>
        </p:spPr>
        <p:txBody>
          <a:bodyPr wrap="square" lIns="0" tIns="0" rIns="0" bIns="0" rtlCol="0" anchor="ctr"/>
          <a:lstStyle/>
          <a:p>
            <a:r>
              <a:rPr lang="en-US" sz="1467">
                <a:solidFill>
                  <a:srgbClr val="AAAAAA"/>
                </a:solidFill>
                <a:latin typeface="Calibri" pitchFamily="34" charset="0"/>
                <a:ea typeface="Calibri" pitchFamily="34" charset="-122"/>
                <a:cs typeface="Calibri" pitchFamily="34" charset="-120"/>
              </a:rPr>
              <a:t>Constraint₆₇₈</a:t>
            </a:r>
            <a:endParaRPr lang="en-US" sz="1467"/>
          </a:p>
        </p:txBody>
      </p:sp>
      <p:sp>
        <p:nvSpPr>
          <p:cNvPr id="45" name="Shape 43"/>
          <p:cNvSpPr/>
          <p:nvPr/>
        </p:nvSpPr>
        <p:spPr>
          <a:xfrm>
            <a:off x="4803648" y="435254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6" name="Text 44"/>
          <p:cNvSpPr/>
          <p:nvPr/>
        </p:nvSpPr>
        <p:spPr>
          <a:xfrm>
            <a:off x="5071872" y="4267200"/>
            <a:ext cx="2560320" cy="365760"/>
          </a:xfrm>
          <a:prstGeom prst="rect">
            <a:avLst/>
          </a:prstGeom>
          <a:noFill/>
          <a:ln/>
        </p:spPr>
        <p:txBody>
          <a:bodyPr wrap="square" lIns="0" tIns="0" rIns="0" bIns="0" rtlCol="0" anchor="ctr"/>
          <a:lstStyle/>
          <a:p>
            <a:r>
              <a:rPr lang="en-US" sz="1467">
                <a:solidFill>
                  <a:srgbClr val="AAAAAA"/>
                </a:solidFill>
                <a:latin typeface="Calibri" pitchFamily="34" charset="0"/>
                <a:ea typeface="Calibri" pitchFamily="34" charset="-122"/>
                <a:cs typeface="Calibri" pitchFamily="34" charset="-120"/>
              </a:rPr>
              <a:t>Constraint₇₈₉</a:t>
            </a:r>
            <a:endParaRPr lang="en-US" sz="1467"/>
          </a:p>
        </p:txBody>
      </p:sp>
      <p:sp>
        <p:nvSpPr>
          <p:cNvPr id="47" name="Text 45"/>
          <p:cNvSpPr/>
          <p:nvPr/>
        </p:nvSpPr>
        <p:spPr>
          <a:xfrm>
            <a:off x="4681728" y="4657344"/>
            <a:ext cx="3291840" cy="438912"/>
          </a:xfrm>
          <a:prstGeom prst="rect">
            <a:avLst/>
          </a:prstGeom>
          <a:noFill/>
          <a:ln/>
        </p:spPr>
        <p:txBody>
          <a:bodyPr wrap="square" lIns="67733" tIns="67733" rIns="67733" bIns="67733" rtlCol="0" anchor="ctr"/>
          <a:lstStyle/>
          <a:p>
            <a:r>
              <a:rPr lang="en-US" sz="1200" i="1">
                <a:solidFill>
                  <a:srgbClr val="1A7F5A"/>
                </a:solidFill>
                <a:latin typeface="Calibri" pitchFamily="34" charset="0"/>
                <a:ea typeface="Calibri" pitchFamily="34" charset="-122"/>
                <a:cs typeface="Calibri" pitchFamily="34" charset="-120"/>
              </a:rPr>
              <a:t>✔ 2 constraints match — evaluate PCLRs</a:t>
            </a:r>
            <a:endParaRPr lang="en-US" sz="1200"/>
          </a:p>
        </p:txBody>
      </p:sp>
      <p:sp>
        <p:nvSpPr>
          <p:cNvPr id="48" name="Shape 46"/>
          <p:cNvSpPr/>
          <p:nvPr/>
        </p:nvSpPr>
        <p:spPr>
          <a:xfrm>
            <a:off x="8071104" y="2980944"/>
            <a:ext cx="633984" cy="0"/>
          </a:xfrm>
          <a:prstGeom prst="line">
            <a:avLst/>
          </a:prstGeom>
          <a:noFill/>
          <a:ln w="31750">
            <a:solidFill>
              <a:srgbClr val="008090"/>
            </a:solidFill>
            <a:prstDash val="solid"/>
            <a:tailEnd type="triangle"/>
          </a:ln>
        </p:spPr>
        <p:txBody>
          <a:bodyPr/>
          <a:lstStyle/>
          <a:p>
            <a:endParaRPr lang="en-US" sz="2400"/>
          </a:p>
        </p:txBody>
      </p:sp>
      <p:sp>
        <p:nvSpPr>
          <p:cNvPr id="49" name="Text 47"/>
          <p:cNvSpPr/>
          <p:nvPr/>
        </p:nvSpPr>
        <p:spPr>
          <a:xfrm>
            <a:off x="8168640" y="2651760"/>
            <a:ext cx="536448" cy="316992"/>
          </a:xfrm>
          <a:prstGeom prst="rect">
            <a:avLst/>
          </a:prstGeom>
          <a:noFill/>
          <a:ln/>
        </p:spPr>
        <p:txBody>
          <a:bodyPr wrap="square" lIns="0" tIns="0" rIns="0" bIns="0" rtlCol="0" anchor="ctr"/>
          <a:lstStyle/>
          <a:p>
            <a:pPr algn="ctr"/>
            <a:r>
              <a:rPr lang="en-US" sz="1200">
                <a:solidFill>
                  <a:srgbClr val="008090"/>
                </a:solidFill>
                <a:latin typeface="Calibri" pitchFamily="34" charset="0"/>
                <a:ea typeface="Calibri" pitchFamily="34" charset="-122"/>
                <a:cs typeface="Calibri" pitchFamily="34" charset="-120"/>
              </a:rPr>
              <a:t>Cap</a:t>
            </a:r>
            <a:endParaRPr lang="en-US" sz="1067"/>
          </a:p>
        </p:txBody>
      </p:sp>
      <p:sp>
        <p:nvSpPr>
          <p:cNvPr id="50" name="Shape 48"/>
          <p:cNvSpPr/>
          <p:nvPr/>
        </p:nvSpPr>
        <p:spPr>
          <a:xfrm>
            <a:off x="8802624" y="877824"/>
            <a:ext cx="3121152" cy="4328160"/>
          </a:xfrm>
          <a:prstGeom prst="roundRect">
            <a:avLst>
              <a:gd name="adj" fmla="val 468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51" name="Shape 49"/>
          <p:cNvSpPr/>
          <p:nvPr/>
        </p:nvSpPr>
        <p:spPr>
          <a:xfrm>
            <a:off x="8802624" y="877824"/>
            <a:ext cx="3121152" cy="682752"/>
          </a:xfrm>
          <a:prstGeom prst="rect">
            <a:avLst/>
          </a:prstGeom>
          <a:solidFill>
            <a:srgbClr val="00B2C8"/>
          </a:solidFill>
          <a:ln w="12700">
            <a:solidFill>
              <a:srgbClr val="00B2C8"/>
            </a:solidFill>
            <a:prstDash val="solid"/>
          </a:ln>
        </p:spPr>
        <p:txBody>
          <a:bodyPr/>
          <a:lstStyle/>
          <a:p>
            <a:endParaRPr lang="en-US" sz="2400"/>
          </a:p>
        </p:txBody>
      </p:sp>
      <p:sp>
        <p:nvSpPr>
          <p:cNvPr id="52" name="Shape 50"/>
          <p:cNvSpPr/>
          <p:nvPr/>
        </p:nvSpPr>
        <p:spPr>
          <a:xfrm>
            <a:off x="8802624" y="1341120"/>
            <a:ext cx="3121152" cy="219456"/>
          </a:xfrm>
          <a:prstGeom prst="rect">
            <a:avLst/>
          </a:prstGeom>
          <a:solidFill>
            <a:srgbClr val="00B2C8"/>
          </a:solidFill>
          <a:ln w="12700">
            <a:solidFill>
              <a:srgbClr val="00B2C8"/>
            </a:solidFill>
            <a:prstDash val="solid"/>
          </a:ln>
        </p:spPr>
        <p:txBody>
          <a:bodyPr/>
          <a:lstStyle/>
          <a:p>
            <a:endParaRPr lang="en-US" sz="2400"/>
          </a:p>
        </p:txBody>
      </p:sp>
      <p:sp>
        <p:nvSpPr>
          <p:cNvPr id="53" name="Shape 51"/>
          <p:cNvSpPr/>
          <p:nvPr/>
        </p:nvSpPr>
        <p:spPr>
          <a:xfrm>
            <a:off x="89245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54" name="Text 52"/>
          <p:cNvSpPr/>
          <p:nvPr/>
        </p:nvSpPr>
        <p:spPr>
          <a:xfrm>
            <a:off x="8924544" y="999744"/>
            <a:ext cx="438912" cy="438912"/>
          </a:xfrm>
          <a:prstGeom prst="rect">
            <a:avLst/>
          </a:prstGeom>
          <a:noFill/>
          <a:ln/>
        </p:spPr>
        <p:txBody>
          <a:bodyPr wrap="square" lIns="0" tIns="0" rIns="0" bIns="0" rtlCol="0" anchor="ctr"/>
          <a:lstStyle/>
          <a:p>
            <a:pPr algn="ctr"/>
            <a:r>
              <a:rPr lang="en-US" sz="1467" b="1">
                <a:solidFill>
                  <a:srgbClr val="FFFFFF"/>
                </a:solidFill>
                <a:latin typeface="Calibri" pitchFamily="34" charset="0"/>
                <a:ea typeface="Calibri" pitchFamily="34" charset="-122"/>
                <a:cs typeface="Calibri" pitchFamily="34" charset="-120"/>
              </a:rPr>
              <a:t>3</a:t>
            </a:r>
            <a:endParaRPr lang="en-US" sz="1467"/>
          </a:p>
        </p:txBody>
      </p:sp>
      <p:sp>
        <p:nvSpPr>
          <p:cNvPr id="55" name="Text 53"/>
          <p:cNvSpPr/>
          <p:nvPr/>
        </p:nvSpPr>
        <p:spPr>
          <a:xfrm>
            <a:off x="9460992" y="938784"/>
            <a:ext cx="2365248" cy="560832"/>
          </a:xfrm>
          <a:prstGeom prst="rect">
            <a:avLst/>
          </a:prstGeom>
          <a:noFill/>
          <a:ln/>
        </p:spPr>
        <p:txBody>
          <a:bodyPr wrap="square" lIns="0" tIns="0" rIns="0" bIns="0" rtlCol="0" anchor="ctr"/>
          <a:lstStyle/>
          <a:p>
            <a:r>
              <a:rPr lang="en-US" sz="1667" b="1">
                <a:solidFill>
                  <a:srgbClr val="FFFFFF"/>
                </a:solidFill>
                <a:latin typeface="Calibri" pitchFamily="34" charset="0"/>
                <a:ea typeface="Calibri" pitchFamily="34" charset="-122"/>
                <a:cs typeface="Calibri" pitchFamily="34" charset="-120"/>
              </a:rPr>
              <a:t>SCED Step 2  (Bid Capped)</a:t>
            </a:r>
            <a:endParaRPr lang="en-US" sz="1667"/>
          </a:p>
        </p:txBody>
      </p:sp>
      <p:sp>
        <p:nvSpPr>
          <p:cNvPr id="56" name="Shape 54"/>
          <p:cNvSpPr/>
          <p:nvPr/>
        </p:nvSpPr>
        <p:spPr>
          <a:xfrm>
            <a:off x="8948928" y="2208325"/>
            <a:ext cx="2828544" cy="1109472"/>
          </a:xfrm>
          <a:prstGeom prst="rect">
            <a:avLst/>
          </a:prstGeom>
          <a:solidFill>
            <a:srgbClr val="EDF7F9"/>
          </a:solidFill>
          <a:ln w="12700">
            <a:solidFill>
              <a:srgbClr val="B2DDE5"/>
            </a:solidFill>
            <a:prstDash val="solid"/>
          </a:ln>
        </p:spPr>
        <p:txBody>
          <a:bodyPr/>
          <a:lstStyle/>
          <a:p>
            <a:endParaRPr lang="en-US" sz="2400"/>
          </a:p>
        </p:txBody>
      </p:sp>
      <p:sp>
        <p:nvSpPr>
          <p:cNvPr id="57" name="Shape 55"/>
          <p:cNvSpPr/>
          <p:nvPr/>
        </p:nvSpPr>
        <p:spPr>
          <a:xfrm>
            <a:off x="8997696" y="2315696"/>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58" name="Text 56"/>
          <p:cNvSpPr/>
          <p:nvPr/>
        </p:nvSpPr>
        <p:spPr>
          <a:xfrm>
            <a:off x="8997696" y="2305861"/>
            <a:ext cx="585216" cy="585216"/>
          </a:xfrm>
          <a:prstGeom prst="rect">
            <a:avLst/>
          </a:prstGeom>
          <a:noFill/>
          <a:ln/>
        </p:spPr>
        <p:txBody>
          <a:bodyPr wrap="square" lIns="0" tIns="0" rIns="0" bIns="0" rtlCol="0" anchor="ctr"/>
          <a:lstStyle/>
          <a:p>
            <a:pPr algn="ctr"/>
            <a:r>
              <a:rPr lang="en-US" sz="1133" b="1">
                <a:solidFill>
                  <a:srgbClr val="FFFFFF"/>
                </a:solidFill>
                <a:latin typeface="Calibri" pitchFamily="34" charset="0"/>
                <a:ea typeface="Calibri" pitchFamily="34" charset="-122"/>
                <a:cs typeface="Calibri" pitchFamily="34" charset="-120"/>
              </a:rPr>
              <a:t>−0.02</a:t>
            </a:r>
            <a:endParaRPr lang="en-US" sz="1133"/>
          </a:p>
        </p:txBody>
      </p:sp>
      <p:sp>
        <p:nvSpPr>
          <p:cNvPr id="59" name="Text 57"/>
          <p:cNvSpPr/>
          <p:nvPr/>
        </p:nvSpPr>
        <p:spPr>
          <a:xfrm>
            <a:off x="9680448" y="2281477"/>
            <a:ext cx="2023872" cy="268224"/>
          </a:xfrm>
          <a:prstGeom prst="rect">
            <a:avLst/>
          </a:prstGeom>
          <a:noFill/>
          <a:ln/>
        </p:spPr>
        <p:txBody>
          <a:bodyPr wrap="square" lIns="0" tIns="0" rIns="0" bIns="0" rtlCol="0" anchor="t"/>
          <a:lstStyle/>
          <a:p>
            <a:r>
              <a:rPr lang="en-US" sz="1267" b="1">
                <a:solidFill>
                  <a:srgbClr val="00606B"/>
                </a:solidFill>
                <a:latin typeface="Calibri" pitchFamily="34" charset="0"/>
                <a:ea typeface="Calibri" pitchFamily="34" charset="-122"/>
                <a:cs typeface="Calibri" pitchFamily="34" charset="-120"/>
              </a:rPr>
              <a:t>Shift Factor Rule</a:t>
            </a:r>
            <a:endParaRPr lang="en-US" sz="1267"/>
          </a:p>
        </p:txBody>
      </p:sp>
      <p:sp>
        <p:nvSpPr>
          <p:cNvPr id="60" name="Text 58"/>
          <p:cNvSpPr/>
          <p:nvPr/>
        </p:nvSpPr>
        <p:spPr>
          <a:xfrm>
            <a:off x="9680448" y="2549701"/>
            <a:ext cx="2023872" cy="658368"/>
          </a:xfrm>
          <a:prstGeom prst="rect">
            <a:avLst/>
          </a:prstGeom>
          <a:noFill/>
          <a:ln/>
        </p:spPr>
        <p:txBody>
          <a:bodyPr wrap="square" lIns="0" tIns="0" rIns="0" bIns="0" rtlCol="0" anchor="t"/>
          <a:lstStyle/>
          <a:p>
            <a:r>
              <a:rPr lang="en-US" sz="1100">
                <a:solidFill>
                  <a:srgbClr val="2D3748"/>
                </a:solidFill>
                <a:latin typeface="+mj-lt"/>
                <a:ea typeface="Calibri" pitchFamily="34" charset="-122"/>
                <a:cs typeface="Calibri" pitchFamily="34" charset="-120"/>
              </a:rPr>
              <a:t>Only PCLRs with a Shift Factor ≤ </a:t>
            </a:r>
            <a:r>
              <a:rPr lang="en-US" sz="1100" b="1">
                <a:solidFill>
                  <a:srgbClr val="2D3748"/>
                </a:solidFill>
                <a:latin typeface="+mj-lt"/>
                <a:ea typeface="Calibri" pitchFamily="34" charset="-122"/>
                <a:cs typeface="Calibri" pitchFamily="34" charset="-120"/>
              </a:rPr>
              <a:t>−0.02 </a:t>
            </a:r>
            <a:r>
              <a:rPr lang="en-US" sz="1100">
                <a:solidFill>
                  <a:srgbClr val="2D3748"/>
                </a:solidFill>
                <a:latin typeface="+mj-lt"/>
                <a:ea typeface="Calibri" pitchFamily="34" charset="-122"/>
                <a:cs typeface="Calibri" pitchFamily="34" charset="-120"/>
              </a:rPr>
              <a:t>on a matching constraint are eligible for bid capping</a:t>
            </a:r>
            <a:endParaRPr lang="en-US" sz="1100">
              <a:latin typeface="+mj-lt"/>
            </a:endParaRPr>
          </a:p>
        </p:txBody>
      </p:sp>
      <p:sp>
        <p:nvSpPr>
          <p:cNvPr id="61" name="Shape 59"/>
          <p:cNvSpPr/>
          <p:nvPr/>
        </p:nvSpPr>
        <p:spPr>
          <a:xfrm>
            <a:off x="8948928" y="3378757"/>
            <a:ext cx="2828544" cy="1121664"/>
          </a:xfrm>
          <a:prstGeom prst="rect">
            <a:avLst/>
          </a:prstGeom>
          <a:solidFill>
            <a:srgbClr val="EDF7F9"/>
          </a:solidFill>
          <a:ln w="12700">
            <a:solidFill>
              <a:srgbClr val="B2DDE5"/>
            </a:solidFill>
            <a:prstDash val="solid"/>
          </a:ln>
        </p:spPr>
        <p:txBody>
          <a:bodyPr/>
          <a:lstStyle/>
          <a:p>
            <a:endParaRPr lang="en-US" sz="2400"/>
          </a:p>
        </p:txBody>
      </p:sp>
      <p:sp>
        <p:nvSpPr>
          <p:cNvPr id="62" name="Shape 60"/>
          <p:cNvSpPr/>
          <p:nvPr/>
        </p:nvSpPr>
        <p:spPr>
          <a:xfrm>
            <a:off x="8997696" y="3486128"/>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63" name="Text 61"/>
          <p:cNvSpPr/>
          <p:nvPr/>
        </p:nvSpPr>
        <p:spPr>
          <a:xfrm>
            <a:off x="8997696" y="3476293"/>
            <a:ext cx="585216" cy="585216"/>
          </a:xfrm>
          <a:prstGeom prst="rect">
            <a:avLst/>
          </a:prstGeom>
          <a:noFill/>
          <a:ln/>
        </p:spPr>
        <p:txBody>
          <a:bodyPr wrap="square" lIns="0" tIns="0" rIns="0" bIns="0" rtlCol="0" anchor="ctr"/>
          <a:lstStyle/>
          <a:p>
            <a:pPr algn="ctr"/>
            <a:r>
              <a:rPr lang="en-US" sz="1133" b="1">
                <a:solidFill>
                  <a:srgbClr val="FFFFFF"/>
                </a:solidFill>
                <a:latin typeface="Calibri" pitchFamily="34" charset="0"/>
                <a:ea typeface="Calibri" pitchFamily="34" charset="-122"/>
                <a:cs typeface="Calibri" pitchFamily="34" charset="-120"/>
              </a:rPr>
              <a:t>CAP</a:t>
            </a:r>
            <a:endParaRPr lang="en-US" sz="1133"/>
          </a:p>
        </p:txBody>
      </p:sp>
      <p:sp>
        <p:nvSpPr>
          <p:cNvPr id="64" name="Text 62"/>
          <p:cNvSpPr/>
          <p:nvPr/>
        </p:nvSpPr>
        <p:spPr>
          <a:xfrm>
            <a:off x="9680448" y="3451909"/>
            <a:ext cx="2023872" cy="268224"/>
          </a:xfrm>
          <a:prstGeom prst="rect">
            <a:avLst/>
          </a:prstGeom>
          <a:noFill/>
          <a:ln/>
        </p:spPr>
        <p:txBody>
          <a:bodyPr wrap="square" lIns="0" tIns="0" rIns="0" bIns="0" rtlCol="0" anchor="t"/>
          <a:lstStyle/>
          <a:p>
            <a:r>
              <a:rPr lang="en-US" sz="1267" b="1">
                <a:solidFill>
                  <a:srgbClr val="00606B"/>
                </a:solidFill>
                <a:latin typeface="Calibri" pitchFamily="34" charset="0"/>
                <a:ea typeface="Calibri" pitchFamily="34" charset="-122"/>
                <a:cs typeface="Calibri" pitchFamily="34" charset="-120"/>
              </a:rPr>
              <a:t>Bid Cap Applied</a:t>
            </a:r>
            <a:endParaRPr lang="en-US" sz="1267"/>
          </a:p>
        </p:txBody>
      </p:sp>
      <p:sp>
        <p:nvSpPr>
          <p:cNvPr id="65" name="Text 63"/>
          <p:cNvSpPr/>
          <p:nvPr/>
        </p:nvSpPr>
        <p:spPr>
          <a:xfrm>
            <a:off x="9680448" y="3720133"/>
            <a:ext cx="2023872" cy="658368"/>
          </a:xfrm>
          <a:prstGeom prst="rect">
            <a:avLst/>
          </a:prstGeom>
          <a:noFill/>
          <a:ln/>
        </p:spPr>
        <p:txBody>
          <a:bodyPr wrap="square" lIns="0" tIns="0" rIns="0" bIns="0" rtlCol="0" anchor="t"/>
          <a:lstStyle/>
          <a:p>
            <a:r>
              <a:rPr lang="en-US" sz="1100">
                <a:solidFill>
                  <a:srgbClr val="2D3748"/>
                </a:solidFill>
                <a:latin typeface="+mj-lt"/>
                <a:ea typeface="Calibri" pitchFamily="34" charset="-122"/>
                <a:cs typeface="Calibri" pitchFamily="34" charset="-120"/>
              </a:rPr>
              <a:t>The PCLR's Energy Bid Curve is capped at the </a:t>
            </a:r>
            <a:r>
              <a:rPr lang="en-US" sz="1100" b="1">
                <a:solidFill>
                  <a:srgbClr val="2D3748"/>
                </a:solidFill>
                <a:latin typeface="+mj-lt"/>
                <a:ea typeface="Calibri" pitchFamily="34" charset="-122"/>
                <a:cs typeface="Calibri" pitchFamily="34" charset="-120"/>
              </a:rPr>
              <a:t>Adjusted Bid Cap </a:t>
            </a:r>
            <a:r>
              <a:rPr lang="en-US" sz="1100">
                <a:solidFill>
                  <a:srgbClr val="2D3748"/>
                </a:solidFill>
                <a:latin typeface="+mj-lt"/>
                <a:ea typeface="Calibri" pitchFamily="34" charset="-122"/>
                <a:cs typeface="Calibri" pitchFamily="34" charset="-120"/>
              </a:rPr>
              <a:t>(ABC) value before Step 2 executes</a:t>
            </a:r>
            <a:endParaRPr lang="en-US" sz="1100">
              <a:latin typeface="+mj-lt"/>
            </a:endParaRPr>
          </a:p>
        </p:txBody>
      </p:sp>
      <p:sp>
        <p:nvSpPr>
          <p:cNvPr id="68" name="Text 66"/>
          <p:cNvSpPr/>
          <p:nvPr/>
        </p:nvSpPr>
        <p:spPr>
          <a:xfrm>
            <a:off x="8997696" y="4145280"/>
            <a:ext cx="585216" cy="585216"/>
          </a:xfrm>
          <a:prstGeom prst="rect">
            <a:avLst/>
          </a:prstGeom>
          <a:noFill/>
          <a:ln/>
        </p:spPr>
        <p:txBody>
          <a:bodyPr wrap="square" lIns="0" tIns="0" rIns="0" bIns="0" rtlCol="0" anchor="ctr"/>
          <a:lstStyle/>
          <a:p>
            <a:pPr algn="ctr"/>
            <a:r>
              <a:rPr lang="en-US" sz="1133" b="1">
                <a:solidFill>
                  <a:srgbClr val="FFFFFF"/>
                </a:solidFill>
                <a:latin typeface="Calibri" pitchFamily="34" charset="0"/>
                <a:ea typeface="Calibri" pitchFamily="34" charset="-122"/>
                <a:cs typeface="Calibri" pitchFamily="34" charset="-120"/>
              </a:rPr>
              <a:t>✓</a:t>
            </a:r>
            <a:endParaRPr lang="en-US" sz="1133"/>
          </a:p>
        </p:txBody>
      </p:sp>
      <p:sp>
        <p:nvSpPr>
          <p:cNvPr id="71" name="Shape 69"/>
          <p:cNvSpPr/>
          <p:nvPr/>
        </p:nvSpPr>
        <p:spPr>
          <a:xfrm>
            <a:off x="0" y="5437632"/>
            <a:ext cx="12192000" cy="1426464"/>
          </a:xfrm>
          <a:prstGeom prst="rect">
            <a:avLst/>
          </a:prstGeom>
          <a:solidFill>
            <a:srgbClr val="00606B"/>
          </a:solidFill>
          <a:ln w="12700">
            <a:solidFill>
              <a:srgbClr val="00606B"/>
            </a:solidFill>
            <a:prstDash val="solid"/>
          </a:ln>
        </p:spPr>
        <p:txBody>
          <a:bodyPr/>
          <a:lstStyle/>
          <a:p>
            <a:endParaRPr lang="en-US" sz="2400"/>
          </a:p>
        </p:txBody>
      </p:sp>
      <p:sp>
        <p:nvSpPr>
          <p:cNvPr id="72" name="Shape 70"/>
          <p:cNvSpPr/>
          <p:nvPr/>
        </p:nvSpPr>
        <p:spPr>
          <a:xfrm>
            <a:off x="0" y="5437632"/>
            <a:ext cx="12192000" cy="73152"/>
          </a:xfrm>
          <a:prstGeom prst="rect">
            <a:avLst/>
          </a:prstGeom>
          <a:solidFill>
            <a:srgbClr val="00B2C8"/>
          </a:solidFill>
          <a:ln w="12700">
            <a:solidFill>
              <a:srgbClr val="00B2C8"/>
            </a:solidFill>
            <a:prstDash val="solid"/>
          </a:ln>
        </p:spPr>
        <p:txBody>
          <a:bodyPr/>
          <a:lstStyle/>
          <a:p>
            <a:endParaRPr lang="en-US" sz="2400"/>
          </a:p>
        </p:txBody>
      </p:sp>
      <p:sp>
        <p:nvSpPr>
          <p:cNvPr id="73" name="Text 71"/>
          <p:cNvSpPr/>
          <p:nvPr/>
        </p:nvSpPr>
        <p:spPr>
          <a:xfrm>
            <a:off x="487680" y="5559552"/>
            <a:ext cx="2804160" cy="365760"/>
          </a:xfrm>
          <a:prstGeom prst="rect">
            <a:avLst/>
          </a:prstGeom>
          <a:noFill/>
          <a:ln/>
        </p:spPr>
        <p:txBody>
          <a:bodyPr wrap="square" lIns="0" tIns="0" rIns="0" bIns="0" rtlCol="0" anchor="ctr"/>
          <a:lstStyle/>
          <a:p>
            <a:r>
              <a:rPr lang="en-US" sz="1400" b="1">
                <a:solidFill>
                  <a:srgbClr val="00B2C8"/>
                </a:solidFill>
                <a:latin typeface="Calibri" pitchFamily="34" charset="0"/>
                <a:ea typeface="Calibri" pitchFamily="34" charset="-122"/>
                <a:cs typeface="Calibri" pitchFamily="34" charset="-120"/>
              </a:rPr>
              <a:t>Adjusted Bid Cap Formula:</a:t>
            </a:r>
            <a:endParaRPr lang="en-US" sz="1400"/>
          </a:p>
        </p:txBody>
      </p:sp>
      <p:sp>
        <p:nvSpPr>
          <p:cNvPr id="74" name="Text 72"/>
          <p:cNvSpPr/>
          <p:nvPr/>
        </p:nvSpPr>
        <p:spPr>
          <a:xfrm>
            <a:off x="487680" y="5900928"/>
            <a:ext cx="11216640" cy="633984"/>
          </a:xfrm>
          <a:prstGeom prst="rect">
            <a:avLst/>
          </a:prstGeom>
          <a:noFill/>
          <a:ln/>
        </p:spPr>
        <p:txBody>
          <a:bodyPr wrap="square" lIns="0" tIns="0" rIns="0" bIns="0" rtlCol="0" anchor="ctr"/>
          <a:lstStyle/>
          <a:p>
            <a:r>
              <a:rPr lang="en-US" sz="2267" b="1">
                <a:solidFill>
                  <a:srgbClr val="FFFFFF"/>
                </a:solidFill>
                <a:latin typeface="Calibri" pitchFamily="34" charset="0"/>
                <a:ea typeface="Calibri" pitchFamily="34" charset="-122"/>
                <a:cs typeface="Calibri" pitchFamily="34" charset="-120"/>
              </a:rPr>
              <a:t>ABC</a:t>
            </a:r>
            <a:r>
              <a:rPr lang="en-US" sz="2267">
                <a:solidFill>
                  <a:srgbClr val="00B2C8"/>
                </a:solidFill>
                <a:latin typeface="Calibri" pitchFamily="34" charset="0"/>
                <a:ea typeface="Calibri" pitchFamily="34" charset="-122"/>
                <a:cs typeface="Calibri" pitchFamily="34" charset="-120"/>
              </a:rPr>
              <a:t>  =  </a:t>
            </a:r>
            <a:r>
              <a:rPr lang="en-US" sz="2000" b="1">
                <a:solidFill>
                  <a:srgbClr val="7DD8E8"/>
                </a:solidFill>
                <a:latin typeface="Calibri" pitchFamily="34" charset="0"/>
                <a:ea typeface="Calibri" pitchFamily="34" charset="-122"/>
                <a:cs typeface="Calibri" pitchFamily="34" charset="-120"/>
              </a:rPr>
              <a:t>Step 1 System Lambda</a:t>
            </a:r>
            <a:r>
              <a:rPr lang="en-US" sz="2267">
                <a:solidFill>
                  <a:srgbClr val="00B2C8"/>
                </a:solidFill>
                <a:latin typeface="Calibri" pitchFamily="34" charset="0"/>
                <a:ea typeface="Calibri" pitchFamily="34" charset="-122"/>
                <a:cs typeface="Calibri" pitchFamily="34" charset="-120"/>
              </a:rPr>
              <a:t>  −  </a:t>
            </a:r>
            <a:r>
              <a:rPr lang="en-US" sz="2000" b="1">
                <a:solidFill>
                  <a:srgbClr val="FFD580"/>
                </a:solidFill>
                <a:latin typeface="Calibri" pitchFamily="34" charset="0"/>
                <a:ea typeface="Calibri" pitchFamily="34" charset="-122"/>
                <a:cs typeface="Calibri" pitchFamily="34" charset="-120"/>
              </a:rPr>
              <a:t>max ( MaxShadowPrice × ShiftFactor )</a:t>
            </a:r>
            <a:r>
              <a:rPr lang="en-US" sz="2000">
                <a:solidFill>
                  <a:srgbClr val="FFFFFF"/>
                </a:solidFill>
                <a:latin typeface="Calibri" pitchFamily="34" charset="0"/>
                <a:ea typeface="Calibri" pitchFamily="34" charset="-122"/>
                <a:cs typeface="Calibri" pitchFamily="34" charset="-120"/>
              </a:rPr>
              <a:t>  −  $0.01 / MWh</a:t>
            </a:r>
            <a:endParaRPr lang="en-US" sz="2267"/>
          </a:p>
        </p:txBody>
      </p:sp>
      <p:sp>
        <p:nvSpPr>
          <p:cNvPr id="75" name="Text 73"/>
          <p:cNvSpPr/>
          <p:nvPr/>
        </p:nvSpPr>
        <p:spPr>
          <a:xfrm>
            <a:off x="487680" y="6510528"/>
            <a:ext cx="11216640" cy="304800"/>
          </a:xfrm>
          <a:prstGeom prst="rect">
            <a:avLst/>
          </a:prstGeom>
          <a:noFill/>
          <a:ln/>
        </p:spPr>
        <p:txBody>
          <a:bodyPr wrap="square" lIns="0" tIns="0" rIns="0" bIns="0" rtlCol="0" anchor="ctr"/>
          <a:lstStyle/>
          <a:p>
            <a:r>
              <a:rPr lang="en-US" sz="1133">
                <a:solidFill>
                  <a:srgbClr val="88C8D4"/>
                </a:solidFill>
                <a:latin typeface="Calibri" pitchFamily="34" charset="0"/>
                <a:ea typeface="Calibri" pitchFamily="34" charset="-122"/>
                <a:cs typeface="Calibri" pitchFamily="34" charset="-120"/>
              </a:rPr>
              <a:t>Only applied where PCLR Shift Factor ≤ −0.02  |  Constraint must appear in prior-run trigger list  |  No standard market mitigation applies to Energy Bid Curves</a:t>
            </a:r>
            <a:endParaRPr lang="en-US" sz="1133"/>
          </a:p>
        </p:txBody>
      </p:sp>
      <p:sp>
        <p:nvSpPr>
          <p:cNvPr id="76" name="Title 75">
            <a:extLst>
              <a:ext uri="{FF2B5EF4-FFF2-40B4-BE49-F238E27FC236}">
                <a16:creationId xmlns:a16="http://schemas.microsoft.com/office/drawing/2014/main" id="{99F85A85-99D9-24B4-88C4-19050232A3CE}"/>
              </a:ext>
            </a:extLst>
          </p:cNvPr>
          <p:cNvSpPr>
            <a:spLocks noGrp="1"/>
          </p:cNvSpPr>
          <p:nvPr>
            <p:ph type="title"/>
          </p:nvPr>
        </p:nvSpPr>
        <p:spPr/>
        <p:txBody>
          <a:bodyPr/>
          <a:lstStyle/>
          <a:p>
            <a:r>
              <a:rPr lang="en-US"/>
              <a:t>Provision CLR (PCLR) – Dynamic Bid Capping Process</a:t>
            </a:r>
          </a:p>
        </p:txBody>
      </p:sp>
      <p:sp>
        <p:nvSpPr>
          <p:cNvPr id="3" name="Slide Number Placeholder 6">
            <a:extLst>
              <a:ext uri="{FF2B5EF4-FFF2-40B4-BE49-F238E27FC236}">
                <a16:creationId xmlns:a16="http://schemas.microsoft.com/office/drawing/2014/main" id="{C7FCCB70-408D-4ED2-7C97-6773687AB98D}"/>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solidFill>
                  <a:schemeClr val="bg1"/>
                </a:solidFill>
              </a:rPr>
              <a:t>19</a:t>
            </a:fld>
            <a:endParaRPr lang="en-US">
              <a:solidFill>
                <a:schemeClr val="bg1"/>
              </a:solidFill>
            </a:endParaRPr>
          </a:p>
        </p:txBody>
      </p:sp>
    </p:spTree>
    <p:extLst>
      <p:ext uri="{BB962C8B-B14F-4D97-AF65-F5344CB8AC3E}">
        <p14:creationId xmlns:p14="http://schemas.microsoft.com/office/powerpoint/2010/main" val="37075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3" progId="TCLayout.ActiveDocument.1">
                  <p:embed/>
                </p:oleObj>
              </mc:Choice>
              <mc:Fallback>
                <p:oleObj name="think-cell Slide" r:id="rId19"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sp>
        <p:nvSpPr>
          <p:cNvPr id="30" name="Slide Number Placeholder 6">
            <a:extLst>
              <a:ext uri="{FF2B5EF4-FFF2-40B4-BE49-F238E27FC236}">
                <a16:creationId xmlns:a16="http://schemas.microsoft.com/office/drawing/2014/main" id="{E8AFA5AD-DD47-9C83-108E-845F693A5EB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a:t>
            </a:fld>
            <a:endParaRPr lang="en-US"/>
          </a:p>
        </p:txBody>
      </p:sp>
      <p:sp>
        <p:nvSpPr>
          <p:cNvPr id="74" name="Rectangle 73">
            <a:extLst>
              <a:ext uri="{FF2B5EF4-FFF2-40B4-BE49-F238E27FC236}">
                <a16:creationId xmlns:a16="http://schemas.microsoft.com/office/drawing/2014/main" id="{143A5BF2-5F02-0DF7-EDF8-B3E00EF7A189}"/>
              </a:ext>
            </a:extLst>
          </p:cNvPr>
          <p:cNvSpPr>
            <a:spLocks/>
          </p:cNvSpPr>
          <p:nvPr/>
        </p:nvSpPr>
        <p:spPr>
          <a:xfrm>
            <a:off x="499324" y="1223683"/>
            <a:ext cx="11193353" cy="4953252"/>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Connector 74">
            <a:extLst>
              <a:ext uri="{FF2B5EF4-FFF2-40B4-BE49-F238E27FC236}">
                <a16:creationId xmlns:a16="http://schemas.microsoft.com/office/drawing/2014/main" id="{DFD0E108-6C75-1BD0-5E30-76F0A752F907}"/>
              </a:ext>
            </a:extLst>
          </p:cNvPr>
          <p:cNvCxnSpPr>
            <a:cxnSpLocks/>
          </p:cNvCxnSpPr>
          <p:nvPr/>
        </p:nvCxnSpPr>
        <p:spPr>
          <a:xfrm>
            <a:off x="554736" y="5409217"/>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E3B67745-34B7-944B-EA92-93D216165FB2}"/>
              </a:ext>
            </a:extLst>
          </p:cNvPr>
          <p:cNvGrpSpPr/>
          <p:nvPr/>
        </p:nvGrpSpPr>
        <p:grpSpPr>
          <a:xfrm>
            <a:off x="554736" y="1405361"/>
            <a:ext cx="11082528" cy="553997"/>
            <a:chOff x="554736" y="1405361"/>
            <a:chExt cx="11082528" cy="553997"/>
          </a:xfrm>
        </p:grpSpPr>
        <p:sp>
          <p:nvSpPr>
            <p:cNvPr id="101" name="TextBox 100">
              <a:extLst>
                <a:ext uri="{FF2B5EF4-FFF2-40B4-BE49-F238E27FC236}">
                  <a16:creationId xmlns:a16="http://schemas.microsoft.com/office/drawing/2014/main" id="{0B5B6D9F-9565-F78B-68B8-7E639AFAC199}"/>
                </a:ext>
              </a:extLst>
            </p:cNvPr>
            <p:cNvSpPr txBox="1">
              <a:spLocks/>
            </p:cNvSpPr>
            <p:nvPr/>
          </p:nvSpPr>
          <p:spPr>
            <a:xfrm>
              <a:off x="1022758" y="1405361"/>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102" name="TextBox 101">
              <a:extLst>
                <a:ext uri="{FF2B5EF4-FFF2-40B4-BE49-F238E27FC236}">
                  <a16:creationId xmlns:a16="http://schemas.microsoft.com/office/drawing/2014/main" id="{74268D76-1155-7503-AD58-F5A0FFB1F4C8}"/>
                </a:ext>
              </a:extLst>
            </p:cNvPr>
            <p:cNvSpPr txBox="1"/>
            <p:nvPr>
              <p:custDataLst>
                <p:tags r:id="rId15"/>
              </p:custDataLst>
            </p:nvPr>
          </p:nvSpPr>
          <p:spPr>
            <a:xfrm>
              <a:off x="3924729" y="140536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103" name="TrackerNumBlue 15">
              <a:extLst>
                <a:ext uri="{FF2B5EF4-FFF2-40B4-BE49-F238E27FC236}">
                  <a16:creationId xmlns:a16="http://schemas.microsoft.com/office/drawing/2014/main" id="{F6AB004F-5D16-64FB-7EC6-557095B4B9FF}"/>
                </a:ext>
              </a:extLst>
            </p:cNvPr>
            <p:cNvSpPr>
              <a:spLocks noChangeAspect="1"/>
            </p:cNvSpPr>
            <p:nvPr>
              <p:custDataLst>
                <p:tags r:id="rId16"/>
              </p:custDataLst>
            </p:nvPr>
          </p:nvSpPr>
          <p:spPr>
            <a:xfrm>
              <a:off x="554736" y="1405361"/>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grpSp>
      <p:grpSp>
        <p:nvGrpSpPr>
          <p:cNvPr id="66" name="Group 65">
            <a:extLst>
              <a:ext uri="{FF2B5EF4-FFF2-40B4-BE49-F238E27FC236}">
                <a16:creationId xmlns:a16="http://schemas.microsoft.com/office/drawing/2014/main" id="{2B44C216-03F2-D1B1-26F5-D8FCE188F463}"/>
              </a:ext>
            </a:extLst>
          </p:cNvPr>
          <p:cNvGrpSpPr/>
          <p:nvPr/>
        </p:nvGrpSpPr>
        <p:grpSpPr>
          <a:xfrm>
            <a:off x="554736" y="5511744"/>
            <a:ext cx="11082528" cy="492443"/>
            <a:chOff x="554735" y="5511744"/>
            <a:chExt cx="11082528" cy="492443"/>
          </a:xfrm>
        </p:grpSpPr>
        <p:sp>
          <p:nvSpPr>
            <p:cNvPr id="100" name="TrackerNumBlue 15">
              <a:extLst>
                <a:ext uri="{FF2B5EF4-FFF2-40B4-BE49-F238E27FC236}">
                  <a16:creationId xmlns:a16="http://schemas.microsoft.com/office/drawing/2014/main" id="{3AB600B5-43E6-EC3F-A9F0-67B6F28F6A30}"/>
                </a:ext>
              </a:extLst>
            </p:cNvPr>
            <p:cNvSpPr>
              <a:spLocks noChangeAspect="1"/>
            </p:cNvSpPr>
            <p:nvPr>
              <p:custDataLst>
                <p:tags r:id="rId13"/>
              </p:custDataLst>
            </p:nvPr>
          </p:nvSpPr>
          <p:spPr>
            <a:xfrm>
              <a:off x="554735" y="5511744"/>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7</a:t>
              </a:r>
            </a:p>
          </p:txBody>
        </p:sp>
        <p:grpSp>
          <p:nvGrpSpPr>
            <p:cNvPr id="8" name="Group 7">
              <a:extLst>
                <a:ext uri="{FF2B5EF4-FFF2-40B4-BE49-F238E27FC236}">
                  <a16:creationId xmlns:a16="http://schemas.microsoft.com/office/drawing/2014/main" id="{92A2CAD7-E1FF-AE50-C536-E3ACF2BF4484}"/>
                </a:ext>
              </a:extLst>
            </p:cNvPr>
            <p:cNvGrpSpPr/>
            <p:nvPr/>
          </p:nvGrpSpPr>
          <p:grpSpPr>
            <a:xfrm>
              <a:off x="1022757" y="5511744"/>
              <a:ext cx="10614506" cy="492443"/>
              <a:chOff x="1022758" y="4515214"/>
              <a:chExt cx="10614506" cy="492443"/>
            </a:xfrm>
          </p:grpSpPr>
          <p:sp>
            <p:nvSpPr>
              <p:cNvPr id="93" name="TextBox 92">
                <a:extLst>
                  <a:ext uri="{FF2B5EF4-FFF2-40B4-BE49-F238E27FC236}">
                    <a16:creationId xmlns:a16="http://schemas.microsoft.com/office/drawing/2014/main" id="{B0E0A186-7D30-A2BF-587C-0EF1157C2A43}"/>
                  </a:ext>
                </a:extLst>
              </p:cNvPr>
              <p:cNvSpPr txBox="1">
                <a:spLocks/>
              </p:cNvSpPr>
              <p:nvPr/>
            </p:nvSpPr>
            <p:spPr>
              <a:xfrm>
                <a:off x="1022758" y="4515214"/>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BYOG discussion</a:t>
                </a:r>
                <a:endParaRPr lang="en-US" sz="1800" b="1">
                  <a:solidFill>
                    <a:srgbClr val="000000"/>
                  </a:solidFill>
                </a:endParaRPr>
              </a:p>
            </p:txBody>
          </p:sp>
          <p:sp>
            <p:nvSpPr>
              <p:cNvPr id="94" name="TextBox 93">
                <a:extLst>
                  <a:ext uri="{FF2B5EF4-FFF2-40B4-BE49-F238E27FC236}">
                    <a16:creationId xmlns:a16="http://schemas.microsoft.com/office/drawing/2014/main" id="{A9BF0990-E1C9-2547-C471-A5495BF98590}"/>
                  </a:ext>
                </a:extLst>
              </p:cNvPr>
              <p:cNvSpPr txBox="1"/>
              <p:nvPr>
                <p:custDataLst>
                  <p:tags r:id="rId14"/>
                </p:custDataLst>
              </p:nvPr>
            </p:nvSpPr>
            <p:spPr>
              <a:xfrm>
                <a:off x="3924729" y="4515214"/>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Further discussion of BYOG approach</a:t>
                </a:r>
              </a:p>
              <a:p>
                <a:pPr marL="285750" indent="-285750">
                  <a:spcBef>
                    <a:spcPts val="0"/>
                  </a:spcBef>
                  <a:spcAft>
                    <a:spcPts val="0"/>
                  </a:spcAft>
                  <a:buFont typeface="Arial" panose="020B0604020202020204" pitchFamily="34" charset="0"/>
                  <a:buChar char="•"/>
                </a:pPr>
                <a:r>
                  <a:rPr lang="en-US"/>
                  <a:t>Advance discussion on BYOG framework for Batch Zero</a:t>
                </a:r>
              </a:p>
            </p:txBody>
          </p:sp>
        </p:grpSp>
      </p:grpSp>
      <p:cxnSp>
        <p:nvCxnSpPr>
          <p:cNvPr id="84" name="Straight Connector 83">
            <a:extLst>
              <a:ext uri="{FF2B5EF4-FFF2-40B4-BE49-F238E27FC236}">
                <a16:creationId xmlns:a16="http://schemas.microsoft.com/office/drawing/2014/main" id="{CBD587A7-2AD3-9449-4F8B-530C04453A52}"/>
              </a:ext>
            </a:extLst>
          </p:cNvPr>
          <p:cNvCxnSpPr>
            <a:cxnSpLocks/>
          </p:cNvCxnSpPr>
          <p:nvPr/>
        </p:nvCxnSpPr>
        <p:spPr>
          <a:xfrm>
            <a:off x="554736" y="4650164"/>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8EAA384-392D-4A27-5D5E-C749F12C494B}"/>
              </a:ext>
            </a:extLst>
          </p:cNvPr>
          <p:cNvGrpSpPr/>
          <p:nvPr/>
        </p:nvGrpSpPr>
        <p:grpSpPr>
          <a:xfrm>
            <a:off x="554736" y="2923468"/>
            <a:ext cx="11082528" cy="330031"/>
            <a:chOff x="554735" y="4952224"/>
            <a:chExt cx="11082528" cy="330031"/>
          </a:xfrm>
        </p:grpSpPr>
        <p:grpSp>
          <p:nvGrpSpPr>
            <p:cNvPr id="7" name="Group 6">
              <a:extLst>
                <a:ext uri="{FF2B5EF4-FFF2-40B4-BE49-F238E27FC236}">
                  <a16:creationId xmlns:a16="http://schemas.microsoft.com/office/drawing/2014/main" id="{7EBA6D4C-5C3B-1B1D-A184-11F50A4C36DA}"/>
                </a:ext>
              </a:extLst>
            </p:cNvPr>
            <p:cNvGrpSpPr/>
            <p:nvPr/>
          </p:nvGrpSpPr>
          <p:grpSpPr>
            <a:xfrm>
              <a:off x="1022757" y="4978740"/>
              <a:ext cx="10614506" cy="276999"/>
              <a:chOff x="1022758" y="3850891"/>
              <a:chExt cx="10614506" cy="276999"/>
            </a:xfrm>
          </p:grpSpPr>
          <p:sp>
            <p:nvSpPr>
              <p:cNvPr id="96" name="TextBox 95">
                <a:extLst>
                  <a:ext uri="{FF2B5EF4-FFF2-40B4-BE49-F238E27FC236}">
                    <a16:creationId xmlns:a16="http://schemas.microsoft.com/office/drawing/2014/main" id="{BCB3AA25-4238-B5B1-45D5-2CFEA450C9B7}"/>
                  </a:ext>
                </a:extLst>
              </p:cNvPr>
              <p:cNvSpPr txBox="1">
                <a:spLocks/>
              </p:cNvSpPr>
              <p:nvPr/>
            </p:nvSpPr>
            <p:spPr>
              <a:xfrm>
                <a:off x="1022758" y="3850891"/>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CLR discussion</a:t>
                </a:r>
                <a:endParaRPr lang="en-US" sz="1800" b="1">
                  <a:solidFill>
                    <a:srgbClr val="000000"/>
                  </a:solidFill>
                  <a:cs typeface="Arial"/>
                </a:endParaRPr>
              </a:p>
            </p:txBody>
          </p:sp>
          <p:sp>
            <p:nvSpPr>
              <p:cNvPr id="97" name="TextBox 96">
                <a:extLst>
                  <a:ext uri="{FF2B5EF4-FFF2-40B4-BE49-F238E27FC236}">
                    <a16:creationId xmlns:a16="http://schemas.microsoft.com/office/drawing/2014/main" id="{DB29517E-E313-9337-59A6-A2B40D7A22C9}"/>
                  </a:ext>
                </a:extLst>
              </p:cNvPr>
              <p:cNvSpPr txBox="1"/>
              <p:nvPr>
                <p:custDataLst>
                  <p:tags r:id="rId12"/>
                </p:custDataLst>
              </p:nvPr>
            </p:nvSpPr>
            <p:spPr>
              <a:xfrm>
                <a:off x="3924729" y="385089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revision language for CLR filed on April 17</a:t>
                </a:r>
              </a:p>
            </p:txBody>
          </p:sp>
        </p:grpSp>
        <p:sp>
          <p:nvSpPr>
            <p:cNvPr id="86" name="TrackerNumBlue 15">
              <a:extLst>
                <a:ext uri="{FF2B5EF4-FFF2-40B4-BE49-F238E27FC236}">
                  <a16:creationId xmlns:a16="http://schemas.microsoft.com/office/drawing/2014/main" id="{FB1D90EC-CB35-DBD6-AA6F-B4A2654C9C3E}"/>
                </a:ext>
              </a:extLst>
            </p:cNvPr>
            <p:cNvSpPr>
              <a:spLocks noChangeAspect="1"/>
            </p:cNvSpPr>
            <p:nvPr>
              <p:custDataLst>
                <p:tags r:id="rId11"/>
              </p:custDataLst>
            </p:nvPr>
          </p:nvSpPr>
          <p:spPr>
            <a:xfrm>
              <a:off x="554735" y="4952224"/>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grpSp>
      <p:grpSp>
        <p:nvGrpSpPr>
          <p:cNvPr id="61" name="Group 60">
            <a:extLst>
              <a:ext uri="{FF2B5EF4-FFF2-40B4-BE49-F238E27FC236}">
                <a16:creationId xmlns:a16="http://schemas.microsoft.com/office/drawing/2014/main" id="{0F100CAE-C656-D9DC-6FA2-B84F09703688}"/>
              </a:ext>
            </a:extLst>
          </p:cNvPr>
          <p:cNvGrpSpPr/>
          <p:nvPr/>
        </p:nvGrpSpPr>
        <p:grpSpPr>
          <a:xfrm>
            <a:off x="554736" y="4752691"/>
            <a:ext cx="11082528" cy="330031"/>
            <a:chOff x="554736" y="6465733"/>
            <a:chExt cx="11082528" cy="330031"/>
          </a:xfrm>
        </p:grpSpPr>
        <p:sp>
          <p:nvSpPr>
            <p:cNvPr id="95" name="TrackerNumBlue 15">
              <a:extLst>
                <a:ext uri="{FF2B5EF4-FFF2-40B4-BE49-F238E27FC236}">
                  <a16:creationId xmlns:a16="http://schemas.microsoft.com/office/drawing/2014/main" id="{911000FA-8AA7-A5A4-8036-8CDB5AE81B44}"/>
                </a:ext>
              </a:extLst>
            </p:cNvPr>
            <p:cNvSpPr>
              <a:spLocks noChangeAspect="1"/>
            </p:cNvSpPr>
            <p:nvPr>
              <p:custDataLst>
                <p:tags r:id="rId9"/>
              </p:custDataLst>
            </p:nvPr>
          </p:nvSpPr>
          <p:spPr>
            <a:xfrm>
              <a:off x="554736" y="646573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6</a:t>
              </a:r>
            </a:p>
          </p:txBody>
        </p:sp>
        <p:grpSp>
          <p:nvGrpSpPr>
            <p:cNvPr id="4" name="Group 3">
              <a:extLst>
                <a:ext uri="{FF2B5EF4-FFF2-40B4-BE49-F238E27FC236}">
                  <a16:creationId xmlns:a16="http://schemas.microsoft.com/office/drawing/2014/main" id="{FF6EA2D3-6604-8ACC-7594-A858179796BB}"/>
                </a:ext>
              </a:extLst>
            </p:cNvPr>
            <p:cNvGrpSpPr/>
            <p:nvPr/>
          </p:nvGrpSpPr>
          <p:grpSpPr>
            <a:xfrm>
              <a:off x="1022758" y="6465733"/>
              <a:ext cx="10614506" cy="276999"/>
              <a:chOff x="1022758" y="2074311"/>
              <a:chExt cx="10614506" cy="276999"/>
            </a:xfrm>
          </p:grpSpPr>
          <p:sp>
            <p:nvSpPr>
              <p:cNvPr id="87" name="TextBox 86">
                <a:extLst>
                  <a:ext uri="{FF2B5EF4-FFF2-40B4-BE49-F238E27FC236}">
                    <a16:creationId xmlns:a16="http://schemas.microsoft.com/office/drawing/2014/main" id="{ABAF1A80-1098-EE61-ACD9-BCBB7FCB954B}"/>
                  </a:ext>
                </a:extLst>
              </p:cNvPr>
              <p:cNvSpPr txBox="1">
                <a:spLocks/>
              </p:cNvSpPr>
              <p:nvPr/>
            </p:nvSpPr>
            <p:spPr>
              <a:xfrm>
                <a:off x="1022758" y="2074311"/>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Market Comments filed</a:t>
                </a:r>
                <a:endParaRPr lang="en-US" sz="1800">
                  <a:solidFill>
                    <a:srgbClr val="000000"/>
                  </a:solidFill>
                </a:endParaRPr>
              </a:p>
            </p:txBody>
          </p:sp>
          <p:sp>
            <p:nvSpPr>
              <p:cNvPr id="88" name="TextBox 87">
                <a:extLst>
                  <a:ext uri="{FF2B5EF4-FFF2-40B4-BE49-F238E27FC236}">
                    <a16:creationId xmlns:a16="http://schemas.microsoft.com/office/drawing/2014/main" id="{4788450F-EDA4-20C3-C752-E27CB961E1FC}"/>
                  </a:ext>
                </a:extLst>
              </p:cNvPr>
              <p:cNvSpPr txBox="1"/>
              <p:nvPr>
                <p:custDataLst>
                  <p:tags r:id="rId10"/>
                </p:custDataLst>
              </p:nvPr>
            </p:nvSpPr>
            <p:spPr>
              <a:xfrm>
                <a:off x="3924729" y="207431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stakeholder comments received</a:t>
                </a:r>
              </a:p>
            </p:txBody>
          </p:sp>
        </p:grpSp>
      </p:grpSp>
      <p:cxnSp>
        <p:nvCxnSpPr>
          <p:cNvPr id="3" name="Straight Connector 2">
            <a:extLst>
              <a:ext uri="{FF2B5EF4-FFF2-40B4-BE49-F238E27FC236}">
                <a16:creationId xmlns:a16="http://schemas.microsoft.com/office/drawing/2014/main" id="{08E2E3FE-0783-9A5A-0F16-968A583EF7C7}"/>
              </a:ext>
            </a:extLst>
          </p:cNvPr>
          <p:cNvCxnSpPr>
            <a:cxnSpLocks/>
          </p:cNvCxnSpPr>
          <p:nvPr/>
        </p:nvCxnSpPr>
        <p:spPr>
          <a:xfrm>
            <a:off x="554736" y="3356026"/>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4E7CF8-3470-952F-AA82-44C23616CDB1}"/>
              </a:ext>
            </a:extLst>
          </p:cNvPr>
          <p:cNvCxnSpPr>
            <a:cxnSpLocks/>
          </p:cNvCxnSpPr>
          <p:nvPr/>
        </p:nvCxnSpPr>
        <p:spPr>
          <a:xfrm>
            <a:off x="554736" y="2061886"/>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20119D5-FDA9-A020-C59B-C5FCFBDAD774}"/>
              </a:ext>
            </a:extLst>
          </p:cNvPr>
          <p:cNvGrpSpPr/>
          <p:nvPr/>
        </p:nvGrpSpPr>
        <p:grpSpPr>
          <a:xfrm>
            <a:off x="554736" y="4217606"/>
            <a:ext cx="11082528" cy="330031"/>
            <a:chOff x="554736" y="3813210"/>
            <a:chExt cx="11082528" cy="330031"/>
          </a:xfrm>
        </p:grpSpPr>
        <p:grpSp>
          <p:nvGrpSpPr>
            <p:cNvPr id="32" name="Group 31">
              <a:extLst>
                <a:ext uri="{FF2B5EF4-FFF2-40B4-BE49-F238E27FC236}">
                  <a16:creationId xmlns:a16="http://schemas.microsoft.com/office/drawing/2014/main" id="{A8CF60C9-A5DC-BB1D-707D-07947F164BA6}"/>
                </a:ext>
              </a:extLst>
            </p:cNvPr>
            <p:cNvGrpSpPr/>
            <p:nvPr/>
          </p:nvGrpSpPr>
          <p:grpSpPr>
            <a:xfrm>
              <a:off x="1022758" y="3839726"/>
              <a:ext cx="10614506" cy="276999"/>
              <a:chOff x="1022758" y="2430281"/>
              <a:chExt cx="10614506" cy="276999"/>
            </a:xfrm>
          </p:grpSpPr>
          <p:sp>
            <p:nvSpPr>
              <p:cNvPr id="11" name="TextBox 10">
                <a:extLst>
                  <a:ext uri="{FF2B5EF4-FFF2-40B4-BE49-F238E27FC236}">
                    <a16:creationId xmlns:a16="http://schemas.microsoft.com/office/drawing/2014/main" id="{157D3FBC-FF6C-D162-C297-6F895D0EB41D}"/>
                  </a:ext>
                </a:extLst>
              </p:cNvPr>
              <p:cNvSpPr txBox="1">
                <a:spLocks/>
              </p:cNvSpPr>
              <p:nvPr/>
            </p:nvSpPr>
            <p:spPr>
              <a:xfrm>
                <a:off x="1022758" y="2430281"/>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Batch Zero Concepts</a:t>
                </a:r>
                <a:endParaRPr lang="en-US" sz="1800" b="1">
                  <a:solidFill>
                    <a:srgbClr val="000000"/>
                  </a:solidFill>
                </a:endParaRPr>
              </a:p>
            </p:txBody>
          </p:sp>
          <p:sp>
            <p:nvSpPr>
              <p:cNvPr id="12" name="TextBox 11">
                <a:extLst>
                  <a:ext uri="{FF2B5EF4-FFF2-40B4-BE49-F238E27FC236}">
                    <a16:creationId xmlns:a16="http://schemas.microsoft.com/office/drawing/2014/main" id="{1C0D5373-0250-C6F0-00D8-5319CEA75228}"/>
                  </a:ext>
                </a:extLst>
              </p:cNvPr>
              <p:cNvSpPr txBox="1"/>
              <p:nvPr>
                <p:custDataLst>
                  <p:tags r:id="rId8"/>
                </p:custDataLst>
              </p:nvPr>
            </p:nvSpPr>
            <p:spPr>
              <a:xfrm>
                <a:off x="3924729" y="243028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Detailed review of Batch Zero Concepts</a:t>
                </a:r>
              </a:p>
            </p:txBody>
          </p:sp>
        </p:grpSp>
        <p:sp>
          <p:nvSpPr>
            <p:cNvPr id="25" name="TrackerNumBlue 15">
              <a:extLst>
                <a:ext uri="{FF2B5EF4-FFF2-40B4-BE49-F238E27FC236}">
                  <a16:creationId xmlns:a16="http://schemas.microsoft.com/office/drawing/2014/main" id="{B936A344-C9DF-925E-4F2C-7F26E317200D}"/>
                </a:ext>
              </a:extLst>
            </p:cNvPr>
            <p:cNvSpPr>
              <a:spLocks noChangeAspect="1"/>
            </p:cNvSpPr>
            <p:nvPr>
              <p:custDataLst>
                <p:tags r:id="rId7"/>
              </p:custDataLst>
            </p:nvPr>
          </p:nvSpPr>
          <p:spPr>
            <a:xfrm>
              <a:off x="554736" y="3813210"/>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grpSp>
      <p:cxnSp>
        <p:nvCxnSpPr>
          <p:cNvPr id="29" name="Straight Connector 28">
            <a:extLst>
              <a:ext uri="{FF2B5EF4-FFF2-40B4-BE49-F238E27FC236}">
                <a16:creationId xmlns:a16="http://schemas.microsoft.com/office/drawing/2014/main" id="{85DFFB72-F2CB-036B-B3A6-570027634238}"/>
              </a:ext>
            </a:extLst>
          </p:cNvPr>
          <p:cNvCxnSpPr>
            <a:cxnSpLocks/>
          </p:cNvCxnSpPr>
          <p:nvPr/>
        </p:nvCxnSpPr>
        <p:spPr>
          <a:xfrm>
            <a:off x="554736" y="4115079"/>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76243E5F-7096-07CB-09A5-14B3B2514A4C}"/>
              </a:ext>
            </a:extLst>
          </p:cNvPr>
          <p:cNvGrpSpPr/>
          <p:nvPr/>
        </p:nvGrpSpPr>
        <p:grpSpPr>
          <a:xfrm>
            <a:off x="554736" y="3458553"/>
            <a:ext cx="11082528" cy="553998"/>
            <a:chOff x="554736" y="2854279"/>
            <a:chExt cx="11082528" cy="553998"/>
          </a:xfrm>
        </p:grpSpPr>
        <p:grpSp>
          <p:nvGrpSpPr>
            <p:cNvPr id="26" name="Group 25">
              <a:extLst>
                <a:ext uri="{FF2B5EF4-FFF2-40B4-BE49-F238E27FC236}">
                  <a16:creationId xmlns:a16="http://schemas.microsoft.com/office/drawing/2014/main" id="{A47F4DBA-3440-9082-5727-4965888A5794}"/>
                </a:ext>
              </a:extLst>
            </p:cNvPr>
            <p:cNvGrpSpPr/>
            <p:nvPr/>
          </p:nvGrpSpPr>
          <p:grpSpPr>
            <a:xfrm>
              <a:off x="1022758" y="2854279"/>
              <a:ext cx="10614506" cy="553998"/>
              <a:chOff x="1022758" y="2074311"/>
              <a:chExt cx="10614506" cy="553998"/>
            </a:xfrm>
          </p:grpSpPr>
          <p:sp>
            <p:nvSpPr>
              <p:cNvPr id="27" name="TextBox 26">
                <a:extLst>
                  <a:ext uri="{FF2B5EF4-FFF2-40B4-BE49-F238E27FC236}">
                    <a16:creationId xmlns:a16="http://schemas.microsoft.com/office/drawing/2014/main" id="{425BB769-A97A-3B9D-D8E9-8F9E83C7A122}"/>
                  </a:ext>
                </a:extLst>
              </p:cNvPr>
              <p:cNvSpPr txBox="1">
                <a:spLocks/>
              </p:cNvSpPr>
              <p:nvPr/>
            </p:nvSpPr>
            <p:spPr>
              <a:xfrm>
                <a:off x="1022758" y="2074311"/>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Feedback from PUCT and ERCOT comments</a:t>
                </a:r>
                <a:endParaRPr lang="en-US" sz="1800">
                  <a:solidFill>
                    <a:srgbClr val="000000"/>
                  </a:solidFill>
                </a:endParaRPr>
              </a:p>
            </p:txBody>
          </p:sp>
          <p:sp>
            <p:nvSpPr>
              <p:cNvPr id="28" name="TextBox 27">
                <a:extLst>
                  <a:ext uri="{FF2B5EF4-FFF2-40B4-BE49-F238E27FC236}">
                    <a16:creationId xmlns:a16="http://schemas.microsoft.com/office/drawing/2014/main" id="{1587D2AE-C82C-4584-52C3-7558381A1F88}"/>
                  </a:ext>
                </a:extLst>
              </p:cNvPr>
              <p:cNvSpPr txBox="1"/>
              <p:nvPr>
                <p:custDataLst>
                  <p:tags r:id="rId6"/>
                </p:custDataLst>
              </p:nvPr>
            </p:nvSpPr>
            <p:spPr>
              <a:xfrm>
                <a:off x="3924729" y="207431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dirty="0"/>
                  <a:t>Review feedback received from PUCT on April 17 Open Meeting</a:t>
                </a:r>
              </a:p>
              <a:p>
                <a:pPr marL="285750" indent="-285750">
                  <a:spcBef>
                    <a:spcPts val="0"/>
                  </a:spcBef>
                  <a:spcAft>
                    <a:spcPts val="0"/>
                  </a:spcAft>
                  <a:buFont typeface="Arial" panose="020B0604020202020204" pitchFamily="34" charset="0"/>
                  <a:buChar char="•"/>
                </a:pPr>
                <a:r>
                  <a:rPr lang="en-US" dirty="0"/>
                  <a:t>Review updated ERCOT comments to PGRR145 filed on April 23</a:t>
                </a:r>
              </a:p>
            </p:txBody>
          </p:sp>
        </p:grpSp>
        <p:sp>
          <p:nvSpPr>
            <p:cNvPr id="6" name="TrackerNumBlue 15">
              <a:extLst>
                <a:ext uri="{FF2B5EF4-FFF2-40B4-BE49-F238E27FC236}">
                  <a16:creationId xmlns:a16="http://schemas.microsoft.com/office/drawing/2014/main" id="{9170E86F-0A3A-FFD8-6BE3-063A957DF21B}"/>
                </a:ext>
              </a:extLst>
            </p:cNvPr>
            <p:cNvSpPr>
              <a:spLocks noChangeAspect="1"/>
            </p:cNvSpPr>
            <p:nvPr>
              <p:custDataLst>
                <p:tags r:id="rId5"/>
              </p:custDataLst>
            </p:nvPr>
          </p:nvSpPr>
          <p:spPr>
            <a:xfrm>
              <a:off x="554736" y="2854279"/>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grpSp>
      <p:cxnSp>
        <p:nvCxnSpPr>
          <p:cNvPr id="9" name="Straight Connector 8">
            <a:extLst>
              <a:ext uri="{FF2B5EF4-FFF2-40B4-BE49-F238E27FC236}">
                <a16:creationId xmlns:a16="http://schemas.microsoft.com/office/drawing/2014/main" id="{2452D0EA-8633-61F1-EDD0-D8EAFEF336CF}"/>
              </a:ext>
            </a:extLst>
          </p:cNvPr>
          <p:cNvCxnSpPr>
            <a:cxnSpLocks/>
          </p:cNvCxnSpPr>
          <p:nvPr/>
        </p:nvCxnSpPr>
        <p:spPr>
          <a:xfrm>
            <a:off x="554736" y="2820940"/>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D6D1613A-1CAC-213C-DE48-A1D4D3100A22}"/>
              </a:ext>
            </a:extLst>
          </p:cNvPr>
          <p:cNvGrpSpPr/>
          <p:nvPr/>
        </p:nvGrpSpPr>
        <p:grpSpPr>
          <a:xfrm>
            <a:off x="554736" y="2164414"/>
            <a:ext cx="11082528" cy="553998"/>
            <a:chOff x="554736" y="2134499"/>
            <a:chExt cx="11082528" cy="553998"/>
          </a:xfrm>
        </p:grpSpPr>
        <p:sp>
          <p:nvSpPr>
            <p:cNvPr id="10" name="TrackerNumBlue 15">
              <a:extLst>
                <a:ext uri="{FF2B5EF4-FFF2-40B4-BE49-F238E27FC236}">
                  <a16:creationId xmlns:a16="http://schemas.microsoft.com/office/drawing/2014/main" id="{8A69991A-A7F6-338D-A6A2-A675629D6CF6}"/>
                </a:ext>
              </a:extLst>
            </p:cNvPr>
            <p:cNvSpPr>
              <a:spLocks noChangeAspect="1"/>
            </p:cNvSpPr>
            <p:nvPr>
              <p:custDataLst>
                <p:tags r:id="rId3"/>
              </p:custDataLst>
            </p:nvPr>
          </p:nvSpPr>
          <p:spPr>
            <a:xfrm>
              <a:off x="554736" y="2134499"/>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grpSp>
          <p:nvGrpSpPr>
            <p:cNvPr id="13" name="Group 12">
              <a:extLst>
                <a:ext uri="{FF2B5EF4-FFF2-40B4-BE49-F238E27FC236}">
                  <a16:creationId xmlns:a16="http://schemas.microsoft.com/office/drawing/2014/main" id="{3C55582E-98A7-F334-75DD-B06B66CDADF3}"/>
                </a:ext>
              </a:extLst>
            </p:cNvPr>
            <p:cNvGrpSpPr/>
            <p:nvPr/>
          </p:nvGrpSpPr>
          <p:grpSpPr>
            <a:xfrm>
              <a:off x="1022758" y="2134499"/>
              <a:ext cx="10614506" cy="553998"/>
              <a:chOff x="1022758" y="2074311"/>
              <a:chExt cx="10614506" cy="553998"/>
            </a:xfrm>
          </p:grpSpPr>
          <p:sp>
            <p:nvSpPr>
              <p:cNvPr id="15" name="TextBox 14">
                <a:extLst>
                  <a:ext uri="{FF2B5EF4-FFF2-40B4-BE49-F238E27FC236}">
                    <a16:creationId xmlns:a16="http://schemas.microsoft.com/office/drawing/2014/main" id="{13E31FD3-B7BD-DB5C-E60C-7458BB33CAE7}"/>
                  </a:ext>
                </a:extLst>
              </p:cNvPr>
              <p:cNvSpPr txBox="1">
                <a:spLocks/>
              </p:cNvSpPr>
              <p:nvPr/>
            </p:nvSpPr>
            <p:spPr>
              <a:xfrm>
                <a:off x="1022758" y="2074311"/>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Year 6 allocation approach</a:t>
                </a:r>
                <a:endParaRPr lang="en-US" sz="1800">
                  <a:solidFill>
                    <a:srgbClr val="000000"/>
                  </a:solidFill>
                </a:endParaRPr>
              </a:p>
            </p:txBody>
          </p:sp>
          <p:sp>
            <p:nvSpPr>
              <p:cNvPr id="16" name="TextBox 15">
                <a:extLst>
                  <a:ext uri="{FF2B5EF4-FFF2-40B4-BE49-F238E27FC236}">
                    <a16:creationId xmlns:a16="http://schemas.microsoft.com/office/drawing/2014/main" id="{B42BACDA-A5B9-7972-868F-767D5ECA6A90}"/>
                  </a:ext>
                </a:extLst>
              </p:cNvPr>
              <p:cNvSpPr txBox="1"/>
              <p:nvPr>
                <p:custDataLst>
                  <p:tags r:id="rId4"/>
                </p:custDataLst>
              </p:nvPr>
            </p:nvSpPr>
            <p:spPr>
              <a:xfrm>
                <a:off x="3924729" y="207431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alternative approach for dealing with year 6 allocation and discuss advantages and disadvantages</a:t>
                </a:r>
              </a:p>
            </p:txBody>
          </p:sp>
        </p:grpSp>
      </p:grpSp>
    </p:spTree>
    <p:extLst>
      <p:ext uri="{BB962C8B-B14F-4D97-AF65-F5344CB8AC3E}">
        <p14:creationId xmlns:p14="http://schemas.microsoft.com/office/powerpoint/2010/main" val="208786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hink-cell data - do not delete" hidden="1">
            <a:extLst>
              <a:ext uri="{FF2B5EF4-FFF2-40B4-BE49-F238E27FC236}">
                <a16:creationId xmlns:a16="http://schemas.microsoft.com/office/drawing/2014/main" id="{E9D29790-F3CC-EB2F-0D96-D276D85413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4" name="think-cell data - do not delete" hidden="1">
                        <a:extLst>
                          <a:ext uri="{FF2B5EF4-FFF2-40B4-BE49-F238E27FC236}">
                            <a16:creationId xmlns:a16="http://schemas.microsoft.com/office/drawing/2014/main" id="{E9D29790-F3CC-EB2F-0D96-D276D85413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2" name="Rectangle 81">
            <a:extLst>
              <a:ext uri="{FF2B5EF4-FFF2-40B4-BE49-F238E27FC236}">
                <a16:creationId xmlns:a16="http://schemas.microsoft.com/office/drawing/2014/main" id="{ACDA3F11-3A9B-33D1-9EAF-D3119CA296A1}"/>
              </a:ext>
            </a:extLst>
          </p:cNvPr>
          <p:cNvSpPr/>
          <p:nvPr/>
        </p:nvSpPr>
        <p:spPr>
          <a:xfrm>
            <a:off x="3786286" y="1712837"/>
            <a:ext cx="2090532" cy="447596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a:p>
        </p:txBody>
      </p:sp>
      <p:sp>
        <p:nvSpPr>
          <p:cNvPr id="2" name="Title 1">
            <a:extLst>
              <a:ext uri="{FF2B5EF4-FFF2-40B4-BE49-F238E27FC236}">
                <a16:creationId xmlns:a16="http://schemas.microsoft.com/office/drawing/2014/main" id="{8030306D-2BBD-1072-4418-AF87C9BEBE02}"/>
              </a:ext>
            </a:extLst>
          </p:cNvPr>
          <p:cNvSpPr>
            <a:spLocks noGrp="1"/>
          </p:cNvSpPr>
          <p:nvPr>
            <p:ph type="title"/>
          </p:nvPr>
        </p:nvSpPr>
        <p:spPr>
          <a:xfrm>
            <a:off x="1257300" y="457200"/>
            <a:ext cx="10401300" cy="664797"/>
          </a:xfrm>
        </p:spPr>
        <p:txBody>
          <a:bodyPr vert="horz">
            <a:spAutoFit/>
          </a:bodyPr>
          <a:lstStyle/>
          <a:p>
            <a:r>
              <a:rPr lang="en-US"/>
              <a:t>CLR and BYOG frameworks are being integrated into Batch Zero filing, forming a first comprehensive design with further refinement over time</a:t>
            </a:r>
          </a:p>
        </p:txBody>
      </p:sp>
      <p:sp>
        <p:nvSpPr>
          <p:cNvPr id="4" name="Slide Number Placeholder 3">
            <a:extLst>
              <a:ext uri="{FF2B5EF4-FFF2-40B4-BE49-F238E27FC236}">
                <a16:creationId xmlns:a16="http://schemas.microsoft.com/office/drawing/2014/main" id="{3EACD754-E719-140F-CA5A-B2996928071D}"/>
              </a:ext>
            </a:extLst>
          </p:cNvPr>
          <p:cNvSpPr>
            <a:spLocks noGrp="1"/>
          </p:cNvSpPr>
          <p:nvPr>
            <p:ph type="sldNum" sz="quarter" idx="12"/>
          </p:nvPr>
        </p:nvSpPr>
        <p:spPr/>
        <p:txBody>
          <a:bodyPr/>
          <a:lstStyle/>
          <a:p>
            <a:fld id="{BCDE79FB-97BA-492B-8D57-F1373F9ADA95}" type="slidenum">
              <a:rPr lang="en-US" smtClean="0"/>
              <a:t>20</a:t>
            </a:fld>
            <a:endParaRPr lang="en-US"/>
          </a:p>
        </p:txBody>
      </p:sp>
      <p:grpSp>
        <p:nvGrpSpPr>
          <p:cNvPr id="55" name="Group 54">
            <a:extLst>
              <a:ext uri="{FF2B5EF4-FFF2-40B4-BE49-F238E27FC236}">
                <a16:creationId xmlns:a16="http://schemas.microsoft.com/office/drawing/2014/main" id="{BB85625E-CB44-BD35-313B-5D3E18629945}"/>
              </a:ext>
            </a:extLst>
          </p:cNvPr>
          <p:cNvGrpSpPr/>
          <p:nvPr/>
        </p:nvGrpSpPr>
        <p:grpSpPr>
          <a:xfrm>
            <a:off x="3919164" y="2554936"/>
            <a:ext cx="1797977" cy="1705239"/>
            <a:chOff x="3812997" y="2157210"/>
            <a:chExt cx="1797977" cy="1705239"/>
          </a:xfrm>
        </p:grpSpPr>
        <p:grpSp>
          <p:nvGrpSpPr>
            <p:cNvPr id="44" name="Group 43">
              <a:extLst>
                <a:ext uri="{FF2B5EF4-FFF2-40B4-BE49-F238E27FC236}">
                  <a16:creationId xmlns:a16="http://schemas.microsoft.com/office/drawing/2014/main" id="{2147506B-F538-96F0-D61B-471ECA8C79F5}"/>
                </a:ext>
              </a:extLst>
            </p:cNvPr>
            <p:cNvGrpSpPr/>
            <p:nvPr/>
          </p:nvGrpSpPr>
          <p:grpSpPr>
            <a:xfrm>
              <a:off x="3812997" y="2157210"/>
              <a:ext cx="1797977" cy="1705239"/>
              <a:chOff x="1257300" y="1934637"/>
              <a:chExt cx="1797977" cy="1705239"/>
            </a:xfrm>
          </p:grpSpPr>
          <p:sp>
            <p:nvSpPr>
              <p:cNvPr id="45" name="Rectangle 44">
                <a:extLst>
                  <a:ext uri="{FF2B5EF4-FFF2-40B4-BE49-F238E27FC236}">
                    <a16:creationId xmlns:a16="http://schemas.microsoft.com/office/drawing/2014/main" id="{C36A547F-724F-5A3D-BB22-8F826090675B}"/>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46" name="Rectangle 45">
                <a:extLst>
                  <a:ext uri="{FF2B5EF4-FFF2-40B4-BE49-F238E27FC236}">
                    <a16:creationId xmlns:a16="http://schemas.microsoft.com/office/drawing/2014/main" id="{1C3806E4-64C4-49FB-D6CD-4BE1BFF9B09C}"/>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pic>
            <p:nvPicPr>
              <p:cNvPr id="47" name="Graphic 46">
                <a:extLst>
                  <a:ext uri="{FF2B5EF4-FFF2-40B4-BE49-F238E27FC236}">
                    <a16:creationId xmlns:a16="http://schemas.microsoft.com/office/drawing/2014/main" id="{A07625DE-40FB-45C3-5EAE-B3B94425C29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12956" y="2037536"/>
                <a:ext cx="284384" cy="284384"/>
              </a:xfrm>
              <a:prstGeom prst="rect">
                <a:avLst/>
              </a:prstGeom>
            </p:spPr>
          </p:pic>
          <p:pic>
            <p:nvPicPr>
              <p:cNvPr id="48" name="Graphic 47">
                <a:extLst>
                  <a:ext uri="{FF2B5EF4-FFF2-40B4-BE49-F238E27FC236}">
                    <a16:creationId xmlns:a16="http://schemas.microsoft.com/office/drawing/2014/main" id="{4BFEAEAF-47DB-3A7A-7314-9571DC60D7E7}"/>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12956" y="2918974"/>
                <a:ext cx="284384" cy="284384"/>
              </a:xfrm>
              <a:prstGeom prst="rect">
                <a:avLst/>
              </a:prstGeom>
            </p:spPr>
          </p:pic>
        </p:grpSp>
        <p:sp>
          <p:nvSpPr>
            <p:cNvPr id="14" name="Rectangle 13">
              <a:extLst>
                <a:ext uri="{FF2B5EF4-FFF2-40B4-BE49-F238E27FC236}">
                  <a16:creationId xmlns:a16="http://schemas.microsoft.com/office/drawing/2014/main" id="{911CBF23-6ACF-024E-0B73-1EB966B40003}"/>
                </a:ext>
              </a:extLst>
            </p:cNvPr>
            <p:cNvSpPr>
              <a:spLocks/>
            </p:cNvSpPr>
            <p:nvPr/>
          </p:nvSpPr>
          <p:spPr>
            <a:xfrm>
              <a:off x="3812997"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sp>
          <p:nvSpPr>
            <p:cNvPr id="15" name="Rectangle 14">
              <a:extLst>
                <a:ext uri="{FF2B5EF4-FFF2-40B4-BE49-F238E27FC236}">
                  <a16:creationId xmlns:a16="http://schemas.microsoft.com/office/drawing/2014/main" id="{C3CB2D3A-99AA-60AF-E6FF-988CB2FCF88D}"/>
                </a:ext>
              </a:extLst>
            </p:cNvPr>
            <p:cNvSpPr>
              <a:spLocks/>
            </p:cNvSpPr>
            <p:nvPr/>
          </p:nvSpPr>
          <p:spPr>
            <a:xfrm>
              <a:off x="3812997" y="3493023"/>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grpSp>
      <p:grpSp>
        <p:nvGrpSpPr>
          <p:cNvPr id="56" name="Group 55">
            <a:extLst>
              <a:ext uri="{FF2B5EF4-FFF2-40B4-BE49-F238E27FC236}">
                <a16:creationId xmlns:a16="http://schemas.microsoft.com/office/drawing/2014/main" id="{DC10F04E-D104-94C8-CC41-345DBB5BD335}"/>
              </a:ext>
            </a:extLst>
          </p:cNvPr>
          <p:cNvGrpSpPr/>
          <p:nvPr/>
        </p:nvGrpSpPr>
        <p:grpSpPr>
          <a:xfrm>
            <a:off x="6581028" y="2554936"/>
            <a:ext cx="1797977" cy="1705239"/>
            <a:chOff x="6581028" y="2157210"/>
            <a:chExt cx="1797977" cy="1705239"/>
          </a:xfrm>
        </p:grpSpPr>
        <p:grpSp>
          <p:nvGrpSpPr>
            <p:cNvPr id="49" name="Group 48">
              <a:extLst>
                <a:ext uri="{FF2B5EF4-FFF2-40B4-BE49-F238E27FC236}">
                  <a16:creationId xmlns:a16="http://schemas.microsoft.com/office/drawing/2014/main" id="{31D735C0-A8A9-5C6E-DF78-C7FDCF54F6C7}"/>
                </a:ext>
              </a:extLst>
            </p:cNvPr>
            <p:cNvGrpSpPr/>
            <p:nvPr/>
          </p:nvGrpSpPr>
          <p:grpSpPr>
            <a:xfrm>
              <a:off x="6581028" y="2157210"/>
              <a:ext cx="1797977" cy="1705239"/>
              <a:chOff x="1257300" y="1934637"/>
              <a:chExt cx="1797977" cy="1705239"/>
            </a:xfrm>
          </p:grpSpPr>
          <p:sp>
            <p:nvSpPr>
              <p:cNvPr id="50" name="Rectangle 49">
                <a:extLst>
                  <a:ext uri="{FF2B5EF4-FFF2-40B4-BE49-F238E27FC236}">
                    <a16:creationId xmlns:a16="http://schemas.microsoft.com/office/drawing/2014/main" id="{F1AB07D2-1296-B361-D02F-C96A0708FAF5}"/>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1" name="Rectangle 50">
                <a:extLst>
                  <a:ext uri="{FF2B5EF4-FFF2-40B4-BE49-F238E27FC236}">
                    <a16:creationId xmlns:a16="http://schemas.microsoft.com/office/drawing/2014/main" id="{8A181FC7-29D4-5DC1-8638-14D3F3AF2A47}"/>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pic>
            <p:nvPicPr>
              <p:cNvPr id="52" name="Graphic 51">
                <a:extLst>
                  <a:ext uri="{FF2B5EF4-FFF2-40B4-BE49-F238E27FC236}">
                    <a16:creationId xmlns:a16="http://schemas.microsoft.com/office/drawing/2014/main" id="{FF9267A6-E6CA-6126-26B1-80A43EF3FB7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12956" y="2037536"/>
                <a:ext cx="284384" cy="284384"/>
              </a:xfrm>
              <a:prstGeom prst="rect">
                <a:avLst/>
              </a:prstGeom>
            </p:spPr>
          </p:pic>
          <p:pic>
            <p:nvPicPr>
              <p:cNvPr id="53" name="Graphic 52">
                <a:extLst>
                  <a:ext uri="{FF2B5EF4-FFF2-40B4-BE49-F238E27FC236}">
                    <a16:creationId xmlns:a16="http://schemas.microsoft.com/office/drawing/2014/main" id="{10BA020E-94B4-C8C2-D9F5-E468CCC7238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12956" y="2918974"/>
                <a:ext cx="284384" cy="284384"/>
              </a:xfrm>
              <a:prstGeom prst="rect">
                <a:avLst/>
              </a:prstGeom>
            </p:spPr>
          </p:pic>
        </p:grpSp>
        <p:sp>
          <p:nvSpPr>
            <p:cNvPr id="20" name="Rectangle 19">
              <a:extLst>
                <a:ext uri="{FF2B5EF4-FFF2-40B4-BE49-F238E27FC236}">
                  <a16:creationId xmlns:a16="http://schemas.microsoft.com/office/drawing/2014/main" id="{832A7B09-A3DB-1D41-79D7-68220A3BE83D}"/>
                </a:ext>
              </a:extLst>
            </p:cNvPr>
            <p:cNvSpPr>
              <a:spLocks/>
            </p:cNvSpPr>
            <p:nvPr/>
          </p:nvSpPr>
          <p:spPr>
            <a:xfrm>
              <a:off x="6581028"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sp>
          <p:nvSpPr>
            <p:cNvPr id="22" name="Rectangle 21">
              <a:extLst>
                <a:ext uri="{FF2B5EF4-FFF2-40B4-BE49-F238E27FC236}">
                  <a16:creationId xmlns:a16="http://schemas.microsoft.com/office/drawing/2014/main" id="{8F109BE1-E5A6-F7E9-9B7D-2DD5C0DF585D}"/>
                </a:ext>
              </a:extLst>
            </p:cNvPr>
            <p:cNvSpPr>
              <a:spLocks/>
            </p:cNvSpPr>
            <p:nvPr/>
          </p:nvSpPr>
          <p:spPr>
            <a:xfrm>
              <a:off x="6581028" y="2766477"/>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BYOG comments</a:t>
              </a:r>
            </a:p>
          </p:txBody>
        </p:sp>
        <p:sp>
          <p:nvSpPr>
            <p:cNvPr id="27" name="Rectangle 26">
              <a:extLst>
                <a:ext uri="{FF2B5EF4-FFF2-40B4-BE49-F238E27FC236}">
                  <a16:creationId xmlns:a16="http://schemas.microsoft.com/office/drawing/2014/main" id="{CAC6C7A7-CC6B-CE1F-0EFA-D6E9F861FEE8}"/>
                </a:ext>
              </a:extLst>
            </p:cNvPr>
            <p:cNvSpPr>
              <a:spLocks/>
            </p:cNvSpPr>
            <p:nvPr/>
          </p:nvSpPr>
          <p:spPr>
            <a:xfrm>
              <a:off x="6581028" y="3486740"/>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PCLR comments</a:t>
              </a:r>
            </a:p>
          </p:txBody>
        </p:sp>
        <p:sp>
          <p:nvSpPr>
            <p:cNvPr id="28" name="Rectangle 27">
              <a:extLst>
                <a:ext uri="{FF2B5EF4-FFF2-40B4-BE49-F238E27FC236}">
                  <a16:creationId xmlns:a16="http://schemas.microsoft.com/office/drawing/2014/main" id="{ECC9DEEB-52E1-5916-5312-4B7363FE8C1F}"/>
                </a:ext>
              </a:extLst>
            </p:cNvPr>
            <p:cNvSpPr>
              <a:spLocks/>
            </p:cNvSpPr>
            <p:nvPr/>
          </p:nvSpPr>
          <p:spPr>
            <a:xfrm>
              <a:off x="6581028" y="3670332"/>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BYOG comments</a:t>
              </a:r>
            </a:p>
          </p:txBody>
        </p:sp>
      </p:grpSp>
      <p:sp>
        <p:nvSpPr>
          <p:cNvPr id="32" name="Arrow: Right 31">
            <a:extLst>
              <a:ext uri="{FF2B5EF4-FFF2-40B4-BE49-F238E27FC236}">
                <a16:creationId xmlns:a16="http://schemas.microsoft.com/office/drawing/2014/main" id="{736077B4-6F4A-EECF-CB35-7B7C6C4375F7}"/>
              </a:ext>
            </a:extLst>
          </p:cNvPr>
          <p:cNvSpPr/>
          <p:nvPr/>
        </p:nvSpPr>
        <p:spPr>
          <a:xfrm>
            <a:off x="1257300" y="1747401"/>
            <a:ext cx="7121705" cy="2687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C5D806A-78D9-E589-CD5F-3E35219B3E7C}"/>
              </a:ext>
            </a:extLst>
          </p:cNvPr>
          <p:cNvGrpSpPr/>
          <p:nvPr/>
        </p:nvGrpSpPr>
        <p:grpSpPr>
          <a:xfrm>
            <a:off x="1257300" y="2554936"/>
            <a:ext cx="1797977" cy="1705239"/>
            <a:chOff x="1257300" y="1934637"/>
            <a:chExt cx="1797977" cy="1705239"/>
          </a:xfrm>
        </p:grpSpPr>
        <p:sp>
          <p:nvSpPr>
            <p:cNvPr id="5" name="Rectangle 4">
              <a:extLst>
                <a:ext uri="{FF2B5EF4-FFF2-40B4-BE49-F238E27FC236}">
                  <a16:creationId xmlns:a16="http://schemas.microsoft.com/office/drawing/2014/main" id="{9703F272-1B58-DC09-D604-483D1B4D2568}"/>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7" name="Rectangle 6">
              <a:extLst>
                <a:ext uri="{FF2B5EF4-FFF2-40B4-BE49-F238E27FC236}">
                  <a16:creationId xmlns:a16="http://schemas.microsoft.com/office/drawing/2014/main" id="{8628D3E0-F00A-5E2B-9266-BA4A34CBD10F}"/>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pic>
          <p:nvPicPr>
            <p:cNvPr id="35" name="Graphic 34">
              <a:extLst>
                <a:ext uri="{FF2B5EF4-FFF2-40B4-BE49-F238E27FC236}">
                  <a16:creationId xmlns:a16="http://schemas.microsoft.com/office/drawing/2014/main" id="{AF9EDB17-A529-E1B8-080D-2FCE3F5DA25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412956" y="2037536"/>
              <a:ext cx="284384" cy="284384"/>
            </a:xfrm>
            <a:prstGeom prst="rect">
              <a:avLst/>
            </a:prstGeom>
          </p:spPr>
        </p:pic>
        <p:pic>
          <p:nvPicPr>
            <p:cNvPr id="39" name="Graphic 38">
              <a:extLst>
                <a:ext uri="{FF2B5EF4-FFF2-40B4-BE49-F238E27FC236}">
                  <a16:creationId xmlns:a16="http://schemas.microsoft.com/office/drawing/2014/main" id="{45B845C7-6C98-67F1-BDC0-10A0500CA50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12956" y="2918974"/>
              <a:ext cx="284384" cy="284384"/>
            </a:xfrm>
            <a:prstGeom prst="rect">
              <a:avLst/>
            </a:prstGeom>
          </p:spPr>
        </p:pic>
      </p:grpSp>
      <p:sp>
        <p:nvSpPr>
          <p:cNvPr id="57" name="TextBox 56">
            <a:extLst>
              <a:ext uri="{FF2B5EF4-FFF2-40B4-BE49-F238E27FC236}">
                <a16:creationId xmlns:a16="http://schemas.microsoft.com/office/drawing/2014/main" id="{6F080525-1BFF-A3D0-B479-8C94D38C11F2}"/>
              </a:ext>
            </a:extLst>
          </p:cNvPr>
          <p:cNvSpPr txBox="1">
            <a:spLocks/>
          </p:cNvSpPr>
          <p:nvPr/>
        </p:nvSpPr>
        <p:spPr>
          <a:xfrm>
            <a:off x="1257300" y="4362646"/>
            <a:ext cx="1797977" cy="20005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March 4:</a:t>
            </a:r>
            <a:r>
              <a:rPr lang="en-US" sz="1200"/>
              <a:t> ERCOT files PGRR145 and NPRR1325</a:t>
            </a:r>
            <a:endParaRPr lang="en-US" sz="1200" i="1" noProof="1"/>
          </a:p>
          <a:p>
            <a:r>
              <a:rPr lang="en-US" sz="1200" b="1"/>
              <a:t>March 17 and April 4:</a:t>
            </a:r>
            <a:r>
              <a:rPr lang="en-US" sz="1200"/>
              <a:t> targeted ERCOT comments to incorporate stakeholder feedback</a:t>
            </a:r>
          </a:p>
          <a:p>
            <a:r>
              <a:rPr lang="en-US" sz="1200" b="1"/>
              <a:t>Establishes foundational framework for Batch Zero execution </a:t>
            </a:r>
            <a:r>
              <a:rPr lang="en-US" sz="1200"/>
              <a:t>and LLI processing</a:t>
            </a:r>
            <a:endParaRPr lang="en-US" sz="1200" i="1" noProof="1"/>
          </a:p>
        </p:txBody>
      </p:sp>
      <p:sp>
        <p:nvSpPr>
          <p:cNvPr id="58" name="TextBox 57">
            <a:extLst>
              <a:ext uri="{FF2B5EF4-FFF2-40B4-BE49-F238E27FC236}">
                <a16:creationId xmlns:a16="http://schemas.microsoft.com/office/drawing/2014/main" id="{96147D91-BD19-FBF2-A456-A7ED190DDC8C}"/>
              </a:ext>
            </a:extLst>
          </p:cNvPr>
          <p:cNvSpPr txBox="1">
            <a:spLocks/>
          </p:cNvSpPr>
          <p:nvPr/>
        </p:nvSpPr>
        <p:spPr>
          <a:xfrm>
            <a:off x="3919164"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April 17: </a:t>
            </a:r>
            <a:r>
              <a:rPr lang="en-US" sz="1200"/>
              <a:t>PCLR introduced as modular enhancement via comments to PGRR145/ NPRR1325</a:t>
            </a:r>
          </a:p>
          <a:p>
            <a:r>
              <a:rPr lang="en-US" sz="1200" b="1"/>
              <a:t>Enables early shaping of controllable load pathway</a:t>
            </a:r>
            <a:r>
              <a:rPr lang="en-US" sz="1200"/>
              <a:t> without delaying core filing</a:t>
            </a:r>
            <a:endParaRPr lang="en-US" sz="1200" i="1" noProof="1"/>
          </a:p>
        </p:txBody>
      </p:sp>
      <p:sp>
        <p:nvSpPr>
          <p:cNvPr id="59" name="TextBox 58">
            <a:extLst>
              <a:ext uri="{FF2B5EF4-FFF2-40B4-BE49-F238E27FC236}">
                <a16:creationId xmlns:a16="http://schemas.microsoft.com/office/drawing/2014/main" id="{C0E512AD-CFEA-7A53-74D4-CC0E97678618}"/>
              </a:ext>
            </a:extLst>
          </p:cNvPr>
          <p:cNvSpPr txBox="1">
            <a:spLocks/>
          </p:cNvSpPr>
          <p:nvPr/>
        </p:nvSpPr>
        <p:spPr>
          <a:xfrm>
            <a:off x="6581028"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April (TBD): </a:t>
            </a:r>
            <a:r>
              <a:rPr lang="en-US" sz="1200"/>
              <a:t>BYOG</a:t>
            </a:r>
            <a:r>
              <a:rPr lang="en-US" sz="1200" b="1"/>
              <a:t> </a:t>
            </a:r>
            <a:r>
              <a:rPr lang="en-US" sz="1200"/>
              <a:t>introduced as modular enhancement via comments to PGRR145 / NPRR1325</a:t>
            </a:r>
          </a:p>
          <a:p>
            <a:r>
              <a:rPr lang="en-US" sz="1200" b="1"/>
              <a:t>Enables integration of generation-backed load pathway </a:t>
            </a:r>
            <a:r>
              <a:rPr lang="en-US" sz="1200"/>
              <a:t>without delaying core filing</a:t>
            </a:r>
            <a:endParaRPr lang="en-US" sz="1200" i="1" noProof="1"/>
          </a:p>
        </p:txBody>
      </p:sp>
      <p:grpSp>
        <p:nvGrpSpPr>
          <p:cNvPr id="63" name="Group 62">
            <a:extLst>
              <a:ext uri="{FF2B5EF4-FFF2-40B4-BE49-F238E27FC236}">
                <a16:creationId xmlns:a16="http://schemas.microsoft.com/office/drawing/2014/main" id="{B691B4FC-E936-42C8-CC72-9D34A9F9D2D8}"/>
              </a:ext>
            </a:extLst>
          </p:cNvPr>
          <p:cNvGrpSpPr/>
          <p:nvPr/>
        </p:nvGrpSpPr>
        <p:grpSpPr>
          <a:xfrm>
            <a:off x="1257300" y="1428646"/>
            <a:ext cx="7121705" cy="220337"/>
            <a:chOff x="1257300" y="1284810"/>
            <a:chExt cx="7121705" cy="220337"/>
          </a:xfrm>
        </p:grpSpPr>
        <p:cxnSp>
          <p:nvCxnSpPr>
            <p:cNvPr id="60" name="LineBasicDefault 292">
              <a:extLst>
                <a:ext uri="{FF2B5EF4-FFF2-40B4-BE49-F238E27FC236}">
                  <a16:creationId xmlns:a16="http://schemas.microsoft.com/office/drawing/2014/main" id="{52195E0B-F3D7-B1A3-9345-3EA08E03EF12}"/>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C53E0A5-3F2A-A412-842F-33CD1F6B5CD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Path of PGRR145 and NPRR1325 towards governance approval</a:t>
              </a:r>
              <a:endParaRPr lang="en-US" sz="1200" noProof="1"/>
            </a:p>
          </p:txBody>
        </p:sp>
      </p:grpSp>
      <p:grpSp>
        <p:nvGrpSpPr>
          <p:cNvPr id="64" name="Group 63">
            <a:extLst>
              <a:ext uri="{FF2B5EF4-FFF2-40B4-BE49-F238E27FC236}">
                <a16:creationId xmlns:a16="http://schemas.microsoft.com/office/drawing/2014/main" id="{D2FFA642-1755-0D77-D97F-E4F9B66FE4B5}"/>
              </a:ext>
            </a:extLst>
          </p:cNvPr>
          <p:cNvGrpSpPr>
            <a:grpSpLocks/>
          </p:cNvGrpSpPr>
          <p:nvPr/>
        </p:nvGrpSpPr>
        <p:grpSpPr>
          <a:xfrm>
            <a:off x="9389405" y="1428646"/>
            <a:ext cx="2269195" cy="220337"/>
            <a:chOff x="1257300" y="1284810"/>
            <a:chExt cx="7121705" cy="220337"/>
          </a:xfrm>
        </p:grpSpPr>
        <p:cxnSp>
          <p:nvCxnSpPr>
            <p:cNvPr id="65" name="LineBasicDefault 292">
              <a:extLst>
                <a:ext uri="{FF2B5EF4-FFF2-40B4-BE49-F238E27FC236}">
                  <a16:creationId xmlns:a16="http://schemas.microsoft.com/office/drawing/2014/main" id="{D9984D70-0507-AD72-22CA-56E7502540D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4C77100-6B7B-E5ED-7496-0593328D484F}"/>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Key takeaways</a:t>
              </a:r>
              <a:endParaRPr lang="en-US" sz="1200" noProof="1"/>
            </a:p>
          </p:txBody>
        </p:sp>
      </p:grpSp>
      <p:grpSp>
        <p:nvGrpSpPr>
          <p:cNvPr id="70" name="ChevronBlue 70">
            <a:extLst>
              <a:ext uri="{FF2B5EF4-FFF2-40B4-BE49-F238E27FC236}">
                <a16:creationId xmlns:a16="http://schemas.microsoft.com/office/drawing/2014/main" id="{F7A84FDD-9DA5-EB7F-FED0-7FB2682CD201}"/>
              </a:ext>
            </a:extLst>
          </p:cNvPr>
          <p:cNvGrpSpPr>
            <a:grpSpLocks noChangeAspect="1"/>
          </p:cNvGrpSpPr>
          <p:nvPr>
            <p:custDataLst>
              <p:tags r:id="rId2"/>
            </p:custDataLst>
          </p:nvPr>
        </p:nvGrpSpPr>
        <p:grpSpPr>
          <a:xfrm>
            <a:off x="8686091" y="1474826"/>
            <a:ext cx="396228" cy="396228"/>
            <a:chOff x="1016000" y="1016000"/>
            <a:chExt cx="396228" cy="396228"/>
          </a:xfrm>
        </p:grpSpPr>
        <p:sp>
          <p:nvSpPr>
            <p:cNvPr id="67" name="Oval 66">
              <a:extLst>
                <a:ext uri="{FF2B5EF4-FFF2-40B4-BE49-F238E27FC236}">
                  <a16:creationId xmlns:a16="http://schemas.microsoft.com/office/drawing/2014/main" id="{E6E6A314-8537-FB44-5DAC-DF20972FFC6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a:extLst>
                <a:ext uri="{FF2B5EF4-FFF2-40B4-BE49-F238E27FC236}">
                  <a16:creationId xmlns:a16="http://schemas.microsoft.com/office/drawing/2014/main" id="{31A642BB-3F0A-3F11-2DA1-1BCD15AC45C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72" name="TextBox 71">
            <a:extLst>
              <a:ext uri="{FF2B5EF4-FFF2-40B4-BE49-F238E27FC236}">
                <a16:creationId xmlns:a16="http://schemas.microsoft.com/office/drawing/2014/main" id="{9C5982C6-92C9-F638-9C29-C3FAF1C01E85}"/>
              </a:ext>
            </a:extLst>
          </p:cNvPr>
          <p:cNvSpPr txBox="1">
            <a:spLocks/>
          </p:cNvSpPr>
          <p:nvPr/>
        </p:nvSpPr>
        <p:spPr>
          <a:xfrm>
            <a:off x="9389405" y="1756880"/>
            <a:ext cx="2269195" cy="22033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200" b="1"/>
              <a:t>Modular approach enables speed without locking design:</a:t>
            </a:r>
            <a:r>
              <a:rPr lang="en-US" sz="1200"/>
              <a:t> core framework advanced while PCLR and BYOG are developed in parallel</a:t>
            </a:r>
          </a:p>
          <a:p>
            <a:pPr marL="171450" indent="-171450">
              <a:buFont typeface="Arial" panose="020B0604020202020204" pitchFamily="34" charset="0"/>
              <a:buChar char="•"/>
            </a:pPr>
            <a:r>
              <a:rPr lang="en-US" sz="1200" b="1"/>
              <a:t>Convergence toward June Board:</a:t>
            </a:r>
            <a:r>
              <a:rPr lang="en-US" sz="1200"/>
              <a:t> PGRR145/NPRR1325, PCLR, and BYOG converge into a complete, minimum viable package for decision-making</a:t>
            </a:r>
          </a:p>
          <a:p>
            <a:pPr marL="171450" indent="-171450">
              <a:buFont typeface="Arial" panose="020B0604020202020204" pitchFamily="34" charset="0"/>
              <a:buChar char="•"/>
            </a:pPr>
            <a:r>
              <a:rPr lang="en-US" sz="1200" b="1"/>
              <a:t>Minimum viable, not final design:</a:t>
            </a:r>
            <a:r>
              <a:rPr lang="en-US" sz="1200"/>
              <a:t> PCLR and BYOG are introduced as initial concepts, with further refinement expected post June Board</a:t>
            </a:r>
            <a:endParaRPr lang="en-US" sz="1200" i="1" noProof="1"/>
          </a:p>
        </p:txBody>
      </p:sp>
      <p:sp>
        <p:nvSpPr>
          <p:cNvPr id="73" name="5. Source">
            <a:extLst>
              <a:ext uri="{FF2B5EF4-FFF2-40B4-BE49-F238E27FC236}">
                <a16:creationId xmlns:a16="http://schemas.microsoft.com/office/drawing/2014/main" id="{8F3C47FC-63F9-F364-BBE0-0EA19F226E5F}"/>
              </a:ext>
            </a:extLst>
          </p:cNvPr>
          <p:cNvSpPr txBox="1"/>
          <p:nvPr>
            <p:custDataLst>
              <p:tags r:id="rId3"/>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a:t>Source: ERCOT discussion</a:t>
            </a:r>
            <a:endParaRPr lang="en-US" sz="800"/>
          </a:p>
        </p:txBody>
      </p:sp>
      <p:sp>
        <p:nvSpPr>
          <p:cNvPr id="74" name="TrackerNumWhite 74">
            <a:extLst>
              <a:ext uri="{FF2B5EF4-FFF2-40B4-BE49-F238E27FC236}">
                <a16:creationId xmlns:a16="http://schemas.microsoft.com/office/drawing/2014/main" id="{BEA1BC78-189B-4076-E554-B2BC88C72A41}"/>
              </a:ext>
            </a:extLst>
          </p:cNvPr>
          <p:cNvSpPr/>
          <p:nvPr>
            <p:custDataLst>
              <p:tags r:id="rId4"/>
            </p:custDataLst>
          </p:nvPr>
        </p:nvSpPr>
        <p:spPr>
          <a:xfrm>
            <a:off x="1257300"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76" name="TrackerNumWhite 74">
            <a:extLst>
              <a:ext uri="{FF2B5EF4-FFF2-40B4-BE49-F238E27FC236}">
                <a16:creationId xmlns:a16="http://schemas.microsoft.com/office/drawing/2014/main" id="{FB3599FC-EE65-E8F4-6FCF-6F5144E84606}"/>
              </a:ext>
            </a:extLst>
          </p:cNvPr>
          <p:cNvSpPr/>
          <p:nvPr>
            <p:custDataLst>
              <p:tags r:id="rId5"/>
            </p:custDataLst>
          </p:nvPr>
        </p:nvSpPr>
        <p:spPr>
          <a:xfrm>
            <a:off x="3919164"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2</a:t>
            </a:r>
          </a:p>
        </p:txBody>
      </p:sp>
      <p:sp>
        <p:nvSpPr>
          <p:cNvPr id="77" name="TrackerNumWhite 74">
            <a:extLst>
              <a:ext uri="{FF2B5EF4-FFF2-40B4-BE49-F238E27FC236}">
                <a16:creationId xmlns:a16="http://schemas.microsoft.com/office/drawing/2014/main" id="{AF2678DC-ABAE-5896-7EC0-C13529983854}"/>
              </a:ext>
            </a:extLst>
          </p:cNvPr>
          <p:cNvSpPr/>
          <p:nvPr>
            <p:custDataLst>
              <p:tags r:id="rId6"/>
            </p:custDataLst>
          </p:nvPr>
        </p:nvSpPr>
        <p:spPr>
          <a:xfrm>
            <a:off x="6581028"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3</a:t>
            </a:r>
          </a:p>
        </p:txBody>
      </p:sp>
      <p:sp>
        <p:nvSpPr>
          <p:cNvPr id="78" name="TextBox 77">
            <a:extLst>
              <a:ext uri="{FF2B5EF4-FFF2-40B4-BE49-F238E27FC236}">
                <a16:creationId xmlns:a16="http://schemas.microsoft.com/office/drawing/2014/main" id="{DB48031A-DE82-FE41-F24B-11CCE56335AC}"/>
              </a:ext>
            </a:extLst>
          </p:cNvPr>
          <p:cNvSpPr txBox="1">
            <a:spLocks/>
          </p:cNvSpPr>
          <p:nvPr/>
        </p:nvSpPr>
        <p:spPr>
          <a:xfrm>
            <a:off x="1257300"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Core Batch Zero framework established</a:t>
            </a:r>
            <a:endParaRPr lang="en-US" sz="1200" b="1" i="1" noProof="1"/>
          </a:p>
        </p:txBody>
      </p:sp>
      <p:sp>
        <p:nvSpPr>
          <p:cNvPr id="79" name="TextBox 78">
            <a:extLst>
              <a:ext uri="{FF2B5EF4-FFF2-40B4-BE49-F238E27FC236}">
                <a16:creationId xmlns:a16="http://schemas.microsoft.com/office/drawing/2014/main" id="{3CCBA5E6-7E81-BD74-096F-3FB4D96A4976}"/>
              </a:ext>
            </a:extLst>
          </p:cNvPr>
          <p:cNvSpPr txBox="1">
            <a:spLocks/>
          </p:cNvSpPr>
          <p:nvPr/>
        </p:nvSpPr>
        <p:spPr>
          <a:xfrm>
            <a:off x="3919164"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PCLR framework integration</a:t>
            </a:r>
            <a:endParaRPr lang="en-US" sz="1200" i="1" noProof="1"/>
          </a:p>
        </p:txBody>
      </p:sp>
      <p:sp>
        <p:nvSpPr>
          <p:cNvPr id="80" name="TextBox 79">
            <a:extLst>
              <a:ext uri="{FF2B5EF4-FFF2-40B4-BE49-F238E27FC236}">
                <a16:creationId xmlns:a16="http://schemas.microsoft.com/office/drawing/2014/main" id="{226A7F85-1797-D1CB-21A5-502C2463FCFF}"/>
              </a:ext>
            </a:extLst>
          </p:cNvPr>
          <p:cNvSpPr txBox="1">
            <a:spLocks/>
          </p:cNvSpPr>
          <p:nvPr/>
        </p:nvSpPr>
        <p:spPr>
          <a:xfrm>
            <a:off x="6581028"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BYOG framework integration</a:t>
            </a:r>
            <a:endParaRPr lang="en-US" sz="1200" i="1" noProof="1"/>
          </a:p>
        </p:txBody>
      </p:sp>
      <p:grpSp>
        <p:nvGrpSpPr>
          <p:cNvPr id="83" name="Group 82">
            <a:extLst>
              <a:ext uri="{FF2B5EF4-FFF2-40B4-BE49-F238E27FC236}">
                <a16:creationId xmlns:a16="http://schemas.microsoft.com/office/drawing/2014/main" id="{2FB92C48-FC4A-AB76-B066-A08D6F3CFCA2}"/>
              </a:ext>
            </a:extLst>
          </p:cNvPr>
          <p:cNvGrpSpPr/>
          <p:nvPr/>
        </p:nvGrpSpPr>
        <p:grpSpPr>
          <a:xfrm>
            <a:off x="10546232" y="1188271"/>
            <a:ext cx="1112368" cy="182880"/>
            <a:chOff x="9821691" y="802760"/>
            <a:chExt cx="1112368" cy="182880"/>
          </a:xfrm>
        </p:grpSpPr>
        <p:sp>
          <p:nvSpPr>
            <p:cNvPr id="84" name="Rectangle 83">
              <a:extLst>
                <a:ext uri="{FF2B5EF4-FFF2-40B4-BE49-F238E27FC236}">
                  <a16:creationId xmlns:a16="http://schemas.microsoft.com/office/drawing/2014/main" id="{EC89E3A8-58E7-7436-FC59-7FA5CF8460AD}"/>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a:p>
          </p:txBody>
        </p:sp>
        <p:sp>
          <p:nvSpPr>
            <p:cNvPr id="85" name="TextBox 84">
              <a:extLst>
                <a:ext uri="{FF2B5EF4-FFF2-40B4-BE49-F238E27FC236}">
                  <a16:creationId xmlns:a16="http://schemas.microsoft.com/office/drawing/2014/main" id="{E7553A7E-6C95-0D09-0A0E-968805471B2F}"/>
                </a:ext>
              </a:extLst>
            </p:cNvPr>
            <p:cNvSpPr txBox="1">
              <a:spLocks/>
            </p:cNvSpPr>
            <p:nvPr/>
          </p:nvSpPr>
          <p:spPr>
            <a:xfrm>
              <a:off x="10117524" y="813409"/>
              <a:ext cx="816535"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t>Detailed next</a:t>
              </a:r>
            </a:p>
          </p:txBody>
        </p:sp>
      </p:grpSp>
      <p:sp>
        <p:nvSpPr>
          <p:cNvPr id="90" name="TextBox 89">
            <a:extLst>
              <a:ext uri="{FF2B5EF4-FFF2-40B4-BE49-F238E27FC236}">
                <a16:creationId xmlns:a16="http://schemas.microsoft.com/office/drawing/2014/main" id="{E71EB925-DADC-0A0F-73C7-6EBF7039D6BF}"/>
              </a:ext>
            </a:extLst>
          </p:cNvPr>
          <p:cNvSpPr txBox="1">
            <a:spLocks/>
          </p:cNvSpPr>
          <p:nvPr/>
        </p:nvSpPr>
        <p:spPr>
          <a:xfrm>
            <a:off x="1736903"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PGRR145</a:t>
            </a:r>
            <a:endParaRPr lang="en-US" sz="1200" i="1" noProof="1">
              <a:solidFill>
                <a:schemeClr val="bg1"/>
              </a:solidFill>
            </a:endParaRPr>
          </a:p>
        </p:txBody>
      </p:sp>
      <p:sp>
        <p:nvSpPr>
          <p:cNvPr id="91" name="TextBox 90">
            <a:extLst>
              <a:ext uri="{FF2B5EF4-FFF2-40B4-BE49-F238E27FC236}">
                <a16:creationId xmlns:a16="http://schemas.microsoft.com/office/drawing/2014/main" id="{B6440C96-DF0C-F136-F93E-6B267EAB98A0}"/>
              </a:ext>
            </a:extLst>
          </p:cNvPr>
          <p:cNvSpPr txBox="1">
            <a:spLocks/>
          </p:cNvSpPr>
          <p:nvPr/>
        </p:nvSpPr>
        <p:spPr>
          <a:xfrm>
            <a:off x="4398767"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PGRR145</a:t>
            </a:r>
            <a:endParaRPr lang="en-US" sz="1200" i="1" noProof="1">
              <a:solidFill>
                <a:schemeClr val="bg1"/>
              </a:solidFill>
            </a:endParaRPr>
          </a:p>
        </p:txBody>
      </p:sp>
      <p:sp>
        <p:nvSpPr>
          <p:cNvPr id="92" name="TextBox 91">
            <a:extLst>
              <a:ext uri="{FF2B5EF4-FFF2-40B4-BE49-F238E27FC236}">
                <a16:creationId xmlns:a16="http://schemas.microsoft.com/office/drawing/2014/main" id="{33C6E9CE-E258-63ED-846C-BD87BA8AB75D}"/>
              </a:ext>
            </a:extLst>
          </p:cNvPr>
          <p:cNvSpPr txBox="1">
            <a:spLocks/>
          </p:cNvSpPr>
          <p:nvPr/>
        </p:nvSpPr>
        <p:spPr>
          <a:xfrm>
            <a:off x="7060631"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PGRR145</a:t>
            </a:r>
            <a:endParaRPr lang="en-US" sz="1200" i="1" noProof="1">
              <a:solidFill>
                <a:schemeClr val="bg1"/>
              </a:solidFill>
            </a:endParaRPr>
          </a:p>
        </p:txBody>
      </p:sp>
      <p:sp>
        <p:nvSpPr>
          <p:cNvPr id="93" name="TextBox 92">
            <a:extLst>
              <a:ext uri="{FF2B5EF4-FFF2-40B4-BE49-F238E27FC236}">
                <a16:creationId xmlns:a16="http://schemas.microsoft.com/office/drawing/2014/main" id="{4F74B0CE-B577-BC63-4ECA-212767D228D2}"/>
              </a:ext>
            </a:extLst>
          </p:cNvPr>
          <p:cNvSpPr txBox="1">
            <a:spLocks/>
          </p:cNvSpPr>
          <p:nvPr/>
        </p:nvSpPr>
        <p:spPr>
          <a:xfrm>
            <a:off x="1736903"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NPRR1325</a:t>
            </a:r>
            <a:endParaRPr lang="en-US" sz="1200" i="1" noProof="1">
              <a:solidFill>
                <a:schemeClr val="bg1"/>
              </a:solidFill>
            </a:endParaRPr>
          </a:p>
        </p:txBody>
      </p:sp>
      <p:sp>
        <p:nvSpPr>
          <p:cNvPr id="94" name="TextBox 93">
            <a:extLst>
              <a:ext uri="{FF2B5EF4-FFF2-40B4-BE49-F238E27FC236}">
                <a16:creationId xmlns:a16="http://schemas.microsoft.com/office/drawing/2014/main" id="{E8B614D9-2379-A33B-CADA-537FBBDC9D16}"/>
              </a:ext>
            </a:extLst>
          </p:cNvPr>
          <p:cNvSpPr txBox="1">
            <a:spLocks/>
          </p:cNvSpPr>
          <p:nvPr/>
        </p:nvSpPr>
        <p:spPr>
          <a:xfrm>
            <a:off x="4398767"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NPRR1325</a:t>
            </a:r>
            <a:endParaRPr lang="en-US" sz="1200" i="1" noProof="1">
              <a:solidFill>
                <a:schemeClr val="bg1"/>
              </a:solidFill>
            </a:endParaRPr>
          </a:p>
        </p:txBody>
      </p:sp>
      <p:sp>
        <p:nvSpPr>
          <p:cNvPr id="95" name="TextBox 94">
            <a:extLst>
              <a:ext uri="{FF2B5EF4-FFF2-40B4-BE49-F238E27FC236}">
                <a16:creationId xmlns:a16="http://schemas.microsoft.com/office/drawing/2014/main" id="{E347F497-FF4B-100A-6313-A5F3CF61B53F}"/>
              </a:ext>
            </a:extLst>
          </p:cNvPr>
          <p:cNvSpPr txBox="1">
            <a:spLocks/>
          </p:cNvSpPr>
          <p:nvPr/>
        </p:nvSpPr>
        <p:spPr>
          <a:xfrm>
            <a:off x="7060631"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solidFill>
              </a:rPr>
              <a:t>NPRR1325</a:t>
            </a:r>
            <a:endParaRPr lang="en-US" sz="1200" i="1" noProof="1">
              <a:solidFill>
                <a:schemeClr val="bg1"/>
              </a:solidFill>
            </a:endParaRPr>
          </a:p>
        </p:txBody>
      </p:sp>
    </p:spTree>
    <p:extLst>
      <p:ext uri="{BB962C8B-B14F-4D97-AF65-F5344CB8AC3E}">
        <p14:creationId xmlns:p14="http://schemas.microsoft.com/office/powerpoint/2010/main" val="28984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3E27FD7B-68DF-CECA-BE1F-C9342B7E1A97}"/>
              </a:ext>
            </a:extLst>
          </p:cNvPr>
          <p:cNvGraphicFramePr>
            <a:graphicFrameLocks noChangeAspect="1"/>
          </p:cNvGraphicFramePr>
          <p:nvPr>
            <p:custDataLst>
              <p:tags r:id="rId1"/>
            </p:custDataLst>
            <p:extLst>
              <p:ext uri="{D42A27DB-BD31-4B8C-83A1-F6EECF244321}">
                <p14:modId xmlns:p14="http://schemas.microsoft.com/office/powerpoint/2010/main" val="1928187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34" name="think-cell data - do not delete" hidden="1">
                        <a:extLst>
                          <a:ext uri="{FF2B5EF4-FFF2-40B4-BE49-F238E27FC236}">
                            <a16:creationId xmlns:a16="http://schemas.microsoft.com/office/drawing/2014/main" id="{3E27FD7B-68DF-CECA-BE1F-C9342B7E1A9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28B2C7-B7E5-CB3A-2BF4-FBDE3EDA27FE}"/>
              </a:ext>
            </a:extLst>
          </p:cNvPr>
          <p:cNvSpPr>
            <a:spLocks noGrp="1"/>
          </p:cNvSpPr>
          <p:nvPr>
            <p:ph type="title"/>
          </p:nvPr>
        </p:nvSpPr>
        <p:spPr>
          <a:xfrm>
            <a:off x="1257300" y="457200"/>
            <a:ext cx="10401300" cy="637097"/>
          </a:xfrm>
        </p:spPr>
        <p:txBody>
          <a:bodyPr vert="horz">
            <a:spAutoFit/>
          </a:bodyPr>
          <a:lstStyle/>
          <a:p>
            <a:r>
              <a:rPr lang="en-US" sz="2300"/>
              <a:t>PCLR introduces a controllable-load pathway within Batch Zero, enabling staged interconnection while preserving full transmission planning</a:t>
            </a:r>
          </a:p>
        </p:txBody>
      </p:sp>
      <p:sp>
        <p:nvSpPr>
          <p:cNvPr id="6" name="Slide Number Placeholder 4">
            <a:extLst>
              <a:ext uri="{FF2B5EF4-FFF2-40B4-BE49-F238E27FC236}">
                <a16:creationId xmlns:a16="http://schemas.microsoft.com/office/drawing/2014/main" id="{855F5532-7E20-A790-B979-0399F6C1550D}"/>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21</a:t>
            </a:fld>
            <a:endParaRPr lang="en-US"/>
          </a:p>
        </p:txBody>
      </p:sp>
      <p:cxnSp>
        <p:nvCxnSpPr>
          <p:cNvPr id="7" name="LineBasicDefault 19">
            <a:extLst>
              <a:ext uri="{FF2B5EF4-FFF2-40B4-BE49-F238E27FC236}">
                <a16:creationId xmlns:a16="http://schemas.microsoft.com/office/drawing/2014/main" id="{A927E39B-E384-1DA2-9499-1568113979D8}"/>
              </a:ext>
            </a:extLst>
          </p:cNvPr>
          <p:cNvCxnSpPr>
            <a:cxnSpLocks/>
          </p:cNvCxnSpPr>
          <p:nvPr>
            <p:custDataLst>
              <p:tags r:id="rId2"/>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C6DAFA1-9A9B-06CE-C32F-83668D51A210}"/>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PGRR145 reference section</a:t>
            </a:r>
          </a:p>
        </p:txBody>
      </p:sp>
      <p:sp>
        <p:nvSpPr>
          <p:cNvPr id="11" name="TextBox 10">
            <a:extLst>
              <a:ext uri="{FF2B5EF4-FFF2-40B4-BE49-F238E27FC236}">
                <a16:creationId xmlns:a16="http://schemas.microsoft.com/office/drawing/2014/main" id="{3E263A8D-9B6A-AD00-48AB-777F6A1E6767}"/>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9.2 </a:t>
            </a:r>
            <a:r>
              <a:rPr lang="en-US" sz="1200"/>
              <a:t>– Applicability, Eligibility, and Submission Requirements</a:t>
            </a:r>
            <a:endParaRPr lang="en-US" sz="1200" b="1"/>
          </a:p>
        </p:txBody>
      </p:sp>
      <p:sp>
        <p:nvSpPr>
          <p:cNvPr id="12" name="TextBox 11">
            <a:extLst>
              <a:ext uri="{FF2B5EF4-FFF2-40B4-BE49-F238E27FC236}">
                <a16:creationId xmlns:a16="http://schemas.microsoft.com/office/drawing/2014/main" id="{B50E5753-9ECB-3DF8-CD5F-5F287C1BF73F}"/>
              </a:ext>
            </a:extLst>
          </p:cNvPr>
          <p:cNvSpPr txBox="1">
            <a:spLocks/>
          </p:cNvSpPr>
          <p:nvPr/>
        </p:nvSpPr>
        <p:spPr>
          <a:xfrm>
            <a:off x="1257300" y="2624900"/>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9.3 – </a:t>
            </a:r>
            <a:r>
              <a:rPr lang="en-US" sz="1200"/>
              <a:t>Batch Zero Interconnection Study Methodology</a:t>
            </a:r>
            <a:endParaRPr lang="en-US" sz="1200" b="1"/>
          </a:p>
        </p:txBody>
      </p:sp>
      <p:sp>
        <p:nvSpPr>
          <p:cNvPr id="13" name="TextBox 12">
            <a:extLst>
              <a:ext uri="{FF2B5EF4-FFF2-40B4-BE49-F238E27FC236}">
                <a16:creationId xmlns:a16="http://schemas.microsoft.com/office/drawing/2014/main" id="{BC3944F1-90D5-D56D-9C70-2296B107E929}"/>
              </a:ext>
            </a:extLst>
          </p:cNvPr>
          <p:cNvSpPr txBox="1">
            <a:spLocks/>
          </p:cNvSpPr>
          <p:nvPr/>
        </p:nvSpPr>
        <p:spPr>
          <a:xfrm>
            <a:off x="1257300" y="36617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9.4 – </a:t>
            </a:r>
            <a:r>
              <a:rPr lang="en-US" sz="1200"/>
              <a:t>Batch Zero Results and Commitment Requirements</a:t>
            </a:r>
            <a:endParaRPr lang="en-US" sz="1200" b="1"/>
          </a:p>
        </p:txBody>
      </p:sp>
      <p:sp>
        <p:nvSpPr>
          <p:cNvPr id="14" name="TextBox 13">
            <a:extLst>
              <a:ext uri="{FF2B5EF4-FFF2-40B4-BE49-F238E27FC236}">
                <a16:creationId xmlns:a16="http://schemas.microsoft.com/office/drawing/2014/main" id="{78DFBCC9-1643-510E-56DC-6183F01D4550}"/>
              </a:ext>
            </a:extLst>
          </p:cNvPr>
          <p:cNvSpPr txBox="1">
            <a:spLocks/>
          </p:cNvSpPr>
          <p:nvPr/>
        </p:nvSpPr>
        <p:spPr>
          <a:xfrm>
            <a:off x="1257300" y="4703648"/>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9.5 – </a:t>
            </a:r>
            <a:r>
              <a:rPr lang="en-US" sz="1200"/>
              <a:t>Refinement Study and Transmission Planning</a:t>
            </a:r>
            <a:endParaRPr lang="en-US" sz="1200" b="1"/>
          </a:p>
        </p:txBody>
      </p:sp>
      <p:sp>
        <p:nvSpPr>
          <p:cNvPr id="15" name="TextBox 14">
            <a:extLst>
              <a:ext uri="{FF2B5EF4-FFF2-40B4-BE49-F238E27FC236}">
                <a16:creationId xmlns:a16="http://schemas.microsoft.com/office/drawing/2014/main" id="{BC5E2ED6-DDF8-16E2-57BA-1D7A2C797044}"/>
              </a:ext>
            </a:extLst>
          </p:cNvPr>
          <p:cNvSpPr txBox="1">
            <a:spLocks/>
          </p:cNvSpPr>
          <p:nvPr/>
        </p:nvSpPr>
        <p:spPr>
          <a:xfrm>
            <a:off x="1257300" y="5371204"/>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9.6 – </a:t>
            </a:r>
            <a:r>
              <a:rPr lang="en-US" sz="1200"/>
              <a:t>Energization and Operational Requirements</a:t>
            </a:r>
            <a:endParaRPr lang="en-US" sz="1200" b="1"/>
          </a:p>
        </p:txBody>
      </p:sp>
      <p:cxnSp>
        <p:nvCxnSpPr>
          <p:cNvPr id="21" name="LineBasicDefault 50">
            <a:extLst>
              <a:ext uri="{FF2B5EF4-FFF2-40B4-BE49-F238E27FC236}">
                <a16:creationId xmlns:a16="http://schemas.microsoft.com/office/drawing/2014/main" id="{F52DE3CD-7FFB-3946-B836-D404ED91FB79}"/>
              </a:ext>
            </a:extLst>
          </p:cNvPr>
          <p:cNvCxnSpPr>
            <a:cxnSpLocks/>
          </p:cNvCxnSpPr>
          <p:nvPr>
            <p:custDataLst>
              <p:tags r:id="rId3"/>
            </p:custDataLst>
          </p:nvPr>
        </p:nvCxnSpPr>
        <p:spPr>
          <a:xfrm>
            <a:off x="1257300" y="2574826"/>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LineBasicDefault 50">
            <a:extLst>
              <a:ext uri="{FF2B5EF4-FFF2-40B4-BE49-F238E27FC236}">
                <a16:creationId xmlns:a16="http://schemas.microsoft.com/office/drawing/2014/main" id="{B3372BDD-FB70-FBAF-ADBE-4B7E4988F13E}"/>
              </a:ext>
            </a:extLst>
          </p:cNvPr>
          <p:cNvCxnSpPr>
            <a:cxnSpLocks/>
          </p:cNvCxnSpPr>
          <p:nvPr>
            <p:custDataLst>
              <p:tags r:id="rId4"/>
            </p:custDataLst>
          </p:nvPr>
        </p:nvCxnSpPr>
        <p:spPr>
          <a:xfrm>
            <a:off x="1257300" y="36116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94C20989-14DB-5F00-2C86-82E58B1EEFBE}"/>
              </a:ext>
            </a:extLst>
          </p:cNvPr>
          <p:cNvCxnSpPr>
            <a:cxnSpLocks/>
          </p:cNvCxnSpPr>
          <p:nvPr>
            <p:custDataLst>
              <p:tags r:id="rId5"/>
            </p:custDataLst>
          </p:nvPr>
        </p:nvCxnSpPr>
        <p:spPr>
          <a:xfrm>
            <a:off x="1257300" y="465357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LineBasicDefault 50">
            <a:extLst>
              <a:ext uri="{FF2B5EF4-FFF2-40B4-BE49-F238E27FC236}">
                <a16:creationId xmlns:a16="http://schemas.microsoft.com/office/drawing/2014/main" id="{6E401F8D-D513-1BA4-35B5-A430D386BD27}"/>
              </a:ext>
            </a:extLst>
          </p:cNvPr>
          <p:cNvCxnSpPr>
            <a:cxnSpLocks/>
          </p:cNvCxnSpPr>
          <p:nvPr>
            <p:custDataLst>
              <p:tags r:id="rId6"/>
            </p:custDataLst>
          </p:nvPr>
        </p:nvCxnSpPr>
        <p:spPr>
          <a:xfrm>
            <a:off x="1257300" y="532113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LineBasicDefault 19">
            <a:extLst>
              <a:ext uri="{FF2B5EF4-FFF2-40B4-BE49-F238E27FC236}">
                <a16:creationId xmlns:a16="http://schemas.microsoft.com/office/drawing/2014/main" id="{47B60203-AED6-94CC-A330-ECCE7436A928}"/>
              </a:ext>
            </a:extLst>
          </p:cNvPr>
          <p:cNvCxnSpPr>
            <a:cxnSpLocks/>
          </p:cNvCxnSpPr>
          <p:nvPr>
            <p:custDataLst>
              <p:tags r:id="rId7"/>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46E09DF-274E-386C-09D5-A95224C5C438}"/>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How PCLRs impact/integrate PGRR145 sections</a:t>
            </a:r>
          </a:p>
        </p:txBody>
      </p:sp>
      <p:sp>
        <p:nvSpPr>
          <p:cNvPr id="16" name="TextBox 15">
            <a:extLst>
              <a:ext uri="{FF2B5EF4-FFF2-40B4-BE49-F238E27FC236}">
                <a16:creationId xmlns:a16="http://schemas.microsoft.com/office/drawing/2014/main" id="{EB3E0E79-9878-C719-E5A0-10DEDAB32941}"/>
              </a:ext>
            </a:extLst>
          </p:cNvPr>
          <p:cNvSpPr txBox="1">
            <a:spLocks/>
          </p:cNvSpPr>
          <p:nvPr/>
        </p:nvSpPr>
        <p:spPr>
          <a:xfrm>
            <a:off x="4902390" y="1598364"/>
            <a:ext cx="6756210"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Expand applicability to include PCLR as a distinct pathway</a:t>
            </a:r>
            <a:r>
              <a:rPr lang="en-US" sz="1200"/>
              <a:t>, alongside Base Load and Studied Load</a:t>
            </a:r>
          </a:p>
          <a:p>
            <a:pPr marL="285750" indent="-285750">
              <a:spcBef>
                <a:spcPts val="0"/>
              </a:spcBef>
              <a:spcAft>
                <a:spcPts val="0"/>
              </a:spcAft>
              <a:buFont typeface="Arial" panose="020B0604020202020204" pitchFamily="34" charset="0"/>
              <a:buChar char="•"/>
            </a:pPr>
            <a:r>
              <a:rPr lang="en-US" sz="1200" b="1"/>
              <a:t>Introduce enhanced data and modeling requirements</a:t>
            </a:r>
            <a:r>
              <a:rPr lang="en-US" sz="1200"/>
              <a:t> for controllable loads</a:t>
            </a:r>
          </a:p>
          <a:p>
            <a:pPr marL="285750" indent="-285750">
              <a:spcBef>
                <a:spcPts val="0"/>
              </a:spcBef>
              <a:spcAft>
                <a:spcPts val="0"/>
              </a:spcAft>
              <a:buFont typeface="Arial" panose="020B0604020202020204" pitchFamily="34" charset="0"/>
              <a:buChar char="•"/>
            </a:pPr>
            <a:r>
              <a:rPr lang="en-US" sz="1200" b="1"/>
              <a:t>Define LPC (firm, reliable level)</a:t>
            </a:r>
            <a:r>
              <a:rPr lang="en-US" sz="1200"/>
              <a:t> </a:t>
            </a:r>
            <a:r>
              <a:rPr lang="en-US" sz="1200" b="1"/>
              <a:t>and MPC (conditional full demand)</a:t>
            </a:r>
            <a:r>
              <a:rPr lang="en-US" sz="1200"/>
              <a:t>, enabling flexible load ranges</a:t>
            </a:r>
          </a:p>
        </p:txBody>
      </p:sp>
      <p:sp>
        <p:nvSpPr>
          <p:cNvPr id="17" name="TextBox 16">
            <a:extLst>
              <a:ext uri="{FF2B5EF4-FFF2-40B4-BE49-F238E27FC236}">
                <a16:creationId xmlns:a16="http://schemas.microsoft.com/office/drawing/2014/main" id="{965A044F-617E-5492-DBFD-216547CF36BA}"/>
              </a:ext>
            </a:extLst>
          </p:cNvPr>
          <p:cNvSpPr txBox="1">
            <a:spLocks/>
          </p:cNvSpPr>
          <p:nvPr/>
        </p:nvSpPr>
        <p:spPr>
          <a:xfrm>
            <a:off x="4902390" y="2624900"/>
            <a:ext cx="6756210"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Decouple planning vs. reliability modeling</a:t>
            </a:r>
            <a:r>
              <a:rPr lang="en-US" sz="1200"/>
              <a:t>: plan system for full requested load (MPC), assess reliability at LPC (constrained level)</a:t>
            </a:r>
          </a:p>
          <a:p>
            <a:pPr marL="285750" indent="-285750">
              <a:spcBef>
                <a:spcPts val="0"/>
              </a:spcBef>
              <a:spcAft>
                <a:spcPts val="0"/>
              </a:spcAft>
              <a:buFont typeface="Arial" panose="020B0604020202020204" pitchFamily="34" charset="0"/>
              <a:buChar char="•"/>
            </a:pPr>
            <a:r>
              <a:rPr lang="en-US" sz="1200" b="1"/>
              <a:t>Establish LPC as the maximum reliably serviceable load</a:t>
            </a:r>
            <a:r>
              <a:rPr lang="en-US" sz="1200"/>
              <a:t> in each study year</a:t>
            </a:r>
          </a:p>
          <a:p>
            <a:pPr marL="285750" indent="-285750">
              <a:spcBef>
                <a:spcPts val="0"/>
              </a:spcBef>
              <a:spcAft>
                <a:spcPts val="0"/>
              </a:spcAft>
              <a:buFont typeface="Arial" panose="020B0604020202020204" pitchFamily="34" charset="0"/>
              <a:buChar char="•"/>
            </a:pPr>
            <a:r>
              <a:rPr lang="en-US" sz="1200" b="1"/>
              <a:t>Enable two-tier outcomes</a:t>
            </a:r>
            <a:r>
              <a:rPr lang="en-US" sz="1200"/>
              <a:t>: firm allocation at LPC, and conditional approval of additional demand (MPC)</a:t>
            </a:r>
          </a:p>
        </p:txBody>
      </p:sp>
      <p:sp>
        <p:nvSpPr>
          <p:cNvPr id="18" name="TextBox 17">
            <a:extLst>
              <a:ext uri="{FF2B5EF4-FFF2-40B4-BE49-F238E27FC236}">
                <a16:creationId xmlns:a16="http://schemas.microsoft.com/office/drawing/2014/main" id="{8FD5019F-69A7-EA31-B37A-53F21E038DC6}"/>
              </a:ext>
            </a:extLst>
          </p:cNvPr>
          <p:cNvSpPr txBox="1">
            <a:spLocks/>
          </p:cNvSpPr>
          <p:nvPr/>
        </p:nvSpPr>
        <p:spPr>
          <a:xfrm>
            <a:off x="4902390" y="3661742"/>
            <a:ext cx="6756210"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Introduce dual commitment structure</a:t>
            </a:r>
            <a:r>
              <a:rPr lang="en-US" sz="1200"/>
              <a:t>: interconnection Agreement (infrastructure) and PCLR operational commitment (Form W)</a:t>
            </a:r>
          </a:p>
          <a:p>
            <a:pPr marL="285750" indent="-285750">
              <a:spcBef>
                <a:spcPts val="0"/>
              </a:spcBef>
              <a:spcAft>
                <a:spcPts val="0"/>
              </a:spcAft>
              <a:buFont typeface="Arial" panose="020B0604020202020204" pitchFamily="34" charset="0"/>
              <a:buChar char="•"/>
            </a:pPr>
            <a:r>
              <a:rPr lang="en-US" sz="1200" b="1"/>
              <a:t>Require formal election of PCLR pathway</a:t>
            </a:r>
            <a:r>
              <a:rPr lang="en-US" sz="1200"/>
              <a:t>, including ability to accept, modify, or decline LPC/MPC structure</a:t>
            </a:r>
          </a:p>
          <a:p>
            <a:pPr marL="285750" indent="-285750">
              <a:spcBef>
                <a:spcPts val="0"/>
              </a:spcBef>
              <a:spcAft>
                <a:spcPts val="0"/>
              </a:spcAft>
              <a:buFont typeface="Arial" panose="020B0604020202020204" pitchFamily="34" charset="0"/>
              <a:buChar char="•"/>
            </a:pPr>
            <a:r>
              <a:rPr lang="en-US" sz="1200" b="1"/>
              <a:t>Link study results to binding operational limits and qualification requirements</a:t>
            </a:r>
          </a:p>
        </p:txBody>
      </p:sp>
      <p:sp>
        <p:nvSpPr>
          <p:cNvPr id="19" name="TextBox 18">
            <a:extLst>
              <a:ext uri="{FF2B5EF4-FFF2-40B4-BE49-F238E27FC236}">
                <a16:creationId xmlns:a16="http://schemas.microsoft.com/office/drawing/2014/main" id="{4924B259-FB74-AEA5-A9D3-AD80DBDD2C39}"/>
              </a:ext>
            </a:extLst>
          </p:cNvPr>
          <p:cNvSpPr txBox="1">
            <a:spLocks/>
          </p:cNvSpPr>
          <p:nvPr/>
        </p:nvSpPr>
        <p:spPr>
          <a:xfrm>
            <a:off x="4902390" y="4703648"/>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Plan transmission for full requested demand (MPC)</a:t>
            </a:r>
            <a:r>
              <a:rPr lang="en-US" sz="1200"/>
              <a:t> to avoid underbuilding</a:t>
            </a:r>
          </a:p>
          <a:p>
            <a:pPr marL="285750" indent="-285750">
              <a:spcBef>
                <a:spcPts val="0"/>
              </a:spcBef>
              <a:spcAft>
                <a:spcPts val="0"/>
              </a:spcAft>
              <a:buFont typeface="Arial" panose="020B0604020202020204" pitchFamily="34" charset="0"/>
              <a:buChar char="•"/>
            </a:pPr>
            <a:r>
              <a:rPr lang="en-US" sz="1200" b="1"/>
              <a:t>Decouple long-term system design </a:t>
            </a:r>
            <a:r>
              <a:rPr lang="en-US" sz="1200"/>
              <a:t>from near-term operations</a:t>
            </a:r>
          </a:p>
          <a:p>
            <a:pPr marL="285750" indent="-285750">
              <a:spcBef>
                <a:spcPts val="0"/>
              </a:spcBef>
              <a:spcAft>
                <a:spcPts val="0"/>
              </a:spcAft>
              <a:buFont typeface="Arial" panose="020B0604020202020204" pitchFamily="34" charset="0"/>
              <a:buChar char="•"/>
            </a:pPr>
            <a:r>
              <a:rPr lang="en-US" sz="1200" b="1"/>
              <a:t>Maintain LPC as the planning input </a:t>
            </a:r>
            <a:r>
              <a:rPr lang="en-US" sz="1200"/>
              <a:t>for committed PCLRs in refinement</a:t>
            </a:r>
          </a:p>
        </p:txBody>
      </p:sp>
      <p:sp>
        <p:nvSpPr>
          <p:cNvPr id="20" name="TextBox 19">
            <a:extLst>
              <a:ext uri="{FF2B5EF4-FFF2-40B4-BE49-F238E27FC236}">
                <a16:creationId xmlns:a16="http://schemas.microsoft.com/office/drawing/2014/main" id="{A3C045AE-3970-A942-7884-96C30CFD58B5}"/>
              </a:ext>
            </a:extLst>
          </p:cNvPr>
          <p:cNvSpPr txBox="1">
            <a:spLocks/>
          </p:cNvSpPr>
          <p:nvPr/>
        </p:nvSpPr>
        <p:spPr>
          <a:xfrm>
            <a:off x="4902390" y="537120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Enable staged energization</a:t>
            </a:r>
            <a:r>
              <a:rPr lang="en-US" sz="1200"/>
              <a:t>, with initial operation limited to LPC</a:t>
            </a:r>
          </a:p>
          <a:p>
            <a:pPr marL="285750" indent="-285750">
              <a:spcBef>
                <a:spcPts val="0"/>
              </a:spcBef>
              <a:spcAft>
                <a:spcPts val="0"/>
              </a:spcAft>
              <a:buFont typeface="Arial" panose="020B0604020202020204" pitchFamily="34" charset="0"/>
              <a:buChar char="•"/>
            </a:pPr>
            <a:r>
              <a:rPr lang="en-US" sz="1200" b="1"/>
              <a:t>Require PCLR qualification </a:t>
            </a:r>
            <a:r>
              <a:rPr lang="en-US" sz="1200"/>
              <a:t>(registration, telemetry, testing) before exceeding LPC</a:t>
            </a:r>
          </a:p>
          <a:p>
            <a:pPr marL="285750" indent="-285750">
              <a:spcBef>
                <a:spcPts val="0"/>
              </a:spcBef>
              <a:spcAft>
                <a:spcPts val="0"/>
              </a:spcAft>
              <a:buFont typeface="Arial" panose="020B0604020202020204" pitchFamily="34" charset="0"/>
              <a:buChar char="•"/>
            </a:pPr>
            <a:r>
              <a:rPr lang="en-US" sz="1200"/>
              <a:t>Enforce </a:t>
            </a:r>
            <a:r>
              <a:rPr lang="en-US" sz="1200" b="1"/>
              <a:t>dispatchability and ERCOT control</a:t>
            </a:r>
            <a:r>
              <a:rPr lang="en-US" sz="1200"/>
              <a:t>, with operations capped until full approval</a:t>
            </a:r>
          </a:p>
        </p:txBody>
      </p:sp>
      <p:cxnSp>
        <p:nvCxnSpPr>
          <p:cNvPr id="25" name="LineBasicDefault 50">
            <a:extLst>
              <a:ext uri="{FF2B5EF4-FFF2-40B4-BE49-F238E27FC236}">
                <a16:creationId xmlns:a16="http://schemas.microsoft.com/office/drawing/2014/main" id="{E56122ED-1AD7-333B-A4A0-49E21437003C}"/>
              </a:ext>
            </a:extLst>
          </p:cNvPr>
          <p:cNvCxnSpPr>
            <a:cxnSpLocks/>
          </p:cNvCxnSpPr>
          <p:nvPr>
            <p:custDataLst>
              <p:tags r:id="rId8"/>
            </p:custDataLst>
          </p:nvPr>
        </p:nvCxnSpPr>
        <p:spPr>
          <a:xfrm>
            <a:off x="4902390" y="532113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LineBasicDefault 50">
            <a:extLst>
              <a:ext uri="{FF2B5EF4-FFF2-40B4-BE49-F238E27FC236}">
                <a16:creationId xmlns:a16="http://schemas.microsoft.com/office/drawing/2014/main" id="{9CBCBB40-22B5-8F57-3907-0D909FADEE60}"/>
              </a:ext>
            </a:extLst>
          </p:cNvPr>
          <p:cNvCxnSpPr>
            <a:cxnSpLocks/>
          </p:cNvCxnSpPr>
          <p:nvPr>
            <p:custDataLst>
              <p:tags r:id="rId9"/>
            </p:custDataLst>
          </p:nvPr>
        </p:nvCxnSpPr>
        <p:spPr>
          <a:xfrm>
            <a:off x="4902390" y="36116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634E57-8267-3C6F-922A-B7A8A043B3AA}"/>
              </a:ext>
            </a:extLst>
          </p:cNvPr>
          <p:cNvCxnSpPr>
            <a:cxnSpLocks/>
          </p:cNvCxnSpPr>
          <p:nvPr>
            <p:custDataLst>
              <p:tags r:id="rId10"/>
            </p:custDataLst>
          </p:nvPr>
        </p:nvCxnSpPr>
        <p:spPr>
          <a:xfrm>
            <a:off x="4902390" y="465357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LineBasicDefault 50">
            <a:extLst>
              <a:ext uri="{FF2B5EF4-FFF2-40B4-BE49-F238E27FC236}">
                <a16:creationId xmlns:a16="http://schemas.microsoft.com/office/drawing/2014/main" id="{560D43AB-534A-1DE8-841E-312A0CD5E5F3}"/>
              </a:ext>
            </a:extLst>
          </p:cNvPr>
          <p:cNvCxnSpPr>
            <a:cxnSpLocks/>
          </p:cNvCxnSpPr>
          <p:nvPr>
            <p:custDataLst>
              <p:tags r:id="rId11"/>
            </p:custDataLst>
          </p:nvPr>
        </p:nvCxnSpPr>
        <p:spPr>
          <a:xfrm>
            <a:off x="4902390" y="2574826"/>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5. Source">
            <a:extLst>
              <a:ext uri="{FF2B5EF4-FFF2-40B4-BE49-F238E27FC236}">
                <a16:creationId xmlns:a16="http://schemas.microsoft.com/office/drawing/2014/main" id="{5582A974-A977-AA93-C806-0BBA722EE67A}"/>
              </a:ext>
            </a:extLst>
          </p:cNvPr>
          <p:cNvSpPr txBox="1"/>
          <p:nvPr>
            <p:custDataLst>
              <p:tags r:id="rId1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a:t>Source: 145PGRR-45 ERCOT </a:t>
            </a:r>
            <a:r>
              <a:rPr lang="fr-FR" sz="800" err="1"/>
              <a:t>Comments</a:t>
            </a:r>
            <a:r>
              <a:rPr lang="fr-FR" sz="800"/>
              <a:t> 041726</a:t>
            </a:r>
            <a:endParaRPr lang="en-US" sz="800"/>
          </a:p>
        </p:txBody>
      </p:sp>
      <p:grpSp>
        <p:nvGrpSpPr>
          <p:cNvPr id="38" name="Group 37">
            <a:extLst>
              <a:ext uri="{FF2B5EF4-FFF2-40B4-BE49-F238E27FC236}">
                <a16:creationId xmlns:a16="http://schemas.microsoft.com/office/drawing/2014/main" id="{45DB3382-10D1-903D-D5BB-6CAD4E2D6751}"/>
              </a:ext>
            </a:extLst>
          </p:cNvPr>
          <p:cNvGrpSpPr/>
          <p:nvPr/>
        </p:nvGrpSpPr>
        <p:grpSpPr>
          <a:xfrm>
            <a:off x="4431486" y="1380162"/>
            <a:ext cx="396228" cy="396228"/>
            <a:chOff x="4431486" y="1380162"/>
            <a:chExt cx="396228" cy="396228"/>
          </a:xfrm>
        </p:grpSpPr>
        <p:sp>
          <p:nvSpPr>
            <p:cNvPr id="39" name="Oval 38">
              <a:extLst>
                <a:ext uri="{FF2B5EF4-FFF2-40B4-BE49-F238E27FC236}">
                  <a16:creationId xmlns:a16="http://schemas.microsoft.com/office/drawing/2014/main" id="{F78FC474-FA95-9E60-1C55-A35890114162}"/>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96BAB6E5-C46C-9E2E-0BA7-E79AC047105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4439100" y="1387776"/>
              <a:ext cx="381000" cy="381000"/>
            </a:xfrm>
            <a:prstGeom prst="rect">
              <a:avLst/>
            </a:prstGeom>
          </p:spPr>
        </p:pic>
      </p:grpSp>
    </p:spTree>
    <p:extLst>
      <p:ext uri="{BB962C8B-B14F-4D97-AF65-F5344CB8AC3E}">
        <p14:creationId xmlns:p14="http://schemas.microsoft.com/office/powerpoint/2010/main" val="3302534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EF83BF-90A3-CE1D-D4B2-9D4676096FF9}"/>
              </a:ext>
            </a:extLst>
          </p:cNvPr>
          <p:cNvGraphicFramePr>
            <a:graphicFrameLocks noChangeAspect="1"/>
          </p:cNvGraphicFramePr>
          <p:nvPr>
            <p:custDataLst>
              <p:tags r:id="rId1"/>
            </p:custDataLst>
            <p:extLst>
              <p:ext uri="{D42A27DB-BD31-4B8C-83A1-F6EECF244321}">
                <p14:modId xmlns:p14="http://schemas.microsoft.com/office/powerpoint/2010/main" val="2364675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7" name="think-cell data - do not delete" hidden="1">
                        <a:extLst>
                          <a:ext uri="{FF2B5EF4-FFF2-40B4-BE49-F238E27FC236}">
                            <a16:creationId xmlns:a16="http://schemas.microsoft.com/office/drawing/2014/main" id="{C7EF83BF-90A3-CE1D-D4B2-9D4676096FF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F73B4D86-5EAE-22F9-3614-7E71B747BAF0}"/>
              </a:ext>
            </a:extLst>
          </p:cNvPr>
          <p:cNvSpPr/>
          <p:nvPr/>
        </p:nvSpPr>
        <p:spPr>
          <a:xfrm>
            <a:off x="1257300" y="3067632"/>
            <a:ext cx="10401300" cy="78765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a:p>
        </p:txBody>
      </p:sp>
      <p:sp>
        <p:nvSpPr>
          <p:cNvPr id="45" name="Rectangle 44">
            <a:extLst>
              <a:ext uri="{FF2B5EF4-FFF2-40B4-BE49-F238E27FC236}">
                <a16:creationId xmlns:a16="http://schemas.microsoft.com/office/drawing/2014/main" id="{2CCCB88A-6BA6-C0A0-D68D-1967C324142B}"/>
              </a:ext>
            </a:extLst>
          </p:cNvPr>
          <p:cNvSpPr/>
          <p:nvPr/>
        </p:nvSpPr>
        <p:spPr>
          <a:xfrm>
            <a:off x="1257300" y="4952426"/>
            <a:ext cx="10401300" cy="1463067"/>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a:p>
        </p:txBody>
      </p:sp>
      <p:sp>
        <p:nvSpPr>
          <p:cNvPr id="2" name="Title 1">
            <a:extLst>
              <a:ext uri="{FF2B5EF4-FFF2-40B4-BE49-F238E27FC236}">
                <a16:creationId xmlns:a16="http://schemas.microsoft.com/office/drawing/2014/main" id="{4624F587-AE07-6587-8E09-A1B7775D170B}"/>
              </a:ext>
            </a:extLst>
          </p:cNvPr>
          <p:cNvSpPr>
            <a:spLocks noGrp="1"/>
          </p:cNvSpPr>
          <p:nvPr>
            <p:ph type="title"/>
          </p:nvPr>
        </p:nvSpPr>
        <p:spPr>
          <a:xfrm>
            <a:off x="1257300" y="457200"/>
            <a:ext cx="10401300" cy="664797"/>
          </a:xfrm>
        </p:spPr>
        <p:txBody>
          <a:bodyPr vert="horz">
            <a:spAutoFit/>
          </a:bodyPr>
          <a:lstStyle/>
          <a:p>
            <a:r>
              <a:rPr lang="en-US"/>
              <a:t>PCLR enables dispatchable, price-responsive load by integrating large load into ERCOT market operations and SCED</a:t>
            </a:r>
          </a:p>
        </p:txBody>
      </p:sp>
      <p:sp>
        <p:nvSpPr>
          <p:cNvPr id="5" name="Slide Number Placeholder 4">
            <a:extLst>
              <a:ext uri="{FF2B5EF4-FFF2-40B4-BE49-F238E27FC236}">
                <a16:creationId xmlns:a16="http://schemas.microsoft.com/office/drawing/2014/main" id="{86E0CA57-9335-3825-F4FC-0E9D78EA09F2}"/>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8" name="5. Source">
            <a:extLst>
              <a:ext uri="{FF2B5EF4-FFF2-40B4-BE49-F238E27FC236}">
                <a16:creationId xmlns:a16="http://schemas.microsoft.com/office/drawing/2014/main" id="{062EF5E6-5921-79B9-9E20-ADAFD8BD55DF}"/>
              </a:ext>
            </a:extLst>
          </p:cNvPr>
          <p:cNvSpPr txBox="1"/>
          <p:nvPr>
            <p:custDataLst>
              <p:tags r:id="rId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a:t>Source: </a:t>
            </a:r>
            <a:r>
              <a:rPr lang="en-US" sz="800"/>
              <a:t>1325NPRR-05 ERCOT Comments 041726</a:t>
            </a:r>
          </a:p>
        </p:txBody>
      </p:sp>
      <p:cxnSp>
        <p:nvCxnSpPr>
          <p:cNvPr id="9" name="LineBasicDefault 19">
            <a:extLst>
              <a:ext uri="{FF2B5EF4-FFF2-40B4-BE49-F238E27FC236}">
                <a16:creationId xmlns:a16="http://schemas.microsoft.com/office/drawing/2014/main" id="{E947FB80-18F9-750B-944E-EE5120FBD3EC}"/>
              </a:ext>
            </a:extLst>
          </p:cNvPr>
          <p:cNvCxnSpPr>
            <a:cxnSpLocks/>
          </p:cNvCxnSpPr>
          <p:nvPr>
            <p:custDataLst>
              <p:tags r:id="rId3"/>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07570F9-F30C-4EE7-C376-0E6F702DD3F8}"/>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NPRR1325 reference section</a:t>
            </a:r>
          </a:p>
        </p:txBody>
      </p:sp>
      <p:sp>
        <p:nvSpPr>
          <p:cNvPr id="11" name="TextBox 10">
            <a:extLst>
              <a:ext uri="{FF2B5EF4-FFF2-40B4-BE49-F238E27FC236}">
                <a16:creationId xmlns:a16="http://schemas.microsoft.com/office/drawing/2014/main" id="{FF3CDE62-B86C-2F08-EE54-00F30F583FD5}"/>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2 </a:t>
            </a:r>
            <a:r>
              <a:rPr lang="en-US" sz="1200"/>
              <a:t>– Definitions, acronyms and abbreviations</a:t>
            </a:r>
            <a:endParaRPr lang="en-US" sz="1200" b="1"/>
          </a:p>
        </p:txBody>
      </p:sp>
      <p:cxnSp>
        <p:nvCxnSpPr>
          <p:cNvPr id="12" name="LineBasicDefault 19">
            <a:extLst>
              <a:ext uri="{FF2B5EF4-FFF2-40B4-BE49-F238E27FC236}">
                <a16:creationId xmlns:a16="http://schemas.microsoft.com/office/drawing/2014/main" id="{7F9717AC-6421-8DCA-B65D-E1A2414425CF}"/>
              </a:ext>
            </a:extLst>
          </p:cNvPr>
          <p:cNvCxnSpPr>
            <a:cxnSpLocks/>
          </p:cNvCxnSpPr>
          <p:nvPr>
            <p:custDataLst>
              <p:tags r:id="rId4"/>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AD99F0-8F11-DE19-C377-50ECF72BB555}"/>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How PCLRs impact and integrate NPRR1325 sections</a:t>
            </a:r>
          </a:p>
        </p:txBody>
      </p:sp>
      <p:sp>
        <p:nvSpPr>
          <p:cNvPr id="14" name="TextBox 13">
            <a:extLst>
              <a:ext uri="{FF2B5EF4-FFF2-40B4-BE49-F238E27FC236}">
                <a16:creationId xmlns:a16="http://schemas.microsoft.com/office/drawing/2014/main" id="{53058648-C2D5-BEB9-D591-F0BFE6584604}"/>
              </a:ext>
            </a:extLst>
          </p:cNvPr>
          <p:cNvSpPr txBox="1">
            <a:spLocks/>
          </p:cNvSpPr>
          <p:nvPr/>
        </p:nvSpPr>
        <p:spPr>
          <a:xfrm>
            <a:off x="4902390" y="1598364"/>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Introduce PCLR as a new controllable load construct</a:t>
            </a:r>
            <a:r>
              <a:rPr lang="en-US" sz="1200"/>
              <a:t>, extending CLR into large-load interconnection</a:t>
            </a:r>
          </a:p>
          <a:p>
            <a:pPr marL="285750" indent="-285750">
              <a:spcBef>
                <a:spcPts val="0"/>
              </a:spcBef>
              <a:spcAft>
                <a:spcPts val="0"/>
              </a:spcAft>
              <a:buFont typeface="Arial" panose="020B0604020202020204" pitchFamily="34" charset="0"/>
              <a:buChar char="•"/>
            </a:pPr>
            <a:r>
              <a:rPr lang="en-US" sz="1200" b="1"/>
              <a:t>Define LPC </a:t>
            </a:r>
            <a:r>
              <a:rPr lang="en-US" sz="1200"/>
              <a:t>(firm level)</a:t>
            </a:r>
            <a:r>
              <a:rPr lang="en-US" sz="1200" b="1"/>
              <a:t> and MPC </a:t>
            </a:r>
            <a:r>
              <a:rPr lang="en-US" sz="1200"/>
              <a:t>(conditional level) and associated operational constraints</a:t>
            </a:r>
          </a:p>
          <a:p>
            <a:pPr marL="285750" indent="-285750">
              <a:spcBef>
                <a:spcPts val="0"/>
              </a:spcBef>
              <a:spcAft>
                <a:spcPts val="0"/>
              </a:spcAft>
              <a:buFont typeface="Arial" panose="020B0604020202020204" pitchFamily="34" charset="0"/>
              <a:buChar char="•"/>
            </a:pPr>
            <a:r>
              <a:rPr lang="en-US" sz="1200" b="1"/>
              <a:t>Establish standardized terminology</a:t>
            </a:r>
            <a:r>
              <a:rPr lang="en-US" sz="1200"/>
              <a:t> linking planning, dispatch, and compliance</a:t>
            </a:r>
          </a:p>
        </p:txBody>
      </p:sp>
      <p:grpSp>
        <p:nvGrpSpPr>
          <p:cNvPr id="34" name="Group 33">
            <a:extLst>
              <a:ext uri="{FF2B5EF4-FFF2-40B4-BE49-F238E27FC236}">
                <a16:creationId xmlns:a16="http://schemas.microsoft.com/office/drawing/2014/main" id="{7EE55381-CF86-162C-FC92-7743B838E534}"/>
              </a:ext>
            </a:extLst>
          </p:cNvPr>
          <p:cNvGrpSpPr/>
          <p:nvPr/>
        </p:nvGrpSpPr>
        <p:grpSpPr>
          <a:xfrm>
            <a:off x="4431486" y="1380162"/>
            <a:ext cx="396228" cy="396228"/>
            <a:chOff x="4431486" y="1380162"/>
            <a:chExt cx="396228" cy="396228"/>
          </a:xfrm>
        </p:grpSpPr>
        <p:sp>
          <p:nvSpPr>
            <p:cNvPr id="15" name="Oval 14">
              <a:extLst>
                <a:ext uri="{FF2B5EF4-FFF2-40B4-BE49-F238E27FC236}">
                  <a16:creationId xmlns:a16="http://schemas.microsoft.com/office/drawing/2014/main" id="{A2D3033B-E3A8-6083-9472-33706A2754B4}"/>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6" name="Graphic 15">
              <a:extLst>
                <a:ext uri="{FF2B5EF4-FFF2-40B4-BE49-F238E27FC236}">
                  <a16:creationId xmlns:a16="http://schemas.microsoft.com/office/drawing/2014/main" id="{DEE598DD-0AA0-3A02-EF9C-F45A5564511D}"/>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439100" y="1387776"/>
              <a:ext cx="381000" cy="381000"/>
            </a:xfrm>
            <a:prstGeom prst="rect">
              <a:avLst/>
            </a:prstGeom>
          </p:spPr>
        </p:pic>
      </p:grpSp>
      <p:cxnSp>
        <p:nvCxnSpPr>
          <p:cNvPr id="18" name="LineBasicDefault 50">
            <a:extLst>
              <a:ext uri="{FF2B5EF4-FFF2-40B4-BE49-F238E27FC236}">
                <a16:creationId xmlns:a16="http://schemas.microsoft.com/office/drawing/2014/main" id="{0DC67DF5-8D61-5959-22A5-37B5B91324DF}"/>
              </a:ext>
            </a:extLst>
          </p:cNvPr>
          <p:cNvCxnSpPr>
            <a:cxnSpLocks/>
          </p:cNvCxnSpPr>
          <p:nvPr>
            <p:custDataLst>
              <p:tags r:id="rId5"/>
            </p:custDataLst>
          </p:nvPr>
        </p:nvCxnSpPr>
        <p:spPr>
          <a:xfrm>
            <a:off x="1257300" y="238096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LineBasicDefault 50">
            <a:extLst>
              <a:ext uri="{FF2B5EF4-FFF2-40B4-BE49-F238E27FC236}">
                <a16:creationId xmlns:a16="http://schemas.microsoft.com/office/drawing/2014/main" id="{112A2FC4-7D92-2876-04A0-D0F74B65AD46}"/>
              </a:ext>
            </a:extLst>
          </p:cNvPr>
          <p:cNvCxnSpPr>
            <a:cxnSpLocks/>
          </p:cNvCxnSpPr>
          <p:nvPr>
            <p:custDataLst>
              <p:tags r:id="rId6"/>
            </p:custDataLst>
          </p:nvPr>
        </p:nvCxnSpPr>
        <p:spPr>
          <a:xfrm>
            <a:off x="4902390" y="238096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90C98C3-7715-2451-2B44-B5EB0308B05C}"/>
              </a:ext>
            </a:extLst>
          </p:cNvPr>
          <p:cNvSpPr txBox="1">
            <a:spLocks/>
          </p:cNvSpPr>
          <p:nvPr/>
        </p:nvSpPr>
        <p:spPr>
          <a:xfrm>
            <a:off x="1257300" y="2445036"/>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3.2.5 </a:t>
            </a:r>
            <a:r>
              <a:rPr lang="en-US" sz="1200"/>
              <a:t>– Publication of resource and load information</a:t>
            </a:r>
            <a:endParaRPr lang="en-US" sz="1200" b="1"/>
          </a:p>
        </p:txBody>
      </p:sp>
      <p:sp>
        <p:nvSpPr>
          <p:cNvPr id="21" name="TextBox 20">
            <a:extLst>
              <a:ext uri="{FF2B5EF4-FFF2-40B4-BE49-F238E27FC236}">
                <a16:creationId xmlns:a16="http://schemas.microsoft.com/office/drawing/2014/main" id="{F83D4C61-1C63-ACD5-2E95-EF97421B9456}"/>
              </a:ext>
            </a:extLst>
          </p:cNvPr>
          <p:cNvSpPr txBox="1">
            <a:spLocks/>
          </p:cNvSpPr>
          <p:nvPr/>
        </p:nvSpPr>
        <p:spPr>
          <a:xfrm>
            <a:off x="4902390" y="2445036"/>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Represent demand as price-responsive curves </a:t>
            </a:r>
            <a:r>
              <a:rPr lang="en-US" sz="1200"/>
              <a:t>(LPC to MPC) instead of static load</a:t>
            </a:r>
          </a:p>
          <a:p>
            <a:pPr marL="285750" indent="-285750">
              <a:spcBef>
                <a:spcPts val="0"/>
              </a:spcBef>
              <a:spcAft>
                <a:spcPts val="0"/>
              </a:spcAft>
              <a:buFont typeface="Arial" panose="020B0604020202020204" pitchFamily="34" charset="0"/>
              <a:buChar char="•"/>
            </a:pPr>
            <a:r>
              <a:rPr lang="en-US" sz="1200" b="1"/>
              <a:t>Publish aggregate demand curves from Energy Bid Curves</a:t>
            </a:r>
            <a:r>
              <a:rPr lang="en-US" sz="1200"/>
              <a:t> reflecting flexible consumption</a:t>
            </a:r>
          </a:p>
          <a:p>
            <a:pPr marL="285750" indent="-285750">
              <a:spcBef>
                <a:spcPts val="0"/>
              </a:spcBef>
              <a:spcAft>
                <a:spcPts val="0"/>
              </a:spcAft>
              <a:buFont typeface="Arial" panose="020B0604020202020204" pitchFamily="34" charset="0"/>
              <a:buChar char="•"/>
            </a:pPr>
            <a:r>
              <a:rPr lang="en-US" sz="1200" b="1"/>
              <a:t>Provide visibility into real-time demand response capability</a:t>
            </a:r>
            <a:r>
              <a:rPr lang="en-US" sz="1200"/>
              <a:t> in SCED</a:t>
            </a:r>
          </a:p>
        </p:txBody>
      </p:sp>
      <p:cxnSp>
        <p:nvCxnSpPr>
          <p:cNvPr id="22" name="LineBasicDefault 50">
            <a:extLst>
              <a:ext uri="{FF2B5EF4-FFF2-40B4-BE49-F238E27FC236}">
                <a16:creationId xmlns:a16="http://schemas.microsoft.com/office/drawing/2014/main" id="{F4EE2F7D-B5F3-757C-FB9C-CB3F0BDFF614}"/>
              </a:ext>
            </a:extLst>
          </p:cNvPr>
          <p:cNvCxnSpPr>
            <a:cxnSpLocks/>
          </p:cNvCxnSpPr>
          <p:nvPr>
            <p:custDataLst>
              <p:tags r:id="rId7"/>
            </p:custDataLst>
          </p:nvPr>
        </p:nvCxnSpPr>
        <p:spPr>
          <a:xfrm>
            <a:off x="1257300" y="3035753"/>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00A4DC96-AC01-BFD3-1F18-9B4424DAEF3B}"/>
              </a:ext>
            </a:extLst>
          </p:cNvPr>
          <p:cNvCxnSpPr>
            <a:cxnSpLocks/>
          </p:cNvCxnSpPr>
          <p:nvPr>
            <p:custDataLst>
              <p:tags r:id="rId8"/>
            </p:custDataLst>
          </p:nvPr>
        </p:nvCxnSpPr>
        <p:spPr>
          <a:xfrm>
            <a:off x="4902390" y="3035753"/>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5FE51DC-1CFE-5005-B4DB-D7663D78D218}"/>
              </a:ext>
            </a:extLst>
          </p:cNvPr>
          <p:cNvSpPr txBox="1">
            <a:spLocks/>
          </p:cNvSpPr>
          <p:nvPr/>
        </p:nvSpPr>
        <p:spPr>
          <a:xfrm>
            <a:off x="1257300" y="3121385"/>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4.4.9.4 and 4.4.9.4.4 </a:t>
            </a:r>
            <a:r>
              <a:rPr lang="en-US" sz="1200"/>
              <a:t>– Mitigation and Adjusted Bid Caps (ABC)</a:t>
            </a:r>
          </a:p>
        </p:txBody>
      </p:sp>
      <p:sp>
        <p:nvSpPr>
          <p:cNvPr id="25" name="TextBox 24">
            <a:extLst>
              <a:ext uri="{FF2B5EF4-FFF2-40B4-BE49-F238E27FC236}">
                <a16:creationId xmlns:a16="http://schemas.microsoft.com/office/drawing/2014/main" id="{38C2A87C-C5A6-632F-FDEE-1E328B984C7C}"/>
              </a:ext>
            </a:extLst>
          </p:cNvPr>
          <p:cNvSpPr txBox="1">
            <a:spLocks/>
          </p:cNvSpPr>
          <p:nvPr/>
        </p:nvSpPr>
        <p:spPr>
          <a:xfrm>
            <a:off x="4902390" y="3121385"/>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Extend mitigation framework to include dispatchable load </a:t>
            </a:r>
            <a:r>
              <a:rPr lang="en-US" sz="1200"/>
              <a:t>alongside generation and ESRs</a:t>
            </a:r>
          </a:p>
          <a:p>
            <a:pPr marL="285750" indent="-285750">
              <a:spcBef>
                <a:spcPts val="0"/>
              </a:spcBef>
              <a:spcAft>
                <a:spcPts val="0"/>
              </a:spcAft>
              <a:buFont typeface="Arial" panose="020B0604020202020204" pitchFamily="34" charset="0"/>
              <a:buChar char="•"/>
            </a:pPr>
            <a:r>
              <a:rPr lang="en-US" sz="1200" b="1"/>
              <a:t>Introduce constraint-driven bid capping (ABC)</a:t>
            </a:r>
            <a:r>
              <a:rPr lang="en-US" sz="1200"/>
              <a:t> for PCLRs: triggered by binding constraints (≥90% shadow price) and applied based on PCLR shift factor contribution to congestion</a:t>
            </a:r>
            <a:endParaRPr lang="en-US" sz="1200" b="1"/>
          </a:p>
          <a:p>
            <a:pPr marL="285750" indent="-285750">
              <a:spcBef>
                <a:spcPts val="0"/>
              </a:spcBef>
              <a:spcAft>
                <a:spcPts val="0"/>
              </a:spcAft>
              <a:buFont typeface="Arial" panose="020B0604020202020204" pitchFamily="34" charset="0"/>
              <a:buChar char="•"/>
            </a:pPr>
            <a:r>
              <a:rPr lang="en-US" sz="1200" b="1"/>
              <a:t>Align demand-side participation </a:t>
            </a:r>
            <a:r>
              <a:rPr lang="en-US" sz="1200"/>
              <a:t>with efficient and consistent price formation</a:t>
            </a:r>
          </a:p>
        </p:txBody>
      </p:sp>
      <p:cxnSp>
        <p:nvCxnSpPr>
          <p:cNvPr id="26" name="LineBasicDefault 50">
            <a:extLst>
              <a:ext uri="{FF2B5EF4-FFF2-40B4-BE49-F238E27FC236}">
                <a16:creationId xmlns:a16="http://schemas.microsoft.com/office/drawing/2014/main" id="{146B4A6E-D105-D802-A26E-D1AD1416EE77}"/>
              </a:ext>
            </a:extLst>
          </p:cNvPr>
          <p:cNvCxnSpPr>
            <a:cxnSpLocks/>
          </p:cNvCxnSpPr>
          <p:nvPr>
            <p:custDataLst>
              <p:tags r:id="rId9"/>
            </p:custDataLst>
          </p:nvPr>
        </p:nvCxnSpPr>
        <p:spPr>
          <a:xfrm>
            <a:off x="1257300" y="4931266"/>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A0D5D6-84E2-6975-D9D0-04B9E2F26251}"/>
              </a:ext>
            </a:extLst>
          </p:cNvPr>
          <p:cNvCxnSpPr>
            <a:cxnSpLocks/>
          </p:cNvCxnSpPr>
          <p:nvPr>
            <p:custDataLst>
              <p:tags r:id="rId10"/>
            </p:custDataLst>
          </p:nvPr>
        </p:nvCxnSpPr>
        <p:spPr>
          <a:xfrm>
            <a:off x="4902390" y="4931266"/>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FE43893-CD3F-8B62-1CF5-650019274BEE}"/>
              </a:ext>
            </a:extLst>
          </p:cNvPr>
          <p:cNvSpPr txBox="1">
            <a:spLocks/>
          </p:cNvSpPr>
          <p:nvPr/>
        </p:nvSpPr>
        <p:spPr>
          <a:xfrm>
            <a:off x="1257300" y="4977636"/>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6.5.7.11 </a:t>
            </a:r>
            <a:r>
              <a:rPr lang="en-US" sz="1200"/>
              <a:t>– PCLR ramp rate requirements</a:t>
            </a:r>
            <a:endParaRPr lang="en-US" sz="1200" b="1"/>
          </a:p>
        </p:txBody>
      </p:sp>
      <p:sp>
        <p:nvSpPr>
          <p:cNvPr id="29" name="TextBox 28">
            <a:extLst>
              <a:ext uri="{FF2B5EF4-FFF2-40B4-BE49-F238E27FC236}">
                <a16:creationId xmlns:a16="http://schemas.microsoft.com/office/drawing/2014/main" id="{58174A00-8981-0294-3E0F-9D939930C5A6}"/>
              </a:ext>
            </a:extLst>
          </p:cNvPr>
          <p:cNvSpPr txBox="1">
            <a:spLocks/>
          </p:cNvSpPr>
          <p:nvPr/>
        </p:nvSpPr>
        <p:spPr>
          <a:xfrm>
            <a:off x="4902390" y="4977636"/>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Define minimum controllability requirements </a:t>
            </a:r>
            <a:r>
              <a:rPr lang="en-US" sz="1200"/>
              <a:t>(10–20%/min ramp rates)</a:t>
            </a:r>
          </a:p>
          <a:p>
            <a:pPr marL="285750" indent="-285750">
              <a:spcBef>
                <a:spcPts val="0"/>
              </a:spcBef>
              <a:spcAft>
                <a:spcPts val="0"/>
              </a:spcAft>
              <a:buFont typeface="Arial" panose="020B0604020202020204" pitchFamily="34" charset="0"/>
              <a:buChar char="•"/>
            </a:pPr>
            <a:r>
              <a:rPr lang="en-US" sz="1200" b="1"/>
              <a:t>Establish performance monitoring and compliance </a:t>
            </a:r>
            <a:r>
              <a:rPr lang="en-US" sz="1200"/>
              <a:t>thresholds</a:t>
            </a:r>
          </a:p>
          <a:p>
            <a:pPr marL="285750" indent="-285750">
              <a:spcBef>
                <a:spcPts val="0"/>
              </a:spcBef>
              <a:spcAft>
                <a:spcPts val="0"/>
              </a:spcAft>
              <a:buFont typeface="Arial" panose="020B0604020202020204" pitchFamily="34" charset="0"/>
              <a:buChar char="•"/>
            </a:pPr>
            <a:r>
              <a:rPr lang="en-US" sz="1200" b="1"/>
              <a:t>Enable ERCOT to enforce dispatch responsiveness </a:t>
            </a:r>
            <a:r>
              <a:rPr lang="en-US" sz="1200"/>
              <a:t>and reliability performance</a:t>
            </a:r>
          </a:p>
        </p:txBody>
      </p:sp>
      <p:cxnSp>
        <p:nvCxnSpPr>
          <p:cNvPr id="30" name="LineBasicDefault 50">
            <a:extLst>
              <a:ext uri="{FF2B5EF4-FFF2-40B4-BE49-F238E27FC236}">
                <a16:creationId xmlns:a16="http://schemas.microsoft.com/office/drawing/2014/main" id="{0CDC2095-3271-3D49-6457-994A3222E391}"/>
              </a:ext>
            </a:extLst>
          </p:cNvPr>
          <p:cNvCxnSpPr>
            <a:cxnSpLocks/>
          </p:cNvCxnSpPr>
          <p:nvPr>
            <p:custDataLst>
              <p:tags r:id="rId11"/>
            </p:custDataLst>
          </p:nvPr>
        </p:nvCxnSpPr>
        <p:spPr>
          <a:xfrm>
            <a:off x="1257300" y="5551626"/>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LineBasicDefault 50">
            <a:extLst>
              <a:ext uri="{FF2B5EF4-FFF2-40B4-BE49-F238E27FC236}">
                <a16:creationId xmlns:a16="http://schemas.microsoft.com/office/drawing/2014/main" id="{E582A1AD-5130-B7BA-4F9F-25FFAB2C909C}"/>
              </a:ext>
            </a:extLst>
          </p:cNvPr>
          <p:cNvCxnSpPr>
            <a:cxnSpLocks/>
          </p:cNvCxnSpPr>
          <p:nvPr>
            <p:custDataLst>
              <p:tags r:id="rId12"/>
            </p:custDataLst>
          </p:nvPr>
        </p:nvCxnSpPr>
        <p:spPr>
          <a:xfrm>
            <a:off x="4902390" y="5551626"/>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F31BE63-CC72-90F8-FB04-385F4E83DC0C}"/>
              </a:ext>
            </a:extLst>
          </p:cNvPr>
          <p:cNvSpPr txBox="1">
            <a:spLocks/>
          </p:cNvSpPr>
          <p:nvPr/>
        </p:nvSpPr>
        <p:spPr>
          <a:xfrm>
            <a:off x="1257300" y="5631313"/>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23 (Form W)</a:t>
            </a:r>
            <a:r>
              <a:rPr lang="en-US" sz="1200"/>
              <a:t> – PCLR registration and commitment</a:t>
            </a:r>
            <a:endParaRPr lang="en-US" sz="1200" b="1"/>
          </a:p>
        </p:txBody>
      </p:sp>
      <p:sp>
        <p:nvSpPr>
          <p:cNvPr id="33" name="TextBox 32">
            <a:extLst>
              <a:ext uri="{FF2B5EF4-FFF2-40B4-BE49-F238E27FC236}">
                <a16:creationId xmlns:a16="http://schemas.microsoft.com/office/drawing/2014/main" id="{A48AB05D-1B5D-FAA0-BB86-010D385E9A05}"/>
              </a:ext>
            </a:extLst>
          </p:cNvPr>
          <p:cNvSpPr txBox="1">
            <a:spLocks/>
          </p:cNvSpPr>
          <p:nvPr/>
        </p:nvSpPr>
        <p:spPr>
          <a:xfrm>
            <a:off x="4902390" y="5631313"/>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Establish formal PCLR registration mechanism </a:t>
            </a:r>
            <a:r>
              <a:rPr lang="en-US" sz="1200"/>
              <a:t>(Part A election, Part B commitment)</a:t>
            </a:r>
          </a:p>
          <a:p>
            <a:pPr marL="285750" indent="-285750">
              <a:spcBef>
                <a:spcPts val="0"/>
              </a:spcBef>
              <a:spcAft>
                <a:spcPts val="0"/>
              </a:spcAft>
              <a:buFont typeface="Arial" panose="020B0604020202020204" pitchFamily="34" charset="0"/>
              <a:buChar char="•"/>
            </a:pPr>
            <a:r>
              <a:rPr lang="en-US" sz="1200" b="1"/>
              <a:t>Bind LPC/MPC outcomes </a:t>
            </a:r>
            <a:r>
              <a:rPr lang="en-US" sz="1200"/>
              <a:t>from planning to operational obligations</a:t>
            </a:r>
          </a:p>
          <a:p>
            <a:pPr marL="285750" indent="-285750">
              <a:spcBef>
                <a:spcPts val="0"/>
              </a:spcBef>
              <a:spcAft>
                <a:spcPts val="0"/>
              </a:spcAft>
              <a:buFont typeface="Arial" panose="020B0604020202020204" pitchFamily="34" charset="0"/>
              <a:buChar char="•"/>
            </a:pPr>
            <a:r>
              <a:rPr lang="en-US" sz="1200" b="1"/>
              <a:t>Require continuous qualification, dispatch compliance, and telemetry</a:t>
            </a:r>
          </a:p>
          <a:p>
            <a:pPr marL="285750" indent="-285750">
              <a:spcBef>
                <a:spcPts val="0"/>
              </a:spcBef>
              <a:spcAft>
                <a:spcPts val="0"/>
              </a:spcAft>
              <a:buFont typeface="Arial" panose="020B0604020202020204" pitchFamily="34" charset="0"/>
              <a:buChar char="•"/>
            </a:pPr>
            <a:r>
              <a:rPr lang="en-US" sz="1200" b="1"/>
              <a:t>Define exit conditions, de-registration, and enforcement mechanisms</a:t>
            </a:r>
            <a:endParaRPr lang="en-US" sz="1200"/>
          </a:p>
        </p:txBody>
      </p:sp>
      <p:cxnSp>
        <p:nvCxnSpPr>
          <p:cNvPr id="35" name="LineBasicDefault 50">
            <a:extLst>
              <a:ext uri="{FF2B5EF4-FFF2-40B4-BE49-F238E27FC236}">
                <a16:creationId xmlns:a16="http://schemas.microsoft.com/office/drawing/2014/main" id="{B656A021-78F2-C4F1-0EBA-727EB908BE93}"/>
              </a:ext>
            </a:extLst>
          </p:cNvPr>
          <p:cNvCxnSpPr>
            <a:cxnSpLocks/>
          </p:cNvCxnSpPr>
          <p:nvPr>
            <p:custDataLst>
              <p:tags r:id="rId13"/>
            </p:custDataLst>
          </p:nvPr>
        </p:nvCxnSpPr>
        <p:spPr>
          <a:xfrm>
            <a:off x="1257300" y="3887877"/>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LineBasicDefault 50">
            <a:extLst>
              <a:ext uri="{FF2B5EF4-FFF2-40B4-BE49-F238E27FC236}">
                <a16:creationId xmlns:a16="http://schemas.microsoft.com/office/drawing/2014/main" id="{2D0B2C5D-8CBE-3CCD-7692-A96D8FFD4AA2}"/>
              </a:ext>
            </a:extLst>
          </p:cNvPr>
          <p:cNvCxnSpPr>
            <a:cxnSpLocks/>
          </p:cNvCxnSpPr>
          <p:nvPr>
            <p:custDataLst>
              <p:tags r:id="rId14"/>
            </p:custDataLst>
          </p:nvPr>
        </p:nvCxnSpPr>
        <p:spPr>
          <a:xfrm>
            <a:off x="4902390" y="3887877"/>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B80DD1F-C374-0CAA-740C-C39CA00DB084}"/>
              </a:ext>
            </a:extLst>
          </p:cNvPr>
          <p:cNvSpPr txBox="1">
            <a:spLocks/>
          </p:cNvSpPr>
          <p:nvPr/>
        </p:nvSpPr>
        <p:spPr>
          <a:xfrm>
            <a:off x="1257300" y="3930977"/>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Section 6.5.7.3 </a:t>
            </a:r>
            <a:r>
              <a:rPr lang="en-US" sz="1200"/>
              <a:t>– Security Constrained Economic Dispatch (SCED)</a:t>
            </a:r>
            <a:endParaRPr lang="en-US" sz="1200" b="1"/>
          </a:p>
        </p:txBody>
      </p:sp>
      <p:sp>
        <p:nvSpPr>
          <p:cNvPr id="38" name="TextBox 37">
            <a:extLst>
              <a:ext uri="{FF2B5EF4-FFF2-40B4-BE49-F238E27FC236}">
                <a16:creationId xmlns:a16="http://schemas.microsoft.com/office/drawing/2014/main" id="{88CBCB27-93A8-37BF-5C43-207E9D1A5424}"/>
              </a:ext>
            </a:extLst>
          </p:cNvPr>
          <p:cNvSpPr txBox="1">
            <a:spLocks/>
          </p:cNvSpPr>
          <p:nvPr/>
        </p:nvSpPr>
        <p:spPr>
          <a:xfrm>
            <a:off x="4902390" y="3930977"/>
            <a:ext cx="6756210"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a:t>Integrate PCLRs into SCED as dispatchable, price-responsive resources</a:t>
            </a:r>
          </a:p>
          <a:p>
            <a:pPr marL="285750" indent="-285750">
              <a:spcBef>
                <a:spcPts val="0"/>
              </a:spcBef>
              <a:spcAft>
                <a:spcPts val="0"/>
              </a:spcAft>
              <a:buFont typeface="Arial" panose="020B0604020202020204" pitchFamily="34" charset="0"/>
              <a:buChar char="•"/>
            </a:pPr>
            <a:r>
              <a:rPr lang="en-US" sz="1200" b="1"/>
              <a:t>Implement two-step SCED process: </a:t>
            </a:r>
            <a:r>
              <a:rPr lang="en-US" sz="1200"/>
              <a:t>Step 1</a:t>
            </a:r>
            <a:r>
              <a:rPr lang="en-US" sz="1200">
                <a:sym typeface="Wingdings" panose="05000000000000000000" pitchFamily="2" charset="2"/>
              </a:rPr>
              <a:t> (</a:t>
            </a:r>
            <a:r>
              <a:rPr lang="en-US" sz="1200"/>
              <a:t>reference prices without constraints) and Step 2: constrained dispatch with PCLR bid capping (ABC)</a:t>
            </a:r>
          </a:p>
          <a:p>
            <a:pPr marL="285750" indent="-285750">
              <a:spcBef>
                <a:spcPts val="0"/>
              </a:spcBef>
              <a:spcAft>
                <a:spcPts val="0"/>
              </a:spcAft>
              <a:buFont typeface="Arial" panose="020B0604020202020204" pitchFamily="34" charset="0"/>
              <a:buChar char="•"/>
            </a:pPr>
            <a:r>
              <a:rPr lang="en-US" sz="1200" b="1"/>
              <a:t>Use Energy Bid Curves </a:t>
            </a:r>
            <a:r>
              <a:rPr lang="en-US" sz="1200"/>
              <a:t>(vs. fixed load) to represent flexible demand</a:t>
            </a:r>
          </a:p>
          <a:p>
            <a:pPr marL="285750" indent="-285750">
              <a:spcBef>
                <a:spcPts val="0"/>
              </a:spcBef>
              <a:spcAft>
                <a:spcPts val="0"/>
              </a:spcAft>
              <a:buFont typeface="Arial" panose="020B0604020202020204" pitchFamily="34" charset="0"/>
              <a:buChar char="•"/>
            </a:pPr>
            <a:r>
              <a:rPr lang="en-US" sz="1200" b="1"/>
              <a:t>Enable real-time congestion management via demand response</a:t>
            </a:r>
            <a:r>
              <a:rPr lang="en-US" sz="1200"/>
              <a:t> while maintaining reliability</a:t>
            </a:r>
          </a:p>
        </p:txBody>
      </p:sp>
      <p:grpSp>
        <p:nvGrpSpPr>
          <p:cNvPr id="43" name="Group 42">
            <a:extLst>
              <a:ext uri="{FF2B5EF4-FFF2-40B4-BE49-F238E27FC236}">
                <a16:creationId xmlns:a16="http://schemas.microsoft.com/office/drawing/2014/main" id="{6BBD5EC5-6312-FB1D-23C8-686BDE2CCEA3}"/>
              </a:ext>
            </a:extLst>
          </p:cNvPr>
          <p:cNvGrpSpPr/>
          <p:nvPr/>
        </p:nvGrpSpPr>
        <p:grpSpPr>
          <a:xfrm>
            <a:off x="9934644" y="1273327"/>
            <a:ext cx="1723956" cy="182880"/>
            <a:chOff x="9821691" y="802760"/>
            <a:chExt cx="1723956" cy="182880"/>
          </a:xfrm>
        </p:grpSpPr>
        <p:sp>
          <p:nvSpPr>
            <p:cNvPr id="40" name="Rectangle 39">
              <a:extLst>
                <a:ext uri="{FF2B5EF4-FFF2-40B4-BE49-F238E27FC236}">
                  <a16:creationId xmlns:a16="http://schemas.microsoft.com/office/drawing/2014/main" id="{9ED00205-E923-D376-8461-F1AAAA069789}"/>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a:p>
          </p:txBody>
        </p:sp>
        <p:sp>
          <p:nvSpPr>
            <p:cNvPr id="41" name="TextBox 40">
              <a:extLst>
                <a:ext uri="{FF2B5EF4-FFF2-40B4-BE49-F238E27FC236}">
                  <a16:creationId xmlns:a16="http://schemas.microsoft.com/office/drawing/2014/main" id="{0617245A-F545-56E0-DBAF-927CF0297C0C}"/>
                </a:ext>
              </a:extLst>
            </p:cNvPr>
            <p:cNvSpPr txBox="1">
              <a:spLocks/>
            </p:cNvSpPr>
            <p:nvPr/>
          </p:nvSpPr>
          <p:spPr>
            <a:xfrm>
              <a:off x="10117524" y="813409"/>
              <a:ext cx="142812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t>New section introduced</a:t>
              </a:r>
            </a:p>
          </p:txBody>
        </p:sp>
      </p:grpSp>
    </p:spTree>
    <p:extLst>
      <p:ext uri="{BB962C8B-B14F-4D97-AF65-F5344CB8AC3E}">
        <p14:creationId xmlns:p14="http://schemas.microsoft.com/office/powerpoint/2010/main" val="353481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4" name="Title Placeholder 1">
            <a:extLst>
              <a:ext uri="{FF2B5EF4-FFF2-40B4-BE49-F238E27FC236}">
                <a16:creationId xmlns:a16="http://schemas.microsoft.com/office/drawing/2014/main" id="{4D9078A2-1402-AA77-D8FF-EC783E84534E}"/>
              </a:ext>
            </a:extLst>
          </p:cNvPr>
          <p:cNvSpPr>
            <a:spLocks noGrp="1"/>
          </p:cNvSpPr>
          <p:nvPr>
            <p:ph type="title"/>
          </p:nvPr>
        </p:nvSpPr>
        <p:spPr>
          <a:xfrm>
            <a:off x="1257300" y="457200"/>
            <a:ext cx="10401300" cy="369332"/>
          </a:xfrm>
        </p:spPr>
        <p:txBody>
          <a:bodyPr/>
          <a:lstStyle/>
          <a:p>
            <a:r>
              <a:rPr lang="en-US"/>
              <a:t>Provisional CLRs – Declaration of Intent and Batch Treatment</a:t>
            </a:r>
          </a:p>
        </p:txBody>
      </p:sp>
      <p:sp>
        <p:nvSpPr>
          <p:cNvPr id="7" name="Slide Number Placeholder 5">
            <a:extLst>
              <a:ext uri="{FF2B5EF4-FFF2-40B4-BE49-F238E27FC236}">
                <a16:creationId xmlns:a16="http://schemas.microsoft.com/office/drawing/2014/main" id="{E096D43D-EA8A-8F52-3C92-1F70F7626D8B}"/>
              </a:ext>
            </a:extLst>
          </p:cNvPr>
          <p:cNvSpPr>
            <a:spLocks noGrp="1"/>
          </p:cNvSpPr>
          <p:nvPr>
            <p:ph type="sldNum" sz="quarter" idx="12"/>
          </p:nvPr>
        </p:nvSpPr>
        <p:spPr/>
        <p:txBody>
          <a:bodyPr/>
          <a:lstStyle/>
          <a:p>
            <a:fld id="{BCDE79FB-97BA-492B-8D57-F1373F9ADA95}" type="slidenum">
              <a:rPr lang="en-US" smtClean="0"/>
              <a:t>23</a:t>
            </a:fld>
            <a:endParaRPr lang="en-US"/>
          </a:p>
        </p:txBody>
      </p:sp>
      <p:pic>
        <p:nvPicPr>
          <p:cNvPr id="6" name="Picture 5">
            <a:extLst>
              <a:ext uri="{FF2B5EF4-FFF2-40B4-BE49-F238E27FC236}">
                <a16:creationId xmlns:a16="http://schemas.microsoft.com/office/drawing/2014/main" id="{C0B77504-964B-E4AE-25D5-F09407F87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190217"/>
            <a:ext cx="8760629" cy="2401224"/>
          </a:xfrm>
          <a:prstGeom prst="rect">
            <a:avLst/>
          </a:prstGeom>
        </p:spPr>
      </p:pic>
      <p:pic>
        <p:nvPicPr>
          <p:cNvPr id="8" name="Picture 7">
            <a:extLst>
              <a:ext uri="{FF2B5EF4-FFF2-40B4-BE49-F238E27FC236}">
                <a16:creationId xmlns:a16="http://schemas.microsoft.com/office/drawing/2014/main" id="{56D83F0A-202F-61DA-8ED7-74525493A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89" y="3688937"/>
            <a:ext cx="8341997" cy="3032538"/>
          </a:xfrm>
          <a:prstGeom prst="rect">
            <a:avLst/>
          </a:prstGeom>
        </p:spPr>
      </p:pic>
    </p:spTree>
    <p:extLst>
      <p:ext uri="{BB962C8B-B14F-4D97-AF65-F5344CB8AC3E}">
        <p14:creationId xmlns:p14="http://schemas.microsoft.com/office/powerpoint/2010/main" val="234195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9D2C7C5-681A-0848-3D96-B970837C2086}"/>
              </a:ext>
            </a:extLst>
          </p:cNvPr>
          <p:cNvGraphicFramePr>
            <a:graphicFrameLocks noChangeAspect="1"/>
          </p:cNvGraphicFramePr>
          <p:nvPr>
            <p:custDataLst>
              <p:tags r:id="rId1"/>
            </p:custDataLst>
            <p:extLst>
              <p:ext uri="{D42A27DB-BD31-4B8C-83A1-F6EECF244321}">
                <p14:modId xmlns:p14="http://schemas.microsoft.com/office/powerpoint/2010/main" val="704003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B9D2C7C5-681A-0848-3D96-B970837C2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1434542-7049-15FF-2291-485121FFD820}"/>
              </a:ext>
            </a:extLst>
          </p:cNvPr>
          <p:cNvSpPr>
            <a:spLocks noGrp="1"/>
          </p:cNvSpPr>
          <p:nvPr>
            <p:ph type="title"/>
          </p:nvPr>
        </p:nvSpPr>
        <p:spPr>
          <a:xfrm>
            <a:off x="1257300" y="457200"/>
            <a:ext cx="10401300" cy="332399"/>
          </a:xfrm>
        </p:spPr>
        <p:txBody>
          <a:bodyPr vert="horz">
            <a:spAutoFit/>
          </a:bodyPr>
          <a:lstStyle/>
          <a:p>
            <a:r>
              <a:rPr lang="en-US"/>
              <a:t>Commitment process (1/3)</a:t>
            </a:r>
          </a:p>
        </p:txBody>
      </p:sp>
      <p:sp>
        <p:nvSpPr>
          <p:cNvPr id="4" name="Slide Number Placeholder 5">
            <a:extLst>
              <a:ext uri="{FF2B5EF4-FFF2-40B4-BE49-F238E27FC236}">
                <a16:creationId xmlns:a16="http://schemas.microsoft.com/office/drawing/2014/main" id="{CE785DCE-E1B8-9B1A-51E4-1BA8E1A37CB4}"/>
              </a:ext>
            </a:extLst>
          </p:cNvPr>
          <p:cNvSpPr>
            <a:spLocks noGrp="1"/>
          </p:cNvSpPr>
          <p:nvPr>
            <p:ph type="sldNum" sz="quarter" idx="12"/>
          </p:nvPr>
        </p:nvSpPr>
        <p:spPr/>
        <p:txBody>
          <a:bodyPr/>
          <a:lstStyle/>
          <a:p>
            <a:fld id="{BCDE79FB-97BA-492B-8D57-F1373F9ADA95}" type="slidenum">
              <a:rPr lang="en-US" smtClean="0"/>
              <a:t>24</a:t>
            </a:fld>
            <a:endParaRPr lang="en-US"/>
          </a:p>
        </p:txBody>
      </p:sp>
      <p:pic>
        <p:nvPicPr>
          <p:cNvPr id="6" name="Picture 5">
            <a:extLst>
              <a:ext uri="{FF2B5EF4-FFF2-40B4-BE49-F238E27FC236}">
                <a16:creationId xmlns:a16="http://schemas.microsoft.com/office/drawing/2014/main" id="{DBD06E8B-E2B8-8963-72AD-CF0F823CC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493" y="914400"/>
            <a:ext cx="9414475" cy="5115379"/>
          </a:xfrm>
          <a:prstGeom prst="rect">
            <a:avLst/>
          </a:prstGeom>
        </p:spPr>
      </p:pic>
    </p:spTree>
    <p:extLst>
      <p:ext uri="{BB962C8B-B14F-4D97-AF65-F5344CB8AC3E}">
        <p14:creationId xmlns:p14="http://schemas.microsoft.com/office/powerpoint/2010/main" val="214255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C2D0ED-01FA-F980-04B1-6317AAD62BC1}"/>
              </a:ext>
            </a:extLst>
          </p:cNvPr>
          <p:cNvGraphicFramePr>
            <a:graphicFrameLocks noChangeAspect="1"/>
          </p:cNvGraphicFramePr>
          <p:nvPr>
            <p:custDataLst>
              <p:tags r:id="rId1"/>
            </p:custDataLst>
            <p:extLst>
              <p:ext uri="{D42A27DB-BD31-4B8C-83A1-F6EECF244321}">
                <p14:modId xmlns:p14="http://schemas.microsoft.com/office/powerpoint/2010/main" val="3030966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FDC2D0ED-01FA-F980-04B1-6317AAD62B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6A4B485-D735-0E2C-902F-562D40C3E974}"/>
              </a:ext>
            </a:extLst>
          </p:cNvPr>
          <p:cNvSpPr>
            <a:spLocks noGrp="1"/>
          </p:cNvSpPr>
          <p:nvPr>
            <p:ph type="title"/>
          </p:nvPr>
        </p:nvSpPr>
        <p:spPr>
          <a:xfrm>
            <a:off x="1257300" y="457200"/>
            <a:ext cx="10401300" cy="332399"/>
          </a:xfrm>
        </p:spPr>
        <p:txBody>
          <a:bodyPr vert="horz">
            <a:spAutoFit/>
          </a:bodyPr>
          <a:lstStyle/>
          <a:p>
            <a:r>
              <a:rPr lang="en-US"/>
              <a:t>Commitment process (2/3)</a:t>
            </a:r>
          </a:p>
        </p:txBody>
      </p:sp>
      <p:sp>
        <p:nvSpPr>
          <p:cNvPr id="4" name="Slide Number Placeholder 5">
            <a:extLst>
              <a:ext uri="{FF2B5EF4-FFF2-40B4-BE49-F238E27FC236}">
                <a16:creationId xmlns:a16="http://schemas.microsoft.com/office/drawing/2014/main" id="{A311026A-B1BF-DFCC-CE73-7AFD5731B7AC}"/>
              </a:ext>
            </a:extLst>
          </p:cNvPr>
          <p:cNvSpPr>
            <a:spLocks noGrp="1"/>
          </p:cNvSpPr>
          <p:nvPr>
            <p:ph type="sldNum" sz="quarter" idx="12"/>
          </p:nvPr>
        </p:nvSpPr>
        <p:spPr/>
        <p:txBody>
          <a:bodyPr/>
          <a:lstStyle/>
          <a:p>
            <a:fld id="{BCDE79FB-97BA-492B-8D57-F1373F9ADA95}" type="slidenum">
              <a:rPr lang="en-US" smtClean="0"/>
              <a:t>25</a:t>
            </a:fld>
            <a:endParaRPr lang="en-US"/>
          </a:p>
        </p:txBody>
      </p:sp>
      <p:pic>
        <p:nvPicPr>
          <p:cNvPr id="6" name="Picture 5">
            <a:extLst>
              <a:ext uri="{FF2B5EF4-FFF2-40B4-BE49-F238E27FC236}">
                <a16:creationId xmlns:a16="http://schemas.microsoft.com/office/drawing/2014/main" id="{AA73DE06-03A5-D811-5D80-05D04AB63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85" y="1040749"/>
            <a:ext cx="9062357" cy="5360051"/>
          </a:xfrm>
          <a:prstGeom prst="rect">
            <a:avLst/>
          </a:prstGeom>
        </p:spPr>
      </p:pic>
    </p:spTree>
    <p:extLst>
      <p:ext uri="{BB962C8B-B14F-4D97-AF65-F5344CB8AC3E}">
        <p14:creationId xmlns:p14="http://schemas.microsoft.com/office/powerpoint/2010/main" val="43178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DAAF3FA-35B9-71DB-A9BD-EF4376A8ED5C}"/>
              </a:ext>
            </a:extLst>
          </p:cNvPr>
          <p:cNvGraphicFramePr>
            <a:graphicFrameLocks noChangeAspect="1"/>
          </p:cNvGraphicFramePr>
          <p:nvPr>
            <p:custDataLst>
              <p:tags r:id="rId1"/>
            </p:custDataLst>
            <p:extLst>
              <p:ext uri="{D42A27DB-BD31-4B8C-83A1-F6EECF244321}">
                <p14:modId xmlns:p14="http://schemas.microsoft.com/office/powerpoint/2010/main" val="1541000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0DAAF3FA-35B9-71DB-A9BD-EF4376A8ED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D44087-2F3D-5383-A1FF-DC9FA8B7D65D}"/>
              </a:ext>
            </a:extLst>
          </p:cNvPr>
          <p:cNvSpPr>
            <a:spLocks noGrp="1"/>
          </p:cNvSpPr>
          <p:nvPr>
            <p:ph type="title"/>
          </p:nvPr>
        </p:nvSpPr>
        <p:spPr>
          <a:xfrm>
            <a:off x="1257300" y="457200"/>
            <a:ext cx="10401300" cy="332399"/>
          </a:xfrm>
        </p:spPr>
        <p:txBody>
          <a:bodyPr vert="horz">
            <a:spAutoFit/>
          </a:bodyPr>
          <a:lstStyle/>
          <a:p>
            <a:r>
              <a:rPr lang="en-US"/>
              <a:t>Commitment process (3/3)</a:t>
            </a:r>
          </a:p>
        </p:txBody>
      </p:sp>
      <p:sp>
        <p:nvSpPr>
          <p:cNvPr id="4" name="Slide Number Placeholder 5">
            <a:extLst>
              <a:ext uri="{FF2B5EF4-FFF2-40B4-BE49-F238E27FC236}">
                <a16:creationId xmlns:a16="http://schemas.microsoft.com/office/drawing/2014/main" id="{432D4FFF-1B3C-8934-0F41-4F66C1F378A0}"/>
              </a:ext>
            </a:extLst>
          </p:cNvPr>
          <p:cNvSpPr>
            <a:spLocks noGrp="1"/>
          </p:cNvSpPr>
          <p:nvPr>
            <p:ph type="sldNum" sz="quarter" idx="12"/>
          </p:nvPr>
        </p:nvSpPr>
        <p:spPr/>
        <p:txBody>
          <a:bodyPr/>
          <a:lstStyle/>
          <a:p>
            <a:fld id="{BCDE79FB-97BA-492B-8D57-F1373F9ADA95}" type="slidenum">
              <a:rPr lang="en-US" smtClean="0"/>
              <a:t>26</a:t>
            </a:fld>
            <a:endParaRPr lang="en-US"/>
          </a:p>
        </p:txBody>
      </p:sp>
      <p:pic>
        <p:nvPicPr>
          <p:cNvPr id="6" name="Picture 5">
            <a:extLst>
              <a:ext uri="{FF2B5EF4-FFF2-40B4-BE49-F238E27FC236}">
                <a16:creationId xmlns:a16="http://schemas.microsoft.com/office/drawing/2014/main" id="{CCDDA414-E084-1E17-944B-28FAE3C8D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653" y="1202287"/>
            <a:ext cx="9550349" cy="2907655"/>
          </a:xfrm>
          <a:prstGeom prst="rect">
            <a:avLst/>
          </a:prstGeom>
        </p:spPr>
      </p:pic>
    </p:spTree>
    <p:extLst>
      <p:ext uri="{BB962C8B-B14F-4D97-AF65-F5344CB8AC3E}">
        <p14:creationId xmlns:p14="http://schemas.microsoft.com/office/powerpoint/2010/main" val="1315214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AFC2D-71D3-9839-2519-EEB7DEA2DC40}"/>
              </a:ext>
            </a:extLst>
          </p:cNvPr>
          <p:cNvSpPr>
            <a:spLocks noGrp="1"/>
          </p:cNvSpPr>
          <p:nvPr>
            <p:ph type="title"/>
          </p:nvPr>
        </p:nvSpPr>
        <p:spPr/>
        <p:txBody>
          <a:bodyPr/>
          <a:lstStyle/>
          <a:p>
            <a:r>
              <a:rPr lang="en-US"/>
              <a:t>PCLR in Refinement Process</a:t>
            </a:r>
          </a:p>
        </p:txBody>
      </p:sp>
      <p:sp>
        <p:nvSpPr>
          <p:cNvPr id="4" name="Slide Number Placeholder 5">
            <a:extLst>
              <a:ext uri="{FF2B5EF4-FFF2-40B4-BE49-F238E27FC236}">
                <a16:creationId xmlns:a16="http://schemas.microsoft.com/office/drawing/2014/main" id="{DA95D690-2991-E082-C9F4-98B7273D7A8B}"/>
              </a:ext>
            </a:extLst>
          </p:cNvPr>
          <p:cNvSpPr>
            <a:spLocks noGrp="1"/>
          </p:cNvSpPr>
          <p:nvPr>
            <p:ph type="sldNum" sz="quarter" idx="12"/>
          </p:nvPr>
        </p:nvSpPr>
        <p:spPr/>
        <p:txBody>
          <a:bodyPr/>
          <a:lstStyle/>
          <a:p>
            <a:fld id="{BCDE79FB-97BA-492B-8D57-F1373F9ADA95}" type="slidenum">
              <a:rPr lang="en-US" smtClean="0"/>
              <a:t>27</a:t>
            </a:fld>
            <a:endParaRPr lang="en-US"/>
          </a:p>
        </p:txBody>
      </p:sp>
      <p:pic>
        <p:nvPicPr>
          <p:cNvPr id="6" name="Picture 5">
            <a:extLst>
              <a:ext uri="{FF2B5EF4-FFF2-40B4-BE49-F238E27FC236}">
                <a16:creationId xmlns:a16="http://schemas.microsoft.com/office/drawing/2014/main" id="{7591699C-FD9A-E8ED-4A0A-788E55C4A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6" y="1371600"/>
            <a:ext cx="9834797" cy="3052982"/>
          </a:xfrm>
          <a:prstGeom prst="rect">
            <a:avLst/>
          </a:prstGeom>
        </p:spPr>
      </p:pic>
    </p:spTree>
    <p:extLst>
      <p:ext uri="{BB962C8B-B14F-4D97-AF65-F5344CB8AC3E}">
        <p14:creationId xmlns:p14="http://schemas.microsoft.com/office/powerpoint/2010/main" val="43764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D661A31-8417-8876-D2C2-92FE6138E8AA}"/>
              </a:ext>
            </a:extLst>
          </p:cNvPr>
          <p:cNvGraphicFramePr>
            <a:graphicFrameLocks noChangeAspect="1"/>
          </p:cNvGraphicFramePr>
          <p:nvPr>
            <p:custDataLst>
              <p:tags r:id="rId1"/>
            </p:custDataLst>
            <p:extLst>
              <p:ext uri="{D42A27DB-BD31-4B8C-83A1-F6EECF244321}">
                <p14:modId xmlns:p14="http://schemas.microsoft.com/office/powerpoint/2010/main" val="2818275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9D661A31-8417-8876-D2C2-92FE6138E8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729BC15-7F4E-36F6-8006-F47E4DF4392D}"/>
              </a:ext>
            </a:extLst>
          </p:cNvPr>
          <p:cNvSpPr>
            <a:spLocks noGrp="1"/>
          </p:cNvSpPr>
          <p:nvPr>
            <p:ph type="title"/>
          </p:nvPr>
        </p:nvSpPr>
        <p:spPr/>
        <p:txBody>
          <a:bodyPr vert="horz"/>
          <a:lstStyle/>
          <a:p>
            <a:r>
              <a:rPr lang="en-US" dirty="0"/>
              <a:t>PCLR Energization Requirements</a:t>
            </a:r>
          </a:p>
        </p:txBody>
      </p:sp>
      <p:sp>
        <p:nvSpPr>
          <p:cNvPr id="4" name="Slide Number Placeholder 5">
            <a:extLst>
              <a:ext uri="{FF2B5EF4-FFF2-40B4-BE49-F238E27FC236}">
                <a16:creationId xmlns:a16="http://schemas.microsoft.com/office/drawing/2014/main" id="{523B6408-8EF0-62DB-632F-463EA1BDF149}"/>
              </a:ext>
            </a:extLst>
          </p:cNvPr>
          <p:cNvSpPr>
            <a:spLocks noGrp="1"/>
          </p:cNvSpPr>
          <p:nvPr>
            <p:ph type="sldNum" sz="quarter" idx="12"/>
          </p:nvPr>
        </p:nvSpPr>
        <p:spPr/>
        <p:txBody>
          <a:bodyPr/>
          <a:lstStyle/>
          <a:p>
            <a:fld id="{BCDE79FB-97BA-492B-8D57-F1373F9ADA95}" type="slidenum">
              <a:rPr lang="en-US" smtClean="0"/>
              <a:t>28</a:t>
            </a:fld>
            <a:endParaRPr lang="en-US"/>
          </a:p>
        </p:txBody>
      </p:sp>
      <p:pic>
        <p:nvPicPr>
          <p:cNvPr id="6" name="Picture 5">
            <a:extLst>
              <a:ext uri="{FF2B5EF4-FFF2-40B4-BE49-F238E27FC236}">
                <a16:creationId xmlns:a16="http://schemas.microsoft.com/office/drawing/2014/main" id="{B54EE279-370F-98FF-C06B-03A4C4457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712" y="914400"/>
            <a:ext cx="6890680" cy="5784022"/>
          </a:xfrm>
          <a:prstGeom prst="rect">
            <a:avLst/>
          </a:prstGeom>
        </p:spPr>
      </p:pic>
    </p:spTree>
    <p:extLst>
      <p:ext uri="{BB962C8B-B14F-4D97-AF65-F5344CB8AC3E}">
        <p14:creationId xmlns:p14="http://schemas.microsoft.com/office/powerpoint/2010/main" val="26348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FD50-FD82-8037-E940-703E3A09FD46}"/>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7BA3B87-8853-3CB6-FC38-6CF09B39FDFC}"/>
              </a:ext>
            </a:extLst>
          </p:cNvPr>
          <p:cNvGraphicFramePr>
            <a:graphicFrameLocks noChangeAspect="1"/>
          </p:cNvGraphicFramePr>
          <p:nvPr>
            <p:custDataLst>
              <p:tags r:id="rId2"/>
            </p:custDataLst>
            <p:extLst>
              <p:ext uri="{D42A27DB-BD31-4B8C-83A1-F6EECF244321}">
                <p14:modId xmlns:p14="http://schemas.microsoft.com/office/powerpoint/2010/main" val="2816585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77BA3B87-8853-3CB6-FC38-6CF09B39FDF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89825A9E-E7AE-222B-F93B-E57A6D3AED8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rId13" action="ppaction://hlinksldjump"/>
            <a:extLst>
              <a:ext uri="{FF2B5EF4-FFF2-40B4-BE49-F238E27FC236}">
                <a16:creationId xmlns:a16="http://schemas.microsoft.com/office/drawing/2014/main" id="{DFCCD99D-A00F-F5A2-AE83-57026215C736}"/>
              </a:ext>
            </a:extLst>
          </p:cNvPr>
          <p:cNvSpPr>
            <a:spLocks noGrp="1"/>
          </p:cNvSpPr>
          <p:nvPr>
            <p:custDataLst>
              <p:tags r:id="rId3"/>
            </p:custDataLst>
          </p:nvPr>
        </p:nvSpPr>
        <p:spPr bwMode="auto">
          <a:xfrm>
            <a:off x="4052888" y="1157287"/>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4" name="Text Placeholder 2">
            <a:hlinkClick r:id="rId14" action="ppaction://hlinksldjump"/>
            <a:extLst>
              <a:ext uri="{FF2B5EF4-FFF2-40B4-BE49-F238E27FC236}">
                <a16:creationId xmlns:a16="http://schemas.microsoft.com/office/drawing/2014/main" id="{548539D1-4408-A315-933D-018C8D8AF294}"/>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allocation approach</a:t>
            </a:r>
          </a:p>
        </p:txBody>
      </p:sp>
      <p:sp>
        <p:nvSpPr>
          <p:cNvPr id="15" name="Text Placeholder 2">
            <a:hlinkClick r:id="rId15" action="ppaction://hlinksldjump"/>
            <a:extLst>
              <a:ext uri="{FF2B5EF4-FFF2-40B4-BE49-F238E27FC236}">
                <a16:creationId xmlns:a16="http://schemas.microsoft.com/office/drawing/2014/main" id="{E3CFC4A7-755C-A1A7-7062-9C2A82538523}"/>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 </a:t>
            </a:r>
          </a:p>
        </p:txBody>
      </p:sp>
      <p:sp>
        <p:nvSpPr>
          <p:cNvPr id="7" name="Text Placeholder 2">
            <a:extLst>
              <a:ext uri="{FF2B5EF4-FFF2-40B4-BE49-F238E27FC236}">
                <a16:creationId xmlns:a16="http://schemas.microsoft.com/office/drawing/2014/main" id="{8C8AD44B-2370-28DE-88C3-7FBC2D4E04CE}"/>
              </a:ext>
            </a:extLst>
          </p:cNvPr>
          <p:cNvSpPr>
            <a:spLocks noGrp="1"/>
          </p:cNvSpPr>
          <p:nvPr>
            <p:custDataLst>
              <p:tags r:id="rId6"/>
            </p:custDataLst>
          </p:nvPr>
        </p:nvSpPr>
        <p:spPr bwMode="auto">
          <a:xfrm>
            <a:off x="4052888" y="307975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cs typeface="Arial"/>
              </a:rPr>
              <a:t>Feedback from PUCT and </a:t>
            </a:r>
            <a:r>
              <a:rPr lang="en-US" b="1">
                <a:solidFill>
                  <a:schemeClr val="bg1"/>
                </a:solidFill>
                <a:cs typeface="Arial"/>
              </a:rPr>
              <a:t>ERCOT comments</a:t>
            </a:r>
            <a:endParaRPr lang="en-US" b="1" i="1" dirty="0">
              <a:solidFill>
                <a:schemeClr val="bg1"/>
              </a:solidFill>
            </a:endParaRPr>
          </a:p>
        </p:txBody>
      </p:sp>
      <p:sp>
        <p:nvSpPr>
          <p:cNvPr id="9" name="Text Placeholder 2">
            <a:hlinkClick r:id="rId16" action="ppaction://hlinksldjump"/>
            <a:extLst>
              <a:ext uri="{FF2B5EF4-FFF2-40B4-BE49-F238E27FC236}">
                <a16:creationId xmlns:a16="http://schemas.microsoft.com/office/drawing/2014/main" id="{6E1D619D-8CE6-0941-1A7C-BBB9FA8913FF}"/>
              </a:ext>
            </a:extLst>
          </p:cNvPr>
          <p:cNvSpPr>
            <a:spLocks noGrp="1"/>
          </p:cNvSpPr>
          <p:nvPr>
            <p:custDataLst>
              <p:tags r:id="rId7"/>
            </p:custDataLst>
          </p:nvPr>
        </p:nvSpPr>
        <p:spPr bwMode="auto">
          <a:xfrm>
            <a:off x="4052886" y="37210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Batch </a:t>
            </a:r>
            <a:r>
              <a:rPr lang="en-US"/>
              <a:t>Zero Concepts</a:t>
            </a:r>
            <a:endParaRPr lang="en-US" dirty="0"/>
          </a:p>
        </p:txBody>
      </p:sp>
      <p:sp>
        <p:nvSpPr>
          <p:cNvPr id="17" name="Text Placeholder 2">
            <a:hlinkClick r:id="rId17" action="ppaction://hlinksldjump"/>
            <a:extLst>
              <a:ext uri="{FF2B5EF4-FFF2-40B4-BE49-F238E27FC236}">
                <a16:creationId xmlns:a16="http://schemas.microsoft.com/office/drawing/2014/main" id="{FD437F5E-9B7D-2713-C824-41A95957903A}"/>
              </a:ext>
            </a:extLst>
          </p:cNvPr>
          <p:cNvSpPr>
            <a:spLocks noGrp="1"/>
          </p:cNvSpPr>
          <p:nvPr>
            <p:custDataLst>
              <p:tags r:id="rId8"/>
            </p:custDataLst>
          </p:nvPr>
        </p:nvSpPr>
        <p:spPr bwMode="auto">
          <a:xfrm>
            <a:off x="4052886"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18" name="Text Placeholder 2">
            <a:hlinkClick r:id="rId18" action="ppaction://hlinksldjump"/>
            <a:extLst>
              <a:ext uri="{FF2B5EF4-FFF2-40B4-BE49-F238E27FC236}">
                <a16:creationId xmlns:a16="http://schemas.microsoft.com/office/drawing/2014/main" id="{9D2CD5D5-E3B3-F65F-101B-A42EFD73052A}"/>
              </a:ext>
            </a:extLst>
          </p:cNvPr>
          <p:cNvSpPr>
            <a:spLocks noGrp="1"/>
          </p:cNvSpPr>
          <p:nvPr>
            <p:custDataLst>
              <p:tags r:id="rId9"/>
            </p:custDataLst>
          </p:nvPr>
        </p:nvSpPr>
        <p:spPr bwMode="auto">
          <a:xfrm>
            <a:off x="4052888" y="500221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 </a:t>
            </a:r>
          </a:p>
        </p:txBody>
      </p:sp>
      <p:sp>
        <p:nvSpPr>
          <p:cNvPr id="4" name="Title Placeholder 1">
            <a:extLst>
              <a:ext uri="{FF2B5EF4-FFF2-40B4-BE49-F238E27FC236}">
                <a16:creationId xmlns:a16="http://schemas.microsoft.com/office/drawing/2014/main" id="{C63BC8FA-1637-18D7-DA72-18A435E44585}"/>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5" name="Slide Number Placeholder 6">
            <a:extLst>
              <a:ext uri="{FF2B5EF4-FFF2-40B4-BE49-F238E27FC236}">
                <a16:creationId xmlns:a16="http://schemas.microsoft.com/office/drawing/2014/main" id="{3B114317-83CE-5BF4-6FA2-818230691389}"/>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29</a:t>
            </a:fld>
            <a:endParaRPr lang="en-US"/>
          </a:p>
        </p:txBody>
      </p:sp>
    </p:spTree>
    <p:custDataLst>
      <p:tags r:id="rId1"/>
    </p:custDataLst>
    <p:extLst>
      <p:ext uri="{BB962C8B-B14F-4D97-AF65-F5344CB8AC3E}">
        <p14:creationId xmlns:p14="http://schemas.microsoft.com/office/powerpoint/2010/main" val="350888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extLst>
              <p:ext uri="{D42A27DB-BD31-4B8C-83A1-F6EECF244321}">
                <p14:modId xmlns:p14="http://schemas.microsoft.com/office/powerpoint/2010/main" val="306931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7"/>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Timeline and governance recap</a:t>
            </a:r>
            <a:endParaRPr lang="en-US">
              <a:solidFill>
                <a:schemeClr val="bg1"/>
              </a:solidFill>
            </a:endParaRPr>
          </a:p>
        </p:txBody>
      </p:sp>
      <p:sp>
        <p:nvSpPr>
          <p:cNvPr id="12" name="Text Placeholder 2">
            <a:hlinkClick r:id="rId14" action="ppaction://hlinksldjump"/>
            <a:extLst>
              <a:ext uri="{FF2B5EF4-FFF2-40B4-BE49-F238E27FC236}">
                <a16:creationId xmlns:a16="http://schemas.microsoft.com/office/drawing/2014/main" id="{F0B8D151-849A-D114-446F-43603E933A3A}"/>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allocation approach</a:t>
            </a:r>
          </a:p>
        </p:txBody>
      </p:sp>
      <p:sp>
        <p:nvSpPr>
          <p:cNvPr id="13" name="Text Placeholder 2">
            <a:hlinkClick r:id="rId15" action="ppaction://hlinksldjump"/>
            <a:extLst>
              <a:ext uri="{FF2B5EF4-FFF2-40B4-BE49-F238E27FC236}">
                <a16:creationId xmlns:a16="http://schemas.microsoft.com/office/drawing/2014/main" id="{ADD78C1C-59A5-5196-E4CD-4650D4171AEC}"/>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 </a:t>
            </a:r>
          </a:p>
        </p:txBody>
      </p:sp>
      <p:sp>
        <p:nvSpPr>
          <p:cNvPr id="3" name="Text Placeholder 2">
            <a:hlinkClick r:id="rId16" action="ppaction://hlinksldjump"/>
            <a:extLst>
              <a:ext uri="{FF2B5EF4-FFF2-40B4-BE49-F238E27FC236}">
                <a16:creationId xmlns:a16="http://schemas.microsoft.com/office/drawing/2014/main" id="{EF7E5FF6-EB38-D150-183C-EBA5D11CD2A9}"/>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cs typeface="Arial"/>
              </a:rPr>
              <a:t>Feedback from PUCT and </a:t>
            </a:r>
            <a:r>
              <a:rPr lang="en-US">
                <a:cs typeface="Arial"/>
              </a:rPr>
              <a:t>ERCOT comments</a:t>
            </a:r>
            <a:endParaRPr lang="en-US" i="1" dirty="0"/>
          </a:p>
        </p:txBody>
      </p:sp>
      <p:sp>
        <p:nvSpPr>
          <p:cNvPr id="5" name="Text Placeholder 2">
            <a:hlinkClick r:id="rId17" action="ppaction://hlinksldjump"/>
            <a:extLst>
              <a:ext uri="{FF2B5EF4-FFF2-40B4-BE49-F238E27FC236}">
                <a16:creationId xmlns:a16="http://schemas.microsoft.com/office/drawing/2014/main" id="{0B574D6F-ACB1-9B72-EAD6-3C460A00A67D}"/>
              </a:ext>
            </a:extLst>
          </p:cNvPr>
          <p:cNvSpPr>
            <a:spLocks noGrp="1"/>
          </p:cNvSpPr>
          <p:nvPr>
            <p:custDataLst>
              <p:tags r:id="rId7"/>
            </p:custDataLst>
          </p:nvPr>
        </p:nvSpPr>
        <p:spPr bwMode="auto">
          <a:xfrm>
            <a:off x="4052886" y="37210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Batch </a:t>
            </a:r>
            <a:r>
              <a:rPr lang="en-US"/>
              <a:t>Zero Concepts</a:t>
            </a:r>
            <a:endParaRPr lang="en-US" dirty="0"/>
          </a:p>
        </p:txBody>
      </p:sp>
      <p:sp>
        <p:nvSpPr>
          <p:cNvPr id="16" name="Text Placeholder 2">
            <a:hlinkClick r:id="rId18" action="ppaction://hlinksldjump"/>
            <a:extLst>
              <a:ext uri="{FF2B5EF4-FFF2-40B4-BE49-F238E27FC236}">
                <a16:creationId xmlns:a16="http://schemas.microsoft.com/office/drawing/2014/main" id="{7AEDC24A-D353-911B-3868-070C52697C2A}"/>
              </a:ext>
            </a:extLst>
          </p:cNvPr>
          <p:cNvSpPr>
            <a:spLocks noGrp="1"/>
          </p:cNvSpPr>
          <p:nvPr>
            <p:custDataLst>
              <p:tags r:id="rId8"/>
            </p:custDataLst>
          </p:nvPr>
        </p:nvSpPr>
        <p:spPr bwMode="auto">
          <a:xfrm>
            <a:off x="4052886"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17" name="Text Placeholder 2">
            <a:hlinkClick r:id="rId19" action="ppaction://hlinksldjump"/>
            <a:extLst>
              <a:ext uri="{FF2B5EF4-FFF2-40B4-BE49-F238E27FC236}">
                <a16:creationId xmlns:a16="http://schemas.microsoft.com/office/drawing/2014/main" id="{D56D5ADB-286E-F417-FD43-E21C307948BC}"/>
              </a:ext>
            </a:extLst>
          </p:cNvPr>
          <p:cNvSpPr>
            <a:spLocks noGrp="1"/>
          </p:cNvSpPr>
          <p:nvPr>
            <p:custDataLst>
              <p:tags r:id="rId9"/>
            </p:custDataLst>
          </p:nvPr>
        </p:nvSpPr>
        <p:spPr bwMode="auto">
          <a:xfrm>
            <a:off x="4052888" y="500221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 </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10"/>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22" name="Slide Number Placeholder 6">
            <a:extLst>
              <a:ext uri="{FF2B5EF4-FFF2-40B4-BE49-F238E27FC236}">
                <a16:creationId xmlns:a16="http://schemas.microsoft.com/office/drawing/2014/main" id="{B6F10200-582D-D185-141A-5FDD8891E556}"/>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3</a:t>
            </a:fld>
            <a:endParaRPr lang="en-US"/>
          </a:p>
        </p:txBody>
      </p:sp>
    </p:spTree>
    <p:custDataLst>
      <p:tags r:id="rId1"/>
    </p:custDataLst>
    <p:extLst>
      <p:ext uri="{BB962C8B-B14F-4D97-AF65-F5344CB8AC3E}">
        <p14:creationId xmlns:p14="http://schemas.microsoft.com/office/powerpoint/2010/main" val="6633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98914-1F38-8CA7-47B1-521847C6C05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0AF8CA07-A59F-5516-4549-E529E7A10D11}"/>
              </a:ext>
            </a:extLst>
          </p:cNvPr>
          <p:cNvGraphicFramePr>
            <a:graphicFrameLocks noChangeAspect="1"/>
          </p:cNvGraphicFramePr>
          <p:nvPr>
            <p:custDataLst>
              <p:tags r:id="rId1"/>
            </p:custDataLst>
            <p:extLst>
              <p:ext uri="{D42A27DB-BD31-4B8C-83A1-F6EECF244321}">
                <p14:modId xmlns:p14="http://schemas.microsoft.com/office/powerpoint/2010/main" val="1461753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0AF8CA07-A59F-5516-4549-E529E7A10D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5E480A7E-CE92-AD17-6BD0-4AB24047B6B2}"/>
              </a:ext>
            </a:extLst>
          </p:cNvPr>
          <p:cNvSpPr/>
          <p:nvPr/>
        </p:nvSpPr>
        <p:spPr>
          <a:xfrm>
            <a:off x="472540" y="5965658"/>
            <a:ext cx="10892145" cy="332399"/>
          </a:xfrm>
          <a:prstGeom prst="rect">
            <a:avLst/>
          </a:prstGeom>
          <a:solidFill>
            <a:schemeClr val="accent5">
              <a:lumMod val="20000"/>
              <a:lumOff val="8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itle Placeholder 1">
            <a:extLst>
              <a:ext uri="{FF2B5EF4-FFF2-40B4-BE49-F238E27FC236}">
                <a16:creationId xmlns:a16="http://schemas.microsoft.com/office/drawing/2014/main" id="{42690C9B-2AB5-6507-CEFC-0AA91BD98254}"/>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Feedback from April 17 PUCT Open Meeting </a:t>
            </a:r>
          </a:p>
        </p:txBody>
      </p:sp>
      <p:sp>
        <p:nvSpPr>
          <p:cNvPr id="15" name="Slide Number Placeholder 5">
            <a:extLst>
              <a:ext uri="{FF2B5EF4-FFF2-40B4-BE49-F238E27FC236}">
                <a16:creationId xmlns:a16="http://schemas.microsoft.com/office/drawing/2014/main" id="{E66482B1-A801-5465-09F8-004154944166}"/>
              </a:ext>
            </a:extLst>
          </p:cNvPr>
          <p:cNvSpPr>
            <a:spLocks noGrp="1"/>
          </p:cNvSpPr>
          <p:nvPr>
            <p:ph type="sldNum" sz="quarter" idx="12"/>
          </p:nvPr>
        </p:nvSpPr>
        <p:spPr/>
        <p:txBody>
          <a:bodyPr/>
          <a:lstStyle/>
          <a:p>
            <a:fld id="{BCDE79FB-97BA-492B-8D57-F1373F9ADA95}" type="slidenum">
              <a:rPr lang="en-US" smtClean="0"/>
              <a:t>30</a:t>
            </a:fld>
            <a:endParaRPr lang="en-US"/>
          </a:p>
        </p:txBody>
      </p:sp>
      <p:sp>
        <p:nvSpPr>
          <p:cNvPr id="32" name="TextBox 31">
            <a:extLst>
              <a:ext uri="{FF2B5EF4-FFF2-40B4-BE49-F238E27FC236}">
                <a16:creationId xmlns:a16="http://schemas.microsoft.com/office/drawing/2014/main" id="{F6C2B9E8-279D-F6B1-9ECE-BC55B1E9A6A1}"/>
              </a:ext>
            </a:extLst>
          </p:cNvPr>
          <p:cNvSpPr txBox="1"/>
          <p:nvPr/>
        </p:nvSpPr>
        <p:spPr>
          <a:xfrm>
            <a:off x="583025" y="1095418"/>
            <a:ext cx="10781660" cy="526297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t>During the April 17 PUCT Open Meeting, the Commission provided guidance </a:t>
            </a:r>
            <a:r>
              <a:rPr lang="en-US" sz="1600" dirty="0"/>
              <a:t>on ERCOT’s proposed approach to key Batch Zero design questions, </a:t>
            </a:r>
            <a:r>
              <a:rPr lang="en-US" sz="1600" b="1" dirty="0"/>
              <a:t>signaling agreement with ERCOT’s recommendations</a:t>
            </a:r>
            <a:endParaRPr lang="en-US" sz="1500" b="1" dirty="0"/>
          </a:p>
          <a:p>
            <a:pPr marL="285750" indent="-285750">
              <a:spcBef>
                <a:spcPts val="300"/>
              </a:spcBef>
              <a:spcAft>
                <a:spcPts val="300"/>
              </a:spcAft>
              <a:buFont typeface="Arial" panose="020B0604020202020204" pitchFamily="34" charset="0"/>
              <a:buChar char="•"/>
            </a:pPr>
            <a:r>
              <a:rPr lang="en-US" sz="1500" dirty="0"/>
              <a:t>For areas where ERCOT did not provide explicit recommendations, the Commission </a:t>
            </a:r>
            <a:r>
              <a:rPr lang="en-US" sz="1500" b="1" dirty="0"/>
              <a:t>directed that the Staff Memo should fill the gaps and guide the final framework</a:t>
            </a:r>
          </a:p>
          <a:p>
            <a:pPr marL="285750" indent="-285750">
              <a:spcBef>
                <a:spcPts val="300"/>
              </a:spcBef>
              <a:spcAft>
                <a:spcPts val="300"/>
              </a:spcAft>
              <a:buFont typeface="Arial" panose="020B0604020202020204" pitchFamily="34" charset="0"/>
              <a:buChar char="•"/>
            </a:pPr>
            <a:r>
              <a:rPr lang="en-US" sz="1500" b="1" dirty="0"/>
              <a:t>Additional feedback and discussion points:</a:t>
            </a:r>
          </a:p>
          <a:p>
            <a:pPr marL="742950" lvl="1" indent="-285750">
              <a:spcBef>
                <a:spcPts val="300"/>
              </a:spcBef>
              <a:spcAft>
                <a:spcPts val="300"/>
              </a:spcAft>
              <a:buFont typeface="Courier New" panose="02070309020205020404" pitchFamily="49" charset="0"/>
              <a:buChar char="o"/>
            </a:pPr>
            <a:r>
              <a:rPr lang="en-US" sz="1500" b="1" dirty="0"/>
              <a:t>Need for </a:t>
            </a:r>
            <a:r>
              <a:rPr lang="en-US" sz="1500" dirty="0"/>
              <a:t>a </a:t>
            </a:r>
            <a:r>
              <a:rPr lang="en-US" sz="1500" b="1" dirty="0"/>
              <a:t>minimum allocation threshold for Batch Zero</a:t>
            </a:r>
            <a:r>
              <a:rPr lang="en-US" sz="1500" dirty="0"/>
              <a:t>, with a range of ~100–200 MW considered</a:t>
            </a:r>
          </a:p>
          <a:p>
            <a:pPr marL="742950" lvl="1" indent="-285750">
              <a:spcBef>
                <a:spcPts val="300"/>
              </a:spcBef>
              <a:spcAft>
                <a:spcPts val="300"/>
              </a:spcAft>
              <a:buFont typeface="Courier New" panose="02070309020205020404" pitchFamily="49" charset="0"/>
              <a:buChar char="o"/>
            </a:pPr>
            <a:r>
              <a:rPr lang="en-US" sz="1500" b="1" dirty="0"/>
              <a:t>$50k/MW financial security </a:t>
            </a:r>
            <a:r>
              <a:rPr lang="en-US" sz="1500" dirty="0"/>
              <a:t>was clarified as a </a:t>
            </a:r>
            <a:r>
              <a:rPr lang="en-US" sz="1500" b="1" dirty="0"/>
              <a:t>one-time requirement that becomes non-refundable at the interconnection agreement stage</a:t>
            </a:r>
          </a:p>
          <a:p>
            <a:pPr marL="742950" lvl="1" indent="-285750">
              <a:spcBef>
                <a:spcPts val="300"/>
              </a:spcBef>
              <a:spcAft>
                <a:spcPts val="300"/>
              </a:spcAft>
              <a:buFont typeface="Courier New" panose="02070309020205020404" pitchFamily="49" charset="0"/>
              <a:buChar char="o"/>
            </a:pPr>
            <a:r>
              <a:rPr lang="en-US" sz="1500" b="1" dirty="0"/>
              <a:t>Commissioners emphasized that the financial security framework should balance ratepayer protection with enabling real project development</a:t>
            </a:r>
            <a:r>
              <a:rPr lang="en-US" sz="1500" dirty="0"/>
              <a:t>, with differentiation by project maturity</a:t>
            </a:r>
          </a:p>
          <a:p>
            <a:pPr marL="742950" lvl="1" indent="-285750">
              <a:spcBef>
                <a:spcPts val="300"/>
              </a:spcBef>
              <a:spcAft>
                <a:spcPts val="300"/>
              </a:spcAft>
              <a:buFont typeface="Courier New" panose="02070309020205020404" pitchFamily="49" charset="0"/>
              <a:buChar char="o"/>
            </a:pPr>
            <a:r>
              <a:rPr lang="en-US" sz="1500" b="1" dirty="0"/>
              <a:t>Discussion on what constitutes sufficient evidence of project maturity</a:t>
            </a:r>
            <a:r>
              <a:rPr lang="en-US" sz="1500" dirty="0"/>
              <a:t>, with long-lead equipment viewed as a stronger signal than early-stage permitting</a:t>
            </a:r>
          </a:p>
          <a:p>
            <a:pPr marL="742950" lvl="1" indent="-285750">
              <a:spcBef>
                <a:spcPts val="300"/>
              </a:spcBef>
              <a:spcAft>
                <a:spcPts val="300"/>
              </a:spcAft>
              <a:buFont typeface="Courier New" panose="02070309020205020404" pitchFamily="49" charset="0"/>
              <a:buChar char="o"/>
            </a:pPr>
            <a:r>
              <a:rPr lang="en-US" sz="1500" b="1" dirty="0"/>
              <a:t>Commission debated the appropriate level of verification for development activity</a:t>
            </a:r>
            <a:r>
              <a:rPr lang="en-US" sz="1500" dirty="0"/>
              <a:t>, weighing stronger evidence against potential process delays</a:t>
            </a:r>
          </a:p>
          <a:p>
            <a:pPr marL="742950" lvl="1" indent="-285750">
              <a:spcBef>
                <a:spcPts val="300"/>
              </a:spcBef>
              <a:spcAft>
                <a:spcPts val="300"/>
              </a:spcAft>
              <a:buFont typeface="Courier New" panose="02070309020205020404" pitchFamily="49" charset="0"/>
              <a:buChar char="o"/>
            </a:pPr>
            <a:r>
              <a:rPr lang="en-US" sz="1500" b="1" dirty="0"/>
              <a:t>Net metering and co-located load arrangements submitted before March 4 were generally considered eligible for inclusion as base load</a:t>
            </a:r>
            <a:r>
              <a:rPr lang="en-US" sz="1500" dirty="0"/>
              <a:t>, subject to conditions and modeling considerations</a:t>
            </a:r>
          </a:p>
          <a:p>
            <a:pPr marL="742950" lvl="1" indent="-285750">
              <a:spcBef>
                <a:spcPts val="300"/>
              </a:spcBef>
              <a:spcAft>
                <a:spcPts val="300"/>
              </a:spcAft>
              <a:buFont typeface="Courier New" panose="02070309020205020404" pitchFamily="49" charset="0"/>
              <a:buChar char="o"/>
            </a:pPr>
            <a:r>
              <a:rPr lang="en-US" sz="1500" dirty="0"/>
              <a:t>A </a:t>
            </a:r>
            <a:r>
              <a:rPr lang="en-US" sz="1500" b="1" dirty="0"/>
              <a:t>~60-day commitment window after Batch Zero</a:t>
            </a:r>
            <a:r>
              <a:rPr lang="en-US" sz="1500" dirty="0"/>
              <a:t> was discussed as a reasonable baseline to balance financing needs and process speed</a:t>
            </a:r>
          </a:p>
          <a:p>
            <a:pPr marL="285750" indent="-285750">
              <a:spcBef>
                <a:spcPts val="300"/>
              </a:spcBef>
              <a:spcAft>
                <a:spcPts val="300"/>
              </a:spcAft>
              <a:buFont typeface="Arial" panose="020B0604020202020204" pitchFamily="34" charset="0"/>
              <a:buChar char="•"/>
            </a:pPr>
            <a:r>
              <a:rPr lang="en-US" sz="1600" b="1" dirty="0"/>
              <a:t>ERCOT incorporated the guidance received from the PUCT </a:t>
            </a:r>
            <a:r>
              <a:rPr lang="en-US" sz="1600" dirty="0"/>
              <a:t>in the PGRR145 Comments filed on April 23</a:t>
            </a:r>
            <a:endParaRPr lang="en-US" sz="1500" b="1" dirty="0"/>
          </a:p>
        </p:txBody>
      </p:sp>
      <p:sp>
        <p:nvSpPr>
          <p:cNvPr id="9" name="Text Placeholder 20">
            <a:extLst>
              <a:ext uri="{FF2B5EF4-FFF2-40B4-BE49-F238E27FC236}">
                <a16:creationId xmlns:a16="http://schemas.microsoft.com/office/drawing/2014/main" id="{0147854F-32CA-1351-5680-B116916C7C90}"/>
              </a:ext>
            </a:extLst>
          </p:cNvPr>
          <p:cNvSpPr txBox="1">
            <a:spLocks/>
          </p:cNvSpPr>
          <p:nvPr/>
        </p:nvSpPr>
        <p:spPr>
          <a:xfrm>
            <a:off x="583025"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April 17 PUCT Open Meeting</a:t>
            </a:r>
          </a:p>
        </p:txBody>
      </p:sp>
      <p:sp>
        <p:nvSpPr>
          <p:cNvPr id="11" name="Rectangle 10">
            <a:extLst>
              <a:ext uri="{FF2B5EF4-FFF2-40B4-BE49-F238E27FC236}">
                <a16:creationId xmlns:a16="http://schemas.microsoft.com/office/drawing/2014/main" id="{D57AF830-DFC4-36F4-14F1-7339506D8126}"/>
              </a:ext>
            </a:extLst>
          </p:cNvPr>
          <p:cNvSpPr/>
          <p:nvPr/>
        </p:nvSpPr>
        <p:spPr>
          <a:xfrm>
            <a:off x="10179441" y="584419"/>
            <a:ext cx="182880" cy="182880"/>
          </a:xfrm>
          <a:prstGeom prst="rect">
            <a:avLst/>
          </a:prstGeom>
          <a:solidFill>
            <a:schemeClr val="accent5">
              <a:lumMod val="20000"/>
              <a:lumOff val="80000"/>
            </a:schemeClr>
          </a:solidFill>
          <a:ln w="190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TextBox 11">
            <a:extLst>
              <a:ext uri="{FF2B5EF4-FFF2-40B4-BE49-F238E27FC236}">
                <a16:creationId xmlns:a16="http://schemas.microsoft.com/office/drawing/2014/main" id="{E9741325-6A91-31CF-B553-CDDD36AD41CB}"/>
              </a:ext>
            </a:extLst>
          </p:cNvPr>
          <p:cNvSpPr txBox="1"/>
          <p:nvPr/>
        </p:nvSpPr>
        <p:spPr>
          <a:xfrm>
            <a:off x="10460044" y="591221"/>
            <a:ext cx="904641"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100"/>
              <a:t>Detailed next</a:t>
            </a:r>
            <a:endParaRPr lang="en-US" sz="1100" b="1"/>
          </a:p>
        </p:txBody>
      </p:sp>
    </p:spTree>
    <p:extLst>
      <p:ext uri="{BB962C8B-B14F-4D97-AF65-F5344CB8AC3E}">
        <p14:creationId xmlns:p14="http://schemas.microsoft.com/office/powerpoint/2010/main" val="428244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FAC2-E5E7-A7BC-A55F-DF7B1881236D}"/>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7CE61E8B-B70D-FC20-3518-B2C1D09EA30E}"/>
              </a:ext>
            </a:extLst>
          </p:cNvPr>
          <p:cNvGraphicFramePr>
            <a:graphicFrameLocks noChangeAspect="1"/>
          </p:cNvGraphicFramePr>
          <p:nvPr>
            <p:custDataLst>
              <p:tags r:id="rId1"/>
            </p:custDataLst>
            <p:extLst>
              <p:ext uri="{D42A27DB-BD31-4B8C-83A1-F6EECF244321}">
                <p14:modId xmlns:p14="http://schemas.microsoft.com/office/powerpoint/2010/main" val="1577863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7CE61E8B-B70D-FC20-3518-B2C1D09EA3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8EFB172-41D7-AB54-99A1-D649D4D467EB}"/>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Key updates in April 23 PGRR145 ERCOT comments, including implementation of PUCT guidance (1/2)</a:t>
            </a:r>
          </a:p>
        </p:txBody>
      </p:sp>
      <p:sp>
        <p:nvSpPr>
          <p:cNvPr id="15" name="Slide Number Placeholder 5">
            <a:extLst>
              <a:ext uri="{FF2B5EF4-FFF2-40B4-BE49-F238E27FC236}">
                <a16:creationId xmlns:a16="http://schemas.microsoft.com/office/drawing/2014/main" id="{A525481D-2141-937A-53B0-19A5EC538DDD}"/>
              </a:ext>
            </a:extLst>
          </p:cNvPr>
          <p:cNvSpPr>
            <a:spLocks noGrp="1"/>
          </p:cNvSpPr>
          <p:nvPr>
            <p:ph type="sldNum" sz="quarter" idx="12"/>
          </p:nvPr>
        </p:nvSpPr>
        <p:spPr/>
        <p:txBody>
          <a:bodyPr/>
          <a:lstStyle/>
          <a:p>
            <a:fld id="{BCDE79FB-97BA-492B-8D57-F1373F9ADA95}" type="slidenum">
              <a:rPr lang="en-US" smtClean="0"/>
              <a:t>31</a:t>
            </a:fld>
            <a:endParaRPr lang="en-US"/>
          </a:p>
        </p:txBody>
      </p:sp>
      <p:sp>
        <p:nvSpPr>
          <p:cNvPr id="32" name="TextBox 31">
            <a:extLst>
              <a:ext uri="{FF2B5EF4-FFF2-40B4-BE49-F238E27FC236}">
                <a16:creationId xmlns:a16="http://schemas.microsoft.com/office/drawing/2014/main" id="{D54C434B-F65A-B889-821F-84720AECD874}"/>
              </a:ext>
            </a:extLst>
          </p:cNvPr>
          <p:cNvSpPr txBox="1"/>
          <p:nvPr/>
        </p:nvSpPr>
        <p:spPr>
          <a:xfrm>
            <a:off x="583025" y="1863428"/>
            <a:ext cx="10781660" cy="407803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t>Aligned Batch Zero eligibility with PUCT guidance (April 17 OM):</a:t>
            </a:r>
            <a:r>
              <a:rPr lang="en-US" sz="1600" dirty="0"/>
              <a:t> removed energization-date-driven criteria and introduced a structured framework based on project maturity, site control, financial commitment, and disclosure requirements</a:t>
            </a:r>
          </a:p>
          <a:p>
            <a:pPr marL="285750" indent="-285750">
              <a:spcBef>
                <a:spcPts val="300"/>
              </a:spcBef>
              <a:spcAft>
                <a:spcPts val="300"/>
              </a:spcAft>
              <a:buFont typeface="Arial" panose="020B0604020202020204" pitchFamily="34" charset="0"/>
              <a:buChar char="•"/>
            </a:pPr>
            <a:r>
              <a:rPr lang="en-US" sz="1600" b="1" dirty="0"/>
              <a:t>Shifted from agreement-based eligibility to broader readiness criteria:</a:t>
            </a:r>
            <a:r>
              <a:rPr lang="en-US" sz="1600" dirty="0"/>
              <a:t> replaced reliance on executed Interconnection/ Intermediate Agreements with a more flexible set of readiness signals (e.g., equipment orders, NTP, power contracts, financial security, site control)</a:t>
            </a:r>
          </a:p>
          <a:p>
            <a:pPr marL="285750" indent="-285750">
              <a:spcBef>
                <a:spcPts val="300"/>
              </a:spcBef>
              <a:spcAft>
                <a:spcPts val="300"/>
              </a:spcAft>
              <a:buFont typeface="Arial" panose="020B0604020202020204" pitchFamily="34" charset="0"/>
              <a:buChar char="•"/>
            </a:pPr>
            <a:r>
              <a:rPr lang="en-US" sz="1600" b="1" dirty="0"/>
              <a:t>Introduced explicit treatment for additional load categories:</a:t>
            </a:r>
            <a:r>
              <a:rPr lang="en-US" sz="1600" dirty="0"/>
              <a:t> added pathways for Permian Basin projects and net metering (PURA 39.169) loads, clarifying how these are included and modeled in Batch Zero</a:t>
            </a:r>
          </a:p>
          <a:p>
            <a:pPr marL="285750" indent="-285750">
              <a:spcBef>
                <a:spcPts val="300"/>
              </a:spcBef>
              <a:spcAft>
                <a:spcPts val="300"/>
              </a:spcAft>
              <a:buFont typeface="Arial" panose="020B0604020202020204" pitchFamily="34" charset="0"/>
              <a:buChar char="•"/>
            </a:pPr>
            <a:r>
              <a:rPr lang="en-US" sz="1600" b="1" dirty="0"/>
              <a:t>Consolidated and tightened “Load to be Studied” eligibility:</a:t>
            </a:r>
            <a:r>
              <a:rPr lang="en-US" sz="1600" dirty="0"/>
              <a:t> merged previously separate pathways and imposed minimum requirements (site control, financial security, disclosures), creating a more consistent entry threshold</a:t>
            </a:r>
          </a:p>
          <a:p>
            <a:pPr marL="285750" indent="-285750">
              <a:spcBef>
                <a:spcPts val="300"/>
              </a:spcBef>
              <a:spcAft>
                <a:spcPts val="300"/>
              </a:spcAft>
              <a:buFont typeface="Arial" panose="020B0604020202020204" pitchFamily="34" charset="0"/>
              <a:buChar char="•"/>
            </a:pPr>
            <a:r>
              <a:rPr lang="en-US" sz="1600" b="1" dirty="0"/>
              <a:t>Simplified financial and contractual framework:</a:t>
            </a:r>
            <a:r>
              <a:rPr lang="en-US" sz="1600" dirty="0"/>
              <a:t> removed detailed Intermediate Agreement / Interconnection Agreement constructs and replaced Section 9.7 with disclosure-only requirements, deferring key elements to PUCT rulemaking</a:t>
            </a:r>
          </a:p>
          <a:p>
            <a:pPr marL="285750" indent="-285750">
              <a:spcBef>
                <a:spcPts val="300"/>
              </a:spcBef>
              <a:spcAft>
                <a:spcPts val="300"/>
              </a:spcAft>
              <a:buFont typeface="Arial" panose="020B0604020202020204" pitchFamily="34" charset="0"/>
              <a:buChar char="•"/>
            </a:pPr>
            <a:r>
              <a:rPr lang="en-US" sz="1600" b="1" dirty="0"/>
              <a:t>Enhanced protection and grandfathering of legacy projects:</a:t>
            </a:r>
            <a:r>
              <a:rPr lang="en-US" sz="1600" dirty="0"/>
              <a:t> explicitly deemed interim-process studies and agreements as satisfying legacy LLIS requirements, reducing risk of re-evaluation for advanced projects</a:t>
            </a:r>
          </a:p>
        </p:txBody>
      </p:sp>
      <p:sp>
        <p:nvSpPr>
          <p:cNvPr id="7" name="Text Placeholder 20">
            <a:extLst>
              <a:ext uri="{FF2B5EF4-FFF2-40B4-BE49-F238E27FC236}">
                <a16:creationId xmlns:a16="http://schemas.microsoft.com/office/drawing/2014/main" id="{076AF3F9-F9FA-F11A-F241-C518B4032A1B}"/>
              </a:ext>
            </a:extLst>
          </p:cNvPr>
          <p:cNvSpPr txBox="1">
            <a:spLocks/>
          </p:cNvSpPr>
          <p:nvPr/>
        </p:nvSpPr>
        <p:spPr>
          <a:xfrm>
            <a:off x="583025"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Source: PGRR145 ERCOT Comments, April 23</a:t>
            </a:r>
          </a:p>
        </p:txBody>
      </p:sp>
      <p:sp>
        <p:nvSpPr>
          <p:cNvPr id="8" name="TextBox 7">
            <a:extLst>
              <a:ext uri="{FF2B5EF4-FFF2-40B4-BE49-F238E27FC236}">
                <a16:creationId xmlns:a16="http://schemas.microsoft.com/office/drawing/2014/main" id="{31201897-FFA6-EB08-EF07-EB1090624D97}"/>
              </a:ext>
            </a:extLst>
          </p:cNvPr>
          <p:cNvSpPr txBox="1"/>
          <p:nvPr/>
        </p:nvSpPr>
        <p:spPr>
          <a:xfrm>
            <a:off x="1257300" y="1162898"/>
            <a:ext cx="10148455"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lumMod val="50000"/>
                  </a:schemeClr>
                </a:solidFill>
              </a:rPr>
              <a:t>Link to </a:t>
            </a:r>
            <a:r>
              <a:rPr lang="en-US" b="1" dirty="0">
                <a:solidFill>
                  <a:schemeClr val="bg1">
                    <a:lumMod val="50000"/>
                  </a:schemeClr>
                </a:solidFill>
                <a:hlinkClick r:id="rId5"/>
              </a:rPr>
              <a:t>PGRR145 Comments from ERCOT April 23</a:t>
            </a:r>
            <a:endParaRPr lang="en-US" b="1" dirty="0">
              <a:solidFill>
                <a:schemeClr val="bg1">
                  <a:lumMod val="50000"/>
                </a:schemeClr>
              </a:solidFill>
            </a:endParaRPr>
          </a:p>
        </p:txBody>
      </p:sp>
    </p:spTree>
    <p:extLst>
      <p:ext uri="{BB962C8B-B14F-4D97-AF65-F5344CB8AC3E}">
        <p14:creationId xmlns:p14="http://schemas.microsoft.com/office/powerpoint/2010/main" val="80324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0C7F0-0CC2-34E6-9A08-9C0B2C32EEC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9D8AEB16-0148-9784-1F2E-F807FFFEE20C}"/>
              </a:ext>
            </a:extLst>
          </p:cNvPr>
          <p:cNvGraphicFramePr>
            <a:graphicFrameLocks noChangeAspect="1"/>
          </p:cNvGraphicFramePr>
          <p:nvPr>
            <p:custDataLst>
              <p:tags r:id="rId1"/>
            </p:custDataLst>
            <p:extLst>
              <p:ext uri="{D42A27DB-BD31-4B8C-83A1-F6EECF244321}">
                <p14:modId xmlns:p14="http://schemas.microsoft.com/office/powerpoint/2010/main" val="282249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9D8AEB16-0148-9784-1F2E-F807FFFEE2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E9EDF29-5B9A-34AF-2FB9-DAC15630755B}"/>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Key updates in April 23 PGRR145 ERCOT comments, including implementation of PUCT guidance (2/2)</a:t>
            </a:r>
          </a:p>
        </p:txBody>
      </p:sp>
      <p:sp>
        <p:nvSpPr>
          <p:cNvPr id="15" name="Slide Number Placeholder 5">
            <a:extLst>
              <a:ext uri="{FF2B5EF4-FFF2-40B4-BE49-F238E27FC236}">
                <a16:creationId xmlns:a16="http://schemas.microsoft.com/office/drawing/2014/main" id="{9CD5769B-B1BE-9369-8015-4C1949229B60}"/>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32" name="TextBox 31">
            <a:extLst>
              <a:ext uri="{FF2B5EF4-FFF2-40B4-BE49-F238E27FC236}">
                <a16:creationId xmlns:a16="http://schemas.microsoft.com/office/drawing/2014/main" id="{EA8F2DB9-32B0-95C6-8D25-EAB7AE067DBA}"/>
              </a:ext>
            </a:extLst>
          </p:cNvPr>
          <p:cNvSpPr txBox="1"/>
          <p:nvPr/>
        </p:nvSpPr>
        <p:spPr>
          <a:xfrm>
            <a:off x="583025" y="1786483"/>
            <a:ext cx="10781660" cy="415498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t>Strengthened project readiness verification:</a:t>
            </a:r>
            <a:r>
              <a:rPr lang="en-US" sz="1600" dirty="0"/>
              <a:t> introduced ERCOT authority to perform site readiness checks and require supporting evidence from developers</a:t>
            </a:r>
            <a:endParaRPr lang="en-US" sz="1600" b="1" dirty="0"/>
          </a:p>
          <a:p>
            <a:pPr marL="285750" indent="-285750">
              <a:spcBef>
                <a:spcPts val="300"/>
              </a:spcBef>
              <a:spcAft>
                <a:spcPts val="300"/>
              </a:spcAft>
              <a:buFont typeface="Arial" panose="020B0604020202020204" pitchFamily="34" charset="0"/>
              <a:buChar char="•"/>
            </a:pPr>
            <a:r>
              <a:rPr lang="en-US" sz="1600" b="1" dirty="0"/>
              <a:t>Refined modeling logic for base load and studied load:</a:t>
            </a:r>
            <a:r>
              <a:rPr lang="en-US" sz="1600" dirty="0"/>
              <a:t> clarified how demand is derived across years, including explicit treatment of study-based limits, transmission timing (TPIT), and special cases (e.g., net metering loads)</a:t>
            </a:r>
          </a:p>
          <a:p>
            <a:pPr marL="285750" indent="-285750">
              <a:spcBef>
                <a:spcPts val="300"/>
              </a:spcBef>
              <a:spcAft>
                <a:spcPts val="300"/>
              </a:spcAft>
              <a:buFont typeface="Arial" panose="020B0604020202020204" pitchFamily="34" charset="0"/>
              <a:buChar char="•"/>
            </a:pPr>
            <a:r>
              <a:rPr lang="en-US" sz="1600" b="1" dirty="0"/>
              <a:t>Introduced minimum allocation and monotonicity rules in study results:</a:t>
            </a:r>
            <a:r>
              <a:rPr lang="en-US" sz="1600" dirty="0"/>
              <a:t> ensured allocations do not increase and then decrease over time, and set minimum thresholds (e.g., 200 MW) below which projects may receive zero allocation</a:t>
            </a:r>
          </a:p>
          <a:p>
            <a:pPr marL="285750" indent="-285750">
              <a:spcBef>
                <a:spcPts val="300"/>
              </a:spcBef>
              <a:spcAft>
                <a:spcPts val="300"/>
              </a:spcAft>
              <a:buFont typeface="Arial" panose="020B0604020202020204" pitchFamily="34" charset="0"/>
              <a:buChar char="•"/>
            </a:pPr>
            <a:r>
              <a:rPr lang="en-US" sz="1600" b="1" dirty="0"/>
              <a:t>Added mechanisms to operationalize partial allocations:</a:t>
            </a:r>
            <a:r>
              <a:rPr lang="en-US" sz="1600" dirty="0"/>
              <a:t> created explicit rules to handle low allocation outcomes and ensure consistent treatment across studied loads</a:t>
            </a:r>
          </a:p>
          <a:p>
            <a:pPr marL="285750" indent="-285750">
              <a:spcBef>
                <a:spcPts val="300"/>
              </a:spcBef>
              <a:spcAft>
                <a:spcPts val="300"/>
              </a:spcAft>
              <a:buFont typeface="Arial" panose="020B0604020202020204" pitchFamily="34" charset="0"/>
              <a:buChar char="•"/>
            </a:pPr>
            <a:r>
              <a:rPr lang="en-US" sz="1600" b="1" dirty="0"/>
              <a:t>Linked Batch Zero timelines to PUCT rulemaking:</a:t>
            </a:r>
            <a:r>
              <a:rPr lang="en-US" sz="1600" dirty="0"/>
              <a:t> replaced fixed commitment deadlines with references to PUCT Rule 25.194, increasing regulatory alignment but introducing external dependency</a:t>
            </a:r>
          </a:p>
          <a:p>
            <a:pPr marL="285750" indent="-285750">
              <a:spcBef>
                <a:spcPts val="300"/>
              </a:spcBef>
              <a:spcAft>
                <a:spcPts val="300"/>
              </a:spcAft>
              <a:buFont typeface="Arial" panose="020B0604020202020204" pitchFamily="34" charset="0"/>
              <a:buChar char="•"/>
            </a:pPr>
            <a:r>
              <a:rPr lang="en-US" sz="1600" b="1" dirty="0"/>
              <a:t>Increased clarity and rigor in study execution:</a:t>
            </a:r>
            <a:r>
              <a:rPr lang="en-US" sz="1600" dirty="0"/>
              <a:t> expanded requirements for short-circuit analysis, identified affected TSPs in outputs, and clarified that refinement does not change financial obligations</a:t>
            </a:r>
          </a:p>
          <a:p>
            <a:pPr marL="285750" indent="-285750">
              <a:spcBef>
                <a:spcPts val="300"/>
              </a:spcBef>
              <a:spcAft>
                <a:spcPts val="300"/>
              </a:spcAft>
              <a:buFont typeface="Arial" panose="020B0604020202020204" pitchFamily="34" charset="0"/>
              <a:buChar char="•"/>
            </a:pPr>
            <a:r>
              <a:rPr lang="en-US" sz="1600" b="1" dirty="0"/>
              <a:t>Improved transparency and governance of the process:</a:t>
            </a:r>
            <a:r>
              <a:rPr lang="en-US" sz="1600" dirty="0"/>
              <a:t> added protections for submitted information, clarified roles, and formalized stakeholder-informed elements (e.g., allocation rules, study outputs)</a:t>
            </a:r>
          </a:p>
        </p:txBody>
      </p:sp>
      <p:sp>
        <p:nvSpPr>
          <p:cNvPr id="7" name="Text Placeholder 20">
            <a:extLst>
              <a:ext uri="{FF2B5EF4-FFF2-40B4-BE49-F238E27FC236}">
                <a16:creationId xmlns:a16="http://schemas.microsoft.com/office/drawing/2014/main" id="{06DCD091-1830-284B-F717-A2F02CD75336}"/>
              </a:ext>
            </a:extLst>
          </p:cNvPr>
          <p:cNvSpPr txBox="1">
            <a:spLocks/>
          </p:cNvSpPr>
          <p:nvPr/>
        </p:nvSpPr>
        <p:spPr>
          <a:xfrm>
            <a:off x="583025"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Source: PGRR145 ERCOT Comments, April 23</a:t>
            </a:r>
          </a:p>
        </p:txBody>
      </p:sp>
      <p:sp>
        <p:nvSpPr>
          <p:cNvPr id="13" name="TextBox 12">
            <a:extLst>
              <a:ext uri="{FF2B5EF4-FFF2-40B4-BE49-F238E27FC236}">
                <a16:creationId xmlns:a16="http://schemas.microsoft.com/office/drawing/2014/main" id="{C36BAE4B-DC69-722F-EAEA-4F77C66B3926}"/>
              </a:ext>
            </a:extLst>
          </p:cNvPr>
          <p:cNvSpPr txBox="1"/>
          <p:nvPr/>
        </p:nvSpPr>
        <p:spPr>
          <a:xfrm>
            <a:off x="1257300" y="1162898"/>
            <a:ext cx="10148455"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lumMod val="50000"/>
                  </a:schemeClr>
                </a:solidFill>
              </a:rPr>
              <a:t>Link to </a:t>
            </a:r>
            <a:r>
              <a:rPr lang="en-US" b="1" dirty="0">
                <a:solidFill>
                  <a:schemeClr val="bg1">
                    <a:lumMod val="50000"/>
                  </a:schemeClr>
                </a:solidFill>
                <a:hlinkClick r:id="rId5"/>
              </a:rPr>
              <a:t>PGRR145 Comments from ERCOT April 23</a:t>
            </a:r>
            <a:endParaRPr lang="en-US" b="1" dirty="0">
              <a:solidFill>
                <a:schemeClr val="bg1">
                  <a:lumMod val="50000"/>
                </a:schemeClr>
              </a:solidFill>
            </a:endParaRPr>
          </a:p>
        </p:txBody>
      </p:sp>
    </p:spTree>
    <p:extLst>
      <p:ext uri="{BB962C8B-B14F-4D97-AF65-F5344CB8AC3E}">
        <p14:creationId xmlns:p14="http://schemas.microsoft.com/office/powerpoint/2010/main" val="240907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C044A37-92F8-F65C-57D2-A078DCE814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C044A37-92F8-F65C-57D2-A078DCE814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6D6F2F3-066E-2377-72DF-FC545FF7050C}"/>
              </a:ext>
            </a:extLst>
          </p:cNvPr>
          <p:cNvSpPr>
            <a:spLocks noGrp="1"/>
          </p:cNvSpPr>
          <p:nvPr>
            <p:ph type="title"/>
          </p:nvPr>
        </p:nvSpPr>
        <p:spPr>
          <a:xfrm>
            <a:off x="1257300" y="457200"/>
            <a:ext cx="10401300" cy="332399"/>
          </a:xfrm>
        </p:spPr>
        <p:txBody>
          <a:bodyPr vert="horz">
            <a:spAutoFit/>
          </a:bodyPr>
          <a:lstStyle/>
          <a:p>
            <a:r>
              <a:rPr lang="en-US" dirty="0"/>
              <a:t>New Requirements Added in April 23 PGRR Update</a:t>
            </a:r>
            <a:endParaRPr lang="en-GB" dirty="0"/>
          </a:p>
        </p:txBody>
      </p:sp>
      <p:sp>
        <p:nvSpPr>
          <p:cNvPr id="4" name="Slide Number Placeholder 5">
            <a:extLst>
              <a:ext uri="{FF2B5EF4-FFF2-40B4-BE49-F238E27FC236}">
                <a16:creationId xmlns:a16="http://schemas.microsoft.com/office/drawing/2014/main" id="{EF8041A0-4645-2035-4B6D-3B8FE43561C4}"/>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5" name="Text Placeholder 20">
            <a:extLst>
              <a:ext uri="{FF2B5EF4-FFF2-40B4-BE49-F238E27FC236}">
                <a16:creationId xmlns:a16="http://schemas.microsoft.com/office/drawing/2014/main" id="{72694A9F-B671-62DF-4E18-9EBA7FBC3C8F}"/>
              </a:ext>
            </a:extLst>
          </p:cNvPr>
          <p:cNvSpPr txBox="1">
            <a:spLocks/>
          </p:cNvSpPr>
          <p:nvPr/>
        </p:nvSpPr>
        <p:spPr>
          <a:xfrm>
            <a:off x="583025"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Source: PGRR145 ERCOT Comments, April 23</a:t>
            </a:r>
          </a:p>
        </p:txBody>
      </p:sp>
      <p:sp>
        <p:nvSpPr>
          <p:cNvPr id="19" name="TextBox 18">
            <a:extLst>
              <a:ext uri="{FF2B5EF4-FFF2-40B4-BE49-F238E27FC236}">
                <a16:creationId xmlns:a16="http://schemas.microsoft.com/office/drawing/2014/main" id="{6C7EA081-5532-F824-150E-2879BA9E7AE6}"/>
              </a:ext>
            </a:extLst>
          </p:cNvPr>
          <p:cNvSpPr txBox="1"/>
          <p:nvPr/>
        </p:nvSpPr>
        <p:spPr>
          <a:xfrm>
            <a:off x="583025" y="1549207"/>
            <a:ext cx="10781660" cy="429348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t>Stronger and standardized site control requirements.</a:t>
            </a:r>
            <a:r>
              <a:rPr lang="en-US" sz="1600" dirty="0"/>
              <a:t> Narrowed to two acceptable forms only:</a:t>
            </a:r>
          </a:p>
          <a:p>
            <a:pPr marL="742950" lvl="1" indent="-285750">
              <a:spcBef>
                <a:spcPts val="300"/>
              </a:spcBef>
              <a:spcAft>
                <a:spcPts val="300"/>
              </a:spcAft>
              <a:buFont typeface="Courier New" panose="02070309020205020404" pitchFamily="49" charset="0"/>
              <a:buChar char="o"/>
            </a:pPr>
            <a:r>
              <a:rPr lang="en-US" sz="1600" b="1" dirty="0"/>
              <a:t>Executed lease (≥5 years):</a:t>
            </a:r>
            <a:r>
              <a:rPr lang="en-US" sz="1600" dirty="0"/>
              <a:t> signed lease covering the full project site with a term extending ≥5 years beyond reaching full contracted peak demand</a:t>
            </a:r>
          </a:p>
          <a:p>
            <a:pPr marL="742950" lvl="1" indent="-285750">
              <a:spcBef>
                <a:spcPts val="300"/>
              </a:spcBef>
              <a:spcAft>
                <a:spcPts val="300"/>
              </a:spcAft>
              <a:buFont typeface="Courier New" panose="02070309020205020404" pitchFamily="49" charset="0"/>
              <a:buChar char="o"/>
            </a:pPr>
            <a:r>
              <a:rPr lang="en-US" sz="1600" b="1" dirty="0"/>
              <a:t>Ownership (deed):</a:t>
            </a:r>
            <a:r>
              <a:rPr lang="en-US" sz="1600" dirty="0"/>
              <a:t> legal title to the land (via deed) covering all parcels required for the planned facilities</a:t>
            </a:r>
          </a:p>
          <a:p>
            <a:pPr marL="285750" indent="-285750">
              <a:spcBef>
                <a:spcPts val="300"/>
              </a:spcBef>
              <a:spcAft>
                <a:spcPts val="300"/>
              </a:spcAft>
              <a:buFont typeface="Arial" panose="020B0604020202020204" pitchFamily="34" charset="0"/>
              <a:buChar char="•"/>
            </a:pPr>
            <a:r>
              <a:rPr lang="en-US" sz="1600" b="1" dirty="0"/>
              <a:t>Unified financial commitment framework. </a:t>
            </a:r>
            <a:r>
              <a:rPr lang="en-US" sz="1600" dirty="0"/>
              <a:t>Consolidates prior approaches into a single structure:</a:t>
            </a:r>
          </a:p>
          <a:p>
            <a:pPr marL="742950" lvl="1" indent="-285750">
              <a:spcBef>
                <a:spcPts val="300"/>
              </a:spcBef>
              <a:spcAft>
                <a:spcPts val="300"/>
              </a:spcAft>
              <a:buFont typeface="Courier New" panose="02070309020205020404" pitchFamily="49" charset="0"/>
              <a:buChar char="o"/>
            </a:pPr>
            <a:r>
              <a:rPr lang="en-US" sz="1600" dirty="0"/>
              <a:t>If upgrade costs known, post full required security</a:t>
            </a:r>
          </a:p>
          <a:p>
            <a:pPr marL="742950" lvl="1" indent="-285750">
              <a:spcBef>
                <a:spcPts val="300"/>
              </a:spcBef>
              <a:spcAft>
                <a:spcPts val="300"/>
              </a:spcAft>
              <a:buFont typeface="Courier New" panose="02070309020205020404" pitchFamily="49" charset="0"/>
              <a:buChar char="o"/>
            </a:pPr>
            <a:r>
              <a:rPr lang="en-US" sz="1600" dirty="0"/>
              <a:t>If no upgrades are needed, no security required</a:t>
            </a:r>
          </a:p>
          <a:p>
            <a:pPr marL="742950" lvl="1" indent="-285750">
              <a:spcBef>
                <a:spcPts val="300"/>
              </a:spcBef>
              <a:spcAft>
                <a:spcPts val="300"/>
              </a:spcAft>
              <a:buFont typeface="Courier New" panose="02070309020205020404" pitchFamily="49" charset="0"/>
              <a:buChar char="o"/>
            </a:pPr>
            <a:r>
              <a:rPr lang="en-US" sz="1600" dirty="0"/>
              <a:t>If costs are unknown, default security level equal to $50k/MW</a:t>
            </a:r>
          </a:p>
          <a:p>
            <a:pPr marL="285750" indent="-285750">
              <a:spcBef>
                <a:spcPts val="300"/>
              </a:spcBef>
              <a:spcAft>
                <a:spcPts val="300"/>
              </a:spcAft>
              <a:buFont typeface="Arial" panose="020B0604020202020204" pitchFamily="34" charset="0"/>
              <a:buChar char="•"/>
            </a:pPr>
            <a:r>
              <a:rPr lang="en-US" sz="1600" b="1" dirty="0"/>
              <a:t>Key new requirements introduced</a:t>
            </a:r>
            <a:endParaRPr lang="en-US" sz="1600" dirty="0"/>
          </a:p>
          <a:p>
            <a:pPr marL="742950" lvl="1" indent="-285750">
              <a:spcBef>
                <a:spcPts val="300"/>
              </a:spcBef>
              <a:spcAft>
                <a:spcPts val="300"/>
              </a:spcAft>
              <a:buFont typeface="Courier New" panose="02070309020205020404" pitchFamily="49" charset="0"/>
              <a:buChar char="o"/>
            </a:pPr>
            <a:r>
              <a:rPr lang="en-US" sz="1600" dirty="0"/>
              <a:t>New end-use (tenant) requirement: projects must demonstrate confirmed end-use demand</a:t>
            </a:r>
          </a:p>
          <a:p>
            <a:pPr marL="1200150" lvl="2" indent="-285750">
              <a:spcBef>
                <a:spcPts val="300"/>
              </a:spcBef>
              <a:spcAft>
                <a:spcPts val="300"/>
              </a:spcAft>
              <a:buFont typeface="Arial" panose="020B0604020202020204" pitchFamily="34" charset="0"/>
              <a:buChar char="-"/>
            </a:pPr>
            <a:r>
              <a:rPr lang="en-US" sz="1600" dirty="0"/>
              <a:t>Either ILLE is the end-use customer, or</a:t>
            </a:r>
          </a:p>
          <a:p>
            <a:pPr marL="1200150" lvl="2" indent="-285750">
              <a:spcBef>
                <a:spcPts val="300"/>
              </a:spcBef>
              <a:spcAft>
                <a:spcPts val="300"/>
              </a:spcAft>
              <a:buFont typeface="Arial" panose="020B0604020202020204" pitchFamily="34" charset="0"/>
              <a:buChar char="-"/>
            </a:pPr>
            <a:r>
              <a:rPr lang="en-US" sz="1600" dirty="0"/>
              <a:t>ILLE has a signed contract with an end-use customer</a:t>
            </a:r>
          </a:p>
          <a:p>
            <a:pPr marL="742950" lvl="1" indent="-285750">
              <a:spcBef>
                <a:spcPts val="300"/>
              </a:spcBef>
              <a:spcAft>
                <a:spcPts val="300"/>
              </a:spcAft>
              <a:buFont typeface="Courier New" panose="02070309020205020404" pitchFamily="49" charset="0"/>
              <a:buChar char="o"/>
            </a:pPr>
            <a:r>
              <a:rPr lang="en-US" sz="1600" dirty="0"/>
              <a:t>New power supply requirement: projects must demonstrate secured power supply sufficient to meet the Load Commissioning Plan (LCP)</a:t>
            </a:r>
          </a:p>
        </p:txBody>
      </p:sp>
    </p:spTree>
    <p:extLst>
      <p:ext uri="{BB962C8B-B14F-4D97-AF65-F5344CB8AC3E}">
        <p14:creationId xmlns:p14="http://schemas.microsoft.com/office/powerpoint/2010/main" val="3804852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2470-83AE-4215-65CB-7815F8AA490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AE1AAF8-4B8A-3B59-8EE6-F6EA465939D8}"/>
              </a:ext>
            </a:extLst>
          </p:cNvPr>
          <p:cNvGraphicFramePr>
            <a:graphicFrameLocks noChangeAspect="1"/>
          </p:cNvGraphicFramePr>
          <p:nvPr>
            <p:custDataLst>
              <p:tags r:id="rId2"/>
            </p:custDataLst>
            <p:extLst>
              <p:ext uri="{D42A27DB-BD31-4B8C-83A1-F6EECF244321}">
                <p14:modId xmlns:p14="http://schemas.microsoft.com/office/powerpoint/2010/main" val="2110408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CAE1AAF8-4B8A-3B59-8EE6-F6EA465939D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6B71B69-9671-710C-813F-85A241D4847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Title Placeholder 1">
            <a:extLst>
              <a:ext uri="{FF2B5EF4-FFF2-40B4-BE49-F238E27FC236}">
                <a16:creationId xmlns:a16="http://schemas.microsoft.com/office/drawing/2014/main" id="{3D292680-D6F9-B6FA-290C-77FB81346E3C}"/>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3" name="Text Placeholder 2">
            <a:hlinkClick r:id="rId13" action="ppaction://hlinksldjump"/>
            <a:extLst>
              <a:ext uri="{FF2B5EF4-FFF2-40B4-BE49-F238E27FC236}">
                <a16:creationId xmlns:a16="http://schemas.microsoft.com/office/drawing/2014/main" id="{ECE3A01C-4372-D3DD-F014-9A07168E1745}"/>
              </a:ext>
            </a:extLst>
          </p:cNvPr>
          <p:cNvSpPr>
            <a:spLocks noGrp="1"/>
          </p:cNvSpPr>
          <p:nvPr>
            <p:custDataLst>
              <p:tags r:id="rId3"/>
            </p:custDataLst>
          </p:nvPr>
        </p:nvSpPr>
        <p:spPr bwMode="auto">
          <a:xfrm>
            <a:off x="4052888" y="1157287"/>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4" name="Text Placeholder 2">
            <a:hlinkClick r:id="rId14" action="ppaction://hlinksldjump"/>
            <a:extLst>
              <a:ext uri="{FF2B5EF4-FFF2-40B4-BE49-F238E27FC236}">
                <a16:creationId xmlns:a16="http://schemas.microsoft.com/office/drawing/2014/main" id="{61A3DF4C-0FDB-5151-C632-0C22C6854313}"/>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allocation approach</a:t>
            </a:r>
          </a:p>
        </p:txBody>
      </p:sp>
      <p:sp>
        <p:nvSpPr>
          <p:cNvPr id="15" name="Text Placeholder 2">
            <a:hlinkClick r:id="rId15" action="ppaction://hlinksldjump"/>
            <a:extLst>
              <a:ext uri="{FF2B5EF4-FFF2-40B4-BE49-F238E27FC236}">
                <a16:creationId xmlns:a16="http://schemas.microsoft.com/office/drawing/2014/main" id="{2BD414AF-245C-6383-971C-CBF4579941EC}"/>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 </a:t>
            </a:r>
          </a:p>
        </p:txBody>
      </p:sp>
      <p:sp>
        <p:nvSpPr>
          <p:cNvPr id="7" name="Text Placeholder 2">
            <a:hlinkClick r:id="rId16" action="ppaction://hlinksldjump"/>
            <a:extLst>
              <a:ext uri="{FF2B5EF4-FFF2-40B4-BE49-F238E27FC236}">
                <a16:creationId xmlns:a16="http://schemas.microsoft.com/office/drawing/2014/main" id="{2DB8C751-6A54-A613-FA0E-7E2C45154580}"/>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cs typeface="Arial"/>
              </a:rPr>
              <a:t>Feedback from PUCT and </a:t>
            </a:r>
            <a:r>
              <a:rPr lang="en-US">
                <a:cs typeface="Arial"/>
              </a:rPr>
              <a:t>ERCOT comments</a:t>
            </a:r>
            <a:endParaRPr lang="en-US" i="1" dirty="0"/>
          </a:p>
        </p:txBody>
      </p:sp>
      <p:sp>
        <p:nvSpPr>
          <p:cNvPr id="9" name="Text Placeholder 2">
            <a:extLst>
              <a:ext uri="{FF2B5EF4-FFF2-40B4-BE49-F238E27FC236}">
                <a16:creationId xmlns:a16="http://schemas.microsoft.com/office/drawing/2014/main" id="{8E1BEDE8-A420-C158-DDC7-773E94F8E6C0}"/>
              </a:ext>
            </a:extLst>
          </p:cNvPr>
          <p:cNvSpPr>
            <a:spLocks noGrp="1"/>
          </p:cNvSpPr>
          <p:nvPr>
            <p:custDataLst>
              <p:tags r:id="rId7"/>
            </p:custDataLst>
          </p:nvPr>
        </p:nvSpPr>
        <p:spPr bwMode="auto">
          <a:xfrm>
            <a:off x="4052886" y="3721099"/>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rPr>
              <a:t>Batch </a:t>
            </a:r>
            <a:r>
              <a:rPr lang="en-US" b="1">
                <a:solidFill>
                  <a:schemeClr val="bg1"/>
                </a:solidFill>
              </a:rPr>
              <a:t>Zero Concepts</a:t>
            </a:r>
            <a:endParaRPr lang="en-US" b="1" dirty="0">
              <a:solidFill>
                <a:schemeClr val="bg1"/>
              </a:solidFill>
            </a:endParaRPr>
          </a:p>
        </p:txBody>
      </p:sp>
      <p:sp>
        <p:nvSpPr>
          <p:cNvPr id="17" name="Text Placeholder 2">
            <a:hlinkClick r:id="rId17" action="ppaction://hlinksldjump"/>
            <a:extLst>
              <a:ext uri="{FF2B5EF4-FFF2-40B4-BE49-F238E27FC236}">
                <a16:creationId xmlns:a16="http://schemas.microsoft.com/office/drawing/2014/main" id="{49376F31-C7DE-EC29-BA75-E0615A70A56C}"/>
              </a:ext>
            </a:extLst>
          </p:cNvPr>
          <p:cNvSpPr>
            <a:spLocks noGrp="1"/>
          </p:cNvSpPr>
          <p:nvPr>
            <p:custDataLst>
              <p:tags r:id="rId8"/>
            </p:custDataLst>
          </p:nvPr>
        </p:nvSpPr>
        <p:spPr bwMode="auto">
          <a:xfrm>
            <a:off x="4052886"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18" name="Text Placeholder 2">
            <a:hlinkClick r:id="rId18" action="ppaction://hlinksldjump"/>
            <a:extLst>
              <a:ext uri="{FF2B5EF4-FFF2-40B4-BE49-F238E27FC236}">
                <a16:creationId xmlns:a16="http://schemas.microsoft.com/office/drawing/2014/main" id="{574EFE41-662A-4909-EE6C-F428F19AF2CC}"/>
              </a:ext>
            </a:extLst>
          </p:cNvPr>
          <p:cNvSpPr>
            <a:spLocks noGrp="1"/>
          </p:cNvSpPr>
          <p:nvPr>
            <p:custDataLst>
              <p:tags r:id="rId9"/>
            </p:custDataLst>
          </p:nvPr>
        </p:nvSpPr>
        <p:spPr bwMode="auto">
          <a:xfrm>
            <a:off x="4052888" y="500221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 </a:t>
            </a:r>
          </a:p>
        </p:txBody>
      </p:sp>
      <p:sp>
        <p:nvSpPr>
          <p:cNvPr id="24" name="Slide Number Placeholder 5">
            <a:extLst>
              <a:ext uri="{FF2B5EF4-FFF2-40B4-BE49-F238E27FC236}">
                <a16:creationId xmlns:a16="http://schemas.microsoft.com/office/drawing/2014/main" id="{0860FFE7-289D-C7A6-F270-AF31FE172550}"/>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34</a:t>
            </a:fld>
            <a:endParaRPr lang="en-US"/>
          </a:p>
        </p:txBody>
      </p:sp>
    </p:spTree>
    <p:custDataLst>
      <p:tags r:id="rId1"/>
    </p:custDataLst>
    <p:extLst>
      <p:ext uri="{BB962C8B-B14F-4D97-AF65-F5344CB8AC3E}">
        <p14:creationId xmlns:p14="http://schemas.microsoft.com/office/powerpoint/2010/main" val="293217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C8ADAE1-C897-AD9E-7434-9E8844FB3CBE}"/>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Batch Zero Overview – Two Phases</a:t>
            </a:r>
          </a:p>
        </p:txBody>
      </p:sp>
      <p:sp>
        <p:nvSpPr>
          <p:cNvPr id="15" name="Slide Number Placeholder 5">
            <a:extLst>
              <a:ext uri="{FF2B5EF4-FFF2-40B4-BE49-F238E27FC236}">
                <a16:creationId xmlns:a16="http://schemas.microsoft.com/office/drawing/2014/main" id="{1B022B6A-4C8B-1280-9D27-89D31D2C465E}"/>
              </a:ext>
            </a:extLst>
          </p:cNvPr>
          <p:cNvSpPr>
            <a:spLocks noGrp="1"/>
          </p:cNvSpPr>
          <p:nvPr>
            <p:ph type="sldNum" sz="quarter" idx="12"/>
          </p:nvPr>
        </p:nvSpPr>
        <p:spPr/>
        <p:txBody>
          <a:bodyPr/>
          <a:lstStyle/>
          <a:p>
            <a:fld id="{BCDE79FB-97BA-492B-8D57-F1373F9ADA95}" type="slidenum">
              <a:rPr lang="en-US" smtClean="0"/>
              <a:t>35</a:t>
            </a:fld>
            <a:endParaRPr lang="en-US"/>
          </a:p>
        </p:txBody>
      </p:sp>
      <p:sp>
        <p:nvSpPr>
          <p:cNvPr id="3" name="TextBox 2">
            <a:extLst>
              <a:ext uri="{FF2B5EF4-FFF2-40B4-BE49-F238E27FC236}">
                <a16:creationId xmlns:a16="http://schemas.microsoft.com/office/drawing/2014/main" id="{1F4ED8BF-5401-F911-9400-022CC44CC261}"/>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16" name="Rectangle: Rounded Corners 15">
            <a:extLst>
              <a:ext uri="{FF2B5EF4-FFF2-40B4-BE49-F238E27FC236}">
                <a16:creationId xmlns:a16="http://schemas.microsoft.com/office/drawing/2014/main" id="{0F5C3D40-B60F-D61E-4A07-48D2EED94C87}"/>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17" name="Rectangle: Top Corners Rounded 16">
            <a:extLst>
              <a:ext uri="{FF2B5EF4-FFF2-40B4-BE49-F238E27FC236}">
                <a16:creationId xmlns:a16="http://schemas.microsoft.com/office/drawing/2014/main" id="{84A5E423-A699-F012-B9A4-ACBD7B4B7FBC}"/>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C267825-759B-57CD-6AC0-8F6B4E7FE56F}"/>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22" name="Rectangle: Top Corners Rounded 21">
            <a:extLst>
              <a:ext uri="{FF2B5EF4-FFF2-40B4-BE49-F238E27FC236}">
                <a16:creationId xmlns:a16="http://schemas.microsoft.com/office/drawing/2014/main" id="{CCB04F1F-CDB0-CF24-9B4D-0134F2654079}"/>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6BD1CC4-A562-9DD6-E5A1-EA489EC59B5F}"/>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26" name="Arrow: Bent 25">
            <a:extLst>
              <a:ext uri="{FF2B5EF4-FFF2-40B4-BE49-F238E27FC236}">
                <a16:creationId xmlns:a16="http://schemas.microsoft.com/office/drawing/2014/main" id="{A7C2DFAD-4A55-A88F-C266-612A786D3043}"/>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CF1C21A-BE68-21D1-1C13-B4A91655E115}"/>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B77A9DD-C5F9-A2AE-459C-8E3745B71A00}"/>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29" name="Straight Arrow Connector 28">
            <a:extLst>
              <a:ext uri="{FF2B5EF4-FFF2-40B4-BE49-F238E27FC236}">
                <a16:creationId xmlns:a16="http://schemas.microsoft.com/office/drawing/2014/main" id="{AA06FA55-DE10-AD3D-7A7F-9283E8680359}"/>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20790F6B-1E0A-67FD-5174-EE3D5DD7143A}"/>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239AF647-C949-89F3-A470-ACE0FA4AE389}"/>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269041F-665F-5320-7AC1-A4BF2224B0FB}"/>
              </a:ext>
            </a:extLst>
          </p:cNvPr>
          <p:cNvSpPr txBox="1"/>
          <p:nvPr/>
        </p:nvSpPr>
        <p:spPr>
          <a:xfrm>
            <a:off x="3528207" y="5690056"/>
            <a:ext cx="1508485" cy="430887"/>
          </a:xfrm>
          <a:prstGeom prst="rect">
            <a:avLst/>
          </a:prstGeom>
          <a:noFill/>
        </p:spPr>
        <p:txBody>
          <a:bodyPr wrap="square" rtlCol="0">
            <a:spAutoFit/>
          </a:bodyPr>
          <a:lstStyle/>
          <a:p>
            <a:pPr algn="ctr"/>
            <a:r>
              <a:rPr lang="en-US" sz="2200">
                <a:solidFill>
                  <a:srgbClr val="FF8200"/>
                </a:solidFill>
              </a:rPr>
              <a:t>~6 months</a:t>
            </a:r>
          </a:p>
        </p:txBody>
      </p:sp>
      <p:sp>
        <p:nvSpPr>
          <p:cNvPr id="34" name="TextBox 33">
            <a:extLst>
              <a:ext uri="{FF2B5EF4-FFF2-40B4-BE49-F238E27FC236}">
                <a16:creationId xmlns:a16="http://schemas.microsoft.com/office/drawing/2014/main" id="{C64B94D2-B8BB-FE64-72FF-9540A9CDDE1A}"/>
              </a:ext>
            </a:extLst>
          </p:cNvPr>
          <p:cNvSpPr txBox="1"/>
          <p:nvPr/>
        </p:nvSpPr>
        <p:spPr>
          <a:xfrm>
            <a:off x="8151380" y="5690056"/>
            <a:ext cx="1508485" cy="430887"/>
          </a:xfrm>
          <a:prstGeom prst="rect">
            <a:avLst/>
          </a:prstGeom>
          <a:noFill/>
        </p:spPr>
        <p:txBody>
          <a:bodyPr wrap="square" rtlCol="0">
            <a:spAutoFit/>
          </a:bodyPr>
          <a:lstStyle/>
          <a:p>
            <a:pPr algn="ctr"/>
            <a:r>
              <a:rPr lang="en-US" sz="2200">
                <a:solidFill>
                  <a:srgbClr val="FF8200"/>
                </a:solidFill>
              </a:rPr>
              <a:t>~3 months</a:t>
            </a:r>
          </a:p>
        </p:txBody>
      </p:sp>
      <p:sp>
        <p:nvSpPr>
          <p:cNvPr id="35" name="TextBox 34">
            <a:extLst>
              <a:ext uri="{FF2B5EF4-FFF2-40B4-BE49-F238E27FC236}">
                <a16:creationId xmlns:a16="http://schemas.microsoft.com/office/drawing/2014/main" id="{59B4BC0F-C73F-EEDB-CC9E-E37DA6FF516C}"/>
              </a:ext>
            </a:extLst>
          </p:cNvPr>
          <p:cNvSpPr txBox="1"/>
          <p:nvPr>
            <p:custDataLst>
              <p:tags r:id="rId2"/>
            </p:custDataLst>
          </p:nvPr>
        </p:nvSpPr>
        <p:spPr>
          <a:xfrm>
            <a:off x="1891565" y="1823638"/>
            <a:ext cx="2621794" cy="29161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Steady state study and dynamic stability screening</a:t>
            </a:r>
            <a:endParaRPr lang="en-GB" sz="1400">
              <a:cs typeface="+mn-cs"/>
            </a:endParaRPr>
          </a:p>
          <a:p>
            <a:pPr lvl="1"/>
            <a:r>
              <a:rPr lang="en-GB" sz="1400">
                <a:cs typeface="+mn-cs"/>
              </a:rPr>
              <a:t>Identify planning criteria violations</a:t>
            </a:r>
          </a:p>
          <a:p>
            <a:pPr lvl="1"/>
            <a:r>
              <a:rPr lang="en-US" sz="1400"/>
              <a:t>Present study scope and methodology to RPG for stakeholder input</a:t>
            </a:r>
            <a:endParaRPr lang="en-GB" sz="1400">
              <a:cs typeface="+mn-cs"/>
            </a:endParaRPr>
          </a:p>
          <a:p>
            <a:pPr lvl="1"/>
            <a:r>
              <a:rPr lang="en-US" sz="1400">
                <a:cs typeface="+mn-cs"/>
              </a:rPr>
              <a:t>Work iteratively with TSPs to determine amount of load that can be reliably served in each year and, where feasible, upgrades needed to serve full load request</a:t>
            </a:r>
          </a:p>
        </p:txBody>
      </p:sp>
      <p:sp>
        <p:nvSpPr>
          <p:cNvPr id="36" name="TextBox 35">
            <a:extLst>
              <a:ext uri="{FF2B5EF4-FFF2-40B4-BE49-F238E27FC236}">
                <a16:creationId xmlns:a16="http://schemas.microsoft.com/office/drawing/2014/main" id="{682E73DD-50A9-B0CF-E0AC-FA2E32E294DB}"/>
              </a:ext>
            </a:extLst>
          </p:cNvPr>
          <p:cNvSpPr txBox="1"/>
          <p:nvPr>
            <p:custDataLst>
              <p:tags r:id="rId3"/>
            </p:custDataLst>
          </p:nvPr>
        </p:nvSpPr>
        <p:spPr>
          <a:xfrm>
            <a:off x="7586961" y="1823638"/>
            <a:ext cx="2701713"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400" dirty="0">
                <a:cs typeface="+mn-cs"/>
              </a:rPr>
              <a:t>Work iteratively with TSPs to</a:t>
            </a:r>
          </a:p>
          <a:p>
            <a:pPr lvl="1"/>
            <a:r>
              <a:rPr lang="en-US" sz="1400" dirty="0"/>
              <a:t>Re-evaluate transmission upgrades based on committed loads only (remove withdrawn projects)</a:t>
            </a:r>
          </a:p>
          <a:p>
            <a:pPr lvl="1"/>
            <a:r>
              <a:rPr lang="en-US" sz="1400" dirty="0"/>
              <a:t>Review cost estimates and alternative upgrade options</a:t>
            </a:r>
          </a:p>
          <a:p>
            <a:pPr lvl="1"/>
            <a:r>
              <a:rPr lang="en-US" sz="1400" dirty="0"/>
              <a:t>Develop a transmission plan to serve committed loads</a:t>
            </a:r>
          </a:p>
        </p:txBody>
      </p:sp>
      <p:cxnSp>
        <p:nvCxnSpPr>
          <p:cNvPr id="38" name="Straight Arrow Connector 37">
            <a:extLst>
              <a:ext uri="{FF2B5EF4-FFF2-40B4-BE49-F238E27FC236}">
                <a16:creationId xmlns:a16="http://schemas.microsoft.com/office/drawing/2014/main" id="{2E431D38-A5C8-2263-823C-90EAE0D01F5B}"/>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20">
            <a:extLst>
              <a:ext uri="{FF2B5EF4-FFF2-40B4-BE49-F238E27FC236}">
                <a16:creationId xmlns:a16="http://schemas.microsoft.com/office/drawing/2014/main" id="{9C3AE8F7-BEA1-B605-7DEC-EFFBF863DC09}"/>
              </a:ext>
            </a:extLst>
          </p:cNvPr>
          <p:cNvSpPr txBox="1">
            <a:spLocks/>
          </p:cNvSpPr>
          <p:nvPr/>
        </p:nvSpPr>
        <p:spPr>
          <a:xfrm>
            <a:off x="125730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9.3.1–9.3.2, 9.4, and 9.5 (Study process, commitment, and refinement)</a:t>
            </a:r>
          </a:p>
        </p:txBody>
      </p:sp>
      <p:sp>
        <p:nvSpPr>
          <p:cNvPr id="6" name="TextBox 5">
            <a:extLst>
              <a:ext uri="{FF2B5EF4-FFF2-40B4-BE49-F238E27FC236}">
                <a16:creationId xmlns:a16="http://schemas.microsoft.com/office/drawing/2014/main" id="{0926981A-26C5-7BA9-CDBD-757F24798831}"/>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554563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4" name="Slide Number Placeholder 3">
            <a:extLst>
              <a:ext uri="{FF2B5EF4-FFF2-40B4-BE49-F238E27FC236}">
                <a16:creationId xmlns:a16="http://schemas.microsoft.com/office/drawing/2014/main" id="{B87758F7-87C7-E866-E814-015154742D50}"/>
              </a:ext>
            </a:extLst>
          </p:cNvPr>
          <p:cNvSpPr>
            <a:spLocks noGrp="1"/>
          </p:cNvSpPr>
          <p:nvPr>
            <p:ph type="sldNum" sz="quarter" idx="12"/>
          </p:nvPr>
        </p:nvSpPr>
        <p:spPr/>
        <p:txBody>
          <a:bodyPr/>
          <a:lstStyle/>
          <a:p>
            <a:fld id="{BCDE79FB-97BA-492B-8D57-F1373F9ADA95}" type="slidenum">
              <a:rPr lang="en-US" smtClean="0"/>
              <a:t>36</a:t>
            </a:fld>
            <a:endParaRPr lang="en-US"/>
          </a:p>
        </p:txBody>
      </p:sp>
      <p:sp>
        <p:nvSpPr>
          <p:cNvPr id="3" name="Rectangle 2">
            <a:extLst>
              <a:ext uri="{FF2B5EF4-FFF2-40B4-BE49-F238E27FC236}">
                <a16:creationId xmlns:a16="http://schemas.microsoft.com/office/drawing/2014/main" id="{53EAAC62-E6A3-F399-1338-B51B862D1F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2C6DBE61-931B-BC39-6A87-12804F5165C3}"/>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200" b="1" i="0" u="none" strike="noStrike" kern="1200" cap="none" spc="0" normalizeH="0" baseline="0" noProof="0" dirty="0">
                <a:ln>
                  <a:noFill/>
                </a:ln>
                <a:effectLst/>
                <a:uLnTx/>
                <a:uFillTx/>
                <a:latin typeface="Arial"/>
                <a:ea typeface="+mn-ea"/>
                <a:cs typeface="+mn-cs"/>
              </a:rPr>
              <a:t>Study horizon:</a:t>
            </a:r>
            <a:r>
              <a:rPr kumimoji="0" lang="en-US" sz="1200" b="0" i="0" u="none" strike="noStrike" kern="1200" cap="none" spc="0" normalizeH="0" baseline="0" noProof="0" dirty="0">
                <a:ln>
                  <a:noFill/>
                </a:ln>
                <a:effectLst/>
                <a:uLnTx/>
                <a:uFillTx/>
                <a:latin typeface="Arial"/>
                <a:ea typeface="+mn-ea"/>
                <a:cs typeface="+mn-cs"/>
              </a:rPr>
              <a:t> 2028–2032 (Years 1–5), </a:t>
            </a:r>
            <a:r>
              <a:rPr lang="en-US" sz="1200" dirty="0"/>
              <a:t>load amounts not reliably served within 2028-2032 will be set equal to requested load in 2033 (Year 6)</a:t>
            </a:r>
            <a:endParaRPr lang="en-US" sz="1200" dirty="0">
              <a:solidFill>
                <a:srgbClr val="FF0000"/>
              </a:solidFill>
              <a:latin typeface="Arial"/>
            </a:endParaRPr>
          </a:p>
          <a:p>
            <a:pPr lvl="1">
              <a:buClr>
                <a:srgbClr val="000000"/>
              </a:buClr>
              <a:defRPr/>
            </a:pPr>
            <a:r>
              <a:rPr kumimoji="0" lang="en-US" sz="1200" b="1" i="0" u="none" strike="noStrike" kern="1200" cap="none" spc="0" normalizeH="0" baseline="0" noProof="0" dirty="0">
                <a:ln>
                  <a:noFill/>
                </a:ln>
                <a:effectLst/>
                <a:uLnTx/>
                <a:uFillTx/>
                <a:latin typeface="Arial"/>
                <a:ea typeface="+mn-ea"/>
                <a:cs typeface="+mn-cs"/>
              </a:rPr>
              <a:t>What ERCOT studies (per year):</a:t>
            </a:r>
            <a:r>
              <a:rPr kumimoji="0" lang="en-US" sz="1200" b="0" i="0" u="none" strike="noStrike" kern="1200" cap="none" spc="0" normalizeH="0" baseline="0" noProof="0" dirty="0">
                <a:ln>
                  <a:noFill/>
                </a:ln>
                <a:effectLst/>
                <a:uLnTx/>
                <a:uFillTx/>
                <a:latin typeface="Arial"/>
                <a:ea typeface="+mn-ea"/>
                <a:cs typeface="+mn-cs"/>
              </a:rPr>
              <a:t> </a:t>
            </a:r>
            <a:r>
              <a:rPr kumimoji="0" lang="en-US" sz="1200" b="0" i="0" u="none" strike="noStrike" kern="1200" cap="none" spc="0" normalizeH="0" baseline="0" noProof="0" dirty="0">
                <a:ln>
                  <a:noFill/>
                </a:ln>
                <a:solidFill>
                  <a:srgbClr val="FF0000"/>
                </a:solidFill>
                <a:effectLst/>
                <a:uLnTx/>
                <a:uFillTx/>
                <a:latin typeface="Arial"/>
                <a:ea typeface="+mn-ea"/>
                <a:cs typeface="+mn-cs"/>
              </a:rPr>
              <a:t>ERCOT builds study cases based on planning models and approved study methodology</a:t>
            </a:r>
            <a:r>
              <a:rPr kumimoji="0" lang="en-US" sz="1200" b="0" i="0" u="none" strike="noStrike" kern="1200" cap="none" spc="0" normalizeH="0" baseline="0" noProof="0" dirty="0">
                <a:ln>
                  <a:noFill/>
                </a:ln>
                <a:effectLst/>
                <a:uLnTx/>
                <a:uFillTx/>
                <a:latin typeface="Arial"/>
                <a:ea typeface="+mn-ea"/>
                <a:cs typeface="+mn-cs"/>
              </a:rPr>
              <a:t>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Summer, no solar (sunset, net peak load)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Evaluate planning criteria violations triggered by adding the Batch Zero loads (across scenarios/contingencies ERCOT selects)</a:t>
            </a:r>
          </a:p>
          <a:p>
            <a:pPr lvl="2">
              <a:buClr>
                <a:srgbClr val="000000"/>
              </a:buClr>
              <a:defRPr/>
            </a:pPr>
            <a:r>
              <a:rPr lang="en-US" sz="1200" dirty="0">
                <a:solidFill>
                  <a:srgbClr val="FF0000"/>
                </a:solidFill>
              </a:rPr>
              <a:t>Determine the amount of load that can be served reliably for each load and each year; allocations must be non-decreasing year-over-year </a:t>
            </a:r>
            <a:r>
              <a:rPr kumimoji="0" lang="en-US" sz="1200" b="0" i="0" u="none" strike="noStrike" kern="1200" cap="none" spc="0" normalizeH="0" baseline="0" noProof="0" dirty="0">
                <a:ln>
                  <a:noFill/>
                </a:ln>
                <a:effectLst/>
                <a:uLnTx/>
                <a:uFillTx/>
                <a:latin typeface="Arial"/>
                <a:ea typeface="+mn-ea"/>
                <a:cs typeface="+mn-cs"/>
              </a:rPr>
              <a:t>(i.e., deliverable load that can be served without violating planning criteria) </a:t>
            </a:r>
          </a:p>
          <a:p>
            <a:pPr lvl="2">
              <a:buClr>
                <a:srgbClr val="000000"/>
              </a:buClr>
              <a:defRPr/>
            </a:pPr>
            <a:r>
              <a:rPr lang="en-US" sz="1200" dirty="0">
                <a:solidFill>
                  <a:srgbClr val="FF0000"/>
                </a:solidFill>
              </a:rPr>
              <a:t>For non-PCLR loads, if allocated Demand is below 200 MW (or requested Demand if lower), allocation is set to zero for that year</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lvl="2">
              <a:buClr>
                <a:srgbClr val="000000"/>
              </a:buClr>
              <a:defRPr/>
            </a:pPr>
            <a:r>
              <a:rPr lang="en-US" sz="1200" dirty="0">
                <a:solidFill>
                  <a:srgbClr val="FF0000"/>
                </a:solidFill>
              </a:rPr>
              <a:t>ERCOT shall determine reliably served peak Demand for each year within the 2028–2032 study scope</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lvl="1">
              <a:buClr>
                <a:srgbClr val="000000"/>
              </a:buClr>
              <a:defRPr/>
            </a:pPr>
            <a:r>
              <a:rPr kumimoji="0" lang="en-US" sz="1200" b="1" i="0" u="none" strike="noStrike" kern="1200" cap="none" spc="0" normalizeH="0" baseline="0" noProof="0" dirty="0">
                <a:ln>
                  <a:noFill/>
                </a:ln>
                <a:effectLst/>
                <a:uLnTx/>
                <a:uFillTx/>
                <a:latin typeface="Arial"/>
                <a:ea typeface="+mn-ea"/>
                <a:cs typeface="+mn-cs"/>
              </a:rPr>
              <a:t>Generation assumptions:</a:t>
            </a:r>
            <a:r>
              <a:rPr kumimoji="0" lang="en-US" sz="1200" b="0" i="0" u="none" strike="noStrike" kern="1200" cap="none" spc="0" normalizeH="0" baseline="0" noProof="0" dirty="0">
                <a:ln>
                  <a:noFill/>
                </a:ln>
                <a:effectLst/>
                <a:uLnTx/>
                <a:uFillTx/>
                <a:latin typeface="Arial"/>
                <a:ea typeface="+mn-ea"/>
                <a:cs typeface="+mn-cs"/>
              </a:rPr>
              <a:t> if additional generation is needed to serve the modeled load, </a:t>
            </a:r>
            <a:r>
              <a:rPr lang="en-US" sz="1200" dirty="0"/>
              <a:t>ERCOT models generation additions consistent with applicable planning methodologies</a:t>
            </a:r>
            <a:endParaRPr kumimoji="0" lang="en-US" sz="12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200" b="1" i="0" u="none" strike="noStrike" kern="1200" cap="none" spc="0" normalizeH="0" baseline="0" noProof="0" dirty="0">
                <a:ln>
                  <a:noFill/>
                </a:ln>
                <a:effectLst/>
                <a:uLnTx/>
                <a:uFillTx/>
                <a:latin typeface="Arial"/>
                <a:ea typeface="+mn-ea"/>
                <a:cs typeface="+mn-cs"/>
              </a:rPr>
              <a:t>Transparency:</a:t>
            </a:r>
            <a:r>
              <a:rPr kumimoji="0" lang="en-US" sz="1200" b="0" i="0" u="none" strike="noStrike" kern="1200" cap="none" spc="0" normalizeH="0" baseline="0" noProof="0" dirty="0">
                <a:ln>
                  <a:noFill/>
                </a:ln>
                <a:effectLst/>
                <a:uLnTx/>
                <a:uFillTx/>
                <a:latin typeface="Arial"/>
                <a:ea typeface="+mn-ea"/>
                <a:cs typeface="+mn-cs"/>
              </a:rPr>
              <a:t> ERCOT posts </a:t>
            </a:r>
            <a:r>
              <a:rPr lang="en-US" sz="1200" dirty="0"/>
              <a:t>study cases and contingencies (interconnection and refinement)</a:t>
            </a:r>
            <a:r>
              <a:rPr kumimoji="0" lang="en-US" sz="1200" b="0" i="0" u="none" strike="noStrike" kern="1200" cap="none" spc="0" normalizeH="0" baseline="0" noProof="0" dirty="0">
                <a:ln>
                  <a:noFill/>
                </a:ln>
                <a:effectLst/>
                <a:uLnTx/>
                <a:uFillTx/>
                <a:latin typeface="Arial"/>
                <a:ea typeface="+mn-ea"/>
                <a:cs typeface="+mn-cs"/>
              </a:rPr>
              <a:t> used for Batch Zero on the MIS Secure Area once available</a:t>
            </a:r>
          </a:p>
        </p:txBody>
      </p:sp>
      <p:sp>
        <p:nvSpPr>
          <p:cNvPr id="9" name="TextBox 8">
            <a:extLst>
              <a:ext uri="{FF2B5EF4-FFF2-40B4-BE49-F238E27FC236}">
                <a16:creationId xmlns:a16="http://schemas.microsoft.com/office/drawing/2014/main" id="{19128120-72E8-3F2D-68BE-27C68076F9C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F0C5BAF8-D216-FCD0-7B95-40D56121222C}"/>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0B7177E-B7F3-0178-85DD-9A2883F3D8D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89903375-DFDC-8AAA-FDAD-9C2ECFB54DE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FE3B0B-4FC7-977F-36F5-E690E9BA3D1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B25B52-1663-7241-66B3-B591CF7D8579}"/>
              </a:ext>
            </a:extLst>
          </p:cNvPr>
          <p:cNvSpPr txBox="1">
            <a:spLocks/>
          </p:cNvSpPr>
          <p:nvPr/>
        </p:nvSpPr>
        <p:spPr>
          <a:xfrm>
            <a:off x="554736" y="1447653"/>
            <a:ext cx="3069242" cy="32162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One consistent, system-wide reliability study:</a:t>
            </a:r>
            <a:r>
              <a:rPr kumimoji="0" lang="en-US" sz="1200" b="0" i="0" u="none" strike="noStrike" kern="1200" cap="none" spc="0" normalizeH="0" baseline="0" noProof="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year-by-year outcomes: </a:t>
            </a:r>
            <a:r>
              <a:rPr kumimoji="0" lang="en-US" sz="1200" b="0" i="0" u="none" strike="noStrike" kern="1200" cap="none" spc="0" normalizeH="0" baseline="0" noProof="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a:t>
            </a:r>
            <a:r>
              <a:rPr kumimoji="0" lang="en-US" sz="1200" b="0" i="0" u="none" strike="noStrike" kern="1200" cap="none" spc="0" normalizeH="0" baseline="0" noProof="0">
                <a:ln>
                  <a:noFill/>
                </a:ln>
                <a:effectLst/>
                <a:uLnTx/>
                <a:uFillTx/>
                <a:latin typeface="Arial"/>
                <a:ea typeface="+mn-ea"/>
                <a:cs typeface="+mn-cs"/>
              </a:rPr>
              <a:t>requested level</a:t>
            </a:r>
          </a:p>
          <a:p>
            <a:pPr lvl="1">
              <a:buClr>
                <a:srgbClr val="000000"/>
              </a:buClr>
              <a:defRPr/>
            </a:pPr>
            <a:r>
              <a:rPr lang="en-US" sz="1200" b="1"/>
              <a:t>Stakeholder input on methodology: </a:t>
            </a:r>
            <a:r>
              <a:rPr lang="en-US" sz="1200"/>
              <a:t>ERCOT presents study scope and approach to RPG for comment prior to execution</a:t>
            </a:r>
            <a:endParaRPr kumimoji="0" lang="en-US" sz="1200" b="0" i="0" u="none" strike="noStrike" kern="1200" cap="none" spc="0" normalizeH="0" baseline="0" noProof="0">
              <a:ln>
                <a:noFill/>
              </a:ln>
              <a:effectLst/>
              <a:uLnTx/>
              <a:uFillTx/>
              <a:latin typeface="Arial"/>
              <a:ea typeface="+mn-ea"/>
              <a:cs typeface="+mn-cs"/>
            </a:endParaRPr>
          </a:p>
        </p:txBody>
      </p:sp>
      <p:sp>
        <p:nvSpPr>
          <p:cNvPr id="15" name="Text Placeholder 20">
            <a:extLst>
              <a:ext uri="{FF2B5EF4-FFF2-40B4-BE49-F238E27FC236}">
                <a16:creationId xmlns:a16="http://schemas.microsoft.com/office/drawing/2014/main" id="{0088C417-DBC2-6483-F483-D9639271E266}"/>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9.3.1 and 9.3.2 (Batch Zero Study Scope and Methodology)</a:t>
            </a:r>
          </a:p>
        </p:txBody>
      </p:sp>
      <p:sp>
        <p:nvSpPr>
          <p:cNvPr id="16" name="TextBox 15">
            <a:extLst>
              <a:ext uri="{FF2B5EF4-FFF2-40B4-BE49-F238E27FC236}">
                <a16:creationId xmlns:a16="http://schemas.microsoft.com/office/drawing/2014/main" id="{FF482D4D-02E7-AA25-D9C4-FE61C3A0F352}"/>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12212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5" name="Slide Number Placeholder 4">
            <a:extLst>
              <a:ext uri="{FF2B5EF4-FFF2-40B4-BE49-F238E27FC236}">
                <a16:creationId xmlns:a16="http://schemas.microsoft.com/office/drawing/2014/main" id="{2F59BBAD-416A-B6B5-5E54-D1D992B8D174}"/>
              </a:ext>
            </a:extLst>
          </p:cNvPr>
          <p:cNvSpPr>
            <a:spLocks noGrp="1"/>
          </p:cNvSpPr>
          <p:nvPr>
            <p:ph type="sldNum" sz="quarter" idx="12"/>
          </p:nvPr>
        </p:nvSpPr>
        <p:spPr/>
        <p:txBody>
          <a:bodyPr/>
          <a:lstStyle/>
          <a:p>
            <a:fld id="{BCDE79FB-97BA-492B-8D57-F1373F9ADA95}" type="slidenum">
              <a:rPr lang="en-US" smtClean="0"/>
              <a:t>37</a:t>
            </a:fld>
            <a:endParaRPr lang="en-US"/>
          </a:p>
        </p:txBody>
      </p:sp>
      <p:sp>
        <p:nvSpPr>
          <p:cNvPr id="3" name="Rectangle 2">
            <a:extLst>
              <a:ext uri="{FF2B5EF4-FFF2-40B4-BE49-F238E27FC236}">
                <a16:creationId xmlns:a16="http://schemas.microsoft.com/office/drawing/2014/main" id="{A881E322-6FB6-77C6-C2D4-BC9F91C5A5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34732937-7159-5D7F-1CBF-E07068F40A2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E34C5DE-6240-33CF-0E7F-0EFBBAE84BA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10" name="TextBox 9">
            <a:extLst>
              <a:ext uri="{FF2B5EF4-FFF2-40B4-BE49-F238E27FC236}">
                <a16:creationId xmlns:a16="http://schemas.microsoft.com/office/drawing/2014/main" id="{532A8EB8-E79A-5363-76DD-57863C46DD1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7614B79A-3E9A-C7A1-F79F-29B4E3D71B7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B6CE5E-C239-B507-86DB-F9C0B51677F0}"/>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13" name="TextBox 12">
            <a:extLst>
              <a:ext uri="{FF2B5EF4-FFF2-40B4-BE49-F238E27FC236}">
                <a16:creationId xmlns:a16="http://schemas.microsoft.com/office/drawing/2014/main" id="{D8B40B74-A833-C7DB-CE91-14297437765E}"/>
              </a:ext>
            </a:extLst>
          </p:cNvPr>
          <p:cNvSpPr txBox="1">
            <a:spLocks/>
          </p:cNvSpPr>
          <p:nvPr/>
        </p:nvSpPr>
        <p:spPr>
          <a:xfrm>
            <a:off x="4110527" y="1447653"/>
            <a:ext cx="7526737" cy="453201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Prepare system-wide study cases (ERCOT)</a:t>
            </a:r>
          </a:p>
          <a:p>
            <a:pPr lvl="2">
              <a:buClr>
                <a:srgbClr val="000000"/>
              </a:buClr>
              <a:defRPr/>
            </a:pPr>
            <a:r>
              <a:rPr kumimoji="0" lang="en-US" sz="1200" b="0" i="0" u="none" strike="noStrike" kern="1200" cap="none" spc="0" normalizeH="0" baseline="0" noProof="0" dirty="0">
                <a:ln>
                  <a:noFill/>
                </a:ln>
                <a:effectLst/>
                <a:uLnTx/>
                <a:uFillTx/>
                <a:latin typeface="Arial"/>
                <a:ea typeface="+mn-ea"/>
                <a:cs typeface="+mn-cs"/>
              </a:rPr>
              <a:t>Develop annual cases for 2028–2032 </a:t>
            </a:r>
            <a:r>
              <a:rPr lang="en-US" sz="1200" dirty="0">
                <a:solidFill>
                  <a:srgbClr val="FF0000"/>
                </a:solidFill>
              </a:rPr>
              <a:t>based on ERCOT planning models and study methodology</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Post cases to MIS Secure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Perform the stability component of the Batch Zero study</a:t>
            </a:r>
          </a:p>
          <a:p>
            <a:pPr lvl="2">
              <a:buClr>
                <a:srgbClr val="000000"/>
              </a:buClr>
              <a:defRPr/>
            </a:pPr>
            <a:r>
              <a:rPr lang="en-US" sz="1200" dirty="0">
                <a:solidFill>
                  <a:srgbClr val="FF0000"/>
                </a:solidFill>
              </a:rPr>
              <a:t>Perform stability screening as part of the Batch Zero study to assess system reliability impacts</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Once violations are identified, ERCOT initiates communication with relevant TSPs</a:t>
            </a:r>
          </a:p>
          <a:p>
            <a:pPr lvl="2">
              <a:buClr>
                <a:srgbClr val="000000"/>
              </a:buClr>
              <a:defRPr/>
            </a:pPr>
            <a:r>
              <a:rPr kumimoji="0" lang="en-US" sz="1200" b="0" i="0" u="none" strike="noStrike" kern="1200" cap="none" spc="0" normalizeH="0" baseline="0" noProof="0" dirty="0">
                <a:ln>
                  <a:noFill/>
                </a:ln>
                <a:effectLst/>
                <a:uLnTx/>
                <a:uFillTx/>
                <a:latin typeface="Arial"/>
                <a:ea typeface="+mn-ea"/>
                <a:cs typeface="+mn-cs"/>
              </a:rPr>
              <a:t>TSPs provide upgrade recommendations; ERCOT and TSPs iterate through the study period until needed upgrades are identified </a:t>
            </a:r>
            <a:r>
              <a:rPr lang="en-US" sz="1200" dirty="0"/>
              <a:t>with ERCOT retaining final determination authority</a:t>
            </a:r>
            <a:endParaRPr kumimoji="0" lang="en-US" sz="1200" b="0" i="0" u="none" strike="noStrike" kern="1200" cap="none" spc="0" normalizeH="0" baseline="0" noProof="0" dirty="0">
              <a:ln>
                <a:noFill/>
              </a:ln>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Supporting prerequisites (TDSPs/TSPs, as applicable)</a:t>
            </a:r>
          </a:p>
          <a:p>
            <a:pPr lvl="2">
              <a:buClr>
                <a:srgbClr val="000000"/>
              </a:buClr>
              <a:defRPr/>
            </a:pPr>
            <a:r>
              <a:rPr lang="en-US" sz="1200" dirty="0">
                <a:solidFill>
                  <a:srgbClr val="FF0000"/>
                </a:solidFill>
              </a:rPr>
              <a:t>Inputs (pre-study): Interconnecting DSPs/TSPs submit required project data and information prior to study initiation (Section 9.2.2)</a:t>
            </a:r>
          </a:p>
          <a:p>
            <a:pPr lvl="2">
              <a:buClr>
                <a:srgbClr val="000000"/>
              </a:buClr>
              <a:defRPr/>
            </a:pPr>
            <a:r>
              <a:rPr lang="en-US" sz="1200" dirty="0">
                <a:solidFill>
                  <a:srgbClr val="FF0000"/>
                </a:solidFill>
              </a:rPr>
              <a:t>Refinement activities (post-study): Short-circuit analysis performed by the Interconnecting TSP during the refinement phase (Section 9.5.2)</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F47CE0A1-5B50-CFA7-9C76-B0CFD3A1C0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301D23DB-251F-D4C8-3CED-CA034D053B08}"/>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9.2.2, 9.3.1, 9.3.2, and 9.5.2</a:t>
            </a:r>
          </a:p>
        </p:txBody>
      </p:sp>
      <p:sp>
        <p:nvSpPr>
          <p:cNvPr id="16" name="TextBox 15">
            <a:extLst>
              <a:ext uri="{FF2B5EF4-FFF2-40B4-BE49-F238E27FC236}">
                <a16:creationId xmlns:a16="http://schemas.microsoft.com/office/drawing/2014/main" id="{AC348AD7-222B-9944-6774-EB322DC5A3DA}"/>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597979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5" name="Slide Number Placeholder 4">
            <a:extLst>
              <a:ext uri="{FF2B5EF4-FFF2-40B4-BE49-F238E27FC236}">
                <a16:creationId xmlns:a16="http://schemas.microsoft.com/office/drawing/2014/main" id="{CE1B12E0-204E-EA6F-6C14-E5C2BE72FA86}"/>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3" name="Rectangle 2">
            <a:extLst>
              <a:ext uri="{FF2B5EF4-FFF2-40B4-BE49-F238E27FC236}">
                <a16:creationId xmlns:a16="http://schemas.microsoft.com/office/drawing/2014/main" id="{9F0EE231-FDA9-E0C2-761D-B7E64EEC9ACC}"/>
              </a:ext>
            </a:extLst>
          </p:cNvPr>
          <p:cNvSpPr/>
          <p:nvPr/>
        </p:nvSpPr>
        <p:spPr>
          <a:xfrm>
            <a:off x="3923381" y="993753"/>
            <a:ext cx="7868569" cy="5209048"/>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9F70517-28BD-1D39-126C-5722F15658E1}"/>
              </a:ext>
            </a:extLst>
          </p:cNvPr>
          <p:cNvSpPr/>
          <p:nvPr/>
        </p:nvSpPr>
        <p:spPr>
          <a:xfrm>
            <a:off x="400050" y="993753"/>
            <a:ext cx="3368645" cy="5209048"/>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84180E4E-CECB-213F-05F8-8C36EC6AD67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10" name="Straight Connector 9">
            <a:extLst>
              <a:ext uri="{FF2B5EF4-FFF2-40B4-BE49-F238E27FC236}">
                <a16:creationId xmlns:a16="http://schemas.microsoft.com/office/drawing/2014/main" id="{44CE2B51-8C82-C965-D0AF-E90CA3EAFA1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2738AA-0197-AD05-77A9-D10BD1630EB5}"/>
              </a:ext>
            </a:extLst>
          </p:cNvPr>
          <p:cNvSpPr txBox="1">
            <a:spLocks/>
          </p:cNvSpPr>
          <p:nvPr/>
        </p:nvSpPr>
        <p:spPr>
          <a:xfrm>
            <a:off x="4110527" y="1427105"/>
            <a:ext cx="7526737"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dirty="0">
                <a:ln>
                  <a:noFill/>
                </a:ln>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dirty="0">
                <a:ln>
                  <a:noFill/>
                </a:ln>
                <a:effectLst/>
                <a:uLnTx/>
                <a:uFillTx/>
                <a:latin typeface="Arial"/>
                <a:ea typeface="+mn-ea"/>
                <a:cs typeface="+mn-cs"/>
              </a:rPr>
              <a:t>By July 10, 2026: </a:t>
            </a:r>
            <a:r>
              <a:rPr kumimoji="0" lang="en-US" sz="1100" i="0" u="none" strike="noStrike" kern="1200" cap="none" spc="0" normalizeH="0" baseline="0" noProof="0" dirty="0">
                <a:ln>
                  <a:noFill/>
                </a:ln>
                <a:effectLst/>
                <a:uLnTx/>
                <a:uFillTx/>
                <a:latin typeface="Arial"/>
                <a:ea typeface="+mn-ea"/>
                <a:cs typeface="+mn-cs"/>
              </a:rPr>
              <a:t>ILLEs meet eligibility / milestone requirements</a:t>
            </a:r>
          </a:p>
          <a:p>
            <a:pPr marL="438785" lvl="2" indent="-210185">
              <a:buClr>
                <a:srgbClr val="000000"/>
              </a:buClr>
              <a:defRPr/>
            </a:pPr>
            <a:r>
              <a:rPr lang="en-US" sz="1100" b="1" dirty="0"/>
              <a:t>By July 24, 2026:</a:t>
            </a:r>
            <a:r>
              <a:rPr lang="en-US" sz="1100" dirty="0"/>
              <a:t> TSPs/DSPs submit complete project information to ERCOT</a:t>
            </a:r>
          </a:p>
          <a:p>
            <a:pPr marL="438785" lvl="2" indent="-210185">
              <a:buClr>
                <a:srgbClr val="000000"/>
              </a:buClr>
              <a:defRPr/>
            </a:pPr>
            <a:r>
              <a:rPr lang="en-US" sz="1100" b="1" dirty="0"/>
              <a:t>By August 7, 2026:</a:t>
            </a:r>
            <a:r>
              <a:rPr lang="en-US" sz="1100" dirty="0"/>
              <a:t> ERCOT confirms Batch Zero inclusion and classification of each load</a:t>
            </a:r>
            <a:endParaRPr lang="en-US" sz="1100" b="0" i="0" u="none" strike="noStrike" kern="1200" cap="none" spc="0" normalizeH="0" baseline="0" noProof="0" dirty="0">
              <a:ln>
                <a:noFill/>
              </a:ln>
              <a:effectLst/>
              <a:uLnTx/>
              <a:uFillTx/>
              <a:latin typeface="Arial"/>
              <a:cs typeface="Arial"/>
            </a:endParaRPr>
          </a:p>
          <a:p>
            <a:pPr marL="438785" lvl="2" indent="-210185">
              <a:buClr>
                <a:srgbClr val="000000"/>
              </a:buClr>
              <a:defRPr/>
            </a:pPr>
            <a:r>
              <a:rPr kumimoji="0" lang="en-US" sz="1100" b="1" i="0" u="none" strike="noStrike" kern="1200" cap="none" spc="0" normalizeH="0" baseline="0" noProof="0" dirty="0">
                <a:ln>
                  <a:noFill/>
                </a:ln>
                <a:effectLst/>
                <a:uLnTx/>
                <a:uFillTx/>
                <a:latin typeface="Arial"/>
                <a:ea typeface="+mn-ea"/>
                <a:cs typeface="+mn-cs"/>
              </a:rPr>
              <a:t>January 29, 2027:</a:t>
            </a:r>
            <a:r>
              <a:rPr kumimoji="0" lang="en-US" sz="1100" b="0" i="0" u="none" strike="noStrike" kern="1200" cap="none" spc="0" normalizeH="0" baseline="0" noProof="0" dirty="0">
                <a:ln>
                  <a:noFill/>
                </a:ln>
                <a:effectLst/>
                <a:uLnTx/>
                <a:uFillTx/>
                <a:latin typeface="Arial"/>
                <a:ea typeface="+mn-ea"/>
                <a:cs typeface="+mn-cs"/>
              </a:rPr>
              <a:t> ERCOT issues the Batch Zero Study Report, provides Load Commissioning Plans (LCPs) </a:t>
            </a:r>
            <a:r>
              <a:rPr lang="en-US" sz="1100" dirty="0"/>
              <a:t>to ILLEs (via TSPs/DSPs) </a:t>
            </a:r>
            <a:r>
              <a:rPr kumimoji="0" lang="en-US" sz="1100" b="0" i="0" u="none" strike="noStrike" kern="1200" cap="none" spc="0" normalizeH="0" baseline="0" noProof="0" dirty="0">
                <a:ln>
                  <a:noFill/>
                </a:ln>
                <a:effectLst/>
                <a:uLnTx/>
                <a:uFillTx/>
                <a:latin typeface="Arial"/>
                <a:ea typeface="+mn-ea"/>
                <a:cs typeface="+mn-cs"/>
              </a:rPr>
              <a:t>and notifies TSPs of Batch Zero results</a:t>
            </a:r>
            <a:endParaRPr lang="en-US" sz="1100" b="0" i="0" u="none" strike="noStrike" kern="1200" cap="none" spc="0" normalizeH="0" baseline="0" noProof="0" dirty="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a:ea typeface="+mn-ea"/>
                <a:cs typeface="+mn-cs"/>
              </a:rPr>
              <a:t>April 1, 2027 or per P.U.C. Rule 25.194 timelines:</a:t>
            </a:r>
            <a:r>
              <a:rPr kumimoji="0" lang="en-US" sz="1100" b="0" i="0" u="none" strike="noStrike" kern="1200" cap="none" spc="0" normalizeH="0" baseline="0" noProof="0" dirty="0">
                <a:ln>
                  <a:noFill/>
                </a:ln>
                <a:solidFill>
                  <a:srgbClr val="FF0000"/>
                </a:solidFill>
                <a:effectLst/>
                <a:uLnTx/>
                <a:uFillTx/>
                <a:latin typeface="Arial"/>
                <a:ea typeface="+mn-ea"/>
                <a:cs typeface="+mn-cs"/>
              </a:rPr>
              <a:t> </a:t>
            </a:r>
            <a:r>
              <a:rPr kumimoji="0" lang="en-US" sz="1100" b="0" i="0" u="none" strike="noStrike" kern="1200" cap="none" spc="0" normalizeH="0" baseline="0" noProof="0" dirty="0">
                <a:ln>
                  <a:noFill/>
                </a:ln>
                <a:effectLst/>
                <a:uLnTx/>
                <a:uFillTx/>
                <a:latin typeface="Arial"/>
                <a:ea typeface="+mn-ea"/>
                <a:cs typeface="+mn-cs"/>
              </a:rPr>
              <a:t>TDSPs notify ERCOT which Large Loads have met commitment requirements</a:t>
            </a:r>
            <a:endParaRPr lang="en-US" sz="1100" b="0" i="0" u="none" strike="noStrike" kern="1200" cap="none" spc="0" normalizeH="0" baseline="0" noProof="0" dirty="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dirty="0">
                <a:ln>
                  <a:noFill/>
                </a:ln>
                <a:solidFill>
                  <a:srgbClr val="FF0000"/>
                </a:solidFill>
                <a:effectLst/>
                <a:uLnTx/>
                <a:uFillTx/>
                <a:latin typeface="Arial"/>
                <a:ea typeface="+mn-ea"/>
                <a:cs typeface="+mn-cs"/>
              </a:rPr>
              <a:t>July 1, 2027:</a:t>
            </a:r>
            <a:r>
              <a:rPr kumimoji="0" lang="en-US" sz="1100" b="0" i="0" u="none" strike="noStrike" kern="1200" cap="none" spc="0" normalizeH="0" baseline="0" noProof="0" dirty="0">
                <a:ln>
                  <a:noFill/>
                </a:ln>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dirty="0">
              <a:ln>
                <a:noFill/>
              </a:ln>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dirty="0">
                <a:ln>
                  <a:noFill/>
                </a:ln>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dirty="0">
                <a:ln>
                  <a:noFill/>
                </a:ln>
                <a:effectLst/>
                <a:uLnTx/>
                <a:uFillTx/>
                <a:latin typeface="Arial"/>
                <a:ea typeface="+mn-ea"/>
                <a:cs typeface="+mn-cs"/>
              </a:rPr>
              <a:t>Batch Zero Study Report</a:t>
            </a:r>
            <a:r>
              <a:rPr kumimoji="0" lang="en-US" sz="1100" b="0" i="0" u="none" strike="noStrike" kern="1200" cap="none" spc="0" normalizeH="0" baseline="0" noProof="0" dirty="0">
                <a:ln>
                  <a:noFill/>
                </a:ln>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dirty="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dirty="0">
                <a:ln>
                  <a:noFill/>
                </a:ln>
                <a:effectLst/>
                <a:uLnTx/>
                <a:uFillTx/>
                <a:latin typeface="Arial"/>
                <a:ea typeface="+mn-ea"/>
                <a:cs typeface="+mn-cs"/>
              </a:rPr>
              <a:t>Load Commissioning Plan (LCP) per Large Load</a:t>
            </a:r>
            <a:endParaRPr lang="en-US" sz="1100" b="1" i="0" u="none" strike="noStrike" kern="1200" cap="none" spc="0" normalizeH="0" baseline="0" noProof="0" dirty="0">
              <a:ln>
                <a:noFill/>
              </a:ln>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a:ea typeface="+mn-ea"/>
                <a:cs typeface="+mn-cs"/>
              </a:rPr>
              <a:t>Maximum reliably served peak MW for each year, </a:t>
            </a:r>
            <a:r>
              <a:rPr kumimoji="0" lang="en-US" sz="1100" b="0" i="0" u="none" strike="noStrike" kern="1200" cap="none" spc="0" normalizeH="0" baseline="0" noProof="0" dirty="0">
                <a:ln>
                  <a:noFill/>
                </a:ln>
                <a:solidFill>
                  <a:srgbClr val="FF0000"/>
                </a:solidFill>
                <a:effectLst/>
                <a:uLnTx/>
                <a:uFillTx/>
                <a:latin typeface="Arial"/>
                <a:ea typeface="+mn-ea"/>
                <a:cs typeface="+mn-cs"/>
              </a:rPr>
              <a:t>subject to non-decreasing allocation rules</a:t>
            </a:r>
            <a:r>
              <a:rPr kumimoji="0" lang="en-US" sz="1100" b="0" i="0" u="none" strike="noStrike" kern="1200" cap="none" spc="0" normalizeH="0" baseline="0" noProof="0" dirty="0">
                <a:ln>
                  <a:noFill/>
                </a:ln>
                <a:effectLst/>
                <a:uLnTx/>
                <a:uFillTx/>
                <a:latin typeface="Arial"/>
                <a:ea typeface="+mn-ea"/>
                <a:cs typeface="+mn-cs"/>
              </a:rPr>
              <a:t> (2028–2033) </a:t>
            </a:r>
            <a:endParaRPr lang="en-US" sz="1100" b="0" i="0" u="none" strike="noStrike" kern="1200" cap="none" spc="0" normalizeH="0" baseline="0" noProof="0" dirty="0">
              <a:ln>
                <a:noFill/>
              </a:ln>
              <a:effectLst/>
              <a:uLnTx/>
              <a:uFillTx/>
              <a:latin typeface="Arial"/>
              <a:cs typeface="Arial"/>
            </a:endParaRPr>
          </a:p>
          <a:p>
            <a:pPr marL="813435" lvl="4" indent="-146050">
              <a:buClr>
                <a:srgbClr val="000000"/>
              </a:buClr>
              <a:defRPr/>
            </a:pPr>
            <a:r>
              <a:rPr lang="en-US" sz="1100" dirty="0"/>
              <a:t>Loads not reliably served receive full requested allocation for year 2033</a:t>
            </a:r>
            <a:endParaRPr lang="en-US" sz="1100" b="0" i="0" u="none" strike="noStrike" kern="1200" cap="none" spc="0" normalizeH="0" baseline="0" noProof="0" dirty="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dirty="0">
                <a:ln>
                  <a:noFill/>
                </a:ln>
                <a:effectLst/>
                <a:uLnTx/>
                <a:uFillTx/>
                <a:latin typeface="Arial"/>
                <a:ea typeface="+mn-ea"/>
                <a:cs typeface="+mn-cs"/>
              </a:rPr>
              <a:t>Estimated security requirements</a:t>
            </a:r>
            <a:r>
              <a:rPr kumimoji="0" lang="en-US" sz="1100" b="0" i="0" u="none" strike="noStrike" kern="1200" cap="none" spc="0" normalizeH="0" baseline="0" noProof="0" dirty="0">
                <a:ln>
                  <a:noFill/>
                </a:ln>
                <a:effectLst/>
                <a:uLnTx/>
                <a:uFillTx/>
                <a:latin typeface="Arial"/>
                <a:ea typeface="+mn-ea"/>
                <a:cs typeface="+mn-cs"/>
              </a:rPr>
              <a:t> and CIAC obligations required to inform ILLE commitment decisions</a:t>
            </a:r>
            <a:endParaRPr lang="en-US" sz="1100" b="0" i="0" u="none" strike="noStrike" kern="1200" cap="none" spc="0" normalizeH="0" baseline="0" noProof="0" dirty="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dirty="0">
                <a:ln>
                  <a:noFill/>
                </a:ln>
                <a:effectLst/>
                <a:uLnTx/>
                <a:uFillTx/>
                <a:latin typeface="Arial"/>
                <a:ea typeface="+mn-ea"/>
                <a:cs typeface="+mn-cs"/>
              </a:rPr>
              <a:t>Confidential TSP package</a:t>
            </a:r>
            <a:r>
              <a:rPr kumimoji="0" lang="en-US" sz="1100" b="0" i="0" u="none" strike="noStrike" kern="1200" cap="none" spc="0" normalizeH="0" baseline="0" noProof="0" dirty="0">
                <a:ln>
                  <a:noFill/>
                </a:ln>
                <a:effectLst/>
                <a:uLnTx/>
                <a:uFillTx/>
                <a:latin typeface="Arial"/>
                <a:ea typeface="+mn-ea"/>
                <a:cs typeface="+mn-cs"/>
              </a:rPr>
              <a:t>: detailed upgrade list and associated Large Loads (as applicable)</a:t>
            </a:r>
            <a:endParaRPr lang="en-US" sz="1100" b="1" i="0" u="none" strike="noStrike" kern="1200" cap="none" spc="0" normalizeH="0" baseline="0" noProof="0" dirty="0">
              <a:ln>
                <a:noFill/>
              </a:ln>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dirty="0">
                <a:ln>
                  <a:noFill/>
                </a:ln>
                <a:effectLst/>
                <a:uLnTx/>
                <a:uFillTx/>
                <a:latin typeface="Arial"/>
                <a:ea typeface="+mn-ea"/>
                <a:cs typeface="+mn-cs"/>
              </a:rPr>
              <a:t>Refinement and RPG handoff</a:t>
            </a:r>
          </a:p>
          <a:p>
            <a:pPr lvl="2">
              <a:buClr>
                <a:srgbClr val="000000"/>
              </a:buClr>
              <a:defRPr/>
            </a:pPr>
            <a:r>
              <a:rPr kumimoji="0" lang="en-US" sz="1100" b="0" i="0" u="none" strike="noStrike" kern="1200" cap="none" spc="0" normalizeH="0" baseline="0" noProof="0" dirty="0">
                <a:ln>
                  <a:noFill/>
                </a:ln>
                <a:effectLst/>
                <a:uLnTx/>
                <a:uFillTx/>
                <a:latin typeface="Arial"/>
                <a:ea typeface="+mn-ea"/>
                <a:cs typeface="+mn-cs"/>
              </a:rPr>
              <a:t>Only Large Loads that meet commitment milestones remain in scope, </a:t>
            </a:r>
            <a:r>
              <a:rPr lang="en-US" sz="1100" dirty="0"/>
              <a:t>loads that do not meet commitment are removed from Batch Zero</a:t>
            </a:r>
            <a:endParaRPr kumimoji="0" lang="en-US" sz="1100" b="0" i="0" u="none" strike="noStrike" kern="1200" cap="none" spc="0" normalizeH="0" baseline="0" noProof="0" dirty="0">
              <a:ln>
                <a:noFill/>
              </a:ln>
              <a:effectLst/>
              <a:uLnTx/>
              <a:uFillTx/>
              <a:latin typeface="Arial"/>
              <a:ea typeface="+mn-ea"/>
              <a:cs typeface="+mn-cs"/>
            </a:endParaRPr>
          </a:p>
          <a:p>
            <a:pPr lvl="2">
              <a:buClr>
                <a:srgbClr val="000000"/>
              </a:buClr>
              <a:defRPr/>
            </a:pPr>
            <a:r>
              <a:rPr lang="en-US" sz="1100" dirty="0"/>
              <a:t>MW allocations for Large Loads that meet commitment criteria by the deadline are not adjusted during the Refinement Study</a:t>
            </a:r>
            <a:endParaRPr kumimoji="0" lang="en-US" sz="1100" b="0" i="0" u="none" strike="noStrike" kern="1200" cap="none" spc="0" normalizeH="0" baseline="0" noProof="0" dirty="0">
              <a:ln>
                <a:noFill/>
              </a:ln>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dirty="0">
              <a:ln>
                <a:noFill/>
              </a:ln>
              <a:effectLst/>
              <a:uLnTx/>
              <a:uFillTx/>
              <a:latin typeface="Arial"/>
              <a:cs typeface="Arial"/>
            </a:endParaRPr>
          </a:p>
          <a:p>
            <a:pPr marL="438785" lvl="2" indent="-210185">
              <a:buClr>
                <a:srgbClr val="000000"/>
              </a:buClr>
              <a:defRPr/>
            </a:pPr>
            <a:r>
              <a:rPr kumimoji="0" lang="en-US" sz="1100" b="0" i="0" u="none" strike="noStrike" kern="1200" cap="none" spc="0" normalizeH="0" baseline="0" noProof="0" dirty="0">
                <a:ln>
                  <a:noFill/>
                </a:ln>
                <a:effectLst/>
                <a:uLnTx/>
                <a:uFillTx/>
                <a:latin typeface="Arial"/>
                <a:ea typeface="+mn-ea"/>
                <a:cs typeface="+mn-cs"/>
              </a:rPr>
              <a:t>Final Batch Zero Transmission Plan is delivered into the RPG process</a:t>
            </a:r>
            <a:endParaRPr lang="en-US" sz="1100" dirty="0">
              <a:latin typeface="Arial"/>
            </a:endParaRPr>
          </a:p>
        </p:txBody>
      </p:sp>
      <p:sp>
        <p:nvSpPr>
          <p:cNvPr id="12" name="TextBox 11">
            <a:extLst>
              <a:ext uri="{FF2B5EF4-FFF2-40B4-BE49-F238E27FC236}">
                <a16:creationId xmlns:a16="http://schemas.microsoft.com/office/drawing/2014/main" id="{C1F1E209-837B-9E7E-5FB8-98DC48D95927}"/>
              </a:ext>
            </a:extLst>
          </p:cNvPr>
          <p:cNvSpPr txBox="1">
            <a:spLocks/>
          </p:cNvSpPr>
          <p:nvPr/>
        </p:nvSpPr>
        <p:spPr>
          <a:xfrm>
            <a:off x="554737" y="1427105"/>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2E873C77-D5F6-8469-F26D-D0095BC7C78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16A73612-347B-5E78-E44B-159708C7CE0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4E38E2BB-0F6C-700B-224A-9DA870EA99DD}"/>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9.3.1, 9.4, and 9.5 (Timeline, Outputs, and Refinement Process)</a:t>
            </a:r>
          </a:p>
        </p:txBody>
      </p:sp>
      <p:sp>
        <p:nvSpPr>
          <p:cNvPr id="17" name="TextBox 16">
            <a:extLst>
              <a:ext uri="{FF2B5EF4-FFF2-40B4-BE49-F238E27FC236}">
                <a16:creationId xmlns:a16="http://schemas.microsoft.com/office/drawing/2014/main" id="{507A9F23-6F9E-D914-C200-F023D775243C}"/>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686956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sp>
        <p:nvSpPr>
          <p:cNvPr id="9" name="Slide Number Placeholder 8">
            <a:extLst>
              <a:ext uri="{FF2B5EF4-FFF2-40B4-BE49-F238E27FC236}">
                <a16:creationId xmlns:a16="http://schemas.microsoft.com/office/drawing/2014/main" id="{DC4DEEFF-B90C-AF31-3898-2517C52C69AC}"/>
              </a:ext>
            </a:extLst>
          </p:cNvPr>
          <p:cNvSpPr>
            <a:spLocks noGrp="1"/>
          </p:cNvSpPr>
          <p:nvPr>
            <p:ph type="sldNum" sz="quarter" idx="12"/>
          </p:nvPr>
        </p:nvSpPr>
        <p:spPr/>
        <p:txBody>
          <a:bodyPr/>
          <a:lstStyle/>
          <a:p>
            <a:fld id="{BCDE79FB-97BA-492B-8D57-F1373F9ADA95}" type="slidenum">
              <a:rPr lang="en-US" smtClean="0"/>
              <a:t>39</a:t>
            </a:fld>
            <a:endParaRPr lang="en-US"/>
          </a:p>
        </p:txBody>
      </p:sp>
      <p:grpSp>
        <p:nvGrpSpPr>
          <p:cNvPr id="2" name="Group 1">
            <a:extLst>
              <a:ext uri="{FF2B5EF4-FFF2-40B4-BE49-F238E27FC236}">
                <a16:creationId xmlns:a16="http://schemas.microsoft.com/office/drawing/2014/main" id="{FAF6206A-AF9E-C49D-14A2-1D05E39D1837}"/>
              </a:ext>
            </a:extLst>
          </p:cNvPr>
          <p:cNvGrpSpPr/>
          <p:nvPr/>
        </p:nvGrpSpPr>
        <p:grpSpPr>
          <a:xfrm>
            <a:off x="5331733" y="2908499"/>
            <a:ext cx="3322164" cy="714034"/>
            <a:chOff x="5307714" y="2721632"/>
            <a:chExt cx="3194304" cy="769736"/>
          </a:xfrm>
        </p:grpSpPr>
        <p:cxnSp>
          <p:nvCxnSpPr>
            <p:cNvPr id="3" name="Straight Arrow Connector 2">
              <a:extLst>
                <a:ext uri="{FF2B5EF4-FFF2-40B4-BE49-F238E27FC236}">
                  <a16:creationId xmlns:a16="http://schemas.microsoft.com/office/drawing/2014/main" id="{0A1F7A21-957F-FC73-0984-0916208D4E71}"/>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7515AF-6C16-D0A5-874B-989D3817E233}"/>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214EB2-8BD5-6AAA-321E-10CE37EA86BE}"/>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FA524B-0400-B1D3-E285-8AD626BB085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32DC55-162B-551F-FCC2-69FB1179F3D1}"/>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1469B7-4AE1-40A5-B5E7-DF6B7A77615A}"/>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00D919-C52A-FBE0-47AF-C4232FE39164}"/>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97ED3-20A0-D3DC-6C03-C6FB699B194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D363EE-03BB-F5ED-C2B1-2D4BC6298E90}"/>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E95A20-FE36-F44D-20F6-3BC0C564EC01}"/>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051E13-FF24-FE2E-9011-AD148DCF126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D46774D-A98D-9ABC-17AC-064EE19B800C}"/>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27" name="Rectangle 26">
            <a:extLst>
              <a:ext uri="{FF2B5EF4-FFF2-40B4-BE49-F238E27FC236}">
                <a16:creationId xmlns:a16="http://schemas.microsoft.com/office/drawing/2014/main" id="{6FE3F6F9-D64C-D084-5D77-F385627FB65F}"/>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and Send Batch Info to ERCOT</a:t>
            </a:r>
          </a:p>
        </p:txBody>
      </p:sp>
      <p:cxnSp>
        <p:nvCxnSpPr>
          <p:cNvPr id="28" name="Straight Arrow Connector 27">
            <a:extLst>
              <a:ext uri="{FF2B5EF4-FFF2-40B4-BE49-F238E27FC236}">
                <a16:creationId xmlns:a16="http://schemas.microsoft.com/office/drawing/2014/main" id="{A66BF97F-46EA-8AC0-ED1F-85FDB7A00B83}"/>
              </a:ext>
            </a:extLst>
          </p:cNvPr>
          <p:cNvCxnSpPr>
            <a:cxnSpLocks/>
            <a:stCxn id="22" idx="3"/>
            <a:endCxn id="27"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DB36C82-5F7E-1FAC-F84A-A871A731A17D}"/>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and Post on MIS Secure</a:t>
            </a:r>
          </a:p>
        </p:txBody>
      </p:sp>
      <p:cxnSp>
        <p:nvCxnSpPr>
          <p:cNvPr id="32" name="Straight Arrow Connector 29">
            <a:extLst>
              <a:ext uri="{FF2B5EF4-FFF2-40B4-BE49-F238E27FC236}">
                <a16:creationId xmlns:a16="http://schemas.microsoft.com/office/drawing/2014/main" id="{D64062C1-B274-004E-9627-A88EB93F6782}"/>
              </a:ext>
            </a:extLst>
          </p:cNvPr>
          <p:cNvCxnSpPr>
            <a:cxnSpLocks/>
            <a:endCxn id="36"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B13D8F-2415-91E1-C223-C37F28BE7710}"/>
              </a:ext>
            </a:extLst>
          </p:cNvPr>
          <p:cNvCxnSpPr>
            <a:cxnSpLocks/>
            <a:stCxn id="27" idx="2"/>
            <a:endCxn id="31"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9">
            <a:extLst>
              <a:ext uri="{FF2B5EF4-FFF2-40B4-BE49-F238E27FC236}">
                <a16:creationId xmlns:a16="http://schemas.microsoft.com/office/drawing/2014/main" id="{3BB4FE85-64FD-ABBE-301D-F075E06D9143}"/>
              </a:ext>
            </a:extLst>
          </p:cNvPr>
          <p:cNvCxnSpPr>
            <a:cxnSpLocks/>
            <a:stCxn id="31" idx="1"/>
            <a:endCxn id="37"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F7098E-37F6-ABD0-2936-778B2481E75C}"/>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37" name="Rectangle 36">
            <a:extLst>
              <a:ext uri="{FF2B5EF4-FFF2-40B4-BE49-F238E27FC236}">
                <a16:creationId xmlns:a16="http://schemas.microsoft.com/office/drawing/2014/main" id="{427F3895-5E13-F182-80E7-686E96E7A681}"/>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5" name="Rectangle 44">
            <a:extLst>
              <a:ext uri="{FF2B5EF4-FFF2-40B4-BE49-F238E27FC236}">
                <a16:creationId xmlns:a16="http://schemas.microsoft.com/office/drawing/2014/main" id="{F37B075B-7FAB-3489-F39E-3F5922D39FA7}"/>
              </a:ext>
            </a:extLst>
          </p:cNvPr>
          <p:cNvSpPr/>
          <p:nvPr/>
        </p:nvSpPr>
        <p:spPr>
          <a:xfrm>
            <a:off x="2865470" y="4149803"/>
            <a:ext cx="596157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supporting studies (as applicable, including refinement phase)</a:t>
            </a:r>
          </a:p>
        </p:txBody>
      </p:sp>
      <p:cxnSp>
        <p:nvCxnSpPr>
          <p:cNvPr id="47" name="Straight Arrow Connector 50">
            <a:extLst>
              <a:ext uri="{FF2B5EF4-FFF2-40B4-BE49-F238E27FC236}">
                <a16:creationId xmlns:a16="http://schemas.microsoft.com/office/drawing/2014/main" id="{A894FAA0-1219-0849-AC21-5FAA5EC69230}"/>
              </a:ext>
            </a:extLst>
          </p:cNvPr>
          <p:cNvCxnSpPr>
            <a:cxnSpLocks/>
            <a:stCxn id="36" idx="1"/>
            <a:endCxn id="84"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D734FC8-0B04-87A6-59EA-E19E76C63CAF}"/>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66B3935E-39A0-D19E-F8BC-61562EAAEAF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Post cases and results on MIS Secure and Communicate Results</a:t>
            </a:r>
          </a:p>
        </p:txBody>
      </p:sp>
      <p:sp>
        <p:nvSpPr>
          <p:cNvPr id="52" name="Rectangle 51">
            <a:extLst>
              <a:ext uri="{FF2B5EF4-FFF2-40B4-BE49-F238E27FC236}">
                <a16:creationId xmlns:a16="http://schemas.microsoft.com/office/drawing/2014/main" id="{4758B5C7-ACAA-6737-7302-64E1E5CED2E7}"/>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53" name="Rectangle 52">
            <a:extLst>
              <a:ext uri="{FF2B5EF4-FFF2-40B4-BE49-F238E27FC236}">
                <a16:creationId xmlns:a16="http://schemas.microsoft.com/office/drawing/2014/main" id="{2ACF5FB5-04C8-764C-74D0-FD8A3A462B71}"/>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55" name="Rectangle 54">
            <a:extLst>
              <a:ext uri="{FF2B5EF4-FFF2-40B4-BE49-F238E27FC236}">
                <a16:creationId xmlns:a16="http://schemas.microsoft.com/office/drawing/2014/main" id="{6543C948-4EA7-FFDA-ED9D-6F05CFDC7B65}"/>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56" name="Rectangle 55">
            <a:extLst>
              <a:ext uri="{FF2B5EF4-FFF2-40B4-BE49-F238E27FC236}">
                <a16:creationId xmlns:a16="http://schemas.microsoft.com/office/drawing/2014/main" id="{1DEAF23E-2153-E6B2-04B7-E3633BEB4633}"/>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Provide Cost Estimates and supporting inputs</a:t>
            </a:r>
          </a:p>
        </p:txBody>
      </p:sp>
      <p:sp>
        <p:nvSpPr>
          <p:cNvPr id="57" name="Rectangle 56">
            <a:extLst>
              <a:ext uri="{FF2B5EF4-FFF2-40B4-BE49-F238E27FC236}">
                <a16:creationId xmlns:a16="http://schemas.microsoft.com/office/drawing/2014/main" id="{30C2A030-89DC-72AE-3955-8521E309156D}"/>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63" name="Rectangle 62">
            <a:extLst>
              <a:ext uri="{FF2B5EF4-FFF2-40B4-BE49-F238E27FC236}">
                <a16:creationId xmlns:a16="http://schemas.microsoft.com/office/drawing/2014/main" id="{62D5B701-94EC-2555-4D3A-6D4C62E23D35}"/>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65" name="Straight Arrow Connector 64">
            <a:extLst>
              <a:ext uri="{FF2B5EF4-FFF2-40B4-BE49-F238E27FC236}">
                <a16:creationId xmlns:a16="http://schemas.microsoft.com/office/drawing/2014/main" id="{A8BC5051-0567-39B8-8652-A63A246E3987}"/>
              </a:ext>
            </a:extLst>
          </p:cNvPr>
          <p:cNvCxnSpPr>
            <a:cxnSpLocks/>
            <a:stCxn id="53" idx="3"/>
            <a:endCxn id="55"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097E29B-B536-E7B2-5E64-16A4D50A46FC}"/>
              </a:ext>
            </a:extLst>
          </p:cNvPr>
          <p:cNvCxnSpPr>
            <a:cxnSpLocks/>
            <a:stCxn id="57" idx="3"/>
            <a:endCxn id="63"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85AD21F-6855-BE3F-F79A-F0C81B33D4FE}"/>
              </a:ext>
            </a:extLst>
          </p:cNvPr>
          <p:cNvCxnSpPr>
            <a:cxnSpLocks/>
            <a:stCxn id="55" idx="3"/>
            <a:endCxn id="57"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96">
            <a:extLst>
              <a:ext uri="{FF2B5EF4-FFF2-40B4-BE49-F238E27FC236}">
                <a16:creationId xmlns:a16="http://schemas.microsoft.com/office/drawing/2014/main" id="{717FF51C-F323-AB5C-D7F5-627204E47308}"/>
              </a:ext>
            </a:extLst>
          </p:cNvPr>
          <p:cNvCxnSpPr>
            <a:cxnSpLocks/>
            <a:stCxn id="55" idx="0"/>
            <a:endCxn id="56"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00">
            <a:extLst>
              <a:ext uri="{FF2B5EF4-FFF2-40B4-BE49-F238E27FC236}">
                <a16:creationId xmlns:a16="http://schemas.microsoft.com/office/drawing/2014/main" id="{46130403-2C65-EE74-D7C0-88D7F4826B8B}"/>
              </a:ext>
            </a:extLst>
          </p:cNvPr>
          <p:cNvCxnSpPr>
            <a:cxnSpLocks/>
            <a:stCxn id="56" idx="3"/>
            <a:endCxn id="57"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BB7A5A2-59D6-BB9D-F6B9-A8FAA03D6715}"/>
              </a:ext>
            </a:extLst>
          </p:cNvPr>
          <p:cNvCxnSpPr>
            <a:cxnSpLocks/>
            <a:stCxn id="50" idx="2"/>
            <a:endCxn id="52"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0FBD10B-A7B0-89BE-4EDB-A08EF1B7BB8B}"/>
              </a:ext>
            </a:extLst>
          </p:cNvPr>
          <p:cNvCxnSpPr>
            <a:cxnSpLocks/>
            <a:stCxn id="52" idx="2"/>
            <a:endCxn id="53"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C0ED48A4-1E3E-7AD8-7B31-816C4FBF0F6B}"/>
              </a:ext>
            </a:extLst>
          </p:cNvPr>
          <p:cNvCxnSpPr>
            <a:cxnSpLocks/>
            <a:stCxn id="50" idx="1"/>
            <a:endCxn id="53"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201919C-FEFC-AD48-C2F4-1105A55723B3}"/>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4" name="TextBox 73">
            <a:extLst>
              <a:ext uri="{FF2B5EF4-FFF2-40B4-BE49-F238E27FC236}">
                <a16:creationId xmlns:a16="http://schemas.microsoft.com/office/drawing/2014/main" id="{89D3152E-D265-B3E9-5171-BA9B16486011}"/>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78" name="TextBox 77">
            <a:extLst>
              <a:ext uri="{FF2B5EF4-FFF2-40B4-BE49-F238E27FC236}">
                <a16:creationId xmlns:a16="http://schemas.microsoft.com/office/drawing/2014/main" id="{D9A1CD9F-7232-1645-B238-7D9A7669F087}"/>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79" name="TextBox 78">
            <a:extLst>
              <a:ext uri="{FF2B5EF4-FFF2-40B4-BE49-F238E27FC236}">
                <a16:creationId xmlns:a16="http://schemas.microsoft.com/office/drawing/2014/main" id="{03B8DF88-53CB-9E7E-CAD9-182D31E91E19}"/>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81" name="Rectangle 80">
            <a:extLst>
              <a:ext uri="{FF2B5EF4-FFF2-40B4-BE49-F238E27FC236}">
                <a16:creationId xmlns:a16="http://schemas.microsoft.com/office/drawing/2014/main" id="{83612BB1-7F67-3B5B-2926-9A769329B7B6}"/>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2" name="Rectangle 81">
            <a:extLst>
              <a:ext uri="{FF2B5EF4-FFF2-40B4-BE49-F238E27FC236}">
                <a16:creationId xmlns:a16="http://schemas.microsoft.com/office/drawing/2014/main" id="{17494879-3B24-0BAD-233A-5EEF2E3B2077}"/>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4" name="Rectangle 83">
            <a:extLst>
              <a:ext uri="{FF2B5EF4-FFF2-40B4-BE49-F238E27FC236}">
                <a16:creationId xmlns:a16="http://schemas.microsoft.com/office/drawing/2014/main" id="{C51C1E68-1C43-0B13-3BD7-F69B625128A9}"/>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92" name="Straight Arrow Connector 91">
            <a:extLst>
              <a:ext uri="{FF2B5EF4-FFF2-40B4-BE49-F238E27FC236}">
                <a16:creationId xmlns:a16="http://schemas.microsoft.com/office/drawing/2014/main" id="{EA72D68C-8B13-5068-AA8B-974CE0BBF2C4}"/>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57826B7-8097-2D06-5E68-D7F287B6C835}"/>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E823C61-5562-8917-DE90-3F9D9A826585}"/>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629C7A8-31D9-85C0-5959-75AD8358A326}"/>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E1DC49-2062-8CF8-6E0F-11D4ED30015A}"/>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7D8F229-3457-7054-BAE2-B615F6D312FB}"/>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2F39327-26AF-E012-9874-04817483F591}"/>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4F70C53-812E-93AF-A85B-3FD6E8BB0398}"/>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3ED92BBE-9188-24B9-5F90-B2C12889F2F7}"/>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9.3.1, 9.4, and 9.5 (Timeline, Outputs, and Refinement Process)</a:t>
            </a:r>
          </a:p>
        </p:txBody>
      </p:sp>
      <p:sp>
        <p:nvSpPr>
          <p:cNvPr id="14" name="TextBox 13">
            <a:extLst>
              <a:ext uri="{FF2B5EF4-FFF2-40B4-BE49-F238E27FC236}">
                <a16:creationId xmlns:a16="http://schemas.microsoft.com/office/drawing/2014/main" id="{6442DD5A-DCDC-6959-D466-7C319ACA4004}"/>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00648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extLst>
              <p:ext uri="{D42A27DB-BD31-4B8C-83A1-F6EECF244321}">
                <p14:modId xmlns:p14="http://schemas.microsoft.com/office/powerpoint/2010/main" val="1805064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4" imgW="404" imgH="405" progId="TCLayout.ActiveDocument.1">
                  <p:embed/>
                </p:oleObj>
              </mc:Choice>
              <mc:Fallback>
                <p:oleObj name="think-cell Slide" r:id="rId104"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452E4641-54AA-376F-D2D1-C094ED0DCA4C}"/>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38"/>
            </p:custDataLst>
          </p:nvPr>
        </p:nvSpPr>
        <p:spPr bwMode="gray">
          <a:xfrm>
            <a:off x="8005763"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96"/>
            </p:custDataLst>
          </p:nvPr>
        </p:nvSpPr>
        <p:spPr>
          <a:xfrm>
            <a:off x="7067277" y="5994400"/>
            <a:ext cx="1538560"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4/17 ERCOT filed comments to PGRR145 and NPRR1325 for CLR, followed by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a:spLocks/>
          </p:cNvSpPr>
          <p:nvPr/>
        </p:nvSpPr>
        <p:spPr>
          <a:xfrm>
            <a:off x="1257300" y="1029336"/>
            <a:ext cx="10401300"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4</a:t>
            </a:fld>
            <a:endParaRPr lang="en-US"/>
          </a:p>
        </p:txBody>
      </p:sp>
      <p:sp>
        <p:nvSpPr>
          <p:cNvPr id="16" name="TextBox 15">
            <a:extLst>
              <a:ext uri="{FF2B5EF4-FFF2-40B4-BE49-F238E27FC236}">
                <a16:creationId xmlns:a16="http://schemas.microsoft.com/office/drawing/2014/main" id="{6311C5D6-0AB1-42C7-E915-8C52F5431DD9}"/>
              </a:ext>
            </a:extLst>
          </p:cNvPr>
          <p:cNvSpPr txBox="1">
            <a:spLocks/>
          </p:cNvSpPr>
          <p:nvPr>
            <p:custDataLst>
              <p:tags r:id="rId100"/>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50" name="Rectangle 49">
            <a:extLst>
              <a:ext uri="{FF2B5EF4-FFF2-40B4-BE49-F238E27FC236}">
                <a16:creationId xmlns:a16="http://schemas.microsoft.com/office/drawing/2014/main" id="{C10556E1-9DAC-3420-C886-F21997B67368}"/>
              </a:ext>
            </a:extLst>
          </p:cNvPr>
          <p:cNvSpPr/>
          <p:nvPr/>
        </p:nvSpPr>
        <p:spPr>
          <a:xfrm>
            <a:off x="5753986" y="2038350"/>
            <a:ext cx="2632775"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1"/>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Tree>
    <p:extLst>
      <p:ext uri="{BB962C8B-B14F-4D97-AF65-F5344CB8AC3E}">
        <p14:creationId xmlns:p14="http://schemas.microsoft.com/office/powerpoint/2010/main" val="249224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extLst>
              <p:ext uri="{D42A27DB-BD31-4B8C-83A1-F6EECF244321}">
                <p14:modId xmlns:p14="http://schemas.microsoft.com/office/powerpoint/2010/main" val="3010134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4" imgH="403" progId="TCLayout.ActiveDocument.1">
                  <p:embed/>
                </p:oleObj>
              </mc:Choice>
              <mc:Fallback>
                <p:oleObj name="think-cell Slide" r:id="rId59"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61AF9D-E103-41A5-64A8-97B81E084803}"/>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2"/>
            </p:custDataLst>
          </p:nvPr>
        </p:nvSpPr>
        <p:spPr>
          <a:xfrm>
            <a:off x="554737" y="148538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3"/>
            </p:custDataLst>
          </p:nvPr>
        </p:nvSpPr>
        <p:spPr>
          <a:xfrm>
            <a:off x="554737" y="192207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4"/>
            </p:custDataLst>
          </p:nvPr>
        </p:nvSpPr>
        <p:spPr>
          <a:xfrm>
            <a:off x="554737" y="22785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5"/>
            </p:custDataLst>
          </p:nvPr>
        </p:nvSpPr>
        <p:spPr>
          <a:xfrm>
            <a:off x="554737" y="270002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6"/>
            </p:custDataLst>
          </p:nvPr>
        </p:nvSpPr>
        <p:spPr>
          <a:xfrm>
            <a:off x="554737" y="309283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7"/>
            </p:custDataLst>
          </p:nvPr>
        </p:nvSpPr>
        <p:spPr>
          <a:xfrm>
            <a:off x="554737" y="377468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8"/>
            </p:custDataLst>
          </p:nvPr>
        </p:nvSpPr>
        <p:spPr>
          <a:xfrm>
            <a:off x="554737" y="4171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9"/>
            </p:custDataLst>
          </p:nvPr>
        </p:nvSpPr>
        <p:spPr>
          <a:xfrm>
            <a:off x="554737" y="45594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0"/>
            </p:custDataLst>
          </p:nvPr>
        </p:nvSpPr>
        <p:spPr>
          <a:xfrm>
            <a:off x="554737" y="495509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1"/>
            </p:custDataLst>
          </p:nvPr>
        </p:nvSpPr>
        <p:spPr>
          <a:xfrm>
            <a:off x="554737" y="5340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2"/>
            </p:custDataLst>
          </p:nvPr>
        </p:nvCxnSpPr>
        <p:spPr bwMode="auto">
          <a:xfrm flipH="1">
            <a:off x="2266147" y="121961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3"/>
            </p:custDataLst>
          </p:nvPr>
        </p:nvCxnSpPr>
        <p:spPr bwMode="auto">
          <a:xfrm flipH="1">
            <a:off x="6069289" y="121961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4"/>
            </p:custDataLst>
          </p:nvPr>
        </p:nvCxnSpPr>
        <p:spPr bwMode="auto">
          <a:xfrm>
            <a:off x="6727111"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5"/>
            </p:custDataLst>
          </p:nvPr>
        </p:nvCxnSpPr>
        <p:spPr bwMode="auto">
          <a:xfrm>
            <a:off x="60692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6"/>
            </p:custDataLst>
          </p:nvPr>
        </p:nvCxnSpPr>
        <p:spPr bwMode="auto">
          <a:xfrm>
            <a:off x="540993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7"/>
            </p:custDataLst>
          </p:nvPr>
        </p:nvCxnSpPr>
        <p:spPr bwMode="auto">
          <a:xfrm>
            <a:off x="47735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8"/>
            </p:custDataLst>
          </p:nvPr>
        </p:nvCxnSpPr>
        <p:spPr bwMode="auto">
          <a:xfrm>
            <a:off x="411417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19"/>
            </p:custDataLst>
          </p:nvPr>
        </p:nvCxnSpPr>
        <p:spPr bwMode="auto">
          <a:xfrm>
            <a:off x="34777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0"/>
            </p:custDataLst>
          </p:nvPr>
        </p:nvCxnSpPr>
        <p:spPr bwMode="auto">
          <a:xfrm>
            <a:off x="281841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1"/>
            </p:custDataLst>
          </p:nvPr>
        </p:nvCxnSpPr>
        <p:spPr bwMode="auto">
          <a:xfrm>
            <a:off x="11634786" y="142976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2"/>
            </p:custDataLst>
          </p:nvPr>
        </p:nvCxnSpPr>
        <p:spPr bwMode="auto">
          <a:xfrm>
            <a:off x="226614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3"/>
            </p:custDataLst>
          </p:nvPr>
        </p:nvCxnSpPr>
        <p:spPr bwMode="auto">
          <a:xfrm>
            <a:off x="11230912"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4"/>
            </p:custDataLst>
          </p:nvPr>
        </p:nvCxnSpPr>
        <p:spPr bwMode="auto">
          <a:xfrm>
            <a:off x="732221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5"/>
            </p:custDataLst>
          </p:nvPr>
        </p:nvCxnSpPr>
        <p:spPr bwMode="auto">
          <a:xfrm>
            <a:off x="79815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6"/>
            </p:custDataLst>
          </p:nvPr>
        </p:nvCxnSpPr>
        <p:spPr bwMode="auto">
          <a:xfrm>
            <a:off x="861797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7"/>
            </p:custDataLst>
          </p:nvPr>
        </p:nvCxnSpPr>
        <p:spPr bwMode="auto">
          <a:xfrm>
            <a:off x="92773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8"/>
            </p:custDataLst>
          </p:nvPr>
        </p:nvCxnSpPr>
        <p:spPr bwMode="auto">
          <a:xfrm>
            <a:off x="9913735"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29"/>
            </p:custDataLst>
          </p:nvPr>
        </p:nvCxnSpPr>
        <p:spPr bwMode="auto">
          <a:xfrm>
            <a:off x="105730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0"/>
            </p:custDataLst>
          </p:nvPr>
        </p:nvCxnSpPr>
        <p:spPr bwMode="auto">
          <a:xfrm>
            <a:off x="893896" y="36792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1"/>
            </p:custDataLst>
          </p:nvPr>
        </p:nvCxnSpPr>
        <p:spPr bwMode="auto">
          <a:xfrm>
            <a:off x="893896" y="526992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2"/>
            </p:custDataLst>
          </p:nvPr>
        </p:nvCxnSpPr>
        <p:spPr bwMode="auto">
          <a:xfrm>
            <a:off x="893896" y="59287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3"/>
            </p:custDataLst>
          </p:nvPr>
        </p:nvCxnSpPr>
        <p:spPr bwMode="auto">
          <a:xfrm>
            <a:off x="893896" y="40777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4"/>
            </p:custDataLst>
          </p:nvPr>
        </p:nvCxnSpPr>
        <p:spPr bwMode="auto">
          <a:xfrm>
            <a:off x="893896" y="262197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5"/>
            </p:custDataLst>
          </p:nvPr>
        </p:nvCxnSpPr>
        <p:spPr bwMode="auto">
          <a:xfrm>
            <a:off x="893896" y="222509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6"/>
            </p:custDataLst>
          </p:nvPr>
        </p:nvCxnSpPr>
        <p:spPr bwMode="auto">
          <a:xfrm>
            <a:off x="893896" y="44745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7"/>
            </p:custDataLst>
          </p:nvPr>
        </p:nvCxnSpPr>
        <p:spPr bwMode="auto">
          <a:xfrm>
            <a:off x="893896" y="56683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8"/>
            </p:custDataLst>
          </p:nvPr>
        </p:nvCxnSpPr>
        <p:spPr bwMode="auto">
          <a:xfrm>
            <a:off x="893896" y="18266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39"/>
            </p:custDataLst>
          </p:nvPr>
        </p:nvCxnSpPr>
        <p:spPr bwMode="auto">
          <a:xfrm>
            <a:off x="893896" y="48730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0"/>
            </p:custDataLst>
          </p:nvPr>
        </p:nvCxnSpPr>
        <p:spPr bwMode="auto">
          <a:xfrm>
            <a:off x="893896" y="30204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1"/>
            </p:custDataLst>
          </p:nvPr>
        </p:nvCxnSpPr>
        <p:spPr bwMode="auto">
          <a:xfrm>
            <a:off x="893896" y="34173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2"/>
            </p:custDataLst>
          </p:nvPr>
        </p:nvCxnSpPr>
        <p:spPr bwMode="auto">
          <a:xfrm>
            <a:off x="893895" y="619067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3"/>
            </p:custDataLst>
          </p:nvPr>
        </p:nvCxnSpPr>
        <p:spPr bwMode="auto">
          <a:xfrm>
            <a:off x="893895" y="142013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4"/>
            </p:custDataLst>
          </p:nvPr>
        </p:nvCxnSpPr>
        <p:spPr bwMode="gray">
          <a:xfrm>
            <a:off x="11039685" y="499846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5"/>
            </p:custDataLst>
          </p:nvPr>
        </p:nvCxnSpPr>
        <p:spPr bwMode="gray">
          <a:xfrm>
            <a:off x="11486393" y="539692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6"/>
            </p:custDataLst>
          </p:nvPr>
        </p:nvCxnSpPr>
        <p:spPr bwMode="gray">
          <a:xfrm>
            <a:off x="2266148" y="579379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47"/>
            </p:custDataLst>
          </p:nvPr>
        </p:nvCxnSpPr>
        <p:spPr bwMode="gray">
          <a:xfrm>
            <a:off x="7322213" y="605573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48"/>
            </p:custDataLst>
          </p:nvPr>
        </p:nvCxnSpPr>
        <p:spPr bwMode="gray">
          <a:xfrm>
            <a:off x="6727111" y="3145848"/>
            <a:ext cx="1254456"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49"/>
            </p:custDataLst>
          </p:nvPr>
        </p:nvCxnSpPr>
        <p:spPr bwMode="gray">
          <a:xfrm>
            <a:off x="3846114" y="203799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0"/>
            </p:custDataLst>
          </p:nvPr>
        </p:nvCxnSpPr>
        <p:spPr bwMode="gray">
          <a:xfrm>
            <a:off x="2266147" y="155517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1"/>
            </p:custDataLst>
          </p:nvPr>
        </p:nvCxnSpPr>
        <p:spPr bwMode="gray">
          <a:xfrm>
            <a:off x="4274049" y="2350510"/>
            <a:ext cx="2451514"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2"/>
            </p:custDataLst>
          </p:nvPr>
        </p:nvCxnSpPr>
        <p:spPr bwMode="gray">
          <a:xfrm>
            <a:off x="6577156" y="2748973"/>
            <a:ext cx="14995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3BF8E2FD-F553-1A0C-E570-134E921C42B9}"/>
              </a:ext>
            </a:extLst>
          </p:cNvPr>
          <p:cNvGrpSpPr/>
          <p:nvPr/>
        </p:nvGrpSpPr>
        <p:grpSpPr>
          <a:xfrm>
            <a:off x="7833547" y="3544310"/>
            <a:ext cx="3162433" cy="1057275"/>
            <a:chOff x="7173821" y="3544310"/>
            <a:chExt cx="3162433" cy="1057275"/>
          </a:xfrm>
        </p:grpSpPr>
        <p:cxnSp>
          <p:nvCxnSpPr>
            <p:cNvPr id="501" name="Straight Connector 500">
              <a:extLst>
                <a:ext uri="{FF2B5EF4-FFF2-40B4-BE49-F238E27FC236}">
                  <a16:creationId xmlns:a16="http://schemas.microsoft.com/office/drawing/2014/main" id="{FB47C036-1E8D-582B-6A5A-882F3E95A58B}"/>
                </a:ext>
              </a:extLst>
            </p:cNvPr>
            <p:cNvCxnSpPr/>
            <p:nvPr>
              <p:custDataLst>
                <p:tags r:id="rId53"/>
              </p:custDataLst>
            </p:nvPr>
          </p:nvCxnSpPr>
          <p:spPr bwMode="gray">
            <a:xfrm>
              <a:off x="9277328" y="420312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54"/>
              </p:custDataLst>
            </p:nvPr>
          </p:nvCxnSpPr>
          <p:spPr bwMode="gray">
            <a:xfrm>
              <a:off x="9741152" y="460158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5"/>
              </p:custDataLst>
            </p:nvPr>
          </p:nvCxnSpPr>
          <p:spPr bwMode="gray">
            <a:xfrm>
              <a:off x="7173821" y="354431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6"/>
              </p:custDataLst>
            </p:nvPr>
          </p:nvCxnSpPr>
          <p:spPr bwMode="gray">
            <a:xfrm>
              <a:off x="7322213" y="380624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104486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104486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41396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54773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92531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3334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72065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6951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98259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89935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28701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89978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307270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49045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74274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48202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sp>
        <p:nvSpPr>
          <p:cNvPr id="11" name="Slide Number Placeholder 5">
            <a:extLst>
              <a:ext uri="{FF2B5EF4-FFF2-40B4-BE49-F238E27FC236}">
                <a16:creationId xmlns:a16="http://schemas.microsoft.com/office/drawing/2014/main" id="{81C504C0-E23F-5AF4-48A9-465805D24B08}"/>
              </a:ext>
            </a:extLst>
          </p:cNvPr>
          <p:cNvSpPr>
            <a:spLocks noGrp="1"/>
          </p:cNvSpPr>
          <p:nvPr>
            <p:ph type="sldNum" sz="quarter" idx="12"/>
          </p:nvPr>
        </p:nvSpPr>
        <p:spPr/>
        <p:txBody>
          <a:bodyPr/>
          <a:lstStyle/>
          <a:p>
            <a:fld id="{BCDE79FB-97BA-492B-8D57-F1373F9ADA95}" type="slidenum">
              <a:rPr lang="en-US" smtClean="0"/>
              <a:t>40</a:t>
            </a:fld>
            <a:endParaRPr lang="en-US"/>
          </a:p>
        </p:txBody>
      </p:sp>
      <p:sp>
        <p:nvSpPr>
          <p:cNvPr id="9" name="Speech Bubble: Rectangle 8">
            <a:extLst>
              <a:ext uri="{FF2B5EF4-FFF2-40B4-BE49-F238E27FC236}">
                <a16:creationId xmlns:a16="http://schemas.microsoft.com/office/drawing/2014/main" id="{1F8B0490-FC97-82F1-4ECF-D506C89DDBAB}"/>
              </a:ext>
            </a:extLst>
          </p:cNvPr>
          <p:cNvSpPr/>
          <p:nvPr/>
        </p:nvSpPr>
        <p:spPr>
          <a:xfrm>
            <a:off x="3426843" y="3764641"/>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refine and confirm transmission improvements for RPG submission</a:t>
            </a:r>
          </a:p>
          <a:p>
            <a:pPr marL="171450" indent="-171450">
              <a:buFont typeface="Arial" panose="020B0604020202020204" pitchFamily="34" charset="0"/>
              <a:buChar char="•"/>
            </a:pPr>
            <a:r>
              <a:rPr lang="en-US" sz="1000" i="1">
                <a:solidFill>
                  <a:schemeClr val="tx1"/>
                </a:solidFill>
              </a:rPr>
              <a:t>ERCOT: prepare final report and submit to RPG</a:t>
            </a:r>
          </a:p>
        </p:txBody>
      </p:sp>
      <p:grpSp>
        <p:nvGrpSpPr>
          <p:cNvPr id="12" name="Group 11">
            <a:extLst>
              <a:ext uri="{FF2B5EF4-FFF2-40B4-BE49-F238E27FC236}">
                <a16:creationId xmlns:a16="http://schemas.microsoft.com/office/drawing/2014/main" id="{29A313B6-66B5-B865-E06A-5B27D14FC634}"/>
              </a:ext>
            </a:extLst>
          </p:cNvPr>
          <p:cNvGrpSpPr/>
          <p:nvPr/>
        </p:nvGrpSpPr>
        <p:grpSpPr>
          <a:xfrm>
            <a:off x="6841057" y="1464747"/>
            <a:ext cx="4793727" cy="1597160"/>
            <a:chOff x="6841057" y="1291011"/>
            <a:chExt cx="4793727" cy="1597160"/>
          </a:xfrm>
          <a:effectLst>
            <a:outerShdw blurRad="50800" dist="38100" dir="2700000" algn="tl" rotWithShape="0">
              <a:prstClr val="black">
                <a:alpha val="40000"/>
              </a:prstClr>
            </a:outerShdw>
          </a:effectLst>
        </p:grpSpPr>
        <p:sp>
          <p:nvSpPr>
            <p:cNvPr id="13" name="Isosceles Triangle 12">
              <a:extLst>
                <a:ext uri="{FF2B5EF4-FFF2-40B4-BE49-F238E27FC236}">
                  <a16:creationId xmlns:a16="http://schemas.microsoft.com/office/drawing/2014/main" id="{935C5198-FF09-4DF7-2D55-601657786239}"/>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9E54690B-A727-6B07-8B4F-6451C44BF087}"/>
                </a:ext>
              </a:extLst>
            </p:cNvPr>
            <p:cNvSpPr/>
            <p:nvPr/>
          </p:nvSpPr>
          <p:spPr>
            <a:xfrm>
              <a:off x="7152711" y="1291011"/>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a:solidFill>
                    <a:schemeClr val="tx1"/>
                  </a:solidFill>
                </a:rPr>
                <a:t>Steady State and Stability Analyses:</a:t>
              </a:r>
            </a:p>
            <a:p>
              <a:pPr marL="171450" indent="-171450">
                <a:buFont typeface="Arial" panose="020B0604020202020204" pitchFamily="34" charset="0"/>
                <a:buChar char="•"/>
              </a:pPr>
              <a:r>
                <a:rPr lang="en-US" sz="1000" i="1" spc="-20">
                  <a:solidFill>
                    <a:schemeClr val="tx1"/>
                  </a:solidFill>
                </a:rPr>
                <a:t>ERCOT: identification of criteria violations</a:t>
              </a:r>
            </a:p>
            <a:p>
              <a:pPr marL="171450" indent="-171450">
                <a:buFont typeface="Arial" panose="020B0604020202020204" pitchFamily="34" charset="0"/>
                <a:buChar char="•"/>
              </a:pPr>
              <a:r>
                <a:rPr lang="en-US" sz="1000" i="1" spc="-2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a:solidFill>
                    <a:schemeClr val="tx1"/>
                  </a:solidFill>
                </a:rPr>
                <a:t>TSPs: provide transmission improvement cost estimates</a:t>
              </a:r>
            </a:p>
            <a:p>
              <a:pPr marL="171450" indent="-171450">
                <a:buFont typeface="Arial" panose="020B0604020202020204" pitchFamily="34" charset="0"/>
                <a:buChar char="•"/>
              </a:pPr>
              <a:r>
                <a:rPr lang="en-US" sz="1000" i="1" spc="-20">
                  <a:solidFill>
                    <a:schemeClr val="tx1"/>
                  </a:solidFill>
                </a:rPr>
                <a:t>ERCOT: determine transmission improvements for study purposes</a:t>
              </a:r>
            </a:p>
            <a:p>
              <a:pPr marL="171450" indent="-171450">
                <a:buFont typeface="Arial" panose="020B0604020202020204" pitchFamily="34" charset="0"/>
                <a:buChar char="•"/>
              </a:pPr>
              <a:r>
                <a:rPr lang="en-US" sz="1000" i="1" spc="-20">
                  <a:solidFill>
                    <a:schemeClr val="tx1"/>
                  </a:solidFill>
                </a:rPr>
                <a:t>ERCOT: determine reliably served MW for each load</a:t>
              </a:r>
            </a:p>
            <a:p>
              <a:pPr marL="171450" indent="-171450">
                <a:buFont typeface="Arial" panose="020B0604020202020204" pitchFamily="34" charset="0"/>
                <a:buChar char="•"/>
              </a:pPr>
              <a:r>
                <a:rPr lang="en-US" sz="1000" i="1" spc="-20">
                  <a:solidFill>
                    <a:schemeClr val="tx1"/>
                  </a:solidFill>
                </a:rPr>
                <a:t>ERCOT: create load request to transmission improvement mapping</a:t>
              </a:r>
            </a:p>
          </p:txBody>
        </p:sp>
      </p:grpSp>
    </p:spTree>
    <p:extLst>
      <p:ext uri="{BB962C8B-B14F-4D97-AF65-F5344CB8AC3E}">
        <p14:creationId xmlns:p14="http://schemas.microsoft.com/office/powerpoint/2010/main" val="4218416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extLst>
              <p:ext uri="{D42A27DB-BD31-4B8C-83A1-F6EECF244321}">
                <p14:modId xmlns:p14="http://schemas.microsoft.com/office/powerpoint/2010/main" val="3944120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1479480" y="451631"/>
            <a:ext cx="1017912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91CAA656-EF5D-6958-4CBF-F5EF2059416F}"/>
              </a:ext>
            </a:extLst>
          </p:cNvPr>
          <p:cNvSpPr>
            <a:spLocks noGrp="1"/>
          </p:cNvSpPr>
          <p:nvPr>
            <p:ph type="sldNum" sz="quarter" idx="12"/>
          </p:nvPr>
        </p:nvSpPr>
        <p:spPr/>
        <p:txBody>
          <a:bodyPr/>
          <a:lstStyle/>
          <a:p>
            <a:fld id="{BCDE79FB-97BA-492B-8D57-F1373F9ADA95}" type="slidenum">
              <a:rPr lang="en-US" smtClean="0"/>
              <a:t>41</a:t>
            </a:fld>
            <a:endParaRPr lang="en-US"/>
          </a:p>
        </p:txBody>
      </p:sp>
      <p:sp>
        <p:nvSpPr>
          <p:cNvPr id="4" name="Rectangle 3">
            <a:extLst>
              <a:ext uri="{FF2B5EF4-FFF2-40B4-BE49-F238E27FC236}">
                <a16:creationId xmlns:a16="http://schemas.microsoft.com/office/drawing/2014/main" id="{B1AF1E71-CC49-235A-F67A-BB81E89E7D87}"/>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5A8E6BC-FFC0-7F44-4726-C787844FE12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B82463AA-DA34-6373-E54C-3BF5A954529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B0E16E45-1E43-8E71-7004-FEBA915DC0A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3DDF75-C0EA-7D51-ECA7-C080F5B486D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6E21EBBE-4768-792E-A838-03DE4016C0B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044423-8016-B1B0-07CD-30A78EB4A7E9}"/>
              </a:ext>
            </a:extLst>
          </p:cNvPr>
          <p:cNvSpPr txBox="1">
            <a:spLocks/>
          </p:cNvSpPr>
          <p:nvPr/>
        </p:nvSpPr>
        <p:spPr>
          <a:xfrm>
            <a:off x="554737" y="1447653"/>
            <a:ext cx="3069242"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Defined modeling treatment at entry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Transparent study case development </a:t>
            </a:r>
            <a:r>
              <a:rPr lang="en-US"/>
              <a:t>(posted to MIS Secure)</a:t>
            </a:r>
            <a:endParaRPr kumimoji="0" lang="en-US" sz="16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D18A2602-DC32-F4B2-9152-0883EF3ADA46}"/>
              </a:ext>
            </a:extLst>
          </p:cNvPr>
          <p:cNvSpPr txBox="1">
            <a:spLocks/>
          </p:cNvSpPr>
          <p:nvPr/>
        </p:nvSpPr>
        <p:spPr>
          <a:xfrm>
            <a:off x="4110527" y="1447653"/>
            <a:ext cx="7526737" cy="45473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For Batch Zero, the interconnecting TDSP submits required project information and any required </a:t>
            </a:r>
            <a:r>
              <a:rPr lang="en-US" dirty="0">
                <a:solidFill>
                  <a:srgbClr val="FF0000"/>
                </a:solidFill>
              </a:rPr>
              <a:t>attestations demonstrating required commitment criteria (e.g., site readiness activities, long-lead equipment orders, notice to proceed, power supply arrangements) (per Section 9.2.1.1(e)–(f))</a:t>
            </a:r>
            <a:r>
              <a:rPr kumimoji="0" lang="en-US" sz="1600" b="0" i="0" u="none" strike="noStrike" kern="1200" cap="none" spc="0" normalizeH="0" baseline="0" noProof="0" dirty="0">
                <a:ln>
                  <a:noFill/>
                </a:ln>
                <a:effectLst/>
                <a:uLnTx/>
                <a:uFillTx/>
                <a:latin typeface="Arial"/>
                <a:ea typeface="+mn-ea"/>
                <a:cs typeface="+mn-cs"/>
              </a:rPr>
              <a:t> by the applicable deadlines </a:t>
            </a:r>
            <a:r>
              <a:rPr lang="en-US" dirty="0"/>
              <a:t>(July 10 for ILLE milestones, July 24 for TDSP submission to ERCOT), </a:t>
            </a:r>
            <a:r>
              <a:rPr lang="en-US" dirty="0">
                <a:solidFill>
                  <a:srgbClr val="FF0000"/>
                </a:solidFill>
              </a:rPr>
              <a:t>including DSP/TSP attestation of end-use customer arrangements, where applicable</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including ERCOTs determination of whether </a:t>
            </a:r>
            <a:r>
              <a:rPr lang="en-US" dirty="0"/>
              <a:t>existing interconnection studies are valid, with certain studies deemed </a:t>
            </a:r>
            <a:r>
              <a:rPr lang="en-US" dirty="0">
                <a:solidFill>
                  <a:srgbClr val="FF0000"/>
                </a:solidFill>
              </a:rPr>
              <a:t>complete and valid </a:t>
            </a:r>
            <a:r>
              <a:rPr lang="en-US" dirty="0"/>
              <a:t>without further review under Section 9.2.1.4(3) </a:t>
            </a:r>
            <a:r>
              <a:rPr lang="en-US" dirty="0">
                <a:solidFill>
                  <a:srgbClr val="FF0000"/>
                </a:solidFill>
              </a:rPr>
              <a:t>(e.g., studies associated with RPG-endorsed projects or completed legacy interconnection processes per Section 9.2.1.4)</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Projects that do not meet the criteria or fail to submit required information by the deadline are excluded from Batch Zero and evaluated in a future process</a:t>
            </a: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ERCOT develops the 2028–2032 study cases </a:t>
            </a:r>
            <a:r>
              <a:rPr lang="en-US" dirty="0">
                <a:solidFill>
                  <a:srgbClr val="FF0000"/>
                </a:solidFill>
              </a:rPr>
              <a:t>based on planning models and approved study methodology</a:t>
            </a:r>
            <a:r>
              <a:rPr kumimoji="0" lang="en-US" sz="1600" b="0" i="0" u="none" strike="noStrike" kern="1200" cap="none" spc="0" normalizeH="0" baseline="0" noProof="0" dirty="0">
                <a:ln>
                  <a:noFill/>
                </a:ln>
                <a:effectLst/>
                <a:uLnTx/>
                <a:uFillTx/>
                <a:latin typeface="Arial"/>
                <a:ea typeface="+mn-ea"/>
                <a:cs typeface="+mn-cs"/>
              </a:rPr>
              <a:t>, and posts those cases to the MIS Secure area to provide transparency into study assumptions</a:t>
            </a:r>
          </a:p>
        </p:txBody>
      </p:sp>
      <p:sp>
        <p:nvSpPr>
          <p:cNvPr id="13" name="Text Placeholder 20">
            <a:extLst>
              <a:ext uri="{FF2B5EF4-FFF2-40B4-BE49-F238E27FC236}">
                <a16:creationId xmlns:a16="http://schemas.microsoft.com/office/drawing/2014/main" id="{67EE2A7A-A770-4763-FEEE-E26359D93BD7}"/>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9.2.1–9.2.2 (Eligibility, Submission, and Study Validation)</a:t>
            </a:r>
          </a:p>
        </p:txBody>
      </p:sp>
      <p:sp>
        <p:nvSpPr>
          <p:cNvPr id="14" name="TextBox 13">
            <a:extLst>
              <a:ext uri="{FF2B5EF4-FFF2-40B4-BE49-F238E27FC236}">
                <a16:creationId xmlns:a16="http://schemas.microsoft.com/office/drawing/2014/main" id="{628E6F54-6433-1265-4483-8857F936F372}"/>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420091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extLst>
              <p:ext uri="{D42A27DB-BD31-4B8C-83A1-F6EECF244321}">
                <p14:modId xmlns:p14="http://schemas.microsoft.com/office/powerpoint/2010/main" val="13829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38A7D4E3-C43C-D235-9B5E-B79E0FE37628}"/>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3" name="Rectangle 2">
            <a:extLst>
              <a:ext uri="{FF2B5EF4-FFF2-40B4-BE49-F238E27FC236}">
                <a16:creationId xmlns:a16="http://schemas.microsoft.com/office/drawing/2014/main" id="{E22A083E-1ADB-16BA-8927-AED7E28E6CE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8233016D-CFA1-27D9-C334-F4D6AE9709B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897468B-8EB4-80A4-01BB-C9017FEEE86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F9A5BBC8-DCC1-DCDB-2DAA-05FE9EC8E113}"/>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EB06AE-6D25-5795-DF45-8A09FBAAB3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5704F174-CEEA-EBE8-EF3A-61592377746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B10FD5-A33F-1042-4BE3-49629FFC944A}"/>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As soon as violations are identified, ERCOT begins collaborative, iterative process working with TSPs to identify feasible transmission upgrades </a:t>
            </a:r>
            <a:r>
              <a:rPr lang="en-US"/>
              <a:t>with ERCOT making final determinations </a:t>
            </a:r>
            <a:r>
              <a:rPr kumimoji="0" lang="en-US" sz="1600" b="0" i="0" u="none" strike="noStrike" kern="1200" cap="none" spc="0" normalizeH="0" baseline="0" noProof="0">
                <a:ln>
                  <a:noFill/>
                </a:ln>
                <a:effectLst/>
                <a:uLnTx/>
                <a:uFillTx/>
                <a:latin typeface="Arial"/>
                <a:ea typeface="+mn-ea"/>
                <a:cs typeface="+mn-cs"/>
              </a:rPr>
              <a:t>to serve the Large Loads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a:t>
            </a:r>
            <a:r>
              <a:rPr lang="en-US"/>
              <a:t> The amount of load that may be reliably served for 2033 will be set to the requested amount for load not reliably served in 2028–2032</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33929FC3-D071-504D-C010-D92051F7FDA3}"/>
              </a:ext>
            </a:extLst>
          </p:cNvPr>
          <p:cNvSpPr txBox="1">
            <a:spLocks/>
          </p:cNvSpPr>
          <p:nvPr/>
        </p:nvSpPr>
        <p:spPr>
          <a:xfrm>
            <a:off x="554737" y="1447653"/>
            <a:ext cx="3069242" cy="38087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Identification of planning criteria violations</a:t>
            </a:r>
          </a:p>
          <a:p>
            <a:pPr lvl="1">
              <a:buClr>
                <a:srgbClr val="000000"/>
              </a:buClr>
              <a:defRPr/>
            </a:pPr>
            <a:r>
              <a:rPr lang="en-US" dirty="0">
                <a:solidFill>
                  <a:srgbClr val="FF0000"/>
                </a:solidFill>
              </a:rPr>
              <a:t>Determine the amount of peak demand that may be served reliably for each year, with allocations adjusted to be non-decreasing year-over-year and including the rule that allocations below 200 MW (or requested demand, if lower) are set to zero for that year</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p:txBody>
      </p:sp>
      <p:sp>
        <p:nvSpPr>
          <p:cNvPr id="23" name="2. Slide Title">
            <a:extLst>
              <a:ext uri="{FF2B5EF4-FFF2-40B4-BE49-F238E27FC236}">
                <a16:creationId xmlns:a16="http://schemas.microsoft.com/office/drawing/2014/main" id="{084DC254-7A71-A2D8-4E84-DE09E30A2F1A}"/>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Steady State Analysis</a:t>
            </a:r>
          </a:p>
        </p:txBody>
      </p:sp>
      <p:sp>
        <p:nvSpPr>
          <p:cNvPr id="24" name="TrackerNumBlue 7">
            <a:extLst>
              <a:ext uri="{FF2B5EF4-FFF2-40B4-BE49-F238E27FC236}">
                <a16:creationId xmlns:a16="http://schemas.microsoft.com/office/drawing/2014/main" id="{8A2AA067-6D09-ADA5-B815-31F1ADA62039}"/>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5" name="Text Placeholder 20">
            <a:extLst>
              <a:ext uri="{FF2B5EF4-FFF2-40B4-BE49-F238E27FC236}">
                <a16:creationId xmlns:a16="http://schemas.microsoft.com/office/drawing/2014/main" id="{4AA88473-7D9E-3F62-6395-270B80018114}"/>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9.3.1–9.3.2 (Batch Zero Study Scope and Methodology)</a:t>
            </a:r>
          </a:p>
        </p:txBody>
      </p:sp>
      <p:sp>
        <p:nvSpPr>
          <p:cNvPr id="6" name="TextBox 5">
            <a:extLst>
              <a:ext uri="{FF2B5EF4-FFF2-40B4-BE49-F238E27FC236}">
                <a16:creationId xmlns:a16="http://schemas.microsoft.com/office/drawing/2014/main" id="{5894D2F2-7DF0-6100-A68F-46B5CBE1C08D}"/>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84640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extLst>
              <p:ext uri="{D42A27DB-BD31-4B8C-83A1-F6EECF244321}">
                <p14:modId xmlns:p14="http://schemas.microsoft.com/office/powerpoint/2010/main" val="261710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2917EF1D-6EA5-CAFC-C800-D0319509F022}"/>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3" name="Rectangle 2">
            <a:extLst>
              <a:ext uri="{FF2B5EF4-FFF2-40B4-BE49-F238E27FC236}">
                <a16:creationId xmlns:a16="http://schemas.microsoft.com/office/drawing/2014/main" id="{C3DB413A-C922-0DF3-967F-53638B93890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821A089-2975-C5E3-D456-ADF8B149703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5DCFD36-F9E9-409E-85E4-688A00B0270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2A207789-2722-7A95-E26C-9FA1AA6F8CA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6FA07A-1CE3-42E2-12F1-AA277F8F0A0D}"/>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D84C81-CC5E-4CE5-E0C3-1C3E31FD42DB}"/>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F4635A-F9F3-5E2A-C2E7-4CFCA5328A47}"/>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Coordination with TSPs</a:t>
            </a:r>
          </a:p>
        </p:txBody>
      </p:sp>
      <p:sp>
        <p:nvSpPr>
          <p:cNvPr id="15" name="TextBox 14">
            <a:extLst>
              <a:ext uri="{FF2B5EF4-FFF2-40B4-BE49-F238E27FC236}">
                <a16:creationId xmlns:a16="http://schemas.microsoft.com/office/drawing/2014/main" id="{329E8B31-D895-4462-5514-BEB520416B82}"/>
              </a:ext>
            </a:extLst>
          </p:cNvPr>
          <p:cNvSpPr txBox="1"/>
          <p:nvPr/>
        </p:nvSpPr>
        <p:spPr>
          <a:xfrm>
            <a:off x="4110527" y="1447653"/>
            <a:ext cx="7526737" cy="12311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If stability screening criteria violation is identified, ERCOT and the applicable TSP(s) investigates mitigation measures, including transmission improvements, and </a:t>
            </a:r>
            <a:r>
              <a:rPr lang="en-US" dirty="0">
                <a:solidFill>
                  <a:srgbClr val="FF0000"/>
                </a:solidFill>
              </a:rPr>
              <a:t>incorporates stability screening results into the determination of the amount of peak Demand that may be served reliably for each year</a:t>
            </a:r>
            <a:r>
              <a:rPr kumimoji="0" lang="en-US" sz="1600" b="0" i="0" u="none" strike="noStrike" kern="1200" cap="none" spc="0" normalizeH="0" baseline="0" noProof="0" dirty="0">
                <a:ln>
                  <a:noFill/>
                </a:ln>
                <a:effectLst/>
                <a:uLnTx/>
                <a:uFillTx/>
                <a:latin typeface="Arial"/>
                <a:ea typeface="+mn-ea"/>
                <a:cs typeface="+mn-cs"/>
              </a:rPr>
              <a:t> reflected in the Load Commissioning Plan</a:t>
            </a:r>
            <a:endParaRPr lang="en-US" dirty="0"/>
          </a:p>
        </p:txBody>
      </p:sp>
      <p:sp>
        <p:nvSpPr>
          <p:cNvPr id="25" name="2. Slide Title">
            <a:extLst>
              <a:ext uri="{FF2B5EF4-FFF2-40B4-BE49-F238E27FC236}">
                <a16:creationId xmlns:a16="http://schemas.microsoft.com/office/drawing/2014/main" id="{73247159-A39A-476A-FBF4-C729676CEAA2}"/>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Stability Screening Study</a:t>
            </a:r>
          </a:p>
        </p:txBody>
      </p:sp>
      <p:sp>
        <p:nvSpPr>
          <p:cNvPr id="26" name="TrackerNumBlue 7">
            <a:extLst>
              <a:ext uri="{FF2B5EF4-FFF2-40B4-BE49-F238E27FC236}">
                <a16:creationId xmlns:a16="http://schemas.microsoft.com/office/drawing/2014/main" id="{A5467B30-F61E-A8D5-54F1-608905272510}"/>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5" name="Text Placeholder 20">
            <a:extLst>
              <a:ext uri="{FF2B5EF4-FFF2-40B4-BE49-F238E27FC236}">
                <a16:creationId xmlns:a16="http://schemas.microsoft.com/office/drawing/2014/main" id="{5A09DD08-7A1E-1306-2D03-FA5FC2A548DE}"/>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9.3.1 and 9.3.2 (Batch Zero Interconnection Study and Methodology)</a:t>
            </a:r>
          </a:p>
        </p:txBody>
      </p:sp>
      <p:sp>
        <p:nvSpPr>
          <p:cNvPr id="6" name="TextBox 5">
            <a:extLst>
              <a:ext uri="{FF2B5EF4-FFF2-40B4-BE49-F238E27FC236}">
                <a16:creationId xmlns:a16="http://schemas.microsoft.com/office/drawing/2014/main" id="{25C22045-61EA-E14E-AE98-FBD44C7E5B81}"/>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1876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2922376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CB5286BC-B5CD-ED95-0429-66B2BA5CD562}"/>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388DE60D-6B2A-23C0-1863-924B3A80327A}"/>
              </a:ext>
            </a:extLst>
          </p:cNvPr>
          <p:cNvSpPr>
            <a:spLocks noGrp="1"/>
          </p:cNvSpPr>
          <p:nvPr>
            <p:ph type="sldNum" sz="quarter" idx="12"/>
          </p:nvPr>
        </p:nvSpPr>
        <p:spPr/>
        <p:txBody>
          <a:bodyPr/>
          <a:lstStyle/>
          <a:p>
            <a:fld id="{BCDE79FB-97BA-492B-8D57-F1373F9ADA95}" type="slidenum">
              <a:rPr lang="en-US" smtClean="0"/>
              <a:t>44</a:t>
            </a:fld>
            <a:endParaRPr lang="en-US"/>
          </a:p>
        </p:txBody>
      </p:sp>
      <p:sp>
        <p:nvSpPr>
          <p:cNvPr id="9" name="Rectangle 8">
            <a:extLst>
              <a:ext uri="{FF2B5EF4-FFF2-40B4-BE49-F238E27FC236}">
                <a16:creationId xmlns:a16="http://schemas.microsoft.com/office/drawing/2014/main" id="{267F1C21-0181-294F-682A-49802064EEF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797639E-C4BD-D154-5C8D-F1905B9BC02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CB2A1E05-4DEE-5E41-14E6-6A35C08E954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E69AC6-5D0C-0881-0E40-F514BD0D2ACC}"/>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6D3CFDB-E09C-7906-36BC-3BA40CBEB9E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1238D8-56F4-EC08-5FFC-6A444CFAA01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2" name="TextBox 21">
            <a:extLst>
              <a:ext uri="{FF2B5EF4-FFF2-40B4-BE49-F238E27FC236}">
                <a16:creationId xmlns:a16="http://schemas.microsoft.com/office/drawing/2014/main" id="{5B53D7CB-1332-C5CD-E462-1C3DDD91E6C2}"/>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ERCOT produces the Batch Zero Report summarizing study results and identified transmission upgrades</a:t>
            </a: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For each assessed Large Load, ERCOT updates the originally provided Load Commissioning Plan reflecting the amount of peak Demand that can be reliably served each year and the upgrades required to support each level of Demand</a:t>
            </a:r>
            <a:r>
              <a:rPr lang="en-US" dirty="0">
                <a:latin typeface="Arial"/>
              </a:rPr>
              <a:t>. </a:t>
            </a:r>
            <a:br>
              <a:rPr lang="en-US" dirty="0"/>
            </a:br>
            <a:r>
              <a:rPr lang="en-US" dirty="0"/>
              <a:t>The amount of load that may be reliably served for 2033 will be set equal to requested MW for load not achievable in earlier years</a:t>
            </a:r>
            <a:endParaRPr lang="en-US" dirty="0">
              <a:solidFill>
                <a:srgbClr val="FF0000"/>
              </a:solidFill>
            </a:endParaRPr>
          </a:p>
          <a:p>
            <a:pPr lvl="1">
              <a:buClr>
                <a:srgbClr val="000000"/>
              </a:buClr>
              <a:defRPr/>
            </a:pPr>
            <a:r>
              <a:rPr lang="en-US" dirty="0">
                <a:ea typeface="+mn-lt"/>
                <a:cs typeface="+mn-lt"/>
              </a:rPr>
              <a:t>ERCOT includes estimated security requirements in the Batch Zero Report based on TSP cost inputs; TSPs finalize financial security and CIAC obligations in the Interconnection Agreement</a:t>
            </a:r>
            <a:endParaRPr lang="en-US" sz="1600" b="0" i="0" u="none" kern="1200" cap="none" spc="0" normalizeH="0" baseline="0" noProof="0" dirty="0">
              <a:ln>
                <a:noFill/>
              </a:ln>
              <a:effectLst/>
              <a:uLnTx/>
              <a:uFillTx/>
              <a:ea typeface="+mn-lt"/>
              <a:cs typeface="+mn-lt"/>
            </a:endParaRPr>
          </a:p>
          <a:p>
            <a:pPr lvl="1">
              <a:buClr>
                <a:srgbClr val="000000"/>
              </a:buClr>
              <a:defRPr/>
            </a:pPr>
            <a:r>
              <a:rPr lang="en-US" dirty="0">
                <a:solidFill>
                  <a:srgbClr val="FF0000"/>
                </a:solidFill>
              </a:rPr>
              <a:t>Execution of an Interconnection Agreement (per PUCT Rule 25.194), as confirmed via DSP attestation, is required for the ILLE to accept allocated MW amounts and schedule</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2. Slide Title">
            <a:extLst>
              <a:ext uri="{FF2B5EF4-FFF2-40B4-BE49-F238E27FC236}">
                <a16:creationId xmlns:a16="http://schemas.microsoft.com/office/drawing/2014/main" id="{CC7B73C5-420B-4E3E-5E8C-76BC77BC8DB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Final Report</a:t>
            </a:r>
          </a:p>
        </p:txBody>
      </p:sp>
      <p:sp>
        <p:nvSpPr>
          <p:cNvPr id="5" name="TrackerNumBlue 7">
            <a:extLst>
              <a:ext uri="{FF2B5EF4-FFF2-40B4-BE49-F238E27FC236}">
                <a16:creationId xmlns:a16="http://schemas.microsoft.com/office/drawing/2014/main" id="{4E9FDBAE-1A73-667C-4A9B-C2B123EDE5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6" name="Text Placeholder 20">
            <a:extLst>
              <a:ext uri="{FF2B5EF4-FFF2-40B4-BE49-F238E27FC236}">
                <a16:creationId xmlns:a16="http://schemas.microsoft.com/office/drawing/2014/main" id="{87231A63-F81C-6BC7-7F22-71316FC8636D}"/>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9.4 and 9.3.1 (Batch Zero Report, ILLE Commitment, and timeline)</a:t>
            </a:r>
          </a:p>
        </p:txBody>
      </p:sp>
      <p:sp>
        <p:nvSpPr>
          <p:cNvPr id="15" name="TextBox 14">
            <a:extLst>
              <a:ext uri="{FF2B5EF4-FFF2-40B4-BE49-F238E27FC236}">
                <a16:creationId xmlns:a16="http://schemas.microsoft.com/office/drawing/2014/main" id="{271ABCAC-0359-5DDE-9C2D-C7C7DBBFEC99}"/>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694672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extLst>
              <p:ext uri="{D42A27DB-BD31-4B8C-83A1-F6EECF244321}">
                <p14:modId xmlns:p14="http://schemas.microsoft.com/office/powerpoint/2010/main" val="669772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12EA0EEA-0516-8E7B-5AF7-9CAEDAB4E6E8}"/>
              </a:ext>
            </a:extLst>
          </p:cNvPr>
          <p:cNvSpPr>
            <a:spLocks noGrp="1"/>
          </p:cNvSpPr>
          <p:nvPr>
            <p:ph type="sldNum" sz="quarter" idx="12"/>
          </p:nvPr>
        </p:nvSpPr>
        <p:spPr/>
        <p:txBody>
          <a:bodyPr/>
          <a:lstStyle/>
          <a:p>
            <a:fld id="{BCDE79FB-97BA-492B-8D57-F1373F9ADA95}" type="slidenum">
              <a:rPr lang="en-US" smtClean="0"/>
              <a:t>45</a:t>
            </a:fld>
            <a:endParaRPr lang="en-US"/>
          </a:p>
        </p:txBody>
      </p:sp>
      <p:sp>
        <p:nvSpPr>
          <p:cNvPr id="3" name="Rectangle 2">
            <a:extLst>
              <a:ext uri="{FF2B5EF4-FFF2-40B4-BE49-F238E27FC236}">
                <a16:creationId xmlns:a16="http://schemas.microsoft.com/office/drawing/2014/main" id="{5A8E2C78-D530-5F79-3FDE-D492F6764E2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3019FCDC-9254-5F73-CA6F-2EE64E5E403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136F124-643D-A48C-B402-39C6AD26B1C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76F1CCD4-9AC6-855C-D9BF-1CF846A5EEA4}"/>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71F467-C7A7-986D-82C3-AB4651A6D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421707C4-B547-B8B0-626A-669E5393D97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08E8E1-AC98-609D-B666-3B3B019F6781}"/>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15" name="TextBox 14">
            <a:extLst>
              <a:ext uri="{FF2B5EF4-FFF2-40B4-BE49-F238E27FC236}">
                <a16:creationId xmlns:a16="http://schemas.microsoft.com/office/drawing/2014/main" id="{677A844E-A2C1-782F-8F4F-A613F7537F93}"/>
              </a:ext>
            </a:extLst>
          </p:cNvPr>
          <p:cNvSpPr txBox="1">
            <a:spLocks/>
          </p:cNvSpPr>
          <p:nvPr/>
        </p:nvSpPr>
        <p:spPr>
          <a:xfrm>
            <a:off x="4110527" y="1447653"/>
            <a:ext cx="7526737" cy="43011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To accept the allocated MW and schedule documented in the LCP, the ILLE must execute a </a:t>
            </a:r>
            <a:r>
              <a:rPr lang="en-US" dirty="0"/>
              <a:t>binding Interconnection Agreement by the commitment deadline. </a:t>
            </a:r>
            <a:r>
              <a:rPr lang="en-US" dirty="0">
                <a:solidFill>
                  <a:srgbClr val="FF0000"/>
                </a:solidFill>
              </a:rPr>
              <a:t>The Interconnection Agreement must meet applicable requirements (e.g., PUCT Rule 25.194), including financial security and CIAC obligations; required disclosures are separately attested per Section 9.7</a:t>
            </a:r>
            <a:endParaRPr lang="en-US" sz="1600" b="0" i="0" u="none" strike="noStrike" kern="1200" cap="none" spc="0" normalizeH="0" baseline="0" noProof="0" dirty="0">
              <a:ln>
                <a:noFill/>
              </a:ln>
              <a:effectLst/>
              <a:uLnTx/>
              <a:uFillTx/>
              <a:latin typeface="Arial"/>
              <a:cs typeface="Arial"/>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The interconnecting </a:t>
            </a:r>
            <a:r>
              <a:rPr lang="en-US" dirty="0">
                <a:latin typeface="Arial"/>
              </a:rPr>
              <a:t>DSP</a:t>
            </a:r>
            <a:r>
              <a:rPr kumimoji="0" lang="en-US" sz="1600" b="0" i="0" u="none" strike="noStrike" kern="1200" cap="none" spc="0" normalizeH="0" baseline="0" noProof="0" dirty="0">
                <a:ln>
                  <a:noFill/>
                </a:ln>
                <a:effectLst/>
                <a:uLnTx/>
                <a:uFillTx/>
                <a:latin typeface="Arial"/>
                <a:ea typeface="+mn-ea"/>
                <a:cs typeface="+mn-cs"/>
              </a:rPr>
              <a:t> must </a:t>
            </a:r>
            <a:r>
              <a:rPr lang="en-US" dirty="0"/>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Large Loads that do not </a:t>
            </a:r>
            <a:r>
              <a:rPr lang="en-US" dirty="0"/>
              <a:t>satisfy the commitment requirement by the deadline are deemed withdrawn from the Batch Zero process and are excluded from the Refinement Study and resulting Transmission Plan</a:t>
            </a:r>
            <a:endParaRPr lang="en-US" dirty="0">
              <a:latin typeface="Arial"/>
            </a:endParaRPr>
          </a:p>
          <a:p>
            <a:pPr lvl="1">
              <a:buClr>
                <a:srgbClr val="000000"/>
              </a:buClr>
              <a:defRPr/>
            </a:pPr>
            <a:r>
              <a:rPr lang="en-US" dirty="0"/>
              <a:t>MW allocations for Large Loads that meet the commitment requirement by the deadline are preserved and are not adjusted during the Refinement Study once commitment requirements are met. The Refinement Study may modify recommended transmission facility improvements but does not revisit committed MW amounts</a:t>
            </a:r>
            <a:endParaRPr kumimoji="0" lang="en-US" sz="1600" b="0" i="0" u="none" strike="noStrike" kern="1200" cap="none" spc="0" normalizeH="0" baseline="0" noProof="0" dirty="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683BB806-C21E-3D66-BC56-820472A61D46}"/>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Developer Commitment Deadline</a:t>
            </a:r>
          </a:p>
        </p:txBody>
      </p:sp>
      <p:sp>
        <p:nvSpPr>
          <p:cNvPr id="5" name="TrackerNumBlue 7">
            <a:extLst>
              <a:ext uri="{FF2B5EF4-FFF2-40B4-BE49-F238E27FC236}">
                <a16:creationId xmlns:a16="http://schemas.microsoft.com/office/drawing/2014/main" id="{DE2B6432-7985-F379-B094-D379C8312A55}"/>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5</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16" name="Text Placeholder 20">
            <a:extLst>
              <a:ext uri="{FF2B5EF4-FFF2-40B4-BE49-F238E27FC236}">
                <a16:creationId xmlns:a16="http://schemas.microsoft.com/office/drawing/2014/main" id="{D633EA50-01CF-72B3-4640-7FDE43999EA9}"/>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 9.4 (ILLE Commitment and Refinement eligibility)</a:t>
            </a:r>
          </a:p>
        </p:txBody>
      </p:sp>
      <p:sp>
        <p:nvSpPr>
          <p:cNvPr id="17" name="TextBox 16">
            <a:extLst>
              <a:ext uri="{FF2B5EF4-FFF2-40B4-BE49-F238E27FC236}">
                <a16:creationId xmlns:a16="http://schemas.microsoft.com/office/drawing/2014/main" id="{864B1BB6-8313-C0A7-139C-4856FD1C5517}"/>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959080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extLst>
              <p:ext uri="{D42A27DB-BD31-4B8C-83A1-F6EECF244321}">
                <p14:modId xmlns:p14="http://schemas.microsoft.com/office/powerpoint/2010/main" val="3275974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08F78D65-82E5-F8C0-6FD5-45FBD199BC84}"/>
              </a:ext>
            </a:extLst>
          </p:cNvPr>
          <p:cNvSpPr>
            <a:spLocks noGrp="1"/>
          </p:cNvSpPr>
          <p:nvPr>
            <p:ph type="sldNum" sz="quarter" idx="12"/>
          </p:nvPr>
        </p:nvSpPr>
        <p:spPr/>
        <p:txBody>
          <a:bodyPr/>
          <a:lstStyle/>
          <a:p>
            <a:fld id="{BCDE79FB-97BA-492B-8D57-F1373F9ADA95}" type="slidenum">
              <a:rPr lang="en-US" smtClean="0"/>
              <a:t>46</a:t>
            </a:fld>
            <a:endParaRPr lang="en-US"/>
          </a:p>
        </p:txBody>
      </p:sp>
      <p:sp>
        <p:nvSpPr>
          <p:cNvPr id="3" name="Rectangle 2">
            <a:extLst>
              <a:ext uri="{FF2B5EF4-FFF2-40B4-BE49-F238E27FC236}">
                <a16:creationId xmlns:a16="http://schemas.microsoft.com/office/drawing/2014/main" id="{B2A2FE26-41A9-82A5-A279-66CA0C44AA8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B9362E8-274C-0C9E-505A-9AFD2C013E1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7963105-94DF-E5BA-8B65-DD48A4921DA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6F9C1398-38A5-918D-4229-41D4C60A90C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FF6F25-11D5-1775-E79B-F2395AB711C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4C22C840-F1FF-0809-2529-21AFDDE18B4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68122E-28D3-C310-197A-37C70538C09A}"/>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14" name="TextBox 13">
            <a:extLst>
              <a:ext uri="{FF2B5EF4-FFF2-40B4-BE49-F238E27FC236}">
                <a16:creationId xmlns:a16="http://schemas.microsoft.com/office/drawing/2014/main" id="{8941D379-2D5D-8A0A-D7D6-4DAD3B0971F8}"/>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a:t>
            </a:r>
            <a:r>
              <a:rPr kumimoji="0" lang="en-US" sz="1600" b="0" i="0" u="none" strike="noStrike" kern="1200" cap="none" spc="0" normalizeH="0" baseline="0" noProof="0">
                <a:ln>
                  <a:noFill/>
                </a:ln>
                <a:effectLst/>
                <a:uLnTx/>
                <a:uFillTx/>
                <a:latin typeface="Arial"/>
                <a:ea typeface="+mn-ea"/>
                <a:cs typeface="+mn-cs"/>
              </a:rPr>
              <a:t>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t>The Refinement Study may modify recommended transmission improvements but does not adjust MW allocations for Large Loads that met commitment criteria</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The Refinement Study results in a final report and recommended Transmission Facility improvements submitted for RPG Project Review</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39FC2CEF-916D-D5C3-978A-1ED1189F661C}"/>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Batch Refinement Study</a:t>
            </a:r>
          </a:p>
        </p:txBody>
      </p:sp>
      <p:sp>
        <p:nvSpPr>
          <p:cNvPr id="17" name="TrackerNumBlue 7">
            <a:extLst>
              <a:ext uri="{FF2B5EF4-FFF2-40B4-BE49-F238E27FC236}">
                <a16:creationId xmlns:a16="http://schemas.microsoft.com/office/drawing/2014/main" id="{DD5A5C2A-6A37-BC00-2066-A219F94E9972}"/>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
        <p:nvSpPr>
          <p:cNvPr id="15" name="Text Placeholder 20">
            <a:extLst>
              <a:ext uri="{FF2B5EF4-FFF2-40B4-BE49-F238E27FC236}">
                <a16:creationId xmlns:a16="http://schemas.microsoft.com/office/drawing/2014/main" id="{6E6DEDFE-22BF-E997-21BB-F30796E2C44B}"/>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9.5 (Batch Zero Refinement Study and Transmission Plan)</a:t>
            </a:r>
          </a:p>
        </p:txBody>
      </p:sp>
      <p:sp>
        <p:nvSpPr>
          <p:cNvPr id="16" name="TextBox 15">
            <a:extLst>
              <a:ext uri="{FF2B5EF4-FFF2-40B4-BE49-F238E27FC236}">
                <a16:creationId xmlns:a16="http://schemas.microsoft.com/office/drawing/2014/main" id="{558B65C3-1FF6-0B23-F332-BF9548C9ABC0}"/>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658367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extLst>
              <p:ext uri="{D42A27DB-BD31-4B8C-83A1-F6EECF244321}">
                <p14:modId xmlns:p14="http://schemas.microsoft.com/office/powerpoint/2010/main" val="2070572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5312A87-728A-879B-678D-DF04E1999EA6}"/>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48" name="Sticky">
            <a:extLst>
              <a:ext uri="{FF2B5EF4-FFF2-40B4-BE49-F238E27FC236}">
                <a16:creationId xmlns:a16="http://schemas.microsoft.com/office/drawing/2014/main" id="{9C91E71B-47F6-48AD-DB5A-F29698EAE669}"/>
              </a:ext>
            </a:extLst>
          </p:cNvPr>
          <p:cNvSpPr/>
          <p:nvPr>
            <p:custDataLst>
              <p:tags r:id="rId2"/>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49" name="Rectangle 48">
            <a:extLst>
              <a:ext uri="{FF2B5EF4-FFF2-40B4-BE49-F238E27FC236}">
                <a16:creationId xmlns:a16="http://schemas.microsoft.com/office/drawing/2014/main" id="{CE538C0F-85A7-C29E-DF70-E3BCDE846EF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EC5B218-6142-0504-016C-74B9EB72A3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433A34E2-0E80-5913-6779-DDCA995A1C4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52" name="Straight Connector 51">
            <a:extLst>
              <a:ext uri="{FF2B5EF4-FFF2-40B4-BE49-F238E27FC236}">
                <a16:creationId xmlns:a16="http://schemas.microsoft.com/office/drawing/2014/main" id="{32DFD5CD-2C87-34B0-7A8C-C184B8CD534F}"/>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4B9A5E5-5561-AEB7-63EF-6A7676287844}"/>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54" name="Straight Connector 53">
            <a:extLst>
              <a:ext uri="{FF2B5EF4-FFF2-40B4-BE49-F238E27FC236}">
                <a16:creationId xmlns:a16="http://schemas.microsoft.com/office/drawing/2014/main" id="{013E8726-F178-8E1F-9643-86144DD673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EF411B-D77B-9077-0735-BA1BA022085B}"/>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56" name="TextBox 55">
            <a:extLst>
              <a:ext uri="{FF2B5EF4-FFF2-40B4-BE49-F238E27FC236}">
                <a16:creationId xmlns:a16="http://schemas.microsoft.com/office/drawing/2014/main" id="{5D11CE9D-7172-D3F6-D2CC-33C293F09568}"/>
              </a:ext>
            </a:extLst>
          </p:cNvPr>
          <p:cNvSpPr txBox="1">
            <a:spLocks/>
          </p:cNvSpPr>
          <p:nvPr/>
        </p:nvSpPr>
        <p:spPr>
          <a:xfrm>
            <a:off x="4110527" y="1447653"/>
            <a:ext cx="7526737" cy="25391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solidFill>
                  <a:srgbClr val="FF0000"/>
                </a:solidFill>
                <a:effectLst/>
                <a:uLnTx/>
                <a:uFillTx/>
                <a:latin typeface="Arial"/>
                <a:ea typeface="+mn-ea"/>
                <a:cs typeface="+mn-cs"/>
              </a:rPr>
              <a:t>ERCOT submits the final Batch Zero Refinement report, including recommended Transmission Facility improvements, for RPG Project Review in accordance with ERCOT Protocol Section 3.11.4</a:t>
            </a:r>
            <a:r>
              <a:rPr lang="en-US" dirty="0">
                <a:solidFill>
                  <a:srgbClr val="FF0000"/>
                </a:solidFill>
              </a:rPr>
              <a:t> </a:t>
            </a: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Stakeholders </a:t>
            </a:r>
            <a:r>
              <a:rPr lang="en-US" dirty="0">
                <a:latin typeface="Arial"/>
              </a:rPr>
              <a:t>have</a:t>
            </a:r>
            <a:r>
              <a:rPr kumimoji="0" lang="en-US" sz="1600" b="0" i="0" u="none" strike="noStrike" kern="1200" cap="none" spc="0" normalizeH="0" baseline="0" noProof="0" dirty="0">
                <a:ln>
                  <a:noFill/>
                </a:ln>
                <a:effectLst/>
                <a:uLnTx/>
                <a:uFillTx/>
                <a:latin typeface="Arial"/>
                <a:ea typeface="+mn-ea"/>
                <a:cs typeface="+mn-cs"/>
              </a:rPr>
              <a:t> an opportunity to submit comments within a defined review period. </a:t>
            </a:r>
            <a:r>
              <a:rPr lang="en-US" dirty="0"/>
              <a:t>RPG review focuses on the recommended Transmission Facility improvements identified in the Refinement Study and the associated technical assumptions</a:t>
            </a:r>
            <a:endParaRPr lang="en-US" dirty="0">
              <a:cs typeface="Arial"/>
            </a:endParaRPr>
          </a:p>
          <a:p>
            <a:pPr lvl="1">
              <a:buClr>
                <a:srgbClr val="000000"/>
              </a:buClr>
              <a:defRPr/>
            </a:pPr>
            <a:r>
              <a:rPr lang="en-US" dirty="0">
                <a:solidFill>
                  <a:srgbClr val="FF0000"/>
                </a:solidFill>
              </a:rPr>
              <a:t>MW allocations for committed Large Loads are not adjusted during the Refinement Study and are not subject to change through the RPG review process</a:t>
            </a:r>
          </a:p>
        </p:txBody>
      </p:sp>
      <p:sp>
        <p:nvSpPr>
          <p:cNvPr id="3" name="2. Slide Title">
            <a:extLst>
              <a:ext uri="{FF2B5EF4-FFF2-40B4-BE49-F238E27FC236}">
                <a16:creationId xmlns:a16="http://schemas.microsoft.com/office/drawing/2014/main" id="{4BE4C979-4543-1414-8823-2027807B5099}"/>
              </a:ext>
            </a:extLst>
          </p:cNvPr>
          <p:cNvSpPr txBox="1">
            <a:spLocks/>
          </p:cNvSpPr>
          <p:nvPr>
            <p:custDataLst>
              <p:tags r:id="rId3"/>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Comment Period</a:t>
            </a:r>
          </a:p>
        </p:txBody>
      </p:sp>
      <p:sp>
        <p:nvSpPr>
          <p:cNvPr id="5" name="TrackerNumBlue 7">
            <a:extLst>
              <a:ext uri="{FF2B5EF4-FFF2-40B4-BE49-F238E27FC236}">
                <a16:creationId xmlns:a16="http://schemas.microsoft.com/office/drawing/2014/main" id="{603162BD-8E00-D887-9B63-B71525E3CA67}"/>
              </a:ext>
            </a:extLst>
          </p:cNvPr>
          <p:cNvSpPr/>
          <p:nvPr>
            <p:custDataLst>
              <p:tags r:id="rId4"/>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
        <p:nvSpPr>
          <p:cNvPr id="8" name="Text Placeholder 20">
            <a:extLst>
              <a:ext uri="{FF2B5EF4-FFF2-40B4-BE49-F238E27FC236}">
                <a16:creationId xmlns:a16="http://schemas.microsoft.com/office/drawing/2014/main" id="{46923C3A-3614-A4D6-AA59-5954C2F8EE1B}"/>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9.5 and ERCOT Protocol Section 3.11.4 (RPG Project Review Process)</a:t>
            </a:r>
          </a:p>
        </p:txBody>
      </p:sp>
      <p:sp>
        <p:nvSpPr>
          <p:cNvPr id="9" name="TextBox 8">
            <a:extLst>
              <a:ext uri="{FF2B5EF4-FFF2-40B4-BE49-F238E27FC236}">
                <a16:creationId xmlns:a16="http://schemas.microsoft.com/office/drawing/2014/main" id="{660D3AF7-6F32-2F77-8E44-A1260F8C30CA}"/>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735107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extLst>
              <p:ext uri="{D42A27DB-BD31-4B8C-83A1-F6EECF244321}">
                <p14:modId xmlns:p14="http://schemas.microsoft.com/office/powerpoint/2010/main" val="120647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CA17CAD-7F69-BBB4-7027-1EF4CC3DF4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72B20D6-0D5E-FF57-B814-D3F36421B082}"/>
              </a:ext>
            </a:extLst>
          </p:cNvPr>
          <p:cNvSpPr>
            <a:spLocks noGrp="1"/>
          </p:cNvSpPr>
          <p:nvPr>
            <p:ph type="sldNum" sz="quarter" idx="12"/>
          </p:nvPr>
        </p:nvSpPr>
        <p:spPr/>
        <p:txBody>
          <a:bodyPr/>
          <a:lstStyle/>
          <a:p>
            <a:fld id="{BCDE79FB-97BA-492B-8D57-F1373F9ADA95}" type="slidenum">
              <a:rPr lang="en-US" smtClean="0"/>
              <a:t>48</a:t>
            </a:fld>
            <a:endParaRPr lang="en-US"/>
          </a:p>
        </p:txBody>
      </p:sp>
      <p:sp>
        <p:nvSpPr>
          <p:cNvPr id="3" name="Rectangle 2">
            <a:extLst>
              <a:ext uri="{FF2B5EF4-FFF2-40B4-BE49-F238E27FC236}">
                <a16:creationId xmlns:a16="http://schemas.microsoft.com/office/drawing/2014/main" id="{A1D1AB9C-F480-1451-72E8-15010EE769D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422C4E7-8A5E-8992-25AA-DA4FEBEA099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5E7E851F-2BBA-28A2-BB67-BA699AA8160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BBEF6CA5-2B2B-1638-334D-3DE5829967C6}"/>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616625-3423-10D8-5B36-BE2933796FF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8C34DA1D-13E0-3CDC-3D05-D0C9ED2CC697}"/>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DE2991-8421-851F-70A4-1E623E05C165}"/>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14" name="TextBox 13">
            <a:extLst>
              <a:ext uri="{FF2B5EF4-FFF2-40B4-BE49-F238E27FC236}">
                <a16:creationId xmlns:a16="http://schemas.microsoft.com/office/drawing/2014/main" id="{13B1ABE8-80A3-C8FF-DCCB-8F5A2B674C64}"/>
              </a:ext>
            </a:extLst>
          </p:cNvPr>
          <p:cNvSpPr txBox="1">
            <a:spLocks/>
          </p:cNvSpPr>
          <p:nvPr/>
        </p:nvSpPr>
        <p:spPr>
          <a:xfrm>
            <a:off x="4110527" y="1447653"/>
            <a:ext cx="7526737" cy="22929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a:t>
            </a:r>
            <a:r>
              <a:rPr kumimoji="0" lang="en-US" sz="1600" b="0" i="0" u="none" strike="noStrike" kern="1200" cap="none" spc="0" normalizeH="0" baseline="0" noProof="0">
                <a:ln>
                  <a:noFill/>
                </a:ln>
                <a:effectLst/>
                <a:uLnTx/>
                <a:uFillTx/>
                <a:latin typeface="Arial"/>
                <a:ea typeface="+mn-ea"/>
                <a:cs typeface="+mn-cs"/>
              </a:rPr>
              <a:t>needed, ERCOT may perform targeted additional analysis to address issues raised during RPG review, any</a:t>
            </a:r>
            <a:r>
              <a:rPr lang="en-US"/>
              <a:t> additional study is limited to recommended Transmission Facility improvements and does not reopen MW allocations for committed Large Loads</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This step is intended to provide focused technical clarification rather than a full annual RTP-level re-evaluation</a:t>
            </a:r>
          </a:p>
          <a:p>
            <a:pPr lvl="1">
              <a:buClr>
                <a:srgbClr val="000000"/>
              </a:buClr>
              <a:defRPr/>
            </a:pPr>
            <a:r>
              <a:rPr lang="en-US"/>
              <a:t>The scope of additional analysis during RPG review is limited to evaluation of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D3D32C23-0356-3B12-9EB6-F26CA951A0BB}"/>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Study Mode</a:t>
            </a:r>
          </a:p>
        </p:txBody>
      </p:sp>
      <p:sp>
        <p:nvSpPr>
          <p:cNvPr id="17" name="TrackerNumBlue 7">
            <a:extLst>
              <a:ext uri="{FF2B5EF4-FFF2-40B4-BE49-F238E27FC236}">
                <a16:creationId xmlns:a16="http://schemas.microsoft.com/office/drawing/2014/main" id="{EABD9A18-D9E5-DB49-9864-CC2AE945787D}"/>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8</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ECE9EE0B-2963-3A2C-E134-7D3C94604556}"/>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
        <p:nvSpPr>
          <p:cNvPr id="2" name="Text Placeholder 20">
            <a:extLst>
              <a:ext uri="{FF2B5EF4-FFF2-40B4-BE49-F238E27FC236}">
                <a16:creationId xmlns:a16="http://schemas.microsoft.com/office/drawing/2014/main" id="{F9B4F549-FB66-8679-849E-57D7FC41024B}"/>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9.5 and ERCOT Protocol Section 3.11.4 (RPG Project Review Process)</a:t>
            </a:r>
          </a:p>
        </p:txBody>
      </p:sp>
    </p:spTree>
    <p:extLst>
      <p:ext uri="{BB962C8B-B14F-4D97-AF65-F5344CB8AC3E}">
        <p14:creationId xmlns:p14="http://schemas.microsoft.com/office/powerpoint/2010/main" val="2014591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2459015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E19C9C0-14FB-463F-AB87-EDBF1F015FD5}"/>
              </a:ext>
            </a:extLst>
          </p:cNvPr>
          <p:cNvSpPr>
            <a:spLocks noGrp="1"/>
          </p:cNvSpPr>
          <p:nvPr>
            <p:ph type="sldNum" sz="quarter" idx="12"/>
          </p:nvPr>
        </p:nvSpPr>
        <p:spPr/>
        <p:txBody>
          <a:bodyPr/>
          <a:lstStyle/>
          <a:p>
            <a:fld id="{BCDE79FB-97BA-492B-8D57-F1373F9ADA95}" type="slidenum">
              <a:rPr lang="en-US" smtClean="0"/>
              <a:t>49</a:t>
            </a:fld>
            <a:endParaRPr lang="en-US"/>
          </a:p>
        </p:txBody>
      </p:sp>
      <p:sp>
        <p:nvSpPr>
          <p:cNvPr id="3" name="Rectangle 2">
            <a:extLst>
              <a:ext uri="{FF2B5EF4-FFF2-40B4-BE49-F238E27FC236}">
                <a16:creationId xmlns:a16="http://schemas.microsoft.com/office/drawing/2014/main" id="{678FD78C-1D7C-C357-F00F-286F06AF09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12EB3258-0C74-6596-3779-CCBBEC1946C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168B21F6-B322-E259-0F33-F6A922B6AE5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1697D7E6-0DA6-56E0-2D32-EE8A77D0673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8EAF81-CA94-27D7-1FC8-54E106E4BC0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C87CF639-8E07-1086-6B4F-24432B7503D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E531C3-1E93-B124-58EA-6F1516A6B153}"/>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Final approval authority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a:t>
            </a:r>
            <a:r>
              <a:rPr lang="en-US"/>
              <a:t>independent review and approval</a:t>
            </a:r>
            <a:r>
              <a:rPr kumimoji="0" lang="en-US" sz="1600" b="0" i="0" u="none" strike="noStrike" kern="1200" cap="none" spc="0" normalizeH="0" baseline="0" noProof="0">
                <a:ln>
                  <a:noFill/>
                </a:ln>
                <a:effectLst/>
                <a:uLnTx/>
                <a:uFillTx/>
                <a:latin typeface="Arial"/>
                <a:ea typeface="+mn-ea"/>
                <a:cs typeface="+mn-cs"/>
              </a:rPr>
              <a:t> of </a:t>
            </a:r>
            <a:r>
              <a:rPr kumimoji="0" lang="en-US" sz="1600" b="0" i="0" u="none" strike="noStrike" kern="1200" cap="none" spc="0" normalizeH="0" baseline="0" noProof="0">
                <a:ln>
                  <a:noFill/>
                </a:ln>
                <a:solidFill>
                  <a:srgbClr val="000000"/>
                </a:solidFill>
                <a:effectLst/>
                <a:uLnTx/>
                <a:uFillTx/>
                <a:latin typeface="Arial"/>
                <a:ea typeface="+mn-ea"/>
                <a:cs typeface="+mn-cs"/>
              </a:rPr>
              <a:t>recommended projects</a:t>
            </a:r>
          </a:p>
        </p:txBody>
      </p:sp>
      <p:sp>
        <p:nvSpPr>
          <p:cNvPr id="17" name="TextBox 16">
            <a:extLst>
              <a:ext uri="{FF2B5EF4-FFF2-40B4-BE49-F238E27FC236}">
                <a16:creationId xmlns:a16="http://schemas.microsoft.com/office/drawing/2014/main" id="{AFB74B3D-C9F8-28C2-ED69-B246C00C0A71}"/>
              </a:ext>
            </a:extLst>
          </p:cNvPr>
          <p:cNvSpPr txBox="1">
            <a:spLocks/>
          </p:cNvSpPr>
          <p:nvPr/>
        </p:nvSpPr>
        <p:spPr>
          <a:xfrm>
            <a:off x="4110527" y="1447653"/>
            <a:ext cx="7526737"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Following completion of RPG review and any additional study,</a:t>
            </a:r>
            <a:r>
              <a:rPr lang="en-US">
                <a:latin typeface="Arial"/>
              </a:rPr>
              <a:t> if applicable,</a:t>
            </a:r>
            <a:r>
              <a:rPr kumimoji="0" lang="en-US" sz="1600" b="0" i="0" u="none" strike="noStrike" kern="1200" cap="none" spc="0" normalizeH="0" baseline="0" noProof="0">
                <a:ln>
                  <a:noFill/>
                </a:ln>
                <a:effectLst/>
                <a:uLnTx/>
                <a:uFillTx/>
                <a:latin typeface="Arial"/>
                <a:ea typeface="+mn-ea"/>
                <a:cs typeface="+mn-cs"/>
              </a:rPr>
              <a:t> the Batch Transmission Plan proceeds to TAC for review and comment in accordance with ERCOT governance procedures</a:t>
            </a:r>
          </a:p>
          <a:p>
            <a:pPr lvl="1">
              <a:buClr>
                <a:srgbClr val="000000"/>
              </a:buClr>
              <a:defRPr/>
            </a:pPr>
            <a:r>
              <a:rPr lang="en-US">
                <a:latin typeface="Arial"/>
              </a:rPr>
              <a:t>If required </a:t>
            </a:r>
            <a:r>
              <a:rPr lang="en-US"/>
              <a:t>under ERCOT governance procedures</a:t>
            </a:r>
            <a:r>
              <a:rPr lang="en-US">
                <a:latin typeface="Arial"/>
              </a:rPr>
              <a:t>, the</a:t>
            </a:r>
            <a:r>
              <a:rPr kumimoji="0" lang="en-US" sz="1600" b="0" i="0" u="none" strike="noStrike" kern="1200" cap="none" spc="0" normalizeH="0" baseline="0" noProof="0">
                <a:ln>
                  <a:noFill/>
                </a:ln>
                <a:effectLst/>
                <a:uLnTx/>
                <a:uFillTx/>
                <a:latin typeface="Arial"/>
                <a:ea typeface="+mn-ea"/>
                <a:cs typeface="+mn-cs"/>
              </a:rPr>
              <a:t> ERCOT Board considers and acts on the recommended Transmission Plan resulting from the Batch Zero process. </a:t>
            </a:r>
            <a:r>
              <a:rPr lang="en-US"/>
              <a:t>Board action applies to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MW allocations for Large Loads that meet commitment criteria are not adjusted during the Refinement Study and are not part of the Transmission Plan approval considered by TAC or the ERCOT Board, if applicable</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Approval reflects ERCOT’s independent technical review, TSP coordination, and stakeholder input through the RPG process</a:t>
            </a:r>
          </a:p>
        </p:txBody>
      </p:sp>
      <p:sp>
        <p:nvSpPr>
          <p:cNvPr id="4" name="2. Slide Title">
            <a:extLst>
              <a:ext uri="{FF2B5EF4-FFF2-40B4-BE49-F238E27FC236}">
                <a16:creationId xmlns:a16="http://schemas.microsoft.com/office/drawing/2014/main" id="{31511D93-62FE-CB5A-7535-636594D9143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TAC and Board</a:t>
            </a:r>
          </a:p>
        </p:txBody>
      </p:sp>
      <p:sp>
        <p:nvSpPr>
          <p:cNvPr id="11" name="TrackerNumBlue 7">
            <a:extLst>
              <a:ext uri="{FF2B5EF4-FFF2-40B4-BE49-F238E27FC236}">
                <a16:creationId xmlns:a16="http://schemas.microsoft.com/office/drawing/2014/main" id="{D784247B-3084-2BB7-8C08-82F0E62EA961}"/>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
        <p:nvSpPr>
          <p:cNvPr id="18" name="TextBox 17">
            <a:extLst>
              <a:ext uri="{FF2B5EF4-FFF2-40B4-BE49-F238E27FC236}">
                <a16:creationId xmlns:a16="http://schemas.microsoft.com/office/drawing/2014/main" id="{D676A8B3-0DE6-B53E-DA9B-EAD5B82D08DE}"/>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
        <p:nvSpPr>
          <p:cNvPr id="2" name="Text Placeholder 20">
            <a:extLst>
              <a:ext uri="{FF2B5EF4-FFF2-40B4-BE49-F238E27FC236}">
                <a16:creationId xmlns:a16="http://schemas.microsoft.com/office/drawing/2014/main" id="{00C72603-78C0-7A6F-F97B-79259D3C3D8C}"/>
              </a:ext>
            </a:extLst>
          </p:cNvPr>
          <p:cNvSpPr txBox="1">
            <a:spLocks/>
          </p:cNvSpPr>
          <p:nvPr/>
        </p:nvSpPr>
        <p:spPr>
          <a:xfrm>
            <a:off x="400050"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9.5 and ERCOT Protocol Section 3.11.4 (RPG Project Review Process)</a:t>
            </a:r>
          </a:p>
        </p:txBody>
      </p:sp>
    </p:spTree>
    <p:extLst>
      <p:ext uri="{BB962C8B-B14F-4D97-AF65-F5344CB8AC3E}">
        <p14:creationId xmlns:p14="http://schemas.microsoft.com/office/powerpoint/2010/main" val="395270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DB6772-9405-7CA4-C8B3-25B75692F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think-cell data - do not delete" hidden="1">
                        <a:extLst>
                          <a:ext uri="{FF2B5EF4-FFF2-40B4-BE49-F238E27FC236}">
                            <a16:creationId xmlns:a16="http://schemas.microsoft.com/office/drawing/2014/main" id="{E4DB6772-9405-7CA4-C8B3-25B75692F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2589299-89B2-5ED1-090E-18095002BD0F}"/>
              </a:ext>
            </a:extLst>
          </p:cNvPr>
          <p:cNvSpPr>
            <a:spLocks noGrp="1"/>
          </p:cNvSpPr>
          <p:nvPr>
            <p:ph type="title"/>
            <p:custDataLst>
              <p:tags r:id="rId2"/>
            </p:custDataLst>
          </p:nvPr>
        </p:nvSpPr>
        <p:spPr>
          <a:xfrm>
            <a:off x="1257300" y="457200"/>
            <a:ext cx="10401300" cy="332399"/>
          </a:xfrm>
        </p:spPr>
        <p:txBody>
          <a:bodyPr vert="horz">
            <a:spAutoFit/>
          </a:bodyPr>
          <a:lstStyle/>
          <a:p>
            <a:r>
              <a:rPr lang="en-US">
                <a:ln>
                  <a:noFill/>
                </a:ln>
              </a:rPr>
              <a:t>Revision Request Process Flow</a:t>
            </a:r>
            <a:endParaRPr lang="en-US"/>
          </a:p>
        </p:txBody>
      </p:sp>
      <p:sp>
        <p:nvSpPr>
          <p:cNvPr id="7" name="TextBox 6">
            <a:extLst>
              <a:ext uri="{FF2B5EF4-FFF2-40B4-BE49-F238E27FC236}">
                <a16:creationId xmlns:a16="http://schemas.microsoft.com/office/drawing/2014/main" id="{589AD6B1-51AC-7D7D-D7A8-AE16C5F0458C}"/>
              </a:ext>
            </a:extLst>
          </p:cNvPr>
          <p:cNvSpPr txBox="1"/>
          <p:nvPr/>
        </p:nvSpPr>
        <p:spPr>
          <a:xfrm>
            <a:off x="8578921" y="297690"/>
            <a:ext cx="3058343" cy="2246769"/>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6"/>
              </a:rPr>
              <a:t>here</a:t>
            </a:r>
            <a:endParaRPr lang="en-US" sz="1400"/>
          </a:p>
          <a:p>
            <a:pPr marL="171450" indent="-171450">
              <a:buFont typeface="Arial" panose="020B0604020202020204" pitchFamily="34" charset="0"/>
              <a:buChar char="•"/>
            </a:pPr>
            <a:r>
              <a:rPr lang="en-US" sz="1400"/>
              <a:t>Comments for PGRR145 may be submitted using the Comments Form found </a:t>
            </a:r>
            <a:r>
              <a:rPr lang="en-US" sz="1400">
                <a:hlinkClick r:id="rId7"/>
              </a:rPr>
              <a:t>here</a:t>
            </a:r>
            <a:r>
              <a:rPr lang="en-US" sz="1400"/>
              <a:t>.</a:t>
            </a:r>
          </a:p>
          <a:p>
            <a:pPr marL="171450" indent="-171450">
              <a:buFont typeface="Arial" panose="020B0604020202020204" pitchFamily="34" charset="0"/>
              <a:buChar char="•"/>
            </a:pPr>
            <a:r>
              <a:rPr lang="en-US" sz="1400"/>
              <a:t>Submit to </a:t>
            </a:r>
            <a:r>
              <a:rPr lang="en-US" sz="1400">
                <a:hlinkClick r:id="rId8"/>
              </a:rPr>
              <a:t>RevisionRequest@ercot.com</a:t>
            </a:r>
            <a:r>
              <a:rPr lang="en-US" sz="1400"/>
              <a:t> </a:t>
            </a:r>
          </a:p>
        </p:txBody>
      </p:sp>
      <p:sp>
        <p:nvSpPr>
          <p:cNvPr id="8" name="Oval 7">
            <a:extLst>
              <a:ext uri="{FF2B5EF4-FFF2-40B4-BE49-F238E27FC236}">
                <a16:creationId xmlns:a16="http://schemas.microsoft.com/office/drawing/2014/main" id="{6CCD47E8-AB4E-68B2-715F-051A1787E33F}"/>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EFAE587-E3FC-CB6D-79BE-1097DD5C1B5C}"/>
              </a:ext>
            </a:extLst>
          </p:cNvPr>
          <p:cNvGrpSpPr/>
          <p:nvPr/>
        </p:nvGrpSpPr>
        <p:grpSpPr>
          <a:xfrm>
            <a:off x="5007546" y="5081438"/>
            <a:ext cx="1214853" cy="938363"/>
            <a:chOff x="7668555" y="2819916"/>
            <a:chExt cx="1389888" cy="1389888"/>
          </a:xfrm>
        </p:grpSpPr>
        <p:grpSp>
          <p:nvGrpSpPr>
            <p:cNvPr id="10" name="Group 9">
              <a:extLst>
                <a:ext uri="{FF2B5EF4-FFF2-40B4-BE49-F238E27FC236}">
                  <a16:creationId xmlns:a16="http://schemas.microsoft.com/office/drawing/2014/main" id="{4B97DAD8-F6C0-BBF8-475A-03CFB8B6C138}"/>
                </a:ext>
              </a:extLst>
            </p:cNvPr>
            <p:cNvGrpSpPr/>
            <p:nvPr/>
          </p:nvGrpSpPr>
          <p:grpSpPr>
            <a:xfrm>
              <a:off x="7705264" y="2819916"/>
              <a:ext cx="1288742" cy="1389888"/>
              <a:chOff x="2362200" y="1576187"/>
              <a:chExt cx="1524000" cy="1527048"/>
            </a:xfrm>
          </p:grpSpPr>
          <p:sp>
            <p:nvSpPr>
              <p:cNvPr id="14" name="Octagon 13">
                <a:extLst>
                  <a:ext uri="{FF2B5EF4-FFF2-40B4-BE49-F238E27FC236}">
                    <a16:creationId xmlns:a16="http://schemas.microsoft.com/office/drawing/2014/main" id="{14C9BF6F-771C-78C6-7B96-84D417D7FA1E}"/>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ctagon 14">
                <a:extLst>
                  <a:ext uri="{FF2B5EF4-FFF2-40B4-BE49-F238E27FC236}">
                    <a16:creationId xmlns:a16="http://schemas.microsoft.com/office/drawing/2014/main" id="{BC67EEAC-2E65-B61E-C8CC-3F29B04B3C8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DE93EE0B-1706-BE15-48C3-0EACD7E2F233}"/>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62B0C6-F024-173F-96AD-9B6A91F5DA92}"/>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92DC24-6D7C-5D6A-FE7E-632D2C61437E}"/>
                </a:ext>
              </a:extLst>
            </p:cNvPr>
            <p:cNvSpPr txBox="1"/>
            <p:nvPr/>
          </p:nvSpPr>
          <p:spPr>
            <a:xfrm>
              <a:off x="7826814" y="3180205"/>
              <a:ext cx="1003264" cy="592636"/>
            </a:xfrm>
            <a:prstGeom prst="rect">
              <a:avLst/>
            </a:prstGeom>
            <a:noFill/>
            <a:ln>
              <a:no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16" name="Arrow: Right 15">
            <a:extLst>
              <a:ext uri="{FF2B5EF4-FFF2-40B4-BE49-F238E27FC236}">
                <a16:creationId xmlns:a16="http://schemas.microsoft.com/office/drawing/2014/main" id="{F28C14E8-E6F7-1D63-C162-316EA41ECF32}"/>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83F773-66A1-A1A2-BC34-336C8FFA62CA}"/>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AB16A899-A979-D2CD-8E56-D79DE9191079}"/>
              </a:ext>
            </a:extLst>
          </p:cNvPr>
          <p:cNvCxnSpPr>
            <a:cxnSpLocks/>
            <a:stCxn id="33" idx="0"/>
            <a:endCxn id="38"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14420CB-B245-3962-24B5-EBBACBEC6E9C}"/>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D2614FD-090E-A2E3-B9CF-DC117D8D8964}"/>
              </a:ext>
            </a:extLst>
          </p:cNvPr>
          <p:cNvCxnSpPr>
            <a:cxnSpLocks/>
            <a:stCxn id="37" idx="0"/>
            <a:endCxn id="36"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298295E-EAE7-94E9-D222-70EB10391E36}"/>
              </a:ext>
            </a:extLst>
          </p:cNvPr>
          <p:cNvCxnSpPr>
            <a:cxnSpLocks/>
            <a:stCxn id="38" idx="0"/>
            <a:endCxn id="36"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49C3A28-DE24-2B9E-8C4B-C75A61DD041A}"/>
              </a:ext>
            </a:extLst>
          </p:cNvPr>
          <p:cNvGrpSpPr/>
          <p:nvPr/>
        </p:nvGrpSpPr>
        <p:grpSpPr>
          <a:xfrm>
            <a:off x="4956374" y="940003"/>
            <a:ext cx="1214853" cy="938363"/>
            <a:chOff x="7668555" y="2819916"/>
            <a:chExt cx="1389888" cy="1389888"/>
          </a:xfrm>
        </p:grpSpPr>
        <p:grpSp>
          <p:nvGrpSpPr>
            <p:cNvPr id="23" name="Group 22">
              <a:extLst>
                <a:ext uri="{FF2B5EF4-FFF2-40B4-BE49-F238E27FC236}">
                  <a16:creationId xmlns:a16="http://schemas.microsoft.com/office/drawing/2014/main" id="{65C9279C-4409-01E2-29EB-826FB262E1E4}"/>
                </a:ext>
              </a:extLst>
            </p:cNvPr>
            <p:cNvGrpSpPr/>
            <p:nvPr/>
          </p:nvGrpSpPr>
          <p:grpSpPr>
            <a:xfrm>
              <a:off x="7705264" y="2819916"/>
              <a:ext cx="1288742" cy="1389888"/>
              <a:chOff x="2362200" y="1576187"/>
              <a:chExt cx="1524000" cy="1527048"/>
            </a:xfrm>
          </p:grpSpPr>
          <p:sp>
            <p:nvSpPr>
              <p:cNvPr id="27" name="Octagon 26">
                <a:extLst>
                  <a:ext uri="{FF2B5EF4-FFF2-40B4-BE49-F238E27FC236}">
                    <a16:creationId xmlns:a16="http://schemas.microsoft.com/office/drawing/2014/main" id="{C0CA1A81-1597-5409-43E8-070F0BE0AE5F}"/>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ctagon 27">
                <a:extLst>
                  <a:ext uri="{FF2B5EF4-FFF2-40B4-BE49-F238E27FC236}">
                    <a16:creationId xmlns:a16="http://schemas.microsoft.com/office/drawing/2014/main" id="{102BF3F0-6521-FD18-A72A-1D2047AE496D}"/>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5897D721-3FA8-A7D6-0045-A578944D4CE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51A429-83E8-C70F-907D-1F2261C7F283}"/>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DE5C09-E555-B54A-A4A4-EF868BC79AA1}"/>
                </a:ext>
              </a:extLst>
            </p:cNvPr>
            <p:cNvSpPr txBox="1"/>
            <p:nvPr/>
          </p:nvSpPr>
          <p:spPr>
            <a:xfrm>
              <a:off x="7826814" y="3180205"/>
              <a:ext cx="1003264" cy="592636"/>
            </a:xfrm>
            <a:prstGeom prst="rect">
              <a:avLst/>
            </a:prstGeom>
            <a:noFill/>
            <a:ln>
              <a:no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29" name="Arrow: Right 28">
            <a:extLst>
              <a:ext uri="{FF2B5EF4-FFF2-40B4-BE49-F238E27FC236}">
                <a16:creationId xmlns:a16="http://schemas.microsoft.com/office/drawing/2014/main" id="{F9639D4F-49DC-9048-7755-037AFED6387A}"/>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7C5601C4-84F3-3CB4-AA96-36970200D97C}"/>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4D098856-C9DE-DF60-079E-EF4246971134}"/>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6B4CB70-4768-3B64-A3EE-DD7F804612FA}"/>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Beveled 32">
            <a:extLst>
              <a:ext uri="{FF2B5EF4-FFF2-40B4-BE49-F238E27FC236}">
                <a16:creationId xmlns:a16="http://schemas.microsoft.com/office/drawing/2014/main" id="{BE25C1CF-D951-87E6-C183-EEAAD585D18C}"/>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34" name="Rectangle: Beveled 33">
            <a:extLst>
              <a:ext uri="{FF2B5EF4-FFF2-40B4-BE49-F238E27FC236}">
                <a16:creationId xmlns:a16="http://schemas.microsoft.com/office/drawing/2014/main" id="{06531546-5B0D-BDC7-9DDD-BFA099101910}"/>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35" name="Rectangle: Beveled 34">
            <a:extLst>
              <a:ext uri="{FF2B5EF4-FFF2-40B4-BE49-F238E27FC236}">
                <a16:creationId xmlns:a16="http://schemas.microsoft.com/office/drawing/2014/main" id="{ECE879AA-171D-7294-992C-4CB09B15B534}"/>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36" name="Rectangle: Beveled 35">
            <a:extLst>
              <a:ext uri="{FF2B5EF4-FFF2-40B4-BE49-F238E27FC236}">
                <a16:creationId xmlns:a16="http://schemas.microsoft.com/office/drawing/2014/main" id="{6E37F8EA-B592-9732-EB89-CF48B89BD016}"/>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37" name="Rectangle: Beveled 36">
            <a:extLst>
              <a:ext uri="{FF2B5EF4-FFF2-40B4-BE49-F238E27FC236}">
                <a16:creationId xmlns:a16="http://schemas.microsoft.com/office/drawing/2014/main" id="{00824AA5-3DC2-EB49-844C-61B82566976E}"/>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38" name="Rectangle: Beveled 37">
            <a:extLst>
              <a:ext uri="{FF2B5EF4-FFF2-40B4-BE49-F238E27FC236}">
                <a16:creationId xmlns:a16="http://schemas.microsoft.com/office/drawing/2014/main" id="{8E5105B9-F847-4034-79F4-049DB1E5F975}"/>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
        <p:nvSpPr>
          <p:cNvPr id="4" name="Slide Number Placeholder 3">
            <a:extLst>
              <a:ext uri="{FF2B5EF4-FFF2-40B4-BE49-F238E27FC236}">
                <a16:creationId xmlns:a16="http://schemas.microsoft.com/office/drawing/2014/main" id="{63A0DB05-D96D-7057-4499-C1774A4F1C9C}"/>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163382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extLst>
              <p:ext uri="{D42A27DB-BD31-4B8C-83A1-F6EECF244321}">
                <p14:modId xmlns:p14="http://schemas.microsoft.com/office/powerpoint/2010/main" val="370344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6" hidden="1">
                        <a:extLst>
                          <a:ext uri="{FF2B5EF4-FFF2-40B4-BE49-F238E27FC236}">
                            <a16:creationId xmlns:a16="http://schemas.microsoft.com/office/drawing/2014/main" id="{BB07DD1A-3F59-F600-8952-C766AB64D1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01A4F1F-87E9-4EF8-403A-09B1DEA40E6C}"/>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5" name="Slide Number Placeholder 4">
            <a:extLst>
              <a:ext uri="{FF2B5EF4-FFF2-40B4-BE49-F238E27FC236}">
                <a16:creationId xmlns:a16="http://schemas.microsoft.com/office/drawing/2014/main" id="{D66182D1-8AC7-CEEE-2491-0A3AEB33BCA7}"/>
              </a:ext>
            </a:extLst>
          </p:cNvPr>
          <p:cNvSpPr>
            <a:spLocks noGrp="1"/>
          </p:cNvSpPr>
          <p:nvPr>
            <p:ph type="sldNum" sz="quarter" idx="12"/>
          </p:nvPr>
        </p:nvSpPr>
        <p:spPr/>
        <p:txBody>
          <a:bodyPr/>
          <a:lstStyle/>
          <a:p>
            <a:fld id="{BCDE79FB-97BA-492B-8D57-F1373F9ADA95}" type="slidenum">
              <a:rPr lang="en-US" smtClean="0"/>
              <a:t>50</a:t>
            </a:fld>
            <a:endParaRPr lang="en-US"/>
          </a:p>
        </p:txBody>
      </p:sp>
      <p:grpSp>
        <p:nvGrpSpPr>
          <p:cNvPr id="13" name="Group 12">
            <a:extLst>
              <a:ext uri="{FF2B5EF4-FFF2-40B4-BE49-F238E27FC236}">
                <a16:creationId xmlns:a16="http://schemas.microsoft.com/office/drawing/2014/main" id="{93B4F74B-4DE3-7971-5EDE-202F0C5A7704}"/>
              </a:ext>
            </a:extLst>
          </p:cNvPr>
          <p:cNvGrpSpPr/>
          <p:nvPr/>
        </p:nvGrpSpPr>
        <p:grpSpPr>
          <a:xfrm>
            <a:off x="554736" y="1445130"/>
            <a:ext cx="11082528" cy="4358159"/>
            <a:chOff x="554736" y="1203577"/>
            <a:chExt cx="11082528" cy="4358159"/>
          </a:xfrm>
        </p:grpSpPr>
        <p:sp>
          <p:nvSpPr>
            <p:cNvPr id="4" name="TextBox 3">
              <a:extLst>
                <a:ext uri="{FF2B5EF4-FFF2-40B4-BE49-F238E27FC236}">
                  <a16:creationId xmlns:a16="http://schemas.microsoft.com/office/drawing/2014/main" id="{5478CC4A-C393-AE75-D424-D7B4EA1904EB}"/>
                </a:ext>
              </a:extLst>
            </p:cNvPr>
            <p:cNvSpPr txBox="1">
              <a:spLocks/>
            </p:cNvSpPr>
            <p:nvPr/>
          </p:nvSpPr>
          <p:spPr>
            <a:xfrm>
              <a:off x="554736" y="2062284"/>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rPr>
                <a:t>Senate Bill 6 and PUC Gating Rules:</a:t>
              </a:r>
              <a:r>
                <a:rPr lang="en-US" sz="2000" dirty="0"/>
                <a:t> Utilize (and align with) the gating criteria reflected in Project No. 58481 rulemaking (subject to final PUCT direction) to determine which large loads should be confirmed firm and which should be included to be studied in Batch Zero</a:t>
              </a:r>
              <a:endParaRPr lang="de-DE" sz="2000" dirty="0"/>
            </a:p>
          </p:txBody>
        </p:sp>
        <p:sp>
          <p:nvSpPr>
            <p:cNvPr id="6" name="TextBox 5">
              <a:extLst>
                <a:ext uri="{FF2B5EF4-FFF2-40B4-BE49-F238E27FC236}">
                  <a16:creationId xmlns:a16="http://schemas.microsoft.com/office/drawing/2014/main" id="{81967465-B6E2-5D54-860B-203E0D6C3AD1}"/>
                </a:ext>
              </a:extLst>
            </p:cNvPr>
            <p:cNvSpPr txBox="1">
              <a:spLocks/>
            </p:cNvSpPr>
            <p:nvPr/>
          </p:nvSpPr>
          <p:spPr>
            <a:xfrm>
              <a:off x="554736" y="3228768"/>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7" name="TextBox 6">
              <a:extLst>
                <a:ext uri="{FF2B5EF4-FFF2-40B4-BE49-F238E27FC236}">
                  <a16:creationId xmlns:a16="http://schemas.microsoft.com/office/drawing/2014/main" id="{2B6CC65A-C4E2-359E-B891-14BB1C0C1192}"/>
                </a:ext>
              </a:extLst>
            </p:cNvPr>
            <p:cNvSpPr txBox="1">
              <a:spLocks/>
            </p:cNvSpPr>
            <p:nvPr/>
          </p:nvSpPr>
          <p:spPr>
            <a:xfrm>
              <a:off x="554736" y="4087475"/>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9" name="TextBox 8">
              <a:extLst>
                <a:ext uri="{FF2B5EF4-FFF2-40B4-BE49-F238E27FC236}">
                  <a16:creationId xmlns:a16="http://schemas.microsoft.com/office/drawing/2014/main" id="{35BBD2D3-BCE3-5005-BAE2-44B36EFFB998}"/>
                </a:ext>
              </a:extLst>
            </p:cNvPr>
            <p:cNvSpPr txBox="1">
              <a:spLocks/>
            </p:cNvSpPr>
            <p:nvPr/>
          </p:nvSpPr>
          <p:spPr>
            <a:xfrm>
              <a:off x="554736" y="12035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10" name="Straight Connector 9">
              <a:extLst>
                <a:ext uri="{FF2B5EF4-FFF2-40B4-BE49-F238E27FC236}">
                  <a16:creationId xmlns:a16="http://schemas.microsoft.com/office/drawing/2014/main" id="{8D83CA96-6DD0-3903-02AD-DBB9DDD915BF}"/>
                </a:ext>
              </a:extLst>
            </p:cNvPr>
            <p:cNvCxnSpPr/>
            <p:nvPr/>
          </p:nvCxnSpPr>
          <p:spPr>
            <a:xfrm>
              <a:off x="554736" y="3107191"/>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7E84FD-2201-8C30-9E1E-8D90F17CCD79}"/>
                </a:ext>
              </a:extLst>
            </p:cNvPr>
            <p:cNvCxnSpPr/>
            <p:nvPr/>
          </p:nvCxnSpPr>
          <p:spPr>
            <a:xfrm>
              <a:off x="554736" y="3965898"/>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DC14B4-2038-290D-C8E2-4E1D9D72F974}"/>
                </a:ext>
              </a:extLst>
            </p:cNvPr>
            <p:cNvCxnSpPr/>
            <p:nvPr/>
          </p:nvCxnSpPr>
          <p:spPr>
            <a:xfrm>
              <a:off x="554736" y="4824605"/>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5796F3-2712-DA5A-B4D2-45B61BD10B7E}"/>
                </a:ext>
              </a:extLst>
            </p:cNvPr>
            <p:cNvCxnSpPr/>
            <p:nvPr/>
          </p:nvCxnSpPr>
          <p:spPr>
            <a:xfrm>
              <a:off x="554736" y="19407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09748A5-AFE6-C086-6211-4468B92EE1FA}"/>
                </a:ext>
              </a:extLst>
            </p:cNvPr>
            <p:cNvSpPr txBox="1">
              <a:spLocks/>
            </p:cNvSpPr>
            <p:nvPr/>
          </p:nvSpPr>
          <p:spPr>
            <a:xfrm>
              <a:off x="554736" y="4946183"/>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rgbClr val="005763"/>
                  </a:solidFill>
                </a:rPr>
                <a:t>ERCOT–TSP Coordination</a:t>
              </a:r>
              <a:r>
                <a:rPr lang="en-US" sz="2000" b="1"/>
                <a:t>:</a:t>
              </a:r>
              <a:r>
                <a:rPr lang="en-US" sz="2000"/>
                <a:t> Incorporate structured consultation with Transmission Service Providers in study validation and transmission planning decisions</a:t>
              </a:r>
              <a:endParaRPr lang="de-DE" sz="2000">
                <a:cs typeface="+mn-cs"/>
              </a:endParaRPr>
            </a:p>
          </p:txBody>
        </p:sp>
      </p:grpSp>
    </p:spTree>
    <p:extLst>
      <p:ext uri="{BB962C8B-B14F-4D97-AF65-F5344CB8AC3E}">
        <p14:creationId xmlns:p14="http://schemas.microsoft.com/office/powerpoint/2010/main" val="4156523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27" imgH="327" progId="TCLayout.ActiveDocument.1">
                  <p:embed/>
                </p:oleObj>
              </mc:Choice>
              <mc:Fallback>
                <p:oleObj name="think-cell Slide" r:id="rId14"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1257301" y="6042386"/>
            <a:ext cx="10116192" cy="41549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dirty="0"/>
              <a:t>1. Batch Zero PGRR145 (April 23, 2026), Section 9.2.1.1(a)–(b)  |  2. PGRR145 (April 23, 2026), Section 9.2.1.1(c), (d), and (g)  |  3. Batch Zero PGRR145 (April 23, 2026), Section 9.2.1.1(e)–(f) and Section 9.2.1.4  |  4. Batch Zero PGRR145 (April 23, 2026), Section 9.2.1.2(1)  |  5. Batch Zero PGRR145 (April 23, 2026), Section 9.2.1.1(2)  |  6. Batch Zero PGRR145 (April 23, 2026), Sections 9.2.1.2 and 9.3.2 (Studied Load Eligibility and MW Allocation through Batch Zero Study)  |  7. Batch Zero PGRR145 (April 23, 2026), Section 9.2.1.3</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4"/>
            </p:custDataLst>
          </p:nvPr>
        </p:nvSpPr>
        <p:spPr>
          <a:xfrm>
            <a:off x="1612386"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dirty="0">
                <a:solidFill>
                  <a:schemeClr val="tx1"/>
                </a:solidFill>
              </a:rPr>
              <a:t>Has the load achieved Initial Energization as of July 10, 2026?</a:t>
            </a:r>
            <a:r>
              <a:rPr lang="de-DE" sz="1000" baseline="30000" dirty="0">
                <a:solidFill>
                  <a:schemeClr val="tx1"/>
                </a:solidFill>
              </a:rPr>
              <a:t>1</a:t>
            </a:r>
            <a:endParaRPr lang="en-US" sz="1000" dirty="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4064822"/>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787823"/>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450186"/>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5</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643533"/>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7</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840904"/>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6</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1702966"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315510"/>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8962B2-87E9-947C-1693-C99F8541D1BF}"/>
              </a:ext>
            </a:extLst>
          </p:cNvPr>
          <p:cNvCxnSpPr>
            <a:cxnSpLocks/>
          </p:cNvCxnSpPr>
          <p:nvPr/>
        </p:nvCxnSpPr>
        <p:spPr>
          <a:xfrm flipV="1">
            <a:off x="2781591" y="4064822"/>
            <a:ext cx="530220"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842933"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5"/>
            </p:custDataLst>
          </p:nvPr>
        </p:nvSpPr>
        <p:spPr>
          <a:xfrm>
            <a:off x="3311811" y="2881210"/>
            <a:ext cx="1567106" cy="2367224"/>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dirty="0">
                <a:solidFill>
                  <a:schemeClr val="tx1"/>
                </a:solidFill>
              </a:rPr>
              <a:t>Does the load meet baseload eligibility criteria under Section 9.2.1.1, including either pre-qualified pathways (e.g., QSA/IVRT, Permian Basin, net metering) or study-based criteria (i.e., complete and valid interconnection studies and required commitment criteria – financial security, site control etc.)?²</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6"/>
            </p:custDataLst>
          </p:nvPr>
        </p:nvSpPr>
        <p:spPr>
          <a:xfrm>
            <a:off x="7819186" y="3512659"/>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(or Interconnection Agreement) and meets eligibility criteria under Section 9.2.1.2?</a:t>
            </a:r>
            <a:r>
              <a:rPr lang="de-DE" sz="1000" baseline="30000" dirty="0">
                <a:solidFill>
                  <a:schemeClr val="tx1"/>
                </a:solidFill>
              </a:rPr>
              <a:t>4</a:t>
            </a:r>
            <a:endParaRPr lang="en-US" sz="1000" dirty="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7"/>
            </p:custDataLst>
          </p:nvPr>
        </p:nvSpPr>
        <p:spPr>
          <a:xfrm>
            <a:off x="5306142" y="3512659"/>
            <a:ext cx="2085819"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dirty="0">
                <a:solidFill>
                  <a:schemeClr val="tx1"/>
                </a:solidFill>
              </a:rPr>
              <a:t>Does the load meet eligibility criteria for inclusion as studied load under Section 9.2.1.2 (e.g., site control, financial security, and required disclosures)?</a:t>
            </a:r>
            <a:r>
              <a:rPr lang="de-DE" sz="1000" baseline="30000" dirty="0">
                <a:solidFill>
                  <a:schemeClr val="tx1"/>
                </a:solidFill>
              </a:rPr>
              <a:t>3</a:t>
            </a:r>
            <a:endParaRPr lang="en-US" sz="1000" dirty="0">
              <a:solidFill>
                <a:schemeClr val="tx1"/>
              </a:solidFill>
            </a:endParaRP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9169553" y="4128528"/>
            <a:ext cx="407028" cy="138394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648433" y="2630914"/>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8189491" y="4683654"/>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8"/>
            </p:custDataLst>
          </p:nvPr>
        </p:nvSpPr>
        <p:spPr>
          <a:xfrm>
            <a:off x="9955848" y="1355427"/>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9"/>
            </p:custDataLst>
          </p:nvPr>
        </p:nvSpPr>
        <p:spPr>
          <a:xfrm>
            <a:off x="9955848" y="282063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0"/>
            </p:custDataLst>
          </p:nvPr>
        </p:nvSpPr>
        <p:spPr>
          <a:xfrm>
            <a:off x="9955848" y="4544418"/>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p:cNvCxnSpPr>
          <p:nvPr/>
        </p:nvCxnSpPr>
        <p:spPr>
          <a:xfrm>
            <a:off x="9543003" y="4064823"/>
            <a:ext cx="522036"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83D51A88-9928-BF91-6E0C-7C18A4B33961}"/>
              </a:ext>
            </a:extLst>
          </p:cNvPr>
          <p:cNvGrpSpPr/>
          <p:nvPr/>
        </p:nvGrpSpPr>
        <p:grpSpPr>
          <a:xfrm>
            <a:off x="9936089" y="1016739"/>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4" name="Straight Arrow Connector 23">
            <a:extLst>
              <a:ext uri="{FF2B5EF4-FFF2-40B4-BE49-F238E27FC236}">
                <a16:creationId xmlns:a16="http://schemas.microsoft.com/office/drawing/2014/main" id="{8C102E06-1945-2B16-9D57-64FA304E6DE9}"/>
              </a:ext>
            </a:extLst>
          </p:cNvPr>
          <p:cNvCxnSpPr>
            <a:cxnSpLocks/>
          </p:cNvCxnSpPr>
          <p:nvPr/>
        </p:nvCxnSpPr>
        <p:spPr>
          <a:xfrm>
            <a:off x="7391961" y="4064823"/>
            <a:ext cx="427225"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583873" y="-599955"/>
            <a:ext cx="992657" cy="5969675"/>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2A83590E-1FB4-3A34-5E8A-88C218E189AF}"/>
              </a:ext>
            </a:extLst>
          </p:cNvPr>
          <p:cNvSpPr>
            <a:spLocks noGrp="1"/>
          </p:cNvSpPr>
          <p:nvPr>
            <p:ph type="sldNum" sz="quarter" idx="12"/>
          </p:nvPr>
        </p:nvSpPr>
        <p:spPr/>
        <p:txBody>
          <a:bodyPr/>
          <a:lstStyle/>
          <a:p>
            <a:fld id="{BCDE79FB-97BA-492B-8D57-F1373F9ADA95}" type="slidenum">
              <a:rPr lang="en-US" smtClean="0"/>
              <a:t>51</a:t>
            </a:fld>
            <a:endParaRPr lang="en-US"/>
          </a:p>
        </p:txBody>
      </p:sp>
      <p:cxnSp>
        <p:nvCxnSpPr>
          <p:cNvPr id="15" name="Straight Arrow Connector 14">
            <a:extLst>
              <a:ext uri="{FF2B5EF4-FFF2-40B4-BE49-F238E27FC236}">
                <a16:creationId xmlns:a16="http://schemas.microsoft.com/office/drawing/2014/main" id="{1D4E84B9-179F-9A36-CE01-09963536483E}"/>
              </a:ext>
            </a:extLst>
          </p:cNvPr>
          <p:cNvCxnSpPr>
            <a:cxnSpLocks/>
          </p:cNvCxnSpPr>
          <p:nvPr/>
        </p:nvCxnSpPr>
        <p:spPr>
          <a:xfrm>
            <a:off x="4878917" y="4064822"/>
            <a:ext cx="427225"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C2448B-B0D6-1943-80D6-CCD4497831B8}"/>
              </a:ext>
            </a:extLst>
          </p:cNvPr>
          <p:cNvSpPr txBox="1"/>
          <p:nvPr/>
        </p:nvSpPr>
        <p:spPr>
          <a:xfrm>
            <a:off x="4966006" y="3859741"/>
            <a:ext cx="253047"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27" name="TextBox 26">
            <a:extLst>
              <a:ext uri="{FF2B5EF4-FFF2-40B4-BE49-F238E27FC236}">
                <a16:creationId xmlns:a16="http://schemas.microsoft.com/office/drawing/2014/main" id="{F7710CC4-D1A1-A408-B9CC-FAC49D2D69F8}"/>
              </a:ext>
            </a:extLst>
          </p:cNvPr>
          <p:cNvSpPr txBox="1"/>
          <p:nvPr/>
        </p:nvSpPr>
        <p:spPr>
          <a:xfrm>
            <a:off x="7490552" y="3859741"/>
            <a:ext cx="230043"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8" name="Connector: Elbow 27">
            <a:extLst>
              <a:ext uri="{FF2B5EF4-FFF2-40B4-BE49-F238E27FC236}">
                <a16:creationId xmlns:a16="http://schemas.microsoft.com/office/drawing/2014/main" id="{7F2583DB-8130-7460-E20D-963D61C384C5}"/>
              </a:ext>
            </a:extLst>
          </p:cNvPr>
          <p:cNvCxnSpPr>
            <a:cxnSpLocks/>
            <a:stCxn id="87" idx="0"/>
            <a:endCxn id="5" idx="1"/>
          </p:cNvCxnSpPr>
          <p:nvPr/>
        </p:nvCxnSpPr>
        <p:spPr>
          <a:xfrm rot="5400000" flipH="1" flipV="1">
            <a:off x="7482193" y="929814"/>
            <a:ext cx="1449705" cy="3715987"/>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3A5B56E-479A-60EE-F1D4-8A919DE7D00C}"/>
              </a:ext>
            </a:extLst>
          </p:cNvPr>
          <p:cNvSpPr txBox="1"/>
          <p:nvPr/>
        </p:nvSpPr>
        <p:spPr>
          <a:xfrm>
            <a:off x="5850750" y="2630914"/>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45" name="TextBox 44">
            <a:extLst>
              <a:ext uri="{FF2B5EF4-FFF2-40B4-BE49-F238E27FC236}">
                <a16:creationId xmlns:a16="http://schemas.microsoft.com/office/drawing/2014/main" id="{4250A484-5A57-DD74-D859-517F7868A48C}"/>
              </a:ext>
            </a:extLst>
          </p:cNvPr>
          <p:cNvSpPr txBox="1"/>
          <p:nvPr/>
        </p:nvSpPr>
        <p:spPr>
          <a:xfrm>
            <a:off x="9600253"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47" name="TrackerNumBlue 7">
            <a:extLst>
              <a:ext uri="{FF2B5EF4-FFF2-40B4-BE49-F238E27FC236}">
                <a16:creationId xmlns:a16="http://schemas.microsoft.com/office/drawing/2014/main" id="{EAED5E53-0CAC-112E-64D8-F761F6016EC1}"/>
              </a:ext>
            </a:extLst>
          </p:cNvPr>
          <p:cNvSpPr/>
          <p:nvPr>
            <p:custDataLst>
              <p:tags r:id="rId11"/>
            </p:custDataLst>
          </p:nvPr>
        </p:nvSpPr>
        <p:spPr>
          <a:xfrm>
            <a:off x="5189782" y="3401946"/>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51" name="TrackerNumBlue 7">
            <a:extLst>
              <a:ext uri="{FF2B5EF4-FFF2-40B4-BE49-F238E27FC236}">
                <a16:creationId xmlns:a16="http://schemas.microsoft.com/office/drawing/2014/main" id="{5889D2A9-D0CC-EB58-EF2A-1005D0B61773}"/>
              </a:ext>
            </a:extLst>
          </p:cNvPr>
          <p:cNvSpPr/>
          <p:nvPr>
            <p:custDataLst>
              <p:tags r:id="rId12"/>
            </p:custDataLst>
          </p:nvPr>
        </p:nvSpPr>
        <p:spPr>
          <a:xfrm>
            <a:off x="5189782" y="3690916"/>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Tree>
    <p:extLst>
      <p:ext uri="{BB962C8B-B14F-4D97-AF65-F5344CB8AC3E}">
        <p14:creationId xmlns:p14="http://schemas.microsoft.com/office/powerpoint/2010/main" val="1848837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1400925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(1/6)</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55932179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before March 25, 2022; or</a:t>
            </a:r>
          </a:p>
          <a:p>
            <a:pPr lvl="1"/>
            <a:r>
              <a:rPr lang="en-US" sz="1400"/>
              <a:t>Achieved Initial Energization between March 25, 2022, and July 10, 2026</a:t>
            </a:r>
            <a:endParaRPr lang="en-US" sz="1400">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226985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dirty="0"/>
              <a:t>Large Loads that achieved Initial Energization before March 25, 2022, shall be modeled at the level of peak Demand reported to ERCOT as part of development of the 2026 RTP</a:t>
            </a:r>
            <a:endParaRPr lang="en-US" sz="1400" dirty="0">
              <a:cs typeface="+mn-cs"/>
            </a:endParaRPr>
          </a:p>
          <a:p>
            <a:pPr lvl="1">
              <a:spcBef>
                <a:spcPct val="0"/>
              </a:spcBef>
            </a:pPr>
            <a:r>
              <a:rPr lang="en-US" sz="1400" dirty="0"/>
              <a:t>Large Loads that achieved Initial Energization between March 25, 2022, and July 10, 2026, shall be modeled at the lesser of:</a:t>
            </a:r>
            <a:endParaRPr lang="en-US" sz="1400" dirty="0">
              <a:cs typeface="+mn-cs"/>
            </a:endParaRPr>
          </a:p>
          <a:p>
            <a:pPr lvl="2">
              <a:spcBef>
                <a:spcPct val="0"/>
              </a:spcBef>
            </a:pPr>
            <a:r>
              <a:rPr lang="en-US" sz="1400" dirty="0"/>
              <a:t>The level of peak Demand reported to ERCOT as part of development of the 2026 RTP; or</a:t>
            </a:r>
          </a:p>
          <a:p>
            <a:pPr lvl="2">
              <a:spcBef>
                <a:spcPct val="0"/>
              </a:spcBef>
            </a:pPr>
            <a:r>
              <a:rPr lang="en-US" sz="1400" dirty="0"/>
              <a:t>The level of peak Demand indicated in the most recent Load Commissioning Plan (if applicable) provided to ERCOT on or before July 24, 2026</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11AC895A-6B2C-0D8D-EC07-BB7602F16469}"/>
              </a:ext>
            </a:extLst>
          </p:cNvPr>
          <p:cNvSpPr>
            <a:spLocks noGrp="1"/>
          </p:cNvSpPr>
          <p:nvPr>
            <p:ph type="sldNum" sz="quarter" idx="12"/>
          </p:nvPr>
        </p:nvSpPr>
        <p:spPr/>
        <p:txBody>
          <a:bodyPr/>
          <a:lstStyle/>
          <a:p>
            <a:fld id="{BCDE79FB-97BA-492B-8D57-F1373F9ADA95}" type="slidenum">
              <a:rPr lang="en-US" smtClean="0"/>
              <a:t>52</a:t>
            </a:fld>
            <a:endParaRPr lang="en-US"/>
          </a:p>
        </p:txBody>
      </p:sp>
      <p:sp>
        <p:nvSpPr>
          <p:cNvPr id="7" name="Text Placeholder 20">
            <a:extLst>
              <a:ext uri="{FF2B5EF4-FFF2-40B4-BE49-F238E27FC236}">
                <a16:creationId xmlns:a16="http://schemas.microsoft.com/office/drawing/2014/main" id="{A06AC705-A37A-8A50-B81B-E2940142F0DE}"/>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 Section 9.2.1.1(1)(a)–(b) and 9.2.1.1(2)(a)–(b)</a:t>
            </a:r>
          </a:p>
        </p:txBody>
      </p:sp>
      <p:sp>
        <p:nvSpPr>
          <p:cNvPr id="9" name="TextBox 8">
            <a:extLst>
              <a:ext uri="{FF2B5EF4-FFF2-40B4-BE49-F238E27FC236}">
                <a16:creationId xmlns:a16="http://schemas.microsoft.com/office/drawing/2014/main" id="{807F42F1-B1A5-EEF5-0CF0-6AB411110740}"/>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156803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6330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C43385A6-7254-41F3-2DC0-74B5D84914F9}"/>
              </a:ext>
            </a:extLst>
          </p:cNvPr>
          <p:cNvSpPr>
            <a:spLocks noGrp="1"/>
          </p:cNvSpPr>
          <p:nvPr>
            <p:ph type="sldNum" sz="quarter" idx="12"/>
          </p:nvPr>
        </p:nvSpPr>
        <p:spPr/>
        <p:txBody>
          <a:bodyPr/>
          <a:lstStyle/>
          <a:p>
            <a:fld id="{BCDE79FB-97BA-492B-8D57-F1373F9ADA95}" type="slidenum">
              <a:rPr lang="en-US" smtClean="0"/>
              <a:t>53</a:t>
            </a:fld>
            <a:endParaRPr lang="en-US"/>
          </a:p>
        </p:txBody>
      </p:sp>
      <p:sp>
        <p:nvSpPr>
          <p:cNvPr id="7" name="TextBox 6">
            <a:extLst>
              <a:ext uri="{FF2B5EF4-FFF2-40B4-BE49-F238E27FC236}">
                <a16:creationId xmlns:a16="http://schemas.microsoft.com/office/drawing/2014/main" id="{0749CC14-5CE0-D3D2-ACD2-21508B1FA70F}"/>
              </a:ext>
            </a:extLst>
          </p:cNvPr>
          <p:cNvSpPr txBox="1">
            <a:spLocks/>
          </p:cNvSpPr>
          <p:nvPr/>
        </p:nvSpPr>
        <p:spPr>
          <a:xfrm>
            <a:off x="554736" y="2256873"/>
            <a:ext cx="3661664" cy="3876241"/>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356ABACE-42C8-C991-69ED-A1ED81D23B77}"/>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67284DB7-3C23-752D-836D-C026199A3EB1}"/>
              </a:ext>
            </a:extLst>
          </p:cNvPr>
          <p:cNvSpPr txBox="1">
            <a:spLocks/>
          </p:cNvSpPr>
          <p:nvPr/>
        </p:nvSpPr>
        <p:spPr>
          <a:xfrm>
            <a:off x="660840" y="2324379"/>
            <a:ext cx="3449455" cy="373179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50" dirty="0">
                <a:solidFill>
                  <a:srgbClr val="FF0000"/>
                </a:solidFill>
              </a:rPr>
              <a:t>Has NOT achieved Initial Energization as of July 10, 2026 AND meets development readiness criteria under Section 9.2.1.1(1)(e), including:</a:t>
            </a:r>
          </a:p>
          <a:p>
            <a:pPr lvl="2"/>
            <a:r>
              <a:rPr lang="en-US" sz="1250" dirty="0">
                <a:solidFill>
                  <a:srgbClr val="FF0000"/>
                </a:solidFill>
              </a:rPr>
              <a:t>Complete and valid interconnection studies</a:t>
            </a:r>
          </a:p>
          <a:p>
            <a:pPr lvl="2"/>
            <a:r>
              <a:rPr lang="en-US" sz="1250" dirty="0">
                <a:solidFill>
                  <a:srgbClr val="FF0000"/>
                </a:solidFill>
              </a:rPr>
              <a:t>Site control demonstrated</a:t>
            </a:r>
          </a:p>
          <a:p>
            <a:pPr lvl="2"/>
            <a:r>
              <a:rPr lang="en-US" sz="1250" dirty="0">
                <a:solidFill>
                  <a:srgbClr val="FF0000"/>
                </a:solidFill>
              </a:rPr>
              <a:t>Financial security posted (as determined by TSP/DSP; or $50k/MW if upgrade cost unknown)</a:t>
            </a:r>
          </a:p>
          <a:p>
            <a:pPr lvl="2"/>
            <a:r>
              <a:rPr lang="en-US" sz="1250" dirty="0">
                <a:solidFill>
                  <a:srgbClr val="FF0000"/>
                </a:solidFill>
              </a:rPr>
              <a:t>CIAC / interconnection costs paid or secured</a:t>
            </a:r>
          </a:p>
          <a:p>
            <a:pPr lvl="2"/>
            <a:r>
              <a:rPr lang="en-US" sz="1250" dirty="0">
                <a:solidFill>
                  <a:srgbClr val="FF0000"/>
                </a:solidFill>
              </a:rPr>
              <a:t>Demonstrated development readiness (e.g., NTP issued, long-lead equipment ordered)</a:t>
            </a:r>
          </a:p>
          <a:p>
            <a:pPr lvl="2"/>
            <a:r>
              <a:rPr lang="en-US" sz="1250" dirty="0">
                <a:solidFill>
                  <a:srgbClr val="FF0000"/>
                </a:solidFill>
              </a:rPr>
              <a:t>Power supply arrangements in place</a:t>
            </a:r>
          </a:p>
          <a:p>
            <a:pPr lvl="2"/>
            <a:r>
              <a:rPr lang="en-US" sz="1250" dirty="0">
                <a:solidFill>
                  <a:srgbClr val="FF0000"/>
                </a:solidFill>
              </a:rPr>
              <a:t>DSP/TSP attestation that required disclosures (Section 9.7) are satisfied</a:t>
            </a:r>
          </a:p>
        </p:txBody>
      </p:sp>
      <p:sp>
        <p:nvSpPr>
          <p:cNvPr id="16" name="TextBox 15">
            <a:extLst>
              <a:ext uri="{FF2B5EF4-FFF2-40B4-BE49-F238E27FC236}">
                <a16:creationId xmlns:a16="http://schemas.microsoft.com/office/drawing/2014/main" id="{368FDC69-0FFE-6B68-D0E7-AA79D10B3FE8}"/>
              </a:ext>
            </a:extLst>
          </p:cNvPr>
          <p:cNvSpPr txBox="1">
            <a:spLocks/>
          </p:cNvSpPr>
          <p:nvPr/>
        </p:nvSpPr>
        <p:spPr>
          <a:xfrm>
            <a:off x="4303470" y="2256873"/>
            <a:ext cx="2721461" cy="3876241"/>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FB6ECEB8-6AB4-18A5-6845-A3F1A2DB48E2}"/>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1B355F60-177D-6B73-94A8-36F18455E8B8}"/>
              </a:ext>
            </a:extLst>
          </p:cNvPr>
          <p:cNvSpPr txBox="1"/>
          <p:nvPr/>
        </p:nvSpPr>
        <p:spPr>
          <a:xfrm>
            <a:off x="4382331" y="2324379"/>
            <a:ext cx="2563739" cy="5770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50" dirty="0">
                <a:cs typeface="+mn-cs"/>
              </a:rPr>
              <a:t>Included as base load </a:t>
            </a:r>
            <a:r>
              <a:rPr lang="en-US" sz="1250" dirty="0"/>
              <a:t>and not subject to further reliability assessment</a:t>
            </a:r>
            <a:endParaRPr lang="en-US" sz="1250" dirty="0">
              <a:cs typeface="+mn-cs"/>
            </a:endParaRPr>
          </a:p>
        </p:txBody>
      </p:sp>
      <p:sp>
        <p:nvSpPr>
          <p:cNvPr id="21" name="TextBox 20">
            <a:extLst>
              <a:ext uri="{FF2B5EF4-FFF2-40B4-BE49-F238E27FC236}">
                <a16:creationId xmlns:a16="http://schemas.microsoft.com/office/drawing/2014/main" id="{381A6E20-3565-5A5C-DFAA-E170390F52BD}"/>
              </a:ext>
            </a:extLst>
          </p:cNvPr>
          <p:cNvSpPr txBox="1">
            <a:spLocks/>
          </p:cNvSpPr>
          <p:nvPr/>
        </p:nvSpPr>
        <p:spPr>
          <a:xfrm>
            <a:off x="7112000" y="2256873"/>
            <a:ext cx="4525263" cy="3876241"/>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35D7CE4D-7770-D5A1-3060-B305C02A76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4B2ACAB-E669-72C6-5FCB-6F9B015AD1FD}"/>
              </a:ext>
            </a:extLst>
          </p:cNvPr>
          <p:cNvSpPr txBox="1"/>
          <p:nvPr/>
        </p:nvSpPr>
        <p:spPr>
          <a:xfrm>
            <a:off x="7221815" y="2324379"/>
            <a:ext cx="4305632" cy="12311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250" dirty="0">
                <a:cs typeface="+mn-cs"/>
              </a:rPr>
              <a:t>Large Loads meeting base load eligibility criteria that are not yet operational will be modeled at the lesser of:</a:t>
            </a:r>
          </a:p>
          <a:p>
            <a:pPr lvl="2"/>
            <a:r>
              <a:rPr lang="en-US" sz="1250" dirty="0"/>
              <a:t>The level of peak Demand that can be served reliably as indicated in complete and valid existing studies; or</a:t>
            </a:r>
          </a:p>
          <a:p>
            <a:pPr lvl="2"/>
            <a:r>
              <a:rPr lang="en-US" sz="1250" dirty="0"/>
              <a:t>The level of </a:t>
            </a:r>
            <a:r>
              <a:rPr lang="en-US" sz="1250" dirty="0">
                <a:solidFill>
                  <a:srgbClr val="FF0000"/>
                </a:solidFill>
              </a:rPr>
              <a:t>peak Demand specified in executed agreements or commitments</a:t>
            </a:r>
          </a:p>
        </p:txBody>
      </p:sp>
      <p:sp>
        <p:nvSpPr>
          <p:cNvPr id="5" name="Title 1">
            <a:extLst>
              <a:ext uri="{FF2B5EF4-FFF2-40B4-BE49-F238E27FC236}">
                <a16:creationId xmlns:a16="http://schemas.microsoft.com/office/drawing/2014/main" id="{B5862090-6C4F-B32C-431C-B707F2BCFC40}"/>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(2/6)</a:t>
            </a:r>
          </a:p>
        </p:txBody>
      </p:sp>
      <p:sp>
        <p:nvSpPr>
          <p:cNvPr id="11" name="TrackerNumBlue 7">
            <a:extLst>
              <a:ext uri="{FF2B5EF4-FFF2-40B4-BE49-F238E27FC236}">
                <a16:creationId xmlns:a16="http://schemas.microsoft.com/office/drawing/2014/main" id="{D6CF2F56-4BEB-CAA2-E51F-9997B363323B}"/>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4" name="Text Placeholder 20">
            <a:extLst>
              <a:ext uri="{FF2B5EF4-FFF2-40B4-BE49-F238E27FC236}">
                <a16:creationId xmlns:a16="http://schemas.microsoft.com/office/drawing/2014/main" id="{485A65BF-E742-B102-9A57-CEA2EA9DD38D}"/>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a:t>
            </a:r>
            <a:r>
              <a:rPr lang="en-US" sz="900" dirty="0">
                <a:solidFill>
                  <a:srgbClr val="FF0000"/>
                </a:solidFill>
              </a:rPr>
              <a:t>Section 9.2.1.1(1)(e) and 9.2.1.1(2)(c)</a:t>
            </a:r>
          </a:p>
        </p:txBody>
      </p:sp>
      <p:sp>
        <p:nvSpPr>
          <p:cNvPr id="15" name="TextBox 14">
            <a:extLst>
              <a:ext uri="{FF2B5EF4-FFF2-40B4-BE49-F238E27FC236}">
                <a16:creationId xmlns:a16="http://schemas.microsoft.com/office/drawing/2014/main" id="{2B137096-38F5-5E36-0D55-1FF7EBEA1BAB}"/>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657116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5EF9-BFCB-332C-031D-482924DCDB4D}"/>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5EB7642-C2E1-1AC0-72E1-AAF7D581A0EA}"/>
              </a:ext>
            </a:extLst>
          </p:cNvPr>
          <p:cNvGraphicFramePr>
            <a:graphicFrameLocks noChangeAspect="1"/>
          </p:cNvGraphicFramePr>
          <p:nvPr>
            <p:custDataLst>
              <p:tags r:id="rId1"/>
            </p:custDataLst>
            <p:extLst>
              <p:ext uri="{D42A27DB-BD31-4B8C-83A1-F6EECF244321}">
                <p14:modId xmlns:p14="http://schemas.microsoft.com/office/powerpoint/2010/main" val="2448375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35EB7642-C2E1-1AC0-72E1-AAF7D581A0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8D93C37E-5FCC-F9C4-C6E1-3D248B76C793}"/>
              </a:ext>
            </a:extLst>
          </p:cNvPr>
          <p:cNvSpPr>
            <a:spLocks noGrp="1"/>
          </p:cNvSpPr>
          <p:nvPr>
            <p:ph type="sldNum" sz="quarter" idx="12"/>
          </p:nvPr>
        </p:nvSpPr>
        <p:spPr/>
        <p:txBody>
          <a:bodyPr/>
          <a:lstStyle/>
          <a:p>
            <a:fld id="{BCDE79FB-97BA-492B-8D57-F1373F9ADA95}" type="slidenum">
              <a:rPr lang="en-US" smtClean="0"/>
              <a:t>54</a:t>
            </a:fld>
            <a:endParaRPr lang="en-US"/>
          </a:p>
        </p:txBody>
      </p:sp>
      <p:sp>
        <p:nvSpPr>
          <p:cNvPr id="7" name="TextBox 6">
            <a:extLst>
              <a:ext uri="{FF2B5EF4-FFF2-40B4-BE49-F238E27FC236}">
                <a16:creationId xmlns:a16="http://schemas.microsoft.com/office/drawing/2014/main" id="{C7C231A1-8A27-5B32-DF61-54191F849866}"/>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07942B87-09EB-370F-2712-5FF027F3F374}"/>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79444527-4735-C215-B103-2B27E9380E5E}"/>
              </a:ext>
            </a:extLst>
          </p:cNvPr>
          <p:cNvSpPr txBox="1">
            <a:spLocks/>
          </p:cNvSpPr>
          <p:nvPr/>
        </p:nvSpPr>
        <p:spPr>
          <a:xfrm>
            <a:off x="660840" y="2314105"/>
            <a:ext cx="3449455" cy="34624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Has NOT achieved Initial Energization as of July 10, 2026 AND meets end-use customer commitment criteria, including:</a:t>
            </a:r>
          </a:p>
          <a:p>
            <a:pPr lvl="2"/>
            <a:r>
              <a:rPr lang="en-US" sz="1400" dirty="0">
                <a:solidFill>
                  <a:srgbClr val="FF0000"/>
                </a:solidFill>
              </a:rPr>
              <a:t>Complete and valid interconnection studies</a:t>
            </a:r>
          </a:p>
          <a:p>
            <a:pPr lvl="2"/>
            <a:r>
              <a:rPr lang="en-US" sz="1400" dirty="0">
                <a:solidFill>
                  <a:srgbClr val="FF0000"/>
                </a:solidFill>
              </a:rPr>
              <a:t>Site control demonstrated</a:t>
            </a:r>
          </a:p>
          <a:p>
            <a:pPr lvl="2"/>
            <a:r>
              <a:rPr lang="en-US" sz="1400" dirty="0">
                <a:solidFill>
                  <a:srgbClr val="FF0000"/>
                </a:solidFill>
              </a:rPr>
              <a:t>Financial security posted (as determined by TSP/DSP; or $50k/MW if upgrade cost unknown)</a:t>
            </a:r>
          </a:p>
          <a:p>
            <a:pPr lvl="2"/>
            <a:r>
              <a:rPr lang="en-US" sz="1400" dirty="0">
                <a:solidFill>
                  <a:srgbClr val="FF0000"/>
                </a:solidFill>
              </a:rPr>
              <a:t>CIAC / interconnection costs paid or secured</a:t>
            </a:r>
          </a:p>
          <a:p>
            <a:pPr lvl="2"/>
            <a:r>
              <a:rPr lang="en-US" sz="1400" dirty="0">
                <a:solidFill>
                  <a:srgbClr val="FF0000"/>
                </a:solidFill>
              </a:rPr>
              <a:t>Confirmed end-use demand (direct customer or contracted off-taker)</a:t>
            </a:r>
          </a:p>
          <a:p>
            <a:pPr lvl="2"/>
            <a:r>
              <a:rPr lang="en-US" sz="1400" dirty="0">
                <a:solidFill>
                  <a:srgbClr val="FF0000"/>
                </a:solidFill>
              </a:rPr>
              <a:t>DSP/TSP attestation that required disclosures (Section 9.7) are satisfied</a:t>
            </a:r>
          </a:p>
        </p:txBody>
      </p:sp>
      <p:sp>
        <p:nvSpPr>
          <p:cNvPr id="16" name="TextBox 15">
            <a:extLst>
              <a:ext uri="{FF2B5EF4-FFF2-40B4-BE49-F238E27FC236}">
                <a16:creationId xmlns:a16="http://schemas.microsoft.com/office/drawing/2014/main" id="{CF45EF04-4F8E-C8E5-338D-98C3184E8F1D}"/>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CDADFF99-D4ED-DE59-F0C3-5361BE8B45A2}"/>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B8198A37-14C5-AC1C-089B-996834E404D2}"/>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9571AE67-2B93-8F1A-306F-4EF0B9624A1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22C0FB90-8A1A-1B28-45C2-B1BE2239304C}"/>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6DFC907-8004-9C45-E59B-F280EF5E0FA7}"/>
              </a:ext>
            </a:extLst>
          </p:cNvPr>
          <p:cNvSpPr txBox="1"/>
          <p:nvPr/>
        </p:nvSpPr>
        <p:spPr>
          <a:xfrm>
            <a:off x="7221815" y="2324379"/>
            <a:ext cx="4305632" cy="18620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cs typeface="+mn-cs"/>
              </a:rPr>
              <a:t>Large Loads meeting base load eligibility criteria that are not yet operational will be modeled at the lesser of:</a:t>
            </a:r>
          </a:p>
          <a:p>
            <a:pPr lvl="2"/>
            <a:r>
              <a:rPr lang="en-US" sz="1400" dirty="0"/>
              <a:t>The level of peak Demand that can be served reliably as indicated in complete and valid existing studies; or</a:t>
            </a:r>
          </a:p>
          <a:p>
            <a:pPr lvl="2"/>
            <a:r>
              <a:rPr lang="en-US" sz="1400" dirty="0"/>
              <a:t>The level of </a:t>
            </a:r>
            <a:r>
              <a:rPr lang="en-US" sz="1400" dirty="0">
                <a:solidFill>
                  <a:srgbClr val="FF0000"/>
                </a:solidFill>
              </a:rPr>
              <a:t>peak Demand specified in executed agreements or commitments</a:t>
            </a:r>
          </a:p>
        </p:txBody>
      </p:sp>
      <p:sp>
        <p:nvSpPr>
          <p:cNvPr id="5" name="Title 1">
            <a:extLst>
              <a:ext uri="{FF2B5EF4-FFF2-40B4-BE49-F238E27FC236}">
                <a16:creationId xmlns:a16="http://schemas.microsoft.com/office/drawing/2014/main" id="{2E1C91D3-7EC6-F6DC-561A-9425A3433C8F}"/>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(3/6)</a:t>
            </a:r>
          </a:p>
        </p:txBody>
      </p:sp>
      <p:sp>
        <p:nvSpPr>
          <p:cNvPr id="11" name="TrackerNumBlue 7">
            <a:extLst>
              <a:ext uri="{FF2B5EF4-FFF2-40B4-BE49-F238E27FC236}">
                <a16:creationId xmlns:a16="http://schemas.microsoft.com/office/drawing/2014/main" id="{76FE67AB-A290-C652-EC5E-F20FAC1917B9}"/>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BAE15770-D0F5-2C84-8BE6-776912C81A8F}"/>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a:t>
            </a:r>
            <a:r>
              <a:rPr lang="en-US" sz="900" dirty="0">
                <a:solidFill>
                  <a:srgbClr val="FF0000"/>
                </a:solidFill>
              </a:rPr>
              <a:t>Section 9.2.1.1(1)(f) and 9.2.1.1(2)(c)</a:t>
            </a:r>
          </a:p>
        </p:txBody>
      </p:sp>
      <p:sp>
        <p:nvSpPr>
          <p:cNvPr id="17" name="TextBox 16">
            <a:extLst>
              <a:ext uri="{FF2B5EF4-FFF2-40B4-BE49-F238E27FC236}">
                <a16:creationId xmlns:a16="http://schemas.microsoft.com/office/drawing/2014/main" id="{CE83D10B-0D31-0760-17D7-76DE92E5EABB}"/>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248258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ABB3C-BD3B-C2EE-7682-9D21AFD04D2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7D0938-674C-12B6-D108-523E612849CF}"/>
              </a:ext>
            </a:extLst>
          </p:cNvPr>
          <p:cNvGraphicFramePr>
            <a:graphicFrameLocks noChangeAspect="1"/>
          </p:cNvGraphicFramePr>
          <p:nvPr>
            <p:custDataLst>
              <p:tags r:id="rId1"/>
            </p:custDataLst>
            <p:extLst>
              <p:ext uri="{D42A27DB-BD31-4B8C-83A1-F6EECF244321}">
                <p14:modId xmlns:p14="http://schemas.microsoft.com/office/powerpoint/2010/main" val="3265234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897D0938-674C-12B6-D108-523E612849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2EA9A0BC-5716-6519-6407-6C4ACF047302}"/>
              </a:ext>
            </a:extLst>
          </p:cNvPr>
          <p:cNvSpPr>
            <a:spLocks noGrp="1"/>
          </p:cNvSpPr>
          <p:nvPr>
            <p:ph type="sldNum" sz="quarter" idx="12"/>
          </p:nvPr>
        </p:nvSpPr>
        <p:spPr/>
        <p:txBody>
          <a:bodyPr/>
          <a:lstStyle/>
          <a:p>
            <a:fld id="{BCDE79FB-97BA-492B-8D57-F1373F9ADA95}" type="slidenum">
              <a:rPr lang="en-US" smtClean="0"/>
              <a:t>55</a:t>
            </a:fld>
            <a:endParaRPr lang="en-US"/>
          </a:p>
        </p:txBody>
      </p:sp>
      <p:sp>
        <p:nvSpPr>
          <p:cNvPr id="7" name="TextBox 6">
            <a:extLst>
              <a:ext uri="{FF2B5EF4-FFF2-40B4-BE49-F238E27FC236}">
                <a16:creationId xmlns:a16="http://schemas.microsoft.com/office/drawing/2014/main" id="{231778B3-9C89-DFE4-EEF9-26FA5E865903}"/>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69238DF7-4C22-CC04-F92D-09F9602AF6D9}"/>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9D2366E5-9FEE-1DE0-618A-456D0207CC42}"/>
              </a:ext>
            </a:extLst>
          </p:cNvPr>
          <p:cNvSpPr txBox="1">
            <a:spLocks/>
          </p:cNvSpPr>
          <p:nvPr/>
        </p:nvSpPr>
        <p:spPr>
          <a:xfrm>
            <a:off x="660840" y="2324379"/>
            <a:ext cx="3449455"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Was included in and contributed to transmission needs identified in the Permian Basin Reliability Plan (PBRP)</a:t>
            </a:r>
          </a:p>
        </p:txBody>
      </p:sp>
      <p:sp>
        <p:nvSpPr>
          <p:cNvPr id="16" name="TextBox 15">
            <a:extLst>
              <a:ext uri="{FF2B5EF4-FFF2-40B4-BE49-F238E27FC236}">
                <a16:creationId xmlns:a16="http://schemas.microsoft.com/office/drawing/2014/main" id="{82BC3A59-3CD1-DDBB-E617-DE03ED8A5D5B}"/>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23816C78-0BE7-1FD7-FED8-DD99527E7F3F}"/>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6901507F-DE52-3494-F1B2-5A95DFC9269C}"/>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72CC1D15-E651-541C-A496-A9A6AFCF2EAB}"/>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F0D460B0-9DB2-E918-9789-79C69AD3205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9215A2E4-9591-7038-AC91-9FB8EF4B8F8D}"/>
              </a:ext>
            </a:extLst>
          </p:cNvPr>
          <p:cNvSpPr txBox="1"/>
          <p:nvPr/>
        </p:nvSpPr>
        <p:spPr>
          <a:xfrm>
            <a:off x="7221815" y="2324379"/>
            <a:ext cx="4305632"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Large Loads included in and contributing to transmission needs identified in the Permian Basin Reliability Plan (PBRP) are modeled at the level of peak Demand reflected in the PBRP study and associated planning assumptions</a:t>
            </a:r>
          </a:p>
          <a:p>
            <a:pPr lvl="1"/>
            <a:r>
              <a:rPr lang="en-US" sz="1400" dirty="0">
                <a:solidFill>
                  <a:srgbClr val="FF0000"/>
                </a:solidFill>
              </a:rPr>
              <a:t>The modeled Demand reflects the values included in the approved PBRP study and associated planning assumptions</a:t>
            </a:r>
          </a:p>
        </p:txBody>
      </p:sp>
      <p:sp>
        <p:nvSpPr>
          <p:cNvPr id="5" name="Title 1">
            <a:extLst>
              <a:ext uri="{FF2B5EF4-FFF2-40B4-BE49-F238E27FC236}">
                <a16:creationId xmlns:a16="http://schemas.microsoft.com/office/drawing/2014/main" id="{65402355-D4C9-F7E2-4FBE-763AB6FAF676}"/>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(4/6)</a:t>
            </a:r>
          </a:p>
        </p:txBody>
      </p:sp>
      <p:sp>
        <p:nvSpPr>
          <p:cNvPr id="11" name="TrackerNumBlue 7">
            <a:extLst>
              <a:ext uri="{FF2B5EF4-FFF2-40B4-BE49-F238E27FC236}">
                <a16:creationId xmlns:a16="http://schemas.microsoft.com/office/drawing/2014/main" id="{C38D39EF-45EE-DBE4-6963-175587392937}"/>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E9B9D416-ECA1-4BCA-D257-04E9FC99502E}"/>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 Section 9.2.1.1(1)(d) and 9.2.1.1(2)(b)</a:t>
            </a:r>
          </a:p>
        </p:txBody>
      </p:sp>
      <p:sp>
        <p:nvSpPr>
          <p:cNvPr id="17" name="TextBox 16">
            <a:extLst>
              <a:ext uri="{FF2B5EF4-FFF2-40B4-BE49-F238E27FC236}">
                <a16:creationId xmlns:a16="http://schemas.microsoft.com/office/drawing/2014/main" id="{0BE3E510-A1B5-DDB2-34F2-D1C8592B4217}"/>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687105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07F6-7CB0-B6CB-D975-511E207F554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E3474C3-AB31-B2AB-F96E-041657ED8545}"/>
              </a:ext>
            </a:extLst>
          </p:cNvPr>
          <p:cNvGraphicFramePr>
            <a:graphicFrameLocks noChangeAspect="1"/>
          </p:cNvGraphicFramePr>
          <p:nvPr>
            <p:custDataLst>
              <p:tags r:id="rId1"/>
            </p:custDataLst>
            <p:extLst>
              <p:ext uri="{D42A27DB-BD31-4B8C-83A1-F6EECF244321}">
                <p14:modId xmlns:p14="http://schemas.microsoft.com/office/powerpoint/2010/main" val="2267914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AE3474C3-AB31-B2AB-F96E-041657ED85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F31F1B5A-75F0-50EB-5A45-54948D14C0F8}"/>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7" name="TextBox 6">
            <a:extLst>
              <a:ext uri="{FF2B5EF4-FFF2-40B4-BE49-F238E27FC236}">
                <a16:creationId xmlns:a16="http://schemas.microsoft.com/office/drawing/2014/main" id="{67C01A91-6E80-A6FE-4C3F-044A011EB8BF}"/>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44F9F063-106F-DC2E-9EE8-393C1AA95653}"/>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787EE1B6-A8D2-B024-1EB9-29652ABAC663}"/>
              </a:ext>
            </a:extLst>
          </p:cNvPr>
          <p:cNvSpPr txBox="1">
            <a:spLocks/>
          </p:cNvSpPr>
          <p:nvPr/>
        </p:nvSpPr>
        <p:spPr>
          <a:xfrm>
            <a:off x="660840" y="2324379"/>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Is associated with an SB6 net metering application filed on or before March 4, 2026 and meets disclosure requirements (Section 9.7), as attested by the DSP</a:t>
            </a:r>
          </a:p>
        </p:txBody>
      </p:sp>
      <p:sp>
        <p:nvSpPr>
          <p:cNvPr id="16" name="TextBox 15">
            <a:extLst>
              <a:ext uri="{FF2B5EF4-FFF2-40B4-BE49-F238E27FC236}">
                <a16:creationId xmlns:a16="http://schemas.microsoft.com/office/drawing/2014/main" id="{73F28B3A-2A68-58D5-9706-E4347215AF91}"/>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7A409777-E40D-C134-0A3D-AAEE35170151}"/>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56152676-F2DC-065B-5848-73F4AF5FDDEA}"/>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0744506C-72BD-D7E2-501F-86AE3D73AB08}"/>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F1E3939B-0147-5B17-228D-8BCBFCBE13B4}"/>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3164AE2-5EA4-6A6C-A89F-88717FD65C6B}"/>
              </a:ext>
            </a:extLst>
          </p:cNvPr>
          <p:cNvSpPr txBox="1"/>
          <p:nvPr/>
        </p:nvSpPr>
        <p:spPr>
          <a:xfrm>
            <a:off x="7221815" y="2324379"/>
            <a:ext cx="4305632" cy="133113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rPr>
              <a:t>Large Loads associated with SB6 net-metering applications filed on or before March 4, 2026 are modeled at the level of peak Demand specified in the associated PURA §39.169 proceeding</a:t>
            </a:r>
          </a:p>
          <a:p>
            <a:pPr lvl="1"/>
            <a:r>
              <a:rPr lang="en-US" sz="1400">
                <a:solidFill>
                  <a:srgbClr val="FF0000"/>
                </a:solidFill>
              </a:rPr>
              <a:t>The modeled Demand reflects the values submitted and reviewed through the PUCT process</a:t>
            </a:r>
          </a:p>
        </p:txBody>
      </p:sp>
      <p:sp>
        <p:nvSpPr>
          <p:cNvPr id="5" name="Title 1">
            <a:extLst>
              <a:ext uri="{FF2B5EF4-FFF2-40B4-BE49-F238E27FC236}">
                <a16:creationId xmlns:a16="http://schemas.microsoft.com/office/drawing/2014/main" id="{EA7BB83B-1BC9-CEC9-B43E-0147DDC96529}"/>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(5/6)</a:t>
            </a:r>
          </a:p>
        </p:txBody>
      </p:sp>
      <p:sp>
        <p:nvSpPr>
          <p:cNvPr id="11" name="TrackerNumBlue 7">
            <a:extLst>
              <a:ext uri="{FF2B5EF4-FFF2-40B4-BE49-F238E27FC236}">
                <a16:creationId xmlns:a16="http://schemas.microsoft.com/office/drawing/2014/main" id="{4A49C172-3E71-80AE-E91E-5C8EA9F254F9}"/>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0FA20C92-0AAF-D206-178A-D764693E8348}"/>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 Section 9.2.1.1(1)(g) and 9.2.1.1(2)(d)</a:t>
            </a:r>
          </a:p>
        </p:txBody>
      </p:sp>
      <p:sp>
        <p:nvSpPr>
          <p:cNvPr id="17" name="TextBox 16">
            <a:extLst>
              <a:ext uri="{FF2B5EF4-FFF2-40B4-BE49-F238E27FC236}">
                <a16:creationId xmlns:a16="http://schemas.microsoft.com/office/drawing/2014/main" id="{34EA92B0-3119-FDDF-8140-62FBE31E3338}"/>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59786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06BA-5413-3443-05F4-3FBFB5A22BE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F22D38A-4B3A-A424-2546-A89F9A2E535B}"/>
              </a:ext>
            </a:extLst>
          </p:cNvPr>
          <p:cNvGraphicFramePr>
            <a:graphicFrameLocks noChangeAspect="1"/>
          </p:cNvGraphicFramePr>
          <p:nvPr>
            <p:custDataLst>
              <p:tags r:id="rId1"/>
            </p:custDataLst>
            <p:extLst>
              <p:ext uri="{D42A27DB-BD31-4B8C-83A1-F6EECF244321}">
                <p14:modId xmlns:p14="http://schemas.microsoft.com/office/powerpoint/2010/main" val="4281813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9F22D38A-4B3A-A424-2546-A89F9A2E53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F8ABCDD7-DA30-8DFB-592D-220F9A639E57}"/>
              </a:ext>
            </a:extLst>
          </p:cNvPr>
          <p:cNvSpPr>
            <a:spLocks noGrp="1"/>
          </p:cNvSpPr>
          <p:nvPr>
            <p:ph type="sldNum" sz="quarter" idx="12"/>
          </p:nvPr>
        </p:nvSpPr>
        <p:spPr/>
        <p:txBody>
          <a:bodyPr/>
          <a:lstStyle/>
          <a:p>
            <a:fld id="{BCDE79FB-97BA-492B-8D57-F1373F9ADA95}" type="slidenum">
              <a:rPr lang="en-US" smtClean="0"/>
              <a:t>57</a:t>
            </a:fld>
            <a:endParaRPr lang="en-US"/>
          </a:p>
        </p:txBody>
      </p:sp>
      <p:sp>
        <p:nvSpPr>
          <p:cNvPr id="7" name="TextBox 6">
            <a:extLst>
              <a:ext uri="{FF2B5EF4-FFF2-40B4-BE49-F238E27FC236}">
                <a16:creationId xmlns:a16="http://schemas.microsoft.com/office/drawing/2014/main" id="{53CC7004-630C-C1FE-3B13-7D009DF6E471}"/>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C9421A35-E62E-C80A-8F22-5E02AFD351D6}"/>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CA04A8AC-DA24-B36C-D256-03DB4B3F63EE}"/>
              </a:ext>
            </a:extLst>
          </p:cNvPr>
          <p:cNvSpPr txBox="1">
            <a:spLocks/>
          </p:cNvSpPr>
          <p:nvPr/>
        </p:nvSpPr>
        <p:spPr>
          <a:xfrm>
            <a:off x="660840" y="2324379"/>
            <a:ext cx="3449455" cy="15465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Met qualification requirements for inclusion in the Quarterly Stability Assessment (QSA) on or before May 1, 2026; OR</a:t>
            </a:r>
          </a:p>
          <a:p>
            <a:pPr lvl="1"/>
            <a:r>
              <a:rPr lang="en-US" sz="1400" dirty="0">
                <a:solidFill>
                  <a:srgbClr val="FF0000"/>
                </a:solidFill>
              </a:rPr>
              <a:t>Was included in an interim voltage ride-through (IVRT) assessment on or before May 1, 2026</a:t>
            </a:r>
          </a:p>
        </p:txBody>
      </p:sp>
      <p:sp>
        <p:nvSpPr>
          <p:cNvPr id="16" name="TextBox 15">
            <a:extLst>
              <a:ext uri="{FF2B5EF4-FFF2-40B4-BE49-F238E27FC236}">
                <a16:creationId xmlns:a16="http://schemas.microsoft.com/office/drawing/2014/main" id="{ADFCC8B8-FB39-2F3D-E03D-F4D32A7C8D7C}"/>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A42CCEAB-B639-0B5D-C198-FA4DE03B850E}"/>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8E95F8B0-D403-CCE1-AEB3-D780848B4A02}"/>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2F8A6C1E-BCF3-8BF9-D1CA-CAB8C74B765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1BABE0C0-4E54-09A4-7A46-ED7A5A9D6D0D}"/>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816F5E6-7702-A31D-A271-9FF5A9D9FD88}"/>
              </a:ext>
            </a:extLst>
          </p:cNvPr>
          <p:cNvSpPr txBox="1"/>
          <p:nvPr/>
        </p:nvSpPr>
        <p:spPr>
          <a:xfrm>
            <a:off x="7221815" y="2324379"/>
            <a:ext cx="4305632"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Modeled at the level of peak Demand defined in the 2026 RTP or the most recent Load Commissioning Plan (LCP), whichever is lower</a:t>
            </a:r>
          </a:p>
        </p:txBody>
      </p:sp>
      <p:sp>
        <p:nvSpPr>
          <p:cNvPr id="5" name="Title 1">
            <a:extLst>
              <a:ext uri="{FF2B5EF4-FFF2-40B4-BE49-F238E27FC236}">
                <a16:creationId xmlns:a16="http://schemas.microsoft.com/office/drawing/2014/main" id="{BF585134-2D55-78A5-BEBE-9CA1167F8A2A}"/>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(6/6)</a:t>
            </a:r>
          </a:p>
        </p:txBody>
      </p:sp>
      <p:sp>
        <p:nvSpPr>
          <p:cNvPr id="11" name="TrackerNumBlue 7">
            <a:extLst>
              <a:ext uri="{FF2B5EF4-FFF2-40B4-BE49-F238E27FC236}">
                <a16:creationId xmlns:a16="http://schemas.microsoft.com/office/drawing/2014/main" id="{F5025C70-AF27-B641-52D1-42FFF5240B35}"/>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15" name="Text Placeholder 20">
            <a:extLst>
              <a:ext uri="{FF2B5EF4-FFF2-40B4-BE49-F238E27FC236}">
                <a16:creationId xmlns:a16="http://schemas.microsoft.com/office/drawing/2014/main" id="{1E8D2604-018A-E7FE-A557-7C318FED094A}"/>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 Section 9.2.1.1(1)(c) and 9.2.1.1(2)(b)</a:t>
            </a:r>
          </a:p>
        </p:txBody>
      </p:sp>
      <p:sp>
        <p:nvSpPr>
          <p:cNvPr id="17" name="TextBox 16">
            <a:extLst>
              <a:ext uri="{FF2B5EF4-FFF2-40B4-BE49-F238E27FC236}">
                <a16:creationId xmlns:a16="http://schemas.microsoft.com/office/drawing/2014/main" id="{C04503E7-6F58-D9FC-E65F-D0EE3D4967A9}"/>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633489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1244446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F97BA58-87C3-2D6C-9B95-7FCF1BE18086}"/>
              </a:ext>
            </a:extLst>
          </p:cNvPr>
          <p:cNvSpPr>
            <a:spLocks noGrp="1"/>
          </p:cNvSpPr>
          <p:nvPr>
            <p:ph type="sldNum" sz="quarter" idx="12"/>
          </p:nvPr>
        </p:nvSpPr>
        <p:spPr/>
        <p:txBody>
          <a:bodyPr/>
          <a:lstStyle/>
          <a:p>
            <a:fld id="{BCDE79FB-97BA-492B-8D57-F1373F9ADA95}" type="slidenum">
              <a:rPr lang="en-US" smtClean="0"/>
              <a:t>58</a:t>
            </a:fld>
            <a:endParaRPr lang="en-US"/>
          </a:p>
        </p:txBody>
      </p:sp>
      <p:sp>
        <p:nvSpPr>
          <p:cNvPr id="3" name="TextBox 2">
            <a:extLst>
              <a:ext uri="{FF2B5EF4-FFF2-40B4-BE49-F238E27FC236}">
                <a16:creationId xmlns:a16="http://schemas.microsoft.com/office/drawing/2014/main" id="{55AD5D59-17A6-A643-7C66-55909058A468}"/>
              </a:ext>
            </a:extLst>
          </p:cNvPr>
          <p:cNvSpPr txBox="1">
            <a:spLocks/>
          </p:cNvSpPr>
          <p:nvPr/>
        </p:nvSpPr>
        <p:spPr>
          <a:xfrm>
            <a:off x="554736" y="1499222"/>
            <a:ext cx="3661664" cy="475774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8" name="TextBox 7">
            <a:extLst>
              <a:ext uri="{FF2B5EF4-FFF2-40B4-BE49-F238E27FC236}">
                <a16:creationId xmlns:a16="http://schemas.microsoft.com/office/drawing/2014/main" id="{AD1E5DC1-4502-A760-4591-46A190CE542C}"/>
              </a:ext>
            </a:extLst>
          </p:cNvPr>
          <p:cNvSpPr txBox="1">
            <a:spLocks/>
          </p:cNvSpPr>
          <p:nvPr/>
        </p:nvSpPr>
        <p:spPr>
          <a:xfrm>
            <a:off x="554736" y="96715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9" name="TextBox 8">
            <a:extLst>
              <a:ext uri="{FF2B5EF4-FFF2-40B4-BE49-F238E27FC236}">
                <a16:creationId xmlns:a16="http://schemas.microsoft.com/office/drawing/2014/main" id="{0F266728-9D61-E24D-0EC4-87374C44B31A}"/>
              </a:ext>
            </a:extLst>
          </p:cNvPr>
          <p:cNvSpPr txBox="1">
            <a:spLocks/>
          </p:cNvSpPr>
          <p:nvPr/>
        </p:nvSpPr>
        <p:spPr>
          <a:xfrm>
            <a:off x="4303470" y="1499222"/>
            <a:ext cx="2721461" cy="475774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0" name="TextBox 9">
            <a:extLst>
              <a:ext uri="{FF2B5EF4-FFF2-40B4-BE49-F238E27FC236}">
                <a16:creationId xmlns:a16="http://schemas.microsoft.com/office/drawing/2014/main" id="{2AE42738-ADE6-3F76-694F-4D1E6DA8E580}"/>
              </a:ext>
            </a:extLst>
          </p:cNvPr>
          <p:cNvSpPr txBox="1">
            <a:spLocks/>
          </p:cNvSpPr>
          <p:nvPr/>
        </p:nvSpPr>
        <p:spPr>
          <a:xfrm>
            <a:off x="4303470" y="96715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1" name="TextBox 10">
            <a:extLst>
              <a:ext uri="{FF2B5EF4-FFF2-40B4-BE49-F238E27FC236}">
                <a16:creationId xmlns:a16="http://schemas.microsoft.com/office/drawing/2014/main" id="{4BEFC882-32D5-07D4-9832-AA127699B266}"/>
              </a:ext>
            </a:extLst>
          </p:cNvPr>
          <p:cNvSpPr txBox="1">
            <a:spLocks/>
          </p:cNvSpPr>
          <p:nvPr/>
        </p:nvSpPr>
        <p:spPr>
          <a:xfrm>
            <a:off x="7112000" y="1499222"/>
            <a:ext cx="4525263" cy="475774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8A5D4DE0-4856-930F-D235-5058718B72F1}"/>
              </a:ext>
            </a:extLst>
          </p:cNvPr>
          <p:cNvSpPr txBox="1">
            <a:spLocks/>
          </p:cNvSpPr>
          <p:nvPr/>
        </p:nvSpPr>
        <p:spPr>
          <a:xfrm>
            <a:off x="7112000" y="96715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14" name="TextBox 13">
            <a:extLst>
              <a:ext uri="{FF2B5EF4-FFF2-40B4-BE49-F238E27FC236}">
                <a16:creationId xmlns:a16="http://schemas.microsoft.com/office/drawing/2014/main" id="{17F0811B-2953-6595-0277-0570392E849D}"/>
              </a:ext>
            </a:extLst>
          </p:cNvPr>
          <p:cNvSpPr txBox="1">
            <a:spLocks/>
          </p:cNvSpPr>
          <p:nvPr/>
        </p:nvSpPr>
        <p:spPr>
          <a:xfrm>
            <a:off x="660840" y="1566729"/>
            <a:ext cx="3449455" cy="47089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Meets one of the following study conditions:</a:t>
            </a:r>
          </a:p>
          <a:p>
            <a:pPr lvl="2"/>
            <a:r>
              <a:rPr lang="en-US" sz="1400" dirty="0">
                <a:solidFill>
                  <a:srgbClr val="FF0000"/>
                </a:solidFill>
              </a:rPr>
              <a:t>Meets certain base load eligibility criteria but does not satisfy all required conditions;</a:t>
            </a:r>
          </a:p>
          <a:p>
            <a:pPr lvl="2"/>
            <a:r>
              <a:rPr lang="en-US" sz="1400" dirty="0">
                <a:solidFill>
                  <a:srgbClr val="FF0000"/>
                </a:solidFill>
              </a:rPr>
              <a:t>Has existing interconnection studies deemed invalid under Section 9.2.1.4; </a:t>
            </a:r>
          </a:p>
          <a:p>
            <a:pPr lvl="2"/>
            <a:r>
              <a:rPr lang="en-US" sz="1400" dirty="0">
                <a:solidFill>
                  <a:srgbClr val="FF0000"/>
                </a:solidFill>
              </a:rPr>
              <a:t>Has received ERCOT approval of a steady state or stability study as described in Section 9.8 and 9.9</a:t>
            </a:r>
          </a:p>
          <a:p>
            <a:pPr lvl="1"/>
            <a:r>
              <a:rPr lang="en-US" sz="1400" dirty="0">
                <a:solidFill>
                  <a:srgbClr val="FF0000"/>
                </a:solidFill>
              </a:rPr>
              <a:t>AND meets eligibility requirements under Section 9.2.1.2, including:</a:t>
            </a:r>
          </a:p>
          <a:p>
            <a:pPr lvl="2"/>
            <a:r>
              <a:rPr lang="en-US" sz="1400" dirty="0">
                <a:solidFill>
                  <a:srgbClr val="FF0000"/>
                </a:solidFill>
              </a:rPr>
              <a:t>Site control demonstrated</a:t>
            </a:r>
          </a:p>
          <a:p>
            <a:pPr lvl="2"/>
            <a:r>
              <a:rPr lang="en-US" sz="1400" dirty="0">
                <a:solidFill>
                  <a:srgbClr val="FF0000"/>
                </a:solidFill>
              </a:rPr>
              <a:t>Financial security posted (as determined by TSP/DSP; or $50k/MW if upgrade cost unknown)</a:t>
            </a:r>
          </a:p>
          <a:p>
            <a:pPr lvl="2"/>
            <a:r>
              <a:rPr lang="en-US" sz="1400" dirty="0">
                <a:solidFill>
                  <a:srgbClr val="FF0000"/>
                </a:solidFill>
              </a:rPr>
              <a:t>Required disclosures submitted (Section 9.7, attested by DSP)</a:t>
            </a:r>
          </a:p>
          <a:p>
            <a:pPr lvl="2"/>
            <a:r>
              <a:rPr lang="en-US" sz="1400" dirty="0">
                <a:solidFill>
                  <a:srgbClr val="FF0000"/>
                </a:solidFill>
              </a:rPr>
              <a:t>DSP notarized attestation confirming requirements are met</a:t>
            </a:r>
          </a:p>
        </p:txBody>
      </p:sp>
      <p:sp>
        <p:nvSpPr>
          <p:cNvPr id="16" name="TextBox 15">
            <a:extLst>
              <a:ext uri="{FF2B5EF4-FFF2-40B4-BE49-F238E27FC236}">
                <a16:creationId xmlns:a16="http://schemas.microsoft.com/office/drawing/2014/main" id="{523D4AB1-DADF-D245-60CF-8AFCEEB65BFE}"/>
              </a:ext>
            </a:extLst>
          </p:cNvPr>
          <p:cNvSpPr txBox="1"/>
          <p:nvPr/>
        </p:nvSpPr>
        <p:spPr>
          <a:xfrm>
            <a:off x="4382331" y="156672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17" name="TextBox 16">
            <a:extLst>
              <a:ext uri="{FF2B5EF4-FFF2-40B4-BE49-F238E27FC236}">
                <a16:creationId xmlns:a16="http://schemas.microsoft.com/office/drawing/2014/main" id="{06B529F3-343D-0AB8-B4A8-17011FE4D13A}"/>
              </a:ext>
            </a:extLst>
          </p:cNvPr>
          <p:cNvSpPr txBox="1"/>
          <p:nvPr/>
        </p:nvSpPr>
        <p:spPr>
          <a:xfrm>
            <a:off x="7221815" y="156672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t>and reflected in the Load Commissioning Plan (LCP)</a:t>
            </a:r>
            <a:endParaRPr lang="en-US" sz="1400">
              <a:cs typeface="+mn-cs"/>
            </a:endParaRPr>
          </a:p>
        </p:txBody>
      </p:sp>
      <p:sp>
        <p:nvSpPr>
          <p:cNvPr id="4" name="Title 1">
            <a:extLst>
              <a:ext uri="{FF2B5EF4-FFF2-40B4-BE49-F238E27FC236}">
                <a16:creationId xmlns:a16="http://schemas.microsoft.com/office/drawing/2014/main" id="{8F00910A-C511-7DCF-4B4B-11600EDD150A}"/>
              </a:ext>
            </a:extLst>
          </p:cNvPr>
          <p:cNvSpPr txBox="1">
            <a:spLocks/>
          </p:cNvSpPr>
          <p:nvPr/>
        </p:nvSpPr>
        <p:spPr>
          <a:xfrm>
            <a:off x="1469204" y="457200"/>
            <a:ext cx="10189396" cy="33693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“Studied in Batch Zero”</a:t>
            </a:r>
          </a:p>
        </p:txBody>
      </p:sp>
      <p:sp>
        <p:nvSpPr>
          <p:cNvPr id="5" name="TrackerNumBlue 7">
            <a:extLst>
              <a:ext uri="{FF2B5EF4-FFF2-40B4-BE49-F238E27FC236}">
                <a16:creationId xmlns:a16="http://schemas.microsoft.com/office/drawing/2014/main" id="{82E1F4AD-79C3-CBD2-AB80-40B023645AF9}"/>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2</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21" name="Text Placeholder 20">
            <a:extLst>
              <a:ext uri="{FF2B5EF4-FFF2-40B4-BE49-F238E27FC236}">
                <a16:creationId xmlns:a16="http://schemas.microsoft.com/office/drawing/2014/main" id="{760701BE-EBEA-EBD1-6EE3-1333F0C79C14}"/>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 Sections 9.2.1.2 and 9.2.1.4</a:t>
            </a:r>
          </a:p>
        </p:txBody>
      </p:sp>
      <p:sp>
        <p:nvSpPr>
          <p:cNvPr id="22" name="TextBox 21">
            <a:extLst>
              <a:ext uri="{FF2B5EF4-FFF2-40B4-BE49-F238E27FC236}">
                <a16:creationId xmlns:a16="http://schemas.microsoft.com/office/drawing/2014/main" id="{221D792E-8467-57B9-35A4-1DE797AEBE64}"/>
              </a:ext>
            </a:extLst>
          </p:cNvPr>
          <p:cNvSpPr txBox="1"/>
          <p:nvPr/>
        </p:nvSpPr>
        <p:spPr>
          <a:xfrm>
            <a:off x="9011638" y="77162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2670246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19375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96CBB725-065E-6A86-C27B-F94CD8690096}"/>
              </a:ext>
            </a:extLst>
          </p:cNvPr>
          <p:cNvSpPr>
            <a:spLocks noGrp="1"/>
          </p:cNvSpPr>
          <p:nvPr>
            <p:ph type="sldNum" sz="quarter" idx="12"/>
          </p:nvPr>
        </p:nvSpPr>
        <p:spPr/>
        <p:txBody>
          <a:bodyPr/>
          <a:lstStyle/>
          <a:p>
            <a:fld id="{BCDE79FB-97BA-492B-8D57-F1373F9ADA95}" type="slidenum">
              <a:rPr lang="en-US" smtClean="0"/>
              <a:t>59</a:t>
            </a:fld>
            <a:endParaRPr lang="en-US"/>
          </a:p>
        </p:txBody>
      </p:sp>
      <p:sp>
        <p:nvSpPr>
          <p:cNvPr id="3" name="TextBox 2">
            <a:extLst>
              <a:ext uri="{FF2B5EF4-FFF2-40B4-BE49-F238E27FC236}">
                <a16:creationId xmlns:a16="http://schemas.microsoft.com/office/drawing/2014/main" id="{C53A071A-6220-31ED-2C0D-1132E93D656D}"/>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D6C53108-9CDB-1336-1FD4-D931A635E14F}"/>
              </a:ext>
            </a:extLst>
          </p:cNvPr>
          <p:cNvSpPr txBox="1"/>
          <p:nvPr/>
        </p:nvSpPr>
        <p:spPr>
          <a:xfrm>
            <a:off x="660840" y="2324379"/>
            <a:ext cx="10870760" cy="18389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ERCOT, in consultation with the Interconnecting DSP or TSP, determines the completeness and validity of existing interconnection studies in accordance with Section 9.2.1.4</a:t>
            </a:r>
            <a:endParaRPr lang="en-US" sz="1400" dirty="0">
              <a:solidFill>
                <a:srgbClr val="FF0000"/>
              </a:solidFill>
              <a:cs typeface="+mn-cs"/>
            </a:endParaRPr>
          </a:p>
          <a:p>
            <a:pPr lvl="2"/>
            <a:r>
              <a:rPr lang="en-US" sz="1400" dirty="0"/>
              <a:t>Studies that met the required criteria on or before March 4, 2026 are deemed to be complete and valid without further review under Section 9.2.1.4(3)</a:t>
            </a:r>
            <a:endParaRPr lang="en-US" sz="1400" dirty="0">
              <a:cs typeface="+mn-cs"/>
            </a:endParaRPr>
          </a:p>
          <a:p>
            <a:pPr lvl="1"/>
            <a:r>
              <a:rPr lang="en-US" sz="1400" dirty="0">
                <a:solidFill>
                  <a:srgbClr val="FF0000"/>
                </a:solidFill>
              </a:rPr>
              <a:t>ERCOT uses the evaluation of existing studies to determine whether a Large Load has valid studies for purposes of eligibility under Sections 9.2.1.1 or 9.2.1.2</a:t>
            </a:r>
          </a:p>
          <a:p>
            <a:pPr lvl="1"/>
            <a:r>
              <a:rPr lang="en-US" sz="1400" dirty="0">
                <a:solidFill>
                  <a:srgbClr val="FF0000"/>
                </a:solidFill>
              </a:rPr>
              <a:t>Loads included in the 2024 Permian Basin Reliability Plan Study are treated as having complete and valid studies for purposes of Base Load eligibility (Section 9.2.1.1(1)(d))</a:t>
            </a:r>
            <a:endParaRPr lang="en-US" sz="1400" dirty="0">
              <a:solidFill>
                <a:srgbClr val="FF0000"/>
              </a:solidFill>
              <a:cs typeface="+mn-cs"/>
            </a:endParaRPr>
          </a:p>
        </p:txBody>
      </p:sp>
      <p:sp>
        <p:nvSpPr>
          <p:cNvPr id="7" name="TextBox 6">
            <a:extLst>
              <a:ext uri="{FF2B5EF4-FFF2-40B4-BE49-F238E27FC236}">
                <a16:creationId xmlns:a16="http://schemas.microsoft.com/office/drawing/2014/main" id="{FD51F619-7BBE-9072-BB0D-95C042AD14A1}"/>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11" name="Title 1">
            <a:extLst>
              <a:ext uri="{FF2B5EF4-FFF2-40B4-BE49-F238E27FC236}">
                <a16:creationId xmlns:a16="http://schemas.microsoft.com/office/drawing/2014/main" id="{0CBE24D7-B91F-4EFD-B70C-0DBF544D0079}"/>
              </a:ext>
            </a:extLst>
          </p:cNvPr>
          <p:cNvSpPr txBox="1">
            <a:spLocks/>
          </p:cNvSpPr>
          <p:nvPr/>
        </p:nvSpPr>
        <p:spPr>
          <a:xfrm>
            <a:off x="1469204" y="457200"/>
            <a:ext cx="10062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Interconnection Studies – Treatment of complete and valid existing studies</a:t>
            </a:r>
          </a:p>
        </p:txBody>
      </p:sp>
      <p:sp>
        <p:nvSpPr>
          <p:cNvPr id="12" name="TrackerNumBlue 7">
            <a:extLst>
              <a:ext uri="{FF2B5EF4-FFF2-40B4-BE49-F238E27FC236}">
                <a16:creationId xmlns:a16="http://schemas.microsoft.com/office/drawing/2014/main" id="{552F1162-36F3-2585-68C5-36D7B1618C34}"/>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8" name="Text Placeholder 20">
            <a:extLst>
              <a:ext uri="{FF2B5EF4-FFF2-40B4-BE49-F238E27FC236}">
                <a16:creationId xmlns:a16="http://schemas.microsoft.com/office/drawing/2014/main" id="{E8D29295-38E0-2D3A-60B1-15E453BA8AAF}"/>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 Section 9.2.1.4 (Evaluation of Existing Interconnection Studies)</a:t>
            </a:r>
          </a:p>
        </p:txBody>
      </p:sp>
      <p:sp>
        <p:nvSpPr>
          <p:cNvPr id="9" name="TextBox 8">
            <a:extLst>
              <a:ext uri="{FF2B5EF4-FFF2-40B4-BE49-F238E27FC236}">
                <a16:creationId xmlns:a16="http://schemas.microsoft.com/office/drawing/2014/main" id="{AD819761-95F6-A8BF-9C41-32578D9C31FD}"/>
              </a:ext>
            </a:extLst>
          </p:cNvPr>
          <p:cNvSpPr txBox="1"/>
          <p:nvPr/>
        </p:nvSpPr>
        <p:spPr>
          <a:xfrm>
            <a:off x="9011638" y="1285328"/>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77918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55A686A-FE20-00BE-695B-3B778CA5B932}"/>
              </a:ext>
            </a:extLst>
          </p:cNvPr>
          <p:cNvGraphicFramePr>
            <a:graphicFrameLocks noChangeAspect="1"/>
          </p:cNvGraphicFramePr>
          <p:nvPr>
            <p:custDataLst>
              <p:tags r:id="rId1"/>
            </p:custDataLst>
            <p:extLst>
              <p:ext uri="{D42A27DB-BD31-4B8C-83A1-F6EECF244321}">
                <p14:modId xmlns:p14="http://schemas.microsoft.com/office/powerpoint/2010/main" val="823832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155A686A-FE20-00BE-695B-3B778CA5B9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cs typeface="Arial"/>
              </a:rPr>
              <a:t>Related PUCT Activities</a:t>
            </a:r>
            <a:endParaRPr lang="en-US"/>
          </a:p>
        </p:txBody>
      </p:sp>
      <p:grpSp>
        <p:nvGrpSpPr>
          <p:cNvPr id="14" name="Group 13">
            <a:extLst>
              <a:ext uri="{FF2B5EF4-FFF2-40B4-BE49-F238E27FC236}">
                <a16:creationId xmlns:a16="http://schemas.microsoft.com/office/drawing/2014/main" id="{8633A347-C123-B260-6FEC-5F74F0FEE083}"/>
              </a:ext>
            </a:extLst>
          </p:cNvPr>
          <p:cNvGrpSpPr/>
          <p:nvPr/>
        </p:nvGrpSpPr>
        <p:grpSpPr>
          <a:xfrm>
            <a:off x="554736" y="1011601"/>
            <a:ext cx="11082528" cy="1700775"/>
            <a:chOff x="554736" y="888313"/>
            <a:chExt cx="11082528" cy="1700775"/>
          </a:xfrm>
        </p:grpSpPr>
        <p:sp>
          <p:nvSpPr>
            <p:cNvPr id="6" name="TextBox 5">
              <a:extLst>
                <a:ext uri="{FF2B5EF4-FFF2-40B4-BE49-F238E27FC236}">
                  <a16:creationId xmlns:a16="http://schemas.microsoft.com/office/drawing/2014/main" id="{1260F69C-FEA4-4504-CCFC-BE82FD9EDC79}"/>
                </a:ext>
              </a:extLst>
            </p:cNvPr>
            <p:cNvSpPr txBox="1">
              <a:spLocks/>
            </p:cNvSpPr>
            <p:nvPr/>
          </p:nvSpPr>
          <p:spPr>
            <a:xfrm>
              <a:off x="554736" y="888313"/>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619312" y="1457165"/>
              <a:ext cx="10979207"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5" name="TextBox 14">
              <a:extLst>
                <a:ext uri="{FF2B5EF4-FFF2-40B4-BE49-F238E27FC236}">
                  <a16:creationId xmlns:a16="http://schemas.microsoft.com/office/drawing/2014/main" id="{E0371883-472B-05FE-AB84-F5E024F3558A}"/>
                </a:ext>
              </a:extLst>
            </p:cNvPr>
            <p:cNvSpPr txBox="1">
              <a:spLocks/>
            </p:cNvSpPr>
            <p:nvPr/>
          </p:nvSpPr>
          <p:spPr>
            <a:xfrm>
              <a:off x="682993" y="1538796"/>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sp>
        <p:nvSpPr>
          <p:cNvPr id="12" name="5. Source">
            <a:extLst>
              <a:ext uri="{FF2B5EF4-FFF2-40B4-BE49-F238E27FC236}">
                <a16:creationId xmlns:a16="http://schemas.microsoft.com/office/drawing/2014/main" id="{B1E29D77-2EB2-B326-F0BE-14F59D38B8CC}"/>
              </a:ext>
            </a:extLst>
          </p:cNvPr>
          <p:cNvSpPr txBox="1"/>
          <p:nvPr>
            <p:custDataLst>
              <p:tags r:id="rId2"/>
            </p:custDataLst>
          </p:nvPr>
        </p:nvSpPr>
        <p:spPr>
          <a:xfrm>
            <a:off x="554736"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grpSp>
        <p:nvGrpSpPr>
          <p:cNvPr id="11" name="Group 10">
            <a:extLst>
              <a:ext uri="{FF2B5EF4-FFF2-40B4-BE49-F238E27FC236}">
                <a16:creationId xmlns:a16="http://schemas.microsoft.com/office/drawing/2014/main" id="{36046310-A0CF-0722-9415-1566CD438B0A}"/>
              </a:ext>
            </a:extLst>
          </p:cNvPr>
          <p:cNvGrpSpPr/>
          <p:nvPr/>
        </p:nvGrpSpPr>
        <p:grpSpPr>
          <a:xfrm>
            <a:off x="554736" y="3008912"/>
            <a:ext cx="11457859" cy="3084063"/>
            <a:chOff x="554736" y="2885624"/>
            <a:chExt cx="11457859" cy="3084063"/>
          </a:xfrm>
        </p:grpSpPr>
        <p:sp>
          <p:nvSpPr>
            <p:cNvPr id="9" name="TextBox 8">
              <a:extLst>
                <a:ext uri="{FF2B5EF4-FFF2-40B4-BE49-F238E27FC236}">
                  <a16:creationId xmlns:a16="http://schemas.microsoft.com/office/drawing/2014/main" id="{F9394607-EFBE-2891-7531-BF20461613A8}"/>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620504" y="3474184"/>
              <a:ext cx="10974145"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7" name="TextBox 16">
              <a:extLst>
                <a:ext uri="{FF2B5EF4-FFF2-40B4-BE49-F238E27FC236}">
                  <a16:creationId xmlns:a16="http://schemas.microsoft.com/office/drawing/2014/main" id="{570AB28A-382A-1404-9562-1662A1792A8F}"/>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4" name="TextBox 3">
              <a:extLst>
                <a:ext uri="{FF2B5EF4-FFF2-40B4-BE49-F238E27FC236}">
                  <a16:creationId xmlns:a16="http://schemas.microsoft.com/office/drawing/2014/main" id="{6E46F637-8F96-2A28-893E-BB1FE17E0EE3}"/>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8" name="TextBox 7">
              <a:extLst>
                <a:ext uri="{FF2B5EF4-FFF2-40B4-BE49-F238E27FC236}">
                  <a16:creationId xmlns:a16="http://schemas.microsoft.com/office/drawing/2014/main" id="{F46B7AE6-5722-03BC-55D8-7B2C3BD8E0C8}"/>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cs typeface="Arial"/>
                </a:rPr>
                <a:t>After the PUCT adopts a final rule, ERCOT will file a revision request to align Section 9.7 with the requirements in the final rule.  </a:t>
              </a:r>
            </a:p>
          </p:txBody>
        </p:sp>
      </p:grpSp>
      <p:sp>
        <p:nvSpPr>
          <p:cNvPr id="19" name="Slide Number Placeholder 18">
            <a:extLst>
              <a:ext uri="{FF2B5EF4-FFF2-40B4-BE49-F238E27FC236}">
                <a16:creationId xmlns:a16="http://schemas.microsoft.com/office/drawing/2014/main" id="{5C38215F-F882-9329-AA2E-5790757A417C}"/>
              </a:ext>
            </a:extLst>
          </p:cNvPr>
          <p:cNvSpPr>
            <a:spLocks noGrp="1"/>
          </p:cNvSpPr>
          <p:nvPr>
            <p:ph type="sldNum" sz="quarter" idx="12"/>
          </p:nvPr>
        </p:nvSpPr>
        <p:spPr/>
        <p:txBody>
          <a:bodyPr/>
          <a:lstStyle/>
          <a:p>
            <a:fld id="{BCDE79FB-97BA-492B-8D57-F1373F9ADA95}" type="slidenum">
              <a:rPr lang="en-US" smtClean="0"/>
              <a:t>6</a:t>
            </a:fld>
            <a:endParaRPr lang="en-US"/>
          </a:p>
        </p:txBody>
      </p:sp>
    </p:spTree>
    <p:extLst>
      <p:ext uri="{BB962C8B-B14F-4D97-AF65-F5344CB8AC3E}">
        <p14:creationId xmlns:p14="http://schemas.microsoft.com/office/powerpoint/2010/main" val="4122431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2E46-E5CD-1965-D881-1349667D9D8F}"/>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AB18C414-304C-5D30-153E-CCF5F57F4CDC}"/>
              </a:ext>
            </a:extLst>
          </p:cNvPr>
          <p:cNvGraphicFramePr>
            <a:graphicFrameLocks noChangeAspect="1"/>
          </p:cNvGraphicFramePr>
          <p:nvPr>
            <p:custDataLst>
              <p:tags r:id="rId1"/>
            </p:custDataLst>
            <p:extLst>
              <p:ext uri="{D42A27DB-BD31-4B8C-83A1-F6EECF244321}">
                <p14:modId xmlns:p14="http://schemas.microsoft.com/office/powerpoint/2010/main" val="1190645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5" name="Object 2" hidden="1">
                        <a:extLst>
                          <a:ext uri="{FF2B5EF4-FFF2-40B4-BE49-F238E27FC236}">
                            <a16:creationId xmlns:a16="http://schemas.microsoft.com/office/drawing/2014/main" id="{AB18C414-304C-5D30-153E-CCF5F57F4CD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58121819-85B1-3EF0-ED67-A38D64DDCA4A}"/>
              </a:ext>
            </a:extLst>
          </p:cNvPr>
          <p:cNvSpPr>
            <a:spLocks noGrp="1"/>
          </p:cNvSpPr>
          <p:nvPr>
            <p:ph type="sldNum" sz="quarter" idx="12"/>
          </p:nvPr>
        </p:nvSpPr>
        <p:spPr/>
        <p:txBody>
          <a:bodyPr/>
          <a:lstStyle/>
          <a:p>
            <a:fld id="{BCDE79FB-97BA-492B-8D57-F1373F9ADA95}" type="slidenum">
              <a:rPr lang="en-US" smtClean="0"/>
              <a:t>60</a:t>
            </a:fld>
            <a:endParaRPr lang="en-US"/>
          </a:p>
        </p:txBody>
      </p:sp>
      <p:sp>
        <p:nvSpPr>
          <p:cNvPr id="6" name="TextBox 5">
            <a:extLst>
              <a:ext uri="{FF2B5EF4-FFF2-40B4-BE49-F238E27FC236}">
                <a16:creationId xmlns:a16="http://schemas.microsoft.com/office/drawing/2014/main" id="{71B6FFB7-C0C1-DB87-0272-78D96BFFF3D0}"/>
              </a:ext>
            </a:extLst>
          </p:cNvPr>
          <p:cNvSpPr txBox="1">
            <a:spLocks/>
          </p:cNvSpPr>
          <p:nvPr/>
        </p:nvSpPr>
        <p:spPr>
          <a:xfrm>
            <a:off x="7489861" y="1594156"/>
            <a:ext cx="416873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Key takeaways</a:t>
            </a:r>
          </a:p>
        </p:txBody>
      </p:sp>
      <p:grpSp>
        <p:nvGrpSpPr>
          <p:cNvPr id="8" name="Group 7">
            <a:extLst>
              <a:ext uri="{FF2B5EF4-FFF2-40B4-BE49-F238E27FC236}">
                <a16:creationId xmlns:a16="http://schemas.microsoft.com/office/drawing/2014/main" id="{7F37001A-A33B-F447-D4D8-0D7DF0C7FDCF}"/>
              </a:ext>
            </a:extLst>
          </p:cNvPr>
          <p:cNvGrpSpPr/>
          <p:nvPr/>
        </p:nvGrpSpPr>
        <p:grpSpPr>
          <a:xfrm>
            <a:off x="554736" y="1984743"/>
            <a:ext cx="2802637" cy="256495"/>
            <a:chOff x="1257300" y="1665156"/>
            <a:chExt cx="2802637" cy="256495"/>
          </a:xfrm>
        </p:grpSpPr>
        <p:sp>
          <p:nvSpPr>
            <p:cNvPr id="9" name="TextBox 8">
              <a:extLst>
                <a:ext uri="{FF2B5EF4-FFF2-40B4-BE49-F238E27FC236}">
                  <a16:creationId xmlns:a16="http://schemas.microsoft.com/office/drawing/2014/main" id="{904ABB13-EAB3-61EC-3ADD-E9DEC3E7AD03}"/>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1: </a:t>
              </a:r>
              <a:r>
                <a:rPr lang="en-US" sz="1400" b="1"/>
                <a:t>Date ordered list</a:t>
              </a:r>
            </a:p>
          </p:txBody>
        </p:sp>
        <p:cxnSp>
          <p:nvCxnSpPr>
            <p:cNvPr id="10" name="LineBasicDefault 7">
              <a:extLst>
                <a:ext uri="{FF2B5EF4-FFF2-40B4-BE49-F238E27FC236}">
                  <a16:creationId xmlns:a16="http://schemas.microsoft.com/office/drawing/2014/main" id="{6FDA23E1-6A7B-6EEE-0BD1-83D05B47BB5B}"/>
                </a:ext>
              </a:extLst>
            </p:cNvPr>
            <p:cNvCxnSpPr>
              <a:cxnSpLocks/>
            </p:cNvCxnSpPr>
            <p:nvPr>
              <p:custDataLst>
                <p:tags r:id="rId1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5760D730-E87F-B80E-10FC-1010BA4AFF9F}"/>
              </a:ext>
            </a:extLst>
          </p:cNvPr>
          <p:cNvGrpSpPr/>
          <p:nvPr/>
        </p:nvGrpSpPr>
        <p:grpSpPr>
          <a:xfrm>
            <a:off x="4135956" y="1984743"/>
            <a:ext cx="2802637" cy="256495"/>
            <a:chOff x="1257300" y="1665156"/>
            <a:chExt cx="2802637" cy="256495"/>
          </a:xfrm>
        </p:grpSpPr>
        <p:sp>
          <p:nvSpPr>
            <p:cNvPr id="12" name="TextBox 11">
              <a:extLst>
                <a:ext uri="{FF2B5EF4-FFF2-40B4-BE49-F238E27FC236}">
                  <a16:creationId xmlns:a16="http://schemas.microsoft.com/office/drawing/2014/main" id="{35D154B1-63B4-A8DF-B417-7B6AA4671D81}"/>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2: </a:t>
              </a:r>
              <a:r>
                <a:rPr lang="en-US" sz="1400" b="1"/>
                <a:t>Sequential Evaluation</a:t>
              </a:r>
            </a:p>
          </p:txBody>
        </p:sp>
        <p:cxnSp>
          <p:nvCxnSpPr>
            <p:cNvPr id="26" name="LineBasicDefault 7">
              <a:extLst>
                <a:ext uri="{FF2B5EF4-FFF2-40B4-BE49-F238E27FC236}">
                  <a16:creationId xmlns:a16="http://schemas.microsoft.com/office/drawing/2014/main" id="{06F8A9A7-D8B4-57AC-CEFC-324AFB6FE91C}"/>
                </a:ext>
              </a:extLst>
            </p:cNvPr>
            <p:cNvCxnSpPr>
              <a:cxnSpLocks/>
            </p:cNvCxnSpPr>
            <p:nvPr>
              <p:custDataLst>
                <p:tags r:id="rId9"/>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Rectangle 27">
            <a:extLst>
              <a:ext uri="{FF2B5EF4-FFF2-40B4-BE49-F238E27FC236}">
                <a16:creationId xmlns:a16="http://schemas.microsoft.com/office/drawing/2014/main" id="{93D57A20-F31C-DF77-DC4A-2398442ABB01}"/>
              </a:ext>
            </a:extLst>
          </p:cNvPr>
          <p:cNvSpPr/>
          <p:nvPr/>
        </p:nvSpPr>
        <p:spPr>
          <a:xfrm>
            <a:off x="413595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29" name="Rectangle 28">
            <a:extLst>
              <a:ext uri="{FF2B5EF4-FFF2-40B4-BE49-F238E27FC236}">
                <a16:creationId xmlns:a16="http://schemas.microsoft.com/office/drawing/2014/main" id="{303961EF-C90E-3245-4B64-F270859BDAC3}"/>
              </a:ext>
            </a:extLst>
          </p:cNvPr>
          <p:cNvSpPr/>
          <p:nvPr/>
        </p:nvSpPr>
        <p:spPr>
          <a:xfrm>
            <a:off x="413595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43" name="Rectangle 42">
            <a:extLst>
              <a:ext uri="{FF2B5EF4-FFF2-40B4-BE49-F238E27FC236}">
                <a16:creationId xmlns:a16="http://schemas.microsoft.com/office/drawing/2014/main" id="{33E6FF0A-6C4F-1A6F-0418-382CB4C517B0}"/>
              </a:ext>
            </a:extLst>
          </p:cNvPr>
          <p:cNvSpPr/>
          <p:nvPr/>
        </p:nvSpPr>
        <p:spPr>
          <a:xfrm>
            <a:off x="413595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49" name="Rectangle 48">
            <a:extLst>
              <a:ext uri="{FF2B5EF4-FFF2-40B4-BE49-F238E27FC236}">
                <a16:creationId xmlns:a16="http://schemas.microsoft.com/office/drawing/2014/main" id="{52B95705-F04B-7EA4-D302-AD3C0C60325A}"/>
              </a:ext>
            </a:extLst>
          </p:cNvPr>
          <p:cNvSpPr/>
          <p:nvPr/>
        </p:nvSpPr>
        <p:spPr>
          <a:xfrm>
            <a:off x="413595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50" name="Rectangle 49">
            <a:extLst>
              <a:ext uri="{FF2B5EF4-FFF2-40B4-BE49-F238E27FC236}">
                <a16:creationId xmlns:a16="http://schemas.microsoft.com/office/drawing/2014/main" id="{27427D7F-0F97-5152-0912-F3A1F73F6E56}"/>
              </a:ext>
            </a:extLst>
          </p:cNvPr>
          <p:cNvSpPr/>
          <p:nvPr/>
        </p:nvSpPr>
        <p:spPr>
          <a:xfrm>
            <a:off x="413595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52" name="Rectangle 51">
            <a:extLst>
              <a:ext uri="{FF2B5EF4-FFF2-40B4-BE49-F238E27FC236}">
                <a16:creationId xmlns:a16="http://schemas.microsoft.com/office/drawing/2014/main" id="{B7D29D4A-8A6E-ED9D-1567-72DBA4F921BE}"/>
              </a:ext>
            </a:extLst>
          </p:cNvPr>
          <p:cNvSpPr/>
          <p:nvPr/>
        </p:nvSpPr>
        <p:spPr>
          <a:xfrm>
            <a:off x="413595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53" name="Rectangle 52">
            <a:extLst>
              <a:ext uri="{FF2B5EF4-FFF2-40B4-BE49-F238E27FC236}">
                <a16:creationId xmlns:a16="http://schemas.microsoft.com/office/drawing/2014/main" id="{8D4094DD-73BE-044C-6B8C-4009ABA1D5FE}"/>
              </a:ext>
            </a:extLst>
          </p:cNvPr>
          <p:cNvSpPr/>
          <p:nvPr/>
        </p:nvSpPr>
        <p:spPr>
          <a:xfrm>
            <a:off x="413595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grpSp>
        <p:nvGrpSpPr>
          <p:cNvPr id="68" name="ChevronBlue 97">
            <a:extLst>
              <a:ext uri="{FF2B5EF4-FFF2-40B4-BE49-F238E27FC236}">
                <a16:creationId xmlns:a16="http://schemas.microsoft.com/office/drawing/2014/main" id="{D1AAC523-FDBE-8D75-2C27-DE48BA0B6BA4}"/>
              </a:ext>
            </a:extLst>
          </p:cNvPr>
          <p:cNvGrpSpPr>
            <a:grpSpLocks noChangeAspect="1"/>
          </p:cNvGrpSpPr>
          <p:nvPr>
            <p:custDataLst>
              <p:tags r:id="rId2"/>
            </p:custDataLst>
          </p:nvPr>
        </p:nvGrpSpPr>
        <p:grpSpPr>
          <a:xfrm>
            <a:off x="3582934" y="2056676"/>
            <a:ext cx="327461" cy="327461"/>
            <a:chOff x="1016000" y="1016000"/>
            <a:chExt cx="396228" cy="396228"/>
          </a:xfrm>
        </p:grpSpPr>
        <p:sp>
          <p:nvSpPr>
            <p:cNvPr id="72" name="Oval 71">
              <a:extLst>
                <a:ext uri="{FF2B5EF4-FFF2-40B4-BE49-F238E27FC236}">
                  <a16:creationId xmlns:a16="http://schemas.microsoft.com/office/drawing/2014/main" id="{B8A54F3C-15A5-7E42-9644-B410601FBA70}"/>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11F1A4FC-AC12-AC21-AC0F-34594D803FD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23614" y="1023614"/>
              <a:ext cx="381000" cy="381000"/>
            </a:xfrm>
            <a:prstGeom prst="rect">
              <a:avLst/>
            </a:prstGeom>
          </p:spPr>
        </p:pic>
      </p:grpSp>
      <p:grpSp>
        <p:nvGrpSpPr>
          <p:cNvPr id="75" name="Group 74">
            <a:extLst>
              <a:ext uri="{FF2B5EF4-FFF2-40B4-BE49-F238E27FC236}">
                <a16:creationId xmlns:a16="http://schemas.microsoft.com/office/drawing/2014/main" id="{C36B6930-F3E3-B409-8182-50EDB4346FDA}"/>
              </a:ext>
            </a:extLst>
          </p:cNvPr>
          <p:cNvGrpSpPr/>
          <p:nvPr/>
        </p:nvGrpSpPr>
        <p:grpSpPr>
          <a:xfrm>
            <a:off x="554736" y="1594156"/>
            <a:ext cx="6383857" cy="256495"/>
            <a:chOff x="1257300" y="1665156"/>
            <a:chExt cx="2802637" cy="256495"/>
          </a:xfrm>
        </p:grpSpPr>
        <p:sp>
          <p:nvSpPr>
            <p:cNvPr id="77" name="TextBox 76">
              <a:extLst>
                <a:ext uri="{FF2B5EF4-FFF2-40B4-BE49-F238E27FC236}">
                  <a16:creationId xmlns:a16="http://schemas.microsoft.com/office/drawing/2014/main" id="{1F825372-E145-FCCA-2B75-83F706D1E36D}"/>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Process for evaluating study validity for loads that qualify after March 4</a:t>
              </a:r>
            </a:p>
          </p:txBody>
        </p:sp>
        <p:cxnSp>
          <p:nvCxnSpPr>
            <p:cNvPr id="78" name="LineBasicDefault 7">
              <a:extLst>
                <a:ext uri="{FF2B5EF4-FFF2-40B4-BE49-F238E27FC236}">
                  <a16:creationId xmlns:a16="http://schemas.microsoft.com/office/drawing/2014/main" id="{6E8BF7FA-F00F-F3E2-6294-B85DEC185168}"/>
                </a:ext>
              </a:extLst>
            </p:cNvPr>
            <p:cNvCxnSpPr>
              <a:cxnSpLocks/>
            </p:cNvCxnSpPr>
            <p:nvPr>
              <p:custDataLst>
                <p:tags r:id="rId8"/>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9" name="TextBox 78">
            <a:extLst>
              <a:ext uri="{FF2B5EF4-FFF2-40B4-BE49-F238E27FC236}">
                <a16:creationId xmlns:a16="http://schemas.microsoft.com/office/drawing/2014/main" id="{E24CF89D-D328-6263-67D5-8CB2D9188C49}"/>
              </a:ext>
            </a:extLst>
          </p:cNvPr>
          <p:cNvSpPr txBox="1">
            <a:spLocks/>
          </p:cNvSpPr>
          <p:nvPr/>
        </p:nvSpPr>
        <p:spPr>
          <a:xfrm>
            <a:off x="7464425" y="1984743"/>
            <a:ext cx="4438615" cy="450892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a:t>Loads with a milestone date</a:t>
            </a:r>
            <a:r>
              <a:rPr lang="en-US" sz="1400" b="1" baseline="30000"/>
              <a:t>1</a:t>
            </a:r>
            <a:r>
              <a:rPr lang="en-US" sz="1400" b="1"/>
              <a:t> on or before March 4, 2026 that meet the criteria in Section 9.2.1.4(3) are considered to have valid studies </a:t>
            </a:r>
            <a:r>
              <a:rPr lang="en-US" sz="1400"/>
              <a:t>with no additional evaluation</a:t>
            </a:r>
          </a:p>
          <a:p>
            <a:pPr marL="285750" indent="-285750">
              <a:buFont typeface="Arial" panose="020B0604020202020204" pitchFamily="34" charset="0"/>
              <a:buChar char="•"/>
            </a:pPr>
            <a:r>
              <a:rPr lang="en-US" sz="1400" b="1"/>
              <a:t>ERCOT orders remaining loads sequentially by milestone date to evaluate legacy interconnection studies</a:t>
            </a:r>
            <a:endParaRPr lang="en-US" sz="1400"/>
          </a:p>
          <a:p>
            <a:pPr marL="834390" lvl="1" indent="-285750"/>
            <a:r>
              <a:rPr lang="en-US" sz="1200" b="1"/>
              <a:t>If two loads share the same date, ERCOT applies pathway-based tie-breakers</a:t>
            </a:r>
            <a:r>
              <a:rPr lang="en-US" sz="1200"/>
              <a:t> (e.g., RPG-based loads prioritized over LLIS, then submission timing)</a:t>
            </a:r>
          </a:p>
          <a:p>
            <a:pPr marL="285750" indent="-285750">
              <a:buFont typeface="Arial" panose="020B0604020202020204" pitchFamily="34" charset="0"/>
              <a:buChar char="•"/>
            </a:pPr>
            <a:r>
              <a:rPr lang="en-US" sz="1400" b="1"/>
              <a:t>Milestone date depends on interconnection pathway:</a:t>
            </a:r>
          </a:p>
          <a:p>
            <a:pPr marL="626745" lvl="1" indent="-285750">
              <a:buFont typeface="Arial" panose="020B0604020202020204" pitchFamily="34" charset="0"/>
              <a:buChar char="­"/>
            </a:pPr>
            <a:r>
              <a:rPr lang="en-US"/>
              <a:t>RPG loads - date of RPG endorsement</a:t>
            </a:r>
            <a:endParaRPr lang="en-US">
              <a:cs typeface="Arial"/>
            </a:endParaRPr>
          </a:p>
          <a:p>
            <a:pPr marL="626745" lvl="1" indent="-285750">
              <a:buFont typeface="Arial" panose="020B0604020202020204" pitchFamily="34" charset="0"/>
              <a:buChar char="­"/>
            </a:pPr>
            <a:r>
              <a:rPr lang="en-US"/>
              <a:t>LLIS loads - date legacy PG 9.4 and 9.5 satisfied</a:t>
            </a:r>
            <a:endParaRPr lang="en-US" b="1">
              <a:cs typeface="Arial"/>
            </a:endParaRPr>
          </a:p>
          <a:p>
            <a:pPr marL="285750" indent="-285750">
              <a:buFont typeface="Arial" panose="020B0604020202020204" pitchFamily="34" charset="0"/>
              <a:buChar char="•"/>
            </a:pPr>
            <a:r>
              <a:rPr lang="en-US" sz="1400" b="1">
                <a:ea typeface="+mn-lt"/>
                <a:cs typeface="+mn-lt"/>
              </a:rPr>
              <a:t>Earlier loads are validated first</a:t>
            </a:r>
            <a:r>
              <a:rPr lang="en-US" sz="1400">
                <a:ea typeface="+mn-lt"/>
                <a:cs typeface="+mn-lt"/>
              </a:rPr>
              <a:t>; subsequent ones remain valid only if previously validated loads are either outside the study area or included in the study</a:t>
            </a:r>
          </a:p>
          <a:p>
            <a:pPr marL="834390" lvl="1" indent="-285750"/>
            <a:endParaRPr lang="en-US" sz="1200">
              <a:ea typeface="+mn-lt"/>
              <a:cs typeface="+mn-lt"/>
            </a:endParaRPr>
          </a:p>
        </p:txBody>
      </p:sp>
      <p:sp>
        <p:nvSpPr>
          <p:cNvPr id="80" name="TrackerNumWhite 126">
            <a:extLst>
              <a:ext uri="{FF2B5EF4-FFF2-40B4-BE49-F238E27FC236}">
                <a16:creationId xmlns:a16="http://schemas.microsoft.com/office/drawing/2014/main" id="{7C85D7D7-BB77-C18E-D54C-D094A12E87B5}"/>
              </a:ext>
            </a:extLst>
          </p:cNvPr>
          <p:cNvSpPr/>
          <p:nvPr/>
        </p:nvSpPr>
        <p:spPr>
          <a:xfrm>
            <a:off x="7896291" y="3577544"/>
            <a:ext cx="279340" cy="279340"/>
          </a:xfrm>
          <a:prstGeom prst="ellipse">
            <a:avLst/>
          </a:prstGeom>
          <a:solidFill>
            <a:srgbClr val="3DBED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1</a:t>
            </a:r>
          </a:p>
        </p:txBody>
      </p:sp>
      <p:sp>
        <p:nvSpPr>
          <p:cNvPr id="82" name="4. Footnote">
            <a:extLst>
              <a:ext uri="{FF2B5EF4-FFF2-40B4-BE49-F238E27FC236}">
                <a16:creationId xmlns:a16="http://schemas.microsoft.com/office/drawing/2014/main" id="{8AD431F0-3628-8262-89B2-5CF0AF639144}"/>
              </a:ext>
            </a:extLst>
          </p:cNvPr>
          <p:cNvSpPr txBox="1"/>
          <p:nvPr>
            <p:custDataLst>
              <p:tags r:id="rId3"/>
            </p:custDataLst>
          </p:nvPr>
        </p:nvSpPr>
        <p:spPr>
          <a:xfrm>
            <a:off x="554736" y="6400703"/>
            <a:ext cx="981526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solidFill>
                  <a:srgbClr val="FF0000"/>
                </a:solidFill>
              </a:rPr>
              <a:t>1. Milestone date reflects the date the load meets the applicable criteria under Section 9.2.1.4 (e.g., RPG endorsement date or date legacy LLIS and interconnection agreement requirements are satisfied)</a:t>
            </a:r>
          </a:p>
        </p:txBody>
      </p:sp>
      <p:sp>
        <p:nvSpPr>
          <p:cNvPr id="83" name="Rectangle 82">
            <a:extLst>
              <a:ext uri="{FF2B5EF4-FFF2-40B4-BE49-F238E27FC236}">
                <a16:creationId xmlns:a16="http://schemas.microsoft.com/office/drawing/2014/main" id="{79D587BF-2530-AF51-8BFB-E89E9B316803}"/>
              </a:ext>
            </a:extLst>
          </p:cNvPr>
          <p:cNvSpPr/>
          <p:nvPr/>
        </p:nvSpPr>
        <p:spPr>
          <a:xfrm>
            <a:off x="55473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84" name="Rectangle 83">
            <a:extLst>
              <a:ext uri="{FF2B5EF4-FFF2-40B4-BE49-F238E27FC236}">
                <a16:creationId xmlns:a16="http://schemas.microsoft.com/office/drawing/2014/main" id="{14F616E5-819D-2E94-9C93-079C0DB74B5C}"/>
              </a:ext>
            </a:extLst>
          </p:cNvPr>
          <p:cNvSpPr/>
          <p:nvPr/>
        </p:nvSpPr>
        <p:spPr>
          <a:xfrm>
            <a:off x="55473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85" name="Rectangle 84">
            <a:extLst>
              <a:ext uri="{FF2B5EF4-FFF2-40B4-BE49-F238E27FC236}">
                <a16:creationId xmlns:a16="http://schemas.microsoft.com/office/drawing/2014/main" id="{71172AFD-70B2-5128-9C41-27C27698A30F}"/>
              </a:ext>
            </a:extLst>
          </p:cNvPr>
          <p:cNvSpPr/>
          <p:nvPr/>
        </p:nvSpPr>
        <p:spPr>
          <a:xfrm>
            <a:off x="55473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86" name="Rectangle 85">
            <a:extLst>
              <a:ext uri="{FF2B5EF4-FFF2-40B4-BE49-F238E27FC236}">
                <a16:creationId xmlns:a16="http://schemas.microsoft.com/office/drawing/2014/main" id="{14F7F703-A963-38BD-A0A8-2BB051C50BFF}"/>
              </a:ext>
            </a:extLst>
          </p:cNvPr>
          <p:cNvSpPr/>
          <p:nvPr/>
        </p:nvSpPr>
        <p:spPr>
          <a:xfrm>
            <a:off x="55473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87" name="Rectangle 86">
            <a:extLst>
              <a:ext uri="{FF2B5EF4-FFF2-40B4-BE49-F238E27FC236}">
                <a16:creationId xmlns:a16="http://schemas.microsoft.com/office/drawing/2014/main" id="{21A7EDB6-2457-C91D-9B00-8F5AF130C437}"/>
              </a:ext>
            </a:extLst>
          </p:cNvPr>
          <p:cNvSpPr/>
          <p:nvPr/>
        </p:nvSpPr>
        <p:spPr>
          <a:xfrm>
            <a:off x="55473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88" name="Rectangle 87">
            <a:extLst>
              <a:ext uri="{FF2B5EF4-FFF2-40B4-BE49-F238E27FC236}">
                <a16:creationId xmlns:a16="http://schemas.microsoft.com/office/drawing/2014/main" id="{5889D7B8-A101-D5BF-3992-50D3C4627F75}"/>
              </a:ext>
            </a:extLst>
          </p:cNvPr>
          <p:cNvSpPr/>
          <p:nvPr/>
        </p:nvSpPr>
        <p:spPr>
          <a:xfrm>
            <a:off x="55473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89" name="Rectangle 88">
            <a:extLst>
              <a:ext uri="{FF2B5EF4-FFF2-40B4-BE49-F238E27FC236}">
                <a16:creationId xmlns:a16="http://schemas.microsoft.com/office/drawing/2014/main" id="{3EDC8E2C-58BB-E085-37B4-A4F2E8F56349}"/>
              </a:ext>
            </a:extLst>
          </p:cNvPr>
          <p:cNvSpPr/>
          <p:nvPr/>
        </p:nvSpPr>
        <p:spPr>
          <a:xfrm>
            <a:off x="55473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sp>
        <p:nvSpPr>
          <p:cNvPr id="90" name="Rectangle 89">
            <a:extLst>
              <a:ext uri="{FF2B5EF4-FFF2-40B4-BE49-F238E27FC236}">
                <a16:creationId xmlns:a16="http://schemas.microsoft.com/office/drawing/2014/main" id="{D91CC0FD-6586-61B4-8DAC-53B60E4FBB93}"/>
              </a:ext>
            </a:extLst>
          </p:cNvPr>
          <p:cNvSpPr/>
          <p:nvPr/>
        </p:nvSpPr>
        <p:spPr>
          <a:xfrm>
            <a:off x="480501" y="3299070"/>
            <a:ext cx="2951607" cy="9983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ckerNumWhite 126">
            <a:extLst>
              <a:ext uri="{FF2B5EF4-FFF2-40B4-BE49-F238E27FC236}">
                <a16:creationId xmlns:a16="http://schemas.microsoft.com/office/drawing/2014/main" id="{78FFCA9D-011C-37A5-2798-698803372D03}"/>
              </a:ext>
            </a:extLst>
          </p:cNvPr>
          <p:cNvSpPr/>
          <p:nvPr>
            <p:custDataLst>
              <p:tags r:id="rId4"/>
            </p:custDataLst>
          </p:nvPr>
        </p:nvSpPr>
        <p:spPr>
          <a:xfrm>
            <a:off x="288960" y="3173332"/>
            <a:ext cx="279340" cy="279340"/>
          </a:xfrm>
          <a:prstGeom prst="ellipse">
            <a:avLst/>
          </a:prstGeom>
          <a:solidFill>
            <a:srgbClr val="3DBED1"/>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92" name="Oval 91">
            <a:extLst>
              <a:ext uri="{FF2B5EF4-FFF2-40B4-BE49-F238E27FC236}">
                <a16:creationId xmlns:a16="http://schemas.microsoft.com/office/drawing/2014/main" id="{CC2235C9-D99C-C2D1-C24B-47B1D893B627}"/>
              </a:ext>
            </a:extLst>
          </p:cNvPr>
          <p:cNvSpPr/>
          <p:nvPr/>
        </p:nvSpPr>
        <p:spPr>
          <a:xfrm>
            <a:off x="3972225" y="2393650"/>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3" name="Oval 92">
            <a:extLst>
              <a:ext uri="{FF2B5EF4-FFF2-40B4-BE49-F238E27FC236}">
                <a16:creationId xmlns:a16="http://schemas.microsoft.com/office/drawing/2014/main" id="{2FA36309-837C-F3FA-C115-8D78009FB23B}"/>
              </a:ext>
            </a:extLst>
          </p:cNvPr>
          <p:cNvSpPr/>
          <p:nvPr/>
        </p:nvSpPr>
        <p:spPr>
          <a:xfrm>
            <a:off x="3972225" y="2889738"/>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4" name="Oval 93">
            <a:extLst>
              <a:ext uri="{FF2B5EF4-FFF2-40B4-BE49-F238E27FC236}">
                <a16:creationId xmlns:a16="http://schemas.microsoft.com/office/drawing/2014/main" id="{21F8E68E-825C-6FC2-54F8-26294286429A}"/>
              </a:ext>
            </a:extLst>
          </p:cNvPr>
          <p:cNvSpPr/>
          <p:nvPr/>
        </p:nvSpPr>
        <p:spPr>
          <a:xfrm>
            <a:off x="3972225" y="3390885"/>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5" name="Oval 94">
            <a:extLst>
              <a:ext uri="{FF2B5EF4-FFF2-40B4-BE49-F238E27FC236}">
                <a16:creationId xmlns:a16="http://schemas.microsoft.com/office/drawing/2014/main" id="{D92DE591-43B6-0F19-48FC-E70A9E2D3AC3}"/>
              </a:ext>
            </a:extLst>
          </p:cNvPr>
          <p:cNvSpPr/>
          <p:nvPr/>
        </p:nvSpPr>
        <p:spPr>
          <a:xfrm>
            <a:off x="3972225" y="4383171"/>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6" name="Oval 95">
            <a:extLst>
              <a:ext uri="{FF2B5EF4-FFF2-40B4-BE49-F238E27FC236}">
                <a16:creationId xmlns:a16="http://schemas.microsoft.com/office/drawing/2014/main" id="{6536453C-0B81-2CBA-C6D7-C33B22E0D3B9}"/>
              </a:ext>
            </a:extLst>
          </p:cNvPr>
          <p:cNvSpPr/>
          <p:nvPr/>
        </p:nvSpPr>
        <p:spPr>
          <a:xfrm>
            <a:off x="3972224" y="5375457"/>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7" name="Rectangle 96">
            <a:extLst>
              <a:ext uri="{FF2B5EF4-FFF2-40B4-BE49-F238E27FC236}">
                <a16:creationId xmlns:a16="http://schemas.microsoft.com/office/drawing/2014/main" id="{4212961B-9015-D9D2-AFFA-BA40D1708556}"/>
              </a:ext>
            </a:extLst>
          </p:cNvPr>
          <p:cNvSpPr/>
          <p:nvPr/>
        </p:nvSpPr>
        <p:spPr>
          <a:xfrm>
            <a:off x="4134202" y="3856884"/>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98" name="Oval 97">
            <a:extLst>
              <a:ext uri="{FF2B5EF4-FFF2-40B4-BE49-F238E27FC236}">
                <a16:creationId xmlns:a16="http://schemas.microsoft.com/office/drawing/2014/main" id="{C31CAE00-4CA0-BAAB-752F-4DE4A69EAA5F}"/>
              </a:ext>
            </a:extLst>
          </p:cNvPr>
          <p:cNvSpPr/>
          <p:nvPr/>
        </p:nvSpPr>
        <p:spPr>
          <a:xfrm>
            <a:off x="3972225" y="3882079"/>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9" name="Rectangle 98">
            <a:extLst>
              <a:ext uri="{FF2B5EF4-FFF2-40B4-BE49-F238E27FC236}">
                <a16:creationId xmlns:a16="http://schemas.microsoft.com/office/drawing/2014/main" id="{818C7F16-59D0-3442-1CFA-E7E929812390}"/>
              </a:ext>
            </a:extLst>
          </p:cNvPr>
          <p:cNvSpPr/>
          <p:nvPr/>
        </p:nvSpPr>
        <p:spPr>
          <a:xfrm>
            <a:off x="4134202" y="4849169"/>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100" name="Oval 99">
            <a:extLst>
              <a:ext uri="{FF2B5EF4-FFF2-40B4-BE49-F238E27FC236}">
                <a16:creationId xmlns:a16="http://schemas.microsoft.com/office/drawing/2014/main" id="{D7188370-A313-3A3C-2EF2-53E4C481E251}"/>
              </a:ext>
            </a:extLst>
          </p:cNvPr>
          <p:cNvSpPr/>
          <p:nvPr/>
        </p:nvSpPr>
        <p:spPr>
          <a:xfrm>
            <a:off x="3972225" y="4879314"/>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102" name="Group 101">
            <a:extLst>
              <a:ext uri="{FF2B5EF4-FFF2-40B4-BE49-F238E27FC236}">
                <a16:creationId xmlns:a16="http://schemas.microsoft.com/office/drawing/2014/main" id="{1C26B48B-A405-4625-A661-80AB8495D864}"/>
              </a:ext>
            </a:extLst>
          </p:cNvPr>
          <p:cNvGrpSpPr/>
          <p:nvPr/>
        </p:nvGrpSpPr>
        <p:grpSpPr>
          <a:xfrm>
            <a:off x="10370004" y="1336040"/>
            <a:ext cx="1533036" cy="442738"/>
            <a:chOff x="9401664" y="1083466"/>
            <a:chExt cx="1533036" cy="442738"/>
          </a:xfrm>
        </p:grpSpPr>
        <p:grpSp>
          <p:nvGrpSpPr>
            <p:cNvPr id="103" name="Group 102">
              <a:extLst>
                <a:ext uri="{FF2B5EF4-FFF2-40B4-BE49-F238E27FC236}">
                  <a16:creationId xmlns:a16="http://schemas.microsoft.com/office/drawing/2014/main" id="{357072EC-98F9-A174-EA8E-D65F0BDEABFC}"/>
                </a:ext>
              </a:extLst>
            </p:cNvPr>
            <p:cNvGrpSpPr/>
            <p:nvPr/>
          </p:nvGrpSpPr>
          <p:grpSpPr>
            <a:xfrm>
              <a:off x="9401664" y="1343324"/>
              <a:ext cx="672536" cy="182880"/>
              <a:chOff x="8771271" y="1068725"/>
              <a:chExt cx="672536" cy="182880"/>
            </a:xfrm>
          </p:grpSpPr>
          <p:sp>
            <p:nvSpPr>
              <p:cNvPr id="110" name="Rectangle 109">
                <a:extLst>
                  <a:ext uri="{FF2B5EF4-FFF2-40B4-BE49-F238E27FC236}">
                    <a16:creationId xmlns:a16="http://schemas.microsoft.com/office/drawing/2014/main" id="{0E651168-6BDC-46D1-0B4B-3DFA649A8A81}"/>
                  </a:ext>
                </a:extLst>
              </p:cNvPr>
              <p:cNvSpPr/>
              <p:nvPr/>
            </p:nvSpPr>
            <p:spPr>
              <a:xfrm>
                <a:off x="8771271" y="1068725"/>
                <a:ext cx="182880" cy="182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11" name="TextBox 110">
                <a:extLst>
                  <a:ext uri="{FF2B5EF4-FFF2-40B4-BE49-F238E27FC236}">
                    <a16:creationId xmlns:a16="http://schemas.microsoft.com/office/drawing/2014/main" id="{86AC83F1-2C15-1002-5F55-D4EA1E6D0089}"/>
                  </a:ext>
                </a:extLst>
              </p:cNvPr>
              <p:cNvSpPr txBox="1">
                <a:spLocks/>
              </p:cNvSpPr>
              <p:nvPr/>
            </p:nvSpPr>
            <p:spPr>
              <a:xfrm>
                <a:off x="9065085"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RPG</a:t>
                </a:r>
              </a:p>
            </p:txBody>
          </p:sp>
        </p:grpSp>
        <p:grpSp>
          <p:nvGrpSpPr>
            <p:cNvPr id="104" name="Group 103">
              <a:extLst>
                <a:ext uri="{FF2B5EF4-FFF2-40B4-BE49-F238E27FC236}">
                  <a16:creationId xmlns:a16="http://schemas.microsoft.com/office/drawing/2014/main" id="{9334411F-5DE9-F0B5-0479-278BBE94B7FB}"/>
                </a:ext>
              </a:extLst>
            </p:cNvPr>
            <p:cNvGrpSpPr/>
            <p:nvPr/>
          </p:nvGrpSpPr>
          <p:grpSpPr>
            <a:xfrm>
              <a:off x="10193864" y="1343324"/>
              <a:ext cx="672536" cy="182880"/>
              <a:chOff x="9839784" y="1068725"/>
              <a:chExt cx="672536" cy="182880"/>
            </a:xfrm>
          </p:grpSpPr>
          <p:sp>
            <p:nvSpPr>
              <p:cNvPr id="108" name="Rectangle 107">
                <a:extLst>
                  <a:ext uri="{FF2B5EF4-FFF2-40B4-BE49-F238E27FC236}">
                    <a16:creationId xmlns:a16="http://schemas.microsoft.com/office/drawing/2014/main" id="{2F091E16-97E6-CEC4-E009-2072DB08B940}"/>
                  </a:ext>
                </a:extLst>
              </p:cNvPr>
              <p:cNvSpPr/>
              <p:nvPr/>
            </p:nvSpPr>
            <p:spPr>
              <a:xfrm>
                <a:off x="9839784" y="1068725"/>
                <a:ext cx="182880" cy="182880"/>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09" name="TextBox 108">
                <a:extLst>
                  <a:ext uri="{FF2B5EF4-FFF2-40B4-BE49-F238E27FC236}">
                    <a16:creationId xmlns:a16="http://schemas.microsoft.com/office/drawing/2014/main" id="{776D57DF-9C2F-B582-926A-28BD78903EF6}"/>
                  </a:ext>
                </a:extLst>
              </p:cNvPr>
              <p:cNvSpPr txBox="1">
                <a:spLocks/>
              </p:cNvSpPr>
              <p:nvPr/>
            </p:nvSpPr>
            <p:spPr>
              <a:xfrm>
                <a:off x="10133598"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LLIS</a:t>
                </a:r>
              </a:p>
            </p:txBody>
          </p:sp>
        </p:grpSp>
        <p:grpSp>
          <p:nvGrpSpPr>
            <p:cNvPr id="105" name="Group 104">
              <a:extLst>
                <a:ext uri="{FF2B5EF4-FFF2-40B4-BE49-F238E27FC236}">
                  <a16:creationId xmlns:a16="http://schemas.microsoft.com/office/drawing/2014/main" id="{D7628FF4-9C8F-02CB-9640-539C21FA8077}"/>
                </a:ext>
              </a:extLst>
            </p:cNvPr>
            <p:cNvGrpSpPr/>
            <p:nvPr/>
          </p:nvGrpSpPr>
          <p:grpSpPr>
            <a:xfrm>
              <a:off x="9401664" y="1083466"/>
              <a:ext cx="1533036" cy="192708"/>
              <a:chOff x="9401664" y="1083466"/>
              <a:chExt cx="2256936" cy="192708"/>
            </a:xfrm>
          </p:grpSpPr>
          <p:sp>
            <p:nvSpPr>
              <p:cNvPr id="106" name="TextBox 105">
                <a:extLst>
                  <a:ext uri="{FF2B5EF4-FFF2-40B4-BE49-F238E27FC236}">
                    <a16:creationId xmlns:a16="http://schemas.microsoft.com/office/drawing/2014/main" id="{722A0899-90C1-7ED0-9A63-B603E49D14D0}"/>
                  </a:ext>
                </a:extLst>
              </p:cNvPr>
              <p:cNvSpPr txBox="1">
                <a:spLocks/>
              </p:cNvSpPr>
              <p:nvPr/>
            </p:nvSpPr>
            <p:spPr>
              <a:xfrm>
                <a:off x="9401664" y="1083466"/>
                <a:ext cx="225693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b="1"/>
                  <a:t>Source</a:t>
                </a:r>
              </a:p>
            </p:txBody>
          </p:sp>
          <p:cxnSp>
            <p:nvCxnSpPr>
              <p:cNvPr id="107" name="LineBasicDefault 7">
                <a:extLst>
                  <a:ext uri="{FF2B5EF4-FFF2-40B4-BE49-F238E27FC236}">
                    <a16:creationId xmlns:a16="http://schemas.microsoft.com/office/drawing/2014/main" id="{D7CA0C40-F1FE-C0DB-AB06-56EE00F2666E}"/>
                  </a:ext>
                </a:extLst>
              </p:cNvPr>
              <p:cNvCxnSpPr>
                <a:cxnSpLocks/>
              </p:cNvCxnSpPr>
              <p:nvPr>
                <p:custDataLst>
                  <p:tags r:id="rId7"/>
                </p:custDataLst>
              </p:nvPr>
            </p:nvCxnSpPr>
            <p:spPr>
              <a:xfrm>
                <a:off x="9401664" y="1276174"/>
                <a:ext cx="2256936"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112" name="LineBasicDefault 7">
            <a:extLst>
              <a:ext uri="{FF2B5EF4-FFF2-40B4-BE49-F238E27FC236}">
                <a16:creationId xmlns:a16="http://schemas.microsoft.com/office/drawing/2014/main" id="{35B591CC-9939-EA8E-2835-068D5DB16636}"/>
              </a:ext>
            </a:extLst>
          </p:cNvPr>
          <p:cNvCxnSpPr>
            <a:cxnSpLocks/>
          </p:cNvCxnSpPr>
          <p:nvPr>
            <p:custDataLst>
              <p:tags r:id="rId5"/>
            </p:custDataLst>
          </p:nvPr>
        </p:nvCxnSpPr>
        <p:spPr>
          <a:xfrm>
            <a:off x="7489861" y="1850651"/>
            <a:ext cx="441317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A688761-6204-99A3-6C15-DB8E8BDD8A7A}"/>
              </a:ext>
            </a:extLst>
          </p:cNvPr>
          <p:cNvSpPr txBox="1">
            <a:spLocks/>
          </p:cNvSpPr>
          <p:nvPr/>
        </p:nvSpPr>
        <p:spPr>
          <a:xfrm>
            <a:off x="1469204" y="457200"/>
            <a:ext cx="10189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ERCOT sequentially evaluates legacy interconnection studies based on timing to determine eligibility for treatment as base load</a:t>
            </a:r>
          </a:p>
        </p:txBody>
      </p:sp>
      <p:sp>
        <p:nvSpPr>
          <p:cNvPr id="4" name="TrackerNumBlue 7">
            <a:extLst>
              <a:ext uri="{FF2B5EF4-FFF2-40B4-BE49-F238E27FC236}">
                <a16:creationId xmlns:a16="http://schemas.microsoft.com/office/drawing/2014/main" id="{F9670642-369B-6000-77E3-7BD9DB0F5084}"/>
              </a:ext>
            </a:extLst>
          </p:cNvPr>
          <p:cNvSpPr/>
          <p:nvPr>
            <p:custDataLst>
              <p:tags r:id="rId6"/>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13" name="Text Placeholder 20">
            <a:extLst>
              <a:ext uri="{FF2B5EF4-FFF2-40B4-BE49-F238E27FC236}">
                <a16:creationId xmlns:a16="http://schemas.microsoft.com/office/drawing/2014/main" id="{E6D39BD5-AA45-5965-33C8-6001BE4BDBA5}"/>
              </a:ext>
            </a:extLst>
          </p:cNvPr>
          <p:cNvSpPr txBox="1">
            <a:spLocks/>
          </p:cNvSpPr>
          <p:nvPr/>
        </p:nvSpPr>
        <p:spPr>
          <a:xfrm>
            <a:off x="554736" y="6537008"/>
            <a:ext cx="7526736"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dirty="0"/>
              <a:t>Reference: </a:t>
            </a:r>
            <a:r>
              <a:rPr lang="en-US" dirty="0">
                <a:solidFill>
                  <a:srgbClr val="FF0000"/>
                </a:solidFill>
              </a:rPr>
              <a:t>Batch Zero PGRR145 (April 23, 2026),</a:t>
            </a:r>
            <a:r>
              <a:rPr lang="en-US" dirty="0"/>
              <a:t> Section 9.2.1.4 (Evaluation of Existing Interconnection Studies)</a:t>
            </a:r>
          </a:p>
        </p:txBody>
      </p:sp>
      <p:sp>
        <p:nvSpPr>
          <p:cNvPr id="15" name="TextBox 14">
            <a:extLst>
              <a:ext uri="{FF2B5EF4-FFF2-40B4-BE49-F238E27FC236}">
                <a16:creationId xmlns:a16="http://schemas.microsoft.com/office/drawing/2014/main" id="{CDDD25CD-9858-62F8-5629-7CDC6B032856}"/>
              </a:ext>
            </a:extLst>
          </p:cNvPr>
          <p:cNvSpPr txBox="1"/>
          <p:nvPr/>
        </p:nvSpPr>
        <p:spPr>
          <a:xfrm>
            <a:off x="9122728" y="114149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3591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206692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17C8E578-DC6D-4F3B-EFF9-ACCA1573DA9E}"/>
              </a:ext>
            </a:extLst>
          </p:cNvPr>
          <p:cNvSpPr>
            <a:spLocks noGrp="1"/>
          </p:cNvSpPr>
          <p:nvPr>
            <p:ph type="sldNum" sz="quarter" idx="12"/>
          </p:nvPr>
        </p:nvSpPr>
        <p:spPr/>
        <p:txBody>
          <a:bodyPr/>
          <a:lstStyle/>
          <a:p>
            <a:fld id="{BCDE79FB-97BA-492B-8D57-F1373F9ADA95}" type="slidenum">
              <a:rPr lang="en-US" smtClean="0"/>
              <a:t>61</a:t>
            </a:fld>
            <a:endParaRPr lang="en-US"/>
          </a:p>
        </p:txBody>
      </p:sp>
      <p:sp>
        <p:nvSpPr>
          <p:cNvPr id="3" name="TextBox 2">
            <a:extLst>
              <a:ext uri="{FF2B5EF4-FFF2-40B4-BE49-F238E27FC236}">
                <a16:creationId xmlns:a16="http://schemas.microsoft.com/office/drawing/2014/main" id="{0EB54533-8D0D-2C17-EA20-E4FFBEB2433A}"/>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chemeClr val="tx1"/>
              </a:solidFill>
            </a:endParaRPr>
          </a:p>
        </p:txBody>
      </p:sp>
      <p:sp>
        <p:nvSpPr>
          <p:cNvPr id="10" name="TextBox 9">
            <a:extLst>
              <a:ext uri="{FF2B5EF4-FFF2-40B4-BE49-F238E27FC236}">
                <a16:creationId xmlns:a16="http://schemas.microsoft.com/office/drawing/2014/main" id="{29848AB8-CDD6-2530-952E-F49726BDC62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1" name="TextBox 10">
            <a:extLst>
              <a:ext uri="{FF2B5EF4-FFF2-40B4-BE49-F238E27FC236}">
                <a16:creationId xmlns:a16="http://schemas.microsoft.com/office/drawing/2014/main" id="{E8589D31-90A7-2F6F-B95A-20FC4EE7D0A4}"/>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3E81BEBC-87B6-35AE-10DF-E700014B0B59}"/>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3" name="TextBox 12">
            <a:extLst>
              <a:ext uri="{FF2B5EF4-FFF2-40B4-BE49-F238E27FC236}">
                <a16:creationId xmlns:a16="http://schemas.microsoft.com/office/drawing/2014/main" id="{38FDD030-F24B-4845-1CDF-77A0A7E4244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4" name="TextBox 13">
            <a:extLst>
              <a:ext uri="{FF2B5EF4-FFF2-40B4-BE49-F238E27FC236}">
                <a16:creationId xmlns:a16="http://schemas.microsoft.com/office/drawing/2014/main" id="{FBD2BFEC-D908-765A-06A1-9714EF0B90A2}"/>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15" name="GreyLineSeparatorStrong 24">
            <a:extLst>
              <a:ext uri="{FF2B5EF4-FFF2-40B4-BE49-F238E27FC236}">
                <a16:creationId xmlns:a16="http://schemas.microsoft.com/office/drawing/2014/main" id="{BFA202D0-5770-45CE-9913-24EB5118730B}"/>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B693A3-ED33-01C9-B278-74BB79A6DDA4}"/>
              </a:ext>
            </a:extLst>
          </p:cNvPr>
          <p:cNvSpPr txBox="1">
            <a:spLocks/>
          </p:cNvSpPr>
          <p:nvPr/>
        </p:nvSpPr>
        <p:spPr>
          <a:xfrm>
            <a:off x="660840" y="2324379"/>
            <a:ext cx="3449455"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Does not meet eligibility criteria under Section 9.2.1.1 (base load) or Section 9.2.1.2 (studied load)</a:t>
            </a:r>
          </a:p>
        </p:txBody>
      </p:sp>
      <p:sp>
        <p:nvSpPr>
          <p:cNvPr id="18" name="TextBox 17">
            <a:extLst>
              <a:ext uri="{FF2B5EF4-FFF2-40B4-BE49-F238E27FC236}">
                <a16:creationId xmlns:a16="http://schemas.microsoft.com/office/drawing/2014/main" id="{068F9CC6-4F9F-541F-AB2B-DF065A332A98}"/>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Not included in Batch Zero</a:t>
            </a:r>
            <a:endParaRPr lang="en-US" sz="1400">
              <a:solidFill>
                <a:srgbClr val="FF0000"/>
              </a:solidFill>
              <a:cs typeface="+mn-cs"/>
            </a:endParaRPr>
          </a:p>
        </p:txBody>
      </p:sp>
      <p:sp>
        <p:nvSpPr>
          <p:cNvPr id="19" name="TextBox 18">
            <a:extLst>
              <a:ext uri="{FF2B5EF4-FFF2-40B4-BE49-F238E27FC236}">
                <a16:creationId xmlns:a16="http://schemas.microsoft.com/office/drawing/2014/main" id="{938F4C7C-D3D8-8AFC-2076-12C5AA085610}"/>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No MW allocation in Batch Zero</a:t>
            </a:r>
          </a:p>
          <a:p>
            <a:pPr lvl="1"/>
            <a:r>
              <a:rPr lang="en-US" sz="1400"/>
              <a:t>May seek inclusion in a future batch process if eligibility criteria are met</a:t>
            </a:r>
            <a:endParaRPr lang="en-US" sz="1400">
              <a:cs typeface="+mn-cs"/>
            </a:endParaRPr>
          </a:p>
        </p:txBody>
      </p:sp>
      <p:sp>
        <p:nvSpPr>
          <p:cNvPr id="21" name="TextBox 20">
            <a:extLst>
              <a:ext uri="{FF2B5EF4-FFF2-40B4-BE49-F238E27FC236}">
                <a16:creationId xmlns:a16="http://schemas.microsoft.com/office/drawing/2014/main" id="{8426E062-4AEC-ED76-19FA-2AC9EADD15C5}"/>
              </a:ext>
            </a:extLst>
          </p:cNvPr>
          <p:cNvSpPr txBox="1">
            <a:spLocks/>
          </p:cNvSpPr>
          <p:nvPr/>
        </p:nvSpPr>
        <p:spPr>
          <a:xfrm>
            <a:off x="660840" y="3292301"/>
            <a:ext cx="344945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Fails to provide required information under Section 9.2.2</a:t>
            </a:r>
            <a:r>
              <a:rPr lang="en-US" sz="1400" dirty="0"/>
              <a:t> on or before the required submission deadline (July 10, 2026; T(D)SP notification by July 24, 2026)</a:t>
            </a:r>
          </a:p>
        </p:txBody>
      </p:sp>
      <p:sp>
        <p:nvSpPr>
          <p:cNvPr id="4" name="Title 1">
            <a:extLst>
              <a:ext uri="{FF2B5EF4-FFF2-40B4-BE49-F238E27FC236}">
                <a16:creationId xmlns:a16="http://schemas.microsoft.com/office/drawing/2014/main" id="{B790EBE4-A093-D853-DDDD-7F03331F0EC1}"/>
              </a:ext>
            </a:extLst>
          </p:cNvPr>
          <p:cNvSpPr txBox="1">
            <a:spLocks/>
          </p:cNvSpPr>
          <p:nvPr/>
        </p:nvSpPr>
        <p:spPr>
          <a:xfrm>
            <a:off x="1469204" y="457200"/>
            <a:ext cx="1018939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“Not included in Batch Zero”</a:t>
            </a:r>
          </a:p>
        </p:txBody>
      </p:sp>
      <p:sp>
        <p:nvSpPr>
          <p:cNvPr id="5" name="TrackerNumBlue 7">
            <a:extLst>
              <a:ext uri="{FF2B5EF4-FFF2-40B4-BE49-F238E27FC236}">
                <a16:creationId xmlns:a16="http://schemas.microsoft.com/office/drawing/2014/main" id="{EBC20C32-68CB-AF5E-89EC-4FB0C7ABBF7E}"/>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8" name="Text Placeholder 20">
            <a:extLst>
              <a:ext uri="{FF2B5EF4-FFF2-40B4-BE49-F238E27FC236}">
                <a16:creationId xmlns:a16="http://schemas.microsoft.com/office/drawing/2014/main" id="{747AB861-EA27-E3A9-F3D7-E24512898705}"/>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Sections 9.2.1.3 and 9.2.2 (Load Not Included in Batch Zero and Submission Requirements)</a:t>
            </a:r>
          </a:p>
        </p:txBody>
      </p:sp>
      <p:sp>
        <p:nvSpPr>
          <p:cNvPr id="22" name="TextBox 21">
            <a:extLst>
              <a:ext uri="{FF2B5EF4-FFF2-40B4-BE49-F238E27FC236}">
                <a16:creationId xmlns:a16="http://schemas.microsoft.com/office/drawing/2014/main" id="{56648FD2-A24F-D6BA-E7F8-D8361B01E79A}"/>
              </a:ext>
            </a:extLst>
          </p:cNvPr>
          <p:cNvSpPr txBox="1"/>
          <p:nvPr/>
        </p:nvSpPr>
        <p:spPr>
          <a:xfrm>
            <a:off x="8856951" y="1141492"/>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Tree>
    <p:extLst>
      <p:ext uri="{BB962C8B-B14F-4D97-AF65-F5344CB8AC3E}">
        <p14:creationId xmlns:p14="http://schemas.microsoft.com/office/powerpoint/2010/main" val="1943148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BE3439F-083A-7A2E-ADDC-A993A2113063}"/>
              </a:ext>
            </a:extLst>
          </p:cNvPr>
          <p:cNvSpPr>
            <a:spLocks noGrp="1"/>
          </p:cNvSpPr>
          <p:nvPr>
            <p:ph type="sldNum" sz="quarter" idx="12"/>
          </p:nvPr>
        </p:nvSpPr>
        <p:spPr/>
        <p:txBody>
          <a:bodyPr/>
          <a:lstStyle/>
          <a:p>
            <a:fld id="{BCDE79FB-97BA-492B-8D57-F1373F9ADA95}" type="slidenum">
              <a:rPr lang="en-US" smtClean="0"/>
              <a:t>62</a:t>
            </a:fld>
            <a:endParaRPr lang="en-US"/>
          </a:p>
        </p:txBody>
      </p:sp>
      <p:sp>
        <p:nvSpPr>
          <p:cNvPr id="5" name="TextBox 4">
            <a:extLst>
              <a:ext uri="{FF2B5EF4-FFF2-40B4-BE49-F238E27FC236}">
                <a16:creationId xmlns:a16="http://schemas.microsoft.com/office/drawing/2014/main" id="{983F8CD2-157B-08FC-0A12-021947C61678}"/>
              </a:ext>
            </a:extLst>
          </p:cNvPr>
          <p:cNvSpPr txBox="1">
            <a:spLocks/>
          </p:cNvSpPr>
          <p:nvPr/>
        </p:nvSpPr>
        <p:spPr>
          <a:xfrm>
            <a:off x="554736" y="1464733"/>
            <a:ext cx="11082528" cy="474021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TextBox 6">
            <a:extLst>
              <a:ext uri="{FF2B5EF4-FFF2-40B4-BE49-F238E27FC236}">
                <a16:creationId xmlns:a16="http://schemas.microsoft.com/office/drawing/2014/main" id="{0591976A-16CF-DDD7-FCC6-BC2161632962}"/>
              </a:ext>
            </a:extLst>
          </p:cNvPr>
          <p:cNvSpPr txBox="1">
            <a:spLocks/>
          </p:cNvSpPr>
          <p:nvPr/>
        </p:nvSpPr>
        <p:spPr>
          <a:xfrm>
            <a:off x="554736" y="918657"/>
            <a:ext cx="11082528" cy="539055"/>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dirty="0">
                <a:solidFill>
                  <a:schemeClr val="bg1"/>
                </a:solidFill>
              </a:rPr>
              <a:t>For Large Loads that have not achieved Initial Energization as of July 10, 2026 and qualify for inclusion as base load under Sections 9.2.1.1(1)(e) or (f), the following requirements apply:</a:t>
            </a:r>
          </a:p>
        </p:txBody>
      </p:sp>
      <p:sp>
        <p:nvSpPr>
          <p:cNvPr id="8" name="TextBox 7">
            <a:extLst>
              <a:ext uri="{FF2B5EF4-FFF2-40B4-BE49-F238E27FC236}">
                <a16:creationId xmlns:a16="http://schemas.microsoft.com/office/drawing/2014/main" id="{A0EAAE8A-AC94-342A-2182-9D61F7DC5075}"/>
              </a:ext>
            </a:extLst>
          </p:cNvPr>
          <p:cNvSpPr txBox="1"/>
          <p:nvPr/>
        </p:nvSpPr>
        <p:spPr>
          <a:xfrm>
            <a:off x="660840" y="1634465"/>
            <a:ext cx="10870760" cy="457048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200" b="1" dirty="0">
                <a:solidFill>
                  <a:srgbClr val="FF0000"/>
                </a:solidFill>
              </a:rPr>
              <a:t>Development readiness pathway (Section 9.2.1.1(1)(e)): </a:t>
            </a:r>
            <a:r>
              <a:rPr lang="en-US" sz="1200" dirty="0">
                <a:solidFill>
                  <a:srgbClr val="FF0000"/>
                </a:solidFill>
              </a:rPr>
              <a:t>Large Loads must demonstrate complete and valid studies and physical development progress, evidenced by:</a:t>
            </a:r>
          </a:p>
          <a:p>
            <a:pPr marL="571500" lvl="1" indent="-342900">
              <a:buFont typeface="Arial" panose="020B0604020202020204" pitchFamily="34" charset="0"/>
              <a:buChar char="•"/>
            </a:pPr>
            <a:r>
              <a:rPr lang="en-US" sz="1200" dirty="0">
                <a:solidFill>
                  <a:srgbClr val="FF0000"/>
                </a:solidFill>
              </a:rPr>
              <a:t>Complete and valid interconnection studies (per Section 9.2.1.4)</a:t>
            </a:r>
          </a:p>
          <a:p>
            <a:pPr marL="571500" lvl="1" indent="-342900">
              <a:buFont typeface="Arial" panose="020B0604020202020204" pitchFamily="34" charset="0"/>
              <a:buChar char="•"/>
            </a:pPr>
            <a:r>
              <a:rPr lang="en-US" sz="1200" dirty="0">
                <a:solidFill>
                  <a:srgbClr val="FF0000"/>
                </a:solidFill>
              </a:rPr>
              <a:t>Interconnecting DSP submits notarized attestation to ERCOT that Section 9.7 disclosure requirements are satisfied (by July 24, 2026)</a:t>
            </a:r>
          </a:p>
          <a:p>
            <a:pPr marL="571500" lvl="1" indent="-342900">
              <a:buFont typeface="Arial" panose="020B0604020202020204" pitchFamily="34" charset="0"/>
              <a:buChar char="•"/>
            </a:pPr>
            <a:r>
              <a:rPr lang="en-US" sz="1200" dirty="0">
                <a:solidFill>
                  <a:srgbClr val="FF0000"/>
                </a:solidFill>
              </a:rPr>
              <a:t>Interconnecting DSP/TSP informs ERCOT that the ILLE has attested that:</a:t>
            </a:r>
          </a:p>
          <a:p>
            <a:pPr marL="781812" lvl="2" indent="-342900">
              <a:buFont typeface="Arial" panose="020B0604020202020204" pitchFamily="34" charset="0"/>
              <a:buChar char="­"/>
            </a:pPr>
            <a:r>
              <a:rPr lang="en-US" sz="1200" dirty="0">
                <a:solidFill>
                  <a:srgbClr val="FF0000"/>
                </a:solidFill>
              </a:rPr>
              <a:t>Site preparation and construction activities have commenced sufficient to meet the requested Initial Energization date</a:t>
            </a:r>
          </a:p>
          <a:p>
            <a:pPr marL="781812" lvl="2" indent="-342900">
              <a:buFont typeface="Arial" panose="020B0604020202020204" pitchFamily="34" charset="0"/>
              <a:buChar char="­"/>
            </a:pPr>
            <a:r>
              <a:rPr lang="en-US" sz="1200" dirty="0">
                <a:solidFill>
                  <a:srgbClr val="FF0000"/>
                </a:solidFill>
              </a:rPr>
              <a:t>All equipment with ≥18-month lead time has been ordered</a:t>
            </a:r>
          </a:p>
          <a:p>
            <a:pPr marL="781812" lvl="2" indent="-342900">
              <a:buFont typeface="Arial" panose="020B0604020202020204" pitchFamily="34" charset="0"/>
              <a:buChar char="­"/>
            </a:pPr>
            <a:r>
              <a:rPr lang="en-US" sz="1200" dirty="0">
                <a:solidFill>
                  <a:srgbClr val="FF0000"/>
                </a:solidFill>
              </a:rPr>
              <a:t>A Notice to Proceed (NTP) has been issued for interconnection facilities</a:t>
            </a:r>
          </a:p>
          <a:p>
            <a:pPr marL="781812" lvl="2" indent="-342900">
              <a:buFont typeface="Arial" panose="020B0604020202020204" pitchFamily="34" charset="0"/>
              <a:buChar char="­"/>
            </a:pPr>
            <a:r>
              <a:rPr lang="en-US" sz="1200" dirty="0">
                <a:solidFill>
                  <a:srgbClr val="FF0000"/>
                </a:solidFill>
              </a:rPr>
              <a:t>A contract for power sufficient to meet the Load Commissioning Plan (LCP) is in place</a:t>
            </a:r>
          </a:p>
          <a:p>
            <a:pPr marL="571500" lvl="1" indent="-342900">
              <a:buFont typeface="Arial" panose="020B0604020202020204" pitchFamily="34" charset="0"/>
              <a:buChar char="•"/>
            </a:pPr>
            <a:r>
              <a:rPr lang="en-US" sz="1200" dirty="0">
                <a:solidFill>
                  <a:srgbClr val="FF0000"/>
                </a:solidFill>
              </a:rPr>
              <a:t>Interconnecting DSP/TSP informs ERCOT that the ILLE has posted financial security for required system upgrades (or $50k/MW fallback if unknown)</a:t>
            </a:r>
          </a:p>
          <a:p>
            <a:pPr marL="571500" lvl="1" indent="-342900">
              <a:buFont typeface="Arial" panose="020B0604020202020204" pitchFamily="34" charset="0"/>
              <a:buChar char="•"/>
            </a:pPr>
            <a:r>
              <a:rPr lang="en-US" sz="1200" dirty="0">
                <a:solidFill>
                  <a:srgbClr val="FF0000"/>
                </a:solidFill>
              </a:rPr>
              <a:t>Interconnecting DSP/TSP informs ERCOT that the ILLE has paid or secured CIAC for interconnection facilities</a:t>
            </a:r>
          </a:p>
          <a:p>
            <a:pPr marL="571500" lvl="1" indent="-342900">
              <a:buFont typeface="Arial" panose="020B0604020202020204" pitchFamily="34" charset="0"/>
              <a:buChar char="•"/>
            </a:pPr>
            <a:r>
              <a:rPr lang="en-US" sz="1200" dirty="0">
                <a:solidFill>
                  <a:srgbClr val="FF0000"/>
                </a:solidFill>
              </a:rPr>
              <a:t>Interconnecting DSP/TSP confirms that site control has been demonstrated</a:t>
            </a:r>
          </a:p>
          <a:p>
            <a:pPr marL="342900" indent="-342900">
              <a:buFont typeface="+mj-lt"/>
              <a:buAutoNum type="arabicPeriod" startAt="2"/>
            </a:pPr>
            <a:r>
              <a:rPr lang="en-US" sz="1200" b="1" dirty="0">
                <a:solidFill>
                  <a:srgbClr val="FF0000"/>
                </a:solidFill>
              </a:rPr>
              <a:t>End-use customer commitment pathway (Section 9.2.1.1(1)(f)):</a:t>
            </a:r>
            <a:r>
              <a:rPr lang="en-US" sz="1200" dirty="0">
                <a:solidFill>
                  <a:srgbClr val="FF0000"/>
                </a:solidFill>
              </a:rPr>
              <a:t> Large Loads must demonstrate complete and valid studies and commercial commitment, evidenced by:</a:t>
            </a:r>
          </a:p>
          <a:p>
            <a:pPr marL="571500" lvl="1" indent="-342900">
              <a:buFont typeface="Arial" panose="020B0604020202020204" pitchFamily="34" charset="0"/>
              <a:buChar char="•"/>
            </a:pPr>
            <a:r>
              <a:rPr lang="en-US" sz="1200" dirty="0">
                <a:solidFill>
                  <a:srgbClr val="FF0000"/>
                </a:solidFill>
              </a:rPr>
              <a:t>Complete and valid interconnection studies (per Section 9.2.1.4)</a:t>
            </a:r>
          </a:p>
          <a:p>
            <a:pPr marL="571500" lvl="1" indent="-342900">
              <a:buFont typeface="Arial" panose="020B0604020202020204" pitchFamily="34" charset="0"/>
              <a:buChar char="•"/>
            </a:pPr>
            <a:r>
              <a:rPr lang="en-US" sz="1200" dirty="0">
                <a:solidFill>
                  <a:srgbClr val="FF0000"/>
                </a:solidFill>
                <a:cs typeface="+mn-cs"/>
              </a:rPr>
              <a:t>Interconnecting DSP submits notarized attestation to ERCOT that Section 9.7 disclosure requirements are satisfied (by July 24, 2026)</a:t>
            </a:r>
          </a:p>
          <a:p>
            <a:pPr marL="571500" lvl="1" indent="-342900">
              <a:buFont typeface="Arial" panose="020B0604020202020204" pitchFamily="34" charset="0"/>
              <a:buChar char="•"/>
            </a:pPr>
            <a:r>
              <a:rPr lang="en-US" sz="1200" dirty="0">
                <a:solidFill>
                  <a:srgbClr val="FF0000"/>
                </a:solidFill>
                <a:cs typeface="+mn-cs"/>
              </a:rPr>
              <a:t>Interconnecting DSP/TSP informs ERCOT that the ILLE has attested that the ILLE is the end-use customer or has a signed contract with an end-use customer for service at the interconnection location</a:t>
            </a:r>
          </a:p>
          <a:p>
            <a:pPr marL="571500" lvl="1" indent="-342900">
              <a:buFont typeface="Arial" panose="020B0604020202020204" pitchFamily="34" charset="0"/>
              <a:buChar char="•"/>
            </a:pPr>
            <a:r>
              <a:rPr lang="en-US" sz="1200" dirty="0">
                <a:solidFill>
                  <a:srgbClr val="FF0000"/>
                </a:solidFill>
                <a:cs typeface="+mn-cs"/>
              </a:rPr>
              <a:t>Interconnecting DSP/TSP informs ERCOT that the ILLE has posted financial security for required system upgrades (or $50k/MW fallback if unknown)</a:t>
            </a:r>
          </a:p>
          <a:p>
            <a:pPr marL="571500" lvl="1" indent="-342900">
              <a:buFont typeface="Arial" panose="020B0604020202020204" pitchFamily="34" charset="0"/>
              <a:buChar char="•"/>
            </a:pPr>
            <a:r>
              <a:rPr lang="en-US" sz="1200" dirty="0">
                <a:solidFill>
                  <a:srgbClr val="FF0000"/>
                </a:solidFill>
                <a:cs typeface="+mn-cs"/>
              </a:rPr>
              <a:t>Interconnecting DSP/TSP informs ERCOT that the ILLE has paid or secured CIAC for interconnection facilities</a:t>
            </a:r>
          </a:p>
          <a:p>
            <a:pPr marL="571500" lvl="1" indent="-342900">
              <a:buFont typeface="Arial" panose="020B0604020202020204" pitchFamily="34" charset="0"/>
              <a:buChar char="•"/>
            </a:pPr>
            <a:r>
              <a:rPr lang="en-US" sz="1200" dirty="0">
                <a:solidFill>
                  <a:srgbClr val="FF0000"/>
                </a:solidFill>
                <a:cs typeface="+mn-cs"/>
              </a:rPr>
              <a:t>Interconnecting DSP/TSP confirms that site control has been demonstrated</a:t>
            </a:r>
          </a:p>
        </p:txBody>
      </p:sp>
      <p:sp>
        <p:nvSpPr>
          <p:cNvPr id="3" name="Title 1">
            <a:extLst>
              <a:ext uri="{FF2B5EF4-FFF2-40B4-BE49-F238E27FC236}">
                <a16:creationId xmlns:a16="http://schemas.microsoft.com/office/drawing/2014/main" id="{32EBA21A-D26C-25A5-6F20-DB3740F2D08D}"/>
              </a:ext>
            </a:extLst>
          </p:cNvPr>
          <p:cNvSpPr txBox="1">
            <a:spLocks/>
          </p:cNvSpPr>
          <p:nvPr/>
        </p:nvSpPr>
        <p:spPr>
          <a:xfrm>
            <a:off x="1469204" y="457200"/>
            <a:ext cx="933595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Demonstrated Development Activity</a:t>
            </a:r>
          </a:p>
        </p:txBody>
      </p:sp>
      <p:sp>
        <p:nvSpPr>
          <p:cNvPr id="4" name="TrackerNumBlue 7">
            <a:extLst>
              <a:ext uri="{FF2B5EF4-FFF2-40B4-BE49-F238E27FC236}">
                <a16:creationId xmlns:a16="http://schemas.microsoft.com/office/drawing/2014/main" id="{E0D24246-8D5B-B999-89FD-515E87D62AEF}"/>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11" name="Text Placeholder 20">
            <a:extLst>
              <a:ext uri="{FF2B5EF4-FFF2-40B4-BE49-F238E27FC236}">
                <a16:creationId xmlns:a16="http://schemas.microsoft.com/office/drawing/2014/main" id="{6C02DDE1-F5B9-EA07-5BC9-60395953224C}"/>
              </a:ext>
            </a:extLst>
          </p:cNvPr>
          <p:cNvSpPr txBox="1">
            <a:spLocks/>
          </p:cNvSpPr>
          <p:nvPr/>
        </p:nvSpPr>
        <p:spPr>
          <a:xfrm>
            <a:off x="554736" y="6537008"/>
            <a:ext cx="7526736"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t>Reference: </a:t>
            </a:r>
            <a:r>
              <a:rPr lang="en-US" sz="900" dirty="0">
                <a:solidFill>
                  <a:srgbClr val="FF0000"/>
                </a:solidFill>
              </a:rPr>
              <a:t>Batch Zero PGRR145 (April 23, 2026),</a:t>
            </a:r>
            <a:r>
              <a:rPr lang="en-US" sz="900" dirty="0"/>
              <a:t> Section 9.2.1.1(1)(e)–(f) (Baseload Eligibility – Study-Based Categories)</a:t>
            </a:r>
          </a:p>
        </p:txBody>
      </p:sp>
      <p:sp>
        <p:nvSpPr>
          <p:cNvPr id="12" name="TextBox 11">
            <a:extLst>
              <a:ext uri="{FF2B5EF4-FFF2-40B4-BE49-F238E27FC236}">
                <a16:creationId xmlns:a16="http://schemas.microsoft.com/office/drawing/2014/main" id="{4D562170-F593-225B-8B02-2CCAE648D763}"/>
              </a:ext>
            </a:extLst>
          </p:cNvPr>
          <p:cNvSpPr txBox="1"/>
          <p:nvPr/>
        </p:nvSpPr>
        <p:spPr>
          <a:xfrm>
            <a:off x="8856952" y="550736"/>
            <a:ext cx="2780312"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Apr 14</a:t>
            </a:r>
            <a:r>
              <a:rPr lang="en-US" sz="1050" baseline="30000">
                <a:cs typeface="+mn-cs"/>
              </a:rPr>
              <a:t>th</a:t>
            </a:r>
            <a:r>
              <a:rPr lang="en-US" sz="1050">
                <a:cs typeface="+mn-cs"/>
              </a:rPr>
              <a:t> ROS</a:t>
            </a:r>
            <a:endParaRPr lang="de-DE" sz="1050"/>
          </a:p>
        </p:txBody>
      </p:sp>
      <p:sp>
        <p:nvSpPr>
          <p:cNvPr id="2" name="Text Placeholder 20">
            <a:extLst>
              <a:ext uri="{FF2B5EF4-FFF2-40B4-BE49-F238E27FC236}">
                <a16:creationId xmlns:a16="http://schemas.microsoft.com/office/drawing/2014/main" id="{FDA023BA-D5ED-0C56-3080-D4F56A5F845E}"/>
              </a:ext>
            </a:extLst>
          </p:cNvPr>
          <p:cNvSpPr txBox="1">
            <a:spLocks/>
          </p:cNvSpPr>
          <p:nvPr/>
        </p:nvSpPr>
        <p:spPr>
          <a:xfrm>
            <a:off x="554736" y="6254264"/>
            <a:ext cx="11019895" cy="2769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dirty="0">
                <a:solidFill>
                  <a:srgbClr val="FF0000"/>
                </a:solidFill>
              </a:rPr>
              <a:t>NOTE: These requirements apply only to study-based base load categories. Loads qualifying via QSA/IVRT (Section 9.2.1.1(1)(c)) or Permian Basin Reliability Plan (Section 9.2.1.1(1)(d)) are not subject to additional development readiness or commercial commitment requirements</a:t>
            </a:r>
          </a:p>
        </p:txBody>
      </p:sp>
    </p:spTree>
    <p:extLst>
      <p:ext uri="{BB962C8B-B14F-4D97-AF65-F5344CB8AC3E}">
        <p14:creationId xmlns:p14="http://schemas.microsoft.com/office/powerpoint/2010/main" val="1985852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5123C-005B-F2F2-4883-7DB72D43C6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E4073CDC-754F-62E5-5EE7-83A74A573438}"/>
              </a:ext>
            </a:extLst>
          </p:cNvPr>
          <p:cNvGraphicFramePr>
            <a:graphicFrameLocks noChangeAspect="1"/>
          </p:cNvGraphicFramePr>
          <p:nvPr>
            <p:custDataLst>
              <p:tags r:id="rId2"/>
            </p:custDataLst>
            <p:extLst>
              <p:ext uri="{D42A27DB-BD31-4B8C-83A1-F6EECF244321}">
                <p14:modId xmlns:p14="http://schemas.microsoft.com/office/powerpoint/2010/main" val="3701910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E4073CDC-754F-62E5-5EE7-83A74A57343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EA16D8BC-A2D4-C3AA-2FE5-66D8F81FE2F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519DC936-7E26-8C26-8597-C66720691911}"/>
              </a:ext>
            </a:extLst>
          </p:cNvPr>
          <p:cNvSpPr>
            <a:spLocks noGrp="1"/>
          </p:cNvSpPr>
          <p:nvPr>
            <p:ph type="title"/>
            <p:custDataLst>
              <p:tags r:id="rId3"/>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5" name="Text Placeholder 2">
            <a:hlinkClick r:id="rId14" action="ppaction://hlinksldjump"/>
            <a:extLst>
              <a:ext uri="{FF2B5EF4-FFF2-40B4-BE49-F238E27FC236}">
                <a16:creationId xmlns:a16="http://schemas.microsoft.com/office/drawing/2014/main" id="{09A46552-4C07-B01F-8B35-81CF7BF9CC00}"/>
              </a:ext>
            </a:extLst>
          </p:cNvPr>
          <p:cNvSpPr>
            <a:spLocks noGrp="1"/>
          </p:cNvSpPr>
          <p:nvPr>
            <p:custDataLst>
              <p:tags r:id="rId4"/>
            </p:custDataLst>
          </p:nvPr>
        </p:nvSpPr>
        <p:spPr bwMode="auto">
          <a:xfrm>
            <a:off x="4052888" y="1157287"/>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5" name="Text Placeholder 2">
            <a:hlinkClick r:id="rId15" action="ppaction://hlinksldjump"/>
            <a:extLst>
              <a:ext uri="{FF2B5EF4-FFF2-40B4-BE49-F238E27FC236}">
                <a16:creationId xmlns:a16="http://schemas.microsoft.com/office/drawing/2014/main" id="{9BCF83E8-16F1-17ED-910C-298FFC6B0A27}"/>
              </a:ext>
            </a:extLst>
          </p:cNvPr>
          <p:cNvSpPr>
            <a:spLocks noGrp="1"/>
          </p:cNvSpPr>
          <p:nvPr>
            <p:custDataLst>
              <p:tags r:id="rId5"/>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allocation approach</a:t>
            </a:r>
          </a:p>
        </p:txBody>
      </p:sp>
      <p:sp>
        <p:nvSpPr>
          <p:cNvPr id="16" name="Text Placeholder 2">
            <a:hlinkClick r:id="rId16" action="ppaction://hlinksldjump"/>
            <a:extLst>
              <a:ext uri="{FF2B5EF4-FFF2-40B4-BE49-F238E27FC236}">
                <a16:creationId xmlns:a16="http://schemas.microsoft.com/office/drawing/2014/main" id="{1016A20A-08C8-23B5-C644-918C51664C86}"/>
              </a:ext>
            </a:extLst>
          </p:cNvPr>
          <p:cNvSpPr>
            <a:spLocks noGrp="1"/>
          </p:cNvSpPr>
          <p:nvPr>
            <p:custDataLst>
              <p:tags r:id="rId6"/>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 </a:t>
            </a:r>
          </a:p>
        </p:txBody>
      </p:sp>
      <p:sp>
        <p:nvSpPr>
          <p:cNvPr id="7" name="Text Placeholder 2">
            <a:hlinkClick r:id="rId17" action="ppaction://hlinksldjump"/>
            <a:extLst>
              <a:ext uri="{FF2B5EF4-FFF2-40B4-BE49-F238E27FC236}">
                <a16:creationId xmlns:a16="http://schemas.microsoft.com/office/drawing/2014/main" id="{28D3EFB6-D2B7-0E8C-5FA8-88A8071055A6}"/>
              </a:ext>
            </a:extLst>
          </p:cNvPr>
          <p:cNvSpPr>
            <a:spLocks noGrp="1"/>
          </p:cNvSpPr>
          <p:nvPr>
            <p:custDataLst>
              <p:tags r:id="rId7"/>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cs typeface="Arial"/>
              </a:rPr>
              <a:t>Feedback from PUCT and </a:t>
            </a:r>
            <a:r>
              <a:rPr lang="en-US">
                <a:cs typeface="Arial"/>
              </a:rPr>
              <a:t>ERCOT comments</a:t>
            </a:r>
            <a:endParaRPr lang="en-US" i="1" dirty="0"/>
          </a:p>
        </p:txBody>
      </p:sp>
      <p:sp>
        <p:nvSpPr>
          <p:cNvPr id="9" name="Text Placeholder 2">
            <a:hlinkClick r:id="rId18" action="ppaction://hlinksldjump"/>
            <a:extLst>
              <a:ext uri="{FF2B5EF4-FFF2-40B4-BE49-F238E27FC236}">
                <a16:creationId xmlns:a16="http://schemas.microsoft.com/office/drawing/2014/main" id="{2F50AE18-223C-8617-6898-412492DF5D71}"/>
              </a:ext>
            </a:extLst>
          </p:cNvPr>
          <p:cNvSpPr>
            <a:spLocks noGrp="1"/>
          </p:cNvSpPr>
          <p:nvPr>
            <p:custDataLst>
              <p:tags r:id="rId8"/>
            </p:custDataLst>
          </p:nvPr>
        </p:nvSpPr>
        <p:spPr bwMode="auto">
          <a:xfrm>
            <a:off x="4052886" y="37210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Batch </a:t>
            </a:r>
            <a:r>
              <a:rPr lang="en-US"/>
              <a:t>Zero Concepts</a:t>
            </a:r>
            <a:endParaRPr lang="en-US" dirty="0"/>
          </a:p>
        </p:txBody>
      </p:sp>
      <p:sp>
        <p:nvSpPr>
          <p:cNvPr id="10" name="Text Placeholder 2">
            <a:extLst>
              <a:ext uri="{FF2B5EF4-FFF2-40B4-BE49-F238E27FC236}">
                <a16:creationId xmlns:a16="http://schemas.microsoft.com/office/drawing/2014/main" id="{97498CAA-CFE8-E75E-B993-CD492C147C2E}"/>
              </a:ext>
            </a:extLst>
          </p:cNvPr>
          <p:cNvSpPr>
            <a:spLocks noGrp="1"/>
          </p:cNvSpPr>
          <p:nvPr>
            <p:custDataLst>
              <p:tags r:id="rId9"/>
            </p:custDataLst>
          </p:nvPr>
        </p:nvSpPr>
        <p:spPr bwMode="auto">
          <a:xfrm>
            <a:off x="4052886" y="4362450"/>
            <a:ext cx="7594600" cy="639763"/>
          </a:xfrm>
          <a:prstGeom prst="rect">
            <a:avLst/>
          </a:prstGeom>
          <a:solidFill>
            <a:schemeClr val="accent1"/>
          </a:solidFill>
          <a:ln>
            <a:noFill/>
          </a:ln>
          <a:effec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Stakeholder Feedback</a:t>
            </a:r>
            <a:endParaRPr lang="en-US">
              <a:solidFill>
                <a:schemeClr val="bg1"/>
              </a:solidFill>
            </a:endParaRPr>
          </a:p>
        </p:txBody>
      </p:sp>
      <p:sp>
        <p:nvSpPr>
          <p:cNvPr id="19" name="Text Placeholder 2">
            <a:hlinkClick r:id="rId19" action="ppaction://hlinksldjump"/>
            <a:extLst>
              <a:ext uri="{FF2B5EF4-FFF2-40B4-BE49-F238E27FC236}">
                <a16:creationId xmlns:a16="http://schemas.microsoft.com/office/drawing/2014/main" id="{C7B73599-0C87-D2EF-3E0E-E70677F685BA}"/>
              </a:ext>
            </a:extLst>
          </p:cNvPr>
          <p:cNvSpPr>
            <a:spLocks noGrp="1"/>
          </p:cNvSpPr>
          <p:nvPr>
            <p:custDataLst>
              <p:tags r:id="rId10"/>
            </p:custDataLst>
          </p:nvPr>
        </p:nvSpPr>
        <p:spPr bwMode="auto">
          <a:xfrm>
            <a:off x="4052888" y="500221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 </a:t>
            </a:r>
          </a:p>
        </p:txBody>
      </p:sp>
      <p:sp>
        <p:nvSpPr>
          <p:cNvPr id="2" name="Slide Number Placeholder 6">
            <a:extLst>
              <a:ext uri="{FF2B5EF4-FFF2-40B4-BE49-F238E27FC236}">
                <a16:creationId xmlns:a16="http://schemas.microsoft.com/office/drawing/2014/main" id="{FD3E3E0F-29FC-484D-E298-CBE10F33BBA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63</a:t>
            </a:fld>
            <a:endParaRPr lang="en-US"/>
          </a:p>
        </p:txBody>
      </p:sp>
    </p:spTree>
    <p:custDataLst>
      <p:tags r:id="rId1"/>
    </p:custDataLst>
    <p:extLst>
      <p:ext uri="{BB962C8B-B14F-4D97-AF65-F5344CB8AC3E}">
        <p14:creationId xmlns:p14="http://schemas.microsoft.com/office/powerpoint/2010/main" val="1541259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hink-cell data - do not delete" hidden="1">
            <a:extLst>
              <a:ext uri="{FF2B5EF4-FFF2-40B4-BE49-F238E27FC236}">
                <a16:creationId xmlns:a16="http://schemas.microsoft.com/office/drawing/2014/main" id="{BE546ABC-3274-3FFD-C508-1CC1C77731C4}"/>
              </a:ext>
            </a:extLst>
          </p:cNvPr>
          <p:cNvGraphicFramePr>
            <a:graphicFrameLocks noChangeAspect="1"/>
          </p:cNvGraphicFramePr>
          <p:nvPr>
            <p:custDataLst>
              <p:tags r:id="rId1"/>
            </p:custDataLst>
            <p:extLst>
              <p:ext uri="{D42A27DB-BD31-4B8C-83A1-F6EECF244321}">
                <p14:modId xmlns:p14="http://schemas.microsoft.com/office/powerpoint/2010/main" val="1430989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33" name="think-cell data - do not delete" hidden="1">
                        <a:extLst>
                          <a:ext uri="{FF2B5EF4-FFF2-40B4-BE49-F238E27FC236}">
                            <a16:creationId xmlns:a16="http://schemas.microsoft.com/office/drawing/2014/main" id="{BE546ABC-3274-3FFD-C508-1CC1C77731C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874C5BB-B1C8-2078-4A3F-46DC29612C70}"/>
              </a:ext>
            </a:extLst>
          </p:cNvPr>
          <p:cNvSpPr>
            <a:spLocks noGrp="1"/>
          </p:cNvSpPr>
          <p:nvPr>
            <p:ph type="title"/>
          </p:nvPr>
        </p:nvSpPr>
        <p:spPr/>
        <p:txBody>
          <a:bodyPr vert="horz"/>
          <a:lstStyle/>
          <a:p>
            <a:r>
              <a:rPr lang="en-US"/>
              <a:t>Comments Filed after April 9</a:t>
            </a:r>
            <a:r>
              <a:rPr lang="en-US" baseline="30000"/>
              <a:t>th</a:t>
            </a:r>
            <a:r>
              <a:rPr lang="en-US"/>
              <a:t>, 2026</a:t>
            </a:r>
            <a:br>
              <a:rPr lang="en-US"/>
            </a:br>
            <a:endParaRPr lang="en-US"/>
          </a:p>
        </p:txBody>
      </p:sp>
      <p:sp>
        <p:nvSpPr>
          <p:cNvPr id="3" name="Slide Number Placeholder 4">
            <a:extLst>
              <a:ext uri="{FF2B5EF4-FFF2-40B4-BE49-F238E27FC236}">
                <a16:creationId xmlns:a16="http://schemas.microsoft.com/office/drawing/2014/main" id="{09FF48F8-24BC-E2BB-B086-E364B67B3EFD}"/>
              </a:ext>
            </a:extLst>
          </p:cNvPr>
          <p:cNvSpPr>
            <a:spLocks noGrp="1"/>
          </p:cNvSpPr>
          <p:nvPr>
            <p:ph type="sldNum" sz="quarter" idx="12"/>
          </p:nvPr>
        </p:nvSpPr>
        <p:spPr/>
        <p:txBody>
          <a:bodyPr/>
          <a:lstStyle/>
          <a:p>
            <a:fld id="{BCDE79FB-97BA-492B-8D57-F1373F9ADA95}" type="slidenum">
              <a:rPr lang="en-US" smtClean="0"/>
              <a:t>64</a:t>
            </a:fld>
            <a:endParaRPr lang="en-US"/>
          </a:p>
        </p:txBody>
      </p:sp>
      <p:sp>
        <p:nvSpPr>
          <p:cNvPr id="4" name="Text Placeholder 20">
            <a:extLst>
              <a:ext uri="{FF2B5EF4-FFF2-40B4-BE49-F238E27FC236}">
                <a16:creationId xmlns:a16="http://schemas.microsoft.com/office/drawing/2014/main" id="{B4267232-3547-F464-F996-887F69DD2AA3}"/>
              </a:ext>
            </a:extLst>
          </p:cNvPr>
          <p:cNvSpPr txBox="1">
            <a:spLocks/>
          </p:cNvSpPr>
          <p:nvPr/>
        </p:nvSpPr>
        <p:spPr>
          <a:xfrm>
            <a:off x="1257300" y="6606282"/>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sp>
        <p:nvSpPr>
          <p:cNvPr id="6" name="TextBox 5">
            <a:extLst>
              <a:ext uri="{FF2B5EF4-FFF2-40B4-BE49-F238E27FC236}">
                <a16:creationId xmlns:a16="http://schemas.microsoft.com/office/drawing/2014/main" id="{2C220796-5185-50A1-6BF5-FE7B752F59E1}"/>
              </a:ext>
            </a:extLst>
          </p:cNvPr>
          <p:cNvSpPr txBox="1">
            <a:spLocks/>
          </p:cNvSpPr>
          <p:nvPr/>
        </p:nvSpPr>
        <p:spPr>
          <a:xfrm>
            <a:off x="4567047" y="1119415"/>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Date</a:t>
            </a:r>
          </a:p>
        </p:txBody>
      </p:sp>
      <p:sp>
        <p:nvSpPr>
          <p:cNvPr id="7" name="TextBox 6">
            <a:extLst>
              <a:ext uri="{FF2B5EF4-FFF2-40B4-BE49-F238E27FC236}">
                <a16:creationId xmlns:a16="http://schemas.microsoft.com/office/drawing/2014/main" id="{941216B6-6A91-0593-4BAF-81DB0A4086FD}"/>
              </a:ext>
            </a:extLst>
          </p:cNvPr>
          <p:cNvSpPr txBox="1">
            <a:spLocks/>
          </p:cNvSpPr>
          <p:nvPr/>
        </p:nvSpPr>
        <p:spPr>
          <a:xfrm>
            <a:off x="1257299" y="1119415"/>
            <a:ext cx="84575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Company</a:t>
            </a:r>
          </a:p>
        </p:txBody>
      </p:sp>
      <p:cxnSp>
        <p:nvCxnSpPr>
          <p:cNvPr id="21" name="LineBasicDefault 7">
            <a:extLst>
              <a:ext uri="{FF2B5EF4-FFF2-40B4-BE49-F238E27FC236}">
                <a16:creationId xmlns:a16="http://schemas.microsoft.com/office/drawing/2014/main" id="{879D759C-E69B-8586-8757-56B72B744E4F}"/>
              </a:ext>
            </a:extLst>
          </p:cNvPr>
          <p:cNvCxnSpPr>
            <a:cxnSpLocks/>
          </p:cNvCxnSpPr>
          <p:nvPr>
            <p:custDataLst>
              <p:tags r:id="rId2"/>
            </p:custDataLst>
          </p:nvPr>
        </p:nvCxnSpPr>
        <p:spPr>
          <a:xfrm>
            <a:off x="1257299" y="1384886"/>
            <a:ext cx="1040129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LineBasicDefault 7">
            <a:extLst>
              <a:ext uri="{FF2B5EF4-FFF2-40B4-BE49-F238E27FC236}">
                <a16:creationId xmlns:a16="http://schemas.microsoft.com/office/drawing/2014/main" id="{4BDBEC34-1EC6-A575-3E1A-838D5D013CEA}"/>
              </a:ext>
            </a:extLst>
          </p:cNvPr>
          <p:cNvCxnSpPr>
            <a:cxnSpLocks/>
          </p:cNvCxnSpPr>
          <p:nvPr>
            <p:custDataLst>
              <p:tags r:id="rId3"/>
            </p:custDataLst>
          </p:nvPr>
        </p:nvCxnSpPr>
        <p:spPr>
          <a:xfrm>
            <a:off x="1257299" y="1799951"/>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7">
            <a:extLst>
              <a:ext uri="{FF2B5EF4-FFF2-40B4-BE49-F238E27FC236}">
                <a16:creationId xmlns:a16="http://schemas.microsoft.com/office/drawing/2014/main" id="{920D3B3B-F93B-5EDA-1D1D-1F287B9798E7}"/>
              </a:ext>
            </a:extLst>
          </p:cNvPr>
          <p:cNvCxnSpPr>
            <a:cxnSpLocks/>
          </p:cNvCxnSpPr>
          <p:nvPr>
            <p:custDataLst>
              <p:tags r:id="rId4"/>
            </p:custDataLst>
          </p:nvPr>
        </p:nvCxnSpPr>
        <p:spPr>
          <a:xfrm>
            <a:off x="1257299" y="2300726"/>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LineBasicDefault 7">
            <a:extLst>
              <a:ext uri="{FF2B5EF4-FFF2-40B4-BE49-F238E27FC236}">
                <a16:creationId xmlns:a16="http://schemas.microsoft.com/office/drawing/2014/main" id="{05FE3DD1-8232-0992-664A-E42629FA5E1C}"/>
              </a:ext>
            </a:extLst>
          </p:cNvPr>
          <p:cNvCxnSpPr>
            <a:cxnSpLocks/>
          </p:cNvCxnSpPr>
          <p:nvPr>
            <p:custDataLst>
              <p:tags r:id="rId5"/>
            </p:custDataLst>
          </p:nvPr>
        </p:nvCxnSpPr>
        <p:spPr>
          <a:xfrm>
            <a:off x="1257299" y="2805153"/>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7">
            <a:extLst>
              <a:ext uri="{FF2B5EF4-FFF2-40B4-BE49-F238E27FC236}">
                <a16:creationId xmlns:a16="http://schemas.microsoft.com/office/drawing/2014/main" id="{619C0323-4576-2C2F-16D3-16A9030EADDC}"/>
              </a:ext>
            </a:extLst>
          </p:cNvPr>
          <p:cNvCxnSpPr>
            <a:cxnSpLocks/>
          </p:cNvCxnSpPr>
          <p:nvPr>
            <p:custDataLst>
              <p:tags r:id="rId6"/>
            </p:custDataLst>
          </p:nvPr>
        </p:nvCxnSpPr>
        <p:spPr>
          <a:xfrm>
            <a:off x="1257299" y="3228616"/>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LineBasicDefault 7">
            <a:extLst>
              <a:ext uri="{FF2B5EF4-FFF2-40B4-BE49-F238E27FC236}">
                <a16:creationId xmlns:a16="http://schemas.microsoft.com/office/drawing/2014/main" id="{9FA43D58-64C5-736C-3C0D-BC78D36F89D8}"/>
              </a:ext>
            </a:extLst>
          </p:cNvPr>
          <p:cNvCxnSpPr>
            <a:cxnSpLocks/>
          </p:cNvCxnSpPr>
          <p:nvPr>
            <p:custDataLst>
              <p:tags r:id="rId7"/>
            </p:custDataLst>
          </p:nvPr>
        </p:nvCxnSpPr>
        <p:spPr>
          <a:xfrm>
            <a:off x="1257299" y="374394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7">
            <a:extLst>
              <a:ext uri="{FF2B5EF4-FFF2-40B4-BE49-F238E27FC236}">
                <a16:creationId xmlns:a16="http://schemas.microsoft.com/office/drawing/2014/main" id="{D51D3251-85CE-32ED-209D-6FE2AF8F9170}"/>
              </a:ext>
            </a:extLst>
          </p:cNvPr>
          <p:cNvCxnSpPr>
            <a:cxnSpLocks/>
          </p:cNvCxnSpPr>
          <p:nvPr>
            <p:custDataLst>
              <p:tags r:id="rId8"/>
            </p:custDataLst>
          </p:nvPr>
        </p:nvCxnSpPr>
        <p:spPr>
          <a:xfrm>
            <a:off x="1257299" y="4242064"/>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7" name="Text Placeholder 20">
            <a:extLst>
              <a:ext uri="{FF2B5EF4-FFF2-40B4-BE49-F238E27FC236}">
                <a16:creationId xmlns:a16="http://schemas.microsoft.com/office/drawing/2014/main" id="{93ECCAED-9D5F-FE61-CA98-A7CA5D5218B1}"/>
              </a:ext>
            </a:extLst>
          </p:cNvPr>
          <p:cNvSpPr txBox="1">
            <a:spLocks/>
          </p:cNvSpPr>
          <p:nvPr/>
        </p:nvSpPr>
        <p:spPr>
          <a:xfrm>
            <a:off x="1257300" y="6447636"/>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Agentic, Reliant, Eolic, Enchanted Rock, and Cholla filed comments together on Apr 21</a:t>
            </a:r>
          </a:p>
        </p:txBody>
      </p:sp>
      <p:sp>
        <p:nvSpPr>
          <p:cNvPr id="48" name="TextBox 47">
            <a:extLst>
              <a:ext uri="{FF2B5EF4-FFF2-40B4-BE49-F238E27FC236}">
                <a16:creationId xmlns:a16="http://schemas.microsoft.com/office/drawing/2014/main" id="{42182CBC-45EA-A749-2E40-959D0843B056}"/>
              </a:ext>
            </a:extLst>
          </p:cNvPr>
          <p:cNvSpPr txBox="1">
            <a:spLocks/>
          </p:cNvSpPr>
          <p:nvPr/>
        </p:nvSpPr>
        <p:spPr>
          <a:xfrm>
            <a:off x="7805928" y="1119415"/>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Author</a:t>
            </a:r>
          </a:p>
        </p:txBody>
      </p:sp>
      <p:grpSp>
        <p:nvGrpSpPr>
          <p:cNvPr id="31" name="Group 30">
            <a:extLst>
              <a:ext uri="{FF2B5EF4-FFF2-40B4-BE49-F238E27FC236}">
                <a16:creationId xmlns:a16="http://schemas.microsoft.com/office/drawing/2014/main" id="{2E8AFBA3-4023-05E2-74F5-50E77D186740}"/>
              </a:ext>
            </a:extLst>
          </p:cNvPr>
          <p:cNvGrpSpPr/>
          <p:nvPr/>
        </p:nvGrpSpPr>
        <p:grpSpPr>
          <a:xfrm>
            <a:off x="1257300" y="1454058"/>
            <a:ext cx="10401298" cy="269334"/>
            <a:chOff x="1257300" y="1454058"/>
            <a:chExt cx="10401298" cy="269334"/>
          </a:xfrm>
        </p:grpSpPr>
        <p:sp>
          <p:nvSpPr>
            <p:cNvPr id="15" name="TextBox 14">
              <a:extLst>
                <a:ext uri="{FF2B5EF4-FFF2-40B4-BE49-F238E27FC236}">
                  <a16:creationId xmlns:a16="http://schemas.microsoft.com/office/drawing/2014/main" id="{C0CFC3DB-A108-C309-5A91-A34BF4F51B9E}"/>
                </a:ext>
              </a:extLst>
            </p:cNvPr>
            <p:cNvSpPr txBox="1">
              <a:spLocks/>
            </p:cNvSpPr>
            <p:nvPr/>
          </p:nvSpPr>
          <p:spPr>
            <a:xfrm>
              <a:off x="4567047" y="1481003"/>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17</a:t>
              </a:r>
              <a:r>
                <a:rPr lang="en-US" sz="1400" baseline="30000"/>
                <a:t>th</a:t>
              </a:r>
              <a:endParaRPr lang="en-US" sz="1400"/>
            </a:p>
          </p:txBody>
        </p:sp>
        <p:pic>
          <p:nvPicPr>
            <p:cNvPr id="42" name="Picture 41">
              <a:extLst>
                <a:ext uri="{FF2B5EF4-FFF2-40B4-BE49-F238E27FC236}">
                  <a16:creationId xmlns:a16="http://schemas.microsoft.com/office/drawing/2014/main" id="{895A361C-E602-DE03-8AD9-AD1F09947EFB}"/>
                </a:ext>
              </a:extLst>
            </p:cNvPr>
            <p:cNvPicPr>
              <a:picLocks noChangeAspect="1"/>
            </p:cNvPicPr>
            <p:nvPr/>
          </p:nvPicPr>
          <p:blipFill>
            <a:blip r:embed="rId15"/>
            <a:stretch>
              <a:fillRect/>
            </a:stretch>
          </p:blipFill>
          <p:spPr>
            <a:xfrm>
              <a:off x="1257300" y="1454058"/>
              <a:ext cx="1226965" cy="269334"/>
            </a:xfrm>
            <a:prstGeom prst="rect">
              <a:avLst/>
            </a:prstGeom>
          </p:spPr>
        </p:pic>
        <p:sp>
          <p:nvSpPr>
            <p:cNvPr id="49" name="TextBox 48">
              <a:extLst>
                <a:ext uri="{FF2B5EF4-FFF2-40B4-BE49-F238E27FC236}">
                  <a16:creationId xmlns:a16="http://schemas.microsoft.com/office/drawing/2014/main" id="{5F303A99-D812-F305-A924-D0CADC92CA41}"/>
                </a:ext>
              </a:extLst>
            </p:cNvPr>
            <p:cNvSpPr txBox="1">
              <a:spLocks/>
            </p:cNvSpPr>
            <p:nvPr/>
          </p:nvSpPr>
          <p:spPr>
            <a:xfrm>
              <a:off x="7805928" y="1481003"/>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Kevin Marquardt</a:t>
              </a:r>
            </a:p>
          </p:txBody>
        </p:sp>
      </p:grpSp>
      <p:grpSp>
        <p:nvGrpSpPr>
          <p:cNvPr id="35" name="Group 34">
            <a:extLst>
              <a:ext uri="{FF2B5EF4-FFF2-40B4-BE49-F238E27FC236}">
                <a16:creationId xmlns:a16="http://schemas.microsoft.com/office/drawing/2014/main" id="{631D3B94-8F14-BA34-FDA1-0E67B9024980}"/>
              </a:ext>
            </a:extLst>
          </p:cNvPr>
          <p:cNvGrpSpPr/>
          <p:nvPr/>
        </p:nvGrpSpPr>
        <p:grpSpPr>
          <a:xfrm>
            <a:off x="1257300" y="1876510"/>
            <a:ext cx="10401298" cy="347657"/>
            <a:chOff x="1257300" y="1864267"/>
            <a:chExt cx="10401298" cy="347657"/>
          </a:xfrm>
        </p:grpSpPr>
        <p:sp>
          <p:nvSpPr>
            <p:cNvPr id="16" name="TextBox 15">
              <a:extLst>
                <a:ext uri="{FF2B5EF4-FFF2-40B4-BE49-F238E27FC236}">
                  <a16:creationId xmlns:a16="http://schemas.microsoft.com/office/drawing/2014/main" id="{66140C7D-B427-7139-F002-EE62F7FFF451}"/>
                </a:ext>
              </a:extLst>
            </p:cNvPr>
            <p:cNvSpPr txBox="1">
              <a:spLocks/>
            </p:cNvSpPr>
            <p:nvPr/>
          </p:nvSpPr>
          <p:spPr>
            <a:xfrm>
              <a:off x="4567047" y="1930373"/>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17</a:t>
              </a:r>
              <a:r>
                <a:rPr lang="en-US" sz="1400" baseline="30000"/>
                <a:t>th</a:t>
              </a:r>
              <a:r>
                <a:rPr lang="en-US" sz="1400"/>
                <a:t> / April 21</a:t>
              </a:r>
              <a:r>
                <a:rPr lang="en-US" sz="1400" baseline="30000"/>
                <a:t>st</a:t>
              </a:r>
              <a:endParaRPr lang="en-US" sz="1400"/>
            </a:p>
          </p:txBody>
        </p:sp>
        <p:pic>
          <p:nvPicPr>
            <p:cNvPr id="43" name="Picture 4" descr="The electricity provider Texans trust | Reliant Energy">
              <a:extLst>
                <a:ext uri="{FF2B5EF4-FFF2-40B4-BE49-F238E27FC236}">
                  <a16:creationId xmlns:a16="http://schemas.microsoft.com/office/drawing/2014/main" id="{BB2CF981-72C2-4890-349F-5D353DED7D9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0799" r="804"/>
            <a:stretch>
              <a:fillRect/>
            </a:stretch>
          </p:blipFill>
          <p:spPr bwMode="auto">
            <a:xfrm>
              <a:off x="1257300" y="1864267"/>
              <a:ext cx="618005" cy="3476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C5C1B56B-8DEA-BEE2-758E-32A123D39099}"/>
                </a:ext>
              </a:extLst>
            </p:cNvPr>
            <p:cNvSpPr txBox="1">
              <a:spLocks/>
            </p:cNvSpPr>
            <p:nvPr/>
          </p:nvSpPr>
          <p:spPr>
            <a:xfrm>
              <a:off x="7805928" y="1930373"/>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Bill Barnes</a:t>
              </a:r>
              <a:r>
                <a:rPr lang="en-US" sz="1400" baseline="30000"/>
                <a:t>1</a:t>
              </a:r>
              <a:endParaRPr lang="en-US" sz="1400"/>
            </a:p>
          </p:txBody>
        </p:sp>
      </p:grpSp>
      <p:grpSp>
        <p:nvGrpSpPr>
          <p:cNvPr id="36" name="Group 35">
            <a:extLst>
              <a:ext uri="{FF2B5EF4-FFF2-40B4-BE49-F238E27FC236}">
                <a16:creationId xmlns:a16="http://schemas.microsoft.com/office/drawing/2014/main" id="{E0182B4A-43F8-DF1C-454A-B6F145BFAD53}"/>
              </a:ext>
            </a:extLst>
          </p:cNvPr>
          <p:cNvGrpSpPr/>
          <p:nvPr/>
        </p:nvGrpSpPr>
        <p:grpSpPr>
          <a:xfrm>
            <a:off x="1338820" y="2377285"/>
            <a:ext cx="10319778" cy="351309"/>
            <a:chOff x="1338820" y="2361546"/>
            <a:chExt cx="10319778" cy="351309"/>
          </a:xfrm>
        </p:grpSpPr>
        <p:sp>
          <p:nvSpPr>
            <p:cNvPr id="17" name="TextBox 16">
              <a:extLst>
                <a:ext uri="{FF2B5EF4-FFF2-40B4-BE49-F238E27FC236}">
                  <a16:creationId xmlns:a16="http://schemas.microsoft.com/office/drawing/2014/main" id="{1E694E43-FFF2-CF2B-7350-93C299BA5F97}"/>
                </a:ext>
              </a:extLst>
            </p:cNvPr>
            <p:cNvSpPr txBox="1">
              <a:spLocks/>
            </p:cNvSpPr>
            <p:nvPr/>
          </p:nvSpPr>
          <p:spPr>
            <a:xfrm>
              <a:off x="4567047" y="2429478"/>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21</a:t>
              </a:r>
              <a:r>
                <a:rPr lang="en-US" sz="1400" baseline="30000"/>
                <a:t>st</a:t>
              </a:r>
              <a:r>
                <a:rPr lang="en-US" sz="1400"/>
                <a:t> </a:t>
              </a:r>
            </a:p>
          </p:txBody>
        </p:sp>
        <p:pic>
          <p:nvPicPr>
            <p:cNvPr id="1028" name="Picture 4" descr="Texas Competitive Power Advocates (TCPA) - Gulf Coast Power Association">
              <a:extLst>
                <a:ext uri="{FF2B5EF4-FFF2-40B4-BE49-F238E27FC236}">
                  <a16:creationId xmlns:a16="http://schemas.microsoft.com/office/drawing/2014/main" id="{0D315472-4E56-02A4-E683-5D03E0D6B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8820" y="2361546"/>
              <a:ext cx="351309" cy="35130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2C549B0C-E45B-5D13-2438-2CE18A499F08}"/>
                </a:ext>
              </a:extLst>
            </p:cNvPr>
            <p:cNvSpPr txBox="1">
              <a:spLocks/>
            </p:cNvSpPr>
            <p:nvPr/>
          </p:nvSpPr>
          <p:spPr>
            <a:xfrm>
              <a:off x="7805928" y="2429478"/>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Paul Townsend / Michele Richmond</a:t>
              </a:r>
            </a:p>
          </p:txBody>
        </p:sp>
      </p:grpSp>
      <p:grpSp>
        <p:nvGrpSpPr>
          <p:cNvPr id="37" name="Group 36">
            <a:extLst>
              <a:ext uri="{FF2B5EF4-FFF2-40B4-BE49-F238E27FC236}">
                <a16:creationId xmlns:a16="http://schemas.microsoft.com/office/drawing/2014/main" id="{3F353DEA-A7C6-1CF0-AED5-BDE6D32FE8BE}"/>
              </a:ext>
            </a:extLst>
          </p:cNvPr>
          <p:cNvGrpSpPr/>
          <p:nvPr/>
        </p:nvGrpSpPr>
        <p:grpSpPr>
          <a:xfrm>
            <a:off x="1338820" y="2881712"/>
            <a:ext cx="10319778" cy="270345"/>
            <a:chOff x="1338820" y="3270387"/>
            <a:chExt cx="10319778" cy="270345"/>
          </a:xfrm>
        </p:grpSpPr>
        <p:sp>
          <p:nvSpPr>
            <p:cNvPr id="18" name="TextBox 17">
              <a:extLst>
                <a:ext uri="{FF2B5EF4-FFF2-40B4-BE49-F238E27FC236}">
                  <a16:creationId xmlns:a16="http://schemas.microsoft.com/office/drawing/2014/main" id="{230D57D6-00A9-9E2E-58E5-0F229B82A603}"/>
                </a:ext>
              </a:extLst>
            </p:cNvPr>
            <p:cNvSpPr txBox="1">
              <a:spLocks/>
            </p:cNvSpPr>
            <p:nvPr/>
          </p:nvSpPr>
          <p:spPr>
            <a:xfrm>
              <a:off x="4567047" y="3297837"/>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21</a:t>
              </a:r>
              <a:r>
                <a:rPr lang="en-US" sz="1400" baseline="30000"/>
                <a:t>st</a:t>
              </a:r>
              <a:r>
                <a:rPr lang="en-US" sz="1400"/>
                <a:t> </a:t>
              </a:r>
            </a:p>
          </p:txBody>
        </p:sp>
        <p:pic>
          <p:nvPicPr>
            <p:cNvPr id="44" name="Picture 43">
              <a:extLst>
                <a:ext uri="{FF2B5EF4-FFF2-40B4-BE49-F238E27FC236}">
                  <a16:creationId xmlns:a16="http://schemas.microsoft.com/office/drawing/2014/main" id="{F358CC72-14E4-39E1-3463-825AEFD7B3F9}"/>
                </a:ext>
              </a:extLst>
            </p:cNvPr>
            <p:cNvPicPr>
              <a:picLocks noChangeAspect="1"/>
            </p:cNvPicPr>
            <p:nvPr/>
          </p:nvPicPr>
          <p:blipFill>
            <a:blip r:embed="rId18">
              <a:clrChange>
                <a:clrFrom>
                  <a:srgbClr val="F0F2F7"/>
                </a:clrFrom>
                <a:clrTo>
                  <a:srgbClr val="F0F2F7">
                    <a:alpha val="0"/>
                  </a:srgbClr>
                </a:clrTo>
              </a:clrChange>
            </a:blip>
            <a:stretch>
              <a:fillRect/>
            </a:stretch>
          </p:blipFill>
          <p:spPr>
            <a:xfrm>
              <a:off x="1338820" y="3270387"/>
              <a:ext cx="1223613" cy="270345"/>
            </a:xfrm>
            <a:prstGeom prst="rect">
              <a:avLst/>
            </a:prstGeom>
            <a:ln>
              <a:noFill/>
            </a:ln>
          </p:spPr>
        </p:pic>
        <p:sp>
          <p:nvSpPr>
            <p:cNvPr id="52" name="TextBox 51">
              <a:extLst>
                <a:ext uri="{FF2B5EF4-FFF2-40B4-BE49-F238E27FC236}">
                  <a16:creationId xmlns:a16="http://schemas.microsoft.com/office/drawing/2014/main" id="{07CA3958-A7B8-4590-CC20-682472096D82}"/>
                </a:ext>
              </a:extLst>
            </p:cNvPr>
            <p:cNvSpPr txBox="1">
              <a:spLocks/>
            </p:cNvSpPr>
            <p:nvPr/>
          </p:nvSpPr>
          <p:spPr>
            <a:xfrm>
              <a:off x="7805928" y="3297837"/>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Samuel Brandin</a:t>
              </a:r>
              <a:r>
                <a:rPr lang="en-US" sz="1400" baseline="30000"/>
                <a:t>1</a:t>
              </a:r>
              <a:endParaRPr lang="en-US" sz="1400"/>
            </a:p>
          </p:txBody>
        </p:sp>
      </p:grpSp>
      <p:grpSp>
        <p:nvGrpSpPr>
          <p:cNvPr id="38" name="Group 37">
            <a:extLst>
              <a:ext uri="{FF2B5EF4-FFF2-40B4-BE49-F238E27FC236}">
                <a16:creationId xmlns:a16="http://schemas.microsoft.com/office/drawing/2014/main" id="{6C5BC477-0B39-8C52-BB8C-1A7AECAE8B31}"/>
              </a:ext>
            </a:extLst>
          </p:cNvPr>
          <p:cNvGrpSpPr/>
          <p:nvPr/>
        </p:nvGrpSpPr>
        <p:grpSpPr>
          <a:xfrm>
            <a:off x="1338820" y="3305175"/>
            <a:ext cx="10319778" cy="362215"/>
            <a:chOff x="1338820" y="3802849"/>
            <a:chExt cx="10319778" cy="362215"/>
          </a:xfrm>
        </p:grpSpPr>
        <p:sp>
          <p:nvSpPr>
            <p:cNvPr id="19" name="TextBox 18">
              <a:extLst>
                <a:ext uri="{FF2B5EF4-FFF2-40B4-BE49-F238E27FC236}">
                  <a16:creationId xmlns:a16="http://schemas.microsoft.com/office/drawing/2014/main" id="{C27AF933-7AF8-51D4-42A2-CD01B1447F48}"/>
                </a:ext>
              </a:extLst>
            </p:cNvPr>
            <p:cNvSpPr txBox="1">
              <a:spLocks/>
            </p:cNvSpPr>
            <p:nvPr/>
          </p:nvSpPr>
          <p:spPr>
            <a:xfrm>
              <a:off x="4567047" y="3876234"/>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21</a:t>
              </a:r>
              <a:r>
                <a:rPr lang="en-US" sz="1400" baseline="30000"/>
                <a:t>st</a:t>
              </a:r>
              <a:r>
                <a:rPr lang="en-US" sz="1400"/>
                <a:t> </a:t>
              </a:r>
            </a:p>
          </p:txBody>
        </p:sp>
        <p:pic>
          <p:nvPicPr>
            <p:cNvPr id="45" name="Picture 44">
              <a:extLst>
                <a:ext uri="{FF2B5EF4-FFF2-40B4-BE49-F238E27FC236}">
                  <a16:creationId xmlns:a16="http://schemas.microsoft.com/office/drawing/2014/main" id="{1747D278-5FBF-42C2-918A-418DE1FB7888}"/>
                </a:ext>
              </a:extLst>
            </p:cNvPr>
            <p:cNvPicPr>
              <a:picLocks noChangeAspect="1"/>
            </p:cNvPicPr>
            <p:nvPr/>
          </p:nvPicPr>
          <p:blipFill>
            <a:blip r:embed="rId19"/>
            <a:stretch>
              <a:fillRect/>
            </a:stretch>
          </p:blipFill>
          <p:spPr>
            <a:xfrm>
              <a:off x="1338820" y="3802849"/>
              <a:ext cx="729605" cy="362215"/>
            </a:xfrm>
            <a:prstGeom prst="rect">
              <a:avLst/>
            </a:prstGeom>
            <a:ln>
              <a:noFill/>
            </a:ln>
          </p:spPr>
        </p:pic>
        <p:sp>
          <p:nvSpPr>
            <p:cNvPr id="53" name="TextBox 52">
              <a:extLst>
                <a:ext uri="{FF2B5EF4-FFF2-40B4-BE49-F238E27FC236}">
                  <a16:creationId xmlns:a16="http://schemas.microsoft.com/office/drawing/2014/main" id="{B4DC361E-FC8F-9F86-257B-B9342DBF9E4D}"/>
                </a:ext>
              </a:extLst>
            </p:cNvPr>
            <p:cNvSpPr txBox="1">
              <a:spLocks/>
            </p:cNvSpPr>
            <p:nvPr/>
          </p:nvSpPr>
          <p:spPr>
            <a:xfrm>
              <a:off x="7805928" y="3876234"/>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Shannon Caraway</a:t>
              </a:r>
              <a:r>
                <a:rPr lang="en-US" sz="1400" baseline="30000"/>
                <a:t>1</a:t>
              </a:r>
              <a:endParaRPr lang="en-US" sz="1400"/>
            </a:p>
          </p:txBody>
        </p:sp>
      </p:grpSp>
      <p:grpSp>
        <p:nvGrpSpPr>
          <p:cNvPr id="39" name="Group 38">
            <a:extLst>
              <a:ext uri="{FF2B5EF4-FFF2-40B4-BE49-F238E27FC236}">
                <a16:creationId xmlns:a16="http://schemas.microsoft.com/office/drawing/2014/main" id="{A2EC0EF6-AF42-7D21-11C0-D55D68FF3E94}"/>
              </a:ext>
            </a:extLst>
          </p:cNvPr>
          <p:cNvGrpSpPr/>
          <p:nvPr/>
        </p:nvGrpSpPr>
        <p:grpSpPr>
          <a:xfrm>
            <a:off x="1338820" y="3820508"/>
            <a:ext cx="10319778" cy="344997"/>
            <a:chOff x="1338820" y="4424713"/>
            <a:chExt cx="10319778" cy="344997"/>
          </a:xfrm>
        </p:grpSpPr>
        <p:sp>
          <p:nvSpPr>
            <p:cNvPr id="20" name="TextBox 19">
              <a:extLst>
                <a:ext uri="{FF2B5EF4-FFF2-40B4-BE49-F238E27FC236}">
                  <a16:creationId xmlns:a16="http://schemas.microsoft.com/office/drawing/2014/main" id="{5E5EDC3D-1508-B982-DD96-A6D3C66BF5FC}"/>
                </a:ext>
              </a:extLst>
            </p:cNvPr>
            <p:cNvSpPr txBox="1">
              <a:spLocks/>
            </p:cNvSpPr>
            <p:nvPr/>
          </p:nvSpPr>
          <p:spPr>
            <a:xfrm>
              <a:off x="4567047" y="4489489"/>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21</a:t>
              </a:r>
              <a:r>
                <a:rPr lang="en-US" sz="1400" baseline="30000"/>
                <a:t>st</a:t>
              </a:r>
              <a:r>
                <a:rPr lang="en-US" sz="1400"/>
                <a:t> </a:t>
              </a:r>
            </a:p>
          </p:txBody>
        </p:sp>
        <p:pic>
          <p:nvPicPr>
            <p:cNvPr id="46" name="Picture 45">
              <a:extLst>
                <a:ext uri="{FF2B5EF4-FFF2-40B4-BE49-F238E27FC236}">
                  <a16:creationId xmlns:a16="http://schemas.microsoft.com/office/drawing/2014/main" id="{5339C6E1-37DD-19E0-F425-4EF0C21D513B}"/>
                </a:ext>
              </a:extLst>
            </p:cNvPr>
            <p:cNvPicPr>
              <a:picLocks noChangeAspect="1"/>
            </p:cNvPicPr>
            <p:nvPr/>
          </p:nvPicPr>
          <p:blipFill>
            <a:blip r:embed="rId20"/>
            <a:srcRect t="27541" b="30348"/>
            <a:stretch>
              <a:fillRect/>
            </a:stretch>
          </p:blipFill>
          <p:spPr>
            <a:xfrm>
              <a:off x="1338820" y="4424713"/>
              <a:ext cx="819260" cy="344997"/>
            </a:xfrm>
            <a:prstGeom prst="rect">
              <a:avLst/>
            </a:prstGeom>
          </p:spPr>
        </p:pic>
        <p:sp>
          <p:nvSpPr>
            <p:cNvPr id="54" name="TextBox 53">
              <a:extLst>
                <a:ext uri="{FF2B5EF4-FFF2-40B4-BE49-F238E27FC236}">
                  <a16:creationId xmlns:a16="http://schemas.microsoft.com/office/drawing/2014/main" id="{1407F7CD-1084-F0C8-703C-1519BCABE21D}"/>
                </a:ext>
              </a:extLst>
            </p:cNvPr>
            <p:cNvSpPr txBox="1">
              <a:spLocks/>
            </p:cNvSpPr>
            <p:nvPr/>
          </p:nvSpPr>
          <p:spPr>
            <a:xfrm>
              <a:off x="7805928" y="4489489"/>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Monica Batra-Shrader</a:t>
              </a:r>
              <a:r>
                <a:rPr lang="en-US" sz="1400" baseline="30000"/>
                <a:t>1</a:t>
              </a:r>
              <a:endParaRPr lang="en-US" sz="1400"/>
            </a:p>
          </p:txBody>
        </p:sp>
      </p:grpSp>
      <p:grpSp>
        <p:nvGrpSpPr>
          <p:cNvPr id="41" name="Group 40">
            <a:extLst>
              <a:ext uri="{FF2B5EF4-FFF2-40B4-BE49-F238E27FC236}">
                <a16:creationId xmlns:a16="http://schemas.microsoft.com/office/drawing/2014/main" id="{D2E9B898-090F-99A7-7300-BF5A1D1C6A69}"/>
              </a:ext>
            </a:extLst>
          </p:cNvPr>
          <p:cNvGrpSpPr/>
          <p:nvPr/>
        </p:nvGrpSpPr>
        <p:grpSpPr>
          <a:xfrm>
            <a:off x="1338820" y="4318623"/>
            <a:ext cx="10319778" cy="310234"/>
            <a:chOff x="1338820" y="4324063"/>
            <a:chExt cx="10319778" cy="310234"/>
          </a:xfrm>
        </p:grpSpPr>
        <p:sp>
          <p:nvSpPr>
            <p:cNvPr id="28" name="TextBox 27">
              <a:extLst>
                <a:ext uri="{FF2B5EF4-FFF2-40B4-BE49-F238E27FC236}">
                  <a16:creationId xmlns:a16="http://schemas.microsoft.com/office/drawing/2014/main" id="{074F0250-7E9A-EDCC-4C85-2C7F31D903D4}"/>
                </a:ext>
              </a:extLst>
            </p:cNvPr>
            <p:cNvSpPr txBox="1">
              <a:spLocks/>
            </p:cNvSpPr>
            <p:nvPr/>
          </p:nvSpPr>
          <p:spPr>
            <a:xfrm>
              <a:off x="4567047" y="4371458"/>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April 21</a:t>
              </a:r>
              <a:r>
                <a:rPr lang="en-US" sz="1400" baseline="30000"/>
                <a:t>st</a:t>
              </a:r>
              <a:r>
                <a:rPr lang="en-US" sz="1400"/>
                <a:t> </a:t>
              </a:r>
            </a:p>
          </p:txBody>
        </p:sp>
        <p:pic>
          <p:nvPicPr>
            <p:cNvPr id="1030" name="Picture 6" descr="Cholla Petroleum - Crunchbase Company Profile &amp; Funding">
              <a:extLst>
                <a:ext uri="{FF2B5EF4-FFF2-40B4-BE49-F238E27FC236}">
                  <a16:creationId xmlns:a16="http://schemas.microsoft.com/office/drawing/2014/main" id="{372A6A2B-43A1-A594-9B06-3F64FC9CD19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38820" y="4324063"/>
              <a:ext cx="1268881" cy="31023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E9883BDA-ACA2-00E6-B15E-D0D59E197429}"/>
                </a:ext>
              </a:extLst>
            </p:cNvPr>
            <p:cNvSpPr txBox="1">
              <a:spLocks/>
            </p:cNvSpPr>
            <p:nvPr/>
          </p:nvSpPr>
          <p:spPr>
            <a:xfrm>
              <a:off x="7805928" y="4371458"/>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Gideon Powell</a:t>
              </a:r>
              <a:r>
                <a:rPr lang="en-US" sz="1400" baseline="30000"/>
                <a:t>1</a:t>
              </a:r>
              <a:endParaRPr lang="en-US" sz="1400"/>
            </a:p>
          </p:txBody>
        </p:sp>
      </p:grpSp>
      <p:cxnSp>
        <p:nvCxnSpPr>
          <p:cNvPr id="9" name="LineBasicDefault 7">
            <a:extLst>
              <a:ext uri="{FF2B5EF4-FFF2-40B4-BE49-F238E27FC236}">
                <a16:creationId xmlns:a16="http://schemas.microsoft.com/office/drawing/2014/main" id="{3A59517E-6B6F-1E3F-4F61-F0F364CD421B}"/>
              </a:ext>
            </a:extLst>
          </p:cNvPr>
          <p:cNvCxnSpPr>
            <a:cxnSpLocks/>
          </p:cNvCxnSpPr>
          <p:nvPr>
            <p:custDataLst>
              <p:tags r:id="rId9"/>
            </p:custDataLst>
          </p:nvPr>
        </p:nvCxnSpPr>
        <p:spPr>
          <a:xfrm>
            <a:off x="1257299" y="4705416"/>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3ECC4275-2674-9E38-8EC8-04ABA1A9BD1B}"/>
              </a:ext>
            </a:extLst>
          </p:cNvPr>
          <p:cNvGrpSpPr/>
          <p:nvPr/>
        </p:nvGrpSpPr>
        <p:grpSpPr>
          <a:xfrm>
            <a:off x="1338820" y="4781975"/>
            <a:ext cx="10319778" cy="460780"/>
            <a:chOff x="1338820" y="5731092"/>
            <a:chExt cx="10319778" cy="460780"/>
          </a:xfrm>
        </p:grpSpPr>
        <p:pic>
          <p:nvPicPr>
            <p:cNvPr id="1026" name="Picture 2" descr="Compare Centerpoint Energy Electricity Rates (Updated April, 2026)">
              <a:extLst>
                <a:ext uri="{FF2B5EF4-FFF2-40B4-BE49-F238E27FC236}">
                  <a16:creationId xmlns:a16="http://schemas.microsoft.com/office/drawing/2014/main" id="{1FCBFF74-EB83-941B-72DE-27A8D535BA6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38820" y="5731092"/>
              <a:ext cx="921559" cy="46078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F619C5A-BF0C-754A-9505-EE45DC429FE0}"/>
                </a:ext>
              </a:extLst>
            </p:cNvPr>
            <p:cNvSpPr txBox="1">
              <a:spLocks/>
            </p:cNvSpPr>
            <p:nvPr/>
          </p:nvSpPr>
          <p:spPr>
            <a:xfrm>
              <a:off x="4567047" y="5853760"/>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April 23</a:t>
              </a:r>
              <a:r>
                <a:rPr lang="en-US" sz="1400" baseline="30000" dirty="0"/>
                <a:t>nd</a:t>
              </a:r>
              <a:r>
                <a:rPr lang="en-US" sz="1400" dirty="0"/>
                <a:t>  </a:t>
              </a:r>
            </a:p>
          </p:txBody>
        </p:sp>
        <p:sp>
          <p:nvSpPr>
            <p:cNvPr id="34" name="TextBox 33">
              <a:extLst>
                <a:ext uri="{FF2B5EF4-FFF2-40B4-BE49-F238E27FC236}">
                  <a16:creationId xmlns:a16="http://schemas.microsoft.com/office/drawing/2014/main" id="{6726D2E8-76FE-1CC9-093E-FC6EB9C3530A}"/>
                </a:ext>
              </a:extLst>
            </p:cNvPr>
            <p:cNvSpPr txBox="1">
              <a:spLocks/>
            </p:cNvSpPr>
            <p:nvPr/>
          </p:nvSpPr>
          <p:spPr>
            <a:xfrm>
              <a:off x="7805928" y="5853760"/>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Jim Lee</a:t>
              </a:r>
            </a:p>
          </p:txBody>
        </p:sp>
      </p:grpSp>
      <p:cxnSp>
        <p:nvCxnSpPr>
          <p:cNvPr id="57" name="LineBasicDefault 7">
            <a:extLst>
              <a:ext uri="{FF2B5EF4-FFF2-40B4-BE49-F238E27FC236}">
                <a16:creationId xmlns:a16="http://schemas.microsoft.com/office/drawing/2014/main" id="{E0186689-C6C6-9A02-1362-A07D67C70B6D}"/>
              </a:ext>
            </a:extLst>
          </p:cNvPr>
          <p:cNvCxnSpPr>
            <a:cxnSpLocks/>
          </p:cNvCxnSpPr>
          <p:nvPr>
            <p:custDataLst>
              <p:tags r:id="rId10"/>
            </p:custDataLst>
          </p:nvPr>
        </p:nvCxnSpPr>
        <p:spPr>
          <a:xfrm>
            <a:off x="1257299" y="5319314"/>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EAEEBB21-2B2A-9691-4F12-89FF2012E3CF}"/>
              </a:ext>
            </a:extLst>
          </p:cNvPr>
          <p:cNvGrpSpPr/>
          <p:nvPr/>
        </p:nvGrpSpPr>
        <p:grpSpPr>
          <a:xfrm>
            <a:off x="1338820" y="5395873"/>
            <a:ext cx="10319778" cy="304293"/>
            <a:chOff x="1338820" y="5410979"/>
            <a:chExt cx="10319778" cy="304293"/>
          </a:xfrm>
        </p:grpSpPr>
        <p:sp>
          <p:nvSpPr>
            <p:cNvPr id="60" name="TextBox 59">
              <a:extLst>
                <a:ext uri="{FF2B5EF4-FFF2-40B4-BE49-F238E27FC236}">
                  <a16:creationId xmlns:a16="http://schemas.microsoft.com/office/drawing/2014/main" id="{C5285E07-3C50-C9CB-50FD-11271ED03B8B}"/>
                </a:ext>
              </a:extLst>
            </p:cNvPr>
            <p:cNvSpPr txBox="1">
              <a:spLocks/>
            </p:cNvSpPr>
            <p:nvPr/>
          </p:nvSpPr>
          <p:spPr>
            <a:xfrm>
              <a:off x="4567047" y="5455403"/>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April 23</a:t>
              </a:r>
              <a:r>
                <a:rPr lang="en-US" sz="1400" baseline="30000" dirty="0"/>
                <a:t>nd</a:t>
              </a:r>
              <a:r>
                <a:rPr lang="en-US" sz="1400" dirty="0"/>
                <a:t>  </a:t>
              </a:r>
            </a:p>
          </p:txBody>
        </p:sp>
        <p:sp>
          <p:nvSpPr>
            <p:cNvPr id="61" name="TextBox 60">
              <a:extLst>
                <a:ext uri="{FF2B5EF4-FFF2-40B4-BE49-F238E27FC236}">
                  <a16:creationId xmlns:a16="http://schemas.microsoft.com/office/drawing/2014/main" id="{FECA20F7-C01A-9F30-1E03-ED9EF434D05C}"/>
                </a:ext>
              </a:extLst>
            </p:cNvPr>
            <p:cNvSpPr txBox="1">
              <a:spLocks/>
            </p:cNvSpPr>
            <p:nvPr/>
          </p:nvSpPr>
          <p:spPr>
            <a:xfrm>
              <a:off x="7805928" y="5455403"/>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Haynes Strade</a:t>
              </a:r>
            </a:p>
          </p:txBody>
        </p:sp>
        <p:pic>
          <p:nvPicPr>
            <p:cNvPr id="62" name="Picture 2" descr="Skybox Datacenter">
              <a:extLst>
                <a:ext uri="{FF2B5EF4-FFF2-40B4-BE49-F238E27FC236}">
                  <a16:creationId xmlns:a16="http://schemas.microsoft.com/office/drawing/2014/main" id="{4F7660FF-1884-B09C-BF7F-25D5328EFE9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38820" y="5410979"/>
              <a:ext cx="1237801" cy="3042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24" name="LineBasicDefault 7">
            <a:extLst>
              <a:ext uri="{FF2B5EF4-FFF2-40B4-BE49-F238E27FC236}">
                <a16:creationId xmlns:a16="http://schemas.microsoft.com/office/drawing/2014/main" id="{501892D5-EDAD-91BE-BB27-F9E82FD1200A}"/>
              </a:ext>
            </a:extLst>
          </p:cNvPr>
          <p:cNvCxnSpPr>
            <a:cxnSpLocks/>
          </p:cNvCxnSpPr>
          <p:nvPr>
            <p:custDataLst>
              <p:tags r:id="rId11"/>
            </p:custDataLst>
          </p:nvPr>
        </p:nvCxnSpPr>
        <p:spPr>
          <a:xfrm>
            <a:off x="1257299" y="5776725"/>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034" name="Group 1033">
            <a:extLst>
              <a:ext uri="{FF2B5EF4-FFF2-40B4-BE49-F238E27FC236}">
                <a16:creationId xmlns:a16="http://schemas.microsoft.com/office/drawing/2014/main" id="{57FDBBBB-EA36-B388-4258-5AF86DF7123C}"/>
              </a:ext>
            </a:extLst>
          </p:cNvPr>
          <p:cNvGrpSpPr/>
          <p:nvPr/>
        </p:nvGrpSpPr>
        <p:grpSpPr>
          <a:xfrm>
            <a:off x="1338820" y="5853283"/>
            <a:ext cx="10319778" cy="355664"/>
            <a:chOff x="1338820" y="5853283"/>
            <a:chExt cx="10319778" cy="355664"/>
          </a:xfrm>
        </p:grpSpPr>
        <p:sp>
          <p:nvSpPr>
            <p:cNvPr id="1027" name="TextBox 1026">
              <a:extLst>
                <a:ext uri="{FF2B5EF4-FFF2-40B4-BE49-F238E27FC236}">
                  <a16:creationId xmlns:a16="http://schemas.microsoft.com/office/drawing/2014/main" id="{2C56EDD7-0CE4-F873-BFED-75FDACC7A74D}"/>
                </a:ext>
              </a:extLst>
            </p:cNvPr>
            <p:cNvSpPr txBox="1">
              <a:spLocks/>
            </p:cNvSpPr>
            <p:nvPr/>
          </p:nvSpPr>
          <p:spPr>
            <a:xfrm>
              <a:off x="4567047" y="5923393"/>
              <a:ext cx="2071878"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April 23</a:t>
              </a:r>
              <a:r>
                <a:rPr lang="en-US" sz="1400" baseline="30000" dirty="0"/>
                <a:t>nd</a:t>
              </a:r>
              <a:r>
                <a:rPr lang="en-US" sz="1400" dirty="0"/>
                <a:t>  </a:t>
              </a:r>
            </a:p>
          </p:txBody>
        </p:sp>
        <p:sp>
          <p:nvSpPr>
            <p:cNvPr id="1029" name="TextBox 1028">
              <a:extLst>
                <a:ext uri="{FF2B5EF4-FFF2-40B4-BE49-F238E27FC236}">
                  <a16:creationId xmlns:a16="http://schemas.microsoft.com/office/drawing/2014/main" id="{9D2EA577-7A65-8D26-02AD-E6546561C42F}"/>
                </a:ext>
              </a:extLst>
            </p:cNvPr>
            <p:cNvSpPr txBox="1">
              <a:spLocks/>
            </p:cNvSpPr>
            <p:nvPr/>
          </p:nvSpPr>
          <p:spPr>
            <a:xfrm>
              <a:off x="7805928" y="5923393"/>
              <a:ext cx="3852670"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Grant Huber</a:t>
              </a:r>
            </a:p>
          </p:txBody>
        </p:sp>
        <p:pic>
          <p:nvPicPr>
            <p:cNvPr id="1033" name="Picture 1032">
              <a:extLst>
                <a:ext uri="{FF2B5EF4-FFF2-40B4-BE49-F238E27FC236}">
                  <a16:creationId xmlns:a16="http://schemas.microsoft.com/office/drawing/2014/main" id="{448FE049-B0C7-6FAE-2B68-DC8460ACF4D6}"/>
                </a:ext>
              </a:extLst>
            </p:cNvPr>
            <p:cNvPicPr>
              <a:picLocks noChangeAspect="1"/>
            </p:cNvPicPr>
            <p:nvPr/>
          </p:nvPicPr>
          <p:blipFill>
            <a:blip r:embed="rId24"/>
            <a:stretch>
              <a:fillRect/>
            </a:stretch>
          </p:blipFill>
          <p:spPr>
            <a:xfrm>
              <a:off x="1338820" y="5853283"/>
              <a:ext cx="1171086" cy="355664"/>
            </a:xfrm>
            <a:prstGeom prst="rect">
              <a:avLst/>
            </a:prstGeom>
          </p:spPr>
        </p:pic>
      </p:grpSp>
    </p:spTree>
    <p:extLst>
      <p:ext uri="{BB962C8B-B14F-4D97-AF65-F5344CB8AC3E}">
        <p14:creationId xmlns:p14="http://schemas.microsoft.com/office/powerpoint/2010/main" val="3503735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71C2-F56D-F46C-A0C5-F174252C9F1D}"/>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8540E9BB-F08B-B656-1437-D930F820585D}"/>
              </a:ext>
            </a:extLst>
          </p:cNvPr>
          <p:cNvGraphicFramePr>
            <a:graphicFrameLocks noChangeAspect="1"/>
          </p:cNvGraphicFramePr>
          <p:nvPr>
            <p:custDataLst>
              <p:tags r:id="rId2"/>
            </p:custDataLst>
            <p:extLst>
              <p:ext uri="{D42A27DB-BD31-4B8C-83A1-F6EECF244321}">
                <p14:modId xmlns:p14="http://schemas.microsoft.com/office/powerpoint/2010/main" val="3366205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8540E9BB-F08B-B656-1437-D930F820585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9F30D7F3-1BE0-8BBA-F253-F871B6CCB90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Title Placeholder 1">
            <a:extLst>
              <a:ext uri="{FF2B5EF4-FFF2-40B4-BE49-F238E27FC236}">
                <a16:creationId xmlns:a16="http://schemas.microsoft.com/office/drawing/2014/main" id="{F454D2B2-54C9-899E-9CCA-395888D45219}"/>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10831377-90C8-2D4E-08A0-C7563987565F}"/>
              </a:ext>
            </a:extLst>
          </p:cNvPr>
          <p:cNvSpPr>
            <a:spLocks noGrp="1"/>
          </p:cNvSpPr>
          <p:nvPr>
            <p:ph type="sldNum" sz="quarter" idx="12"/>
          </p:nvPr>
        </p:nvSpPr>
        <p:spPr>
          <a:xfrm>
            <a:off x="11647486" y="6400800"/>
            <a:ext cx="533400" cy="332399"/>
          </a:xfrm>
        </p:spPr>
        <p:txBody>
          <a:bodyPr/>
          <a:lstStyle/>
          <a:p>
            <a:fld id="{BCDE79FB-97BA-492B-8D57-F1373F9ADA95}" type="slidenum">
              <a:rPr lang="en-US" smtClean="0"/>
              <a:t>65</a:t>
            </a:fld>
            <a:endParaRPr lang="en-US"/>
          </a:p>
        </p:txBody>
      </p:sp>
      <p:sp>
        <p:nvSpPr>
          <p:cNvPr id="3" name="Text Placeholder 2">
            <a:hlinkClick r:id="rId13" action="ppaction://hlinksldjump"/>
            <a:extLst>
              <a:ext uri="{FF2B5EF4-FFF2-40B4-BE49-F238E27FC236}">
                <a16:creationId xmlns:a16="http://schemas.microsoft.com/office/drawing/2014/main" id="{2F3C2FB8-8DF7-6735-F2F9-4C1EAE63BF22}"/>
              </a:ext>
            </a:extLst>
          </p:cNvPr>
          <p:cNvSpPr>
            <a:spLocks noGrp="1"/>
          </p:cNvSpPr>
          <p:nvPr>
            <p:custDataLst>
              <p:tags r:id="rId3"/>
            </p:custDataLst>
          </p:nvPr>
        </p:nvSpPr>
        <p:spPr bwMode="auto">
          <a:xfrm>
            <a:off x="4052888" y="1157287"/>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5" name="Text Placeholder 2">
            <a:hlinkClick r:id="rId14" action="ppaction://hlinksldjump"/>
            <a:extLst>
              <a:ext uri="{FF2B5EF4-FFF2-40B4-BE49-F238E27FC236}">
                <a16:creationId xmlns:a16="http://schemas.microsoft.com/office/drawing/2014/main" id="{0B65D147-7FB3-503D-2D42-51EB17E77C6D}"/>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allocation approach</a:t>
            </a:r>
          </a:p>
        </p:txBody>
      </p:sp>
      <p:sp>
        <p:nvSpPr>
          <p:cNvPr id="16" name="Text Placeholder 2">
            <a:hlinkClick r:id="rId15" action="ppaction://hlinksldjump"/>
            <a:extLst>
              <a:ext uri="{FF2B5EF4-FFF2-40B4-BE49-F238E27FC236}">
                <a16:creationId xmlns:a16="http://schemas.microsoft.com/office/drawing/2014/main" id="{1C662B6C-FD49-A6BA-F232-A9B381A93999}"/>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 </a:t>
            </a:r>
          </a:p>
        </p:txBody>
      </p:sp>
      <p:sp>
        <p:nvSpPr>
          <p:cNvPr id="9" name="Text Placeholder 2">
            <a:hlinkClick r:id="rId16" action="ppaction://hlinksldjump"/>
            <a:extLst>
              <a:ext uri="{FF2B5EF4-FFF2-40B4-BE49-F238E27FC236}">
                <a16:creationId xmlns:a16="http://schemas.microsoft.com/office/drawing/2014/main" id="{9C56DB53-FF72-F82A-EA4C-5C706190FF66}"/>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cs typeface="Arial"/>
              </a:rPr>
              <a:t>Feedback from PUCT and </a:t>
            </a:r>
            <a:r>
              <a:rPr lang="en-US">
                <a:cs typeface="Arial"/>
              </a:rPr>
              <a:t>ERCOT comments</a:t>
            </a:r>
            <a:endParaRPr lang="en-US" i="1" dirty="0"/>
          </a:p>
        </p:txBody>
      </p:sp>
      <p:sp>
        <p:nvSpPr>
          <p:cNvPr id="10" name="Text Placeholder 2">
            <a:hlinkClick r:id="rId17" action="ppaction://hlinksldjump"/>
            <a:extLst>
              <a:ext uri="{FF2B5EF4-FFF2-40B4-BE49-F238E27FC236}">
                <a16:creationId xmlns:a16="http://schemas.microsoft.com/office/drawing/2014/main" id="{8B512F5B-4C6D-DCF8-EC7F-C7D4CBF127D2}"/>
              </a:ext>
            </a:extLst>
          </p:cNvPr>
          <p:cNvSpPr>
            <a:spLocks noGrp="1"/>
          </p:cNvSpPr>
          <p:nvPr>
            <p:custDataLst>
              <p:tags r:id="rId7"/>
            </p:custDataLst>
          </p:nvPr>
        </p:nvSpPr>
        <p:spPr bwMode="auto">
          <a:xfrm>
            <a:off x="4052886" y="37210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Batch </a:t>
            </a:r>
            <a:r>
              <a:rPr lang="en-US"/>
              <a:t>Zero Concepts</a:t>
            </a:r>
            <a:endParaRPr lang="en-US" dirty="0"/>
          </a:p>
        </p:txBody>
      </p:sp>
      <p:sp>
        <p:nvSpPr>
          <p:cNvPr id="19" name="Text Placeholder 2">
            <a:hlinkClick r:id="rId18" action="ppaction://hlinksldjump"/>
            <a:extLst>
              <a:ext uri="{FF2B5EF4-FFF2-40B4-BE49-F238E27FC236}">
                <a16:creationId xmlns:a16="http://schemas.microsoft.com/office/drawing/2014/main" id="{21D751F8-4C1F-C28D-8915-4526CFDEEB49}"/>
              </a:ext>
            </a:extLst>
          </p:cNvPr>
          <p:cNvSpPr>
            <a:spLocks noGrp="1"/>
          </p:cNvSpPr>
          <p:nvPr>
            <p:custDataLst>
              <p:tags r:id="rId8"/>
            </p:custDataLst>
          </p:nvPr>
        </p:nvSpPr>
        <p:spPr bwMode="auto">
          <a:xfrm>
            <a:off x="4052886"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5" name="Text Placeholder 2">
            <a:extLst>
              <a:ext uri="{FF2B5EF4-FFF2-40B4-BE49-F238E27FC236}">
                <a16:creationId xmlns:a16="http://schemas.microsoft.com/office/drawing/2014/main" id="{7F811C2E-D1AC-4121-3CC7-16DE3720C535}"/>
              </a:ext>
            </a:extLst>
          </p:cNvPr>
          <p:cNvSpPr>
            <a:spLocks noGrp="1"/>
          </p:cNvSpPr>
          <p:nvPr>
            <p:custDataLst>
              <p:tags r:id="rId9"/>
            </p:custDataLst>
          </p:nvPr>
        </p:nvSpPr>
        <p:spPr bwMode="auto">
          <a:xfrm>
            <a:off x="4052888" y="5002212"/>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BYOG Discussion </a:t>
            </a:r>
            <a:endParaRPr lang="en-US">
              <a:solidFill>
                <a:schemeClr val="bg1"/>
              </a:solidFill>
            </a:endParaRPr>
          </a:p>
        </p:txBody>
      </p:sp>
    </p:spTree>
    <p:custDataLst>
      <p:tags r:id="rId1"/>
    </p:custDataLst>
    <p:extLst>
      <p:ext uri="{BB962C8B-B14F-4D97-AF65-F5344CB8AC3E}">
        <p14:creationId xmlns:p14="http://schemas.microsoft.com/office/powerpoint/2010/main" val="2038593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C1F020F-B181-EC1E-7DA8-FB8E6B86B4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06" imgH="608" progId="TCLayout.ActiveDocument.1">
                  <p:embed/>
                </p:oleObj>
              </mc:Choice>
              <mc:Fallback>
                <p:oleObj name="think-cell Slide" r:id="rId11" imgW="606" imgH="608" progId="TCLayout.ActiveDocument.1">
                  <p:embed/>
                  <p:pic>
                    <p:nvPicPr>
                      <p:cNvPr id="7" name="think-cell data - do not delete" hidden="1">
                        <a:extLst>
                          <a:ext uri="{FF2B5EF4-FFF2-40B4-BE49-F238E27FC236}">
                            <a16:creationId xmlns:a16="http://schemas.microsoft.com/office/drawing/2014/main" id="{6C1F020F-B181-EC1E-7DA8-FB8E6B86B4E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19D46EF-FADB-153C-FCBA-A05FE4F3555F}"/>
              </a:ext>
            </a:extLst>
          </p:cNvPr>
          <p:cNvSpPr>
            <a:spLocks noGrp="1"/>
          </p:cNvSpPr>
          <p:nvPr>
            <p:ph type="title"/>
          </p:nvPr>
        </p:nvSpPr>
        <p:spPr>
          <a:xfrm>
            <a:off x="1257300" y="457200"/>
            <a:ext cx="10401300" cy="914400"/>
          </a:xfrm>
        </p:spPr>
        <p:txBody>
          <a:bodyPr vert="horz"/>
          <a:lstStyle/>
          <a:p>
            <a:r>
              <a:rPr lang="en-US"/>
              <a:t>A Bring Your Own Generation (BYOG) approach should help stakeholders to solve some of the issues raised with the LLI process</a:t>
            </a:r>
          </a:p>
        </p:txBody>
      </p:sp>
      <p:sp>
        <p:nvSpPr>
          <p:cNvPr id="5" name="Footer Placeholder 4">
            <a:extLst>
              <a:ext uri="{FF2B5EF4-FFF2-40B4-BE49-F238E27FC236}">
                <a16:creationId xmlns:a16="http://schemas.microsoft.com/office/drawing/2014/main" id="{BBAFF1D6-584F-B3A4-1F3E-AFE502367300}"/>
              </a:ext>
            </a:extLst>
          </p:cNvPr>
          <p:cNvSpPr>
            <a:spLocks noGrp="1"/>
          </p:cNvSpPr>
          <p:nvPr>
            <p:ph type="sldNum" sz="quarter" idx="12"/>
          </p:nvPr>
        </p:nvSpPr>
        <p:spPr/>
        <p:txBody>
          <a:bodyPr/>
          <a:lstStyle/>
          <a:p>
            <a:fld id="{BCDE79FB-97BA-492B-8D57-F1373F9ADA95}" type="slidenum">
              <a:rPr lang="en-US" smtClean="0"/>
              <a:t>66</a:t>
            </a:fld>
            <a:endParaRPr lang="en-US"/>
          </a:p>
        </p:txBody>
      </p:sp>
      <p:sp>
        <p:nvSpPr>
          <p:cNvPr id="14" name="TextBox 13">
            <a:extLst>
              <a:ext uri="{FF2B5EF4-FFF2-40B4-BE49-F238E27FC236}">
                <a16:creationId xmlns:a16="http://schemas.microsoft.com/office/drawing/2014/main" id="{2270470D-C6ED-EB3D-E5A7-97B571C579E6}"/>
              </a:ext>
            </a:extLst>
          </p:cNvPr>
          <p:cNvSpPr txBox="1">
            <a:spLocks/>
          </p:cNvSpPr>
          <p:nvPr>
            <p:custDataLst>
              <p:tags r:id="rId2"/>
            </p:custDataLst>
          </p:nvPr>
        </p:nvSpPr>
        <p:spPr>
          <a:xfrm>
            <a:off x="1257300" y="2166783"/>
            <a:ext cx="3293200" cy="29392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b="1"/>
              <a:t>Interconnecting Large Load Entities (ILLEs) can co-develop or contract with co-located generation</a:t>
            </a:r>
            <a:r>
              <a:rPr lang="en-US"/>
              <a:t> to:</a:t>
            </a:r>
          </a:p>
          <a:p>
            <a:pPr marL="285750" lvl="0" indent="-285750">
              <a:buClr>
                <a:srgbClr val="000000"/>
              </a:buClr>
              <a:buFont typeface="Arial" panose="020B0604020202020204" pitchFamily="34" charset="0"/>
              <a:buChar char="•"/>
              <a:defRPr/>
            </a:pPr>
            <a:r>
              <a:rPr lang="en-US"/>
              <a:t>Secure their own path to energization, independent of grid constraints</a:t>
            </a:r>
          </a:p>
          <a:p>
            <a:pPr marL="285750" lvl="0" indent="-285750">
              <a:buClr>
                <a:srgbClr val="000000"/>
              </a:buClr>
              <a:buFont typeface="Arial" panose="020B0604020202020204" pitchFamily="34" charset="0"/>
              <a:buChar char="•"/>
              <a:defRPr/>
            </a:pPr>
            <a:r>
              <a:rPr lang="en-US"/>
              <a:t>Align load ramp with generation availability</a:t>
            </a:r>
          </a:p>
          <a:p>
            <a:pPr marL="285750" lvl="0" indent="-285750">
              <a:buClr>
                <a:srgbClr val="000000"/>
              </a:buClr>
              <a:buFont typeface="Arial" panose="020B0604020202020204" pitchFamily="34" charset="0"/>
              <a:buChar char="•"/>
              <a:defRPr/>
            </a:pPr>
            <a:r>
              <a:rPr lang="en-US"/>
              <a:t>Reduce reliance on uncertain transmission upgrades</a:t>
            </a:r>
            <a:endParaRPr kumimoji="0" lang="en-US"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35" name="Group 34">
            <a:extLst>
              <a:ext uri="{FF2B5EF4-FFF2-40B4-BE49-F238E27FC236}">
                <a16:creationId xmlns:a16="http://schemas.microsoft.com/office/drawing/2014/main" id="{C2983BEC-AAC2-911C-99F4-2342C78360C4}"/>
              </a:ext>
            </a:extLst>
          </p:cNvPr>
          <p:cNvGrpSpPr/>
          <p:nvPr/>
        </p:nvGrpSpPr>
        <p:grpSpPr>
          <a:xfrm>
            <a:off x="1257300" y="1693432"/>
            <a:ext cx="3293200" cy="290863"/>
            <a:chOff x="1257300" y="1941569"/>
            <a:chExt cx="3293200" cy="290863"/>
          </a:xfrm>
        </p:grpSpPr>
        <p:sp>
          <p:nvSpPr>
            <p:cNvPr id="13" name="TextBox 12">
              <a:extLst>
                <a:ext uri="{FF2B5EF4-FFF2-40B4-BE49-F238E27FC236}">
                  <a16:creationId xmlns:a16="http://schemas.microsoft.com/office/drawing/2014/main" id="{75BBC4C8-1B2F-AA53-DB0B-C2E4BC440ACE}"/>
                </a:ext>
              </a:extLst>
            </p:cNvPr>
            <p:cNvSpPr txBox="1">
              <a:spLocks/>
            </p:cNvSpPr>
            <p:nvPr>
              <p:custDataLst>
                <p:tags r:id="rId9"/>
              </p:custDataLst>
            </p:nvPr>
          </p:nvSpPr>
          <p:spPr>
            <a:xfrm>
              <a:off x="1257300" y="1941569"/>
              <a:ext cx="3293200" cy="276999"/>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en-US" sz="1800" b="1"/>
                <a:t>Intent of BYOG</a:t>
              </a:r>
              <a:endPar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AD5E6B66-2F34-7AA3-9F06-19AC2120DED9}"/>
                </a:ext>
              </a:extLst>
            </p:cNvPr>
            <p:cNvCxnSpPr>
              <a:cxnSpLocks/>
            </p:cNvCxnSpPr>
            <p:nvPr/>
          </p:nvCxnSpPr>
          <p:spPr>
            <a:xfrm>
              <a:off x="1257300" y="2232432"/>
              <a:ext cx="3293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AF85576E-0C6E-5347-5BC9-5D412A1F9480}"/>
              </a:ext>
            </a:extLst>
          </p:cNvPr>
          <p:cNvGrpSpPr/>
          <p:nvPr/>
        </p:nvGrpSpPr>
        <p:grpSpPr>
          <a:xfrm>
            <a:off x="5146690" y="1693431"/>
            <a:ext cx="6511910" cy="290864"/>
            <a:chOff x="5557657" y="1941568"/>
            <a:chExt cx="6100943" cy="290864"/>
          </a:xfrm>
        </p:grpSpPr>
        <p:sp>
          <p:nvSpPr>
            <p:cNvPr id="17" name="TextBox 16">
              <a:extLst>
                <a:ext uri="{FF2B5EF4-FFF2-40B4-BE49-F238E27FC236}">
                  <a16:creationId xmlns:a16="http://schemas.microsoft.com/office/drawing/2014/main" id="{B7A7AC3F-F00E-8A45-3948-6CB8364A16CA}"/>
                </a:ext>
              </a:extLst>
            </p:cNvPr>
            <p:cNvSpPr txBox="1">
              <a:spLocks/>
            </p:cNvSpPr>
            <p:nvPr>
              <p:custDataLst>
                <p:tags r:id="rId8"/>
              </p:custDataLst>
            </p:nvPr>
          </p:nvSpPr>
          <p:spPr>
            <a:xfrm>
              <a:off x="5557657" y="1941568"/>
              <a:ext cx="6100943" cy="27700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en-US" sz="1800" b="1"/>
                <a:t>Potential benefits</a:t>
              </a:r>
              <a:endPar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09318011-8863-04E6-E647-B72FC3CFA342}"/>
                </a:ext>
              </a:extLst>
            </p:cNvPr>
            <p:cNvCxnSpPr>
              <a:cxnSpLocks/>
            </p:cNvCxnSpPr>
            <p:nvPr/>
          </p:nvCxnSpPr>
          <p:spPr>
            <a:xfrm>
              <a:off x="5557657" y="2232432"/>
              <a:ext cx="6100943"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8465A3A0-AAD4-80A9-5553-736DE16270AE}"/>
              </a:ext>
            </a:extLst>
          </p:cNvPr>
          <p:cNvSpPr txBox="1">
            <a:spLocks/>
          </p:cNvSpPr>
          <p:nvPr>
            <p:custDataLst>
              <p:tags r:id="rId3"/>
            </p:custDataLst>
          </p:nvPr>
        </p:nvSpPr>
        <p:spPr>
          <a:xfrm>
            <a:off x="5989834" y="2166782"/>
            <a:ext cx="5668766" cy="738664"/>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Clr>
                <a:srgbClr val="000000"/>
              </a:buClr>
              <a:buNone/>
              <a:defRPr/>
            </a:pPr>
            <a:r>
              <a:rPr lang="en-US" b="1"/>
              <a:t>For the ILLEs</a:t>
            </a:r>
          </a:p>
          <a:p>
            <a:pPr lvl="1">
              <a:buClr>
                <a:srgbClr val="000000"/>
              </a:buClr>
              <a:buFont typeface="Arial" panose="020B0604020202020204" pitchFamily="34" charset="0"/>
              <a:buChar char="•"/>
              <a:defRPr/>
            </a:pPr>
            <a:r>
              <a:rPr lang="en-US" b="1"/>
              <a:t>Greater certainty on energization timing and scale</a:t>
            </a:r>
            <a:endParaRPr lang="en-US"/>
          </a:p>
          <a:p>
            <a:pPr lvl="1">
              <a:buClr>
                <a:srgbClr val="000000"/>
              </a:buClr>
              <a:buFont typeface="Arial" panose="020B0604020202020204" pitchFamily="34" charset="0"/>
              <a:buChar char="•"/>
              <a:defRPr/>
            </a:pPr>
            <a:r>
              <a:rPr lang="en-US" b="1"/>
              <a:t>Ability to bypass grid-driven delays </a:t>
            </a:r>
            <a:r>
              <a:rPr lang="en-US"/>
              <a:t>and curtailment risk</a:t>
            </a:r>
          </a:p>
        </p:txBody>
      </p:sp>
      <p:pic>
        <p:nvPicPr>
          <p:cNvPr id="31" name="Graphic 30">
            <a:extLst>
              <a:ext uri="{FF2B5EF4-FFF2-40B4-BE49-F238E27FC236}">
                <a16:creationId xmlns:a16="http://schemas.microsoft.com/office/drawing/2014/main" id="{FCB26298-8678-7A15-F0E0-C28D271AD95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146690" y="2179468"/>
            <a:ext cx="609600" cy="609600"/>
          </a:xfrm>
          <a:prstGeom prst="rect">
            <a:avLst/>
          </a:prstGeom>
        </p:spPr>
      </p:pic>
      <p:pic>
        <p:nvPicPr>
          <p:cNvPr id="23" name="Graphic 22">
            <a:extLst>
              <a:ext uri="{FF2B5EF4-FFF2-40B4-BE49-F238E27FC236}">
                <a16:creationId xmlns:a16="http://schemas.microsoft.com/office/drawing/2014/main" id="{24D63B85-0225-C693-04B5-FC32A51780B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5146690" y="3277552"/>
            <a:ext cx="609600" cy="609600"/>
          </a:xfrm>
          <a:prstGeom prst="rect">
            <a:avLst/>
          </a:prstGeom>
        </p:spPr>
      </p:pic>
      <p:sp>
        <p:nvSpPr>
          <p:cNvPr id="33" name="TextBox 32">
            <a:extLst>
              <a:ext uri="{FF2B5EF4-FFF2-40B4-BE49-F238E27FC236}">
                <a16:creationId xmlns:a16="http://schemas.microsoft.com/office/drawing/2014/main" id="{93D8F6EA-4940-90D8-773B-61BE97597212}"/>
              </a:ext>
            </a:extLst>
          </p:cNvPr>
          <p:cNvSpPr txBox="1">
            <a:spLocks/>
          </p:cNvSpPr>
          <p:nvPr>
            <p:custDataLst>
              <p:tags r:id="rId4"/>
            </p:custDataLst>
          </p:nvPr>
        </p:nvSpPr>
        <p:spPr>
          <a:xfrm>
            <a:off x="5989834" y="3277552"/>
            <a:ext cx="5668766" cy="984885"/>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Clr>
                <a:srgbClr val="000000"/>
              </a:buClr>
              <a:buNone/>
              <a:defRPr/>
            </a:pPr>
            <a:r>
              <a:rPr lang="en-US" b="1">
                <a:solidFill>
                  <a:srgbClr val="000000"/>
                </a:solidFill>
                <a:cs typeface="Arial" panose="020B0604020202020204" pitchFamily="34" charset="0"/>
              </a:rPr>
              <a:t>For the generators</a:t>
            </a:r>
          </a:p>
          <a:p>
            <a:pPr lvl="1">
              <a:buClr>
                <a:srgbClr val="000000"/>
              </a:buClr>
              <a:buFont typeface="Arial" panose="020B0604020202020204" pitchFamily="34" charset="0"/>
              <a:buChar char="•"/>
              <a:defRPr/>
            </a:pPr>
            <a:r>
              <a:rPr lang="en-US" b="1"/>
              <a:t>Direct, contracted demand</a:t>
            </a:r>
            <a:r>
              <a:rPr lang="en-US"/>
              <a:t> from day one</a:t>
            </a:r>
          </a:p>
          <a:p>
            <a:pPr lvl="1">
              <a:buClr>
                <a:srgbClr val="000000"/>
              </a:buClr>
              <a:buFont typeface="Arial" panose="020B0604020202020204" pitchFamily="34" charset="0"/>
              <a:buChar char="•"/>
              <a:defRPr/>
            </a:pPr>
            <a:r>
              <a:rPr lang="en-US" b="1"/>
              <a:t>Improved bankability</a:t>
            </a:r>
            <a:r>
              <a:rPr lang="en-US"/>
              <a:t> vs. merchant exposure</a:t>
            </a:r>
          </a:p>
          <a:p>
            <a:pPr lvl="1">
              <a:buClr>
                <a:srgbClr val="000000"/>
              </a:buClr>
              <a:buFont typeface="Arial" panose="020B0604020202020204" pitchFamily="34" charset="0"/>
              <a:buChar char="•"/>
              <a:defRPr/>
            </a:pPr>
            <a:r>
              <a:rPr lang="en-US"/>
              <a:t>Clear role in </a:t>
            </a:r>
            <a:r>
              <a:rPr lang="en-US" b="1"/>
              <a:t>solving interconnection bottlenecks</a:t>
            </a:r>
            <a:r>
              <a:rPr lang="en-US"/>
              <a:t> </a:t>
            </a:r>
          </a:p>
          <a:p>
            <a:pPr lvl="1">
              <a:buClr>
                <a:srgbClr val="000000"/>
              </a:buClr>
              <a:buFont typeface="Arial" panose="020B0604020202020204" pitchFamily="34" charset="0"/>
              <a:buChar char="•"/>
              <a:defRPr/>
            </a:pPr>
            <a:endParaRPr lang="en-US">
              <a:solidFill>
                <a:srgbClr val="000000"/>
              </a:solidFill>
              <a:cs typeface="Arial" panose="020B0604020202020204" pitchFamily="34" charset="0"/>
            </a:endParaRPr>
          </a:p>
        </p:txBody>
      </p:sp>
      <p:pic>
        <p:nvPicPr>
          <p:cNvPr id="27" name="Graphic 26">
            <a:extLst>
              <a:ext uri="{FF2B5EF4-FFF2-40B4-BE49-F238E27FC236}">
                <a16:creationId xmlns:a16="http://schemas.microsoft.com/office/drawing/2014/main" id="{2F03DF51-FA9D-6A43-F242-6EE57123241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5146690" y="4634543"/>
            <a:ext cx="609600" cy="609600"/>
          </a:xfrm>
          <a:prstGeom prst="rect">
            <a:avLst/>
          </a:prstGeom>
        </p:spPr>
      </p:pic>
      <p:sp>
        <p:nvSpPr>
          <p:cNvPr id="34" name="TextBox 33">
            <a:extLst>
              <a:ext uri="{FF2B5EF4-FFF2-40B4-BE49-F238E27FC236}">
                <a16:creationId xmlns:a16="http://schemas.microsoft.com/office/drawing/2014/main" id="{6F0ECC42-AC76-3FBD-7AB9-5652E819AFE9}"/>
              </a:ext>
            </a:extLst>
          </p:cNvPr>
          <p:cNvSpPr txBox="1">
            <a:spLocks/>
          </p:cNvSpPr>
          <p:nvPr>
            <p:custDataLst>
              <p:tags r:id="rId5"/>
            </p:custDataLst>
          </p:nvPr>
        </p:nvSpPr>
        <p:spPr>
          <a:xfrm>
            <a:off x="5989834" y="4634543"/>
            <a:ext cx="5668766" cy="134652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buNone/>
              <a:defRPr/>
            </a:pPr>
            <a:r>
              <a:rPr lang="en-US" b="1"/>
              <a:t>For the system</a:t>
            </a:r>
          </a:p>
          <a:p>
            <a:pPr lvl="1">
              <a:buClr>
                <a:srgbClr val="000000"/>
              </a:buClr>
              <a:buFont typeface="Arial" panose="020B0604020202020204" pitchFamily="34" charset="0"/>
              <a:buChar char="•"/>
              <a:defRPr/>
            </a:pPr>
            <a:r>
              <a:rPr lang="en-US" b="1"/>
              <a:t>Accelerates capacity build </a:t>
            </a:r>
            <a:r>
              <a:rPr lang="en-US"/>
              <a:t>where it is needed most</a:t>
            </a:r>
          </a:p>
          <a:p>
            <a:pPr lvl="1">
              <a:buClr>
                <a:srgbClr val="000000"/>
              </a:buClr>
              <a:buFont typeface="Arial" panose="020B0604020202020204" pitchFamily="34" charset="0"/>
              <a:buChar char="•"/>
              <a:defRPr/>
            </a:pPr>
            <a:r>
              <a:rPr lang="en-US" b="1"/>
              <a:t>Reduces congestion </a:t>
            </a:r>
            <a:r>
              <a:rPr lang="en-US"/>
              <a:t>and transmission pressure</a:t>
            </a:r>
          </a:p>
          <a:p>
            <a:pPr lvl="1">
              <a:buClr>
                <a:srgbClr val="000000"/>
              </a:buClr>
              <a:buFont typeface="Arial" panose="020B0604020202020204" pitchFamily="34" charset="0"/>
              <a:buChar char="•"/>
              <a:defRPr/>
            </a:pPr>
            <a:r>
              <a:rPr lang="en-US" b="1"/>
              <a:t>Improves resource adequacy </a:t>
            </a:r>
            <a:r>
              <a:rPr lang="en-US"/>
              <a:t>through demand-linked generation</a:t>
            </a:r>
          </a:p>
        </p:txBody>
      </p:sp>
      <p:cxnSp>
        <p:nvCxnSpPr>
          <p:cNvPr id="41" name="LineBasicDefault 27">
            <a:extLst>
              <a:ext uri="{FF2B5EF4-FFF2-40B4-BE49-F238E27FC236}">
                <a16:creationId xmlns:a16="http://schemas.microsoft.com/office/drawing/2014/main" id="{647BBC54-FD5B-99AF-6656-2E073B0F9145}"/>
              </a:ext>
            </a:extLst>
          </p:cNvPr>
          <p:cNvCxnSpPr>
            <a:cxnSpLocks/>
          </p:cNvCxnSpPr>
          <p:nvPr>
            <p:custDataLst>
              <p:tags r:id="rId6"/>
            </p:custDataLst>
          </p:nvPr>
        </p:nvCxnSpPr>
        <p:spPr>
          <a:xfrm>
            <a:off x="5146690" y="4496717"/>
            <a:ext cx="649057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LineBasicDefault 27">
            <a:extLst>
              <a:ext uri="{FF2B5EF4-FFF2-40B4-BE49-F238E27FC236}">
                <a16:creationId xmlns:a16="http://schemas.microsoft.com/office/drawing/2014/main" id="{9766E593-05B0-5558-86ED-FE21A0CF7F16}"/>
              </a:ext>
            </a:extLst>
          </p:cNvPr>
          <p:cNvCxnSpPr>
            <a:cxnSpLocks/>
          </p:cNvCxnSpPr>
          <p:nvPr>
            <p:custDataLst>
              <p:tags r:id="rId7"/>
            </p:custDataLst>
          </p:nvPr>
        </p:nvCxnSpPr>
        <p:spPr>
          <a:xfrm>
            <a:off x="5146690" y="3130253"/>
            <a:ext cx="649057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1725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44EF2486-B8EB-F474-659A-AF67E41D55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8" name="think-cell data - do not delete" hidden="1">
                        <a:extLst>
                          <a:ext uri="{FF2B5EF4-FFF2-40B4-BE49-F238E27FC236}">
                            <a16:creationId xmlns:a16="http://schemas.microsoft.com/office/drawing/2014/main" id="{44EF2486-B8EB-F474-659A-AF67E41D55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5" name="Rectangle 74">
            <a:extLst>
              <a:ext uri="{FF2B5EF4-FFF2-40B4-BE49-F238E27FC236}">
                <a16:creationId xmlns:a16="http://schemas.microsoft.com/office/drawing/2014/main" id="{215BA6BC-E421-37C7-26A3-361D75D4700B}"/>
              </a:ext>
            </a:extLst>
          </p:cNvPr>
          <p:cNvSpPr>
            <a:spLocks/>
          </p:cNvSpPr>
          <p:nvPr/>
        </p:nvSpPr>
        <p:spPr>
          <a:xfrm>
            <a:off x="5096654" y="2621926"/>
            <a:ext cx="6379580" cy="2116965"/>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8E6D7CE6-CED3-75B8-DC27-7F6A5F10BD7E}"/>
              </a:ext>
            </a:extLst>
          </p:cNvPr>
          <p:cNvSpPr>
            <a:spLocks noGrp="1"/>
          </p:cNvSpPr>
          <p:nvPr>
            <p:ph type="title"/>
          </p:nvPr>
        </p:nvSpPr>
        <p:spPr>
          <a:xfrm>
            <a:off x="1257300" y="457200"/>
            <a:ext cx="10401300" cy="664797"/>
          </a:xfrm>
        </p:spPr>
        <p:txBody>
          <a:bodyPr vert="horz">
            <a:spAutoFit/>
          </a:bodyPr>
          <a:lstStyle/>
          <a:p>
            <a:r>
              <a:rPr lang="en-US"/>
              <a:t>A coordinated load–generation study framework is required to enable a viable BYOG construct</a:t>
            </a:r>
          </a:p>
        </p:txBody>
      </p:sp>
      <p:sp>
        <p:nvSpPr>
          <p:cNvPr id="5" name="Slide Number Placeholder 5">
            <a:extLst>
              <a:ext uri="{FF2B5EF4-FFF2-40B4-BE49-F238E27FC236}">
                <a16:creationId xmlns:a16="http://schemas.microsoft.com/office/drawing/2014/main" id="{AE1F3B16-0704-BC76-AB69-60C9514EE36D}"/>
              </a:ext>
            </a:extLst>
          </p:cNvPr>
          <p:cNvSpPr>
            <a:spLocks noGrp="1"/>
          </p:cNvSpPr>
          <p:nvPr>
            <p:ph type="sldNum" sz="quarter" idx="12"/>
          </p:nvPr>
        </p:nvSpPr>
        <p:spPr/>
        <p:txBody>
          <a:bodyPr/>
          <a:lstStyle/>
          <a:p>
            <a:fld id="{BCDE79FB-97BA-492B-8D57-F1373F9ADA95}" type="slidenum">
              <a:rPr lang="en-US" smtClean="0"/>
              <a:t>67</a:t>
            </a:fld>
            <a:endParaRPr lang="en-US"/>
          </a:p>
        </p:txBody>
      </p:sp>
      <p:sp>
        <p:nvSpPr>
          <p:cNvPr id="6" name="Rectangle 5">
            <a:extLst>
              <a:ext uri="{FF2B5EF4-FFF2-40B4-BE49-F238E27FC236}">
                <a16:creationId xmlns:a16="http://schemas.microsoft.com/office/drawing/2014/main" id="{57BD694E-34A8-3590-4086-7F33AF743C83}"/>
              </a:ext>
            </a:extLst>
          </p:cNvPr>
          <p:cNvSpPr/>
          <p:nvPr/>
        </p:nvSpPr>
        <p:spPr>
          <a:xfrm>
            <a:off x="1257300" y="1874417"/>
            <a:ext cx="3157825" cy="89508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Generation Interconnection</a:t>
            </a:r>
            <a:br>
              <a:rPr lang="en-US" sz="1400" b="1"/>
            </a:br>
            <a:r>
              <a:rPr lang="en-US" sz="1400"/>
              <a:t>(Normal GINR process – Planning Guide Section 5)</a:t>
            </a:r>
          </a:p>
        </p:txBody>
      </p:sp>
      <p:sp>
        <p:nvSpPr>
          <p:cNvPr id="7" name="Rectangle 6">
            <a:extLst>
              <a:ext uri="{FF2B5EF4-FFF2-40B4-BE49-F238E27FC236}">
                <a16:creationId xmlns:a16="http://schemas.microsoft.com/office/drawing/2014/main" id="{95C5FF16-728C-2126-1B56-C838B7978D73}"/>
              </a:ext>
            </a:extLst>
          </p:cNvPr>
          <p:cNvSpPr/>
          <p:nvPr/>
        </p:nvSpPr>
        <p:spPr>
          <a:xfrm>
            <a:off x="1257300" y="4597069"/>
            <a:ext cx="3157825" cy="89508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Large Load Interconnection</a:t>
            </a:r>
            <a:br>
              <a:rPr lang="en-US" sz="1400" b="1"/>
            </a:br>
            <a:r>
              <a:rPr lang="en-US" sz="1400"/>
              <a:t>(PGRR145 process – Planning Guide Section 9)</a:t>
            </a:r>
          </a:p>
        </p:txBody>
      </p:sp>
      <p:sp>
        <p:nvSpPr>
          <p:cNvPr id="8" name="Rectangle 7">
            <a:extLst>
              <a:ext uri="{FF2B5EF4-FFF2-40B4-BE49-F238E27FC236}">
                <a16:creationId xmlns:a16="http://schemas.microsoft.com/office/drawing/2014/main" id="{BFB276E9-F85A-60B8-5579-AC0210BB0548}"/>
              </a:ext>
            </a:extLst>
          </p:cNvPr>
          <p:cNvSpPr/>
          <p:nvPr/>
        </p:nvSpPr>
        <p:spPr>
          <a:xfrm>
            <a:off x="1944957" y="3377608"/>
            <a:ext cx="1782510" cy="61135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BYOG agreement</a:t>
            </a:r>
            <a:endParaRPr lang="en-US" sz="1400">
              <a:solidFill>
                <a:schemeClr val="tx1"/>
              </a:solidFill>
            </a:endParaRPr>
          </a:p>
        </p:txBody>
      </p:sp>
      <p:cxnSp>
        <p:nvCxnSpPr>
          <p:cNvPr id="10" name="Straight Arrow Connector 9">
            <a:extLst>
              <a:ext uri="{FF2B5EF4-FFF2-40B4-BE49-F238E27FC236}">
                <a16:creationId xmlns:a16="http://schemas.microsoft.com/office/drawing/2014/main" id="{CF944B48-0383-8CDF-F152-692F5ED5D1A4}"/>
              </a:ext>
            </a:extLst>
          </p:cNvPr>
          <p:cNvCxnSpPr>
            <a:stCxn id="7" idx="0"/>
            <a:endCxn id="8" idx="2"/>
          </p:cNvCxnSpPr>
          <p:nvPr/>
        </p:nvCxnSpPr>
        <p:spPr>
          <a:xfrm flipH="1" flipV="1">
            <a:off x="2836212" y="3988963"/>
            <a:ext cx="1" cy="608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BA5B48D-7E62-D51C-BE2C-4DB07DE3DC3F}"/>
              </a:ext>
            </a:extLst>
          </p:cNvPr>
          <p:cNvCxnSpPr>
            <a:cxnSpLocks/>
            <a:stCxn id="6" idx="2"/>
            <a:endCxn id="8" idx="0"/>
          </p:cNvCxnSpPr>
          <p:nvPr/>
        </p:nvCxnSpPr>
        <p:spPr>
          <a:xfrm flipH="1">
            <a:off x="2836212" y="2769501"/>
            <a:ext cx="1" cy="6081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8D3021E-8B14-EA7F-C0DC-020E27734ECF}"/>
              </a:ext>
            </a:extLst>
          </p:cNvPr>
          <p:cNvCxnSpPr>
            <a:cxnSpLocks/>
            <a:stCxn id="8" idx="3"/>
            <a:endCxn id="29" idx="1"/>
          </p:cNvCxnSpPr>
          <p:nvPr/>
        </p:nvCxnSpPr>
        <p:spPr>
          <a:xfrm flipV="1">
            <a:off x="3727467" y="3683285"/>
            <a:ext cx="113221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Graphic 21">
            <a:extLst>
              <a:ext uri="{FF2B5EF4-FFF2-40B4-BE49-F238E27FC236}">
                <a16:creationId xmlns:a16="http://schemas.microsoft.com/office/drawing/2014/main" id="{19B82FE2-E9B3-3115-DC7C-A7A8552A25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29218" y="3406194"/>
            <a:ext cx="554182" cy="554182"/>
          </a:xfrm>
          <a:prstGeom prst="rect">
            <a:avLst/>
          </a:prstGeom>
        </p:spPr>
      </p:pic>
      <p:sp>
        <p:nvSpPr>
          <p:cNvPr id="29" name="Rectangle 28">
            <a:extLst>
              <a:ext uri="{FF2B5EF4-FFF2-40B4-BE49-F238E27FC236}">
                <a16:creationId xmlns:a16="http://schemas.microsoft.com/office/drawing/2014/main" id="{2176D1FD-1D61-76DE-F160-B3FA3BE9DB43}"/>
              </a:ext>
            </a:extLst>
          </p:cNvPr>
          <p:cNvSpPr/>
          <p:nvPr/>
        </p:nvSpPr>
        <p:spPr>
          <a:xfrm>
            <a:off x="4859679" y="1626840"/>
            <a:ext cx="6798919" cy="41128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nvGrpSpPr>
          <p:cNvPr id="39" name="Group 38">
            <a:extLst>
              <a:ext uri="{FF2B5EF4-FFF2-40B4-BE49-F238E27FC236}">
                <a16:creationId xmlns:a16="http://schemas.microsoft.com/office/drawing/2014/main" id="{8AAB7404-2295-375F-CBEB-8BA51B6DA00E}"/>
              </a:ext>
            </a:extLst>
          </p:cNvPr>
          <p:cNvGrpSpPr/>
          <p:nvPr/>
        </p:nvGrpSpPr>
        <p:grpSpPr>
          <a:xfrm>
            <a:off x="10571959" y="1159775"/>
            <a:ext cx="1086641" cy="182880"/>
            <a:chOff x="4960277" y="1159775"/>
            <a:chExt cx="1086641" cy="182880"/>
          </a:xfrm>
        </p:grpSpPr>
        <p:sp>
          <p:nvSpPr>
            <p:cNvPr id="36" name="TextBox 35">
              <a:extLst>
                <a:ext uri="{FF2B5EF4-FFF2-40B4-BE49-F238E27FC236}">
                  <a16:creationId xmlns:a16="http://schemas.microsoft.com/office/drawing/2014/main" id="{CAFC3576-CDDF-6C4F-0FEB-1E2AF4B60C32}"/>
                </a:ext>
              </a:extLst>
            </p:cNvPr>
            <p:cNvSpPr txBox="1">
              <a:spLocks/>
            </p:cNvSpPr>
            <p:nvPr/>
          </p:nvSpPr>
          <p:spPr>
            <a:xfrm>
              <a:off x="5211398" y="1170050"/>
              <a:ext cx="83552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Detailed next</a:t>
              </a:r>
            </a:p>
          </p:txBody>
        </p:sp>
        <p:sp>
          <p:nvSpPr>
            <p:cNvPr id="38" name="Rectangle 37">
              <a:extLst>
                <a:ext uri="{FF2B5EF4-FFF2-40B4-BE49-F238E27FC236}">
                  <a16:creationId xmlns:a16="http://schemas.microsoft.com/office/drawing/2014/main" id="{88882598-39F9-7292-539A-E468B2CF410A}"/>
                </a:ext>
              </a:extLst>
            </p:cNvPr>
            <p:cNvSpPr>
              <a:spLocks/>
            </p:cNvSpPr>
            <p:nvPr/>
          </p:nvSpPr>
          <p:spPr>
            <a:xfrm>
              <a:off x="4960277" y="1159775"/>
              <a:ext cx="182880" cy="182880"/>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50" name="Graphic 49">
            <a:extLst>
              <a:ext uri="{FF2B5EF4-FFF2-40B4-BE49-F238E27FC236}">
                <a16:creationId xmlns:a16="http://schemas.microsoft.com/office/drawing/2014/main" id="{44E30E2B-CEB3-1817-5EA0-0DA123D7D1A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96654" y="1743343"/>
            <a:ext cx="609600" cy="609600"/>
          </a:xfrm>
          <a:prstGeom prst="rect">
            <a:avLst/>
          </a:prstGeom>
        </p:spPr>
      </p:pic>
      <p:sp>
        <p:nvSpPr>
          <p:cNvPr id="52" name="TextBox 51">
            <a:extLst>
              <a:ext uri="{FF2B5EF4-FFF2-40B4-BE49-F238E27FC236}">
                <a16:creationId xmlns:a16="http://schemas.microsoft.com/office/drawing/2014/main" id="{B4E27AB2-89B9-0B34-F0BB-6591AA580819}"/>
              </a:ext>
            </a:extLst>
          </p:cNvPr>
          <p:cNvSpPr txBox="1">
            <a:spLocks/>
          </p:cNvSpPr>
          <p:nvPr/>
        </p:nvSpPr>
        <p:spPr>
          <a:xfrm>
            <a:off x="5985314" y="1743343"/>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Monitoring and compliance</a:t>
            </a:r>
          </a:p>
          <a:p>
            <a:r>
              <a:rPr lang="en-US" sz="1400"/>
              <a:t>Establishing metering, telemetry, and real-time compliance mechanisms to ensure the facility continuously operates within its defined limits</a:t>
            </a:r>
          </a:p>
        </p:txBody>
      </p:sp>
      <p:grpSp>
        <p:nvGrpSpPr>
          <p:cNvPr id="73" name="Group 72">
            <a:extLst>
              <a:ext uri="{FF2B5EF4-FFF2-40B4-BE49-F238E27FC236}">
                <a16:creationId xmlns:a16="http://schemas.microsoft.com/office/drawing/2014/main" id="{86601D53-571B-20B3-2EFF-358F59D7E7C8}"/>
              </a:ext>
            </a:extLst>
          </p:cNvPr>
          <p:cNvGrpSpPr/>
          <p:nvPr/>
        </p:nvGrpSpPr>
        <p:grpSpPr>
          <a:xfrm>
            <a:off x="5096654" y="3781297"/>
            <a:ext cx="6282883" cy="861774"/>
            <a:chOff x="5096654" y="2776429"/>
            <a:chExt cx="6282883" cy="861774"/>
          </a:xfrm>
        </p:grpSpPr>
        <p:sp>
          <p:nvSpPr>
            <p:cNvPr id="54" name="TextBox 53">
              <a:extLst>
                <a:ext uri="{FF2B5EF4-FFF2-40B4-BE49-F238E27FC236}">
                  <a16:creationId xmlns:a16="http://schemas.microsoft.com/office/drawing/2014/main" id="{22BE82E3-565F-0BDC-99BE-8928BA09FF04}"/>
                </a:ext>
              </a:extLst>
            </p:cNvPr>
            <p:cNvSpPr txBox="1">
              <a:spLocks/>
            </p:cNvSpPr>
            <p:nvPr/>
          </p:nvSpPr>
          <p:spPr>
            <a:xfrm>
              <a:off x="5985314" y="2776429"/>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Operations</a:t>
              </a:r>
            </a:p>
            <a:p>
              <a:r>
                <a:rPr lang="en-US" sz="1400"/>
                <a:t>Specifying the facility operating envelope (net import/export limits at POI) and dispatch/curtailment behavior for co-located load, generation, and storage</a:t>
              </a:r>
            </a:p>
          </p:txBody>
        </p:sp>
        <p:pic>
          <p:nvPicPr>
            <p:cNvPr id="57" name="Graphic 56">
              <a:extLst>
                <a:ext uri="{FF2B5EF4-FFF2-40B4-BE49-F238E27FC236}">
                  <a16:creationId xmlns:a16="http://schemas.microsoft.com/office/drawing/2014/main" id="{BEBBB228-0997-9962-1EC0-A0AAE4A241C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96654" y="2776429"/>
              <a:ext cx="609600" cy="609600"/>
            </a:xfrm>
            <a:prstGeom prst="rect">
              <a:avLst/>
            </a:prstGeom>
          </p:spPr>
        </p:pic>
      </p:grpSp>
      <p:grpSp>
        <p:nvGrpSpPr>
          <p:cNvPr id="72" name="Group 71">
            <a:extLst>
              <a:ext uri="{FF2B5EF4-FFF2-40B4-BE49-F238E27FC236}">
                <a16:creationId xmlns:a16="http://schemas.microsoft.com/office/drawing/2014/main" id="{9D695F5B-CAAB-4227-B3C9-CB12C81CFEBF}"/>
              </a:ext>
            </a:extLst>
          </p:cNvPr>
          <p:cNvGrpSpPr/>
          <p:nvPr/>
        </p:nvGrpSpPr>
        <p:grpSpPr>
          <a:xfrm>
            <a:off x="5096654" y="2762320"/>
            <a:ext cx="6282883" cy="861774"/>
            <a:chOff x="5096654" y="3798719"/>
            <a:chExt cx="6282883" cy="861774"/>
          </a:xfrm>
        </p:grpSpPr>
        <p:pic>
          <p:nvPicPr>
            <p:cNvPr id="61" name="Graphic 60">
              <a:extLst>
                <a:ext uri="{FF2B5EF4-FFF2-40B4-BE49-F238E27FC236}">
                  <a16:creationId xmlns:a16="http://schemas.microsoft.com/office/drawing/2014/main" id="{A6276BF7-4AF3-E940-59F9-BD6B888B51B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096654" y="3798719"/>
              <a:ext cx="609600" cy="609600"/>
            </a:xfrm>
            <a:prstGeom prst="rect">
              <a:avLst/>
            </a:prstGeom>
          </p:spPr>
        </p:pic>
        <p:sp>
          <p:nvSpPr>
            <p:cNvPr id="67" name="TextBox 66">
              <a:extLst>
                <a:ext uri="{FF2B5EF4-FFF2-40B4-BE49-F238E27FC236}">
                  <a16:creationId xmlns:a16="http://schemas.microsoft.com/office/drawing/2014/main" id="{20D3C4AF-CF54-A598-600C-F1F33520EE4F}"/>
                </a:ext>
              </a:extLst>
            </p:cNvPr>
            <p:cNvSpPr txBox="1">
              <a:spLocks/>
            </p:cNvSpPr>
            <p:nvPr/>
          </p:nvSpPr>
          <p:spPr>
            <a:xfrm>
              <a:off x="5985314" y="3798719"/>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Study treatment</a:t>
              </a:r>
            </a:p>
            <a:p>
              <a:r>
                <a:rPr lang="en-US" sz="1400"/>
                <a:t>Defining an integrated study approach where load and generation are modeled as a single facility with consistent assumptions across planning and reliability analyses</a:t>
              </a:r>
            </a:p>
          </p:txBody>
        </p:sp>
      </p:grpSp>
      <p:grpSp>
        <p:nvGrpSpPr>
          <p:cNvPr id="71" name="Group 70">
            <a:extLst>
              <a:ext uri="{FF2B5EF4-FFF2-40B4-BE49-F238E27FC236}">
                <a16:creationId xmlns:a16="http://schemas.microsoft.com/office/drawing/2014/main" id="{98766A2D-4F5C-9E03-2708-1CDA7B56991E}"/>
              </a:ext>
            </a:extLst>
          </p:cNvPr>
          <p:cNvGrpSpPr/>
          <p:nvPr/>
        </p:nvGrpSpPr>
        <p:grpSpPr>
          <a:xfrm>
            <a:off x="5096654" y="4800273"/>
            <a:ext cx="6282883" cy="861774"/>
            <a:chOff x="5096654" y="4800273"/>
            <a:chExt cx="6282883" cy="861774"/>
          </a:xfrm>
        </p:grpSpPr>
        <p:pic>
          <p:nvPicPr>
            <p:cNvPr id="65" name="Graphic 64">
              <a:extLst>
                <a:ext uri="{FF2B5EF4-FFF2-40B4-BE49-F238E27FC236}">
                  <a16:creationId xmlns:a16="http://schemas.microsoft.com/office/drawing/2014/main" id="{AFD857C9-02E1-720F-14B3-359E72DD59D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96654" y="4800273"/>
              <a:ext cx="609600" cy="609600"/>
            </a:xfrm>
            <a:prstGeom prst="rect">
              <a:avLst/>
            </a:prstGeom>
          </p:spPr>
        </p:pic>
        <p:sp>
          <p:nvSpPr>
            <p:cNvPr id="70" name="TextBox 69">
              <a:extLst>
                <a:ext uri="{FF2B5EF4-FFF2-40B4-BE49-F238E27FC236}">
                  <a16:creationId xmlns:a16="http://schemas.microsoft.com/office/drawing/2014/main" id="{A5DC6418-2CC1-7277-72F0-1DC68BCA9F3E}"/>
                </a:ext>
              </a:extLst>
            </p:cNvPr>
            <p:cNvSpPr txBox="1">
              <a:spLocks/>
            </p:cNvSpPr>
            <p:nvPr/>
          </p:nvSpPr>
          <p:spPr>
            <a:xfrm>
              <a:off x="5985314" y="4800273"/>
              <a:ext cx="5394223" cy="86177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b="1"/>
                <a:t>Registration</a:t>
              </a:r>
            </a:p>
            <a:p>
              <a:r>
                <a:rPr lang="en-US" sz="1400"/>
                <a:t>Setting the registration model and load commitment requirements, aligning timing, scale, and obligations across generation and load interconnection processes</a:t>
              </a:r>
            </a:p>
          </p:txBody>
        </p:sp>
      </p:grpSp>
    </p:spTree>
    <p:extLst>
      <p:ext uri="{BB962C8B-B14F-4D97-AF65-F5344CB8AC3E}">
        <p14:creationId xmlns:p14="http://schemas.microsoft.com/office/powerpoint/2010/main" val="1242735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E0C1-6142-39FF-53EF-1275533D8BFC}"/>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7FF3B310-5353-CBE2-E1B1-3377A304EF82}"/>
              </a:ext>
            </a:extLst>
          </p:cNvPr>
          <p:cNvGraphicFramePr>
            <a:graphicFrameLocks noChangeAspect="1"/>
          </p:cNvGraphicFramePr>
          <p:nvPr>
            <p:custDataLst>
              <p:tags r:id="rId1"/>
            </p:custDataLst>
            <p:extLst>
              <p:ext uri="{D42A27DB-BD31-4B8C-83A1-F6EECF244321}">
                <p14:modId xmlns:p14="http://schemas.microsoft.com/office/powerpoint/2010/main" val="3675508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18" name="think-cell data - do not delete" hidden="1">
                        <a:extLst>
                          <a:ext uri="{FF2B5EF4-FFF2-40B4-BE49-F238E27FC236}">
                            <a16:creationId xmlns:a16="http://schemas.microsoft.com/office/drawing/2014/main" id="{7FF3B310-5353-CBE2-E1B1-3377A304EF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F0A7C15-689D-B7C6-9735-5EAA97A9C71B}"/>
              </a:ext>
            </a:extLst>
          </p:cNvPr>
          <p:cNvSpPr>
            <a:spLocks/>
          </p:cNvSpPr>
          <p:nvPr/>
        </p:nvSpPr>
        <p:spPr>
          <a:xfrm>
            <a:off x="1257299" y="4583202"/>
            <a:ext cx="10401299" cy="1314468"/>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E5E497CB-9408-66CE-80A1-F47954A10923}"/>
              </a:ext>
            </a:extLst>
          </p:cNvPr>
          <p:cNvSpPr>
            <a:spLocks noGrp="1"/>
          </p:cNvSpPr>
          <p:nvPr>
            <p:ph type="title"/>
          </p:nvPr>
        </p:nvSpPr>
        <p:spPr>
          <a:xfrm>
            <a:off x="1257300" y="457200"/>
            <a:ext cx="10401300" cy="664797"/>
          </a:xfrm>
        </p:spPr>
        <p:txBody>
          <a:bodyPr vert="horz">
            <a:spAutoFit/>
          </a:bodyPr>
          <a:lstStyle/>
          <a:p>
            <a:r>
              <a:rPr lang="en-US"/>
              <a:t>Study treatment should separate generation, load allocation and transmission planning while capturing full facility impact</a:t>
            </a:r>
          </a:p>
        </p:txBody>
      </p:sp>
      <p:sp>
        <p:nvSpPr>
          <p:cNvPr id="5" name="Slide Number Placeholder 5">
            <a:extLst>
              <a:ext uri="{FF2B5EF4-FFF2-40B4-BE49-F238E27FC236}">
                <a16:creationId xmlns:a16="http://schemas.microsoft.com/office/drawing/2014/main" id="{0A31E969-F728-34C8-BAAF-E70AB651F2D2}"/>
              </a:ext>
            </a:extLst>
          </p:cNvPr>
          <p:cNvSpPr>
            <a:spLocks noGrp="1"/>
          </p:cNvSpPr>
          <p:nvPr>
            <p:ph type="sldNum" sz="quarter" idx="12"/>
          </p:nvPr>
        </p:nvSpPr>
        <p:spPr/>
        <p:txBody>
          <a:bodyPr/>
          <a:lstStyle/>
          <a:p>
            <a:fld id="{BCDE79FB-97BA-492B-8D57-F1373F9ADA95}" type="slidenum">
              <a:rPr lang="en-US" smtClean="0"/>
              <a:t>68</a:t>
            </a:fld>
            <a:endParaRPr lang="en-US"/>
          </a:p>
        </p:txBody>
      </p:sp>
      <p:grpSp>
        <p:nvGrpSpPr>
          <p:cNvPr id="6" name="Group 5">
            <a:extLst>
              <a:ext uri="{FF2B5EF4-FFF2-40B4-BE49-F238E27FC236}">
                <a16:creationId xmlns:a16="http://schemas.microsoft.com/office/drawing/2014/main" id="{4391ACC3-EA5E-86C6-9778-4DE5D72D7D89}"/>
              </a:ext>
            </a:extLst>
          </p:cNvPr>
          <p:cNvGrpSpPr/>
          <p:nvPr/>
        </p:nvGrpSpPr>
        <p:grpSpPr>
          <a:xfrm>
            <a:off x="1257300" y="4848246"/>
            <a:ext cx="10401300" cy="738664"/>
            <a:chOff x="1257300" y="1706858"/>
            <a:chExt cx="10401300" cy="738664"/>
          </a:xfrm>
        </p:grpSpPr>
        <p:pic>
          <p:nvPicPr>
            <p:cNvPr id="23" name="Graphic 22">
              <a:extLst>
                <a:ext uri="{FF2B5EF4-FFF2-40B4-BE49-F238E27FC236}">
                  <a16:creationId xmlns:a16="http://schemas.microsoft.com/office/drawing/2014/main" id="{456A2E79-4BD8-8F84-8370-233B45687E0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57300" y="1706858"/>
              <a:ext cx="609600" cy="609600"/>
            </a:xfrm>
            <a:prstGeom prst="rect">
              <a:avLst/>
            </a:prstGeom>
          </p:spPr>
        </p:pic>
        <p:sp>
          <p:nvSpPr>
            <p:cNvPr id="30" name="TextBox 29">
              <a:extLst>
                <a:ext uri="{FF2B5EF4-FFF2-40B4-BE49-F238E27FC236}">
                  <a16:creationId xmlns:a16="http://schemas.microsoft.com/office/drawing/2014/main" id="{17948FF1-FC48-92BF-0699-4445B45EAFCF}"/>
                </a:ext>
              </a:extLst>
            </p:cNvPr>
            <p:cNvSpPr txBox="1">
              <a:spLocks/>
            </p:cNvSpPr>
            <p:nvPr/>
          </p:nvSpPr>
          <p:spPr>
            <a:xfrm>
              <a:off x="2389360" y="1706858"/>
              <a:ext cx="9269240" cy="7386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Generation interconnection study</a:t>
              </a:r>
            </a:p>
            <a:p>
              <a:r>
                <a:rPr lang="en-US" sz="1600"/>
                <a:t>Studies generation independently under standard GINR assumptions to determine interconnection requirements and export capability</a:t>
              </a:r>
            </a:p>
          </p:txBody>
        </p:sp>
      </p:grpSp>
      <p:grpSp>
        <p:nvGrpSpPr>
          <p:cNvPr id="4" name="Group 3">
            <a:extLst>
              <a:ext uri="{FF2B5EF4-FFF2-40B4-BE49-F238E27FC236}">
                <a16:creationId xmlns:a16="http://schemas.microsoft.com/office/drawing/2014/main" id="{E8D96553-4E3A-E6CD-2232-631DA03E6756}"/>
              </a:ext>
            </a:extLst>
          </p:cNvPr>
          <p:cNvGrpSpPr/>
          <p:nvPr/>
        </p:nvGrpSpPr>
        <p:grpSpPr>
          <a:xfrm>
            <a:off x="1257300" y="1706858"/>
            <a:ext cx="10401300" cy="738664"/>
            <a:chOff x="1257300" y="3277552"/>
            <a:chExt cx="10401300" cy="738664"/>
          </a:xfrm>
        </p:grpSpPr>
        <p:pic>
          <p:nvPicPr>
            <p:cNvPr id="21" name="Graphic 20">
              <a:extLst>
                <a:ext uri="{FF2B5EF4-FFF2-40B4-BE49-F238E27FC236}">
                  <a16:creationId xmlns:a16="http://schemas.microsoft.com/office/drawing/2014/main" id="{291CBBBB-F641-1F20-BA8F-76BD9CB2611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257300" y="3277552"/>
              <a:ext cx="609600" cy="609600"/>
            </a:xfrm>
            <a:prstGeom prst="rect">
              <a:avLst/>
            </a:prstGeom>
          </p:spPr>
        </p:pic>
        <p:sp>
          <p:nvSpPr>
            <p:cNvPr id="31" name="TextBox 30">
              <a:extLst>
                <a:ext uri="{FF2B5EF4-FFF2-40B4-BE49-F238E27FC236}">
                  <a16:creationId xmlns:a16="http://schemas.microsoft.com/office/drawing/2014/main" id="{DA916466-5105-9CF6-F1D6-EA3A3F851298}"/>
                </a:ext>
              </a:extLst>
            </p:cNvPr>
            <p:cNvSpPr txBox="1">
              <a:spLocks/>
            </p:cNvSpPr>
            <p:nvPr/>
          </p:nvSpPr>
          <p:spPr>
            <a:xfrm>
              <a:off x="2389360" y="3277552"/>
              <a:ext cx="9269240" cy="7386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Batch Study</a:t>
              </a:r>
            </a:p>
            <a:p>
              <a:r>
                <a:rPr lang="en-US" sz="1600"/>
                <a:t>Evaluates load as grid-supplied only (co-located generation not counted) to determine firm load allocation based on system capability</a:t>
              </a:r>
            </a:p>
          </p:txBody>
        </p:sp>
      </p:grpSp>
      <p:grpSp>
        <p:nvGrpSpPr>
          <p:cNvPr id="3" name="Group 2">
            <a:extLst>
              <a:ext uri="{FF2B5EF4-FFF2-40B4-BE49-F238E27FC236}">
                <a16:creationId xmlns:a16="http://schemas.microsoft.com/office/drawing/2014/main" id="{06C90BE5-12D9-4EB7-598B-29710A8791A1}"/>
              </a:ext>
            </a:extLst>
          </p:cNvPr>
          <p:cNvGrpSpPr/>
          <p:nvPr/>
        </p:nvGrpSpPr>
        <p:grpSpPr>
          <a:xfrm>
            <a:off x="1257300" y="3139052"/>
            <a:ext cx="10401300" cy="1015663"/>
            <a:chOff x="1257300" y="4848246"/>
            <a:chExt cx="10401300" cy="1015663"/>
          </a:xfrm>
        </p:grpSpPr>
        <p:pic>
          <p:nvPicPr>
            <p:cNvPr id="27" name="Graphic 26">
              <a:extLst>
                <a:ext uri="{FF2B5EF4-FFF2-40B4-BE49-F238E27FC236}">
                  <a16:creationId xmlns:a16="http://schemas.microsoft.com/office/drawing/2014/main" id="{736AAB7B-F7A2-A0DA-D8D9-BCE9DDE7341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257300" y="4848246"/>
              <a:ext cx="609600" cy="609600"/>
            </a:xfrm>
            <a:prstGeom prst="rect">
              <a:avLst/>
            </a:prstGeom>
          </p:spPr>
        </p:pic>
        <p:sp>
          <p:nvSpPr>
            <p:cNvPr id="32" name="TextBox 31">
              <a:extLst>
                <a:ext uri="{FF2B5EF4-FFF2-40B4-BE49-F238E27FC236}">
                  <a16:creationId xmlns:a16="http://schemas.microsoft.com/office/drawing/2014/main" id="{0A58DB77-3AE5-4F95-3D29-97CE118C53A4}"/>
                </a:ext>
              </a:extLst>
            </p:cNvPr>
            <p:cNvSpPr txBox="1">
              <a:spLocks/>
            </p:cNvSpPr>
            <p:nvPr/>
          </p:nvSpPr>
          <p:spPr>
            <a:xfrm>
              <a:off x="2389360" y="4848246"/>
              <a:ext cx="9269240" cy="101566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a:t>Transmission planning study</a:t>
              </a:r>
            </a:p>
            <a:p>
              <a:r>
                <a:rPr lang="en-US" sz="1600"/>
                <a:t>Models load and generation together as a single facility to assess full system impact under N-1 (single-contingency) conditions (e.g., generator or transmission outages) and drives upgrades based on worst-case conditions</a:t>
              </a:r>
            </a:p>
          </p:txBody>
        </p:sp>
      </p:grpSp>
      <p:cxnSp>
        <p:nvCxnSpPr>
          <p:cNvPr id="7" name="LineBasicDefault 292">
            <a:extLst>
              <a:ext uri="{FF2B5EF4-FFF2-40B4-BE49-F238E27FC236}">
                <a16:creationId xmlns:a16="http://schemas.microsoft.com/office/drawing/2014/main" id="{53D3BB41-1EB4-94D0-C659-522BFBB61D96}"/>
              </a:ext>
            </a:extLst>
          </p:cNvPr>
          <p:cNvCxnSpPr>
            <a:cxnSpLocks/>
          </p:cNvCxnSpPr>
          <p:nvPr>
            <p:custDataLst>
              <p:tags r:id="rId2"/>
            </p:custDataLst>
          </p:nvPr>
        </p:nvCxnSpPr>
        <p:spPr>
          <a:xfrm>
            <a:off x="1257300" y="4501480"/>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Default 292">
            <a:extLst>
              <a:ext uri="{FF2B5EF4-FFF2-40B4-BE49-F238E27FC236}">
                <a16:creationId xmlns:a16="http://schemas.microsoft.com/office/drawing/2014/main" id="{CCC4E35A-4F9A-F3D9-7C9F-8E4601CC48F6}"/>
              </a:ext>
            </a:extLst>
          </p:cNvPr>
          <p:cNvCxnSpPr>
            <a:cxnSpLocks/>
          </p:cNvCxnSpPr>
          <p:nvPr>
            <p:custDataLst>
              <p:tags r:id="rId3"/>
            </p:custDataLst>
          </p:nvPr>
        </p:nvCxnSpPr>
        <p:spPr>
          <a:xfrm>
            <a:off x="1257300" y="2792287"/>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B6849A1-8D17-C051-827E-1346DCD8125C}"/>
              </a:ext>
            </a:extLst>
          </p:cNvPr>
          <p:cNvGrpSpPr/>
          <p:nvPr/>
        </p:nvGrpSpPr>
        <p:grpSpPr>
          <a:xfrm>
            <a:off x="10038557" y="1159775"/>
            <a:ext cx="1620041" cy="182880"/>
            <a:chOff x="4960277" y="1159775"/>
            <a:chExt cx="1620041" cy="182880"/>
          </a:xfrm>
        </p:grpSpPr>
        <p:sp>
          <p:nvSpPr>
            <p:cNvPr id="11" name="TextBox 10">
              <a:extLst>
                <a:ext uri="{FF2B5EF4-FFF2-40B4-BE49-F238E27FC236}">
                  <a16:creationId xmlns:a16="http://schemas.microsoft.com/office/drawing/2014/main" id="{B0BD9604-0A5E-AE57-2AE6-D9BFBC9F7FA6}"/>
                </a:ext>
              </a:extLst>
            </p:cNvPr>
            <p:cNvSpPr txBox="1">
              <a:spLocks/>
            </p:cNvSpPr>
            <p:nvPr/>
          </p:nvSpPr>
          <p:spPr>
            <a:xfrm>
              <a:off x="5211398" y="1170050"/>
              <a:ext cx="136892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New discussion topic</a:t>
              </a:r>
            </a:p>
          </p:txBody>
        </p:sp>
        <p:sp>
          <p:nvSpPr>
            <p:cNvPr id="12" name="Rectangle 11">
              <a:extLst>
                <a:ext uri="{FF2B5EF4-FFF2-40B4-BE49-F238E27FC236}">
                  <a16:creationId xmlns:a16="http://schemas.microsoft.com/office/drawing/2014/main" id="{B5186783-E1F6-2580-A7A5-6BE53B705E62}"/>
                </a:ext>
              </a:extLst>
            </p:cNvPr>
            <p:cNvSpPr>
              <a:spLocks/>
            </p:cNvSpPr>
            <p:nvPr/>
          </p:nvSpPr>
          <p:spPr>
            <a:xfrm>
              <a:off x="4960277" y="1159775"/>
              <a:ext cx="182880" cy="182880"/>
            </a:xfrm>
            <a:prstGeom prst="rect">
              <a:avLst/>
            </a:prstGeom>
            <a:solidFill>
              <a:srgbClr val="C7E7A6">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extLst>
      <p:ext uri="{BB962C8B-B14F-4D97-AF65-F5344CB8AC3E}">
        <p14:creationId xmlns:p14="http://schemas.microsoft.com/office/powerpoint/2010/main" val="2248984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A154434E-AFB6-0C6D-16CE-8274C43DEB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28" name="think-cell data - do not delete" hidden="1">
                        <a:extLst>
                          <a:ext uri="{FF2B5EF4-FFF2-40B4-BE49-F238E27FC236}">
                            <a16:creationId xmlns:a16="http://schemas.microsoft.com/office/drawing/2014/main" id="{A154434E-AFB6-0C6D-16CE-8274C43DEBB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2680BCF-52DA-D981-6D2B-6F7071E721CB}"/>
              </a:ext>
            </a:extLst>
          </p:cNvPr>
          <p:cNvSpPr>
            <a:spLocks noGrp="1"/>
          </p:cNvSpPr>
          <p:nvPr>
            <p:ph type="title"/>
          </p:nvPr>
        </p:nvSpPr>
        <p:spPr>
          <a:xfrm>
            <a:off x="1257300" y="457200"/>
            <a:ext cx="10401300" cy="664797"/>
          </a:xfrm>
        </p:spPr>
        <p:txBody>
          <a:bodyPr vert="horz">
            <a:spAutoFit/>
          </a:bodyPr>
          <a:lstStyle/>
          <a:p>
            <a:r>
              <a:rPr lang="en-US"/>
              <a:t>Co-located load and generation are governed by three separate ERCOT evaluation processes</a:t>
            </a:r>
          </a:p>
        </p:txBody>
      </p:sp>
      <p:sp>
        <p:nvSpPr>
          <p:cNvPr id="5" name="Slide Number Placeholder 5">
            <a:extLst>
              <a:ext uri="{FF2B5EF4-FFF2-40B4-BE49-F238E27FC236}">
                <a16:creationId xmlns:a16="http://schemas.microsoft.com/office/drawing/2014/main" id="{D1945061-327B-7315-1D74-904B249A920A}"/>
              </a:ext>
            </a:extLst>
          </p:cNvPr>
          <p:cNvSpPr>
            <a:spLocks noGrp="1"/>
          </p:cNvSpPr>
          <p:nvPr>
            <p:ph type="sldNum" sz="quarter" idx="12"/>
          </p:nvPr>
        </p:nvSpPr>
        <p:spPr/>
        <p:txBody>
          <a:bodyPr/>
          <a:lstStyle/>
          <a:p>
            <a:fld id="{BCDE79FB-97BA-492B-8D57-F1373F9ADA95}" type="slidenum">
              <a:rPr lang="en-US" smtClean="0"/>
              <a:t>69</a:t>
            </a:fld>
            <a:endParaRPr lang="en-US"/>
          </a:p>
        </p:txBody>
      </p:sp>
      <p:sp>
        <p:nvSpPr>
          <p:cNvPr id="31" name="TextBox 30">
            <a:extLst>
              <a:ext uri="{FF2B5EF4-FFF2-40B4-BE49-F238E27FC236}">
                <a16:creationId xmlns:a16="http://schemas.microsoft.com/office/drawing/2014/main" id="{919D7A90-95E5-8EDE-9312-5B6474D9E55F}"/>
              </a:ext>
            </a:extLst>
          </p:cNvPr>
          <p:cNvSpPr txBox="1">
            <a:spLocks/>
          </p:cNvSpPr>
          <p:nvPr/>
        </p:nvSpPr>
        <p:spPr>
          <a:xfrm>
            <a:off x="8613849" y="1211082"/>
            <a:ext cx="304475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Illustrative scheme</a:t>
            </a:r>
          </a:p>
        </p:txBody>
      </p:sp>
      <p:cxnSp>
        <p:nvCxnSpPr>
          <p:cNvPr id="32" name="LineBasicDefault 292">
            <a:extLst>
              <a:ext uri="{FF2B5EF4-FFF2-40B4-BE49-F238E27FC236}">
                <a16:creationId xmlns:a16="http://schemas.microsoft.com/office/drawing/2014/main" id="{A9D1AE55-7BA1-E953-A1C1-D351A944258B}"/>
              </a:ext>
            </a:extLst>
          </p:cNvPr>
          <p:cNvCxnSpPr>
            <a:cxnSpLocks/>
          </p:cNvCxnSpPr>
          <p:nvPr>
            <p:custDataLst>
              <p:tags r:id="rId2"/>
            </p:custDataLst>
          </p:nvPr>
        </p:nvCxnSpPr>
        <p:spPr>
          <a:xfrm flipH="1">
            <a:off x="8613848" y="1453476"/>
            <a:ext cx="304475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LineBasicDefault 292">
            <a:extLst>
              <a:ext uri="{FF2B5EF4-FFF2-40B4-BE49-F238E27FC236}">
                <a16:creationId xmlns:a16="http://schemas.microsoft.com/office/drawing/2014/main" id="{0FB9495E-4EB8-58FE-1D36-4DF9A54D06D3}"/>
              </a:ext>
            </a:extLst>
          </p:cNvPr>
          <p:cNvCxnSpPr>
            <a:cxnSpLocks/>
          </p:cNvCxnSpPr>
          <p:nvPr>
            <p:custDataLst>
              <p:tags r:id="rId3"/>
            </p:custDataLst>
          </p:nvPr>
        </p:nvCxnSpPr>
        <p:spPr>
          <a:xfrm>
            <a:off x="1257300" y="2835115"/>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LineBasicDefault 292">
            <a:extLst>
              <a:ext uri="{FF2B5EF4-FFF2-40B4-BE49-F238E27FC236}">
                <a16:creationId xmlns:a16="http://schemas.microsoft.com/office/drawing/2014/main" id="{FEE37E48-CBCD-6A33-D3B9-E850DF67EA5C}"/>
              </a:ext>
            </a:extLst>
          </p:cNvPr>
          <p:cNvCxnSpPr>
            <a:cxnSpLocks/>
          </p:cNvCxnSpPr>
          <p:nvPr>
            <p:custDataLst>
              <p:tags r:id="rId4"/>
            </p:custDataLst>
          </p:nvPr>
        </p:nvCxnSpPr>
        <p:spPr>
          <a:xfrm>
            <a:off x="1257300" y="4299925"/>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384F474B-9761-AE99-CEDF-76B70D21EBC9}"/>
              </a:ext>
            </a:extLst>
          </p:cNvPr>
          <p:cNvSpPr txBox="1">
            <a:spLocks/>
          </p:cNvSpPr>
          <p:nvPr/>
        </p:nvSpPr>
        <p:spPr>
          <a:xfrm>
            <a:off x="1257300" y="1211082"/>
            <a:ext cx="14203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ERCOT lens</a:t>
            </a:r>
          </a:p>
        </p:txBody>
      </p:sp>
      <p:cxnSp>
        <p:nvCxnSpPr>
          <p:cNvPr id="144" name="LineBasicDefault 292">
            <a:extLst>
              <a:ext uri="{FF2B5EF4-FFF2-40B4-BE49-F238E27FC236}">
                <a16:creationId xmlns:a16="http://schemas.microsoft.com/office/drawing/2014/main" id="{CFE3C1B1-B122-67AE-6148-360D4D2D93E5}"/>
              </a:ext>
            </a:extLst>
          </p:cNvPr>
          <p:cNvCxnSpPr>
            <a:cxnSpLocks/>
          </p:cNvCxnSpPr>
          <p:nvPr>
            <p:custDataLst>
              <p:tags r:id="rId5"/>
            </p:custDataLst>
          </p:nvPr>
        </p:nvCxnSpPr>
        <p:spPr>
          <a:xfrm flipH="1">
            <a:off x="1257300" y="1453476"/>
            <a:ext cx="142039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D556C689-885D-4119-B807-B6CAF7886ED2}"/>
              </a:ext>
            </a:extLst>
          </p:cNvPr>
          <p:cNvSpPr txBox="1">
            <a:spLocks/>
          </p:cNvSpPr>
          <p:nvPr/>
        </p:nvSpPr>
        <p:spPr>
          <a:xfrm>
            <a:off x="2881206" y="1211082"/>
            <a:ext cx="334922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p>
        </p:txBody>
      </p:sp>
      <p:cxnSp>
        <p:nvCxnSpPr>
          <p:cNvPr id="147" name="LineBasicDefault 292">
            <a:extLst>
              <a:ext uri="{FF2B5EF4-FFF2-40B4-BE49-F238E27FC236}">
                <a16:creationId xmlns:a16="http://schemas.microsoft.com/office/drawing/2014/main" id="{7C125B0C-F0E2-F4B8-772C-902997B0E9AF}"/>
              </a:ext>
            </a:extLst>
          </p:cNvPr>
          <p:cNvCxnSpPr>
            <a:cxnSpLocks/>
          </p:cNvCxnSpPr>
          <p:nvPr>
            <p:custDataLst>
              <p:tags r:id="rId6"/>
            </p:custDataLst>
          </p:nvPr>
        </p:nvCxnSpPr>
        <p:spPr>
          <a:xfrm flipH="1">
            <a:off x="2881205" y="1453476"/>
            <a:ext cx="334922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A318A632-F9BE-24DC-51B8-F96A62352439}"/>
              </a:ext>
            </a:extLst>
          </p:cNvPr>
          <p:cNvSpPr txBox="1">
            <a:spLocks/>
          </p:cNvSpPr>
          <p:nvPr/>
        </p:nvSpPr>
        <p:spPr>
          <a:xfrm>
            <a:off x="6382338" y="1211082"/>
            <a:ext cx="207960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Output</a:t>
            </a:r>
          </a:p>
        </p:txBody>
      </p:sp>
      <p:cxnSp>
        <p:nvCxnSpPr>
          <p:cNvPr id="150" name="LineBasicDefault 292">
            <a:extLst>
              <a:ext uri="{FF2B5EF4-FFF2-40B4-BE49-F238E27FC236}">
                <a16:creationId xmlns:a16="http://schemas.microsoft.com/office/drawing/2014/main" id="{F54E52B6-96E1-B16D-08A4-D88B381AB79C}"/>
              </a:ext>
            </a:extLst>
          </p:cNvPr>
          <p:cNvCxnSpPr>
            <a:cxnSpLocks/>
          </p:cNvCxnSpPr>
          <p:nvPr>
            <p:custDataLst>
              <p:tags r:id="rId7"/>
            </p:custDataLst>
          </p:nvPr>
        </p:nvCxnSpPr>
        <p:spPr>
          <a:xfrm flipH="1">
            <a:off x="6382337" y="1453476"/>
            <a:ext cx="207960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CED9FC-B6F8-5CD3-8E56-A492AF80A076}"/>
              </a:ext>
            </a:extLst>
          </p:cNvPr>
          <p:cNvSpPr txBox="1">
            <a:spLocks/>
          </p:cNvSpPr>
          <p:nvPr/>
        </p:nvSpPr>
        <p:spPr>
          <a:xfrm>
            <a:off x="1257299" y="1581080"/>
            <a:ext cx="142039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Study (Load Interconnection)</a:t>
            </a:r>
          </a:p>
        </p:txBody>
      </p:sp>
      <p:sp>
        <p:nvSpPr>
          <p:cNvPr id="7" name="TextBox 6">
            <a:extLst>
              <a:ext uri="{FF2B5EF4-FFF2-40B4-BE49-F238E27FC236}">
                <a16:creationId xmlns:a16="http://schemas.microsoft.com/office/drawing/2014/main" id="{E3A65CBB-8C89-A936-6BB7-1B41B75A7797}"/>
              </a:ext>
            </a:extLst>
          </p:cNvPr>
          <p:cNvSpPr txBox="1">
            <a:spLocks/>
          </p:cNvSpPr>
          <p:nvPr/>
        </p:nvSpPr>
        <p:spPr>
          <a:xfrm>
            <a:off x="2881205" y="1581080"/>
            <a:ext cx="3349225"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Evaluates large load interconnections to </a:t>
            </a:r>
            <a:r>
              <a:rPr lang="en-US" sz="1400" b="1"/>
              <a:t>determine the maximum import (withdrawal) capability under steady state conditions from the ERCOT grid, independent of on-site generation</a:t>
            </a:r>
          </a:p>
        </p:txBody>
      </p:sp>
      <p:sp>
        <p:nvSpPr>
          <p:cNvPr id="8" name="TextBox 7">
            <a:extLst>
              <a:ext uri="{FF2B5EF4-FFF2-40B4-BE49-F238E27FC236}">
                <a16:creationId xmlns:a16="http://schemas.microsoft.com/office/drawing/2014/main" id="{813287DF-99E7-12C0-D4F2-700678984CA1}"/>
              </a:ext>
            </a:extLst>
          </p:cNvPr>
          <p:cNvSpPr txBox="1">
            <a:spLocks/>
          </p:cNvSpPr>
          <p:nvPr/>
        </p:nvSpPr>
        <p:spPr>
          <a:xfrm>
            <a:off x="6382337" y="1581080"/>
            <a:ext cx="2079604"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Withdrawal limits</a:t>
            </a:r>
            <a:r>
              <a:rPr lang="en-US" sz="1400" b="1" baseline="30000"/>
              <a:t>1</a:t>
            </a:r>
            <a:r>
              <a:rPr lang="en-US" sz="1400" b="1"/>
              <a:t> and initial load allocation </a:t>
            </a:r>
            <a:r>
              <a:rPr lang="en-US" sz="1400"/>
              <a:t>(</a:t>
            </a:r>
            <a:r>
              <a:rPr lang="en-US" sz="1400" i="1"/>
              <a:t>subject to stability limits from </a:t>
            </a:r>
            <a:r>
              <a:rPr lang="en-US" sz="1400" i="1" err="1"/>
              <a:t>Gen+Load</a:t>
            </a:r>
            <a:r>
              <a:rPr lang="en-US" sz="1400" i="1"/>
              <a:t> studies</a:t>
            </a:r>
            <a:r>
              <a:rPr lang="en-US" sz="1400"/>
              <a:t>)</a:t>
            </a:r>
          </a:p>
        </p:txBody>
      </p:sp>
      <p:sp>
        <p:nvSpPr>
          <p:cNvPr id="3" name="TextBox 2">
            <a:extLst>
              <a:ext uri="{FF2B5EF4-FFF2-40B4-BE49-F238E27FC236}">
                <a16:creationId xmlns:a16="http://schemas.microsoft.com/office/drawing/2014/main" id="{B32E4296-02CD-C08B-AD1C-E065A74DF20D}"/>
              </a:ext>
            </a:extLst>
          </p:cNvPr>
          <p:cNvSpPr txBox="1"/>
          <p:nvPr>
            <p:custDataLst>
              <p:tags r:id="rId8"/>
            </p:custDataLst>
          </p:nvPr>
        </p:nvSpPr>
        <p:spPr>
          <a:xfrm>
            <a:off x="1257300" y="668702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04DD5E1C-07CA-77DE-4DAB-5B07C2DACD27}"/>
              </a:ext>
            </a:extLst>
          </p:cNvPr>
          <p:cNvSpPr txBox="1"/>
          <p:nvPr>
            <p:custDataLst>
              <p:tags r:id="rId9"/>
            </p:custDataLst>
          </p:nvPr>
        </p:nvSpPr>
        <p:spPr>
          <a:xfrm>
            <a:off x="1257299" y="6451074"/>
            <a:ext cx="10137057"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Import (withdrawal) limit applies to total site demand, including co-located load and any storage charging  |  2. Where generation and load share a POI, ERCOT/TSP studies may evaluate both independent and combined configurations; combined cases are particularly relevant for stability and system modeling</a:t>
            </a:r>
          </a:p>
        </p:txBody>
      </p:sp>
      <p:sp>
        <p:nvSpPr>
          <p:cNvPr id="17" name="TextBox 16">
            <a:extLst>
              <a:ext uri="{FF2B5EF4-FFF2-40B4-BE49-F238E27FC236}">
                <a16:creationId xmlns:a16="http://schemas.microsoft.com/office/drawing/2014/main" id="{1A2BA826-682D-7952-988E-63597EEE6D3C}"/>
              </a:ext>
            </a:extLst>
          </p:cNvPr>
          <p:cNvSpPr txBox="1">
            <a:spLocks/>
          </p:cNvSpPr>
          <p:nvPr/>
        </p:nvSpPr>
        <p:spPr>
          <a:xfrm>
            <a:off x="11176203" y="961611"/>
            <a:ext cx="389777"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a:t>
            </a:r>
          </a:p>
        </p:txBody>
      </p:sp>
      <p:sp>
        <p:nvSpPr>
          <p:cNvPr id="18" name="Rectangle 17">
            <a:extLst>
              <a:ext uri="{FF2B5EF4-FFF2-40B4-BE49-F238E27FC236}">
                <a16:creationId xmlns:a16="http://schemas.microsoft.com/office/drawing/2014/main" id="{29862097-573E-2BC2-AC16-5433C8716082}"/>
              </a:ext>
            </a:extLst>
          </p:cNvPr>
          <p:cNvSpPr>
            <a:spLocks/>
          </p:cNvSpPr>
          <p:nvPr/>
        </p:nvSpPr>
        <p:spPr>
          <a:xfrm>
            <a:off x="10903985" y="947115"/>
            <a:ext cx="182880" cy="182880"/>
          </a:xfrm>
          <a:prstGeom prst="rect">
            <a:avLst/>
          </a:prstGeom>
          <a:solidFill>
            <a:srgbClr val="99E9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5" name="Group 34">
            <a:extLst>
              <a:ext uri="{FF2B5EF4-FFF2-40B4-BE49-F238E27FC236}">
                <a16:creationId xmlns:a16="http://schemas.microsoft.com/office/drawing/2014/main" id="{F2510E05-52F7-9274-C07C-65CF47193E84}"/>
              </a:ext>
            </a:extLst>
          </p:cNvPr>
          <p:cNvGrpSpPr/>
          <p:nvPr/>
        </p:nvGrpSpPr>
        <p:grpSpPr>
          <a:xfrm>
            <a:off x="8613849" y="1581080"/>
            <a:ext cx="1446750" cy="1167961"/>
            <a:chOff x="8613849" y="1793740"/>
            <a:chExt cx="1446750" cy="1167961"/>
          </a:xfrm>
        </p:grpSpPr>
        <p:grpSp>
          <p:nvGrpSpPr>
            <p:cNvPr id="66" name="Group 65">
              <a:extLst>
                <a:ext uri="{FF2B5EF4-FFF2-40B4-BE49-F238E27FC236}">
                  <a16:creationId xmlns:a16="http://schemas.microsoft.com/office/drawing/2014/main" id="{7A21CE4C-3E53-C42B-1638-C8B6AD5EFFAA}"/>
                </a:ext>
              </a:extLst>
            </p:cNvPr>
            <p:cNvGrpSpPr/>
            <p:nvPr/>
          </p:nvGrpSpPr>
          <p:grpSpPr>
            <a:xfrm>
              <a:off x="9244139" y="2371877"/>
              <a:ext cx="182096" cy="165542"/>
              <a:chOff x="2192059" y="2491703"/>
              <a:chExt cx="182096" cy="165542"/>
            </a:xfrm>
          </p:grpSpPr>
          <p:sp>
            <p:nvSpPr>
              <p:cNvPr id="37" name="Oval 36">
                <a:extLst>
                  <a:ext uri="{FF2B5EF4-FFF2-40B4-BE49-F238E27FC236}">
                    <a16:creationId xmlns:a16="http://schemas.microsoft.com/office/drawing/2014/main" id="{814C5D64-1132-95F7-DA2A-2C0191788CA4}"/>
                  </a:ext>
                </a:extLst>
              </p:cNvPr>
              <p:cNvSpPr/>
              <p:nvPr/>
            </p:nvSpPr>
            <p:spPr>
              <a:xfrm>
                <a:off x="2192059" y="2491703"/>
                <a:ext cx="182096" cy="165542"/>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38" name="Graphic 37">
                <a:extLst>
                  <a:ext uri="{FF2B5EF4-FFF2-40B4-BE49-F238E27FC236}">
                    <a16:creationId xmlns:a16="http://schemas.microsoft.com/office/drawing/2014/main" id="{83EA6043-4062-4CB4-43EB-18673DF3C90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47" name="Rectangle 46">
              <a:extLst>
                <a:ext uri="{FF2B5EF4-FFF2-40B4-BE49-F238E27FC236}">
                  <a16:creationId xmlns:a16="http://schemas.microsoft.com/office/drawing/2014/main" id="{37625851-ECEE-0B7C-5B48-5B28A2425950}"/>
                </a:ext>
              </a:extLst>
            </p:cNvPr>
            <p:cNvSpPr/>
            <p:nvPr/>
          </p:nvSpPr>
          <p:spPr>
            <a:xfrm>
              <a:off x="8613849" y="2326485"/>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45" name="Text Placeholder 10">
              <a:extLst>
                <a:ext uri="{FF2B5EF4-FFF2-40B4-BE49-F238E27FC236}">
                  <a16:creationId xmlns:a16="http://schemas.microsoft.com/office/drawing/2014/main" id="{62891DE8-04AA-EB0C-E186-527852B3F4D9}"/>
                </a:ext>
              </a:extLst>
            </p:cNvPr>
            <p:cNvSpPr txBox="1">
              <a:spLocks/>
            </p:cNvSpPr>
            <p:nvPr/>
          </p:nvSpPr>
          <p:spPr>
            <a:xfrm>
              <a:off x="9607489" y="2828126"/>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1,000MW</a:t>
              </a:r>
            </a:p>
          </p:txBody>
        </p:sp>
        <p:sp>
          <p:nvSpPr>
            <p:cNvPr id="49" name="Isosceles Triangle 48">
              <a:extLst>
                <a:ext uri="{FF2B5EF4-FFF2-40B4-BE49-F238E27FC236}">
                  <a16:creationId xmlns:a16="http://schemas.microsoft.com/office/drawing/2014/main" id="{150A8FEE-85F3-6E7F-9099-473C6EEB0982}"/>
                </a:ext>
              </a:extLst>
            </p:cNvPr>
            <p:cNvSpPr>
              <a:spLocks/>
            </p:cNvSpPr>
            <p:nvPr/>
          </p:nvSpPr>
          <p:spPr>
            <a:xfrm flipV="1">
              <a:off x="9683000" y="2604116"/>
              <a:ext cx="226711" cy="206101"/>
            </a:xfrm>
            <a:prstGeom prst="triangl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chemeClr val="accent1"/>
                </a:solidFill>
              </a:endParaRPr>
            </a:p>
          </p:txBody>
        </p:sp>
        <p:grpSp>
          <p:nvGrpSpPr>
            <p:cNvPr id="65" name="Group 64">
              <a:extLst>
                <a:ext uri="{FF2B5EF4-FFF2-40B4-BE49-F238E27FC236}">
                  <a16:creationId xmlns:a16="http://schemas.microsoft.com/office/drawing/2014/main" id="{ED2AAD2C-020A-C53A-C075-78BE32681458}"/>
                </a:ext>
              </a:extLst>
            </p:cNvPr>
            <p:cNvGrpSpPr/>
            <p:nvPr/>
          </p:nvGrpSpPr>
          <p:grpSpPr>
            <a:xfrm>
              <a:off x="8780658" y="2594753"/>
              <a:ext cx="390217" cy="206100"/>
              <a:chOff x="1661620" y="2779259"/>
              <a:chExt cx="390217" cy="206100"/>
            </a:xfrm>
          </p:grpSpPr>
          <p:sp>
            <p:nvSpPr>
              <p:cNvPr id="36" name="Oval 35">
                <a:extLst>
                  <a:ext uri="{FF2B5EF4-FFF2-40B4-BE49-F238E27FC236}">
                    <a16:creationId xmlns:a16="http://schemas.microsoft.com/office/drawing/2014/main" id="{022801CA-B659-C083-1C1A-6517694E1FFB}"/>
                  </a:ext>
                </a:extLst>
              </p:cNvPr>
              <p:cNvSpPr>
                <a:spLocks/>
              </p:cNvSpPr>
              <p:nvPr/>
            </p:nvSpPr>
            <p:spPr>
              <a:xfrm>
                <a:off x="1661620"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CCDDE0"/>
                    </a:solidFill>
                  </a:rPr>
                  <a:t>~</a:t>
                </a:r>
              </a:p>
            </p:txBody>
          </p:sp>
          <p:sp>
            <p:nvSpPr>
              <p:cNvPr id="58" name="Oval 57">
                <a:extLst>
                  <a:ext uri="{FF2B5EF4-FFF2-40B4-BE49-F238E27FC236}">
                    <a16:creationId xmlns:a16="http://schemas.microsoft.com/office/drawing/2014/main" id="{5BF2A03B-BA11-B959-C237-1445DBED6EA9}"/>
                  </a:ext>
                </a:extLst>
              </p:cNvPr>
              <p:cNvSpPr>
                <a:spLocks/>
              </p:cNvSpPr>
              <p:nvPr/>
            </p:nvSpPr>
            <p:spPr>
              <a:xfrm>
                <a:off x="1825126"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CCDDE0"/>
                    </a:solidFill>
                  </a:rPr>
                  <a:t>~</a:t>
                </a:r>
              </a:p>
            </p:txBody>
          </p:sp>
        </p:grpSp>
        <p:sp>
          <p:nvSpPr>
            <p:cNvPr id="62" name="Text Placeholder 10">
              <a:extLst>
                <a:ext uri="{FF2B5EF4-FFF2-40B4-BE49-F238E27FC236}">
                  <a16:creationId xmlns:a16="http://schemas.microsoft.com/office/drawing/2014/main" id="{BC5B6E58-36D7-28E4-1E9B-639D5A94219B}"/>
                </a:ext>
              </a:extLst>
            </p:cNvPr>
            <p:cNvSpPr txBox="1">
              <a:spLocks/>
            </p:cNvSpPr>
            <p:nvPr/>
          </p:nvSpPr>
          <p:spPr>
            <a:xfrm>
              <a:off x="8636613" y="2828126"/>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rgbClr val="CCDDE0"/>
                  </a:solidFill>
                </a:rPr>
                <a:t>600MW</a:t>
              </a:r>
            </a:p>
          </p:txBody>
        </p:sp>
        <p:sp>
          <p:nvSpPr>
            <p:cNvPr id="63" name="Text Placeholder 10">
              <a:extLst>
                <a:ext uri="{FF2B5EF4-FFF2-40B4-BE49-F238E27FC236}">
                  <a16:creationId xmlns:a16="http://schemas.microsoft.com/office/drawing/2014/main" id="{075A5F27-C391-5DDD-87C6-1F03D65C5247}"/>
                </a:ext>
              </a:extLst>
            </p:cNvPr>
            <p:cNvSpPr txBox="1">
              <a:spLocks/>
            </p:cNvSpPr>
            <p:nvPr/>
          </p:nvSpPr>
          <p:spPr>
            <a:xfrm>
              <a:off x="8972193" y="2828126"/>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rgbClr val="CCDDE0"/>
                  </a:solidFill>
                </a:rPr>
                <a:t>600MW</a:t>
              </a:r>
            </a:p>
          </p:txBody>
        </p:sp>
        <p:cxnSp>
          <p:nvCxnSpPr>
            <p:cNvPr id="68" name="Straight Connector 67">
              <a:extLst>
                <a:ext uri="{FF2B5EF4-FFF2-40B4-BE49-F238E27FC236}">
                  <a16:creationId xmlns:a16="http://schemas.microsoft.com/office/drawing/2014/main" id="{D189C030-95C9-A9D4-C5F4-3BC8F0778D36}"/>
                </a:ext>
              </a:extLst>
            </p:cNvPr>
            <p:cNvCxnSpPr>
              <a:cxnSpLocks/>
              <a:endCxn id="37" idx="0"/>
            </p:cNvCxnSpPr>
            <p:nvPr/>
          </p:nvCxnSpPr>
          <p:spPr>
            <a:xfrm flipH="1">
              <a:off x="9335187" y="1949714"/>
              <a:ext cx="1" cy="422163"/>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BFF2CBFF-84B2-D71E-770B-C02B314702F9}"/>
                </a:ext>
              </a:extLst>
            </p:cNvPr>
            <p:cNvCxnSpPr>
              <a:cxnSpLocks/>
              <a:stCxn id="36" idx="7"/>
            </p:cNvCxnSpPr>
            <p:nvPr/>
          </p:nvCxnSpPr>
          <p:spPr>
            <a:xfrm rot="5400000" flipH="1" flipV="1">
              <a:off x="9024009" y="2404807"/>
              <a:ext cx="170288" cy="269971"/>
            </a:xfrm>
            <a:prstGeom prst="bentConnector2">
              <a:avLst/>
            </a:prstGeom>
            <a:ln w="12700">
              <a:solidFill>
                <a:srgbClr val="005763">
                  <a:alpha val="20000"/>
                </a:srgbClr>
              </a:solidFill>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3B3FE79B-E76C-4B5F-27EA-C4D87F26E4FB}"/>
                </a:ext>
              </a:extLst>
            </p:cNvPr>
            <p:cNvCxnSpPr>
              <a:cxnSpLocks/>
              <a:stCxn id="49" idx="3"/>
            </p:cNvCxnSpPr>
            <p:nvPr/>
          </p:nvCxnSpPr>
          <p:spPr>
            <a:xfrm rot="16200000" flipV="1">
              <a:off x="9536562" y="2344321"/>
              <a:ext cx="149468" cy="370121"/>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E9AF9C3D-8F98-DA9D-459B-687B505A998C}"/>
                </a:ext>
              </a:extLst>
            </p:cNvPr>
            <p:cNvSpPr/>
            <p:nvPr/>
          </p:nvSpPr>
          <p:spPr>
            <a:xfrm>
              <a:off x="8702396" y="1793740"/>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grpSp>
      <p:grpSp>
        <p:nvGrpSpPr>
          <p:cNvPr id="79" name="Group 78">
            <a:extLst>
              <a:ext uri="{FF2B5EF4-FFF2-40B4-BE49-F238E27FC236}">
                <a16:creationId xmlns:a16="http://schemas.microsoft.com/office/drawing/2014/main" id="{D6750B3F-B354-040E-4D0F-AB36728030B3}"/>
              </a:ext>
            </a:extLst>
          </p:cNvPr>
          <p:cNvGrpSpPr/>
          <p:nvPr/>
        </p:nvGrpSpPr>
        <p:grpSpPr>
          <a:xfrm>
            <a:off x="9246176" y="4964136"/>
            <a:ext cx="182096" cy="165542"/>
            <a:chOff x="2192059" y="2491703"/>
            <a:chExt cx="182096" cy="165542"/>
          </a:xfrm>
        </p:grpSpPr>
        <p:sp>
          <p:nvSpPr>
            <p:cNvPr id="91" name="Oval 90">
              <a:extLst>
                <a:ext uri="{FF2B5EF4-FFF2-40B4-BE49-F238E27FC236}">
                  <a16:creationId xmlns:a16="http://schemas.microsoft.com/office/drawing/2014/main" id="{E333C5E1-A25F-F0B3-21D6-916ACC385EC8}"/>
                </a:ext>
              </a:extLst>
            </p:cNvPr>
            <p:cNvSpPr/>
            <p:nvPr/>
          </p:nvSpPr>
          <p:spPr>
            <a:xfrm>
              <a:off x="2192059" y="2491703"/>
              <a:ext cx="182096" cy="165542"/>
            </a:xfrm>
            <a:prstGeom prst="ellipse">
              <a:avLst/>
            </a:prstGeom>
            <a:solidFill>
              <a:schemeClr val="bg1"/>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92" name="Graphic 91">
              <a:extLst>
                <a:ext uri="{FF2B5EF4-FFF2-40B4-BE49-F238E27FC236}">
                  <a16:creationId xmlns:a16="http://schemas.microsoft.com/office/drawing/2014/main" id="{1BD054AB-B36A-34BB-26D2-EEAEE4993C3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195558" y="2494884"/>
              <a:ext cx="175098" cy="159180"/>
            </a:xfrm>
            <a:prstGeom prst="rect">
              <a:avLst/>
            </a:prstGeom>
          </p:spPr>
        </p:pic>
      </p:grpSp>
      <p:sp>
        <p:nvSpPr>
          <p:cNvPr id="80" name="Rectangle 79">
            <a:extLst>
              <a:ext uri="{FF2B5EF4-FFF2-40B4-BE49-F238E27FC236}">
                <a16:creationId xmlns:a16="http://schemas.microsoft.com/office/drawing/2014/main" id="{B83196DF-204E-C2F3-054C-5DACAB0DB6E2}"/>
              </a:ext>
            </a:extLst>
          </p:cNvPr>
          <p:cNvSpPr/>
          <p:nvPr/>
        </p:nvSpPr>
        <p:spPr>
          <a:xfrm>
            <a:off x="8613849" y="4918744"/>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81" name="Text Placeholder 10">
            <a:extLst>
              <a:ext uri="{FF2B5EF4-FFF2-40B4-BE49-F238E27FC236}">
                <a16:creationId xmlns:a16="http://schemas.microsoft.com/office/drawing/2014/main" id="{5935BE32-4CD8-672F-4EF3-D53EDD2642DD}"/>
              </a:ext>
            </a:extLst>
          </p:cNvPr>
          <p:cNvSpPr txBox="1">
            <a:spLocks/>
          </p:cNvSpPr>
          <p:nvPr/>
        </p:nvSpPr>
        <p:spPr>
          <a:xfrm>
            <a:off x="9607489" y="5420385"/>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solidFill>
                  <a:srgbClr val="CCDDE0"/>
                </a:solidFill>
              </a:rPr>
              <a:t>1,000MW</a:t>
            </a:r>
          </a:p>
        </p:txBody>
      </p:sp>
      <p:sp>
        <p:nvSpPr>
          <p:cNvPr id="82" name="Isosceles Triangle 81">
            <a:extLst>
              <a:ext uri="{FF2B5EF4-FFF2-40B4-BE49-F238E27FC236}">
                <a16:creationId xmlns:a16="http://schemas.microsoft.com/office/drawing/2014/main" id="{3D432CDF-84A6-7AAE-B2C8-E9603ACF7B8B}"/>
              </a:ext>
            </a:extLst>
          </p:cNvPr>
          <p:cNvSpPr>
            <a:spLocks/>
          </p:cNvSpPr>
          <p:nvPr/>
        </p:nvSpPr>
        <p:spPr>
          <a:xfrm flipV="1">
            <a:off x="9683000" y="5196375"/>
            <a:ext cx="226711" cy="206101"/>
          </a:xfrm>
          <a:prstGeom prst="triangl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chemeClr val="accent1"/>
              </a:solidFill>
            </a:endParaRPr>
          </a:p>
        </p:txBody>
      </p:sp>
      <p:sp>
        <p:nvSpPr>
          <p:cNvPr id="89" name="Oval 88">
            <a:extLst>
              <a:ext uri="{FF2B5EF4-FFF2-40B4-BE49-F238E27FC236}">
                <a16:creationId xmlns:a16="http://schemas.microsoft.com/office/drawing/2014/main" id="{D64B38B6-AC1D-4C9D-90D7-B94387F31837}"/>
              </a:ext>
            </a:extLst>
          </p:cNvPr>
          <p:cNvSpPr>
            <a:spLocks/>
          </p:cNvSpPr>
          <p:nvPr/>
        </p:nvSpPr>
        <p:spPr>
          <a:xfrm>
            <a:off x="8780658" y="5187012"/>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90" name="Oval 89">
            <a:extLst>
              <a:ext uri="{FF2B5EF4-FFF2-40B4-BE49-F238E27FC236}">
                <a16:creationId xmlns:a16="http://schemas.microsoft.com/office/drawing/2014/main" id="{885D6A02-213F-6B89-0170-5C21E9E0806A}"/>
              </a:ext>
            </a:extLst>
          </p:cNvPr>
          <p:cNvSpPr>
            <a:spLocks/>
          </p:cNvSpPr>
          <p:nvPr/>
        </p:nvSpPr>
        <p:spPr>
          <a:xfrm>
            <a:off x="8944164" y="5187012"/>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84" name="Text Placeholder 10">
            <a:extLst>
              <a:ext uri="{FF2B5EF4-FFF2-40B4-BE49-F238E27FC236}">
                <a16:creationId xmlns:a16="http://schemas.microsoft.com/office/drawing/2014/main" id="{B78CCCE5-5D0F-CF41-8A3A-7CDCA8E1C004}"/>
              </a:ext>
            </a:extLst>
          </p:cNvPr>
          <p:cNvSpPr txBox="1">
            <a:spLocks/>
          </p:cNvSpPr>
          <p:nvPr/>
        </p:nvSpPr>
        <p:spPr>
          <a:xfrm>
            <a:off x="8636613"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sp>
        <p:nvSpPr>
          <p:cNvPr id="85" name="Text Placeholder 10">
            <a:extLst>
              <a:ext uri="{FF2B5EF4-FFF2-40B4-BE49-F238E27FC236}">
                <a16:creationId xmlns:a16="http://schemas.microsoft.com/office/drawing/2014/main" id="{4BBF2CA1-E5A2-2EA3-24CA-B376C44B68DA}"/>
              </a:ext>
            </a:extLst>
          </p:cNvPr>
          <p:cNvSpPr txBox="1">
            <a:spLocks/>
          </p:cNvSpPr>
          <p:nvPr/>
        </p:nvSpPr>
        <p:spPr>
          <a:xfrm>
            <a:off x="8972193"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cxnSp>
        <p:nvCxnSpPr>
          <p:cNvPr id="86" name="Straight Connector 85">
            <a:extLst>
              <a:ext uri="{FF2B5EF4-FFF2-40B4-BE49-F238E27FC236}">
                <a16:creationId xmlns:a16="http://schemas.microsoft.com/office/drawing/2014/main" id="{DA712530-9E07-BAF4-D43F-D4AD17D29566}"/>
              </a:ext>
            </a:extLst>
          </p:cNvPr>
          <p:cNvCxnSpPr>
            <a:cxnSpLocks/>
            <a:endCxn id="91" idx="0"/>
          </p:cNvCxnSpPr>
          <p:nvPr/>
        </p:nvCxnSpPr>
        <p:spPr>
          <a:xfrm>
            <a:off x="9335188" y="4541973"/>
            <a:ext cx="2036" cy="422163"/>
          </a:xfrm>
          <a:prstGeom prst="line">
            <a:avLst/>
          </a:prstGeom>
          <a:ln w="12700" cap="flat">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6EB779E9-146E-C975-F348-10A05B0C5932}"/>
              </a:ext>
            </a:extLst>
          </p:cNvPr>
          <p:cNvCxnSpPr>
            <a:cxnSpLocks/>
            <a:endCxn id="91" idx="2"/>
          </p:cNvCxnSpPr>
          <p:nvPr/>
        </p:nvCxnSpPr>
        <p:spPr>
          <a:xfrm rot="5400000" flipH="1" flipV="1">
            <a:off x="9025028" y="4996047"/>
            <a:ext cx="170288" cy="27200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88" name="Connector: Elbow 87">
            <a:extLst>
              <a:ext uri="{FF2B5EF4-FFF2-40B4-BE49-F238E27FC236}">
                <a16:creationId xmlns:a16="http://schemas.microsoft.com/office/drawing/2014/main" id="{032BCA0A-A905-9536-E294-939D5A387651}"/>
              </a:ext>
            </a:extLst>
          </p:cNvPr>
          <p:cNvCxnSpPr>
            <a:cxnSpLocks/>
            <a:stCxn id="82" idx="3"/>
            <a:endCxn id="91" idx="6"/>
          </p:cNvCxnSpPr>
          <p:nvPr/>
        </p:nvCxnSpPr>
        <p:spPr>
          <a:xfrm rot="16200000" flipV="1">
            <a:off x="9537580" y="4937599"/>
            <a:ext cx="149468" cy="368084"/>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grpSp>
        <p:nvGrpSpPr>
          <p:cNvPr id="100" name="Group 99">
            <a:extLst>
              <a:ext uri="{FF2B5EF4-FFF2-40B4-BE49-F238E27FC236}">
                <a16:creationId xmlns:a16="http://schemas.microsoft.com/office/drawing/2014/main" id="{68AFB11D-A9B1-E150-EC8F-4A7BBC4F8243}"/>
              </a:ext>
            </a:extLst>
          </p:cNvPr>
          <p:cNvGrpSpPr/>
          <p:nvPr/>
        </p:nvGrpSpPr>
        <p:grpSpPr>
          <a:xfrm>
            <a:off x="10844177" y="4964136"/>
            <a:ext cx="182096" cy="165542"/>
            <a:chOff x="2192059" y="2491703"/>
            <a:chExt cx="182096" cy="165542"/>
          </a:xfrm>
        </p:grpSpPr>
        <p:sp>
          <p:nvSpPr>
            <p:cNvPr id="112" name="Oval 111">
              <a:extLst>
                <a:ext uri="{FF2B5EF4-FFF2-40B4-BE49-F238E27FC236}">
                  <a16:creationId xmlns:a16="http://schemas.microsoft.com/office/drawing/2014/main" id="{610B50C6-F67F-C15F-FCE4-9C0CBECC124A}"/>
                </a:ext>
              </a:extLst>
            </p:cNvPr>
            <p:cNvSpPr/>
            <p:nvPr/>
          </p:nvSpPr>
          <p:spPr>
            <a:xfrm>
              <a:off x="2192059" y="2491703"/>
              <a:ext cx="182096" cy="165542"/>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26D07C"/>
                </a:solidFill>
                <a:effectLst/>
                <a:uLnTx/>
                <a:uFillTx/>
                <a:latin typeface="Arial"/>
                <a:ea typeface="+mn-ea"/>
                <a:cs typeface="+mn-cs"/>
              </a:endParaRPr>
            </a:p>
          </p:txBody>
        </p:sp>
        <p:pic>
          <p:nvPicPr>
            <p:cNvPr id="113" name="Graphic 112">
              <a:extLst>
                <a:ext uri="{FF2B5EF4-FFF2-40B4-BE49-F238E27FC236}">
                  <a16:creationId xmlns:a16="http://schemas.microsoft.com/office/drawing/2014/main" id="{1B1896FC-36D6-DDF6-CEED-364339C130A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195558" y="2494884"/>
              <a:ext cx="175098" cy="159180"/>
            </a:xfrm>
            <a:prstGeom prst="rect">
              <a:avLst/>
            </a:prstGeom>
          </p:spPr>
        </p:pic>
      </p:grpSp>
      <p:sp>
        <p:nvSpPr>
          <p:cNvPr id="101" name="Rectangle 100">
            <a:extLst>
              <a:ext uri="{FF2B5EF4-FFF2-40B4-BE49-F238E27FC236}">
                <a16:creationId xmlns:a16="http://schemas.microsoft.com/office/drawing/2014/main" id="{72298098-0251-440B-EF4B-6BB47DC6A183}"/>
              </a:ext>
            </a:extLst>
          </p:cNvPr>
          <p:cNvSpPr/>
          <p:nvPr/>
        </p:nvSpPr>
        <p:spPr>
          <a:xfrm>
            <a:off x="10211850" y="4918744"/>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02" name="Text Placeholder 10">
            <a:extLst>
              <a:ext uri="{FF2B5EF4-FFF2-40B4-BE49-F238E27FC236}">
                <a16:creationId xmlns:a16="http://schemas.microsoft.com/office/drawing/2014/main" id="{8CB71030-D994-CF31-13E8-250DE7F6733F}"/>
              </a:ext>
            </a:extLst>
          </p:cNvPr>
          <p:cNvSpPr txBox="1">
            <a:spLocks/>
          </p:cNvSpPr>
          <p:nvPr/>
        </p:nvSpPr>
        <p:spPr>
          <a:xfrm>
            <a:off x="11205490" y="5420385"/>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1,000MW</a:t>
            </a:r>
          </a:p>
        </p:txBody>
      </p:sp>
      <p:sp>
        <p:nvSpPr>
          <p:cNvPr id="103" name="Isosceles Triangle 102">
            <a:extLst>
              <a:ext uri="{FF2B5EF4-FFF2-40B4-BE49-F238E27FC236}">
                <a16:creationId xmlns:a16="http://schemas.microsoft.com/office/drawing/2014/main" id="{0012C73A-1D4F-BF4F-9C55-901C3C907597}"/>
              </a:ext>
            </a:extLst>
          </p:cNvPr>
          <p:cNvSpPr>
            <a:spLocks/>
          </p:cNvSpPr>
          <p:nvPr/>
        </p:nvSpPr>
        <p:spPr>
          <a:xfrm flipV="1">
            <a:off x="11281001" y="5196375"/>
            <a:ext cx="226711" cy="206101"/>
          </a:xfrm>
          <a:prstGeom prst="triangl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rgbClr val="26D07C"/>
              </a:solidFill>
            </a:endParaRPr>
          </a:p>
        </p:txBody>
      </p:sp>
      <p:grpSp>
        <p:nvGrpSpPr>
          <p:cNvPr id="104" name="Group 103">
            <a:extLst>
              <a:ext uri="{FF2B5EF4-FFF2-40B4-BE49-F238E27FC236}">
                <a16:creationId xmlns:a16="http://schemas.microsoft.com/office/drawing/2014/main" id="{BF5F09F0-10CA-BB4B-4A16-3C82735D0F8D}"/>
              </a:ext>
            </a:extLst>
          </p:cNvPr>
          <p:cNvGrpSpPr/>
          <p:nvPr/>
        </p:nvGrpSpPr>
        <p:grpSpPr>
          <a:xfrm>
            <a:off x="10378659" y="5187012"/>
            <a:ext cx="390217" cy="206100"/>
            <a:chOff x="1661620" y="2779259"/>
            <a:chExt cx="390217" cy="206100"/>
          </a:xfrm>
        </p:grpSpPr>
        <p:sp>
          <p:nvSpPr>
            <p:cNvPr id="110" name="Oval 109">
              <a:extLst>
                <a:ext uri="{FF2B5EF4-FFF2-40B4-BE49-F238E27FC236}">
                  <a16:creationId xmlns:a16="http://schemas.microsoft.com/office/drawing/2014/main" id="{AC55C20E-6F55-AEF9-47BE-19E2B3A8FCEB}"/>
                </a:ext>
              </a:extLst>
            </p:cNvPr>
            <p:cNvSpPr>
              <a:spLocks/>
            </p:cNvSpPr>
            <p:nvPr/>
          </p:nvSpPr>
          <p:spPr>
            <a:xfrm>
              <a:off x="1661620"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111" name="Oval 110">
              <a:extLst>
                <a:ext uri="{FF2B5EF4-FFF2-40B4-BE49-F238E27FC236}">
                  <a16:creationId xmlns:a16="http://schemas.microsoft.com/office/drawing/2014/main" id="{A399D850-FC66-4F25-1A42-79D525586B37}"/>
                </a:ext>
              </a:extLst>
            </p:cNvPr>
            <p:cNvSpPr>
              <a:spLocks/>
            </p:cNvSpPr>
            <p:nvPr/>
          </p:nvSpPr>
          <p:spPr>
            <a:xfrm>
              <a:off x="1825126"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grpSp>
      <p:sp>
        <p:nvSpPr>
          <p:cNvPr id="105" name="Text Placeholder 10">
            <a:extLst>
              <a:ext uri="{FF2B5EF4-FFF2-40B4-BE49-F238E27FC236}">
                <a16:creationId xmlns:a16="http://schemas.microsoft.com/office/drawing/2014/main" id="{EDF46306-CE24-5C6E-D427-3E68D9216BD6}"/>
              </a:ext>
            </a:extLst>
          </p:cNvPr>
          <p:cNvSpPr txBox="1">
            <a:spLocks/>
          </p:cNvSpPr>
          <p:nvPr/>
        </p:nvSpPr>
        <p:spPr>
          <a:xfrm>
            <a:off x="10234614"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sp>
        <p:nvSpPr>
          <p:cNvPr id="106" name="Text Placeholder 10">
            <a:extLst>
              <a:ext uri="{FF2B5EF4-FFF2-40B4-BE49-F238E27FC236}">
                <a16:creationId xmlns:a16="http://schemas.microsoft.com/office/drawing/2014/main" id="{68DB0C34-AC69-2973-E2C0-A31935972374}"/>
              </a:ext>
            </a:extLst>
          </p:cNvPr>
          <p:cNvSpPr txBox="1">
            <a:spLocks/>
          </p:cNvSpPr>
          <p:nvPr/>
        </p:nvSpPr>
        <p:spPr>
          <a:xfrm>
            <a:off x="10570194" y="542038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cxnSp>
        <p:nvCxnSpPr>
          <p:cNvPr id="107" name="Straight Connector 106">
            <a:extLst>
              <a:ext uri="{FF2B5EF4-FFF2-40B4-BE49-F238E27FC236}">
                <a16:creationId xmlns:a16="http://schemas.microsoft.com/office/drawing/2014/main" id="{6D3A63BB-4262-3165-494E-93910F0A9BB2}"/>
              </a:ext>
            </a:extLst>
          </p:cNvPr>
          <p:cNvCxnSpPr>
            <a:cxnSpLocks/>
            <a:endCxn id="112" idx="0"/>
          </p:cNvCxnSpPr>
          <p:nvPr/>
        </p:nvCxnSpPr>
        <p:spPr>
          <a:xfrm>
            <a:off x="10933189" y="4541973"/>
            <a:ext cx="2036" cy="422163"/>
          </a:xfrm>
          <a:prstGeom prst="line">
            <a:avLst/>
          </a:prstGeom>
          <a:ln w="12700" cap="flat">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D06F3644-E518-934E-2706-ECDDE922B5EB}"/>
              </a:ext>
            </a:extLst>
          </p:cNvPr>
          <p:cNvCxnSpPr>
            <a:cxnSpLocks/>
          </p:cNvCxnSpPr>
          <p:nvPr/>
        </p:nvCxnSpPr>
        <p:spPr>
          <a:xfrm rot="5400000" flipH="1" flipV="1">
            <a:off x="10623029" y="4996047"/>
            <a:ext cx="170288" cy="27200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109" name="Connector: Elbow 108">
            <a:extLst>
              <a:ext uri="{FF2B5EF4-FFF2-40B4-BE49-F238E27FC236}">
                <a16:creationId xmlns:a16="http://schemas.microsoft.com/office/drawing/2014/main" id="{A19CE5D4-4747-9DD2-4025-512B8DE5C976}"/>
              </a:ext>
            </a:extLst>
          </p:cNvPr>
          <p:cNvCxnSpPr>
            <a:cxnSpLocks/>
            <a:stCxn id="103" idx="3"/>
          </p:cNvCxnSpPr>
          <p:nvPr/>
        </p:nvCxnSpPr>
        <p:spPr>
          <a:xfrm rot="16200000" flipV="1">
            <a:off x="11135581" y="4937599"/>
            <a:ext cx="149468" cy="368084"/>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360175B-8DC6-FF74-AD3B-C090035BE439}"/>
              </a:ext>
            </a:extLst>
          </p:cNvPr>
          <p:cNvSpPr txBox="1">
            <a:spLocks/>
          </p:cNvSpPr>
          <p:nvPr/>
        </p:nvSpPr>
        <p:spPr>
          <a:xfrm>
            <a:off x="1254131" y="4385999"/>
            <a:ext cx="14203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Generation Interconnection</a:t>
            </a:r>
          </a:p>
        </p:txBody>
      </p:sp>
      <p:sp>
        <p:nvSpPr>
          <p:cNvPr id="10" name="TextBox 9">
            <a:extLst>
              <a:ext uri="{FF2B5EF4-FFF2-40B4-BE49-F238E27FC236}">
                <a16:creationId xmlns:a16="http://schemas.microsoft.com/office/drawing/2014/main" id="{4B08BF48-2D71-337D-0BEE-FED5DA1E2A87}"/>
              </a:ext>
            </a:extLst>
          </p:cNvPr>
          <p:cNvSpPr txBox="1">
            <a:spLocks/>
          </p:cNvSpPr>
          <p:nvPr/>
        </p:nvSpPr>
        <p:spPr>
          <a:xfrm>
            <a:off x="2878037" y="4385999"/>
            <a:ext cx="3349225"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Assesses generation to </a:t>
            </a:r>
            <a:r>
              <a:rPr lang="en-US" sz="1400" b="1"/>
              <a:t>determine export capability </a:t>
            </a:r>
            <a:r>
              <a:rPr lang="en-US" sz="1400"/>
              <a:t>and interconnection requirements; </a:t>
            </a:r>
            <a:r>
              <a:rPr lang="en-US" sz="1400" b="1"/>
              <a:t>co-located load is included in the study when it materially affects system performance </a:t>
            </a:r>
            <a:r>
              <a:rPr lang="en-US" sz="1400"/>
              <a:t>(e.g., stability, voltage, operations)</a:t>
            </a:r>
            <a:r>
              <a:rPr lang="en-US" sz="1400" baseline="30000"/>
              <a:t>2</a:t>
            </a:r>
            <a:endParaRPr lang="en-US" sz="1400"/>
          </a:p>
        </p:txBody>
      </p:sp>
      <p:sp>
        <p:nvSpPr>
          <p:cNvPr id="11" name="TextBox 10">
            <a:extLst>
              <a:ext uri="{FF2B5EF4-FFF2-40B4-BE49-F238E27FC236}">
                <a16:creationId xmlns:a16="http://schemas.microsoft.com/office/drawing/2014/main" id="{A19E50A9-6F00-3C5A-CBB9-BC028ABEEC39}"/>
              </a:ext>
            </a:extLst>
          </p:cNvPr>
          <p:cNvSpPr txBox="1">
            <a:spLocks/>
          </p:cNvSpPr>
          <p:nvPr/>
        </p:nvSpPr>
        <p:spPr>
          <a:xfrm>
            <a:off x="6379169" y="4385999"/>
            <a:ext cx="2079604"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Maximum export (injection) limits, stability constraints</a:t>
            </a:r>
            <a:r>
              <a:rPr lang="en-US" sz="1400"/>
              <a:t>, and interconnection requirements</a:t>
            </a:r>
          </a:p>
        </p:txBody>
      </p:sp>
      <p:sp>
        <p:nvSpPr>
          <p:cNvPr id="25" name="Rectangle 24">
            <a:extLst>
              <a:ext uri="{FF2B5EF4-FFF2-40B4-BE49-F238E27FC236}">
                <a16:creationId xmlns:a16="http://schemas.microsoft.com/office/drawing/2014/main" id="{8883E7E7-4935-5CD8-FAC4-5355C615329D}"/>
              </a:ext>
            </a:extLst>
          </p:cNvPr>
          <p:cNvSpPr/>
          <p:nvPr/>
        </p:nvSpPr>
        <p:spPr>
          <a:xfrm>
            <a:off x="8702396" y="4385999"/>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sp>
        <p:nvSpPr>
          <p:cNvPr id="29" name="Rectangle 28">
            <a:extLst>
              <a:ext uri="{FF2B5EF4-FFF2-40B4-BE49-F238E27FC236}">
                <a16:creationId xmlns:a16="http://schemas.microsoft.com/office/drawing/2014/main" id="{25726F2E-154E-3084-40DD-239E5DA93517}"/>
              </a:ext>
            </a:extLst>
          </p:cNvPr>
          <p:cNvSpPr/>
          <p:nvPr/>
        </p:nvSpPr>
        <p:spPr>
          <a:xfrm>
            <a:off x="10300397" y="4385999"/>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grpSp>
        <p:nvGrpSpPr>
          <p:cNvPr id="121" name="Group 120">
            <a:extLst>
              <a:ext uri="{FF2B5EF4-FFF2-40B4-BE49-F238E27FC236}">
                <a16:creationId xmlns:a16="http://schemas.microsoft.com/office/drawing/2014/main" id="{3164C666-BA1B-9DCC-B500-EEA5D32ABD1A}"/>
              </a:ext>
            </a:extLst>
          </p:cNvPr>
          <p:cNvGrpSpPr/>
          <p:nvPr/>
        </p:nvGrpSpPr>
        <p:grpSpPr>
          <a:xfrm>
            <a:off x="9246176" y="3499326"/>
            <a:ext cx="182096" cy="165542"/>
            <a:chOff x="2192059" y="2491703"/>
            <a:chExt cx="182096" cy="165542"/>
          </a:xfrm>
        </p:grpSpPr>
        <p:sp>
          <p:nvSpPr>
            <p:cNvPr id="133" name="Oval 132">
              <a:extLst>
                <a:ext uri="{FF2B5EF4-FFF2-40B4-BE49-F238E27FC236}">
                  <a16:creationId xmlns:a16="http://schemas.microsoft.com/office/drawing/2014/main" id="{9CD153E7-2480-088E-492D-796D5A317B4E}"/>
                </a:ext>
              </a:extLst>
            </p:cNvPr>
            <p:cNvSpPr/>
            <p:nvPr/>
          </p:nvSpPr>
          <p:spPr>
            <a:xfrm>
              <a:off x="2192059" y="2491703"/>
              <a:ext cx="182096" cy="165542"/>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200" b="0" i="0" u="none" strike="noStrike" kern="1200" cap="none" spc="0" normalizeH="0" baseline="0" noProof="0" err="1">
                <a:ln>
                  <a:noFill/>
                </a:ln>
                <a:solidFill>
                  <a:srgbClr val="FFFFFF"/>
                </a:solidFill>
                <a:effectLst/>
                <a:uLnTx/>
                <a:uFillTx/>
                <a:latin typeface="Arial"/>
                <a:ea typeface="+mn-ea"/>
                <a:cs typeface="+mn-cs"/>
              </a:endParaRPr>
            </a:p>
          </p:txBody>
        </p:sp>
        <p:pic>
          <p:nvPicPr>
            <p:cNvPr id="134" name="Graphic 133">
              <a:extLst>
                <a:ext uri="{FF2B5EF4-FFF2-40B4-BE49-F238E27FC236}">
                  <a16:creationId xmlns:a16="http://schemas.microsoft.com/office/drawing/2014/main" id="{2F5DEC59-4233-69BA-46C7-52100CD6AC0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195558" y="2494884"/>
              <a:ext cx="175098" cy="159180"/>
            </a:xfrm>
            <a:prstGeom prst="rect">
              <a:avLst/>
            </a:prstGeom>
          </p:spPr>
        </p:pic>
      </p:grpSp>
      <p:sp>
        <p:nvSpPr>
          <p:cNvPr id="122" name="Rectangle 121">
            <a:extLst>
              <a:ext uri="{FF2B5EF4-FFF2-40B4-BE49-F238E27FC236}">
                <a16:creationId xmlns:a16="http://schemas.microsoft.com/office/drawing/2014/main" id="{46EEF674-542C-5658-00A0-4F840CC85B77}"/>
              </a:ext>
            </a:extLst>
          </p:cNvPr>
          <p:cNvSpPr/>
          <p:nvPr/>
        </p:nvSpPr>
        <p:spPr>
          <a:xfrm>
            <a:off x="8613849" y="3453934"/>
            <a:ext cx="1446750" cy="63521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23" name="Text Placeholder 10">
            <a:extLst>
              <a:ext uri="{FF2B5EF4-FFF2-40B4-BE49-F238E27FC236}">
                <a16:creationId xmlns:a16="http://schemas.microsoft.com/office/drawing/2014/main" id="{FD324D97-AA27-D073-71E6-20017CBB711E}"/>
              </a:ext>
            </a:extLst>
          </p:cNvPr>
          <p:cNvSpPr txBox="1">
            <a:spLocks/>
          </p:cNvSpPr>
          <p:nvPr/>
        </p:nvSpPr>
        <p:spPr>
          <a:xfrm>
            <a:off x="9607489" y="3955575"/>
            <a:ext cx="406052"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1,000MW</a:t>
            </a:r>
          </a:p>
        </p:txBody>
      </p:sp>
      <p:sp>
        <p:nvSpPr>
          <p:cNvPr id="124" name="Isosceles Triangle 123">
            <a:extLst>
              <a:ext uri="{FF2B5EF4-FFF2-40B4-BE49-F238E27FC236}">
                <a16:creationId xmlns:a16="http://schemas.microsoft.com/office/drawing/2014/main" id="{11C5F02F-F9A3-41E6-D80C-37180CB3278C}"/>
              </a:ext>
            </a:extLst>
          </p:cNvPr>
          <p:cNvSpPr>
            <a:spLocks/>
          </p:cNvSpPr>
          <p:nvPr/>
        </p:nvSpPr>
        <p:spPr>
          <a:xfrm flipV="1">
            <a:off x="9683000" y="3731565"/>
            <a:ext cx="226711" cy="206101"/>
          </a:xfrm>
          <a:prstGeom prst="triangl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solidFill>
                <a:schemeClr val="accent1"/>
              </a:solidFill>
            </a:endParaRPr>
          </a:p>
        </p:txBody>
      </p:sp>
      <p:grpSp>
        <p:nvGrpSpPr>
          <p:cNvPr id="125" name="Group 124">
            <a:extLst>
              <a:ext uri="{FF2B5EF4-FFF2-40B4-BE49-F238E27FC236}">
                <a16:creationId xmlns:a16="http://schemas.microsoft.com/office/drawing/2014/main" id="{0C57B949-FC82-7999-B4DF-331620A2E6AE}"/>
              </a:ext>
            </a:extLst>
          </p:cNvPr>
          <p:cNvGrpSpPr/>
          <p:nvPr/>
        </p:nvGrpSpPr>
        <p:grpSpPr>
          <a:xfrm>
            <a:off x="8780658" y="3722202"/>
            <a:ext cx="390217" cy="206100"/>
            <a:chOff x="1661620" y="2779259"/>
            <a:chExt cx="390217" cy="206100"/>
          </a:xfrm>
        </p:grpSpPr>
        <p:sp>
          <p:nvSpPr>
            <p:cNvPr id="131" name="Oval 130">
              <a:extLst>
                <a:ext uri="{FF2B5EF4-FFF2-40B4-BE49-F238E27FC236}">
                  <a16:creationId xmlns:a16="http://schemas.microsoft.com/office/drawing/2014/main" id="{CC80E96C-9921-FA1A-EEE9-F3D1AC3FE524}"/>
                </a:ext>
              </a:extLst>
            </p:cNvPr>
            <p:cNvSpPr>
              <a:spLocks/>
            </p:cNvSpPr>
            <p:nvPr/>
          </p:nvSpPr>
          <p:spPr>
            <a:xfrm>
              <a:off x="1661620"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sp>
          <p:nvSpPr>
            <p:cNvPr id="132" name="Oval 131">
              <a:extLst>
                <a:ext uri="{FF2B5EF4-FFF2-40B4-BE49-F238E27FC236}">
                  <a16:creationId xmlns:a16="http://schemas.microsoft.com/office/drawing/2014/main" id="{55C25E94-5F86-DD36-BB0C-3883BC892944}"/>
                </a:ext>
              </a:extLst>
            </p:cNvPr>
            <p:cNvSpPr>
              <a:spLocks/>
            </p:cNvSpPr>
            <p:nvPr/>
          </p:nvSpPr>
          <p:spPr>
            <a:xfrm>
              <a:off x="1825126" y="2779259"/>
              <a:ext cx="226711" cy="206100"/>
            </a:xfrm>
            <a:prstGeom prst="ellipse">
              <a:avLst/>
            </a:prstGeom>
            <a:solidFill>
              <a:schemeClr val="bg1"/>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rgbClr val="26D07C"/>
                  </a:solidFill>
                </a:rPr>
                <a:t>~</a:t>
              </a:r>
            </a:p>
          </p:txBody>
        </p:sp>
      </p:grpSp>
      <p:sp>
        <p:nvSpPr>
          <p:cNvPr id="126" name="Text Placeholder 10">
            <a:extLst>
              <a:ext uri="{FF2B5EF4-FFF2-40B4-BE49-F238E27FC236}">
                <a16:creationId xmlns:a16="http://schemas.microsoft.com/office/drawing/2014/main" id="{8EEB6B26-2973-4975-53C6-77CD952440BA}"/>
              </a:ext>
            </a:extLst>
          </p:cNvPr>
          <p:cNvSpPr txBox="1">
            <a:spLocks/>
          </p:cNvSpPr>
          <p:nvPr/>
        </p:nvSpPr>
        <p:spPr>
          <a:xfrm>
            <a:off x="8636613" y="395557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sp>
        <p:nvSpPr>
          <p:cNvPr id="127" name="Text Placeholder 10">
            <a:extLst>
              <a:ext uri="{FF2B5EF4-FFF2-40B4-BE49-F238E27FC236}">
                <a16:creationId xmlns:a16="http://schemas.microsoft.com/office/drawing/2014/main" id="{0E646191-2558-9765-8C74-FE37CF09FC70}"/>
              </a:ext>
            </a:extLst>
          </p:cNvPr>
          <p:cNvSpPr txBox="1">
            <a:spLocks/>
          </p:cNvSpPr>
          <p:nvPr/>
        </p:nvSpPr>
        <p:spPr>
          <a:xfrm>
            <a:off x="8972193" y="3955575"/>
            <a:ext cx="335580" cy="10772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a:t>600MW</a:t>
            </a:r>
          </a:p>
        </p:txBody>
      </p:sp>
      <p:cxnSp>
        <p:nvCxnSpPr>
          <p:cNvPr id="128" name="Straight Connector 127">
            <a:extLst>
              <a:ext uri="{FF2B5EF4-FFF2-40B4-BE49-F238E27FC236}">
                <a16:creationId xmlns:a16="http://schemas.microsoft.com/office/drawing/2014/main" id="{2FFE20C0-7612-6197-51D3-AC08988786CE}"/>
              </a:ext>
            </a:extLst>
          </p:cNvPr>
          <p:cNvCxnSpPr>
            <a:cxnSpLocks/>
            <a:endCxn id="133" idx="0"/>
          </p:cNvCxnSpPr>
          <p:nvPr/>
        </p:nvCxnSpPr>
        <p:spPr>
          <a:xfrm>
            <a:off x="9335188" y="3077163"/>
            <a:ext cx="2036" cy="422163"/>
          </a:xfrm>
          <a:prstGeom prst="line">
            <a:avLst/>
          </a:prstGeom>
          <a:ln w="12700" cap="flat">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249F2217-E96A-C366-3D1F-3B2EB2A64509}"/>
              </a:ext>
            </a:extLst>
          </p:cNvPr>
          <p:cNvCxnSpPr>
            <a:cxnSpLocks/>
          </p:cNvCxnSpPr>
          <p:nvPr/>
        </p:nvCxnSpPr>
        <p:spPr>
          <a:xfrm rot="5400000" flipH="1" flipV="1">
            <a:off x="9025028" y="3531237"/>
            <a:ext cx="170288" cy="27200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130" name="Connector: Elbow 129">
            <a:extLst>
              <a:ext uri="{FF2B5EF4-FFF2-40B4-BE49-F238E27FC236}">
                <a16:creationId xmlns:a16="http://schemas.microsoft.com/office/drawing/2014/main" id="{38B748A4-0200-7690-75FC-8DEDCB191AE6}"/>
              </a:ext>
            </a:extLst>
          </p:cNvPr>
          <p:cNvCxnSpPr>
            <a:cxnSpLocks/>
            <a:stCxn id="124" idx="3"/>
          </p:cNvCxnSpPr>
          <p:nvPr/>
        </p:nvCxnSpPr>
        <p:spPr>
          <a:xfrm rot="16200000" flipV="1">
            <a:off x="9537580" y="3472789"/>
            <a:ext cx="149468" cy="368084"/>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592532D-EC3E-9787-7E69-983F5EBCAB9B}"/>
              </a:ext>
            </a:extLst>
          </p:cNvPr>
          <p:cNvSpPr txBox="1">
            <a:spLocks/>
          </p:cNvSpPr>
          <p:nvPr/>
        </p:nvSpPr>
        <p:spPr>
          <a:xfrm>
            <a:off x="1254131" y="2921189"/>
            <a:ext cx="14203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Transmission planning</a:t>
            </a:r>
          </a:p>
        </p:txBody>
      </p:sp>
      <p:sp>
        <p:nvSpPr>
          <p:cNvPr id="13" name="TextBox 12">
            <a:extLst>
              <a:ext uri="{FF2B5EF4-FFF2-40B4-BE49-F238E27FC236}">
                <a16:creationId xmlns:a16="http://schemas.microsoft.com/office/drawing/2014/main" id="{EA8002B9-BAB7-0C2B-2669-4418A6E31064}"/>
              </a:ext>
            </a:extLst>
          </p:cNvPr>
          <p:cNvSpPr txBox="1">
            <a:spLocks/>
          </p:cNvSpPr>
          <p:nvPr/>
        </p:nvSpPr>
        <p:spPr>
          <a:xfrm>
            <a:off x="2878037" y="2921189"/>
            <a:ext cx="3349225"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Identifies system constraints and </a:t>
            </a:r>
            <a:r>
              <a:rPr lang="en-US" sz="1400" b="1"/>
              <a:t>determines network upgrades required to reliably support the combined load and generation under normal planning assumptions </a:t>
            </a:r>
            <a:r>
              <a:rPr lang="en-US" sz="1400"/>
              <a:t>(e.g., N-1/G-1)</a:t>
            </a:r>
          </a:p>
        </p:txBody>
      </p:sp>
      <p:sp>
        <p:nvSpPr>
          <p:cNvPr id="14" name="TextBox 13">
            <a:extLst>
              <a:ext uri="{FF2B5EF4-FFF2-40B4-BE49-F238E27FC236}">
                <a16:creationId xmlns:a16="http://schemas.microsoft.com/office/drawing/2014/main" id="{4B981801-6391-480F-7213-09AC235FA3D5}"/>
              </a:ext>
            </a:extLst>
          </p:cNvPr>
          <p:cNvSpPr txBox="1">
            <a:spLocks/>
          </p:cNvSpPr>
          <p:nvPr/>
        </p:nvSpPr>
        <p:spPr>
          <a:xfrm>
            <a:off x="6379169" y="2921189"/>
            <a:ext cx="2166396"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Required transmission upgrades and validation of SLF-exit (full load) conditions</a:t>
            </a:r>
            <a:r>
              <a:rPr lang="en-US" sz="1400"/>
              <a:t> for reliable operation in the long-term (post-BYOG) configuration</a:t>
            </a:r>
          </a:p>
        </p:txBody>
      </p:sp>
      <p:sp>
        <p:nvSpPr>
          <p:cNvPr id="34" name="Rectangle 33">
            <a:extLst>
              <a:ext uri="{FF2B5EF4-FFF2-40B4-BE49-F238E27FC236}">
                <a16:creationId xmlns:a16="http://schemas.microsoft.com/office/drawing/2014/main" id="{580BB00E-7BA4-9554-F0DD-4613D6F2144C}"/>
              </a:ext>
            </a:extLst>
          </p:cNvPr>
          <p:cNvSpPr/>
          <p:nvPr/>
        </p:nvSpPr>
        <p:spPr>
          <a:xfrm>
            <a:off x="8702396" y="2921189"/>
            <a:ext cx="1265583" cy="15597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ERCOT Grid</a:t>
            </a:r>
          </a:p>
        </p:txBody>
      </p:sp>
      <p:sp>
        <p:nvSpPr>
          <p:cNvPr id="19" name="Rectangle 18">
            <a:extLst>
              <a:ext uri="{FF2B5EF4-FFF2-40B4-BE49-F238E27FC236}">
                <a16:creationId xmlns:a16="http://schemas.microsoft.com/office/drawing/2014/main" id="{88257EDE-5052-6F52-A118-669415D3BDEC}"/>
              </a:ext>
            </a:extLst>
          </p:cNvPr>
          <p:cNvSpPr/>
          <p:nvPr/>
        </p:nvSpPr>
        <p:spPr>
          <a:xfrm>
            <a:off x="1257299" y="5773081"/>
            <a:ext cx="10401300" cy="6394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Final allowable load is determined by withdrawal limits (Batch Study) and may be further constrained by stability limits (</a:t>
            </a:r>
            <a:r>
              <a:rPr lang="en-US" sz="1100" b="1" err="1"/>
              <a:t>Gen+Load</a:t>
            </a:r>
            <a:r>
              <a:rPr lang="en-US" sz="1100" b="1"/>
              <a:t> studies)</a:t>
            </a:r>
            <a:br>
              <a:rPr lang="en-US" sz="1100" b="1"/>
            </a:br>
            <a:r>
              <a:rPr lang="en-US" sz="1100" i="1"/>
              <a:t>Example: Batch study sets a withdrawal limit of 100 MW. Stability studies identify a maximum stable load of 500 MW. Final allowable load = 500 MW, with up to 100 MW from the grid and the remainder supplied by on-site generation.</a:t>
            </a:r>
            <a:r>
              <a:rPr lang="en-US" sz="1100"/>
              <a:t> </a:t>
            </a:r>
            <a:r>
              <a:rPr lang="en-US" sz="1100" i="1"/>
              <a:t>If no stability constraint is identified, load can reach the full 1,000 MW using on-site generation</a:t>
            </a:r>
          </a:p>
        </p:txBody>
      </p:sp>
    </p:spTree>
    <p:extLst>
      <p:ext uri="{BB962C8B-B14F-4D97-AF65-F5344CB8AC3E}">
        <p14:creationId xmlns:p14="http://schemas.microsoft.com/office/powerpoint/2010/main" val="134338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3084629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F90903-7A57-7019-6BCA-CE1B35F6F782}"/>
              </a:ext>
            </a:extLst>
          </p:cNvPr>
          <p:cNvSpPr>
            <a:spLocks noGrp="1"/>
          </p:cNvSpPr>
          <p:nvPr>
            <p:ph type="title"/>
          </p:nvPr>
        </p:nvSpPr>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008065"/>
            <a:ext cx="10781660" cy="537070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cs typeface="Arial"/>
              </a:rPr>
              <a:t>March 4 filings completed for Batch Zero: </a:t>
            </a:r>
            <a:r>
              <a:rPr lang="en-US" sz="1600" dirty="0">
                <a:cs typeface="Arial"/>
              </a:rPr>
              <a:t>ERCOT filed the Batch Zero </a:t>
            </a:r>
            <a:r>
              <a:rPr lang="en-US" sz="1600" dirty="0">
                <a:cs typeface="Arial"/>
                <a:hlinkClick r:id="rId5"/>
              </a:rPr>
              <a:t>PGRR145</a:t>
            </a:r>
            <a:r>
              <a:rPr lang="en-US" sz="1600" dirty="0">
                <a:cs typeface="Arial"/>
              </a:rPr>
              <a:t> and related </a:t>
            </a:r>
            <a:r>
              <a:rPr lang="en-US" sz="1600" dirty="0">
                <a:cs typeface="Arial"/>
                <a:hlinkClick r:id="rId6"/>
              </a:rPr>
              <a:t>NPRR1325</a:t>
            </a:r>
            <a:r>
              <a:rPr lang="en-US" sz="1600" dirty="0">
                <a:cs typeface="Arial"/>
              </a:rPr>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Courier New" panose="02070309020205020404" pitchFamily="49" charset="0"/>
              <a:buChar char="o"/>
            </a:pPr>
            <a:r>
              <a:rPr lang="en-US" sz="1600" b="1" dirty="0"/>
              <a:t>March 17 ERCOT comments filed</a:t>
            </a:r>
          </a:p>
          <a:p>
            <a:pPr marL="742950" lvl="1" indent="-285750">
              <a:spcBef>
                <a:spcPts val="300"/>
              </a:spcBef>
              <a:spcAft>
                <a:spcPts val="300"/>
              </a:spcAft>
              <a:buFont typeface="Courier New" panose="02070309020205020404" pitchFamily="49" charset="0"/>
              <a:buChar char="o"/>
            </a:pPr>
            <a:r>
              <a:rPr lang="en-US" sz="1600" b="1" dirty="0"/>
              <a:t>April 4 ERCOT comments filed: </a:t>
            </a:r>
            <a:r>
              <a:rPr lang="en-US" sz="1600" dirty="0"/>
              <a:t>incorporated stakeholder feedback (received by March 20), including targeted clarifications and refinements</a:t>
            </a:r>
          </a:p>
          <a:p>
            <a:pPr marL="742950" lvl="1" indent="-285750">
              <a:spcBef>
                <a:spcPts val="300"/>
              </a:spcBef>
              <a:spcAft>
                <a:spcPts val="300"/>
              </a:spcAft>
              <a:buFont typeface="Courier New" panose="02070309020205020404" pitchFamily="49" charset="0"/>
              <a:buChar char="o"/>
            </a:pPr>
            <a:r>
              <a:rPr lang="en-US" sz="1600" b="1" dirty="0">
                <a:hlinkClick r:id="rId7"/>
              </a:rPr>
              <a:t>April 23 ERCOT comments filed</a:t>
            </a:r>
            <a:r>
              <a:rPr lang="en-US" sz="1600" b="1" dirty="0"/>
              <a:t>:</a:t>
            </a:r>
            <a:r>
              <a:rPr lang="en-US" sz="1600" dirty="0"/>
              <a:t> updated proposal to align with PUCT April 17 Open Meeting guidance, including a shift to maturity- and commitment-based eligibility criteria, simplification of agreement/financial frameworks, introduction of net metering pathways, and refinements to allocation logic/Batch Zero study design</a:t>
            </a:r>
          </a:p>
          <a:p>
            <a:pPr marL="285750" indent="-285750">
              <a:spcBef>
                <a:spcPts val="300"/>
              </a:spcBef>
              <a:spcAft>
                <a:spcPts val="300"/>
              </a:spcAft>
              <a:buFont typeface="Arial" panose="020B0604020202020204" pitchFamily="34" charset="0"/>
              <a:buChar char="•"/>
            </a:pPr>
            <a:endParaRPr lang="en-US" sz="1600" dirty="0">
              <a:cs typeface="Arial"/>
            </a:endParaRPr>
          </a:p>
          <a:p>
            <a:pPr marL="285750" indent="-285750">
              <a:spcBef>
                <a:spcPts val="300"/>
              </a:spcBef>
              <a:spcAft>
                <a:spcPts val="300"/>
              </a:spcAft>
              <a:buFont typeface="Arial" panose="020B0604020202020204" pitchFamily="34" charset="0"/>
              <a:buChar char="•"/>
            </a:pPr>
            <a:r>
              <a:rPr lang="en-US" sz="1600" b="1" dirty="0"/>
              <a:t>ERCOT progressing CLR and BYOG design through parallel comment tracks:</a:t>
            </a:r>
            <a:r>
              <a:rPr lang="en-US" sz="1600" dirty="0"/>
              <a:t> Batch Zero comments may include or exclude CLR/BYOG elements, with ERCOT Market Rules managing versioning</a:t>
            </a:r>
            <a:endParaRPr lang="en-US" sz="1600" dirty="0">
              <a:cs typeface="Arial"/>
            </a:endParaRPr>
          </a:p>
          <a:p>
            <a:pPr marL="742950" lvl="1" indent="-285750">
              <a:spcBef>
                <a:spcPts val="300"/>
              </a:spcBef>
              <a:spcAft>
                <a:spcPts val="300"/>
              </a:spcAft>
              <a:buFont typeface="Arial" panose="020B0604020202020204" pitchFamily="34" charset="0"/>
              <a:buChar char="•"/>
            </a:pPr>
            <a:r>
              <a:rPr lang="en-US" sz="1600" b="1" dirty="0"/>
              <a:t>CLR status:</a:t>
            </a:r>
            <a:r>
              <a:rPr lang="en-US" sz="1600" dirty="0"/>
              <a:t> </a:t>
            </a:r>
            <a:r>
              <a:rPr lang="en-US" sz="1600" dirty="0">
                <a:hlinkClick r:id="rId8"/>
              </a:rPr>
              <a:t>April 17 comments filed</a:t>
            </a:r>
            <a:r>
              <a:rPr lang="en-US" sz="1600" dirty="0"/>
              <a:t>, formally introducing and detailing PCLR framework (e.g., modular construct, operational treatment, linkage to future market implementation)</a:t>
            </a:r>
          </a:p>
          <a:p>
            <a:pPr marL="742950" lvl="1" indent="-285750">
              <a:spcBef>
                <a:spcPts val="300"/>
              </a:spcBef>
              <a:spcAft>
                <a:spcPts val="300"/>
              </a:spcAft>
              <a:buFont typeface="Arial" panose="020B0604020202020204" pitchFamily="34" charset="0"/>
              <a:buChar char="•"/>
            </a:pPr>
            <a:r>
              <a:rPr lang="en-US" sz="1600" b="1" dirty="0"/>
              <a:t>BYOG Status: </a:t>
            </a:r>
            <a:r>
              <a:rPr lang="en-US" sz="1600" dirty="0"/>
              <a:t>Concepts in progress, targeting filing comments for end of April</a:t>
            </a:r>
          </a:p>
          <a:p>
            <a:pPr>
              <a:spcBef>
                <a:spcPts val="300"/>
              </a:spcBef>
              <a:spcAft>
                <a:spcPts val="300"/>
              </a:spcAft>
            </a:pPr>
            <a:endParaRPr lang="en-US" sz="1600" b="1" dirty="0"/>
          </a:p>
          <a:p>
            <a:pPr marL="285750" indent="-285750">
              <a:spcBef>
                <a:spcPts val="300"/>
              </a:spcBef>
              <a:spcAft>
                <a:spcPts val="300"/>
              </a:spcAft>
              <a:buFont typeface="Arial" panose="020B0604020202020204" pitchFamily="34" charset="0"/>
              <a:buChar char="•"/>
            </a:pPr>
            <a:r>
              <a:rPr lang="en-US" sz="1600" b="1" dirty="0"/>
              <a:t>Long-term Batch Process revisions:</a:t>
            </a:r>
            <a:r>
              <a:rPr lang="en-US" sz="1600" dirty="0"/>
              <a:t> out of scope for the current filing but soon after June 1. ERCOT will incorporate lessons learned from Batch Zero to inform future revision requests and the design of a durable, repeatable batch study process</a:t>
            </a:r>
            <a:endParaRPr lang="en-US" sz="1600" dirty="0">
              <a:cs typeface="Arial"/>
            </a:endParaRPr>
          </a:p>
        </p:txBody>
      </p:sp>
      <p:sp>
        <p:nvSpPr>
          <p:cNvPr id="4" name="Slide Number Placeholder 5">
            <a:extLst>
              <a:ext uri="{FF2B5EF4-FFF2-40B4-BE49-F238E27FC236}">
                <a16:creationId xmlns:a16="http://schemas.microsoft.com/office/drawing/2014/main" id="{ABA65317-5289-5523-3290-6FB54548E31F}"/>
              </a:ext>
            </a:extLst>
          </p:cNvPr>
          <p:cNvSpPr>
            <a:spLocks noGrp="1"/>
          </p:cNvSpPr>
          <p:nvPr>
            <p:ph type="sldNum" sz="quarter" idx="12"/>
          </p:nvPr>
        </p:nvSpPr>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3924784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619387-4F08-8380-8583-46EDF51FA7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7619387-4F08-8380-8583-46EDF51FA73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C1041E2-39FE-0A51-5B82-532725A92235}"/>
              </a:ext>
            </a:extLst>
          </p:cNvPr>
          <p:cNvSpPr>
            <a:spLocks noGrp="1"/>
          </p:cNvSpPr>
          <p:nvPr>
            <p:ph type="title"/>
          </p:nvPr>
        </p:nvSpPr>
        <p:spPr>
          <a:xfrm>
            <a:off x="1257300" y="457200"/>
            <a:ext cx="10401300" cy="332399"/>
          </a:xfrm>
        </p:spPr>
        <p:txBody>
          <a:bodyPr vert="horz">
            <a:spAutoFit/>
          </a:bodyPr>
          <a:lstStyle/>
          <a:p>
            <a:r>
              <a:rPr lang="en-US"/>
              <a:t>PUN with Self-Limited Withdrawal (BYOG) – Operational Model</a:t>
            </a:r>
          </a:p>
        </p:txBody>
      </p:sp>
      <p:sp>
        <p:nvSpPr>
          <p:cNvPr id="5" name="Slide Number Placeholder 5">
            <a:extLst>
              <a:ext uri="{FF2B5EF4-FFF2-40B4-BE49-F238E27FC236}">
                <a16:creationId xmlns:a16="http://schemas.microsoft.com/office/drawing/2014/main" id="{C699E607-0FF6-4582-6C1B-E8F7900A445C}"/>
              </a:ext>
            </a:extLst>
          </p:cNvPr>
          <p:cNvSpPr>
            <a:spLocks noGrp="1"/>
          </p:cNvSpPr>
          <p:nvPr>
            <p:ph type="sldNum" sz="quarter" idx="12"/>
          </p:nvPr>
        </p:nvSpPr>
        <p:spPr/>
        <p:txBody>
          <a:bodyPr/>
          <a:lstStyle/>
          <a:p>
            <a:fld id="{BCDE79FB-97BA-492B-8D57-F1373F9ADA95}" type="slidenum">
              <a:rPr lang="en-US" smtClean="0"/>
              <a:t>70</a:t>
            </a:fld>
            <a:endParaRPr lang="en-US"/>
          </a:p>
        </p:txBody>
      </p:sp>
      <p:grpSp>
        <p:nvGrpSpPr>
          <p:cNvPr id="29" name="Group 28">
            <a:extLst>
              <a:ext uri="{FF2B5EF4-FFF2-40B4-BE49-F238E27FC236}">
                <a16:creationId xmlns:a16="http://schemas.microsoft.com/office/drawing/2014/main" id="{CB854FAE-841C-07E1-A07B-2489BC970D6F}"/>
              </a:ext>
            </a:extLst>
          </p:cNvPr>
          <p:cNvGrpSpPr>
            <a:grpSpLocks/>
          </p:cNvGrpSpPr>
          <p:nvPr/>
        </p:nvGrpSpPr>
        <p:grpSpPr>
          <a:xfrm>
            <a:off x="1257300" y="958378"/>
            <a:ext cx="4903602" cy="223144"/>
            <a:chOff x="1257300" y="1103811"/>
            <a:chExt cx="4537109" cy="636652"/>
          </a:xfrm>
        </p:grpSpPr>
        <p:sp>
          <p:nvSpPr>
            <p:cNvPr id="30" name="TextBox 29">
              <a:extLst>
                <a:ext uri="{FF2B5EF4-FFF2-40B4-BE49-F238E27FC236}">
                  <a16:creationId xmlns:a16="http://schemas.microsoft.com/office/drawing/2014/main" id="{1B915189-F61A-0988-6707-286EA3DB4744}"/>
                </a:ext>
              </a:extLst>
            </p:cNvPr>
            <p:cNvSpPr txBox="1">
              <a:spLocks/>
            </p:cNvSpPr>
            <p:nvPr/>
          </p:nvSpPr>
          <p:spPr>
            <a:xfrm>
              <a:off x="1257300" y="1103811"/>
              <a:ext cx="4537109" cy="52687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Interim operation (pre-transmission): BYOG agreement in place</a:t>
              </a:r>
            </a:p>
          </p:txBody>
        </p:sp>
        <p:cxnSp>
          <p:nvCxnSpPr>
            <p:cNvPr id="31" name="LineBasicDefault 292">
              <a:extLst>
                <a:ext uri="{FF2B5EF4-FFF2-40B4-BE49-F238E27FC236}">
                  <a16:creationId xmlns:a16="http://schemas.microsoft.com/office/drawing/2014/main" id="{1CCCFDAD-D49B-9B87-1756-A280FA5D1AA6}"/>
                </a:ext>
              </a:extLst>
            </p:cNvPr>
            <p:cNvCxnSpPr>
              <a:cxnSpLocks/>
            </p:cNvCxnSpPr>
            <p:nvPr>
              <p:custDataLst>
                <p:tags r:id="rId4"/>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4F328FA-4688-5814-6DAA-A7FCF11062C5}"/>
              </a:ext>
            </a:extLst>
          </p:cNvPr>
          <p:cNvGrpSpPr>
            <a:grpSpLocks/>
          </p:cNvGrpSpPr>
          <p:nvPr/>
        </p:nvGrpSpPr>
        <p:grpSpPr>
          <a:xfrm>
            <a:off x="6754998" y="958378"/>
            <a:ext cx="4903602" cy="223144"/>
            <a:chOff x="1257300" y="1103811"/>
            <a:chExt cx="4537109" cy="636652"/>
          </a:xfrm>
        </p:grpSpPr>
        <p:sp>
          <p:nvSpPr>
            <p:cNvPr id="64" name="TextBox 63">
              <a:extLst>
                <a:ext uri="{FF2B5EF4-FFF2-40B4-BE49-F238E27FC236}">
                  <a16:creationId xmlns:a16="http://schemas.microsoft.com/office/drawing/2014/main" id="{F6B5DF07-E99D-4EC1-160B-EE65B5E51181}"/>
                </a:ext>
              </a:extLst>
            </p:cNvPr>
            <p:cNvSpPr txBox="1">
              <a:spLocks/>
            </p:cNvSpPr>
            <p:nvPr/>
          </p:nvSpPr>
          <p:spPr>
            <a:xfrm>
              <a:off x="1257300" y="1103811"/>
              <a:ext cx="4537109" cy="5268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Post-transmission operation: BYOG agreement exited</a:t>
              </a:r>
            </a:p>
          </p:txBody>
        </p:sp>
        <p:cxnSp>
          <p:nvCxnSpPr>
            <p:cNvPr id="65" name="LineBasicDefault 292">
              <a:extLst>
                <a:ext uri="{FF2B5EF4-FFF2-40B4-BE49-F238E27FC236}">
                  <a16:creationId xmlns:a16="http://schemas.microsoft.com/office/drawing/2014/main" id="{75EB0078-F5CF-7C76-B163-718D83002EE0}"/>
                </a:ext>
              </a:extLst>
            </p:cNvPr>
            <p:cNvCxnSpPr>
              <a:cxnSpLocks/>
            </p:cNvCxnSpPr>
            <p:nvPr>
              <p:custDataLst>
                <p:tags r:id="rId3"/>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3EF16B1-210C-F859-1890-D5E506DCA325}"/>
              </a:ext>
            </a:extLst>
          </p:cNvPr>
          <p:cNvGrpSpPr>
            <a:grpSpLocks/>
          </p:cNvGrpSpPr>
          <p:nvPr/>
        </p:nvGrpSpPr>
        <p:grpSpPr>
          <a:xfrm>
            <a:off x="7483879" y="1332146"/>
            <a:ext cx="3445837" cy="2694683"/>
            <a:chOff x="7364333" y="1332145"/>
            <a:chExt cx="3571399" cy="2862767"/>
          </a:xfrm>
        </p:grpSpPr>
        <p:sp>
          <p:nvSpPr>
            <p:cNvPr id="67" name="Rectangle 66">
              <a:extLst>
                <a:ext uri="{FF2B5EF4-FFF2-40B4-BE49-F238E27FC236}">
                  <a16:creationId xmlns:a16="http://schemas.microsoft.com/office/drawing/2014/main" id="{2E1EA5C4-97C9-D8B8-0324-C32902F6E0C8}"/>
                </a:ext>
              </a:extLst>
            </p:cNvPr>
            <p:cNvSpPr/>
            <p:nvPr/>
          </p:nvSpPr>
          <p:spPr>
            <a:xfrm>
              <a:off x="7534957" y="1332145"/>
              <a:ext cx="3282599" cy="40455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grpSp>
          <p:nvGrpSpPr>
            <p:cNvPr id="69" name="Group 68">
              <a:extLst>
                <a:ext uri="{FF2B5EF4-FFF2-40B4-BE49-F238E27FC236}">
                  <a16:creationId xmlns:a16="http://schemas.microsoft.com/office/drawing/2014/main" id="{9B240AE2-29A8-E39C-FA17-0786C83C9C5F}"/>
                </a:ext>
              </a:extLst>
            </p:cNvPr>
            <p:cNvGrpSpPr/>
            <p:nvPr/>
          </p:nvGrpSpPr>
          <p:grpSpPr>
            <a:xfrm>
              <a:off x="8940101" y="2831683"/>
              <a:ext cx="472311" cy="429373"/>
              <a:chOff x="2192059" y="2491703"/>
              <a:chExt cx="182096" cy="165542"/>
            </a:xfrm>
          </p:grpSpPr>
          <p:sp>
            <p:nvSpPr>
              <p:cNvPr id="81" name="Oval 80">
                <a:extLst>
                  <a:ext uri="{FF2B5EF4-FFF2-40B4-BE49-F238E27FC236}">
                    <a16:creationId xmlns:a16="http://schemas.microsoft.com/office/drawing/2014/main" id="{61BAD005-3F8A-4960-E800-49ED4B4B0320}"/>
                  </a:ext>
                </a:extLst>
              </p:cNvPr>
              <p:cNvSpPr/>
              <p:nvPr/>
            </p:nvSpPr>
            <p:spPr>
              <a:xfrm>
                <a:off x="2192059" y="2491703"/>
                <a:ext cx="182096" cy="16554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82" name="Graphic 81">
                <a:extLst>
                  <a:ext uri="{FF2B5EF4-FFF2-40B4-BE49-F238E27FC236}">
                    <a16:creationId xmlns:a16="http://schemas.microsoft.com/office/drawing/2014/main" id="{EC2729BE-06EB-8BE6-4481-0F44508FE68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95558" y="2494884"/>
                <a:ext cx="175098" cy="159180"/>
              </a:xfrm>
              <a:prstGeom prst="rect">
                <a:avLst/>
              </a:prstGeom>
            </p:spPr>
          </p:pic>
        </p:grpSp>
        <p:sp>
          <p:nvSpPr>
            <p:cNvPr id="71" name="Text Placeholder 10">
              <a:extLst>
                <a:ext uri="{FF2B5EF4-FFF2-40B4-BE49-F238E27FC236}">
                  <a16:creationId xmlns:a16="http://schemas.microsoft.com/office/drawing/2014/main" id="{64532DE4-FD74-D4AF-E7A3-3086D26689A2}"/>
                </a:ext>
              </a:extLst>
            </p:cNvPr>
            <p:cNvSpPr txBox="1">
              <a:spLocks/>
            </p:cNvSpPr>
            <p:nvPr/>
          </p:nvSpPr>
          <p:spPr>
            <a:xfrm>
              <a:off x="9882537" y="4015076"/>
              <a:ext cx="1053195" cy="16927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1,000MW</a:t>
              </a:r>
            </a:p>
          </p:txBody>
        </p:sp>
        <p:sp>
          <p:nvSpPr>
            <p:cNvPr id="72" name="Isosceles Triangle 71">
              <a:extLst>
                <a:ext uri="{FF2B5EF4-FFF2-40B4-BE49-F238E27FC236}">
                  <a16:creationId xmlns:a16="http://schemas.microsoft.com/office/drawing/2014/main" id="{58F16DFE-50C5-0B5F-C394-BB752B613CBF}"/>
                </a:ext>
              </a:extLst>
            </p:cNvPr>
            <p:cNvSpPr>
              <a:spLocks/>
            </p:cNvSpPr>
            <p:nvPr/>
          </p:nvSpPr>
          <p:spPr>
            <a:xfrm flipV="1">
              <a:off x="10078394" y="3434052"/>
              <a:ext cx="588030" cy="534573"/>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grpSp>
          <p:nvGrpSpPr>
            <p:cNvPr id="73" name="Group 72">
              <a:extLst>
                <a:ext uri="{FF2B5EF4-FFF2-40B4-BE49-F238E27FC236}">
                  <a16:creationId xmlns:a16="http://schemas.microsoft.com/office/drawing/2014/main" id="{EF3E146A-B078-44CC-34EF-AEA38A93402A}"/>
                </a:ext>
              </a:extLst>
            </p:cNvPr>
            <p:cNvGrpSpPr/>
            <p:nvPr/>
          </p:nvGrpSpPr>
          <p:grpSpPr>
            <a:xfrm>
              <a:off x="7737945" y="3409766"/>
              <a:ext cx="1012122" cy="534570"/>
              <a:chOff x="1661620" y="2779259"/>
              <a:chExt cx="390217" cy="206100"/>
            </a:xfrm>
          </p:grpSpPr>
          <p:sp>
            <p:nvSpPr>
              <p:cNvPr id="79" name="Oval 78">
                <a:extLst>
                  <a:ext uri="{FF2B5EF4-FFF2-40B4-BE49-F238E27FC236}">
                    <a16:creationId xmlns:a16="http://schemas.microsoft.com/office/drawing/2014/main" id="{7BB2CCC0-FBE8-1D93-EAB3-9BF9551CBAAC}"/>
                  </a:ext>
                </a:extLst>
              </p:cNvPr>
              <p:cNvSpPr>
                <a:spLocks/>
              </p:cNvSpPr>
              <p:nvPr/>
            </p:nvSpPr>
            <p:spPr>
              <a:xfrm>
                <a:off x="1661620"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80" name="Oval 79">
                <a:extLst>
                  <a:ext uri="{FF2B5EF4-FFF2-40B4-BE49-F238E27FC236}">
                    <a16:creationId xmlns:a16="http://schemas.microsoft.com/office/drawing/2014/main" id="{DB978ADE-7BE6-797A-FA38-4EE29823D605}"/>
                  </a:ext>
                </a:extLst>
              </p:cNvPr>
              <p:cNvSpPr>
                <a:spLocks/>
              </p:cNvSpPr>
              <p:nvPr/>
            </p:nvSpPr>
            <p:spPr>
              <a:xfrm>
                <a:off x="1825126"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sp>
          <p:nvSpPr>
            <p:cNvPr id="74" name="Text Placeholder 10">
              <a:extLst>
                <a:ext uri="{FF2B5EF4-FFF2-40B4-BE49-F238E27FC236}">
                  <a16:creationId xmlns:a16="http://schemas.microsoft.com/office/drawing/2014/main" id="{987B737C-AB17-277F-371D-8C71AB27BF99}"/>
                </a:ext>
              </a:extLst>
            </p:cNvPr>
            <p:cNvSpPr txBox="1">
              <a:spLocks/>
            </p:cNvSpPr>
            <p:nvPr/>
          </p:nvSpPr>
          <p:spPr>
            <a:xfrm>
              <a:off x="7364333" y="4015076"/>
              <a:ext cx="870409" cy="17983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75" name="Text Placeholder 10">
              <a:extLst>
                <a:ext uri="{FF2B5EF4-FFF2-40B4-BE49-F238E27FC236}">
                  <a16:creationId xmlns:a16="http://schemas.microsoft.com/office/drawing/2014/main" id="{FE11FC10-35E9-2AD3-F03D-9D4DA7F0FA13}"/>
                </a:ext>
              </a:extLst>
            </p:cNvPr>
            <p:cNvSpPr txBox="1">
              <a:spLocks/>
            </p:cNvSpPr>
            <p:nvPr/>
          </p:nvSpPr>
          <p:spPr>
            <a:xfrm>
              <a:off x="8234742" y="4015076"/>
              <a:ext cx="870409" cy="17983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cxnSp>
          <p:nvCxnSpPr>
            <p:cNvPr id="76" name="Straight Connector 75">
              <a:extLst>
                <a:ext uri="{FF2B5EF4-FFF2-40B4-BE49-F238E27FC236}">
                  <a16:creationId xmlns:a16="http://schemas.microsoft.com/office/drawing/2014/main" id="{D8581C22-9DD3-8CDF-8A5C-F49F2CC2B005}"/>
                </a:ext>
              </a:extLst>
            </p:cNvPr>
            <p:cNvCxnSpPr>
              <a:cxnSpLocks/>
            </p:cNvCxnSpPr>
            <p:nvPr/>
          </p:nvCxnSpPr>
          <p:spPr>
            <a:xfrm>
              <a:off x="9175471" y="1746017"/>
              <a:ext cx="0" cy="1088765"/>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482465A3-E890-7AF3-076F-905F3FA7610D}"/>
                </a:ext>
              </a:extLst>
            </p:cNvPr>
            <p:cNvCxnSpPr>
              <a:cxnSpLocks/>
            </p:cNvCxnSpPr>
            <p:nvPr/>
          </p:nvCxnSpPr>
          <p:spPr>
            <a:xfrm rot="5400000" flipH="1" flipV="1">
              <a:off x="8369141" y="2917093"/>
              <a:ext cx="441682" cy="700237"/>
            </a:xfrm>
            <a:prstGeom prst="bentConnector2">
              <a:avLst/>
            </a:prstGeom>
            <a:ln w="12700"/>
          </p:spPr>
          <p:style>
            <a:lnRef idx="2">
              <a:schemeClr val="accent1"/>
            </a:lnRef>
            <a:fillRef idx="0">
              <a:schemeClr val="accent1"/>
            </a:fillRef>
            <a:effectRef idx="1">
              <a:schemeClr val="accent1"/>
            </a:effectRef>
            <a:fontRef idx="minor">
              <a:schemeClr val="tx1"/>
            </a:fontRef>
          </p:style>
        </p:cxnSp>
        <p:cxnSp>
          <p:nvCxnSpPr>
            <p:cNvPr id="78" name="Connector: Elbow 77">
              <a:extLst>
                <a:ext uri="{FF2B5EF4-FFF2-40B4-BE49-F238E27FC236}">
                  <a16:creationId xmlns:a16="http://schemas.microsoft.com/office/drawing/2014/main" id="{057EA9B3-36FC-EF76-AFB0-7113A801CD64}"/>
                </a:ext>
              </a:extLst>
            </p:cNvPr>
            <p:cNvCxnSpPr>
              <a:cxnSpLocks/>
              <a:stCxn id="72" idx="3"/>
            </p:cNvCxnSpPr>
            <p:nvPr/>
          </p:nvCxnSpPr>
          <p:spPr>
            <a:xfrm rot="16200000" flipV="1">
              <a:off x="9698570" y="2760212"/>
              <a:ext cx="387682" cy="959997"/>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F4905AEA-D40F-73E6-CA27-7D6B29F7D067}"/>
                </a:ext>
              </a:extLst>
            </p:cNvPr>
            <p:cNvSpPr txBox="1">
              <a:spLocks/>
            </p:cNvSpPr>
            <p:nvPr/>
          </p:nvSpPr>
          <p:spPr>
            <a:xfrm>
              <a:off x="9317627" y="2159161"/>
              <a:ext cx="1220542" cy="3923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New 400 MW transmission line</a:t>
              </a:r>
            </a:p>
          </p:txBody>
        </p:sp>
      </p:grpSp>
      <p:sp>
        <p:nvSpPr>
          <p:cNvPr id="95" name="TextBox 94">
            <a:extLst>
              <a:ext uri="{FF2B5EF4-FFF2-40B4-BE49-F238E27FC236}">
                <a16:creationId xmlns:a16="http://schemas.microsoft.com/office/drawing/2014/main" id="{FF5CB085-BA57-5BC1-01A7-C88B86E8ABCB}"/>
              </a:ext>
            </a:extLst>
          </p:cNvPr>
          <p:cNvSpPr txBox="1">
            <a:spLocks/>
          </p:cNvSpPr>
          <p:nvPr/>
        </p:nvSpPr>
        <p:spPr>
          <a:xfrm>
            <a:off x="1257300" y="4098259"/>
            <a:ext cx="4903602" cy="221599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Export (injection)</a:t>
            </a:r>
            <a:r>
              <a:rPr lang="en-US" sz="1200"/>
              <a:t>: determined by SCED based on available surplus generation and dispatched at the resource level via COP/telemetry</a:t>
            </a:r>
            <a:endParaRPr lang="en-US" sz="1200">
              <a:solidFill>
                <a:srgbClr val="FF0000"/>
              </a:solidFill>
            </a:endParaRPr>
          </a:p>
          <a:p>
            <a:pPr marL="171450" indent="-171450">
              <a:buFont typeface="Arial" panose="020B0604020202020204" pitchFamily="34" charset="0"/>
              <a:buChar char="•"/>
            </a:pPr>
            <a:r>
              <a:rPr lang="en-US" sz="1200" b="1"/>
              <a:t>Import (withdrawal):</a:t>
            </a:r>
            <a:r>
              <a:rPr lang="en-US" sz="1200"/>
              <a:t> determined through batch study as a maximum withdrawal from the ERCOT grid, independent of co-located generation; total load cannot exceed identified stability limits</a:t>
            </a:r>
          </a:p>
          <a:p>
            <a:pPr marL="171450" indent="-171450">
              <a:buFont typeface="Arial" panose="020B0604020202020204" pitchFamily="34" charset="0"/>
              <a:buChar char="•"/>
            </a:pPr>
            <a:r>
              <a:rPr lang="en-US" sz="1200" b="1"/>
              <a:t>Operations:</a:t>
            </a:r>
            <a:r>
              <a:rPr lang="en-US" sz="1200"/>
              <a:t> facility operates as a </a:t>
            </a:r>
            <a:r>
              <a:rPr lang="en-US" sz="1200" b="1"/>
              <a:t>PUN with self-limited withdrawal</a:t>
            </a:r>
          </a:p>
          <a:p>
            <a:pPr marL="628650" lvl="1" indent="-171450">
              <a:buFont typeface="Arial" panose="020B0604020202020204" pitchFamily="34" charset="0"/>
              <a:buChar char="­"/>
            </a:pPr>
            <a:r>
              <a:rPr lang="en-US" sz="1200" b="1"/>
              <a:t>Load is primarily served by on-site generation and must reduce load to remain within the withdrawal limit if generation is unavailable</a:t>
            </a:r>
            <a:r>
              <a:rPr lang="en-US" sz="1200"/>
              <a:t>, within defined operational response times (e.g., cycles to seconds)</a:t>
            </a:r>
          </a:p>
          <a:p>
            <a:pPr marL="628650" lvl="1" indent="-171450">
              <a:buFont typeface="Arial" panose="020B0604020202020204" pitchFamily="34" charset="0"/>
              <a:buChar char="­"/>
            </a:pPr>
            <a:r>
              <a:rPr lang="en-US" sz="1200" b="1"/>
              <a:t>Injection is governed by standard generation interconnection limits and SCED dispatch</a:t>
            </a:r>
          </a:p>
        </p:txBody>
      </p:sp>
      <p:sp>
        <p:nvSpPr>
          <p:cNvPr id="96" name="TextBox 95">
            <a:extLst>
              <a:ext uri="{FF2B5EF4-FFF2-40B4-BE49-F238E27FC236}">
                <a16:creationId xmlns:a16="http://schemas.microsoft.com/office/drawing/2014/main" id="{4A17D3D6-310C-3D7B-EF48-397FA0CED9DB}"/>
              </a:ext>
            </a:extLst>
          </p:cNvPr>
          <p:cNvSpPr txBox="1">
            <a:spLocks/>
          </p:cNvSpPr>
          <p:nvPr/>
        </p:nvSpPr>
        <p:spPr>
          <a:xfrm>
            <a:off x="6754998" y="4098259"/>
            <a:ext cx="4903602" cy="221599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SLF agreement dissolved and normal operations</a:t>
            </a:r>
          </a:p>
          <a:p>
            <a:pPr marL="171450" indent="-171450">
              <a:buFont typeface="Arial" panose="020B0604020202020204" pitchFamily="34" charset="0"/>
              <a:buChar char="•"/>
            </a:pPr>
            <a:r>
              <a:rPr lang="en-US" sz="1200" b="1"/>
              <a:t>Transmission upgrades:</a:t>
            </a:r>
            <a:r>
              <a:rPr lang="en-US" sz="1200"/>
              <a:t> determined through ERCOT transmission planning studies, which evaluate the </a:t>
            </a:r>
            <a:r>
              <a:rPr lang="en-US" sz="1200" b="1"/>
              <a:t>combined load and generation under standard reliability criteria </a:t>
            </a:r>
            <a:r>
              <a:rPr lang="en-US" sz="1200"/>
              <a:t>(e.g., N-1 / G-1) to identify required network upgrades</a:t>
            </a:r>
            <a:endParaRPr lang="en-US" sz="1200" b="1"/>
          </a:p>
          <a:p>
            <a:pPr marL="171450" indent="-171450">
              <a:buFont typeface="Arial" panose="020B0604020202020204" pitchFamily="34" charset="0"/>
              <a:buChar char="•"/>
            </a:pPr>
            <a:r>
              <a:rPr lang="en-US" sz="1200" b="1"/>
              <a:t>Import and export:</a:t>
            </a:r>
            <a:r>
              <a:rPr lang="en-US" sz="1200"/>
              <a:t> governed by standard interconnection limits and system constraints (no BYOG-specific caps); fully dispatchable through SCED subject to study results</a:t>
            </a:r>
          </a:p>
          <a:p>
            <a:pPr marL="171450" indent="-171450">
              <a:buFont typeface="Arial" panose="020B0604020202020204" pitchFamily="34" charset="0"/>
              <a:buChar char="•"/>
            </a:pPr>
            <a:r>
              <a:rPr lang="en-US" sz="1200" b="1"/>
              <a:t>Operations:</a:t>
            </a:r>
            <a:r>
              <a:rPr lang="en-US" sz="1200"/>
              <a:t> transitions to </a:t>
            </a:r>
            <a:r>
              <a:rPr lang="en-US" sz="1200" b="1"/>
              <a:t>standard ERCOT operation</a:t>
            </a:r>
          </a:p>
          <a:p>
            <a:pPr marL="628650" lvl="1" indent="-171450">
              <a:buFont typeface="Arial" panose="020B0604020202020204" pitchFamily="34" charset="0"/>
              <a:buChar char="­"/>
            </a:pPr>
            <a:r>
              <a:rPr lang="en-US" sz="1200" b="1"/>
              <a:t>Generation and load treated as independent resources</a:t>
            </a:r>
            <a:endParaRPr lang="en-US" sz="1200"/>
          </a:p>
          <a:p>
            <a:pPr marL="628650" lvl="1" indent="-171450">
              <a:buFont typeface="Arial" panose="020B0604020202020204" pitchFamily="34" charset="0"/>
              <a:buChar char="­"/>
            </a:pPr>
            <a:r>
              <a:rPr lang="en-US" sz="1200" b="1"/>
              <a:t>No self-limiting withdrawal requirement</a:t>
            </a:r>
          </a:p>
          <a:p>
            <a:pPr marL="628650" lvl="1" indent="-171450">
              <a:buFont typeface="Arial" panose="020B0604020202020204" pitchFamily="34" charset="0"/>
              <a:buChar char="­"/>
            </a:pPr>
            <a:r>
              <a:rPr lang="en-US" sz="1200" b="1"/>
              <a:t>Full participation in market dispatch and planning</a:t>
            </a:r>
          </a:p>
        </p:txBody>
      </p:sp>
      <p:sp>
        <p:nvSpPr>
          <p:cNvPr id="33" name="TextBox 32">
            <a:extLst>
              <a:ext uri="{FF2B5EF4-FFF2-40B4-BE49-F238E27FC236}">
                <a16:creationId xmlns:a16="http://schemas.microsoft.com/office/drawing/2014/main" id="{9EE24C60-1871-673E-3CDD-EE65EE15A1B0}"/>
              </a:ext>
            </a:extLst>
          </p:cNvPr>
          <p:cNvSpPr txBox="1"/>
          <p:nvPr>
            <p:custDataLst>
              <p:tags r:id="rId2"/>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9" name="Group 8">
            <a:extLst>
              <a:ext uri="{FF2B5EF4-FFF2-40B4-BE49-F238E27FC236}">
                <a16:creationId xmlns:a16="http://schemas.microsoft.com/office/drawing/2014/main" id="{F03B80BE-FD14-A7BC-4C60-A369D7AD56D7}"/>
              </a:ext>
            </a:extLst>
          </p:cNvPr>
          <p:cNvGrpSpPr>
            <a:grpSpLocks/>
          </p:cNvGrpSpPr>
          <p:nvPr/>
        </p:nvGrpSpPr>
        <p:grpSpPr>
          <a:xfrm>
            <a:off x="1986182" y="1332138"/>
            <a:ext cx="3445835" cy="2684745"/>
            <a:chOff x="1706338" y="1332136"/>
            <a:chExt cx="3752500" cy="2923672"/>
          </a:xfrm>
        </p:grpSpPr>
        <p:cxnSp>
          <p:nvCxnSpPr>
            <p:cNvPr id="20" name="Connector: Elbow 19">
              <a:extLst>
                <a:ext uri="{FF2B5EF4-FFF2-40B4-BE49-F238E27FC236}">
                  <a16:creationId xmlns:a16="http://schemas.microsoft.com/office/drawing/2014/main" id="{0024FB5E-B221-96C1-3549-4FB2BA1A84C2}"/>
                </a:ext>
              </a:extLst>
            </p:cNvPr>
            <p:cNvCxnSpPr>
              <a:cxnSpLocks/>
            </p:cNvCxnSpPr>
            <p:nvPr/>
          </p:nvCxnSpPr>
          <p:spPr>
            <a:xfrm rot="5400000" flipH="1" flipV="1">
              <a:off x="2772832" y="2914439"/>
              <a:ext cx="441682" cy="705519"/>
            </a:xfrm>
            <a:prstGeom prst="bentConnector2">
              <a:avLst/>
            </a:prstGeom>
            <a:ln w="12700"/>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189637B3-6B67-1D91-B46D-8F26EB161BFA}"/>
                </a:ext>
              </a:extLst>
            </p:cNvPr>
            <p:cNvCxnSpPr>
              <a:cxnSpLocks/>
              <a:stCxn id="15" idx="3"/>
            </p:cNvCxnSpPr>
            <p:nvPr/>
          </p:nvCxnSpPr>
          <p:spPr>
            <a:xfrm rot="16200000" flipV="1">
              <a:off x="4102261" y="2762840"/>
              <a:ext cx="387681" cy="954716"/>
            </a:xfrm>
            <a:prstGeom prst="bentConnector2">
              <a:avLst/>
            </a:prstGeom>
            <a:ln w="12700"/>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C0C4307A-CFA5-2DDA-6738-80A5F7B88FF1}"/>
                </a:ext>
              </a:extLst>
            </p:cNvPr>
            <p:cNvSpPr/>
            <p:nvPr/>
          </p:nvSpPr>
          <p:spPr>
            <a:xfrm>
              <a:off x="1706338" y="2758005"/>
              <a:ext cx="3752500" cy="1497803"/>
            </a:xfrm>
            <a:prstGeom prst="rect">
              <a:avLst/>
            </a:prstGeom>
            <a:noFill/>
            <a:ln w="127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0" name="Rectangle 9">
              <a:extLst>
                <a:ext uri="{FF2B5EF4-FFF2-40B4-BE49-F238E27FC236}">
                  <a16:creationId xmlns:a16="http://schemas.microsoft.com/office/drawing/2014/main" id="{D56B6263-595E-2C3D-787C-839A40BECDD2}"/>
                </a:ext>
              </a:extLst>
            </p:cNvPr>
            <p:cNvSpPr/>
            <p:nvPr/>
          </p:nvSpPr>
          <p:spPr>
            <a:xfrm>
              <a:off x="1936006" y="1332136"/>
              <a:ext cx="3282599" cy="40455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grpSp>
          <p:nvGrpSpPr>
            <p:cNvPr id="46" name="Group 45">
              <a:extLst>
                <a:ext uri="{FF2B5EF4-FFF2-40B4-BE49-F238E27FC236}">
                  <a16:creationId xmlns:a16="http://schemas.microsoft.com/office/drawing/2014/main" id="{8EF889AE-6307-2C78-4E33-7233A06648CC}"/>
                </a:ext>
              </a:extLst>
            </p:cNvPr>
            <p:cNvGrpSpPr/>
            <p:nvPr/>
          </p:nvGrpSpPr>
          <p:grpSpPr>
            <a:xfrm>
              <a:off x="3346433" y="2831676"/>
              <a:ext cx="472311" cy="429372"/>
              <a:chOff x="3346433" y="2831676"/>
              <a:chExt cx="472311" cy="429372"/>
            </a:xfrm>
          </p:grpSpPr>
          <p:sp>
            <p:nvSpPr>
              <p:cNvPr id="24" name="Oval 23">
                <a:extLst>
                  <a:ext uri="{FF2B5EF4-FFF2-40B4-BE49-F238E27FC236}">
                    <a16:creationId xmlns:a16="http://schemas.microsoft.com/office/drawing/2014/main" id="{111701E6-F9BB-EBB2-BA98-C75E460D9E0C}"/>
                  </a:ext>
                </a:extLst>
              </p:cNvPr>
              <p:cNvSpPr/>
              <p:nvPr/>
            </p:nvSpPr>
            <p:spPr>
              <a:xfrm>
                <a:off x="3346433" y="2831676"/>
                <a:ext cx="472311" cy="42937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28442860-4A9C-8AC4-3B8F-D729A735311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355509" y="2839921"/>
                <a:ext cx="454160" cy="412871"/>
              </a:xfrm>
              <a:prstGeom prst="rect">
                <a:avLst/>
              </a:prstGeom>
            </p:spPr>
          </p:pic>
        </p:grpSp>
        <p:sp>
          <p:nvSpPr>
            <p:cNvPr id="14" name="Text Placeholder 10">
              <a:extLst>
                <a:ext uri="{FF2B5EF4-FFF2-40B4-BE49-F238E27FC236}">
                  <a16:creationId xmlns:a16="http://schemas.microsoft.com/office/drawing/2014/main" id="{B82746C3-5FBD-7C34-4439-D23665E3662E}"/>
                </a:ext>
              </a:extLst>
            </p:cNvPr>
            <p:cNvSpPr txBox="1">
              <a:spLocks/>
            </p:cNvSpPr>
            <p:nvPr/>
          </p:nvSpPr>
          <p:spPr>
            <a:xfrm>
              <a:off x="4283586" y="4015062"/>
              <a:ext cx="1053195" cy="16927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1,000MW</a:t>
              </a:r>
            </a:p>
          </p:txBody>
        </p:sp>
        <p:sp>
          <p:nvSpPr>
            <p:cNvPr id="15" name="Isosceles Triangle 14">
              <a:extLst>
                <a:ext uri="{FF2B5EF4-FFF2-40B4-BE49-F238E27FC236}">
                  <a16:creationId xmlns:a16="http://schemas.microsoft.com/office/drawing/2014/main" id="{91F1D256-7CFE-0F9B-644B-7B82F8FAA32C}"/>
                </a:ext>
              </a:extLst>
            </p:cNvPr>
            <p:cNvSpPr>
              <a:spLocks/>
            </p:cNvSpPr>
            <p:nvPr/>
          </p:nvSpPr>
          <p:spPr>
            <a:xfrm flipV="1">
              <a:off x="4479443" y="3434038"/>
              <a:ext cx="588030" cy="534572"/>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grpSp>
          <p:nvGrpSpPr>
            <p:cNvPr id="16" name="Group 15">
              <a:extLst>
                <a:ext uri="{FF2B5EF4-FFF2-40B4-BE49-F238E27FC236}">
                  <a16:creationId xmlns:a16="http://schemas.microsoft.com/office/drawing/2014/main" id="{22D8DDE6-167C-5EDF-87F0-E180FC95D66E}"/>
                </a:ext>
              </a:extLst>
            </p:cNvPr>
            <p:cNvGrpSpPr/>
            <p:nvPr/>
          </p:nvGrpSpPr>
          <p:grpSpPr>
            <a:xfrm>
              <a:off x="2138994" y="3409745"/>
              <a:ext cx="1012122" cy="534571"/>
              <a:chOff x="1661620" y="2779259"/>
              <a:chExt cx="390217" cy="206101"/>
            </a:xfrm>
          </p:grpSpPr>
          <p:sp>
            <p:nvSpPr>
              <p:cNvPr id="22" name="Oval 21">
                <a:extLst>
                  <a:ext uri="{FF2B5EF4-FFF2-40B4-BE49-F238E27FC236}">
                    <a16:creationId xmlns:a16="http://schemas.microsoft.com/office/drawing/2014/main" id="{0911D797-01D3-A0E6-F0A9-2C6A871B3ED3}"/>
                  </a:ext>
                </a:extLst>
              </p:cNvPr>
              <p:cNvSpPr>
                <a:spLocks/>
              </p:cNvSpPr>
              <p:nvPr/>
            </p:nvSpPr>
            <p:spPr>
              <a:xfrm>
                <a:off x="1661620" y="2779260"/>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23" name="Oval 22">
                <a:extLst>
                  <a:ext uri="{FF2B5EF4-FFF2-40B4-BE49-F238E27FC236}">
                    <a16:creationId xmlns:a16="http://schemas.microsoft.com/office/drawing/2014/main" id="{C6EB0581-112A-D6DC-3BB7-DE017C284989}"/>
                  </a:ext>
                </a:extLst>
              </p:cNvPr>
              <p:cNvSpPr>
                <a:spLocks/>
              </p:cNvSpPr>
              <p:nvPr/>
            </p:nvSpPr>
            <p:spPr>
              <a:xfrm>
                <a:off x="1825126" y="2779259"/>
                <a:ext cx="226711" cy="206100"/>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sp>
          <p:nvSpPr>
            <p:cNvPr id="17" name="Text Placeholder 10">
              <a:extLst>
                <a:ext uri="{FF2B5EF4-FFF2-40B4-BE49-F238E27FC236}">
                  <a16:creationId xmlns:a16="http://schemas.microsoft.com/office/drawing/2014/main" id="{2F339CE8-01E2-0E49-49E7-2ED091F5DE84}"/>
                </a:ext>
              </a:extLst>
            </p:cNvPr>
            <p:cNvSpPr txBox="1">
              <a:spLocks/>
            </p:cNvSpPr>
            <p:nvPr/>
          </p:nvSpPr>
          <p:spPr>
            <a:xfrm>
              <a:off x="1765382" y="4015062"/>
              <a:ext cx="870409" cy="1843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18" name="Text Placeholder 10">
              <a:extLst>
                <a:ext uri="{FF2B5EF4-FFF2-40B4-BE49-F238E27FC236}">
                  <a16:creationId xmlns:a16="http://schemas.microsoft.com/office/drawing/2014/main" id="{D9AB0270-961D-0FC6-5B94-3DD6A5131311}"/>
                </a:ext>
              </a:extLst>
            </p:cNvPr>
            <p:cNvSpPr txBox="1">
              <a:spLocks/>
            </p:cNvSpPr>
            <p:nvPr/>
          </p:nvSpPr>
          <p:spPr>
            <a:xfrm>
              <a:off x="2635791" y="4015062"/>
              <a:ext cx="870409" cy="18434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a:t>600MW</a:t>
              </a:r>
            </a:p>
          </p:txBody>
        </p:sp>
        <p:sp>
          <p:nvSpPr>
            <p:cNvPr id="86" name="Arrow: Up 85">
              <a:extLst>
                <a:ext uri="{FF2B5EF4-FFF2-40B4-BE49-F238E27FC236}">
                  <a16:creationId xmlns:a16="http://schemas.microsoft.com/office/drawing/2014/main" id="{754C8BCE-D95C-4EED-6FF2-834CD3A57DC1}"/>
                </a:ext>
              </a:extLst>
            </p:cNvPr>
            <p:cNvSpPr/>
            <p:nvPr/>
          </p:nvSpPr>
          <p:spPr>
            <a:xfrm flipV="1">
              <a:off x="3831456" y="1975359"/>
              <a:ext cx="195579" cy="630786"/>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Up 86">
              <a:extLst>
                <a:ext uri="{FF2B5EF4-FFF2-40B4-BE49-F238E27FC236}">
                  <a16:creationId xmlns:a16="http://schemas.microsoft.com/office/drawing/2014/main" id="{F26DD6F4-4547-F6BF-15F4-D43EB028E12E}"/>
                </a:ext>
              </a:extLst>
            </p:cNvPr>
            <p:cNvSpPr/>
            <p:nvPr/>
          </p:nvSpPr>
          <p:spPr>
            <a:xfrm>
              <a:off x="3141649" y="1975359"/>
              <a:ext cx="195579" cy="630786"/>
            </a:xfrm>
            <a:prstGeom prst="up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757BAB-1FFB-6C1D-78FD-661E5A444AD3}"/>
                </a:ext>
              </a:extLst>
            </p:cNvPr>
            <p:cNvSpPr txBox="1">
              <a:spLocks/>
            </p:cNvSpPr>
            <p:nvPr/>
          </p:nvSpPr>
          <p:spPr>
            <a:xfrm>
              <a:off x="4085200" y="1861214"/>
              <a:ext cx="1133404" cy="60330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Import: </a:t>
              </a:r>
              <a:r>
                <a:rPr lang="en-US" sz="1200"/>
                <a:t>max withdrawal limit (Batch study)</a:t>
              </a:r>
            </a:p>
          </p:txBody>
        </p:sp>
        <p:sp>
          <p:nvSpPr>
            <p:cNvPr id="91" name="TextBox 90">
              <a:extLst>
                <a:ext uri="{FF2B5EF4-FFF2-40B4-BE49-F238E27FC236}">
                  <a16:creationId xmlns:a16="http://schemas.microsoft.com/office/drawing/2014/main" id="{38F90947-379E-59B1-98F8-E39D63326930}"/>
                </a:ext>
              </a:extLst>
            </p:cNvPr>
            <p:cNvSpPr txBox="1">
              <a:spLocks/>
            </p:cNvSpPr>
            <p:nvPr/>
          </p:nvSpPr>
          <p:spPr>
            <a:xfrm>
              <a:off x="1936006" y="1861214"/>
              <a:ext cx="1147478" cy="80440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Export: </a:t>
              </a:r>
              <a:r>
                <a:rPr lang="en-US" sz="1200"/>
                <a:t>available export (SCED dispatch)</a:t>
              </a:r>
            </a:p>
          </p:txBody>
        </p:sp>
        <p:cxnSp>
          <p:nvCxnSpPr>
            <p:cNvPr id="4" name="Straight Connector 3">
              <a:extLst>
                <a:ext uri="{FF2B5EF4-FFF2-40B4-BE49-F238E27FC236}">
                  <a16:creationId xmlns:a16="http://schemas.microsoft.com/office/drawing/2014/main" id="{428D19A5-51C8-29FE-1D8F-1D663587B7B7}"/>
                </a:ext>
              </a:extLst>
            </p:cNvPr>
            <p:cNvCxnSpPr>
              <a:cxnSpLocks/>
              <a:stCxn id="10" idx="2"/>
            </p:cNvCxnSpPr>
            <p:nvPr/>
          </p:nvCxnSpPr>
          <p:spPr>
            <a:xfrm>
              <a:off x="3577306" y="1736692"/>
              <a:ext cx="0" cy="1103229"/>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8255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4E464F0-B8C1-9A13-C8DE-E5224C14CD80}"/>
              </a:ext>
            </a:extLst>
          </p:cNvPr>
          <p:cNvGraphicFramePr>
            <a:graphicFrameLocks noChangeAspect="1"/>
          </p:cNvGraphicFramePr>
          <p:nvPr>
            <p:custDataLst>
              <p:tags r:id="rId1"/>
            </p:custDataLst>
            <p:extLst>
              <p:ext uri="{D42A27DB-BD31-4B8C-83A1-F6EECF244321}">
                <p14:modId xmlns:p14="http://schemas.microsoft.com/office/powerpoint/2010/main" val="2853971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12" name="think-cell data - do not delete" hidden="1">
                        <a:extLst>
                          <a:ext uri="{FF2B5EF4-FFF2-40B4-BE49-F238E27FC236}">
                            <a16:creationId xmlns:a16="http://schemas.microsoft.com/office/drawing/2014/main" id="{34E464F0-B8C1-9A13-C8DE-E5224C14CD8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cxnSp>
        <p:nvCxnSpPr>
          <p:cNvPr id="66" name="LineBasicDefault 292">
            <a:extLst>
              <a:ext uri="{FF2B5EF4-FFF2-40B4-BE49-F238E27FC236}">
                <a16:creationId xmlns:a16="http://schemas.microsoft.com/office/drawing/2014/main" id="{17AE5415-7C41-B8A3-E177-9A8045B2A25A}"/>
              </a:ext>
            </a:extLst>
          </p:cNvPr>
          <p:cNvCxnSpPr>
            <a:cxnSpLocks/>
          </p:cNvCxnSpPr>
          <p:nvPr>
            <p:custDataLst>
              <p:tags r:id="rId2"/>
            </p:custDataLst>
          </p:nvPr>
        </p:nvCxnSpPr>
        <p:spPr>
          <a:xfrm>
            <a:off x="4390386" y="1699152"/>
            <a:ext cx="0" cy="4239311"/>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10B3198B-E192-1BF3-F47D-37E78688A9D7}"/>
              </a:ext>
            </a:extLst>
          </p:cNvPr>
          <p:cNvSpPr>
            <a:spLocks noGrp="1"/>
          </p:cNvSpPr>
          <p:nvPr>
            <p:ph type="title"/>
          </p:nvPr>
        </p:nvSpPr>
        <p:spPr>
          <a:xfrm>
            <a:off x="1257300" y="457200"/>
            <a:ext cx="10401300" cy="664797"/>
          </a:xfrm>
        </p:spPr>
        <p:txBody>
          <a:bodyPr vert="horz">
            <a:spAutoFit/>
          </a:bodyPr>
          <a:lstStyle/>
          <a:p>
            <a:r>
              <a:rPr lang="en-US"/>
              <a:t>Sequential BYOG interconnection timeline across Batch, Generation, and Transmission planning processes </a:t>
            </a:r>
          </a:p>
        </p:txBody>
      </p:sp>
      <p:sp>
        <p:nvSpPr>
          <p:cNvPr id="5" name="Slide Number Placeholder 5">
            <a:extLst>
              <a:ext uri="{FF2B5EF4-FFF2-40B4-BE49-F238E27FC236}">
                <a16:creationId xmlns:a16="http://schemas.microsoft.com/office/drawing/2014/main" id="{CF69B0F7-AE33-A311-8585-6461873892DC}"/>
              </a:ext>
            </a:extLst>
          </p:cNvPr>
          <p:cNvSpPr>
            <a:spLocks noGrp="1"/>
          </p:cNvSpPr>
          <p:nvPr>
            <p:ph type="sldNum" sz="quarter" idx="12"/>
          </p:nvPr>
        </p:nvSpPr>
        <p:spPr/>
        <p:txBody>
          <a:bodyPr/>
          <a:lstStyle/>
          <a:p>
            <a:fld id="{BCDE79FB-97BA-492B-8D57-F1373F9ADA95}" type="slidenum">
              <a:rPr lang="en-US" smtClean="0"/>
              <a:t>71</a:t>
            </a:fld>
            <a:endParaRPr lang="en-US"/>
          </a:p>
        </p:txBody>
      </p:sp>
      <p:sp>
        <p:nvSpPr>
          <p:cNvPr id="11" name="TextBox 10">
            <a:extLst>
              <a:ext uri="{FF2B5EF4-FFF2-40B4-BE49-F238E27FC236}">
                <a16:creationId xmlns:a16="http://schemas.microsoft.com/office/drawing/2014/main" id="{099DB2B8-A59E-84C4-1569-2F263E250BFE}"/>
              </a:ext>
            </a:extLst>
          </p:cNvPr>
          <p:cNvSpPr txBox="1"/>
          <p:nvPr>
            <p:custDataLst>
              <p:tags r:id="rId3"/>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8" name="LineBasicDefault 292">
            <a:extLst>
              <a:ext uri="{FF2B5EF4-FFF2-40B4-BE49-F238E27FC236}">
                <a16:creationId xmlns:a16="http://schemas.microsoft.com/office/drawing/2014/main" id="{2152E303-F4E4-7B1A-9B0A-BE8F54CA5F3D}"/>
              </a:ext>
            </a:extLst>
          </p:cNvPr>
          <p:cNvCxnSpPr>
            <a:cxnSpLocks/>
          </p:cNvCxnSpPr>
          <p:nvPr>
            <p:custDataLst>
              <p:tags r:id="rId4"/>
            </p:custDataLst>
          </p:nvPr>
        </p:nvCxnSpPr>
        <p:spPr>
          <a:xfrm flipH="1">
            <a:off x="1257300" y="2908172"/>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BasicDefault 292">
            <a:extLst>
              <a:ext uri="{FF2B5EF4-FFF2-40B4-BE49-F238E27FC236}">
                <a16:creationId xmlns:a16="http://schemas.microsoft.com/office/drawing/2014/main" id="{A69149D6-5C25-A007-E45D-AC79A7976D99}"/>
              </a:ext>
            </a:extLst>
          </p:cNvPr>
          <p:cNvCxnSpPr>
            <a:cxnSpLocks/>
          </p:cNvCxnSpPr>
          <p:nvPr>
            <p:custDataLst>
              <p:tags r:id="rId5"/>
            </p:custDataLst>
          </p:nvPr>
        </p:nvCxnSpPr>
        <p:spPr>
          <a:xfrm flipH="1">
            <a:off x="1257300" y="4702544"/>
            <a:ext cx="10401300" cy="0"/>
          </a:xfrm>
          <a:prstGeom prst="straightConnector1">
            <a:avLst/>
          </a:prstGeom>
          <a:ln w="6350" cap="flat">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BasicDefault 292">
            <a:extLst>
              <a:ext uri="{FF2B5EF4-FFF2-40B4-BE49-F238E27FC236}">
                <a16:creationId xmlns:a16="http://schemas.microsoft.com/office/drawing/2014/main" id="{00E8BC97-0186-56A9-C544-01514C7E6CC2}"/>
              </a:ext>
            </a:extLst>
          </p:cNvPr>
          <p:cNvCxnSpPr>
            <a:cxnSpLocks/>
          </p:cNvCxnSpPr>
          <p:nvPr>
            <p:custDataLst>
              <p:tags r:id="rId6"/>
            </p:custDataLst>
          </p:nvPr>
        </p:nvCxnSpPr>
        <p:spPr>
          <a:xfrm flipH="1">
            <a:off x="1257300" y="1699152"/>
            <a:ext cx="1040130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1A0D27-E577-E17F-B169-65C8C51DBB42}"/>
              </a:ext>
            </a:extLst>
          </p:cNvPr>
          <p:cNvSpPr txBox="1">
            <a:spLocks/>
          </p:cNvSpPr>
          <p:nvPr/>
        </p:nvSpPr>
        <p:spPr>
          <a:xfrm>
            <a:off x="1257298" y="1776642"/>
            <a:ext cx="107562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Batch Study</a:t>
            </a:r>
          </a:p>
        </p:txBody>
      </p:sp>
      <p:sp>
        <p:nvSpPr>
          <p:cNvPr id="18" name="TextBox 17">
            <a:extLst>
              <a:ext uri="{FF2B5EF4-FFF2-40B4-BE49-F238E27FC236}">
                <a16:creationId xmlns:a16="http://schemas.microsoft.com/office/drawing/2014/main" id="{3AE3A7A2-62E9-AF4C-3D75-465733DC761F}"/>
              </a:ext>
            </a:extLst>
          </p:cNvPr>
          <p:cNvSpPr txBox="1">
            <a:spLocks/>
          </p:cNvSpPr>
          <p:nvPr/>
        </p:nvSpPr>
        <p:spPr>
          <a:xfrm>
            <a:off x="1257298" y="3029957"/>
            <a:ext cx="1075620"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Generation study</a:t>
            </a:r>
          </a:p>
        </p:txBody>
      </p:sp>
      <p:sp>
        <p:nvSpPr>
          <p:cNvPr id="19" name="TextBox 18">
            <a:extLst>
              <a:ext uri="{FF2B5EF4-FFF2-40B4-BE49-F238E27FC236}">
                <a16:creationId xmlns:a16="http://schemas.microsoft.com/office/drawing/2014/main" id="{680E3D04-07C5-C071-E00E-CEB4D1EFED2B}"/>
              </a:ext>
            </a:extLst>
          </p:cNvPr>
          <p:cNvSpPr txBox="1">
            <a:spLocks/>
          </p:cNvSpPr>
          <p:nvPr/>
        </p:nvSpPr>
        <p:spPr>
          <a:xfrm>
            <a:off x="1264318" y="4814052"/>
            <a:ext cx="124526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Transmission Planning</a:t>
            </a:r>
          </a:p>
        </p:txBody>
      </p:sp>
      <p:sp>
        <p:nvSpPr>
          <p:cNvPr id="21" name="Arrow: Pentagon 20">
            <a:extLst>
              <a:ext uri="{FF2B5EF4-FFF2-40B4-BE49-F238E27FC236}">
                <a16:creationId xmlns:a16="http://schemas.microsoft.com/office/drawing/2014/main" id="{F747430F-B28A-4E47-1959-28F3155061C8}"/>
              </a:ext>
            </a:extLst>
          </p:cNvPr>
          <p:cNvSpPr>
            <a:spLocks/>
          </p:cNvSpPr>
          <p:nvPr/>
        </p:nvSpPr>
        <p:spPr>
          <a:xfrm>
            <a:off x="3196700" y="1776642"/>
            <a:ext cx="1617195"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LLIS </a:t>
            </a:r>
            <a:r>
              <a:rPr lang="en-US" sz="1200" i="1"/>
              <a:t>(meeting PG 9.4 and 9.5)</a:t>
            </a:r>
          </a:p>
        </p:txBody>
      </p:sp>
      <p:cxnSp>
        <p:nvCxnSpPr>
          <p:cNvPr id="28" name="LineBasicDefault 292">
            <a:extLst>
              <a:ext uri="{FF2B5EF4-FFF2-40B4-BE49-F238E27FC236}">
                <a16:creationId xmlns:a16="http://schemas.microsoft.com/office/drawing/2014/main" id="{201DEB44-C3A5-ECAF-4BFE-DDDE76091692}"/>
              </a:ext>
            </a:extLst>
          </p:cNvPr>
          <p:cNvCxnSpPr>
            <a:cxnSpLocks/>
          </p:cNvCxnSpPr>
          <p:nvPr>
            <p:custDataLst>
              <p:tags r:id="rId7"/>
            </p:custDataLst>
          </p:nvPr>
        </p:nvCxnSpPr>
        <p:spPr>
          <a:xfrm>
            <a:off x="8252751" y="1700713"/>
            <a:ext cx="0" cy="3842190"/>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LineBasicDefault 292">
            <a:extLst>
              <a:ext uri="{FF2B5EF4-FFF2-40B4-BE49-F238E27FC236}">
                <a16:creationId xmlns:a16="http://schemas.microsoft.com/office/drawing/2014/main" id="{53A4B40A-AF1C-384F-321F-6ADFF5BCD173}"/>
              </a:ext>
            </a:extLst>
          </p:cNvPr>
          <p:cNvCxnSpPr>
            <a:cxnSpLocks/>
          </p:cNvCxnSpPr>
          <p:nvPr>
            <p:custDataLst>
              <p:tags r:id="rId8"/>
            </p:custDataLst>
          </p:nvPr>
        </p:nvCxnSpPr>
        <p:spPr>
          <a:xfrm>
            <a:off x="10253794" y="1700713"/>
            <a:ext cx="0" cy="3842190"/>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92CAB-A2CD-2F92-1F6B-22BB3E143D16}"/>
              </a:ext>
            </a:extLst>
          </p:cNvPr>
          <p:cNvSpPr txBox="1">
            <a:spLocks/>
          </p:cNvSpPr>
          <p:nvPr/>
        </p:nvSpPr>
        <p:spPr>
          <a:xfrm>
            <a:off x="7916299" y="1453419"/>
            <a:ext cx="695166" cy="215430"/>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Jan 2027</a:t>
            </a:r>
          </a:p>
        </p:txBody>
      </p:sp>
      <p:sp>
        <p:nvSpPr>
          <p:cNvPr id="32" name="TextBox 31">
            <a:extLst>
              <a:ext uri="{FF2B5EF4-FFF2-40B4-BE49-F238E27FC236}">
                <a16:creationId xmlns:a16="http://schemas.microsoft.com/office/drawing/2014/main" id="{6EBFA377-B625-2AAF-DD20-BABE6900590B}"/>
              </a:ext>
            </a:extLst>
          </p:cNvPr>
          <p:cNvSpPr txBox="1">
            <a:spLocks/>
          </p:cNvSpPr>
          <p:nvPr/>
        </p:nvSpPr>
        <p:spPr>
          <a:xfrm>
            <a:off x="9977667" y="1451521"/>
            <a:ext cx="662505" cy="18499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Mar 2027</a:t>
            </a:r>
          </a:p>
        </p:txBody>
      </p:sp>
      <p:sp>
        <p:nvSpPr>
          <p:cNvPr id="170" name="Rectangle 169">
            <a:extLst>
              <a:ext uri="{FF2B5EF4-FFF2-40B4-BE49-F238E27FC236}">
                <a16:creationId xmlns:a16="http://schemas.microsoft.com/office/drawing/2014/main" id="{3DD61786-5ECB-6B6E-9978-707821BDB62B}"/>
              </a:ext>
            </a:extLst>
          </p:cNvPr>
          <p:cNvSpPr/>
          <p:nvPr/>
        </p:nvSpPr>
        <p:spPr>
          <a:xfrm>
            <a:off x="8256848" y="1713955"/>
            <a:ext cx="1994121" cy="4224503"/>
          </a:xfrm>
          <a:prstGeom prst="rect">
            <a:avLst/>
          </a:prstGeom>
          <a:solidFill>
            <a:srgbClr val="BFBFB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Developer commitment period (60 days)</a:t>
            </a:r>
          </a:p>
        </p:txBody>
      </p:sp>
      <p:sp>
        <p:nvSpPr>
          <p:cNvPr id="33" name="TextBox 32">
            <a:extLst>
              <a:ext uri="{FF2B5EF4-FFF2-40B4-BE49-F238E27FC236}">
                <a16:creationId xmlns:a16="http://schemas.microsoft.com/office/drawing/2014/main" id="{28151310-EC21-19CA-AC8E-4C0C13A16660}"/>
              </a:ext>
            </a:extLst>
          </p:cNvPr>
          <p:cNvSpPr txBox="1">
            <a:spLocks/>
          </p:cNvSpPr>
          <p:nvPr/>
        </p:nvSpPr>
        <p:spPr>
          <a:xfrm>
            <a:off x="1264318" y="6048117"/>
            <a:ext cx="2842031" cy="55399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buNone/>
            </a:pPr>
            <a:r>
              <a:rPr lang="en-US" sz="1200" b="1"/>
              <a:t>BYOG declaration executed to identify load–generation pairing  for studies </a:t>
            </a:r>
            <a:r>
              <a:rPr lang="en-US" sz="1200"/>
              <a:t>(pre- PG 6.9 milestone of generation)</a:t>
            </a:r>
          </a:p>
        </p:txBody>
      </p:sp>
      <p:sp>
        <p:nvSpPr>
          <p:cNvPr id="23" name="TextBox 22">
            <a:extLst>
              <a:ext uri="{FF2B5EF4-FFF2-40B4-BE49-F238E27FC236}">
                <a16:creationId xmlns:a16="http://schemas.microsoft.com/office/drawing/2014/main" id="{DB9C6806-43D8-A661-B614-01921BB04ABE}"/>
              </a:ext>
            </a:extLst>
          </p:cNvPr>
          <p:cNvSpPr txBox="1">
            <a:spLocks/>
          </p:cNvSpPr>
          <p:nvPr/>
        </p:nvSpPr>
        <p:spPr>
          <a:xfrm>
            <a:off x="4533857" y="1453424"/>
            <a:ext cx="719085" cy="21542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July 2026</a:t>
            </a:r>
          </a:p>
        </p:txBody>
      </p:sp>
      <p:cxnSp>
        <p:nvCxnSpPr>
          <p:cNvPr id="6" name="LineBasicDefault 292">
            <a:extLst>
              <a:ext uri="{FF2B5EF4-FFF2-40B4-BE49-F238E27FC236}">
                <a16:creationId xmlns:a16="http://schemas.microsoft.com/office/drawing/2014/main" id="{98505076-772A-FBFB-6D6E-E595CA9C29B6}"/>
              </a:ext>
            </a:extLst>
          </p:cNvPr>
          <p:cNvCxnSpPr>
            <a:cxnSpLocks/>
          </p:cNvCxnSpPr>
          <p:nvPr>
            <p:custDataLst>
              <p:tags r:id="rId9"/>
            </p:custDataLst>
          </p:nvPr>
        </p:nvCxnSpPr>
        <p:spPr>
          <a:xfrm>
            <a:off x="4879636" y="1699152"/>
            <a:ext cx="0" cy="4239311"/>
          </a:xfrm>
          <a:prstGeom prst="straightConnector1">
            <a:avLst/>
          </a:prstGeom>
          <a:ln w="635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73923BB-43C1-81FB-C31F-586BA0BD6C1D}"/>
              </a:ext>
            </a:extLst>
          </p:cNvPr>
          <p:cNvGrpSpPr/>
          <p:nvPr/>
        </p:nvGrpSpPr>
        <p:grpSpPr>
          <a:xfrm>
            <a:off x="4938748" y="1776642"/>
            <a:ext cx="3272656" cy="1082414"/>
            <a:chOff x="5516389" y="1776642"/>
            <a:chExt cx="3272656" cy="1082414"/>
          </a:xfrm>
        </p:grpSpPr>
        <p:sp>
          <p:nvSpPr>
            <p:cNvPr id="26" name="Arrow: Pentagon 25">
              <a:extLst>
                <a:ext uri="{FF2B5EF4-FFF2-40B4-BE49-F238E27FC236}">
                  <a16:creationId xmlns:a16="http://schemas.microsoft.com/office/drawing/2014/main" id="{76F8AA53-C7BA-AD98-ADE8-EEEE309D9CAB}"/>
                </a:ext>
              </a:extLst>
            </p:cNvPr>
            <p:cNvSpPr>
              <a:spLocks/>
            </p:cNvSpPr>
            <p:nvPr/>
          </p:nvSpPr>
          <p:spPr>
            <a:xfrm>
              <a:off x="5516389" y="1776642"/>
              <a:ext cx="1219748"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Case building</a:t>
              </a:r>
            </a:p>
          </p:txBody>
        </p:sp>
        <p:sp>
          <p:nvSpPr>
            <p:cNvPr id="34" name="Arrow: Chevron 33">
              <a:extLst>
                <a:ext uri="{FF2B5EF4-FFF2-40B4-BE49-F238E27FC236}">
                  <a16:creationId xmlns:a16="http://schemas.microsoft.com/office/drawing/2014/main" id="{B0266FF1-F52A-4C18-A199-FEBC87DBEDDA}"/>
                </a:ext>
              </a:extLst>
            </p:cNvPr>
            <p:cNvSpPr>
              <a:spLocks/>
            </p:cNvSpPr>
            <p:nvPr/>
          </p:nvSpPr>
          <p:spPr>
            <a:xfrm>
              <a:off x="6553734" y="1776642"/>
              <a:ext cx="2235311" cy="457834"/>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solidFill>
                    <a:schemeClr val="bg1"/>
                  </a:solidFill>
                </a:rPr>
                <a:t>Batch Study allocation</a:t>
              </a:r>
            </a:p>
          </p:txBody>
        </p:sp>
        <p:grpSp>
          <p:nvGrpSpPr>
            <p:cNvPr id="179" name="Group 178">
              <a:extLst>
                <a:ext uri="{FF2B5EF4-FFF2-40B4-BE49-F238E27FC236}">
                  <a16:creationId xmlns:a16="http://schemas.microsoft.com/office/drawing/2014/main" id="{F78DC804-6F5C-9257-8D94-EB91EB53F0A9}"/>
                </a:ext>
              </a:extLst>
            </p:cNvPr>
            <p:cNvGrpSpPr/>
            <p:nvPr/>
          </p:nvGrpSpPr>
          <p:grpSpPr>
            <a:xfrm>
              <a:off x="6553732" y="2304889"/>
              <a:ext cx="649448" cy="365070"/>
              <a:chOff x="8702393" y="2175244"/>
              <a:chExt cx="1265584" cy="711416"/>
            </a:xfrm>
          </p:grpSpPr>
          <p:grpSp>
            <p:nvGrpSpPr>
              <p:cNvPr id="180" name="Group 179">
                <a:extLst>
                  <a:ext uri="{FF2B5EF4-FFF2-40B4-BE49-F238E27FC236}">
                    <a16:creationId xmlns:a16="http://schemas.microsoft.com/office/drawing/2014/main" id="{94FAC869-6280-86BC-A3F8-11CCE53C3344}"/>
                  </a:ext>
                </a:extLst>
              </p:cNvPr>
              <p:cNvGrpSpPr/>
              <p:nvPr/>
            </p:nvGrpSpPr>
            <p:grpSpPr>
              <a:xfrm>
                <a:off x="9244137" y="2371879"/>
                <a:ext cx="182097" cy="165541"/>
                <a:chOff x="2192059" y="2491703"/>
                <a:chExt cx="182096" cy="165542"/>
              </a:xfrm>
            </p:grpSpPr>
            <p:sp>
              <p:nvSpPr>
                <p:cNvPr id="190" name="Oval 189">
                  <a:extLst>
                    <a:ext uri="{FF2B5EF4-FFF2-40B4-BE49-F238E27FC236}">
                      <a16:creationId xmlns:a16="http://schemas.microsoft.com/office/drawing/2014/main" id="{9A991488-6D69-3D5E-3A8B-D0F91FCF7B03}"/>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191" name="Graphic 190">
                  <a:extLst>
                    <a:ext uri="{FF2B5EF4-FFF2-40B4-BE49-F238E27FC236}">
                      <a16:creationId xmlns:a16="http://schemas.microsoft.com/office/drawing/2014/main" id="{8D9BED9B-64F3-5B81-890C-64FD00D50AB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181" name="Rectangle 180">
                <a:extLst>
                  <a:ext uri="{FF2B5EF4-FFF2-40B4-BE49-F238E27FC236}">
                    <a16:creationId xmlns:a16="http://schemas.microsoft.com/office/drawing/2014/main" id="{BF9F2795-4C5B-992C-3D71-E737B446BDD4}"/>
                  </a:ext>
                </a:extLst>
              </p:cNvPr>
              <p:cNvSpPr/>
              <p:nvPr/>
            </p:nvSpPr>
            <p:spPr>
              <a:xfrm>
                <a:off x="8702393" y="2326488"/>
                <a:ext cx="1265583" cy="560172"/>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182" name="Isosceles Triangle 181">
                <a:extLst>
                  <a:ext uri="{FF2B5EF4-FFF2-40B4-BE49-F238E27FC236}">
                    <a16:creationId xmlns:a16="http://schemas.microsoft.com/office/drawing/2014/main" id="{B68138C2-D6A1-D70D-52C1-9845764D76F6}"/>
                  </a:ext>
                </a:extLst>
              </p:cNvPr>
              <p:cNvSpPr>
                <a:spLocks/>
              </p:cNvSpPr>
              <p:nvPr/>
            </p:nvSpPr>
            <p:spPr>
              <a:xfrm flipV="1">
                <a:off x="9683002" y="2604118"/>
                <a:ext cx="226711" cy="206100"/>
              </a:xfrm>
              <a:prstGeom prst="triangl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183" name="Group 182">
                <a:extLst>
                  <a:ext uri="{FF2B5EF4-FFF2-40B4-BE49-F238E27FC236}">
                    <a16:creationId xmlns:a16="http://schemas.microsoft.com/office/drawing/2014/main" id="{D57FA88B-A074-1748-1E0B-5BC9CC76EFDC}"/>
                  </a:ext>
                </a:extLst>
              </p:cNvPr>
              <p:cNvGrpSpPr/>
              <p:nvPr/>
            </p:nvGrpSpPr>
            <p:grpSpPr>
              <a:xfrm>
                <a:off x="8780660" y="2594755"/>
                <a:ext cx="390217" cy="206098"/>
                <a:chOff x="1661620" y="2779259"/>
                <a:chExt cx="390217" cy="206100"/>
              </a:xfrm>
            </p:grpSpPr>
            <p:sp>
              <p:nvSpPr>
                <p:cNvPr id="188" name="Oval 187">
                  <a:extLst>
                    <a:ext uri="{FF2B5EF4-FFF2-40B4-BE49-F238E27FC236}">
                      <a16:creationId xmlns:a16="http://schemas.microsoft.com/office/drawing/2014/main" id="{8654C777-A485-26F8-06E4-1DB96EA0185D}"/>
                    </a:ext>
                  </a:extLst>
                </p:cNvPr>
                <p:cNvSpPr>
                  <a:spLocks/>
                </p:cNvSpPr>
                <p:nvPr/>
              </p:nvSpPr>
              <p:spPr>
                <a:xfrm>
                  <a:off x="1661620"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rgbClr val="CCDDE0"/>
                      </a:solidFill>
                    </a:rPr>
                    <a:t>~</a:t>
                  </a:r>
                </a:p>
              </p:txBody>
            </p:sp>
            <p:sp>
              <p:nvSpPr>
                <p:cNvPr id="189" name="Oval 188">
                  <a:extLst>
                    <a:ext uri="{FF2B5EF4-FFF2-40B4-BE49-F238E27FC236}">
                      <a16:creationId xmlns:a16="http://schemas.microsoft.com/office/drawing/2014/main" id="{A2D21E42-BB9E-A39F-D3BD-95279EC926D0}"/>
                    </a:ext>
                  </a:extLst>
                </p:cNvPr>
                <p:cNvSpPr>
                  <a:spLocks/>
                </p:cNvSpPr>
                <p:nvPr/>
              </p:nvSpPr>
              <p:spPr>
                <a:xfrm>
                  <a:off x="1825126"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rgbClr val="CCDDE0"/>
                      </a:solidFill>
                    </a:rPr>
                    <a:t>~</a:t>
                  </a:r>
                </a:p>
              </p:txBody>
            </p:sp>
          </p:grpSp>
          <p:cxnSp>
            <p:nvCxnSpPr>
              <p:cNvPr id="184" name="Straight Connector 183">
                <a:extLst>
                  <a:ext uri="{FF2B5EF4-FFF2-40B4-BE49-F238E27FC236}">
                    <a16:creationId xmlns:a16="http://schemas.microsoft.com/office/drawing/2014/main" id="{833F7026-DA0C-6FA6-E98C-728E7C80D95E}"/>
                  </a:ext>
                </a:extLst>
              </p:cNvPr>
              <p:cNvCxnSpPr>
                <a:cxnSpLocks/>
                <a:stCxn id="187" idx="2"/>
                <a:endCxn id="190" idx="0"/>
              </p:cNvCxnSpPr>
              <p:nvPr/>
            </p:nvCxnSpPr>
            <p:spPr>
              <a:xfrm>
                <a:off x="9335186" y="2248007"/>
                <a:ext cx="0" cy="123872"/>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Connector: Elbow 184">
                <a:extLst>
                  <a:ext uri="{FF2B5EF4-FFF2-40B4-BE49-F238E27FC236}">
                    <a16:creationId xmlns:a16="http://schemas.microsoft.com/office/drawing/2014/main" id="{3BAAC5A1-3098-DD1E-7304-3F18B773CBA0}"/>
                  </a:ext>
                </a:extLst>
              </p:cNvPr>
              <p:cNvCxnSpPr>
                <a:cxnSpLocks/>
                <a:stCxn id="188" idx="7"/>
              </p:cNvCxnSpPr>
              <p:nvPr/>
            </p:nvCxnSpPr>
            <p:spPr>
              <a:xfrm rot="5400000" flipH="1" flipV="1">
                <a:off x="9024010" y="2404807"/>
                <a:ext cx="170287" cy="269970"/>
              </a:xfrm>
              <a:prstGeom prst="bentConnector2">
                <a:avLst/>
              </a:prstGeom>
              <a:ln w="12700">
                <a:solidFill>
                  <a:srgbClr val="005763">
                    <a:alpha val="20000"/>
                  </a:srgbClr>
                </a:solidFill>
              </a:ln>
            </p:spPr>
            <p:style>
              <a:lnRef idx="2">
                <a:schemeClr val="accent1"/>
              </a:lnRef>
              <a:fillRef idx="0">
                <a:schemeClr val="accent1"/>
              </a:fillRef>
              <a:effectRef idx="1">
                <a:schemeClr val="accent1"/>
              </a:effectRef>
              <a:fontRef idx="minor">
                <a:schemeClr val="tx1"/>
              </a:fontRef>
            </p:style>
          </p:cxnSp>
          <p:cxnSp>
            <p:nvCxnSpPr>
              <p:cNvPr id="186" name="Connector: Elbow 185">
                <a:extLst>
                  <a:ext uri="{FF2B5EF4-FFF2-40B4-BE49-F238E27FC236}">
                    <a16:creationId xmlns:a16="http://schemas.microsoft.com/office/drawing/2014/main" id="{E0EDBECE-4D44-AB17-E886-144D0C6E601B}"/>
                  </a:ext>
                </a:extLst>
              </p:cNvPr>
              <p:cNvCxnSpPr>
                <a:cxnSpLocks/>
                <a:stCxn id="182" idx="3"/>
              </p:cNvCxnSpPr>
              <p:nvPr/>
            </p:nvCxnSpPr>
            <p:spPr>
              <a:xfrm rot="16200000" flipV="1">
                <a:off x="9536563" y="2344321"/>
                <a:ext cx="149468" cy="370121"/>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sp>
            <p:nvSpPr>
              <p:cNvPr id="187" name="Rectangle 186">
                <a:extLst>
                  <a:ext uri="{FF2B5EF4-FFF2-40B4-BE49-F238E27FC236}">
                    <a16:creationId xmlns:a16="http://schemas.microsoft.com/office/drawing/2014/main" id="{BA6C9164-7EFE-28BC-C4ED-66C841604915}"/>
                  </a:ext>
                </a:extLst>
              </p:cNvPr>
              <p:cNvSpPr/>
              <p:nvPr/>
            </p:nvSpPr>
            <p:spPr>
              <a:xfrm>
                <a:off x="8702395" y="2175244"/>
                <a:ext cx="1265582" cy="72763"/>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82" name="TextBox 81">
              <a:extLst>
                <a:ext uri="{FF2B5EF4-FFF2-40B4-BE49-F238E27FC236}">
                  <a16:creationId xmlns:a16="http://schemas.microsoft.com/office/drawing/2014/main" id="{12A7A809-4861-92A0-B7A1-B62814BCDB1F}"/>
                </a:ext>
              </a:extLst>
            </p:cNvPr>
            <p:cNvSpPr txBox="1">
              <a:spLocks/>
            </p:cNvSpPr>
            <p:nvPr/>
          </p:nvSpPr>
          <p:spPr>
            <a:xfrm>
              <a:off x="6553733" y="2705168"/>
              <a:ext cx="1112079"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only</a:t>
              </a:r>
            </a:p>
          </p:txBody>
        </p:sp>
      </p:grpSp>
      <p:grpSp>
        <p:nvGrpSpPr>
          <p:cNvPr id="15" name="Group 14">
            <a:extLst>
              <a:ext uri="{FF2B5EF4-FFF2-40B4-BE49-F238E27FC236}">
                <a16:creationId xmlns:a16="http://schemas.microsoft.com/office/drawing/2014/main" id="{BE4C76B8-A36E-B697-CF4D-3E6BB8D3FDF3}"/>
              </a:ext>
            </a:extLst>
          </p:cNvPr>
          <p:cNvGrpSpPr/>
          <p:nvPr/>
        </p:nvGrpSpPr>
        <p:grpSpPr>
          <a:xfrm>
            <a:off x="6298032" y="4814052"/>
            <a:ext cx="1913372" cy="1137654"/>
            <a:chOff x="7387544" y="4423595"/>
            <a:chExt cx="1913372" cy="1137654"/>
          </a:xfrm>
        </p:grpSpPr>
        <p:sp>
          <p:nvSpPr>
            <p:cNvPr id="27" name="Arrow: Pentagon 26">
              <a:extLst>
                <a:ext uri="{FF2B5EF4-FFF2-40B4-BE49-F238E27FC236}">
                  <a16:creationId xmlns:a16="http://schemas.microsoft.com/office/drawing/2014/main" id="{950E451C-E14A-7DFB-0ABC-7435DA325527}"/>
                </a:ext>
              </a:extLst>
            </p:cNvPr>
            <p:cNvSpPr>
              <a:spLocks/>
            </p:cNvSpPr>
            <p:nvPr/>
          </p:nvSpPr>
          <p:spPr>
            <a:xfrm>
              <a:off x="7387544" y="4423595"/>
              <a:ext cx="1913372"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Upgrade identification</a:t>
              </a:r>
            </a:p>
          </p:txBody>
        </p:sp>
        <p:grpSp>
          <p:nvGrpSpPr>
            <p:cNvPr id="192" name="Group 191">
              <a:extLst>
                <a:ext uri="{FF2B5EF4-FFF2-40B4-BE49-F238E27FC236}">
                  <a16:creationId xmlns:a16="http://schemas.microsoft.com/office/drawing/2014/main" id="{24E05EEB-2ECB-0CE6-A474-0A09628AF176}"/>
                </a:ext>
              </a:extLst>
            </p:cNvPr>
            <p:cNvGrpSpPr/>
            <p:nvPr/>
          </p:nvGrpSpPr>
          <p:grpSpPr>
            <a:xfrm>
              <a:off x="7387544" y="4979656"/>
              <a:ext cx="649448" cy="365070"/>
              <a:chOff x="9010491" y="3342751"/>
              <a:chExt cx="649448" cy="365070"/>
            </a:xfrm>
          </p:grpSpPr>
          <p:grpSp>
            <p:nvGrpSpPr>
              <p:cNvPr id="193" name="Group 192">
                <a:extLst>
                  <a:ext uri="{FF2B5EF4-FFF2-40B4-BE49-F238E27FC236}">
                    <a16:creationId xmlns:a16="http://schemas.microsoft.com/office/drawing/2014/main" id="{9FA2163C-63A8-A68D-7EBA-38A223DDCBB5}"/>
                  </a:ext>
                </a:extLst>
              </p:cNvPr>
              <p:cNvGrpSpPr/>
              <p:nvPr/>
            </p:nvGrpSpPr>
            <p:grpSpPr>
              <a:xfrm>
                <a:off x="9288493" y="3443656"/>
                <a:ext cx="93445" cy="84949"/>
                <a:chOff x="2192059" y="2491703"/>
                <a:chExt cx="182096" cy="165542"/>
              </a:xfrm>
            </p:grpSpPr>
            <p:sp>
              <p:nvSpPr>
                <p:cNvPr id="203" name="Oval 202">
                  <a:extLst>
                    <a:ext uri="{FF2B5EF4-FFF2-40B4-BE49-F238E27FC236}">
                      <a16:creationId xmlns:a16="http://schemas.microsoft.com/office/drawing/2014/main" id="{97B00CAE-2C36-384B-24FB-507B23264CF6}"/>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204" name="Graphic 203">
                  <a:extLst>
                    <a:ext uri="{FF2B5EF4-FFF2-40B4-BE49-F238E27FC236}">
                      <a16:creationId xmlns:a16="http://schemas.microsoft.com/office/drawing/2014/main" id="{9CD63C1A-A206-9124-665D-A87768E9192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194" name="Rectangle 193">
                <a:extLst>
                  <a:ext uri="{FF2B5EF4-FFF2-40B4-BE49-F238E27FC236}">
                    <a16:creationId xmlns:a16="http://schemas.microsoft.com/office/drawing/2014/main" id="{6578D0CB-1C63-C592-9345-B752CF19C257}"/>
                  </a:ext>
                </a:extLst>
              </p:cNvPr>
              <p:cNvSpPr/>
              <p:nvPr/>
            </p:nvSpPr>
            <p:spPr>
              <a:xfrm>
                <a:off x="9010491" y="3420363"/>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195" name="Isosceles Triangle 194">
                <a:extLst>
                  <a:ext uri="{FF2B5EF4-FFF2-40B4-BE49-F238E27FC236}">
                    <a16:creationId xmlns:a16="http://schemas.microsoft.com/office/drawing/2014/main" id="{F859DD12-1B4E-FCCD-C788-70C8F63C0584}"/>
                  </a:ext>
                </a:extLst>
              </p:cNvPr>
              <p:cNvSpPr>
                <a:spLocks/>
              </p:cNvSpPr>
              <p:nvPr/>
            </p:nvSpPr>
            <p:spPr>
              <a:xfrm flipV="1">
                <a:off x="9513701" y="3562832"/>
                <a:ext cx="116339" cy="105762"/>
              </a:xfrm>
              <a:prstGeom prst="triangle">
                <a:avLst/>
              </a:prstGeom>
              <a:solidFill>
                <a:schemeClr val="accent5"/>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196" name="Group 195">
                <a:extLst>
                  <a:ext uri="{FF2B5EF4-FFF2-40B4-BE49-F238E27FC236}">
                    <a16:creationId xmlns:a16="http://schemas.microsoft.com/office/drawing/2014/main" id="{C3CCE0B6-51FD-468F-4FDC-99AEEAA1BA7D}"/>
                  </a:ext>
                </a:extLst>
              </p:cNvPr>
              <p:cNvGrpSpPr/>
              <p:nvPr/>
            </p:nvGrpSpPr>
            <p:grpSpPr>
              <a:xfrm>
                <a:off x="9050655" y="3558027"/>
                <a:ext cx="200244" cy="105761"/>
                <a:chOff x="1661620" y="2779259"/>
                <a:chExt cx="390217" cy="206100"/>
              </a:xfrm>
              <a:solidFill>
                <a:schemeClr val="accent5"/>
              </a:solidFill>
            </p:grpSpPr>
            <p:sp>
              <p:nvSpPr>
                <p:cNvPr id="201" name="Oval 200">
                  <a:extLst>
                    <a:ext uri="{FF2B5EF4-FFF2-40B4-BE49-F238E27FC236}">
                      <a16:creationId xmlns:a16="http://schemas.microsoft.com/office/drawing/2014/main" id="{250AA6F9-FE5B-E908-8BED-7629590164B8}"/>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202" name="Oval 201">
                  <a:extLst>
                    <a:ext uri="{FF2B5EF4-FFF2-40B4-BE49-F238E27FC236}">
                      <a16:creationId xmlns:a16="http://schemas.microsoft.com/office/drawing/2014/main" id="{E68B28B1-5AAA-A1F9-D5B4-EAFB093C2A1B}"/>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197" name="Straight Connector 196">
                <a:extLst>
                  <a:ext uri="{FF2B5EF4-FFF2-40B4-BE49-F238E27FC236}">
                    <a16:creationId xmlns:a16="http://schemas.microsoft.com/office/drawing/2014/main" id="{81219211-D153-FB0C-57F4-00D9A42D5127}"/>
                  </a:ext>
                </a:extLst>
              </p:cNvPr>
              <p:cNvCxnSpPr>
                <a:cxnSpLocks/>
                <a:stCxn id="200" idx="2"/>
                <a:endCxn id="203" idx="0"/>
              </p:cNvCxnSpPr>
              <p:nvPr/>
            </p:nvCxnSpPr>
            <p:spPr>
              <a:xfrm>
                <a:off x="9335216" y="3380090"/>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 name="Connector: Elbow 197">
                <a:extLst>
                  <a:ext uri="{FF2B5EF4-FFF2-40B4-BE49-F238E27FC236}">
                    <a16:creationId xmlns:a16="http://schemas.microsoft.com/office/drawing/2014/main" id="{54367F50-06A7-EFBC-0E6A-A0C129F89082}"/>
                  </a:ext>
                </a:extLst>
              </p:cNvPr>
              <p:cNvCxnSpPr>
                <a:cxnSpLocks/>
                <a:stCxn id="201" idx="7"/>
              </p:cNvCxnSpPr>
              <p:nvPr/>
            </p:nvCxnSpPr>
            <p:spPr>
              <a:xfrm rot="5400000" flipH="1" flipV="1">
                <a:off x="9175532" y="3460553"/>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199" name="Connector: Elbow 198">
                <a:extLst>
                  <a:ext uri="{FF2B5EF4-FFF2-40B4-BE49-F238E27FC236}">
                    <a16:creationId xmlns:a16="http://schemas.microsoft.com/office/drawing/2014/main" id="{6D69AB07-6CE8-5BE0-4130-7220EF668D7A}"/>
                  </a:ext>
                </a:extLst>
              </p:cNvPr>
              <p:cNvCxnSpPr>
                <a:cxnSpLocks/>
                <a:stCxn id="195" idx="3"/>
              </p:cNvCxnSpPr>
              <p:nvPr/>
            </p:nvCxnSpPr>
            <p:spPr>
              <a:xfrm rot="16200000" flipV="1">
                <a:off x="9438554" y="3429514"/>
                <a:ext cx="76701" cy="189932"/>
              </a:xfrm>
              <a:prstGeom prst="bentConnector2">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00" name="Rectangle 199">
                <a:extLst>
                  <a:ext uri="{FF2B5EF4-FFF2-40B4-BE49-F238E27FC236}">
                    <a16:creationId xmlns:a16="http://schemas.microsoft.com/office/drawing/2014/main" id="{5198B03D-F840-F115-5A28-5C5EAE7FBD05}"/>
                  </a:ext>
                </a:extLst>
              </p:cNvPr>
              <p:cNvSpPr/>
              <p:nvPr/>
            </p:nvSpPr>
            <p:spPr>
              <a:xfrm>
                <a:off x="9010492" y="3342751"/>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85" name="TextBox 84">
              <a:extLst>
                <a:ext uri="{FF2B5EF4-FFF2-40B4-BE49-F238E27FC236}">
                  <a16:creationId xmlns:a16="http://schemas.microsoft.com/office/drawing/2014/main" id="{46C2508D-FB1A-5BEE-6044-BEF620232C41}"/>
                </a:ext>
              </a:extLst>
            </p:cNvPr>
            <p:cNvSpPr txBox="1">
              <a:spLocks/>
            </p:cNvSpPr>
            <p:nvPr/>
          </p:nvSpPr>
          <p:spPr>
            <a:xfrm>
              <a:off x="7387544" y="5407361"/>
              <a:ext cx="134315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and gen</a:t>
              </a:r>
            </a:p>
          </p:txBody>
        </p:sp>
      </p:grpSp>
      <p:grpSp>
        <p:nvGrpSpPr>
          <p:cNvPr id="63" name="Group 62">
            <a:extLst>
              <a:ext uri="{FF2B5EF4-FFF2-40B4-BE49-F238E27FC236}">
                <a16:creationId xmlns:a16="http://schemas.microsoft.com/office/drawing/2014/main" id="{BA2ADCDD-90B3-336F-3829-AD6BA7760739}"/>
              </a:ext>
            </a:extLst>
          </p:cNvPr>
          <p:cNvGrpSpPr/>
          <p:nvPr/>
        </p:nvGrpSpPr>
        <p:grpSpPr>
          <a:xfrm>
            <a:off x="10315447" y="4814052"/>
            <a:ext cx="1343153" cy="1137654"/>
            <a:chOff x="9422162" y="4423595"/>
            <a:chExt cx="1343153" cy="1137654"/>
          </a:xfrm>
        </p:grpSpPr>
        <p:sp>
          <p:nvSpPr>
            <p:cNvPr id="40" name="Arrow: Pentagon 39">
              <a:extLst>
                <a:ext uri="{FF2B5EF4-FFF2-40B4-BE49-F238E27FC236}">
                  <a16:creationId xmlns:a16="http://schemas.microsoft.com/office/drawing/2014/main" id="{C2558688-AB7C-5D5F-EC5B-2C28D2BA3016}"/>
                </a:ext>
              </a:extLst>
            </p:cNvPr>
            <p:cNvSpPr>
              <a:spLocks/>
            </p:cNvSpPr>
            <p:nvPr/>
          </p:nvSpPr>
          <p:spPr>
            <a:xfrm>
              <a:off x="9422162" y="4423595"/>
              <a:ext cx="1199337" cy="45783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Refinement study</a:t>
              </a:r>
            </a:p>
          </p:txBody>
        </p:sp>
        <p:grpSp>
          <p:nvGrpSpPr>
            <p:cNvPr id="205" name="Group 204">
              <a:extLst>
                <a:ext uri="{FF2B5EF4-FFF2-40B4-BE49-F238E27FC236}">
                  <a16:creationId xmlns:a16="http://schemas.microsoft.com/office/drawing/2014/main" id="{58AAD997-E8E3-AFDD-0DAC-8A2CFDCC4F0B}"/>
                </a:ext>
              </a:extLst>
            </p:cNvPr>
            <p:cNvGrpSpPr/>
            <p:nvPr/>
          </p:nvGrpSpPr>
          <p:grpSpPr>
            <a:xfrm>
              <a:off x="9422162" y="4979656"/>
              <a:ext cx="649448" cy="365070"/>
              <a:chOff x="9010491" y="3342751"/>
              <a:chExt cx="649448" cy="365070"/>
            </a:xfrm>
          </p:grpSpPr>
          <p:grpSp>
            <p:nvGrpSpPr>
              <p:cNvPr id="206" name="Group 205">
                <a:extLst>
                  <a:ext uri="{FF2B5EF4-FFF2-40B4-BE49-F238E27FC236}">
                    <a16:creationId xmlns:a16="http://schemas.microsoft.com/office/drawing/2014/main" id="{7B2AFF6C-4EE8-CD56-2456-A4380E57E863}"/>
                  </a:ext>
                </a:extLst>
              </p:cNvPr>
              <p:cNvGrpSpPr/>
              <p:nvPr/>
            </p:nvGrpSpPr>
            <p:grpSpPr>
              <a:xfrm>
                <a:off x="9288493" y="3443656"/>
                <a:ext cx="93445" cy="84949"/>
                <a:chOff x="2192059" y="2491703"/>
                <a:chExt cx="182096" cy="165542"/>
              </a:xfrm>
            </p:grpSpPr>
            <p:sp>
              <p:nvSpPr>
                <p:cNvPr id="216" name="Oval 215">
                  <a:extLst>
                    <a:ext uri="{FF2B5EF4-FFF2-40B4-BE49-F238E27FC236}">
                      <a16:creationId xmlns:a16="http://schemas.microsoft.com/office/drawing/2014/main" id="{4DF20B73-DA84-DB0D-8381-ED9D0E7E2A43}"/>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217" name="Graphic 216">
                  <a:extLst>
                    <a:ext uri="{FF2B5EF4-FFF2-40B4-BE49-F238E27FC236}">
                      <a16:creationId xmlns:a16="http://schemas.microsoft.com/office/drawing/2014/main" id="{05BE46D2-62B5-4F9A-1FAA-5ED2119766D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207" name="Rectangle 206">
                <a:extLst>
                  <a:ext uri="{FF2B5EF4-FFF2-40B4-BE49-F238E27FC236}">
                    <a16:creationId xmlns:a16="http://schemas.microsoft.com/office/drawing/2014/main" id="{456F3960-33A5-0891-ED7F-7C6C6A8035B1}"/>
                  </a:ext>
                </a:extLst>
              </p:cNvPr>
              <p:cNvSpPr/>
              <p:nvPr/>
            </p:nvSpPr>
            <p:spPr>
              <a:xfrm>
                <a:off x="9010491" y="3420363"/>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208" name="Isosceles Triangle 207">
                <a:extLst>
                  <a:ext uri="{FF2B5EF4-FFF2-40B4-BE49-F238E27FC236}">
                    <a16:creationId xmlns:a16="http://schemas.microsoft.com/office/drawing/2014/main" id="{A8C6D5D6-9625-FAA4-AB57-A72D3D10FC5A}"/>
                  </a:ext>
                </a:extLst>
              </p:cNvPr>
              <p:cNvSpPr>
                <a:spLocks/>
              </p:cNvSpPr>
              <p:nvPr/>
            </p:nvSpPr>
            <p:spPr>
              <a:xfrm flipV="1">
                <a:off x="9513701" y="3562832"/>
                <a:ext cx="116339" cy="105762"/>
              </a:xfrm>
              <a:prstGeom prst="triangle">
                <a:avLst/>
              </a:prstGeom>
              <a:solidFill>
                <a:schemeClr val="accent5"/>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209" name="Group 208">
                <a:extLst>
                  <a:ext uri="{FF2B5EF4-FFF2-40B4-BE49-F238E27FC236}">
                    <a16:creationId xmlns:a16="http://schemas.microsoft.com/office/drawing/2014/main" id="{473E37C5-AF70-FA88-0BBA-739C63CB7D65}"/>
                  </a:ext>
                </a:extLst>
              </p:cNvPr>
              <p:cNvGrpSpPr/>
              <p:nvPr/>
            </p:nvGrpSpPr>
            <p:grpSpPr>
              <a:xfrm>
                <a:off x="9050655" y="3558027"/>
                <a:ext cx="200244" cy="105761"/>
                <a:chOff x="1661620" y="2779259"/>
                <a:chExt cx="390217" cy="206100"/>
              </a:xfrm>
              <a:solidFill>
                <a:schemeClr val="accent5"/>
              </a:solidFill>
            </p:grpSpPr>
            <p:sp>
              <p:nvSpPr>
                <p:cNvPr id="214" name="Oval 213">
                  <a:extLst>
                    <a:ext uri="{FF2B5EF4-FFF2-40B4-BE49-F238E27FC236}">
                      <a16:creationId xmlns:a16="http://schemas.microsoft.com/office/drawing/2014/main" id="{EFF8DAAE-5E2E-9209-52A8-724C38783CA3}"/>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215" name="Oval 214">
                  <a:extLst>
                    <a:ext uri="{FF2B5EF4-FFF2-40B4-BE49-F238E27FC236}">
                      <a16:creationId xmlns:a16="http://schemas.microsoft.com/office/drawing/2014/main" id="{1B0C5AE1-2BCC-6CFA-6654-61CD1A5266BD}"/>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210" name="Straight Connector 209">
                <a:extLst>
                  <a:ext uri="{FF2B5EF4-FFF2-40B4-BE49-F238E27FC236}">
                    <a16:creationId xmlns:a16="http://schemas.microsoft.com/office/drawing/2014/main" id="{98145679-94D9-2276-49D3-C8B8B4D75A7F}"/>
                  </a:ext>
                </a:extLst>
              </p:cNvPr>
              <p:cNvCxnSpPr>
                <a:cxnSpLocks/>
                <a:stCxn id="213" idx="2"/>
                <a:endCxn id="216" idx="0"/>
              </p:cNvCxnSpPr>
              <p:nvPr/>
            </p:nvCxnSpPr>
            <p:spPr>
              <a:xfrm>
                <a:off x="9335216" y="3380090"/>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C3A26234-1119-B242-FF7E-91D1BBF36F1F}"/>
                  </a:ext>
                </a:extLst>
              </p:cNvPr>
              <p:cNvCxnSpPr>
                <a:cxnSpLocks/>
                <a:stCxn id="214" idx="7"/>
              </p:cNvCxnSpPr>
              <p:nvPr/>
            </p:nvCxnSpPr>
            <p:spPr>
              <a:xfrm rot="5400000" flipH="1" flipV="1">
                <a:off x="9175532" y="3460553"/>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212" name="Connector: Elbow 211">
                <a:extLst>
                  <a:ext uri="{FF2B5EF4-FFF2-40B4-BE49-F238E27FC236}">
                    <a16:creationId xmlns:a16="http://schemas.microsoft.com/office/drawing/2014/main" id="{255BB2C5-E85E-E0B9-7CCC-ACF26D611735}"/>
                  </a:ext>
                </a:extLst>
              </p:cNvPr>
              <p:cNvCxnSpPr>
                <a:cxnSpLocks/>
                <a:stCxn id="208" idx="3"/>
              </p:cNvCxnSpPr>
              <p:nvPr/>
            </p:nvCxnSpPr>
            <p:spPr>
              <a:xfrm rot="16200000" flipV="1">
                <a:off x="9438554" y="3429514"/>
                <a:ext cx="76701" cy="189932"/>
              </a:xfrm>
              <a:prstGeom prst="bentConnector2">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13" name="Rectangle 212">
                <a:extLst>
                  <a:ext uri="{FF2B5EF4-FFF2-40B4-BE49-F238E27FC236}">
                    <a16:creationId xmlns:a16="http://schemas.microsoft.com/office/drawing/2014/main" id="{88B70DBD-46D8-87F0-F89F-A950CA6C24FC}"/>
                  </a:ext>
                </a:extLst>
              </p:cNvPr>
              <p:cNvSpPr/>
              <p:nvPr/>
            </p:nvSpPr>
            <p:spPr>
              <a:xfrm>
                <a:off x="9010492" y="3342751"/>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86" name="TextBox 85">
              <a:extLst>
                <a:ext uri="{FF2B5EF4-FFF2-40B4-BE49-F238E27FC236}">
                  <a16:creationId xmlns:a16="http://schemas.microsoft.com/office/drawing/2014/main" id="{51BF6289-76D9-4A2D-D8FE-375576B34741}"/>
                </a:ext>
              </a:extLst>
            </p:cNvPr>
            <p:cNvSpPr txBox="1">
              <a:spLocks/>
            </p:cNvSpPr>
            <p:nvPr/>
          </p:nvSpPr>
          <p:spPr>
            <a:xfrm>
              <a:off x="9422162" y="5407361"/>
              <a:ext cx="134315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and gen</a:t>
              </a:r>
            </a:p>
          </p:txBody>
        </p:sp>
      </p:grpSp>
      <p:sp>
        <p:nvSpPr>
          <p:cNvPr id="22" name="Arrow: Pentagon 21">
            <a:extLst>
              <a:ext uri="{FF2B5EF4-FFF2-40B4-BE49-F238E27FC236}">
                <a16:creationId xmlns:a16="http://schemas.microsoft.com/office/drawing/2014/main" id="{0B3FE7FF-7F70-1D9F-B394-5BA631C33252}"/>
              </a:ext>
            </a:extLst>
          </p:cNvPr>
          <p:cNvSpPr>
            <a:spLocks/>
          </p:cNvSpPr>
          <p:nvPr/>
        </p:nvSpPr>
        <p:spPr>
          <a:xfrm>
            <a:off x="3196700" y="3029957"/>
            <a:ext cx="5014703" cy="68532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a:t>Gen FIS studies</a:t>
            </a:r>
            <a:endParaRPr lang="en-US" sz="1200" b="1" dirty="0"/>
          </a:p>
          <a:p>
            <a:pPr algn="ctr"/>
            <a:r>
              <a:rPr lang="en-US" sz="1200" b="1" dirty="0"/>
              <a:t>Includes load FIS studies as applicable </a:t>
            </a:r>
          </a:p>
          <a:p>
            <a:pPr algn="ctr"/>
            <a:r>
              <a:rPr lang="en-US" sz="1200" i="1" dirty="0"/>
              <a:t>(includes load for stability/operability assessment)</a:t>
            </a:r>
          </a:p>
        </p:txBody>
      </p:sp>
      <p:pic>
        <p:nvPicPr>
          <p:cNvPr id="65" name="Graphic 64">
            <a:extLst>
              <a:ext uri="{FF2B5EF4-FFF2-40B4-BE49-F238E27FC236}">
                <a16:creationId xmlns:a16="http://schemas.microsoft.com/office/drawing/2014/main" id="{C114F140-B1E8-CF4F-237B-A6A6A8C0205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247306" y="6230994"/>
            <a:ext cx="284384" cy="284384"/>
          </a:xfrm>
          <a:prstGeom prst="rect">
            <a:avLst/>
          </a:prstGeom>
        </p:spPr>
      </p:pic>
      <p:sp>
        <p:nvSpPr>
          <p:cNvPr id="67" name="Isosceles Triangle 66">
            <a:extLst>
              <a:ext uri="{FF2B5EF4-FFF2-40B4-BE49-F238E27FC236}">
                <a16:creationId xmlns:a16="http://schemas.microsoft.com/office/drawing/2014/main" id="{8B9298BB-9CD5-D4A2-D260-C88DF2FF8F20}"/>
              </a:ext>
            </a:extLst>
          </p:cNvPr>
          <p:cNvSpPr/>
          <p:nvPr/>
        </p:nvSpPr>
        <p:spPr>
          <a:xfrm>
            <a:off x="4318365" y="6048117"/>
            <a:ext cx="144042" cy="95025"/>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2D1F8C8-61B0-551C-5FC7-AF12F223C4FB}"/>
              </a:ext>
            </a:extLst>
          </p:cNvPr>
          <p:cNvGrpSpPr/>
          <p:nvPr/>
        </p:nvGrpSpPr>
        <p:grpSpPr>
          <a:xfrm>
            <a:off x="3196700" y="3818942"/>
            <a:ext cx="649448" cy="365070"/>
            <a:chOff x="9010491" y="2890169"/>
            <a:chExt cx="649448" cy="365070"/>
          </a:xfrm>
        </p:grpSpPr>
        <p:grpSp>
          <p:nvGrpSpPr>
            <p:cNvPr id="87" name="Group 86">
              <a:extLst>
                <a:ext uri="{FF2B5EF4-FFF2-40B4-BE49-F238E27FC236}">
                  <a16:creationId xmlns:a16="http://schemas.microsoft.com/office/drawing/2014/main" id="{D20F666F-299A-035D-E189-1B8DABB5FB68}"/>
                </a:ext>
              </a:extLst>
            </p:cNvPr>
            <p:cNvGrpSpPr/>
            <p:nvPr/>
          </p:nvGrpSpPr>
          <p:grpSpPr>
            <a:xfrm>
              <a:off x="9288493" y="2991074"/>
              <a:ext cx="93445" cy="84949"/>
              <a:chOff x="2192059" y="2491703"/>
              <a:chExt cx="182096" cy="165542"/>
            </a:xfrm>
          </p:grpSpPr>
          <p:sp>
            <p:nvSpPr>
              <p:cNvPr id="97" name="Oval 96">
                <a:extLst>
                  <a:ext uri="{FF2B5EF4-FFF2-40B4-BE49-F238E27FC236}">
                    <a16:creationId xmlns:a16="http://schemas.microsoft.com/office/drawing/2014/main" id="{77BA0A65-6095-B2A4-21D3-62F339AA9041}"/>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98" name="Graphic 97">
                <a:extLst>
                  <a:ext uri="{FF2B5EF4-FFF2-40B4-BE49-F238E27FC236}">
                    <a16:creationId xmlns:a16="http://schemas.microsoft.com/office/drawing/2014/main" id="{8016E085-FDAD-2717-2104-832B5284389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88" name="Rectangle 87">
              <a:extLst>
                <a:ext uri="{FF2B5EF4-FFF2-40B4-BE49-F238E27FC236}">
                  <a16:creationId xmlns:a16="http://schemas.microsoft.com/office/drawing/2014/main" id="{5E110182-832D-1D3B-910E-2D365195C03F}"/>
                </a:ext>
              </a:extLst>
            </p:cNvPr>
            <p:cNvSpPr/>
            <p:nvPr/>
          </p:nvSpPr>
          <p:spPr>
            <a:xfrm>
              <a:off x="9010491" y="2967781"/>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89" name="Isosceles Triangle 88">
              <a:extLst>
                <a:ext uri="{FF2B5EF4-FFF2-40B4-BE49-F238E27FC236}">
                  <a16:creationId xmlns:a16="http://schemas.microsoft.com/office/drawing/2014/main" id="{AE130D93-553D-F2F6-3366-A08D0DE3B51C}"/>
                </a:ext>
              </a:extLst>
            </p:cNvPr>
            <p:cNvSpPr>
              <a:spLocks/>
            </p:cNvSpPr>
            <p:nvPr/>
          </p:nvSpPr>
          <p:spPr>
            <a:xfrm flipV="1">
              <a:off x="9513701" y="3110250"/>
              <a:ext cx="116339" cy="105762"/>
            </a:xfrm>
            <a:prstGeom prst="triangle">
              <a:avLst/>
            </a:prstGeom>
            <a:solidFill>
              <a:srgbClr val="CCDDE0"/>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90" name="Group 89">
              <a:extLst>
                <a:ext uri="{FF2B5EF4-FFF2-40B4-BE49-F238E27FC236}">
                  <a16:creationId xmlns:a16="http://schemas.microsoft.com/office/drawing/2014/main" id="{D4DFA7A2-F9BD-B462-2EA1-6D2D9E768581}"/>
                </a:ext>
              </a:extLst>
            </p:cNvPr>
            <p:cNvGrpSpPr/>
            <p:nvPr/>
          </p:nvGrpSpPr>
          <p:grpSpPr>
            <a:xfrm>
              <a:off x="9050655" y="3105445"/>
              <a:ext cx="200244" cy="105761"/>
              <a:chOff x="1661620" y="2779259"/>
              <a:chExt cx="390217" cy="206100"/>
            </a:xfrm>
            <a:solidFill>
              <a:schemeClr val="accent5"/>
            </a:solidFill>
          </p:grpSpPr>
          <p:sp>
            <p:nvSpPr>
              <p:cNvPr id="95" name="Oval 94">
                <a:extLst>
                  <a:ext uri="{FF2B5EF4-FFF2-40B4-BE49-F238E27FC236}">
                    <a16:creationId xmlns:a16="http://schemas.microsoft.com/office/drawing/2014/main" id="{9FC97694-A6CF-B24C-FCA8-804DC251B5EA}"/>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96" name="Oval 95">
                <a:extLst>
                  <a:ext uri="{FF2B5EF4-FFF2-40B4-BE49-F238E27FC236}">
                    <a16:creationId xmlns:a16="http://schemas.microsoft.com/office/drawing/2014/main" id="{DD605390-2FDD-A60F-39DF-580ADA1DC500}"/>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91" name="Straight Connector 90">
              <a:extLst>
                <a:ext uri="{FF2B5EF4-FFF2-40B4-BE49-F238E27FC236}">
                  <a16:creationId xmlns:a16="http://schemas.microsoft.com/office/drawing/2014/main" id="{DC1E7158-FA4B-8C08-E42C-AC25B8C7DB78}"/>
                </a:ext>
              </a:extLst>
            </p:cNvPr>
            <p:cNvCxnSpPr>
              <a:cxnSpLocks/>
              <a:stCxn id="94" idx="2"/>
              <a:endCxn id="97" idx="0"/>
            </p:cNvCxnSpPr>
            <p:nvPr/>
          </p:nvCxnSpPr>
          <p:spPr>
            <a:xfrm>
              <a:off x="9335216" y="2927508"/>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7DE5C1B6-F189-D156-F356-43D4DD82A2FF}"/>
                </a:ext>
              </a:extLst>
            </p:cNvPr>
            <p:cNvCxnSpPr>
              <a:cxnSpLocks/>
              <a:stCxn id="95" idx="7"/>
            </p:cNvCxnSpPr>
            <p:nvPr/>
          </p:nvCxnSpPr>
          <p:spPr>
            <a:xfrm rot="5400000" flipH="1" flipV="1">
              <a:off x="9175532" y="3007971"/>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93" name="Connector: Elbow 92">
              <a:extLst>
                <a:ext uri="{FF2B5EF4-FFF2-40B4-BE49-F238E27FC236}">
                  <a16:creationId xmlns:a16="http://schemas.microsoft.com/office/drawing/2014/main" id="{3B8BFF12-E23E-0DEA-A5C8-D75034F374B5}"/>
                </a:ext>
              </a:extLst>
            </p:cNvPr>
            <p:cNvCxnSpPr>
              <a:cxnSpLocks/>
              <a:stCxn id="89" idx="3"/>
            </p:cNvCxnSpPr>
            <p:nvPr/>
          </p:nvCxnSpPr>
          <p:spPr>
            <a:xfrm rot="16200000" flipV="1">
              <a:off x="9438554" y="2976932"/>
              <a:ext cx="76701" cy="18993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C9F39D36-E2F1-19C9-E6C4-25AFDB46C367}"/>
                </a:ext>
              </a:extLst>
            </p:cNvPr>
            <p:cNvSpPr/>
            <p:nvPr/>
          </p:nvSpPr>
          <p:spPr>
            <a:xfrm>
              <a:off x="9010492" y="2890169"/>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113" name="TextBox 112">
            <a:extLst>
              <a:ext uri="{FF2B5EF4-FFF2-40B4-BE49-F238E27FC236}">
                <a16:creationId xmlns:a16="http://schemas.microsoft.com/office/drawing/2014/main" id="{6CE182A2-DBB7-D68A-CBF4-5BC77696C742}"/>
              </a:ext>
            </a:extLst>
          </p:cNvPr>
          <p:cNvSpPr txBox="1">
            <a:spLocks/>
          </p:cNvSpPr>
          <p:nvPr/>
        </p:nvSpPr>
        <p:spPr>
          <a:xfrm>
            <a:off x="3196700" y="4281724"/>
            <a:ext cx="1112079"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gen only</a:t>
            </a:r>
          </a:p>
        </p:txBody>
      </p:sp>
      <p:sp>
        <p:nvSpPr>
          <p:cNvPr id="114" name="TextBox 113">
            <a:extLst>
              <a:ext uri="{FF2B5EF4-FFF2-40B4-BE49-F238E27FC236}">
                <a16:creationId xmlns:a16="http://schemas.microsoft.com/office/drawing/2014/main" id="{0CE09DB1-CB71-D289-C099-332C395B5649}"/>
              </a:ext>
            </a:extLst>
          </p:cNvPr>
          <p:cNvSpPr txBox="1">
            <a:spLocks/>
          </p:cNvSpPr>
          <p:nvPr/>
        </p:nvSpPr>
        <p:spPr>
          <a:xfrm>
            <a:off x="4501669" y="4281724"/>
            <a:ext cx="134315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Focus on load and gen</a:t>
            </a:r>
          </a:p>
        </p:txBody>
      </p:sp>
      <p:grpSp>
        <p:nvGrpSpPr>
          <p:cNvPr id="70" name="Group 69">
            <a:extLst>
              <a:ext uri="{FF2B5EF4-FFF2-40B4-BE49-F238E27FC236}">
                <a16:creationId xmlns:a16="http://schemas.microsoft.com/office/drawing/2014/main" id="{63437519-3A3C-FCA9-A9BC-5799A2605FC3}"/>
              </a:ext>
            </a:extLst>
          </p:cNvPr>
          <p:cNvGrpSpPr/>
          <p:nvPr/>
        </p:nvGrpSpPr>
        <p:grpSpPr>
          <a:xfrm>
            <a:off x="4501669" y="3818942"/>
            <a:ext cx="649448" cy="365070"/>
            <a:chOff x="9010491" y="3342751"/>
            <a:chExt cx="649448" cy="365070"/>
          </a:xfrm>
        </p:grpSpPr>
        <p:grpSp>
          <p:nvGrpSpPr>
            <p:cNvPr id="71" name="Group 70">
              <a:extLst>
                <a:ext uri="{FF2B5EF4-FFF2-40B4-BE49-F238E27FC236}">
                  <a16:creationId xmlns:a16="http://schemas.microsoft.com/office/drawing/2014/main" id="{5C24CC5B-9552-DF5C-E388-B80DAC036321}"/>
                </a:ext>
              </a:extLst>
            </p:cNvPr>
            <p:cNvGrpSpPr/>
            <p:nvPr/>
          </p:nvGrpSpPr>
          <p:grpSpPr>
            <a:xfrm>
              <a:off x="9288493" y="3443656"/>
              <a:ext cx="93445" cy="84949"/>
              <a:chOff x="2192059" y="2491703"/>
              <a:chExt cx="182096" cy="165542"/>
            </a:xfrm>
          </p:grpSpPr>
          <p:sp>
            <p:nvSpPr>
              <p:cNvPr id="83" name="Oval 82">
                <a:extLst>
                  <a:ext uri="{FF2B5EF4-FFF2-40B4-BE49-F238E27FC236}">
                    <a16:creationId xmlns:a16="http://schemas.microsoft.com/office/drawing/2014/main" id="{9E5EEBB9-3337-5A1E-7403-23CA80160654}"/>
                  </a:ext>
                </a:extLst>
              </p:cNvPr>
              <p:cNvSpPr/>
              <p:nvPr/>
            </p:nvSpPr>
            <p:spPr>
              <a:xfrm>
                <a:off x="2192059" y="2491703"/>
                <a:ext cx="182096" cy="165542"/>
              </a:xfrm>
              <a:prstGeom prst="ellipse">
                <a:avLst/>
              </a:prstGeom>
              <a:solidFill>
                <a:schemeClr val="accent5"/>
              </a:solidFill>
              <a:ln w="12700" cap="sq">
                <a:solidFill>
                  <a:srgbClr val="26D07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050" b="0" i="0" u="none" strike="noStrike" kern="1200" cap="none" spc="0" normalizeH="0" baseline="0" noProof="0" err="1">
                  <a:ln>
                    <a:noFill/>
                  </a:ln>
                  <a:solidFill>
                    <a:srgbClr val="FFFFFF"/>
                  </a:solidFill>
                  <a:effectLst/>
                  <a:uLnTx/>
                  <a:uFillTx/>
                  <a:latin typeface="Arial"/>
                  <a:ea typeface="+mn-ea"/>
                  <a:cs typeface="+mn-cs"/>
                </a:endParaRPr>
              </a:p>
            </p:txBody>
          </p:sp>
          <p:pic>
            <p:nvPicPr>
              <p:cNvPr id="84" name="Graphic 83">
                <a:extLst>
                  <a:ext uri="{FF2B5EF4-FFF2-40B4-BE49-F238E27FC236}">
                    <a16:creationId xmlns:a16="http://schemas.microsoft.com/office/drawing/2014/main" id="{C121ED70-F5F4-DD9B-B647-B7A26674879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195558" y="2494884"/>
                <a:ext cx="175098" cy="159180"/>
              </a:xfrm>
              <a:prstGeom prst="rect">
                <a:avLst/>
              </a:prstGeom>
            </p:spPr>
          </p:pic>
        </p:grpSp>
        <p:sp>
          <p:nvSpPr>
            <p:cNvPr id="72" name="Rectangle 71">
              <a:extLst>
                <a:ext uri="{FF2B5EF4-FFF2-40B4-BE49-F238E27FC236}">
                  <a16:creationId xmlns:a16="http://schemas.microsoft.com/office/drawing/2014/main" id="{55F3D9FE-A424-47DD-7104-36501F866E89}"/>
                </a:ext>
              </a:extLst>
            </p:cNvPr>
            <p:cNvSpPr/>
            <p:nvPr/>
          </p:nvSpPr>
          <p:spPr>
            <a:xfrm>
              <a:off x="9010491" y="3420363"/>
              <a:ext cx="649447" cy="287458"/>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73" name="Isosceles Triangle 72">
              <a:extLst>
                <a:ext uri="{FF2B5EF4-FFF2-40B4-BE49-F238E27FC236}">
                  <a16:creationId xmlns:a16="http://schemas.microsoft.com/office/drawing/2014/main" id="{B2D7FEAB-2B8C-542E-2069-EB542B20C2B9}"/>
                </a:ext>
              </a:extLst>
            </p:cNvPr>
            <p:cNvSpPr>
              <a:spLocks/>
            </p:cNvSpPr>
            <p:nvPr/>
          </p:nvSpPr>
          <p:spPr>
            <a:xfrm flipV="1">
              <a:off x="9513701" y="3562832"/>
              <a:ext cx="116339" cy="105762"/>
            </a:xfrm>
            <a:prstGeom prst="triangle">
              <a:avLst/>
            </a:prstGeom>
            <a:solidFill>
              <a:schemeClr val="accent5"/>
            </a:solidFill>
            <a:ln w="127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accent1"/>
                </a:solidFill>
              </a:endParaRPr>
            </a:p>
          </p:txBody>
        </p:sp>
        <p:grpSp>
          <p:nvGrpSpPr>
            <p:cNvPr id="74" name="Group 73">
              <a:extLst>
                <a:ext uri="{FF2B5EF4-FFF2-40B4-BE49-F238E27FC236}">
                  <a16:creationId xmlns:a16="http://schemas.microsoft.com/office/drawing/2014/main" id="{E59E59AA-E00D-C191-B2C0-F99A05032939}"/>
                </a:ext>
              </a:extLst>
            </p:cNvPr>
            <p:cNvGrpSpPr/>
            <p:nvPr/>
          </p:nvGrpSpPr>
          <p:grpSpPr>
            <a:xfrm>
              <a:off x="9050655" y="3558027"/>
              <a:ext cx="200244" cy="105761"/>
              <a:chOff x="1661620" y="2779259"/>
              <a:chExt cx="390217" cy="206100"/>
            </a:xfrm>
            <a:solidFill>
              <a:schemeClr val="accent5"/>
            </a:solidFill>
          </p:grpSpPr>
          <p:sp>
            <p:nvSpPr>
              <p:cNvPr id="79" name="Oval 78">
                <a:extLst>
                  <a:ext uri="{FF2B5EF4-FFF2-40B4-BE49-F238E27FC236}">
                    <a16:creationId xmlns:a16="http://schemas.microsoft.com/office/drawing/2014/main" id="{0CBBF4FE-9B2F-6149-1718-2212B3C1BB65}"/>
                  </a:ext>
                </a:extLst>
              </p:cNvPr>
              <p:cNvSpPr>
                <a:spLocks/>
              </p:cNvSpPr>
              <p:nvPr/>
            </p:nvSpPr>
            <p:spPr>
              <a:xfrm>
                <a:off x="1661620"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sp>
            <p:nvSpPr>
              <p:cNvPr id="80" name="Oval 79">
                <a:extLst>
                  <a:ext uri="{FF2B5EF4-FFF2-40B4-BE49-F238E27FC236}">
                    <a16:creationId xmlns:a16="http://schemas.microsoft.com/office/drawing/2014/main" id="{E399762E-ABBE-AC25-E038-2F57F0978CE1}"/>
                  </a:ext>
                </a:extLst>
              </p:cNvPr>
              <p:cNvSpPr>
                <a:spLocks/>
              </p:cNvSpPr>
              <p:nvPr/>
            </p:nvSpPr>
            <p:spPr>
              <a:xfrm>
                <a:off x="1825126" y="2779259"/>
                <a:ext cx="226711" cy="206100"/>
              </a:xfrm>
              <a:prstGeom prst="ellipse">
                <a:avLst/>
              </a:prstGeom>
              <a:grpFill/>
              <a:ln w="12700" cap="sq">
                <a:solidFill>
                  <a:schemeClr val="accent5">
                    <a:alpha val="2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rgbClr val="CCDDE0"/>
                  </a:solidFill>
                </a:endParaRPr>
              </a:p>
            </p:txBody>
          </p:sp>
        </p:grpSp>
        <p:cxnSp>
          <p:nvCxnSpPr>
            <p:cNvPr id="75" name="Straight Connector 74">
              <a:extLst>
                <a:ext uri="{FF2B5EF4-FFF2-40B4-BE49-F238E27FC236}">
                  <a16:creationId xmlns:a16="http://schemas.microsoft.com/office/drawing/2014/main" id="{7D2A6D5B-FC04-7393-DCA6-654E70D90DD7}"/>
                </a:ext>
              </a:extLst>
            </p:cNvPr>
            <p:cNvCxnSpPr>
              <a:cxnSpLocks/>
              <a:stCxn id="78" idx="2"/>
              <a:endCxn id="83" idx="0"/>
            </p:cNvCxnSpPr>
            <p:nvPr/>
          </p:nvCxnSpPr>
          <p:spPr>
            <a:xfrm>
              <a:off x="9335216" y="3380090"/>
              <a:ext cx="0" cy="63566"/>
            </a:xfrm>
            <a:prstGeom prst="line">
              <a:avLst/>
            </a:prstGeom>
            <a:ln w="12700" cap="flat">
              <a:solidFill>
                <a:srgbClr val="26D07C"/>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825A3AA1-2D91-850B-0B5D-77F9E5AD77D1}"/>
                </a:ext>
              </a:extLst>
            </p:cNvPr>
            <p:cNvCxnSpPr>
              <a:cxnSpLocks/>
              <a:stCxn id="79" idx="7"/>
            </p:cNvCxnSpPr>
            <p:nvPr/>
          </p:nvCxnSpPr>
          <p:spPr>
            <a:xfrm rot="5400000" flipH="1" flipV="1">
              <a:off x="9175532" y="3460553"/>
              <a:ext cx="87384" cy="138538"/>
            </a:xfrm>
            <a:prstGeom prst="bentConnector2">
              <a:avLst/>
            </a:prstGeom>
            <a:ln w="12700">
              <a:solidFill>
                <a:srgbClr val="26D07C"/>
              </a:solidFill>
            </a:ln>
          </p:spPr>
          <p:style>
            <a:lnRef idx="2">
              <a:schemeClr val="accent1"/>
            </a:lnRef>
            <a:fillRef idx="0">
              <a:schemeClr val="accent1"/>
            </a:fillRef>
            <a:effectRef idx="1">
              <a:schemeClr val="accent1"/>
            </a:effectRef>
            <a:fontRef idx="minor">
              <a:schemeClr val="tx1"/>
            </a:fontRef>
          </p:style>
        </p:cxnSp>
        <p:cxnSp>
          <p:nvCxnSpPr>
            <p:cNvPr id="77" name="Connector: Elbow 76">
              <a:extLst>
                <a:ext uri="{FF2B5EF4-FFF2-40B4-BE49-F238E27FC236}">
                  <a16:creationId xmlns:a16="http://schemas.microsoft.com/office/drawing/2014/main" id="{0959FDDA-9AFC-8CE8-4714-3CEFC8A9051E}"/>
                </a:ext>
              </a:extLst>
            </p:cNvPr>
            <p:cNvCxnSpPr>
              <a:cxnSpLocks/>
              <a:stCxn id="73" idx="3"/>
            </p:cNvCxnSpPr>
            <p:nvPr/>
          </p:nvCxnSpPr>
          <p:spPr>
            <a:xfrm rot="16200000" flipV="1">
              <a:off x="9438554" y="3429514"/>
              <a:ext cx="76701" cy="189932"/>
            </a:xfrm>
            <a:prstGeom prst="bentConnector2">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662027A8-F363-566B-2EB1-B5289C9F1D4F}"/>
                </a:ext>
              </a:extLst>
            </p:cNvPr>
            <p:cNvSpPr/>
            <p:nvPr/>
          </p:nvSpPr>
          <p:spPr>
            <a:xfrm>
              <a:off x="9010492" y="3342751"/>
              <a:ext cx="649447" cy="37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a:p>
          </p:txBody>
        </p:sp>
      </p:grpSp>
      <p:sp>
        <p:nvSpPr>
          <p:cNvPr id="3" name="TextBox 2">
            <a:extLst>
              <a:ext uri="{FF2B5EF4-FFF2-40B4-BE49-F238E27FC236}">
                <a16:creationId xmlns:a16="http://schemas.microsoft.com/office/drawing/2014/main" id="{7964D9A8-2B9F-1374-5823-8EB3C89A6220}"/>
              </a:ext>
            </a:extLst>
          </p:cNvPr>
          <p:cNvSpPr txBox="1">
            <a:spLocks/>
          </p:cNvSpPr>
          <p:nvPr/>
        </p:nvSpPr>
        <p:spPr>
          <a:xfrm>
            <a:off x="1257300" y="1187164"/>
            <a:ext cx="1173883"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FF0000"/>
                </a:solidFill>
              </a:rPr>
              <a:t>PRELIMINARY</a:t>
            </a:r>
          </a:p>
        </p:txBody>
      </p:sp>
    </p:spTree>
    <p:extLst>
      <p:ext uri="{BB962C8B-B14F-4D97-AF65-F5344CB8AC3E}">
        <p14:creationId xmlns:p14="http://schemas.microsoft.com/office/powerpoint/2010/main" val="3887152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74154F-D26F-0114-9A19-BBF2A58C7F72}"/>
              </a:ext>
            </a:extLst>
          </p:cNvPr>
          <p:cNvGraphicFramePr>
            <a:graphicFrameLocks noChangeAspect="1"/>
          </p:cNvGraphicFramePr>
          <p:nvPr>
            <p:custDataLst>
              <p:tags r:id="rId1"/>
            </p:custDataLst>
            <p:extLst>
              <p:ext uri="{D42A27DB-BD31-4B8C-83A1-F6EECF244321}">
                <p14:modId xmlns:p14="http://schemas.microsoft.com/office/powerpoint/2010/main" val="3427495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4774154F-D26F-0114-9A19-BBF2A58C7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F3B16C5-14A0-0D27-8303-4E639053CC53}"/>
              </a:ext>
            </a:extLst>
          </p:cNvPr>
          <p:cNvSpPr>
            <a:spLocks noGrp="1"/>
          </p:cNvSpPr>
          <p:nvPr>
            <p:ph type="title"/>
          </p:nvPr>
        </p:nvSpPr>
        <p:spPr>
          <a:xfrm>
            <a:off x="1257300" y="457200"/>
            <a:ext cx="10401300" cy="332399"/>
          </a:xfrm>
        </p:spPr>
        <p:txBody>
          <a:bodyPr vert="horz">
            <a:spAutoFit/>
          </a:bodyPr>
          <a:lstStyle/>
          <a:p>
            <a:r>
              <a:rPr lang="en-US"/>
              <a:t>Appendix</a:t>
            </a:r>
          </a:p>
        </p:txBody>
      </p:sp>
      <p:sp>
        <p:nvSpPr>
          <p:cNvPr id="5" name="Slide Number Placeholder 5">
            <a:extLst>
              <a:ext uri="{FF2B5EF4-FFF2-40B4-BE49-F238E27FC236}">
                <a16:creationId xmlns:a16="http://schemas.microsoft.com/office/drawing/2014/main" id="{159457CB-99B0-2DCC-F542-FE1774D3E186}"/>
              </a:ext>
            </a:extLst>
          </p:cNvPr>
          <p:cNvSpPr>
            <a:spLocks noGrp="1"/>
          </p:cNvSpPr>
          <p:nvPr>
            <p:ph type="sldNum" sz="quarter" idx="12"/>
          </p:nvPr>
        </p:nvSpPr>
        <p:spPr/>
        <p:txBody>
          <a:bodyPr/>
          <a:lstStyle/>
          <a:p>
            <a:fld id="{BCDE79FB-97BA-492B-8D57-F1373F9ADA95}" type="slidenum">
              <a:rPr lang="en-US" smtClean="0"/>
              <a:t>72</a:t>
            </a:fld>
            <a:endParaRPr lang="en-US"/>
          </a:p>
        </p:txBody>
      </p:sp>
    </p:spTree>
    <p:extLst>
      <p:ext uri="{BB962C8B-B14F-4D97-AF65-F5344CB8AC3E}">
        <p14:creationId xmlns:p14="http://schemas.microsoft.com/office/powerpoint/2010/main" val="1077437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D170C-1246-D660-B67B-07EB7923FF20}"/>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1708FB00-1A4C-1343-3B65-F8598F3683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18" name="think-cell data - do not delete" hidden="1">
                        <a:extLst>
                          <a:ext uri="{FF2B5EF4-FFF2-40B4-BE49-F238E27FC236}">
                            <a16:creationId xmlns:a16="http://schemas.microsoft.com/office/drawing/2014/main" id="{1708FB00-1A4C-1343-3B65-F8598F3683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4267DBC-7698-5804-4B51-7633367CE4BE}"/>
              </a:ext>
            </a:extLst>
          </p:cNvPr>
          <p:cNvSpPr>
            <a:spLocks noGrp="1"/>
          </p:cNvSpPr>
          <p:nvPr>
            <p:ph type="title"/>
          </p:nvPr>
        </p:nvSpPr>
        <p:spPr>
          <a:xfrm>
            <a:off x="1257300" y="457200"/>
            <a:ext cx="10401300" cy="914400"/>
          </a:xfrm>
        </p:spPr>
        <p:txBody>
          <a:bodyPr vert="horz">
            <a:noAutofit/>
          </a:bodyPr>
          <a:lstStyle/>
          <a:p>
            <a:r>
              <a:rPr lang="en-US"/>
              <a:t>Co-located generation enables net export while serving large load under defined operating limits</a:t>
            </a:r>
          </a:p>
        </p:txBody>
      </p:sp>
      <p:sp>
        <p:nvSpPr>
          <p:cNvPr id="5" name="Slide Number Placeholder 5">
            <a:extLst>
              <a:ext uri="{FF2B5EF4-FFF2-40B4-BE49-F238E27FC236}">
                <a16:creationId xmlns:a16="http://schemas.microsoft.com/office/drawing/2014/main" id="{82BED128-698A-EA01-DD38-41EF92292B2C}"/>
              </a:ext>
            </a:extLst>
          </p:cNvPr>
          <p:cNvSpPr>
            <a:spLocks noGrp="1"/>
          </p:cNvSpPr>
          <p:nvPr>
            <p:ph type="sldNum" sz="quarter" idx="12"/>
          </p:nvPr>
        </p:nvSpPr>
        <p:spPr/>
        <p:txBody>
          <a:bodyPr/>
          <a:lstStyle/>
          <a:p>
            <a:fld id="{BCDE79FB-97BA-492B-8D57-F1373F9ADA95}" type="slidenum">
              <a:rPr lang="en-US" smtClean="0"/>
              <a:t>73</a:t>
            </a:fld>
            <a:endParaRPr lang="en-US"/>
          </a:p>
        </p:txBody>
      </p:sp>
      <p:sp>
        <p:nvSpPr>
          <p:cNvPr id="4" name="Rectangle 3">
            <a:extLst>
              <a:ext uri="{FF2B5EF4-FFF2-40B4-BE49-F238E27FC236}">
                <a16:creationId xmlns:a16="http://schemas.microsoft.com/office/drawing/2014/main" id="{D634E42F-EB70-086C-A7BD-D33F4B394B11}"/>
              </a:ext>
            </a:extLst>
          </p:cNvPr>
          <p:cNvSpPr/>
          <p:nvPr/>
        </p:nvSpPr>
        <p:spPr>
          <a:xfrm>
            <a:off x="1257299" y="2794521"/>
            <a:ext cx="1216381" cy="1091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PUN / SLF</a:t>
            </a:r>
          </a:p>
        </p:txBody>
      </p:sp>
      <p:cxnSp>
        <p:nvCxnSpPr>
          <p:cNvPr id="23" name="LineBasicDefault 292">
            <a:extLst>
              <a:ext uri="{FF2B5EF4-FFF2-40B4-BE49-F238E27FC236}">
                <a16:creationId xmlns:a16="http://schemas.microsoft.com/office/drawing/2014/main" id="{AB6CAA1C-BAAD-D4D3-C74A-136B20ED5077}"/>
              </a:ext>
            </a:extLst>
          </p:cNvPr>
          <p:cNvCxnSpPr>
            <a:cxnSpLocks/>
          </p:cNvCxnSpPr>
          <p:nvPr>
            <p:custDataLst>
              <p:tags r:id="rId2"/>
            </p:custDataLst>
          </p:nvPr>
        </p:nvCxnSpPr>
        <p:spPr>
          <a:xfrm>
            <a:off x="6222966" y="1740463"/>
            <a:ext cx="0" cy="384219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26F1150-F3D5-750A-5D0F-40BAA43C6195}"/>
              </a:ext>
            </a:extLst>
          </p:cNvPr>
          <p:cNvGrpSpPr/>
          <p:nvPr/>
        </p:nvGrpSpPr>
        <p:grpSpPr>
          <a:xfrm>
            <a:off x="1257300" y="1469172"/>
            <a:ext cx="4537109" cy="271291"/>
            <a:chOff x="1257300" y="1469172"/>
            <a:chExt cx="4537109" cy="271291"/>
          </a:xfrm>
        </p:grpSpPr>
        <p:sp>
          <p:nvSpPr>
            <p:cNvPr id="21" name="TextBox 20">
              <a:extLst>
                <a:ext uri="{FF2B5EF4-FFF2-40B4-BE49-F238E27FC236}">
                  <a16:creationId xmlns:a16="http://schemas.microsoft.com/office/drawing/2014/main" id="{0CA7D7BF-BD33-03CA-1171-C3241E923205}"/>
                </a:ext>
              </a:extLst>
            </p:cNvPr>
            <p:cNvSpPr txBox="1">
              <a:spLocks/>
            </p:cNvSpPr>
            <p:nvPr/>
          </p:nvSpPr>
          <p:spPr>
            <a:xfrm>
              <a:off x="1257301" y="1469172"/>
              <a:ext cx="453710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Interconnection model</a:t>
              </a:r>
            </a:p>
          </p:txBody>
        </p:sp>
        <p:cxnSp>
          <p:nvCxnSpPr>
            <p:cNvPr id="30" name="LineBasicDefault 292">
              <a:extLst>
                <a:ext uri="{FF2B5EF4-FFF2-40B4-BE49-F238E27FC236}">
                  <a16:creationId xmlns:a16="http://schemas.microsoft.com/office/drawing/2014/main" id="{5C48BAA3-85A7-DF2E-00EF-66913C09650B}"/>
                </a:ext>
              </a:extLst>
            </p:cNvPr>
            <p:cNvCxnSpPr>
              <a:cxnSpLocks/>
            </p:cNvCxnSpPr>
            <p:nvPr>
              <p:custDataLst>
                <p:tags r:id="rId4"/>
              </p:custDataLst>
            </p:nvPr>
          </p:nvCxnSpPr>
          <p:spPr>
            <a:xfrm flipH="1">
              <a:off x="1257300" y="1740463"/>
              <a:ext cx="45371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F2DCD0B7-B82C-0A44-53AD-64CD3A07D1BD}"/>
              </a:ext>
            </a:extLst>
          </p:cNvPr>
          <p:cNvGrpSpPr/>
          <p:nvPr/>
        </p:nvGrpSpPr>
        <p:grpSpPr>
          <a:xfrm>
            <a:off x="6651523" y="1469172"/>
            <a:ext cx="4537108" cy="271291"/>
            <a:chOff x="6651523" y="1469172"/>
            <a:chExt cx="4537108" cy="271291"/>
          </a:xfrm>
        </p:grpSpPr>
        <p:sp>
          <p:nvSpPr>
            <p:cNvPr id="22" name="TextBox 21">
              <a:extLst>
                <a:ext uri="{FF2B5EF4-FFF2-40B4-BE49-F238E27FC236}">
                  <a16:creationId xmlns:a16="http://schemas.microsoft.com/office/drawing/2014/main" id="{8CD94B1C-0C95-A445-DD39-4C42107A567B}"/>
                </a:ext>
              </a:extLst>
            </p:cNvPr>
            <p:cNvSpPr txBox="1">
              <a:spLocks/>
            </p:cNvSpPr>
            <p:nvPr/>
          </p:nvSpPr>
          <p:spPr>
            <a:xfrm>
              <a:off x="6651523" y="1469172"/>
              <a:ext cx="453710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At steady state </a:t>
              </a:r>
              <a:r>
                <a:rPr lang="en-US"/>
                <a:t>(full gen + load)</a:t>
              </a:r>
            </a:p>
          </p:txBody>
        </p:sp>
        <p:cxnSp>
          <p:nvCxnSpPr>
            <p:cNvPr id="32" name="LineBasicDefault 292">
              <a:extLst>
                <a:ext uri="{FF2B5EF4-FFF2-40B4-BE49-F238E27FC236}">
                  <a16:creationId xmlns:a16="http://schemas.microsoft.com/office/drawing/2014/main" id="{392F86D3-7AC3-A2E6-10BE-E6776541C360}"/>
                </a:ext>
              </a:extLst>
            </p:cNvPr>
            <p:cNvCxnSpPr>
              <a:cxnSpLocks/>
            </p:cNvCxnSpPr>
            <p:nvPr>
              <p:custDataLst>
                <p:tags r:id="rId3"/>
              </p:custDataLst>
            </p:nvPr>
          </p:nvCxnSpPr>
          <p:spPr>
            <a:xfrm flipH="1">
              <a:off x="6651523" y="1740463"/>
              <a:ext cx="45371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CC678757-683E-A2AA-BD46-47C8F61E4901}"/>
              </a:ext>
            </a:extLst>
          </p:cNvPr>
          <p:cNvSpPr txBox="1">
            <a:spLocks/>
          </p:cNvSpPr>
          <p:nvPr/>
        </p:nvSpPr>
        <p:spPr>
          <a:xfrm>
            <a:off x="6651523" y="2114064"/>
            <a:ext cx="4537108" cy="212365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t>COP/ SCED sees 500MW of excess to dispatch</a:t>
            </a:r>
          </a:p>
          <a:p>
            <a:pPr lvl="1"/>
            <a:r>
              <a:rPr lang="en-US"/>
              <a:t>Reactive support obligation is based on total installed generation capacity at the POI (e.g., full 1000 MW), not net export</a:t>
            </a:r>
          </a:p>
          <a:p>
            <a:pPr lvl="1"/>
            <a:r>
              <a:rPr lang="en-US"/>
              <a:t>Seen as:</a:t>
            </a:r>
          </a:p>
          <a:p>
            <a:pPr marL="228600" lvl="2" indent="0">
              <a:buNone/>
            </a:pPr>
            <a:r>
              <a:rPr lang="en-US"/>
              <a:t> </a:t>
            </a:r>
          </a:p>
          <a:p>
            <a:pPr marL="0" lvl="1" indent="0">
              <a:buNone/>
            </a:pPr>
            <a:endParaRPr lang="en-US"/>
          </a:p>
        </p:txBody>
      </p:sp>
      <p:grpSp>
        <p:nvGrpSpPr>
          <p:cNvPr id="41" name="Group 40">
            <a:extLst>
              <a:ext uri="{FF2B5EF4-FFF2-40B4-BE49-F238E27FC236}">
                <a16:creationId xmlns:a16="http://schemas.microsoft.com/office/drawing/2014/main" id="{7AE3186B-E3ED-C737-BDFE-7F2B67C95A28}"/>
              </a:ext>
            </a:extLst>
          </p:cNvPr>
          <p:cNvGrpSpPr/>
          <p:nvPr/>
        </p:nvGrpSpPr>
        <p:grpSpPr>
          <a:xfrm>
            <a:off x="7305375" y="3876083"/>
            <a:ext cx="3000087" cy="815608"/>
            <a:chOff x="7305375" y="2826622"/>
            <a:chExt cx="3000087" cy="815608"/>
          </a:xfrm>
        </p:grpSpPr>
        <p:sp>
          <p:nvSpPr>
            <p:cNvPr id="36" name="TextBox 35">
              <a:extLst>
                <a:ext uri="{FF2B5EF4-FFF2-40B4-BE49-F238E27FC236}">
                  <a16:creationId xmlns:a16="http://schemas.microsoft.com/office/drawing/2014/main" id="{F60EF1F1-0664-8D03-1A3F-22F5A7561EEE}"/>
                </a:ext>
              </a:extLst>
            </p:cNvPr>
            <p:cNvSpPr txBox="1">
              <a:spLocks/>
            </p:cNvSpPr>
            <p:nvPr/>
          </p:nvSpPr>
          <p:spPr>
            <a:xfrm>
              <a:off x="7305375" y="2968969"/>
              <a:ext cx="1366988" cy="53091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lvl="2" indent="0">
                <a:buNone/>
              </a:pPr>
              <a:r>
                <a:rPr lang="en-US"/>
                <a:t>LSL = 0</a:t>
              </a:r>
            </a:p>
            <a:p>
              <a:pPr marL="228600" lvl="2" indent="0">
                <a:buNone/>
              </a:pPr>
              <a:r>
                <a:rPr lang="en-US"/>
                <a:t>HSL = 500 </a:t>
              </a:r>
            </a:p>
          </p:txBody>
        </p:sp>
        <p:sp>
          <p:nvSpPr>
            <p:cNvPr id="37" name="Right Bracket 36">
              <a:extLst>
                <a:ext uri="{FF2B5EF4-FFF2-40B4-BE49-F238E27FC236}">
                  <a16:creationId xmlns:a16="http://schemas.microsoft.com/office/drawing/2014/main" id="{5F49E358-303B-96CE-BCE6-5BCFB98F304C}"/>
                </a:ext>
              </a:extLst>
            </p:cNvPr>
            <p:cNvSpPr/>
            <p:nvPr/>
          </p:nvSpPr>
          <p:spPr>
            <a:xfrm>
              <a:off x="8537610" y="2826622"/>
              <a:ext cx="211755" cy="81560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69C629BF-8803-27BF-3178-38F80267FBDB}"/>
                </a:ext>
              </a:extLst>
            </p:cNvPr>
            <p:cNvSpPr txBox="1">
              <a:spLocks/>
            </p:cNvSpPr>
            <p:nvPr/>
          </p:nvSpPr>
          <p:spPr>
            <a:xfrm>
              <a:off x="8938474" y="2865094"/>
              <a:ext cx="1366988"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a:t>at POI or resource</a:t>
              </a:r>
            </a:p>
          </p:txBody>
        </p:sp>
      </p:grpSp>
      <p:sp>
        <p:nvSpPr>
          <p:cNvPr id="48" name="Rectangle 47">
            <a:extLst>
              <a:ext uri="{FF2B5EF4-FFF2-40B4-BE49-F238E27FC236}">
                <a16:creationId xmlns:a16="http://schemas.microsoft.com/office/drawing/2014/main" id="{A630D9A0-7BC5-4000-86EB-918178D6E430}"/>
              </a:ext>
            </a:extLst>
          </p:cNvPr>
          <p:cNvSpPr/>
          <p:nvPr/>
        </p:nvSpPr>
        <p:spPr>
          <a:xfrm>
            <a:off x="1257299" y="4808956"/>
            <a:ext cx="4624182" cy="7736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1000 MW – 500 MW = </a:t>
            </a:r>
            <a:r>
              <a:rPr lang="en-US" b="1">
                <a:solidFill>
                  <a:schemeClr val="bg1"/>
                </a:solidFill>
              </a:rPr>
              <a:t>500 MW </a:t>
            </a:r>
          </a:p>
          <a:p>
            <a:pPr algn="ctr"/>
            <a:r>
              <a:rPr lang="en-US" b="1">
                <a:solidFill>
                  <a:schemeClr val="bg1"/>
                </a:solidFill>
              </a:rPr>
              <a:t>of excess generation</a:t>
            </a:r>
          </a:p>
        </p:txBody>
      </p:sp>
      <p:cxnSp>
        <p:nvCxnSpPr>
          <p:cNvPr id="19" name="Connector: Elbow 18">
            <a:extLst>
              <a:ext uri="{FF2B5EF4-FFF2-40B4-BE49-F238E27FC236}">
                <a16:creationId xmlns:a16="http://schemas.microsoft.com/office/drawing/2014/main" id="{C84760C7-8547-3D2E-3B65-AAC11F6DFE41}"/>
              </a:ext>
            </a:extLst>
          </p:cNvPr>
          <p:cNvCxnSpPr>
            <a:cxnSpLocks/>
          </p:cNvCxnSpPr>
          <p:nvPr/>
        </p:nvCxnSpPr>
        <p:spPr>
          <a:xfrm rot="10800000">
            <a:off x="3179564" y="2425188"/>
            <a:ext cx="12700" cy="1829726"/>
          </a:xfrm>
          <a:prstGeom prst="bentConnector3">
            <a:avLst>
              <a:gd name="adj1" fmla="val 1800000"/>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51ABBEF-B9F6-50A5-DFE4-55C78E78B683}"/>
              </a:ext>
            </a:extLst>
          </p:cNvPr>
          <p:cNvCxnSpPr>
            <a:cxnSpLocks/>
          </p:cNvCxnSpPr>
          <p:nvPr/>
        </p:nvCxnSpPr>
        <p:spPr>
          <a:xfrm>
            <a:off x="2473680" y="3340051"/>
            <a:ext cx="4524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532AB823-46D3-4616-02C8-CF7E07791573}"/>
              </a:ext>
            </a:extLst>
          </p:cNvPr>
          <p:cNvSpPr>
            <a:spLocks/>
          </p:cNvSpPr>
          <p:nvPr/>
        </p:nvSpPr>
        <p:spPr>
          <a:xfrm flipV="1">
            <a:off x="3124217" y="4129028"/>
            <a:ext cx="401632"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800" err="1">
              <a:solidFill>
                <a:schemeClr val="accent1"/>
              </a:solidFill>
            </a:endParaRPr>
          </a:p>
        </p:txBody>
      </p:sp>
      <p:grpSp>
        <p:nvGrpSpPr>
          <p:cNvPr id="31" name="Group 30">
            <a:extLst>
              <a:ext uri="{FF2B5EF4-FFF2-40B4-BE49-F238E27FC236}">
                <a16:creationId xmlns:a16="http://schemas.microsoft.com/office/drawing/2014/main" id="{F7765E9C-EBF6-BDCA-8822-F7CB1F1E3812}"/>
              </a:ext>
            </a:extLst>
          </p:cNvPr>
          <p:cNvGrpSpPr>
            <a:grpSpLocks/>
          </p:cNvGrpSpPr>
          <p:nvPr/>
        </p:nvGrpSpPr>
        <p:grpSpPr>
          <a:xfrm>
            <a:off x="3144351" y="2204127"/>
            <a:ext cx="712340" cy="442122"/>
            <a:chOff x="1839389" y="3689594"/>
            <a:chExt cx="712340" cy="442122"/>
          </a:xfrm>
        </p:grpSpPr>
        <p:sp>
          <p:nvSpPr>
            <p:cNvPr id="35" name="Oval 34">
              <a:extLst>
                <a:ext uri="{FF2B5EF4-FFF2-40B4-BE49-F238E27FC236}">
                  <a16:creationId xmlns:a16="http://schemas.microsoft.com/office/drawing/2014/main" id="{772351F7-9601-1C91-1250-E412C5D0B642}"/>
                </a:ext>
              </a:extLst>
            </p:cNvPr>
            <p:cNvSpPr>
              <a:spLocks/>
            </p:cNvSpPr>
            <p:nvPr/>
          </p:nvSpPr>
          <p:spPr>
            <a:xfrm>
              <a:off x="2150097" y="3766596"/>
              <a:ext cx="401632"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sp>
          <p:nvSpPr>
            <p:cNvPr id="39" name="Oval 38">
              <a:extLst>
                <a:ext uri="{FF2B5EF4-FFF2-40B4-BE49-F238E27FC236}">
                  <a16:creationId xmlns:a16="http://schemas.microsoft.com/office/drawing/2014/main" id="{9AEC928D-A1DC-F997-4E5F-7E24E83E13D6}"/>
                </a:ext>
              </a:extLst>
            </p:cNvPr>
            <p:cNvSpPr>
              <a:spLocks/>
            </p:cNvSpPr>
            <p:nvPr/>
          </p:nvSpPr>
          <p:spPr>
            <a:xfrm>
              <a:off x="1994743" y="3728095"/>
              <a:ext cx="401632"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sp>
          <p:nvSpPr>
            <p:cNvPr id="40" name="Oval 39">
              <a:extLst>
                <a:ext uri="{FF2B5EF4-FFF2-40B4-BE49-F238E27FC236}">
                  <a16:creationId xmlns:a16="http://schemas.microsoft.com/office/drawing/2014/main" id="{BB0472A5-C037-0DA4-73C2-979E97381BF8}"/>
                </a:ext>
              </a:extLst>
            </p:cNvPr>
            <p:cNvSpPr>
              <a:spLocks/>
            </p:cNvSpPr>
            <p:nvPr/>
          </p:nvSpPr>
          <p:spPr>
            <a:xfrm>
              <a:off x="1839389" y="3689594"/>
              <a:ext cx="401632"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grpSp>
      <p:sp>
        <p:nvSpPr>
          <p:cNvPr id="44" name="TextBox 43">
            <a:extLst>
              <a:ext uri="{FF2B5EF4-FFF2-40B4-BE49-F238E27FC236}">
                <a16:creationId xmlns:a16="http://schemas.microsoft.com/office/drawing/2014/main" id="{5BF44FDB-AAF5-CC53-BBD8-1F65510AD2C6}"/>
              </a:ext>
            </a:extLst>
          </p:cNvPr>
          <p:cNvSpPr txBox="1">
            <a:spLocks/>
          </p:cNvSpPr>
          <p:nvPr/>
        </p:nvSpPr>
        <p:spPr>
          <a:xfrm>
            <a:off x="4022099" y="2126532"/>
            <a:ext cx="1908492" cy="738664"/>
          </a:xfrm>
          <a:prstGeom prst="rect">
            <a:avLst/>
          </a:prstGeom>
          <a:noFill/>
        </p:spPr>
        <p:txBody>
          <a:bodyPr wrap="square">
            <a:spAutoFit/>
          </a:bodyPr>
          <a:lstStyle/>
          <a:p>
            <a:r>
              <a:rPr lang="en-US" sz="1400">
                <a:solidFill>
                  <a:schemeClr val="tx1"/>
                </a:solidFill>
              </a:rPr>
              <a:t>1000 MW CC Generation in model with telemetry</a:t>
            </a:r>
          </a:p>
        </p:txBody>
      </p:sp>
      <p:sp>
        <p:nvSpPr>
          <p:cNvPr id="46" name="TextBox 45">
            <a:extLst>
              <a:ext uri="{FF2B5EF4-FFF2-40B4-BE49-F238E27FC236}">
                <a16:creationId xmlns:a16="http://schemas.microsoft.com/office/drawing/2014/main" id="{EAD75807-909A-55BB-E4A3-1FC12733945C}"/>
              </a:ext>
            </a:extLst>
          </p:cNvPr>
          <p:cNvSpPr txBox="1">
            <a:spLocks/>
          </p:cNvSpPr>
          <p:nvPr/>
        </p:nvSpPr>
        <p:spPr>
          <a:xfrm>
            <a:off x="4022099" y="4066178"/>
            <a:ext cx="1908492" cy="523220"/>
          </a:xfrm>
          <a:prstGeom prst="rect">
            <a:avLst/>
          </a:prstGeom>
          <a:noFill/>
        </p:spPr>
        <p:txBody>
          <a:bodyPr wrap="square">
            <a:spAutoFit/>
          </a:bodyPr>
          <a:lstStyle/>
          <a:p>
            <a:r>
              <a:rPr lang="en-US" sz="1400">
                <a:solidFill>
                  <a:schemeClr val="tx1"/>
                </a:solidFill>
              </a:rPr>
              <a:t>500 MW Large Load Interconnection</a:t>
            </a:r>
          </a:p>
        </p:txBody>
      </p:sp>
    </p:spTree>
    <p:extLst>
      <p:ext uri="{BB962C8B-B14F-4D97-AF65-F5344CB8AC3E}">
        <p14:creationId xmlns:p14="http://schemas.microsoft.com/office/powerpoint/2010/main" val="3825670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think-cell data - do not delete" hidden="1">
            <a:extLst>
              <a:ext uri="{FF2B5EF4-FFF2-40B4-BE49-F238E27FC236}">
                <a16:creationId xmlns:a16="http://schemas.microsoft.com/office/drawing/2014/main" id="{1849F9FD-D249-7619-D41C-14E8ECA3CA47}"/>
              </a:ext>
            </a:extLst>
          </p:cNvPr>
          <p:cNvGraphicFramePr>
            <a:graphicFrameLocks noChangeAspect="1"/>
          </p:cNvGraphicFramePr>
          <p:nvPr>
            <p:custDataLst>
              <p:tags r:id="rId1"/>
            </p:custDataLst>
            <p:extLst>
              <p:ext uri="{D42A27DB-BD31-4B8C-83A1-F6EECF244321}">
                <p14:modId xmlns:p14="http://schemas.microsoft.com/office/powerpoint/2010/main" val="2571196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89" name="think-cell data - do not delete" hidden="1">
                        <a:extLst>
                          <a:ext uri="{FF2B5EF4-FFF2-40B4-BE49-F238E27FC236}">
                            <a16:creationId xmlns:a16="http://schemas.microsoft.com/office/drawing/2014/main" id="{1849F9FD-D249-7619-D41C-14E8ECA3CA4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E8D5DEE-D5DE-19D8-9880-7CEDBB88FA96}"/>
              </a:ext>
            </a:extLst>
          </p:cNvPr>
          <p:cNvSpPr>
            <a:spLocks noGrp="1"/>
          </p:cNvSpPr>
          <p:nvPr>
            <p:ph type="title"/>
          </p:nvPr>
        </p:nvSpPr>
        <p:spPr>
          <a:xfrm>
            <a:off x="1257300" y="457200"/>
            <a:ext cx="10401300" cy="664797"/>
          </a:xfrm>
        </p:spPr>
        <p:txBody>
          <a:bodyPr vert="horz">
            <a:spAutoFit/>
          </a:bodyPr>
          <a:lstStyle/>
          <a:p>
            <a:r>
              <a:rPr lang="en-US"/>
              <a:t>Load energization is limited by withdrawal limits and further enabled by co-located generation</a:t>
            </a:r>
            <a:endParaRPr lang="en-US">
              <a:solidFill>
                <a:srgbClr val="FF0000"/>
              </a:solidFill>
            </a:endParaRPr>
          </a:p>
        </p:txBody>
      </p:sp>
      <p:sp>
        <p:nvSpPr>
          <p:cNvPr id="5" name="Slide Number Placeholder 5">
            <a:extLst>
              <a:ext uri="{FF2B5EF4-FFF2-40B4-BE49-F238E27FC236}">
                <a16:creationId xmlns:a16="http://schemas.microsoft.com/office/drawing/2014/main" id="{A77F1714-8753-2419-2017-F63A380B5B8D}"/>
              </a:ext>
            </a:extLst>
          </p:cNvPr>
          <p:cNvSpPr>
            <a:spLocks noGrp="1"/>
          </p:cNvSpPr>
          <p:nvPr>
            <p:ph type="sldNum" sz="quarter" idx="12"/>
          </p:nvPr>
        </p:nvSpPr>
        <p:spPr/>
        <p:txBody>
          <a:bodyPr/>
          <a:lstStyle/>
          <a:p>
            <a:fld id="{BCDE79FB-97BA-492B-8D57-F1373F9ADA95}" type="slidenum">
              <a:rPr lang="en-US" smtClean="0"/>
              <a:t>74</a:t>
            </a:fld>
            <a:endParaRPr lang="en-US"/>
          </a:p>
        </p:txBody>
      </p:sp>
      <p:grpSp>
        <p:nvGrpSpPr>
          <p:cNvPr id="8" name="Group 7">
            <a:extLst>
              <a:ext uri="{FF2B5EF4-FFF2-40B4-BE49-F238E27FC236}">
                <a16:creationId xmlns:a16="http://schemas.microsoft.com/office/drawing/2014/main" id="{894ED2D5-2185-835F-B9D4-14895F09F305}"/>
              </a:ext>
            </a:extLst>
          </p:cNvPr>
          <p:cNvGrpSpPr/>
          <p:nvPr/>
        </p:nvGrpSpPr>
        <p:grpSpPr>
          <a:xfrm>
            <a:off x="2373898" y="3239634"/>
            <a:ext cx="322594" cy="322594"/>
            <a:chOff x="2192059" y="2491703"/>
            <a:chExt cx="182096" cy="165542"/>
          </a:xfrm>
        </p:grpSpPr>
        <p:sp>
          <p:nvSpPr>
            <p:cNvPr id="21" name="Oval 20">
              <a:extLst>
                <a:ext uri="{FF2B5EF4-FFF2-40B4-BE49-F238E27FC236}">
                  <a16:creationId xmlns:a16="http://schemas.microsoft.com/office/drawing/2014/main" id="{24D026B1-DA7F-438B-BF18-6341EA744DE5}"/>
                </a:ext>
              </a:extLst>
            </p:cNvPr>
            <p:cNvSpPr/>
            <p:nvPr/>
          </p:nvSpPr>
          <p:spPr>
            <a:xfrm>
              <a:off x="2192059" y="2491703"/>
              <a:ext cx="182096" cy="165542"/>
            </a:xfrm>
            <a:prstGeom prst="ellips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000" b="0" i="0" u="none" strike="noStrike" kern="1200" cap="none" spc="0" normalizeH="0" baseline="0" noProof="0" err="1">
                <a:ln>
                  <a:noFill/>
                </a:ln>
                <a:solidFill>
                  <a:srgbClr val="FFFFFF"/>
                </a:solidFill>
                <a:effectLst/>
                <a:uLnTx/>
                <a:uFillTx/>
                <a:latin typeface="Arial"/>
                <a:ea typeface="+mn-ea"/>
                <a:cs typeface="+mn-cs"/>
              </a:endParaRPr>
            </a:p>
          </p:txBody>
        </p:sp>
        <p:pic>
          <p:nvPicPr>
            <p:cNvPr id="22" name="Graphic 21">
              <a:extLst>
                <a:ext uri="{FF2B5EF4-FFF2-40B4-BE49-F238E27FC236}">
                  <a16:creationId xmlns:a16="http://schemas.microsoft.com/office/drawing/2014/main" id="{6C80A01A-124F-C428-1872-CF1DE548B25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195558" y="2494884"/>
              <a:ext cx="175098" cy="159180"/>
            </a:xfrm>
            <a:prstGeom prst="rect">
              <a:avLst/>
            </a:prstGeom>
          </p:spPr>
        </p:pic>
      </p:grpSp>
      <p:sp>
        <p:nvSpPr>
          <p:cNvPr id="9" name="Rectangle 8">
            <a:extLst>
              <a:ext uri="{FF2B5EF4-FFF2-40B4-BE49-F238E27FC236}">
                <a16:creationId xmlns:a16="http://schemas.microsoft.com/office/drawing/2014/main" id="{1E6194BF-6824-6C9C-C6BA-FC8A56FD23BD}"/>
              </a:ext>
            </a:extLst>
          </p:cNvPr>
          <p:cNvSpPr/>
          <p:nvPr/>
        </p:nvSpPr>
        <p:spPr>
          <a:xfrm>
            <a:off x="1257300" y="3151177"/>
            <a:ext cx="2563008" cy="181123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0" name="Text Placeholder 10">
            <a:extLst>
              <a:ext uri="{FF2B5EF4-FFF2-40B4-BE49-F238E27FC236}">
                <a16:creationId xmlns:a16="http://schemas.microsoft.com/office/drawing/2014/main" id="{CFA84C33-1879-E0D4-5AC0-369D3ED2DB85}"/>
              </a:ext>
            </a:extLst>
          </p:cNvPr>
          <p:cNvSpPr txBox="1">
            <a:spLocks/>
          </p:cNvSpPr>
          <p:nvPr/>
        </p:nvSpPr>
        <p:spPr>
          <a:xfrm>
            <a:off x="3017595" y="4128734"/>
            <a:ext cx="719346"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1,000MW</a:t>
            </a:r>
          </a:p>
        </p:txBody>
      </p:sp>
      <p:sp>
        <p:nvSpPr>
          <p:cNvPr id="11" name="Isosceles Triangle 10">
            <a:extLst>
              <a:ext uri="{FF2B5EF4-FFF2-40B4-BE49-F238E27FC236}">
                <a16:creationId xmlns:a16="http://schemas.microsoft.com/office/drawing/2014/main" id="{730973BA-A9A9-E79B-0A1E-E53B98E4B155}"/>
              </a:ext>
            </a:extLst>
          </p:cNvPr>
          <p:cNvSpPr>
            <a:spLocks/>
          </p:cNvSpPr>
          <p:nvPr/>
        </p:nvSpPr>
        <p:spPr>
          <a:xfrm flipV="1">
            <a:off x="3151368" y="3692202"/>
            <a:ext cx="401633" cy="401632"/>
          </a:xfrm>
          <a:prstGeom prst="triangl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200" err="1">
              <a:solidFill>
                <a:schemeClr val="accent1"/>
              </a:solidFill>
            </a:endParaRPr>
          </a:p>
        </p:txBody>
      </p:sp>
      <p:grpSp>
        <p:nvGrpSpPr>
          <p:cNvPr id="12" name="Group 11">
            <a:extLst>
              <a:ext uri="{FF2B5EF4-FFF2-40B4-BE49-F238E27FC236}">
                <a16:creationId xmlns:a16="http://schemas.microsoft.com/office/drawing/2014/main" id="{B20E52F0-E203-A252-AA62-94C7497783BD}"/>
              </a:ext>
            </a:extLst>
          </p:cNvPr>
          <p:cNvGrpSpPr/>
          <p:nvPr/>
        </p:nvGrpSpPr>
        <p:grpSpPr>
          <a:xfrm>
            <a:off x="1552813" y="3673956"/>
            <a:ext cx="691294" cy="401630"/>
            <a:chOff x="1661620" y="2779259"/>
            <a:chExt cx="390217" cy="206100"/>
          </a:xfrm>
        </p:grpSpPr>
        <p:sp>
          <p:nvSpPr>
            <p:cNvPr id="19" name="Oval 18">
              <a:extLst>
                <a:ext uri="{FF2B5EF4-FFF2-40B4-BE49-F238E27FC236}">
                  <a16:creationId xmlns:a16="http://schemas.microsoft.com/office/drawing/2014/main" id="{6EE4AAAC-7950-2B80-D024-6D99DCC5AFDF}"/>
                </a:ext>
              </a:extLst>
            </p:cNvPr>
            <p:cNvSpPr>
              <a:spLocks/>
            </p:cNvSpPr>
            <p:nvPr/>
          </p:nvSpPr>
          <p:spPr>
            <a:xfrm>
              <a:off x="1661620"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rgbClr val="CCDDE0"/>
                  </a:solidFill>
                </a:rPr>
                <a:t>~</a:t>
              </a:r>
            </a:p>
          </p:txBody>
        </p:sp>
        <p:sp>
          <p:nvSpPr>
            <p:cNvPr id="20" name="Oval 19">
              <a:extLst>
                <a:ext uri="{FF2B5EF4-FFF2-40B4-BE49-F238E27FC236}">
                  <a16:creationId xmlns:a16="http://schemas.microsoft.com/office/drawing/2014/main" id="{13AF198E-66A0-B8C2-C1EE-C7DE3FF700FB}"/>
                </a:ext>
              </a:extLst>
            </p:cNvPr>
            <p:cNvSpPr>
              <a:spLocks/>
            </p:cNvSpPr>
            <p:nvPr/>
          </p:nvSpPr>
          <p:spPr>
            <a:xfrm>
              <a:off x="1825126" y="2779259"/>
              <a:ext cx="226711" cy="20610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rgbClr val="CCDDE0"/>
                  </a:solidFill>
                </a:rPr>
                <a:t>~</a:t>
              </a:r>
            </a:p>
          </p:txBody>
        </p:sp>
      </p:grpSp>
      <p:sp>
        <p:nvSpPr>
          <p:cNvPr id="13" name="Text Placeholder 10">
            <a:extLst>
              <a:ext uri="{FF2B5EF4-FFF2-40B4-BE49-F238E27FC236}">
                <a16:creationId xmlns:a16="http://schemas.microsoft.com/office/drawing/2014/main" id="{746F8A71-3773-9513-FE67-8DB9BDA4DD8F}"/>
              </a:ext>
            </a:extLst>
          </p:cNvPr>
          <p:cNvSpPr txBox="1">
            <a:spLocks/>
          </p:cNvSpPr>
          <p:nvPr/>
        </p:nvSpPr>
        <p:spPr>
          <a:xfrm>
            <a:off x="1297628"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solidFill>
                  <a:srgbClr val="CCDDE0"/>
                </a:solidFill>
              </a:rPr>
              <a:t>500MW</a:t>
            </a:r>
          </a:p>
        </p:txBody>
      </p:sp>
      <p:sp>
        <p:nvSpPr>
          <p:cNvPr id="14" name="Text Placeholder 10">
            <a:extLst>
              <a:ext uri="{FF2B5EF4-FFF2-40B4-BE49-F238E27FC236}">
                <a16:creationId xmlns:a16="http://schemas.microsoft.com/office/drawing/2014/main" id="{01BE6466-7A0A-4C4C-F7C7-9091DAEFADAF}"/>
              </a:ext>
            </a:extLst>
          </p:cNvPr>
          <p:cNvSpPr txBox="1">
            <a:spLocks/>
          </p:cNvSpPr>
          <p:nvPr/>
        </p:nvSpPr>
        <p:spPr>
          <a:xfrm>
            <a:off x="1892129"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solidFill>
                  <a:srgbClr val="CCDDE0"/>
                </a:solidFill>
              </a:rPr>
              <a:t>500MW</a:t>
            </a:r>
          </a:p>
        </p:txBody>
      </p:sp>
      <p:cxnSp>
        <p:nvCxnSpPr>
          <p:cNvPr id="15" name="Straight Connector 14">
            <a:extLst>
              <a:ext uri="{FF2B5EF4-FFF2-40B4-BE49-F238E27FC236}">
                <a16:creationId xmlns:a16="http://schemas.microsoft.com/office/drawing/2014/main" id="{6B403E15-C01F-210B-187D-B374B683825A}"/>
              </a:ext>
            </a:extLst>
          </p:cNvPr>
          <p:cNvCxnSpPr>
            <a:cxnSpLocks/>
            <a:endCxn id="21" idx="0"/>
          </p:cNvCxnSpPr>
          <p:nvPr/>
        </p:nvCxnSpPr>
        <p:spPr>
          <a:xfrm flipH="1">
            <a:off x="2535195" y="2416958"/>
            <a:ext cx="2" cy="822676"/>
          </a:xfrm>
          <a:prstGeom prst="line">
            <a:avLst/>
          </a:prstGeom>
          <a:ln w="12700" cap="flat">
            <a:solidFill>
              <a:srgbClr val="CCDDE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84F7D8F3-7275-AD59-081E-F0F7E15411DA}"/>
              </a:ext>
            </a:extLst>
          </p:cNvPr>
          <p:cNvCxnSpPr>
            <a:cxnSpLocks/>
            <a:stCxn id="19" idx="7"/>
          </p:cNvCxnSpPr>
          <p:nvPr/>
        </p:nvCxnSpPr>
        <p:spPr>
          <a:xfrm rot="5400000" flipH="1" flipV="1">
            <a:off x="1968840" y="3327719"/>
            <a:ext cx="331843" cy="478270"/>
          </a:xfrm>
          <a:prstGeom prst="bentConnector2">
            <a:avLst/>
          </a:prstGeom>
          <a:ln w="12700">
            <a:solidFill>
              <a:srgbClr val="005763">
                <a:alpha val="20000"/>
              </a:srgbClr>
            </a:solidFill>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A00D2795-46A4-B1C6-1F4D-39E8B6A69279}"/>
              </a:ext>
            </a:extLst>
          </p:cNvPr>
          <p:cNvCxnSpPr>
            <a:cxnSpLocks/>
            <a:stCxn id="11" idx="3"/>
          </p:cNvCxnSpPr>
          <p:nvPr/>
        </p:nvCxnSpPr>
        <p:spPr>
          <a:xfrm rot="16200000" flipV="1">
            <a:off x="2878704" y="3218720"/>
            <a:ext cx="291271" cy="65569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BE9F3685-EF53-9D18-FDF2-12ECACEF2FBE}"/>
              </a:ext>
            </a:extLst>
          </p:cNvPr>
          <p:cNvSpPr/>
          <p:nvPr/>
        </p:nvSpPr>
        <p:spPr>
          <a:xfrm>
            <a:off x="1414167" y="2113009"/>
            <a:ext cx="2242059" cy="30394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ERCOT Grid</a:t>
            </a:r>
          </a:p>
        </p:txBody>
      </p:sp>
      <p:sp>
        <p:nvSpPr>
          <p:cNvPr id="92" name="TextBox 91">
            <a:extLst>
              <a:ext uri="{FF2B5EF4-FFF2-40B4-BE49-F238E27FC236}">
                <a16:creationId xmlns:a16="http://schemas.microsoft.com/office/drawing/2014/main" id="{4E51E218-65E6-1A37-4E16-C16FAE498145}"/>
              </a:ext>
            </a:extLst>
          </p:cNvPr>
          <p:cNvSpPr txBox="1">
            <a:spLocks/>
          </p:cNvSpPr>
          <p:nvPr/>
        </p:nvSpPr>
        <p:spPr>
          <a:xfrm>
            <a:off x="1257300" y="1549508"/>
            <a:ext cx="2563008"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Jan 1: Load built first, energization is allowed up to withdrawal limit</a:t>
            </a:r>
          </a:p>
        </p:txBody>
      </p:sp>
      <p:cxnSp>
        <p:nvCxnSpPr>
          <p:cNvPr id="93" name="LineBasicDefault 292">
            <a:extLst>
              <a:ext uri="{FF2B5EF4-FFF2-40B4-BE49-F238E27FC236}">
                <a16:creationId xmlns:a16="http://schemas.microsoft.com/office/drawing/2014/main" id="{521967F2-FE43-25AC-C871-F62AD9825208}"/>
              </a:ext>
            </a:extLst>
          </p:cNvPr>
          <p:cNvCxnSpPr>
            <a:cxnSpLocks/>
          </p:cNvCxnSpPr>
          <p:nvPr>
            <p:custDataLst>
              <p:tags r:id="rId2"/>
            </p:custDataLst>
          </p:nvPr>
        </p:nvCxnSpPr>
        <p:spPr>
          <a:xfrm flipH="1">
            <a:off x="1257300"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748146B3-4F9A-DE1B-6D1E-10DF3BD7E9DB}"/>
              </a:ext>
            </a:extLst>
          </p:cNvPr>
          <p:cNvSpPr txBox="1">
            <a:spLocks/>
          </p:cNvSpPr>
          <p:nvPr/>
        </p:nvSpPr>
        <p:spPr>
          <a:xfrm>
            <a:off x="4031322" y="1549508"/>
            <a:ext cx="2563008"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Jun 1: Load increases beyond the withdrawal limit as gen comes online</a:t>
            </a:r>
          </a:p>
        </p:txBody>
      </p:sp>
      <p:cxnSp>
        <p:nvCxnSpPr>
          <p:cNvPr id="96" name="LineBasicDefault 292">
            <a:extLst>
              <a:ext uri="{FF2B5EF4-FFF2-40B4-BE49-F238E27FC236}">
                <a16:creationId xmlns:a16="http://schemas.microsoft.com/office/drawing/2014/main" id="{B65B236E-2D78-58CF-74F2-F4DA06279293}"/>
              </a:ext>
            </a:extLst>
          </p:cNvPr>
          <p:cNvCxnSpPr>
            <a:cxnSpLocks/>
          </p:cNvCxnSpPr>
          <p:nvPr>
            <p:custDataLst>
              <p:tags r:id="rId3"/>
            </p:custDataLst>
          </p:nvPr>
        </p:nvCxnSpPr>
        <p:spPr>
          <a:xfrm flipH="1">
            <a:off x="4031322"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C4D3EA1-202F-B008-91F4-0E312348B7A3}"/>
              </a:ext>
            </a:extLst>
          </p:cNvPr>
          <p:cNvSpPr txBox="1">
            <a:spLocks/>
          </p:cNvSpPr>
          <p:nvPr/>
        </p:nvSpPr>
        <p:spPr>
          <a:xfrm>
            <a:off x="6805345" y="1549508"/>
            <a:ext cx="2563008"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Dec 1: Full generation online, full load energization</a:t>
            </a:r>
          </a:p>
        </p:txBody>
      </p:sp>
      <p:cxnSp>
        <p:nvCxnSpPr>
          <p:cNvPr id="99" name="LineBasicDefault 292">
            <a:extLst>
              <a:ext uri="{FF2B5EF4-FFF2-40B4-BE49-F238E27FC236}">
                <a16:creationId xmlns:a16="http://schemas.microsoft.com/office/drawing/2014/main" id="{B990A153-52FF-244A-4BB0-2139CCA7F214}"/>
              </a:ext>
            </a:extLst>
          </p:cNvPr>
          <p:cNvCxnSpPr>
            <a:cxnSpLocks/>
          </p:cNvCxnSpPr>
          <p:nvPr>
            <p:custDataLst>
              <p:tags r:id="rId4"/>
            </p:custDataLst>
          </p:nvPr>
        </p:nvCxnSpPr>
        <p:spPr>
          <a:xfrm flipH="1">
            <a:off x="6805345"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648B5289-9A85-B6F0-E1D8-AE4B76F20E9B}"/>
              </a:ext>
            </a:extLst>
          </p:cNvPr>
          <p:cNvGrpSpPr>
            <a:grpSpLocks/>
          </p:cNvGrpSpPr>
          <p:nvPr/>
        </p:nvGrpSpPr>
        <p:grpSpPr>
          <a:xfrm>
            <a:off x="9697659" y="1718785"/>
            <a:ext cx="1960941" cy="223144"/>
            <a:chOff x="1257300" y="1103811"/>
            <a:chExt cx="4537109" cy="636652"/>
          </a:xfrm>
        </p:grpSpPr>
        <p:sp>
          <p:nvSpPr>
            <p:cNvPr id="101" name="TextBox 100">
              <a:extLst>
                <a:ext uri="{FF2B5EF4-FFF2-40B4-BE49-F238E27FC236}">
                  <a16:creationId xmlns:a16="http://schemas.microsoft.com/office/drawing/2014/main" id="{8FFA320B-827F-FF5A-BBB6-973E64B86BB5}"/>
                </a:ext>
              </a:extLst>
            </p:cNvPr>
            <p:cNvSpPr txBox="1">
              <a:spLocks/>
            </p:cNvSpPr>
            <p:nvPr/>
          </p:nvSpPr>
          <p:spPr>
            <a:xfrm>
              <a:off x="1257300" y="1103811"/>
              <a:ext cx="4537109" cy="4829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Key takeaways</a:t>
              </a:r>
            </a:p>
          </p:txBody>
        </p:sp>
        <p:cxnSp>
          <p:nvCxnSpPr>
            <p:cNvPr id="102" name="LineBasicDefault 292">
              <a:extLst>
                <a:ext uri="{FF2B5EF4-FFF2-40B4-BE49-F238E27FC236}">
                  <a16:creationId xmlns:a16="http://schemas.microsoft.com/office/drawing/2014/main" id="{1C051C44-931E-3990-4F3E-F2101E48C81F}"/>
                </a:ext>
              </a:extLst>
            </p:cNvPr>
            <p:cNvCxnSpPr>
              <a:cxnSpLocks/>
            </p:cNvCxnSpPr>
            <p:nvPr>
              <p:custDataLst>
                <p:tags r:id="rId6"/>
              </p:custDataLst>
            </p:nvPr>
          </p:nvCxnSpPr>
          <p:spPr>
            <a:xfrm flipH="1">
              <a:off x="1257300" y="1740463"/>
              <a:ext cx="45371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5CCE5AEE-924C-B678-BAB1-2643FC4C755D}"/>
              </a:ext>
            </a:extLst>
          </p:cNvPr>
          <p:cNvSpPr txBox="1">
            <a:spLocks/>
          </p:cNvSpPr>
          <p:nvPr/>
        </p:nvSpPr>
        <p:spPr>
          <a:xfrm>
            <a:off x="1257300" y="5101516"/>
            <a:ext cx="2563008" cy="101566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Load infrastructure is completed </a:t>
            </a:r>
            <a:r>
              <a:rPr lang="en-US" sz="1100"/>
              <a:t>ahead of generation</a:t>
            </a:r>
          </a:p>
          <a:p>
            <a:pPr marL="171450" indent="-171450">
              <a:buFont typeface="Arial" panose="020B0604020202020204" pitchFamily="34" charset="0"/>
              <a:buChar char="•"/>
            </a:pPr>
            <a:r>
              <a:rPr lang="en-US" sz="1100" b="1"/>
              <a:t>Load is allowed to energize up to the withdrawal  limit </a:t>
            </a:r>
            <a:r>
              <a:rPr lang="en-US" sz="1100"/>
              <a:t>(e.g., 100 MW) </a:t>
            </a:r>
            <a:endParaRPr lang="en-US" sz="1100" b="1"/>
          </a:p>
          <a:p>
            <a:pPr marL="171450" indent="-171450">
              <a:buFont typeface="Arial" panose="020B0604020202020204" pitchFamily="34" charset="0"/>
              <a:buChar char="•"/>
            </a:pPr>
            <a:r>
              <a:rPr lang="en-US" sz="1100" b="1"/>
              <a:t>Load beyond the withdrawal limit requires on-site generation</a:t>
            </a:r>
          </a:p>
        </p:txBody>
      </p:sp>
      <p:sp>
        <p:nvSpPr>
          <p:cNvPr id="104" name="TextBox 103">
            <a:extLst>
              <a:ext uri="{FF2B5EF4-FFF2-40B4-BE49-F238E27FC236}">
                <a16:creationId xmlns:a16="http://schemas.microsoft.com/office/drawing/2014/main" id="{06EDDBEA-1193-A0D5-E7C7-9DB4DC0B3D46}"/>
              </a:ext>
            </a:extLst>
          </p:cNvPr>
          <p:cNvSpPr txBox="1">
            <a:spLocks/>
          </p:cNvSpPr>
          <p:nvPr/>
        </p:nvSpPr>
        <p:spPr>
          <a:xfrm>
            <a:off x="4031322" y="5101516"/>
            <a:ext cx="2563008" cy="135421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First generation unit reaches COD</a:t>
            </a:r>
          </a:p>
          <a:p>
            <a:pPr marL="171450" indent="-171450">
              <a:buFont typeface="Arial" panose="020B0604020202020204" pitchFamily="34" charset="0"/>
              <a:buChar char="•"/>
            </a:pPr>
            <a:r>
              <a:rPr lang="en-US" sz="1100" b="1"/>
              <a:t>Load can increase above the withdrawal limit as generation becomes available </a:t>
            </a:r>
            <a:r>
              <a:rPr lang="en-US" sz="1100"/>
              <a:t>(up to withdrawal + generation, subject to stability limits)</a:t>
            </a:r>
          </a:p>
          <a:p>
            <a:pPr marL="171450" indent="-171450">
              <a:buFont typeface="Arial" panose="020B0604020202020204" pitchFamily="34" charset="0"/>
              <a:buChar char="•"/>
            </a:pPr>
            <a:r>
              <a:rPr lang="en-US" sz="1100" b="1"/>
              <a:t>Total load is limited by available generation plus the withdrawal limit </a:t>
            </a:r>
            <a:r>
              <a:rPr lang="en-US" sz="1100"/>
              <a:t>(and stability limits)</a:t>
            </a:r>
          </a:p>
        </p:txBody>
      </p:sp>
      <p:sp>
        <p:nvSpPr>
          <p:cNvPr id="105" name="TextBox 104">
            <a:extLst>
              <a:ext uri="{FF2B5EF4-FFF2-40B4-BE49-F238E27FC236}">
                <a16:creationId xmlns:a16="http://schemas.microsoft.com/office/drawing/2014/main" id="{1514C008-5E27-6919-68CF-6DD64111EC92}"/>
              </a:ext>
            </a:extLst>
          </p:cNvPr>
          <p:cNvSpPr txBox="1">
            <a:spLocks/>
          </p:cNvSpPr>
          <p:nvPr/>
        </p:nvSpPr>
        <p:spPr>
          <a:xfrm>
            <a:off x="6805345" y="5101516"/>
            <a:ext cx="2563008" cy="101566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Second CT reaches COD</a:t>
            </a:r>
            <a:r>
              <a:rPr lang="en-US" sz="1100"/>
              <a:t>, completing generation build-out</a:t>
            </a:r>
          </a:p>
          <a:p>
            <a:pPr marL="171450" indent="-171450">
              <a:buFont typeface="Arial" panose="020B0604020202020204" pitchFamily="34" charset="0"/>
              <a:buChar char="•"/>
            </a:pPr>
            <a:r>
              <a:rPr lang="en-US" sz="1100" b="1"/>
              <a:t>Load can now fully energize </a:t>
            </a:r>
            <a:r>
              <a:rPr lang="en-US" sz="1100"/>
              <a:t>to planned capacity</a:t>
            </a:r>
          </a:p>
          <a:p>
            <a:pPr marL="171450" indent="-171450">
              <a:buFont typeface="Arial" panose="020B0604020202020204" pitchFamily="34" charset="0"/>
              <a:buChar char="•"/>
            </a:pPr>
            <a:r>
              <a:rPr lang="en-US" sz="1100" b="1"/>
              <a:t>Facility transitions to steady-state operation</a:t>
            </a:r>
          </a:p>
        </p:txBody>
      </p:sp>
      <p:sp>
        <p:nvSpPr>
          <p:cNvPr id="106" name="TextBox 105">
            <a:extLst>
              <a:ext uri="{FF2B5EF4-FFF2-40B4-BE49-F238E27FC236}">
                <a16:creationId xmlns:a16="http://schemas.microsoft.com/office/drawing/2014/main" id="{B7D53C49-1DB7-BF8A-486A-DDA42313506D}"/>
              </a:ext>
            </a:extLst>
          </p:cNvPr>
          <p:cNvSpPr txBox="1"/>
          <p:nvPr>
            <p:custDataLst>
              <p:tags r:id="rId5"/>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7" name="Rectangle 106">
            <a:extLst>
              <a:ext uri="{FF2B5EF4-FFF2-40B4-BE49-F238E27FC236}">
                <a16:creationId xmlns:a16="http://schemas.microsoft.com/office/drawing/2014/main" id="{B3AC7675-6B0F-6781-EB32-2977D307069D}"/>
              </a:ext>
            </a:extLst>
          </p:cNvPr>
          <p:cNvSpPr/>
          <p:nvPr/>
        </p:nvSpPr>
        <p:spPr>
          <a:xfrm>
            <a:off x="3127659"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Jan 1</a:t>
            </a:r>
          </a:p>
        </p:txBody>
      </p:sp>
      <p:sp>
        <p:nvSpPr>
          <p:cNvPr id="108" name="Rectangle 107">
            <a:extLst>
              <a:ext uri="{FF2B5EF4-FFF2-40B4-BE49-F238E27FC236}">
                <a16:creationId xmlns:a16="http://schemas.microsoft.com/office/drawing/2014/main" id="{486F309D-9F09-C856-D86A-6885AFEF1BF2}"/>
              </a:ext>
            </a:extLst>
          </p:cNvPr>
          <p:cNvSpPr/>
          <p:nvPr/>
        </p:nvSpPr>
        <p:spPr>
          <a:xfrm>
            <a:off x="1910234"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Dec 1</a:t>
            </a:r>
          </a:p>
        </p:txBody>
      </p:sp>
      <p:sp>
        <p:nvSpPr>
          <p:cNvPr id="109" name="Rectangle 108">
            <a:extLst>
              <a:ext uri="{FF2B5EF4-FFF2-40B4-BE49-F238E27FC236}">
                <a16:creationId xmlns:a16="http://schemas.microsoft.com/office/drawing/2014/main" id="{4B85DCE2-C241-D4B6-5E19-B4E56FB1D8C9}"/>
              </a:ext>
            </a:extLst>
          </p:cNvPr>
          <p:cNvSpPr/>
          <p:nvPr/>
        </p:nvSpPr>
        <p:spPr>
          <a:xfrm>
            <a:off x="1370351"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Jun 1</a:t>
            </a:r>
          </a:p>
        </p:txBody>
      </p:sp>
      <p:sp>
        <p:nvSpPr>
          <p:cNvPr id="113" name="Oval 112">
            <a:extLst>
              <a:ext uri="{FF2B5EF4-FFF2-40B4-BE49-F238E27FC236}">
                <a16:creationId xmlns:a16="http://schemas.microsoft.com/office/drawing/2014/main" id="{CE192198-0097-85CE-61EB-70BBEB525F6F}"/>
              </a:ext>
            </a:extLst>
          </p:cNvPr>
          <p:cNvSpPr/>
          <p:nvPr/>
        </p:nvSpPr>
        <p:spPr>
          <a:xfrm>
            <a:off x="3134889" y="4654486"/>
            <a:ext cx="434592" cy="2373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≤100</a:t>
            </a:r>
          </a:p>
        </p:txBody>
      </p:sp>
      <p:sp>
        <p:nvSpPr>
          <p:cNvPr id="116" name="TextBox 115">
            <a:extLst>
              <a:ext uri="{FF2B5EF4-FFF2-40B4-BE49-F238E27FC236}">
                <a16:creationId xmlns:a16="http://schemas.microsoft.com/office/drawing/2014/main" id="{3FE4588B-F3B6-108C-75DD-4EBF346C3223}"/>
              </a:ext>
            </a:extLst>
          </p:cNvPr>
          <p:cNvSpPr txBox="1">
            <a:spLocks/>
          </p:cNvSpPr>
          <p:nvPr/>
        </p:nvSpPr>
        <p:spPr>
          <a:xfrm>
            <a:off x="9697660" y="2113009"/>
            <a:ext cx="1960941" cy="355481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100" b="1"/>
              <a:t>Load energization is limited by the withdrawal limit</a:t>
            </a:r>
            <a:r>
              <a:rPr lang="en-US" sz="1100"/>
              <a:t>; generation availability enables additional load beyond that level</a:t>
            </a:r>
          </a:p>
          <a:p>
            <a:pPr marL="171450" indent="-171450">
              <a:buFont typeface="Arial" panose="020B0604020202020204" pitchFamily="34" charset="0"/>
              <a:buChar char="•"/>
            </a:pPr>
            <a:endParaRPr lang="en-US" sz="1100" b="1"/>
          </a:p>
          <a:p>
            <a:pPr marL="171450" indent="-171450">
              <a:buFont typeface="Arial" panose="020B0604020202020204" pitchFamily="34" charset="0"/>
              <a:buChar char="•"/>
            </a:pPr>
            <a:r>
              <a:rPr lang="en-US" sz="1100" b="1"/>
              <a:t>Energization is staged, not binary: </a:t>
            </a:r>
            <a:r>
              <a:rPr lang="en-US" sz="1100"/>
              <a:t>load ramps in line with generation commissioning</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At all times (including contingencies), </a:t>
            </a:r>
            <a:r>
              <a:rPr lang="en-US" sz="1100" b="1"/>
              <a:t>load ≤ (available generation + withdrawal limit)</a:t>
            </a:r>
            <a:r>
              <a:rPr lang="en-US" sz="1100"/>
              <a:t>, subject to stability limits</a:t>
            </a:r>
            <a:endParaRPr lang="en-US" sz="1100" b="1"/>
          </a:p>
          <a:p>
            <a:pPr marL="171450" indent="-171450">
              <a:buFont typeface="Arial" panose="020B0604020202020204" pitchFamily="34" charset="0"/>
              <a:buChar char="•"/>
            </a:pPr>
            <a:endParaRPr lang="en-US" sz="1100" b="1"/>
          </a:p>
          <a:p>
            <a:pPr marL="171450" indent="-171450">
              <a:buFont typeface="Arial" panose="020B0604020202020204" pitchFamily="34" charset="0"/>
              <a:buChar char="•"/>
            </a:pPr>
            <a:r>
              <a:rPr lang="en-US" sz="1100" b="1"/>
              <a:t>This sequencing must be explicitly defined </a:t>
            </a:r>
            <a:r>
              <a:rPr lang="en-US" sz="1100"/>
              <a:t>in agreements and Planning Guide language</a:t>
            </a:r>
            <a:endParaRPr lang="en-US" sz="1100" b="1"/>
          </a:p>
        </p:txBody>
      </p:sp>
      <p:grpSp>
        <p:nvGrpSpPr>
          <p:cNvPr id="3" name="Group 2">
            <a:extLst>
              <a:ext uri="{FF2B5EF4-FFF2-40B4-BE49-F238E27FC236}">
                <a16:creationId xmlns:a16="http://schemas.microsoft.com/office/drawing/2014/main" id="{08E21B40-BEF7-A9B2-5383-AE573BADB29A}"/>
              </a:ext>
            </a:extLst>
          </p:cNvPr>
          <p:cNvGrpSpPr/>
          <p:nvPr/>
        </p:nvGrpSpPr>
        <p:grpSpPr>
          <a:xfrm>
            <a:off x="5147920" y="3239634"/>
            <a:ext cx="322594" cy="322594"/>
            <a:chOff x="2192059" y="2491703"/>
            <a:chExt cx="182096" cy="165542"/>
          </a:xfrm>
        </p:grpSpPr>
        <p:sp>
          <p:nvSpPr>
            <p:cNvPr id="4" name="Oval 3">
              <a:extLst>
                <a:ext uri="{FF2B5EF4-FFF2-40B4-BE49-F238E27FC236}">
                  <a16:creationId xmlns:a16="http://schemas.microsoft.com/office/drawing/2014/main" id="{A113AD82-8795-6118-9EE0-AD31DD36F498}"/>
                </a:ext>
              </a:extLst>
            </p:cNvPr>
            <p:cNvSpPr/>
            <p:nvPr/>
          </p:nvSpPr>
          <p:spPr>
            <a:xfrm>
              <a:off x="2192059" y="2491703"/>
              <a:ext cx="182096" cy="165542"/>
            </a:xfrm>
            <a:prstGeom prst="ellips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000" b="0" i="0" u="none" strike="noStrike" kern="1200" cap="none" spc="0" normalizeH="0" baseline="0" noProof="0" err="1">
                <a:ln>
                  <a:noFill/>
                </a:ln>
                <a:solidFill>
                  <a:srgbClr val="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3E09CA06-55E0-BD25-2A5D-491208120D9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195558" y="2494884"/>
              <a:ext cx="175098" cy="159180"/>
            </a:xfrm>
            <a:prstGeom prst="rect">
              <a:avLst/>
            </a:prstGeom>
          </p:spPr>
        </p:pic>
      </p:grpSp>
      <p:sp>
        <p:nvSpPr>
          <p:cNvPr id="7" name="Rectangle 6">
            <a:extLst>
              <a:ext uri="{FF2B5EF4-FFF2-40B4-BE49-F238E27FC236}">
                <a16:creationId xmlns:a16="http://schemas.microsoft.com/office/drawing/2014/main" id="{FB2F67D8-312F-E552-2B80-999ED9556FC0}"/>
              </a:ext>
            </a:extLst>
          </p:cNvPr>
          <p:cNvSpPr/>
          <p:nvPr/>
        </p:nvSpPr>
        <p:spPr>
          <a:xfrm>
            <a:off x="4031322" y="3151177"/>
            <a:ext cx="2563008" cy="181123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23" name="Text Placeholder 10">
            <a:extLst>
              <a:ext uri="{FF2B5EF4-FFF2-40B4-BE49-F238E27FC236}">
                <a16:creationId xmlns:a16="http://schemas.microsoft.com/office/drawing/2014/main" id="{3A7D9CFE-2701-6374-333B-442576B8E5F3}"/>
              </a:ext>
            </a:extLst>
          </p:cNvPr>
          <p:cNvSpPr txBox="1">
            <a:spLocks/>
          </p:cNvSpPr>
          <p:nvPr/>
        </p:nvSpPr>
        <p:spPr>
          <a:xfrm>
            <a:off x="5791617" y="4128734"/>
            <a:ext cx="719346"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1,000MW</a:t>
            </a:r>
          </a:p>
        </p:txBody>
      </p:sp>
      <p:sp>
        <p:nvSpPr>
          <p:cNvPr id="24" name="Isosceles Triangle 23">
            <a:extLst>
              <a:ext uri="{FF2B5EF4-FFF2-40B4-BE49-F238E27FC236}">
                <a16:creationId xmlns:a16="http://schemas.microsoft.com/office/drawing/2014/main" id="{9FAB1557-1F61-CD6F-AB94-DFFCE54A0A87}"/>
              </a:ext>
            </a:extLst>
          </p:cNvPr>
          <p:cNvSpPr>
            <a:spLocks/>
          </p:cNvSpPr>
          <p:nvPr/>
        </p:nvSpPr>
        <p:spPr>
          <a:xfrm flipV="1">
            <a:off x="5925390" y="3692202"/>
            <a:ext cx="401633" cy="401632"/>
          </a:xfrm>
          <a:prstGeom prst="triangl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200" err="1">
              <a:solidFill>
                <a:schemeClr val="accent1"/>
              </a:solidFill>
            </a:endParaRPr>
          </a:p>
        </p:txBody>
      </p:sp>
      <p:sp>
        <p:nvSpPr>
          <p:cNvPr id="26" name="Oval 25">
            <a:extLst>
              <a:ext uri="{FF2B5EF4-FFF2-40B4-BE49-F238E27FC236}">
                <a16:creationId xmlns:a16="http://schemas.microsoft.com/office/drawing/2014/main" id="{56FC9652-9869-53CD-5187-073F6602FBCB}"/>
              </a:ext>
            </a:extLst>
          </p:cNvPr>
          <p:cNvSpPr>
            <a:spLocks/>
          </p:cNvSpPr>
          <p:nvPr/>
        </p:nvSpPr>
        <p:spPr>
          <a:xfrm>
            <a:off x="4326835" y="3673956"/>
            <a:ext cx="401633" cy="401630"/>
          </a:xfrm>
          <a:prstGeom prst="ellips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chemeClr val="bg1"/>
                </a:solidFill>
              </a:rPr>
              <a:t>~</a:t>
            </a:r>
          </a:p>
        </p:txBody>
      </p:sp>
      <p:sp>
        <p:nvSpPr>
          <p:cNvPr id="27" name="Oval 26">
            <a:extLst>
              <a:ext uri="{FF2B5EF4-FFF2-40B4-BE49-F238E27FC236}">
                <a16:creationId xmlns:a16="http://schemas.microsoft.com/office/drawing/2014/main" id="{BB9EDDDB-B663-355D-2AC7-DAA42F05FB97}"/>
              </a:ext>
            </a:extLst>
          </p:cNvPr>
          <p:cNvSpPr>
            <a:spLocks/>
          </p:cNvSpPr>
          <p:nvPr/>
        </p:nvSpPr>
        <p:spPr>
          <a:xfrm>
            <a:off x="4616496" y="3673956"/>
            <a:ext cx="401633" cy="401630"/>
          </a:xfrm>
          <a:prstGeom prst="ellipse">
            <a:avLst/>
          </a:prstGeom>
          <a:solidFill>
            <a:schemeClr val="bg1"/>
          </a:solidFill>
          <a:ln w="12700" cap="sq">
            <a:solidFill>
              <a:srgbClr val="005763">
                <a:alpha val="2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rgbClr val="CCDDE0"/>
                </a:solidFill>
              </a:rPr>
              <a:t>~</a:t>
            </a:r>
          </a:p>
        </p:txBody>
      </p:sp>
      <p:sp>
        <p:nvSpPr>
          <p:cNvPr id="28" name="Text Placeholder 10">
            <a:extLst>
              <a:ext uri="{FF2B5EF4-FFF2-40B4-BE49-F238E27FC236}">
                <a16:creationId xmlns:a16="http://schemas.microsoft.com/office/drawing/2014/main" id="{0322B39E-99E2-3CFB-20B6-CE7A15021738}"/>
              </a:ext>
            </a:extLst>
          </p:cNvPr>
          <p:cNvSpPr txBox="1">
            <a:spLocks/>
          </p:cNvSpPr>
          <p:nvPr/>
        </p:nvSpPr>
        <p:spPr>
          <a:xfrm>
            <a:off x="4071650"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500MW</a:t>
            </a:r>
          </a:p>
        </p:txBody>
      </p:sp>
      <p:sp>
        <p:nvSpPr>
          <p:cNvPr id="29" name="Text Placeholder 10">
            <a:extLst>
              <a:ext uri="{FF2B5EF4-FFF2-40B4-BE49-F238E27FC236}">
                <a16:creationId xmlns:a16="http://schemas.microsoft.com/office/drawing/2014/main" id="{30DCD68E-A117-534C-AED7-1F969FB0B05F}"/>
              </a:ext>
            </a:extLst>
          </p:cNvPr>
          <p:cNvSpPr txBox="1">
            <a:spLocks/>
          </p:cNvSpPr>
          <p:nvPr/>
        </p:nvSpPr>
        <p:spPr>
          <a:xfrm>
            <a:off x="4666151"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solidFill>
                  <a:srgbClr val="CCDDE0"/>
                </a:solidFill>
              </a:rPr>
              <a:t>500MW</a:t>
            </a:r>
          </a:p>
        </p:txBody>
      </p:sp>
      <p:cxnSp>
        <p:nvCxnSpPr>
          <p:cNvPr id="30" name="Straight Connector 29">
            <a:extLst>
              <a:ext uri="{FF2B5EF4-FFF2-40B4-BE49-F238E27FC236}">
                <a16:creationId xmlns:a16="http://schemas.microsoft.com/office/drawing/2014/main" id="{37D98320-3810-CE89-1541-00B002C46767}"/>
              </a:ext>
            </a:extLst>
          </p:cNvPr>
          <p:cNvCxnSpPr>
            <a:cxnSpLocks/>
            <a:endCxn id="4" idx="0"/>
          </p:cNvCxnSpPr>
          <p:nvPr/>
        </p:nvCxnSpPr>
        <p:spPr>
          <a:xfrm flipH="1">
            <a:off x="5309217" y="2416958"/>
            <a:ext cx="2" cy="822676"/>
          </a:xfrm>
          <a:prstGeom prst="line">
            <a:avLst/>
          </a:prstGeom>
          <a:ln w="12700" cap="flat">
            <a:solidFill>
              <a:srgbClr val="CCDDE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83F5257-EC0E-B4EB-F1B7-02337ECB221C}"/>
              </a:ext>
            </a:extLst>
          </p:cNvPr>
          <p:cNvCxnSpPr>
            <a:cxnSpLocks/>
            <a:stCxn id="26" idx="7"/>
          </p:cNvCxnSpPr>
          <p:nvPr/>
        </p:nvCxnSpPr>
        <p:spPr>
          <a:xfrm rot="5400000" flipH="1" flipV="1">
            <a:off x="4742862" y="3327719"/>
            <a:ext cx="331843" cy="478270"/>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365C58-4ACA-F286-6DD9-E06587AFDFB3}"/>
              </a:ext>
            </a:extLst>
          </p:cNvPr>
          <p:cNvCxnSpPr>
            <a:cxnSpLocks/>
            <a:stCxn id="24" idx="3"/>
          </p:cNvCxnSpPr>
          <p:nvPr/>
        </p:nvCxnSpPr>
        <p:spPr>
          <a:xfrm rot="16200000" flipV="1">
            <a:off x="5652726" y="3218720"/>
            <a:ext cx="291271" cy="65569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7991ED3A-F35C-EAC3-2CE1-12AD088E85EE}"/>
              </a:ext>
            </a:extLst>
          </p:cNvPr>
          <p:cNvSpPr/>
          <p:nvPr/>
        </p:nvSpPr>
        <p:spPr>
          <a:xfrm>
            <a:off x="4188189" y="2113009"/>
            <a:ext cx="2242059" cy="30394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ERCOT Grid</a:t>
            </a:r>
          </a:p>
        </p:txBody>
      </p:sp>
      <p:sp>
        <p:nvSpPr>
          <p:cNvPr id="34" name="Rectangle 33">
            <a:extLst>
              <a:ext uri="{FF2B5EF4-FFF2-40B4-BE49-F238E27FC236}">
                <a16:creationId xmlns:a16="http://schemas.microsoft.com/office/drawing/2014/main" id="{2A651A35-375E-4A38-F2A9-546EEEA71023}"/>
              </a:ext>
            </a:extLst>
          </p:cNvPr>
          <p:cNvSpPr/>
          <p:nvPr/>
        </p:nvSpPr>
        <p:spPr>
          <a:xfrm>
            <a:off x="5901681"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Jan 1</a:t>
            </a:r>
          </a:p>
        </p:txBody>
      </p:sp>
      <p:sp>
        <p:nvSpPr>
          <p:cNvPr id="35" name="Rectangle 34">
            <a:extLst>
              <a:ext uri="{FF2B5EF4-FFF2-40B4-BE49-F238E27FC236}">
                <a16:creationId xmlns:a16="http://schemas.microsoft.com/office/drawing/2014/main" id="{A3361371-9E79-F22F-7544-059330DCDC3E}"/>
              </a:ext>
            </a:extLst>
          </p:cNvPr>
          <p:cNvSpPr/>
          <p:nvPr/>
        </p:nvSpPr>
        <p:spPr>
          <a:xfrm>
            <a:off x="4684256"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Dec 1</a:t>
            </a:r>
          </a:p>
        </p:txBody>
      </p:sp>
      <p:sp>
        <p:nvSpPr>
          <p:cNvPr id="36" name="Rectangle 35">
            <a:extLst>
              <a:ext uri="{FF2B5EF4-FFF2-40B4-BE49-F238E27FC236}">
                <a16:creationId xmlns:a16="http://schemas.microsoft.com/office/drawing/2014/main" id="{290E95C5-AB0F-5455-D374-E4E56841E080}"/>
              </a:ext>
            </a:extLst>
          </p:cNvPr>
          <p:cNvSpPr/>
          <p:nvPr/>
        </p:nvSpPr>
        <p:spPr>
          <a:xfrm>
            <a:off x="4144373"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Jun 1</a:t>
            </a:r>
          </a:p>
        </p:txBody>
      </p:sp>
      <p:sp>
        <p:nvSpPr>
          <p:cNvPr id="37" name="Oval 36">
            <a:extLst>
              <a:ext uri="{FF2B5EF4-FFF2-40B4-BE49-F238E27FC236}">
                <a16:creationId xmlns:a16="http://schemas.microsoft.com/office/drawing/2014/main" id="{8001FDCC-AE8E-2AFB-6AC8-3784D4A80106}"/>
              </a:ext>
            </a:extLst>
          </p:cNvPr>
          <p:cNvSpPr/>
          <p:nvPr/>
        </p:nvSpPr>
        <p:spPr>
          <a:xfrm>
            <a:off x="5908911" y="4654486"/>
            <a:ext cx="434592" cy="2373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≤600</a:t>
            </a:r>
          </a:p>
        </p:txBody>
      </p:sp>
      <p:grpSp>
        <p:nvGrpSpPr>
          <p:cNvPr id="40" name="Group 39">
            <a:extLst>
              <a:ext uri="{FF2B5EF4-FFF2-40B4-BE49-F238E27FC236}">
                <a16:creationId xmlns:a16="http://schemas.microsoft.com/office/drawing/2014/main" id="{D3DE1386-9116-BCE2-7B54-A17FB7E7F706}"/>
              </a:ext>
            </a:extLst>
          </p:cNvPr>
          <p:cNvGrpSpPr/>
          <p:nvPr/>
        </p:nvGrpSpPr>
        <p:grpSpPr>
          <a:xfrm>
            <a:off x="7921943" y="3239634"/>
            <a:ext cx="322594" cy="322594"/>
            <a:chOff x="2192059" y="2491703"/>
            <a:chExt cx="182096" cy="165542"/>
          </a:xfrm>
        </p:grpSpPr>
        <p:sp>
          <p:nvSpPr>
            <p:cNvPr id="56" name="Oval 55">
              <a:extLst>
                <a:ext uri="{FF2B5EF4-FFF2-40B4-BE49-F238E27FC236}">
                  <a16:creationId xmlns:a16="http://schemas.microsoft.com/office/drawing/2014/main" id="{F19690E0-2E5D-91DF-1924-C8A096A5BCFD}"/>
                </a:ext>
              </a:extLst>
            </p:cNvPr>
            <p:cNvSpPr/>
            <p:nvPr/>
          </p:nvSpPr>
          <p:spPr>
            <a:xfrm>
              <a:off x="2192059" y="2491703"/>
              <a:ext cx="182096" cy="165542"/>
            </a:xfrm>
            <a:prstGeom prst="ellipse">
              <a:avLst/>
            </a:prstGeom>
            <a:solidFill>
              <a:schemeClr val="bg1"/>
            </a:solidFill>
            <a:ln w="12700" cap="sq">
              <a:solidFill>
                <a:srgbClr val="CCDDE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000" b="0" i="0" u="none" strike="noStrike" kern="1200" cap="none" spc="0" normalizeH="0" baseline="0" noProof="0" err="1">
                <a:ln>
                  <a:noFill/>
                </a:ln>
                <a:solidFill>
                  <a:srgbClr val="FFFFFF"/>
                </a:solidFill>
                <a:effectLst/>
                <a:uLnTx/>
                <a:uFillTx/>
                <a:latin typeface="Arial"/>
                <a:ea typeface="+mn-ea"/>
                <a:cs typeface="+mn-cs"/>
              </a:endParaRPr>
            </a:p>
          </p:txBody>
        </p:sp>
        <p:pic>
          <p:nvPicPr>
            <p:cNvPr id="57" name="Graphic 56">
              <a:extLst>
                <a:ext uri="{FF2B5EF4-FFF2-40B4-BE49-F238E27FC236}">
                  <a16:creationId xmlns:a16="http://schemas.microsoft.com/office/drawing/2014/main" id="{E234559D-24A6-40D0-3481-81AEF6DC1B4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195558" y="2494884"/>
              <a:ext cx="175098" cy="159180"/>
            </a:xfrm>
            <a:prstGeom prst="rect">
              <a:avLst/>
            </a:prstGeom>
          </p:spPr>
        </p:pic>
      </p:grpSp>
      <p:sp>
        <p:nvSpPr>
          <p:cNvPr id="41" name="Rectangle 40">
            <a:extLst>
              <a:ext uri="{FF2B5EF4-FFF2-40B4-BE49-F238E27FC236}">
                <a16:creationId xmlns:a16="http://schemas.microsoft.com/office/drawing/2014/main" id="{00E1E276-B490-1254-34EA-FD8996E20F52}"/>
              </a:ext>
            </a:extLst>
          </p:cNvPr>
          <p:cNvSpPr/>
          <p:nvPr/>
        </p:nvSpPr>
        <p:spPr>
          <a:xfrm>
            <a:off x="6805345" y="3151177"/>
            <a:ext cx="2563008" cy="1811236"/>
          </a:xfrm>
          <a:prstGeom prst="rect">
            <a:avLst/>
          </a:prstGeom>
          <a:noFill/>
          <a:ln w="12700">
            <a:solidFill>
              <a:srgbClr val="CCDDE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42" name="Text Placeholder 10">
            <a:extLst>
              <a:ext uri="{FF2B5EF4-FFF2-40B4-BE49-F238E27FC236}">
                <a16:creationId xmlns:a16="http://schemas.microsoft.com/office/drawing/2014/main" id="{15002606-CE4A-7B42-89A9-90929973731B}"/>
              </a:ext>
            </a:extLst>
          </p:cNvPr>
          <p:cNvSpPr txBox="1">
            <a:spLocks/>
          </p:cNvSpPr>
          <p:nvPr/>
        </p:nvSpPr>
        <p:spPr>
          <a:xfrm>
            <a:off x="8565640" y="4128734"/>
            <a:ext cx="719346"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1,000MW</a:t>
            </a:r>
          </a:p>
        </p:txBody>
      </p:sp>
      <p:sp>
        <p:nvSpPr>
          <p:cNvPr id="43" name="Isosceles Triangle 42">
            <a:extLst>
              <a:ext uri="{FF2B5EF4-FFF2-40B4-BE49-F238E27FC236}">
                <a16:creationId xmlns:a16="http://schemas.microsoft.com/office/drawing/2014/main" id="{F9DA1D7B-AF50-3C71-9861-F0CC620BAF42}"/>
              </a:ext>
            </a:extLst>
          </p:cNvPr>
          <p:cNvSpPr>
            <a:spLocks/>
          </p:cNvSpPr>
          <p:nvPr/>
        </p:nvSpPr>
        <p:spPr>
          <a:xfrm flipV="1">
            <a:off x="8699413" y="3692202"/>
            <a:ext cx="401633" cy="401632"/>
          </a:xfrm>
          <a:prstGeom prst="triangl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200" err="1">
              <a:solidFill>
                <a:schemeClr val="accent1"/>
              </a:solidFill>
            </a:endParaRPr>
          </a:p>
        </p:txBody>
      </p:sp>
      <p:sp>
        <p:nvSpPr>
          <p:cNvPr id="44" name="Oval 43">
            <a:extLst>
              <a:ext uri="{FF2B5EF4-FFF2-40B4-BE49-F238E27FC236}">
                <a16:creationId xmlns:a16="http://schemas.microsoft.com/office/drawing/2014/main" id="{D6C39905-E44A-6055-0ADA-4981342FA57A}"/>
              </a:ext>
            </a:extLst>
          </p:cNvPr>
          <p:cNvSpPr>
            <a:spLocks/>
          </p:cNvSpPr>
          <p:nvPr/>
        </p:nvSpPr>
        <p:spPr>
          <a:xfrm>
            <a:off x="7100858" y="3673956"/>
            <a:ext cx="401633" cy="401630"/>
          </a:xfrm>
          <a:prstGeom prst="ellips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chemeClr val="bg1"/>
                </a:solidFill>
              </a:rPr>
              <a:t>~</a:t>
            </a:r>
          </a:p>
        </p:txBody>
      </p:sp>
      <p:sp>
        <p:nvSpPr>
          <p:cNvPr id="45" name="Oval 44">
            <a:extLst>
              <a:ext uri="{FF2B5EF4-FFF2-40B4-BE49-F238E27FC236}">
                <a16:creationId xmlns:a16="http://schemas.microsoft.com/office/drawing/2014/main" id="{B5513A0B-920F-016C-EAC7-819DDEBBE616}"/>
              </a:ext>
            </a:extLst>
          </p:cNvPr>
          <p:cNvSpPr>
            <a:spLocks/>
          </p:cNvSpPr>
          <p:nvPr/>
        </p:nvSpPr>
        <p:spPr>
          <a:xfrm>
            <a:off x="7390519" y="3673956"/>
            <a:ext cx="401633" cy="401630"/>
          </a:xfrm>
          <a:prstGeom prst="ellipse">
            <a:avLst/>
          </a:prstGeom>
          <a:solidFill>
            <a:schemeClr val="accent5"/>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a:solidFill>
                  <a:schemeClr val="bg1"/>
                </a:solidFill>
              </a:rPr>
              <a:t>~</a:t>
            </a:r>
          </a:p>
        </p:txBody>
      </p:sp>
      <p:sp>
        <p:nvSpPr>
          <p:cNvPr id="46" name="Text Placeholder 10">
            <a:extLst>
              <a:ext uri="{FF2B5EF4-FFF2-40B4-BE49-F238E27FC236}">
                <a16:creationId xmlns:a16="http://schemas.microsoft.com/office/drawing/2014/main" id="{85E88056-B1BD-32F9-9839-4AAAA870179D}"/>
              </a:ext>
            </a:extLst>
          </p:cNvPr>
          <p:cNvSpPr txBox="1">
            <a:spLocks/>
          </p:cNvSpPr>
          <p:nvPr/>
        </p:nvSpPr>
        <p:spPr>
          <a:xfrm>
            <a:off x="6845673"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500MW</a:t>
            </a:r>
          </a:p>
        </p:txBody>
      </p:sp>
      <p:sp>
        <p:nvSpPr>
          <p:cNvPr id="47" name="Text Placeholder 10">
            <a:extLst>
              <a:ext uri="{FF2B5EF4-FFF2-40B4-BE49-F238E27FC236}">
                <a16:creationId xmlns:a16="http://schemas.microsoft.com/office/drawing/2014/main" id="{59CCB913-07D0-DAAC-C040-4C6F0BA12558}"/>
              </a:ext>
            </a:extLst>
          </p:cNvPr>
          <p:cNvSpPr txBox="1">
            <a:spLocks/>
          </p:cNvSpPr>
          <p:nvPr/>
        </p:nvSpPr>
        <p:spPr>
          <a:xfrm>
            <a:off x="7440174" y="4128734"/>
            <a:ext cx="594501" cy="16158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a:t>500MW</a:t>
            </a:r>
          </a:p>
        </p:txBody>
      </p:sp>
      <p:cxnSp>
        <p:nvCxnSpPr>
          <p:cNvPr id="48" name="Straight Connector 47">
            <a:extLst>
              <a:ext uri="{FF2B5EF4-FFF2-40B4-BE49-F238E27FC236}">
                <a16:creationId xmlns:a16="http://schemas.microsoft.com/office/drawing/2014/main" id="{10AD1405-E7EF-DE05-1C6E-5E0B155A7C6C}"/>
              </a:ext>
            </a:extLst>
          </p:cNvPr>
          <p:cNvCxnSpPr>
            <a:cxnSpLocks/>
            <a:endCxn id="56" idx="0"/>
          </p:cNvCxnSpPr>
          <p:nvPr/>
        </p:nvCxnSpPr>
        <p:spPr>
          <a:xfrm flipH="1">
            <a:off x="8083240" y="2416958"/>
            <a:ext cx="2" cy="822676"/>
          </a:xfrm>
          <a:prstGeom prst="line">
            <a:avLst/>
          </a:prstGeom>
          <a:ln w="12700" cap="flat">
            <a:solidFill>
              <a:srgbClr val="CCDDE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C304D10A-6298-7BC4-0BF6-9DF4BBDBDE1A}"/>
              </a:ext>
            </a:extLst>
          </p:cNvPr>
          <p:cNvCxnSpPr>
            <a:cxnSpLocks/>
            <a:stCxn id="44" idx="7"/>
          </p:cNvCxnSpPr>
          <p:nvPr/>
        </p:nvCxnSpPr>
        <p:spPr>
          <a:xfrm rot="5400000" flipH="1" flipV="1">
            <a:off x="7516885" y="3327719"/>
            <a:ext cx="331843" cy="478270"/>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0A261D40-0E6D-1FC6-60D5-AB3FE31E07E4}"/>
              </a:ext>
            </a:extLst>
          </p:cNvPr>
          <p:cNvCxnSpPr>
            <a:cxnSpLocks/>
            <a:stCxn id="43" idx="3"/>
          </p:cNvCxnSpPr>
          <p:nvPr/>
        </p:nvCxnSpPr>
        <p:spPr>
          <a:xfrm rot="16200000" flipV="1">
            <a:off x="8426749" y="3218720"/>
            <a:ext cx="291271" cy="655692"/>
          </a:xfrm>
          <a:prstGeom prst="bentConnector2">
            <a:avLst/>
          </a:prstGeom>
          <a:ln w="12700">
            <a:solidFill>
              <a:srgbClr val="CCDDE0"/>
            </a:solidFill>
          </a:ln>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FB8267F7-6CDC-96A3-67EF-783044AA8513}"/>
              </a:ext>
            </a:extLst>
          </p:cNvPr>
          <p:cNvSpPr/>
          <p:nvPr/>
        </p:nvSpPr>
        <p:spPr>
          <a:xfrm>
            <a:off x="6962212" y="2113009"/>
            <a:ext cx="2242059" cy="30394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ERCOT Grid</a:t>
            </a:r>
          </a:p>
        </p:txBody>
      </p:sp>
      <p:sp>
        <p:nvSpPr>
          <p:cNvPr id="52" name="Rectangle 51">
            <a:extLst>
              <a:ext uri="{FF2B5EF4-FFF2-40B4-BE49-F238E27FC236}">
                <a16:creationId xmlns:a16="http://schemas.microsoft.com/office/drawing/2014/main" id="{66483114-A5E8-5EDF-E403-B42BDE450C45}"/>
              </a:ext>
            </a:extLst>
          </p:cNvPr>
          <p:cNvSpPr/>
          <p:nvPr/>
        </p:nvSpPr>
        <p:spPr>
          <a:xfrm>
            <a:off x="8675704"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Jan 1</a:t>
            </a:r>
          </a:p>
        </p:txBody>
      </p:sp>
      <p:sp>
        <p:nvSpPr>
          <p:cNvPr id="53" name="Rectangle 52">
            <a:extLst>
              <a:ext uri="{FF2B5EF4-FFF2-40B4-BE49-F238E27FC236}">
                <a16:creationId xmlns:a16="http://schemas.microsoft.com/office/drawing/2014/main" id="{8516BC82-047F-682E-9ED6-93F07E7620CB}"/>
              </a:ext>
            </a:extLst>
          </p:cNvPr>
          <p:cNvSpPr/>
          <p:nvPr/>
        </p:nvSpPr>
        <p:spPr>
          <a:xfrm>
            <a:off x="7458279"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Dec 1</a:t>
            </a:r>
          </a:p>
        </p:txBody>
      </p:sp>
      <p:sp>
        <p:nvSpPr>
          <p:cNvPr id="54" name="Rectangle 53">
            <a:extLst>
              <a:ext uri="{FF2B5EF4-FFF2-40B4-BE49-F238E27FC236}">
                <a16:creationId xmlns:a16="http://schemas.microsoft.com/office/drawing/2014/main" id="{35D90AA6-1732-744E-0F53-8C33FA88AADA}"/>
              </a:ext>
            </a:extLst>
          </p:cNvPr>
          <p:cNvSpPr/>
          <p:nvPr/>
        </p:nvSpPr>
        <p:spPr>
          <a:xfrm>
            <a:off x="6918396" y="4356577"/>
            <a:ext cx="449053" cy="23099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Jun 1</a:t>
            </a:r>
          </a:p>
        </p:txBody>
      </p:sp>
      <p:sp>
        <p:nvSpPr>
          <p:cNvPr id="55" name="Oval 54">
            <a:extLst>
              <a:ext uri="{FF2B5EF4-FFF2-40B4-BE49-F238E27FC236}">
                <a16:creationId xmlns:a16="http://schemas.microsoft.com/office/drawing/2014/main" id="{73990A44-8B24-CD95-C254-9CC1C87536BA}"/>
              </a:ext>
            </a:extLst>
          </p:cNvPr>
          <p:cNvSpPr/>
          <p:nvPr/>
        </p:nvSpPr>
        <p:spPr>
          <a:xfrm>
            <a:off x="8682934" y="4654486"/>
            <a:ext cx="434592" cy="2373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≤1100</a:t>
            </a:r>
          </a:p>
        </p:txBody>
      </p:sp>
      <p:sp>
        <p:nvSpPr>
          <p:cNvPr id="114" name="Oval 113">
            <a:extLst>
              <a:ext uri="{FF2B5EF4-FFF2-40B4-BE49-F238E27FC236}">
                <a16:creationId xmlns:a16="http://schemas.microsoft.com/office/drawing/2014/main" id="{E655C513-740B-534A-FB62-60817B6FDAE7}"/>
              </a:ext>
            </a:extLst>
          </p:cNvPr>
          <p:cNvSpPr/>
          <p:nvPr/>
        </p:nvSpPr>
        <p:spPr>
          <a:xfrm>
            <a:off x="7010387" y="1233597"/>
            <a:ext cx="326515" cy="21575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000" b="1">
                <a:solidFill>
                  <a:schemeClr val="tx1"/>
                </a:solidFill>
              </a:rPr>
              <a:t>xxx</a:t>
            </a:r>
          </a:p>
        </p:txBody>
      </p:sp>
      <p:sp>
        <p:nvSpPr>
          <p:cNvPr id="110" name="Rectangle 109">
            <a:extLst>
              <a:ext uri="{FF2B5EF4-FFF2-40B4-BE49-F238E27FC236}">
                <a16:creationId xmlns:a16="http://schemas.microsoft.com/office/drawing/2014/main" id="{FFF850F6-4F5D-FC9E-EFB3-732E139D8DA2}"/>
              </a:ext>
            </a:extLst>
          </p:cNvPr>
          <p:cNvSpPr>
            <a:spLocks/>
          </p:cNvSpPr>
          <p:nvPr/>
        </p:nvSpPr>
        <p:spPr>
          <a:xfrm>
            <a:off x="9446616" y="1246025"/>
            <a:ext cx="371118" cy="19090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1000" b="1">
                <a:solidFill>
                  <a:schemeClr val="tx1"/>
                </a:solidFill>
              </a:rPr>
              <a:t>xxx</a:t>
            </a:r>
          </a:p>
        </p:txBody>
      </p:sp>
      <p:sp>
        <p:nvSpPr>
          <p:cNvPr id="111" name="TextBox 110">
            <a:extLst>
              <a:ext uri="{FF2B5EF4-FFF2-40B4-BE49-F238E27FC236}">
                <a16:creationId xmlns:a16="http://schemas.microsoft.com/office/drawing/2014/main" id="{519A739D-2FDC-D7AE-3F43-E0788AC4F0A4}"/>
              </a:ext>
            </a:extLst>
          </p:cNvPr>
          <p:cNvSpPr txBox="1">
            <a:spLocks/>
          </p:cNvSpPr>
          <p:nvPr/>
        </p:nvSpPr>
        <p:spPr>
          <a:xfrm>
            <a:off x="9892121" y="1256837"/>
            <a:ext cx="1766480"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Commercial Operation Date</a:t>
            </a:r>
          </a:p>
        </p:txBody>
      </p:sp>
      <p:sp>
        <p:nvSpPr>
          <p:cNvPr id="115" name="TextBox 114">
            <a:extLst>
              <a:ext uri="{FF2B5EF4-FFF2-40B4-BE49-F238E27FC236}">
                <a16:creationId xmlns:a16="http://schemas.microsoft.com/office/drawing/2014/main" id="{4C8B4180-586B-DCAB-0A1A-869E0AB77C31}"/>
              </a:ext>
            </a:extLst>
          </p:cNvPr>
          <p:cNvSpPr txBox="1">
            <a:spLocks/>
          </p:cNvSpPr>
          <p:nvPr/>
        </p:nvSpPr>
        <p:spPr>
          <a:xfrm>
            <a:off x="7411289" y="1256837"/>
            <a:ext cx="1960940"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Allowed load energization, MW</a:t>
            </a:r>
          </a:p>
        </p:txBody>
      </p:sp>
      <p:sp>
        <p:nvSpPr>
          <p:cNvPr id="58" name="Rectangle 57">
            <a:extLst>
              <a:ext uri="{FF2B5EF4-FFF2-40B4-BE49-F238E27FC236}">
                <a16:creationId xmlns:a16="http://schemas.microsoft.com/office/drawing/2014/main" id="{C8843CEC-2F3B-C133-926C-DE3AB89C8B59}"/>
              </a:ext>
            </a:extLst>
          </p:cNvPr>
          <p:cNvSpPr>
            <a:spLocks/>
          </p:cNvSpPr>
          <p:nvPr/>
        </p:nvSpPr>
        <p:spPr>
          <a:xfrm>
            <a:off x="5534350" y="1250035"/>
            <a:ext cx="182880" cy="182880"/>
          </a:xfrm>
          <a:prstGeom prst="rect">
            <a:avLst/>
          </a:prstGeom>
          <a:solidFill>
            <a:schemeClr val="accent5"/>
          </a:solidFill>
          <a:ln>
            <a:solidFill>
              <a:srgbClr val="26D0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9" name="TextBox 58">
            <a:extLst>
              <a:ext uri="{FF2B5EF4-FFF2-40B4-BE49-F238E27FC236}">
                <a16:creationId xmlns:a16="http://schemas.microsoft.com/office/drawing/2014/main" id="{0019F31B-0982-B196-C483-F74C561BF958}"/>
              </a:ext>
            </a:extLst>
          </p:cNvPr>
          <p:cNvSpPr txBox="1">
            <a:spLocks/>
          </p:cNvSpPr>
          <p:nvPr/>
        </p:nvSpPr>
        <p:spPr>
          <a:xfrm>
            <a:off x="5791617" y="1256837"/>
            <a:ext cx="1144383" cy="16927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Online (available)</a:t>
            </a:r>
          </a:p>
        </p:txBody>
      </p:sp>
      <p:sp>
        <p:nvSpPr>
          <p:cNvPr id="39" name="TextBox 38">
            <a:extLst>
              <a:ext uri="{FF2B5EF4-FFF2-40B4-BE49-F238E27FC236}">
                <a16:creationId xmlns:a16="http://schemas.microsoft.com/office/drawing/2014/main" id="{E4F0FAE0-DD93-AA93-2E55-12656FAB3926}"/>
              </a:ext>
            </a:extLst>
          </p:cNvPr>
          <p:cNvSpPr txBox="1">
            <a:spLocks/>
          </p:cNvSpPr>
          <p:nvPr/>
        </p:nvSpPr>
        <p:spPr>
          <a:xfrm>
            <a:off x="2649952" y="2636818"/>
            <a:ext cx="1006274" cy="3385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100MW withdrawal limit</a:t>
            </a:r>
          </a:p>
        </p:txBody>
      </p:sp>
      <p:sp>
        <p:nvSpPr>
          <p:cNvPr id="60" name="TextBox 59">
            <a:extLst>
              <a:ext uri="{FF2B5EF4-FFF2-40B4-BE49-F238E27FC236}">
                <a16:creationId xmlns:a16="http://schemas.microsoft.com/office/drawing/2014/main" id="{7689BD81-054F-A919-F4EE-579F0E6CCC15}"/>
              </a:ext>
            </a:extLst>
          </p:cNvPr>
          <p:cNvSpPr txBox="1">
            <a:spLocks/>
          </p:cNvSpPr>
          <p:nvPr/>
        </p:nvSpPr>
        <p:spPr>
          <a:xfrm>
            <a:off x="5423974" y="2636818"/>
            <a:ext cx="1006274" cy="3385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100MW withdrawal limit</a:t>
            </a:r>
          </a:p>
        </p:txBody>
      </p:sp>
      <p:sp>
        <p:nvSpPr>
          <p:cNvPr id="61" name="TextBox 60">
            <a:extLst>
              <a:ext uri="{FF2B5EF4-FFF2-40B4-BE49-F238E27FC236}">
                <a16:creationId xmlns:a16="http://schemas.microsoft.com/office/drawing/2014/main" id="{9C46B13F-0478-301B-F06F-7877B2459DDD}"/>
              </a:ext>
            </a:extLst>
          </p:cNvPr>
          <p:cNvSpPr txBox="1">
            <a:spLocks/>
          </p:cNvSpPr>
          <p:nvPr/>
        </p:nvSpPr>
        <p:spPr>
          <a:xfrm>
            <a:off x="8197997" y="2636818"/>
            <a:ext cx="1006274" cy="3385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t>100MW withdrawal limit</a:t>
            </a:r>
          </a:p>
        </p:txBody>
      </p:sp>
      <p:sp>
        <p:nvSpPr>
          <p:cNvPr id="62" name="Sticker">
            <a:extLst>
              <a:ext uri="{FF2B5EF4-FFF2-40B4-BE49-F238E27FC236}">
                <a16:creationId xmlns:a16="http://schemas.microsoft.com/office/drawing/2014/main" id="{D67505ED-A990-FDDD-AA31-3795F9DF71FE}"/>
              </a:ext>
            </a:extLst>
          </p:cNvPr>
          <p:cNvSpPr txBox="1"/>
          <p:nvPr/>
        </p:nvSpPr>
        <p:spPr>
          <a:xfrm>
            <a:off x="1257300" y="1185780"/>
            <a:ext cx="963405"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1050"/>
              <a:t>ILLUSTRATIVE</a:t>
            </a:r>
          </a:p>
        </p:txBody>
      </p:sp>
    </p:spTree>
    <p:extLst>
      <p:ext uri="{BB962C8B-B14F-4D97-AF65-F5344CB8AC3E}">
        <p14:creationId xmlns:p14="http://schemas.microsoft.com/office/powerpoint/2010/main" val="3651597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hink-cell data - do not delete" hidden="1">
            <a:extLst>
              <a:ext uri="{FF2B5EF4-FFF2-40B4-BE49-F238E27FC236}">
                <a16:creationId xmlns:a16="http://schemas.microsoft.com/office/drawing/2014/main" id="{F989979F-3C9E-7DFD-9237-DC661DA2F8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58" name="think-cell data - do not delete" hidden="1">
                        <a:extLst>
                          <a:ext uri="{FF2B5EF4-FFF2-40B4-BE49-F238E27FC236}">
                            <a16:creationId xmlns:a16="http://schemas.microsoft.com/office/drawing/2014/main" id="{F989979F-3C9E-7DFD-9237-DC661DA2F8A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276E6AD-122C-3477-0C31-0F8F8C712863}"/>
              </a:ext>
            </a:extLst>
          </p:cNvPr>
          <p:cNvSpPr>
            <a:spLocks noGrp="1"/>
          </p:cNvSpPr>
          <p:nvPr>
            <p:ph type="title"/>
          </p:nvPr>
        </p:nvSpPr>
        <p:spPr>
          <a:xfrm>
            <a:off x="1257300" y="457200"/>
            <a:ext cx="10401300" cy="914400"/>
          </a:xfrm>
        </p:spPr>
        <p:txBody>
          <a:bodyPr vert="horz"/>
          <a:lstStyle/>
          <a:p>
            <a:r>
              <a:rPr lang="en-US"/>
              <a:t>Clarifications on example configurations and their classification as PCLR and/or BYOG</a:t>
            </a:r>
          </a:p>
        </p:txBody>
      </p:sp>
      <p:sp>
        <p:nvSpPr>
          <p:cNvPr id="3" name="Slide Number Placeholder 4">
            <a:extLst>
              <a:ext uri="{FF2B5EF4-FFF2-40B4-BE49-F238E27FC236}">
                <a16:creationId xmlns:a16="http://schemas.microsoft.com/office/drawing/2014/main" id="{91E6FB2C-0313-F8AB-B754-B6B7C1F7FB8B}"/>
              </a:ext>
            </a:extLst>
          </p:cNvPr>
          <p:cNvSpPr>
            <a:spLocks noGrp="1"/>
          </p:cNvSpPr>
          <p:nvPr>
            <p:ph type="sldNum" sz="quarter" idx="12"/>
          </p:nvPr>
        </p:nvSpPr>
        <p:spPr/>
        <p:txBody>
          <a:bodyPr/>
          <a:lstStyle/>
          <a:p>
            <a:fld id="{BCDE79FB-97BA-492B-8D57-F1373F9ADA95}" type="slidenum">
              <a:rPr lang="en-US" smtClean="0"/>
              <a:t>75</a:t>
            </a:fld>
            <a:endParaRPr lang="en-US"/>
          </a:p>
        </p:txBody>
      </p:sp>
      <p:cxnSp>
        <p:nvCxnSpPr>
          <p:cNvPr id="6" name="Connector: Elbow 5">
            <a:extLst>
              <a:ext uri="{FF2B5EF4-FFF2-40B4-BE49-F238E27FC236}">
                <a16:creationId xmlns:a16="http://schemas.microsoft.com/office/drawing/2014/main" id="{348266A8-18A6-DC32-6AB3-CD54C48F1F36}"/>
              </a:ext>
            </a:extLst>
          </p:cNvPr>
          <p:cNvCxnSpPr>
            <a:cxnSpLocks/>
          </p:cNvCxnSpPr>
          <p:nvPr/>
        </p:nvCxnSpPr>
        <p:spPr>
          <a:xfrm rot="10800000">
            <a:off x="3508368" y="2548092"/>
            <a:ext cx="1009322" cy="333755"/>
          </a:xfrm>
          <a:prstGeom prst="bentConnector3">
            <a:avLst>
              <a:gd name="adj1" fmla="val 1246"/>
            </a:avLst>
          </a:prstGeom>
          <a:ln w="12700"/>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1FA3FAF-E1F9-E3CF-7E7F-5C65EB2C3610}"/>
              </a:ext>
            </a:extLst>
          </p:cNvPr>
          <p:cNvSpPr/>
          <p:nvPr/>
        </p:nvSpPr>
        <p:spPr>
          <a:xfrm>
            <a:off x="2286481" y="1838360"/>
            <a:ext cx="2491186" cy="30702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sp>
        <p:nvSpPr>
          <p:cNvPr id="12" name="Isosceles Triangle 11">
            <a:extLst>
              <a:ext uri="{FF2B5EF4-FFF2-40B4-BE49-F238E27FC236}">
                <a16:creationId xmlns:a16="http://schemas.microsoft.com/office/drawing/2014/main" id="{72BD2C02-F9DA-8298-DCA0-68B0DA519BD7}"/>
              </a:ext>
            </a:extLst>
          </p:cNvPr>
          <p:cNvSpPr>
            <a:spLocks/>
          </p:cNvSpPr>
          <p:nvPr/>
        </p:nvSpPr>
        <p:spPr>
          <a:xfrm flipV="1">
            <a:off x="3308944" y="3003098"/>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cxnSp>
        <p:nvCxnSpPr>
          <p:cNvPr id="20" name="Straight Connector 19">
            <a:extLst>
              <a:ext uri="{FF2B5EF4-FFF2-40B4-BE49-F238E27FC236}">
                <a16:creationId xmlns:a16="http://schemas.microsoft.com/office/drawing/2014/main" id="{6DC7E57C-5133-4D5F-9DED-8550E0F7AA0D}"/>
              </a:ext>
            </a:extLst>
          </p:cNvPr>
          <p:cNvCxnSpPr>
            <a:cxnSpLocks/>
            <a:stCxn id="9" idx="2"/>
          </p:cNvCxnSpPr>
          <p:nvPr/>
        </p:nvCxnSpPr>
        <p:spPr>
          <a:xfrm>
            <a:off x="3532074" y="2145381"/>
            <a:ext cx="0" cy="837249"/>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133F10-FA78-23AD-FF86-BBC7926E453B}"/>
              </a:ext>
            </a:extLst>
          </p:cNvPr>
          <p:cNvCxnSpPr>
            <a:cxnSpLocks/>
            <a:endCxn id="43" idx="4"/>
          </p:cNvCxnSpPr>
          <p:nvPr/>
        </p:nvCxnSpPr>
        <p:spPr>
          <a:xfrm>
            <a:off x="9388337" y="2011150"/>
            <a:ext cx="4009" cy="569286"/>
          </a:xfrm>
          <a:prstGeom prst="line">
            <a:avLst/>
          </a:prstGeom>
          <a:ln w="12700" cap="flat">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531DCB7-3157-3682-FC7B-1A824CE68B7F}"/>
              </a:ext>
            </a:extLst>
          </p:cNvPr>
          <p:cNvSpPr/>
          <p:nvPr/>
        </p:nvSpPr>
        <p:spPr>
          <a:xfrm>
            <a:off x="8142744" y="1838360"/>
            <a:ext cx="2491186" cy="30702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ERCOT Grid</a:t>
            </a:r>
          </a:p>
        </p:txBody>
      </p:sp>
      <p:sp>
        <p:nvSpPr>
          <p:cNvPr id="4" name="TextBox 3">
            <a:extLst>
              <a:ext uri="{FF2B5EF4-FFF2-40B4-BE49-F238E27FC236}">
                <a16:creationId xmlns:a16="http://schemas.microsoft.com/office/drawing/2014/main" id="{4FFCA777-9DE0-6E80-B49A-02AE31FAD136}"/>
              </a:ext>
            </a:extLst>
          </p:cNvPr>
          <p:cNvSpPr txBox="1"/>
          <p:nvPr>
            <p:custDataLst>
              <p:tags r:id="rId2"/>
            </p:custDataLst>
          </p:nvPr>
        </p:nvSpPr>
        <p:spPr>
          <a:xfrm>
            <a:off x="1257300" y="666487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r>
              <a:rPr lang="en-US" sz="800">
                <a:solidFill>
                  <a:srgbClr val="000000"/>
                </a:solidFill>
              </a:rPr>
              <a:t>ERCOT discussions</a:t>
            </a:r>
            <a:endPar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7" name="Group 6">
            <a:extLst>
              <a:ext uri="{FF2B5EF4-FFF2-40B4-BE49-F238E27FC236}">
                <a16:creationId xmlns:a16="http://schemas.microsoft.com/office/drawing/2014/main" id="{7B8767C1-5935-4FD4-51EF-7C46261832AF}"/>
              </a:ext>
            </a:extLst>
          </p:cNvPr>
          <p:cNvGrpSpPr/>
          <p:nvPr/>
        </p:nvGrpSpPr>
        <p:grpSpPr>
          <a:xfrm>
            <a:off x="1261812" y="1371602"/>
            <a:ext cx="4540525" cy="243664"/>
            <a:chOff x="1257300" y="1549508"/>
            <a:chExt cx="2563008" cy="392421"/>
          </a:xfrm>
        </p:grpSpPr>
        <p:sp>
          <p:nvSpPr>
            <p:cNvPr id="8" name="TextBox 7">
              <a:extLst>
                <a:ext uri="{FF2B5EF4-FFF2-40B4-BE49-F238E27FC236}">
                  <a16:creationId xmlns:a16="http://schemas.microsoft.com/office/drawing/2014/main" id="{87010B68-59BC-4278-1937-A5155629DC80}"/>
                </a:ext>
              </a:extLst>
            </p:cNvPr>
            <p:cNvSpPr txBox="1">
              <a:spLocks/>
            </p:cNvSpPr>
            <p:nvPr/>
          </p:nvSpPr>
          <p:spPr>
            <a:xfrm>
              <a:off x="1257300" y="1549508"/>
              <a:ext cx="2563008" cy="34697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Load and battery, always grid-synchronized</a:t>
              </a:r>
            </a:p>
          </p:txBody>
        </p:sp>
        <p:cxnSp>
          <p:nvCxnSpPr>
            <p:cNvPr id="13" name="LineBasicDefault 292">
              <a:extLst>
                <a:ext uri="{FF2B5EF4-FFF2-40B4-BE49-F238E27FC236}">
                  <a16:creationId xmlns:a16="http://schemas.microsoft.com/office/drawing/2014/main" id="{065926B4-FD07-9785-2E4E-CD9E775A92D4}"/>
                </a:ext>
              </a:extLst>
            </p:cNvPr>
            <p:cNvCxnSpPr>
              <a:cxnSpLocks/>
            </p:cNvCxnSpPr>
            <p:nvPr>
              <p:custDataLst>
                <p:tags r:id="rId4"/>
              </p:custDataLst>
            </p:nvPr>
          </p:nvCxnSpPr>
          <p:spPr>
            <a:xfrm flipH="1">
              <a:off x="1257300" y="1941929"/>
              <a:ext cx="256300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F6778918-E97D-2A44-5C84-C96FAA591659}"/>
              </a:ext>
            </a:extLst>
          </p:cNvPr>
          <p:cNvGrpSpPr/>
          <p:nvPr/>
        </p:nvGrpSpPr>
        <p:grpSpPr>
          <a:xfrm>
            <a:off x="7118075" y="1371604"/>
            <a:ext cx="4540525" cy="243656"/>
            <a:chOff x="7118075" y="1645037"/>
            <a:chExt cx="4540525" cy="201369"/>
          </a:xfrm>
        </p:grpSpPr>
        <p:sp>
          <p:nvSpPr>
            <p:cNvPr id="31" name="TextBox 30">
              <a:extLst>
                <a:ext uri="{FF2B5EF4-FFF2-40B4-BE49-F238E27FC236}">
                  <a16:creationId xmlns:a16="http://schemas.microsoft.com/office/drawing/2014/main" id="{B8F24307-BC74-99B7-348A-7FEA61CB7D7C}"/>
                </a:ext>
              </a:extLst>
            </p:cNvPr>
            <p:cNvSpPr txBox="1">
              <a:spLocks/>
            </p:cNvSpPr>
            <p:nvPr/>
          </p:nvSpPr>
          <p:spPr>
            <a:xfrm>
              <a:off x="7118075" y="1645037"/>
              <a:ext cx="454052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Load and unsynchronized on-site generation</a:t>
              </a:r>
            </a:p>
          </p:txBody>
        </p:sp>
        <p:cxnSp>
          <p:nvCxnSpPr>
            <p:cNvPr id="33" name="LineBasicDefault 292">
              <a:extLst>
                <a:ext uri="{FF2B5EF4-FFF2-40B4-BE49-F238E27FC236}">
                  <a16:creationId xmlns:a16="http://schemas.microsoft.com/office/drawing/2014/main" id="{0A1B8F2C-E9CE-36AB-257F-C74E5527F37B}"/>
                </a:ext>
              </a:extLst>
            </p:cNvPr>
            <p:cNvCxnSpPr>
              <a:cxnSpLocks/>
            </p:cNvCxnSpPr>
            <p:nvPr>
              <p:custDataLst>
                <p:tags r:id="rId3"/>
              </p:custDataLst>
            </p:nvPr>
          </p:nvCxnSpPr>
          <p:spPr>
            <a:xfrm flipH="1">
              <a:off x="7118075" y="1846406"/>
              <a:ext cx="454052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304D72E6-6300-1F84-D694-C38B9634328E}"/>
              </a:ext>
            </a:extLst>
          </p:cNvPr>
          <p:cNvSpPr txBox="1">
            <a:spLocks/>
          </p:cNvSpPr>
          <p:nvPr/>
        </p:nvSpPr>
        <p:spPr>
          <a:xfrm>
            <a:off x="1261811" y="4287753"/>
            <a:ext cx="4540525" cy="184665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Configuration</a:t>
            </a:r>
          </a:p>
          <a:p>
            <a:pPr marL="628650" lvl="1" indent="-171450">
              <a:buFont typeface="Arial" panose="020B0604020202020204" pitchFamily="34" charset="0"/>
              <a:buChar char="•"/>
            </a:pPr>
            <a:r>
              <a:rPr lang="en-US" sz="1200"/>
              <a:t>Large load directly connected to ERCOT grid</a:t>
            </a:r>
          </a:p>
          <a:p>
            <a:pPr marL="628650" lvl="1" indent="-171450">
              <a:buFont typeface="Arial" panose="020B0604020202020204" pitchFamily="34" charset="0"/>
              <a:buChar char="•"/>
            </a:pPr>
            <a:r>
              <a:rPr lang="en-US" sz="1200"/>
              <a:t>Co-located battery electrically synchronous with the grid (AC-coupled or DC behind inverter)</a:t>
            </a:r>
          </a:p>
          <a:p>
            <a:pPr marL="628650" lvl="1" indent="-171450">
              <a:buFont typeface="Arial" panose="020B0604020202020204" pitchFamily="34" charset="0"/>
              <a:buChar char="•"/>
            </a:pPr>
            <a:r>
              <a:rPr lang="en-US" sz="1200"/>
              <a:t>No ability to island or disconnect from grid in real time</a:t>
            </a:r>
          </a:p>
          <a:p>
            <a:pPr marL="171450" indent="-171450">
              <a:buFont typeface="Arial" panose="020B0604020202020204" pitchFamily="34" charset="0"/>
              <a:buChar char="•"/>
            </a:pPr>
            <a:r>
              <a:rPr lang="en-US" sz="1200" b="1"/>
              <a:t>Description</a:t>
            </a:r>
          </a:p>
          <a:p>
            <a:pPr marL="628650" lvl="1" indent="-171450">
              <a:buFont typeface="Arial" panose="020B0604020202020204" pitchFamily="34" charset="0"/>
              <a:buChar char="•"/>
            </a:pPr>
            <a:r>
              <a:rPr lang="en-US" sz="1200"/>
              <a:t>Load is fully dependent on grid supply at all times</a:t>
            </a:r>
          </a:p>
          <a:p>
            <a:pPr marL="628650" lvl="1" indent="-171450">
              <a:buFont typeface="Arial" panose="020B0604020202020204" pitchFamily="34" charset="0"/>
              <a:buChar char="•"/>
            </a:pPr>
            <a:r>
              <a:rPr lang="en-US" sz="1200"/>
              <a:t>Battery has no ability to respond to dispatch instructions independently of grid availability</a:t>
            </a:r>
          </a:p>
          <a:p>
            <a:pPr marL="171450" indent="-171450">
              <a:buFont typeface="Arial" panose="020B0604020202020204" pitchFamily="34" charset="0"/>
              <a:buChar char="•"/>
            </a:pPr>
            <a:r>
              <a:rPr lang="en-US" sz="1200" b="1"/>
              <a:t>Classification: </a:t>
            </a:r>
            <a:r>
              <a:rPr lang="en-US" sz="1200"/>
              <a:t>not a PCLR, might be a BYOG</a:t>
            </a:r>
          </a:p>
        </p:txBody>
      </p:sp>
      <p:sp>
        <p:nvSpPr>
          <p:cNvPr id="51" name="TextBox 50">
            <a:extLst>
              <a:ext uri="{FF2B5EF4-FFF2-40B4-BE49-F238E27FC236}">
                <a16:creationId xmlns:a16="http://schemas.microsoft.com/office/drawing/2014/main" id="{3815F634-29A0-E83F-3C96-E3231B313644}"/>
              </a:ext>
            </a:extLst>
          </p:cNvPr>
          <p:cNvSpPr txBox="1">
            <a:spLocks/>
          </p:cNvSpPr>
          <p:nvPr/>
        </p:nvSpPr>
        <p:spPr>
          <a:xfrm>
            <a:off x="7118075" y="4287753"/>
            <a:ext cx="4540525" cy="203132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200" b="1"/>
              <a:t>Configuration</a:t>
            </a:r>
          </a:p>
          <a:p>
            <a:pPr marL="628650" lvl="1" indent="-171450">
              <a:buFont typeface="Arial" panose="020B0604020202020204" pitchFamily="34" charset="0"/>
              <a:buChar char="•"/>
            </a:pPr>
            <a:r>
              <a:rPr lang="en-US" sz="1200"/>
              <a:t>Large load directly connected to ERCOT grid</a:t>
            </a:r>
          </a:p>
          <a:p>
            <a:pPr marL="628650" lvl="1" indent="-171450">
              <a:buFont typeface="Arial" panose="020B0604020202020204" pitchFamily="34" charset="0"/>
              <a:buChar char="•"/>
            </a:pPr>
            <a:r>
              <a:rPr lang="en-US" sz="1200"/>
              <a:t>On-site generators not synchronized to grid</a:t>
            </a:r>
          </a:p>
          <a:p>
            <a:pPr marL="628650" lvl="1" indent="-171450">
              <a:buFont typeface="Arial" panose="020B0604020202020204" pitchFamily="34" charset="0"/>
              <a:buChar char="•"/>
            </a:pPr>
            <a:r>
              <a:rPr lang="en-US" sz="1200"/>
              <a:t>Transfer scheme allows fast disconnection from grid and switching to on-site supply</a:t>
            </a:r>
          </a:p>
          <a:p>
            <a:pPr marL="171450" indent="-171450">
              <a:buFont typeface="Arial" panose="020B0604020202020204" pitchFamily="34" charset="0"/>
              <a:buChar char="•"/>
            </a:pPr>
            <a:r>
              <a:rPr lang="en-US" sz="1200" b="1"/>
              <a:t>Description</a:t>
            </a:r>
          </a:p>
          <a:p>
            <a:pPr marL="628650" lvl="1" indent="-171450">
              <a:buFont typeface="Arial" panose="020B0604020202020204" pitchFamily="34" charset="0"/>
              <a:buChar char="•"/>
            </a:pPr>
            <a:r>
              <a:rPr lang="en-US" sz="1200"/>
              <a:t>Under normal conditions, load consumes from grid</a:t>
            </a:r>
          </a:p>
          <a:p>
            <a:pPr marL="628650" lvl="1" indent="-171450">
              <a:buFont typeface="Arial" panose="020B0604020202020204" pitchFamily="34" charset="0"/>
              <a:buChar char="•"/>
            </a:pPr>
            <a:r>
              <a:rPr lang="en-US" sz="1200"/>
              <a:t>Under constraint / dispatch, Load can rapidly disconnect from grid and Switch to on-site generation (or curtail)</a:t>
            </a:r>
          </a:p>
          <a:p>
            <a:pPr marL="171450" indent="-171450">
              <a:buFont typeface="Arial" panose="020B0604020202020204" pitchFamily="34" charset="0"/>
              <a:buChar char="•"/>
            </a:pPr>
            <a:r>
              <a:rPr lang="en-US" sz="1200" b="1"/>
              <a:t>Classification: </a:t>
            </a:r>
            <a:r>
              <a:rPr lang="en-US" sz="1200"/>
              <a:t>PCLR if meeting dispatch instructions (SCED basepoints) and ramping down/up within required timelines</a:t>
            </a:r>
          </a:p>
        </p:txBody>
      </p:sp>
      <p:grpSp>
        <p:nvGrpSpPr>
          <p:cNvPr id="89" name="Group 88">
            <a:extLst>
              <a:ext uri="{FF2B5EF4-FFF2-40B4-BE49-F238E27FC236}">
                <a16:creationId xmlns:a16="http://schemas.microsoft.com/office/drawing/2014/main" id="{32A71C5E-9B72-71FA-8E41-315207E0D69B}"/>
              </a:ext>
            </a:extLst>
          </p:cNvPr>
          <p:cNvGrpSpPr/>
          <p:nvPr/>
        </p:nvGrpSpPr>
        <p:grpSpPr>
          <a:xfrm>
            <a:off x="8338763" y="976186"/>
            <a:ext cx="715715" cy="246720"/>
            <a:chOff x="7333290" y="976186"/>
            <a:chExt cx="715715" cy="246720"/>
          </a:xfrm>
        </p:grpSpPr>
        <p:grpSp>
          <p:nvGrpSpPr>
            <p:cNvPr id="63" name="Group 62">
              <a:extLst>
                <a:ext uri="{FF2B5EF4-FFF2-40B4-BE49-F238E27FC236}">
                  <a16:creationId xmlns:a16="http://schemas.microsoft.com/office/drawing/2014/main" id="{76D88EEE-BE5E-607E-6F53-50B970E43021}"/>
                </a:ext>
              </a:extLst>
            </p:cNvPr>
            <p:cNvGrpSpPr/>
            <p:nvPr/>
          </p:nvGrpSpPr>
          <p:grpSpPr>
            <a:xfrm>
              <a:off x="7333290" y="976186"/>
              <a:ext cx="246719" cy="246720"/>
              <a:chOff x="2340474" y="1330965"/>
              <a:chExt cx="185364" cy="185364"/>
            </a:xfrm>
          </p:grpSpPr>
          <p:sp>
            <p:nvSpPr>
              <p:cNvPr id="65" name="Oval 64">
                <a:extLst>
                  <a:ext uri="{FF2B5EF4-FFF2-40B4-BE49-F238E27FC236}">
                    <a16:creationId xmlns:a16="http://schemas.microsoft.com/office/drawing/2014/main" id="{F01E2799-D320-9B7E-EF3C-6DBB6294DD51}"/>
                  </a:ext>
                </a:extLst>
              </p:cNvPr>
              <p:cNvSpPr>
                <a:spLocks/>
              </p:cNvSpPr>
              <p:nvPr/>
            </p:nvSpPr>
            <p:spPr>
              <a:xfrm>
                <a:off x="2340474" y="1330965"/>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accent1"/>
                  </a:solidFill>
                </a:endParaRPr>
              </a:p>
            </p:txBody>
          </p:sp>
          <p:grpSp>
            <p:nvGrpSpPr>
              <p:cNvPr id="67" name="Group 66">
                <a:extLst>
                  <a:ext uri="{FF2B5EF4-FFF2-40B4-BE49-F238E27FC236}">
                    <a16:creationId xmlns:a16="http://schemas.microsoft.com/office/drawing/2014/main" id="{BEF8A3BE-E062-4EAF-84F7-2F0DC268AA87}"/>
                  </a:ext>
                </a:extLst>
              </p:cNvPr>
              <p:cNvGrpSpPr/>
              <p:nvPr/>
            </p:nvGrpSpPr>
            <p:grpSpPr>
              <a:xfrm>
                <a:off x="2374423" y="1389741"/>
                <a:ext cx="117467" cy="67812"/>
                <a:chOff x="2722916" y="1342490"/>
                <a:chExt cx="117467" cy="67812"/>
              </a:xfrm>
            </p:grpSpPr>
            <p:cxnSp>
              <p:nvCxnSpPr>
                <p:cNvPr id="68" name="Straight Connector 67">
                  <a:extLst>
                    <a:ext uri="{FF2B5EF4-FFF2-40B4-BE49-F238E27FC236}">
                      <a16:creationId xmlns:a16="http://schemas.microsoft.com/office/drawing/2014/main" id="{151B2776-A0DB-40E2-18A8-FE9EA50B038A}"/>
                    </a:ext>
                  </a:extLst>
                </p:cNvPr>
                <p:cNvCxnSpPr/>
                <p:nvPr/>
              </p:nvCxnSpPr>
              <p:spPr>
                <a:xfrm>
                  <a:off x="2722916" y="1342490"/>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FAEA86F-D54C-442E-E95D-BCBB76C05845}"/>
                    </a:ext>
                  </a:extLst>
                </p:cNvPr>
                <p:cNvCxnSpPr/>
                <p:nvPr/>
              </p:nvCxnSpPr>
              <p:spPr>
                <a:xfrm>
                  <a:off x="2754250" y="1365094"/>
                  <a:ext cx="5479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99908FC-59C5-83E5-A751-5A6C1FC36D74}"/>
                    </a:ext>
                  </a:extLst>
                </p:cNvPr>
                <p:cNvCxnSpPr/>
                <p:nvPr/>
              </p:nvCxnSpPr>
              <p:spPr>
                <a:xfrm>
                  <a:off x="2722916" y="1387698"/>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F929B4C-AD1E-F90B-53F1-3D26483E77DB}"/>
                    </a:ext>
                  </a:extLst>
                </p:cNvPr>
                <p:cNvCxnSpPr/>
                <p:nvPr/>
              </p:nvCxnSpPr>
              <p:spPr>
                <a:xfrm>
                  <a:off x="2754250" y="1410302"/>
                  <a:ext cx="54799" cy="0"/>
                </a:xfrm>
                <a:prstGeom prst="line">
                  <a:avLst/>
                </a:prstGeom>
                <a:ln w="12700"/>
              </p:spPr>
              <p:style>
                <a:lnRef idx="2">
                  <a:schemeClr val="accent1"/>
                </a:lnRef>
                <a:fillRef idx="0">
                  <a:schemeClr val="accent1"/>
                </a:fillRef>
                <a:effectRef idx="1">
                  <a:schemeClr val="accent1"/>
                </a:effectRef>
                <a:fontRef idx="minor">
                  <a:schemeClr val="tx1"/>
                </a:fontRef>
              </p:style>
            </p:cxnSp>
          </p:grpSp>
        </p:grpSp>
        <p:sp>
          <p:nvSpPr>
            <p:cNvPr id="84" name="TextBox 83">
              <a:extLst>
                <a:ext uri="{FF2B5EF4-FFF2-40B4-BE49-F238E27FC236}">
                  <a16:creationId xmlns:a16="http://schemas.microsoft.com/office/drawing/2014/main" id="{4714B73B-19C4-56E0-942E-ABA21075216C}"/>
                </a:ext>
              </a:extLst>
            </p:cNvPr>
            <p:cNvSpPr txBox="1">
              <a:spLocks/>
            </p:cNvSpPr>
            <p:nvPr/>
          </p:nvSpPr>
          <p:spPr>
            <a:xfrm>
              <a:off x="7668030" y="1018755"/>
              <a:ext cx="380975" cy="16158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50"/>
                <a:t>ESR</a:t>
              </a:r>
            </a:p>
          </p:txBody>
        </p:sp>
      </p:grpSp>
      <p:grpSp>
        <p:nvGrpSpPr>
          <p:cNvPr id="11" name="Group 10">
            <a:extLst>
              <a:ext uri="{FF2B5EF4-FFF2-40B4-BE49-F238E27FC236}">
                <a16:creationId xmlns:a16="http://schemas.microsoft.com/office/drawing/2014/main" id="{1F3FBB9B-99A6-3F67-91DE-B228000A7010}"/>
              </a:ext>
            </a:extLst>
          </p:cNvPr>
          <p:cNvGrpSpPr>
            <a:grpSpLocks/>
          </p:cNvGrpSpPr>
          <p:nvPr/>
        </p:nvGrpSpPr>
        <p:grpSpPr>
          <a:xfrm>
            <a:off x="4294559" y="2881847"/>
            <a:ext cx="446260" cy="405689"/>
            <a:chOff x="2340474" y="1330965"/>
            <a:chExt cx="185364" cy="185364"/>
          </a:xfrm>
        </p:grpSpPr>
        <p:sp>
          <p:nvSpPr>
            <p:cNvPr id="14" name="Oval 13">
              <a:extLst>
                <a:ext uri="{FF2B5EF4-FFF2-40B4-BE49-F238E27FC236}">
                  <a16:creationId xmlns:a16="http://schemas.microsoft.com/office/drawing/2014/main" id="{7FC7F585-BA9C-7FF2-77C7-F0C6A638E9FE}"/>
                </a:ext>
              </a:extLst>
            </p:cNvPr>
            <p:cNvSpPr>
              <a:spLocks/>
            </p:cNvSpPr>
            <p:nvPr/>
          </p:nvSpPr>
          <p:spPr>
            <a:xfrm>
              <a:off x="2340474" y="1330965"/>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accent1"/>
                </a:solidFill>
              </a:endParaRPr>
            </a:p>
          </p:txBody>
        </p:sp>
        <p:grpSp>
          <p:nvGrpSpPr>
            <p:cNvPr id="23" name="Group 22">
              <a:extLst>
                <a:ext uri="{FF2B5EF4-FFF2-40B4-BE49-F238E27FC236}">
                  <a16:creationId xmlns:a16="http://schemas.microsoft.com/office/drawing/2014/main" id="{3808A811-C83E-1C4E-E5B6-8EC544C47989}"/>
                </a:ext>
              </a:extLst>
            </p:cNvPr>
            <p:cNvGrpSpPr/>
            <p:nvPr/>
          </p:nvGrpSpPr>
          <p:grpSpPr>
            <a:xfrm>
              <a:off x="2374423" y="1389741"/>
              <a:ext cx="117467" cy="67812"/>
              <a:chOff x="2722916" y="1342490"/>
              <a:chExt cx="117467" cy="67812"/>
            </a:xfrm>
          </p:grpSpPr>
          <p:cxnSp>
            <p:nvCxnSpPr>
              <p:cNvPr id="34" name="Straight Connector 33">
                <a:extLst>
                  <a:ext uri="{FF2B5EF4-FFF2-40B4-BE49-F238E27FC236}">
                    <a16:creationId xmlns:a16="http://schemas.microsoft.com/office/drawing/2014/main" id="{2B11374F-0634-AF08-A48A-A9DBD6F16677}"/>
                  </a:ext>
                </a:extLst>
              </p:cNvPr>
              <p:cNvCxnSpPr/>
              <p:nvPr/>
            </p:nvCxnSpPr>
            <p:spPr>
              <a:xfrm>
                <a:off x="2722916" y="1342490"/>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58B2203-0705-E84F-0917-E93C28400FBA}"/>
                  </a:ext>
                </a:extLst>
              </p:cNvPr>
              <p:cNvCxnSpPr/>
              <p:nvPr/>
            </p:nvCxnSpPr>
            <p:spPr>
              <a:xfrm>
                <a:off x="2754250" y="1365094"/>
                <a:ext cx="5479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EE7F27F-51FB-66D9-BF14-9AFB1C42B5D7}"/>
                  </a:ext>
                </a:extLst>
              </p:cNvPr>
              <p:cNvCxnSpPr/>
              <p:nvPr/>
            </p:nvCxnSpPr>
            <p:spPr>
              <a:xfrm>
                <a:off x="2722916" y="1387698"/>
                <a:ext cx="11746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4BA860E-D820-2B93-9B23-C039CE7702C9}"/>
                  </a:ext>
                </a:extLst>
              </p:cNvPr>
              <p:cNvCxnSpPr/>
              <p:nvPr/>
            </p:nvCxnSpPr>
            <p:spPr>
              <a:xfrm>
                <a:off x="2754250" y="1410302"/>
                <a:ext cx="54799" cy="0"/>
              </a:xfrm>
              <a:prstGeom prst="line">
                <a:avLst/>
              </a:prstGeom>
              <a:ln w="12700"/>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E2586E84-CFFA-89DF-26D8-AE90D34DA869}"/>
              </a:ext>
            </a:extLst>
          </p:cNvPr>
          <p:cNvGrpSpPr/>
          <p:nvPr/>
        </p:nvGrpSpPr>
        <p:grpSpPr>
          <a:xfrm>
            <a:off x="7171132" y="987318"/>
            <a:ext cx="1011474" cy="224456"/>
            <a:chOff x="7136584" y="271836"/>
            <a:chExt cx="1011474" cy="224456"/>
          </a:xfrm>
        </p:grpSpPr>
        <p:grpSp>
          <p:nvGrpSpPr>
            <p:cNvPr id="42" name="Group 41">
              <a:extLst>
                <a:ext uri="{FF2B5EF4-FFF2-40B4-BE49-F238E27FC236}">
                  <a16:creationId xmlns:a16="http://schemas.microsoft.com/office/drawing/2014/main" id="{86A02A8E-2892-6B77-DB9E-C01F9DA0A179}"/>
                </a:ext>
              </a:extLst>
            </p:cNvPr>
            <p:cNvGrpSpPr/>
            <p:nvPr/>
          </p:nvGrpSpPr>
          <p:grpSpPr>
            <a:xfrm>
              <a:off x="7136584" y="271836"/>
              <a:ext cx="328764" cy="224456"/>
              <a:chOff x="7136584" y="271836"/>
              <a:chExt cx="328764" cy="224456"/>
            </a:xfrm>
          </p:grpSpPr>
          <p:sp>
            <p:nvSpPr>
              <p:cNvPr id="46" name="Oval 45">
                <a:extLst>
                  <a:ext uri="{FF2B5EF4-FFF2-40B4-BE49-F238E27FC236}">
                    <a16:creationId xmlns:a16="http://schemas.microsoft.com/office/drawing/2014/main" id="{BA1C7FE2-FCE9-428C-FADC-025A51A16CDC}"/>
                  </a:ext>
                </a:extLst>
              </p:cNvPr>
              <p:cNvSpPr>
                <a:spLocks/>
              </p:cNvSpPr>
              <p:nvPr/>
            </p:nvSpPr>
            <p:spPr>
              <a:xfrm>
                <a:off x="7279984" y="310928"/>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sp>
            <p:nvSpPr>
              <p:cNvPr id="47" name="Oval 46">
                <a:extLst>
                  <a:ext uri="{FF2B5EF4-FFF2-40B4-BE49-F238E27FC236}">
                    <a16:creationId xmlns:a16="http://schemas.microsoft.com/office/drawing/2014/main" id="{33A474BB-03FF-2CC2-9E81-5F234616CF95}"/>
                  </a:ext>
                </a:extLst>
              </p:cNvPr>
              <p:cNvSpPr>
                <a:spLocks/>
              </p:cNvSpPr>
              <p:nvPr/>
            </p:nvSpPr>
            <p:spPr>
              <a:xfrm>
                <a:off x="7208284" y="291382"/>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sp>
            <p:nvSpPr>
              <p:cNvPr id="48" name="Oval 47">
                <a:extLst>
                  <a:ext uri="{FF2B5EF4-FFF2-40B4-BE49-F238E27FC236}">
                    <a16:creationId xmlns:a16="http://schemas.microsoft.com/office/drawing/2014/main" id="{0DF4F572-A746-B60E-4696-93468F6CE179}"/>
                  </a:ext>
                </a:extLst>
              </p:cNvPr>
              <p:cNvSpPr>
                <a:spLocks/>
              </p:cNvSpPr>
              <p:nvPr/>
            </p:nvSpPr>
            <p:spPr>
              <a:xfrm>
                <a:off x="7136584" y="271836"/>
                <a:ext cx="185364" cy="185364"/>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a:solidFill>
                      <a:schemeClr val="accent1"/>
                    </a:solidFill>
                  </a:rPr>
                  <a:t>~</a:t>
                </a:r>
              </a:p>
            </p:txBody>
          </p:sp>
        </p:grpSp>
        <p:sp>
          <p:nvSpPr>
            <p:cNvPr id="45" name="TextBox 44">
              <a:extLst>
                <a:ext uri="{FF2B5EF4-FFF2-40B4-BE49-F238E27FC236}">
                  <a16:creationId xmlns:a16="http://schemas.microsoft.com/office/drawing/2014/main" id="{DC6B766A-D1D5-55CF-E1A1-E971A85F11C4}"/>
                </a:ext>
              </a:extLst>
            </p:cNvPr>
            <p:cNvSpPr txBox="1">
              <a:spLocks/>
            </p:cNvSpPr>
            <p:nvPr/>
          </p:nvSpPr>
          <p:spPr>
            <a:xfrm>
              <a:off x="7536623" y="307120"/>
              <a:ext cx="611435"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Generator</a:t>
              </a:r>
            </a:p>
          </p:txBody>
        </p:sp>
      </p:grpSp>
      <p:grpSp>
        <p:nvGrpSpPr>
          <p:cNvPr id="49" name="Group 48">
            <a:extLst>
              <a:ext uri="{FF2B5EF4-FFF2-40B4-BE49-F238E27FC236}">
                <a16:creationId xmlns:a16="http://schemas.microsoft.com/office/drawing/2014/main" id="{FCD9FE59-F483-E738-292C-AA7B3675DA91}"/>
              </a:ext>
            </a:extLst>
          </p:cNvPr>
          <p:cNvGrpSpPr/>
          <p:nvPr/>
        </p:nvGrpSpPr>
        <p:grpSpPr>
          <a:xfrm>
            <a:off x="6432631" y="1006864"/>
            <a:ext cx="582344" cy="185364"/>
            <a:chOff x="6302479" y="271836"/>
            <a:chExt cx="582344" cy="185364"/>
          </a:xfrm>
        </p:grpSpPr>
        <p:sp>
          <p:nvSpPr>
            <p:cNvPr id="60" name="Isosceles Triangle 59">
              <a:extLst>
                <a:ext uri="{FF2B5EF4-FFF2-40B4-BE49-F238E27FC236}">
                  <a16:creationId xmlns:a16="http://schemas.microsoft.com/office/drawing/2014/main" id="{56F974BA-C8BD-6FD9-86B4-E9265BDD432C}"/>
                </a:ext>
              </a:extLst>
            </p:cNvPr>
            <p:cNvSpPr>
              <a:spLocks/>
            </p:cNvSpPr>
            <p:nvPr/>
          </p:nvSpPr>
          <p:spPr>
            <a:xfrm flipV="1">
              <a:off x="6302479" y="271836"/>
              <a:ext cx="185364" cy="185364"/>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800" err="1">
                <a:solidFill>
                  <a:schemeClr val="accent1"/>
                </a:solidFill>
              </a:endParaRPr>
            </a:p>
          </p:txBody>
        </p:sp>
        <p:sp>
          <p:nvSpPr>
            <p:cNvPr id="61" name="TextBox 60">
              <a:extLst>
                <a:ext uri="{FF2B5EF4-FFF2-40B4-BE49-F238E27FC236}">
                  <a16:creationId xmlns:a16="http://schemas.microsoft.com/office/drawing/2014/main" id="{8B886441-B4C6-6F12-0E64-A45FD793B99B}"/>
                </a:ext>
              </a:extLst>
            </p:cNvPr>
            <p:cNvSpPr txBox="1">
              <a:spLocks/>
            </p:cNvSpPr>
            <p:nvPr/>
          </p:nvSpPr>
          <p:spPr>
            <a:xfrm>
              <a:off x="6575829" y="287574"/>
              <a:ext cx="308994"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Load</a:t>
              </a:r>
            </a:p>
          </p:txBody>
        </p:sp>
      </p:grpSp>
      <p:grpSp>
        <p:nvGrpSpPr>
          <p:cNvPr id="62" name="Group 61">
            <a:extLst>
              <a:ext uri="{FF2B5EF4-FFF2-40B4-BE49-F238E27FC236}">
                <a16:creationId xmlns:a16="http://schemas.microsoft.com/office/drawing/2014/main" id="{57839B26-3842-F82E-3199-ADAE7C766FE4}"/>
              </a:ext>
            </a:extLst>
          </p:cNvPr>
          <p:cNvGrpSpPr/>
          <p:nvPr/>
        </p:nvGrpSpPr>
        <p:grpSpPr>
          <a:xfrm>
            <a:off x="9210635" y="1006864"/>
            <a:ext cx="1620227" cy="185364"/>
            <a:chOff x="9258683" y="229548"/>
            <a:chExt cx="1620227" cy="185364"/>
          </a:xfrm>
        </p:grpSpPr>
        <p:sp>
          <p:nvSpPr>
            <p:cNvPr id="72" name="TextBox 71">
              <a:extLst>
                <a:ext uri="{FF2B5EF4-FFF2-40B4-BE49-F238E27FC236}">
                  <a16:creationId xmlns:a16="http://schemas.microsoft.com/office/drawing/2014/main" id="{391FE485-632C-BB78-EB8A-0A18096884AE}"/>
                </a:ext>
              </a:extLst>
            </p:cNvPr>
            <p:cNvSpPr txBox="1">
              <a:spLocks/>
            </p:cNvSpPr>
            <p:nvPr/>
          </p:nvSpPr>
          <p:spPr>
            <a:xfrm>
              <a:off x="9531177" y="245286"/>
              <a:ext cx="134773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Point of interconnection</a:t>
              </a:r>
            </a:p>
          </p:txBody>
        </p:sp>
        <p:grpSp>
          <p:nvGrpSpPr>
            <p:cNvPr id="73" name="Group 72">
              <a:extLst>
                <a:ext uri="{FF2B5EF4-FFF2-40B4-BE49-F238E27FC236}">
                  <a16:creationId xmlns:a16="http://schemas.microsoft.com/office/drawing/2014/main" id="{ED7FE425-7FAB-E749-394F-93840F01024C}"/>
                </a:ext>
              </a:extLst>
            </p:cNvPr>
            <p:cNvGrpSpPr>
              <a:grpSpLocks/>
            </p:cNvGrpSpPr>
            <p:nvPr/>
          </p:nvGrpSpPr>
          <p:grpSpPr>
            <a:xfrm>
              <a:off x="9258683" y="229548"/>
              <a:ext cx="185364" cy="185364"/>
              <a:chOff x="3526970" y="3333381"/>
              <a:chExt cx="293268" cy="293268"/>
            </a:xfrm>
          </p:grpSpPr>
          <p:sp>
            <p:nvSpPr>
              <p:cNvPr id="74" name="Oval 73">
                <a:extLst>
                  <a:ext uri="{FF2B5EF4-FFF2-40B4-BE49-F238E27FC236}">
                    <a16:creationId xmlns:a16="http://schemas.microsoft.com/office/drawing/2014/main" id="{7CCF9F6F-7983-C0A5-47F1-179DF6DBC60E}"/>
                  </a:ext>
                </a:extLst>
              </p:cNvPr>
              <p:cNvSpPr/>
              <p:nvPr/>
            </p:nvSpPr>
            <p:spPr>
              <a:xfrm>
                <a:off x="3526970" y="3333381"/>
                <a:ext cx="293268" cy="293268"/>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b="0" i="0" u="none" strike="noStrike" kern="1200" cap="none" spc="0" normalizeH="0" baseline="0" noProof="0" err="1">
                  <a:ln>
                    <a:noFill/>
                  </a:ln>
                  <a:solidFill>
                    <a:srgbClr val="FFFFFF"/>
                  </a:solidFill>
                  <a:effectLst/>
                  <a:uLnTx/>
                  <a:uFillTx/>
                  <a:latin typeface="Arial"/>
                  <a:ea typeface="+mn-ea"/>
                  <a:cs typeface="+mn-cs"/>
                </a:endParaRPr>
              </a:p>
            </p:txBody>
          </p:sp>
          <p:pic>
            <p:nvPicPr>
              <p:cNvPr id="75" name="Graphic 74">
                <a:extLst>
                  <a:ext uri="{FF2B5EF4-FFF2-40B4-BE49-F238E27FC236}">
                    <a16:creationId xmlns:a16="http://schemas.microsoft.com/office/drawing/2014/main" id="{E51BEDC6-349E-3C9D-7295-8A1A187870C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532605" y="3339016"/>
                <a:ext cx="281997" cy="281997"/>
              </a:xfrm>
              <a:prstGeom prst="rect">
                <a:avLst/>
              </a:prstGeom>
            </p:spPr>
          </p:pic>
        </p:grpSp>
      </p:grpSp>
      <p:grpSp>
        <p:nvGrpSpPr>
          <p:cNvPr id="88" name="Group 87">
            <a:extLst>
              <a:ext uri="{FF2B5EF4-FFF2-40B4-BE49-F238E27FC236}">
                <a16:creationId xmlns:a16="http://schemas.microsoft.com/office/drawing/2014/main" id="{5D34C71E-74C3-C32A-0766-1F149EB8D7A6}"/>
              </a:ext>
            </a:extLst>
          </p:cNvPr>
          <p:cNvGrpSpPr/>
          <p:nvPr/>
        </p:nvGrpSpPr>
        <p:grpSpPr>
          <a:xfrm>
            <a:off x="10987018" y="982068"/>
            <a:ext cx="671582" cy="234956"/>
            <a:chOff x="9962348" y="985819"/>
            <a:chExt cx="671582" cy="234956"/>
          </a:xfrm>
        </p:grpSpPr>
        <p:sp>
          <p:nvSpPr>
            <p:cNvPr id="77" name="TextBox 76">
              <a:extLst>
                <a:ext uri="{FF2B5EF4-FFF2-40B4-BE49-F238E27FC236}">
                  <a16:creationId xmlns:a16="http://schemas.microsoft.com/office/drawing/2014/main" id="{A724B8AF-D30B-DC43-6D96-5F404F83D31E}"/>
                </a:ext>
              </a:extLst>
            </p:cNvPr>
            <p:cNvSpPr txBox="1">
              <a:spLocks/>
            </p:cNvSpPr>
            <p:nvPr/>
          </p:nvSpPr>
          <p:spPr>
            <a:xfrm>
              <a:off x="10102755" y="1018662"/>
              <a:ext cx="531175"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Switch</a:t>
              </a:r>
            </a:p>
          </p:txBody>
        </p:sp>
        <p:grpSp>
          <p:nvGrpSpPr>
            <p:cNvPr id="82" name="Group 81">
              <a:extLst>
                <a:ext uri="{FF2B5EF4-FFF2-40B4-BE49-F238E27FC236}">
                  <a16:creationId xmlns:a16="http://schemas.microsoft.com/office/drawing/2014/main" id="{AE87A549-C87E-74AF-F4DF-68778F83620E}"/>
                </a:ext>
              </a:extLst>
            </p:cNvPr>
            <p:cNvGrpSpPr/>
            <p:nvPr/>
          </p:nvGrpSpPr>
          <p:grpSpPr>
            <a:xfrm>
              <a:off x="9962348" y="985819"/>
              <a:ext cx="69304" cy="234956"/>
              <a:chOff x="8677702" y="3287538"/>
              <a:chExt cx="120699" cy="409198"/>
            </a:xfrm>
          </p:grpSpPr>
          <p:grpSp>
            <p:nvGrpSpPr>
              <p:cNvPr id="83" name="Group 82">
                <a:extLst>
                  <a:ext uri="{FF2B5EF4-FFF2-40B4-BE49-F238E27FC236}">
                    <a16:creationId xmlns:a16="http://schemas.microsoft.com/office/drawing/2014/main" id="{424CE8C4-A7C2-7058-8D89-C013DFEF4B33}"/>
                  </a:ext>
                </a:extLst>
              </p:cNvPr>
              <p:cNvGrpSpPr/>
              <p:nvPr/>
            </p:nvGrpSpPr>
            <p:grpSpPr>
              <a:xfrm>
                <a:off x="8677702" y="3287538"/>
                <a:ext cx="120699" cy="271051"/>
                <a:chOff x="8104819" y="3707435"/>
                <a:chExt cx="146046" cy="327972"/>
              </a:xfrm>
            </p:grpSpPr>
            <p:cxnSp>
              <p:nvCxnSpPr>
                <p:cNvPr id="86" name="Straight Connector 85">
                  <a:extLst>
                    <a:ext uri="{FF2B5EF4-FFF2-40B4-BE49-F238E27FC236}">
                      <a16:creationId xmlns:a16="http://schemas.microsoft.com/office/drawing/2014/main" id="{028B6CCB-E72C-4CFF-7126-A4847FA53ED2}"/>
                    </a:ext>
                  </a:extLst>
                </p:cNvPr>
                <p:cNvCxnSpPr>
                  <a:cxnSpLocks/>
                </p:cNvCxnSpPr>
                <p:nvPr/>
              </p:nvCxnSpPr>
              <p:spPr>
                <a:xfrm>
                  <a:off x="8104819" y="3707435"/>
                  <a:ext cx="0" cy="17252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189D92B-8233-B28F-912A-E9582F2CF797}"/>
                    </a:ext>
                  </a:extLst>
                </p:cNvPr>
                <p:cNvCxnSpPr>
                  <a:cxnSpLocks/>
                </p:cNvCxnSpPr>
                <p:nvPr/>
              </p:nvCxnSpPr>
              <p:spPr>
                <a:xfrm>
                  <a:off x="8104819" y="3879963"/>
                  <a:ext cx="146046" cy="155444"/>
                </a:xfrm>
                <a:prstGeom prst="line">
                  <a:avLst/>
                </a:prstGeom>
                <a:ln w="19050"/>
              </p:spPr>
              <p:style>
                <a:lnRef idx="2">
                  <a:schemeClr val="accent1"/>
                </a:lnRef>
                <a:fillRef idx="0">
                  <a:schemeClr val="accent1"/>
                </a:fillRef>
                <a:effectRef idx="1">
                  <a:schemeClr val="accent1"/>
                </a:effectRef>
                <a:fontRef idx="minor">
                  <a:schemeClr val="tx1"/>
                </a:fontRef>
              </p:style>
            </p:cxnSp>
          </p:grpSp>
          <p:cxnSp>
            <p:nvCxnSpPr>
              <p:cNvPr id="85" name="Straight Connector 84">
                <a:extLst>
                  <a:ext uri="{FF2B5EF4-FFF2-40B4-BE49-F238E27FC236}">
                    <a16:creationId xmlns:a16="http://schemas.microsoft.com/office/drawing/2014/main" id="{C2474D9D-CE02-83ED-C937-7B569A48E744}"/>
                  </a:ext>
                </a:extLst>
              </p:cNvPr>
              <p:cNvCxnSpPr>
                <a:cxnSpLocks/>
              </p:cNvCxnSpPr>
              <p:nvPr/>
            </p:nvCxnSpPr>
            <p:spPr>
              <a:xfrm flipH="1" flipV="1">
                <a:off x="8677702" y="3558589"/>
                <a:ext cx="1" cy="138147"/>
              </a:xfrm>
              <a:prstGeom prst="line">
                <a:avLst/>
              </a:prstGeom>
              <a:ln w="19050"/>
            </p:spPr>
            <p:style>
              <a:lnRef idx="2">
                <a:schemeClr val="accent1"/>
              </a:lnRef>
              <a:fillRef idx="0">
                <a:schemeClr val="accent1"/>
              </a:fillRef>
              <a:effectRef idx="1">
                <a:schemeClr val="accent1"/>
              </a:effectRef>
              <a:fontRef idx="minor">
                <a:schemeClr val="tx1"/>
              </a:fontRef>
            </p:style>
          </p:cxnSp>
        </p:grpSp>
      </p:grpSp>
      <p:grpSp>
        <p:nvGrpSpPr>
          <p:cNvPr id="124" name="Group 123">
            <a:extLst>
              <a:ext uri="{FF2B5EF4-FFF2-40B4-BE49-F238E27FC236}">
                <a16:creationId xmlns:a16="http://schemas.microsoft.com/office/drawing/2014/main" id="{F8229B9C-4085-BB88-00FE-46DA49B13EC4}"/>
              </a:ext>
            </a:extLst>
          </p:cNvPr>
          <p:cNvGrpSpPr/>
          <p:nvPr/>
        </p:nvGrpSpPr>
        <p:grpSpPr>
          <a:xfrm>
            <a:off x="8454572" y="2254582"/>
            <a:ext cx="1871341" cy="1901008"/>
            <a:chOff x="8454572" y="2329013"/>
            <a:chExt cx="1871341" cy="1901008"/>
          </a:xfrm>
        </p:grpSpPr>
        <p:cxnSp>
          <p:nvCxnSpPr>
            <p:cNvPr id="121" name="Straight Connector 120">
              <a:extLst>
                <a:ext uri="{FF2B5EF4-FFF2-40B4-BE49-F238E27FC236}">
                  <a16:creationId xmlns:a16="http://schemas.microsoft.com/office/drawing/2014/main" id="{5C75E7F4-5217-C6C3-F72B-762A446D1C62}"/>
                </a:ext>
              </a:extLst>
            </p:cNvPr>
            <p:cNvCxnSpPr/>
            <p:nvPr/>
          </p:nvCxnSpPr>
          <p:spPr>
            <a:xfrm>
              <a:off x="8673503" y="2491935"/>
              <a:ext cx="1412324"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88D22F1C-BB9E-E0E5-7C94-0370F8607B39}"/>
                </a:ext>
              </a:extLst>
            </p:cNvPr>
            <p:cNvCxnSpPr>
              <a:cxnSpLocks/>
            </p:cNvCxnSpPr>
            <p:nvPr/>
          </p:nvCxnSpPr>
          <p:spPr>
            <a:xfrm>
              <a:off x="9392593" y="2603133"/>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09EB8BB6-87A9-FBE8-A96A-06B33EBB25EA}"/>
                </a:ext>
              </a:extLst>
            </p:cNvPr>
            <p:cNvCxnSpPr>
              <a:cxnSpLocks/>
            </p:cNvCxnSpPr>
            <p:nvPr/>
          </p:nvCxnSpPr>
          <p:spPr>
            <a:xfrm>
              <a:off x="9392593" y="2745718"/>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317C1AA-4AF3-F686-7F8D-50F0E54E025A}"/>
                </a:ext>
              </a:extLst>
            </p:cNvPr>
            <p:cNvCxnSpPr>
              <a:cxnSpLocks/>
            </p:cNvCxnSpPr>
            <p:nvPr/>
          </p:nvCxnSpPr>
          <p:spPr>
            <a:xfrm flipH="1" flipV="1">
              <a:off x="9394914" y="2893056"/>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9031DC5-5F96-23C5-CCA8-B680E4D5EBC2}"/>
                </a:ext>
              </a:extLst>
            </p:cNvPr>
            <p:cNvGrpSpPr/>
            <p:nvPr/>
          </p:nvGrpSpPr>
          <p:grpSpPr>
            <a:xfrm>
              <a:off x="9213126" y="2329013"/>
              <a:ext cx="358440" cy="325854"/>
              <a:chOff x="3346433" y="2831676"/>
              <a:chExt cx="472311" cy="429372"/>
            </a:xfrm>
          </p:grpSpPr>
          <p:sp>
            <p:nvSpPr>
              <p:cNvPr id="43" name="Oval 42">
                <a:extLst>
                  <a:ext uri="{FF2B5EF4-FFF2-40B4-BE49-F238E27FC236}">
                    <a16:creationId xmlns:a16="http://schemas.microsoft.com/office/drawing/2014/main" id="{C4816112-7B28-ABBC-925D-1C58BE1AD5A6}"/>
                  </a:ext>
                </a:extLst>
              </p:cNvPr>
              <p:cNvSpPr/>
              <p:nvPr/>
            </p:nvSpPr>
            <p:spPr>
              <a:xfrm>
                <a:off x="3346433" y="2831676"/>
                <a:ext cx="472311" cy="429372"/>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2400" b="0" i="0" u="none" strike="noStrike" kern="1200" cap="none" spc="0" normalizeH="0" baseline="0" noProof="0" err="1">
                  <a:ln>
                    <a:noFill/>
                  </a:ln>
                  <a:solidFill>
                    <a:srgbClr val="FFFFFF"/>
                  </a:solidFill>
                  <a:effectLst/>
                  <a:uLnTx/>
                  <a:uFillTx/>
                  <a:latin typeface="Arial"/>
                  <a:ea typeface="+mn-ea"/>
                  <a:cs typeface="+mn-cs"/>
                </a:endParaRPr>
              </a:p>
            </p:txBody>
          </p:sp>
          <p:pic>
            <p:nvPicPr>
              <p:cNvPr id="44" name="Graphic 43">
                <a:extLst>
                  <a:ext uri="{FF2B5EF4-FFF2-40B4-BE49-F238E27FC236}">
                    <a16:creationId xmlns:a16="http://schemas.microsoft.com/office/drawing/2014/main" id="{5EBD92C7-3C34-F216-408B-8BE5010F3C1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55509" y="2839921"/>
                <a:ext cx="454160" cy="412871"/>
              </a:xfrm>
              <a:prstGeom prst="rect">
                <a:avLst/>
              </a:prstGeom>
            </p:spPr>
          </p:pic>
        </p:grpSp>
        <p:sp>
          <p:nvSpPr>
            <p:cNvPr id="32" name="Isosceles Triangle 31">
              <a:extLst>
                <a:ext uri="{FF2B5EF4-FFF2-40B4-BE49-F238E27FC236}">
                  <a16:creationId xmlns:a16="http://schemas.microsoft.com/office/drawing/2014/main" id="{7C8F0C32-52BE-3DB3-E143-3E962D53D3AD}"/>
                </a:ext>
              </a:extLst>
            </p:cNvPr>
            <p:cNvSpPr>
              <a:spLocks/>
            </p:cNvSpPr>
            <p:nvPr/>
          </p:nvSpPr>
          <p:spPr>
            <a:xfrm flipV="1">
              <a:off x="9879653" y="3009443"/>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sp>
          <p:nvSpPr>
            <p:cNvPr id="41" name="Oval 40">
              <a:extLst>
                <a:ext uri="{FF2B5EF4-FFF2-40B4-BE49-F238E27FC236}">
                  <a16:creationId xmlns:a16="http://schemas.microsoft.com/office/drawing/2014/main" id="{5D4FFD61-6595-315A-186D-06F374F26383}"/>
                </a:ext>
              </a:extLst>
            </p:cNvPr>
            <p:cNvSpPr>
              <a:spLocks/>
            </p:cNvSpPr>
            <p:nvPr/>
          </p:nvSpPr>
          <p:spPr>
            <a:xfrm>
              <a:off x="8454572" y="3824332"/>
              <a:ext cx="446260" cy="405689"/>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sp>
          <p:nvSpPr>
            <p:cNvPr id="55" name="Isosceles Triangle 54">
              <a:extLst>
                <a:ext uri="{FF2B5EF4-FFF2-40B4-BE49-F238E27FC236}">
                  <a16:creationId xmlns:a16="http://schemas.microsoft.com/office/drawing/2014/main" id="{E509AC39-E4EE-4EF1-6BDF-F8F438D29898}"/>
                </a:ext>
              </a:extLst>
            </p:cNvPr>
            <p:cNvSpPr>
              <a:spLocks/>
            </p:cNvSpPr>
            <p:nvPr/>
          </p:nvSpPr>
          <p:spPr>
            <a:xfrm flipV="1">
              <a:off x="8454572" y="3009443"/>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sp>
          <p:nvSpPr>
            <p:cNvPr id="56" name="Isosceles Triangle 55">
              <a:extLst>
                <a:ext uri="{FF2B5EF4-FFF2-40B4-BE49-F238E27FC236}">
                  <a16:creationId xmlns:a16="http://schemas.microsoft.com/office/drawing/2014/main" id="{BD48F656-D685-E0A6-48FD-377CA481AC4A}"/>
                </a:ext>
              </a:extLst>
            </p:cNvPr>
            <p:cNvSpPr>
              <a:spLocks/>
            </p:cNvSpPr>
            <p:nvPr/>
          </p:nvSpPr>
          <p:spPr>
            <a:xfrm flipV="1">
              <a:off x="9167112" y="3009443"/>
              <a:ext cx="446260" cy="405691"/>
            </a:xfrm>
            <a:prstGeom prst="triangl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3600" err="1">
                <a:solidFill>
                  <a:schemeClr val="accent1"/>
                </a:solidFill>
              </a:endParaRPr>
            </a:p>
          </p:txBody>
        </p:sp>
        <p:sp>
          <p:nvSpPr>
            <p:cNvPr id="64" name="Oval 63">
              <a:extLst>
                <a:ext uri="{FF2B5EF4-FFF2-40B4-BE49-F238E27FC236}">
                  <a16:creationId xmlns:a16="http://schemas.microsoft.com/office/drawing/2014/main" id="{4AA04BD3-9602-5DAA-7863-E6FD308E4381}"/>
                </a:ext>
              </a:extLst>
            </p:cNvPr>
            <p:cNvSpPr>
              <a:spLocks/>
            </p:cNvSpPr>
            <p:nvPr/>
          </p:nvSpPr>
          <p:spPr>
            <a:xfrm>
              <a:off x="9180646" y="3819199"/>
              <a:ext cx="446260" cy="405689"/>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nvGrpSpPr>
            <p:cNvPr id="91" name="Group 90">
              <a:extLst>
                <a:ext uri="{FF2B5EF4-FFF2-40B4-BE49-F238E27FC236}">
                  <a16:creationId xmlns:a16="http://schemas.microsoft.com/office/drawing/2014/main" id="{256B173F-94C6-D159-BC10-A3E43458493E}"/>
                </a:ext>
              </a:extLst>
            </p:cNvPr>
            <p:cNvGrpSpPr/>
            <p:nvPr/>
          </p:nvGrpSpPr>
          <p:grpSpPr>
            <a:xfrm>
              <a:off x="9403776" y="3396262"/>
              <a:ext cx="120699" cy="428070"/>
              <a:chOff x="9403776" y="3332464"/>
              <a:chExt cx="120699" cy="428070"/>
            </a:xfrm>
          </p:grpSpPr>
          <p:cxnSp>
            <p:nvCxnSpPr>
              <p:cNvPr id="17" name="Straight Connector 16">
                <a:extLst>
                  <a:ext uri="{FF2B5EF4-FFF2-40B4-BE49-F238E27FC236}">
                    <a16:creationId xmlns:a16="http://schemas.microsoft.com/office/drawing/2014/main" id="{2D30840B-6744-C78E-2E21-0BCADA0B258D}"/>
                  </a:ext>
                </a:extLst>
              </p:cNvPr>
              <p:cNvCxnSpPr>
                <a:cxnSpLocks/>
              </p:cNvCxnSpPr>
              <p:nvPr/>
            </p:nvCxnSpPr>
            <p:spPr>
              <a:xfrm>
                <a:off x="9403776" y="3332464"/>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8DD67FB-FB5D-4F0E-D753-044D0AC58DF9}"/>
                  </a:ext>
                </a:extLst>
              </p:cNvPr>
              <p:cNvCxnSpPr>
                <a:cxnSpLocks/>
              </p:cNvCxnSpPr>
              <p:nvPr/>
            </p:nvCxnSpPr>
            <p:spPr>
              <a:xfrm>
                <a:off x="9403776" y="3475049"/>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38EDA5B-3D90-0C93-4682-2DA9B0EF356E}"/>
                  </a:ext>
                </a:extLst>
              </p:cNvPr>
              <p:cNvCxnSpPr>
                <a:cxnSpLocks/>
              </p:cNvCxnSpPr>
              <p:nvPr/>
            </p:nvCxnSpPr>
            <p:spPr>
              <a:xfrm flipH="1" flipV="1">
                <a:off x="9406097" y="3622387"/>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sp>
          <p:nvSpPr>
            <p:cNvPr id="66" name="Oval 65">
              <a:extLst>
                <a:ext uri="{FF2B5EF4-FFF2-40B4-BE49-F238E27FC236}">
                  <a16:creationId xmlns:a16="http://schemas.microsoft.com/office/drawing/2014/main" id="{2EFC291B-8220-0A08-9F5A-827B97464C22}"/>
                </a:ext>
              </a:extLst>
            </p:cNvPr>
            <p:cNvSpPr>
              <a:spLocks/>
            </p:cNvSpPr>
            <p:nvPr/>
          </p:nvSpPr>
          <p:spPr>
            <a:xfrm>
              <a:off x="9879653" y="3819199"/>
              <a:ext cx="446260" cy="405688"/>
            </a:xfrm>
            <a:prstGeom prst="ellipse">
              <a:avLst/>
            </a:prstGeom>
            <a:solidFill>
              <a:schemeClr val="bg1"/>
            </a:solid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600">
                  <a:solidFill>
                    <a:schemeClr val="accent1"/>
                  </a:solidFill>
                </a:rPr>
                <a:t>~</a:t>
              </a:r>
            </a:p>
          </p:txBody>
        </p:sp>
        <p:grpSp>
          <p:nvGrpSpPr>
            <p:cNvPr id="92" name="Group 91">
              <a:extLst>
                <a:ext uri="{FF2B5EF4-FFF2-40B4-BE49-F238E27FC236}">
                  <a16:creationId xmlns:a16="http://schemas.microsoft.com/office/drawing/2014/main" id="{C6F5563C-D3A1-287B-C262-833A2D5EEE19}"/>
                </a:ext>
              </a:extLst>
            </p:cNvPr>
            <p:cNvGrpSpPr/>
            <p:nvPr/>
          </p:nvGrpSpPr>
          <p:grpSpPr>
            <a:xfrm>
              <a:off x="10102783" y="3415134"/>
              <a:ext cx="120699" cy="428070"/>
              <a:chOff x="9403776" y="3332464"/>
              <a:chExt cx="120699" cy="428070"/>
            </a:xfrm>
          </p:grpSpPr>
          <p:cxnSp>
            <p:nvCxnSpPr>
              <p:cNvPr id="93" name="Straight Connector 92">
                <a:extLst>
                  <a:ext uri="{FF2B5EF4-FFF2-40B4-BE49-F238E27FC236}">
                    <a16:creationId xmlns:a16="http://schemas.microsoft.com/office/drawing/2014/main" id="{7B0F6B6D-FDFE-4409-606B-F2ABDF809C11}"/>
                  </a:ext>
                </a:extLst>
              </p:cNvPr>
              <p:cNvCxnSpPr>
                <a:cxnSpLocks/>
              </p:cNvCxnSpPr>
              <p:nvPr/>
            </p:nvCxnSpPr>
            <p:spPr>
              <a:xfrm>
                <a:off x="9403776" y="3332464"/>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C222F22-A8C1-5EC8-50D3-EB9FC0580C8B}"/>
                  </a:ext>
                </a:extLst>
              </p:cNvPr>
              <p:cNvCxnSpPr>
                <a:cxnSpLocks/>
              </p:cNvCxnSpPr>
              <p:nvPr/>
            </p:nvCxnSpPr>
            <p:spPr>
              <a:xfrm>
                <a:off x="9403776" y="3475049"/>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49B1C04-BC14-7DB8-6CF0-993B17D5E6FC}"/>
                  </a:ext>
                </a:extLst>
              </p:cNvPr>
              <p:cNvCxnSpPr>
                <a:cxnSpLocks/>
              </p:cNvCxnSpPr>
              <p:nvPr/>
            </p:nvCxnSpPr>
            <p:spPr>
              <a:xfrm flipH="1" flipV="1">
                <a:off x="9406097" y="3622387"/>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EAAD18BA-411A-A9A5-602D-D838E2BC98C3}"/>
                </a:ext>
              </a:extLst>
            </p:cNvPr>
            <p:cNvGrpSpPr/>
            <p:nvPr/>
          </p:nvGrpSpPr>
          <p:grpSpPr>
            <a:xfrm>
              <a:off x="8673503" y="3415134"/>
              <a:ext cx="120699" cy="428070"/>
              <a:chOff x="9403776" y="3332464"/>
              <a:chExt cx="120699" cy="428070"/>
            </a:xfrm>
          </p:grpSpPr>
          <p:cxnSp>
            <p:nvCxnSpPr>
              <p:cNvPr id="97" name="Straight Connector 96">
                <a:extLst>
                  <a:ext uri="{FF2B5EF4-FFF2-40B4-BE49-F238E27FC236}">
                    <a16:creationId xmlns:a16="http://schemas.microsoft.com/office/drawing/2014/main" id="{5EABAD0A-B768-CFEB-4CA7-2D10B430F825}"/>
                  </a:ext>
                </a:extLst>
              </p:cNvPr>
              <p:cNvCxnSpPr>
                <a:cxnSpLocks/>
              </p:cNvCxnSpPr>
              <p:nvPr/>
            </p:nvCxnSpPr>
            <p:spPr>
              <a:xfrm>
                <a:off x="9403776" y="3332464"/>
                <a:ext cx="0" cy="142585"/>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BF01767-91DB-7D0B-E402-B59FFE076FF5}"/>
                  </a:ext>
                </a:extLst>
              </p:cNvPr>
              <p:cNvCxnSpPr>
                <a:cxnSpLocks/>
              </p:cNvCxnSpPr>
              <p:nvPr/>
            </p:nvCxnSpPr>
            <p:spPr>
              <a:xfrm>
                <a:off x="9403776" y="3475049"/>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6506836-DC37-05C0-BB66-F1640F95564C}"/>
                  </a:ext>
                </a:extLst>
              </p:cNvPr>
              <p:cNvCxnSpPr>
                <a:cxnSpLocks/>
              </p:cNvCxnSpPr>
              <p:nvPr/>
            </p:nvCxnSpPr>
            <p:spPr>
              <a:xfrm flipH="1" flipV="1">
                <a:off x="9406097" y="3622387"/>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4A313F3D-B415-202D-1631-207D769360A2}"/>
                </a:ext>
              </a:extLst>
            </p:cNvPr>
            <p:cNvCxnSpPr>
              <a:cxnSpLocks/>
            </p:cNvCxnSpPr>
            <p:nvPr/>
          </p:nvCxnSpPr>
          <p:spPr>
            <a:xfrm>
              <a:off x="10085827" y="2491935"/>
              <a:ext cx="0" cy="25378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CFFF0661-1164-A511-687B-3BCB64784FFF}"/>
                </a:ext>
              </a:extLst>
            </p:cNvPr>
            <p:cNvCxnSpPr>
              <a:cxnSpLocks/>
            </p:cNvCxnSpPr>
            <p:nvPr/>
          </p:nvCxnSpPr>
          <p:spPr>
            <a:xfrm>
              <a:off x="10085827" y="2745718"/>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C54E80E-5937-5430-A506-61258882081A}"/>
                </a:ext>
              </a:extLst>
            </p:cNvPr>
            <p:cNvCxnSpPr>
              <a:cxnSpLocks/>
            </p:cNvCxnSpPr>
            <p:nvPr/>
          </p:nvCxnSpPr>
          <p:spPr>
            <a:xfrm flipH="1" flipV="1">
              <a:off x="10088148" y="2893056"/>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9F801D3-83D5-4E61-9900-2C82B0F6BC61}"/>
                </a:ext>
              </a:extLst>
            </p:cNvPr>
            <p:cNvCxnSpPr>
              <a:cxnSpLocks/>
            </p:cNvCxnSpPr>
            <p:nvPr/>
          </p:nvCxnSpPr>
          <p:spPr>
            <a:xfrm>
              <a:off x="8673503" y="2491935"/>
              <a:ext cx="0" cy="25378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2CC27798-D4A1-80FA-61DE-7765D5817EAD}"/>
                </a:ext>
              </a:extLst>
            </p:cNvPr>
            <p:cNvCxnSpPr>
              <a:cxnSpLocks/>
            </p:cNvCxnSpPr>
            <p:nvPr/>
          </p:nvCxnSpPr>
          <p:spPr>
            <a:xfrm>
              <a:off x="8673503" y="2745718"/>
              <a:ext cx="120699" cy="12846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6EF007BC-77DD-BC22-DEFC-B3167592ECBA}"/>
                </a:ext>
              </a:extLst>
            </p:cNvPr>
            <p:cNvCxnSpPr>
              <a:cxnSpLocks/>
            </p:cNvCxnSpPr>
            <p:nvPr/>
          </p:nvCxnSpPr>
          <p:spPr>
            <a:xfrm flipH="1" flipV="1">
              <a:off x="8675824" y="2893056"/>
              <a:ext cx="1" cy="138147"/>
            </a:xfrm>
            <a:prstGeom prst="line">
              <a:avLst/>
            </a:prstGeom>
            <a:ln w="127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8649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80F1-DB4E-066F-EF49-D3A46C9C519E}"/>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6494E219-E85B-54B4-43E3-75ED207F2700}"/>
              </a:ext>
            </a:extLst>
          </p:cNvPr>
          <p:cNvGraphicFramePr>
            <a:graphicFrameLocks noChangeAspect="1"/>
          </p:cNvGraphicFramePr>
          <p:nvPr>
            <p:custDataLst>
              <p:tags r:id="rId2"/>
            </p:custDataLst>
            <p:extLst>
              <p:ext uri="{D42A27DB-BD31-4B8C-83A1-F6EECF244321}">
                <p14:modId xmlns:p14="http://schemas.microsoft.com/office/powerpoint/2010/main" val="863885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6494E219-E85B-54B4-43E3-75ED207F270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CA71F164-DC14-DDB7-1040-5AD3EFB348AD}"/>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Title Placeholder 1">
            <a:extLst>
              <a:ext uri="{FF2B5EF4-FFF2-40B4-BE49-F238E27FC236}">
                <a16:creationId xmlns:a16="http://schemas.microsoft.com/office/drawing/2014/main" id="{C4A2D802-9AB6-59C7-162A-C8F9C840CF5F}"/>
              </a:ext>
            </a:extLst>
          </p:cNvPr>
          <p:cNvSpPr>
            <a:spLocks noGrp="1"/>
          </p:cNvSpPr>
          <p:nvPr>
            <p:ph type="title"/>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4C272ECB-A2C4-95BC-1A06-1B6EB82D0055}"/>
              </a:ext>
            </a:extLst>
          </p:cNvPr>
          <p:cNvSpPr>
            <a:spLocks noGrp="1"/>
          </p:cNvSpPr>
          <p:nvPr>
            <p:ph type="sldNum" sz="quarter" idx="12"/>
          </p:nvPr>
        </p:nvSpPr>
        <p:spPr>
          <a:xfrm>
            <a:off x="11647486" y="6400800"/>
            <a:ext cx="533400" cy="332399"/>
          </a:xfrm>
        </p:spPr>
        <p:txBody>
          <a:bodyPr/>
          <a:lstStyle/>
          <a:p>
            <a:fld id="{BCDE79FB-97BA-492B-8D57-F1373F9ADA95}" type="slidenum">
              <a:rPr lang="en-US" smtClean="0"/>
              <a:t>8</a:t>
            </a:fld>
            <a:endParaRPr lang="en-US"/>
          </a:p>
        </p:txBody>
      </p:sp>
      <p:sp>
        <p:nvSpPr>
          <p:cNvPr id="3" name="Text Placeholder 2">
            <a:hlinkClick r:id="rId13" action="ppaction://hlinksldjump"/>
            <a:extLst>
              <a:ext uri="{FF2B5EF4-FFF2-40B4-BE49-F238E27FC236}">
                <a16:creationId xmlns:a16="http://schemas.microsoft.com/office/drawing/2014/main" id="{2C398EDE-B6D6-4A8C-F2DC-914854BFC4A5}"/>
              </a:ext>
            </a:extLst>
          </p:cNvPr>
          <p:cNvSpPr>
            <a:spLocks noGrp="1"/>
          </p:cNvSpPr>
          <p:nvPr>
            <p:custDataLst>
              <p:tags r:id="rId3"/>
            </p:custDataLst>
          </p:nvPr>
        </p:nvSpPr>
        <p:spPr bwMode="auto">
          <a:xfrm>
            <a:off x="4052888" y="1157287"/>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5" name="Text Placeholder 2">
            <a:extLst>
              <a:ext uri="{FF2B5EF4-FFF2-40B4-BE49-F238E27FC236}">
                <a16:creationId xmlns:a16="http://schemas.microsoft.com/office/drawing/2014/main" id="{FB62B141-6331-F102-DFD3-8A29BE52D83F}"/>
              </a:ext>
            </a:extLst>
          </p:cNvPr>
          <p:cNvSpPr>
            <a:spLocks noGrp="1"/>
          </p:cNvSpPr>
          <p:nvPr>
            <p:custDataLst>
              <p:tags r:id="rId4"/>
            </p:custDataLst>
          </p:nvPr>
        </p:nvSpPr>
        <p:spPr bwMode="auto">
          <a:xfrm>
            <a:off x="4052888" y="1798638"/>
            <a:ext cx="7594600" cy="639763"/>
          </a:xfrm>
          <a:prstGeom prst="rect">
            <a:avLst/>
          </a:prstGeom>
          <a:solidFill>
            <a:schemeClr val="accent1"/>
          </a:solidFill>
          <a:ln>
            <a:noFill/>
          </a:ln>
          <a:effec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Year 6 allocation approach</a:t>
            </a:r>
            <a:endParaRPr lang="en-US">
              <a:solidFill>
                <a:schemeClr val="bg1"/>
              </a:solidFill>
            </a:endParaRPr>
          </a:p>
        </p:txBody>
      </p:sp>
      <p:sp>
        <p:nvSpPr>
          <p:cNvPr id="15" name="Text Placeholder 2">
            <a:hlinkClick r:id="rId14" action="ppaction://hlinksldjump"/>
            <a:extLst>
              <a:ext uri="{FF2B5EF4-FFF2-40B4-BE49-F238E27FC236}">
                <a16:creationId xmlns:a16="http://schemas.microsoft.com/office/drawing/2014/main" id="{982A4193-19CE-485F-345F-F15820426CAA}"/>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 </a:t>
            </a:r>
          </a:p>
        </p:txBody>
      </p:sp>
      <p:sp>
        <p:nvSpPr>
          <p:cNvPr id="35" name="Text Placeholder 2">
            <a:hlinkClick r:id="rId15" action="ppaction://hlinksldjump"/>
            <a:extLst>
              <a:ext uri="{FF2B5EF4-FFF2-40B4-BE49-F238E27FC236}">
                <a16:creationId xmlns:a16="http://schemas.microsoft.com/office/drawing/2014/main" id="{AA766E2A-5FF3-2F47-FA54-ED6D9ADD0F7B}"/>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cs typeface="Arial"/>
              </a:rPr>
              <a:t>Feedback from PUCT and ERCOT comments</a:t>
            </a:r>
            <a:endParaRPr lang="en-US" i="1" dirty="0"/>
          </a:p>
        </p:txBody>
      </p:sp>
      <p:sp>
        <p:nvSpPr>
          <p:cNvPr id="31" name="Text Placeholder 2">
            <a:hlinkClick r:id="rId16" action="ppaction://hlinksldjump"/>
            <a:extLst>
              <a:ext uri="{FF2B5EF4-FFF2-40B4-BE49-F238E27FC236}">
                <a16:creationId xmlns:a16="http://schemas.microsoft.com/office/drawing/2014/main" id="{D26B26E1-8F81-0E06-EEBD-CABE3B6CAA46}"/>
              </a:ext>
            </a:extLst>
          </p:cNvPr>
          <p:cNvSpPr>
            <a:spLocks noGrp="1"/>
          </p:cNvSpPr>
          <p:nvPr>
            <p:custDataLst>
              <p:tags r:id="rId7"/>
            </p:custDataLst>
          </p:nvPr>
        </p:nvSpPr>
        <p:spPr bwMode="auto">
          <a:xfrm>
            <a:off x="4052886" y="37210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Batch Zero Concepts</a:t>
            </a:r>
          </a:p>
        </p:txBody>
      </p:sp>
      <p:sp>
        <p:nvSpPr>
          <p:cNvPr id="18" name="Text Placeholder 2">
            <a:hlinkClick r:id="rId17" action="ppaction://hlinksldjump"/>
            <a:extLst>
              <a:ext uri="{FF2B5EF4-FFF2-40B4-BE49-F238E27FC236}">
                <a16:creationId xmlns:a16="http://schemas.microsoft.com/office/drawing/2014/main" id="{F63B492A-0CE8-5E3E-FEB0-DC1750BAF1C3}"/>
              </a:ext>
            </a:extLst>
          </p:cNvPr>
          <p:cNvSpPr>
            <a:spLocks noGrp="1"/>
          </p:cNvSpPr>
          <p:nvPr>
            <p:custDataLst>
              <p:tags r:id="rId8"/>
            </p:custDataLst>
          </p:nvPr>
        </p:nvSpPr>
        <p:spPr bwMode="auto">
          <a:xfrm>
            <a:off x="4052886"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Stakeholder Feedback</a:t>
            </a:r>
          </a:p>
        </p:txBody>
      </p:sp>
      <p:sp>
        <p:nvSpPr>
          <p:cNvPr id="19" name="Text Placeholder 2">
            <a:hlinkClick r:id="rId18" action="ppaction://hlinksldjump"/>
            <a:extLst>
              <a:ext uri="{FF2B5EF4-FFF2-40B4-BE49-F238E27FC236}">
                <a16:creationId xmlns:a16="http://schemas.microsoft.com/office/drawing/2014/main" id="{BF900CB0-AC10-5A4B-3533-92D49A9A01F4}"/>
              </a:ext>
            </a:extLst>
          </p:cNvPr>
          <p:cNvSpPr>
            <a:spLocks noGrp="1"/>
          </p:cNvSpPr>
          <p:nvPr>
            <p:custDataLst>
              <p:tags r:id="rId9"/>
            </p:custDataLst>
          </p:nvPr>
        </p:nvSpPr>
        <p:spPr bwMode="auto">
          <a:xfrm>
            <a:off x="4052888" y="500221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 </a:t>
            </a:r>
          </a:p>
        </p:txBody>
      </p:sp>
    </p:spTree>
    <p:custDataLst>
      <p:tags r:id="rId1"/>
    </p:custDataLst>
    <p:extLst>
      <p:ext uri="{BB962C8B-B14F-4D97-AF65-F5344CB8AC3E}">
        <p14:creationId xmlns:p14="http://schemas.microsoft.com/office/powerpoint/2010/main" val="246660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2F2E915-CF72-4990-EEF9-60AC6EE9CC22}"/>
              </a:ext>
            </a:extLst>
          </p:cNvPr>
          <p:cNvGraphicFramePr>
            <a:graphicFrameLocks noChangeAspect="1"/>
          </p:cNvGraphicFramePr>
          <p:nvPr>
            <p:custDataLst>
              <p:tags r:id="rId1"/>
            </p:custDataLst>
            <p:extLst>
              <p:ext uri="{D42A27DB-BD31-4B8C-83A1-F6EECF244321}">
                <p14:modId xmlns:p14="http://schemas.microsoft.com/office/powerpoint/2010/main" val="129744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5" name="think-cell data - do not delete" hidden="1">
                        <a:extLst>
                          <a:ext uri="{FF2B5EF4-FFF2-40B4-BE49-F238E27FC236}">
                            <a16:creationId xmlns:a16="http://schemas.microsoft.com/office/drawing/2014/main" id="{C2F2E915-CF72-4990-EEF9-60AC6EE9CC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92CAFC1-1129-5830-DF7D-F8B3F218AC29}"/>
              </a:ext>
            </a:extLst>
          </p:cNvPr>
          <p:cNvSpPr>
            <a:spLocks noGrp="1"/>
          </p:cNvSpPr>
          <p:nvPr>
            <p:ph type="title"/>
          </p:nvPr>
        </p:nvSpPr>
        <p:spPr>
          <a:xfrm>
            <a:off x="1257300" y="457200"/>
            <a:ext cx="10401300" cy="332399"/>
          </a:xfrm>
        </p:spPr>
        <p:txBody>
          <a:bodyPr vert="horz">
            <a:spAutoFit/>
          </a:bodyPr>
          <a:lstStyle/>
          <a:p>
            <a:r>
              <a:rPr lang="en-US"/>
              <a:t>Year 6 allocation design choice: recap</a:t>
            </a:r>
          </a:p>
        </p:txBody>
      </p:sp>
      <p:sp>
        <p:nvSpPr>
          <p:cNvPr id="3" name="Slide Number Placeholder 4">
            <a:extLst>
              <a:ext uri="{FF2B5EF4-FFF2-40B4-BE49-F238E27FC236}">
                <a16:creationId xmlns:a16="http://schemas.microsoft.com/office/drawing/2014/main" id="{4372D665-EB14-ED0D-8650-05A8AB1523AF}"/>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8" name="TextBox 7">
            <a:extLst>
              <a:ext uri="{FF2B5EF4-FFF2-40B4-BE49-F238E27FC236}">
                <a16:creationId xmlns:a16="http://schemas.microsoft.com/office/drawing/2014/main" id="{ADAE959D-9059-7F5A-AEBF-00431F78E280}"/>
              </a:ext>
            </a:extLst>
          </p:cNvPr>
          <p:cNvSpPr txBox="1"/>
          <p:nvPr/>
        </p:nvSpPr>
        <p:spPr>
          <a:xfrm>
            <a:off x="1257299" y="1205315"/>
            <a:ext cx="10107385" cy="463203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a:t>Year 6 allocation remains a key design challenge for Batch Zero: </a:t>
            </a:r>
            <a:r>
              <a:rPr lang="en-US" sz="1600"/>
              <a:t>process must balance early visibility for developers with alignment to actual transmission readiness, avoiding both over-commitment and lack of certainty</a:t>
            </a:r>
          </a:p>
          <a:p>
            <a:pPr marL="285750" indent="-285750">
              <a:spcBef>
                <a:spcPts val="300"/>
              </a:spcBef>
              <a:spcAft>
                <a:spcPts val="300"/>
              </a:spcAft>
              <a:buFont typeface="Arial" panose="020B0604020202020204" pitchFamily="34" charset="0"/>
              <a:buChar char="•"/>
            </a:pPr>
            <a:endParaRPr lang="en-US" sz="1600" b="1"/>
          </a:p>
          <a:p>
            <a:pPr marL="285750" indent="-285750">
              <a:spcBef>
                <a:spcPts val="300"/>
              </a:spcBef>
              <a:spcAft>
                <a:spcPts val="300"/>
              </a:spcAft>
              <a:buFont typeface="Arial" panose="020B0604020202020204" pitchFamily="34" charset="0"/>
              <a:buChar char="•"/>
            </a:pPr>
            <a:r>
              <a:rPr lang="en-US" sz="1600" b="1"/>
              <a:t>Two main approaches have been considered to date, each with clear trade-offs</a:t>
            </a:r>
          </a:p>
          <a:p>
            <a:pPr marL="742950" lvl="1" indent="-285750">
              <a:spcBef>
                <a:spcPts val="300"/>
              </a:spcBef>
              <a:spcAft>
                <a:spcPts val="300"/>
              </a:spcAft>
              <a:buFont typeface="Courier New" panose="02070309020205020404" pitchFamily="49" charset="0"/>
              <a:buChar char="o"/>
            </a:pPr>
            <a:r>
              <a:rPr lang="en-US" sz="1600" b="1"/>
              <a:t>Current PGRR145 approach:</a:t>
            </a:r>
            <a:r>
              <a:rPr lang="en-US" sz="1600"/>
              <a:t> allocates full MWs by Year 6 upfront, providing clarity but risking a step-change not supported by transmission development timelines</a:t>
            </a:r>
          </a:p>
          <a:p>
            <a:pPr marL="742950" lvl="1" indent="-285750">
              <a:spcBef>
                <a:spcPts val="300"/>
              </a:spcBef>
              <a:spcAft>
                <a:spcPts val="300"/>
              </a:spcAft>
              <a:buFont typeface="Courier New" panose="02070309020205020404" pitchFamily="49" charset="0"/>
              <a:buChar char="o"/>
            </a:pPr>
            <a:r>
              <a:rPr lang="en-US" sz="1600" b="1"/>
              <a:t>“Rollover” approach:</a:t>
            </a:r>
            <a:r>
              <a:rPr lang="en-US" sz="1600"/>
              <a:t> defers full MW allocation to a subsequent batch, ensuring realism but creating customer uncertainty and requiring commitment without clear visibility on full delivery</a:t>
            </a:r>
          </a:p>
          <a:p>
            <a:pPr marL="285750" indent="-285750">
              <a:spcBef>
                <a:spcPts val="300"/>
              </a:spcBef>
              <a:spcAft>
                <a:spcPts val="300"/>
              </a:spcAft>
              <a:buFont typeface="Arial" panose="020B0604020202020204" pitchFamily="34" charset="0"/>
              <a:buChar char="•"/>
            </a:pPr>
            <a:endParaRPr lang="en-US" sz="1600" b="1"/>
          </a:p>
          <a:p>
            <a:pPr marL="285750" indent="-285750">
              <a:spcBef>
                <a:spcPts val="300"/>
              </a:spcBef>
              <a:spcAft>
                <a:spcPts val="300"/>
              </a:spcAft>
              <a:buFont typeface="Arial" panose="020B0604020202020204" pitchFamily="34" charset="0"/>
              <a:buChar char="•"/>
            </a:pPr>
            <a:r>
              <a:rPr lang="en-US" sz="1600" b="1"/>
              <a:t>A third approach (“bookend” allocation) emerges as a more balanced solution:</a:t>
            </a:r>
          </a:p>
          <a:p>
            <a:pPr marL="742950" lvl="1" indent="-285750">
              <a:spcBef>
                <a:spcPts val="300"/>
              </a:spcBef>
              <a:spcAft>
                <a:spcPts val="300"/>
              </a:spcAft>
              <a:buFont typeface="Courier New" panose="02070309020205020404" pitchFamily="49" charset="0"/>
              <a:buChar char="o"/>
            </a:pPr>
            <a:r>
              <a:rPr lang="en-US" sz="1600" b="1"/>
              <a:t>Description:</a:t>
            </a:r>
            <a:r>
              <a:rPr lang="en-US" sz="1600"/>
              <a:t> focus the study on key years (2, 4, 6) to enable a 6-month Batch Zero while providing a full Year 1–6 capacity trajectory and anchoring Year 6 allocation to identified transmission solutions</a:t>
            </a:r>
          </a:p>
          <a:p>
            <a:pPr marL="742950" lvl="1" indent="-285750">
              <a:spcBef>
                <a:spcPts val="300"/>
              </a:spcBef>
              <a:spcAft>
                <a:spcPts val="300"/>
              </a:spcAft>
              <a:buFont typeface="Courier New" panose="02070309020205020404" pitchFamily="49" charset="0"/>
              <a:buChar char="o"/>
            </a:pPr>
            <a:r>
              <a:rPr lang="en-US" sz="1600" b="1"/>
              <a:t>Enabler:</a:t>
            </a:r>
            <a:r>
              <a:rPr lang="en-US" sz="1600"/>
              <a:t> early TSP involvement to define transmission solutions in parallel with the study</a:t>
            </a:r>
          </a:p>
          <a:p>
            <a:pPr marL="742950" lvl="1" indent="-285750">
              <a:spcBef>
                <a:spcPts val="300"/>
              </a:spcBef>
              <a:spcAft>
                <a:spcPts val="300"/>
              </a:spcAft>
              <a:buFont typeface="Courier New" panose="02070309020205020404" pitchFamily="49" charset="0"/>
              <a:buChar char="o"/>
            </a:pPr>
            <a:r>
              <a:rPr lang="en-US" sz="1600" b="1"/>
              <a:t>Advantages:</a:t>
            </a:r>
            <a:r>
              <a:rPr lang="en-US" sz="1600"/>
              <a:t> combines customer certainty (clear ramp) with transmission realism, enables an actionable 6-year plan within timeline, and reduces complexity and rework</a:t>
            </a:r>
          </a:p>
        </p:txBody>
      </p:sp>
    </p:spTree>
    <p:extLst>
      <p:ext uri="{BB962C8B-B14F-4D97-AF65-F5344CB8AC3E}">
        <p14:creationId xmlns:p14="http://schemas.microsoft.com/office/powerpoint/2010/main" val="3391475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 name="LILLI_DECK_ID" val="439ac0ef-c625-4080-92c7-eb2b30490373"/>
</p:tagLst>
</file>

<file path=ppt/tags/tag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xml><?xml version="1.0" encoding="utf-8"?>
<p:tagLst xmlns:a="http://schemas.openxmlformats.org/drawingml/2006/main" xmlns:r="http://schemas.openxmlformats.org/officeDocument/2006/relationships" xmlns:p="http://schemas.openxmlformats.org/presentationml/2006/main">
  <p:tag name="NAME" val="SingleBoatText"/>
</p:tagLst>
</file>

<file path=ppt/tags/tag101.xml><?xml version="1.0" encoding="utf-8"?>
<p:tagLst xmlns:a="http://schemas.openxmlformats.org/drawingml/2006/main" xmlns:r="http://schemas.openxmlformats.org/officeDocument/2006/relationships" xmlns:p="http://schemas.openxmlformats.org/presentationml/2006/main">
  <p:tag name="NAME" val="SingleBoatText"/>
</p:tagLst>
</file>

<file path=ppt/tags/tag102.xml><?xml version="1.0" encoding="utf-8"?>
<p:tagLst xmlns:a="http://schemas.openxmlformats.org/drawingml/2006/main" xmlns:r="http://schemas.openxmlformats.org/officeDocument/2006/relationships" xmlns:p="http://schemas.openxmlformats.org/presentationml/2006/main">
  <p:tag name="NAME" val="SingleBoatText"/>
</p:tagLst>
</file>

<file path=ppt/tags/tag103.xml><?xml version="1.0" encoding="utf-8"?>
<p:tagLst xmlns:a="http://schemas.openxmlformats.org/drawingml/2006/main" xmlns:r="http://schemas.openxmlformats.org/officeDocument/2006/relationships" xmlns:p="http://schemas.openxmlformats.org/presentationml/2006/main">
  <p:tag name="NAME" val="SingleBoatText"/>
</p:tagLst>
</file>

<file path=ppt/tags/tag104.xml><?xml version="1.0" encoding="utf-8"?>
<p:tagLst xmlns:a="http://schemas.openxmlformats.org/drawingml/2006/main" xmlns:r="http://schemas.openxmlformats.org/officeDocument/2006/relationships" xmlns:p="http://schemas.openxmlformats.org/presentationml/2006/main">
  <p:tag name="NAME" val="SingleBoatText"/>
</p:tagLst>
</file>

<file path=ppt/tags/tag105.xml><?xml version="1.0" encoding="utf-8"?>
<p:tagLst xmlns:a="http://schemas.openxmlformats.org/drawingml/2006/main" xmlns:r="http://schemas.openxmlformats.org/officeDocument/2006/relationships" xmlns:p="http://schemas.openxmlformats.org/presentationml/2006/main">
  <p:tag name="NAME" val="SingleBoatText"/>
</p:tagLst>
</file>

<file path=ppt/tags/tag106.xml><?xml version="1.0" encoding="utf-8"?>
<p:tagLst xmlns:a="http://schemas.openxmlformats.org/drawingml/2006/main" xmlns:r="http://schemas.openxmlformats.org/officeDocument/2006/relationships" xmlns:p="http://schemas.openxmlformats.org/presentationml/2006/main">
  <p:tag name="NAME" val="SingleBoatText"/>
</p:tagLst>
</file>

<file path=ppt/tags/tag107.xml><?xml version="1.0" encoding="utf-8"?>
<p:tagLst xmlns:a="http://schemas.openxmlformats.org/drawingml/2006/main" xmlns:r="http://schemas.openxmlformats.org/officeDocument/2006/relationships" xmlns:p="http://schemas.openxmlformats.org/presentationml/2006/main">
  <p:tag name="NAME" val="SingleBoatText"/>
</p:tagLst>
</file>

<file path=ppt/tags/tag10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1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6.xml><?xml version="1.0" encoding="utf-8"?>
<p:tagLst xmlns:a="http://schemas.openxmlformats.org/drawingml/2006/main" xmlns:r="http://schemas.openxmlformats.org/officeDocument/2006/relationships" xmlns:p="http://schemas.openxmlformats.org/presentationml/2006/main">
  <p:tag name="NAME" val="SingleBoatText"/>
</p:tagLst>
</file>

<file path=ppt/tags/tag117.xml><?xml version="1.0" encoding="utf-8"?>
<p:tagLst xmlns:a="http://schemas.openxmlformats.org/drawingml/2006/main" xmlns:r="http://schemas.openxmlformats.org/officeDocument/2006/relationships" xmlns:p="http://schemas.openxmlformats.org/presentationml/2006/main">
  <p:tag name="NAME" val="SingleBoatText"/>
</p:tagLst>
</file>

<file path=ppt/tags/tag118.xml><?xml version="1.0" encoding="utf-8"?>
<p:tagLst xmlns:a="http://schemas.openxmlformats.org/drawingml/2006/main" xmlns:r="http://schemas.openxmlformats.org/officeDocument/2006/relationships" xmlns:p="http://schemas.openxmlformats.org/presentationml/2006/main">
  <p:tag name="NAME" val="SingleBoatText"/>
</p:tagLst>
</file>

<file path=ppt/tags/tag119.xml><?xml version="1.0" encoding="utf-8"?>
<p:tagLst xmlns:a="http://schemas.openxmlformats.org/drawingml/2006/main" xmlns:r="http://schemas.openxmlformats.org/officeDocument/2006/relationships" xmlns:p="http://schemas.openxmlformats.org/presentationml/2006/main">
  <p:tag name="NAME" val="SingleBoatText"/>
</p:tagLst>
</file>

<file path=ppt/tags/tag12.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xml><?xml version="1.0" encoding="utf-8"?>
<p:tagLst xmlns:a="http://schemas.openxmlformats.org/drawingml/2006/main" xmlns:r="http://schemas.openxmlformats.org/officeDocument/2006/relationships" xmlns:p="http://schemas.openxmlformats.org/presentationml/2006/main">
  <p:tag name="NAME" val="SingleBoatText"/>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Lst>
</file>

<file path=ppt/tags/tag122.xml><?xml version="1.0" encoding="utf-8"?>
<p:tagLst xmlns:a="http://schemas.openxmlformats.org/drawingml/2006/main" xmlns:r="http://schemas.openxmlformats.org/officeDocument/2006/relationships" xmlns:p="http://schemas.openxmlformats.org/presentationml/2006/main">
  <p:tag name="NAME" val="SingleBoatText"/>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Lst>
</file>

<file path=ppt/tags/tag124.xml><?xml version="1.0" encoding="utf-8"?>
<p:tagLst xmlns:a="http://schemas.openxmlformats.org/drawingml/2006/main" xmlns:r="http://schemas.openxmlformats.org/officeDocument/2006/relationships" xmlns:p="http://schemas.openxmlformats.org/presentationml/2006/main">
  <p:tag name="NAME" val="SingleBoatText"/>
</p:tagLst>
</file>

<file path=ppt/tags/tag125.xml><?xml version="1.0" encoding="utf-8"?>
<p:tagLst xmlns:a="http://schemas.openxmlformats.org/drawingml/2006/main" xmlns:r="http://schemas.openxmlformats.org/officeDocument/2006/relationships" xmlns:p="http://schemas.openxmlformats.org/presentationml/2006/main">
  <p:tag name="NAME" val="SingleBoatText"/>
</p:tagLst>
</file>

<file path=ppt/tags/tag126.xml><?xml version="1.0" encoding="utf-8"?>
<p:tagLst xmlns:a="http://schemas.openxmlformats.org/drawingml/2006/main" xmlns:r="http://schemas.openxmlformats.org/officeDocument/2006/relationships" xmlns:p="http://schemas.openxmlformats.org/presentationml/2006/main">
  <p:tag name="NAME" val="SingleBoatText"/>
</p:tagLst>
</file>

<file path=ppt/tags/tag127.xml><?xml version="1.0" encoding="utf-8"?>
<p:tagLst xmlns:a="http://schemas.openxmlformats.org/drawingml/2006/main" xmlns:r="http://schemas.openxmlformats.org/officeDocument/2006/relationships" xmlns:p="http://schemas.openxmlformats.org/presentationml/2006/main">
  <p:tag name="NAME" val="SingleBoatText"/>
</p:tagLst>
</file>

<file path=ppt/tags/tag128.xml><?xml version="1.0" encoding="utf-8"?>
<p:tagLst xmlns:a="http://schemas.openxmlformats.org/drawingml/2006/main" xmlns:r="http://schemas.openxmlformats.org/officeDocument/2006/relationships" xmlns:p="http://schemas.openxmlformats.org/presentationml/2006/main">
  <p:tag name="NAME" val="SingleBoatText"/>
</p:tagLst>
</file>

<file path=ppt/tags/tag129.xml><?xml version="1.0" encoding="utf-8"?>
<p:tagLst xmlns:a="http://schemas.openxmlformats.org/drawingml/2006/main" xmlns:r="http://schemas.openxmlformats.org/officeDocument/2006/relationships" xmlns:p="http://schemas.openxmlformats.org/presentationml/2006/main">
  <p:tag name="NAME" val="SingleBoatText"/>
</p:tagLst>
</file>

<file path=ppt/tags/tag1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30.xml><?xml version="1.0" encoding="utf-8"?>
<p:tagLst xmlns:a="http://schemas.openxmlformats.org/drawingml/2006/main" xmlns:r="http://schemas.openxmlformats.org/officeDocument/2006/relationships" xmlns:p="http://schemas.openxmlformats.org/presentationml/2006/main">
  <p:tag name="NAME" val="SingleBoatText"/>
</p:tagLst>
</file>

<file path=ppt/tags/tag131.xml><?xml version="1.0" encoding="utf-8"?>
<p:tagLst xmlns:a="http://schemas.openxmlformats.org/drawingml/2006/main" xmlns:r="http://schemas.openxmlformats.org/officeDocument/2006/relationships" xmlns:p="http://schemas.openxmlformats.org/presentationml/2006/main">
  <p:tag name="NAME" val="SingleBoatText"/>
</p:tagLst>
</file>

<file path=ppt/tags/tag132.xml><?xml version="1.0" encoding="utf-8"?>
<p:tagLst xmlns:a="http://schemas.openxmlformats.org/drawingml/2006/main" xmlns:r="http://schemas.openxmlformats.org/officeDocument/2006/relationships" xmlns:p="http://schemas.openxmlformats.org/presentationml/2006/main">
  <p:tag name="NAME" val="SingleBoatText"/>
</p:tagLst>
</file>

<file path=ppt/tags/tag13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34.xml><?xml version="1.0" encoding="utf-8"?>
<p:tagLst xmlns:a="http://schemas.openxmlformats.org/drawingml/2006/main" xmlns:r="http://schemas.openxmlformats.org/officeDocument/2006/relationships" xmlns:p="http://schemas.openxmlformats.org/presentationml/2006/main">
  <p:tag name="NAME" val="SingleBoatText"/>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SHAPENAME" val="5. Sourc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4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DNbdmB4PFHjHW6JZVLg8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RBdyrMJ1MDuf2L7AZs2E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qm_u03GSFqVwDq5L2GFc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GFNF8LB6VSzYLRrIgCjo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_uWP5nFPF.xlNAlVdTpdv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BMuKlQmKFvpt6HewDyeg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5Phs_rG7Np30GcVt26yuL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__oYLRS.5tkS6ezSrxNQ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oQ95X74GZKytmOiXz1yEm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_qc8bq6JgyVa41er22hb9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N9zpbemhWvlMfm1Q1cZ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8XziiddxPQXZUwI43yruq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b2JQsXUyaz4y6dyzfKdQ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lEl6f.UNCMX9l4DGIcoru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usPS5f.0MHARSdROdCZUQ"/>
</p:tagLst>
</file>

<file path=ppt/tags/tag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sMBhb8JClr0Bxvd8OK7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8ShXEJZOaPnCa2bNpGhyq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6LNF_fPN0q_afZjnr_DH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9HxQjYNNPiUROuhdkgq1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DpFSSau1W43VWLf7NQXR1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x6t4kvb8jlXi9dbpMkA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rymcui8NwWPQ2L.BO4GXg"/>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miUxG6bvVdbmfs_fczdGy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OiFXxraO2Zqrxlstop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_e0xZ54KbMFqBtFShc_SY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iSEyJNSlLA_W57.orRiO5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vD1y.ptfHVD7TDHrE_r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9IJ2hnuWGo9lqMHSm_TnI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XgfF9Tmjhcgd.JQr9WXt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9jM9_ayLgI5DW7twh7FR5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Y__W3I6VFn0r2YBOv5R3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Bf821fiK7CLp0ZcNy9BbmA"/>
</p:tagLst>
</file>

<file path=ppt/tags/tag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Qe0O6RKmDjFcgCpX9SADMg"/>
</p:tagLst>
</file>

<file path=ppt/tags/tag18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3.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Bd6c0n1cK3j4SMR2fE36J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jUE7b.p5M9BQU857PDXz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A8XHOZMF2OkDSF4qxFFMQ"/>
</p:tagLst>
</file>

<file path=ppt/tags/tag19.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VT2ilM7VCKJ6srHuMoJFw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T2mxVyzq7KjpnliM3NO1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9beZRroEGSxjlOB5g9tm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9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9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1.xml><?xml version="1.0" encoding="utf-8"?>
<p:tagLst xmlns:a="http://schemas.openxmlformats.org/drawingml/2006/main" xmlns:r="http://schemas.openxmlformats.org/officeDocument/2006/relationships" xmlns:p="http://schemas.openxmlformats.org/presentationml/2006/main">
  <p:tag name="NAME" val="CustomIcon"/>
</p:tagLst>
</file>

<file path=ppt/tags/tag202.xml><?xml version="1.0" encoding="utf-8"?>
<p:tagLst xmlns:a="http://schemas.openxmlformats.org/drawingml/2006/main" xmlns:r="http://schemas.openxmlformats.org/officeDocument/2006/relationships" xmlns:p="http://schemas.openxmlformats.org/presentationml/2006/main">
  <p:tag name="NAME" val="CustomIcon"/>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205.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206.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207.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08.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09.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21.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10.xml><?xml version="1.0" encoding="utf-8"?>
<p:tagLst xmlns:a="http://schemas.openxmlformats.org/drawingml/2006/main" xmlns:r="http://schemas.openxmlformats.org/officeDocument/2006/relationships" xmlns:p="http://schemas.openxmlformats.org/presentationml/2006/main">
  <p:tag name="NAME" val="CustomIcon"/>
</p:tagLst>
</file>

<file path=ppt/tags/tag21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1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26.xml><?xml version="1.0" encoding="utf-8"?>
<p:tagLst xmlns:a="http://schemas.openxmlformats.org/drawingml/2006/main" xmlns:r="http://schemas.openxmlformats.org/officeDocument/2006/relationships" xmlns:p="http://schemas.openxmlformats.org/presentationml/2006/main">
  <p:tag name="NAME" val="5. Source"/>
</p:tagLst>
</file>

<file path=ppt/tags/tag227.xml><?xml version="1.0" encoding="utf-8"?>
<p:tagLst xmlns:a="http://schemas.openxmlformats.org/drawingml/2006/main" xmlns:r="http://schemas.openxmlformats.org/officeDocument/2006/relationships" xmlns:p="http://schemas.openxmlformats.org/presentationml/2006/main">
  <p:tag name="NAME" val="TrackerNumWhite"/>
</p:tagLst>
</file>

<file path=ppt/tags/tag228.xml><?xml version="1.0" encoding="utf-8"?>
<p:tagLst xmlns:a="http://schemas.openxmlformats.org/drawingml/2006/main" xmlns:r="http://schemas.openxmlformats.org/officeDocument/2006/relationships" xmlns:p="http://schemas.openxmlformats.org/presentationml/2006/main">
  <p:tag name="NAME" val="TrackerNumWhite"/>
</p:tagLst>
</file>

<file path=ppt/tags/tag229.xml><?xml version="1.0" encoding="utf-8"?>
<p:tagLst xmlns:a="http://schemas.openxmlformats.org/drawingml/2006/main" xmlns:r="http://schemas.openxmlformats.org/officeDocument/2006/relationships" xmlns:p="http://schemas.openxmlformats.org/presentationml/2006/main">
  <p:tag name="NAME" val="TrackerNumWhite"/>
</p:tagLst>
</file>

<file path=ppt/tags/tag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3.xml><?xml version="1.0" encoding="utf-8"?>
<p:tagLst xmlns:a="http://schemas.openxmlformats.org/drawingml/2006/main" xmlns:r="http://schemas.openxmlformats.org/officeDocument/2006/relationships" xmlns:p="http://schemas.openxmlformats.org/presentationml/2006/main">
  <p:tag name="NAME" val="5. Sourc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NAME" val="5. Source"/>
</p:tagLst>
</file>

<file path=ppt/tags/tag2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X7tubNCd.KVrkeqAHtfgS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9G_9qiS6.l8ic_BhFyG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B0tesWTh07wmcmlpOEhD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3AP6uW_3jWaSeB7trH5o4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Kuh_reHlX6LBikjQ5Nwk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etDbtl.Y9kGuezRax2CJ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9mRRFhoPW5ax.XijU47TY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WuHjkTn0IrUHyZdoC.d2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lsFOlzBAE90eKBG3LPS5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bBzEfdAvha3Mi51vbtqV9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MiV3rP.Yr9EGa6NwMX5X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28r3p.uZ.oEGRcG6RlDq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kpxQTmNfFd7KMs7lvFd6N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1nZKilHLbpYwN.clcfpdN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LgzTXtzx.k09QLnUbIaW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NAME" val="TrackerNumBlue"/>
</p:tagLst>
</file>

<file path=ppt/tags/tag295.xml><?xml version="1.0" encoding="utf-8"?>
<p:tagLst xmlns:a="http://schemas.openxmlformats.org/drawingml/2006/main" xmlns:r="http://schemas.openxmlformats.org/officeDocument/2006/relationships" xmlns:p="http://schemas.openxmlformats.org/presentationml/2006/main">
  <p:tag name="NAME" val="TrackerNumBlue"/>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NAME" val="TrackerNumBlue"/>
</p:tagLst>
</file>

<file path=ppt/tags/tag298.xml><?xml version="1.0" encoding="utf-8"?>
<p:tagLst xmlns:a="http://schemas.openxmlformats.org/drawingml/2006/main" xmlns:r="http://schemas.openxmlformats.org/officeDocument/2006/relationships" xmlns:p="http://schemas.openxmlformats.org/presentationml/2006/main">
  <p:tag name="NAME" val="TrackerNumBlue"/>
</p:tagLst>
</file>

<file path=ppt/tags/tag299.xml><?xml version="1.0" encoding="utf-8"?>
<p:tagLst xmlns:a="http://schemas.openxmlformats.org/drawingml/2006/main" xmlns:r="http://schemas.openxmlformats.org/officeDocument/2006/relationships" xmlns:p="http://schemas.openxmlformats.org/presentationml/2006/main">
  <p:tag name="NAME" val="TrackerNumBl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UMuolMyB1UroZ08Bx1jRg"/>
</p:tagLst>
</file>

<file path=ppt/tags/tag300.xml><?xml version="1.0" encoding="utf-8"?>
<p:tagLst xmlns:a="http://schemas.openxmlformats.org/drawingml/2006/main" xmlns:r="http://schemas.openxmlformats.org/officeDocument/2006/relationships" xmlns:p="http://schemas.openxmlformats.org/presentationml/2006/main">
  <p:tag name="NAME" val="TrackerNumBlue"/>
</p:tagLst>
</file>

<file path=ppt/tags/tag301.xml><?xml version="1.0" encoding="utf-8"?>
<p:tagLst xmlns:a="http://schemas.openxmlformats.org/drawingml/2006/main" xmlns:r="http://schemas.openxmlformats.org/officeDocument/2006/relationships" xmlns:p="http://schemas.openxmlformats.org/presentationml/2006/main">
  <p:tag name="NAME" val="TrackerNumBlue"/>
</p:tagLst>
</file>

<file path=ppt/tags/tag302.xml><?xml version="1.0" encoding="utf-8"?>
<p:tagLst xmlns:a="http://schemas.openxmlformats.org/drawingml/2006/main" xmlns:r="http://schemas.openxmlformats.org/officeDocument/2006/relationships" xmlns:p="http://schemas.openxmlformats.org/presentationml/2006/main">
  <p:tag name="NAME" val="TrackerNumBlue"/>
</p:tagLst>
</file>

<file path=ppt/tags/tag303.xml><?xml version="1.0" encoding="utf-8"?>
<p:tagLst xmlns:a="http://schemas.openxmlformats.org/drawingml/2006/main" xmlns:r="http://schemas.openxmlformats.org/officeDocument/2006/relationships" xmlns:p="http://schemas.openxmlformats.org/presentationml/2006/main">
  <p:tag name="NAME" val="TrackerNumBlu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SENc9MCsvN9JwcmBq5sW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8.lfNN8dS3ZhRkzdX_h.D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NAME" val="TrackerNumBlu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TrackerNumBlu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7.xml><?xml version="1.0" encoding="utf-8"?>
<p:tagLst xmlns:a="http://schemas.openxmlformats.org/drawingml/2006/main" xmlns:r="http://schemas.openxmlformats.org/officeDocument/2006/relationships" xmlns:p="http://schemas.openxmlformats.org/presentationml/2006/main">
  <p:tag name="NAME" val="TrackerNumBlu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0.xml><?xml version="1.0" encoding="utf-8"?>
<p:tagLst xmlns:a="http://schemas.openxmlformats.org/drawingml/2006/main" xmlns:r="http://schemas.openxmlformats.org/officeDocument/2006/relationships" xmlns:p="http://schemas.openxmlformats.org/presentationml/2006/main">
  <p:tag name="NAME" val="TrackerNumBlu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3.xml><?xml version="1.0" encoding="utf-8"?>
<p:tagLst xmlns:a="http://schemas.openxmlformats.org/drawingml/2006/main" xmlns:r="http://schemas.openxmlformats.org/officeDocument/2006/relationships" xmlns:p="http://schemas.openxmlformats.org/presentationml/2006/main">
  <p:tag name="NAME" val="TrackerNumBlu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6.xml><?xml version="1.0" encoding="utf-8"?>
<p:tagLst xmlns:a="http://schemas.openxmlformats.org/drawingml/2006/main" xmlns:r="http://schemas.openxmlformats.org/officeDocument/2006/relationships" xmlns:p="http://schemas.openxmlformats.org/presentationml/2006/main">
  <p:tag name="NAME" val="TrackerNumBlu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NAME" val="Sticky"/>
</p:tagLst>
</file>

<file path=ppt/tags/tag3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0.xml><?xml version="1.0" encoding="utf-8"?>
<p:tagLst xmlns:a="http://schemas.openxmlformats.org/drawingml/2006/main" xmlns:r="http://schemas.openxmlformats.org/officeDocument/2006/relationships" xmlns:p="http://schemas.openxmlformats.org/presentationml/2006/main">
  <p:tag name="NAME" val="TrackerNumBlu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3.xml><?xml version="1.0" encoding="utf-8"?>
<p:tagLst xmlns:a="http://schemas.openxmlformats.org/drawingml/2006/main" xmlns:r="http://schemas.openxmlformats.org/officeDocument/2006/relationships" xmlns:p="http://schemas.openxmlformats.org/presentationml/2006/main">
  <p:tag name="NAME" val="TrackerNumBlu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6.xml><?xml version="1.0" encoding="utf-8"?>
<p:tagLst xmlns:a="http://schemas.openxmlformats.org/drawingml/2006/main" xmlns:r="http://schemas.openxmlformats.org/officeDocument/2006/relationships" xmlns:p="http://schemas.openxmlformats.org/presentationml/2006/main">
  <p:tag name="NAME" val="TrackerNumBlu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3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82.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83.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8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8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386.xml><?xml version="1.0" encoding="utf-8"?>
<p:tagLst xmlns:a="http://schemas.openxmlformats.org/drawingml/2006/main" xmlns:r="http://schemas.openxmlformats.org/officeDocument/2006/relationships" xmlns:p="http://schemas.openxmlformats.org/presentationml/2006/main">
  <p:tag name="NAME" val="TrackerNumBlue"/>
</p:tagLst>
</file>

<file path=ppt/tags/tag387.xml><?xml version="1.0" encoding="utf-8"?>
<p:tagLst xmlns:a="http://schemas.openxmlformats.org/drawingml/2006/main" xmlns:r="http://schemas.openxmlformats.org/officeDocument/2006/relationships" xmlns:p="http://schemas.openxmlformats.org/presentationml/2006/main">
  <p:tag name="NAME" val="TrackerNumBlue"/>
</p:tagLst>
</file>

<file path=ppt/tags/tag388.xml><?xml version="1.0" encoding="utf-8"?>
<p:tagLst xmlns:a="http://schemas.openxmlformats.org/drawingml/2006/main" xmlns:r="http://schemas.openxmlformats.org/officeDocument/2006/relationships" xmlns:p="http://schemas.openxmlformats.org/presentationml/2006/main">
  <p:tag name="NAME" val="TrackerNumBlue"/>
</p:tagLst>
</file>

<file path=ppt/tags/tag389.xml><?xml version="1.0" encoding="utf-8"?>
<p:tagLst xmlns:a="http://schemas.openxmlformats.org/drawingml/2006/main" xmlns:r="http://schemas.openxmlformats.org/officeDocument/2006/relationships" xmlns:p="http://schemas.openxmlformats.org/presentationml/2006/main">
  <p:tag name="NAME" val="TrackerNumBlu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390.xml><?xml version="1.0" encoding="utf-8"?>
<p:tagLst xmlns:a="http://schemas.openxmlformats.org/drawingml/2006/main" xmlns:r="http://schemas.openxmlformats.org/officeDocument/2006/relationships" xmlns:p="http://schemas.openxmlformats.org/presentationml/2006/main">
  <p:tag name="NAME" val="TrackerNumBlu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NAME" val="TrackerNumBlu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NAME" val="TrackerNumBlu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NAME" val="TrackerNumBlue"/>
</p:tagLst>
</file>

<file path=ppt/tags/tag4.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NAME" val="TrackerNumBlu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NAME" val="TrackerNumBlu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NAME" val="TrackerNumBlu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NAME" val="TrackerNumBlu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10.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1.xml><?xml version="1.0" encoding="utf-8"?>
<p:tagLst xmlns:a="http://schemas.openxmlformats.org/drawingml/2006/main" xmlns:r="http://schemas.openxmlformats.org/officeDocument/2006/relationships" xmlns:p="http://schemas.openxmlformats.org/presentationml/2006/main">
  <p:tag name="NAME" val="TrackerNumWhite"/>
</p:tagLst>
</file>

<file path=ppt/tags/tag4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3.xml><?xml version="1.0" encoding="utf-8"?>
<p:tagLst xmlns:a="http://schemas.openxmlformats.org/drawingml/2006/main" xmlns:r="http://schemas.openxmlformats.org/officeDocument/2006/relationships" xmlns:p="http://schemas.openxmlformats.org/presentationml/2006/main">
  <p:tag name="NAME" val="TrackerNumBlue"/>
</p:tagLst>
</file>

<file path=ppt/tags/tag4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20.xml><?xml version="1.0" encoding="utf-8"?>
<p:tagLst xmlns:a="http://schemas.openxmlformats.org/drawingml/2006/main" xmlns:r="http://schemas.openxmlformats.org/officeDocument/2006/relationships" xmlns:p="http://schemas.openxmlformats.org/presentationml/2006/main">
  <p:tag name="NAME" val="TrackerNumBlu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NAME" val="TrackerNumBlue"/>
</p:tagLst>
</file>

<file path=ppt/tags/tag423.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ysJ69Am7AUJKT3YW4cr4j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K6mWcb539v4ZXKILTCbbh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yNQx0DTJPwtHQRT0B_.tO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sWJRq0R4YE7mwPXIsEOl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ycbZQ91x1UCpqDLnEHRF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WwE9c5gD9F9ay2OpGlrzn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bO2cpaifyp6Ymkpq2xm_q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u0QqdQVzUrGxAryxfg7vM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rik6hY.6vB3l1WEkIFmzn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dG9HFOrJVXYg07852ahDN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XPMoVaTp8MMtx4qwuaV3L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HfcGxSdH0m13GwpcXSIc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55.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56.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57.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460.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61.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4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7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4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5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9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35D41E-6C07-4D74-9B7E-3155856FB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9a087-1e80-495d-85c4-486fa6b09cae"/>
    <ds:schemaRef ds:uri="c37ac4fa-902d-4f29-bbdc-3877ea87d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4088E84E-FE87-43F7-BCE6-5A46C17D6D9B}">
  <ds:schemaRefs>
    <ds:schemaRef ds:uri="5d88064f-a5ba-4945-b47f-a45925bb9d75"/>
    <ds:schemaRef ds:uri="6af84a98-c70f-4550-a8f9-8cea152074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37ac4fa-902d-4f29-bbdc-3877ea87d1ce"/>
    <ds:schemaRef ds:uri="f419a087-1e80-495d-85c4-486fa6b09cae"/>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494</TotalTime>
  <Words>12824</Words>
  <Application>Microsoft Office PowerPoint</Application>
  <PresentationFormat>Widescreen</PresentationFormat>
  <Paragraphs>1451</Paragraphs>
  <Slides>75</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6" baseType="lpstr">
      <vt:lpstr>Wingdings</vt:lpstr>
      <vt:lpstr>Segoe UI</vt:lpstr>
      <vt:lpstr>Calibri</vt:lpstr>
      <vt:lpstr>Georgia</vt:lpstr>
      <vt:lpstr>Aptos Black</vt:lpstr>
      <vt:lpstr>Arial</vt:lpstr>
      <vt:lpstr>Aptos</vt:lpstr>
      <vt:lpstr>Courier New</vt:lpstr>
      <vt:lpstr>Cover</vt:lpstr>
      <vt:lpstr>Page Design</vt:lpstr>
      <vt:lpstr>think-cell Slide</vt:lpstr>
      <vt:lpstr>PowerPoint Presentation</vt:lpstr>
      <vt:lpstr>Agenda</vt:lpstr>
      <vt:lpstr>Agenda</vt:lpstr>
      <vt:lpstr>Batch Zero Revision Request Timeline</vt:lpstr>
      <vt:lpstr>Revision Request Process Flow</vt:lpstr>
      <vt:lpstr>Related PUCT Activities</vt:lpstr>
      <vt:lpstr>Reminder of Scope and Priorities for Workshops</vt:lpstr>
      <vt:lpstr>Agenda</vt:lpstr>
      <vt:lpstr>Year 6 allocation design choice: recap</vt:lpstr>
      <vt:lpstr>Existing approaches to Year 6 allocation present clear trade-offs between certainty and realism</vt:lpstr>
      <vt:lpstr>“Bookend” allocation approach: resolving trade-off between early certainty and transmission alignment</vt:lpstr>
      <vt:lpstr>Agenda</vt:lpstr>
      <vt:lpstr>Overview of Provisional Controllable Load Resource (PCLR) </vt:lpstr>
      <vt:lpstr>Provisional CLRs – Definition1</vt:lpstr>
      <vt:lpstr>Provisional CLRs – Structure of Revision Requests1</vt:lpstr>
      <vt:lpstr>PCLR Language – Foundational Concepts1</vt:lpstr>
      <vt:lpstr>Provisional Controllable Load Resources (PCLRs) in Batch Zero1</vt:lpstr>
      <vt:lpstr>Post–Batch Zero, ILLE must elect path via Form W to retain position and proceed</vt:lpstr>
      <vt:lpstr>Provision CLR (PCLR) – Dynamic Bid Capping Process</vt:lpstr>
      <vt:lpstr>CLR and BYOG frameworks are being integrated into Batch Zero filing, forming a first comprehensive design with further refinement over time</vt:lpstr>
      <vt:lpstr>PCLR introduces a controllable-load pathway within Batch Zero, enabling staged interconnection while preserving full transmission planning</vt:lpstr>
      <vt:lpstr>PCLR enables dispatchable, price-responsive load by integrating large load into ERCOT market operations and SCED</vt:lpstr>
      <vt:lpstr>Provisional CLRs – Declaration of Intent and Batch Treatment</vt:lpstr>
      <vt:lpstr>Commitment process (1/3)</vt:lpstr>
      <vt:lpstr>Commitment process (2/3)</vt:lpstr>
      <vt:lpstr>Commitment process (3/3)</vt:lpstr>
      <vt:lpstr>PCLR in Refinement Process</vt:lpstr>
      <vt:lpstr>PCLR Energization Requirements</vt:lpstr>
      <vt:lpstr>Agenda</vt:lpstr>
      <vt:lpstr>Feedback from April 17 PUCT Open Meeting </vt:lpstr>
      <vt:lpstr>Key updates in April 23 PGRR145 ERCOT comments, including implementation of PUCT guidance (1/2)</vt:lpstr>
      <vt:lpstr>Key updates in April 23 PGRR145 ERCOT comments, including implementation of PUCT guidance (2/2)</vt:lpstr>
      <vt:lpstr>New Requirements Added in April 23 PGRR Update</vt:lpstr>
      <vt:lpstr>Agenda</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 Principles for ERCOT's Proposed Batch Zero Criteria</vt:lpstr>
      <vt:lpstr>Eligibility flowchart: how to assess if a load is included for Batch Zero?</vt:lpstr>
      <vt:lpstr>Deep-dive: “Included as base load” (1/6)</vt:lpstr>
      <vt:lpstr>Deep-dive: “Included as base load” (2/6)</vt:lpstr>
      <vt:lpstr>Deep-dive: “Included as base load” (3/6)</vt:lpstr>
      <vt:lpstr>Deep-dive: “Included as base load” (4/6)</vt:lpstr>
      <vt:lpstr>Deep-dive: “Included as base load” (5/6)</vt:lpstr>
      <vt:lpstr>Deep-dive: “Included as base load” (6/6)</vt:lpstr>
      <vt:lpstr>PowerPoint Presentation</vt:lpstr>
      <vt:lpstr>PowerPoint Presentation</vt:lpstr>
      <vt:lpstr>PowerPoint Presentation</vt:lpstr>
      <vt:lpstr>PowerPoint Presentation</vt:lpstr>
      <vt:lpstr>PowerPoint Presentation</vt:lpstr>
      <vt:lpstr>Agenda</vt:lpstr>
      <vt:lpstr>Comments Filed after April 9th, 2026 </vt:lpstr>
      <vt:lpstr>Agenda</vt:lpstr>
      <vt:lpstr>A Bring Your Own Generation (BYOG) approach should help stakeholders to solve some of the issues raised with the LLI process</vt:lpstr>
      <vt:lpstr>A coordinated load–generation study framework is required to enable a viable BYOG construct</vt:lpstr>
      <vt:lpstr>Study treatment should separate generation, load allocation and transmission planning while capturing full facility impact</vt:lpstr>
      <vt:lpstr>Co-located load and generation are governed by three separate ERCOT evaluation processes</vt:lpstr>
      <vt:lpstr>PUN with Self-Limited Withdrawal (BYOG) – Operational Model</vt:lpstr>
      <vt:lpstr>Sequential BYOG interconnection timeline across Batch, Generation, and Transmission planning processes </vt:lpstr>
      <vt:lpstr>Appendix</vt:lpstr>
      <vt:lpstr>Co-located generation enables net export while serving large load under defined operating limits</vt:lpstr>
      <vt:lpstr>Load energization is limited by withdrawal limits and further enabled by co-located generation</vt:lpstr>
      <vt:lpstr>Clarifications on example configurations and their classification as PCLR and/or BYOG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11</cp:revision>
  <dcterms:created xsi:type="dcterms:W3CDTF">2026-03-23T21:54:52Z</dcterms:created>
  <dcterms:modified xsi:type="dcterms:W3CDTF">2026-04-23T14:17:00Z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MSIP_Label_7084cbda-52b8-46fb-a7b7-cb5bd465ed85_Enabled">
    <vt:lpwstr>true</vt:lpwstr>
  </property>
  <property fmtid="{D5CDD505-2E9C-101B-9397-08002B2CF9AE}" pid="12" name="MSIP_Label_7084cbda-52b8-46fb-a7b7-cb5bd465ed85_SetDate">
    <vt:lpwstr>2026-03-23T22:29:58Z</vt:lpwstr>
  </property>
  <property fmtid="{D5CDD505-2E9C-101B-9397-08002B2CF9AE}" pid="13" name="MSIP_Label_7084cbda-52b8-46fb-a7b7-cb5bd465ed85_Method">
    <vt:lpwstr>Standard</vt:lpwstr>
  </property>
  <property fmtid="{D5CDD505-2E9C-101B-9397-08002B2CF9AE}" pid="14" name="MSIP_Label_7084cbda-52b8-46fb-a7b7-cb5bd465ed85_Name">
    <vt:lpwstr>Internal</vt:lpwstr>
  </property>
  <property fmtid="{D5CDD505-2E9C-101B-9397-08002B2CF9AE}" pid="15" name="MSIP_Label_7084cbda-52b8-46fb-a7b7-cb5bd465ed85_SiteId">
    <vt:lpwstr>0afb747d-bff7-4596-a9fc-950ef9e0ec45</vt:lpwstr>
  </property>
  <property fmtid="{D5CDD505-2E9C-101B-9397-08002B2CF9AE}" pid="16" name="MSIP_Label_7084cbda-52b8-46fb-a7b7-cb5bd465ed85_ActionId">
    <vt:lpwstr>508ae287-7fd8-4e1f-aa98-6eff3bb679d0</vt:lpwstr>
  </property>
  <property fmtid="{D5CDD505-2E9C-101B-9397-08002B2CF9AE}" pid="17" name="MSIP_Label_7084cbda-52b8-46fb-a7b7-cb5bd465ed85_ContentBits">
    <vt:lpwstr>0</vt:lpwstr>
  </property>
  <property fmtid="{D5CDD505-2E9C-101B-9397-08002B2CF9AE}" pid="18" name="MSIP_Label_7084cbda-52b8-46fb-a7b7-cb5bd465ed85_Tag">
    <vt:lpwstr>10, 3, 0, 2</vt:lpwstr>
  </property>
  <property fmtid="{D5CDD505-2E9C-101B-9397-08002B2CF9AE}" pid="19" name="ContentTypeId">
    <vt:lpwstr>0x0101003CD0E9D229717A45A0F014C745A02018</vt:lpwstr>
  </property>
  <property fmtid="{D5CDD505-2E9C-101B-9397-08002B2CF9AE}" pid="20" name="_dlc_DocIdItemGuid">
    <vt:lpwstr>436f427f-2b45-40e3-a851-58c31b032a3f</vt:lpwstr>
  </property>
</Properties>
</file>