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4"/>
    <p:sldMasterId id="2147483660" r:id="rId5"/>
  </p:sldMasterIdLst>
  <p:notesMasterIdLst>
    <p:notesMasterId r:id="rId15"/>
  </p:notesMasterIdLst>
  <p:handoutMasterIdLst>
    <p:handoutMasterId r:id="rId16"/>
  </p:handoutMasterIdLst>
  <p:sldIdLst>
    <p:sldId id="272" r:id="rId6"/>
    <p:sldId id="2147478763" r:id="rId7"/>
    <p:sldId id="2147478765" r:id="rId8"/>
    <p:sldId id="2147478767" r:id="rId9"/>
    <p:sldId id="2147478766" r:id="rId10"/>
    <p:sldId id="2147478768" r:id="rId11"/>
    <p:sldId id="2147478769" r:id="rId12"/>
    <p:sldId id="2147478770" r:id="rId13"/>
    <p:sldId id="26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E5ED"/>
    <a:srgbClr val="2794A4"/>
    <a:srgbClr val="00343B"/>
    <a:srgbClr val="00829B"/>
    <a:srgbClr val="E6EBF0"/>
    <a:srgbClr val="FFFFFF"/>
    <a:srgbClr val="DADCDE"/>
    <a:srgbClr val="A9E5EA"/>
    <a:srgbClr val="00AEC7"/>
    <a:srgbClr val="D6D9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FA9937-C3CE-4927-AE67-AFB186A81793}" v="103" dt="2026-04-23T06:25:27.0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vas, Jamie" userId="5cb87d98-67d4-4575-8fab-73d2957ac062" providerId="ADAL" clId="{15F2D4A8-7540-4531-868A-9578FE99C065}"/>
    <pc:docChg chg="undo custSel addSld delSld modSld">
      <pc:chgData name="Lavas, Jamie" userId="5cb87d98-67d4-4575-8fab-73d2957ac062" providerId="ADAL" clId="{15F2D4A8-7540-4531-868A-9578FE99C065}" dt="2026-04-23T06:37:39.055" v="2180" actId="20577"/>
      <pc:docMkLst>
        <pc:docMk/>
      </pc:docMkLst>
      <pc:sldChg chg="modSp mod">
        <pc:chgData name="Lavas, Jamie" userId="5cb87d98-67d4-4575-8fab-73d2957ac062" providerId="ADAL" clId="{15F2D4A8-7540-4531-868A-9578FE99C065}" dt="2026-04-23T05:09:50.253" v="154" actId="20577"/>
        <pc:sldMkLst>
          <pc:docMk/>
          <pc:sldMk cId="3584611109" sldId="272"/>
        </pc:sldMkLst>
        <pc:spChg chg="mod">
          <ac:chgData name="Lavas, Jamie" userId="5cb87d98-67d4-4575-8fab-73d2957ac062" providerId="ADAL" clId="{15F2D4A8-7540-4531-868A-9578FE99C065}" dt="2026-04-23T05:09:50.253" v="154" actId="20577"/>
          <ac:spMkLst>
            <pc:docMk/>
            <pc:sldMk cId="3584611109" sldId="272"/>
            <ac:spMk id="4" creationId="{AD499839-B798-E7B3-DB15-49FAE56390EE}"/>
          </ac:spMkLst>
        </pc:spChg>
        <pc:spChg chg="mod">
          <ac:chgData name="Lavas, Jamie" userId="5cb87d98-67d4-4575-8fab-73d2957ac062" providerId="ADAL" clId="{15F2D4A8-7540-4531-868A-9578FE99C065}" dt="2026-04-23T05:08:54.374" v="149" actId="20577"/>
          <ac:spMkLst>
            <pc:docMk/>
            <pc:sldMk cId="3584611109" sldId="272"/>
            <ac:spMk id="13" creationId="{619804EA-9740-9589-9164-5FD489B897C1}"/>
          </ac:spMkLst>
        </pc:spChg>
      </pc:sldChg>
      <pc:sldChg chg="modSp mod">
        <pc:chgData name="Lavas, Jamie" userId="5cb87d98-67d4-4575-8fab-73d2957ac062" providerId="ADAL" clId="{15F2D4A8-7540-4531-868A-9578FE99C065}" dt="2026-04-23T05:43:29.401" v="983" actId="113"/>
        <pc:sldMkLst>
          <pc:docMk/>
          <pc:sldMk cId="1876632128" sldId="2147478763"/>
        </pc:sldMkLst>
        <pc:graphicFrameChg chg="mod modGraphic">
          <ac:chgData name="Lavas, Jamie" userId="5cb87d98-67d4-4575-8fab-73d2957ac062" providerId="ADAL" clId="{15F2D4A8-7540-4531-868A-9578FE99C065}" dt="2026-04-23T05:43:29.401" v="983" actId="113"/>
          <ac:graphicFrameMkLst>
            <pc:docMk/>
            <pc:sldMk cId="1876632128" sldId="2147478763"/>
            <ac:graphicFrameMk id="7" creationId="{0F8580E9-FC21-3314-BAA4-2C7A0380C023}"/>
          </ac:graphicFrameMkLst>
        </pc:graphicFrameChg>
      </pc:sldChg>
      <pc:sldChg chg="del">
        <pc:chgData name="Lavas, Jamie" userId="5cb87d98-67d4-4575-8fab-73d2957ac062" providerId="ADAL" clId="{15F2D4A8-7540-4531-868A-9578FE99C065}" dt="2026-04-23T05:44:15.022" v="985" actId="47"/>
        <pc:sldMkLst>
          <pc:docMk/>
          <pc:sldMk cId="280173047" sldId="2147478764"/>
        </pc:sldMkLst>
      </pc:sldChg>
      <pc:sldChg chg="modSp mod">
        <pc:chgData name="Lavas, Jamie" userId="5cb87d98-67d4-4575-8fab-73d2957ac062" providerId="ADAL" clId="{15F2D4A8-7540-4531-868A-9578FE99C065}" dt="2026-04-23T05:58:22.671" v="1320" actId="21"/>
        <pc:sldMkLst>
          <pc:docMk/>
          <pc:sldMk cId="28960514" sldId="2147478766"/>
        </pc:sldMkLst>
        <pc:graphicFrameChg chg="mod modGraphic">
          <ac:chgData name="Lavas, Jamie" userId="5cb87d98-67d4-4575-8fab-73d2957ac062" providerId="ADAL" clId="{15F2D4A8-7540-4531-868A-9578FE99C065}" dt="2026-04-23T05:58:22.671" v="1320" actId="21"/>
          <ac:graphicFrameMkLst>
            <pc:docMk/>
            <pc:sldMk cId="28960514" sldId="2147478766"/>
            <ac:graphicFrameMk id="5" creationId="{034FAE61-B889-937D-7AEC-BFC13BACC263}"/>
          </ac:graphicFrameMkLst>
        </pc:graphicFrameChg>
      </pc:sldChg>
      <pc:sldChg chg="del">
        <pc:chgData name="Lavas, Jamie" userId="5cb87d98-67d4-4575-8fab-73d2957ac062" providerId="ADAL" clId="{15F2D4A8-7540-4531-868A-9578FE99C065}" dt="2026-04-23T05:44:13.230" v="984" actId="47"/>
        <pc:sldMkLst>
          <pc:docMk/>
          <pc:sldMk cId="1986160212" sldId="2147478768"/>
        </pc:sldMkLst>
      </pc:sldChg>
      <pc:sldChg chg="modSp add mod">
        <pc:chgData name="Lavas, Jamie" userId="5cb87d98-67d4-4575-8fab-73d2957ac062" providerId="ADAL" clId="{15F2D4A8-7540-4531-868A-9578FE99C065}" dt="2026-04-23T06:07:34.110" v="1691" actId="20577"/>
        <pc:sldMkLst>
          <pc:docMk/>
          <pc:sldMk cId="2725056138" sldId="2147478768"/>
        </pc:sldMkLst>
        <pc:graphicFrameChg chg="mod modGraphic">
          <ac:chgData name="Lavas, Jamie" userId="5cb87d98-67d4-4575-8fab-73d2957ac062" providerId="ADAL" clId="{15F2D4A8-7540-4531-868A-9578FE99C065}" dt="2026-04-23T06:07:34.110" v="1691" actId="20577"/>
          <ac:graphicFrameMkLst>
            <pc:docMk/>
            <pc:sldMk cId="2725056138" sldId="2147478768"/>
            <ac:graphicFrameMk id="5" creationId="{0C6D1366-3DFD-8C33-241A-5CA99F2C038D}"/>
          </ac:graphicFrameMkLst>
        </pc:graphicFrameChg>
      </pc:sldChg>
      <pc:sldChg chg="addSp modSp add mod">
        <pc:chgData name="Lavas, Jamie" userId="5cb87d98-67d4-4575-8fab-73d2957ac062" providerId="ADAL" clId="{15F2D4A8-7540-4531-868A-9578FE99C065}" dt="2026-04-23T06:37:39.055" v="2180" actId="20577"/>
        <pc:sldMkLst>
          <pc:docMk/>
          <pc:sldMk cId="937239432" sldId="2147478769"/>
        </pc:sldMkLst>
        <pc:graphicFrameChg chg="mod modGraphic">
          <ac:chgData name="Lavas, Jamie" userId="5cb87d98-67d4-4575-8fab-73d2957ac062" providerId="ADAL" clId="{15F2D4A8-7540-4531-868A-9578FE99C065}" dt="2026-04-23T06:37:39.055" v="2180" actId="20577"/>
          <ac:graphicFrameMkLst>
            <pc:docMk/>
            <pc:sldMk cId="937239432" sldId="2147478769"/>
            <ac:graphicFrameMk id="5" creationId="{5999BC4C-ADD4-68AE-0353-4A6339B58CA2}"/>
          </ac:graphicFrameMkLst>
        </pc:graphicFrameChg>
        <pc:picChg chg="add mod">
          <ac:chgData name="Lavas, Jamie" userId="5cb87d98-67d4-4575-8fab-73d2957ac062" providerId="ADAL" clId="{15F2D4A8-7540-4531-868A-9578FE99C065}" dt="2026-04-23T06:37:36.205" v="2179" actId="1076"/>
          <ac:picMkLst>
            <pc:docMk/>
            <pc:sldMk cId="937239432" sldId="2147478769"/>
            <ac:picMk id="6" creationId="{EB4DE7CF-6861-9193-BBAE-A2F39B3FEFC3}"/>
          </ac:picMkLst>
        </pc:picChg>
      </pc:sldChg>
      <pc:sldChg chg="delSp modSp add mod">
        <pc:chgData name="Lavas, Jamie" userId="5cb87d98-67d4-4575-8fab-73d2957ac062" providerId="ADAL" clId="{15F2D4A8-7540-4531-868A-9578FE99C065}" dt="2026-04-23T06:37:17.289" v="2170" actId="2165"/>
        <pc:sldMkLst>
          <pc:docMk/>
          <pc:sldMk cId="2861743153" sldId="2147478770"/>
        </pc:sldMkLst>
        <pc:graphicFrameChg chg="modGraphic">
          <ac:chgData name="Lavas, Jamie" userId="5cb87d98-67d4-4575-8fab-73d2957ac062" providerId="ADAL" clId="{15F2D4A8-7540-4531-868A-9578FE99C065}" dt="2026-04-23T06:37:17.289" v="2170" actId="2165"/>
          <ac:graphicFrameMkLst>
            <pc:docMk/>
            <pc:sldMk cId="2861743153" sldId="2147478770"/>
            <ac:graphicFrameMk id="5" creationId="{55CCA3BD-9B98-4604-263D-25B675A02E16}"/>
          </ac:graphicFrameMkLst>
        </pc:graphicFrameChg>
        <pc:picChg chg="del">
          <ac:chgData name="Lavas, Jamie" userId="5cb87d98-67d4-4575-8fab-73d2957ac062" providerId="ADAL" clId="{15F2D4A8-7540-4531-868A-9578FE99C065}" dt="2026-04-23T06:37:02.764" v="2167" actId="478"/>
          <ac:picMkLst>
            <pc:docMk/>
            <pc:sldMk cId="2861743153" sldId="2147478770"/>
            <ac:picMk id="6" creationId="{9FB91398-F16E-9B95-BB3D-DB19740315B9}"/>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654C447-F63E-708A-7640-F379BC3B6F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B9E9CD3C-9D08-D54A-E18D-CB66DD985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3C7D50-3744-4F5E-B211-7EE7AB53D25A}" type="datetimeFigureOut">
              <a:rPr lang="en-US" smtClean="0"/>
              <a:t>4/23/2026</a:t>
            </a:fld>
            <a:endParaRPr lang="en-US" dirty="0"/>
          </a:p>
        </p:txBody>
      </p:sp>
      <p:sp>
        <p:nvSpPr>
          <p:cNvPr id="4" name="Footer Placeholder 3">
            <a:extLst>
              <a:ext uri="{FF2B5EF4-FFF2-40B4-BE49-F238E27FC236}">
                <a16:creationId xmlns:a16="http://schemas.microsoft.com/office/drawing/2014/main" id="{93A76D3F-B471-2F90-E003-19CC7E13919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AFA019F-EAF7-AC1D-CF33-3B24307B5D1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3BB4229-F194-457F-858D-7FD6DC77E739}" type="slidenum">
              <a:rPr lang="en-US" smtClean="0"/>
              <a:t>‹#›</a:t>
            </a:fld>
            <a:endParaRPr lang="en-US" dirty="0"/>
          </a:p>
        </p:txBody>
      </p:sp>
    </p:spTree>
    <p:extLst>
      <p:ext uri="{BB962C8B-B14F-4D97-AF65-F5344CB8AC3E}">
        <p14:creationId xmlns:p14="http://schemas.microsoft.com/office/powerpoint/2010/main" val="312554939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832203-7F7F-406D-A6A3-240BE64C5DFA}" type="datetimeFigureOut">
              <a:rPr lang="en-US" smtClean="0"/>
              <a:t>4/21/2026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94BC6D-B4C2-499C-B968-7B53BF050EFF}" type="slidenum">
              <a:rPr lang="en-US" smtClean="0"/>
              <a:t>‹#›</a:t>
            </a:fld>
            <a:endParaRPr lang="en-US"/>
          </a:p>
        </p:txBody>
      </p:sp>
    </p:spTree>
    <p:extLst>
      <p:ext uri="{BB962C8B-B14F-4D97-AF65-F5344CB8AC3E}">
        <p14:creationId xmlns:p14="http://schemas.microsoft.com/office/powerpoint/2010/main" val="317703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11" Type="http://schemas.openxmlformats.org/officeDocument/2006/relationships/image" Target="../media/image16.svg"/><Relationship Id="rId5" Type="http://schemas.openxmlformats.org/officeDocument/2006/relationships/image" Target="../media/image10.sv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sv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882069" y="2564247"/>
            <a:ext cx="4882568" cy="3999346"/>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6427363" y="5054600"/>
            <a:ext cx="5201214"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600" b="1" dirty="0"/>
            </a:lvl1pPr>
            <a:lvl2pPr marL="548640" indent="-182880">
              <a:lnSpc>
                <a:spcPct val="100000"/>
              </a:lnSpc>
              <a:spcBef>
                <a:spcPts val="300"/>
              </a:spcBef>
              <a:spcAft>
                <a:spcPts val="300"/>
              </a:spcAft>
              <a:buFont typeface="Arial" panose="020B0604020202020204" pitchFamily="34" charset="0"/>
              <a:buChar char="•"/>
              <a:defRPr lang="en-US" sz="1400" dirty="0" smtClean="0"/>
            </a:lvl2pPr>
            <a:lvl3pPr marL="548640" indent="-182880">
              <a:lnSpc>
                <a:spcPct val="100000"/>
              </a:lnSpc>
              <a:spcBef>
                <a:spcPts val="100"/>
              </a:spcBef>
              <a:buFont typeface="Arial" panose="020B0604020202020204" pitchFamily="34" charset="0"/>
              <a:buChar char="◦"/>
              <a:defRPr lang="en-US" sz="1400" dirty="0"/>
            </a:lvl3pPr>
            <a:lvl4pPr marL="731520" indent="-182880">
              <a:lnSpc>
                <a:spcPct val="100000"/>
              </a:lnSpc>
              <a:spcBef>
                <a:spcPts val="300"/>
              </a:spcBef>
              <a:spcAft>
                <a:spcPts val="300"/>
              </a:spcAft>
              <a:buFont typeface="Arial" panose="020B0604020202020204" pitchFamily="34" charset="0"/>
              <a:buChar char="-"/>
              <a:defRPr lang="en-US" sz="1400" dirty="0" smtClean="0"/>
            </a:lvl4pPr>
            <a:lvl5pPr marL="914400" indent="-182880">
              <a:lnSpc>
                <a:spcPct val="100000"/>
              </a:lnSpc>
              <a:spcBef>
                <a:spcPts val="300"/>
              </a:spcBef>
              <a:spcAft>
                <a:spcPts val="300"/>
              </a:spcAft>
              <a:buFont typeface="Arial" panose="020B0604020202020204" pitchFamily="34" charset="0"/>
              <a:buChar char="◦"/>
              <a:defRPr lang="en-US" sz="1400" dirty="0"/>
            </a:lvl5pPr>
            <a:lvl6pPr marL="1097280" indent="-182880">
              <a:lnSpc>
                <a:spcPct val="100000"/>
              </a:lnSpc>
              <a:spcBef>
                <a:spcPts val="300"/>
              </a:spcBef>
              <a:spcAft>
                <a:spcPts val="300"/>
              </a:spcAft>
              <a:buFont typeface="Wingdings" panose="05000000000000000000" pitchFamily="2" charset="2"/>
              <a:buChar char="§"/>
              <a:defRPr sz="140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6427365" y="1092200"/>
            <a:ext cx="5201213" cy="2551584"/>
          </a:xfrm>
          <a:prstGeom prst="rect">
            <a:avLst/>
          </a:prstGeom>
        </p:spPr>
        <p:txBody>
          <a:bodyPr lIns="0" tIns="0" rIns="0" bIns="0"/>
          <a:lstStyle>
            <a:lvl1pPr marL="0" indent="0">
              <a:lnSpc>
                <a:spcPct val="100000"/>
              </a:lnSpc>
              <a:spcBef>
                <a:spcPts val="300"/>
              </a:spcBef>
              <a:spcAft>
                <a:spcPts val="300"/>
              </a:spcAft>
              <a:buFont typeface="Arial" panose="020B0604020202020204" pitchFamily="34" charset="0"/>
              <a:buNone/>
              <a:defRPr sz="1600" b="1" i="0"/>
            </a:lvl1pPr>
            <a:lvl2pPr marL="548640" indent="-182880">
              <a:lnSpc>
                <a:spcPct val="100000"/>
              </a:lnSpc>
              <a:spcBef>
                <a:spcPts val="300"/>
              </a:spcBef>
              <a:spcAft>
                <a:spcPts val="300"/>
              </a:spcAft>
              <a:defRPr sz="1400"/>
            </a:lvl2pPr>
            <a:lvl3pPr marL="731520" indent="-182880">
              <a:lnSpc>
                <a:spcPct val="100000"/>
              </a:lnSpc>
              <a:spcBef>
                <a:spcPts val="300"/>
              </a:spcBef>
              <a:spcAft>
                <a:spcPts val="300"/>
              </a:spcAft>
              <a:buFont typeface="Arial" panose="020B0604020202020204" pitchFamily="34" charset="0"/>
              <a:buChar char="-"/>
              <a:defRPr sz="1400"/>
            </a:lvl3pPr>
            <a:lvl4pPr marL="914400" indent="-182880">
              <a:lnSpc>
                <a:spcPct val="100000"/>
              </a:lnSpc>
              <a:spcBef>
                <a:spcPts val="300"/>
              </a:spcBef>
              <a:spcAft>
                <a:spcPts val="300"/>
              </a:spcAft>
              <a:buFont typeface="Arial" panose="020B0604020202020204" pitchFamily="34" charset="0"/>
              <a:buChar char="◦"/>
              <a:defRPr sz="1400"/>
            </a:lvl4pPr>
            <a:lvl5pPr marL="1097280" indent="-182880">
              <a:lnSpc>
                <a:spcPct val="100000"/>
              </a:lnSpc>
              <a:spcBef>
                <a:spcPts val="300"/>
              </a:spcBef>
              <a:spcAft>
                <a:spcPts val="300"/>
              </a:spcAft>
              <a:buFont typeface="Wingdings" panose="05000000000000000000" pitchFamily="2" charset="2"/>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13455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495300" y="1981200"/>
            <a:ext cx="5381625"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6343650" y="1971674"/>
            <a:ext cx="5314950"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21,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607544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1257300" y="461962"/>
            <a:ext cx="4838700" cy="1527094"/>
          </a:xfrm>
        </p:spPr>
        <p:txBody>
          <a:bodyPr anchor="t">
            <a:normAutofit/>
          </a:bodyPr>
          <a:lstStyle>
            <a:lvl1pPr>
              <a:defRPr lang="en-US" dirty="0"/>
            </a:lvl1pPr>
          </a:lstStyle>
          <a:p>
            <a:r>
              <a:rPr lang="en-US" dirty="0"/>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21,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495300" y="2181225"/>
            <a:ext cx="5600700"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6457950" y="457200"/>
            <a:ext cx="5200650"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4595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1257300" y="457200"/>
            <a:ext cx="4838700" cy="1219200"/>
          </a:xfrm>
          <a:prstGeom prst="rect">
            <a:avLst/>
          </a:prstGeom>
          <a:noFill/>
        </p:spPr>
        <p:txBody>
          <a:bodyPr vert="horz" lIns="0" tIns="0" rIns="0" bIns="0" rtlCol="0" anchor="t">
            <a:normAutofit/>
          </a:bodyPr>
          <a:lstStyle/>
          <a:p>
            <a:r>
              <a:rPr lang="en-US" dirty="0"/>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493776" y="2152650"/>
            <a:ext cx="5602224" cy="40195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6496050" y="0"/>
            <a:ext cx="5695950" cy="6858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10853288" y="6356350"/>
            <a:ext cx="1338712"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21,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823126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72848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530868" y="1430448"/>
            <a:ext cx="5565131" cy="1848259"/>
          </a:xfrm>
        </p:spPr>
        <p:txBody>
          <a:bodyPr anchor="ctr"/>
          <a:lstStyle>
            <a:lvl1pPr>
              <a:defRPr sz="4000"/>
            </a:lvl1pPr>
          </a:lstStyle>
          <a:p>
            <a:r>
              <a:rPr lang="en-US" dirty="0"/>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530868" y="3501136"/>
            <a:ext cx="5565131"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8032876" y="1370524"/>
            <a:ext cx="3625724" cy="369332"/>
          </a:xfrm>
          <a:prstGeom prst="rect">
            <a:avLst/>
          </a:prstGeom>
          <a:noFill/>
        </p:spPr>
        <p:txBody>
          <a:bodyPr wrap="square" rtlCol="0">
            <a:spAutoFit/>
          </a:bodyPr>
          <a:lstStyle/>
          <a:p>
            <a:r>
              <a:rPr lang="en-US"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8054878" y="1783080"/>
            <a:ext cx="3320924" cy="338554"/>
          </a:xfrm>
          <a:prstGeom prst="rect">
            <a:avLst/>
          </a:prstGeom>
          <a:noFill/>
        </p:spPr>
        <p:txBody>
          <a:bodyPr wrap="square" rtlCol="0">
            <a:spAutoFit/>
          </a:bodyPr>
          <a:lstStyle/>
          <a:p>
            <a:r>
              <a:rPr lang="en-US" sz="16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8032876" y="2442045"/>
            <a:ext cx="3625724" cy="369332"/>
          </a:xfrm>
          <a:prstGeom prst="rect">
            <a:avLst/>
          </a:prstGeom>
          <a:noFill/>
        </p:spPr>
        <p:txBody>
          <a:bodyPr wrap="square" rtlCol="0">
            <a:spAutoFit/>
          </a:bodyPr>
          <a:lstStyle/>
          <a:p>
            <a:r>
              <a:rPr lang="en-US"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341368" y="2987763"/>
            <a:ext cx="2635124"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8054878" y="3786789"/>
            <a:ext cx="3625724" cy="369332"/>
          </a:xfrm>
          <a:prstGeom prst="rect">
            <a:avLst/>
          </a:prstGeom>
          <a:noFill/>
        </p:spPr>
        <p:txBody>
          <a:bodyPr wrap="square" rtlCol="0">
            <a:spAutoFit/>
          </a:bodyPr>
          <a:lstStyle/>
          <a:p>
            <a:r>
              <a:rPr lang="en-US"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326128" y="4359746"/>
            <a:ext cx="314995"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8715473" y="4378550"/>
            <a:ext cx="3098730" cy="307777"/>
          </a:xfrm>
          <a:prstGeom prst="rect">
            <a:avLst/>
          </a:prstGeom>
          <a:noFill/>
        </p:spPr>
        <p:txBody>
          <a:bodyPr wrap="square" rtlCol="0">
            <a:spAutoFit/>
          </a:bodyPr>
          <a:lstStyle/>
          <a:p>
            <a:r>
              <a:rPr lang="en-US" sz="140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8326128" y="4816173"/>
            <a:ext cx="314995"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8715473" y="4823175"/>
            <a:ext cx="2108130" cy="307777"/>
          </a:xfrm>
          <a:prstGeom prst="rect">
            <a:avLst/>
          </a:prstGeom>
          <a:noFill/>
        </p:spPr>
        <p:txBody>
          <a:bodyPr wrap="square" lIns="91440" tIns="45720" rIns="91440" bIns="45720" rtlCol="0" anchor="t">
            <a:spAutoFit/>
          </a:bodyPr>
          <a:lstStyle/>
          <a:p>
            <a:r>
              <a:rPr lang="en-US" sz="140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r:embed="rId8">
            <a:extLst>
              <a:ext uri="{96DAC541-7B7A-43D3-8B79-37D633B846F1}">
                <asvg:svgBlip xmlns:asvg="http://schemas.microsoft.com/office/drawing/2016/SVG/main" r:embed="rId9"/>
              </a:ext>
            </a:extLst>
          </a:blip>
          <a:srcRect/>
          <a:stretch/>
        </p:blipFill>
        <p:spPr>
          <a:xfrm>
            <a:off x="8326128" y="5292078"/>
            <a:ext cx="314995"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8715473" y="5299080"/>
            <a:ext cx="3132351" cy="307777"/>
          </a:xfrm>
          <a:prstGeom prst="rect">
            <a:avLst/>
          </a:prstGeom>
          <a:noFill/>
        </p:spPr>
        <p:txBody>
          <a:bodyPr wrap="square" lIns="91440" tIns="45720" rIns="91440" bIns="45720" rtlCol="0" anchor="t">
            <a:spAutoFit/>
          </a:bodyPr>
          <a:lstStyle/>
          <a:p>
            <a:r>
              <a:rPr lang="en-US" sz="140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r:embed="rId10">
            <a:extLst>
              <a:ext uri="{96DAC541-7B7A-43D3-8B79-37D633B846F1}">
                <asvg:svgBlip xmlns:asvg="http://schemas.microsoft.com/office/drawing/2016/SVG/main" r:embed="rId11"/>
              </a:ext>
            </a:extLst>
          </a:blip>
          <a:stretch>
            <a:fillRect/>
          </a:stretch>
        </p:blipFill>
        <p:spPr>
          <a:xfrm>
            <a:off x="8326128" y="5773360"/>
            <a:ext cx="314996"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8706121" y="5773359"/>
            <a:ext cx="3132351" cy="307777"/>
          </a:xfrm>
          <a:prstGeom prst="rect">
            <a:avLst/>
          </a:prstGeom>
          <a:noFill/>
        </p:spPr>
        <p:txBody>
          <a:bodyPr wrap="square" lIns="91440" tIns="45720" rIns="91440" bIns="45720" rtlCol="0" anchor="t">
            <a:spAutoFit/>
          </a:bodyPr>
          <a:lstStyle/>
          <a:p>
            <a:r>
              <a:rPr lang="en-US" sz="140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530869" y="6356350"/>
            <a:ext cx="5565131"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786056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530868" y="1430448"/>
            <a:ext cx="5565132" cy="1848259"/>
          </a:xfrm>
        </p:spPr>
        <p:txBody>
          <a:bodyPr anchor="ctr"/>
          <a:lstStyle>
            <a:lvl1pPr>
              <a:defRPr sz="4000"/>
            </a:lvl1pPr>
          </a:lstStyle>
          <a:p>
            <a:r>
              <a:rPr lang="en-US" dirty="0"/>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530868" y="3501136"/>
            <a:ext cx="5565132"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099429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r:embed="rId2">
            <a:extLst>
              <a:ext uri="{96DAC541-7B7A-43D3-8B79-37D633B846F1}">
                <asvg:svgBlip xmlns:asvg="http://schemas.microsoft.com/office/drawing/2016/SVG/main" r:embed="rId3"/>
              </a:ext>
            </a:extLst>
          </a:blip>
          <a:srcRect/>
          <a:stretch/>
        </p:blipFill>
        <p:spPr>
          <a:xfrm>
            <a:off x="137956" y="108220"/>
            <a:ext cx="70368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530869" y="1430448"/>
            <a:ext cx="4064224" cy="1848259"/>
          </a:xfrm>
        </p:spPr>
        <p:txBody>
          <a:bodyPr anchor="ctr"/>
          <a:lstStyle>
            <a:lvl1pPr>
              <a:defRPr sz="4000"/>
            </a:lvl1pPr>
          </a:lstStyle>
          <a:p>
            <a:r>
              <a:rPr lang="en-US" dirty="0"/>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530869" y="3501136"/>
            <a:ext cx="4078434" cy="682625"/>
          </a:xfrm>
        </p:spPr>
        <p:txBody>
          <a:bodyPr wrap="square"/>
          <a:lstStyle>
            <a:lvl1pPr>
              <a:defRPr sz="2400" b="1">
                <a:solidFill>
                  <a:srgbClr val="00829B"/>
                </a:solidFill>
              </a:defRPr>
            </a:lvl1pPr>
            <a:lvl2pPr>
              <a:defRPr sz="2400"/>
            </a:lvl2pPr>
            <a:lvl3pPr>
              <a:defRPr sz="2400"/>
            </a:lvl3pPr>
            <a:lvl4pPr>
              <a:defRPr sz="2400"/>
            </a:lvl4pPr>
            <a:lvl5pPr>
              <a:defRPr sz="2400"/>
            </a:lvl5pPr>
          </a:lstStyle>
          <a:p>
            <a:pPr lvl="0"/>
            <a:r>
              <a:rPr lang="en-US" dirty="0"/>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5076825" y="1371600"/>
            <a:ext cx="6581775"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530869" y="6356350"/>
            <a:ext cx="8010526"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21,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1964674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userDrawn="1"/>
        </p:nvSpPr>
        <p:spPr>
          <a:xfrm>
            <a:off x="0" y="0"/>
            <a:ext cx="12192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userDrawn="1"/>
        </p:nvSpPr>
        <p:spPr>
          <a:xfrm>
            <a:off x="0" y="0"/>
            <a:ext cx="420624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5074920" y="2062263"/>
            <a:ext cx="6316168" cy="3366409"/>
          </a:xfrm>
          <a:prstGeom prst="rect">
            <a:avLst/>
          </a:prstGeom>
        </p:spPr>
        <p:txBody>
          <a:bodyPr anchor="t"/>
          <a:lstStyle>
            <a:lvl1pPr algn="l">
              <a:defRPr lang="en-US" sz="20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668910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533400" y="1122363"/>
            <a:ext cx="11125200" cy="2387600"/>
          </a:xfrm>
        </p:spPr>
        <p:txBody>
          <a:bodyPr anchor="ctr">
            <a:normAutofit/>
          </a:bodyPr>
          <a:lstStyle>
            <a:lvl1pPr algn="ctr">
              <a:defRPr sz="4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533400" y="3602038"/>
            <a:ext cx="11125200" cy="1655762"/>
          </a:xfrm>
        </p:spPr>
        <p:txBody>
          <a:bodyPr wrap="square"/>
          <a:lstStyle>
            <a:lvl1pPr marL="0" indent="0" algn="ctr">
              <a:buNone/>
              <a:defRPr sz="2400" b="1">
                <a:solidFill>
                  <a:srgbClr val="00829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21,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513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1118771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0" y="6356350"/>
            <a:ext cx="8010526"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8716884" y="6356350"/>
            <a:ext cx="2773273" cy="365125"/>
          </a:xfrm>
        </p:spPr>
        <p:txBody>
          <a:bodyPr/>
          <a:lstStyle/>
          <a:p>
            <a:fld id="{14560760-0B16-41B8-81DA-58FA2187E1CC}" type="datetime4">
              <a:rPr lang="en-US" smtClean="0"/>
              <a:t>April 21,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11658600" y="6356350"/>
            <a:ext cx="53340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794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286374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6096001" y="0"/>
            <a:ext cx="6096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464820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5394223"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6331972" y="4630994"/>
            <a:ext cx="5326623"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21,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6322142" y="1661652"/>
            <a:ext cx="5336458" cy="2772696"/>
          </a:xfrm>
        </p:spPr>
        <p:txBody>
          <a:bodyPr/>
          <a:lstStyle>
            <a:lvl1pPr marL="0" indent="0">
              <a:buNone/>
              <a:defRPr sz="16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Tree>
    <p:extLst>
      <p:ext uri="{BB962C8B-B14F-4D97-AF65-F5344CB8AC3E}">
        <p14:creationId xmlns:p14="http://schemas.microsoft.com/office/powerpoint/2010/main" val="61765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495300" y="1676400"/>
            <a:ext cx="6867525"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7598003" y="1676400"/>
            <a:ext cx="4060596"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548640" indent="-18288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2419914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1257300" y="457200"/>
            <a:ext cx="5991225" cy="914400"/>
          </a:xfrm>
          <a:prstGeom prst="rect">
            <a:avLst/>
          </a:prstGeom>
          <a:noFill/>
        </p:spPr>
        <p:txBody>
          <a:bodyPr vert="horz" lIns="0" tIns="0" rIns="0" bIns="0" rtlCol="0" anchor="t">
            <a:normAutofit/>
          </a:bodyPr>
          <a:lstStyle/>
          <a:p>
            <a:r>
              <a:rPr lang="en-US" dirty="0"/>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495299" y="1676400"/>
            <a:ext cx="6791325" cy="26098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300" y="4463716"/>
            <a:ext cx="6800850"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8077201" y="533400"/>
            <a:ext cx="358140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533401" y="6356350"/>
            <a:ext cx="6762749"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21,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7572375" y="0"/>
            <a:ext cx="4619625"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57475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495300" y="1676400"/>
            <a:ext cx="11163300"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95299" y="4463716"/>
            <a:ext cx="11163298"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600" b="1" dirty="0"/>
            </a:lvl1pPr>
            <a:lvl2pPr marL="548640" indent="-182880">
              <a:buFont typeface="Arial" panose="020B0604020202020204" pitchFamily="34" charset="0"/>
              <a:buChar char="•"/>
              <a:defRPr lang="en-US" sz="1400" dirty="0"/>
            </a:lvl2pPr>
            <a:lvl3pPr>
              <a:defRPr lang="en-US" sz="1400" dirty="0"/>
            </a:lvl3pPr>
            <a:lvl4pPr>
              <a:defRPr lang="en-US" sz="1400" dirty="0"/>
            </a:lvl4pPr>
            <a:lvl5pPr>
              <a:defRPr lang="en-US" sz="1400" dirty="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21,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63351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4.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6.svg"/><Relationship Id="rId2" Type="http://schemas.openxmlformats.org/officeDocument/2006/relationships/slideLayout" Target="../slideLayouts/slideLayout4.xml"/><Relationship Id="rId16" Type="http://schemas.openxmlformats.org/officeDocument/2006/relationships/image" Target="../media/image5.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rcRect l="59827" t="14818" r="10238" b="43257"/>
          <a:stretch>
            <a:fillRect/>
          </a:stretch>
        </p:blipFill>
        <p:spPr>
          <a:xfrm>
            <a:off x="-1" y="-1"/>
            <a:ext cx="12192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userDrawn="1"/>
        </p:nvSpPr>
        <p:spPr>
          <a:xfrm>
            <a:off x="-1" y="0"/>
            <a:ext cx="6096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userDrawn="1"/>
        </p:nvPicPr>
        <p:blipFill>
          <a:blip r:embed="rId6">
            <a:extLst>
              <a:ext uri="{96DAC541-7B7A-43D3-8B79-37D633B846F1}">
                <asvg:svgBlip xmlns:asvg="http://schemas.microsoft.com/office/drawing/2016/SVG/main" r:embed="rId7"/>
              </a:ext>
            </a:extLst>
          </a:blip>
          <a:stretch>
            <a:fillRect/>
          </a:stretch>
        </p:blipFill>
        <p:spPr>
          <a:xfrm>
            <a:off x="974555" y="1125953"/>
            <a:ext cx="242588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userDrawn="1"/>
        </p:nvSpPr>
        <p:spPr>
          <a:xfrm>
            <a:off x="-91688" y="503044"/>
            <a:ext cx="1162970" cy="230832"/>
          </a:xfrm>
          <a:prstGeom prst="rect">
            <a:avLst/>
          </a:prstGeom>
          <a:noFill/>
        </p:spPr>
        <p:txBody>
          <a:bodyPr wrap="square" rtlCol="0">
            <a:spAutoFit/>
          </a:bodyPr>
          <a:lstStyle/>
          <a:p>
            <a:pPr algn="ctr"/>
            <a:r>
              <a:rPr lang="en-US" sz="900"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userDrawn="1"/>
        </p:nvGrpSpPr>
        <p:grpSpPr>
          <a:xfrm>
            <a:off x="-91688" y="457199"/>
            <a:ext cx="1162970"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338138243"/>
      </p:ext>
    </p:extLst>
  </p:cSld>
  <p:clrMap bg1="lt1" tx1="dk1" bg2="lt2" tx2="dk2" accent1="accent1" accent2="accent2" accent3="accent3" accent4="accent4" accent5="accent5" accent6="accent6" hlink="hlink" folHlink="folHlink"/>
  <p:sldLayoutIdLst>
    <p:sldLayoutId id="2147483678"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1257300" y="457200"/>
            <a:ext cx="10401300" cy="914400"/>
          </a:xfrm>
          <a:prstGeom prst="rect">
            <a:avLst/>
          </a:prstGeom>
          <a:noFill/>
        </p:spPr>
        <p:txBody>
          <a:bodyPr vert="horz" lIns="0" tIns="0" rIns="0" bIns="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533400" y="1706252"/>
            <a:ext cx="11125201" cy="4470711"/>
          </a:xfrm>
          <a:prstGeom prst="rect">
            <a:avLst/>
          </a:prstGeom>
        </p:spPr>
        <p:txBody>
          <a:bodyPr vert="horz" wrap="square"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8716884" y="6356350"/>
            <a:ext cx="2773273" cy="365125"/>
          </a:xfrm>
          <a:prstGeom prst="rect">
            <a:avLst/>
          </a:prstGeom>
        </p:spPr>
        <p:txBody>
          <a:bodyPr vert="horz" lIns="0" tIns="0" rIns="0" bIns="0" rtlCol="0" anchor="ctr"/>
          <a:lstStyle>
            <a:lvl1pPr algn="ctr">
              <a:defRPr sz="1200">
                <a:solidFill>
                  <a:srgbClr val="5B6770"/>
                </a:solidFill>
              </a:defRPr>
            </a:lvl1pPr>
          </a:lstStyle>
          <a:p>
            <a:fld id="{B145F6E8-FE0B-4A87-A96D-6C3DE3AC3724}" type="datetime4">
              <a:rPr lang="en-US" smtClean="0"/>
              <a:t>April 21,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533400" y="6356350"/>
            <a:ext cx="8010526" cy="365125"/>
          </a:xfrm>
          <a:prstGeom prst="rect">
            <a:avLst/>
          </a:prstGeom>
          <a:solidFill>
            <a:schemeClr val="bg1"/>
          </a:solidFill>
        </p:spPr>
        <p:txBody>
          <a:bodyPr vert="horz" lIns="0" tIns="0" rIns="0" bIns="0" rtlCol="0" anchor="ctr"/>
          <a:lstStyle>
            <a:lvl1pPr algn="l">
              <a:defRPr sz="12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11658600" y="6356350"/>
            <a:ext cx="533400" cy="365125"/>
          </a:xfrm>
          <a:prstGeom prst="rect">
            <a:avLst/>
          </a:prstGeom>
          <a:solidFill>
            <a:schemeClr val="bg1"/>
          </a:solidFill>
        </p:spPr>
        <p:txBody>
          <a:bodyPr vert="horz" wrap="square" lIns="91440" tIns="45720" rIns="91440" bIns="45720" rtlCol="0" anchor="ctr">
            <a:normAutofit/>
          </a:bodyPr>
          <a:lstStyle>
            <a:lvl1pPr algn="ctr">
              <a:defRPr sz="12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userDrawn="1"/>
        </p:nvPicPr>
        <p:blipFill>
          <a:blip r:embed="rId16">
            <a:extLst>
              <a:ext uri="{96DAC541-7B7A-43D3-8B79-37D633B846F1}">
                <asvg:svgBlip xmlns:asvg="http://schemas.microsoft.com/office/drawing/2016/SVG/main" r:embed="rId17"/>
              </a:ext>
            </a:extLst>
          </a:blip>
          <a:srcRect/>
          <a:stretch/>
        </p:blipFill>
        <p:spPr>
          <a:xfrm>
            <a:off x="137956" y="108220"/>
            <a:ext cx="70368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userDrawn="1"/>
        </p:nvGrpSpPr>
        <p:grpSpPr>
          <a:xfrm>
            <a:off x="-91688" y="457199"/>
            <a:ext cx="1162970"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230832"/>
            </a:xfrm>
            <a:prstGeom prst="rect">
              <a:avLst/>
            </a:prstGeom>
            <a:noFill/>
          </p:spPr>
          <p:txBody>
            <a:bodyPr wrap="square" rtlCol="0">
              <a:spAutoFit/>
            </a:bodyPr>
            <a:lstStyle/>
            <a:p>
              <a:pPr algn="ctr"/>
              <a:r>
                <a:rPr lang="en-US" sz="900" b="1" spc="80" baseline="0" dirty="0">
                  <a:solidFill>
                    <a:schemeClr val="bg1"/>
                  </a:solidFill>
                </a:rPr>
                <a:t>PUBLIC</a:t>
              </a:r>
            </a:p>
          </p:txBody>
        </p:sp>
      </p:grpSp>
    </p:spTree>
    <p:extLst>
      <p:ext uri="{BB962C8B-B14F-4D97-AF65-F5344CB8AC3E}">
        <p14:creationId xmlns:p14="http://schemas.microsoft.com/office/powerpoint/2010/main" val="3499037964"/>
      </p:ext>
    </p:extLst>
  </p:cSld>
  <p:clrMap bg1="lt1" tx1="dk1" bg2="lt2" tx2="dk2" accent1="accent1" accent2="accent2" accent3="accent3" accent4="accent4" accent5="accent5" accent6="accent6" hlink="hlink" folHlink="folHlink"/>
  <p:sldLayoutIdLst>
    <p:sldLayoutId id="2147483661" r:id="rId1"/>
    <p:sldLayoutId id="2147483681" r:id="rId2"/>
    <p:sldLayoutId id="2147483682" r:id="rId3"/>
    <p:sldLayoutId id="2147483683" r:id="rId4"/>
    <p:sldLayoutId id="2147483671" r:id="rId5"/>
    <p:sldLayoutId id="2147483673" r:id="rId6"/>
    <p:sldLayoutId id="2147483672" r:id="rId7"/>
    <p:sldLayoutId id="2147483664" r:id="rId8"/>
    <p:sldLayoutId id="2147483668" r:id="rId9"/>
    <p:sldLayoutId id="2147483669" r:id="rId10"/>
    <p:sldLayoutId id="2147483666" r:id="rId11"/>
    <p:sldLayoutId id="2147483675" r:id="rId12"/>
    <p:sldLayoutId id="2147483679" r:id="rId13"/>
    <p:sldLayoutId id="2147483676" r:id="rId14"/>
  </p:sldLayoutIdLst>
  <p:hf hdr="0" ftr="0" dt="0"/>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userDrawn="1">
          <p15:clr>
            <a:srgbClr val="F26B43"/>
          </p15:clr>
        </p15:guide>
        <p15:guide id="5" pos="3840" userDrawn="1">
          <p15:clr>
            <a:srgbClr val="F26B43"/>
          </p15:clr>
        </p15:guide>
        <p15:guide id="6"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www.ercot.com/gridmktinfo/dashboards/capacityavailablesced" TargetMode="External"/><Relationship Id="rId2" Type="http://schemas.openxmlformats.org/officeDocument/2006/relationships/hyperlink" Target="https://www.ercot.com/gridmktinfo/dashboards/ancillaryservicecapacitymonitor"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BAF31B-7178-C607-17D8-2A2BD0BBEF7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D499839-B798-E7B3-DB15-49FAE56390EE}"/>
              </a:ext>
            </a:extLst>
          </p:cNvPr>
          <p:cNvSpPr>
            <a:spLocks noGrp="1"/>
          </p:cNvSpPr>
          <p:nvPr>
            <p:ph type="ctrTitle"/>
          </p:nvPr>
        </p:nvSpPr>
        <p:spPr/>
        <p:txBody>
          <a:bodyPr>
            <a:normAutofit/>
          </a:bodyPr>
          <a:lstStyle/>
          <a:p>
            <a:r>
              <a:rPr lang="en-US" sz="3200" dirty="0">
                <a:solidFill>
                  <a:schemeClr val="tx2"/>
                </a:solidFill>
              </a:rPr>
              <a:t>Data and Information Products Update </a:t>
            </a:r>
            <a:br>
              <a:rPr lang="en-US" sz="2800" dirty="0">
                <a:solidFill>
                  <a:schemeClr val="tx2"/>
                </a:solidFill>
              </a:rPr>
            </a:br>
            <a:br>
              <a:rPr lang="en-US" sz="1400" b="0" dirty="0"/>
            </a:br>
            <a:br>
              <a:rPr lang="en-US" sz="1400" b="0" dirty="0"/>
            </a:br>
            <a:br>
              <a:rPr lang="en-US" sz="1400" b="0" dirty="0"/>
            </a:br>
            <a:r>
              <a:rPr lang="en-US" sz="1800" b="0" i="1" dirty="0"/>
              <a:t>Jamie Lavas</a:t>
            </a:r>
            <a:br>
              <a:rPr lang="en-US" sz="1800" b="0" i="1" dirty="0"/>
            </a:br>
            <a:br>
              <a:rPr lang="en-US" sz="1200" b="0" dirty="0"/>
            </a:br>
            <a:r>
              <a:rPr lang="en-US" sz="1200" b="0" dirty="0"/>
              <a:t>April 2026</a:t>
            </a:r>
            <a:endParaRPr lang="en-US" dirty="0"/>
          </a:p>
        </p:txBody>
      </p:sp>
      <p:sp>
        <p:nvSpPr>
          <p:cNvPr id="11" name="Text Placeholder 10">
            <a:extLst>
              <a:ext uri="{FF2B5EF4-FFF2-40B4-BE49-F238E27FC236}">
                <a16:creationId xmlns:a16="http://schemas.microsoft.com/office/drawing/2014/main" id="{D83F62B0-6886-0C8B-6EFE-6D66885D0E4B}"/>
              </a:ext>
            </a:extLst>
          </p:cNvPr>
          <p:cNvSpPr>
            <a:spLocks noGrp="1"/>
          </p:cNvSpPr>
          <p:nvPr>
            <p:ph type="body" sz="quarter" idx="15"/>
          </p:nvPr>
        </p:nvSpPr>
        <p:spPr>
          <a:prstGeom prst="foldedCorner">
            <a:avLst>
              <a:gd name="adj" fmla="val 23384"/>
            </a:avLst>
          </a:prstGeom>
          <a:solidFill>
            <a:srgbClr val="E6EBF0">
              <a:alpha val="67000"/>
            </a:srgbClr>
          </a:solidFill>
          <a:ln>
            <a:solidFill>
              <a:srgbClr val="E6EBF0"/>
            </a:solidFill>
          </a:ln>
        </p:spPr>
        <p:txBody>
          <a:bodyPr lIns="274320" tIns="182880" rIns="91440"/>
          <a:lstStyle/>
          <a:p>
            <a:r>
              <a:rPr lang="en-US" dirty="0"/>
              <a:t>Key Takeaways</a:t>
            </a:r>
          </a:p>
          <a:p>
            <a:pPr marL="548640" indent="-182880">
              <a:lnSpc>
                <a:spcPct val="100000"/>
              </a:lnSpc>
              <a:spcBef>
                <a:spcPts val="300"/>
              </a:spcBef>
              <a:spcAft>
                <a:spcPts val="300"/>
              </a:spcAft>
              <a:buFont typeface="Arial" panose="020B0604020202020204" pitchFamily="34" charset="0"/>
              <a:buChar char="•"/>
            </a:pPr>
            <a:r>
              <a:rPr lang="en-US" dirty="0">
                <a:solidFill>
                  <a:schemeClr val="tx2"/>
                </a:solidFill>
              </a:rPr>
              <a:t>Open Product Issue Recap &amp; Upcoming Release Changes</a:t>
            </a:r>
            <a:endParaRPr lang="en-US" b="0" dirty="0"/>
          </a:p>
        </p:txBody>
      </p:sp>
      <p:sp>
        <p:nvSpPr>
          <p:cNvPr id="13" name="Content Placeholder 12">
            <a:extLst>
              <a:ext uri="{FF2B5EF4-FFF2-40B4-BE49-F238E27FC236}">
                <a16:creationId xmlns:a16="http://schemas.microsoft.com/office/drawing/2014/main" id="{619804EA-9740-9589-9164-5FD489B897C1}"/>
              </a:ext>
            </a:extLst>
          </p:cNvPr>
          <p:cNvSpPr>
            <a:spLocks noGrp="1"/>
          </p:cNvSpPr>
          <p:nvPr>
            <p:ph sz="quarter" idx="16"/>
          </p:nvPr>
        </p:nvSpPr>
        <p:spPr>
          <a:xfrm>
            <a:off x="6427365" y="1092199"/>
            <a:ext cx="5201213" cy="3155335"/>
          </a:xfrm>
          <a:noFill/>
        </p:spPr>
        <p:txBody>
          <a:bodyPr lIns="0" tIns="0" rIns="0" bIns="0" anchor="t"/>
          <a:lstStyle/>
          <a:p>
            <a:r>
              <a:rPr lang="en-US" dirty="0"/>
              <a:t>Outline:</a:t>
            </a:r>
          </a:p>
          <a:p>
            <a:pPr marL="342900" indent="274320">
              <a:buFont typeface="Arial" panose="020B0604020202020204" pitchFamily="34" charset="0"/>
              <a:buChar char="•"/>
            </a:pPr>
            <a:r>
              <a:rPr lang="en-US" b="0" dirty="0"/>
              <a:t>Product Issues</a:t>
            </a:r>
          </a:p>
          <a:p>
            <a:pPr marL="342900" indent="274320">
              <a:buFont typeface="Arial" panose="020B0604020202020204" pitchFamily="34" charset="0"/>
              <a:buChar char="•"/>
            </a:pPr>
            <a:r>
              <a:rPr lang="en-US" b="0" dirty="0"/>
              <a:t>On-Cycle Release 4 (04/29-04/30)</a:t>
            </a:r>
          </a:p>
          <a:p>
            <a:pPr marL="342900" indent="274320">
              <a:buFont typeface="Arial" panose="020B0604020202020204" pitchFamily="34" charset="0"/>
              <a:buChar char="•"/>
            </a:pPr>
            <a:r>
              <a:rPr lang="en-US" b="0" dirty="0"/>
              <a:t>On-Cycle Release 5 (05/27-05/28)</a:t>
            </a:r>
            <a:endParaRPr lang="en-US" dirty="0"/>
          </a:p>
          <a:p>
            <a:pPr marL="342900" indent="274320">
              <a:buFont typeface="Arial" panose="020B0604020202020204" pitchFamily="34" charset="0"/>
              <a:buChar char="•"/>
            </a:pPr>
            <a:r>
              <a:rPr lang="en-US" b="0" dirty="0"/>
              <a:t>DRAFT On-Cycle Release 6 (06/24-06/25)</a:t>
            </a:r>
          </a:p>
          <a:p>
            <a:pPr marL="342900" indent="274320">
              <a:buFont typeface="Arial" panose="020B0604020202020204" pitchFamily="34" charset="0"/>
              <a:buChar char="•"/>
            </a:pPr>
            <a:r>
              <a:rPr lang="en-US" b="0" dirty="0"/>
              <a:t>Future On-Cycle Release 7 (July)</a:t>
            </a:r>
          </a:p>
          <a:p>
            <a:pPr marL="342900" indent="274320">
              <a:buFont typeface="Arial" panose="020B0604020202020204" pitchFamily="34" charset="0"/>
              <a:buChar char="•"/>
            </a:pPr>
            <a:r>
              <a:rPr lang="en-US" b="0" dirty="0"/>
              <a:t>Future On-Cycle Release 8 (August)</a:t>
            </a:r>
          </a:p>
          <a:p>
            <a:pPr marL="342900" indent="274320">
              <a:buFont typeface="Arial" panose="020B0604020202020204" pitchFamily="34" charset="0"/>
              <a:buChar char="•"/>
            </a:pPr>
            <a:r>
              <a:rPr lang="en-US" b="0" dirty="0"/>
              <a:t>Future On-Cycle Release 9 (Sept)</a:t>
            </a:r>
          </a:p>
          <a:p>
            <a:pPr marL="342900" indent="274320">
              <a:buFont typeface="Arial" panose="020B0604020202020204" pitchFamily="34" charset="0"/>
              <a:buChar char="•"/>
            </a:pPr>
            <a:r>
              <a:rPr lang="en-US" b="0" dirty="0"/>
              <a:t>Future On-Cycle Release 10 (Oct)</a:t>
            </a:r>
          </a:p>
          <a:p>
            <a:pPr marL="342900" indent="274320">
              <a:buFont typeface="Arial" panose="020B0604020202020204" pitchFamily="34" charset="0"/>
              <a:buChar char="•"/>
            </a:pPr>
            <a:r>
              <a:rPr lang="en-US" b="0" dirty="0"/>
              <a:t>Future On-Cycle Release 11 (Dec)</a:t>
            </a:r>
          </a:p>
          <a:p>
            <a:pPr marL="342900"/>
            <a:endParaRPr lang="en-US" dirty="0"/>
          </a:p>
          <a:p>
            <a:endParaRPr lang="en-US" dirty="0"/>
          </a:p>
        </p:txBody>
      </p:sp>
    </p:spTree>
    <p:extLst>
      <p:ext uri="{BB962C8B-B14F-4D97-AF65-F5344CB8AC3E}">
        <p14:creationId xmlns:p14="http://schemas.microsoft.com/office/powerpoint/2010/main" val="35846111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6C0C0-0BCB-DB26-662D-330CD3E12C91}"/>
              </a:ext>
            </a:extLst>
          </p:cNvPr>
          <p:cNvSpPr>
            <a:spLocks noGrp="1"/>
          </p:cNvSpPr>
          <p:nvPr>
            <p:ph type="title"/>
          </p:nvPr>
        </p:nvSpPr>
        <p:spPr>
          <a:xfrm>
            <a:off x="1257300" y="457200"/>
            <a:ext cx="10401300" cy="626533"/>
          </a:xfrm>
        </p:spPr>
        <p:txBody>
          <a:bodyPr/>
          <a:lstStyle/>
          <a:p>
            <a:r>
              <a:rPr lang="en-US" dirty="0"/>
              <a:t>Open Product Issues</a:t>
            </a:r>
          </a:p>
        </p:txBody>
      </p:sp>
      <p:sp>
        <p:nvSpPr>
          <p:cNvPr id="4" name="Slide Number Placeholder 3">
            <a:extLst>
              <a:ext uri="{FF2B5EF4-FFF2-40B4-BE49-F238E27FC236}">
                <a16:creationId xmlns:a16="http://schemas.microsoft.com/office/drawing/2014/main" id="{C31AA175-1712-7D6A-A857-023F303E9B5A}"/>
              </a:ext>
            </a:extLst>
          </p:cNvPr>
          <p:cNvSpPr>
            <a:spLocks noGrp="1"/>
          </p:cNvSpPr>
          <p:nvPr>
            <p:ph type="sldNum" sz="quarter" idx="12"/>
          </p:nvPr>
        </p:nvSpPr>
        <p:spPr/>
        <p:txBody>
          <a:bodyPr/>
          <a:lstStyle/>
          <a:p>
            <a:fld id="{BCDE79FB-97BA-492B-8D57-F1373F9ADA95}" type="slidenum">
              <a:rPr lang="en-US" smtClean="0"/>
              <a:t>2</a:t>
            </a:fld>
            <a:endParaRPr lang="en-US" dirty="0"/>
          </a:p>
        </p:txBody>
      </p:sp>
      <p:graphicFrame>
        <p:nvGraphicFramePr>
          <p:cNvPr id="7" name="Table 6">
            <a:extLst>
              <a:ext uri="{FF2B5EF4-FFF2-40B4-BE49-F238E27FC236}">
                <a16:creationId xmlns:a16="http://schemas.microsoft.com/office/drawing/2014/main" id="{0F8580E9-FC21-3314-BAA4-2C7A0380C023}"/>
              </a:ext>
            </a:extLst>
          </p:cNvPr>
          <p:cNvGraphicFramePr>
            <a:graphicFrameLocks noGrp="1"/>
          </p:cNvGraphicFramePr>
          <p:nvPr>
            <p:extLst>
              <p:ext uri="{D42A27DB-BD31-4B8C-83A1-F6EECF244321}">
                <p14:modId xmlns:p14="http://schemas.microsoft.com/office/powerpoint/2010/main" val="387653888"/>
              </p:ext>
            </p:extLst>
          </p:nvPr>
        </p:nvGraphicFramePr>
        <p:xfrm>
          <a:off x="533400" y="930428"/>
          <a:ext cx="11125198" cy="5791047"/>
        </p:xfrm>
        <a:graphic>
          <a:graphicData uri="http://schemas.openxmlformats.org/drawingml/2006/table">
            <a:tbl>
              <a:tblPr firstRow="1" bandRow="1">
                <a:tableStyleId>{B301B821-A1FF-4177-AEE7-76D212191A09}</a:tableStyleId>
              </a:tblPr>
              <a:tblGrid>
                <a:gridCol w="778932">
                  <a:extLst>
                    <a:ext uri="{9D8B030D-6E8A-4147-A177-3AD203B41FA5}">
                      <a16:colId xmlns:a16="http://schemas.microsoft.com/office/drawing/2014/main" val="1137848847"/>
                    </a:ext>
                  </a:extLst>
                </a:gridCol>
                <a:gridCol w="2370667">
                  <a:extLst>
                    <a:ext uri="{9D8B030D-6E8A-4147-A177-3AD203B41FA5}">
                      <a16:colId xmlns:a16="http://schemas.microsoft.com/office/drawing/2014/main" val="2921331168"/>
                    </a:ext>
                  </a:extLst>
                </a:gridCol>
                <a:gridCol w="7975599">
                  <a:extLst>
                    <a:ext uri="{9D8B030D-6E8A-4147-A177-3AD203B41FA5}">
                      <a16:colId xmlns:a16="http://schemas.microsoft.com/office/drawing/2014/main" val="2738300016"/>
                    </a:ext>
                  </a:extLst>
                </a:gridCol>
              </a:tblGrid>
              <a:tr h="821353">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Issue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Issue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1586414">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Consolidated Transmission Outage Report</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dirty="0">
                          <a:solidFill>
                            <a:srgbClr val="000000"/>
                          </a:solidFill>
                          <a:effectLst/>
                          <a:latin typeface="Aptos Narrow" panose="020B0004020202020204" pitchFamily="34" charset="0"/>
                          <a:ea typeface="+mn-ea"/>
                          <a:cs typeface="+mn-cs"/>
                        </a:rPr>
                        <a:t>Dates Affected: Several posting days April 2 - April 7</a:t>
                      </a: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b="0" i="0" u="none" strike="noStrike" kern="1200" dirty="0">
                          <a:solidFill>
                            <a:srgbClr val="000000"/>
                          </a:solidFill>
                          <a:effectLst/>
                          <a:latin typeface="Aptos Narrow" panose="020B0004020202020204" pitchFamily="34" charset="0"/>
                          <a:ea typeface="+mn-ea"/>
                          <a:cs typeface="+mn-cs"/>
                        </a:rPr>
                        <a:t>Issue: Issues with data submissions where commas were utilized in the Global Index field resulting in values being dispersed into columns throughout the report</a:t>
                      </a: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b="0" i="0" u="none" strike="noStrike" kern="1200" dirty="0">
                          <a:solidFill>
                            <a:srgbClr val="000000"/>
                          </a:solidFill>
                          <a:effectLst/>
                          <a:latin typeface="Aptos Narrow" panose="020B0004020202020204" pitchFamily="34" charset="0"/>
                          <a:ea typeface="+mn-ea"/>
                          <a:cs typeface="+mn-cs"/>
                        </a:rPr>
                        <a:t>Resolution: ERCOT Client Services worked with the MP to ensure commas were removed from future submissions. ERCOT business is working with the vendor to determine if error validation can be applied to the field on the submission side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349377"/>
                  </a:ext>
                </a:extLst>
              </a:tr>
              <a:tr h="1586414">
                <a:tc>
                  <a:txBody>
                    <a:bodyPr/>
                    <a:lstStyle/>
                    <a:p>
                      <a:pPr algn="ctr"/>
                      <a:r>
                        <a:rPr lang="en-US" sz="1200" b="0" i="0" u="none" strike="noStrike" kern="1200" dirty="0">
                          <a:solidFill>
                            <a:srgbClr val="000000"/>
                          </a:solidFill>
                          <a:effectLst/>
                          <a:latin typeface="Aptos Narrow" panose="020B0004020202020204" pitchFamily="34" charset="0"/>
                          <a:ea typeface="+mn-ea"/>
                          <a:cs typeface="+mn-cs"/>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Intermittent database issue resulting in missing Actual Generation Data for certain CDR products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200" b="0" i="0" u="none" strike="noStrike" kern="1200" dirty="0">
                          <a:solidFill>
                            <a:srgbClr val="000000"/>
                          </a:solidFill>
                          <a:effectLst/>
                          <a:latin typeface="Aptos Narrow" panose="020B0004020202020204" pitchFamily="34" charset="0"/>
                          <a:ea typeface="+mn-ea"/>
                          <a:cs typeface="+mn-cs"/>
                        </a:rPr>
                        <a:t>Dates Affected: 04/03/2026 0900 Interval</a:t>
                      </a:r>
                    </a:p>
                    <a:p>
                      <a:endParaRPr lang="en-US" sz="1200" b="0" i="0" u="none" strike="noStrike" kern="1200" dirty="0">
                        <a:solidFill>
                          <a:srgbClr val="000000"/>
                        </a:solidFill>
                        <a:effectLst/>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Issue: Certain CDR products providing Actual Generation data  were missing values during the identified timeframe</a:t>
                      </a:r>
                    </a:p>
                    <a:p>
                      <a:endParaRPr lang="en-US" sz="1200" b="0" i="0" u="none" strike="noStrike" kern="1200" dirty="0">
                        <a:solidFill>
                          <a:srgbClr val="000000"/>
                        </a:solidFill>
                        <a:effectLst/>
                        <a:latin typeface="Aptos Narrow" panose="020B0004020202020204" pitchFamily="34" charset="0"/>
                        <a:ea typeface="+mn-ea"/>
                        <a:cs typeface="+mn-cs"/>
                      </a:endParaRPr>
                    </a:p>
                    <a:p>
                      <a:r>
                        <a:rPr lang="en-US" sz="1200" b="1" i="0" u="none" strike="noStrike" kern="1200" dirty="0">
                          <a:solidFill>
                            <a:srgbClr val="000000"/>
                          </a:solidFill>
                          <a:effectLst/>
                          <a:latin typeface="Aptos Narrow" panose="020B0004020202020204" pitchFamily="34" charset="0"/>
                          <a:ea typeface="+mn-ea"/>
                          <a:cs typeface="+mn-cs"/>
                        </a:rPr>
                        <a:t>EMIL ID	Product Name</a:t>
                      </a:r>
                    </a:p>
                    <a:p>
                      <a:r>
                        <a:rPr lang="en-US" sz="1200" b="0" i="0" u="none" strike="noStrike" kern="1200" dirty="0">
                          <a:solidFill>
                            <a:srgbClr val="000000"/>
                          </a:solidFill>
                          <a:effectLst/>
                          <a:latin typeface="Aptos Narrow" panose="020B0004020202020204" pitchFamily="34" charset="0"/>
                          <a:ea typeface="+mn-ea"/>
                          <a:cs typeface="+mn-cs"/>
                        </a:rPr>
                        <a:t>np6-346-cd	Actual System Load by Forecast Zone</a:t>
                      </a:r>
                    </a:p>
                    <a:p>
                      <a:r>
                        <a:rPr lang="en-US" sz="1200" b="0" i="0" u="none" strike="noStrike" kern="1200" dirty="0">
                          <a:solidFill>
                            <a:srgbClr val="000000"/>
                          </a:solidFill>
                          <a:effectLst/>
                          <a:latin typeface="Aptos Narrow" panose="020B0004020202020204" pitchFamily="34" charset="0"/>
                          <a:ea typeface="+mn-ea"/>
                          <a:cs typeface="+mn-cs"/>
                        </a:rPr>
                        <a:t>np6-344-cd	Actual System Load by Study Area</a:t>
                      </a:r>
                    </a:p>
                    <a:p>
                      <a:r>
                        <a:rPr lang="en-US" sz="1200" b="0" i="0" u="none" strike="noStrike" kern="1200" dirty="0">
                          <a:solidFill>
                            <a:srgbClr val="000000"/>
                          </a:solidFill>
                          <a:effectLst/>
                          <a:latin typeface="Aptos Narrow" panose="020B0004020202020204" pitchFamily="34" charset="0"/>
                          <a:ea typeface="+mn-ea"/>
                          <a:cs typeface="+mn-cs"/>
                        </a:rPr>
                        <a:t>np6-345-cd	Actual System Load by Weather Zone</a:t>
                      </a:r>
                    </a:p>
                    <a:p>
                      <a:r>
                        <a:rPr lang="en-US" sz="1200" b="0" i="0" u="none" strike="noStrike" kern="1200" dirty="0">
                          <a:solidFill>
                            <a:srgbClr val="000000"/>
                          </a:solidFill>
                          <a:effectLst/>
                          <a:latin typeface="Aptos Narrow" panose="020B0004020202020204" pitchFamily="34" charset="0"/>
                          <a:ea typeface="+mn-ea"/>
                          <a:cs typeface="+mn-cs"/>
                        </a:rPr>
                        <a:t>gen-55-cd	Hourly Real-Time Load vs. Actual Report</a:t>
                      </a:r>
                    </a:p>
                    <a:p>
                      <a:r>
                        <a:rPr lang="en-US" sz="1200" b="0" i="0" u="none" strike="noStrike" kern="1200" dirty="0">
                          <a:solidFill>
                            <a:srgbClr val="000000"/>
                          </a:solidFill>
                          <a:effectLst/>
                          <a:latin typeface="Aptos Narrow" panose="020B0004020202020204" pitchFamily="34" charset="0"/>
                          <a:ea typeface="+mn-ea"/>
                          <a:cs typeface="+mn-cs"/>
                        </a:rPr>
                        <a:t>np4-738-cd	Solar Power Production - Actual 5-Minute Averaged Values</a:t>
                      </a:r>
                    </a:p>
                    <a:p>
                      <a:r>
                        <a:rPr lang="en-US" sz="1200" b="0" i="0" u="none" strike="noStrike" kern="1200" dirty="0">
                          <a:solidFill>
                            <a:srgbClr val="000000"/>
                          </a:solidFill>
                          <a:effectLst/>
                          <a:latin typeface="Aptos Narrow" panose="020B0004020202020204" pitchFamily="34" charset="0"/>
                          <a:ea typeface="+mn-ea"/>
                          <a:cs typeface="+mn-cs"/>
                        </a:rPr>
                        <a:t>np4-746-cd	Solar Power Production - Actual 5-Minute Averaged Values by Geographical Region</a:t>
                      </a:r>
                    </a:p>
                    <a:p>
                      <a:r>
                        <a:rPr lang="en-US" sz="1200" b="0" i="0" u="none" strike="noStrike" kern="1200" dirty="0">
                          <a:solidFill>
                            <a:srgbClr val="000000"/>
                          </a:solidFill>
                          <a:effectLst/>
                          <a:latin typeface="Aptos Narrow" panose="020B0004020202020204" pitchFamily="34" charset="0"/>
                          <a:ea typeface="+mn-ea"/>
                          <a:cs typeface="+mn-cs"/>
                        </a:rPr>
                        <a:t>np4-737-cd	Solar Power Production - Hourly Averaged Actual and Forecasted Values</a:t>
                      </a:r>
                    </a:p>
                    <a:p>
                      <a:r>
                        <a:rPr lang="en-US" sz="1200" b="0" i="0" u="none" strike="noStrike" kern="1200" dirty="0">
                          <a:solidFill>
                            <a:srgbClr val="000000"/>
                          </a:solidFill>
                          <a:effectLst/>
                          <a:latin typeface="Aptos Narrow" panose="020B0004020202020204" pitchFamily="34" charset="0"/>
                          <a:ea typeface="+mn-ea"/>
                          <a:cs typeface="+mn-cs"/>
                        </a:rPr>
                        <a:t>np4-745-cd	Solar Power Production - Hourly Averaged Actual and Forecasted Values by Geographical Region</a:t>
                      </a:r>
                    </a:p>
                    <a:p>
                      <a:r>
                        <a:rPr lang="en-US" sz="1200" b="0" i="0" u="none" strike="noStrike" kern="1200" dirty="0">
                          <a:solidFill>
                            <a:srgbClr val="000000"/>
                          </a:solidFill>
                          <a:effectLst/>
                          <a:latin typeface="Aptos Narrow" panose="020B0004020202020204" pitchFamily="34" charset="0"/>
                          <a:ea typeface="+mn-ea"/>
                          <a:cs typeface="+mn-cs"/>
                        </a:rPr>
                        <a:t>np4-733-cd	Wind Power Production - Actual 5-Minute Averaged Values</a:t>
                      </a:r>
                    </a:p>
                    <a:p>
                      <a:r>
                        <a:rPr lang="en-US" sz="1200" b="0" i="0" u="none" strike="noStrike" kern="1200" dirty="0">
                          <a:solidFill>
                            <a:srgbClr val="000000"/>
                          </a:solidFill>
                          <a:effectLst/>
                          <a:latin typeface="Aptos Narrow" panose="020B0004020202020204" pitchFamily="34" charset="0"/>
                          <a:ea typeface="+mn-ea"/>
                          <a:cs typeface="+mn-cs"/>
                        </a:rPr>
                        <a:t>np4-743-cd	Wind Power Production - Actual 5-Minute Averaged Values by Geographical Region</a:t>
                      </a:r>
                    </a:p>
                    <a:p>
                      <a:r>
                        <a:rPr lang="en-US" sz="1200" b="0" i="0" u="none" strike="noStrike" kern="1200" dirty="0">
                          <a:solidFill>
                            <a:srgbClr val="000000"/>
                          </a:solidFill>
                          <a:effectLst/>
                          <a:latin typeface="Aptos Narrow" panose="020B0004020202020204" pitchFamily="34" charset="0"/>
                          <a:ea typeface="+mn-ea"/>
                          <a:cs typeface="+mn-cs"/>
                        </a:rPr>
                        <a:t>np4-732-cd	Wind Power Production - Hourly Averaged Actual and Forecasted Values</a:t>
                      </a:r>
                    </a:p>
                    <a:p>
                      <a:r>
                        <a:rPr lang="en-US" sz="1200" b="0" i="0" u="none" strike="noStrike" kern="1200" dirty="0">
                          <a:solidFill>
                            <a:srgbClr val="000000"/>
                          </a:solidFill>
                          <a:effectLst/>
                          <a:latin typeface="Aptos Narrow" panose="020B0004020202020204" pitchFamily="34" charset="0"/>
                          <a:ea typeface="+mn-ea"/>
                          <a:cs typeface="+mn-cs"/>
                        </a:rPr>
                        <a:t>np4-742-cd	Wind Power Production - Hourly Averaged Actual and Forecasted Values by Geographical Region</a:t>
                      </a:r>
                    </a:p>
                    <a:p>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53747007"/>
                  </a:ext>
                </a:extLst>
              </a:tr>
            </a:tbl>
          </a:graphicData>
        </a:graphic>
      </p:graphicFrame>
    </p:spTree>
    <p:extLst>
      <p:ext uri="{BB962C8B-B14F-4D97-AF65-F5344CB8AC3E}">
        <p14:creationId xmlns:p14="http://schemas.microsoft.com/office/powerpoint/2010/main" val="1876632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CC14B0-57C1-5CC4-4177-8B06CBF41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E7792C-4F38-FB38-C002-7E32C7424CCC}"/>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CFCC1C4C-F286-9894-1907-426FB0B85F12}"/>
              </a:ext>
            </a:extLst>
          </p:cNvPr>
          <p:cNvSpPr>
            <a:spLocks noGrp="1"/>
          </p:cNvSpPr>
          <p:nvPr>
            <p:ph type="sldNum" sz="quarter" idx="12"/>
          </p:nvPr>
        </p:nvSpPr>
        <p:spPr/>
        <p:txBody>
          <a:bodyPr/>
          <a:lstStyle/>
          <a:p>
            <a:fld id="{BCDE79FB-97BA-492B-8D57-F1373F9ADA95}" type="slidenum">
              <a:rPr lang="en-US" smtClean="0"/>
              <a:t>3</a:t>
            </a:fld>
            <a:endParaRPr lang="en-US" dirty="0"/>
          </a:p>
        </p:txBody>
      </p:sp>
      <p:graphicFrame>
        <p:nvGraphicFramePr>
          <p:cNvPr id="5" name="Table 4">
            <a:extLst>
              <a:ext uri="{FF2B5EF4-FFF2-40B4-BE49-F238E27FC236}">
                <a16:creationId xmlns:a16="http://schemas.microsoft.com/office/drawing/2014/main" id="{0AED116D-BA4F-0978-D93F-58F9B6816D11}"/>
              </a:ext>
            </a:extLst>
          </p:cNvPr>
          <p:cNvGraphicFramePr>
            <a:graphicFrameLocks noGrp="1"/>
          </p:cNvGraphicFramePr>
          <p:nvPr>
            <p:extLst>
              <p:ext uri="{D42A27DB-BD31-4B8C-83A1-F6EECF244321}">
                <p14:modId xmlns:p14="http://schemas.microsoft.com/office/powerpoint/2010/main" val="1502255624"/>
              </p:ext>
            </p:extLst>
          </p:nvPr>
        </p:nvGraphicFramePr>
        <p:xfrm>
          <a:off x="533401" y="1132036"/>
          <a:ext cx="11125198" cy="4815891"/>
        </p:xfrm>
        <a:graphic>
          <a:graphicData uri="http://schemas.openxmlformats.org/drawingml/2006/table">
            <a:tbl>
              <a:tblPr firstRow="1" bandRow="1">
                <a:tableStyleId>{B301B821-A1FF-4177-AEE7-76D212191A09}</a:tableStyleId>
              </a:tblPr>
              <a:tblGrid>
                <a:gridCol w="778932">
                  <a:extLst>
                    <a:ext uri="{9D8B030D-6E8A-4147-A177-3AD203B41FA5}">
                      <a16:colId xmlns:a16="http://schemas.microsoft.com/office/drawing/2014/main" val="1137848847"/>
                    </a:ext>
                  </a:extLst>
                </a:gridCol>
                <a:gridCol w="2607734">
                  <a:extLst>
                    <a:ext uri="{9D8B030D-6E8A-4147-A177-3AD203B41FA5}">
                      <a16:colId xmlns:a16="http://schemas.microsoft.com/office/drawing/2014/main" val="2921331168"/>
                    </a:ext>
                  </a:extLst>
                </a:gridCol>
                <a:gridCol w="7738532">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121856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Removal of Extra Spaces from CDR Report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The following reports contain extra spaces in columns or rows that will be removed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panose="020B0004020202020204" pitchFamily="34" charset="0"/>
                        </a:rPr>
                        <a:t>Removal of extra row with spaces after last row of data from:</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a:rPr>
                        <a:t>Summary Report of HDL and LDL | NP6-915-CD | Rpt ID 13081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a:latin typeface="Aptos Narrow"/>
                        </a:rPr>
                        <a:t>State Estimator Load Report - Total ERCOT Generation | NP6-625-CD | Rpt ID 12358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3756287"/>
                  </a:ext>
                </a:extLst>
              </a:tr>
              <a:tr h="1788534">
                <a:tc>
                  <a:txBody>
                    <a:bodyPr/>
                    <a:lstStyle/>
                    <a:p>
                      <a:pPr algn="ctr"/>
                      <a:r>
                        <a:rPr lang="en-US" sz="1200" b="1" dirty="0">
                          <a:latin typeface="Aptos Narrow" panose="020B00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u="none" strike="noStrike" dirty="0">
                          <a:effectLst/>
                          <a:latin typeface="Aptos Narrow" panose="020B0004020202020204" pitchFamily="34" charset="0"/>
                        </a:rPr>
                        <a:t>Additional public products added to the ERCOT Data Portal</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dirty="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u="none" strike="noStrike" kern="1200" dirty="0">
                        <a:solidFill>
                          <a:schemeClr val="dk1"/>
                        </a:solidFill>
                        <a:effectLst/>
                        <a:latin typeface="Aptos Narrow" panose="020B0004020202020204" pitchFamily="34" charset="0"/>
                        <a:ea typeface="+mn-ea"/>
                        <a:cs typeface="+mn-cs"/>
                      </a:endParaRPr>
                    </a:p>
                    <a:p>
                      <a:pPr algn="l" fontAlgn="b">
                        <a:buNone/>
                      </a:pPr>
                      <a:r>
                        <a:rPr lang="en-US" sz="1200" u="none" strike="noStrike" kern="1200" dirty="0">
                          <a:solidFill>
                            <a:schemeClr val="dk1"/>
                          </a:solidFill>
                          <a:effectLst/>
                          <a:latin typeface="Aptos Narrow"/>
                          <a:ea typeface="+mn-ea"/>
                          <a:cs typeface="+mn-cs"/>
                        </a:rPr>
                        <a:t>State Estimator Load Report - Total ERCOT Generation| NP6-625-CD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12358 </a:t>
                      </a:r>
                    </a:p>
                    <a:p>
                      <a:pPr algn="l" fontAlgn="b">
                        <a:buNone/>
                      </a:pPr>
                      <a:r>
                        <a:rPr lang="en-US" sz="1200" u="none" strike="noStrike" kern="1200" dirty="0">
                          <a:solidFill>
                            <a:schemeClr val="dk1"/>
                          </a:solidFill>
                          <a:effectLst/>
                          <a:latin typeface="Aptos Narrow"/>
                          <a:ea typeface="+mn-ea"/>
                          <a:cs typeface="+mn-cs"/>
                        </a:rPr>
                        <a:t>State Estimator Load Report – DC Ties Flows| NP6-626-CD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12359 </a:t>
                      </a:r>
                    </a:p>
                    <a:p>
                      <a:pPr algn="l" fontAlgn="b">
                        <a:buNone/>
                      </a:pPr>
                      <a:r>
                        <a:rPr lang="en-US" sz="1200" u="none" strike="noStrike" kern="1200" dirty="0">
                          <a:solidFill>
                            <a:schemeClr val="dk1"/>
                          </a:solidFill>
                          <a:effectLst/>
                          <a:latin typeface="Aptos Narrow"/>
                          <a:ea typeface="+mn-ea"/>
                          <a:cs typeface="+mn-cs"/>
                        </a:rPr>
                        <a:t>Summary Report of HDL and LDL | NP6-915-CD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13081 </a:t>
                      </a:r>
                    </a:p>
                    <a:p>
                      <a:pPr algn="l" fontAlgn="b">
                        <a:buNone/>
                      </a:pPr>
                      <a:r>
                        <a:rPr lang="en-US" sz="1200" u="none" strike="noStrike" kern="1200" dirty="0">
                          <a:solidFill>
                            <a:schemeClr val="dk1"/>
                          </a:solidFill>
                          <a:effectLst/>
                          <a:latin typeface="Aptos Narrow"/>
                          <a:ea typeface="+mn-ea"/>
                          <a:cs typeface="+mn-cs"/>
                        </a:rPr>
                        <a:t>Real-Time Price for SOG | NP6-326-CD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21115 </a:t>
                      </a:r>
                    </a:p>
                    <a:p>
                      <a:pPr algn="l" fontAlgn="b">
                        <a:buNone/>
                      </a:pPr>
                      <a:r>
                        <a:rPr lang="en-US" sz="1200" u="none" strike="noStrike" kern="1200" dirty="0">
                          <a:solidFill>
                            <a:schemeClr val="dk1"/>
                          </a:solidFill>
                          <a:effectLst/>
                          <a:latin typeface="Aptos Narrow"/>
                          <a:ea typeface="+mn-ea"/>
                          <a:cs typeface="+mn-cs"/>
                        </a:rPr>
                        <a:t>TDSP ESIID Extract| ZP15-612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203 </a:t>
                      </a:r>
                    </a:p>
                    <a:p>
                      <a:pPr algn="l" fontAlgn="b">
                        <a:buNone/>
                      </a:pPr>
                      <a:r>
                        <a:rPr lang="en-US" sz="1200" u="none" strike="noStrike" kern="1200" dirty="0">
                          <a:solidFill>
                            <a:schemeClr val="dk1"/>
                          </a:solidFill>
                          <a:effectLst/>
                          <a:latin typeface="Aptos Narrow"/>
                          <a:ea typeface="+mn-ea"/>
                          <a:cs typeface="+mn-cs"/>
                        </a:rPr>
                        <a:t>Hourly Balancing Authority Operations Report | EIA-930-CD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13457 </a:t>
                      </a:r>
                    </a:p>
                    <a:p>
                      <a:pPr algn="l" fontAlgn="b">
                        <a:buNone/>
                      </a:pPr>
                      <a:r>
                        <a:rPr lang="en-US" sz="1200" u="none" strike="noStrike" kern="1200" dirty="0">
                          <a:solidFill>
                            <a:schemeClr val="dk1"/>
                          </a:solidFill>
                          <a:effectLst/>
                          <a:latin typeface="Aptos Narrow"/>
                          <a:ea typeface="+mn-ea"/>
                          <a:cs typeface="+mn-cs"/>
                        </a:rPr>
                        <a:t>Hourly RUC Active and Binding Transmission Constraints| NP5-755-CD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12336 </a:t>
                      </a:r>
                    </a:p>
                    <a:p>
                      <a:pPr marL="0" marR="0" lvl="0" indent="0" algn="l">
                        <a:lnSpc>
                          <a:spcPct val="100000"/>
                        </a:lnSpc>
                        <a:spcBef>
                          <a:spcPts val="0"/>
                        </a:spcBef>
                        <a:spcAft>
                          <a:spcPts val="0"/>
                        </a:spcAft>
                        <a:buNone/>
                      </a:pPr>
                      <a:r>
                        <a:rPr lang="en-US" sz="1200" u="none" strike="noStrike" kern="1200" noProof="0" dirty="0">
                          <a:solidFill>
                            <a:schemeClr val="dk1"/>
                          </a:solidFill>
                          <a:effectLst/>
                          <a:latin typeface="Aptos Narrow"/>
                          <a:ea typeface="+mn-ea"/>
                          <a:cs typeface="+mn-cs"/>
                        </a:rPr>
                        <a:t>RTM Price Corrections for LMPs by SOG Including Price Adders | NP4-197-M | </a:t>
                      </a:r>
                      <a:r>
                        <a:rPr lang="en-US" sz="1200" u="none" strike="noStrike" kern="1200" noProof="0" dirty="0" err="1">
                          <a:solidFill>
                            <a:schemeClr val="dk1"/>
                          </a:solidFill>
                          <a:effectLst/>
                          <a:latin typeface="Aptos Narrow"/>
                          <a:ea typeface="+mn-ea"/>
                          <a:cs typeface="+mn-cs"/>
                        </a:rPr>
                        <a:t>Rpt</a:t>
                      </a:r>
                      <a:r>
                        <a:rPr lang="en-US" sz="1200" u="none" strike="noStrike" kern="1200" noProof="0" dirty="0">
                          <a:solidFill>
                            <a:schemeClr val="dk1"/>
                          </a:solidFill>
                          <a:effectLst/>
                          <a:latin typeface="Aptos Narrow"/>
                          <a:ea typeface="+mn-ea"/>
                          <a:cs typeface="+mn-cs"/>
                        </a:rPr>
                        <a:t> ID 13045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00349377"/>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a:solidFill>
                            <a:schemeClr val="dk1"/>
                          </a:solidFill>
                          <a:latin typeface="Aptos Narrow" panose="020B0004020202020204" pitchFamily="34" charset="0"/>
                          <a:ea typeface="+mn-ea"/>
                          <a:cs typeface="+mn-cs"/>
                        </a:rPr>
                        <a:t>RTC Cleanup: RTM Price Corrections for LMPs by SOG Including Price Adders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a:solidFill>
                            <a:schemeClr val="dk1"/>
                          </a:solidFill>
                          <a:latin typeface="Aptos Narrow"/>
                          <a:ea typeface="+mn-ea"/>
                          <a:cs typeface="+mn-cs"/>
                        </a:rPr>
                        <a:t>Public | NP4-197-M | Rpt ID 13045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rtl="0" eaLnBrk="1" fontAlgn="auto" latinLnBrk="0" hangingPunct="1">
                        <a:lnSpc>
                          <a:spcPct val="100000"/>
                        </a:lnSpc>
                        <a:spcBef>
                          <a:spcPts val="0"/>
                        </a:spcBef>
                        <a:spcAft>
                          <a:spcPts val="0"/>
                        </a:spcAft>
                        <a:buClrTx/>
                        <a:buSzTx/>
                        <a:buFontTx/>
                        <a:buNone/>
                      </a:pPr>
                      <a:r>
                        <a:rPr lang="en-US" sz="1200" u="none" strike="noStrike" kern="1200" dirty="0">
                          <a:solidFill>
                            <a:schemeClr val="tx1"/>
                          </a:solidFill>
                          <a:effectLst/>
                          <a:latin typeface="Aptos Narrow"/>
                          <a:ea typeface="+mn-ea"/>
                          <a:cs typeface="+mn-cs"/>
                        </a:rPr>
                        <a:t>Remove columns: RTORPA_ORIG, RTORPA_CORR</a:t>
                      </a:r>
                      <a:endParaRPr lang="en-US" dirty="0">
                        <a:solidFill>
                          <a:schemeClr val="tx1"/>
                        </a:solidFill>
                        <a:latin typeface="Aptos Narrow"/>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0820122"/>
                  </a:ext>
                </a:extLst>
              </a:tr>
            </a:tbl>
          </a:graphicData>
        </a:graphic>
      </p:graphicFrame>
    </p:spTree>
    <p:extLst>
      <p:ext uri="{BB962C8B-B14F-4D97-AF65-F5344CB8AC3E}">
        <p14:creationId xmlns:p14="http://schemas.microsoft.com/office/powerpoint/2010/main" val="2198164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42576-128F-D85F-B44C-8FD629C25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DE0A13-F78B-9908-6A35-F317605B4CCB}"/>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627CAE2F-D08D-A610-F2AF-2DB22CF1B5AD}"/>
              </a:ext>
            </a:extLst>
          </p:cNvPr>
          <p:cNvSpPr>
            <a:spLocks noGrp="1"/>
          </p:cNvSpPr>
          <p:nvPr>
            <p:ph type="sldNum" sz="quarter" idx="12"/>
          </p:nvPr>
        </p:nvSpPr>
        <p:spPr/>
        <p:txBody>
          <a:bodyPr/>
          <a:lstStyle/>
          <a:p>
            <a:fld id="{BCDE79FB-97BA-492B-8D57-F1373F9ADA95}" type="slidenum">
              <a:rPr lang="en-US" smtClean="0"/>
              <a:t>4</a:t>
            </a:fld>
            <a:endParaRPr lang="en-US" dirty="0"/>
          </a:p>
        </p:txBody>
      </p:sp>
      <p:graphicFrame>
        <p:nvGraphicFramePr>
          <p:cNvPr id="5" name="Table 4">
            <a:extLst>
              <a:ext uri="{FF2B5EF4-FFF2-40B4-BE49-F238E27FC236}">
                <a16:creationId xmlns:a16="http://schemas.microsoft.com/office/drawing/2014/main" id="{38503C7F-B2D5-20E2-3763-1B5932C22A4E}"/>
              </a:ext>
            </a:extLst>
          </p:cNvPr>
          <p:cNvGraphicFramePr>
            <a:graphicFrameLocks noGrp="1"/>
          </p:cNvGraphicFramePr>
          <p:nvPr>
            <p:extLst>
              <p:ext uri="{D42A27DB-BD31-4B8C-83A1-F6EECF244321}">
                <p14:modId xmlns:p14="http://schemas.microsoft.com/office/powerpoint/2010/main" val="4266474809"/>
              </p:ext>
            </p:extLst>
          </p:nvPr>
        </p:nvGraphicFramePr>
        <p:xfrm>
          <a:off x="533401" y="1132036"/>
          <a:ext cx="11125198" cy="3760639"/>
        </p:xfrm>
        <a:graphic>
          <a:graphicData uri="http://schemas.openxmlformats.org/drawingml/2006/table">
            <a:tbl>
              <a:tblPr firstRow="1" bandRow="1">
                <a:tableStyleId>{B301B821-A1FF-4177-AEE7-76D212191A09}</a:tableStyleId>
              </a:tblPr>
              <a:tblGrid>
                <a:gridCol w="778932">
                  <a:extLst>
                    <a:ext uri="{9D8B030D-6E8A-4147-A177-3AD203B41FA5}">
                      <a16:colId xmlns:a16="http://schemas.microsoft.com/office/drawing/2014/main" val="1137848847"/>
                    </a:ext>
                  </a:extLst>
                </a:gridCol>
                <a:gridCol w="2607734">
                  <a:extLst>
                    <a:ext uri="{9D8B030D-6E8A-4147-A177-3AD203B41FA5}">
                      <a16:colId xmlns:a16="http://schemas.microsoft.com/office/drawing/2014/main" val="2921331168"/>
                    </a:ext>
                  </a:extLst>
                </a:gridCol>
                <a:gridCol w="7738532">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Aptos Narrow" panose="020B0004020202020204" pitchFamily="34" charset="0"/>
                          <a:ea typeface="+mn-ea"/>
                          <a:cs typeface="+mn-cs"/>
                        </a:rPr>
                        <a:t>Public Dashboard Legacy URL Link Removals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Legacy URLs for the following dashboards will be disabled: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strike="noStrike" kern="1200" dirty="0">
                        <a:solidFill>
                          <a:schemeClr val="dk1"/>
                        </a:solidFill>
                        <a:effectLst/>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System Ancillary Services Capacity Monitor: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https://www.ercot.com/content/cdr/html/as_capacity_monitor.html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strike="noStrike" kern="1200" dirty="0">
                        <a:solidFill>
                          <a:schemeClr val="dk1"/>
                        </a:solidFill>
                        <a:effectLst/>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Capacity Available to SCED: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https://www.ercot.com/content/cdr/html/scedUpDown_currentDay.html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https://www.ercot.com/content/cdr/html/scedUpDown_previous90Minutes.html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https://www.ercot.com/content/cdr/html/scedUpDown_previousDay1.html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https://www.ercot.com/content/cdr/html/scedUpDown_previousDay2.html</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https://www.ercot.com/content/cdr/html/scedUpDown_previousDay3.html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strike="noStrike" kern="1200" dirty="0">
                        <a:solidFill>
                          <a:schemeClr val="dk1"/>
                        </a:solidFill>
                        <a:effectLst/>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rPr>
                        <a:t>The RTC updated dashboards will remain available at the existing URLs: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hlinkClick r:id="rId2"/>
                        </a:rPr>
                        <a:t>https://www.ercot.com/gridmktinfo/dashboards/ancillaryservicecapacitymonitor</a:t>
                      </a:r>
                      <a:r>
                        <a:rPr lang="en-US" sz="1200" u="none" strike="noStrike" kern="1200" dirty="0">
                          <a:solidFill>
                            <a:schemeClr val="dk1"/>
                          </a:solidFill>
                          <a:effectLst/>
                          <a:latin typeface="Aptos Narrow" panose="020B0004020202020204" pitchFamily="34"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panose="020B0004020202020204" pitchFamily="34" charset="0"/>
                          <a:ea typeface="+mn-ea"/>
                          <a:cs typeface="+mn-cs"/>
                          <a:hlinkClick r:id="rId3"/>
                        </a:rPr>
                        <a:t>https://www.ercot.com/gridmktinfo/dashboards/capacityavailablesced</a:t>
                      </a:r>
                      <a:endParaRPr lang="en-US" sz="1200" u="none" strike="noStrike" kern="1200" dirty="0">
                        <a:solidFill>
                          <a:schemeClr val="dk1"/>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7662069"/>
                  </a:ext>
                </a:extLst>
              </a:tr>
            </a:tbl>
          </a:graphicData>
        </a:graphic>
      </p:graphicFrame>
    </p:spTree>
    <p:extLst>
      <p:ext uri="{BB962C8B-B14F-4D97-AF65-F5344CB8AC3E}">
        <p14:creationId xmlns:p14="http://schemas.microsoft.com/office/powerpoint/2010/main" val="732031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B833E-2AAA-8362-FDFF-9179B57806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143470-3322-E4C1-42F9-14A837737D6C}"/>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E3F86C95-069C-4A42-4E34-57E5C351F7C5}"/>
              </a:ext>
            </a:extLst>
          </p:cNvPr>
          <p:cNvSpPr>
            <a:spLocks noGrp="1"/>
          </p:cNvSpPr>
          <p:nvPr>
            <p:ph type="sldNum" sz="quarter" idx="12"/>
          </p:nvPr>
        </p:nvSpPr>
        <p:spPr/>
        <p:txBody>
          <a:bodyPr/>
          <a:lstStyle/>
          <a:p>
            <a:fld id="{BCDE79FB-97BA-492B-8D57-F1373F9ADA95}" type="slidenum">
              <a:rPr lang="en-US" smtClean="0"/>
              <a:t>5</a:t>
            </a:fld>
            <a:endParaRPr lang="en-US" dirty="0"/>
          </a:p>
        </p:txBody>
      </p:sp>
      <p:graphicFrame>
        <p:nvGraphicFramePr>
          <p:cNvPr id="5" name="Table 4">
            <a:extLst>
              <a:ext uri="{FF2B5EF4-FFF2-40B4-BE49-F238E27FC236}">
                <a16:creationId xmlns:a16="http://schemas.microsoft.com/office/drawing/2014/main" id="{034FAE61-B889-937D-7AEC-BFC13BACC263}"/>
              </a:ext>
            </a:extLst>
          </p:cNvPr>
          <p:cNvGraphicFramePr>
            <a:graphicFrameLocks noGrp="1"/>
          </p:cNvGraphicFramePr>
          <p:nvPr>
            <p:extLst>
              <p:ext uri="{D42A27DB-BD31-4B8C-83A1-F6EECF244321}">
                <p14:modId xmlns:p14="http://schemas.microsoft.com/office/powerpoint/2010/main" val="3889171118"/>
              </p:ext>
            </p:extLst>
          </p:nvPr>
        </p:nvGraphicFramePr>
        <p:xfrm>
          <a:off x="224367" y="1083733"/>
          <a:ext cx="11743266" cy="430927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Update Column Names: </a:t>
                      </a:r>
                      <a:r>
                        <a:rPr lang="en-US" sz="1200" b="0" kern="1200" dirty="0">
                          <a:solidFill>
                            <a:schemeClr val="dk1"/>
                          </a:solidFill>
                          <a:latin typeface="Aptos Narrow" panose="020B0004020202020204" pitchFamily="34" charset="0"/>
                          <a:ea typeface="+mn-ea"/>
                          <a:cs typeface="+mn-cs"/>
                        </a:rPr>
                        <a:t>60-Day SCED Disclosure Report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latin typeface="Aptos Narrow" panose="020B0004020202020204" pitchFamily="34" charset="0"/>
                          <a:ea typeface="+mn-ea"/>
                          <a:cs typeface="+mn-cs"/>
                        </a:rPr>
                        <a:t>Public | NP3-965-ER | </a:t>
                      </a:r>
                      <a:r>
                        <a:rPr lang="en-US" sz="1200" b="0" kern="1200" dirty="0" err="1">
                          <a:solidFill>
                            <a:schemeClr val="dk1"/>
                          </a:solidFill>
                          <a:latin typeface="Aptos Narrow" panose="020B0004020202020204" pitchFamily="34" charset="0"/>
                          <a:ea typeface="+mn-ea"/>
                          <a:cs typeface="+mn-cs"/>
                        </a:rPr>
                        <a:t>Rpt</a:t>
                      </a:r>
                      <a:r>
                        <a:rPr lang="en-US" sz="1200" b="0" kern="1200" dirty="0">
                          <a:solidFill>
                            <a:schemeClr val="dk1"/>
                          </a:solidFill>
                          <a:latin typeface="Aptos Narrow" panose="020B0004020202020204" pitchFamily="34" charset="0"/>
                          <a:ea typeface="+mn-ea"/>
                          <a:cs typeface="+mn-cs"/>
                        </a:rPr>
                        <a:t> ID 13052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Add the missing R to the end of the RRS sub-types in each of the following reports on the ERCOT Public and ERCOT Data Portal: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60-Day Load Resource Data in SCED: AS Capability RRSPFR, AS Capability RRSFFR, AS Capability RRSUFR</a:t>
                      </a:r>
                      <a:br>
                        <a:rPr lang="en-US" sz="1200" dirty="0">
                          <a:latin typeface="Aptos Narrow" panose="020B0004020202020204" pitchFamily="34" charset="0"/>
                        </a:rPr>
                      </a:br>
                      <a:r>
                        <a:rPr lang="en-US" sz="1200" dirty="0">
                          <a:latin typeface="Aptos Narrow" panose="020B0004020202020204" pitchFamily="34" charset="0"/>
                        </a:rPr>
                        <a:t>60-Day Generation Resource Data in SCED: AS Capability RRSPFR, AS Capability RRSFFR</a:t>
                      </a:r>
                      <a:br>
                        <a:rPr lang="en-US" sz="1200" dirty="0">
                          <a:latin typeface="Aptos Narrow" panose="020B0004020202020204" pitchFamily="34" charset="0"/>
                        </a:rPr>
                      </a:br>
                      <a:r>
                        <a:rPr lang="en-US" sz="1200" dirty="0">
                          <a:latin typeface="Aptos Narrow" panose="020B0004020202020204" pitchFamily="34" charset="0"/>
                        </a:rPr>
                        <a:t>60-Day ESR Data in SCED: AS Capability RRSPFR, AS Capability RRSFFR</a:t>
                      </a:r>
                      <a:endParaRPr lang="en-US" sz="1200" b="0" dirty="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r h="751087">
                <a:tc>
                  <a:txBody>
                    <a:bodyPr/>
                    <a:lstStyle/>
                    <a:p>
                      <a:pPr algn="ctr"/>
                      <a:r>
                        <a:rPr lang="en-US" sz="1200" b="1" dirty="0">
                          <a:latin typeface="Aptos Narrow" panose="020B00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b="0" i="0" u="none" strike="noStrike" dirty="0">
                          <a:solidFill>
                            <a:srgbClr val="000000"/>
                          </a:solidFill>
                          <a:effectLst/>
                          <a:latin typeface="Aptos Narrow" panose="020B0004020202020204" pitchFamily="34" charset="0"/>
                        </a:rPr>
                        <a:t>Report Renames for EMIL/MIS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NP1-302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10039 </a:t>
                      </a:r>
                    </a:p>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Rename from AS Obligation and Responsibility to Ancillary Service Obligations Report</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NP8-544-ER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ID23363</a:t>
                      </a: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Rename from Monthly Deployment Performance QSE Summary Report for Non-CLRs Providing RRS and ECRS to Monthly Deployment Performance QSE Summary Report for Non-CLRs Providing RRS, ECRS, and NSPIN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80717"/>
                  </a:ext>
                </a:extLst>
              </a:tr>
              <a:tr h="751087">
                <a:tc>
                  <a:txBody>
                    <a:bodyPr/>
                    <a:lstStyle/>
                    <a:p>
                      <a:pPr algn="ctr"/>
                      <a:r>
                        <a:rPr lang="en-US" sz="1200" b="1" dirty="0">
                          <a:latin typeface="Aptos Narrow" panose="020B00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NP8-544-ER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23363 Report Changes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b="0" i="0" u="none" strike="noStrike" kern="1200" dirty="0">
                          <a:solidFill>
                            <a:srgbClr val="000000"/>
                          </a:solidFill>
                          <a:effectLst/>
                          <a:latin typeface="Aptos Narrow" panose="020B0004020202020204" pitchFamily="34" charset="0"/>
                          <a:ea typeface="+mn-ea"/>
                          <a:cs typeface="+mn-cs"/>
                        </a:rPr>
                        <a:t>NP8-544-ER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23363 </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Report Rename :  Monthly Deployment Performance QSE Summary Report for Non-CLRs Providing RRS and ECRS, and NSPIN</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Modify Report to include NSPIN and Addition of NSPIN_PERT Tab</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912380"/>
                  </a:ext>
                </a:extLst>
              </a:tr>
            </a:tbl>
          </a:graphicData>
        </a:graphic>
      </p:graphicFrame>
    </p:spTree>
    <p:extLst>
      <p:ext uri="{BB962C8B-B14F-4D97-AF65-F5344CB8AC3E}">
        <p14:creationId xmlns:p14="http://schemas.microsoft.com/office/powerpoint/2010/main" val="28960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B2B7D-D2F4-2D33-8BB3-862191EE40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D0219D-AC01-F7DE-6673-D5A62ACEA4E2}"/>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945B5803-7F8C-88FE-E93D-E88A76DF67F6}"/>
              </a:ext>
            </a:extLst>
          </p:cNvPr>
          <p:cNvSpPr>
            <a:spLocks noGrp="1"/>
          </p:cNvSpPr>
          <p:nvPr>
            <p:ph type="sldNum" sz="quarter" idx="12"/>
          </p:nvPr>
        </p:nvSpPr>
        <p:spPr/>
        <p:txBody>
          <a:bodyPr/>
          <a:lstStyle/>
          <a:p>
            <a:fld id="{BCDE79FB-97BA-492B-8D57-F1373F9ADA95}" type="slidenum">
              <a:rPr lang="en-US" smtClean="0"/>
              <a:t>6</a:t>
            </a:fld>
            <a:endParaRPr lang="en-US" dirty="0"/>
          </a:p>
        </p:txBody>
      </p:sp>
      <p:graphicFrame>
        <p:nvGraphicFramePr>
          <p:cNvPr id="5" name="Table 4">
            <a:extLst>
              <a:ext uri="{FF2B5EF4-FFF2-40B4-BE49-F238E27FC236}">
                <a16:creationId xmlns:a16="http://schemas.microsoft.com/office/drawing/2014/main" id="{0C6D1366-3DFD-8C33-241A-5CA99F2C038D}"/>
              </a:ext>
            </a:extLst>
          </p:cNvPr>
          <p:cNvGraphicFramePr>
            <a:graphicFrameLocks noGrp="1"/>
          </p:cNvGraphicFramePr>
          <p:nvPr>
            <p:extLst>
              <p:ext uri="{D42A27DB-BD31-4B8C-83A1-F6EECF244321}">
                <p14:modId xmlns:p14="http://schemas.microsoft.com/office/powerpoint/2010/main" val="622483308"/>
              </p:ext>
            </p:extLst>
          </p:nvPr>
        </p:nvGraphicFramePr>
        <p:xfrm>
          <a:off x="224367" y="1083733"/>
          <a:ext cx="11743266" cy="504079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l" fontAlgn="b">
                        <a:buNone/>
                      </a:pPr>
                      <a:r>
                        <a:rPr lang="en-US" sz="1200" u="none" strike="noStrike" dirty="0">
                          <a:effectLst/>
                          <a:latin typeface="Aptos Narrow" panose="020B0004020202020204" pitchFamily="34" charset="0"/>
                        </a:rPr>
                        <a:t>Additional public products added to the ERCOT Data Portal</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dirty="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u="none" strike="noStrike" kern="1200" dirty="0">
                        <a:solidFill>
                          <a:schemeClr val="dk1"/>
                        </a:solidFill>
                        <a:effectLst/>
                        <a:latin typeface="Aptos Narrow" panose="020B0004020202020204" pitchFamily="34" charset="0"/>
                        <a:ea typeface="+mn-ea"/>
                        <a:cs typeface="+mn-cs"/>
                      </a:endParaRPr>
                    </a:p>
                    <a:p>
                      <a:pPr algn="l" fontAlgn="b">
                        <a:buNone/>
                      </a:pPr>
                      <a:r>
                        <a:rPr lang="en-US" sz="1200" u="none" strike="noStrike" kern="1200" dirty="0">
                          <a:solidFill>
                            <a:schemeClr val="dk1"/>
                          </a:solidFill>
                          <a:effectLst/>
                          <a:latin typeface="Aptos Narrow"/>
                          <a:ea typeface="+mn-ea"/>
                          <a:cs typeface="+mn-cs"/>
                        </a:rPr>
                        <a:t>Hourly RMR Services Deployed | NP5-108-CD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10016 </a:t>
                      </a:r>
                    </a:p>
                    <a:p>
                      <a:pPr algn="l" fontAlgn="b">
                        <a:buNone/>
                      </a:pPr>
                      <a:r>
                        <a:rPr lang="en-US" sz="1200" u="none" strike="noStrike" kern="1200" dirty="0">
                          <a:solidFill>
                            <a:schemeClr val="dk1"/>
                          </a:solidFill>
                          <a:effectLst/>
                          <a:latin typeface="Aptos Narrow"/>
                          <a:ea typeface="+mn-ea"/>
                          <a:cs typeface="+mn-cs"/>
                        </a:rPr>
                        <a:t>DAM Electrically Similar Settlement Points| NP4-158-SG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13058</a:t>
                      </a:r>
                    </a:p>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a:ea typeface="+mn-ea"/>
                          <a:cs typeface="+mn-cs"/>
                        </a:rPr>
                        <a:t>Confidentiality Expired Adjusted Meter Load Report| NP1-300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12360</a:t>
                      </a:r>
                    </a:p>
                    <a:p>
                      <a:pPr marL="0" marR="0" lvl="0" indent="0" algn="l" defTabSz="914400" rtl="0" eaLnBrk="1" fontAlgn="b" latinLnBrk="0" hangingPunct="1">
                        <a:lnSpc>
                          <a:spcPct val="100000"/>
                        </a:lnSpc>
                        <a:spcBef>
                          <a:spcPts val="0"/>
                        </a:spcBef>
                        <a:spcAft>
                          <a:spcPts val="0"/>
                        </a:spcAft>
                        <a:buClrTx/>
                        <a:buSzTx/>
                        <a:buFontTx/>
                        <a:buNone/>
                        <a:tabLst/>
                        <a:defRPr/>
                      </a:pPr>
                      <a:r>
                        <a:rPr lang="en-US" sz="1200" u="none" strike="noStrike" kern="1200" dirty="0">
                          <a:solidFill>
                            <a:schemeClr val="dk1"/>
                          </a:solidFill>
                          <a:effectLst/>
                          <a:latin typeface="Aptos Narrow"/>
                          <a:ea typeface="+mn-ea"/>
                          <a:cs typeface="+mn-cs"/>
                        </a:rPr>
                        <a:t>Exceptional Fuel Cost Submission Report | NP4-494-ER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24276</a:t>
                      </a:r>
                    </a:p>
                    <a:p>
                      <a:pPr algn="l" fontAlgn="b">
                        <a:buNone/>
                      </a:pPr>
                      <a:endParaRPr lang="en-US" sz="1200" u="none" strike="noStrike" kern="1200" dirty="0">
                        <a:solidFill>
                          <a:schemeClr val="dk1"/>
                        </a:solidFill>
                        <a:effectLst/>
                        <a:latin typeface="Aptos Narrow"/>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6728379"/>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Additional archive files added to existing ERCOT Data Portal products</a:t>
                      </a:r>
                      <a:endParaRPr lang="en-US" sz="1200" b="0" kern="1200" dirty="0">
                        <a:solidFill>
                          <a:schemeClr val="dk1"/>
                        </a:solidFill>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The following data products will have data backfilled with Historical and Monthly Archive files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Real-Time Price for SOG | NP6-326-CD 21115 </a:t>
                      </a:r>
                      <a:br>
                        <a:rPr lang="en-US" sz="1200" dirty="0">
                          <a:latin typeface="Aptos Narrow" panose="020B0004020202020204" pitchFamily="34" charset="0"/>
                        </a:rPr>
                      </a:br>
                      <a:r>
                        <a:rPr lang="en-US" sz="1200" dirty="0">
                          <a:latin typeface="Aptos Narrow" panose="020B0004020202020204" pitchFamily="34" charset="0"/>
                        </a:rPr>
                        <a:t>Hourly Balancing Authority Operations Report | EIA-930-CD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a:t>
                      </a:r>
                      <a:r>
                        <a:rPr lang="en-US" sz="1200" dirty="0">
                          <a:latin typeface="Aptos Narrow" panose="020B0004020202020204" pitchFamily="34" charset="0"/>
                        </a:rPr>
                        <a:t>13457 </a:t>
                      </a:r>
                      <a:br>
                        <a:rPr lang="en-US" sz="1200" dirty="0">
                          <a:latin typeface="Aptos Narrow" panose="020B0004020202020204" pitchFamily="34" charset="0"/>
                        </a:rPr>
                      </a:br>
                      <a:r>
                        <a:rPr lang="en-US" sz="1200" dirty="0">
                          <a:latin typeface="Aptos Narrow" panose="020B0004020202020204" pitchFamily="34" charset="0"/>
                        </a:rPr>
                        <a:t>Hourly RUC Active and Binding Transmission Constraints | NP5-755-CD | </a:t>
                      </a:r>
                      <a:r>
                        <a:rPr lang="en-US" sz="1200" u="none" strike="noStrike" kern="1200" dirty="0" err="1">
                          <a:solidFill>
                            <a:schemeClr val="dk1"/>
                          </a:solidFill>
                          <a:effectLst/>
                          <a:latin typeface="Aptos Narrow"/>
                          <a:ea typeface="+mn-ea"/>
                          <a:cs typeface="+mn-cs"/>
                        </a:rPr>
                        <a:t>Rpt</a:t>
                      </a:r>
                      <a:r>
                        <a:rPr lang="en-US" sz="1200" u="none" strike="noStrike" kern="1200" dirty="0">
                          <a:solidFill>
                            <a:schemeClr val="dk1"/>
                          </a:solidFill>
                          <a:effectLst/>
                          <a:latin typeface="Aptos Narrow"/>
                          <a:ea typeface="+mn-ea"/>
                          <a:cs typeface="+mn-cs"/>
                        </a:rPr>
                        <a:t> ID </a:t>
                      </a:r>
                      <a:r>
                        <a:rPr lang="en-US" sz="1200" dirty="0">
                          <a:latin typeface="Aptos Narrow" panose="020B0004020202020204" pitchFamily="34" charset="0"/>
                        </a:rPr>
                        <a:t>12336 </a:t>
                      </a:r>
                      <a:endParaRPr lang="en-US" sz="1200" b="0" dirty="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Off-Cycle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RTC Updates: </a:t>
                      </a:r>
                      <a:r>
                        <a:rPr lang="en-US" sz="1200" dirty="0">
                          <a:latin typeface="Aptos Narrow" panose="020B0004020202020204" pitchFamily="34" charset="0"/>
                        </a:rPr>
                        <a:t>Ancillary Service Obligations Report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Public | NP1-302 | </a:t>
                      </a:r>
                      <a:r>
                        <a:rPr lang="en-US" sz="1200" dirty="0" err="1">
                          <a:latin typeface="Aptos Narrow" panose="020B0004020202020204" pitchFamily="34" charset="0"/>
                        </a:rPr>
                        <a:t>Rpt</a:t>
                      </a:r>
                      <a:r>
                        <a:rPr lang="en-US" sz="1200" dirty="0">
                          <a:latin typeface="Aptos Narrow" panose="020B0004020202020204" pitchFamily="34" charset="0"/>
                        </a:rPr>
                        <a:t> ID 10039</a:t>
                      </a:r>
                      <a:endParaRPr lang="en-US" sz="1200" b="0" dirty="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Report Rename and Responsibility column removals:</a:t>
                      </a:r>
                    </a:p>
                    <a:p>
                      <a:endParaRPr lang="en-US" sz="1200" b="0" kern="1200" dirty="0">
                        <a:solidFill>
                          <a:schemeClr val="dk1"/>
                        </a:solidFill>
                        <a:latin typeface="Aptos Narrow" panose="020B0004020202020204" pitchFamily="34" charset="0"/>
                        <a:ea typeface="+mn-ea"/>
                        <a:cs typeface="+mn-cs"/>
                      </a:endParaRPr>
                    </a:p>
                    <a:p>
                      <a:r>
                        <a:rPr lang="en-US" sz="1200" b="0" kern="1200" dirty="0">
                          <a:solidFill>
                            <a:schemeClr val="dk1"/>
                          </a:solidFill>
                          <a:latin typeface="Aptos Narrow" panose="020B0004020202020204" pitchFamily="34" charset="0"/>
                          <a:ea typeface="+mn-ea"/>
                          <a:cs typeface="+mn-cs"/>
                        </a:rPr>
                        <a:t>Reg Up Responsibility</a:t>
                      </a:r>
                    </a:p>
                    <a:p>
                      <a:r>
                        <a:rPr lang="en-US" sz="1200" b="0" kern="1200" dirty="0">
                          <a:solidFill>
                            <a:schemeClr val="dk1"/>
                          </a:solidFill>
                          <a:latin typeface="Aptos Narrow" panose="020B0004020202020204" pitchFamily="34" charset="0"/>
                          <a:ea typeface="+mn-ea"/>
                          <a:cs typeface="+mn-cs"/>
                        </a:rPr>
                        <a:t>Reg Down Responsibility</a:t>
                      </a:r>
                    </a:p>
                    <a:p>
                      <a:r>
                        <a:rPr lang="en-US" sz="1200" b="0" kern="1200" dirty="0">
                          <a:solidFill>
                            <a:schemeClr val="dk1"/>
                          </a:solidFill>
                          <a:latin typeface="Aptos Narrow" panose="020B0004020202020204" pitchFamily="34" charset="0"/>
                          <a:ea typeface="+mn-ea"/>
                          <a:cs typeface="+mn-cs"/>
                        </a:rPr>
                        <a:t>RRS Responsibility</a:t>
                      </a:r>
                    </a:p>
                    <a:p>
                      <a:r>
                        <a:rPr lang="en-US" sz="1200" b="0" kern="1200" dirty="0">
                          <a:solidFill>
                            <a:schemeClr val="dk1"/>
                          </a:solidFill>
                          <a:latin typeface="Aptos Narrow" panose="020B0004020202020204" pitchFamily="34" charset="0"/>
                          <a:ea typeface="+mn-ea"/>
                          <a:cs typeface="+mn-cs"/>
                        </a:rPr>
                        <a:t>NSPIN Responsibility</a:t>
                      </a:r>
                    </a:p>
                    <a:p>
                      <a:r>
                        <a:rPr lang="en-US" sz="1200" b="0" kern="1200" dirty="0">
                          <a:solidFill>
                            <a:schemeClr val="dk1"/>
                          </a:solidFill>
                          <a:latin typeface="Aptos Narrow" panose="020B0004020202020204" pitchFamily="34" charset="0"/>
                          <a:ea typeface="+mn-ea"/>
                          <a:cs typeface="+mn-cs"/>
                        </a:rPr>
                        <a:t>ECRS Responsibility</a:t>
                      </a:r>
                    </a:p>
                    <a:p>
                      <a:endParaRPr lang="en-US" sz="1200" b="0" kern="1200" dirty="0">
                        <a:solidFill>
                          <a:schemeClr val="dk1"/>
                        </a:solidFill>
                        <a:latin typeface="Aptos Narrow" panose="020B0004020202020204" pitchFamily="34" charset="0"/>
                        <a:ea typeface="+mn-ea"/>
                        <a:cs typeface="+mn-cs"/>
                      </a:endParaRPr>
                    </a:p>
                    <a:p>
                      <a:r>
                        <a:rPr lang="en-US" sz="1200" b="0" kern="1200" dirty="0">
                          <a:solidFill>
                            <a:schemeClr val="dk1"/>
                          </a:solidFill>
                          <a:latin typeface="Aptos Narrow" panose="020B0004020202020204" pitchFamily="34" charset="0"/>
                          <a:ea typeface="+mn-ea"/>
                          <a:cs typeface="+mn-cs"/>
                        </a:rPr>
                        <a:t>First Run Date: 06/03/2026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80717"/>
                  </a:ext>
                </a:extLst>
              </a:tr>
            </a:tbl>
          </a:graphicData>
        </a:graphic>
      </p:graphicFrame>
    </p:spTree>
    <p:extLst>
      <p:ext uri="{BB962C8B-B14F-4D97-AF65-F5344CB8AC3E}">
        <p14:creationId xmlns:p14="http://schemas.microsoft.com/office/powerpoint/2010/main" val="2725056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0F7CB8-6766-1329-EF63-13AF8DF404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A0523D-2F23-A1BF-6119-88B4EC181045}"/>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26F4940A-6CAB-AEB5-0164-56D103546890}"/>
              </a:ext>
            </a:extLst>
          </p:cNvPr>
          <p:cNvSpPr>
            <a:spLocks noGrp="1"/>
          </p:cNvSpPr>
          <p:nvPr>
            <p:ph type="sldNum" sz="quarter" idx="12"/>
          </p:nvPr>
        </p:nvSpPr>
        <p:spPr/>
        <p:txBody>
          <a:bodyPr/>
          <a:lstStyle/>
          <a:p>
            <a:fld id="{BCDE79FB-97BA-492B-8D57-F1373F9ADA95}" type="slidenum">
              <a:rPr lang="en-US" smtClean="0"/>
              <a:t>7</a:t>
            </a:fld>
            <a:endParaRPr lang="en-US" dirty="0"/>
          </a:p>
        </p:txBody>
      </p:sp>
      <p:graphicFrame>
        <p:nvGraphicFramePr>
          <p:cNvPr id="5" name="Table 4">
            <a:extLst>
              <a:ext uri="{FF2B5EF4-FFF2-40B4-BE49-F238E27FC236}">
                <a16:creationId xmlns:a16="http://schemas.microsoft.com/office/drawing/2014/main" id="{5999BC4C-ADD4-68AE-0353-4A6339B58CA2}"/>
              </a:ext>
            </a:extLst>
          </p:cNvPr>
          <p:cNvGraphicFramePr>
            <a:graphicFrameLocks noGrp="1"/>
          </p:cNvGraphicFramePr>
          <p:nvPr>
            <p:extLst>
              <p:ext uri="{D42A27DB-BD31-4B8C-83A1-F6EECF244321}">
                <p14:modId xmlns:p14="http://schemas.microsoft.com/office/powerpoint/2010/main" val="188531286"/>
              </p:ext>
            </p:extLst>
          </p:nvPr>
        </p:nvGraphicFramePr>
        <p:xfrm>
          <a:off x="224367" y="1083733"/>
          <a:ext cx="11743266" cy="531511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dirty="0">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CDR Report Changes </a:t>
                      </a:r>
                      <a:endParaRPr lang="en-US" sz="1200" b="0" kern="1200" dirty="0">
                        <a:solidFill>
                          <a:schemeClr val="dk1"/>
                        </a:solidFill>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 NP3-162-CD | 22469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Available Resource Planned Outage Capacity Margin_7 Day Plus| NP3-161-CD | 22470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ptos Narrow" panose="020B0004020202020204" pitchFamily="34" charset="0"/>
                        </a:rPr>
                        <a:t>Column Additions:</a:t>
                      </a: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ESR MDRPOC MW Value for each hour:  </a:t>
                      </a:r>
                      <a:r>
                        <a:rPr lang="en-US" sz="1200" kern="1200" dirty="0" err="1">
                          <a:solidFill>
                            <a:schemeClr val="dk1"/>
                          </a:solidFill>
                          <a:latin typeface="Aptos Narrow" panose="020B0004020202020204" pitchFamily="34" charset="0"/>
                          <a:ea typeface="+mn-ea"/>
                          <a:cs typeface="+mn-cs"/>
                        </a:rPr>
                        <a:t>ResourcePOLESR</a:t>
                      </a:r>
                      <a:endParaRPr lang="en-US" sz="1200" kern="1200" dirty="0">
                        <a:solidFill>
                          <a:schemeClr val="dk1"/>
                        </a:solidFill>
                        <a:latin typeface="Aptos Narrow" panose="020B0004020202020204" pitchFamily="34" charset="0"/>
                        <a:ea typeface="+mn-ea"/>
                        <a:cs typeface="+mn-cs"/>
                      </a:endParaRP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Total HSL of Approved Planned ESR outages: </a:t>
                      </a:r>
                      <a:r>
                        <a:rPr lang="en-US" sz="1200" kern="1200" dirty="0" err="1">
                          <a:solidFill>
                            <a:schemeClr val="dk1"/>
                          </a:solidFill>
                          <a:latin typeface="Aptos Narrow" panose="020B0004020202020204" pitchFamily="34" charset="0"/>
                          <a:ea typeface="+mn-ea"/>
                          <a:cs typeface="+mn-cs"/>
                        </a:rPr>
                        <a:t>AggApprovedResourcePOLESR</a:t>
                      </a:r>
                      <a:endParaRPr lang="en-US" sz="1200" kern="1200" dirty="0">
                        <a:solidFill>
                          <a:schemeClr val="dk1"/>
                        </a:solidFill>
                        <a:latin typeface="Aptos Narrow" panose="020B0004020202020204" pitchFamily="34" charset="0"/>
                        <a:ea typeface="+mn-ea"/>
                        <a:cs typeface="+mn-cs"/>
                      </a:endParaRPr>
                    </a:p>
                    <a:p>
                      <a:pPr marL="171450" indent="-171450">
                        <a:buFont typeface="Arial" panose="020B0604020202020204" pitchFamily="34" charset="0"/>
                        <a:buChar char="•"/>
                      </a:pPr>
                      <a:r>
                        <a:rPr lang="en-US" sz="1200" kern="1200" dirty="0">
                          <a:solidFill>
                            <a:schemeClr val="dk1"/>
                          </a:solidFill>
                          <a:latin typeface="Aptos Narrow" panose="020B0004020202020204" pitchFamily="34" charset="0"/>
                          <a:ea typeface="+mn-ea"/>
                          <a:cs typeface="+mn-cs"/>
                        </a:rPr>
                        <a:t>Total HSL of Received Planned ESR outages: </a:t>
                      </a:r>
                      <a:r>
                        <a:rPr lang="en-US" sz="1200" kern="1200" dirty="0" err="1">
                          <a:solidFill>
                            <a:schemeClr val="dk1"/>
                          </a:solidFill>
                          <a:latin typeface="Aptos Narrow" panose="020B0004020202020204" pitchFamily="34" charset="0"/>
                          <a:ea typeface="+mn-ea"/>
                          <a:cs typeface="+mn-cs"/>
                        </a:rPr>
                        <a:t>AggReceivedResourcePOLESR</a:t>
                      </a:r>
                      <a:endParaRPr lang="en-US" sz="1200" kern="1200" dirty="0">
                        <a:solidFill>
                          <a:schemeClr val="dk1"/>
                        </a:solidFill>
                        <a:latin typeface="Aptos Narrow" panose="020B000402020202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Column Renames: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878734"/>
                  </a:ext>
                </a:extLst>
              </a:tr>
              <a:tr h="751087">
                <a:tc>
                  <a:txBody>
                    <a:bodyPr/>
                    <a:lstStyle/>
                    <a:p>
                      <a:pPr algn="ctr"/>
                      <a:r>
                        <a:rPr lang="en-US" sz="1200" b="1" dirty="0">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latin typeface="Aptos Narrow" panose="020B0004020202020204" pitchFamily="34" charset="0"/>
                        </a:rPr>
                        <a:t>CDR Report Changes </a:t>
                      </a:r>
                      <a:endParaRPr lang="en-US" sz="1200" b="0" kern="1200" dirty="0">
                        <a:solidFill>
                          <a:schemeClr val="dk1"/>
                        </a:solidFill>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NP6-625-CD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12358</a:t>
                      </a:r>
                    </a:p>
                    <a:p>
                      <a:pPr marL="0" marR="0" lvl="0" indent="0" algn="l" defTabSz="914400" rtl="0" eaLnBrk="1" fontAlgn="b" latinLnBrk="0" hangingPunct="1">
                        <a:lnSpc>
                          <a:spcPct val="100000"/>
                        </a:lnSpc>
                        <a:spcBef>
                          <a:spcPts val="0"/>
                        </a:spcBef>
                        <a:spcAft>
                          <a:spcPts val="0"/>
                        </a:spcAft>
                        <a:buClrTx/>
                        <a:buSzTx/>
                        <a:buFontTx/>
                        <a:buNone/>
                        <a:tabLst/>
                        <a:defRPr/>
                      </a:pPr>
                      <a:r>
                        <a:rPr lang="en-US" sz="1200" b="0" i="0" u="none" strike="noStrike" kern="1200" dirty="0">
                          <a:solidFill>
                            <a:srgbClr val="000000"/>
                          </a:solidFill>
                          <a:effectLst/>
                          <a:latin typeface="Aptos Narrow" panose="020B0004020202020204" pitchFamily="34" charset="0"/>
                          <a:ea typeface="+mn-ea"/>
                          <a:cs typeface="+mn-cs"/>
                        </a:rPr>
                        <a:t>State Estimator Load Report - Total ERCOT Generation</a:t>
                      </a:r>
                    </a:p>
                    <a:p>
                      <a:pPr marL="0" marR="0" lvl="0" indent="0" algn="l" defTabSz="914400" rtl="0" eaLnBrk="1" fontAlgn="b" latinLnBrk="0" hangingPunct="1">
                        <a:lnSpc>
                          <a:spcPct val="100000"/>
                        </a:lnSpc>
                        <a:spcBef>
                          <a:spcPts val="0"/>
                        </a:spcBef>
                        <a:spcAft>
                          <a:spcPts val="0"/>
                        </a:spcAft>
                        <a:buClrTx/>
                        <a:buSzTx/>
                        <a:buFontTx/>
                        <a:buNone/>
                        <a:tabLst/>
                        <a:defRPr/>
                      </a:pPr>
                      <a:endParaRPr lang="en-US" sz="1200" b="0" i="0" u="none" strike="noStrike" kern="1200" dirty="0">
                        <a:solidFill>
                          <a:srgbClr val="000000"/>
                        </a:solidFill>
                        <a:effectLst/>
                        <a:latin typeface="Aptos Narrow" panose="020B0004020202020204" pitchFamily="34" charset="0"/>
                        <a:ea typeface="+mn-ea"/>
                        <a:cs typeface="+mn-cs"/>
                      </a:endParaRP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Rename Column: </a:t>
                      </a:r>
                      <a:r>
                        <a:rPr lang="en-US" sz="1200" b="0" i="0" u="none" strike="noStrike" kern="1200" dirty="0" err="1">
                          <a:solidFill>
                            <a:srgbClr val="000000"/>
                          </a:solidFill>
                          <a:effectLst/>
                          <a:latin typeface="Aptos Narrow" panose="020B0004020202020204" pitchFamily="34" charset="0"/>
                          <a:ea typeface="+mn-ea"/>
                          <a:cs typeface="+mn-cs"/>
                        </a:rPr>
                        <a:t>DSTFlag</a:t>
                      </a:r>
                      <a:r>
                        <a:rPr lang="en-US" sz="1200" b="0" i="0" u="none" strike="noStrike" kern="1200" dirty="0">
                          <a:solidFill>
                            <a:srgbClr val="000000"/>
                          </a:solidFill>
                          <a:effectLst/>
                          <a:latin typeface="Aptos Narrow" panose="020B0004020202020204" pitchFamily="34" charset="0"/>
                          <a:ea typeface="+mn-ea"/>
                          <a:cs typeface="+mn-cs"/>
                        </a:rPr>
                        <a:t> renamed to </a:t>
                      </a:r>
                      <a:r>
                        <a:rPr lang="en-US" sz="1200" b="0" i="0" u="none" strike="noStrike" kern="1200" dirty="0" err="1">
                          <a:solidFill>
                            <a:srgbClr val="000000"/>
                          </a:solidFill>
                          <a:effectLst/>
                          <a:latin typeface="Aptos Narrow" panose="020B0004020202020204" pitchFamily="34" charset="0"/>
                          <a:ea typeface="+mn-ea"/>
                          <a:cs typeface="+mn-cs"/>
                        </a:rPr>
                        <a:t>RepeatedHourFlag</a:t>
                      </a:r>
                      <a:r>
                        <a:rPr lang="en-US" sz="1200" b="0" i="0" u="none" strike="noStrike" kern="1200" dirty="0">
                          <a:solidFill>
                            <a:srgbClr val="000000"/>
                          </a:solidFill>
                          <a:effectLst/>
                          <a:latin typeface="Aptos Narrow" panose="020B0004020202020204" pitchFamily="34" charset="0"/>
                          <a:ea typeface="+mn-ea"/>
                          <a:cs typeface="+mn-cs"/>
                        </a:rPr>
                        <a: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4380717"/>
                  </a:ext>
                </a:extLst>
              </a:tr>
            </a:tbl>
          </a:graphicData>
        </a:graphic>
      </p:graphicFrame>
      <p:pic>
        <p:nvPicPr>
          <p:cNvPr id="6" name="Picture 5">
            <a:extLst>
              <a:ext uri="{FF2B5EF4-FFF2-40B4-BE49-F238E27FC236}">
                <a16:creationId xmlns:a16="http://schemas.microsoft.com/office/drawing/2014/main" id="{EB4DE7CF-6861-9193-BBAE-A2F39B3FEFC3}"/>
              </a:ext>
            </a:extLst>
          </p:cNvPr>
          <p:cNvPicPr>
            <a:picLocks noChangeAspect="1"/>
          </p:cNvPicPr>
          <p:nvPr/>
        </p:nvPicPr>
        <p:blipFill>
          <a:blip r:embed="rId2"/>
          <a:stretch>
            <a:fillRect/>
          </a:stretch>
        </p:blipFill>
        <p:spPr>
          <a:xfrm>
            <a:off x="3517339" y="3739833"/>
            <a:ext cx="6573167" cy="1600423"/>
          </a:xfrm>
          <a:prstGeom prst="rect">
            <a:avLst/>
          </a:prstGeom>
        </p:spPr>
      </p:pic>
    </p:spTree>
    <p:extLst>
      <p:ext uri="{BB962C8B-B14F-4D97-AF65-F5344CB8AC3E}">
        <p14:creationId xmlns:p14="http://schemas.microsoft.com/office/powerpoint/2010/main" val="937239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77BA3-3795-932E-D5B1-28129F52C0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316801-20BE-2089-2DF1-051916994AB5}"/>
              </a:ext>
            </a:extLst>
          </p:cNvPr>
          <p:cNvSpPr>
            <a:spLocks noGrp="1"/>
          </p:cNvSpPr>
          <p:nvPr>
            <p:ph type="title"/>
          </p:nvPr>
        </p:nvSpPr>
        <p:spPr>
          <a:xfrm>
            <a:off x="1257300" y="457200"/>
            <a:ext cx="10401300" cy="626533"/>
          </a:xfrm>
        </p:spPr>
        <p:txBody>
          <a:bodyPr/>
          <a:lstStyle/>
          <a:p>
            <a:r>
              <a:rPr lang="en-US" dirty="0"/>
              <a:t>Release Summary of Product Changes</a:t>
            </a:r>
          </a:p>
        </p:txBody>
      </p:sp>
      <p:sp>
        <p:nvSpPr>
          <p:cNvPr id="4" name="Slide Number Placeholder 3">
            <a:extLst>
              <a:ext uri="{FF2B5EF4-FFF2-40B4-BE49-F238E27FC236}">
                <a16:creationId xmlns:a16="http://schemas.microsoft.com/office/drawing/2014/main" id="{294A89B0-9999-44EA-4D48-CADE2707CF79}"/>
              </a:ext>
            </a:extLst>
          </p:cNvPr>
          <p:cNvSpPr>
            <a:spLocks noGrp="1"/>
          </p:cNvSpPr>
          <p:nvPr>
            <p:ph type="sldNum" sz="quarter" idx="12"/>
          </p:nvPr>
        </p:nvSpPr>
        <p:spPr/>
        <p:txBody>
          <a:bodyPr/>
          <a:lstStyle/>
          <a:p>
            <a:fld id="{BCDE79FB-97BA-492B-8D57-F1373F9ADA95}" type="slidenum">
              <a:rPr lang="en-US" smtClean="0"/>
              <a:t>8</a:t>
            </a:fld>
            <a:endParaRPr lang="en-US" dirty="0"/>
          </a:p>
        </p:txBody>
      </p:sp>
      <p:graphicFrame>
        <p:nvGraphicFramePr>
          <p:cNvPr id="5" name="Table 4">
            <a:extLst>
              <a:ext uri="{FF2B5EF4-FFF2-40B4-BE49-F238E27FC236}">
                <a16:creationId xmlns:a16="http://schemas.microsoft.com/office/drawing/2014/main" id="{55CCA3BD-9B98-4604-263D-25B675A02E16}"/>
              </a:ext>
            </a:extLst>
          </p:cNvPr>
          <p:cNvGraphicFramePr>
            <a:graphicFrameLocks noGrp="1"/>
          </p:cNvGraphicFramePr>
          <p:nvPr>
            <p:extLst>
              <p:ext uri="{D42A27DB-BD31-4B8C-83A1-F6EECF244321}">
                <p14:modId xmlns:p14="http://schemas.microsoft.com/office/powerpoint/2010/main" val="3181732291"/>
              </p:ext>
            </p:extLst>
          </p:nvPr>
        </p:nvGraphicFramePr>
        <p:xfrm>
          <a:off x="224367" y="1083733"/>
          <a:ext cx="11743266" cy="2297599"/>
        </p:xfrm>
        <a:graphic>
          <a:graphicData uri="http://schemas.openxmlformats.org/drawingml/2006/table">
            <a:tbl>
              <a:tblPr firstRow="1" bandRow="1">
                <a:tableStyleId>{B301B821-A1FF-4177-AEE7-76D212191A09}</a:tableStyleId>
              </a:tblPr>
              <a:tblGrid>
                <a:gridCol w="795866">
                  <a:extLst>
                    <a:ext uri="{9D8B030D-6E8A-4147-A177-3AD203B41FA5}">
                      <a16:colId xmlns:a16="http://schemas.microsoft.com/office/drawing/2014/main" val="1137848847"/>
                    </a:ext>
                  </a:extLst>
                </a:gridCol>
                <a:gridCol w="2438400">
                  <a:extLst>
                    <a:ext uri="{9D8B030D-6E8A-4147-A177-3AD203B41FA5}">
                      <a16:colId xmlns:a16="http://schemas.microsoft.com/office/drawing/2014/main" val="2921331168"/>
                    </a:ext>
                  </a:extLst>
                </a:gridCol>
                <a:gridCol w="8509000">
                  <a:extLst>
                    <a:ext uri="{9D8B030D-6E8A-4147-A177-3AD203B41FA5}">
                      <a16:colId xmlns:a16="http://schemas.microsoft.com/office/drawing/2014/main" val="2738300016"/>
                    </a:ext>
                  </a:extLst>
                </a:gridCol>
              </a:tblGrid>
              <a:tr h="925999">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a:r>
                        <a:rPr lang="en-US" sz="1200" dirty="0">
                          <a:solidFill>
                            <a:schemeClr val="bg1"/>
                          </a:solidFill>
                        </a:rPr>
                        <a:t>Release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Summary of Change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Change Details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4141225"/>
                  </a:ext>
                </a:extLst>
              </a:tr>
              <a:tr h="751087">
                <a:tc>
                  <a:txBody>
                    <a:bodyPr/>
                    <a:lstStyle/>
                    <a:p>
                      <a:pPr algn="ctr"/>
                      <a:r>
                        <a:rPr lang="en-US" sz="1200" b="1" dirty="0">
                          <a:latin typeface="Aptos Narrow" panose="020B0004020202020204" pitchFamily="34" charset="0"/>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dirty="0">
                          <a:effectLst/>
                          <a:latin typeface="Aptos Narrow" panose="020B0004020202020204" pitchFamily="34" charset="0"/>
                        </a:rPr>
                        <a:t>Additional public products added to the ERCOT Data Portal</a:t>
                      </a:r>
                      <a:endParaRPr lang="en-US" sz="1200" b="0" i="0" u="none" strike="noStrike" dirty="0">
                        <a:solidFill>
                          <a:srgbClr val="000000"/>
                        </a:solidFill>
                        <a:effectLst/>
                        <a:latin typeface="Aptos Narrow" panose="020B00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buNone/>
                      </a:pPr>
                      <a:r>
                        <a:rPr lang="en-US" sz="1200" u="none" strike="noStrike" kern="1200" dirty="0">
                          <a:solidFill>
                            <a:schemeClr val="dk1"/>
                          </a:solidFill>
                          <a:effectLst/>
                          <a:latin typeface="Aptos Narrow" panose="020B0004020202020204" pitchFamily="34" charset="0"/>
                          <a:ea typeface="+mn-ea"/>
                          <a:cs typeface="+mn-cs"/>
                        </a:rPr>
                        <a:t>The following data products will be added to the ERCOT Data Portal for public API access:</a:t>
                      </a:r>
                    </a:p>
                    <a:p>
                      <a:pPr algn="l" fontAlgn="b">
                        <a:buNone/>
                      </a:pPr>
                      <a:endParaRPr lang="en-US" sz="1200" b="0" i="0" u="none" strike="noStrike" kern="1200" dirty="0">
                        <a:solidFill>
                          <a:srgbClr val="000000"/>
                        </a:solidFill>
                        <a:effectLst/>
                        <a:latin typeface="Aptos Narrow" panose="020B0004020202020204" pitchFamily="34" charset="0"/>
                        <a:ea typeface="+mn-ea"/>
                        <a:cs typeface="+mn-cs"/>
                      </a:endParaRP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Load Estimation Counts – Public | COPG-316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11130</a:t>
                      </a: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DAM PTP Obligation Results by Settlement Point | NP4-194-CD|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13042</a:t>
                      </a: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Weather Assumptions | NP4-722-CD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12325</a:t>
                      </a:r>
                    </a:p>
                    <a:p>
                      <a:pPr algn="l" fontAlgn="b">
                        <a:buNone/>
                      </a:pPr>
                      <a:r>
                        <a:rPr lang="en-US" sz="1200" b="0" i="0" u="none" strike="noStrike" kern="1200" dirty="0">
                          <a:solidFill>
                            <a:srgbClr val="000000"/>
                          </a:solidFill>
                          <a:effectLst/>
                          <a:latin typeface="Aptos Narrow" panose="020B0004020202020204" pitchFamily="34" charset="0"/>
                          <a:ea typeface="+mn-ea"/>
                          <a:cs typeface="+mn-cs"/>
                        </a:rPr>
                        <a:t>Day Ahead Point-to-Point Option Price Report | NP7-464-CD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10042</a:t>
                      </a:r>
                    </a:p>
                    <a:p>
                      <a:pPr algn="l" fontAlgn="b">
                        <a:buNone/>
                      </a:pPr>
                      <a:r>
                        <a:rPr lang="nl-NL" sz="1200" b="0" i="0" u="none" strike="noStrike" kern="1200" dirty="0">
                          <a:solidFill>
                            <a:srgbClr val="000000"/>
                          </a:solidFill>
                          <a:effectLst/>
                          <a:latin typeface="Aptos Narrow" panose="020B0004020202020204" pitchFamily="34" charset="0"/>
                          <a:ea typeface="+mn-ea"/>
                          <a:cs typeface="+mn-cs"/>
                        </a:rPr>
                        <a:t>Peaker Net Margin | NP4-790-CD | </a:t>
                      </a:r>
                      <a:r>
                        <a:rPr lang="en-US" sz="1200" b="0" i="0" u="none" strike="noStrike" kern="1200" dirty="0" err="1">
                          <a:solidFill>
                            <a:srgbClr val="000000"/>
                          </a:solidFill>
                          <a:effectLst/>
                          <a:latin typeface="Aptos Narrow" panose="020B0004020202020204" pitchFamily="34" charset="0"/>
                          <a:ea typeface="+mn-ea"/>
                          <a:cs typeface="+mn-cs"/>
                        </a:rPr>
                        <a:t>Rpt</a:t>
                      </a:r>
                      <a:r>
                        <a:rPr lang="en-US" sz="1200" b="0" i="0" u="none" strike="noStrike" kern="1200" dirty="0">
                          <a:solidFill>
                            <a:srgbClr val="000000"/>
                          </a:solidFill>
                          <a:effectLst/>
                          <a:latin typeface="Aptos Narrow" panose="020B0004020202020204" pitchFamily="34" charset="0"/>
                          <a:ea typeface="+mn-ea"/>
                          <a:cs typeface="+mn-cs"/>
                        </a:rPr>
                        <a:t> ID </a:t>
                      </a:r>
                      <a:r>
                        <a:rPr lang="nl-NL" sz="1200" b="0" i="0" u="none" strike="noStrike" kern="1200" dirty="0">
                          <a:solidFill>
                            <a:srgbClr val="000000"/>
                          </a:solidFill>
                          <a:effectLst/>
                          <a:latin typeface="Aptos Narrow" panose="020B0004020202020204" pitchFamily="34" charset="0"/>
                          <a:ea typeface="+mn-ea"/>
                          <a:cs typeface="+mn-cs"/>
                        </a:rPr>
                        <a:t>12348</a:t>
                      </a:r>
                      <a:endParaRPr lang="en-US" sz="1200" b="0" i="0" u="none" strike="noStrike" kern="1200" dirty="0">
                        <a:solidFill>
                          <a:srgbClr val="000000"/>
                        </a:solidFill>
                        <a:effectLst/>
                        <a:latin typeface="Aptos Narrow" panose="020B00040202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5912380"/>
                  </a:ext>
                </a:extLst>
              </a:tr>
            </a:tbl>
          </a:graphicData>
        </a:graphic>
      </p:graphicFrame>
    </p:spTree>
    <p:extLst>
      <p:ext uri="{BB962C8B-B14F-4D97-AF65-F5344CB8AC3E}">
        <p14:creationId xmlns:p14="http://schemas.microsoft.com/office/powerpoint/2010/main" val="28617431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36AAE-68DF-EB17-E8A7-16A322F3D06C}"/>
              </a:ext>
            </a:extLst>
          </p:cNvPr>
          <p:cNvSpPr>
            <a:spLocks noGrp="1"/>
          </p:cNvSpPr>
          <p:nvPr>
            <p:ph type="title"/>
          </p:nvPr>
        </p:nvSpPr>
        <p:spPr>
          <a:xfrm>
            <a:off x="530868" y="1430448"/>
            <a:ext cx="5878895" cy="1848259"/>
          </a:xfrm>
        </p:spPr>
        <p:txBody>
          <a:bodyPr/>
          <a:lstStyle/>
          <a:p>
            <a:r>
              <a:rPr lang="en-US" dirty="0"/>
              <a:t>Questions/Comments?</a:t>
            </a:r>
          </a:p>
        </p:txBody>
      </p:sp>
      <p:sp>
        <p:nvSpPr>
          <p:cNvPr id="3" name="Text Placeholder 2">
            <a:extLst>
              <a:ext uri="{FF2B5EF4-FFF2-40B4-BE49-F238E27FC236}">
                <a16:creationId xmlns:a16="http://schemas.microsoft.com/office/drawing/2014/main" id="{7BF6A61A-D7C0-BEE7-3F65-3A3A70395BDB}"/>
              </a:ext>
            </a:extLst>
          </p:cNvPr>
          <p:cNvSpPr>
            <a:spLocks noGrp="1"/>
          </p:cNvSpPr>
          <p:nvPr>
            <p:ph type="body" sz="quarter" idx="13"/>
          </p:nvPr>
        </p:nvSpPr>
        <p:spPr/>
        <p:txBody>
          <a:bodyPr/>
          <a:lstStyle/>
          <a:p>
            <a:r>
              <a:rPr lang="en-US" dirty="0"/>
              <a:t>Jlavas@ercot.com</a:t>
            </a:r>
          </a:p>
          <a:p>
            <a:endParaRPr lang="en-US" dirty="0"/>
          </a:p>
        </p:txBody>
      </p:sp>
      <p:sp>
        <p:nvSpPr>
          <p:cNvPr id="5" name="Slide Number Placeholder 4">
            <a:extLst>
              <a:ext uri="{FF2B5EF4-FFF2-40B4-BE49-F238E27FC236}">
                <a16:creationId xmlns:a16="http://schemas.microsoft.com/office/drawing/2014/main" id="{663E33CD-915C-8592-3526-C44B880B6BF9}"/>
              </a:ext>
            </a:extLst>
          </p:cNvPr>
          <p:cNvSpPr>
            <a:spLocks noGrp="1"/>
          </p:cNvSpPr>
          <p:nvPr>
            <p:ph type="sldNum" sz="quarter" idx="12"/>
          </p:nvPr>
        </p:nvSpPr>
        <p:spPr/>
        <p:txBody>
          <a:bodyPr wrap="square" anchor="ctr">
            <a:normAutofit/>
          </a:bodyPr>
          <a:lstStyle/>
          <a:p>
            <a:pPr>
              <a:spcAft>
                <a:spcPts val="600"/>
              </a:spcAft>
            </a:pPr>
            <a:fld id="{BCDE79FB-97BA-492B-8D57-F1373F9ADA95}" type="slidenum">
              <a:rPr lang="en-US" smtClean="0"/>
              <a:pPr>
                <a:spcAft>
                  <a:spcPts val="600"/>
                </a:spcAft>
              </a:pPr>
              <a:t>9</a:t>
            </a:fld>
            <a:endParaRPr lang="en-US" dirty="0"/>
          </a:p>
        </p:txBody>
      </p:sp>
    </p:spTree>
    <p:extLst>
      <p:ext uri="{BB962C8B-B14F-4D97-AF65-F5344CB8AC3E}">
        <p14:creationId xmlns:p14="http://schemas.microsoft.com/office/powerpoint/2010/main" val="3512297305"/>
      </p:ext>
    </p:extLst>
  </p:cSld>
  <p:clrMapOvr>
    <a:masterClrMapping/>
  </p:clrMapOvr>
</p:sld>
</file>

<file path=ppt/theme/theme1.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2.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udience xmlns="3c917f14-8d40-4289-92aa-fd10f73581c9">Public</Audie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6779995893D9842BA3FA5B9B5E7FD29" ma:contentTypeVersion="5" ma:contentTypeDescription="Create a new document." ma:contentTypeScope="" ma:versionID="6d199b3ad5f5b9d872d256308c85908b">
  <xsd:schema xmlns:xsd="http://www.w3.org/2001/XMLSchema" xmlns:xs="http://www.w3.org/2001/XMLSchema" xmlns:p="http://schemas.microsoft.com/office/2006/metadata/properties" xmlns:ns2="3c917f14-8d40-4289-92aa-fd10f73581c9" targetNamespace="http://schemas.microsoft.com/office/2006/metadata/properties" ma:root="true" ma:fieldsID="dcedc2ff92fcc6164a822d33fd796499" ns2:_="">
    <xsd:import namespace="3c917f14-8d40-4289-92aa-fd10f73581c9"/>
    <xsd:element name="properties">
      <xsd:complexType>
        <xsd:sequence>
          <xsd:element name="documentManagement">
            <xsd:complexType>
              <xsd:all>
                <xsd:element ref="ns2:Audience" minOccurs="0"/>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917f14-8d40-4289-92aa-fd10f73581c9" elementFormDefault="qualified">
    <xsd:import namespace="http://schemas.microsoft.com/office/2006/documentManagement/types"/>
    <xsd:import namespace="http://schemas.microsoft.com/office/infopath/2007/PartnerControls"/>
    <xsd:element name="Audience" ma:index="8" nillable="true" ma:displayName="Audience" ma:format="Dropdown" ma:internalName="Audience">
      <xsd:simpleType>
        <xsd:restriction base="dms:Choice">
          <xsd:enumeration value="Public"/>
          <xsd:enumeration value="Internal"/>
          <xsd:enumeration value="Confidential"/>
          <xsd:enumeration value="Board of Directors"/>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754FD2-17D2-4534-9157-8CFDD0166132}">
  <ds:schemaRefs>
    <ds:schemaRef ds:uri="http://purl.org/dc/elements/1.1/"/>
    <ds:schemaRef ds:uri="3c917f14-8d40-4289-92aa-fd10f73581c9"/>
    <ds:schemaRef ds:uri="http://purl.org/dc/dcmitype/"/>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schemas.microsoft.com/office/infopath/2007/PartnerControls"/>
    <ds:schemaRef ds:uri="http://purl.org/dc/terms/"/>
  </ds:schemaRefs>
</ds:datastoreItem>
</file>

<file path=customXml/itemProps2.xml><?xml version="1.0" encoding="utf-8"?>
<ds:datastoreItem xmlns:ds="http://schemas.openxmlformats.org/officeDocument/2006/customXml" ds:itemID="{6A5F3B15-1EDA-47D5-B690-303F08E28C2F}">
  <ds:schemaRefs>
    <ds:schemaRef ds:uri="http://schemas.microsoft.com/sharepoint/v3/contenttype/forms"/>
  </ds:schemaRefs>
</ds:datastoreItem>
</file>

<file path=customXml/itemProps3.xml><?xml version="1.0" encoding="utf-8"?>
<ds:datastoreItem xmlns:ds="http://schemas.openxmlformats.org/officeDocument/2006/customXml" ds:itemID="{B57DC9A4-2D51-40CB-BA99-0BF7D516F6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917f14-8d40-4289-92aa-fd10f73581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ERCOT Official PowerPoint Template - Public</Template>
  <TotalTime>2785</TotalTime>
  <Words>1362</Words>
  <Application>Microsoft Office PowerPoint</Application>
  <PresentationFormat>Widescreen</PresentationFormat>
  <Paragraphs>196</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Aptos Narrow</vt:lpstr>
      <vt:lpstr>Arial</vt:lpstr>
      <vt:lpstr>Wingdings</vt:lpstr>
      <vt:lpstr>Cover</vt:lpstr>
      <vt:lpstr>Page Design</vt:lpstr>
      <vt:lpstr>Data and Information Products Update     Jamie Lavas  April 2026</vt:lpstr>
      <vt:lpstr>Open Product Issues</vt:lpstr>
      <vt:lpstr>Release Summary of Product Changes</vt:lpstr>
      <vt:lpstr>Release Summary of Product Changes</vt:lpstr>
      <vt:lpstr>Release Summary of Product Changes</vt:lpstr>
      <vt:lpstr>Release Summary of Product Changes</vt:lpstr>
      <vt:lpstr>Release Summary of Product Changes</vt:lpstr>
      <vt:lpstr>Release Summary of Product Changes</vt:lpstr>
      <vt:lpstr>Questions/Comments?</vt:lpstr>
    </vt:vector>
  </TitlesOfParts>
  <Company>ERCOT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Lavas, Jamie</dc:creator>
  <cp:keywords/>
  <cp:lastModifiedBy>Lavas, Jamie</cp:lastModifiedBy>
  <cp:revision>2</cp:revision>
  <dcterms:created xsi:type="dcterms:W3CDTF">2026-03-25T21:58:21Z</dcterms:created>
  <dcterms:modified xsi:type="dcterms:W3CDTF">2026-04-23T06:37:40Z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0x01010056779995893D9842BA3FA5B9B5E7FD29</vt:lpwstr>
  </property>
  <property fmtid="{D5CDD505-2E9C-101B-9397-08002B2CF9AE}" pid="3" name="MediaServiceImageTags">
    <vt:lpwstr/>
  </property>
  <property fmtid="{D5CDD505-2E9C-101B-9397-08002B2CF9AE}" pid="4" name="MSIP_Label_c144db1d-993e-40da-980d-6eea152adc50_Enabled">
    <vt:lpwstr>true</vt:lpwstr>
  </property>
  <property fmtid="{D5CDD505-2E9C-101B-9397-08002B2CF9AE}" pid="5" name="MSIP_Label_c144db1d-993e-40da-980d-6eea152adc50_SetDate">
    <vt:lpwstr>2026-02-04T21:33:56Z</vt:lpwstr>
  </property>
  <property fmtid="{D5CDD505-2E9C-101B-9397-08002B2CF9AE}" pid="6" name="MSIP_Label_c144db1d-993e-40da-980d-6eea152adc50_Method">
    <vt:lpwstr>Privileged</vt:lpwstr>
  </property>
  <property fmtid="{D5CDD505-2E9C-101B-9397-08002B2CF9AE}" pid="7" name="MSIP_Label_c144db1d-993e-40da-980d-6eea152adc50_Name">
    <vt:lpwstr>Public</vt:lpwstr>
  </property>
  <property fmtid="{D5CDD505-2E9C-101B-9397-08002B2CF9AE}" pid="8" name="MSIP_Label_c144db1d-993e-40da-980d-6eea152adc50_SiteId">
    <vt:lpwstr>0afb747d-bff7-4596-a9fc-950ef9e0ec45</vt:lpwstr>
  </property>
  <property fmtid="{D5CDD505-2E9C-101B-9397-08002B2CF9AE}" pid="9" name="MSIP_Label_c144db1d-993e-40da-980d-6eea152adc50_ActionId">
    <vt:lpwstr>1d14393e-8913-4215-8969-3d0b24cf798e</vt:lpwstr>
  </property>
  <property fmtid="{D5CDD505-2E9C-101B-9397-08002B2CF9AE}" pid="10" name="MSIP_Label_c144db1d-993e-40da-980d-6eea152adc50_ContentBits">
    <vt:lpwstr>0</vt:lpwstr>
  </property>
  <property fmtid="{D5CDD505-2E9C-101B-9397-08002B2CF9AE}" pid="11" name="MSIP_Label_c144db1d-993e-40da-980d-6eea152adc50_Tag">
    <vt:lpwstr>10, 0, 1, 1</vt:lpwstr>
  </property>
</Properties>
</file>