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3"/>
  </p:notesMasterIdLst>
  <p:handoutMasterIdLst>
    <p:handoutMasterId r:id="rId24"/>
  </p:handoutMasterIdLst>
  <p:sldIdLst>
    <p:sldId id="260" r:id="rId7"/>
    <p:sldId id="330" r:id="rId8"/>
    <p:sldId id="338" r:id="rId9"/>
    <p:sldId id="337" r:id="rId10"/>
    <p:sldId id="356" r:id="rId11"/>
    <p:sldId id="357" r:id="rId12"/>
    <p:sldId id="314" r:id="rId13"/>
    <p:sldId id="347" r:id="rId14"/>
    <p:sldId id="295" r:id="rId15"/>
    <p:sldId id="355" r:id="rId16"/>
    <p:sldId id="343" r:id="rId17"/>
    <p:sldId id="351" r:id="rId18"/>
    <p:sldId id="344" r:id="rId19"/>
    <p:sldId id="341" r:id="rId20"/>
    <p:sldId id="345" r:id="rId21"/>
    <p:sldId id="32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  <p:cmAuthor id="2" name="Papudesi, Spoorthy" initials="PS" lastIdx="18" clrIdx="1">
    <p:extLst>
      <p:ext uri="{19B8F6BF-5375-455C-9EA6-DF929625EA0E}">
        <p15:presenceInfo xmlns:p15="http://schemas.microsoft.com/office/powerpoint/2012/main" userId="S-1-5-21-639947351-343809578-3807592339-42261" providerId="AD"/>
      </p:ext>
    </p:extLst>
  </p:cmAuthor>
  <p:cmAuthor id="3" name="Spells, Vanessa" initials="SV" lastIdx="8" clrIdx="2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  <p:cmAuthor id="4" name="Zapanta, Zaldy" initials="ZZ" lastIdx="11" clrIdx="3">
    <p:extLst>
      <p:ext uri="{19B8F6BF-5375-455C-9EA6-DF929625EA0E}">
        <p15:presenceInfo xmlns:p15="http://schemas.microsoft.com/office/powerpoint/2012/main" userId="S-1-5-21-639947351-343809578-3807592339-3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130" autoAdjust="0"/>
  </p:normalViewPr>
  <p:slideViewPr>
    <p:cSldViewPr showGuides="1">
      <p:cViewPr varScale="1">
        <p:scale>
          <a:sx n="102" d="100"/>
          <a:sy n="102" d="100"/>
        </p:scale>
        <p:origin x="1944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136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362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16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866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875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743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8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20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982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8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68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481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72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  <a:cs typeface="Times New Roman" panose="02020603050405020304" pitchFamily="18" charset="0"/>
              </a:rPr>
              <a:t>Credit Exposure Update</a:t>
            </a: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Credit Finance Sub Group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ERCOT Public</a:t>
            </a:r>
          </a:p>
          <a:p>
            <a:endParaRPr lang="en-US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April 28,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5334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February 2025 - February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433832F-97AD-AEA2-D4D4-02EF027DA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810650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and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653AA55-7FA7-59C4-0154-180F0098E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964743"/>
            <a:ext cx="8153400" cy="246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52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53846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February 2025 - February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626E3E8B-6010-800F-1BD6-4DB94143C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567115"/>
              </p:ext>
            </p:extLst>
          </p:nvPr>
        </p:nvGraphicFramePr>
        <p:xfrm>
          <a:off x="495300" y="4267200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694B3D6-8226-52BD-0BC8-C85CBA5C3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40943"/>
            <a:ext cx="8153400" cy="246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54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February 2025 - February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1221B2-FE49-3408-EF37-5D62C7A88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48308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34F85645-72FC-0A15-AB1E-0B38A69148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914400"/>
            <a:ext cx="8305800" cy="251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95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February 2025 - February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7540B6-0235-C24B-AD87-6281E6FBE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425860"/>
              </p:ext>
            </p:extLst>
          </p:nvPr>
        </p:nvGraphicFramePr>
        <p:xfrm>
          <a:off x="609600" y="4341622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1FFD317-8907-1BFE-19D3-527467C0FB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838200"/>
            <a:ext cx="8305800" cy="3045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82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February 2025 - February 2026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57885C-C0E8-AEBC-3628-E87D4EA65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373795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678092C-0111-70FC-829C-7EB7C7C65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54079"/>
            <a:ext cx="8346991" cy="252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38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421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February 2025 - February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230388-AAD6-835E-12ED-0806CDA38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949201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35F0F0F-10C2-943D-40A8-C90A2B1971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146" y="1116869"/>
            <a:ext cx="8395854" cy="2540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189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sz="1800" dirty="0">
                <a:latin typeface="+mn-lt"/>
                <a:cs typeface="Times New Roman" panose="02020603050405020304" pitchFamily="18" charset="0"/>
              </a:rPr>
              <a:t>Monthly Highlights: February</a:t>
            </a:r>
            <a:r>
              <a:rPr lang="en-US" sz="1800" dirty="0">
                <a:cs typeface="Times New Roman" panose="02020603050405020304" pitchFamily="18" charset="0"/>
              </a:rPr>
              <a:t> 2026 – </a:t>
            </a:r>
            <a:r>
              <a:rPr lang="en-US" sz="1800" dirty="0">
                <a:latin typeface="+mn-lt"/>
                <a:cs typeface="Times New Roman" panose="02020603050405020304" pitchFamily="18" charset="0"/>
              </a:rPr>
              <a:t>March</a:t>
            </a:r>
            <a:r>
              <a:rPr lang="en-US" sz="1800" dirty="0">
                <a:cs typeface="Times New Roman" panose="02020603050405020304" pitchFamily="18" charset="0"/>
              </a:rPr>
              <a:t> 2026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1382"/>
            <a:ext cx="8686800" cy="5204618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en-US" sz="1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Market-wide average Total Potential Exposure (TPE) decreased from $ 2.01 billion in February to $1.86 billion in March</a:t>
            </a:r>
          </a:p>
          <a:p>
            <a:pPr marL="747713" indent="-285750">
              <a:spcAft>
                <a:spcPts val="600"/>
              </a:spcAft>
              <a:buFont typeface="Arial" panose="020B0604020202020204" pitchFamily="34" charset="0"/>
              <a:buChar char="─"/>
            </a:pPr>
            <a:r>
              <a:rPr lang="en-US" sz="1400" dirty="0">
                <a:cs typeface="Times New Roman" panose="02020603050405020304" pitchFamily="18" charset="0"/>
              </a:rPr>
              <a:t>Forward adjustment factors on average increased during the month</a:t>
            </a:r>
          </a:p>
          <a:p>
            <a:pPr marL="344488" lvl="2" indent="-344488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Discretionary Collateral is defined as Secured Collateral in excess of TPE,CRR Locked ACL and DAM Exposure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Average Discretionary Collateral decreased from $ 5.45 billion in February compared to $4.44 billion in March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No unusual collateral call activity</a:t>
            </a: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22319"/>
          </a:xfrm>
        </p:spPr>
        <p:txBody>
          <a:bodyPr/>
          <a:lstStyle/>
          <a:p>
            <a:pPr algn="just"/>
            <a:r>
              <a:rPr lang="en-US" sz="1600" dirty="0">
                <a:cs typeface="Times New Roman" panose="02020603050405020304" pitchFamily="18" charset="0"/>
              </a:rPr>
              <a:t>TPE and Forward Adjustment Factors: March 2025 – March 2026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E2A5DA-578A-1BBE-C43B-38B097528B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93" y="1459821"/>
            <a:ext cx="8959789" cy="3874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8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TPE/Real-Time &amp; Day-Ahead Daily Average Settlement Point Prices for HB_NORT:H March 2025 – March 2026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D0F728-24E3-BC78-CD5B-E609A85B06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475062"/>
            <a:ext cx="8839200" cy="3794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5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46917"/>
          </a:xfrm>
        </p:spPr>
        <p:txBody>
          <a:bodyPr/>
          <a:lstStyle/>
          <a:p>
            <a:r>
              <a:rPr lang="en-US" sz="1600" dirty="0"/>
              <a:t>Available Credit by Type Compared to Total Potential Exposure (TPE): </a:t>
            </a:r>
            <a:br>
              <a:rPr lang="en-US" sz="1600" dirty="0"/>
            </a:br>
            <a:r>
              <a:rPr lang="en-US" sz="1600" dirty="0">
                <a:cs typeface="Times New Roman" panose="02020603050405020304" pitchFamily="18" charset="0"/>
              </a:rPr>
              <a:t>March 2025 – March 2026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7700" y="54864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Numbers are as of month-end except for Max TPE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Max TPE is the highest TPE for the corresponding month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C94D70-7FB0-6411-0FA6-8EFE4AA8E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294833"/>
            <a:ext cx="8839200" cy="4126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8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81587"/>
          </a:xfrm>
        </p:spPr>
        <p:txBody>
          <a:bodyPr/>
          <a:lstStyle/>
          <a:p>
            <a:r>
              <a:rPr lang="en-US" sz="1600" dirty="0"/>
              <a:t>Issuer Credit Limits vs Total LC Amounts Per Issuer: </a:t>
            </a:r>
            <a:r>
              <a:rPr lang="en-US" sz="1600" dirty="0">
                <a:cs typeface="Times New Roman" panose="02020603050405020304" pitchFamily="18" charset="0"/>
              </a:rPr>
              <a:t>March</a:t>
            </a:r>
            <a:r>
              <a:rPr lang="en-US" sz="1600" dirty="0"/>
              <a:t> 2026</a:t>
            </a:r>
            <a:endParaRPr lang="en-US" sz="1600" b="1" dirty="0"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7700" y="5012089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As of March 31, 2026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There are a total of 36 banks that have issued LCs.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022459-218C-5719-9E53-449788933B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262" y="1895475"/>
            <a:ext cx="8796338" cy="29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4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Discretionary Collateral February 2026 – March 2026</a:t>
            </a:r>
            <a:endParaRPr lang="en-US" sz="1800" b="0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C23B16-FAF3-B5AB-46B8-97EF9D328D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63" y="1685393"/>
            <a:ext cx="8931031" cy="3451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8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Discretionary Collateral by Market Segment March 2024 - March 2026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412C74-2ED0-170F-BDD7-D8BA30B68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551269"/>
            <a:ext cx="8632684" cy="375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9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 and Discretionary Collateral by Market Segment - March 2026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89950" y="795253"/>
            <a:ext cx="777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 and Generation entities accounted for the largest portion of discretionary collateral</a:t>
            </a:r>
            <a:endParaRPr lang="en-US" sz="1400" b="1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FDAC9D-8247-77E7-0F06-125F96F03E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560414"/>
            <a:ext cx="8123385" cy="4230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390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microsoft.com/office/2006/documentManagement/types"/>
    <ds:schemaRef ds:uri="http://www.w3.org/XML/1998/namespace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196006</TotalTime>
  <Words>742</Words>
  <Application>Microsoft Office PowerPoint</Application>
  <PresentationFormat>On-screen Show (4:3)</PresentationFormat>
  <Paragraphs>134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Monthly Highlights: February 2026 – March 2026</vt:lpstr>
      <vt:lpstr>TPE and Forward Adjustment Factors: March 2025 – March 2026 </vt:lpstr>
      <vt:lpstr>TPE/Real-Time &amp; Day-Ahead Daily Average Settlement Point Prices for HB_NORT:H March 2025 – March 2026 </vt:lpstr>
      <vt:lpstr>Available Credit by Type Compared to Total Potential Exposure (TPE):  March 2025 – March 2026</vt:lpstr>
      <vt:lpstr>Issuer Credit Limits vs Total LC Amounts Per Issuer: March 2026</vt:lpstr>
      <vt:lpstr>Discretionary Collateral February 2026 – March 2026</vt:lpstr>
      <vt:lpstr>Discretionary Collateral by Market Segment March 2024 - March 2026</vt:lpstr>
      <vt:lpstr>TPE and Discretionary Collateral by Market Segment - March 2026</vt:lpstr>
      <vt:lpstr>TPEA Coverage of Settlements February 2025 - February 2026 </vt:lpstr>
      <vt:lpstr>TPEA Coverage of Settlements February 2025 - February 2026 </vt:lpstr>
      <vt:lpstr>TPEA Coverage of Settlements February 2025 - February 2026 </vt:lpstr>
      <vt:lpstr>TPEA Coverage of Settlements February 2025 - February 2026 </vt:lpstr>
      <vt:lpstr>TPEA Coverage of Settlements February 2025 - February 2026 </vt:lpstr>
      <vt:lpstr>TPEA Coverage of Settlements February 2025 - February 2026 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Gaddam, Maruthi</cp:lastModifiedBy>
  <cp:revision>1253</cp:revision>
  <cp:lastPrinted>2019-06-18T19:02:16Z</cp:lastPrinted>
  <dcterms:created xsi:type="dcterms:W3CDTF">2016-01-21T15:20:31Z</dcterms:created>
  <dcterms:modified xsi:type="dcterms:W3CDTF">2026-04-23T18:52:52Z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2023-08-11T03:22:48Z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8f01147a-d64c-431b-8326-71285533d140</vt:lpwstr>
  </property>
  <property fmtid="{D5CDD505-2E9C-101B-9397-08002B2CF9AE}" pid="9" name="MSIP_Label_7084cbda-52b8-46fb-a7b7-cb5bd465ed85_ContentBits">
    <vt:lpwstr>0</vt:lpwstr>
  </property>
</Properties>
</file>