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0"/>
  </p:notesMasterIdLst>
  <p:handoutMasterIdLst>
    <p:handoutMasterId r:id="rId21"/>
  </p:handoutMasterIdLst>
  <p:sldIdLst>
    <p:sldId id="260" r:id="rId7"/>
    <p:sldId id="258" r:id="rId8"/>
    <p:sldId id="715" r:id="rId9"/>
    <p:sldId id="713" r:id="rId10"/>
    <p:sldId id="716" r:id="rId11"/>
    <p:sldId id="722" r:id="rId12"/>
    <p:sldId id="718" r:id="rId13"/>
    <p:sldId id="719" r:id="rId14"/>
    <p:sldId id="720" r:id="rId15"/>
    <p:sldId id="721" r:id="rId16"/>
    <p:sldId id="294" r:id="rId17"/>
    <p:sldId id="267" r:id="rId18"/>
    <p:sldId id="717" r:id="rId19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BE3EB"/>
    <a:srgbClr val="99FF99"/>
    <a:srgbClr val="66FFFF"/>
    <a:srgbClr val="CC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BC9626-3EAF-4E53-932B-6BAEC5266ABC}" v="31" dt="2026-04-13T14:25:27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02" autoAdjust="0"/>
    <p:restoredTop sz="96721" autoAdjust="0"/>
  </p:normalViewPr>
  <p:slideViewPr>
    <p:cSldViewPr showGuides="1">
      <p:cViewPr varScale="1">
        <p:scale>
          <a:sx n="107" d="100"/>
          <a:sy n="107" d="100"/>
        </p:scale>
        <p:origin x="322" y="3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15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, Troy" userId="04de3903-03dd-44db-8353-3f14e4dd6886" providerId="ADAL" clId="{AC545628-8E29-428F-8CB0-70B66CC2DA85}"/>
    <pc:docChg chg="undo custSel addSld delSld modSld sldOrd modMainMaster">
      <pc:chgData name="Anderson, Troy" userId="04de3903-03dd-44db-8353-3f14e4dd6886" providerId="ADAL" clId="{AC545628-8E29-428F-8CB0-70B66CC2DA85}" dt="2026-04-13T14:50:27.141" v="1735" actId="404"/>
      <pc:docMkLst>
        <pc:docMk/>
      </pc:docMkLst>
      <pc:sldChg chg="modSp mod">
        <pc:chgData name="Anderson, Troy" userId="04de3903-03dd-44db-8353-3f14e4dd6886" providerId="ADAL" clId="{AC545628-8E29-428F-8CB0-70B66CC2DA85}" dt="2026-04-12T21:23:45.969" v="984" actId="1036"/>
        <pc:sldMkLst>
          <pc:docMk/>
          <pc:sldMk cId="530499478" sldId="258"/>
        </pc:sldMkLst>
        <pc:spChg chg="mod">
          <ac:chgData name="Anderson, Troy" userId="04de3903-03dd-44db-8353-3f14e4dd6886" providerId="ADAL" clId="{AC545628-8E29-428F-8CB0-70B66CC2DA85}" dt="2026-04-12T21:23:45.969" v="984" actId="1036"/>
          <ac:spMkLst>
            <pc:docMk/>
            <pc:sldMk cId="530499478" sldId="258"/>
            <ac:spMk id="2" creationId="{E0C2924E-79BF-68AB-AAFC-09D8C54E881D}"/>
          </ac:spMkLst>
        </pc:spChg>
        <pc:spChg chg="mod">
          <ac:chgData name="Anderson, Troy" userId="04de3903-03dd-44db-8353-3f14e4dd6886" providerId="ADAL" clId="{AC545628-8E29-428F-8CB0-70B66CC2DA85}" dt="2026-04-09T15:48:37.712" v="532" actId="20577"/>
          <ac:spMkLst>
            <pc:docMk/>
            <pc:sldMk cId="530499478" sldId="258"/>
            <ac:spMk id="4" creationId="{00000000-0000-0000-0000-000000000000}"/>
          </ac:spMkLst>
        </pc:spChg>
        <pc:spChg chg="mod">
          <ac:chgData name="Anderson, Troy" userId="04de3903-03dd-44db-8353-3f14e4dd6886" providerId="ADAL" clId="{AC545628-8E29-428F-8CB0-70B66CC2DA85}" dt="2026-04-12T21:23:45.969" v="984" actId="1036"/>
          <ac:spMkLst>
            <pc:docMk/>
            <pc:sldMk cId="530499478" sldId="258"/>
            <ac:spMk id="6" creationId="{E7AF7133-87E2-7244-1904-ACD4E9DEEF6C}"/>
          </ac:spMkLst>
        </pc:spChg>
      </pc:sldChg>
      <pc:sldChg chg="addSp delSp modSp mod">
        <pc:chgData name="Anderson, Troy" userId="04de3903-03dd-44db-8353-3f14e4dd6886" providerId="ADAL" clId="{AC545628-8E29-428F-8CB0-70B66CC2DA85}" dt="2026-04-09T18:25:39.251" v="785" actId="1035"/>
        <pc:sldMkLst>
          <pc:docMk/>
          <pc:sldMk cId="3190927396" sldId="267"/>
        </pc:sldMkLst>
        <pc:spChg chg="mod">
          <ac:chgData name="Anderson, Troy" userId="04de3903-03dd-44db-8353-3f14e4dd6886" providerId="ADAL" clId="{AC545628-8E29-428F-8CB0-70B66CC2DA85}" dt="2026-04-09T18:25:26.245" v="780" actId="404"/>
          <ac:spMkLst>
            <pc:docMk/>
            <pc:sldMk cId="3190927396" sldId="267"/>
            <ac:spMk id="6" creationId="{9C7C0899-E457-4E0E-9843-38E0B3739B05}"/>
          </ac:spMkLst>
        </pc:spChg>
        <pc:picChg chg="add mod">
          <ac:chgData name="Anderson, Troy" userId="04de3903-03dd-44db-8353-3f14e4dd6886" providerId="ADAL" clId="{AC545628-8E29-428F-8CB0-70B66CC2DA85}" dt="2026-04-09T18:25:39.251" v="785" actId="1035"/>
          <ac:picMkLst>
            <pc:docMk/>
            <pc:sldMk cId="3190927396" sldId="267"/>
            <ac:picMk id="5" creationId="{DCA2C1CC-97D0-0A10-0498-E2107F37C451}"/>
          </ac:picMkLst>
        </pc:picChg>
      </pc:sldChg>
      <pc:sldChg chg="modSp mod">
        <pc:chgData name="Anderson, Troy" userId="04de3903-03dd-44db-8353-3f14e4dd6886" providerId="ADAL" clId="{AC545628-8E29-428F-8CB0-70B66CC2DA85}" dt="2026-04-09T18:32:21.929" v="826" actId="20577"/>
        <pc:sldMkLst>
          <pc:docMk/>
          <pc:sldMk cId="135025254" sldId="294"/>
        </pc:sldMkLst>
        <pc:graphicFrameChg chg="mod modGraphic">
          <ac:chgData name="Anderson, Troy" userId="04de3903-03dd-44db-8353-3f14e4dd6886" providerId="ADAL" clId="{AC545628-8E29-428F-8CB0-70B66CC2DA85}" dt="2026-04-09T18:32:21.929" v="826" actId="20577"/>
          <ac:graphicFrameMkLst>
            <pc:docMk/>
            <pc:sldMk cId="135025254" sldId="294"/>
            <ac:graphicFrameMk id="3" creationId="{00000000-0000-0000-0000-000000000000}"/>
          </ac:graphicFrameMkLst>
        </pc:graphicFrameChg>
      </pc:sldChg>
      <pc:sldChg chg="addSp modSp mod">
        <pc:chgData name="Anderson, Troy" userId="04de3903-03dd-44db-8353-3f14e4dd6886" providerId="ADAL" clId="{AC545628-8E29-428F-8CB0-70B66CC2DA85}" dt="2026-04-13T14:25:31.852" v="1716" actId="1076"/>
        <pc:sldMkLst>
          <pc:docMk/>
          <pc:sldMk cId="3349357858" sldId="713"/>
        </pc:sldMkLst>
        <pc:spChg chg="add mod">
          <ac:chgData name="Anderson, Troy" userId="04de3903-03dd-44db-8353-3f14e4dd6886" providerId="ADAL" clId="{AC545628-8E29-428F-8CB0-70B66CC2DA85}" dt="2026-04-13T04:51:55.427" v="1556" actId="20577"/>
          <ac:spMkLst>
            <pc:docMk/>
            <pc:sldMk cId="3349357858" sldId="713"/>
            <ac:spMk id="11" creationId="{E2126565-F507-9A53-7523-F0BF06169B9E}"/>
          </ac:spMkLst>
        </pc:spChg>
        <pc:spChg chg="add mod">
          <ac:chgData name="Anderson, Troy" userId="04de3903-03dd-44db-8353-3f14e4dd6886" providerId="ADAL" clId="{AC545628-8E29-428F-8CB0-70B66CC2DA85}" dt="2026-04-13T14:25:31.852" v="1716" actId="1076"/>
          <ac:spMkLst>
            <pc:docMk/>
            <pc:sldMk cId="3349357858" sldId="713"/>
            <ac:spMk id="17" creationId="{577DD4F9-DECA-97CC-1D7F-5B0533A708FA}"/>
          </ac:spMkLst>
        </pc:spChg>
        <pc:spChg chg="mod">
          <ac:chgData name="Anderson, Troy" userId="04de3903-03dd-44db-8353-3f14e4dd6886" providerId="ADAL" clId="{AC545628-8E29-428F-8CB0-70B66CC2DA85}" dt="2026-04-13T04:50:11.033" v="1502" actId="1036"/>
          <ac:spMkLst>
            <pc:docMk/>
            <pc:sldMk cId="3349357858" sldId="713"/>
            <ac:spMk id="23" creationId="{50418613-D793-B0EA-8C27-5C688A3602A5}"/>
          </ac:spMkLst>
        </pc:spChg>
        <pc:spChg chg="mod">
          <ac:chgData name="Anderson, Troy" userId="04de3903-03dd-44db-8353-3f14e4dd6886" providerId="ADAL" clId="{AC545628-8E29-428F-8CB0-70B66CC2DA85}" dt="2026-04-09T18:40:49.161" v="833"/>
          <ac:spMkLst>
            <pc:docMk/>
            <pc:sldMk cId="3349357858" sldId="713"/>
            <ac:spMk id="28" creationId="{CEF6B080-7BD1-493A-8812-A43FA663962D}"/>
          </ac:spMkLst>
        </pc:spChg>
        <pc:graphicFrameChg chg="modGraphic">
          <ac:chgData name="Anderson, Troy" userId="04de3903-03dd-44db-8353-3f14e4dd6886" providerId="ADAL" clId="{AC545628-8E29-428F-8CB0-70B66CC2DA85}" dt="2026-04-13T04:51:41.988" v="1551" actId="404"/>
          <ac:graphicFrameMkLst>
            <pc:docMk/>
            <pc:sldMk cId="3349357858" sldId="713"/>
            <ac:graphicFrameMk id="33" creationId="{50F9B015-E167-00B6-0126-0DBB2C12F4E8}"/>
          </ac:graphicFrameMkLst>
        </pc:graphicFrameChg>
      </pc:sldChg>
      <pc:sldChg chg="addSp delSp modSp mod">
        <pc:chgData name="Anderson, Troy" userId="04de3903-03dd-44db-8353-3f14e4dd6886" providerId="ADAL" clId="{AC545628-8E29-428F-8CB0-70B66CC2DA85}" dt="2026-04-13T14:24:27.975" v="1714" actId="14100"/>
        <pc:sldMkLst>
          <pc:docMk/>
          <pc:sldMk cId="1761518029" sldId="715"/>
        </pc:sldMkLst>
        <pc:spChg chg="add del mod">
          <ac:chgData name="Anderson, Troy" userId="04de3903-03dd-44db-8353-3f14e4dd6886" providerId="ADAL" clId="{AC545628-8E29-428F-8CB0-70B66CC2DA85}" dt="2026-04-13T14:21:56.282" v="1707" actId="478"/>
          <ac:spMkLst>
            <pc:docMk/>
            <pc:sldMk cId="1761518029" sldId="715"/>
            <ac:spMk id="2" creationId="{7191098B-0AA8-9ACF-C0B3-A57A11EB7C21}"/>
          </ac:spMkLst>
        </pc:spChg>
        <pc:spChg chg="mod">
          <ac:chgData name="Anderson, Troy" userId="04de3903-03dd-44db-8353-3f14e4dd6886" providerId="ADAL" clId="{AC545628-8E29-428F-8CB0-70B66CC2DA85}" dt="2026-04-13T14:24:27.975" v="1714" actId="14100"/>
          <ac:spMkLst>
            <pc:docMk/>
            <pc:sldMk cId="1761518029" sldId="715"/>
            <ac:spMk id="6" creationId="{F7A9B591-554F-748F-59DB-D83C2955E72C}"/>
          </ac:spMkLst>
        </pc:spChg>
      </pc:sldChg>
      <pc:sldChg chg="modSp mod">
        <pc:chgData name="Anderson, Troy" userId="04de3903-03dd-44db-8353-3f14e4dd6886" providerId="ADAL" clId="{AC545628-8E29-428F-8CB0-70B66CC2DA85}" dt="2026-04-13T14:50:27.141" v="1735" actId="404"/>
        <pc:sldMkLst>
          <pc:docMk/>
          <pc:sldMk cId="2183987339" sldId="716"/>
        </pc:sldMkLst>
        <pc:spChg chg="mod">
          <ac:chgData name="Anderson, Troy" userId="04de3903-03dd-44db-8353-3f14e4dd6886" providerId="ADAL" clId="{AC545628-8E29-428F-8CB0-70B66CC2DA85}" dt="2026-04-13T14:50:27.141" v="1735" actId="404"/>
          <ac:spMkLst>
            <pc:docMk/>
            <pc:sldMk cId="2183987339" sldId="716"/>
            <ac:spMk id="6" creationId="{10D26A02-3D08-DFF2-2B24-22AAFEC799B8}"/>
          </ac:spMkLst>
        </pc:spChg>
      </pc:sldChg>
      <pc:sldChg chg="modSp mod">
        <pc:chgData name="Anderson, Troy" userId="04de3903-03dd-44db-8353-3f14e4dd6886" providerId="ADAL" clId="{AC545628-8E29-428F-8CB0-70B66CC2DA85}" dt="2026-04-13T04:29:55.404" v="1076" actId="20577"/>
        <pc:sldMkLst>
          <pc:docMk/>
          <pc:sldMk cId="1397348212" sldId="717"/>
        </pc:sldMkLst>
        <pc:spChg chg="mod">
          <ac:chgData name="Anderson, Troy" userId="04de3903-03dd-44db-8353-3f14e4dd6886" providerId="ADAL" clId="{AC545628-8E29-428F-8CB0-70B66CC2DA85}" dt="2026-04-13T04:29:55.404" v="1076" actId="20577"/>
          <ac:spMkLst>
            <pc:docMk/>
            <pc:sldMk cId="1397348212" sldId="717"/>
            <ac:spMk id="8" creationId="{3463F58A-7732-2C37-15DC-1F1BE0D5EAE4}"/>
          </ac:spMkLst>
        </pc:spChg>
      </pc:sldChg>
      <pc:sldChg chg="addSp delSp modSp add mod">
        <pc:chgData name="Anderson, Troy" userId="04de3903-03dd-44db-8353-3f14e4dd6886" providerId="ADAL" clId="{AC545628-8E29-428F-8CB0-70B66CC2DA85}" dt="2026-04-09T18:18:04.022" v="753" actId="478"/>
        <pc:sldMkLst>
          <pc:docMk/>
          <pc:sldMk cId="1980038334" sldId="718"/>
        </pc:sldMkLst>
        <pc:spChg chg="add mod">
          <ac:chgData name="Anderson, Troy" userId="04de3903-03dd-44db-8353-3f14e4dd6886" providerId="ADAL" clId="{AC545628-8E29-428F-8CB0-70B66CC2DA85}" dt="2026-04-09T18:17:57.392" v="752"/>
          <ac:spMkLst>
            <pc:docMk/>
            <pc:sldMk cId="1980038334" sldId="718"/>
            <ac:spMk id="14" creationId="{E616EA96-588E-AD03-7B5F-FE2CB2B40A0F}"/>
          </ac:spMkLst>
        </pc:spChg>
        <pc:spChg chg="add mod">
          <ac:chgData name="Anderson, Troy" userId="04de3903-03dd-44db-8353-3f14e4dd6886" providerId="ADAL" clId="{AC545628-8E29-428F-8CB0-70B66CC2DA85}" dt="2026-04-09T18:17:57.392" v="752"/>
          <ac:spMkLst>
            <pc:docMk/>
            <pc:sldMk cId="1980038334" sldId="718"/>
            <ac:spMk id="23" creationId="{E708B587-4D9D-4F24-61C3-2D290D10AE8B}"/>
          </ac:spMkLst>
        </pc:spChg>
        <pc:spChg chg="add mod">
          <ac:chgData name="Anderson, Troy" userId="04de3903-03dd-44db-8353-3f14e4dd6886" providerId="ADAL" clId="{AC545628-8E29-428F-8CB0-70B66CC2DA85}" dt="2026-04-09T18:17:57.392" v="752"/>
          <ac:spMkLst>
            <pc:docMk/>
            <pc:sldMk cId="1980038334" sldId="718"/>
            <ac:spMk id="30" creationId="{15A23003-D382-CFB6-022D-A6651E0BB67C}"/>
          </ac:spMkLst>
        </pc:spChg>
        <pc:spChg chg="add mod">
          <ac:chgData name="Anderson, Troy" userId="04de3903-03dd-44db-8353-3f14e4dd6886" providerId="ADAL" clId="{AC545628-8E29-428F-8CB0-70B66CC2DA85}" dt="2026-04-09T18:17:57.392" v="752"/>
          <ac:spMkLst>
            <pc:docMk/>
            <pc:sldMk cId="1980038334" sldId="718"/>
            <ac:spMk id="32" creationId="{CBEABF87-F0B4-A88E-601D-0C16EB3D7777}"/>
          </ac:spMkLst>
        </pc:spChg>
        <pc:spChg chg="add mod">
          <ac:chgData name="Anderson, Troy" userId="04de3903-03dd-44db-8353-3f14e4dd6886" providerId="ADAL" clId="{AC545628-8E29-428F-8CB0-70B66CC2DA85}" dt="2026-04-09T18:17:57.392" v="752"/>
          <ac:spMkLst>
            <pc:docMk/>
            <pc:sldMk cId="1980038334" sldId="718"/>
            <ac:spMk id="38" creationId="{0A49B143-D576-F872-570A-3E898EE6CCC3}"/>
          </ac:spMkLst>
        </pc:spChg>
        <pc:spChg chg="add mod">
          <ac:chgData name="Anderson, Troy" userId="04de3903-03dd-44db-8353-3f14e4dd6886" providerId="ADAL" clId="{AC545628-8E29-428F-8CB0-70B66CC2DA85}" dt="2026-04-09T18:17:57.392" v="752"/>
          <ac:spMkLst>
            <pc:docMk/>
            <pc:sldMk cId="1980038334" sldId="718"/>
            <ac:spMk id="39" creationId="{BB052FDC-3529-AF33-97E7-96E00E5D4ACD}"/>
          </ac:spMkLst>
        </pc:spChg>
        <pc:spChg chg="add mod">
          <ac:chgData name="Anderson, Troy" userId="04de3903-03dd-44db-8353-3f14e4dd6886" providerId="ADAL" clId="{AC545628-8E29-428F-8CB0-70B66CC2DA85}" dt="2026-04-09T18:17:57.392" v="752"/>
          <ac:spMkLst>
            <pc:docMk/>
            <pc:sldMk cId="1980038334" sldId="718"/>
            <ac:spMk id="46" creationId="{C78807BF-A2E2-E539-CFEB-75557C004A2B}"/>
          </ac:spMkLst>
        </pc:spChg>
        <pc:spChg chg="add mod">
          <ac:chgData name="Anderson, Troy" userId="04de3903-03dd-44db-8353-3f14e4dd6886" providerId="ADAL" clId="{AC545628-8E29-428F-8CB0-70B66CC2DA85}" dt="2026-04-09T18:17:57.392" v="752"/>
          <ac:spMkLst>
            <pc:docMk/>
            <pc:sldMk cId="1980038334" sldId="718"/>
            <ac:spMk id="49" creationId="{F63EEBAB-64A3-B56D-78D1-1EE80C51B82B}"/>
          </ac:spMkLst>
        </pc:spChg>
        <pc:spChg chg="add mod">
          <ac:chgData name="Anderson, Troy" userId="04de3903-03dd-44db-8353-3f14e4dd6886" providerId="ADAL" clId="{AC545628-8E29-428F-8CB0-70B66CC2DA85}" dt="2026-04-09T18:17:57.392" v="752"/>
          <ac:spMkLst>
            <pc:docMk/>
            <pc:sldMk cId="1980038334" sldId="718"/>
            <ac:spMk id="50" creationId="{4A667CCC-A4A0-8580-5E78-40949A7A45ED}"/>
          </ac:spMkLst>
        </pc:spChg>
        <pc:spChg chg="add mod">
          <ac:chgData name="Anderson, Troy" userId="04de3903-03dd-44db-8353-3f14e4dd6886" providerId="ADAL" clId="{AC545628-8E29-428F-8CB0-70B66CC2DA85}" dt="2026-04-09T18:17:57.392" v="752"/>
          <ac:spMkLst>
            <pc:docMk/>
            <pc:sldMk cId="1980038334" sldId="718"/>
            <ac:spMk id="53" creationId="{E0E56581-B2A7-D6C1-76DA-E285AC4A0282}"/>
          </ac:spMkLst>
        </pc:spChg>
      </pc:sldChg>
      <pc:sldChg chg="addSp delSp modSp add mod">
        <pc:chgData name="Anderson, Troy" userId="04de3903-03dd-44db-8353-3f14e4dd6886" providerId="ADAL" clId="{AC545628-8E29-428F-8CB0-70B66CC2DA85}" dt="2026-04-09T18:18:50.631" v="756" actId="478"/>
        <pc:sldMkLst>
          <pc:docMk/>
          <pc:sldMk cId="1756991896" sldId="719"/>
        </pc:sldMkLst>
        <pc:spChg chg="add mod">
          <ac:chgData name="Anderson, Troy" userId="04de3903-03dd-44db-8353-3f14e4dd6886" providerId="ADAL" clId="{AC545628-8E29-428F-8CB0-70B66CC2DA85}" dt="2026-04-09T18:18:45.477" v="755"/>
          <ac:spMkLst>
            <pc:docMk/>
            <pc:sldMk cId="1756991896" sldId="719"/>
            <ac:spMk id="9" creationId="{E4C807E1-F45D-D1F7-C57D-3E1B2AE8C936}"/>
          </ac:spMkLst>
        </pc:spChg>
        <pc:spChg chg="add mod">
          <ac:chgData name="Anderson, Troy" userId="04de3903-03dd-44db-8353-3f14e4dd6886" providerId="ADAL" clId="{AC545628-8E29-428F-8CB0-70B66CC2DA85}" dt="2026-04-09T18:18:45.477" v="755"/>
          <ac:spMkLst>
            <pc:docMk/>
            <pc:sldMk cId="1756991896" sldId="719"/>
            <ac:spMk id="10" creationId="{083602F4-3892-67D3-5B27-4254CAF4C026}"/>
          </ac:spMkLst>
        </pc:spChg>
        <pc:spChg chg="add mod">
          <ac:chgData name="Anderson, Troy" userId="04de3903-03dd-44db-8353-3f14e4dd6886" providerId="ADAL" clId="{AC545628-8E29-428F-8CB0-70B66CC2DA85}" dt="2026-04-09T18:18:45.477" v="755"/>
          <ac:spMkLst>
            <pc:docMk/>
            <pc:sldMk cId="1756991896" sldId="719"/>
            <ac:spMk id="11" creationId="{458009A0-2ED9-F0E0-43AA-A454B77F11CD}"/>
          </ac:spMkLst>
        </pc:spChg>
        <pc:spChg chg="add mod">
          <ac:chgData name="Anderson, Troy" userId="04de3903-03dd-44db-8353-3f14e4dd6886" providerId="ADAL" clId="{AC545628-8E29-428F-8CB0-70B66CC2DA85}" dt="2026-04-09T18:18:45.477" v="755"/>
          <ac:spMkLst>
            <pc:docMk/>
            <pc:sldMk cId="1756991896" sldId="719"/>
            <ac:spMk id="22" creationId="{C9FF5BAE-C0FD-5809-499C-5E386E7BA0C9}"/>
          </ac:spMkLst>
        </pc:spChg>
        <pc:spChg chg="add mod">
          <ac:chgData name="Anderson, Troy" userId="04de3903-03dd-44db-8353-3f14e4dd6886" providerId="ADAL" clId="{AC545628-8E29-428F-8CB0-70B66CC2DA85}" dt="2026-04-09T18:18:45.477" v="755"/>
          <ac:spMkLst>
            <pc:docMk/>
            <pc:sldMk cId="1756991896" sldId="719"/>
            <ac:spMk id="31" creationId="{71FC5783-49BD-0A15-D3FB-F4A0D9E51E72}"/>
          </ac:spMkLst>
        </pc:spChg>
        <pc:spChg chg="add mod">
          <ac:chgData name="Anderson, Troy" userId="04de3903-03dd-44db-8353-3f14e4dd6886" providerId="ADAL" clId="{AC545628-8E29-428F-8CB0-70B66CC2DA85}" dt="2026-04-09T18:18:45.477" v="755"/>
          <ac:spMkLst>
            <pc:docMk/>
            <pc:sldMk cId="1756991896" sldId="719"/>
            <ac:spMk id="32" creationId="{F7843902-DA1E-F81D-A0A8-7AF3CA05FC27}"/>
          </ac:spMkLst>
        </pc:spChg>
        <pc:spChg chg="add mod">
          <ac:chgData name="Anderson, Troy" userId="04de3903-03dd-44db-8353-3f14e4dd6886" providerId="ADAL" clId="{AC545628-8E29-428F-8CB0-70B66CC2DA85}" dt="2026-04-09T18:18:45.477" v="755"/>
          <ac:spMkLst>
            <pc:docMk/>
            <pc:sldMk cId="1756991896" sldId="719"/>
            <ac:spMk id="34" creationId="{F8E16A1C-E6AA-F89E-251E-F38380F380B7}"/>
          </ac:spMkLst>
        </pc:spChg>
        <pc:spChg chg="add mod">
          <ac:chgData name="Anderson, Troy" userId="04de3903-03dd-44db-8353-3f14e4dd6886" providerId="ADAL" clId="{AC545628-8E29-428F-8CB0-70B66CC2DA85}" dt="2026-04-09T18:18:45.477" v="755"/>
          <ac:spMkLst>
            <pc:docMk/>
            <pc:sldMk cId="1756991896" sldId="719"/>
            <ac:spMk id="37" creationId="{75B34AA5-7B52-AE80-04D4-C2132D4F408D}"/>
          </ac:spMkLst>
        </pc:spChg>
        <pc:spChg chg="add mod">
          <ac:chgData name="Anderson, Troy" userId="04de3903-03dd-44db-8353-3f14e4dd6886" providerId="ADAL" clId="{AC545628-8E29-428F-8CB0-70B66CC2DA85}" dt="2026-04-09T18:18:45.477" v="755"/>
          <ac:spMkLst>
            <pc:docMk/>
            <pc:sldMk cId="1756991896" sldId="719"/>
            <ac:spMk id="39" creationId="{89FE5105-2F56-B27D-B019-11461B89DD03}"/>
          </ac:spMkLst>
        </pc:spChg>
        <pc:spChg chg="add mod">
          <ac:chgData name="Anderson, Troy" userId="04de3903-03dd-44db-8353-3f14e4dd6886" providerId="ADAL" clId="{AC545628-8E29-428F-8CB0-70B66CC2DA85}" dt="2026-04-09T18:18:45.477" v="755"/>
          <ac:spMkLst>
            <pc:docMk/>
            <pc:sldMk cId="1756991896" sldId="719"/>
            <ac:spMk id="41" creationId="{059D6751-D33E-F18B-D1F1-C53B1A7A0F99}"/>
          </ac:spMkLst>
        </pc:spChg>
      </pc:sldChg>
      <pc:sldChg chg="addSp delSp modSp add mod">
        <pc:chgData name="Anderson, Troy" userId="04de3903-03dd-44db-8353-3f14e4dd6886" providerId="ADAL" clId="{AC545628-8E29-428F-8CB0-70B66CC2DA85}" dt="2026-04-09T18:19:03.349" v="757"/>
        <pc:sldMkLst>
          <pc:docMk/>
          <pc:sldMk cId="1383198985" sldId="720"/>
        </pc:sldMkLst>
        <pc:spChg chg="add mod">
          <ac:chgData name="Anderson, Troy" userId="04de3903-03dd-44db-8353-3f14e4dd6886" providerId="ADAL" clId="{AC545628-8E29-428F-8CB0-70B66CC2DA85}" dt="2026-04-09T18:19:03.349" v="757"/>
          <ac:spMkLst>
            <pc:docMk/>
            <pc:sldMk cId="1383198985" sldId="720"/>
            <ac:spMk id="8" creationId="{5C4D8778-EE69-21F1-549C-255747B0627A}"/>
          </ac:spMkLst>
        </pc:spChg>
        <pc:spChg chg="add mod">
          <ac:chgData name="Anderson, Troy" userId="04de3903-03dd-44db-8353-3f14e4dd6886" providerId="ADAL" clId="{AC545628-8E29-428F-8CB0-70B66CC2DA85}" dt="2026-04-09T18:19:03.349" v="757"/>
          <ac:spMkLst>
            <pc:docMk/>
            <pc:sldMk cId="1383198985" sldId="720"/>
            <ac:spMk id="12" creationId="{4AB38E98-41F3-BB41-CC49-9AD70466F318}"/>
          </ac:spMkLst>
        </pc:spChg>
        <pc:spChg chg="add mod">
          <ac:chgData name="Anderson, Troy" userId="04de3903-03dd-44db-8353-3f14e4dd6886" providerId="ADAL" clId="{AC545628-8E29-428F-8CB0-70B66CC2DA85}" dt="2026-04-09T18:19:03.349" v="757"/>
          <ac:spMkLst>
            <pc:docMk/>
            <pc:sldMk cId="1383198985" sldId="720"/>
            <ac:spMk id="14" creationId="{0B6570A8-0286-64E3-FBB2-39621BF5DF83}"/>
          </ac:spMkLst>
        </pc:spChg>
        <pc:spChg chg="add mod">
          <ac:chgData name="Anderson, Troy" userId="04de3903-03dd-44db-8353-3f14e4dd6886" providerId="ADAL" clId="{AC545628-8E29-428F-8CB0-70B66CC2DA85}" dt="2026-04-09T18:19:03.349" v="757"/>
          <ac:spMkLst>
            <pc:docMk/>
            <pc:sldMk cId="1383198985" sldId="720"/>
            <ac:spMk id="16" creationId="{40D40F3D-921B-83B4-D080-052DD7B51955}"/>
          </ac:spMkLst>
        </pc:spChg>
        <pc:spChg chg="add mod">
          <ac:chgData name="Anderson, Troy" userId="04de3903-03dd-44db-8353-3f14e4dd6886" providerId="ADAL" clId="{AC545628-8E29-428F-8CB0-70B66CC2DA85}" dt="2026-04-09T18:19:03.349" v="757"/>
          <ac:spMkLst>
            <pc:docMk/>
            <pc:sldMk cId="1383198985" sldId="720"/>
            <ac:spMk id="18" creationId="{57319ED4-868A-D017-0232-C1318FCA20F2}"/>
          </ac:spMkLst>
        </pc:spChg>
        <pc:spChg chg="add mod">
          <ac:chgData name="Anderson, Troy" userId="04de3903-03dd-44db-8353-3f14e4dd6886" providerId="ADAL" clId="{AC545628-8E29-428F-8CB0-70B66CC2DA85}" dt="2026-04-09T18:19:03.349" v="757"/>
          <ac:spMkLst>
            <pc:docMk/>
            <pc:sldMk cId="1383198985" sldId="720"/>
            <ac:spMk id="25" creationId="{47907548-1536-BF6A-7DC5-4A7DA1576D66}"/>
          </ac:spMkLst>
        </pc:spChg>
        <pc:spChg chg="add mod">
          <ac:chgData name="Anderson, Troy" userId="04de3903-03dd-44db-8353-3f14e4dd6886" providerId="ADAL" clId="{AC545628-8E29-428F-8CB0-70B66CC2DA85}" dt="2026-04-09T18:19:03.349" v="757"/>
          <ac:spMkLst>
            <pc:docMk/>
            <pc:sldMk cId="1383198985" sldId="720"/>
            <ac:spMk id="36" creationId="{94E3500D-21F2-4FD9-0BAE-7466AAEB6630}"/>
          </ac:spMkLst>
        </pc:spChg>
        <pc:spChg chg="add mod">
          <ac:chgData name="Anderson, Troy" userId="04de3903-03dd-44db-8353-3f14e4dd6886" providerId="ADAL" clId="{AC545628-8E29-428F-8CB0-70B66CC2DA85}" dt="2026-04-09T18:19:03.349" v="757"/>
          <ac:spMkLst>
            <pc:docMk/>
            <pc:sldMk cId="1383198985" sldId="720"/>
            <ac:spMk id="43" creationId="{F02ACD6D-8256-72F3-666E-6D3335D794BE}"/>
          </ac:spMkLst>
        </pc:spChg>
        <pc:spChg chg="add mod">
          <ac:chgData name="Anderson, Troy" userId="04de3903-03dd-44db-8353-3f14e4dd6886" providerId="ADAL" clId="{AC545628-8E29-428F-8CB0-70B66CC2DA85}" dt="2026-04-09T18:19:03.349" v="757"/>
          <ac:spMkLst>
            <pc:docMk/>
            <pc:sldMk cId="1383198985" sldId="720"/>
            <ac:spMk id="49" creationId="{67359043-0595-8C3D-DE70-A658BB670C00}"/>
          </ac:spMkLst>
        </pc:spChg>
        <pc:spChg chg="add mod">
          <ac:chgData name="Anderson, Troy" userId="04de3903-03dd-44db-8353-3f14e4dd6886" providerId="ADAL" clId="{AC545628-8E29-428F-8CB0-70B66CC2DA85}" dt="2026-04-09T18:19:03.349" v="757"/>
          <ac:spMkLst>
            <pc:docMk/>
            <pc:sldMk cId="1383198985" sldId="720"/>
            <ac:spMk id="52" creationId="{E712C86B-F738-C824-3F07-C7F08DA1254A}"/>
          </ac:spMkLst>
        </pc:spChg>
      </pc:sldChg>
      <pc:sldChg chg="addSp delSp modSp add mod">
        <pc:chgData name="Anderson, Troy" userId="04de3903-03dd-44db-8353-3f14e4dd6886" providerId="ADAL" clId="{AC545628-8E29-428F-8CB0-70B66CC2DA85}" dt="2026-04-09T18:19:37.475" v="760" actId="14100"/>
        <pc:sldMkLst>
          <pc:docMk/>
          <pc:sldMk cId="3398458707" sldId="721"/>
        </pc:sldMkLst>
        <pc:spChg chg="add mod">
          <ac:chgData name="Anderson, Troy" userId="04de3903-03dd-44db-8353-3f14e4dd6886" providerId="ADAL" clId="{AC545628-8E29-428F-8CB0-70B66CC2DA85}" dt="2026-04-09T18:19:37.475" v="760" actId="14100"/>
          <ac:spMkLst>
            <pc:docMk/>
            <pc:sldMk cId="3398458707" sldId="721"/>
            <ac:spMk id="4" creationId="{C37E83B2-2AF7-2AB3-EBB6-D710F9D3D8D2}"/>
          </ac:spMkLst>
        </pc:spChg>
        <pc:spChg chg="add mod">
          <ac:chgData name="Anderson, Troy" userId="04de3903-03dd-44db-8353-3f14e4dd6886" providerId="ADAL" clId="{AC545628-8E29-428F-8CB0-70B66CC2DA85}" dt="2026-04-09T18:19:19.934" v="758"/>
          <ac:spMkLst>
            <pc:docMk/>
            <pc:sldMk cId="3398458707" sldId="721"/>
            <ac:spMk id="6" creationId="{7842D746-EE85-CE96-8FFC-D2BD9B218A5A}"/>
          </ac:spMkLst>
        </pc:spChg>
      </pc:sldChg>
      <pc:sldChg chg="addSp delSp modSp add mod ord">
        <pc:chgData name="Anderson, Troy" userId="04de3903-03dd-44db-8353-3f14e4dd6886" providerId="ADAL" clId="{AC545628-8E29-428F-8CB0-70B66CC2DA85}" dt="2026-04-09T18:18:09.086" v="754" actId="478"/>
        <pc:sldMkLst>
          <pc:docMk/>
          <pc:sldMk cId="1312666860" sldId="722"/>
        </pc:sldMkLst>
        <pc:spChg chg="add mod">
          <ac:chgData name="Anderson, Troy" userId="04de3903-03dd-44db-8353-3f14e4dd6886" providerId="ADAL" clId="{AC545628-8E29-428F-8CB0-70B66CC2DA85}" dt="2026-04-09T18:17:28.049" v="749"/>
          <ac:spMkLst>
            <pc:docMk/>
            <pc:sldMk cId="1312666860" sldId="722"/>
            <ac:spMk id="9" creationId="{34C00E0E-156D-7369-08C1-923934BEC0C4}"/>
          </ac:spMkLst>
        </pc:spChg>
        <pc:spChg chg="add mod">
          <ac:chgData name="Anderson, Troy" userId="04de3903-03dd-44db-8353-3f14e4dd6886" providerId="ADAL" clId="{AC545628-8E29-428F-8CB0-70B66CC2DA85}" dt="2026-04-09T18:17:28.049" v="749"/>
          <ac:spMkLst>
            <pc:docMk/>
            <pc:sldMk cId="1312666860" sldId="722"/>
            <ac:spMk id="14" creationId="{D91A2F32-154C-3340-C5B7-C24D00A1EE8F}"/>
          </ac:spMkLst>
        </pc:spChg>
        <pc:spChg chg="add mod">
          <ac:chgData name="Anderson, Troy" userId="04de3903-03dd-44db-8353-3f14e4dd6886" providerId="ADAL" clId="{AC545628-8E29-428F-8CB0-70B66CC2DA85}" dt="2026-04-09T18:17:28.049" v="749"/>
          <ac:spMkLst>
            <pc:docMk/>
            <pc:sldMk cId="1312666860" sldId="722"/>
            <ac:spMk id="22" creationId="{0F1E581B-D7BF-1415-EF79-85FBB83AEF9A}"/>
          </ac:spMkLst>
        </pc:spChg>
        <pc:spChg chg="add mod">
          <ac:chgData name="Anderson, Troy" userId="04de3903-03dd-44db-8353-3f14e4dd6886" providerId="ADAL" clId="{AC545628-8E29-428F-8CB0-70B66CC2DA85}" dt="2026-04-09T18:17:28.049" v="749"/>
          <ac:spMkLst>
            <pc:docMk/>
            <pc:sldMk cId="1312666860" sldId="722"/>
            <ac:spMk id="23" creationId="{4DED7A2A-41F3-EFA7-2FAA-C4C95FE15966}"/>
          </ac:spMkLst>
        </pc:spChg>
        <pc:spChg chg="add mod">
          <ac:chgData name="Anderson, Troy" userId="04de3903-03dd-44db-8353-3f14e4dd6886" providerId="ADAL" clId="{AC545628-8E29-428F-8CB0-70B66CC2DA85}" dt="2026-04-09T18:17:28.049" v="749"/>
          <ac:spMkLst>
            <pc:docMk/>
            <pc:sldMk cId="1312666860" sldId="722"/>
            <ac:spMk id="26" creationId="{DDA30269-534F-FF1F-2C3A-6DF28990337E}"/>
          </ac:spMkLst>
        </pc:spChg>
        <pc:spChg chg="add mod">
          <ac:chgData name="Anderson, Troy" userId="04de3903-03dd-44db-8353-3f14e4dd6886" providerId="ADAL" clId="{AC545628-8E29-428F-8CB0-70B66CC2DA85}" dt="2026-04-09T18:17:28.049" v="749"/>
          <ac:spMkLst>
            <pc:docMk/>
            <pc:sldMk cId="1312666860" sldId="722"/>
            <ac:spMk id="33" creationId="{4D62E050-9DE7-92C3-50A3-C5CFC725509C}"/>
          </ac:spMkLst>
        </pc:spChg>
        <pc:spChg chg="add mod">
          <ac:chgData name="Anderson, Troy" userId="04de3903-03dd-44db-8353-3f14e4dd6886" providerId="ADAL" clId="{AC545628-8E29-428F-8CB0-70B66CC2DA85}" dt="2026-04-09T18:17:28.049" v="749"/>
          <ac:spMkLst>
            <pc:docMk/>
            <pc:sldMk cId="1312666860" sldId="722"/>
            <ac:spMk id="35" creationId="{9591824B-FD33-7F72-2070-33E841B3F4D0}"/>
          </ac:spMkLst>
        </pc:spChg>
        <pc:spChg chg="add mod">
          <ac:chgData name="Anderson, Troy" userId="04de3903-03dd-44db-8353-3f14e4dd6886" providerId="ADAL" clId="{AC545628-8E29-428F-8CB0-70B66CC2DA85}" dt="2026-04-09T18:17:28.049" v="749"/>
          <ac:spMkLst>
            <pc:docMk/>
            <pc:sldMk cId="1312666860" sldId="722"/>
            <ac:spMk id="40" creationId="{A8449F42-99A1-35F6-560D-6BA223238F6F}"/>
          </ac:spMkLst>
        </pc:spChg>
        <pc:spChg chg="add mod">
          <ac:chgData name="Anderson, Troy" userId="04de3903-03dd-44db-8353-3f14e4dd6886" providerId="ADAL" clId="{AC545628-8E29-428F-8CB0-70B66CC2DA85}" dt="2026-04-09T18:17:28.049" v="749"/>
          <ac:spMkLst>
            <pc:docMk/>
            <pc:sldMk cId="1312666860" sldId="722"/>
            <ac:spMk id="41" creationId="{667EC303-1742-3483-E579-43B5361EEA30}"/>
          </ac:spMkLst>
        </pc:spChg>
        <pc:spChg chg="add mod">
          <ac:chgData name="Anderson, Troy" userId="04de3903-03dd-44db-8353-3f14e4dd6886" providerId="ADAL" clId="{AC545628-8E29-428F-8CB0-70B66CC2DA85}" dt="2026-04-09T18:17:28.049" v="749"/>
          <ac:spMkLst>
            <pc:docMk/>
            <pc:sldMk cId="1312666860" sldId="722"/>
            <ac:spMk id="43" creationId="{CE14B3B1-62C3-289D-53A2-E9DD2072E47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269619850818147E-2"/>
          <c:y val="8.2765737874097023E-2"/>
          <c:w val="0.9214902705689707"/>
          <c:h val="0.88971448228414174"/>
        </c:manualLayout>
      </c:layout>
      <c:scatterChart>
        <c:scatterStyle val="lineMarker"/>
        <c:varyColors val="0"/>
        <c:ser>
          <c:idx val="0"/>
          <c:order val="0"/>
          <c:tx>
            <c:strRef>
              <c:f>POL_Data!$AW$1</c:f>
              <c:strCache>
                <c:ptCount val="1"/>
                <c:pt idx="0">
                  <c:v>Cost Variance 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ysClr val="windowText" lastClr="0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82-4D9A-91CB-E83DFD1D266F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182-4D9A-91CB-E83DFD1D266F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182-4D9A-91CB-E83DFD1D266F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182-4D9A-91CB-E83DFD1D266F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182-4D9A-91CB-E83DFD1D266F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182-4D9A-91CB-E83DFD1D266F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3182-4D9A-91CB-E83DFD1D266F}"/>
              </c:ext>
            </c:extLst>
          </c:dPt>
          <c:dPt>
            <c:idx val="19"/>
            <c:marker>
              <c:symbol val="circle"/>
              <c:size val="5"/>
              <c:spPr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3182-4D9A-91CB-E83DFD1D266F}"/>
              </c:ext>
            </c:extLst>
          </c:dPt>
          <c:xVal>
            <c:strRef>
              <c:f>POL_Data!$AV$2:$AV$70</c:f>
              <c:strCache>
                <c:ptCount val="21"/>
                <c:pt idx="0">
                  <c:v>NPRR1154 Include Alternate Resource in the Availability Plan for the Firm Fuel Supply Service</c:v>
                </c:pt>
                <c:pt idx="1">
                  <c:v>SCR822 Create Daily Energy Storage Integration Report and Dashboard</c:v>
                </c:pt>
                <c:pt idx="2">
                  <c:v>NPRR1020 - EPS Metering - Allow Some Integrated Energy Storage Designs to Calculate Internal Loads</c:v>
                </c:pt>
                <c:pt idx="3">
                  <c:v>Securitization Phase 2A- Maine Invoice and Credit Exposure</c:v>
                </c:pt>
                <c:pt idx="4">
                  <c:v>SCR807 and SCR816 implementation</c:v>
                </c:pt>
                <c:pt idx="5">
                  <c:v>SCR789 Update NMMS Topology Processor to PSS_E 34 (35) Capability – Phase 2</c:v>
                </c:pt>
                <c:pt idx="6">
                  <c:v>Creation of ERCOT Contingency Reserve Service (ECRS)</c:v>
                </c:pt>
                <c:pt idx="7">
                  <c:v>NPRR1139 Adjustments to Capacity Shortfall Ratio Share for IRRs</c:v>
                </c:pt>
                <c:pt idx="8">
                  <c:v>NPRR1183 ECEII Definition Clarification and Updates to Posting Rules for Certain Documents without </c:v>
                </c:pt>
                <c:pt idx="9">
                  <c:v>SCR819 Improving IRR Control to Manage GTC Stability Limits</c:v>
                </c:pt>
                <c:pt idx="10">
                  <c:v>NPRR1092 Reduce RUC Offer Floor and Limit RUC Opt-Out Provision</c:v>
                </c:pt>
                <c:pt idx="11">
                  <c:v>SCR799 ERCOT Outage Study Cases in the System Operations Test Environment (SOTE)</c:v>
                </c:pt>
                <c:pt idx="12">
                  <c:v>NPRR1040 Compliance Metrics for Ancillary Service Supply Responsibility</c:v>
                </c:pt>
                <c:pt idx="13">
                  <c:v>NERC FAC Standard Changes Alignment</c:v>
                </c:pt>
                <c:pt idx="14">
                  <c:v>NPRR1131 Controllable Load Resource Participation in Non-Spin</c:v>
                </c:pt>
                <c:pt idx="15">
                  <c:v>NPRR1026 BESTF-7 Self-Limiting Facilities</c:v>
                </c:pt>
                <c:pt idx="16">
                  <c:v>NPRR1149, NPRR1121, NPRR1090, NPRR962</c:v>
                </c:pt>
                <c:pt idx="17">
                  <c:v>Implement consideration of ESR SOC in ERCOT tools and studies</c:v>
                </c:pt>
                <c:pt idx="18">
                  <c:v>RIOO-IS_RS ESR-Single Model &amp; Validation Rules Update</c:v>
                </c:pt>
                <c:pt idx="19">
                  <c:v>TX SET 5_0 and SCR817</c:v>
                </c:pt>
                <c:pt idx="20">
                  <c:v>NPRR1145 Use of EMS Calculated ERCOT-Wide TLFs in Lieu of Seasonal Base Case ERCOT-Wide TLFs for Se</c:v>
                </c:pt>
              </c:strCache>
            </c:strRef>
          </c:xVal>
          <c:yVal>
            <c:numRef>
              <c:f>POL_Data!$AW$2:$AW$70</c:f>
              <c:numCache>
                <c:formatCode>0%</c:formatCode>
                <c:ptCount val="21"/>
                <c:pt idx="0">
                  <c:v>0</c:v>
                </c:pt>
                <c:pt idx="1">
                  <c:v>3.3855555555555555E-2</c:v>
                </c:pt>
                <c:pt idx="2">
                  <c:v>7.0893333333333336E-2</c:v>
                </c:pt>
                <c:pt idx="3">
                  <c:v>0</c:v>
                </c:pt>
                <c:pt idx="4">
                  <c:v>1.2300277777777777</c:v>
                </c:pt>
                <c:pt idx="5">
                  <c:v>-0.23500545454545455</c:v>
                </c:pt>
                <c:pt idx="6">
                  <c:v>0.62012866666666666</c:v>
                </c:pt>
                <c:pt idx="7">
                  <c:v>0</c:v>
                </c:pt>
                <c:pt idx="8">
                  <c:v>0</c:v>
                </c:pt>
                <c:pt idx="9">
                  <c:v>0.14036666666666667</c:v>
                </c:pt>
                <c:pt idx="10">
                  <c:v>0.14493333333333333</c:v>
                </c:pt>
                <c:pt idx="11">
                  <c:v>-0.26956666666666668</c:v>
                </c:pt>
                <c:pt idx="12">
                  <c:v>5.3047333333333331</c:v>
                </c:pt>
                <c:pt idx="13">
                  <c:v>0.27734666666666669</c:v>
                </c:pt>
                <c:pt idx="14">
                  <c:v>0</c:v>
                </c:pt>
                <c:pt idx="15">
                  <c:v>0.19878999999999999</c:v>
                </c:pt>
                <c:pt idx="16">
                  <c:v>0.4060923076923077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8.0812499999999995E-2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182-4D9A-91CB-E83DFD1D2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856720"/>
        <c:axId val="150861712"/>
      </c:scatterChart>
      <c:valAx>
        <c:axId val="150856720"/>
        <c:scaling>
          <c:orientation val="minMax"/>
          <c:max val="23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150861712"/>
        <c:crosses val="autoZero"/>
        <c:crossBetween val="midCat"/>
      </c:valAx>
      <c:valAx>
        <c:axId val="150861712"/>
        <c:scaling>
          <c:orientation val="minMax"/>
          <c:max val="1.4"/>
          <c:min val="-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856720"/>
        <c:crosses val="autoZero"/>
        <c:crossBetween val="midCat"/>
        <c:majorUnit val="0.2"/>
        <c:minorUnit val="8.0000000000000016E-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092702057118214E-2"/>
          <c:y val="8.1034283339634597E-2"/>
          <c:w val="0.91755501339378598"/>
          <c:h val="0.88496591316828133"/>
        </c:manualLayout>
      </c:layout>
      <c:scatterChart>
        <c:scatterStyle val="lineMarker"/>
        <c:varyColors val="0"/>
        <c:ser>
          <c:idx val="0"/>
          <c:order val="0"/>
          <c:tx>
            <c:strRef>
              <c:f>POL_Data!$AT$1</c:f>
              <c:strCache>
                <c:ptCount val="1"/>
                <c:pt idx="0">
                  <c:v>Duration Variance (%)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EE2-426E-BE43-D4BC4FE9DD7C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EE2-426E-BE43-D4BC4FE9DD7C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EE2-426E-BE43-D4BC4FE9DD7C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EE2-426E-BE43-D4BC4FE9DD7C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EE2-426E-BE43-D4BC4FE9DD7C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EE2-426E-BE43-D4BC4FE9DD7C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EE2-426E-BE43-D4BC4FE9DD7C}"/>
              </c:ext>
            </c:extLst>
          </c:dPt>
          <c:dPt>
            <c:idx val="19"/>
            <c:marker>
              <c:symbol val="circle"/>
              <c:size val="5"/>
              <c:spPr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3EE2-426E-BE43-D4BC4FE9DD7C}"/>
              </c:ext>
            </c:extLst>
          </c:dPt>
          <c:xVal>
            <c:strRef>
              <c:f>POL_Data!$AP$2:$AP$70</c:f>
              <c:strCache>
                <c:ptCount val="21"/>
                <c:pt idx="0">
                  <c:v>NPRR1154 Include Alternate Resource in the Availability Plan for the Firm Fuel Supply Service</c:v>
                </c:pt>
                <c:pt idx="1">
                  <c:v>SCR822 Create Daily Energy Storage Integration Report and Dashboard</c:v>
                </c:pt>
                <c:pt idx="2">
                  <c:v>NPRR1020 - EPS Metering - Allow Some Integrated Energy Storage Designs to Calculate Internal Loads</c:v>
                </c:pt>
                <c:pt idx="3">
                  <c:v>Securitization Phase 2A- Maine Invoice and Credit Exposure</c:v>
                </c:pt>
                <c:pt idx="4">
                  <c:v>SCR807 and SCR816 implementation</c:v>
                </c:pt>
                <c:pt idx="5">
                  <c:v>SCR789 Update NMMS Topology Processor to PSS_E 34 (35) Capability – Phase 2</c:v>
                </c:pt>
                <c:pt idx="6">
                  <c:v>Creation of ERCOT Contingency Reserve Service (ECRS)</c:v>
                </c:pt>
                <c:pt idx="7">
                  <c:v>NPRR1139 Adjustments to Capacity Shortfall Ratio Share for IRRs</c:v>
                </c:pt>
                <c:pt idx="8">
                  <c:v>NPRR1183 ECEII Definition Clarification and Updates to Posting Rules for Certain Documents without </c:v>
                </c:pt>
                <c:pt idx="9">
                  <c:v>SCR819 Improving IRR Control to Manage GTC Stability Limits</c:v>
                </c:pt>
                <c:pt idx="10">
                  <c:v>NPRR1092 Reduce RUC Offer Floor and Limit RUC Opt-Out Provision</c:v>
                </c:pt>
                <c:pt idx="11">
                  <c:v>SCR799 ERCOT Outage Study Cases in the System Operations Test Environment (SOTE)</c:v>
                </c:pt>
                <c:pt idx="12">
                  <c:v>NPRR1040 Compliance Metrics for Ancillary Service Supply Responsibility</c:v>
                </c:pt>
                <c:pt idx="13">
                  <c:v>NERC FAC Standard Changes Alignment</c:v>
                </c:pt>
                <c:pt idx="14">
                  <c:v>NPRR1131 Controllable Load Resource Participation in Non-Spin</c:v>
                </c:pt>
                <c:pt idx="15">
                  <c:v>NPRR1026 BESTF-7 Self-Limiting Facilities</c:v>
                </c:pt>
                <c:pt idx="16">
                  <c:v>NPRR1149, NPRR1121, NPRR1090, NPRR962</c:v>
                </c:pt>
                <c:pt idx="17">
                  <c:v>Implement consideration of ESR SOC in ERCOT tools and studies</c:v>
                </c:pt>
                <c:pt idx="18">
                  <c:v>RIOO-IS_RS ESR-Single Model &amp; Validation Rules Update</c:v>
                </c:pt>
                <c:pt idx="19">
                  <c:v>TX SET 5_0 and SCR817</c:v>
                </c:pt>
                <c:pt idx="20">
                  <c:v>NPRR1145 Use of EMS Calculated ERCOT-Wide TLFs in Lieu of Seasonal Base Case ERCOT-Wide TLFs for Se</c:v>
                </c:pt>
              </c:strCache>
            </c:strRef>
          </c:xVal>
          <c:yVal>
            <c:numRef>
              <c:f>POL_Data!$AT$2:$AT$70</c:f>
              <c:numCache>
                <c:formatCode>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0.17521367521367517</c:v>
                </c:pt>
                <c:pt idx="5">
                  <c:v>0</c:v>
                </c:pt>
                <c:pt idx="6">
                  <c:v>0</c:v>
                </c:pt>
                <c:pt idx="7">
                  <c:v>-0.3206223975454745</c:v>
                </c:pt>
                <c:pt idx="8">
                  <c:v>8.1087004163927414E-3</c:v>
                </c:pt>
                <c:pt idx="9">
                  <c:v>0</c:v>
                </c:pt>
                <c:pt idx="10">
                  <c:v>0.29848783694937531</c:v>
                </c:pt>
                <c:pt idx="11">
                  <c:v>0</c:v>
                </c:pt>
                <c:pt idx="12">
                  <c:v>2.8856015779092701</c:v>
                </c:pt>
                <c:pt idx="13">
                  <c:v>9.89010989010988E-2</c:v>
                </c:pt>
                <c:pt idx="14">
                  <c:v>-0.2165242165242165</c:v>
                </c:pt>
                <c:pt idx="15">
                  <c:v>0.10535831689677844</c:v>
                </c:pt>
                <c:pt idx="16">
                  <c:v>0</c:v>
                </c:pt>
                <c:pt idx="17">
                  <c:v>0.15713346482577251</c:v>
                </c:pt>
                <c:pt idx="18">
                  <c:v>6.8376068376068286E-2</c:v>
                </c:pt>
                <c:pt idx="19">
                  <c:v>0.38888888888888873</c:v>
                </c:pt>
                <c:pt idx="20">
                  <c:v>0.13412228796844175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EE2-426E-BE43-D4BC4FE9D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6099760"/>
        <c:axId val="946098512"/>
      </c:scatterChart>
      <c:valAx>
        <c:axId val="946099760"/>
        <c:scaling>
          <c:orientation val="minMax"/>
          <c:max val="22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6098512"/>
        <c:crosses val="autoZero"/>
        <c:crossBetween val="midCat"/>
        <c:majorUnit val="5"/>
        <c:minorUnit val="1"/>
      </c:valAx>
      <c:valAx>
        <c:axId val="946098512"/>
        <c:scaling>
          <c:orientation val="minMax"/>
          <c:max val="0.8"/>
          <c:min val="-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609976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269619850818147E-2"/>
          <c:y val="8.2765737874097023E-2"/>
          <c:w val="0.9214902705689707"/>
          <c:h val="0.88971448228414174"/>
        </c:manualLayout>
      </c:layout>
      <c:scatterChart>
        <c:scatterStyle val="lineMarker"/>
        <c:varyColors val="0"/>
        <c:ser>
          <c:idx val="0"/>
          <c:order val="0"/>
          <c:tx>
            <c:strRef>
              <c:f>POL_Data!$AQ$1</c:f>
              <c:strCache>
                <c:ptCount val="1"/>
                <c:pt idx="0">
                  <c:v>Cost Variance ($)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0DC-4C62-923A-51D570CBD1AD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003300"/>
                </a:solidFill>
                <a:ln w="9525">
                  <a:solidFill>
                    <a:srgbClr val="0033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0DC-4C62-923A-51D570CBD1A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3300"/>
                </a:solidFill>
                <a:ln w="9525">
                  <a:solidFill>
                    <a:srgbClr val="0033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0DC-4C62-923A-51D570CBD1AD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003300"/>
                </a:solidFill>
                <a:ln w="9525">
                  <a:solidFill>
                    <a:srgbClr val="0033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0DC-4C62-923A-51D570CBD1AD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003300"/>
                </a:solidFill>
                <a:ln w="9525">
                  <a:solidFill>
                    <a:srgbClr val="0033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0DC-4C62-923A-51D570CBD1AD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003300"/>
                </a:solidFill>
                <a:ln w="9525">
                  <a:solidFill>
                    <a:srgbClr val="0033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0DC-4C62-923A-51D570CBD1AD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rgbClr val="003300"/>
                </a:solidFill>
                <a:ln w="9525">
                  <a:solidFill>
                    <a:srgbClr val="0033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40DC-4C62-923A-51D570CBD1AD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rgbClr val="003300"/>
                </a:solidFill>
                <a:ln w="9525">
                  <a:solidFill>
                    <a:srgbClr val="0033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40DC-4C62-923A-51D570CBD1AD}"/>
              </c:ext>
            </c:extLst>
          </c:dPt>
          <c:dPt>
            <c:idx val="19"/>
            <c:marker>
              <c:symbol val="circle"/>
              <c:size val="5"/>
              <c:spPr>
                <a:solidFill>
                  <a:srgbClr val="003300"/>
                </a:solidFill>
                <a:ln w="9525">
                  <a:solidFill>
                    <a:srgbClr val="0033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40DC-4C62-923A-51D570CBD1AD}"/>
              </c:ext>
            </c:extLst>
          </c:dPt>
          <c:xVal>
            <c:strRef>
              <c:f>POL_Data!$AP$2:$AP$85</c:f>
              <c:strCache>
                <c:ptCount val="21"/>
                <c:pt idx="0">
                  <c:v>NPRR1154 Include Alternate Resource in the Availability Plan for the Firm Fuel Supply Service</c:v>
                </c:pt>
                <c:pt idx="1">
                  <c:v>SCR822 Create Daily Energy Storage Integration Report and Dashboard</c:v>
                </c:pt>
                <c:pt idx="2">
                  <c:v>NPRR1020 - EPS Metering - Allow Some Integrated Energy Storage Designs to Calculate Internal Loads</c:v>
                </c:pt>
                <c:pt idx="3">
                  <c:v>Securitization Phase 2A- Maine Invoice and Credit Exposure</c:v>
                </c:pt>
                <c:pt idx="4">
                  <c:v>SCR807 and SCR816 implementation</c:v>
                </c:pt>
                <c:pt idx="5">
                  <c:v>SCR789 Update NMMS Topology Processor to PSS_E 34 (35) Capability – Phase 2</c:v>
                </c:pt>
                <c:pt idx="6">
                  <c:v>Creation of ERCOT Contingency Reserve Service (ECRS)</c:v>
                </c:pt>
                <c:pt idx="7">
                  <c:v>NPRR1139 Adjustments to Capacity Shortfall Ratio Share for IRRs</c:v>
                </c:pt>
                <c:pt idx="8">
                  <c:v>NPRR1183 ECEII Definition Clarification and Updates to Posting Rules for Certain Documents without </c:v>
                </c:pt>
                <c:pt idx="9">
                  <c:v>SCR819 Improving IRR Control to Manage GTC Stability Limits</c:v>
                </c:pt>
                <c:pt idx="10">
                  <c:v>NPRR1092 Reduce RUC Offer Floor and Limit RUC Opt-Out Provision</c:v>
                </c:pt>
                <c:pt idx="11">
                  <c:v>SCR799 ERCOT Outage Study Cases in the System Operations Test Environment (SOTE)</c:v>
                </c:pt>
                <c:pt idx="12">
                  <c:v>NPRR1040 Compliance Metrics for Ancillary Service Supply Responsibility</c:v>
                </c:pt>
                <c:pt idx="13">
                  <c:v>NERC FAC Standard Changes Alignment</c:v>
                </c:pt>
                <c:pt idx="14">
                  <c:v>NPRR1131 Controllable Load Resource Participation in Non-Spin</c:v>
                </c:pt>
                <c:pt idx="15">
                  <c:v>NPRR1026 BESTF-7 Self-Limiting Facilities</c:v>
                </c:pt>
                <c:pt idx="16">
                  <c:v>NPRR1149, NPRR1121, NPRR1090, NPRR962</c:v>
                </c:pt>
                <c:pt idx="17">
                  <c:v>Implement consideration of ESR SOC in ERCOT tools and studies</c:v>
                </c:pt>
                <c:pt idx="18">
                  <c:v>RIOO-IS_RS ESR-Single Model &amp; Validation Rules Update</c:v>
                </c:pt>
                <c:pt idx="19">
                  <c:v>TX SET 5_0 and SCR817</c:v>
                </c:pt>
                <c:pt idx="20">
                  <c:v>NPRR1145 Use of EMS Calculated ERCOT-Wide TLFs in Lieu of Seasonal Base Case ERCOT-Wide TLFs for Se</c:v>
                </c:pt>
              </c:strCache>
            </c:strRef>
          </c:xVal>
          <c:yVal>
            <c:numRef>
              <c:f>POL_Data!$AQ$2:$AQ$85</c:f>
              <c:numCache>
                <c:formatCode>"$"#,##0</c:formatCode>
                <c:ptCount val="21"/>
                <c:pt idx="0">
                  <c:v>0</c:v>
                </c:pt>
                <c:pt idx="1">
                  <c:v>3047</c:v>
                </c:pt>
                <c:pt idx="2">
                  <c:v>15951</c:v>
                </c:pt>
                <c:pt idx="3">
                  <c:v>0</c:v>
                </c:pt>
                <c:pt idx="4">
                  <c:v>221405</c:v>
                </c:pt>
                <c:pt idx="5">
                  <c:v>-129253</c:v>
                </c:pt>
                <c:pt idx="6">
                  <c:v>930193</c:v>
                </c:pt>
                <c:pt idx="7">
                  <c:v>0</c:v>
                </c:pt>
                <c:pt idx="8">
                  <c:v>0</c:v>
                </c:pt>
                <c:pt idx="9">
                  <c:v>8422</c:v>
                </c:pt>
                <c:pt idx="10">
                  <c:v>10870</c:v>
                </c:pt>
                <c:pt idx="11">
                  <c:v>-40435</c:v>
                </c:pt>
                <c:pt idx="12">
                  <c:v>159142</c:v>
                </c:pt>
                <c:pt idx="13">
                  <c:v>41602</c:v>
                </c:pt>
                <c:pt idx="14">
                  <c:v>0</c:v>
                </c:pt>
                <c:pt idx="15">
                  <c:v>39758</c:v>
                </c:pt>
                <c:pt idx="16">
                  <c:v>105584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6465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0DC-4C62-923A-51D570CBD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856720"/>
        <c:axId val="150861712"/>
      </c:scatterChart>
      <c:valAx>
        <c:axId val="150856720"/>
        <c:scaling>
          <c:orientation val="minMax"/>
          <c:max val="23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150861712"/>
        <c:crosses val="autoZero"/>
        <c:crossBetween val="midCat"/>
      </c:valAx>
      <c:valAx>
        <c:axId val="15086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856720"/>
        <c:crosses val="autoZero"/>
        <c:crossBetween val="midCat"/>
        <c:majorUnit val="200000"/>
        <c:minorUnit val="20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365469899816897E-2"/>
          <c:y val="8.3937328070804923E-2"/>
          <c:w val="0.91065575025933432"/>
          <c:h val="0.88496591316828133"/>
        </c:manualLayout>
      </c:layout>
      <c:scatterChart>
        <c:scatterStyle val="lineMarker"/>
        <c:varyColors val="0"/>
        <c:ser>
          <c:idx val="0"/>
          <c:order val="0"/>
          <c:tx>
            <c:strRef>
              <c:f>POL_Data!$AR$1</c:f>
              <c:strCache>
                <c:ptCount val="1"/>
                <c:pt idx="0">
                  <c:v>Duration Variance (Mo.)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3300"/>
                </a:solidFill>
                <a:ln w="9525">
                  <a:solidFill>
                    <a:srgbClr val="0033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F16-4908-A79B-7943866829BE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003300"/>
                </a:solidFill>
                <a:ln w="9525">
                  <a:solidFill>
                    <a:srgbClr val="0033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F16-4908-A79B-7943866829BE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3300"/>
                </a:solidFill>
                <a:ln w="9525">
                  <a:solidFill>
                    <a:srgbClr val="0033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F16-4908-A79B-7943866829BE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003300"/>
                </a:solidFill>
                <a:ln w="9525">
                  <a:solidFill>
                    <a:srgbClr val="0033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F16-4908-A79B-7943866829BE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003300"/>
                </a:solidFill>
                <a:ln w="9525">
                  <a:solidFill>
                    <a:srgbClr val="0033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F16-4908-A79B-7943866829BE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003300"/>
                </a:solidFill>
                <a:ln w="9525">
                  <a:solidFill>
                    <a:srgbClr val="0033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5F16-4908-A79B-7943866829BE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rgbClr val="003300"/>
                </a:solidFill>
                <a:ln w="9525">
                  <a:solidFill>
                    <a:srgbClr val="0033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5F16-4908-A79B-7943866829BE}"/>
              </c:ext>
            </c:extLst>
          </c:dPt>
          <c:xVal>
            <c:strRef>
              <c:f>POL_Data!$AP$2:$AP$85</c:f>
              <c:strCache>
                <c:ptCount val="21"/>
                <c:pt idx="0">
                  <c:v>NPRR1154 Include Alternate Resource in the Availability Plan for the Firm Fuel Supply Service</c:v>
                </c:pt>
                <c:pt idx="1">
                  <c:v>SCR822 Create Daily Energy Storage Integration Report and Dashboard</c:v>
                </c:pt>
                <c:pt idx="2">
                  <c:v>NPRR1020 - EPS Metering - Allow Some Integrated Energy Storage Designs to Calculate Internal Loads</c:v>
                </c:pt>
                <c:pt idx="3">
                  <c:v>Securitization Phase 2A- Maine Invoice and Credit Exposure</c:v>
                </c:pt>
                <c:pt idx="4">
                  <c:v>SCR807 and SCR816 implementation</c:v>
                </c:pt>
                <c:pt idx="5">
                  <c:v>SCR789 Update NMMS Topology Processor to PSS_E 34 (35) Capability – Phase 2</c:v>
                </c:pt>
                <c:pt idx="6">
                  <c:v>Creation of ERCOT Contingency Reserve Service (ECRS)</c:v>
                </c:pt>
                <c:pt idx="7">
                  <c:v>NPRR1139 Adjustments to Capacity Shortfall Ratio Share for IRRs</c:v>
                </c:pt>
                <c:pt idx="8">
                  <c:v>NPRR1183 ECEII Definition Clarification and Updates to Posting Rules for Certain Documents without </c:v>
                </c:pt>
                <c:pt idx="9">
                  <c:v>SCR819 Improving IRR Control to Manage GTC Stability Limits</c:v>
                </c:pt>
                <c:pt idx="10">
                  <c:v>NPRR1092 Reduce RUC Offer Floor and Limit RUC Opt-Out Provision</c:v>
                </c:pt>
                <c:pt idx="11">
                  <c:v>SCR799 ERCOT Outage Study Cases in the System Operations Test Environment (SOTE)</c:v>
                </c:pt>
                <c:pt idx="12">
                  <c:v>NPRR1040 Compliance Metrics for Ancillary Service Supply Responsibility</c:v>
                </c:pt>
                <c:pt idx="13">
                  <c:v>NERC FAC Standard Changes Alignment</c:v>
                </c:pt>
                <c:pt idx="14">
                  <c:v>NPRR1131 Controllable Load Resource Participation in Non-Spin</c:v>
                </c:pt>
                <c:pt idx="15">
                  <c:v>NPRR1026 BESTF-7 Self-Limiting Facilities</c:v>
                </c:pt>
                <c:pt idx="16">
                  <c:v>NPRR1149, NPRR1121, NPRR1090, NPRR962</c:v>
                </c:pt>
                <c:pt idx="17">
                  <c:v>Implement consideration of ESR SOC in ERCOT tools and studies</c:v>
                </c:pt>
                <c:pt idx="18">
                  <c:v>RIOO-IS_RS ESR-Single Model &amp; Validation Rules Update</c:v>
                </c:pt>
                <c:pt idx="19">
                  <c:v>TX SET 5_0 and SCR817</c:v>
                </c:pt>
                <c:pt idx="20">
                  <c:v>NPRR1145 Use of EMS Calculated ERCOT-Wide TLFs in Lieu of Seasonal Base Case ERCOT-Wide TLFs for Se</c:v>
                </c:pt>
              </c:strCache>
            </c:strRef>
          </c:xVal>
          <c:yVal>
            <c:numRef>
              <c:f>POL_Data!$AR$2:$AR$85</c:f>
              <c:numCache>
                <c:formatCode>0.0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2.1025641025641022</c:v>
                </c:pt>
                <c:pt idx="5">
                  <c:v>0</c:v>
                </c:pt>
                <c:pt idx="6">
                  <c:v>0</c:v>
                </c:pt>
                <c:pt idx="7">
                  <c:v>-0.96186719263642351</c:v>
                </c:pt>
                <c:pt idx="8">
                  <c:v>4.8652202498356445E-2</c:v>
                </c:pt>
                <c:pt idx="9">
                  <c:v>0</c:v>
                </c:pt>
                <c:pt idx="10">
                  <c:v>1.7909270216962518</c:v>
                </c:pt>
                <c:pt idx="11">
                  <c:v>0</c:v>
                </c:pt>
                <c:pt idx="12">
                  <c:v>14.42800788954635</c:v>
                </c:pt>
                <c:pt idx="13">
                  <c:v>0.69230769230769162</c:v>
                </c:pt>
                <c:pt idx="14">
                  <c:v>-1.299145299145299</c:v>
                </c:pt>
                <c:pt idx="15">
                  <c:v>0.84286653517422749</c:v>
                </c:pt>
                <c:pt idx="16">
                  <c:v>0</c:v>
                </c:pt>
                <c:pt idx="17">
                  <c:v>1.5713346482577251</c:v>
                </c:pt>
                <c:pt idx="18">
                  <c:v>0.82051282051281937</c:v>
                </c:pt>
                <c:pt idx="19">
                  <c:v>7.777777777777775</c:v>
                </c:pt>
                <c:pt idx="20">
                  <c:v>0.80473372781065056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F16-4908-A79B-794386682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6099760"/>
        <c:axId val="946098512"/>
      </c:scatterChart>
      <c:valAx>
        <c:axId val="946099760"/>
        <c:scaling>
          <c:orientation val="minMax"/>
          <c:max val="23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6098512"/>
        <c:crosses val="autoZero"/>
        <c:crossBetween val="midCat"/>
        <c:majorUnit val="5"/>
        <c:minorUnit val="1"/>
      </c:valAx>
      <c:valAx>
        <c:axId val="946098512"/>
        <c:scaling>
          <c:orientation val="minMax"/>
          <c:max val="6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609976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0.05489</cdr:y>
    </cdr:from>
    <cdr:to>
      <cdr:x>0.05336</cdr:x>
      <cdr:y>0.0987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6195D4E-83B3-0640-4E53-8E10F6467967}"/>
            </a:ext>
          </a:extLst>
        </cdr:cNvPr>
        <cdr:cNvSpPr txBox="1"/>
      </cdr:nvSpPr>
      <cdr:spPr>
        <a:xfrm xmlns:a="http://schemas.openxmlformats.org/drawingml/2006/main">
          <a:off x="0" y="255242"/>
          <a:ext cx="420542" cy="20376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530</a:t>
          </a:r>
          <a:r>
            <a:rPr lang="en-US" sz="900" dirty="0">
              <a:solidFill>
                <a:schemeClr val="tx1">
                  <a:lumMod val="50000"/>
                  <a:lumOff val="50000"/>
                </a:schemeClr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0.51987</cdr:x>
      <cdr:y>0.91287</cdr:y>
    </cdr:from>
    <cdr:to>
      <cdr:x>0.56119</cdr:x>
      <cdr:y>0.9592</cdr:y>
    </cdr:to>
    <cdr:sp macro="" textlink="">
      <cdr:nvSpPr>
        <cdr:cNvPr id="5" name="TextBox 43">
          <a:extLst xmlns:a="http://schemas.openxmlformats.org/drawingml/2006/main">
            <a:ext uri="{FF2B5EF4-FFF2-40B4-BE49-F238E27FC236}">
              <a16:creationId xmlns:a16="http://schemas.microsoft.com/office/drawing/2014/main" id="{DBCCB808-E42F-4E91-0153-4E87B41A52BA}"/>
            </a:ext>
          </a:extLst>
        </cdr:cNvPr>
        <cdr:cNvSpPr txBox="1"/>
      </cdr:nvSpPr>
      <cdr:spPr>
        <a:xfrm xmlns:a="http://schemas.openxmlformats.org/drawingml/2006/main">
          <a:off x="4097069" y="4245158"/>
          <a:ext cx="32570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12</a:t>
          </a:r>
        </a:p>
      </cdr:txBody>
    </cdr:sp>
  </cdr:relSizeAnchor>
  <cdr:relSizeAnchor xmlns:cdr="http://schemas.openxmlformats.org/drawingml/2006/chartDrawing">
    <cdr:from>
      <cdr:x>0.58864</cdr:x>
      <cdr:y>0.06386</cdr:y>
    </cdr:from>
    <cdr:to>
      <cdr:x>0.60193</cdr:x>
      <cdr:y>0.08844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728F2236-985A-95F2-1653-F9EC55C94B0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639045" y="296966"/>
          <a:ext cx="104790" cy="11431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0.00317</cdr:x>
      <cdr:y>0.1983</cdr:y>
    </cdr:from>
    <cdr:to>
      <cdr:x>0.06217</cdr:x>
      <cdr:y>0.25256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4F2D26B-22CC-A46B-47AE-F98B3A7C2AEA}"/>
            </a:ext>
          </a:extLst>
        </cdr:cNvPr>
        <cdr:cNvSpPr txBox="1"/>
      </cdr:nvSpPr>
      <cdr:spPr>
        <a:xfrm xmlns:a="http://schemas.openxmlformats.org/drawingml/2006/main">
          <a:off x="23366" y="867497"/>
          <a:ext cx="434431" cy="2373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280%</a:t>
          </a:r>
        </a:p>
      </cdr:txBody>
    </cdr:sp>
  </cdr:relSizeAnchor>
  <cdr:relSizeAnchor xmlns:cdr="http://schemas.openxmlformats.org/drawingml/2006/chartDrawing">
    <cdr:from>
      <cdr:x>0.00744</cdr:x>
      <cdr:y>0.05769</cdr:y>
    </cdr:from>
    <cdr:to>
      <cdr:x>0.06644</cdr:x>
      <cdr:y>0.11195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32E28DB-00B9-87A9-B487-14F1CFBA7DC3}"/>
            </a:ext>
          </a:extLst>
        </cdr:cNvPr>
        <cdr:cNvSpPr txBox="1"/>
      </cdr:nvSpPr>
      <cdr:spPr>
        <a:xfrm xmlns:a="http://schemas.openxmlformats.org/drawingml/2006/main">
          <a:off x="54989" y="252373"/>
          <a:ext cx="435965" cy="2373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300%</a:t>
          </a:r>
        </a:p>
      </cdr:txBody>
    </cdr:sp>
  </cdr:relSizeAnchor>
  <cdr:relSizeAnchor xmlns:cdr="http://schemas.openxmlformats.org/drawingml/2006/chartDrawing">
    <cdr:from>
      <cdr:x>0.6265</cdr:x>
      <cdr:y>0.18208</cdr:y>
    </cdr:from>
    <cdr:to>
      <cdr:x>0.64073</cdr:x>
      <cdr:y>0.20821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0A7EA148-7CD2-DA03-F7C4-50AD23561DE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612996" y="796573"/>
          <a:ext cx="104790" cy="11431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0.01239</cdr:x>
      <cdr:y>0.16934</cdr:y>
    </cdr:from>
    <cdr:to>
      <cdr:x>0.05152</cdr:x>
      <cdr:y>0.2123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EE0B80D-312A-C467-D09B-49217CBA861F}"/>
            </a:ext>
          </a:extLst>
        </cdr:cNvPr>
        <cdr:cNvSpPr txBox="1"/>
      </cdr:nvSpPr>
      <cdr:spPr>
        <a:xfrm xmlns:a="http://schemas.openxmlformats.org/drawingml/2006/main">
          <a:off x="88992" y="800821"/>
          <a:ext cx="281046" cy="2031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14.0</a:t>
          </a:r>
        </a:p>
      </cdr:txBody>
    </cdr:sp>
  </cdr:relSizeAnchor>
  <cdr:relSizeAnchor xmlns:cdr="http://schemas.openxmlformats.org/drawingml/2006/chartDrawing">
    <cdr:from>
      <cdr:x>0.01644</cdr:x>
      <cdr:y>0.05687</cdr:y>
    </cdr:from>
    <cdr:to>
      <cdr:x>0.05558</cdr:x>
      <cdr:y>0.09983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EE0B80D-312A-C467-D09B-49217CBA861F}"/>
            </a:ext>
          </a:extLst>
        </cdr:cNvPr>
        <cdr:cNvSpPr txBox="1"/>
      </cdr:nvSpPr>
      <cdr:spPr>
        <a:xfrm xmlns:a="http://schemas.openxmlformats.org/drawingml/2006/main">
          <a:off x="118093" y="268954"/>
          <a:ext cx="281046" cy="2031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15.0</a:t>
          </a:r>
        </a:p>
      </cdr:txBody>
    </cdr:sp>
  </cdr:relSizeAnchor>
  <cdr:relSizeAnchor xmlns:cdr="http://schemas.openxmlformats.org/drawingml/2006/chartDrawing">
    <cdr:from>
      <cdr:x>0.01806</cdr:x>
      <cdr:y>0.28321</cdr:y>
    </cdr:from>
    <cdr:to>
      <cdr:x>0.0572</cdr:x>
      <cdr:y>0.32617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EE0B80D-312A-C467-D09B-49217CBA861F}"/>
            </a:ext>
          </a:extLst>
        </cdr:cNvPr>
        <cdr:cNvSpPr txBox="1"/>
      </cdr:nvSpPr>
      <cdr:spPr>
        <a:xfrm xmlns:a="http://schemas.openxmlformats.org/drawingml/2006/main">
          <a:off x="129725" y="1339329"/>
          <a:ext cx="281046" cy="2031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65000"/>
                  <a:lumOff val="35000"/>
                </a:schemeClr>
              </a:solidFill>
            </a:rPr>
            <a:t>8.0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67374" cy="470072"/>
          </a:xfrm>
          <a:prstGeom prst="rect">
            <a:avLst/>
          </a:prstGeom>
        </p:spPr>
        <p:txBody>
          <a:bodyPr vert="horz" lIns="92166" tIns="46082" rIns="92166" bIns="460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1" y="2"/>
            <a:ext cx="3067374" cy="470072"/>
          </a:xfrm>
          <a:prstGeom prst="rect">
            <a:avLst/>
          </a:prstGeom>
        </p:spPr>
        <p:txBody>
          <a:bodyPr vert="horz" lIns="92166" tIns="46082" rIns="92166" bIns="46082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003"/>
            <a:ext cx="3067374" cy="470072"/>
          </a:xfrm>
          <a:prstGeom prst="rect">
            <a:avLst/>
          </a:prstGeom>
        </p:spPr>
        <p:txBody>
          <a:bodyPr vert="horz" lIns="92166" tIns="46082" rIns="92166" bIns="460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1" y="8893003"/>
            <a:ext cx="3067374" cy="470072"/>
          </a:xfrm>
          <a:prstGeom prst="rect">
            <a:avLst/>
          </a:prstGeom>
        </p:spPr>
        <p:txBody>
          <a:bodyPr vert="horz" lIns="92166" tIns="46082" rIns="92166" bIns="46082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917" tIns="46958" rIns="93917" bIns="469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17" tIns="46958" rIns="93917" bIns="46958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17" tIns="46958" rIns="93917" bIns="469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17" tIns="46958" rIns="93917" bIns="469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7"/>
            <a:ext cx="3066733" cy="468154"/>
          </a:xfrm>
          <a:prstGeom prst="rect">
            <a:avLst/>
          </a:prstGeom>
        </p:spPr>
        <p:txBody>
          <a:bodyPr vert="horz" lIns="93917" tIns="46958" rIns="93917" bIns="469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7"/>
            <a:ext cx="3066733" cy="468154"/>
          </a:xfrm>
          <a:prstGeom prst="rect">
            <a:avLst/>
          </a:prstGeom>
        </p:spPr>
        <p:txBody>
          <a:bodyPr vert="horz" lIns="93917" tIns="46958" rIns="93917" bIns="46958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C08A6-1A06-0923-1C45-4FCC31DB5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DABC6B-0C97-56B6-6887-98B6712D8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49D93B-E78F-8950-2F3D-0BB1EDABA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8EE56-EE29-F4D5-2FA3-0D1840679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3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4C514-8B4B-3F9F-3824-11EB4327D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089516-5BD6-02F3-BBA4-1BE586CA4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7E932B-ADAE-AADF-AA00-011054698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52002-708C-4918-B95F-D3302D8A6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97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391400" y="6553200"/>
            <a:ext cx="1219200" cy="2206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/>
              <a:t>April 2026</a:t>
            </a:r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78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Project Update</a:t>
            </a:r>
          </a:p>
          <a:p>
            <a:r>
              <a:rPr lang="en-US" sz="2400" b="1" dirty="0"/>
              <a:t> </a:t>
            </a:r>
          </a:p>
          <a:p>
            <a:endParaRPr lang="en-US" dirty="0"/>
          </a:p>
          <a:p>
            <a:r>
              <a:rPr lang="en-US" dirty="0"/>
              <a:t>April 15, 2026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Troy Anderson</a:t>
            </a:r>
          </a:p>
          <a:p>
            <a:r>
              <a:rPr lang="en-US" dirty="0"/>
              <a:t>ERCOT Portfolio Management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5A4D3-A0D2-C009-C348-82C7895D6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58815B-43BA-696E-3749-73B7D34DEE19}"/>
              </a:ext>
            </a:extLst>
          </p:cNvPr>
          <p:cNvSpPr txBox="1">
            <a:spLocks/>
          </p:cNvSpPr>
          <p:nvPr/>
        </p:nvSpPr>
        <p:spPr>
          <a:xfrm>
            <a:off x="8763000" y="6561138"/>
            <a:ext cx="228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7E83B2-2AF7-2AB3-EBB6-D710F9D3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7162800" cy="518318"/>
          </a:xfrm>
        </p:spPr>
        <p:txBody>
          <a:bodyPr/>
          <a:lstStyle/>
          <a:p>
            <a:r>
              <a:rPr lang="en-US" sz="2400" dirty="0"/>
              <a:t>Revision Request Project Legend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42D746-EE85-CE96-8FFC-D2BD9B218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07131"/>
            <a:ext cx="8686800" cy="5522729"/>
          </a:xfrm>
        </p:spPr>
        <p:txBody>
          <a:bodyPr numCol="2"/>
          <a:lstStyle/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NPRR1154, Include Alternate Resource in the Availability Plan for the Firm Fuel Supply Service, Market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SCR822, Create Daily Energy Storage Integration Report and Dashboard, Market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NPRR1020, EPS Metering - Allow Some Integrated Energy Storage Designs to Calculate Internal Loads, Market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NPRR1103, NPRR1114, Securitization Phase 2A- Maine Invoice and Credit Exposure, ERCOT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SCR807 and SCR816 implementation, Market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SCR789, Update NMMS Topology Processor to PSS_E 34 (35) Capability – Phase 2, ERCOT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NPRR863, NPRR1085, NPRR1096, NPRR1148, Creation of ERCOT Contingency Reserve Service (ECRS), Market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NPRR1139, Adjustments to Capacity Shortfall Ratio Share for IRRs, ERCOT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NPRR1183, ECEII Definition Clarification and Updates to Posting Rules for Certain Documents without ECEII, ERCOT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SCR819, NPRR1111, Improving IRR Control to Manage GTC Stability Limits, ERCOT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NPRR1092, Reduce RUC Offer Floor and Limit RUC Opt-Out Provision, Market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SCR799, ERCOT Outage Study Cases in the System Operations Test Environment (SOTE), Market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NPRR1040, Compliance Metrics for Ancillary Service Supply Responsibility, Market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NOGRR249, NERC FAC Standard Changes Alignment, ERCOT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NPRR1131, NPRR1058, Controllable Load Resource Participation in Non-Spin, ERCOT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NPRR1026, BESTF-7 Self-Limiting Facilities, ERCOT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/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NPRR1149, NPRR1121, NPRR1090, NPRR962, ERCOT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NPRR1186, Implement consideration of ESR SOC in ERCOT tools and studies, ERCOT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NPRR1002, NPRR1132, NPRR1153, RIOO-IS_RS ESR-Single Model &amp; Validation Rules Update, ERCOT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NPRR1095, SCR817, TX SET 5_0, Market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NPRR1145 Use of EMS Calculated ERCOT-Wide TLFs in Lieu of Seasonal Base Case ERCOT-Wide TLFs for Settlement, ERCOT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/>
          </a:p>
          <a:p>
            <a:pPr marL="228600" indent="-228600">
              <a:buFont typeface="+mj-lt"/>
              <a:buAutoNum type="arabicPeriod"/>
            </a:pPr>
            <a:endParaRPr lang="en-US" sz="1050" dirty="0"/>
          </a:p>
          <a:p>
            <a:pPr marL="228600" indent="-228600">
              <a:buFont typeface="+mj-lt"/>
              <a:buAutoNum type="arabicPeriod"/>
            </a:pPr>
            <a:endParaRPr lang="en-US" sz="1050" dirty="0"/>
          </a:p>
          <a:p>
            <a:pPr marL="228600" indent="-228600">
              <a:buFont typeface="+mj-lt"/>
              <a:buAutoNum type="arabicPeriod"/>
            </a:pPr>
            <a:endParaRPr lang="en-US" sz="1050" dirty="0"/>
          </a:p>
          <a:p>
            <a:pPr marL="228600" indent="-228600">
              <a:buFont typeface="+mj-lt"/>
              <a:buAutoNum type="arabicPeriod"/>
            </a:pPr>
            <a:endParaRPr lang="en-US" sz="1050" dirty="0"/>
          </a:p>
          <a:p>
            <a:pPr marL="228600" indent="-228600">
              <a:buFont typeface="+mj-lt"/>
              <a:buAutoNum type="arabicPeriod"/>
            </a:pPr>
            <a:endParaRPr lang="en-US" sz="1050" dirty="0"/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9845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022"/>
            <a:ext cx="8610600" cy="518318"/>
          </a:xfrm>
        </p:spPr>
        <p:txBody>
          <a:bodyPr/>
          <a:lstStyle/>
          <a:p>
            <a:r>
              <a:rPr lang="en-US" sz="2000" dirty="0"/>
              <a:t>Priority / Rank Recommendations for Revision Requests with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48442"/>
              </p:ext>
            </p:extLst>
          </p:nvPr>
        </p:nvGraphicFramePr>
        <p:xfrm>
          <a:off x="89933" y="1078626"/>
          <a:ext cx="8955921" cy="1746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1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59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Revision Request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Priority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NPRR1292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Granular Product Type for CRR TOU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Additional time needed to complete 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6560372"/>
                  </a:ext>
                </a:extLst>
              </a:tr>
              <a:tr h="6004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NPRR1307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Revised Definition of Mitigation Plan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Additional time needed to complete Revised 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81746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165001"/>
              </p:ext>
            </p:extLst>
          </p:nvPr>
        </p:nvGraphicFramePr>
        <p:xfrm>
          <a:off x="3581400" y="861060"/>
          <a:ext cx="2133599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Recommendations for…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2286000" y="5666080"/>
            <a:ext cx="5181600" cy="66172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kern="0" dirty="0">
                <a:solidFill>
                  <a:srgbClr val="000000"/>
                </a:solidFill>
              </a:rPr>
              <a:t>PPL Rank Information</a:t>
            </a:r>
            <a:endParaRPr kumimoji="0" lang="en-US" sz="100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tabLst>
                <a:tab pos="2001838" algn="l"/>
                <a:tab pos="2627313" algn="l"/>
                <a:tab pos="4572000" algn="l"/>
              </a:tabLst>
              <a:defRPr/>
            </a:pPr>
            <a:r>
              <a:rPr lang="en-US" sz="900" b="0" kern="0" dirty="0">
                <a:solidFill>
                  <a:srgbClr val="000000"/>
                </a:solidFill>
              </a:rPr>
              <a:t>Next 2026 Rank in Business Strategy 	= 4820	</a:t>
            </a:r>
            <a:r>
              <a:rPr lang="en-US" sz="900" b="0" kern="0" dirty="0">
                <a:solidFill>
                  <a:schemeClr val="bg1"/>
                </a:solidFill>
              </a:rPr>
              <a:t>Next 2029 Rank in Business Strategy 	= 5300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001838" algn="l"/>
                <a:tab pos="2627313" algn="l"/>
                <a:tab pos="4572000" algn="l"/>
              </a:tabLst>
              <a:defRPr/>
            </a:pPr>
            <a:r>
              <a:rPr lang="en-US" sz="900" b="0" kern="0" dirty="0">
                <a:solidFill>
                  <a:srgbClr val="000000"/>
                </a:solidFill>
              </a:rPr>
              <a:t>Next 2027 Rank in Business Strategy	= 4910	Next Rank in Regulatory 	= 430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001838" algn="l"/>
                <a:tab pos="2627313" algn="l"/>
                <a:tab pos="4572000" algn="l"/>
              </a:tabLst>
              <a:defRPr/>
            </a:pPr>
            <a:r>
              <a:rPr lang="en-US" sz="900" b="0" kern="0" dirty="0">
                <a:solidFill>
                  <a:srgbClr val="000000"/>
                </a:solidFill>
              </a:rPr>
              <a:t>Next 2028 Rank in Business Strategy 	= 5110</a:t>
            </a:r>
          </a:p>
        </p:txBody>
      </p:sp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6705600" cy="518318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Technology Working Group (TWG)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7C0899-E457-4E0E-9843-38E0B3739B05}"/>
              </a:ext>
            </a:extLst>
          </p:cNvPr>
          <p:cNvSpPr txBox="1">
            <a:spLocks/>
          </p:cNvSpPr>
          <p:nvPr/>
        </p:nvSpPr>
        <p:spPr>
          <a:xfrm>
            <a:off x="381000" y="762000"/>
            <a:ext cx="7086600" cy="55626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788670" algn="l"/>
                <a:tab pos="2743200" algn="ctr"/>
                <a:tab pos="4105275" algn="l"/>
              </a:tabLst>
            </a:pPr>
            <a:r>
              <a:rPr lang="en-US" sz="1600" dirty="0"/>
              <a:t>Agenda for TWG meeting held on 3/26/2026:</a:t>
            </a:r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6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r>
              <a:rPr lang="en-US" sz="1600" dirty="0"/>
              <a:t>Next TWG scheduled for 4/23/2026</a:t>
            </a:r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 lvl="1">
              <a:tabLst>
                <a:tab pos="788670" algn="l"/>
                <a:tab pos="2743200" algn="ctr"/>
                <a:tab pos="4105275" algn="l"/>
              </a:tabLst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2C1CC-97D0-0A10-0498-E2107F37C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120329"/>
            <a:ext cx="388502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AEAF2-81C4-A617-EAAD-EEEE56CFB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86BB-41CA-E4E6-CAEE-127B3BD7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6096000" cy="518318"/>
          </a:xfrm>
        </p:spPr>
        <p:txBody>
          <a:bodyPr/>
          <a:lstStyle/>
          <a:p>
            <a:r>
              <a:rPr lang="en-US" sz="2400" dirty="0"/>
              <a:t>2026 Project Planning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358F5-3828-4B9E-EC40-384313427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63F58A-7732-2C37-15DC-1F1BE0D5E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96255"/>
            <a:ext cx="8686800" cy="5426766"/>
          </a:xfrm>
        </p:spPr>
        <p:txBody>
          <a:bodyPr lIns="91440" tIns="45720" rIns="91440" bIns="45720" anchor="t"/>
          <a:lstStyle/>
          <a:p>
            <a:pPr>
              <a:tabLst>
                <a:tab pos="788670" algn="l"/>
                <a:tab pos="2743200" algn="ctr"/>
                <a:tab pos="4105275" algn="l"/>
              </a:tabLst>
            </a:pPr>
            <a:r>
              <a:rPr lang="en-US" sz="1600" dirty="0"/>
              <a:t>ERCOT understands that Market Participants need lead time to implement changes in their systems for many Revision Requests</a:t>
            </a:r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600" dirty="0"/>
          </a:p>
          <a:p>
            <a:pPr>
              <a:tabLst>
                <a:tab pos="787400" algn="l"/>
                <a:tab pos="2292350" algn="l"/>
                <a:tab pos="2743200" algn="ctr"/>
              </a:tabLst>
            </a:pPr>
            <a:r>
              <a:rPr lang="en-US" sz="1600" dirty="0"/>
              <a:t>Approved Revision Request Project Starts</a:t>
            </a:r>
          </a:p>
          <a:p>
            <a:pPr lvl="1">
              <a:tabLst>
                <a:tab pos="787400" algn="l"/>
                <a:tab pos="2292350" algn="l"/>
                <a:tab pos="2743200" algn="ctr"/>
              </a:tabLst>
            </a:pPr>
            <a:r>
              <a:rPr lang="en-US" sz="1400" dirty="0"/>
              <a:t>NPRR936 – CRR Account Holder Limits</a:t>
            </a:r>
          </a:p>
          <a:p>
            <a:pPr lvl="1">
              <a:tabLst>
                <a:tab pos="787400" algn="l"/>
                <a:tab pos="2292350" algn="l"/>
                <a:tab pos="2743200" algn="ctr"/>
              </a:tabLst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NPRR1188 – Implement Nodal Dispatch and Energy Settlement for Controllable Load Resources</a:t>
            </a:r>
          </a:p>
          <a:p>
            <a:pPr lvl="1">
              <a:tabLst>
                <a:tab pos="787400" algn="l"/>
                <a:tab pos="2292350" algn="l"/>
                <a:tab pos="2743200" algn="ctr"/>
              </a:tabLst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NPRR1198 – Congestion Mitigation Using Topology Reconfigurations</a:t>
            </a:r>
          </a:p>
          <a:p>
            <a:pPr lvl="1">
              <a:tabLst>
                <a:tab pos="787400" algn="l"/>
                <a:tab pos="2292350" algn="l"/>
                <a:tab pos="2743200" algn="ctr"/>
              </a:tabLst>
            </a:pPr>
            <a:r>
              <a:rPr lang="en-US" sz="1400" dirty="0"/>
              <a:t>NPRR1201 – Limitations on Resettlement Timeline &amp; Default Uplift Exposure Adj</a:t>
            </a:r>
          </a:p>
          <a:p>
            <a:pPr lvl="1">
              <a:tabLst>
                <a:tab pos="787400" algn="l"/>
                <a:tab pos="2292350" algn="l"/>
                <a:tab pos="2743200" algn="ctr"/>
              </a:tabLst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NPRR1238 – Voluntary Registration of Loads with Curtailable Load Capabilities</a:t>
            </a:r>
          </a:p>
          <a:p>
            <a:pPr lvl="1">
              <a:tabLst>
                <a:tab pos="787400" algn="l"/>
                <a:tab pos="2292350" algn="l"/>
                <a:tab pos="2743200" algn="ctr"/>
              </a:tabLst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NPRR1244</a:t>
            </a:r>
            <a:r>
              <a:rPr lang="en-US" sz="1400" dirty="0"/>
              <a:t> –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Clarification of CLR Primary Frequency Response Responsibilities</a:t>
            </a:r>
          </a:p>
          <a:p>
            <a:pPr lvl="1">
              <a:tabLst>
                <a:tab pos="787400" algn="l"/>
                <a:tab pos="2292350" algn="l"/>
                <a:tab pos="2743200" algn="ctr"/>
              </a:tabLst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NPRR1277 – Revisions to EAL Formula</a:t>
            </a:r>
          </a:p>
          <a:p>
            <a:pPr lvl="1">
              <a:tabLst>
                <a:tab pos="787400" algn="l"/>
                <a:tab pos="2292350" algn="l"/>
                <a:tab pos="2743200" algn="ctr"/>
              </a:tabLst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NPRR1281 – Improvements to Alternate FFSS Resource Designation</a:t>
            </a:r>
          </a:p>
          <a:p>
            <a:pPr lvl="1">
              <a:tabLst>
                <a:tab pos="787400" algn="l"/>
                <a:tab pos="2292350" algn="l"/>
                <a:tab pos="2743200" algn="ctr"/>
              </a:tabLst>
            </a:pPr>
            <a:r>
              <a:rPr lang="en-US" sz="1400" dirty="0"/>
              <a:t>NPRR1288 – Remove Multiple Month Transactions in CRR Auctions</a:t>
            </a:r>
          </a:p>
          <a:p>
            <a:pPr lvl="1">
              <a:tabLst>
                <a:tab pos="787400" algn="l"/>
                <a:tab pos="2292350" algn="l"/>
                <a:tab pos="2743200" algn="ctr"/>
              </a:tabLst>
            </a:pPr>
            <a:r>
              <a:rPr lang="en-US" sz="1400" dirty="0"/>
              <a:t>NPRR1290 Phase 2 – Gap Resolutions and Clarifications for RTC+B + NPRR1323</a:t>
            </a:r>
          </a:p>
          <a:p>
            <a:pPr lvl="1">
              <a:tabLst>
                <a:tab pos="787400" algn="l"/>
                <a:tab pos="2292350" algn="l"/>
                <a:tab pos="2743200" algn="ctr"/>
              </a:tabLst>
            </a:pPr>
            <a:r>
              <a:rPr lang="en-US" sz="1400" dirty="0"/>
              <a:t>SCR818 Phase 2 – Changes to Incorporate GIC Modeling Data into Existing Modeling Applications</a:t>
            </a:r>
          </a:p>
          <a:p>
            <a:pPr lvl="1">
              <a:tabLst>
                <a:tab pos="787400" algn="l"/>
                <a:tab pos="2292350" algn="l"/>
                <a:tab pos="2743200" algn="ctr"/>
              </a:tabLst>
            </a:pPr>
            <a:r>
              <a:rPr lang="en-US" sz="1400" dirty="0"/>
              <a:t>SCR831 – Short Circuit Model Integration</a:t>
            </a:r>
          </a:p>
          <a:p>
            <a:pPr>
              <a:tabLst>
                <a:tab pos="787400" algn="l"/>
                <a:tab pos="2292350" algn="l"/>
                <a:tab pos="2743200" algn="ctr"/>
              </a:tabLst>
            </a:pPr>
            <a:endParaRPr lang="en-US" sz="600" dirty="0"/>
          </a:p>
          <a:p>
            <a:pPr>
              <a:tabLst>
                <a:tab pos="787400" algn="l"/>
                <a:tab pos="2292350" algn="l"/>
                <a:tab pos="2743200" algn="ctr"/>
              </a:tabLst>
            </a:pPr>
            <a:r>
              <a:rPr lang="en-US" sz="1600" dirty="0"/>
              <a:t>Revision Request Projects with Potential for 2026 Implementation</a:t>
            </a:r>
          </a:p>
          <a:p>
            <a:pPr lvl="1">
              <a:tabLst>
                <a:tab pos="787400" algn="l"/>
                <a:tab pos="2292350" algn="l"/>
                <a:tab pos="2743200" algn="ctr"/>
              </a:tabLst>
            </a:pPr>
            <a:r>
              <a:rPr lang="en-US" sz="1400" dirty="0"/>
              <a:t>SCR829 – API for the NDCRC Application</a:t>
            </a:r>
          </a:p>
          <a:p>
            <a:pPr lvl="1">
              <a:tabLst>
                <a:tab pos="787400" algn="l"/>
                <a:tab pos="2292350" algn="l"/>
                <a:tab pos="2743200" algn="ctr"/>
              </a:tabLst>
            </a:pPr>
            <a:endParaRPr lang="en-US" sz="600" dirty="0"/>
          </a:p>
          <a:p>
            <a:pPr>
              <a:tabLst>
                <a:tab pos="787400" algn="l"/>
                <a:tab pos="2292350" algn="l"/>
                <a:tab pos="2743200" algn="ctr"/>
              </a:tabLst>
            </a:pPr>
            <a:r>
              <a:rPr lang="en-US" sz="1600" dirty="0"/>
              <a:t>Other priority Review Request projects may start in 2026 with a future year Go-Live</a:t>
            </a:r>
          </a:p>
          <a:p>
            <a:pPr lvl="1">
              <a:tabLst>
                <a:tab pos="787400" algn="l"/>
                <a:tab pos="2292350" algn="l"/>
                <a:tab pos="2743200" algn="ctr"/>
              </a:tabLst>
            </a:pPr>
            <a:r>
              <a:rPr lang="en-US" sz="1400" dirty="0"/>
              <a:t>DRRS (NPRR1309), Residential Demand (NPRR1296), Firming (NPRR1328)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11A24-F9C8-DB64-03B1-BBD752A8C332}"/>
              </a:ext>
            </a:extLst>
          </p:cNvPr>
          <p:cNvSpPr txBox="1"/>
          <p:nvPr/>
        </p:nvSpPr>
        <p:spPr>
          <a:xfrm>
            <a:off x="2590800" y="6337319"/>
            <a:ext cx="47530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Green Text: Deemed “High Priority” at 2025 Prioritization Workshop </a:t>
            </a:r>
          </a:p>
        </p:txBody>
      </p:sp>
    </p:spTree>
    <p:extLst>
      <p:ext uri="{BB962C8B-B14F-4D97-AF65-F5344CB8AC3E}">
        <p14:creationId xmlns:p14="http://schemas.microsoft.com/office/powerpoint/2010/main" val="139734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AF7133-87E2-7244-1904-ACD4E9DEEF6C}"/>
              </a:ext>
            </a:extLst>
          </p:cNvPr>
          <p:cNvSpPr/>
          <p:nvPr/>
        </p:nvSpPr>
        <p:spPr>
          <a:xfrm>
            <a:off x="4723701" y="4724399"/>
            <a:ext cx="3963099" cy="1143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990600"/>
            <a:ext cx="7848600" cy="3211844"/>
          </a:xfrm>
        </p:spPr>
        <p:txBody>
          <a:bodyPr/>
          <a:lstStyle/>
          <a:p>
            <a:pPr lvl="1">
              <a:tabLst>
                <a:tab pos="2117725" algn="l"/>
              </a:tabLst>
            </a:pPr>
            <a:r>
              <a:rPr lang="en-US" sz="1800" dirty="0"/>
              <a:t>Recent / Upcoming Project Highlights</a:t>
            </a:r>
          </a:p>
          <a:p>
            <a:pPr lvl="1">
              <a:tabLst>
                <a:tab pos="2117725" algn="l"/>
              </a:tabLst>
            </a:pPr>
            <a:r>
              <a:rPr lang="en-US" sz="1800" dirty="0"/>
              <a:t>2026 Release Targets</a:t>
            </a:r>
          </a:p>
          <a:p>
            <a:pPr lvl="1">
              <a:tabLst>
                <a:tab pos="2117725" algn="l"/>
              </a:tabLst>
            </a:pPr>
            <a:r>
              <a:rPr lang="en-US" sz="1800" dirty="0"/>
              <a:t>Other Project Updates</a:t>
            </a:r>
          </a:p>
          <a:p>
            <a:pPr lvl="1">
              <a:tabLst>
                <a:tab pos="2117725" algn="l"/>
              </a:tabLst>
            </a:pPr>
            <a:r>
              <a:rPr lang="en-US" sz="1800" dirty="0"/>
              <a:t>Impact Analysis Accuracy Report – 2023-2025</a:t>
            </a:r>
            <a:endParaRPr lang="en-US" sz="1400" dirty="0"/>
          </a:p>
          <a:p>
            <a:pPr lvl="1">
              <a:tabLst>
                <a:tab pos="2117725" algn="l"/>
              </a:tabLst>
            </a:pPr>
            <a:r>
              <a:rPr lang="en-US" sz="1800" dirty="0"/>
              <a:t>Priority/Rank Recommendations for Revision Requests with Impacts</a:t>
            </a:r>
          </a:p>
          <a:p>
            <a:pPr lvl="2">
              <a:tabLst>
                <a:tab pos="2228850" algn="l"/>
                <a:tab pos="2517775" algn="l"/>
              </a:tabLst>
            </a:pPr>
            <a:r>
              <a:rPr lang="en-US" sz="1600" i="1" dirty="0"/>
              <a:t>None</a:t>
            </a:r>
          </a:p>
          <a:p>
            <a:pPr lvl="1">
              <a:tabLst>
                <a:tab pos="2232025" algn="l"/>
                <a:tab pos="2517775" algn="l"/>
              </a:tabLst>
            </a:pPr>
            <a:r>
              <a:rPr lang="en-US" sz="1800" dirty="0"/>
              <a:t>Technology Working Group (TWG)</a:t>
            </a:r>
          </a:p>
          <a:p>
            <a:pPr lvl="2">
              <a:tabLst>
                <a:tab pos="2117725" algn="l"/>
              </a:tabLst>
            </a:pPr>
            <a:r>
              <a:rPr lang="en-US" sz="1600" i="1" dirty="0"/>
              <a:t>Next meeting is 4/23/2026</a:t>
            </a:r>
          </a:p>
          <a:p>
            <a:pPr lvl="1">
              <a:tabLst>
                <a:tab pos="2117725" algn="l"/>
              </a:tabLst>
            </a:pPr>
            <a:r>
              <a:rPr lang="en-US" sz="1800" dirty="0"/>
              <a:t>Prioritization Update</a:t>
            </a:r>
          </a:p>
          <a:p>
            <a:pPr lvl="2">
              <a:tabLst>
                <a:tab pos="2117725" algn="l"/>
              </a:tabLst>
            </a:pPr>
            <a:r>
              <a:rPr lang="en-US" sz="1600" i="1" dirty="0"/>
              <a:t>2026 Project Planning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95400" y="6349323"/>
            <a:ext cx="7467600" cy="280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>
                <a:solidFill>
                  <a:srgbClr val="FF0000"/>
                </a:solidFill>
              </a:rPr>
              <a:t>Location of Revision Request Project Information: </a:t>
            </a:r>
            <a:r>
              <a:rPr lang="en-US" sz="1400" b="0" dirty="0">
                <a:hlinkClick r:id="rId3"/>
              </a:rPr>
              <a:t>http://www.ercot.com/services/projects</a:t>
            </a:r>
            <a:endParaRPr lang="en-US" sz="14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1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319882"/>
            <a:ext cx="4343400" cy="4421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/>
                </a:solidFill>
              </a:rPr>
              <a:t>Project Update Agenda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0C2924E-79BF-68AB-AAFC-09D8C54E881D}"/>
              </a:ext>
            </a:extLst>
          </p:cNvPr>
          <p:cNvSpPr txBox="1">
            <a:spLocks/>
          </p:cNvSpPr>
          <p:nvPr/>
        </p:nvSpPr>
        <p:spPr>
          <a:xfrm>
            <a:off x="4368567" y="4876800"/>
            <a:ext cx="4318233" cy="83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tabLst>
                <a:tab pos="2117725" algn="l"/>
              </a:tabLst>
            </a:pPr>
            <a:r>
              <a:rPr lang="en-US" sz="1600" u="sng" dirty="0"/>
              <a:t>Reports at Upcoming PRS Meetings</a:t>
            </a:r>
          </a:p>
          <a:p>
            <a:pPr lvl="1">
              <a:tabLst>
                <a:tab pos="2117725" algn="l"/>
              </a:tabLst>
            </a:pPr>
            <a:r>
              <a:rPr lang="en-US" sz="1400" dirty="0"/>
              <a:t>June</a:t>
            </a:r>
            <a:endParaRPr lang="en-US" sz="1600" dirty="0"/>
          </a:p>
          <a:p>
            <a:pPr lvl="2">
              <a:tabLst>
                <a:tab pos="2117725" algn="l"/>
              </a:tabLst>
            </a:pPr>
            <a:r>
              <a:rPr lang="en-US" sz="1400" dirty="0"/>
              <a:t>Aging Revision Request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5D0B44-6BA6-C728-9112-17A78AA2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5943600" cy="470111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Recent / Upcoming Project Highlights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9B591-554F-748F-59DB-D83C2955E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51" y="1295399"/>
            <a:ext cx="8750898" cy="4648201"/>
          </a:xfrm>
        </p:spPr>
        <p:txBody>
          <a:bodyPr/>
          <a:lstStyle/>
          <a:p>
            <a:pPr>
              <a:tabLst>
                <a:tab pos="1774825" algn="l"/>
                <a:tab pos="1885950" algn="l"/>
                <a:tab pos="2516188" algn="l"/>
                <a:tab pos="7199313" algn="l"/>
              </a:tabLst>
            </a:pPr>
            <a:r>
              <a:rPr lang="en-US" sz="1800" dirty="0">
                <a:solidFill>
                  <a:srgbClr val="212529"/>
                </a:solidFill>
              </a:rPr>
              <a:t>2026 February Off-Cycle Release –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3/2/2026	</a:t>
            </a: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</a:rPr>
              <a:t>Complete</a:t>
            </a:r>
          </a:p>
          <a:p>
            <a:pPr lvl="1">
              <a:tabLst>
                <a:tab pos="1774825" algn="l"/>
                <a:tab pos="1885950" algn="l"/>
                <a:tab pos="2516188" algn="l"/>
                <a:tab pos="7199313" algn="l"/>
              </a:tabLst>
            </a:pPr>
            <a:r>
              <a:rPr lang="en-US" sz="1600" dirty="0"/>
              <a:t>NPRR1277 	– </a:t>
            </a:r>
            <a:r>
              <a:rPr lang="en-US" sz="1600" dirty="0">
                <a:solidFill>
                  <a:srgbClr val="212529"/>
                </a:solidFill>
              </a:rPr>
              <a:t>Revisions to EAL Formula</a:t>
            </a:r>
          </a:p>
          <a:p>
            <a:pPr lvl="1">
              <a:tabLst>
                <a:tab pos="1774825" algn="l"/>
                <a:tab pos="1885950" algn="l"/>
                <a:tab pos="2516188" algn="l"/>
                <a:tab pos="7199313" algn="l"/>
              </a:tabLst>
            </a:pPr>
            <a:endParaRPr lang="en-US" sz="1100" dirty="0">
              <a:solidFill>
                <a:srgbClr val="212529"/>
              </a:solidFill>
            </a:endParaRPr>
          </a:p>
          <a:p>
            <a:pPr>
              <a:tabLst>
                <a:tab pos="1774825" algn="l"/>
                <a:tab pos="1885950" algn="l"/>
                <a:tab pos="2516188" algn="l"/>
                <a:tab pos="7199313" algn="l"/>
              </a:tabLst>
            </a:pPr>
            <a:r>
              <a:rPr lang="en-US" sz="1800" dirty="0">
                <a:solidFill>
                  <a:srgbClr val="212529"/>
                </a:solidFill>
              </a:rPr>
              <a:t>2026 March Release –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3/25/2026-3/26/2026	</a:t>
            </a: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</a:rPr>
              <a:t>Complete</a:t>
            </a:r>
          </a:p>
          <a:p>
            <a:pPr lvl="1">
              <a:tabLst>
                <a:tab pos="1774825" algn="l"/>
                <a:tab pos="1885950" algn="l"/>
                <a:tab pos="2516188" algn="l"/>
                <a:tab pos="7199313" algn="l"/>
              </a:tabLst>
            </a:pPr>
            <a:r>
              <a:rPr lang="en-US" sz="1600" dirty="0"/>
              <a:t>NPRR1287 	– </a:t>
            </a:r>
            <a:r>
              <a:rPr lang="en-US" sz="1600" dirty="0">
                <a:solidFill>
                  <a:srgbClr val="212529"/>
                </a:solidFill>
              </a:rPr>
              <a:t>Revision to Outage Coordination</a:t>
            </a:r>
          </a:p>
          <a:p>
            <a:pPr lvl="1">
              <a:tabLst>
                <a:tab pos="1774825" algn="l"/>
                <a:tab pos="1885950" algn="l"/>
                <a:tab pos="2516188" algn="l"/>
                <a:tab pos="7199313" algn="l"/>
              </a:tabLst>
            </a:pPr>
            <a:r>
              <a:rPr lang="en-US" sz="1600" dirty="0">
                <a:solidFill>
                  <a:srgbClr val="212529"/>
                </a:solidFill>
              </a:rPr>
              <a:t>8 data products added to ERCOT Data Portal for public API access</a:t>
            </a:r>
          </a:p>
          <a:p>
            <a:pPr lvl="2">
              <a:tabLst>
                <a:tab pos="1774825" algn="l"/>
                <a:tab pos="1885950" algn="l"/>
                <a:tab pos="2516188" algn="l"/>
                <a:tab pos="7199313" algn="l"/>
              </a:tabLst>
            </a:pPr>
            <a:r>
              <a:rPr lang="en-US" sz="1200" dirty="0">
                <a:solidFill>
                  <a:srgbClr val="212529"/>
                </a:solidFill>
              </a:rPr>
              <a:t>See 3/24/2026 market notice for details</a:t>
            </a:r>
          </a:p>
          <a:p>
            <a:pPr lvl="2">
              <a:tabLst>
                <a:tab pos="1774825" algn="l"/>
                <a:tab pos="1885950" algn="l"/>
                <a:tab pos="2516188" algn="l"/>
                <a:tab pos="7199313" algn="l"/>
              </a:tabLst>
            </a:pPr>
            <a:endParaRPr lang="en-US" sz="1100" dirty="0">
              <a:solidFill>
                <a:srgbClr val="212529"/>
              </a:solidFill>
            </a:endParaRPr>
          </a:p>
          <a:p>
            <a:pPr>
              <a:tabLst>
                <a:tab pos="1774825" algn="l"/>
                <a:tab pos="1885950" algn="l"/>
                <a:tab pos="2516188" algn="l"/>
                <a:tab pos="7199313" algn="l"/>
              </a:tabLst>
            </a:pPr>
            <a:r>
              <a:rPr lang="en-US" sz="1800" dirty="0">
                <a:solidFill>
                  <a:srgbClr val="212529"/>
                </a:solidFill>
              </a:rPr>
              <a:t>2026 April Release –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4/29/2026-4/30/2026	</a:t>
            </a: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</a:rPr>
              <a:t>In Flight</a:t>
            </a:r>
          </a:p>
          <a:p>
            <a:pPr lvl="1">
              <a:tabLst>
                <a:tab pos="1774825" algn="l"/>
                <a:tab pos="1885950" algn="l"/>
                <a:tab pos="2516188" algn="l"/>
                <a:tab pos="7199313" algn="l"/>
              </a:tabLst>
            </a:pPr>
            <a:r>
              <a:rPr lang="en-US" sz="1600" dirty="0">
                <a:solidFill>
                  <a:srgbClr val="212529"/>
                </a:solidFill>
              </a:rPr>
              <a:t>8 data products added to ERCOT Data Portal for public API access</a:t>
            </a:r>
          </a:p>
          <a:p>
            <a:pPr lvl="2">
              <a:tabLst>
                <a:tab pos="1774825" algn="l"/>
                <a:tab pos="1885950" algn="l"/>
                <a:tab pos="2516188" algn="l"/>
                <a:tab pos="7199313" algn="l"/>
              </a:tabLst>
            </a:pPr>
            <a:r>
              <a:rPr lang="en-US" sz="1200" dirty="0">
                <a:solidFill>
                  <a:srgbClr val="212529"/>
                </a:solidFill>
              </a:rPr>
              <a:t>See 4/3/2026 market notice for details</a:t>
            </a:r>
          </a:p>
          <a:p>
            <a:pPr lvl="2">
              <a:tabLst>
                <a:tab pos="1774825" algn="l"/>
                <a:tab pos="1885950" algn="l"/>
                <a:tab pos="2516188" algn="l"/>
                <a:tab pos="7199313" algn="l"/>
              </a:tabLst>
            </a:pPr>
            <a:r>
              <a:rPr lang="en-US" sz="1200" dirty="0">
                <a:solidFill>
                  <a:srgbClr val="212529"/>
                </a:solidFill>
              </a:rPr>
              <a:t>Additional market-facing changes will be delivered over the remaining releases in 2026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EA9702-A81D-57AD-9189-D977A620A749}"/>
              </a:ext>
            </a:extLst>
          </p:cNvPr>
          <p:cNvSpPr txBox="1">
            <a:spLocks/>
          </p:cNvSpPr>
          <p:nvPr/>
        </p:nvSpPr>
        <p:spPr>
          <a:xfrm>
            <a:off x="8763000" y="6561138"/>
            <a:ext cx="228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F5440078-E8FA-877F-EC67-77E805E6A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019800"/>
            <a:ext cx="5257800" cy="3877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200" b="0" dirty="0"/>
              <a:t>Note:  Projected Go-Live dates are subject to change.</a:t>
            </a:r>
            <a:br>
              <a:rPr lang="en-US" sz="1200" b="0" dirty="0"/>
            </a:br>
            <a:r>
              <a:rPr lang="en-US" sz="12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176151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BFD30-B220-FFDE-2AEA-DCAD31759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423A-29BD-916C-9237-B60CD5C6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9449"/>
            <a:ext cx="7924800" cy="435268"/>
          </a:xfrm>
        </p:spPr>
        <p:txBody>
          <a:bodyPr/>
          <a:lstStyle/>
          <a:p>
            <a:r>
              <a:rPr lang="en-US" sz="2200" b="1" dirty="0">
                <a:solidFill>
                  <a:schemeClr val="accent1"/>
                </a:solidFill>
              </a:rPr>
              <a:t>2026 Release Targets – Approved NPRRs / SCRs / xGRRs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53389-F64E-2741-F604-DBFAAFEEA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99778076-88D8-AF87-CCD6-0387D3705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80" y="5617850"/>
            <a:ext cx="2278120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C27BF776-BF97-F1A6-B314-C018AEFF3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75" y="6114491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0B080159-FAE2-6B31-4EFB-7EF37977D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622689"/>
            <a:ext cx="1647290" cy="7540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Red Text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New additions and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sng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Previous target release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etc.:</a:t>
            </a:r>
            <a:r>
              <a:rPr kumimoji="0" lang="en-US" sz="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en-US" sz="700" b="0" kern="0" dirty="0">
                <a:solidFill>
                  <a:srgbClr val="000000"/>
                </a:solidFill>
              </a:rPr>
              <a:t>M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ultiple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phase release</a:t>
            </a:r>
          </a:p>
        </p:txBody>
      </p:sp>
      <p:graphicFrame>
        <p:nvGraphicFramePr>
          <p:cNvPr id="33" name="Group 3">
            <a:extLst>
              <a:ext uri="{FF2B5EF4-FFF2-40B4-BE49-F238E27FC236}">
                <a16:creationId xmlns:a16="http://schemas.microsoft.com/office/drawing/2014/main" id="{50F9B015-E167-00B6-0126-0DBB2C12F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185728"/>
              </p:ext>
            </p:extLst>
          </p:nvPr>
        </p:nvGraphicFramePr>
        <p:xfrm>
          <a:off x="160280" y="739903"/>
          <a:ext cx="8839200" cy="2875815"/>
        </p:xfrm>
        <a:graphic>
          <a:graphicData uri="http://schemas.openxmlformats.org/drawingml/2006/table">
            <a:tbl>
              <a:tblPr/>
              <a:tblGrid>
                <a:gridCol w="143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1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6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January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1/28-1/29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2/25-2/26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3/25-3/26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4/29-4/30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5/27-5/28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6/24-6/25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86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NPRR1234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PGRR131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NPRR1283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NPRR1285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NPRR1299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NPRR1266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NPRR1277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NPRR1287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Add’l</a:t>
                      </a: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Public Data Products in ERCOT Data Portal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CRR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Historical Data Removal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1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1">
            <a:extLst>
              <a:ext uri="{FF2B5EF4-FFF2-40B4-BE49-F238E27FC236}">
                <a16:creationId xmlns:a16="http://schemas.microsoft.com/office/drawing/2014/main" id="{3C7337DF-3236-49AF-5B9D-C83E33EF0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663" y="5623342"/>
            <a:ext cx="1173951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0538845A-9179-582C-B878-B358B8FD79A2}"/>
              </a:ext>
            </a:extLst>
          </p:cNvPr>
          <p:cNvSpPr/>
          <p:nvPr/>
        </p:nvSpPr>
        <p:spPr>
          <a:xfrm>
            <a:off x="160867" y="739250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R1</a:t>
            </a:r>
            <a:endParaRPr lang="en-US" sz="1400" b="1" dirty="0"/>
          </a:p>
        </p:txBody>
      </p:sp>
      <p:sp>
        <p:nvSpPr>
          <p:cNvPr id="51" name="Flowchart: Alternate Process 50">
            <a:extLst>
              <a:ext uri="{FF2B5EF4-FFF2-40B4-BE49-F238E27FC236}">
                <a16:creationId xmlns:a16="http://schemas.microsoft.com/office/drawing/2014/main" id="{799D2FA0-8B3E-0B45-4694-E50B59D8C24E}"/>
              </a:ext>
            </a:extLst>
          </p:cNvPr>
          <p:cNvSpPr/>
          <p:nvPr/>
        </p:nvSpPr>
        <p:spPr>
          <a:xfrm>
            <a:off x="1600200" y="747491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R2</a:t>
            </a:r>
            <a:endParaRPr lang="en-US" sz="1400" b="1" dirty="0"/>
          </a:p>
        </p:txBody>
      </p:sp>
      <p:sp>
        <p:nvSpPr>
          <p:cNvPr id="53" name="Flowchart: Alternate Process 52">
            <a:extLst>
              <a:ext uri="{FF2B5EF4-FFF2-40B4-BE49-F238E27FC236}">
                <a16:creationId xmlns:a16="http://schemas.microsoft.com/office/drawing/2014/main" id="{D9F77CFF-462B-9E50-0EFD-A896496F09C9}"/>
              </a:ext>
            </a:extLst>
          </p:cNvPr>
          <p:cNvSpPr/>
          <p:nvPr/>
        </p:nvSpPr>
        <p:spPr>
          <a:xfrm>
            <a:off x="4572000" y="743509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R4</a:t>
            </a:r>
            <a:endParaRPr lang="en-US" sz="1400" b="1" dirty="0"/>
          </a:p>
        </p:txBody>
      </p:sp>
      <p:sp>
        <p:nvSpPr>
          <p:cNvPr id="54" name="Flowchart: Alternate Process 53">
            <a:extLst>
              <a:ext uri="{FF2B5EF4-FFF2-40B4-BE49-F238E27FC236}">
                <a16:creationId xmlns:a16="http://schemas.microsoft.com/office/drawing/2014/main" id="{2615F467-AD5A-C63E-82B1-922449E3611F}"/>
              </a:ext>
            </a:extLst>
          </p:cNvPr>
          <p:cNvSpPr/>
          <p:nvPr/>
        </p:nvSpPr>
        <p:spPr>
          <a:xfrm>
            <a:off x="6021407" y="738894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R5</a:t>
            </a:r>
            <a:endParaRPr lang="en-US" sz="1400" b="1" dirty="0"/>
          </a:p>
        </p:txBody>
      </p: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BE9FE421-EC62-4777-DB6E-65ECAD7DBACE}"/>
              </a:ext>
            </a:extLst>
          </p:cNvPr>
          <p:cNvSpPr/>
          <p:nvPr/>
        </p:nvSpPr>
        <p:spPr>
          <a:xfrm>
            <a:off x="7475046" y="743509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R6</a:t>
            </a:r>
            <a:endParaRPr lang="en-US" sz="1400" b="1" dirty="0"/>
          </a:p>
        </p:txBody>
      </p:sp>
      <p:graphicFrame>
        <p:nvGraphicFramePr>
          <p:cNvPr id="7" name="Group 3">
            <a:extLst>
              <a:ext uri="{FF2B5EF4-FFF2-40B4-BE49-F238E27FC236}">
                <a16:creationId xmlns:a16="http://schemas.microsoft.com/office/drawing/2014/main" id="{A7301701-8070-088C-1EC4-2264AE4F0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403890"/>
              </p:ext>
            </p:extLst>
          </p:nvPr>
        </p:nvGraphicFramePr>
        <p:xfrm>
          <a:off x="160280" y="3749592"/>
          <a:ext cx="8839200" cy="1736808"/>
        </p:xfrm>
        <a:graphic>
          <a:graphicData uri="http://schemas.openxmlformats.org/drawingml/2006/table">
            <a:tbl>
              <a:tblPr/>
              <a:tblGrid>
                <a:gridCol w="143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1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July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7/29-7/30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8/26-8/27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9/30-10/1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10/28-10/29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12/16-12/17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DPC Automation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NPRR1198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NPRR1303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NPRR1281</a:t>
                      </a: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434DC2E-84B5-4927-5867-59A27A4CC931}"/>
              </a:ext>
            </a:extLst>
          </p:cNvPr>
          <p:cNvSpPr/>
          <p:nvPr/>
        </p:nvSpPr>
        <p:spPr>
          <a:xfrm>
            <a:off x="160363" y="3757265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R7</a:t>
            </a:r>
            <a:endParaRPr lang="en-US" sz="1400" b="1" dirty="0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4D7BB218-C421-400A-FFA5-416F357C0328}"/>
              </a:ext>
            </a:extLst>
          </p:cNvPr>
          <p:cNvSpPr/>
          <p:nvPr/>
        </p:nvSpPr>
        <p:spPr>
          <a:xfrm>
            <a:off x="1599696" y="3765506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R8</a:t>
            </a:r>
            <a:endParaRPr lang="en-US" sz="1400" b="1" dirty="0"/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CA67252E-F2BF-AD2F-3214-0668956B8DC7}"/>
              </a:ext>
            </a:extLst>
          </p:cNvPr>
          <p:cNvSpPr/>
          <p:nvPr/>
        </p:nvSpPr>
        <p:spPr>
          <a:xfrm>
            <a:off x="4571496" y="3761524"/>
            <a:ext cx="457200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R10</a:t>
            </a:r>
            <a:endParaRPr lang="en-US" sz="1400" b="1" dirty="0"/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689D3A12-42B6-1E36-4528-366BEFB85334}"/>
              </a:ext>
            </a:extLst>
          </p:cNvPr>
          <p:cNvSpPr/>
          <p:nvPr/>
        </p:nvSpPr>
        <p:spPr>
          <a:xfrm>
            <a:off x="7475046" y="3764323"/>
            <a:ext cx="457200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R11</a:t>
            </a:r>
            <a:endParaRPr lang="en-US" sz="1400" b="1" dirty="0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89B8D338-A09F-0F8E-151A-41361E55AE23}"/>
              </a:ext>
            </a:extLst>
          </p:cNvPr>
          <p:cNvSpPr/>
          <p:nvPr/>
        </p:nvSpPr>
        <p:spPr>
          <a:xfrm>
            <a:off x="3124200" y="737615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R3</a:t>
            </a:r>
            <a:endParaRPr lang="en-US" sz="1400" b="1" dirty="0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4FB10E2C-D7C4-E2EC-2600-038C479E5386}"/>
              </a:ext>
            </a:extLst>
          </p:cNvPr>
          <p:cNvSpPr/>
          <p:nvPr/>
        </p:nvSpPr>
        <p:spPr>
          <a:xfrm>
            <a:off x="3123696" y="3755630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R9</a:t>
            </a:r>
            <a:endParaRPr lang="en-US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6ED04-EF36-4BF4-308F-1A60F92DCE85}"/>
              </a:ext>
            </a:extLst>
          </p:cNvPr>
          <p:cNvSpPr txBox="1"/>
          <p:nvPr/>
        </p:nvSpPr>
        <p:spPr>
          <a:xfrm>
            <a:off x="8610600" y="1242312"/>
            <a:ext cx="370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" b="1" i="1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" b="1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D59DA059-81CB-17AD-88C6-D5FB51E8F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70" y="3258979"/>
            <a:ext cx="8806492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RTC+B Stabilization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B078848B-BCDB-88EA-9743-D0EE5028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75" y="5627332"/>
            <a:ext cx="2670126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/>
              <a:t>NPRR1234(c) – RIOO changes for End-Use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/>
              <a:t>	 Industry Classification to Loads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C37EF6AC-93FC-8A71-3A71-FCF0AFDA0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74" y="1828800"/>
            <a:ext cx="1437613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/>
              <a:t>1/1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5A8CEA-BAFF-1D03-2117-3C6AF3438777}"/>
              </a:ext>
            </a:extLst>
          </p:cNvPr>
          <p:cNvSpPr txBox="1"/>
          <p:nvPr/>
        </p:nvSpPr>
        <p:spPr>
          <a:xfrm>
            <a:off x="1282018" y="1271947"/>
            <a:ext cx="3705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latin typeface="Wingdings" panose="05000000000000000000" pitchFamily="2" charset="2"/>
              </a:rPr>
              <a:t>ü</a:t>
            </a:r>
            <a:r>
              <a:rPr lang="en-US" sz="1000" b="1" i="1" kern="0" dirty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latin typeface="Wingdings" panose="05000000000000000000" pitchFamily="2" charset="2"/>
              </a:rPr>
              <a:t>ü</a:t>
            </a:r>
            <a:r>
              <a:rPr lang="en-US" sz="700" b="1" i="1" kern="0" dirty="0">
                <a:solidFill>
                  <a:srgbClr val="000000"/>
                </a:solidFill>
              </a:rPr>
              <a:t> 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539F6BDE-26DD-65ED-FE29-90C42F6E2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74" y="2389418"/>
            <a:ext cx="1437613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/>
              <a:t>2/1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50418613-D793-B0EA-8C27-5C688A360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207" y="2496979"/>
            <a:ext cx="2875894" cy="246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SCR820 TO/QSE Testing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(see 2/19/2026 TWG)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5C0283-9C40-B185-4C17-3423D4A48634}"/>
              </a:ext>
            </a:extLst>
          </p:cNvPr>
          <p:cNvSpPr txBox="1"/>
          <p:nvPr/>
        </p:nvSpPr>
        <p:spPr>
          <a:xfrm>
            <a:off x="5686619" y="4231796"/>
            <a:ext cx="370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" b="1" i="1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" b="1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26747147-02FA-30D8-A572-83F4945A1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887" y="2391659"/>
            <a:ext cx="1525809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/>
              <a:t>3/2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613766-F216-EB35-7D2D-779378881A4B}"/>
              </a:ext>
            </a:extLst>
          </p:cNvPr>
          <p:cNvSpPr txBox="1"/>
          <p:nvPr/>
        </p:nvSpPr>
        <p:spPr>
          <a:xfrm>
            <a:off x="4254566" y="4231796"/>
            <a:ext cx="3705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" b="1" i="1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" b="1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F7597B-F484-6FD8-EF3D-84E5C924CF54}"/>
              </a:ext>
            </a:extLst>
          </p:cNvPr>
          <p:cNvSpPr txBox="1"/>
          <p:nvPr/>
        </p:nvSpPr>
        <p:spPr>
          <a:xfrm>
            <a:off x="2806725" y="1831940"/>
            <a:ext cx="37054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latin typeface="Wingdings" panose="05000000000000000000" pitchFamily="2" charset="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latin typeface="Wingdings" panose="05000000000000000000" pitchFamily="2" charset="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latin typeface="Wingdings" panose="05000000000000000000" pitchFamily="2" charset="2"/>
              </a:rPr>
              <a:t>ü</a:t>
            </a:r>
            <a:r>
              <a:rPr lang="en-US" sz="1000" b="1" i="1" kern="0" dirty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i="1" kern="0" dirty="0">
                <a:solidFill>
                  <a:srgbClr val="000000"/>
                </a:solidFill>
              </a:rPr>
              <a:t> </a:t>
            </a:r>
            <a:endParaRPr lang="en-US" sz="1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816888B2-7486-1B6E-8661-AEE7DF9F6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765" y="1829700"/>
            <a:ext cx="1517904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/>
              <a:t>3/1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F6B080-7BD1-493A-8812-A43FA663962D}"/>
              </a:ext>
            </a:extLst>
          </p:cNvPr>
          <p:cNvSpPr txBox="1"/>
          <p:nvPr/>
        </p:nvSpPr>
        <p:spPr>
          <a:xfrm>
            <a:off x="4254566" y="1260538"/>
            <a:ext cx="37054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latin typeface="Wingdings" panose="05000000000000000000" pitchFamily="2" charset="2"/>
              </a:rPr>
              <a:t>ü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" b="1" i="1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00" b="1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latin typeface="Wingdings" panose="05000000000000000000" pitchFamily="2" charset="2"/>
              </a:rPr>
              <a:t>ü</a:t>
            </a:r>
            <a:endParaRPr lang="en-US" sz="1200" b="1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6C300D-78A6-0FD6-8D2F-7862E0685EC9}"/>
              </a:ext>
            </a:extLst>
          </p:cNvPr>
          <p:cNvSpPr txBox="1"/>
          <p:nvPr/>
        </p:nvSpPr>
        <p:spPr>
          <a:xfrm>
            <a:off x="1341741" y="4240185"/>
            <a:ext cx="370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" b="1" i="1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" b="1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74AEFB90-1306-0F72-E6DC-BEA0090DB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831" y="2918233"/>
            <a:ext cx="3276380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Cipher Security Upgrades 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(see 2/19/2026 TWG)</a:t>
            </a: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E2126565-F507-9A53-7523-F0BF06169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736" y="1638132"/>
            <a:ext cx="1441527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4/24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DD4F9-DECA-97CC-1D7F-5B0533A708FA}"/>
              </a:ext>
            </a:extLst>
          </p:cNvPr>
          <p:cNvSpPr txBox="1"/>
          <p:nvPr/>
        </p:nvSpPr>
        <p:spPr>
          <a:xfrm>
            <a:off x="5633294" y="2049005"/>
            <a:ext cx="370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" b="1" i="1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" b="1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35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4EE8C-ECB6-AD3C-10F2-CDB970CAE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01DD2C-C8AE-00F0-D9AE-7F5EF0FE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5943600" cy="470111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Other Project Updates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D26A02-3D08-DFF2-2B24-22AAFEC79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51" y="800100"/>
            <a:ext cx="8750898" cy="5524500"/>
          </a:xfrm>
        </p:spPr>
        <p:txBody>
          <a:bodyPr/>
          <a:lstStyle/>
          <a:p>
            <a:pPr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r>
              <a:rPr lang="en-US" sz="1600" dirty="0"/>
              <a:t>NPRR1188 – Implement Nodal Dispatch and Energy Settlement for Controllable Load Resources and NPRR1244 – Clarification of Controllable Load Resource Primary Frequency Response Responsibilities</a:t>
            </a:r>
          </a:p>
          <a:p>
            <a:pPr lvl="1"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r>
              <a:rPr lang="en-US" sz="1400" dirty="0"/>
              <a:t>Go-live target = 2027 R1 (January)</a:t>
            </a:r>
          </a:p>
          <a:p>
            <a:pPr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endParaRPr lang="en-US" sz="1000" dirty="0"/>
          </a:p>
          <a:p>
            <a:pPr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r>
              <a:rPr lang="en-US" sz="1600" dirty="0"/>
              <a:t>NPRR1290 Phase 2 – Gap Resolutions and Clarifications for RTC+B – EDIT</a:t>
            </a:r>
            <a:endParaRPr lang="en-US" sz="1600" i="1" dirty="0"/>
          </a:p>
          <a:p>
            <a:pPr lvl="1"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r>
              <a:rPr lang="en-US" sz="1400" dirty="0">
                <a:latin typeface="Arial" panose="020B0604020202020204" pitchFamily="34" charset="0"/>
              </a:rPr>
              <a:t>Stand-alone project </a:t>
            </a:r>
            <a:r>
              <a:rPr lang="en-US" sz="1400" dirty="0"/>
              <a:t>–</a:t>
            </a:r>
            <a:r>
              <a:rPr lang="en-US" sz="1400" dirty="0">
                <a:latin typeface="Arial" panose="020B0604020202020204" pitchFamily="34" charset="0"/>
              </a:rPr>
              <a:t> Adding NPRR1323 to scope (pending Board and PUCT approval)</a:t>
            </a:r>
          </a:p>
          <a:p>
            <a:pPr lvl="1"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r>
              <a:rPr lang="en-US" sz="1400" dirty="0">
                <a:latin typeface="Arial" panose="020B0604020202020204" pitchFamily="34" charset="0"/>
              </a:rPr>
              <a:t>Assessing resource availability to deliver mid-year 2026</a:t>
            </a:r>
          </a:p>
          <a:p>
            <a:pPr lvl="1"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r>
              <a:rPr lang="en-US" sz="1400" dirty="0">
                <a:latin typeface="Arial" panose="020B0604020202020204" pitchFamily="34" charset="0"/>
              </a:rPr>
              <a:t>Will report back to PRS in May with target go-live date</a:t>
            </a:r>
            <a:endParaRPr lang="en-US" sz="1400" dirty="0"/>
          </a:p>
          <a:p>
            <a:pPr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endParaRPr lang="en-US" sz="1000" dirty="0"/>
          </a:p>
          <a:p>
            <a:pPr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r>
              <a:rPr lang="en-US" sz="1600" dirty="0"/>
              <a:t>NPRR1201 – </a:t>
            </a:r>
            <a:r>
              <a:rPr lang="en-US" sz="1400" dirty="0"/>
              <a:t>Limitations on Resettlement Timeline &amp; Default Uplift Exposure Adjustments</a:t>
            </a:r>
            <a:endParaRPr lang="en-US" sz="1600" dirty="0"/>
          </a:p>
          <a:p>
            <a:pPr lvl="1"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r>
              <a:rPr lang="en-US" sz="1400" dirty="0"/>
              <a:t>Targeting July 2026 start with go-live in late 2026</a:t>
            </a:r>
          </a:p>
          <a:p>
            <a:pPr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endParaRPr lang="en-US" sz="1000" dirty="0"/>
          </a:p>
          <a:p>
            <a:pPr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r>
              <a:rPr lang="en-US" sz="1600" dirty="0"/>
              <a:t>NPRR1238 – </a:t>
            </a:r>
            <a:r>
              <a:rPr lang="en-US" sz="1400" dirty="0"/>
              <a:t>Voluntary Registration of Loads with Curtailable Load Capabilities</a:t>
            </a:r>
          </a:p>
          <a:p>
            <a:pPr lvl="1"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r>
              <a:rPr lang="en-US" sz="1400" dirty="0">
                <a:latin typeface="Arial" panose="020B0604020202020204" pitchFamily="34" charset="0"/>
              </a:rPr>
              <a:t>Part of Large Load Curtailment Manager project (Initiated in February 2026)</a:t>
            </a:r>
          </a:p>
          <a:p>
            <a:pPr lvl="1"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r>
              <a:rPr lang="en-US" sz="1400" dirty="0">
                <a:latin typeface="Arial" panose="020B0604020202020204" pitchFamily="34" charset="0"/>
              </a:rPr>
              <a:t>Targeting partial implementation by summer 2026 with full scope delivered by end of 2026</a:t>
            </a:r>
          </a:p>
          <a:p>
            <a:pPr lvl="1"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r>
              <a:rPr lang="en-US" sz="1400" dirty="0">
                <a:latin typeface="Arial" panose="020B0604020202020204" pitchFamily="34" charset="0"/>
              </a:rPr>
              <a:t>NPRR1238 portion expected to go-live late in 2026</a:t>
            </a:r>
          </a:p>
          <a:p>
            <a:pPr lvl="1"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endParaRPr lang="en-US" sz="1000" dirty="0">
              <a:latin typeface="Arial" panose="020B0604020202020204" pitchFamily="34" charset="0"/>
            </a:endParaRPr>
          </a:p>
          <a:p>
            <a:pPr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r>
              <a:rPr lang="en-US" sz="1600" dirty="0">
                <a:latin typeface="Arial" panose="020B0604020202020204" pitchFamily="34" charset="0"/>
              </a:rPr>
              <a:t>NPRR936 / NPRR1288 – CRR Enhancements Project</a:t>
            </a:r>
          </a:p>
          <a:p>
            <a:pPr lvl="1"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r>
              <a:rPr lang="en-US" sz="1400" dirty="0">
                <a:latin typeface="Arial" panose="020B0604020202020204" pitchFamily="34" charset="0"/>
              </a:rPr>
              <a:t>Gate to Execution late May / early June 2026</a:t>
            </a:r>
          </a:p>
          <a:p>
            <a:pPr lvl="1"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r>
              <a:rPr lang="en-US" sz="1400" dirty="0">
                <a:latin typeface="Arial" panose="020B0604020202020204" pitchFamily="34" charset="0"/>
              </a:rPr>
              <a:t>Targeting go-live in Q4 2026</a:t>
            </a:r>
          </a:p>
          <a:p>
            <a:pPr lvl="1"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endParaRPr lang="en-US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08C170-CBF9-94DE-A5DA-C0E084FD7732}"/>
              </a:ext>
            </a:extLst>
          </p:cNvPr>
          <p:cNvSpPr txBox="1">
            <a:spLocks/>
          </p:cNvSpPr>
          <p:nvPr/>
        </p:nvSpPr>
        <p:spPr>
          <a:xfrm>
            <a:off x="8763000" y="6561138"/>
            <a:ext cx="228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8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1F876-ACCC-2FE6-588B-8A207A5B1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F4D2CB-1AAB-C217-DAE2-48C35CE4B89D}"/>
              </a:ext>
            </a:extLst>
          </p:cNvPr>
          <p:cNvSpPr txBox="1">
            <a:spLocks/>
          </p:cNvSpPr>
          <p:nvPr/>
        </p:nvSpPr>
        <p:spPr>
          <a:xfrm>
            <a:off x="8763000" y="6561138"/>
            <a:ext cx="228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C18239-4688-2F4B-42F9-3722DEA3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5344"/>
            <a:ext cx="7993774" cy="446877"/>
          </a:xfrm>
        </p:spPr>
        <p:txBody>
          <a:bodyPr/>
          <a:lstStyle/>
          <a:p>
            <a:r>
              <a:rPr lang="en-US" sz="2000" dirty="0"/>
              <a:t>Variance from IA </a:t>
            </a:r>
            <a:r>
              <a:rPr lang="en-US" sz="2000" u="sng" dirty="0"/>
              <a:t>Cost Range</a:t>
            </a:r>
            <a:r>
              <a:rPr lang="en-US" sz="2000" dirty="0"/>
              <a:t> – Revision Request Projects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0333A5-AD11-1C21-40CC-E562A04698BF}"/>
              </a:ext>
            </a:extLst>
          </p:cNvPr>
          <p:cNvCxnSpPr>
            <a:cxnSpLocks/>
          </p:cNvCxnSpPr>
          <p:nvPr/>
        </p:nvCxnSpPr>
        <p:spPr>
          <a:xfrm flipV="1">
            <a:off x="1008865" y="4239636"/>
            <a:ext cx="7210474" cy="573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FB5FF24-80B2-EE50-521C-283B26A0B5B9}"/>
              </a:ext>
            </a:extLst>
          </p:cNvPr>
          <p:cNvSpPr txBox="1"/>
          <p:nvPr/>
        </p:nvSpPr>
        <p:spPr>
          <a:xfrm>
            <a:off x="4023044" y="3996982"/>
            <a:ext cx="3219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C00E0E-156D-7369-08C1-923934BEC0C4}"/>
              </a:ext>
            </a:extLst>
          </p:cNvPr>
          <p:cNvSpPr/>
          <p:nvPr/>
        </p:nvSpPr>
        <p:spPr>
          <a:xfrm>
            <a:off x="2508756" y="6312574"/>
            <a:ext cx="3299447" cy="3821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1C639-0044-87D2-A427-8227B51999AD}"/>
              </a:ext>
            </a:extLst>
          </p:cNvPr>
          <p:cNvSpPr txBox="1"/>
          <p:nvPr/>
        </p:nvSpPr>
        <p:spPr>
          <a:xfrm rot="16200000">
            <a:off x="8102861" y="2375284"/>
            <a:ext cx="1461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Exceeds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 Projects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CC3917E-EF78-9C0F-66F1-4A42EA2E2F9D}"/>
              </a:ext>
            </a:extLst>
          </p:cNvPr>
          <p:cNvSpPr/>
          <p:nvPr/>
        </p:nvSpPr>
        <p:spPr>
          <a:xfrm>
            <a:off x="8297267" y="1003423"/>
            <a:ext cx="289162" cy="3174611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C3D8F64-7CBC-76CE-15A9-C2F8CBFC12DF}"/>
              </a:ext>
            </a:extLst>
          </p:cNvPr>
          <p:cNvSpPr/>
          <p:nvPr/>
        </p:nvSpPr>
        <p:spPr>
          <a:xfrm>
            <a:off x="8337632" y="4338441"/>
            <a:ext cx="297415" cy="852757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C9981D-430C-36D6-96F9-A8FDA210B688}"/>
              </a:ext>
            </a:extLst>
          </p:cNvPr>
          <p:cNvSpPr txBox="1"/>
          <p:nvPr/>
        </p:nvSpPr>
        <p:spPr>
          <a:xfrm rot="16200000">
            <a:off x="8294310" y="4808243"/>
            <a:ext cx="107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Below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Projects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1A2F32-154C-3340-C5B7-C24D00A1EE8F}"/>
              </a:ext>
            </a:extLst>
          </p:cNvPr>
          <p:cNvSpPr txBox="1"/>
          <p:nvPr/>
        </p:nvSpPr>
        <p:spPr>
          <a:xfrm rot="16200000">
            <a:off x="8425097" y="3867727"/>
            <a:ext cx="1112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Within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D97284-C386-68E7-3AEA-9931E036FA4D}"/>
              </a:ext>
            </a:extLst>
          </p:cNvPr>
          <p:cNvCxnSpPr>
            <a:cxnSpLocks/>
          </p:cNvCxnSpPr>
          <p:nvPr/>
        </p:nvCxnSpPr>
        <p:spPr>
          <a:xfrm flipH="1">
            <a:off x="8303911" y="4258386"/>
            <a:ext cx="4792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E4527A-21AB-C1A8-D821-49AD57F3103D}"/>
              </a:ext>
            </a:extLst>
          </p:cNvPr>
          <p:cNvSpPr txBox="1"/>
          <p:nvPr/>
        </p:nvSpPr>
        <p:spPr>
          <a:xfrm>
            <a:off x="4045657" y="6314398"/>
            <a:ext cx="184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actual spend falls within the IA range the variance is 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E59A3D-5A2F-ED2D-43AA-C67864FB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52" b="35442"/>
          <a:stretch/>
        </p:blipFill>
        <p:spPr>
          <a:xfrm>
            <a:off x="2589616" y="6420038"/>
            <a:ext cx="1450756" cy="214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090372A-B5C1-A8B3-507E-616BB95A3677}"/>
              </a:ext>
            </a:extLst>
          </p:cNvPr>
          <p:cNvSpPr txBox="1"/>
          <p:nvPr/>
        </p:nvSpPr>
        <p:spPr>
          <a:xfrm>
            <a:off x="1355048" y="5670810"/>
            <a:ext cx="1617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 Projects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Revision Requests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B78CEE-306B-2F67-C76F-69D4B139DFE6}"/>
              </a:ext>
            </a:extLst>
          </p:cNvPr>
          <p:cNvSpPr txBox="1"/>
          <p:nvPr/>
        </p:nvSpPr>
        <p:spPr>
          <a:xfrm>
            <a:off x="4667592" y="5677493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 Projects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 Revision Requests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26C5537E-EBCC-DCD8-1C02-BE41931400D3}"/>
              </a:ext>
            </a:extLst>
          </p:cNvPr>
          <p:cNvSpPr/>
          <p:nvPr/>
        </p:nvSpPr>
        <p:spPr>
          <a:xfrm rot="5400000">
            <a:off x="1952739" y="4257466"/>
            <a:ext cx="439414" cy="2327159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0F1E581B-D7BF-1415-EF79-85FBB83AEF9A}"/>
              </a:ext>
            </a:extLst>
          </p:cNvPr>
          <p:cNvSpPr/>
          <p:nvPr/>
        </p:nvSpPr>
        <p:spPr>
          <a:xfrm rot="5400000">
            <a:off x="5206062" y="3409342"/>
            <a:ext cx="426743" cy="4036078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ED7A2A-41F3-EFA7-2FAA-C4C95FE15966}"/>
              </a:ext>
            </a:extLst>
          </p:cNvPr>
          <p:cNvSpPr txBox="1"/>
          <p:nvPr/>
        </p:nvSpPr>
        <p:spPr>
          <a:xfrm>
            <a:off x="7162690" y="5646601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Project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Revision Request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4B1197-A19A-B264-E9BE-BA4BA551D2B6}"/>
              </a:ext>
            </a:extLst>
          </p:cNvPr>
          <p:cNvCxnSpPr>
            <a:cxnSpLocks/>
          </p:cNvCxnSpPr>
          <p:nvPr/>
        </p:nvCxnSpPr>
        <p:spPr>
          <a:xfrm flipH="1">
            <a:off x="3371665" y="1093256"/>
            <a:ext cx="15139" cy="4119702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A9F02CA-AAA2-311B-CDD4-0EFC24B1E6BC}"/>
              </a:ext>
            </a:extLst>
          </p:cNvPr>
          <p:cNvCxnSpPr>
            <a:cxnSpLocks/>
          </p:cNvCxnSpPr>
          <p:nvPr/>
        </p:nvCxnSpPr>
        <p:spPr>
          <a:xfrm>
            <a:off x="7452121" y="1051238"/>
            <a:ext cx="33970" cy="413996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DA30269-534F-FF1F-2C3A-6DF28990337E}"/>
              </a:ext>
            </a:extLst>
          </p:cNvPr>
          <p:cNvSpPr txBox="1"/>
          <p:nvPr/>
        </p:nvSpPr>
        <p:spPr>
          <a:xfrm>
            <a:off x="5865219" y="6311009"/>
            <a:ext cx="2509452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Graph compares the posted IA cost range with the actual project spend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6DA288-A5CC-4DBB-8002-B938491B10BA}"/>
              </a:ext>
            </a:extLst>
          </p:cNvPr>
          <p:cNvSpPr txBox="1"/>
          <p:nvPr/>
        </p:nvSpPr>
        <p:spPr>
          <a:xfrm>
            <a:off x="1182789" y="4280356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BD679-FCA7-29B7-FB60-217CCCCA6DC1}"/>
              </a:ext>
            </a:extLst>
          </p:cNvPr>
          <p:cNvSpPr txBox="1"/>
          <p:nvPr/>
        </p:nvSpPr>
        <p:spPr>
          <a:xfrm>
            <a:off x="2161435" y="4270553"/>
            <a:ext cx="2430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C96A02-7071-35D4-AFFE-5779DFEB41A9}"/>
              </a:ext>
            </a:extLst>
          </p:cNvPr>
          <p:cNvSpPr txBox="1"/>
          <p:nvPr/>
        </p:nvSpPr>
        <p:spPr>
          <a:xfrm>
            <a:off x="2471057" y="1439839"/>
            <a:ext cx="1708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E97A36-D64F-1397-E1FE-1DCADA523607}"/>
              </a:ext>
            </a:extLst>
          </p:cNvPr>
          <p:cNvSpPr txBox="1"/>
          <p:nvPr/>
        </p:nvSpPr>
        <p:spPr>
          <a:xfrm>
            <a:off x="2777746" y="4794221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9B1095-5B3B-B6A4-ABA7-EA505414032C}"/>
              </a:ext>
            </a:extLst>
          </p:cNvPr>
          <p:cNvSpPr txBox="1"/>
          <p:nvPr/>
        </p:nvSpPr>
        <p:spPr>
          <a:xfrm>
            <a:off x="3080684" y="2858404"/>
            <a:ext cx="3179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205952-9A44-F3A1-A742-141192844CDA}"/>
              </a:ext>
            </a:extLst>
          </p:cNvPr>
          <p:cNvSpPr txBox="1"/>
          <p:nvPr/>
        </p:nvSpPr>
        <p:spPr>
          <a:xfrm>
            <a:off x="3413116" y="4259982"/>
            <a:ext cx="16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62E050-9DE7-92C3-50A3-C5CFC725509C}"/>
              </a:ext>
            </a:extLst>
          </p:cNvPr>
          <p:cNvSpPr txBox="1"/>
          <p:nvPr/>
        </p:nvSpPr>
        <p:spPr>
          <a:xfrm>
            <a:off x="3742095" y="4310684"/>
            <a:ext cx="196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D8E18C-DBC0-045A-FF8F-F8F9A1D062B2}"/>
              </a:ext>
            </a:extLst>
          </p:cNvPr>
          <p:cNvSpPr txBox="1"/>
          <p:nvPr/>
        </p:nvSpPr>
        <p:spPr>
          <a:xfrm>
            <a:off x="4336766" y="396259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91824B-FD33-7F72-2070-33E841B3F4D0}"/>
              </a:ext>
            </a:extLst>
          </p:cNvPr>
          <p:cNvSpPr txBox="1"/>
          <p:nvPr/>
        </p:nvSpPr>
        <p:spPr>
          <a:xfrm>
            <a:off x="5068835" y="1051153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E3DBAF-2F99-9BB0-1FCF-C1E6032569B3}"/>
              </a:ext>
            </a:extLst>
          </p:cNvPr>
          <p:cNvSpPr txBox="1"/>
          <p:nvPr/>
        </p:nvSpPr>
        <p:spPr>
          <a:xfrm>
            <a:off x="5228325" y="3665780"/>
            <a:ext cx="398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C62B15-DB35-8695-79E8-2D173C5834A5}"/>
              </a:ext>
            </a:extLst>
          </p:cNvPr>
          <p:cNvSpPr txBox="1"/>
          <p:nvPr/>
        </p:nvSpPr>
        <p:spPr>
          <a:xfrm>
            <a:off x="5584404" y="4287882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46F918-93AB-1797-2838-541D11DD5B1D}"/>
              </a:ext>
            </a:extLst>
          </p:cNvPr>
          <p:cNvSpPr txBox="1"/>
          <p:nvPr/>
        </p:nvSpPr>
        <p:spPr>
          <a:xfrm>
            <a:off x="5893908" y="3865153"/>
            <a:ext cx="322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27A099-841D-8D89-7DB1-3D27EB95C974}"/>
              </a:ext>
            </a:extLst>
          </p:cNvPr>
          <p:cNvSpPr txBox="1"/>
          <p:nvPr/>
        </p:nvSpPr>
        <p:spPr>
          <a:xfrm>
            <a:off x="6230971" y="3343176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449F42-99A1-35F6-560D-6BA223238F6F}"/>
              </a:ext>
            </a:extLst>
          </p:cNvPr>
          <p:cNvSpPr txBox="1"/>
          <p:nvPr/>
        </p:nvSpPr>
        <p:spPr>
          <a:xfrm>
            <a:off x="6534771" y="4258386"/>
            <a:ext cx="310950" cy="21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7EC303-1742-3483-E579-43B5361EEA30}"/>
              </a:ext>
            </a:extLst>
          </p:cNvPr>
          <p:cNvSpPr txBox="1"/>
          <p:nvPr/>
        </p:nvSpPr>
        <p:spPr>
          <a:xfrm>
            <a:off x="7177142" y="425152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27A7E3-139B-5D43-D4E5-64E353C78C7F}"/>
              </a:ext>
            </a:extLst>
          </p:cNvPr>
          <p:cNvSpPr txBox="1"/>
          <p:nvPr/>
        </p:nvSpPr>
        <p:spPr>
          <a:xfrm>
            <a:off x="4857256" y="1563481"/>
            <a:ext cx="196919" cy="858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14B3B1-62C3-289D-53A2-E9DD2072E470}"/>
              </a:ext>
            </a:extLst>
          </p:cNvPr>
          <p:cNvSpPr txBox="1"/>
          <p:nvPr/>
        </p:nvSpPr>
        <p:spPr>
          <a:xfrm>
            <a:off x="1831542" y="4122997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129EA7-A076-D384-0373-3FD096B337B7}"/>
              </a:ext>
            </a:extLst>
          </p:cNvPr>
          <p:cNvSpPr txBox="1"/>
          <p:nvPr/>
        </p:nvSpPr>
        <p:spPr>
          <a:xfrm>
            <a:off x="1533722" y="4256617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2D7911-3FDC-11E1-8B54-27A4C4A2E570}"/>
              </a:ext>
            </a:extLst>
          </p:cNvPr>
          <p:cNvSpPr txBox="1"/>
          <p:nvPr/>
        </p:nvSpPr>
        <p:spPr>
          <a:xfrm>
            <a:off x="7503310" y="4092475"/>
            <a:ext cx="307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92B4CE-AD1A-11D8-E0D8-2B04575B71FE}"/>
              </a:ext>
            </a:extLst>
          </p:cNvPr>
          <p:cNvSpPr txBox="1"/>
          <p:nvPr/>
        </p:nvSpPr>
        <p:spPr>
          <a:xfrm>
            <a:off x="6864046" y="4259982"/>
            <a:ext cx="307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68E179E-C343-6CC4-43F1-C051B21FA467}"/>
              </a:ext>
            </a:extLst>
          </p:cNvPr>
          <p:cNvCxnSpPr>
            <a:cxnSpLocks/>
          </p:cNvCxnSpPr>
          <p:nvPr/>
        </p:nvCxnSpPr>
        <p:spPr>
          <a:xfrm flipH="1">
            <a:off x="932962" y="1157941"/>
            <a:ext cx="185806" cy="9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DCD0DF2-1074-CE8D-ACA4-B11D2555CDBA}"/>
              </a:ext>
            </a:extLst>
          </p:cNvPr>
          <p:cNvCxnSpPr>
            <a:cxnSpLocks/>
          </p:cNvCxnSpPr>
          <p:nvPr/>
        </p:nvCxnSpPr>
        <p:spPr>
          <a:xfrm flipH="1">
            <a:off x="920391" y="1095435"/>
            <a:ext cx="176949" cy="10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Brace 48">
            <a:extLst>
              <a:ext uri="{FF2B5EF4-FFF2-40B4-BE49-F238E27FC236}">
                <a16:creationId xmlns:a16="http://schemas.microsoft.com/office/drawing/2014/main" id="{8E8CC38D-1E3B-84DD-405B-98FB53731E20}"/>
              </a:ext>
            </a:extLst>
          </p:cNvPr>
          <p:cNvSpPr/>
          <p:nvPr/>
        </p:nvSpPr>
        <p:spPr>
          <a:xfrm rot="5400000">
            <a:off x="7655839" y="5059958"/>
            <a:ext cx="427500" cy="733499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751FD0-6180-3702-9571-83F7D67A0861}"/>
              </a:ext>
            </a:extLst>
          </p:cNvPr>
          <p:cNvSpPr txBox="1"/>
          <p:nvPr/>
        </p:nvSpPr>
        <p:spPr>
          <a:xfrm rot="16200000">
            <a:off x="-1829276" y="3197316"/>
            <a:ext cx="3941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Percent Variance from IA Cost Range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A40C60C3-0C9F-31EB-3368-DA8C4BBB0D0A}"/>
              </a:ext>
            </a:extLst>
          </p:cNvPr>
          <p:cNvGraphicFramePr>
            <a:graphicFrameLocks/>
          </p:cNvGraphicFramePr>
          <p:nvPr/>
        </p:nvGraphicFramePr>
        <p:xfrm>
          <a:off x="536885" y="648714"/>
          <a:ext cx="7880985" cy="465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266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66EE3-C488-794C-AC61-4D7A0E85B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7B95F7-F863-A43F-31E8-4EA4D9445949}"/>
              </a:ext>
            </a:extLst>
          </p:cNvPr>
          <p:cNvSpPr txBox="1">
            <a:spLocks/>
          </p:cNvSpPr>
          <p:nvPr/>
        </p:nvSpPr>
        <p:spPr>
          <a:xfrm>
            <a:off x="8763000" y="6561138"/>
            <a:ext cx="228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6CADEF-2DCA-55A4-BCF4-DC49DB046EB4}"/>
              </a:ext>
            </a:extLst>
          </p:cNvPr>
          <p:cNvCxnSpPr>
            <a:cxnSpLocks/>
          </p:cNvCxnSpPr>
          <p:nvPr/>
        </p:nvCxnSpPr>
        <p:spPr>
          <a:xfrm>
            <a:off x="1273261" y="3700543"/>
            <a:ext cx="6630973" cy="2384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6FB691-ADC3-48CD-7BA4-931AE56F0E1F}"/>
              </a:ext>
            </a:extLst>
          </p:cNvPr>
          <p:cNvCxnSpPr>
            <a:cxnSpLocks/>
          </p:cNvCxnSpPr>
          <p:nvPr/>
        </p:nvCxnSpPr>
        <p:spPr>
          <a:xfrm>
            <a:off x="3570318" y="1143000"/>
            <a:ext cx="0" cy="3884777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5FAB54F-F023-B2F0-C604-D105AA3A7A7C}"/>
              </a:ext>
            </a:extLst>
          </p:cNvPr>
          <p:cNvSpPr txBox="1"/>
          <p:nvPr/>
        </p:nvSpPr>
        <p:spPr>
          <a:xfrm>
            <a:off x="4792679" y="3744538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7A47E8-82D3-817C-72E4-6667BB56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5344"/>
            <a:ext cx="7993774" cy="446877"/>
          </a:xfrm>
        </p:spPr>
        <p:txBody>
          <a:bodyPr/>
          <a:lstStyle/>
          <a:p>
            <a:r>
              <a:rPr lang="en-US" sz="2000" dirty="0"/>
              <a:t>Variance from IA </a:t>
            </a:r>
            <a:r>
              <a:rPr lang="en-US" sz="2000" u="sng" dirty="0"/>
              <a:t>Duration Range</a:t>
            </a:r>
            <a:r>
              <a:rPr lang="en-US" sz="2000" dirty="0"/>
              <a:t> – Revision Request Projects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253816-9FF6-61A8-9EDA-FBE6B60FF77F}"/>
              </a:ext>
            </a:extLst>
          </p:cNvPr>
          <p:cNvSpPr txBox="1"/>
          <p:nvPr/>
        </p:nvSpPr>
        <p:spPr>
          <a:xfrm rot="16200000">
            <a:off x="7924593" y="2071356"/>
            <a:ext cx="1461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Exceeds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Projects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E616EA96-588E-AD03-7B5F-FE2CB2B40A0F}"/>
              </a:ext>
            </a:extLst>
          </p:cNvPr>
          <p:cNvSpPr/>
          <p:nvPr/>
        </p:nvSpPr>
        <p:spPr>
          <a:xfrm>
            <a:off x="8030178" y="1143000"/>
            <a:ext cx="428605" cy="2480044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A93FE6-1EEA-FBA5-AF05-7FDD02A7DBEB}"/>
              </a:ext>
            </a:extLst>
          </p:cNvPr>
          <p:cNvSpPr txBox="1"/>
          <p:nvPr/>
        </p:nvSpPr>
        <p:spPr>
          <a:xfrm rot="16200000">
            <a:off x="8183353" y="4567917"/>
            <a:ext cx="1066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Below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Projects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034D35-95F6-215A-6AC7-56A7862583FB}"/>
              </a:ext>
            </a:extLst>
          </p:cNvPr>
          <p:cNvSpPr txBox="1"/>
          <p:nvPr/>
        </p:nvSpPr>
        <p:spPr>
          <a:xfrm rot="16200000">
            <a:off x="8117741" y="3462038"/>
            <a:ext cx="1278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Within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 Projects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CA169D-83D7-BC98-5F5D-5F2ABCD6DB39}"/>
              </a:ext>
            </a:extLst>
          </p:cNvPr>
          <p:cNvCxnSpPr>
            <a:cxnSpLocks/>
          </p:cNvCxnSpPr>
          <p:nvPr/>
        </p:nvCxnSpPr>
        <p:spPr>
          <a:xfrm flipH="1">
            <a:off x="7958262" y="3723751"/>
            <a:ext cx="50052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0A6F835-8DA0-F891-58E7-19A77A03511D}"/>
              </a:ext>
            </a:extLst>
          </p:cNvPr>
          <p:cNvSpPr txBox="1"/>
          <p:nvPr/>
        </p:nvSpPr>
        <p:spPr>
          <a:xfrm>
            <a:off x="1273261" y="5575479"/>
            <a:ext cx="19242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 Projects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Revision Requests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3B515D-919D-7F5F-1F93-EA336DD979B5}"/>
              </a:ext>
            </a:extLst>
          </p:cNvPr>
          <p:cNvSpPr txBox="1"/>
          <p:nvPr/>
        </p:nvSpPr>
        <p:spPr>
          <a:xfrm>
            <a:off x="4813640" y="5580228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 Projects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 Revision Requests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78BE0CCB-62AB-7C48-A1F1-20C631CC4D6D}"/>
              </a:ext>
            </a:extLst>
          </p:cNvPr>
          <p:cNvSpPr/>
          <p:nvPr/>
        </p:nvSpPr>
        <p:spPr>
          <a:xfrm rot="5400000">
            <a:off x="2165173" y="4156547"/>
            <a:ext cx="484076" cy="2267900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FE95699C-6DEF-DD2D-8E4A-CFB585F8BC27}"/>
              </a:ext>
            </a:extLst>
          </p:cNvPr>
          <p:cNvSpPr/>
          <p:nvPr/>
        </p:nvSpPr>
        <p:spPr>
          <a:xfrm rot="5400000">
            <a:off x="5304623" y="3340807"/>
            <a:ext cx="470711" cy="3886018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08B587-4D9D-4F24-61C3-2D290D10AE8B}"/>
              </a:ext>
            </a:extLst>
          </p:cNvPr>
          <p:cNvSpPr txBox="1"/>
          <p:nvPr/>
        </p:nvSpPr>
        <p:spPr>
          <a:xfrm>
            <a:off x="7092868" y="5580228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Project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Revision Request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9BCF5D-7EE3-2157-41DC-21F6F945CE99}"/>
              </a:ext>
            </a:extLst>
          </p:cNvPr>
          <p:cNvCxnSpPr>
            <a:cxnSpLocks/>
          </p:cNvCxnSpPr>
          <p:nvPr/>
        </p:nvCxnSpPr>
        <p:spPr>
          <a:xfrm flipH="1">
            <a:off x="7522828" y="1143000"/>
            <a:ext cx="9793" cy="3873893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E11A47F-C694-4708-1BE5-04813AB5A311}"/>
              </a:ext>
            </a:extLst>
          </p:cNvPr>
          <p:cNvSpPr/>
          <p:nvPr/>
        </p:nvSpPr>
        <p:spPr>
          <a:xfrm>
            <a:off x="2362200" y="6301775"/>
            <a:ext cx="3451617" cy="395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7DBF7E-D29F-57C4-7343-A4F30527BEF9}"/>
              </a:ext>
            </a:extLst>
          </p:cNvPr>
          <p:cNvSpPr txBox="1"/>
          <p:nvPr/>
        </p:nvSpPr>
        <p:spPr>
          <a:xfrm>
            <a:off x="3839577" y="6302050"/>
            <a:ext cx="2070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actual duration falls within the IA range the variance is 0.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7F9E547-2139-489A-6039-0AC55A8C4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156" y="6388656"/>
            <a:ext cx="1518407" cy="219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49ED02-6F81-2CC8-B5C4-CFDDB0A39206}"/>
              </a:ext>
            </a:extLst>
          </p:cNvPr>
          <p:cNvSpPr txBox="1"/>
          <p:nvPr/>
        </p:nvSpPr>
        <p:spPr>
          <a:xfrm>
            <a:off x="5851897" y="6305490"/>
            <a:ext cx="2825751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Graph compares the posted IA duration range with the actual project duration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FD9F3D-2634-49EA-BF0B-7600B869DF42}"/>
              </a:ext>
            </a:extLst>
          </p:cNvPr>
          <p:cNvSpPr txBox="1"/>
          <p:nvPr/>
        </p:nvSpPr>
        <p:spPr>
          <a:xfrm>
            <a:off x="1484843" y="3714785"/>
            <a:ext cx="206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A23003-D382-CFB6-022D-A6651E0BB67C}"/>
              </a:ext>
            </a:extLst>
          </p:cNvPr>
          <p:cNvSpPr txBox="1"/>
          <p:nvPr/>
        </p:nvSpPr>
        <p:spPr>
          <a:xfrm>
            <a:off x="1749110" y="3714785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C29907-ADEA-A90A-FFD7-A6D4BA8680DF}"/>
              </a:ext>
            </a:extLst>
          </p:cNvPr>
          <p:cNvSpPr txBox="1"/>
          <p:nvPr/>
        </p:nvSpPr>
        <p:spPr>
          <a:xfrm>
            <a:off x="2064423" y="3714785"/>
            <a:ext cx="259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EABF87-F0B4-A88E-601D-0C16EB3D7777}"/>
              </a:ext>
            </a:extLst>
          </p:cNvPr>
          <p:cNvSpPr txBox="1"/>
          <p:nvPr/>
        </p:nvSpPr>
        <p:spPr>
          <a:xfrm>
            <a:off x="2376135" y="3714785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BCF595-D41C-3887-A347-0D9AFB539770}"/>
              </a:ext>
            </a:extLst>
          </p:cNvPr>
          <p:cNvSpPr txBox="1"/>
          <p:nvPr/>
        </p:nvSpPr>
        <p:spPr>
          <a:xfrm>
            <a:off x="2682790" y="3182661"/>
            <a:ext cx="238861" cy="22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1EAEF9-ADAD-6263-18E8-900EB350A809}"/>
              </a:ext>
            </a:extLst>
          </p:cNvPr>
          <p:cNvSpPr txBox="1"/>
          <p:nvPr/>
        </p:nvSpPr>
        <p:spPr>
          <a:xfrm>
            <a:off x="2979221" y="3714785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0708D9-A5BE-F3A3-BA60-B85833580A6D}"/>
              </a:ext>
            </a:extLst>
          </p:cNvPr>
          <p:cNvSpPr txBox="1"/>
          <p:nvPr/>
        </p:nvSpPr>
        <p:spPr>
          <a:xfrm>
            <a:off x="3596970" y="4751663"/>
            <a:ext cx="2735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B58447-4E83-FC79-BE79-894298A95991}"/>
              </a:ext>
            </a:extLst>
          </p:cNvPr>
          <p:cNvSpPr txBox="1"/>
          <p:nvPr/>
        </p:nvSpPr>
        <p:spPr>
          <a:xfrm>
            <a:off x="3898080" y="3738053"/>
            <a:ext cx="191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383B8F-6FF7-9BC1-3234-6FE46E8A876E}"/>
              </a:ext>
            </a:extLst>
          </p:cNvPr>
          <p:cNvSpPr txBox="1"/>
          <p:nvPr/>
        </p:nvSpPr>
        <p:spPr>
          <a:xfrm>
            <a:off x="4182867" y="3738158"/>
            <a:ext cx="3056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49B143-D576-F872-570A-3E898EE6CCC3}"/>
              </a:ext>
            </a:extLst>
          </p:cNvPr>
          <p:cNvSpPr txBox="1"/>
          <p:nvPr/>
        </p:nvSpPr>
        <p:spPr>
          <a:xfrm>
            <a:off x="4458358" y="2787537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052FDC-3529-AF33-97E7-96E00E5D4ACD}"/>
              </a:ext>
            </a:extLst>
          </p:cNvPr>
          <p:cNvSpPr txBox="1"/>
          <p:nvPr/>
        </p:nvSpPr>
        <p:spPr>
          <a:xfrm>
            <a:off x="5306835" y="1651224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F8F024-AC17-4E0B-C5DF-12A1550E2732}"/>
              </a:ext>
            </a:extLst>
          </p:cNvPr>
          <p:cNvSpPr txBox="1"/>
          <p:nvPr/>
        </p:nvSpPr>
        <p:spPr>
          <a:xfrm>
            <a:off x="5371586" y="3407599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FBB958-0D52-8E35-6645-5C301EC3787E}"/>
              </a:ext>
            </a:extLst>
          </p:cNvPr>
          <p:cNvSpPr txBox="1"/>
          <p:nvPr/>
        </p:nvSpPr>
        <p:spPr>
          <a:xfrm>
            <a:off x="5689047" y="444634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E42A27-4780-34F2-BC86-C0574201056C}"/>
              </a:ext>
            </a:extLst>
          </p:cNvPr>
          <p:cNvSpPr txBox="1"/>
          <p:nvPr/>
        </p:nvSpPr>
        <p:spPr>
          <a:xfrm>
            <a:off x="5986537" y="3397409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7209AD-391B-000C-3A55-D1E513EEEE13}"/>
              </a:ext>
            </a:extLst>
          </p:cNvPr>
          <p:cNvSpPr txBox="1"/>
          <p:nvPr/>
        </p:nvSpPr>
        <p:spPr>
          <a:xfrm>
            <a:off x="6312237" y="3726854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B13C0D-4907-BDBF-055B-4945939A571E}"/>
              </a:ext>
            </a:extLst>
          </p:cNvPr>
          <p:cNvSpPr txBox="1"/>
          <p:nvPr/>
        </p:nvSpPr>
        <p:spPr>
          <a:xfrm>
            <a:off x="6606171" y="3222190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034611-9C55-612F-3B07-31DB7B5D1925}"/>
              </a:ext>
            </a:extLst>
          </p:cNvPr>
          <p:cNvSpPr txBox="1"/>
          <p:nvPr/>
        </p:nvSpPr>
        <p:spPr>
          <a:xfrm>
            <a:off x="6912987" y="3485099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8807BF-A2E2-E539-CFEB-75557C004A2B}"/>
              </a:ext>
            </a:extLst>
          </p:cNvPr>
          <p:cNvSpPr txBox="1"/>
          <p:nvPr/>
        </p:nvSpPr>
        <p:spPr>
          <a:xfrm>
            <a:off x="7216713" y="248997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F2F51F-FB9B-9C20-9C23-BFF086BB4266}"/>
              </a:ext>
            </a:extLst>
          </p:cNvPr>
          <p:cNvSpPr txBox="1"/>
          <p:nvPr/>
        </p:nvSpPr>
        <p:spPr>
          <a:xfrm>
            <a:off x="7526619" y="3261745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FA9F2D-F020-3F14-C937-7332F491028D}"/>
              </a:ext>
            </a:extLst>
          </p:cNvPr>
          <p:cNvSpPr txBox="1"/>
          <p:nvPr/>
        </p:nvSpPr>
        <p:spPr>
          <a:xfrm>
            <a:off x="3289407" y="3738053"/>
            <a:ext cx="214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F63EEBAB-64A3-B56D-78D1-1EE80C51B82B}"/>
              </a:ext>
            </a:extLst>
          </p:cNvPr>
          <p:cNvSpPr/>
          <p:nvPr/>
        </p:nvSpPr>
        <p:spPr>
          <a:xfrm rot="5400000">
            <a:off x="7562713" y="5015920"/>
            <a:ext cx="486522" cy="546707"/>
          </a:xfrm>
          <a:prstGeom prst="rightBrace">
            <a:avLst>
              <a:gd name="adj1" fmla="val 0"/>
              <a:gd name="adj2" fmla="val 49532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4A667CCC-A4A0-8580-5E78-40949A7A45ED}"/>
              </a:ext>
            </a:extLst>
          </p:cNvPr>
          <p:cNvSpPr/>
          <p:nvPr/>
        </p:nvSpPr>
        <p:spPr>
          <a:xfrm>
            <a:off x="8027896" y="3824459"/>
            <a:ext cx="430888" cy="1156206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13020D4-D6D7-B00E-9C26-DA1AF295DF29}"/>
              </a:ext>
            </a:extLst>
          </p:cNvPr>
          <p:cNvCxnSpPr>
            <a:cxnSpLocks/>
          </p:cNvCxnSpPr>
          <p:nvPr/>
        </p:nvCxnSpPr>
        <p:spPr>
          <a:xfrm flipH="1">
            <a:off x="1172626" y="1868059"/>
            <a:ext cx="185806" cy="9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1974F42-2FF9-A330-FCEF-929CCA8B1EE1}"/>
              </a:ext>
            </a:extLst>
          </p:cNvPr>
          <p:cNvCxnSpPr>
            <a:cxnSpLocks/>
          </p:cNvCxnSpPr>
          <p:nvPr/>
        </p:nvCxnSpPr>
        <p:spPr>
          <a:xfrm flipH="1">
            <a:off x="1220760" y="1918018"/>
            <a:ext cx="185806" cy="9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0E56581-B2A7-D6C1-76DA-E285AC4A0282}"/>
              </a:ext>
            </a:extLst>
          </p:cNvPr>
          <p:cNvSpPr txBox="1"/>
          <p:nvPr/>
        </p:nvSpPr>
        <p:spPr>
          <a:xfrm rot="16200000">
            <a:off x="-1636681" y="3299063"/>
            <a:ext cx="3611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Percent Variance from IA Duration Range</a:t>
            </a: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DF533FC7-34F8-DD50-7B5A-CAA926F003A5}"/>
              </a:ext>
            </a:extLst>
          </p:cNvPr>
          <p:cNvGraphicFramePr>
            <a:graphicFrameLocks/>
          </p:cNvGraphicFramePr>
          <p:nvPr/>
        </p:nvGraphicFramePr>
        <p:xfrm>
          <a:off x="795221" y="783727"/>
          <a:ext cx="7363116" cy="4374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003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33EEF-E5BC-B0EB-1D27-F210662CC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0E1B94-073A-5F33-FB2A-80A6818B7B33}"/>
              </a:ext>
            </a:extLst>
          </p:cNvPr>
          <p:cNvSpPr txBox="1">
            <a:spLocks/>
          </p:cNvSpPr>
          <p:nvPr/>
        </p:nvSpPr>
        <p:spPr>
          <a:xfrm>
            <a:off x="8763000" y="6561138"/>
            <a:ext cx="228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7ECBE2-3118-8489-2FB8-F874C818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5344"/>
            <a:ext cx="7993774" cy="446877"/>
          </a:xfrm>
        </p:spPr>
        <p:txBody>
          <a:bodyPr/>
          <a:lstStyle/>
          <a:p>
            <a:r>
              <a:rPr lang="en-US" sz="2000" dirty="0"/>
              <a:t>Variance from IA </a:t>
            </a:r>
            <a:r>
              <a:rPr lang="en-US" sz="2000" u="sng" dirty="0"/>
              <a:t>Cost Range</a:t>
            </a:r>
            <a:r>
              <a:rPr lang="en-US" sz="2000" dirty="0"/>
              <a:t> – Revision Request Projects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9F41B2-AE98-74CB-701A-CBB394FB5440}"/>
              </a:ext>
            </a:extLst>
          </p:cNvPr>
          <p:cNvCxnSpPr>
            <a:cxnSpLocks/>
          </p:cNvCxnSpPr>
          <p:nvPr/>
        </p:nvCxnSpPr>
        <p:spPr>
          <a:xfrm>
            <a:off x="1276916" y="4615491"/>
            <a:ext cx="6764733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168766A-9843-96E6-0C97-965007C05AD1}"/>
              </a:ext>
            </a:extLst>
          </p:cNvPr>
          <p:cNvSpPr txBox="1"/>
          <p:nvPr/>
        </p:nvSpPr>
        <p:spPr>
          <a:xfrm>
            <a:off x="4054722" y="4669712"/>
            <a:ext cx="3219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C807E1-F45D-D1F7-C57D-3E1B2AE8C936}"/>
              </a:ext>
            </a:extLst>
          </p:cNvPr>
          <p:cNvSpPr/>
          <p:nvPr/>
        </p:nvSpPr>
        <p:spPr>
          <a:xfrm>
            <a:off x="2508756" y="6312574"/>
            <a:ext cx="3299447" cy="3821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602F4-3892-67D3-5B27-4254CAF4C026}"/>
              </a:ext>
            </a:extLst>
          </p:cNvPr>
          <p:cNvSpPr txBox="1"/>
          <p:nvPr/>
        </p:nvSpPr>
        <p:spPr>
          <a:xfrm rot="16200000">
            <a:off x="7910146" y="2563782"/>
            <a:ext cx="1461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Exceeds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 Projects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58009A0-2ED9-F0E0-43AA-A454B77F11CD}"/>
              </a:ext>
            </a:extLst>
          </p:cNvPr>
          <p:cNvSpPr/>
          <p:nvPr/>
        </p:nvSpPr>
        <p:spPr>
          <a:xfrm>
            <a:off x="8020020" y="1026510"/>
            <a:ext cx="325700" cy="3505433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E241C4BF-B752-84B9-2AB4-B797579F9788}"/>
              </a:ext>
            </a:extLst>
          </p:cNvPr>
          <p:cNvSpPr/>
          <p:nvPr/>
        </p:nvSpPr>
        <p:spPr>
          <a:xfrm>
            <a:off x="8035657" y="4723994"/>
            <a:ext cx="325265" cy="616483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13EBE-4616-2690-76AD-510E0D6E051E}"/>
              </a:ext>
            </a:extLst>
          </p:cNvPr>
          <p:cNvSpPr txBox="1"/>
          <p:nvPr/>
        </p:nvSpPr>
        <p:spPr>
          <a:xfrm rot="16200000">
            <a:off x="8101407" y="5134591"/>
            <a:ext cx="1082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Below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Projects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E67B0-EEFB-93FB-F0BB-5F373F96B8BB}"/>
              </a:ext>
            </a:extLst>
          </p:cNvPr>
          <p:cNvSpPr txBox="1"/>
          <p:nvPr/>
        </p:nvSpPr>
        <p:spPr>
          <a:xfrm rot="16200000">
            <a:off x="8220624" y="4156398"/>
            <a:ext cx="1112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Within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F56C2C-6579-2303-B7C3-E5B4CEA20E8D}"/>
              </a:ext>
            </a:extLst>
          </p:cNvPr>
          <p:cNvCxnSpPr>
            <a:cxnSpLocks/>
          </p:cNvCxnSpPr>
          <p:nvPr/>
        </p:nvCxnSpPr>
        <p:spPr>
          <a:xfrm flipH="1">
            <a:off x="8095761" y="4624221"/>
            <a:ext cx="49986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B3627A9-5348-9C03-E463-0D272FCB232E}"/>
              </a:ext>
            </a:extLst>
          </p:cNvPr>
          <p:cNvSpPr txBox="1"/>
          <p:nvPr/>
        </p:nvSpPr>
        <p:spPr>
          <a:xfrm>
            <a:off x="4045657" y="6314398"/>
            <a:ext cx="184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actual spend falls within the IA range the variance is 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166AD9-A6F8-1822-CBE8-9735E5DCF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52" b="35442"/>
          <a:stretch/>
        </p:blipFill>
        <p:spPr>
          <a:xfrm>
            <a:off x="2589616" y="6420038"/>
            <a:ext cx="1450756" cy="214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D6056C-EC11-3935-33F2-F082985C7FA6}"/>
              </a:ext>
            </a:extLst>
          </p:cNvPr>
          <p:cNvSpPr txBox="1"/>
          <p:nvPr/>
        </p:nvSpPr>
        <p:spPr>
          <a:xfrm rot="16200000">
            <a:off x="-1021818" y="3212371"/>
            <a:ext cx="2305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Actual $ Variance from IA Range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FCA035-75AE-FC0D-37A9-F09FA3736619}"/>
              </a:ext>
            </a:extLst>
          </p:cNvPr>
          <p:cNvSpPr txBox="1"/>
          <p:nvPr/>
        </p:nvSpPr>
        <p:spPr>
          <a:xfrm>
            <a:off x="1642865" y="5735526"/>
            <a:ext cx="1617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 Projects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Revision Requests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C3755-BCBF-19AB-36CE-992151E43172}"/>
              </a:ext>
            </a:extLst>
          </p:cNvPr>
          <p:cNvSpPr txBox="1"/>
          <p:nvPr/>
        </p:nvSpPr>
        <p:spPr>
          <a:xfrm>
            <a:off x="4725733" y="5707456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 Projects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 Revision Requests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C9FF5BAE-C0FD-5809-499C-5E386E7BA0C9}"/>
              </a:ext>
            </a:extLst>
          </p:cNvPr>
          <p:cNvSpPr/>
          <p:nvPr/>
        </p:nvSpPr>
        <p:spPr>
          <a:xfrm rot="5400000">
            <a:off x="2240209" y="4420731"/>
            <a:ext cx="345511" cy="2284078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B181091E-CB3E-42D6-38B4-A71EAC3163D5}"/>
              </a:ext>
            </a:extLst>
          </p:cNvPr>
          <p:cNvSpPr/>
          <p:nvPr/>
        </p:nvSpPr>
        <p:spPr>
          <a:xfrm rot="5400000">
            <a:off x="5277196" y="3731813"/>
            <a:ext cx="349508" cy="3688216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69DA92-E669-6221-DAD4-74EEFC6B1AD4}"/>
              </a:ext>
            </a:extLst>
          </p:cNvPr>
          <p:cNvSpPr txBox="1"/>
          <p:nvPr/>
        </p:nvSpPr>
        <p:spPr>
          <a:xfrm>
            <a:off x="7055960" y="5727042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Project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Revision Request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1B4F81-03B5-0E77-670C-D64AE53BDE69}"/>
              </a:ext>
            </a:extLst>
          </p:cNvPr>
          <p:cNvCxnSpPr>
            <a:cxnSpLocks/>
          </p:cNvCxnSpPr>
          <p:nvPr/>
        </p:nvCxnSpPr>
        <p:spPr>
          <a:xfrm>
            <a:off x="3562477" y="1042025"/>
            <a:ext cx="0" cy="4320432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1431EC-9AF5-FB5E-EEF5-DA73B1D7D052}"/>
              </a:ext>
            </a:extLst>
          </p:cNvPr>
          <p:cNvCxnSpPr>
            <a:cxnSpLocks/>
          </p:cNvCxnSpPr>
          <p:nvPr/>
        </p:nvCxnSpPr>
        <p:spPr>
          <a:xfrm flipH="1">
            <a:off x="7326236" y="1035154"/>
            <a:ext cx="1" cy="4320432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DC08E12-A7C1-5581-90C4-BCC8CEF83BCF}"/>
              </a:ext>
            </a:extLst>
          </p:cNvPr>
          <p:cNvSpPr txBox="1"/>
          <p:nvPr/>
        </p:nvSpPr>
        <p:spPr>
          <a:xfrm>
            <a:off x="5865219" y="6311009"/>
            <a:ext cx="2509452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Graph compares the posted IA cost range with the actual project spend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51AA21-7144-0907-11BC-83A82DAEF37D}"/>
              </a:ext>
            </a:extLst>
          </p:cNvPr>
          <p:cNvSpPr txBox="1"/>
          <p:nvPr/>
        </p:nvSpPr>
        <p:spPr>
          <a:xfrm>
            <a:off x="1420595" y="4671340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46A511-D7E3-8A05-73DC-FF3AFB99C40A}"/>
              </a:ext>
            </a:extLst>
          </p:cNvPr>
          <p:cNvSpPr txBox="1"/>
          <p:nvPr/>
        </p:nvSpPr>
        <p:spPr>
          <a:xfrm>
            <a:off x="2312545" y="4671340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FBA059-23A3-A53B-8959-3A9653651166}"/>
              </a:ext>
            </a:extLst>
          </p:cNvPr>
          <p:cNvSpPr txBox="1"/>
          <p:nvPr/>
        </p:nvSpPr>
        <p:spPr>
          <a:xfrm>
            <a:off x="2618313" y="3867140"/>
            <a:ext cx="1708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FC5783-49BD-0A15-D3FB-F4A0D9E51E72}"/>
              </a:ext>
            </a:extLst>
          </p:cNvPr>
          <p:cNvSpPr txBox="1"/>
          <p:nvPr/>
        </p:nvSpPr>
        <p:spPr>
          <a:xfrm>
            <a:off x="2915093" y="5107092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843902-DA1E-F81D-A0A8-7AF3CA05FC27}"/>
              </a:ext>
            </a:extLst>
          </p:cNvPr>
          <p:cNvSpPr txBox="1"/>
          <p:nvPr/>
        </p:nvSpPr>
        <p:spPr>
          <a:xfrm>
            <a:off x="3194396" y="1307533"/>
            <a:ext cx="3179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D4D8DB-93C8-3DA4-2E2B-E46FE97F0A06}"/>
              </a:ext>
            </a:extLst>
          </p:cNvPr>
          <p:cNvSpPr txBox="1"/>
          <p:nvPr/>
        </p:nvSpPr>
        <p:spPr>
          <a:xfrm>
            <a:off x="3493542" y="4656791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E16A1C-E6AA-F89E-251E-F38380F380B7}"/>
              </a:ext>
            </a:extLst>
          </p:cNvPr>
          <p:cNvSpPr txBox="1"/>
          <p:nvPr/>
        </p:nvSpPr>
        <p:spPr>
          <a:xfrm>
            <a:off x="3804063" y="4663205"/>
            <a:ext cx="196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039870-2BFC-058E-7C53-2E2686443D99}"/>
              </a:ext>
            </a:extLst>
          </p:cNvPr>
          <p:cNvSpPr txBox="1"/>
          <p:nvPr/>
        </p:nvSpPr>
        <p:spPr>
          <a:xfrm>
            <a:off x="4333583" y="4662489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7CBE3D-5325-8F16-69CA-BE629ABA0E47}"/>
              </a:ext>
            </a:extLst>
          </p:cNvPr>
          <p:cNvSpPr txBox="1"/>
          <p:nvPr/>
        </p:nvSpPr>
        <p:spPr>
          <a:xfrm>
            <a:off x="4624794" y="4819822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B34AA5-7B52-AE80-04D4-C2132D4F408D}"/>
              </a:ext>
            </a:extLst>
          </p:cNvPr>
          <p:cNvSpPr txBox="1"/>
          <p:nvPr/>
        </p:nvSpPr>
        <p:spPr>
          <a:xfrm>
            <a:off x="4911760" y="4082468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D4CC6C-658F-BFDB-E3BB-D2FD8D4999B0}"/>
              </a:ext>
            </a:extLst>
          </p:cNvPr>
          <p:cNvSpPr txBox="1"/>
          <p:nvPr/>
        </p:nvSpPr>
        <p:spPr>
          <a:xfrm>
            <a:off x="5180048" y="4469786"/>
            <a:ext cx="398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FE5105-2F56-B27D-B019-11461B89DD03}"/>
              </a:ext>
            </a:extLst>
          </p:cNvPr>
          <p:cNvSpPr txBox="1"/>
          <p:nvPr/>
        </p:nvSpPr>
        <p:spPr>
          <a:xfrm>
            <a:off x="5497065" y="4638516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E31838-95DE-2B20-AE07-F34F6853C1BB}"/>
              </a:ext>
            </a:extLst>
          </p:cNvPr>
          <p:cNvSpPr txBox="1"/>
          <p:nvPr/>
        </p:nvSpPr>
        <p:spPr>
          <a:xfrm>
            <a:off x="5795319" y="4495685"/>
            <a:ext cx="322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9D6751-D33E-F18B-D1F1-C53B1A7A0F99}"/>
              </a:ext>
            </a:extLst>
          </p:cNvPr>
          <p:cNvSpPr txBox="1"/>
          <p:nvPr/>
        </p:nvSpPr>
        <p:spPr>
          <a:xfrm>
            <a:off x="6101581" y="4278167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512672-9B0C-DB5E-8823-A64CDAE23A29}"/>
              </a:ext>
            </a:extLst>
          </p:cNvPr>
          <p:cNvSpPr txBox="1"/>
          <p:nvPr/>
        </p:nvSpPr>
        <p:spPr>
          <a:xfrm>
            <a:off x="6400609" y="4654213"/>
            <a:ext cx="310950" cy="21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4E5F64-C309-7A67-514A-2857BF240B30}"/>
              </a:ext>
            </a:extLst>
          </p:cNvPr>
          <p:cNvSpPr txBox="1"/>
          <p:nvPr/>
        </p:nvSpPr>
        <p:spPr>
          <a:xfrm>
            <a:off x="6970358" y="4642306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A4834B-D35C-D23E-033C-03F9BBCAE911}"/>
              </a:ext>
            </a:extLst>
          </p:cNvPr>
          <p:cNvSpPr txBox="1"/>
          <p:nvPr/>
        </p:nvSpPr>
        <p:spPr>
          <a:xfrm>
            <a:off x="4857256" y="1563481"/>
            <a:ext cx="196919" cy="858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F2A16F-7274-E296-FEFF-A669521B5106}"/>
              </a:ext>
            </a:extLst>
          </p:cNvPr>
          <p:cNvSpPr txBox="1"/>
          <p:nvPr/>
        </p:nvSpPr>
        <p:spPr>
          <a:xfrm>
            <a:off x="2030562" y="4664349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1E48C3A-550B-73DC-A243-2AAB2676AF35}"/>
              </a:ext>
            </a:extLst>
          </p:cNvPr>
          <p:cNvSpPr txBox="1"/>
          <p:nvPr/>
        </p:nvSpPr>
        <p:spPr>
          <a:xfrm>
            <a:off x="1732671" y="4671340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BC953E-AB1C-B3E9-AB29-5ADEB09A3394}"/>
              </a:ext>
            </a:extLst>
          </p:cNvPr>
          <p:cNvSpPr txBox="1"/>
          <p:nvPr/>
        </p:nvSpPr>
        <p:spPr>
          <a:xfrm>
            <a:off x="7302286" y="4642306"/>
            <a:ext cx="307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4D0528-9E5C-B721-2BAD-5DCE22698A04}"/>
              </a:ext>
            </a:extLst>
          </p:cNvPr>
          <p:cNvSpPr txBox="1"/>
          <p:nvPr/>
        </p:nvSpPr>
        <p:spPr>
          <a:xfrm>
            <a:off x="6696390" y="4656791"/>
            <a:ext cx="307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</a:t>
            </a: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3DE401BD-EAD9-FA02-4E1E-C61A815E11F7}"/>
              </a:ext>
            </a:extLst>
          </p:cNvPr>
          <p:cNvSpPr/>
          <p:nvPr/>
        </p:nvSpPr>
        <p:spPr>
          <a:xfrm rot="5400000">
            <a:off x="7539340" y="5224306"/>
            <a:ext cx="349507" cy="703231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3F39E96D-8347-2D8A-7706-6A30975248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730376"/>
              </p:ext>
            </p:extLst>
          </p:nvPr>
        </p:nvGraphicFramePr>
        <p:xfrm>
          <a:off x="631508" y="660082"/>
          <a:ext cx="7404150" cy="482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699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EE187-9EEB-6582-EF4C-D6A155C42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875EB6-F752-E9B5-2765-936B7A3DC99F}"/>
              </a:ext>
            </a:extLst>
          </p:cNvPr>
          <p:cNvSpPr txBox="1">
            <a:spLocks/>
          </p:cNvSpPr>
          <p:nvPr/>
        </p:nvSpPr>
        <p:spPr>
          <a:xfrm>
            <a:off x="8763000" y="6561138"/>
            <a:ext cx="228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9E48A2-F33F-B42A-88F6-0AA0CC32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5344"/>
            <a:ext cx="7993774" cy="446877"/>
          </a:xfrm>
        </p:spPr>
        <p:txBody>
          <a:bodyPr/>
          <a:lstStyle/>
          <a:p>
            <a:r>
              <a:rPr lang="en-US" sz="2000" dirty="0"/>
              <a:t>Variance from IA </a:t>
            </a:r>
            <a:r>
              <a:rPr lang="en-US" sz="2000" u="sng" dirty="0"/>
              <a:t>Duration Range</a:t>
            </a:r>
            <a:r>
              <a:rPr lang="en-US" sz="2000" dirty="0"/>
              <a:t> – Revision Request Projects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EE2F7C-A1B0-75FC-22E9-CD950872EEAC}"/>
              </a:ext>
            </a:extLst>
          </p:cNvPr>
          <p:cNvCxnSpPr>
            <a:cxnSpLocks/>
          </p:cNvCxnSpPr>
          <p:nvPr/>
        </p:nvCxnSpPr>
        <p:spPr>
          <a:xfrm>
            <a:off x="1244156" y="4301652"/>
            <a:ext cx="6608531" cy="883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C4D8778-EE69-21F1-549C-255747B0627A}"/>
              </a:ext>
            </a:extLst>
          </p:cNvPr>
          <p:cNvSpPr txBox="1"/>
          <p:nvPr/>
        </p:nvSpPr>
        <p:spPr>
          <a:xfrm>
            <a:off x="3938914" y="4333484"/>
            <a:ext cx="3219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7A1F5-27E2-15EE-C07B-1B64445E3098}"/>
              </a:ext>
            </a:extLst>
          </p:cNvPr>
          <p:cNvSpPr/>
          <p:nvPr/>
        </p:nvSpPr>
        <p:spPr>
          <a:xfrm>
            <a:off x="2508756" y="6312574"/>
            <a:ext cx="3299447" cy="3821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A47035-1311-9BC3-6A57-58EF22A69FD2}"/>
              </a:ext>
            </a:extLst>
          </p:cNvPr>
          <p:cNvSpPr txBox="1"/>
          <p:nvPr/>
        </p:nvSpPr>
        <p:spPr>
          <a:xfrm rot="16200000">
            <a:off x="7859330" y="2297286"/>
            <a:ext cx="1461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Exceeds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 Projects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F193546-E339-4011-E440-BE257E284039}"/>
              </a:ext>
            </a:extLst>
          </p:cNvPr>
          <p:cNvSpPr/>
          <p:nvPr/>
        </p:nvSpPr>
        <p:spPr>
          <a:xfrm>
            <a:off x="7864465" y="1162615"/>
            <a:ext cx="457487" cy="3020099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AB38E98-41F3-BB41-CC49-9AD70466F318}"/>
              </a:ext>
            </a:extLst>
          </p:cNvPr>
          <p:cNvSpPr/>
          <p:nvPr/>
        </p:nvSpPr>
        <p:spPr>
          <a:xfrm>
            <a:off x="7852687" y="4388036"/>
            <a:ext cx="479183" cy="979416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896698-E5A5-FA41-960E-4F0D472E5961}"/>
              </a:ext>
            </a:extLst>
          </p:cNvPr>
          <p:cNvSpPr txBox="1"/>
          <p:nvPr/>
        </p:nvSpPr>
        <p:spPr>
          <a:xfrm rot="16200000">
            <a:off x="7990741" y="4857966"/>
            <a:ext cx="1082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Below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Projects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6570A8-0286-64E3-FBB2-39621BF5DF83}"/>
              </a:ext>
            </a:extLst>
          </p:cNvPr>
          <p:cNvSpPr txBox="1"/>
          <p:nvPr/>
        </p:nvSpPr>
        <p:spPr>
          <a:xfrm rot="16200000">
            <a:off x="8009628" y="3814409"/>
            <a:ext cx="1112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Within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3DD93A-7672-250C-B3C1-DDF8A3CD1943}"/>
              </a:ext>
            </a:extLst>
          </p:cNvPr>
          <p:cNvCxnSpPr>
            <a:cxnSpLocks/>
          </p:cNvCxnSpPr>
          <p:nvPr/>
        </p:nvCxnSpPr>
        <p:spPr>
          <a:xfrm flipH="1" flipV="1">
            <a:off x="7902185" y="4281576"/>
            <a:ext cx="419185" cy="75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D40F3D-921B-83B4-D080-052DD7B51955}"/>
              </a:ext>
            </a:extLst>
          </p:cNvPr>
          <p:cNvSpPr txBox="1"/>
          <p:nvPr/>
        </p:nvSpPr>
        <p:spPr>
          <a:xfrm>
            <a:off x="4045657" y="6314398"/>
            <a:ext cx="184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actual spend falls within the IA range the variance is 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37C0E9-1DD4-C8CE-374B-A6268B5ED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52" b="35442"/>
          <a:stretch/>
        </p:blipFill>
        <p:spPr>
          <a:xfrm>
            <a:off x="2589616" y="6420038"/>
            <a:ext cx="1450756" cy="214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319ED4-868A-D017-0232-C1318FCA20F2}"/>
              </a:ext>
            </a:extLst>
          </p:cNvPr>
          <p:cNvSpPr txBox="1"/>
          <p:nvPr/>
        </p:nvSpPr>
        <p:spPr>
          <a:xfrm>
            <a:off x="1518126" y="5709854"/>
            <a:ext cx="1617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 Projects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Revision Requests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1A7F14-5F22-B4B2-ED13-0244612815B3}"/>
              </a:ext>
            </a:extLst>
          </p:cNvPr>
          <p:cNvSpPr txBox="1"/>
          <p:nvPr/>
        </p:nvSpPr>
        <p:spPr>
          <a:xfrm>
            <a:off x="4525685" y="5717036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 Projects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 Revision Requests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3EA07082-13CB-84AD-BB8E-8B448E91A9B7}"/>
              </a:ext>
            </a:extLst>
          </p:cNvPr>
          <p:cNvSpPr/>
          <p:nvPr/>
        </p:nvSpPr>
        <p:spPr>
          <a:xfrm rot="5400000">
            <a:off x="2134576" y="4490728"/>
            <a:ext cx="360664" cy="2159237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40AFBAA0-555B-8728-A3BC-F45A33E8301C}"/>
              </a:ext>
            </a:extLst>
          </p:cNvPr>
          <p:cNvSpPr/>
          <p:nvPr/>
        </p:nvSpPr>
        <p:spPr>
          <a:xfrm rot="5400000">
            <a:off x="5072993" y="3781009"/>
            <a:ext cx="364970" cy="3592119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7681D-53B9-6E61-33D4-CB7929B53D57}"/>
              </a:ext>
            </a:extLst>
          </p:cNvPr>
          <p:cNvSpPr txBox="1"/>
          <p:nvPr/>
        </p:nvSpPr>
        <p:spPr>
          <a:xfrm>
            <a:off x="6813695" y="5741130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Project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Revision Request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8184D6-092E-0AE9-421B-F27FBE9EFC8B}"/>
              </a:ext>
            </a:extLst>
          </p:cNvPr>
          <p:cNvCxnSpPr>
            <a:cxnSpLocks/>
          </p:cNvCxnSpPr>
          <p:nvPr/>
        </p:nvCxnSpPr>
        <p:spPr>
          <a:xfrm>
            <a:off x="3394527" y="1162615"/>
            <a:ext cx="0" cy="4161584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A9D08-1C15-9941-2656-92EC802FF79D}"/>
              </a:ext>
            </a:extLst>
          </p:cNvPr>
          <p:cNvCxnSpPr>
            <a:cxnSpLocks/>
          </p:cNvCxnSpPr>
          <p:nvPr/>
        </p:nvCxnSpPr>
        <p:spPr>
          <a:xfrm>
            <a:off x="7060029" y="1142540"/>
            <a:ext cx="0" cy="4201734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7907548-1536-BF6A-7DC5-4A7DA1576D66}"/>
              </a:ext>
            </a:extLst>
          </p:cNvPr>
          <p:cNvSpPr txBox="1"/>
          <p:nvPr/>
        </p:nvSpPr>
        <p:spPr>
          <a:xfrm>
            <a:off x="5865219" y="6311009"/>
            <a:ext cx="2509452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Graph compares the posted IA cost range with the actual project spend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5AF8FE-33A3-C2A4-F64B-57FA69917F82}"/>
              </a:ext>
            </a:extLst>
          </p:cNvPr>
          <p:cNvSpPr txBox="1"/>
          <p:nvPr/>
        </p:nvSpPr>
        <p:spPr>
          <a:xfrm>
            <a:off x="1392493" y="4333192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02E954-BF9C-3BDE-DBD4-D7D4FE5F4FA3}"/>
              </a:ext>
            </a:extLst>
          </p:cNvPr>
          <p:cNvSpPr txBox="1"/>
          <p:nvPr/>
        </p:nvSpPr>
        <p:spPr>
          <a:xfrm>
            <a:off x="2258243" y="4315900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1315E9-DA6F-F35F-E355-863B486E28FE}"/>
              </a:ext>
            </a:extLst>
          </p:cNvPr>
          <p:cNvSpPr txBox="1"/>
          <p:nvPr/>
        </p:nvSpPr>
        <p:spPr>
          <a:xfrm>
            <a:off x="2565186" y="3219473"/>
            <a:ext cx="1708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F875C1-12EE-1365-0FA6-902761C154BA}"/>
              </a:ext>
            </a:extLst>
          </p:cNvPr>
          <p:cNvSpPr txBox="1"/>
          <p:nvPr/>
        </p:nvSpPr>
        <p:spPr>
          <a:xfrm>
            <a:off x="2832641" y="4324770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741CF4-8089-92D0-2957-4A20399E437B}"/>
              </a:ext>
            </a:extLst>
          </p:cNvPr>
          <p:cNvSpPr txBox="1"/>
          <p:nvPr/>
        </p:nvSpPr>
        <p:spPr>
          <a:xfrm>
            <a:off x="3114075" y="4340752"/>
            <a:ext cx="3179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5CDBFA-9217-66E3-87C4-503AE58D7F73}"/>
              </a:ext>
            </a:extLst>
          </p:cNvPr>
          <p:cNvSpPr txBox="1"/>
          <p:nvPr/>
        </p:nvSpPr>
        <p:spPr>
          <a:xfrm>
            <a:off x="3394527" y="4815525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5947FE-B267-3081-3398-E08BA1689F77}"/>
              </a:ext>
            </a:extLst>
          </p:cNvPr>
          <p:cNvSpPr txBox="1"/>
          <p:nvPr/>
        </p:nvSpPr>
        <p:spPr>
          <a:xfrm>
            <a:off x="3673765" y="4339657"/>
            <a:ext cx="196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529C1B-EB5F-767D-F520-B04182C19160}"/>
              </a:ext>
            </a:extLst>
          </p:cNvPr>
          <p:cNvSpPr txBox="1"/>
          <p:nvPr/>
        </p:nvSpPr>
        <p:spPr>
          <a:xfrm>
            <a:off x="4199985" y="3375406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4E5CCF-CAE1-7C8F-69A1-7828CA188917}"/>
              </a:ext>
            </a:extLst>
          </p:cNvPr>
          <p:cNvSpPr txBox="1"/>
          <p:nvPr/>
        </p:nvSpPr>
        <p:spPr>
          <a:xfrm>
            <a:off x="4497011" y="4320574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0705CC-205B-F264-A42C-63BAA8F62339}"/>
              </a:ext>
            </a:extLst>
          </p:cNvPr>
          <p:cNvSpPr txBox="1"/>
          <p:nvPr/>
        </p:nvSpPr>
        <p:spPr>
          <a:xfrm>
            <a:off x="4875603" y="1650615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3500D-21F2-4FD9-0BAE-7466AAEB6630}"/>
              </a:ext>
            </a:extLst>
          </p:cNvPr>
          <p:cNvSpPr txBox="1"/>
          <p:nvPr/>
        </p:nvSpPr>
        <p:spPr>
          <a:xfrm>
            <a:off x="4989172" y="3944059"/>
            <a:ext cx="398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50C009-30A3-9482-B9E8-E1B655F82590}"/>
              </a:ext>
            </a:extLst>
          </p:cNvPr>
          <p:cNvSpPr txBox="1"/>
          <p:nvPr/>
        </p:nvSpPr>
        <p:spPr>
          <a:xfrm>
            <a:off x="5333581" y="4979367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4A75FC-36D4-6C0C-9BD8-C0EF55206395}"/>
              </a:ext>
            </a:extLst>
          </p:cNvPr>
          <p:cNvSpPr txBox="1"/>
          <p:nvPr/>
        </p:nvSpPr>
        <p:spPr>
          <a:xfrm>
            <a:off x="5624327" y="3875801"/>
            <a:ext cx="322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F169A3-B579-46C3-B29F-9D502F498F52}"/>
              </a:ext>
            </a:extLst>
          </p:cNvPr>
          <p:cNvSpPr txBox="1"/>
          <p:nvPr/>
        </p:nvSpPr>
        <p:spPr>
          <a:xfrm>
            <a:off x="5905576" y="4341177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F4136F-97CB-A4BF-507F-8BB191455C87}"/>
              </a:ext>
            </a:extLst>
          </p:cNvPr>
          <p:cNvSpPr txBox="1"/>
          <p:nvPr/>
        </p:nvSpPr>
        <p:spPr>
          <a:xfrm>
            <a:off x="6200209" y="3478707"/>
            <a:ext cx="310950" cy="21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9953D5-6620-6CF6-2BBB-42C74A9BA6D4}"/>
              </a:ext>
            </a:extLst>
          </p:cNvPr>
          <p:cNvSpPr txBox="1"/>
          <p:nvPr/>
        </p:nvSpPr>
        <p:spPr>
          <a:xfrm>
            <a:off x="6734329" y="2288198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4E1831-5DEA-611A-302E-BAE8049FD1CB}"/>
              </a:ext>
            </a:extLst>
          </p:cNvPr>
          <p:cNvSpPr txBox="1"/>
          <p:nvPr/>
        </p:nvSpPr>
        <p:spPr>
          <a:xfrm>
            <a:off x="4857256" y="1563481"/>
            <a:ext cx="196919" cy="858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2ACD6D-8256-72F3-666E-6D3335D794BE}"/>
              </a:ext>
            </a:extLst>
          </p:cNvPr>
          <p:cNvSpPr txBox="1"/>
          <p:nvPr/>
        </p:nvSpPr>
        <p:spPr>
          <a:xfrm>
            <a:off x="1988521" y="4339751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542F37-256B-2F94-FFED-B91AE18D0131}"/>
              </a:ext>
            </a:extLst>
          </p:cNvPr>
          <p:cNvSpPr txBox="1"/>
          <p:nvPr/>
        </p:nvSpPr>
        <p:spPr>
          <a:xfrm>
            <a:off x="1682909" y="4333192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0B6DF3-C5D1-953B-8F43-FE0DF762A8AF}"/>
              </a:ext>
            </a:extLst>
          </p:cNvPr>
          <p:cNvSpPr txBox="1"/>
          <p:nvPr/>
        </p:nvSpPr>
        <p:spPr>
          <a:xfrm>
            <a:off x="7067728" y="3922131"/>
            <a:ext cx="307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EFE653-7384-C771-DA23-6029DA5E377F}"/>
              </a:ext>
            </a:extLst>
          </p:cNvPr>
          <p:cNvSpPr txBox="1"/>
          <p:nvPr/>
        </p:nvSpPr>
        <p:spPr>
          <a:xfrm>
            <a:off x="6478249" y="3925124"/>
            <a:ext cx="307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453EFE7-6132-CF6C-D2BA-12B90C48A232}"/>
              </a:ext>
            </a:extLst>
          </p:cNvPr>
          <p:cNvCxnSpPr>
            <a:cxnSpLocks/>
          </p:cNvCxnSpPr>
          <p:nvPr/>
        </p:nvCxnSpPr>
        <p:spPr>
          <a:xfrm flipH="1">
            <a:off x="1130861" y="1760759"/>
            <a:ext cx="196992" cy="104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055E119-A269-8246-E4DB-0FFF08E95DDC}"/>
              </a:ext>
            </a:extLst>
          </p:cNvPr>
          <p:cNvCxnSpPr>
            <a:cxnSpLocks/>
          </p:cNvCxnSpPr>
          <p:nvPr/>
        </p:nvCxnSpPr>
        <p:spPr>
          <a:xfrm flipH="1">
            <a:off x="1151253" y="1821953"/>
            <a:ext cx="185806" cy="9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Brace 48">
            <a:extLst>
              <a:ext uri="{FF2B5EF4-FFF2-40B4-BE49-F238E27FC236}">
                <a16:creationId xmlns:a16="http://schemas.microsoft.com/office/drawing/2014/main" id="{67359043-0595-8C3D-DE70-A658BB670C00}"/>
              </a:ext>
            </a:extLst>
          </p:cNvPr>
          <p:cNvSpPr/>
          <p:nvPr/>
        </p:nvSpPr>
        <p:spPr>
          <a:xfrm rot="5400000">
            <a:off x="7310757" y="5199200"/>
            <a:ext cx="351116" cy="732744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83A1511-191E-014E-92F3-E938DE81EA08}"/>
              </a:ext>
            </a:extLst>
          </p:cNvPr>
          <p:cNvCxnSpPr>
            <a:cxnSpLocks/>
          </p:cNvCxnSpPr>
          <p:nvPr/>
        </p:nvCxnSpPr>
        <p:spPr>
          <a:xfrm flipH="1">
            <a:off x="1167605" y="2315958"/>
            <a:ext cx="185806" cy="9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9780ED6-F5A8-D083-2093-581264D3ACE5}"/>
              </a:ext>
            </a:extLst>
          </p:cNvPr>
          <p:cNvCxnSpPr>
            <a:cxnSpLocks/>
          </p:cNvCxnSpPr>
          <p:nvPr/>
        </p:nvCxnSpPr>
        <p:spPr>
          <a:xfrm flipH="1">
            <a:off x="1177895" y="2378311"/>
            <a:ext cx="185806" cy="9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712C86B-F738-C824-3F07-C7F08DA1254A}"/>
              </a:ext>
            </a:extLst>
          </p:cNvPr>
          <p:cNvSpPr txBox="1"/>
          <p:nvPr/>
        </p:nvSpPr>
        <p:spPr>
          <a:xfrm rot="16200000">
            <a:off x="-1010707" y="3056779"/>
            <a:ext cx="2305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Number of Months from IA Range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2766959-CBFD-E165-60C2-737C2D6A8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222" y="1601681"/>
            <a:ext cx="87968" cy="8796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2C526B7-E826-D4F0-CBBD-D63E878D7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133" y="2225769"/>
            <a:ext cx="96285" cy="96285"/>
          </a:xfrm>
          <a:prstGeom prst="rect">
            <a:avLst/>
          </a:prstGeom>
        </p:spPr>
      </p:pic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563E0BFD-3820-C7B0-452C-EE4A9290D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30942"/>
              </p:ext>
            </p:extLst>
          </p:nvPr>
        </p:nvGraphicFramePr>
        <p:xfrm>
          <a:off x="782594" y="771076"/>
          <a:ext cx="7181850" cy="4729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319898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c34af464-7aa1-4edd-9be4-83dffc1cb926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858750</TotalTime>
  <Words>1594</Words>
  <Application>Microsoft Office PowerPoint</Application>
  <PresentationFormat>On-screen Show (4:3)</PresentationFormat>
  <Paragraphs>489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Wingdings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Highlights</vt:lpstr>
      <vt:lpstr>2026 Release Targets – Approved NPRRs / SCRs / xGRRs </vt:lpstr>
      <vt:lpstr>Other Project Updates</vt:lpstr>
      <vt:lpstr>Variance from IA Cost Range – Revision Request Projects</vt:lpstr>
      <vt:lpstr>Variance from IA Duration Range – Revision Request Projects</vt:lpstr>
      <vt:lpstr>Variance from IA Cost Range – Revision Request Projects</vt:lpstr>
      <vt:lpstr>Variance from IA Duration Range – Revision Request Projects</vt:lpstr>
      <vt:lpstr>Revision Request Project Legend</vt:lpstr>
      <vt:lpstr>Priority / Rank Recommendations for Revision Requests with Impacts</vt:lpstr>
      <vt:lpstr>Technology Working Group (TWG)</vt:lpstr>
      <vt:lpstr>2026 Project Planning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3153</cp:revision>
  <cp:lastPrinted>2024-02-06T15:16:31Z</cp:lastPrinted>
  <dcterms:created xsi:type="dcterms:W3CDTF">2016-01-21T15:20:31Z</dcterms:created>
  <dcterms:modified xsi:type="dcterms:W3CDTF">2026-04-13T14:50:28Z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2023-07-13T14:03:21Z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aeb57a52-e3b6-4d9f-97b5-8553c941019a</vt:lpwstr>
  </property>
  <property fmtid="{D5CDD505-2E9C-101B-9397-08002B2CF9AE}" pid="9" name="MSIP_Label_7084cbda-52b8-46fb-a7b7-cb5bd465ed85_ContentBits">
    <vt:lpwstr>0</vt:lpwstr>
  </property>
</Properties>
</file>