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8"/>
  </p:notesMasterIdLst>
  <p:handoutMasterIdLst>
    <p:handoutMasterId r:id="rId19"/>
  </p:handoutMasterIdLst>
  <p:sldIdLst>
    <p:sldId id="260" r:id="rId6"/>
    <p:sldId id="269" r:id="rId7"/>
    <p:sldId id="319" r:id="rId8"/>
    <p:sldId id="320" r:id="rId9"/>
    <p:sldId id="589" r:id="rId10"/>
    <p:sldId id="593" r:id="rId11"/>
    <p:sldId id="595" r:id="rId12"/>
    <p:sldId id="594" r:id="rId13"/>
    <p:sldId id="592" r:id="rId14"/>
    <p:sldId id="596" r:id="rId15"/>
    <p:sldId id="590" r:id="rId16"/>
    <p:sldId id="597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094194-E790-46CE-97AE-8065F3EEF42F}" v="1" dt="2026-04-24T15:20:48.8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modSld">
      <pc:chgData name="Badri, Sreenivas" userId="0b43dccd-042e-4be0-871d-afa1d90d6a2e" providerId="ADAL" clId="{467F39DD-4CFE-45E1-AA25-A1A8C9F836D1}" dt="2026-04-24T15:22:33.656" v="1181" actId="20577"/>
      <pc:docMkLst>
        <pc:docMk/>
      </pc:docMkLst>
      <pc:sldChg chg="modSp mod">
        <pc:chgData name="Badri, Sreenivas" userId="0b43dccd-042e-4be0-871d-afa1d90d6a2e" providerId="ADAL" clId="{467F39DD-4CFE-45E1-AA25-A1A8C9F836D1}" dt="2026-04-22T18:30:07.507" v="999" actId="20577"/>
        <pc:sldMkLst>
          <pc:docMk/>
          <pc:sldMk cId="1834024318" sldId="269"/>
        </pc:sldMkLst>
        <pc:spChg chg="mod">
          <ac:chgData name="Badri, Sreenivas" userId="0b43dccd-042e-4be0-871d-afa1d90d6a2e" providerId="ADAL" clId="{467F39DD-4CFE-45E1-AA25-A1A8C9F836D1}" dt="2026-04-22T18:30:07.507" v="999" actId="20577"/>
          <ac:spMkLst>
            <pc:docMk/>
            <pc:sldMk cId="1834024318" sldId="269"/>
            <ac:spMk id="2" creationId="{80799CEF-EFBC-4636-82B4-BB2BF1DD0862}"/>
          </ac:spMkLst>
        </pc:spChg>
      </pc:sldChg>
      <pc:sldChg chg="modSp mod">
        <pc:chgData name="Badri, Sreenivas" userId="0b43dccd-042e-4be0-871d-afa1d90d6a2e" providerId="ADAL" clId="{467F39DD-4CFE-45E1-AA25-A1A8C9F836D1}" dt="2026-04-24T15:22:33.656" v="1181" actId="20577"/>
        <pc:sldMkLst>
          <pc:docMk/>
          <pc:sldMk cId="1212693946" sldId="319"/>
        </pc:sldMkLst>
        <pc:spChg chg="mod">
          <ac:chgData name="Badri, Sreenivas" userId="0b43dccd-042e-4be0-871d-afa1d90d6a2e" providerId="ADAL" clId="{467F39DD-4CFE-45E1-AA25-A1A8C9F836D1}" dt="2026-04-24T15:22:33.656" v="1181" actId="20577"/>
          <ac:spMkLst>
            <pc:docMk/>
            <pc:sldMk cId="1212693946" sldId="319"/>
            <ac:spMk id="5" creationId="{B9330B6B-4A24-E782-5A4C-968EB829CEC6}"/>
          </ac:spMkLst>
        </pc:spChg>
      </pc:sldChg>
      <pc:sldChg chg="modSp mod modShow">
        <pc:chgData name="Badri, Sreenivas" userId="0b43dccd-042e-4be0-871d-afa1d90d6a2e" providerId="ADAL" clId="{467F39DD-4CFE-45E1-AA25-A1A8C9F836D1}" dt="2026-04-22T18:24:33.688" v="789" actId="113"/>
        <pc:sldMkLst>
          <pc:docMk/>
          <pc:sldMk cId="2136936473" sldId="320"/>
        </pc:sldMkLst>
        <pc:spChg chg="mod">
          <ac:chgData name="Badri, Sreenivas" userId="0b43dccd-042e-4be0-871d-afa1d90d6a2e" providerId="ADAL" clId="{467F39DD-4CFE-45E1-AA25-A1A8C9F836D1}" dt="2026-04-22T18:21:51.568" v="742" actId="1076"/>
          <ac:spMkLst>
            <pc:docMk/>
            <pc:sldMk cId="2136936473" sldId="320"/>
            <ac:spMk id="5" creationId="{56DCE198-4A54-299D-2EE7-B556E0E334E8}"/>
          </ac:spMkLst>
        </pc:spChg>
        <pc:graphicFrameChg chg="mod modGraphic">
          <ac:chgData name="Badri, Sreenivas" userId="0b43dccd-042e-4be0-871d-afa1d90d6a2e" providerId="ADAL" clId="{467F39DD-4CFE-45E1-AA25-A1A8C9F836D1}" dt="2026-04-22T18:24:33.688" v="789" actId="113"/>
          <ac:graphicFrameMkLst>
            <pc:docMk/>
            <pc:sldMk cId="2136936473" sldId="320"/>
            <ac:graphicFrameMk id="3" creationId="{88DBCA0E-57D9-F8C8-3295-B1CE83AFD875}"/>
          </ac:graphicFrameMkLst>
        </pc:graphicFrameChg>
      </pc:sldChg>
      <pc:sldChg chg="modSp mod">
        <pc:chgData name="Badri, Sreenivas" userId="0b43dccd-042e-4be0-871d-afa1d90d6a2e" providerId="ADAL" clId="{467F39DD-4CFE-45E1-AA25-A1A8C9F836D1}" dt="2026-04-22T18:31:10.786" v="1017" actId="20577"/>
        <pc:sldMkLst>
          <pc:docMk/>
          <pc:sldMk cId="2560055731" sldId="590"/>
        </pc:sldMkLst>
        <pc:spChg chg="mod">
          <ac:chgData name="Badri, Sreenivas" userId="0b43dccd-042e-4be0-871d-afa1d90d6a2e" providerId="ADAL" clId="{467F39DD-4CFE-45E1-AA25-A1A8C9F836D1}" dt="2026-04-22T18:31:10.786" v="1017" actId="20577"/>
          <ac:spMkLst>
            <pc:docMk/>
            <pc:sldMk cId="2560055731" sldId="590"/>
            <ac:spMk id="2" creationId="{5FE050FB-6F17-A111-D8BD-49760BBE8349}"/>
          </ac:spMkLst>
        </pc:spChg>
      </pc:sldChg>
      <pc:sldChg chg="modSp mod">
        <pc:chgData name="Badri, Sreenivas" userId="0b43dccd-042e-4be0-871d-afa1d90d6a2e" providerId="ADAL" clId="{467F39DD-4CFE-45E1-AA25-A1A8C9F836D1}" dt="2026-04-22T18:25:48.510" v="796" actId="13926"/>
        <pc:sldMkLst>
          <pc:docMk/>
          <pc:sldMk cId="1252003554" sldId="592"/>
        </pc:sldMkLst>
        <pc:spChg chg="mod">
          <ac:chgData name="Badri, Sreenivas" userId="0b43dccd-042e-4be0-871d-afa1d90d6a2e" providerId="ADAL" clId="{467F39DD-4CFE-45E1-AA25-A1A8C9F836D1}" dt="2026-04-22T18:25:48.510" v="796" actId="13926"/>
          <ac:spMkLst>
            <pc:docMk/>
            <pc:sldMk cId="1252003554" sldId="592"/>
            <ac:spMk id="3" creationId="{1ECE54AA-B17A-1D7A-17C6-3935D4F31126}"/>
          </ac:spMkLst>
        </pc:spChg>
      </pc:sldChg>
      <pc:sldChg chg="mod modShow">
        <pc:chgData name="Badri, Sreenivas" userId="0b43dccd-042e-4be0-871d-afa1d90d6a2e" providerId="ADAL" clId="{467F39DD-4CFE-45E1-AA25-A1A8C9F836D1}" dt="2026-04-22T18:10:20.613" v="39" actId="729"/>
        <pc:sldMkLst>
          <pc:docMk/>
          <pc:sldMk cId="546500666" sldId="593"/>
        </pc:sldMkLst>
      </pc:sldChg>
      <pc:sldChg chg="modSp mod">
        <pc:chgData name="Badri, Sreenivas" userId="0b43dccd-042e-4be0-871d-afa1d90d6a2e" providerId="ADAL" clId="{467F39DD-4CFE-45E1-AA25-A1A8C9F836D1}" dt="2026-04-22T18:31:01.846" v="1004" actId="20577"/>
        <pc:sldMkLst>
          <pc:docMk/>
          <pc:sldMk cId="298065097" sldId="594"/>
        </pc:sldMkLst>
        <pc:spChg chg="mod">
          <ac:chgData name="Badri, Sreenivas" userId="0b43dccd-042e-4be0-871d-afa1d90d6a2e" providerId="ADAL" clId="{467F39DD-4CFE-45E1-AA25-A1A8C9F836D1}" dt="2026-04-22T18:31:01.846" v="1004" actId="20577"/>
          <ac:spMkLst>
            <pc:docMk/>
            <pc:sldMk cId="298065097" sldId="594"/>
            <ac:spMk id="2" creationId="{15566A99-841D-D4CC-6D23-B42EED2B482F}"/>
          </ac:spMkLst>
        </pc:spChg>
      </pc:sldChg>
      <pc:sldChg chg="delSp modSp mod">
        <pc:chgData name="Badri, Sreenivas" userId="0b43dccd-042e-4be0-871d-afa1d90d6a2e" providerId="ADAL" clId="{467F39DD-4CFE-45E1-AA25-A1A8C9F836D1}" dt="2026-04-22T18:25:06.622" v="793" actId="20577"/>
        <pc:sldMkLst>
          <pc:docMk/>
          <pc:sldMk cId="2014268097" sldId="595"/>
        </pc:sldMkLst>
        <pc:spChg chg="mod">
          <ac:chgData name="Badri, Sreenivas" userId="0b43dccd-042e-4be0-871d-afa1d90d6a2e" providerId="ADAL" clId="{467F39DD-4CFE-45E1-AA25-A1A8C9F836D1}" dt="2026-04-22T18:25:06.622" v="793" actId="20577"/>
          <ac:spMkLst>
            <pc:docMk/>
            <pc:sldMk cId="2014268097" sldId="595"/>
            <ac:spMk id="7" creationId="{B5ACFC83-A99B-085E-14A6-37F2F6537475}"/>
          </ac:spMkLst>
        </pc:spChg>
      </pc:sldChg>
      <pc:sldChg chg="modSp mod">
        <pc:chgData name="Badri, Sreenivas" userId="0b43dccd-042e-4be0-871d-afa1d90d6a2e" providerId="ADAL" clId="{467F39DD-4CFE-45E1-AA25-A1A8C9F836D1}" dt="2026-04-24T12:10:09.020" v="1047" actId="20577"/>
        <pc:sldMkLst>
          <pc:docMk/>
          <pc:sldMk cId="3569688357" sldId="596"/>
        </pc:sldMkLst>
        <pc:spChg chg="mod">
          <ac:chgData name="Badri, Sreenivas" userId="0b43dccd-042e-4be0-871d-afa1d90d6a2e" providerId="ADAL" clId="{467F39DD-4CFE-45E1-AA25-A1A8C9F836D1}" dt="2026-04-22T18:26:31.676" v="834" actId="20577"/>
          <ac:spMkLst>
            <pc:docMk/>
            <pc:sldMk cId="3569688357" sldId="596"/>
            <ac:spMk id="2" creationId="{BB466FD4-4C08-692E-37F8-3741104EB216}"/>
          </ac:spMkLst>
        </pc:spChg>
        <pc:spChg chg="mod">
          <ac:chgData name="Badri, Sreenivas" userId="0b43dccd-042e-4be0-871d-afa1d90d6a2e" providerId="ADAL" clId="{467F39DD-4CFE-45E1-AA25-A1A8C9F836D1}" dt="2026-04-24T12:10:09.020" v="1047" actId="20577"/>
          <ac:spMkLst>
            <pc:docMk/>
            <pc:sldMk cId="3569688357" sldId="596"/>
            <ac:spMk id="7" creationId="{0BACAC06-8B4A-4450-BE55-D1FC8CCA6402}"/>
          </ac:spMkLst>
        </pc:spChg>
      </pc:sldChg>
      <pc:sldChg chg="modSp mod">
        <pc:chgData name="Badri, Sreenivas" userId="0b43dccd-042e-4be0-871d-afa1d90d6a2e" providerId="ADAL" clId="{467F39DD-4CFE-45E1-AA25-A1A8C9F836D1}" dt="2026-04-22T18:31:17.739" v="1030" actId="20577"/>
        <pc:sldMkLst>
          <pc:docMk/>
          <pc:sldMk cId="2725608823" sldId="597"/>
        </pc:sldMkLst>
        <pc:spChg chg="mod">
          <ac:chgData name="Badri, Sreenivas" userId="0b43dccd-042e-4be0-871d-afa1d90d6a2e" providerId="ADAL" clId="{467F39DD-4CFE-45E1-AA25-A1A8C9F836D1}" dt="2026-04-22T18:31:17.739" v="1030" actId="20577"/>
          <ac:spMkLst>
            <pc:docMk/>
            <pc:sldMk cId="2725608823" sldId="597"/>
            <ac:spMk id="2" creationId="{E7F52CBC-2571-E65B-75A5-3B63F7188F1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services/comm/mkt_notices/M-A032326-01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ercot.com/services/comm/mkt_notices/M-A032326-01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C6A9CD-3F8F-BF9B-8A6D-DA135D6B72F4}"/>
              </a:ext>
            </a:extLst>
          </p:cNvPr>
          <p:cNvSpPr txBox="1"/>
          <p:nvPr/>
        </p:nvSpPr>
        <p:spPr>
          <a:xfrm>
            <a:off x="3962400" y="2057400"/>
            <a:ext cx="564603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SCR820 – Real-Time Operator Communication System (RTOC)</a:t>
            </a:r>
          </a:p>
          <a:p>
            <a:r>
              <a:rPr lang="en-US" sz="2400" b="1" dirty="0"/>
              <a:t> </a:t>
            </a:r>
          </a:p>
          <a:p>
            <a:r>
              <a:rPr lang="en-US" dirty="0"/>
              <a:t>Preethi Meher &amp; Christelle Seri</a:t>
            </a:r>
          </a:p>
          <a:p>
            <a:endParaRPr lang="en-US" dirty="0"/>
          </a:p>
          <a:p>
            <a:r>
              <a:rPr lang="en-US" dirty="0"/>
              <a:t>Apr 23, 2026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4F78B-F620-E5AD-A2CC-591B6C4F9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BC247-8AA5-7975-9306-B0A55DD5532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34400" y="6561138"/>
            <a:ext cx="5334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en-US" sz="9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466FD4-4C08-692E-37F8-3741104EB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>
            <a:normAutofit/>
          </a:bodyPr>
          <a:lstStyle/>
          <a:p>
            <a:r>
              <a:rPr lang="en-US" dirty="0"/>
              <a:t>RTOC Tool changes in May Release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ACAC06-8B4A-4450-BE55-D1FC8CCA6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990601"/>
            <a:ext cx="8134350" cy="4800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600" u="sng" dirty="0"/>
              <a:t>Enhancements:</a:t>
            </a:r>
          </a:p>
          <a:p>
            <a:pPr marL="0" indent="0">
              <a:buNone/>
            </a:pPr>
            <a:endParaRPr lang="en-US" sz="16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RTOC-188 Communication - Change the styling for unread messages in inbox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RTOC-110 Communications - Scan Attachments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u="sng" dirty="0"/>
              <a:t>Defects:</a:t>
            </a:r>
          </a:p>
          <a:p>
            <a:pPr marL="0" indent="0">
              <a:buNone/>
            </a:pPr>
            <a:endParaRPr lang="en-US" sz="16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RTOC-199 Communication - Acknowledge button displaying even when recipient not required to acknowledge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RTOC-189 Communication - Advance Search for QSE/TSP is not working for acknowledged status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RTOC-195 Communication - validate the message length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RTOC-205 Enhance Communication Screen design to use full screen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May Release (R5) will go into RTOC Production system on 05/28/2026 and available for Market Testing from this date.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69688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29B2D-65D2-1B3C-E923-2A760205E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050FB-6F17-A111-D8BD-49760BBE8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SCR820 – RTOC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172C5-8F29-FD5B-DA36-FE7D2EA09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A343F-4069-8C22-3B27-155BDCC80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80F3A2-B6E4-14B5-F523-BDF70E49BB62}"/>
              </a:ext>
            </a:extLst>
          </p:cNvPr>
          <p:cNvSpPr/>
          <p:nvPr/>
        </p:nvSpPr>
        <p:spPr>
          <a:xfrm>
            <a:off x="609600" y="2742624"/>
            <a:ext cx="79248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Default </a:t>
            </a:r>
            <a:r>
              <a:rPr lang="en-US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dashboard</a:t>
            </a:r>
            <a:r>
              <a:rPr lang="en-US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demo</a:t>
            </a:r>
          </a:p>
        </p:txBody>
      </p:sp>
    </p:spTree>
    <p:extLst>
      <p:ext uri="{BB962C8B-B14F-4D97-AF65-F5344CB8AC3E}">
        <p14:creationId xmlns:p14="http://schemas.microsoft.com/office/powerpoint/2010/main" val="2560055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D6ED5-2C1A-4846-3EE1-2736785AC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52CBC-2571-E65B-75A5-3B63F7188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SCR820 – RTOC Tool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C1096-2A3D-7A0B-B16C-A97B563F1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A4CF86-FCAD-6F64-7C23-00E9964E82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BBC719-E248-3D26-8945-BFF9F09F4634}"/>
              </a:ext>
            </a:extLst>
          </p:cNvPr>
          <p:cNvSpPr/>
          <p:nvPr/>
        </p:nvSpPr>
        <p:spPr>
          <a:xfrm>
            <a:off x="2748427" y="2967335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25608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SCR820 – RTOC Tool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5A155F-FCAC-0033-B7C9-7B6460C67A62}"/>
              </a:ext>
            </a:extLst>
          </p:cNvPr>
          <p:cNvSpPr txBox="1"/>
          <p:nvPr/>
        </p:nvSpPr>
        <p:spPr>
          <a:xfrm>
            <a:off x="228600" y="1447800"/>
            <a:ext cx="8686800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/>
            <a:r>
              <a:rPr lang="en-US" sz="2000" b="1" u="sng" dirty="0">
                <a:solidFill>
                  <a:schemeClr val="tx2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Agenda</a:t>
            </a:r>
          </a:p>
          <a:p>
            <a:pPr marL="57150" indent="0" algn="just">
              <a:buNone/>
            </a:pPr>
            <a:endParaRPr lang="en-US" sz="1600" b="1" u="sng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Status updates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Market Testing Updates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Recap Tool Access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Primary Contacts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Status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330B6B-4A24-E782-5A4C-968EB829C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27710"/>
            <a:ext cx="8534400" cy="5783580"/>
          </a:xfrm>
        </p:spPr>
        <p:txBody>
          <a:bodyPr/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en-US" sz="1800" b="1" dirty="0"/>
              <a:t>Project updates </a:t>
            </a:r>
          </a:p>
          <a:p>
            <a:pPr indent="-285750" algn="just">
              <a:buFont typeface="Wingdings" panose="05000000000000000000" pitchFamily="2" charset="2"/>
              <a:buChar char="q"/>
            </a:pPr>
            <a:endParaRPr lang="en-US" sz="1600" b="1" u="sng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TO testing has started, and we received acknowledgments from most of the companies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The tool was successfully utilized during Week 4 of the ERCOT </a:t>
            </a:r>
            <a:r>
              <a:rPr lang="en-US" sz="1400" dirty="0" err="1">
                <a:latin typeface="Arial" panose="020B0604020202020204" pitchFamily="34" charset="0"/>
              </a:rPr>
              <a:t>BlackStart</a:t>
            </a:r>
            <a:r>
              <a:rPr lang="en-US" sz="1400" dirty="0">
                <a:latin typeface="Arial" panose="020B0604020202020204" pitchFamily="34" charset="0"/>
              </a:rPr>
              <a:t> training.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Control Room Operations is planning to send communications through RTOC tool for testing purpose in parallel with hotline calls for routine tasks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marL="342900" lvl="1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800" b="1" dirty="0"/>
              <a:t>Development updates </a:t>
            </a: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The first version of the SOL Exceedance data displays has been developed. We are currently gathering feedback from business users and making updates based on their input.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Development of the default dashboard is in progress.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defects and enhancement requests identified in the initial communications release are planned to be addressed in May (R5) and June (R6) releases. R5 production release deployment date: 05/28 and R6 production release deployment date: 6/25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en-US" sz="14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693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SCR820 – Project Timelines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88DBCA0E-57D9-F8C8-3295-B1CE83AFD8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132197"/>
              </p:ext>
            </p:extLst>
          </p:nvPr>
        </p:nvGraphicFramePr>
        <p:xfrm>
          <a:off x="628650" y="1524000"/>
          <a:ext cx="7886700" cy="3592830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258682240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4707711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9595805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1" dirty="0">
                          <a:solidFill>
                            <a:schemeClr val="tx2"/>
                          </a:solidFill>
                          <a:effectLst/>
                        </a:rPr>
                        <a:t>Phase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1" dirty="0">
                          <a:solidFill>
                            <a:schemeClr val="tx2"/>
                          </a:solidFill>
                          <a:effectLst/>
                        </a:rPr>
                        <a:t>Milestone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1" dirty="0">
                          <a:solidFill>
                            <a:schemeClr val="tx2"/>
                          </a:solidFill>
                          <a:effectLst/>
                        </a:rPr>
                        <a:t>Target Date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348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 Planning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Requirements &amp; Design Finalized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Complete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117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 Development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Development &amp; Internal ERCOT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Apr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079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 TOs/QSEs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Market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Apr – May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6311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 TOs Parallel Operations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TOs Parallel Operations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June – July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4293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 TOs Go Live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TOs Go Live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July 2026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204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 QSEs Parallel Operation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QSEs Parallel Operation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TBD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3234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 QSEs Go Live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QSEs Go Live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TBD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29717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10904DA-8778-209D-5090-07D17D6042CC}"/>
              </a:ext>
            </a:extLst>
          </p:cNvPr>
          <p:cNvSpPr txBox="1"/>
          <p:nvPr/>
        </p:nvSpPr>
        <p:spPr>
          <a:xfrm>
            <a:off x="457200" y="104775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tx2"/>
                </a:solidFill>
              </a:rPr>
              <a:t>Project Timeline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DCE198-4A54-299D-2EE7-B556E0E334E8}"/>
              </a:ext>
            </a:extLst>
          </p:cNvPr>
          <p:cNvSpPr txBox="1"/>
          <p:nvPr/>
        </p:nvSpPr>
        <p:spPr>
          <a:xfrm>
            <a:off x="533400" y="5592468"/>
            <a:ext cx="7886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</a:rPr>
              <a:t>Market</a:t>
            </a:r>
            <a:r>
              <a:rPr lang="en-US" sz="1600" dirty="0"/>
              <a:t> </a:t>
            </a:r>
            <a:r>
              <a:rPr lang="en-US" sz="1600" dirty="0">
                <a:solidFill>
                  <a:schemeClr val="tx2"/>
                </a:solidFill>
              </a:rPr>
              <a:t>Notice</a:t>
            </a:r>
            <a:r>
              <a:rPr lang="en-US" sz="1600" dirty="0"/>
              <a:t>: </a:t>
            </a:r>
            <a:r>
              <a:rPr lang="en-US" sz="1600" dirty="0">
                <a:hlinkClick r:id="rId2"/>
              </a:rPr>
              <a:t>M-A032326-01 Access and familiarization of the Real- Time Operation Communications (RTOC) tool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3693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31B2AAE-9AFC-F342-9D85-E7ED56B56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28AD-3B25-F67A-84F7-E5BCF7407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and Parallel Operations Timelines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BDFA5-D2C5-49EF-0ECC-04DE10570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/>
              <a:t>Market Notice sent out on 03/23/2026:</a:t>
            </a:r>
            <a:endParaRPr lang="en-US" sz="1200" b="1" dirty="0">
              <a:hlinkClick r:id="rId2"/>
            </a:endParaRPr>
          </a:p>
          <a:p>
            <a:pPr marL="0" indent="0">
              <a:buNone/>
            </a:pPr>
            <a:r>
              <a:rPr lang="en-US" sz="1200" dirty="0">
                <a:hlinkClick r:id="rId2"/>
              </a:rPr>
              <a:t>M-A032326-01 Access and familiarization of the Real- Time Operation Communications (RTOC) tool</a:t>
            </a:r>
            <a:br>
              <a:rPr lang="en-US" sz="1200" dirty="0"/>
            </a:br>
            <a:br>
              <a:rPr lang="en-US" sz="1200" dirty="0"/>
            </a:b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08D9C-9569-44D8-006F-9392C31F3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35DC2D7-1CF3-0CEF-8141-334FDAAC0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676400"/>
            <a:ext cx="8763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426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D114B-8BE1-5F9B-6E94-B5A61E159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020C8-A94C-7D82-5F00-AC4D36A36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/>
              <a:t>What messages will RTOC handle?</a:t>
            </a:r>
            <a:br>
              <a:rPr lang="en-US" sz="1600" b="1" dirty="0"/>
            </a:br>
            <a:endParaRPr lang="en-US" sz="1600" b="1" dirty="0"/>
          </a:p>
          <a:p>
            <a:r>
              <a:rPr lang="en-US" sz="1600" dirty="0"/>
              <a:t>Anything that requires a hotline call today</a:t>
            </a:r>
          </a:p>
          <a:p>
            <a:r>
              <a:rPr lang="en-US" sz="1600" dirty="0"/>
              <a:t>Examples include:</a:t>
            </a:r>
          </a:p>
          <a:p>
            <a:pPr marL="685800" lvl="1"/>
            <a:r>
              <a:rPr lang="en-US" sz="1400" dirty="0"/>
              <a:t>Operational alerts</a:t>
            </a:r>
          </a:p>
          <a:p>
            <a:pPr marL="685800" lvl="1"/>
            <a:r>
              <a:rPr lang="en-US" sz="1400" dirty="0"/>
              <a:t>Outage notifications</a:t>
            </a:r>
          </a:p>
          <a:p>
            <a:pPr marL="685800" lvl="1"/>
            <a:r>
              <a:rPr lang="en-US" sz="1400" dirty="0"/>
              <a:t>System conditions</a:t>
            </a:r>
            <a:endParaRPr lang="en-US" sz="1400" b="1" dirty="0"/>
          </a:p>
          <a:p>
            <a:pPr marL="285750"/>
            <a:r>
              <a:rPr lang="en-US" sz="1600" dirty="0"/>
              <a:t>These same communications will now be delivered through RTOC for centralized access</a:t>
            </a:r>
          </a:p>
          <a:p>
            <a:pPr marL="285750"/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How will notifications work?</a:t>
            </a:r>
          </a:p>
          <a:p>
            <a:r>
              <a:rPr lang="en-US" sz="1600" dirty="0"/>
              <a:t>Audible alerts for critical messages when logged in.</a:t>
            </a:r>
          </a:p>
          <a:p>
            <a:r>
              <a:rPr lang="en-US" sz="1600" dirty="0"/>
              <a:t>Visual notifications for operational updates.</a:t>
            </a:r>
          </a:p>
          <a:p>
            <a:r>
              <a:rPr lang="en-US" sz="1600" dirty="0"/>
              <a:t>API integration is under consideration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How Will RTOC Handle QSE Relationships?</a:t>
            </a:r>
          </a:p>
          <a:p>
            <a:r>
              <a:rPr lang="en-US" sz="1600" dirty="0"/>
              <a:t>Main QSE will have access to the tool</a:t>
            </a:r>
          </a:p>
          <a:p>
            <a:r>
              <a:rPr lang="en-US" sz="1600" dirty="0"/>
              <a:t>Main QSE should communicate on behalf of sub-QSEs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252BF-93C3-2EF3-A4D2-3B51A594C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00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3DDE2-4855-D90D-08AD-9D72DF38B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A096B-7E6A-A6D6-B401-8C6061C849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34400" y="6561138"/>
            <a:ext cx="5334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US" sz="9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FFC21C-44A1-04C8-B40B-AAA696E2F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>
            <a:normAutofit/>
          </a:bodyPr>
          <a:lstStyle/>
          <a:p>
            <a:r>
              <a:rPr lang="en-US" dirty="0"/>
              <a:t>Market Testing Updates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5ACFC83-A99B-085E-14A6-37F2F6537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990601"/>
            <a:ext cx="8134350" cy="4800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Companies onboarded and logged into the application during market testing</a:t>
            </a:r>
          </a:p>
          <a:p>
            <a:pPr marL="742950" lvl="2" indent="-342900">
              <a:buFont typeface="Courier New" panose="02070309020205020404" pitchFamily="49" charset="0"/>
              <a:buChar char="o"/>
            </a:pPr>
            <a:r>
              <a:rPr lang="en-US" sz="1200" dirty="0">
                <a:solidFill>
                  <a:schemeClr val="tx2"/>
                </a:solidFill>
              </a:rPr>
              <a:t>TOs – 16 – Total Users – 64 </a:t>
            </a:r>
          </a:p>
          <a:p>
            <a:pPr marL="742950" lvl="2" indent="-342900">
              <a:buFont typeface="Courier New" panose="02070309020205020404" pitchFamily="49" charset="0"/>
              <a:buChar char="o"/>
            </a:pPr>
            <a:r>
              <a:rPr lang="en-US" sz="1200" dirty="0">
                <a:solidFill>
                  <a:schemeClr val="tx2"/>
                </a:solidFill>
              </a:rPr>
              <a:t>QSEs – 4 – Total Users - 12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We are following up with remaining TOs to start testing as well.</a:t>
            </a:r>
          </a:p>
          <a:p>
            <a:pPr marL="0" indent="0">
              <a:buNone/>
            </a:pP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16 TOs and 4 QSEs users were able to successfully login and navigate through all the displays.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</a:rPr>
              <a:t>Control Room Operations is planning to send communications through RTOC tool for testing purpose in parallel with hotline calls for routine tasks.</a:t>
            </a: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No major issues were reported by TOs/QSEs so far.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We are planning to send another Market Notice to onboard QSEs for testing.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TOs Testing period ends – June 12</a:t>
            </a:r>
            <a:r>
              <a:rPr lang="en-US" sz="1600" baseline="30000" dirty="0"/>
              <a:t>th</a:t>
            </a:r>
            <a:r>
              <a:rPr lang="en-US" sz="1600" dirty="0"/>
              <a:t>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14268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6ABAA-01CA-BF04-5A4E-3EC996792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66A99-841D-D4CC-6D23-B42EED2B4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RTOC Tool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A35C8-3D6E-A440-7967-74BCFDB8B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cs typeface="Calibri" panose="020F0502020204030204" pitchFamily="34" charset="0"/>
              </a:rPr>
              <a:t>Access control</a:t>
            </a:r>
            <a:endParaRPr lang="en-US" sz="1400" dirty="0">
              <a:cs typeface="Calibri" panose="020F0502020204030204" pitchFamily="34" charset="0"/>
            </a:endParaRP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Application access will be granted via digital certificates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New roles must be added to the certificate for authorization </a:t>
            </a:r>
            <a:endParaRPr lang="en-US" sz="1200" dirty="0">
              <a:cs typeface="Calibri" panose="020F0502020204030204" pitchFamily="34" charset="0"/>
            </a:endParaRP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b="1" dirty="0">
                <a:highlight>
                  <a:srgbClr val="FFFF00"/>
                </a:highlight>
                <a:cs typeface="Calibri" panose="020F0502020204030204" pitchFamily="34" charset="0"/>
              </a:rPr>
              <a:t>Operator (RTOC_M_OPERATOR)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b="1" dirty="0" err="1">
                <a:cs typeface="Calibri" panose="020F0502020204030204" pitchFamily="34" charset="0"/>
              </a:rPr>
              <a:t>ReadOnly</a:t>
            </a:r>
            <a:r>
              <a:rPr lang="en-US" sz="1200" b="1" dirty="0">
                <a:cs typeface="Calibri" panose="020F0502020204030204" pitchFamily="34" charset="0"/>
              </a:rPr>
              <a:t> (RTOC_M_VIEW)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Link will be available on mis.ercot.com application library (It will be enabled after the completion of the market testing)</a:t>
            </a: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6C3F0-4F04-FBA9-00E0-328874337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D940B7-7CF5-0E4E-D503-94C32B8D6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520299"/>
            <a:ext cx="5715000" cy="25757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3B41428-2632-7F06-442A-7EC661E81449}"/>
              </a:ext>
            </a:extLst>
          </p:cNvPr>
          <p:cNvSpPr/>
          <p:nvPr/>
        </p:nvSpPr>
        <p:spPr>
          <a:xfrm>
            <a:off x="3886200" y="2057400"/>
            <a:ext cx="35889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Available to request</a:t>
            </a:r>
          </a:p>
        </p:txBody>
      </p:sp>
    </p:spTree>
    <p:extLst>
      <p:ext uri="{BB962C8B-B14F-4D97-AF65-F5344CB8AC3E}">
        <p14:creationId xmlns:p14="http://schemas.microsoft.com/office/powerpoint/2010/main" val="298065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FDC53-1029-753F-B76F-C904A2F40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 Primary 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E54AA-B17A-1D7A-17C6-3935D4F31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/>
              <a:t>We need your help to streamline communication for RTOC Market Testing.</a:t>
            </a:r>
          </a:p>
          <a:p>
            <a:pPr marL="0" indent="0">
              <a:buNone/>
            </a:pPr>
            <a:r>
              <a:rPr lang="en-US" sz="1600" dirty="0"/>
              <a:t>Please share the following details for your organization: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b="1" dirty="0"/>
              <a:t>Primary Contact Name</a:t>
            </a:r>
          </a:p>
          <a:p>
            <a:r>
              <a:rPr lang="en-US" sz="1600" b="1" dirty="0"/>
              <a:t>Email Address</a:t>
            </a:r>
          </a:p>
          <a:p>
            <a:r>
              <a:rPr lang="en-US" sz="1600" b="1" dirty="0"/>
              <a:t>Role/Designation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Why?</a:t>
            </a:r>
          </a:p>
          <a:p>
            <a:endParaRPr lang="en-US" sz="1600" dirty="0"/>
          </a:p>
          <a:p>
            <a:r>
              <a:rPr lang="en-US" sz="1600" dirty="0"/>
              <a:t>To provide testing-related communications</a:t>
            </a:r>
          </a:p>
          <a:p>
            <a:r>
              <a:rPr lang="en-US" sz="1600" dirty="0"/>
              <a:t>Share application URL, updates, and instructions promptly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How to Submit:</a:t>
            </a:r>
          </a:p>
          <a:p>
            <a:endParaRPr lang="en-US" sz="1600" dirty="0"/>
          </a:p>
          <a:p>
            <a:r>
              <a:rPr lang="en-US" sz="1600" dirty="0"/>
              <a:t>Email your details to: </a:t>
            </a:r>
            <a:r>
              <a:rPr lang="en-US" sz="1600" b="1" u="sng" dirty="0">
                <a:solidFill>
                  <a:schemeClr val="tx1"/>
                </a:solidFill>
                <a:highlight>
                  <a:srgbClr val="FFFF00"/>
                </a:highlight>
              </a:rPr>
              <a:t>ERCOTRTOCSupport@ercot.com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53C01-66A5-62C1-39D6-75A7D2E69F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0355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5059</TotalTime>
  <Words>742</Words>
  <Application>Microsoft Office PowerPoint</Application>
  <PresentationFormat>On-screen Show (4:3)</PresentationFormat>
  <Paragraphs>142</Paragraphs>
  <Slides>12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Wingdings</vt:lpstr>
      <vt:lpstr>1_Custom Design</vt:lpstr>
      <vt:lpstr>Office Theme</vt:lpstr>
      <vt:lpstr>PowerPoint Presentation</vt:lpstr>
      <vt:lpstr>SCR820 – RTOC Tool</vt:lpstr>
      <vt:lpstr>Status Updates</vt:lpstr>
      <vt:lpstr>SCR820 – Project Timelines</vt:lpstr>
      <vt:lpstr>Testing and Parallel Operations Timelines</vt:lpstr>
      <vt:lpstr>Key Highlights</vt:lpstr>
      <vt:lpstr>Market Testing Updates</vt:lpstr>
      <vt:lpstr>RTOC Tool Access</vt:lpstr>
      <vt:lpstr>Provide Primary Contact Information</vt:lpstr>
      <vt:lpstr>RTOC Tool changes in May Release</vt:lpstr>
      <vt:lpstr>SCR820 – RTOC Tool</vt:lpstr>
      <vt:lpstr>SCR820 – RTOC Tool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99</cp:revision>
  <cp:lastPrinted>2016-01-21T20:53:15Z</cp:lastPrinted>
  <dcterms:created xsi:type="dcterms:W3CDTF">2016-01-21T15:20:31Z</dcterms:created>
  <dcterms:modified xsi:type="dcterms:W3CDTF">2026-04-24T15:22:50Z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