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6"/>
  </p:notesMasterIdLst>
  <p:handoutMasterIdLst>
    <p:handoutMasterId r:id="rId17"/>
  </p:handoutMasterIdLst>
  <p:sldIdLst>
    <p:sldId id="272" r:id="rId6"/>
    <p:sldId id="275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3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modSld">
      <pc:chgData name="Badri, Sreenivas" userId="0b43dccd-042e-4be0-871d-afa1d90d6a2e" providerId="ADAL" clId="{467F39DD-4CFE-45E1-AA25-A1A8C9F836D1}" dt="2026-04-24T15:16:50.507" v="244" actId="20577"/>
      <pc:docMkLst>
        <pc:docMk/>
      </pc:docMkLst>
      <pc:sldChg chg="modSp mod">
        <pc:chgData name="Badri, Sreenivas" userId="0b43dccd-042e-4be0-871d-afa1d90d6a2e" providerId="ADAL" clId="{467F39DD-4CFE-45E1-AA25-A1A8C9F836D1}" dt="2026-04-24T15:16:50.507" v="244" actId="20577"/>
        <pc:sldMkLst>
          <pc:docMk/>
          <pc:sldMk cId="1017674802" sldId="275"/>
        </pc:sldMkLst>
        <pc:spChg chg="mod">
          <ac:chgData name="Badri, Sreenivas" userId="0b43dccd-042e-4be0-871d-afa1d90d6a2e" providerId="ADAL" clId="{467F39DD-4CFE-45E1-AA25-A1A8C9F836D1}" dt="2026-04-24T15:16:50.507" v="244" actId="20577"/>
          <ac:spMkLst>
            <pc:docMk/>
            <pc:sldMk cId="1017674802" sldId="275"/>
            <ac:spMk id="7" creationId="{E5AA390A-6F24-9D4F-865A-A9BBA375FA58}"/>
          </ac:spMkLst>
        </pc:spChg>
      </pc:sldChg>
      <pc:sldChg chg="modSp mod">
        <pc:chgData name="Badri, Sreenivas" userId="0b43dccd-042e-4be0-871d-afa1d90d6a2e" providerId="ADAL" clId="{467F39DD-4CFE-45E1-AA25-A1A8C9F836D1}" dt="2026-04-22T17:35:14.047" v="205" actId="20577"/>
        <pc:sldMkLst>
          <pc:docMk/>
          <pc:sldMk cId="1332538458" sldId="285"/>
        </pc:sldMkLst>
        <pc:spChg chg="mod">
          <ac:chgData name="Badri, Sreenivas" userId="0b43dccd-042e-4be0-871d-afa1d90d6a2e" providerId="ADAL" clId="{467F39DD-4CFE-45E1-AA25-A1A8C9F836D1}" dt="2026-04-22T17:35:14.047" v="205" actId="20577"/>
          <ac:spMkLst>
            <pc:docMk/>
            <pc:sldMk cId="1332538458" sldId="285"/>
            <ac:spMk id="3" creationId="{FD4E551A-4DAB-F938-365A-A4B1A0991DAD}"/>
          </ac:spMkLst>
        </pc:spChg>
      </pc:sldChg>
      <pc:sldChg chg="modSp mod">
        <pc:chgData name="Badri, Sreenivas" userId="0b43dccd-042e-4be0-871d-afa1d90d6a2e" providerId="ADAL" clId="{467F39DD-4CFE-45E1-AA25-A1A8C9F836D1}" dt="2026-04-23T23:42:00.697" v="238" actId="20577"/>
        <pc:sldMkLst>
          <pc:docMk/>
          <pc:sldMk cId="3963188320" sldId="286"/>
        </pc:sldMkLst>
        <pc:spChg chg="mod">
          <ac:chgData name="Badri, Sreenivas" userId="0b43dccd-042e-4be0-871d-afa1d90d6a2e" providerId="ADAL" clId="{467F39DD-4CFE-45E1-AA25-A1A8C9F836D1}" dt="2026-04-23T23:41:57.273" v="237" actId="20577"/>
          <ac:spMkLst>
            <pc:docMk/>
            <pc:sldMk cId="3963188320" sldId="286"/>
            <ac:spMk id="3" creationId="{91BF5725-F0FA-A6C6-E621-1BCDF4DC7149}"/>
          </ac:spMkLst>
        </pc:spChg>
        <pc:spChg chg="mod">
          <ac:chgData name="Badri, Sreenivas" userId="0b43dccd-042e-4be0-871d-afa1d90d6a2e" providerId="ADAL" clId="{467F39DD-4CFE-45E1-AA25-A1A8C9F836D1}" dt="2026-04-23T23:42:00.697" v="238" actId="20577"/>
          <ac:spMkLst>
            <pc:docMk/>
            <pc:sldMk cId="3963188320" sldId="286"/>
            <ac:spMk id="5" creationId="{EEC01A38-6255-78E2-A7C5-232E65F1106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1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927EF-D547-C83E-99B5-5FDEB72E7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FA19ED-98D1-51C5-2CE3-FD1DFF46D8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55295-D2C4-A6E4-8256-E7BC32E5D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E2910-98BE-29D2-6FD2-90DBA7CC39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67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5AD70-0312-DDFE-23CD-FC8A48490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8FE1B1-B94A-C04B-A416-40A58114C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74A2C4-E56B-1E91-95EC-6FA83A00F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5F6D4-0EF4-17D8-5A3C-C23509DC6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26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DD877-F73F-68FF-3387-D922BF1D6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429E0F-B4D8-629E-A6D9-E3F4EBF94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9925DF-34E3-9E10-F827-E9C570B88B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D9C53-B9DC-D51E-245E-A00D7E066F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19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1C2FE-A68C-0080-2540-C9F1C622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C73131-BFC5-6DEB-3755-37C038D8A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BF2065-E248-A2D1-CDE4-A0D780E15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59D5B-5733-2A4F-0AE3-8BA65A5F4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7630B-70EB-B34D-DE95-C365CB072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EDB081-B974-5A02-FA80-806F4AD5B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B3EC06-57DA-3A2B-78E4-E85CA9F048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68B4F-1B38-8EF5-202C-08BE863C0D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41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DF21C-3886-AED2-F4B2-A267F2469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A89C44-EA7D-6923-74CC-1952323BB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DCB508-C091-36AF-4FE2-613A917DD3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3B3B0-C429-E2CA-C5E1-92F3888793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71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59DF3-6A9F-0A60-EF62-867A1A122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8AB8A-64B3-5670-8239-C34BE7A058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B57C40-CE0F-9F23-2A0E-DAF24E615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07B5D-EAC1-A42F-F210-737FBB77C9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84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Outage Scheduler (OS) Enhancements Project Updates </a:t>
            </a:r>
            <a:r>
              <a:rPr lang="en-US" sz="2400" dirty="0"/>
              <a:t>– Pre-existing overlapping Outages Handling</a:t>
            </a:r>
            <a:br>
              <a:rPr lang="en-US" sz="2400" dirty="0"/>
            </a:br>
            <a:br>
              <a:rPr lang="en-US" sz="280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dirty="0"/>
              <a:t>Katherine Li</a:t>
            </a:r>
            <a:br>
              <a:rPr lang="en-US" sz="1800" dirty="0"/>
            </a:br>
            <a:r>
              <a:rPr lang="en-US" sz="1800" dirty="0"/>
              <a:t>Chandra Bussa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April 23,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11126" y="1082368"/>
            <a:ext cx="5428840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i="1" dirty="0"/>
              <a:t>Outage Scheduler Enhancement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dirty="0"/>
              <a:t>Sample - Overlapping Resource Outages With Zero HSL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dirty="0"/>
              <a:t>Sample - Overlapping Resource Outages with Same LSL &amp; HSL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dirty="0"/>
              <a:t>Sample - Outages with </a:t>
            </a:r>
            <a:r>
              <a:rPr lang="en-US" sz="1200" i="1" dirty="0"/>
              <a:t>Nature of Work</a:t>
            </a:r>
            <a:r>
              <a:rPr lang="en-US" sz="1200" dirty="0"/>
              <a:t> of </a:t>
            </a:r>
            <a:r>
              <a:rPr lang="en-US" sz="1200" i="1" dirty="0"/>
              <a:t>Other</a:t>
            </a:r>
            <a:r>
              <a:rPr lang="en-US" sz="1200" dirty="0"/>
              <a:t> or </a:t>
            </a:r>
            <a:r>
              <a:rPr lang="en-US" sz="1200" i="1" dirty="0"/>
              <a:t>Unknown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dirty="0"/>
              <a:t>Sample - Resource Planned Outage Limits Warning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200" dirty="0"/>
              <a:t>Sample - Maintenance 2 &amp; Maintenance 3 Outage </a:t>
            </a:r>
            <a:r>
              <a:rPr lang="en-US" sz="1200" i="1" dirty="0"/>
              <a:t>Planned Start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300" dirty="0"/>
              <a:t>Pre-existing Overlapping Outages Handling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lvl="1"/>
            <a:r>
              <a:rPr lang="en-US" dirty="0"/>
              <a:t>OS Enhancement change samples</a:t>
            </a:r>
          </a:p>
          <a:p>
            <a:pPr lvl="1"/>
            <a:r>
              <a:rPr lang="en-US" dirty="0"/>
              <a:t>Pre-existing Overlapping Outages Handling</a:t>
            </a:r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Katherine.Li@ercot.com</a:t>
            </a:r>
          </a:p>
          <a:p>
            <a:endParaRPr lang="en-US" dirty="0"/>
          </a:p>
          <a:p>
            <a:r>
              <a:rPr lang="en-US" dirty="0"/>
              <a:t>Sreenivas.Badri@ercot.com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Outage Scheduler (OS) Enhancements Project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AA390A-6F24-9D4F-865A-A9BBA375FA58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OS Enhancement introduces following changes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i="1" dirty="0"/>
              <a:t>Provide new warning messages when proposed resource planned outage(s)  exceeding MSRPOC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zero HSL are not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same LSL and/or HSL are not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For M2 outages, entering a Planned Start less than 1 day before the start is not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For M3 outages, entering a Planned Start less than 3 days before the start is not allowed 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 (</a:t>
            </a:r>
            <a:r>
              <a:rPr lang="en-US" sz="1200" dirty="0" err="1"/>
              <a:t>NofW</a:t>
            </a:r>
            <a:r>
              <a:rPr lang="en-US" sz="1200" dirty="0"/>
              <a:t>) of (“Other” or “Unknown”), it is required that</a:t>
            </a:r>
          </a:p>
          <a:p>
            <a:pPr lvl="2">
              <a:spcAft>
                <a:spcPts val="200"/>
              </a:spcAft>
            </a:pPr>
            <a:r>
              <a:rPr lang="en-US" sz="1200" dirty="0"/>
              <a:t>either change the </a:t>
            </a:r>
            <a:r>
              <a:rPr lang="en-US" sz="1200" dirty="0" err="1"/>
              <a:t>NofW</a:t>
            </a:r>
            <a:r>
              <a:rPr lang="en-US" sz="1200" dirty="0"/>
              <a:t>, If applicable, or a note must be added to the Supporting Notes section before the outage can be COMPLETED 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Work(</a:t>
            </a:r>
            <a:r>
              <a:rPr lang="en-US" sz="1200" dirty="0" err="1"/>
              <a:t>NofW</a:t>
            </a:r>
            <a:r>
              <a:rPr lang="en-US" sz="1200" dirty="0"/>
              <a:t>) that is not (“Other” or “Unknown”), it may only be changed to a different </a:t>
            </a:r>
            <a:r>
              <a:rPr lang="en-US" sz="1200" dirty="0" err="1"/>
              <a:t>NofW</a:t>
            </a:r>
            <a:r>
              <a:rPr lang="en-US" sz="1200" dirty="0"/>
              <a:t> that is not (“Other” or “Unknown”)</a:t>
            </a:r>
          </a:p>
          <a:p>
            <a:pPr lvl="2">
              <a:spcAft>
                <a:spcPts val="200"/>
              </a:spcAft>
            </a:pPr>
            <a:r>
              <a:rPr lang="en-US" sz="1200" dirty="0"/>
              <a:t>The only time we expect a </a:t>
            </a:r>
            <a:r>
              <a:rPr lang="en-US" sz="1200" dirty="0" err="1"/>
              <a:t>NofW</a:t>
            </a:r>
            <a:r>
              <a:rPr lang="en-US" sz="1200" dirty="0"/>
              <a:t> of (“Other” or “Unknown”) is when an outage is created. </a:t>
            </a:r>
            <a:endParaRPr lang="en-US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are no XSD changes.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These changes are available in MOTE for Market Participants testing from the week of February 2,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00FF00"/>
                </a:highlight>
              </a:rPr>
              <a:t>OS Enhancement Project went live on </a:t>
            </a:r>
            <a:r>
              <a:rPr lang="en-US" b="1" u="sng" dirty="0">
                <a:highlight>
                  <a:srgbClr val="00FF00"/>
                </a:highlight>
              </a:rPr>
              <a:t>03/26/2026 </a:t>
            </a:r>
            <a:r>
              <a:rPr lang="en-US" dirty="0">
                <a:highlight>
                  <a:srgbClr val="00FF00"/>
                </a:highlight>
              </a:rPr>
              <a:t>with March (R3) release.</a:t>
            </a:r>
            <a:endParaRPr lang="en-US" sz="20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7D46C-BA6D-DB83-BD90-B0249DE47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3473A0-CC1C-107E-8537-2800704D8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C366A9-F03E-6D53-FDA7-69749F9D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1 - Overlapping Resource Outages With Zero HSL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D7E3CC6-0916-F699-144A-BFA90F23F936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3F4B4-0283-0BBB-3877-49CF54F04999}"/>
              </a:ext>
            </a:extLst>
          </p:cNvPr>
          <p:cNvSpPr txBox="1">
            <a:spLocks/>
          </p:cNvSpPr>
          <p:nvPr/>
        </p:nvSpPr>
        <p:spPr>
          <a:xfrm>
            <a:off x="295975" y="988645"/>
            <a:ext cx="8534400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Overlapping resource outages with Zero HSL are not allowed.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6704F8-1EAF-0D04-DF58-B2E64E3FD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271" y="6048180"/>
            <a:ext cx="8712200" cy="6314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0F4769-9327-3F4B-04BF-E4CAD4766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335" y="1371600"/>
            <a:ext cx="5956300" cy="42232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AFD3B2B-E1B7-2264-D612-F33FEA104284}"/>
              </a:ext>
            </a:extLst>
          </p:cNvPr>
          <p:cNvSpPr txBox="1"/>
          <p:nvPr/>
        </p:nvSpPr>
        <p:spPr>
          <a:xfrm>
            <a:off x="619071" y="5718465"/>
            <a:ext cx="2041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Existing Outage: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F6151D2-5904-4E36-9150-B242B5BD1A16}"/>
              </a:ext>
            </a:extLst>
          </p:cNvPr>
          <p:cNvCxnSpPr>
            <a:cxnSpLocks/>
          </p:cNvCxnSpPr>
          <p:nvPr/>
        </p:nvCxnSpPr>
        <p:spPr>
          <a:xfrm>
            <a:off x="3149600" y="3842934"/>
            <a:ext cx="2260600" cy="2105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48FC335-27D3-68E5-3CEE-6E7522767006}"/>
              </a:ext>
            </a:extLst>
          </p:cNvPr>
          <p:cNvCxnSpPr>
            <a:cxnSpLocks/>
          </p:cNvCxnSpPr>
          <p:nvPr/>
        </p:nvCxnSpPr>
        <p:spPr>
          <a:xfrm>
            <a:off x="4318000" y="3842934"/>
            <a:ext cx="1625600" cy="2105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16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4ABBE-73C9-8D19-2947-2D9D4F7DF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6BEE2A-26F1-F517-1C77-8FBC7C15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6464C9-9F1F-F2F6-155E-9D02DFEC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2 - Overlapping Resource Outages with Same LSL &amp; HSL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BA3633-D514-4EF2-E949-EB56D531D80C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BE3B2C-704C-47C4-CA85-B8EBC17B4480}"/>
              </a:ext>
            </a:extLst>
          </p:cNvPr>
          <p:cNvSpPr txBox="1">
            <a:spLocks/>
          </p:cNvSpPr>
          <p:nvPr/>
        </p:nvSpPr>
        <p:spPr>
          <a:xfrm>
            <a:off x="244929" y="762000"/>
            <a:ext cx="8534400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Overlapping resource outages with same LSL &amp; HSL are not allowed.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D56B3BC-8457-F47A-C215-827EB91EA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497" y="1178705"/>
            <a:ext cx="5867400" cy="4398403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366EC21-DBBA-7C8D-4D9E-E64CD45A645C}"/>
              </a:ext>
            </a:extLst>
          </p:cNvPr>
          <p:cNvCxnSpPr>
            <a:cxnSpLocks/>
          </p:cNvCxnSpPr>
          <p:nvPr/>
        </p:nvCxnSpPr>
        <p:spPr>
          <a:xfrm>
            <a:off x="3314700" y="3733800"/>
            <a:ext cx="2481666" cy="2161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543A14-E354-9177-1A5A-C72E4AE93E64}"/>
              </a:ext>
            </a:extLst>
          </p:cNvPr>
          <p:cNvCxnSpPr>
            <a:cxnSpLocks/>
          </p:cNvCxnSpPr>
          <p:nvPr/>
        </p:nvCxnSpPr>
        <p:spPr>
          <a:xfrm>
            <a:off x="4572000" y="3733800"/>
            <a:ext cx="1964572" cy="2260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12DD1A2B-9F8C-675C-E013-094311372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870" y="5944282"/>
            <a:ext cx="8933707" cy="61775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AA68C82-B3C4-C4F1-0918-F79ADDDAA1C3}"/>
              </a:ext>
            </a:extLst>
          </p:cNvPr>
          <p:cNvSpPr txBox="1"/>
          <p:nvPr/>
        </p:nvSpPr>
        <p:spPr>
          <a:xfrm>
            <a:off x="839806" y="5617871"/>
            <a:ext cx="2041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Existing Outage:</a:t>
            </a:r>
          </a:p>
        </p:txBody>
      </p:sp>
    </p:spTree>
    <p:extLst>
      <p:ext uri="{BB962C8B-B14F-4D97-AF65-F5344CB8AC3E}">
        <p14:creationId xmlns:p14="http://schemas.microsoft.com/office/powerpoint/2010/main" val="2809646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8B5AD-53F9-47A9-3D42-C240F8A58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247DC3-7D3A-E47A-FB55-DCEE470D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038852-453D-53EC-5D8B-35688AFF0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3 – Outages with </a:t>
            </a:r>
            <a:r>
              <a:rPr lang="en-US" i="1" dirty="0"/>
              <a:t>Nature of Work</a:t>
            </a:r>
            <a:r>
              <a:rPr lang="en-US" dirty="0"/>
              <a:t> of </a:t>
            </a:r>
            <a:r>
              <a:rPr lang="en-US" i="1" dirty="0"/>
              <a:t>Other</a:t>
            </a:r>
            <a:r>
              <a:rPr lang="en-US" dirty="0"/>
              <a:t> or </a:t>
            </a:r>
            <a:r>
              <a:rPr lang="en-US" i="1" dirty="0"/>
              <a:t>Unknown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36AA42-E1B9-E363-8E95-ACCB6D32122C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1FD7C-BE1A-AB83-EB4D-E9453B75CD6A}"/>
              </a:ext>
            </a:extLst>
          </p:cNvPr>
          <p:cNvSpPr txBox="1">
            <a:spLocks/>
          </p:cNvSpPr>
          <p:nvPr/>
        </p:nvSpPr>
        <p:spPr>
          <a:xfrm>
            <a:off x="335796" y="864143"/>
            <a:ext cx="10401299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warning would be displayed for an outage with </a:t>
            </a:r>
            <a:r>
              <a:rPr lang="en-US" i="1" dirty="0"/>
              <a:t>Nature of Work</a:t>
            </a:r>
            <a:r>
              <a:rPr lang="en-US" dirty="0"/>
              <a:t> as </a:t>
            </a:r>
            <a:r>
              <a:rPr lang="en-US" i="1" dirty="0"/>
              <a:t>Others or Unknown </a:t>
            </a:r>
            <a:r>
              <a:rPr lang="en-US" dirty="0"/>
              <a:t>if </a:t>
            </a:r>
            <a:r>
              <a:rPr lang="en-US" i="1" dirty="0"/>
              <a:t>Supporting Information</a:t>
            </a:r>
            <a:r>
              <a:rPr lang="en-US" dirty="0"/>
              <a:t> is </a:t>
            </a:r>
            <a:r>
              <a:rPr lang="en-US" b="1" u="sng" dirty="0"/>
              <a:t>NOT</a:t>
            </a:r>
            <a:r>
              <a:rPr lang="en-US" dirty="0"/>
              <a:t> provided and the outage would be in pending complete.</a:t>
            </a:r>
          </a:p>
          <a:p>
            <a:pPr marL="57150"/>
            <a:r>
              <a:rPr lang="en-US" sz="1300" dirty="0"/>
              <a:t>      </a:t>
            </a:r>
            <a:r>
              <a:rPr lang="en-US" sz="800" i="1" dirty="0"/>
              <a:t>- </a:t>
            </a:r>
            <a:r>
              <a:rPr lang="en-US" sz="1200" i="1" dirty="0"/>
              <a:t>Support Information</a:t>
            </a:r>
            <a:r>
              <a:rPr lang="en-US" sz="1200" dirty="0"/>
              <a:t> is needed when ending an outage                     -  Outage is ended successfully with </a:t>
            </a:r>
            <a:r>
              <a:rPr lang="en-US" sz="1200" i="1" dirty="0"/>
              <a:t>Supporting Information pro</a:t>
            </a:r>
            <a:r>
              <a:rPr lang="en-US" sz="1200" dirty="0"/>
              <a:t>vided.</a:t>
            </a:r>
          </a:p>
          <a:p>
            <a:pPr lvl="1"/>
            <a:endParaRPr lang="en-US" sz="1200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06BB42-7EA1-8070-E0E1-820BDF588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484" y="1786188"/>
            <a:ext cx="4176980" cy="46261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56611F-7B62-CEC8-98EB-E03027C2BD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5662" y="1741550"/>
            <a:ext cx="4355023" cy="469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723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B7832-BB19-62B7-6688-E02B897F6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C405E7-50E3-4805-FA85-AB1C0FAB9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563BC2-00E3-0E55-439F-777D7BFC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4 – Resource Planned Outage Limits Warning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A9F1FF-D892-3E41-B599-0B9963F7CDEA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4DF34-1174-2B87-AE2D-EC7151166088}"/>
              </a:ext>
            </a:extLst>
          </p:cNvPr>
          <p:cNvSpPr txBox="1">
            <a:spLocks/>
          </p:cNvSpPr>
          <p:nvPr/>
        </p:nvSpPr>
        <p:spPr>
          <a:xfrm>
            <a:off x="630186" y="1007394"/>
            <a:ext cx="10761714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new warning messages is provided when a proposed resource planned outage exceeding RPOL (Resource Planned Outage Limit).</a:t>
            </a:r>
          </a:p>
          <a:p>
            <a:endParaRPr lang="en-US" sz="800" dirty="0"/>
          </a:p>
          <a:p>
            <a:endParaRPr lang="en-US" sz="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200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D05691-355E-8149-88FF-77E825F2D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929" y="1746714"/>
            <a:ext cx="6461745" cy="476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83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E2684-FF0C-AC39-B111-BEA4809D1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B70FC6-D5A8-0DFE-D71D-755580FD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52E9F7-B623-A5E8-AA00-EBA5733A6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5 – Maintenance 2 and Maintenance 3 Outage </a:t>
            </a:r>
            <a:r>
              <a:rPr lang="en-US" i="1" dirty="0"/>
              <a:t>Planned Start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E27A92-7B51-B556-5318-71B7D5EFE608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45F97-6236-BFA7-FD7A-5163AC96572A}"/>
              </a:ext>
            </a:extLst>
          </p:cNvPr>
          <p:cNvSpPr txBox="1">
            <a:spLocks/>
          </p:cNvSpPr>
          <p:nvPr/>
        </p:nvSpPr>
        <p:spPr>
          <a:xfrm>
            <a:off x="606938" y="1080095"/>
            <a:ext cx="10761714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new warning messages is provided when a proposed resource planned outage exceeding RPOL (Resource Planned Outage Limit).</a:t>
            </a:r>
          </a:p>
          <a:p>
            <a:endParaRPr lang="en-US" sz="800" dirty="0"/>
          </a:p>
          <a:p>
            <a:endParaRPr lang="en-US" sz="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200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E49658-79FE-08B1-36AD-B4E6D953AA41}"/>
              </a:ext>
            </a:extLst>
          </p:cNvPr>
          <p:cNvSpPr txBox="1">
            <a:spLocks/>
          </p:cNvSpPr>
          <p:nvPr/>
        </p:nvSpPr>
        <p:spPr>
          <a:xfrm>
            <a:off x="1036626" y="1663545"/>
            <a:ext cx="8998527" cy="30350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- Maintenance 2 </a:t>
            </a:r>
            <a:r>
              <a:rPr lang="en-US" sz="1400" i="1" dirty="0"/>
              <a:t>Planned Start</a:t>
            </a:r>
            <a:r>
              <a:rPr lang="en-US" sz="1400" dirty="0"/>
              <a:t> &lt; one day                        - Maintenance 3 </a:t>
            </a:r>
            <a:r>
              <a:rPr lang="en-US" sz="1400" i="1" dirty="0"/>
              <a:t>Planned Start</a:t>
            </a:r>
            <a:r>
              <a:rPr lang="en-US" sz="1400" dirty="0"/>
              <a:t> &lt; three days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F8BB73-4F93-59A6-2712-BA8504F57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26" y="2079208"/>
            <a:ext cx="4402025" cy="46422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0E69DB-AFF1-EE4D-9AD1-D6B8E4E426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7439" y="2079208"/>
            <a:ext cx="4280116" cy="464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6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902C9-729B-5851-067D-66A040CBB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F68C6-343E-2C1E-AA0B-66C0702F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DFA7F5-3FB4-544B-58BD-AF6F662A2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Pre-existing Overlapping Outages Handling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AC570AE-F159-C818-ADBC-46F15385B93C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E551A-4DAB-F938-365A-A4B1A0991DAD}"/>
              </a:ext>
            </a:extLst>
          </p:cNvPr>
          <p:cNvSpPr txBox="1">
            <a:spLocks/>
          </p:cNvSpPr>
          <p:nvPr/>
        </p:nvSpPr>
        <p:spPr>
          <a:xfrm>
            <a:off x="296630" y="914400"/>
            <a:ext cx="10761714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ERCOT does do </a:t>
            </a:r>
            <a:r>
              <a:rPr lang="en-US" u="sng" dirty="0"/>
              <a:t>NOT</a:t>
            </a:r>
            <a:r>
              <a:rPr lang="en-US" dirty="0"/>
              <a:t> plan to have system changes to automatically handle the pre-existing overlapping outages. </a:t>
            </a:r>
          </a:p>
          <a:p>
            <a:pPr algn="just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will assist Market Participants to handle the pre-existing overlapping outages, including outages with same LSL and HSL, or zero-HSL.</a:t>
            </a:r>
          </a:p>
          <a:p>
            <a:pPr lvl="1">
              <a:spcBef>
                <a:spcPts val="600"/>
              </a:spcBef>
            </a:pPr>
            <a:r>
              <a:rPr lang="en-US" b="1" i="1" dirty="0"/>
              <a:t>Step 1: </a:t>
            </a:r>
            <a:r>
              <a:rPr lang="en-US" i="1" dirty="0"/>
              <a:t>QSE initially reaches out to ERCOT by Service Desk ticket(s) (recommended)</a:t>
            </a:r>
          </a:p>
          <a:p>
            <a:pPr lvl="2">
              <a:spcBef>
                <a:spcPts val="600"/>
              </a:spcBef>
            </a:pPr>
            <a:r>
              <a:rPr lang="en-US" sz="1200" i="1" dirty="0"/>
              <a:t>a Service Desk ticket with a note to include the conflicting outage identifiers, and the outage they want to update.</a:t>
            </a:r>
          </a:p>
          <a:p>
            <a:pPr lvl="2">
              <a:spcBef>
                <a:spcPts val="600"/>
              </a:spcBef>
            </a:pPr>
            <a:r>
              <a:rPr lang="en-US" sz="1200" i="1" dirty="0"/>
              <a:t>QSEs can also reach out to their respective ERCOT Client Services Account manager with same request</a:t>
            </a:r>
          </a:p>
          <a:p>
            <a:pPr lvl="1">
              <a:spcBef>
                <a:spcPts val="600"/>
              </a:spcBef>
            </a:pPr>
            <a:r>
              <a:rPr lang="en-US" b="1" i="1" dirty="0"/>
              <a:t>Step 2: </a:t>
            </a:r>
            <a:r>
              <a:rPr lang="en-US" i="1" dirty="0"/>
              <a:t>ERCOT will modify</a:t>
            </a:r>
          </a:p>
          <a:p>
            <a:pPr lvl="2"/>
            <a:r>
              <a:rPr lang="en-US" sz="1200" i="1" dirty="0"/>
              <a:t>Zero-HSL outages: </a:t>
            </a:r>
          </a:p>
          <a:p>
            <a:pPr lvl="3"/>
            <a:r>
              <a:rPr lang="en-US" sz="1100" i="1" dirty="0"/>
              <a:t>one outage with HSL = 1 and others with different values</a:t>
            </a:r>
          </a:p>
          <a:p>
            <a:pPr lvl="2"/>
            <a:r>
              <a:rPr lang="en-US" sz="1200" i="1" dirty="0"/>
              <a:t>Non-zero HSL outages</a:t>
            </a:r>
          </a:p>
          <a:p>
            <a:pPr lvl="3"/>
            <a:r>
              <a:rPr lang="en-US" sz="1100" i="1" dirty="0"/>
              <a:t>one outage with HSL or LSL different for the other overlapping outages</a:t>
            </a:r>
          </a:p>
          <a:p>
            <a:pPr marL="1371600" lvl="3" indent="0">
              <a:buNone/>
            </a:pPr>
            <a:r>
              <a:rPr lang="en-US" sz="1100" i="1" dirty="0"/>
              <a:t>An example of two overlapping outages with LSL = 1 and HSL = 5, ERCOR will update one outage to be different from the other like HSL= HSL +1, or LSL = LSL +1</a:t>
            </a:r>
          </a:p>
          <a:p>
            <a:pPr lvl="1">
              <a:spcBef>
                <a:spcPts val="600"/>
              </a:spcBef>
            </a:pPr>
            <a:r>
              <a:rPr lang="en-US" b="1" i="1" dirty="0"/>
              <a:t>Step 3: </a:t>
            </a:r>
            <a:r>
              <a:rPr lang="en-US" i="1" dirty="0"/>
              <a:t>MP can then update the outages as needed, and notify ERCOT once the MP’s updates complete</a:t>
            </a:r>
          </a:p>
          <a:p>
            <a:pPr lvl="1">
              <a:spcBef>
                <a:spcPts val="600"/>
              </a:spcBef>
            </a:pPr>
            <a:r>
              <a:rPr lang="en-US" b="1" i="1" dirty="0"/>
              <a:t>Step 4: </a:t>
            </a:r>
            <a:r>
              <a:rPr lang="en-US" i="1" dirty="0"/>
              <a:t>ERCOT will reverse HSL, or LSL, back to the </a:t>
            </a:r>
            <a:r>
              <a:rPr lang="en-US" i="1" u="sng" dirty="0"/>
              <a:t>precious values</a:t>
            </a:r>
            <a:r>
              <a:rPr lang="en-US" i="1" dirty="0"/>
              <a:t> for the outage(s)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8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C24A2-E41A-C457-6913-3A858909E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2B94DA-C943-9A5F-D595-0BE5842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F2A15A-FFDF-E97B-A3CE-A90FBDA51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Pre-existing Overlapping Outages Handling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042A86F-9279-2B3F-2E03-F59F4244DD00}"/>
              </a:ext>
            </a:extLst>
          </p:cNvPr>
          <p:cNvSpPr txBox="1">
            <a:spLocks/>
          </p:cNvSpPr>
          <p:nvPr/>
        </p:nvSpPr>
        <p:spPr>
          <a:xfrm>
            <a:off x="438150" y="1216618"/>
            <a:ext cx="11315700" cy="55048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F5725-F0FA-A6C6-E621-1BCDF4DC7149}"/>
              </a:ext>
            </a:extLst>
          </p:cNvPr>
          <p:cNvSpPr txBox="1">
            <a:spLocks/>
          </p:cNvSpPr>
          <p:nvPr/>
        </p:nvSpPr>
        <p:spPr>
          <a:xfrm>
            <a:off x="533400" y="1216618"/>
            <a:ext cx="5163311" cy="50522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Example 1 - three overlapping outages with zero-HSL</a:t>
            </a:r>
          </a:p>
          <a:p>
            <a:pPr marL="400050" lvl="1" indent="0">
              <a:buNone/>
            </a:pPr>
            <a:r>
              <a:rPr lang="en-US" sz="1200" dirty="0"/>
              <a:t>IDENTIFIER  EQUIPMENT_HSL</a:t>
            </a:r>
            <a:br>
              <a:rPr lang="en-US" sz="1200" dirty="0"/>
            </a:br>
            <a:r>
              <a:rPr lang="en-US" sz="1200" dirty="0"/>
              <a:t>AAAAAAA743  0</a:t>
            </a:r>
            <a:br>
              <a:rPr lang="en-US" sz="1200" dirty="0"/>
            </a:br>
            <a:r>
              <a:rPr lang="en-US" sz="1200" dirty="0"/>
              <a:t>AAAAAAA373  0</a:t>
            </a:r>
            <a:br>
              <a:rPr lang="en-US" sz="1200" dirty="0"/>
            </a:br>
            <a:r>
              <a:rPr lang="en-US" sz="1200" dirty="0"/>
              <a:t>AAAAAAA793  0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ERCOT modifies the outages’ HSLs to non-zero values</a:t>
            </a:r>
          </a:p>
          <a:p>
            <a:pPr marL="365760" lvl="1" indent="0">
              <a:buNone/>
            </a:pPr>
            <a:r>
              <a:rPr lang="en-US" sz="1200" dirty="0"/>
              <a:t>IDENTIFIER  EQUIPMENT_HSL</a:t>
            </a:r>
            <a:br>
              <a:rPr lang="en-US" sz="1200" dirty="0"/>
            </a:br>
            <a:r>
              <a:rPr lang="en-US" sz="1200" dirty="0"/>
              <a:t>AAAAAAA743  0</a:t>
            </a:r>
            <a:br>
              <a:rPr lang="en-US" sz="1200" dirty="0"/>
            </a:br>
            <a:r>
              <a:rPr lang="en-US" sz="1200" dirty="0">
                <a:solidFill>
                  <a:srgbClr val="00B050"/>
                </a:solidFill>
              </a:rPr>
              <a:t>AAAAAAA373  1</a:t>
            </a:r>
            <a:br>
              <a:rPr lang="en-US" sz="1200" dirty="0">
                <a:solidFill>
                  <a:srgbClr val="00B050"/>
                </a:solidFill>
              </a:rPr>
            </a:br>
            <a:r>
              <a:rPr lang="en-US" sz="1200" dirty="0">
                <a:solidFill>
                  <a:srgbClr val="00B050"/>
                </a:solidFill>
              </a:rPr>
              <a:t>AAAAAAA793  2</a:t>
            </a:r>
          </a:p>
          <a:p>
            <a:pPr indent="-182880"/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 updates as needed and notifies ERCOT once its updates complete</a:t>
            </a:r>
          </a:p>
          <a:p>
            <a:pPr indent="-182880"/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ERCOT reverts HSL back to 0 after MP updates the outages</a:t>
            </a:r>
          </a:p>
          <a:p>
            <a:pPr marL="365760" lvl="1" indent="0">
              <a:buNone/>
            </a:pPr>
            <a:r>
              <a:rPr lang="en-US" sz="1200" dirty="0"/>
              <a:t>IDENTIFIER  EQUIPMENT_HSL</a:t>
            </a:r>
            <a:br>
              <a:rPr lang="en-US" sz="1200" dirty="0"/>
            </a:br>
            <a:r>
              <a:rPr lang="en-US" sz="1200" dirty="0"/>
              <a:t>AAAAAAA743  0</a:t>
            </a:r>
            <a:br>
              <a:rPr lang="en-US" sz="1200" dirty="0"/>
            </a:br>
            <a:r>
              <a:rPr lang="en-US" sz="1200" dirty="0">
                <a:solidFill>
                  <a:srgbClr val="00B050"/>
                </a:solidFill>
              </a:rPr>
              <a:t>AAAAAAA373  0</a:t>
            </a:r>
            <a:br>
              <a:rPr lang="en-US" sz="1200" dirty="0">
                <a:solidFill>
                  <a:srgbClr val="00B050"/>
                </a:solidFill>
              </a:rPr>
            </a:br>
            <a:r>
              <a:rPr lang="en-US" sz="1200" dirty="0">
                <a:solidFill>
                  <a:srgbClr val="00B050"/>
                </a:solidFill>
              </a:rPr>
              <a:t>AAAAAAA793  0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C01A38-6255-78E2-A7C5-232E65F1106D}"/>
              </a:ext>
            </a:extLst>
          </p:cNvPr>
          <p:cNvSpPr txBox="1">
            <a:spLocks/>
          </p:cNvSpPr>
          <p:nvPr/>
        </p:nvSpPr>
        <p:spPr>
          <a:xfrm>
            <a:off x="5907024" y="1216617"/>
            <a:ext cx="5413247" cy="50522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Example 2 - two overlapping outages with same HSL &amp; LSL</a:t>
            </a:r>
          </a:p>
          <a:p>
            <a:pPr marL="400050" lvl="1" indent="0">
              <a:buNone/>
            </a:pPr>
            <a:r>
              <a:rPr lang="en-US" sz="1200" dirty="0"/>
              <a:t>IDENTIFIER  EQUIPMENT_HSL   EQUIPMENT_LSL</a:t>
            </a:r>
          </a:p>
          <a:p>
            <a:pPr marL="400050" lvl="1" indent="0">
              <a:buNone/>
            </a:pPr>
            <a:r>
              <a:rPr lang="en-US" sz="1200" dirty="0"/>
              <a:t>BBBBBBBB178  82                   70</a:t>
            </a:r>
            <a:br>
              <a:rPr lang="en-US" sz="1200" dirty="0"/>
            </a:br>
            <a:r>
              <a:rPr lang="en-US" sz="1200" dirty="0"/>
              <a:t>BBBBBBBB099  82                   70</a:t>
            </a:r>
            <a:endParaRPr lang="en-US" sz="1200" dirty="0">
              <a:solidFill>
                <a:srgbClr val="00B050"/>
              </a:solidFill>
            </a:endParaRPr>
          </a:p>
          <a:p>
            <a:pPr indent="-148590"/>
            <a:endParaRPr lang="en-US" sz="1200" dirty="0"/>
          </a:p>
          <a:p>
            <a:pPr marL="22860" indent="-171450">
              <a:buFont typeface="Arial" panose="020B0604020202020204" pitchFamily="34" charset="0"/>
              <a:buChar char="•"/>
            </a:pPr>
            <a:r>
              <a:rPr lang="en-US" sz="1200" dirty="0"/>
              <a:t>ERCOT modifies the outages’ HSL &amp; LSL not matching with the other</a:t>
            </a:r>
          </a:p>
          <a:p>
            <a:pPr marL="400050" lvl="1" indent="0">
              <a:buNone/>
            </a:pPr>
            <a:r>
              <a:rPr lang="en-US" sz="1200" dirty="0"/>
              <a:t>IDENTIFIER  EQUIPMENT_HSL   EQUIPMENT_LSL</a:t>
            </a:r>
            <a:br>
              <a:rPr lang="en-US" sz="1200" dirty="0"/>
            </a:br>
            <a:r>
              <a:rPr lang="en-US" sz="1200" dirty="0">
                <a:solidFill>
                  <a:srgbClr val="00B050"/>
                </a:solidFill>
              </a:rPr>
              <a:t>BBBBBBBB178  83                   71</a:t>
            </a:r>
            <a:br>
              <a:rPr lang="en-US" sz="1200" dirty="0">
                <a:solidFill>
                  <a:srgbClr val="00B050"/>
                </a:solidFill>
              </a:rPr>
            </a:br>
            <a:r>
              <a:rPr lang="en-US" sz="1200" dirty="0"/>
              <a:t>BBBBBBBB099  82                   70</a:t>
            </a:r>
            <a:endParaRPr lang="en-US" sz="1200" dirty="0">
              <a:solidFill>
                <a:srgbClr val="00B050"/>
              </a:solidFill>
            </a:endParaRPr>
          </a:p>
          <a:p>
            <a:r>
              <a:rPr lang="en-US" sz="1200" dirty="0"/>
              <a:t>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 update as needed and notify ERCOT once its updates complete</a:t>
            </a:r>
          </a:p>
          <a:p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ERCOT reverts HSL and LSL back to previous values after MP updates the outages</a:t>
            </a:r>
          </a:p>
          <a:p>
            <a:pPr marL="365760" lvl="1" indent="0">
              <a:buNone/>
            </a:pPr>
            <a:r>
              <a:rPr lang="en-US" sz="1200" dirty="0"/>
              <a:t>IDENTIFIER  EQUIPMENT_HSL  EQUIPMENT_LSL</a:t>
            </a:r>
            <a:br>
              <a:rPr lang="en-US" sz="1200" dirty="0"/>
            </a:br>
            <a:r>
              <a:rPr lang="en-US" sz="1200" dirty="0">
                <a:solidFill>
                  <a:srgbClr val="00B050"/>
                </a:solidFill>
              </a:rPr>
              <a:t>BBBBBBBB178    82                  70</a:t>
            </a:r>
            <a:br>
              <a:rPr lang="en-US" sz="1200" dirty="0">
                <a:solidFill>
                  <a:srgbClr val="00B050"/>
                </a:solidFill>
              </a:rPr>
            </a:br>
            <a:r>
              <a:rPr lang="en-US" sz="1200" dirty="0"/>
              <a:t>BBBBBBBB099    82                  70</a:t>
            </a:r>
            <a:endParaRPr lang="en-US" sz="1200" b="1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88320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2400</TotalTime>
  <Words>940</Words>
  <Application>Microsoft Office PowerPoint</Application>
  <PresentationFormat>Widescreen</PresentationFormat>
  <Paragraphs>106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Courier New</vt:lpstr>
      <vt:lpstr>Wingdings</vt:lpstr>
      <vt:lpstr>1_Cover</vt:lpstr>
      <vt:lpstr>Page Design</vt:lpstr>
      <vt:lpstr>Outage Scheduler (OS) Enhancements Project Updates – Pre-existing overlapping Outages Handling    Katherine Li Chandra Bussa  April 23, 2026</vt:lpstr>
      <vt:lpstr>Outage Scheduler (OS) Enhancements Project</vt:lpstr>
      <vt:lpstr>Sample 1 - Overlapping Resource Outages With Zero HSL</vt:lpstr>
      <vt:lpstr>Sample 2 - Overlapping Resource Outages with Same LSL &amp; HSL</vt:lpstr>
      <vt:lpstr>Sample 3 – Outages with Nature of Work of Other or Unknown</vt:lpstr>
      <vt:lpstr>Sample 4 – Resource Planned Outage Limits Warning</vt:lpstr>
      <vt:lpstr>Sample 5 – Maintenance 2 and Maintenance 3 Outage Planned Start</vt:lpstr>
      <vt:lpstr>Pre-existing Overlapping Outages Handling</vt:lpstr>
      <vt:lpstr>Pre-existing Overlapping Outages Handling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72</cp:revision>
  <dcterms:created xsi:type="dcterms:W3CDTF">2026-03-17T20:45:51Z</dcterms:created>
  <dcterms:modified xsi:type="dcterms:W3CDTF">2026-04-24T15:16:54Z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