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73" r:id="rId7"/>
    <p:sldId id="274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51952-0F8D-4AF9-BA06-7633DA93DCF6}" v="1" dt="2026-04-21T17:50:43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modSld">
      <pc:chgData name="Badri, Sreenivas" userId="0b43dccd-042e-4be0-871d-afa1d90d6a2e" providerId="ADAL" clId="{467F39DD-4CFE-45E1-AA25-A1A8C9F836D1}" dt="2026-04-21T17:54:15.272" v="142" actId="1076"/>
      <pc:docMkLst>
        <pc:docMk/>
      </pc:docMkLst>
      <pc:sldChg chg="modSp mod">
        <pc:chgData name="Badri, Sreenivas" userId="0b43dccd-042e-4be0-871d-afa1d90d6a2e" providerId="ADAL" clId="{467F39DD-4CFE-45E1-AA25-A1A8C9F836D1}" dt="2026-04-21T17:54:15.272" v="142" actId="1076"/>
        <pc:sldMkLst>
          <pc:docMk/>
          <pc:sldMk cId="3512297305" sldId="260"/>
        </pc:sldMkLst>
        <pc:spChg chg="mod">
          <ac:chgData name="Badri, Sreenivas" userId="0b43dccd-042e-4be0-871d-afa1d90d6a2e" providerId="ADAL" clId="{467F39DD-4CFE-45E1-AA25-A1A8C9F836D1}" dt="2026-04-21T17:54:15.272" v="142" actId="1076"/>
          <ac:spMkLst>
            <pc:docMk/>
            <pc:sldMk cId="3512297305" sldId="260"/>
            <ac:spMk id="2" creationId="{F0A36AAE-68DF-EB17-E8A7-16A322F3D06C}"/>
          </ac:spMkLst>
        </pc:spChg>
      </pc:sldChg>
      <pc:sldChg chg="modSp mod">
        <pc:chgData name="Badri, Sreenivas" userId="0b43dccd-042e-4be0-871d-afa1d90d6a2e" providerId="ADAL" clId="{467F39DD-4CFE-45E1-AA25-A1A8C9F836D1}" dt="2026-04-21T17:50:57.674" v="63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4-21T17:50:57.674" v="63" actId="20577"/>
          <ac:spMkLst>
            <pc:docMk/>
            <pc:sldMk cId="3584611109" sldId="272"/>
            <ac:spMk id="4" creationId="{AD499839-B798-E7B3-DB15-49FAE56390EE}"/>
          </ac:spMkLst>
        </pc:spChg>
      </pc:sldChg>
      <pc:sldChg chg="modSp mod">
        <pc:chgData name="Badri, Sreenivas" userId="0b43dccd-042e-4be0-871d-afa1d90d6a2e" providerId="ADAL" clId="{467F39DD-4CFE-45E1-AA25-A1A8C9F836D1}" dt="2026-04-21T17:49:58.741" v="41" actId="1076"/>
        <pc:sldMkLst>
          <pc:docMk/>
          <pc:sldMk cId="528621009" sldId="273"/>
        </pc:sldMkLst>
        <pc:spChg chg="mod">
          <ac:chgData name="Badri, Sreenivas" userId="0b43dccd-042e-4be0-871d-afa1d90d6a2e" providerId="ADAL" clId="{467F39DD-4CFE-45E1-AA25-A1A8C9F836D1}" dt="2026-04-21T17:49:35.034" v="39" actId="6549"/>
          <ac:spMkLst>
            <pc:docMk/>
            <pc:sldMk cId="528621009" sldId="273"/>
            <ac:spMk id="5" creationId="{FEEC331C-6A59-FCFF-1F14-DD25475D0EF5}"/>
          </ac:spMkLst>
        </pc:spChg>
        <pc:graphicFrameChg chg="mod modGraphic">
          <ac:chgData name="Badri, Sreenivas" userId="0b43dccd-042e-4be0-871d-afa1d90d6a2e" providerId="ADAL" clId="{467F39DD-4CFE-45E1-AA25-A1A8C9F836D1}" dt="2026-04-21T17:49:58.741" v="41" actId="1076"/>
          <ac:graphicFrameMkLst>
            <pc:docMk/>
            <pc:sldMk cId="528621009" sldId="273"/>
            <ac:graphicFrameMk id="3" creationId="{53094755-9388-C3EC-B572-C93A1087A15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21,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NPRR 1188 – ICCP Telemetry handbook updates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b="0" dirty="0"/>
              <a:t>Tejaswi Potluri/Kevin McGarrahan</a:t>
            </a: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April 23,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/>
            <a:r>
              <a:rPr lang="en-US" b="0" dirty="0"/>
              <a:t>NPRR 1188 ICCP handbook updates to include two new resource status codes for Load Resources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NPRR 1188 project is in requirements development and design phase.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1188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020" y="992662"/>
            <a:ext cx="11084251" cy="98141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NPRR 1188 enables nodal dispatch for Controllable Load Resources (CLR) that are not ALR’s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Tentative go-live date: Jan 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Adds two new resource statuses for Load Resources</a:t>
            </a:r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094755-9388-C3EC-B572-C93A1087A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700995"/>
              </p:ext>
            </p:extLst>
          </p:nvPr>
        </p:nvGraphicFramePr>
        <p:xfrm>
          <a:off x="125696" y="2209613"/>
          <a:ext cx="11532904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281">
                  <a:extLst>
                    <a:ext uri="{9D8B030D-6E8A-4147-A177-3AD203B41FA5}">
                      <a16:colId xmlns:a16="http://schemas.microsoft.com/office/drawing/2014/main" val="681412013"/>
                    </a:ext>
                  </a:extLst>
                </a:gridCol>
                <a:gridCol w="1858265">
                  <a:extLst>
                    <a:ext uri="{9D8B030D-6E8A-4147-A177-3AD203B41FA5}">
                      <a16:colId xmlns:a16="http://schemas.microsoft.com/office/drawing/2014/main" val="2641526381"/>
                    </a:ext>
                  </a:extLst>
                </a:gridCol>
                <a:gridCol w="2850038">
                  <a:extLst>
                    <a:ext uri="{9D8B030D-6E8A-4147-A177-3AD203B41FA5}">
                      <a16:colId xmlns:a16="http://schemas.microsoft.com/office/drawing/2014/main" val="415512765"/>
                    </a:ext>
                  </a:extLst>
                </a:gridCol>
                <a:gridCol w="2038861">
                  <a:extLst>
                    <a:ext uri="{9D8B030D-6E8A-4147-A177-3AD203B41FA5}">
                      <a16:colId xmlns:a16="http://schemas.microsoft.com/office/drawing/2014/main" val="4076631708"/>
                    </a:ext>
                  </a:extLst>
                </a:gridCol>
                <a:gridCol w="3377459">
                  <a:extLst>
                    <a:ext uri="{9D8B030D-6E8A-4147-A177-3AD203B41FA5}">
                      <a16:colId xmlns:a16="http://schemas.microsoft.com/office/drawing/2014/main" val="352517177"/>
                    </a:ext>
                  </a:extLst>
                </a:gridCol>
              </a:tblGrid>
              <a:tr h="767978">
                <a:tc>
                  <a:txBody>
                    <a:bodyPr/>
                    <a:lstStyle/>
                    <a:p>
                      <a:r>
                        <a:rPr lang="en-US" dirty="0"/>
                        <a:t>Status Code</a:t>
                      </a:r>
                    </a:p>
                    <a:p>
                      <a:r>
                        <a:rPr lang="en-US" dirty="0"/>
                        <a:t>(RSTR)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438103"/>
                  </a:ext>
                </a:extLst>
              </a:tr>
              <a:tr h="767978">
                <a:tc>
                  <a:txBody>
                    <a:bodyPr/>
                    <a:lstStyle/>
                    <a:p>
                      <a:r>
                        <a:rPr lang="en-US" dirty="0"/>
                        <a:t>259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ONTEST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On-line blocked from SCED for operations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Load Resource</a:t>
                      </a:r>
                    </a:p>
                    <a:p>
                      <a:r>
                        <a:rPr lang="en-US" dirty="0"/>
                        <a:t>(CLR and NCLR)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Available for COP and real time telemetry.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28728"/>
                  </a:ext>
                </a:extLst>
              </a:tr>
              <a:tr h="2150339">
                <a:tc>
                  <a:txBody>
                    <a:bodyPr/>
                    <a:lstStyle/>
                    <a:p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CLR is On-Line but temporarily unavailable for Dispatch by SCED or providing Ancillary Service due to a valid and verifiable operational reason.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Load Resource</a:t>
                      </a:r>
                    </a:p>
                    <a:p>
                      <a:r>
                        <a:rPr lang="en-US" dirty="0"/>
                        <a:t>(CLR only)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US" dirty="0"/>
                        <a:t>Not applicable for COP. Available for real time telemetry only.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SCED, Resource Base Points will be set equal to the telemetered net real power of the Resource available at the time of the SCED execution.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393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9B842-A33A-FB57-FD12-9F315405A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E10A2-31E9-6CC1-8C0F-F865ADF7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BDBB63-B727-C06D-D6ED-9DE8F0AD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ICCP handbook updates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19A68E9-B783-D7D1-684D-F7786FA6B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682" y="754667"/>
            <a:ext cx="4902525" cy="560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779E690-8643-2D01-8410-3E1221C5895D}"/>
              </a:ext>
            </a:extLst>
          </p:cNvPr>
          <p:cNvSpPr/>
          <p:nvPr/>
        </p:nvSpPr>
        <p:spPr>
          <a:xfrm>
            <a:off x="7328239" y="5835057"/>
            <a:ext cx="3435409" cy="52129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002B753-4CD8-F446-E49D-83E2C07959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8475" y="2165987"/>
            <a:ext cx="4902524" cy="39297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draft version of ICCP handbook updates are shown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updated version of the ICCP handbook will be posted to ercot.com closer to the go-live date of this NPRR.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Posting of the ICCP handbook with NPRR1188 updates will be communicated in future TWG meetings.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62" y="1721006"/>
            <a:ext cx="5565131" cy="1848259"/>
          </a:xfrm>
        </p:spPr>
        <p:txBody>
          <a:bodyPr/>
          <a:lstStyle/>
          <a:p>
            <a:r>
              <a:rPr lang="en-US" dirty="0"/>
              <a:t>Questions/Comments?</a:t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1124</TotalTime>
  <Words>252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Wingdings</vt:lpstr>
      <vt:lpstr>1_Cover</vt:lpstr>
      <vt:lpstr>Page Design</vt:lpstr>
      <vt:lpstr>NPRR 1188 – ICCP Telemetry handbook updates    Tejaswi Potluri/Kevin McGarrahan  April 23, 2026</vt:lpstr>
      <vt:lpstr>NPRR 1188 Overview</vt:lpstr>
      <vt:lpstr>Draft ICCP handbook updates</vt:lpstr>
      <vt:lpstr>Questions/Comments?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23</cp:revision>
  <dcterms:created xsi:type="dcterms:W3CDTF">2026-03-17T20:45:51Z</dcterms:created>
  <dcterms:modified xsi:type="dcterms:W3CDTF">2026-04-21T17:54:22Z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