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3" r:id="rId4"/>
    <p:sldMasterId id="2147483663" r:id="rId5"/>
  </p:sldMasterIdLst>
  <p:notesMasterIdLst>
    <p:notesMasterId r:id="rId13"/>
  </p:notesMasterIdLst>
  <p:handoutMasterIdLst>
    <p:handoutMasterId r:id="rId14"/>
  </p:handoutMasterIdLst>
  <p:sldIdLst>
    <p:sldId id="542" r:id="rId6"/>
    <p:sldId id="566" r:id="rId7"/>
    <p:sldId id="567" r:id="rId8"/>
    <p:sldId id="570" r:id="rId9"/>
    <p:sldId id="568" r:id="rId10"/>
    <p:sldId id="569" r:id="rId11"/>
    <p:sldId id="28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AED60BC-6DC8-9208-15EC-10DB2B0CE731}" name="Mereness, Matt" initials="MM" userId="S::matt.mereness@ercot.com::6db1126a-164e-4475-8d86-5dde160acd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D07C"/>
    <a:srgbClr val="0076C6"/>
    <a:srgbClr val="00AEC7"/>
    <a:srgbClr val="E6EBF0"/>
    <a:srgbClr val="093C61"/>
    <a:srgbClr val="98C3FA"/>
    <a:srgbClr val="70CDD9"/>
    <a:srgbClr val="8DC3E5"/>
    <a:srgbClr val="A9E5EA"/>
    <a:srgbClr val="5B67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F6CBDE-90CF-4603-886E-571FEC6DB269}" v="6" dt="2026-04-23T17:48:15.712"/>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7" d="100"/>
          <a:sy n="97" d="100"/>
        </p:scale>
        <p:origin x="2004" y="30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2202"/>
    </p:cViewPr>
  </p:sorterViewPr>
  <p:notesViewPr>
    <p:cSldViewPr showGuides="1">
      <p:cViewPr varScale="1">
        <p:scale>
          <a:sx n="61" d="100"/>
          <a:sy n="61" d="100"/>
        </p:scale>
        <p:origin x="2285"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ri, Sreenivas" userId="0b43dccd-042e-4be0-871d-afa1d90d6a2e" providerId="ADAL" clId="{467F39DD-4CFE-45E1-AA25-A1A8C9F836D1}"/>
    <pc:docChg chg="undo custSel addSld modSld sldOrd">
      <pc:chgData name="Badri, Sreenivas" userId="0b43dccd-042e-4be0-871d-afa1d90d6a2e" providerId="ADAL" clId="{467F39DD-4CFE-45E1-AA25-A1A8C9F836D1}" dt="2026-04-23T17:57:07.614" v="611" actId="255"/>
      <pc:docMkLst>
        <pc:docMk/>
      </pc:docMkLst>
      <pc:sldChg chg="modSp mod">
        <pc:chgData name="Badri, Sreenivas" userId="0b43dccd-042e-4be0-871d-afa1d90d6a2e" providerId="ADAL" clId="{467F39DD-4CFE-45E1-AA25-A1A8C9F836D1}" dt="2026-04-23T17:57:07.614" v="611" actId="255"/>
        <pc:sldMkLst>
          <pc:docMk/>
          <pc:sldMk cId="3446500615" sldId="280"/>
        </pc:sldMkLst>
        <pc:spChg chg="mod">
          <ac:chgData name="Badri, Sreenivas" userId="0b43dccd-042e-4be0-871d-afa1d90d6a2e" providerId="ADAL" clId="{467F39DD-4CFE-45E1-AA25-A1A8C9F836D1}" dt="2026-04-23T17:57:07.614" v="611" actId="255"/>
          <ac:spMkLst>
            <pc:docMk/>
            <pc:sldMk cId="3446500615" sldId="280"/>
            <ac:spMk id="3" creationId="{8265348D-3465-46B4-89D9-D0499BC1F3C7}"/>
          </ac:spMkLst>
        </pc:spChg>
      </pc:sldChg>
      <pc:sldChg chg="modSp mod">
        <pc:chgData name="Badri, Sreenivas" userId="0b43dccd-042e-4be0-871d-afa1d90d6a2e" providerId="ADAL" clId="{467F39DD-4CFE-45E1-AA25-A1A8C9F836D1}" dt="2026-04-23T17:18:59.828" v="61" actId="20577"/>
        <pc:sldMkLst>
          <pc:docMk/>
          <pc:sldMk cId="1850676767" sldId="542"/>
        </pc:sldMkLst>
        <pc:spChg chg="mod">
          <ac:chgData name="Badri, Sreenivas" userId="0b43dccd-042e-4be0-871d-afa1d90d6a2e" providerId="ADAL" clId="{467F39DD-4CFE-45E1-AA25-A1A8C9F836D1}" dt="2026-04-23T17:18:59.828" v="61" actId="20577"/>
          <ac:spMkLst>
            <pc:docMk/>
            <pc:sldMk cId="1850676767" sldId="542"/>
            <ac:spMk id="4" creationId="{71B380C9-83F4-13B7-773B-9880F0F13E5F}"/>
          </ac:spMkLst>
        </pc:spChg>
      </pc:sldChg>
      <pc:sldChg chg="modSp mod">
        <pc:chgData name="Badri, Sreenivas" userId="0b43dccd-042e-4be0-871d-afa1d90d6a2e" providerId="ADAL" clId="{467F39DD-4CFE-45E1-AA25-A1A8C9F836D1}" dt="2026-04-23T17:49:38.346" v="610" actId="1076"/>
        <pc:sldMkLst>
          <pc:docMk/>
          <pc:sldMk cId="3816921865" sldId="567"/>
        </pc:sldMkLst>
        <pc:spChg chg="mod">
          <ac:chgData name="Badri, Sreenivas" userId="0b43dccd-042e-4be0-871d-afa1d90d6a2e" providerId="ADAL" clId="{467F39DD-4CFE-45E1-AA25-A1A8C9F836D1}" dt="2026-04-23T17:49:38.346" v="610" actId="1076"/>
          <ac:spMkLst>
            <pc:docMk/>
            <pc:sldMk cId="3816921865" sldId="567"/>
            <ac:spMk id="3" creationId="{19831548-0D62-0F5A-F83A-6CE6F75B1E59}"/>
          </ac:spMkLst>
        </pc:spChg>
      </pc:sldChg>
      <pc:sldChg chg="modSp mod">
        <pc:chgData name="Badri, Sreenivas" userId="0b43dccd-042e-4be0-871d-afa1d90d6a2e" providerId="ADAL" clId="{467F39DD-4CFE-45E1-AA25-A1A8C9F836D1}" dt="2026-04-23T17:42:48.964" v="447" actId="5793"/>
        <pc:sldMkLst>
          <pc:docMk/>
          <pc:sldMk cId="3402877318" sldId="568"/>
        </pc:sldMkLst>
        <pc:spChg chg="mod">
          <ac:chgData name="Badri, Sreenivas" userId="0b43dccd-042e-4be0-871d-afa1d90d6a2e" providerId="ADAL" clId="{467F39DD-4CFE-45E1-AA25-A1A8C9F836D1}" dt="2026-04-23T17:39:25.408" v="306" actId="20577"/>
          <ac:spMkLst>
            <pc:docMk/>
            <pc:sldMk cId="3402877318" sldId="568"/>
            <ac:spMk id="2" creationId="{17BD1E60-7ADA-5973-40F2-DD675D8761CF}"/>
          </ac:spMkLst>
        </pc:spChg>
        <pc:spChg chg="mod">
          <ac:chgData name="Badri, Sreenivas" userId="0b43dccd-042e-4be0-871d-afa1d90d6a2e" providerId="ADAL" clId="{467F39DD-4CFE-45E1-AA25-A1A8C9F836D1}" dt="2026-04-23T17:42:48.964" v="447" actId="5793"/>
          <ac:spMkLst>
            <pc:docMk/>
            <pc:sldMk cId="3402877318" sldId="568"/>
            <ac:spMk id="3" creationId="{C77BB496-BA13-9771-A04C-7AD3E28EEB14}"/>
          </ac:spMkLst>
        </pc:spChg>
      </pc:sldChg>
      <pc:sldChg chg="modSp mod">
        <pc:chgData name="Badri, Sreenivas" userId="0b43dccd-042e-4be0-871d-afa1d90d6a2e" providerId="ADAL" clId="{467F39DD-4CFE-45E1-AA25-A1A8C9F836D1}" dt="2026-04-23T17:45:54.840" v="581" actId="5793"/>
        <pc:sldMkLst>
          <pc:docMk/>
          <pc:sldMk cId="2199086202" sldId="569"/>
        </pc:sldMkLst>
        <pc:spChg chg="mod">
          <ac:chgData name="Badri, Sreenivas" userId="0b43dccd-042e-4be0-871d-afa1d90d6a2e" providerId="ADAL" clId="{467F39DD-4CFE-45E1-AA25-A1A8C9F836D1}" dt="2026-04-23T17:19:45.694" v="69" actId="20577"/>
          <ac:spMkLst>
            <pc:docMk/>
            <pc:sldMk cId="2199086202" sldId="569"/>
            <ac:spMk id="2" creationId="{18526A79-F749-C130-CE27-6E5B1835DB8E}"/>
          </ac:spMkLst>
        </pc:spChg>
        <pc:spChg chg="mod">
          <ac:chgData name="Badri, Sreenivas" userId="0b43dccd-042e-4be0-871d-afa1d90d6a2e" providerId="ADAL" clId="{467F39DD-4CFE-45E1-AA25-A1A8C9F836D1}" dt="2026-04-23T17:45:54.840" v="581" actId="5793"/>
          <ac:spMkLst>
            <pc:docMk/>
            <pc:sldMk cId="2199086202" sldId="569"/>
            <ac:spMk id="3" creationId="{7238F0A6-D047-1F39-2A24-18B36B4807C5}"/>
          </ac:spMkLst>
        </pc:spChg>
        <pc:picChg chg="mod">
          <ac:chgData name="Badri, Sreenivas" userId="0b43dccd-042e-4be0-871d-afa1d90d6a2e" providerId="ADAL" clId="{467F39DD-4CFE-45E1-AA25-A1A8C9F836D1}" dt="2026-04-23T17:44:36.184" v="535" actId="1076"/>
          <ac:picMkLst>
            <pc:docMk/>
            <pc:sldMk cId="2199086202" sldId="569"/>
            <ac:picMk id="6" creationId="{8F0C3B96-C8C1-EFFE-2106-779CE8DB3927}"/>
          </ac:picMkLst>
        </pc:picChg>
      </pc:sldChg>
      <pc:sldChg chg="add ord">
        <pc:chgData name="Badri, Sreenivas" userId="0b43dccd-042e-4be0-871d-afa1d90d6a2e" providerId="ADAL" clId="{467F39DD-4CFE-45E1-AA25-A1A8C9F836D1}" dt="2026-04-23T17:48:21.745" v="584"/>
        <pc:sldMkLst>
          <pc:docMk/>
          <pc:sldMk cId="164793879" sldId="57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dirty="0"/>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dirty="0"/>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dirty="0"/>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76971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548640"/>
        <a:ext cx="76971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72983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1160373" y="2194560"/>
        <a:ext cx="72983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76971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86360" rIns="86360" bIns="86360" numCol="1" spcCol="1270" anchor="ctr" anchorCtr="0">
          <a:noAutofit/>
        </a:bodyPr>
        <a:lstStyle/>
        <a:p>
          <a:pPr marL="0" lvl="0" indent="0" algn="l" defTabSz="1511300">
            <a:lnSpc>
              <a:spcPct val="90000"/>
            </a:lnSpc>
            <a:spcBef>
              <a:spcPct val="0"/>
            </a:spcBef>
            <a:spcAft>
              <a:spcPct val="35000"/>
            </a:spcAft>
            <a:buNone/>
          </a:pPr>
          <a:r>
            <a:rPr lang="en-US" sz="3400" kern="1200" dirty="0"/>
            <a:t>Click to edit Master subtitle style</a:t>
          </a:r>
        </a:p>
      </dsp:txBody>
      <dsp:txXfrm>
        <a:off x="761512" y="3840480"/>
        <a:ext cx="76971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4/23/2026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4/23/2026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Content Placeholder 2">
            <a:extLst>
              <a:ext uri="{FF2B5EF4-FFF2-40B4-BE49-F238E27FC236}">
                <a16:creationId xmlns:a16="http://schemas.microsoft.com/office/drawing/2014/main" id="{B51E1165-2D5E-A8BA-AD01-59C2367A0139}"/>
              </a:ext>
            </a:extLst>
          </p:cNvPr>
          <p:cNvSpPr>
            <a:spLocks noGrp="1"/>
          </p:cNvSpPr>
          <p:nvPr>
            <p:ph idx="1"/>
          </p:nvPr>
        </p:nvSpPr>
        <p:spPr>
          <a:xfrm>
            <a:off x="304800" y="762000"/>
            <a:ext cx="8534400" cy="2209800"/>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8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C1068C6B-C94E-547A-7102-71442E874B5D}"/>
              </a:ext>
            </a:extLst>
          </p:cNvPr>
          <p:cNvSpPr>
            <a:spLocks noGrp="1"/>
          </p:cNvSpPr>
          <p:nvPr>
            <p:ph idx="10"/>
          </p:nvPr>
        </p:nvSpPr>
        <p:spPr>
          <a:xfrm>
            <a:off x="304800" y="3124200"/>
            <a:ext cx="8534400" cy="26670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 Takeaway">
    <p:spTree>
      <p:nvGrpSpPr>
        <p:cNvPr id="1" name=""/>
        <p:cNvGrpSpPr/>
        <p:nvPr/>
      </p:nvGrpSpPr>
      <p:grpSpPr>
        <a:xfrm>
          <a:off x="0" y="0"/>
          <a:ext cx="0" cy="0"/>
          <a:chOff x="0" y="0"/>
          <a:chExt cx="0" cy="0"/>
        </a:xfrm>
      </p:grpSpPr>
      <p:sp>
        <p:nvSpPr>
          <p:cNvPr id="13" name="Content Placeholder 2" descr="xdgdfgdfg">
            <a:extLst>
              <a:ext uri="{FF2B5EF4-FFF2-40B4-BE49-F238E27FC236}">
                <a16:creationId xmlns:a16="http://schemas.microsoft.com/office/drawing/2014/main" id="{11BF4596-49BD-5DCB-711C-47030A443E0E}"/>
              </a:ext>
              <a:ext uri="{C183D7F6-B498-43B3-948B-1728B52AA6E4}">
                <adec:decorative xmlns:adec="http://schemas.microsoft.com/office/drawing/2017/decorative" val="0"/>
              </a:ext>
            </a:extLst>
          </p:cNvPr>
          <p:cNvSpPr>
            <a:spLocks noGrp="1"/>
          </p:cNvSpPr>
          <p:nvPr>
            <p:ph idx="11"/>
          </p:nvPr>
        </p:nvSpPr>
        <p:spPr>
          <a:xfrm>
            <a:off x="304800" y="1058219"/>
            <a:ext cx="8534400"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17" name="Content Placeholder 2">
            <a:extLst>
              <a:ext uri="{FF2B5EF4-FFF2-40B4-BE49-F238E27FC236}">
                <a16:creationId xmlns:a16="http://schemas.microsoft.com/office/drawing/2014/main" id="{C2FC120C-B1CB-16E5-B00E-55E88FB1592E}"/>
              </a:ext>
            </a:extLst>
          </p:cNvPr>
          <p:cNvSpPr>
            <a:spLocks noGrp="1"/>
          </p:cNvSpPr>
          <p:nvPr>
            <p:ph idx="12"/>
          </p:nvPr>
        </p:nvSpPr>
        <p:spPr>
          <a:xfrm>
            <a:off x="304800" y="3524730"/>
            <a:ext cx="8534400"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5B05C1E4-0ADA-E143-5454-47ACE69FE9D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B3C4B1-5703-0FC3-7F3A-467B71334E7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8288573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304800" y="762000"/>
            <a:ext cx="5410200" cy="53340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5867400" y="914400"/>
            <a:ext cx="2971800" cy="51816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182880" rIns="274320" bIns="18288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Footer Placeholder 4">
            <a:extLst>
              <a:ext uri="{FF2B5EF4-FFF2-40B4-BE49-F238E27FC236}">
                <a16:creationId xmlns:a16="http://schemas.microsoft.com/office/drawing/2014/main" id="{EC87C22B-ECB6-24C9-CA51-802C0CC5A9A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C902CBC-1565-53AF-76EE-5EA87EAAEDC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1" y="1066800"/>
            <a:ext cx="8534400"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a:p>
            <a:pPr lvl="2"/>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304801" y="3574374"/>
            <a:ext cx="8534400"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0"/>
            <a:endParaRPr lang="en-US" dirty="0"/>
          </a:p>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Footer Placeholder 4">
            <a:extLst>
              <a:ext uri="{FF2B5EF4-FFF2-40B4-BE49-F238E27FC236}">
                <a16:creationId xmlns:a16="http://schemas.microsoft.com/office/drawing/2014/main" id="{4AF8B1A1-8352-B98E-3C78-48C46BD8F21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8" name="Slide Number Placeholder 5">
            <a:extLst>
              <a:ext uri="{FF2B5EF4-FFF2-40B4-BE49-F238E27FC236}">
                <a16:creationId xmlns:a16="http://schemas.microsoft.com/office/drawing/2014/main" id="{040D7F8C-7E87-E617-9858-400C5F8AC25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6930293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304800" y="762000"/>
            <a:ext cx="4210050" cy="5029201"/>
          </a:xfrm>
          <a:prstGeom prst="rect">
            <a:avLst/>
          </a:prstGeom>
        </p:spPr>
        <p:txBody>
          <a:bodyPr lIns="274320" tIns="274320" rIns="274320" bIns="274320"/>
          <a:lstStyle>
            <a:lvl1pPr>
              <a:defRPr lang="en-US" sz="2000" dirty="0">
                <a:solidFill>
                  <a:schemeClr val="tx1"/>
                </a:solidFill>
              </a:defRPr>
            </a:lvl1pPr>
          </a:lstStyle>
          <a:p>
            <a:endParaRPr lang="en-US" dirty="0"/>
          </a:p>
        </p:txBody>
      </p:sp>
      <p:sp>
        <p:nvSpPr>
          <p:cNvPr id="6" name="Content Placeholder 5"/>
          <p:cNvSpPr>
            <a:spLocks noGrp="1"/>
          </p:cNvSpPr>
          <p:nvPr>
            <p:ph sz="half" idx="2"/>
          </p:nvPr>
        </p:nvSpPr>
        <p:spPr>
          <a:xfrm>
            <a:off x="4629150" y="762000"/>
            <a:ext cx="3886200" cy="5029201"/>
          </a:xfrm>
          <a:prstGeom prst="rect">
            <a:avLst/>
          </a:prstGeom>
        </p:spPr>
        <p:txBody>
          <a:bodyPr lIns="274320" tIns="274320" rIns="274320" bIns="274320"/>
          <a:lstStyle>
            <a:lvl1pPr>
              <a:defRPr sz="2000">
                <a:solidFill>
                  <a:schemeClr val="tx1"/>
                </a:solidFill>
              </a:defRPr>
            </a:lvl1pPr>
          </a:lstStyle>
          <a:p>
            <a:endParaRPr lang="en-US" dirty="0"/>
          </a:p>
        </p:txBody>
      </p:sp>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F6FD2C47-F578-2F9E-22DF-DA95B857A3B3}"/>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2ED327A-7496-0E17-F5C8-2E5C3BB9611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58940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7"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381000" y="1240594"/>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400516" y="1926394"/>
            <a:ext cx="2743200" cy="3941006"/>
          </a:xfrm>
          <a:prstGeom prst="rect">
            <a:avLst/>
          </a:prstGeom>
        </p:spPr>
        <p:txBody>
          <a:bodyPr/>
          <a:lstStyle>
            <a:lvl1pPr>
              <a:defRPr sz="1400">
                <a:solidFill>
                  <a:schemeClr val="tx1"/>
                </a:solidFill>
              </a:defRPr>
            </a:lvl1pPr>
          </a:lstStyle>
          <a:p>
            <a:endParaRPr lang="en-US" dirty="0"/>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3200400" y="1240594"/>
            <a:ext cx="2743200" cy="576262"/>
          </a:xfrm>
          <a:prstGeom prst="rect">
            <a:avLst/>
          </a:prstGeom>
        </p:spPr>
        <p:txBody>
          <a:bodyPr/>
          <a:lstStyle>
            <a:lvl1pPr marL="0" indent="0">
              <a:buNone/>
              <a:defRPr sz="2000">
                <a:solidFill>
                  <a:srgbClr val="00AEC7"/>
                </a:solidFill>
                <a:latin typeface="+mj-lt"/>
              </a:defRPr>
            </a:lvl1pPr>
          </a:lstStyle>
          <a:p>
            <a:endParaRPr lang="en-US" dirty="0"/>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3219916" y="1926394"/>
            <a:ext cx="2743200" cy="3941006"/>
          </a:xfrm>
          <a:prstGeom prst="rect">
            <a:avLst/>
          </a:prstGeom>
        </p:spPr>
        <p:txBody>
          <a:bodyPr/>
          <a:lstStyle>
            <a:lvl1pPr>
              <a:defRPr sz="1400">
                <a:solidFill>
                  <a:schemeClr val="tx1"/>
                </a:solidFill>
              </a:defRPr>
            </a:lvl1pPr>
          </a:lstStyle>
          <a:p>
            <a:endParaRPr lang="en-US" dirty="0"/>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6000284" y="1237099"/>
            <a:ext cx="2743200" cy="576262"/>
          </a:xfrm>
          <a:prstGeom prst="rect">
            <a:avLst/>
          </a:prstGeom>
        </p:spPr>
        <p:txBody>
          <a:bodyPr/>
          <a:lstStyle>
            <a:lvl1pPr marL="0" indent="0">
              <a:buFontTx/>
              <a:buNone/>
              <a:defRPr sz="2000">
                <a:solidFill>
                  <a:srgbClr val="00AEC7"/>
                </a:solidFill>
                <a:latin typeface="+mj-lt"/>
              </a:defRPr>
            </a:lvl1pPr>
          </a:lstStyle>
          <a:p>
            <a:endParaRPr lang="en-US" dirty="0"/>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6019800" y="1922899"/>
            <a:ext cx="2743200" cy="3941006"/>
          </a:xfrm>
          <a:prstGeom prst="rect">
            <a:avLst/>
          </a:prstGeom>
        </p:spPr>
        <p:txBody>
          <a:bodyPr/>
          <a:lstStyle>
            <a:lvl1pPr>
              <a:defRPr sz="1400">
                <a:solidFill>
                  <a:schemeClr val="tx1"/>
                </a:solidFill>
              </a:defRPr>
            </a:lvl1pPr>
          </a:lstStyle>
          <a:p>
            <a:endParaRPr lang="en-US" dirty="0"/>
          </a:p>
        </p:txBody>
      </p:sp>
      <p:sp>
        <p:nvSpPr>
          <p:cNvPr id="2" name="Footer Placeholder 4">
            <a:extLst>
              <a:ext uri="{FF2B5EF4-FFF2-40B4-BE49-F238E27FC236}">
                <a16:creationId xmlns:a16="http://schemas.microsoft.com/office/drawing/2014/main" id="{00B85CC8-6F83-6404-ACAA-F1FA4529AE6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9AE8A331-9F84-084C-7267-CFE65AA7774A}"/>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9637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304800" y="762000"/>
          <a:ext cx="85344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2" name="Footer Placeholder 4">
            <a:extLst>
              <a:ext uri="{FF2B5EF4-FFF2-40B4-BE49-F238E27FC236}">
                <a16:creationId xmlns:a16="http://schemas.microsoft.com/office/drawing/2014/main" id="{DA8C3691-EDE4-B07C-F114-E502244790C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3" name="Slide Number Placeholder 5">
            <a:extLst>
              <a:ext uri="{FF2B5EF4-FFF2-40B4-BE49-F238E27FC236}">
                <a16:creationId xmlns:a16="http://schemas.microsoft.com/office/drawing/2014/main" id="{C7B83F30-EC1D-F71C-95D7-1B5BC9FD203F}"/>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43866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70951"/>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066800"/>
            <a:ext cx="8534400" cy="485323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8534400" y="6324600"/>
            <a:ext cx="6096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
        <p:nvSpPr>
          <p:cNvPr id="9" name="Footer Placeholder 4"/>
          <p:cNvSpPr>
            <a:spLocks noGrp="1"/>
          </p:cNvSpPr>
          <p:nvPr>
            <p:ph type="ftr" sz="quarter" idx="3"/>
          </p:nvPr>
        </p:nvSpPr>
        <p:spPr>
          <a:xfrm>
            <a:off x="2743200" y="6299284"/>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10" name="Slide Number Placeholder 5"/>
          <p:cNvSpPr txBox="1">
            <a:spLocks/>
          </p:cNvSpPr>
          <p:nvPr userDrawn="1"/>
        </p:nvSpPr>
        <p:spPr>
          <a:xfrm>
            <a:off x="8534400" y="6324600"/>
            <a:ext cx="609600" cy="296862"/>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17636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0429"/>
            <a:ext cx="8005618" cy="1470025"/>
          </a:xfrm>
          <a:prstGeom prst="rect">
            <a:avLst/>
          </a:prstGeom>
        </p:spPr>
        <p:txBody>
          <a:bodyPr/>
          <a:lstStyle>
            <a:lvl1pPr>
              <a:defRPr b="1">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452418" y="3886200"/>
            <a:ext cx="6400800"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Footer Placeholder 4">
            <a:extLst>
              <a:ext uri="{FF2B5EF4-FFF2-40B4-BE49-F238E27FC236}">
                <a16:creationId xmlns:a16="http://schemas.microsoft.com/office/drawing/2014/main" id="{561D9533-CB1D-41E2-A7CA-83FDF6B751C1}"/>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7" name="Slide Number Placeholder 5">
            <a:extLst>
              <a:ext uri="{FF2B5EF4-FFF2-40B4-BE49-F238E27FC236}">
                <a16:creationId xmlns:a16="http://schemas.microsoft.com/office/drawing/2014/main" id="{441D418E-9C88-65C3-7644-3BFD9E325CB6}"/>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82831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438404"/>
            <a:ext cx="8005618" cy="1470025"/>
          </a:xfrm>
          <a:prstGeom prst="rect">
            <a:avLst/>
          </a:prstGeom>
        </p:spPr>
        <p:txBody>
          <a:bodyPr/>
          <a:lstStyle>
            <a:lvl1pPr>
              <a:defRPr b="1">
                <a:solidFill>
                  <a:schemeClr val="accent1"/>
                </a:solidFill>
              </a:defRPr>
            </a:lvl1pPr>
          </a:lstStyle>
          <a:p>
            <a:r>
              <a:rPr lang="en-US" dirty="0"/>
              <a:t>Click to edit Master title style</a:t>
            </a:r>
          </a:p>
        </p:txBody>
      </p:sp>
      <p:sp>
        <p:nvSpPr>
          <p:cNvPr id="3" name="Footer Placeholder 4">
            <a:extLst>
              <a:ext uri="{FF2B5EF4-FFF2-40B4-BE49-F238E27FC236}">
                <a16:creationId xmlns:a16="http://schemas.microsoft.com/office/drawing/2014/main" id="{1F378818-BDFE-F884-8C6C-4CCC2735F49B}"/>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441FCBFE-0DE4-6F22-6E66-AE772DD05E9D}"/>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Footer Placeholder 4">
            <a:extLst>
              <a:ext uri="{FF2B5EF4-FFF2-40B4-BE49-F238E27FC236}">
                <a16:creationId xmlns:a16="http://schemas.microsoft.com/office/drawing/2014/main" id="{545B7A48-1656-2C3F-0296-FBEF4281ABEA}"/>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F866302B-9158-11F4-3B77-9F86EAAEC23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762001"/>
            <a:ext cx="8534400" cy="5280822"/>
          </a:xfrm>
          <a:prstGeom prst="rect">
            <a:avLst/>
          </a:prstGeom>
        </p:spPr>
        <p:txBody>
          <a:bodyPr lIns="274320" tIns="274320" rIns="274320" bIns="274320"/>
          <a:lstStyle>
            <a:lvl1pPr>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Footer Placeholder 4">
            <a:extLst>
              <a:ext uri="{FF2B5EF4-FFF2-40B4-BE49-F238E27FC236}">
                <a16:creationId xmlns:a16="http://schemas.microsoft.com/office/drawing/2014/main" id="{166858FE-C979-8B8E-03D2-C3C16DE57A60}"/>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AC82599C-5AEF-12A9-5E15-1FCCC1DE3FA7}"/>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93111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304800" y="762000"/>
            <a:ext cx="8534400" cy="2080570"/>
          </a:xfrm>
          <a:prstGeom prst="rect">
            <a:avLst/>
          </a:prstGeom>
          <a:noFill/>
          <a:ln w="15875" cap="rnd" cmpd="sng">
            <a:noFill/>
            <a:miter lim="800000"/>
          </a:ln>
          <a:effectLst/>
        </p:spPr>
        <p:txBody>
          <a:bodyPr wrap="square" lIns="274320" tIns="274320" rIns="274320" bIns="274320" numCol="1" spcCol="0">
            <a:spAutoFit/>
          </a:bodyPr>
          <a:lstStyle>
            <a:lvl1pPr marL="0" indent="0">
              <a:buNone/>
              <a:defRPr sz="2000">
                <a:solidFill>
                  <a:schemeClr val="tx1"/>
                </a:solidFill>
              </a:defRPr>
            </a:lvl1pPr>
            <a:lvl2pPr>
              <a:defRPr sz="1800">
                <a:solidFill>
                  <a:schemeClr val="tx1"/>
                </a:solidFill>
              </a:defRPr>
            </a:lvl2pPr>
            <a:lvl3pPr>
              <a:defRPr sz="16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7" name="Text Placeholder 6">
            <a:extLst>
              <a:ext uri="{FF2B5EF4-FFF2-40B4-BE49-F238E27FC236}">
                <a16:creationId xmlns:a16="http://schemas.microsoft.com/office/drawing/2014/main" id="{256E5B54-4089-96A7-2D9D-9DE3B556DE6C}"/>
              </a:ext>
            </a:extLst>
          </p:cNvPr>
          <p:cNvSpPr>
            <a:spLocks noGrp="1"/>
          </p:cNvSpPr>
          <p:nvPr>
            <p:ph type="body" sz="half" idx="18"/>
          </p:nvPr>
        </p:nvSpPr>
        <p:spPr>
          <a:xfrm>
            <a:off x="304800" y="4283179"/>
            <a:ext cx="8534400" cy="172354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274320" tIns="274320" rIns="274320" bIns="274320" numCol="1" spcCol="0">
            <a:spAutoFit/>
          </a:bodyPr>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stStyle>
          <a:p>
            <a:pPr lvl="0"/>
            <a:r>
              <a:rPr lang="en-US" dirty="0"/>
              <a:t>Click to edit Master text styles</a:t>
            </a:r>
          </a:p>
          <a:p>
            <a:pPr lvl="1"/>
            <a:r>
              <a:rPr lang="en-US" dirty="0"/>
              <a:t>Second level</a:t>
            </a:r>
          </a:p>
          <a:p>
            <a:pPr lvl="2"/>
            <a:r>
              <a:rPr lang="en-US" dirty="0"/>
              <a:t>Third level</a:t>
            </a:r>
          </a:p>
          <a:p>
            <a:pPr lvl="2"/>
            <a:endParaRPr lang="en-US" dirty="0"/>
          </a:p>
          <a:p>
            <a:pPr lvl="2"/>
            <a:endParaRPr lang="en-US" dirty="0"/>
          </a:p>
        </p:txBody>
      </p:sp>
      <p:sp>
        <p:nvSpPr>
          <p:cNvPr id="8" name="Footer Placeholder 4">
            <a:extLst>
              <a:ext uri="{FF2B5EF4-FFF2-40B4-BE49-F238E27FC236}">
                <a16:creationId xmlns:a16="http://schemas.microsoft.com/office/drawing/2014/main" id="{56C41BB5-1EEC-FCDB-01DA-7245FD308E5F}"/>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9" name="Slide Number Placeholder 5">
            <a:extLst>
              <a:ext uri="{FF2B5EF4-FFF2-40B4-BE49-F238E27FC236}">
                <a16:creationId xmlns:a16="http://schemas.microsoft.com/office/drawing/2014/main" id="{EDE784D3-CB7A-BC89-24C2-BFB1A76006CC}"/>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56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762000"/>
            <a:ext cx="5181600" cy="5486400"/>
          </a:xfrm>
          <a:prstGeom prst="rect">
            <a:avLst/>
          </a:prstGeom>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p:txBody>
      </p:sp>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5758650-6057-27BA-3042-74E6ED3D258E}"/>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4" name="Slide Number Placeholder 5">
            <a:extLst>
              <a:ext uri="{FF2B5EF4-FFF2-40B4-BE49-F238E27FC236}">
                <a16:creationId xmlns:a16="http://schemas.microsoft.com/office/drawing/2014/main" id="{5F3A14D9-11BE-48EC-BFD4-7B66ECAF9992}"/>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7" name="TextBox 6">
            <a:extLst>
              <a:ext uri="{FF2B5EF4-FFF2-40B4-BE49-F238E27FC236}">
                <a16:creationId xmlns:a16="http://schemas.microsoft.com/office/drawing/2014/main" id="{4E2DD23C-49EE-C657-D737-13CB53F52F7D}"/>
              </a:ext>
            </a:extLst>
          </p:cNvPr>
          <p:cNvSpPr txBox="1"/>
          <p:nvPr userDrawn="1"/>
        </p:nvSpPr>
        <p:spPr>
          <a:xfrm>
            <a:off x="5638800" y="914400"/>
            <a:ext cx="3124200" cy="1292662"/>
          </a:xfrm>
          <a:prstGeom prst="rect">
            <a:avLst/>
          </a:prstGeom>
          <a:solidFill>
            <a:schemeClr val="accent1">
              <a:lumMod val="20000"/>
              <a:lumOff val="80000"/>
            </a:schemeClr>
          </a:solidFill>
          <a:ln w="15875">
            <a:solidFill>
              <a:srgbClr val="00AEC7"/>
            </a:solidFill>
          </a:ln>
          <a:effectLst>
            <a:outerShdw blurRad="50800" dist="38100" dir="2700000" algn="tl" rotWithShape="0">
              <a:prstClr val="black">
                <a:alpha val="40000"/>
              </a:prstClr>
            </a:outerShdw>
          </a:effectLst>
        </p:spPr>
        <p:txBody>
          <a:bodyPr wrap="square" lIns="182880" tIns="182880" rIns="182880" bIns="182880" rtlCol="0">
            <a:spAutoFit/>
          </a:bodyPr>
          <a:lstStyle/>
          <a:p>
            <a:pPr lvl="0"/>
            <a:r>
              <a:rPr lang="en-US" sz="1600" dirty="0">
                <a:solidFill>
                  <a:schemeClr val="tx1"/>
                </a:solidFill>
              </a:rPr>
              <a:t>Click to edit Master text styles</a:t>
            </a:r>
          </a:p>
          <a:p>
            <a:pPr marL="742950" lvl="1" indent="-285750">
              <a:buFont typeface="Arial" panose="020B0604020202020204" pitchFamily="34" charset="0"/>
              <a:buChar char="•"/>
            </a:pPr>
            <a:r>
              <a:rPr lang="en-US" sz="1400" dirty="0">
                <a:solidFill>
                  <a:schemeClr val="tx1"/>
                </a:solidFill>
              </a:rPr>
              <a:t>Second level</a:t>
            </a:r>
          </a:p>
          <a:p>
            <a:pPr marL="1085850" lvl="2" indent="-171450">
              <a:buFont typeface="Arial" panose="020B0604020202020204" pitchFamily="34" charset="0"/>
              <a:buChar char="•"/>
            </a:pPr>
            <a:r>
              <a:rPr lang="en-US" sz="1200" dirty="0">
                <a:solidFill>
                  <a:schemeClr val="tx1"/>
                </a:solidFill>
              </a:rPr>
              <a:t>Third level</a:t>
            </a:r>
          </a:p>
          <a:p>
            <a:endParaRPr lang="en-US" dirty="0">
              <a:solidFill>
                <a:schemeClr val="tx1"/>
              </a:solidFill>
            </a:endParaRPr>
          </a:p>
        </p:txBody>
      </p:sp>
    </p:spTree>
    <p:extLst>
      <p:ext uri="{BB962C8B-B14F-4D97-AF65-F5344CB8AC3E}">
        <p14:creationId xmlns:p14="http://schemas.microsoft.com/office/powerpoint/2010/main" val="264329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5486400" y="0"/>
            <a:ext cx="3657600" cy="6318504"/>
          </a:xfrm>
          <a:prstGeom prst="rect">
            <a:avLst/>
          </a:prstGeom>
          <a:solidFill>
            <a:srgbClr val="E6EBF0"/>
          </a:solidFill>
        </p:spPr>
        <p:txBody>
          <a:bodyPr lIns="274320" tIns="1051560" rIns="274320" bIns="7315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
          </p:nvPr>
        </p:nvSpPr>
        <p:spPr>
          <a:xfrm>
            <a:off x="304800" y="762000"/>
            <a:ext cx="5181600" cy="52578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4FB953F4-81A3-8A2B-DF43-0A159C2AABCC}"/>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10" name="Slide Number Placeholder 5">
            <a:extLst>
              <a:ext uri="{FF2B5EF4-FFF2-40B4-BE49-F238E27FC236}">
                <a16:creationId xmlns:a16="http://schemas.microsoft.com/office/drawing/2014/main" id="{FF00FF52-E6F1-3C2A-4808-5A12AA3953E9}"/>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18332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E560A137-FB98-0536-3809-C26CC3FAD502}"/>
              </a:ext>
            </a:extLst>
          </p:cNvPr>
          <p:cNvSpPr>
            <a:spLocks noGrp="1"/>
          </p:cNvSpPr>
          <p:nvPr>
            <p:ph idx="1"/>
          </p:nvPr>
        </p:nvSpPr>
        <p:spPr>
          <a:xfrm>
            <a:off x="304800" y="762000"/>
            <a:ext cx="4572000" cy="5410200"/>
          </a:xfrm>
          <a:prstGeom prst="rect">
            <a:avLst/>
          </a:prstGeom>
        </p:spPr>
        <p:txBody>
          <a:bodyPr lIns="274320" tIns="274320" rIns="274320" bIns="274320"/>
          <a:lstStyle>
            <a:lvl1pPr marL="0" indent="0">
              <a:buNone/>
              <a:defRPr sz="2000" b="0">
                <a:solidFill>
                  <a:schemeClr val="tx1"/>
                </a:solidFill>
                <a:latin typeface="+mj-lt"/>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a:extLst>
              <a:ext uri="{FF2B5EF4-FFF2-40B4-BE49-F238E27FC236}">
                <a16:creationId xmlns:a16="http://schemas.microsoft.com/office/drawing/2014/main" id="{15AB1D34-51BB-4778-251A-21036E98CE5C}"/>
              </a:ext>
            </a:extLst>
          </p:cNvPr>
          <p:cNvSpPr>
            <a:spLocks noGrp="1"/>
          </p:cNvSpPr>
          <p:nvPr>
            <p:ph idx="10"/>
          </p:nvPr>
        </p:nvSpPr>
        <p:spPr>
          <a:xfrm>
            <a:off x="5486400" y="0"/>
            <a:ext cx="3657600" cy="6318504"/>
          </a:xfrm>
          <a:prstGeom prst="rect">
            <a:avLst/>
          </a:prstGeom>
          <a:solidFill>
            <a:srgbClr val="E6EBF0"/>
          </a:solidFill>
        </p:spPr>
        <p:txBody>
          <a:bodyPr lIns="274320" tIns="1005840" rIns="274320" bIns="731520"/>
          <a:lstStyle>
            <a:lvl1pPr marL="0" indent="0">
              <a:buNone/>
              <a:defRPr sz="2000" b="0">
                <a:solidFill>
                  <a:schemeClr val="accent1"/>
                </a:solidFill>
              </a:defRPr>
            </a:lvl1pPr>
            <a:lvl2pPr>
              <a:defRPr sz="1800">
                <a:solidFill>
                  <a:schemeClr val="tx1"/>
                </a:solidFill>
              </a:defRPr>
            </a:lvl2pPr>
            <a:lvl3pPr>
              <a:defRPr sz="1600">
                <a:solidFill>
                  <a:schemeClr val="tx1"/>
                </a:solidFill>
              </a:defRPr>
            </a:lvl3pPr>
            <a:lvl4pPr>
              <a:defRPr sz="1400">
                <a:solidFill>
                  <a:schemeClr val="tx1"/>
                </a:solidFill>
              </a:defRPr>
            </a:lvl4pPr>
            <a:lvl5pPr>
              <a:defRPr sz="12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381000" y="243682"/>
            <a:ext cx="8458200" cy="518318"/>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 name="Footer Placeholder 4">
            <a:extLst>
              <a:ext uri="{FF2B5EF4-FFF2-40B4-BE49-F238E27FC236}">
                <a16:creationId xmlns:a16="http://schemas.microsoft.com/office/drawing/2014/main" id="{08A006D7-B111-59A0-C107-A76290263417}"/>
              </a:ext>
            </a:extLst>
          </p:cNvPr>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4" name="Slide Number Placeholder 5">
            <a:extLst>
              <a:ext uri="{FF2B5EF4-FFF2-40B4-BE49-F238E27FC236}">
                <a16:creationId xmlns:a16="http://schemas.microsoft.com/office/drawing/2014/main" id="{025D1E40-D3DE-D4F4-AD78-7AD3CD8F1D68}"/>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5283138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theme" Target="../theme/theme2.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E6EBF0"/>
          </a:solidFill>
          <a:ln>
            <a:noFill/>
          </a:ln>
          <a:effectLst>
            <a:outerShdw blurRad="50800" dist="50800" dir="114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9014" y="2876281"/>
            <a:ext cx="2857586" cy="1105445"/>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8534402" y="6324604"/>
            <a:ext cx="533399" cy="53339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9019630" y="6324600"/>
            <a:ext cx="124369" cy="533396"/>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2743200" y="64008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cxnSp>
        <p:nvCxnSpPr>
          <p:cNvPr id="7" name="Straight Connector 6"/>
          <p:cNvCxnSpPr/>
          <p:nvPr userDrawn="1"/>
        </p:nvCxnSpPr>
        <p:spPr>
          <a:xfrm>
            <a:off x="76200" y="63246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324604"/>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838200" y="6096000"/>
            <a:ext cx="1181868" cy="457200"/>
          </a:xfrm>
          <a:prstGeom prst="rect">
            <a:avLst/>
          </a:prstGeom>
        </p:spPr>
      </p:pic>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8534402" y="64087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dirty="0"/>
          </a:p>
        </p:txBody>
      </p:sp>
      <p:sp>
        <p:nvSpPr>
          <p:cNvPr id="3" name="TextBox 2">
            <a:extLst>
              <a:ext uri="{FF2B5EF4-FFF2-40B4-BE49-F238E27FC236}">
                <a16:creationId xmlns:a16="http://schemas.microsoft.com/office/drawing/2014/main" id="{1D58BBB7-4F61-67AB-A4FB-BF4DCCE49743}"/>
              </a:ext>
            </a:extLst>
          </p:cNvPr>
          <p:cNvSpPr txBox="1"/>
          <p:nvPr userDrawn="1"/>
        </p:nvSpPr>
        <p:spPr>
          <a:xfrm>
            <a:off x="54675" y="6324600"/>
            <a:ext cx="2840925" cy="400110"/>
          </a:xfrm>
          <a:prstGeom prst="rect">
            <a:avLst/>
          </a:prstGeom>
          <a:noFill/>
        </p:spPr>
        <p:txBody>
          <a:bodyPr wrap="square" rtlCol="0">
            <a:spAutoFit/>
          </a:bodyPr>
          <a:lstStyle/>
          <a:p>
            <a:pPr algn="l"/>
            <a:endParaRPr lang="en-US" sz="1000" b="0" baseline="0" dirty="0">
              <a:solidFill>
                <a:schemeClr val="tx1"/>
              </a:solidFill>
            </a:endParaRPr>
          </a:p>
          <a:p>
            <a:pPr algn="l"/>
            <a:r>
              <a:rPr lang="en-US" sz="1000" b="0" baseline="0" dirty="0">
                <a:solidFill>
                  <a:schemeClr val="tx1"/>
                </a:solidFill>
              </a:rPr>
              <a:t>Public</a:t>
            </a:r>
            <a:endParaRPr lang="en-US" sz="1000" b="0" dirty="0">
              <a:solidFill>
                <a:schemeClr val="tx1"/>
              </a:solidFill>
            </a:endParaRPr>
          </a:p>
        </p:txBody>
      </p:sp>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38" r:id="rId4"/>
    <p:sldLayoutId id="2147483739" r:id="rId5"/>
    <p:sldLayoutId id="2147483719" r:id="rId6"/>
    <p:sldLayoutId id="2147483713" r:id="rId7"/>
    <p:sldLayoutId id="2147483714" r:id="rId8"/>
    <p:sldLayoutId id="2147483716" r:id="rId9"/>
    <p:sldLayoutId id="2147483740" r:id="rId10"/>
    <p:sldLayoutId id="2147483717" r:id="rId11"/>
    <p:sldLayoutId id="2147483720" r:id="rId12"/>
    <p:sldLayoutId id="2147483666" r:id="rId13"/>
    <p:sldLayoutId id="2147483737" r:id="rId14"/>
    <p:sldLayoutId id="2147483721" r:id="rId15"/>
    <p:sldLayoutId id="2147483755" r:id="rId16"/>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mp/data-products/data-product-details?id=np6-792-er" TargetMode="External"/><Relationship Id="rId2" Type="http://schemas.openxmlformats.org/officeDocument/2006/relationships/hyperlink" Target="https://www.ercot.com/mp/data-products/data-product-details?id=np6-323-cd" TargetMode="Externa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services/mdt/userguides" TargetMode="External"/><Relationship Id="rId2" Type="http://schemas.openxmlformats.org/officeDocument/2006/relationships/hyperlink" Target="https://developer.ercot.com/applications/ews/Notifications%20Messages/Notices%20and%20Alerts/MMS%20System-Generated%20Notices/" TargetMode="Externa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mailto:Sreenivas.Badri@ercot.com" TargetMode="External"/><Relationship Id="rId2" Type="http://schemas.openxmlformats.org/officeDocument/2006/relationships/hyperlink" Target="mailto:Sruthi.Hariharan@ercot.com"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3810000" y="1674673"/>
            <a:ext cx="4953000" cy="2215991"/>
          </a:xfrm>
          <a:prstGeom prst="rect">
            <a:avLst/>
          </a:prstGeom>
          <a:noFill/>
        </p:spPr>
        <p:txBody>
          <a:bodyPr wrap="square" rtlCol="0">
            <a:spAutoFit/>
          </a:bodyPr>
          <a:lstStyle/>
          <a:p>
            <a:r>
              <a:rPr lang="en-US" sz="2400" b="1" dirty="0">
                <a:solidFill>
                  <a:schemeClr val="tx2"/>
                </a:solidFill>
              </a:rPr>
              <a:t>Large Load Curtailment Manager (LLCM)</a:t>
            </a:r>
            <a:endParaRPr lang="en-US" dirty="0">
              <a:solidFill>
                <a:schemeClr val="tx2"/>
              </a:solidFill>
            </a:endParaRPr>
          </a:p>
          <a:p>
            <a:endParaRPr lang="en-US" i="1" dirty="0"/>
          </a:p>
          <a:p>
            <a:endParaRPr lang="en-US" i="1" dirty="0">
              <a:solidFill>
                <a:schemeClr val="tx2"/>
              </a:solidFill>
            </a:endParaRPr>
          </a:p>
          <a:p>
            <a:r>
              <a:rPr lang="en-US" i="1" dirty="0">
                <a:solidFill>
                  <a:schemeClr val="tx2"/>
                </a:solidFill>
              </a:rPr>
              <a:t>Luke Butler/Kevin McGarrahan/Susan Jinright</a:t>
            </a:r>
          </a:p>
          <a:p>
            <a:endParaRPr lang="en-US" i="1" dirty="0">
              <a:solidFill>
                <a:schemeClr val="tx2"/>
              </a:solidFill>
            </a:endParaRPr>
          </a:p>
          <a:p>
            <a:r>
              <a:rPr lang="en-US" i="1" dirty="0">
                <a:solidFill>
                  <a:schemeClr val="tx2"/>
                </a:solidFill>
              </a:rPr>
              <a:t>April 23, 2026</a:t>
            </a:r>
            <a:endParaRPr lang="en-US" dirty="0">
              <a:solidFill>
                <a:schemeClr val="tx2"/>
              </a:solidFill>
            </a:endParaRPr>
          </a:p>
        </p:txBody>
      </p:sp>
    </p:spTree>
    <p:extLst>
      <p:ext uri="{BB962C8B-B14F-4D97-AF65-F5344CB8AC3E}">
        <p14:creationId xmlns:p14="http://schemas.microsoft.com/office/powerpoint/2010/main" val="1850676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08D1C-385C-A0F8-F902-CA7C1E951CC7}"/>
              </a:ext>
            </a:extLst>
          </p:cNvPr>
          <p:cNvSpPr>
            <a:spLocks noGrp="1"/>
          </p:cNvSpPr>
          <p:nvPr>
            <p:ph type="title"/>
          </p:nvPr>
        </p:nvSpPr>
        <p:spPr/>
        <p:txBody>
          <a:bodyPr/>
          <a:lstStyle/>
          <a:p>
            <a:r>
              <a:rPr lang="en-US" dirty="0"/>
              <a:t>Large Load Curtailment Manager (LLCM) - Overview</a:t>
            </a:r>
          </a:p>
        </p:txBody>
      </p:sp>
      <p:sp>
        <p:nvSpPr>
          <p:cNvPr id="3" name="Content Placeholder 2">
            <a:extLst>
              <a:ext uri="{FF2B5EF4-FFF2-40B4-BE49-F238E27FC236}">
                <a16:creationId xmlns:a16="http://schemas.microsoft.com/office/drawing/2014/main" id="{E400E739-BCE2-7A0B-E584-7635C499CEE2}"/>
              </a:ext>
            </a:extLst>
          </p:cNvPr>
          <p:cNvSpPr>
            <a:spLocks noGrp="1"/>
          </p:cNvSpPr>
          <p:nvPr>
            <p:ph idx="1"/>
          </p:nvPr>
        </p:nvSpPr>
        <p:spPr>
          <a:xfrm>
            <a:off x="304800" y="814634"/>
            <a:ext cx="8534400" cy="5509966"/>
          </a:xfrm>
        </p:spPr>
        <p:txBody>
          <a:bodyPr/>
          <a:lstStyle/>
          <a:p>
            <a:pPr marL="0" indent="0">
              <a:lnSpc>
                <a:spcPct val="150000"/>
              </a:lnSpc>
              <a:buNone/>
            </a:pPr>
            <a:r>
              <a:rPr lang="en-US" sz="1400" b="1" u="sng" dirty="0"/>
              <a:t>Background</a:t>
            </a:r>
          </a:p>
          <a:p>
            <a:pPr marL="0" indent="0">
              <a:lnSpc>
                <a:spcPct val="150000"/>
              </a:lnSpc>
              <a:buNone/>
            </a:pPr>
            <a:r>
              <a:rPr lang="en-US" sz="1400" dirty="0"/>
              <a:t>Recently a few separate efforts have brought to fore policies (ex. SB6), operating limits and/or protocols (ex. NPRR1238) that require ERCOT to have the ability to instruct curtailment or interruption of certain Large Loads. In parallel to these market policy development efforts, ERCOT is </a:t>
            </a:r>
            <a:r>
              <a:rPr lang="en-US" sz="1400" u="sng" dirty="0"/>
              <a:t>preparing</a:t>
            </a:r>
            <a:r>
              <a:rPr lang="en-US" sz="1400" dirty="0"/>
              <a:t> to build a Control Room facing tool named, Large Load Curtailment Manager, that will provide ERCOT Operators a single tool to identify conditions when curtailment is needed and instruct the responsible entities to take actions. A tool like this this will ensure operational efficiency and reliability, reduce the risk of human error, and enhance the overall stability of the power grid. </a:t>
            </a:r>
          </a:p>
          <a:p>
            <a:pPr marL="0" indent="0">
              <a:lnSpc>
                <a:spcPct val="150000"/>
              </a:lnSpc>
              <a:buNone/>
            </a:pPr>
            <a:r>
              <a:rPr lang="en-US" sz="1400" b="1" u="sng" dirty="0"/>
              <a:t>Timeline </a:t>
            </a:r>
          </a:p>
          <a:p>
            <a:pPr marL="0" indent="0">
              <a:lnSpc>
                <a:spcPct val="150000"/>
              </a:lnSpc>
              <a:buNone/>
            </a:pPr>
            <a:r>
              <a:rPr lang="en-US" sz="1400" dirty="0"/>
              <a:t>Phase 1 – minimum viable product by June 2026</a:t>
            </a:r>
          </a:p>
          <a:p>
            <a:pPr marL="0" indent="0">
              <a:lnSpc>
                <a:spcPct val="150000"/>
              </a:lnSpc>
              <a:buNone/>
            </a:pPr>
            <a:r>
              <a:rPr lang="en-US" sz="1400" dirty="0"/>
              <a:t>Full scope implementation - later in 2026</a:t>
            </a:r>
          </a:p>
          <a:p>
            <a:pPr marL="0" indent="0">
              <a:lnSpc>
                <a:spcPct val="150000"/>
              </a:lnSpc>
              <a:buNone/>
            </a:pPr>
            <a:endParaRPr lang="en-US" sz="1400" dirty="0"/>
          </a:p>
          <a:p>
            <a:pPr marL="0" indent="0">
              <a:lnSpc>
                <a:spcPct val="150000"/>
              </a:lnSpc>
              <a:buNone/>
            </a:pPr>
            <a:r>
              <a:rPr lang="en-US" sz="1400" b="1" u="sng" dirty="0"/>
              <a:t>On-going effort</a:t>
            </a:r>
          </a:p>
          <a:p>
            <a:pPr marL="0" indent="0">
              <a:lnSpc>
                <a:spcPct val="150000"/>
              </a:lnSpc>
              <a:buNone/>
            </a:pPr>
            <a:r>
              <a:rPr lang="en-US" sz="1400" dirty="0"/>
              <a:t>ERCOT to present and file Market Rules that codify the registration requirements for large loads and curtailment actions that ERCOT may undertake in context of SB6 in parallel to this effort.</a:t>
            </a:r>
          </a:p>
          <a:p>
            <a:pPr marL="0" indent="0">
              <a:buNone/>
            </a:pPr>
            <a:endParaRPr lang="en-US" sz="1600" dirty="0"/>
          </a:p>
          <a:p>
            <a:pPr marL="0" indent="0">
              <a:buNone/>
            </a:pPr>
            <a:endParaRPr lang="en-US" sz="1600" dirty="0"/>
          </a:p>
          <a:p>
            <a:pPr marL="0" indent="0">
              <a:buNone/>
            </a:pPr>
            <a:endParaRPr lang="en-US" sz="1600" dirty="0"/>
          </a:p>
        </p:txBody>
      </p:sp>
      <p:sp>
        <p:nvSpPr>
          <p:cNvPr id="4" name="Slide Number Placeholder 3">
            <a:extLst>
              <a:ext uri="{FF2B5EF4-FFF2-40B4-BE49-F238E27FC236}">
                <a16:creationId xmlns:a16="http://schemas.microsoft.com/office/drawing/2014/main" id="{50CB6F94-B186-BC2B-65F6-7DFAB875B080}"/>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385377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BCEA5-1DF6-B868-C9BF-5B08835F32E8}"/>
              </a:ext>
            </a:extLst>
          </p:cNvPr>
          <p:cNvSpPr>
            <a:spLocks noGrp="1"/>
          </p:cNvSpPr>
          <p:nvPr>
            <p:ph type="title"/>
          </p:nvPr>
        </p:nvSpPr>
        <p:spPr/>
        <p:txBody>
          <a:bodyPr/>
          <a:lstStyle/>
          <a:p>
            <a:r>
              <a:rPr lang="en-US" dirty="0"/>
              <a:t>Large Load Curtailment Manager (LLCM) – Summer 2026</a:t>
            </a:r>
          </a:p>
        </p:txBody>
      </p:sp>
      <p:sp>
        <p:nvSpPr>
          <p:cNvPr id="3" name="Content Placeholder 2">
            <a:extLst>
              <a:ext uri="{FF2B5EF4-FFF2-40B4-BE49-F238E27FC236}">
                <a16:creationId xmlns:a16="http://schemas.microsoft.com/office/drawing/2014/main" id="{19831548-0D62-0F5A-F83A-6CE6F75B1E59}"/>
              </a:ext>
            </a:extLst>
          </p:cNvPr>
          <p:cNvSpPr>
            <a:spLocks noGrp="1"/>
          </p:cNvSpPr>
          <p:nvPr>
            <p:ph idx="1"/>
          </p:nvPr>
        </p:nvSpPr>
        <p:spPr>
          <a:xfrm>
            <a:off x="304800" y="876300"/>
            <a:ext cx="8686800" cy="5105400"/>
          </a:xfrm>
        </p:spPr>
        <p:txBody>
          <a:bodyPr/>
          <a:lstStyle/>
          <a:p>
            <a:pPr marL="0" indent="0">
              <a:buNone/>
            </a:pPr>
            <a:r>
              <a:rPr lang="en-US" sz="1600" b="1" u="sng" dirty="0"/>
              <a:t>Planned scope for Phase 1 MVP (Planned for Prod 2026-R6 release):</a:t>
            </a:r>
          </a:p>
          <a:p>
            <a:pPr marL="744538" indent="-457200">
              <a:lnSpc>
                <a:spcPct val="150000"/>
              </a:lnSpc>
              <a:buFont typeface="+mj-lt"/>
              <a:buAutoNum type="arabicPeriod"/>
            </a:pPr>
            <a:r>
              <a:rPr lang="en-US" sz="1400" dirty="0"/>
              <a:t>CIM model changes including telemetry modeling for Large Loads</a:t>
            </a:r>
          </a:p>
          <a:p>
            <a:pPr marL="744538" indent="-457200">
              <a:lnSpc>
                <a:spcPct val="150000"/>
              </a:lnSpc>
              <a:buFont typeface="+mj-lt"/>
              <a:buAutoNum type="arabicPeriod"/>
            </a:pPr>
            <a:r>
              <a:rPr lang="en-US" sz="1400" dirty="0"/>
              <a:t>Increased situational awareness based on forward-looking assessment of margin to identify when a Large Load curtailment under SB6 may be initiated</a:t>
            </a:r>
          </a:p>
          <a:p>
            <a:pPr marL="744538" indent="-457200">
              <a:lnSpc>
                <a:spcPct val="150000"/>
              </a:lnSpc>
              <a:buFont typeface="+mj-lt"/>
              <a:buAutoNum type="arabicPeriod"/>
            </a:pPr>
            <a:r>
              <a:rPr lang="en-US" sz="1400" dirty="0"/>
              <a:t>Large Load Curtailment Manager tool that can instruct selected Large Load (</a:t>
            </a:r>
            <a:r>
              <a:rPr lang="en-US" sz="1400" dirty="0">
                <a:solidFill>
                  <a:srgbClr val="FF0000"/>
                </a:solidFill>
              </a:rPr>
              <a:t>with MVP limited to those with net-metering arrangements that fall under SB6</a:t>
            </a:r>
            <a:r>
              <a:rPr lang="en-US" sz="1400" dirty="0"/>
              <a:t>) via an XML instruction which includes information like deployment start time, deployment end time and deployed MW. </a:t>
            </a:r>
            <a:r>
              <a:rPr lang="en-US" sz="1400" i="1" dirty="0"/>
              <a:t>(EIP External Interfaces Specifications document will be impacted, XSD should not be impacted)</a:t>
            </a:r>
          </a:p>
          <a:p>
            <a:pPr marL="744538" indent="-457200">
              <a:lnSpc>
                <a:spcPct val="150000"/>
              </a:lnSpc>
              <a:buFont typeface="+mj-lt"/>
              <a:buAutoNum type="arabicPeriod"/>
            </a:pPr>
            <a:r>
              <a:rPr lang="en-US" sz="1400" dirty="0"/>
              <a:t>Accounting of (SB6) Large Load that is instructed to curtail in SCED reliability deployment price adder.</a:t>
            </a:r>
          </a:p>
          <a:p>
            <a:pPr marL="744538" indent="-457200">
              <a:lnSpc>
                <a:spcPct val="150000"/>
              </a:lnSpc>
              <a:buFont typeface="+mj-lt"/>
              <a:buAutoNum type="arabicPeriod"/>
            </a:pPr>
            <a:r>
              <a:rPr lang="en-US" sz="1400" dirty="0"/>
              <a:t>Telemetry changes</a:t>
            </a:r>
          </a:p>
          <a:p>
            <a:pPr marL="744538" indent="-457200">
              <a:lnSpc>
                <a:spcPct val="150000"/>
              </a:lnSpc>
              <a:buFont typeface="+mj-lt"/>
              <a:buAutoNum type="arabicPeriod"/>
            </a:pPr>
            <a:r>
              <a:rPr lang="en-US" sz="1400" dirty="0"/>
              <a:t>Report changes </a:t>
            </a:r>
          </a:p>
          <a:p>
            <a:pPr marL="744538" indent="-457200">
              <a:lnSpc>
                <a:spcPct val="150000"/>
              </a:lnSpc>
              <a:buFont typeface="+mj-lt"/>
              <a:buAutoNum type="arabicPeriod"/>
            </a:pPr>
            <a:r>
              <a:rPr lang="en-US" sz="1400" dirty="0"/>
              <a:t>Market notification when large load curtailment instructions are issued/ended from LLCM.</a:t>
            </a:r>
          </a:p>
          <a:p>
            <a:pPr marL="287338" indent="0">
              <a:lnSpc>
                <a:spcPct val="150000"/>
              </a:lnSpc>
              <a:buNone/>
            </a:pPr>
            <a:endParaRPr lang="en-US" sz="1400" dirty="0"/>
          </a:p>
          <a:p>
            <a:pPr marL="744538" indent="-457200">
              <a:buFont typeface="+mj-lt"/>
              <a:buAutoNum type="arabicPeriod"/>
            </a:pPr>
            <a:endParaRPr lang="en-US" sz="1600" dirty="0"/>
          </a:p>
          <a:p>
            <a:pPr marL="287338" indent="0">
              <a:buNone/>
            </a:pPr>
            <a:endParaRPr lang="en-US" sz="1600" dirty="0"/>
          </a:p>
          <a:p>
            <a:pPr marL="744538" indent="-457200">
              <a:buFont typeface="+mj-lt"/>
              <a:buAutoNum type="arabicPeriod"/>
            </a:pPr>
            <a:endParaRPr lang="en-US" sz="1600" dirty="0"/>
          </a:p>
        </p:txBody>
      </p:sp>
      <p:sp>
        <p:nvSpPr>
          <p:cNvPr id="4" name="Slide Number Placeholder 3">
            <a:extLst>
              <a:ext uri="{FF2B5EF4-FFF2-40B4-BE49-F238E27FC236}">
                <a16:creationId xmlns:a16="http://schemas.microsoft.com/office/drawing/2014/main" id="{F8DAFEE4-8151-D3E4-0606-9B3B6447EC02}"/>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816921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A6B7F-634E-5AFF-C8CC-A419F97EFC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BCFD7-E595-7C21-305B-50A0408A6378}"/>
              </a:ext>
            </a:extLst>
          </p:cNvPr>
          <p:cNvSpPr>
            <a:spLocks noGrp="1"/>
          </p:cNvSpPr>
          <p:nvPr>
            <p:ph type="title"/>
          </p:nvPr>
        </p:nvSpPr>
        <p:spPr/>
        <p:txBody>
          <a:bodyPr/>
          <a:lstStyle/>
          <a:p>
            <a:r>
              <a:rPr lang="en-US" dirty="0"/>
              <a:t>ICCP Telemetry modeling</a:t>
            </a:r>
          </a:p>
        </p:txBody>
      </p:sp>
      <p:sp>
        <p:nvSpPr>
          <p:cNvPr id="3" name="Content Placeholder 2">
            <a:extLst>
              <a:ext uri="{FF2B5EF4-FFF2-40B4-BE49-F238E27FC236}">
                <a16:creationId xmlns:a16="http://schemas.microsoft.com/office/drawing/2014/main" id="{8D54F603-C4FD-ADA3-0EF8-666FD3FC7E63}"/>
              </a:ext>
            </a:extLst>
          </p:cNvPr>
          <p:cNvSpPr>
            <a:spLocks noGrp="1"/>
          </p:cNvSpPr>
          <p:nvPr>
            <p:ph idx="1"/>
          </p:nvPr>
        </p:nvSpPr>
        <p:spPr>
          <a:xfrm>
            <a:off x="304800" y="814634"/>
            <a:ext cx="8686800" cy="5105400"/>
          </a:xfrm>
        </p:spPr>
        <p:txBody>
          <a:bodyPr/>
          <a:lstStyle/>
          <a:p>
            <a:pPr marL="630238">
              <a:buFont typeface="+mj-lt"/>
              <a:buAutoNum type="arabicPeriod"/>
            </a:pPr>
            <a:endParaRPr lang="en-US" sz="2000" dirty="0"/>
          </a:p>
          <a:p>
            <a:pPr marL="630238">
              <a:buFont typeface="+mj-lt"/>
              <a:buAutoNum type="arabicPeriod"/>
            </a:pPr>
            <a:r>
              <a:rPr lang="en-US" sz="2000" dirty="0"/>
              <a:t>The Large Load Curtailment Manager (LLCM) tool is designed to consume MW and MVAR telemetry from Large loads as inputs for the curtailment logic.</a:t>
            </a:r>
          </a:p>
          <a:p>
            <a:pPr marL="630238">
              <a:buFont typeface="+mj-lt"/>
              <a:buAutoNum type="arabicPeriod"/>
            </a:pPr>
            <a:r>
              <a:rPr lang="en-US" sz="2000" dirty="0"/>
              <a:t>The new ICCP object names for these points will follow the format described below:</a:t>
            </a:r>
          </a:p>
          <a:p>
            <a:pPr marL="687388" lvl="1" indent="0">
              <a:buNone/>
            </a:pPr>
            <a:endParaRPr lang="en-US" sz="1200" dirty="0"/>
          </a:p>
          <a:p>
            <a:pPr marL="687388" lvl="1" indent="0" algn="ctr">
              <a:buNone/>
            </a:pPr>
            <a:r>
              <a:rPr lang="en-US" sz="2000" b="1" dirty="0"/>
              <a:t>MW: ACMQLL_STATION_LL1_MW</a:t>
            </a:r>
          </a:p>
          <a:p>
            <a:pPr marL="687388" lvl="1" indent="0" algn="ctr">
              <a:buNone/>
            </a:pPr>
            <a:r>
              <a:rPr lang="en-US" sz="2000" b="1" dirty="0"/>
              <a:t>MVAR: ACMQLL_STATION_LL1_ MV</a:t>
            </a:r>
          </a:p>
        </p:txBody>
      </p:sp>
      <p:sp>
        <p:nvSpPr>
          <p:cNvPr id="4" name="Slide Number Placeholder 3">
            <a:extLst>
              <a:ext uri="{FF2B5EF4-FFF2-40B4-BE49-F238E27FC236}">
                <a16:creationId xmlns:a16="http://schemas.microsoft.com/office/drawing/2014/main" id="{4287D4B2-36EB-3147-9518-8EA86C504FD0}"/>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64793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E1E9C-CD43-98A2-9DFC-AF700574A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D1E60-7ADA-5973-40F2-DD675D8761CF}"/>
              </a:ext>
            </a:extLst>
          </p:cNvPr>
          <p:cNvSpPr>
            <a:spLocks noGrp="1"/>
          </p:cNvSpPr>
          <p:nvPr>
            <p:ph type="title"/>
          </p:nvPr>
        </p:nvSpPr>
        <p:spPr/>
        <p:txBody>
          <a:bodyPr/>
          <a:lstStyle/>
          <a:p>
            <a:r>
              <a:rPr lang="en-US" dirty="0"/>
              <a:t>Market Report Changes</a:t>
            </a:r>
          </a:p>
        </p:txBody>
      </p:sp>
      <p:sp>
        <p:nvSpPr>
          <p:cNvPr id="3" name="Content Placeholder 2">
            <a:extLst>
              <a:ext uri="{FF2B5EF4-FFF2-40B4-BE49-F238E27FC236}">
                <a16:creationId xmlns:a16="http://schemas.microsoft.com/office/drawing/2014/main" id="{C77BB496-BA13-9771-A04C-7AD3E28EEB14}"/>
              </a:ext>
            </a:extLst>
          </p:cNvPr>
          <p:cNvSpPr>
            <a:spLocks noGrp="1"/>
          </p:cNvSpPr>
          <p:nvPr>
            <p:ph idx="1"/>
          </p:nvPr>
        </p:nvSpPr>
        <p:spPr>
          <a:xfrm>
            <a:off x="304800" y="814634"/>
            <a:ext cx="8686800" cy="5105400"/>
          </a:xfrm>
        </p:spPr>
        <p:txBody>
          <a:bodyPr/>
          <a:lstStyle/>
          <a:p>
            <a:pPr marL="0" indent="0">
              <a:buNone/>
            </a:pPr>
            <a:endParaRPr lang="en-US" sz="1600" dirty="0"/>
          </a:p>
          <a:p>
            <a:pPr>
              <a:buFont typeface="Wingdings" panose="05000000000000000000" pitchFamily="2" charset="2"/>
              <a:buChar char="§"/>
            </a:pPr>
            <a:r>
              <a:rPr lang="en-US" sz="1600" dirty="0"/>
              <a:t>A new column will be added to the reports below to show the Real-Time Reliability Deployment Price Adders for LLCM:</a:t>
            </a:r>
          </a:p>
          <a:p>
            <a:pPr marL="744538" indent="-457200">
              <a:lnSpc>
                <a:spcPct val="150000"/>
              </a:lnSpc>
              <a:buFont typeface="+mj-lt"/>
              <a:buAutoNum type="arabicPeriod"/>
            </a:pPr>
            <a:r>
              <a:rPr lang="en-US" sz="1600" b="1" dirty="0">
                <a:hlinkClick r:id="rId2" tooltip="https://www.ercot.com/mp/data-products/data-product-details?id=np6-323-cd"/>
              </a:rPr>
              <a:t>Real-Time Price Adders by SCED Interval</a:t>
            </a:r>
            <a:r>
              <a:rPr lang="en-US" sz="1600" b="1" dirty="0"/>
              <a:t> (EMIL ID: np6-323-cd)</a:t>
            </a:r>
          </a:p>
          <a:p>
            <a:pPr marL="744538" indent="-457200">
              <a:lnSpc>
                <a:spcPct val="150000"/>
              </a:lnSpc>
              <a:buFont typeface="+mj-lt"/>
              <a:buAutoNum type="arabicPeriod"/>
            </a:pPr>
            <a:r>
              <a:rPr lang="en-US" sz="1600" b="1" dirty="0">
                <a:hlinkClick r:id="rId3" tooltip="https://www.ercot.com/mp/data-products/data-product-details?id=np6-792-er"/>
              </a:rPr>
              <a:t>Historical Real-Time Price Adders by SCED Interval</a:t>
            </a:r>
            <a:r>
              <a:rPr lang="en-US" sz="1600" b="1" dirty="0"/>
              <a:t> (EMIL ID: np6-792-er)</a:t>
            </a:r>
            <a:endParaRPr lang="en-US" sz="1600" dirty="0"/>
          </a:p>
          <a:p>
            <a:pPr marL="287338" indent="0">
              <a:buNone/>
            </a:pPr>
            <a:endParaRPr lang="en-US" sz="1600" dirty="0"/>
          </a:p>
          <a:p>
            <a:pPr marL="573088" indent="-285750">
              <a:buFont typeface="Wingdings" panose="05000000000000000000" pitchFamily="2" charset="2"/>
              <a:buChar char="§"/>
            </a:pPr>
            <a:r>
              <a:rPr lang="en-US" sz="1600" dirty="0"/>
              <a:t>This requires XSD changes, details will be communicated in next TWG meeting.</a:t>
            </a:r>
          </a:p>
          <a:p>
            <a:pPr marL="287338" indent="0">
              <a:buNone/>
            </a:pPr>
            <a:endParaRPr lang="en-US" sz="1600" dirty="0"/>
          </a:p>
        </p:txBody>
      </p:sp>
      <p:sp>
        <p:nvSpPr>
          <p:cNvPr id="4" name="Slide Number Placeholder 3">
            <a:extLst>
              <a:ext uri="{FF2B5EF4-FFF2-40B4-BE49-F238E27FC236}">
                <a16:creationId xmlns:a16="http://schemas.microsoft.com/office/drawing/2014/main" id="{DFC37E56-B4E5-77E0-5BE2-EB6A1C0C3BB3}"/>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402877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028DA-3FA8-9D8C-C724-D36967D56F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526A79-F749-C130-CE27-6E5B1835DB8E}"/>
              </a:ext>
            </a:extLst>
          </p:cNvPr>
          <p:cNvSpPr>
            <a:spLocks noGrp="1"/>
          </p:cNvSpPr>
          <p:nvPr>
            <p:ph type="title"/>
          </p:nvPr>
        </p:nvSpPr>
        <p:spPr/>
        <p:txBody>
          <a:bodyPr/>
          <a:lstStyle/>
          <a:p>
            <a:r>
              <a:rPr lang="en-US" dirty="0"/>
              <a:t>ERCOT External Web Services Changes</a:t>
            </a:r>
          </a:p>
        </p:txBody>
      </p:sp>
      <p:sp>
        <p:nvSpPr>
          <p:cNvPr id="3" name="Content Placeholder 2">
            <a:extLst>
              <a:ext uri="{FF2B5EF4-FFF2-40B4-BE49-F238E27FC236}">
                <a16:creationId xmlns:a16="http://schemas.microsoft.com/office/drawing/2014/main" id="{7238F0A6-D047-1F39-2A24-18B36B4807C5}"/>
              </a:ext>
            </a:extLst>
          </p:cNvPr>
          <p:cNvSpPr>
            <a:spLocks noGrp="1"/>
          </p:cNvSpPr>
          <p:nvPr>
            <p:ph idx="1"/>
          </p:nvPr>
        </p:nvSpPr>
        <p:spPr>
          <a:xfrm>
            <a:off x="273424" y="876300"/>
            <a:ext cx="8686800" cy="5105400"/>
          </a:xfrm>
        </p:spPr>
        <p:txBody>
          <a:bodyPr/>
          <a:lstStyle/>
          <a:p>
            <a:r>
              <a:rPr lang="en-US" sz="1600" dirty="0"/>
              <a:t>The CM-ASM-NOTF notification will have an additional AS_TYPE value of LLCM. Please note that this is not a EWS XSD change, it is only </a:t>
            </a:r>
            <a:r>
              <a:rPr lang="en-US" sz="1600" b="1" i="1" u="sng" dirty="0"/>
              <a:t>EIP External Interfaces Specifications document change.</a:t>
            </a:r>
          </a:p>
          <a:p>
            <a:endParaRPr lang="en-US" sz="1600" dirty="0"/>
          </a:p>
          <a:p>
            <a:endParaRPr lang="en-US" sz="1600" dirty="0"/>
          </a:p>
          <a:p>
            <a:pPr marL="744538" indent="-457200">
              <a:buFont typeface="+mj-lt"/>
              <a:buAutoNum type="arabicPeriod"/>
            </a:pPr>
            <a:endParaRPr lang="en-US" sz="1600" dirty="0"/>
          </a:p>
          <a:p>
            <a:pPr marL="287338" indent="0">
              <a:buNone/>
            </a:pPr>
            <a:endParaRPr lang="en-US" sz="1600" dirty="0"/>
          </a:p>
          <a:p>
            <a:pPr marL="744538" indent="-457200">
              <a:buFont typeface="+mj-lt"/>
              <a:buAutoNum type="arabicPeriod"/>
            </a:pPr>
            <a:endParaRPr lang="en-US" sz="1600" dirty="0"/>
          </a:p>
          <a:p>
            <a:pPr marL="744538" indent="-457200">
              <a:buFont typeface="+mj-lt"/>
              <a:buAutoNum type="arabicPeriod"/>
            </a:pPr>
            <a:endParaRPr lang="en-US" sz="1600" dirty="0"/>
          </a:p>
          <a:p>
            <a:pPr marL="744538" indent="-457200">
              <a:buFont typeface="+mj-lt"/>
              <a:buAutoNum type="arabicPeriod"/>
            </a:pPr>
            <a:endParaRPr lang="en-US" sz="1600" dirty="0"/>
          </a:p>
          <a:p>
            <a:pPr marL="287338" indent="0">
              <a:buNone/>
            </a:pPr>
            <a:endParaRPr lang="en-US" sz="1600" dirty="0"/>
          </a:p>
          <a:p>
            <a:pPr marL="573088" indent="-285750"/>
            <a:r>
              <a:rPr lang="en-US" sz="1600" b="1" i="1" u="sng" dirty="0"/>
              <a:t>This document changes</a:t>
            </a:r>
            <a:r>
              <a:rPr lang="en-US" sz="1600" b="1" i="1" dirty="0"/>
              <a:t> </a:t>
            </a:r>
            <a:r>
              <a:rPr lang="en-US" sz="1600" dirty="0"/>
              <a:t>can be viewed on the </a:t>
            </a:r>
            <a:r>
              <a:rPr lang="en-US" sz="1600" b="1" u="sng" dirty="0">
                <a:highlight>
                  <a:srgbClr val="FFFF00"/>
                </a:highlight>
              </a:rPr>
              <a:t>Developer Portal </a:t>
            </a:r>
            <a:r>
              <a:rPr lang="en-US" sz="1600" dirty="0"/>
              <a:t>under MMS System Generated Notices:</a:t>
            </a:r>
            <a:br>
              <a:rPr lang="en-US" sz="1600" dirty="0"/>
            </a:br>
            <a:r>
              <a:rPr lang="en-US" sz="1600" dirty="0">
                <a:hlinkClick r:id="rId2"/>
              </a:rPr>
              <a:t>ERCOT Developer Portal</a:t>
            </a:r>
            <a:endParaRPr lang="en-US" sz="1600" dirty="0"/>
          </a:p>
          <a:p>
            <a:pPr marL="287338" indent="0">
              <a:buNone/>
            </a:pPr>
            <a:endParaRPr lang="en-US" sz="1600" dirty="0"/>
          </a:p>
          <a:p>
            <a:pPr marL="573088" indent="-285750"/>
            <a:r>
              <a:rPr lang="en-US" sz="2000" b="1" dirty="0"/>
              <a:t>Reminder: </a:t>
            </a:r>
            <a:r>
              <a:rPr lang="en-US" sz="1600" b="1" i="1" u="sng" dirty="0"/>
              <a:t>EIP External Interfaces Specifications </a:t>
            </a:r>
            <a:r>
              <a:rPr lang="en-US" sz="1600" dirty="0"/>
              <a:t>word document on ERCOT.com (</a:t>
            </a:r>
            <a:r>
              <a:rPr lang="en-US" sz="1600" dirty="0">
                <a:hlinkClick r:id="rId3" tooltip="https://www.ercot.com/services/mdt/userguides"/>
              </a:rPr>
              <a:t>https://www.ercot.com/services/mdt/userguides</a:t>
            </a:r>
            <a:r>
              <a:rPr lang="en-US" sz="1600" dirty="0"/>
              <a:t>) will </a:t>
            </a:r>
            <a:r>
              <a:rPr lang="en-US" sz="1600" b="1" u="sng" dirty="0"/>
              <a:t>no longer be maintained and will be deleted in near future.</a:t>
            </a:r>
          </a:p>
          <a:p>
            <a:pPr marL="287338" indent="0">
              <a:buNone/>
            </a:pPr>
            <a:endParaRPr lang="en-US" sz="1600" dirty="0"/>
          </a:p>
        </p:txBody>
      </p:sp>
      <p:sp>
        <p:nvSpPr>
          <p:cNvPr id="4" name="Slide Number Placeholder 3">
            <a:extLst>
              <a:ext uri="{FF2B5EF4-FFF2-40B4-BE49-F238E27FC236}">
                <a16:creationId xmlns:a16="http://schemas.microsoft.com/office/drawing/2014/main" id="{B7AC5A67-70C5-E89A-3074-7FC19974F0B9}"/>
              </a:ext>
            </a:extLst>
          </p:cNvPr>
          <p:cNvSpPr>
            <a:spLocks noGrp="1"/>
          </p:cNvSpPr>
          <p:nvPr>
            <p:ph type="sldNum" sz="quarter" idx="4"/>
          </p:nvPr>
        </p:nvSpPr>
        <p:spPr/>
        <p:txBody>
          <a:bodyPr/>
          <a:lstStyle/>
          <a:p>
            <a:fld id="{1D93BD3E-1E9A-4970-A6F7-E7AC52762E0C}" type="slidenum">
              <a:rPr lang="en-US" smtClean="0"/>
              <a:pPr/>
              <a:t>6</a:t>
            </a:fld>
            <a:endParaRPr lang="en-US" dirty="0"/>
          </a:p>
        </p:txBody>
      </p:sp>
      <p:pic>
        <p:nvPicPr>
          <p:cNvPr id="6" name="Picture 5">
            <a:extLst>
              <a:ext uri="{FF2B5EF4-FFF2-40B4-BE49-F238E27FC236}">
                <a16:creationId xmlns:a16="http://schemas.microsoft.com/office/drawing/2014/main" id="{8F0C3B96-C8C1-EFFE-2106-779CE8DB3927}"/>
              </a:ext>
            </a:extLst>
          </p:cNvPr>
          <p:cNvPicPr>
            <a:picLocks noChangeAspect="1"/>
          </p:cNvPicPr>
          <p:nvPr/>
        </p:nvPicPr>
        <p:blipFill>
          <a:blip r:embed="rId4"/>
          <a:stretch>
            <a:fillRect/>
          </a:stretch>
        </p:blipFill>
        <p:spPr>
          <a:xfrm>
            <a:off x="322888" y="1905000"/>
            <a:ext cx="8498223" cy="1828800"/>
          </a:xfrm>
          <a:prstGeom prst="rect">
            <a:avLst/>
          </a:prstGeom>
        </p:spPr>
      </p:pic>
    </p:spTree>
    <p:extLst>
      <p:ext uri="{BB962C8B-B14F-4D97-AF65-F5344CB8AC3E}">
        <p14:creationId xmlns:p14="http://schemas.microsoft.com/office/powerpoint/2010/main" val="2199086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5685F-1180-4531-A811-679650ADFC81}"/>
              </a:ext>
            </a:extLst>
          </p:cNvPr>
          <p:cNvSpPr>
            <a:spLocks noGrp="1"/>
          </p:cNvSpPr>
          <p:nvPr>
            <p:ph type="title"/>
          </p:nvPr>
        </p:nvSpPr>
        <p:spPr/>
        <p:txBody>
          <a:bodyPr/>
          <a:lstStyle/>
          <a:p>
            <a:r>
              <a:rPr lang="en-US" sz="1800" dirty="0"/>
              <a:t>Questions?</a:t>
            </a:r>
          </a:p>
        </p:txBody>
      </p:sp>
      <p:sp>
        <p:nvSpPr>
          <p:cNvPr id="3" name="Content Placeholder 2">
            <a:extLst>
              <a:ext uri="{FF2B5EF4-FFF2-40B4-BE49-F238E27FC236}">
                <a16:creationId xmlns:a16="http://schemas.microsoft.com/office/drawing/2014/main" id="{8265348D-3465-46B4-89D9-D0499BC1F3C7}"/>
              </a:ext>
            </a:extLst>
          </p:cNvPr>
          <p:cNvSpPr>
            <a:spLocks noGrp="1"/>
          </p:cNvSpPr>
          <p:nvPr>
            <p:ph idx="1"/>
          </p:nvPr>
        </p:nvSpPr>
        <p:spPr>
          <a:xfrm>
            <a:off x="1524000" y="1295400"/>
            <a:ext cx="5943600" cy="3943350"/>
          </a:xfrm>
        </p:spPr>
        <p:txBody>
          <a:bodyPr/>
          <a:lstStyle/>
          <a:p>
            <a:pPr marL="0" indent="0">
              <a:buNone/>
            </a:pPr>
            <a:r>
              <a:rPr lang="en-US" dirty="0"/>
              <a:t>     </a:t>
            </a:r>
          </a:p>
          <a:p>
            <a:pPr marL="0" indent="0">
              <a:buNone/>
            </a:pPr>
            <a:r>
              <a:rPr lang="en-US" sz="1800" dirty="0"/>
              <a:t>You can reach following contacts for any questions and feedback</a:t>
            </a:r>
          </a:p>
          <a:p>
            <a:pPr marL="0" indent="0">
              <a:buNone/>
            </a:pPr>
            <a:endParaRPr lang="en-US" sz="1800" dirty="0"/>
          </a:p>
          <a:p>
            <a:pPr marL="300038" lvl="1" indent="0" algn="ctr">
              <a:buNone/>
            </a:pPr>
            <a:r>
              <a:rPr lang="en-US" sz="1800" dirty="0"/>
              <a:t>Sruthi Hariharan at </a:t>
            </a:r>
            <a:r>
              <a:rPr lang="en-US" sz="1800" dirty="0">
                <a:hlinkClick r:id="rId2"/>
              </a:rPr>
              <a:t>Sruthi.Hariharan@ercot.com</a:t>
            </a:r>
            <a:endParaRPr lang="en-US" sz="1800" dirty="0"/>
          </a:p>
          <a:p>
            <a:pPr marL="300038" lvl="1" indent="0" algn="ctr">
              <a:buNone/>
            </a:pPr>
            <a:r>
              <a:rPr lang="en-US" sz="1800" dirty="0"/>
              <a:t>                  or</a:t>
            </a:r>
          </a:p>
          <a:p>
            <a:pPr marL="300038" lvl="1" indent="0" algn="ctr">
              <a:buNone/>
            </a:pPr>
            <a:r>
              <a:rPr lang="en-US" sz="1800" dirty="0"/>
              <a:t>Sreenivas Badri at </a:t>
            </a:r>
            <a:r>
              <a:rPr lang="en-US" sz="1800" dirty="0">
                <a:hlinkClick r:id="rId3"/>
              </a:rPr>
              <a:t>Sreenivas.Badri@ercot.com</a:t>
            </a:r>
            <a:r>
              <a:rPr lang="en-US" sz="1800" dirty="0"/>
              <a:t> </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
        <p:nvSpPr>
          <p:cNvPr id="4" name="Slide Number Placeholder 3">
            <a:extLst>
              <a:ext uri="{FF2B5EF4-FFF2-40B4-BE49-F238E27FC236}">
                <a16:creationId xmlns:a16="http://schemas.microsoft.com/office/drawing/2014/main" id="{94A37C10-9C43-4D1E-A853-17126AC6B931}"/>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3446500615"/>
      </p:ext>
    </p:extLst>
  </p:cSld>
  <p:clrMapOvr>
    <a:masterClrMapping/>
  </p:clrMapOvr>
</p:sld>
</file>

<file path=ppt/theme/theme1.xml><?xml version="1.0" encoding="utf-8"?>
<a:theme xmlns:a="http://schemas.openxmlformats.org/drawingml/2006/main" name="Cover Slide">
  <a:themeElements>
    <a:clrScheme name="Custom 1">
      <a:dk1>
        <a:srgbClr val="2D3338"/>
      </a:dk1>
      <a:lt1>
        <a:srgbClr val="FFFFFF"/>
      </a:lt1>
      <a:dk2>
        <a:srgbClr val="2D3338"/>
      </a:dk2>
      <a:lt2>
        <a:srgbClr val="E6EBF0"/>
      </a:lt2>
      <a:accent1>
        <a:srgbClr val="00AEC7"/>
      </a:accent1>
      <a:accent2>
        <a:srgbClr val="7C858C"/>
      </a:accent2>
      <a:accent3>
        <a:srgbClr val="2BA565"/>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6f9114be51d86da491079c8d381afb21">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91872eea4e18ed25fdbbc3c4e1b8a5e2"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_activity" minOccurs="0"/>
                <xsd:element ref="ns4:MediaServiceObjectDetectorVersions" minOccurs="0"/>
                <xsd:element ref="ns4:MediaServiceSystemTags" minOccurs="0"/>
                <xsd:element ref="ns4:MediaServiceGenerationTime" minOccurs="0"/>
                <xsd:element ref="ns4:MediaServiceEventHashCode" minOccurs="0"/>
                <xsd:element ref="ns4:MediaServiceOCR" minOccurs="0"/>
                <xsd:element ref="ns4:MediaServiceDateTaken" minOccurs="0"/>
                <xsd:element ref="ns4:MediaServiceLocation" minOccurs="0"/>
                <xsd:element ref="ns4:MediaServiceSearchPropertie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2A7F8399-B26A-46CF-95A6-0E3CBEB8B1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3.xml><?xml version="1.0" encoding="utf-8"?>
<ds:datastoreItem xmlns:ds="http://schemas.openxmlformats.org/officeDocument/2006/customXml" ds:itemID="{1A526C54-2038-4DDB-9077-84C80FF069E0}">
  <ds:schemaRefs>
    <ds:schemaRef ds:uri="97deaf5a-01d9-4834-89d2-802f43df07d1"/>
    <ds:schemaRef ds:uri="http://purl.org/dc/elements/1.1/"/>
    <ds:schemaRef ds:uri="http://purl.org/dc/terms/"/>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s>
</ds:datastoreItem>
</file>

<file path=docProps/app.xml><?xml version="1.0" encoding="utf-8"?>
<Properties xmlns="http://schemas.openxmlformats.org/officeDocument/2006/extended-properties" xmlns:vt="http://schemas.openxmlformats.org/officeDocument/2006/docPropsVTypes">
  <Template/>
  <TotalTime>25422</TotalTime>
  <Words>619</Words>
  <Application>Microsoft Office PowerPoint</Application>
  <PresentationFormat>On-screen Show (4:3)</PresentationFormat>
  <Paragraphs>69</Paragraphs>
  <Slides>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Wingdings</vt:lpstr>
      <vt:lpstr>Cover Slide</vt:lpstr>
      <vt:lpstr>Horizontal Theme</vt:lpstr>
      <vt:lpstr>PowerPoint Presentation</vt:lpstr>
      <vt:lpstr>Large Load Curtailment Manager (LLCM) - Overview</vt:lpstr>
      <vt:lpstr>Large Load Curtailment Manager (LLCM) – Summer 2026</vt:lpstr>
      <vt:lpstr>ICCP Telemetry modeling</vt:lpstr>
      <vt:lpstr>Market Report Changes</vt:lpstr>
      <vt:lpstr>ERCOT External Web Services Changes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Badri, Sreenivas</cp:lastModifiedBy>
  <cp:revision>670</cp:revision>
  <cp:lastPrinted>2017-10-10T21:31:05Z</cp:lastPrinted>
  <dcterms:created xsi:type="dcterms:W3CDTF">2016-01-21T15:20:31Z</dcterms:created>
  <dcterms:modified xsi:type="dcterms:W3CDTF">2026-04-23T17:57:12Z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0x010100E238A853E2A21D478864F317E572DCF9</vt:lpwstr>
  </property>
  <property fmtid="{D5CDD505-2E9C-101B-9397-08002B2CF9AE}" pid="3" name="MSIP_Label_7084cbda-52b8-46fb-a7b7-cb5bd465ed85_Enabled">
    <vt:lpwstr>true</vt:lpwstr>
  </property>
  <property fmtid="{D5CDD505-2E9C-101B-9397-08002B2CF9AE}" pid="4" name="MSIP_Label_7084cbda-52b8-46fb-a7b7-cb5bd465ed85_ActionId">
    <vt:lpwstr>c62e7908-7660-43a6-b1c8-5c5c95dc1f11</vt:lpwstr>
  </property>
  <property fmtid="{D5CDD505-2E9C-101B-9397-08002B2CF9AE}" pid="5" name="MSIP_Label_7084cbda-52b8-46fb-a7b7-cb5bd465ed85_SetDate">
    <vt:lpwstr>2023-05-09T20:19:39Z</vt:lpwstr>
  </property>
  <property fmtid="{D5CDD505-2E9C-101B-9397-08002B2CF9AE}" pid="6" name="MSIP_Label_7084cbda-52b8-46fb-a7b7-cb5bd465ed85_Name">
    <vt:lpwstr>Internal</vt:lpwstr>
  </property>
  <property fmtid="{D5CDD505-2E9C-101B-9397-08002B2CF9AE}" pid="7" name="MSIP_Label_7084cbda-52b8-46fb-a7b7-cb5bd465ed85_ContentBits">
    <vt:lpwstr>0</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Method">
    <vt:lpwstr>Standard</vt:lpwstr>
  </property>
</Properties>
</file>