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1"/>
  </p:notesMasterIdLst>
  <p:handoutMasterIdLst>
    <p:handoutMasterId r:id="rId12"/>
  </p:handoutMasterIdLst>
  <p:sldIdLst>
    <p:sldId id="272" r:id="rId6"/>
    <p:sldId id="275" r:id="rId7"/>
    <p:sldId id="280" r:id="rId8"/>
    <p:sldId id="27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C47B1C-2FB3-4367-94D4-03897AE37F63}" v="3" dt="2026-04-22T19:03:02.0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60"/>
  </p:normalViewPr>
  <p:slideViewPr>
    <p:cSldViewPr snapToGrid="0">
      <p:cViewPr varScale="1">
        <p:scale>
          <a:sx n="97" d="100"/>
          <a:sy n="97" d="100"/>
        </p:scale>
        <p:origin x="7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modSld">
      <pc:chgData name="Badri, Sreenivas" userId="0b43dccd-042e-4be0-871d-afa1d90d6a2e" providerId="ADAL" clId="{467F39DD-4CFE-45E1-AA25-A1A8C9F836D1}" dt="2026-04-22T19:03:52.280" v="49" actId="1076"/>
      <pc:docMkLst>
        <pc:docMk/>
      </pc:docMkLst>
      <pc:sldChg chg="addSp modSp mod">
        <pc:chgData name="Badri, Sreenivas" userId="0b43dccd-042e-4be0-871d-afa1d90d6a2e" providerId="ADAL" clId="{467F39DD-4CFE-45E1-AA25-A1A8C9F836D1}" dt="2026-04-22T19:03:52.280" v="49" actId="1076"/>
        <pc:sldMkLst>
          <pc:docMk/>
          <pc:sldMk cId="2269186556" sldId="280"/>
        </pc:sldMkLst>
        <pc:spChg chg="add mod">
          <ac:chgData name="Badri, Sreenivas" userId="0b43dccd-042e-4be0-871d-afa1d90d6a2e" providerId="ADAL" clId="{467F39DD-4CFE-45E1-AA25-A1A8C9F836D1}" dt="2026-04-22T19:03:47.985" v="47" actId="1076"/>
          <ac:spMkLst>
            <pc:docMk/>
            <pc:sldMk cId="2269186556" sldId="280"/>
            <ac:spMk id="6" creationId="{2B51F632-1F7F-EA37-AA60-EDC32209D1C2}"/>
          </ac:spMkLst>
        </pc:spChg>
        <pc:spChg chg="mod">
          <ac:chgData name="Badri, Sreenivas" userId="0b43dccd-042e-4be0-871d-afa1d90d6a2e" providerId="ADAL" clId="{467F39DD-4CFE-45E1-AA25-A1A8C9F836D1}" dt="2026-04-22T19:02:59.338" v="27" actId="6549"/>
          <ac:spMkLst>
            <pc:docMk/>
            <pc:sldMk cId="2269186556" sldId="280"/>
            <ac:spMk id="7" creationId="{B203EF26-DA56-CDC2-B207-071E2E8EE263}"/>
          </ac:spMkLst>
        </pc:spChg>
        <pc:spChg chg="mod">
          <ac:chgData name="Badri, Sreenivas" userId="0b43dccd-042e-4be0-871d-afa1d90d6a2e" providerId="ADAL" clId="{467F39DD-4CFE-45E1-AA25-A1A8C9F836D1}" dt="2026-04-22T19:03:04.020" v="29" actId="6549"/>
          <ac:spMkLst>
            <pc:docMk/>
            <pc:sldMk cId="2269186556" sldId="280"/>
            <ac:spMk id="11" creationId="{1C39C48C-E371-2AA5-6A98-C8C0CF54BA77}"/>
          </ac:spMkLst>
        </pc:spChg>
        <pc:picChg chg="mod">
          <ac:chgData name="Badri, Sreenivas" userId="0b43dccd-042e-4be0-871d-afa1d90d6a2e" providerId="ADAL" clId="{467F39DD-4CFE-45E1-AA25-A1A8C9F836D1}" dt="2026-04-22T19:03:52.280" v="49" actId="1076"/>
          <ac:picMkLst>
            <pc:docMk/>
            <pc:sldMk cId="2269186556" sldId="280"/>
            <ac:picMk id="5" creationId="{45A4A43B-E854-B2CB-4466-B8E48E2BB314}"/>
          </ac:picMkLst>
        </pc:picChg>
        <pc:picChg chg="mod">
          <ac:chgData name="Badri, Sreenivas" userId="0b43dccd-042e-4be0-871d-afa1d90d6a2e" providerId="ADAL" clId="{467F39DD-4CFE-45E1-AA25-A1A8C9F836D1}" dt="2026-04-22T19:03:50.266" v="48" actId="1076"/>
          <ac:picMkLst>
            <pc:docMk/>
            <pc:sldMk cId="2269186556" sldId="280"/>
            <ac:picMk id="10" creationId="{D95A39AC-BEF3-DA21-01FB-FC139EC4C5E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1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5F861-330E-87DE-FBD2-A2CB2DA8D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D20FD1-BE27-FF6D-9052-ACDE173B21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CEE1F-6E20-54C1-C195-7C428CC0CA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F6F2E-4517-C471-3FB7-AC32D2BC2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47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9BEF1-FCEC-3526-AD2C-2DF7799A0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980D3A-7B6B-1914-779F-34750F44B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834028-BD25-0BF8-B344-EBAD547FF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FE3AB-E27C-3703-C40A-C6E5E44C0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57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22,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2026 April &amp; May(R4 &amp; R5 ) Releases – Market Submissions Changes</a:t>
            </a:r>
            <a:br>
              <a:rPr lang="en-US" sz="280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dirty="0"/>
              <a:t>Katherine Li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April 23,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dirty="0"/>
              <a:t>2026 April (R4) Release</a:t>
            </a:r>
            <a:endParaRPr lang="en-US" b="0" dirty="0"/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dirty="0"/>
              <a:t>2026 May (R5) Release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lvl="1"/>
            <a:r>
              <a:rPr lang="en-US" dirty="0"/>
              <a:t>Submission change for COP in April release</a:t>
            </a:r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April (R4) Release – Market Submission Changes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AA390A-6F24-9D4F-865A-A9BBA375FA58}"/>
              </a:ext>
            </a:extLst>
          </p:cNvPr>
          <p:cNvSpPr txBox="1">
            <a:spLocks/>
          </p:cNvSpPr>
          <p:nvPr/>
        </p:nvSpPr>
        <p:spPr>
          <a:xfrm>
            <a:off x="438150" y="1518602"/>
            <a:ext cx="11315700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2026 April (R4) Release will be deployed into Production on </a:t>
            </a:r>
            <a:r>
              <a:rPr lang="en-US" sz="1800" b="1" u="sng" dirty="0"/>
              <a:t>04/29/2026</a:t>
            </a:r>
            <a:r>
              <a:rPr lang="en-US" sz="1800" dirty="0"/>
              <a:t>. 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It contains one validation change for Current Operating Plan (COP) submission: a Quick Start Generation Resource (QSGR) with Off-Line Non-Spinning Reserve (Non-Spin) qualification will be allowed to submit its COP with non-zero Non-Spin capability.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Without the fix, a QSGR is NOT able to submit its COP with non-zero NSPIN capability unless it is qualified for On-Line NSPIN.</a:t>
            </a:r>
            <a:endParaRPr lang="en-US" sz="1600" i="1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i="1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i="1" dirty="0"/>
              <a:t>This issue was reported by one market participant in early April.</a:t>
            </a:r>
          </a:p>
          <a:p>
            <a:pPr marL="548640" lvl="2" indent="0">
              <a:buNone/>
            </a:pP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8AF21-7E43-CC6A-C14A-10D9E61BA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F0731C-7B05-F629-F7E8-827696FED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C3DEBDA-5599-B0A3-4EC7-9887245D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77307"/>
          </a:xfrm>
        </p:spPr>
        <p:txBody>
          <a:bodyPr/>
          <a:lstStyle/>
          <a:p>
            <a:r>
              <a:rPr lang="en-US" dirty="0"/>
              <a:t>2026 April (R4) Release – Market Submission Changes – An Example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203EF26-DA56-CDC2-B207-071E2E8EE263}"/>
              </a:ext>
            </a:extLst>
          </p:cNvPr>
          <p:cNvSpPr txBox="1">
            <a:spLocks/>
          </p:cNvSpPr>
          <p:nvPr/>
        </p:nvSpPr>
        <p:spPr>
          <a:xfrm>
            <a:off x="333081" y="1262537"/>
            <a:ext cx="5858955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A4A43B-E854-B2CB-4466-B8E48E2BB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318" y="1635923"/>
            <a:ext cx="5599982" cy="46852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5A39AC-BEF3-DA21-01FB-FC139EC4C5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" y="1635922"/>
            <a:ext cx="5561815" cy="46852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C39C48C-E371-2AA5-6A98-C8C0CF54BA77}"/>
              </a:ext>
            </a:extLst>
          </p:cNvPr>
          <p:cNvSpPr txBox="1">
            <a:spLocks/>
          </p:cNvSpPr>
          <p:nvPr/>
        </p:nvSpPr>
        <p:spPr>
          <a:xfrm>
            <a:off x="6194963" y="1262538"/>
            <a:ext cx="5858955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With the change in April release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51F632-1F7F-EA37-AA60-EDC32209D1C2}"/>
              </a:ext>
            </a:extLst>
          </p:cNvPr>
          <p:cNvSpPr txBox="1"/>
          <p:nvPr/>
        </p:nvSpPr>
        <p:spPr>
          <a:xfrm>
            <a:off x="317706" y="1266590"/>
            <a:ext cx="6140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Prior to April release</a:t>
            </a:r>
          </a:p>
        </p:txBody>
      </p:sp>
    </p:spTree>
    <p:extLst>
      <p:ext uri="{BB962C8B-B14F-4D97-AF65-F5344CB8AC3E}">
        <p14:creationId xmlns:p14="http://schemas.microsoft.com/office/powerpoint/2010/main" val="226918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48E0E-34EF-3136-E85D-CCB52C296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4ADE0E-CB1D-74EA-E26B-34F00242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045C05-EB51-D945-3065-E4CF4E8E7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May (R5) Release – Market Submission Changes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20BD5A-DDAA-46E7-A3E1-6FA27DEA8172}"/>
              </a:ext>
            </a:extLst>
          </p:cNvPr>
          <p:cNvSpPr txBox="1">
            <a:spLocks/>
          </p:cNvSpPr>
          <p:nvPr/>
        </p:nvSpPr>
        <p:spPr>
          <a:xfrm>
            <a:off x="342900" y="1518602"/>
            <a:ext cx="11315700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May (R5) release does </a:t>
            </a:r>
            <a:r>
              <a:rPr lang="en-US" sz="1800" u="sng" dirty="0"/>
              <a:t>not</a:t>
            </a:r>
            <a:r>
              <a:rPr lang="en-US" sz="1800" dirty="0"/>
              <a:t> have any Market submissions changes planned that may impact Market Participants.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 2026 May (R5) Release will be deployed into Production on </a:t>
            </a:r>
            <a:r>
              <a:rPr lang="en-US" sz="1800" b="1" u="sng" dirty="0"/>
              <a:t>05/28/2026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550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1537589"/>
          </a:xfrm>
        </p:spPr>
        <p:txBody>
          <a:bodyPr/>
          <a:lstStyle/>
          <a:p>
            <a:r>
              <a:rPr lang="en-US" dirty="0"/>
              <a:t>Katherine.Li@ercot.com</a:t>
            </a:r>
          </a:p>
          <a:p>
            <a:endParaRPr lang="en-US" dirty="0"/>
          </a:p>
          <a:p>
            <a:r>
              <a:rPr lang="en-US" dirty="0"/>
              <a:t>Sreenivas.Badri@ercot.com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1327</TotalTime>
  <Words>245</Words>
  <Application>Microsoft Office PowerPoint</Application>
  <PresentationFormat>Widescreen</PresentationFormat>
  <Paragraphs>32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Courier New</vt:lpstr>
      <vt:lpstr>Wingdings</vt:lpstr>
      <vt:lpstr>1_Cover</vt:lpstr>
      <vt:lpstr>Page Design</vt:lpstr>
      <vt:lpstr>2026 April &amp; May(R4 &amp; R5 ) Releases – Market Submissions Changes     Katherine Li  April 23, 2026</vt:lpstr>
      <vt:lpstr>2026 April (R4) Release – Market Submission Changes</vt:lpstr>
      <vt:lpstr>2026 April (R4) Release – Market Submission Changes – An Example</vt:lpstr>
      <vt:lpstr>2026 May (R5) Release – Market Submission Changes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68</cp:revision>
  <dcterms:created xsi:type="dcterms:W3CDTF">2026-03-17T20:45:51Z</dcterms:created>
  <dcterms:modified xsi:type="dcterms:W3CDTF">2026-04-22T19:03:57Z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