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4"/>
    <p:sldMasterId id="2147483660" r:id="rId5"/>
  </p:sldMasterIdLst>
  <p:notesMasterIdLst>
    <p:notesMasterId r:id="rId7"/>
  </p:notesMasterIdLst>
  <p:handoutMasterIdLst>
    <p:handoutMasterId r:id="rId8"/>
  </p:handoutMasterIdLst>
  <p:sldIdLst>
    <p:sldId id="273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1E5ED"/>
    <a:srgbClr val="2794A4"/>
    <a:srgbClr val="00343B"/>
    <a:srgbClr val="00829B"/>
    <a:srgbClr val="E6EBF0"/>
    <a:srgbClr val="FFFFFF"/>
    <a:srgbClr val="DADCDE"/>
    <a:srgbClr val="A9E5EA"/>
    <a:srgbClr val="00AEC7"/>
    <a:srgbClr val="D6D9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66" d="100"/>
          <a:sy n="66" d="100"/>
        </p:scale>
        <p:origin x="1253" y="2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3054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9654C447-F63E-708A-7640-F379BC3B6F4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9E9CD3C-9D08-D54A-E18D-CB66DD9854F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3C7D50-3744-4F5E-B211-7EE7AB53D25A}" type="datetimeFigureOut">
              <a:rPr lang="en-US" smtClean="0"/>
              <a:t>4/23/2026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3A76D3F-B471-2F90-E003-19CC7E13919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AFA019F-EAF7-AC1D-CF33-3B24307B5D1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BB4229-F194-457F-858D-7FD6DC77E73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5549398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832203-7F7F-406D-A6A3-240BE64C5DFA}" type="datetimeFigureOut">
              <a:rPr lang="en-US" smtClean="0"/>
              <a:t>4/23/2026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94BC6D-B4C2-499C-B968-7B53BF050E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70387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8.svg"/><Relationship Id="rId7" Type="http://schemas.openxmlformats.org/officeDocument/2006/relationships/image" Target="../media/image12.sv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Relationship Id="rId6" Type="http://schemas.openxmlformats.org/officeDocument/2006/relationships/image" Target="../media/image11.png"/><Relationship Id="rId11" Type="http://schemas.openxmlformats.org/officeDocument/2006/relationships/image" Target="../media/image16.svg"/><Relationship Id="rId5" Type="http://schemas.openxmlformats.org/officeDocument/2006/relationships/image" Target="../media/image10.svg"/><Relationship Id="rId10" Type="http://schemas.openxmlformats.org/officeDocument/2006/relationships/image" Target="../media/image15.png"/><Relationship Id="rId4" Type="http://schemas.openxmlformats.org/officeDocument/2006/relationships/image" Target="../media/image9.png"/><Relationship Id="rId9" Type="http://schemas.openxmlformats.org/officeDocument/2006/relationships/image" Target="../media/image14.sv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CF6855-B24E-92AB-2FE8-002F720AEB1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82069" y="2564247"/>
            <a:ext cx="4882568" cy="3999346"/>
          </a:xfrm>
          <a:prstGeom prst="rect">
            <a:avLst/>
          </a:prstGeom>
        </p:spPr>
        <p:txBody>
          <a:bodyPr anchor="t"/>
          <a:lstStyle>
            <a:lvl1pPr algn="l">
              <a:defRPr lang="en-US" sz="2000" b="1" dirty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br>
              <a:rPr lang="en-US" dirty="0"/>
            </a:br>
            <a:endParaRPr lang="en-US" dirty="0"/>
          </a:p>
        </p:txBody>
      </p:sp>
      <p:sp>
        <p:nvSpPr>
          <p:cNvPr id="4" name="Text Placeholder 11">
            <a:extLst>
              <a:ext uri="{FF2B5EF4-FFF2-40B4-BE49-F238E27FC236}">
                <a16:creationId xmlns:a16="http://schemas.microsoft.com/office/drawing/2014/main" id="{BED41D71-8915-53EB-36A0-392D41DD0EA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6427363" y="5054600"/>
            <a:ext cx="5201214" cy="1457037"/>
          </a:xfrm>
          <a:prstGeom prst="foldedCorner">
            <a:avLst>
              <a:gd name="adj" fmla="val 21194"/>
            </a:avLst>
          </a:prstGeom>
          <a:solidFill>
            <a:srgbClr val="E6EBF0">
              <a:alpha val="68000"/>
            </a:srgbClr>
          </a:solidFill>
          <a:ln w="9525" cap="rnd">
            <a:noFill/>
          </a:ln>
          <a:effectLst>
            <a:outerShdw blurRad="50800" dist="38100" dir="10800000" sx="1000" sy="1000" algn="r" rotWithShape="0">
              <a:prstClr val="black">
                <a:alpha val="46000"/>
              </a:prstClr>
            </a:outerShdw>
          </a:effectLst>
        </p:spPr>
        <p:txBody>
          <a:bodyPr vert="horz" wrap="square" lIns="274320" tIns="182880" rIns="640080" bIns="182880">
            <a:noAutofit/>
          </a:bodyPr>
          <a:lstStyle>
            <a:lvl1pPr marL="0" indent="0">
              <a:buNone/>
              <a:defRPr lang="en-US" sz="1600" b="1" dirty="0"/>
            </a:lvl1pPr>
            <a:lvl2pPr marL="54864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lang="en-US" sz="1400" dirty="0" smtClean="0"/>
            </a:lvl2pPr>
            <a:lvl3pPr marL="548640" indent="-182880">
              <a:lnSpc>
                <a:spcPct val="100000"/>
              </a:lnSpc>
              <a:spcBef>
                <a:spcPts val="100"/>
              </a:spcBef>
              <a:buFont typeface="Arial" panose="020B0604020202020204" pitchFamily="34" charset="0"/>
              <a:buChar char="◦"/>
              <a:defRPr lang="en-US" sz="1400" dirty="0"/>
            </a:lvl3pPr>
            <a:lvl4pPr marL="73152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-"/>
              <a:defRPr lang="en-US" sz="1400" dirty="0" smtClean="0"/>
            </a:lvl4pPr>
            <a:lvl5pPr marL="91440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◦"/>
              <a:defRPr lang="en-US" sz="1400" dirty="0"/>
            </a:lvl5pPr>
            <a:lvl6pPr marL="109728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§"/>
              <a:defRPr sz="1400"/>
            </a:lvl6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8">
            <a:extLst>
              <a:ext uri="{FF2B5EF4-FFF2-40B4-BE49-F238E27FC236}">
                <a16:creationId xmlns:a16="http://schemas.microsoft.com/office/drawing/2014/main" id="{4A302066-7B9E-F90D-A634-1CEEF4EAA7FF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427365" y="1092200"/>
            <a:ext cx="5201213" cy="2551584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sz="1600" b="1" i="0"/>
            </a:lvl1pPr>
            <a:lvl2pPr marL="54864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defRPr sz="1400"/>
            </a:lvl2pPr>
            <a:lvl3pPr marL="73152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-"/>
              <a:defRPr sz="1400"/>
            </a:lvl3pPr>
            <a:lvl4pPr marL="91440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◦"/>
              <a:defRPr sz="1400"/>
            </a:lvl4pPr>
            <a:lvl5pPr marL="109728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§"/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34552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with Soci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le 1">
            <a:extLst>
              <a:ext uri="{FF2B5EF4-FFF2-40B4-BE49-F238E27FC236}">
                <a16:creationId xmlns:a16="http://schemas.microsoft.com/office/drawing/2014/main" id="{021CF500-4BD3-92C6-CCBD-156DED65A6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868" y="1430448"/>
            <a:ext cx="5565131" cy="1848259"/>
          </a:xfrm>
        </p:spPr>
        <p:txBody>
          <a:bodyPr anchor="ctr"/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2" name="Text Placeholder 22">
            <a:extLst>
              <a:ext uri="{FF2B5EF4-FFF2-40B4-BE49-F238E27FC236}">
                <a16:creationId xmlns:a16="http://schemas.microsoft.com/office/drawing/2014/main" id="{5BFBC12E-0B6E-E8C7-9088-B497FB49171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30868" y="3501136"/>
            <a:ext cx="5565131" cy="682625"/>
          </a:xfrm>
        </p:spPr>
        <p:txBody>
          <a:bodyPr wrap="square"/>
          <a:lstStyle>
            <a:lvl1pPr>
              <a:defRPr sz="2400" b="1">
                <a:solidFill>
                  <a:srgbClr val="00829B"/>
                </a:solidFill>
              </a:defRPr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724F3841-022A-64DD-C790-8E712FB9DD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572375" y="0"/>
            <a:ext cx="4619625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2E7750B-0863-BB91-0C67-54B5E9B868D6}"/>
              </a:ext>
            </a:extLst>
          </p:cNvPr>
          <p:cNvSpPr txBox="1"/>
          <p:nvPr userDrawn="1"/>
        </p:nvSpPr>
        <p:spPr>
          <a:xfrm>
            <a:off x="8032876" y="1370524"/>
            <a:ext cx="36257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Learn More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B961C0C-432D-CBAD-EA65-6543DA81C252}"/>
              </a:ext>
            </a:extLst>
          </p:cNvPr>
          <p:cNvSpPr txBox="1"/>
          <p:nvPr userDrawn="1"/>
        </p:nvSpPr>
        <p:spPr>
          <a:xfrm>
            <a:off x="8054878" y="1783080"/>
            <a:ext cx="332092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829B"/>
                </a:solidFill>
              </a:rPr>
              <a:t>www.ercot.com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4781169-74C0-5084-B1E5-21B24E64EBD9}"/>
              </a:ext>
            </a:extLst>
          </p:cNvPr>
          <p:cNvSpPr txBox="1"/>
          <p:nvPr userDrawn="1"/>
        </p:nvSpPr>
        <p:spPr>
          <a:xfrm>
            <a:off x="8032876" y="2442045"/>
            <a:ext cx="36257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Download ERCOT Mobile App</a:t>
            </a:r>
          </a:p>
        </p:txBody>
      </p:sp>
      <p:pic>
        <p:nvPicPr>
          <p:cNvPr id="9" name="Graphic 8" descr="Google play logo on the left and App Store logo on the right">
            <a:extLst>
              <a:ext uri="{FF2B5EF4-FFF2-40B4-BE49-F238E27FC236}">
                <a16:creationId xmlns:a16="http://schemas.microsoft.com/office/drawing/2014/main" id="{4CC00E98-A942-2688-815D-B898449C0BC2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341368" y="2987763"/>
            <a:ext cx="2635124" cy="367447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1EBBA5BE-9DD2-6EE7-CE28-D076D6D33E94}"/>
              </a:ext>
            </a:extLst>
          </p:cNvPr>
          <p:cNvSpPr txBox="1"/>
          <p:nvPr userDrawn="1"/>
        </p:nvSpPr>
        <p:spPr>
          <a:xfrm>
            <a:off x="8054878" y="3786789"/>
            <a:ext cx="36257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Connect With Us</a:t>
            </a:r>
          </a:p>
        </p:txBody>
      </p:sp>
      <p:pic>
        <p:nvPicPr>
          <p:cNvPr id="11" name="Graphic 10" descr="Instagram icon">
            <a:extLst>
              <a:ext uri="{FF2B5EF4-FFF2-40B4-BE49-F238E27FC236}">
                <a16:creationId xmlns:a16="http://schemas.microsoft.com/office/drawing/2014/main" id="{808F1D0F-170C-B600-9B14-471787DABDB6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326128" y="4359746"/>
            <a:ext cx="314995" cy="314995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80EB4558-FE65-DD30-A396-E7A22D6A4264}"/>
              </a:ext>
            </a:extLst>
          </p:cNvPr>
          <p:cNvSpPr txBox="1"/>
          <p:nvPr userDrawn="1"/>
        </p:nvSpPr>
        <p:spPr>
          <a:xfrm>
            <a:off x="8715473" y="4378550"/>
            <a:ext cx="309873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facebook.com/ERCOTISO</a:t>
            </a:r>
          </a:p>
        </p:txBody>
      </p:sp>
      <p:pic>
        <p:nvPicPr>
          <p:cNvPr id="13" name="Graphic 12" descr="Twitter or X  icon">
            <a:extLst>
              <a:ext uri="{FF2B5EF4-FFF2-40B4-BE49-F238E27FC236}">
                <a16:creationId xmlns:a16="http://schemas.microsoft.com/office/drawing/2014/main" id="{787C2377-716C-DE29-E499-06278CE1DB08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8326128" y="4816173"/>
            <a:ext cx="314995" cy="314995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D6BFB969-D759-088E-D454-9701B3843365}"/>
              </a:ext>
            </a:extLst>
          </p:cNvPr>
          <p:cNvSpPr txBox="1"/>
          <p:nvPr userDrawn="1"/>
        </p:nvSpPr>
        <p:spPr>
          <a:xfrm>
            <a:off x="8715473" y="4823175"/>
            <a:ext cx="2108130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 dirty="0"/>
              <a:t>x.com/ercot_iso</a:t>
            </a:r>
          </a:p>
        </p:txBody>
      </p:sp>
      <p:pic>
        <p:nvPicPr>
          <p:cNvPr id="15" name="Graphic 14" descr="LinkedIn icon">
            <a:extLst>
              <a:ext uri="{FF2B5EF4-FFF2-40B4-BE49-F238E27FC236}">
                <a16:creationId xmlns:a16="http://schemas.microsoft.com/office/drawing/2014/main" id="{44604974-1959-249D-D54A-C4A63E150B5F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rcRect/>
          <a:stretch/>
        </p:blipFill>
        <p:spPr>
          <a:xfrm>
            <a:off x="8326128" y="5292078"/>
            <a:ext cx="314995" cy="314995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2405696A-1EA6-9F4D-1D36-33EB7B0D95CF}"/>
              </a:ext>
            </a:extLst>
          </p:cNvPr>
          <p:cNvSpPr txBox="1"/>
          <p:nvPr userDrawn="1"/>
        </p:nvSpPr>
        <p:spPr>
          <a:xfrm>
            <a:off x="8715473" y="5299080"/>
            <a:ext cx="3132351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 dirty="0"/>
              <a:t>linkedin.com/company/ercot</a:t>
            </a:r>
          </a:p>
        </p:txBody>
      </p:sp>
      <p:pic>
        <p:nvPicPr>
          <p:cNvPr id="17" name="Graphic 16" descr="Instagram icon">
            <a:extLst>
              <a:ext uri="{FF2B5EF4-FFF2-40B4-BE49-F238E27FC236}">
                <a16:creationId xmlns:a16="http://schemas.microsoft.com/office/drawing/2014/main" id="{253A132C-4DFA-62F1-D25A-9C176280377F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8326128" y="5773360"/>
            <a:ext cx="314996" cy="314996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C36F1584-300D-A8F1-CE34-0DF564E44055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/>
          <p:nvPr userDrawn="1"/>
        </p:nvSpPr>
        <p:spPr>
          <a:xfrm>
            <a:off x="8706121" y="5773359"/>
            <a:ext cx="3132351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 dirty="0"/>
              <a:t>instagram.com/ercot_iso</a:t>
            </a:r>
          </a:p>
        </p:txBody>
      </p:sp>
      <p:sp>
        <p:nvSpPr>
          <p:cNvPr id="20" name="Footer Placeholder 3">
            <a:extLst>
              <a:ext uri="{FF2B5EF4-FFF2-40B4-BE49-F238E27FC236}">
                <a16:creationId xmlns:a16="http://schemas.microsoft.com/office/drawing/2014/main" id="{7C754C4F-B602-D803-BB7A-BEE1415CE0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0869" y="6356350"/>
            <a:ext cx="5565131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2673D5-55DC-3F77-47BD-D5D627A45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2DDF3-D449-4F98-B894-CB4D05D68FAC}" type="datetime4">
              <a:rPr lang="en-US" smtClean="0"/>
              <a:t>April 23, 2026</a:t>
            </a:fld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F893AA-09AB-0CA2-8F12-6C9708FCE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60560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lide with Soci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itle 1">
            <a:extLst>
              <a:ext uri="{FF2B5EF4-FFF2-40B4-BE49-F238E27FC236}">
                <a16:creationId xmlns:a16="http://schemas.microsoft.com/office/drawing/2014/main" id="{0511CB1D-D7A8-8516-A8D6-FDE88BB378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868" y="1430448"/>
            <a:ext cx="5565132" cy="1848259"/>
          </a:xfrm>
        </p:spPr>
        <p:txBody>
          <a:bodyPr anchor="ctr"/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6" name="Text Placeholder 22">
            <a:extLst>
              <a:ext uri="{FF2B5EF4-FFF2-40B4-BE49-F238E27FC236}">
                <a16:creationId xmlns:a16="http://schemas.microsoft.com/office/drawing/2014/main" id="{7DB85F87-C4AC-5AA2-4395-ABB6B533D5D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30868" y="3501136"/>
            <a:ext cx="5565132" cy="682625"/>
          </a:xfrm>
        </p:spPr>
        <p:txBody>
          <a:bodyPr wrap="square"/>
          <a:lstStyle>
            <a:lvl1pPr>
              <a:defRPr sz="2400" b="1">
                <a:solidFill>
                  <a:srgbClr val="00829B"/>
                </a:solidFill>
              </a:defRPr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Footer Placeholder 3">
            <a:extLst>
              <a:ext uri="{FF2B5EF4-FFF2-40B4-BE49-F238E27FC236}">
                <a16:creationId xmlns:a16="http://schemas.microsoft.com/office/drawing/2014/main" id="{524951DF-39E3-E4DB-EB22-28C36CEEB9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0869" y="6356350"/>
            <a:ext cx="801052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2673D5-55DC-3F77-47BD-D5D627A45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2DDF3-D449-4F98-B894-CB4D05D68FAC}" type="datetime4">
              <a:rPr lang="en-US" smtClean="0"/>
              <a:t>April 23, 2026</a:t>
            </a:fld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F893AA-09AB-0CA2-8F12-6C9708FCE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99429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ppendix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>
            <a:extLst>
              <a:ext uri="{FF2B5EF4-FFF2-40B4-BE49-F238E27FC236}">
                <a16:creationId xmlns:a16="http://schemas.microsoft.com/office/drawing/2014/main" id="{724F3841-022A-64DD-C790-8E712FB9DD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4619625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9" name="Graphic 18" descr="ERCOT logo">
            <a:extLst>
              <a:ext uri="{FF2B5EF4-FFF2-40B4-BE49-F238E27FC236}">
                <a16:creationId xmlns:a16="http://schemas.microsoft.com/office/drawing/2014/main" id="{B751E01E-9D1B-AB32-9537-F544F49949E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37956" y="108220"/>
            <a:ext cx="703682" cy="259285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5AB5A33-CD56-3912-4016-20DF30F14C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869" y="1430448"/>
            <a:ext cx="4064224" cy="1848259"/>
          </a:xfrm>
        </p:spPr>
        <p:txBody>
          <a:bodyPr anchor="ctr"/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113BE72E-F22F-EA59-A56F-ACBBDAEAF81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30869" y="3501136"/>
            <a:ext cx="4078434" cy="682625"/>
          </a:xfrm>
        </p:spPr>
        <p:txBody>
          <a:bodyPr wrap="square"/>
          <a:lstStyle>
            <a:lvl1pPr>
              <a:defRPr sz="2400" b="1">
                <a:solidFill>
                  <a:srgbClr val="00829B"/>
                </a:solidFill>
              </a:defRPr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6A05AE35-B341-C586-A0DD-9B916DA1D81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076825" y="1371600"/>
            <a:ext cx="6581775" cy="4800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123DE44-506E-FCA1-8F5C-9F7354AAEC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0869" y="6356350"/>
            <a:ext cx="801052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2673D5-55DC-3F77-47BD-D5D627A45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2DDF3-D449-4F98-B894-CB4D05D68FAC}" type="datetime4">
              <a:rPr lang="en-US" smtClean="0"/>
              <a:t>April 23, 2026</a:t>
            </a:fld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F893AA-09AB-0CA2-8F12-6C9708FCE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  <p:grpSp>
        <p:nvGrpSpPr>
          <p:cNvPr id="8" name="Group 7" descr="Confidential document label">
            <a:extLst>
              <a:ext uri="{FF2B5EF4-FFF2-40B4-BE49-F238E27FC236}">
                <a16:creationId xmlns:a16="http://schemas.microsoft.com/office/drawing/2014/main" id="{CDD9FF63-9408-EDE4-8E4D-207871A99374}"/>
              </a:ext>
            </a:extLst>
          </p:cNvPr>
          <p:cNvGrpSpPr/>
          <p:nvPr userDrawn="1"/>
        </p:nvGrpSpPr>
        <p:grpSpPr>
          <a:xfrm>
            <a:off x="-91688" y="457199"/>
            <a:ext cx="1162970" cy="358775"/>
            <a:chOff x="-91688" y="6362698"/>
            <a:chExt cx="1162970" cy="358775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40E25432-F52F-28E3-5AF1-36B3BEC45282}"/>
                </a:ext>
              </a:extLst>
            </p:cNvPr>
            <p:cNvSpPr/>
            <p:nvPr/>
          </p:nvSpPr>
          <p:spPr>
            <a:xfrm rot="10800000">
              <a:off x="-12035" y="6362698"/>
              <a:ext cx="986590" cy="358775"/>
            </a:xfrm>
            <a:prstGeom prst="rect">
              <a:avLst/>
            </a:prstGeom>
            <a:solidFill>
              <a:srgbClr val="00829B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89B3A409-F400-7551-A8C4-6293E631585B}"/>
                </a:ext>
              </a:extLst>
            </p:cNvPr>
            <p:cNvSpPr txBox="1"/>
            <p:nvPr/>
          </p:nvSpPr>
          <p:spPr>
            <a:xfrm>
              <a:off x="-91688" y="6427015"/>
              <a:ext cx="116297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00" b="1" spc="80" baseline="0" dirty="0">
                  <a:solidFill>
                    <a:schemeClr val="bg1"/>
                  </a:solidFill>
                </a:rPr>
                <a:t>PUBLIC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9646740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C9C062-513C-DF24-5E8C-7A974D5720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3400" y="1122363"/>
            <a:ext cx="11125200" cy="2387600"/>
          </a:xfrm>
        </p:spPr>
        <p:txBody>
          <a:bodyPr anchor="ctr">
            <a:normAutofit/>
          </a:bodyPr>
          <a:lstStyle>
            <a:lvl1pPr algn="ctr"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32C3F11-2763-0216-A1B0-5E8B4FA801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33400" y="3602038"/>
            <a:ext cx="11125200" cy="1655762"/>
          </a:xfrm>
        </p:spPr>
        <p:txBody>
          <a:bodyPr wrap="square"/>
          <a:lstStyle>
            <a:lvl1pPr marL="0" indent="0" algn="ctr">
              <a:buNone/>
              <a:defRPr sz="2400" b="1">
                <a:solidFill>
                  <a:srgbClr val="00829B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5C98B8-43D7-C7B4-9956-25AC1BBC55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E9BF30-5D82-5572-733E-882E0C0D33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45B5F-6A76-46F9-AC11-757A044249AE}" type="datetime4">
              <a:rPr lang="en-US" smtClean="0"/>
              <a:t>April 23, 2026</a:t>
            </a:fld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5906F4-426A-AD9D-021A-D7E95E349F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51303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de Keyn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27592878-2087-441A-BF63-8BAC672970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D75DFB14-F372-06CE-E1C3-58DFC53BCF1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95300" y="1676400"/>
            <a:ext cx="6867525" cy="4495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6" name="Text Placeholder 11">
            <a:extLst>
              <a:ext uri="{FF2B5EF4-FFF2-40B4-BE49-F238E27FC236}">
                <a16:creationId xmlns:a16="http://schemas.microsoft.com/office/drawing/2014/main" id="{28CAB249-6E2A-0D66-037F-C8C994EC04E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7598003" y="1676400"/>
            <a:ext cx="4060596" cy="3190875"/>
          </a:xfrm>
          <a:prstGeom prst="foldedCorner">
            <a:avLst>
              <a:gd name="adj" fmla="val 8542"/>
            </a:avLst>
          </a:prstGeom>
          <a:solidFill>
            <a:schemeClr val="accent1">
              <a:lumMod val="10000"/>
              <a:lumOff val="90000"/>
            </a:schemeClr>
          </a:solidFill>
          <a:ln w="12700" cap="rnd">
            <a:solidFill>
              <a:schemeClr val="accent2"/>
            </a:solidFill>
          </a:ln>
        </p:spPr>
        <p:txBody>
          <a:bodyPr vert="horz" wrap="square" lIns="365760" tIns="91440" rIns="91440" bIns="91440">
            <a:noAutofit/>
          </a:bodyPr>
          <a:lstStyle>
            <a:lvl1pPr marL="0" indent="0">
              <a:buNone/>
              <a:defRPr lang="en-US" b="1" dirty="0"/>
            </a:lvl1pPr>
            <a:lvl2pPr marL="548640" indent="-182880">
              <a:buFont typeface="Arial" panose="020B0604020202020204" pitchFamily="34" charset="0"/>
              <a:buChar char="•"/>
              <a:defRPr lang="en-US" dirty="0"/>
            </a:lvl2pPr>
            <a:lvl3pPr>
              <a:defRPr lang="en-US" dirty="0"/>
            </a:lvl3pPr>
            <a:lvl4pPr>
              <a:defRPr lang="en-US" dirty="0"/>
            </a:lvl4pPr>
            <a:lvl5pPr>
              <a:defRPr lang="en-US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F717B5-930A-9245-9888-15FD3932C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F93DBC-D2B3-EAA9-B573-4CBB1A9ECD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60760-0B16-41B8-81DA-58FA2187E1CC}" type="datetime4">
              <a:rPr lang="en-US" smtClean="0"/>
              <a:t>April 23, 2026</a:t>
            </a:fld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533FE6-6102-A20B-2C52-DA18949D1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19914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note with Side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Placeholder 1">
            <a:extLst>
              <a:ext uri="{FF2B5EF4-FFF2-40B4-BE49-F238E27FC236}">
                <a16:creationId xmlns:a16="http://schemas.microsoft.com/office/drawing/2014/main" id="{EF24F99E-0EFC-4E0E-5FA5-D6E2097368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5991225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56CB17BE-2CF2-5B69-2FA2-C556C75E78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495299" y="1676400"/>
            <a:ext cx="6791325" cy="260985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2CC02514-7922-9313-80E4-38CE9C0E382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495300" y="4463716"/>
            <a:ext cx="6800850" cy="1744579"/>
          </a:xfrm>
          <a:prstGeom prst="foldedCorner">
            <a:avLst>
              <a:gd name="adj" fmla="val 16667"/>
            </a:avLst>
          </a:prstGeom>
          <a:solidFill>
            <a:schemeClr val="accent2">
              <a:lumMod val="20000"/>
              <a:lumOff val="80000"/>
            </a:schemeClr>
          </a:solidFill>
          <a:ln w="12700" cap="rnd">
            <a:solidFill>
              <a:schemeClr val="accent2"/>
            </a:solidFill>
          </a:ln>
        </p:spPr>
        <p:txBody>
          <a:bodyPr vert="horz" wrap="square" lIns="365760" tIns="91440" rIns="91440" bIns="91440">
            <a:noAutofit/>
          </a:bodyPr>
          <a:lstStyle>
            <a:lvl1pPr marL="0" indent="0">
              <a:buNone/>
              <a:defRPr lang="en-US" sz="1600" b="1" dirty="0"/>
            </a:lvl1pPr>
            <a:lvl2pPr marL="548640" indent="-182880">
              <a:buFont typeface="Arial" panose="020B0604020202020204" pitchFamily="34" charset="0"/>
              <a:buChar char="•"/>
              <a:defRPr lang="en-US" sz="1400" dirty="0"/>
            </a:lvl2pPr>
            <a:lvl3pPr>
              <a:defRPr lang="en-US" sz="1400" dirty="0"/>
            </a:lvl3pPr>
            <a:lvl4pPr>
              <a:defRPr lang="en-US" sz="1400" dirty="0"/>
            </a:lvl4pPr>
            <a:lvl5pPr>
              <a:defRPr lang="en-US" sz="1400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8C5D5F82-2DE8-D31E-AE3D-018BD935DE3D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8077201" y="533400"/>
            <a:ext cx="3581400" cy="5638799"/>
          </a:xfrm>
        </p:spPr>
        <p:txBody>
          <a:bodyPr>
            <a:noAutofit/>
          </a:bodyPr>
          <a:lstStyle>
            <a:lvl1pPr>
              <a:defRPr lang="en-US" dirty="0"/>
            </a:lvl1pPr>
            <a:lvl2pPr>
              <a:defRPr lang="en-US" dirty="0"/>
            </a:lvl2pPr>
            <a:lvl3pPr>
              <a:defRPr lang="en-US" dirty="0"/>
            </a:lvl3pPr>
            <a:lvl4pPr>
              <a:defRPr lang="en-US" dirty="0"/>
            </a:lvl4pPr>
            <a:lvl5pPr>
              <a:defRPr lang="en-US" dirty="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F717B5-930A-9245-9888-15FD3932C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3401" y="6356350"/>
            <a:ext cx="6762749" cy="365125"/>
          </a:xfrm>
        </p:spPr>
        <p:txBody>
          <a:bodyPr wrap="square" lIns="0"/>
          <a:lstStyle/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F93DBC-D2B3-EAA9-B573-4CBB1A9ECD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2927F-A0F2-4B8B-8583-E7E57526878C}" type="datetime4">
              <a:rPr lang="en-US" smtClean="0"/>
              <a:t>April 23, 2026</a:t>
            </a:fld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55086D0-23A2-1C6B-A4BF-B6E909DA99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572375" y="0"/>
            <a:ext cx="4619625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533FE6-6102-A20B-2C52-DA18949D1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74750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note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698A9E75-460B-F928-5105-B8FF5327AB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648759D8-B0A7-2B10-9F64-81A8CC0F576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95300" y="1676400"/>
            <a:ext cx="11163300" cy="2619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2CC02514-7922-9313-80E4-38CE9C0E382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495299" y="4463716"/>
            <a:ext cx="11163298" cy="1744579"/>
          </a:xfrm>
          <a:prstGeom prst="foldedCorner">
            <a:avLst>
              <a:gd name="adj" fmla="val 16667"/>
            </a:avLst>
          </a:prstGeom>
          <a:solidFill>
            <a:schemeClr val="accent1">
              <a:lumMod val="10000"/>
              <a:lumOff val="90000"/>
            </a:schemeClr>
          </a:solidFill>
          <a:ln w="12700" cap="rnd">
            <a:solidFill>
              <a:schemeClr val="accent2"/>
            </a:solidFill>
          </a:ln>
        </p:spPr>
        <p:txBody>
          <a:bodyPr vert="horz" wrap="square" lIns="365760" tIns="91440" rIns="91440" bIns="91440">
            <a:noAutofit/>
          </a:bodyPr>
          <a:lstStyle>
            <a:lvl1pPr marL="0" indent="0">
              <a:buNone/>
              <a:defRPr lang="en-US" sz="1600" b="1" dirty="0"/>
            </a:lvl1pPr>
            <a:lvl2pPr marL="548640" indent="-182880">
              <a:buFont typeface="Arial" panose="020B0604020202020204" pitchFamily="34" charset="0"/>
              <a:buChar char="•"/>
              <a:defRPr lang="en-US" sz="1400" dirty="0"/>
            </a:lvl2pPr>
            <a:lvl3pPr>
              <a:defRPr lang="en-US" sz="1400" dirty="0"/>
            </a:lvl3pPr>
            <a:lvl4pPr>
              <a:defRPr lang="en-US" sz="1400" dirty="0"/>
            </a:lvl4pPr>
            <a:lvl5pPr>
              <a:defRPr lang="en-US" sz="1400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F717B5-930A-9245-9888-15FD3932C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F93DBC-D2B3-EAA9-B573-4CBB1A9ECD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2927F-A0F2-4B8B-8583-E7E57526878C}" type="datetime4">
              <a:rPr lang="en-US" smtClean="0"/>
              <a:t>April 23, 2026</a:t>
            </a:fld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533FE6-6102-A20B-2C52-DA18949D1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3517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Placeholder 1">
            <a:extLst>
              <a:ext uri="{FF2B5EF4-FFF2-40B4-BE49-F238E27FC236}">
                <a16:creationId xmlns:a16="http://schemas.microsoft.com/office/drawing/2014/main" id="{03A0C87A-E909-99E5-543B-B8CA963FA4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43EC354D-D331-C418-3300-B354E37BE14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95300" y="1981200"/>
            <a:ext cx="5381625" cy="4191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8AF89336-B087-2FA3-5FA7-10663E49944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343650" y="1971674"/>
            <a:ext cx="5314950" cy="421076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15AFFA6-4F88-DA05-B2CA-9691F408E9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AD51180-8907-F3FB-F8E0-201D1BE616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5BA03-1E8A-4A71-9375-E941FF070046}" type="datetime4">
              <a:rPr lang="en-US" smtClean="0"/>
              <a:t>April 23, 2026</a:t>
            </a:fld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C96C78-7C87-2BC7-8FE9-856E3E375E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75441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B5BA45-4981-AC22-EC96-99A5E0901D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61962"/>
            <a:ext cx="4838700" cy="1527094"/>
          </a:xfrm>
        </p:spPr>
        <p:txBody>
          <a:bodyPr anchor="t">
            <a:normAutofit/>
          </a:bodyPr>
          <a:lstStyle>
            <a:lvl1pPr>
              <a:defRPr lang="en-US" dirty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0273643-F605-4790-3956-B453E9FC90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188F8-67CB-419F-AAD4-5AB1C4EFBB40}" type="datetime4">
              <a:rPr lang="en-US" smtClean="0"/>
              <a:t>April 23, 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0265AF8-0057-EBA2-2E30-0B74113975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85ADE8A-3AB5-3C00-B26E-3F6DD6EA52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581ED5FB-5036-27D9-26F4-B48307D67C6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95300" y="2181225"/>
            <a:ext cx="5600700" cy="4000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B0ACB72E-F2A9-AC8B-FAC7-489B4728504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457950" y="457200"/>
            <a:ext cx="5200650" cy="5724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445951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Placeholder 1">
            <a:extLst>
              <a:ext uri="{FF2B5EF4-FFF2-40B4-BE49-F238E27FC236}">
                <a16:creationId xmlns:a16="http://schemas.microsoft.com/office/drawing/2014/main" id="{197228CF-7CDD-26CC-CA47-4AF0A314BD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4838700" cy="12192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C277CEE6-13A0-6BA8-8A3C-EA3A8B9CA32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93776" y="2152650"/>
            <a:ext cx="5602224" cy="401955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E24E62B-01AB-F5DE-E2D4-85B1DECC92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496050" y="0"/>
            <a:ext cx="5695950" cy="6858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C33291D-BE72-DBF6-5318-1BD0E7127E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0853288" y="6356350"/>
            <a:ext cx="1338712" cy="3651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138100-AC14-9CC0-AD86-426AD89D43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D796E23-B521-5C07-85E1-BA73A20DB2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0D0B2-8800-4E48-BDCE-A19E57C7C5AF}" type="datetime4">
              <a:rPr lang="en-US" smtClean="0"/>
              <a:t>April 23, 2026</a:t>
            </a:fld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42A00A7-6A1E-80A0-8EB9-F7F0592559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23126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Placeholder 1">
            <a:extLst>
              <a:ext uri="{FF2B5EF4-FFF2-40B4-BE49-F238E27FC236}">
                <a16:creationId xmlns:a16="http://schemas.microsoft.com/office/drawing/2014/main" id="{DB285AF9-0372-9C81-F75D-2589F4F487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123DE44-506E-FCA1-8F5C-9F7354AAEC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2673D5-55DC-3F77-47BD-D5D627A45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2DDF3-D449-4F98-B894-CB4D05D68FAC}" type="datetime4">
              <a:rPr lang="en-US" smtClean="0"/>
              <a:t>April 23, 2026</a:t>
            </a:fld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F893AA-09AB-0CA2-8F12-6C9708FCE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28480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svg"/><Relationship Id="rId5" Type="http://schemas.openxmlformats.org/officeDocument/2006/relationships/image" Target="../media/image3.png"/><Relationship Id="rId4" Type="http://schemas.openxmlformats.org/officeDocument/2006/relationships/image" Target="../media/image2.sv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13" Type="http://schemas.openxmlformats.org/officeDocument/2006/relationships/image" Target="../media/image5.png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5" Type="http://schemas.openxmlformats.org/officeDocument/2006/relationships/slideLayout" Target="../slideLayouts/slideLayout6.xml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Relationship Id="rId14" Type="http://schemas.openxmlformats.org/officeDocument/2006/relationships/image" Target="../media/image6.sv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phic 2">
            <a:extLst>
              <a:ext uri="{FF2B5EF4-FFF2-40B4-BE49-F238E27FC236}">
                <a16:creationId xmlns:a16="http://schemas.microsoft.com/office/drawing/2014/main" id="{A1678F26-9E3A-1EC0-39CE-8DC562CAF9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 l="59827" t="14818" r="10238" b="43257"/>
          <a:stretch>
            <a:fillRect/>
          </a:stretch>
        </p:blipFill>
        <p:spPr>
          <a:xfrm>
            <a:off x="-1" y="-1"/>
            <a:ext cx="12192001" cy="5732047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F83DA6C0-622C-56B9-A11A-C7B46D6B18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>
          <a:xfrm>
            <a:off x="-1" y="0"/>
            <a:ext cx="6096001" cy="6858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51000">
                <a:srgbClr val="B1E5ED">
                  <a:alpha val="6667"/>
                </a:srgbClr>
              </a:gs>
              <a:gs pos="71000">
                <a:srgbClr val="2794A4">
                  <a:alpha val="83922"/>
                </a:srgbClr>
              </a:gs>
              <a:gs pos="98000">
                <a:srgbClr val="00343B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Graphic 12" descr="ERCOT logo white on background">
            <a:extLst>
              <a:ext uri="{FF2B5EF4-FFF2-40B4-BE49-F238E27FC236}">
                <a16:creationId xmlns:a16="http://schemas.microsoft.com/office/drawing/2014/main" id="{24916EE6-D8BD-2246-322B-E4425F0F9A21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974555" y="1125953"/>
            <a:ext cx="2425881" cy="889910"/>
          </a:xfrm>
          <a:prstGeom prst="rect">
            <a:avLst/>
          </a:prstGeom>
          <a:effectLst>
            <a:outerShdw blurRad="50800" dist="12700" dir="10800000" algn="r" rotWithShape="0">
              <a:schemeClr val="tx2">
                <a:alpha val="40000"/>
              </a:schemeClr>
            </a:outerShdw>
          </a:effectLst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EDC1132D-9952-07F0-B506-0AC57F014644}"/>
              </a:ext>
            </a:extLst>
          </p:cNvPr>
          <p:cNvSpPr txBox="1"/>
          <p:nvPr userDrawn="1"/>
        </p:nvSpPr>
        <p:spPr>
          <a:xfrm>
            <a:off x="-91688" y="503044"/>
            <a:ext cx="116297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b="1" spc="0" dirty="0">
                <a:solidFill>
                  <a:schemeClr val="bg1"/>
                </a:solidFill>
              </a:rPr>
              <a:t>CONFIDENTIAL</a:t>
            </a: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DFE356D3-1829-BA32-62D3-D6BBF887FF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-91688" y="457199"/>
            <a:ext cx="1162970" cy="358775"/>
            <a:chOff x="-91688" y="6362698"/>
            <a:chExt cx="1162970" cy="358775"/>
          </a:xfrm>
        </p:grpSpPr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769F1A3B-7D9E-6E0C-224F-7FFACD1B9397}"/>
                </a:ext>
              </a:extLst>
            </p:cNvPr>
            <p:cNvSpPr/>
            <p:nvPr/>
          </p:nvSpPr>
          <p:spPr>
            <a:xfrm rot="10800000">
              <a:off x="-12035" y="6362698"/>
              <a:ext cx="986590" cy="358775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432CD704-9BA3-CCE0-2685-8FBAA5974224}"/>
                </a:ext>
              </a:extLst>
            </p:cNvPr>
            <p:cNvSpPr txBox="1"/>
            <p:nvPr/>
          </p:nvSpPr>
          <p:spPr>
            <a:xfrm>
              <a:off x="-91688" y="6427015"/>
              <a:ext cx="116297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00" b="1" spc="80" baseline="0" dirty="0">
                  <a:solidFill>
                    <a:schemeClr val="bg1"/>
                  </a:solidFill>
                </a:rPr>
                <a:t>PUBLIC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381382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D23ED7C-25D4-4004-0ADC-2942F5EF2D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17534D-C175-91CE-AB0E-8AF7612994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3400" y="1706252"/>
            <a:ext cx="11125201" cy="4470711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8CF572-2776-A000-A27C-E69A8CD2DB0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716884" y="6356350"/>
            <a:ext cx="2773273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200">
                <a:solidFill>
                  <a:srgbClr val="5B6770"/>
                </a:solidFill>
              </a:defRPr>
            </a:lvl1pPr>
          </a:lstStyle>
          <a:p>
            <a:fld id="{B145F6E8-FE0B-4A87-A96D-6C3DE3AC3724}" type="datetime4">
              <a:rPr lang="en-US" smtClean="0"/>
              <a:t>April 23, 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71D105-0AFC-E989-21E7-4A757722453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33400" y="6356350"/>
            <a:ext cx="8010526" cy="365125"/>
          </a:xfrm>
          <a:prstGeom prst="rect">
            <a:avLst/>
          </a:prstGeom>
          <a:solidFill>
            <a:schemeClr val="bg1"/>
          </a:solidFill>
        </p:spPr>
        <p:txBody>
          <a:bodyPr vert="horz" lIns="0" tIns="0" rIns="0" bIns="0" rtlCol="0" anchor="ctr"/>
          <a:lstStyle>
            <a:lvl1pPr algn="l">
              <a:defRPr sz="1200">
                <a:solidFill>
                  <a:srgbClr val="5B6770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294E2B-7999-A86B-70B0-0CA8AF3AB00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58600" y="6356350"/>
            <a:ext cx="533400" cy="365125"/>
          </a:xfrm>
          <a:prstGeom prst="rect">
            <a:avLst/>
          </a:prstGeom>
          <a:solidFill>
            <a:schemeClr val="bg1"/>
          </a:solidFill>
        </p:spPr>
        <p:txBody>
          <a:bodyPr vert="horz" wrap="square" lIns="91440" tIns="45720" rIns="91440" bIns="45720" rtlCol="0" anchor="ctr">
            <a:normAutofit/>
          </a:bodyPr>
          <a:lstStyle>
            <a:lvl1pPr algn="ctr">
              <a:defRPr sz="1200" b="1">
                <a:solidFill>
                  <a:schemeClr val="accent1"/>
                </a:solidFill>
              </a:defRPr>
            </a:lvl1pPr>
          </a:lstStyle>
          <a:p>
            <a:fld id="{BCDE79FB-97BA-492B-8D57-F1373F9ADA9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23" name="Graphic 22" descr="ERCOT logo">
            <a:extLst>
              <a:ext uri="{FF2B5EF4-FFF2-40B4-BE49-F238E27FC236}">
                <a16:creationId xmlns:a16="http://schemas.microsoft.com/office/drawing/2014/main" id="{860966C1-7702-678E-6F8A-91940323E9F1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96DAC541-7B7A-43D3-8B79-37D633B846F1}">
                <asvg:svgBlip xmlns:asvg="http://schemas.microsoft.com/office/drawing/2016/SVG/main" r:embed="rId14"/>
              </a:ext>
            </a:extLst>
          </a:blip>
          <a:srcRect/>
          <a:stretch/>
        </p:blipFill>
        <p:spPr>
          <a:xfrm>
            <a:off x="137956" y="108220"/>
            <a:ext cx="703682" cy="259285"/>
          </a:xfrm>
          <a:prstGeom prst="rect">
            <a:avLst/>
          </a:prstGeom>
        </p:spPr>
      </p:pic>
      <p:grpSp>
        <p:nvGrpSpPr>
          <p:cNvPr id="7" name="Group 6" descr="Confidential document label">
            <a:extLst>
              <a:ext uri="{FF2B5EF4-FFF2-40B4-BE49-F238E27FC236}">
                <a16:creationId xmlns:a16="http://schemas.microsoft.com/office/drawing/2014/main" id="{7CE24704-51D7-2CB8-A1DB-A39B7EEEA928}"/>
              </a:ext>
            </a:extLst>
          </p:cNvPr>
          <p:cNvGrpSpPr/>
          <p:nvPr userDrawn="1"/>
        </p:nvGrpSpPr>
        <p:grpSpPr>
          <a:xfrm>
            <a:off x="-91688" y="457199"/>
            <a:ext cx="1162970" cy="358775"/>
            <a:chOff x="-91688" y="6362698"/>
            <a:chExt cx="1162970" cy="358775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422AAAB4-B1A4-DCFD-AF60-75F135DD9F6D}"/>
                </a:ext>
              </a:extLst>
            </p:cNvPr>
            <p:cNvSpPr/>
            <p:nvPr/>
          </p:nvSpPr>
          <p:spPr>
            <a:xfrm rot="10800000">
              <a:off x="-12035" y="6362698"/>
              <a:ext cx="986590" cy="358775"/>
            </a:xfrm>
            <a:prstGeom prst="rect">
              <a:avLst/>
            </a:prstGeom>
            <a:solidFill>
              <a:srgbClr val="00829B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2209C7F2-C29B-60A9-D309-0B97779BE9DF}"/>
                </a:ext>
              </a:extLst>
            </p:cNvPr>
            <p:cNvSpPr txBox="1"/>
            <p:nvPr/>
          </p:nvSpPr>
          <p:spPr>
            <a:xfrm>
              <a:off x="-91688" y="6427015"/>
              <a:ext cx="116297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00" b="1" spc="80" baseline="0" dirty="0">
                  <a:solidFill>
                    <a:schemeClr val="bg1"/>
                  </a:solidFill>
                </a:rPr>
                <a:t>PUBLIC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4990379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71" r:id="rId2"/>
    <p:sldLayoutId id="2147483673" r:id="rId3"/>
    <p:sldLayoutId id="2147483672" r:id="rId4"/>
    <p:sldLayoutId id="2147483664" r:id="rId5"/>
    <p:sldLayoutId id="2147483668" r:id="rId6"/>
    <p:sldLayoutId id="2147483669" r:id="rId7"/>
    <p:sldLayoutId id="2147483666" r:id="rId8"/>
    <p:sldLayoutId id="2147483675" r:id="rId9"/>
    <p:sldLayoutId id="2147483679" r:id="rId10"/>
    <p:sldLayoutId id="2147483676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Font typeface="Arial" panose="020B0604020202020204" pitchFamily="34" charset="0"/>
        <a:buNone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Font typeface="Arial" panose="020B0604020202020204" pitchFamily="34" charset="0"/>
        <a:buChar char="•"/>
        <a:defRPr sz="14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Font typeface="Arial" panose="020B0604020202020204" pitchFamily="34" charset="0"/>
        <a:buChar char="◦"/>
        <a:defRPr sz="14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18288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Font typeface="Arial" panose="020B0604020202020204" pitchFamily="34" charset="0"/>
        <a:buChar char="-"/>
        <a:defRPr sz="14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18288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Font typeface="Arial" panose="020B0604020202020204" pitchFamily="34" charset="0"/>
        <a:buChar char="•"/>
        <a:defRPr sz="14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2" pos="7344">
          <p15:clr>
            <a:srgbClr val="F26B43"/>
          </p15:clr>
        </p15:guide>
        <p15:guide id="3" pos="312" userDrawn="1">
          <p15:clr>
            <a:srgbClr val="F26B43"/>
          </p15:clr>
        </p15:guide>
        <p15:guide id="5" pos="3840" userDrawn="1">
          <p15:clr>
            <a:srgbClr val="F26B43"/>
          </p15:clr>
        </p15:guide>
        <p15:guide id="6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BEFDD4C-2255-C7D5-2991-41521A75BF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1</a:t>
            </a:fld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82CEE743-FAC8-4536-6D1F-9DA259116D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Nodal Protocol Revision Requests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EEC331C-6A59-FCFF-1F14-DD25475D0EF5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95300" y="1108364"/>
            <a:ext cx="11163300" cy="3187411"/>
          </a:xfrm>
        </p:spPr>
        <p:txBody>
          <a:bodyPr/>
          <a:lstStyle/>
          <a:p>
            <a:pPr>
              <a:spcBef>
                <a:spcPts val="100"/>
              </a:spcBef>
            </a:pPr>
            <a:endParaRPr lang="en-US" altLang="en-US" dirty="0">
              <a:solidFill>
                <a:srgbClr val="000000"/>
              </a:solidFill>
              <a:cs typeface="Calibri" panose="020F0502020204030204" pitchFamily="34" charset="0"/>
            </a:endParaRPr>
          </a:p>
          <a:p>
            <a:pPr>
              <a:spcBef>
                <a:spcPts val="100"/>
              </a:spcBef>
            </a:pPr>
            <a:r>
              <a:rPr lang="en-US" altLang="en-US" b="1" dirty="0">
                <a:solidFill>
                  <a:srgbClr val="000000"/>
                </a:solidFill>
                <a:cs typeface="Calibri" panose="020F0502020204030204" pitchFamily="34" charset="0"/>
              </a:rPr>
              <a:t>NPRR1308, Board Priority - Related to NOGRR282, Large Computational Load Ride-Through Requirements.  </a:t>
            </a:r>
            <a:r>
              <a:rPr lang="en-US" altLang="en-US" dirty="0">
                <a:solidFill>
                  <a:srgbClr val="000000"/>
                </a:solidFill>
                <a:cs typeface="Calibri" panose="020F0502020204030204" pitchFamily="34" charset="0"/>
              </a:rPr>
              <a:t>This Nodal Protocol Revision Request (NPRR) defines Large Computational Load (LCL). </a:t>
            </a:r>
          </a:p>
          <a:p>
            <a:pPr>
              <a:spcBef>
                <a:spcPts val="100"/>
              </a:spcBef>
            </a:pPr>
            <a:endParaRPr lang="en-US" dirty="0">
              <a:solidFill>
                <a:srgbClr val="000000"/>
              </a:solidFill>
              <a:cs typeface="Calibri" panose="020F0502020204030204" pitchFamily="34" charset="0"/>
            </a:endParaRPr>
          </a:p>
          <a:p>
            <a:pPr>
              <a:spcBef>
                <a:spcPts val="100"/>
              </a:spcBef>
            </a:pPr>
            <a:r>
              <a:rPr lang="en-US" altLang="en-US" b="1" dirty="0">
                <a:solidFill>
                  <a:srgbClr val="000000"/>
                </a:solidFill>
                <a:cs typeface="Calibri" panose="020F0502020204030204" pitchFamily="34" charset="0"/>
              </a:rPr>
              <a:t>NPRR1309, Board Priority - Dispatchable Reliability Reserve Service Ancillary Service.  </a:t>
            </a:r>
            <a:r>
              <a:rPr lang="en-US" altLang="en-US" dirty="0">
                <a:solidFill>
                  <a:srgbClr val="000000"/>
                </a:solidFill>
                <a:cs typeface="Calibri" panose="020F0502020204030204" pitchFamily="34" charset="0"/>
              </a:rPr>
              <a:t>This Nodal Protocol Revision Request (NPRR) develops Dispatchable Reliability Reserve Service (DRRS) as a new Ancillary Service.</a:t>
            </a:r>
          </a:p>
          <a:p>
            <a:pPr>
              <a:spcBef>
                <a:spcPts val="100"/>
              </a:spcBef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8621009"/>
      </p:ext>
    </p:extLst>
  </p:cSld>
  <p:clrMapOvr>
    <a:masterClrMapping/>
  </p:clrMapOvr>
</p:sld>
</file>

<file path=ppt/theme/theme1.xml><?xml version="1.0" encoding="utf-8"?>
<a:theme xmlns:a="http://schemas.openxmlformats.org/drawingml/2006/main" name="1_Cover">
  <a:themeElements>
    <a:clrScheme name="ERCOT">
      <a:dk1>
        <a:srgbClr val="000000"/>
      </a:dk1>
      <a:lt1>
        <a:srgbClr val="FFFFFF"/>
      </a:lt1>
      <a:dk2>
        <a:srgbClr val="2D3338"/>
      </a:dk2>
      <a:lt2>
        <a:srgbClr val="FFFFFF"/>
      </a:lt2>
      <a:accent1>
        <a:srgbClr val="003865"/>
      </a:accent1>
      <a:accent2>
        <a:srgbClr val="5B6770"/>
      </a:accent2>
      <a:accent3>
        <a:srgbClr val="26D07C"/>
      </a:accent3>
      <a:accent4>
        <a:srgbClr val="00829B"/>
      </a:accent4>
      <a:accent5>
        <a:srgbClr val="685BC7"/>
      </a:accent5>
      <a:accent6>
        <a:srgbClr val="890C58"/>
      </a:accent6>
      <a:hlink>
        <a:srgbClr val="3996DF"/>
      </a:hlink>
      <a:folHlink>
        <a:srgbClr val="867ED0"/>
      </a:folHlink>
    </a:clrScheme>
    <a:fontScheme name="ERCOT Font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1" id="{4ECE1372-0C99-4BBD-8C9A-66BB973B0715}" vid="{E42129F1-9979-45CE-AC99-7AED524228ED}"/>
    </a:ext>
  </a:extLst>
</a:theme>
</file>

<file path=ppt/theme/theme2.xml><?xml version="1.0" encoding="utf-8"?>
<a:theme xmlns:a="http://schemas.openxmlformats.org/drawingml/2006/main" name="Page Design">
  <a:themeElements>
    <a:clrScheme name="ERCOT colors">
      <a:dk1>
        <a:srgbClr val="171A1C"/>
      </a:dk1>
      <a:lt1>
        <a:srgbClr val="FFFFFF"/>
      </a:lt1>
      <a:dk2>
        <a:srgbClr val="4A525A"/>
      </a:dk2>
      <a:lt2>
        <a:srgbClr val="E6EBEF"/>
      </a:lt2>
      <a:accent1>
        <a:srgbClr val="005763"/>
      </a:accent1>
      <a:accent2>
        <a:srgbClr val="3DBED1"/>
      </a:accent2>
      <a:accent3>
        <a:srgbClr val="003865"/>
      </a:accent3>
      <a:accent4>
        <a:srgbClr val="0063B4"/>
      </a:accent4>
      <a:accent5>
        <a:srgbClr val="26D07C"/>
      </a:accent5>
      <a:accent6>
        <a:srgbClr val="867ED0"/>
      </a:accent6>
      <a:hlink>
        <a:srgbClr val="00AEC7"/>
      </a:hlink>
      <a:folHlink>
        <a:srgbClr val="685BC7"/>
      </a:folHlink>
    </a:clrScheme>
    <a:fontScheme name="ERCOT Font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1" id="{4ECE1372-0C99-4BBD-8C9A-66BB973B0715}" vid="{AF2A68AE-DF5A-41FA-8DA3-295978B7C7E7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udience xmlns="3c917f14-8d40-4289-92aa-fd10f73581c9">Public</Audience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6779995893D9842BA3FA5B9B5E7FD29" ma:contentTypeVersion="5" ma:contentTypeDescription="Create a new document." ma:contentTypeScope="" ma:versionID="6d199b3ad5f5b9d872d256308c85908b">
  <xsd:schema xmlns:xsd="http://www.w3.org/2001/XMLSchema" xmlns:xs="http://www.w3.org/2001/XMLSchema" xmlns:p="http://schemas.microsoft.com/office/2006/metadata/properties" xmlns:ns2="3c917f14-8d40-4289-92aa-fd10f73581c9" targetNamespace="http://schemas.microsoft.com/office/2006/metadata/properties" ma:root="true" ma:fieldsID="dcedc2ff92fcc6164a822d33fd796499" ns2:_="">
    <xsd:import namespace="3c917f14-8d40-4289-92aa-fd10f73581c9"/>
    <xsd:element name="properties">
      <xsd:complexType>
        <xsd:sequence>
          <xsd:element name="documentManagement">
            <xsd:complexType>
              <xsd:all>
                <xsd:element ref="ns2:Audience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c917f14-8d40-4289-92aa-fd10f73581c9" elementFormDefault="qualified">
    <xsd:import namespace="http://schemas.microsoft.com/office/2006/documentManagement/types"/>
    <xsd:import namespace="http://schemas.microsoft.com/office/infopath/2007/PartnerControls"/>
    <xsd:element name="Audience" ma:index="8" nillable="true" ma:displayName="Audience" ma:format="Dropdown" ma:internalName="Audience">
      <xsd:simpleType>
        <xsd:restriction base="dms:Choice">
          <xsd:enumeration value="Public"/>
          <xsd:enumeration value="Internal"/>
          <xsd:enumeration value="Confidential"/>
          <xsd:enumeration value="Board of Directors"/>
        </xsd:restriction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A5F3B15-1EDA-47D5-B690-303F08E28C2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E754FD2-17D2-4534-9157-8CFDD0166132}">
  <ds:schemaRefs>
    <ds:schemaRef ds:uri="http://purl.org/dc/dcmitype/"/>
    <ds:schemaRef ds:uri="http://schemas.microsoft.com/office/2006/documentManagement/types"/>
    <ds:schemaRef ds:uri="http://www.w3.org/XML/1998/namespace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http://schemas.microsoft.com/office/2006/metadata/properties"/>
    <ds:schemaRef ds:uri="cf8c9251-373f-4ee3-86cf-d97122226a81"/>
    <ds:schemaRef ds:uri="5f527160-b6a2-448e-b210-55bbe2178a90"/>
    <ds:schemaRef ds:uri="http://purl.org/dc/elements/1.1/"/>
    <ds:schemaRef ds:uri="3c917f14-8d40-4289-92aa-fd10f73581c9"/>
  </ds:schemaRefs>
</ds:datastoreItem>
</file>

<file path=customXml/itemProps3.xml><?xml version="1.0" encoding="utf-8"?>
<ds:datastoreItem xmlns:ds="http://schemas.openxmlformats.org/officeDocument/2006/customXml" ds:itemID="{B57DC9A4-2D51-40CB-BA99-0BF7D516F6D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c917f14-8d40-4289-92aa-fd10f73581c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ERCOT Official PowerPoint Template - Public</Template>
  <TotalTime>14</TotalTime>
  <Words>69</Words>
  <Application>Microsoft Office PowerPoint</Application>
  <PresentationFormat>Widescreen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Arial</vt:lpstr>
      <vt:lpstr>Calibri</vt:lpstr>
      <vt:lpstr>Wingdings</vt:lpstr>
      <vt:lpstr>1_Cover</vt:lpstr>
      <vt:lpstr>Page Design</vt:lpstr>
      <vt:lpstr>Nodal Protocol Revision Requests</vt:lpstr>
    </vt:vector>
  </TitlesOfParts>
  <Company>ERCOT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C Phillips</dc:creator>
  <cp:keywords/>
  <cp:lastModifiedBy>NWJ TEX 042326</cp:lastModifiedBy>
  <cp:revision>3</cp:revision>
  <dcterms:created xsi:type="dcterms:W3CDTF">2026-03-11T18:16:52Z</dcterms:created>
  <dcterms:modified xsi:type="dcterms:W3CDTF">2026-04-23T19:17:40Z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0x01010056779995893D9842BA3FA5B9B5E7FD29</vt:lpwstr>
  </property>
  <property fmtid="{D5CDD505-2E9C-101B-9397-08002B2CF9AE}" pid="3" name="MediaServiceImageTags">
    <vt:lpwstr/>
  </property>
  <property fmtid="{D5CDD505-2E9C-101B-9397-08002B2CF9AE}" pid="4" name="MSIP_Label_c144db1d-993e-40da-980d-6eea152adc50_Enabled">
    <vt:lpwstr>true</vt:lpwstr>
  </property>
  <property fmtid="{D5CDD505-2E9C-101B-9397-08002B2CF9AE}" pid="5" name="MSIP_Label_c144db1d-993e-40da-980d-6eea152adc50_SetDate">
    <vt:lpwstr>2026-02-04T21:33:56Z</vt:lpwstr>
  </property>
  <property fmtid="{D5CDD505-2E9C-101B-9397-08002B2CF9AE}" pid="6" name="MSIP_Label_c144db1d-993e-40da-980d-6eea152adc50_Method">
    <vt:lpwstr>Privileged</vt:lpwstr>
  </property>
  <property fmtid="{D5CDD505-2E9C-101B-9397-08002B2CF9AE}" pid="7" name="MSIP_Label_c144db1d-993e-40da-980d-6eea152adc50_Name">
    <vt:lpwstr>Public</vt:lpwstr>
  </property>
  <property fmtid="{D5CDD505-2E9C-101B-9397-08002B2CF9AE}" pid="8" name="MSIP_Label_c144db1d-993e-40da-980d-6eea152adc50_SiteId">
    <vt:lpwstr>0afb747d-bff7-4596-a9fc-950ef9e0ec45</vt:lpwstr>
  </property>
  <property fmtid="{D5CDD505-2E9C-101B-9397-08002B2CF9AE}" pid="9" name="MSIP_Label_c144db1d-993e-40da-980d-6eea152adc50_ActionId">
    <vt:lpwstr>1d14393e-8913-4215-8969-3d0b24cf798e</vt:lpwstr>
  </property>
  <property fmtid="{D5CDD505-2E9C-101B-9397-08002B2CF9AE}" pid="10" name="MSIP_Label_c144db1d-993e-40da-980d-6eea152adc50_ContentBits">
    <vt:lpwstr>0</vt:lpwstr>
  </property>
  <property fmtid="{D5CDD505-2E9C-101B-9397-08002B2CF9AE}" pid="11" name="MSIP_Label_c144db1d-993e-40da-980d-6eea152adc50_Tag">
    <vt:lpwstr>10, 0, 1, 1</vt:lpwstr>
  </property>
</Properties>
</file>