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5"/>
  </p:notesMasterIdLst>
  <p:handoutMasterIdLst>
    <p:handoutMasterId r:id="rId16"/>
  </p:handoutMasterIdLst>
  <p:sldIdLst>
    <p:sldId id="2147478774" r:id="rId6"/>
    <p:sldId id="2147478763" r:id="rId7"/>
    <p:sldId id="2147478775" r:id="rId8"/>
    <p:sldId id="2147478776" r:id="rId9"/>
    <p:sldId id="2147478777" r:id="rId10"/>
    <p:sldId id="2147478778" r:id="rId11"/>
    <p:sldId id="2147478779" r:id="rId12"/>
    <p:sldId id="2147478780" r:id="rId13"/>
    <p:sldId id="214747878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24CEF7A-2E4C-9E46-94A3-5D31EB18D995}" name="Webster, Trudi" initials="WT" userId="S::trudi.webster@ercot.com::8d3e025b-0265-4fbd-b136-a7bc92c16fd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823" autoAdjust="0"/>
  </p:normalViewPr>
  <p:slideViewPr>
    <p:cSldViewPr snapToGrid="0">
      <p:cViewPr>
        <p:scale>
          <a:sx n="125" d="100"/>
          <a:sy n="125" d="100"/>
        </p:scale>
        <p:origin x="1662" y="330"/>
      </p:cViewPr>
      <p:guideLst/>
    </p:cSldViewPr>
  </p:slideViewPr>
  <p:notesTextViewPr>
    <p:cViewPr>
      <p:scale>
        <a:sx n="3" d="2"/>
        <a:sy n="3" d="2"/>
      </p:scale>
      <p:origin x="-6" y="-18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4/20/2026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HB 3390 – passed on June 2, 2023</a:t>
            </a:r>
          </a:p>
          <a:p>
            <a:r>
              <a:rPr lang="en-US" dirty="0"/>
              <a:t>NPRR 1265 – posted December 2024 and PUCT approved November 2025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931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13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E8E0D-5EAA-76FB-A6B1-11614C5F64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2A922A-0FA1-6AD5-4073-A05B5ED552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3400E30-7EB1-E67A-AB6F-C438692DB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065BD-39E3-3A8F-3277-02A78FD183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965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6BF75-2D64-E719-4492-4D073F394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88DB1F-914F-F088-6CC2-24D80DB120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6FA978-AE9C-41C2-9756-82863393D4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0F5C27-362E-E6E7-39F9-255B7860BEC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3096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F3DB1-AB41-A1B1-66DF-ED87A011D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04C8D9-2B73-FB92-6FB1-95843D54E1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D49E16-0CA7-42A5-5368-745B3882F0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38D16-5F3C-AD29-B55E-071944B58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63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AF5C51-21A3-D714-5960-0D86BFA4FD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07379AE-982D-3F39-57D8-A49A0C26F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8D1194A-B776-2413-7990-125B321B2C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89C085-F45A-5420-DB1B-1FAB0B4F7F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325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1.png"/><Relationship Id="rId11" Type="http://schemas.openxmlformats.org/officeDocument/2006/relationships/image" Target="../media/image16.svg"/><Relationship Id="rId5" Type="http://schemas.openxmlformats.org/officeDocument/2006/relationships/image" Target="../media/image10.sv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sv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April 20,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April 20,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image" Target="../media/image6.svg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April 20,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B2F79F2-B3BA-8940-842B-E7FE18726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65157" y="2844316"/>
            <a:ext cx="6316168" cy="1366737"/>
          </a:xfrm>
        </p:spPr>
        <p:txBody>
          <a:bodyPr lIns="91440" tIns="45720" rIns="91440" bIns="45720" anchor="t"/>
          <a:lstStyle/>
          <a:p>
            <a:r>
              <a:rPr lang="en-US" sz="4000" dirty="0"/>
              <a:t>NDSWG Meeting</a:t>
            </a:r>
            <a:br>
              <a:rPr lang="en-US" sz="4000" dirty="0"/>
            </a:br>
            <a:r>
              <a:rPr lang="en-US" sz="4000" dirty="0"/>
              <a:t>April 2026</a:t>
            </a:r>
            <a:br>
              <a:rPr lang="en-US" sz="2800" dirty="0"/>
            </a:br>
            <a:br>
              <a:rPr lang="en-US" sz="2800" dirty="0"/>
            </a:br>
            <a:br>
              <a:rPr lang="en-US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i="1" dirty="0">
                <a:solidFill>
                  <a:schemeClr val="tx2"/>
                </a:solidFill>
              </a:rPr>
            </a:br>
            <a:br>
              <a:rPr lang="en-US" sz="1800" b="0" dirty="0"/>
            </a:br>
            <a:br>
              <a:rPr lang="en-US" b="0" dirty="0"/>
            </a:br>
            <a:br>
              <a:rPr lang="en-US" b="0" dirty="0"/>
            </a:br>
            <a:br>
              <a:rPr lang="en-US" dirty="0">
                <a:solidFill>
                  <a:schemeClr val="tx2"/>
                </a:solidFill>
                <a:cs typeface="Arial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123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B54E455-90BD-FE84-14F3-A5FA6596BDC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tretch/>
        </p:blipFill>
        <p:spPr>
          <a:xfrm>
            <a:off x="656431" y="962108"/>
            <a:ext cx="10879137" cy="5470497"/>
          </a:xfrm>
          <a:noFill/>
        </p:spPr>
      </p:pic>
      <p:sp>
        <p:nvSpPr>
          <p:cNvPr id="4" name="Slide Number Placeholder 3" hidden="1">
            <a:extLst>
              <a:ext uri="{FF2B5EF4-FFF2-40B4-BE49-F238E27FC236}">
                <a16:creationId xmlns:a16="http://schemas.microsoft.com/office/drawing/2014/main" id="{C31AA175-1712-7D6A-A857-023F303E9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6321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E2B12-8088-973E-2298-52A0155FD4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AE7D4-1EB8-2946-D0A4-A877E8461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441297"/>
          </a:xfrm>
        </p:spPr>
        <p:txBody>
          <a:bodyPr>
            <a:normAutofit/>
          </a:bodyPr>
          <a:lstStyle/>
          <a:p>
            <a:r>
              <a:rPr lang="en-US" sz="2800" dirty="0"/>
              <a:t>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8449C3-F739-3A2B-D37F-DF10162A1F0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017767"/>
            <a:ext cx="11187714" cy="5154433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UDG workshop on April 30, 2026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Temporary/retirement equipment cleanup – seeking feedback from the working group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CIM16 update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Requests and reminders: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Providing LLI number on large load submissions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Notification on status changes on requests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Additional Data Required status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One-line diagram on contingency CAMRs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Pending and upcoming work: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Reports to be updated as requested from the previous meeting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Contingency overview training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sz="1800" dirty="0"/>
              <a:t>ICCP Handbook update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C7873-DEEF-0A40-AC23-C9881A8EE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0476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1910C-6758-FE2D-09BB-2BF735E5BF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083F-3736-AACA-B862-F9E0BB419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UDG Workshop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11F657-C782-E09B-CAEF-CDFF7B384A7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NPRR 1265 – Unregistered Distributed Generator(UDG)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Workshop on April 30, 2026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2000" dirty="0"/>
              <a:t>Market Notice will be sent on Thursday, April 23, 2026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2000" dirty="0"/>
              <a:t>Materials will be posted prior to workshop. Please review!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2000" dirty="0"/>
              <a:t>Suggestions and ideas are welcome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Pre-populated forms will be generated and posted to the MIS website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2C478E-C69C-05BA-04CD-41CD357AF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0056843-CC23-9CA8-1701-B50CA7CF80B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67" y="3733800"/>
            <a:ext cx="12108180" cy="165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211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18A37F-FE19-89C0-A065-32AB93DAA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3F2C5-F9AB-48CA-04A9-720BFC385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Temporary/retirement equipment cleanup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6A63EC-F06E-1F86-5AB4-59D6B3CC96F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473202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Goal is to keep the model accurate and aligned with what is in the field.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ERCOT have generated a list of equipment using the outage scheduler data(retired or past planned dates)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Bulk verification requests sent to TSPs and have received feedback.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Recurring cadence of cleanup requests – </a:t>
            </a:r>
            <a:r>
              <a:rPr lang="en-US" sz="2400" dirty="0">
                <a:solidFill>
                  <a:srgbClr val="FF0000"/>
                </a:solidFill>
              </a:rPr>
              <a:t>every two months?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Additional cleanup – non dynamically rated equipment that have weather zone populated. ERCOT will submit a NOMCR for May ML2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0A8653-EAFE-C25B-B6AD-A4D2C7C58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1143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0A68AE-07A6-4813-0336-52866740B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1309E-5BDB-39FB-B8E3-3B12F8C62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CIM 16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32031D-7D77-F05D-89CA-9B25C8FBF18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CIM 16 version of NMMS loading into </a:t>
            </a:r>
            <a:r>
              <a:rPr lang="en-US" sz="2400" dirty="0" err="1"/>
              <a:t>Itest</a:t>
            </a:r>
            <a:r>
              <a:rPr lang="en-US" sz="2400" dirty="0"/>
              <a:t> environment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SCR 813 – adds coordination prompt when jointly-rated equipment is modified</a:t>
            </a:r>
          </a:p>
          <a:p>
            <a:pPr marL="834390" lvl="1" indent="-285750">
              <a:buFont typeface="Courier New" panose="02070309020205020404" pitchFamily="49" charset="0"/>
              <a:buChar char="o"/>
            </a:pPr>
            <a:r>
              <a:rPr lang="en-US" sz="2400" dirty="0"/>
              <a:t>Delivery by end of April 2026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CIM 16 Training – Q4 2026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9101E3-8A19-86A2-12DE-156C1A690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859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1AEDFF-0B7A-2C5D-96D9-5890BF03B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0520-3B41-053B-2700-6D7B70D36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Requests and reminders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8AD7C8-765B-D122-CEAA-4378F49264B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lvl="1"/>
            <a:r>
              <a:rPr lang="en-US" sz="2400" dirty="0"/>
              <a:t>Providing LLI number on large load submissions</a:t>
            </a:r>
          </a:p>
          <a:p>
            <a:pPr lvl="1"/>
            <a:r>
              <a:rPr lang="en-US" sz="2400" dirty="0"/>
              <a:t>Notification on status changes on requests</a:t>
            </a:r>
          </a:p>
          <a:p>
            <a:pPr lvl="1"/>
            <a:r>
              <a:rPr lang="en-US" sz="2400" dirty="0"/>
              <a:t>Additional Data Required status</a:t>
            </a:r>
          </a:p>
          <a:p>
            <a:pPr lvl="1"/>
            <a:r>
              <a:rPr lang="en-US" sz="2400" dirty="0"/>
              <a:t>One-line diagram on contingency CAMRs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A968D0-1C73-942A-8027-55F658B483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1119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C2E8B3-E98A-8F2F-1F82-0632347211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86A39-82E1-588C-600B-ECE5AAAD83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Pending and upcoming work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70FBE0-90A5-1EF2-7B2D-03E0DE9C746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lvl="1"/>
            <a:r>
              <a:rPr lang="en-US" sz="2400" dirty="0"/>
              <a:t>Reports to be updated as requested from the previous meeting</a:t>
            </a:r>
          </a:p>
          <a:p>
            <a:pPr lvl="1"/>
            <a:r>
              <a:rPr lang="en-US" sz="2400" dirty="0"/>
              <a:t>Contingency overview training</a:t>
            </a:r>
          </a:p>
          <a:p>
            <a:pPr lvl="1"/>
            <a:r>
              <a:rPr lang="en-US" sz="2400" dirty="0"/>
              <a:t>ICCP Handbook update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90A98-E606-4E19-AF41-ABA332024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566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ED384-A3D3-ABFD-F1F5-131160907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10AD-24C0-9818-B11E-23E77BD90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Other Topics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C2183E-7B53-B303-7EFE-4F807E3696D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127760"/>
            <a:ext cx="11187714" cy="2385060"/>
          </a:xfrm>
        </p:spPr>
        <p:txBody>
          <a:bodyPr/>
          <a:lstStyle/>
          <a:p>
            <a:pPr lvl="1"/>
            <a:r>
              <a:rPr lang="en-US" sz="2400" dirty="0"/>
              <a:t>Open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8573F2-BAA2-2234-4101-20702A664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88892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227</TotalTime>
  <Words>340</Words>
  <Application>Microsoft Office PowerPoint</Application>
  <PresentationFormat>Widescreen</PresentationFormat>
  <Paragraphs>60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Courier New</vt:lpstr>
      <vt:lpstr>Wingdings</vt:lpstr>
      <vt:lpstr>Cover</vt:lpstr>
      <vt:lpstr>Page Design</vt:lpstr>
      <vt:lpstr>NDSWG Meeting April 2026          </vt:lpstr>
      <vt:lpstr>PowerPoint Presentation</vt:lpstr>
      <vt:lpstr>Topics</vt:lpstr>
      <vt:lpstr>UDG Workshop</vt:lpstr>
      <vt:lpstr>Temporary/retirement equipment cleanup</vt:lpstr>
      <vt:lpstr>CIM 16 update</vt:lpstr>
      <vt:lpstr>Requests and reminders</vt:lpstr>
      <vt:lpstr>Pending and upcoming work</vt:lpstr>
      <vt:lpstr>Other Topics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Rochie Guiyab</dc:creator>
  <cp:keywords/>
  <cp:lastModifiedBy>Rochie Guiyab</cp:lastModifiedBy>
  <cp:revision>3</cp:revision>
  <dcterms:created xsi:type="dcterms:W3CDTF">2026-04-20T19:00:11Z</dcterms:created>
  <dcterms:modified xsi:type="dcterms:W3CDTF">2026-04-20T22:47:12Z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