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4.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5.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charts/chart3.xml" ContentType="application/vnd.openxmlformats-officedocument.drawingml.chart+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6.xml" ContentType="application/vnd.openxmlformats-officedocument.presentationml.notesSlide+xml"/>
  <Override PartName="/ppt/tags/tag46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7.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8.xml" ContentType="application/vnd.openxmlformats-officedocument.presentationml.notesSlid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notesSlides/notesSlide9.xml" ContentType="application/vnd.openxmlformats-officedocument.presentationml.notesSlide+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0" r:id="rId5"/>
    <p:sldMasterId id="2147483706" r:id="rId6"/>
    <p:sldMasterId id="2147483685" r:id="rId7"/>
  </p:sldMasterIdLst>
  <p:notesMasterIdLst>
    <p:notesMasterId r:id="rId45"/>
  </p:notesMasterIdLst>
  <p:handoutMasterIdLst>
    <p:handoutMasterId r:id="rId46"/>
  </p:handoutMasterIdLst>
  <p:sldIdLst>
    <p:sldId id="282" r:id="rId8"/>
    <p:sldId id="289" r:id="rId9"/>
    <p:sldId id="2147478950" r:id="rId10"/>
    <p:sldId id="2147478915" r:id="rId11"/>
    <p:sldId id="2147478932" r:id="rId12"/>
    <p:sldId id="2147478933" r:id="rId13"/>
    <p:sldId id="2147478918" r:id="rId14"/>
    <p:sldId id="2147478919" r:id="rId15"/>
    <p:sldId id="2147478939" r:id="rId16"/>
    <p:sldId id="2147478940" r:id="rId17"/>
    <p:sldId id="290" r:id="rId18"/>
    <p:sldId id="2147478920" r:id="rId19"/>
    <p:sldId id="2147478921" r:id="rId20"/>
    <p:sldId id="291" r:id="rId21"/>
    <p:sldId id="2147478938" r:id="rId22"/>
    <p:sldId id="2147478923" r:id="rId23"/>
    <p:sldId id="2147478924" r:id="rId24"/>
    <p:sldId id="2147478912" r:id="rId25"/>
    <p:sldId id="2147478925" r:id="rId26"/>
    <p:sldId id="292" r:id="rId27"/>
    <p:sldId id="298" r:id="rId28"/>
    <p:sldId id="2147478947" r:id="rId29"/>
    <p:sldId id="2147478927" r:id="rId30"/>
    <p:sldId id="299" r:id="rId31"/>
    <p:sldId id="2147478944" r:id="rId32"/>
    <p:sldId id="307" r:id="rId33"/>
    <p:sldId id="2147479000" r:id="rId34"/>
    <p:sldId id="313" r:id="rId35"/>
    <p:sldId id="318" r:id="rId36"/>
    <p:sldId id="306" r:id="rId37"/>
    <p:sldId id="2147478945" r:id="rId38"/>
    <p:sldId id="301" r:id="rId39"/>
    <p:sldId id="2147478951" r:id="rId40"/>
    <p:sldId id="2147478998" r:id="rId41"/>
    <p:sldId id="2147478996" r:id="rId42"/>
    <p:sldId id="2147478997" r:id="rId43"/>
    <p:sldId id="2147478999" r:id="rId44"/>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7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AC947A-768F-141B-B1A1-8E2AE920FF2F}" name="Billo, Jeffrey" initials="JB" userId="S::Jeff.Billo@ercot.com::c105959f-1c3a-49d3-b6c5-5ffb20d67f2e" providerId="AD"/>
  <p188:author id="{179AB2E8-70E7-1118-DF7E-04D0F5F4ED90}" name="Marco Casiraghi" initials="MC" userId="S::marco_casiraghi_mckinsey.com#ext#@ercot.onmicrosoft.com::47a73416-6da1-4b96-9a55-b0aeca286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080"/>
    <a:srgbClr val="0063B4"/>
    <a:srgbClr val="3DBED1"/>
    <a:srgbClr val="005763"/>
    <a:srgbClr val="B1E5ED"/>
    <a:srgbClr val="2794A4"/>
    <a:srgbClr val="00343B"/>
    <a:srgbClr val="00829B"/>
    <a:srgbClr val="E6EB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guide orient="horz" pos="312"/>
        <p:guide pos="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892884468247895E-2"/>
          <c:y val="4.2833607907743002E-2"/>
          <c:w val="0.96021423106350423"/>
          <c:h val="0.91433278418451402"/>
        </c:manualLayout>
      </c:layout>
      <c:barChart>
        <c:barDir val="col"/>
        <c:grouping val="stacked"/>
        <c:varyColors val="0"/>
        <c:ser>
          <c:idx val="0"/>
          <c:order val="0"/>
          <c:spPr>
            <a:solidFill>
              <a:srgbClr val="39C382"/>
            </a:solidFill>
            <a:ln w="9525" cmpd="sng" algn="ctr">
              <a:solidFill>
                <a:schemeClr val="bg1"/>
              </a:solidFill>
              <a:prstDash val="solid"/>
            </a:ln>
          </c:spPr>
          <c:invertIfNegative val="0"/>
          <c:val>
            <c:numRef>
              <c:f>Sheet1!$A$1:$F$1</c:f>
              <c:numCache>
                <c:formatCode>General</c:formatCode>
                <c:ptCount val="6"/>
                <c:pt idx="0">
                  <c:v>5778</c:v>
                </c:pt>
                <c:pt idx="1">
                  <c:v>5778</c:v>
                </c:pt>
                <c:pt idx="2">
                  <c:v>5778</c:v>
                </c:pt>
                <c:pt idx="3">
                  <c:v>5778</c:v>
                </c:pt>
                <c:pt idx="4">
                  <c:v>5778</c:v>
                </c:pt>
                <c:pt idx="5">
                  <c:v>5778</c:v>
                </c:pt>
              </c:numCache>
            </c:numRef>
          </c:val>
          <c:extLst>
            <c:ext xmlns:c16="http://schemas.microsoft.com/office/drawing/2014/chart" uri="{C3380CC4-5D6E-409C-BE32-E72D297353CC}">
              <c16:uniqueId val="{00000000-D9E1-41CB-B0A9-289778A97B56}"/>
            </c:ext>
          </c:extLst>
        </c:ser>
        <c:ser>
          <c:idx val="1"/>
          <c:order val="1"/>
          <c:spPr>
            <a:solidFill>
              <a:srgbClr val="01ACC5"/>
            </a:solidFill>
            <a:ln w="9525" cmpd="sng" algn="ctr">
              <a:solidFill>
                <a:schemeClr val="bg1"/>
              </a:solidFill>
              <a:prstDash val="solid"/>
            </a:ln>
          </c:spPr>
          <c:invertIfNegative val="0"/>
          <c:val>
            <c:numRef>
              <c:f>Sheet1!$A$2:$F$2</c:f>
              <c:numCache>
                <c:formatCode>General</c:formatCode>
                <c:ptCount val="6"/>
                <c:pt idx="0">
                  <c:v>935</c:v>
                </c:pt>
                <c:pt idx="1">
                  <c:v>2748</c:v>
                </c:pt>
                <c:pt idx="2">
                  <c:v>2941</c:v>
                </c:pt>
                <c:pt idx="3">
                  <c:v>2941</c:v>
                </c:pt>
                <c:pt idx="4">
                  <c:v>3241</c:v>
                </c:pt>
                <c:pt idx="5">
                  <c:v>3241</c:v>
                </c:pt>
              </c:numCache>
            </c:numRef>
          </c:val>
          <c:extLst>
            <c:ext xmlns:c16="http://schemas.microsoft.com/office/drawing/2014/chart" uri="{C3380CC4-5D6E-409C-BE32-E72D297353CC}">
              <c16:uniqueId val="{00000001-D9E1-41CB-B0A9-289778A97B56}"/>
            </c:ext>
          </c:extLst>
        </c:ser>
        <c:ser>
          <c:idx val="2"/>
          <c:order val="2"/>
          <c:spPr>
            <a:solidFill>
              <a:srgbClr val="555B68"/>
            </a:solidFill>
            <a:ln w="9525" cmpd="sng" algn="ctr">
              <a:solidFill>
                <a:schemeClr val="bg1"/>
              </a:solidFill>
              <a:prstDash val="solid"/>
            </a:ln>
          </c:spPr>
          <c:invertIfNegative val="0"/>
          <c:val>
            <c:numRef>
              <c:f>Sheet1!$A$3:$F$3</c:f>
              <c:numCache>
                <c:formatCode>General</c:formatCode>
                <c:ptCount val="6"/>
                <c:pt idx="0">
                  <c:v>30</c:v>
                </c:pt>
                <c:pt idx="1">
                  <c:v>3181</c:v>
                </c:pt>
                <c:pt idx="2">
                  <c:v>10739</c:v>
                </c:pt>
                <c:pt idx="3">
                  <c:v>15923</c:v>
                </c:pt>
                <c:pt idx="4">
                  <c:v>19040</c:v>
                </c:pt>
                <c:pt idx="5">
                  <c:v>21343</c:v>
                </c:pt>
              </c:numCache>
            </c:numRef>
          </c:val>
          <c:extLst>
            <c:ext xmlns:c16="http://schemas.microsoft.com/office/drawing/2014/chart" uri="{C3380CC4-5D6E-409C-BE32-E72D297353CC}">
              <c16:uniqueId val="{00000002-D9E1-41CB-B0A9-289778A97B56}"/>
            </c:ext>
          </c:extLst>
        </c:ser>
        <c:ser>
          <c:idx val="3"/>
          <c:order val="3"/>
          <c:spPr>
            <a:solidFill>
              <a:srgbClr val="826BBF"/>
            </a:solidFill>
            <a:ln w="9525" cmpd="sng" algn="ctr">
              <a:solidFill>
                <a:schemeClr val="bg1"/>
              </a:solidFill>
              <a:prstDash val="solid"/>
            </a:ln>
          </c:spPr>
          <c:invertIfNegative val="0"/>
          <c:val>
            <c:numRef>
              <c:f>Sheet1!$A$4:$F$4</c:f>
              <c:numCache>
                <c:formatCode>General</c:formatCode>
                <c:ptCount val="6"/>
                <c:pt idx="0">
                  <c:v>0</c:v>
                </c:pt>
                <c:pt idx="1">
                  <c:v>6478</c:v>
                </c:pt>
                <c:pt idx="2">
                  <c:v>30539</c:v>
                </c:pt>
                <c:pt idx="3">
                  <c:v>51315</c:v>
                </c:pt>
                <c:pt idx="4">
                  <c:v>61966</c:v>
                </c:pt>
                <c:pt idx="5">
                  <c:v>86605</c:v>
                </c:pt>
              </c:numCache>
            </c:numRef>
          </c:val>
          <c:extLst>
            <c:ext xmlns:c16="http://schemas.microsoft.com/office/drawing/2014/chart" uri="{C3380CC4-5D6E-409C-BE32-E72D297353CC}">
              <c16:uniqueId val="{00000003-D9E1-41CB-B0A9-289778A97B56}"/>
            </c:ext>
          </c:extLst>
        </c:ser>
        <c:ser>
          <c:idx val="4"/>
          <c:order val="4"/>
          <c:spPr>
            <a:solidFill>
              <a:srgbClr val="FC8204"/>
            </a:solidFill>
            <a:ln w="9525" cmpd="sng" algn="ctr">
              <a:solidFill>
                <a:schemeClr val="bg1"/>
              </a:solidFill>
              <a:prstDash val="solid"/>
            </a:ln>
          </c:spPr>
          <c:invertIfNegative val="0"/>
          <c:val>
            <c:numRef>
              <c:f>Sheet1!$A$5:$F$5</c:f>
              <c:numCache>
                <c:formatCode>General</c:formatCode>
                <c:ptCount val="6"/>
                <c:pt idx="0">
                  <c:v>0</c:v>
                </c:pt>
                <c:pt idx="1">
                  <c:v>25253</c:v>
                </c:pt>
                <c:pt idx="2">
                  <c:v>101702</c:v>
                </c:pt>
                <c:pt idx="3">
                  <c:v>177879</c:v>
                </c:pt>
                <c:pt idx="4">
                  <c:v>238188</c:v>
                </c:pt>
                <c:pt idx="5">
                  <c:v>293651</c:v>
                </c:pt>
              </c:numCache>
            </c:numRef>
          </c:val>
          <c:extLst>
            <c:ext xmlns:c16="http://schemas.microsoft.com/office/drawing/2014/chart" uri="{C3380CC4-5D6E-409C-BE32-E72D297353CC}">
              <c16:uniqueId val="{00000004-D9E1-41CB-B0A9-289778A97B56}"/>
            </c:ext>
          </c:extLst>
        </c:ser>
        <c:dLbls>
          <c:showLegendKey val="0"/>
          <c:showVal val="0"/>
          <c:showCatName val="0"/>
          <c:showSerName val="0"/>
          <c:showPercent val="0"/>
          <c:showBubbleSize val="0"/>
        </c:dLbls>
        <c:gapWidth val="40"/>
        <c:overlap val="100"/>
        <c:axId val="1311216000"/>
        <c:axId val="1"/>
      </c:barChart>
      <c:catAx>
        <c:axId val="13112160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10618"/>
          <c:min val="0"/>
        </c:scaling>
        <c:delete val="1"/>
        <c:axPos val="l"/>
        <c:numFmt formatCode="General" sourceLinked="1"/>
        <c:majorTickMark val="out"/>
        <c:minorTickMark val="none"/>
        <c:tickLblPos val="nextTo"/>
        <c:crossAx val="131121600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2853246044735"/>
          <c:y val="0.1090613130765057"/>
          <c:w val="0.78614293507910527"/>
          <c:h val="0.78187737384698863"/>
        </c:manualLayout>
      </c:layout>
      <c:pieChart>
        <c:varyColors val="0"/>
        <c:ser>
          <c:idx val="0"/>
          <c:order val="0"/>
          <c:dPt>
            <c:idx val="0"/>
            <c:bubble3D val="0"/>
            <c:spPr>
              <a:solidFill>
                <a:srgbClr val="5A6770"/>
              </a:solidFill>
              <a:ln w="9525" cmpd="sng" algn="ctr">
                <a:solidFill>
                  <a:schemeClr val="bg1"/>
                </a:solidFill>
                <a:prstDash val="solid"/>
              </a:ln>
            </c:spPr>
            <c:extLst>
              <c:ext xmlns:c16="http://schemas.microsoft.com/office/drawing/2014/chart" uri="{C3380CC4-5D6E-409C-BE32-E72D297353CC}">
                <c16:uniqueId val="{00000001-672C-4ADC-A0A2-DBF4F32AB31F}"/>
              </c:ext>
            </c:extLst>
          </c:dPt>
          <c:dPt>
            <c:idx val="1"/>
            <c:bubble3D val="0"/>
            <c:explosion val="10"/>
            <c:spPr>
              <a:solidFill>
                <a:srgbClr val="05ABC1"/>
              </a:solidFill>
              <a:ln w="9525" cmpd="sng" algn="ctr">
                <a:solidFill>
                  <a:schemeClr val="bg1"/>
                </a:solidFill>
                <a:prstDash val="solid"/>
              </a:ln>
            </c:spPr>
            <c:extLst>
              <c:ext xmlns:c16="http://schemas.microsoft.com/office/drawing/2014/chart" uri="{C3380CC4-5D6E-409C-BE32-E72D297353CC}">
                <c16:uniqueId val="{00000003-672C-4ADC-A0A2-DBF4F32AB31F}"/>
              </c:ext>
            </c:extLst>
          </c:dPt>
          <c:dPt>
            <c:idx val="2"/>
            <c:bubble3D val="0"/>
            <c:explosion val="10"/>
            <c:spPr>
              <a:solidFill>
                <a:srgbClr val="675CC6"/>
              </a:solidFill>
              <a:ln w="9525" cmpd="sng" algn="ctr">
                <a:solidFill>
                  <a:schemeClr val="bg1"/>
                </a:solidFill>
                <a:prstDash val="solid"/>
              </a:ln>
            </c:spPr>
            <c:extLst>
              <c:ext xmlns:c16="http://schemas.microsoft.com/office/drawing/2014/chart" uri="{C3380CC4-5D6E-409C-BE32-E72D297353CC}">
                <c16:uniqueId val="{00000005-672C-4ADC-A0A2-DBF4F32AB31F}"/>
              </c:ext>
            </c:extLst>
          </c:dPt>
          <c:dPt>
            <c:idx val="3"/>
            <c:bubble3D val="0"/>
            <c:explosion val="10"/>
            <c:spPr>
              <a:solidFill>
                <a:srgbClr val="27D07E"/>
              </a:solidFill>
              <a:ln w="9525" cmpd="sng" algn="ctr">
                <a:solidFill>
                  <a:schemeClr val="bg1"/>
                </a:solidFill>
                <a:prstDash val="solid"/>
              </a:ln>
            </c:spPr>
            <c:extLst>
              <c:ext xmlns:c16="http://schemas.microsoft.com/office/drawing/2014/chart" uri="{C3380CC4-5D6E-409C-BE32-E72D297353CC}">
                <c16:uniqueId val="{00000007-672C-4ADC-A0A2-DBF4F32AB31F}"/>
              </c:ext>
            </c:extLst>
          </c:dPt>
          <c:dPt>
            <c:idx val="4"/>
            <c:bubble3D val="0"/>
            <c:explosion val="10"/>
            <c:spPr>
              <a:solidFill>
                <a:srgbClr val="FACD21"/>
              </a:solidFill>
              <a:ln w="9525" cmpd="sng" algn="ctr">
                <a:solidFill>
                  <a:schemeClr val="bg1"/>
                </a:solidFill>
                <a:prstDash val="solid"/>
              </a:ln>
            </c:spPr>
            <c:extLst>
              <c:ext xmlns:c16="http://schemas.microsoft.com/office/drawing/2014/chart" uri="{C3380CC4-5D6E-409C-BE32-E72D297353CC}">
                <c16:uniqueId val="{00000009-672C-4ADC-A0A2-DBF4F32AB31F}"/>
              </c:ext>
            </c:extLst>
          </c:dPt>
          <c:dPt>
            <c:idx val="5"/>
            <c:bubble3D val="0"/>
            <c:explosion val="10"/>
            <c:spPr>
              <a:solidFill>
                <a:srgbClr val="003059"/>
              </a:solidFill>
              <a:ln w="9525" cmpd="sng" algn="ctr">
                <a:solidFill>
                  <a:schemeClr val="bg1"/>
                </a:solidFill>
                <a:prstDash val="solid"/>
              </a:ln>
            </c:spPr>
            <c:extLst>
              <c:ext xmlns:c16="http://schemas.microsoft.com/office/drawing/2014/chart" uri="{C3380CC4-5D6E-409C-BE32-E72D297353CC}">
                <c16:uniqueId val="{0000000B-672C-4ADC-A0A2-DBF4F32AB31F}"/>
              </c:ext>
            </c:extLst>
          </c:dPt>
          <c:dLbls>
            <c:dLbl>
              <c:idx val="0"/>
              <c:layout>
                <c:manualLayout>
                  <c:x val="-0.1276595744680851"/>
                  <c:y val="-5.2631578947368418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72C-4ADC-A0A2-DBF4F32AB31F}"/>
                </c:ext>
              </c:extLst>
            </c:dLbl>
            <c:dLbl>
              <c:idx val="1"/>
              <c:layout>
                <c:manualLayout>
                  <c:x val="0.14948172394980905"/>
                  <c:y val="3.0927835051546393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72C-4ADC-A0A2-DBF4F32AB31F}"/>
                </c:ext>
              </c:extLst>
            </c:dLbl>
            <c:dLbl>
              <c:idx val="2"/>
              <c:layout>
                <c:manualLayout>
                  <c:x val="0.12820512820512819"/>
                  <c:y val="7.37927292457949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72C-4ADC-A0A2-DBF4F32AB3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87.6</c:v>
                </c:pt>
                <c:pt idx="1">
                  <c:v>6.3</c:v>
                </c:pt>
                <c:pt idx="2">
                  <c:v>3.8</c:v>
                </c:pt>
                <c:pt idx="3">
                  <c:v>1.3</c:v>
                </c:pt>
                <c:pt idx="4">
                  <c:v>0.6</c:v>
                </c:pt>
                <c:pt idx="5">
                  <c:v>0.3</c:v>
                </c:pt>
              </c:numCache>
            </c:numRef>
          </c:val>
          <c:extLst>
            <c:ext xmlns:c16="http://schemas.microsoft.com/office/drawing/2014/chart" uri="{C3380CC4-5D6E-409C-BE32-E72D297353CC}">
              <c16:uniqueId val="{0000000C-672C-4ADC-A0A2-DBF4F32AB31F}"/>
            </c:ext>
          </c:extLst>
        </c:ser>
        <c:dLbls>
          <c:showLegendKey val="0"/>
          <c:showVal val="0"/>
          <c:showCatName val="0"/>
          <c:showSerName val="0"/>
          <c:showPercent val="0"/>
          <c:showBubbleSize val="0"/>
          <c:showLeaderLines val="1"/>
        </c:dLbls>
        <c:firstSliceAng val="134"/>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64486975013291E-2"/>
          <c:y val="0.2398286937901499"/>
          <c:w val="0.94471026049973417"/>
          <c:h val="0.59421841541755893"/>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10385438972162742"/>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77-40DF-8ABC-6229DA6AFD83}"/>
                </c:ext>
              </c:extLst>
            </c:dLbl>
            <c:dLbl>
              <c:idx val="1"/>
              <c:layout>
                <c:manualLayout>
                  <c:x val="0"/>
                  <c:y val="-0.10385438972162742"/>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77-40DF-8ABC-6229DA6AFD83}"/>
                </c:ext>
              </c:extLst>
            </c:dLbl>
            <c:dLbl>
              <c:idx val="2"/>
              <c:layout>
                <c:manualLayout>
                  <c:x val="0"/>
                  <c:y val="-0.20770877944325483"/>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77-40DF-8ABC-6229DA6AFD83}"/>
                </c:ext>
              </c:extLst>
            </c:dLbl>
            <c:dLbl>
              <c:idx val="3"/>
              <c:layout>
                <c:manualLayout>
                  <c:x val="0"/>
                  <c:y val="-0.25267665952890794"/>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77-40DF-8ABC-6229DA6AFD83}"/>
                </c:ext>
              </c:extLst>
            </c:dLbl>
            <c:dLbl>
              <c:idx val="4"/>
              <c:layout>
                <c:manualLayout>
                  <c:x val="0"/>
                  <c:y val="-0.25267665952890794"/>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77-40DF-8ABC-6229DA6AFD83}"/>
                </c:ext>
              </c:extLst>
            </c:dLbl>
            <c:dLbl>
              <c:idx val="5"/>
              <c:layout>
                <c:manualLayout>
                  <c:x val="0"/>
                  <c:y val="-0.37152034261241967"/>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77-40DF-8ABC-6229DA6AFD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FD77-40DF-8ABC-6229DA6AFD83}"/>
            </c:ext>
          </c:extLst>
        </c:ser>
        <c:dLbls>
          <c:showLegendKey val="0"/>
          <c:showVal val="0"/>
          <c:showCatName val="0"/>
          <c:showSerName val="0"/>
          <c:showPercent val="0"/>
          <c:showBubbleSize val="0"/>
        </c:dLbls>
        <c:gapWidth val="40"/>
        <c:overlap val="100"/>
        <c:axId val="991404863"/>
        <c:axId val="1"/>
      </c:barChart>
      <c:catAx>
        <c:axId val="9914048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991404863"/>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75-4FE1-B3A2-D2D7B17B07B1}"/>
                </c:ext>
              </c:extLst>
            </c:dLbl>
            <c:dLbl>
              <c:idx val="1"/>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75-4FE1-B3A2-D2D7B17B07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1000</c:v>
                </c:pt>
              </c:numCache>
            </c:numRef>
          </c:val>
          <c:extLst>
            <c:ext xmlns:c16="http://schemas.microsoft.com/office/drawing/2014/chart" uri="{C3380CC4-5D6E-409C-BE32-E72D297353CC}">
              <c16:uniqueId val="{00000002-2075-4FE1-B3A2-D2D7B17B07B1}"/>
            </c:ext>
          </c:extLst>
        </c:ser>
        <c:dLbls>
          <c:showLegendKey val="0"/>
          <c:showVal val="0"/>
          <c:showCatName val="0"/>
          <c:showSerName val="0"/>
          <c:showPercent val="0"/>
          <c:showBubbleSize val="0"/>
        </c:dLbls>
        <c:gapWidth val="40"/>
        <c:overlap val="100"/>
        <c:axId val="1869877327"/>
        <c:axId val="1"/>
      </c:barChart>
      <c:catAx>
        <c:axId val="186987732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869877327"/>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rgbClr val="DD8080"/>
            </a:solidFill>
            <a:ln w="9525" cmpd="sng" algn="ctr">
              <a:solidFill>
                <a:schemeClr val="bg1"/>
              </a:solidFill>
              <a:prstDash val="solid"/>
            </a:ln>
          </c:spPr>
          <c:invertIfNegative val="0"/>
          <c:dPt>
            <c:idx val="1"/>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D7CF-463E-8C7A-174F4338261E}"/>
              </c:ext>
            </c:extLst>
          </c:dPt>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CF-463E-8C7A-174F43382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0</c:v>
                </c:pt>
              </c:numCache>
            </c:numRef>
          </c:val>
          <c:extLst>
            <c:ext xmlns:c16="http://schemas.microsoft.com/office/drawing/2014/chart" uri="{C3380CC4-5D6E-409C-BE32-E72D297353CC}">
              <c16:uniqueId val="{00000002-D7CF-463E-8C7A-174F4338261E}"/>
            </c:ext>
          </c:extLst>
        </c:ser>
        <c:dLbls>
          <c:showLegendKey val="0"/>
          <c:showVal val="0"/>
          <c:showCatName val="0"/>
          <c:showSerName val="0"/>
          <c:showPercent val="0"/>
          <c:showBubbleSize val="0"/>
        </c:dLbls>
        <c:gapWidth val="40"/>
        <c:overlap val="100"/>
        <c:axId val="2132476496"/>
        <c:axId val="1"/>
      </c:barChart>
      <c:catAx>
        <c:axId val="21324764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2132476496"/>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E4B-488D-8AAA-3CE38B31E3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500</c:v>
                </c:pt>
              </c:numCache>
            </c:numRef>
          </c:val>
          <c:extLst>
            <c:ext xmlns:c16="http://schemas.microsoft.com/office/drawing/2014/chart" uri="{C3380CC4-5D6E-409C-BE32-E72D297353CC}">
              <c16:uniqueId val="{00000001-8E4B-488D-8AAA-3CE38B31E3F8}"/>
            </c:ext>
          </c:extLst>
        </c:ser>
        <c:dLbls>
          <c:showLegendKey val="0"/>
          <c:showVal val="0"/>
          <c:showCatName val="0"/>
          <c:showSerName val="0"/>
          <c:showPercent val="0"/>
          <c:showBubbleSize val="0"/>
        </c:dLbls>
        <c:gapWidth val="40"/>
        <c:overlap val="100"/>
        <c:axId val="1869869167"/>
        <c:axId val="1"/>
      </c:barChart>
      <c:catAx>
        <c:axId val="18698691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869869167"/>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9264588329336529"/>
          <c:w val="0.96452933151432474"/>
          <c:h val="0.67306155075939245"/>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5"/>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F9F4-475D-A8AE-05C4B7D508EE}"/>
              </c:ext>
            </c:extLst>
          </c:dPt>
          <c:dLbls>
            <c:dLbl>
              <c:idx val="0"/>
              <c:layout>
                <c:manualLayout>
                  <c:x val="0"/>
                  <c:y val="-9.2725819344524382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F4-475D-A8AE-05C4B7D508EE}"/>
                </c:ext>
              </c:extLst>
            </c:dLbl>
            <c:dLbl>
              <c:idx val="1"/>
              <c:layout>
                <c:manualLayout>
                  <c:x val="0"/>
                  <c:y val="-9.2725819344524382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F4-475D-A8AE-05C4B7D508EE}"/>
                </c:ext>
              </c:extLst>
            </c:dLbl>
            <c:dLbl>
              <c:idx val="2"/>
              <c:layout>
                <c:manualLayout>
                  <c:x val="0"/>
                  <c:y val="-0.21103117505995203"/>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F4-475D-A8AE-05C4B7D508EE}"/>
                </c:ext>
              </c:extLst>
            </c:dLbl>
            <c:dLbl>
              <c:idx val="3"/>
              <c:layout>
                <c:manualLayout>
                  <c:x val="0"/>
                  <c:y val="-0.26059152677857716"/>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F4-475D-A8AE-05C4B7D508EE}"/>
                </c:ext>
              </c:extLst>
            </c:dLbl>
            <c:dLbl>
              <c:idx val="4"/>
              <c:layout>
                <c:manualLayout>
                  <c:x val="0"/>
                  <c:y val="-0.26059152677857716"/>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F4-475D-A8AE-05C4B7D508EE}"/>
                </c:ext>
              </c:extLst>
            </c:dLbl>
            <c:dLbl>
              <c:idx val="5"/>
              <c:layout>
                <c:manualLayout>
                  <c:x val="0"/>
                  <c:y val="-0.39568345323741005"/>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F4-475D-A8AE-05C4B7D508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F9F4-475D-A8AE-05C4B7D508EE}"/>
            </c:ext>
          </c:extLst>
        </c:ser>
        <c:dLbls>
          <c:showLegendKey val="0"/>
          <c:showVal val="0"/>
          <c:showCatName val="0"/>
          <c:showSerName val="0"/>
          <c:showPercent val="0"/>
          <c:showBubbleSize val="0"/>
        </c:dLbls>
        <c:gapWidth val="40"/>
        <c:overlap val="100"/>
        <c:axId val="1058646607"/>
        <c:axId val="1"/>
      </c:barChart>
      <c:catAx>
        <c:axId val="10586466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058646607"/>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4261460101867574"/>
          <c:w val="0.96452933151432474"/>
          <c:h val="0.71477079796264853"/>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5"/>
            <c:invertIfNegative val="0"/>
            <c:bubble3D val="0"/>
            <c:spPr>
              <a:solidFill>
                <a:schemeClr val="accent2"/>
              </a:solidFill>
              <a:ln>
                <a:noFill/>
              </a:ln>
            </c:spPr>
            <c:extLst>
              <c:ext xmlns:c16="http://schemas.microsoft.com/office/drawing/2014/chart" uri="{C3380CC4-5D6E-409C-BE32-E72D297353CC}">
                <c16:uniqueId val="{00000000-DF82-4A98-8969-F98DA050B6C5}"/>
              </c:ext>
            </c:extLst>
          </c:dPt>
          <c:dLbls>
            <c:dLbl>
              <c:idx val="0"/>
              <c:layout>
                <c:manualLayout>
                  <c:x val="0"/>
                  <c:y val="-9.8471986417657045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F82-4A98-8969-F98DA050B6C5}"/>
                </c:ext>
              </c:extLst>
            </c:dLbl>
            <c:dLbl>
              <c:idx val="1"/>
              <c:layout>
                <c:manualLayout>
                  <c:x val="0"/>
                  <c:y val="-9.8471986417657045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F82-4A98-8969-F98DA050B6C5}"/>
                </c:ext>
              </c:extLst>
            </c:dLbl>
            <c:dLbl>
              <c:idx val="2"/>
              <c:layout>
                <c:manualLayout>
                  <c:x val="0"/>
                  <c:y val="-0.22410865874363328"/>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F82-4A98-8969-F98DA050B6C5}"/>
                </c:ext>
              </c:extLst>
            </c:dLbl>
            <c:dLbl>
              <c:idx val="3"/>
              <c:layout>
                <c:manualLayout>
                  <c:x val="0"/>
                  <c:y val="-0.2767402376910017"/>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F82-4A98-8969-F98DA050B6C5}"/>
                </c:ext>
              </c:extLst>
            </c:dLbl>
            <c:dLbl>
              <c:idx val="4"/>
              <c:layout>
                <c:manualLayout>
                  <c:x val="0"/>
                  <c:y val="-0.2767402376910017"/>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F82-4A98-8969-F98DA050B6C5}"/>
                </c:ext>
              </c:extLst>
            </c:dLbl>
            <c:dLbl>
              <c:idx val="5"/>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F82-4A98-8969-F98DA050B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600</c:v>
                </c:pt>
              </c:numCache>
            </c:numRef>
          </c:val>
          <c:extLst>
            <c:ext xmlns:c16="http://schemas.microsoft.com/office/drawing/2014/chart" uri="{C3380CC4-5D6E-409C-BE32-E72D297353CC}">
              <c16:uniqueId val="{00000006-DF82-4A98-8969-F98DA050B6C5}"/>
            </c:ext>
          </c:extLst>
        </c:ser>
        <c:ser>
          <c:idx val="1"/>
          <c:order val="1"/>
          <c:spPr>
            <a:noFill/>
            <a:ln>
              <a:noFill/>
            </a:ln>
          </c:spPr>
          <c:invertIfNegative val="0"/>
          <c:val>
            <c:numRef>
              <c:f>Sheet1!$A$2:$F$2</c:f>
              <c:numCache>
                <c:formatCode>General</c:formatCode>
                <c:ptCount val="6"/>
                <c:pt idx="5">
                  <c:v>400</c:v>
                </c:pt>
              </c:numCache>
            </c:numRef>
          </c:val>
          <c:extLst>
            <c:ext xmlns:c16="http://schemas.microsoft.com/office/drawing/2014/chart" uri="{C3380CC4-5D6E-409C-BE32-E72D297353CC}">
              <c16:uniqueId val="{00000007-DF82-4A98-8969-F98DA050B6C5}"/>
            </c:ext>
          </c:extLst>
        </c:ser>
        <c:dLbls>
          <c:showLegendKey val="0"/>
          <c:showVal val="0"/>
          <c:showCatName val="0"/>
          <c:showSerName val="0"/>
          <c:showPercent val="0"/>
          <c:showBubbleSize val="0"/>
        </c:dLbls>
        <c:gapWidth val="40"/>
        <c:overlap val="100"/>
        <c:axId val="1630065935"/>
        <c:axId val="1"/>
      </c:barChart>
      <c:catAx>
        <c:axId val="16300659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630065935"/>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4F9B3-230E-4249-B48D-033DF2A859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6F4463-1D35-4925-A89D-7EE462AFBF66}">
      <dgm:prSet/>
      <dgm:spPr/>
      <dgm:t>
        <a:bodyPr/>
        <a:lstStyle/>
        <a:p>
          <a:r>
            <a:rPr lang="en-US" b="1"/>
            <a:t>New Resource Type: ‘Provisional CLR’</a:t>
          </a:r>
        </a:p>
      </dgm:t>
    </dgm:pt>
    <dgm:pt modelId="{A0EA7553-2E44-47E9-8D18-5AD7BE588514}" type="parTrans" cxnId="{6A2E068B-23F7-4A88-8136-0DFA54EACAC2}">
      <dgm:prSet/>
      <dgm:spPr/>
      <dgm:t>
        <a:bodyPr/>
        <a:lstStyle/>
        <a:p>
          <a:endParaRPr lang="en-US"/>
        </a:p>
      </dgm:t>
    </dgm:pt>
    <dgm:pt modelId="{931BEE2D-5356-4A1E-874A-D35187E411EF}" type="sibTrans" cxnId="{6A2E068B-23F7-4A88-8136-0DFA54EACAC2}">
      <dgm:prSet/>
      <dgm:spPr/>
      <dgm:t>
        <a:bodyPr/>
        <a:lstStyle/>
        <a:p>
          <a:endParaRPr lang="en-US"/>
        </a:p>
      </dgm:t>
    </dgm:pt>
    <dgm:pt modelId="{9808225D-6D69-4B4B-BC39-F9B1C786DE12}">
      <dgm:prSet/>
      <dgm:spPr/>
      <dgm:t>
        <a:bodyPr/>
        <a:lstStyle/>
        <a:p>
          <a:pPr>
            <a:lnSpc>
              <a:spcPct val="100000"/>
            </a:lnSpc>
          </a:pPr>
          <a:r>
            <a:rPr lang="en-US" dirty="0"/>
            <a:t>Same as a CLR but locked in for a period of time and has Low Power Consumption (LPC) limits defined in the Batch Zero Interconnection Study</a:t>
          </a:r>
        </a:p>
      </dgm:t>
    </dgm:pt>
    <dgm:pt modelId="{AF9AD94E-6E7C-47E9-A079-FDE70DC84057}" type="parTrans" cxnId="{A2AEFFC3-9502-4273-BD11-B28AB756581E}">
      <dgm:prSet/>
      <dgm:spPr/>
      <dgm:t>
        <a:bodyPr/>
        <a:lstStyle/>
        <a:p>
          <a:endParaRPr lang="en-US"/>
        </a:p>
      </dgm:t>
    </dgm:pt>
    <dgm:pt modelId="{E6DCBC2D-32A7-49A9-B2C3-864FFD0381A3}" type="sibTrans" cxnId="{A2AEFFC3-9502-4273-BD11-B28AB756581E}">
      <dgm:prSet/>
      <dgm:spPr/>
      <dgm:t>
        <a:bodyPr/>
        <a:lstStyle/>
        <a:p>
          <a:endParaRPr lang="en-US"/>
        </a:p>
      </dgm:t>
    </dgm:pt>
    <dgm:pt modelId="{18D7295A-C36A-4427-9575-EED9B562CD41}">
      <dgm:prSet/>
      <dgm:spPr/>
      <dgm:t>
        <a:bodyPr/>
        <a:lstStyle/>
        <a:p>
          <a:r>
            <a:rPr lang="en-US" b="1"/>
            <a:t>What’s different?</a:t>
          </a:r>
        </a:p>
      </dgm:t>
    </dgm:pt>
    <dgm:pt modelId="{021A07BD-2B86-4DAA-9336-42E6A089E054}" type="parTrans" cxnId="{26C1B766-4E41-401C-A613-F42D560155DF}">
      <dgm:prSet/>
      <dgm:spPr/>
      <dgm:t>
        <a:bodyPr/>
        <a:lstStyle/>
        <a:p>
          <a:endParaRPr lang="en-US"/>
        </a:p>
      </dgm:t>
    </dgm:pt>
    <dgm:pt modelId="{B8F12007-0FD5-429A-8445-B397B22EDCDD}" type="sibTrans" cxnId="{26C1B766-4E41-401C-A613-F42D560155DF}">
      <dgm:prSet/>
      <dgm:spPr/>
      <dgm:t>
        <a:bodyPr/>
        <a:lstStyle/>
        <a:p>
          <a:endParaRPr lang="en-US"/>
        </a:p>
      </dgm:t>
    </dgm:pt>
    <dgm:pt modelId="{A33AD5D0-0CE0-443A-92E8-9CE6B71C637F}">
      <dgm:prSet/>
      <dgm:spPr/>
      <dgm:t>
        <a:bodyPr/>
        <a:lstStyle/>
        <a:p>
          <a:pPr>
            <a:lnSpc>
              <a:spcPct val="100000"/>
            </a:lnSpc>
          </a:pPr>
          <a:r>
            <a:rPr lang="en-US" dirty="0"/>
            <a:t>PCLR load </a:t>
          </a:r>
          <a:r>
            <a:rPr lang="en-US" b="1" dirty="0"/>
            <a:t>bids can be ‘capped’ </a:t>
          </a:r>
          <a:r>
            <a:rPr lang="en-US" dirty="0"/>
            <a:t>to mitigate transmission constraints identified in SCED</a:t>
          </a:r>
        </a:p>
      </dgm:t>
    </dgm:pt>
    <dgm:pt modelId="{D6C49484-6CE7-4CC2-B712-EA659162C82B}" type="parTrans" cxnId="{61A534AE-C5F3-4AA5-8A77-25B0BCAFBFD8}">
      <dgm:prSet/>
      <dgm:spPr/>
      <dgm:t>
        <a:bodyPr/>
        <a:lstStyle/>
        <a:p>
          <a:endParaRPr lang="en-US"/>
        </a:p>
      </dgm:t>
    </dgm:pt>
    <dgm:pt modelId="{CA102CDC-A2BA-4D69-9877-8C61BA289C6A}" type="sibTrans" cxnId="{61A534AE-C5F3-4AA5-8A77-25B0BCAFBFD8}">
      <dgm:prSet/>
      <dgm:spPr/>
      <dgm:t>
        <a:bodyPr/>
        <a:lstStyle/>
        <a:p>
          <a:endParaRPr lang="en-US"/>
        </a:p>
      </dgm:t>
    </dgm:pt>
    <dgm:pt modelId="{413577A6-7404-47F2-AA1B-6091B56CD4BC}">
      <dgm:prSet/>
      <dgm:spPr/>
      <dgm:t>
        <a:bodyPr/>
        <a:lstStyle/>
        <a:p>
          <a:pPr>
            <a:lnSpc>
              <a:spcPct val="100000"/>
            </a:lnSpc>
          </a:pPr>
          <a:r>
            <a:rPr lang="en-US" dirty="0"/>
            <a:t>PCLR bids are capped </a:t>
          </a:r>
          <a:r>
            <a:rPr lang="en-US" b="1" dirty="0"/>
            <a:t>dynamically (“last-in-line/just-in-time”) in each run of SCED </a:t>
          </a:r>
          <a:r>
            <a:rPr lang="en-US" dirty="0"/>
            <a:t>to a price that will just allow SCED to resolve a constraint</a:t>
          </a:r>
        </a:p>
      </dgm:t>
    </dgm:pt>
    <dgm:pt modelId="{8D59DDAF-74DA-4F21-94CE-4C9AB28D262E}" type="parTrans" cxnId="{294371F5-AE01-4C9B-A994-836F41341500}">
      <dgm:prSet/>
      <dgm:spPr/>
      <dgm:t>
        <a:bodyPr/>
        <a:lstStyle/>
        <a:p>
          <a:endParaRPr lang="en-US"/>
        </a:p>
      </dgm:t>
    </dgm:pt>
    <dgm:pt modelId="{DE503C99-AD52-441C-A571-D368D458DD48}" type="sibTrans" cxnId="{294371F5-AE01-4C9B-A994-836F41341500}">
      <dgm:prSet/>
      <dgm:spPr/>
      <dgm:t>
        <a:bodyPr/>
        <a:lstStyle/>
        <a:p>
          <a:endParaRPr lang="en-US"/>
        </a:p>
      </dgm:t>
    </dgm:pt>
    <dgm:pt modelId="{AC6122CE-5455-40A3-9C57-49987CCD3799}">
      <dgm:prSet/>
      <dgm:spPr/>
      <dgm:t>
        <a:bodyPr/>
        <a:lstStyle/>
        <a:p>
          <a:pPr>
            <a:lnSpc>
              <a:spcPct val="100000"/>
            </a:lnSpc>
          </a:pPr>
          <a:r>
            <a:rPr lang="en-US" b="0" dirty="0"/>
            <a:t>Submits CLR Energy Bid Curve </a:t>
          </a:r>
          <a:r>
            <a:rPr lang="en-US" b="0" dirty="0">
              <a:sym typeface="Wingdings" panose="05000000000000000000" pitchFamily="2" charset="2"/>
            </a:rPr>
            <a:t> </a:t>
          </a:r>
          <a:r>
            <a:rPr lang="en-US" b="0" dirty="0"/>
            <a:t>bid-to-buy prices between Low Power Consumption (LPC) and Maximum Power Consumption (MPC) – same as any other CLR</a:t>
          </a:r>
          <a:endParaRPr lang="en-US" dirty="0"/>
        </a:p>
      </dgm:t>
    </dgm:pt>
    <dgm:pt modelId="{14AD16CB-1755-40FC-99DD-1581C4436007}" type="parTrans" cxnId="{AE52D434-7636-4F2E-B9F7-98DB420DF63D}">
      <dgm:prSet/>
      <dgm:spPr/>
      <dgm:t>
        <a:bodyPr/>
        <a:lstStyle/>
        <a:p>
          <a:endParaRPr lang="en-US"/>
        </a:p>
      </dgm:t>
    </dgm:pt>
    <dgm:pt modelId="{66F24E9A-9D62-4ED4-B5A6-F83C685EEFBD}" type="sibTrans" cxnId="{AE52D434-7636-4F2E-B9F7-98DB420DF63D}">
      <dgm:prSet/>
      <dgm:spPr/>
      <dgm:t>
        <a:bodyPr/>
        <a:lstStyle/>
        <a:p>
          <a:endParaRPr lang="en-US"/>
        </a:p>
      </dgm:t>
    </dgm:pt>
    <dgm:pt modelId="{AE55022D-1375-4BD9-8E7E-9366D5A94EDD}">
      <dgm:prSet/>
      <dgm:spPr/>
      <dgm:t>
        <a:bodyPr/>
        <a:lstStyle/>
        <a:p>
          <a:pPr>
            <a:lnSpc>
              <a:spcPct val="100000"/>
            </a:lnSpc>
          </a:pPr>
          <a:r>
            <a:rPr lang="en-US" dirty="0"/>
            <a:t>PCLRs are not eligible to provide Ancillary Services </a:t>
          </a:r>
        </a:p>
      </dgm:t>
    </dgm:pt>
    <dgm:pt modelId="{3B1BBD5A-E144-4FBA-9FB8-8031FA4461AD}" type="parTrans" cxnId="{DB88A280-DE9D-48D8-AB64-A350E1130337}">
      <dgm:prSet/>
      <dgm:spPr/>
      <dgm:t>
        <a:bodyPr/>
        <a:lstStyle/>
        <a:p>
          <a:endParaRPr lang="en-US"/>
        </a:p>
      </dgm:t>
    </dgm:pt>
    <dgm:pt modelId="{BFD79202-4E9E-4860-A3D6-84D8233507FB}" type="sibTrans" cxnId="{DB88A280-DE9D-48D8-AB64-A350E1130337}">
      <dgm:prSet/>
      <dgm:spPr/>
      <dgm:t>
        <a:bodyPr/>
        <a:lstStyle/>
        <a:p>
          <a:endParaRPr lang="en-US"/>
        </a:p>
      </dgm:t>
    </dgm:pt>
    <dgm:pt modelId="{4FAE0228-5C8D-4F92-BE6F-94D8DC578475}" type="pres">
      <dgm:prSet presAssocID="{7944F9B3-230E-4249-B48D-033DF2A85938}" presName="linear" presStyleCnt="0">
        <dgm:presLayoutVars>
          <dgm:dir/>
          <dgm:animLvl val="lvl"/>
          <dgm:resizeHandles val="exact"/>
        </dgm:presLayoutVars>
      </dgm:prSet>
      <dgm:spPr/>
    </dgm:pt>
    <dgm:pt modelId="{F004BDCD-FDC7-41B8-BD42-B0049A28B50E}" type="pres">
      <dgm:prSet presAssocID="{5A6F4463-1D35-4925-A89D-7EE462AFBF66}" presName="parentLin" presStyleCnt="0"/>
      <dgm:spPr/>
    </dgm:pt>
    <dgm:pt modelId="{5DA1E485-B743-4F51-B4E3-92FCE79CC97B}" type="pres">
      <dgm:prSet presAssocID="{5A6F4463-1D35-4925-A89D-7EE462AFBF66}" presName="parentLeftMargin" presStyleLbl="node1" presStyleIdx="0" presStyleCnt="2"/>
      <dgm:spPr/>
    </dgm:pt>
    <dgm:pt modelId="{72756D3E-5F05-47F2-8B0A-C759672A7602}" type="pres">
      <dgm:prSet presAssocID="{5A6F4463-1D35-4925-A89D-7EE462AFBF66}" presName="parentText" presStyleLbl="node1" presStyleIdx="0" presStyleCnt="2">
        <dgm:presLayoutVars>
          <dgm:chMax val="0"/>
          <dgm:bulletEnabled val="1"/>
        </dgm:presLayoutVars>
      </dgm:prSet>
      <dgm:spPr/>
    </dgm:pt>
    <dgm:pt modelId="{73991031-0384-46BF-A2BF-8005AE77B436}" type="pres">
      <dgm:prSet presAssocID="{5A6F4463-1D35-4925-A89D-7EE462AFBF66}" presName="negativeSpace" presStyleCnt="0"/>
      <dgm:spPr/>
    </dgm:pt>
    <dgm:pt modelId="{DC53F085-580C-46A9-8D90-F33BE46DF422}" type="pres">
      <dgm:prSet presAssocID="{5A6F4463-1D35-4925-A89D-7EE462AFBF66}" presName="childText" presStyleLbl="conFgAcc1" presStyleIdx="0" presStyleCnt="2">
        <dgm:presLayoutVars>
          <dgm:bulletEnabled val="1"/>
        </dgm:presLayoutVars>
      </dgm:prSet>
      <dgm:spPr/>
    </dgm:pt>
    <dgm:pt modelId="{8C23B591-8E44-431A-8542-1F52CD9AC217}" type="pres">
      <dgm:prSet presAssocID="{931BEE2D-5356-4A1E-874A-D35187E411EF}" presName="spaceBetweenRectangles" presStyleCnt="0"/>
      <dgm:spPr/>
    </dgm:pt>
    <dgm:pt modelId="{EF1C8049-9E95-4190-8C64-EF882C904C08}" type="pres">
      <dgm:prSet presAssocID="{18D7295A-C36A-4427-9575-EED9B562CD41}" presName="parentLin" presStyleCnt="0"/>
      <dgm:spPr/>
    </dgm:pt>
    <dgm:pt modelId="{7E2A980E-0290-4597-8FD2-A1EEAD48845E}" type="pres">
      <dgm:prSet presAssocID="{18D7295A-C36A-4427-9575-EED9B562CD41}" presName="parentLeftMargin" presStyleLbl="node1" presStyleIdx="0" presStyleCnt="2"/>
      <dgm:spPr/>
    </dgm:pt>
    <dgm:pt modelId="{32160337-A6E4-455A-B5E7-0178AA4C0087}" type="pres">
      <dgm:prSet presAssocID="{18D7295A-C36A-4427-9575-EED9B562CD41}" presName="parentText" presStyleLbl="node1" presStyleIdx="1" presStyleCnt="2">
        <dgm:presLayoutVars>
          <dgm:chMax val="0"/>
          <dgm:bulletEnabled val="1"/>
        </dgm:presLayoutVars>
      </dgm:prSet>
      <dgm:spPr/>
    </dgm:pt>
    <dgm:pt modelId="{14DC4E5A-DA6D-4461-8C7B-089F00E68D8C}" type="pres">
      <dgm:prSet presAssocID="{18D7295A-C36A-4427-9575-EED9B562CD41}" presName="negativeSpace" presStyleCnt="0"/>
      <dgm:spPr/>
    </dgm:pt>
    <dgm:pt modelId="{31573D6A-A120-4AC2-9614-769B2F28FE01}" type="pres">
      <dgm:prSet presAssocID="{18D7295A-C36A-4427-9575-EED9B562CD41}" presName="childText" presStyleLbl="conFgAcc1" presStyleIdx="1" presStyleCnt="2">
        <dgm:presLayoutVars>
          <dgm:bulletEnabled val="1"/>
        </dgm:presLayoutVars>
      </dgm:prSet>
      <dgm:spPr/>
    </dgm:pt>
  </dgm:ptLst>
  <dgm:cxnLst>
    <dgm:cxn modelId="{92172404-DFBD-412C-9344-8F481F1A3E93}" type="presOf" srcId="{A33AD5D0-0CE0-443A-92E8-9CE6B71C637F}" destId="{31573D6A-A120-4AC2-9614-769B2F28FE01}" srcOrd="0" destOrd="0" presId="urn:microsoft.com/office/officeart/2005/8/layout/list1"/>
    <dgm:cxn modelId="{4EDB3A13-CBD9-4970-A989-B2FC8C684D80}" type="presOf" srcId="{413577A6-7404-47F2-AA1B-6091B56CD4BC}" destId="{31573D6A-A120-4AC2-9614-769B2F28FE01}" srcOrd="0" destOrd="1" presId="urn:microsoft.com/office/officeart/2005/8/layout/list1"/>
    <dgm:cxn modelId="{C9F80825-E9F6-4E35-B0A7-CBA6D7727723}" type="presOf" srcId="{5A6F4463-1D35-4925-A89D-7EE462AFBF66}" destId="{72756D3E-5F05-47F2-8B0A-C759672A7602}" srcOrd="1" destOrd="0" presId="urn:microsoft.com/office/officeart/2005/8/layout/list1"/>
    <dgm:cxn modelId="{55735030-6CDE-4AED-BB13-FD053C025C81}" type="presOf" srcId="{AC6122CE-5455-40A3-9C57-49987CCD3799}" destId="{DC53F085-580C-46A9-8D90-F33BE46DF422}" srcOrd="0" destOrd="1" presId="urn:microsoft.com/office/officeart/2005/8/layout/list1"/>
    <dgm:cxn modelId="{E0D35C31-D11F-4144-B6E6-60EF42F09DE4}" type="presOf" srcId="{18D7295A-C36A-4427-9575-EED9B562CD41}" destId="{32160337-A6E4-455A-B5E7-0178AA4C0087}" srcOrd="1" destOrd="0" presId="urn:microsoft.com/office/officeart/2005/8/layout/list1"/>
    <dgm:cxn modelId="{AE52D434-7636-4F2E-B9F7-98DB420DF63D}" srcId="{5A6F4463-1D35-4925-A89D-7EE462AFBF66}" destId="{AC6122CE-5455-40A3-9C57-49987CCD3799}" srcOrd="1" destOrd="0" parTransId="{14AD16CB-1755-40FC-99DD-1581C4436007}" sibTransId="{66F24E9A-9D62-4ED4-B5A6-F83C685EEFBD}"/>
    <dgm:cxn modelId="{26C1B766-4E41-401C-A613-F42D560155DF}" srcId="{7944F9B3-230E-4249-B48D-033DF2A85938}" destId="{18D7295A-C36A-4427-9575-EED9B562CD41}" srcOrd="1" destOrd="0" parTransId="{021A07BD-2B86-4DAA-9336-42E6A089E054}" sibTransId="{B8F12007-0FD5-429A-8445-B397B22EDCDD}"/>
    <dgm:cxn modelId="{EEEF0868-928A-46FA-B5CE-1ACCFFCD7A86}" type="presOf" srcId="{7944F9B3-230E-4249-B48D-033DF2A85938}" destId="{4FAE0228-5C8D-4F92-BE6F-94D8DC578475}" srcOrd="0" destOrd="0" presId="urn:microsoft.com/office/officeart/2005/8/layout/list1"/>
    <dgm:cxn modelId="{F0228074-C8DB-4555-8082-48FC25534F87}" type="presOf" srcId="{AE55022D-1375-4BD9-8E7E-9366D5A94EDD}" destId="{31573D6A-A120-4AC2-9614-769B2F28FE01}" srcOrd="0" destOrd="2" presId="urn:microsoft.com/office/officeart/2005/8/layout/list1"/>
    <dgm:cxn modelId="{DB88A280-DE9D-48D8-AB64-A350E1130337}" srcId="{18D7295A-C36A-4427-9575-EED9B562CD41}" destId="{AE55022D-1375-4BD9-8E7E-9366D5A94EDD}" srcOrd="2" destOrd="0" parTransId="{3B1BBD5A-E144-4FBA-9FB8-8031FA4461AD}" sibTransId="{BFD79202-4E9E-4860-A3D6-84D8233507FB}"/>
    <dgm:cxn modelId="{6A2E068B-23F7-4A88-8136-0DFA54EACAC2}" srcId="{7944F9B3-230E-4249-B48D-033DF2A85938}" destId="{5A6F4463-1D35-4925-A89D-7EE462AFBF66}" srcOrd="0" destOrd="0" parTransId="{A0EA7553-2E44-47E9-8D18-5AD7BE588514}" sibTransId="{931BEE2D-5356-4A1E-874A-D35187E411EF}"/>
    <dgm:cxn modelId="{6B26B08E-5367-4C8D-AD61-0A690D5B529E}" type="presOf" srcId="{5A6F4463-1D35-4925-A89D-7EE462AFBF66}" destId="{5DA1E485-B743-4F51-B4E3-92FCE79CC97B}" srcOrd="0" destOrd="0" presId="urn:microsoft.com/office/officeart/2005/8/layout/list1"/>
    <dgm:cxn modelId="{61A534AE-C5F3-4AA5-8A77-25B0BCAFBFD8}" srcId="{18D7295A-C36A-4427-9575-EED9B562CD41}" destId="{A33AD5D0-0CE0-443A-92E8-9CE6B71C637F}" srcOrd="0" destOrd="0" parTransId="{D6C49484-6CE7-4CC2-B712-EA659162C82B}" sibTransId="{CA102CDC-A2BA-4D69-9877-8C61BA289C6A}"/>
    <dgm:cxn modelId="{3D4209B9-DD5E-4F2A-BADA-F488F7EE18D1}" type="presOf" srcId="{9808225D-6D69-4B4B-BC39-F9B1C786DE12}" destId="{DC53F085-580C-46A9-8D90-F33BE46DF422}" srcOrd="0" destOrd="0" presId="urn:microsoft.com/office/officeart/2005/8/layout/list1"/>
    <dgm:cxn modelId="{87DC4DBA-2D1E-4331-ACF4-D69B3601F073}" type="presOf" srcId="{18D7295A-C36A-4427-9575-EED9B562CD41}" destId="{7E2A980E-0290-4597-8FD2-A1EEAD48845E}" srcOrd="0" destOrd="0" presId="urn:microsoft.com/office/officeart/2005/8/layout/list1"/>
    <dgm:cxn modelId="{A2AEFFC3-9502-4273-BD11-B28AB756581E}" srcId="{5A6F4463-1D35-4925-A89D-7EE462AFBF66}" destId="{9808225D-6D69-4B4B-BC39-F9B1C786DE12}" srcOrd="0" destOrd="0" parTransId="{AF9AD94E-6E7C-47E9-A079-FDE70DC84057}" sibTransId="{E6DCBC2D-32A7-49A9-B2C3-864FFD0381A3}"/>
    <dgm:cxn modelId="{294371F5-AE01-4C9B-A994-836F41341500}" srcId="{18D7295A-C36A-4427-9575-EED9B562CD41}" destId="{413577A6-7404-47F2-AA1B-6091B56CD4BC}" srcOrd="1" destOrd="0" parTransId="{8D59DDAF-74DA-4F21-94CE-4C9AB28D262E}" sibTransId="{DE503C99-AD52-441C-A571-D368D458DD48}"/>
    <dgm:cxn modelId="{D2436CD2-A014-481E-BB28-93E92340BF1D}" type="presParOf" srcId="{4FAE0228-5C8D-4F92-BE6F-94D8DC578475}" destId="{F004BDCD-FDC7-41B8-BD42-B0049A28B50E}" srcOrd="0" destOrd="0" presId="urn:microsoft.com/office/officeart/2005/8/layout/list1"/>
    <dgm:cxn modelId="{9C7367B0-7B69-4058-B18A-ACCC9135EA3E}" type="presParOf" srcId="{F004BDCD-FDC7-41B8-BD42-B0049A28B50E}" destId="{5DA1E485-B743-4F51-B4E3-92FCE79CC97B}" srcOrd="0" destOrd="0" presId="urn:microsoft.com/office/officeart/2005/8/layout/list1"/>
    <dgm:cxn modelId="{EC573CA7-AFD0-486B-B590-B558A0937AB1}" type="presParOf" srcId="{F004BDCD-FDC7-41B8-BD42-B0049A28B50E}" destId="{72756D3E-5F05-47F2-8B0A-C759672A7602}" srcOrd="1" destOrd="0" presId="urn:microsoft.com/office/officeart/2005/8/layout/list1"/>
    <dgm:cxn modelId="{8DE0A66D-53AE-41CD-B3EC-9F9BC5B79036}" type="presParOf" srcId="{4FAE0228-5C8D-4F92-BE6F-94D8DC578475}" destId="{73991031-0384-46BF-A2BF-8005AE77B436}" srcOrd="1" destOrd="0" presId="urn:microsoft.com/office/officeart/2005/8/layout/list1"/>
    <dgm:cxn modelId="{54A86D4D-1599-44EF-8D64-7C2A21225282}" type="presParOf" srcId="{4FAE0228-5C8D-4F92-BE6F-94D8DC578475}" destId="{DC53F085-580C-46A9-8D90-F33BE46DF422}" srcOrd="2" destOrd="0" presId="urn:microsoft.com/office/officeart/2005/8/layout/list1"/>
    <dgm:cxn modelId="{A6658FE9-B58C-4C71-A99E-A717CCC5C754}" type="presParOf" srcId="{4FAE0228-5C8D-4F92-BE6F-94D8DC578475}" destId="{8C23B591-8E44-431A-8542-1F52CD9AC217}" srcOrd="3" destOrd="0" presId="urn:microsoft.com/office/officeart/2005/8/layout/list1"/>
    <dgm:cxn modelId="{740C9B1F-8423-4935-BAE3-5DE8CBA5EF4F}" type="presParOf" srcId="{4FAE0228-5C8D-4F92-BE6F-94D8DC578475}" destId="{EF1C8049-9E95-4190-8C64-EF882C904C08}" srcOrd="4" destOrd="0" presId="urn:microsoft.com/office/officeart/2005/8/layout/list1"/>
    <dgm:cxn modelId="{E2F2C9D0-079E-4A9A-BD21-A1D5F37262CE}" type="presParOf" srcId="{EF1C8049-9E95-4190-8C64-EF882C904C08}" destId="{7E2A980E-0290-4597-8FD2-A1EEAD48845E}" srcOrd="0" destOrd="0" presId="urn:microsoft.com/office/officeart/2005/8/layout/list1"/>
    <dgm:cxn modelId="{0A1D7F79-2C70-4EBD-B503-C90F61DCA330}" type="presParOf" srcId="{EF1C8049-9E95-4190-8C64-EF882C904C08}" destId="{32160337-A6E4-455A-B5E7-0178AA4C0087}" srcOrd="1" destOrd="0" presId="urn:microsoft.com/office/officeart/2005/8/layout/list1"/>
    <dgm:cxn modelId="{96E26F94-B221-4517-A406-A14C454D4CD1}" type="presParOf" srcId="{4FAE0228-5C8D-4F92-BE6F-94D8DC578475}" destId="{14DC4E5A-DA6D-4461-8C7B-089F00E68D8C}" srcOrd="5" destOrd="0" presId="urn:microsoft.com/office/officeart/2005/8/layout/list1"/>
    <dgm:cxn modelId="{AFFCF923-B83B-432F-AAFE-95F6F1EF9031}" type="presParOf" srcId="{4FAE0228-5C8D-4F92-BE6F-94D8DC578475}" destId="{31573D6A-A120-4AC2-9614-769B2F28FE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F085-580C-46A9-8D90-F33BE46DF422}">
      <dsp:nvSpPr>
        <dsp:cNvPr id="0" name=""/>
        <dsp:cNvSpPr/>
      </dsp:nvSpPr>
      <dsp:spPr>
        <a:xfrm>
          <a:off x="0" y="367685"/>
          <a:ext cx="11379200" cy="2182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437388" rIns="88315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dirty="0"/>
            <a:t>Same as a CLR but locked in for a period of time and has Low Power Consumption (LPC) limits defined in the Batch Zero Interconnection Study</a:t>
          </a:r>
        </a:p>
        <a:p>
          <a:pPr marL="228600" lvl="1" indent="-228600" algn="l" defTabSz="933450">
            <a:lnSpc>
              <a:spcPct val="100000"/>
            </a:lnSpc>
            <a:spcBef>
              <a:spcPct val="0"/>
            </a:spcBef>
            <a:spcAft>
              <a:spcPct val="15000"/>
            </a:spcAft>
            <a:buChar char="•"/>
          </a:pPr>
          <a:r>
            <a:rPr lang="en-US" sz="2100" b="0" kern="1200" dirty="0"/>
            <a:t>Submits CLR Energy Bid Curve </a:t>
          </a:r>
          <a:r>
            <a:rPr lang="en-US" sz="2100" b="0" kern="1200" dirty="0">
              <a:sym typeface="Wingdings" panose="05000000000000000000" pitchFamily="2" charset="2"/>
            </a:rPr>
            <a:t> </a:t>
          </a:r>
          <a:r>
            <a:rPr lang="en-US" sz="2100" b="0" kern="1200" dirty="0"/>
            <a:t>bid-to-buy prices between Low Power Consumption (LPC) and Maximum Power Consumption (MPC) – same as any other CLR</a:t>
          </a:r>
          <a:endParaRPr lang="en-US" sz="2100" kern="1200" dirty="0"/>
        </a:p>
      </dsp:txBody>
      <dsp:txXfrm>
        <a:off x="0" y="367685"/>
        <a:ext cx="11379200" cy="2182950"/>
      </dsp:txXfrm>
    </dsp:sp>
    <dsp:sp modelId="{72756D3E-5F05-47F2-8B0A-C759672A7602}">
      <dsp:nvSpPr>
        <dsp:cNvPr id="0" name=""/>
        <dsp:cNvSpPr/>
      </dsp:nvSpPr>
      <dsp:spPr>
        <a:xfrm>
          <a:off x="568960" y="57725"/>
          <a:ext cx="79654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33450">
            <a:lnSpc>
              <a:spcPct val="90000"/>
            </a:lnSpc>
            <a:spcBef>
              <a:spcPct val="0"/>
            </a:spcBef>
            <a:spcAft>
              <a:spcPct val="35000"/>
            </a:spcAft>
            <a:buNone/>
          </a:pPr>
          <a:r>
            <a:rPr lang="en-US" sz="2100" b="1" kern="1200"/>
            <a:t>New Resource Type: ‘Provisional CLR’</a:t>
          </a:r>
        </a:p>
      </dsp:txBody>
      <dsp:txXfrm>
        <a:off x="599222" y="87987"/>
        <a:ext cx="7904916" cy="559396"/>
      </dsp:txXfrm>
    </dsp:sp>
    <dsp:sp modelId="{31573D6A-A120-4AC2-9614-769B2F28FE01}">
      <dsp:nvSpPr>
        <dsp:cNvPr id="0" name=""/>
        <dsp:cNvSpPr/>
      </dsp:nvSpPr>
      <dsp:spPr>
        <a:xfrm>
          <a:off x="0" y="2973996"/>
          <a:ext cx="11379200" cy="22491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437388" rIns="88315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dirty="0"/>
            <a:t>PCLR load </a:t>
          </a:r>
          <a:r>
            <a:rPr lang="en-US" sz="2100" b="1" kern="1200" dirty="0"/>
            <a:t>bids can be ‘capped’ </a:t>
          </a:r>
          <a:r>
            <a:rPr lang="en-US" sz="2100" kern="1200" dirty="0"/>
            <a:t>to mitigate transmission constraints identified in SCED</a:t>
          </a:r>
        </a:p>
        <a:p>
          <a:pPr marL="228600" lvl="1" indent="-228600" algn="l" defTabSz="933450">
            <a:lnSpc>
              <a:spcPct val="100000"/>
            </a:lnSpc>
            <a:spcBef>
              <a:spcPct val="0"/>
            </a:spcBef>
            <a:spcAft>
              <a:spcPct val="15000"/>
            </a:spcAft>
            <a:buChar char="•"/>
          </a:pPr>
          <a:r>
            <a:rPr lang="en-US" sz="2100" kern="1200" dirty="0"/>
            <a:t>PCLR bids are capped </a:t>
          </a:r>
          <a:r>
            <a:rPr lang="en-US" sz="2100" b="1" kern="1200" dirty="0"/>
            <a:t>dynamically (“last-in-line/just-in-time”) in each run of SCED </a:t>
          </a:r>
          <a:r>
            <a:rPr lang="en-US" sz="2100" kern="1200" dirty="0"/>
            <a:t>to a price that will just allow SCED to resolve a constraint</a:t>
          </a:r>
        </a:p>
        <a:p>
          <a:pPr marL="228600" lvl="1" indent="-228600" algn="l" defTabSz="933450">
            <a:lnSpc>
              <a:spcPct val="100000"/>
            </a:lnSpc>
            <a:spcBef>
              <a:spcPct val="0"/>
            </a:spcBef>
            <a:spcAft>
              <a:spcPct val="15000"/>
            </a:spcAft>
            <a:buChar char="•"/>
          </a:pPr>
          <a:r>
            <a:rPr lang="en-US" sz="2100" kern="1200" dirty="0"/>
            <a:t>PCLRs are not eligible to provide Ancillary Services </a:t>
          </a:r>
        </a:p>
      </dsp:txBody>
      <dsp:txXfrm>
        <a:off x="0" y="2973996"/>
        <a:ext cx="11379200" cy="2249100"/>
      </dsp:txXfrm>
    </dsp:sp>
    <dsp:sp modelId="{32160337-A6E4-455A-B5E7-0178AA4C0087}">
      <dsp:nvSpPr>
        <dsp:cNvPr id="0" name=""/>
        <dsp:cNvSpPr/>
      </dsp:nvSpPr>
      <dsp:spPr>
        <a:xfrm>
          <a:off x="568960" y="2664036"/>
          <a:ext cx="79654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33450">
            <a:lnSpc>
              <a:spcPct val="90000"/>
            </a:lnSpc>
            <a:spcBef>
              <a:spcPct val="0"/>
            </a:spcBef>
            <a:spcAft>
              <a:spcPct val="35000"/>
            </a:spcAft>
            <a:buNone/>
          </a:pPr>
          <a:r>
            <a:rPr lang="en-US" sz="2100" b="1" kern="1200"/>
            <a:t>What’s different?</a:t>
          </a:r>
        </a:p>
      </dsp:txBody>
      <dsp:txXfrm>
        <a:off x="599222" y="2694298"/>
        <a:ext cx="790491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4/17/2026</a:t>
            </a:fld>
            <a:endParaRPr lang="en-US"/>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203-7F7F-406D-A6A3-240BE64C5DFA}"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4BC6D-B4C2-499C-B968-7B53BF050EFF}" type="slidenum">
              <a:rPr lang="en-US" smtClean="0"/>
              <a:t>‹#›</a:t>
            </a:fld>
            <a:endParaRPr lang="en-US"/>
          </a:p>
        </p:txBody>
      </p:sp>
    </p:spTree>
    <p:extLst>
      <p:ext uri="{BB962C8B-B14F-4D97-AF65-F5344CB8AC3E}">
        <p14:creationId xmlns:p14="http://schemas.microsoft.com/office/powerpoint/2010/main" val="31770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410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BF21-3293-2896-8983-4DF17FCAA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36E8E-82D2-7EFA-2946-7DE8D73EE44F}"/>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A928880-E8F8-4C1D-A785-7E8C6738953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CF9C930-F16B-DEB8-4457-97103547ACF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B8AD4A88-D6CA-B37F-A002-ADDBF363D4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38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5</a:t>
            </a:fld>
            <a:endParaRPr lang="en-US"/>
          </a:p>
        </p:txBody>
      </p:sp>
    </p:spTree>
    <p:extLst>
      <p:ext uri="{BB962C8B-B14F-4D97-AF65-F5344CB8AC3E}">
        <p14:creationId xmlns:p14="http://schemas.microsoft.com/office/powerpoint/2010/main" val="395277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6</a:t>
            </a:fld>
            <a:endParaRPr lang="en-US"/>
          </a:p>
        </p:txBody>
      </p:sp>
    </p:spTree>
    <p:extLst>
      <p:ext uri="{BB962C8B-B14F-4D97-AF65-F5344CB8AC3E}">
        <p14:creationId xmlns:p14="http://schemas.microsoft.com/office/powerpoint/2010/main" val="15435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CE83-6A67-5C40-7B4E-7FA06B8F7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1FA17-735E-3079-BE21-29B714E51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A7118-196F-04FB-4B7E-DC97B7AABD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C04140-33FB-BA64-B0F9-1BAA0D7E8A8A}"/>
              </a:ext>
            </a:extLst>
          </p:cNvPr>
          <p:cNvSpPr>
            <a:spLocks noGrp="1"/>
          </p:cNvSpPr>
          <p:nvPr>
            <p:ph type="sldNum" sz="quarter" idx="5"/>
          </p:nvPr>
        </p:nvSpPr>
        <p:spPr/>
        <p:txBody>
          <a:bodyPr/>
          <a:lstStyle/>
          <a:p>
            <a:fld id="{3694BC6D-B4C2-499C-B968-7B53BF050EFF}" type="slidenum">
              <a:rPr lang="en-US" smtClean="0"/>
              <a:t>15</a:t>
            </a:fld>
            <a:endParaRPr lang="en-US"/>
          </a:p>
        </p:txBody>
      </p:sp>
    </p:spTree>
    <p:extLst>
      <p:ext uri="{BB962C8B-B14F-4D97-AF65-F5344CB8AC3E}">
        <p14:creationId xmlns:p14="http://schemas.microsoft.com/office/powerpoint/2010/main" val="327094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 April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81682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D92E-78D6-4367-E285-303F2CE6B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89F89-DA62-6CFF-EDF5-48B220B2B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ADEFF-0B9D-1DB2-DD86-4A09CFF9F9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25F814-9418-203D-E12C-04DB202F60B5}"/>
              </a:ext>
            </a:extLst>
          </p:cNvPr>
          <p:cNvSpPr>
            <a:spLocks noGrp="1"/>
          </p:cNvSpPr>
          <p:nvPr>
            <p:ph type="sldNum" sz="quarter" idx="5"/>
          </p:nvPr>
        </p:nvSpPr>
        <p:spPr/>
        <p:txBody>
          <a:bodyPr/>
          <a:lstStyle/>
          <a:p>
            <a:fld id="{3694BC6D-B4C2-499C-B968-7B53BF050EFF}" type="slidenum">
              <a:rPr lang="en-US" smtClean="0"/>
              <a:t>25</a:t>
            </a:fld>
            <a:endParaRPr lang="en-US"/>
          </a:p>
        </p:txBody>
      </p:sp>
    </p:spTree>
    <p:extLst>
      <p:ext uri="{BB962C8B-B14F-4D97-AF65-F5344CB8AC3E}">
        <p14:creationId xmlns:p14="http://schemas.microsoft.com/office/powerpoint/2010/main" val="349522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317214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9E77-5658-D31D-E967-5B11366E9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CFA7D-C6FE-306E-D531-DF764F80C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3373A-DFA8-D668-BB6A-373369DC25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82B784-E5FE-E235-4793-EAD3BE66E332}"/>
              </a:ext>
            </a:extLst>
          </p:cNvPr>
          <p:cNvSpPr>
            <a:spLocks noGrp="1"/>
          </p:cNvSpPr>
          <p:nvPr>
            <p:ph type="sldNum" sz="quarter" idx="5"/>
          </p:nvPr>
        </p:nvSpPr>
        <p:spPr/>
        <p:txBody>
          <a:bodyPr/>
          <a:lstStyle/>
          <a:p>
            <a:fld id="{3694BC6D-B4C2-499C-B968-7B53BF050EFF}" type="slidenum">
              <a:rPr lang="en-US" smtClean="0"/>
              <a:t>31</a:t>
            </a:fld>
            <a:endParaRPr lang="en-US"/>
          </a:p>
        </p:txBody>
      </p:sp>
    </p:spTree>
    <p:extLst>
      <p:ext uri="{BB962C8B-B14F-4D97-AF65-F5344CB8AC3E}">
        <p14:creationId xmlns:p14="http://schemas.microsoft.com/office/powerpoint/2010/main" val="61923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7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0.png"/><Relationship Id="rId5" Type="http://schemas.openxmlformats.org/officeDocument/2006/relationships/tags" Target="../tags/tag9.xml"/><Relationship Id="rId10" Type="http://schemas.openxmlformats.org/officeDocument/2006/relationships/image" Target="../media/image19.emf"/><Relationship Id="rId4" Type="http://schemas.openxmlformats.org/officeDocument/2006/relationships/tags" Target="../tags/tag8.xml"/><Relationship Id="rId9"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9.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1.xml"/><Relationship Id="rId7" Type="http://schemas.openxmlformats.org/officeDocument/2006/relationships/oleObject" Target="../embeddings/oleObject5.bin"/><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6.xml"/><Relationship Id="rId7" Type="http://schemas.openxmlformats.org/officeDocument/2006/relationships/oleObject" Target="../embeddings/oleObject6.bin"/><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4.xml"/><Relationship Id="rId5" Type="http://schemas.openxmlformats.org/officeDocument/2006/relationships/tags" Target="../tags/tag28.xml"/><Relationship Id="rId4" Type="http://schemas.openxmlformats.org/officeDocument/2006/relationships/tags" Target="../tags/tag27.xml"/></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20.png"/><Relationship Id="rId5" Type="http://schemas.openxmlformats.org/officeDocument/2006/relationships/tags" Target="../tags/tag33.xml"/><Relationship Id="rId10" Type="http://schemas.openxmlformats.org/officeDocument/2006/relationships/image" Target="../media/image23.emf"/><Relationship Id="rId4" Type="http://schemas.openxmlformats.org/officeDocument/2006/relationships/tags" Target="../tags/tag32.xml"/><Relationship Id="rId9" Type="http://schemas.openxmlformats.org/officeDocument/2006/relationships/oleObject" Target="../embeddings/oleObject7.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38.xml"/><Relationship Id="rId7" Type="http://schemas.openxmlformats.org/officeDocument/2006/relationships/oleObject" Target="../embeddings/oleObject8.bin"/><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4.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91AEABA-0A3D-9D9A-1F13-9C5BCE9C7DE9}"/>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spTree>
    <p:extLst>
      <p:ext uri="{BB962C8B-B14F-4D97-AF65-F5344CB8AC3E}">
        <p14:creationId xmlns:p14="http://schemas.microsoft.com/office/powerpoint/2010/main" val="37134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17,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17,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8231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7284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86056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70994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96467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17,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6508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17,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934285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6730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02411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17,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6513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92212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17,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80510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40791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17,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77048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17,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14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17,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47982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693839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2185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5986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3199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17,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87947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127075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4">
            <a:extLst>
              <a:ext uri="{FF2B5EF4-FFF2-40B4-BE49-F238E27FC236}">
                <a16:creationId xmlns:a16="http://schemas.microsoft.com/office/drawing/2014/main" id="{4974264C-F805-4A19-211F-4578C5C561E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151927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4">
            <a:extLst>
              <a:ext uri="{FF2B5EF4-FFF2-40B4-BE49-F238E27FC236}">
                <a16:creationId xmlns:a16="http://schemas.microsoft.com/office/drawing/2014/main" id="{73E0A043-8BBF-D7DC-FE69-ACE138CDB7B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5829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17,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6472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17,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352594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66944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66642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00006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17,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0744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4490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6374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17,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63465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17,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819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17,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59327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48315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960876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89904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282939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
        <p:nvSpPr>
          <p:cNvPr id="4" name="Slide Number Placeholder 4">
            <a:extLst>
              <a:ext uri="{FF2B5EF4-FFF2-40B4-BE49-F238E27FC236}">
                <a16:creationId xmlns:a16="http://schemas.microsoft.com/office/drawing/2014/main" id="{150E3443-6811-0DCB-D1E7-BE3352D5563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573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Placeholder 4">
            <a:extLst>
              <a:ext uri="{FF2B5EF4-FFF2-40B4-BE49-F238E27FC236}">
                <a16:creationId xmlns:a16="http://schemas.microsoft.com/office/drawing/2014/main" id="{77BB4571-978B-8A2A-6B1D-A877139EE1E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8318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4">
            <a:extLst>
              <a:ext uri="{FF2B5EF4-FFF2-40B4-BE49-F238E27FC236}">
                <a16:creationId xmlns:a16="http://schemas.microsoft.com/office/drawing/2014/main" id="{FFA11F1D-BD33-45FE-5B6B-27E57D3B60C8}"/>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3021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7653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4">
            <a:extLst>
              <a:ext uri="{FF2B5EF4-FFF2-40B4-BE49-F238E27FC236}">
                <a16:creationId xmlns:a16="http://schemas.microsoft.com/office/drawing/2014/main" id="{5C178C3C-E936-3953-40D2-354A7FED0EE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8426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4199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17,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5747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335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17,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754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xml"/><Relationship Id="rId7" Type="http://schemas.openxmlformats.org/officeDocument/2006/relationships/image" Target="../media/image3.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5.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oleObject" Target="../embeddings/oleObject2.bin"/><Relationship Id="rId2" Type="http://schemas.openxmlformats.org/officeDocument/2006/relationships/slideLayout" Target="../slideLayouts/slideLayout3.xml"/><Relationship Id="rId16" Type="http://schemas.openxmlformats.org/officeDocument/2006/relationships/tags" Target="../tags/tag3.xml"/><Relationship Id="rId20" Type="http://schemas.openxmlformats.org/officeDocument/2006/relationships/image" Target="../media/image7.sv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6.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21"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oleObject" Target="../embeddings/oleObject2.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8.svg"/><Relationship Id="rId10" Type="http://schemas.openxmlformats.org/officeDocument/2006/relationships/slideLayout" Target="../slideLayouts/slideLayout25.xml"/><Relationship Id="rId19" Type="http://schemas.openxmlformats.org/officeDocument/2006/relationships/tags" Target="../tags/tag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oleObject" Target="../embeddings/oleObject2.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ags" Target="../tags/tag1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18.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6.png"/><Relationship Id="rId10" Type="http://schemas.openxmlformats.org/officeDocument/2006/relationships/slideLayout" Target="../slideLayouts/slideLayout42.xml"/><Relationship Id="rId19"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26BE38B-55AC-29D2-7AF4-D384B933EBD6}"/>
              </a:ext>
            </a:extLst>
          </p:cNvPr>
          <p:cNvGraphicFramePr>
            <a:graphicFrameLocks noChangeAspect="1"/>
          </p:cNvGraphicFramePr>
          <p:nvPr userDrawn="1">
            <p:custDataLst>
              <p:tags r:id="rId3"/>
            </p:custDataLst>
            <p:extLst>
              <p:ext uri="{D42A27DB-BD31-4B8C-83A1-F6EECF244321}">
                <p14:modId xmlns:p14="http://schemas.microsoft.com/office/powerpoint/2010/main" val="81682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C26BE38B-55AC-29D2-7AF4-D384B933EB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
        <p:nvSpPr>
          <p:cNvPr id="7" name="Slide Number Placeholder 5">
            <a:extLst>
              <a:ext uri="{FF2B5EF4-FFF2-40B4-BE49-F238E27FC236}">
                <a16:creationId xmlns:a16="http://schemas.microsoft.com/office/drawing/2014/main" id="{77D24539-E00D-E50A-F11E-93AFC90E00B7}"/>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spTree>
    <p:extLst>
      <p:ext uri="{BB962C8B-B14F-4D97-AF65-F5344CB8AC3E}">
        <p14:creationId xmlns:p14="http://schemas.microsoft.com/office/powerpoint/2010/main" val="3338138243"/>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16"/>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3" progId="TCLayout.ActiveDocument.1">
                  <p:embed/>
                </p:oleObj>
              </mc:Choice>
              <mc:Fallback>
                <p:oleObj name="think-cell Slide" r:id="rId17"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17,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71" r:id="rId5"/>
    <p:sldLayoutId id="2147483673" r:id="rId6"/>
    <p:sldLayoutId id="2147483672" r:id="rId7"/>
    <p:sldLayoutId id="2147483664" r:id="rId8"/>
    <p:sldLayoutId id="2147483668" r:id="rId9"/>
    <p:sldLayoutId id="2147483669" r:id="rId10"/>
    <p:sldLayoutId id="2147483666" r:id="rId11"/>
    <p:sldLayoutId id="2147483675" r:id="rId12"/>
    <p:sldLayoutId id="2147483679" r:id="rId13"/>
    <p:sldLayoutId id="2147483676"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userDrawn="1">
          <p15:clr>
            <a:srgbClr val="F26B43"/>
          </p15:clr>
        </p15:guide>
        <p15:guide id="5" pos="3840" userDrawn="1">
          <p15:clr>
            <a:srgbClr val="F26B43"/>
          </p15:clr>
        </p15:guide>
        <p15:guide id="6"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19"/>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04" imgH="403" progId="TCLayout.ActiveDocument.1">
                  <p:embed/>
                </p:oleObj>
              </mc:Choice>
              <mc:Fallback>
                <p:oleObj name="think-cell Slide" r:id="rId20"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17,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7677087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20"/>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4" imgH="403" progId="TCLayout.ActiveDocument.1">
                  <p:embed/>
                </p:oleObj>
              </mc:Choice>
              <mc:Fallback>
                <p:oleObj name="think-cell Slide" r:id="rId21"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17,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242393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3" r:id="rId17"/>
    <p:sldLayoutId id="2147483705" r:id="rId18"/>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43.xml"/><Relationship Id="rId7" Type="http://schemas.openxmlformats.org/officeDocument/2006/relationships/notesSlide" Target="../notesSlides/notesSlide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xml"/><Relationship Id="rId5" Type="http://schemas.openxmlformats.org/officeDocument/2006/relationships/tags" Target="../tags/tag45.xml"/><Relationship Id="rId10" Type="http://schemas.openxmlformats.org/officeDocument/2006/relationships/image" Target="../media/image24.png"/><Relationship Id="rId4" Type="http://schemas.openxmlformats.org/officeDocument/2006/relationships/tags" Target="../tags/tag44.xml"/><Relationship Id="rId9" Type="http://schemas.openxmlformats.org/officeDocument/2006/relationships/image" Target="../media/image23.emf"/></Relationships>
</file>

<file path=ppt/slides/_rels/slide10.xml.rels><?xml version="1.0" encoding="UTF-8" standalone="yes"?>
<Relationships xmlns="http://schemas.openxmlformats.org/package/2006/relationships"><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image" Target="../media/image31.svg"/><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slideLayout" Target="../slideLayouts/slideLayout3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image" Target="../media/image30.png"/><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image" Target="../media/image1.emf"/><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oleObject" Target="../embeddings/oleObject18.bin"/><Relationship Id="rId8" Type="http://schemas.openxmlformats.org/officeDocument/2006/relationships/tags" Target="../tags/tag225.xml"/></Relationships>
</file>

<file path=ppt/slides/_rels/slide11.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slide" Target="slide14.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 Target="slide2.xml"/><Relationship Id="rId2" Type="http://schemas.openxmlformats.org/officeDocument/2006/relationships/tags" Target="../tags/tag247.xml"/><Relationship Id="rId16" Type="http://schemas.openxmlformats.org/officeDocument/2006/relationships/slide" Target="slide32.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25.emf"/><Relationship Id="rId5" Type="http://schemas.openxmlformats.org/officeDocument/2006/relationships/tags" Target="../tags/tag250.xml"/><Relationship Id="rId15" Type="http://schemas.openxmlformats.org/officeDocument/2006/relationships/slide" Target="slide24.xml"/><Relationship Id="rId10" Type="http://schemas.openxmlformats.org/officeDocument/2006/relationships/oleObject" Target="../embeddings/oleObject19.bin"/><Relationship Id="rId4" Type="http://schemas.openxmlformats.org/officeDocument/2006/relationships/tags" Target="../tags/tag249.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12.xml.rels><?xml version="1.0" encoding="UTF-8" standalone="yes"?>
<Relationships xmlns="http://schemas.openxmlformats.org/package/2006/relationships"><Relationship Id="rId13" Type="http://schemas.openxmlformats.org/officeDocument/2006/relationships/tags" Target="../tags/tag266.xml"/><Relationship Id="rId18" Type="http://schemas.openxmlformats.org/officeDocument/2006/relationships/tags" Target="../tags/tag271.xml"/><Relationship Id="rId26" Type="http://schemas.openxmlformats.org/officeDocument/2006/relationships/tags" Target="../tags/tag279.xml"/><Relationship Id="rId39" Type="http://schemas.openxmlformats.org/officeDocument/2006/relationships/image" Target="../media/image44.png"/><Relationship Id="rId21" Type="http://schemas.openxmlformats.org/officeDocument/2006/relationships/tags" Target="../tags/tag274.xml"/><Relationship Id="rId34" Type="http://schemas.openxmlformats.org/officeDocument/2006/relationships/image" Target="../media/image41.svg"/><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tags" Target="../tags/tag278.xml"/><Relationship Id="rId33" Type="http://schemas.openxmlformats.org/officeDocument/2006/relationships/image" Target="../media/image40.png"/><Relationship Id="rId38" Type="http://schemas.openxmlformats.org/officeDocument/2006/relationships/image" Target="../media/image43.svg"/><Relationship Id="rId2" Type="http://schemas.openxmlformats.org/officeDocument/2006/relationships/tags" Target="../tags/tag255.xml"/><Relationship Id="rId16" Type="http://schemas.openxmlformats.org/officeDocument/2006/relationships/tags" Target="../tags/tag269.xml"/><Relationship Id="rId20" Type="http://schemas.openxmlformats.org/officeDocument/2006/relationships/tags" Target="../tags/tag273.xml"/><Relationship Id="rId29" Type="http://schemas.openxmlformats.org/officeDocument/2006/relationships/tags" Target="../tags/tag282.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24" Type="http://schemas.openxmlformats.org/officeDocument/2006/relationships/tags" Target="../tags/tag277.xml"/><Relationship Id="rId32" Type="http://schemas.openxmlformats.org/officeDocument/2006/relationships/image" Target="../media/image1.emf"/><Relationship Id="rId37" Type="http://schemas.openxmlformats.org/officeDocument/2006/relationships/image" Target="../media/image42.png"/><Relationship Id="rId40" Type="http://schemas.openxmlformats.org/officeDocument/2006/relationships/image" Target="../media/image45.svg"/><Relationship Id="rId5" Type="http://schemas.openxmlformats.org/officeDocument/2006/relationships/tags" Target="../tags/tag258.xml"/><Relationship Id="rId15" Type="http://schemas.openxmlformats.org/officeDocument/2006/relationships/tags" Target="../tags/tag268.xml"/><Relationship Id="rId23" Type="http://schemas.openxmlformats.org/officeDocument/2006/relationships/tags" Target="../tags/tag276.xml"/><Relationship Id="rId28" Type="http://schemas.openxmlformats.org/officeDocument/2006/relationships/tags" Target="../tags/tag281.xml"/><Relationship Id="rId36" Type="http://schemas.openxmlformats.org/officeDocument/2006/relationships/image" Target="../media/image31.svg"/><Relationship Id="rId10" Type="http://schemas.openxmlformats.org/officeDocument/2006/relationships/tags" Target="../tags/tag263.xml"/><Relationship Id="rId19" Type="http://schemas.openxmlformats.org/officeDocument/2006/relationships/tags" Target="../tags/tag272.xml"/><Relationship Id="rId31" Type="http://schemas.openxmlformats.org/officeDocument/2006/relationships/oleObject" Target="../embeddings/oleObject20.bin"/><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tags" Target="../tags/tag275.xml"/><Relationship Id="rId27" Type="http://schemas.openxmlformats.org/officeDocument/2006/relationships/tags" Target="../tags/tag280.xml"/><Relationship Id="rId30" Type="http://schemas.openxmlformats.org/officeDocument/2006/relationships/slideLayout" Target="../slideLayouts/slideLayout39.xml"/><Relationship Id="rId35" Type="http://schemas.openxmlformats.org/officeDocument/2006/relationships/image" Target="../media/image30.png"/><Relationship Id="rId8" Type="http://schemas.openxmlformats.org/officeDocument/2006/relationships/tags" Target="../tags/tag261.xml"/><Relationship Id="rId3" Type="http://schemas.openxmlformats.org/officeDocument/2006/relationships/tags" Target="../tags/tag25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9.svg"/><Relationship Id="rId3" Type="http://schemas.openxmlformats.org/officeDocument/2006/relationships/tags" Target="../tags/tag285.xml"/><Relationship Id="rId7" Type="http://schemas.openxmlformats.org/officeDocument/2006/relationships/slideLayout" Target="../slideLayouts/slideLayout39.xml"/><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tags" Target="../tags/tag284.xml"/><Relationship Id="rId16" Type="http://schemas.openxmlformats.org/officeDocument/2006/relationships/image" Target="../media/image52.png"/><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image" Target="../media/image47.svg"/><Relationship Id="rId5" Type="http://schemas.openxmlformats.org/officeDocument/2006/relationships/tags" Target="../tags/tag287.xml"/><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tags" Target="../tags/tag286.xml"/><Relationship Id="rId9" Type="http://schemas.openxmlformats.org/officeDocument/2006/relationships/image" Target="../media/image25.emf"/><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slide" Target="slide11.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slide" Target="slide2.xml"/><Relationship Id="rId2" Type="http://schemas.openxmlformats.org/officeDocument/2006/relationships/tags" Target="../tags/tag290.xml"/><Relationship Id="rId16" Type="http://schemas.openxmlformats.org/officeDocument/2006/relationships/slide" Target="slide32.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image" Target="../media/image25.emf"/><Relationship Id="rId5" Type="http://schemas.openxmlformats.org/officeDocument/2006/relationships/tags" Target="../tags/tag293.xml"/><Relationship Id="rId15" Type="http://schemas.openxmlformats.org/officeDocument/2006/relationships/slide" Target="slide24.xml"/><Relationship Id="rId10" Type="http://schemas.openxmlformats.org/officeDocument/2006/relationships/oleObject" Target="../embeddings/oleObject22.bin"/><Relationship Id="rId4" Type="http://schemas.openxmlformats.org/officeDocument/2006/relationships/tags" Target="../tags/tag292.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notesSlide" Target="../notesSlides/notesSlide4.xml"/><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slideLayout" Target="../slideLayouts/slideLayout3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5" Type="http://schemas.openxmlformats.org/officeDocument/2006/relationships/tags" Target="../tags/tag301.xml"/><Relationship Id="rId15" Type="http://schemas.openxmlformats.org/officeDocument/2006/relationships/image" Target="../media/image25.emf"/><Relationship Id="rId10" Type="http://schemas.openxmlformats.org/officeDocument/2006/relationships/tags" Target="../tags/tag306.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39" Type="http://schemas.openxmlformats.org/officeDocument/2006/relationships/tags" Target="../tags/tag346.xml"/><Relationship Id="rId21" Type="http://schemas.openxmlformats.org/officeDocument/2006/relationships/tags" Target="../tags/tag328.xml"/><Relationship Id="rId34" Type="http://schemas.openxmlformats.org/officeDocument/2006/relationships/tags" Target="../tags/tag341.xml"/><Relationship Id="rId42" Type="http://schemas.openxmlformats.org/officeDocument/2006/relationships/tags" Target="../tags/tag349.xml"/><Relationship Id="rId47" Type="http://schemas.openxmlformats.org/officeDocument/2006/relationships/tags" Target="../tags/tag354.xml"/><Relationship Id="rId50" Type="http://schemas.openxmlformats.org/officeDocument/2006/relationships/tags" Target="../tags/tag357.xml"/><Relationship Id="rId55" Type="http://schemas.openxmlformats.org/officeDocument/2006/relationships/slideLayout" Target="../slideLayouts/slideLayout39.xml"/><Relationship Id="rId7" Type="http://schemas.openxmlformats.org/officeDocument/2006/relationships/tags" Target="../tags/tag314.xml"/><Relationship Id="rId2" Type="http://schemas.openxmlformats.org/officeDocument/2006/relationships/tags" Target="../tags/tag309.xml"/><Relationship Id="rId16" Type="http://schemas.openxmlformats.org/officeDocument/2006/relationships/tags" Target="../tags/tag323.xml"/><Relationship Id="rId29" Type="http://schemas.openxmlformats.org/officeDocument/2006/relationships/tags" Target="../tags/tag336.xml"/><Relationship Id="rId11" Type="http://schemas.openxmlformats.org/officeDocument/2006/relationships/tags" Target="../tags/tag318.xml"/><Relationship Id="rId24" Type="http://schemas.openxmlformats.org/officeDocument/2006/relationships/tags" Target="../tags/tag331.xml"/><Relationship Id="rId32" Type="http://schemas.openxmlformats.org/officeDocument/2006/relationships/tags" Target="../tags/tag339.xml"/><Relationship Id="rId37" Type="http://schemas.openxmlformats.org/officeDocument/2006/relationships/tags" Target="../tags/tag344.xml"/><Relationship Id="rId40" Type="http://schemas.openxmlformats.org/officeDocument/2006/relationships/tags" Target="../tags/tag347.xml"/><Relationship Id="rId45" Type="http://schemas.openxmlformats.org/officeDocument/2006/relationships/tags" Target="../tags/tag352.xml"/><Relationship Id="rId53" Type="http://schemas.openxmlformats.org/officeDocument/2006/relationships/tags" Target="../tags/tag360.xml"/><Relationship Id="rId58" Type="http://schemas.openxmlformats.org/officeDocument/2006/relationships/image" Target="../media/image25.emf"/><Relationship Id="rId5" Type="http://schemas.openxmlformats.org/officeDocument/2006/relationships/tags" Target="../tags/tag312.xml"/><Relationship Id="rId19" Type="http://schemas.openxmlformats.org/officeDocument/2006/relationships/tags" Target="../tags/tag326.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 Id="rId30" Type="http://schemas.openxmlformats.org/officeDocument/2006/relationships/tags" Target="../tags/tag337.xml"/><Relationship Id="rId35" Type="http://schemas.openxmlformats.org/officeDocument/2006/relationships/tags" Target="../tags/tag342.xml"/><Relationship Id="rId43" Type="http://schemas.openxmlformats.org/officeDocument/2006/relationships/tags" Target="../tags/tag350.xml"/><Relationship Id="rId48" Type="http://schemas.openxmlformats.org/officeDocument/2006/relationships/tags" Target="../tags/tag355.xml"/><Relationship Id="rId56" Type="http://schemas.openxmlformats.org/officeDocument/2006/relationships/notesSlide" Target="../notesSlides/notesSlide5.xml"/><Relationship Id="rId8" Type="http://schemas.openxmlformats.org/officeDocument/2006/relationships/tags" Target="../tags/tag315.xml"/><Relationship Id="rId51" Type="http://schemas.openxmlformats.org/officeDocument/2006/relationships/tags" Target="../tags/tag358.xml"/><Relationship Id="rId3" Type="http://schemas.openxmlformats.org/officeDocument/2006/relationships/tags" Target="../tags/tag310.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tags" Target="../tags/tag340.xml"/><Relationship Id="rId38" Type="http://schemas.openxmlformats.org/officeDocument/2006/relationships/tags" Target="../tags/tag345.xml"/><Relationship Id="rId46" Type="http://schemas.openxmlformats.org/officeDocument/2006/relationships/tags" Target="../tags/tag353.xml"/><Relationship Id="rId20" Type="http://schemas.openxmlformats.org/officeDocument/2006/relationships/tags" Target="../tags/tag327.xml"/><Relationship Id="rId41" Type="http://schemas.openxmlformats.org/officeDocument/2006/relationships/tags" Target="../tags/tag348.xml"/><Relationship Id="rId54" Type="http://schemas.openxmlformats.org/officeDocument/2006/relationships/tags" Target="../tags/tag361.xml"/><Relationship Id="rId1" Type="http://schemas.openxmlformats.org/officeDocument/2006/relationships/tags" Target="../tags/tag308.xml"/><Relationship Id="rId6" Type="http://schemas.openxmlformats.org/officeDocument/2006/relationships/tags" Target="../tags/tag313.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36" Type="http://schemas.openxmlformats.org/officeDocument/2006/relationships/tags" Target="../tags/tag343.xml"/><Relationship Id="rId49" Type="http://schemas.openxmlformats.org/officeDocument/2006/relationships/tags" Target="../tags/tag356.xml"/><Relationship Id="rId57" Type="http://schemas.openxmlformats.org/officeDocument/2006/relationships/oleObject" Target="../embeddings/oleObject24.bin"/><Relationship Id="rId10" Type="http://schemas.openxmlformats.org/officeDocument/2006/relationships/tags" Target="../tags/tag317.xml"/><Relationship Id="rId31" Type="http://schemas.openxmlformats.org/officeDocument/2006/relationships/tags" Target="../tags/tag338.xml"/><Relationship Id="rId44" Type="http://schemas.openxmlformats.org/officeDocument/2006/relationships/tags" Target="../tags/tag351.xml"/><Relationship Id="rId52" Type="http://schemas.openxmlformats.org/officeDocument/2006/relationships/tags" Target="../tags/tag359.xml"/></Relationships>
</file>

<file path=ppt/slides/_rels/slide17.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image" Target="../media/image55.svg"/><Relationship Id="rId18" Type="http://schemas.openxmlformats.org/officeDocument/2006/relationships/image" Target="../media/image60.png"/><Relationship Id="rId3" Type="http://schemas.openxmlformats.org/officeDocument/2006/relationships/tags" Target="../tags/tag364.xml"/><Relationship Id="rId21" Type="http://schemas.openxmlformats.org/officeDocument/2006/relationships/image" Target="../media/image63.svg"/><Relationship Id="rId7" Type="http://schemas.openxmlformats.org/officeDocument/2006/relationships/tags" Target="../tags/tag368.xml"/><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tags" Target="../tags/tag363.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image" Target="../media/image25.emf"/><Relationship Id="rId5" Type="http://schemas.openxmlformats.org/officeDocument/2006/relationships/tags" Target="../tags/tag366.xml"/><Relationship Id="rId15" Type="http://schemas.openxmlformats.org/officeDocument/2006/relationships/image" Target="../media/image57.svg"/><Relationship Id="rId10" Type="http://schemas.openxmlformats.org/officeDocument/2006/relationships/oleObject" Target="../embeddings/oleObject25.bin"/><Relationship Id="rId19" Type="http://schemas.openxmlformats.org/officeDocument/2006/relationships/image" Target="../media/image61.svg"/><Relationship Id="rId4" Type="http://schemas.openxmlformats.org/officeDocument/2006/relationships/tags" Target="../tags/tag365.xml"/><Relationship Id="rId9" Type="http://schemas.openxmlformats.org/officeDocument/2006/relationships/slideLayout" Target="../slideLayouts/slideLayout39.xml"/><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13" Type="http://schemas.openxmlformats.org/officeDocument/2006/relationships/tags" Target="../tags/tag382.xml"/><Relationship Id="rId18" Type="http://schemas.openxmlformats.org/officeDocument/2006/relationships/tags" Target="../tags/tag387.xml"/><Relationship Id="rId26" Type="http://schemas.openxmlformats.org/officeDocument/2006/relationships/tags" Target="../tags/tag395.xml"/><Relationship Id="rId39" Type="http://schemas.openxmlformats.org/officeDocument/2006/relationships/chart" Target="../charts/chart3.xml"/><Relationship Id="rId21" Type="http://schemas.openxmlformats.org/officeDocument/2006/relationships/tags" Target="../tags/tag390.xml"/><Relationship Id="rId34" Type="http://schemas.openxmlformats.org/officeDocument/2006/relationships/tags" Target="../tags/tag403.xml"/><Relationship Id="rId42" Type="http://schemas.openxmlformats.org/officeDocument/2006/relationships/image" Target="../media/image66.png"/><Relationship Id="rId47" Type="http://schemas.openxmlformats.org/officeDocument/2006/relationships/image" Target="../media/image71.svg"/><Relationship Id="rId7" Type="http://schemas.openxmlformats.org/officeDocument/2006/relationships/tags" Target="../tags/tag376.xml"/><Relationship Id="rId2" Type="http://schemas.openxmlformats.org/officeDocument/2006/relationships/tags" Target="../tags/tag371.xml"/><Relationship Id="rId16" Type="http://schemas.openxmlformats.org/officeDocument/2006/relationships/tags" Target="../tags/tag385.xml"/><Relationship Id="rId29" Type="http://schemas.openxmlformats.org/officeDocument/2006/relationships/tags" Target="../tags/tag398.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24" Type="http://schemas.openxmlformats.org/officeDocument/2006/relationships/tags" Target="../tags/tag393.xml"/><Relationship Id="rId32" Type="http://schemas.openxmlformats.org/officeDocument/2006/relationships/tags" Target="../tags/tag401.xml"/><Relationship Id="rId37" Type="http://schemas.openxmlformats.org/officeDocument/2006/relationships/oleObject" Target="../embeddings/oleObject26.bin"/><Relationship Id="rId40" Type="http://schemas.openxmlformats.org/officeDocument/2006/relationships/image" Target="../media/image64.png"/><Relationship Id="rId45" Type="http://schemas.openxmlformats.org/officeDocument/2006/relationships/image" Target="../media/image69.svg"/><Relationship Id="rId5" Type="http://schemas.openxmlformats.org/officeDocument/2006/relationships/tags" Target="../tags/tag374.xml"/><Relationship Id="rId15" Type="http://schemas.openxmlformats.org/officeDocument/2006/relationships/tags" Target="../tags/tag384.xml"/><Relationship Id="rId23" Type="http://schemas.openxmlformats.org/officeDocument/2006/relationships/tags" Target="../tags/tag392.xml"/><Relationship Id="rId28" Type="http://schemas.openxmlformats.org/officeDocument/2006/relationships/tags" Target="../tags/tag397.xml"/><Relationship Id="rId36" Type="http://schemas.openxmlformats.org/officeDocument/2006/relationships/slideLayout" Target="../slideLayouts/slideLayout39.xml"/><Relationship Id="rId10" Type="http://schemas.openxmlformats.org/officeDocument/2006/relationships/tags" Target="../tags/tag379.xml"/><Relationship Id="rId19" Type="http://schemas.openxmlformats.org/officeDocument/2006/relationships/tags" Target="../tags/tag388.xml"/><Relationship Id="rId31" Type="http://schemas.openxmlformats.org/officeDocument/2006/relationships/tags" Target="../tags/tag400.xml"/><Relationship Id="rId44" Type="http://schemas.openxmlformats.org/officeDocument/2006/relationships/image" Target="../media/image68.png"/><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tags" Target="../tags/tag383.xml"/><Relationship Id="rId22" Type="http://schemas.openxmlformats.org/officeDocument/2006/relationships/tags" Target="../tags/tag391.xml"/><Relationship Id="rId27" Type="http://schemas.openxmlformats.org/officeDocument/2006/relationships/tags" Target="../tags/tag396.xml"/><Relationship Id="rId30" Type="http://schemas.openxmlformats.org/officeDocument/2006/relationships/tags" Target="../tags/tag399.xml"/><Relationship Id="rId35" Type="http://schemas.openxmlformats.org/officeDocument/2006/relationships/tags" Target="../tags/tag404.xml"/><Relationship Id="rId43" Type="http://schemas.openxmlformats.org/officeDocument/2006/relationships/image" Target="../media/image67.svg"/><Relationship Id="rId8" Type="http://schemas.openxmlformats.org/officeDocument/2006/relationships/tags" Target="../tags/tag377.xml"/><Relationship Id="rId3" Type="http://schemas.openxmlformats.org/officeDocument/2006/relationships/tags" Target="../tags/tag372.xml"/><Relationship Id="rId12" Type="http://schemas.openxmlformats.org/officeDocument/2006/relationships/tags" Target="../tags/tag381.xml"/><Relationship Id="rId17" Type="http://schemas.openxmlformats.org/officeDocument/2006/relationships/tags" Target="../tags/tag386.xml"/><Relationship Id="rId25" Type="http://schemas.openxmlformats.org/officeDocument/2006/relationships/tags" Target="../tags/tag394.xml"/><Relationship Id="rId33" Type="http://schemas.openxmlformats.org/officeDocument/2006/relationships/tags" Target="../tags/tag402.xml"/><Relationship Id="rId38" Type="http://schemas.openxmlformats.org/officeDocument/2006/relationships/image" Target="../media/image25.emf"/><Relationship Id="rId46" Type="http://schemas.openxmlformats.org/officeDocument/2006/relationships/image" Target="../media/image70.png"/><Relationship Id="rId20" Type="http://schemas.openxmlformats.org/officeDocument/2006/relationships/tags" Target="../tags/tag389.xml"/><Relationship Id="rId41" Type="http://schemas.openxmlformats.org/officeDocument/2006/relationships/image" Target="../media/image65.svg"/></Relationships>
</file>

<file path=ppt/slides/_rels/slide19.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slideLayout" Target="../slideLayouts/slideLayout39.xml"/><Relationship Id="rId26" Type="http://schemas.openxmlformats.org/officeDocument/2006/relationships/image" Target="../media/image74.png"/><Relationship Id="rId3" Type="http://schemas.openxmlformats.org/officeDocument/2006/relationships/tags" Target="../tags/tag407.xml"/><Relationship Id="rId21" Type="http://schemas.openxmlformats.org/officeDocument/2006/relationships/chart" Target="../charts/chart4.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tags" Target="../tags/tag421.xml"/><Relationship Id="rId25" Type="http://schemas.openxmlformats.org/officeDocument/2006/relationships/image" Target="../media/image73.svg"/><Relationship Id="rId2" Type="http://schemas.openxmlformats.org/officeDocument/2006/relationships/tags" Target="../tags/tag406.xml"/><Relationship Id="rId16" Type="http://schemas.openxmlformats.org/officeDocument/2006/relationships/tags" Target="../tags/tag420.xml"/><Relationship Id="rId20" Type="http://schemas.openxmlformats.org/officeDocument/2006/relationships/image" Target="../media/image25.emf"/><Relationship Id="rId29" Type="http://schemas.openxmlformats.org/officeDocument/2006/relationships/image" Target="../media/image77.svg"/><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24" Type="http://schemas.openxmlformats.org/officeDocument/2006/relationships/image" Target="../media/image72.png"/><Relationship Id="rId5" Type="http://schemas.openxmlformats.org/officeDocument/2006/relationships/tags" Target="../tags/tag409.xml"/><Relationship Id="rId15" Type="http://schemas.openxmlformats.org/officeDocument/2006/relationships/tags" Target="../tags/tag419.xml"/><Relationship Id="rId23" Type="http://schemas.openxmlformats.org/officeDocument/2006/relationships/chart" Target="../charts/chart6.xml"/><Relationship Id="rId28" Type="http://schemas.openxmlformats.org/officeDocument/2006/relationships/image" Target="../media/image76.png"/><Relationship Id="rId10" Type="http://schemas.openxmlformats.org/officeDocument/2006/relationships/tags" Target="../tags/tag414.xml"/><Relationship Id="rId19" Type="http://schemas.openxmlformats.org/officeDocument/2006/relationships/oleObject" Target="../embeddings/oleObject27.bin"/><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 Id="rId22" Type="http://schemas.openxmlformats.org/officeDocument/2006/relationships/chart" Target="../charts/chart5.xml"/><Relationship Id="rId27" Type="http://schemas.openxmlformats.org/officeDocument/2006/relationships/image" Target="../media/image75.svg"/></Relationships>
</file>

<file path=ppt/slides/_rels/slide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 Target="slide14.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 Target="slide11.xml"/><Relationship Id="rId2" Type="http://schemas.openxmlformats.org/officeDocument/2006/relationships/tags" Target="../tags/tag47.xml"/><Relationship Id="rId16" Type="http://schemas.openxmlformats.org/officeDocument/2006/relationships/slide" Target="slide32.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25.emf"/><Relationship Id="rId5" Type="http://schemas.openxmlformats.org/officeDocument/2006/relationships/tags" Target="../tags/tag50.xml"/><Relationship Id="rId15" Type="http://schemas.openxmlformats.org/officeDocument/2006/relationships/slide" Target="slide24.xml"/><Relationship Id="rId10" Type="http://schemas.openxmlformats.org/officeDocument/2006/relationships/oleObject" Target="../embeddings/oleObject10.bin"/><Relationship Id="rId4" Type="http://schemas.openxmlformats.org/officeDocument/2006/relationships/tags" Target="../tags/tag49.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23.xml"/><Relationship Id="rId1" Type="http://schemas.openxmlformats.org/officeDocument/2006/relationships/tags" Target="../tags/tag422.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slide" Target="slide11.xml"/><Relationship Id="rId3" Type="http://schemas.openxmlformats.org/officeDocument/2006/relationships/tags" Target="../tags/tag426.xml"/><Relationship Id="rId7" Type="http://schemas.openxmlformats.org/officeDocument/2006/relationships/tags" Target="../tags/tag430.xml"/><Relationship Id="rId12" Type="http://schemas.openxmlformats.org/officeDocument/2006/relationships/slide" Target="slide2.xml"/><Relationship Id="rId2" Type="http://schemas.openxmlformats.org/officeDocument/2006/relationships/tags" Target="../tags/tag425.xml"/><Relationship Id="rId16" Type="http://schemas.openxmlformats.org/officeDocument/2006/relationships/slide" Target="slide32.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image" Target="../media/image25.emf"/><Relationship Id="rId5" Type="http://schemas.openxmlformats.org/officeDocument/2006/relationships/tags" Target="../tags/tag428.xml"/><Relationship Id="rId15" Type="http://schemas.openxmlformats.org/officeDocument/2006/relationships/slide" Target="slide24.xml"/><Relationship Id="rId10" Type="http://schemas.openxmlformats.org/officeDocument/2006/relationships/oleObject" Target="../embeddings/oleObject29.bin"/><Relationship Id="rId4" Type="http://schemas.openxmlformats.org/officeDocument/2006/relationships/tags" Target="../tags/tag427.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22.xml.rels><?xml version="1.0" encoding="UTF-8" standalone="yes"?>
<Relationships xmlns="http://schemas.openxmlformats.org/package/2006/relationships"><Relationship Id="rId2" Type="http://schemas.openxmlformats.org/officeDocument/2006/relationships/hyperlink" Target="https://interchange.puc.texas.gov/search/documents/?controlNumber=59142&amp;itemNumber=20" TargetMode="Externa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18" Type="http://schemas.openxmlformats.org/officeDocument/2006/relationships/tags" Target="../tags/tag449.xml"/><Relationship Id="rId26" Type="http://schemas.openxmlformats.org/officeDocument/2006/relationships/image" Target="../media/image78.png"/><Relationship Id="rId3" Type="http://schemas.openxmlformats.org/officeDocument/2006/relationships/tags" Target="../tags/tag434.xml"/><Relationship Id="rId21" Type="http://schemas.openxmlformats.org/officeDocument/2006/relationships/slideLayout" Target="../slideLayouts/slideLayout39.xml"/><Relationship Id="rId7" Type="http://schemas.openxmlformats.org/officeDocument/2006/relationships/tags" Target="../tags/tag438.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chart" Target="../charts/chart8.xml"/><Relationship Id="rId2" Type="http://schemas.openxmlformats.org/officeDocument/2006/relationships/tags" Target="../tags/tag433.xml"/><Relationship Id="rId16" Type="http://schemas.openxmlformats.org/officeDocument/2006/relationships/tags" Target="../tags/tag447.xml"/><Relationship Id="rId20" Type="http://schemas.openxmlformats.org/officeDocument/2006/relationships/tags" Target="../tags/tag451.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24" Type="http://schemas.openxmlformats.org/officeDocument/2006/relationships/chart" Target="../charts/chart7.xml"/><Relationship Id="rId5" Type="http://schemas.openxmlformats.org/officeDocument/2006/relationships/tags" Target="../tags/tag436.xml"/><Relationship Id="rId15" Type="http://schemas.openxmlformats.org/officeDocument/2006/relationships/tags" Target="../tags/tag446.xml"/><Relationship Id="rId23" Type="http://schemas.openxmlformats.org/officeDocument/2006/relationships/image" Target="../media/image1.emf"/><Relationship Id="rId10" Type="http://schemas.openxmlformats.org/officeDocument/2006/relationships/tags" Target="../tags/tag441.xml"/><Relationship Id="rId19" Type="http://schemas.openxmlformats.org/officeDocument/2006/relationships/tags" Target="../tags/tag450.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tags" Target="../tags/tag445.xml"/><Relationship Id="rId22" Type="http://schemas.openxmlformats.org/officeDocument/2006/relationships/oleObject" Target="../embeddings/oleObject30.bin"/><Relationship Id="rId27" Type="http://schemas.openxmlformats.org/officeDocument/2006/relationships/image" Target="../media/image79.svg"/></Relationships>
</file>

<file path=ppt/slides/_rels/slide24.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slide" Target="slide11.xml"/><Relationship Id="rId3" Type="http://schemas.openxmlformats.org/officeDocument/2006/relationships/tags" Target="../tags/tag454.xml"/><Relationship Id="rId7" Type="http://schemas.openxmlformats.org/officeDocument/2006/relationships/tags" Target="../tags/tag458.xml"/><Relationship Id="rId12" Type="http://schemas.openxmlformats.org/officeDocument/2006/relationships/slide" Target="slide2.xml"/><Relationship Id="rId2" Type="http://schemas.openxmlformats.org/officeDocument/2006/relationships/tags" Target="../tags/tag453.xml"/><Relationship Id="rId16" Type="http://schemas.openxmlformats.org/officeDocument/2006/relationships/slide" Target="slide32.xml"/><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image" Target="../media/image25.emf"/><Relationship Id="rId5" Type="http://schemas.openxmlformats.org/officeDocument/2006/relationships/tags" Target="../tags/tag456.xml"/><Relationship Id="rId15" Type="http://schemas.openxmlformats.org/officeDocument/2006/relationships/slide" Target="slide21.xml"/><Relationship Id="rId10" Type="http://schemas.openxmlformats.org/officeDocument/2006/relationships/oleObject" Target="../embeddings/oleObject31.bin"/><Relationship Id="rId4" Type="http://schemas.openxmlformats.org/officeDocument/2006/relationships/tags" Target="../tags/tag455.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82.png"/><Relationship Id="rId3" Type="http://schemas.openxmlformats.org/officeDocument/2006/relationships/tags" Target="../tags/tag462.xml"/><Relationship Id="rId7" Type="http://schemas.openxmlformats.org/officeDocument/2006/relationships/slideLayout" Target="../slideLayouts/slideLayout22.xml"/><Relationship Id="rId12" Type="http://schemas.openxmlformats.org/officeDocument/2006/relationships/image" Target="../media/image81.svg"/><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image" Target="../media/image80.png"/><Relationship Id="rId5" Type="http://schemas.openxmlformats.org/officeDocument/2006/relationships/tags" Target="../tags/tag464.xml"/><Relationship Id="rId10" Type="http://schemas.openxmlformats.org/officeDocument/2006/relationships/image" Target="../media/image1.emf"/><Relationship Id="rId4" Type="http://schemas.openxmlformats.org/officeDocument/2006/relationships/tags" Target="../tags/tag463.xml"/><Relationship Id="rId9"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7.xml"/><Relationship Id="rId1" Type="http://schemas.openxmlformats.org/officeDocument/2006/relationships/tags" Target="../tags/tag46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67.xml"/></Relationships>
</file>

<file path=ppt/slides/_rels/slide28.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image" Target="../media/image83.png"/><Relationship Id="rId18" Type="http://schemas.openxmlformats.org/officeDocument/2006/relationships/image" Target="../media/image1.emf"/><Relationship Id="rId3" Type="http://schemas.openxmlformats.org/officeDocument/2006/relationships/tags" Target="../tags/tag470.xml"/><Relationship Id="rId7" Type="http://schemas.openxmlformats.org/officeDocument/2006/relationships/tags" Target="../tags/tag474.xml"/><Relationship Id="rId12" Type="http://schemas.openxmlformats.org/officeDocument/2006/relationships/slideLayout" Target="../slideLayouts/slideLayout22.xml"/><Relationship Id="rId17" Type="http://schemas.openxmlformats.org/officeDocument/2006/relationships/oleObject" Target="../embeddings/oleObject33.bin"/><Relationship Id="rId2" Type="http://schemas.openxmlformats.org/officeDocument/2006/relationships/tags" Target="../tags/tag469.xml"/><Relationship Id="rId16" Type="http://schemas.openxmlformats.org/officeDocument/2006/relationships/image" Target="../media/image86.svg"/><Relationship Id="rId20" Type="http://schemas.openxmlformats.org/officeDocument/2006/relationships/image" Target="../media/image88.svg"/><Relationship Id="rId1" Type="http://schemas.openxmlformats.org/officeDocument/2006/relationships/tags" Target="../tags/tag468.xml"/><Relationship Id="rId6" Type="http://schemas.openxmlformats.org/officeDocument/2006/relationships/tags" Target="../tags/tag473.xml"/><Relationship Id="rId11" Type="http://schemas.openxmlformats.org/officeDocument/2006/relationships/tags" Target="../tags/tag478.xml"/><Relationship Id="rId5" Type="http://schemas.openxmlformats.org/officeDocument/2006/relationships/tags" Target="../tags/tag472.xml"/><Relationship Id="rId15" Type="http://schemas.openxmlformats.org/officeDocument/2006/relationships/image" Target="../media/image85.png"/><Relationship Id="rId10" Type="http://schemas.openxmlformats.org/officeDocument/2006/relationships/tags" Target="../tags/tag477.xml"/><Relationship Id="rId19" Type="http://schemas.openxmlformats.org/officeDocument/2006/relationships/image" Target="../media/image87.png"/><Relationship Id="rId4" Type="http://schemas.openxmlformats.org/officeDocument/2006/relationships/tags" Target="../tags/tag471.xml"/><Relationship Id="rId9" Type="http://schemas.openxmlformats.org/officeDocument/2006/relationships/tags" Target="../tags/tag476.xml"/><Relationship Id="rId14" Type="http://schemas.openxmlformats.org/officeDocument/2006/relationships/image" Target="../media/image84.sv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79.xml"/></Relationships>
</file>

<file path=ppt/slides/_rels/slide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56.xml"/><Relationship Id="rId7" Type="http://schemas.openxmlformats.org/officeDocument/2006/relationships/oleObject" Target="../embeddings/oleObject11.bin"/><Relationship Id="rId12" Type="http://schemas.openxmlformats.org/officeDocument/2006/relationships/image" Target="../media/image29.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9.xml"/><Relationship Id="rId11" Type="http://schemas.openxmlformats.org/officeDocument/2006/relationships/image" Target="../media/image28.png"/><Relationship Id="rId5" Type="http://schemas.openxmlformats.org/officeDocument/2006/relationships/tags" Target="../tags/tag58.xml"/><Relationship Id="rId10" Type="http://schemas.openxmlformats.org/officeDocument/2006/relationships/image" Target="../media/image27.svg"/><Relationship Id="rId4" Type="http://schemas.openxmlformats.org/officeDocument/2006/relationships/tags" Target="../tags/tag57.xml"/><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9.svg"/><Relationship Id="rId3" Type="http://schemas.openxmlformats.org/officeDocument/2006/relationships/tags" Target="../tags/tag482.xml"/><Relationship Id="rId7" Type="http://schemas.openxmlformats.org/officeDocument/2006/relationships/tags" Target="../tags/tag486.xml"/><Relationship Id="rId12" Type="http://schemas.openxmlformats.org/officeDocument/2006/relationships/image" Target="../media/image80.png"/><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image" Target="../media/image1.emf"/><Relationship Id="rId5" Type="http://schemas.openxmlformats.org/officeDocument/2006/relationships/tags" Target="../tags/tag484.xml"/><Relationship Id="rId10" Type="http://schemas.openxmlformats.org/officeDocument/2006/relationships/oleObject" Target="../embeddings/oleObject34.bin"/><Relationship Id="rId4" Type="http://schemas.openxmlformats.org/officeDocument/2006/relationships/tags" Target="../tags/tag483.xml"/><Relationship Id="rId9" Type="http://schemas.openxmlformats.org/officeDocument/2006/relationships/notesSlide" Target="../notesSlides/notesSlide8.xml"/><Relationship Id="rId14" Type="http://schemas.openxmlformats.org/officeDocument/2006/relationships/image" Target="../media/image90.png"/></Relationships>
</file>

<file path=ppt/slides/_rels/slide32.xml.rels><?xml version="1.0" encoding="UTF-8" standalone="yes"?>
<Relationships xmlns="http://schemas.openxmlformats.org/package/2006/relationships"><Relationship Id="rId8" Type="http://schemas.openxmlformats.org/officeDocument/2006/relationships/tags" Target="../tags/tag494.xml"/><Relationship Id="rId13" Type="http://schemas.openxmlformats.org/officeDocument/2006/relationships/slide" Target="slide11.xml"/><Relationship Id="rId3" Type="http://schemas.openxmlformats.org/officeDocument/2006/relationships/tags" Target="../tags/tag489.xml"/><Relationship Id="rId7" Type="http://schemas.openxmlformats.org/officeDocument/2006/relationships/tags" Target="../tags/tag493.xml"/><Relationship Id="rId12" Type="http://schemas.openxmlformats.org/officeDocument/2006/relationships/slide" Target="slide2.xml"/><Relationship Id="rId2" Type="http://schemas.openxmlformats.org/officeDocument/2006/relationships/tags" Target="../tags/tag488.xml"/><Relationship Id="rId16" Type="http://schemas.openxmlformats.org/officeDocument/2006/relationships/slide" Target="slide24.xml"/><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image" Target="../media/image25.emf"/><Relationship Id="rId5" Type="http://schemas.openxmlformats.org/officeDocument/2006/relationships/tags" Target="../tags/tag491.xml"/><Relationship Id="rId15" Type="http://schemas.openxmlformats.org/officeDocument/2006/relationships/slide" Target="slide21.xml"/><Relationship Id="rId10" Type="http://schemas.openxmlformats.org/officeDocument/2006/relationships/oleObject" Target="../embeddings/oleObject35.bin"/><Relationship Id="rId4" Type="http://schemas.openxmlformats.org/officeDocument/2006/relationships/tags" Target="../tags/tag490.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33.xml.rels><?xml version="1.0" encoding="UTF-8" standalone="yes"?>
<Relationships xmlns="http://schemas.openxmlformats.org/package/2006/relationships"><Relationship Id="rId26" Type="http://schemas.openxmlformats.org/officeDocument/2006/relationships/tags" Target="../tags/tag520.xml"/><Relationship Id="rId21" Type="http://schemas.openxmlformats.org/officeDocument/2006/relationships/tags" Target="../tags/tag515.xml"/><Relationship Id="rId42" Type="http://schemas.openxmlformats.org/officeDocument/2006/relationships/tags" Target="../tags/tag536.xml"/><Relationship Id="rId47" Type="http://schemas.openxmlformats.org/officeDocument/2006/relationships/tags" Target="../tags/tag541.xml"/><Relationship Id="rId63" Type="http://schemas.openxmlformats.org/officeDocument/2006/relationships/tags" Target="../tags/tag557.xml"/><Relationship Id="rId68" Type="http://schemas.openxmlformats.org/officeDocument/2006/relationships/tags" Target="../tags/tag562.xml"/><Relationship Id="rId84" Type="http://schemas.openxmlformats.org/officeDocument/2006/relationships/tags" Target="../tags/tag578.xml"/><Relationship Id="rId89" Type="http://schemas.openxmlformats.org/officeDocument/2006/relationships/tags" Target="../tags/tag583.xml"/><Relationship Id="rId16" Type="http://schemas.openxmlformats.org/officeDocument/2006/relationships/tags" Target="../tags/tag510.xml"/><Relationship Id="rId11" Type="http://schemas.openxmlformats.org/officeDocument/2006/relationships/tags" Target="../tags/tag505.xml"/><Relationship Id="rId32" Type="http://schemas.openxmlformats.org/officeDocument/2006/relationships/tags" Target="../tags/tag526.xml"/><Relationship Id="rId37" Type="http://schemas.openxmlformats.org/officeDocument/2006/relationships/tags" Target="../tags/tag531.xml"/><Relationship Id="rId53" Type="http://schemas.openxmlformats.org/officeDocument/2006/relationships/tags" Target="../tags/tag547.xml"/><Relationship Id="rId58" Type="http://schemas.openxmlformats.org/officeDocument/2006/relationships/tags" Target="../tags/tag552.xml"/><Relationship Id="rId74" Type="http://schemas.openxmlformats.org/officeDocument/2006/relationships/tags" Target="../tags/tag568.xml"/><Relationship Id="rId79" Type="http://schemas.openxmlformats.org/officeDocument/2006/relationships/tags" Target="../tags/tag573.xml"/><Relationship Id="rId102" Type="http://schemas.openxmlformats.org/officeDocument/2006/relationships/notesSlide" Target="../notesSlides/notesSlide9.xml"/><Relationship Id="rId5" Type="http://schemas.openxmlformats.org/officeDocument/2006/relationships/tags" Target="../tags/tag499.xml"/><Relationship Id="rId90" Type="http://schemas.openxmlformats.org/officeDocument/2006/relationships/tags" Target="../tags/tag584.xml"/><Relationship Id="rId95" Type="http://schemas.openxmlformats.org/officeDocument/2006/relationships/tags" Target="../tags/tag589.xml"/><Relationship Id="rId22" Type="http://schemas.openxmlformats.org/officeDocument/2006/relationships/tags" Target="../tags/tag516.xml"/><Relationship Id="rId27" Type="http://schemas.openxmlformats.org/officeDocument/2006/relationships/tags" Target="../tags/tag521.xml"/><Relationship Id="rId43" Type="http://schemas.openxmlformats.org/officeDocument/2006/relationships/tags" Target="../tags/tag537.xml"/><Relationship Id="rId48" Type="http://schemas.openxmlformats.org/officeDocument/2006/relationships/tags" Target="../tags/tag542.xml"/><Relationship Id="rId64" Type="http://schemas.openxmlformats.org/officeDocument/2006/relationships/tags" Target="../tags/tag558.xml"/><Relationship Id="rId69" Type="http://schemas.openxmlformats.org/officeDocument/2006/relationships/tags" Target="../tags/tag563.xml"/><Relationship Id="rId80" Type="http://schemas.openxmlformats.org/officeDocument/2006/relationships/tags" Target="../tags/tag574.xml"/><Relationship Id="rId85" Type="http://schemas.openxmlformats.org/officeDocument/2006/relationships/tags" Target="../tags/tag579.xml"/><Relationship Id="rId12" Type="http://schemas.openxmlformats.org/officeDocument/2006/relationships/tags" Target="../tags/tag506.xml"/><Relationship Id="rId17" Type="http://schemas.openxmlformats.org/officeDocument/2006/relationships/tags" Target="../tags/tag511.xml"/><Relationship Id="rId25" Type="http://schemas.openxmlformats.org/officeDocument/2006/relationships/tags" Target="../tags/tag519.xml"/><Relationship Id="rId33" Type="http://schemas.openxmlformats.org/officeDocument/2006/relationships/tags" Target="../tags/tag527.xml"/><Relationship Id="rId38" Type="http://schemas.openxmlformats.org/officeDocument/2006/relationships/tags" Target="../tags/tag532.xml"/><Relationship Id="rId46" Type="http://schemas.openxmlformats.org/officeDocument/2006/relationships/tags" Target="../tags/tag540.xml"/><Relationship Id="rId59" Type="http://schemas.openxmlformats.org/officeDocument/2006/relationships/tags" Target="../tags/tag553.xml"/><Relationship Id="rId67" Type="http://schemas.openxmlformats.org/officeDocument/2006/relationships/tags" Target="../tags/tag561.xml"/><Relationship Id="rId103" Type="http://schemas.openxmlformats.org/officeDocument/2006/relationships/oleObject" Target="../embeddings/oleObject36.bin"/><Relationship Id="rId20" Type="http://schemas.openxmlformats.org/officeDocument/2006/relationships/tags" Target="../tags/tag514.xml"/><Relationship Id="rId41" Type="http://schemas.openxmlformats.org/officeDocument/2006/relationships/tags" Target="../tags/tag535.xml"/><Relationship Id="rId54" Type="http://schemas.openxmlformats.org/officeDocument/2006/relationships/tags" Target="../tags/tag548.xml"/><Relationship Id="rId62" Type="http://schemas.openxmlformats.org/officeDocument/2006/relationships/tags" Target="../tags/tag556.xml"/><Relationship Id="rId70" Type="http://schemas.openxmlformats.org/officeDocument/2006/relationships/tags" Target="../tags/tag564.xml"/><Relationship Id="rId75" Type="http://schemas.openxmlformats.org/officeDocument/2006/relationships/tags" Target="../tags/tag569.xml"/><Relationship Id="rId83" Type="http://schemas.openxmlformats.org/officeDocument/2006/relationships/tags" Target="../tags/tag577.xml"/><Relationship Id="rId88" Type="http://schemas.openxmlformats.org/officeDocument/2006/relationships/tags" Target="../tags/tag582.xml"/><Relationship Id="rId91" Type="http://schemas.openxmlformats.org/officeDocument/2006/relationships/tags" Target="../tags/tag585.xml"/><Relationship Id="rId96" Type="http://schemas.openxmlformats.org/officeDocument/2006/relationships/tags" Target="../tags/tag590.xml"/><Relationship Id="rId1" Type="http://schemas.openxmlformats.org/officeDocument/2006/relationships/tags" Target="../tags/tag495.xml"/><Relationship Id="rId6" Type="http://schemas.openxmlformats.org/officeDocument/2006/relationships/tags" Target="../tags/tag500.xml"/><Relationship Id="rId15" Type="http://schemas.openxmlformats.org/officeDocument/2006/relationships/tags" Target="../tags/tag509.xml"/><Relationship Id="rId23" Type="http://schemas.openxmlformats.org/officeDocument/2006/relationships/tags" Target="../tags/tag517.xml"/><Relationship Id="rId28" Type="http://schemas.openxmlformats.org/officeDocument/2006/relationships/tags" Target="../tags/tag522.xml"/><Relationship Id="rId36" Type="http://schemas.openxmlformats.org/officeDocument/2006/relationships/tags" Target="../tags/tag530.xml"/><Relationship Id="rId49" Type="http://schemas.openxmlformats.org/officeDocument/2006/relationships/tags" Target="../tags/tag543.xml"/><Relationship Id="rId57" Type="http://schemas.openxmlformats.org/officeDocument/2006/relationships/tags" Target="../tags/tag551.xml"/><Relationship Id="rId10" Type="http://schemas.openxmlformats.org/officeDocument/2006/relationships/tags" Target="../tags/tag504.xml"/><Relationship Id="rId31" Type="http://schemas.openxmlformats.org/officeDocument/2006/relationships/tags" Target="../tags/tag525.xml"/><Relationship Id="rId44" Type="http://schemas.openxmlformats.org/officeDocument/2006/relationships/tags" Target="../tags/tag538.xml"/><Relationship Id="rId52" Type="http://schemas.openxmlformats.org/officeDocument/2006/relationships/tags" Target="../tags/tag546.xml"/><Relationship Id="rId60" Type="http://schemas.openxmlformats.org/officeDocument/2006/relationships/tags" Target="../tags/tag554.xml"/><Relationship Id="rId65" Type="http://schemas.openxmlformats.org/officeDocument/2006/relationships/tags" Target="../tags/tag559.xml"/><Relationship Id="rId73" Type="http://schemas.openxmlformats.org/officeDocument/2006/relationships/tags" Target="../tags/tag567.xml"/><Relationship Id="rId78" Type="http://schemas.openxmlformats.org/officeDocument/2006/relationships/tags" Target="../tags/tag572.xml"/><Relationship Id="rId81" Type="http://schemas.openxmlformats.org/officeDocument/2006/relationships/tags" Target="../tags/tag575.xml"/><Relationship Id="rId86" Type="http://schemas.openxmlformats.org/officeDocument/2006/relationships/tags" Target="../tags/tag580.xml"/><Relationship Id="rId94" Type="http://schemas.openxmlformats.org/officeDocument/2006/relationships/tags" Target="../tags/tag588.xml"/><Relationship Id="rId99" Type="http://schemas.openxmlformats.org/officeDocument/2006/relationships/tags" Target="../tags/tag593.xml"/><Relationship Id="rId101" Type="http://schemas.openxmlformats.org/officeDocument/2006/relationships/slideLayout" Target="../slideLayouts/slideLayout39.xml"/><Relationship Id="rId4" Type="http://schemas.openxmlformats.org/officeDocument/2006/relationships/tags" Target="../tags/tag498.xml"/><Relationship Id="rId9" Type="http://schemas.openxmlformats.org/officeDocument/2006/relationships/tags" Target="../tags/tag503.xml"/><Relationship Id="rId13" Type="http://schemas.openxmlformats.org/officeDocument/2006/relationships/tags" Target="../tags/tag507.xml"/><Relationship Id="rId18" Type="http://schemas.openxmlformats.org/officeDocument/2006/relationships/tags" Target="../tags/tag512.xml"/><Relationship Id="rId39" Type="http://schemas.openxmlformats.org/officeDocument/2006/relationships/tags" Target="../tags/tag533.xml"/><Relationship Id="rId34" Type="http://schemas.openxmlformats.org/officeDocument/2006/relationships/tags" Target="../tags/tag528.xml"/><Relationship Id="rId50" Type="http://schemas.openxmlformats.org/officeDocument/2006/relationships/tags" Target="../tags/tag544.xml"/><Relationship Id="rId55" Type="http://schemas.openxmlformats.org/officeDocument/2006/relationships/tags" Target="../tags/tag549.xml"/><Relationship Id="rId76" Type="http://schemas.openxmlformats.org/officeDocument/2006/relationships/tags" Target="../tags/tag570.xml"/><Relationship Id="rId97" Type="http://schemas.openxmlformats.org/officeDocument/2006/relationships/tags" Target="../tags/tag591.xml"/><Relationship Id="rId104" Type="http://schemas.openxmlformats.org/officeDocument/2006/relationships/image" Target="../media/image25.emf"/><Relationship Id="rId7" Type="http://schemas.openxmlformats.org/officeDocument/2006/relationships/tags" Target="../tags/tag501.xml"/><Relationship Id="rId71" Type="http://schemas.openxmlformats.org/officeDocument/2006/relationships/tags" Target="../tags/tag565.xml"/><Relationship Id="rId92" Type="http://schemas.openxmlformats.org/officeDocument/2006/relationships/tags" Target="../tags/tag586.xml"/><Relationship Id="rId2" Type="http://schemas.openxmlformats.org/officeDocument/2006/relationships/tags" Target="../tags/tag496.xml"/><Relationship Id="rId29" Type="http://schemas.openxmlformats.org/officeDocument/2006/relationships/tags" Target="../tags/tag523.xml"/><Relationship Id="rId24" Type="http://schemas.openxmlformats.org/officeDocument/2006/relationships/tags" Target="../tags/tag518.xml"/><Relationship Id="rId40" Type="http://schemas.openxmlformats.org/officeDocument/2006/relationships/tags" Target="../tags/tag534.xml"/><Relationship Id="rId45" Type="http://schemas.openxmlformats.org/officeDocument/2006/relationships/tags" Target="../tags/tag539.xml"/><Relationship Id="rId66" Type="http://schemas.openxmlformats.org/officeDocument/2006/relationships/tags" Target="../tags/tag560.xml"/><Relationship Id="rId87" Type="http://schemas.openxmlformats.org/officeDocument/2006/relationships/tags" Target="../tags/tag581.xml"/><Relationship Id="rId61" Type="http://schemas.openxmlformats.org/officeDocument/2006/relationships/tags" Target="../tags/tag555.xml"/><Relationship Id="rId82" Type="http://schemas.openxmlformats.org/officeDocument/2006/relationships/tags" Target="../tags/tag576.xml"/><Relationship Id="rId19" Type="http://schemas.openxmlformats.org/officeDocument/2006/relationships/tags" Target="../tags/tag513.xml"/><Relationship Id="rId14" Type="http://schemas.openxmlformats.org/officeDocument/2006/relationships/tags" Target="../tags/tag508.xml"/><Relationship Id="rId30" Type="http://schemas.openxmlformats.org/officeDocument/2006/relationships/tags" Target="../tags/tag524.xml"/><Relationship Id="rId35" Type="http://schemas.openxmlformats.org/officeDocument/2006/relationships/tags" Target="../tags/tag529.xml"/><Relationship Id="rId56" Type="http://schemas.openxmlformats.org/officeDocument/2006/relationships/tags" Target="../tags/tag550.xml"/><Relationship Id="rId77" Type="http://schemas.openxmlformats.org/officeDocument/2006/relationships/tags" Target="../tags/tag571.xml"/><Relationship Id="rId100" Type="http://schemas.openxmlformats.org/officeDocument/2006/relationships/tags" Target="../tags/tag594.xml"/><Relationship Id="rId8" Type="http://schemas.openxmlformats.org/officeDocument/2006/relationships/tags" Target="../tags/tag502.xml"/><Relationship Id="rId51" Type="http://schemas.openxmlformats.org/officeDocument/2006/relationships/tags" Target="../tags/tag545.xml"/><Relationship Id="rId72" Type="http://schemas.openxmlformats.org/officeDocument/2006/relationships/tags" Target="../tags/tag566.xml"/><Relationship Id="rId93" Type="http://schemas.openxmlformats.org/officeDocument/2006/relationships/tags" Target="../tags/tag587.xml"/><Relationship Id="rId98" Type="http://schemas.openxmlformats.org/officeDocument/2006/relationships/tags" Target="../tags/tag592.xml"/><Relationship Id="rId3" Type="http://schemas.openxmlformats.org/officeDocument/2006/relationships/tags" Target="../tags/tag497.xml"/></Relationships>
</file>

<file path=ppt/slides/_rels/slide34.xml.rels><?xml version="1.0" encoding="UTF-8" standalone="yes"?>
<Relationships xmlns="http://schemas.openxmlformats.org/package/2006/relationships"><Relationship Id="rId8" Type="http://schemas.openxmlformats.org/officeDocument/2006/relationships/tags" Target="../tags/tag602.xml"/><Relationship Id="rId13" Type="http://schemas.openxmlformats.org/officeDocument/2006/relationships/image" Target="../media/image92.svg"/><Relationship Id="rId3" Type="http://schemas.openxmlformats.org/officeDocument/2006/relationships/tags" Target="../tags/tag597.xml"/><Relationship Id="rId7" Type="http://schemas.openxmlformats.org/officeDocument/2006/relationships/tags" Target="../tags/tag601.xml"/><Relationship Id="rId12" Type="http://schemas.openxmlformats.org/officeDocument/2006/relationships/image" Target="../media/image91.png"/><Relationship Id="rId17" Type="http://schemas.openxmlformats.org/officeDocument/2006/relationships/image" Target="../media/image31.svg"/><Relationship Id="rId2" Type="http://schemas.openxmlformats.org/officeDocument/2006/relationships/tags" Target="../tags/tag596.xml"/><Relationship Id="rId16" Type="http://schemas.openxmlformats.org/officeDocument/2006/relationships/image" Target="../media/image30.png"/><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image" Target="../media/image1.emf"/><Relationship Id="rId5" Type="http://schemas.openxmlformats.org/officeDocument/2006/relationships/tags" Target="../tags/tag599.xml"/><Relationship Id="rId15" Type="http://schemas.openxmlformats.org/officeDocument/2006/relationships/image" Target="../media/image94.svg"/><Relationship Id="rId10" Type="http://schemas.openxmlformats.org/officeDocument/2006/relationships/oleObject" Target="../embeddings/oleObject37.bin"/><Relationship Id="rId4" Type="http://schemas.openxmlformats.org/officeDocument/2006/relationships/tags" Target="../tags/tag598.xml"/><Relationship Id="rId9" Type="http://schemas.openxmlformats.org/officeDocument/2006/relationships/slideLayout" Target="../slideLayouts/slideLayout34.xml"/><Relationship Id="rId14" Type="http://schemas.openxmlformats.org/officeDocument/2006/relationships/image" Target="../media/image93.png"/></Relationships>
</file>

<file path=ppt/slides/_rels/slide35.xml.rels><?xml version="1.0" encoding="UTF-8" standalone="yes"?>
<Relationships xmlns="http://schemas.openxmlformats.org/package/2006/relationships"><Relationship Id="rId8" Type="http://schemas.openxmlformats.org/officeDocument/2006/relationships/tags" Target="../tags/tag610.xml"/><Relationship Id="rId13" Type="http://schemas.openxmlformats.org/officeDocument/2006/relationships/slideLayout" Target="../slideLayouts/slideLayout39.xml"/><Relationship Id="rId3" Type="http://schemas.openxmlformats.org/officeDocument/2006/relationships/tags" Target="../tags/tag605.xml"/><Relationship Id="rId7" Type="http://schemas.openxmlformats.org/officeDocument/2006/relationships/tags" Target="../tags/tag609.xml"/><Relationship Id="rId12" Type="http://schemas.openxmlformats.org/officeDocument/2006/relationships/tags" Target="../tags/tag614.xml"/><Relationship Id="rId17" Type="http://schemas.openxmlformats.org/officeDocument/2006/relationships/image" Target="../media/image31.svg"/><Relationship Id="rId2" Type="http://schemas.openxmlformats.org/officeDocument/2006/relationships/tags" Target="../tags/tag604.xml"/><Relationship Id="rId16" Type="http://schemas.openxmlformats.org/officeDocument/2006/relationships/image" Target="../media/image30.png"/><Relationship Id="rId1" Type="http://schemas.openxmlformats.org/officeDocument/2006/relationships/tags" Target="../tags/tag603.xml"/><Relationship Id="rId6" Type="http://schemas.openxmlformats.org/officeDocument/2006/relationships/tags" Target="../tags/tag608.xml"/><Relationship Id="rId11" Type="http://schemas.openxmlformats.org/officeDocument/2006/relationships/tags" Target="../tags/tag613.xml"/><Relationship Id="rId5" Type="http://schemas.openxmlformats.org/officeDocument/2006/relationships/tags" Target="../tags/tag607.xml"/><Relationship Id="rId15" Type="http://schemas.openxmlformats.org/officeDocument/2006/relationships/image" Target="../media/image1.emf"/><Relationship Id="rId10" Type="http://schemas.openxmlformats.org/officeDocument/2006/relationships/tags" Target="../tags/tag612.xml"/><Relationship Id="rId4" Type="http://schemas.openxmlformats.org/officeDocument/2006/relationships/tags" Target="../tags/tag606.xml"/><Relationship Id="rId9" Type="http://schemas.openxmlformats.org/officeDocument/2006/relationships/tags" Target="../tags/tag611.xml"/><Relationship Id="rId14" Type="http://schemas.openxmlformats.org/officeDocument/2006/relationships/oleObject" Target="../embeddings/oleObject38.bin"/></Relationships>
</file>

<file path=ppt/slides/_rels/slide36.xml.rels><?xml version="1.0" encoding="UTF-8" standalone="yes"?>
<Relationships xmlns="http://schemas.openxmlformats.org/package/2006/relationships"><Relationship Id="rId8" Type="http://schemas.openxmlformats.org/officeDocument/2006/relationships/tags" Target="../tags/tag622.xml"/><Relationship Id="rId13" Type="http://schemas.openxmlformats.org/officeDocument/2006/relationships/tags" Target="../tags/tag627.xml"/><Relationship Id="rId18" Type="http://schemas.openxmlformats.org/officeDocument/2006/relationships/image" Target="../media/image30.png"/><Relationship Id="rId3" Type="http://schemas.openxmlformats.org/officeDocument/2006/relationships/tags" Target="../tags/tag617.xml"/><Relationship Id="rId7" Type="http://schemas.openxmlformats.org/officeDocument/2006/relationships/tags" Target="../tags/tag621.xml"/><Relationship Id="rId12" Type="http://schemas.openxmlformats.org/officeDocument/2006/relationships/tags" Target="../tags/tag626.xml"/><Relationship Id="rId17" Type="http://schemas.openxmlformats.org/officeDocument/2006/relationships/image" Target="../media/image1.emf"/><Relationship Id="rId2" Type="http://schemas.openxmlformats.org/officeDocument/2006/relationships/tags" Target="../tags/tag616.xml"/><Relationship Id="rId16" Type="http://schemas.openxmlformats.org/officeDocument/2006/relationships/oleObject" Target="../embeddings/oleObject39.bin"/><Relationship Id="rId1" Type="http://schemas.openxmlformats.org/officeDocument/2006/relationships/tags" Target="../tags/tag615.xml"/><Relationship Id="rId6" Type="http://schemas.openxmlformats.org/officeDocument/2006/relationships/tags" Target="../tags/tag620.xml"/><Relationship Id="rId11" Type="http://schemas.openxmlformats.org/officeDocument/2006/relationships/tags" Target="../tags/tag625.xml"/><Relationship Id="rId5" Type="http://schemas.openxmlformats.org/officeDocument/2006/relationships/tags" Target="../tags/tag619.xml"/><Relationship Id="rId15" Type="http://schemas.openxmlformats.org/officeDocument/2006/relationships/slideLayout" Target="../slideLayouts/slideLayout39.xml"/><Relationship Id="rId10" Type="http://schemas.openxmlformats.org/officeDocument/2006/relationships/tags" Target="../tags/tag624.xml"/><Relationship Id="rId19" Type="http://schemas.openxmlformats.org/officeDocument/2006/relationships/image" Target="../media/image31.svg"/><Relationship Id="rId4" Type="http://schemas.openxmlformats.org/officeDocument/2006/relationships/tags" Target="../tags/tag618.xml"/><Relationship Id="rId9" Type="http://schemas.openxmlformats.org/officeDocument/2006/relationships/tags" Target="../tags/tag623.xml"/><Relationship Id="rId14" Type="http://schemas.openxmlformats.org/officeDocument/2006/relationships/tags" Target="../tags/tag628.xml"/></Relationships>
</file>

<file path=ppt/slides/_rels/slide37.xml.rels><?xml version="1.0" encoding="UTF-8" standalone="yes"?>
<Relationships xmlns="http://schemas.openxmlformats.org/package/2006/relationships"><Relationship Id="rId26" Type="http://schemas.openxmlformats.org/officeDocument/2006/relationships/tags" Target="../tags/tag654.xml"/><Relationship Id="rId21" Type="http://schemas.openxmlformats.org/officeDocument/2006/relationships/tags" Target="../tags/tag649.xml"/><Relationship Id="rId42" Type="http://schemas.openxmlformats.org/officeDocument/2006/relationships/tags" Target="../tags/tag670.xml"/><Relationship Id="rId47" Type="http://schemas.openxmlformats.org/officeDocument/2006/relationships/tags" Target="../tags/tag675.xml"/><Relationship Id="rId63" Type="http://schemas.openxmlformats.org/officeDocument/2006/relationships/tags" Target="../tags/tag691.xml"/><Relationship Id="rId68" Type="http://schemas.openxmlformats.org/officeDocument/2006/relationships/tags" Target="../tags/tag696.xml"/><Relationship Id="rId84" Type="http://schemas.openxmlformats.org/officeDocument/2006/relationships/tags" Target="../tags/tag712.xml"/><Relationship Id="rId89" Type="http://schemas.openxmlformats.org/officeDocument/2006/relationships/tags" Target="../tags/tag717.xml"/><Relationship Id="rId16" Type="http://schemas.openxmlformats.org/officeDocument/2006/relationships/tags" Target="../tags/tag644.xml"/><Relationship Id="rId11" Type="http://schemas.openxmlformats.org/officeDocument/2006/relationships/tags" Target="../tags/tag639.xml"/><Relationship Id="rId32" Type="http://schemas.openxmlformats.org/officeDocument/2006/relationships/tags" Target="../tags/tag660.xml"/><Relationship Id="rId37" Type="http://schemas.openxmlformats.org/officeDocument/2006/relationships/tags" Target="../tags/tag665.xml"/><Relationship Id="rId53" Type="http://schemas.openxmlformats.org/officeDocument/2006/relationships/tags" Target="../tags/tag681.xml"/><Relationship Id="rId58" Type="http://schemas.openxmlformats.org/officeDocument/2006/relationships/tags" Target="../tags/tag686.xml"/><Relationship Id="rId74" Type="http://schemas.openxmlformats.org/officeDocument/2006/relationships/tags" Target="../tags/tag702.xml"/><Relationship Id="rId79" Type="http://schemas.openxmlformats.org/officeDocument/2006/relationships/tags" Target="../tags/tag707.xml"/><Relationship Id="rId102" Type="http://schemas.openxmlformats.org/officeDocument/2006/relationships/notesSlide" Target="../notesSlides/notesSlide10.xml"/><Relationship Id="rId5" Type="http://schemas.openxmlformats.org/officeDocument/2006/relationships/tags" Target="../tags/tag633.xml"/><Relationship Id="rId90" Type="http://schemas.openxmlformats.org/officeDocument/2006/relationships/tags" Target="../tags/tag718.xml"/><Relationship Id="rId95" Type="http://schemas.openxmlformats.org/officeDocument/2006/relationships/tags" Target="../tags/tag723.xml"/><Relationship Id="rId22" Type="http://schemas.openxmlformats.org/officeDocument/2006/relationships/tags" Target="../tags/tag650.xml"/><Relationship Id="rId27" Type="http://schemas.openxmlformats.org/officeDocument/2006/relationships/tags" Target="../tags/tag655.xml"/><Relationship Id="rId43" Type="http://schemas.openxmlformats.org/officeDocument/2006/relationships/tags" Target="../tags/tag671.xml"/><Relationship Id="rId48" Type="http://schemas.openxmlformats.org/officeDocument/2006/relationships/tags" Target="../tags/tag676.xml"/><Relationship Id="rId64" Type="http://schemas.openxmlformats.org/officeDocument/2006/relationships/tags" Target="../tags/tag692.xml"/><Relationship Id="rId69" Type="http://schemas.openxmlformats.org/officeDocument/2006/relationships/tags" Target="../tags/tag697.xml"/><Relationship Id="rId80" Type="http://schemas.openxmlformats.org/officeDocument/2006/relationships/tags" Target="../tags/tag708.xml"/><Relationship Id="rId85" Type="http://schemas.openxmlformats.org/officeDocument/2006/relationships/tags" Target="../tags/tag713.xml"/><Relationship Id="rId12" Type="http://schemas.openxmlformats.org/officeDocument/2006/relationships/tags" Target="../tags/tag640.xml"/><Relationship Id="rId17" Type="http://schemas.openxmlformats.org/officeDocument/2006/relationships/tags" Target="../tags/tag645.xml"/><Relationship Id="rId25" Type="http://schemas.openxmlformats.org/officeDocument/2006/relationships/tags" Target="../tags/tag653.xml"/><Relationship Id="rId33" Type="http://schemas.openxmlformats.org/officeDocument/2006/relationships/tags" Target="../tags/tag661.xml"/><Relationship Id="rId38" Type="http://schemas.openxmlformats.org/officeDocument/2006/relationships/tags" Target="../tags/tag666.xml"/><Relationship Id="rId46" Type="http://schemas.openxmlformats.org/officeDocument/2006/relationships/tags" Target="../tags/tag674.xml"/><Relationship Id="rId59" Type="http://schemas.openxmlformats.org/officeDocument/2006/relationships/tags" Target="../tags/tag687.xml"/><Relationship Id="rId67" Type="http://schemas.openxmlformats.org/officeDocument/2006/relationships/tags" Target="../tags/tag695.xml"/><Relationship Id="rId103" Type="http://schemas.openxmlformats.org/officeDocument/2006/relationships/oleObject" Target="../embeddings/oleObject36.bin"/><Relationship Id="rId20" Type="http://schemas.openxmlformats.org/officeDocument/2006/relationships/tags" Target="../tags/tag648.xml"/><Relationship Id="rId41" Type="http://schemas.openxmlformats.org/officeDocument/2006/relationships/tags" Target="../tags/tag669.xml"/><Relationship Id="rId54" Type="http://schemas.openxmlformats.org/officeDocument/2006/relationships/tags" Target="../tags/tag682.xml"/><Relationship Id="rId62" Type="http://schemas.openxmlformats.org/officeDocument/2006/relationships/tags" Target="../tags/tag690.xml"/><Relationship Id="rId70" Type="http://schemas.openxmlformats.org/officeDocument/2006/relationships/tags" Target="../tags/tag698.xml"/><Relationship Id="rId75" Type="http://schemas.openxmlformats.org/officeDocument/2006/relationships/tags" Target="../tags/tag703.xml"/><Relationship Id="rId83" Type="http://schemas.openxmlformats.org/officeDocument/2006/relationships/tags" Target="../tags/tag711.xml"/><Relationship Id="rId88" Type="http://schemas.openxmlformats.org/officeDocument/2006/relationships/tags" Target="../tags/tag716.xml"/><Relationship Id="rId91" Type="http://schemas.openxmlformats.org/officeDocument/2006/relationships/tags" Target="../tags/tag719.xml"/><Relationship Id="rId96" Type="http://schemas.openxmlformats.org/officeDocument/2006/relationships/tags" Target="../tags/tag724.xml"/><Relationship Id="rId1" Type="http://schemas.openxmlformats.org/officeDocument/2006/relationships/tags" Target="../tags/tag629.xml"/><Relationship Id="rId6" Type="http://schemas.openxmlformats.org/officeDocument/2006/relationships/tags" Target="../tags/tag634.xml"/><Relationship Id="rId15" Type="http://schemas.openxmlformats.org/officeDocument/2006/relationships/tags" Target="../tags/tag643.xml"/><Relationship Id="rId23" Type="http://schemas.openxmlformats.org/officeDocument/2006/relationships/tags" Target="../tags/tag651.xml"/><Relationship Id="rId28" Type="http://schemas.openxmlformats.org/officeDocument/2006/relationships/tags" Target="../tags/tag656.xml"/><Relationship Id="rId36" Type="http://schemas.openxmlformats.org/officeDocument/2006/relationships/tags" Target="../tags/tag664.xml"/><Relationship Id="rId49" Type="http://schemas.openxmlformats.org/officeDocument/2006/relationships/tags" Target="../tags/tag677.xml"/><Relationship Id="rId57" Type="http://schemas.openxmlformats.org/officeDocument/2006/relationships/tags" Target="../tags/tag685.xml"/><Relationship Id="rId10" Type="http://schemas.openxmlformats.org/officeDocument/2006/relationships/tags" Target="../tags/tag638.xml"/><Relationship Id="rId31" Type="http://schemas.openxmlformats.org/officeDocument/2006/relationships/tags" Target="../tags/tag659.xml"/><Relationship Id="rId44" Type="http://schemas.openxmlformats.org/officeDocument/2006/relationships/tags" Target="../tags/tag672.xml"/><Relationship Id="rId52" Type="http://schemas.openxmlformats.org/officeDocument/2006/relationships/tags" Target="../tags/tag680.xml"/><Relationship Id="rId60" Type="http://schemas.openxmlformats.org/officeDocument/2006/relationships/tags" Target="../tags/tag688.xml"/><Relationship Id="rId65" Type="http://schemas.openxmlformats.org/officeDocument/2006/relationships/tags" Target="../tags/tag693.xml"/><Relationship Id="rId73" Type="http://schemas.openxmlformats.org/officeDocument/2006/relationships/tags" Target="../tags/tag701.xml"/><Relationship Id="rId78" Type="http://schemas.openxmlformats.org/officeDocument/2006/relationships/tags" Target="../tags/tag706.xml"/><Relationship Id="rId81" Type="http://schemas.openxmlformats.org/officeDocument/2006/relationships/tags" Target="../tags/tag709.xml"/><Relationship Id="rId86" Type="http://schemas.openxmlformats.org/officeDocument/2006/relationships/tags" Target="../tags/tag714.xml"/><Relationship Id="rId94" Type="http://schemas.openxmlformats.org/officeDocument/2006/relationships/tags" Target="../tags/tag722.xml"/><Relationship Id="rId99" Type="http://schemas.openxmlformats.org/officeDocument/2006/relationships/tags" Target="../tags/tag727.xml"/><Relationship Id="rId101" Type="http://schemas.openxmlformats.org/officeDocument/2006/relationships/slideLayout" Target="../slideLayouts/slideLayout39.xml"/><Relationship Id="rId4" Type="http://schemas.openxmlformats.org/officeDocument/2006/relationships/tags" Target="../tags/tag632.xml"/><Relationship Id="rId9" Type="http://schemas.openxmlformats.org/officeDocument/2006/relationships/tags" Target="../tags/tag637.xml"/><Relationship Id="rId13" Type="http://schemas.openxmlformats.org/officeDocument/2006/relationships/tags" Target="../tags/tag641.xml"/><Relationship Id="rId18" Type="http://schemas.openxmlformats.org/officeDocument/2006/relationships/tags" Target="../tags/tag646.xml"/><Relationship Id="rId39" Type="http://schemas.openxmlformats.org/officeDocument/2006/relationships/tags" Target="../tags/tag667.xml"/><Relationship Id="rId34" Type="http://schemas.openxmlformats.org/officeDocument/2006/relationships/tags" Target="../tags/tag662.xml"/><Relationship Id="rId50" Type="http://schemas.openxmlformats.org/officeDocument/2006/relationships/tags" Target="../tags/tag678.xml"/><Relationship Id="rId55" Type="http://schemas.openxmlformats.org/officeDocument/2006/relationships/tags" Target="../tags/tag683.xml"/><Relationship Id="rId76" Type="http://schemas.openxmlformats.org/officeDocument/2006/relationships/tags" Target="../tags/tag704.xml"/><Relationship Id="rId97" Type="http://schemas.openxmlformats.org/officeDocument/2006/relationships/tags" Target="../tags/tag725.xml"/><Relationship Id="rId104" Type="http://schemas.openxmlformats.org/officeDocument/2006/relationships/image" Target="../media/image25.emf"/><Relationship Id="rId7" Type="http://schemas.openxmlformats.org/officeDocument/2006/relationships/tags" Target="../tags/tag635.xml"/><Relationship Id="rId71" Type="http://schemas.openxmlformats.org/officeDocument/2006/relationships/tags" Target="../tags/tag699.xml"/><Relationship Id="rId92" Type="http://schemas.openxmlformats.org/officeDocument/2006/relationships/tags" Target="../tags/tag720.xml"/><Relationship Id="rId2" Type="http://schemas.openxmlformats.org/officeDocument/2006/relationships/tags" Target="../tags/tag630.xml"/><Relationship Id="rId29" Type="http://schemas.openxmlformats.org/officeDocument/2006/relationships/tags" Target="../tags/tag657.xml"/><Relationship Id="rId24" Type="http://schemas.openxmlformats.org/officeDocument/2006/relationships/tags" Target="../tags/tag652.xml"/><Relationship Id="rId40" Type="http://schemas.openxmlformats.org/officeDocument/2006/relationships/tags" Target="../tags/tag668.xml"/><Relationship Id="rId45" Type="http://schemas.openxmlformats.org/officeDocument/2006/relationships/tags" Target="../tags/tag673.xml"/><Relationship Id="rId66" Type="http://schemas.openxmlformats.org/officeDocument/2006/relationships/tags" Target="../tags/tag694.xml"/><Relationship Id="rId87" Type="http://schemas.openxmlformats.org/officeDocument/2006/relationships/tags" Target="../tags/tag715.xml"/><Relationship Id="rId61" Type="http://schemas.openxmlformats.org/officeDocument/2006/relationships/tags" Target="../tags/tag689.xml"/><Relationship Id="rId82" Type="http://schemas.openxmlformats.org/officeDocument/2006/relationships/tags" Target="../tags/tag710.xml"/><Relationship Id="rId19" Type="http://schemas.openxmlformats.org/officeDocument/2006/relationships/tags" Target="../tags/tag647.xml"/><Relationship Id="rId14" Type="http://schemas.openxmlformats.org/officeDocument/2006/relationships/tags" Target="../tags/tag642.xml"/><Relationship Id="rId30" Type="http://schemas.openxmlformats.org/officeDocument/2006/relationships/tags" Target="../tags/tag658.xml"/><Relationship Id="rId35" Type="http://schemas.openxmlformats.org/officeDocument/2006/relationships/tags" Target="../tags/tag663.xml"/><Relationship Id="rId56" Type="http://schemas.openxmlformats.org/officeDocument/2006/relationships/tags" Target="../tags/tag684.xml"/><Relationship Id="rId77" Type="http://schemas.openxmlformats.org/officeDocument/2006/relationships/tags" Target="../tags/tag705.xml"/><Relationship Id="rId100" Type="http://schemas.openxmlformats.org/officeDocument/2006/relationships/tags" Target="../tags/tag728.xml"/><Relationship Id="rId8" Type="http://schemas.openxmlformats.org/officeDocument/2006/relationships/tags" Target="../tags/tag636.xml"/><Relationship Id="rId51" Type="http://schemas.openxmlformats.org/officeDocument/2006/relationships/tags" Target="../tags/tag679.xml"/><Relationship Id="rId72" Type="http://schemas.openxmlformats.org/officeDocument/2006/relationships/tags" Target="../tags/tag700.xml"/><Relationship Id="rId93" Type="http://schemas.openxmlformats.org/officeDocument/2006/relationships/tags" Target="../tags/tag721.xml"/><Relationship Id="rId98" Type="http://schemas.openxmlformats.org/officeDocument/2006/relationships/tags" Target="../tags/tag726.xml"/><Relationship Id="rId3" Type="http://schemas.openxmlformats.org/officeDocument/2006/relationships/tags" Target="../tags/tag631.xml"/></Relationships>
</file>

<file path=ppt/slides/_rels/slide4.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3" Type="http://schemas.openxmlformats.org/officeDocument/2006/relationships/tags" Target="../tags/tag61.xml"/><Relationship Id="rId21" Type="http://schemas.openxmlformats.org/officeDocument/2006/relationships/oleObject" Target="../embeddings/oleObject12.bin"/><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slideLayout" Target="../slideLayouts/slideLayout39.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image" Target="../media/image31.sv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image" Target="../media/image30.png"/><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2.emf"/><Relationship Id="rId5" Type="http://schemas.openxmlformats.org/officeDocument/2006/relationships/oleObject" Target="../embeddings/oleObject1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6" Type="http://schemas.openxmlformats.org/officeDocument/2006/relationships/tags" Target="../tags/tag105.xml"/><Relationship Id="rId21" Type="http://schemas.openxmlformats.org/officeDocument/2006/relationships/tags" Target="../tags/tag100.xml"/><Relationship Id="rId42" Type="http://schemas.openxmlformats.org/officeDocument/2006/relationships/tags" Target="../tags/tag121.xml"/><Relationship Id="rId47" Type="http://schemas.openxmlformats.org/officeDocument/2006/relationships/tags" Target="../tags/tag126.xml"/><Relationship Id="rId63" Type="http://schemas.openxmlformats.org/officeDocument/2006/relationships/tags" Target="../tags/tag142.xml"/><Relationship Id="rId68" Type="http://schemas.openxmlformats.org/officeDocument/2006/relationships/tags" Target="../tags/tag147.xml"/><Relationship Id="rId84" Type="http://schemas.openxmlformats.org/officeDocument/2006/relationships/tags" Target="../tags/tag163.xml"/><Relationship Id="rId89" Type="http://schemas.openxmlformats.org/officeDocument/2006/relationships/tags" Target="../tags/tag168.xml"/><Relationship Id="rId16" Type="http://schemas.openxmlformats.org/officeDocument/2006/relationships/tags" Target="../tags/tag95.xml"/><Relationship Id="rId11" Type="http://schemas.openxmlformats.org/officeDocument/2006/relationships/tags" Target="../tags/tag90.xml"/><Relationship Id="rId32" Type="http://schemas.openxmlformats.org/officeDocument/2006/relationships/tags" Target="../tags/tag111.xml"/><Relationship Id="rId37" Type="http://schemas.openxmlformats.org/officeDocument/2006/relationships/tags" Target="../tags/tag116.xml"/><Relationship Id="rId53" Type="http://schemas.openxmlformats.org/officeDocument/2006/relationships/tags" Target="../tags/tag132.xml"/><Relationship Id="rId58" Type="http://schemas.openxmlformats.org/officeDocument/2006/relationships/tags" Target="../tags/tag137.xml"/><Relationship Id="rId74" Type="http://schemas.openxmlformats.org/officeDocument/2006/relationships/tags" Target="../tags/tag153.xml"/><Relationship Id="rId79" Type="http://schemas.openxmlformats.org/officeDocument/2006/relationships/tags" Target="../tags/tag158.xml"/><Relationship Id="rId102" Type="http://schemas.openxmlformats.org/officeDocument/2006/relationships/chart" Target="../charts/chart1.xml"/><Relationship Id="rId5" Type="http://schemas.openxmlformats.org/officeDocument/2006/relationships/tags" Target="../tags/tag84.xml"/><Relationship Id="rId90" Type="http://schemas.openxmlformats.org/officeDocument/2006/relationships/tags" Target="../tags/tag169.xml"/><Relationship Id="rId95" Type="http://schemas.openxmlformats.org/officeDocument/2006/relationships/tags" Target="../tags/tag174.xml"/><Relationship Id="rId22" Type="http://schemas.openxmlformats.org/officeDocument/2006/relationships/tags" Target="../tags/tag101.xml"/><Relationship Id="rId27" Type="http://schemas.openxmlformats.org/officeDocument/2006/relationships/tags" Target="../tags/tag106.xml"/><Relationship Id="rId43" Type="http://schemas.openxmlformats.org/officeDocument/2006/relationships/tags" Target="../tags/tag122.xml"/><Relationship Id="rId48" Type="http://schemas.openxmlformats.org/officeDocument/2006/relationships/tags" Target="../tags/tag127.xml"/><Relationship Id="rId64" Type="http://schemas.openxmlformats.org/officeDocument/2006/relationships/tags" Target="../tags/tag143.xml"/><Relationship Id="rId69" Type="http://schemas.openxmlformats.org/officeDocument/2006/relationships/tags" Target="../tags/tag148.xml"/><Relationship Id="rId80" Type="http://schemas.openxmlformats.org/officeDocument/2006/relationships/tags" Target="../tags/tag159.xml"/><Relationship Id="rId85" Type="http://schemas.openxmlformats.org/officeDocument/2006/relationships/tags" Target="../tags/tag164.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tags" Target="../tags/tag117.xml"/><Relationship Id="rId46" Type="http://schemas.openxmlformats.org/officeDocument/2006/relationships/tags" Target="../tags/tag125.xml"/><Relationship Id="rId59" Type="http://schemas.openxmlformats.org/officeDocument/2006/relationships/tags" Target="../tags/tag138.xml"/><Relationship Id="rId67" Type="http://schemas.openxmlformats.org/officeDocument/2006/relationships/tags" Target="../tags/tag146.xml"/><Relationship Id="rId103" Type="http://schemas.openxmlformats.org/officeDocument/2006/relationships/chart" Target="../charts/chart2.xml"/><Relationship Id="rId20" Type="http://schemas.openxmlformats.org/officeDocument/2006/relationships/tags" Target="../tags/tag99.xml"/><Relationship Id="rId41" Type="http://schemas.openxmlformats.org/officeDocument/2006/relationships/tags" Target="../tags/tag120.xml"/><Relationship Id="rId54" Type="http://schemas.openxmlformats.org/officeDocument/2006/relationships/tags" Target="../tags/tag133.xml"/><Relationship Id="rId62" Type="http://schemas.openxmlformats.org/officeDocument/2006/relationships/tags" Target="../tags/tag141.xml"/><Relationship Id="rId70" Type="http://schemas.openxmlformats.org/officeDocument/2006/relationships/tags" Target="../tags/tag149.xml"/><Relationship Id="rId75" Type="http://schemas.openxmlformats.org/officeDocument/2006/relationships/tags" Target="../tags/tag154.xml"/><Relationship Id="rId83" Type="http://schemas.openxmlformats.org/officeDocument/2006/relationships/tags" Target="../tags/tag162.xml"/><Relationship Id="rId88" Type="http://schemas.openxmlformats.org/officeDocument/2006/relationships/tags" Target="../tags/tag167.xml"/><Relationship Id="rId91" Type="http://schemas.openxmlformats.org/officeDocument/2006/relationships/tags" Target="../tags/tag170.xml"/><Relationship Id="rId96" Type="http://schemas.openxmlformats.org/officeDocument/2006/relationships/tags" Target="../tags/tag175.xml"/><Relationship Id="rId1" Type="http://schemas.openxmlformats.org/officeDocument/2006/relationships/tags" Target="../tags/tag80.xml"/><Relationship Id="rId6" Type="http://schemas.openxmlformats.org/officeDocument/2006/relationships/tags" Target="../tags/tag85.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49" Type="http://schemas.openxmlformats.org/officeDocument/2006/relationships/tags" Target="../tags/tag128.xml"/><Relationship Id="rId57" Type="http://schemas.openxmlformats.org/officeDocument/2006/relationships/tags" Target="../tags/tag136.xml"/><Relationship Id="rId10" Type="http://schemas.openxmlformats.org/officeDocument/2006/relationships/tags" Target="../tags/tag89.xml"/><Relationship Id="rId31" Type="http://schemas.openxmlformats.org/officeDocument/2006/relationships/tags" Target="../tags/tag110.xml"/><Relationship Id="rId44" Type="http://schemas.openxmlformats.org/officeDocument/2006/relationships/tags" Target="../tags/tag123.xml"/><Relationship Id="rId52" Type="http://schemas.openxmlformats.org/officeDocument/2006/relationships/tags" Target="../tags/tag131.xml"/><Relationship Id="rId60" Type="http://schemas.openxmlformats.org/officeDocument/2006/relationships/tags" Target="../tags/tag139.xml"/><Relationship Id="rId65" Type="http://schemas.openxmlformats.org/officeDocument/2006/relationships/tags" Target="../tags/tag144.xml"/><Relationship Id="rId73" Type="http://schemas.openxmlformats.org/officeDocument/2006/relationships/tags" Target="../tags/tag152.xml"/><Relationship Id="rId78" Type="http://schemas.openxmlformats.org/officeDocument/2006/relationships/tags" Target="../tags/tag157.xml"/><Relationship Id="rId81" Type="http://schemas.openxmlformats.org/officeDocument/2006/relationships/tags" Target="../tags/tag160.xml"/><Relationship Id="rId86" Type="http://schemas.openxmlformats.org/officeDocument/2006/relationships/tags" Target="../tags/tag165.xml"/><Relationship Id="rId94" Type="http://schemas.openxmlformats.org/officeDocument/2006/relationships/tags" Target="../tags/tag173.xml"/><Relationship Id="rId99" Type="http://schemas.openxmlformats.org/officeDocument/2006/relationships/notesSlide" Target="../notesSlides/notesSlide3.xml"/><Relationship Id="rId101" Type="http://schemas.openxmlformats.org/officeDocument/2006/relationships/image" Target="../media/image1.emf"/><Relationship Id="rId4" Type="http://schemas.openxmlformats.org/officeDocument/2006/relationships/tags" Target="../tags/tag83.xml"/><Relationship Id="rId9" Type="http://schemas.openxmlformats.org/officeDocument/2006/relationships/tags" Target="../tags/tag88.xml"/><Relationship Id="rId13" Type="http://schemas.openxmlformats.org/officeDocument/2006/relationships/tags" Target="../tags/tag92.xml"/><Relationship Id="rId18" Type="http://schemas.openxmlformats.org/officeDocument/2006/relationships/tags" Target="../tags/tag97.xml"/><Relationship Id="rId39" Type="http://schemas.openxmlformats.org/officeDocument/2006/relationships/tags" Target="../tags/tag118.xml"/><Relationship Id="rId34" Type="http://schemas.openxmlformats.org/officeDocument/2006/relationships/tags" Target="../tags/tag113.xml"/><Relationship Id="rId50" Type="http://schemas.openxmlformats.org/officeDocument/2006/relationships/tags" Target="../tags/tag129.xml"/><Relationship Id="rId55" Type="http://schemas.openxmlformats.org/officeDocument/2006/relationships/tags" Target="../tags/tag134.xml"/><Relationship Id="rId76" Type="http://schemas.openxmlformats.org/officeDocument/2006/relationships/tags" Target="../tags/tag155.xml"/><Relationship Id="rId97" Type="http://schemas.openxmlformats.org/officeDocument/2006/relationships/tags" Target="../tags/tag176.xml"/><Relationship Id="rId7" Type="http://schemas.openxmlformats.org/officeDocument/2006/relationships/tags" Target="../tags/tag86.xml"/><Relationship Id="rId71" Type="http://schemas.openxmlformats.org/officeDocument/2006/relationships/tags" Target="../tags/tag150.xml"/><Relationship Id="rId92" Type="http://schemas.openxmlformats.org/officeDocument/2006/relationships/tags" Target="../tags/tag171.xml"/><Relationship Id="rId2" Type="http://schemas.openxmlformats.org/officeDocument/2006/relationships/tags" Target="../tags/tag81.xml"/><Relationship Id="rId29" Type="http://schemas.openxmlformats.org/officeDocument/2006/relationships/tags" Target="../tags/tag108.xml"/><Relationship Id="rId24" Type="http://schemas.openxmlformats.org/officeDocument/2006/relationships/tags" Target="../tags/tag103.xml"/><Relationship Id="rId40" Type="http://schemas.openxmlformats.org/officeDocument/2006/relationships/tags" Target="../tags/tag119.xml"/><Relationship Id="rId45" Type="http://schemas.openxmlformats.org/officeDocument/2006/relationships/tags" Target="../tags/tag124.xml"/><Relationship Id="rId66" Type="http://schemas.openxmlformats.org/officeDocument/2006/relationships/tags" Target="../tags/tag145.xml"/><Relationship Id="rId87" Type="http://schemas.openxmlformats.org/officeDocument/2006/relationships/tags" Target="../tags/tag166.xml"/><Relationship Id="rId61" Type="http://schemas.openxmlformats.org/officeDocument/2006/relationships/tags" Target="../tags/tag140.xml"/><Relationship Id="rId82" Type="http://schemas.openxmlformats.org/officeDocument/2006/relationships/tags" Target="../tags/tag161.xml"/><Relationship Id="rId19" Type="http://schemas.openxmlformats.org/officeDocument/2006/relationships/tags" Target="../tags/tag98.xml"/><Relationship Id="rId14" Type="http://schemas.openxmlformats.org/officeDocument/2006/relationships/tags" Target="../tags/tag93.xml"/><Relationship Id="rId30" Type="http://schemas.openxmlformats.org/officeDocument/2006/relationships/tags" Target="../tags/tag109.xml"/><Relationship Id="rId35" Type="http://schemas.openxmlformats.org/officeDocument/2006/relationships/tags" Target="../tags/tag114.xml"/><Relationship Id="rId56" Type="http://schemas.openxmlformats.org/officeDocument/2006/relationships/tags" Target="../tags/tag135.xml"/><Relationship Id="rId77" Type="http://schemas.openxmlformats.org/officeDocument/2006/relationships/tags" Target="../tags/tag156.xml"/><Relationship Id="rId100" Type="http://schemas.openxmlformats.org/officeDocument/2006/relationships/oleObject" Target="../embeddings/oleObject14.bin"/><Relationship Id="rId8" Type="http://schemas.openxmlformats.org/officeDocument/2006/relationships/tags" Target="../tags/tag87.xml"/><Relationship Id="rId51" Type="http://schemas.openxmlformats.org/officeDocument/2006/relationships/tags" Target="../tags/tag130.xml"/><Relationship Id="rId72" Type="http://schemas.openxmlformats.org/officeDocument/2006/relationships/tags" Target="../tags/tag151.xml"/><Relationship Id="rId93" Type="http://schemas.openxmlformats.org/officeDocument/2006/relationships/tags" Target="../tags/tag172.xml"/><Relationship Id="rId98" Type="http://schemas.openxmlformats.org/officeDocument/2006/relationships/slideLayout" Target="../slideLayouts/slideLayout37.xml"/><Relationship Id="rId3" Type="http://schemas.openxmlformats.org/officeDocument/2006/relationships/tags" Target="../tags/tag82.xml"/></Relationships>
</file>

<file path=ppt/slides/_rels/slide7.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oleObject" Target="../embeddings/oleObject15.bin"/><Relationship Id="rId18" Type="http://schemas.openxmlformats.org/officeDocument/2006/relationships/image" Target="../media/image37.sv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slideLayout" Target="../slideLayouts/slideLayout39.xml"/><Relationship Id="rId17" Type="http://schemas.openxmlformats.org/officeDocument/2006/relationships/image" Target="../media/image36.png"/><Relationship Id="rId2" Type="http://schemas.openxmlformats.org/officeDocument/2006/relationships/tags" Target="../tags/tag178.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image" Target="../media/image34.png"/><Relationship Id="rId10" Type="http://schemas.openxmlformats.org/officeDocument/2006/relationships/tags" Target="../tags/tag186.xml"/><Relationship Id="rId19" Type="http://schemas.openxmlformats.org/officeDocument/2006/relationships/image" Target="../media/image38.png"/><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media/image1.emf"/></Relationships>
</file>

<file path=ppt/slides/_rels/slide8.xml.rels><?xml version="1.0" encoding="UTF-8" standalone="yes"?>
<Relationships xmlns="http://schemas.openxmlformats.org/package/2006/relationships"><Relationship Id="rId13" Type="http://schemas.openxmlformats.org/officeDocument/2006/relationships/tags" Target="../tags/tag200.xml"/><Relationship Id="rId18" Type="http://schemas.openxmlformats.org/officeDocument/2006/relationships/tags" Target="../tags/tag205.xml"/><Relationship Id="rId26" Type="http://schemas.openxmlformats.org/officeDocument/2006/relationships/tags" Target="../tags/tag213.xml"/><Relationship Id="rId3" Type="http://schemas.openxmlformats.org/officeDocument/2006/relationships/tags" Target="../tags/tag190.xml"/><Relationship Id="rId21" Type="http://schemas.openxmlformats.org/officeDocument/2006/relationships/tags" Target="../tags/tag208.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tags" Target="../tags/tag212.xml"/><Relationship Id="rId33" Type="http://schemas.openxmlformats.org/officeDocument/2006/relationships/image" Target="../media/image39.svg"/><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tags" Target="../tags/tag207.xml"/><Relationship Id="rId29" Type="http://schemas.openxmlformats.org/officeDocument/2006/relationships/slideLayout" Target="../slideLayouts/slideLayout3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tags" Target="../tags/tag211.xml"/><Relationship Id="rId32" Type="http://schemas.openxmlformats.org/officeDocument/2006/relationships/image" Target="../media/image38.png"/><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tags" Target="../tags/tag210.xml"/><Relationship Id="rId28" Type="http://schemas.openxmlformats.org/officeDocument/2006/relationships/tags" Target="../tags/tag215.xml"/><Relationship Id="rId10" Type="http://schemas.openxmlformats.org/officeDocument/2006/relationships/tags" Target="../tags/tag197.xml"/><Relationship Id="rId19" Type="http://schemas.openxmlformats.org/officeDocument/2006/relationships/tags" Target="../tags/tag206.xml"/><Relationship Id="rId31" Type="http://schemas.openxmlformats.org/officeDocument/2006/relationships/image" Target="../media/image25.emf"/><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tags" Target="../tags/tag209.xml"/><Relationship Id="rId27" Type="http://schemas.openxmlformats.org/officeDocument/2006/relationships/tags" Target="../tags/tag214.xml"/><Relationship Id="rId30" Type="http://schemas.openxmlformats.org/officeDocument/2006/relationships/oleObject" Target="../embeddings/oleObject16.bin"/><Relationship Id="rId8" Type="http://schemas.openxmlformats.org/officeDocument/2006/relationships/tags" Target="../tags/tag19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1.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err="1">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ctrTitle"/>
            <p:custDataLst>
              <p:tags r:id="rId4"/>
            </p:custDataLst>
          </p:nvPr>
        </p:nvSpPr>
        <p:spPr/>
        <p:txBody>
          <a:bodyPr vert="horz">
            <a:normAutofit/>
          </a:bodyPr>
          <a:lstStyle/>
          <a:p>
            <a:r>
              <a:rPr lang="en-US" dirty="0">
                <a:latin typeface="+mn-lt"/>
              </a:rPr>
              <a:t>ERCOT Batch Study Process for Large Load Interconnections</a:t>
            </a:r>
            <a:br>
              <a:rPr lang="en-US" dirty="0">
                <a:latin typeface="+mn-lt"/>
              </a:rPr>
            </a:br>
            <a:r>
              <a:rPr lang="en-US" dirty="0">
                <a:latin typeface="+mn-lt"/>
              </a:rPr>
              <a:t>in support of NPRR1325 Discussion</a:t>
            </a:r>
            <a:endParaRPr lang="en-US" dirty="0">
              <a:latin typeface="+mn-lt"/>
              <a:cs typeface="Arial"/>
            </a:endParaRPr>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15"/>
            <p:custDataLst>
              <p:tags r:id="rId5"/>
            </p:custDataLst>
          </p:nvPr>
        </p:nvSpPr>
        <p:spPr/>
        <p:txBody>
          <a:bodyPr/>
          <a:lstStyle/>
          <a:p>
            <a:r>
              <a:rPr lang="en-US" dirty="0">
                <a:cs typeface="Arial"/>
              </a:rPr>
              <a:t>April 22, 2026</a:t>
            </a:r>
            <a:endParaRPr lang="en-US" dirty="0"/>
          </a:p>
        </p:txBody>
      </p:sp>
      <p:sp>
        <p:nvSpPr>
          <p:cNvPr id="5" name="Subtitle 4">
            <a:extLst>
              <a:ext uri="{FF2B5EF4-FFF2-40B4-BE49-F238E27FC236}">
                <a16:creationId xmlns:a16="http://schemas.microsoft.com/office/drawing/2014/main" id="{BCF9A73C-1BF3-113C-B720-6DFEB18A8F79}"/>
              </a:ext>
            </a:extLst>
          </p:cNvPr>
          <p:cNvSpPr>
            <a:spLocks noGrp="1"/>
          </p:cNvSpPr>
          <p:nvPr>
            <p:ph sz="quarter" idx="16"/>
          </p:nvPr>
        </p:nvSpPr>
        <p:spPr/>
        <p:txBody>
          <a:bodyPr/>
          <a:lstStyle/>
          <a:p>
            <a:r>
              <a:rPr lang="en-US" dirty="0"/>
              <a:t>Protocol Revision Subcommittee</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4B1847E1-B9C3-76CC-790C-592CCA459E18}"/>
              </a:ext>
            </a:extLst>
          </p:cNvPr>
          <p:cNvSpPr txBox="1">
            <a:spLocks/>
          </p:cNvSpPr>
          <p:nvPr/>
        </p:nvSpPr>
        <p:spPr>
          <a:xfrm>
            <a:off x="11658600" y="6356350"/>
            <a:ext cx="533400" cy="365125"/>
          </a:xfrm>
          <a:prstGeom prst="rect">
            <a:avLst/>
          </a:prstGeom>
          <a:solidFill>
            <a:srgbClr val="FFFFFF"/>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DE79FB-97BA-492B-8D57-F1373F9ADA95}" type="slidenum">
              <a:rPr kumimoji="0" lang="en-US" sz="1200" b="1" i="0" u="none" strike="noStrike" kern="1200" cap="none" spc="0" normalizeH="0" baseline="0" noProof="0" smtClean="0">
                <a:ln>
                  <a:noFill/>
                </a:ln>
                <a:solidFill>
                  <a:srgbClr val="005763"/>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a:ln>
                <a:noFill/>
              </a:ln>
              <a:solidFill>
                <a:srgbClr val="005763"/>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hink-cell data - do not delete" hidden="1">
            <a:extLst>
              <a:ext uri="{FF2B5EF4-FFF2-40B4-BE49-F238E27FC236}">
                <a16:creationId xmlns:a16="http://schemas.microsoft.com/office/drawing/2014/main" id="{0942E47D-264A-722E-6FA1-B9F93268FB25}"/>
              </a:ext>
            </a:extLst>
          </p:cNvPr>
          <p:cNvGraphicFramePr>
            <a:graphicFrameLocks noChangeAspect="1"/>
          </p:cNvGraphicFramePr>
          <p:nvPr>
            <p:custDataLst>
              <p:tags r:id="rId1"/>
            </p:custDataLst>
            <p:extLst>
              <p:ext uri="{D42A27DB-BD31-4B8C-83A1-F6EECF244321}">
                <p14:modId xmlns:p14="http://schemas.microsoft.com/office/powerpoint/2010/main" val="1489166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3" progId="TCLayout.ActiveDocument.1">
                  <p:embed/>
                </p:oleObj>
              </mc:Choice>
              <mc:Fallback>
                <p:oleObj name="think-cell Slide" r:id="rId30" imgW="404" imgH="403" progId="TCLayout.ActiveDocument.1">
                  <p:embed/>
                  <p:pic>
                    <p:nvPicPr>
                      <p:cNvPr id="62" name="think-cell data - do not delete" hidden="1">
                        <a:extLst>
                          <a:ext uri="{FF2B5EF4-FFF2-40B4-BE49-F238E27FC236}">
                            <a16:creationId xmlns:a16="http://schemas.microsoft.com/office/drawing/2014/main" id="{0942E47D-264A-722E-6FA1-B9F93268FB25}"/>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BE0A9B-A1DA-E4A7-B646-0AE02F0F18E2}"/>
              </a:ext>
            </a:extLst>
          </p:cNvPr>
          <p:cNvSpPr>
            <a:spLocks noGrp="1"/>
          </p:cNvSpPr>
          <p:nvPr>
            <p:ph type="title"/>
          </p:nvPr>
        </p:nvSpPr>
        <p:spPr/>
        <p:txBody>
          <a:bodyPr vert="horz"/>
          <a:lstStyle/>
          <a:p>
            <a:r>
              <a:rPr lang="en-US"/>
              <a:t>Incorporating PUC Project 58481 into Batch Zero: Two Implementation Pathways</a:t>
            </a:r>
          </a:p>
        </p:txBody>
      </p:sp>
      <p:sp>
        <p:nvSpPr>
          <p:cNvPr id="5" name="Slide Number Placeholder 4">
            <a:extLst>
              <a:ext uri="{FF2B5EF4-FFF2-40B4-BE49-F238E27FC236}">
                <a16:creationId xmlns:a16="http://schemas.microsoft.com/office/drawing/2014/main" id="{5DA226E2-A733-E5FB-4BAE-D69F33520F61}"/>
              </a:ext>
            </a:extLst>
          </p:cNvPr>
          <p:cNvSpPr>
            <a:spLocks noGrp="1"/>
          </p:cNvSpPr>
          <p:nvPr>
            <p:ph type="sldNum" sz="quarter" idx="12"/>
          </p:nvPr>
        </p:nvSpPr>
        <p:spPr/>
        <p:txBody>
          <a:bodyPr/>
          <a:lstStyle/>
          <a:p>
            <a:fld id="{BCDE79FB-97BA-492B-8D57-F1373F9ADA95}" type="slidenum">
              <a:rPr lang="en-US" smtClean="0"/>
              <a:t>10</a:t>
            </a:fld>
            <a:endParaRPr lang="en-US"/>
          </a:p>
        </p:txBody>
      </p:sp>
      <p:sp>
        <p:nvSpPr>
          <p:cNvPr id="6" name="TextBox 5">
            <a:extLst>
              <a:ext uri="{FF2B5EF4-FFF2-40B4-BE49-F238E27FC236}">
                <a16:creationId xmlns:a16="http://schemas.microsoft.com/office/drawing/2014/main" id="{6DBEAD60-0A3B-279B-5227-8B40A752D4E8}"/>
              </a:ext>
            </a:extLst>
          </p:cNvPr>
          <p:cNvSpPr txBox="1">
            <a:spLocks/>
          </p:cNvSpPr>
          <p:nvPr/>
        </p:nvSpPr>
        <p:spPr>
          <a:xfrm>
            <a:off x="2356413" y="1852613"/>
            <a:ext cx="9213190" cy="220980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cxnSp>
        <p:nvCxnSpPr>
          <p:cNvPr id="7" name="LineBasicStrong 6">
            <a:extLst>
              <a:ext uri="{FF2B5EF4-FFF2-40B4-BE49-F238E27FC236}">
                <a16:creationId xmlns:a16="http://schemas.microsoft.com/office/drawing/2014/main" id="{D3839966-4870-35C8-CB84-C8D115B537DC}"/>
              </a:ext>
            </a:extLst>
          </p:cNvPr>
          <p:cNvCxnSpPr>
            <a:cxnSpLocks/>
          </p:cNvCxnSpPr>
          <p:nvPr>
            <p:custDataLst>
              <p:tags r:id="rId2"/>
            </p:custDataLst>
          </p:nvPr>
        </p:nvCxnSpPr>
        <p:spPr>
          <a:xfrm>
            <a:off x="554735" y="1808163"/>
            <a:ext cx="1104478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Strong 6">
            <a:extLst>
              <a:ext uri="{FF2B5EF4-FFF2-40B4-BE49-F238E27FC236}">
                <a16:creationId xmlns:a16="http://schemas.microsoft.com/office/drawing/2014/main" id="{008226A8-461D-00EB-B704-6DC7EAEA7CF9}"/>
              </a:ext>
            </a:extLst>
          </p:cNvPr>
          <p:cNvCxnSpPr>
            <a:cxnSpLocks/>
          </p:cNvCxnSpPr>
          <p:nvPr>
            <p:custDataLst>
              <p:tags r:id="rId3"/>
            </p:custDataLst>
          </p:nvPr>
        </p:nvCxnSpPr>
        <p:spPr>
          <a:xfrm>
            <a:off x="2356412" y="4068763"/>
            <a:ext cx="924310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BasicStrong 6">
            <a:extLst>
              <a:ext uri="{FF2B5EF4-FFF2-40B4-BE49-F238E27FC236}">
                <a16:creationId xmlns:a16="http://schemas.microsoft.com/office/drawing/2014/main" id="{CFB7A866-7E02-E233-6AB6-010086B2F537}"/>
              </a:ext>
            </a:extLst>
          </p:cNvPr>
          <p:cNvCxnSpPr>
            <a:cxnSpLocks/>
          </p:cNvCxnSpPr>
          <p:nvPr>
            <p:custDataLst>
              <p:tags r:id="rId4"/>
            </p:custDataLst>
          </p:nvPr>
        </p:nvCxnSpPr>
        <p:spPr>
          <a:xfrm flipV="1">
            <a:off x="2085866" y="1779588"/>
            <a:ext cx="0" cy="4468813"/>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23FCE9A8-769E-3ED2-7494-07288B2597A2}"/>
              </a:ext>
            </a:extLst>
          </p:cNvPr>
          <p:cNvSpPr>
            <a:spLocks noGrp="1"/>
          </p:cNvSpPr>
          <p:nvPr>
            <p:custDataLst>
              <p:tags r:id="rId5"/>
            </p:custDataLst>
          </p:nvPr>
        </p:nvSpPr>
        <p:spPr bwMode="auto">
          <a:xfrm>
            <a:off x="7643813" y="1319213"/>
            <a:ext cx="27844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DA22853-C641-4F3D-B3EF-44F8E09BA525}" type="datetime'''''''''''''''''2''''0''''''''''''''''''''''''26'''''''''''">
              <a:rPr lang="en-US" altLang="en-US" sz="1400" b="1" smtClean="0">
                <a:cs typeface="+mn-cs"/>
              </a:rPr>
              <a:pPr lvl="0">
                <a:spcBef>
                  <a:spcPct val="0"/>
                </a:spcBef>
                <a:spcAft>
                  <a:spcPct val="0"/>
                </a:spcAft>
              </a:pPr>
              <a:t>2026</a:t>
            </a:fld>
            <a:endParaRPr lang="de-DE" sz="1400" b="1">
              <a:cs typeface="+mn-cs"/>
            </a:endParaRPr>
          </a:p>
        </p:txBody>
      </p:sp>
      <p:sp>
        <p:nvSpPr>
          <p:cNvPr id="11" name="Text Placeholder 4">
            <a:extLst>
              <a:ext uri="{FF2B5EF4-FFF2-40B4-BE49-F238E27FC236}">
                <a16:creationId xmlns:a16="http://schemas.microsoft.com/office/drawing/2014/main" id="{DC29E06C-3055-7A76-5853-BF83C6CD70A1}"/>
              </a:ext>
            </a:extLst>
          </p:cNvPr>
          <p:cNvSpPr>
            <a:spLocks noGrp="1"/>
          </p:cNvSpPr>
          <p:nvPr>
            <p:custDataLst>
              <p:tags r:id="rId6"/>
            </p:custDataLst>
          </p:nvPr>
        </p:nvSpPr>
        <p:spPr bwMode="auto">
          <a:xfrm>
            <a:off x="10428289" y="1319213"/>
            <a:ext cx="11715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782346A-E515-4A12-BFED-9AEDCB10CB33}" type="datetime'''''''''''2''''''''''''''''0''''''2''''7'''''''''">
              <a:rPr lang="en-US" altLang="en-US" sz="1400" b="1" smtClean="0">
                <a:cs typeface="+mn-cs"/>
              </a:rPr>
              <a:pPr lvl="0">
                <a:spcBef>
                  <a:spcPct val="0"/>
                </a:spcBef>
                <a:spcAft>
                  <a:spcPct val="0"/>
                </a:spcAft>
              </a:pPr>
              <a:t>2027</a:t>
            </a:fld>
            <a:endParaRPr lang="de-DE" sz="1400" b="1">
              <a:cs typeface="+mn-cs"/>
            </a:endParaRPr>
          </a:p>
        </p:txBody>
      </p:sp>
      <p:sp>
        <p:nvSpPr>
          <p:cNvPr id="12" name="Text Placeholder 4">
            <a:extLst>
              <a:ext uri="{FF2B5EF4-FFF2-40B4-BE49-F238E27FC236}">
                <a16:creationId xmlns:a16="http://schemas.microsoft.com/office/drawing/2014/main" id="{429AC63C-B77E-5307-D09B-2D26A76E65AE}"/>
              </a:ext>
            </a:extLst>
          </p:cNvPr>
          <p:cNvSpPr>
            <a:spLocks noGrp="1"/>
          </p:cNvSpPr>
          <p:nvPr>
            <p:custDataLst>
              <p:tags r:id="rId7"/>
            </p:custDataLst>
          </p:nvPr>
        </p:nvSpPr>
        <p:spPr bwMode="auto">
          <a:xfrm>
            <a:off x="7643813" y="1595438"/>
            <a:ext cx="39052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EEC87A6-F714-42C0-997A-45D9FA1D063D}" type="datetime'''''''''''''''''''''''''Q''''''''''''2'''''''">
              <a:rPr lang="de-DE" altLang="en-US" sz="1100" b="1" smtClean="0">
                <a:cs typeface="+mn-cs"/>
              </a:rPr>
              <a:pPr lvl="0">
                <a:spcBef>
                  <a:spcPct val="0"/>
                </a:spcBef>
                <a:spcAft>
                  <a:spcPct val="0"/>
                </a:spcAft>
              </a:pPr>
              <a:t>Q2</a:t>
            </a:fld>
            <a:endParaRPr lang="de-DE" sz="1100" b="1">
              <a:cs typeface="+mn-cs"/>
            </a:endParaRPr>
          </a:p>
        </p:txBody>
      </p:sp>
      <p:sp>
        <p:nvSpPr>
          <p:cNvPr id="13" name="Text Placeholder 4">
            <a:extLst>
              <a:ext uri="{FF2B5EF4-FFF2-40B4-BE49-F238E27FC236}">
                <a16:creationId xmlns:a16="http://schemas.microsoft.com/office/drawing/2014/main" id="{2B9E3974-F00E-C417-3422-716BCB0CC0E8}"/>
              </a:ext>
            </a:extLst>
          </p:cNvPr>
          <p:cNvSpPr>
            <a:spLocks noGrp="1"/>
          </p:cNvSpPr>
          <p:nvPr>
            <p:custDataLst>
              <p:tags r:id="rId8"/>
            </p:custDataLst>
          </p:nvPr>
        </p:nvSpPr>
        <p:spPr bwMode="auto">
          <a:xfrm>
            <a:off x="8034338" y="1595438"/>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A66F61-A17A-435D-878E-611DDD50240D}" type="datetime'''''''''''''''''''''''''Q''''''3'''''''''''">
              <a:rPr lang="de-DE" altLang="en-US" sz="1100" b="1" smtClean="0">
                <a:cs typeface="+mn-cs"/>
              </a:rPr>
              <a:pPr lvl="0">
                <a:spcBef>
                  <a:spcPct val="0"/>
                </a:spcBef>
                <a:spcAft>
                  <a:spcPct val="0"/>
                </a:spcAft>
              </a:pPr>
              <a:t>Q3</a:t>
            </a:fld>
            <a:endParaRPr lang="de-DE" sz="1100" b="1">
              <a:cs typeface="+mn-cs"/>
            </a:endParaRPr>
          </a:p>
        </p:txBody>
      </p:sp>
      <p:sp>
        <p:nvSpPr>
          <p:cNvPr id="14" name="Text Placeholder 4">
            <a:extLst>
              <a:ext uri="{FF2B5EF4-FFF2-40B4-BE49-F238E27FC236}">
                <a16:creationId xmlns:a16="http://schemas.microsoft.com/office/drawing/2014/main" id="{355E9728-B12D-1292-F80D-CDDC7412D6F8}"/>
              </a:ext>
            </a:extLst>
          </p:cNvPr>
          <p:cNvSpPr>
            <a:spLocks noGrp="1"/>
          </p:cNvSpPr>
          <p:nvPr>
            <p:custDataLst>
              <p:tags r:id="rId9"/>
            </p:custDataLst>
          </p:nvPr>
        </p:nvSpPr>
        <p:spPr bwMode="auto">
          <a:xfrm>
            <a:off x="9231313" y="1595438"/>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61531A7-6D4D-471D-9895-6A76F84B70B7}" type="datetime'Q''''''''''''''''''4'''''''''">
              <a:rPr lang="de-DE" altLang="en-US" sz="1100" b="1" smtClean="0">
                <a:cs typeface="+mn-cs"/>
              </a:rPr>
              <a:pPr lvl="0">
                <a:spcBef>
                  <a:spcPct val="0"/>
                </a:spcBef>
                <a:spcAft>
                  <a:spcPct val="0"/>
                </a:spcAft>
              </a:pPr>
              <a:t>Q4</a:t>
            </a:fld>
            <a:endParaRPr lang="de-DE" sz="1100" b="1">
              <a:cs typeface="+mn-cs"/>
            </a:endParaRPr>
          </a:p>
        </p:txBody>
      </p:sp>
      <p:sp>
        <p:nvSpPr>
          <p:cNvPr id="15" name="Text Placeholder 4">
            <a:extLst>
              <a:ext uri="{FF2B5EF4-FFF2-40B4-BE49-F238E27FC236}">
                <a16:creationId xmlns:a16="http://schemas.microsoft.com/office/drawing/2014/main" id="{E6F703A5-5FAA-3CDA-C760-E09A28A44B16}"/>
              </a:ext>
            </a:extLst>
          </p:cNvPr>
          <p:cNvSpPr>
            <a:spLocks noGrp="1"/>
          </p:cNvSpPr>
          <p:nvPr>
            <p:custDataLst>
              <p:tags r:id="rId10"/>
            </p:custDataLst>
          </p:nvPr>
        </p:nvSpPr>
        <p:spPr bwMode="auto">
          <a:xfrm>
            <a:off x="10428288" y="1595438"/>
            <a:ext cx="1171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7FCCDF4-785C-4F5D-AC0C-622A8B0BA752}" type="datetime'''''''''''Q''''''''''''''''''''''''''''''''''''''1'''''''''">
              <a:rPr lang="de-DE" altLang="en-US" sz="1100" b="1" smtClean="0">
                <a:cs typeface="+mn-cs"/>
              </a:rPr>
              <a:pPr lvl="0">
                <a:spcBef>
                  <a:spcPct val="0"/>
                </a:spcBef>
                <a:spcAft>
                  <a:spcPct val="0"/>
                </a:spcAft>
              </a:pPr>
              <a:t>Q1</a:t>
            </a:fld>
            <a:endParaRPr lang="de-DE" sz="1100" b="1">
              <a:cs typeface="+mn-cs"/>
            </a:endParaRPr>
          </a:p>
        </p:txBody>
      </p:sp>
      <p:cxnSp>
        <p:nvCxnSpPr>
          <p:cNvPr id="16" name="Straight Connector 15">
            <a:extLst>
              <a:ext uri="{FF2B5EF4-FFF2-40B4-BE49-F238E27FC236}">
                <a16:creationId xmlns:a16="http://schemas.microsoft.com/office/drawing/2014/main" id="{30BB2347-3388-CF47-48DC-8608E8B82561}"/>
              </a:ext>
            </a:extLst>
          </p:cNvPr>
          <p:cNvCxnSpPr/>
          <p:nvPr>
            <p:custDataLst>
              <p:tags r:id="rId11"/>
            </p:custDataLst>
          </p:nvPr>
        </p:nvCxnSpPr>
        <p:spPr bwMode="auto">
          <a:xfrm flipH="1">
            <a:off x="7588250" y="1595438"/>
            <a:ext cx="28400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A4946C2-0C26-54EA-3EE6-8DA6A093A17D}"/>
              </a:ext>
            </a:extLst>
          </p:cNvPr>
          <p:cNvCxnSpPr/>
          <p:nvPr>
            <p:custDataLst>
              <p:tags r:id="rId12"/>
            </p:custDataLst>
          </p:nvPr>
        </p:nvCxnSpPr>
        <p:spPr bwMode="auto">
          <a:xfrm flipH="1">
            <a:off x="10372725" y="1595438"/>
            <a:ext cx="12271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9C11C57-C9C6-EF49-72F2-EEF5B785D27D}"/>
              </a:ext>
            </a:extLst>
          </p:cNvPr>
          <p:cNvCxnSpPr/>
          <p:nvPr>
            <p:custDataLst>
              <p:tags r:id="rId13"/>
            </p:custDataLst>
          </p:nvPr>
        </p:nvCxnSpPr>
        <p:spPr bwMode="auto">
          <a:xfrm>
            <a:off x="8034338"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C7CDAFB-BFEF-93F0-91C4-4762C52B15EE}"/>
              </a:ext>
            </a:extLst>
          </p:cNvPr>
          <p:cNvCxnSpPr/>
          <p:nvPr>
            <p:custDataLst>
              <p:tags r:id="rId14"/>
            </p:custDataLst>
          </p:nvPr>
        </p:nvCxnSpPr>
        <p:spPr bwMode="auto">
          <a:xfrm>
            <a:off x="923131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6EDEC86-4556-B7BB-2E2A-8D44AC925B56}"/>
              </a:ext>
            </a:extLst>
          </p:cNvPr>
          <p:cNvCxnSpPr/>
          <p:nvPr>
            <p:custDataLst>
              <p:tags r:id="rId15"/>
            </p:custDataLst>
          </p:nvPr>
        </p:nvCxnSpPr>
        <p:spPr bwMode="auto">
          <a:xfrm>
            <a:off x="10428288"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E3C289D-32FF-DC45-8324-CD5670E2A463}"/>
              </a:ext>
            </a:extLst>
          </p:cNvPr>
          <p:cNvCxnSpPr/>
          <p:nvPr>
            <p:custDataLst>
              <p:tags r:id="rId16"/>
            </p:custDataLst>
          </p:nvPr>
        </p:nvCxnSpPr>
        <p:spPr bwMode="auto">
          <a:xfrm>
            <a:off x="764381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5E51E2D-BB63-1A16-A788-C60B41FD0DD2}"/>
              </a:ext>
            </a:extLst>
          </p:cNvPr>
          <p:cNvCxnSpPr/>
          <p:nvPr>
            <p:custDataLst>
              <p:tags r:id="rId17"/>
            </p:custDataLst>
          </p:nvPr>
        </p:nvCxnSpPr>
        <p:spPr bwMode="auto">
          <a:xfrm>
            <a:off x="1159986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4CF8A2B-7E39-63AE-DDDF-E17AA440132D}"/>
              </a:ext>
            </a:extLst>
          </p:cNvPr>
          <p:cNvCxnSpPr/>
          <p:nvPr>
            <p:custDataLst>
              <p:tags r:id="rId18"/>
            </p:custDataLst>
          </p:nvPr>
        </p:nvCxnSpPr>
        <p:spPr bwMode="auto">
          <a:xfrm>
            <a:off x="843756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FF0F19C-01C5-2804-E7A4-A3F4D0312B29}"/>
              </a:ext>
            </a:extLst>
          </p:cNvPr>
          <p:cNvCxnSpPr/>
          <p:nvPr>
            <p:custDataLst>
              <p:tags r:id="rId19"/>
            </p:custDataLst>
          </p:nvPr>
        </p:nvCxnSpPr>
        <p:spPr bwMode="auto">
          <a:xfrm>
            <a:off x="884078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87BA837-2DE6-1AA9-5246-8BF0DE490812}"/>
              </a:ext>
            </a:extLst>
          </p:cNvPr>
          <p:cNvCxnSpPr/>
          <p:nvPr>
            <p:custDataLst>
              <p:tags r:id="rId20"/>
            </p:custDataLst>
          </p:nvPr>
        </p:nvCxnSpPr>
        <p:spPr bwMode="auto">
          <a:xfrm>
            <a:off x="963453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577336A-99A2-1AC5-25F9-1E7E0C03ED7B}"/>
              </a:ext>
            </a:extLst>
          </p:cNvPr>
          <p:cNvCxnSpPr/>
          <p:nvPr>
            <p:custDataLst>
              <p:tags r:id="rId21"/>
            </p:custDataLst>
          </p:nvPr>
        </p:nvCxnSpPr>
        <p:spPr bwMode="auto">
          <a:xfrm>
            <a:off x="1002506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11909D2-A466-C5ED-6717-35FEC62BE73B}"/>
              </a:ext>
            </a:extLst>
          </p:cNvPr>
          <p:cNvCxnSpPr/>
          <p:nvPr>
            <p:custDataLst>
              <p:tags r:id="rId22"/>
            </p:custDataLst>
          </p:nvPr>
        </p:nvCxnSpPr>
        <p:spPr bwMode="auto">
          <a:xfrm>
            <a:off x="1083151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77F1325-2423-79AA-706F-54304F82F239}"/>
              </a:ext>
            </a:extLst>
          </p:cNvPr>
          <p:cNvCxnSpPr/>
          <p:nvPr>
            <p:custDataLst>
              <p:tags r:id="rId23"/>
            </p:custDataLst>
          </p:nvPr>
        </p:nvCxnSpPr>
        <p:spPr bwMode="auto">
          <a:xfrm>
            <a:off x="1119663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2F515E-26AA-4077-61D7-8E028B847FEA}"/>
              </a:ext>
            </a:extLst>
          </p:cNvPr>
          <p:cNvCxnSpPr/>
          <p:nvPr>
            <p:custDataLst>
              <p:tags r:id="rId24"/>
            </p:custDataLst>
          </p:nvPr>
        </p:nvCxnSpPr>
        <p:spPr bwMode="auto">
          <a:xfrm>
            <a:off x="7643813" y="5911850"/>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D62D69E-E08C-4E24-D790-AD7A9D56341E}"/>
              </a:ext>
            </a:extLst>
          </p:cNvPr>
          <p:cNvCxnSpPr/>
          <p:nvPr>
            <p:custDataLst>
              <p:tags r:id="rId25"/>
            </p:custDataLst>
          </p:nvPr>
        </p:nvCxnSpPr>
        <p:spPr bwMode="auto">
          <a:xfrm>
            <a:off x="7643813" y="1814513"/>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LineBasicStrong 6">
            <a:extLst>
              <a:ext uri="{FF2B5EF4-FFF2-40B4-BE49-F238E27FC236}">
                <a16:creationId xmlns:a16="http://schemas.microsoft.com/office/drawing/2014/main" id="{2F574609-249C-9690-19C3-67A503EF99B0}"/>
              </a:ext>
            </a:extLst>
          </p:cNvPr>
          <p:cNvCxnSpPr>
            <a:cxnSpLocks/>
          </p:cNvCxnSpPr>
          <p:nvPr>
            <p:custDataLst>
              <p:tags r:id="rId26"/>
            </p:custDataLst>
          </p:nvPr>
        </p:nvCxnSpPr>
        <p:spPr>
          <a:xfrm>
            <a:off x="7643813" y="1370013"/>
            <a:ext cx="395570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Arrow: Pentagon 31">
            <a:extLst>
              <a:ext uri="{FF2B5EF4-FFF2-40B4-BE49-F238E27FC236}">
                <a16:creationId xmlns:a16="http://schemas.microsoft.com/office/drawing/2014/main" id="{0FE10A1F-2FEE-33FE-1F48-54F2BC184D55}"/>
              </a:ext>
            </a:extLst>
          </p:cNvPr>
          <p:cNvSpPr/>
          <p:nvPr/>
        </p:nvSpPr>
        <p:spPr>
          <a:xfrm>
            <a:off x="9237664" y="4314825"/>
            <a:ext cx="1196975" cy="441325"/>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grpSp>
        <p:nvGrpSpPr>
          <p:cNvPr id="33" name="Group 32">
            <a:extLst>
              <a:ext uri="{FF2B5EF4-FFF2-40B4-BE49-F238E27FC236}">
                <a16:creationId xmlns:a16="http://schemas.microsoft.com/office/drawing/2014/main" id="{6A35111C-31B1-385B-A159-2DD1F762AAFB}"/>
              </a:ext>
            </a:extLst>
          </p:cNvPr>
          <p:cNvGrpSpPr/>
          <p:nvPr/>
        </p:nvGrpSpPr>
        <p:grpSpPr>
          <a:xfrm>
            <a:off x="10271095" y="4314825"/>
            <a:ext cx="1328426" cy="441325"/>
            <a:chOff x="10271095" y="4324431"/>
            <a:chExt cx="1328426" cy="441789"/>
          </a:xfrm>
        </p:grpSpPr>
        <p:sp>
          <p:nvSpPr>
            <p:cNvPr id="34" name="Arrow: Chevron 33">
              <a:extLst>
                <a:ext uri="{FF2B5EF4-FFF2-40B4-BE49-F238E27FC236}">
                  <a16:creationId xmlns:a16="http://schemas.microsoft.com/office/drawing/2014/main" id="{ACD418F2-9A15-F0AF-3C82-213CABFDD2A4}"/>
                </a:ext>
              </a:extLst>
            </p:cNvPr>
            <p:cNvSpPr>
              <a:spLocks/>
            </p:cNvSpPr>
            <p:nvPr/>
          </p:nvSpPr>
          <p:spPr>
            <a:xfrm>
              <a:off x="10271095" y="4324431"/>
              <a:ext cx="1328426"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35" name="Arrow: Chevron 34">
              <a:extLst>
                <a:ext uri="{FF2B5EF4-FFF2-40B4-BE49-F238E27FC236}">
                  <a16:creationId xmlns:a16="http://schemas.microsoft.com/office/drawing/2014/main" id="{19EB58A6-0B92-2DE9-248C-2E7F412187F0}"/>
                </a:ext>
              </a:extLst>
            </p:cNvPr>
            <p:cNvSpPr>
              <a:spLocks/>
            </p:cNvSpPr>
            <p:nvPr/>
          </p:nvSpPr>
          <p:spPr>
            <a:xfrm>
              <a:off x="10972799" y="4324431"/>
              <a:ext cx="626721" cy="441789"/>
            </a:xfrm>
            <a:prstGeom prst="chevron">
              <a:avLst>
                <a:gd name="adj"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sp>
        <p:nvSpPr>
          <p:cNvPr id="36" name="TextBox 35">
            <a:extLst>
              <a:ext uri="{FF2B5EF4-FFF2-40B4-BE49-F238E27FC236}">
                <a16:creationId xmlns:a16="http://schemas.microsoft.com/office/drawing/2014/main" id="{1A6715D4-8BC8-EC10-63C0-4E6D126FAD06}"/>
              </a:ext>
            </a:extLst>
          </p:cNvPr>
          <p:cNvSpPr txBox="1">
            <a:spLocks/>
          </p:cNvSpPr>
          <p:nvPr/>
        </p:nvSpPr>
        <p:spPr>
          <a:xfrm>
            <a:off x="10520559" y="4459288"/>
            <a:ext cx="1145986" cy="1381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900" b="1">
                <a:solidFill>
                  <a:schemeClr val="bg1"/>
                </a:solidFill>
              </a:rPr>
              <a:t>Batch Zero Study</a:t>
            </a:r>
            <a:endParaRPr lang="en-US" sz="900">
              <a:solidFill>
                <a:schemeClr val="bg1"/>
              </a:solidFill>
            </a:endParaRPr>
          </a:p>
        </p:txBody>
      </p:sp>
      <p:cxnSp>
        <p:nvCxnSpPr>
          <p:cNvPr id="37" name="LineBasicStrong 6">
            <a:extLst>
              <a:ext uri="{FF2B5EF4-FFF2-40B4-BE49-F238E27FC236}">
                <a16:creationId xmlns:a16="http://schemas.microsoft.com/office/drawing/2014/main" id="{CD7EA8BF-BDE8-CD30-5DEF-C63F321A9E19}"/>
              </a:ext>
            </a:extLst>
          </p:cNvPr>
          <p:cNvCxnSpPr>
            <a:cxnSpLocks/>
          </p:cNvCxnSpPr>
          <p:nvPr>
            <p:custDataLst>
              <p:tags r:id="rId27"/>
            </p:custDataLst>
          </p:nvPr>
        </p:nvCxnSpPr>
        <p:spPr>
          <a:xfrm flipV="1">
            <a:off x="9230971" y="2058988"/>
            <a:ext cx="0" cy="3856038"/>
          </a:xfrm>
          <a:prstGeom prst="straightConnector1">
            <a:avLst/>
          </a:prstGeom>
          <a:ln w="28575" cap="flat">
            <a:solidFill>
              <a:schemeClr val="accent3"/>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19708DBE-12BD-F1E5-489D-22DBFAE1392E}"/>
              </a:ext>
            </a:extLst>
          </p:cNvPr>
          <p:cNvSpPr/>
          <p:nvPr/>
        </p:nvSpPr>
        <p:spPr>
          <a:xfrm>
            <a:off x="9146224" y="6007100"/>
            <a:ext cx="182880" cy="182563"/>
          </a:xfrm>
          <a:prstGeom prst="triangl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39" name="TextBox 38">
            <a:extLst>
              <a:ext uri="{FF2B5EF4-FFF2-40B4-BE49-F238E27FC236}">
                <a16:creationId xmlns:a16="http://schemas.microsoft.com/office/drawing/2014/main" id="{AF900C2B-6AB0-A8F7-A7F1-7ADF05A64E72}"/>
              </a:ext>
            </a:extLst>
          </p:cNvPr>
          <p:cNvSpPr txBox="1">
            <a:spLocks/>
          </p:cNvSpPr>
          <p:nvPr/>
        </p:nvSpPr>
        <p:spPr>
          <a:xfrm>
            <a:off x="7703044" y="5972175"/>
            <a:ext cx="1386642" cy="2778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r">
              <a:buNone/>
            </a:pPr>
            <a:r>
              <a:rPr lang="en-US" sz="900" i="1"/>
              <a:t>Illustrative publication date of Project No. 58481</a:t>
            </a:r>
          </a:p>
        </p:txBody>
      </p:sp>
      <p:sp>
        <p:nvSpPr>
          <p:cNvPr id="40" name="Speech Bubble: Rectangle 39">
            <a:extLst>
              <a:ext uri="{FF2B5EF4-FFF2-40B4-BE49-F238E27FC236}">
                <a16:creationId xmlns:a16="http://schemas.microsoft.com/office/drawing/2014/main" id="{6448AD1C-8882-00E8-8379-0F7AEA1FED7F}"/>
              </a:ext>
            </a:extLst>
          </p:cNvPr>
          <p:cNvSpPr/>
          <p:nvPr/>
        </p:nvSpPr>
        <p:spPr>
          <a:xfrm>
            <a:off x="7983685" y="4332288"/>
            <a:ext cx="1017135" cy="358775"/>
          </a:xfrm>
          <a:prstGeom prst="wedgeRectCallout">
            <a:avLst>
              <a:gd name="adj1" fmla="val 61316"/>
              <a:gd name="adj2" fmla="val -4591"/>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Deferred launch of Batch Zero</a:t>
            </a:r>
          </a:p>
        </p:txBody>
      </p:sp>
      <p:sp>
        <p:nvSpPr>
          <p:cNvPr id="41" name="Speech Bubble: Rectangle 40">
            <a:extLst>
              <a:ext uri="{FF2B5EF4-FFF2-40B4-BE49-F238E27FC236}">
                <a16:creationId xmlns:a16="http://schemas.microsoft.com/office/drawing/2014/main" id="{BADE8F3C-D5A9-17D8-674F-A0D95C0A46AC}"/>
              </a:ext>
            </a:extLst>
          </p:cNvPr>
          <p:cNvSpPr/>
          <p:nvPr/>
        </p:nvSpPr>
        <p:spPr>
          <a:xfrm>
            <a:off x="9509929" y="5045075"/>
            <a:ext cx="1353807" cy="625475"/>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No need for re-alignment if adopted 58481 rule is different from published draft</a:t>
            </a:r>
            <a:endParaRPr lang="en-US">
              <a:solidFill>
                <a:srgbClr val="333333"/>
              </a:solidFill>
              <a:highlight>
                <a:srgbClr val="FFFFFF"/>
              </a:highlight>
              <a:latin typeface="Segoe UI"/>
              <a:cs typeface="Segoe UI"/>
            </a:endParaRPr>
          </a:p>
        </p:txBody>
      </p:sp>
      <p:sp>
        <p:nvSpPr>
          <p:cNvPr id="42" name="Arrow: Pentagon 41">
            <a:extLst>
              <a:ext uri="{FF2B5EF4-FFF2-40B4-BE49-F238E27FC236}">
                <a16:creationId xmlns:a16="http://schemas.microsoft.com/office/drawing/2014/main" id="{E8DB23FE-10CC-8FE0-A1F3-2BE98B2F2DC9}"/>
              </a:ext>
            </a:extLst>
          </p:cNvPr>
          <p:cNvSpPr>
            <a:spLocks/>
          </p:cNvSpPr>
          <p:nvPr/>
        </p:nvSpPr>
        <p:spPr>
          <a:xfrm>
            <a:off x="8033996" y="2090738"/>
            <a:ext cx="1196975" cy="441325"/>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sp>
        <p:nvSpPr>
          <p:cNvPr id="43" name="Arrow: Chevron 42">
            <a:extLst>
              <a:ext uri="{FF2B5EF4-FFF2-40B4-BE49-F238E27FC236}">
                <a16:creationId xmlns:a16="http://schemas.microsoft.com/office/drawing/2014/main" id="{2B99DEFE-5280-8BBF-B474-5FF640F521A2}"/>
              </a:ext>
            </a:extLst>
          </p:cNvPr>
          <p:cNvSpPr>
            <a:spLocks/>
          </p:cNvSpPr>
          <p:nvPr/>
        </p:nvSpPr>
        <p:spPr>
          <a:xfrm>
            <a:off x="9067801" y="2090738"/>
            <a:ext cx="2128491" cy="441325"/>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Batch Zero Study</a:t>
            </a:r>
          </a:p>
        </p:txBody>
      </p:sp>
      <p:sp>
        <p:nvSpPr>
          <p:cNvPr id="44" name="Speech Bubble: Rectangle 43">
            <a:extLst>
              <a:ext uri="{FF2B5EF4-FFF2-40B4-BE49-F238E27FC236}">
                <a16:creationId xmlns:a16="http://schemas.microsoft.com/office/drawing/2014/main" id="{F46E22E8-C07A-59CC-4F3D-2B261FC5A357}"/>
              </a:ext>
            </a:extLst>
          </p:cNvPr>
          <p:cNvSpPr/>
          <p:nvPr/>
        </p:nvSpPr>
        <p:spPr>
          <a:xfrm>
            <a:off x="9509929" y="2609850"/>
            <a:ext cx="1353807" cy="661988"/>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Potential re-alignment needed if adopted 58481 rule is different from published draft</a:t>
            </a:r>
            <a:endParaRPr lang="en-US">
              <a:solidFill>
                <a:srgbClr val="333333"/>
              </a:solidFill>
              <a:highlight>
                <a:srgbClr val="FFFFFF"/>
              </a:highlight>
              <a:latin typeface="Segoe UI"/>
              <a:cs typeface="Segoe UI"/>
            </a:endParaRPr>
          </a:p>
        </p:txBody>
      </p:sp>
      <p:sp>
        <p:nvSpPr>
          <p:cNvPr id="45" name="Speech Bubble: Rectangle 44">
            <a:extLst>
              <a:ext uri="{FF2B5EF4-FFF2-40B4-BE49-F238E27FC236}">
                <a16:creationId xmlns:a16="http://schemas.microsoft.com/office/drawing/2014/main" id="{D2A8F06C-3BB5-E8FE-6E71-D9BD39CE9B49}"/>
              </a:ext>
            </a:extLst>
          </p:cNvPr>
          <p:cNvSpPr/>
          <p:nvPr/>
        </p:nvSpPr>
        <p:spPr>
          <a:xfrm>
            <a:off x="8071014" y="2628900"/>
            <a:ext cx="924668" cy="358775"/>
          </a:xfrm>
          <a:prstGeom prst="wedgeRectCallout">
            <a:avLst>
              <a:gd name="adj1" fmla="val -22018"/>
              <a:gd name="adj2" fmla="val -6759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Early launch of Batch Zero</a:t>
            </a:r>
          </a:p>
        </p:txBody>
      </p:sp>
      <p:sp>
        <p:nvSpPr>
          <p:cNvPr id="46" name="TextBox 45">
            <a:extLst>
              <a:ext uri="{FF2B5EF4-FFF2-40B4-BE49-F238E27FC236}">
                <a16:creationId xmlns:a16="http://schemas.microsoft.com/office/drawing/2014/main" id="{CC7879A9-4B3F-CF25-881A-288F01050B44}"/>
              </a:ext>
            </a:extLst>
          </p:cNvPr>
          <p:cNvSpPr txBox="1">
            <a:spLocks/>
          </p:cNvSpPr>
          <p:nvPr/>
        </p:nvSpPr>
        <p:spPr>
          <a:xfrm>
            <a:off x="554736" y="1852613"/>
            <a:ext cx="1260584" cy="203041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en-US" sz="1200"/>
              <a:t>Project 58481 will define readiness and financial commitment standards for Large Loads. ERCOT must determine how to align Batch Zero timing with this rulemaking</a:t>
            </a:r>
          </a:p>
        </p:txBody>
      </p:sp>
      <p:sp>
        <p:nvSpPr>
          <p:cNvPr id="47" name="TextBox 46">
            <a:extLst>
              <a:ext uri="{FF2B5EF4-FFF2-40B4-BE49-F238E27FC236}">
                <a16:creationId xmlns:a16="http://schemas.microsoft.com/office/drawing/2014/main" id="{1E044A2D-DDC5-DF52-1B54-2DEC9E5FA89E}"/>
              </a:ext>
            </a:extLst>
          </p:cNvPr>
          <p:cNvSpPr txBox="1">
            <a:spLocks/>
          </p:cNvSpPr>
          <p:nvPr/>
        </p:nvSpPr>
        <p:spPr>
          <a:xfrm>
            <a:off x="554736" y="1552575"/>
            <a:ext cx="1260584"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Context</a:t>
            </a:r>
          </a:p>
        </p:txBody>
      </p:sp>
      <p:sp>
        <p:nvSpPr>
          <p:cNvPr id="48" name="TextBox 47">
            <a:extLst>
              <a:ext uri="{FF2B5EF4-FFF2-40B4-BE49-F238E27FC236}">
                <a16:creationId xmlns:a16="http://schemas.microsoft.com/office/drawing/2014/main" id="{D774EF7B-9FB2-7B10-E308-5EB6B79D599C}"/>
              </a:ext>
            </a:extLst>
          </p:cNvPr>
          <p:cNvSpPr txBox="1">
            <a:spLocks/>
          </p:cNvSpPr>
          <p:nvPr/>
        </p:nvSpPr>
        <p:spPr>
          <a:xfrm>
            <a:off x="3978398" y="1852613"/>
            <a:ext cx="3543300" cy="181610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embed the PUCT proposal for publication (Project No. 58481) concepts directly into the PGRR language and update the PGRR with the published PFP once available</a:t>
            </a:r>
            <a:endParaRPr lang="en-US" sz="1200">
              <a:cs typeface="Arial"/>
            </a:endParaRPr>
          </a:p>
          <a:p>
            <a:pPr marL="0" lvl="1" indent="0">
              <a:buNone/>
            </a:pPr>
            <a:r>
              <a:rPr lang="en-US" sz="1200" b="1"/>
              <a:t>Implications</a:t>
            </a:r>
          </a:p>
          <a:p>
            <a:pPr lvl="1"/>
            <a:r>
              <a:rPr lang="en-US" sz="1200"/>
              <a:t>Enables earlier Batch Zero launch</a:t>
            </a:r>
          </a:p>
          <a:p>
            <a:pPr lvl="1"/>
            <a:r>
              <a:rPr lang="en-US" sz="1200"/>
              <a:t>Uses proposed draft for intermediate agreement and interconnection agreement criteria</a:t>
            </a:r>
            <a:endParaRPr lang="en-US" sz="1200">
              <a:cs typeface="Arial"/>
            </a:endParaRPr>
          </a:p>
          <a:p>
            <a:pPr lvl="1"/>
            <a:r>
              <a:rPr lang="en-US" sz="1200"/>
              <a:t>Risk of misalignment if final rule differs from draft</a:t>
            </a:r>
          </a:p>
        </p:txBody>
      </p:sp>
      <p:sp>
        <p:nvSpPr>
          <p:cNvPr id="49" name="TextBox 48">
            <a:extLst>
              <a:ext uri="{FF2B5EF4-FFF2-40B4-BE49-F238E27FC236}">
                <a16:creationId xmlns:a16="http://schemas.microsoft.com/office/drawing/2014/main" id="{8DF1256A-BCBA-E076-30B0-34C41BB1D50C}"/>
              </a:ext>
            </a:extLst>
          </p:cNvPr>
          <p:cNvSpPr txBox="1">
            <a:spLocks/>
          </p:cNvSpPr>
          <p:nvPr/>
        </p:nvSpPr>
        <p:spPr>
          <a:xfrm>
            <a:off x="3978398" y="4332288"/>
            <a:ext cx="3543300" cy="15938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draft PGRR to reference the final adopted 16 TAC §25.194 and begin Batch Zero a defined period (e.g., X days) after the rule becomes effective</a:t>
            </a:r>
          </a:p>
          <a:p>
            <a:pPr marL="0" lvl="1" indent="0">
              <a:buNone/>
            </a:pPr>
            <a:r>
              <a:rPr lang="en-US" sz="1200" b="1"/>
              <a:t>Implications</a:t>
            </a:r>
          </a:p>
          <a:p>
            <a:pPr lvl="1"/>
            <a:r>
              <a:rPr lang="en-US" sz="1200"/>
              <a:t>Batch Zero will be aligned with final PUC rule</a:t>
            </a:r>
            <a:endParaRPr lang="en-US" sz="1200">
              <a:cs typeface="Arial"/>
            </a:endParaRPr>
          </a:p>
          <a:p>
            <a:pPr lvl="1"/>
            <a:r>
              <a:rPr lang="en-US" sz="1200"/>
              <a:t>May delay Batch Zero start depending on rule adoption timeline</a:t>
            </a:r>
          </a:p>
        </p:txBody>
      </p:sp>
      <p:sp>
        <p:nvSpPr>
          <p:cNvPr id="50" name="TextBox 49">
            <a:extLst>
              <a:ext uri="{FF2B5EF4-FFF2-40B4-BE49-F238E27FC236}">
                <a16:creationId xmlns:a16="http://schemas.microsoft.com/office/drawing/2014/main" id="{B58A3518-8D50-14E2-F961-D08D01271AA6}"/>
              </a:ext>
            </a:extLst>
          </p:cNvPr>
          <p:cNvSpPr txBox="1"/>
          <p:nvPr/>
        </p:nvSpPr>
        <p:spPr>
          <a:xfrm>
            <a:off x="7643813" y="1128713"/>
            <a:ext cx="3955707" cy="21431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Illustrative timeline</a:t>
            </a:r>
          </a:p>
        </p:txBody>
      </p:sp>
      <p:sp>
        <p:nvSpPr>
          <p:cNvPr id="51" name="TextBox 50">
            <a:extLst>
              <a:ext uri="{FF2B5EF4-FFF2-40B4-BE49-F238E27FC236}">
                <a16:creationId xmlns:a16="http://schemas.microsoft.com/office/drawing/2014/main" id="{8D18BA27-B102-2AFB-6EC5-27A452DF403E}"/>
              </a:ext>
            </a:extLst>
          </p:cNvPr>
          <p:cNvSpPr txBox="1">
            <a:spLocks/>
          </p:cNvSpPr>
          <p:nvPr/>
        </p:nvSpPr>
        <p:spPr>
          <a:xfrm>
            <a:off x="2356413" y="1852613"/>
            <a:ext cx="1499870" cy="73818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1: Replicate the Draft 58481 PFP in the PGRR (proceed in parallel)</a:t>
            </a:r>
            <a:endParaRPr lang="en-US" sz="1200" b="1" strike="sngStrike">
              <a:solidFill>
                <a:srgbClr val="FF0000"/>
              </a:solidFill>
              <a:cs typeface="Arial"/>
            </a:endParaRPr>
          </a:p>
        </p:txBody>
      </p:sp>
      <p:sp>
        <p:nvSpPr>
          <p:cNvPr id="52" name="TextBox 51">
            <a:extLst>
              <a:ext uri="{FF2B5EF4-FFF2-40B4-BE49-F238E27FC236}">
                <a16:creationId xmlns:a16="http://schemas.microsoft.com/office/drawing/2014/main" id="{B5A4F372-4306-C71B-1FE1-C0EB0F231929}"/>
              </a:ext>
            </a:extLst>
          </p:cNvPr>
          <p:cNvSpPr txBox="1">
            <a:spLocks/>
          </p:cNvSpPr>
          <p:nvPr/>
        </p:nvSpPr>
        <p:spPr>
          <a:xfrm>
            <a:off x="2356413" y="4332288"/>
            <a:ext cx="1499870" cy="92392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2: Tie PGRR to Final Adopted 58481 Rule (sequential alignment)</a:t>
            </a:r>
            <a:endParaRPr lang="en-US" sz="1200" b="1" strike="sngStrike">
              <a:solidFill>
                <a:srgbClr val="FF0000"/>
              </a:solidFill>
              <a:cs typeface="Arial"/>
            </a:endParaRPr>
          </a:p>
        </p:txBody>
      </p:sp>
      <p:sp>
        <p:nvSpPr>
          <p:cNvPr id="53" name="TextBox 52">
            <a:extLst>
              <a:ext uri="{FF2B5EF4-FFF2-40B4-BE49-F238E27FC236}">
                <a16:creationId xmlns:a16="http://schemas.microsoft.com/office/drawing/2014/main" id="{BBA7E4A5-230E-2036-8588-DA14DD60A1CB}"/>
              </a:ext>
            </a:extLst>
          </p:cNvPr>
          <p:cNvSpPr txBox="1">
            <a:spLocks/>
          </p:cNvSpPr>
          <p:nvPr/>
        </p:nvSpPr>
        <p:spPr>
          <a:xfrm>
            <a:off x="2356413" y="1552575"/>
            <a:ext cx="1499870"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Option</a:t>
            </a:r>
          </a:p>
        </p:txBody>
      </p:sp>
      <p:grpSp>
        <p:nvGrpSpPr>
          <p:cNvPr id="54" name="ChevronBlue 27">
            <a:extLst>
              <a:ext uri="{FF2B5EF4-FFF2-40B4-BE49-F238E27FC236}">
                <a16:creationId xmlns:a16="http://schemas.microsoft.com/office/drawing/2014/main" id="{5DA4F7CB-E68E-5985-C19A-7809B73EEC1D}"/>
              </a:ext>
            </a:extLst>
          </p:cNvPr>
          <p:cNvGrpSpPr>
            <a:grpSpLocks noChangeAspect="1"/>
          </p:cNvGrpSpPr>
          <p:nvPr>
            <p:custDataLst>
              <p:tags r:id="rId28"/>
            </p:custDataLst>
          </p:nvPr>
        </p:nvGrpSpPr>
        <p:grpSpPr>
          <a:xfrm>
            <a:off x="1937434" y="1620838"/>
            <a:ext cx="298450" cy="298450"/>
            <a:chOff x="1016000" y="1016000"/>
            <a:chExt cx="396228" cy="396228"/>
          </a:xfrm>
        </p:grpSpPr>
        <p:sp>
          <p:nvSpPr>
            <p:cNvPr id="55" name="Oval 54">
              <a:extLst>
                <a:ext uri="{FF2B5EF4-FFF2-40B4-BE49-F238E27FC236}">
                  <a16:creationId xmlns:a16="http://schemas.microsoft.com/office/drawing/2014/main" id="{8B7E1614-4BEE-A7E3-C4F7-2BBBAAED0006}"/>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pic>
          <p:nvPicPr>
            <p:cNvPr id="56" name="Graphic 55">
              <a:extLst>
                <a:ext uri="{FF2B5EF4-FFF2-40B4-BE49-F238E27FC236}">
                  <a16:creationId xmlns:a16="http://schemas.microsoft.com/office/drawing/2014/main" id="{5E8AE4EB-4726-17EB-59CD-20418ECDBAC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23614" y="1023614"/>
              <a:ext cx="381000" cy="381000"/>
            </a:xfrm>
            <a:prstGeom prst="rect">
              <a:avLst/>
            </a:prstGeom>
          </p:spPr>
        </p:pic>
      </p:grpSp>
      <p:sp>
        <p:nvSpPr>
          <p:cNvPr id="57" name="TextBox 56">
            <a:extLst>
              <a:ext uri="{FF2B5EF4-FFF2-40B4-BE49-F238E27FC236}">
                <a16:creationId xmlns:a16="http://schemas.microsoft.com/office/drawing/2014/main" id="{4CD41158-E475-F0A2-179F-C033C6350343}"/>
              </a:ext>
            </a:extLst>
          </p:cNvPr>
          <p:cNvSpPr txBox="1"/>
          <p:nvPr/>
        </p:nvSpPr>
        <p:spPr>
          <a:xfrm>
            <a:off x="3978398" y="1552575"/>
            <a:ext cx="3543300"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Description and implications</a:t>
            </a:r>
          </a:p>
        </p:txBody>
      </p:sp>
      <p:grpSp>
        <p:nvGrpSpPr>
          <p:cNvPr id="58" name="Group 57">
            <a:extLst>
              <a:ext uri="{FF2B5EF4-FFF2-40B4-BE49-F238E27FC236}">
                <a16:creationId xmlns:a16="http://schemas.microsoft.com/office/drawing/2014/main" id="{9834DCAC-8469-7BF2-BA3E-F35A70E0F966}"/>
              </a:ext>
            </a:extLst>
          </p:cNvPr>
          <p:cNvGrpSpPr/>
          <p:nvPr/>
        </p:nvGrpSpPr>
        <p:grpSpPr>
          <a:xfrm>
            <a:off x="9753458" y="896939"/>
            <a:ext cx="1816145" cy="184150"/>
            <a:chOff x="9933623" y="594892"/>
            <a:chExt cx="1816145" cy="182880"/>
          </a:xfrm>
        </p:grpSpPr>
        <p:sp>
          <p:nvSpPr>
            <p:cNvPr id="59" name="TextBox 58">
              <a:extLst>
                <a:ext uri="{FF2B5EF4-FFF2-40B4-BE49-F238E27FC236}">
                  <a16:creationId xmlns:a16="http://schemas.microsoft.com/office/drawing/2014/main" id="{FB3593BE-BEC1-EB77-02B2-5A0DE570C46B}"/>
                </a:ext>
              </a:extLst>
            </p:cNvPr>
            <p:cNvSpPr txBox="1">
              <a:spLocks/>
            </p:cNvSpPr>
            <p:nvPr/>
          </p:nvSpPr>
          <p:spPr>
            <a:xfrm>
              <a:off x="9933623" y="594892"/>
              <a:ext cx="182880" cy="18288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0" name="TextBox 59">
              <a:extLst>
                <a:ext uri="{FF2B5EF4-FFF2-40B4-BE49-F238E27FC236}">
                  <a16:creationId xmlns:a16="http://schemas.microsoft.com/office/drawing/2014/main" id="{AD1AE26A-1220-C403-331D-EA34D146CF8C}"/>
                </a:ext>
              </a:extLst>
            </p:cNvPr>
            <p:cNvSpPr txBox="1">
              <a:spLocks/>
            </p:cNvSpPr>
            <p:nvPr/>
          </p:nvSpPr>
          <p:spPr>
            <a:xfrm>
              <a:off x="10223893" y="605541"/>
              <a:ext cx="1525875" cy="16046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050"/>
                <a:t>Current PGRR145 option</a:t>
              </a:r>
              <a:endParaRPr lang="en-US" sz="1050" strike="sngStrike">
                <a:solidFill>
                  <a:srgbClr val="FF0000"/>
                </a:solidFill>
                <a:cs typeface="Arial"/>
              </a:endParaRPr>
            </a:p>
          </p:txBody>
        </p:sp>
      </p:grpSp>
    </p:spTree>
    <p:extLst>
      <p:ext uri="{BB962C8B-B14F-4D97-AF65-F5344CB8AC3E}">
        <p14:creationId xmlns:p14="http://schemas.microsoft.com/office/powerpoint/2010/main" val="115389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59789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54BD90FC-7133-6E39-5CBA-12A35C38DA7F}"/>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5" name="Text Placeholder 4">
            <a:extLst>
              <a:ext uri="{FF2B5EF4-FFF2-40B4-BE49-F238E27FC236}">
                <a16:creationId xmlns:a16="http://schemas.microsoft.com/office/drawing/2014/main" id="{58B097B2-B64E-95C1-380D-D49770E3493E}"/>
              </a:ext>
            </a:extLst>
          </p:cNvPr>
          <p:cNvSpPr>
            <a:spLocks noGrp="1"/>
          </p:cNvSpPr>
          <p:nvPr>
            <p:custDataLst>
              <p:tags r:id="rId4"/>
            </p:custDataLst>
          </p:nvPr>
        </p:nvSpPr>
        <p:spPr bwMode="auto">
          <a:xfrm>
            <a:off x="4264025" y="2514600"/>
            <a:ext cx="6392863" cy="457200"/>
          </a:xfrm>
          <a:prstGeom prst="rect">
            <a:avLst/>
          </a:prstGeom>
          <a:solidFill>
            <a:schemeClr val="accent1"/>
          </a:solidFill>
          <a:ln>
            <a:noFill/>
          </a:ln>
          <a:effec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What is a Batch process</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1296846B-9B1E-A7FF-8552-D02B680A7E16}"/>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4" action="ppaction://hlinksldjump"/>
            <a:extLst>
              <a:ext uri="{FF2B5EF4-FFF2-40B4-BE49-F238E27FC236}">
                <a16:creationId xmlns:a16="http://schemas.microsoft.com/office/drawing/2014/main" id="{8D264AAF-ECF2-18A9-8B69-B3B4D1397FD3}"/>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E02DEB96-A6DC-D8B4-F0B3-A0BA5EA19CD1}"/>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9B9121CE-989C-C375-3EA4-27D003082E0F}"/>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F5717563-7638-395A-7B5D-B788A6373E25}"/>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11</a:t>
            </a:fld>
            <a:endParaRPr lang="en-US"/>
          </a:p>
        </p:txBody>
      </p:sp>
    </p:spTree>
    <p:extLst>
      <p:ext uri="{BB962C8B-B14F-4D97-AF65-F5344CB8AC3E}">
        <p14:creationId xmlns:p14="http://schemas.microsoft.com/office/powerpoint/2010/main" val="102285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F1CC3AD7-2907-703D-1CFF-CE14474159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3" progId="TCLayout.ActiveDocument.1">
                  <p:embed/>
                </p:oleObj>
              </mc:Choice>
              <mc:Fallback>
                <p:oleObj name="think-cell Slide" r:id="rId31" imgW="404" imgH="403" progId="TCLayout.ActiveDocument.1">
                  <p:embed/>
                  <p:pic>
                    <p:nvPicPr>
                      <p:cNvPr id="5" name="Object 6" hidden="1">
                        <a:extLst>
                          <a:ext uri="{FF2B5EF4-FFF2-40B4-BE49-F238E27FC236}">
                            <a16:creationId xmlns:a16="http://schemas.microsoft.com/office/drawing/2014/main" id="{F1CC3AD7-2907-703D-1CFF-CE144741594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1204F4A-7938-70F8-5B6A-6E786A5729D9}"/>
              </a:ext>
            </a:extLst>
          </p:cNvPr>
          <p:cNvSpPr>
            <a:spLocks noGrp="1"/>
          </p:cNvSpPr>
          <p:nvPr>
            <p:ph type="title"/>
          </p:nvPr>
        </p:nvSpPr>
        <p:spPr/>
        <p:txBody>
          <a:bodyPr vert="horz">
            <a:noAutofit/>
          </a:bodyPr>
          <a:lstStyle/>
          <a:p>
            <a:r>
              <a:rPr lang="en-US"/>
              <a:t>The batch study process increases outcome certainty and</a:t>
            </a:r>
            <a:br>
              <a:rPr lang="en-US"/>
            </a:br>
            <a:r>
              <a:rPr lang="en-US"/>
              <a:t>transparency while limiting restudy risk</a:t>
            </a:r>
          </a:p>
        </p:txBody>
      </p:sp>
      <p:sp>
        <p:nvSpPr>
          <p:cNvPr id="7" name="Text Placeholder 6">
            <a:extLst>
              <a:ext uri="{FF2B5EF4-FFF2-40B4-BE49-F238E27FC236}">
                <a16:creationId xmlns:a16="http://schemas.microsoft.com/office/drawing/2014/main" id="{976D7E67-0A88-8D85-F3C2-2818B4D851C7}"/>
              </a:ext>
            </a:extLst>
          </p:cNvPr>
          <p:cNvSpPr>
            <a:spLocks noGrp="1"/>
          </p:cNvSpPr>
          <p:nvPr>
            <p:ph type="body" sz="quarter" idx="15"/>
          </p:nvPr>
        </p:nvSpPr>
        <p:spPr>
          <a:xfrm flipH="1">
            <a:off x="495299" y="5106263"/>
            <a:ext cx="11163298" cy="1331128"/>
          </a:xfrm>
        </p:spPr>
        <p:txBody>
          <a:bodyPr/>
          <a:lstStyle/>
          <a:p>
            <a:r>
              <a:rPr lang="en-US">
                <a:solidFill>
                  <a:srgbClr val="D6FAFF"/>
                </a:solidFill>
              </a:rPr>
              <a:t>.</a:t>
            </a:r>
          </a:p>
        </p:txBody>
      </p:sp>
      <p:grpSp>
        <p:nvGrpSpPr>
          <p:cNvPr id="145" name="Group 144">
            <a:extLst>
              <a:ext uri="{FF2B5EF4-FFF2-40B4-BE49-F238E27FC236}">
                <a16:creationId xmlns:a16="http://schemas.microsoft.com/office/drawing/2014/main" id="{A160DE46-D465-7B67-8B5F-8B25F10C7513}"/>
              </a:ext>
            </a:extLst>
          </p:cNvPr>
          <p:cNvGrpSpPr/>
          <p:nvPr/>
        </p:nvGrpSpPr>
        <p:grpSpPr>
          <a:xfrm>
            <a:off x="7337602" y="933161"/>
            <a:ext cx="4299662" cy="261893"/>
            <a:chOff x="7337602" y="627823"/>
            <a:chExt cx="4299662" cy="261893"/>
          </a:xfrm>
        </p:grpSpPr>
        <p:sp>
          <p:nvSpPr>
            <p:cNvPr id="10" name="Rectangle 9">
              <a:extLst>
                <a:ext uri="{FF2B5EF4-FFF2-40B4-BE49-F238E27FC236}">
                  <a16:creationId xmlns:a16="http://schemas.microsoft.com/office/drawing/2014/main" id="{82DA70EB-AC89-E392-9C5F-B5DA96E13E73}"/>
                </a:ext>
              </a:extLst>
            </p:cNvPr>
            <p:cNvSpPr>
              <a:spLocks/>
            </p:cNvSpPr>
            <p:nvPr/>
          </p:nvSpPr>
          <p:spPr>
            <a:xfrm>
              <a:off x="10500498" y="685523"/>
              <a:ext cx="204216" cy="146492"/>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0D60EA28-DD95-8E6B-A41D-AC815C10CE43}"/>
                </a:ext>
              </a:extLst>
            </p:cNvPr>
            <p:cNvSpPr txBox="1"/>
            <p:nvPr/>
          </p:nvSpPr>
          <p:spPr>
            <a:xfrm>
              <a:off x="10792576" y="681825"/>
              <a:ext cx="844688"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ERCOT action</a:t>
              </a:r>
            </a:p>
          </p:txBody>
        </p:sp>
        <p:sp>
          <p:nvSpPr>
            <p:cNvPr id="12" name="Rectangle 11">
              <a:extLst>
                <a:ext uri="{FF2B5EF4-FFF2-40B4-BE49-F238E27FC236}">
                  <a16:creationId xmlns:a16="http://schemas.microsoft.com/office/drawing/2014/main" id="{920B9BCC-29EC-0143-E281-B096C1EA622D}"/>
                </a:ext>
              </a:extLst>
            </p:cNvPr>
            <p:cNvSpPr>
              <a:spLocks/>
            </p:cNvSpPr>
            <p:nvPr/>
          </p:nvSpPr>
          <p:spPr>
            <a:xfrm>
              <a:off x="9010605" y="685523"/>
              <a:ext cx="204216" cy="146492"/>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3D7FE16A-E316-1E24-19CF-214D09A38B5F}"/>
                </a:ext>
              </a:extLst>
            </p:cNvPr>
            <p:cNvSpPr txBox="1"/>
            <p:nvPr/>
          </p:nvSpPr>
          <p:spPr>
            <a:xfrm>
              <a:off x="9302684" y="681825"/>
              <a:ext cx="1109951"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Non-ERCOT action</a:t>
              </a:r>
            </a:p>
          </p:txBody>
        </p:sp>
        <p:sp>
          <p:nvSpPr>
            <p:cNvPr id="14" name="TextBox 13">
              <a:extLst>
                <a:ext uri="{FF2B5EF4-FFF2-40B4-BE49-F238E27FC236}">
                  <a16:creationId xmlns:a16="http://schemas.microsoft.com/office/drawing/2014/main" id="{61011CA6-9843-0C93-86AC-131F6111CC6A}"/>
                </a:ext>
              </a:extLst>
            </p:cNvPr>
            <p:cNvSpPr txBox="1"/>
            <p:nvPr/>
          </p:nvSpPr>
          <p:spPr>
            <a:xfrm>
              <a:off x="7687358" y="681825"/>
              <a:ext cx="1235384"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Communication point</a:t>
              </a:r>
            </a:p>
          </p:txBody>
        </p:sp>
        <p:grpSp>
          <p:nvGrpSpPr>
            <p:cNvPr id="15" name="CustomIcon">
              <a:extLst>
                <a:ext uri="{FF2B5EF4-FFF2-40B4-BE49-F238E27FC236}">
                  <a16:creationId xmlns:a16="http://schemas.microsoft.com/office/drawing/2014/main" id="{25FA41A1-8540-EA52-0E27-4E655D5E009C}"/>
                </a:ext>
              </a:extLst>
            </p:cNvPr>
            <p:cNvGrpSpPr>
              <a:grpSpLocks noChangeAspect="1"/>
            </p:cNvGrpSpPr>
            <p:nvPr>
              <p:custDataLst>
                <p:tags r:id="rId29"/>
              </p:custDataLst>
            </p:nvPr>
          </p:nvGrpSpPr>
          <p:grpSpPr>
            <a:xfrm>
              <a:off x="7337602" y="627823"/>
              <a:ext cx="261893" cy="261893"/>
              <a:chOff x="-205105" y="-205105"/>
              <a:chExt cx="1019810" cy="1019810"/>
            </a:xfrm>
          </p:grpSpPr>
          <p:sp>
            <p:nvSpPr>
              <p:cNvPr id="16" name="Oval 15">
                <a:extLst>
                  <a:ext uri="{FF2B5EF4-FFF2-40B4-BE49-F238E27FC236}">
                    <a16:creationId xmlns:a16="http://schemas.microsoft.com/office/drawing/2014/main" id="{16A34784-67E5-EDB1-166B-9C21907E7D4C}"/>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7" name="Graphic 16">
                <a:extLst>
                  <a:ext uri="{FF2B5EF4-FFF2-40B4-BE49-F238E27FC236}">
                    <a16:creationId xmlns:a16="http://schemas.microsoft.com/office/drawing/2014/main" id="{B6034E12-BB85-0EBC-1040-F778150A16A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sp>
        <p:nvSpPr>
          <p:cNvPr id="52" name="TextBox 51">
            <a:extLst>
              <a:ext uri="{FF2B5EF4-FFF2-40B4-BE49-F238E27FC236}">
                <a16:creationId xmlns:a16="http://schemas.microsoft.com/office/drawing/2014/main" id="{DE072D74-8FA2-A034-F328-A06C57A1D714}"/>
              </a:ext>
            </a:extLst>
          </p:cNvPr>
          <p:cNvSpPr txBox="1"/>
          <p:nvPr/>
        </p:nvSpPr>
        <p:spPr>
          <a:xfrm>
            <a:off x="554736" y="1325846"/>
            <a:ext cx="5271099" cy="215444"/>
          </a:xfrm>
          <a:prstGeom prst="rect">
            <a:avLst/>
          </a:prstGeom>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From the existing </a:t>
            </a:r>
            <a:r>
              <a:rPr kumimoji="0" lang="en-US" sz="1400" b="0" i="0" u="none" strike="noStrike" kern="1200" cap="none" spc="0" normalizeH="0" baseline="0" noProof="0">
                <a:ln>
                  <a:noFill/>
                </a:ln>
                <a:solidFill>
                  <a:srgbClr val="000000"/>
                </a:solidFill>
                <a:effectLst/>
                <a:uLnTx/>
                <a:uFillTx/>
                <a:latin typeface="Arial"/>
                <a:ea typeface="+mn-ea"/>
                <a:cs typeface="+mn-cs"/>
              </a:rPr>
              <a:t>single study process…</a:t>
            </a:r>
          </a:p>
        </p:txBody>
      </p:sp>
      <p:cxnSp>
        <p:nvCxnSpPr>
          <p:cNvPr id="53" name="GreyLineContentSeparatorDefault 63">
            <a:extLst>
              <a:ext uri="{FF2B5EF4-FFF2-40B4-BE49-F238E27FC236}">
                <a16:creationId xmlns:a16="http://schemas.microsoft.com/office/drawing/2014/main" id="{98EC3ABC-F812-C780-1B2B-C0C474DC23E8}"/>
              </a:ext>
            </a:extLst>
          </p:cNvPr>
          <p:cNvCxnSpPr>
            <a:cxnSpLocks/>
          </p:cNvCxnSpPr>
          <p:nvPr>
            <p:custDataLst>
              <p:tags r:id="rId2"/>
            </p:custDataLst>
          </p:nvPr>
        </p:nvCxnSpPr>
        <p:spPr>
          <a:xfrm>
            <a:off x="554736" y="1597409"/>
            <a:ext cx="11082528" cy="0"/>
          </a:xfrm>
          <a:prstGeom prst="straightConnector1">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9" name="LineBasicVerticalDefault 55">
            <a:extLst>
              <a:ext uri="{FF2B5EF4-FFF2-40B4-BE49-F238E27FC236}">
                <a16:creationId xmlns:a16="http://schemas.microsoft.com/office/drawing/2014/main" id="{B52E9F31-F2F0-25DA-29E3-DDE00ED6B1CF}"/>
              </a:ext>
            </a:extLst>
          </p:cNvPr>
          <p:cNvCxnSpPr>
            <a:cxnSpLocks/>
            <a:stCxn id="71" idx="4"/>
          </p:cNvCxnSpPr>
          <p:nvPr>
            <p:custDataLst>
              <p:tags r:id="rId3"/>
            </p:custDataLst>
          </p:nvPr>
        </p:nvCxnSpPr>
        <p:spPr>
          <a:xfrm flipH="1">
            <a:off x="6208581" y="1740762"/>
            <a:ext cx="14024" cy="3254896"/>
          </a:xfrm>
          <a:prstGeom prst="straightConnector1">
            <a:avLst/>
          </a:prstGeom>
          <a:ln w="6350">
            <a:solidFill>
              <a:srgbClr val="B3B3B3"/>
            </a:solidFill>
          </a:ln>
        </p:spPr>
        <p:style>
          <a:lnRef idx="1">
            <a:schemeClr val="accent1"/>
          </a:lnRef>
          <a:fillRef idx="0">
            <a:schemeClr val="accent1"/>
          </a:fillRef>
          <a:effectRef idx="0">
            <a:schemeClr val="accent1"/>
          </a:effectRef>
          <a:fontRef idx="minor">
            <a:schemeClr val="tx1"/>
          </a:fontRef>
        </p:style>
      </p:cxnSp>
      <p:grpSp>
        <p:nvGrpSpPr>
          <p:cNvPr id="70" name="ChevronBlue 73">
            <a:extLst>
              <a:ext uri="{FF2B5EF4-FFF2-40B4-BE49-F238E27FC236}">
                <a16:creationId xmlns:a16="http://schemas.microsoft.com/office/drawing/2014/main" id="{B7C3751C-303F-ADC2-5796-98F3E861089C}"/>
              </a:ext>
            </a:extLst>
          </p:cNvPr>
          <p:cNvGrpSpPr>
            <a:grpSpLocks noChangeAspect="1"/>
          </p:cNvGrpSpPr>
          <p:nvPr>
            <p:custDataLst>
              <p:tags r:id="rId4"/>
            </p:custDataLst>
          </p:nvPr>
        </p:nvGrpSpPr>
        <p:grpSpPr>
          <a:xfrm>
            <a:off x="6080785" y="1457122"/>
            <a:ext cx="283640" cy="283640"/>
            <a:chOff x="1016000" y="1016000"/>
            <a:chExt cx="396228" cy="396228"/>
          </a:xfrm>
        </p:grpSpPr>
        <p:sp>
          <p:nvSpPr>
            <p:cNvPr id="71" name="Oval 70">
              <a:extLst>
                <a:ext uri="{FF2B5EF4-FFF2-40B4-BE49-F238E27FC236}">
                  <a16:creationId xmlns:a16="http://schemas.microsoft.com/office/drawing/2014/main" id="{96785681-0F40-79E8-940F-745196C08905}"/>
                </a:ext>
              </a:extLst>
            </p:cNvPr>
            <p:cNvSpPr/>
            <p:nvPr/>
          </p:nvSpPr>
          <p:spPr>
            <a:xfrm>
              <a:off x="1016000" y="1016000"/>
              <a:ext cx="396228" cy="39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2" name="Graphic 71">
              <a:extLst>
                <a:ext uri="{FF2B5EF4-FFF2-40B4-BE49-F238E27FC236}">
                  <a16:creationId xmlns:a16="http://schemas.microsoft.com/office/drawing/2014/main" id="{B7AE8E11-677C-8FD8-81B8-7653F45B36D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23614" y="1023614"/>
              <a:ext cx="381000" cy="381000"/>
            </a:xfrm>
            <a:prstGeom prst="rect">
              <a:avLst/>
            </a:prstGeom>
          </p:spPr>
        </p:pic>
      </p:grpSp>
      <p:sp>
        <p:nvSpPr>
          <p:cNvPr id="8" name="TextBox 7">
            <a:extLst>
              <a:ext uri="{FF2B5EF4-FFF2-40B4-BE49-F238E27FC236}">
                <a16:creationId xmlns:a16="http://schemas.microsoft.com/office/drawing/2014/main" id="{42D94841-43FF-7E43-AE54-B506D1FD6B99}"/>
              </a:ext>
            </a:extLst>
          </p:cNvPr>
          <p:cNvSpPr txBox="1">
            <a:spLocks/>
          </p:cNvSpPr>
          <p:nvPr/>
        </p:nvSpPr>
        <p:spPr>
          <a:xfrm>
            <a:off x="6619374" y="1325846"/>
            <a:ext cx="5028232" cy="215444"/>
          </a:xfrm>
          <a:prstGeom prst="rect">
            <a:avLst/>
          </a:prstGeom>
        </p:spPr>
        <p:txBody>
          <a:bodyPr vert="horz" wrap="square" lIns="0" tIns="0" rIns="0" bIns="0" rtlCol="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5715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…to the new </a:t>
            </a:r>
            <a:r>
              <a:rPr kumimoji="0" lang="en-US" sz="1400" b="0" i="0" u="none" strike="noStrike" kern="1200" cap="none" spc="0" normalizeH="0" baseline="0" noProof="0">
                <a:ln>
                  <a:noFill/>
                </a:ln>
                <a:solidFill>
                  <a:srgbClr val="000000"/>
                </a:solidFill>
                <a:effectLst/>
                <a:uLnTx/>
                <a:uFillTx/>
                <a:latin typeface="Arial"/>
                <a:ea typeface="+mn-ea"/>
                <a:cs typeface="+mn-cs"/>
              </a:rPr>
              <a:t>batch study process</a:t>
            </a:r>
          </a:p>
        </p:txBody>
      </p:sp>
      <p:cxnSp>
        <p:nvCxnSpPr>
          <p:cNvPr id="37" name="Straight Arrow Connector 36">
            <a:extLst>
              <a:ext uri="{FF2B5EF4-FFF2-40B4-BE49-F238E27FC236}">
                <a16:creationId xmlns:a16="http://schemas.microsoft.com/office/drawing/2014/main" id="{129887BB-4C5C-853D-4149-92EEC9C2E4FB}"/>
              </a:ext>
            </a:extLst>
          </p:cNvPr>
          <p:cNvCxnSpPr>
            <a:cxnSpLocks/>
          </p:cNvCxnSpPr>
          <p:nvPr/>
        </p:nvCxnSpPr>
        <p:spPr>
          <a:xfrm flipV="1">
            <a:off x="11280718" y="2703879"/>
            <a:ext cx="0" cy="2855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58E2A0E-57CC-945D-4E98-BED8106FCF28}"/>
              </a:ext>
            </a:extLst>
          </p:cNvPr>
          <p:cNvSpPr>
            <a:spLocks/>
          </p:cNvSpPr>
          <p:nvPr/>
        </p:nvSpPr>
        <p:spPr>
          <a:xfrm>
            <a:off x="11011775" y="2944792"/>
            <a:ext cx="532081" cy="584775"/>
          </a:xfrm>
          <a:prstGeom prst="rect">
            <a:avLst/>
          </a:prstGeom>
          <a:solidFill>
            <a:srgbClr val="D8D8D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RPG, QSA</a:t>
            </a:r>
          </a:p>
        </p:txBody>
      </p:sp>
      <p:cxnSp>
        <p:nvCxnSpPr>
          <p:cNvPr id="39" name="Straight Arrow Connector 38">
            <a:extLst>
              <a:ext uri="{FF2B5EF4-FFF2-40B4-BE49-F238E27FC236}">
                <a16:creationId xmlns:a16="http://schemas.microsoft.com/office/drawing/2014/main" id="{62D450F4-D6D4-3D9E-8462-F982FF484FFD}"/>
              </a:ext>
            </a:extLst>
          </p:cNvPr>
          <p:cNvCxnSpPr>
            <a:cxnSpLocks/>
            <a:stCxn id="41" idx="3"/>
            <a:endCxn id="38" idx="1"/>
          </p:cNvCxnSpPr>
          <p:nvPr/>
        </p:nvCxnSpPr>
        <p:spPr>
          <a:xfrm>
            <a:off x="10764368" y="3237180"/>
            <a:ext cx="247407"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CF6B857-0B21-D600-841A-78FA3F95B2B5}"/>
              </a:ext>
            </a:extLst>
          </p:cNvPr>
          <p:cNvSpPr txBox="1"/>
          <p:nvPr/>
        </p:nvSpPr>
        <p:spPr>
          <a:xfrm>
            <a:off x="10913830" y="2580768"/>
            <a:ext cx="733776" cy="123111"/>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a:ln>
                  <a:noFill/>
                </a:ln>
                <a:solidFill>
                  <a:srgbClr val="1F8B9D"/>
                </a:solidFill>
                <a:effectLst/>
                <a:uLnTx/>
                <a:uFillTx/>
                <a:latin typeface="Arial"/>
                <a:ea typeface="+mn-ea"/>
                <a:cs typeface="Arial" panose="020B0604020202020204" pitchFamily="34" charset="0"/>
              </a:rPr>
              <a:t>Energization</a:t>
            </a:r>
          </a:p>
        </p:txBody>
      </p:sp>
      <p:sp>
        <p:nvSpPr>
          <p:cNvPr id="41" name="Rectangle 40">
            <a:extLst>
              <a:ext uri="{FF2B5EF4-FFF2-40B4-BE49-F238E27FC236}">
                <a16:creationId xmlns:a16="http://schemas.microsoft.com/office/drawing/2014/main" id="{83C9B433-BBAB-5299-FABE-9FB68D371633}"/>
              </a:ext>
            </a:extLst>
          </p:cNvPr>
          <p:cNvSpPr>
            <a:spLocks/>
          </p:cNvSpPr>
          <p:nvPr/>
        </p:nvSpPr>
        <p:spPr>
          <a:xfrm>
            <a:off x="9362899" y="2944792"/>
            <a:ext cx="1401469" cy="584775"/>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Batch study: </a:t>
            </a:r>
            <a:r>
              <a:rPr kumimoji="0" lang="en-US" sz="800" b="0" i="0" u="none" strike="noStrike" kern="1200" cap="none" spc="0" normalizeH="0" baseline="0" noProof="0">
                <a:ln>
                  <a:noFill/>
                </a:ln>
                <a:solidFill>
                  <a:srgbClr val="FFFFFF"/>
                </a:solidFill>
                <a:effectLst/>
                <a:uLnTx/>
                <a:uFillTx/>
                <a:latin typeface="Arial"/>
                <a:ea typeface="+mn-ea"/>
                <a:cs typeface="+mn-cs"/>
              </a:rPr>
              <a:t>ERCOT compiles applications, studies together as a batch, and allocates load</a:t>
            </a:r>
          </a:p>
        </p:txBody>
      </p:sp>
      <p:grpSp>
        <p:nvGrpSpPr>
          <p:cNvPr id="49" name="CustomIcon">
            <a:extLst>
              <a:ext uri="{FF2B5EF4-FFF2-40B4-BE49-F238E27FC236}">
                <a16:creationId xmlns:a16="http://schemas.microsoft.com/office/drawing/2014/main" id="{AEDD6383-4640-38E1-F647-D39478884E9A}"/>
              </a:ext>
            </a:extLst>
          </p:cNvPr>
          <p:cNvGrpSpPr>
            <a:grpSpLocks noChangeAspect="1"/>
          </p:cNvGrpSpPr>
          <p:nvPr>
            <p:custDataLst>
              <p:tags r:id="rId5"/>
            </p:custDataLst>
          </p:nvPr>
        </p:nvGrpSpPr>
        <p:grpSpPr>
          <a:xfrm>
            <a:off x="10853571" y="2829088"/>
            <a:ext cx="261893" cy="261893"/>
            <a:chOff x="-205105" y="-205105"/>
            <a:chExt cx="1019810" cy="1019810"/>
          </a:xfrm>
        </p:grpSpPr>
        <p:sp>
          <p:nvSpPr>
            <p:cNvPr id="50" name="Oval 49">
              <a:extLst>
                <a:ext uri="{FF2B5EF4-FFF2-40B4-BE49-F238E27FC236}">
                  <a16:creationId xmlns:a16="http://schemas.microsoft.com/office/drawing/2014/main" id="{B78CD8F7-66BB-BE76-1ACE-720D9205448C}"/>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0D6ACBA2-E170-15CE-48D8-3B097936537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33" name="Rectangle 32">
            <a:extLst>
              <a:ext uri="{FF2B5EF4-FFF2-40B4-BE49-F238E27FC236}">
                <a16:creationId xmlns:a16="http://schemas.microsoft.com/office/drawing/2014/main" id="{864E88A7-8F7F-0544-5A76-8901D1CACED6}"/>
              </a:ext>
            </a:extLst>
          </p:cNvPr>
          <p:cNvSpPr>
            <a:spLocks/>
          </p:cNvSpPr>
          <p:nvPr/>
        </p:nvSpPr>
        <p:spPr>
          <a:xfrm>
            <a:off x="6619374" y="1919316"/>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4" name="Rectangle 33">
            <a:extLst>
              <a:ext uri="{FF2B5EF4-FFF2-40B4-BE49-F238E27FC236}">
                <a16:creationId xmlns:a16="http://schemas.microsoft.com/office/drawing/2014/main" id="{4C8173F6-E4D6-1A50-1348-3AF3AB6B6279}"/>
              </a:ext>
            </a:extLst>
          </p:cNvPr>
          <p:cNvSpPr>
            <a:spLocks/>
          </p:cNvSpPr>
          <p:nvPr/>
        </p:nvSpPr>
        <p:spPr>
          <a:xfrm>
            <a:off x="6937526" y="2479773"/>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5" name="Rectangle 34">
            <a:extLst>
              <a:ext uri="{FF2B5EF4-FFF2-40B4-BE49-F238E27FC236}">
                <a16:creationId xmlns:a16="http://schemas.microsoft.com/office/drawing/2014/main" id="{52F59A3E-2F90-0037-D4D6-ED365DDF2AD9}"/>
              </a:ext>
            </a:extLst>
          </p:cNvPr>
          <p:cNvSpPr>
            <a:spLocks/>
          </p:cNvSpPr>
          <p:nvPr/>
        </p:nvSpPr>
        <p:spPr>
          <a:xfrm>
            <a:off x="7255678" y="3040230"/>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6" name="Right Brace 35">
            <a:extLst>
              <a:ext uri="{FF2B5EF4-FFF2-40B4-BE49-F238E27FC236}">
                <a16:creationId xmlns:a16="http://schemas.microsoft.com/office/drawing/2014/main" id="{0684D4A9-9E3B-E8CE-0786-A8BECA4DFBDA}"/>
              </a:ext>
            </a:extLst>
          </p:cNvPr>
          <p:cNvSpPr/>
          <p:nvPr/>
        </p:nvSpPr>
        <p:spPr>
          <a:xfrm>
            <a:off x="8975792" y="1717952"/>
            <a:ext cx="203663" cy="3008313"/>
          </a:xfrm>
          <a:prstGeom prst="rightBrace">
            <a:avLst>
              <a:gd name="adj1" fmla="val 8333"/>
              <a:gd name="adj2" fmla="val 51215"/>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42" name="TrackerAlphaWhite 56">
            <a:extLst>
              <a:ext uri="{FF2B5EF4-FFF2-40B4-BE49-F238E27FC236}">
                <a16:creationId xmlns:a16="http://schemas.microsoft.com/office/drawing/2014/main" id="{4E36F54E-CE76-DFBC-EB48-5EF5545BD966}"/>
              </a:ext>
            </a:extLst>
          </p:cNvPr>
          <p:cNvSpPr/>
          <p:nvPr>
            <p:custDataLst>
              <p:tags r:id="rId6"/>
            </p:custDataLst>
          </p:nvPr>
        </p:nvSpPr>
        <p:spPr>
          <a:xfrm>
            <a:off x="9228320" y="2565130"/>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C</a:t>
            </a:r>
          </a:p>
        </p:txBody>
      </p:sp>
      <p:grpSp>
        <p:nvGrpSpPr>
          <p:cNvPr id="43" name="CustomIcon">
            <a:extLst>
              <a:ext uri="{FF2B5EF4-FFF2-40B4-BE49-F238E27FC236}">
                <a16:creationId xmlns:a16="http://schemas.microsoft.com/office/drawing/2014/main" id="{FD9D96A7-CFD1-82BD-A80E-3A706FD49800}"/>
              </a:ext>
            </a:extLst>
          </p:cNvPr>
          <p:cNvGrpSpPr>
            <a:grpSpLocks noChangeAspect="1"/>
          </p:cNvGrpSpPr>
          <p:nvPr>
            <p:custDataLst>
              <p:tags r:id="rId7"/>
            </p:custDataLst>
          </p:nvPr>
        </p:nvGrpSpPr>
        <p:grpSpPr>
          <a:xfrm>
            <a:off x="9222056" y="2829088"/>
            <a:ext cx="261893" cy="261893"/>
            <a:chOff x="-205105" y="-205105"/>
            <a:chExt cx="1019810" cy="1019810"/>
          </a:xfrm>
        </p:grpSpPr>
        <p:sp>
          <p:nvSpPr>
            <p:cNvPr id="44" name="Oval 43">
              <a:extLst>
                <a:ext uri="{FF2B5EF4-FFF2-40B4-BE49-F238E27FC236}">
                  <a16:creationId xmlns:a16="http://schemas.microsoft.com/office/drawing/2014/main" id="{4807FA63-FE68-8080-6A06-49B13F4B3716}"/>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45" name="Graphic 44">
              <a:extLst>
                <a:ext uri="{FF2B5EF4-FFF2-40B4-BE49-F238E27FC236}">
                  <a16:creationId xmlns:a16="http://schemas.microsoft.com/office/drawing/2014/main" id="{FEA5F58C-C000-6301-F0A0-919DCAB6F2E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46" name="CustomIcon">
            <a:extLst>
              <a:ext uri="{FF2B5EF4-FFF2-40B4-BE49-F238E27FC236}">
                <a16:creationId xmlns:a16="http://schemas.microsoft.com/office/drawing/2014/main" id="{115D095A-1775-C249-51A2-F538922A43AE}"/>
              </a:ext>
            </a:extLst>
          </p:cNvPr>
          <p:cNvGrpSpPr>
            <a:grpSpLocks noChangeAspect="1"/>
          </p:cNvGrpSpPr>
          <p:nvPr>
            <p:custDataLst>
              <p:tags r:id="rId8"/>
            </p:custDataLst>
          </p:nvPr>
        </p:nvGrpSpPr>
        <p:grpSpPr>
          <a:xfrm>
            <a:off x="7450962" y="1805597"/>
            <a:ext cx="261893" cy="261893"/>
            <a:chOff x="-205105" y="-205105"/>
            <a:chExt cx="1019810" cy="1019810"/>
          </a:xfrm>
        </p:grpSpPr>
        <p:sp>
          <p:nvSpPr>
            <p:cNvPr id="47" name="Oval 46">
              <a:extLst>
                <a:ext uri="{FF2B5EF4-FFF2-40B4-BE49-F238E27FC236}">
                  <a16:creationId xmlns:a16="http://schemas.microsoft.com/office/drawing/2014/main" id="{0CA2712D-41BE-101B-DE00-DA3CB4CB14F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48" name="Graphic 47">
              <a:extLst>
                <a:ext uri="{FF2B5EF4-FFF2-40B4-BE49-F238E27FC236}">
                  <a16:creationId xmlns:a16="http://schemas.microsoft.com/office/drawing/2014/main" id="{70C61431-A555-B696-97B8-8404018487A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74" name="CustomIcon">
            <a:extLst>
              <a:ext uri="{FF2B5EF4-FFF2-40B4-BE49-F238E27FC236}">
                <a16:creationId xmlns:a16="http://schemas.microsoft.com/office/drawing/2014/main" id="{8EE761A4-C8E1-9A15-4442-9E786D798CDD}"/>
              </a:ext>
            </a:extLst>
          </p:cNvPr>
          <p:cNvGrpSpPr>
            <a:grpSpLocks noChangeAspect="1"/>
          </p:cNvGrpSpPr>
          <p:nvPr>
            <p:custDataLst>
              <p:tags r:id="rId9"/>
            </p:custDataLst>
          </p:nvPr>
        </p:nvGrpSpPr>
        <p:grpSpPr>
          <a:xfrm>
            <a:off x="7748322" y="2389354"/>
            <a:ext cx="261893" cy="261893"/>
            <a:chOff x="-205105" y="-205105"/>
            <a:chExt cx="1019810" cy="1019810"/>
          </a:xfrm>
        </p:grpSpPr>
        <p:sp>
          <p:nvSpPr>
            <p:cNvPr id="75" name="Oval 74">
              <a:extLst>
                <a:ext uri="{FF2B5EF4-FFF2-40B4-BE49-F238E27FC236}">
                  <a16:creationId xmlns:a16="http://schemas.microsoft.com/office/drawing/2014/main" id="{6FAB56CB-4B3B-4290-9020-30BDB71D8E8A}"/>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76" name="Graphic 75">
              <a:extLst>
                <a:ext uri="{FF2B5EF4-FFF2-40B4-BE49-F238E27FC236}">
                  <a16:creationId xmlns:a16="http://schemas.microsoft.com/office/drawing/2014/main" id="{E3AF1867-F32E-0302-37CC-D7B011CADE3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77" name="CustomIcon">
            <a:extLst>
              <a:ext uri="{FF2B5EF4-FFF2-40B4-BE49-F238E27FC236}">
                <a16:creationId xmlns:a16="http://schemas.microsoft.com/office/drawing/2014/main" id="{C2705722-E5B4-5BCA-867C-C1F7FFFEBE08}"/>
              </a:ext>
            </a:extLst>
          </p:cNvPr>
          <p:cNvGrpSpPr>
            <a:grpSpLocks noChangeAspect="1"/>
          </p:cNvGrpSpPr>
          <p:nvPr>
            <p:custDataLst>
              <p:tags r:id="rId10"/>
            </p:custDataLst>
          </p:nvPr>
        </p:nvGrpSpPr>
        <p:grpSpPr>
          <a:xfrm>
            <a:off x="8068315" y="2905146"/>
            <a:ext cx="261893" cy="261893"/>
            <a:chOff x="-205105" y="-205105"/>
            <a:chExt cx="1019810" cy="1019810"/>
          </a:xfrm>
        </p:grpSpPr>
        <p:sp>
          <p:nvSpPr>
            <p:cNvPr id="78" name="Oval 77">
              <a:extLst>
                <a:ext uri="{FF2B5EF4-FFF2-40B4-BE49-F238E27FC236}">
                  <a16:creationId xmlns:a16="http://schemas.microsoft.com/office/drawing/2014/main" id="{712AC3A4-514F-3CB8-E034-23F0F715B552}"/>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79" name="Graphic 78">
              <a:extLst>
                <a:ext uri="{FF2B5EF4-FFF2-40B4-BE49-F238E27FC236}">
                  <a16:creationId xmlns:a16="http://schemas.microsoft.com/office/drawing/2014/main" id="{39325403-E6D2-E091-CC78-67B05FDAE39B}"/>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85" name="Rectangle 84">
            <a:extLst>
              <a:ext uri="{FF2B5EF4-FFF2-40B4-BE49-F238E27FC236}">
                <a16:creationId xmlns:a16="http://schemas.microsoft.com/office/drawing/2014/main" id="{B5F50492-40CB-EE59-A8D1-54599BF91AC7}"/>
              </a:ext>
            </a:extLst>
          </p:cNvPr>
          <p:cNvSpPr>
            <a:spLocks/>
          </p:cNvSpPr>
          <p:nvPr/>
        </p:nvSpPr>
        <p:spPr>
          <a:xfrm>
            <a:off x="7573830" y="3600687"/>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86" name="Rectangle 85">
            <a:extLst>
              <a:ext uri="{FF2B5EF4-FFF2-40B4-BE49-F238E27FC236}">
                <a16:creationId xmlns:a16="http://schemas.microsoft.com/office/drawing/2014/main" id="{7800C8FC-AAEB-64A9-B179-2DD74F0F8DD9}"/>
              </a:ext>
            </a:extLst>
          </p:cNvPr>
          <p:cNvSpPr>
            <a:spLocks/>
          </p:cNvSpPr>
          <p:nvPr/>
        </p:nvSpPr>
        <p:spPr>
          <a:xfrm>
            <a:off x="7891983" y="4161146"/>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grpSp>
        <p:nvGrpSpPr>
          <p:cNvPr id="87" name="CustomIcon">
            <a:extLst>
              <a:ext uri="{FF2B5EF4-FFF2-40B4-BE49-F238E27FC236}">
                <a16:creationId xmlns:a16="http://schemas.microsoft.com/office/drawing/2014/main" id="{02BA506A-830A-F7E1-7E87-F7E58A2D857E}"/>
              </a:ext>
            </a:extLst>
          </p:cNvPr>
          <p:cNvGrpSpPr>
            <a:grpSpLocks noChangeAspect="1"/>
          </p:cNvGrpSpPr>
          <p:nvPr>
            <p:custDataLst>
              <p:tags r:id="rId11"/>
            </p:custDataLst>
          </p:nvPr>
        </p:nvGrpSpPr>
        <p:grpSpPr>
          <a:xfrm>
            <a:off x="8388244" y="3481158"/>
            <a:ext cx="261893" cy="261893"/>
            <a:chOff x="-205105" y="-205105"/>
            <a:chExt cx="1019810" cy="1019810"/>
          </a:xfrm>
        </p:grpSpPr>
        <p:sp>
          <p:nvSpPr>
            <p:cNvPr id="88" name="Oval 87">
              <a:extLst>
                <a:ext uri="{FF2B5EF4-FFF2-40B4-BE49-F238E27FC236}">
                  <a16:creationId xmlns:a16="http://schemas.microsoft.com/office/drawing/2014/main" id="{8105AE98-E0FF-5692-CEFC-A619009FC083}"/>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89" name="Graphic 88">
              <a:extLst>
                <a:ext uri="{FF2B5EF4-FFF2-40B4-BE49-F238E27FC236}">
                  <a16:creationId xmlns:a16="http://schemas.microsoft.com/office/drawing/2014/main" id="{E58715AB-EE2B-7089-4422-1520050631B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90" name="CustomIcon">
            <a:extLst>
              <a:ext uri="{FF2B5EF4-FFF2-40B4-BE49-F238E27FC236}">
                <a16:creationId xmlns:a16="http://schemas.microsoft.com/office/drawing/2014/main" id="{D7BEB214-6189-432B-6CEB-68E4A06A9F41}"/>
              </a:ext>
            </a:extLst>
          </p:cNvPr>
          <p:cNvGrpSpPr>
            <a:grpSpLocks noChangeAspect="1"/>
          </p:cNvGrpSpPr>
          <p:nvPr>
            <p:custDataLst>
              <p:tags r:id="rId12"/>
            </p:custDataLst>
          </p:nvPr>
        </p:nvGrpSpPr>
        <p:grpSpPr>
          <a:xfrm>
            <a:off x="8696667" y="4054571"/>
            <a:ext cx="261893" cy="261893"/>
            <a:chOff x="-205105" y="-205105"/>
            <a:chExt cx="1019810" cy="1019810"/>
          </a:xfrm>
        </p:grpSpPr>
        <p:sp>
          <p:nvSpPr>
            <p:cNvPr id="91" name="Oval 90">
              <a:extLst>
                <a:ext uri="{FF2B5EF4-FFF2-40B4-BE49-F238E27FC236}">
                  <a16:creationId xmlns:a16="http://schemas.microsoft.com/office/drawing/2014/main" id="{205431A8-4C66-5A1F-E0B1-DF42A4EF0DAF}"/>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92" name="Graphic 91">
              <a:extLst>
                <a:ext uri="{FF2B5EF4-FFF2-40B4-BE49-F238E27FC236}">
                  <a16:creationId xmlns:a16="http://schemas.microsoft.com/office/drawing/2014/main" id="{005791FB-B74D-9673-F358-72EC8A5EDEB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18" name="Rectangle 17">
            <a:extLst>
              <a:ext uri="{FF2B5EF4-FFF2-40B4-BE49-F238E27FC236}">
                <a16:creationId xmlns:a16="http://schemas.microsoft.com/office/drawing/2014/main" id="{1FB94FC2-A035-2338-F1E2-9C3B671BF02A}"/>
              </a:ext>
            </a:extLst>
          </p:cNvPr>
          <p:cNvSpPr>
            <a:spLocks/>
          </p:cNvSpPr>
          <p:nvPr/>
        </p:nvSpPr>
        <p:spPr>
          <a:xfrm>
            <a:off x="554736" y="1717952"/>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9" name="Rectangle 18">
            <a:extLst>
              <a:ext uri="{FF2B5EF4-FFF2-40B4-BE49-F238E27FC236}">
                <a16:creationId xmlns:a16="http://schemas.microsoft.com/office/drawing/2014/main" id="{661A9FE9-7B3C-5B5E-76FC-C988EECFBF0A}"/>
              </a:ext>
            </a:extLst>
          </p:cNvPr>
          <p:cNvSpPr>
            <a:spLocks/>
          </p:cNvSpPr>
          <p:nvPr/>
        </p:nvSpPr>
        <p:spPr>
          <a:xfrm>
            <a:off x="1380781" y="1719969"/>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a:t>
            </a:r>
          </a:p>
        </p:txBody>
      </p:sp>
      <p:cxnSp>
        <p:nvCxnSpPr>
          <p:cNvPr id="20" name="Straight Arrow Connector 19">
            <a:extLst>
              <a:ext uri="{FF2B5EF4-FFF2-40B4-BE49-F238E27FC236}">
                <a16:creationId xmlns:a16="http://schemas.microsoft.com/office/drawing/2014/main" id="{9B6B57C9-F4AA-2090-D0B8-C2D583DD02CD}"/>
              </a:ext>
            </a:extLst>
          </p:cNvPr>
          <p:cNvCxnSpPr>
            <a:cxnSpLocks/>
            <a:stCxn id="18" idx="3"/>
            <a:endCxn id="19" idx="1"/>
          </p:cNvCxnSpPr>
          <p:nvPr/>
        </p:nvCxnSpPr>
        <p:spPr>
          <a:xfrm>
            <a:off x="1135132" y="1966699"/>
            <a:ext cx="245649" cy="101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AEF1EA-081E-D2D6-C988-5D9824D9CB7C}"/>
              </a:ext>
            </a:extLst>
          </p:cNvPr>
          <p:cNvCxnSpPr>
            <a:cxnSpLocks/>
            <a:stCxn id="19" idx="3"/>
            <a:endCxn id="99" idx="1"/>
          </p:cNvCxnSpPr>
          <p:nvPr/>
        </p:nvCxnSpPr>
        <p:spPr>
          <a:xfrm flipV="1">
            <a:off x="2315313" y="1967708"/>
            <a:ext cx="17061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75E776E-5556-B8E2-D580-0E76ED32B320}"/>
              </a:ext>
            </a:extLst>
          </p:cNvPr>
          <p:cNvSpPr>
            <a:spLocks/>
          </p:cNvSpPr>
          <p:nvPr/>
        </p:nvSpPr>
        <p:spPr>
          <a:xfrm>
            <a:off x="1946783" y="2393634"/>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23" name="Rectangle 22">
            <a:extLst>
              <a:ext uri="{FF2B5EF4-FFF2-40B4-BE49-F238E27FC236}">
                <a16:creationId xmlns:a16="http://schemas.microsoft.com/office/drawing/2014/main" id="{411DDC8A-FB89-57E7-426C-0B5F7DC4B043}"/>
              </a:ext>
            </a:extLst>
          </p:cNvPr>
          <p:cNvSpPr>
            <a:spLocks/>
          </p:cNvSpPr>
          <p:nvPr/>
        </p:nvSpPr>
        <p:spPr>
          <a:xfrm>
            <a:off x="3114616" y="2393632"/>
            <a:ext cx="692336"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24" name="Straight Arrow Connector 23">
            <a:extLst>
              <a:ext uri="{FF2B5EF4-FFF2-40B4-BE49-F238E27FC236}">
                <a16:creationId xmlns:a16="http://schemas.microsoft.com/office/drawing/2014/main" id="{A10F11EA-0BAD-2E30-760A-1AC5400FF19C}"/>
              </a:ext>
            </a:extLst>
          </p:cNvPr>
          <p:cNvCxnSpPr>
            <a:cxnSpLocks/>
          </p:cNvCxnSpPr>
          <p:nvPr/>
        </p:nvCxnSpPr>
        <p:spPr>
          <a:xfrm>
            <a:off x="3352857" y="3689856"/>
            <a:ext cx="15588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8210190-C205-D69D-ACB2-04CA107930FA}"/>
              </a:ext>
            </a:extLst>
          </p:cNvPr>
          <p:cNvSpPr>
            <a:spLocks/>
          </p:cNvSpPr>
          <p:nvPr/>
        </p:nvSpPr>
        <p:spPr>
          <a:xfrm>
            <a:off x="2562565" y="3067299"/>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26" name="Rectangle 25">
            <a:extLst>
              <a:ext uri="{FF2B5EF4-FFF2-40B4-BE49-F238E27FC236}">
                <a16:creationId xmlns:a16="http://schemas.microsoft.com/office/drawing/2014/main" id="{5BCEC71F-B4E2-57AE-40A2-3F110312D132}"/>
              </a:ext>
            </a:extLst>
          </p:cNvPr>
          <p:cNvSpPr>
            <a:spLocks/>
          </p:cNvSpPr>
          <p:nvPr/>
        </p:nvSpPr>
        <p:spPr>
          <a:xfrm>
            <a:off x="4926872" y="4414628"/>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27" name="Straight Arrow Connector 26">
            <a:extLst>
              <a:ext uri="{FF2B5EF4-FFF2-40B4-BE49-F238E27FC236}">
                <a16:creationId xmlns:a16="http://schemas.microsoft.com/office/drawing/2014/main" id="{1D4F85D5-D983-5C80-2BC8-1C627824FFFA}"/>
              </a:ext>
            </a:extLst>
          </p:cNvPr>
          <p:cNvCxnSpPr>
            <a:cxnSpLocks/>
            <a:stCxn id="94" idx="3"/>
            <a:endCxn id="26" idx="1"/>
          </p:cNvCxnSpPr>
          <p:nvPr/>
        </p:nvCxnSpPr>
        <p:spPr>
          <a:xfrm>
            <a:off x="4728661" y="4662368"/>
            <a:ext cx="19821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8B53FA2-62AA-4662-C789-83CAA19140A4}"/>
              </a:ext>
            </a:extLst>
          </p:cNvPr>
          <p:cNvCxnSpPr>
            <a:cxnSpLocks/>
            <a:stCxn id="26" idx="0"/>
            <a:endCxn id="30" idx="1"/>
          </p:cNvCxnSpPr>
          <p:nvPr/>
        </p:nvCxnSpPr>
        <p:spPr>
          <a:xfrm rot="5400000" flipH="1" flipV="1">
            <a:off x="4835853" y="3685182"/>
            <a:ext cx="1148181" cy="310712"/>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8356220D-A5EF-7E1A-A1ED-87659B2B5F8F}"/>
              </a:ext>
            </a:extLst>
          </p:cNvPr>
          <p:cNvCxnSpPr>
            <a:cxnSpLocks/>
            <a:stCxn id="22" idx="2"/>
            <a:endCxn id="19" idx="2"/>
          </p:cNvCxnSpPr>
          <p:nvPr/>
        </p:nvCxnSpPr>
        <p:spPr>
          <a:xfrm rot="5400000" flipH="1">
            <a:off x="1794215" y="2269281"/>
            <a:ext cx="673665" cy="566002"/>
          </a:xfrm>
          <a:prstGeom prst="bentConnector3">
            <a:avLst>
              <a:gd name="adj1" fmla="val -1868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CC73289-333A-83A3-043F-32351FD30B46}"/>
              </a:ext>
            </a:extLst>
          </p:cNvPr>
          <p:cNvSpPr>
            <a:spLocks/>
          </p:cNvSpPr>
          <p:nvPr/>
        </p:nvSpPr>
        <p:spPr>
          <a:xfrm>
            <a:off x="5565299" y="3018707"/>
            <a:ext cx="492889" cy="495480"/>
          </a:xfrm>
          <a:prstGeom prst="rect">
            <a:avLst/>
          </a:prstGeom>
          <a:solidFill>
            <a:srgbClr val="D8D8D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RPG, QSA</a:t>
            </a:r>
          </a:p>
        </p:txBody>
      </p:sp>
      <p:cxnSp>
        <p:nvCxnSpPr>
          <p:cNvPr id="31" name="Straight Arrow Connector 30">
            <a:extLst>
              <a:ext uri="{FF2B5EF4-FFF2-40B4-BE49-F238E27FC236}">
                <a16:creationId xmlns:a16="http://schemas.microsoft.com/office/drawing/2014/main" id="{D212F436-9A03-1CD9-19B1-45710B5ED43A}"/>
              </a:ext>
            </a:extLst>
          </p:cNvPr>
          <p:cNvCxnSpPr>
            <a:cxnSpLocks/>
          </p:cNvCxnSpPr>
          <p:nvPr/>
        </p:nvCxnSpPr>
        <p:spPr>
          <a:xfrm flipV="1">
            <a:off x="5807066" y="2730015"/>
            <a:ext cx="0" cy="2855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0F035C4-594B-186E-FBE6-42EC216AF231}"/>
              </a:ext>
            </a:extLst>
          </p:cNvPr>
          <p:cNvSpPr txBox="1"/>
          <p:nvPr/>
        </p:nvSpPr>
        <p:spPr>
          <a:xfrm>
            <a:off x="5490475" y="2600557"/>
            <a:ext cx="674279" cy="123111"/>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a:ln>
                  <a:noFill/>
                </a:ln>
                <a:solidFill>
                  <a:srgbClr val="1F8B9D"/>
                </a:solidFill>
                <a:effectLst/>
                <a:uLnTx/>
                <a:uFillTx/>
                <a:latin typeface="Arial"/>
                <a:ea typeface="+mn-ea"/>
                <a:cs typeface="Arial" panose="020B0604020202020204" pitchFamily="34" charset="0"/>
              </a:rPr>
              <a:t>Energization</a:t>
            </a:r>
          </a:p>
        </p:txBody>
      </p:sp>
      <p:cxnSp>
        <p:nvCxnSpPr>
          <p:cNvPr id="73" name="Connector: Elbow 72">
            <a:extLst>
              <a:ext uri="{FF2B5EF4-FFF2-40B4-BE49-F238E27FC236}">
                <a16:creationId xmlns:a16="http://schemas.microsoft.com/office/drawing/2014/main" id="{E58A3057-6F41-0AF0-D3BF-448DE9D16B48}"/>
              </a:ext>
            </a:extLst>
          </p:cNvPr>
          <p:cNvCxnSpPr>
            <a:cxnSpLocks/>
            <a:stCxn id="25" idx="2"/>
            <a:endCxn id="22" idx="2"/>
          </p:cNvCxnSpPr>
          <p:nvPr/>
        </p:nvCxnSpPr>
        <p:spPr>
          <a:xfrm rot="5400000" flipH="1">
            <a:off x="2385107" y="2918056"/>
            <a:ext cx="673665" cy="615782"/>
          </a:xfrm>
          <a:prstGeom prst="bentConnector3">
            <a:avLst>
              <a:gd name="adj1" fmla="val -2173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0" name="CustomIcon">
            <a:extLst>
              <a:ext uri="{FF2B5EF4-FFF2-40B4-BE49-F238E27FC236}">
                <a16:creationId xmlns:a16="http://schemas.microsoft.com/office/drawing/2014/main" id="{2F98D9D1-4981-2EFA-B7CE-8E92344231E3}"/>
              </a:ext>
            </a:extLst>
          </p:cNvPr>
          <p:cNvGrpSpPr>
            <a:grpSpLocks noChangeAspect="1"/>
          </p:cNvGrpSpPr>
          <p:nvPr>
            <p:custDataLst>
              <p:tags r:id="rId13"/>
            </p:custDataLst>
          </p:nvPr>
        </p:nvGrpSpPr>
        <p:grpSpPr>
          <a:xfrm>
            <a:off x="5448729" y="2910081"/>
            <a:ext cx="261893" cy="261893"/>
            <a:chOff x="-205105" y="-205105"/>
            <a:chExt cx="1019810" cy="1019810"/>
          </a:xfrm>
        </p:grpSpPr>
        <p:sp>
          <p:nvSpPr>
            <p:cNvPr id="81" name="Oval 80">
              <a:extLst>
                <a:ext uri="{FF2B5EF4-FFF2-40B4-BE49-F238E27FC236}">
                  <a16:creationId xmlns:a16="http://schemas.microsoft.com/office/drawing/2014/main" id="{D55A3C50-9E87-5371-DCC3-0553809C253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82" name="Graphic 81">
              <a:extLst>
                <a:ext uri="{FF2B5EF4-FFF2-40B4-BE49-F238E27FC236}">
                  <a16:creationId xmlns:a16="http://schemas.microsoft.com/office/drawing/2014/main" id="{6848518B-8273-37F2-0643-61557CAA596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83" name="TrackerAlphaWhite 56">
            <a:extLst>
              <a:ext uri="{FF2B5EF4-FFF2-40B4-BE49-F238E27FC236}">
                <a16:creationId xmlns:a16="http://schemas.microsoft.com/office/drawing/2014/main" id="{ABFDC698-3A8E-E71B-D657-395770F4EF61}"/>
              </a:ext>
            </a:extLst>
          </p:cNvPr>
          <p:cNvSpPr/>
          <p:nvPr>
            <p:custDataLst>
              <p:tags r:id="rId14"/>
            </p:custDataLst>
          </p:nvPr>
        </p:nvSpPr>
        <p:spPr>
          <a:xfrm>
            <a:off x="4802688" y="2816670"/>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AEC7"/>
                </a:solidFill>
                <a:effectLst/>
                <a:uLnTx/>
                <a:uFillTx/>
                <a:latin typeface="Arial"/>
                <a:ea typeface="+mn-ea"/>
                <a:cs typeface="+mn-cs"/>
              </a:rPr>
              <a:t>B</a:t>
            </a:r>
          </a:p>
        </p:txBody>
      </p:sp>
      <p:pic>
        <p:nvPicPr>
          <p:cNvPr id="84" name="CustomIcon">
            <a:extLst>
              <a:ext uri="{FF2B5EF4-FFF2-40B4-BE49-F238E27FC236}">
                <a16:creationId xmlns:a16="http://schemas.microsoft.com/office/drawing/2014/main" id="{686AF1A0-43AE-5D9F-B7DC-8DAB82CEEC60}"/>
              </a:ext>
            </a:extLst>
          </p:cNvPr>
          <p:cNvPicPr>
            <a:picLocks noChangeAspect="1"/>
          </p:cNvPicPr>
          <p:nvPr>
            <p:custDataLst>
              <p:tags r:id="rId15"/>
            </p:custDataLst>
          </p:nvPr>
        </p:nvPicPr>
        <p:blipFill>
          <a:blip r:embed="rId37">
            <a:extLst>
              <a:ext uri="{96DAC541-7B7A-43D3-8B79-37D633B846F1}">
                <asvg:svgBlip xmlns:asvg="http://schemas.microsoft.com/office/drawing/2016/SVG/main" r:embed="rId38"/>
              </a:ext>
            </a:extLst>
          </a:blip>
          <a:stretch>
            <a:fillRect/>
          </a:stretch>
        </p:blipFill>
        <p:spPr>
          <a:xfrm>
            <a:off x="4824720" y="2940242"/>
            <a:ext cx="635843" cy="635843"/>
          </a:xfrm>
          <a:prstGeom prst="rect">
            <a:avLst/>
          </a:prstGeom>
        </p:spPr>
      </p:pic>
      <p:sp>
        <p:nvSpPr>
          <p:cNvPr id="93" name="Rectangle 92">
            <a:extLst>
              <a:ext uri="{FF2B5EF4-FFF2-40B4-BE49-F238E27FC236}">
                <a16:creationId xmlns:a16="http://schemas.microsoft.com/office/drawing/2014/main" id="{D9A6B51B-A0C4-2BC4-2DDA-7470BDFD9582}"/>
              </a:ext>
            </a:extLst>
          </p:cNvPr>
          <p:cNvSpPr>
            <a:spLocks/>
          </p:cNvSpPr>
          <p:nvPr/>
        </p:nvSpPr>
        <p:spPr>
          <a:xfrm>
            <a:off x="3178347" y="3740964"/>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94" name="Rectangle 93">
            <a:extLst>
              <a:ext uri="{FF2B5EF4-FFF2-40B4-BE49-F238E27FC236}">
                <a16:creationId xmlns:a16="http://schemas.microsoft.com/office/drawing/2014/main" id="{DC04B6FE-8338-883E-CDB6-0E867D865AE5}"/>
              </a:ext>
            </a:extLst>
          </p:cNvPr>
          <p:cNvSpPr>
            <a:spLocks/>
          </p:cNvSpPr>
          <p:nvPr/>
        </p:nvSpPr>
        <p:spPr>
          <a:xfrm>
            <a:off x="3794129" y="4414628"/>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cxnSp>
        <p:nvCxnSpPr>
          <p:cNvPr id="95" name="Connector: Elbow 94">
            <a:extLst>
              <a:ext uri="{FF2B5EF4-FFF2-40B4-BE49-F238E27FC236}">
                <a16:creationId xmlns:a16="http://schemas.microsoft.com/office/drawing/2014/main" id="{145E885E-1B02-EE87-E98C-65EDB29EBD97}"/>
              </a:ext>
            </a:extLst>
          </p:cNvPr>
          <p:cNvCxnSpPr>
            <a:cxnSpLocks/>
            <a:stCxn id="93" idx="2"/>
            <a:endCxn id="25" idx="2"/>
          </p:cNvCxnSpPr>
          <p:nvPr/>
        </p:nvCxnSpPr>
        <p:spPr>
          <a:xfrm rot="5400000" flipH="1">
            <a:off x="3000889" y="3591721"/>
            <a:ext cx="673665" cy="615782"/>
          </a:xfrm>
          <a:prstGeom prst="bentConnector3">
            <a:avLst>
              <a:gd name="adj1" fmla="val -2020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5A444939-2248-32E7-8200-EA6F0CADB197}"/>
              </a:ext>
            </a:extLst>
          </p:cNvPr>
          <p:cNvCxnSpPr>
            <a:cxnSpLocks/>
            <a:stCxn id="94" idx="2"/>
            <a:endCxn id="93" idx="2"/>
          </p:cNvCxnSpPr>
          <p:nvPr/>
        </p:nvCxnSpPr>
        <p:spPr>
          <a:xfrm rot="5400000" flipH="1">
            <a:off x="3616672" y="4265385"/>
            <a:ext cx="673664" cy="615782"/>
          </a:xfrm>
          <a:prstGeom prst="bentConnector3">
            <a:avLst>
              <a:gd name="adj1" fmla="val -1715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B56DAD9F-24F0-5AFE-C9E2-C0B2531D3663}"/>
              </a:ext>
            </a:extLst>
          </p:cNvPr>
          <p:cNvSpPr>
            <a:spLocks/>
          </p:cNvSpPr>
          <p:nvPr/>
        </p:nvSpPr>
        <p:spPr>
          <a:xfrm>
            <a:off x="4335088" y="3740964"/>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sp>
        <p:nvSpPr>
          <p:cNvPr id="98" name="Rectangle 97">
            <a:extLst>
              <a:ext uri="{FF2B5EF4-FFF2-40B4-BE49-F238E27FC236}">
                <a16:creationId xmlns:a16="http://schemas.microsoft.com/office/drawing/2014/main" id="{22F49DA0-9DAF-633F-3C4D-865CD67EF7F9}"/>
              </a:ext>
            </a:extLst>
          </p:cNvPr>
          <p:cNvSpPr>
            <a:spLocks/>
          </p:cNvSpPr>
          <p:nvPr/>
        </p:nvSpPr>
        <p:spPr>
          <a:xfrm>
            <a:off x="3743305" y="3067298"/>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sp>
        <p:nvSpPr>
          <p:cNvPr id="99" name="Rectangle 98">
            <a:extLst>
              <a:ext uri="{FF2B5EF4-FFF2-40B4-BE49-F238E27FC236}">
                <a16:creationId xmlns:a16="http://schemas.microsoft.com/office/drawing/2014/main" id="{3C64AC47-1B19-A0A6-AEA8-6A867E22E695}"/>
              </a:ext>
            </a:extLst>
          </p:cNvPr>
          <p:cNvSpPr>
            <a:spLocks/>
          </p:cNvSpPr>
          <p:nvPr/>
        </p:nvSpPr>
        <p:spPr>
          <a:xfrm>
            <a:off x="2485927" y="1719969"/>
            <a:ext cx="692336" cy="495477"/>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100" name="Straight Arrow Connector 99">
            <a:extLst>
              <a:ext uri="{FF2B5EF4-FFF2-40B4-BE49-F238E27FC236}">
                <a16:creationId xmlns:a16="http://schemas.microsoft.com/office/drawing/2014/main" id="{67BC6F67-E79F-7CC3-75F3-5E30C281E5A4}"/>
              </a:ext>
            </a:extLst>
          </p:cNvPr>
          <p:cNvCxnSpPr>
            <a:cxnSpLocks/>
            <a:stCxn id="22" idx="3"/>
            <a:endCxn id="23" idx="1"/>
          </p:cNvCxnSpPr>
          <p:nvPr/>
        </p:nvCxnSpPr>
        <p:spPr>
          <a:xfrm flipV="1">
            <a:off x="2881315" y="2641372"/>
            <a:ext cx="233301" cy="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52A5D068-298E-E9AE-5927-F9E09B6A8389}"/>
              </a:ext>
            </a:extLst>
          </p:cNvPr>
          <p:cNvCxnSpPr>
            <a:cxnSpLocks/>
            <a:stCxn id="25" idx="3"/>
            <a:endCxn id="98" idx="1"/>
          </p:cNvCxnSpPr>
          <p:nvPr/>
        </p:nvCxnSpPr>
        <p:spPr>
          <a:xfrm flipV="1">
            <a:off x="3497097" y="3315038"/>
            <a:ext cx="246208"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080F48A-CA8D-3021-A2A7-FEFFDD566F64}"/>
              </a:ext>
            </a:extLst>
          </p:cNvPr>
          <p:cNvCxnSpPr>
            <a:cxnSpLocks/>
            <a:stCxn id="93" idx="3"/>
            <a:endCxn id="97" idx="1"/>
          </p:cNvCxnSpPr>
          <p:nvPr/>
        </p:nvCxnSpPr>
        <p:spPr>
          <a:xfrm>
            <a:off x="4112879" y="3988704"/>
            <a:ext cx="22220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BDC4338C-474E-2B8E-695E-C3CB3B8A1CF4}"/>
              </a:ext>
            </a:extLst>
          </p:cNvPr>
          <p:cNvCxnSpPr>
            <a:cxnSpLocks/>
            <a:stCxn id="23" idx="3"/>
            <a:endCxn id="30" idx="1"/>
          </p:cNvCxnSpPr>
          <p:nvPr/>
        </p:nvCxnSpPr>
        <p:spPr>
          <a:xfrm>
            <a:off x="3806952" y="2641372"/>
            <a:ext cx="1758347" cy="625075"/>
          </a:xfrm>
          <a:prstGeom prst="bentConnector3">
            <a:avLst>
              <a:gd name="adj1" fmla="val 7505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88B5CE3B-2631-F60C-8B2A-0B8B393450ED}"/>
              </a:ext>
            </a:extLst>
          </p:cNvPr>
          <p:cNvSpPr>
            <a:spLocks/>
          </p:cNvSpPr>
          <p:nvPr/>
        </p:nvSpPr>
        <p:spPr>
          <a:xfrm>
            <a:off x="1003134" y="2391620"/>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5" name="Rectangle 104">
            <a:extLst>
              <a:ext uri="{FF2B5EF4-FFF2-40B4-BE49-F238E27FC236}">
                <a16:creationId xmlns:a16="http://schemas.microsoft.com/office/drawing/2014/main" id="{732AFC04-C869-D3E2-08C9-4B9E219508F4}"/>
              </a:ext>
            </a:extLst>
          </p:cNvPr>
          <p:cNvSpPr>
            <a:spLocks/>
          </p:cNvSpPr>
          <p:nvPr/>
        </p:nvSpPr>
        <p:spPr>
          <a:xfrm>
            <a:off x="1646738" y="3065285"/>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6" name="Rectangle 105">
            <a:extLst>
              <a:ext uri="{FF2B5EF4-FFF2-40B4-BE49-F238E27FC236}">
                <a16:creationId xmlns:a16="http://schemas.microsoft.com/office/drawing/2014/main" id="{BBDF28BA-38C0-5F0D-DC43-D10AA7623391}"/>
              </a:ext>
            </a:extLst>
          </p:cNvPr>
          <p:cNvSpPr>
            <a:spLocks/>
          </p:cNvSpPr>
          <p:nvPr/>
        </p:nvSpPr>
        <p:spPr>
          <a:xfrm>
            <a:off x="2290342" y="3738950"/>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7" name="Rectangle 106">
            <a:extLst>
              <a:ext uri="{FF2B5EF4-FFF2-40B4-BE49-F238E27FC236}">
                <a16:creationId xmlns:a16="http://schemas.microsoft.com/office/drawing/2014/main" id="{77DF2831-DE6C-7939-9CA9-6F389EAA9751}"/>
              </a:ext>
            </a:extLst>
          </p:cNvPr>
          <p:cNvSpPr>
            <a:spLocks/>
          </p:cNvSpPr>
          <p:nvPr/>
        </p:nvSpPr>
        <p:spPr>
          <a:xfrm>
            <a:off x="2933944" y="4412614"/>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cxnSp>
        <p:nvCxnSpPr>
          <p:cNvPr id="108" name="Straight Arrow Connector 107">
            <a:extLst>
              <a:ext uri="{FF2B5EF4-FFF2-40B4-BE49-F238E27FC236}">
                <a16:creationId xmlns:a16="http://schemas.microsoft.com/office/drawing/2014/main" id="{35D8BEB9-7AAE-4553-BB44-9D67F30CCD4B}"/>
              </a:ext>
            </a:extLst>
          </p:cNvPr>
          <p:cNvCxnSpPr>
            <a:cxnSpLocks/>
            <a:stCxn id="104" idx="3"/>
            <a:endCxn id="22" idx="1"/>
          </p:cNvCxnSpPr>
          <p:nvPr/>
        </p:nvCxnSpPr>
        <p:spPr>
          <a:xfrm>
            <a:off x="1583530" y="2640367"/>
            <a:ext cx="363253"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A5201DEF-8E54-A115-3195-3E7DE6CE1B86}"/>
              </a:ext>
            </a:extLst>
          </p:cNvPr>
          <p:cNvCxnSpPr>
            <a:cxnSpLocks/>
            <a:stCxn id="105" idx="3"/>
            <a:endCxn id="25" idx="1"/>
          </p:cNvCxnSpPr>
          <p:nvPr/>
        </p:nvCxnSpPr>
        <p:spPr>
          <a:xfrm>
            <a:off x="2227134" y="3314032"/>
            <a:ext cx="335431"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D6AC175-F0A9-AA39-BD03-8B47D1B91202}"/>
              </a:ext>
            </a:extLst>
          </p:cNvPr>
          <p:cNvCxnSpPr>
            <a:cxnSpLocks/>
            <a:stCxn id="106" idx="3"/>
            <a:endCxn id="93" idx="1"/>
          </p:cNvCxnSpPr>
          <p:nvPr/>
        </p:nvCxnSpPr>
        <p:spPr>
          <a:xfrm>
            <a:off x="2870738" y="3987697"/>
            <a:ext cx="307609"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02641DE-5AF3-331E-226B-6F5961824BC6}"/>
              </a:ext>
            </a:extLst>
          </p:cNvPr>
          <p:cNvCxnSpPr>
            <a:cxnSpLocks/>
            <a:stCxn id="107" idx="3"/>
            <a:endCxn id="94" idx="1"/>
          </p:cNvCxnSpPr>
          <p:nvPr/>
        </p:nvCxnSpPr>
        <p:spPr>
          <a:xfrm>
            <a:off x="3514340" y="4661361"/>
            <a:ext cx="279789"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04F31175-94C9-3CF4-AC2D-AB9C83F9BDC7}"/>
              </a:ext>
            </a:extLst>
          </p:cNvPr>
          <p:cNvCxnSpPr>
            <a:cxnSpLocks/>
            <a:stCxn id="98" idx="3"/>
            <a:endCxn id="30" idx="1"/>
          </p:cNvCxnSpPr>
          <p:nvPr/>
        </p:nvCxnSpPr>
        <p:spPr>
          <a:xfrm flipV="1">
            <a:off x="4398735" y="3266447"/>
            <a:ext cx="1166564" cy="48591"/>
          </a:xfrm>
          <a:prstGeom prst="bentConnector3">
            <a:avLst>
              <a:gd name="adj1" fmla="val 500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3" name="XWhite 10">
            <a:extLst>
              <a:ext uri="{FF2B5EF4-FFF2-40B4-BE49-F238E27FC236}">
                <a16:creationId xmlns:a16="http://schemas.microsoft.com/office/drawing/2014/main" id="{4CDF50F1-F402-C43A-E92C-A505A85B482A}"/>
              </a:ext>
            </a:extLst>
          </p:cNvPr>
          <p:cNvGrpSpPr>
            <a:grpSpLocks noChangeAspect="1"/>
          </p:cNvGrpSpPr>
          <p:nvPr>
            <p:custDataLst>
              <p:tags r:id="rId16"/>
            </p:custDataLst>
          </p:nvPr>
        </p:nvGrpSpPr>
        <p:grpSpPr>
          <a:xfrm>
            <a:off x="3919329" y="2533918"/>
            <a:ext cx="214909" cy="214909"/>
            <a:chOff x="1016000" y="1016000"/>
            <a:chExt cx="396228" cy="396228"/>
          </a:xfrm>
        </p:grpSpPr>
        <p:sp>
          <p:nvSpPr>
            <p:cNvPr id="114" name="Oval 113">
              <a:extLst>
                <a:ext uri="{FF2B5EF4-FFF2-40B4-BE49-F238E27FC236}">
                  <a16:creationId xmlns:a16="http://schemas.microsoft.com/office/drawing/2014/main" id="{8087C3E9-FEDD-9936-A049-72AC32BB6ECA}"/>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15" name="Graphic 114">
              <a:extLst>
                <a:ext uri="{FF2B5EF4-FFF2-40B4-BE49-F238E27FC236}">
                  <a16:creationId xmlns:a16="http://schemas.microsoft.com/office/drawing/2014/main" id="{EA138869-41EC-BB33-EA05-2978E4477E9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cxnSp>
        <p:nvCxnSpPr>
          <p:cNvPr id="116" name="Connector: Elbow 115">
            <a:extLst>
              <a:ext uri="{FF2B5EF4-FFF2-40B4-BE49-F238E27FC236}">
                <a16:creationId xmlns:a16="http://schemas.microsoft.com/office/drawing/2014/main" id="{42F7C2F7-EFBB-A41F-EA7C-10A06E7D8629}"/>
              </a:ext>
            </a:extLst>
          </p:cNvPr>
          <p:cNvCxnSpPr>
            <a:cxnSpLocks/>
            <a:stCxn id="97" idx="3"/>
            <a:endCxn id="30" idx="1"/>
          </p:cNvCxnSpPr>
          <p:nvPr/>
        </p:nvCxnSpPr>
        <p:spPr>
          <a:xfrm flipV="1">
            <a:off x="4990518" y="3266447"/>
            <a:ext cx="574781" cy="722257"/>
          </a:xfrm>
          <a:prstGeom prst="bentConnector3">
            <a:avLst>
              <a:gd name="adj1" fmla="val 214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09056AE-F7BC-6FCB-176A-96754580BF0A}"/>
              </a:ext>
            </a:extLst>
          </p:cNvPr>
          <p:cNvCxnSpPr>
            <a:cxnSpLocks/>
            <a:stCxn id="99" idx="3"/>
            <a:endCxn id="30" idx="1"/>
          </p:cNvCxnSpPr>
          <p:nvPr/>
        </p:nvCxnSpPr>
        <p:spPr>
          <a:xfrm>
            <a:off x="3178263" y="1967708"/>
            <a:ext cx="2387036" cy="1298739"/>
          </a:xfrm>
          <a:prstGeom prst="bentConnector3">
            <a:avLst>
              <a:gd name="adj1" fmla="val 87446"/>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8" name="XWhite 10">
            <a:extLst>
              <a:ext uri="{FF2B5EF4-FFF2-40B4-BE49-F238E27FC236}">
                <a16:creationId xmlns:a16="http://schemas.microsoft.com/office/drawing/2014/main" id="{127DC04F-D9EA-A24B-9FF7-BB5834BFD05B}"/>
              </a:ext>
            </a:extLst>
          </p:cNvPr>
          <p:cNvGrpSpPr>
            <a:grpSpLocks noChangeAspect="1"/>
          </p:cNvGrpSpPr>
          <p:nvPr>
            <p:custDataLst>
              <p:tags r:id="rId17"/>
            </p:custDataLst>
          </p:nvPr>
        </p:nvGrpSpPr>
        <p:grpSpPr>
          <a:xfrm>
            <a:off x="4502778" y="3207584"/>
            <a:ext cx="214909" cy="214909"/>
            <a:chOff x="1016000" y="1016000"/>
            <a:chExt cx="396228" cy="396228"/>
          </a:xfrm>
        </p:grpSpPr>
        <p:sp>
          <p:nvSpPr>
            <p:cNvPr id="119" name="Oval 118">
              <a:extLst>
                <a:ext uri="{FF2B5EF4-FFF2-40B4-BE49-F238E27FC236}">
                  <a16:creationId xmlns:a16="http://schemas.microsoft.com/office/drawing/2014/main" id="{9C50D0B7-0C73-5A11-D635-776BD3AFE757}"/>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0" name="Graphic 119">
              <a:extLst>
                <a:ext uri="{FF2B5EF4-FFF2-40B4-BE49-F238E27FC236}">
                  <a16:creationId xmlns:a16="http://schemas.microsoft.com/office/drawing/2014/main" id="{4BD15950-A010-768B-C09E-CE4619184A0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1" name="XWhite 10">
            <a:extLst>
              <a:ext uri="{FF2B5EF4-FFF2-40B4-BE49-F238E27FC236}">
                <a16:creationId xmlns:a16="http://schemas.microsoft.com/office/drawing/2014/main" id="{335533D6-F66A-A86B-9AF6-D6D9CE802FA3}"/>
              </a:ext>
            </a:extLst>
          </p:cNvPr>
          <p:cNvGrpSpPr>
            <a:grpSpLocks noChangeAspect="1"/>
          </p:cNvGrpSpPr>
          <p:nvPr>
            <p:custDataLst>
              <p:tags r:id="rId18"/>
            </p:custDataLst>
          </p:nvPr>
        </p:nvGrpSpPr>
        <p:grpSpPr>
          <a:xfrm>
            <a:off x="5147133" y="4026675"/>
            <a:ext cx="214909" cy="214909"/>
            <a:chOff x="1016000" y="1016000"/>
            <a:chExt cx="396228" cy="396228"/>
          </a:xfrm>
        </p:grpSpPr>
        <p:sp>
          <p:nvSpPr>
            <p:cNvPr id="122" name="Oval 121">
              <a:extLst>
                <a:ext uri="{FF2B5EF4-FFF2-40B4-BE49-F238E27FC236}">
                  <a16:creationId xmlns:a16="http://schemas.microsoft.com/office/drawing/2014/main" id="{83866362-8E43-888F-C2AC-106FCA75FBB2}"/>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3" name="Graphic 122">
              <a:extLst>
                <a:ext uri="{FF2B5EF4-FFF2-40B4-BE49-F238E27FC236}">
                  <a16:creationId xmlns:a16="http://schemas.microsoft.com/office/drawing/2014/main" id="{81C776EB-7B6F-D3EA-F60B-212ABEBD51B8}"/>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4" name="XWhite 10">
            <a:extLst>
              <a:ext uri="{FF2B5EF4-FFF2-40B4-BE49-F238E27FC236}">
                <a16:creationId xmlns:a16="http://schemas.microsoft.com/office/drawing/2014/main" id="{1B076C75-ED47-560A-FF55-D6E5AE7F615C}"/>
              </a:ext>
            </a:extLst>
          </p:cNvPr>
          <p:cNvGrpSpPr>
            <a:grpSpLocks noChangeAspect="1"/>
          </p:cNvGrpSpPr>
          <p:nvPr>
            <p:custDataLst>
              <p:tags r:id="rId19"/>
            </p:custDataLst>
          </p:nvPr>
        </p:nvGrpSpPr>
        <p:grpSpPr>
          <a:xfrm>
            <a:off x="5014098" y="3667780"/>
            <a:ext cx="214909" cy="214909"/>
            <a:chOff x="1016000" y="1016000"/>
            <a:chExt cx="396228" cy="396228"/>
          </a:xfrm>
        </p:grpSpPr>
        <p:sp>
          <p:nvSpPr>
            <p:cNvPr id="125" name="Oval 124">
              <a:extLst>
                <a:ext uri="{FF2B5EF4-FFF2-40B4-BE49-F238E27FC236}">
                  <a16:creationId xmlns:a16="http://schemas.microsoft.com/office/drawing/2014/main" id="{0F3B8069-3118-7681-BB25-75424A931A62}"/>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6" name="Graphic 125">
              <a:extLst>
                <a:ext uri="{FF2B5EF4-FFF2-40B4-BE49-F238E27FC236}">
                  <a16:creationId xmlns:a16="http://schemas.microsoft.com/office/drawing/2014/main" id="{203EFE83-4179-ACF4-BEA2-80AB0FD496D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7" name="XWhite 10">
            <a:extLst>
              <a:ext uri="{FF2B5EF4-FFF2-40B4-BE49-F238E27FC236}">
                <a16:creationId xmlns:a16="http://schemas.microsoft.com/office/drawing/2014/main" id="{D797B4EF-E1AC-8830-193F-0C8968C281CC}"/>
              </a:ext>
            </a:extLst>
          </p:cNvPr>
          <p:cNvGrpSpPr>
            <a:grpSpLocks noChangeAspect="1"/>
          </p:cNvGrpSpPr>
          <p:nvPr>
            <p:custDataLst>
              <p:tags r:id="rId20"/>
            </p:custDataLst>
          </p:nvPr>
        </p:nvGrpSpPr>
        <p:grpSpPr>
          <a:xfrm>
            <a:off x="3361004" y="1860253"/>
            <a:ext cx="214909" cy="214909"/>
            <a:chOff x="1016000" y="1016000"/>
            <a:chExt cx="396228" cy="396228"/>
          </a:xfrm>
        </p:grpSpPr>
        <p:sp>
          <p:nvSpPr>
            <p:cNvPr id="128" name="Oval 127">
              <a:extLst>
                <a:ext uri="{FF2B5EF4-FFF2-40B4-BE49-F238E27FC236}">
                  <a16:creationId xmlns:a16="http://schemas.microsoft.com/office/drawing/2014/main" id="{6B25017C-66BC-048B-03E3-7D0AEF1E12A3}"/>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9" name="Graphic 128">
              <a:extLst>
                <a:ext uri="{FF2B5EF4-FFF2-40B4-BE49-F238E27FC236}">
                  <a16:creationId xmlns:a16="http://schemas.microsoft.com/office/drawing/2014/main" id="{81B64E08-88E6-2C2A-FF90-42CD594B8E6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sp>
        <p:nvSpPr>
          <p:cNvPr id="130" name="TrackerAlphaWhite 56">
            <a:extLst>
              <a:ext uri="{FF2B5EF4-FFF2-40B4-BE49-F238E27FC236}">
                <a16:creationId xmlns:a16="http://schemas.microsoft.com/office/drawing/2014/main" id="{55079C30-0E85-33BC-A1BE-67F6D335C968}"/>
              </a:ext>
            </a:extLst>
          </p:cNvPr>
          <p:cNvSpPr/>
          <p:nvPr>
            <p:custDataLst>
              <p:tags r:id="rId21"/>
            </p:custDataLst>
          </p:nvPr>
        </p:nvSpPr>
        <p:spPr>
          <a:xfrm>
            <a:off x="3553531" y="4804011"/>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1" name="TrackerAlphaWhite 56">
            <a:extLst>
              <a:ext uri="{FF2B5EF4-FFF2-40B4-BE49-F238E27FC236}">
                <a16:creationId xmlns:a16="http://schemas.microsoft.com/office/drawing/2014/main" id="{B695917F-3322-B13C-44A7-7DBEDB62FE6F}"/>
              </a:ext>
            </a:extLst>
          </p:cNvPr>
          <p:cNvSpPr/>
          <p:nvPr>
            <p:custDataLst>
              <p:tags r:id="rId22"/>
            </p:custDataLst>
          </p:nvPr>
        </p:nvSpPr>
        <p:spPr>
          <a:xfrm>
            <a:off x="2925170" y="4094290"/>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2" name="TrackerAlphaWhite 56">
            <a:extLst>
              <a:ext uri="{FF2B5EF4-FFF2-40B4-BE49-F238E27FC236}">
                <a16:creationId xmlns:a16="http://schemas.microsoft.com/office/drawing/2014/main" id="{C40E9773-DFC9-516A-6F0D-AEAF020565DF}"/>
              </a:ext>
            </a:extLst>
          </p:cNvPr>
          <p:cNvSpPr/>
          <p:nvPr>
            <p:custDataLst>
              <p:tags r:id="rId23"/>
            </p:custDataLst>
          </p:nvPr>
        </p:nvSpPr>
        <p:spPr>
          <a:xfrm>
            <a:off x="2316502" y="3404127"/>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3" name="TrackerAlphaWhite 56">
            <a:extLst>
              <a:ext uri="{FF2B5EF4-FFF2-40B4-BE49-F238E27FC236}">
                <a16:creationId xmlns:a16="http://schemas.microsoft.com/office/drawing/2014/main" id="{B7987EAA-6F23-C3BD-B405-E3A84B91D983}"/>
              </a:ext>
            </a:extLst>
          </p:cNvPr>
          <p:cNvSpPr/>
          <p:nvPr>
            <p:custDataLst>
              <p:tags r:id="rId24"/>
            </p:custDataLst>
          </p:nvPr>
        </p:nvSpPr>
        <p:spPr>
          <a:xfrm>
            <a:off x="1739119" y="2764481"/>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grpSp>
        <p:nvGrpSpPr>
          <p:cNvPr id="155" name="Group 154">
            <a:extLst>
              <a:ext uri="{FF2B5EF4-FFF2-40B4-BE49-F238E27FC236}">
                <a16:creationId xmlns:a16="http://schemas.microsoft.com/office/drawing/2014/main" id="{50F9AA15-F1C3-2B0D-4C44-1486461AF09A}"/>
              </a:ext>
            </a:extLst>
          </p:cNvPr>
          <p:cNvGrpSpPr/>
          <p:nvPr/>
        </p:nvGrpSpPr>
        <p:grpSpPr>
          <a:xfrm>
            <a:off x="600643" y="5179432"/>
            <a:ext cx="10856926" cy="484748"/>
            <a:chOff x="600643" y="4919047"/>
            <a:chExt cx="10856926" cy="484748"/>
          </a:xfrm>
        </p:grpSpPr>
        <p:sp>
          <p:nvSpPr>
            <p:cNvPr id="56" name="TrackerAlphaWhite 56">
              <a:extLst>
                <a:ext uri="{FF2B5EF4-FFF2-40B4-BE49-F238E27FC236}">
                  <a16:creationId xmlns:a16="http://schemas.microsoft.com/office/drawing/2014/main" id="{999721DF-B0AB-255F-E603-AE0DEBDC7D3A}"/>
                </a:ext>
              </a:extLst>
            </p:cNvPr>
            <p:cNvSpPr/>
            <p:nvPr>
              <p:custDataLst>
                <p:tags r:id="rId27"/>
              </p:custDataLst>
            </p:nvPr>
          </p:nvSpPr>
          <p:spPr>
            <a:xfrm>
              <a:off x="600643" y="4919047"/>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A</a:t>
              </a:r>
            </a:p>
          </p:txBody>
        </p:sp>
        <p:sp>
          <p:nvSpPr>
            <p:cNvPr id="62" name="TrackerAlphaWhite 56">
              <a:extLst>
                <a:ext uri="{FF2B5EF4-FFF2-40B4-BE49-F238E27FC236}">
                  <a16:creationId xmlns:a16="http://schemas.microsoft.com/office/drawing/2014/main" id="{EF245552-2BF5-5C05-A290-56A6D8C45575}"/>
                </a:ext>
              </a:extLst>
            </p:cNvPr>
            <p:cNvSpPr>
              <a:spLocks/>
            </p:cNvSpPr>
            <p:nvPr>
              <p:custDataLst>
                <p:tags r:id="rId28"/>
              </p:custDataLst>
            </p:nvPr>
          </p:nvSpPr>
          <p:spPr>
            <a:xfrm>
              <a:off x="6273647" y="4919047"/>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C</a:t>
              </a:r>
            </a:p>
          </p:txBody>
        </p:sp>
        <p:sp>
          <p:nvSpPr>
            <p:cNvPr id="146" name="TextBox 145">
              <a:extLst>
                <a:ext uri="{FF2B5EF4-FFF2-40B4-BE49-F238E27FC236}">
                  <a16:creationId xmlns:a16="http://schemas.microsoft.com/office/drawing/2014/main" id="{EBBFBA61-C5B2-6B56-FD75-AE816FD5445D}"/>
                </a:ext>
              </a:extLst>
            </p:cNvPr>
            <p:cNvSpPr txBox="1"/>
            <p:nvPr/>
          </p:nvSpPr>
          <p:spPr>
            <a:xfrm>
              <a:off x="1003133" y="4919047"/>
              <a:ext cx="4997051"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Frequent restudies required</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If another project impacts the same transmission zone, all previous studies are invalidated and impacted projects which haven’t yet energized must be restudied</a:t>
              </a:r>
            </a:p>
          </p:txBody>
        </p:sp>
        <p:sp>
          <p:nvSpPr>
            <p:cNvPr id="150" name="TextBox 149">
              <a:extLst>
                <a:ext uri="{FF2B5EF4-FFF2-40B4-BE49-F238E27FC236}">
                  <a16:creationId xmlns:a16="http://schemas.microsoft.com/office/drawing/2014/main" id="{84D5DD51-896C-B6E6-EBFA-1F9256EC7741}"/>
                </a:ext>
              </a:extLst>
            </p:cNvPr>
            <p:cNvSpPr txBox="1"/>
            <p:nvPr/>
          </p:nvSpPr>
          <p:spPr>
            <a:xfrm>
              <a:off x="6700229" y="4919047"/>
              <a:ext cx="4757340"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Batching process</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Every ~6 months, all submitted requests are clustered and studied together; allocated capacity coming out of the study is “reserved” to prevent restudies</a:t>
              </a:r>
            </a:p>
          </p:txBody>
        </p:sp>
      </p:grpSp>
      <p:grpSp>
        <p:nvGrpSpPr>
          <p:cNvPr id="156" name="Group 155">
            <a:extLst>
              <a:ext uri="{FF2B5EF4-FFF2-40B4-BE49-F238E27FC236}">
                <a16:creationId xmlns:a16="http://schemas.microsoft.com/office/drawing/2014/main" id="{0044D8DC-B4D9-FEF9-6F8A-11FD412A2A8B}"/>
              </a:ext>
            </a:extLst>
          </p:cNvPr>
          <p:cNvGrpSpPr/>
          <p:nvPr/>
        </p:nvGrpSpPr>
        <p:grpSpPr>
          <a:xfrm>
            <a:off x="600643" y="5720877"/>
            <a:ext cx="10856926" cy="646331"/>
            <a:chOff x="600643" y="5469875"/>
            <a:chExt cx="10856926" cy="646331"/>
          </a:xfrm>
        </p:grpSpPr>
        <p:sp>
          <p:nvSpPr>
            <p:cNvPr id="59" name="TrackerAlphaWhite 56">
              <a:extLst>
                <a:ext uri="{FF2B5EF4-FFF2-40B4-BE49-F238E27FC236}">
                  <a16:creationId xmlns:a16="http://schemas.microsoft.com/office/drawing/2014/main" id="{76B8FC30-59B9-2AE9-C18C-352854DFFE31}"/>
                </a:ext>
              </a:extLst>
            </p:cNvPr>
            <p:cNvSpPr/>
            <p:nvPr>
              <p:custDataLst>
                <p:tags r:id="rId25"/>
              </p:custDataLst>
            </p:nvPr>
          </p:nvSpPr>
          <p:spPr>
            <a:xfrm>
              <a:off x="600643" y="5469875"/>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B</a:t>
              </a:r>
            </a:p>
          </p:txBody>
        </p:sp>
        <p:grpSp>
          <p:nvGrpSpPr>
            <p:cNvPr id="65" name="CustomIcon">
              <a:extLst>
                <a:ext uri="{FF2B5EF4-FFF2-40B4-BE49-F238E27FC236}">
                  <a16:creationId xmlns:a16="http://schemas.microsoft.com/office/drawing/2014/main" id="{D6772D84-3DCD-56B2-9AC7-FEEF14228EC2}"/>
                </a:ext>
              </a:extLst>
            </p:cNvPr>
            <p:cNvGrpSpPr>
              <a:grpSpLocks/>
            </p:cNvGrpSpPr>
            <p:nvPr>
              <p:custDataLst>
                <p:tags r:id="rId26"/>
              </p:custDataLst>
            </p:nvPr>
          </p:nvGrpSpPr>
          <p:grpSpPr>
            <a:xfrm>
              <a:off x="6273647" y="5469875"/>
              <a:ext cx="249363" cy="249363"/>
              <a:chOff x="-205105" y="-205105"/>
              <a:chExt cx="1019810" cy="1019810"/>
            </a:xfrm>
          </p:grpSpPr>
          <p:sp>
            <p:nvSpPr>
              <p:cNvPr id="67" name="Oval 66">
                <a:extLst>
                  <a:ext uri="{FF2B5EF4-FFF2-40B4-BE49-F238E27FC236}">
                    <a16:creationId xmlns:a16="http://schemas.microsoft.com/office/drawing/2014/main" id="{D7B02932-D596-6460-2774-AF9A48F1C641}"/>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pic>
            <p:nvPicPr>
              <p:cNvPr id="68" name="Graphic 67">
                <a:extLst>
                  <a:ext uri="{FF2B5EF4-FFF2-40B4-BE49-F238E27FC236}">
                    <a16:creationId xmlns:a16="http://schemas.microsoft.com/office/drawing/2014/main" id="{3003C2D4-02AD-C069-D54E-79940AA92C8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148" name="TextBox 147">
              <a:extLst>
                <a:ext uri="{FF2B5EF4-FFF2-40B4-BE49-F238E27FC236}">
                  <a16:creationId xmlns:a16="http://schemas.microsoft.com/office/drawing/2014/main" id="{108BEAE9-E4B3-DB6C-AD02-4A1CF70C70D7}"/>
                </a:ext>
              </a:extLst>
            </p:cNvPr>
            <p:cNvSpPr txBox="1"/>
            <p:nvPr/>
          </p:nvSpPr>
          <p:spPr>
            <a:xfrm>
              <a:off x="1003133" y="5469875"/>
              <a:ext cx="4997051"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Restudy loop</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In the absence of capacity reservation, projects can be repeatedly pulled into restudies as new requests enter the system, delaying approvals and potentially extending timelines by years</a:t>
              </a:r>
            </a:p>
          </p:txBody>
        </p:sp>
        <p:sp>
          <p:nvSpPr>
            <p:cNvPr id="152" name="TextBox 151">
              <a:extLst>
                <a:ext uri="{FF2B5EF4-FFF2-40B4-BE49-F238E27FC236}">
                  <a16:creationId xmlns:a16="http://schemas.microsoft.com/office/drawing/2014/main" id="{EFF8A064-D386-BB0D-222E-FE2F4AA259D4}"/>
                </a:ext>
              </a:extLst>
            </p:cNvPr>
            <p:cNvSpPr txBox="1"/>
            <p:nvPr/>
          </p:nvSpPr>
          <p:spPr>
            <a:xfrm>
              <a:off x="6700229" y="5469875"/>
              <a:ext cx="4757340"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Transparent communications</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Along with the new batch study process, ERCOT is redesigning the study communication process to have clearly defined touchpoints and transparent information handovers </a:t>
              </a:r>
            </a:p>
          </p:txBody>
        </p:sp>
      </p:grpSp>
      <p:sp>
        <p:nvSpPr>
          <p:cNvPr id="3" name="Slide Number Placeholder 4">
            <a:extLst>
              <a:ext uri="{FF2B5EF4-FFF2-40B4-BE49-F238E27FC236}">
                <a16:creationId xmlns:a16="http://schemas.microsoft.com/office/drawing/2014/main" id="{7D903D20-28BE-5785-57F9-E521C6CC0F16}"/>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12</a:t>
            </a:fld>
            <a:endParaRPr lang="en-US"/>
          </a:p>
        </p:txBody>
      </p:sp>
    </p:spTree>
    <p:extLst>
      <p:ext uri="{BB962C8B-B14F-4D97-AF65-F5344CB8AC3E}">
        <p14:creationId xmlns:p14="http://schemas.microsoft.com/office/powerpoint/2010/main" val="320905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9CFE-EFEE-8BC8-D726-F244CDAEBBE4}"/>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5B36E2F1-887B-6D05-DAEA-2C02C89274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6" name="Object 6" hidden="1">
                        <a:extLst>
                          <a:ext uri="{FF2B5EF4-FFF2-40B4-BE49-F238E27FC236}">
                            <a16:creationId xmlns:a16="http://schemas.microsoft.com/office/drawing/2014/main" id="{5B36E2F1-887B-6D05-DAEA-2C02C89274C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439AAD1-4572-41AD-5814-C547EC60A9FD}"/>
              </a:ext>
            </a:extLst>
          </p:cNvPr>
          <p:cNvSpPr>
            <a:spLocks noGrp="1"/>
          </p:cNvSpPr>
          <p:nvPr>
            <p:ph type="title"/>
            <p:custDataLst>
              <p:tags r:id="rId2"/>
            </p:custDataLst>
          </p:nvPr>
        </p:nvSpPr>
        <p:spPr/>
        <p:txBody>
          <a:bodyPr vert="horz"/>
          <a:lstStyle/>
          <a:p>
            <a:r>
              <a:rPr lang="en-US"/>
              <a:t>A Batch Study delivers three key outputs to enable investment certainty and system reliability</a:t>
            </a:r>
          </a:p>
        </p:txBody>
      </p:sp>
      <p:cxnSp>
        <p:nvCxnSpPr>
          <p:cNvPr id="65" name="Connector: Elbow 64">
            <a:extLst>
              <a:ext uri="{FF2B5EF4-FFF2-40B4-BE49-F238E27FC236}">
                <a16:creationId xmlns:a16="http://schemas.microsoft.com/office/drawing/2014/main" id="{706D55BC-FB34-9E86-B317-3501120EB319}"/>
              </a:ext>
            </a:extLst>
          </p:cNvPr>
          <p:cNvCxnSpPr>
            <a:cxnSpLocks/>
            <a:stCxn id="7" idx="3"/>
            <a:endCxn id="8" idx="1"/>
          </p:cNvCxnSpPr>
          <p:nvPr/>
        </p:nvCxnSpPr>
        <p:spPr>
          <a:xfrm flipV="1">
            <a:off x="1838917" y="2234997"/>
            <a:ext cx="897225" cy="1593563"/>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CF352D-ED8C-BB92-3A8C-7AF088981F82}"/>
              </a:ext>
            </a:extLst>
          </p:cNvPr>
          <p:cNvCxnSpPr>
            <a:cxnSpLocks/>
            <a:stCxn id="7" idx="3"/>
            <a:endCxn id="22" idx="1"/>
          </p:cNvCxnSpPr>
          <p:nvPr/>
        </p:nvCxnSpPr>
        <p:spPr>
          <a:xfrm>
            <a:off x="1838917" y="3828560"/>
            <a:ext cx="897225" cy="1593561"/>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FD52CC-36EA-2A9E-26E5-5C1271039B45}"/>
              </a:ext>
            </a:extLst>
          </p:cNvPr>
          <p:cNvCxnSpPr>
            <a:cxnSpLocks/>
            <a:stCxn id="7" idx="3"/>
            <a:endCxn id="18" idx="1"/>
          </p:cNvCxnSpPr>
          <p:nvPr/>
        </p:nvCxnSpPr>
        <p:spPr>
          <a:xfrm flipV="1">
            <a:off x="1838917" y="3828559"/>
            <a:ext cx="897225"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FE57355-E39D-D3E6-4341-9030BCDFF488}"/>
              </a:ext>
            </a:extLst>
          </p:cNvPr>
          <p:cNvSpPr/>
          <p:nvPr/>
        </p:nvSpPr>
        <p:spPr>
          <a:xfrm>
            <a:off x="554736" y="3320238"/>
            <a:ext cx="1284181" cy="101664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Batch Study</a:t>
            </a:r>
          </a:p>
        </p:txBody>
      </p:sp>
      <p:grpSp>
        <p:nvGrpSpPr>
          <p:cNvPr id="12" name="Group 11">
            <a:extLst>
              <a:ext uri="{FF2B5EF4-FFF2-40B4-BE49-F238E27FC236}">
                <a16:creationId xmlns:a16="http://schemas.microsoft.com/office/drawing/2014/main" id="{5C9D3469-E9D9-4EC3-A89D-2B76AAF637D3}"/>
              </a:ext>
            </a:extLst>
          </p:cNvPr>
          <p:cNvGrpSpPr/>
          <p:nvPr/>
        </p:nvGrpSpPr>
        <p:grpSpPr>
          <a:xfrm>
            <a:off x="2736142" y="1599218"/>
            <a:ext cx="4846185" cy="1271558"/>
            <a:chOff x="2736142" y="1599218"/>
            <a:chExt cx="4846185" cy="1271558"/>
          </a:xfrm>
        </p:grpSpPr>
        <p:sp>
          <p:nvSpPr>
            <p:cNvPr id="71" name="TextBox 70">
              <a:extLst>
                <a:ext uri="{FF2B5EF4-FFF2-40B4-BE49-F238E27FC236}">
                  <a16:creationId xmlns:a16="http://schemas.microsoft.com/office/drawing/2014/main" id="{A1F5B6E3-DA24-C6F9-5F62-6BF457F35001}"/>
                </a:ext>
              </a:extLst>
            </p:cNvPr>
            <p:cNvSpPr txBox="1">
              <a:spLocks/>
            </p:cNvSpPr>
            <p:nvPr/>
          </p:nvSpPr>
          <p:spPr>
            <a:xfrm>
              <a:off x="3955804" y="1657916"/>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Annual MW allocation per request</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Clear, year-by-year MW allocation (2028–2033) for each project based on system reliability constraints, formalized through the Load Commissioning Plan (LCP)</a:t>
              </a:r>
            </a:p>
          </p:txBody>
        </p:sp>
        <p:pic>
          <p:nvPicPr>
            <p:cNvPr id="78" name="Graphic 77">
              <a:extLst>
                <a:ext uri="{FF2B5EF4-FFF2-40B4-BE49-F238E27FC236}">
                  <a16:creationId xmlns:a16="http://schemas.microsoft.com/office/drawing/2014/main" id="{D0BEC13A-BA39-CFC5-C179-DE9D672D6AA9}"/>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2977166" y="1866189"/>
              <a:ext cx="737616" cy="737616"/>
            </a:xfrm>
            <a:prstGeom prst="rect">
              <a:avLst/>
            </a:prstGeom>
          </p:spPr>
        </p:pic>
        <p:sp>
          <p:nvSpPr>
            <p:cNvPr id="8" name="Rectangle 7">
              <a:extLst>
                <a:ext uri="{FF2B5EF4-FFF2-40B4-BE49-F238E27FC236}">
                  <a16:creationId xmlns:a16="http://schemas.microsoft.com/office/drawing/2014/main" id="{11509346-B138-1EF2-9683-EC78839851AD}"/>
                </a:ext>
              </a:extLst>
            </p:cNvPr>
            <p:cNvSpPr/>
            <p:nvPr/>
          </p:nvSpPr>
          <p:spPr>
            <a:xfrm>
              <a:off x="2736142" y="1599218"/>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EE5B89E0-F184-7040-996A-0AD9E479C046}"/>
              </a:ext>
            </a:extLst>
          </p:cNvPr>
          <p:cNvGrpSpPr/>
          <p:nvPr/>
        </p:nvGrpSpPr>
        <p:grpSpPr>
          <a:xfrm>
            <a:off x="2736142" y="3192780"/>
            <a:ext cx="4846185" cy="1271558"/>
            <a:chOff x="2736142" y="3192780"/>
            <a:chExt cx="4846185" cy="1271558"/>
          </a:xfrm>
        </p:grpSpPr>
        <p:sp>
          <p:nvSpPr>
            <p:cNvPr id="16" name="TextBox 15">
              <a:extLst>
                <a:ext uri="{FF2B5EF4-FFF2-40B4-BE49-F238E27FC236}">
                  <a16:creationId xmlns:a16="http://schemas.microsoft.com/office/drawing/2014/main" id="{A51E3D25-9E69-839F-57E2-62DBFFA6D6A8}"/>
                </a:ext>
              </a:extLst>
            </p:cNvPr>
            <p:cNvSpPr txBox="1">
              <a:spLocks/>
            </p:cNvSpPr>
            <p:nvPr/>
          </p:nvSpPr>
          <p:spPr>
            <a:xfrm>
              <a:off x="3955804" y="3251478"/>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Financial commitment requirements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Transparency on financial obligations, including interconnection costs, upgrade-related costs, and required financial commitments (e.g., CIAC, security)</a:t>
              </a:r>
            </a:p>
          </p:txBody>
        </p:sp>
        <p:sp>
          <p:nvSpPr>
            <p:cNvPr id="18" name="Rectangle 17">
              <a:extLst>
                <a:ext uri="{FF2B5EF4-FFF2-40B4-BE49-F238E27FC236}">
                  <a16:creationId xmlns:a16="http://schemas.microsoft.com/office/drawing/2014/main" id="{C9DD3A94-63A6-8395-4AF1-6FFC7C55D745}"/>
                </a:ext>
              </a:extLst>
            </p:cNvPr>
            <p:cNvSpPr/>
            <p:nvPr/>
          </p:nvSpPr>
          <p:spPr>
            <a:xfrm>
              <a:off x="2736142" y="3192780"/>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D2B84C11-7F98-AF2D-BFCB-AB51B5B4ADE9}"/>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2977166" y="3459751"/>
              <a:ext cx="737616" cy="737616"/>
            </a:xfrm>
            <a:prstGeom prst="rect">
              <a:avLst/>
            </a:prstGeom>
          </p:spPr>
        </p:pic>
      </p:grpSp>
      <p:grpSp>
        <p:nvGrpSpPr>
          <p:cNvPr id="10" name="Group 9">
            <a:extLst>
              <a:ext uri="{FF2B5EF4-FFF2-40B4-BE49-F238E27FC236}">
                <a16:creationId xmlns:a16="http://schemas.microsoft.com/office/drawing/2014/main" id="{E41B3450-F416-6BC6-2A8F-F13777F3FBAC}"/>
              </a:ext>
            </a:extLst>
          </p:cNvPr>
          <p:cNvGrpSpPr/>
          <p:nvPr/>
        </p:nvGrpSpPr>
        <p:grpSpPr>
          <a:xfrm>
            <a:off x="2736142" y="4786342"/>
            <a:ext cx="4846185" cy="1271558"/>
            <a:chOff x="2736142" y="4786342"/>
            <a:chExt cx="4846185" cy="1271558"/>
          </a:xfrm>
        </p:grpSpPr>
        <p:sp>
          <p:nvSpPr>
            <p:cNvPr id="20" name="TextBox 19">
              <a:extLst>
                <a:ext uri="{FF2B5EF4-FFF2-40B4-BE49-F238E27FC236}">
                  <a16:creationId xmlns:a16="http://schemas.microsoft.com/office/drawing/2014/main" id="{61EDD92B-BC39-951A-4439-F03399977CB2}"/>
                </a:ext>
              </a:extLst>
            </p:cNvPr>
            <p:cNvSpPr txBox="1">
              <a:spLocks/>
            </p:cNvSpPr>
            <p:nvPr/>
          </p:nvSpPr>
          <p:spPr>
            <a:xfrm>
              <a:off x="3955804" y="4845040"/>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Actionable transmission plan</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Identification of system constraints and the transmission upgrades required to serve additional load, translating study results into a coordinated, buildable plan</a:t>
              </a:r>
            </a:p>
          </p:txBody>
        </p:sp>
        <p:sp>
          <p:nvSpPr>
            <p:cNvPr id="22" name="Rectangle 21">
              <a:extLst>
                <a:ext uri="{FF2B5EF4-FFF2-40B4-BE49-F238E27FC236}">
                  <a16:creationId xmlns:a16="http://schemas.microsoft.com/office/drawing/2014/main" id="{2563306E-975A-91C1-0454-1AB048F8D606}"/>
                </a:ext>
              </a:extLst>
            </p:cNvPr>
            <p:cNvSpPr/>
            <p:nvPr/>
          </p:nvSpPr>
          <p:spPr>
            <a:xfrm>
              <a:off x="2736142" y="4786342"/>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pic>
          <p:nvPicPr>
            <p:cNvPr id="33" name="Graphic 32">
              <a:extLst>
                <a:ext uri="{FF2B5EF4-FFF2-40B4-BE49-F238E27FC236}">
                  <a16:creationId xmlns:a16="http://schemas.microsoft.com/office/drawing/2014/main" id="{A96C1E10-23B5-B459-7ECF-9A281F4AAFAA}"/>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2977166" y="5053313"/>
              <a:ext cx="737616" cy="737616"/>
            </a:xfrm>
            <a:prstGeom prst="rect">
              <a:avLst/>
            </a:prstGeom>
          </p:spPr>
        </p:pic>
      </p:grpSp>
      <p:sp>
        <p:nvSpPr>
          <p:cNvPr id="52" name="TextBox 51">
            <a:extLst>
              <a:ext uri="{FF2B5EF4-FFF2-40B4-BE49-F238E27FC236}">
                <a16:creationId xmlns:a16="http://schemas.microsoft.com/office/drawing/2014/main" id="{37605BAB-2C39-881E-E5CC-486DCB35690B}"/>
              </a:ext>
            </a:extLst>
          </p:cNvPr>
          <p:cNvSpPr txBox="1">
            <a:spLocks/>
          </p:cNvSpPr>
          <p:nvPr>
            <p:custDataLst>
              <p:tags r:id="rId3"/>
            </p:custDataLst>
          </p:nvPr>
        </p:nvSpPr>
        <p:spPr>
          <a:xfrm>
            <a:off x="7834964" y="1281471"/>
            <a:ext cx="3799823"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600" b="1" i="0" u="none" strike="noStrike" kern="0" cap="none" spc="0" normalizeH="0" baseline="0" noProof="0">
                <a:ln>
                  <a:noFill/>
                </a:ln>
                <a:solidFill>
                  <a:srgbClr val="000000"/>
                </a:solidFill>
                <a:effectLst/>
                <a:uLnTx/>
                <a:uFillTx/>
                <a:latin typeface="Arial"/>
                <a:ea typeface="+mn-ea"/>
                <a:cs typeface="+mn-cs"/>
              </a:rPr>
              <a:t>How SB6 objectives are enabled</a:t>
            </a:r>
          </a:p>
        </p:txBody>
      </p:sp>
      <p:cxnSp>
        <p:nvCxnSpPr>
          <p:cNvPr id="53" name="LineBasicDefault 19">
            <a:extLst>
              <a:ext uri="{FF2B5EF4-FFF2-40B4-BE49-F238E27FC236}">
                <a16:creationId xmlns:a16="http://schemas.microsoft.com/office/drawing/2014/main" id="{D7A3C740-FEF1-60B4-DAF5-14AA6765C124}"/>
              </a:ext>
            </a:extLst>
          </p:cNvPr>
          <p:cNvCxnSpPr>
            <a:cxnSpLocks/>
          </p:cNvCxnSpPr>
          <p:nvPr>
            <p:custDataLst>
              <p:tags r:id="rId4"/>
            </p:custDataLst>
          </p:nvPr>
        </p:nvCxnSpPr>
        <p:spPr>
          <a:xfrm>
            <a:off x="7834965" y="1562203"/>
            <a:ext cx="3799823"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LineBasicDefault 19">
            <a:extLst>
              <a:ext uri="{FF2B5EF4-FFF2-40B4-BE49-F238E27FC236}">
                <a16:creationId xmlns:a16="http://schemas.microsoft.com/office/drawing/2014/main" id="{41EBF80D-04D1-19F5-BF35-54349344E3FA}"/>
              </a:ext>
            </a:extLst>
          </p:cNvPr>
          <p:cNvCxnSpPr>
            <a:cxnSpLocks/>
          </p:cNvCxnSpPr>
          <p:nvPr>
            <p:custDataLst>
              <p:tags r:id="rId5"/>
            </p:custDataLst>
          </p:nvPr>
        </p:nvCxnSpPr>
        <p:spPr>
          <a:xfrm>
            <a:off x="2736142" y="3031778"/>
            <a:ext cx="4846185" cy="0"/>
          </a:xfrm>
          <a:prstGeom prst="straightConnector1">
            <a:avLst/>
          </a:prstGeom>
          <a:ln w="3175"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LineBasicDefault 19">
            <a:extLst>
              <a:ext uri="{FF2B5EF4-FFF2-40B4-BE49-F238E27FC236}">
                <a16:creationId xmlns:a16="http://schemas.microsoft.com/office/drawing/2014/main" id="{A64CF79F-6C75-A83E-49BC-4B3AF5491709}"/>
              </a:ext>
            </a:extLst>
          </p:cNvPr>
          <p:cNvCxnSpPr>
            <a:cxnSpLocks/>
          </p:cNvCxnSpPr>
          <p:nvPr>
            <p:custDataLst>
              <p:tags r:id="rId6"/>
            </p:custDataLst>
          </p:nvPr>
        </p:nvCxnSpPr>
        <p:spPr>
          <a:xfrm>
            <a:off x="2736142" y="4625340"/>
            <a:ext cx="8898645" cy="0"/>
          </a:xfrm>
          <a:prstGeom prst="straightConnector1">
            <a:avLst/>
          </a:prstGeom>
          <a:ln w="3175"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A6CFA931-7EC0-B346-6FCE-E1CA8493EE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08845" y="773856"/>
            <a:ext cx="503802" cy="503802"/>
          </a:xfrm>
          <a:prstGeom prst="rect">
            <a:avLst/>
          </a:prstGeom>
        </p:spPr>
      </p:pic>
      <p:sp>
        <p:nvSpPr>
          <p:cNvPr id="67" name="TextBox 66">
            <a:extLst>
              <a:ext uri="{FF2B5EF4-FFF2-40B4-BE49-F238E27FC236}">
                <a16:creationId xmlns:a16="http://schemas.microsoft.com/office/drawing/2014/main" id="{3243EEED-3FB2-A322-2C63-00C2AC77E633}"/>
              </a:ext>
            </a:extLst>
          </p:cNvPr>
          <p:cNvSpPr txBox="1">
            <a:spLocks/>
          </p:cNvSpPr>
          <p:nvPr/>
        </p:nvSpPr>
        <p:spPr>
          <a:xfrm>
            <a:off x="7834965" y="4845040"/>
            <a:ext cx="3799823"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System reliability: </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Actionable transmission plan aligns load growth with system capability and enables timely development of required upgrades to protect the grid</a:t>
            </a:r>
          </a:p>
        </p:txBody>
      </p:sp>
      <p:cxnSp>
        <p:nvCxnSpPr>
          <p:cNvPr id="70" name="Straight Arrow Connector 69">
            <a:extLst>
              <a:ext uri="{FF2B5EF4-FFF2-40B4-BE49-F238E27FC236}">
                <a16:creationId xmlns:a16="http://schemas.microsoft.com/office/drawing/2014/main" id="{22199313-07A7-3C04-3B67-2F8091F12251}"/>
              </a:ext>
            </a:extLst>
          </p:cNvPr>
          <p:cNvCxnSpPr>
            <a:cxnSpLocks/>
          </p:cNvCxnSpPr>
          <p:nvPr/>
        </p:nvCxnSpPr>
        <p:spPr>
          <a:xfrm>
            <a:off x="9734876" y="1657916"/>
            <a:ext cx="0" cy="2747724"/>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DF36F25-613A-1595-86AF-45CB6C5749D1}"/>
              </a:ext>
            </a:extLst>
          </p:cNvPr>
          <p:cNvSpPr txBox="1">
            <a:spLocks/>
          </p:cNvSpPr>
          <p:nvPr/>
        </p:nvSpPr>
        <p:spPr>
          <a:xfrm>
            <a:off x="7834965" y="2600891"/>
            <a:ext cx="3799823" cy="646331"/>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Economic development: </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MW allocation and cost visibility provide the certainty developers need to proceed with investments</a:t>
            </a:r>
          </a:p>
        </p:txBody>
      </p:sp>
      <p:sp>
        <p:nvSpPr>
          <p:cNvPr id="3" name="Slide Number Placeholder 4">
            <a:extLst>
              <a:ext uri="{FF2B5EF4-FFF2-40B4-BE49-F238E27FC236}">
                <a16:creationId xmlns:a16="http://schemas.microsoft.com/office/drawing/2014/main" id="{F72AF40B-C45D-144F-6E68-575B22FF43CA}"/>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13</a:t>
            </a:fld>
            <a:endParaRPr lang="en-US"/>
          </a:p>
        </p:txBody>
      </p:sp>
    </p:spTree>
    <p:extLst>
      <p:ext uri="{BB962C8B-B14F-4D97-AF65-F5344CB8AC3E}">
        <p14:creationId xmlns:p14="http://schemas.microsoft.com/office/powerpoint/2010/main" val="102552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3371055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F372E9A3-496A-9E5B-996E-0B15670EA48E}"/>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B4966F49-253D-7289-AB9A-9C9944A2C781}"/>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8" name="Text Placeholder 4">
            <a:extLst>
              <a:ext uri="{FF2B5EF4-FFF2-40B4-BE49-F238E27FC236}">
                <a16:creationId xmlns:a16="http://schemas.microsoft.com/office/drawing/2014/main" id="{390238E3-BD66-533B-346F-A4048DA4ABE4}"/>
              </a:ext>
            </a:extLst>
          </p:cNvPr>
          <p:cNvSpPr>
            <a:spLocks noGrp="1"/>
          </p:cNvSpPr>
          <p:nvPr>
            <p:custDataLst>
              <p:tags r:id="rId5"/>
            </p:custDataLst>
          </p:nvPr>
        </p:nvSpPr>
        <p:spPr bwMode="auto">
          <a:xfrm>
            <a:off x="4264025" y="2971800"/>
            <a:ext cx="6392863" cy="457200"/>
          </a:xfrm>
          <a:prstGeom prst="rect">
            <a:avLst/>
          </a:prstGeom>
          <a:solidFill>
            <a:schemeClr val="accent1"/>
          </a:solidFill>
          <a:ln>
            <a:noFill/>
          </a:ln>
          <a:effec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What is the transitional Batch Zero process</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 name="Text Placeholder 4">
            <a:hlinkClick r:id="rId14" action="ppaction://hlinksldjump"/>
            <a:extLst>
              <a:ext uri="{FF2B5EF4-FFF2-40B4-BE49-F238E27FC236}">
                <a16:creationId xmlns:a16="http://schemas.microsoft.com/office/drawing/2014/main" id="{E5A4AF54-E590-2433-F113-45CDC24858A7}"/>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649ED160-0BCC-17C2-564B-DFC2C8157139}"/>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B3196CBE-CA7A-9F57-3CB8-17FEC3ADC102}"/>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771C62CF-8DE7-1B64-5A14-AD86515FC580}"/>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14</a:t>
            </a:fld>
            <a:endParaRPr lang="en-US"/>
          </a:p>
        </p:txBody>
      </p:sp>
    </p:spTree>
    <p:extLst>
      <p:ext uri="{BB962C8B-B14F-4D97-AF65-F5344CB8AC3E}">
        <p14:creationId xmlns:p14="http://schemas.microsoft.com/office/powerpoint/2010/main" val="353640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9F0E8-B653-4E2C-C14B-726B708689A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6933D9E-711D-27FF-9967-2795E6DC1E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6" name="think-cell data - do not delete" hidden="1">
                        <a:extLst>
                          <a:ext uri="{FF2B5EF4-FFF2-40B4-BE49-F238E27FC236}">
                            <a16:creationId xmlns:a16="http://schemas.microsoft.com/office/drawing/2014/main" id="{66933D9E-711D-27FF-9967-2795E6DC1E62}"/>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9DEC6E3F-205A-7BB7-FF01-0FFCB42A92BA}"/>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Batch Zero is a bridge between existing and new processes</a:t>
            </a:r>
          </a:p>
        </p:txBody>
      </p:sp>
      <p:sp>
        <p:nvSpPr>
          <p:cNvPr id="10" name="Freeform: Shape 9">
            <a:extLst>
              <a:ext uri="{FF2B5EF4-FFF2-40B4-BE49-F238E27FC236}">
                <a16:creationId xmlns:a16="http://schemas.microsoft.com/office/drawing/2014/main" id="{3B29BD21-729C-1442-CE58-582DB70003BF}"/>
              </a:ext>
            </a:extLst>
          </p:cNvPr>
          <p:cNvSpPr/>
          <p:nvPr>
            <p:custDataLst>
              <p:tags r:id="rId3"/>
            </p:custDataLst>
          </p:nvPr>
        </p:nvSpPr>
        <p:spPr>
          <a:xfrm>
            <a:off x="495298"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0" y="457201"/>
                </a:lnTo>
                <a:close/>
              </a:path>
            </a:pathLst>
          </a:custGeom>
          <a:solidFill>
            <a:schemeClr val="bg1">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 name="TextBox 10">
            <a:extLst>
              <a:ext uri="{FF2B5EF4-FFF2-40B4-BE49-F238E27FC236}">
                <a16:creationId xmlns:a16="http://schemas.microsoft.com/office/drawing/2014/main" id="{4435E409-D1B6-B4D5-A166-AE57063E4CC0}"/>
              </a:ext>
            </a:extLst>
          </p:cNvPr>
          <p:cNvSpPr txBox="1"/>
          <p:nvPr>
            <p:custDataLst>
              <p:tags r:id="rId4"/>
            </p:custDataLst>
          </p:nvPr>
        </p:nvSpPr>
        <p:spPr>
          <a:xfrm>
            <a:off x="558798" y="1375436"/>
            <a:ext cx="3597597"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chemeClr val="tx1"/>
              </a:buClr>
            </a:pPr>
            <a:r>
              <a:rPr lang="en-US" b="1"/>
              <a:t>PGRR115</a:t>
            </a:r>
          </a:p>
        </p:txBody>
      </p:sp>
      <p:sp>
        <p:nvSpPr>
          <p:cNvPr id="37" name="Freeform: Shape 36">
            <a:extLst>
              <a:ext uri="{FF2B5EF4-FFF2-40B4-BE49-F238E27FC236}">
                <a16:creationId xmlns:a16="http://schemas.microsoft.com/office/drawing/2014/main" id="{1AB01570-C1CC-CCD6-EEA4-3CC67279B805}"/>
              </a:ext>
            </a:extLst>
          </p:cNvPr>
          <p:cNvSpPr/>
          <p:nvPr>
            <p:custDataLst>
              <p:tags r:id="rId5"/>
            </p:custDataLst>
          </p:nvPr>
        </p:nvSpPr>
        <p:spPr>
          <a:xfrm>
            <a:off x="4204395"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5680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41024" y="457201"/>
                </a:lnTo>
                <a:close/>
              </a:path>
            </a:pathLst>
          </a:custGeom>
          <a:gradFill flip="none" rotWithShape="1">
            <a:gsLst>
              <a:gs pos="57000">
                <a:srgbClr val="81A4A9"/>
              </a:gs>
              <a:gs pos="0">
                <a:schemeClr val="bg1">
                  <a:lumMod val="65000"/>
                </a:schemeClr>
              </a:gs>
              <a:gs pos="100000">
                <a:schemeClr val="accent1">
                  <a:shade val="67500"/>
                  <a:satMod val="115000"/>
                </a:schemeClr>
              </a:gs>
              <a:gs pos="100000">
                <a:srgbClr val="00AEC7"/>
              </a:gs>
            </a:gsLst>
            <a:lin ang="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TextBox 37">
            <a:extLst>
              <a:ext uri="{FF2B5EF4-FFF2-40B4-BE49-F238E27FC236}">
                <a16:creationId xmlns:a16="http://schemas.microsoft.com/office/drawing/2014/main" id="{2F154B61-21B0-7CF2-6BDC-DFFA631D3A94}"/>
              </a:ext>
            </a:extLst>
          </p:cNvPr>
          <p:cNvSpPr txBox="1"/>
          <p:nvPr>
            <p:custDataLst>
              <p:tags r:id="rId6"/>
            </p:custDataLst>
          </p:nvPr>
        </p:nvSpPr>
        <p:spPr>
          <a:xfrm>
            <a:off x="4339205" y="1375436"/>
            <a:ext cx="3526286"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solidFill>
              </a:rPr>
              <a:t>PGRR145/ Batch Zero</a:t>
            </a:r>
          </a:p>
        </p:txBody>
      </p:sp>
      <p:sp>
        <p:nvSpPr>
          <p:cNvPr id="41" name="Freeform: Shape 40">
            <a:extLst>
              <a:ext uri="{FF2B5EF4-FFF2-40B4-BE49-F238E27FC236}">
                <a16:creationId xmlns:a16="http://schemas.microsoft.com/office/drawing/2014/main" id="{11BF533E-F722-D314-4329-8FB46D9DB27C}"/>
              </a:ext>
            </a:extLst>
          </p:cNvPr>
          <p:cNvSpPr/>
          <p:nvPr>
            <p:custDataLst>
              <p:tags r:id="rId7"/>
            </p:custDataLst>
          </p:nvPr>
        </p:nvSpPr>
        <p:spPr>
          <a:xfrm>
            <a:off x="7913492"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56799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41024" y="457201"/>
                </a:lnTo>
                <a:close/>
              </a:path>
            </a:pathLst>
          </a:cu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TextBox 41">
            <a:extLst>
              <a:ext uri="{FF2B5EF4-FFF2-40B4-BE49-F238E27FC236}">
                <a16:creationId xmlns:a16="http://schemas.microsoft.com/office/drawing/2014/main" id="{54B14C7A-C3A4-2806-536D-181AF15E7425}"/>
              </a:ext>
            </a:extLst>
          </p:cNvPr>
          <p:cNvSpPr txBox="1"/>
          <p:nvPr>
            <p:custDataLst>
              <p:tags r:id="rId8"/>
            </p:custDataLst>
          </p:nvPr>
        </p:nvSpPr>
        <p:spPr>
          <a:xfrm>
            <a:off x="8048303" y="1375436"/>
            <a:ext cx="3526286"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solidFill>
              </a:rPr>
              <a:t>PGRR(TBD) Batch Study Process</a:t>
            </a:r>
          </a:p>
        </p:txBody>
      </p:sp>
      <p:sp>
        <p:nvSpPr>
          <p:cNvPr id="1040" name="TextBox 1039">
            <a:extLst>
              <a:ext uri="{FF2B5EF4-FFF2-40B4-BE49-F238E27FC236}">
                <a16:creationId xmlns:a16="http://schemas.microsoft.com/office/drawing/2014/main" id="{2608D755-ADCC-3C18-24FE-BB912F55CE51}"/>
              </a:ext>
            </a:extLst>
          </p:cNvPr>
          <p:cNvSpPr txBox="1">
            <a:spLocks/>
          </p:cNvSpPr>
          <p:nvPr>
            <p:custDataLst>
              <p:tags r:id="rId9"/>
            </p:custDataLst>
          </p:nvPr>
        </p:nvSpPr>
        <p:spPr>
          <a:xfrm>
            <a:off x="4434779" y="1846897"/>
            <a:ext cx="3179755" cy="448973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Batch Zero bridges the current and future processes by reassessing existing requests under a consistent, system-wide view and studying them together</a:t>
            </a:r>
          </a:p>
          <a:p>
            <a:pPr marL="285750" indent="-285750">
              <a:spcBef>
                <a:spcPts val="1400"/>
              </a:spcBef>
              <a:buFont typeface="Arial" panose="020B0604020202020204" pitchFamily="34" charset="0"/>
              <a:buChar char="•"/>
            </a:pPr>
            <a:r>
              <a:rPr lang="en-US">
                <a:cs typeface="Arial" panose="020B0604020202020204" pitchFamily="34" charset="0"/>
              </a:rPr>
              <a:t>It introduces coordinated studies, clear eligibility criteria, and produces phased load allocations/an actionable transmission plan</a:t>
            </a:r>
          </a:p>
          <a:p>
            <a:pPr marL="285750" indent="-285750">
              <a:spcBef>
                <a:spcPts val="1400"/>
              </a:spcBef>
              <a:buFont typeface="Arial" panose="020B0604020202020204" pitchFamily="34" charset="0"/>
              <a:buChar char="•"/>
            </a:pPr>
            <a:r>
              <a:rPr lang="en-US">
                <a:cs typeface="Arial" panose="020B0604020202020204" pitchFamily="34" charset="0"/>
              </a:rPr>
              <a:t>It ensures projects can continue progressing while establishing the foundation for the future batch process and avoiding a transition “grey zone”</a:t>
            </a:r>
          </a:p>
        </p:txBody>
      </p:sp>
      <p:sp>
        <p:nvSpPr>
          <p:cNvPr id="1042" name="TextBox 1041">
            <a:extLst>
              <a:ext uri="{FF2B5EF4-FFF2-40B4-BE49-F238E27FC236}">
                <a16:creationId xmlns:a16="http://schemas.microsoft.com/office/drawing/2014/main" id="{DF6984BC-B551-FD06-FAD2-C6AD4351AAA9}"/>
              </a:ext>
            </a:extLst>
          </p:cNvPr>
          <p:cNvSpPr txBox="1"/>
          <p:nvPr>
            <p:custDataLst>
              <p:tags r:id="rId10"/>
            </p:custDataLst>
          </p:nvPr>
        </p:nvSpPr>
        <p:spPr>
          <a:xfrm>
            <a:off x="495298" y="1846897"/>
            <a:ext cx="3343277" cy="24340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Under PGRR115, projects are studied one-by-one, with each new request potentially triggering restudies and changing assumptions</a:t>
            </a:r>
          </a:p>
          <a:p>
            <a:pPr marL="285750" indent="-285750">
              <a:spcBef>
                <a:spcPts val="1400"/>
              </a:spcBef>
              <a:buFont typeface="Arial" panose="020B0604020202020204" pitchFamily="34" charset="0"/>
              <a:buChar char="•"/>
            </a:pPr>
            <a:r>
              <a:rPr lang="en-US">
                <a:cs typeface="Arial" panose="020B0604020202020204" pitchFamily="34" charset="0"/>
              </a:rPr>
              <a:t>This fragmented approach limits coordination and creates backlog, delays, and uncertainty on available capacity</a:t>
            </a:r>
          </a:p>
        </p:txBody>
      </p:sp>
      <p:sp>
        <p:nvSpPr>
          <p:cNvPr id="1044" name="TextBox 1043">
            <a:extLst>
              <a:ext uri="{FF2B5EF4-FFF2-40B4-BE49-F238E27FC236}">
                <a16:creationId xmlns:a16="http://schemas.microsoft.com/office/drawing/2014/main" id="{27B86FB4-2C84-1F3F-EC0B-A9BBAF418845}"/>
              </a:ext>
            </a:extLst>
          </p:cNvPr>
          <p:cNvSpPr txBox="1"/>
          <p:nvPr>
            <p:custDataLst>
              <p:tags r:id="rId11"/>
            </p:custDataLst>
          </p:nvPr>
        </p:nvSpPr>
        <p:spPr>
          <a:xfrm>
            <a:off x="8143875" y="1846897"/>
            <a:ext cx="3343276" cy="24340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The future process studies projects in batches, enabling a system-wide view with consistent assumptions and direct linkage to transmission planning</a:t>
            </a:r>
          </a:p>
          <a:p>
            <a:pPr marL="285750" indent="-285750">
              <a:spcBef>
                <a:spcPts val="1400"/>
              </a:spcBef>
              <a:buFont typeface="Arial" panose="020B0604020202020204" pitchFamily="34" charset="0"/>
              <a:buChar char="•"/>
            </a:pPr>
            <a:r>
              <a:rPr lang="en-US">
                <a:cs typeface="Arial" panose="020B0604020202020204" pitchFamily="34" charset="0"/>
              </a:rPr>
              <a:t>This creates a more scalable, transparent, and predictable interconnection framework</a:t>
            </a:r>
          </a:p>
        </p:txBody>
      </p:sp>
      <p:cxnSp>
        <p:nvCxnSpPr>
          <p:cNvPr id="1047" name="Straight Connector 1046">
            <a:extLst>
              <a:ext uri="{FF2B5EF4-FFF2-40B4-BE49-F238E27FC236}">
                <a16:creationId xmlns:a16="http://schemas.microsoft.com/office/drawing/2014/main" id="{F47DE475-33C7-5739-40A7-033B305225A2}"/>
              </a:ext>
            </a:extLst>
          </p:cNvPr>
          <p:cNvCxnSpPr>
            <a:cxnSpLocks/>
          </p:cNvCxnSpPr>
          <p:nvPr/>
        </p:nvCxnSpPr>
        <p:spPr>
          <a:xfrm>
            <a:off x="4170108" y="1846897"/>
            <a:ext cx="0" cy="4344353"/>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5EB80F78-66B6-4689-D7E5-D8367F5451E3}"/>
              </a:ext>
            </a:extLst>
          </p:cNvPr>
          <p:cNvCxnSpPr>
            <a:cxnSpLocks/>
          </p:cNvCxnSpPr>
          <p:nvPr/>
        </p:nvCxnSpPr>
        <p:spPr>
          <a:xfrm>
            <a:off x="7879205" y="1846897"/>
            <a:ext cx="0" cy="4344353"/>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59" name="TextBox 1058">
            <a:extLst>
              <a:ext uri="{FF2B5EF4-FFF2-40B4-BE49-F238E27FC236}">
                <a16:creationId xmlns:a16="http://schemas.microsoft.com/office/drawing/2014/main" id="{1481586B-BBEA-C152-14ED-C00D533280BE}"/>
              </a:ext>
            </a:extLst>
          </p:cNvPr>
          <p:cNvSpPr txBox="1"/>
          <p:nvPr/>
        </p:nvSpPr>
        <p:spPr>
          <a:xfrm>
            <a:off x="495298" y="1061727"/>
            <a:ext cx="3661097"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Today</a:t>
            </a:r>
          </a:p>
        </p:txBody>
      </p:sp>
      <p:sp>
        <p:nvSpPr>
          <p:cNvPr id="1060" name="TextBox 1059">
            <a:extLst>
              <a:ext uri="{FF2B5EF4-FFF2-40B4-BE49-F238E27FC236}">
                <a16:creationId xmlns:a16="http://schemas.microsoft.com/office/drawing/2014/main" id="{D7C7BA1D-470E-D7FB-B720-6D1166D8707F}"/>
              </a:ext>
            </a:extLst>
          </p:cNvPr>
          <p:cNvSpPr txBox="1"/>
          <p:nvPr/>
        </p:nvSpPr>
        <p:spPr>
          <a:xfrm>
            <a:off x="4434779" y="1061727"/>
            <a:ext cx="3318571"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Transition</a:t>
            </a:r>
          </a:p>
        </p:txBody>
      </p:sp>
      <p:sp>
        <p:nvSpPr>
          <p:cNvPr id="1061" name="TextBox 1060">
            <a:extLst>
              <a:ext uri="{FF2B5EF4-FFF2-40B4-BE49-F238E27FC236}">
                <a16:creationId xmlns:a16="http://schemas.microsoft.com/office/drawing/2014/main" id="{D2B81CAE-00D6-D07E-EA52-B6C7481D8157}"/>
              </a:ext>
            </a:extLst>
          </p:cNvPr>
          <p:cNvSpPr txBox="1"/>
          <p:nvPr/>
        </p:nvSpPr>
        <p:spPr>
          <a:xfrm>
            <a:off x="8143876" y="1061727"/>
            <a:ext cx="3430713"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Future</a:t>
            </a:r>
          </a:p>
        </p:txBody>
      </p:sp>
      <p:sp>
        <p:nvSpPr>
          <p:cNvPr id="1091" name="Slide Number Placeholder 4">
            <a:extLst>
              <a:ext uri="{FF2B5EF4-FFF2-40B4-BE49-F238E27FC236}">
                <a16:creationId xmlns:a16="http://schemas.microsoft.com/office/drawing/2014/main" id="{FD255DA7-8D3B-1B01-B60D-513EF5A17DA3}"/>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15</a:t>
            </a:fld>
            <a:endParaRPr lang="en-US"/>
          </a:p>
        </p:txBody>
      </p:sp>
    </p:spTree>
    <p:extLst>
      <p:ext uri="{BB962C8B-B14F-4D97-AF65-F5344CB8AC3E}">
        <p14:creationId xmlns:p14="http://schemas.microsoft.com/office/powerpoint/2010/main" val="230455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8C2C4D2-5326-DC60-90BE-77592AB132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7" imgW="404" imgH="405" progId="TCLayout.ActiveDocument.1">
                  <p:embed/>
                </p:oleObj>
              </mc:Choice>
              <mc:Fallback>
                <p:oleObj name="think-cell Slide" r:id="rId57" imgW="404" imgH="405" progId="TCLayout.ActiveDocument.1">
                  <p:embed/>
                  <p:pic>
                    <p:nvPicPr>
                      <p:cNvPr id="5" name="think-cell data - do not delete" hidden="1">
                        <a:extLst>
                          <a:ext uri="{FF2B5EF4-FFF2-40B4-BE49-F238E27FC236}">
                            <a16:creationId xmlns:a16="http://schemas.microsoft.com/office/drawing/2014/main" id="{D8C2C4D2-5326-DC60-90BE-77592AB13226}"/>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2D91F31-8A05-FB87-E629-CF331D7F4BB5}"/>
              </a:ext>
            </a:extLst>
          </p:cNvPr>
          <p:cNvSpPr>
            <a:spLocks noGrp="1"/>
          </p:cNvSpPr>
          <p:nvPr>
            <p:ph type="title"/>
            <p:custDataLst>
              <p:tags r:id="rId2"/>
            </p:custDataLst>
          </p:nvPr>
        </p:nvSpPr>
        <p:spPr/>
        <p:txBody>
          <a:bodyPr vert="horz">
            <a:noAutofit/>
          </a:bodyPr>
          <a:lstStyle/>
          <a:p>
            <a:r>
              <a:rPr lang="en-US"/>
              <a:t>Two-step revision plan: enable Batch Zero now and establish the enduring batch framework</a:t>
            </a:r>
          </a:p>
        </p:txBody>
      </p:sp>
      <p:sp>
        <p:nvSpPr>
          <p:cNvPr id="12" name="TextBox 11">
            <a:extLst>
              <a:ext uri="{FF2B5EF4-FFF2-40B4-BE49-F238E27FC236}">
                <a16:creationId xmlns:a16="http://schemas.microsoft.com/office/drawing/2014/main" id="{05F77136-1A50-B0D9-18F7-35306E172758}"/>
              </a:ext>
            </a:extLst>
          </p:cNvPr>
          <p:cNvSpPr txBox="1">
            <a:spLocks/>
          </p:cNvSpPr>
          <p:nvPr>
            <p:custDataLst>
              <p:tags r:id="rId3"/>
            </p:custDataLst>
          </p:nvPr>
        </p:nvSpPr>
        <p:spPr>
          <a:xfrm>
            <a:off x="849193" y="2305632"/>
            <a:ext cx="1215820" cy="64633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Enable a Batch Zero 2026 launch</a:t>
            </a:r>
          </a:p>
        </p:txBody>
      </p:sp>
      <p:cxnSp>
        <p:nvCxnSpPr>
          <p:cNvPr id="13" name="LineBasicDefault 19">
            <a:extLst>
              <a:ext uri="{FF2B5EF4-FFF2-40B4-BE49-F238E27FC236}">
                <a16:creationId xmlns:a16="http://schemas.microsoft.com/office/drawing/2014/main" id="{3FD9D93F-E9D0-1BA7-7CA4-1F763A38C012}"/>
              </a:ext>
            </a:extLst>
          </p:cNvPr>
          <p:cNvCxnSpPr>
            <a:cxnSpLocks/>
          </p:cNvCxnSpPr>
          <p:nvPr>
            <p:custDataLst>
              <p:tags r:id="rId4"/>
            </p:custDataLst>
          </p:nvPr>
        </p:nvCxnSpPr>
        <p:spPr>
          <a:xfrm>
            <a:off x="554736" y="2185029"/>
            <a:ext cx="6013545" cy="10483"/>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7"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auto">
          <a:xfrm>
            <a:off x="4868863" y="1371600"/>
            <a:ext cx="676910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79153D7-F8CD-48F1-924B-2524964F7124}" type="datetime'''''''2''''''0''''''''''''''''''''''''2''''''''''6'''">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2026</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auto">
          <a:xfrm>
            <a:off x="4868864" y="1647825"/>
            <a:ext cx="166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99B93D6-8C31-41EF-BFF1-2B4F6E2DB3E0}" type="datetime'Q''''''''''''''1'''''''''''''''''''''''">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Q1</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4" name="Text Placeholder 4">
            <a:extLst>
              <a:ext uri="{FF2B5EF4-FFF2-40B4-BE49-F238E27FC236}">
                <a16:creationId xmlns:a16="http://schemas.microsoft.com/office/drawing/2014/main" id="{1F0004B9-0CB8-F8DB-B5AA-87E9A3FC3E38}"/>
              </a:ext>
            </a:extLst>
          </p:cNvPr>
          <p:cNvSpPr>
            <a:spLocks noGrp="1"/>
          </p:cNvSpPr>
          <p:nvPr>
            <p:custDataLst>
              <p:tags r:id="rId7"/>
            </p:custDataLst>
          </p:nvPr>
        </p:nvSpPr>
        <p:spPr bwMode="auto">
          <a:xfrm>
            <a:off x="6537325" y="1647825"/>
            <a:ext cx="16875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2349FC0-979B-4E70-92B6-0EA6774E2217}" type="datetime'''''''''''''''''''Q''''''''''''''''''''''''2'''''''''">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Q2</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7" name="Text Placeholder 4">
            <a:extLst>
              <a:ext uri="{FF2B5EF4-FFF2-40B4-BE49-F238E27FC236}">
                <a16:creationId xmlns:a16="http://schemas.microsoft.com/office/drawing/2014/main" id="{340D0780-E8DE-DEA1-EDD9-A0FB259B6B6E}"/>
              </a:ext>
            </a:extLst>
          </p:cNvPr>
          <p:cNvSpPr>
            <a:spLocks noGrp="1"/>
          </p:cNvSpPr>
          <p:nvPr>
            <p:custDataLst>
              <p:tags r:id="rId8"/>
            </p:custDataLst>
          </p:nvPr>
        </p:nvSpPr>
        <p:spPr bwMode="auto">
          <a:xfrm>
            <a:off x="8224838" y="1647825"/>
            <a:ext cx="17065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56E5EFD-89FE-4EAB-97B0-7D5B05A59ED5}" type="datetime'''Q''''''''''''''3'''''''''''''''''''''''''''">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Q3</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9" name="Text Placeholder 4">
            <a:extLst>
              <a:ext uri="{FF2B5EF4-FFF2-40B4-BE49-F238E27FC236}">
                <a16:creationId xmlns:a16="http://schemas.microsoft.com/office/drawing/2014/main" id="{8B456EFE-16AE-35CC-CB6C-6857609760E3}"/>
              </a:ext>
            </a:extLst>
          </p:cNvPr>
          <p:cNvSpPr>
            <a:spLocks noGrp="1"/>
          </p:cNvSpPr>
          <p:nvPr>
            <p:custDataLst>
              <p:tags r:id="rId9"/>
            </p:custDataLst>
          </p:nvPr>
        </p:nvSpPr>
        <p:spPr bwMode="auto">
          <a:xfrm>
            <a:off x="9931400" y="1647825"/>
            <a:ext cx="17065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15D0430-0028-4D69-A503-CA3172580C3E}" type="datetime'''''''''''''''''''''''''Q''''''''''''''''''''''''''4'''''">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Q4</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7" name="Text Placeholder 4">
            <a:extLst>
              <a:ext uri="{FF2B5EF4-FFF2-40B4-BE49-F238E27FC236}">
                <a16:creationId xmlns:a16="http://schemas.microsoft.com/office/drawing/2014/main" id="{73129D7C-97C6-791B-E46E-8E533DCBB241}"/>
              </a:ext>
            </a:extLst>
          </p:cNvPr>
          <p:cNvSpPr>
            <a:spLocks noGrp="1"/>
          </p:cNvSpPr>
          <p:nvPr>
            <p:custDataLst>
              <p:tags r:id="rId10"/>
            </p:custDataLst>
          </p:nvPr>
        </p:nvSpPr>
        <p:spPr bwMode="auto">
          <a:xfrm>
            <a:off x="4868864"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AE0E109-E201-4C91-B1A1-061A168E57B6}" type="datetime'''''''''J''''''''''''a''''''''''''''''''''''''n'''''''''''">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Jan</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9" name="Text Placeholder 4">
            <a:extLst>
              <a:ext uri="{FF2B5EF4-FFF2-40B4-BE49-F238E27FC236}">
                <a16:creationId xmlns:a16="http://schemas.microsoft.com/office/drawing/2014/main" id="{C03528AD-E65D-1EC0-A7D3-AFEF019AAEFD}"/>
              </a:ext>
            </a:extLst>
          </p:cNvPr>
          <p:cNvSpPr>
            <a:spLocks noGrp="1"/>
          </p:cNvSpPr>
          <p:nvPr>
            <p:custDataLst>
              <p:tags r:id="rId11"/>
            </p:custDataLst>
          </p:nvPr>
        </p:nvSpPr>
        <p:spPr bwMode="auto">
          <a:xfrm>
            <a:off x="5443539" y="1924050"/>
            <a:ext cx="5191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4D9AD88-34D1-4D82-A8BA-B3F734FB2B84}" type="datetime'''''''''''''F''''''''''''e''''''''''''b'''''''''''''''">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Feb</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auto">
          <a:xfrm>
            <a:off x="596265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7C4CB1C-D628-4EC0-A8EE-C5018AEF4394}" type="datetime'''M''''''''''''''''''''''''a''''r'''''''''''''''''''''''''''''">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Mar</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1" name="Text Placeholder 4">
            <a:extLst>
              <a:ext uri="{FF2B5EF4-FFF2-40B4-BE49-F238E27FC236}">
                <a16:creationId xmlns:a16="http://schemas.microsoft.com/office/drawing/2014/main" id="{A42358D7-6A9E-89BA-C042-968912B9605B}"/>
              </a:ext>
            </a:extLst>
          </p:cNvPr>
          <p:cNvSpPr>
            <a:spLocks noGrp="1"/>
          </p:cNvSpPr>
          <p:nvPr>
            <p:custDataLst>
              <p:tags r:id="rId13"/>
            </p:custDataLst>
          </p:nvPr>
        </p:nvSpPr>
        <p:spPr bwMode="auto">
          <a:xfrm>
            <a:off x="6537325" y="1924050"/>
            <a:ext cx="5572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6154552-4206-4873-9EDE-0FABC66FDD81}" type="datetime'''''''A''''''''''''''''''''''''''''''''''''''''''pr'''''">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Apr</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2" name="Text Placeholder 4">
            <a:extLst>
              <a:ext uri="{FF2B5EF4-FFF2-40B4-BE49-F238E27FC236}">
                <a16:creationId xmlns:a16="http://schemas.microsoft.com/office/drawing/2014/main" id="{C233880F-6DBE-B770-B5C9-9DE70EA450C7}"/>
              </a:ext>
            </a:extLst>
          </p:cNvPr>
          <p:cNvSpPr>
            <a:spLocks noGrp="1"/>
          </p:cNvSpPr>
          <p:nvPr>
            <p:custDataLst>
              <p:tags r:id="rId14"/>
            </p:custDataLst>
          </p:nvPr>
        </p:nvSpPr>
        <p:spPr bwMode="auto">
          <a:xfrm>
            <a:off x="7094539"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7320247-2871-41C9-8228-BAEEE7AA73DA}" type="datetime'''''''''M''''''''''''a''''''''''''''y'''''">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May</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8977E4D4-29AB-C9DF-9537-48FDBCAC79A0}"/>
              </a:ext>
            </a:extLst>
          </p:cNvPr>
          <p:cNvSpPr>
            <a:spLocks noGrp="1"/>
          </p:cNvSpPr>
          <p:nvPr>
            <p:custDataLst>
              <p:tags r:id="rId15"/>
            </p:custDataLst>
          </p:nvPr>
        </p:nvSpPr>
        <p:spPr bwMode="auto">
          <a:xfrm>
            <a:off x="7669214" y="1924050"/>
            <a:ext cx="5556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FD0BF3F-A85B-4A8A-895F-827244618C83}" type="datetime'''''J''''''''u''''''''''''''''''''n'''">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Jun</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1" name="Text Placeholder 4">
            <a:extLst>
              <a:ext uri="{FF2B5EF4-FFF2-40B4-BE49-F238E27FC236}">
                <a16:creationId xmlns:a16="http://schemas.microsoft.com/office/drawing/2014/main" id="{22A34C6F-B7EC-AED8-C4C1-CB89CACF72F6}"/>
              </a:ext>
            </a:extLst>
          </p:cNvPr>
          <p:cNvSpPr>
            <a:spLocks noGrp="1"/>
          </p:cNvSpPr>
          <p:nvPr>
            <p:custDataLst>
              <p:tags r:id="rId16"/>
            </p:custDataLst>
          </p:nvPr>
        </p:nvSpPr>
        <p:spPr bwMode="auto">
          <a:xfrm>
            <a:off x="8224839" y="1924050"/>
            <a:ext cx="576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38C8846-38C9-44E9-B942-CD6F6C577512}" type="datetime'''''''''''''''''J''''''''''''''''u''''''''l'''''''''''''''">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Jul</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2" name="Text Placeholder 4">
            <a:extLst>
              <a:ext uri="{FF2B5EF4-FFF2-40B4-BE49-F238E27FC236}">
                <a16:creationId xmlns:a16="http://schemas.microsoft.com/office/drawing/2014/main" id="{529BDE9E-47A6-E5B9-95A4-7E82DD8D6F68}"/>
              </a:ext>
            </a:extLst>
          </p:cNvPr>
          <p:cNvSpPr>
            <a:spLocks noGrp="1"/>
          </p:cNvSpPr>
          <p:nvPr>
            <p:custDataLst>
              <p:tags r:id="rId17"/>
            </p:custDataLst>
          </p:nvPr>
        </p:nvSpPr>
        <p:spPr bwMode="auto">
          <a:xfrm>
            <a:off x="880110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A2F4EC2-C29B-4CC1-9BF6-A20E19EF6ADD}" type="datetime'''A''''''''''''''''u''''''''''g'''">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Aug</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3" name="Text Placeholder 4">
            <a:extLst>
              <a:ext uri="{FF2B5EF4-FFF2-40B4-BE49-F238E27FC236}">
                <a16:creationId xmlns:a16="http://schemas.microsoft.com/office/drawing/2014/main" id="{DD11A76D-4C1B-A6EA-7535-2DEFDD59ECA7}"/>
              </a:ext>
            </a:extLst>
          </p:cNvPr>
          <p:cNvSpPr>
            <a:spLocks noGrp="1"/>
          </p:cNvSpPr>
          <p:nvPr>
            <p:custDataLst>
              <p:tags r:id="rId18"/>
            </p:custDataLst>
          </p:nvPr>
        </p:nvSpPr>
        <p:spPr bwMode="auto">
          <a:xfrm>
            <a:off x="9375776" y="1924050"/>
            <a:ext cx="5556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A6C90BB-DD65-42C5-92FF-AC50FC22C4FD}" type="datetime'''''''S''''e''''''''''''''''''''''''''''''p'''''''''''''''">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Sep</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4" name="Text Placeholder 4">
            <a:extLst>
              <a:ext uri="{FF2B5EF4-FFF2-40B4-BE49-F238E27FC236}">
                <a16:creationId xmlns:a16="http://schemas.microsoft.com/office/drawing/2014/main" id="{38166764-C1CD-EF58-50F7-4C2642C985F6}"/>
              </a:ext>
            </a:extLst>
          </p:cNvPr>
          <p:cNvSpPr>
            <a:spLocks noGrp="1"/>
          </p:cNvSpPr>
          <p:nvPr>
            <p:custDataLst>
              <p:tags r:id="rId19"/>
            </p:custDataLst>
          </p:nvPr>
        </p:nvSpPr>
        <p:spPr bwMode="auto">
          <a:xfrm>
            <a:off x="993140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E7BE11B-6DB8-425E-B82E-105D921BA081}" type="datetime'''''''''''''''''''''O''''c''t'''''''''''''''''''''''''''''''">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Oct</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5" name="Text Placeholder 4">
            <a:extLst>
              <a:ext uri="{FF2B5EF4-FFF2-40B4-BE49-F238E27FC236}">
                <a16:creationId xmlns:a16="http://schemas.microsoft.com/office/drawing/2014/main" id="{B2760840-4165-B5A2-CB24-185A4C5598CA}"/>
              </a:ext>
            </a:extLst>
          </p:cNvPr>
          <p:cNvSpPr>
            <a:spLocks noGrp="1"/>
          </p:cNvSpPr>
          <p:nvPr>
            <p:custDataLst>
              <p:tags r:id="rId20"/>
            </p:custDataLst>
          </p:nvPr>
        </p:nvSpPr>
        <p:spPr bwMode="auto">
          <a:xfrm>
            <a:off x="10506076" y="1924050"/>
            <a:ext cx="5572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DECA702-A320-4549-8A25-16DF1D335016}" type="datetime'N''''''''o''''v'''''''''''''''''''''''''''''''''''''''''''''">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Nov</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6" name="Text Placeholder 4">
            <a:extLst>
              <a:ext uri="{FF2B5EF4-FFF2-40B4-BE49-F238E27FC236}">
                <a16:creationId xmlns:a16="http://schemas.microsoft.com/office/drawing/2014/main" id="{6D6B0668-6C6E-B831-A12C-895860B0A7D8}"/>
              </a:ext>
            </a:extLst>
          </p:cNvPr>
          <p:cNvSpPr>
            <a:spLocks noGrp="1"/>
          </p:cNvSpPr>
          <p:nvPr>
            <p:custDataLst>
              <p:tags r:id="rId21"/>
            </p:custDataLst>
          </p:nvPr>
        </p:nvSpPr>
        <p:spPr bwMode="auto">
          <a:xfrm>
            <a:off x="11063289"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0A757A4-0CFC-447A-8B68-7E0BD2DD4BAA}" type="datetime'''''''''''D''''''''''''''''''''''''''''''e''''''''''''c'''">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Dec</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75" name="Straight Connector 74">
            <a:extLst>
              <a:ext uri="{FF2B5EF4-FFF2-40B4-BE49-F238E27FC236}">
                <a16:creationId xmlns:a16="http://schemas.microsoft.com/office/drawing/2014/main" id="{98925381-3A56-319B-A6CF-A1B623824187}"/>
              </a:ext>
            </a:extLst>
          </p:cNvPr>
          <p:cNvCxnSpPr/>
          <p:nvPr>
            <p:custDataLst>
              <p:tags r:id="rId22"/>
            </p:custDataLst>
          </p:nvPr>
        </p:nvCxnSpPr>
        <p:spPr bwMode="auto">
          <a:xfrm flipH="1">
            <a:off x="4813301" y="1924050"/>
            <a:ext cx="17240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ABB00836-3766-0D0C-4E6C-72D4738E8D89}"/>
              </a:ext>
            </a:extLst>
          </p:cNvPr>
          <p:cNvCxnSpPr/>
          <p:nvPr>
            <p:custDataLst>
              <p:tags r:id="rId23"/>
            </p:custDataLst>
          </p:nvPr>
        </p:nvCxnSpPr>
        <p:spPr bwMode="auto">
          <a:xfrm flipH="1">
            <a:off x="4813300" y="1647825"/>
            <a:ext cx="68246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EE61CCFB-D734-E352-72D8-46EDBE1B3AF5}"/>
              </a:ext>
            </a:extLst>
          </p:cNvPr>
          <p:cNvCxnSpPr/>
          <p:nvPr>
            <p:custDataLst>
              <p:tags r:id="rId24"/>
            </p:custDataLst>
          </p:nvPr>
        </p:nvCxnSpPr>
        <p:spPr bwMode="auto">
          <a:xfrm flipH="1">
            <a:off x="8169275" y="1924050"/>
            <a:ext cx="17621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A3A1FC04-524B-210D-47A0-1CAC74FF5AFD}"/>
              </a:ext>
            </a:extLst>
          </p:cNvPr>
          <p:cNvCxnSpPr/>
          <p:nvPr>
            <p:custDataLst>
              <p:tags r:id="rId25"/>
            </p:custDataLst>
          </p:nvPr>
        </p:nvCxnSpPr>
        <p:spPr bwMode="auto">
          <a:xfrm flipH="1">
            <a:off x="6481763" y="1924050"/>
            <a:ext cx="174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33519A03-7006-71A2-D505-703927F2E9CE}"/>
              </a:ext>
            </a:extLst>
          </p:cNvPr>
          <p:cNvCxnSpPr/>
          <p:nvPr>
            <p:custDataLst>
              <p:tags r:id="rId26"/>
            </p:custDataLst>
          </p:nvPr>
        </p:nvCxnSpPr>
        <p:spPr bwMode="auto">
          <a:xfrm flipH="1">
            <a:off x="9875838" y="1924050"/>
            <a:ext cx="17621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18BBF3F-7FAB-322B-8711-5B9554979AFD}"/>
              </a:ext>
            </a:extLst>
          </p:cNvPr>
          <p:cNvCxnSpPr/>
          <p:nvPr>
            <p:custDataLst>
              <p:tags r:id="rId27"/>
            </p:custDataLst>
          </p:nvPr>
        </p:nvCxnSpPr>
        <p:spPr bwMode="auto">
          <a:xfrm>
            <a:off x="4868863"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AE1F478-E6A1-FF47-78E4-9EEC0B84398E}"/>
              </a:ext>
            </a:extLst>
          </p:cNvPr>
          <p:cNvCxnSpPr/>
          <p:nvPr>
            <p:custDataLst>
              <p:tags r:id="rId28"/>
            </p:custDataLst>
          </p:nvPr>
        </p:nvCxnSpPr>
        <p:spPr bwMode="auto">
          <a:xfrm>
            <a:off x="11637963"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A799225-F7FB-797A-2092-F62D09288A0D}"/>
              </a:ext>
            </a:extLst>
          </p:cNvPr>
          <p:cNvCxnSpPr/>
          <p:nvPr>
            <p:custDataLst>
              <p:tags r:id="rId29"/>
            </p:custDataLst>
          </p:nvPr>
        </p:nvCxnSpPr>
        <p:spPr bwMode="auto">
          <a:xfrm>
            <a:off x="54435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932FB19A-19CE-D9DD-AB9B-AD90F109235A}"/>
              </a:ext>
            </a:extLst>
          </p:cNvPr>
          <p:cNvCxnSpPr/>
          <p:nvPr>
            <p:custDataLst>
              <p:tags r:id="rId30"/>
            </p:custDataLst>
          </p:nvPr>
        </p:nvCxnSpPr>
        <p:spPr bwMode="auto">
          <a:xfrm>
            <a:off x="596265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9D0D4BEC-48D8-82D3-0AE5-C61239F4BF10}"/>
              </a:ext>
            </a:extLst>
          </p:cNvPr>
          <p:cNvCxnSpPr/>
          <p:nvPr>
            <p:custDataLst>
              <p:tags r:id="rId31"/>
            </p:custDataLst>
          </p:nvPr>
        </p:nvCxnSpPr>
        <p:spPr bwMode="auto">
          <a:xfrm>
            <a:off x="653732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D78D605-623E-AA11-A631-43E61A8C8A83}"/>
              </a:ext>
            </a:extLst>
          </p:cNvPr>
          <p:cNvCxnSpPr/>
          <p:nvPr>
            <p:custDataLst>
              <p:tags r:id="rId32"/>
            </p:custDataLst>
          </p:nvPr>
        </p:nvCxnSpPr>
        <p:spPr bwMode="auto">
          <a:xfrm>
            <a:off x="70945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848C65D6-1915-D563-2821-4BE2A3B8E75F}"/>
              </a:ext>
            </a:extLst>
          </p:cNvPr>
          <p:cNvCxnSpPr/>
          <p:nvPr>
            <p:custDataLst>
              <p:tags r:id="rId33"/>
            </p:custDataLst>
          </p:nvPr>
        </p:nvCxnSpPr>
        <p:spPr bwMode="auto">
          <a:xfrm>
            <a:off x="82248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B201BAA4-B9EB-80F8-72C7-484AE5BB1646}"/>
              </a:ext>
            </a:extLst>
          </p:cNvPr>
          <p:cNvCxnSpPr/>
          <p:nvPr>
            <p:custDataLst>
              <p:tags r:id="rId34"/>
            </p:custDataLst>
          </p:nvPr>
        </p:nvCxnSpPr>
        <p:spPr bwMode="auto">
          <a:xfrm>
            <a:off x="880110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38D787D-8327-5E2F-898E-E1735A773897}"/>
              </a:ext>
            </a:extLst>
          </p:cNvPr>
          <p:cNvCxnSpPr/>
          <p:nvPr>
            <p:custDataLst>
              <p:tags r:id="rId35"/>
            </p:custDataLst>
          </p:nvPr>
        </p:nvCxnSpPr>
        <p:spPr bwMode="auto">
          <a:xfrm>
            <a:off x="937577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7916F80-A759-2685-C59F-66D2BDF226E7}"/>
              </a:ext>
            </a:extLst>
          </p:cNvPr>
          <p:cNvCxnSpPr/>
          <p:nvPr>
            <p:custDataLst>
              <p:tags r:id="rId36"/>
            </p:custDataLst>
          </p:nvPr>
        </p:nvCxnSpPr>
        <p:spPr bwMode="auto">
          <a:xfrm>
            <a:off x="993140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1E8CC4CC-F3E8-14C3-8362-F49196D42AD0}"/>
              </a:ext>
            </a:extLst>
          </p:cNvPr>
          <p:cNvCxnSpPr/>
          <p:nvPr>
            <p:custDataLst>
              <p:tags r:id="rId37"/>
            </p:custDataLst>
          </p:nvPr>
        </p:nvCxnSpPr>
        <p:spPr bwMode="auto">
          <a:xfrm>
            <a:off x="1050607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FF0A67F-A67A-35D6-D2DB-627ECB7FA793}"/>
              </a:ext>
            </a:extLst>
          </p:cNvPr>
          <p:cNvCxnSpPr/>
          <p:nvPr>
            <p:custDataLst>
              <p:tags r:id="rId38"/>
            </p:custDataLst>
          </p:nvPr>
        </p:nvCxnSpPr>
        <p:spPr bwMode="auto">
          <a:xfrm>
            <a:off x="1106328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72AE8B8-7067-8E78-3C04-054239D77333}"/>
              </a:ext>
            </a:extLst>
          </p:cNvPr>
          <p:cNvCxnSpPr/>
          <p:nvPr>
            <p:custDataLst>
              <p:tags r:id="rId39"/>
            </p:custDataLst>
          </p:nvPr>
        </p:nvCxnSpPr>
        <p:spPr bwMode="auto">
          <a:xfrm>
            <a:off x="4868863" y="5721350"/>
            <a:ext cx="676910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6CFBFABC-D4D4-F431-5935-AECCD59A8D11}"/>
              </a:ext>
            </a:extLst>
          </p:cNvPr>
          <p:cNvCxnSpPr/>
          <p:nvPr>
            <p:custDataLst>
              <p:tags r:id="rId40"/>
            </p:custDataLst>
          </p:nvPr>
        </p:nvCxnSpPr>
        <p:spPr bwMode="gray">
          <a:xfrm>
            <a:off x="7669213" y="2200275"/>
            <a:ext cx="0" cy="3675063"/>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DDA69D1-9EFC-8AB0-D91A-45739DA683AC}"/>
              </a:ext>
            </a:extLst>
          </p:cNvPr>
          <p:cNvCxnSpPr/>
          <p:nvPr>
            <p:custDataLst>
              <p:tags r:id="rId41"/>
            </p:custDataLst>
          </p:nvPr>
        </p:nvCxnSpPr>
        <p:spPr bwMode="gray">
          <a:xfrm>
            <a:off x="11618913" y="2200275"/>
            <a:ext cx="0" cy="3675063"/>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EB5FE82-DE8A-D417-4E08-A2D6590951C9}"/>
              </a:ext>
            </a:extLst>
          </p:cNvPr>
          <p:cNvCxnSpPr/>
          <p:nvPr>
            <p:custDataLst>
              <p:tags r:id="rId42"/>
            </p:custDataLst>
          </p:nvPr>
        </p:nvCxnSpPr>
        <p:spPr bwMode="auto">
          <a:xfrm>
            <a:off x="4868863" y="2200275"/>
            <a:ext cx="676910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4" name="Isosceles Triangle 113">
            <a:extLst>
              <a:ext uri="{FF2B5EF4-FFF2-40B4-BE49-F238E27FC236}">
                <a16:creationId xmlns:a16="http://schemas.microsoft.com/office/drawing/2014/main" id="{E84F11C8-2B51-44EF-7349-C54F71D324D2}"/>
              </a:ext>
            </a:extLst>
          </p:cNvPr>
          <p:cNvSpPr/>
          <p:nvPr>
            <p:custDataLst>
              <p:tags r:id="rId43"/>
            </p:custDataLst>
          </p:nvPr>
        </p:nvSpPr>
        <p:spPr bwMode="gray">
          <a:xfrm>
            <a:off x="11530013" y="57864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2" name="Isosceles Triangle 111">
            <a:extLst>
              <a:ext uri="{FF2B5EF4-FFF2-40B4-BE49-F238E27FC236}">
                <a16:creationId xmlns:a16="http://schemas.microsoft.com/office/drawing/2014/main" id="{EAD5C070-60BE-C15B-218C-76245AFAC4AF}"/>
              </a:ext>
            </a:extLst>
          </p:cNvPr>
          <p:cNvSpPr/>
          <p:nvPr>
            <p:custDataLst>
              <p:tags r:id="rId44"/>
            </p:custDataLst>
          </p:nvPr>
        </p:nvSpPr>
        <p:spPr bwMode="gray">
          <a:xfrm>
            <a:off x="7580313" y="57864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cxnSp>
        <p:nvCxnSpPr>
          <p:cNvPr id="80" name="LineBasicDefault 19">
            <a:extLst>
              <a:ext uri="{FF2B5EF4-FFF2-40B4-BE49-F238E27FC236}">
                <a16:creationId xmlns:a16="http://schemas.microsoft.com/office/drawing/2014/main" id="{ED5D8E37-A99F-69FB-E277-399AAA4AB1A2}"/>
              </a:ext>
            </a:extLst>
          </p:cNvPr>
          <p:cNvCxnSpPr>
            <a:cxnSpLocks/>
          </p:cNvCxnSpPr>
          <p:nvPr>
            <p:custDataLst>
              <p:tags r:id="rId45"/>
            </p:custDataLst>
          </p:nvPr>
        </p:nvCxnSpPr>
        <p:spPr>
          <a:xfrm>
            <a:off x="554736" y="3924441"/>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47814577-D748-839D-CC52-0D93B7B5A5CD}"/>
              </a:ext>
            </a:extLst>
          </p:cNvPr>
          <p:cNvSpPr txBox="1">
            <a:spLocks/>
          </p:cNvSpPr>
          <p:nvPr>
            <p:custDataLst>
              <p:tags r:id="rId46"/>
            </p:custDataLst>
          </p:nvPr>
        </p:nvSpPr>
        <p:spPr>
          <a:xfrm>
            <a:off x="7257726" y="6001213"/>
            <a:ext cx="795292"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rPr>
              <a:t>Jun Board</a:t>
            </a:r>
          </a:p>
        </p:txBody>
      </p:sp>
      <p:sp>
        <p:nvSpPr>
          <p:cNvPr id="118" name="TextBox 117">
            <a:extLst>
              <a:ext uri="{FF2B5EF4-FFF2-40B4-BE49-F238E27FC236}">
                <a16:creationId xmlns:a16="http://schemas.microsoft.com/office/drawing/2014/main" id="{9C3C2AAB-E563-5424-8CB4-9F5B5CC5F3CC}"/>
              </a:ext>
            </a:extLst>
          </p:cNvPr>
          <p:cNvSpPr txBox="1">
            <a:spLocks/>
          </p:cNvSpPr>
          <p:nvPr>
            <p:custDataLst>
              <p:tags r:id="rId47"/>
            </p:custDataLst>
          </p:nvPr>
        </p:nvSpPr>
        <p:spPr>
          <a:xfrm>
            <a:off x="11211135" y="6001213"/>
            <a:ext cx="820984"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rPr>
              <a:t>Dec Board</a:t>
            </a:r>
          </a:p>
        </p:txBody>
      </p:sp>
      <p:sp>
        <p:nvSpPr>
          <p:cNvPr id="20" name="TrackerNumBlue 20">
            <a:extLst>
              <a:ext uri="{FF2B5EF4-FFF2-40B4-BE49-F238E27FC236}">
                <a16:creationId xmlns:a16="http://schemas.microsoft.com/office/drawing/2014/main" id="{3D47A3A5-F2E4-AB8E-068B-3D45D7D64788}"/>
              </a:ext>
            </a:extLst>
          </p:cNvPr>
          <p:cNvSpPr/>
          <p:nvPr>
            <p:custDataLst>
              <p:tags r:id="rId48"/>
            </p:custDataLst>
          </p:nvPr>
        </p:nvSpPr>
        <p:spPr>
          <a:xfrm>
            <a:off x="543188" y="2305632"/>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endParaRPr kumimoji="0" lang="en-US" sz="1400" b="1" i="0" u="none" strike="noStrike" kern="1200" cap="none" spc="0" normalizeH="0" baseline="0" noProof="0" err="1">
              <a:ln>
                <a:noFill/>
              </a:ln>
              <a:solidFill>
                <a:srgbClr val="FFFFFF"/>
              </a:solidFill>
              <a:effectLst/>
              <a:uLnTx/>
              <a:uFillTx/>
              <a:latin typeface="Arial"/>
              <a:ea typeface="+mn-ea"/>
              <a:cs typeface="+mn-cs"/>
            </a:endParaRPr>
          </a:p>
        </p:txBody>
      </p:sp>
      <p:cxnSp>
        <p:nvCxnSpPr>
          <p:cNvPr id="128" name="GreyLineContentSeparatorDefault 126">
            <a:extLst>
              <a:ext uri="{FF2B5EF4-FFF2-40B4-BE49-F238E27FC236}">
                <a16:creationId xmlns:a16="http://schemas.microsoft.com/office/drawing/2014/main" id="{95506279-98CB-D7B8-BA04-CA8556362924}"/>
              </a:ext>
            </a:extLst>
          </p:cNvPr>
          <p:cNvCxnSpPr>
            <a:cxnSpLocks/>
          </p:cNvCxnSpPr>
          <p:nvPr>
            <p:custDataLst>
              <p:tags r:id="rId49"/>
            </p:custDataLst>
          </p:nvPr>
        </p:nvCxnSpPr>
        <p:spPr>
          <a:xfrm>
            <a:off x="2260598" y="2819997"/>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 name="GreyLineContentSeparatorDefault 126">
            <a:extLst>
              <a:ext uri="{FF2B5EF4-FFF2-40B4-BE49-F238E27FC236}">
                <a16:creationId xmlns:a16="http://schemas.microsoft.com/office/drawing/2014/main" id="{850D1EB7-869E-7B15-59F5-E3F04CB61A2C}"/>
              </a:ext>
            </a:extLst>
          </p:cNvPr>
          <p:cNvCxnSpPr>
            <a:cxnSpLocks/>
          </p:cNvCxnSpPr>
          <p:nvPr>
            <p:custDataLst>
              <p:tags r:id="rId50"/>
            </p:custDataLst>
          </p:nvPr>
        </p:nvCxnSpPr>
        <p:spPr>
          <a:xfrm>
            <a:off x="2260598" y="4522283"/>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GreyLineContentSeparatorDefault 126">
            <a:extLst>
              <a:ext uri="{FF2B5EF4-FFF2-40B4-BE49-F238E27FC236}">
                <a16:creationId xmlns:a16="http://schemas.microsoft.com/office/drawing/2014/main" id="{A61A791D-82BB-E19B-5437-BBE9CA622828}"/>
              </a:ext>
            </a:extLst>
          </p:cNvPr>
          <p:cNvCxnSpPr>
            <a:cxnSpLocks/>
          </p:cNvCxnSpPr>
          <p:nvPr>
            <p:custDataLst>
              <p:tags r:id="rId51"/>
            </p:custDataLst>
          </p:nvPr>
        </p:nvCxnSpPr>
        <p:spPr>
          <a:xfrm>
            <a:off x="2260598" y="3372219"/>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GreyLineContentSeparatorDefault 126">
            <a:extLst>
              <a:ext uri="{FF2B5EF4-FFF2-40B4-BE49-F238E27FC236}">
                <a16:creationId xmlns:a16="http://schemas.microsoft.com/office/drawing/2014/main" id="{2E150254-6913-B538-2CCE-FE5583C9D666}"/>
              </a:ext>
            </a:extLst>
          </p:cNvPr>
          <p:cNvCxnSpPr>
            <a:cxnSpLocks/>
          </p:cNvCxnSpPr>
          <p:nvPr>
            <p:custDataLst>
              <p:tags r:id="rId52"/>
            </p:custDataLst>
          </p:nvPr>
        </p:nvCxnSpPr>
        <p:spPr>
          <a:xfrm>
            <a:off x="2260598" y="5120125"/>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rackerNumBlue 20">
            <a:extLst>
              <a:ext uri="{FF2B5EF4-FFF2-40B4-BE49-F238E27FC236}">
                <a16:creationId xmlns:a16="http://schemas.microsoft.com/office/drawing/2014/main" id="{11FE7460-4C1A-4FB5-33B0-7D180E782597}"/>
              </a:ext>
            </a:extLst>
          </p:cNvPr>
          <p:cNvSpPr/>
          <p:nvPr>
            <p:custDataLst>
              <p:tags r:id="rId53"/>
            </p:custDataLst>
          </p:nvPr>
        </p:nvSpPr>
        <p:spPr>
          <a:xfrm>
            <a:off x="543188" y="4007918"/>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4" name="TextBox 33">
            <a:extLst>
              <a:ext uri="{FF2B5EF4-FFF2-40B4-BE49-F238E27FC236}">
                <a16:creationId xmlns:a16="http://schemas.microsoft.com/office/drawing/2014/main" id="{2B476B41-2676-7E45-38A6-DF37529FF9A8}"/>
              </a:ext>
            </a:extLst>
          </p:cNvPr>
          <p:cNvSpPr txBox="1">
            <a:spLocks/>
          </p:cNvSpPr>
          <p:nvPr>
            <p:custDataLst>
              <p:tags r:id="rId54"/>
            </p:custDataLst>
          </p:nvPr>
        </p:nvSpPr>
        <p:spPr>
          <a:xfrm>
            <a:off x="849193" y="4007918"/>
            <a:ext cx="1215820" cy="64633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Establish an ongoing batch process</a:t>
            </a:r>
          </a:p>
        </p:txBody>
      </p:sp>
      <p:grpSp>
        <p:nvGrpSpPr>
          <p:cNvPr id="52" name="Group 51">
            <a:extLst>
              <a:ext uri="{FF2B5EF4-FFF2-40B4-BE49-F238E27FC236}">
                <a16:creationId xmlns:a16="http://schemas.microsoft.com/office/drawing/2014/main" id="{4FD9C434-D20D-85C5-9E8E-66D1425B3091}"/>
              </a:ext>
            </a:extLst>
          </p:cNvPr>
          <p:cNvGrpSpPr/>
          <p:nvPr/>
        </p:nvGrpSpPr>
        <p:grpSpPr>
          <a:xfrm>
            <a:off x="2296728" y="3455696"/>
            <a:ext cx="5370897" cy="385267"/>
            <a:chOff x="2296728" y="3492723"/>
            <a:chExt cx="5370897" cy="385267"/>
          </a:xfrm>
        </p:grpSpPr>
        <p:sp>
          <p:nvSpPr>
            <p:cNvPr id="23" name="Arrow: Pentagon 22">
              <a:extLst>
                <a:ext uri="{FF2B5EF4-FFF2-40B4-BE49-F238E27FC236}">
                  <a16:creationId xmlns:a16="http://schemas.microsoft.com/office/drawing/2014/main" id="{2EF695F8-D431-ECC3-60AA-F17E47477CF5}"/>
                </a:ext>
              </a:extLst>
            </p:cNvPr>
            <p:cNvSpPr>
              <a:spLocks/>
            </p:cNvSpPr>
            <p:nvPr/>
          </p:nvSpPr>
          <p:spPr>
            <a:xfrm>
              <a:off x="6673174" y="3492723"/>
              <a:ext cx="994451"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27" name="Isosceles Triangle 26">
              <a:extLst>
                <a:ext uri="{FF2B5EF4-FFF2-40B4-BE49-F238E27FC236}">
                  <a16:creationId xmlns:a16="http://schemas.microsoft.com/office/drawing/2014/main" id="{FB565304-99F6-DC23-8294-159962086180}"/>
                </a:ext>
              </a:extLst>
            </p:cNvPr>
            <p:cNvSpPr/>
            <p:nvPr/>
          </p:nvSpPr>
          <p:spPr>
            <a:xfrm>
              <a:off x="6584275" y="3600656"/>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35C32C04-6D56-8050-3A52-07894686796E}"/>
                </a:ext>
              </a:extLst>
            </p:cNvPr>
            <p:cNvSpPr txBox="1"/>
            <p:nvPr/>
          </p:nvSpPr>
          <p:spPr>
            <a:xfrm>
              <a:off x="4887915" y="3600718"/>
              <a:ext cx="1677640"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To be published (TBD)</a:t>
              </a:r>
            </a:p>
          </p:txBody>
        </p:sp>
        <p:sp>
          <p:nvSpPr>
            <p:cNvPr id="15" name="TextBox 14">
              <a:extLst>
                <a:ext uri="{FF2B5EF4-FFF2-40B4-BE49-F238E27FC236}">
                  <a16:creationId xmlns:a16="http://schemas.microsoft.com/office/drawing/2014/main" id="{E02C7484-4DA2-81F7-5CF1-E0B38CB2BBD5}"/>
                </a:ext>
              </a:extLst>
            </p:cNvPr>
            <p:cNvSpPr txBox="1"/>
            <p:nvPr/>
          </p:nvSpPr>
          <p:spPr>
            <a:xfrm>
              <a:off x="2296728" y="3577634"/>
              <a:ext cx="233374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for Batch Zero</a:t>
              </a:r>
            </a:p>
          </p:txBody>
        </p:sp>
      </p:grpSp>
      <p:grpSp>
        <p:nvGrpSpPr>
          <p:cNvPr id="50" name="Group 49">
            <a:extLst>
              <a:ext uri="{FF2B5EF4-FFF2-40B4-BE49-F238E27FC236}">
                <a16:creationId xmlns:a16="http://schemas.microsoft.com/office/drawing/2014/main" id="{364F4CD1-5243-F535-A6A3-D5FF7E8EBA06}"/>
              </a:ext>
            </a:extLst>
          </p:cNvPr>
          <p:cNvGrpSpPr/>
          <p:nvPr/>
        </p:nvGrpSpPr>
        <p:grpSpPr>
          <a:xfrm>
            <a:off x="2296728" y="2305632"/>
            <a:ext cx="5370898" cy="430887"/>
            <a:chOff x="2296728" y="2305632"/>
            <a:chExt cx="5370898" cy="430887"/>
          </a:xfrm>
        </p:grpSpPr>
        <p:sp>
          <p:nvSpPr>
            <p:cNvPr id="130" name="TextBox 129">
              <a:extLst>
                <a:ext uri="{FF2B5EF4-FFF2-40B4-BE49-F238E27FC236}">
                  <a16:creationId xmlns:a16="http://schemas.microsoft.com/office/drawing/2014/main" id="{938119B1-566E-7096-E38B-6A3C2DEEFC94}"/>
                </a:ext>
              </a:extLst>
            </p:cNvPr>
            <p:cNvSpPr txBox="1"/>
            <p:nvPr/>
          </p:nvSpPr>
          <p:spPr>
            <a:xfrm>
              <a:off x="4999298" y="2436437"/>
              <a:ext cx="911292"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Published 3/4</a:t>
              </a:r>
            </a:p>
          </p:txBody>
        </p:sp>
        <p:sp>
          <p:nvSpPr>
            <p:cNvPr id="135" name="Arrow: Pentagon 134">
              <a:extLst>
                <a:ext uri="{FF2B5EF4-FFF2-40B4-BE49-F238E27FC236}">
                  <a16:creationId xmlns:a16="http://schemas.microsoft.com/office/drawing/2014/main" id="{6D46894D-AD93-82D7-F166-30C26232C554}"/>
                </a:ext>
              </a:extLst>
            </p:cNvPr>
            <p:cNvSpPr>
              <a:spLocks/>
            </p:cNvSpPr>
            <p:nvPr/>
          </p:nvSpPr>
          <p:spPr>
            <a:xfrm>
              <a:off x="6014712" y="2328442"/>
              <a:ext cx="1652914"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19" name="Isosceles Triangle 18">
              <a:extLst>
                <a:ext uri="{FF2B5EF4-FFF2-40B4-BE49-F238E27FC236}">
                  <a16:creationId xmlns:a16="http://schemas.microsoft.com/office/drawing/2014/main" id="{8F8E1C70-BBB1-2B63-5A0F-55B901F8E0B3}"/>
                </a:ext>
              </a:extLst>
            </p:cNvPr>
            <p:cNvSpPr/>
            <p:nvPr/>
          </p:nvSpPr>
          <p:spPr>
            <a:xfrm>
              <a:off x="5929312" y="2436375"/>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EFE97828-B206-111D-D5FF-715BD168DD01}"/>
                </a:ext>
              </a:extLst>
            </p:cNvPr>
            <p:cNvSpPr txBox="1"/>
            <p:nvPr/>
          </p:nvSpPr>
          <p:spPr>
            <a:xfrm>
              <a:off x="2296728" y="2305632"/>
              <a:ext cx="23337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PGRR145/NPRR1325 (Batch Zero framework)</a:t>
              </a:r>
            </a:p>
          </p:txBody>
        </p:sp>
      </p:grpSp>
      <p:grpSp>
        <p:nvGrpSpPr>
          <p:cNvPr id="51" name="Group 50">
            <a:extLst>
              <a:ext uri="{FF2B5EF4-FFF2-40B4-BE49-F238E27FC236}">
                <a16:creationId xmlns:a16="http://schemas.microsoft.com/office/drawing/2014/main" id="{1C923E22-40E3-C28D-F147-967C98AB99ED}"/>
              </a:ext>
            </a:extLst>
          </p:cNvPr>
          <p:cNvGrpSpPr/>
          <p:nvPr/>
        </p:nvGrpSpPr>
        <p:grpSpPr>
          <a:xfrm>
            <a:off x="2296728" y="2903475"/>
            <a:ext cx="5370897" cy="385267"/>
            <a:chOff x="2296728" y="2870884"/>
            <a:chExt cx="5370897" cy="385267"/>
          </a:xfrm>
        </p:grpSpPr>
        <p:sp>
          <p:nvSpPr>
            <p:cNvPr id="22" name="Arrow: Pentagon 21">
              <a:extLst>
                <a:ext uri="{FF2B5EF4-FFF2-40B4-BE49-F238E27FC236}">
                  <a16:creationId xmlns:a16="http://schemas.microsoft.com/office/drawing/2014/main" id="{EC8AB2BB-B7A1-4452-14B3-0CDEF430641F}"/>
                </a:ext>
              </a:extLst>
            </p:cNvPr>
            <p:cNvSpPr>
              <a:spLocks/>
            </p:cNvSpPr>
            <p:nvPr/>
          </p:nvSpPr>
          <p:spPr>
            <a:xfrm>
              <a:off x="6673174" y="2870884"/>
              <a:ext cx="994451"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25" name="Isosceles Triangle 24">
              <a:extLst>
                <a:ext uri="{FF2B5EF4-FFF2-40B4-BE49-F238E27FC236}">
                  <a16:creationId xmlns:a16="http://schemas.microsoft.com/office/drawing/2014/main" id="{651F28B3-3E2D-6AAA-AC58-C438B3C06573}"/>
                </a:ext>
              </a:extLst>
            </p:cNvPr>
            <p:cNvSpPr/>
            <p:nvPr/>
          </p:nvSpPr>
          <p:spPr>
            <a:xfrm>
              <a:off x="6584275" y="2978817"/>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483375BB-E8E5-B8F3-584F-0EA39C565428}"/>
                </a:ext>
              </a:extLst>
            </p:cNvPr>
            <p:cNvSpPr txBox="1"/>
            <p:nvPr/>
          </p:nvSpPr>
          <p:spPr>
            <a:xfrm>
              <a:off x="4887915" y="2978879"/>
              <a:ext cx="1677640"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To be published 4/8 (TBD)</a:t>
              </a:r>
            </a:p>
          </p:txBody>
        </p:sp>
        <p:sp>
          <p:nvSpPr>
            <p:cNvPr id="120" name="TextBox 119">
              <a:extLst>
                <a:ext uri="{FF2B5EF4-FFF2-40B4-BE49-F238E27FC236}">
                  <a16:creationId xmlns:a16="http://schemas.microsoft.com/office/drawing/2014/main" id="{C44AC081-5E0F-DB8D-ED30-813312DE7F13}"/>
                </a:ext>
              </a:extLst>
            </p:cNvPr>
            <p:cNvSpPr txBox="1"/>
            <p:nvPr/>
          </p:nvSpPr>
          <p:spPr>
            <a:xfrm>
              <a:off x="2296728" y="2955795"/>
              <a:ext cx="233374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CLR for Batch Zero</a:t>
              </a:r>
            </a:p>
          </p:txBody>
        </p:sp>
      </p:grpSp>
      <p:grpSp>
        <p:nvGrpSpPr>
          <p:cNvPr id="53" name="Group 52">
            <a:extLst>
              <a:ext uri="{FF2B5EF4-FFF2-40B4-BE49-F238E27FC236}">
                <a16:creationId xmlns:a16="http://schemas.microsoft.com/office/drawing/2014/main" id="{F76BF0AF-7D57-4362-C039-CEE516A80E1D}"/>
              </a:ext>
            </a:extLst>
          </p:cNvPr>
          <p:cNvGrpSpPr/>
          <p:nvPr/>
        </p:nvGrpSpPr>
        <p:grpSpPr>
          <a:xfrm>
            <a:off x="2296727" y="4007918"/>
            <a:ext cx="9322184" cy="430887"/>
            <a:chOff x="2296727" y="4029976"/>
            <a:chExt cx="9322184" cy="430887"/>
          </a:xfrm>
        </p:grpSpPr>
        <p:sp>
          <p:nvSpPr>
            <p:cNvPr id="7" name="Arrow: Pentagon 6">
              <a:extLst>
                <a:ext uri="{FF2B5EF4-FFF2-40B4-BE49-F238E27FC236}">
                  <a16:creationId xmlns:a16="http://schemas.microsoft.com/office/drawing/2014/main" id="{D275FD81-7F1C-68CE-B54D-DE99FF226C77}"/>
                </a:ext>
              </a:extLst>
            </p:cNvPr>
            <p:cNvSpPr>
              <a:spLocks/>
            </p:cNvSpPr>
            <p:nvPr/>
          </p:nvSpPr>
          <p:spPr>
            <a:xfrm>
              <a:off x="7758113" y="4070298"/>
              <a:ext cx="3860798"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38" name="Isosceles Triangle 37">
              <a:extLst>
                <a:ext uri="{FF2B5EF4-FFF2-40B4-BE49-F238E27FC236}">
                  <a16:creationId xmlns:a16="http://schemas.microsoft.com/office/drawing/2014/main" id="{2FF0AAD1-AD2E-E121-BC41-56DFEB9FD3F6}"/>
                </a:ext>
              </a:extLst>
            </p:cNvPr>
            <p:cNvSpPr/>
            <p:nvPr/>
          </p:nvSpPr>
          <p:spPr>
            <a:xfrm>
              <a:off x="7671665" y="4160719"/>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81852508-D850-6317-24E4-C8DB35452E5F}"/>
                </a:ext>
              </a:extLst>
            </p:cNvPr>
            <p:cNvSpPr txBox="1"/>
            <p:nvPr/>
          </p:nvSpPr>
          <p:spPr>
            <a:xfrm>
              <a:off x="6313838" y="4160781"/>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sp>
          <p:nvSpPr>
            <p:cNvPr id="122" name="TextBox 121">
              <a:extLst>
                <a:ext uri="{FF2B5EF4-FFF2-40B4-BE49-F238E27FC236}">
                  <a16:creationId xmlns:a16="http://schemas.microsoft.com/office/drawing/2014/main" id="{AEE2A2D2-300F-D421-24A2-06FD0A461581}"/>
                </a:ext>
              </a:extLst>
            </p:cNvPr>
            <p:cNvSpPr txBox="1"/>
            <p:nvPr/>
          </p:nvSpPr>
          <p:spPr>
            <a:xfrm>
              <a:off x="2296727" y="4029976"/>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PGRR/NPRR (Batch Study framework)</a:t>
              </a:r>
            </a:p>
          </p:txBody>
        </p:sp>
      </p:grpSp>
      <p:grpSp>
        <p:nvGrpSpPr>
          <p:cNvPr id="54" name="Group 53">
            <a:extLst>
              <a:ext uri="{FF2B5EF4-FFF2-40B4-BE49-F238E27FC236}">
                <a16:creationId xmlns:a16="http://schemas.microsoft.com/office/drawing/2014/main" id="{8B1535BB-341D-ACD5-46CC-C05D54D5BF40}"/>
              </a:ext>
            </a:extLst>
          </p:cNvPr>
          <p:cNvGrpSpPr/>
          <p:nvPr/>
        </p:nvGrpSpPr>
        <p:grpSpPr>
          <a:xfrm>
            <a:off x="2306739" y="4605760"/>
            <a:ext cx="9312172" cy="430887"/>
            <a:chOff x="2306739" y="4616791"/>
            <a:chExt cx="9312172" cy="430887"/>
          </a:xfrm>
        </p:grpSpPr>
        <p:sp>
          <p:nvSpPr>
            <p:cNvPr id="10" name="Arrow: Pentagon 9">
              <a:extLst>
                <a:ext uri="{FF2B5EF4-FFF2-40B4-BE49-F238E27FC236}">
                  <a16:creationId xmlns:a16="http://schemas.microsoft.com/office/drawing/2014/main" id="{DC9FB7FC-7A48-A3EB-7676-6C3B59192792}"/>
                </a:ext>
              </a:extLst>
            </p:cNvPr>
            <p:cNvSpPr>
              <a:spLocks/>
            </p:cNvSpPr>
            <p:nvPr/>
          </p:nvSpPr>
          <p:spPr>
            <a:xfrm>
              <a:off x="8890001" y="4657113"/>
              <a:ext cx="2728910"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43" name="Isosceles Triangle 42">
              <a:extLst>
                <a:ext uri="{FF2B5EF4-FFF2-40B4-BE49-F238E27FC236}">
                  <a16:creationId xmlns:a16="http://schemas.microsoft.com/office/drawing/2014/main" id="{6FE86195-248C-4773-32F5-5982771D6CD6}"/>
                </a:ext>
              </a:extLst>
            </p:cNvPr>
            <p:cNvSpPr/>
            <p:nvPr/>
          </p:nvSpPr>
          <p:spPr>
            <a:xfrm>
              <a:off x="8812899" y="4747534"/>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4F6C7EBB-6C13-DB7F-C276-83B48315404C}"/>
                </a:ext>
              </a:extLst>
            </p:cNvPr>
            <p:cNvSpPr txBox="1"/>
            <p:nvPr/>
          </p:nvSpPr>
          <p:spPr>
            <a:xfrm>
              <a:off x="7465036" y="4747596"/>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sp>
          <p:nvSpPr>
            <p:cNvPr id="125" name="TextBox 124">
              <a:extLst>
                <a:ext uri="{FF2B5EF4-FFF2-40B4-BE49-F238E27FC236}">
                  <a16:creationId xmlns:a16="http://schemas.microsoft.com/office/drawing/2014/main" id="{B6FC557F-33E0-0CF3-A20C-EDCE7BAE6D93}"/>
                </a:ext>
              </a:extLst>
            </p:cNvPr>
            <p:cNvSpPr txBox="1"/>
            <p:nvPr/>
          </p:nvSpPr>
          <p:spPr>
            <a:xfrm>
              <a:off x="2306739" y="4616791"/>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CLR enhancement Revision Requests</a:t>
              </a:r>
            </a:p>
          </p:txBody>
        </p:sp>
      </p:grpSp>
      <p:grpSp>
        <p:nvGrpSpPr>
          <p:cNvPr id="55" name="Group 54">
            <a:extLst>
              <a:ext uri="{FF2B5EF4-FFF2-40B4-BE49-F238E27FC236}">
                <a16:creationId xmlns:a16="http://schemas.microsoft.com/office/drawing/2014/main" id="{0584A9C6-0B7C-A5EA-5B64-0E0E6AC3CA29}"/>
              </a:ext>
            </a:extLst>
          </p:cNvPr>
          <p:cNvGrpSpPr/>
          <p:nvPr/>
        </p:nvGrpSpPr>
        <p:grpSpPr>
          <a:xfrm>
            <a:off x="2306739" y="5203602"/>
            <a:ext cx="9312172" cy="430887"/>
            <a:chOff x="2306739" y="5203602"/>
            <a:chExt cx="9312172" cy="430887"/>
          </a:xfrm>
        </p:grpSpPr>
        <p:sp>
          <p:nvSpPr>
            <p:cNvPr id="31" name="TextBox 30">
              <a:extLst>
                <a:ext uri="{FF2B5EF4-FFF2-40B4-BE49-F238E27FC236}">
                  <a16:creationId xmlns:a16="http://schemas.microsoft.com/office/drawing/2014/main" id="{E23F0BAA-BCA6-A36B-1AD5-43A2A94F5151}"/>
                </a:ext>
              </a:extLst>
            </p:cNvPr>
            <p:cNvSpPr txBox="1"/>
            <p:nvPr/>
          </p:nvSpPr>
          <p:spPr>
            <a:xfrm>
              <a:off x="2306739" y="5203602"/>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enhancement Revision Requests</a:t>
              </a:r>
            </a:p>
          </p:txBody>
        </p:sp>
        <p:sp>
          <p:nvSpPr>
            <p:cNvPr id="33" name="Arrow: Pentagon 32">
              <a:extLst>
                <a:ext uri="{FF2B5EF4-FFF2-40B4-BE49-F238E27FC236}">
                  <a16:creationId xmlns:a16="http://schemas.microsoft.com/office/drawing/2014/main" id="{B78A9108-6B9B-A5E3-1E76-8DB6E713CE57}"/>
                </a:ext>
              </a:extLst>
            </p:cNvPr>
            <p:cNvSpPr>
              <a:spLocks/>
            </p:cNvSpPr>
            <p:nvPr/>
          </p:nvSpPr>
          <p:spPr>
            <a:xfrm>
              <a:off x="8890001" y="5243924"/>
              <a:ext cx="2728910"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45" name="Isosceles Triangle 44">
              <a:extLst>
                <a:ext uri="{FF2B5EF4-FFF2-40B4-BE49-F238E27FC236}">
                  <a16:creationId xmlns:a16="http://schemas.microsoft.com/office/drawing/2014/main" id="{92E0992C-C1EE-549B-DB8F-2DE867E4B1E9}"/>
                </a:ext>
              </a:extLst>
            </p:cNvPr>
            <p:cNvSpPr/>
            <p:nvPr/>
          </p:nvSpPr>
          <p:spPr>
            <a:xfrm>
              <a:off x="8812899" y="5334345"/>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03F4A1EF-A076-FD0A-BED3-A1F0B0D6C22B}"/>
                </a:ext>
              </a:extLst>
            </p:cNvPr>
            <p:cNvSpPr txBox="1"/>
            <p:nvPr/>
          </p:nvSpPr>
          <p:spPr>
            <a:xfrm>
              <a:off x="7465036" y="5334407"/>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grpSp>
      <p:sp>
        <p:nvSpPr>
          <p:cNvPr id="3" name="Slide Number Placeholder 4">
            <a:extLst>
              <a:ext uri="{FF2B5EF4-FFF2-40B4-BE49-F238E27FC236}">
                <a16:creationId xmlns:a16="http://schemas.microsoft.com/office/drawing/2014/main" id="{523487F4-C704-C5EF-ADC8-B9E11CB88A3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16</a:t>
            </a:fld>
            <a:endParaRPr lang="en-US"/>
          </a:p>
        </p:txBody>
      </p:sp>
    </p:spTree>
    <p:extLst>
      <p:ext uri="{BB962C8B-B14F-4D97-AF65-F5344CB8AC3E}">
        <p14:creationId xmlns:p14="http://schemas.microsoft.com/office/powerpoint/2010/main" val="8271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ADAB70-0C95-6F27-50C7-945E4D3E1F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C8ADAB70-0C95-6F27-50C7-945E4D3E1F6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569376B9-4658-8775-9A86-037FEC442466}"/>
              </a:ext>
            </a:extLst>
          </p:cNvPr>
          <p:cNvSpPr/>
          <p:nvPr/>
        </p:nvSpPr>
        <p:spPr>
          <a:xfrm>
            <a:off x="2718371" y="1940991"/>
            <a:ext cx="2187985" cy="3991947"/>
          </a:xfrm>
          <a:prstGeom prst="rect">
            <a:avLst/>
          </a:prstGeom>
          <a:solidFill>
            <a:srgbClr val="C1F7FF">
              <a:alpha val="69804"/>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1" u="none" strike="noStrike" kern="1200" cap="none" spc="0" normalizeH="0" baseline="0" noProof="0">
              <a:ln>
                <a:noFill/>
              </a:ln>
              <a:solidFill>
                <a:srgbClr val="FFFFFF"/>
              </a:solidFill>
              <a:effectLst/>
              <a:uLnTx/>
              <a:uFillTx/>
              <a:latin typeface="Arial"/>
              <a:ea typeface="+mn-ea"/>
              <a:cs typeface="+mn-cs"/>
            </a:endParaRPr>
          </a:p>
        </p:txBody>
      </p:sp>
      <p:sp>
        <p:nvSpPr>
          <p:cNvPr id="4" name="2. Slide Title">
            <a:extLst>
              <a:ext uri="{FF2B5EF4-FFF2-40B4-BE49-F238E27FC236}">
                <a16:creationId xmlns:a16="http://schemas.microsoft.com/office/drawing/2014/main" id="{759E4D35-AB3F-1351-A9BA-3043F96C8D3D}"/>
              </a:ext>
            </a:extLst>
          </p:cNvPr>
          <p:cNvSpPr>
            <a:spLocks noGrp="1"/>
          </p:cNvSpPr>
          <p:nvPr>
            <p:ph type="title"/>
            <p:custDataLst>
              <p:tags r:id="rId2"/>
            </p:custDataLst>
          </p:nvPr>
        </p:nvSpPr>
        <p:spPr/>
        <p:txBody>
          <a:bodyPr vert="horz">
            <a:noAutofit/>
          </a:bodyPr>
          <a:lstStyle/>
          <a:p>
            <a:r>
              <a:rPr lang="en-US"/>
              <a:t>PGRR145 defines Batch Zero as a structured process from screening to actionable transmission plan</a:t>
            </a:r>
          </a:p>
        </p:txBody>
      </p:sp>
      <p:sp>
        <p:nvSpPr>
          <p:cNvPr id="8" name="Rectangle 7">
            <a:extLst>
              <a:ext uri="{FF2B5EF4-FFF2-40B4-BE49-F238E27FC236}">
                <a16:creationId xmlns:a16="http://schemas.microsoft.com/office/drawing/2014/main" id="{828BF0CF-46E8-129D-DBB5-25651DA61AC5}"/>
              </a:ext>
            </a:extLst>
          </p:cNvPr>
          <p:cNvSpPr>
            <a:spLocks/>
          </p:cNvSpPr>
          <p:nvPr/>
        </p:nvSpPr>
        <p:spPr>
          <a:xfrm>
            <a:off x="554736"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Inclusion criteria</a:t>
            </a:r>
            <a:br>
              <a:rPr kumimoji="0" lang="en-US" sz="1400" b="1" i="0" u="none" strike="noStrike" kern="1200" cap="none" spc="0" normalizeH="0" baseline="0" noProof="0">
                <a:ln>
                  <a:noFill/>
                </a:ln>
                <a:solidFill>
                  <a:srgbClr val="FFFFFF"/>
                </a:solidFill>
                <a:effectLst/>
                <a:uLnTx/>
                <a:uFillTx/>
                <a:latin typeface="Arial"/>
                <a:ea typeface="+mn-ea"/>
                <a:cs typeface="+mn-cs"/>
              </a:rPr>
            </a:br>
            <a:r>
              <a:rPr kumimoji="0" lang="en-US" sz="1400" b="0" i="1" u="none" strike="noStrike" kern="1200" cap="none" spc="0" normalizeH="0" baseline="0" noProof="0">
                <a:ln>
                  <a:noFill/>
                </a:ln>
                <a:solidFill>
                  <a:srgbClr val="FFFFFF"/>
                </a:solidFill>
                <a:effectLst/>
                <a:uLnTx/>
                <a:uFillTx/>
                <a:latin typeface="Arial"/>
                <a:ea typeface="+mn-ea"/>
                <a:cs typeface="+mn-cs"/>
              </a:rPr>
              <a:t>Which LL projects  are included in Batch Zero</a:t>
            </a:r>
          </a:p>
        </p:txBody>
      </p:sp>
      <p:sp>
        <p:nvSpPr>
          <p:cNvPr id="9" name="Rectangle 8">
            <a:extLst>
              <a:ext uri="{FF2B5EF4-FFF2-40B4-BE49-F238E27FC236}">
                <a16:creationId xmlns:a16="http://schemas.microsoft.com/office/drawing/2014/main" id="{3B64158F-3D70-F0EF-91EF-E532572D7672}"/>
              </a:ext>
            </a:extLst>
          </p:cNvPr>
          <p:cNvSpPr>
            <a:spLocks/>
          </p:cNvSpPr>
          <p:nvPr/>
        </p:nvSpPr>
        <p:spPr>
          <a:xfrm>
            <a:off x="2828099"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Batch Zero Study </a:t>
            </a:r>
            <a:r>
              <a:rPr kumimoji="0" lang="en-US" sz="1400" b="0" i="1" u="none" strike="noStrike" kern="1200" cap="none" spc="0" normalizeH="0" baseline="0" noProof="0">
                <a:ln>
                  <a:noFill/>
                </a:ln>
                <a:solidFill>
                  <a:srgbClr val="FFFFFF"/>
                </a:solidFill>
                <a:effectLst/>
                <a:uLnTx/>
                <a:uFillTx/>
                <a:latin typeface="Arial"/>
                <a:ea typeface="+mn-ea"/>
                <a:cs typeface="+mn-cs"/>
              </a:rPr>
              <a:t>System-wide assessment</a:t>
            </a:r>
          </a:p>
        </p:txBody>
      </p:sp>
      <p:sp>
        <p:nvSpPr>
          <p:cNvPr id="13" name="Rectangle 12">
            <a:extLst>
              <a:ext uri="{FF2B5EF4-FFF2-40B4-BE49-F238E27FC236}">
                <a16:creationId xmlns:a16="http://schemas.microsoft.com/office/drawing/2014/main" id="{BB86A7C2-DC72-E897-CD9E-581E4492FF64}"/>
              </a:ext>
            </a:extLst>
          </p:cNvPr>
          <p:cNvSpPr>
            <a:spLocks/>
          </p:cNvSpPr>
          <p:nvPr/>
        </p:nvSpPr>
        <p:spPr>
          <a:xfrm>
            <a:off x="5101462"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Commitment Gate </a:t>
            </a:r>
            <a:r>
              <a:rPr kumimoji="0" lang="en-US" sz="1400" b="0" i="1" u="none" strike="noStrike" kern="1200" cap="none" spc="0" normalizeH="0" baseline="0" noProof="0">
                <a:ln>
                  <a:noFill/>
                </a:ln>
                <a:solidFill>
                  <a:srgbClr val="FFFFFF"/>
                </a:solidFill>
                <a:effectLst/>
                <a:uLnTx/>
                <a:uFillTx/>
                <a:latin typeface="Arial"/>
                <a:ea typeface="+mn-ea"/>
                <a:cs typeface="+mn-cs"/>
              </a:rPr>
              <a:t>Which LL projects  stay in</a:t>
            </a:r>
            <a:endParaRPr kumimoji="0" lang="en-US" sz="1400" b="1" i="1"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8E715C7D-EF92-402A-93B8-545EDAF06D74}"/>
              </a:ext>
            </a:extLst>
          </p:cNvPr>
          <p:cNvSpPr>
            <a:spLocks/>
          </p:cNvSpPr>
          <p:nvPr/>
        </p:nvSpPr>
        <p:spPr>
          <a:xfrm>
            <a:off x="7374825"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Refinement Study </a:t>
            </a:r>
            <a:r>
              <a:rPr kumimoji="0" lang="en-US" sz="1400" b="0" i="1" u="none" strike="noStrike" kern="1200" cap="none" spc="0" normalizeH="0" baseline="0" noProof="0">
                <a:ln>
                  <a:noFill/>
                </a:ln>
                <a:solidFill>
                  <a:srgbClr val="FFFFFF"/>
                </a:solidFill>
                <a:effectLst/>
                <a:uLnTx/>
                <a:uFillTx/>
                <a:latin typeface="Arial"/>
                <a:ea typeface="+mn-ea"/>
                <a:cs typeface="+mn-cs"/>
              </a:rPr>
              <a:t>Right-sizing the plan</a:t>
            </a:r>
          </a:p>
        </p:txBody>
      </p:sp>
      <p:sp>
        <p:nvSpPr>
          <p:cNvPr id="15" name="Rectangle 14">
            <a:extLst>
              <a:ext uri="{FF2B5EF4-FFF2-40B4-BE49-F238E27FC236}">
                <a16:creationId xmlns:a16="http://schemas.microsoft.com/office/drawing/2014/main" id="{555FCDD8-046A-A8AE-9091-FF7511FF3E1B}"/>
              </a:ext>
            </a:extLst>
          </p:cNvPr>
          <p:cNvSpPr>
            <a:spLocks/>
          </p:cNvSpPr>
          <p:nvPr/>
        </p:nvSpPr>
        <p:spPr>
          <a:xfrm>
            <a:off x="9648187"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Transmission Plan to RPG</a:t>
            </a:r>
            <a:br>
              <a:rPr kumimoji="0" lang="en-US" sz="1400" b="1" i="0" u="none" strike="noStrike" kern="1200" cap="none" spc="0" normalizeH="0" baseline="0" noProof="0">
                <a:ln>
                  <a:noFill/>
                </a:ln>
                <a:solidFill>
                  <a:srgbClr val="FFFFFF"/>
                </a:solidFill>
                <a:effectLst/>
                <a:uLnTx/>
                <a:uFillTx/>
                <a:latin typeface="Arial"/>
                <a:ea typeface="+mn-ea"/>
                <a:cs typeface="+mn-cs"/>
              </a:rPr>
            </a:br>
            <a:r>
              <a:rPr kumimoji="0" lang="en-US" sz="1400" b="0" i="1" u="none" strike="noStrike" kern="1200" cap="none" spc="0" normalizeH="0" baseline="0" noProof="0">
                <a:ln>
                  <a:noFill/>
                </a:ln>
                <a:solidFill>
                  <a:srgbClr val="FFFFFF"/>
                </a:solidFill>
                <a:effectLst/>
                <a:uLnTx/>
                <a:uFillTx/>
                <a:latin typeface="Arial"/>
                <a:ea typeface="+mn-ea"/>
                <a:cs typeface="+mn-cs"/>
              </a:rPr>
              <a:t>Actionable output</a:t>
            </a:r>
          </a:p>
        </p:txBody>
      </p:sp>
      <p:cxnSp>
        <p:nvCxnSpPr>
          <p:cNvPr id="19" name="Straight Arrow Connector 18">
            <a:extLst>
              <a:ext uri="{FF2B5EF4-FFF2-40B4-BE49-F238E27FC236}">
                <a16:creationId xmlns:a16="http://schemas.microsoft.com/office/drawing/2014/main" id="{F7BD2DF3-65B0-E669-3F15-5020C370174C}"/>
              </a:ext>
            </a:extLst>
          </p:cNvPr>
          <p:cNvCxnSpPr>
            <a:stCxn id="8" idx="3"/>
            <a:endCxn id="9" idx="1"/>
          </p:cNvCxnSpPr>
          <p:nvPr/>
        </p:nvCxnSpPr>
        <p:spPr>
          <a:xfrm>
            <a:off x="2543813"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7FD0021-BEE5-943A-A867-2F93DFD8777A}"/>
              </a:ext>
            </a:extLst>
          </p:cNvPr>
          <p:cNvCxnSpPr>
            <a:cxnSpLocks/>
            <a:stCxn id="9" idx="3"/>
            <a:endCxn id="13" idx="1"/>
          </p:cNvCxnSpPr>
          <p:nvPr/>
        </p:nvCxnSpPr>
        <p:spPr>
          <a:xfrm>
            <a:off x="4817176"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FEB149-7D4A-6439-A5F3-88BC74134535}"/>
              </a:ext>
            </a:extLst>
          </p:cNvPr>
          <p:cNvCxnSpPr>
            <a:cxnSpLocks/>
            <a:stCxn id="13" idx="3"/>
            <a:endCxn id="14" idx="1"/>
          </p:cNvCxnSpPr>
          <p:nvPr/>
        </p:nvCxnSpPr>
        <p:spPr>
          <a:xfrm>
            <a:off x="7090539"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3ABE0D0-1580-C9CF-038C-47124A791C95}"/>
              </a:ext>
            </a:extLst>
          </p:cNvPr>
          <p:cNvCxnSpPr>
            <a:cxnSpLocks/>
            <a:stCxn id="14" idx="3"/>
            <a:endCxn id="15" idx="1"/>
          </p:cNvCxnSpPr>
          <p:nvPr/>
        </p:nvCxnSpPr>
        <p:spPr>
          <a:xfrm>
            <a:off x="9363902" y="2399218"/>
            <a:ext cx="284285"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BCAF157-1569-2FA1-96DE-178550A5086A}"/>
              </a:ext>
            </a:extLst>
          </p:cNvPr>
          <p:cNvSpPr txBox="1">
            <a:spLocks/>
          </p:cNvSpPr>
          <p:nvPr/>
        </p:nvSpPr>
        <p:spPr>
          <a:xfrm>
            <a:off x="554736" y="2840490"/>
            <a:ext cx="1989077"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Eligibility rules to determine which projects are included in Batch Zero and how they are treated</a:t>
            </a:r>
          </a:p>
        </p:txBody>
      </p:sp>
      <p:sp>
        <p:nvSpPr>
          <p:cNvPr id="34" name="TextBox 33">
            <a:extLst>
              <a:ext uri="{FF2B5EF4-FFF2-40B4-BE49-F238E27FC236}">
                <a16:creationId xmlns:a16="http://schemas.microsoft.com/office/drawing/2014/main" id="{531D8F36-5A1B-F0BF-A9F2-FFC4ED313DC8}"/>
              </a:ext>
            </a:extLst>
          </p:cNvPr>
          <p:cNvSpPr txBox="1">
            <a:spLocks/>
          </p:cNvSpPr>
          <p:nvPr/>
        </p:nvSpPr>
        <p:spPr>
          <a:xfrm>
            <a:off x="2828099"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Single ERCOT-led, system-wide study to assess reliability and allocate load</a:t>
            </a:r>
          </a:p>
        </p:txBody>
      </p:sp>
      <p:sp>
        <p:nvSpPr>
          <p:cNvPr id="36" name="TextBox 35">
            <a:extLst>
              <a:ext uri="{FF2B5EF4-FFF2-40B4-BE49-F238E27FC236}">
                <a16:creationId xmlns:a16="http://schemas.microsoft.com/office/drawing/2014/main" id="{5A4A57E6-9DFA-F9C6-26BC-EBD7A3B09BC3}"/>
              </a:ext>
            </a:extLst>
          </p:cNvPr>
          <p:cNvSpPr txBox="1">
            <a:spLocks/>
          </p:cNvSpPr>
          <p:nvPr/>
        </p:nvSpPr>
        <p:spPr>
          <a:xfrm>
            <a:off x="5101462"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Formal commitment gate to convert allocated load into firm, financeable demand</a:t>
            </a:r>
          </a:p>
        </p:txBody>
      </p:sp>
      <p:sp>
        <p:nvSpPr>
          <p:cNvPr id="37" name="TextBox 36">
            <a:extLst>
              <a:ext uri="{FF2B5EF4-FFF2-40B4-BE49-F238E27FC236}">
                <a16:creationId xmlns:a16="http://schemas.microsoft.com/office/drawing/2014/main" id="{A539C969-92A8-F9C3-A207-37A5B36586D6}"/>
              </a:ext>
            </a:extLst>
          </p:cNvPr>
          <p:cNvSpPr txBox="1">
            <a:spLocks/>
          </p:cNvSpPr>
          <p:nvPr/>
        </p:nvSpPr>
        <p:spPr>
          <a:xfrm>
            <a:off x="7374825"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Refinement step to update the plan based only on committed projects</a:t>
            </a:r>
          </a:p>
        </p:txBody>
      </p:sp>
      <p:sp>
        <p:nvSpPr>
          <p:cNvPr id="38" name="TextBox 37">
            <a:extLst>
              <a:ext uri="{FF2B5EF4-FFF2-40B4-BE49-F238E27FC236}">
                <a16:creationId xmlns:a16="http://schemas.microsoft.com/office/drawing/2014/main" id="{3B9B646D-B57A-C70E-9A04-5F86DF2F9951}"/>
              </a:ext>
            </a:extLst>
          </p:cNvPr>
          <p:cNvSpPr txBox="1">
            <a:spLocks/>
          </p:cNvSpPr>
          <p:nvPr/>
        </p:nvSpPr>
        <p:spPr>
          <a:xfrm>
            <a:off x="9648187"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Translation of study results into a single actionable transmission plan</a:t>
            </a:r>
          </a:p>
        </p:txBody>
      </p:sp>
      <p:sp>
        <p:nvSpPr>
          <p:cNvPr id="48" name="TextBox 47">
            <a:extLst>
              <a:ext uri="{FF2B5EF4-FFF2-40B4-BE49-F238E27FC236}">
                <a16:creationId xmlns:a16="http://schemas.microsoft.com/office/drawing/2014/main" id="{4D29B9CD-8B50-0442-C693-64D1B08F2E0B}"/>
              </a:ext>
            </a:extLst>
          </p:cNvPr>
          <p:cNvSpPr txBox="1">
            <a:spLocks/>
          </p:cNvSpPr>
          <p:nvPr/>
        </p:nvSpPr>
        <p:spPr>
          <a:xfrm>
            <a:off x="554736" y="1201608"/>
            <a:ext cx="11082528"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Batch Zero PGRR145 Building Blocks</a:t>
            </a:r>
          </a:p>
        </p:txBody>
      </p:sp>
      <p:sp>
        <p:nvSpPr>
          <p:cNvPr id="49" name="TextBox 48">
            <a:extLst>
              <a:ext uri="{FF2B5EF4-FFF2-40B4-BE49-F238E27FC236}">
                <a16:creationId xmlns:a16="http://schemas.microsoft.com/office/drawing/2014/main" id="{50964FB1-F209-D1C1-5398-2782E9527554}"/>
              </a:ext>
            </a:extLst>
          </p:cNvPr>
          <p:cNvSpPr txBox="1"/>
          <p:nvPr>
            <p:custDataLst>
              <p:tags r:id="rId3"/>
            </p:custDataLst>
          </p:nvPr>
        </p:nvSpPr>
        <p:spPr>
          <a:xfrm>
            <a:off x="495299" y="6312167"/>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Load Commissioning Plan  |  2. Per NPRR1325</a:t>
            </a:r>
          </a:p>
        </p:txBody>
      </p:sp>
      <p:grpSp>
        <p:nvGrpSpPr>
          <p:cNvPr id="3" name="Group 2">
            <a:extLst>
              <a:ext uri="{FF2B5EF4-FFF2-40B4-BE49-F238E27FC236}">
                <a16:creationId xmlns:a16="http://schemas.microsoft.com/office/drawing/2014/main" id="{6555CC5A-A692-7077-1377-7516BE0E896E}"/>
              </a:ext>
            </a:extLst>
          </p:cNvPr>
          <p:cNvGrpSpPr/>
          <p:nvPr/>
        </p:nvGrpSpPr>
        <p:grpSpPr>
          <a:xfrm>
            <a:off x="10386203" y="981399"/>
            <a:ext cx="1251061" cy="184666"/>
            <a:chOff x="10386203" y="981399"/>
            <a:chExt cx="1251061" cy="184666"/>
          </a:xfrm>
        </p:grpSpPr>
        <p:sp>
          <p:nvSpPr>
            <p:cNvPr id="55" name="Rectangle 54">
              <a:extLst>
                <a:ext uri="{FF2B5EF4-FFF2-40B4-BE49-F238E27FC236}">
                  <a16:creationId xmlns:a16="http://schemas.microsoft.com/office/drawing/2014/main" id="{7EE5ABE7-CA2C-E59D-07DF-C69444990AA3}"/>
                </a:ext>
              </a:extLst>
            </p:cNvPr>
            <p:cNvSpPr/>
            <p:nvPr/>
          </p:nvSpPr>
          <p:spPr>
            <a:xfrm>
              <a:off x="10386203" y="981399"/>
              <a:ext cx="228537" cy="182880"/>
            </a:xfrm>
            <a:prstGeom prst="rect">
              <a:avLst/>
            </a:prstGeom>
            <a:solidFill>
              <a:srgbClr val="C1F7FF">
                <a:alpha val="69804"/>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Arial"/>
                <a:ea typeface="+mn-ea"/>
                <a:cs typeface="+mn-cs"/>
              </a:endParaRPr>
            </a:p>
          </p:txBody>
        </p:sp>
        <p:sp>
          <p:nvSpPr>
            <p:cNvPr id="56" name="TextBox 55">
              <a:extLst>
                <a:ext uri="{FF2B5EF4-FFF2-40B4-BE49-F238E27FC236}">
                  <a16:creationId xmlns:a16="http://schemas.microsoft.com/office/drawing/2014/main" id="{EBD0559C-B5A9-B6A5-6AA0-51ED9354889D}"/>
                </a:ext>
              </a:extLst>
            </p:cNvPr>
            <p:cNvSpPr txBox="1">
              <a:spLocks/>
            </p:cNvSpPr>
            <p:nvPr/>
          </p:nvSpPr>
          <p:spPr>
            <a:xfrm>
              <a:off x="10678935" y="981399"/>
              <a:ext cx="9583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Detailed next</a:t>
              </a:r>
            </a:p>
          </p:txBody>
        </p:sp>
      </p:grpSp>
      <p:sp>
        <p:nvSpPr>
          <p:cNvPr id="12" name="TextBox 11">
            <a:extLst>
              <a:ext uri="{FF2B5EF4-FFF2-40B4-BE49-F238E27FC236}">
                <a16:creationId xmlns:a16="http://schemas.microsoft.com/office/drawing/2014/main" id="{61668E42-CCE6-535F-BAF1-3B0C296CE4A5}"/>
              </a:ext>
            </a:extLst>
          </p:cNvPr>
          <p:cNvSpPr txBox="1"/>
          <p:nvPr/>
        </p:nvSpPr>
        <p:spPr>
          <a:xfrm>
            <a:off x="554736" y="4052295"/>
            <a:ext cx="1989077" cy="15542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Formal classification of projects (base load, studied, excluded)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Eligibility thresholds and milestones (agreements, readiness)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Validation and ordering of existing studies</a:t>
            </a:r>
          </a:p>
        </p:txBody>
      </p:sp>
      <p:sp>
        <p:nvSpPr>
          <p:cNvPr id="17" name="TextBox 16">
            <a:extLst>
              <a:ext uri="{FF2B5EF4-FFF2-40B4-BE49-F238E27FC236}">
                <a16:creationId xmlns:a16="http://schemas.microsoft.com/office/drawing/2014/main" id="{C2DE63F9-A5FF-C52D-E3C8-E896DF81885C}"/>
              </a:ext>
            </a:extLst>
          </p:cNvPr>
          <p:cNvSpPr txBox="1"/>
          <p:nvPr/>
        </p:nvSpPr>
        <p:spPr>
          <a:xfrm>
            <a:off x="2828099" y="4052295"/>
            <a:ext cx="1989077"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Single system-wide interconnection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Allocation of load by year via LCPs</a:t>
            </a:r>
            <a:r>
              <a:rPr kumimoji="0" lang="en-US" sz="1200" b="0" i="0" u="none" strike="noStrike" kern="1200" cap="none" spc="0" normalizeH="0" baseline="30000" noProof="0">
                <a:ln>
                  <a:noFill/>
                </a:ln>
                <a:solidFill>
                  <a:srgbClr val="000000"/>
                </a:solidFill>
                <a:effectLst/>
                <a:uLnTx/>
                <a:uFillTx/>
                <a:latin typeface="Arial"/>
                <a:ea typeface="+mn-ea"/>
                <a:cs typeface="+mn-cs"/>
              </a:rPr>
              <a:t>1</a:t>
            </a:r>
            <a:endParaRPr kumimoji="0" lang="en-US" sz="12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Identification of initial transmission upgrade set</a:t>
            </a:r>
            <a:r>
              <a:rPr lang="en-US" sz="1200">
                <a:solidFill>
                  <a:srgbClr val="000000"/>
                </a:solidFill>
                <a:latin typeface="Arial"/>
              </a:rPr>
              <a:t> and financial commitment requirement for each LL project</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3" name="TextBox 22">
            <a:extLst>
              <a:ext uri="{FF2B5EF4-FFF2-40B4-BE49-F238E27FC236}">
                <a16:creationId xmlns:a16="http://schemas.microsoft.com/office/drawing/2014/main" id="{559B965C-DEAE-D99A-0A0F-6EF90E112382}"/>
              </a:ext>
            </a:extLst>
          </p:cNvPr>
          <p:cNvSpPr txBox="1"/>
          <p:nvPr/>
        </p:nvSpPr>
        <p:spPr>
          <a:xfrm>
            <a:off x="5101462" y="4052295"/>
            <a:ext cx="1989077"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Execution of interconnection agreements and financial commitments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Acceptance of ERCOT-defined MW allocation and timeline (LCP)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Automatic removal of non-committed projects </a:t>
            </a:r>
          </a:p>
        </p:txBody>
      </p:sp>
      <p:sp>
        <p:nvSpPr>
          <p:cNvPr id="25" name="TextBox 24">
            <a:extLst>
              <a:ext uri="{FF2B5EF4-FFF2-40B4-BE49-F238E27FC236}">
                <a16:creationId xmlns:a16="http://schemas.microsoft.com/office/drawing/2014/main" id="{EBAD8EA4-5821-8A25-A8A1-27B3A4955155}"/>
              </a:ext>
            </a:extLst>
          </p:cNvPr>
          <p:cNvSpPr txBox="1"/>
          <p:nvPr/>
        </p:nvSpPr>
        <p:spPr>
          <a:xfrm>
            <a:off x="7374825" y="4052295"/>
            <a:ext cx="1989077" cy="21467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Re-study limited to committed projects only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Determination of which upgrades are still required, modified, or removed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Updated cost estimates and evaluation of alternatives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No reassessment of financial commitment</a:t>
            </a:r>
          </a:p>
        </p:txBody>
      </p:sp>
      <p:sp>
        <p:nvSpPr>
          <p:cNvPr id="27" name="TextBox 26">
            <a:extLst>
              <a:ext uri="{FF2B5EF4-FFF2-40B4-BE49-F238E27FC236}">
                <a16:creationId xmlns:a16="http://schemas.microsoft.com/office/drawing/2014/main" id="{3BD733BD-6119-B593-B555-4F8905D12D42}"/>
              </a:ext>
            </a:extLst>
          </p:cNvPr>
          <p:cNvSpPr txBox="1"/>
          <p:nvPr/>
        </p:nvSpPr>
        <p:spPr>
          <a:xfrm>
            <a:off x="9648187" y="4052295"/>
            <a:ext cx="1989077"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Bundled transmission plan submission to RPG</a:t>
            </a:r>
            <a:r>
              <a:rPr kumimoji="0" lang="en-US" sz="1200" b="0" i="0" u="none" strike="noStrike" kern="1200" cap="none" spc="0" normalizeH="0" baseline="30000" noProof="0">
                <a:ln>
                  <a:noFill/>
                </a:ln>
                <a:solidFill>
                  <a:srgbClr val="000000"/>
                </a:solidFill>
                <a:effectLst/>
                <a:uLnTx/>
                <a:uFillTx/>
                <a:latin typeface="Arial"/>
                <a:ea typeface="+mn-ea"/>
                <a:cs typeface="+mn-cs"/>
              </a:rPr>
              <a:t>2</a:t>
            </a:r>
            <a:r>
              <a:rPr kumimoji="0" lang="en-US" sz="1200" b="0" i="0" u="none" strike="noStrike" kern="1200" cap="none" spc="0" normalizeH="0" baseline="0" noProof="0">
                <a:ln>
                  <a:noFill/>
                </a:ln>
                <a:solidFill>
                  <a:srgbClr val="000000"/>
                </a:solidFill>
                <a:effectLst/>
                <a:uLnTx/>
                <a:uFillTx/>
                <a:latin typeface="Arial"/>
                <a:ea typeface="+mn-ea"/>
                <a:cs typeface="+mn-cs"/>
              </a:rPr>
              <a:t>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Inclusion of cost estimates, need justification, and alternatives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Direct path from study results to implementation</a:t>
            </a:r>
          </a:p>
        </p:txBody>
      </p:sp>
      <p:grpSp>
        <p:nvGrpSpPr>
          <p:cNvPr id="35" name="CustomIcon">
            <a:extLst>
              <a:ext uri="{FF2B5EF4-FFF2-40B4-BE49-F238E27FC236}">
                <a16:creationId xmlns:a16="http://schemas.microsoft.com/office/drawing/2014/main" id="{3C3946F4-642C-1CAB-BDD4-13C611E90F0B}"/>
              </a:ext>
            </a:extLst>
          </p:cNvPr>
          <p:cNvGrpSpPr>
            <a:grpSpLocks noChangeAspect="1"/>
          </p:cNvGrpSpPr>
          <p:nvPr>
            <p:custDataLst>
              <p:tags r:id="rId4"/>
            </p:custDataLst>
          </p:nvPr>
        </p:nvGrpSpPr>
        <p:grpSpPr>
          <a:xfrm>
            <a:off x="1278746" y="1555472"/>
            <a:ext cx="541056" cy="541056"/>
            <a:chOff x="-205105" y="-205105"/>
            <a:chExt cx="1019810" cy="1019810"/>
          </a:xfrm>
        </p:grpSpPr>
        <p:sp>
          <p:nvSpPr>
            <p:cNvPr id="31" name="Oval 30">
              <a:extLst>
                <a:ext uri="{FF2B5EF4-FFF2-40B4-BE49-F238E27FC236}">
                  <a16:creationId xmlns:a16="http://schemas.microsoft.com/office/drawing/2014/main" id="{61BF58A7-9A42-613D-C16C-2F6789875411}"/>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3" name="Graphic 32">
              <a:extLst>
                <a:ext uri="{FF2B5EF4-FFF2-40B4-BE49-F238E27FC236}">
                  <a16:creationId xmlns:a16="http://schemas.microsoft.com/office/drawing/2014/main" id="{D5E59D07-5056-6D95-2897-4A549FC314D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grpSp>
        <p:nvGrpSpPr>
          <p:cNvPr id="51" name="CustomIcon">
            <a:extLst>
              <a:ext uri="{FF2B5EF4-FFF2-40B4-BE49-F238E27FC236}">
                <a16:creationId xmlns:a16="http://schemas.microsoft.com/office/drawing/2014/main" id="{F177506B-FE63-A72C-27EE-EC8CB0B2F270}"/>
              </a:ext>
            </a:extLst>
          </p:cNvPr>
          <p:cNvGrpSpPr>
            <a:grpSpLocks noChangeAspect="1"/>
          </p:cNvGrpSpPr>
          <p:nvPr>
            <p:custDataLst>
              <p:tags r:id="rId5"/>
            </p:custDataLst>
          </p:nvPr>
        </p:nvGrpSpPr>
        <p:grpSpPr>
          <a:xfrm>
            <a:off x="3552109" y="1555472"/>
            <a:ext cx="541056" cy="541056"/>
            <a:chOff x="-205105" y="-205105"/>
            <a:chExt cx="1019810" cy="1019810"/>
          </a:xfrm>
        </p:grpSpPr>
        <p:sp>
          <p:nvSpPr>
            <p:cNvPr id="41" name="Oval 40">
              <a:extLst>
                <a:ext uri="{FF2B5EF4-FFF2-40B4-BE49-F238E27FC236}">
                  <a16:creationId xmlns:a16="http://schemas.microsoft.com/office/drawing/2014/main" id="{76C6E1A3-15B7-BDC1-B2AC-3E6A4BB31DC6}"/>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D7EFEDDD-D14F-C0C1-E2E0-DE10C78C08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60" name="CustomIcon">
            <a:extLst>
              <a:ext uri="{FF2B5EF4-FFF2-40B4-BE49-F238E27FC236}">
                <a16:creationId xmlns:a16="http://schemas.microsoft.com/office/drawing/2014/main" id="{13BC7E2B-CB58-D6E9-33E7-63E8A439BBAB}"/>
              </a:ext>
            </a:extLst>
          </p:cNvPr>
          <p:cNvGrpSpPr>
            <a:grpSpLocks noChangeAspect="1"/>
          </p:cNvGrpSpPr>
          <p:nvPr>
            <p:custDataLst>
              <p:tags r:id="rId6"/>
            </p:custDataLst>
          </p:nvPr>
        </p:nvGrpSpPr>
        <p:grpSpPr>
          <a:xfrm>
            <a:off x="5825472" y="1555472"/>
            <a:ext cx="541056" cy="541056"/>
            <a:chOff x="-205105" y="-205105"/>
            <a:chExt cx="1019810" cy="1019810"/>
          </a:xfrm>
        </p:grpSpPr>
        <p:sp>
          <p:nvSpPr>
            <p:cNvPr id="52" name="Oval 51">
              <a:extLst>
                <a:ext uri="{FF2B5EF4-FFF2-40B4-BE49-F238E27FC236}">
                  <a16:creationId xmlns:a16="http://schemas.microsoft.com/office/drawing/2014/main" id="{7BB880C4-D05C-C6E9-0E20-0A687B6CD477}"/>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9" name="Graphic 58">
              <a:extLst>
                <a:ext uri="{FF2B5EF4-FFF2-40B4-BE49-F238E27FC236}">
                  <a16:creationId xmlns:a16="http://schemas.microsoft.com/office/drawing/2014/main" id="{6279608C-2923-944D-B8E7-9039ABC0BFD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nvGrpSpPr>
          <p:cNvPr id="64" name="CustomIcon">
            <a:extLst>
              <a:ext uri="{FF2B5EF4-FFF2-40B4-BE49-F238E27FC236}">
                <a16:creationId xmlns:a16="http://schemas.microsoft.com/office/drawing/2014/main" id="{0F7445A8-86DB-53E7-62AC-B7FBB53EDD95}"/>
              </a:ext>
            </a:extLst>
          </p:cNvPr>
          <p:cNvGrpSpPr>
            <a:grpSpLocks noChangeAspect="1"/>
          </p:cNvGrpSpPr>
          <p:nvPr>
            <p:custDataLst>
              <p:tags r:id="rId7"/>
            </p:custDataLst>
          </p:nvPr>
        </p:nvGrpSpPr>
        <p:grpSpPr>
          <a:xfrm>
            <a:off x="8098835" y="1555472"/>
            <a:ext cx="541056" cy="541056"/>
            <a:chOff x="-205105" y="-205105"/>
            <a:chExt cx="1019810" cy="1019810"/>
          </a:xfrm>
        </p:grpSpPr>
        <p:sp>
          <p:nvSpPr>
            <p:cNvPr id="61" name="Oval 60">
              <a:extLst>
                <a:ext uri="{FF2B5EF4-FFF2-40B4-BE49-F238E27FC236}">
                  <a16:creationId xmlns:a16="http://schemas.microsoft.com/office/drawing/2014/main" id="{D725C344-36F7-A999-BFED-120729C1BF60}"/>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3" name="Graphic 62">
              <a:extLst>
                <a:ext uri="{FF2B5EF4-FFF2-40B4-BE49-F238E27FC236}">
                  <a16:creationId xmlns:a16="http://schemas.microsoft.com/office/drawing/2014/main" id="{D5593F4E-CC22-76EB-E773-790E3506BD5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grpSp>
        <p:nvGrpSpPr>
          <p:cNvPr id="68" name="CustomIcon">
            <a:extLst>
              <a:ext uri="{FF2B5EF4-FFF2-40B4-BE49-F238E27FC236}">
                <a16:creationId xmlns:a16="http://schemas.microsoft.com/office/drawing/2014/main" id="{62981555-A60A-C9F1-7270-CE505E779C50}"/>
              </a:ext>
            </a:extLst>
          </p:cNvPr>
          <p:cNvGrpSpPr>
            <a:grpSpLocks noChangeAspect="1"/>
          </p:cNvGrpSpPr>
          <p:nvPr>
            <p:custDataLst>
              <p:tags r:id="rId8"/>
            </p:custDataLst>
          </p:nvPr>
        </p:nvGrpSpPr>
        <p:grpSpPr>
          <a:xfrm>
            <a:off x="10372197" y="1555472"/>
            <a:ext cx="541056" cy="541056"/>
            <a:chOff x="-205105" y="-205105"/>
            <a:chExt cx="1019810" cy="1019810"/>
          </a:xfrm>
        </p:grpSpPr>
        <p:sp>
          <p:nvSpPr>
            <p:cNvPr id="65" name="Oval 64">
              <a:extLst>
                <a:ext uri="{FF2B5EF4-FFF2-40B4-BE49-F238E27FC236}">
                  <a16:creationId xmlns:a16="http://schemas.microsoft.com/office/drawing/2014/main" id="{207D8E15-D47E-0E29-8188-955D300D6188}"/>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7" name="Graphic 66">
              <a:extLst>
                <a:ext uri="{FF2B5EF4-FFF2-40B4-BE49-F238E27FC236}">
                  <a16:creationId xmlns:a16="http://schemas.microsoft.com/office/drawing/2014/main" id="{D71870E0-7784-7281-3C17-CD06EAEE793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sp>
        <p:nvSpPr>
          <p:cNvPr id="6" name="Slide Number Placeholder 4">
            <a:extLst>
              <a:ext uri="{FF2B5EF4-FFF2-40B4-BE49-F238E27FC236}">
                <a16:creationId xmlns:a16="http://schemas.microsoft.com/office/drawing/2014/main" id="{92F0E152-FEE4-C475-2A34-95712524A510}"/>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17</a:t>
            </a:fld>
            <a:endParaRPr lang="en-US"/>
          </a:p>
        </p:txBody>
      </p:sp>
    </p:spTree>
    <p:extLst>
      <p:ext uri="{BB962C8B-B14F-4D97-AF65-F5344CB8AC3E}">
        <p14:creationId xmlns:p14="http://schemas.microsoft.com/office/powerpoint/2010/main" val="261047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2052C-51A8-1679-3D6E-4BB5D27BAAD1}"/>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FA0C9B6A-7B8F-003D-E81A-B16528F8E27B}"/>
              </a:ext>
            </a:extLst>
          </p:cNvPr>
          <p:cNvGraphicFramePr>
            <a:graphicFrameLocks noChangeAspect="1"/>
          </p:cNvGraphicFramePr>
          <p:nvPr>
            <p:custDataLst>
              <p:tags r:id="rId1"/>
            </p:custDataLst>
            <p:extLst>
              <p:ext uri="{D42A27DB-BD31-4B8C-83A1-F6EECF244321}">
                <p14:modId xmlns:p14="http://schemas.microsoft.com/office/powerpoint/2010/main" val="927372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04" imgH="405" progId="TCLayout.ActiveDocument.1">
                  <p:embed/>
                </p:oleObj>
              </mc:Choice>
              <mc:Fallback>
                <p:oleObj name="think-cell Slide" r:id="rId37" imgW="404" imgH="405" progId="TCLayout.ActiveDocument.1">
                  <p:embed/>
                  <p:pic>
                    <p:nvPicPr>
                      <p:cNvPr id="6" name="Object 6" hidden="1">
                        <a:extLst>
                          <a:ext uri="{FF2B5EF4-FFF2-40B4-BE49-F238E27FC236}">
                            <a16:creationId xmlns:a16="http://schemas.microsoft.com/office/drawing/2014/main" id="{FA0C9B6A-7B8F-003D-E81A-B16528F8E27B}"/>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4E1328C2-B6E3-F584-DB28-1A4CCB5033FE}"/>
              </a:ext>
            </a:extLst>
          </p:cNvPr>
          <p:cNvSpPr/>
          <p:nvPr/>
        </p:nvSpPr>
        <p:spPr>
          <a:xfrm>
            <a:off x="8786046" y="1490655"/>
            <a:ext cx="3405954" cy="5367344"/>
          </a:xfrm>
          <a:prstGeom prst="rect">
            <a:avLst/>
          </a:prstGeom>
          <a:solidFill>
            <a:srgbClr val="E6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Slide Title">
            <a:extLst>
              <a:ext uri="{FF2B5EF4-FFF2-40B4-BE49-F238E27FC236}">
                <a16:creationId xmlns:a16="http://schemas.microsoft.com/office/drawing/2014/main" id="{D10A08E0-B9FE-49BA-9EE0-DEAEE03090E3}"/>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duration reflects the need to assess reliability across scenarios and develop transmission solutions</a:t>
            </a:r>
          </a:p>
        </p:txBody>
      </p:sp>
      <p:cxnSp>
        <p:nvCxnSpPr>
          <p:cNvPr id="125" name="LineBasicDefault 125">
            <a:extLst>
              <a:ext uri="{FF2B5EF4-FFF2-40B4-BE49-F238E27FC236}">
                <a16:creationId xmlns:a16="http://schemas.microsoft.com/office/drawing/2014/main" id="{D9772326-67E4-22D5-A835-845458531111}"/>
              </a:ext>
            </a:extLst>
          </p:cNvPr>
          <p:cNvCxnSpPr>
            <a:cxnSpLocks/>
          </p:cNvCxnSpPr>
          <p:nvPr>
            <p:custDataLst>
              <p:tags r:id="rId3"/>
            </p:custDataLst>
          </p:nvPr>
        </p:nvCxnSpPr>
        <p:spPr>
          <a:xfrm>
            <a:off x="9100319" y="1984375"/>
            <a:ext cx="253694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71" name="Chart 70">
            <a:extLst>
              <a:ext uri="{FF2B5EF4-FFF2-40B4-BE49-F238E27FC236}">
                <a16:creationId xmlns:a16="http://schemas.microsoft.com/office/drawing/2014/main" id="{C5EF0FD3-DC13-6446-D726-F1B51962A5B6}"/>
              </a:ext>
            </a:extLst>
          </p:cNvPr>
          <p:cNvGraphicFramePr/>
          <p:nvPr>
            <p:custDataLst>
              <p:tags r:id="rId4"/>
            </p:custDataLst>
          </p:nvPr>
        </p:nvGraphicFramePr>
        <p:xfrm>
          <a:off x="5570538" y="1855788"/>
          <a:ext cx="2986087" cy="1482725"/>
        </p:xfrm>
        <a:graphic>
          <a:graphicData uri="http://schemas.openxmlformats.org/drawingml/2006/chart">
            <c:chart xmlns:c="http://schemas.openxmlformats.org/drawingml/2006/chart" xmlns:r="http://schemas.openxmlformats.org/officeDocument/2006/relationships" r:id="rId39"/>
          </a:graphicData>
        </a:graphic>
      </p:graphicFrame>
      <p:sp>
        <p:nvSpPr>
          <p:cNvPr id="46" name="Text Placeholder 4">
            <a:extLst>
              <a:ext uri="{FF2B5EF4-FFF2-40B4-BE49-F238E27FC236}">
                <a16:creationId xmlns:a16="http://schemas.microsoft.com/office/drawing/2014/main" id="{FE1BB747-8FFB-52DD-7207-220756B43F4E}"/>
              </a:ext>
            </a:extLst>
          </p:cNvPr>
          <p:cNvSpPr>
            <a:spLocks noGrp="1"/>
          </p:cNvSpPr>
          <p:nvPr>
            <p:custDataLst>
              <p:tags r:id="rId5"/>
            </p:custDataLst>
          </p:nvPr>
        </p:nvSpPr>
        <p:spPr bwMode="auto">
          <a:xfrm>
            <a:off x="56721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3347045-A0F6-4179-8A9D-FDC357EAF2FC}" type="datetime'Y''''''''''''''''''''''''''''''ear'''''''''''''''''''' ''''1'">
              <a:rPr lang="en-US" altLang="en-US" sz="1100" b="1" smtClean="0">
                <a:cs typeface="+mn-cs"/>
              </a:rPr>
              <a:pPr lvl="0" algn="ctr">
                <a:spcBef>
                  <a:spcPct val="0"/>
                </a:spcBef>
                <a:spcAft>
                  <a:spcPct val="0"/>
                </a:spcAft>
              </a:pPr>
              <a:t>Year 1</a:t>
            </a:fld>
            <a:endParaRPr lang="en-US" sz="1100" b="1">
              <a:cs typeface="+mn-cs"/>
            </a:endParaRPr>
          </a:p>
        </p:txBody>
      </p:sp>
      <p:sp>
        <p:nvSpPr>
          <p:cNvPr id="49" name="Text Placeholder 4">
            <a:extLst>
              <a:ext uri="{FF2B5EF4-FFF2-40B4-BE49-F238E27FC236}">
                <a16:creationId xmlns:a16="http://schemas.microsoft.com/office/drawing/2014/main" id="{023CB97F-FB85-1CFD-B430-8ADE7C18B39A}"/>
              </a:ext>
            </a:extLst>
          </p:cNvPr>
          <p:cNvSpPr>
            <a:spLocks noGrp="1"/>
          </p:cNvSpPr>
          <p:nvPr>
            <p:custDataLst>
              <p:tags r:id="rId6"/>
            </p:custDataLst>
          </p:nvPr>
        </p:nvSpPr>
        <p:spPr bwMode="auto">
          <a:xfrm>
            <a:off x="61420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1B3BB6B-DC69-4338-9F02-45BB6CECDCCB}" type="datetime'''''''Y''e''''''''ar'''''''''''''''''' ''''''''''''2'''''">
              <a:rPr lang="en-US" altLang="en-US" sz="1100" b="1" smtClean="0">
                <a:cs typeface="+mn-cs"/>
              </a:rPr>
              <a:pPr lvl="0" algn="ctr">
                <a:spcBef>
                  <a:spcPct val="0"/>
                </a:spcBef>
                <a:spcAft>
                  <a:spcPct val="0"/>
                </a:spcAft>
              </a:pPr>
              <a:t>Year 2</a:t>
            </a:fld>
            <a:endParaRPr lang="en-US" sz="1100" b="1">
              <a:cs typeface="+mn-cs"/>
            </a:endParaRPr>
          </a:p>
        </p:txBody>
      </p:sp>
      <p:sp>
        <p:nvSpPr>
          <p:cNvPr id="50" name="Text Placeholder 4">
            <a:extLst>
              <a:ext uri="{FF2B5EF4-FFF2-40B4-BE49-F238E27FC236}">
                <a16:creationId xmlns:a16="http://schemas.microsoft.com/office/drawing/2014/main" id="{9DF5AB77-9739-58A2-71A6-B58BEE524BCB}"/>
              </a:ext>
            </a:extLst>
          </p:cNvPr>
          <p:cNvSpPr>
            <a:spLocks noGrp="1"/>
          </p:cNvSpPr>
          <p:nvPr>
            <p:custDataLst>
              <p:tags r:id="rId7"/>
            </p:custDataLst>
          </p:nvPr>
        </p:nvSpPr>
        <p:spPr bwMode="auto">
          <a:xfrm>
            <a:off x="66119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B33E96-9994-4259-B770-AF9BD0E8C5D8}" type="datetime'''''''''''''Y''e''''a''''r'''''''' 3'''''''''''''''''''''''''">
              <a:rPr lang="en-US" altLang="en-US" sz="1100" b="1" smtClean="0">
                <a:cs typeface="+mn-cs"/>
              </a:rPr>
              <a:pPr lvl="0" algn="ctr">
                <a:spcBef>
                  <a:spcPct val="0"/>
                </a:spcBef>
                <a:spcAft>
                  <a:spcPct val="0"/>
                </a:spcAft>
              </a:pPr>
              <a:t>Year 3</a:t>
            </a:fld>
            <a:endParaRPr lang="en-US" sz="1100" b="1">
              <a:cs typeface="+mn-cs"/>
            </a:endParaRPr>
          </a:p>
        </p:txBody>
      </p:sp>
      <p:sp>
        <p:nvSpPr>
          <p:cNvPr id="56" name="Text Placeholder 4">
            <a:extLst>
              <a:ext uri="{FF2B5EF4-FFF2-40B4-BE49-F238E27FC236}">
                <a16:creationId xmlns:a16="http://schemas.microsoft.com/office/drawing/2014/main" id="{E02759DB-6449-148E-3EC6-45CABAD5DECB}"/>
              </a:ext>
            </a:extLst>
          </p:cNvPr>
          <p:cNvSpPr>
            <a:spLocks noGrp="1"/>
          </p:cNvSpPr>
          <p:nvPr>
            <p:custDataLst>
              <p:tags r:id="rId8"/>
            </p:custDataLst>
          </p:nvPr>
        </p:nvSpPr>
        <p:spPr bwMode="auto">
          <a:xfrm>
            <a:off x="70834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14CF60-A423-4AEC-9763-8A50C8C20718}" type="datetime'''''''''''''Ye''''''a''''r'' ''''''''''''4'''''''''''''''''">
              <a:rPr lang="en-US" altLang="en-US" sz="1100" b="1" smtClean="0">
                <a:cs typeface="+mn-cs"/>
              </a:rPr>
              <a:pPr lvl="0" algn="ctr">
                <a:spcBef>
                  <a:spcPct val="0"/>
                </a:spcBef>
                <a:spcAft>
                  <a:spcPct val="0"/>
                </a:spcAft>
              </a:pPr>
              <a:t>Year 4</a:t>
            </a:fld>
            <a:endParaRPr lang="en-US" sz="1100" b="1">
              <a:cs typeface="+mn-cs"/>
            </a:endParaRPr>
          </a:p>
        </p:txBody>
      </p:sp>
      <p:sp>
        <p:nvSpPr>
          <p:cNvPr id="64" name="Text Placeholder 4">
            <a:extLst>
              <a:ext uri="{FF2B5EF4-FFF2-40B4-BE49-F238E27FC236}">
                <a16:creationId xmlns:a16="http://schemas.microsoft.com/office/drawing/2014/main" id="{581E5437-3484-4982-19FF-AB1247FA27C4}"/>
              </a:ext>
            </a:extLst>
          </p:cNvPr>
          <p:cNvSpPr>
            <a:spLocks noGrp="1"/>
          </p:cNvSpPr>
          <p:nvPr>
            <p:custDataLst>
              <p:tags r:id="rId9"/>
            </p:custDataLst>
          </p:nvPr>
        </p:nvSpPr>
        <p:spPr bwMode="auto">
          <a:xfrm>
            <a:off x="75533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799F864-0069-4386-BB76-FD537252E51E}" type="datetime'''Y''''''''''''''''''''''e''ar'''' ''''5'''''''''''">
              <a:rPr lang="en-US" altLang="en-US" sz="1100" b="1" smtClean="0">
                <a:cs typeface="+mn-cs"/>
              </a:rPr>
              <a:pPr lvl="0" algn="ctr">
                <a:spcBef>
                  <a:spcPct val="0"/>
                </a:spcBef>
                <a:spcAft>
                  <a:spcPct val="0"/>
                </a:spcAft>
              </a:pPr>
              <a:t>Year 5</a:t>
            </a:fld>
            <a:endParaRPr lang="en-US" sz="1100" b="1">
              <a:cs typeface="+mn-cs"/>
            </a:endParaRPr>
          </a:p>
        </p:txBody>
      </p:sp>
      <p:sp>
        <p:nvSpPr>
          <p:cNvPr id="65" name="Text Placeholder 4">
            <a:extLst>
              <a:ext uri="{FF2B5EF4-FFF2-40B4-BE49-F238E27FC236}">
                <a16:creationId xmlns:a16="http://schemas.microsoft.com/office/drawing/2014/main" id="{96C3AC84-9A56-2150-BF3C-D3E5D7778719}"/>
              </a:ext>
            </a:extLst>
          </p:cNvPr>
          <p:cNvSpPr>
            <a:spLocks noGrp="1"/>
          </p:cNvSpPr>
          <p:nvPr>
            <p:custDataLst>
              <p:tags r:id="rId10"/>
            </p:custDataLst>
          </p:nvPr>
        </p:nvSpPr>
        <p:spPr bwMode="auto">
          <a:xfrm>
            <a:off x="80232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9970A3F-3FF5-41FD-A1C1-E5BACF9B1F69}" type="datetime'Y''''''e''a''''''''''''r'''''''''''''''''''''' ''''''''6'''''">
              <a:rPr lang="en-US" altLang="en-US" sz="1100" b="1" smtClean="0">
                <a:cs typeface="+mn-cs"/>
              </a:rPr>
              <a:pPr lvl="0" algn="ctr">
                <a:spcBef>
                  <a:spcPct val="0"/>
                </a:spcBef>
                <a:spcAft>
                  <a:spcPct val="0"/>
                </a:spcAft>
              </a:pPr>
              <a:t>Year 6</a:t>
            </a:fld>
            <a:endParaRPr lang="en-US" sz="1100" b="1">
              <a:cs typeface="+mn-cs"/>
            </a:endParaRPr>
          </a:p>
        </p:txBody>
      </p:sp>
      <p:sp>
        <p:nvSpPr>
          <p:cNvPr id="67" name="Rectangle 66">
            <a:extLst>
              <a:ext uri="{FF2B5EF4-FFF2-40B4-BE49-F238E27FC236}">
                <a16:creationId xmlns:a16="http://schemas.microsoft.com/office/drawing/2014/main" id="{A36EB0CD-0BAF-640C-40BA-B2EA8E2D9036}"/>
              </a:ext>
            </a:extLst>
          </p:cNvPr>
          <p:cNvSpPr/>
          <p:nvPr>
            <p:custDataLst>
              <p:tags r:id="rId11"/>
            </p:custDataLst>
          </p:nvPr>
        </p:nvSpPr>
        <p:spPr bwMode="auto">
          <a:xfrm>
            <a:off x="4572000" y="1228725"/>
            <a:ext cx="144463" cy="144463"/>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8" name="Text Placeholder 4">
            <a:extLst>
              <a:ext uri="{FF2B5EF4-FFF2-40B4-BE49-F238E27FC236}">
                <a16:creationId xmlns:a16="http://schemas.microsoft.com/office/drawing/2014/main" id="{74D4BF33-9954-E556-2587-3EE67239B355}"/>
              </a:ext>
            </a:extLst>
          </p:cNvPr>
          <p:cNvSpPr>
            <a:spLocks noGrp="1"/>
          </p:cNvSpPr>
          <p:nvPr>
            <p:custDataLst>
              <p:tags r:id="rId12"/>
            </p:custDataLst>
          </p:nvPr>
        </p:nvSpPr>
        <p:spPr bwMode="auto">
          <a:xfrm>
            <a:off x="4767263" y="1225550"/>
            <a:ext cx="8397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36C450B-9E74-48C0-9273-BB7BA81D9D1C}" type="datetime'M''''''W ''''''''''''alloca''''''''''''''''''''tio''''''''''n'">
              <a:rPr lang="en-US" altLang="en-US" sz="1050" smtClean="0">
                <a:cs typeface="+mn-cs"/>
              </a:rPr>
              <a:pPr lvl="0">
                <a:spcBef>
                  <a:spcPct val="0"/>
                </a:spcBef>
                <a:spcAft>
                  <a:spcPct val="0"/>
                </a:spcAft>
              </a:pPr>
              <a:t>MW allocation</a:t>
            </a:fld>
            <a:endParaRPr lang="en-US" sz="1050">
              <a:cs typeface="+mn-cs"/>
            </a:endParaRPr>
          </a:p>
        </p:txBody>
      </p:sp>
      <p:cxnSp>
        <p:nvCxnSpPr>
          <p:cNvPr id="69" name="LineBasicDefault 113">
            <a:extLst>
              <a:ext uri="{FF2B5EF4-FFF2-40B4-BE49-F238E27FC236}">
                <a16:creationId xmlns:a16="http://schemas.microsoft.com/office/drawing/2014/main" id="{7105FEA3-589D-4192-072B-98B9E8B568CF}"/>
              </a:ext>
            </a:extLst>
          </p:cNvPr>
          <p:cNvCxnSpPr>
            <a:cxnSpLocks/>
          </p:cNvCxnSpPr>
          <p:nvPr>
            <p:custDataLst>
              <p:tags r:id="rId13"/>
            </p:custDataLst>
          </p:nvPr>
        </p:nvCxnSpPr>
        <p:spPr>
          <a:xfrm>
            <a:off x="554736" y="3417888"/>
            <a:ext cx="7918704"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LineBasicDefault 113">
            <a:extLst>
              <a:ext uri="{FF2B5EF4-FFF2-40B4-BE49-F238E27FC236}">
                <a16:creationId xmlns:a16="http://schemas.microsoft.com/office/drawing/2014/main" id="{BA0FD4AA-F3E3-29CB-B865-5E25DF378FB6}"/>
              </a:ext>
            </a:extLst>
          </p:cNvPr>
          <p:cNvCxnSpPr>
            <a:cxnSpLocks/>
          </p:cNvCxnSpPr>
          <p:nvPr>
            <p:custDataLst>
              <p:tags r:id="rId14"/>
            </p:custDataLst>
          </p:nvPr>
        </p:nvCxnSpPr>
        <p:spPr>
          <a:xfrm>
            <a:off x="554736" y="4651375"/>
            <a:ext cx="7918704"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A7CA6F9-BA8A-C4CA-3911-92FC58007DDF}"/>
              </a:ext>
            </a:extLst>
          </p:cNvPr>
          <p:cNvSpPr txBox="1">
            <a:spLocks/>
          </p:cNvSpPr>
          <p:nvPr/>
        </p:nvSpPr>
        <p:spPr>
          <a:xfrm>
            <a:off x="2436942" y="2068513"/>
            <a:ext cx="3066417" cy="646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Determine year-by-year deliverable MW </a:t>
            </a:r>
            <a:r>
              <a:rPr lang="en-US" sz="1400"/>
              <a:t>(2028–2032) based on system capability</a:t>
            </a:r>
          </a:p>
        </p:txBody>
      </p:sp>
      <p:grpSp>
        <p:nvGrpSpPr>
          <p:cNvPr id="173" name="Group 172">
            <a:extLst>
              <a:ext uri="{FF2B5EF4-FFF2-40B4-BE49-F238E27FC236}">
                <a16:creationId xmlns:a16="http://schemas.microsoft.com/office/drawing/2014/main" id="{537BD71A-0D4B-067E-22AB-987720990F81}"/>
              </a:ext>
            </a:extLst>
          </p:cNvPr>
          <p:cNvGrpSpPr>
            <a:grpSpLocks/>
          </p:cNvGrpSpPr>
          <p:nvPr/>
        </p:nvGrpSpPr>
        <p:grpSpPr>
          <a:xfrm>
            <a:off x="554736" y="2068513"/>
            <a:ext cx="1733115" cy="252413"/>
            <a:chOff x="554736" y="1801813"/>
            <a:chExt cx="1733115" cy="252000"/>
          </a:xfrm>
        </p:grpSpPr>
        <p:sp>
          <p:nvSpPr>
            <p:cNvPr id="36" name="TrackerNumBlue 12">
              <a:extLst>
                <a:ext uri="{FF2B5EF4-FFF2-40B4-BE49-F238E27FC236}">
                  <a16:creationId xmlns:a16="http://schemas.microsoft.com/office/drawing/2014/main" id="{946AC9B0-4C6E-F4FC-2A57-B750C13F78B0}"/>
                </a:ext>
              </a:extLst>
            </p:cNvPr>
            <p:cNvSpPr>
              <a:spLocks/>
            </p:cNvSpPr>
            <p:nvPr>
              <p:custDataLst>
                <p:tags r:id="rId35"/>
              </p:custDataLst>
            </p:nvPr>
          </p:nvSpPr>
          <p:spPr>
            <a:xfrm>
              <a:off x="554736" y="1801813"/>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164" name="TextBox 163">
              <a:extLst>
                <a:ext uri="{FF2B5EF4-FFF2-40B4-BE49-F238E27FC236}">
                  <a16:creationId xmlns:a16="http://schemas.microsoft.com/office/drawing/2014/main" id="{894166DF-86D6-9D05-3911-162674BB3EE7}"/>
                </a:ext>
              </a:extLst>
            </p:cNvPr>
            <p:cNvSpPr txBox="1">
              <a:spLocks/>
            </p:cNvSpPr>
            <p:nvPr/>
          </p:nvSpPr>
          <p:spPr>
            <a:xfrm>
              <a:off x="840248" y="1801813"/>
              <a:ext cx="144760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MW allocation</a:t>
              </a:r>
            </a:p>
          </p:txBody>
        </p:sp>
      </p:grpSp>
      <p:sp>
        <p:nvSpPr>
          <p:cNvPr id="82" name="Oval 81">
            <a:extLst>
              <a:ext uri="{FF2B5EF4-FFF2-40B4-BE49-F238E27FC236}">
                <a16:creationId xmlns:a16="http://schemas.microsoft.com/office/drawing/2014/main" id="{6931C845-3057-B388-F599-2F419D377F49}"/>
              </a:ext>
            </a:extLst>
          </p:cNvPr>
          <p:cNvSpPr>
            <a:spLocks/>
          </p:cNvSpPr>
          <p:nvPr/>
        </p:nvSpPr>
        <p:spPr>
          <a:xfrm>
            <a:off x="5880804" y="3699184"/>
            <a:ext cx="274320" cy="24596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83" name="Oval 82">
            <a:extLst>
              <a:ext uri="{FF2B5EF4-FFF2-40B4-BE49-F238E27FC236}">
                <a16:creationId xmlns:a16="http://schemas.microsoft.com/office/drawing/2014/main" id="{72DC9FD8-9504-2D86-7C45-5926285837AB}"/>
              </a:ext>
            </a:extLst>
          </p:cNvPr>
          <p:cNvSpPr>
            <a:spLocks/>
          </p:cNvSpPr>
          <p:nvPr/>
        </p:nvSpPr>
        <p:spPr>
          <a:xfrm>
            <a:off x="5880804" y="4067344"/>
            <a:ext cx="274320" cy="24596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85" name="TextBox 84">
            <a:extLst>
              <a:ext uri="{FF2B5EF4-FFF2-40B4-BE49-F238E27FC236}">
                <a16:creationId xmlns:a16="http://schemas.microsoft.com/office/drawing/2014/main" id="{D825BEB5-159F-1443-53CD-64AD24C89097}"/>
              </a:ext>
            </a:extLst>
          </p:cNvPr>
          <p:cNvSpPr txBox="1"/>
          <p:nvPr>
            <p:custDataLst>
              <p:tags r:id="rId15"/>
            </p:custDataLst>
          </p:nvPr>
        </p:nvSpPr>
        <p:spPr>
          <a:xfrm>
            <a:off x="5819192" y="4368467"/>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87" name="TextBox 86">
            <a:extLst>
              <a:ext uri="{FF2B5EF4-FFF2-40B4-BE49-F238E27FC236}">
                <a16:creationId xmlns:a16="http://schemas.microsoft.com/office/drawing/2014/main" id="{4AD1E26D-717F-F7AB-C0FA-613A0FC1493C}"/>
              </a:ext>
            </a:extLst>
          </p:cNvPr>
          <p:cNvSpPr txBox="1"/>
          <p:nvPr>
            <p:custDataLst>
              <p:tags r:id="rId16"/>
            </p:custDataLst>
          </p:nvPr>
        </p:nvSpPr>
        <p:spPr>
          <a:xfrm>
            <a:off x="5819192" y="3495675"/>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81" name="Isosceles Triangle 80">
            <a:extLst>
              <a:ext uri="{FF2B5EF4-FFF2-40B4-BE49-F238E27FC236}">
                <a16:creationId xmlns:a16="http://schemas.microsoft.com/office/drawing/2014/main" id="{8F46E45C-AF07-B7F7-008D-7AB33E7A1255}"/>
              </a:ext>
            </a:extLst>
          </p:cNvPr>
          <p:cNvSpPr>
            <a:spLocks/>
          </p:cNvSpPr>
          <p:nvPr/>
        </p:nvSpPr>
        <p:spPr>
          <a:xfrm>
            <a:off x="7970764" y="3699184"/>
            <a:ext cx="274320" cy="24596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84" name="Isosceles Triangle 83">
            <a:extLst>
              <a:ext uri="{FF2B5EF4-FFF2-40B4-BE49-F238E27FC236}">
                <a16:creationId xmlns:a16="http://schemas.microsoft.com/office/drawing/2014/main" id="{023E3C01-1774-6BEC-D42C-22DC2465F483}"/>
              </a:ext>
            </a:extLst>
          </p:cNvPr>
          <p:cNvSpPr>
            <a:spLocks/>
          </p:cNvSpPr>
          <p:nvPr/>
        </p:nvSpPr>
        <p:spPr>
          <a:xfrm>
            <a:off x="7970764" y="4067344"/>
            <a:ext cx="274320" cy="24596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90" name="TextBox 89">
            <a:extLst>
              <a:ext uri="{FF2B5EF4-FFF2-40B4-BE49-F238E27FC236}">
                <a16:creationId xmlns:a16="http://schemas.microsoft.com/office/drawing/2014/main" id="{A7BB72F0-5058-D1B4-ADBE-90F2766DEB03}"/>
              </a:ext>
            </a:extLst>
          </p:cNvPr>
          <p:cNvSpPr txBox="1"/>
          <p:nvPr>
            <p:custDataLst>
              <p:tags r:id="rId17"/>
            </p:custDataLst>
          </p:nvPr>
        </p:nvSpPr>
        <p:spPr>
          <a:xfrm>
            <a:off x="7909152" y="4368467"/>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93" name="TextBox 92">
            <a:extLst>
              <a:ext uri="{FF2B5EF4-FFF2-40B4-BE49-F238E27FC236}">
                <a16:creationId xmlns:a16="http://schemas.microsoft.com/office/drawing/2014/main" id="{8C4338B0-1A1F-4914-396D-E148FCA0463D}"/>
              </a:ext>
            </a:extLst>
          </p:cNvPr>
          <p:cNvSpPr txBox="1"/>
          <p:nvPr>
            <p:custDataLst>
              <p:tags r:id="rId18"/>
            </p:custDataLst>
          </p:nvPr>
        </p:nvSpPr>
        <p:spPr>
          <a:xfrm>
            <a:off x="7909152" y="3495675"/>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grpSp>
        <p:nvGrpSpPr>
          <p:cNvPr id="14" name="Group 13">
            <a:extLst>
              <a:ext uri="{FF2B5EF4-FFF2-40B4-BE49-F238E27FC236}">
                <a16:creationId xmlns:a16="http://schemas.microsoft.com/office/drawing/2014/main" id="{9B77FE1F-0438-F268-DFDA-0AE3DF8A32D1}"/>
              </a:ext>
            </a:extLst>
          </p:cNvPr>
          <p:cNvGrpSpPr/>
          <p:nvPr/>
        </p:nvGrpSpPr>
        <p:grpSpPr>
          <a:xfrm>
            <a:off x="6267009" y="4140253"/>
            <a:ext cx="1591871" cy="446005"/>
            <a:chOff x="6243921" y="3788289"/>
            <a:chExt cx="1591871" cy="446175"/>
          </a:xfrm>
        </p:grpSpPr>
        <p:sp>
          <p:nvSpPr>
            <p:cNvPr id="97" name="TextBox 96">
              <a:extLst>
                <a:ext uri="{FF2B5EF4-FFF2-40B4-BE49-F238E27FC236}">
                  <a16:creationId xmlns:a16="http://schemas.microsoft.com/office/drawing/2014/main" id="{B380378D-FCBE-F305-3BB8-FEB775C1ECE4}"/>
                </a:ext>
              </a:extLst>
            </p:cNvPr>
            <p:cNvSpPr txBox="1">
              <a:spLocks/>
            </p:cNvSpPr>
            <p:nvPr>
              <p:custDataLst>
                <p:tags r:id="rId33"/>
              </p:custDataLst>
            </p:nvPr>
          </p:nvSpPr>
          <p:spPr>
            <a:xfrm>
              <a:off x="6243921" y="3788289"/>
              <a:ext cx="1591871" cy="1384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Original 750MW line</a:t>
              </a:r>
            </a:p>
          </p:txBody>
        </p:sp>
        <p:sp>
          <p:nvSpPr>
            <p:cNvPr id="101" name="TextBox 100">
              <a:extLst>
                <a:ext uri="{FF2B5EF4-FFF2-40B4-BE49-F238E27FC236}">
                  <a16:creationId xmlns:a16="http://schemas.microsoft.com/office/drawing/2014/main" id="{6141AE69-6ACA-6207-4811-921D2437AA10}"/>
                </a:ext>
              </a:extLst>
            </p:cNvPr>
            <p:cNvSpPr txBox="1">
              <a:spLocks/>
            </p:cNvSpPr>
            <p:nvPr>
              <p:custDataLst>
                <p:tags r:id="rId34"/>
              </p:custDataLst>
            </p:nvPr>
          </p:nvSpPr>
          <p:spPr>
            <a:xfrm>
              <a:off x="6243921" y="3957465"/>
              <a:ext cx="1591871" cy="2769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i="1"/>
                <a:t>Constraint identified (1,000MW &gt;750MW)</a:t>
              </a:r>
            </a:p>
          </p:txBody>
        </p:sp>
      </p:grpSp>
      <p:grpSp>
        <p:nvGrpSpPr>
          <p:cNvPr id="9" name="Group 8">
            <a:extLst>
              <a:ext uri="{FF2B5EF4-FFF2-40B4-BE49-F238E27FC236}">
                <a16:creationId xmlns:a16="http://schemas.microsoft.com/office/drawing/2014/main" id="{2321B698-D49A-9AE9-161F-F1DE059D0DD1}"/>
              </a:ext>
            </a:extLst>
          </p:cNvPr>
          <p:cNvGrpSpPr/>
          <p:nvPr/>
        </p:nvGrpSpPr>
        <p:grpSpPr>
          <a:xfrm>
            <a:off x="6249183" y="4098480"/>
            <a:ext cx="1627523" cy="11109"/>
            <a:chOff x="6142037" y="3746500"/>
            <a:chExt cx="1627523" cy="11113"/>
          </a:xfrm>
        </p:grpSpPr>
        <p:cxnSp>
          <p:nvCxnSpPr>
            <p:cNvPr id="96" name="Straight Connector 95">
              <a:extLst>
                <a:ext uri="{FF2B5EF4-FFF2-40B4-BE49-F238E27FC236}">
                  <a16:creationId xmlns:a16="http://schemas.microsoft.com/office/drawing/2014/main" id="{D20D135B-2138-E03D-4755-47717B831B4D}"/>
                </a:ext>
              </a:extLst>
            </p:cNvPr>
            <p:cNvCxnSpPr>
              <a:cxnSpLocks/>
            </p:cNvCxnSpPr>
            <p:nvPr/>
          </p:nvCxnSpPr>
          <p:spPr>
            <a:xfrm>
              <a:off x="6142037" y="374808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1" name="Freeform: Shape 110">
              <a:extLst>
                <a:ext uri="{FF2B5EF4-FFF2-40B4-BE49-F238E27FC236}">
                  <a16:creationId xmlns:a16="http://schemas.microsoft.com/office/drawing/2014/main" id="{76DCA656-945B-981F-B311-99CD95AF29DF}"/>
                </a:ext>
              </a:extLst>
            </p:cNvPr>
            <p:cNvSpPr>
              <a:spLocks/>
            </p:cNvSpPr>
            <p:nvPr/>
          </p:nvSpPr>
          <p:spPr>
            <a:xfrm>
              <a:off x="6142037" y="3746500"/>
              <a:ext cx="1591871" cy="11113"/>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59" name="TextBox 158">
            <a:extLst>
              <a:ext uri="{FF2B5EF4-FFF2-40B4-BE49-F238E27FC236}">
                <a16:creationId xmlns:a16="http://schemas.microsoft.com/office/drawing/2014/main" id="{8E547A4F-5743-86D0-B135-448D64AE5D8A}"/>
              </a:ext>
            </a:extLst>
          </p:cNvPr>
          <p:cNvSpPr txBox="1">
            <a:spLocks/>
          </p:cNvSpPr>
          <p:nvPr/>
        </p:nvSpPr>
        <p:spPr>
          <a:xfrm>
            <a:off x="2436942" y="3495675"/>
            <a:ext cx="3066417" cy="10779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Assess reliability under multiple system conditions</a:t>
            </a:r>
            <a:r>
              <a:rPr lang="en-US" sz="1400" b="1" baseline="30000"/>
              <a:t>1</a:t>
            </a:r>
            <a:r>
              <a:rPr lang="en-US" sz="1400" b="1"/>
              <a:t> </a:t>
            </a:r>
            <a:r>
              <a:rPr lang="en-US" sz="1400"/>
              <a:t>(summer peak, low renewable/no-solar, maintenance outages) </a:t>
            </a:r>
            <a:r>
              <a:rPr lang="en-US" sz="1400" b="1"/>
              <a:t>and contingencies</a:t>
            </a:r>
            <a:r>
              <a:rPr lang="en-US" sz="1400" b="1" baseline="30000"/>
              <a:t>2</a:t>
            </a:r>
            <a:r>
              <a:rPr lang="en-US" sz="1400" b="1"/>
              <a:t> (</a:t>
            </a:r>
            <a:r>
              <a:rPr lang="en-US" sz="1400"/>
              <a:t>N-1, G-1+N-1, X-1+N-1, N-1-1)</a:t>
            </a:r>
          </a:p>
        </p:txBody>
      </p:sp>
      <p:grpSp>
        <p:nvGrpSpPr>
          <p:cNvPr id="174" name="Group 173">
            <a:extLst>
              <a:ext uri="{FF2B5EF4-FFF2-40B4-BE49-F238E27FC236}">
                <a16:creationId xmlns:a16="http://schemas.microsoft.com/office/drawing/2014/main" id="{64B4A327-0019-A4FD-012F-93C995B7A36C}"/>
              </a:ext>
            </a:extLst>
          </p:cNvPr>
          <p:cNvGrpSpPr>
            <a:grpSpLocks/>
          </p:cNvGrpSpPr>
          <p:nvPr/>
        </p:nvGrpSpPr>
        <p:grpSpPr>
          <a:xfrm>
            <a:off x="554736" y="3495675"/>
            <a:ext cx="1733115" cy="431800"/>
            <a:chOff x="554736" y="3152775"/>
            <a:chExt cx="1733115" cy="430887"/>
          </a:xfrm>
        </p:grpSpPr>
        <p:sp>
          <p:nvSpPr>
            <p:cNvPr id="72" name="TrackerNumBlue 12">
              <a:extLst>
                <a:ext uri="{FF2B5EF4-FFF2-40B4-BE49-F238E27FC236}">
                  <a16:creationId xmlns:a16="http://schemas.microsoft.com/office/drawing/2014/main" id="{C89B705D-8AA5-8FD5-E8F7-DEF8B2CE33F1}"/>
                </a:ext>
              </a:extLst>
            </p:cNvPr>
            <p:cNvSpPr>
              <a:spLocks/>
            </p:cNvSpPr>
            <p:nvPr>
              <p:custDataLst>
                <p:tags r:id="rId32"/>
              </p:custDataLst>
            </p:nvPr>
          </p:nvSpPr>
          <p:spPr>
            <a:xfrm>
              <a:off x="554736" y="3152775"/>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66" name="TextBox 165">
              <a:extLst>
                <a:ext uri="{FF2B5EF4-FFF2-40B4-BE49-F238E27FC236}">
                  <a16:creationId xmlns:a16="http://schemas.microsoft.com/office/drawing/2014/main" id="{7418BE6E-00CA-D107-749F-689188DE6BBA}"/>
                </a:ext>
              </a:extLst>
            </p:cNvPr>
            <p:cNvSpPr txBox="1">
              <a:spLocks/>
            </p:cNvSpPr>
            <p:nvPr/>
          </p:nvSpPr>
          <p:spPr>
            <a:xfrm>
              <a:off x="840248" y="3152775"/>
              <a:ext cx="1447603"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Reliability testing</a:t>
              </a:r>
            </a:p>
          </p:txBody>
        </p:sp>
      </p:grpSp>
      <p:grpSp>
        <p:nvGrpSpPr>
          <p:cNvPr id="16" name="Group 15">
            <a:extLst>
              <a:ext uri="{FF2B5EF4-FFF2-40B4-BE49-F238E27FC236}">
                <a16:creationId xmlns:a16="http://schemas.microsoft.com/office/drawing/2014/main" id="{4E8BDE2C-0D06-5258-0449-4A9D9A11F647}"/>
              </a:ext>
            </a:extLst>
          </p:cNvPr>
          <p:cNvGrpSpPr/>
          <p:nvPr/>
        </p:nvGrpSpPr>
        <p:grpSpPr>
          <a:xfrm>
            <a:off x="5819192" y="4730735"/>
            <a:ext cx="2487505" cy="1324937"/>
            <a:chOff x="5796104" y="4530022"/>
            <a:chExt cx="2487505" cy="1324501"/>
          </a:xfrm>
        </p:grpSpPr>
        <p:sp>
          <p:nvSpPr>
            <p:cNvPr id="103" name="Oval 102">
              <a:extLst>
                <a:ext uri="{FF2B5EF4-FFF2-40B4-BE49-F238E27FC236}">
                  <a16:creationId xmlns:a16="http://schemas.microsoft.com/office/drawing/2014/main" id="{277E58CE-D7CB-82DC-EC57-D5A97059F7A1}"/>
                </a:ext>
              </a:extLst>
            </p:cNvPr>
            <p:cNvSpPr>
              <a:spLocks/>
            </p:cNvSpPr>
            <p:nvPr/>
          </p:nvSpPr>
          <p:spPr>
            <a:xfrm>
              <a:off x="5857716" y="4725989"/>
              <a:ext cx="274320" cy="246063"/>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4" name="Oval 103">
              <a:extLst>
                <a:ext uri="{FF2B5EF4-FFF2-40B4-BE49-F238E27FC236}">
                  <a16:creationId xmlns:a16="http://schemas.microsoft.com/office/drawing/2014/main" id="{D6B7C7FD-971A-FFF2-91BB-D18AC2E93896}"/>
                </a:ext>
              </a:extLst>
            </p:cNvPr>
            <p:cNvSpPr>
              <a:spLocks/>
            </p:cNvSpPr>
            <p:nvPr/>
          </p:nvSpPr>
          <p:spPr>
            <a:xfrm>
              <a:off x="5857716" y="5094289"/>
              <a:ext cx="274320" cy="246063"/>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6" name="TextBox 105">
              <a:extLst>
                <a:ext uri="{FF2B5EF4-FFF2-40B4-BE49-F238E27FC236}">
                  <a16:creationId xmlns:a16="http://schemas.microsoft.com/office/drawing/2014/main" id="{B4F8FEFD-3F3D-2939-93D0-C698D83A3443}"/>
                </a:ext>
              </a:extLst>
            </p:cNvPr>
            <p:cNvSpPr txBox="1"/>
            <p:nvPr>
              <p:custDataLst>
                <p:tags r:id="rId25"/>
              </p:custDataLst>
            </p:nvPr>
          </p:nvSpPr>
          <p:spPr>
            <a:xfrm>
              <a:off x="5796104" y="5395526"/>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7" name="TextBox 106">
              <a:extLst>
                <a:ext uri="{FF2B5EF4-FFF2-40B4-BE49-F238E27FC236}">
                  <a16:creationId xmlns:a16="http://schemas.microsoft.com/office/drawing/2014/main" id="{10E77E7D-FB19-3D45-C00B-03DEDB9D7706}"/>
                </a:ext>
              </a:extLst>
            </p:cNvPr>
            <p:cNvSpPr txBox="1"/>
            <p:nvPr>
              <p:custDataLst>
                <p:tags r:id="rId26"/>
              </p:custDataLst>
            </p:nvPr>
          </p:nvSpPr>
          <p:spPr>
            <a:xfrm>
              <a:off x="5796104" y="4530022"/>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2" name="Isosceles Triangle 101">
              <a:extLst>
                <a:ext uri="{FF2B5EF4-FFF2-40B4-BE49-F238E27FC236}">
                  <a16:creationId xmlns:a16="http://schemas.microsoft.com/office/drawing/2014/main" id="{5903AF0D-7732-2948-066E-DEE11989C634}"/>
                </a:ext>
              </a:extLst>
            </p:cNvPr>
            <p:cNvSpPr>
              <a:spLocks/>
            </p:cNvSpPr>
            <p:nvPr/>
          </p:nvSpPr>
          <p:spPr>
            <a:xfrm>
              <a:off x="7947676" y="4725989"/>
              <a:ext cx="274320" cy="246063"/>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05" name="Isosceles Triangle 104">
              <a:extLst>
                <a:ext uri="{FF2B5EF4-FFF2-40B4-BE49-F238E27FC236}">
                  <a16:creationId xmlns:a16="http://schemas.microsoft.com/office/drawing/2014/main" id="{58CD5320-C426-6FC2-F257-BC42B3A54A3F}"/>
                </a:ext>
              </a:extLst>
            </p:cNvPr>
            <p:cNvSpPr>
              <a:spLocks/>
            </p:cNvSpPr>
            <p:nvPr/>
          </p:nvSpPr>
          <p:spPr>
            <a:xfrm>
              <a:off x="7947676" y="5094289"/>
              <a:ext cx="274320" cy="246063"/>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08" name="TextBox 107">
              <a:extLst>
                <a:ext uri="{FF2B5EF4-FFF2-40B4-BE49-F238E27FC236}">
                  <a16:creationId xmlns:a16="http://schemas.microsoft.com/office/drawing/2014/main" id="{9319A216-88BE-79C0-D10C-101714BC59CB}"/>
                </a:ext>
              </a:extLst>
            </p:cNvPr>
            <p:cNvSpPr txBox="1"/>
            <p:nvPr>
              <p:custDataLst>
                <p:tags r:id="rId27"/>
              </p:custDataLst>
            </p:nvPr>
          </p:nvSpPr>
          <p:spPr>
            <a:xfrm>
              <a:off x="7886064" y="5395526"/>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9" name="TextBox 108">
              <a:extLst>
                <a:ext uri="{FF2B5EF4-FFF2-40B4-BE49-F238E27FC236}">
                  <a16:creationId xmlns:a16="http://schemas.microsoft.com/office/drawing/2014/main" id="{667149C8-420E-DB96-4E9F-D2D0F37F8881}"/>
                </a:ext>
              </a:extLst>
            </p:cNvPr>
            <p:cNvSpPr txBox="1"/>
            <p:nvPr>
              <p:custDataLst>
                <p:tags r:id="rId28"/>
              </p:custDataLst>
            </p:nvPr>
          </p:nvSpPr>
          <p:spPr>
            <a:xfrm>
              <a:off x="7886064" y="4530022"/>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16" name="TextBox 115">
              <a:extLst>
                <a:ext uri="{FF2B5EF4-FFF2-40B4-BE49-F238E27FC236}">
                  <a16:creationId xmlns:a16="http://schemas.microsoft.com/office/drawing/2014/main" id="{4AB0AB31-57EA-8EC2-3CFD-2F93B2929971}"/>
                </a:ext>
              </a:extLst>
            </p:cNvPr>
            <p:cNvSpPr txBox="1"/>
            <p:nvPr>
              <p:custDataLst>
                <p:tags r:id="rId29"/>
              </p:custDataLst>
            </p:nvPr>
          </p:nvSpPr>
          <p:spPr>
            <a:xfrm>
              <a:off x="6496281" y="4911346"/>
              <a:ext cx="1087151" cy="138499"/>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New 750MW line</a:t>
              </a:r>
            </a:p>
          </p:txBody>
        </p:sp>
        <p:grpSp>
          <p:nvGrpSpPr>
            <p:cNvPr id="7" name="Group 6">
              <a:extLst>
                <a:ext uri="{FF2B5EF4-FFF2-40B4-BE49-F238E27FC236}">
                  <a16:creationId xmlns:a16="http://schemas.microsoft.com/office/drawing/2014/main" id="{6B7A9E43-A914-1E80-A5C9-C9853E4BE8E3}"/>
                </a:ext>
              </a:extLst>
            </p:cNvPr>
            <p:cNvGrpSpPr/>
            <p:nvPr/>
          </p:nvGrpSpPr>
          <p:grpSpPr>
            <a:xfrm>
              <a:off x="6226095" y="5079691"/>
              <a:ext cx="1627523" cy="11111"/>
              <a:chOff x="6142037" y="5046353"/>
              <a:chExt cx="1627523" cy="11111"/>
            </a:xfrm>
          </p:grpSpPr>
          <p:cxnSp>
            <p:nvCxnSpPr>
              <p:cNvPr id="112" name="Straight Connector 111">
                <a:extLst>
                  <a:ext uri="{FF2B5EF4-FFF2-40B4-BE49-F238E27FC236}">
                    <a16:creationId xmlns:a16="http://schemas.microsoft.com/office/drawing/2014/main" id="{0CA2CF60-7EA2-0557-3D40-E750C1CCE40B}"/>
                  </a:ext>
                </a:extLst>
              </p:cNvPr>
              <p:cNvCxnSpPr>
                <a:cxnSpLocks/>
              </p:cNvCxnSpPr>
              <p:nvPr/>
            </p:nvCxnSpPr>
            <p:spPr>
              <a:xfrm>
                <a:off x="6142037" y="505746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Freeform: Shape 116">
                <a:extLst>
                  <a:ext uri="{FF2B5EF4-FFF2-40B4-BE49-F238E27FC236}">
                    <a16:creationId xmlns:a16="http://schemas.microsoft.com/office/drawing/2014/main" id="{F6766556-5293-3CF2-01B0-2F7ED8AD38AA}"/>
                  </a:ext>
                </a:extLst>
              </p:cNvPr>
              <p:cNvSpPr>
                <a:spLocks/>
              </p:cNvSpPr>
              <p:nvPr/>
            </p:nvSpPr>
            <p:spPr>
              <a:xfrm>
                <a:off x="6142037" y="5046353"/>
                <a:ext cx="1591871" cy="9525"/>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pSp>
          <p:nvGrpSpPr>
            <p:cNvPr id="11" name="Group 10">
              <a:extLst>
                <a:ext uri="{FF2B5EF4-FFF2-40B4-BE49-F238E27FC236}">
                  <a16:creationId xmlns:a16="http://schemas.microsoft.com/office/drawing/2014/main" id="{10A5FBF2-2D5B-D0E9-9588-309129EF8E8D}"/>
                </a:ext>
              </a:extLst>
            </p:cNvPr>
            <p:cNvGrpSpPr/>
            <p:nvPr/>
          </p:nvGrpSpPr>
          <p:grpSpPr>
            <a:xfrm>
              <a:off x="6235387" y="5408347"/>
              <a:ext cx="1600405" cy="446176"/>
              <a:chOff x="6235387" y="5367870"/>
              <a:chExt cx="1600405" cy="446176"/>
            </a:xfrm>
          </p:grpSpPr>
          <p:sp>
            <p:nvSpPr>
              <p:cNvPr id="110" name="TextBox 109">
                <a:extLst>
                  <a:ext uri="{FF2B5EF4-FFF2-40B4-BE49-F238E27FC236}">
                    <a16:creationId xmlns:a16="http://schemas.microsoft.com/office/drawing/2014/main" id="{9E37F792-27B7-1588-E195-CCE7245C444A}"/>
                  </a:ext>
                </a:extLst>
              </p:cNvPr>
              <p:cNvSpPr txBox="1">
                <a:spLocks/>
              </p:cNvSpPr>
              <p:nvPr>
                <p:custDataLst>
                  <p:tags r:id="rId30"/>
                </p:custDataLst>
              </p:nvPr>
            </p:nvSpPr>
            <p:spPr>
              <a:xfrm>
                <a:off x="6235387" y="5535562"/>
                <a:ext cx="1600405" cy="278484"/>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i="1"/>
                  <a:t>Constraint resolved (500MW&gt;750MW)</a:t>
                </a:r>
              </a:p>
            </p:txBody>
          </p:sp>
          <p:sp>
            <p:nvSpPr>
              <p:cNvPr id="113" name="TextBox 112">
                <a:extLst>
                  <a:ext uri="{FF2B5EF4-FFF2-40B4-BE49-F238E27FC236}">
                    <a16:creationId xmlns:a16="http://schemas.microsoft.com/office/drawing/2014/main" id="{4C858EC5-1652-CB1C-51B3-94CB65158CF9}"/>
                  </a:ext>
                </a:extLst>
              </p:cNvPr>
              <p:cNvSpPr txBox="1">
                <a:spLocks/>
              </p:cNvSpPr>
              <p:nvPr>
                <p:custDataLst>
                  <p:tags r:id="rId31"/>
                </p:custDataLst>
              </p:nvPr>
            </p:nvSpPr>
            <p:spPr>
              <a:xfrm>
                <a:off x="6243921" y="5367870"/>
                <a:ext cx="1591871" cy="1384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Original 750MW line</a:t>
                </a:r>
              </a:p>
            </p:txBody>
          </p:sp>
        </p:grpSp>
        <p:grpSp>
          <p:nvGrpSpPr>
            <p:cNvPr id="118" name="Group 117">
              <a:extLst>
                <a:ext uri="{FF2B5EF4-FFF2-40B4-BE49-F238E27FC236}">
                  <a16:creationId xmlns:a16="http://schemas.microsoft.com/office/drawing/2014/main" id="{13A9BD63-4990-5045-B37A-8C322EA4FD6F}"/>
                </a:ext>
              </a:extLst>
            </p:cNvPr>
            <p:cNvGrpSpPr>
              <a:grpSpLocks/>
            </p:cNvGrpSpPr>
            <p:nvPr/>
          </p:nvGrpSpPr>
          <p:grpSpPr>
            <a:xfrm>
              <a:off x="6243921" y="5356355"/>
              <a:ext cx="1591871" cy="9525"/>
              <a:chOff x="6142037" y="5337993"/>
              <a:chExt cx="1627523" cy="11106"/>
            </a:xfrm>
          </p:grpSpPr>
          <p:cxnSp>
            <p:nvCxnSpPr>
              <p:cNvPr id="119" name="Straight Connector 118">
                <a:extLst>
                  <a:ext uri="{FF2B5EF4-FFF2-40B4-BE49-F238E27FC236}">
                    <a16:creationId xmlns:a16="http://schemas.microsoft.com/office/drawing/2014/main" id="{CAADAC57-E44F-F039-B63E-34A5DAF23FFF}"/>
                  </a:ext>
                </a:extLst>
              </p:cNvPr>
              <p:cNvCxnSpPr>
                <a:cxnSpLocks/>
              </p:cNvCxnSpPr>
              <p:nvPr/>
            </p:nvCxnSpPr>
            <p:spPr>
              <a:xfrm>
                <a:off x="6142037" y="5345366"/>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0" name="Freeform: Shape 119">
                <a:extLst>
                  <a:ext uri="{FF2B5EF4-FFF2-40B4-BE49-F238E27FC236}">
                    <a16:creationId xmlns:a16="http://schemas.microsoft.com/office/drawing/2014/main" id="{B0B55569-563A-4D68-D30C-A2D02F950D21}"/>
                  </a:ext>
                </a:extLst>
              </p:cNvPr>
              <p:cNvSpPr/>
              <p:nvPr/>
            </p:nvSpPr>
            <p:spPr>
              <a:xfrm>
                <a:off x="6149062" y="5337993"/>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TextBox 160">
            <a:extLst>
              <a:ext uri="{FF2B5EF4-FFF2-40B4-BE49-F238E27FC236}">
                <a16:creationId xmlns:a16="http://schemas.microsoft.com/office/drawing/2014/main" id="{6E6CBF0A-9F2A-F835-B7BA-F88D948073F3}"/>
              </a:ext>
            </a:extLst>
          </p:cNvPr>
          <p:cNvSpPr txBox="1">
            <a:spLocks/>
          </p:cNvSpPr>
          <p:nvPr/>
        </p:nvSpPr>
        <p:spPr>
          <a:xfrm>
            <a:off x="2436942" y="4730750"/>
            <a:ext cx="3066417" cy="646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Identify and iterate on transmission solutions with TSPs </a:t>
            </a:r>
            <a:r>
              <a:rPr lang="en-US" sz="1400"/>
              <a:t>to resolve limiting conditions</a:t>
            </a:r>
          </a:p>
        </p:txBody>
      </p:sp>
      <p:grpSp>
        <p:nvGrpSpPr>
          <p:cNvPr id="175" name="Group 174">
            <a:extLst>
              <a:ext uri="{FF2B5EF4-FFF2-40B4-BE49-F238E27FC236}">
                <a16:creationId xmlns:a16="http://schemas.microsoft.com/office/drawing/2014/main" id="{A26F6889-6488-7C80-E594-FA5AE7C0A452}"/>
              </a:ext>
            </a:extLst>
          </p:cNvPr>
          <p:cNvGrpSpPr>
            <a:grpSpLocks/>
          </p:cNvGrpSpPr>
          <p:nvPr/>
        </p:nvGrpSpPr>
        <p:grpSpPr>
          <a:xfrm>
            <a:off x="554736" y="4730750"/>
            <a:ext cx="1733115" cy="431800"/>
            <a:chOff x="554736" y="4540251"/>
            <a:chExt cx="1733115" cy="430887"/>
          </a:xfrm>
        </p:grpSpPr>
        <p:sp>
          <p:nvSpPr>
            <p:cNvPr id="77" name="TrackerNumBlue 12">
              <a:extLst>
                <a:ext uri="{FF2B5EF4-FFF2-40B4-BE49-F238E27FC236}">
                  <a16:creationId xmlns:a16="http://schemas.microsoft.com/office/drawing/2014/main" id="{859066B6-E341-1A16-4A47-3D223E43F773}"/>
                </a:ext>
              </a:extLst>
            </p:cNvPr>
            <p:cNvSpPr>
              <a:spLocks/>
            </p:cNvSpPr>
            <p:nvPr>
              <p:custDataLst>
                <p:tags r:id="rId24"/>
              </p:custDataLst>
            </p:nvPr>
          </p:nvSpPr>
          <p:spPr>
            <a:xfrm>
              <a:off x="554736" y="4540251"/>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168" name="TextBox 167">
              <a:extLst>
                <a:ext uri="{FF2B5EF4-FFF2-40B4-BE49-F238E27FC236}">
                  <a16:creationId xmlns:a16="http://schemas.microsoft.com/office/drawing/2014/main" id="{EF984468-DC4A-28FF-EDBB-ACE824DF23D2}"/>
                </a:ext>
              </a:extLst>
            </p:cNvPr>
            <p:cNvSpPr txBox="1">
              <a:spLocks/>
            </p:cNvSpPr>
            <p:nvPr/>
          </p:nvSpPr>
          <p:spPr>
            <a:xfrm>
              <a:off x="840248" y="4540251"/>
              <a:ext cx="1447603"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Upgrade identification</a:t>
              </a:r>
            </a:p>
          </p:txBody>
        </p:sp>
      </p:grpSp>
      <p:cxnSp>
        <p:nvCxnSpPr>
          <p:cNvPr id="41" name="LineBasicDefault 120">
            <a:extLst>
              <a:ext uri="{FF2B5EF4-FFF2-40B4-BE49-F238E27FC236}">
                <a16:creationId xmlns:a16="http://schemas.microsoft.com/office/drawing/2014/main" id="{2579A13B-610F-93C1-7ED9-AB3FED87718B}"/>
              </a:ext>
            </a:extLst>
          </p:cNvPr>
          <p:cNvCxnSpPr>
            <a:cxnSpLocks/>
          </p:cNvCxnSpPr>
          <p:nvPr>
            <p:custDataLst>
              <p:tags r:id="rId19"/>
            </p:custDataLst>
          </p:nvPr>
        </p:nvCxnSpPr>
        <p:spPr>
          <a:xfrm>
            <a:off x="5652449" y="1984375"/>
            <a:ext cx="2820991"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31198A9-31DA-FDE1-EDCA-1437A0805479}"/>
              </a:ext>
            </a:extLst>
          </p:cNvPr>
          <p:cNvGrpSpPr/>
          <p:nvPr/>
        </p:nvGrpSpPr>
        <p:grpSpPr>
          <a:xfrm>
            <a:off x="2436942" y="1738313"/>
            <a:ext cx="3066417" cy="246062"/>
            <a:chOff x="2436942" y="1738313"/>
            <a:chExt cx="3066417" cy="246062"/>
          </a:xfrm>
        </p:grpSpPr>
        <p:sp>
          <p:nvSpPr>
            <p:cNvPr id="142" name="TextBox 141">
              <a:extLst>
                <a:ext uri="{FF2B5EF4-FFF2-40B4-BE49-F238E27FC236}">
                  <a16:creationId xmlns:a16="http://schemas.microsoft.com/office/drawing/2014/main" id="{453C294F-C5DB-A601-209D-9DF30DCBF1EB}"/>
                </a:ext>
              </a:extLst>
            </p:cNvPr>
            <p:cNvSpPr txBox="1">
              <a:spLocks/>
            </p:cNvSpPr>
            <p:nvPr/>
          </p:nvSpPr>
          <p:spPr>
            <a:xfrm>
              <a:off x="2436942" y="1738313"/>
              <a:ext cx="3066417"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p>
          </p:txBody>
        </p:sp>
        <p:cxnSp>
          <p:nvCxnSpPr>
            <p:cNvPr id="38" name="LineBasicDefault 120">
              <a:extLst>
                <a:ext uri="{FF2B5EF4-FFF2-40B4-BE49-F238E27FC236}">
                  <a16:creationId xmlns:a16="http://schemas.microsoft.com/office/drawing/2014/main" id="{05224F57-818C-15F1-370D-71693821C34E}"/>
                </a:ext>
              </a:extLst>
            </p:cNvPr>
            <p:cNvCxnSpPr>
              <a:cxnSpLocks/>
            </p:cNvCxnSpPr>
            <p:nvPr>
              <p:custDataLst>
                <p:tags r:id="rId23"/>
              </p:custDataLst>
            </p:nvPr>
          </p:nvCxnSpPr>
          <p:spPr>
            <a:xfrm>
              <a:off x="2436942" y="1984375"/>
              <a:ext cx="306641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55" name="TextBox 154">
            <a:extLst>
              <a:ext uri="{FF2B5EF4-FFF2-40B4-BE49-F238E27FC236}">
                <a16:creationId xmlns:a16="http://schemas.microsoft.com/office/drawing/2014/main" id="{374F0F09-F3EF-0A35-4646-53BB3390EF8F}"/>
              </a:ext>
            </a:extLst>
          </p:cNvPr>
          <p:cNvSpPr txBox="1">
            <a:spLocks/>
          </p:cNvSpPr>
          <p:nvPr/>
        </p:nvSpPr>
        <p:spPr>
          <a:xfrm>
            <a:off x="5652449" y="1738313"/>
            <a:ext cx="2820991"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Illustrative example</a:t>
            </a:r>
          </a:p>
        </p:txBody>
      </p:sp>
      <p:grpSp>
        <p:nvGrpSpPr>
          <p:cNvPr id="20" name="Group 19">
            <a:extLst>
              <a:ext uri="{FF2B5EF4-FFF2-40B4-BE49-F238E27FC236}">
                <a16:creationId xmlns:a16="http://schemas.microsoft.com/office/drawing/2014/main" id="{2AE6F97F-3359-2F3E-97C0-9C580BF072BC}"/>
              </a:ext>
            </a:extLst>
          </p:cNvPr>
          <p:cNvGrpSpPr/>
          <p:nvPr/>
        </p:nvGrpSpPr>
        <p:grpSpPr>
          <a:xfrm>
            <a:off x="554736" y="1738313"/>
            <a:ext cx="1733115" cy="246062"/>
            <a:chOff x="554736" y="1738313"/>
            <a:chExt cx="1733115" cy="246062"/>
          </a:xfrm>
        </p:grpSpPr>
        <p:sp>
          <p:nvSpPr>
            <p:cNvPr id="135" name="TextBox 134">
              <a:extLst>
                <a:ext uri="{FF2B5EF4-FFF2-40B4-BE49-F238E27FC236}">
                  <a16:creationId xmlns:a16="http://schemas.microsoft.com/office/drawing/2014/main" id="{0903460A-31CA-F50C-C980-B8140E3EA961}"/>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Study activity</a:t>
              </a:r>
            </a:p>
          </p:txBody>
        </p:sp>
        <p:cxnSp>
          <p:nvCxnSpPr>
            <p:cNvPr id="33" name="LineBasicDefault 120">
              <a:extLst>
                <a:ext uri="{FF2B5EF4-FFF2-40B4-BE49-F238E27FC236}">
                  <a16:creationId xmlns:a16="http://schemas.microsoft.com/office/drawing/2014/main" id="{3D8B4E93-5504-C531-8B9A-B3DCC7C32191}"/>
                </a:ext>
              </a:extLst>
            </p:cNvPr>
            <p:cNvCxnSpPr>
              <a:cxnSpLocks/>
            </p:cNvCxnSpPr>
            <p:nvPr>
              <p:custDataLst>
                <p:tags r:id="rId22"/>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7EF0480-5DF1-3093-E43C-8CDF8E4A23F8}"/>
              </a:ext>
            </a:extLst>
          </p:cNvPr>
          <p:cNvGrpSpPr/>
          <p:nvPr/>
        </p:nvGrpSpPr>
        <p:grpSpPr>
          <a:xfrm>
            <a:off x="9100319" y="2068513"/>
            <a:ext cx="2536945" cy="923925"/>
            <a:chOff x="9100319" y="1428358"/>
            <a:chExt cx="2536945" cy="923330"/>
          </a:xfrm>
        </p:grpSpPr>
        <p:pic>
          <p:nvPicPr>
            <p:cNvPr id="66" name="Graphic 65">
              <a:extLst>
                <a:ext uri="{FF2B5EF4-FFF2-40B4-BE49-F238E27FC236}">
                  <a16:creationId xmlns:a16="http://schemas.microsoft.com/office/drawing/2014/main" id="{8669FA4D-53FD-1F00-58AB-82AF7E51E85B}"/>
                </a:ext>
              </a:extLst>
            </p:cNvPr>
            <p:cNvPicPr>
              <a:picLocks/>
            </p:cNvPicPr>
            <p:nvPr/>
          </p:nvPicPr>
          <p:blipFill>
            <a:blip r:embed="rId40">
              <a:extLst>
                <a:ext uri="{96DAC541-7B7A-43D3-8B79-37D633B846F1}">
                  <asvg:svgBlip xmlns:asvg="http://schemas.microsoft.com/office/drawing/2016/SVG/main" r:embed="rId41"/>
                </a:ext>
              </a:extLst>
            </a:blip>
            <a:stretch>
              <a:fillRect/>
            </a:stretch>
          </p:blipFill>
          <p:spPr>
            <a:xfrm>
              <a:off x="9100319" y="1428358"/>
              <a:ext cx="458002" cy="458002"/>
            </a:xfrm>
            <a:prstGeom prst="rect">
              <a:avLst/>
            </a:prstGeom>
          </p:spPr>
        </p:pic>
        <p:sp>
          <p:nvSpPr>
            <p:cNvPr id="24" name="TextBox 23">
              <a:extLst>
                <a:ext uri="{FF2B5EF4-FFF2-40B4-BE49-F238E27FC236}">
                  <a16:creationId xmlns:a16="http://schemas.microsoft.com/office/drawing/2014/main" id="{34FDC3D8-A2A0-E695-C4D5-385B056EBC38}"/>
                </a:ext>
              </a:extLst>
            </p:cNvPr>
            <p:cNvSpPr txBox="1"/>
            <p:nvPr/>
          </p:nvSpPr>
          <p:spPr>
            <a:xfrm>
              <a:off x="9756068" y="1428358"/>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Multi-year analysis required: </a:t>
              </a:r>
              <a:r>
                <a:rPr lang="en-US" sz="1200"/>
                <a:t>year-by-year allocation requires sequential simulations across planning horizon</a:t>
              </a:r>
            </a:p>
          </p:txBody>
        </p:sp>
      </p:grpSp>
      <p:grpSp>
        <p:nvGrpSpPr>
          <p:cNvPr id="35" name="Group 34">
            <a:extLst>
              <a:ext uri="{FF2B5EF4-FFF2-40B4-BE49-F238E27FC236}">
                <a16:creationId xmlns:a16="http://schemas.microsoft.com/office/drawing/2014/main" id="{FF14B33C-DC27-DADF-78A1-89186585A0D2}"/>
              </a:ext>
            </a:extLst>
          </p:cNvPr>
          <p:cNvGrpSpPr/>
          <p:nvPr/>
        </p:nvGrpSpPr>
        <p:grpSpPr>
          <a:xfrm>
            <a:off x="9100319" y="3127954"/>
            <a:ext cx="2536945" cy="923925"/>
            <a:chOff x="9100319" y="2700125"/>
            <a:chExt cx="2536945" cy="923330"/>
          </a:xfrm>
        </p:grpSpPr>
        <p:pic>
          <p:nvPicPr>
            <p:cNvPr id="78" name="Graphic 77">
              <a:extLst>
                <a:ext uri="{FF2B5EF4-FFF2-40B4-BE49-F238E27FC236}">
                  <a16:creationId xmlns:a16="http://schemas.microsoft.com/office/drawing/2014/main" id="{037F9C47-BFAA-4846-F02D-34F87EAC9617}"/>
                </a:ext>
              </a:extLst>
            </p:cNvPr>
            <p:cNvPicPr>
              <a:picLocks/>
            </p:cNvPicPr>
            <p:nvPr/>
          </p:nvPicPr>
          <p:blipFill>
            <a:blip r:embed="rId42">
              <a:extLst>
                <a:ext uri="{96DAC541-7B7A-43D3-8B79-37D633B846F1}">
                  <asvg:svgBlip xmlns:asvg="http://schemas.microsoft.com/office/drawing/2016/SVG/main" r:embed="rId43"/>
                </a:ext>
              </a:extLst>
            </a:blip>
            <a:stretch>
              <a:fillRect/>
            </a:stretch>
          </p:blipFill>
          <p:spPr>
            <a:xfrm>
              <a:off x="9100319" y="2700125"/>
              <a:ext cx="458002" cy="458002"/>
            </a:xfrm>
            <a:prstGeom prst="rect">
              <a:avLst/>
            </a:prstGeom>
          </p:spPr>
        </p:pic>
        <p:sp>
          <p:nvSpPr>
            <p:cNvPr id="26" name="TextBox 25">
              <a:extLst>
                <a:ext uri="{FF2B5EF4-FFF2-40B4-BE49-F238E27FC236}">
                  <a16:creationId xmlns:a16="http://schemas.microsoft.com/office/drawing/2014/main" id="{66CB8115-77D5-39F3-7C51-B5F22BE5727A}"/>
                </a:ext>
              </a:extLst>
            </p:cNvPr>
            <p:cNvSpPr txBox="1"/>
            <p:nvPr/>
          </p:nvSpPr>
          <p:spPr>
            <a:xfrm>
              <a:off x="9756068" y="2700125"/>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Extensive reliability testing: </a:t>
              </a:r>
              <a:r>
                <a:rPr lang="en-US" sz="1200"/>
                <a:t>multiple system conditions and contingency scenarios expand study scope</a:t>
              </a:r>
            </a:p>
          </p:txBody>
        </p:sp>
      </p:grpSp>
      <p:grpSp>
        <p:nvGrpSpPr>
          <p:cNvPr id="37" name="Group 36">
            <a:extLst>
              <a:ext uri="{FF2B5EF4-FFF2-40B4-BE49-F238E27FC236}">
                <a16:creationId xmlns:a16="http://schemas.microsoft.com/office/drawing/2014/main" id="{ABE1634C-BA98-A962-E30E-C92B91A318BD}"/>
              </a:ext>
            </a:extLst>
          </p:cNvPr>
          <p:cNvGrpSpPr/>
          <p:nvPr/>
        </p:nvGrpSpPr>
        <p:grpSpPr>
          <a:xfrm>
            <a:off x="9100319" y="4187395"/>
            <a:ext cx="2536945" cy="1108075"/>
            <a:chOff x="9100319" y="3971892"/>
            <a:chExt cx="2536945" cy="1107996"/>
          </a:xfrm>
        </p:grpSpPr>
        <p:pic>
          <p:nvPicPr>
            <p:cNvPr id="70" name="Graphic 69">
              <a:extLst>
                <a:ext uri="{FF2B5EF4-FFF2-40B4-BE49-F238E27FC236}">
                  <a16:creationId xmlns:a16="http://schemas.microsoft.com/office/drawing/2014/main" id="{C2BDE7E8-B581-8298-39AD-B8603C6FD4CF}"/>
                </a:ext>
              </a:extLst>
            </p:cNvPr>
            <p:cNvPicPr>
              <a:picLocks/>
            </p:cNvPicPr>
            <p:nvPr/>
          </p:nvPicPr>
          <p:blipFill>
            <a:blip r:embed="rId44">
              <a:extLst>
                <a:ext uri="{96DAC541-7B7A-43D3-8B79-37D633B846F1}">
                  <asvg:svgBlip xmlns:asvg="http://schemas.microsoft.com/office/drawing/2016/SVG/main" r:embed="rId45"/>
                </a:ext>
              </a:extLst>
            </a:blip>
            <a:stretch>
              <a:fillRect/>
            </a:stretch>
          </p:blipFill>
          <p:spPr>
            <a:xfrm>
              <a:off x="9100319" y="3971892"/>
              <a:ext cx="458002" cy="458002"/>
            </a:xfrm>
            <a:prstGeom prst="rect">
              <a:avLst/>
            </a:prstGeom>
          </p:spPr>
        </p:pic>
        <p:sp>
          <p:nvSpPr>
            <p:cNvPr id="28" name="TextBox 27">
              <a:extLst>
                <a:ext uri="{FF2B5EF4-FFF2-40B4-BE49-F238E27FC236}">
                  <a16:creationId xmlns:a16="http://schemas.microsoft.com/office/drawing/2014/main" id="{364CA1FB-7266-11B5-34C1-04970C0117F3}"/>
                </a:ext>
              </a:extLst>
            </p:cNvPr>
            <p:cNvSpPr txBox="1"/>
            <p:nvPr/>
          </p:nvSpPr>
          <p:spPr>
            <a:xfrm>
              <a:off x="9756068" y="3971892"/>
              <a:ext cx="1881196" cy="11079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Iterative deliverability assessment: </a:t>
              </a:r>
              <a:r>
                <a:rPr lang="en-US" sz="1200"/>
                <a:t>MW allocation must be tested and adjusted based on system limits under each condition</a:t>
              </a:r>
            </a:p>
          </p:txBody>
        </p:sp>
      </p:grpSp>
      <p:grpSp>
        <p:nvGrpSpPr>
          <p:cNvPr id="32" name="Group 31">
            <a:extLst>
              <a:ext uri="{FF2B5EF4-FFF2-40B4-BE49-F238E27FC236}">
                <a16:creationId xmlns:a16="http://schemas.microsoft.com/office/drawing/2014/main" id="{2E35B660-AA9E-F665-C3D7-5BDFC0E6E6A3}"/>
              </a:ext>
            </a:extLst>
          </p:cNvPr>
          <p:cNvGrpSpPr/>
          <p:nvPr/>
        </p:nvGrpSpPr>
        <p:grpSpPr>
          <a:xfrm>
            <a:off x="9100319" y="5430985"/>
            <a:ext cx="2536945" cy="923925"/>
            <a:chOff x="9100319" y="5459102"/>
            <a:chExt cx="2536945" cy="923330"/>
          </a:xfrm>
        </p:grpSpPr>
        <p:pic>
          <p:nvPicPr>
            <p:cNvPr id="74" name="Graphic 73">
              <a:extLst>
                <a:ext uri="{FF2B5EF4-FFF2-40B4-BE49-F238E27FC236}">
                  <a16:creationId xmlns:a16="http://schemas.microsoft.com/office/drawing/2014/main" id="{72660C23-A286-C489-47AC-3C7B64583B09}"/>
                </a:ext>
              </a:extLst>
            </p:cNvPr>
            <p:cNvPicPr>
              <a:picLocks/>
            </p:cNvPicPr>
            <p:nvPr/>
          </p:nvPicPr>
          <p:blipFill>
            <a:blip r:embed="rId46">
              <a:extLst>
                <a:ext uri="{96DAC541-7B7A-43D3-8B79-37D633B846F1}">
                  <asvg:svgBlip xmlns:asvg="http://schemas.microsoft.com/office/drawing/2016/SVG/main" r:embed="rId47"/>
                </a:ext>
              </a:extLst>
            </a:blip>
            <a:stretch>
              <a:fillRect/>
            </a:stretch>
          </p:blipFill>
          <p:spPr>
            <a:xfrm>
              <a:off x="9100319" y="5459102"/>
              <a:ext cx="458002" cy="458002"/>
            </a:xfrm>
            <a:prstGeom prst="rect">
              <a:avLst/>
            </a:prstGeom>
          </p:spPr>
        </p:pic>
        <p:sp>
          <p:nvSpPr>
            <p:cNvPr id="30" name="TextBox 29">
              <a:extLst>
                <a:ext uri="{FF2B5EF4-FFF2-40B4-BE49-F238E27FC236}">
                  <a16:creationId xmlns:a16="http://schemas.microsoft.com/office/drawing/2014/main" id="{29E4136E-23A9-F30B-1E58-85037CF0D5AD}"/>
                </a:ext>
              </a:extLst>
            </p:cNvPr>
            <p:cNvSpPr txBox="1"/>
            <p:nvPr/>
          </p:nvSpPr>
          <p:spPr>
            <a:xfrm>
              <a:off x="9756068" y="5459102"/>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Transmission solutions are not predefined: </a:t>
              </a:r>
              <a:r>
                <a:rPr lang="en-US" sz="1200"/>
                <a:t>upgrades must be identified, validated, and refined with TSPs</a:t>
              </a:r>
            </a:p>
          </p:txBody>
        </p:sp>
      </p:grpSp>
      <p:sp>
        <p:nvSpPr>
          <p:cNvPr id="39" name="TextBox 38">
            <a:extLst>
              <a:ext uri="{FF2B5EF4-FFF2-40B4-BE49-F238E27FC236}">
                <a16:creationId xmlns:a16="http://schemas.microsoft.com/office/drawing/2014/main" id="{277442D1-E878-E905-E098-C45AAB53E9F8}"/>
              </a:ext>
            </a:extLst>
          </p:cNvPr>
          <p:cNvSpPr txBox="1"/>
          <p:nvPr/>
        </p:nvSpPr>
        <p:spPr>
          <a:xfrm>
            <a:off x="9100319" y="1522413"/>
            <a:ext cx="2536945" cy="4318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Drivers of Batch study timeline</a:t>
            </a:r>
          </a:p>
        </p:txBody>
      </p:sp>
      <p:grpSp>
        <p:nvGrpSpPr>
          <p:cNvPr id="61" name="Group 60">
            <a:extLst>
              <a:ext uri="{FF2B5EF4-FFF2-40B4-BE49-F238E27FC236}">
                <a16:creationId xmlns:a16="http://schemas.microsoft.com/office/drawing/2014/main" id="{3A126181-3D11-F314-9AFC-44B8C33A3A10}"/>
              </a:ext>
            </a:extLst>
          </p:cNvPr>
          <p:cNvGrpSpPr/>
          <p:nvPr>
            <p:custDataLst>
              <p:tags r:id="rId20"/>
            </p:custDataLst>
          </p:nvPr>
        </p:nvGrpSpPr>
        <p:grpSpPr>
          <a:xfrm>
            <a:off x="5767388" y="1228725"/>
            <a:ext cx="2020888" cy="155575"/>
            <a:chOff x="7559675" y="1159579"/>
            <a:chExt cx="2020888" cy="153988"/>
          </a:xfrm>
        </p:grpSpPr>
        <p:grpSp>
          <p:nvGrpSpPr>
            <p:cNvPr id="143" name="Group 142">
              <a:extLst>
                <a:ext uri="{FF2B5EF4-FFF2-40B4-BE49-F238E27FC236}">
                  <a16:creationId xmlns:a16="http://schemas.microsoft.com/office/drawing/2014/main" id="{B5173E38-A4D7-B011-25BE-BA6538D7AB58}"/>
                </a:ext>
              </a:extLst>
            </p:cNvPr>
            <p:cNvGrpSpPr/>
            <p:nvPr/>
          </p:nvGrpSpPr>
          <p:grpSpPr>
            <a:xfrm>
              <a:off x="7559675" y="1231016"/>
              <a:ext cx="123658" cy="11113"/>
              <a:chOff x="6142037" y="5170332"/>
              <a:chExt cx="1627523" cy="11106"/>
            </a:xfrm>
          </p:grpSpPr>
          <p:cxnSp>
            <p:nvCxnSpPr>
              <p:cNvPr id="144" name="Straight Connector 143">
                <a:extLst>
                  <a:ext uri="{FF2B5EF4-FFF2-40B4-BE49-F238E27FC236}">
                    <a16:creationId xmlns:a16="http://schemas.microsoft.com/office/drawing/2014/main" id="{08DAC968-9A85-7AF0-2F64-8587D6DF4E4D}"/>
                  </a:ext>
                </a:extLst>
              </p:cNvPr>
              <p:cNvCxnSpPr>
                <a:cxnSpLocks/>
              </p:cNvCxnSpPr>
              <p:nvPr/>
            </p:nvCxnSpPr>
            <p:spPr>
              <a:xfrm>
                <a:off x="6142037" y="517771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5" name="Freeform: Shape 144">
                <a:extLst>
                  <a:ext uri="{FF2B5EF4-FFF2-40B4-BE49-F238E27FC236}">
                    <a16:creationId xmlns:a16="http://schemas.microsoft.com/office/drawing/2014/main" id="{259F21DE-D899-BA9D-D6A3-A0C92C514021}"/>
                  </a:ext>
                </a:extLst>
              </p:cNvPr>
              <p:cNvSpPr/>
              <p:nvPr/>
            </p:nvSpPr>
            <p:spPr>
              <a:xfrm>
                <a:off x="6149062" y="5170332"/>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B88068A0-2EC4-B04E-89C1-D9B73AEEC01E}"/>
                </a:ext>
              </a:extLst>
            </p:cNvPr>
            <p:cNvSpPr txBox="1">
              <a:spLocks/>
            </p:cNvSpPr>
            <p:nvPr/>
          </p:nvSpPr>
          <p:spPr>
            <a:xfrm>
              <a:off x="7770039" y="1159579"/>
              <a:ext cx="1810524" cy="1539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Unconstrained transmission line</a:t>
              </a:r>
            </a:p>
          </p:txBody>
        </p:sp>
      </p:grpSp>
      <p:grpSp>
        <p:nvGrpSpPr>
          <p:cNvPr id="146" name="Group 145">
            <a:extLst>
              <a:ext uri="{FF2B5EF4-FFF2-40B4-BE49-F238E27FC236}">
                <a16:creationId xmlns:a16="http://schemas.microsoft.com/office/drawing/2014/main" id="{6B48B1CF-1B77-4DEE-8B33-85954C830B8E}"/>
              </a:ext>
            </a:extLst>
          </p:cNvPr>
          <p:cNvGrpSpPr/>
          <p:nvPr/>
        </p:nvGrpSpPr>
        <p:grpSpPr>
          <a:xfrm>
            <a:off x="7893050" y="1300945"/>
            <a:ext cx="123637" cy="11235"/>
            <a:chOff x="6142037" y="5170332"/>
            <a:chExt cx="1627523" cy="11106"/>
          </a:xfrm>
        </p:grpSpPr>
        <p:cxnSp>
          <p:nvCxnSpPr>
            <p:cNvPr id="147" name="Straight Connector 146">
              <a:extLst>
                <a:ext uri="{FF2B5EF4-FFF2-40B4-BE49-F238E27FC236}">
                  <a16:creationId xmlns:a16="http://schemas.microsoft.com/office/drawing/2014/main" id="{1D04287E-3472-C2DF-A7BD-7D444AB477CA}"/>
                </a:ext>
              </a:extLst>
            </p:cNvPr>
            <p:cNvCxnSpPr>
              <a:cxnSpLocks/>
            </p:cNvCxnSpPr>
            <p:nvPr/>
          </p:nvCxnSpPr>
          <p:spPr>
            <a:xfrm>
              <a:off x="6142037" y="517771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8" name="Freeform: Shape 147">
              <a:extLst>
                <a:ext uri="{FF2B5EF4-FFF2-40B4-BE49-F238E27FC236}">
                  <a16:creationId xmlns:a16="http://schemas.microsoft.com/office/drawing/2014/main" id="{B30D73DD-34C2-3348-848E-33590C88714A}"/>
                </a:ext>
              </a:extLst>
            </p:cNvPr>
            <p:cNvSpPr/>
            <p:nvPr/>
          </p:nvSpPr>
          <p:spPr>
            <a:xfrm>
              <a:off x="6149062" y="5170332"/>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solidFill>
              <a:schemeClr val="tx1"/>
            </a:solid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D63B659E-B770-CD9D-42E2-73BC13957BB7}"/>
              </a:ext>
            </a:extLst>
          </p:cNvPr>
          <p:cNvSpPr txBox="1">
            <a:spLocks/>
          </p:cNvSpPr>
          <p:nvPr/>
        </p:nvSpPr>
        <p:spPr>
          <a:xfrm>
            <a:off x="8082826" y="1228725"/>
            <a:ext cx="1675537" cy="155575"/>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Constrained transmission line</a:t>
            </a:r>
          </a:p>
        </p:txBody>
      </p:sp>
      <p:sp>
        <p:nvSpPr>
          <p:cNvPr id="10" name="4. Footnote">
            <a:extLst>
              <a:ext uri="{FF2B5EF4-FFF2-40B4-BE49-F238E27FC236}">
                <a16:creationId xmlns:a16="http://schemas.microsoft.com/office/drawing/2014/main" id="{9ED1B95B-33C3-F1B4-F744-175261FF4579}"/>
              </a:ext>
            </a:extLst>
          </p:cNvPr>
          <p:cNvSpPr txBox="1">
            <a:spLocks/>
          </p:cNvSpPr>
          <p:nvPr>
            <p:custDataLst>
              <p:tags r:id="rId21"/>
            </p:custDataLst>
          </p:nvPr>
        </p:nvSpPr>
        <p:spPr>
          <a:xfrm>
            <a:off x="495298" y="6228060"/>
            <a:ext cx="7978141" cy="492443"/>
          </a:xfrm>
          <a:prstGeom prst="rect">
            <a:avLst/>
          </a:prstGeom>
          <a:noFill/>
        </p:spPr>
        <p:txBody>
          <a:bodyPr vert="horz" wrap="square" lIns="0" tIns="0" rIns="0" bIns="0" rtlCol="0" anchor="b" anchorCtr="0">
            <a:noAutofit/>
          </a:bodyPr>
          <a:lstStyle/>
          <a:p>
            <a:pPr marL="9525" indent="-19050"/>
            <a:r>
              <a:rPr lang="en-US" sz="800"/>
              <a:t>1. System conditions represent different operating environments used in planning studies (e.g., peak demand, low renewable output such as no-solar conditions, and planned maintenance outages) to reflect how the system performs under varying real-world scenarios  |  2. Contingencies represent unexpected failures of system elements and test reliability under stress (e.g., N-1: single element outage; G-1+N-1: generator outage combined with another contingency; X-1+N-1: extreme event followed by a contingency; N-1-1: sequential outages)</a:t>
            </a:r>
          </a:p>
        </p:txBody>
      </p:sp>
      <p:sp>
        <p:nvSpPr>
          <p:cNvPr id="3" name="Oval 2">
            <a:extLst>
              <a:ext uri="{FF2B5EF4-FFF2-40B4-BE49-F238E27FC236}">
                <a16:creationId xmlns:a16="http://schemas.microsoft.com/office/drawing/2014/main" id="{02BFCE21-1151-D91E-410B-9958C6A1DA25}"/>
              </a:ext>
            </a:extLst>
          </p:cNvPr>
          <p:cNvSpPr>
            <a:spLocks/>
          </p:cNvSpPr>
          <p:nvPr/>
        </p:nvSpPr>
        <p:spPr>
          <a:xfrm>
            <a:off x="9848304" y="1217661"/>
            <a:ext cx="187365" cy="1680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accent1"/>
                </a:solidFill>
              </a:rPr>
              <a:t>~</a:t>
            </a:r>
          </a:p>
        </p:txBody>
      </p:sp>
      <p:sp>
        <p:nvSpPr>
          <p:cNvPr id="5" name="TextBox 4">
            <a:extLst>
              <a:ext uri="{FF2B5EF4-FFF2-40B4-BE49-F238E27FC236}">
                <a16:creationId xmlns:a16="http://schemas.microsoft.com/office/drawing/2014/main" id="{D9193372-9CA9-7C35-14A3-B21EED387288}"/>
              </a:ext>
            </a:extLst>
          </p:cNvPr>
          <p:cNvSpPr txBox="1">
            <a:spLocks/>
          </p:cNvSpPr>
          <p:nvPr/>
        </p:nvSpPr>
        <p:spPr>
          <a:xfrm>
            <a:off x="10092047" y="1228725"/>
            <a:ext cx="57387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Generator</a:t>
            </a:r>
          </a:p>
        </p:txBody>
      </p:sp>
      <p:sp>
        <p:nvSpPr>
          <p:cNvPr id="8" name="Isosceles Triangle 7">
            <a:extLst>
              <a:ext uri="{FF2B5EF4-FFF2-40B4-BE49-F238E27FC236}">
                <a16:creationId xmlns:a16="http://schemas.microsoft.com/office/drawing/2014/main" id="{715678DE-1668-9283-FB62-4125BFF5E6AC}"/>
              </a:ext>
            </a:extLst>
          </p:cNvPr>
          <p:cNvSpPr>
            <a:spLocks/>
          </p:cNvSpPr>
          <p:nvPr/>
        </p:nvSpPr>
        <p:spPr>
          <a:xfrm>
            <a:off x="10799126" y="1225736"/>
            <a:ext cx="187365" cy="168000"/>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7" name="TextBox 16">
            <a:extLst>
              <a:ext uri="{FF2B5EF4-FFF2-40B4-BE49-F238E27FC236}">
                <a16:creationId xmlns:a16="http://schemas.microsoft.com/office/drawing/2014/main" id="{67830751-CE2A-31B9-454A-30E31916CA0D}"/>
              </a:ext>
            </a:extLst>
          </p:cNvPr>
          <p:cNvSpPr txBox="1">
            <a:spLocks/>
          </p:cNvSpPr>
          <p:nvPr/>
        </p:nvSpPr>
        <p:spPr>
          <a:xfrm>
            <a:off x="11043629" y="1228725"/>
            <a:ext cx="282129"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Load</a:t>
            </a:r>
          </a:p>
        </p:txBody>
      </p:sp>
      <p:sp>
        <p:nvSpPr>
          <p:cNvPr id="2" name="Slide Number Placeholder 4">
            <a:extLst>
              <a:ext uri="{FF2B5EF4-FFF2-40B4-BE49-F238E27FC236}">
                <a16:creationId xmlns:a16="http://schemas.microsoft.com/office/drawing/2014/main" id="{D17EA32C-6279-4751-269B-F5294DB79D75}"/>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18</a:t>
            </a:fld>
            <a:endParaRPr lang="en-US"/>
          </a:p>
        </p:txBody>
      </p:sp>
      <p:grpSp>
        <p:nvGrpSpPr>
          <p:cNvPr id="19" name="Group 18">
            <a:extLst>
              <a:ext uri="{FF2B5EF4-FFF2-40B4-BE49-F238E27FC236}">
                <a16:creationId xmlns:a16="http://schemas.microsoft.com/office/drawing/2014/main" id="{004A7979-827B-4A01-1389-A1787803B63E}"/>
              </a:ext>
            </a:extLst>
          </p:cNvPr>
          <p:cNvGrpSpPr/>
          <p:nvPr/>
        </p:nvGrpSpPr>
        <p:grpSpPr>
          <a:xfrm>
            <a:off x="6257747" y="3809098"/>
            <a:ext cx="1627523" cy="11109"/>
            <a:chOff x="6142037" y="3746500"/>
            <a:chExt cx="1627523" cy="11113"/>
          </a:xfrm>
        </p:grpSpPr>
        <p:cxnSp>
          <p:nvCxnSpPr>
            <p:cNvPr id="25" name="Straight Connector 24">
              <a:extLst>
                <a:ext uri="{FF2B5EF4-FFF2-40B4-BE49-F238E27FC236}">
                  <a16:creationId xmlns:a16="http://schemas.microsoft.com/office/drawing/2014/main" id="{3ED985CC-4FB9-CAB1-E365-2E6B97BFD525}"/>
                </a:ext>
              </a:extLst>
            </p:cNvPr>
            <p:cNvCxnSpPr>
              <a:cxnSpLocks/>
            </p:cNvCxnSpPr>
            <p:nvPr/>
          </p:nvCxnSpPr>
          <p:spPr>
            <a:xfrm>
              <a:off x="6142037" y="374808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FA2BEEF9-0127-29AE-537B-18FA1C72BB63}"/>
                </a:ext>
              </a:extLst>
            </p:cNvPr>
            <p:cNvSpPr>
              <a:spLocks/>
            </p:cNvSpPr>
            <p:nvPr/>
          </p:nvSpPr>
          <p:spPr>
            <a:xfrm>
              <a:off x="6142037" y="3746500"/>
              <a:ext cx="1591871" cy="11113"/>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29" name="Multiplication Sign 28">
            <a:extLst>
              <a:ext uri="{FF2B5EF4-FFF2-40B4-BE49-F238E27FC236}">
                <a16:creationId xmlns:a16="http://schemas.microsoft.com/office/drawing/2014/main" id="{CA1F992A-190B-6BCC-974F-678CA3DEB7B5}"/>
              </a:ext>
            </a:extLst>
          </p:cNvPr>
          <p:cNvSpPr/>
          <p:nvPr/>
        </p:nvSpPr>
        <p:spPr>
          <a:xfrm>
            <a:off x="6864787" y="3699184"/>
            <a:ext cx="303106" cy="245969"/>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84CBC25-2075-3016-784C-B875BC28E959}"/>
              </a:ext>
            </a:extLst>
          </p:cNvPr>
          <p:cNvSpPr>
            <a:spLocks/>
          </p:cNvSpPr>
          <p:nvPr/>
        </p:nvSpPr>
        <p:spPr>
          <a:xfrm>
            <a:off x="6267008" y="4948804"/>
            <a:ext cx="1591871" cy="11109"/>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0" name="Straight Connector 39">
            <a:extLst>
              <a:ext uri="{FF2B5EF4-FFF2-40B4-BE49-F238E27FC236}">
                <a16:creationId xmlns:a16="http://schemas.microsoft.com/office/drawing/2014/main" id="{2F54B9DE-B098-52A5-9D86-061EF357F69F}"/>
              </a:ext>
            </a:extLst>
          </p:cNvPr>
          <p:cNvCxnSpPr>
            <a:cxnSpLocks/>
          </p:cNvCxnSpPr>
          <p:nvPr/>
        </p:nvCxnSpPr>
        <p:spPr>
          <a:xfrm>
            <a:off x="6249181" y="496342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3" name="Multiplication Sign 42">
            <a:extLst>
              <a:ext uri="{FF2B5EF4-FFF2-40B4-BE49-F238E27FC236}">
                <a16:creationId xmlns:a16="http://schemas.microsoft.com/office/drawing/2014/main" id="{82DFC410-FA9F-E4E7-5B13-54A07FB36137}"/>
              </a:ext>
            </a:extLst>
          </p:cNvPr>
          <p:cNvSpPr/>
          <p:nvPr/>
        </p:nvSpPr>
        <p:spPr>
          <a:xfrm>
            <a:off x="6892184" y="4815291"/>
            <a:ext cx="303106" cy="245969"/>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02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6BBF036-14D2-DF8C-FF26-2950EA80FAB2}"/>
              </a:ext>
            </a:extLst>
          </p:cNvPr>
          <p:cNvGraphicFramePr>
            <a:graphicFrameLocks noChangeAspect="1"/>
          </p:cNvGraphicFramePr>
          <p:nvPr>
            <p:custDataLst>
              <p:tags r:id="rId1"/>
            </p:custDataLst>
            <p:extLst>
              <p:ext uri="{D42A27DB-BD31-4B8C-83A1-F6EECF244321}">
                <p14:modId xmlns:p14="http://schemas.microsoft.com/office/powerpoint/2010/main" val="3196316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6" name="think-cell data - do not delete" hidden="1">
                        <a:extLst>
                          <a:ext uri="{FF2B5EF4-FFF2-40B4-BE49-F238E27FC236}">
                            <a16:creationId xmlns:a16="http://schemas.microsoft.com/office/drawing/2014/main" id="{06BBF036-14D2-DF8C-FF26-2950EA80FAB2}"/>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43402DE-C6FD-F2A8-DEFA-79AE6E700D23}"/>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pPr>
              <a:spcBef>
                <a:spcPts val="300"/>
              </a:spcBef>
              <a:spcAft>
                <a:spcPts val="300"/>
              </a:spcAft>
            </a:pPr>
            <a:r>
              <a:rPr lang="en-US"/>
              <a:t>Batch Zero categorizes loads based on readiness, defining MW certainty and timing</a:t>
            </a:r>
          </a:p>
        </p:txBody>
      </p:sp>
      <p:graphicFrame>
        <p:nvGraphicFramePr>
          <p:cNvPr id="48" name="Chart 47">
            <a:extLst>
              <a:ext uri="{FF2B5EF4-FFF2-40B4-BE49-F238E27FC236}">
                <a16:creationId xmlns:a16="http://schemas.microsoft.com/office/drawing/2014/main" id="{0B637ACE-EEA9-7038-205C-99E6FC3946D5}"/>
              </a:ext>
            </a:extLst>
          </p:cNvPr>
          <p:cNvGraphicFramePr/>
          <p:nvPr>
            <p:custDataLst>
              <p:tags r:id="rId3"/>
            </p:custDataLst>
            <p:extLst>
              <p:ext uri="{D42A27DB-BD31-4B8C-83A1-F6EECF244321}">
                <p14:modId xmlns:p14="http://schemas.microsoft.com/office/powerpoint/2010/main" val="1472458331"/>
              </p:ext>
            </p:extLst>
          </p:nvPr>
        </p:nvGraphicFramePr>
        <p:xfrm>
          <a:off x="8829675" y="1592263"/>
          <a:ext cx="2890838" cy="178276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54" name="Chart 53">
            <a:extLst>
              <a:ext uri="{FF2B5EF4-FFF2-40B4-BE49-F238E27FC236}">
                <a16:creationId xmlns:a16="http://schemas.microsoft.com/office/drawing/2014/main" id="{FC943E26-3CC4-AA24-586B-59A7F7E756F4}"/>
              </a:ext>
            </a:extLst>
          </p:cNvPr>
          <p:cNvGraphicFramePr/>
          <p:nvPr>
            <p:custDataLst>
              <p:tags r:id="rId4"/>
            </p:custDataLst>
            <p:extLst>
              <p:ext uri="{D42A27DB-BD31-4B8C-83A1-F6EECF244321}">
                <p14:modId xmlns:p14="http://schemas.microsoft.com/office/powerpoint/2010/main" val="3445709185"/>
              </p:ext>
            </p:extLst>
          </p:nvPr>
        </p:nvGraphicFramePr>
        <p:xfrm>
          <a:off x="8829675" y="4679950"/>
          <a:ext cx="2890838" cy="1782763"/>
        </p:xfrm>
        <a:graphic>
          <a:graphicData uri="http://schemas.openxmlformats.org/drawingml/2006/chart">
            <c:chart xmlns:c="http://schemas.openxmlformats.org/drawingml/2006/chart" xmlns:r="http://schemas.openxmlformats.org/officeDocument/2006/relationships" r:id="rId22"/>
          </a:graphicData>
        </a:graphic>
      </p:graphicFrame>
      <p:sp>
        <p:nvSpPr>
          <p:cNvPr id="97"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auto">
          <a:xfrm>
            <a:off x="9286875" y="6246813"/>
            <a:ext cx="6127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84E943E-4C5A-4081-AE2B-39349E82D61E}" type="datetime'''''''R''''e''''''''''''qu''''''''e''''s''''''''''t'''''''''">
              <a:rPr lang="en-US" altLang="en-US" sz="1200" b="1" smtClean="0">
                <a:cs typeface="+mn-cs"/>
              </a:rPr>
              <a:pPr lvl="0" algn="ctr">
                <a:spcBef>
                  <a:spcPct val="0"/>
                </a:spcBef>
                <a:spcAft>
                  <a:spcPct val="0"/>
                </a:spcAft>
              </a:pPr>
              <a:t>Request</a:t>
            </a:fld>
            <a:endParaRPr lang="en-US" sz="1200" b="1">
              <a:cs typeface="+mn-cs"/>
            </a:endParaRPr>
          </a:p>
        </p:txBody>
      </p:sp>
      <p:sp>
        <p:nvSpPr>
          <p:cNvPr id="103" name="Text Placeholder 4">
            <a:extLst>
              <a:ext uri="{FF2B5EF4-FFF2-40B4-BE49-F238E27FC236}">
                <a16:creationId xmlns:a16="http://schemas.microsoft.com/office/drawing/2014/main" id="{1F181951-CCC0-BF66-3833-61963A6125AC}"/>
              </a:ext>
            </a:extLst>
          </p:cNvPr>
          <p:cNvSpPr>
            <a:spLocks noGrp="1"/>
          </p:cNvSpPr>
          <p:nvPr>
            <p:custDataLst>
              <p:tags r:id="rId6"/>
            </p:custDataLst>
          </p:nvPr>
        </p:nvSpPr>
        <p:spPr bwMode="auto">
          <a:xfrm>
            <a:off x="10580688" y="6246813"/>
            <a:ext cx="7508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9BB3027-24DE-4E8B-8E34-CB231F1E7915}" type="datetime'''''A''''l''l''''''''''''''o''''''''c''at''''''''''''i''''on'">
              <a:rPr lang="en-US" altLang="en-US" sz="1200" b="1" smtClean="0">
                <a:cs typeface="+mn-cs"/>
              </a:rPr>
              <a:pPr lvl="0" algn="ctr">
                <a:spcBef>
                  <a:spcPct val="0"/>
                </a:spcBef>
                <a:spcAft>
                  <a:spcPct val="0"/>
                </a:spcAft>
              </a:pPr>
              <a:t>Allocation</a:t>
            </a:fld>
            <a:endParaRPr lang="en-US" sz="1200" b="1">
              <a:cs typeface="+mn-cs"/>
            </a:endParaRPr>
          </a:p>
        </p:txBody>
      </p:sp>
      <p:graphicFrame>
        <p:nvGraphicFramePr>
          <p:cNvPr id="50" name="Chart 49">
            <a:extLst>
              <a:ext uri="{FF2B5EF4-FFF2-40B4-BE49-F238E27FC236}">
                <a16:creationId xmlns:a16="http://schemas.microsoft.com/office/drawing/2014/main" id="{CA5B46C9-979A-C959-18EC-64FDBC2E5DA6}"/>
              </a:ext>
            </a:extLst>
          </p:cNvPr>
          <p:cNvGraphicFramePr/>
          <p:nvPr>
            <p:custDataLst>
              <p:tags r:id="rId7"/>
            </p:custDataLst>
            <p:extLst>
              <p:ext uri="{D42A27DB-BD31-4B8C-83A1-F6EECF244321}">
                <p14:modId xmlns:p14="http://schemas.microsoft.com/office/powerpoint/2010/main" val="1422221419"/>
              </p:ext>
            </p:extLst>
          </p:nvPr>
        </p:nvGraphicFramePr>
        <p:xfrm>
          <a:off x="8829675" y="3136900"/>
          <a:ext cx="2890838" cy="1782763"/>
        </p:xfrm>
        <a:graphic>
          <a:graphicData uri="http://schemas.openxmlformats.org/drawingml/2006/chart">
            <c:chart xmlns:c="http://schemas.openxmlformats.org/drawingml/2006/chart" xmlns:r="http://schemas.openxmlformats.org/officeDocument/2006/relationships" r:id="rId23"/>
          </a:graphicData>
        </a:graphic>
      </p:graphicFrame>
      <p:sp>
        <p:nvSpPr>
          <p:cNvPr id="91"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10777538" y="3878263"/>
            <a:ext cx="357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200" b="1">
                <a:cs typeface="+mn-cs"/>
              </a:rPr>
              <a:t>TBD</a:t>
            </a:r>
          </a:p>
        </p:txBody>
      </p:sp>
      <p:cxnSp>
        <p:nvCxnSpPr>
          <p:cNvPr id="51" name="GreyLineContentSeparatorDefault 21">
            <a:extLst>
              <a:ext uri="{FF2B5EF4-FFF2-40B4-BE49-F238E27FC236}">
                <a16:creationId xmlns:a16="http://schemas.microsoft.com/office/drawing/2014/main" id="{5AFDBFC7-0A0F-8C51-30AA-DA8C7135BFF8}"/>
              </a:ext>
            </a:extLst>
          </p:cNvPr>
          <p:cNvCxnSpPr>
            <a:cxnSpLocks/>
          </p:cNvCxnSpPr>
          <p:nvPr>
            <p:custDataLst>
              <p:tags r:id="rId9"/>
            </p:custDataLst>
          </p:nvPr>
        </p:nvCxnSpPr>
        <p:spPr>
          <a:xfrm>
            <a:off x="554735" y="3157538"/>
            <a:ext cx="11082526"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GreyLineContentSeparatorDefault 21">
            <a:extLst>
              <a:ext uri="{FF2B5EF4-FFF2-40B4-BE49-F238E27FC236}">
                <a16:creationId xmlns:a16="http://schemas.microsoft.com/office/drawing/2014/main" id="{FC7F7AB1-54BA-B3AE-CBB9-CC24832CBB82}"/>
              </a:ext>
            </a:extLst>
          </p:cNvPr>
          <p:cNvCxnSpPr>
            <a:cxnSpLocks/>
          </p:cNvCxnSpPr>
          <p:nvPr>
            <p:custDataLst>
              <p:tags r:id="rId10"/>
            </p:custDataLst>
          </p:nvPr>
        </p:nvCxnSpPr>
        <p:spPr>
          <a:xfrm>
            <a:off x="554735" y="4700588"/>
            <a:ext cx="11082526"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LineBasicDefault 14">
            <a:extLst>
              <a:ext uri="{FF2B5EF4-FFF2-40B4-BE49-F238E27FC236}">
                <a16:creationId xmlns:a16="http://schemas.microsoft.com/office/drawing/2014/main" id="{D0111864-E72E-B640-58D6-70575ADFEA3E}"/>
              </a:ext>
            </a:extLst>
          </p:cNvPr>
          <p:cNvCxnSpPr>
            <a:cxnSpLocks/>
          </p:cNvCxnSpPr>
          <p:nvPr>
            <p:custDataLst>
              <p:tags r:id="rId11"/>
            </p:custDataLst>
          </p:nvPr>
        </p:nvCxnSpPr>
        <p:spPr>
          <a:xfrm>
            <a:off x="554735" y="1628775"/>
            <a:ext cx="1602649"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5895E2-A831-F104-EAC3-07C1F35A7CB3}"/>
              </a:ext>
            </a:extLst>
          </p:cNvPr>
          <p:cNvSpPr txBox="1">
            <a:spLocks/>
          </p:cNvSpPr>
          <p:nvPr/>
        </p:nvSpPr>
        <p:spPr>
          <a:xfrm>
            <a:off x="554735" y="1377950"/>
            <a:ext cx="1602649"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Zero cluster</a:t>
            </a:r>
          </a:p>
        </p:txBody>
      </p:sp>
      <p:cxnSp>
        <p:nvCxnSpPr>
          <p:cNvPr id="47" name="LineBasicDefault 14">
            <a:extLst>
              <a:ext uri="{FF2B5EF4-FFF2-40B4-BE49-F238E27FC236}">
                <a16:creationId xmlns:a16="http://schemas.microsoft.com/office/drawing/2014/main" id="{087633E4-8C5C-6DBA-6233-141B7F3BC1AD}"/>
              </a:ext>
            </a:extLst>
          </p:cNvPr>
          <p:cNvCxnSpPr>
            <a:cxnSpLocks/>
          </p:cNvCxnSpPr>
          <p:nvPr>
            <p:custDataLst>
              <p:tags r:id="rId12"/>
            </p:custDataLst>
          </p:nvPr>
        </p:nvCxnSpPr>
        <p:spPr>
          <a:xfrm>
            <a:off x="8912227" y="1628775"/>
            <a:ext cx="272503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9C91CB-9D88-F91E-6857-E6F0C0BF9DDA}"/>
              </a:ext>
            </a:extLst>
          </p:cNvPr>
          <p:cNvSpPr txBox="1">
            <a:spLocks/>
          </p:cNvSpPr>
          <p:nvPr/>
        </p:nvSpPr>
        <p:spPr>
          <a:xfrm>
            <a:off x="8912227" y="1377950"/>
            <a:ext cx="2725037"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Illustrative allocation</a:t>
            </a:r>
            <a:r>
              <a:rPr lang="en-US" sz="1400"/>
              <a:t>, MW</a:t>
            </a:r>
          </a:p>
        </p:txBody>
      </p:sp>
      <p:cxnSp>
        <p:nvCxnSpPr>
          <p:cNvPr id="41" name="LineBasicDefault 14">
            <a:extLst>
              <a:ext uri="{FF2B5EF4-FFF2-40B4-BE49-F238E27FC236}">
                <a16:creationId xmlns:a16="http://schemas.microsoft.com/office/drawing/2014/main" id="{3C0AA535-35F6-7C01-258F-B4913746C6AF}"/>
              </a:ext>
            </a:extLst>
          </p:cNvPr>
          <p:cNvCxnSpPr>
            <a:cxnSpLocks/>
          </p:cNvCxnSpPr>
          <p:nvPr>
            <p:custDataLst>
              <p:tags r:id="rId13"/>
            </p:custDataLst>
          </p:nvPr>
        </p:nvCxnSpPr>
        <p:spPr>
          <a:xfrm>
            <a:off x="4814075" y="1628775"/>
            <a:ext cx="390055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EA4DC1-1AF5-F31D-6EBB-EB6C33EA946F}"/>
              </a:ext>
            </a:extLst>
          </p:cNvPr>
          <p:cNvSpPr txBox="1">
            <a:spLocks/>
          </p:cNvSpPr>
          <p:nvPr/>
        </p:nvSpPr>
        <p:spPr>
          <a:xfrm>
            <a:off x="4814077" y="1377950"/>
            <a:ext cx="3900557"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Eligibility criteria</a:t>
            </a:r>
          </a:p>
        </p:txBody>
      </p:sp>
      <p:cxnSp>
        <p:nvCxnSpPr>
          <p:cNvPr id="38" name="LineBasicDefault 14">
            <a:extLst>
              <a:ext uri="{FF2B5EF4-FFF2-40B4-BE49-F238E27FC236}">
                <a16:creationId xmlns:a16="http://schemas.microsoft.com/office/drawing/2014/main" id="{FC387007-4F60-E776-CB01-C2A41B405ADA}"/>
              </a:ext>
            </a:extLst>
          </p:cNvPr>
          <p:cNvCxnSpPr>
            <a:cxnSpLocks/>
          </p:cNvCxnSpPr>
          <p:nvPr>
            <p:custDataLst>
              <p:tags r:id="rId14"/>
            </p:custDataLst>
          </p:nvPr>
        </p:nvCxnSpPr>
        <p:spPr>
          <a:xfrm>
            <a:off x="2354977" y="1628775"/>
            <a:ext cx="226150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2A29C1E-788F-DD10-F233-7036AFEF58FE}"/>
              </a:ext>
            </a:extLst>
          </p:cNvPr>
          <p:cNvSpPr txBox="1">
            <a:spLocks/>
          </p:cNvSpPr>
          <p:nvPr/>
        </p:nvSpPr>
        <p:spPr>
          <a:xfrm>
            <a:off x="2354977" y="1377950"/>
            <a:ext cx="226150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p>
        </p:txBody>
      </p:sp>
      <p:sp>
        <p:nvSpPr>
          <p:cNvPr id="11" name="Rectangle 10">
            <a:extLst>
              <a:ext uri="{FF2B5EF4-FFF2-40B4-BE49-F238E27FC236}">
                <a16:creationId xmlns:a16="http://schemas.microsoft.com/office/drawing/2014/main" id="{92B1CA8B-00A5-82EF-96EF-A94AB990BD73}"/>
              </a:ext>
            </a:extLst>
          </p:cNvPr>
          <p:cNvSpPr>
            <a:spLocks/>
          </p:cNvSpPr>
          <p:nvPr/>
        </p:nvSpPr>
        <p:spPr>
          <a:xfrm>
            <a:off x="554735" y="1662113"/>
            <a:ext cx="1602649" cy="144621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Base Load</a:t>
            </a:r>
          </a:p>
        </p:txBody>
      </p:sp>
      <p:sp>
        <p:nvSpPr>
          <p:cNvPr id="23" name="TextBox 22">
            <a:extLst>
              <a:ext uri="{FF2B5EF4-FFF2-40B4-BE49-F238E27FC236}">
                <a16:creationId xmlns:a16="http://schemas.microsoft.com/office/drawing/2014/main" id="{53E5B0FC-A8DD-FA2A-2C56-3F8DFDA1A728}"/>
              </a:ext>
            </a:extLst>
          </p:cNvPr>
          <p:cNvSpPr txBox="1">
            <a:spLocks/>
          </p:cNvSpPr>
          <p:nvPr/>
        </p:nvSpPr>
        <p:spPr>
          <a:xfrm>
            <a:off x="4814075" y="1662113"/>
            <a:ext cx="3900557" cy="14462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or demonstrated near-term readiness</a:t>
            </a:r>
          </a:p>
          <a:p>
            <a:pPr lvl="1"/>
            <a:r>
              <a:rPr lang="en-US" sz="1400"/>
              <a:t>Complete and valid interconnection studies</a:t>
            </a:r>
          </a:p>
          <a:p>
            <a:pPr lvl="1"/>
            <a:r>
              <a:rPr lang="en-US" sz="1400"/>
              <a:t>Executed interconnection agreement</a:t>
            </a:r>
          </a:p>
          <a:p>
            <a:pPr lvl="1"/>
            <a:r>
              <a:rPr lang="en-US" sz="1400"/>
              <a:t>Demonstrated site readiness and equipment procurement</a:t>
            </a:r>
          </a:p>
        </p:txBody>
      </p:sp>
      <p:sp>
        <p:nvSpPr>
          <p:cNvPr id="28" name="TextBox 27">
            <a:extLst>
              <a:ext uri="{FF2B5EF4-FFF2-40B4-BE49-F238E27FC236}">
                <a16:creationId xmlns:a16="http://schemas.microsoft.com/office/drawing/2014/main" id="{5B070F19-9CFC-5F62-0D5B-2BF41A808A9B}"/>
              </a:ext>
            </a:extLst>
          </p:cNvPr>
          <p:cNvSpPr txBox="1">
            <a:spLocks/>
          </p:cNvSpPr>
          <p:nvPr/>
        </p:nvSpPr>
        <p:spPr>
          <a:xfrm>
            <a:off x="2354977" y="1662113"/>
            <a:ext cx="2261505" cy="8620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Included as base load with MW effectively locked in</a:t>
            </a:r>
            <a:r>
              <a:rPr lang="en-US" sz="1400"/>
              <a:t>, not subject to further study or reallocation</a:t>
            </a:r>
          </a:p>
        </p:txBody>
      </p:sp>
      <p:sp>
        <p:nvSpPr>
          <p:cNvPr id="12" name="Rectangle 11">
            <a:extLst>
              <a:ext uri="{FF2B5EF4-FFF2-40B4-BE49-F238E27FC236}">
                <a16:creationId xmlns:a16="http://schemas.microsoft.com/office/drawing/2014/main" id="{388D2F27-9D99-D622-CBBD-FEAD9F2BF710}"/>
              </a:ext>
            </a:extLst>
          </p:cNvPr>
          <p:cNvSpPr>
            <a:spLocks/>
          </p:cNvSpPr>
          <p:nvPr/>
        </p:nvSpPr>
        <p:spPr>
          <a:xfrm>
            <a:off x="554735" y="3206750"/>
            <a:ext cx="1602649" cy="144621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Studied Load</a:t>
            </a:r>
          </a:p>
        </p:txBody>
      </p:sp>
      <p:sp>
        <p:nvSpPr>
          <p:cNvPr id="34" name="TextBox 33">
            <a:extLst>
              <a:ext uri="{FF2B5EF4-FFF2-40B4-BE49-F238E27FC236}">
                <a16:creationId xmlns:a16="http://schemas.microsoft.com/office/drawing/2014/main" id="{FE04D1AA-3370-ECE6-2E8D-AF658E5DDD2E}"/>
              </a:ext>
            </a:extLst>
          </p:cNvPr>
          <p:cNvSpPr txBox="1">
            <a:spLocks/>
          </p:cNvSpPr>
          <p:nvPr/>
        </p:nvSpPr>
        <p:spPr>
          <a:xfrm>
            <a:off x="4814075" y="3206750"/>
            <a:ext cx="3900557" cy="9382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base load criteria</a:t>
            </a:r>
          </a:p>
          <a:p>
            <a:pPr lvl="1"/>
            <a:r>
              <a:rPr lang="en-US" sz="1400"/>
              <a:t>Has executed an intermediate agreement</a:t>
            </a:r>
          </a:p>
          <a:p>
            <a:pPr lvl="1"/>
            <a:r>
              <a:rPr lang="en-US" sz="1400"/>
              <a:t>Meets data submission and study requirements by deadlines</a:t>
            </a:r>
          </a:p>
        </p:txBody>
      </p:sp>
      <p:sp>
        <p:nvSpPr>
          <p:cNvPr id="30" name="TextBox 29">
            <a:extLst>
              <a:ext uri="{FF2B5EF4-FFF2-40B4-BE49-F238E27FC236}">
                <a16:creationId xmlns:a16="http://schemas.microsoft.com/office/drawing/2014/main" id="{BBD5E023-38F7-6653-6A2B-A1182BE33D96}"/>
              </a:ext>
            </a:extLst>
          </p:cNvPr>
          <p:cNvSpPr txBox="1">
            <a:spLocks/>
          </p:cNvSpPr>
          <p:nvPr/>
        </p:nvSpPr>
        <p:spPr>
          <a:xfrm>
            <a:off x="2354977" y="3206750"/>
            <a:ext cx="2261505" cy="129222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Included in Batch Zero, with MW allocation determined through system-wide study</a:t>
            </a:r>
            <a:r>
              <a:rPr lang="en-US" sz="1400"/>
              <a:t> based on system capability and reliability constraints</a:t>
            </a:r>
          </a:p>
        </p:txBody>
      </p:sp>
      <p:sp>
        <p:nvSpPr>
          <p:cNvPr id="13" name="Rectangle 12">
            <a:extLst>
              <a:ext uri="{FF2B5EF4-FFF2-40B4-BE49-F238E27FC236}">
                <a16:creationId xmlns:a16="http://schemas.microsoft.com/office/drawing/2014/main" id="{D3ED57E5-020E-8956-D7B1-B2D628AC4882}"/>
              </a:ext>
            </a:extLst>
          </p:cNvPr>
          <p:cNvSpPr>
            <a:spLocks/>
          </p:cNvSpPr>
          <p:nvPr/>
        </p:nvSpPr>
        <p:spPr>
          <a:xfrm>
            <a:off x="554735" y="4749800"/>
            <a:ext cx="1602649" cy="1446213"/>
          </a:xfrm>
          <a:prstGeom prst="rect">
            <a:avLst/>
          </a:prstGeom>
          <a:solidFill>
            <a:srgbClr val="DD808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Excluded Load</a:t>
            </a:r>
          </a:p>
        </p:txBody>
      </p:sp>
      <p:sp>
        <p:nvSpPr>
          <p:cNvPr id="42" name="TextBox 41">
            <a:extLst>
              <a:ext uri="{FF2B5EF4-FFF2-40B4-BE49-F238E27FC236}">
                <a16:creationId xmlns:a16="http://schemas.microsoft.com/office/drawing/2014/main" id="{04B73DDD-97EC-E835-D883-37F10CDB5BE3}"/>
              </a:ext>
            </a:extLst>
          </p:cNvPr>
          <p:cNvSpPr txBox="1">
            <a:spLocks/>
          </p:cNvSpPr>
          <p:nvPr/>
        </p:nvSpPr>
        <p:spPr>
          <a:xfrm>
            <a:off x="4814075" y="4749800"/>
            <a:ext cx="3900557" cy="1408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base load or study eligibility criteria</a:t>
            </a:r>
          </a:p>
          <a:p>
            <a:pPr lvl="1"/>
            <a:r>
              <a:rPr lang="en-US" sz="1400"/>
              <a:t>Fails to provide required information by deadlines</a:t>
            </a:r>
          </a:p>
          <a:p>
            <a:pPr lvl="1"/>
            <a:r>
              <a:rPr lang="en-US" sz="1400"/>
              <a:t>Next allocation opportunity: Batch 1 (expected March 2027)</a:t>
            </a:r>
          </a:p>
        </p:txBody>
      </p:sp>
      <p:sp>
        <p:nvSpPr>
          <p:cNvPr id="44" name="TextBox 43">
            <a:extLst>
              <a:ext uri="{FF2B5EF4-FFF2-40B4-BE49-F238E27FC236}">
                <a16:creationId xmlns:a16="http://schemas.microsoft.com/office/drawing/2014/main" id="{A6B0D350-643B-DAC6-3A10-C7A2C7C9D93B}"/>
              </a:ext>
            </a:extLst>
          </p:cNvPr>
          <p:cNvSpPr txBox="1">
            <a:spLocks/>
          </p:cNvSpPr>
          <p:nvPr/>
        </p:nvSpPr>
        <p:spPr>
          <a:xfrm>
            <a:off x="2354977" y="4749800"/>
            <a:ext cx="2261505" cy="8620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Excluded from Batch Zero, receives no MW allocation</a:t>
            </a:r>
            <a:r>
              <a:rPr lang="en-US" sz="1400"/>
              <a:t>, and must wait for a future batch</a:t>
            </a:r>
          </a:p>
        </p:txBody>
      </p:sp>
      <p:grpSp>
        <p:nvGrpSpPr>
          <p:cNvPr id="63" name="CheckmarkWhite 63">
            <a:extLst>
              <a:ext uri="{FF2B5EF4-FFF2-40B4-BE49-F238E27FC236}">
                <a16:creationId xmlns:a16="http://schemas.microsoft.com/office/drawing/2014/main" id="{5F680F69-CB9F-2DDD-FD73-512CF2842F18}"/>
              </a:ext>
            </a:extLst>
          </p:cNvPr>
          <p:cNvGrpSpPr>
            <a:grpSpLocks noChangeAspect="1"/>
          </p:cNvGrpSpPr>
          <p:nvPr>
            <p:custDataLst>
              <p:tags r:id="rId15"/>
            </p:custDataLst>
          </p:nvPr>
        </p:nvGrpSpPr>
        <p:grpSpPr>
          <a:xfrm>
            <a:off x="1711088" y="2667000"/>
            <a:ext cx="395288" cy="395288"/>
            <a:chOff x="1016000" y="1016000"/>
            <a:chExt cx="396228" cy="396228"/>
          </a:xfrm>
          <a:solidFill>
            <a:srgbClr val="005763"/>
          </a:solidFill>
        </p:grpSpPr>
        <p:sp>
          <p:nvSpPr>
            <p:cNvPr id="58" name="Oval 57">
              <a:extLst>
                <a:ext uri="{FF2B5EF4-FFF2-40B4-BE49-F238E27FC236}">
                  <a16:creationId xmlns:a16="http://schemas.microsoft.com/office/drawing/2014/main" id="{8981B828-D45D-32E1-1CD3-36A4992DAD7A}"/>
                </a:ext>
              </a:extLst>
            </p:cNvPr>
            <p:cNvSpPr/>
            <p:nvPr/>
          </p:nvSpPr>
          <p:spPr>
            <a:xfrm>
              <a:off x="1016000" y="1016000"/>
              <a:ext cx="396228" cy="396228"/>
            </a:xfrm>
            <a:prstGeom prst="ellipse">
              <a:avLst/>
            </a:prstGeom>
            <a:grp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 name="Graphic 61">
              <a:extLst>
                <a:ext uri="{FF2B5EF4-FFF2-40B4-BE49-F238E27FC236}">
                  <a16:creationId xmlns:a16="http://schemas.microsoft.com/office/drawing/2014/main" id="{A6E2F495-603A-44ED-26DC-0270D4CD11D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23614" y="1023614"/>
              <a:ext cx="381000" cy="381000"/>
            </a:xfrm>
            <a:prstGeom prst="rect">
              <a:avLst/>
            </a:prstGeom>
          </p:spPr>
        </p:pic>
      </p:grpSp>
      <p:grpSp>
        <p:nvGrpSpPr>
          <p:cNvPr id="70" name="CheckmarkDashWhite 70">
            <a:extLst>
              <a:ext uri="{FF2B5EF4-FFF2-40B4-BE49-F238E27FC236}">
                <a16:creationId xmlns:a16="http://schemas.microsoft.com/office/drawing/2014/main" id="{0A05438A-CE2B-38F9-D9F6-20B83CFBAE96}"/>
              </a:ext>
            </a:extLst>
          </p:cNvPr>
          <p:cNvGrpSpPr>
            <a:grpSpLocks noChangeAspect="1"/>
          </p:cNvGrpSpPr>
          <p:nvPr>
            <p:custDataLst>
              <p:tags r:id="rId16"/>
            </p:custDataLst>
          </p:nvPr>
        </p:nvGrpSpPr>
        <p:grpSpPr>
          <a:xfrm>
            <a:off x="1711088" y="4211638"/>
            <a:ext cx="395288" cy="395288"/>
            <a:chOff x="1016000" y="1016000"/>
            <a:chExt cx="396228" cy="396228"/>
          </a:xfrm>
          <a:solidFill>
            <a:srgbClr val="3DBED1"/>
          </a:solidFill>
        </p:grpSpPr>
        <p:sp>
          <p:nvSpPr>
            <p:cNvPr id="67" name="Oval 66">
              <a:extLst>
                <a:ext uri="{FF2B5EF4-FFF2-40B4-BE49-F238E27FC236}">
                  <a16:creationId xmlns:a16="http://schemas.microsoft.com/office/drawing/2014/main" id="{C1B0A91C-5552-BBB5-2530-743DE3F899E0}"/>
                </a:ext>
              </a:extLst>
            </p:cNvPr>
            <p:cNvSpPr/>
            <p:nvPr/>
          </p:nvSpPr>
          <p:spPr>
            <a:xfrm>
              <a:off x="1016000" y="1016000"/>
              <a:ext cx="396228" cy="396228"/>
            </a:xfrm>
            <a:prstGeom prst="ellipse">
              <a:avLst/>
            </a:prstGeom>
            <a:grpFill/>
            <a:ln w="190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9" name="Graphic 68">
              <a:extLst>
                <a:ext uri="{FF2B5EF4-FFF2-40B4-BE49-F238E27FC236}">
                  <a16:creationId xmlns:a16="http://schemas.microsoft.com/office/drawing/2014/main" id="{5ED05B19-A8C2-8164-FAD5-BB4D41F7110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grpSp>
        <p:nvGrpSpPr>
          <p:cNvPr id="75" name="XWhite 75">
            <a:extLst>
              <a:ext uri="{FF2B5EF4-FFF2-40B4-BE49-F238E27FC236}">
                <a16:creationId xmlns:a16="http://schemas.microsoft.com/office/drawing/2014/main" id="{4D329C02-A733-6DCE-E64A-0B61CB1D2FAC}"/>
              </a:ext>
            </a:extLst>
          </p:cNvPr>
          <p:cNvGrpSpPr>
            <a:grpSpLocks noChangeAspect="1"/>
          </p:cNvGrpSpPr>
          <p:nvPr>
            <p:custDataLst>
              <p:tags r:id="rId17"/>
            </p:custDataLst>
          </p:nvPr>
        </p:nvGrpSpPr>
        <p:grpSpPr>
          <a:xfrm>
            <a:off x="1711088" y="5756275"/>
            <a:ext cx="395288" cy="395288"/>
            <a:chOff x="1016000" y="1016000"/>
            <a:chExt cx="396228" cy="396228"/>
          </a:xfrm>
          <a:solidFill>
            <a:srgbClr val="DD8080"/>
          </a:solidFill>
        </p:grpSpPr>
        <p:sp>
          <p:nvSpPr>
            <p:cNvPr id="72" name="Oval 71">
              <a:extLst>
                <a:ext uri="{FF2B5EF4-FFF2-40B4-BE49-F238E27FC236}">
                  <a16:creationId xmlns:a16="http://schemas.microsoft.com/office/drawing/2014/main" id="{569A98B7-C546-5B53-2A6B-999DDAA66470}"/>
                </a:ext>
              </a:extLst>
            </p:cNvPr>
            <p:cNvSpPr/>
            <p:nvPr/>
          </p:nvSpPr>
          <p:spPr>
            <a:xfrm>
              <a:off x="1016000" y="1016000"/>
              <a:ext cx="396228" cy="396228"/>
            </a:xfrm>
            <a:prstGeom prst="ellipse">
              <a:avLst/>
            </a:prstGeom>
            <a:grp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74" name="Graphic 73">
              <a:extLst>
                <a:ext uri="{FF2B5EF4-FFF2-40B4-BE49-F238E27FC236}">
                  <a16:creationId xmlns:a16="http://schemas.microsoft.com/office/drawing/2014/main" id="{A41F9DC1-A09A-0A62-44D0-F16AD4DF260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3614" y="1023614"/>
              <a:ext cx="381000" cy="381000"/>
            </a:xfrm>
            <a:prstGeom prst="rect">
              <a:avLst/>
            </a:prstGeom>
          </p:spPr>
        </p:pic>
      </p:grpSp>
      <p:sp>
        <p:nvSpPr>
          <p:cNvPr id="46" name="Sticker">
            <a:extLst>
              <a:ext uri="{FF2B5EF4-FFF2-40B4-BE49-F238E27FC236}">
                <a16:creationId xmlns:a16="http://schemas.microsoft.com/office/drawing/2014/main" id="{86BB6F3B-549D-940F-49E0-64612A872418}"/>
              </a:ext>
            </a:extLst>
          </p:cNvPr>
          <p:cNvSpPr txBox="1"/>
          <p:nvPr/>
        </p:nvSpPr>
        <p:spPr>
          <a:xfrm>
            <a:off x="554736" y="1173706"/>
            <a:ext cx="735779"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solidFill>
                  <a:srgbClr val="FF0000"/>
                </a:solidFill>
              </a:rPr>
              <a:t>Illustrative</a:t>
            </a:r>
          </a:p>
        </p:txBody>
      </p:sp>
      <p:sp>
        <p:nvSpPr>
          <p:cNvPr id="2" name="Slide Number Placeholder 4">
            <a:extLst>
              <a:ext uri="{FF2B5EF4-FFF2-40B4-BE49-F238E27FC236}">
                <a16:creationId xmlns:a16="http://schemas.microsoft.com/office/drawing/2014/main" id="{C5E881BE-04D0-064E-E1CA-CCEE9F5A9A4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19</a:t>
            </a:fld>
            <a:endParaRPr lang="en-US"/>
          </a:p>
        </p:txBody>
      </p:sp>
    </p:spTree>
    <p:extLst>
      <p:ext uri="{BB962C8B-B14F-4D97-AF65-F5344CB8AC3E}">
        <p14:creationId xmlns:p14="http://schemas.microsoft.com/office/powerpoint/2010/main" val="74647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366195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3"/>
            </p:custDataLst>
          </p:nvPr>
        </p:nvSpPr>
        <p:spPr bwMode="auto">
          <a:xfrm>
            <a:off x="4264025" y="2055813"/>
            <a:ext cx="6392863" cy="458788"/>
          </a:xfrm>
          <a:prstGeom prst="rect">
            <a:avLst/>
          </a:prstGeom>
          <a:solidFill>
            <a:schemeClr val="accent1"/>
          </a:solidFill>
          <a:ln>
            <a:noFill/>
          </a:ln>
          <a:effec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Large Load Interconnection 101</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 name="Text Placeholder 4">
            <a:hlinkClick r:id="rId12" action="ppaction://hlinksldjump"/>
            <a:extLst>
              <a:ext uri="{FF2B5EF4-FFF2-40B4-BE49-F238E27FC236}">
                <a16:creationId xmlns:a16="http://schemas.microsoft.com/office/drawing/2014/main" id="{E2575AE9-8809-B137-C596-8A85DFF2FD38}"/>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3" action="ppaction://hlinksldjump"/>
            <a:extLst>
              <a:ext uri="{FF2B5EF4-FFF2-40B4-BE49-F238E27FC236}">
                <a16:creationId xmlns:a16="http://schemas.microsoft.com/office/drawing/2014/main" id="{FF6492FB-B888-C827-1971-00662B4279CC}"/>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7" name="Text Placeholder 4">
            <a:hlinkClick r:id="rId14" action="ppaction://hlinksldjump"/>
            <a:extLst>
              <a:ext uri="{FF2B5EF4-FFF2-40B4-BE49-F238E27FC236}">
                <a16:creationId xmlns:a16="http://schemas.microsoft.com/office/drawing/2014/main" id="{37D615A4-0148-C761-60C2-3B156C0399EB}"/>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9" name="Text Placeholder 4">
            <a:hlinkClick r:id="rId15" action="ppaction://hlinksldjump"/>
            <a:extLst>
              <a:ext uri="{FF2B5EF4-FFF2-40B4-BE49-F238E27FC236}">
                <a16:creationId xmlns:a16="http://schemas.microsoft.com/office/drawing/2014/main" id="{9422B87A-2F43-81BD-C9F7-5D33BE6662B4}"/>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0" name="Text Placeholder 4">
            <a:hlinkClick r:id="rId16" action="ppaction://hlinksldjump"/>
            <a:extLst>
              <a:ext uri="{FF2B5EF4-FFF2-40B4-BE49-F238E27FC236}">
                <a16:creationId xmlns:a16="http://schemas.microsoft.com/office/drawing/2014/main" id="{9F867843-B431-5E89-653C-28EB7C62C071}"/>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B2A91FF1-5A0D-6350-C083-3EDBBE19D426}"/>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a:t>
            </a:fld>
            <a:endParaRPr lang="en-US"/>
          </a:p>
        </p:txBody>
      </p:sp>
    </p:spTree>
    <p:extLst>
      <p:ext uri="{BB962C8B-B14F-4D97-AF65-F5344CB8AC3E}">
        <p14:creationId xmlns:p14="http://schemas.microsoft.com/office/powerpoint/2010/main" val="219833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6775-9FC0-C74D-E56F-6CFD9121A547}"/>
            </a:ext>
          </a:extLst>
        </p:cNvPr>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13E97B8E-8E7D-9A62-5D53-2B0691DF1C65}"/>
              </a:ext>
            </a:extLst>
          </p:cNvPr>
          <p:cNvCxnSpPr>
            <a:cxnSpLocks/>
          </p:cNvCxnSpPr>
          <p:nvPr/>
        </p:nvCxnSpPr>
        <p:spPr>
          <a:xfrm>
            <a:off x="3058552"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37" name="Arrow: Right 36">
            <a:extLst>
              <a:ext uri="{FF2B5EF4-FFF2-40B4-BE49-F238E27FC236}">
                <a16:creationId xmlns:a16="http://schemas.microsoft.com/office/drawing/2014/main" id="{3AC99B4A-D7F8-B90A-149F-F1155E9FB416}"/>
              </a:ext>
            </a:extLst>
          </p:cNvPr>
          <p:cNvSpPr/>
          <p:nvPr/>
        </p:nvSpPr>
        <p:spPr>
          <a:xfrm>
            <a:off x="554736" y="3279872"/>
            <a:ext cx="11159209" cy="966121"/>
          </a:xfrm>
          <a:prstGeom prst="rightArrow">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5" name="Object 2" hidden="1">
            <a:extLst>
              <a:ext uri="{FF2B5EF4-FFF2-40B4-BE49-F238E27FC236}">
                <a16:creationId xmlns:a16="http://schemas.microsoft.com/office/drawing/2014/main" id="{8F713B1E-04AC-3593-9C83-0FF399C2E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Object 2" hidden="1">
                        <a:extLst>
                          <a:ext uri="{FF2B5EF4-FFF2-40B4-BE49-F238E27FC236}">
                            <a16:creationId xmlns:a16="http://schemas.microsoft.com/office/drawing/2014/main" id="{8F713B1E-04AC-3593-9C83-0FF399C2E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D464E34-DD96-DE1B-FC32-513100713CFD}"/>
              </a:ext>
            </a:extLst>
          </p:cNvPr>
          <p:cNvSpPr>
            <a:spLocks noGrp="1"/>
          </p:cNvSpPr>
          <p:nvPr>
            <p:ph type="title"/>
            <p:custDataLst>
              <p:tags r:id="rId2"/>
            </p:custDataLst>
          </p:nvPr>
        </p:nvSpPr>
        <p:spPr/>
        <p:txBody>
          <a:bodyPr vert="horz">
            <a:spAutoFit/>
          </a:bodyPr>
          <a:lstStyle/>
          <a:p>
            <a:r>
              <a:rPr lang="en-US"/>
              <a:t>Proposed Batch inclusion and treatment depend on timing of study completion and milestone achievement</a:t>
            </a:r>
          </a:p>
        </p:txBody>
      </p:sp>
      <p:sp>
        <p:nvSpPr>
          <p:cNvPr id="8" name="TextBox 7">
            <a:extLst>
              <a:ext uri="{FF2B5EF4-FFF2-40B4-BE49-F238E27FC236}">
                <a16:creationId xmlns:a16="http://schemas.microsoft.com/office/drawing/2014/main" id="{383DA206-F377-0CDD-EA00-E94E3CEA74B1}"/>
              </a:ext>
            </a:extLst>
          </p:cNvPr>
          <p:cNvSpPr txBox="1"/>
          <p:nvPr/>
        </p:nvSpPr>
        <p:spPr>
          <a:xfrm>
            <a:off x="2673285" y="4119902"/>
            <a:ext cx="791110" cy="307777"/>
          </a:xfrm>
          <a:prstGeom prst="rect">
            <a:avLst/>
          </a:prstGeom>
          <a:noFill/>
        </p:spPr>
        <p:txBody>
          <a:bodyPr wrap="square" rtlCol="0">
            <a:spAutoFit/>
          </a:bodyPr>
          <a:lstStyle/>
          <a:p>
            <a:pPr algn="ctr"/>
            <a:r>
              <a:rPr lang="en-US" sz="1400"/>
              <a:t>3/4/26</a:t>
            </a:r>
          </a:p>
        </p:txBody>
      </p:sp>
      <p:sp>
        <p:nvSpPr>
          <p:cNvPr id="13" name="TextBox 12">
            <a:extLst>
              <a:ext uri="{FF2B5EF4-FFF2-40B4-BE49-F238E27FC236}">
                <a16:creationId xmlns:a16="http://schemas.microsoft.com/office/drawing/2014/main" id="{EBF3B496-8DD1-A539-3D62-210371E0FFD4}"/>
              </a:ext>
            </a:extLst>
          </p:cNvPr>
          <p:cNvSpPr txBox="1"/>
          <p:nvPr/>
        </p:nvSpPr>
        <p:spPr>
          <a:xfrm>
            <a:off x="4572292" y="4119902"/>
            <a:ext cx="791110" cy="307777"/>
          </a:xfrm>
          <a:prstGeom prst="rect">
            <a:avLst/>
          </a:prstGeom>
          <a:noFill/>
        </p:spPr>
        <p:txBody>
          <a:bodyPr wrap="square" rtlCol="0">
            <a:spAutoFit/>
          </a:bodyPr>
          <a:lstStyle/>
          <a:p>
            <a:pPr algn="ctr"/>
            <a:r>
              <a:rPr lang="en-US" sz="1400"/>
              <a:t>7/10/26</a:t>
            </a:r>
          </a:p>
        </p:txBody>
      </p:sp>
      <p:sp>
        <p:nvSpPr>
          <p:cNvPr id="18" name="TextBox 17">
            <a:extLst>
              <a:ext uri="{FF2B5EF4-FFF2-40B4-BE49-F238E27FC236}">
                <a16:creationId xmlns:a16="http://schemas.microsoft.com/office/drawing/2014/main" id="{19437269-77B1-8D1B-6536-7E26A6596401}"/>
              </a:ext>
            </a:extLst>
          </p:cNvPr>
          <p:cNvSpPr txBox="1"/>
          <p:nvPr/>
        </p:nvSpPr>
        <p:spPr>
          <a:xfrm>
            <a:off x="8911410" y="4119902"/>
            <a:ext cx="791110" cy="307777"/>
          </a:xfrm>
          <a:prstGeom prst="rect">
            <a:avLst/>
          </a:prstGeom>
          <a:noFill/>
        </p:spPr>
        <p:txBody>
          <a:bodyPr wrap="square" rtlCol="0">
            <a:spAutoFit/>
          </a:bodyPr>
          <a:lstStyle/>
          <a:p>
            <a:pPr algn="ctr"/>
            <a:r>
              <a:rPr lang="en-US" sz="1400"/>
              <a:t>3/1/27</a:t>
            </a:r>
          </a:p>
        </p:txBody>
      </p:sp>
      <p:sp>
        <p:nvSpPr>
          <p:cNvPr id="19" name="TextBox 18">
            <a:extLst>
              <a:ext uri="{FF2B5EF4-FFF2-40B4-BE49-F238E27FC236}">
                <a16:creationId xmlns:a16="http://schemas.microsoft.com/office/drawing/2014/main" id="{16D576D6-E07F-B610-DC10-F1981BB275DC}"/>
              </a:ext>
            </a:extLst>
          </p:cNvPr>
          <p:cNvSpPr txBox="1"/>
          <p:nvPr/>
        </p:nvSpPr>
        <p:spPr>
          <a:xfrm>
            <a:off x="850452" y="2290047"/>
            <a:ext cx="1624178" cy="1200329"/>
          </a:xfrm>
          <a:prstGeom prst="rect">
            <a:avLst/>
          </a:prstGeom>
          <a:noFill/>
        </p:spPr>
        <p:txBody>
          <a:bodyPr wrap="square" rtlCol="0">
            <a:spAutoFit/>
          </a:bodyPr>
          <a:lstStyle/>
          <a:p>
            <a:pPr algn="ctr"/>
            <a:r>
              <a:rPr lang="en-US"/>
              <a:t>LLIS studies are deemed complete and valid*</a:t>
            </a:r>
          </a:p>
        </p:txBody>
      </p:sp>
      <p:sp>
        <p:nvSpPr>
          <p:cNvPr id="20" name="TextBox 19">
            <a:extLst>
              <a:ext uri="{FF2B5EF4-FFF2-40B4-BE49-F238E27FC236}">
                <a16:creationId xmlns:a16="http://schemas.microsoft.com/office/drawing/2014/main" id="{033E7E68-0BE3-D54D-73D4-478BB24C1DB2}"/>
              </a:ext>
            </a:extLst>
          </p:cNvPr>
          <p:cNvSpPr txBox="1"/>
          <p:nvPr/>
        </p:nvSpPr>
        <p:spPr>
          <a:xfrm>
            <a:off x="3115021" y="2283622"/>
            <a:ext cx="1852826" cy="1200329"/>
          </a:xfrm>
          <a:prstGeom prst="rect">
            <a:avLst/>
          </a:prstGeom>
          <a:noFill/>
        </p:spPr>
        <p:txBody>
          <a:bodyPr wrap="square" rtlCol="0">
            <a:spAutoFit/>
          </a:bodyPr>
          <a:lstStyle/>
          <a:p>
            <a:pPr algn="ctr"/>
            <a:r>
              <a:rPr lang="en-US"/>
              <a:t>LLIS studies </a:t>
            </a:r>
            <a:r>
              <a:rPr lang="en-US" b="1" i="1"/>
              <a:t>may</a:t>
            </a:r>
            <a:r>
              <a:rPr lang="en-US"/>
              <a:t> be deemed complete and valid*</a:t>
            </a:r>
          </a:p>
        </p:txBody>
      </p:sp>
      <p:sp>
        <p:nvSpPr>
          <p:cNvPr id="27" name="TextBox 26">
            <a:extLst>
              <a:ext uri="{FF2B5EF4-FFF2-40B4-BE49-F238E27FC236}">
                <a16:creationId xmlns:a16="http://schemas.microsoft.com/office/drawing/2014/main" id="{5166AA60-8A7D-A954-B263-C4E3169C7E13}"/>
              </a:ext>
            </a:extLst>
          </p:cNvPr>
          <p:cNvSpPr txBox="1"/>
          <p:nvPr/>
        </p:nvSpPr>
        <p:spPr>
          <a:xfrm>
            <a:off x="1419844" y="5229484"/>
            <a:ext cx="4780609" cy="307777"/>
          </a:xfrm>
          <a:prstGeom prst="rect">
            <a:avLst/>
          </a:prstGeom>
          <a:noFill/>
        </p:spPr>
        <p:txBody>
          <a:bodyPr wrap="square" rtlCol="0">
            <a:spAutoFit/>
          </a:bodyPr>
          <a:lstStyle/>
          <a:p>
            <a:r>
              <a:rPr lang="en-US" sz="1400"/>
              <a:t>* LLI projects must also meet Planning Guide Section 9.5</a:t>
            </a:r>
          </a:p>
        </p:txBody>
      </p:sp>
      <p:sp>
        <p:nvSpPr>
          <p:cNvPr id="31" name="TextBox 30">
            <a:extLst>
              <a:ext uri="{FF2B5EF4-FFF2-40B4-BE49-F238E27FC236}">
                <a16:creationId xmlns:a16="http://schemas.microsoft.com/office/drawing/2014/main" id="{73B50B12-4FF7-AEF6-A40A-C95AD31E15A3}"/>
              </a:ext>
            </a:extLst>
          </p:cNvPr>
          <p:cNvSpPr txBox="1"/>
          <p:nvPr/>
        </p:nvSpPr>
        <p:spPr>
          <a:xfrm>
            <a:off x="5881040" y="2283621"/>
            <a:ext cx="2427682" cy="1200329"/>
          </a:xfrm>
          <a:prstGeom prst="rect">
            <a:avLst/>
          </a:prstGeom>
          <a:noFill/>
        </p:spPr>
        <p:txBody>
          <a:bodyPr wrap="square" rtlCol="0">
            <a:spAutoFit/>
          </a:bodyPr>
          <a:lstStyle/>
          <a:p>
            <a:pPr algn="ctr"/>
            <a:r>
              <a:rPr lang="en-US"/>
              <a:t>LLIS studies no longer accepted; if not in Batch Zero, wait for Batch 1</a:t>
            </a:r>
          </a:p>
        </p:txBody>
      </p:sp>
      <p:sp>
        <p:nvSpPr>
          <p:cNvPr id="32" name="TextBox 31">
            <a:extLst>
              <a:ext uri="{FF2B5EF4-FFF2-40B4-BE49-F238E27FC236}">
                <a16:creationId xmlns:a16="http://schemas.microsoft.com/office/drawing/2014/main" id="{9811141A-2BD6-6368-788F-F51240D3F593}"/>
              </a:ext>
            </a:extLst>
          </p:cNvPr>
          <p:cNvSpPr txBox="1"/>
          <p:nvPr/>
        </p:nvSpPr>
        <p:spPr>
          <a:xfrm>
            <a:off x="9702520" y="2284774"/>
            <a:ext cx="1438382" cy="1200329"/>
          </a:xfrm>
          <a:prstGeom prst="rect">
            <a:avLst/>
          </a:prstGeom>
          <a:noFill/>
        </p:spPr>
        <p:txBody>
          <a:bodyPr wrap="square" rtlCol="0">
            <a:spAutoFit/>
          </a:bodyPr>
          <a:lstStyle/>
          <a:p>
            <a:pPr algn="ctr"/>
            <a:r>
              <a:rPr lang="en-US"/>
              <a:t>If not in Batch 1, wait for Batch 2</a:t>
            </a:r>
          </a:p>
        </p:txBody>
      </p:sp>
      <p:sp>
        <p:nvSpPr>
          <p:cNvPr id="34" name="TextBox 33">
            <a:extLst>
              <a:ext uri="{FF2B5EF4-FFF2-40B4-BE49-F238E27FC236}">
                <a16:creationId xmlns:a16="http://schemas.microsoft.com/office/drawing/2014/main" id="{EF02D75D-6B63-A774-BBB2-7C61038C1F6F}"/>
              </a:ext>
            </a:extLst>
          </p:cNvPr>
          <p:cNvSpPr txBox="1"/>
          <p:nvPr/>
        </p:nvSpPr>
        <p:spPr>
          <a:xfrm>
            <a:off x="6282792" y="3579801"/>
            <a:ext cx="1624178" cy="369332"/>
          </a:xfrm>
          <a:prstGeom prst="rect">
            <a:avLst/>
          </a:prstGeom>
          <a:noFill/>
        </p:spPr>
        <p:txBody>
          <a:bodyPr wrap="square" rtlCol="0">
            <a:spAutoFit/>
          </a:bodyPr>
          <a:lstStyle/>
          <a:p>
            <a:pPr algn="ctr"/>
            <a:r>
              <a:rPr lang="en-US" b="1" i="1">
                <a:solidFill>
                  <a:schemeClr val="bg1"/>
                </a:solidFill>
              </a:rPr>
              <a:t>Batch Zero</a:t>
            </a:r>
          </a:p>
        </p:txBody>
      </p:sp>
      <p:sp>
        <p:nvSpPr>
          <p:cNvPr id="35" name="TextBox 34">
            <a:extLst>
              <a:ext uri="{FF2B5EF4-FFF2-40B4-BE49-F238E27FC236}">
                <a16:creationId xmlns:a16="http://schemas.microsoft.com/office/drawing/2014/main" id="{0706F965-F050-6A2A-1C5D-5349B569D178}"/>
              </a:ext>
            </a:extLst>
          </p:cNvPr>
          <p:cNvSpPr txBox="1"/>
          <p:nvPr/>
        </p:nvSpPr>
        <p:spPr>
          <a:xfrm>
            <a:off x="9702519" y="3573376"/>
            <a:ext cx="1624178" cy="369332"/>
          </a:xfrm>
          <a:prstGeom prst="rect">
            <a:avLst/>
          </a:prstGeom>
          <a:noFill/>
        </p:spPr>
        <p:txBody>
          <a:bodyPr wrap="square" rtlCol="0">
            <a:spAutoFit/>
          </a:bodyPr>
          <a:lstStyle/>
          <a:p>
            <a:pPr algn="ctr"/>
            <a:r>
              <a:rPr lang="en-US" b="1" i="1">
                <a:solidFill>
                  <a:schemeClr val="bg1"/>
                </a:solidFill>
              </a:rPr>
              <a:t>Batch 1</a:t>
            </a:r>
          </a:p>
        </p:txBody>
      </p:sp>
      <p:sp>
        <p:nvSpPr>
          <p:cNvPr id="36" name="TextBox 35">
            <a:extLst>
              <a:ext uri="{FF2B5EF4-FFF2-40B4-BE49-F238E27FC236}">
                <a16:creationId xmlns:a16="http://schemas.microsoft.com/office/drawing/2014/main" id="{ED68051B-ADDE-312B-3AB1-3A8EE8C42A3A}"/>
              </a:ext>
            </a:extLst>
          </p:cNvPr>
          <p:cNvSpPr txBox="1"/>
          <p:nvPr/>
        </p:nvSpPr>
        <p:spPr>
          <a:xfrm>
            <a:off x="1473895" y="3579801"/>
            <a:ext cx="2621590" cy="369332"/>
          </a:xfrm>
          <a:prstGeom prst="rect">
            <a:avLst/>
          </a:prstGeom>
          <a:noFill/>
        </p:spPr>
        <p:txBody>
          <a:bodyPr wrap="square" rtlCol="0">
            <a:spAutoFit/>
          </a:bodyPr>
          <a:lstStyle/>
          <a:p>
            <a:pPr algn="ctr"/>
            <a:r>
              <a:rPr lang="en-US" b="1" i="1">
                <a:solidFill>
                  <a:schemeClr val="bg1"/>
                </a:solidFill>
              </a:rPr>
              <a:t>LLIS (“PGRR115”)</a:t>
            </a:r>
          </a:p>
        </p:txBody>
      </p:sp>
      <p:cxnSp>
        <p:nvCxnSpPr>
          <p:cNvPr id="40" name="Straight Connector 39">
            <a:extLst>
              <a:ext uri="{FF2B5EF4-FFF2-40B4-BE49-F238E27FC236}">
                <a16:creationId xmlns:a16="http://schemas.microsoft.com/office/drawing/2014/main" id="{0B509EFC-7258-7690-8F3A-E4C24F4745D2}"/>
              </a:ext>
            </a:extLst>
          </p:cNvPr>
          <p:cNvCxnSpPr>
            <a:cxnSpLocks/>
          </p:cNvCxnSpPr>
          <p:nvPr/>
        </p:nvCxnSpPr>
        <p:spPr>
          <a:xfrm>
            <a:off x="4967847" y="3423001"/>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3B325D-1619-DB98-861C-AF171996429E}"/>
              </a:ext>
            </a:extLst>
          </p:cNvPr>
          <p:cNvCxnSpPr>
            <a:cxnSpLocks/>
          </p:cNvCxnSpPr>
          <p:nvPr/>
        </p:nvCxnSpPr>
        <p:spPr>
          <a:xfrm>
            <a:off x="9306965"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5C50E763-F8E0-1D69-6282-208CDAAEF9DA}"/>
              </a:ext>
            </a:extLst>
          </p:cNvPr>
          <p:cNvSpPr>
            <a:spLocks noGrp="1"/>
          </p:cNvSpPr>
          <p:nvPr>
            <p:ph type="sldNum" sz="quarter" idx="12"/>
          </p:nvPr>
        </p:nvSpPr>
        <p:spPr/>
        <p:txBody>
          <a:bodyPr/>
          <a:lstStyle/>
          <a:p>
            <a:fld id="{BCDE79FB-97BA-492B-8D57-F1373F9ADA95}" type="slidenum">
              <a:rPr lang="en-US" smtClean="0"/>
              <a:t>20</a:t>
            </a:fld>
            <a:endParaRPr lang="en-US"/>
          </a:p>
        </p:txBody>
      </p:sp>
    </p:spTree>
    <p:extLst>
      <p:ext uri="{BB962C8B-B14F-4D97-AF65-F5344CB8AC3E}">
        <p14:creationId xmlns:p14="http://schemas.microsoft.com/office/powerpoint/2010/main" val="151458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2250842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90600C4F-79DF-004C-26D0-1603319C4F08}"/>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3CA3DDF5-DBCB-3E16-803C-B6C6456FCBCE}"/>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23E72B63-5ECC-DCEB-A796-AC566642A8A1}"/>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extLst>
              <a:ext uri="{FF2B5EF4-FFF2-40B4-BE49-F238E27FC236}">
                <a16:creationId xmlns:a16="http://schemas.microsoft.com/office/drawing/2014/main" id="{F6DCF339-2A73-5B04-1608-F5F820D26DCE}"/>
              </a:ext>
            </a:extLst>
          </p:cNvPr>
          <p:cNvSpPr>
            <a:spLocks noGrp="1"/>
          </p:cNvSpPr>
          <p:nvPr>
            <p:custDataLst>
              <p:tags r:id="rId6"/>
            </p:custDataLst>
          </p:nvPr>
        </p:nvSpPr>
        <p:spPr bwMode="auto">
          <a:xfrm>
            <a:off x="4264025" y="3429000"/>
            <a:ext cx="6392863" cy="457200"/>
          </a:xfrm>
          <a:prstGeom prst="rect">
            <a:avLst/>
          </a:prstGeom>
          <a:solidFill>
            <a:schemeClr val="accent1"/>
          </a:solidFill>
          <a:ln>
            <a:noFill/>
          </a:ln>
          <a:effec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rPr>
              <a:t>Current </a:t>
            </a:r>
            <a:r>
              <a:rPr lang="en-US" altLang="en-US" sz="1800" b="1">
                <a:solidFill>
                  <a:schemeClr val="bg1"/>
                </a:solidFill>
                <a:latin typeface="Arial"/>
              </a:rPr>
              <a:t>Key</a:t>
            </a:r>
            <a:r>
              <a:rPr kumimoji="0" lang="en-US" alt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rPr>
              <a:t> Issues </a:t>
            </a:r>
            <a:endParaRPr kumimoji="0" 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B6AEDFDB-CCC0-2B14-2BEC-64C2EA84564D}"/>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C666ADE9-24A7-F61C-86B2-6C1BB1ECA612}"/>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57048DA8-B5E5-AEFF-60FA-36509868E1E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21</a:t>
            </a:fld>
            <a:endParaRPr lang="en-US"/>
          </a:p>
        </p:txBody>
      </p:sp>
    </p:spTree>
    <p:extLst>
      <p:ext uri="{BB962C8B-B14F-4D97-AF65-F5344CB8AC3E}">
        <p14:creationId xmlns:p14="http://schemas.microsoft.com/office/powerpoint/2010/main" val="370368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B513-D9BF-3570-3C05-6DAF40E05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8903D-159F-8FCC-25FC-A788DE854357}"/>
              </a:ext>
            </a:extLst>
          </p:cNvPr>
          <p:cNvSpPr>
            <a:spLocks noGrp="1"/>
          </p:cNvSpPr>
          <p:nvPr>
            <p:ph type="title"/>
          </p:nvPr>
        </p:nvSpPr>
        <p:spPr/>
        <p:txBody>
          <a:bodyPr/>
          <a:lstStyle/>
          <a:p>
            <a:r>
              <a:rPr lang="en-US"/>
              <a:t>Key Issues for Batch Zero</a:t>
            </a:r>
          </a:p>
        </p:txBody>
      </p:sp>
      <p:sp>
        <p:nvSpPr>
          <p:cNvPr id="3" name="Text Placeholder 2">
            <a:extLst>
              <a:ext uri="{FF2B5EF4-FFF2-40B4-BE49-F238E27FC236}">
                <a16:creationId xmlns:a16="http://schemas.microsoft.com/office/drawing/2014/main" id="{A6BB0C7A-E50E-D842-7437-F2EA0A050D73}"/>
              </a:ext>
            </a:extLst>
          </p:cNvPr>
          <p:cNvSpPr>
            <a:spLocks noGrp="1"/>
          </p:cNvSpPr>
          <p:nvPr>
            <p:ph type="body" sz="quarter" idx="16"/>
          </p:nvPr>
        </p:nvSpPr>
        <p:spPr>
          <a:xfrm>
            <a:off x="495300" y="1676400"/>
            <a:ext cx="11163300" cy="4358640"/>
          </a:xfrm>
        </p:spPr>
        <p:txBody>
          <a:bodyPr/>
          <a:lstStyle/>
          <a:p>
            <a:r>
              <a:rPr lang="en-US" sz="2400" dirty="0"/>
              <a:t>In comments submitted on PGRR145 and in ERCOT’s Batch Study workshops, stakeholders have raised several issues that ERCOT plans to present to the PUCT at the April 17 Open Meeting: </a:t>
            </a:r>
            <a:r>
              <a:rPr lang="en-US" sz="2400" dirty="0">
                <a:hlinkClick r:id="rId2"/>
              </a:rPr>
              <a:t>Interchange - Documents</a:t>
            </a:r>
            <a:endParaRPr lang="en-US" sz="2400" dirty="0"/>
          </a:p>
          <a:p>
            <a:pPr marL="342900" indent="-342900">
              <a:buFont typeface="Arial" panose="020B0604020202020204" pitchFamily="34" charset="0"/>
              <a:buChar char="•"/>
            </a:pPr>
            <a:r>
              <a:rPr lang="en-US" sz="2400" dirty="0"/>
              <a:t>Study validity</a:t>
            </a:r>
          </a:p>
          <a:p>
            <a:pPr marL="342900" indent="-342900">
              <a:buFont typeface="Arial" panose="020B0604020202020204" pitchFamily="34" charset="0"/>
              <a:buChar char="•"/>
            </a:pPr>
            <a:r>
              <a:rPr lang="en-US" sz="2400" dirty="0"/>
              <a:t>Financial commitment and site control</a:t>
            </a:r>
          </a:p>
          <a:p>
            <a:pPr marL="342900" indent="-342900">
              <a:buFont typeface="Arial" panose="020B0604020202020204" pitchFamily="34" charset="0"/>
              <a:buChar char="•"/>
            </a:pPr>
            <a:r>
              <a:rPr lang="en-US" sz="2400" dirty="0"/>
              <a:t>Use of 2026 RTP inclusion as an alternative to financial commitment and site control requirements</a:t>
            </a:r>
          </a:p>
          <a:p>
            <a:pPr marL="342900" indent="-342900">
              <a:buFont typeface="Arial" panose="020B0604020202020204" pitchFamily="34" charset="0"/>
              <a:buChar char="•"/>
            </a:pPr>
            <a:r>
              <a:rPr lang="en-US" sz="2400" dirty="0"/>
              <a:t>Alternative requirements for projects with near term energization</a:t>
            </a:r>
          </a:p>
          <a:p>
            <a:pPr marL="342900" indent="-342900">
              <a:buFont typeface="Arial" panose="020B0604020202020204" pitchFamily="34" charset="0"/>
              <a:buChar char="•"/>
            </a:pPr>
            <a:r>
              <a:rPr lang="en-US" sz="2400" dirty="0"/>
              <a:t>Approaches to verifying development activity for near-term projects</a:t>
            </a:r>
          </a:p>
          <a:p>
            <a:pPr marL="342900" indent="-3429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692FCD04-34B8-7FF1-78E4-5DF390CC8F22}"/>
              </a:ext>
            </a:extLst>
          </p:cNvPr>
          <p:cNvSpPr>
            <a:spLocks noGrp="1"/>
          </p:cNvSpPr>
          <p:nvPr>
            <p:ph type="sldNum" sz="quarter" idx="12"/>
          </p:nvPr>
        </p:nvSpPr>
        <p:spPr/>
        <p:txBody>
          <a:bodyPr/>
          <a:lstStyle/>
          <a:p>
            <a:fld id="{BCDE79FB-97BA-492B-8D57-F1373F9ADA95}" type="slidenum">
              <a:rPr lang="en-US" smtClean="0"/>
              <a:t>22</a:t>
            </a:fld>
            <a:endParaRPr lang="en-US"/>
          </a:p>
        </p:txBody>
      </p:sp>
    </p:spTree>
    <p:extLst>
      <p:ext uri="{BB962C8B-B14F-4D97-AF65-F5344CB8AC3E}">
        <p14:creationId xmlns:p14="http://schemas.microsoft.com/office/powerpoint/2010/main" val="112226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4AAD-4A89-1BCB-479B-752F2E4C1E7A}"/>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4B457A8C-4426-6DEA-24E4-F9495B4CD9B5}"/>
              </a:ext>
            </a:extLst>
          </p:cNvPr>
          <p:cNvGraphicFramePr>
            <a:graphicFrameLocks noChangeAspect="1"/>
          </p:cNvGraphicFramePr>
          <p:nvPr>
            <p:custDataLst>
              <p:tags r:id="rId1"/>
            </p:custDataLst>
            <p:extLst>
              <p:ext uri="{D42A27DB-BD31-4B8C-83A1-F6EECF244321}">
                <p14:modId xmlns:p14="http://schemas.microsoft.com/office/powerpoint/2010/main" val="1314281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4" imgH="403" progId="TCLayout.ActiveDocument.1">
                  <p:embed/>
                </p:oleObj>
              </mc:Choice>
              <mc:Fallback>
                <p:oleObj name="think-cell Slide" r:id="rId22" imgW="404" imgH="403" progId="TCLayout.ActiveDocument.1">
                  <p:embed/>
                  <p:pic>
                    <p:nvPicPr>
                      <p:cNvPr id="5" name="Object 2" hidden="1">
                        <a:extLst>
                          <a:ext uri="{FF2B5EF4-FFF2-40B4-BE49-F238E27FC236}">
                            <a16:creationId xmlns:a16="http://schemas.microsoft.com/office/drawing/2014/main" id="{4B457A8C-4426-6DEA-24E4-F9495B4CD9B5}"/>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grpSp>
        <p:nvGrpSpPr>
          <p:cNvPr id="53" name="Group 52">
            <a:extLst>
              <a:ext uri="{FF2B5EF4-FFF2-40B4-BE49-F238E27FC236}">
                <a16:creationId xmlns:a16="http://schemas.microsoft.com/office/drawing/2014/main" id="{731F094C-C06C-A56A-89F3-2A388CCC52A2}"/>
              </a:ext>
            </a:extLst>
          </p:cNvPr>
          <p:cNvGrpSpPr/>
          <p:nvPr/>
        </p:nvGrpSpPr>
        <p:grpSpPr>
          <a:xfrm>
            <a:off x="11011961" y="2297113"/>
            <a:ext cx="510155" cy="493713"/>
            <a:chOff x="11011961" y="2045583"/>
            <a:chExt cx="510155" cy="494387"/>
          </a:xfrm>
          <a:solidFill>
            <a:schemeClr val="bg1">
              <a:lumMod val="75000"/>
            </a:schemeClr>
          </a:solidFill>
        </p:grpSpPr>
        <p:sp>
          <p:nvSpPr>
            <p:cNvPr id="37" name="Rectangle 36">
              <a:extLst>
                <a:ext uri="{FF2B5EF4-FFF2-40B4-BE49-F238E27FC236}">
                  <a16:creationId xmlns:a16="http://schemas.microsoft.com/office/drawing/2014/main" id="{918635F6-75B9-28BF-ED5E-E021F0971C71}"/>
                </a:ext>
              </a:extLst>
            </p:cNvPr>
            <p:cNvSpPr/>
            <p:nvPr/>
          </p:nvSpPr>
          <p:spPr>
            <a:xfrm>
              <a:off x="11011961" y="204558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Rectangle 37">
              <a:extLst>
                <a:ext uri="{FF2B5EF4-FFF2-40B4-BE49-F238E27FC236}">
                  <a16:creationId xmlns:a16="http://schemas.microsoft.com/office/drawing/2014/main" id="{438D759F-E3F6-751E-A662-FF51B9DEF5B6}"/>
                </a:ext>
              </a:extLst>
            </p:cNvPr>
            <p:cNvSpPr/>
            <p:nvPr/>
          </p:nvSpPr>
          <p:spPr>
            <a:xfrm>
              <a:off x="11011961" y="208503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Rectangle 38">
              <a:extLst>
                <a:ext uri="{FF2B5EF4-FFF2-40B4-BE49-F238E27FC236}">
                  <a16:creationId xmlns:a16="http://schemas.microsoft.com/office/drawing/2014/main" id="{53AC06BF-B883-09C4-7A56-3BA34FF5422C}"/>
                </a:ext>
              </a:extLst>
            </p:cNvPr>
            <p:cNvSpPr/>
            <p:nvPr/>
          </p:nvSpPr>
          <p:spPr>
            <a:xfrm>
              <a:off x="11011961" y="2124489"/>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Rectangle 39">
              <a:extLst>
                <a:ext uri="{FF2B5EF4-FFF2-40B4-BE49-F238E27FC236}">
                  <a16:creationId xmlns:a16="http://schemas.microsoft.com/office/drawing/2014/main" id="{5BE06EC5-332A-7010-3F6E-38B43227A262}"/>
                </a:ext>
              </a:extLst>
            </p:cNvPr>
            <p:cNvSpPr/>
            <p:nvPr/>
          </p:nvSpPr>
          <p:spPr>
            <a:xfrm>
              <a:off x="11011961" y="2203395"/>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1" name="Rectangle 40">
              <a:extLst>
                <a:ext uri="{FF2B5EF4-FFF2-40B4-BE49-F238E27FC236}">
                  <a16:creationId xmlns:a16="http://schemas.microsoft.com/office/drawing/2014/main" id="{8903679B-279B-FA8D-AADF-12FBB8532D92}"/>
                </a:ext>
              </a:extLst>
            </p:cNvPr>
            <p:cNvSpPr/>
            <p:nvPr/>
          </p:nvSpPr>
          <p:spPr>
            <a:xfrm>
              <a:off x="11011961" y="2163942"/>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Rectangle 41">
              <a:extLst>
                <a:ext uri="{FF2B5EF4-FFF2-40B4-BE49-F238E27FC236}">
                  <a16:creationId xmlns:a16="http://schemas.microsoft.com/office/drawing/2014/main" id="{D6FC594C-E506-E92F-9978-4790133EFE03}"/>
                </a:ext>
              </a:extLst>
            </p:cNvPr>
            <p:cNvSpPr/>
            <p:nvPr/>
          </p:nvSpPr>
          <p:spPr>
            <a:xfrm>
              <a:off x="11011961" y="228230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Rectangle 42">
              <a:extLst>
                <a:ext uri="{FF2B5EF4-FFF2-40B4-BE49-F238E27FC236}">
                  <a16:creationId xmlns:a16="http://schemas.microsoft.com/office/drawing/2014/main" id="{FE78F81F-A4D5-2DF5-9A79-5645F4CD2946}"/>
                </a:ext>
              </a:extLst>
            </p:cNvPr>
            <p:cNvSpPr/>
            <p:nvPr/>
          </p:nvSpPr>
          <p:spPr>
            <a:xfrm>
              <a:off x="11011961" y="2242848"/>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Rectangle 43">
              <a:extLst>
                <a:ext uri="{FF2B5EF4-FFF2-40B4-BE49-F238E27FC236}">
                  <a16:creationId xmlns:a16="http://schemas.microsoft.com/office/drawing/2014/main" id="{AD8FD603-B955-FC08-086A-55C4C555C8FA}"/>
                </a:ext>
              </a:extLst>
            </p:cNvPr>
            <p:cNvSpPr/>
            <p:nvPr/>
          </p:nvSpPr>
          <p:spPr>
            <a:xfrm>
              <a:off x="11011961" y="2321754"/>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Rectangle 44">
              <a:extLst>
                <a:ext uri="{FF2B5EF4-FFF2-40B4-BE49-F238E27FC236}">
                  <a16:creationId xmlns:a16="http://schemas.microsoft.com/office/drawing/2014/main" id="{ED729FF0-404C-45BC-C344-DA187FDA9C48}"/>
                </a:ext>
              </a:extLst>
            </p:cNvPr>
            <p:cNvSpPr/>
            <p:nvPr/>
          </p:nvSpPr>
          <p:spPr>
            <a:xfrm>
              <a:off x="11011961" y="2361207"/>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Rectangle 45">
              <a:extLst>
                <a:ext uri="{FF2B5EF4-FFF2-40B4-BE49-F238E27FC236}">
                  <a16:creationId xmlns:a16="http://schemas.microsoft.com/office/drawing/2014/main" id="{F81AB8E2-27CE-4F92-FF34-B705277CF487}"/>
                </a:ext>
              </a:extLst>
            </p:cNvPr>
            <p:cNvSpPr/>
            <p:nvPr/>
          </p:nvSpPr>
          <p:spPr>
            <a:xfrm>
              <a:off x="11011961" y="2400660"/>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Rectangle 46">
              <a:extLst>
                <a:ext uri="{FF2B5EF4-FFF2-40B4-BE49-F238E27FC236}">
                  <a16:creationId xmlns:a16="http://schemas.microsoft.com/office/drawing/2014/main" id="{19BB089E-9045-8D85-48F4-E4EED7281DC0}"/>
                </a:ext>
              </a:extLst>
            </p:cNvPr>
            <p:cNvSpPr/>
            <p:nvPr/>
          </p:nvSpPr>
          <p:spPr>
            <a:xfrm>
              <a:off x="11011961" y="244011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Rectangle 47">
              <a:extLst>
                <a:ext uri="{FF2B5EF4-FFF2-40B4-BE49-F238E27FC236}">
                  <a16:creationId xmlns:a16="http://schemas.microsoft.com/office/drawing/2014/main" id="{2282DE10-1502-A760-A12C-5B478B21AA3E}"/>
                </a:ext>
              </a:extLst>
            </p:cNvPr>
            <p:cNvSpPr/>
            <p:nvPr/>
          </p:nvSpPr>
          <p:spPr>
            <a:xfrm>
              <a:off x="11011961" y="247956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F7433F21-78D9-5796-5369-7924F86C1D8C}"/>
                </a:ext>
              </a:extLst>
            </p:cNvPr>
            <p:cNvSpPr/>
            <p:nvPr/>
          </p:nvSpPr>
          <p:spPr>
            <a:xfrm>
              <a:off x="11011961" y="251902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2" name="2. Slide Title">
            <a:extLst>
              <a:ext uri="{FF2B5EF4-FFF2-40B4-BE49-F238E27FC236}">
                <a16:creationId xmlns:a16="http://schemas.microsoft.com/office/drawing/2014/main" id="{769553DD-5B97-697D-AEBD-ACC36420677C}"/>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Two approaches to allocating future MWs: early certainty vs. alignment with transmission development</a:t>
            </a:r>
          </a:p>
        </p:txBody>
      </p:sp>
      <p:cxnSp>
        <p:nvCxnSpPr>
          <p:cNvPr id="8" name="LineBasicDefault 7">
            <a:extLst>
              <a:ext uri="{FF2B5EF4-FFF2-40B4-BE49-F238E27FC236}">
                <a16:creationId xmlns:a16="http://schemas.microsoft.com/office/drawing/2014/main" id="{E36BE4AF-EAB4-E9C0-D83B-1343B21BFD15}"/>
              </a:ext>
            </a:extLst>
          </p:cNvPr>
          <p:cNvCxnSpPr>
            <a:cxnSpLocks/>
          </p:cNvCxnSpPr>
          <p:nvPr>
            <p:custDataLst>
              <p:tags r:id="rId3"/>
            </p:custDataLst>
          </p:nvPr>
        </p:nvCxnSpPr>
        <p:spPr>
          <a:xfrm>
            <a:off x="2293906" y="1965325"/>
            <a:ext cx="4430248" cy="0"/>
          </a:xfrm>
          <a:prstGeom prst="straightConnector1">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LineBasicDefault 7">
            <a:extLst>
              <a:ext uri="{FF2B5EF4-FFF2-40B4-BE49-F238E27FC236}">
                <a16:creationId xmlns:a16="http://schemas.microsoft.com/office/drawing/2014/main" id="{4071457F-54C8-0CCD-5289-16541D8CC099}"/>
              </a:ext>
            </a:extLst>
          </p:cNvPr>
          <p:cNvCxnSpPr>
            <a:cxnSpLocks/>
          </p:cNvCxnSpPr>
          <p:nvPr>
            <p:custDataLst>
              <p:tags r:id="rId4"/>
            </p:custDataLst>
          </p:nvPr>
        </p:nvCxnSpPr>
        <p:spPr>
          <a:xfrm>
            <a:off x="7207016" y="1965325"/>
            <a:ext cx="4430248" cy="0"/>
          </a:xfrm>
          <a:prstGeom prst="straightConnector1">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EAF7212-99A2-48BD-4AFB-D62164AF8100}"/>
              </a:ext>
            </a:extLst>
          </p:cNvPr>
          <p:cNvCxnSpPr>
            <a:cxnSpLocks/>
          </p:cNvCxnSpPr>
          <p:nvPr/>
        </p:nvCxnSpPr>
        <p:spPr>
          <a:xfrm>
            <a:off x="554736" y="4716463"/>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1ADD79-E1D5-B429-9673-07D32E6C933A}"/>
              </a:ext>
            </a:extLst>
          </p:cNvPr>
          <p:cNvCxnSpPr>
            <a:cxnSpLocks/>
          </p:cNvCxnSpPr>
          <p:nvPr/>
        </p:nvCxnSpPr>
        <p:spPr>
          <a:xfrm>
            <a:off x="554736" y="5372100"/>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50E1A5AD-8353-625C-C424-168FA1D82FAC}"/>
              </a:ext>
            </a:extLst>
          </p:cNvPr>
          <p:cNvGraphicFramePr/>
          <p:nvPr>
            <p:custDataLst>
              <p:tags r:id="rId5"/>
            </p:custDataLst>
            <p:extLst>
              <p:ext uri="{D42A27DB-BD31-4B8C-83A1-F6EECF244321}">
                <p14:modId xmlns:p14="http://schemas.microsoft.com/office/powerpoint/2010/main" val="3174187135"/>
              </p:ext>
            </p:extLst>
          </p:nvPr>
        </p:nvGraphicFramePr>
        <p:xfrm>
          <a:off x="2152650" y="1890713"/>
          <a:ext cx="4654550" cy="1985962"/>
        </p:xfrm>
        <a:graphic>
          <a:graphicData uri="http://schemas.openxmlformats.org/drawingml/2006/chart">
            <c:chart xmlns:c="http://schemas.openxmlformats.org/drawingml/2006/chart" xmlns:r="http://schemas.openxmlformats.org/officeDocument/2006/relationships" r:id="rId24"/>
          </a:graphicData>
        </a:graphic>
      </p:graphicFrame>
      <p:sp>
        <p:nvSpPr>
          <p:cNvPr id="36" name="Text Placeholder 4">
            <a:extLst>
              <a:ext uri="{FF2B5EF4-FFF2-40B4-BE49-F238E27FC236}">
                <a16:creationId xmlns:a16="http://schemas.microsoft.com/office/drawing/2014/main" id="{DE16EF3B-1A36-77C1-A9B0-BE2839AFA64B}"/>
              </a:ext>
            </a:extLst>
          </p:cNvPr>
          <p:cNvSpPr>
            <a:spLocks noGrp="1"/>
          </p:cNvSpPr>
          <p:nvPr>
            <p:custDataLst>
              <p:tags r:id="rId6"/>
            </p:custDataLst>
          </p:nvPr>
        </p:nvSpPr>
        <p:spPr bwMode="auto">
          <a:xfrm>
            <a:off x="237807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F5A9D46-6CC1-4DBD-8216-D4C0A378D423}" type="datetime'Y''''e''''ar'''''''''' ''''''1'''''''''''''''">
              <a:rPr lang="en-US" altLang="en-US" sz="1200" b="1" smtClean="0">
                <a:cs typeface="+mn-cs"/>
              </a:rPr>
              <a:pPr lvl="0" algn="ctr">
                <a:spcBef>
                  <a:spcPct val="0"/>
                </a:spcBef>
                <a:spcAft>
                  <a:spcPct val="0"/>
                </a:spcAft>
              </a:pPr>
              <a:t>Year 1</a:t>
            </a:fld>
            <a:endParaRPr lang="en-US" sz="1200" b="1">
              <a:cs typeface="+mn-cs"/>
            </a:endParaRPr>
          </a:p>
        </p:txBody>
      </p:sp>
      <p:sp>
        <p:nvSpPr>
          <p:cNvPr id="51" name="Text Placeholder 4">
            <a:extLst>
              <a:ext uri="{FF2B5EF4-FFF2-40B4-BE49-F238E27FC236}">
                <a16:creationId xmlns:a16="http://schemas.microsoft.com/office/drawing/2014/main" id="{7D0BFDFD-7114-DB13-95D9-C251BA4135D1}"/>
              </a:ext>
            </a:extLst>
          </p:cNvPr>
          <p:cNvSpPr>
            <a:spLocks noGrp="1"/>
          </p:cNvSpPr>
          <p:nvPr>
            <p:custDataLst>
              <p:tags r:id="rId7"/>
            </p:custDataLst>
          </p:nvPr>
        </p:nvSpPr>
        <p:spPr bwMode="auto">
          <a:xfrm>
            <a:off x="312737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914C22-07D8-4B7A-84C1-44C978254383}" type="datetime'''Y''''''''''e''''''''''a''''''''''''r ''2'''''''''''">
              <a:rPr lang="en-US" altLang="en-US" sz="1200" b="1" smtClean="0">
                <a:cs typeface="+mn-cs"/>
              </a:rPr>
              <a:pPr lvl="0" algn="ctr">
                <a:spcBef>
                  <a:spcPct val="0"/>
                </a:spcBef>
                <a:spcAft>
                  <a:spcPct val="0"/>
                </a:spcAft>
              </a:pPr>
              <a:t>Year 2</a:t>
            </a:fld>
            <a:endParaRPr lang="en-US" sz="1200" b="1">
              <a:cs typeface="+mn-cs"/>
            </a:endParaRPr>
          </a:p>
        </p:txBody>
      </p:sp>
      <p:sp>
        <p:nvSpPr>
          <p:cNvPr id="54" name="Text Placeholder 4">
            <a:extLst>
              <a:ext uri="{FF2B5EF4-FFF2-40B4-BE49-F238E27FC236}">
                <a16:creationId xmlns:a16="http://schemas.microsoft.com/office/drawing/2014/main" id="{540F76ED-35DB-930C-E33D-FACD18F29B7D}"/>
              </a:ext>
            </a:extLst>
          </p:cNvPr>
          <p:cNvSpPr>
            <a:spLocks noGrp="1"/>
          </p:cNvSpPr>
          <p:nvPr>
            <p:custDataLst>
              <p:tags r:id="rId8"/>
            </p:custDataLst>
          </p:nvPr>
        </p:nvSpPr>
        <p:spPr bwMode="auto">
          <a:xfrm>
            <a:off x="38750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2FF176-0CCF-4C0A-8AF7-50860AAD9CB6}" type="datetime'''''''Y''''''''''''''''''''''''''ea''r'' 3'''''''''''''''''''">
              <a:rPr lang="en-US" altLang="en-US" sz="1200" b="1" smtClean="0">
                <a:cs typeface="+mn-cs"/>
              </a:rPr>
              <a:pPr lvl="0" algn="ctr">
                <a:spcBef>
                  <a:spcPct val="0"/>
                </a:spcBef>
                <a:spcAft>
                  <a:spcPct val="0"/>
                </a:spcAft>
              </a:pPr>
              <a:t>Year 3</a:t>
            </a:fld>
            <a:endParaRPr lang="en-US" sz="1200" b="1">
              <a:cs typeface="+mn-cs"/>
            </a:endParaRPr>
          </a:p>
        </p:txBody>
      </p:sp>
      <p:sp>
        <p:nvSpPr>
          <p:cNvPr id="57" name="Text Placeholder 4">
            <a:extLst>
              <a:ext uri="{FF2B5EF4-FFF2-40B4-BE49-F238E27FC236}">
                <a16:creationId xmlns:a16="http://schemas.microsoft.com/office/drawing/2014/main" id="{8181BC29-3ED4-08F6-CA62-3928FA39CF7F}"/>
              </a:ext>
            </a:extLst>
          </p:cNvPr>
          <p:cNvSpPr>
            <a:spLocks noGrp="1"/>
          </p:cNvSpPr>
          <p:nvPr>
            <p:custDataLst>
              <p:tags r:id="rId9"/>
            </p:custDataLst>
          </p:nvPr>
        </p:nvSpPr>
        <p:spPr bwMode="auto">
          <a:xfrm>
            <a:off x="46228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3625A9E-C5CD-442C-9346-0C6A764A974B}" type="datetime'''''Y''''''e''''''''''''''''''''''''a''''r'' ''4'''''''">
              <a:rPr lang="en-US" altLang="en-US" sz="1200" b="1" smtClean="0">
                <a:cs typeface="+mn-cs"/>
              </a:rPr>
              <a:pPr lvl="0" algn="ctr">
                <a:spcBef>
                  <a:spcPct val="0"/>
                </a:spcBef>
                <a:spcAft>
                  <a:spcPct val="0"/>
                </a:spcAft>
              </a:pPr>
              <a:t>Year 4</a:t>
            </a:fld>
            <a:endParaRPr lang="en-US" sz="1200" b="1">
              <a:cs typeface="+mn-cs"/>
            </a:endParaRPr>
          </a:p>
        </p:txBody>
      </p:sp>
      <p:sp>
        <p:nvSpPr>
          <p:cNvPr id="60" name="Text Placeholder 4">
            <a:extLst>
              <a:ext uri="{FF2B5EF4-FFF2-40B4-BE49-F238E27FC236}">
                <a16:creationId xmlns:a16="http://schemas.microsoft.com/office/drawing/2014/main" id="{3A862126-99A8-6784-E61D-F41976046D21}"/>
              </a:ext>
            </a:extLst>
          </p:cNvPr>
          <p:cNvSpPr>
            <a:spLocks noGrp="1"/>
          </p:cNvSpPr>
          <p:nvPr>
            <p:custDataLst>
              <p:tags r:id="rId10"/>
            </p:custDataLst>
          </p:nvPr>
        </p:nvSpPr>
        <p:spPr bwMode="auto">
          <a:xfrm>
            <a:off x="53721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9F5B47-5E9B-49CE-BBDB-339B84C8840E}" type="datetime'Y''e''''''''''a''''r'''''''''''''' ''''''5'">
              <a:rPr lang="en-US" altLang="en-US" sz="1200" b="1" smtClean="0">
                <a:cs typeface="+mn-cs"/>
              </a:rPr>
              <a:pPr lvl="0" algn="ctr">
                <a:spcBef>
                  <a:spcPct val="0"/>
                </a:spcBef>
                <a:spcAft>
                  <a:spcPct val="0"/>
                </a:spcAft>
              </a:pPr>
              <a:t>Year 5</a:t>
            </a:fld>
            <a:endParaRPr lang="en-US" sz="1200" b="1">
              <a:cs typeface="+mn-cs"/>
            </a:endParaRPr>
          </a:p>
        </p:txBody>
      </p:sp>
      <p:sp>
        <p:nvSpPr>
          <p:cNvPr id="63" name="Text Placeholder 4">
            <a:extLst>
              <a:ext uri="{FF2B5EF4-FFF2-40B4-BE49-F238E27FC236}">
                <a16:creationId xmlns:a16="http://schemas.microsoft.com/office/drawing/2014/main" id="{979C018C-5A67-AAA2-6A9A-D973AAE03663}"/>
              </a:ext>
            </a:extLst>
          </p:cNvPr>
          <p:cNvSpPr>
            <a:spLocks noGrp="1"/>
          </p:cNvSpPr>
          <p:nvPr>
            <p:custDataLst>
              <p:tags r:id="rId11"/>
            </p:custDataLst>
          </p:nvPr>
        </p:nvSpPr>
        <p:spPr bwMode="auto">
          <a:xfrm>
            <a:off x="61198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C00EA4-0185-470F-9FCD-B8F25B209C28}" type="datetime'''''Ye''''''''''''''a''r'''''''' ''6'">
              <a:rPr lang="en-US" altLang="en-US" sz="1200" b="1" smtClean="0">
                <a:cs typeface="+mn-cs"/>
              </a:rPr>
              <a:pPr lvl="0" algn="ctr">
                <a:spcBef>
                  <a:spcPct val="0"/>
                </a:spcBef>
                <a:spcAft>
                  <a:spcPct val="0"/>
                </a:spcAft>
              </a:pPr>
              <a:t>Year 6</a:t>
            </a:fld>
            <a:endParaRPr lang="en-US" sz="1200" b="1">
              <a:cs typeface="+mn-cs"/>
            </a:endParaRPr>
          </a:p>
        </p:txBody>
      </p:sp>
      <p:cxnSp>
        <p:nvCxnSpPr>
          <p:cNvPr id="94" name="Straight Connector 93">
            <a:extLst>
              <a:ext uri="{FF2B5EF4-FFF2-40B4-BE49-F238E27FC236}">
                <a16:creationId xmlns:a16="http://schemas.microsoft.com/office/drawing/2014/main" id="{C3648CCA-51A7-4BCE-C2D2-035BA02CE4FF}"/>
              </a:ext>
            </a:extLst>
          </p:cNvPr>
          <p:cNvCxnSpPr>
            <a:cxnSpLocks/>
          </p:cNvCxnSpPr>
          <p:nvPr/>
        </p:nvCxnSpPr>
        <p:spPr>
          <a:xfrm>
            <a:off x="554736" y="3876675"/>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926D62B6-6426-1FEC-B357-614FF1C20485}"/>
              </a:ext>
            </a:extLst>
          </p:cNvPr>
          <p:cNvGraphicFramePr/>
          <p:nvPr>
            <p:custDataLst>
              <p:tags r:id="rId12"/>
            </p:custDataLst>
            <p:extLst>
              <p:ext uri="{D42A27DB-BD31-4B8C-83A1-F6EECF244321}">
                <p14:modId xmlns:p14="http://schemas.microsoft.com/office/powerpoint/2010/main" val="3817055699"/>
              </p:ext>
            </p:extLst>
          </p:nvPr>
        </p:nvGraphicFramePr>
        <p:xfrm>
          <a:off x="7065963" y="2006600"/>
          <a:ext cx="4654550" cy="1870075"/>
        </p:xfrm>
        <a:graphic>
          <a:graphicData uri="http://schemas.openxmlformats.org/drawingml/2006/chart">
            <c:chart xmlns:c="http://schemas.openxmlformats.org/drawingml/2006/chart" xmlns:r="http://schemas.openxmlformats.org/officeDocument/2006/relationships" r:id="rId25"/>
          </a:graphicData>
        </a:graphic>
      </p:graphicFrame>
      <p:sp>
        <p:nvSpPr>
          <p:cNvPr id="50" name="Rectangle 49">
            <a:extLst>
              <a:ext uri="{FF2B5EF4-FFF2-40B4-BE49-F238E27FC236}">
                <a16:creationId xmlns:a16="http://schemas.microsoft.com/office/drawing/2014/main" id="{B1C8774A-1868-567E-8E8A-4D31497F0514}"/>
              </a:ext>
            </a:extLst>
          </p:cNvPr>
          <p:cNvSpPr/>
          <p:nvPr>
            <p:custDataLst>
              <p:tags r:id="rId13"/>
            </p:custDataLst>
          </p:nvPr>
        </p:nvSpPr>
        <p:spPr bwMode="auto">
          <a:xfrm>
            <a:off x="10996613" y="2273300"/>
            <a:ext cx="534987" cy="534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 Placeholder 4">
            <a:extLst>
              <a:ext uri="{FF2B5EF4-FFF2-40B4-BE49-F238E27FC236}">
                <a16:creationId xmlns:a16="http://schemas.microsoft.com/office/drawing/2014/main" id="{C443B717-1A4D-3E75-F9CC-6155F11A91CF}"/>
              </a:ext>
            </a:extLst>
          </p:cNvPr>
          <p:cNvSpPr>
            <a:spLocks noGrp="1"/>
          </p:cNvSpPr>
          <p:nvPr>
            <p:custDataLst>
              <p:tags r:id="rId14"/>
            </p:custDataLst>
          </p:nvPr>
        </p:nvSpPr>
        <p:spPr bwMode="auto">
          <a:xfrm>
            <a:off x="72913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27EDC59-E034-42E8-A862-C4E42FA34DD2}" type="datetime'Y''''''''''''e''''a''r'''''''''''''''''''''''''''''''' ''1'">
              <a:rPr lang="en-US" altLang="en-US" sz="1200" b="1" smtClean="0">
                <a:cs typeface="+mn-cs"/>
              </a:rPr>
              <a:pPr lvl="0" algn="ctr">
                <a:spcBef>
                  <a:spcPct val="0"/>
                </a:spcBef>
                <a:spcAft>
                  <a:spcPct val="0"/>
                </a:spcAft>
              </a:pPr>
              <a:t>Year 1</a:t>
            </a:fld>
            <a:endParaRPr lang="en-US" sz="1200" b="1">
              <a:cs typeface="+mn-cs"/>
            </a:endParaRPr>
          </a:p>
        </p:txBody>
      </p:sp>
      <p:sp>
        <p:nvSpPr>
          <p:cNvPr id="104" name="Text Placeholder 4">
            <a:extLst>
              <a:ext uri="{FF2B5EF4-FFF2-40B4-BE49-F238E27FC236}">
                <a16:creationId xmlns:a16="http://schemas.microsoft.com/office/drawing/2014/main" id="{C44A3877-D5C7-C297-B479-0768041A51CA}"/>
              </a:ext>
            </a:extLst>
          </p:cNvPr>
          <p:cNvSpPr>
            <a:spLocks noGrp="1"/>
          </p:cNvSpPr>
          <p:nvPr>
            <p:custDataLst>
              <p:tags r:id="rId15"/>
            </p:custDataLst>
          </p:nvPr>
        </p:nvSpPr>
        <p:spPr bwMode="auto">
          <a:xfrm>
            <a:off x="80406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41E95D-C321-442E-A2D4-3E9B82CE0E8A}" type="datetime'''''''''''''''''''''Y''''e''''''''''a''''''''r'' ''''''2'''">
              <a:rPr lang="en-US" altLang="en-US" sz="1200" b="1" smtClean="0">
                <a:cs typeface="+mn-cs"/>
              </a:rPr>
              <a:pPr lvl="0" algn="ctr">
                <a:spcBef>
                  <a:spcPct val="0"/>
                </a:spcBef>
                <a:spcAft>
                  <a:spcPct val="0"/>
                </a:spcAft>
              </a:pPr>
              <a:t>Year 2</a:t>
            </a:fld>
            <a:endParaRPr lang="en-US" sz="1200" b="1">
              <a:cs typeface="+mn-cs"/>
            </a:endParaRPr>
          </a:p>
        </p:txBody>
      </p:sp>
      <p:sp>
        <p:nvSpPr>
          <p:cNvPr id="105" name="Text Placeholder 4">
            <a:extLst>
              <a:ext uri="{FF2B5EF4-FFF2-40B4-BE49-F238E27FC236}">
                <a16:creationId xmlns:a16="http://schemas.microsoft.com/office/drawing/2014/main" id="{A75DE33C-C62D-5FA6-349F-3D1C1F34FBFC}"/>
              </a:ext>
            </a:extLst>
          </p:cNvPr>
          <p:cNvSpPr>
            <a:spLocks noGrp="1"/>
          </p:cNvSpPr>
          <p:nvPr>
            <p:custDataLst>
              <p:tags r:id="rId16"/>
            </p:custDataLst>
          </p:nvPr>
        </p:nvSpPr>
        <p:spPr bwMode="auto">
          <a:xfrm>
            <a:off x="87884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EE476C-FA2C-4B67-9327-39B2FB390938}" type="datetime'''Y''''''e''''''a''''''''''''''''r'''''' ''''3'''''''''''">
              <a:rPr lang="en-US" altLang="en-US" sz="1200" b="1" smtClean="0">
                <a:cs typeface="+mn-cs"/>
              </a:rPr>
              <a:pPr lvl="0" algn="ctr">
                <a:spcBef>
                  <a:spcPct val="0"/>
                </a:spcBef>
                <a:spcAft>
                  <a:spcPct val="0"/>
                </a:spcAft>
              </a:pPr>
              <a:t>Year 3</a:t>
            </a:fld>
            <a:endParaRPr lang="en-US" sz="1200" b="1">
              <a:cs typeface="+mn-cs"/>
            </a:endParaRPr>
          </a:p>
        </p:txBody>
      </p:sp>
      <p:sp>
        <p:nvSpPr>
          <p:cNvPr id="106" name="Text Placeholder 4">
            <a:extLst>
              <a:ext uri="{FF2B5EF4-FFF2-40B4-BE49-F238E27FC236}">
                <a16:creationId xmlns:a16="http://schemas.microsoft.com/office/drawing/2014/main" id="{9582B222-6840-CB10-ABD4-F936EC5C75DB}"/>
              </a:ext>
            </a:extLst>
          </p:cNvPr>
          <p:cNvSpPr>
            <a:spLocks noGrp="1"/>
          </p:cNvSpPr>
          <p:nvPr>
            <p:custDataLst>
              <p:tags r:id="rId17"/>
            </p:custDataLst>
          </p:nvPr>
        </p:nvSpPr>
        <p:spPr bwMode="auto">
          <a:xfrm>
            <a:off x="95361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B74315D-7201-4F75-90CA-EB4887F5AE1D}" type="datetime'Year'''''''''''' ''''''''''''4'''''''''''''''''''''''''''">
              <a:rPr lang="en-US" altLang="en-US" sz="1200" b="1" smtClean="0">
                <a:cs typeface="+mn-cs"/>
              </a:rPr>
              <a:pPr lvl="0" algn="ctr">
                <a:spcBef>
                  <a:spcPct val="0"/>
                </a:spcBef>
                <a:spcAft>
                  <a:spcPct val="0"/>
                </a:spcAft>
              </a:pPr>
              <a:t>Year 4</a:t>
            </a:fld>
            <a:endParaRPr lang="en-US" sz="1200" b="1">
              <a:cs typeface="+mn-cs"/>
            </a:endParaRPr>
          </a:p>
        </p:txBody>
      </p:sp>
      <p:sp>
        <p:nvSpPr>
          <p:cNvPr id="107" name="Text Placeholder 4">
            <a:extLst>
              <a:ext uri="{FF2B5EF4-FFF2-40B4-BE49-F238E27FC236}">
                <a16:creationId xmlns:a16="http://schemas.microsoft.com/office/drawing/2014/main" id="{608CCD71-CFA9-5A9D-7002-EBAB3BAFAF70}"/>
              </a:ext>
            </a:extLst>
          </p:cNvPr>
          <p:cNvSpPr>
            <a:spLocks noGrp="1"/>
          </p:cNvSpPr>
          <p:nvPr>
            <p:custDataLst>
              <p:tags r:id="rId18"/>
            </p:custDataLst>
          </p:nvPr>
        </p:nvSpPr>
        <p:spPr bwMode="auto">
          <a:xfrm>
            <a:off x="102854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796650-6A1A-45BD-92DA-EDAD390D9F04}" type="datetime'''''''''Ye''''a''''''''''''''''''r'' ''5'">
              <a:rPr lang="en-US" altLang="en-US" sz="1200" b="1" smtClean="0">
                <a:cs typeface="+mn-cs"/>
              </a:rPr>
              <a:pPr lvl="0" algn="ctr">
                <a:spcBef>
                  <a:spcPct val="0"/>
                </a:spcBef>
                <a:spcAft>
                  <a:spcPct val="0"/>
                </a:spcAft>
              </a:pPr>
              <a:t>Year 5</a:t>
            </a:fld>
            <a:endParaRPr lang="en-US" sz="1200" b="1">
              <a:cs typeface="+mn-cs"/>
            </a:endParaRPr>
          </a:p>
        </p:txBody>
      </p:sp>
      <p:sp>
        <p:nvSpPr>
          <p:cNvPr id="13"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11088688" y="2449513"/>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200">
                <a:effectLst/>
                <a:cs typeface="+mn-cs"/>
              </a:rPr>
              <a:t>TBD</a:t>
            </a:r>
            <a:endParaRPr lang="en-US" sz="1200">
              <a:cs typeface="+mn-cs"/>
            </a:endParaRPr>
          </a:p>
        </p:txBody>
      </p:sp>
      <p:sp>
        <p:nvSpPr>
          <p:cNvPr id="108" name="Text Placeholder 4">
            <a:extLst>
              <a:ext uri="{FF2B5EF4-FFF2-40B4-BE49-F238E27FC236}">
                <a16:creationId xmlns:a16="http://schemas.microsoft.com/office/drawing/2014/main" id="{2AF0D122-C997-88B9-DE35-496A45F24A97}"/>
              </a:ext>
            </a:extLst>
          </p:cNvPr>
          <p:cNvSpPr>
            <a:spLocks noGrp="1"/>
          </p:cNvSpPr>
          <p:nvPr>
            <p:custDataLst>
              <p:tags r:id="rId20"/>
            </p:custDataLst>
          </p:nvPr>
        </p:nvSpPr>
        <p:spPr bwMode="auto">
          <a:xfrm>
            <a:off x="1103312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CA259E9-B5B2-46ED-90AD-84D9ED40D2DE}" type="datetime'''''''Y''e''''''''''''''''''a''r'''''' ''''6'''''''''''''''">
              <a:rPr lang="en-US" altLang="en-US" sz="1200" b="1" smtClean="0">
                <a:cs typeface="+mn-cs"/>
              </a:rPr>
              <a:pPr lvl="0" algn="ctr">
                <a:spcBef>
                  <a:spcPct val="0"/>
                </a:spcBef>
                <a:spcAft>
                  <a:spcPct val="0"/>
                </a:spcAft>
              </a:pPr>
              <a:t>Year 6</a:t>
            </a:fld>
            <a:endParaRPr lang="en-US" sz="1200" b="1">
              <a:cs typeface="+mn-cs"/>
            </a:endParaRPr>
          </a:p>
        </p:txBody>
      </p:sp>
      <p:sp>
        <p:nvSpPr>
          <p:cNvPr id="135" name="Speech Bubble: Rectangle 134">
            <a:extLst>
              <a:ext uri="{FF2B5EF4-FFF2-40B4-BE49-F238E27FC236}">
                <a16:creationId xmlns:a16="http://schemas.microsoft.com/office/drawing/2014/main" id="{C8EDF0EC-240F-BBEF-80A7-E0586B2E74DE}"/>
              </a:ext>
            </a:extLst>
          </p:cNvPr>
          <p:cNvSpPr/>
          <p:nvPr/>
        </p:nvSpPr>
        <p:spPr>
          <a:xfrm>
            <a:off x="4238387" y="2058989"/>
            <a:ext cx="1646714" cy="536575"/>
          </a:xfrm>
          <a:prstGeom prst="wedgeRectCallout">
            <a:avLst>
              <a:gd name="adj1" fmla="val 59465"/>
              <a:gd name="adj2" fmla="val -2550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a:solidFill>
                  <a:schemeClr val="tx1"/>
                </a:solidFill>
              </a:rPr>
              <a:t>Automatically set at requested peak Demand</a:t>
            </a:r>
          </a:p>
        </p:txBody>
      </p:sp>
      <p:sp>
        <p:nvSpPr>
          <p:cNvPr id="136" name="Speech Bubble: Rectangle 135">
            <a:extLst>
              <a:ext uri="{FF2B5EF4-FFF2-40B4-BE49-F238E27FC236}">
                <a16:creationId xmlns:a16="http://schemas.microsoft.com/office/drawing/2014/main" id="{81A5E123-C96D-C685-64B3-4C567950B2F3}"/>
              </a:ext>
            </a:extLst>
          </p:cNvPr>
          <p:cNvSpPr/>
          <p:nvPr/>
        </p:nvSpPr>
        <p:spPr>
          <a:xfrm>
            <a:off x="8977757" y="2043113"/>
            <a:ext cx="1811387" cy="487363"/>
          </a:xfrm>
          <a:prstGeom prst="wedgeRectCallout">
            <a:avLst>
              <a:gd name="adj1" fmla="val 57023"/>
              <a:gd name="adj2" fmla="val 2305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TBD:</a:t>
            </a:r>
            <a:r>
              <a:rPr lang="en-US" sz="1000">
                <a:solidFill>
                  <a:schemeClr val="tx1"/>
                </a:solidFill>
              </a:rPr>
              <a:t> studied in next batch and allocated based on available capacity</a:t>
            </a:r>
          </a:p>
        </p:txBody>
      </p:sp>
      <p:grpSp>
        <p:nvGrpSpPr>
          <p:cNvPr id="18" name="Group 17">
            <a:extLst>
              <a:ext uri="{FF2B5EF4-FFF2-40B4-BE49-F238E27FC236}">
                <a16:creationId xmlns:a16="http://schemas.microsoft.com/office/drawing/2014/main" id="{9E6A5D7C-27DF-CE97-2858-9122355661BA}"/>
              </a:ext>
            </a:extLst>
          </p:cNvPr>
          <p:cNvGrpSpPr/>
          <p:nvPr/>
        </p:nvGrpSpPr>
        <p:grpSpPr>
          <a:xfrm>
            <a:off x="554736" y="1281113"/>
            <a:ext cx="11082528" cy="312738"/>
            <a:chOff x="554736" y="1030552"/>
            <a:chExt cx="11082528" cy="312822"/>
          </a:xfrm>
        </p:grpSpPr>
        <p:pic>
          <p:nvPicPr>
            <p:cNvPr id="14" name="Graphic 13">
              <a:extLst>
                <a:ext uri="{FF2B5EF4-FFF2-40B4-BE49-F238E27FC236}">
                  <a16:creationId xmlns:a16="http://schemas.microsoft.com/office/drawing/2014/main" id="{9C182076-B176-9D20-81E7-EC4164A71B1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54736" y="1030552"/>
              <a:ext cx="312822" cy="312822"/>
            </a:xfrm>
            <a:prstGeom prst="rect">
              <a:avLst/>
            </a:prstGeom>
          </p:spPr>
        </p:pic>
        <p:sp>
          <p:nvSpPr>
            <p:cNvPr id="15" name="TextBox 14">
              <a:extLst>
                <a:ext uri="{FF2B5EF4-FFF2-40B4-BE49-F238E27FC236}">
                  <a16:creationId xmlns:a16="http://schemas.microsoft.com/office/drawing/2014/main" id="{8F3EC6CF-2B90-7994-A0DF-63829E8CFF8F}"/>
                </a:ext>
              </a:extLst>
            </p:cNvPr>
            <p:cNvSpPr txBox="1">
              <a:spLocks/>
            </p:cNvSpPr>
            <p:nvPr/>
          </p:nvSpPr>
          <p:spPr>
            <a:xfrm>
              <a:off x="975360" y="1079241"/>
              <a:ext cx="10661904" cy="21544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grpSp>
      <p:sp>
        <p:nvSpPr>
          <p:cNvPr id="21" name="TextBox 20">
            <a:extLst>
              <a:ext uri="{FF2B5EF4-FFF2-40B4-BE49-F238E27FC236}">
                <a16:creationId xmlns:a16="http://schemas.microsoft.com/office/drawing/2014/main" id="{51A6A9AD-0176-BB9D-3A59-175BEB3CDCB8}"/>
              </a:ext>
            </a:extLst>
          </p:cNvPr>
          <p:cNvSpPr txBox="1"/>
          <p:nvPr/>
        </p:nvSpPr>
        <p:spPr>
          <a:xfrm>
            <a:off x="2293906" y="1714500"/>
            <a:ext cx="4430248"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mn-cs"/>
              </a:rPr>
              <a:t>PGRR145 Approach</a:t>
            </a:r>
          </a:p>
        </p:txBody>
      </p:sp>
      <p:sp>
        <p:nvSpPr>
          <p:cNvPr id="52" name="TextBox 51">
            <a:extLst>
              <a:ext uri="{FF2B5EF4-FFF2-40B4-BE49-F238E27FC236}">
                <a16:creationId xmlns:a16="http://schemas.microsoft.com/office/drawing/2014/main" id="{9A1ACB66-18D6-71E5-1004-15E9EA564AE4}"/>
              </a:ext>
            </a:extLst>
          </p:cNvPr>
          <p:cNvSpPr txBox="1"/>
          <p:nvPr/>
        </p:nvSpPr>
        <p:spPr>
          <a:xfrm>
            <a:off x="7207016" y="1714500"/>
            <a:ext cx="4430248"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mn-cs"/>
              </a:rPr>
              <a:t>Alternative approach to address TSP comments</a:t>
            </a:r>
          </a:p>
        </p:txBody>
      </p:sp>
      <p:sp>
        <p:nvSpPr>
          <p:cNvPr id="76" name="TextBox 75">
            <a:extLst>
              <a:ext uri="{FF2B5EF4-FFF2-40B4-BE49-F238E27FC236}">
                <a16:creationId xmlns:a16="http://schemas.microsoft.com/office/drawing/2014/main" id="{6CA18F7D-3A41-34DF-A78B-5AACE8AC59F9}"/>
              </a:ext>
            </a:extLst>
          </p:cNvPr>
          <p:cNvSpPr txBox="1"/>
          <p:nvPr/>
        </p:nvSpPr>
        <p:spPr>
          <a:xfrm>
            <a:off x="554736" y="2058988"/>
            <a:ext cx="1411614"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Illustrative allocation</a:t>
            </a:r>
            <a:r>
              <a:rPr lang="en-US" sz="1200">
                <a:cs typeface="+mn-cs"/>
              </a:rPr>
              <a:t>, MW</a:t>
            </a:r>
          </a:p>
        </p:txBody>
      </p:sp>
      <p:sp>
        <p:nvSpPr>
          <p:cNvPr id="62" name="TextBox 61">
            <a:extLst>
              <a:ext uri="{FF2B5EF4-FFF2-40B4-BE49-F238E27FC236}">
                <a16:creationId xmlns:a16="http://schemas.microsoft.com/office/drawing/2014/main" id="{FBB02095-31C7-2828-E3D8-A4956D49F5CD}"/>
              </a:ext>
            </a:extLst>
          </p:cNvPr>
          <p:cNvSpPr txBox="1"/>
          <p:nvPr/>
        </p:nvSpPr>
        <p:spPr>
          <a:xfrm>
            <a:off x="2293906" y="4019550"/>
            <a:ext cx="4430248" cy="5540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Request studied in Batch Zero: initial MWs allocated based on system capability; transmission constraints and required upgrades identified</a:t>
            </a:r>
          </a:p>
        </p:txBody>
      </p:sp>
      <p:sp>
        <p:nvSpPr>
          <p:cNvPr id="65" name="TextBox 64">
            <a:extLst>
              <a:ext uri="{FF2B5EF4-FFF2-40B4-BE49-F238E27FC236}">
                <a16:creationId xmlns:a16="http://schemas.microsoft.com/office/drawing/2014/main" id="{15FB3217-B7BB-0CD1-B37E-75F91F0391F1}"/>
              </a:ext>
            </a:extLst>
          </p:cNvPr>
          <p:cNvSpPr txBox="1"/>
          <p:nvPr/>
        </p:nvSpPr>
        <p:spPr>
          <a:xfrm>
            <a:off x="7207016" y="4019550"/>
            <a:ext cx="4430248" cy="5540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Request studied in Batch Zero: initial MWs allocated based on system capability; transmission constraints and required upgrades identified</a:t>
            </a:r>
          </a:p>
        </p:txBody>
      </p:sp>
      <p:sp>
        <p:nvSpPr>
          <p:cNvPr id="78" name="TextBox 77">
            <a:extLst>
              <a:ext uri="{FF2B5EF4-FFF2-40B4-BE49-F238E27FC236}">
                <a16:creationId xmlns:a16="http://schemas.microsoft.com/office/drawing/2014/main" id="{0F0947DD-9D8D-2DA8-6BE1-6105BEE533BA}"/>
              </a:ext>
            </a:extLst>
          </p:cNvPr>
          <p:cNvSpPr txBox="1"/>
          <p:nvPr/>
        </p:nvSpPr>
        <p:spPr>
          <a:xfrm>
            <a:off x="554736" y="4019550"/>
            <a:ext cx="1411614"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Years 1-5</a:t>
            </a:r>
          </a:p>
        </p:txBody>
      </p:sp>
      <p:sp>
        <p:nvSpPr>
          <p:cNvPr id="67" name="TextBox 66">
            <a:extLst>
              <a:ext uri="{FF2B5EF4-FFF2-40B4-BE49-F238E27FC236}">
                <a16:creationId xmlns:a16="http://schemas.microsoft.com/office/drawing/2014/main" id="{C36F0E30-70E8-70CD-2AB7-C0706730A3A8}"/>
              </a:ext>
            </a:extLst>
          </p:cNvPr>
          <p:cNvSpPr txBox="1"/>
          <p:nvPr/>
        </p:nvSpPr>
        <p:spPr>
          <a:xfrm>
            <a:off x="2293906" y="5516563"/>
            <a:ext cx="4430248" cy="5921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00">
                <a:cs typeface="+mn-cs"/>
              </a:rPr>
              <a:t>Provides certainty by guaranteeing full MWs by Year 6</a:t>
            </a:r>
          </a:p>
          <a:p>
            <a:pPr lvl="1"/>
            <a:r>
              <a:rPr lang="en-US" sz="1200">
                <a:cs typeface="+mn-cs"/>
              </a:rPr>
              <a:t>Creates a potential step-change in MWs between Years 5 and 6, with limited time to develop required transmission</a:t>
            </a:r>
          </a:p>
        </p:txBody>
      </p:sp>
      <p:sp>
        <p:nvSpPr>
          <p:cNvPr id="69" name="TextBox 68">
            <a:extLst>
              <a:ext uri="{FF2B5EF4-FFF2-40B4-BE49-F238E27FC236}">
                <a16:creationId xmlns:a16="http://schemas.microsoft.com/office/drawing/2014/main" id="{B1353070-9717-69EC-7BD3-205D2F623FC6}"/>
              </a:ext>
            </a:extLst>
          </p:cNvPr>
          <p:cNvSpPr txBox="1"/>
          <p:nvPr/>
        </p:nvSpPr>
        <p:spPr>
          <a:xfrm>
            <a:off x="7207016" y="5516563"/>
            <a:ext cx="4430248" cy="7762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00">
                <a:cs typeface="+mn-cs"/>
              </a:rPr>
              <a:t>Full MW allocation is aligned with identified transmission upgrades</a:t>
            </a:r>
          </a:p>
          <a:p>
            <a:pPr lvl="1"/>
            <a:r>
              <a:rPr lang="en-US" sz="1200">
                <a:cs typeface="+mn-cs"/>
              </a:rPr>
              <a:t>Requires financial commitment for partial MWs without clear visibility on timing or certainty of full MW delivery</a:t>
            </a:r>
          </a:p>
        </p:txBody>
      </p:sp>
      <p:sp>
        <p:nvSpPr>
          <p:cNvPr id="80" name="TextBox 79">
            <a:extLst>
              <a:ext uri="{FF2B5EF4-FFF2-40B4-BE49-F238E27FC236}">
                <a16:creationId xmlns:a16="http://schemas.microsoft.com/office/drawing/2014/main" id="{F12E0F40-B29F-D650-B6E5-1023DB57A419}"/>
              </a:ext>
            </a:extLst>
          </p:cNvPr>
          <p:cNvSpPr txBox="1"/>
          <p:nvPr/>
        </p:nvSpPr>
        <p:spPr>
          <a:xfrm>
            <a:off x="554736" y="5516563"/>
            <a:ext cx="1411614"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Considerations</a:t>
            </a:r>
          </a:p>
        </p:txBody>
      </p:sp>
      <p:sp>
        <p:nvSpPr>
          <p:cNvPr id="71" name="TextBox 70">
            <a:extLst>
              <a:ext uri="{FF2B5EF4-FFF2-40B4-BE49-F238E27FC236}">
                <a16:creationId xmlns:a16="http://schemas.microsoft.com/office/drawing/2014/main" id="{3BBF8CF9-C433-DD0B-017C-91D8EE321740}"/>
              </a:ext>
            </a:extLst>
          </p:cNvPr>
          <p:cNvSpPr txBox="1"/>
          <p:nvPr/>
        </p:nvSpPr>
        <p:spPr>
          <a:xfrm>
            <a:off x="2293906" y="4859338"/>
            <a:ext cx="4430248"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Full MW automatically allocated based on Batch Zero results; transmission solutions further defined in the 2027 RTP</a:t>
            </a:r>
          </a:p>
        </p:txBody>
      </p:sp>
      <p:sp>
        <p:nvSpPr>
          <p:cNvPr id="73" name="TextBox 72">
            <a:extLst>
              <a:ext uri="{FF2B5EF4-FFF2-40B4-BE49-F238E27FC236}">
                <a16:creationId xmlns:a16="http://schemas.microsoft.com/office/drawing/2014/main" id="{4B150473-F98F-6518-B485-DA0239656D5E}"/>
              </a:ext>
            </a:extLst>
          </p:cNvPr>
          <p:cNvSpPr txBox="1"/>
          <p:nvPr/>
        </p:nvSpPr>
        <p:spPr>
          <a:xfrm>
            <a:off x="7207016" y="4859338"/>
            <a:ext cx="4430248"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Full MW not committed in Batch Zero; additional MWs studied and allocated through a subsequent (~12-month) Batch 1 process</a:t>
            </a:r>
          </a:p>
        </p:txBody>
      </p:sp>
      <p:sp>
        <p:nvSpPr>
          <p:cNvPr id="82" name="TextBox 81">
            <a:extLst>
              <a:ext uri="{FF2B5EF4-FFF2-40B4-BE49-F238E27FC236}">
                <a16:creationId xmlns:a16="http://schemas.microsoft.com/office/drawing/2014/main" id="{81EEF678-ABB7-C6AA-2D19-953CCE8CE2C6}"/>
              </a:ext>
            </a:extLst>
          </p:cNvPr>
          <p:cNvSpPr txBox="1"/>
          <p:nvPr/>
        </p:nvSpPr>
        <p:spPr>
          <a:xfrm>
            <a:off x="554736" y="4859338"/>
            <a:ext cx="1411614" cy="1857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Year 6</a:t>
            </a:r>
          </a:p>
        </p:txBody>
      </p:sp>
      <p:sp>
        <p:nvSpPr>
          <p:cNvPr id="27" name="Rectangle 26">
            <a:extLst>
              <a:ext uri="{FF2B5EF4-FFF2-40B4-BE49-F238E27FC236}">
                <a16:creationId xmlns:a16="http://schemas.microsoft.com/office/drawing/2014/main" id="{D87A6640-2342-6DC6-2BC4-8C0610C99AC1}"/>
              </a:ext>
            </a:extLst>
          </p:cNvPr>
          <p:cNvSpPr/>
          <p:nvPr/>
        </p:nvSpPr>
        <p:spPr>
          <a:xfrm>
            <a:off x="7129776" y="2627313"/>
            <a:ext cx="3768995" cy="1200150"/>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0" name="Rectangle 29">
            <a:extLst>
              <a:ext uri="{FF2B5EF4-FFF2-40B4-BE49-F238E27FC236}">
                <a16:creationId xmlns:a16="http://schemas.microsoft.com/office/drawing/2014/main" id="{E399B29C-938F-2BC9-9A65-FC0C9519578E}"/>
              </a:ext>
            </a:extLst>
          </p:cNvPr>
          <p:cNvSpPr/>
          <p:nvPr/>
        </p:nvSpPr>
        <p:spPr>
          <a:xfrm>
            <a:off x="2217736" y="2627313"/>
            <a:ext cx="3768995" cy="1200150"/>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Slide Number Placeholder 4">
            <a:extLst>
              <a:ext uri="{FF2B5EF4-FFF2-40B4-BE49-F238E27FC236}">
                <a16:creationId xmlns:a16="http://schemas.microsoft.com/office/drawing/2014/main" id="{03234899-BA03-8F7D-A8D9-0CCF4F2597B1}"/>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23</a:t>
            </a:fld>
            <a:endParaRPr lang="en-US"/>
          </a:p>
        </p:txBody>
      </p:sp>
    </p:spTree>
    <p:extLst>
      <p:ext uri="{BB962C8B-B14F-4D97-AF65-F5344CB8AC3E}">
        <p14:creationId xmlns:p14="http://schemas.microsoft.com/office/powerpoint/2010/main" val="22253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639318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D93D8BEC-2362-C5CA-DFBF-EABA82F6F83D}"/>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E78D71F6-CE5B-BFA2-EEFA-BD15E17716D1}"/>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230C3F9D-AF49-F052-2250-803EC60703AC}"/>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5" action="ppaction://hlinksldjump"/>
            <a:extLst>
              <a:ext uri="{FF2B5EF4-FFF2-40B4-BE49-F238E27FC236}">
                <a16:creationId xmlns:a16="http://schemas.microsoft.com/office/drawing/2014/main" id="{084A223B-612E-41AE-7813-C558BA00392F}"/>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2" name="Text Placeholder 4">
            <a:extLst>
              <a:ext uri="{FF2B5EF4-FFF2-40B4-BE49-F238E27FC236}">
                <a16:creationId xmlns:a16="http://schemas.microsoft.com/office/drawing/2014/main" id="{81E4DCAB-CFC6-1568-DE81-27B8A628E45F}"/>
              </a:ext>
            </a:extLst>
          </p:cNvPr>
          <p:cNvSpPr>
            <a:spLocks noGrp="1"/>
          </p:cNvSpPr>
          <p:nvPr>
            <p:custDataLst>
              <p:tags r:id="rId7"/>
            </p:custDataLst>
          </p:nvPr>
        </p:nvSpPr>
        <p:spPr bwMode="auto">
          <a:xfrm>
            <a:off x="4264025" y="3886200"/>
            <a:ext cx="6392863" cy="457200"/>
          </a:xfrm>
          <a:prstGeom prst="rect">
            <a:avLst/>
          </a:prstGeom>
          <a:solidFill>
            <a:schemeClr val="accent1"/>
          </a:solidFill>
          <a:ln>
            <a:noFill/>
          </a:ln>
          <a:effec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CLR and BYOG</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729C933E-AC4D-53D6-32B0-9BAADF962FBA}"/>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3B7EF96C-C7C0-4673-D2C9-BE18845BAE7F}"/>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24</a:t>
            </a:fld>
            <a:endParaRPr lang="en-US"/>
          </a:p>
        </p:txBody>
      </p:sp>
    </p:spTree>
    <p:extLst>
      <p:ext uri="{BB962C8B-B14F-4D97-AF65-F5344CB8AC3E}">
        <p14:creationId xmlns:p14="http://schemas.microsoft.com/office/powerpoint/2010/main" val="262695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E0874-2978-F617-8925-45DF83E5BC0C}"/>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CCFC4EC-A1A6-F474-3422-98C76F87E0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FCCFC4EC-A1A6-F474-3422-98C76F87E00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00F8DE7-50F3-A2AF-E5E2-4260A1AED141}"/>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Potential frameworks under consideration and refinement for addressing CLR and BYOG (1/2)</a:t>
            </a:r>
          </a:p>
        </p:txBody>
      </p:sp>
      <p:grpSp>
        <p:nvGrpSpPr>
          <p:cNvPr id="27" name="Group 26">
            <a:extLst>
              <a:ext uri="{FF2B5EF4-FFF2-40B4-BE49-F238E27FC236}">
                <a16:creationId xmlns:a16="http://schemas.microsoft.com/office/drawing/2014/main" id="{F0BDB5EB-B2BA-DF51-73F9-5BBA3E738279}"/>
              </a:ext>
            </a:extLst>
          </p:cNvPr>
          <p:cNvGrpSpPr/>
          <p:nvPr/>
        </p:nvGrpSpPr>
        <p:grpSpPr>
          <a:xfrm>
            <a:off x="1819276" y="2198345"/>
            <a:ext cx="2075727" cy="925852"/>
            <a:chOff x="3142216" y="2198345"/>
            <a:chExt cx="2075727" cy="925852"/>
          </a:xfrm>
        </p:grpSpPr>
        <p:cxnSp>
          <p:nvCxnSpPr>
            <p:cNvPr id="29" name="Straight Connector 28">
              <a:extLst>
                <a:ext uri="{FF2B5EF4-FFF2-40B4-BE49-F238E27FC236}">
                  <a16:creationId xmlns:a16="http://schemas.microsoft.com/office/drawing/2014/main" id="{691A1341-BA2D-2B64-8E42-CB53AC384E1D}"/>
                </a:ext>
              </a:extLst>
            </p:cNvPr>
            <p:cNvCxnSpPr>
              <a:cxnSpLocks/>
            </p:cNvCxnSpPr>
            <p:nvPr/>
          </p:nvCxnSpPr>
          <p:spPr>
            <a:xfrm flipH="1">
              <a:off x="4180079" y="2198345"/>
              <a:ext cx="0" cy="659153"/>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6AFFDC40-A18B-A38F-E878-9D59B9DE024F}"/>
                </a:ext>
              </a:extLst>
            </p:cNvPr>
            <p:cNvSpPr>
              <a:spLocks/>
            </p:cNvSpPr>
            <p:nvPr/>
          </p:nvSpPr>
          <p:spPr>
            <a:xfrm flipV="1">
              <a:off x="4028142" y="2857498"/>
              <a:ext cx="303874" cy="2666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6937412E-1EE9-DAA2-47AF-893CADF0732B}"/>
                </a:ext>
              </a:extLst>
            </p:cNvPr>
            <p:cNvCxnSpPr>
              <a:cxnSpLocks/>
            </p:cNvCxnSpPr>
            <p:nvPr/>
          </p:nvCxnSpPr>
          <p:spPr>
            <a:xfrm>
              <a:off x="3142216" y="2198345"/>
              <a:ext cx="2075727"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5919F12-D58E-25EA-2625-5449FC1BEACC}"/>
                </a:ext>
              </a:extLst>
            </p:cNvPr>
            <p:cNvGrpSpPr/>
            <p:nvPr/>
          </p:nvGrpSpPr>
          <p:grpSpPr>
            <a:xfrm>
              <a:off x="4070347" y="2418190"/>
              <a:ext cx="219464" cy="219464"/>
              <a:chOff x="4070347" y="2263909"/>
              <a:chExt cx="219464" cy="219464"/>
            </a:xfrm>
          </p:grpSpPr>
          <p:sp>
            <p:nvSpPr>
              <p:cNvPr id="36" name="Oval 35">
                <a:extLst>
                  <a:ext uri="{FF2B5EF4-FFF2-40B4-BE49-F238E27FC236}">
                    <a16:creationId xmlns:a16="http://schemas.microsoft.com/office/drawing/2014/main" id="{28096A18-6608-12D9-F445-3415D80CC454}"/>
                  </a:ext>
                </a:extLst>
              </p:cNvPr>
              <p:cNvSpPr/>
              <p:nvPr/>
            </p:nvSpPr>
            <p:spPr>
              <a:xfrm>
                <a:off x="4070347" y="2263909"/>
                <a:ext cx="219464" cy="219464"/>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7" name="Graphic 36">
                <a:extLst>
                  <a:ext uri="{FF2B5EF4-FFF2-40B4-BE49-F238E27FC236}">
                    <a16:creationId xmlns:a16="http://schemas.microsoft.com/office/drawing/2014/main" id="{3291690E-2232-5826-88FD-CD6DC1DBA7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74564" y="2268126"/>
                <a:ext cx="211029" cy="211029"/>
              </a:xfrm>
              <a:prstGeom prst="rect">
                <a:avLst/>
              </a:prstGeom>
            </p:spPr>
          </p:pic>
        </p:grpSp>
      </p:grpSp>
      <p:sp>
        <p:nvSpPr>
          <p:cNvPr id="15" name="TextBox 14">
            <a:extLst>
              <a:ext uri="{FF2B5EF4-FFF2-40B4-BE49-F238E27FC236}">
                <a16:creationId xmlns:a16="http://schemas.microsoft.com/office/drawing/2014/main" id="{DE90D579-9815-8215-B587-E136EA5EE0D7}"/>
              </a:ext>
            </a:extLst>
          </p:cNvPr>
          <p:cNvSpPr txBox="1">
            <a:spLocks/>
          </p:cNvSpPr>
          <p:nvPr>
            <p:custDataLst>
              <p:tags r:id="rId3"/>
            </p:custDataLst>
          </p:nvPr>
        </p:nvSpPr>
        <p:spPr>
          <a:xfrm>
            <a:off x="1819276" y="3289395"/>
            <a:ext cx="7325253" cy="11156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Large Load participates as a </a:t>
            </a:r>
            <a:r>
              <a:rPr kumimoji="0" lang="en-US" sz="1400" b="1" i="0" u="none" strike="noStrike" kern="1200" cap="none" spc="0" normalizeH="0" baseline="0" noProof="0">
                <a:ln>
                  <a:noFill/>
                </a:ln>
                <a:solidFill>
                  <a:srgbClr val="171A1C"/>
                </a:solidFill>
                <a:effectLst/>
                <a:uLnTx/>
                <a:uFillTx/>
                <a:latin typeface="Arial"/>
                <a:ea typeface="+mn-ea"/>
                <a:cs typeface="+mn-cs"/>
              </a:rPr>
              <a:t>Provisional Controllable Load Resource (PCLR)</a:t>
            </a:r>
            <a:r>
              <a:rPr kumimoji="0" lang="en-US" sz="1400" b="0" i="0" u="none" strike="noStrike" kern="1200" cap="none" spc="0" normalizeH="0" baseline="0" noProof="0">
                <a:ln>
                  <a:noFill/>
                </a:ln>
                <a:solidFill>
                  <a:srgbClr val="171A1C"/>
                </a:solidFill>
                <a:effectLst/>
                <a:uLnTx/>
                <a:uFillTx/>
                <a:latin typeface="Arial"/>
                <a:ea typeface="+mn-ea"/>
                <a:cs typeface="+mn-cs"/>
              </a:rPr>
              <a:t>, where a portion of load is firm (LPC) and the remaining load is flexible and subject to dispatch</a:t>
            </a:r>
          </a:p>
          <a:p>
            <a:pPr lvl="1">
              <a:buClr>
                <a:srgbClr val="171A1C"/>
              </a:buClr>
              <a:defRPr/>
            </a:pPr>
            <a:r>
              <a:rPr kumimoji="0" lang="en-US" sz="1400" b="0" i="0" u="none" strike="noStrike" kern="1200" cap="none" spc="0" normalizeH="0" baseline="0" noProof="0">
                <a:ln>
                  <a:noFill/>
                </a:ln>
                <a:solidFill>
                  <a:srgbClr val="171A1C"/>
                </a:solidFill>
                <a:effectLst/>
                <a:uLnTx/>
                <a:uFillTx/>
                <a:latin typeface="Arial"/>
                <a:ea typeface="+mn-ea"/>
                <a:cs typeface="+mn-cs"/>
              </a:rPr>
              <a:t>The PCLR framework enables </a:t>
            </a:r>
            <a:r>
              <a:rPr lang="en-US" sz="1400">
                <a:solidFill>
                  <a:srgbClr val="171A1C"/>
                </a:solidFill>
                <a:latin typeface="Arial"/>
              </a:rPr>
              <a:t>Load to </a:t>
            </a:r>
            <a:r>
              <a:rPr lang="en-US" sz="1400">
                <a:latin typeface="Arial"/>
              </a:rPr>
              <a:t>consume more energy in unconstrained hours of the day </a:t>
            </a:r>
            <a:r>
              <a:rPr kumimoji="0" lang="en-US" sz="1400" b="0" i="0" u="none" strike="noStrike" kern="1200" cap="none" spc="0" normalizeH="0" baseline="0" noProof="0">
                <a:ln>
                  <a:noFill/>
                </a:ln>
                <a:effectLst/>
                <a:uLnTx/>
                <a:uFillTx/>
                <a:latin typeface="Arial"/>
                <a:ea typeface="+mn-ea"/>
                <a:cs typeface="+mn-cs"/>
              </a:rPr>
              <a:t>ahead of full transmission build-out</a:t>
            </a:r>
            <a:r>
              <a:rPr kumimoji="0" lang="en-US" sz="1400" b="0" i="0" u="none" strike="noStrike" kern="1200" cap="none" spc="0" normalizeH="0" baseline="0" noProof="0">
                <a:ln>
                  <a:noFill/>
                </a:ln>
                <a:solidFill>
                  <a:srgbClr val="171A1C"/>
                </a:solidFill>
                <a:effectLst/>
                <a:uLnTx/>
                <a:uFillTx/>
                <a:latin typeface="Arial"/>
                <a:ea typeface="+mn-ea"/>
                <a:cs typeface="+mn-cs"/>
              </a:rPr>
              <a:t>, with firm MW defined in the Batch Zero study and non-firm MW managed through SCED</a:t>
            </a:r>
            <a:endParaRPr lang="en-US" sz="1400" b="0" i="0" u="none" strike="noStrike" kern="1200" cap="none" spc="0" normalizeH="0" baseline="0" noProof="0">
              <a:ln>
                <a:noFill/>
              </a:ln>
              <a:solidFill>
                <a:srgbClr val="171A1C"/>
              </a:solidFill>
              <a:effectLst/>
              <a:uLnTx/>
              <a:uFillTx/>
              <a:latin typeface="Arial"/>
              <a:cs typeface="Arial"/>
            </a:endParaRPr>
          </a:p>
        </p:txBody>
      </p:sp>
      <p:sp>
        <p:nvSpPr>
          <p:cNvPr id="11" name="TextBox 10">
            <a:extLst>
              <a:ext uri="{FF2B5EF4-FFF2-40B4-BE49-F238E27FC236}">
                <a16:creationId xmlns:a16="http://schemas.microsoft.com/office/drawing/2014/main" id="{8548CA3F-0B03-3083-4B8E-2A78C28CE8F5}"/>
              </a:ext>
            </a:extLst>
          </p:cNvPr>
          <p:cNvSpPr txBox="1">
            <a:spLocks/>
          </p:cNvSpPr>
          <p:nvPr/>
        </p:nvSpPr>
        <p:spPr>
          <a:xfrm>
            <a:off x="507108" y="3289395"/>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Description</a:t>
            </a:r>
          </a:p>
        </p:txBody>
      </p:sp>
      <p:sp>
        <p:nvSpPr>
          <p:cNvPr id="13" name="TextBox 12">
            <a:extLst>
              <a:ext uri="{FF2B5EF4-FFF2-40B4-BE49-F238E27FC236}">
                <a16:creationId xmlns:a16="http://schemas.microsoft.com/office/drawing/2014/main" id="{33EA9F8D-14D3-8F9B-5BB1-AEA51BC01CB1}"/>
              </a:ext>
            </a:extLst>
          </p:cNvPr>
          <p:cNvSpPr txBox="1">
            <a:spLocks/>
          </p:cNvSpPr>
          <p:nvPr/>
        </p:nvSpPr>
        <p:spPr>
          <a:xfrm>
            <a:off x="507108" y="4627678"/>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Details</a:t>
            </a:r>
          </a:p>
        </p:txBody>
      </p:sp>
      <p:sp>
        <p:nvSpPr>
          <p:cNvPr id="17" name="TextBox 16">
            <a:extLst>
              <a:ext uri="{FF2B5EF4-FFF2-40B4-BE49-F238E27FC236}">
                <a16:creationId xmlns:a16="http://schemas.microsoft.com/office/drawing/2014/main" id="{B8283F25-3CAF-328B-FBB3-7ADB7E112516}"/>
              </a:ext>
            </a:extLst>
          </p:cNvPr>
          <p:cNvSpPr txBox="1">
            <a:spLocks/>
          </p:cNvSpPr>
          <p:nvPr>
            <p:custDataLst>
              <p:tags r:id="rId4"/>
            </p:custDataLst>
          </p:nvPr>
        </p:nvSpPr>
        <p:spPr>
          <a:xfrm>
            <a:off x="1819275" y="4627678"/>
            <a:ext cx="7325253" cy="13696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Split between firm and flexible load defined through the Load Commissioning Plan (LCP) (LPC = firm MW; remaining load operates as PCLR)</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PCLR participates as </a:t>
            </a:r>
            <a:r>
              <a:rPr kumimoji="0" lang="en-US" sz="1400" b="1" i="0" u="none" strike="noStrike" kern="1200" cap="none" spc="0" normalizeH="0" baseline="0" noProof="0">
                <a:ln>
                  <a:noFill/>
                </a:ln>
                <a:solidFill>
                  <a:srgbClr val="171A1C"/>
                </a:solidFill>
                <a:effectLst/>
                <a:uLnTx/>
                <a:uFillTx/>
                <a:latin typeface="Arial"/>
                <a:ea typeface="+mn-ea"/>
                <a:cs typeface="+mn-cs"/>
              </a:rPr>
              <a:t>dispatchable demand </a:t>
            </a:r>
            <a:r>
              <a:rPr kumimoji="0" lang="en-US" sz="1400" b="0" i="0" u="none" strike="noStrike" kern="1200" cap="none" spc="0" normalizeH="0" baseline="0" noProof="0">
                <a:ln>
                  <a:noFill/>
                </a:ln>
                <a:solidFill>
                  <a:srgbClr val="171A1C"/>
                </a:solidFill>
                <a:effectLst/>
                <a:uLnTx/>
                <a:uFillTx/>
                <a:latin typeface="Arial"/>
                <a:ea typeface="+mn-ea"/>
                <a:cs typeface="+mn-cs"/>
              </a:rPr>
              <a:t>and must follow SCED basepoints within its operating range</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Full requested load is studied in Batch Zero, with </a:t>
            </a:r>
            <a:r>
              <a:rPr kumimoji="0" lang="en-US" sz="1400" b="1" i="0" u="none" strike="noStrike" kern="1200" cap="none" spc="0" normalizeH="0" baseline="0" noProof="0">
                <a:ln>
                  <a:noFill/>
                </a:ln>
                <a:solidFill>
                  <a:srgbClr val="171A1C"/>
                </a:solidFill>
                <a:effectLst/>
                <a:uLnTx/>
                <a:uFillTx/>
                <a:latin typeface="Arial"/>
                <a:ea typeface="+mn-ea"/>
                <a:cs typeface="+mn-cs"/>
              </a:rPr>
              <a:t>transmission upgrades identified to transition PCLR to firm service over time</a:t>
            </a:r>
          </a:p>
        </p:txBody>
      </p:sp>
      <p:grpSp>
        <p:nvGrpSpPr>
          <p:cNvPr id="9" name="Group 8">
            <a:extLst>
              <a:ext uri="{FF2B5EF4-FFF2-40B4-BE49-F238E27FC236}">
                <a16:creationId xmlns:a16="http://schemas.microsoft.com/office/drawing/2014/main" id="{A7BB1926-36E1-0B82-2DBB-2C5416E4B468}"/>
              </a:ext>
            </a:extLst>
          </p:cNvPr>
          <p:cNvGrpSpPr>
            <a:grpSpLocks/>
          </p:cNvGrpSpPr>
          <p:nvPr/>
        </p:nvGrpSpPr>
        <p:grpSpPr>
          <a:xfrm>
            <a:off x="507108" y="1699996"/>
            <a:ext cx="8637420" cy="291941"/>
            <a:chOff x="507108" y="1699996"/>
            <a:chExt cx="11151492" cy="291941"/>
          </a:xfrm>
        </p:grpSpPr>
        <p:cxnSp>
          <p:nvCxnSpPr>
            <p:cNvPr id="22" name="LineBasicDefault 292">
              <a:extLst>
                <a:ext uri="{FF2B5EF4-FFF2-40B4-BE49-F238E27FC236}">
                  <a16:creationId xmlns:a16="http://schemas.microsoft.com/office/drawing/2014/main" id="{F8CD6090-3611-55C8-634F-92A7ACC3D301}"/>
                </a:ext>
              </a:extLst>
            </p:cNvPr>
            <p:cNvCxnSpPr>
              <a:cxnSpLocks/>
            </p:cNvCxnSpPr>
            <p:nvPr>
              <p:custDataLst>
                <p:tags r:id="rId6"/>
              </p:custDataLst>
            </p:nvPr>
          </p:nvCxnSpPr>
          <p:spPr>
            <a:xfrm>
              <a:off x="507108" y="1991937"/>
              <a:ext cx="1115149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15999F5-D542-98B9-3A32-28A7E58A9B8F}"/>
                </a:ext>
              </a:extLst>
            </p:cNvPr>
            <p:cNvSpPr txBox="1">
              <a:spLocks/>
            </p:cNvSpPr>
            <p:nvPr/>
          </p:nvSpPr>
          <p:spPr>
            <a:xfrm>
              <a:off x="507108" y="1699996"/>
              <a:ext cx="1115149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171A1C"/>
                </a:buClr>
                <a:defRPr/>
              </a:pPr>
              <a:r>
                <a:rPr lang="en-US" b="1">
                  <a:solidFill>
                    <a:srgbClr val="171A1C"/>
                  </a:solidFill>
                  <a:latin typeface="Arial"/>
                  <a:cs typeface="Arial"/>
                </a:rPr>
                <a:t>Provisional Controllable Load Resource (CLR)</a:t>
              </a:r>
              <a:endParaRPr kumimoji="0" lang="en-US" b="1" i="0" u="none" strike="noStrike" kern="1200" cap="none" spc="0" normalizeH="0" baseline="0" noProof="0">
                <a:ln>
                  <a:noFill/>
                </a:ln>
                <a:solidFill>
                  <a:srgbClr val="171A1C"/>
                </a:solidFill>
                <a:effectLst/>
                <a:uLnTx/>
                <a:uFillTx/>
                <a:latin typeface="Arial"/>
                <a:ea typeface="+mn-ea"/>
                <a:cs typeface="Arial"/>
              </a:endParaRPr>
            </a:p>
          </p:txBody>
        </p:sp>
      </p:grpSp>
      <p:grpSp>
        <p:nvGrpSpPr>
          <p:cNvPr id="74" name="XWhite 32">
            <a:extLst>
              <a:ext uri="{FF2B5EF4-FFF2-40B4-BE49-F238E27FC236}">
                <a16:creationId xmlns:a16="http://schemas.microsoft.com/office/drawing/2014/main" id="{43C3E7B8-C219-C368-4437-F5B31AAE65ED}"/>
              </a:ext>
            </a:extLst>
          </p:cNvPr>
          <p:cNvGrpSpPr>
            <a:grpSpLocks noChangeAspect="1"/>
          </p:cNvGrpSpPr>
          <p:nvPr>
            <p:custDataLst>
              <p:tags r:id="rId5"/>
            </p:custDataLst>
          </p:nvPr>
        </p:nvGrpSpPr>
        <p:grpSpPr>
          <a:xfrm>
            <a:off x="9751364" y="1302634"/>
            <a:ext cx="184843" cy="184843"/>
            <a:chOff x="1016000" y="1016000"/>
            <a:chExt cx="396228" cy="396228"/>
          </a:xfrm>
        </p:grpSpPr>
        <p:sp>
          <p:nvSpPr>
            <p:cNvPr id="76" name="Oval 75">
              <a:extLst>
                <a:ext uri="{FF2B5EF4-FFF2-40B4-BE49-F238E27FC236}">
                  <a16:creationId xmlns:a16="http://schemas.microsoft.com/office/drawing/2014/main" id="{DF1DC017-8054-9EAD-DA19-DC5C0DFCBBB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77" name="Graphic 76">
              <a:extLst>
                <a:ext uri="{FF2B5EF4-FFF2-40B4-BE49-F238E27FC236}">
                  <a16:creationId xmlns:a16="http://schemas.microsoft.com/office/drawing/2014/main" id="{F58D911E-4152-7283-88F2-8C2F477FA6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64" name="TextBox 63">
            <a:extLst>
              <a:ext uri="{FF2B5EF4-FFF2-40B4-BE49-F238E27FC236}">
                <a16:creationId xmlns:a16="http://schemas.microsoft.com/office/drawing/2014/main" id="{CC7823A0-5413-55F6-3DAB-820484E9E896}"/>
              </a:ext>
            </a:extLst>
          </p:cNvPr>
          <p:cNvSpPr txBox="1"/>
          <p:nvPr/>
        </p:nvSpPr>
        <p:spPr>
          <a:xfrm>
            <a:off x="10055597" y="1302722"/>
            <a:ext cx="1603003"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Point of interconnection</a:t>
            </a:r>
          </a:p>
        </p:txBody>
      </p:sp>
      <p:cxnSp>
        <p:nvCxnSpPr>
          <p:cNvPr id="67" name="Straight Connector 66">
            <a:extLst>
              <a:ext uri="{FF2B5EF4-FFF2-40B4-BE49-F238E27FC236}">
                <a16:creationId xmlns:a16="http://schemas.microsoft.com/office/drawing/2014/main" id="{4EB43148-ADB9-EC48-44C9-293C5554D5E0}"/>
              </a:ext>
            </a:extLst>
          </p:cNvPr>
          <p:cNvCxnSpPr>
            <a:cxnSpLocks/>
          </p:cNvCxnSpPr>
          <p:nvPr/>
        </p:nvCxnSpPr>
        <p:spPr>
          <a:xfrm>
            <a:off x="507108" y="4493304"/>
            <a:ext cx="8637420"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0D51D92-2957-B944-0AD4-454EC6C292B7}"/>
              </a:ext>
            </a:extLst>
          </p:cNvPr>
          <p:cNvGrpSpPr/>
          <p:nvPr/>
        </p:nvGrpSpPr>
        <p:grpSpPr>
          <a:xfrm>
            <a:off x="8955849" y="1302722"/>
            <a:ext cx="624323" cy="184666"/>
            <a:chOff x="7751899" y="1302722"/>
            <a:chExt cx="624323" cy="184666"/>
          </a:xfrm>
        </p:grpSpPr>
        <p:sp>
          <p:nvSpPr>
            <p:cNvPr id="5" name="Isosceles Triangle 4">
              <a:extLst>
                <a:ext uri="{FF2B5EF4-FFF2-40B4-BE49-F238E27FC236}">
                  <a16:creationId xmlns:a16="http://schemas.microsoft.com/office/drawing/2014/main" id="{7CB97E54-5DC6-9A60-49ED-23C9B3980DBE}"/>
                </a:ext>
              </a:extLst>
            </p:cNvPr>
            <p:cNvSpPr>
              <a:spLocks/>
            </p:cNvSpPr>
            <p:nvPr/>
          </p:nvSpPr>
          <p:spPr>
            <a:xfrm flipV="1">
              <a:off x="7751899" y="1312256"/>
              <a:ext cx="188682" cy="1655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sp>
          <p:nvSpPr>
            <p:cNvPr id="7" name="TextBox 6">
              <a:extLst>
                <a:ext uri="{FF2B5EF4-FFF2-40B4-BE49-F238E27FC236}">
                  <a16:creationId xmlns:a16="http://schemas.microsoft.com/office/drawing/2014/main" id="{0BDA5E1E-9C3B-7692-708E-C9834B7580F7}"/>
                </a:ext>
              </a:extLst>
            </p:cNvPr>
            <p:cNvSpPr txBox="1"/>
            <p:nvPr/>
          </p:nvSpPr>
          <p:spPr>
            <a:xfrm>
              <a:off x="8036385" y="1302722"/>
              <a:ext cx="339837"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Load</a:t>
              </a:r>
            </a:p>
          </p:txBody>
        </p:sp>
      </p:grpSp>
      <p:sp>
        <p:nvSpPr>
          <p:cNvPr id="24" name="TextBox 23">
            <a:extLst>
              <a:ext uri="{FF2B5EF4-FFF2-40B4-BE49-F238E27FC236}">
                <a16:creationId xmlns:a16="http://schemas.microsoft.com/office/drawing/2014/main" id="{75833A5A-DA16-93D8-259B-0A6647CC026B}"/>
              </a:ext>
            </a:extLst>
          </p:cNvPr>
          <p:cNvSpPr txBox="1">
            <a:spLocks/>
          </p:cNvSpPr>
          <p:nvPr/>
        </p:nvSpPr>
        <p:spPr>
          <a:xfrm>
            <a:off x="507108" y="2198345"/>
            <a:ext cx="1044615"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Illustrative scheme</a:t>
            </a:r>
          </a:p>
        </p:txBody>
      </p:sp>
      <p:sp>
        <p:nvSpPr>
          <p:cNvPr id="32" name="Text Placeholder 8">
            <a:extLst>
              <a:ext uri="{FF2B5EF4-FFF2-40B4-BE49-F238E27FC236}">
                <a16:creationId xmlns:a16="http://schemas.microsoft.com/office/drawing/2014/main" id="{E53B99B5-73AE-9EC6-CFEA-5C5D2D4A6D7F}"/>
              </a:ext>
            </a:extLst>
          </p:cNvPr>
          <p:cNvSpPr txBox="1">
            <a:spLocks/>
          </p:cNvSpPr>
          <p:nvPr/>
        </p:nvSpPr>
        <p:spPr>
          <a:xfrm flipH="1">
            <a:off x="9801546" y="1738313"/>
            <a:ext cx="1857054" cy="501848"/>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Expected PGRR publishing date: </a:t>
            </a:r>
            <a:r>
              <a:rPr lang="en-US" sz="1200" b="0" dirty="0"/>
              <a:t>Apr 8</a:t>
            </a:r>
          </a:p>
        </p:txBody>
      </p:sp>
      <p:sp>
        <p:nvSpPr>
          <p:cNvPr id="34" name="Slide Number Placeholder 4">
            <a:extLst>
              <a:ext uri="{FF2B5EF4-FFF2-40B4-BE49-F238E27FC236}">
                <a16:creationId xmlns:a16="http://schemas.microsoft.com/office/drawing/2014/main" id="{6106E3C7-4C98-EF98-30F2-B3B00BDE8BB1}"/>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25</a:t>
            </a:fld>
            <a:endParaRPr lang="en-US"/>
          </a:p>
        </p:txBody>
      </p:sp>
      <p:sp>
        <p:nvSpPr>
          <p:cNvPr id="3" name="TextBox 2">
            <a:extLst>
              <a:ext uri="{FF2B5EF4-FFF2-40B4-BE49-F238E27FC236}">
                <a16:creationId xmlns:a16="http://schemas.microsoft.com/office/drawing/2014/main" id="{A505174F-BACD-E978-8861-7B16B9EF9715}"/>
              </a:ext>
            </a:extLst>
          </p:cNvPr>
          <p:cNvSpPr txBox="1"/>
          <p:nvPr/>
        </p:nvSpPr>
        <p:spPr>
          <a:xfrm>
            <a:off x="1353104" y="1187157"/>
            <a:ext cx="3715392" cy="369332"/>
          </a:xfrm>
          <a:prstGeom prst="rect">
            <a:avLst/>
          </a:prstGeom>
          <a:noFill/>
        </p:spPr>
        <p:txBody>
          <a:bodyPr wrap="square" rtlCol="0">
            <a:spAutoFit/>
          </a:bodyPr>
          <a:lstStyle/>
          <a:p>
            <a:r>
              <a:rPr lang="en-US" b="1">
                <a:solidFill>
                  <a:srgbClr val="FF0000"/>
                </a:solidFill>
              </a:rPr>
              <a:t>PRELIMINARY</a:t>
            </a:r>
          </a:p>
        </p:txBody>
      </p:sp>
      <p:pic>
        <p:nvPicPr>
          <p:cNvPr id="14" name="Picture 13">
            <a:extLst>
              <a:ext uri="{FF2B5EF4-FFF2-40B4-BE49-F238E27FC236}">
                <a16:creationId xmlns:a16="http://schemas.microsoft.com/office/drawing/2014/main" id="{E43AAAD3-CEF6-2653-39B9-B15093194746}"/>
              </a:ext>
            </a:extLst>
          </p:cNvPr>
          <p:cNvPicPr>
            <a:picLocks noChangeAspect="1"/>
          </p:cNvPicPr>
          <p:nvPr/>
        </p:nvPicPr>
        <p:blipFill>
          <a:blip r:embed="rId13"/>
          <a:stretch>
            <a:fillRect/>
          </a:stretch>
        </p:blipFill>
        <p:spPr>
          <a:xfrm>
            <a:off x="9701806" y="3353216"/>
            <a:ext cx="2310584" cy="2469094"/>
          </a:xfrm>
          <a:prstGeom prst="rect">
            <a:avLst/>
          </a:prstGeom>
        </p:spPr>
      </p:pic>
    </p:spTree>
    <p:extLst>
      <p:ext uri="{BB962C8B-B14F-4D97-AF65-F5344CB8AC3E}">
        <p14:creationId xmlns:p14="http://schemas.microsoft.com/office/powerpoint/2010/main" val="43036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E0CA-0A97-1951-6118-A170F9DAD6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1B8D1F-3BD9-02B3-F623-9565BE713C6E}"/>
              </a:ext>
            </a:extLst>
          </p:cNvPr>
          <p:cNvSpPr>
            <a:spLocks noGrp="1"/>
          </p:cNvSpPr>
          <p:nvPr>
            <p:ph type="title"/>
          </p:nvPr>
        </p:nvSpPr>
        <p:spPr/>
        <p:txBody>
          <a:bodyPr/>
          <a:lstStyle/>
          <a:p>
            <a:r>
              <a:rPr lang="en-US"/>
              <a:t>Provisional CLRs – Definition</a:t>
            </a:r>
            <a:r>
              <a:rPr lang="en-US" baseline="30000"/>
              <a:t>1</a:t>
            </a:r>
            <a:endParaRPr lang="en-US"/>
          </a:p>
        </p:txBody>
      </p:sp>
      <p:graphicFrame>
        <p:nvGraphicFramePr>
          <p:cNvPr id="6" name="Content Placeholder 2">
            <a:extLst>
              <a:ext uri="{FF2B5EF4-FFF2-40B4-BE49-F238E27FC236}">
                <a16:creationId xmlns:a16="http://schemas.microsoft.com/office/drawing/2014/main" id="{6B3E0E97-897B-0A7E-DA69-04ACE0F40BBF}"/>
              </a:ext>
            </a:extLst>
          </p:cNvPr>
          <p:cNvGraphicFramePr>
            <a:graphicFrameLocks/>
          </p:cNvGraphicFramePr>
          <p:nvPr/>
        </p:nvGraphicFramePr>
        <p:xfrm>
          <a:off x="406400" y="885289"/>
          <a:ext cx="11379200"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5665AD0E-E39B-ED27-D577-0774ED068DD3}"/>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2" name="4. Footnote">
            <a:extLst>
              <a:ext uri="{FF2B5EF4-FFF2-40B4-BE49-F238E27FC236}">
                <a16:creationId xmlns:a16="http://schemas.microsoft.com/office/drawing/2014/main" id="{F2D7B15E-30DC-0010-EF57-3EA81E912DFF}"/>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61995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1C4C8-147D-B79C-5FB0-A2DBAA97B6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9078A2-1402-AA77-D8FF-EC783E84534E}"/>
              </a:ext>
            </a:extLst>
          </p:cNvPr>
          <p:cNvSpPr>
            <a:spLocks noGrp="1"/>
          </p:cNvSpPr>
          <p:nvPr>
            <p:ph type="title"/>
          </p:nvPr>
        </p:nvSpPr>
        <p:spPr/>
        <p:txBody>
          <a:bodyPr/>
          <a:lstStyle/>
          <a:p>
            <a:r>
              <a:rPr lang="en-US" dirty="0"/>
              <a:t>Provisional CLRs – Structure of Revision Requests</a:t>
            </a:r>
            <a:r>
              <a:rPr lang="en-US" baseline="30000" dirty="0"/>
              <a:t>1</a:t>
            </a:r>
            <a:endParaRPr lang="en-US" dirty="0"/>
          </a:p>
        </p:txBody>
      </p:sp>
      <p:sp>
        <p:nvSpPr>
          <p:cNvPr id="2" name="TextBox 1">
            <a:extLst>
              <a:ext uri="{FF2B5EF4-FFF2-40B4-BE49-F238E27FC236}">
                <a16:creationId xmlns:a16="http://schemas.microsoft.com/office/drawing/2014/main" id="{BBF883A8-05DD-C870-6B4E-F2A2A7ABB264}"/>
              </a:ext>
            </a:extLst>
          </p:cNvPr>
          <p:cNvSpPr txBox="1"/>
          <p:nvPr/>
        </p:nvSpPr>
        <p:spPr>
          <a:xfrm>
            <a:off x="533400" y="1217647"/>
            <a:ext cx="1147064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Will consist of a comments to existing PGRR145 and companion NPRR1325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Modular structure adds to PGRR145 and NPRR1325</a:t>
            </a:r>
          </a:p>
          <a:p>
            <a:pPr marL="742950" lvl="1" indent="-285750">
              <a:buFont typeface="Arial" panose="020B0604020202020204" pitchFamily="34" charset="0"/>
              <a:buChar char="•"/>
            </a:pPr>
            <a:r>
              <a:rPr lang="en-US" b="1" dirty="0"/>
              <a:t>Example – </a:t>
            </a:r>
            <a:r>
              <a:rPr lang="en-US" dirty="0"/>
              <a:t>Section 9.2.2.1, Additional Information Required for Provisional Controllable Load Resources (PCLRs) </a:t>
            </a:r>
            <a:r>
              <a:rPr lang="en-US" b="1" dirty="0"/>
              <a:t>compliments</a:t>
            </a:r>
            <a:r>
              <a:rPr lang="en-US" dirty="0"/>
              <a:t> Section 9.2.2 as written in PGRR145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structure will allow the PCLR concepts to move forward in parallel with PGRR145 and NPRR1325 if possible, without interfering with the core Batch Zero language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Language related to PCLR approval to energize  and PCLR bid capping in SCED is intended to remain grey-boxed until implementation of NPRR1188 and until system changes for the bid capping are in place</a:t>
            </a:r>
          </a:p>
        </p:txBody>
      </p:sp>
      <p:sp>
        <p:nvSpPr>
          <p:cNvPr id="5" name="4. Footnote">
            <a:extLst>
              <a:ext uri="{FF2B5EF4-FFF2-40B4-BE49-F238E27FC236}">
                <a16:creationId xmlns:a16="http://schemas.microsoft.com/office/drawing/2014/main" id="{16E776B9-CF6E-637A-1B7E-05AF9472BD1D}"/>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E096D43D-EA8A-8F52-3C92-1F70F7626D8B}"/>
              </a:ext>
            </a:extLst>
          </p:cNvPr>
          <p:cNvSpPr>
            <a:spLocks noGrp="1"/>
          </p:cNvSpPr>
          <p:nvPr>
            <p:ph type="sldNum" sz="quarter" idx="12"/>
          </p:nvPr>
        </p:nvSpPr>
        <p:spPr/>
        <p:txBody>
          <a:bodyPr/>
          <a:lstStyle/>
          <a:p>
            <a:fld id="{BCDE79FB-97BA-492B-8D57-F1373F9ADA95}" type="slidenum">
              <a:rPr lang="en-US" smtClean="0"/>
              <a:t>27</a:t>
            </a:fld>
            <a:endParaRPr lang="en-US"/>
          </a:p>
        </p:txBody>
      </p:sp>
    </p:spTree>
    <p:extLst>
      <p:ext uri="{BB962C8B-B14F-4D97-AF65-F5344CB8AC3E}">
        <p14:creationId xmlns:p14="http://schemas.microsoft.com/office/powerpoint/2010/main" val="234195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0E6C7-A2A3-2A0D-1FE1-6EC96FDEDC9F}"/>
            </a:ext>
          </a:extLst>
        </p:cNvPr>
        <p:cNvGrpSpPr/>
        <p:nvPr/>
      </p:nvGrpSpPr>
      <p:grpSpPr>
        <a:xfrm>
          <a:off x="0" y="0"/>
          <a:ext cx="0" cy="0"/>
          <a:chOff x="0" y="0"/>
          <a:chExt cx="0" cy="0"/>
        </a:xfrm>
      </p:grpSpPr>
      <p:grpSp>
        <p:nvGrpSpPr>
          <p:cNvPr id="21" name="CustomIcon">
            <a:extLst>
              <a:ext uri="{FF2B5EF4-FFF2-40B4-BE49-F238E27FC236}">
                <a16:creationId xmlns:a16="http://schemas.microsoft.com/office/drawing/2014/main" id="{6641AEE2-BCDA-9CA3-EBD4-3C1830EDE72D}"/>
              </a:ext>
            </a:extLst>
          </p:cNvPr>
          <p:cNvGrpSpPr>
            <a:grpSpLocks/>
          </p:cNvGrpSpPr>
          <p:nvPr>
            <p:custDataLst>
              <p:tags r:id="rId1"/>
            </p:custDataLst>
          </p:nvPr>
        </p:nvGrpSpPr>
        <p:grpSpPr>
          <a:xfrm>
            <a:off x="9373677" y="1212574"/>
            <a:ext cx="1233970" cy="1233970"/>
            <a:chOff x="-205105" y="-205105"/>
            <a:chExt cx="1019810" cy="1019810"/>
          </a:xfrm>
        </p:grpSpPr>
        <p:sp>
          <p:nvSpPr>
            <p:cNvPr id="18" name="Oval 17">
              <a:extLst>
                <a:ext uri="{FF2B5EF4-FFF2-40B4-BE49-F238E27FC236}">
                  <a16:creationId xmlns:a16="http://schemas.microsoft.com/office/drawing/2014/main" id="{ABA2889E-A4CB-EC26-731C-6012104B32C1}"/>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E927250D-719E-CEBF-2B03-A1BA0F08E5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grpSp>
        <p:nvGrpSpPr>
          <p:cNvPr id="5" name="CustomIcon">
            <a:extLst>
              <a:ext uri="{FF2B5EF4-FFF2-40B4-BE49-F238E27FC236}">
                <a16:creationId xmlns:a16="http://schemas.microsoft.com/office/drawing/2014/main" id="{B0845188-A4E3-16CA-CEBA-BCFE9EE2C06C}"/>
              </a:ext>
            </a:extLst>
          </p:cNvPr>
          <p:cNvGrpSpPr>
            <a:grpSpLocks/>
          </p:cNvGrpSpPr>
          <p:nvPr>
            <p:custDataLst>
              <p:tags r:id="rId2"/>
            </p:custDataLst>
          </p:nvPr>
        </p:nvGrpSpPr>
        <p:grpSpPr>
          <a:xfrm>
            <a:off x="5479014" y="1212574"/>
            <a:ext cx="1233970" cy="1233970"/>
            <a:chOff x="-205105" y="-205105"/>
            <a:chExt cx="1019810" cy="1019810"/>
          </a:xfrm>
        </p:grpSpPr>
        <p:sp>
          <p:nvSpPr>
            <p:cNvPr id="9" name="Oval 8">
              <a:extLst>
                <a:ext uri="{FF2B5EF4-FFF2-40B4-BE49-F238E27FC236}">
                  <a16:creationId xmlns:a16="http://schemas.microsoft.com/office/drawing/2014/main" id="{2A2ED319-37BF-5F1A-5B58-7E50E18E786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F8733867-7924-E950-DCCC-BD193B338D6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609600" cy="609600"/>
            </a:xfrm>
            <a:prstGeom prst="rect">
              <a:avLst/>
            </a:prstGeom>
          </p:spPr>
        </p:pic>
      </p:grpSp>
      <p:graphicFrame>
        <p:nvGraphicFramePr>
          <p:cNvPr id="6" name="think-cell data - do not delete" hidden="1">
            <a:extLst>
              <a:ext uri="{FF2B5EF4-FFF2-40B4-BE49-F238E27FC236}">
                <a16:creationId xmlns:a16="http://schemas.microsoft.com/office/drawing/2014/main" id="{02F9541B-E96C-6B38-79A4-91316E5C7624}"/>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3" progId="TCLayout.ActiveDocument.1">
                  <p:embed/>
                </p:oleObj>
              </mc:Choice>
              <mc:Fallback>
                <p:oleObj name="think-cell Slide" r:id="rId17" imgW="404" imgH="403" progId="TCLayout.ActiveDocument.1">
                  <p:embed/>
                  <p:pic>
                    <p:nvPicPr>
                      <p:cNvPr id="6" name="think-cell data - do not delete" hidden="1">
                        <a:extLst>
                          <a:ext uri="{FF2B5EF4-FFF2-40B4-BE49-F238E27FC236}">
                            <a16:creationId xmlns:a16="http://schemas.microsoft.com/office/drawing/2014/main" id="{02F9541B-E96C-6B38-79A4-91316E5C7624}"/>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8CA2C331-D5BF-6628-3B89-A4A52310C57C}"/>
              </a:ext>
            </a:extLst>
          </p:cNvPr>
          <p:cNvSpPr>
            <a:spLocks noGrp="1"/>
          </p:cNvSpPr>
          <p:nvPr>
            <p:ph type="title"/>
          </p:nvPr>
        </p:nvSpPr>
        <p:spPr/>
        <p:txBody>
          <a:bodyPr vert="horz"/>
          <a:lstStyle/>
          <a:p>
            <a:r>
              <a:rPr lang="en-US" dirty="0"/>
              <a:t>PCLR Language – Foundational Concepts</a:t>
            </a:r>
            <a:r>
              <a:rPr lang="en-US" baseline="30000" dirty="0"/>
              <a:t>1</a:t>
            </a:r>
            <a:endParaRPr lang="en-US" dirty="0"/>
          </a:p>
        </p:txBody>
      </p:sp>
      <p:sp>
        <p:nvSpPr>
          <p:cNvPr id="3" name="Slide Number Placeholder 5">
            <a:extLst>
              <a:ext uri="{FF2B5EF4-FFF2-40B4-BE49-F238E27FC236}">
                <a16:creationId xmlns:a16="http://schemas.microsoft.com/office/drawing/2014/main" id="{A87CF5F7-4C60-C17B-F82F-E7976962B47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28</a:t>
            </a:fld>
            <a:endParaRPr lang="en-US"/>
          </a:p>
        </p:txBody>
      </p:sp>
      <p:sp>
        <p:nvSpPr>
          <p:cNvPr id="8" name="TextBox 7">
            <a:extLst>
              <a:ext uri="{FF2B5EF4-FFF2-40B4-BE49-F238E27FC236}">
                <a16:creationId xmlns:a16="http://schemas.microsoft.com/office/drawing/2014/main" id="{24D6B5D1-EE95-FF43-030D-A49754909B38}"/>
              </a:ext>
            </a:extLst>
          </p:cNvPr>
          <p:cNvSpPr txBox="1">
            <a:spLocks/>
          </p:cNvSpPr>
          <p:nvPr>
            <p:custDataLst>
              <p:tags r:id="rId4"/>
            </p:custDataLst>
          </p:nvPr>
        </p:nvSpPr>
        <p:spPr>
          <a:xfrm>
            <a:off x="554736"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defRPr/>
            </a:pPr>
            <a:r>
              <a:rPr lang="en-US" sz="2000" b="1" dirty="0"/>
              <a:t>Allocation in Batch Zero</a:t>
            </a:r>
            <a:endPar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6AFE022B-0B8E-1110-7D14-28A771C6A448}"/>
              </a:ext>
            </a:extLst>
          </p:cNvPr>
          <p:cNvSpPr txBox="1">
            <a:spLocks/>
          </p:cNvSpPr>
          <p:nvPr>
            <p:custDataLst>
              <p:tags r:id="rId5"/>
            </p:custDataLst>
          </p:nvPr>
        </p:nvSpPr>
        <p:spPr>
          <a:xfrm>
            <a:off x="4449399"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Registration Requirements</a:t>
            </a:r>
          </a:p>
        </p:txBody>
      </p:sp>
      <p:sp>
        <p:nvSpPr>
          <p:cNvPr id="15" name="TextBox 14">
            <a:extLst>
              <a:ext uri="{FF2B5EF4-FFF2-40B4-BE49-F238E27FC236}">
                <a16:creationId xmlns:a16="http://schemas.microsoft.com/office/drawing/2014/main" id="{E5396784-A2FB-2706-5C11-ECE832C69FA3}"/>
              </a:ext>
            </a:extLst>
          </p:cNvPr>
          <p:cNvSpPr txBox="1">
            <a:spLocks/>
          </p:cNvSpPr>
          <p:nvPr>
            <p:custDataLst>
              <p:tags r:id="rId6"/>
            </p:custDataLst>
          </p:nvPr>
        </p:nvSpPr>
        <p:spPr>
          <a:xfrm>
            <a:off x="8344063"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Ensure Real-Time Dispatch</a:t>
            </a:r>
          </a:p>
        </p:txBody>
      </p:sp>
      <p:sp>
        <p:nvSpPr>
          <p:cNvPr id="22" name="TextBox 21">
            <a:extLst>
              <a:ext uri="{FF2B5EF4-FFF2-40B4-BE49-F238E27FC236}">
                <a16:creationId xmlns:a16="http://schemas.microsoft.com/office/drawing/2014/main" id="{07A5A325-FC4B-5B70-3BEE-E095834698E8}"/>
              </a:ext>
            </a:extLst>
          </p:cNvPr>
          <p:cNvSpPr txBox="1">
            <a:spLocks/>
          </p:cNvSpPr>
          <p:nvPr>
            <p:custDataLst>
              <p:tags r:id="rId7"/>
            </p:custDataLst>
          </p:nvPr>
        </p:nvSpPr>
        <p:spPr>
          <a:xfrm>
            <a:off x="554736" y="3270767"/>
            <a:ext cx="3293200" cy="303159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400" dirty="0"/>
              <a:t>Load is assessed through the Batch Zero process in the same manner as load requesting firm service for steady state and at full consumption for stability</a:t>
            </a:r>
          </a:p>
          <a:p>
            <a:pPr lvl="0">
              <a:buClr>
                <a:srgbClr val="000000"/>
              </a:buClr>
              <a:buNone/>
              <a:defRPr/>
            </a:pPr>
            <a:endParaRPr lang="en-US" sz="1400" dirty="0"/>
          </a:p>
          <a:p>
            <a:pPr lvl="0">
              <a:buClr>
                <a:srgbClr val="000000"/>
              </a:buClr>
              <a:buNone/>
              <a:defRPr/>
            </a:pPr>
            <a:r>
              <a:rPr lang="en-US" sz="1400" dirty="0"/>
              <a:t>The level of firm load that can be reliably served becomes the maximum Low Power Consumption (LPC) value for the PCLR in real-time (instead of a hard limit) </a:t>
            </a:r>
            <a:br>
              <a:rPr lang="en-US" sz="1400" dirty="0"/>
            </a:br>
            <a:endParaRPr lang="en-US" sz="1400" dirty="0"/>
          </a:p>
          <a:p>
            <a:pPr lvl="0">
              <a:buClr>
                <a:srgbClr val="000000"/>
              </a:buClr>
              <a:buNone/>
              <a:defRPr/>
            </a:pPr>
            <a:r>
              <a:rPr lang="en-US" sz="1400" dirty="0"/>
              <a:t>The remaining requested load amount is approved contingent on qualification as a PCLR</a:t>
            </a:r>
          </a:p>
        </p:txBody>
      </p:sp>
      <p:sp>
        <p:nvSpPr>
          <p:cNvPr id="38" name="TextBox 37">
            <a:extLst>
              <a:ext uri="{FF2B5EF4-FFF2-40B4-BE49-F238E27FC236}">
                <a16:creationId xmlns:a16="http://schemas.microsoft.com/office/drawing/2014/main" id="{2E445860-A769-D1C0-0224-9B60A6B4B33D}"/>
              </a:ext>
            </a:extLst>
          </p:cNvPr>
          <p:cNvSpPr txBox="1">
            <a:spLocks/>
          </p:cNvSpPr>
          <p:nvPr>
            <p:custDataLst>
              <p:tags r:id="rId8"/>
            </p:custDataLst>
          </p:nvPr>
        </p:nvSpPr>
        <p:spPr>
          <a:xfrm>
            <a:off x="4449399" y="3270767"/>
            <a:ext cx="3293200" cy="304698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Intention to register as a </a:t>
            </a:r>
            <a:r>
              <a:rPr lang="en-US" sz="1400" dirty="0">
                <a:solidFill>
                  <a:srgbClr val="000000"/>
                </a:solidFill>
                <a:latin typeface="Arial"/>
              </a:rPr>
              <a:t>PCLR must be declared prior to the start of Batch Zero</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Once allocated in Batch Zero, the load must register and qualify as PCLR before it may consume above initial limits</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Load must remain registered as a PCLR until an exit date identified in Batch Zero</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Obligation to remain a PCLR transfers to subsequent owners of the Large Load</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F1244BB3-0506-B692-57DF-06A8EE298B8A}"/>
              </a:ext>
            </a:extLst>
          </p:cNvPr>
          <p:cNvSpPr txBox="1">
            <a:spLocks/>
          </p:cNvSpPr>
          <p:nvPr>
            <p:custDataLst>
              <p:tags r:id="rId9"/>
            </p:custDataLst>
          </p:nvPr>
        </p:nvSpPr>
        <p:spPr>
          <a:xfrm>
            <a:off x="8344063" y="3270767"/>
            <a:ext cx="3293200" cy="180562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400" dirty="0"/>
              <a:t>Like traditional CLRs, PCLRs must follow SCED basepoints when consuming energy</a:t>
            </a:r>
            <a:r>
              <a:rPr lang="en-US" sz="1400" baseline="30000" dirty="0"/>
              <a:t>2</a:t>
            </a:r>
          </a:p>
          <a:p>
            <a:pPr lvl="0">
              <a:buClr>
                <a:srgbClr val="000000"/>
              </a:buClr>
              <a:buNone/>
              <a:defRPr/>
            </a:pPr>
            <a:endParaRPr kumimoji="0" lang="en-US" sz="1400"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Dynamic bid capping logic is added to ensure the PCLR will be dispatched rather than allowing the constraint to violate</a:t>
            </a:r>
          </a:p>
        </p:txBody>
      </p:sp>
      <p:grpSp>
        <p:nvGrpSpPr>
          <p:cNvPr id="30" name="CustomIcon">
            <a:extLst>
              <a:ext uri="{FF2B5EF4-FFF2-40B4-BE49-F238E27FC236}">
                <a16:creationId xmlns:a16="http://schemas.microsoft.com/office/drawing/2014/main" id="{7ED42E55-D305-B1CE-62A2-5237A7D4F0D0}"/>
              </a:ext>
            </a:extLst>
          </p:cNvPr>
          <p:cNvGrpSpPr>
            <a:grpSpLocks/>
          </p:cNvGrpSpPr>
          <p:nvPr>
            <p:custDataLst>
              <p:tags r:id="rId10"/>
            </p:custDataLst>
          </p:nvPr>
        </p:nvGrpSpPr>
        <p:grpSpPr>
          <a:xfrm>
            <a:off x="1584351" y="1212574"/>
            <a:ext cx="1233970" cy="1233970"/>
            <a:chOff x="-205105" y="-205105"/>
            <a:chExt cx="1019810" cy="1019810"/>
          </a:xfrm>
        </p:grpSpPr>
        <p:sp>
          <p:nvSpPr>
            <p:cNvPr id="23" name="Oval 22">
              <a:extLst>
                <a:ext uri="{FF2B5EF4-FFF2-40B4-BE49-F238E27FC236}">
                  <a16:creationId xmlns:a16="http://schemas.microsoft.com/office/drawing/2014/main" id="{DA0B63B5-894C-61FE-9CDD-B2F13D74FA6F}"/>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5BBDC2C1-4135-1707-54E9-03CCF9BEA6E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cxnSp>
        <p:nvCxnSpPr>
          <p:cNvPr id="37" name="Straight Connector 36">
            <a:extLst>
              <a:ext uri="{FF2B5EF4-FFF2-40B4-BE49-F238E27FC236}">
                <a16:creationId xmlns:a16="http://schemas.microsoft.com/office/drawing/2014/main" id="{23460108-88EB-FA15-BAB8-1230B8C9643C}"/>
              </a:ext>
            </a:extLst>
          </p:cNvPr>
          <p:cNvCxnSpPr>
            <a:cxnSpLocks/>
          </p:cNvCxnSpPr>
          <p:nvPr/>
        </p:nvCxnSpPr>
        <p:spPr>
          <a:xfrm>
            <a:off x="554736" y="3088280"/>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C05B493-149E-1BDC-72EA-5C86879D5B12}"/>
              </a:ext>
            </a:extLst>
          </p:cNvPr>
          <p:cNvCxnSpPr>
            <a:cxnSpLocks/>
          </p:cNvCxnSpPr>
          <p:nvPr/>
        </p:nvCxnSpPr>
        <p:spPr>
          <a:xfrm>
            <a:off x="4449399" y="3088280"/>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D3C1F67-2934-455A-DC40-7CD564C93035}"/>
              </a:ext>
            </a:extLst>
          </p:cNvPr>
          <p:cNvCxnSpPr>
            <a:cxnSpLocks/>
          </p:cNvCxnSpPr>
          <p:nvPr/>
        </p:nvCxnSpPr>
        <p:spPr>
          <a:xfrm>
            <a:off x="8344063" y="3088280"/>
            <a:ext cx="32932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4. Footnote">
            <a:extLst>
              <a:ext uri="{FF2B5EF4-FFF2-40B4-BE49-F238E27FC236}">
                <a16:creationId xmlns:a16="http://schemas.microsoft.com/office/drawing/2014/main" id="{EE075732-438D-738C-1EB2-0C83E0808691}"/>
              </a:ext>
            </a:extLst>
          </p:cNvPr>
          <p:cNvSpPr txBox="1"/>
          <p:nvPr>
            <p:custDataLst>
              <p:tags r:id="rId1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defRPr/>
            </a:pPr>
            <a:r>
              <a:rPr lang="en-US" dirty="0">
                <a:solidFill>
                  <a:schemeClr val="tx1">
                    <a:lumMod val="75000"/>
                    <a:lumOff val="25000"/>
                  </a:schemeClr>
                </a:solidFill>
              </a:rPr>
              <a:t>1. Design and NPRR/PGRR language still under internal review and may change prior to filing  |  2. On implementation of NPRR1188</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127995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9C0F-2E0F-2D1B-0EC0-385E7CB516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AC5CB0-8E67-F3CB-132C-4771EEFBD87C}"/>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23" name="Rectangle: Rounded Corners 22">
            <a:extLst>
              <a:ext uri="{FF2B5EF4-FFF2-40B4-BE49-F238E27FC236}">
                <a16:creationId xmlns:a16="http://schemas.microsoft.com/office/drawing/2014/main" id="{A3261F67-ED9E-F430-1B08-CA5071243CC8}"/>
              </a:ext>
            </a:extLst>
          </p:cNvPr>
          <p:cNvSpPr/>
          <p:nvPr/>
        </p:nvSpPr>
        <p:spPr>
          <a:xfrm>
            <a:off x="352447"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validates completion of all steps prior to granting Approval to Energize</a:t>
            </a:r>
          </a:p>
        </p:txBody>
      </p:sp>
      <p:sp>
        <p:nvSpPr>
          <p:cNvPr id="24" name="Oval 23">
            <a:extLst>
              <a:ext uri="{FF2B5EF4-FFF2-40B4-BE49-F238E27FC236}">
                <a16:creationId xmlns:a16="http://schemas.microsoft.com/office/drawing/2014/main" id="{9059EEA0-ABC3-87DD-C490-93894EE5FDED}"/>
              </a:ext>
            </a:extLst>
          </p:cNvPr>
          <p:cNvSpPr/>
          <p:nvPr/>
        </p:nvSpPr>
        <p:spPr>
          <a:xfrm>
            <a:off x="1252416"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8</a:t>
            </a:r>
          </a:p>
        </p:txBody>
      </p:sp>
      <p:sp>
        <p:nvSpPr>
          <p:cNvPr id="25" name="Rectangle: Rounded Corners 24">
            <a:extLst>
              <a:ext uri="{FF2B5EF4-FFF2-40B4-BE49-F238E27FC236}">
                <a16:creationId xmlns:a16="http://schemas.microsoft.com/office/drawing/2014/main" id="{11EAF738-6DB5-CD6B-EE2B-B19ECA972504}"/>
              </a:ext>
            </a:extLst>
          </p:cNvPr>
          <p:cNvSpPr/>
          <p:nvPr/>
        </p:nvSpPr>
        <p:spPr>
          <a:xfrm>
            <a:off x="3444240"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QSE establishes required ICCP telemetry points</a:t>
            </a:r>
          </a:p>
        </p:txBody>
      </p:sp>
      <p:sp>
        <p:nvSpPr>
          <p:cNvPr id="26" name="Oval 25">
            <a:extLst>
              <a:ext uri="{FF2B5EF4-FFF2-40B4-BE49-F238E27FC236}">
                <a16:creationId xmlns:a16="http://schemas.microsoft.com/office/drawing/2014/main" id="{62BDC2B6-135E-2ADE-F31F-2F97487E9204}"/>
              </a:ext>
            </a:extLst>
          </p:cNvPr>
          <p:cNvSpPr/>
          <p:nvPr/>
        </p:nvSpPr>
        <p:spPr>
          <a:xfrm>
            <a:off x="4344209"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7</a:t>
            </a:r>
          </a:p>
        </p:txBody>
      </p:sp>
      <p:sp>
        <p:nvSpPr>
          <p:cNvPr id="27" name="Rectangle: Rounded Corners 26">
            <a:extLst>
              <a:ext uri="{FF2B5EF4-FFF2-40B4-BE49-F238E27FC236}">
                <a16:creationId xmlns:a16="http://schemas.microsoft.com/office/drawing/2014/main" id="{E2EA8575-E945-7C75-4CA5-76D3C8DC49E8}"/>
              </a:ext>
            </a:extLst>
          </p:cNvPr>
          <p:cNvSpPr/>
          <p:nvPr/>
        </p:nvSpPr>
        <p:spPr>
          <a:xfrm>
            <a:off x="6537709"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RE coordinates with ERCOT to establish metering and submit CLR parameters via RIOO</a:t>
            </a:r>
          </a:p>
        </p:txBody>
      </p:sp>
      <p:sp>
        <p:nvSpPr>
          <p:cNvPr id="28" name="Oval 27">
            <a:extLst>
              <a:ext uri="{FF2B5EF4-FFF2-40B4-BE49-F238E27FC236}">
                <a16:creationId xmlns:a16="http://schemas.microsoft.com/office/drawing/2014/main" id="{19682C19-94F8-E742-EAAE-BCEF58C51F02}"/>
              </a:ext>
            </a:extLst>
          </p:cNvPr>
          <p:cNvSpPr/>
          <p:nvPr/>
        </p:nvSpPr>
        <p:spPr>
          <a:xfrm>
            <a:off x="7437678"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6</a:t>
            </a:r>
          </a:p>
        </p:txBody>
      </p:sp>
      <p:sp>
        <p:nvSpPr>
          <p:cNvPr id="29" name="Rectangle: Rounded Corners 28">
            <a:extLst>
              <a:ext uri="{FF2B5EF4-FFF2-40B4-BE49-F238E27FC236}">
                <a16:creationId xmlns:a16="http://schemas.microsoft.com/office/drawing/2014/main" id="{06A02D24-F6C1-2A2A-642B-420DB2E0AA86}"/>
              </a:ext>
            </a:extLst>
          </p:cNvPr>
          <p:cNvSpPr/>
          <p:nvPr/>
        </p:nvSpPr>
        <p:spPr>
          <a:xfrm>
            <a:off x="9647729"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registers with ERCOT as a Resource Entity (RE) and designates a QSE</a:t>
            </a:r>
          </a:p>
        </p:txBody>
      </p:sp>
      <p:sp>
        <p:nvSpPr>
          <p:cNvPr id="30" name="Oval 29">
            <a:extLst>
              <a:ext uri="{FF2B5EF4-FFF2-40B4-BE49-F238E27FC236}">
                <a16:creationId xmlns:a16="http://schemas.microsoft.com/office/drawing/2014/main" id="{5DC23CC1-52DD-69AC-56DC-E31289DF79A0}"/>
              </a:ext>
            </a:extLst>
          </p:cNvPr>
          <p:cNvSpPr/>
          <p:nvPr/>
        </p:nvSpPr>
        <p:spPr>
          <a:xfrm>
            <a:off x="10547698"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5</a:t>
            </a:r>
          </a:p>
        </p:txBody>
      </p:sp>
      <p:sp>
        <p:nvSpPr>
          <p:cNvPr id="31" name="Rectangle: Rounded Corners 30">
            <a:extLst>
              <a:ext uri="{FF2B5EF4-FFF2-40B4-BE49-F238E27FC236}">
                <a16:creationId xmlns:a16="http://schemas.microsoft.com/office/drawing/2014/main" id="{458B5B9F-786C-BBB4-9566-B1E85F7CFC6D}"/>
              </a:ext>
            </a:extLst>
          </p:cNvPr>
          <p:cNvSpPr/>
          <p:nvPr/>
        </p:nvSpPr>
        <p:spPr>
          <a:xfrm>
            <a:off x="9647729"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studies the full load amount in the Batch Zero Refinement Study</a:t>
            </a:r>
          </a:p>
        </p:txBody>
      </p:sp>
      <p:sp>
        <p:nvSpPr>
          <p:cNvPr id="32" name="Oval 31">
            <a:extLst>
              <a:ext uri="{FF2B5EF4-FFF2-40B4-BE49-F238E27FC236}">
                <a16:creationId xmlns:a16="http://schemas.microsoft.com/office/drawing/2014/main" id="{5B636E4C-DF98-2B9E-A371-5D98E4BA6B28}"/>
              </a:ext>
            </a:extLst>
          </p:cNvPr>
          <p:cNvSpPr/>
          <p:nvPr/>
        </p:nvSpPr>
        <p:spPr>
          <a:xfrm>
            <a:off x="10547698"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4</a:t>
            </a:r>
          </a:p>
        </p:txBody>
      </p:sp>
      <p:sp>
        <p:nvSpPr>
          <p:cNvPr id="33" name="Rectangle: Rounded Corners 32">
            <a:extLst>
              <a:ext uri="{FF2B5EF4-FFF2-40B4-BE49-F238E27FC236}">
                <a16:creationId xmlns:a16="http://schemas.microsoft.com/office/drawing/2014/main" id="{8109BEBD-51D1-88D4-29C2-6E511ED14E7D}"/>
              </a:ext>
            </a:extLst>
          </p:cNvPr>
          <p:cNvSpPr/>
          <p:nvPr/>
        </p:nvSpPr>
        <p:spPr>
          <a:xfrm>
            <a:off x="6537709"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submits updated Declaration to accept allocation amounts</a:t>
            </a:r>
          </a:p>
        </p:txBody>
      </p:sp>
      <p:sp>
        <p:nvSpPr>
          <p:cNvPr id="34" name="Oval 33">
            <a:extLst>
              <a:ext uri="{FF2B5EF4-FFF2-40B4-BE49-F238E27FC236}">
                <a16:creationId xmlns:a16="http://schemas.microsoft.com/office/drawing/2014/main" id="{FFE25BC1-84FB-B8EE-1A9B-EE63C5236634}"/>
              </a:ext>
            </a:extLst>
          </p:cNvPr>
          <p:cNvSpPr/>
          <p:nvPr/>
        </p:nvSpPr>
        <p:spPr>
          <a:xfrm>
            <a:off x="7437678"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3</a:t>
            </a:r>
          </a:p>
        </p:txBody>
      </p:sp>
      <p:sp>
        <p:nvSpPr>
          <p:cNvPr id="37" name="Rectangle: Rounded Corners 36">
            <a:extLst>
              <a:ext uri="{FF2B5EF4-FFF2-40B4-BE49-F238E27FC236}">
                <a16:creationId xmlns:a16="http://schemas.microsoft.com/office/drawing/2014/main" id="{7BDE6A3F-877C-A28B-CB02-EF831D12E880}"/>
              </a:ext>
            </a:extLst>
          </p:cNvPr>
          <p:cNvSpPr/>
          <p:nvPr/>
        </p:nvSpPr>
        <p:spPr>
          <a:xfrm>
            <a:off x="3444240"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ERCOT studies PCLR in Batch Zero</a:t>
            </a:r>
          </a:p>
        </p:txBody>
      </p:sp>
      <p:sp>
        <p:nvSpPr>
          <p:cNvPr id="38" name="Oval 37">
            <a:extLst>
              <a:ext uri="{FF2B5EF4-FFF2-40B4-BE49-F238E27FC236}">
                <a16:creationId xmlns:a16="http://schemas.microsoft.com/office/drawing/2014/main" id="{875669AC-92B5-5404-D749-1A7D40303C4E}"/>
              </a:ext>
            </a:extLst>
          </p:cNvPr>
          <p:cNvSpPr/>
          <p:nvPr/>
        </p:nvSpPr>
        <p:spPr>
          <a:xfrm>
            <a:off x="4344209"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2</a:t>
            </a:r>
          </a:p>
        </p:txBody>
      </p:sp>
      <p:sp>
        <p:nvSpPr>
          <p:cNvPr id="39" name="Rectangle: Rounded Corners 38">
            <a:extLst>
              <a:ext uri="{FF2B5EF4-FFF2-40B4-BE49-F238E27FC236}">
                <a16:creationId xmlns:a16="http://schemas.microsoft.com/office/drawing/2014/main" id="{B6A9084E-21A5-8E65-8387-748C473113A3}"/>
              </a:ext>
            </a:extLst>
          </p:cNvPr>
          <p:cNvSpPr/>
          <p:nvPr/>
        </p:nvSpPr>
        <p:spPr>
          <a:xfrm>
            <a:off x="352447"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a:p>
            <a:pPr algn="ctr">
              <a:spcBef>
                <a:spcPts val="300"/>
              </a:spcBef>
              <a:spcAft>
                <a:spcPts val="300"/>
              </a:spcAft>
            </a:pPr>
            <a:endParaRPr lang="en-US" sz="1400" dirty="0">
              <a:solidFill>
                <a:schemeClr val="bg1"/>
              </a:solidFill>
            </a:endParaRPr>
          </a:p>
          <a:p>
            <a:pPr algn="ctr">
              <a:spcBef>
                <a:spcPts val="300"/>
              </a:spcBef>
              <a:spcAft>
                <a:spcPts val="300"/>
              </a:spcAft>
            </a:pPr>
            <a:r>
              <a:rPr lang="en-US" sz="1600" dirty="0">
                <a:solidFill>
                  <a:schemeClr val="bg1"/>
                </a:solidFill>
              </a:rPr>
              <a:t>Submission of Declaration and required information to ERCOT</a:t>
            </a:r>
          </a:p>
          <a:p>
            <a:pPr algn="ctr">
              <a:spcBef>
                <a:spcPts val="300"/>
              </a:spcBef>
              <a:spcAft>
                <a:spcPts val="300"/>
              </a:spcAft>
            </a:pPr>
            <a:r>
              <a:rPr lang="en-US" sz="1200" b="1" dirty="0">
                <a:solidFill>
                  <a:schemeClr val="bg1"/>
                </a:solidFill>
              </a:rPr>
              <a:t>(by July 24)</a:t>
            </a:r>
          </a:p>
        </p:txBody>
      </p:sp>
      <p:sp>
        <p:nvSpPr>
          <p:cNvPr id="40" name="Oval 39">
            <a:extLst>
              <a:ext uri="{FF2B5EF4-FFF2-40B4-BE49-F238E27FC236}">
                <a16:creationId xmlns:a16="http://schemas.microsoft.com/office/drawing/2014/main" id="{55A07200-EE25-F561-FCD4-FC9FC0D22EB5}"/>
              </a:ext>
            </a:extLst>
          </p:cNvPr>
          <p:cNvSpPr/>
          <p:nvPr/>
        </p:nvSpPr>
        <p:spPr>
          <a:xfrm>
            <a:off x="1252416"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1</a:t>
            </a:r>
          </a:p>
        </p:txBody>
      </p:sp>
      <p:sp>
        <p:nvSpPr>
          <p:cNvPr id="41" name="Arrow: Right 40">
            <a:extLst>
              <a:ext uri="{FF2B5EF4-FFF2-40B4-BE49-F238E27FC236}">
                <a16:creationId xmlns:a16="http://schemas.microsoft.com/office/drawing/2014/main" id="{133CADAD-B4CD-7A84-E9B2-71ABCDD08981}"/>
              </a:ext>
            </a:extLst>
          </p:cNvPr>
          <p:cNvSpPr/>
          <p:nvPr/>
        </p:nvSpPr>
        <p:spPr>
          <a:xfrm>
            <a:off x="2638854" y="1796854"/>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Arrow: Right 41">
            <a:extLst>
              <a:ext uri="{FF2B5EF4-FFF2-40B4-BE49-F238E27FC236}">
                <a16:creationId xmlns:a16="http://schemas.microsoft.com/office/drawing/2014/main" id="{737207F2-AB77-A5FF-4D17-78ACE0E85F3C}"/>
              </a:ext>
            </a:extLst>
          </p:cNvPr>
          <p:cNvSpPr/>
          <p:nvPr/>
        </p:nvSpPr>
        <p:spPr>
          <a:xfrm>
            <a:off x="5740598" y="1780192"/>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row: Right 42">
            <a:extLst>
              <a:ext uri="{FF2B5EF4-FFF2-40B4-BE49-F238E27FC236}">
                <a16:creationId xmlns:a16="http://schemas.microsoft.com/office/drawing/2014/main" id="{CA93B1B5-59DF-6442-EF25-1909B528627D}"/>
              </a:ext>
            </a:extLst>
          </p:cNvPr>
          <p:cNvSpPr/>
          <p:nvPr/>
        </p:nvSpPr>
        <p:spPr>
          <a:xfrm>
            <a:off x="8834067" y="1786521"/>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Arrow: Right 43">
            <a:extLst>
              <a:ext uri="{FF2B5EF4-FFF2-40B4-BE49-F238E27FC236}">
                <a16:creationId xmlns:a16="http://schemas.microsoft.com/office/drawing/2014/main" id="{C8077362-C0F5-DF76-1859-0C12BA7D5E93}"/>
              </a:ext>
            </a:extLst>
          </p:cNvPr>
          <p:cNvSpPr/>
          <p:nvPr/>
        </p:nvSpPr>
        <p:spPr>
          <a:xfrm rot="10800000">
            <a:off x="2639475" y="4359113"/>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row: Right 44">
            <a:extLst>
              <a:ext uri="{FF2B5EF4-FFF2-40B4-BE49-F238E27FC236}">
                <a16:creationId xmlns:a16="http://schemas.microsoft.com/office/drawing/2014/main" id="{AD919FE6-724E-7A77-65B6-0EB04241C1BD}"/>
              </a:ext>
            </a:extLst>
          </p:cNvPr>
          <p:cNvSpPr/>
          <p:nvPr/>
        </p:nvSpPr>
        <p:spPr>
          <a:xfrm rot="10800000">
            <a:off x="5741219" y="4342451"/>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Arrow: Right 45">
            <a:extLst>
              <a:ext uri="{FF2B5EF4-FFF2-40B4-BE49-F238E27FC236}">
                <a16:creationId xmlns:a16="http://schemas.microsoft.com/office/drawing/2014/main" id="{A1A1EC3E-41BC-F177-0D5A-AF8D02D269D7}"/>
              </a:ext>
            </a:extLst>
          </p:cNvPr>
          <p:cNvSpPr/>
          <p:nvPr/>
        </p:nvSpPr>
        <p:spPr>
          <a:xfrm rot="10800000">
            <a:off x="8834688" y="4348780"/>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row: Right 46">
            <a:extLst>
              <a:ext uri="{FF2B5EF4-FFF2-40B4-BE49-F238E27FC236}">
                <a16:creationId xmlns:a16="http://schemas.microsoft.com/office/drawing/2014/main" id="{63448552-442D-F36F-42C0-54362668FF46}"/>
              </a:ext>
            </a:extLst>
          </p:cNvPr>
          <p:cNvSpPr/>
          <p:nvPr/>
        </p:nvSpPr>
        <p:spPr>
          <a:xfrm rot="5400000">
            <a:off x="10527871" y="3053990"/>
            <a:ext cx="431540"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Left Brace 47">
            <a:extLst>
              <a:ext uri="{FF2B5EF4-FFF2-40B4-BE49-F238E27FC236}">
                <a16:creationId xmlns:a16="http://schemas.microsoft.com/office/drawing/2014/main" id="{30F88410-853B-4024-A76D-EA519B864E72}"/>
              </a:ext>
            </a:extLst>
          </p:cNvPr>
          <p:cNvSpPr/>
          <p:nvPr/>
        </p:nvSpPr>
        <p:spPr>
          <a:xfrm rot="16200000">
            <a:off x="7489102" y="1492253"/>
            <a:ext cx="305594" cy="8395313"/>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9DE14EC4-D0D1-64F9-2186-E4C00FEAAEDE}"/>
              </a:ext>
            </a:extLst>
          </p:cNvPr>
          <p:cNvSpPr txBox="1"/>
          <p:nvPr/>
        </p:nvSpPr>
        <p:spPr>
          <a:xfrm>
            <a:off x="4370049" y="5819594"/>
            <a:ext cx="6527143" cy="584775"/>
          </a:xfrm>
          <a:prstGeom prst="rect">
            <a:avLst/>
          </a:prstGeom>
          <a:noFill/>
        </p:spPr>
        <p:txBody>
          <a:bodyPr wrap="square" rtlCol="0">
            <a:spAutoFit/>
          </a:bodyPr>
          <a:lstStyle/>
          <a:p>
            <a:pPr algn="ctr"/>
            <a:r>
              <a:rPr lang="en-US" sz="1600">
                <a:solidFill>
                  <a:srgbClr val="FF8200"/>
                </a:solidFill>
              </a:rPr>
              <a:t>Must be done before non-firm load may energize</a:t>
            </a:r>
          </a:p>
          <a:p>
            <a:pPr algn="ctr"/>
            <a:r>
              <a:rPr lang="en-US" sz="1600">
                <a:solidFill>
                  <a:srgbClr val="FF8200"/>
                </a:solidFill>
              </a:rPr>
              <a:t>May be done in parallel with QSA </a:t>
            </a:r>
          </a:p>
        </p:txBody>
      </p:sp>
      <p:sp>
        <p:nvSpPr>
          <p:cNvPr id="5" name="Slide Number Placeholder 4">
            <a:extLst>
              <a:ext uri="{FF2B5EF4-FFF2-40B4-BE49-F238E27FC236}">
                <a16:creationId xmlns:a16="http://schemas.microsoft.com/office/drawing/2014/main" id="{07AA4E76-9047-4082-143B-2011D4F14701}"/>
              </a:ext>
            </a:extLst>
          </p:cNvPr>
          <p:cNvSpPr>
            <a:spLocks noGrp="1"/>
          </p:cNvSpPr>
          <p:nvPr>
            <p:ph type="sldNum" sz="quarter" idx="12"/>
          </p:nvPr>
        </p:nvSpPr>
        <p:spPr/>
        <p:txBody>
          <a:bodyPr/>
          <a:lstStyle/>
          <a:p>
            <a:fld id="{BCDE79FB-97BA-492B-8D57-F1373F9ADA95}" type="slidenum">
              <a:rPr lang="en-US" smtClean="0"/>
              <a:t>29</a:t>
            </a:fld>
            <a:endParaRPr lang="en-US"/>
          </a:p>
        </p:txBody>
      </p:sp>
      <p:sp>
        <p:nvSpPr>
          <p:cNvPr id="2" name="4. Footnote">
            <a:extLst>
              <a:ext uri="{FF2B5EF4-FFF2-40B4-BE49-F238E27FC236}">
                <a16:creationId xmlns:a16="http://schemas.microsoft.com/office/drawing/2014/main" id="{1784FB8E-9641-CED1-0D2B-D6761D7B52C5}"/>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274480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78BEA607-77E7-E5AF-DAF6-3AE6E182D0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20" name="think-cell data - do not delete" hidden="1">
                        <a:extLst>
                          <a:ext uri="{FF2B5EF4-FFF2-40B4-BE49-F238E27FC236}">
                            <a16:creationId xmlns:a16="http://schemas.microsoft.com/office/drawing/2014/main" id="{78BEA607-77E7-E5AF-DAF6-3AE6E182D07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16BA80C-2F58-808D-268D-38D37860056F}"/>
              </a:ext>
            </a:extLst>
          </p:cNvPr>
          <p:cNvSpPr>
            <a:spLocks noGrp="1"/>
          </p:cNvSpPr>
          <p:nvPr>
            <p:ph type="title"/>
          </p:nvPr>
        </p:nvSpPr>
        <p:spPr>
          <a:xfrm>
            <a:off x="1257300" y="457200"/>
            <a:ext cx="10401300" cy="914400"/>
          </a:xfrm>
        </p:spPr>
        <p:txBody>
          <a:bodyPr vert="horz">
            <a:noAutofit/>
          </a:bodyPr>
          <a:lstStyle/>
          <a:p>
            <a:r>
              <a:rPr lang="en-US" dirty="0"/>
              <a:t>NERC and ERCOT Requirements Relevant to Large Load Interconnection</a:t>
            </a:r>
          </a:p>
        </p:txBody>
      </p:sp>
      <p:sp>
        <p:nvSpPr>
          <p:cNvPr id="5" name="Slide Number Placeholder 4">
            <a:extLst>
              <a:ext uri="{FF2B5EF4-FFF2-40B4-BE49-F238E27FC236}">
                <a16:creationId xmlns:a16="http://schemas.microsoft.com/office/drawing/2014/main" id="{B0FC7F96-D621-B9A6-AA36-A2AEC6DC23DF}"/>
              </a:ext>
            </a:extLst>
          </p:cNvPr>
          <p:cNvSpPr>
            <a:spLocks noGrp="1"/>
          </p:cNvSpPr>
          <p:nvPr>
            <p:ph type="sldNum" sz="quarter" idx="12"/>
          </p:nvPr>
        </p:nvSpPr>
        <p:spPr/>
        <p:txBody>
          <a:bodyPr/>
          <a:lstStyle/>
          <a:p>
            <a:fld id="{BCDE79FB-97BA-492B-8D57-F1373F9ADA95}" type="slidenum">
              <a:rPr lang="en-US" sz="1400" smtClean="0"/>
              <a:t>3</a:t>
            </a:fld>
            <a:endParaRPr lang="en-US" sz="1400"/>
          </a:p>
        </p:txBody>
      </p:sp>
      <p:grpSp>
        <p:nvGrpSpPr>
          <p:cNvPr id="15" name="CustomIcon">
            <a:extLst>
              <a:ext uri="{FF2B5EF4-FFF2-40B4-BE49-F238E27FC236}">
                <a16:creationId xmlns:a16="http://schemas.microsoft.com/office/drawing/2014/main" id="{F2D12D1C-CED9-8A13-BBBE-AB96E755033F}"/>
              </a:ext>
            </a:extLst>
          </p:cNvPr>
          <p:cNvGrpSpPr>
            <a:grpSpLocks noChangeAspect="1"/>
          </p:cNvGrpSpPr>
          <p:nvPr>
            <p:custDataLst>
              <p:tags r:id="rId2"/>
            </p:custDataLst>
          </p:nvPr>
        </p:nvGrpSpPr>
        <p:grpSpPr>
          <a:xfrm>
            <a:off x="1062094" y="3808237"/>
            <a:ext cx="633222" cy="633222"/>
            <a:chOff x="-205105" y="-205105"/>
            <a:chExt cx="1019810" cy="1019810"/>
          </a:xfrm>
        </p:grpSpPr>
        <p:sp>
          <p:nvSpPr>
            <p:cNvPr id="12" name="Oval 11">
              <a:extLst>
                <a:ext uri="{FF2B5EF4-FFF2-40B4-BE49-F238E27FC236}">
                  <a16:creationId xmlns:a16="http://schemas.microsoft.com/office/drawing/2014/main" id="{99F40E1C-E006-BD3C-2324-3FA976F87E3A}"/>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4" name="Graphic 13">
              <a:extLst>
                <a:ext uri="{FF2B5EF4-FFF2-40B4-BE49-F238E27FC236}">
                  <a16:creationId xmlns:a16="http://schemas.microsoft.com/office/drawing/2014/main" id="{1058BF95-5128-FCCF-E4C4-6DD0F819EF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9" name="TextBox 8">
            <a:extLst>
              <a:ext uri="{FF2B5EF4-FFF2-40B4-BE49-F238E27FC236}">
                <a16:creationId xmlns:a16="http://schemas.microsoft.com/office/drawing/2014/main" id="{FFEF8B47-9C7A-8A35-84CF-EC047F70570A}"/>
              </a:ext>
            </a:extLst>
          </p:cNvPr>
          <p:cNvSpPr txBox="1">
            <a:spLocks/>
          </p:cNvSpPr>
          <p:nvPr/>
        </p:nvSpPr>
        <p:spPr>
          <a:xfrm>
            <a:off x="1062094" y="4525831"/>
            <a:ext cx="840606"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Role in LLI</a:t>
            </a:r>
          </a:p>
        </p:txBody>
      </p:sp>
      <p:grpSp>
        <p:nvGrpSpPr>
          <p:cNvPr id="11" name="CustomIcon">
            <a:extLst>
              <a:ext uri="{FF2B5EF4-FFF2-40B4-BE49-F238E27FC236}">
                <a16:creationId xmlns:a16="http://schemas.microsoft.com/office/drawing/2014/main" id="{D37BE023-8532-3396-A2F5-ED667984F27F}"/>
              </a:ext>
            </a:extLst>
          </p:cNvPr>
          <p:cNvGrpSpPr>
            <a:grpSpLocks/>
          </p:cNvGrpSpPr>
          <p:nvPr>
            <p:custDataLst>
              <p:tags r:id="rId3"/>
            </p:custDataLst>
          </p:nvPr>
        </p:nvGrpSpPr>
        <p:grpSpPr>
          <a:xfrm>
            <a:off x="1062094" y="2254708"/>
            <a:ext cx="633222" cy="633222"/>
            <a:chOff x="-205105" y="-205105"/>
            <a:chExt cx="1019810" cy="1019810"/>
          </a:xfrm>
        </p:grpSpPr>
        <p:sp>
          <p:nvSpPr>
            <p:cNvPr id="8" name="Oval 7">
              <a:extLst>
                <a:ext uri="{FF2B5EF4-FFF2-40B4-BE49-F238E27FC236}">
                  <a16:creationId xmlns:a16="http://schemas.microsoft.com/office/drawing/2014/main" id="{C2BF77BB-3418-C9D4-1FE7-0DB92061290A}"/>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 name="Graphic 9">
              <a:extLst>
                <a:ext uri="{FF2B5EF4-FFF2-40B4-BE49-F238E27FC236}">
                  <a16:creationId xmlns:a16="http://schemas.microsoft.com/office/drawing/2014/main" id="{6B29C646-FA76-7039-2D3B-B634FFF2EC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13" name="TextBox 12">
            <a:extLst>
              <a:ext uri="{FF2B5EF4-FFF2-40B4-BE49-F238E27FC236}">
                <a16:creationId xmlns:a16="http://schemas.microsoft.com/office/drawing/2014/main" id="{9D3FD4C2-C22C-DA49-AABD-C197610C99E4}"/>
              </a:ext>
            </a:extLst>
          </p:cNvPr>
          <p:cNvSpPr txBox="1">
            <a:spLocks/>
          </p:cNvSpPr>
          <p:nvPr/>
        </p:nvSpPr>
        <p:spPr>
          <a:xfrm>
            <a:off x="1062094" y="2983419"/>
            <a:ext cx="840606"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Purpose</a:t>
            </a:r>
          </a:p>
        </p:txBody>
      </p:sp>
      <p:grpSp>
        <p:nvGrpSpPr>
          <p:cNvPr id="60" name="Group 59">
            <a:extLst>
              <a:ext uri="{FF2B5EF4-FFF2-40B4-BE49-F238E27FC236}">
                <a16:creationId xmlns:a16="http://schemas.microsoft.com/office/drawing/2014/main" id="{6C042F0F-2534-7D79-C2D1-D721BD59FC22}"/>
              </a:ext>
            </a:extLst>
          </p:cNvPr>
          <p:cNvGrpSpPr/>
          <p:nvPr/>
        </p:nvGrpSpPr>
        <p:grpSpPr>
          <a:xfrm>
            <a:off x="1062094" y="2178273"/>
            <a:ext cx="10596506" cy="1543713"/>
            <a:chOff x="235242" y="2178273"/>
            <a:chExt cx="11423358" cy="1543713"/>
          </a:xfrm>
        </p:grpSpPr>
        <p:cxnSp>
          <p:nvCxnSpPr>
            <p:cNvPr id="17" name="LineBasicDefault 17">
              <a:extLst>
                <a:ext uri="{FF2B5EF4-FFF2-40B4-BE49-F238E27FC236}">
                  <a16:creationId xmlns:a16="http://schemas.microsoft.com/office/drawing/2014/main" id="{4FDC73BA-53E9-402F-5304-33FD002DE1E7}"/>
                </a:ext>
              </a:extLst>
            </p:cNvPr>
            <p:cNvCxnSpPr>
              <a:cxnSpLocks/>
            </p:cNvCxnSpPr>
            <p:nvPr>
              <p:custDataLst>
                <p:tags r:id="rId4"/>
              </p:custDataLst>
            </p:nvPr>
          </p:nvCxnSpPr>
          <p:spPr>
            <a:xfrm>
              <a:off x="235242" y="3721986"/>
              <a:ext cx="11423358"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LineBasicDefault 17">
              <a:extLst>
                <a:ext uri="{FF2B5EF4-FFF2-40B4-BE49-F238E27FC236}">
                  <a16:creationId xmlns:a16="http://schemas.microsoft.com/office/drawing/2014/main" id="{8A5B08A6-FCBD-6D88-C393-453E9D3A51E8}"/>
                </a:ext>
              </a:extLst>
            </p:cNvPr>
            <p:cNvCxnSpPr>
              <a:cxnSpLocks/>
            </p:cNvCxnSpPr>
            <p:nvPr>
              <p:custDataLst>
                <p:tags r:id="rId5"/>
              </p:custDataLst>
            </p:nvPr>
          </p:nvCxnSpPr>
          <p:spPr>
            <a:xfrm>
              <a:off x="235242" y="2178273"/>
              <a:ext cx="11423358"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A0381A3F-EC1E-32A8-F88C-136E1524D072}"/>
              </a:ext>
            </a:extLst>
          </p:cNvPr>
          <p:cNvGrpSpPr/>
          <p:nvPr/>
        </p:nvGrpSpPr>
        <p:grpSpPr>
          <a:xfrm>
            <a:off x="1973831" y="1387770"/>
            <a:ext cx="2332951" cy="3713129"/>
            <a:chOff x="1049157" y="1387770"/>
            <a:chExt cx="2332951" cy="3713129"/>
          </a:xfrm>
        </p:grpSpPr>
        <p:sp>
          <p:nvSpPr>
            <p:cNvPr id="24" name="TextBox 23">
              <a:extLst>
                <a:ext uri="{FF2B5EF4-FFF2-40B4-BE49-F238E27FC236}">
                  <a16:creationId xmlns:a16="http://schemas.microsoft.com/office/drawing/2014/main" id="{B525C849-35F4-CB22-A958-AC95FE9560AB}"/>
                </a:ext>
              </a:extLst>
            </p:cNvPr>
            <p:cNvSpPr txBox="1">
              <a:spLocks/>
            </p:cNvSpPr>
            <p:nvPr/>
          </p:nvSpPr>
          <p:spPr>
            <a:xfrm>
              <a:off x="1049157" y="1709735"/>
              <a:ext cx="2332951"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Facility interconnection studies</a:t>
              </a:r>
            </a:p>
          </p:txBody>
        </p:sp>
        <p:sp>
          <p:nvSpPr>
            <p:cNvPr id="28" name="TextBox 27">
              <a:extLst>
                <a:ext uri="{FF2B5EF4-FFF2-40B4-BE49-F238E27FC236}">
                  <a16:creationId xmlns:a16="http://schemas.microsoft.com/office/drawing/2014/main" id="{ADA94277-8665-7798-5332-E49075BD6F9F}"/>
                </a:ext>
              </a:extLst>
            </p:cNvPr>
            <p:cNvSpPr txBox="1">
              <a:spLocks/>
            </p:cNvSpPr>
            <p:nvPr/>
          </p:nvSpPr>
          <p:spPr>
            <a:xfrm>
              <a:off x="1049157" y="2254708"/>
              <a:ext cx="2332951"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Establishes requirements for the Transmission Planner and Planning Coordinator to study the impact of interconnecting a new facility to the bulk electric system</a:t>
              </a:r>
            </a:p>
          </p:txBody>
        </p:sp>
        <p:sp>
          <p:nvSpPr>
            <p:cNvPr id="32" name="TextBox 31">
              <a:extLst>
                <a:ext uri="{FF2B5EF4-FFF2-40B4-BE49-F238E27FC236}">
                  <a16:creationId xmlns:a16="http://schemas.microsoft.com/office/drawing/2014/main" id="{C8E5CF65-F4D2-1C17-31FC-3C26B4B16E98}"/>
                </a:ext>
              </a:extLst>
            </p:cNvPr>
            <p:cNvSpPr txBox="1">
              <a:spLocks/>
            </p:cNvSpPr>
            <p:nvPr/>
          </p:nvSpPr>
          <p:spPr>
            <a:xfrm>
              <a:off x="1049157" y="3808237"/>
              <a:ext cx="2332951" cy="129266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Requires the applicable entities to perform steady-state, stability, and short-circuit studies to confirm the interconnection does not degrade system reliability. The load developer must supply accurate load models and parameters</a:t>
              </a:r>
            </a:p>
          </p:txBody>
        </p:sp>
        <p:sp>
          <p:nvSpPr>
            <p:cNvPr id="39" name="Rectangle: Rounded Corners 38">
              <a:extLst>
                <a:ext uri="{FF2B5EF4-FFF2-40B4-BE49-F238E27FC236}">
                  <a16:creationId xmlns:a16="http://schemas.microsoft.com/office/drawing/2014/main" id="{D1F29551-8ABD-40DF-51BC-5F06E60AFA3D}"/>
                </a:ext>
              </a:extLst>
            </p:cNvPr>
            <p:cNvSpPr>
              <a:spLocks/>
            </p:cNvSpPr>
            <p:nvPr/>
          </p:nvSpPr>
          <p:spPr>
            <a:xfrm>
              <a:off x="1049157"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NERC FAC-002</a:t>
              </a:r>
            </a:p>
          </p:txBody>
        </p:sp>
      </p:grpSp>
      <p:grpSp>
        <p:nvGrpSpPr>
          <p:cNvPr id="48" name="Group 47">
            <a:extLst>
              <a:ext uri="{FF2B5EF4-FFF2-40B4-BE49-F238E27FC236}">
                <a16:creationId xmlns:a16="http://schemas.microsoft.com/office/drawing/2014/main" id="{97C0EC83-38DC-0922-7501-8A8D3BDA5BDD}"/>
              </a:ext>
            </a:extLst>
          </p:cNvPr>
          <p:cNvGrpSpPr/>
          <p:nvPr/>
        </p:nvGrpSpPr>
        <p:grpSpPr>
          <a:xfrm>
            <a:off x="4424437" y="1387770"/>
            <a:ext cx="2332951" cy="2974465"/>
            <a:chOff x="3807987" y="1387770"/>
            <a:chExt cx="2332951" cy="2974465"/>
          </a:xfrm>
        </p:grpSpPr>
        <p:sp>
          <p:nvSpPr>
            <p:cNvPr id="23" name="TextBox 22">
              <a:extLst>
                <a:ext uri="{FF2B5EF4-FFF2-40B4-BE49-F238E27FC236}">
                  <a16:creationId xmlns:a16="http://schemas.microsoft.com/office/drawing/2014/main" id="{DEBBD226-C374-26F3-5745-5C882E7AFA67}"/>
                </a:ext>
              </a:extLst>
            </p:cNvPr>
            <p:cNvSpPr txBox="1">
              <a:spLocks/>
            </p:cNvSpPr>
            <p:nvPr/>
          </p:nvSpPr>
          <p:spPr>
            <a:xfrm>
              <a:off x="3807987" y="1709735"/>
              <a:ext cx="2332951"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Transmission planning performance requirements</a:t>
              </a:r>
            </a:p>
          </p:txBody>
        </p:sp>
        <p:sp>
          <p:nvSpPr>
            <p:cNvPr id="29" name="TextBox 28">
              <a:extLst>
                <a:ext uri="{FF2B5EF4-FFF2-40B4-BE49-F238E27FC236}">
                  <a16:creationId xmlns:a16="http://schemas.microsoft.com/office/drawing/2014/main" id="{688DB3F0-3B86-98EE-B8DE-EB5513040FA1}"/>
                </a:ext>
              </a:extLst>
            </p:cNvPr>
            <p:cNvSpPr txBox="1">
              <a:spLocks/>
            </p:cNvSpPr>
            <p:nvPr/>
          </p:nvSpPr>
          <p:spPr>
            <a:xfrm>
              <a:off x="3807987" y="2254708"/>
              <a:ext cx="233295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Defines steady-state performance requirements for the transmission system under a range of contingency categories (P0-P7), from no contingency to extreme events</a:t>
              </a:r>
            </a:p>
          </p:txBody>
        </p:sp>
        <p:sp>
          <p:nvSpPr>
            <p:cNvPr id="33" name="TextBox 32">
              <a:extLst>
                <a:ext uri="{FF2B5EF4-FFF2-40B4-BE49-F238E27FC236}">
                  <a16:creationId xmlns:a16="http://schemas.microsoft.com/office/drawing/2014/main" id="{C11975BA-0F2C-247E-FDEB-9655D8FDC40E}"/>
                </a:ext>
              </a:extLst>
            </p:cNvPr>
            <p:cNvSpPr txBox="1">
              <a:spLocks/>
            </p:cNvSpPr>
            <p:nvPr/>
          </p:nvSpPr>
          <p:spPr>
            <a:xfrm>
              <a:off x="3807987" y="3808237"/>
              <a:ext cx="2332951"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Sets forth the transmission reliability criteria for the bulk electric system</a:t>
              </a:r>
            </a:p>
          </p:txBody>
        </p:sp>
        <p:sp>
          <p:nvSpPr>
            <p:cNvPr id="40" name="Rectangle: Rounded Corners 39">
              <a:extLst>
                <a:ext uri="{FF2B5EF4-FFF2-40B4-BE49-F238E27FC236}">
                  <a16:creationId xmlns:a16="http://schemas.microsoft.com/office/drawing/2014/main" id="{5173D4F7-6153-C19F-C8B6-0AD8FE468C50}"/>
                </a:ext>
              </a:extLst>
            </p:cNvPr>
            <p:cNvSpPr>
              <a:spLocks/>
            </p:cNvSpPr>
            <p:nvPr/>
          </p:nvSpPr>
          <p:spPr>
            <a:xfrm>
              <a:off x="3807987"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NERC TPL-001</a:t>
              </a:r>
            </a:p>
          </p:txBody>
        </p:sp>
      </p:grpSp>
      <p:grpSp>
        <p:nvGrpSpPr>
          <p:cNvPr id="44" name="Group 43">
            <a:extLst>
              <a:ext uri="{FF2B5EF4-FFF2-40B4-BE49-F238E27FC236}">
                <a16:creationId xmlns:a16="http://schemas.microsoft.com/office/drawing/2014/main" id="{7E3E2028-145A-0E5F-29D8-C470A3CB7726}"/>
              </a:ext>
            </a:extLst>
          </p:cNvPr>
          <p:cNvGrpSpPr/>
          <p:nvPr/>
        </p:nvGrpSpPr>
        <p:grpSpPr>
          <a:xfrm>
            <a:off x="6875043" y="1387770"/>
            <a:ext cx="2332951" cy="3343797"/>
            <a:chOff x="6566819" y="1387770"/>
            <a:chExt cx="2332951" cy="3343797"/>
          </a:xfrm>
        </p:grpSpPr>
        <p:sp>
          <p:nvSpPr>
            <p:cNvPr id="22" name="TextBox 21">
              <a:extLst>
                <a:ext uri="{FF2B5EF4-FFF2-40B4-BE49-F238E27FC236}">
                  <a16:creationId xmlns:a16="http://schemas.microsoft.com/office/drawing/2014/main" id="{44FCCA3E-30A0-35CF-2259-503B2C6D8551}"/>
                </a:ext>
              </a:extLst>
            </p:cNvPr>
            <p:cNvSpPr txBox="1">
              <a:spLocks/>
            </p:cNvSpPr>
            <p:nvPr/>
          </p:nvSpPr>
          <p:spPr>
            <a:xfrm>
              <a:off x="6566819" y="1709735"/>
              <a:ext cx="23329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Transmission planning criteria</a:t>
              </a:r>
            </a:p>
          </p:txBody>
        </p:sp>
        <p:sp>
          <p:nvSpPr>
            <p:cNvPr id="30" name="TextBox 29">
              <a:extLst>
                <a:ext uri="{FF2B5EF4-FFF2-40B4-BE49-F238E27FC236}">
                  <a16:creationId xmlns:a16="http://schemas.microsoft.com/office/drawing/2014/main" id="{2195469D-22FB-B930-409C-4E21C3160A45}"/>
                </a:ext>
              </a:extLst>
            </p:cNvPr>
            <p:cNvSpPr txBox="1">
              <a:spLocks/>
            </p:cNvSpPr>
            <p:nvPr/>
          </p:nvSpPr>
          <p:spPr>
            <a:xfrm>
              <a:off x="6566819" y="2254708"/>
              <a:ext cx="2332951" cy="129266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Defines ERCOT’s regional transmission planning criteria, performance requirements, and study methodology- including how new large loads must be modeled and assessed within the ERCOT grid </a:t>
              </a:r>
            </a:p>
          </p:txBody>
        </p:sp>
        <p:sp>
          <p:nvSpPr>
            <p:cNvPr id="34" name="TextBox 33">
              <a:extLst>
                <a:ext uri="{FF2B5EF4-FFF2-40B4-BE49-F238E27FC236}">
                  <a16:creationId xmlns:a16="http://schemas.microsoft.com/office/drawing/2014/main" id="{1CF88C2E-B354-B21B-8B51-2004804C670D}"/>
                </a:ext>
              </a:extLst>
            </p:cNvPr>
            <p:cNvSpPr txBox="1">
              <a:spLocks/>
            </p:cNvSpPr>
            <p:nvPr/>
          </p:nvSpPr>
          <p:spPr>
            <a:xfrm>
              <a:off x="6566819" y="3808237"/>
              <a:ext cx="2332951"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Sets forth ERCOT’s reliability criteria that is additive to the NERC criteria, and requires network upgrades when deficiencies are identified</a:t>
              </a:r>
            </a:p>
          </p:txBody>
        </p:sp>
        <p:sp>
          <p:nvSpPr>
            <p:cNvPr id="41" name="Rectangle: Rounded Corners 40">
              <a:extLst>
                <a:ext uri="{FF2B5EF4-FFF2-40B4-BE49-F238E27FC236}">
                  <a16:creationId xmlns:a16="http://schemas.microsoft.com/office/drawing/2014/main" id="{59205947-E286-0185-9A93-E75EFBFC323C}"/>
                </a:ext>
              </a:extLst>
            </p:cNvPr>
            <p:cNvSpPr>
              <a:spLocks/>
            </p:cNvSpPr>
            <p:nvPr/>
          </p:nvSpPr>
          <p:spPr>
            <a:xfrm>
              <a:off x="6566819"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ERCOT Planning Guide </a:t>
              </a:r>
              <a:r>
                <a:rPr lang="en-US" sz="1100" b="1"/>
                <a:t>§</a:t>
              </a:r>
              <a:r>
                <a:rPr lang="en-US" sz="1200" b="1"/>
                <a:t>4 </a:t>
              </a:r>
            </a:p>
          </p:txBody>
        </p:sp>
      </p:grpSp>
      <p:grpSp>
        <p:nvGrpSpPr>
          <p:cNvPr id="27" name="Group 26">
            <a:extLst>
              <a:ext uri="{FF2B5EF4-FFF2-40B4-BE49-F238E27FC236}">
                <a16:creationId xmlns:a16="http://schemas.microsoft.com/office/drawing/2014/main" id="{6D3CEB69-30C6-3435-965E-65C5C501509A}"/>
              </a:ext>
            </a:extLst>
          </p:cNvPr>
          <p:cNvGrpSpPr/>
          <p:nvPr/>
        </p:nvGrpSpPr>
        <p:grpSpPr>
          <a:xfrm>
            <a:off x="9325649" y="1387770"/>
            <a:ext cx="2332951" cy="3897795"/>
            <a:chOff x="9325649" y="1387770"/>
            <a:chExt cx="2332951" cy="3897795"/>
          </a:xfrm>
        </p:grpSpPr>
        <p:sp>
          <p:nvSpPr>
            <p:cNvPr id="21" name="TextBox 20">
              <a:extLst>
                <a:ext uri="{FF2B5EF4-FFF2-40B4-BE49-F238E27FC236}">
                  <a16:creationId xmlns:a16="http://schemas.microsoft.com/office/drawing/2014/main" id="{95FE9352-7D8F-EE4C-9071-94722C795B8F}"/>
                </a:ext>
              </a:extLst>
            </p:cNvPr>
            <p:cNvSpPr txBox="1">
              <a:spLocks/>
            </p:cNvSpPr>
            <p:nvPr/>
          </p:nvSpPr>
          <p:spPr>
            <a:xfrm>
              <a:off x="9325649" y="1709735"/>
              <a:ext cx="2332951"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Large load interconnection process</a:t>
              </a:r>
            </a:p>
          </p:txBody>
        </p:sp>
        <p:sp>
          <p:nvSpPr>
            <p:cNvPr id="31" name="TextBox 30">
              <a:extLst>
                <a:ext uri="{FF2B5EF4-FFF2-40B4-BE49-F238E27FC236}">
                  <a16:creationId xmlns:a16="http://schemas.microsoft.com/office/drawing/2014/main" id="{ADFA7D31-DAA9-0C76-352D-67DB35410DFB}"/>
                </a:ext>
              </a:extLst>
            </p:cNvPr>
            <p:cNvSpPr txBox="1">
              <a:spLocks/>
            </p:cNvSpPr>
            <p:nvPr/>
          </p:nvSpPr>
          <p:spPr>
            <a:xfrm>
              <a:off x="9325649" y="2254708"/>
              <a:ext cx="233295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Establishes the procedural and technical framework specifically for interconnecting large loads (≥ 75 MW) to the ERCOT transmission system, from application through commercial operation</a:t>
              </a:r>
            </a:p>
          </p:txBody>
        </p:sp>
        <p:sp>
          <p:nvSpPr>
            <p:cNvPr id="35" name="TextBox 34">
              <a:extLst>
                <a:ext uri="{FF2B5EF4-FFF2-40B4-BE49-F238E27FC236}">
                  <a16:creationId xmlns:a16="http://schemas.microsoft.com/office/drawing/2014/main" id="{8CC1AD8C-FBEE-C2D2-A56E-D6364054B432}"/>
                </a:ext>
              </a:extLst>
            </p:cNvPr>
            <p:cNvSpPr txBox="1">
              <a:spLocks/>
            </p:cNvSpPr>
            <p:nvPr/>
          </p:nvSpPr>
          <p:spPr>
            <a:xfrm>
              <a:off x="9325649" y="3808237"/>
              <a:ext cx="2332951" cy="147732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The primary ERCOT procedural roadmap for large loads. Covers the Large Load Interconnection Requests (LLIR) process, required study agreements, deposit milestones, phased study process, and commercial terms for cost responsibility of network upgrades</a:t>
              </a:r>
            </a:p>
          </p:txBody>
        </p:sp>
        <p:sp>
          <p:nvSpPr>
            <p:cNvPr id="42" name="Rectangle: Rounded Corners 41">
              <a:extLst>
                <a:ext uri="{FF2B5EF4-FFF2-40B4-BE49-F238E27FC236}">
                  <a16:creationId xmlns:a16="http://schemas.microsoft.com/office/drawing/2014/main" id="{02FC005B-B0F1-4372-3B36-21CD1FFC4E57}"/>
                </a:ext>
              </a:extLst>
            </p:cNvPr>
            <p:cNvSpPr>
              <a:spLocks/>
            </p:cNvSpPr>
            <p:nvPr/>
          </p:nvSpPr>
          <p:spPr>
            <a:xfrm>
              <a:off x="9325649"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ERCOT Planning Guide </a:t>
              </a:r>
              <a:r>
                <a:rPr lang="en-US" sz="1100" b="1"/>
                <a:t>§</a:t>
              </a:r>
              <a:r>
                <a:rPr lang="en-US" sz="1200" b="1"/>
                <a:t>9</a:t>
              </a:r>
            </a:p>
          </p:txBody>
        </p:sp>
      </p:grpSp>
      <p:sp>
        <p:nvSpPr>
          <p:cNvPr id="59" name="Rectangle: Rounded Corners 58">
            <a:extLst>
              <a:ext uri="{FF2B5EF4-FFF2-40B4-BE49-F238E27FC236}">
                <a16:creationId xmlns:a16="http://schemas.microsoft.com/office/drawing/2014/main" id="{FBD52294-B6C1-2349-6EEC-D6BA7D325B9E}"/>
              </a:ext>
            </a:extLst>
          </p:cNvPr>
          <p:cNvSpPr/>
          <p:nvPr/>
        </p:nvSpPr>
        <p:spPr>
          <a:xfrm>
            <a:off x="1226646" y="5779382"/>
            <a:ext cx="9738709" cy="452480"/>
          </a:xfrm>
          <a:prstGeom prst="round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Key takeaway: </a:t>
            </a:r>
            <a:r>
              <a:rPr lang="en-US" sz="1200">
                <a:solidFill>
                  <a:schemeClr val="tx1"/>
                </a:solidFill>
              </a:rPr>
              <a:t>NERC Reliability Standards and ERCOT Planning Guide requirements govern the reliability assessment of new Large Loads</a:t>
            </a:r>
            <a:endParaRPr lang="en-US" sz="1200" b="1">
              <a:solidFill>
                <a:schemeClr val="tx1"/>
              </a:solidFill>
            </a:endParaRPr>
          </a:p>
        </p:txBody>
      </p:sp>
    </p:spTree>
    <p:extLst>
      <p:ext uri="{BB962C8B-B14F-4D97-AF65-F5344CB8AC3E}">
        <p14:creationId xmlns:p14="http://schemas.microsoft.com/office/powerpoint/2010/main" val="303154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0363200" y="97536"/>
            <a:ext cx="1645920" cy="438912"/>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PUBLIC</a:t>
            </a:r>
            <a:endParaRPr lang="en-US" sz="1333" dirty="0"/>
          </a:p>
        </p:txBody>
      </p:sp>
      <p:sp>
        <p:nvSpPr>
          <p:cNvPr id="6" name="Shape 4"/>
          <p:cNvSpPr/>
          <p:nvPr/>
        </p:nvSpPr>
        <p:spPr>
          <a:xfrm>
            <a:off x="268224" y="877824"/>
            <a:ext cx="3535680" cy="4328160"/>
          </a:xfrm>
          <a:prstGeom prst="roundRect">
            <a:avLst>
              <a:gd name="adj" fmla="val 413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7" name="Shape 5"/>
          <p:cNvSpPr/>
          <p:nvPr/>
        </p:nvSpPr>
        <p:spPr>
          <a:xfrm>
            <a:off x="268224" y="877824"/>
            <a:ext cx="3535680" cy="682752"/>
          </a:xfrm>
          <a:prstGeom prst="rect">
            <a:avLst/>
          </a:prstGeom>
          <a:solidFill>
            <a:srgbClr val="00606B"/>
          </a:solidFill>
          <a:ln w="12700">
            <a:solidFill>
              <a:srgbClr val="00606B"/>
            </a:solidFill>
            <a:prstDash val="solid"/>
          </a:ln>
        </p:spPr>
        <p:txBody>
          <a:bodyPr/>
          <a:lstStyle/>
          <a:p>
            <a:endParaRPr lang="en-US" sz="2400"/>
          </a:p>
        </p:txBody>
      </p:sp>
      <p:sp>
        <p:nvSpPr>
          <p:cNvPr id="8" name="Shape 6"/>
          <p:cNvSpPr/>
          <p:nvPr/>
        </p:nvSpPr>
        <p:spPr>
          <a:xfrm>
            <a:off x="268224" y="1341120"/>
            <a:ext cx="3535680" cy="219456"/>
          </a:xfrm>
          <a:prstGeom prst="rect">
            <a:avLst/>
          </a:prstGeom>
          <a:solidFill>
            <a:srgbClr val="00606B"/>
          </a:solidFill>
          <a:ln w="12700">
            <a:solidFill>
              <a:srgbClr val="00606B"/>
            </a:solidFill>
            <a:prstDash val="solid"/>
          </a:ln>
        </p:spPr>
        <p:txBody>
          <a:bodyPr/>
          <a:lstStyle/>
          <a:p>
            <a:endParaRPr lang="en-US" sz="2400"/>
          </a:p>
        </p:txBody>
      </p:sp>
      <p:sp>
        <p:nvSpPr>
          <p:cNvPr id="9" name="Shape 7"/>
          <p:cNvSpPr/>
          <p:nvPr/>
        </p:nvSpPr>
        <p:spPr>
          <a:xfrm>
            <a:off x="3901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10" name="Text 8"/>
          <p:cNvSpPr/>
          <p:nvPr/>
        </p:nvSpPr>
        <p:spPr>
          <a:xfrm>
            <a:off x="3901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1</a:t>
            </a:r>
            <a:endParaRPr lang="en-US" sz="1467" dirty="0"/>
          </a:p>
        </p:txBody>
      </p:sp>
      <p:sp>
        <p:nvSpPr>
          <p:cNvPr id="11" name="Text 9"/>
          <p:cNvSpPr/>
          <p:nvPr/>
        </p:nvSpPr>
        <p:spPr>
          <a:xfrm>
            <a:off x="926592" y="938784"/>
            <a:ext cx="2779776"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SCED₋₁  (Previous Run)</a:t>
            </a:r>
            <a:endParaRPr lang="en-US" sz="1667" dirty="0"/>
          </a:p>
        </p:txBody>
      </p:sp>
      <p:sp>
        <p:nvSpPr>
          <p:cNvPr id="12" name="Text 10"/>
          <p:cNvSpPr/>
          <p:nvPr/>
        </p:nvSpPr>
        <p:spPr>
          <a:xfrm>
            <a:off x="414528" y="1682496"/>
            <a:ext cx="3243072" cy="877824"/>
          </a:xfrm>
          <a:prstGeom prst="rect">
            <a:avLst/>
          </a:prstGeom>
          <a:noFill/>
          <a:ln/>
        </p:spPr>
        <p:txBody>
          <a:bodyPr wrap="square" lIns="0" tIns="0" rIns="0" bIns="0" rtlCol="0" anchor="t"/>
          <a:lstStyle/>
          <a:p>
            <a:r>
              <a:rPr lang="en-US" sz="1400" dirty="0">
                <a:solidFill>
                  <a:srgbClr val="2D3748"/>
                </a:solidFill>
                <a:latin typeface="Arial" panose="020B0604020202020204" pitchFamily="34" charset="0"/>
                <a:ea typeface="Calibri" pitchFamily="34" charset="-122"/>
                <a:cs typeface="Arial" panose="020B0604020202020204" pitchFamily="34" charset="0"/>
              </a:rPr>
              <a:t>After each SCED run, generate a fresh list of transmission constraints whose Shadow Price ≥ 90% of Max Shadow Price:</a:t>
            </a:r>
            <a:endParaRPr lang="en-US" sz="1400" dirty="0">
              <a:latin typeface="Arial" panose="020B0604020202020204" pitchFamily="34" charset="0"/>
              <a:cs typeface="Arial" panose="020B0604020202020204" pitchFamily="34" charset="0"/>
            </a:endParaRPr>
          </a:p>
        </p:txBody>
      </p:sp>
      <p:sp>
        <p:nvSpPr>
          <p:cNvPr id="13" name="Shape 11"/>
          <p:cNvSpPr/>
          <p:nvPr/>
        </p:nvSpPr>
        <p:spPr>
          <a:xfrm>
            <a:off x="536448" y="2791968"/>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14" name="Text 12"/>
          <p:cNvSpPr/>
          <p:nvPr/>
        </p:nvSpPr>
        <p:spPr>
          <a:xfrm>
            <a:off x="804672" y="2706624"/>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Constraint₁₂₃</a:t>
            </a:r>
            <a:endParaRPr lang="en-US" sz="1467" dirty="0"/>
          </a:p>
        </p:txBody>
      </p:sp>
      <p:sp>
        <p:nvSpPr>
          <p:cNvPr id="15" name="Shape 13"/>
          <p:cNvSpPr/>
          <p:nvPr/>
        </p:nvSpPr>
        <p:spPr>
          <a:xfrm>
            <a:off x="414528" y="3194304"/>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16" name="Shape 14"/>
          <p:cNvSpPr/>
          <p:nvPr/>
        </p:nvSpPr>
        <p:spPr>
          <a:xfrm>
            <a:off x="414528" y="3194304"/>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17" name="Shape 15"/>
          <p:cNvSpPr/>
          <p:nvPr/>
        </p:nvSpPr>
        <p:spPr>
          <a:xfrm>
            <a:off x="536448" y="3328416"/>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18" name="Text 16"/>
          <p:cNvSpPr/>
          <p:nvPr/>
        </p:nvSpPr>
        <p:spPr>
          <a:xfrm>
            <a:off x="804672" y="3243072"/>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Constraint₂₃₄</a:t>
            </a:r>
            <a:endParaRPr lang="en-US" sz="1467" dirty="0"/>
          </a:p>
        </p:txBody>
      </p:sp>
      <p:sp>
        <p:nvSpPr>
          <p:cNvPr id="19" name="Shape 17"/>
          <p:cNvSpPr/>
          <p:nvPr/>
        </p:nvSpPr>
        <p:spPr>
          <a:xfrm>
            <a:off x="536448" y="3864864"/>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20" name="Text 18"/>
          <p:cNvSpPr/>
          <p:nvPr/>
        </p:nvSpPr>
        <p:spPr>
          <a:xfrm>
            <a:off x="804672" y="3779520"/>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Constraint₃₄₅</a:t>
            </a:r>
            <a:endParaRPr lang="en-US" sz="1467" dirty="0"/>
          </a:p>
        </p:txBody>
      </p:sp>
      <p:sp>
        <p:nvSpPr>
          <p:cNvPr id="21" name="Shape 19"/>
          <p:cNvSpPr/>
          <p:nvPr/>
        </p:nvSpPr>
        <p:spPr>
          <a:xfrm>
            <a:off x="414528" y="4267200"/>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22" name="Shape 20"/>
          <p:cNvSpPr/>
          <p:nvPr/>
        </p:nvSpPr>
        <p:spPr>
          <a:xfrm>
            <a:off x="414528" y="4267200"/>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23" name="Shape 21"/>
          <p:cNvSpPr/>
          <p:nvPr/>
        </p:nvSpPr>
        <p:spPr>
          <a:xfrm>
            <a:off x="536448" y="4401312"/>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24" name="Text 22"/>
          <p:cNvSpPr/>
          <p:nvPr/>
        </p:nvSpPr>
        <p:spPr>
          <a:xfrm>
            <a:off x="804672" y="4315968"/>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Constraint₄₅₆</a:t>
            </a:r>
            <a:endParaRPr lang="en-US" sz="1467" dirty="0"/>
          </a:p>
        </p:txBody>
      </p:sp>
      <p:sp>
        <p:nvSpPr>
          <p:cNvPr id="25" name="Text 23"/>
          <p:cNvSpPr/>
          <p:nvPr/>
        </p:nvSpPr>
        <p:spPr>
          <a:xfrm>
            <a:off x="414528" y="4657344"/>
            <a:ext cx="3291840" cy="438912"/>
          </a:xfrm>
          <a:prstGeom prst="rect">
            <a:avLst/>
          </a:prstGeom>
          <a:noFill/>
          <a:ln/>
        </p:spPr>
        <p:txBody>
          <a:bodyPr wrap="square" lIns="67733" tIns="67733" rIns="67733" bIns="67733" rtlCol="0" anchor="ctr"/>
          <a:lstStyle/>
          <a:p>
            <a:r>
              <a:rPr lang="en-US" sz="1200" i="1" dirty="0">
                <a:solidFill>
                  <a:srgbClr val="008060"/>
                </a:solidFill>
                <a:latin typeface="Calibri" pitchFamily="34" charset="0"/>
                <a:ea typeface="Calibri" pitchFamily="34" charset="-122"/>
                <a:cs typeface="Calibri" pitchFamily="34" charset="-120"/>
              </a:rPr>
              <a:t>⚡ Shadow price threshold triggered</a:t>
            </a:r>
            <a:endParaRPr lang="en-US" sz="1200" dirty="0"/>
          </a:p>
        </p:txBody>
      </p:sp>
      <p:sp>
        <p:nvSpPr>
          <p:cNvPr id="26" name="Shape 24"/>
          <p:cNvSpPr/>
          <p:nvPr/>
        </p:nvSpPr>
        <p:spPr>
          <a:xfrm>
            <a:off x="3803904" y="2980944"/>
            <a:ext cx="633984" cy="0"/>
          </a:xfrm>
          <a:prstGeom prst="line">
            <a:avLst/>
          </a:prstGeom>
          <a:noFill/>
          <a:ln w="31750">
            <a:solidFill>
              <a:srgbClr val="008090"/>
            </a:solidFill>
            <a:prstDash val="solid"/>
            <a:tailEnd type="triangle"/>
          </a:ln>
        </p:spPr>
        <p:txBody>
          <a:bodyPr/>
          <a:lstStyle/>
          <a:p>
            <a:endParaRPr lang="en-US" sz="2400"/>
          </a:p>
        </p:txBody>
      </p:sp>
      <p:sp>
        <p:nvSpPr>
          <p:cNvPr id="27" name="Text 25"/>
          <p:cNvSpPr/>
          <p:nvPr/>
        </p:nvSpPr>
        <p:spPr>
          <a:xfrm>
            <a:off x="3852672" y="2651760"/>
            <a:ext cx="536448" cy="316992"/>
          </a:xfrm>
          <a:prstGeom prst="rect">
            <a:avLst/>
          </a:prstGeom>
          <a:noFill/>
          <a:ln/>
        </p:spPr>
        <p:txBody>
          <a:bodyPr wrap="square" lIns="0" tIns="0" rIns="0" bIns="0" rtlCol="0" anchor="ctr"/>
          <a:lstStyle/>
          <a:p>
            <a:pPr algn="ctr"/>
            <a:r>
              <a:rPr lang="en-US" sz="1200" dirty="0">
                <a:solidFill>
                  <a:srgbClr val="008090"/>
                </a:solidFill>
                <a:latin typeface="Calibri" pitchFamily="34" charset="0"/>
                <a:ea typeface="Calibri" pitchFamily="34" charset="-122"/>
                <a:cs typeface="Calibri" pitchFamily="34" charset="-120"/>
              </a:rPr>
              <a:t>Match</a:t>
            </a:r>
            <a:endParaRPr lang="en-US" sz="1067" dirty="0"/>
          </a:p>
        </p:txBody>
      </p:sp>
      <p:sp>
        <p:nvSpPr>
          <p:cNvPr id="28" name="Shape 26"/>
          <p:cNvSpPr/>
          <p:nvPr/>
        </p:nvSpPr>
        <p:spPr>
          <a:xfrm>
            <a:off x="4535424" y="877824"/>
            <a:ext cx="3535680" cy="4328160"/>
          </a:xfrm>
          <a:prstGeom prst="roundRect">
            <a:avLst>
              <a:gd name="adj" fmla="val 413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29" name="Shape 27"/>
          <p:cNvSpPr/>
          <p:nvPr/>
        </p:nvSpPr>
        <p:spPr>
          <a:xfrm>
            <a:off x="4535424" y="877824"/>
            <a:ext cx="3535680" cy="682752"/>
          </a:xfrm>
          <a:prstGeom prst="rect">
            <a:avLst/>
          </a:prstGeom>
          <a:solidFill>
            <a:srgbClr val="008090"/>
          </a:solidFill>
          <a:ln w="12700">
            <a:solidFill>
              <a:srgbClr val="008090"/>
            </a:solidFill>
            <a:prstDash val="solid"/>
          </a:ln>
        </p:spPr>
        <p:txBody>
          <a:bodyPr/>
          <a:lstStyle/>
          <a:p>
            <a:endParaRPr lang="en-US" sz="2400"/>
          </a:p>
        </p:txBody>
      </p:sp>
      <p:sp>
        <p:nvSpPr>
          <p:cNvPr id="30" name="Shape 28"/>
          <p:cNvSpPr/>
          <p:nvPr/>
        </p:nvSpPr>
        <p:spPr>
          <a:xfrm>
            <a:off x="4535424" y="1341120"/>
            <a:ext cx="3535680" cy="219456"/>
          </a:xfrm>
          <a:prstGeom prst="rect">
            <a:avLst/>
          </a:prstGeom>
          <a:solidFill>
            <a:srgbClr val="008090"/>
          </a:solidFill>
          <a:ln w="12700">
            <a:solidFill>
              <a:srgbClr val="008090"/>
            </a:solidFill>
            <a:prstDash val="solid"/>
          </a:ln>
        </p:spPr>
        <p:txBody>
          <a:bodyPr/>
          <a:lstStyle/>
          <a:p>
            <a:endParaRPr lang="en-US" sz="2400"/>
          </a:p>
        </p:txBody>
      </p:sp>
      <p:sp>
        <p:nvSpPr>
          <p:cNvPr id="31" name="Shape 29"/>
          <p:cNvSpPr/>
          <p:nvPr/>
        </p:nvSpPr>
        <p:spPr>
          <a:xfrm>
            <a:off x="46573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32" name="Text 30"/>
          <p:cNvSpPr/>
          <p:nvPr/>
        </p:nvSpPr>
        <p:spPr>
          <a:xfrm>
            <a:off x="46573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2</a:t>
            </a:r>
            <a:endParaRPr lang="en-US" sz="1467" dirty="0"/>
          </a:p>
        </p:txBody>
      </p:sp>
      <p:sp>
        <p:nvSpPr>
          <p:cNvPr id="33" name="Text 31"/>
          <p:cNvSpPr/>
          <p:nvPr/>
        </p:nvSpPr>
        <p:spPr>
          <a:xfrm>
            <a:off x="5193792" y="938784"/>
            <a:ext cx="2779776"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a:t>
            </a:r>
            <a:r>
              <a:rPr lang="en-US" sz="1667" b="1" baseline="-25000" dirty="0">
                <a:solidFill>
                  <a:srgbClr val="FFFFFF"/>
                </a:solidFill>
                <a:latin typeface="Calibri" pitchFamily="34" charset="0"/>
                <a:ea typeface="Calibri" pitchFamily="34" charset="-122"/>
                <a:cs typeface="Calibri" pitchFamily="34" charset="-120"/>
              </a:rPr>
              <a:t>current</a:t>
            </a:r>
            <a:r>
              <a:rPr lang="en-US" sz="1667" b="1" dirty="0">
                <a:solidFill>
                  <a:srgbClr val="FFFFFF"/>
                </a:solidFill>
                <a:latin typeface="Calibri" pitchFamily="34" charset="0"/>
                <a:ea typeface="Calibri" pitchFamily="34" charset="-122"/>
                <a:cs typeface="Calibri" pitchFamily="34" charset="-120"/>
              </a:rPr>
              <a:t>  (Before Step 2)</a:t>
            </a:r>
            <a:endParaRPr lang="en-US" sz="1667" dirty="0"/>
          </a:p>
        </p:txBody>
      </p:sp>
      <p:sp>
        <p:nvSpPr>
          <p:cNvPr id="34" name="Text 32"/>
          <p:cNvSpPr/>
          <p:nvPr/>
        </p:nvSpPr>
        <p:spPr>
          <a:xfrm>
            <a:off x="4681728" y="1682496"/>
            <a:ext cx="3243072" cy="755904"/>
          </a:xfrm>
          <a:prstGeom prst="rect">
            <a:avLst/>
          </a:prstGeom>
          <a:noFill/>
          <a:ln/>
        </p:spPr>
        <p:txBody>
          <a:bodyPr wrap="square" lIns="0" tIns="0" rIns="0" bIns="0" rtlCol="0" anchor="t"/>
          <a:lstStyle/>
          <a:p>
            <a:r>
              <a:rPr lang="en-US" sz="1400" dirty="0">
                <a:solidFill>
                  <a:srgbClr val="2D3748"/>
                </a:solidFill>
                <a:latin typeface="Arial" panose="020B0604020202020204" pitchFamily="34" charset="0"/>
                <a:ea typeface="Calibri" pitchFamily="34" charset="-122"/>
                <a:cs typeface="Arial" panose="020B0604020202020204" pitchFamily="34" charset="0"/>
              </a:rPr>
              <a:t>Compare the matching list against all active constraints in the current SCED run:</a:t>
            </a:r>
            <a:endParaRPr lang="en-US" sz="1400" dirty="0">
              <a:latin typeface="Arial" panose="020B0604020202020204" pitchFamily="34" charset="0"/>
              <a:cs typeface="Arial" panose="020B0604020202020204" pitchFamily="34" charset="0"/>
            </a:endParaRPr>
          </a:p>
        </p:txBody>
      </p:sp>
      <p:sp>
        <p:nvSpPr>
          <p:cNvPr id="35" name="Shape 33"/>
          <p:cNvSpPr/>
          <p:nvPr/>
        </p:nvSpPr>
        <p:spPr>
          <a:xfrm>
            <a:off x="4681728" y="2609088"/>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36" name="Shape 34"/>
          <p:cNvSpPr/>
          <p:nvPr/>
        </p:nvSpPr>
        <p:spPr>
          <a:xfrm>
            <a:off x="4681728" y="2609088"/>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37" name="Shape 35"/>
          <p:cNvSpPr/>
          <p:nvPr/>
        </p:nvSpPr>
        <p:spPr>
          <a:xfrm>
            <a:off x="4803648" y="2743200"/>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38" name="Text 36"/>
          <p:cNvSpPr/>
          <p:nvPr/>
        </p:nvSpPr>
        <p:spPr>
          <a:xfrm>
            <a:off x="5071872" y="2657856"/>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Constraint₂₃₄</a:t>
            </a:r>
            <a:endParaRPr lang="en-US" sz="1467" dirty="0"/>
          </a:p>
        </p:txBody>
      </p:sp>
      <p:sp>
        <p:nvSpPr>
          <p:cNvPr id="39" name="Shape 37"/>
          <p:cNvSpPr/>
          <p:nvPr/>
        </p:nvSpPr>
        <p:spPr>
          <a:xfrm>
            <a:off x="4681728" y="3145536"/>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40" name="Shape 38"/>
          <p:cNvSpPr/>
          <p:nvPr/>
        </p:nvSpPr>
        <p:spPr>
          <a:xfrm>
            <a:off x="4681728" y="3145536"/>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41" name="Shape 39"/>
          <p:cNvSpPr/>
          <p:nvPr/>
        </p:nvSpPr>
        <p:spPr>
          <a:xfrm>
            <a:off x="4803648" y="3279648"/>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42" name="Text 40"/>
          <p:cNvSpPr/>
          <p:nvPr/>
        </p:nvSpPr>
        <p:spPr>
          <a:xfrm>
            <a:off x="5071872" y="3194304"/>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Constraint₄₅₆</a:t>
            </a:r>
            <a:endParaRPr lang="en-US" sz="1467" dirty="0"/>
          </a:p>
        </p:txBody>
      </p:sp>
      <p:sp>
        <p:nvSpPr>
          <p:cNvPr id="43" name="Shape 41"/>
          <p:cNvSpPr/>
          <p:nvPr/>
        </p:nvSpPr>
        <p:spPr>
          <a:xfrm>
            <a:off x="4803648" y="3816096"/>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44" name="Text 42"/>
          <p:cNvSpPr/>
          <p:nvPr/>
        </p:nvSpPr>
        <p:spPr>
          <a:xfrm>
            <a:off x="5071872" y="3730752"/>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Constraint₆₇₈</a:t>
            </a:r>
            <a:endParaRPr lang="en-US" sz="1467" dirty="0"/>
          </a:p>
        </p:txBody>
      </p:sp>
      <p:sp>
        <p:nvSpPr>
          <p:cNvPr id="45" name="Shape 43"/>
          <p:cNvSpPr/>
          <p:nvPr/>
        </p:nvSpPr>
        <p:spPr>
          <a:xfrm>
            <a:off x="4803648" y="4352544"/>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46" name="Text 44"/>
          <p:cNvSpPr/>
          <p:nvPr/>
        </p:nvSpPr>
        <p:spPr>
          <a:xfrm>
            <a:off x="5071872" y="4267200"/>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Constraint₇₈₉</a:t>
            </a:r>
            <a:endParaRPr lang="en-US" sz="1467" dirty="0"/>
          </a:p>
        </p:txBody>
      </p:sp>
      <p:sp>
        <p:nvSpPr>
          <p:cNvPr id="47" name="Text 45"/>
          <p:cNvSpPr/>
          <p:nvPr/>
        </p:nvSpPr>
        <p:spPr>
          <a:xfrm>
            <a:off x="4681728" y="4657344"/>
            <a:ext cx="3291840" cy="438912"/>
          </a:xfrm>
          <a:prstGeom prst="rect">
            <a:avLst/>
          </a:prstGeom>
          <a:noFill/>
          <a:ln/>
        </p:spPr>
        <p:txBody>
          <a:bodyPr wrap="square" lIns="67733" tIns="67733" rIns="67733" bIns="67733" rtlCol="0" anchor="ctr"/>
          <a:lstStyle/>
          <a:p>
            <a:r>
              <a:rPr lang="en-US" sz="1200" i="1" dirty="0">
                <a:solidFill>
                  <a:srgbClr val="1A7F5A"/>
                </a:solidFill>
                <a:latin typeface="Calibri" pitchFamily="34" charset="0"/>
                <a:ea typeface="Calibri" pitchFamily="34" charset="-122"/>
                <a:cs typeface="Calibri" pitchFamily="34" charset="-120"/>
              </a:rPr>
              <a:t>✔ 2 constraints match — evaluate PCLRs</a:t>
            </a:r>
            <a:endParaRPr lang="en-US" sz="1200" dirty="0"/>
          </a:p>
        </p:txBody>
      </p:sp>
      <p:sp>
        <p:nvSpPr>
          <p:cNvPr id="48" name="Shape 46"/>
          <p:cNvSpPr/>
          <p:nvPr/>
        </p:nvSpPr>
        <p:spPr>
          <a:xfrm>
            <a:off x="8071104" y="2980944"/>
            <a:ext cx="633984" cy="0"/>
          </a:xfrm>
          <a:prstGeom prst="line">
            <a:avLst/>
          </a:prstGeom>
          <a:noFill/>
          <a:ln w="31750">
            <a:solidFill>
              <a:srgbClr val="008090"/>
            </a:solidFill>
            <a:prstDash val="solid"/>
            <a:tailEnd type="triangle"/>
          </a:ln>
        </p:spPr>
        <p:txBody>
          <a:bodyPr/>
          <a:lstStyle/>
          <a:p>
            <a:endParaRPr lang="en-US" sz="2400"/>
          </a:p>
        </p:txBody>
      </p:sp>
      <p:sp>
        <p:nvSpPr>
          <p:cNvPr id="49" name="Text 47"/>
          <p:cNvSpPr/>
          <p:nvPr/>
        </p:nvSpPr>
        <p:spPr>
          <a:xfrm>
            <a:off x="8168640" y="2651760"/>
            <a:ext cx="536448" cy="316992"/>
          </a:xfrm>
          <a:prstGeom prst="rect">
            <a:avLst/>
          </a:prstGeom>
          <a:noFill/>
          <a:ln/>
        </p:spPr>
        <p:txBody>
          <a:bodyPr wrap="square" lIns="0" tIns="0" rIns="0" bIns="0" rtlCol="0" anchor="ctr"/>
          <a:lstStyle/>
          <a:p>
            <a:pPr algn="ctr"/>
            <a:r>
              <a:rPr lang="en-US" sz="1200" dirty="0">
                <a:solidFill>
                  <a:srgbClr val="008090"/>
                </a:solidFill>
                <a:latin typeface="Calibri" pitchFamily="34" charset="0"/>
                <a:ea typeface="Calibri" pitchFamily="34" charset="-122"/>
                <a:cs typeface="Calibri" pitchFamily="34" charset="-120"/>
              </a:rPr>
              <a:t>Cap</a:t>
            </a:r>
            <a:endParaRPr lang="en-US" sz="1067" dirty="0"/>
          </a:p>
        </p:txBody>
      </p:sp>
      <p:sp>
        <p:nvSpPr>
          <p:cNvPr id="50" name="Shape 48"/>
          <p:cNvSpPr/>
          <p:nvPr/>
        </p:nvSpPr>
        <p:spPr>
          <a:xfrm>
            <a:off x="8802624" y="877824"/>
            <a:ext cx="3121152" cy="4328160"/>
          </a:xfrm>
          <a:prstGeom prst="roundRect">
            <a:avLst>
              <a:gd name="adj" fmla="val 468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51" name="Shape 49"/>
          <p:cNvSpPr/>
          <p:nvPr/>
        </p:nvSpPr>
        <p:spPr>
          <a:xfrm>
            <a:off x="8802624" y="877824"/>
            <a:ext cx="3121152" cy="682752"/>
          </a:xfrm>
          <a:prstGeom prst="rect">
            <a:avLst/>
          </a:prstGeom>
          <a:solidFill>
            <a:srgbClr val="00B2C8"/>
          </a:solidFill>
          <a:ln w="12700">
            <a:solidFill>
              <a:srgbClr val="00B2C8"/>
            </a:solidFill>
            <a:prstDash val="solid"/>
          </a:ln>
        </p:spPr>
        <p:txBody>
          <a:bodyPr/>
          <a:lstStyle/>
          <a:p>
            <a:endParaRPr lang="en-US" sz="2400"/>
          </a:p>
        </p:txBody>
      </p:sp>
      <p:sp>
        <p:nvSpPr>
          <p:cNvPr id="52" name="Shape 50"/>
          <p:cNvSpPr/>
          <p:nvPr/>
        </p:nvSpPr>
        <p:spPr>
          <a:xfrm>
            <a:off x="8802624" y="1341120"/>
            <a:ext cx="3121152" cy="219456"/>
          </a:xfrm>
          <a:prstGeom prst="rect">
            <a:avLst/>
          </a:prstGeom>
          <a:solidFill>
            <a:srgbClr val="00B2C8"/>
          </a:solidFill>
          <a:ln w="12700">
            <a:solidFill>
              <a:srgbClr val="00B2C8"/>
            </a:solidFill>
            <a:prstDash val="solid"/>
          </a:ln>
        </p:spPr>
        <p:txBody>
          <a:bodyPr/>
          <a:lstStyle/>
          <a:p>
            <a:endParaRPr lang="en-US" sz="2400"/>
          </a:p>
        </p:txBody>
      </p:sp>
      <p:sp>
        <p:nvSpPr>
          <p:cNvPr id="53" name="Shape 51"/>
          <p:cNvSpPr/>
          <p:nvPr/>
        </p:nvSpPr>
        <p:spPr>
          <a:xfrm>
            <a:off x="89245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54" name="Text 52"/>
          <p:cNvSpPr/>
          <p:nvPr/>
        </p:nvSpPr>
        <p:spPr>
          <a:xfrm>
            <a:off x="89245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3</a:t>
            </a:r>
            <a:endParaRPr lang="en-US" sz="1467" dirty="0"/>
          </a:p>
        </p:txBody>
      </p:sp>
      <p:sp>
        <p:nvSpPr>
          <p:cNvPr id="55" name="Text 53"/>
          <p:cNvSpPr/>
          <p:nvPr/>
        </p:nvSpPr>
        <p:spPr>
          <a:xfrm>
            <a:off x="9460992" y="938784"/>
            <a:ext cx="2365248"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 Step 2  (Bid Capped)</a:t>
            </a:r>
            <a:endParaRPr lang="en-US" sz="1667" dirty="0"/>
          </a:p>
        </p:txBody>
      </p:sp>
      <p:sp>
        <p:nvSpPr>
          <p:cNvPr id="56" name="Shape 54"/>
          <p:cNvSpPr/>
          <p:nvPr/>
        </p:nvSpPr>
        <p:spPr>
          <a:xfrm>
            <a:off x="8948928" y="2208325"/>
            <a:ext cx="2828544" cy="1109472"/>
          </a:xfrm>
          <a:prstGeom prst="rect">
            <a:avLst/>
          </a:prstGeom>
          <a:solidFill>
            <a:srgbClr val="EDF7F9"/>
          </a:solidFill>
          <a:ln w="12700">
            <a:solidFill>
              <a:srgbClr val="B2DDE5"/>
            </a:solidFill>
            <a:prstDash val="solid"/>
          </a:ln>
        </p:spPr>
        <p:txBody>
          <a:bodyPr/>
          <a:lstStyle/>
          <a:p>
            <a:endParaRPr lang="en-US" sz="2400"/>
          </a:p>
        </p:txBody>
      </p:sp>
      <p:sp>
        <p:nvSpPr>
          <p:cNvPr id="57" name="Shape 55"/>
          <p:cNvSpPr/>
          <p:nvPr/>
        </p:nvSpPr>
        <p:spPr>
          <a:xfrm>
            <a:off x="8997696" y="2315696"/>
            <a:ext cx="585216" cy="585216"/>
          </a:xfrm>
          <a:prstGeom prst="ellipse">
            <a:avLst/>
          </a:prstGeom>
          <a:solidFill>
            <a:srgbClr val="00606B"/>
          </a:solidFill>
          <a:ln w="12700">
            <a:solidFill>
              <a:srgbClr val="00606B"/>
            </a:solidFill>
            <a:prstDash val="solid"/>
          </a:ln>
        </p:spPr>
        <p:txBody>
          <a:bodyPr/>
          <a:lstStyle/>
          <a:p>
            <a:endParaRPr lang="en-US" sz="2400"/>
          </a:p>
        </p:txBody>
      </p:sp>
      <p:sp>
        <p:nvSpPr>
          <p:cNvPr id="58" name="Text 56"/>
          <p:cNvSpPr/>
          <p:nvPr/>
        </p:nvSpPr>
        <p:spPr>
          <a:xfrm>
            <a:off x="8997696" y="2305861"/>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−0.02</a:t>
            </a:r>
            <a:endParaRPr lang="en-US" sz="1133" dirty="0"/>
          </a:p>
        </p:txBody>
      </p:sp>
      <p:sp>
        <p:nvSpPr>
          <p:cNvPr id="59" name="Text 57"/>
          <p:cNvSpPr/>
          <p:nvPr/>
        </p:nvSpPr>
        <p:spPr>
          <a:xfrm>
            <a:off x="9680448" y="2281477"/>
            <a:ext cx="2023872" cy="268224"/>
          </a:xfrm>
          <a:prstGeom prst="rect">
            <a:avLst/>
          </a:prstGeom>
          <a:noFill/>
          <a:ln/>
        </p:spPr>
        <p:txBody>
          <a:bodyPr wrap="square" lIns="0" tIns="0" rIns="0" bIns="0" rtlCol="0" anchor="t"/>
          <a:lstStyle/>
          <a:p>
            <a:r>
              <a:rPr lang="en-US" sz="1267" b="1" dirty="0">
                <a:solidFill>
                  <a:srgbClr val="00606B"/>
                </a:solidFill>
                <a:latin typeface="Calibri" pitchFamily="34" charset="0"/>
                <a:ea typeface="Calibri" pitchFamily="34" charset="-122"/>
                <a:cs typeface="Calibri" pitchFamily="34" charset="-120"/>
              </a:rPr>
              <a:t>Shift Factor Rule</a:t>
            </a:r>
            <a:endParaRPr lang="en-US" sz="1267" dirty="0"/>
          </a:p>
        </p:txBody>
      </p:sp>
      <p:sp>
        <p:nvSpPr>
          <p:cNvPr id="60" name="Text 58"/>
          <p:cNvSpPr/>
          <p:nvPr/>
        </p:nvSpPr>
        <p:spPr>
          <a:xfrm>
            <a:off x="9680448" y="2549701"/>
            <a:ext cx="2023872" cy="658368"/>
          </a:xfrm>
          <a:prstGeom prst="rect">
            <a:avLst/>
          </a:prstGeom>
          <a:noFill/>
          <a:ln/>
        </p:spPr>
        <p:txBody>
          <a:bodyPr wrap="square" lIns="0" tIns="0" rIns="0" bIns="0" rtlCol="0" anchor="t"/>
          <a:lstStyle/>
          <a:p>
            <a:r>
              <a:rPr lang="en-US" sz="1100" dirty="0">
                <a:solidFill>
                  <a:srgbClr val="2D3748"/>
                </a:solidFill>
                <a:latin typeface="+mj-lt"/>
                <a:ea typeface="Calibri" pitchFamily="34" charset="-122"/>
                <a:cs typeface="Calibri" pitchFamily="34" charset="-120"/>
              </a:rPr>
              <a:t>Only PCLRs with a Shift Factor ≤ </a:t>
            </a:r>
            <a:r>
              <a:rPr lang="en-US" sz="1100" b="1" dirty="0">
                <a:solidFill>
                  <a:srgbClr val="2D3748"/>
                </a:solidFill>
                <a:latin typeface="+mj-lt"/>
                <a:ea typeface="Calibri" pitchFamily="34" charset="-122"/>
                <a:cs typeface="Calibri" pitchFamily="34" charset="-120"/>
              </a:rPr>
              <a:t>−0.02 </a:t>
            </a:r>
            <a:r>
              <a:rPr lang="en-US" sz="1100" dirty="0">
                <a:solidFill>
                  <a:srgbClr val="2D3748"/>
                </a:solidFill>
                <a:latin typeface="+mj-lt"/>
                <a:ea typeface="Calibri" pitchFamily="34" charset="-122"/>
                <a:cs typeface="Calibri" pitchFamily="34" charset="-120"/>
              </a:rPr>
              <a:t>on a matching constraint are eligible for bid capping</a:t>
            </a:r>
            <a:endParaRPr lang="en-US" sz="1100" dirty="0">
              <a:latin typeface="+mj-lt"/>
            </a:endParaRPr>
          </a:p>
        </p:txBody>
      </p:sp>
      <p:sp>
        <p:nvSpPr>
          <p:cNvPr id="61" name="Shape 59"/>
          <p:cNvSpPr/>
          <p:nvPr/>
        </p:nvSpPr>
        <p:spPr>
          <a:xfrm>
            <a:off x="8948928" y="3378757"/>
            <a:ext cx="2828544" cy="1121664"/>
          </a:xfrm>
          <a:prstGeom prst="rect">
            <a:avLst/>
          </a:prstGeom>
          <a:solidFill>
            <a:srgbClr val="EDF7F9"/>
          </a:solidFill>
          <a:ln w="12700">
            <a:solidFill>
              <a:srgbClr val="B2DDE5"/>
            </a:solidFill>
            <a:prstDash val="solid"/>
          </a:ln>
        </p:spPr>
        <p:txBody>
          <a:bodyPr/>
          <a:lstStyle/>
          <a:p>
            <a:endParaRPr lang="en-US" sz="2400"/>
          </a:p>
        </p:txBody>
      </p:sp>
      <p:sp>
        <p:nvSpPr>
          <p:cNvPr id="62" name="Shape 60"/>
          <p:cNvSpPr/>
          <p:nvPr/>
        </p:nvSpPr>
        <p:spPr>
          <a:xfrm>
            <a:off x="8997696" y="3486128"/>
            <a:ext cx="585216" cy="585216"/>
          </a:xfrm>
          <a:prstGeom prst="ellipse">
            <a:avLst/>
          </a:prstGeom>
          <a:solidFill>
            <a:srgbClr val="00606B"/>
          </a:solidFill>
          <a:ln w="12700">
            <a:solidFill>
              <a:srgbClr val="00606B"/>
            </a:solidFill>
            <a:prstDash val="solid"/>
          </a:ln>
        </p:spPr>
        <p:txBody>
          <a:bodyPr/>
          <a:lstStyle/>
          <a:p>
            <a:endParaRPr lang="en-US" sz="2400"/>
          </a:p>
        </p:txBody>
      </p:sp>
      <p:sp>
        <p:nvSpPr>
          <p:cNvPr id="63" name="Text 61"/>
          <p:cNvSpPr/>
          <p:nvPr/>
        </p:nvSpPr>
        <p:spPr>
          <a:xfrm>
            <a:off x="8997696" y="3476293"/>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CAP</a:t>
            </a:r>
            <a:endParaRPr lang="en-US" sz="1133" dirty="0"/>
          </a:p>
        </p:txBody>
      </p:sp>
      <p:sp>
        <p:nvSpPr>
          <p:cNvPr id="64" name="Text 62"/>
          <p:cNvSpPr/>
          <p:nvPr/>
        </p:nvSpPr>
        <p:spPr>
          <a:xfrm>
            <a:off x="9680448" y="3451909"/>
            <a:ext cx="2023872" cy="268224"/>
          </a:xfrm>
          <a:prstGeom prst="rect">
            <a:avLst/>
          </a:prstGeom>
          <a:noFill/>
          <a:ln/>
        </p:spPr>
        <p:txBody>
          <a:bodyPr wrap="square" lIns="0" tIns="0" rIns="0" bIns="0" rtlCol="0" anchor="t"/>
          <a:lstStyle/>
          <a:p>
            <a:r>
              <a:rPr lang="en-US" sz="1267" b="1" dirty="0">
                <a:solidFill>
                  <a:srgbClr val="00606B"/>
                </a:solidFill>
                <a:latin typeface="Calibri" pitchFamily="34" charset="0"/>
                <a:ea typeface="Calibri" pitchFamily="34" charset="-122"/>
                <a:cs typeface="Calibri" pitchFamily="34" charset="-120"/>
              </a:rPr>
              <a:t>Bid Cap Applied</a:t>
            </a:r>
            <a:endParaRPr lang="en-US" sz="1267" dirty="0"/>
          </a:p>
        </p:txBody>
      </p:sp>
      <p:sp>
        <p:nvSpPr>
          <p:cNvPr id="65" name="Text 63"/>
          <p:cNvSpPr/>
          <p:nvPr/>
        </p:nvSpPr>
        <p:spPr>
          <a:xfrm>
            <a:off x="9680448" y="3720133"/>
            <a:ext cx="2023872" cy="658368"/>
          </a:xfrm>
          <a:prstGeom prst="rect">
            <a:avLst/>
          </a:prstGeom>
          <a:noFill/>
          <a:ln/>
        </p:spPr>
        <p:txBody>
          <a:bodyPr wrap="square" lIns="0" tIns="0" rIns="0" bIns="0" rtlCol="0" anchor="t"/>
          <a:lstStyle/>
          <a:p>
            <a:r>
              <a:rPr lang="en-US" sz="1100" dirty="0">
                <a:solidFill>
                  <a:srgbClr val="2D3748"/>
                </a:solidFill>
                <a:latin typeface="+mj-lt"/>
                <a:ea typeface="Calibri" pitchFamily="34" charset="-122"/>
                <a:cs typeface="Calibri" pitchFamily="34" charset="-120"/>
              </a:rPr>
              <a:t>The PCLR's Energy Bid Curve is capped at the </a:t>
            </a:r>
            <a:r>
              <a:rPr lang="en-US" sz="1100" b="1" dirty="0">
                <a:solidFill>
                  <a:srgbClr val="2D3748"/>
                </a:solidFill>
                <a:latin typeface="+mj-lt"/>
                <a:ea typeface="Calibri" pitchFamily="34" charset="-122"/>
                <a:cs typeface="Calibri" pitchFamily="34" charset="-120"/>
              </a:rPr>
              <a:t>Adjusted Bid Cap </a:t>
            </a:r>
            <a:r>
              <a:rPr lang="en-US" sz="1100" dirty="0">
                <a:solidFill>
                  <a:srgbClr val="2D3748"/>
                </a:solidFill>
                <a:latin typeface="+mj-lt"/>
                <a:ea typeface="Calibri" pitchFamily="34" charset="-122"/>
                <a:cs typeface="Calibri" pitchFamily="34" charset="-120"/>
              </a:rPr>
              <a:t>(ABC) value before Step 2 executes</a:t>
            </a:r>
            <a:endParaRPr lang="en-US" sz="1100" dirty="0">
              <a:latin typeface="+mj-lt"/>
            </a:endParaRPr>
          </a:p>
        </p:txBody>
      </p:sp>
      <p:sp>
        <p:nvSpPr>
          <p:cNvPr id="68" name="Text 66"/>
          <p:cNvSpPr/>
          <p:nvPr/>
        </p:nvSpPr>
        <p:spPr>
          <a:xfrm>
            <a:off x="8997696" y="4145280"/>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a:t>
            </a:r>
            <a:endParaRPr lang="en-US" sz="1133" dirty="0"/>
          </a:p>
        </p:txBody>
      </p:sp>
      <p:sp>
        <p:nvSpPr>
          <p:cNvPr id="71" name="Shape 69"/>
          <p:cNvSpPr/>
          <p:nvPr/>
        </p:nvSpPr>
        <p:spPr>
          <a:xfrm>
            <a:off x="0" y="5437632"/>
            <a:ext cx="12192000" cy="1426464"/>
          </a:xfrm>
          <a:prstGeom prst="rect">
            <a:avLst/>
          </a:prstGeom>
          <a:solidFill>
            <a:srgbClr val="00606B"/>
          </a:solidFill>
          <a:ln w="12700">
            <a:solidFill>
              <a:srgbClr val="00606B"/>
            </a:solidFill>
            <a:prstDash val="solid"/>
          </a:ln>
        </p:spPr>
        <p:txBody>
          <a:bodyPr/>
          <a:lstStyle/>
          <a:p>
            <a:endParaRPr lang="en-US" sz="2400"/>
          </a:p>
        </p:txBody>
      </p:sp>
      <p:sp>
        <p:nvSpPr>
          <p:cNvPr id="72" name="Shape 70"/>
          <p:cNvSpPr/>
          <p:nvPr/>
        </p:nvSpPr>
        <p:spPr>
          <a:xfrm>
            <a:off x="0" y="5437632"/>
            <a:ext cx="12192000" cy="73152"/>
          </a:xfrm>
          <a:prstGeom prst="rect">
            <a:avLst/>
          </a:prstGeom>
          <a:solidFill>
            <a:srgbClr val="00B2C8"/>
          </a:solidFill>
          <a:ln w="12700">
            <a:solidFill>
              <a:srgbClr val="00B2C8"/>
            </a:solidFill>
            <a:prstDash val="solid"/>
          </a:ln>
        </p:spPr>
        <p:txBody>
          <a:bodyPr/>
          <a:lstStyle/>
          <a:p>
            <a:endParaRPr lang="en-US" sz="2400"/>
          </a:p>
        </p:txBody>
      </p:sp>
      <p:sp>
        <p:nvSpPr>
          <p:cNvPr id="73" name="Text 71"/>
          <p:cNvSpPr/>
          <p:nvPr/>
        </p:nvSpPr>
        <p:spPr>
          <a:xfrm>
            <a:off x="487680" y="5559552"/>
            <a:ext cx="2804160" cy="365760"/>
          </a:xfrm>
          <a:prstGeom prst="rect">
            <a:avLst/>
          </a:prstGeom>
          <a:noFill/>
          <a:ln/>
        </p:spPr>
        <p:txBody>
          <a:bodyPr wrap="square" lIns="0" tIns="0" rIns="0" bIns="0" rtlCol="0" anchor="ctr"/>
          <a:lstStyle/>
          <a:p>
            <a:r>
              <a:rPr lang="en-US" sz="1400" b="1" dirty="0">
                <a:solidFill>
                  <a:srgbClr val="00B2C8"/>
                </a:solidFill>
                <a:latin typeface="Calibri" pitchFamily="34" charset="0"/>
                <a:ea typeface="Calibri" pitchFamily="34" charset="-122"/>
                <a:cs typeface="Calibri" pitchFamily="34" charset="-120"/>
              </a:rPr>
              <a:t>Adjusted Bid Cap Formula:</a:t>
            </a:r>
            <a:endParaRPr lang="en-US" sz="1400" dirty="0"/>
          </a:p>
        </p:txBody>
      </p:sp>
      <p:sp>
        <p:nvSpPr>
          <p:cNvPr id="74" name="Text 72"/>
          <p:cNvSpPr/>
          <p:nvPr/>
        </p:nvSpPr>
        <p:spPr>
          <a:xfrm>
            <a:off x="487680" y="5900928"/>
            <a:ext cx="11216640" cy="633984"/>
          </a:xfrm>
          <a:prstGeom prst="rect">
            <a:avLst/>
          </a:prstGeom>
          <a:noFill/>
          <a:ln/>
        </p:spPr>
        <p:txBody>
          <a:bodyPr wrap="square" lIns="0" tIns="0" rIns="0" bIns="0" rtlCol="0" anchor="ctr"/>
          <a:lstStyle/>
          <a:p>
            <a:r>
              <a:rPr lang="en-US" sz="2267" b="1" dirty="0">
                <a:solidFill>
                  <a:srgbClr val="FFFFFF"/>
                </a:solidFill>
                <a:latin typeface="Calibri" pitchFamily="34" charset="0"/>
                <a:ea typeface="Calibri" pitchFamily="34" charset="-122"/>
                <a:cs typeface="Calibri" pitchFamily="34" charset="-120"/>
              </a:rPr>
              <a:t>ABC</a:t>
            </a:r>
            <a:r>
              <a:rPr lang="en-US" sz="2267" dirty="0">
                <a:solidFill>
                  <a:srgbClr val="00B2C8"/>
                </a:solidFill>
                <a:latin typeface="Calibri" pitchFamily="34" charset="0"/>
                <a:ea typeface="Calibri" pitchFamily="34" charset="-122"/>
                <a:cs typeface="Calibri" pitchFamily="34" charset="-120"/>
              </a:rPr>
              <a:t>  =  </a:t>
            </a:r>
            <a:r>
              <a:rPr lang="en-US" sz="2000" b="1" dirty="0">
                <a:solidFill>
                  <a:srgbClr val="7DD8E8"/>
                </a:solidFill>
                <a:latin typeface="Calibri" pitchFamily="34" charset="0"/>
                <a:ea typeface="Calibri" pitchFamily="34" charset="-122"/>
                <a:cs typeface="Calibri" pitchFamily="34" charset="-120"/>
              </a:rPr>
              <a:t>Step 1 System Lambda</a:t>
            </a:r>
            <a:r>
              <a:rPr lang="en-US" sz="2267" dirty="0">
                <a:solidFill>
                  <a:srgbClr val="00B2C8"/>
                </a:solidFill>
                <a:latin typeface="Calibri" pitchFamily="34" charset="0"/>
                <a:ea typeface="Calibri" pitchFamily="34" charset="-122"/>
                <a:cs typeface="Calibri" pitchFamily="34" charset="-120"/>
              </a:rPr>
              <a:t>  −  </a:t>
            </a:r>
            <a:r>
              <a:rPr lang="en-US" sz="2000" b="1" dirty="0">
                <a:solidFill>
                  <a:srgbClr val="FFD580"/>
                </a:solidFill>
                <a:latin typeface="Calibri" pitchFamily="34" charset="0"/>
                <a:ea typeface="Calibri" pitchFamily="34" charset="-122"/>
                <a:cs typeface="Calibri" pitchFamily="34" charset="-120"/>
              </a:rPr>
              <a:t>max ( MaxShadowPrice × ShiftFactor )</a:t>
            </a:r>
            <a:r>
              <a:rPr lang="en-US" sz="2000" dirty="0">
                <a:solidFill>
                  <a:srgbClr val="FFFFFF"/>
                </a:solidFill>
                <a:latin typeface="Calibri" pitchFamily="34" charset="0"/>
                <a:ea typeface="Calibri" pitchFamily="34" charset="-122"/>
                <a:cs typeface="Calibri" pitchFamily="34" charset="-120"/>
              </a:rPr>
              <a:t>  −  $0.01 / MWh</a:t>
            </a:r>
            <a:endParaRPr lang="en-US" sz="2267" dirty="0"/>
          </a:p>
        </p:txBody>
      </p:sp>
      <p:sp>
        <p:nvSpPr>
          <p:cNvPr id="75" name="Text 73"/>
          <p:cNvSpPr/>
          <p:nvPr/>
        </p:nvSpPr>
        <p:spPr>
          <a:xfrm>
            <a:off x="487680" y="6510528"/>
            <a:ext cx="11216640" cy="304800"/>
          </a:xfrm>
          <a:prstGeom prst="rect">
            <a:avLst/>
          </a:prstGeom>
          <a:noFill/>
          <a:ln/>
        </p:spPr>
        <p:txBody>
          <a:bodyPr wrap="square" lIns="0" tIns="0" rIns="0" bIns="0" rtlCol="0" anchor="ctr"/>
          <a:lstStyle/>
          <a:p>
            <a:r>
              <a:rPr lang="en-US" sz="1133" dirty="0">
                <a:solidFill>
                  <a:srgbClr val="88C8D4"/>
                </a:solidFill>
                <a:latin typeface="Calibri" pitchFamily="34" charset="0"/>
                <a:ea typeface="Calibri" pitchFamily="34" charset="-122"/>
                <a:cs typeface="Calibri" pitchFamily="34" charset="-120"/>
              </a:rPr>
              <a:t>Only applied where PCLR Shift Factor ≤ −0.02  |  Constraint must appear in prior-run trigger list  |  No standard market mitigation applies to Energy Bid Curves</a:t>
            </a:r>
            <a:endParaRPr lang="en-US" sz="1133" dirty="0"/>
          </a:p>
        </p:txBody>
      </p:sp>
      <p:sp>
        <p:nvSpPr>
          <p:cNvPr id="76" name="Title 75">
            <a:extLst>
              <a:ext uri="{FF2B5EF4-FFF2-40B4-BE49-F238E27FC236}">
                <a16:creationId xmlns:a16="http://schemas.microsoft.com/office/drawing/2014/main" id="{99F85A85-99D9-24B4-88C4-19050232A3CE}"/>
              </a:ext>
            </a:extLst>
          </p:cNvPr>
          <p:cNvSpPr>
            <a:spLocks noGrp="1"/>
          </p:cNvSpPr>
          <p:nvPr>
            <p:ph type="title"/>
          </p:nvPr>
        </p:nvSpPr>
        <p:spPr/>
        <p:txBody>
          <a:bodyPr/>
          <a:lstStyle/>
          <a:p>
            <a:r>
              <a:rPr lang="en-US" dirty="0"/>
              <a:t>Provision CLR (PCLR) – Dynamic Bid Capping Process</a:t>
            </a:r>
          </a:p>
        </p:txBody>
      </p:sp>
    </p:spTree>
    <p:extLst>
      <p:ext uri="{BB962C8B-B14F-4D97-AF65-F5344CB8AC3E}">
        <p14:creationId xmlns:p14="http://schemas.microsoft.com/office/powerpoint/2010/main" val="4114199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F7EE-3CF9-C641-9F0B-40BC7D459021}"/>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0958C13-6111-24AE-C585-A2E4E32D10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80958C13-6111-24AE-C585-A2E4E32D103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1C09181-90F5-0B8F-59CD-0EC4402CF115}"/>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Potential frameworks under consideration and refinement for addressing CLR and BYOG (2/2)</a:t>
            </a:r>
          </a:p>
        </p:txBody>
      </p:sp>
      <p:sp>
        <p:nvSpPr>
          <p:cNvPr id="11" name="TextBox 10">
            <a:extLst>
              <a:ext uri="{FF2B5EF4-FFF2-40B4-BE49-F238E27FC236}">
                <a16:creationId xmlns:a16="http://schemas.microsoft.com/office/drawing/2014/main" id="{5DC4C67F-2B90-9A2F-D757-62794CAFA7F3}"/>
              </a:ext>
            </a:extLst>
          </p:cNvPr>
          <p:cNvSpPr txBox="1">
            <a:spLocks/>
          </p:cNvSpPr>
          <p:nvPr/>
        </p:nvSpPr>
        <p:spPr>
          <a:xfrm>
            <a:off x="507108" y="3289395"/>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Description</a:t>
            </a:r>
          </a:p>
        </p:txBody>
      </p:sp>
      <p:grpSp>
        <p:nvGrpSpPr>
          <p:cNvPr id="50" name="Group 49">
            <a:extLst>
              <a:ext uri="{FF2B5EF4-FFF2-40B4-BE49-F238E27FC236}">
                <a16:creationId xmlns:a16="http://schemas.microsoft.com/office/drawing/2014/main" id="{4CBBBE44-5CAC-5034-750D-6F48629295C2}"/>
              </a:ext>
            </a:extLst>
          </p:cNvPr>
          <p:cNvGrpSpPr/>
          <p:nvPr/>
        </p:nvGrpSpPr>
        <p:grpSpPr>
          <a:xfrm>
            <a:off x="507108" y="1699996"/>
            <a:ext cx="8637420" cy="291941"/>
            <a:chOff x="507108" y="1699996"/>
            <a:chExt cx="11151492" cy="291941"/>
          </a:xfrm>
        </p:grpSpPr>
        <p:cxnSp>
          <p:nvCxnSpPr>
            <p:cNvPr id="22" name="LineBasicDefault 292">
              <a:extLst>
                <a:ext uri="{FF2B5EF4-FFF2-40B4-BE49-F238E27FC236}">
                  <a16:creationId xmlns:a16="http://schemas.microsoft.com/office/drawing/2014/main" id="{AE10EB60-DBA1-296C-4FB0-18FF7BC44FCB}"/>
                </a:ext>
              </a:extLst>
            </p:cNvPr>
            <p:cNvCxnSpPr>
              <a:cxnSpLocks/>
            </p:cNvCxnSpPr>
            <p:nvPr>
              <p:custDataLst>
                <p:tags r:id="rId7"/>
              </p:custDataLst>
            </p:nvPr>
          </p:nvCxnSpPr>
          <p:spPr>
            <a:xfrm>
              <a:off x="507108" y="1991937"/>
              <a:ext cx="1115149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583FC25-64C4-E826-00CF-204030E148C0}"/>
                </a:ext>
              </a:extLst>
            </p:cNvPr>
            <p:cNvSpPr txBox="1">
              <a:spLocks/>
            </p:cNvSpPr>
            <p:nvPr/>
          </p:nvSpPr>
          <p:spPr>
            <a:xfrm>
              <a:off x="507108" y="1699996"/>
              <a:ext cx="1115149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b="1" i="0" u="none" strike="noStrike" kern="1200" cap="none" spc="0" normalizeH="0" baseline="0" noProof="0">
                  <a:ln>
                    <a:noFill/>
                  </a:ln>
                  <a:solidFill>
                    <a:srgbClr val="171A1C"/>
                  </a:solidFill>
                  <a:effectLst/>
                  <a:uLnTx/>
                  <a:uFillTx/>
                  <a:latin typeface="Arial"/>
                  <a:ea typeface="+mn-ea"/>
                  <a:cs typeface="Arial" panose="020B0604020202020204" pitchFamily="34" charset="0"/>
                </a:rPr>
                <a:t>BYOG Batch Self-Limiting Facility (SLF)</a:t>
              </a:r>
            </a:p>
          </p:txBody>
        </p:sp>
      </p:grpSp>
      <p:sp>
        <p:nvSpPr>
          <p:cNvPr id="15" name="TextBox 14">
            <a:extLst>
              <a:ext uri="{FF2B5EF4-FFF2-40B4-BE49-F238E27FC236}">
                <a16:creationId xmlns:a16="http://schemas.microsoft.com/office/drawing/2014/main" id="{602C8EED-E4AA-A989-DBB8-5ED0FCB2E128}"/>
              </a:ext>
            </a:extLst>
          </p:cNvPr>
          <p:cNvSpPr txBox="1">
            <a:spLocks/>
          </p:cNvSpPr>
          <p:nvPr>
            <p:custDataLst>
              <p:tags r:id="rId3"/>
            </p:custDataLst>
          </p:nvPr>
        </p:nvSpPr>
        <p:spPr>
          <a:xfrm>
            <a:off x="1819277" y="3289395"/>
            <a:ext cx="732525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Site operates with a </a:t>
            </a:r>
            <a:r>
              <a:rPr kumimoji="0" lang="en-US" sz="1400" b="1" i="0" u="none" strike="noStrike" kern="1200" cap="none" spc="0" normalizeH="0" baseline="0" noProof="0">
                <a:ln>
                  <a:noFill/>
                </a:ln>
                <a:solidFill>
                  <a:srgbClr val="171A1C"/>
                </a:solidFill>
                <a:effectLst/>
                <a:uLnTx/>
                <a:uFillTx/>
                <a:latin typeface="Arial"/>
                <a:ea typeface="+mn-ea"/>
                <a:cs typeface="+mn-cs"/>
              </a:rPr>
              <a:t>fixed transmission withdrawal limit </a:t>
            </a:r>
            <a:r>
              <a:rPr kumimoji="0" lang="en-US" sz="1400" b="0" i="0" u="none" strike="noStrike" kern="1200" cap="none" spc="0" normalizeH="0" baseline="0" noProof="0">
                <a:ln>
                  <a:noFill/>
                </a:ln>
                <a:solidFill>
                  <a:srgbClr val="171A1C"/>
                </a:solidFill>
                <a:effectLst/>
                <a:uLnTx/>
                <a:uFillTx/>
                <a:latin typeface="Arial"/>
                <a:ea typeface="+mn-ea"/>
                <a:cs typeface="+mn-cs"/>
              </a:rPr>
              <a:t>determined through batch study</a:t>
            </a:r>
          </a:p>
        </p:txBody>
      </p:sp>
      <p:sp>
        <p:nvSpPr>
          <p:cNvPr id="17" name="TextBox 16">
            <a:extLst>
              <a:ext uri="{FF2B5EF4-FFF2-40B4-BE49-F238E27FC236}">
                <a16:creationId xmlns:a16="http://schemas.microsoft.com/office/drawing/2014/main" id="{C745237D-9E42-E65F-E11C-A2B14F34C48E}"/>
              </a:ext>
            </a:extLst>
          </p:cNvPr>
          <p:cNvSpPr txBox="1">
            <a:spLocks/>
          </p:cNvSpPr>
          <p:nvPr>
            <p:custDataLst>
              <p:tags r:id="rId4"/>
            </p:custDataLst>
          </p:nvPr>
        </p:nvSpPr>
        <p:spPr>
          <a:xfrm>
            <a:off x="1819276" y="4253086"/>
            <a:ext cx="7325255" cy="16235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Generation mix may include thermal resources, renewables, and batteries</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A fixed transmission withdrawal limit is established (e.g., 100 MW grid import limit) determined in the batch study</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The </a:t>
            </a:r>
            <a:r>
              <a:rPr kumimoji="0" lang="en-US" sz="1400" b="1" i="0" u="none" strike="noStrike" kern="1200" cap="none" spc="0" normalizeH="0" baseline="0" noProof="0">
                <a:ln>
                  <a:noFill/>
                </a:ln>
                <a:solidFill>
                  <a:srgbClr val="171A1C"/>
                </a:solidFill>
                <a:effectLst/>
                <a:uLnTx/>
                <a:uFillTx/>
                <a:latin typeface="Arial"/>
                <a:ea typeface="+mn-ea"/>
                <a:cs typeface="+mn-cs"/>
              </a:rPr>
              <a:t>load and generation owners must coordinate operations </a:t>
            </a:r>
            <a:r>
              <a:rPr kumimoji="0" lang="en-US" sz="1400" b="0" i="0" u="none" strike="noStrike" kern="1200" cap="none" spc="0" normalizeH="0" baseline="0" noProof="0">
                <a:ln>
                  <a:noFill/>
                </a:ln>
                <a:solidFill>
                  <a:srgbClr val="171A1C"/>
                </a:solidFill>
                <a:effectLst/>
                <a:uLnTx/>
                <a:uFillTx/>
                <a:latin typeface="Arial"/>
                <a:ea typeface="+mn-ea"/>
                <a:cs typeface="+mn-cs"/>
              </a:rPr>
              <a:t>to ensure grid imports never exceed the limit</a:t>
            </a:r>
          </a:p>
          <a:p>
            <a:pPr lvl="1">
              <a:buClr>
                <a:srgbClr val="171A1C"/>
              </a:buClr>
              <a:defRPr/>
            </a:pPr>
            <a:r>
              <a:rPr kumimoji="0" lang="en-US" sz="1400" b="1" i="0" u="none" strike="noStrike" kern="1200" cap="none" spc="0" normalizeH="0" baseline="0" noProof="0">
                <a:ln>
                  <a:noFill/>
                </a:ln>
                <a:solidFill>
                  <a:srgbClr val="171A1C"/>
                </a:solidFill>
                <a:effectLst/>
                <a:uLnTx/>
                <a:uFillTx/>
                <a:latin typeface="Arial"/>
                <a:ea typeface="+mn-ea"/>
                <a:cs typeface="+mn-cs"/>
              </a:rPr>
              <a:t>Transmission upgrades may be required </a:t>
            </a:r>
            <a:r>
              <a:rPr kumimoji="0" lang="en-US" sz="1400" b="0" i="0" u="none" strike="noStrike" kern="1200" cap="none" spc="0" normalizeH="0" baseline="0" noProof="0">
                <a:ln>
                  <a:noFill/>
                </a:ln>
                <a:solidFill>
                  <a:srgbClr val="171A1C"/>
                </a:solidFill>
                <a:effectLst/>
                <a:uLnTx/>
                <a:uFillTx/>
                <a:latin typeface="Arial"/>
                <a:ea typeface="+mn-ea"/>
                <a:cs typeface="+mn-cs"/>
              </a:rPr>
              <a:t>if identified by the batch study to meet reliability criteria</a:t>
            </a:r>
          </a:p>
        </p:txBody>
      </p:sp>
      <p:grpSp>
        <p:nvGrpSpPr>
          <p:cNvPr id="46" name="Group 45">
            <a:extLst>
              <a:ext uri="{FF2B5EF4-FFF2-40B4-BE49-F238E27FC236}">
                <a16:creationId xmlns:a16="http://schemas.microsoft.com/office/drawing/2014/main" id="{EC0C1733-FA25-47BA-9F1A-F387C8E475D0}"/>
              </a:ext>
            </a:extLst>
          </p:cNvPr>
          <p:cNvGrpSpPr/>
          <p:nvPr/>
        </p:nvGrpSpPr>
        <p:grpSpPr>
          <a:xfrm>
            <a:off x="1819276" y="2198345"/>
            <a:ext cx="2410851" cy="839879"/>
            <a:chOff x="3142216" y="2198345"/>
            <a:chExt cx="2410851" cy="839879"/>
          </a:xfrm>
        </p:grpSpPr>
        <p:sp>
          <p:nvSpPr>
            <p:cNvPr id="8" name="Isosceles Triangle 7">
              <a:extLst>
                <a:ext uri="{FF2B5EF4-FFF2-40B4-BE49-F238E27FC236}">
                  <a16:creationId xmlns:a16="http://schemas.microsoft.com/office/drawing/2014/main" id="{456F1F6D-8DB6-166D-D4D0-6E8BD767808C}"/>
                </a:ext>
              </a:extLst>
            </p:cNvPr>
            <p:cNvSpPr>
              <a:spLocks/>
            </p:cNvSpPr>
            <p:nvPr/>
          </p:nvSpPr>
          <p:spPr>
            <a:xfrm flipV="1">
              <a:off x="4272051" y="2763962"/>
              <a:ext cx="365120" cy="274262"/>
            </a:xfrm>
            <a:prstGeom prst="triangle">
              <a:avLst>
                <a:gd name="adj" fmla="val 50000"/>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34D90E74-29E4-5BAC-EE4E-990721A698AA}"/>
                </a:ext>
              </a:extLst>
            </p:cNvPr>
            <p:cNvCxnSpPr>
              <a:cxnSpLocks/>
            </p:cNvCxnSpPr>
            <p:nvPr/>
          </p:nvCxnSpPr>
          <p:spPr>
            <a:xfrm>
              <a:off x="3142216" y="2198345"/>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CB1EFC7-8B49-9594-169B-2D55B8560BFF}"/>
                </a:ext>
              </a:extLst>
            </p:cNvPr>
            <p:cNvCxnSpPr>
              <a:cxnSpLocks/>
              <a:stCxn id="8" idx="3"/>
              <a:endCxn id="33" idx="7"/>
            </p:cNvCxnSpPr>
            <p:nvPr/>
          </p:nvCxnSpPr>
          <p:spPr>
            <a:xfrm rot="16200000" flipV="1">
              <a:off x="3951376" y="2260727"/>
              <a:ext cx="114389" cy="892082"/>
            </a:xfrm>
            <a:prstGeom prst="bentConnector3">
              <a:avLst>
                <a:gd name="adj1" fmla="val 279973"/>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58B2381-227D-B8CA-20EF-075E8D76854D}"/>
                </a:ext>
              </a:extLst>
            </p:cNvPr>
            <p:cNvCxnSpPr>
              <a:cxnSpLocks/>
            </p:cNvCxnSpPr>
            <p:nvPr/>
          </p:nvCxnSpPr>
          <p:spPr>
            <a:xfrm>
              <a:off x="4016354" y="2198345"/>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62">
              <a:extLst>
                <a:ext uri="{FF2B5EF4-FFF2-40B4-BE49-F238E27FC236}">
                  <a16:creationId xmlns:a16="http://schemas.microsoft.com/office/drawing/2014/main" id="{666A8E75-E0AD-83F0-B070-779B9DE0D7D7}"/>
                </a:ext>
              </a:extLst>
            </p:cNvPr>
            <p:cNvSpPr txBox="1">
              <a:spLocks/>
            </p:cNvSpPr>
            <p:nvPr/>
          </p:nvSpPr>
          <p:spPr>
            <a:xfrm>
              <a:off x="4701379" y="2293386"/>
              <a:ext cx="851688" cy="2769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1" u="none" strike="noStrike" kern="1200" cap="none" spc="0" normalizeH="0" baseline="0" noProof="0">
                  <a:ln>
                    <a:noFill/>
                  </a:ln>
                  <a:solidFill>
                    <a:srgbClr val="171A1C"/>
                  </a:solidFill>
                  <a:effectLst/>
                  <a:uLnTx/>
                  <a:uFillTx/>
                  <a:latin typeface="Arial"/>
                  <a:ea typeface="+mn-ea"/>
                  <a:cs typeface="Arial" panose="020B0604020202020204" pitchFamily="34" charset="0"/>
                </a:rPr>
                <a:t>Limited withdrawal</a:t>
              </a:r>
              <a:endParaRPr kumimoji="0" lang="en-CA" sz="900" b="0" i="1"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30" name="Oval 29">
              <a:extLst>
                <a:ext uri="{FF2B5EF4-FFF2-40B4-BE49-F238E27FC236}">
                  <a16:creationId xmlns:a16="http://schemas.microsoft.com/office/drawing/2014/main" id="{91D50337-037D-C757-2436-EF5DE7D265C0}"/>
                </a:ext>
              </a:extLst>
            </p:cNvPr>
            <p:cNvSpPr>
              <a:spLocks/>
            </p:cNvSpPr>
            <p:nvPr/>
          </p:nvSpPr>
          <p:spPr>
            <a:xfrm>
              <a:off x="3533342" y="267310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sp>
          <p:nvSpPr>
            <p:cNvPr id="32" name="Oval 31">
              <a:extLst>
                <a:ext uri="{FF2B5EF4-FFF2-40B4-BE49-F238E27FC236}">
                  <a16:creationId xmlns:a16="http://schemas.microsoft.com/office/drawing/2014/main" id="{E00AC0C5-0503-5BE2-917C-D768E9F77563}"/>
                </a:ext>
              </a:extLst>
            </p:cNvPr>
            <p:cNvSpPr>
              <a:spLocks/>
            </p:cNvSpPr>
            <p:nvPr/>
          </p:nvSpPr>
          <p:spPr>
            <a:xfrm>
              <a:off x="3392111" y="263460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sp>
          <p:nvSpPr>
            <p:cNvPr id="33" name="Oval 32">
              <a:extLst>
                <a:ext uri="{FF2B5EF4-FFF2-40B4-BE49-F238E27FC236}">
                  <a16:creationId xmlns:a16="http://schemas.microsoft.com/office/drawing/2014/main" id="{9338F289-6C93-8D41-21F1-0E4FFD300176}"/>
                </a:ext>
              </a:extLst>
            </p:cNvPr>
            <p:cNvSpPr>
              <a:spLocks/>
            </p:cNvSpPr>
            <p:nvPr/>
          </p:nvSpPr>
          <p:spPr>
            <a:xfrm>
              <a:off x="3250880" y="259610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grpSp>
          <p:nvGrpSpPr>
            <p:cNvPr id="24" name="XWhite 32">
              <a:extLst>
                <a:ext uri="{FF2B5EF4-FFF2-40B4-BE49-F238E27FC236}">
                  <a16:creationId xmlns:a16="http://schemas.microsoft.com/office/drawing/2014/main" id="{7F0B8807-0D7F-057C-6CB7-5DDBD738FD9B}"/>
                </a:ext>
              </a:extLst>
            </p:cNvPr>
            <p:cNvGrpSpPr>
              <a:grpSpLocks noChangeAspect="1"/>
            </p:cNvGrpSpPr>
            <p:nvPr>
              <p:custDataLst>
                <p:tags r:id="rId6"/>
              </p:custDataLst>
            </p:nvPr>
          </p:nvGrpSpPr>
          <p:grpSpPr>
            <a:xfrm>
              <a:off x="3923932" y="2363497"/>
              <a:ext cx="184843" cy="184843"/>
              <a:chOff x="1016000" y="1016000"/>
              <a:chExt cx="396228" cy="396228"/>
            </a:xfrm>
          </p:grpSpPr>
          <p:sp>
            <p:nvSpPr>
              <p:cNvPr id="27" name="Oval 26">
                <a:extLst>
                  <a:ext uri="{FF2B5EF4-FFF2-40B4-BE49-F238E27FC236}">
                    <a16:creationId xmlns:a16="http://schemas.microsoft.com/office/drawing/2014/main" id="{3C481269-AF89-79C0-A225-17E52F06858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8" name="Graphic 27">
                <a:extLst>
                  <a:ext uri="{FF2B5EF4-FFF2-40B4-BE49-F238E27FC236}">
                    <a16:creationId xmlns:a16="http://schemas.microsoft.com/office/drawing/2014/main" id="{93D0DFED-4B57-9471-B6A2-05B16E7736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grpSp>
      <p:grpSp>
        <p:nvGrpSpPr>
          <p:cNvPr id="25" name="XWhite 32">
            <a:extLst>
              <a:ext uri="{FF2B5EF4-FFF2-40B4-BE49-F238E27FC236}">
                <a16:creationId xmlns:a16="http://schemas.microsoft.com/office/drawing/2014/main" id="{828CC12D-9660-566D-A39E-D99CC6B3D2A8}"/>
              </a:ext>
            </a:extLst>
          </p:cNvPr>
          <p:cNvGrpSpPr>
            <a:grpSpLocks noChangeAspect="1"/>
          </p:cNvGrpSpPr>
          <p:nvPr>
            <p:custDataLst>
              <p:tags r:id="rId5"/>
            </p:custDataLst>
          </p:nvPr>
        </p:nvGrpSpPr>
        <p:grpSpPr>
          <a:xfrm>
            <a:off x="9751364" y="1302634"/>
            <a:ext cx="184843" cy="184843"/>
            <a:chOff x="1016000" y="1016000"/>
            <a:chExt cx="396228" cy="396228"/>
          </a:xfrm>
        </p:grpSpPr>
        <p:sp>
          <p:nvSpPr>
            <p:cNvPr id="26" name="Oval 25">
              <a:extLst>
                <a:ext uri="{FF2B5EF4-FFF2-40B4-BE49-F238E27FC236}">
                  <a16:creationId xmlns:a16="http://schemas.microsoft.com/office/drawing/2014/main" id="{0EA612AA-FFD9-906B-4B82-9F75A879954C}"/>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29" name="Graphic 28">
              <a:extLst>
                <a:ext uri="{FF2B5EF4-FFF2-40B4-BE49-F238E27FC236}">
                  <a16:creationId xmlns:a16="http://schemas.microsoft.com/office/drawing/2014/main" id="{869AA984-853E-8472-E83F-DD264C5CBA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36" name="TextBox 35">
            <a:extLst>
              <a:ext uri="{FF2B5EF4-FFF2-40B4-BE49-F238E27FC236}">
                <a16:creationId xmlns:a16="http://schemas.microsoft.com/office/drawing/2014/main" id="{B07EC8A0-7DCC-5B87-E79A-FAAB3CB1C82E}"/>
              </a:ext>
            </a:extLst>
          </p:cNvPr>
          <p:cNvSpPr txBox="1"/>
          <p:nvPr/>
        </p:nvSpPr>
        <p:spPr>
          <a:xfrm>
            <a:off x="10055597" y="1302722"/>
            <a:ext cx="1603003"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Point of interconnection</a:t>
            </a:r>
          </a:p>
        </p:txBody>
      </p:sp>
      <p:grpSp>
        <p:nvGrpSpPr>
          <p:cNvPr id="37" name="Group 36">
            <a:extLst>
              <a:ext uri="{FF2B5EF4-FFF2-40B4-BE49-F238E27FC236}">
                <a16:creationId xmlns:a16="http://schemas.microsoft.com/office/drawing/2014/main" id="{1E75B8CA-5869-24C3-D0D8-97398C734D81}"/>
              </a:ext>
            </a:extLst>
          </p:cNvPr>
          <p:cNvGrpSpPr/>
          <p:nvPr/>
        </p:nvGrpSpPr>
        <p:grpSpPr>
          <a:xfrm>
            <a:off x="8955849" y="1302722"/>
            <a:ext cx="624323" cy="184666"/>
            <a:chOff x="7751899" y="1302722"/>
            <a:chExt cx="624323" cy="184666"/>
          </a:xfrm>
        </p:grpSpPr>
        <p:sp>
          <p:nvSpPr>
            <p:cNvPr id="38" name="Isosceles Triangle 37">
              <a:extLst>
                <a:ext uri="{FF2B5EF4-FFF2-40B4-BE49-F238E27FC236}">
                  <a16:creationId xmlns:a16="http://schemas.microsoft.com/office/drawing/2014/main" id="{E797EB31-1A9E-FF0E-CBA6-15ECDA953787}"/>
                </a:ext>
              </a:extLst>
            </p:cNvPr>
            <p:cNvSpPr>
              <a:spLocks/>
            </p:cNvSpPr>
            <p:nvPr/>
          </p:nvSpPr>
          <p:spPr>
            <a:xfrm flipV="1">
              <a:off x="7751899" y="1312256"/>
              <a:ext cx="188682" cy="1655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sp>
          <p:nvSpPr>
            <p:cNvPr id="39" name="TextBox 38">
              <a:extLst>
                <a:ext uri="{FF2B5EF4-FFF2-40B4-BE49-F238E27FC236}">
                  <a16:creationId xmlns:a16="http://schemas.microsoft.com/office/drawing/2014/main" id="{6DC08261-ACDF-2FA8-E63C-215B2571D790}"/>
                </a:ext>
              </a:extLst>
            </p:cNvPr>
            <p:cNvSpPr txBox="1"/>
            <p:nvPr/>
          </p:nvSpPr>
          <p:spPr>
            <a:xfrm>
              <a:off x="8036385" y="1302722"/>
              <a:ext cx="339837"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Load</a:t>
              </a:r>
            </a:p>
          </p:txBody>
        </p:sp>
      </p:grpSp>
      <p:grpSp>
        <p:nvGrpSpPr>
          <p:cNvPr id="44" name="Group 43">
            <a:extLst>
              <a:ext uri="{FF2B5EF4-FFF2-40B4-BE49-F238E27FC236}">
                <a16:creationId xmlns:a16="http://schemas.microsoft.com/office/drawing/2014/main" id="{42FA1D5B-AC86-2207-3CD6-0B9A9CB74042}"/>
              </a:ext>
            </a:extLst>
          </p:cNvPr>
          <p:cNvGrpSpPr/>
          <p:nvPr/>
        </p:nvGrpSpPr>
        <p:grpSpPr>
          <a:xfrm>
            <a:off x="7803135" y="1302722"/>
            <a:ext cx="975381" cy="184666"/>
            <a:chOff x="7425000" y="1302722"/>
            <a:chExt cx="975381" cy="184666"/>
          </a:xfrm>
        </p:grpSpPr>
        <p:sp>
          <p:nvSpPr>
            <p:cNvPr id="42" name="TextBox 41">
              <a:extLst>
                <a:ext uri="{FF2B5EF4-FFF2-40B4-BE49-F238E27FC236}">
                  <a16:creationId xmlns:a16="http://schemas.microsoft.com/office/drawing/2014/main" id="{98A7EC01-B519-01F6-03F0-D8A1465A46C8}"/>
                </a:ext>
              </a:extLst>
            </p:cNvPr>
            <p:cNvSpPr txBox="1"/>
            <p:nvPr/>
          </p:nvSpPr>
          <p:spPr>
            <a:xfrm>
              <a:off x="7709486" y="1302722"/>
              <a:ext cx="690895"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lang="en-US" sz="1200">
                  <a:solidFill>
                    <a:srgbClr val="171A1C"/>
                  </a:solidFill>
                  <a:latin typeface="Arial"/>
                </a:rPr>
                <a:t>Generator</a:t>
              </a:r>
              <a:endPar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43" name="Oval 42">
              <a:extLst>
                <a:ext uri="{FF2B5EF4-FFF2-40B4-BE49-F238E27FC236}">
                  <a16:creationId xmlns:a16="http://schemas.microsoft.com/office/drawing/2014/main" id="{7D6AEA53-557D-25B5-F143-F823F90C371A}"/>
                </a:ext>
              </a:extLst>
            </p:cNvPr>
            <p:cNvSpPr>
              <a:spLocks/>
            </p:cNvSpPr>
            <p:nvPr/>
          </p:nvSpPr>
          <p:spPr>
            <a:xfrm>
              <a:off x="7425000" y="1312256"/>
              <a:ext cx="188682" cy="16559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005763"/>
                  </a:solidFill>
                  <a:effectLst/>
                  <a:uLnTx/>
                  <a:uFillTx/>
                  <a:latin typeface="Arial"/>
                  <a:ea typeface="+mn-ea"/>
                  <a:cs typeface="+mn-cs"/>
                </a:rPr>
                <a:t>~</a:t>
              </a:r>
            </a:p>
          </p:txBody>
        </p:sp>
      </p:grpSp>
      <p:sp>
        <p:nvSpPr>
          <p:cNvPr id="45" name="TextBox 44">
            <a:extLst>
              <a:ext uri="{FF2B5EF4-FFF2-40B4-BE49-F238E27FC236}">
                <a16:creationId xmlns:a16="http://schemas.microsoft.com/office/drawing/2014/main" id="{ABD34893-DB55-481F-95A4-F7DE11EACA75}"/>
              </a:ext>
            </a:extLst>
          </p:cNvPr>
          <p:cNvSpPr txBox="1">
            <a:spLocks/>
          </p:cNvSpPr>
          <p:nvPr/>
        </p:nvSpPr>
        <p:spPr>
          <a:xfrm>
            <a:off x="507108" y="2198345"/>
            <a:ext cx="1044615"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Illustrative scheme</a:t>
            </a:r>
          </a:p>
        </p:txBody>
      </p:sp>
      <p:sp>
        <p:nvSpPr>
          <p:cNvPr id="52" name="TextBox 51">
            <a:extLst>
              <a:ext uri="{FF2B5EF4-FFF2-40B4-BE49-F238E27FC236}">
                <a16:creationId xmlns:a16="http://schemas.microsoft.com/office/drawing/2014/main" id="{3DD00436-E3E5-3B7E-2B3F-F5354B7F76DC}"/>
              </a:ext>
            </a:extLst>
          </p:cNvPr>
          <p:cNvSpPr txBox="1">
            <a:spLocks/>
          </p:cNvSpPr>
          <p:nvPr/>
        </p:nvSpPr>
        <p:spPr>
          <a:xfrm>
            <a:off x="507108" y="4253086"/>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Details</a:t>
            </a:r>
          </a:p>
        </p:txBody>
      </p:sp>
      <p:cxnSp>
        <p:nvCxnSpPr>
          <p:cNvPr id="53" name="Straight Connector 52">
            <a:extLst>
              <a:ext uri="{FF2B5EF4-FFF2-40B4-BE49-F238E27FC236}">
                <a16:creationId xmlns:a16="http://schemas.microsoft.com/office/drawing/2014/main" id="{21A1BE9A-1EF6-DB20-DC2E-4FD0EA597205}"/>
              </a:ext>
            </a:extLst>
          </p:cNvPr>
          <p:cNvCxnSpPr>
            <a:cxnSpLocks/>
          </p:cNvCxnSpPr>
          <p:nvPr/>
        </p:nvCxnSpPr>
        <p:spPr>
          <a:xfrm>
            <a:off x="507108" y="4159808"/>
            <a:ext cx="8637420"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6" name="Slide Number Placeholder 4">
            <a:extLst>
              <a:ext uri="{FF2B5EF4-FFF2-40B4-BE49-F238E27FC236}">
                <a16:creationId xmlns:a16="http://schemas.microsoft.com/office/drawing/2014/main" id="{33D97A00-5EAF-E15A-E6B7-3FE458C58B9B}"/>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31</a:t>
            </a:fld>
            <a:endParaRPr lang="en-US"/>
          </a:p>
        </p:txBody>
      </p:sp>
      <p:sp>
        <p:nvSpPr>
          <p:cNvPr id="57" name="Text Placeholder 8">
            <a:extLst>
              <a:ext uri="{FF2B5EF4-FFF2-40B4-BE49-F238E27FC236}">
                <a16:creationId xmlns:a16="http://schemas.microsoft.com/office/drawing/2014/main" id="{7D26F734-3EB5-8E93-8CBD-24FDD260B054}"/>
              </a:ext>
            </a:extLst>
          </p:cNvPr>
          <p:cNvSpPr txBox="1">
            <a:spLocks/>
          </p:cNvSpPr>
          <p:nvPr/>
        </p:nvSpPr>
        <p:spPr>
          <a:xfrm flipH="1">
            <a:off x="9801546" y="1738313"/>
            <a:ext cx="1857054" cy="501848"/>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Expected PGRR publishing date: </a:t>
            </a:r>
            <a:r>
              <a:rPr lang="en-US" sz="1200" b="0" dirty="0"/>
              <a:t>TBD</a:t>
            </a:r>
          </a:p>
        </p:txBody>
      </p:sp>
      <p:sp>
        <p:nvSpPr>
          <p:cNvPr id="3" name="TextBox 2">
            <a:extLst>
              <a:ext uri="{FF2B5EF4-FFF2-40B4-BE49-F238E27FC236}">
                <a16:creationId xmlns:a16="http://schemas.microsoft.com/office/drawing/2014/main" id="{039303BD-B9D0-3C0B-1CF8-A7CEDAE9CC69}"/>
              </a:ext>
            </a:extLst>
          </p:cNvPr>
          <p:cNvSpPr txBox="1"/>
          <p:nvPr/>
        </p:nvSpPr>
        <p:spPr>
          <a:xfrm>
            <a:off x="1353104" y="1187157"/>
            <a:ext cx="3715392" cy="369332"/>
          </a:xfrm>
          <a:prstGeom prst="rect">
            <a:avLst/>
          </a:prstGeom>
          <a:noFill/>
        </p:spPr>
        <p:txBody>
          <a:bodyPr wrap="square" rtlCol="0">
            <a:spAutoFit/>
          </a:bodyPr>
          <a:lstStyle/>
          <a:p>
            <a:r>
              <a:rPr lang="en-US" b="1">
                <a:solidFill>
                  <a:srgbClr val="FF0000"/>
                </a:solidFill>
              </a:rPr>
              <a:t>PRELIMINARY</a:t>
            </a:r>
          </a:p>
        </p:txBody>
      </p:sp>
      <p:pic>
        <p:nvPicPr>
          <p:cNvPr id="7" name="Picture 6">
            <a:extLst>
              <a:ext uri="{FF2B5EF4-FFF2-40B4-BE49-F238E27FC236}">
                <a16:creationId xmlns:a16="http://schemas.microsoft.com/office/drawing/2014/main" id="{54465585-ED22-24EC-B561-5FB726B526E8}"/>
              </a:ext>
            </a:extLst>
          </p:cNvPr>
          <p:cNvPicPr>
            <a:picLocks noChangeAspect="1"/>
          </p:cNvPicPr>
          <p:nvPr/>
        </p:nvPicPr>
        <p:blipFill>
          <a:blip r:embed="rId14"/>
          <a:stretch>
            <a:fillRect/>
          </a:stretch>
        </p:blipFill>
        <p:spPr>
          <a:xfrm>
            <a:off x="9574781" y="3534404"/>
            <a:ext cx="2310584" cy="2469094"/>
          </a:xfrm>
          <a:prstGeom prst="rect">
            <a:avLst/>
          </a:prstGeom>
        </p:spPr>
      </p:pic>
    </p:spTree>
    <p:extLst>
      <p:ext uri="{BB962C8B-B14F-4D97-AF65-F5344CB8AC3E}">
        <p14:creationId xmlns:p14="http://schemas.microsoft.com/office/powerpoint/2010/main" val="40984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2106988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5D30B82E-0FE4-C8DA-D5BD-0CDFF6BE477B}"/>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4E6BBE82-375F-5A9B-49A7-607C7C0C132D}"/>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7AF43666-D7FD-42D0-9A68-831DC6DEDF37}"/>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5" action="ppaction://hlinksldjump"/>
            <a:extLst>
              <a:ext uri="{FF2B5EF4-FFF2-40B4-BE49-F238E27FC236}">
                <a16:creationId xmlns:a16="http://schemas.microsoft.com/office/drawing/2014/main" id="{5C68538D-492D-16B3-75BF-E627A355A109}"/>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706201BC-D570-819E-E26C-BB89F65693CC}"/>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4" name="Text Placeholder 4">
            <a:extLst>
              <a:ext uri="{FF2B5EF4-FFF2-40B4-BE49-F238E27FC236}">
                <a16:creationId xmlns:a16="http://schemas.microsoft.com/office/drawing/2014/main" id="{A7CA2CA6-3535-57C0-B21F-3895174168C2}"/>
              </a:ext>
            </a:extLst>
          </p:cNvPr>
          <p:cNvSpPr>
            <a:spLocks noGrp="1"/>
          </p:cNvSpPr>
          <p:nvPr>
            <p:custDataLst>
              <p:tags r:id="rId8"/>
            </p:custDataLst>
          </p:nvPr>
        </p:nvSpPr>
        <p:spPr bwMode="auto">
          <a:xfrm>
            <a:off x="4264025" y="4343400"/>
            <a:ext cx="6392863" cy="458788"/>
          </a:xfrm>
          <a:prstGeom prst="rect">
            <a:avLst/>
          </a:prstGeom>
          <a:solidFill>
            <a:schemeClr val="accent1"/>
          </a:solidFill>
          <a:ln>
            <a:noFill/>
          </a:ln>
          <a:effec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Path to June Board</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96396E4D-C9A3-314D-083F-646C0D44972F}"/>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32</a:t>
            </a:fld>
            <a:endParaRPr lang="en-US"/>
          </a:p>
        </p:txBody>
      </p:sp>
    </p:spTree>
    <p:extLst>
      <p:ext uri="{BB962C8B-B14F-4D97-AF65-F5344CB8AC3E}">
        <p14:creationId xmlns:p14="http://schemas.microsoft.com/office/powerpoint/2010/main" val="2988439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3" imgW="404" imgH="405" progId="TCLayout.ActiveDocument.1">
                  <p:embed/>
                </p:oleObj>
              </mc:Choice>
              <mc:Fallback>
                <p:oleObj name="think-cell Slide" r:id="rId103"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19"/>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0"/>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1"/>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2"/>
            </p:custDataLst>
          </p:nvPr>
        </p:nvCxnSpPr>
        <p:spPr bwMode="auto">
          <a:xfrm>
            <a:off x="8647113"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3"/>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4"/>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5"/>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6"/>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27"/>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28"/>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29"/>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1"/>
            </p:custDataLst>
          </p:nvPr>
        </p:nvCxnSpPr>
        <p:spPr bwMode="gray">
          <a:xfrm>
            <a:off x="7834313"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2"/>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3"/>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4"/>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5"/>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47EF1980-F41F-FD99-B332-B518F060FB23}"/>
              </a:ext>
            </a:extLst>
          </p:cNvPr>
          <p:cNvSpPr/>
          <p:nvPr>
            <p:custDataLst>
              <p:tags r:id="rId36"/>
            </p:custDataLst>
          </p:nvPr>
        </p:nvSpPr>
        <p:spPr bwMode="gray">
          <a:xfrm>
            <a:off x="82978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452E4641-54AA-376F-D2D1-C094ED0DCA4C}"/>
              </a:ext>
            </a:extLst>
          </p:cNvPr>
          <p:cNvSpPr/>
          <p:nvPr>
            <p:custDataLst>
              <p:tags r:id="rId37"/>
            </p:custDataLst>
          </p:nvPr>
        </p:nvSpPr>
        <p:spPr bwMode="gray">
          <a:xfrm>
            <a:off x="8753475"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87B05CD8-99E1-7FCF-5B03-1169200CA4D8}"/>
              </a:ext>
            </a:extLst>
          </p:cNvPr>
          <p:cNvSpPr/>
          <p:nvPr>
            <p:custDataLst>
              <p:tags r:id="rId38"/>
            </p:custDataLst>
          </p:nvPr>
        </p:nvSpPr>
        <p:spPr bwMode="gray">
          <a:xfrm>
            <a:off x="80057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39"/>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0"/>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A18BF457-9782-E16F-CAD7-1E6C5FE3FF32}"/>
              </a:ext>
            </a:extLst>
          </p:cNvPr>
          <p:cNvSpPr/>
          <p:nvPr>
            <p:custDataLst>
              <p:tags r:id="rId41"/>
            </p:custDataLst>
          </p:nvPr>
        </p:nvSpPr>
        <p:spPr bwMode="gray">
          <a:xfrm>
            <a:off x="8266113"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75C488C4-95FD-78C4-A07E-5139D8DDAE99}"/>
              </a:ext>
            </a:extLst>
          </p:cNvPr>
          <p:cNvSpPr/>
          <p:nvPr>
            <p:custDataLst>
              <p:tags r:id="rId42"/>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D4818A42-83F8-B369-328B-DED17E321882}"/>
              </a:ext>
            </a:extLst>
          </p:cNvPr>
          <p:cNvSpPr/>
          <p:nvPr>
            <p:custDataLst>
              <p:tags r:id="rId43"/>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4"/>
            </p:custDataLst>
          </p:nvPr>
        </p:nvSpPr>
        <p:spPr bwMode="gray">
          <a:xfrm>
            <a:off x="7745413"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DE954AB8-EACE-CD42-F2C5-91F5CF6F0083}"/>
              </a:ext>
            </a:extLst>
          </p:cNvPr>
          <p:cNvSpPr/>
          <p:nvPr>
            <p:custDataLst>
              <p:tags r:id="rId45"/>
            </p:custDataLst>
          </p:nvPr>
        </p:nvSpPr>
        <p:spPr bwMode="gray">
          <a:xfrm>
            <a:off x="8039100"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9FFF94DD-B18A-0A5F-9703-61A941F11845}"/>
              </a:ext>
            </a:extLst>
          </p:cNvPr>
          <p:cNvSpPr/>
          <p:nvPr>
            <p:custDataLst>
              <p:tags r:id="rId46"/>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47"/>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B81F3324-AB8A-55E9-BAEF-A55BED52A0C7}"/>
              </a:ext>
            </a:extLst>
          </p:cNvPr>
          <p:cNvSpPr/>
          <p:nvPr>
            <p:custDataLst>
              <p:tags r:id="rId48"/>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9"/>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0"/>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1"/>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F8120519-E244-0FB7-7116-5645C256E417}"/>
              </a:ext>
            </a:extLst>
          </p:cNvPr>
          <p:cNvSpPr/>
          <p:nvPr>
            <p:custDataLst>
              <p:tags r:id="rId52"/>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3"/>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4"/>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72AECEFE-7784-84D9-FDEB-D7237604E212}"/>
              </a:ext>
            </a:extLst>
          </p:cNvPr>
          <p:cNvSpPr/>
          <p:nvPr>
            <p:custDataLst>
              <p:tags r:id="rId55"/>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6"/>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7"/>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58"/>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59"/>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BFDD1F37-2E02-E91D-24E6-95766830C3D8}"/>
              </a:ext>
            </a:extLst>
          </p:cNvPr>
          <p:cNvSpPr/>
          <p:nvPr>
            <p:custDataLst>
              <p:tags r:id="rId60"/>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1"/>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2"/>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3"/>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4"/>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5"/>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6"/>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7"/>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8"/>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9"/>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0"/>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1"/>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2"/>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3"/>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4"/>
            </p:custDataLst>
          </p:nvPr>
        </p:nvSpPr>
        <p:spPr>
          <a:xfrm>
            <a:off x="5453812" y="5799931"/>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5"/>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6"/>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77"/>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8"/>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79"/>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0"/>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1"/>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2"/>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3"/>
            </p:custDataLst>
          </p:nvPr>
        </p:nvSpPr>
        <p:spPr>
          <a:xfrm>
            <a:off x="11175026" y="5799931"/>
            <a:ext cx="948844"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protocols</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84"/>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85"/>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86"/>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87"/>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54A6E9-7114-62CE-CE25-643BBBDA6749}"/>
              </a:ext>
            </a:extLst>
          </p:cNvPr>
          <p:cNvSpPr txBox="1">
            <a:spLocks/>
          </p:cNvSpPr>
          <p:nvPr>
            <p:custDataLst>
              <p:tags r:id="rId88"/>
            </p:custDataLst>
          </p:nvPr>
        </p:nvSpPr>
        <p:spPr>
          <a:xfrm>
            <a:off x="8801056" y="5799931"/>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89"/>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90"/>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0C132E74-4A82-E2C3-C580-610D8451D619}"/>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91"/>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92"/>
            </p:custDataLst>
          </p:nvPr>
        </p:nvSpPr>
        <p:spPr>
          <a:xfrm>
            <a:off x="8515877" y="4010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93"/>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94"/>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kumimoji="0" lang="en-US" sz="800" b="0" i="0" u="none" strike="noStrike" kern="0" cap="none" spc="0" normalizeH="0" baseline="0" noProof="0">
                <a:ln>
                  <a:noFill/>
                </a:ln>
                <a:solidFill>
                  <a:srgbClr val="171A1C"/>
                </a:solidFill>
                <a:effectLst/>
                <a:uLnTx/>
                <a:uFillTx/>
                <a:latin typeface="Arial"/>
                <a:ea typeface="+mn-ea"/>
                <a:cs typeface="+mn-cs"/>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95"/>
            </p:custDataLst>
          </p:nvPr>
        </p:nvSpPr>
        <p:spPr>
          <a:xfrm>
            <a:off x="8962847" y="4300922"/>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7A4B51E2-FABA-9E67-4897-523F70E62662}"/>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96"/>
            </p:custDataLst>
          </p:nvPr>
        </p:nvSpPr>
        <p:spPr>
          <a:xfrm>
            <a:off x="6905728" y="5994400"/>
            <a:ext cx="1861658"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ct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4/9 ERCOT files draft comments to the PGRR for CLR, followed by NPRRs for both CLR and BYOG (TBD)</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97"/>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98"/>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99"/>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E0412974-786A-EA88-27F6-C79E7F47F383}"/>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8813913-80C1-E6CA-70DF-9B26CC902AED}"/>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58366703-8B5B-AD80-D51B-994ED7BB3B65}"/>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A99CBC33-2A58-A1AA-EF40-A216984B4FA6}"/>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E73FB4F2-3239-EABF-4B22-A0AF4A4B017D}"/>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3D6CB9FA-C90D-6CC8-7A3E-5B4F9708436F}"/>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16ADC797-782F-BA8E-6958-C6A12DAC8232}"/>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7F118D44-BCEC-8E79-8021-48FEE3D29AF2}"/>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88A7D046-C859-781A-66E4-72C3210D560D}"/>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B17ED016-3843-FDAB-AAD1-0C7F282641DA}"/>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BD7E6772-C2E3-AB4D-E831-44E3AAEC30B3}"/>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0335A2AF-DC4B-81C3-7D7A-A3C7091B8C25}"/>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B63409BE-12A7-3792-E732-3BB132D4886C}"/>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0951213C-86F3-F276-1E3F-D5F6E65A897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32B40D9F-90FE-9D34-C17F-07DFA75AA75E}"/>
              </a:ext>
            </a:extLst>
          </p:cNvPr>
          <p:cNvSpPr txBox="1"/>
          <p:nvPr/>
        </p:nvSpPr>
        <p:spPr>
          <a:xfrm>
            <a:off x="495300" y="1029336"/>
            <a:ext cx="11163300"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A8B4E64A-A5CA-F72E-9110-2D4508DA463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33</a:t>
            </a:fld>
            <a:endParaRPr lang="en-US"/>
          </a:p>
        </p:txBody>
      </p:sp>
      <p:sp>
        <p:nvSpPr>
          <p:cNvPr id="50" name="Rectangle 49">
            <a:extLst>
              <a:ext uri="{FF2B5EF4-FFF2-40B4-BE49-F238E27FC236}">
                <a16:creationId xmlns:a16="http://schemas.microsoft.com/office/drawing/2014/main" id="{C10556E1-9DAC-3420-C886-F21997B67368}"/>
              </a:ext>
            </a:extLst>
          </p:cNvPr>
          <p:cNvSpPr/>
          <p:nvPr/>
        </p:nvSpPr>
        <p:spPr>
          <a:xfrm>
            <a:off x="5753988" y="2038350"/>
            <a:ext cx="2607262" cy="3713162"/>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0"/>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Tree>
    <p:extLst>
      <p:ext uri="{BB962C8B-B14F-4D97-AF65-F5344CB8AC3E}">
        <p14:creationId xmlns:p14="http://schemas.microsoft.com/office/powerpoint/2010/main" val="1688232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hink-cell data - do not delete" hidden="1">
            <a:extLst>
              <a:ext uri="{FF2B5EF4-FFF2-40B4-BE49-F238E27FC236}">
                <a16:creationId xmlns:a16="http://schemas.microsoft.com/office/drawing/2014/main" id="{E9D29790-F3CC-EB2F-0D96-D276D85413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4" name="think-cell data - do not delete" hidden="1">
                        <a:extLst>
                          <a:ext uri="{FF2B5EF4-FFF2-40B4-BE49-F238E27FC236}">
                            <a16:creationId xmlns:a16="http://schemas.microsoft.com/office/drawing/2014/main" id="{E9D29790-F3CC-EB2F-0D96-D276D85413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2" name="Rectangle 81">
            <a:extLst>
              <a:ext uri="{FF2B5EF4-FFF2-40B4-BE49-F238E27FC236}">
                <a16:creationId xmlns:a16="http://schemas.microsoft.com/office/drawing/2014/main" id="{ACDA3F11-3A9B-33D1-9EAF-D3119CA296A1}"/>
              </a:ext>
            </a:extLst>
          </p:cNvPr>
          <p:cNvSpPr/>
          <p:nvPr/>
        </p:nvSpPr>
        <p:spPr>
          <a:xfrm>
            <a:off x="3786286" y="1712837"/>
            <a:ext cx="2090532" cy="4475964"/>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2" name="Title 1">
            <a:extLst>
              <a:ext uri="{FF2B5EF4-FFF2-40B4-BE49-F238E27FC236}">
                <a16:creationId xmlns:a16="http://schemas.microsoft.com/office/drawing/2014/main" id="{8030306D-2BBD-1072-4418-AF87C9BEBE02}"/>
              </a:ext>
            </a:extLst>
          </p:cNvPr>
          <p:cNvSpPr>
            <a:spLocks noGrp="1"/>
          </p:cNvSpPr>
          <p:nvPr>
            <p:ph type="title"/>
          </p:nvPr>
        </p:nvSpPr>
        <p:spPr>
          <a:xfrm>
            <a:off x="1257300" y="457200"/>
            <a:ext cx="10401300" cy="664797"/>
          </a:xfrm>
        </p:spPr>
        <p:txBody>
          <a:bodyPr vert="horz">
            <a:spAutoFit/>
          </a:bodyPr>
          <a:lstStyle/>
          <a:p>
            <a:r>
              <a:rPr lang="en-US" dirty="0"/>
              <a:t>CLR and BYOG frameworks are being integrated into Batch Zero filing, forming a first comprehensive design with further refinement over time</a:t>
            </a:r>
          </a:p>
        </p:txBody>
      </p:sp>
      <p:sp>
        <p:nvSpPr>
          <p:cNvPr id="4" name="Slide Number Placeholder 3">
            <a:extLst>
              <a:ext uri="{FF2B5EF4-FFF2-40B4-BE49-F238E27FC236}">
                <a16:creationId xmlns:a16="http://schemas.microsoft.com/office/drawing/2014/main" id="{3EACD754-E719-140F-CA5A-B2996928071D}"/>
              </a:ext>
            </a:extLst>
          </p:cNvPr>
          <p:cNvSpPr>
            <a:spLocks noGrp="1"/>
          </p:cNvSpPr>
          <p:nvPr>
            <p:ph type="sldNum" sz="quarter" idx="12"/>
          </p:nvPr>
        </p:nvSpPr>
        <p:spPr/>
        <p:txBody>
          <a:bodyPr/>
          <a:lstStyle/>
          <a:p>
            <a:fld id="{BCDE79FB-97BA-492B-8D57-F1373F9ADA95}" type="slidenum">
              <a:rPr lang="en-US" smtClean="0"/>
              <a:t>34</a:t>
            </a:fld>
            <a:endParaRPr lang="en-US" dirty="0"/>
          </a:p>
        </p:txBody>
      </p:sp>
      <p:grpSp>
        <p:nvGrpSpPr>
          <p:cNvPr id="55" name="Group 54">
            <a:extLst>
              <a:ext uri="{FF2B5EF4-FFF2-40B4-BE49-F238E27FC236}">
                <a16:creationId xmlns:a16="http://schemas.microsoft.com/office/drawing/2014/main" id="{BB85625E-CB44-BD35-313B-5D3E18629945}"/>
              </a:ext>
            </a:extLst>
          </p:cNvPr>
          <p:cNvGrpSpPr/>
          <p:nvPr/>
        </p:nvGrpSpPr>
        <p:grpSpPr>
          <a:xfrm>
            <a:off x="3919164" y="2554936"/>
            <a:ext cx="1797977" cy="1705239"/>
            <a:chOff x="3812997" y="2157210"/>
            <a:chExt cx="1797977" cy="1705239"/>
          </a:xfrm>
        </p:grpSpPr>
        <p:grpSp>
          <p:nvGrpSpPr>
            <p:cNvPr id="44" name="Group 43">
              <a:extLst>
                <a:ext uri="{FF2B5EF4-FFF2-40B4-BE49-F238E27FC236}">
                  <a16:creationId xmlns:a16="http://schemas.microsoft.com/office/drawing/2014/main" id="{2147506B-F538-96F0-D61B-471ECA8C79F5}"/>
                </a:ext>
              </a:extLst>
            </p:cNvPr>
            <p:cNvGrpSpPr/>
            <p:nvPr/>
          </p:nvGrpSpPr>
          <p:grpSpPr>
            <a:xfrm>
              <a:off x="3812997" y="2157210"/>
              <a:ext cx="1797977" cy="1705239"/>
              <a:chOff x="1257300" y="1934637"/>
              <a:chExt cx="1797977" cy="1705239"/>
            </a:xfrm>
          </p:grpSpPr>
          <p:sp>
            <p:nvSpPr>
              <p:cNvPr id="45" name="Rectangle 44">
                <a:extLst>
                  <a:ext uri="{FF2B5EF4-FFF2-40B4-BE49-F238E27FC236}">
                    <a16:creationId xmlns:a16="http://schemas.microsoft.com/office/drawing/2014/main" id="{C36A547F-724F-5A3D-BB22-8F826090675B}"/>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46" name="Rectangle 45">
                <a:extLst>
                  <a:ext uri="{FF2B5EF4-FFF2-40B4-BE49-F238E27FC236}">
                    <a16:creationId xmlns:a16="http://schemas.microsoft.com/office/drawing/2014/main" id="{1C3806E4-64C4-49FB-D6CD-4BE1BFF9B09C}"/>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47" name="Graphic 46">
                <a:extLst>
                  <a:ext uri="{FF2B5EF4-FFF2-40B4-BE49-F238E27FC236}">
                    <a16:creationId xmlns:a16="http://schemas.microsoft.com/office/drawing/2014/main" id="{A07625DE-40FB-45C3-5EAE-B3B94425C2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48" name="Graphic 47">
                <a:extLst>
                  <a:ext uri="{FF2B5EF4-FFF2-40B4-BE49-F238E27FC236}">
                    <a16:creationId xmlns:a16="http://schemas.microsoft.com/office/drawing/2014/main" id="{4BFEAEAF-47DB-3A7A-7314-9571DC60D7E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14" name="Rectangle 13">
              <a:extLst>
                <a:ext uri="{FF2B5EF4-FFF2-40B4-BE49-F238E27FC236}">
                  <a16:creationId xmlns:a16="http://schemas.microsoft.com/office/drawing/2014/main" id="{911CBF23-6ACF-024E-0B73-1EB966B40003}"/>
                </a:ext>
              </a:extLst>
            </p:cNvPr>
            <p:cNvSpPr>
              <a:spLocks/>
            </p:cNvSpPr>
            <p:nvPr/>
          </p:nvSpPr>
          <p:spPr>
            <a:xfrm>
              <a:off x="3812997"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15" name="Rectangle 14">
              <a:extLst>
                <a:ext uri="{FF2B5EF4-FFF2-40B4-BE49-F238E27FC236}">
                  <a16:creationId xmlns:a16="http://schemas.microsoft.com/office/drawing/2014/main" id="{C3CB2D3A-99AA-60AF-E6FF-988CB2FCF88D}"/>
                </a:ext>
              </a:extLst>
            </p:cNvPr>
            <p:cNvSpPr>
              <a:spLocks/>
            </p:cNvSpPr>
            <p:nvPr/>
          </p:nvSpPr>
          <p:spPr>
            <a:xfrm>
              <a:off x="3812997" y="3493023"/>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grpSp>
      <p:grpSp>
        <p:nvGrpSpPr>
          <p:cNvPr id="56" name="Group 55">
            <a:extLst>
              <a:ext uri="{FF2B5EF4-FFF2-40B4-BE49-F238E27FC236}">
                <a16:creationId xmlns:a16="http://schemas.microsoft.com/office/drawing/2014/main" id="{DC10F04E-D104-94C8-CC41-345DBB5BD335}"/>
              </a:ext>
            </a:extLst>
          </p:cNvPr>
          <p:cNvGrpSpPr/>
          <p:nvPr/>
        </p:nvGrpSpPr>
        <p:grpSpPr>
          <a:xfrm>
            <a:off x="6581028" y="2554936"/>
            <a:ext cx="1797977" cy="1705239"/>
            <a:chOff x="6581028" y="2157210"/>
            <a:chExt cx="1797977" cy="1705239"/>
          </a:xfrm>
        </p:grpSpPr>
        <p:grpSp>
          <p:nvGrpSpPr>
            <p:cNvPr id="49" name="Group 48">
              <a:extLst>
                <a:ext uri="{FF2B5EF4-FFF2-40B4-BE49-F238E27FC236}">
                  <a16:creationId xmlns:a16="http://schemas.microsoft.com/office/drawing/2014/main" id="{31D735C0-A8A9-5C6E-DF78-C7FDCF54F6C7}"/>
                </a:ext>
              </a:extLst>
            </p:cNvPr>
            <p:cNvGrpSpPr/>
            <p:nvPr/>
          </p:nvGrpSpPr>
          <p:grpSpPr>
            <a:xfrm>
              <a:off x="6581028" y="2157210"/>
              <a:ext cx="1797977" cy="1705239"/>
              <a:chOff x="1257300" y="1934637"/>
              <a:chExt cx="1797977" cy="1705239"/>
            </a:xfrm>
          </p:grpSpPr>
          <p:sp>
            <p:nvSpPr>
              <p:cNvPr id="50" name="Rectangle 49">
                <a:extLst>
                  <a:ext uri="{FF2B5EF4-FFF2-40B4-BE49-F238E27FC236}">
                    <a16:creationId xmlns:a16="http://schemas.microsoft.com/office/drawing/2014/main" id="{F1AB07D2-1296-B361-D02F-C96A0708FAF5}"/>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51" name="Rectangle 50">
                <a:extLst>
                  <a:ext uri="{FF2B5EF4-FFF2-40B4-BE49-F238E27FC236}">
                    <a16:creationId xmlns:a16="http://schemas.microsoft.com/office/drawing/2014/main" id="{8A181FC7-29D4-5DC1-8638-14D3F3AF2A47}"/>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52" name="Graphic 51">
                <a:extLst>
                  <a:ext uri="{FF2B5EF4-FFF2-40B4-BE49-F238E27FC236}">
                    <a16:creationId xmlns:a16="http://schemas.microsoft.com/office/drawing/2014/main" id="{FF9267A6-E6CA-6126-26B1-80A43EF3FB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53" name="Graphic 52">
                <a:extLst>
                  <a:ext uri="{FF2B5EF4-FFF2-40B4-BE49-F238E27FC236}">
                    <a16:creationId xmlns:a16="http://schemas.microsoft.com/office/drawing/2014/main" id="{10BA020E-94B4-C8C2-D9F5-E468CCC7238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20" name="Rectangle 19">
              <a:extLst>
                <a:ext uri="{FF2B5EF4-FFF2-40B4-BE49-F238E27FC236}">
                  <a16:creationId xmlns:a16="http://schemas.microsoft.com/office/drawing/2014/main" id="{832A7B09-A3DB-1D41-79D7-68220A3BE83D}"/>
                </a:ext>
              </a:extLst>
            </p:cNvPr>
            <p:cNvSpPr>
              <a:spLocks/>
            </p:cNvSpPr>
            <p:nvPr/>
          </p:nvSpPr>
          <p:spPr>
            <a:xfrm>
              <a:off x="6581028"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22" name="Rectangle 21">
              <a:extLst>
                <a:ext uri="{FF2B5EF4-FFF2-40B4-BE49-F238E27FC236}">
                  <a16:creationId xmlns:a16="http://schemas.microsoft.com/office/drawing/2014/main" id="{8F109BE1-E5A6-F7E9-9B7D-2DD5C0DF585D}"/>
                </a:ext>
              </a:extLst>
            </p:cNvPr>
            <p:cNvSpPr>
              <a:spLocks/>
            </p:cNvSpPr>
            <p:nvPr/>
          </p:nvSpPr>
          <p:spPr>
            <a:xfrm>
              <a:off x="6581028" y="2766477"/>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BYOG comments</a:t>
              </a:r>
            </a:p>
          </p:txBody>
        </p:sp>
        <p:sp>
          <p:nvSpPr>
            <p:cNvPr id="27" name="Rectangle 26">
              <a:extLst>
                <a:ext uri="{FF2B5EF4-FFF2-40B4-BE49-F238E27FC236}">
                  <a16:creationId xmlns:a16="http://schemas.microsoft.com/office/drawing/2014/main" id="{CAC6C7A7-CC6B-CE1F-0EFA-D6E9F861FEE8}"/>
                </a:ext>
              </a:extLst>
            </p:cNvPr>
            <p:cNvSpPr>
              <a:spLocks/>
            </p:cNvSpPr>
            <p:nvPr/>
          </p:nvSpPr>
          <p:spPr>
            <a:xfrm>
              <a:off x="6581028" y="3486740"/>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28" name="Rectangle 27">
              <a:extLst>
                <a:ext uri="{FF2B5EF4-FFF2-40B4-BE49-F238E27FC236}">
                  <a16:creationId xmlns:a16="http://schemas.microsoft.com/office/drawing/2014/main" id="{ECC9DEEB-52E1-5916-5312-4B7363FE8C1F}"/>
                </a:ext>
              </a:extLst>
            </p:cNvPr>
            <p:cNvSpPr>
              <a:spLocks/>
            </p:cNvSpPr>
            <p:nvPr/>
          </p:nvSpPr>
          <p:spPr>
            <a:xfrm>
              <a:off x="6581028" y="3670332"/>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BYOG comments</a:t>
              </a:r>
            </a:p>
          </p:txBody>
        </p:sp>
      </p:grpSp>
      <p:sp>
        <p:nvSpPr>
          <p:cNvPr id="32" name="Arrow: Right 31">
            <a:extLst>
              <a:ext uri="{FF2B5EF4-FFF2-40B4-BE49-F238E27FC236}">
                <a16:creationId xmlns:a16="http://schemas.microsoft.com/office/drawing/2014/main" id="{736077B4-6F4A-EECF-CB35-7B7C6C4375F7}"/>
              </a:ext>
            </a:extLst>
          </p:cNvPr>
          <p:cNvSpPr/>
          <p:nvPr/>
        </p:nvSpPr>
        <p:spPr>
          <a:xfrm>
            <a:off x="1257300" y="1747401"/>
            <a:ext cx="7121705" cy="26871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C5D806A-78D9-E589-CD5F-3E35219B3E7C}"/>
              </a:ext>
            </a:extLst>
          </p:cNvPr>
          <p:cNvGrpSpPr/>
          <p:nvPr/>
        </p:nvGrpSpPr>
        <p:grpSpPr>
          <a:xfrm>
            <a:off x="1257300" y="2554936"/>
            <a:ext cx="1797977" cy="1705239"/>
            <a:chOff x="1257300" y="1934637"/>
            <a:chExt cx="1797977" cy="1705239"/>
          </a:xfrm>
        </p:grpSpPr>
        <p:sp>
          <p:nvSpPr>
            <p:cNvPr id="5" name="Rectangle 4">
              <a:extLst>
                <a:ext uri="{FF2B5EF4-FFF2-40B4-BE49-F238E27FC236}">
                  <a16:creationId xmlns:a16="http://schemas.microsoft.com/office/drawing/2014/main" id="{9703F272-1B58-DC09-D604-483D1B4D2568}"/>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7" name="Rectangle 6">
              <a:extLst>
                <a:ext uri="{FF2B5EF4-FFF2-40B4-BE49-F238E27FC236}">
                  <a16:creationId xmlns:a16="http://schemas.microsoft.com/office/drawing/2014/main" id="{8628D3E0-F00A-5E2B-9266-BA4A34CBD10F}"/>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35" name="Graphic 34">
              <a:extLst>
                <a:ext uri="{FF2B5EF4-FFF2-40B4-BE49-F238E27FC236}">
                  <a16:creationId xmlns:a16="http://schemas.microsoft.com/office/drawing/2014/main" id="{AF9EDB17-A529-E1B8-080D-2FCE3F5DA2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39" name="Graphic 38">
              <a:extLst>
                <a:ext uri="{FF2B5EF4-FFF2-40B4-BE49-F238E27FC236}">
                  <a16:creationId xmlns:a16="http://schemas.microsoft.com/office/drawing/2014/main" id="{45B845C7-6C98-67F1-BDC0-10A0500CA5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57" name="TextBox 56">
            <a:extLst>
              <a:ext uri="{FF2B5EF4-FFF2-40B4-BE49-F238E27FC236}">
                <a16:creationId xmlns:a16="http://schemas.microsoft.com/office/drawing/2014/main" id="{6F080525-1BFF-A3D0-B479-8C94D38C11F2}"/>
              </a:ext>
            </a:extLst>
          </p:cNvPr>
          <p:cNvSpPr txBox="1">
            <a:spLocks/>
          </p:cNvSpPr>
          <p:nvPr/>
        </p:nvSpPr>
        <p:spPr>
          <a:xfrm>
            <a:off x="1257300" y="4362646"/>
            <a:ext cx="1797977" cy="20005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March 4:</a:t>
            </a:r>
            <a:r>
              <a:rPr lang="en-US" sz="1200" dirty="0"/>
              <a:t> ERCOT files PGRR145 and NPRR1325</a:t>
            </a:r>
            <a:endParaRPr lang="en-US" sz="1200" i="1" noProof="1"/>
          </a:p>
          <a:p>
            <a:r>
              <a:rPr lang="en-US" sz="1200" b="1" dirty="0"/>
              <a:t>March 17 and April 4:</a:t>
            </a:r>
            <a:r>
              <a:rPr lang="en-US" sz="1200" dirty="0"/>
              <a:t> targeted ERCOT comments to incorporate stakeholder feedback</a:t>
            </a:r>
          </a:p>
          <a:p>
            <a:r>
              <a:rPr lang="en-US" sz="1200" b="1" dirty="0"/>
              <a:t>Establishes foundational framework for Batch Zero execution </a:t>
            </a:r>
            <a:r>
              <a:rPr lang="en-US" sz="1200" dirty="0"/>
              <a:t>and LLI processing</a:t>
            </a:r>
            <a:endParaRPr lang="en-US" sz="1200" i="1" noProof="1"/>
          </a:p>
        </p:txBody>
      </p:sp>
      <p:sp>
        <p:nvSpPr>
          <p:cNvPr id="58" name="TextBox 57">
            <a:extLst>
              <a:ext uri="{FF2B5EF4-FFF2-40B4-BE49-F238E27FC236}">
                <a16:creationId xmlns:a16="http://schemas.microsoft.com/office/drawing/2014/main" id="{96147D91-BD19-FBF2-A456-A7ED190DDC8C}"/>
              </a:ext>
            </a:extLst>
          </p:cNvPr>
          <p:cNvSpPr txBox="1">
            <a:spLocks/>
          </p:cNvSpPr>
          <p:nvPr/>
        </p:nvSpPr>
        <p:spPr>
          <a:xfrm>
            <a:off x="3919164"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April 13: </a:t>
            </a:r>
            <a:r>
              <a:rPr lang="en-US" sz="1200" dirty="0"/>
              <a:t>PCLR introduced as modular enhancement via comments to PGRR145 / NPRR1325</a:t>
            </a:r>
          </a:p>
          <a:p>
            <a:r>
              <a:rPr lang="en-US" sz="1200" b="1" dirty="0"/>
              <a:t>Enables early shaping of controllable load pathway</a:t>
            </a:r>
            <a:r>
              <a:rPr lang="en-US" sz="1200" dirty="0"/>
              <a:t> without delaying core filing</a:t>
            </a:r>
            <a:endParaRPr lang="en-US" sz="1200" i="1" noProof="1"/>
          </a:p>
        </p:txBody>
      </p:sp>
      <p:sp>
        <p:nvSpPr>
          <p:cNvPr id="59" name="TextBox 58">
            <a:extLst>
              <a:ext uri="{FF2B5EF4-FFF2-40B4-BE49-F238E27FC236}">
                <a16:creationId xmlns:a16="http://schemas.microsoft.com/office/drawing/2014/main" id="{C0E512AD-CFEA-7A53-74D4-CC0E97678618}"/>
              </a:ext>
            </a:extLst>
          </p:cNvPr>
          <p:cNvSpPr txBox="1">
            <a:spLocks/>
          </p:cNvSpPr>
          <p:nvPr/>
        </p:nvSpPr>
        <p:spPr>
          <a:xfrm>
            <a:off x="6581028"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April (TBD): </a:t>
            </a:r>
            <a:r>
              <a:rPr lang="en-US" sz="1200" dirty="0"/>
              <a:t>BYOG</a:t>
            </a:r>
            <a:r>
              <a:rPr lang="en-US" sz="1200" b="1" dirty="0"/>
              <a:t> </a:t>
            </a:r>
            <a:r>
              <a:rPr lang="en-US" sz="1200" dirty="0"/>
              <a:t>introduced as modular enhancement via comments to PGRR145 / NPRR1325</a:t>
            </a:r>
          </a:p>
          <a:p>
            <a:r>
              <a:rPr lang="en-US" sz="1200" b="1" dirty="0"/>
              <a:t>Enables integration of generation-backed load pathway </a:t>
            </a:r>
            <a:r>
              <a:rPr lang="en-US" sz="1200" dirty="0"/>
              <a:t>without delaying core filing</a:t>
            </a:r>
            <a:endParaRPr lang="en-US" sz="1200" i="1" noProof="1"/>
          </a:p>
        </p:txBody>
      </p:sp>
      <p:grpSp>
        <p:nvGrpSpPr>
          <p:cNvPr id="63" name="Group 62">
            <a:extLst>
              <a:ext uri="{FF2B5EF4-FFF2-40B4-BE49-F238E27FC236}">
                <a16:creationId xmlns:a16="http://schemas.microsoft.com/office/drawing/2014/main" id="{B691B4FC-E936-42C8-CC72-9D34A9F9D2D8}"/>
              </a:ext>
            </a:extLst>
          </p:cNvPr>
          <p:cNvGrpSpPr/>
          <p:nvPr/>
        </p:nvGrpSpPr>
        <p:grpSpPr>
          <a:xfrm>
            <a:off x="1257300" y="1428646"/>
            <a:ext cx="7121705" cy="220337"/>
            <a:chOff x="1257300" y="1284810"/>
            <a:chExt cx="7121705" cy="220337"/>
          </a:xfrm>
        </p:grpSpPr>
        <p:cxnSp>
          <p:nvCxnSpPr>
            <p:cNvPr id="60" name="LineBasicDefault 292">
              <a:extLst>
                <a:ext uri="{FF2B5EF4-FFF2-40B4-BE49-F238E27FC236}">
                  <a16:creationId xmlns:a16="http://schemas.microsoft.com/office/drawing/2014/main" id="{52195E0B-F3D7-B1A3-9345-3EA08E03EF12}"/>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C53E0A5-3F2A-A412-842F-33CD1F6B5CD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Path of PGRR145 and NPRR1325 towards governance approval</a:t>
              </a:r>
              <a:endParaRPr lang="en-US" sz="1200" noProof="1"/>
            </a:p>
          </p:txBody>
        </p:sp>
      </p:grpSp>
      <p:grpSp>
        <p:nvGrpSpPr>
          <p:cNvPr id="64" name="Group 63">
            <a:extLst>
              <a:ext uri="{FF2B5EF4-FFF2-40B4-BE49-F238E27FC236}">
                <a16:creationId xmlns:a16="http://schemas.microsoft.com/office/drawing/2014/main" id="{D2FFA642-1755-0D77-D97F-E4F9B66FE4B5}"/>
              </a:ext>
            </a:extLst>
          </p:cNvPr>
          <p:cNvGrpSpPr>
            <a:grpSpLocks/>
          </p:cNvGrpSpPr>
          <p:nvPr/>
        </p:nvGrpSpPr>
        <p:grpSpPr>
          <a:xfrm>
            <a:off x="9389405" y="1428646"/>
            <a:ext cx="2269195" cy="220337"/>
            <a:chOff x="1257300" y="1284810"/>
            <a:chExt cx="7121705" cy="220337"/>
          </a:xfrm>
        </p:grpSpPr>
        <p:cxnSp>
          <p:nvCxnSpPr>
            <p:cNvPr id="65" name="LineBasicDefault 292">
              <a:extLst>
                <a:ext uri="{FF2B5EF4-FFF2-40B4-BE49-F238E27FC236}">
                  <a16:creationId xmlns:a16="http://schemas.microsoft.com/office/drawing/2014/main" id="{D9984D70-0507-AD72-22CA-56E7502540D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4C77100-6B7B-E5ED-7496-0593328D484F}"/>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Key takeaways</a:t>
              </a:r>
              <a:endParaRPr lang="en-US" sz="1200" noProof="1"/>
            </a:p>
          </p:txBody>
        </p:sp>
      </p:grpSp>
      <p:grpSp>
        <p:nvGrpSpPr>
          <p:cNvPr id="70" name="ChevronBlue 70">
            <a:extLst>
              <a:ext uri="{FF2B5EF4-FFF2-40B4-BE49-F238E27FC236}">
                <a16:creationId xmlns:a16="http://schemas.microsoft.com/office/drawing/2014/main" id="{F7A84FDD-9DA5-EB7F-FED0-7FB2682CD201}"/>
              </a:ext>
            </a:extLst>
          </p:cNvPr>
          <p:cNvGrpSpPr>
            <a:grpSpLocks noChangeAspect="1"/>
          </p:cNvGrpSpPr>
          <p:nvPr>
            <p:custDataLst>
              <p:tags r:id="rId2"/>
            </p:custDataLst>
          </p:nvPr>
        </p:nvGrpSpPr>
        <p:grpSpPr>
          <a:xfrm>
            <a:off x="8686091" y="1474826"/>
            <a:ext cx="396228" cy="396228"/>
            <a:chOff x="1016000" y="1016000"/>
            <a:chExt cx="396228" cy="396228"/>
          </a:xfrm>
        </p:grpSpPr>
        <p:sp>
          <p:nvSpPr>
            <p:cNvPr id="67" name="Oval 66">
              <a:extLst>
                <a:ext uri="{FF2B5EF4-FFF2-40B4-BE49-F238E27FC236}">
                  <a16:creationId xmlns:a16="http://schemas.microsoft.com/office/drawing/2014/main" id="{E6E6A314-8537-FB44-5DAC-DF20972FFC69}"/>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a:extLst>
                <a:ext uri="{FF2B5EF4-FFF2-40B4-BE49-F238E27FC236}">
                  <a16:creationId xmlns:a16="http://schemas.microsoft.com/office/drawing/2014/main" id="{31A642BB-3F0A-3F11-2DA1-1BCD15AC45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sp>
        <p:nvSpPr>
          <p:cNvPr id="72" name="TextBox 71">
            <a:extLst>
              <a:ext uri="{FF2B5EF4-FFF2-40B4-BE49-F238E27FC236}">
                <a16:creationId xmlns:a16="http://schemas.microsoft.com/office/drawing/2014/main" id="{9C5982C6-92C9-F638-9C29-C3FAF1C01E85}"/>
              </a:ext>
            </a:extLst>
          </p:cNvPr>
          <p:cNvSpPr txBox="1">
            <a:spLocks/>
          </p:cNvSpPr>
          <p:nvPr/>
        </p:nvSpPr>
        <p:spPr>
          <a:xfrm>
            <a:off x="9389405" y="1756880"/>
            <a:ext cx="2269195" cy="22033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200" b="1" dirty="0"/>
              <a:t>Modular approach enables speed without locking design:</a:t>
            </a:r>
            <a:r>
              <a:rPr lang="en-US" sz="1200" dirty="0"/>
              <a:t> core framework advanced while PCLR and BYOG are developed in parallel</a:t>
            </a:r>
          </a:p>
          <a:p>
            <a:pPr marL="171450" indent="-171450">
              <a:buFont typeface="Arial" panose="020B0604020202020204" pitchFamily="34" charset="0"/>
              <a:buChar char="•"/>
            </a:pPr>
            <a:r>
              <a:rPr lang="en-US" sz="1200" b="1" dirty="0"/>
              <a:t>Convergence toward June Board:</a:t>
            </a:r>
            <a:r>
              <a:rPr lang="en-US" sz="1200" dirty="0"/>
              <a:t> PGRR145/NPRR1325, PCLR, and BYOG converge into a complete, minimum viable package for decision-making</a:t>
            </a:r>
          </a:p>
          <a:p>
            <a:pPr marL="171450" indent="-171450">
              <a:buFont typeface="Arial" panose="020B0604020202020204" pitchFamily="34" charset="0"/>
              <a:buChar char="•"/>
            </a:pPr>
            <a:r>
              <a:rPr lang="en-US" sz="1200" b="1" dirty="0"/>
              <a:t>Minimum viable, not final design:</a:t>
            </a:r>
            <a:r>
              <a:rPr lang="en-US" sz="1200" dirty="0"/>
              <a:t> PCLR and BYOG are introduced as initial concepts, with further refinement expected post June Board</a:t>
            </a:r>
            <a:endParaRPr lang="en-US" sz="1200" i="1" noProof="1"/>
          </a:p>
        </p:txBody>
      </p:sp>
      <p:sp>
        <p:nvSpPr>
          <p:cNvPr id="73" name="5. Source">
            <a:extLst>
              <a:ext uri="{FF2B5EF4-FFF2-40B4-BE49-F238E27FC236}">
                <a16:creationId xmlns:a16="http://schemas.microsoft.com/office/drawing/2014/main" id="{8F3C47FC-63F9-F364-BBE0-0EA19F226E5F}"/>
              </a:ext>
            </a:extLst>
          </p:cNvPr>
          <p:cNvSpPr txBox="1"/>
          <p:nvPr>
            <p:custDataLst>
              <p:tags r:id="rId3"/>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ERCOT discussion</a:t>
            </a:r>
            <a:endParaRPr lang="en-US" sz="800" dirty="0"/>
          </a:p>
        </p:txBody>
      </p:sp>
      <p:sp>
        <p:nvSpPr>
          <p:cNvPr id="74" name="TrackerNumWhite 74">
            <a:extLst>
              <a:ext uri="{FF2B5EF4-FFF2-40B4-BE49-F238E27FC236}">
                <a16:creationId xmlns:a16="http://schemas.microsoft.com/office/drawing/2014/main" id="{BEA1BC78-189B-4076-E554-B2BC88C72A41}"/>
              </a:ext>
            </a:extLst>
          </p:cNvPr>
          <p:cNvSpPr/>
          <p:nvPr>
            <p:custDataLst>
              <p:tags r:id="rId4"/>
            </p:custDataLst>
          </p:nvPr>
        </p:nvSpPr>
        <p:spPr>
          <a:xfrm>
            <a:off x="1257300"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1</a:t>
            </a:r>
          </a:p>
        </p:txBody>
      </p:sp>
      <p:sp>
        <p:nvSpPr>
          <p:cNvPr id="76" name="TrackerNumWhite 74">
            <a:extLst>
              <a:ext uri="{FF2B5EF4-FFF2-40B4-BE49-F238E27FC236}">
                <a16:creationId xmlns:a16="http://schemas.microsoft.com/office/drawing/2014/main" id="{FB3599FC-EE65-E8F4-6FCF-6F5144E84606}"/>
              </a:ext>
            </a:extLst>
          </p:cNvPr>
          <p:cNvSpPr/>
          <p:nvPr>
            <p:custDataLst>
              <p:tags r:id="rId5"/>
            </p:custDataLst>
          </p:nvPr>
        </p:nvSpPr>
        <p:spPr>
          <a:xfrm>
            <a:off x="3919164"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solidFill>
                  <a:schemeClr val="accent1"/>
                </a:solidFill>
              </a:rPr>
              <a:t>2</a:t>
            </a:r>
          </a:p>
        </p:txBody>
      </p:sp>
      <p:sp>
        <p:nvSpPr>
          <p:cNvPr id="77" name="TrackerNumWhite 74">
            <a:extLst>
              <a:ext uri="{FF2B5EF4-FFF2-40B4-BE49-F238E27FC236}">
                <a16:creationId xmlns:a16="http://schemas.microsoft.com/office/drawing/2014/main" id="{AF2678DC-ABAE-5896-7EC0-C13529983854}"/>
              </a:ext>
            </a:extLst>
          </p:cNvPr>
          <p:cNvSpPr/>
          <p:nvPr>
            <p:custDataLst>
              <p:tags r:id="rId6"/>
            </p:custDataLst>
          </p:nvPr>
        </p:nvSpPr>
        <p:spPr>
          <a:xfrm>
            <a:off x="6581028"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solidFill>
                  <a:schemeClr val="accent1"/>
                </a:solidFill>
              </a:rPr>
              <a:t>3</a:t>
            </a:r>
          </a:p>
        </p:txBody>
      </p:sp>
      <p:sp>
        <p:nvSpPr>
          <p:cNvPr id="78" name="TextBox 77">
            <a:extLst>
              <a:ext uri="{FF2B5EF4-FFF2-40B4-BE49-F238E27FC236}">
                <a16:creationId xmlns:a16="http://schemas.microsoft.com/office/drawing/2014/main" id="{DB48031A-DE82-FE41-F24B-11CCE56335AC}"/>
              </a:ext>
            </a:extLst>
          </p:cNvPr>
          <p:cNvSpPr txBox="1">
            <a:spLocks/>
          </p:cNvSpPr>
          <p:nvPr/>
        </p:nvSpPr>
        <p:spPr>
          <a:xfrm>
            <a:off x="1257300"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Core Batch Zero framework established</a:t>
            </a:r>
            <a:endParaRPr lang="en-US" sz="1200" b="1" i="1" noProof="1"/>
          </a:p>
        </p:txBody>
      </p:sp>
      <p:sp>
        <p:nvSpPr>
          <p:cNvPr id="79" name="TextBox 78">
            <a:extLst>
              <a:ext uri="{FF2B5EF4-FFF2-40B4-BE49-F238E27FC236}">
                <a16:creationId xmlns:a16="http://schemas.microsoft.com/office/drawing/2014/main" id="{3CCBA5E6-7E81-BD74-096F-3FB4D96A4976}"/>
              </a:ext>
            </a:extLst>
          </p:cNvPr>
          <p:cNvSpPr txBox="1">
            <a:spLocks/>
          </p:cNvSpPr>
          <p:nvPr/>
        </p:nvSpPr>
        <p:spPr>
          <a:xfrm>
            <a:off x="3919164"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PCLR framework integration</a:t>
            </a:r>
            <a:endParaRPr lang="en-US" sz="1200" i="1" noProof="1"/>
          </a:p>
        </p:txBody>
      </p:sp>
      <p:sp>
        <p:nvSpPr>
          <p:cNvPr id="80" name="TextBox 79">
            <a:extLst>
              <a:ext uri="{FF2B5EF4-FFF2-40B4-BE49-F238E27FC236}">
                <a16:creationId xmlns:a16="http://schemas.microsoft.com/office/drawing/2014/main" id="{226A7F85-1797-D1CB-21A5-502C2463FCFF}"/>
              </a:ext>
            </a:extLst>
          </p:cNvPr>
          <p:cNvSpPr txBox="1">
            <a:spLocks/>
          </p:cNvSpPr>
          <p:nvPr/>
        </p:nvSpPr>
        <p:spPr>
          <a:xfrm>
            <a:off x="6581028"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BYOG framework integration</a:t>
            </a:r>
            <a:endParaRPr lang="en-US" sz="1200" i="1" noProof="1"/>
          </a:p>
        </p:txBody>
      </p:sp>
      <p:grpSp>
        <p:nvGrpSpPr>
          <p:cNvPr id="83" name="Group 82">
            <a:extLst>
              <a:ext uri="{FF2B5EF4-FFF2-40B4-BE49-F238E27FC236}">
                <a16:creationId xmlns:a16="http://schemas.microsoft.com/office/drawing/2014/main" id="{2FB92C48-FC4A-AB76-B066-A08D6F3CFCA2}"/>
              </a:ext>
            </a:extLst>
          </p:cNvPr>
          <p:cNvGrpSpPr/>
          <p:nvPr/>
        </p:nvGrpSpPr>
        <p:grpSpPr>
          <a:xfrm>
            <a:off x="10546232" y="1188271"/>
            <a:ext cx="1112368" cy="182880"/>
            <a:chOff x="9821691" y="802760"/>
            <a:chExt cx="1112368" cy="182880"/>
          </a:xfrm>
        </p:grpSpPr>
        <p:sp>
          <p:nvSpPr>
            <p:cNvPr id="84" name="Rectangle 83">
              <a:extLst>
                <a:ext uri="{FF2B5EF4-FFF2-40B4-BE49-F238E27FC236}">
                  <a16:creationId xmlns:a16="http://schemas.microsoft.com/office/drawing/2014/main" id="{EC89E3A8-58E7-7436-FC59-7FA5CF8460AD}"/>
                </a:ext>
              </a:extLst>
            </p:cNvPr>
            <p:cNvSpPr/>
            <p:nvPr/>
          </p:nvSpPr>
          <p:spPr>
            <a:xfrm>
              <a:off x="9821691" y="802760"/>
              <a:ext cx="182880" cy="182880"/>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85" name="TextBox 84">
              <a:extLst>
                <a:ext uri="{FF2B5EF4-FFF2-40B4-BE49-F238E27FC236}">
                  <a16:creationId xmlns:a16="http://schemas.microsoft.com/office/drawing/2014/main" id="{E7553A7E-6C95-0D09-0A0E-968805471B2F}"/>
                </a:ext>
              </a:extLst>
            </p:cNvPr>
            <p:cNvSpPr txBox="1">
              <a:spLocks/>
            </p:cNvSpPr>
            <p:nvPr/>
          </p:nvSpPr>
          <p:spPr>
            <a:xfrm>
              <a:off x="10117524" y="813409"/>
              <a:ext cx="816535"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dirty="0"/>
                <a:t>Detailed next</a:t>
              </a:r>
            </a:p>
          </p:txBody>
        </p:sp>
      </p:grpSp>
      <p:sp>
        <p:nvSpPr>
          <p:cNvPr id="90" name="TextBox 89">
            <a:extLst>
              <a:ext uri="{FF2B5EF4-FFF2-40B4-BE49-F238E27FC236}">
                <a16:creationId xmlns:a16="http://schemas.microsoft.com/office/drawing/2014/main" id="{E71EB925-DADC-0A0F-73C7-6EBF7039D6BF}"/>
              </a:ext>
            </a:extLst>
          </p:cNvPr>
          <p:cNvSpPr txBox="1">
            <a:spLocks/>
          </p:cNvSpPr>
          <p:nvPr/>
        </p:nvSpPr>
        <p:spPr>
          <a:xfrm>
            <a:off x="1736903"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1" name="TextBox 90">
            <a:extLst>
              <a:ext uri="{FF2B5EF4-FFF2-40B4-BE49-F238E27FC236}">
                <a16:creationId xmlns:a16="http://schemas.microsoft.com/office/drawing/2014/main" id="{B6440C96-DF0C-F136-F93E-6B267EAB98A0}"/>
              </a:ext>
            </a:extLst>
          </p:cNvPr>
          <p:cNvSpPr txBox="1">
            <a:spLocks/>
          </p:cNvSpPr>
          <p:nvPr/>
        </p:nvSpPr>
        <p:spPr>
          <a:xfrm>
            <a:off x="4398767"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2" name="TextBox 91">
            <a:extLst>
              <a:ext uri="{FF2B5EF4-FFF2-40B4-BE49-F238E27FC236}">
                <a16:creationId xmlns:a16="http://schemas.microsoft.com/office/drawing/2014/main" id="{33C6E9CE-E258-63ED-846C-BD87BA8AB75D}"/>
              </a:ext>
            </a:extLst>
          </p:cNvPr>
          <p:cNvSpPr txBox="1">
            <a:spLocks/>
          </p:cNvSpPr>
          <p:nvPr/>
        </p:nvSpPr>
        <p:spPr>
          <a:xfrm>
            <a:off x="7060631"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3" name="TextBox 92">
            <a:extLst>
              <a:ext uri="{FF2B5EF4-FFF2-40B4-BE49-F238E27FC236}">
                <a16:creationId xmlns:a16="http://schemas.microsoft.com/office/drawing/2014/main" id="{4F74B0CE-B577-BC63-4ECA-212767D228D2}"/>
              </a:ext>
            </a:extLst>
          </p:cNvPr>
          <p:cNvSpPr txBox="1">
            <a:spLocks/>
          </p:cNvSpPr>
          <p:nvPr/>
        </p:nvSpPr>
        <p:spPr>
          <a:xfrm>
            <a:off x="1736903"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
        <p:nvSpPr>
          <p:cNvPr id="94" name="TextBox 93">
            <a:extLst>
              <a:ext uri="{FF2B5EF4-FFF2-40B4-BE49-F238E27FC236}">
                <a16:creationId xmlns:a16="http://schemas.microsoft.com/office/drawing/2014/main" id="{E8B614D9-2379-A33B-CADA-537FBBDC9D16}"/>
              </a:ext>
            </a:extLst>
          </p:cNvPr>
          <p:cNvSpPr txBox="1">
            <a:spLocks/>
          </p:cNvSpPr>
          <p:nvPr/>
        </p:nvSpPr>
        <p:spPr>
          <a:xfrm>
            <a:off x="4398767"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
        <p:nvSpPr>
          <p:cNvPr id="95" name="TextBox 94">
            <a:extLst>
              <a:ext uri="{FF2B5EF4-FFF2-40B4-BE49-F238E27FC236}">
                <a16:creationId xmlns:a16="http://schemas.microsoft.com/office/drawing/2014/main" id="{E347F497-FF4B-100A-6313-A5F3CF61B53F}"/>
              </a:ext>
            </a:extLst>
          </p:cNvPr>
          <p:cNvSpPr txBox="1">
            <a:spLocks/>
          </p:cNvSpPr>
          <p:nvPr/>
        </p:nvSpPr>
        <p:spPr>
          <a:xfrm>
            <a:off x="7060631"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Tree>
    <p:extLst>
      <p:ext uri="{BB962C8B-B14F-4D97-AF65-F5344CB8AC3E}">
        <p14:creationId xmlns:p14="http://schemas.microsoft.com/office/powerpoint/2010/main" val="28984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3E27FD7B-68DF-CECA-BE1F-C9342B7E1A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34" name="think-cell data - do not delete" hidden="1">
                        <a:extLst>
                          <a:ext uri="{FF2B5EF4-FFF2-40B4-BE49-F238E27FC236}">
                            <a16:creationId xmlns:a16="http://schemas.microsoft.com/office/drawing/2014/main" id="{3E27FD7B-68DF-CECA-BE1F-C9342B7E1A9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28B2C7-B7E5-CB3A-2BF4-FBDE3EDA27FE}"/>
              </a:ext>
            </a:extLst>
          </p:cNvPr>
          <p:cNvSpPr>
            <a:spLocks noGrp="1"/>
          </p:cNvSpPr>
          <p:nvPr>
            <p:ph type="title"/>
          </p:nvPr>
        </p:nvSpPr>
        <p:spPr>
          <a:xfrm>
            <a:off x="1257300" y="457200"/>
            <a:ext cx="10401300" cy="664797"/>
          </a:xfrm>
        </p:spPr>
        <p:txBody>
          <a:bodyPr vert="horz">
            <a:spAutoFit/>
          </a:bodyPr>
          <a:lstStyle/>
          <a:p>
            <a:r>
              <a:rPr lang="en-US" dirty="0"/>
              <a:t>PCLR introduces a flexible pathway within Batch Zero, requiring targeted updates across PGRR sections</a:t>
            </a:r>
          </a:p>
        </p:txBody>
      </p:sp>
      <p:sp>
        <p:nvSpPr>
          <p:cNvPr id="6" name="Slide Number Placeholder 4">
            <a:extLst>
              <a:ext uri="{FF2B5EF4-FFF2-40B4-BE49-F238E27FC236}">
                <a16:creationId xmlns:a16="http://schemas.microsoft.com/office/drawing/2014/main" id="{855F5532-7E20-A790-B979-0399F6C1550D}"/>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35</a:t>
            </a:fld>
            <a:endParaRPr lang="en-US" dirty="0"/>
          </a:p>
        </p:txBody>
      </p:sp>
      <p:cxnSp>
        <p:nvCxnSpPr>
          <p:cNvPr id="7" name="LineBasicDefault 19">
            <a:extLst>
              <a:ext uri="{FF2B5EF4-FFF2-40B4-BE49-F238E27FC236}">
                <a16:creationId xmlns:a16="http://schemas.microsoft.com/office/drawing/2014/main" id="{A927E39B-E384-1DA2-9499-1568113979D8}"/>
              </a:ext>
            </a:extLst>
          </p:cNvPr>
          <p:cNvCxnSpPr>
            <a:cxnSpLocks/>
          </p:cNvCxnSpPr>
          <p:nvPr>
            <p:custDataLst>
              <p:tags r:id="rId2"/>
            </p:custDataLst>
          </p:nvPr>
        </p:nvCxnSpPr>
        <p:spPr>
          <a:xfrm>
            <a:off x="1257300" y="1548290"/>
            <a:ext cx="3107124"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C6DAFA1-9A9B-06CE-C32F-83668D51A210}"/>
              </a:ext>
            </a:extLst>
          </p:cNvPr>
          <p:cNvSpPr txBox="1">
            <a:spLocks/>
          </p:cNvSpPr>
          <p:nvPr/>
        </p:nvSpPr>
        <p:spPr>
          <a:xfrm>
            <a:off x="1257300" y="1289387"/>
            <a:ext cx="310712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PGRR145 reference section</a:t>
            </a:r>
          </a:p>
        </p:txBody>
      </p:sp>
      <p:sp>
        <p:nvSpPr>
          <p:cNvPr id="11" name="TextBox 10">
            <a:extLst>
              <a:ext uri="{FF2B5EF4-FFF2-40B4-BE49-F238E27FC236}">
                <a16:creationId xmlns:a16="http://schemas.microsoft.com/office/drawing/2014/main" id="{3E263A8D-9B6A-AD00-48AB-777F6A1E6767}"/>
              </a:ext>
            </a:extLst>
          </p:cNvPr>
          <p:cNvSpPr txBox="1">
            <a:spLocks/>
          </p:cNvSpPr>
          <p:nvPr/>
        </p:nvSpPr>
        <p:spPr>
          <a:xfrm>
            <a:off x="1257300" y="159836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9.2 </a:t>
            </a:r>
            <a:r>
              <a:rPr lang="en-US" sz="1200" dirty="0"/>
              <a:t>– Applicability, Eligibility, and Submission Requirements</a:t>
            </a:r>
            <a:endParaRPr lang="en-US" sz="1200" b="1" dirty="0"/>
          </a:p>
        </p:txBody>
      </p:sp>
      <p:sp>
        <p:nvSpPr>
          <p:cNvPr id="12" name="TextBox 11">
            <a:extLst>
              <a:ext uri="{FF2B5EF4-FFF2-40B4-BE49-F238E27FC236}">
                <a16:creationId xmlns:a16="http://schemas.microsoft.com/office/drawing/2014/main" id="{B50E5753-9ECB-3DF8-CD5F-5F287C1BF73F}"/>
              </a:ext>
            </a:extLst>
          </p:cNvPr>
          <p:cNvSpPr txBox="1">
            <a:spLocks/>
          </p:cNvSpPr>
          <p:nvPr/>
        </p:nvSpPr>
        <p:spPr>
          <a:xfrm>
            <a:off x="1257300" y="281629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9.3 – </a:t>
            </a:r>
            <a:r>
              <a:rPr lang="en-US" sz="1200" dirty="0"/>
              <a:t>Batch Zero Interconnection Study Methodology</a:t>
            </a:r>
            <a:endParaRPr lang="en-US" sz="1200" b="1" dirty="0"/>
          </a:p>
        </p:txBody>
      </p:sp>
      <p:sp>
        <p:nvSpPr>
          <p:cNvPr id="13" name="TextBox 12">
            <a:extLst>
              <a:ext uri="{FF2B5EF4-FFF2-40B4-BE49-F238E27FC236}">
                <a16:creationId xmlns:a16="http://schemas.microsoft.com/office/drawing/2014/main" id="{BC3944F1-90D5-D56D-9C70-2296B107E929}"/>
              </a:ext>
            </a:extLst>
          </p:cNvPr>
          <p:cNvSpPr txBox="1">
            <a:spLocks/>
          </p:cNvSpPr>
          <p:nvPr/>
        </p:nvSpPr>
        <p:spPr>
          <a:xfrm>
            <a:off x="1257300" y="3661742"/>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9.4 – </a:t>
            </a:r>
            <a:r>
              <a:rPr lang="en-US" sz="1200" dirty="0"/>
              <a:t>Batch Zero Results and Commitment Requirements</a:t>
            </a:r>
            <a:endParaRPr lang="en-US" sz="1200" b="1" dirty="0"/>
          </a:p>
        </p:txBody>
      </p:sp>
      <p:sp>
        <p:nvSpPr>
          <p:cNvPr id="14" name="TextBox 13">
            <a:extLst>
              <a:ext uri="{FF2B5EF4-FFF2-40B4-BE49-F238E27FC236}">
                <a16:creationId xmlns:a16="http://schemas.microsoft.com/office/drawing/2014/main" id="{78DFBCC9-1643-510E-56DC-6183F01D4550}"/>
              </a:ext>
            </a:extLst>
          </p:cNvPr>
          <p:cNvSpPr txBox="1">
            <a:spLocks/>
          </p:cNvSpPr>
          <p:nvPr/>
        </p:nvSpPr>
        <p:spPr>
          <a:xfrm>
            <a:off x="1257300" y="4703648"/>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9.5 – </a:t>
            </a:r>
            <a:r>
              <a:rPr lang="en-US" sz="1200" dirty="0"/>
              <a:t>Refinement Study and Transmission Planning</a:t>
            </a:r>
            <a:endParaRPr lang="en-US" sz="1200" b="1" dirty="0"/>
          </a:p>
        </p:txBody>
      </p:sp>
      <p:sp>
        <p:nvSpPr>
          <p:cNvPr id="15" name="TextBox 14">
            <a:extLst>
              <a:ext uri="{FF2B5EF4-FFF2-40B4-BE49-F238E27FC236}">
                <a16:creationId xmlns:a16="http://schemas.microsoft.com/office/drawing/2014/main" id="{BC5E2ED6-DDF8-16E2-57BA-1D7A2C797044}"/>
              </a:ext>
            </a:extLst>
          </p:cNvPr>
          <p:cNvSpPr txBox="1">
            <a:spLocks/>
          </p:cNvSpPr>
          <p:nvPr/>
        </p:nvSpPr>
        <p:spPr>
          <a:xfrm>
            <a:off x="1257300" y="5286142"/>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9.6 – </a:t>
            </a:r>
            <a:r>
              <a:rPr lang="en-US" sz="1200" dirty="0"/>
              <a:t>Energization and Operational Requirements</a:t>
            </a:r>
            <a:endParaRPr lang="en-US" sz="1200" b="1" dirty="0"/>
          </a:p>
        </p:txBody>
      </p:sp>
      <p:cxnSp>
        <p:nvCxnSpPr>
          <p:cNvPr id="21" name="LineBasicDefault 50">
            <a:extLst>
              <a:ext uri="{FF2B5EF4-FFF2-40B4-BE49-F238E27FC236}">
                <a16:creationId xmlns:a16="http://schemas.microsoft.com/office/drawing/2014/main" id="{F52DE3CD-7FFB-3946-B836-D404ED91FB79}"/>
              </a:ext>
            </a:extLst>
          </p:cNvPr>
          <p:cNvCxnSpPr>
            <a:cxnSpLocks/>
          </p:cNvCxnSpPr>
          <p:nvPr>
            <p:custDataLst>
              <p:tags r:id="rId3"/>
            </p:custDataLst>
          </p:nvPr>
        </p:nvCxnSpPr>
        <p:spPr>
          <a:xfrm>
            <a:off x="1257300" y="2766220"/>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LineBasicDefault 50">
            <a:extLst>
              <a:ext uri="{FF2B5EF4-FFF2-40B4-BE49-F238E27FC236}">
                <a16:creationId xmlns:a16="http://schemas.microsoft.com/office/drawing/2014/main" id="{B3372BDD-FB70-FBAF-ADBE-4B7E4988F13E}"/>
              </a:ext>
            </a:extLst>
          </p:cNvPr>
          <p:cNvCxnSpPr>
            <a:cxnSpLocks/>
          </p:cNvCxnSpPr>
          <p:nvPr>
            <p:custDataLst>
              <p:tags r:id="rId4"/>
            </p:custDataLst>
          </p:nvPr>
        </p:nvCxnSpPr>
        <p:spPr>
          <a:xfrm>
            <a:off x="1257300" y="361166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50">
            <a:extLst>
              <a:ext uri="{FF2B5EF4-FFF2-40B4-BE49-F238E27FC236}">
                <a16:creationId xmlns:a16="http://schemas.microsoft.com/office/drawing/2014/main" id="{94C20989-14DB-5F00-2C86-82E58B1EEFBE}"/>
              </a:ext>
            </a:extLst>
          </p:cNvPr>
          <p:cNvCxnSpPr>
            <a:cxnSpLocks/>
          </p:cNvCxnSpPr>
          <p:nvPr>
            <p:custDataLst>
              <p:tags r:id="rId5"/>
            </p:custDataLst>
          </p:nvPr>
        </p:nvCxnSpPr>
        <p:spPr>
          <a:xfrm>
            <a:off x="1257300" y="4653574"/>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LineBasicDefault 50">
            <a:extLst>
              <a:ext uri="{FF2B5EF4-FFF2-40B4-BE49-F238E27FC236}">
                <a16:creationId xmlns:a16="http://schemas.microsoft.com/office/drawing/2014/main" id="{6E401F8D-D513-1BA4-35B5-A430D386BD27}"/>
              </a:ext>
            </a:extLst>
          </p:cNvPr>
          <p:cNvCxnSpPr>
            <a:cxnSpLocks/>
          </p:cNvCxnSpPr>
          <p:nvPr>
            <p:custDataLst>
              <p:tags r:id="rId6"/>
            </p:custDataLst>
          </p:nvPr>
        </p:nvCxnSpPr>
        <p:spPr>
          <a:xfrm>
            <a:off x="1257300" y="523606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LineBasicDefault 19">
            <a:extLst>
              <a:ext uri="{FF2B5EF4-FFF2-40B4-BE49-F238E27FC236}">
                <a16:creationId xmlns:a16="http://schemas.microsoft.com/office/drawing/2014/main" id="{47B60203-AED6-94CC-A330-ECCE7436A928}"/>
              </a:ext>
            </a:extLst>
          </p:cNvPr>
          <p:cNvCxnSpPr>
            <a:cxnSpLocks/>
          </p:cNvCxnSpPr>
          <p:nvPr>
            <p:custDataLst>
              <p:tags r:id="rId7"/>
            </p:custDataLst>
          </p:nvPr>
        </p:nvCxnSpPr>
        <p:spPr>
          <a:xfrm>
            <a:off x="4902390" y="1548290"/>
            <a:ext cx="6756210"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46E09DF-274E-386C-09D5-A95224C5C438}"/>
              </a:ext>
            </a:extLst>
          </p:cNvPr>
          <p:cNvSpPr txBox="1"/>
          <p:nvPr/>
        </p:nvSpPr>
        <p:spPr>
          <a:xfrm>
            <a:off x="4902390" y="1289387"/>
            <a:ext cx="605269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How PCLRs impact/integrate PGRR145 sections</a:t>
            </a:r>
          </a:p>
        </p:txBody>
      </p:sp>
      <p:sp>
        <p:nvSpPr>
          <p:cNvPr id="16" name="TextBox 15">
            <a:extLst>
              <a:ext uri="{FF2B5EF4-FFF2-40B4-BE49-F238E27FC236}">
                <a16:creationId xmlns:a16="http://schemas.microsoft.com/office/drawing/2014/main" id="{EB3E0E79-9878-C719-E5A0-10DEDAB32941}"/>
              </a:ext>
            </a:extLst>
          </p:cNvPr>
          <p:cNvSpPr txBox="1">
            <a:spLocks/>
          </p:cNvSpPr>
          <p:nvPr/>
        </p:nvSpPr>
        <p:spPr>
          <a:xfrm>
            <a:off x="4902390" y="1598364"/>
            <a:ext cx="6756210" cy="107721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Expand applicability to include PCLR as a distinct pathway</a:t>
            </a:r>
            <a:r>
              <a:rPr lang="en-US" sz="1200" dirty="0"/>
              <a:t>, alongside Base Load and Studied Load</a:t>
            </a:r>
          </a:p>
          <a:p>
            <a:pPr marL="285750" indent="-285750">
              <a:buFont typeface="Arial" panose="020B0604020202020204" pitchFamily="34" charset="0"/>
              <a:buChar char="•"/>
            </a:pPr>
            <a:r>
              <a:rPr lang="en-US" sz="1200" b="1" dirty="0"/>
              <a:t>Introduce LPC-based modeling and enhanced data requirements</a:t>
            </a:r>
            <a:r>
              <a:rPr lang="en-US" sz="1200" dirty="0"/>
              <a:t> for controllable load evaluation</a:t>
            </a:r>
          </a:p>
          <a:p>
            <a:pPr marL="285750" indent="-285750">
              <a:buFont typeface="Arial" panose="020B0604020202020204" pitchFamily="34" charset="0"/>
              <a:buChar char="•"/>
            </a:pPr>
            <a:r>
              <a:rPr lang="en-US" sz="1200" b="1" dirty="0"/>
              <a:t>Update LCP to reflect flexible load ranges (LPC to max)</a:t>
            </a:r>
            <a:r>
              <a:rPr lang="en-US" sz="1200" dirty="0"/>
              <a:t> and non-linear energization profiles</a:t>
            </a:r>
          </a:p>
        </p:txBody>
      </p:sp>
      <p:sp>
        <p:nvSpPr>
          <p:cNvPr id="17" name="TextBox 16">
            <a:extLst>
              <a:ext uri="{FF2B5EF4-FFF2-40B4-BE49-F238E27FC236}">
                <a16:creationId xmlns:a16="http://schemas.microsoft.com/office/drawing/2014/main" id="{965A044F-617E-5492-DBFD-216547CF36BA}"/>
              </a:ext>
            </a:extLst>
          </p:cNvPr>
          <p:cNvSpPr txBox="1">
            <a:spLocks/>
          </p:cNvSpPr>
          <p:nvPr/>
        </p:nvSpPr>
        <p:spPr>
          <a:xfrm>
            <a:off x="4902390" y="2816294"/>
            <a:ext cx="6756210" cy="70788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Model PCLRs at LPC for reliability</a:t>
            </a:r>
            <a:r>
              <a:rPr lang="en-US" sz="1200" dirty="0"/>
              <a:t>, decoupling operational and requested demand</a:t>
            </a:r>
          </a:p>
          <a:p>
            <a:pPr marL="285750" indent="-285750">
              <a:buFont typeface="Arial" panose="020B0604020202020204" pitchFamily="34" charset="0"/>
              <a:buChar char="•"/>
            </a:pPr>
            <a:r>
              <a:rPr lang="en-US" sz="1200" b="1" dirty="0"/>
              <a:t>Apply binary allocation logic</a:t>
            </a:r>
            <a:r>
              <a:rPr lang="en-US" sz="1200" dirty="0"/>
              <a:t>: approve full load if LPC is supportable, otherwise allocate zero</a:t>
            </a:r>
          </a:p>
          <a:p>
            <a:pPr marL="285750" indent="-285750">
              <a:buFont typeface="Arial" panose="020B0604020202020204" pitchFamily="34" charset="0"/>
              <a:buChar char="•"/>
            </a:pPr>
            <a:r>
              <a:rPr lang="en-US" sz="1200" b="1" dirty="0"/>
              <a:t>Enable conditional approval of full demand</a:t>
            </a:r>
            <a:r>
              <a:rPr lang="en-US" sz="1200" dirty="0"/>
              <a:t>, contingent on operational controllability</a:t>
            </a:r>
          </a:p>
        </p:txBody>
      </p:sp>
      <p:sp>
        <p:nvSpPr>
          <p:cNvPr id="18" name="TextBox 17">
            <a:extLst>
              <a:ext uri="{FF2B5EF4-FFF2-40B4-BE49-F238E27FC236}">
                <a16:creationId xmlns:a16="http://schemas.microsoft.com/office/drawing/2014/main" id="{8FD5019F-69A7-EA31-B37A-53F21E038DC6}"/>
              </a:ext>
            </a:extLst>
          </p:cNvPr>
          <p:cNvSpPr txBox="1">
            <a:spLocks/>
          </p:cNvSpPr>
          <p:nvPr/>
        </p:nvSpPr>
        <p:spPr>
          <a:xfrm>
            <a:off x="4902390" y="3661742"/>
            <a:ext cx="6756210" cy="89255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Introduce dual commitment structure</a:t>
            </a:r>
            <a:r>
              <a:rPr lang="en-US" sz="1200" dirty="0"/>
              <a:t>, requiring interconnection agreement plus PCLR operational commitment</a:t>
            </a:r>
          </a:p>
          <a:p>
            <a:pPr marL="285750" indent="-285750">
              <a:buFont typeface="Arial" panose="020B0604020202020204" pitchFamily="34" charset="0"/>
              <a:buChar char="•"/>
            </a:pPr>
            <a:r>
              <a:rPr lang="en-US" sz="1200" b="1" dirty="0"/>
              <a:t>Require signed LPC commitments and notarized forms</a:t>
            </a:r>
          </a:p>
          <a:p>
            <a:pPr marL="285750" indent="-285750">
              <a:buFont typeface="Arial" panose="020B0604020202020204" pitchFamily="34" charset="0"/>
              <a:buChar char="•"/>
            </a:pPr>
            <a:r>
              <a:rPr lang="en-US" sz="1200" b="1" dirty="0"/>
              <a:t>Link study results to binding operational constraints </a:t>
            </a:r>
            <a:r>
              <a:rPr lang="en-US" sz="1200" dirty="0"/>
              <a:t>and qualification requirements</a:t>
            </a:r>
          </a:p>
        </p:txBody>
      </p:sp>
      <p:sp>
        <p:nvSpPr>
          <p:cNvPr id="19" name="TextBox 18">
            <a:extLst>
              <a:ext uri="{FF2B5EF4-FFF2-40B4-BE49-F238E27FC236}">
                <a16:creationId xmlns:a16="http://schemas.microsoft.com/office/drawing/2014/main" id="{4924B259-FB74-AEA5-A9D3-AD80DBDD2C39}"/>
              </a:ext>
            </a:extLst>
          </p:cNvPr>
          <p:cNvSpPr txBox="1">
            <a:spLocks/>
          </p:cNvSpPr>
          <p:nvPr/>
        </p:nvSpPr>
        <p:spPr>
          <a:xfrm>
            <a:off x="4902390" y="4703648"/>
            <a:ext cx="6756210" cy="44627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Plan transmission for full requested load</a:t>
            </a:r>
            <a:r>
              <a:rPr lang="en-US" sz="1200" dirty="0"/>
              <a:t>, despite near-term operation at LPC levels</a:t>
            </a:r>
          </a:p>
          <a:p>
            <a:pPr marL="285750" indent="-285750">
              <a:buFont typeface="Arial" panose="020B0604020202020204" pitchFamily="34" charset="0"/>
              <a:buChar char="•"/>
            </a:pPr>
            <a:r>
              <a:rPr lang="en-US" sz="1200" b="1" dirty="0"/>
              <a:t>Decouple planning horizon </a:t>
            </a:r>
            <a:r>
              <a:rPr lang="en-US" sz="1200" dirty="0"/>
              <a:t>(full load) </a:t>
            </a:r>
            <a:r>
              <a:rPr lang="en-US" sz="1200" b="1" dirty="0"/>
              <a:t>from operational reality </a:t>
            </a:r>
            <a:r>
              <a:rPr lang="en-US" sz="1200" dirty="0"/>
              <a:t>(constrained load)</a:t>
            </a:r>
          </a:p>
        </p:txBody>
      </p:sp>
      <p:sp>
        <p:nvSpPr>
          <p:cNvPr id="20" name="TextBox 19">
            <a:extLst>
              <a:ext uri="{FF2B5EF4-FFF2-40B4-BE49-F238E27FC236}">
                <a16:creationId xmlns:a16="http://schemas.microsoft.com/office/drawing/2014/main" id="{A3C045AE-3970-A942-7884-96C30CFD58B5}"/>
              </a:ext>
            </a:extLst>
          </p:cNvPr>
          <p:cNvSpPr txBox="1">
            <a:spLocks/>
          </p:cNvSpPr>
          <p:nvPr/>
        </p:nvSpPr>
        <p:spPr>
          <a:xfrm>
            <a:off x="4902390" y="5286142"/>
            <a:ext cx="6756210" cy="63094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Allow staged energization</a:t>
            </a:r>
            <a:r>
              <a:rPr lang="en-US" sz="1200" dirty="0"/>
              <a:t>, with initial operation capped at LPC until full qualification</a:t>
            </a:r>
          </a:p>
          <a:p>
            <a:pPr marL="285750" indent="-285750">
              <a:buFont typeface="Arial" panose="020B0604020202020204" pitchFamily="34" charset="0"/>
              <a:buChar char="•"/>
            </a:pPr>
            <a:r>
              <a:rPr lang="en-US" sz="1200" b="1" dirty="0"/>
              <a:t>Enforce dispatchability and LPC limits</a:t>
            </a:r>
            <a:r>
              <a:rPr lang="en-US" sz="1200" dirty="0"/>
              <a:t>, requiring ERCOT approval before exceeding initial thresholds</a:t>
            </a:r>
          </a:p>
        </p:txBody>
      </p:sp>
      <p:cxnSp>
        <p:nvCxnSpPr>
          <p:cNvPr id="25" name="LineBasicDefault 50">
            <a:extLst>
              <a:ext uri="{FF2B5EF4-FFF2-40B4-BE49-F238E27FC236}">
                <a16:creationId xmlns:a16="http://schemas.microsoft.com/office/drawing/2014/main" id="{E56122ED-1AD7-333B-A4A0-49E21437003C}"/>
              </a:ext>
            </a:extLst>
          </p:cNvPr>
          <p:cNvCxnSpPr>
            <a:cxnSpLocks/>
          </p:cNvCxnSpPr>
          <p:nvPr>
            <p:custDataLst>
              <p:tags r:id="rId8"/>
            </p:custDataLst>
          </p:nvPr>
        </p:nvCxnSpPr>
        <p:spPr>
          <a:xfrm>
            <a:off x="4902390" y="523606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LineBasicDefault 50">
            <a:extLst>
              <a:ext uri="{FF2B5EF4-FFF2-40B4-BE49-F238E27FC236}">
                <a16:creationId xmlns:a16="http://schemas.microsoft.com/office/drawing/2014/main" id="{9CBCBB40-22B5-8F57-3907-0D909FADEE60}"/>
              </a:ext>
            </a:extLst>
          </p:cNvPr>
          <p:cNvCxnSpPr>
            <a:cxnSpLocks/>
          </p:cNvCxnSpPr>
          <p:nvPr>
            <p:custDataLst>
              <p:tags r:id="rId9"/>
            </p:custDataLst>
          </p:nvPr>
        </p:nvCxnSpPr>
        <p:spPr>
          <a:xfrm>
            <a:off x="4902390" y="361166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50">
            <a:extLst>
              <a:ext uri="{FF2B5EF4-FFF2-40B4-BE49-F238E27FC236}">
                <a16:creationId xmlns:a16="http://schemas.microsoft.com/office/drawing/2014/main" id="{AF634E57-8267-3C6F-922A-B7A8A043B3AA}"/>
              </a:ext>
            </a:extLst>
          </p:cNvPr>
          <p:cNvCxnSpPr>
            <a:cxnSpLocks/>
          </p:cNvCxnSpPr>
          <p:nvPr>
            <p:custDataLst>
              <p:tags r:id="rId10"/>
            </p:custDataLst>
          </p:nvPr>
        </p:nvCxnSpPr>
        <p:spPr>
          <a:xfrm>
            <a:off x="4902390" y="4653574"/>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LineBasicDefault 50">
            <a:extLst>
              <a:ext uri="{FF2B5EF4-FFF2-40B4-BE49-F238E27FC236}">
                <a16:creationId xmlns:a16="http://schemas.microsoft.com/office/drawing/2014/main" id="{560D43AB-534A-1DE8-841E-312A0CD5E5F3}"/>
              </a:ext>
            </a:extLst>
          </p:cNvPr>
          <p:cNvCxnSpPr>
            <a:cxnSpLocks/>
          </p:cNvCxnSpPr>
          <p:nvPr>
            <p:custDataLst>
              <p:tags r:id="rId11"/>
            </p:custDataLst>
          </p:nvPr>
        </p:nvCxnSpPr>
        <p:spPr>
          <a:xfrm>
            <a:off x="4902390" y="2766220"/>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5. Source">
            <a:extLst>
              <a:ext uri="{FF2B5EF4-FFF2-40B4-BE49-F238E27FC236}">
                <a16:creationId xmlns:a16="http://schemas.microsoft.com/office/drawing/2014/main" id="{5582A974-A977-AA93-C806-0BBA722EE67A}"/>
              </a:ext>
            </a:extLst>
          </p:cNvPr>
          <p:cNvSpPr txBox="1"/>
          <p:nvPr>
            <p:custDataLst>
              <p:tags r:id="rId12"/>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PGRR145- 38- 4/4/2026 ERCOT </a:t>
            </a:r>
            <a:r>
              <a:rPr lang="fr-FR" sz="800" dirty="0" err="1"/>
              <a:t>Comments</a:t>
            </a:r>
            <a:r>
              <a:rPr lang="fr-FR" sz="800" dirty="0"/>
              <a:t>; PGRR145 PCLR </a:t>
            </a:r>
            <a:r>
              <a:rPr lang="fr-FR" sz="800" dirty="0" err="1"/>
              <a:t>Comments</a:t>
            </a:r>
            <a:endParaRPr lang="en-US" sz="800" dirty="0"/>
          </a:p>
        </p:txBody>
      </p:sp>
      <p:grpSp>
        <p:nvGrpSpPr>
          <p:cNvPr id="38" name="Group 37">
            <a:extLst>
              <a:ext uri="{FF2B5EF4-FFF2-40B4-BE49-F238E27FC236}">
                <a16:creationId xmlns:a16="http://schemas.microsoft.com/office/drawing/2014/main" id="{45DB3382-10D1-903D-D5BB-6CAD4E2D6751}"/>
              </a:ext>
            </a:extLst>
          </p:cNvPr>
          <p:cNvGrpSpPr/>
          <p:nvPr/>
        </p:nvGrpSpPr>
        <p:grpSpPr>
          <a:xfrm>
            <a:off x="4431486" y="1380162"/>
            <a:ext cx="396228" cy="396228"/>
            <a:chOff x="4431486" y="1380162"/>
            <a:chExt cx="396228" cy="396228"/>
          </a:xfrm>
        </p:grpSpPr>
        <p:sp>
          <p:nvSpPr>
            <p:cNvPr id="39" name="Oval 38">
              <a:extLst>
                <a:ext uri="{FF2B5EF4-FFF2-40B4-BE49-F238E27FC236}">
                  <a16:creationId xmlns:a16="http://schemas.microsoft.com/office/drawing/2014/main" id="{F78FC474-FA95-9E60-1C55-A35890114162}"/>
                </a:ext>
              </a:extLst>
            </p:cNvPr>
            <p:cNvSpPr/>
            <p:nvPr/>
          </p:nvSpPr>
          <p:spPr>
            <a:xfrm>
              <a:off x="4431486" y="1380162"/>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96BAB6E5-C46C-9E2E-0BA7-E79AC047105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39100" y="1387776"/>
              <a:ext cx="381000" cy="381000"/>
            </a:xfrm>
            <a:prstGeom prst="rect">
              <a:avLst/>
            </a:prstGeom>
          </p:spPr>
        </p:pic>
      </p:grpSp>
    </p:spTree>
    <p:extLst>
      <p:ext uri="{BB962C8B-B14F-4D97-AF65-F5344CB8AC3E}">
        <p14:creationId xmlns:p14="http://schemas.microsoft.com/office/powerpoint/2010/main" val="3302534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7EF83BF-90A3-CE1D-D4B2-9D4676096F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7" name="think-cell data - do not delete" hidden="1">
                        <a:extLst>
                          <a:ext uri="{FF2B5EF4-FFF2-40B4-BE49-F238E27FC236}">
                            <a16:creationId xmlns:a16="http://schemas.microsoft.com/office/drawing/2014/main" id="{C7EF83BF-90A3-CE1D-D4B2-9D4676096FF9}"/>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F73B4D86-5EAE-22F9-3614-7E71B747BAF0}"/>
              </a:ext>
            </a:extLst>
          </p:cNvPr>
          <p:cNvSpPr/>
          <p:nvPr/>
        </p:nvSpPr>
        <p:spPr>
          <a:xfrm>
            <a:off x="1257300" y="2234761"/>
            <a:ext cx="10401300" cy="716049"/>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4" name="Rectangle 43">
            <a:extLst>
              <a:ext uri="{FF2B5EF4-FFF2-40B4-BE49-F238E27FC236}">
                <a16:creationId xmlns:a16="http://schemas.microsoft.com/office/drawing/2014/main" id="{14631114-9B12-8DD1-3B0D-5F515C392CB5}"/>
              </a:ext>
            </a:extLst>
          </p:cNvPr>
          <p:cNvSpPr/>
          <p:nvPr/>
        </p:nvSpPr>
        <p:spPr>
          <a:xfrm>
            <a:off x="1257300" y="3705897"/>
            <a:ext cx="10401300" cy="650954"/>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5" name="Rectangle 44">
            <a:extLst>
              <a:ext uri="{FF2B5EF4-FFF2-40B4-BE49-F238E27FC236}">
                <a16:creationId xmlns:a16="http://schemas.microsoft.com/office/drawing/2014/main" id="{2CCCB88A-6BA6-C0A0-D68D-1967C324142B}"/>
              </a:ext>
            </a:extLst>
          </p:cNvPr>
          <p:cNvSpPr/>
          <p:nvPr/>
        </p:nvSpPr>
        <p:spPr>
          <a:xfrm>
            <a:off x="1257300" y="5366930"/>
            <a:ext cx="10401300" cy="825277"/>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2" name="Title 1">
            <a:extLst>
              <a:ext uri="{FF2B5EF4-FFF2-40B4-BE49-F238E27FC236}">
                <a16:creationId xmlns:a16="http://schemas.microsoft.com/office/drawing/2014/main" id="{4624F587-AE07-6587-8E09-A1B7775D170B}"/>
              </a:ext>
            </a:extLst>
          </p:cNvPr>
          <p:cNvSpPr>
            <a:spLocks noGrp="1"/>
          </p:cNvSpPr>
          <p:nvPr>
            <p:ph type="title"/>
          </p:nvPr>
        </p:nvSpPr>
        <p:spPr>
          <a:xfrm>
            <a:off x="1257300" y="457200"/>
            <a:ext cx="10401300" cy="664797"/>
          </a:xfrm>
        </p:spPr>
        <p:txBody>
          <a:bodyPr vert="horz">
            <a:spAutoFit/>
          </a:bodyPr>
          <a:lstStyle/>
          <a:p>
            <a:r>
              <a:rPr lang="en-US" dirty="0"/>
              <a:t>PCLR enables dispatchable, price-responsive load, requiring targeted NPRR updates across pricing, dispatch, and commitment layers</a:t>
            </a:r>
          </a:p>
        </p:txBody>
      </p:sp>
      <p:sp>
        <p:nvSpPr>
          <p:cNvPr id="5" name="Slide Number Placeholder 4">
            <a:extLst>
              <a:ext uri="{FF2B5EF4-FFF2-40B4-BE49-F238E27FC236}">
                <a16:creationId xmlns:a16="http://schemas.microsoft.com/office/drawing/2014/main" id="{86E0CA57-9335-3825-F4FC-0E9D78EA09F2}"/>
              </a:ext>
            </a:extLst>
          </p:cNvPr>
          <p:cNvSpPr>
            <a:spLocks noGrp="1"/>
          </p:cNvSpPr>
          <p:nvPr>
            <p:ph type="sldNum" sz="quarter" idx="12"/>
          </p:nvPr>
        </p:nvSpPr>
        <p:spPr/>
        <p:txBody>
          <a:bodyPr/>
          <a:lstStyle/>
          <a:p>
            <a:fld id="{BCDE79FB-97BA-492B-8D57-F1373F9ADA95}" type="slidenum">
              <a:rPr lang="en-US" smtClean="0"/>
              <a:t>36</a:t>
            </a:fld>
            <a:endParaRPr lang="en-US" dirty="0"/>
          </a:p>
        </p:txBody>
      </p:sp>
      <p:sp>
        <p:nvSpPr>
          <p:cNvPr id="8" name="5. Source">
            <a:extLst>
              <a:ext uri="{FF2B5EF4-FFF2-40B4-BE49-F238E27FC236}">
                <a16:creationId xmlns:a16="http://schemas.microsoft.com/office/drawing/2014/main" id="{062EF5E6-5921-79B9-9E20-ADAFD8BD55DF}"/>
              </a:ext>
            </a:extLst>
          </p:cNvPr>
          <p:cNvSpPr txBox="1"/>
          <p:nvPr>
            <p:custDataLst>
              <p:tags r:id="rId2"/>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a:t>
            </a:r>
            <a:r>
              <a:rPr lang="en-US" sz="800" dirty="0"/>
              <a:t>NPRR1325 (March 4, 2026); NPRR1325 Revised Protocol Language (PCLR comments)</a:t>
            </a:r>
          </a:p>
        </p:txBody>
      </p:sp>
      <p:cxnSp>
        <p:nvCxnSpPr>
          <p:cNvPr id="9" name="LineBasicDefault 19">
            <a:extLst>
              <a:ext uri="{FF2B5EF4-FFF2-40B4-BE49-F238E27FC236}">
                <a16:creationId xmlns:a16="http://schemas.microsoft.com/office/drawing/2014/main" id="{E947FB80-18F9-750B-944E-EE5120FBD3EC}"/>
              </a:ext>
            </a:extLst>
          </p:cNvPr>
          <p:cNvCxnSpPr>
            <a:cxnSpLocks/>
          </p:cNvCxnSpPr>
          <p:nvPr>
            <p:custDataLst>
              <p:tags r:id="rId3"/>
            </p:custDataLst>
          </p:nvPr>
        </p:nvCxnSpPr>
        <p:spPr>
          <a:xfrm>
            <a:off x="1257300" y="1548290"/>
            <a:ext cx="3107124"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07570F9-F30C-4EE7-C376-0E6F702DD3F8}"/>
              </a:ext>
            </a:extLst>
          </p:cNvPr>
          <p:cNvSpPr txBox="1">
            <a:spLocks/>
          </p:cNvSpPr>
          <p:nvPr/>
        </p:nvSpPr>
        <p:spPr>
          <a:xfrm>
            <a:off x="1257300" y="1289387"/>
            <a:ext cx="310712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NPRR1325 reference section</a:t>
            </a:r>
          </a:p>
        </p:txBody>
      </p:sp>
      <p:sp>
        <p:nvSpPr>
          <p:cNvPr id="11" name="TextBox 10">
            <a:extLst>
              <a:ext uri="{FF2B5EF4-FFF2-40B4-BE49-F238E27FC236}">
                <a16:creationId xmlns:a16="http://schemas.microsoft.com/office/drawing/2014/main" id="{FF3CDE62-B86C-2F08-EE54-00F30F583FD5}"/>
              </a:ext>
            </a:extLst>
          </p:cNvPr>
          <p:cNvSpPr txBox="1">
            <a:spLocks/>
          </p:cNvSpPr>
          <p:nvPr/>
        </p:nvSpPr>
        <p:spPr>
          <a:xfrm>
            <a:off x="1257300" y="159836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2 </a:t>
            </a:r>
            <a:r>
              <a:rPr lang="en-US" sz="1200" dirty="0"/>
              <a:t>– Definitions, acronyms and abbreviations</a:t>
            </a:r>
            <a:endParaRPr lang="en-US" sz="1200" b="1" dirty="0"/>
          </a:p>
        </p:txBody>
      </p:sp>
      <p:cxnSp>
        <p:nvCxnSpPr>
          <p:cNvPr id="12" name="LineBasicDefault 19">
            <a:extLst>
              <a:ext uri="{FF2B5EF4-FFF2-40B4-BE49-F238E27FC236}">
                <a16:creationId xmlns:a16="http://schemas.microsoft.com/office/drawing/2014/main" id="{7F9717AC-6421-8DCA-B65D-E1A2414425CF}"/>
              </a:ext>
            </a:extLst>
          </p:cNvPr>
          <p:cNvCxnSpPr>
            <a:cxnSpLocks/>
          </p:cNvCxnSpPr>
          <p:nvPr>
            <p:custDataLst>
              <p:tags r:id="rId4"/>
            </p:custDataLst>
          </p:nvPr>
        </p:nvCxnSpPr>
        <p:spPr>
          <a:xfrm>
            <a:off x="4902390" y="1548290"/>
            <a:ext cx="6756210"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BAD99F0-8F11-DE19-C377-50ECF72BB555}"/>
              </a:ext>
            </a:extLst>
          </p:cNvPr>
          <p:cNvSpPr txBox="1"/>
          <p:nvPr/>
        </p:nvSpPr>
        <p:spPr>
          <a:xfrm>
            <a:off x="4902390" y="1289387"/>
            <a:ext cx="605269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How PCLRs impact/integrate NPRR1325 sections</a:t>
            </a:r>
          </a:p>
        </p:txBody>
      </p:sp>
      <p:sp>
        <p:nvSpPr>
          <p:cNvPr id="14" name="TextBox 13">
            <a:extLst>
              <a:ext uri="{FF2B5EF4-FFF2-40B4-BE49-F238E27FC236}">
                <a16:creationId xmlns:a16="http://schemas.microsoft.com/office/drawing/2014/main" id="{53058648-C2D5-BEB9-D591-F0BFE6584604}"/>
              </a:ext>
            </a:extLst>
          </p:cNvPr>
          <p:cNvSpPr txBox="1">
            <a:spLocks/>
          </p:cNvSpPr>
          <p:nvPr/>
        </p:nvSpPr>
        <p:spPr>
          <a:xfrm>
            <a:off x="4902390" y="1598364"/>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Introduce PCLR </a:t>
            </a:r>
            <a:r>
              <a:rPr lang="en-US" sz="1200" dirty="0"/>
              <a:t>as a new controllable load construct, extending CLR into planning/operations</a:t>
            </a:r>
          </a:p>
          <a:p>
            <a:pPr marL="285750" indent="-285750">
              <a:spcBef>
                <a:spcPts val="0"/>
              </a:spcBef>
              <a:spcAft>
                <a:spcPts val="0"/>
              </a:spcAft>
              <a:buFont typeface="Arial" panose="020B0604020202020204" pitchFamily="34" charset="0"/>
              <a:buChar char="•"/>
            </a:pPr>
            <a:r>
              <a:rPr lang="en-US" sz="1200" b="1" dirty="0"/>
              <a:t>Define eligibility, LPC constraints, and operational limitations</a:t>
            </a:r>
          </a:p>
          <a:p>
            <a:pPr marL="285750" indent="-285750">
              <a:spcBef>
                <a:spcPts val="0"/>
              </a:spcBef>
              <a:spcAft>
                <a:spcPts val="0"/>
              </a:spcAft>
              <a:buFont typeface="Arial" panose="020B0604020202020204" pitchFamily="34" charset="0"/>
              <a:buChar char="•"/>
            </a:pPr>
            <a:r>
              <a:rPr lang="en-US" sz="1200" b="1" dirty="0"/>
              <a:t>Establish standardized terminology </a:t>
            </a:r>
            <a:r>
              <a:rPr lang="en-US" sz="1200" dirty="0"/>
              <a:t>to enable consistent integration across Protocols</a:t>
            </a:r>
          </a:p>
        </p:txBody>
      </p:sp>
      <p:grpSp>
        <p:nvGrpSpPr>
          <p:cNvPr id="34" name="Group 33">
            <a:extLst>
              <a:ext uri="{FF2B5EF4-FFF2-40B4-BE49-F238E27FC236}">
                <a16:creationId xmlns:a16="http://schemas.microsoft.com/office/drawing/2014/main" id="{7EE55381-CF86-162C-FC92-7743B838E534}"/>
              </a:ext>
            </a:extLst>
          </p:cNvPr>
          <p:cNvGrpSpPr/>
          <p:nvPr/>
        </p:nvGrpSpPr>
        <p:grpSpPr>
          <a:xfrm>
            <a:off x="4431486" y="1380162"/>
            <a:ext cx="396228" cy="396228"/>
            <a:chOff x="4431486" y="1380162"/>
            <a:chExt cx="396228" cy="396228"/>
          </a:xfrm>
        </p:grpSpPr>
        <p:sp>
          <p:nvSpPr>
            <p:cNvPr id="15" name="Oval 14">
              <a:extLst>
                <a:ext uri="{FF2B5EF4-FFF2-40B4-BE49-F238E27FC236}">
                  <a16:creationId xmlns:a16="http://schemas.microsoft.com/office/drawing/2014/main" id="{A2D3033B-E3A8-6083-9472-33706A2754B4}"/>
                </a:ext>
              </a:extLst>
            </p:cNvPr>
            <p:cNvSpPr/>
            <p:nvPr/>
          </p:nvSpPr>
          <p:spPr>
            <a:xfrm>
              <a:off x="4431486" y="1380162"/>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6" name="Graphic 15">
              <a:extLst>
                <a:ext uri="{FF2B5EF4-FFF2-40B4-BE49-F238E27FC236}">
                  <a16:creationId xmlns:a16="http://schemas.microsoft.com/office/drawing/2014/main" id="{DEE598DD-0AA0-3A02-EF9C-F45A5564511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439100" y="1387776"/>
              <a:ext cx="381000" cy="381000"/>
            </a:xfrm>
            <a:prstGeom prst="rect">
              <a:avLst/>
            </a:prstGeom>
          </p:spPr>
        </p:pic>
      </p:grpSp>
      <p:cxnSp>
        <p:nvCxnSpPr>
          <p:cNvPr id="18" name="LineBasicDefault 50">
            <a:extLst>
              <a:ext uri="{FF2B5EF4-FFF2-40B4-BE49-F238E27FC236}">
                <a16:creationId xmlns:a16="http://schemas.microsoft.com/office/drawing/2014/main" id="{0DC67DF5-8D61-5959-22A5-37B5B91324DF}"/>
              </a:ext>
            </a:extLst>
          </p:cNvPr>
          <p:cNvCxnSpPr>
            <a:cxnSpLocks/>
          </p:cNvCxnSpPr>
          <p:nvPr>
            <p:custDataLst>
              <p:tags r:id="rId5"/>
            </p:custDataLst>
          </p:nvPr>
        </p:nvCxnSpPr>
        <p:spPr>
          <a:xfrm>
            <a:off x="1257300" y="2210840"/>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LineBasicDefault 50">
            <a:extLst>
              <a:ext uri="{FF2B5EF4-FFF2-40B4-BE49-F238E27FC236}">
                <a16:creationId xmlns:a16="http://schemas.microsoft.com/office/drawing/2014/main" id="{112A2FC4-7D92-2876-04A0-D0F74B65AD46}"/>
              </a:ext>
            </a:extLst>
          </p:cNvPr>
          <p:cNvCxnSpPr>
            <a:cxnSpLocks/>
          </p:cNvCxnSpPr>
          <p:nvPr>
            <p:custDataLst>
              <p:tags r:id="rId6"/>
            </p:custDataLst>
          </p:nvPr>
        </p:nvCxnSpPr>
        <p:spPr>
          <a:xfrm>
            <a:off x="4902390" y="2210840"/>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90C98C3-7715-2451-2B44-B5EB0308B05C}"/>
              </a:ext>
            </a:extLst>
          </p:cNvPr>
          <p:cNvSpPr txBox="1">
            <a:spLocks/>
          </p:cNvSpPr>
          <p:nvPr/>
        </p:nvSpPr>
        <p:spPr>
          <a:xfrm>
            <a:off x="1257300" y="231744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3.2.5 </a:t>
            </a:r>
            <a:r>
              <a:rPr lang="en-US" sz="1200" dirty="0"/>
              <a:t>– Publication of resource and load information</a:t>
            </a:r>
            <a:endParaRPr lang="en-US" sz="1200" b="1" dirty="0"/>
          </a:p>
        </p:txBody>
      </p:sp>
      <p:sp>
        <p:nvSpPr>
          <p:cNvPr id="21" name="TextBox 20">
            <a:extLst>
              <a:ext uri="{FF2B5EF4-FFF2-40B4-BE49-F238E27FC236}">
                <a16:creationId xmlns:a16="http://schemas.microsoft.com/office/drawing/2014/main" id="{F83D4C61-1C63-ACD5-2E95-EF97421B9456}"/>
              </a:ext>
            </a:extLst>
          </p:cNvPr>
          <p:cNvSpPr txBox="1">
            <a:spLocks/>
          </p:cNvSpPr>
          <p:nvPr/>
        </p:nvSpPr>
        <p:spPr>
          <a:xfrm>
            <a:off x="4902390" y="2317444"/>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Publish CLR/PCLR energy bid curves and dispatch behavior</a:t>
            </a:r>
          </a:p>
          <a:p>
            <a:pPr marL="285750" indent="-285750">
              <a:spcBef>
                <a:spcPts val="0"/>
              </a:spcBef>
              <a:spcAft>
                <a:spcPts val="0"/>
              </a:spcAft>
              <a:buFont typeface="Arial" panose="020B0604020202020204" pitchFamily="34" charset="0"/>
              <a:buChar char="•"/>
            </a:pPr>
            <a:r>
              <a:rPr lang="en-US" sz="1200" b="1" dirty="0"/>
              <a:t>Include PCLR-adjusted bids</a:t>
            </a:r>
            <a:r>
              <a:rPr lang="en-US" sz="1200" dirty="0"/>
              <a:t>, reflecting constraint-driven modifications</a:t>
            </a:r>
          </a:p>
          <a:p>
            <a:pPr marL="285750" indent="-285750">
              <a:spcBef>
                <a:spcPts val="0"/>
              </a:spcBef>
              <a:spcAft>
                <a:spcPts val="0"/>
              </a:spcAft>
              <a:buFont typeface="Arial" panose="020B0604020202020204" pitchFamily="34" charset="0"/>
              <a:buChar char="•"/>
            </a:pPr>
            <a:r>
              <a:rPr lang="en-US" sz="1200" b="1" dirty="0"/>
              <a:t>Provide visibility into real-time demand response </a:t>
            </a:r>
            <a:r>
              <a:rPr lang="en-US" sz="1200" dirty="0"/>
              <a:t>to congestion</a:t>
            </a:r>
          </a:p>
        </p:txBody>
      </p:sp>
      <p:cxnSp>
        <p:nvCxnSpPr>
          <p:cNvPr id="22" name="LineBasicDefault 50">
            <a:extLst>
              <a:ext uri="{FF2B5EF4-FFF2-40B4-BE49-F238E27FC236}">
                <a16:creationId xmlns:a16="http://schemas.microsoft.com/office/drawing/2014/main" id="{F4EE2F7D-B5F3-757C-FB9C-CB3F0BDFF614}"/>
              </a:ext>
            </a:extLst>
          </p:cNvPr>
          <p:cNvCxnSpPr>
            <a:cxnSpLocks/>
          </p:cNvCxnSpPr>
          <p:nvPr>
            <p:custDataLst>
              <p:tags r:id="rId7"/>
            </p:custDataLst>
          </p:nvPr>
        </p:nvCxnSpPr>
        <p:spPr>
          <a:xfrm>
            <a:off x="1257300" y="2961326"/>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50">
            <a:extLst>
              <a:ext uri="{FF2B5EF4-FFF2-40B4-BE49-F238E27FC236}">
                <a16:creationId xmlns:a16="http://schemas.microsoft.com/office/drawing/2014/main" id="{00A4DC96-AC01-BFD3-1F18-9B4424DAEF3B}"/>
              </a:ext>
            </a:extLst>
          </p:cNvPr>
          <p:cNvCxnSpPr>
            <a:cxnSpLocks/>
          </p:cNvCxnSpPr>
          <p:nvPr>
            <p:custDataLst>
              <p:tags r:id="rId8"/>
            </p:custDataLst>
          </p:nvPr>
        </p:nvCxnSpPr>
        <p:spPr>
          <a:xfrm>
            <a:off x="4902390" y="2961326"/>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5FE51DC-1CFE-5005-B4DB-D7663D78D218}"/>
              </a:ext>
            </a:extLst>
          </p:cNvPr>
          <p:cNvSpPr txBox="1">
            <a:spLocks/>
          </p:cNvSpPr>
          <p:nvPr/>
        </p:nvSpPr>
        <p:spPr>
          <a:xfrm>
            <a:off x="1257300" y="3046958"/>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4.4.9.4 </a:t>
            </a:r>
            <a:r>
              <a:rPr lang="en-US" sz="1200" dirty="0"/>
              <a:t>–</a:t>
            </a:r>
            <a:r>
              <a:rPr lang="en-US" sz="1200" b="1" dirty="0"/>
              <a:t> </a:t>
            </a:r>
            <a:r>
              <a:rPr lang="en-US" sz="1200" dirty="0"/>
              <a:t>Mitigated offer cap/floor</a:t>
            </a:r>
            <a:endParaRPr lang="en-US" sz="1200" b="1" dirty="0"/>
          </a:p>
        </p:txBody>
      </p:sp>
      <p:sp>
        <p:nvSpPr>
          <p:cNvPr id="25" name="TextBox 24">
            <a:extLst>
              <a:ext uri="{FF2B5EF4-FFF2-40B4-BE49-F238E27FC236}">
                <a16:creationId xmlns:a16="http://schemas.microsoft.com/office/drawing/2014/main" id="{38C2A87C-C5A6-632F-FDEE-1E328B984C7C}"/>
              </a:ext>
            </a:extLst>
          </p:cNvPr>
          <p:cNvSpPr txBox="1">
            <a:spLocks/>
          </p:cNvSpPr>
          <p:nvPr/>
        </p:nvSpPr>
        <p:spPr>
          <a:xfrm>
            <a:off x="4902390" y="3046958"/>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Extend mitigation framework </a:t>
            </a:r>
            <a:r>
              <a:rPr lang="en-US" sz="1200" dirty="0"/>
              <a:t>to incorporate PCLR participation alongside generation/ESRs</a:t>
            </a:r>
          </a:p>
          <a:p>
            <a:pPr marL="285750" indent="-285750">
              <a:spcBef>
                <a:spcPts val="0"/>
              </a:spcBef>
              <a:spcAft>
                <a:spcPts val="0"/>
              </a:spcAft>
              <a:buFont typeface="Arial" panose="020B0604020202020204" pitchFamily="34" charset="0"/>
              <a:buChar char="•"/>
            </a:pPr>
            <a:r>
              <a:rPr lang="en-US" sz="1200" b="1" dirty="0"/>
              <a:t>Align traditional offer caps with demand-side bid controls </a:t>
            </a:r>
            <a:r>
              <a:rPr lang="en-US" sz="1200" dirty="0"/>
              <a:t>to ensure mitigation treatment</a:t>
            </a:r>
            <a:endParaRPr lang="en-US" sz="1200" b="1" dirty="0"/>
          </a:p>
          <a:p>
            <a:pPr marL="285750" indent="-285750">
              <a:spcBef>
                <a:spcPts val="0"/>
              </a:spcBef>
              <a:spcAft>
                <a:spcPts val="0"/>
              </a:spcAft>
              <a:buFont typeface="Arial" panose="020B0604020202020204" pitchFamily="34" charset="0"/>
              <a:buChar char="•"/>
            </a:pPr>
            <a:r>
              <a:rPr lang="en-US" sz="1200" b="1" dirty="0"/>
              <a:t>Ensure consistent price formation </a:t>
            </a:r>
            <a:r>
              <a:rPr lang="en-US" sz="1200" dirty="0"/>
              <a:t>across supply and flexible demand resources</a:t>
            </a:r>
          </a:p>
        </p:txBody>
      </p:sp>
      <p:cxnSp>
        <p:nvCxnSpPr>
          <p:cNvPr id="26" name="LineBasicDefault 50">
            <a:extLst>
              <a:ext uri="{FF2B5EF4-FFF2-40B4-BE49-F238E27FC236}">
                <a16:creationId xmlns:a16="http://schemas.microsoft.com/office/drawing/2014/main" id="{146B4A6E-D105-D802-A26E-D1AD1416EE77}"/>
              </a:ext>
            </a:extLst>
          </p:cNvPr>
          <p:cNvCxnSpPr>
            <a:cxnSpLocks/>
          </p:cNvCxnSpPr>
          <p:nvPr>
            <p:custDataLst>
              <p:tags r:id="rId9"/>
            </p:custDataLst>
          </p:nvPr>
        </p:nvCxnSpPr>
        <p:spPr>
          <a:xfrm>
            <a:off x="1257300" y="4399634"/>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50">
            <a:extLst>
              <a:ext uri="{FF2B5EF4-FFF2-40B4-BE49-F238E27FC236}">
                <a16:creationId xmlns:a16="http://schemas.microsoft.com/office/drawing/2014/main" id="{AFA0D5D6-84E2-6975-D9D0-04B9E2F26251}"/>
              </a:ext>
            </a:extLst>
          </p:cNvPr>
          <p:cNvCxnSpPr>
            <a:cxnSpLocks/>
          </p:cNvCxnSpPr>
          <p:nvPr>
            <p:custDataLst>
              <p:tags r:id="rId10"/>
            </p:custDataLst>
          </p:nvPr>
        </p:nvCxnSpPr>
        <p:spPr>
          <a:xfrm>
            <a:off x="4902390" y="4399634"/>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FE43893-CD3F-8B62-1CF5-650019274BEE}"/>
              </a:ext>
            </a:extLst>
          </p:cNvPr>
          <p:cNvSpPr txBox="1">
            <a:spLocks/>
          </p:cNvSpPr>
          <p:nvPr/>
        </p:nvSpPr>
        <p:spPr>
          <a:xfrm>
            <a:off x="1257300" y="4467268"/>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6.5.7.3 </a:t>
            </a:r>
            <a:r>
              <a:rPr lang="en-US" sz="1200" dirty="0"/>
              <a:t>– Security Constrained Economic Dispatch (SCED)</a:t>
            </a:r>
            <a:endParaRPr lang="en-US" sz="1200" b="1" dirty="0"/>
          </a:p>
        </p:txBody>
      </p:sp>
      <p:sp>
        <p:nvSpPr>
          <p:cNvPr id="29" name="TextBox 28">
            <a:extLst>
              <a:ext uri="{FF2B5EF4-FFF2-40B4-BE49-F238E27FC236}">
                <a16:creationId xmlns:a16="http://schemas.microsoft.com/office/drawing/2014/main" id="{58174A00-8981-0294-3E0F-9D939930C5A6}"/>
              </a:ext>
            </a:extLst>
          </p:cNvPr>
          <p:cNvSpPr txBox="1">
            <a:spLocks/>
          </p:cNvSpPr>
          <p:nvPr/>
        </p:nvSpPr>
        <p:spPr>
          <a:xfrm>
            <a:off x="4902390" y="4467268"/>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Integrate PCLRs into SCED </a:t>
            </a:r>
            <a:r>
              <a:rPr lang="en-US" sz="1200" dirty="0"/>
              <a:t>as dispatchable, price-responsive load resources</a:t>
            </a:r>
          </a:p>
          <a:p>
            <a:pPr marL="285750" indent="-285750">
              <a:spcBef>
                <a:spcPts val="0"/>
              </a:spcBef>
              <a:spcAft>
                <a:spcPts val="0"/>
              </a:spcAft>
              <a:buFont typeface="Arial" panose="020B0604020202020204" pitchFamily="34" charset="0"/>
              <a:buChar char="•"/>
            </a:pPr>
            <a:r>
              <a:rPr lang="en-US" sz="1200" b="1" dirty="0"/>
              <a:t>Apply Adjusted Bid Caps within the two-step SCED process</a:t>
            </a:r>
          </a:p>
          <a:p>
            <a:pPr marL="285750" indent="-285750">
              <a:spcBef>
                <a:spcPts val="0"/>
              </a:spcBef>
              <a:spcAft>
                <a:spcPts val="0"/>
              </a:spcAft>
              <a:buFont typeface="Arial" panose="020B0604020202020204" pitchFamily="34" charset="0"/>
              <a:buChar char="•"/>
            </a:pPr>
            <a:r>
              <a:rPr lang="en-US" sz="1200" b="1" dirty="0"/>
              <a:t>Use Energy Bid Curves </a:t>
            </a:r>
            <a:r>
              <a:rPr lang="en-US" sz="1200" dirty="0"/>
              <a:t>(instead of static load) to represent flexible demand</a:t>
            </a:r>
          </a:p>
          <a:p>
            <a:pPr marL="285750" indent="-285750">
              <a:spcBef>
                <a:spcPts val="0"/>
              </a:spcBef>
              <a:spcAft>
                <a:spcPts val="0"/>
              </a:spcAft>
              <a:buFont typeface="Arial" panose="020B0604020202020204" pitchFamily="34" charset="0"/>
              <a:buChar char="•"/>
            </a:pPr>
            <a:r>
              <a:rPr lang="en-US" sz="1200" b="1" dirty="0"/>
              <a:t>Enable real-time congestion management </a:t>
            </a:r>
            <a:r>
              <a:rPr lang="en-US" sz="1200" dirty="0"/>
              <a:t>via demand response while maintaining reliability</a:t>
            </a:r>
          </a:p>
        </p:txBody>
      </p:sp>
      <p:cxnSp>
        <p:nvCxnSpPr>
          <p:cNvPr id="30" name="LineBasicDefault 50">
            <a:extLst>
              <a:ext uri="{FF2B5EF4-FFF2-40B4-BE49-F238E27FC236}">
                <a16:creationId xmlns:a16="http://schemas.microsoft.com/office/drawing/2014/main" id="{0CDC2095-3271-3D49-6457-994A3222E391}"/>
              </a:ext>
            </a:extLst>
          </p:cNvPr>
          <p:cNvCxnSpPr>
            <a:cxnSpLocks/>
          </p:cNvCxnSpPr>
          <p:nvPr>
            <p:custDataLst>
              <p:tags r:id="rId11"/>
            </p:custDataLst>
          </p:nvPr>
        </p:nvCxnSpPr>
        <p:spPr>
          <a:xfrm>
            <a:off x="1257300" y="528580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LineBasicDefault 50">
            <a:extLst>
              <a:ext uri="{FF2B5EF4-FFF2-40B4-BE49-F238E27FC236}">
                <a16:creationId xmlns:a16="http://schemas.microsoft.com/office/drawing/2014/main" id="{E582A1AD-5130-B7BA-4F9F-25FFAB2C909C}"/>
              </a:ext>
            </a:extLst>
          </p:cNvPr>
          <p:cNvCxnSpPr>
            <a:cxnSpLocks/>
          </p:cNvCxnSpPr>
          <p:nvPr>
            <p:custDataLst>
              <p:tags r:id="rId12"/>
            </p:custDataLst>
          </p:nvPr>
        </p:nvCxnSpPr>
        <p:spPr>
          <a:xfrm>
            <a:off x="4902390" y="528580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F31BE63-CC72-90F8-FB04-385F4E83DC0C}"/>
              </a:ext>
            </a:extLst>
          </p:cNvPr>
          <p:cNvSpPr txBox="1">
            <a:spLocks/>
          </p:cNvSpPr>
          <p:nvPr/>
        </p:nvSpPr>
        <p:spPr>
          <a:xfrm>
            <a:off x="1257300" y="5408027"/>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23 (Form W)</a:t>
            </a:r>
            <a:r>
              <a:rPr lang="en-US" sz="1200" dirty="0"/>
              <a:t> – PCLR registration and commitment</a:t>
            </a:r>
            <a:endParaRPr lang="en-US" sz="1200" b="1" dirty="0"/>
          </a:p>
        </p:txBody>
      </p:sp>
      <p:sp>
        <p:nvSpPr>
          <p:cNvPr id="33" name="TextBox 32">
            <a:extLst>
              <a:ext uri="{FF2B5EF4-FFF2-40B4-BE49-F238E27FC236}">
                <a16:creationId xmlns:a16="http://schemas.microsoft.com/office/drawing/2014/main" id="{A48AB05D-1B5D-FAA0-BB86-010D385E9A05}"/>
              </a:ext>
            </a:extLst>
          </p:cNvPr>
          <p:cNvSpPr txBox="1">
            <a:spLocks/>
          </p:cNvSpPr>
          <p:nvPr/>
        </p:nvSpPr>
        <p:spPr>
          <a:xfrm>
            <a:off x="4902390" y="5408027"/>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Establish formal PCLR registration mechanism </a:t>
            </a:r>
            <a:r>
              <a:rPr lang="en-US" sz="1200" dirty="0"/>
              <a:t>(Part A election, Part B commitment)</a:t>
            </a:r>
          </a:p>
          <a:p>
            <a:pPr marL="285750" indent="-285750">
              <a:spcBef>
                <a:spcPts val="0"/>
              </a:spcBef>
              <a:spcAft>
                <a:spcPts val="0"/>
              </a:spcAft>
              <a:buFont typeface="Arial" panose="020B0604020202020204" pitchFamily="34" charset="0"/>
              <a:buChar char="•"/>
            </a:pPr>
            <a:r>
              <a:rPr lang="en-US" sz="1200" b="1" dirty="0"/>
              <a:t>Require LPC commitments by year</a:t>
            </a:r>
            <a:r>
              <a:rPr lang="en-US" sz="1200" dirty="0"/>
              <a:t>, tied to study outcomes</a:t>
            </a:r>
          </a:p>
          <a:p>
            <a:pPr marL="285750" indent="-285750">
              <a:spcBef>
                <a:spcPts val="0"/>
              </a:spcBef>
              <a:spcAft>
                <a:spcPts val="0"/>
              </a:spcAft>
              <a:buFont typeface="Arial" panose="020B0604020202020204" pitchFamily="34" charset="0"/>
              <a:buChar char="•"/>
            </a:pPr>
            <a:r>
              <a:rPr lang="en-US" sz="1200" b="1" dirty="0"/>
              <a:t>Enforce notarized forms and binding operational obligations</a:t>
            </a:r>
          </a:p>
          <a:p>
            <a:pPr marL="285750" indent="-285750">
              <a:spcBef>
                <a:spcPts val="0"/>
              </a:spcBef>
              <a:spcAft>
                <a:spcPts val="0"/>
              </a:spcAft>
              <a:buFont typeface="Arial" panose="020B0604020202020204" pitchFamily="34" charset="0"/>
              <a:buChar char="•"/>
            </a:pPr>
            <a:r>
              <a:rPr lang="en-US" sz="1200" b="1" dirty="0"/>
              <a:t>Link planning outcomes to dispatch compliance </a:t>
            </a:r>
            <a:r>
              <a:rPr lang="en-US" sz="1200" dirty="0"/>
              <a:t>and ongoing qualification requirements</a:t>
            </a:r>
          </a:p>
        </p:txBody>
      </p:sp>
      <p:cxnSp>
        <p:nvCxnSpPr>
          <p:cNvPr id="35" name="LineBasicDefault 50">
            <a:extLst>
              <a:ext uri="{FF2B5EF4-FFF2-40B4-BE49-F238E27FC236}">
                <a16:creationId xmlns:a16="http://schemas.microsoft.com/office/drawing/2014/main" id="{B656A021-78F2-C4F1-0EBA-727EB908BE93}"/>
              </a:ext>
            </a:extLst>
          </p:cNvPr>
          <p:cNvCxnSpPr>
            <a:cxnSpLocks/>
          </p:cNvCxnSpPr>
          <p:nvPr>
            <p:custDataLst>
              <p:tags r:id="rId13"/>
            </p:custDataLst>
          </p:nvPr>
        </p:nvCxnSpPr>
        <p:spPr>
          <a:xfrm>
            <a:off x="1257300" y="365395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LineBasicDefault 50">
            <a:extLst>
              <a:ext uri="{FF2B5EF4-FFF2-40B4-BE49-F238E27FC236}">
                <a16:creationId xmlns:a16="http://schemas.microsoft.com/office/drawing/2014/main" id="{2D0B2C5D-8CBE-3CCD-7692-A96D8FFD4AA2}"/>
              </a:ext>
            </a:extLst>
          </p:cNvPr>
          <p:cNvCxnSpPr>
            <a:cxnSpLocks/>
          </p:cNvCxnSpPr>
          <p:nvPr>
            <p:custDataLst>
              <p:tags r:id="rId14"/>
            </p:custDataLst>
          </p:nvPr>
        </p:nvCxnSpPr>
        <p:spPr>
          <a:xfrm>
            <a:off x="4902390" y="365395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B80DD1F-C374-0CAA-740C-C39CA00DB084}"/>
              </a:ext>
            </a:extLst>
          </p:cNvPr>
          <p:cNvSpPr txBox="1">
            <a:spLocks/>
          </p:cNvSpPr>
          <p:nvPr/>
        </p:nvSpPr>
        <p:spPr>
          <a:xfrm>
            <a:off x="1257300" y="3739590"/>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4.4.9.4.4 </a:t>
            </a:r>
            <a:r>
              <a:rPr lang="en-US" sz="1200" dirty="0"/>
              <a:t>–</a:t>
            </a:r>
            <a:r>
              <a:rPr lang="en-US" sz="1200" b="1" dirty="0"/>
              <a:t> </a:t>
            </a:r>
            <a:r>
              <a:rPr lang="en-US" sz="1200" dirty="0"/>
              <a:t>Adjusted Bid Caps (ABC)</a:t>
            </a:r>
            <a:endParaRPr lang="en-US" sz="1200" b="1" dirty="0"/>
          </a:p>
        </p:txBody>
      </p:sp>
      <p:sp>
        <p:nvSpPr>
          <p:cNvPr id="38" name="TextBox 37">
            <a:extLst>
              <a:ext uri="{FF2B5EF4-FFF2-40B4-BE49-F238E27FC236}">
                <a16:creationId xmlns:a16="http://schemas.microsoft.com/office/drawing/2014/main" id="{88CBCB27-93A8-37BF-5C43-207E9D1A5424}"/>
              </a:ext>
            </a:extLst>
          </p:cNvPr>
          <p:cNvSpPr txBox="1">
            <a:spLocks/>
          </p:cNvSpPr>
          <p:nvPr/>
        </p:nvSpPr>
        <p:spPr>
          <a:xfrm>
            <a:off x="4902390" y="3739590"/>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Introduce dynamic bid capping </a:t>
            </a:r>
            <a:r>
              <a:rPr lang="en-US" sz="1200" dirty="0"/>
              <a:t>for PCLRs based on constraint shadow prices</a:t>
            </a:r>
          </a:p>
          <a:p>
            <a:pPr marL="285750" indent="-285750">
              <a:spcBef>
                <a:spcPts val="0"/>
              </a:spcBef>
              <a:spcAft>
                <a:spcPts val="0"/>
              </a:spcAft>
              <a:buFont typeface="Arial" panose="020B0604020202020204" pitchFamily="34" charset="0"/>
              <a:buChar char="•"/>
            </a:pPr>
            <a:r>
              <a:rPr lang="en-US" sz="1200" b="1" dirty="0"/>
              <a:t>Use shift factors to determine each PCLR’s contribution </a:t>
            </a:r>
            <a:r>
              <a:rPr lang="en-US" sz="1200" dirty="0"/>
              <a:t>to congestion</a:t>
            </a:r>
          </a:p>
          <a:p>
            <a:pPr marL="285750" indent="-285750">
              <a:spcBef>
                <a:spcPts val="0"/>
              </a:spcBef>
              <a:spcAft>
                <a:spcPts val="0"/>
              </a:spcAft>
              <a:buFont typeface="Arial" panose="020B0604020202020204" pitchFamily="34" charset="0"/>
              <a:buChar char="•"/>
            </a:pPr>
            <a:r>
              <a:rPr lang="en-US" sz="1200" b="1" dirty="0"/>
              <a:t>Enable targeted demand response </a:t>
            </a:r>
            <a:r>
              <a:rPr lang="en-US" sz="1200" dirty="0"/>
              <a:t>while preventing over-response and price distortion</a:t>
            </a:r>
          </a:p>
        </p:txBody>
      </p:sp>
      <p:grpSp>
        <p:nvGrpSpPr>
          <p:cNvPr id="43" name="Group 42">
            <a:extLst>
              <a:ext uri="{FF2B5EF4-FFF2-40B4-BE49-F238E27FC236}">
                <a16:creationId xmlns:a16="http://schemas.microsoft.com/office/drawing/2014/main" id="{6BBD5EC5-6312-FB1D-23C8-686BDE2CCEA3}"/>
              </a:ext>
            </a:extLst>
          </p:cNvPr>
          <p:cNvGrpSpPr/>
          <p:nvPr/>
        </p:nvGrpSpPr>
        <p:grpSpPr>
          <a:xfrm>
            <a:off x="9934644" y="1273327"/>
            <a:ext cx="1723956" cy="182880"/>
            <a:chOff x="9821691" y="802760"/>
            <a:chExt cx="1723956" cy="182880"/>
          </a:xfrm>
        </p:grpSpPr>
        <p:sp>
          <p:nvSpPr>
            <p:cNvPr id="40" name="Rectangle 39">
              <a:extLst>
                <a:ext uri="{FF2B5EF4-FFF2-40B4-BE49-F238E27FC236}">
                  <a16:creationId xmlns:a16="http://schemas.microsoft.com/office/drawing/2014/main" id="{9ED00205-E923-D376-8461-F1AAAA069789}"/>
                </a:ext>
              </a:extLst>
            </p:cNvPr>
            <p:cNvSpPr/>
            <p:nvPr/>
          </p:nvSpPr>
          <p:spPr>
            <a:xfrm>
              <a:off x="9821691" y="802760"/>
              <a:ext cx="182880" cy="182880"/>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1" name="TextBox 40">
              <a:extLst>
                <a:ext uri="{FF2B5EF4-FFF2-40B4-BE49-F238E27FC236}">
                  <a16:creationId xmlns:a16="http://schemas.microsoft.com/office/drawing/2014/main" id="{0617245A-F545-56E0-DBAF-927CF0297C0C}"/>
                </a:ext>
              </a:extLst>
            </p:cNvPr>
            <p:cNvSpPr txBox="1">
              <a:spLocks/>
            </p:cNvSpPr>
            <p:nvPr/>
          </p:nvSpPr>
          <p:spPr>
            <a:xfrm>
              <a:off x="10117524" y="813409"/>
              <a:ext cx="142812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dirty="0"/>
                <a:t>New section introduced</a:t>
              </a:r>
            </a:p>
          </p:txBody>
        </p:sp>
      </p:grpSp>
    </p:spTree>
    <p:extLst>
      <p:ext uri="{BB962C8B-B14F-4D97-AF65-F5344CB8AC3E}">
        <p14:creationId xmlns:p14="http://schemas.microsoft.com/office/powerpoint/2010/main" val="3534818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0F774-1BF0-04BD-4399-AAF825B36C57}"/>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02B2F3BB-F536-14E2-5057-5ECF1127C5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3" imgW="404" imgH="405" progId="TCLayout.ActiveDocument.1">
                  <p:embed/>
                </p:oleObj>
              </mc:Choice>
              <mc:Fallback>
                <p:oleObj name="think-cell Slide" r:id="rId103" imgW="404" imgH="405" progId="TCLayout.ActiveDocument.1">
                  <p:embed/>
                  <p:pic>
                    <p:nvPicPr>
                      <p:cNvPr id="81" name="Object 2" hidden="1">
                        <a:extLst>
                          <a:ext uri="{FF2B5EF4-FFF2-40B4-BE49-F238E27FC236}">
                            <a16:creationId xmlns:a16="http://schemas.microsoft.com/office/drawing/2014/main" id="{02B2F3BB-F536-14E2-5057-5ECF1127C5EB}"/>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75AC46F-1729-4D50-4C45-C0B6D8979635}"/>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Revision Request Timeline</a:t>
            </a:r>
          </a:p>
        </p:txBody>
      </p:sp>
      <p:sp>
        <p:nvSpPr>
          <p:cNvPr id="36" name="TextBox 35">
            <a:extLst>
              <a:ext uri="{FF2B5EF4-FFF2-40B4-BE49-F238E27FC236}">
                <a16:creationId xmlns:a16="http://schemas.microsoft.com/office/drawing/2014/main" id="{C42C372A-0894-67C7-0C97-1F3B555F54DF}"/>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DD506656-0A0E-D30D-CE9D-106592E5B868}"/>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051ED3E2-8817-D37E-518B-49B4E32F846B}"/>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B9C99841-6956-76EA-97F8-2E22D83B9F85}"/>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1CEC5A76-76E2-8E07-8E0B-89AF831A39B0}"/>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5D9BAD88-3422-0FB5-561A-560975E938BD}"/>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6BACBD2C-BB50-DA55-5C1F-93891151B12C}"/>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68CBECD4-CEFA-A8BB-1380-FA843FF03D39}"/>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D80071C-6D70-4E5D-7833-7AAA6EEDF7C5}"/>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23ABBA55-A313-F5BC-50A9-51165D9F84CA}"/>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C39F1C9-FBE1-DFB7-F84E-74D808861526}"/>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A60AE478-9614-5D89-583B-48F3466E0FEB}"/>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6DCFEC37-EA18-E6FE-303D-394ACB3B8CFD}"/>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CB0A89C9-9EE0-CAC2-EE06-F1A77B55E63B}"/>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FA90336-7FF0-5062-081B-89ACFDF7A040}"/>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3997A28-67B7-13D6-24F1-8E9619C89C78}"/>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21978180-7398-4467-8DE5-9DDF61D41575}"/>
              </a:ext>
            </a:extLst>
          </p:cNvPr>
          <p:cNvCxnSpPr/>
          <p:nvPr>
            <p:custDataLst>
              <p:tags r:id="rId19"/>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D7F72AA9-C5B3-BF3F-33A3-2EE73687480E}"/>
              </a:ext>
            </a:extLst>
          </p:cNvPr>
          <p:cNvCxnSpPr/>
          <p:nvPr>
            <p:custDataLst>
              <p:tags r:id="rId20"/>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FEE0D62D-B6F7-8153-3766-5BE66F802B01}"/>
              </a:ext>
            </a:extLst>
          </p:cNvPr>
          <p:cNvCxnSpPr/>
          <p:nvPr>
            <p:custDataLst>
              <p:tags r:id="rId21"/>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84D39E51-753E-0299-B2A9-2D90167037B3}"/>
              </a:ext>
            </a:extLst>
          </p:cNvPr>
          <p:cNvCxnSpPr/>
          <p:nvPr>
            <p:custDataLst>
              <p:tags r:id="rId22"/>
            </p:custDataLst>
          </p:nvPr>
        </p:nvCxnSpPr>
        <p:spPr bwMode="auto">
          <a:xfrm>
            <a:off x="8647113"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3B247D29-08A5-E0B9-E99A-DB76A492D9BE}"/>
              </a:ext>
            </a:extLst>
          </p:cNvPr>
          <p:cNvCxnSpPr/>
          <p:nvPr>
            <p:custDataLst>
              <p:tags r:id="rId23"/>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40F4212-5F43-CF62-F77B-46E94582FB1B}"/>
              </a:ext>
            </a:extLst>
          </p:cNvPr>
          <p:cNvCxnSpPr/>
          <p:nvPr>
            <p:custDataLst>
              <p:tags r:id="rId24"/>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AC705EB6-A357-FEDC-8FA6-23C72FA2C0AC}"/>
              </a:ext>
            </a:extLst>
          </p:cNvPr>
          <p:cNvCxnSpPr/>
          <p:nvPr>
            <p:custDataLst>
              <p:tags r:id="rId25"/>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33008BA-02E1-63DA-750A-88DD00BD8217}"/>
              </a:ext>
            </a:extLst>
          </p:cNvPr>
          <p:cNvCxnSpPr/>
          <p:nvPr>
            <p:custDataLst>
              <p:tags r:id="rId26"/>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C74ABCE1-DF54-3131-30DB-7324F7E11E28}"/>
              </a:ext>
            </a:extLst>
          </p:cNvPr>
          <p:cNvCxnSpPr/>
          <p:nvPr>
            <p:custDataLst>
              <p:tags r:id="rId27"/>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01095EAF-04B1-EFAC-CC8D-B75D814BC4DE}"/>
              </a:ext>
            </a:extLst>
          </p:cNvPr>
          <p:cNvCxnSpPr/>
          <p:nvPr>
            <p:custDataLst>
              <p:tags r:id="rId28"/>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068DA33A-B8B8-9D5D-5AAB-6ED87123A23D}"/>
              </a:ext>
            </a:extLst>
          </p:cNvPr>
          <p:cNvCxnSpPr/>
          <p:nvPr>
            <p:custDataLst>
              <p:tags r:id="rId29"/>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4527090-D89D-856A-8807-7BDAE8F0F3FD}"/>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029488F-84D0-D0D9-0F03-9A7809E019EE}"/>
              </a:ext>
            </a:extLst>
          </p:cNvPr>
          <p:cNvCxnSpPr/>
          <p:nvPr>
            <p:custDataLst>
              <p:tags r:id="rId31"/>
            </p:custDataLst>
          </p:nvPr>
        </p:nvCxnSpPr>
        <p:spPr bwMode="gray">
          <a:xfrm>
            <a:off x="7834313"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AD65DBB-9AE0-B5E6-DABA-78CE8FA3B88D}"/>
              </a:ext>
            </a:extLst>
          </p:cNvPr>
          <p:cNvCxnSpPr/>
          <p:nvPr>
            <p:custDataLst>
              <p:tags r:id="rId32"/>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E0DBC47C-94AD-681A-F6C7-FDE00B03AD93}"/>
              </a:ext>
            </a:extLst>
          </p:cNvPr>
          <p:cNvCxnSpPr/>
          <p:nvPr>
            <p:custDataLst>
              <p:tags r:id="rId33"/>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79722856-9255-D5A5-C7D8-3D1460732F6A}"/>
              </a:ext>
            </a:extLst>
          </p:cNvPr>
          <p:cNvCxnSpPr/>
          <p:nvPr>
            <p:custDataLst>
              <p:tags r:id="rId34"/>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718814ED-AFDA-70D9-15CD-06C32620D42F}"/>
              </a:ext>
            </a:extLst>
          </p:cNvPr>
          <p:cNvSpPr/>
          <p:nvPr>
            <p:custDataLst>
              <p:tags r:id="rId35"/>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17D05E5E-F7F7-3EE0-CD01-465AD6AA78A6}"/>
              </a:ext>
            </a:extLst>
          </p:cNvPr>
          <p:cNvSpPr/>
          <p:nvPr>
            <p:custDataLst>
              <p:tags r:id="rId36"/>
            </p:custDataLst>
          </p:nvPr>
        </p:nvSpPr>
        <p:spPr bwMode="gray">
          <a:xfrm>
            <a:off x="82978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32F33405-9EE6-0D6F-218A-0DA1C4AAA6E0}"/>
              </a:ext>
            </a:extLst>
          </p:cNvPr>
          <p:cNvSpPr/>
          <p:nvPr>
            <p:custDataLst>
              <p:tags r:id="rId37"/>
            </p:custDataLst>
          </p:nvPr>
        </p:nvSpPr>
        <p:spPr bwMode="gray">
          <a:xfrm>
            <a:off x="8753475"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B04295EE-E590-5EC1-4BCD-AAB8B3BFCE99}"/>
              </a:ext>
            </a:extLst>
          </p:cNvPr>
          <p:cNvSpPr/>
          <p:nvPr>
            <p:custDataLst>
              <p:tags r:id="rId38"/>
            </p:custDataLst>
          </p:nvPr>
        </p:nvSpPr>
        <p:spPr bwMode="gray">
          <a:xfrm>
            <a:off x="80057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AECB7D54-FCC1-8356-87B7-E9B5AF9DBD3D}"/>
              </a:ext>
            </a:extLst>
          </p:cNvPr>
          <p:cNvSpPr/>
          <p:nvPr>
            <p:custDataLst>
              <p:tags r:id="rId39"/>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DAFB9743-649F-70E2-CBC9-496A95F8B14D}"/>
              </a:ext>
            </a:extLst>
          </p:cNvPr>
          <p:cNvSpPr/>
          <p:nvPr>
            <p:custDataLst>
              <p:tags r:id="rId40"/>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C95A91AE-B948-F7F6-800E-8D60EC6243A6}"/>
              </a:ext>
            </a:extLst>
          </p:cNvPr>
          <p:cNvSpPr/>
          <p:nvPr>
            <p:custDataLst>
              <p:tags r:id="rId41"/>
            </p:custDataLst>
          </p:nvPr>
        </p:nvSpPr>
        <p:spPr bwMode="gray">
          <a:xfrm>
            <a:off x="8266113"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451035A1-6B91-2049-F240-76F9F7077970}"/>
              </a:ext>
            </a:extLst>
          </p:cNvPr>
          <p:cNvSpPr/>
          <p:nvPr>
            <p:custDataLst>
              <p:tags r:id="rId42"/>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5DFEA860-6B70-C66C-7615-067DE030C881}"/>
              </a:ext>
            </a:extLst>
          </p:cNvPr>
          <p:cNvSpPr/>
          <p:nvPr>
            <p:custDataLst>
              <p:tags r:id="rId43"/>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9337183F-5635-F1BC-FEDC-CE1CC5C2C81B}"/>
              </a:ext>
            </a:extLst>
          </p:cNvPr>
          <p:cNvSpPr/>
          <p:nvPr>
            <p:custDataLst>
              <p:tags r:id="rId44"/>
            </p:custDataLst>
          </p:nvPr>
        </p:nvSpPr>
        <p:spPr bwMode="gray">
          <a:xfrm>
            <a:off x="7745413"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C7740799-ED0F-DF12-ED31-495F2247578F}"/>
              </a:ext>
            </a:extLst>
          </p:cNvPr>
          <p:cNvSpPr/>
          <p:nvPr>
            <p:custDataLst>
              <p:tags r:id="rId45"/>
            </p:custDataLst>
          </p:nvPr>
        </p:nvSpPr>
        <p:spPr bwMode="gray">
          <a:xfrm>
            <a:off x="8039100"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AE7EDB3A-456E-D285-8F6E-FF66595E0438}"/>
              </a:ext>
            </a:extLst>
          </p:cNvPr>
          <p:cNvSpPr/>
          <p:nvPr>
            <p:custDataLst>
              <p:tags r:id="rId46"/>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AC5D6BE4-74A4-2F6C-E53A-A2040B410686}"/>
              </a:ext>
            </a:extLst>
          </p:cNvPr>
          <p:cNvSpPr/>
          <p:nvPr>
            <p:custDataLst>
              <p:tags r:id="rId47"/>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35C3C2AD-0D80-3535-113E-58D2C10E0AAF}"/>
              </a:ext>
            </a:extLst>
          </p:cNvPr>
          <p:cNvSpPr/>
          <p:nvPr>
            <p:custDataLst>
              <p:tags r:id="rId48"/>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75A3CFB8-959F-7F4F-9690-54A7AE75C7D2}"/>
              </a:ext>
            </a:extLst>
          </p:cNvPr>
          <p:cNvSpPr/>
          <p:nvPr>
            <p:custDataLst>
              <p:tags r:id="rId49"/>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FA4FBB3D-4745-04FD-92F7-B2B129A3C3E2}"/>
              </a:ext>
            </a:extLst>
          </p:cNvPr>
          <p:cNvSpPr/>
          <p:nvPr>
            <p:custDataLst>
              <p:tags r:id="rId50"/>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C87A9173-F154-F465-0824-4FCCD2440667}"/>
              </a:ext>
            </a:extLst>
          </p:cNvPr>
          <p:cNvSpPr/>
          <p:nvPr>
            <p:custDataLst>
              <p:tags r:id="rId51"/>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BD6563B0-D669-554F-A43B-C8ACBB52B8A9}"/>
              </a:ext>
            </a:extLst>
          </p:cNvPr>
          <p:cNvSpPr/>
          <p:nvPr>
            <p:custDataLst>
              <p:tags r:id="rId52"/>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510FBB14-714C-B5B7-EF46-8C4DD86368E3}"/>
              </a:ext>
            </a:extLst>
          </p:cNvPr>
          <p:cNvSpPr/>
          <p:nvPr>
            <p:custDataLst>
              <p:tags r:id="rId53"/>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30F6AB9-4ACF-64E1-E6B2-3D8C30E2532D}"/>
              </a:ext>
            </a:extLst>
          </p:cNvPr>
          <p:cNvSpPr/>
          <p:nvPr>
            <p:custDataLst>
              <p:tags r:id="rId54"/>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CDE54CF4-4A04-E8B1-53CF-192AA1C0A3A5}"/>
              </a:ext>
            </a:extLst>
          </p:cNvPr>
          <p:cNvSpPr/>
          <p:nvPr>
            <p:custDataLst>
              <p:tags r:id="rId55"/>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FB005979-92BC-C120-87AC-8976D16C7E76}"/>
              </a:ext>
            </a:extLst>
          </p:cNvPr>
          <p:cNvSpPr/>
          <p:nvPr>
            <p:custDataLst>
              <p:tags r:id="rId56"/>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DA3E77E2-3D83-D343-E15D-DF094951232A}"/>
              </a:ext>
            </a:extLst>
          </p:cNvPr>
          <p:cNvSpPr/>
          <p:nvPr>
            <p:custDataLst>
              <p:tags r:id="rId57"/>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7C592749-E805-AA1F-E1F6-8AB2B463BD8C}"/>
              </a:ext>
            </a:extLst>
          </p:cNvPr>
          <p:cNvSpPr/>
          <p:nvPr>
            <p:custDataLst>
              <p:tags r:id="rId58"/>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2CE02EC4-8B43-5FF1-D9D9-3A16D6DC0C5D}"/>
              </a:ext>
            </a:extLst>
          </p:cNvPr>
          <p:cNvSpPr/>
          <p:nvPr>
            <p:custDataLst>
              <p:tags r:id="rId59"/>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2C6EF0EF-C50D-E1AA-97EC-607F7641899F}"/>
              </a:ext>
            </a:extLst>
          </p:cNvPr>
          <p:cNvSpPr/>
          <p:nvPr>
            <p:custDataLst>
              <p:tags r:id="rId60"/>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D5D26D1A-C094-4EF7-8E69-703BF05B5A28}"/>
              </a:ext>
            </a:extLst>
          </p:cNvPr>
          <p:cNvCxnSpPr>
            <a:cxnSpLocks/>
          </p:cNvCxnSpPr>
          <p:nvPr>
            <p:custDataLst>
              <p:tags r:id="rId61"/>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CD699A31-585C-C5C7-F638-BD4FF15957CC}"/>
              </a:ext>
            </a:extLst>
          </p:cNvPr>
          <p:cNvCxnSpPr>
            <a:cxnSpLocks/>
          </p:cNvCxnSpPr>
          <p:nvPr>
            <p:custDataLst>
              <p:tags r:id="rId62"/>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C997489A-EE65-4F0E-5B15-85E098CC862D}"/>
              </a:ext>
            </a:extLst>
          </p:cNvPr>
          <p:cNvCxnSpPr>
            <a:cxnSpLocks/>
          </p:cNvCxnSpPr>
          <p:nvPr>
            <p:custDataLst>
              <p:tags r:id="rId63"/>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EC474B22-19D6-ACDA-8F17-8203900C60D5}"/>
              </a:ext>
            </a:extLst>
          </p:cNvPr>
          <p:cNvCxnSpPr>
            <a:cxnSpLocks/>
          </p:cNvCxnSpPr>
          <p:nvPr>
            <p:custDataLst>
              <p:tags r:id="rId64"/>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0968EA46-5CC8-DF9F-AA18-FAE10F2DB20C}"/>
              </a:ext>
            </a:extLst>
          </p:cNvPr>
          <p:cNvCxnSpPr>
            <a:cxnSpLocks/>
          </p:cNvCxnSpPr>
          <p:nvPr>
            <p:custDataLst>
              <p:tags r:id="rId65"/>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43BE7BFE-CDD5-237C-7B4A-0F6D4F4B43B9}"/>
              </a:ext>
            </a:extLst>
          </p:cNvPr>
          <p:cNvCxnSpPr>
            <a:cxnSpLocks/>
          </p:cNvCxnSpPr>
          <p:nvPr>
            <p:custDataLst>
              <p:tags r:id="rId66"/>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40BCA37-0889-9488-5C4C-3C7959205932}"/>
              </a:ext>
            </a:extLst>
          </p:cNvPr>
          <p:cNvSpPr txBox="1">
            <a:spLocks/>
          </p:cNvSpPr>
          <p:nvPr>
            <p:custDataLst>
              <p:tags r:id="rId67"/>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56F27E16-F828-8825-71D6-48756BE8DE14}"/>
              </a:ext>
            </a:extLst>
          </p:cNvPr>
          <p:cNvSpPr txBox="1">
            <a:spLocks/>
          </p:cNvSpPr>
          <p:nvPr>
            <p:custDataLst>
              <p:tags r:id="rId68"/>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82B27EC6-5658-3E0B-5265-6337629B8AE6}"/>
              </a:ext>
            </a:extLst>
          </p:cNvPr>
          <p:cNvSpPr txBox="1">
            <a:spLocks/>
          </p:cNvSpPr>
          <p:nvPr>
            <p:custDataLst>
              <p:tags r:id="rId69"/>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315164B4-2B9C-224E-C59F-38B591B38FED}"/>
              </a:ext>
            </a:extLst>
          </p:cNvPr>
          <p:cNvSpPr txBox="1">
            <a:spLocks/>
          </p:cNvSpPr>
          <p:nvPr>
            <p:custDataLst>
              <p:tags r:id="rId70"/>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EABF0EE3-BBAE-2140-C23D-8B774F736187}"/>
              </a:ext>
            </a:extLst>
          </p:cNvPr>
          <p:cNvSpPr txBox="1">
            <a:spLocks/>
          </p:cNvSpPr>
          <p:nvPr>
            <p:custDataLst>
              <p:tags r:id="rId71"/>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63039E15-9975-470D-BEB8-2F20E148D982}"/>
              </a:ext>
            </a:extLst>
          </p:cNvPr>
          <p:cNvSpPr txBox="1">
            <a:spLocks/>
          </p:cNvSpPr>
          <p:nvPr>
            <p:custDataLst>
              <p:tags r:id="rId72"/>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1819687D-3082-F484-1C5C-A4687F7DAD53}"/>
              </a:ext>
            </a:extLst>
          </p:cNvPr>
          <p:cNvSpPr txBox="1">
            <a:spLocks/>
          </p:cNvSpPr>
          <p:nvPr>
            <p:custDataLst>
              <p:tags r:id="rId73"/>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6EF59252-7C85-8694-CDC8-7C5D32BA5465}"/>
              </a:ext>
            </a:extLst>
          </p:cNvPr>
          <p:cNvSpPr txBox="1">
            <a:spLocks/>
          </p:cNvSpPr>
          <p:nvPr>
            <p:custDataLst>
              <p:tags r:id="rId74"/>
            </p:custDataLst>
          </p:nvPr>
        </p:nvSpPr>
        <p:spPr>
          <a:xfrm>
            <a:off x="5453812" y="5799931"/>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7D0CED29-7394-BD10-AD19-3CC168C8FAA6}"/>
              </a:ext>
            </a:extLst>
          </p:cNvPr>
          <p:cNvCxnSpPr>
            <a:cxnSpLocks/>
          </p:cNvCxnSpPr>
          <p:nvPr>
            <p:custDataLst>
              <p:tags r:id="rId75"/>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F66FF804-AB7D-8D35-1317-A36CB03D8C78}"/>
              </a:ext>
            </a:extLst>
          </p:cNvPr>
          <p:cNvCxnSpPr>
            <a:cxnSpLocks/>
          </p:cNvCxnSpPr>
          <p:nvPr>
            <p:custDataLst>
              <p:tags r:id="rId76"/>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B46A367B-EFA1-4873-CE08-8B21D84E5AF5}"/>
              </a:ext>
            </a:extLst>
          </p:cNvPr>
          <p:cNvCxnSpPr>
            <a:cxnSpLocks/>
          </p:cNvCxnSpPr>
          <p:nvPr>
            <p:custDataLst>
              <p:tags r:id="rId77"/>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3FF56083-E327-D610-0004-D8E72213E39D}"/>
              </a:ext>
            </a:extLst>
          </p:cNvPr>
          <p:cNvCxnSpPr>
            <a:cxnSpLocks/>
          </p:cNvCxnSpPr>
          <p:nvPr>
            <p:custDataLst>
              <p:tags r:id="rId78"/>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B3AB2D48-2FD3-F0E5-7767-F03A57D193EC}"/>
              </a:ext>
            </a:extLst>
          </p:cNvPr>
          <p:cNvCxnSpPr>
            <a:cxnSpLocks/>
          </p:cNvCxnSpPr>
          <p:nvPr>
            <p:custDataLst>
              <p:tags r:id="rId79"/>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0B00BEB1-02AF-2C72-A7C5-8CF3CA6EE8A4}"/>
              </a:ext>
            </a:extLst>
          </p:cNvPr>
          <p:cNvCxnSpPr>
            <a:cxnSpLocks/>
          </p:cNvCxnSpPr>
          <p:nvPr>
            <p:custDataLst>
              <p:tags r:id="rId80"/>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94A38B95-D661-BD5A-E495-AA1DABBBC25A}"/>
              </a:ext>
            </a:extLst>
          </p:cNvPr>
          <p:cNvCxnSpPr>
            <a:cxnSpLocks/>
          </p:cNvCxnSpPr>
          <p:nvPr>
            <p:custDataLst>
              <p:tags r:id="rId81"/>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089546F9-E3B1-CA23-0BD7-C97699E61433}"/>
              </a:ext>
            </a:extLst>
          </p:cNvPr>
          <p:cNvCxnSpPr>
            <a:cxnSpLocks/>
          </p:cNvCxnSpPr>
          <p:nvPr>
            <p:custDataLst>
              <p:tags r:id="rId82"/>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8E509198-8AA6-14B7-581D-3D8BB7E2598E}"/>
              </a:ext>
            </a:extLst>
          </p:cNvPr>
          <p:cNvSpPr txBox="1">
            <a:spLocks/>
          </p:cNvSpPr>
          <p:nvPr>
            <p:custDataLst>
              <p:tags r:id="rId83"/>
            </p:custDataLst>
          </p:nvPr>
        </p:nvSpPr>
        <p:spPr>
          <a:xfrm>
            <a:off x="11175026" y="5799931"/>
            <a:ext cx="948844"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protocols</a:t>
            </a:r>
          </a:p>
        </p:txBody>
      </p:sp>
      <p:sp>
        <p:nvSpPr>
          <p:cNvPr id="276" name="TextBox 275">
            <a:extLst>
              <a:ext uri="{FF2B5EF4-FFF2-40B4-BE49-F238E27FC236}">
                <a16:creationId xmlns:a16="http://schemas.microsoft.com/office/drawing/2014/main" id="{664F792A-AD55-C09D-7AD7-F11CB0B7B6C7}"/>
              </a:ext>
            </a:extLst>
          </p:cNvPr>
          <p:cNvSpPr txBox="1">
            <a:spLocks/>
          </p:cNvSpPr>
          <p:nvPr>
            <p:custDataLst>
              <p:tags r:id="rId84"/>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86341C52-379C-09F3-85AC-8302FE36B883}"/>
              </a:ext>
            </a:extLst>
          </p:cNvPr>
          <p:cNvSpPr txBox="1">
            <a:spLocks/>
          </p:cNvSpPr>
          <p:nvPr>
            <p:custDataLst>
              <p:tags r:id="rId85"/>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A94D11F2-FE15-C885-C124-42F615BDB8B0}"/>
              </a:ext>
            </a:extLst>
          </p:cNvPr>
          <p:cNvSpPr txBox="1">
            <a:spLocks/>
          </p:cNvSpPr>
          <p:nvPr>
            <p:custDataLst>
              <p:tags r:id="rId86"/>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FF3BCFA2-FD81-1EB4-2D09-DE1A981AA84B}"/>
              </a:ext>
            </a:extLst>
          </p:cNvPr>
          <p:cNvSpPr txBox="1">
            <a:spLocks/>
          </p:cNvSpPr>
          <p:nvPr>
            <p:custDataLst>
              <p:tags r:id="rId87"/>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523D4F36-3BE9-16AC-535F-5619B2AF44DB}"/>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A500103-2F20-4572-8363-4DA8EDC58F91}"/>
              </a:ext>
            </a:extLst>
          </p:cNvPr>
          <p:cNvSpPr txBox="1">
            <a:spLocks/>
          </p:cNvSpPr>
          <p:nvPr>
            <p:custDataLst>
              <p:tags r:id="rId88"/>
            </p:custDataLst>
          </p:nvPr>
        </p:nvSpPr>
        <p:spPr>
          <a:xfrm>
            <a:off x="8801056" y="5799931"/>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D75CCD02-11FB-B96E-486C-B87F2F8ED96F}"/>
              </a:ext>
            </a:extLst>
          </p:cNvPr>
          <p:cNvSpPr txBox="1">
            <a:spLocks/>
          </p:cNvSpPr>
          <p:nvPr>
            <p:custDataLst>
              <p:tags r:id="rId89"/>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0E1522ED-1DA6-26DF-03CA-D1F643D7EC3E}"/>
              </a:ext>
            </a:extLst>
          </p:cNvPr>
          <p:cNvSpPr txBox="1">
            <a:spLocks/>
          </p:cNvSpPr>
          <p:nvPr>
            <p:custDataLst>
              <p:tags r:id="rId90"/>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EA940434-DBAB-4123-A31F-214949562CC2}"/>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937AC399-EE69-4379-D8AF-60EFCDC70868}"/>
              </a:ext>
            </a:extLst>
          </p:cNvPr>
          <p:cNvSpPr txBox="1">
            <a:spLocks/>
          </p:cNvSpPr>
          <p:nvPr>
            <p:custDataLst>
              <p:tags r:id="rId91"/>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C8E2934F-0B72-CF01-EBAD-7F0D0889FE85}"/>
              </a:ext>
            </a:extLst>
          </p:cNvPr>
          <p:cNvSpPr txBox="1">
            <a:spLocks/>
          </p:cNvSpPr>
          <p:nvPr>
            <p:custDataLst>
              <p:tags r:id="rId92"/>
            </p:custDataLst>
          </p:nvPr>
        </p:nvSpPr>
        <p:spPr>
          <a:xfrm>
            <a:off x="8515877" y="4010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3FF0E1C6-DBA5-5D39-5C7A-0E890FE31437}"/>
              </a:ext>
            </a:extLst>
          </p:cNvPr>
          <p:cNvSpPr txBox="1">
            <a:spLocks/>
          </p:cNvSpPr>
          <p:nvPr>
            <p:custDataLst>
              <p:tags r:id="rId93"/>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97339951-65E9-0132-2592-33C7A87F3F44}"/>
              </a:ext>
            </a:extLst>
          </p:cNvPr>
          <p:cNvSpPr txBox="1">
            <a:spLocks/>
          </p:cNvSpPr>
          <p:nvPr>
            <p:custDataLst>
              <p:tags r:id="rId94"/>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kumimoji="0" lang="en-US" sz="800" b="0" i="0" u="none" strike="noStrike" kern="0" cap="none" spc="0" normalizeH="0" baseline="0" noProof="0">
                <a:ln>
                  <a:noFill/>
                </a:ln>
                <a:solidFill>
                  <a:srgbClr val="171A1C"/>
                </a:solidFill>
                <a:effectLst/>
                <a:uLnTx/>
                <a:uFillTx/>
                <a:latin typeface="Arial"/>
                <a:ea typeface="+mn-ea"/>
                <a:cs typeface="+mn-cs"/>
              </a:rPr>
              <a:t>5/13</a:t>
            </a:r>
          </a:p>
        </p:txBody>
      </p:sp>
      <p:sp>
        <p:nvSpPr>
          <p:cNvPr id="45" name="TextBox 44">
            <a:extLst>
              <a:ext uri="{FF2B5EF4-FFF2-40B4-BE49-F238E27FC236}">
                <a16:creationId xmlns:a16="http://schemas.microsoft.com/office/drawing/2014/main" id="{7104BF59-0598-A915-8BE4-5649D327EBF7}"/>
              </a:ext>
            </a:extLst>
          </p:cNvPr>
          <p:cNvSpPr txBox="1">
            <a:spLocks/>
          </p:cNvSpPr>
          <p:nvPr>
            <p:custDataLst>
              <p:tags r:id="rId95"/>
            </p:custDataLst>
          </p:nvPr>
        </p:nvSpPr>
        <p:spPr>
          <a:xfrm>
            <a:off x="8962847" y="4300922"/>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1623046F-438C-ACF2-9448-3D59D2A64B17}"/>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48" name="TextBox 47">
            <a:extLst>
              <a:ext uri="{FF2B5EF4-FFF2-40B4-BE49-F238E27FC236}">
                <a16:creationId xmlns:a16="http://schemas.microsoft.com/office/drawing/2014/main" id="{23916331-31A8-5A50-A6D4-8B01D3C1DE83}"/>
              </a:ext>
            </a:extLst>
          </p:cNvPr>
          <p:cNvSpPr txBox="1">
            <a:spLocks/>
          </p:cNvSpPr>
          <p:nvPr>
            <p:custDataLst>
              <p:tags r:id="rId96"/>
            </p:custDataLst>
          </p:nvPr>
        </p:nvSpPr>
        <p:spPr>
          <a:xfrm>
            <a:off x="6905728" y="5994400"/>
            <a:ext cx="1861658"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ct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4/9 ERCOT files draft comments to the PGRR for CLR, followed by NPRRs for both CLR and BYOG (TBD)</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54" name="TextBox 53">
            <a:extLst>
              <a:ext uri="{FF2B5EF4-FFF2-40B4-BE49-F238E27FC236}">
                <a16:creationId xmlns:a16="http://schemas.microsoft.com/office/drawing/2014/main" id="{7A4E2EDA-1871-D1D7-F8C7-7AE0A8FE6865}"/>
              </a:ext>
            </a:extLst>
          </p:cNvPr>
          <p:cNvSpPr txBox="1">
            <a:spLocks/>
          </p:cNvSpPr>
          <p:nvPr>
            <p:custDataLst>
              <p:tags r:id="rId97"/>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365D2AFE-2114-555A-5730-6193333B120F}"/>
              </a:ext>
            </a:extLst>
          </p:cNvPr>
          <p:cNvSpPr txBox="1">
            <a:spLocks/>
          </p:cNvSpPr>
          <p:nvPr>
            <p:custDataLst>
              <p:tags r:id="rId98"/>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94BC2FE3-C864-A8CA-0501-DA4CE91E3313}"/>
              </a:ext>
            </a:extLst>
          </p:cNvPr>
          <p:cNvSpPr txBox="1">
            <a:spLocks/>
          </p:cNvSpPr>
          <p:nvPr>
            <p:custDataLst>
              <p:tags r:id="rId99"/>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675BE66B-50B3-0A18-C7A4-E182FF89423D}"/>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C645E1B-FB92-3A1C-8CF9-F9162FE23ADE}"/>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A7391CEB-F7E4-CB44-5283-32E38808CC64}"/>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959935C0-F6E7-40AE-80D8-D9F782C9B4A7}"/>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A94D3895-D8F9-1B3E-9E00-DB590A8C6F81}"/>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69E418F3-70E1-D3F1-EFB3-9F98D1B679B0}"/>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0329E3CF-677F-D721-6D3F-6A2727A91074}"/>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E9B76F89-2A0A-8080-BB27-8A1BC7D4843C}"/>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3850C6F0-2A3E-F956-51FB-0E78CB7BC49E}"/>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51BB81A5-B705-3A4F-F6CB-E4B55481C888}"/>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12B26980-3568-DC97-3366-8640F9DEC035}"/>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AC1C4E07-5FC3-95C5-59BC-04C83B086DC7}"/>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E03FDB00-8621-12B2-D3E4-C1C6F2CAC968}"/>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54911907-6C83-FA6D-52CE-672F232DEE6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06BB89A3-D346-35DD-11BE-7948DC92A1C2}"/>
              </a:ext>
            </a:extLst>
          </p:cNvPr>
          <p:cNvSpPr txBox="1"/>
          <p:nvPr/>
        </p:nvSpPr>
        <p:spPr>
          <a:xfrm>
            <a:off x="495300" y="1029336"/>
            <a:ext cx="11163300"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6DDD8A39-0CAB-18CF-F29B-E96051150DC4}"/>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37</a:t>
            </a:fld>
            <a:endParaRPr lang="en-US"/>
          </a:p>
        </p:txBody>
      </p:sp>
      <p:sp>
        <p:nvSpPr>
          <p:cNvPr id="50" name="Rectangle 49">
            <a:extLst>
              <a:ext uri="{FF2B5EF4-FFF2-40B4-BE49-F238E27FC236}">
                <a16:creationId xmlns:a16="http://schemas.microsoft.com/office/drawing/2014/main" id="{CFD3456C-8EAB-620A-8490-C4C49C52847D}"/>
              </a:ext>
            </a:extLst>
          </p:cNvPr>
          <p:cNvSpPr/>
          <p:nvPr/>
        </p:nvSpPr>
        <p:spPr>
          <a:xfrm>
            <a:off x="5753988" y="2038350"/>
            <a:ext cx="2577212" cy="3713162"/>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F036F2B-F79A-6990-353D-7BC6A8CE6A4E}"/>
              </a:ext>
            </a:extLst>
          </p:cNvPr>
          <p:cNvSpPr txBox="1">
            <a:spLocks/>
          </p:cNvSpPr>
          <p:nvPr>
            <p:custDataLst>
              <p:tags r:id="rId100"/>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Tree>
    <p:extLst>
      <p:ext uri="{BB962C8B-B14F-4D97-AF65-F5344CB8AC3E}">
        <p14:creationId xmlns:p14="http://schemas.microsoft.com/office/powerpoint/2010/main" val="120836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48A74ADD-4BA6-189D-3530-0AD76B274B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4" imgH="403" progId="TCLayout.ActiveDocument.1">
                  <p:embed/>
                </p:oleObj>
              </mc:Choice>
              <mc:Fallback>
                <p:oleObj name="think-cell Slide" r:id="rId21" imgW="404" imgH="403" progId="TCLayout.ActiveDocument.1">
                  <p:embed/>
                  <p:pic>
                    <p:nvPicPr>
                      <p:cNvPr id="23" name="think-cell data - do not delete" hidden="1">
                        <a:extLst>
                          <a:ext uri="{FF2B5EF4-FFF2-40B4-BE49-F238E27FC236}">
                            <a16:creationId xmlns:a16="http://schemas.microsoft.com/office/drawing/2014/main" id="{48A74ADD-4BA6-189D-3530-0AD76B274B72}"/>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52B79388-446A-DB4E-04B7-08E2F248AC79}"/>
              </a:ext>
            </a:extLst>
          </p:cNvPr>
          <p:cNvSpPr>
            <a:spLocks noGrp="1"/>
          </p:cNvSpPr>
          <p:nvPr>
            <p:ph type="title"/>
            <p:custDataLst>
              <p:tags r:id="rId2"/>
            </p:custDataLst>
          </p:nvPr>
        </p:nvSpPr>
        <p:spPr/>
        <p:txBody>
          <a:bodyPr vert="horz">
            <a:noAutofit/>
          </a:bodyPr>
          <a:lstStyle/>
          <a:p>
            <a:r>
              <a:rPr lang="en-US"/>
              <a:t>Evolution of Large Load Interconnection in ERCOT: from ad hoc to batch-based planning</a:t>
            </a:r>
          </a:p>
        </p:txBody>
      </p:sp>
      <p:sp>
        <p:nvSpPr>
          <p:cNvPr id="6" name="Text Placeholder 5">
            <a:extLst>
              <a:ext uri="{FF2B5EF4-FFF2-40B4-BE49-F238E27FC236}">
                <a16:creationId xmlns:a16="http://schemas.microsoft.com/office/drawing/2014/main" id="{D54E0739-06E9-0EE3-3776-28093AD0EAD2}"/>
              </a:ext>
            </a:extLst>
          </p:cNvPr>
          <p:cNvSpPr>
            <a:spLocks noGrp="1"/>
          </p:cNvSpPr>
          <p:nvPr>
            <p:ph type="body" sz="quarter" idx="15"/>
          </p:nvPr>
        </p:nvSpPr>
        <p:spPr/>
        <p:txBody>
          <a:bodyPr/>
          <a:lstStyle/>
          <a:p>
            <a:r>
              <a:rPr lang="en-US">
                <a:solidFill>
                  <a:srgbClr val="D6FAFF"/>
                </a:solidFill>
              </a:rPr>
              <a:t>.</a:t>
            </a:r>
          </a:p>
        </p:txBody>
      </p:sp>
      <p:grpSp>
        <p:nvGrpSpPr>
          <p:cNvPr id="101" name="Group 100">
            <a:extLst>
              <a:ext uri="{FF2B5EF4-FFF2-40B4-BE49-F238E27FC236}">
                <a16:creationId xmlns:a16="http://schemas.microsoft.com/office/drawing/2014/main" id="{45AE09F1-18AD-E43E-7691-0D162CBE6F2A}"/>
              </a:ext>
            </a:extLst>
          </p:cNvPr>
          <p:cNvGrpSpPr/>
          <p:nvPr>
            <p:custDataLst>
              <p:tags r:id="rId3"/>
            </p:custDataLst>
          </p:nvPr>
        </p:nvGrpSpPr>
        <p:grpSpPr>
          <a:xfrm>
            <a:off x="2754704" y="1537967"/>
            <a:ext cx="2282656" cy="750455"/>
            <a:chOff x="2738669" y="1537967"/>
            <a:chExt cx="2282656" cy="750455"/>
          </a:xfrm>
        </p:grpSpPr>
        <p:sp>
          <p:nvSpPr>
            <p:cNvPr id="22" name="Freeform: Shape 21">
              <a:extLst>
                <a:ext uri="{FF2B5EF4-FFF2-40B4-BE49-F238E27FC236}">
                  <a16:creationId xmlns:a16="http://schemas.microsoft.com/office/drawing/2014/main" id="{27B853B0-AE82-78D3-1E24-C9BD47833D3F}"/>
                </a:ext>
              </a:extLst>
            </p:cNvPr>
            <p:cNvSpPr/>
            <p:nvPr>
              <p:custDataLst>
                <p:tags r:id="rId18"/>
              </p:custDataLst>
            </p:nvPr>
          </p:nvSpPr>
          <p:spPr>
            <a:xfrm>
              <a:off x="2738669"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D751321B-F99F-9133-C57F-59B101FDFBDE}"/>
                </a:ext>
              </a:extLst>
            </p:cNvPr>
            <p:cNvSpPr txBox="1"/>
            <p:nvPr>
              <p:custDataLst>
                <p:tags r:id="rId19"/>
              </p:custDataLst>
            </p:nvPr>
          </p:nvSpPr>
          <p:spPr>
            <a:xfrm>
              <a:off x="2924551"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2022–2025: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Interim ERCOT-led</a:t>
              </a:r>
            </a:p>
          </p:txBody>
        </p:sp>
      </p:grpSp>
      <p:grpSp>
        <p:nvGrpSpPr>
          <p:cNvPr id="102" name="Group 101">
            <a:extLst>
              <a:ext uri="{FF2B5EF4-FFF2-40B4-BE49-F238E27FC236}">
                <a16:creationId xmlns:a16="http://schemas.microsoft.com/office/drawing/2014/main" id="{39245BC6-9E07-8454-4F52-5F9C962A9944}"/>
              </a:ext>
            </a:extLst>
          </p:cNvPr>
          <p:cNvGrpSpPr/>
          <p:nvPr>
            <p:custDataLst>
              <p:tags r:id="rId4"/>
            </p:custDataLst>
          </p:nvPr>
        </p:nvGrpSpPr>
        <p:grpSpPr>
          <a:xfrm>
            <a:off x="4954672" y="1537967"/>
            <a:ext cx="2282656" cy="750455"/>
            <a:chOff x="4922602" y="1537967"/>
            <a:chExt cx="2282656" cy="750455"/>
          </a:xfrm>
        </p:grpSpPr>
        <p:sp>
          <p:nvSpPr>
            <p:cNvPr id="42" name="Freeform: Shape 41">
              <a:extLst>
                <a:ext uri="{FF2B5EF4-FFF2-40B4-BE49-F238E27FC236}">
                  <a16:creationId xmlns:a16="http://schemas.microsoft.com/office/drawing/2014/main" id="{F0FADC71-C691-C9E0-B144-FEF81BF79CF5}"/>
                </a:ext>
              </a:extLst>
            </p:cNvPr>
            <p:cNvSpPr/>
            <p:nvPr>
              <p:custDataLst>
                <p:tags r:id="rId16"/>
              </p:custDataLst>
            </p:nvPr>
          </p:nvSpPr>
          <p:spPr>
            <a:xfrm>
              <a:off x="4922602"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E831D02C-5745-F65B-D5EF-C4EEC42384F0}"/>
                </a:ext>
              </a:extLst>
            </p:cNvPr>
            <p:cNvSpPr txBox="1"/>
            <p:nvPr>
              <p:custDataLst>
                <p:tags r:id="rId17"/>
              </p:custDataLst>
            </p:nvPr>
          </p:nvSpPr>
          <p:spPr>
            <a:xfrm>
              <a:off x="5108484"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2025: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PGRR115 – Unified but sequential</a:t>
              </a:r>
            </a:p>
          </p:txBody>
        </p:sp>
      </p:grpSp>
      <p:grpSp>
        <p:nvGrpSpPr>
          <p:cNvPr id="103" name="Group 102">
            <a:extLst>
              <a:ext uri="{FF2B5EF4-FFF2-40B4-BE49-F238E27FC236}">
                <a16:creationId xmlns:a16="http://schemas.microsoft.com/office/drawing/2014/main" id="{20EB36AF-7897-D81C-B9EE-F3BC5C716EEC}"/>
              </a:ext>
            </a:extLst>
          </p:cNvPr>
          <p:cNvGrpSpPr/>
          <p:nvPr>
            <p:custDataLst>
              <p:tags r:id="rId5"/>
            </p:custDataLst>
          </p:nvPr>
        </p:nvGrpSpPr>
        <p:grpSpPr>
          <a:xfrm>
            <a:off x="7154640" y="1537967"/>
            <a:ext cx="2282656" cy="750455"/>
            <a:chOff x="7106536" y="1537967"/>
            <a:chExt cx="2282656" cy="750455"/>
          </a:xfrm>
        </p:grpSpPr>
        <p:sp>
          <p:nvSpPr>
            <p:cNvPr id="47" name="Freeform: Shape 46">
              <a:extLst>
                <a:ext uri="{FF2B5EF4-FFF2-40B4-BE49-F238E27FC236}">
                  <a16:creationId xmlns:a16="http://schemas.microsoft.com/office/drawing/2014/main" id="{771CF8F6-7576-2E13-84FE-586715AA183A}"/>
                </a:ext>
              </a:extLst>
            </p:cNvPr>
            <p:cNvSpPr/>
            <p:nvPr>
              <p:custDataLst>
                <p:tags r:id="rId14"/>
              </p:custDataLst>
            </p:nvPr>
          </p:nvSpPr>
          <p:spPr>
            <a:xfrm>
              <a:off x="7106536"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7642C0AD-F968-6E26-54F5-DA51D8A8B114}"/>
                </a:ext>
              </a:extLst>
            </p:cNvPr>
            <p:cNvSpPr txBox="1"/>
            <p:nvPr>
              <p:custDataLst>
                <p:tags r:id="rId15"/>
              </p:custDataLst>
            </p:nvPr>
          </p:nvSpPr>
          <p:spPr>
            <a:xfrm>
              <a:off x="7292418"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2026: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PGRR145 – Batch Zero (transition)</a:t>
              </a:r>
            </a:p>
          </p:txBody>
        </p:sp>
      </p:grpSp>
      <p:grpSp>
        <p:nvGrpSpPr>
          <p:cNvPr id="104" name="Group 103">
            <a:extLst>
              <a:ext uri="{FF2B5EF4-FFF2-40B4-BE49-F238E27FC236}">
                <a16:creationId xmlns:a16="http://schemas.microsoft.com/office/drawing/2014/main" id="{95E4EC6E-7B03-1DBD-411C-23AA510E66EB}"/>
              </a:ext>
            </a:extLst>
          </p:cNvPr>
          <p:cNvGrpSpPr/>
          <p:nvPr>
            <p:custDataLst>
              <p:tags r:id="rId6"/>
            </p:custDataLst>
          </p:nvPr>
        </p:nvGrpSpPr>
        <p:grpSpPr>
          <a:xfrm>
            <a:off x="554736" y="1537967"/>
            <a:ext cx="2282656" cy="750455"/>
            <a:chOff x="554736" y="1537967"/>
            <a:chExt cx="2282656" cy="750455"/>
          </a:xfrm>
        </p:grpSpPr>
        <p:sp>
          <p:nvSpPr>
            <p:cNvPr id="50" name="Freeform: Shape 49">
              <a:extLst>
                <a:ext uri="{FF2B5EF4-FFF2-40B4-BE49-F238E27FC236}">
                  <a16:creationId xmlns:a16="http://schemas.microsoft.com/office/drawing/2014/main" id="{3848E8A9-1051-8B2A-D92A-9BA3DDCB4E8F}"/>
                </a:ext>
              </a:extLst>
            </p:cNvPr>
            <p:cNvSpPr/>
            <p:nvPr>
              <p:custDataLst>
                <p:tags r:id="rId12"/>
              </p:custDataLst>
            </p:nvPr>
          </p:nvSpPr>
          <p:spPr>
            <a:xfrm>
              <a:off x="554736"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0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0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0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0"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A0E92CE7-E444-6DA6-21CD-22D462CFCF94}"/>
                </a:ext>
              </a:extLst>
            </p:cNvPr>
            <p:cNvSpPr txBox="1"/>
            <p:nvPr>
              <p:custDataLst>
                <p:tags r:id="rId13"/>
              </p:custDataLst>
            </p:nvPr>
          </p:nvSpPr>
          <p:spPr>
            <a:xfrm>
              <a:off x="618236" y="1590082"/>
              <a:ext cx="2084074"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Pre-2022: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Decentralized, TDSP-led</a:t>
              </a:r>
            </a:p>
          </p:txBody>
        </p:sp>
      </p:grpSp>
      <p:grpSp>
        <p:nvGrpSpPr>
          <p:cNvPr id="105" name="Group 104">
            <a:extLst>
              <a:ext uri="{FF2B5EF4-FFF2-40B4-BE49-F238E27FC236}">
                <a16:creationId xmlns:a16="http://schemas.microsoft.com/office/drawing/2014/main" id="{F1B6D9F0-8968-55C3-4555-35A77F807D75}"/>
              </a:ext>
            </a:extLst>
          </p:cNvPr>
          <p:cNvGrpSpPr/>
          <p:nvPr>
            <p:custDataLst>
              <p:tags r:id="rId7"/>
            </p:custDataLst>
          </p:nvPr>
        </p:nvGrpSpPr>
        <p:grpSpPr>
          <a:xfrm>
            <a:off x="9354608" y="1537967"/>
            <a:ext cx="2282656" cy="750455"/>
            <a:chOff x="9354608" y="1537967"/>
            <a:chExt cx="2282656" cy="750455"/>
          </a:xfrm>
        </p:grpSpPr>
        <p:sp>
          <p:nvSpPr>
            <p:cNvPr id="53" name="Freeform: Shape 52">
              <a:extLst>
                <a:ext uri="{FF2B5EF4-FFF2-40B4-BE49-F238E27FC236}">
                  <a16:creationId xmlns:a16="http://schemas.microsoft.com/office/drawing/2014/main" id="{03726E77-1071-2506-622C-375F2C9B2060}"/>
                </a:ext>
              </a:extLst>
            </p:cNvPr>
            <p:cNvSpPr/>
            <p:nvPr>
              <p:custDataLst>
                <p:tags r:id="rId10"/>
              </p:custDataLst>
            </p:nvPr>
          </p:nvSpPr>
          <p:spPr>
            <a:xfrm>
              <a:off x="9354608"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617E8EAF-A1B9-D893-716A-0F06FBDD0580}"/>
                </a:ext>
              </a:extLst>
            </p:cNvPr>
            <p:cNvSpPr txBox="1"/>
            <p:nvPr>
              <p:custDataLst>
                <p:tags r:id="rId11"/>
              </p:custDataLst>
            </p:nvPr>
          </p:nvSpPr>
          <p:spPr>
            <a:xfrm>
              <a:off x="9540490"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Future: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Ongoing batch process (TBD)</a:t>
              </a:r>
            </a:p>
          </p:txBody>
        </p:sp>
      </p:grpSp>
      <p:sp>
        <p:nvSpPr>
          <p:cNvPr id="70" name="TextBox 69">
            <a:extLst>
              <a:ext uri="{FF2B5EF4-FFF2-40B4-BE49-F238E27FC236}">
                <a16:creationId xmlns:a16="http://schemas.microsoft.com/office/drawing/2014/main" id="{C11F82A3-48A8-5F53-3A90-16DE0CE65AC5}"/>
              </a:ext>
            </a:extLst>
          </p:cNvPr>
          <p:cNvSpPr txBox="1"/>
          <p:nvPr/>
        </p:nvSpPr>
        <p:spPr>
          <a:xfrm>
            <a:off x="596549"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Large loads worked directly with TDSPs; no ERCOT-wide coordination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Limited need for system-level assessment</a:t>
            </a:r>
          </a:p>
        </p:txBody>
      </p:sp>
      <p:sp>
        <p:nvSpPr>
          <p:cNvPr id="74" name="TextBox 73">
            <a:extLst>
              <a:ext uri="{FF2B5EF4-FFF2-40B4-BE49-F238E27FC236}">
                <a16:creationId xmlns:a16="http://schemas.microsoft.com/office/drawing/2014/main" id="{805FF8B5-486D-F142-6A79-EEA0DA94F17C}"/>
              </a:ext>
            </a:extLst>
          </p:cNvPr>
          <p:cNvSpPr txBox="1"/>
          <p:nvPr/>
        </p:nvSpPr>
        <p:spPr>
          <a:xfrm>
            <a:off x="2810745" y="2414246"/>
            <a:ext cx="2058491" cy="15542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ERCOT introduced interim interconnection process</a:t>
            </a:r>
            <a:r>
              <a:rPr kumimoji="0" lang="en-US" sz="1200" b="0" i="0" u="none" strike="noStrike" kern="1200" cap="none" spc="0" normalizeH="0" baseline="30000" noProof="0">
                <a:ln>
                  <a:noFill/>
                </a:ln>
                <a:solidFill>
                  <a:srgbClr val="000000"/>
                </a:solidFill>
                <a:effectLst/>
                <a:uLnTx/>
                <a:uFillTx/>
                <a:latin typeface="Arial"/>
                <a:ea typeface="+mn-ea"/>
                <a:cs typeface="Arial" panose="020B0604020202020204" pitchFamily="34" charset="0"/>
              </a:rPr>
              <a:t>1</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Focused on near-term loads (~2 years)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Longer-term impacts handled through transmission planning (RTP/RPG)</a:t>
            </a:r>
          </a:p>
        </p:txBody>
      </p:sp>
      <p:sp>
        <p:nvSpPr>
          <p:cNvPr id="78" name="TextBox 77">
            <a:extLst>
              <a:ext uri="{FF2B5EF4-FFF2-40B4-BE49-F238E27FC236}">
                <a16:creationId xmlns:a16="http://schemas.microsoft.com/office/drawing/2014/main" id="{13F2D624-B9F2-02F1-B264-CA19EADAAF7C}"/>
              </a:ext>
            </a:extLst>
          </p:cNvPr>
          <p:cNvSpPr txBox="1"/>
          <p:nvPr/>
        </p:nvSpPr>
        <p:spPr>
          <a:xfrm>
            <a:off x="5024941"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Single interconnection study process (LLIS) for all large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Applied regardless of energization timeline</a:t>
            </a:r>
          </a:p>
        </p:txBody>
      </p:sp>
      <p:sp>
        <p:nvSpPr>
          <p:cNvPr id="82" name="TextBox 81">
            <a:extLst>
              <a:ext uri="{FF2B5EF4-FFF2-40B4-BE49-F238E27FC236}">
                <a16:creationId xmlns:a16="http://schemas.microsoft.com/office/drawing/2014/main" id="{6C73F7A4-7E77-7296-544B-F17E70CD9733}"/>
              </a:ext>
            </a:extLst>
          </p:cNvPr>
          <p:cNvSpPr txBox="1"/>
          <p:nvPr/>
        </p:nvSpPr>
        <p:spPr>
          <a:xfrm>
            <a:off x="7239137" y="2414246"/>
            <a:ext cx="2058491"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One-time, system-wide batch study to address backlog</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Aligns interconnection with coordinated transmission planning</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Target: June Board endorsement, Summer 2026 start</a:t>
            </a:r>
          </a:p>
        </p:txBody>
      </p:sp>
      <p:sp>
        <p:nvSpPr>
          <p:cNvPr id="86" name="TextBox 85">
            <a:extLst>
              <a:ext uri="{FF2B5EF4-FFF2-40B4-BE49-F238E27FC236}">
                <a16:creationId xmlns:a16="http://schemas.microsoft.com/office/drawing/2014/main" id="{A410FA75-5D6F-EFFF-50E6-73C0C0FFCA31}"/>
              </a:ext>
            </a:extLst>
          </p:cNvPr>
          <p:cNvSpPr txBox="1"/>
          <p:nvPr/>
        </p:nvSpPr>
        <p:spPr>
          <a:xfrm>
            <a:off x="9453331"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Regular batch studies with defined entry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Fully integrated with transmission planning (RTP/RPG)</a:t>
            </a:r>
          </a:p>
        </p:txBody>
      </p:sp>
      <p:grpSp>
        <p:nvGrpSpPr>
          <p:cNvPr id="100" name="Group 99">
            <a:extLst>
              <a:ext uri="{FF2B5EF4-FFF2-40B4-BE49-F238E27FC236}">
                <a16:creationId xmlns:a16="http://schemas.microsoft.com/office/drawing/2014/main" id="{BBC0D164-C4AB-EAD1-A1FB-4E639E62CCD1}"/>
              </a:ext>
            </a:extLst>
          </p:cNvPr>
          <p:cNvGrpSpPr/>
          <p:nvPr/>
        </p:nvGrpSpPr>
        <p:grpSpPr>
          <a:xfrm>
            <a:off x="596549" y="4846738"/>
            <a:ext cx="10915273" cy="738665"/>
            <a:chOff x="596549" y="4846738"/>
            <a:chExt cx="10915273" cy="738665"/>
          </a:xfrm>
        </p:grpSpPr>
        <p:sp>
          <p:nvSpPr>
            <p:cNvPr id="72" name="TextBox 71">
              <a:extLst>
                <a:ext uri="{FF2B5EF4-FFF2-40B4-BE49-F238E27FC236}">
                  <a16:creationId xmlns:a16="http://schemas.microsoft.com/office/drawing/2014/main" id="{7D456A75-462C-0098-52E2-089B9761AA3A}"/>
                </a:ext>
              </a:extLst>
            </p:cNvPr>
            <p:cNvSpPr txBox="1"/>
            <p:nvPr/>
          </p:nvSpPr>
          <p:spPr>
            <a:xfrm>
              <a:off x="596549"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Growing demand created risk that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system-wide reliability impacts were not fully evaluated</a:t>
              </a:r>
            </a:p>
          </p:txBody>
        </p:sp>
        <p:sp>
          <p:nvSpPr>
            <p:cNvPr id="76" name="TextBox 75">
              <a:extLst>
                <a:ext uri="{FF2B5EF4-FFF2-40B4-BE49-F238E27FC236}">
                  <a16:creationId xmlns:a16="http://schemas.microsoft.com/office/drawing/2014/main" id="{AD41A7D4-D272-2448-A21C-54B2424C2EEB}"/>
                </a:ext>
              </a:extLst>
            </p:cNvPr>
            <p:cNvSpPr txBox="1"/>
            <p:nvPr/>
          </p:nvSpPr>
          <p:spPr>
            <a:xfrm>
              <a:off x="2810745" y="4846739"/>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Multiple pathways and fragmented studies led to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no single view of system impact</a:t>
              </a:r>
            </a:p>
          </p:txBody>
        </p:sp>
        <p:sp>
          <p:nvSpPr>
            <p:cNvPr id="80" name="TextBox 79">
              <a:extLst>
                <a:ext uri="{FF2B5EF4-FFF2-40B4-BE49-F238E27FC236}">
                  <a16:creationId xmlns:a16="http://schemas.microsoft.com/office/drawing/2014/main" id="{621FD0B7-C352-B5CB-7522-F8A3A627DCBC}"/>
                </a:ext>
              </a:extLst>
            </p:cNvPr>
            <p:cNvSpPr txBox="1"/>
            <p:nvPr/>
          </p:nvSpPr>
          <p:spPr>
            <a:xfrm>
              <a:off x="5024941"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High volume of requests drove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frequent restudies and increasing uncertainty</a:t>
              </a:r>
            </a:p>
          </p:txBody>
        </p:sp>
        <p:sp>
          <p:nvSpPr>
            <p:cNvPr id="84" name="TextBox 83">
              <a:extLst>
                <a:ext uri="{FF2B5EF4-FFF2-40B4-BE49-F238E27FC236}">
                  <a16:creationId xmlns:a16="http://schemas.microsoft.com/office/drawing/2014/main" id="{D0C824C3-19BA-92A0-3C9E-A848DD1E6226}"/>
                </a:ext>
              </a:extLst>
            </p:cNvPr>
            <p:cNvSpPr txBox="1"/>
            <p:nvPr/>
          </p:nvSpPr>
          <p:spPr>
            <a:xfrm>
              <a:off x="7239137"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Objective of stabilizing the pipeline and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enabling transition to a scalable process</a:t>
              </a:r>
            </a:p>
          </p:txBody>
        </p:sp>
        <p:sp>
          <p:nvSpPr>
            <p:cNvPr id="88" name="TextBox 87">
              <a:extLst>
                <a:ext uri="{FF2B5EF4-FFF2-40B4-BE49-F238E27FC236}">
                  <a16:creationId xmlns:a16="http://schemas.microsoft.com/office/drawing/2014/main" id="{FC5EFB45-1975-9F3E-1928-AA307387D3C4}"/>
                </a:ext>
              </a:extLst>
            </p:cNvPr>
            <p:cNvSpPr txBox="1"/>
            <p:nvPr/>
          </p:nvSpPr>
          <p:spPr>
            <a:xfrm>
              <a:off x="9453331" y="4846738"/>
              <a:ext cx="2058491"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Scalable, predictable, system-wide planning framework</a:t>
              </a:r>
            </a:p>
          </p:txBody>
        </p:sp>
      </p:grpSp>
      <p:grpSp>
        <p:nvGrpSpPr>
          <p:cNvPr id="99" name="Group 98">
            <a:extLst>
              <a:ext uri="{FF2B5EF4-FFF2-40B4-BE49-F238E27FC236}">
                <a16:creationId xmlns:a16="http://schemas.microsoft.com/office/drawing/2014/main" id="{275DF002-85A8-19EA-7F8D-1FB020136CD3}"/>
              </a:ext>
            </a:extLst>
          </p:cNvPr>
          <p:cNvGrpSpPr/>
          <p:nvPr/>
        </p:nvGrpSpPr>
        <p:grpSpPr>
          <a:xfrm>
            <a:off x="554736" y="3996539"/>
            <a:ext cx="11082528" cy="396228"/>
            <a:chOff x="554736" y="4097945"/>
            <a:chExt cx="11082528" cy="396228"/>
          </a:xfrm>
        </p:grpSpPr>
        <p:cxnSp>
          <p:nvCxnSpPr>
            <p:cNvPr id="91" name="Straight Connector 90">
              <a:extLst>
                <a:ext uri="{FF2B5EF4-FFF2-40B4-BE49-F238E27FC236}">
                  <a16:creationId xmlns:a16="http://schemas.microsoft.com/office/drawing/2014/main" id="{19AD5650-33FC-6C48-DFA1-A75F8CED7B13}"/>
                </a:ext>
              </a:extLst>
            </p:cNvPr>
            <p:cNvCxnSpPr>
              <a:cxnSpLocks/>
            </p:cNvCxnSpPr>
            <p:nvPr/>
          </p:nvCxnSpPr>
          <p:spPr>
            <a:xfrm>
              <a:off x="554736" y="4296059"/>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7" name="ChevronBlue 97">
              <a:extLst>
                <a:ext uri="{FF2B5EF4-FFF2-40B4-BE49-F238E27FC236}">
                  <a16:creationId xmlns:a16="http://schemas.microsoft.com/office/drawing/2014/main" id="{8BB0EF32-33F4-2806-2ED1-060256FB2341}"/>
                </a:ext>
              </a:extLst>
            </p:cNvPr>
            <p:cNvGrpSpPr>
              <a:grpSpLocks noChangeAspect="1"/>
            </p:cNvGrpSpPr>
            <p:nvPr>
              <p:custDataLst>
                <p:tags r:id="rId9"/>
              </p:custDataLst>
            </p:nvPr>
          </p:nvGrpSpPr>
          <p:grpSpPr>
            <a:xfrm rot="5400000">
              <a:off x="5897886" y="4097945"/>
              <a:ext cx="396228" cy="396228"/>
              <a:chOff x="1016000" y="1016000"/>
              <a:chExt cx="396228" cy="396228"/>
            </a:xfrm>
          </p:grpSpPr>
          <p:sp>
            <p:nvSpPr>
              <p:cNvPr id="94" name="Oval 93">
                <a:extLst>
                  <a:ext uri="{FF2B5EF4-FFF2-40B4-BE49-F238E27FC236}">
                    <a16:creationId xmlns:a16="http://schemas.microsoft.com/office/drawing/2014/main" id="{CC3ED263-7D89-A4BC-D0C7-289C98BB1172}"/>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96" name="Graphic 95">
                <a:extLst>
                  <a:ext uri="{FF2B5EF4-FFF2-40B4-BE49-F238E27FC236}">
                    <a16:creationId xmlns:a16="http://schemas.microsoft.com/office/drawing/2014/main" id="{84DCEEBA-E9FA-DEC9-F10D-F9A77523DBD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23614" y="1023614"/>
                <a:ext cx="381000" cy="381000"/>
              </a:xfrm>
              <a:prstGeom prst="rect">
                <a:avLst/>
              </a:prstGeom>
            </p:spPr>
          </p:pic>
        </p:grpSp>
      </p:grpSp>
      <p:sp>
        <p:nvSpPr>
          <p:cNvPr id="2" name="TextBox 1">
            <a:extLst>
              <a:ext uri="{FF2B5EF4-FFF2-40B4-BE49-F238E27FC236}">
                <a16:creationId xmlns:a16="http://schemas.microsoft.com/office/drawing/2014/main" id="{8D95DFD0-5271-D893-7334-33ADEE14B71E}"/>
              </a:ext>
            </a:extLst>
          </p:cNvPr>
          <p:cNvSpPr txBox="1"/>
          <p:nvPr>
            <p:custDataLst>
              <p:tags r:id="rId8"/>
            </p:custDataLst>
          </p:nvPr>
        </p:nvSpPr>
        <p:spPr>
          <a:xfrm>
            <a:off x="495299" y="6369228"/>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March 2022 Market Notice</a:t>
            </a:r>
          </a:p>
        </p:txBody>
      </p:sp>
      <p:sp>
        <p:nvSpPr>
          <p:cNvPr id="5" name="Slide Number Placeholder 4">
            <a:extLst>
              <a:ext uri="{FF2B5EF4-FFF2-40B4-BE49-F238E27FC236}">
                <a16:creationId xmlns:a16="http://schemas.microsoft.com/office/drawing/2014/main" id="{2651DF71-CAA7-27D7-16D0-FE50231A8A47}"/>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4</a:t>
            </a:fld>
            <a:endParaRPr lang="en-US"/>
          </a:p>
        </p:txBody>
      </p:sp>
    </p:spTree>
    <p:extLst>
      <p:ext uri="{BB962C8B-B14F-4D97-AF65-F5344CB8AC3E}">
        <p14:creationId xmlns:p14="http://schemas.microsoft.com/office/powerpoint/2010/main" val="282425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9EB6-8699-4F2C-4ECB-EFC8ADCC1A09}"/>
            </a:ext>
          </a:extLst>
        </p:cNvPr>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D9ED04C3-AC5D-7350-0B47-5D724E81B3AD}"/>
              </a:ext>
            </a:extLst>
          </p:cNvPr>
          <p:cNvGraphicFramePr>
            <a:graphicFrameLocks noChangeAspect="1"/>
          </p:cNvGraphicFramePr>
          <p:nvPr>
            <p:custDataLst>
              <p:tags r:id="rId1"/>
            </p:custDataLst>
            <p:extLst>
              <p:ext uri="{D42A27DB-BD31-4B8C-83A1-F6EECF244321}">
                <p14:modId xmlns:p14="http://schemas.microsoft.com/office/powerpoint/2010/main" val="3204060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42" name="think-cell data - do not delete" hidden="1">
                        <a:extLst>
                          <a:ext uri="{FF2B5EF4-FFF2-40B4-BE49-F238E27FC236}">
                            <a16:creationId xmlns:a16="http://schemas.microsoft.com/office/drawing/2014/main" id="{D9ED04C3-AC5D-7350-0B47-5D724E81B3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Title 14">
            <a:extLst>
              <a:ext uri="{FF2B5EF4-FFF2-40B4-BE49-F238E27FC236}">
                <a16:creationId xmlns:a16="http://schemas.microsoft.com/office/drawing/2014/main" id="{769859E9-BEE0-9217-B720-CF048BD2E72F}"/>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lIns="0" tIns="0" rIns="0" bIns="0">
            <a:noAutofit/>
          </a:bodyPr>
          <a:lstStyle/>
          <a:p>
            <a:r>
              <a:rPr lang="en-US"/>
              <a:t>Large Load Interconnection requests: historical data</a:t>
            </a:r>
          </a:p>
        </p:txBody>
      </p:sp>
      <p:sp>
        <p:nvSpPr>
          <p:cNvPr id="5" name="Slide Number Placeholder 4">
            <a:extLst>
              <a:ext uri="{FF2B5EF4-FFF2-40B4-BE49-F238E27FC236}">
                <a16:creationId xmlns:a16="http://schemas.microsoft.com/office/drawing/2014/main" id="{C4E292C0-6DBE-1E61-D199-2D10FE444B04}"/>
              </a:ext>
            </a:extLst>
          </p:cNvPr>
          <p:cNvSpPr>
            <a:spLocks noGrp="1"/>
          </p:cNvSpPr>
          <p:nvPr>
            <p:ph type="sldNum" sz="quarter" idx="12"/>
          </p:nvPr>
        </p:nvSpPr>
        <p:spPr/>
        <p:txBody>
          <a:bodyPr/>
          <a:lstStyle/>
          <a:p>
            <a:fld id="{BCDE79FB-97BA-492B-8D57-F1373F9ADA95}" type="slidenum">
              <a:rPr lang="en-US" smtClean="0"/>
              <a:t>5</a:t>
            </a:fld>
            <a:endParaRPr lang="en-US"/>
          </a:p>
        </p:txBody>
      </p:sp>
      <p:grpSp>
        <p:nvGrpSpPr>
          <p:cNvPr id="80" name="Group 79">
            <a:extLst>
              <a:ext uri="{FF2B5EF4-FFF2-40B4-BE49-F238E27FC236}">
                <a16:creationId xmlns:a16="http://schemas.microsoft.com/office/drawing/2014/main" id="{5A792AF0-502B-A3EA-9AF3-7387CB9F9BDE}"/>
              </a:ext>
            </a:extLst>
          </p:cNvPr>
          <p:cNvGrpSpPr/>
          <p:nvPr/>
        </p:nvGrpSpPr>
        <p:grpSpPr>
          <a:xfrm>
            <a:off x="1257299" y="1197829"/>
            <a:ext cx="10401301" cy="4813935"/>
            <a:chOff x="1257299" y="1738313"/>
            <a:chExt cx="10401301" cy="4813935"/>
          </a:xfrm>
        </p:grpSpPr>
        <p:grpSp>
          <p:nvGrpSpPr>
            <p:cNvPr id="50" name="Group 49">
              <a:extLst>
                <a:ext uri="{FF2B5EF4-FFF2-40B4-BE49-F238E27FC236}">
                  <a16:creationId xmlns:a16="http://schemas.microsoft.com/office/drawing/2014/main" id="{B3022F0C-B472-6EB5-E814-FA94201B1AA9}"/>
                </a:ext>
              </a:extLst>
            </p:cNvPr>
            <p:cNvGrpSpPr/>
            <p:nvPr/>
          </p:nvGrpSpPr>
          <p:grpSpPr>
            <a:xfrm>
              <a:off x="1257300" y="1738313"/>
              <a:ext cx="8161338" cy="246062"/>
              <a:chOff x="554736" y="1738313"/>
              <a:chExt cx="1733115" cy="246062"/>
            </a:xfrm>
          </p:grpSpPr>
          <p:sp>
            <p:nvSpPr>
              <p:cNvPr id="51" name="TextBox 50">
                <a:extLst>
                  <a:ext uri="{FF2B5EF4-FFF2-40B4-BE49-F238E27FC236}">
                    <a16:creationId xmlns:a16="http://schemas.microsoft.com/office/drawing/2014/main" id="{DD34F10B-3573-2EC1-C9CB-4769870AF36F}"/>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Number of large load requests and requested load amount by quarter</a:t>
                </a:r>
                <a:r>
                  <a:rPr lang="en-US" sz="1200"/>
                  <a:t>, MW and #</a:t>
                </a:r>
              </a:p>
            </p:txBody>
          </p:sp>
          <p:cxnSp>
            <p:nvCxnSpPr>
              <p:cNvPr id="52" name="LineBasicDefault 120">
                <a:extLst>
                  <a:ext uri="{FF2B5EF4-FFF2-40B4-BE49-F238E27FC236}">
                    <a16:creationId xmlns:a16="http://schemas.microsoft.com/office/drawing/2014/main" id="{76F8BB18-2863-FE4C-F2F6-B27DAE82D792}"/>
                  </a:ext>
                </a:extLst>
              </p:cNvPr>
              <p:cNvCxnSpPr>
                <a:cxnSpLocks/>
              </p:cNvCxnSpPr>
              <p:nvPr>
                <p:custDataLst>
                  <p:tags r:id="rId2"/>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1" name="Text Placeholder 8">
              <a:extLst>
                <a:ext uri="{FF2B5EF4-FFF2-40B4-BE49-F238E27FC236}">
                  <a16:creationId xmlns:a16="http://schemas.microsoft.com/office/drawing/2014/main" id="{B15A9D64-A051-B0DF-F352-B90BDAFA1D6F}"/>
                </a:ext>
              </a:extLst>
            </p:cNvPr>
            <p:cNvSpPr txBox="1">
              <a:spLocks/>
            </p:cNvSpPr>
            <p:nvPr/>
          </p:nvSpPr>
          <p:spPr>
            <a:xfrm flipH="1">
              <a:off x="9801546" y="1738313"/>
              <a:ext cx="1857054" cy="481393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Key Takeaways</a:t>
              </a:r>
              <a:endParaRPr lang="en-US" sz="1200" b="0"/>
            </a:p>
            <a:p>
              <a:pPr marL="231775" indent="-231775">
                <a:buFont typeface="Arial" panose="020B0604020202020204" pitchFamily="34" charset="0"/>
                <a:buChar char="•"/>
              </a:pPr>
              <a:r>
                <a:rPr lang="en-US" sz="1200"/>
                <a:t>Explosive growth in large load requests: </a:t>
              </a:r>
              <a:r>
                <a:rPr lang="en-US" sz="1200" b="0"/>
                <a:t>after relatively low and stable activity through 2023–early 2024, requests surged sharply starting in late 2024 and accelerated further in 2025–2026</a:t>
              </a:r>
            </a:p>
            <a:p>
              <a:pPr marL="231775" indent="-231775">
                <a:buFont typeface="Arial" panose="020B0604020202020204" pitchFamily="34" charset="0"/>
                <a:buChar char="•"/>
              </a:pPr>
              <a:r>
                <a:rPr lang="en-US" sz="1200"/>
                <a:t>2026 sets a new peak: </a:t>
              </a:r>
              <a:r>
                <a:rPr lang="en-US" sz="1200" b="0"/>
                <a:t>latest quarter (~200 requests) represents an order-of-magnitude increase vs. historical levels, signaling unprecedented pressure on the system</a:t>
              </a:r>
            </a:p>
          </p:txBody>
        </p:sp>
        <p:pic>
          <p:nvPicPr>
            <p:cNvPr id="74" name="Picture 73">
              <a:extLst>
                <a:ext uri="{FF2B5EF4-FFF2-40B4-BE49-F238E27FC236}">
                  <a16:creationId xmlns:a16="http://schemas.microsoft.com/office/drawing/2014/main" id="{B5D800D5-A462-1770-EBB1-B0F1582C3720}"/>
                </a:ext>
              </a:extLst>
            </p:cNvPr>
            <p:cNvPicPr>
              <a:picLocks noChangeAspect="1"/>
            </p:cNvPicPr>
            <p:nvPr/>
          </p:nvPicPr>
          <p:blipFill>
            <a:blip r:embed="rId7"/>
            <a:stretch>
              <a:fillRect/>
            </a:stretch>
          </p:blipFill>
          <p:spPr>
            <a:xfrm>
              <a:off x="1257299" y="2104515"/>
              <a:ext cx="8161337" cy="4077917"/>
            </a:xfrm>
            <a:prstGeom prst="rect">
              <a:avLst/>
            </a:prstGeom>
          </p:spPr>
        </p:pic>
      </p:grpSp>
      <p:sp>
        <p:nvSpPr>
          <p:cNvPr id="75" name="TextBox 74">
            <a:extLst>
              <a:ext uri="{FF2B5EF4-FFF2-40B4-BE49-F238E27FC236}">
                <a16:creationId xmlns:a16="http://schemas.microsoft.com/office/drawing/2014/main" id="{DD554450-A7D8-5286-5248-09D04BC08E3E}"/>
              </a:ext>
            </a:extLst>
          </p:cNvPr>
          <p:cNvSpPr txBox="1">
            <a:spLocks/>
          </p:cNvSpPr>
          <p:nvPr/>
        </p:nvSpPr>
        <p:spPr>
          <a:xfrm>
            <a:off x="1257299" y="875122"/>
            <a:ext cx="10401300" cy="246221"/>
          </a:xfrm>
          <a:prstGeom prst="rect">
            <a:avLst/>
          </a:prstGeom>
          <a:noFill/>
        </p:spPr>
        <p:txBody>
          <a:bodyPr wrap="square" lIns="0" tIns="0" rIns="0" bIns="0" rtlCol="0">
            <a:noAutofit/>
          </a:bodyPr>
          <a:lstStyle/>
          <a:p>
            <a:r>
              <a:rPr lang="en-US" sz="1600" i="1">
                <a:solidFill>
                  <a:schemeClr val="bg1">
                    <a:lumMod val="50000"/>
                  </a:schemeClr>
                </a:solidFill>
              </a:rPr>
              <a:t>Note: Large Loads are defined as ≥75 MW in ERCOT</a:t>
            </a:r>
          </a:p>
        </p:txBody>
      </p:sp>
    </p:spTree>
    <p:extLst>
      <p:ext uri="{BB962C8B-B14F-4D97-AF65-F5344CB8AC3E}">
        <p14:creationId xmlns:p14="http://schemas.microsoft.com/office/powerpoint/2010/main" val="297144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67AA-9BAC-F3F0-F6D4-739F13B942F9}"/>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EFDB1D7-D42C-D19E-769B-9A1923484DF7}"/>
              </a:ext>
            </a:extLst>
          </p:cNvPr>
          <p:cNvGraphicFramePr>
            <a:graphicFrameLocks noChangeAspect="1"/>
          </p:cNvGraphicFramePr>
          <p:nvPr>
            <p:custDataLst>
              <p:tags r:id="rId1"/>
            </p:custDataLst>
            <p:extLst>
              <p:ext uri="{D42A27DB-BD31-4B8C-83A1-F6EECF244321}">
                <p14:modId xmlns:p14="http://schemas.microsoft.com/office/powerpoint/2010/main" val="2616199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0" imgW="404" imgH="403" progId="TCLayout.ActiveDocument.1">
                  <p:embed/>
                </p:oleObj>
              </mc:Choice>
              <mc:Fallback>
                <p:oleObj name="think-cell Slide" r:id="rId100" imgW="404" imgH="403" progId="TCLayout.ActiveDocument.1">
                  <p:embed/>
                  <p:pic>
                    <p:nvPicPr>
                      <p:cNvPr id="10" name="think-cell data - do not delete" hidden="1">
                        <a:extLst>
                          <a:ext uri="{FF2B5EF4-FFF2-40B4-BE49-F238E27FC236}">
                            <a16:creationId xmlns:a16="http://schemas.microsoft.com/office/drawing/2014/main" id="{BEFDB1D7-D42C-D19E-769B-9A1923484DF7}"/>
                          </a:ext>
                        </a:extLst>
                      </p:cNvPr>
                      <p:cNvPicPr/>
                      <p:nvPr/>
                    </p:nvPicPr>
                    <p:blipFill>
                      <a:blip r:embed="rId101"/>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4E40F13-8041-191F-4502-E828053C1858}"/>
              </a:ext>
            </a:extLst>
          </p:cNvPr>
          <p:cNvSpPr txBox="1">
            <a:spLocks/>
          </p:cNvSpPr>
          <p:nvPr/>
        </p:nvSpPr>
        <p:spPr>
          <a:xfrm>
            <a:off x="5530575" y="1484313"/>
            <a:ext cx="821013" cy="432911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graphicFrame>
        <p:nvGraphicFramePr>
          <p:cNvPr id="13" name="Chart 12">
            <a:extLst>
              <a:ext uri="{FF2B5EF4-FFF2-40B4-BE49-F238E27FC236}">
                <a16:creationId xmlns:a16="http://schemas.microsoft.com/office/drawing/2014/main" id="{DAE6DA5D-3585-C0DC-FC24-BEFAEAB5BFD2}"/>
              </a:ext>
            </a:extLst>
          </p:cNvPr>
          <p:cNvGraphicFramePr/>
          <p:nvPr>
            <p:custDataLst>
              <p:tags r:id="rId2"/>
            </p:custDataLst>
          </p:nvPr>
        </p:nvGraphicFramePr>
        <p:xfrm>
          <a:off x="2109788" y="1668463"/>
          <a:ext cx="4149725" cy="1927225"/>
        </p:xfrm>
        <a:graphic>
          <a:graphicData uri="http://schemas.openxmlformats.org/drawingml/2006/chart">
            <c:chart xmlns:c="http://schemas.openxmlformats.org/drawingml/2006/chart" xmlns:r="http://schemas.openxmlformats.org/officeDocument/2006/relationships" r:id="rId102"/>
          </a:graphicData>
        </a:graphic>
      </p:graphicFrame>
      <p:sp>
        <p:nvSpPr>
          <p:cNvPr id="15" name="Text Placeholder 2">
            <a:extLst>
              <a:ext uri="{FF2B5EF4-FFF2-40B4-BE49-F238E27FC236}">
                <a16:creationId xmlns:a16="http://schemas.microsoft.com/office/drawing/2014/main" id="{37F0D43E-6994-CCD5-E196-5C6123B14E7A}"/>
              </a:ext>
            </a:extLst>
          </p:cNvPr>
          <p:cNvSpPr>
            <a:spLocks noGrp="1"/>
          </p:cNvSpPr>
          <p:nvPr>
            <p:custDataLst>
              <p:tags r:id="rId3"/>
            </p:custDataLst>
          </p:nvPr>
        </p:nvSpPr>
        <p:spPr bwMode="auto">
          <a:xfrm>
            <a:off x="2376488"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551E5EAF-19FC-43FE-9C63-6E8C38C22135}" type="datetime'2''''''''0''''''''''2''''''''''''''''''''''''5'''''''''''">
              <a:rPr lang="en-US" altLang="en-US" sz="1000" b="1" smtClean="0"/>
              <a:pPr lvl="0" algn="ctr">
                <a:spcBef>
                  <a:spcPct val="0"/>
                </a:spcBef>
                <a:spcAft>
                  <a:spcPct val="0"/>
                </a:spcAft>
              </a:pPr>
              <a:t>2025</a:t>
            </a:fld>
            <a:endParaRPr lang="en-US" sz="1000" b="1"/>
          </a:p>
        </p:txBody>
      </p:sp>
      <p:sp>
        <p:nvSpPr>
          <p:cNvPr id="17" name="Text Placeholder 2">
            <a:extLst>
              <a:ext uri="{FF2B5EF4-FFF2-40B4-BE49-F238E27FC236}">
                <a16:creationId xmlns:a16="http://schemas.microsoft.com/office/drawing/2014/main" id="{517668A9-ADDB-7190-E3DD-C62AEAE9F5ED}"/>
              </a:ext>
            </a:extLst>
          </p:cNvPr>
          <p:cNvSpPr>
            <a:spLocks noGrp="1"/>
          </p:cNvSpPr>
          <p:nvPr>
            <p:custDataLst>
              <p:tags r:id="rId4"/>
            </p:custDataLst>
          </p:nvPr>
        </p:nvSpPr>
        <p:spPr bwMode="auto">
          <a:xfrm>
            <a:off x="3041650"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7955610D-AD83-442C-B2EE-53595A5568E8}" type="datetime'''''''''''''''''''''''''''''2''0''''''''2''6'''''''''''''''">
              <a:rPr lang="en-US" altLang="en-US" sz="1000" b="1" smtClean="0"/>
              <a:pPr lvl="0" algn="ctr">
                <a:spcBef>
                  <a:spcPct val="0"/>
                </a:spcBef>
                <a:spcAft>
                  <a:spcPct val="0"/>
                </a:spcAft>
              </a:pPr>
              <a:t>2026</a:t>
            </a:fld>
            <a:endParaRPr lang="en-US" sz="1000" b="1"/>
          </a:p>
        </p:txBody>
      </p:sp>
      <p:sp>
        <p:nvSpPr>
          <p:cNvPr id="41" name="Text Placeholder 2">
            <a:extLst>
              <a:ext uri="{FF2B5EF4-FFF2-40B4-BE49-F238E27FC236}">
                <a16:creationId xmlns:a16="http://schemas.microsoft.com/office/drawing/2014/main" id="{88089131-8298-500B-D2AE-22EC5B3C43AC}"/>
              </a:ext>
            </a:extLst>
          </p:cNvPr>
          <p:cNvSpPr>
            <a:spLocks noGrp="1"/>
          </p:cNvSpPr>
          <p:nvPr>
            <p:custDataLst>
              <p:tags r:id="rId5"/>
            </p:custDataLst>
          </p:nvPr>
        </p:nvSpPr>
        <p:spPr bwMode="auto">
          <a:xfrm>
            <a:off x="3705225"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6363957C-9E14-4F81-99A8-C9FD75B8B789}" type="datetime'''''2''0''''''''''''''''''2''''''7'''''''''''''''''">
              <a:rPr lang="en-US" altLang="en-US" sz="1000" b="1" smtClean="0"/>
              <a:pPr lvl="0" algn="ctr">
                <a:spcBef>
                  <a:spcPct val="0"/>
                </a:spcBef>
                <a:spcAft>
                  <a:spcPct val="0"/>
                </a:spcAft>
              </a:pPr>
              <a:t>2027</a:t>
            </a:fld>
            <a:endParaRPr lang="en-US" sz="1000" b="1"/>
          </a:p>
        </p:txBody>
      </p:sp>
      <p:sp>
        <p:nvSpPr>
          <p:cNvPr id="43" name="Text Placeholder 2">
            <a:extLst>
              <a:ext uri="{FF2B5EF4-FFF2-40B4-BE49-F238E27FC236}">
                <a16:creationId xmlns:a16="http://schemas.microsoft.com/office/drawing/2014/main" id="{4C0FB714-D4DE-BC79-122F-987FF25DEE8A}"/>
              </a:ext>
            </a:extLst>
          </p:cNvPr>
          <p:cNvSpPr>
            <a:spLocks noGrp="1"/>
          </p:cNvSpPr>
          <p:nvPr>
            <p:custDataLst>
              <p:tags r:id="rId6"/>
            </p:custDataLst>
          </p:nvPr>
        </p:nvSpPr>
        <p:spPr bwMode="auto">
          <a:xfrm>
            <a:off x="4368800"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09E7F458-FF56-4E98-815E-E73366D90BF9}" type="datetime'''''''''2''''''''0''''''''2''''''''''''8'''">
              <a:rPr lang="en-US" altLang="en-US" sz="1000" b="1" smtClean="0"/>
              <a:pPr lvl="0" algn="ctr">
                <a:spcBef>
                  <a:spcPct val="0"/>
                </a:spcBef>
                <a:spcAft>
                  <a:spcPct val="0"/>
                </a:spcAft>
              </a:pPr>
              <a:t>2028</a:t>
            </a:fld>
            <a:endParaRPr lang="en-US" sz="1000" b="1"/>
          </a:p>
        </p:txBody>
      </p:sp>
      <p:sp>
        <p:nvSpPr>
          <p:cNvPr id="45" name="Text Placeholder 2">
            <a:extLst>
              <a:ext uri="{FF2B5EF4-FFF2-40B4-BE49-F238E27FC236}">
                <a16:creationId xmlns:a16="http://schemas.microsoft.com/office/drawing/2014/main" id="{2E306D00-8052-2B94-BFF8-9CB1575DBB0E}"/>
              </a:ext>
            </a:extLst>
          </p:cNvPr>
          <p:cNvSpPr>
            <a:spLocks noGrp="1"/>
          </p:cNvSpPr>
          <p:nvPr>
            <p:custDataLst>
              <p:tags r:id="rId7"/>
            </p:custDataLst>
          </p:nvPr>
        </p:nvSpPr>
        <p:spPr bwMode="auto">
          <a:xfrm>
            <a:off x="5033963"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8AB2B520-5676-44C7-826A-1A0ED8E7AE3E}" type="datetime'''20''''''''''''''2''''''''''''''''9'''">
              <a:rPr lang="en-US" altLang="en-US" sz="1000" b="1" smtClean="0"/>
              <a:pPr lvl="0" algn="ctr">
                <a:spcBef>
                  <a:spcPct val="0"/>
                </a:spcBef>
                <a:spcAft>
                  <a:spcPct val="0"/>
                </a:spcAft>
              </a:pPr>
              <a:t>2029</a:t>
            </a:fld>
            <a:endParaRPr lang="en-US" sz="1000" b="1"/>
          </a:p>
        </p:txBody>
      </p:sp>
      <p:sp>
        <p:nvSpPr>
          <p:cNvPr id="47" name="Text Placeholder 2">
            <a:extLst>
              <a:ext uri="{FF2B5EF4-FFF2-40B4-BE49-F238E27FC236}">
                <a16:creationId xmlns:a16="http://schemas.microsoft.com/office/drawing/2014/main" id="{EAD1490C-CCAB-2829-D2C4-CA8D90140AB9}"/>
              </a:ext>
            </a:extLst>
          </p:cNvPr>
          <p:cNvSpPr>
            <a:spLocks noGrp="1"/>
          </p:cNvSpPr>
          <p:nvPr>
            <p:custDataLst>
              <p:tags r:id="rId8"/>
            </p:custDataLst>
          </p:nvPr>
        </p:nvSpPr>
        <p:spPr bwMode="auto">
          <a:xfrm>
            <a:off x="5697538"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65CF00D4-B371-4C19-A266-74EED206A34B}" type="datetime'''''''''''''''''''''20''''3''''''''''''''''''0'''''">
              <a:rPr lang="en-US" altLang="en-US" sz="1000" b="1" smtClean="0"/>
              <a:pPr lvl="0" algn="ctr">
                <a:spcBef>
                  <a:spcPct val="0"/>
                </a:spcBef>
                <a:spcAft>
                  <a:spcPct val="0"/>
                </a:spcAft>
              </a:pPr>
              <a:t>2030</a:t>
            </a:fld>
            <a:endParaRPr lang="en-US" sz="1000" b="1"/>
          </a:p>
        </p:txBody>
      </p:sp>
      <p:sp>
        <p:nvSpPr>
          <p:cNvPr id="49" name="Text Placeholder 2">
            <a:extLst>
              <a:ext uri="{FF2B5EF4-FFF2-40B4-BE49-F238E27FC236}">
                <a16:creationId xmlns:a16="http://schemas.microsoft.com/office/drawing/2014/main" id="{DF785CDB-A3E2-972F-90A3-961325C0BE9F}"/>
              </a:ext>
            </a:extLst>
          </p:cNvPr>
          <p:cNvSpPr>
            <a:spLocks noGrp="1"/>
          </p:cNvSpPr>
          <p:nvPr>
            <p:custDataLst>
              <p:tags r:id="rId9"/>
            </p:custDataLst>
          </p:nvPr>
        </p:nvSpPr>
        <p:spPr bwMode="gray">
          <a:xfrm>
            <a:off x="2347913" y="33067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F02CE3F9-1815-4990-B094-D064C1E3457F}" type="datetime'''''''6'''''''''''''',''''''7''''''''43'''''''''''''''">
              <a:rPr lang="en-US" altLang="en-US" sz="1000" b="1" smtClean="0"/>
              <a:pPr lvl="0" algn="ctr">
                <a:spcBef>
                  <a:spcPct val="0"/>
                </a:spcBef>
                <a:spcAft>
                  <a:spcPct val="0"/>
                </a:spcAft>
              </a:pPr>
              <a:t>6,743</a:t>
            </a:fld>
            <a:endParaRPr lang="en-US" sz="1000" b="1"/>
          </a:p>
        </p:txBody>
      </p:sp>
      <p:sp>
        <p:nvSpPr>
          <p:cNvPr id="51" name="Text Placeholder 2">
            <a:extLst>
              <a:ext uri="{FF2B5EF4-FFF2-40B4-BE49-F238E27FC236}">
                <a16:creationId xmlns:a16="http://schemas.microsoft.com/office/drawing/2014/main" id="{98EF37A1-259B-86AD-D481-FAD66C4AF447}"/>
              </a:ext>
            </a:extLst>
          </p:cNvPr>
          <p:cNvSpPr>
            <a:spLocks noGrp="1"/>
          </p:cNvSpPr>
          <p:nvPr>
            <p:custDataLst>
              <p:tags r:id="rId10"/>
            </p:custDataLst>
          </p:nvPr>
        </p:nvSpPr>
        <p:spPr bwMode="gray">
          <a:xfrm>
            <a:off x="2978150" y="31496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95CE8D7D-7D6F-409F-A8FB-7A6442402640}" type="datetime'''''''''4''''''''''''3'''''',''''''''''4''3''''''''''8'''''">
              <a:rPr lang="en-US" altLang="en-US" sz="1000" b="1" smtClean="0"/>
              <a:pPr lvl="0" algn="ctr">
                <a:spcBef>
                  <a:spcPct val="0"/>
                </a:spcBef>
                <a:spcAft>
                  <a:spcPct val="0"/>
                </a:spcAft>
              </a:pPr>
              <a:t>43,438</a:t>
            </a:fld>
            <a:endParaRPr lang="en-US" sz="1000" b="1"/>
          </a:p>
        </p:txBody>
      </p:sp>
      <p:sp>
        <p:nvSpPr>
          <p:cNvPr id="53" name="Text Placeholder 2">
            <a:extLst>
              <a:ext uri="{FF2B5EF4-FFF2-40B4-BE49-F238E27FC236}">
                <a16:creationId xmlns:a16="http://schemas.microsoft.com/office/drawing/2014/main" id="{9D395B3C-7782-E638-E60C-F8A8628977C4}"/>
              </a:ext>
            </a:extLst>
          </p:cNvPr>
          <p:cNvSpPr>
            <a:spLocks noGrp="1"/>
          </p:cNvSpPr>
          <p:nvPr>
            <p:custDataLst>
              <p:tags r:id="rId11"/>
            </p:custDataLst>
          </p:nvPr>
        </p:nvSpPr>
        <p:spPr bwMode="gray">
          <a:xfrm>
            <a:off x="3606800" y="268446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2E27FBDB-2DBD-480E-B4BB-5037AC809666}" type="datetime'15''''''1'''''''',''''''''''''''''''''6''''''9''''''''''9'''">
              <a:rPr lang="en-US" altLang="en-US" sz="1000" b="1" smtClean="0"/>
              <a:pPr lvl="0" algn="ctr">
                <a:spcBef>
                  <a:spcPct val="0"/>
                </a:spcBef>
                <a:spcAft>
                  <a:spcPct val="0"/>
                </a:spcAft>
              </a:pPr>
              <a:t>151,699</a:t>
            </a:fld>
            <a:endParaRPr lang="en-US" sz="1000" b="1"/>
          </a:p>
        </p:txBody>
      </p:sp>
      <p:sp>
        <p:nvSpPr>
          <p:cNvPr id="55" name="Text Placeholder 2">
            <a:extLst>
              <a:ext uri="{FF2B5EF4-FFF2-40B4-BE49-F238E27FC236}">
                <a16:creationId xmlns:a16="http://schemas.microsoft.com/office/drawing/2014/main" id="{6F9898FD-E1D9-EFA7-9FF6-A3CF76AB57D0}"/>
              </a:ext>
            </a:extLst>
          </p:cNvPr>
          <p:cNvSpPr>
            <a:spLocks noGrp="1"/>
          </p:cNvSpPr>
          <p:nvPr>
            <p:custDataLst>
              <p:tags r:id="rId12"/>
            </p:custDataLst>
          </p:nvPr>
        </p:nvSpPr>
        <p:spPr bwMode="gray">
          <a:xfrm>
            <a:off x="4270375" y="2246313"/>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BAFC159B-A79B-4495-A882-2751B54DF23D}" type="datetime'''''2''''''''''5''3'''''''',''8''''3''''''''''''6'''''''''">
              <a:rPr lang="en-US" altLang="en-US" sz="1000" b="1" smtClean="0"/>
              <a:pPr lvl="0" algn="ctr">
                <a:spcBef>
                  <a:spcPct val="0"/>
                </a:spcBef>
                <a:spcAft>
                  <a:spcPct val="0"/>
                </a:spcAft>
              </a:pPr>
              <a:t>253,836</a:t>
            </a:fld>
            <a:endParaRPr lang="en-US" sz="1000" b="1"/>
          </a:p>
        </p:txBody>
      </p:sp>
      <p:sp>
        <p:nvSpPr>
          <p:cNvPr id="57" name="Text Placeholder 2">
            <a:extLst>
              <a:ext uri="{FF2B5EF4-FFF2-40B4-BE49-F238E27FC236}">
                <a16:creationId xmlns:a16="http://schemas.microsoft.com/office/drawing/2014/main" id="{BDDEF382-EE88-058E-2B55-DA703D4FDC0D}"/>
              </a:ext>
            </a:extLst>
          </p:cNvPr>
          <p:cNvSpPr>
            <a:spLocks noGrp="1"/>
          </p:cNvSpPr>
          <p:nvPr>
            <p:custDataLst>
              <p:tags r:id="rId13"/>
            </p:custDataLst>
          </p:nvPr>
        </p:nvSpPr>
        <p:spPr bwMode="gray">
          <a:xfrm>
            <a:off x="4935538" y="192722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DE7FD18-6A82-4A5D-8388-95AC45E4BF4B}" type="datetime'''''''''3''''''2''8'''''''',''''''''''''21''''3'''">
              <a:rPr lang="en-US" altLang="en-US" sz="1000" b="1" smtClean="0"/>
              <a:pPr lvl="0" algn="ctr">
                <a:spcBef>
                  <a:spcPct val="0"/>
                </a:spcBef>
                <a:spcAft>
                  <a:spcPct val="0"/>
                </a:spcAft>
              </a:pPr>
              <a:t>328,213</a:t>
            </a:fld>
            <a:endParaRPr lang="en-US" sz="1000" b="1"/>
          </a:p>
        </p:txBody>
      </p:sp>
      <p:sp>
        <p:nvSpPr>
          <p:cNvPr id="59" name="Text Placeholder 2">
            <a:extLst>
              <a:ext uri="{FF2B5EF4-FFF2-40B4-BE49-F238E27FC236}">
                <a16:creationId xmlns:a16="http://schemas.microsoft.com/office/drawing/2014/main" id="{EA8621B4-D91E-CF23-356D-DBF8A208318E}"/>
              </a:ext>
            </a:extLst>
          </p:cNvPr>
          <p:cNvSpPr>
            <a:spLocks noGrp="1"/>
          </p:cNvSpPr>
          <p:nvPr>
            <p:custDataLst>
              <p:tags r:id="rId14"/>
            </p:custDataLst>
          </p:nvPr>
        </p:nvSpPr>
        <p:spPr bwMode="gray">
          <a:xfrm>
            <a:off x="5599113" y="15732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A4AF85F-183E-4203-9EBF-7E5741680186}" type="datetime'4''''''''''''''''''''''''1''''''''''0'''''''',6''1''8'''''''''">
              <a:rPr lang="en-US" altLang="en-US" sz="1000" b="1" smtClean="0"/>
              <a:pPr lvl="0" algn="ctr">
                <a:spcBef>
                  <a:spcPct val="0"/>
                </a:spcBef>
                <a:spcAft>
                  <a:spcPct val="0"/>
                </a:spcAft>
              </a:pPr>
              <a:t>410,618</a:t>
            </a:fld>
            <a:endParaRPr lang="en-US" sz="1000" b="1"/>
          </a:p>
        </p:txBody>
      </p:sp>
      <p:sp>
        <p:nvSpPr>
          <p:cNvPr id="61" name="Rectangle 60">
            <a:extLst>
              <a:ext uri="{FF2B5EF4-FFF2-40B4-BE49-F238E27FC236}">
                <a16:creationId xmlns:a16="http://schemas.microsoft.com/office/drawing/2014/main" id="{08892916-C202-7F08-4E43-6AD1D632918F}"/>
              </a:ext>
            </a:extLst>
          </p:cNvPr>
          <p:cNvSpPr/>
          <p:nvPr>
            <p:custDataLst>
              <p:tags r:id="rId15"/>
            </p:custDataLst>
          </p:nvPr>
        </p:nvSpPr>
        <p:spPr bwMode="auto">
          <a:xfrm>
            <a:off x="593725" y="1571625"/>
            <a:ext cx="123825" cy="123825"/>
          </a:xfrm>
          <a:prstGeom prst="rect">
            <a:avLst/>
          </a:prstGeom>
          <a:solidFill>
            <a:srgbClr val="FC8204"/>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85F9E0F-E5EC-1D90-AAC2-ADEA6B4178FF}"/>
              </a:ext>
            </a:extLst>
          </p:cNvPr>
          <p:cNvSpPr/>
          <p:nvPr>
            <p:custDataLst>
              <p:tags r:id="rId16"/>
            </p:custDataLst>
          </p:nvPr>
        </p:nvSpPr>
        <p:spPr bwMode="auto">
          <a:xfrm>
            <a:off x="593725" y="1758950"/>
            <a:ext cx="123825" cy="123825"/>
          </a:xfrm>
          <a:prstGeom prst="rect">
            <a:avLst/>
          </a:prstGeom>
          <a:solidFill>
            <a:srgbClr val="826BBF"/>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8892FDE3-50E9-F86C-E0E7-20594F0E6C77}"/>
              </a:ext>
            </a:extLst>
          </p:cNvPr>
          <p:cNvSpPr/>
          <p:nvPr>
            <p:custDataLst>
              <p:tags r:id="rId17"/>
            </p:custDataLst>
          </p:nvPr>
        </p:nvSpPr>
        <p:spPr bwMode="auto">
          <a:xfrm>
            <a:off x="593725" y="1946275"/>
            <a:ext cx="123825" cy="123825"/>
          </a:xfrm>
          <a:prstGeom prst="rect">
            <a:avLst/>
          </a:prstGeom>
          <a:solidFill>
            <a:srgbClr val="555B68"/>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0C871008-9C80-A86A-1A01-CF548B5685B8}"/>
              </a:ext>
            </a:extLst>
          </p:cNvPr>
          <p:cNvSpPr/>
          <p:nvPr>
            <p:custDataLst>
              <p:tags r:id="rId18"/>
            </p:custDataLst>
          </p:nvPr>
        </p:nvSpPr>
        <p:spPr bwMode="auto">
          <a:xfrm>
            <a:off x="593725" y="2133600"/>
            <a:ext cx="123825" cy="123825"/>
          </a:xfrm>
          <a:prstGeom prst="rect">
            <a:avLst/>
          </a:prstGeom>
          <a:solidFill>
            <a:srgbClr val="01ACC5"/>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063F3FDE-3E15-3F24-51B5-E75FDF2B1CC9}"/>
              </a:ext>
            </a:extLst>
          </p:cNvPr>
          <p:cNvSpPr/>
          <p:nvPr>
            <p:custDataLst>
              <p:tags r:id="rId19"/>
            </p:custDataLst>
          </p:nvPr>
        </p:nvSpPr>
        <p:spPr bwMode="auto">
          <a:xfrm>
            <a:off x="593725" y="2320925"/>
            <a:ext cx="123825" cy="123825"/>
          </a:xfrm>
          <a:prstGeom prst="rect">
            <a:avLst/>
          </a:prstGeom>
          <a:solidFill>
            <a:srgbClr val="39C382"/>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ext Placeholder 2">
            <a:extLst>
              <a:ext uri="{FF2B5EF4-FFF2-40B4-BE49-F238E27FC236}">
                <a16:creationId xmlns:a16="http://schemas.microsoft.com/office/drawing/2014/main" id="{29C373AB-DD5F-2614-2817-9A66EDA54090}"/>
              </a:ext>
            </a:extLst>
          </p:cNvPr>
          <p:cNvSpPr>
            <a:spLocks noGrp="1"/>
          </p:cNvSpPr>
          <p:nvPr>
            <p:custDataLst>
              <p:tags r:id="rId20"/>
            </p:custDataLst>
          </p:nvPr>
        </p:nvSpPr>
        <p:spPr bwMode="auto">
          <a:xfrm>
            <a:off x="768350" y="1570038"/>
            <a:ext cx="11049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E184C23-0BEB-41C0-BB8D-AF3FDEECB863}" type="datetime'N''o Stu''''''''''d''''ie''s'' Sub''mi''t''''''''te''''d'''''">
              <a:rPr lang="en-US" altLang="en-US" sz="900" smtClean="0"/>
              <a:pPr lvl="0">
                <a:spcBef>
                  <a:spcPct val="0"/>
                </a:spcBef>
                <a:spcAft>
                  <a:spcPct val="0"/>
                </a:spcAft>
              </a:pPr>
              <a:t>No Studies Submitted</a:t>
            </a:fld>
            <a:endParaRPr lang="en-US" sz="900"/>
          </a:p>
        </p:txBody>
      </p:sp>
      <p:sp>
        <p:nvSpPr>
          <p:cNvPr id="467" name="Text Placeholder 2">
            <a:extLst>
              <a:ext uri="{FF2B5EF4-FFF2-40B4-BE49-F238E27FC236}">
                <a16:creationId xmlns:a16="http://schemas.microsoft.com/office/drawing/2014/main" id="{DAB8AA9F-EA47-1898-E499-08BD74F293C9}"/>
              </a:ext>
            </a:extLst>
          </p:cNvPr>
          <p:cNvSpPr>
            <a:spLocks noGrp="1"/>
          </p:cNvSpPr>
          <p:nvPr>
            <p:custDataLst>
              <p:tags r:id="rId21"/>
            </p:custDataLst>
          </p:nvPr>
        </p:nvSpPr>
        <p:spPr bwMode="auto">
          <a:xfrm>
            <a:off x="768350" y="1757363"/>
            <a:ext cx="1149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A34A7DE-FEE5-4483-833A-327B0A9B79AB}" type="datetime'''''Unde''r ER''''''C''''''''OT'''''' R''ev''''''i''''e''''w'">
              <a:rPr lang="en-US" altLang="en-US" sz="900" smtClean="0"/>
              <a:pPr lvl="0">
                <a:spcBef>
                  <a:spcPct val="0"/>
                </a:spcBef>
                <a:spcAft>
                  <a:spcPct val="0"/>
                </a:spcAft>
              </a:pPr>
              <a:t>Under ERCOT Review</a:t>
            </a:fld>
            <a:endParaRPr lang="en-US" sz="900"/>
          </a:p>
        </p:txBody>
      </p:sp>
      <p:sp>
        <p:nvSpPr>
          <p:cNvPr id="470" name="Text Placeholder 2">
            <a:extLst>
              <a:ext uri="{FF2B5EF4-FFF2-40B4-BE49-F238E27FC236}">
                <a16:creationId xmlns:a16="http://schemas.microsoft.com/office/drawing/2014/main" id="{DC20A08F-0BAB-1C70-66D0-3D7AF25A7408}"/>
              </a:ext>
            </a:extLst>
          </p:cNvPr>
          <p:cNvSpPr>
            <a:spLocks noGrp="1"/>
          </p:cNvSpPr>
          <p:nvPr>
            <p:custDataLst>
              <p:tags r:id="rId22"/>
            </p:custDataLst>
          </p:nvPr>
        </p:nvSpPr>
        <p:spPr bwMode="auto">
          <a:xfrm>
            <a:off x="768350" y="1944688"/>
            <a:ext cx="1377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9E74D878-53D3-4EAA-AD68-D39E44F64F1F}" type="datetime'Plann''''''i''''n''''g ''''St''u''d''''ie''''s Ap''pro''ved'''">
              <a:rPr lang="en-US" altLang="en-US" sz="900" smtClean="0"/>
              <a:pPr lvl="0">
                <a:spcBef>
                  <a:spcPct val="0"/>
                </a:spcBef>
                <a:spcAft>
                  <a:spcPct val="0"/>
                </a:spcAft>
              </a:pPr>
              <a:t>Planning Studies Approved</a:t>
            </a:fld>
            <a:endParaRPr lang="en-US" sz="900"/>
          </a:p>
        </p:txBody>
      </p:sp>
      <p:sp>
        <p:nvSpPr>
          <p:cNvPr id="489" name="Text Placeholder 2">
            <a:extLst>
              <a:ext uri="{FF2B5EF4-FFF2-40B4-BE49-F238E27FC236}">
                <a16:creationId xmlns:a16="http://schemas.microsoft.com/office/drawing/2014/main" id="{3DB764E1-F9A4-C8C5-1461-5817D58F28C5}"/>
              </a:ext>
            </a:extLst>
          </p:cNvPr>
          <p:cNvSpPr>
            <a:spLocks noGrp="1"/>
          </p:cNvSpPr>
          <p:nvPr>
            <p:custDataLst>
              <p:tags r:id="rId23"/>
            </p:custDataLst>
          </p:nvPr>
        </p:nvSpPr>
        <p:spPr bwMode="auto">
          <a:xfrm>
            <a:off x="768350" y="2132013"/>
            <a:ext cx="1193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2F7B953-2035-41CC-967C-23A3C01D8E5D}" type="datetime'A2''''''''E'''' but'''' ''''not operat''i''''o''''''''''nal'''">
              <a:rPr lang="en-US" altLang="en-US" sz="900" smtClean="0"/>
              <a:pPr lvl="0">
                <a:spcBef>
                  <a:spcPct val="0"/>
                </a:spcBef>
                <a:spcAft>
                  <a:spcPct val="0"/>
                </a:spcAft>
              </a:pPr>
              <a:t>A2E but not operational</a:t>
            </a:fld>
            <a:endParaRPr lang="en-US" sz="900"/>
          </a:p>
        </p:txBody>
      </p:sp>
      <p:sp>
        <p:nvSpPr>
          <p:cNvPr id="492" name="Text Placeholder 2">
            <a:extLst>
              <a:ext uri="{FF2B5EF4-FFF2-40B4-BE49-F238E27FC236}">
                <a16:creationId xmlns:a16="http://schemas.microsoft.com/office/drawing/2014/main" id="{497726A3-BA87-A01F-4835-8F7CB7063C50}"/>
              </a:ext>
            </a:extLst>
          </p:cNvPr>
          <p:cNvSpPr>
            <a:spLocks noGrp="1"/>
          </p:cNvSpPr>
          <p:nvPr>
            <p:custDataLst>
              <p:tags r:id="rId24"/>
            </p:custDataLst>
          </p:nvPr>
        </p:nvSpPr>
        <p:spPr bwMode="auto">
          <a:xfrm>
            <a:off x="768350" y="2319338"/>
            <a:ext cx="1041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C4614D6E-E289-4695-93AB-CDAC31856AE6}" type="datetime'''O''''''bs''e''rv''ed'''' ''''E''''ner''''''gi''''''zed'''''">
              <a:rPr lang="en-US" altLang="en-US" sz="900" smtClean="0"/>
              <a:pPr lvl="0">
                <a:spcBef>
                  <a:spcPct val="0"/>
                </a:spcBef>
                <a:spcAft>
                  <a:spcPct val="0"/>
                </a:spcAft>
              </a:pPr>
              <a:t>Observed Energized</a:t>
            </a:fld>
            <a:endParaRPr lang="en-US" sz="900"/>
          </a:p>
        </p:txBody>
      </p:sp>
      <p:sp>
        <p:nvSpPr>
          <p:cNvPr id="496" name="TextBox 495">
            <a:extLst>
              <a:ext uri="{FF2B5EF4-FFF2-40B4-BE49-F238E27FC236}">
                <a16:creationId xmlns:a16="http://schemas.microsoft.com/office/drawing/2014/main" id="{705C0B00-0971-D3E9-DCC0-D2C5AC5245DE}"/>
              </a:ext>
            </a:extLst>
          </p:cNvPr>
          <p:cNvSpPr txBox="1">
            <a:spLocks/>
          </p:cNvSpPr>
          <p:nvPr>
            <p:custDataLst>
              <p:tags r:id="rId25"/>
            </p:custDataLst>
          </p:nvPr>
        </p:nvSpPr>
        <p:spPr>
          <a:xfrm>
            <a:off x="492401" y="3786188"/>
            <a:ext cx="1555474" cy="184150"/>
          </a:xfrm>
          <a:prstGeom prst="rect">
            <a:avLst/>
          </a:prstGeom>
          <a:noFill/>
          <a:ln>
            <a:noFill/>
          </a:ln>
        </p:spPr>
        <p:txBody>
          <a:bodyPr vertOverflow="overflow" vert="horz" wrap="square" lIns="0" tIns="0" rIns="0" bIns="0" rtlCol="0" anchor="b" anchorCtr="0">
            <a:noAutofit/>
          </a:bodyPr>
          <a:lstStyle/>
          <a:p>
            <a:r>
              <a:rPr lang="en-US" sz="1200" b="1">
                <a:solidFill>
                  <a:srgbClr val="000000"/>
                </a:solidFill>
                <a:latin typeface="Arial"/>
                <a:cs typeface="Arial"/>
              </a:rPr>
              <a:t>Project Status</a:t>
            </a:r>
          </a:p>
        </p:txBody>
      </p:sp>
      <p:sp>
        <p:nvSpPr>
          <p:cNvPr id="498" name="TextBox 497">
            <a:extLst>
              <a:ext uri="{FF2B5EF4-FFF2-40B4-BE49-F238E27FC236}">
                <a16:creationId xmlns:a16="http://schemas.microsoft.com/office/drawing/2014/main" id="{10B5E5A8-4E96-6A5C-786B-75E3907D819C}"/>
              </a:ext>
            </a:extLst>
          </p:cNvPr>
          <p:cNvSpPr txBox="1"/>
          <p:nvPr>
            <p:custDataLst>
              <p:tags r:id="rId26"/>
            </p:custDataLst>
          </p:nvPr>
        </p:nvSpPr>
        <p:spPr>
          <a:xfrm>
            <a:off x="492401" y="406082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No Studies Submitted</a:t>
            </a:r>
          </a:p>
        </p:txBody>
      </p:sp>
      <p:sp>
        <p:nvSpPr>
          <p:cNvPr id="500" name="TextBox 499">
            <a:extLst>
              <a:ext uri="{FF2B5EF4-FFF2-40B4-BE49-F238E27FC236}">
                <a16:creationId xmlns:a16="http://schemas.microsoft.com/office/drawing/2014/main" id="{B4BE134D-4256-2B91-6221-19527E0DAF76}"/>
              </a:ext>
            </a:extLst>
          </p:cNvPr>
          <p:cNvSpPr txBox="1"/>
          <p:nvPr>
            <p:custDataLst>
              <p:tags r:id="rId27"/>
            </p:custDataLst>
          </p:nvPr>
        </p:nvSpPr>
        <p:spPr>
          <a:xfrm>
            <a:off x="492401" y="437197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Under ERCOT Review</a:t>
            </a:r>
          </a:p>
        </p:txBody>
      </p:sp>
      <p:sp>
        <p:nvSpPr>
          <p:cNvPr id="502" name="TextBox 501">
            <a:extLst>
              <a:ext uri="{FF2B5EF4-FFF2-40B4-BE49-F238E27FC236}">
                <a16:creationId xmlns:a16="http://schemas.microsoft.com/office/drawing/2014/main" id="{4AA8653B-3483-9275-F5C3-019315C76333}"/>
              </a:ext>
            </a:extLst>
          </p:cNvPr>
          <p:cNvSpPr txBox="1"/>
          <p:nvPr>
            <p:custDataLst>
              <p:tags r:id="rId28"/>
            </p:custDataLst>
          </p:nvPr>
        </p:nvSpPr>
        <p:spPr>
          <a:xfrm>
            <a:off x="492401" y="468312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Planning Studies Approved</a:t>
            </a:r>
          </a:p>
        </p:txBody>
      </p:sp>
      <p:sp>
        <p:nvSpPr>
          <p:cNvPr id="504" name="TextBox 503">
            <a:extLst>
              <a:ext uri="{FF2B5EF4-FFF2-40B4-BE49-F238E27FC236}">
                <a16:creationId xmlns:a16="http://schemas.microsoft.com/office/drawing/2014/main" id="{0BB85D3A-6133-D5DF-5CB1-3309A5970831}"/>
              </a:ext>
            </a:extLst>
          </p:cNvPr>
          <p:cNvSpPr txBox="1"/>
          <p:nvPr>
            <p:custDataLst>
              <p:tags r:id="rId29"/>
            </p:custDataLst>
          </p:nvPr>
        </p:nvSpPr>
        <p:spPr>
          <a:xfrm>
            <a:off x="492401" y="4995863"/>
            <a:ext cx="1555474" cy="152400"/>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A2E but not operational</a:t>
            </a:r>
          </a:p>
        </p:txBody>
      </p:sp>
      <p:sp>
        <p:nvSpPr>
          <p:cNvPr id="506" name="TextBox 505">
            <a:extLst>
              <a:ext uri="{FF2B5EF4-FFF2-40B4-BE49-F238E27FC236}">
                <a16:creationId xmlns:a16="http://schemas.microsoft.com/office/drawing/2014/main" id="{C7B7D279-31E3-C883-3515-408FBE1C5168}"/>
              </a:ext>
            </a:extLst>
          </p:cNvPr>
          <p:cNvSpPr txBox="1"/>
          <p:nvPr>
            <p:custDataLst>
              <p:tags r:id="rId30"/>
            </p:custDataLst>
          </p:nvPr>
        </p:nvSpPr>
        <p:spPr>
          <a:xfrm>
            <a:off x="492401" y="5307013"/>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Observed Energized</a:t>
            </a:r>
          </a:p>
        </p:txBody>
      </p:sp>
      <p:sp>
        <p:nvSpPr>
          <p:cNvPr id="508" name="TextBox 507">
            <a:extLst>
              <a:ext uri="{FF2B5EF4-FFF2-40B4-BE49-F238E27FC236}">
                <a16:creationId xmlns:a16="http://schemas.microsoft.com/office/drawing/2014/main" id="{C55ED38B-4382-BE48-957C-A5C64CF2E686}"/>
              </a:ext>
            </a:extLst>
          </p:cNvPr>
          <p:cNvSpPr txBox="1"/>
          <p:nvPr>
            <p:custDataLst>
              <p:tags r:id="rId31"/>
            </p:custDataLst>
          </p:nvPr>
        </p:nvSpPr>
        <p:spPr>
          <a:xfrm>
            <a:off x="492401" y="5618163"/>
            <a:ext cx="1555474" cy="153988"/>
          </a:xfrm>
          <a:prstGeom prst="rect">
            <a:avLst/>
          </a:prstGeom>
          <a:noFill/>
          <a:ln>
            <a:noFill/>
          </a:ln>
        </p:spPr>
        <p:txBody>
          <a:bodyPr vertOverflow="overflow" vert="horz" wrap="square" lIns="0" tIns="0" rIns="0" bIns="0" rtlCol="0" anchor="t" anchorCtr="0">
            <a:spAutoFit/>
          </a:bodyPr>
          <a:lstStyle/>
          <a:p>
            <a:r>
              <a:rPr lang="en-US" sz="1000" b="1">
                <a:solidFill>
                  <a:srgbClr val="000000"/>
                </a:solidFill>
                <a:latin typeface="Arial"/>
                <a:cs typeface="Arial"/>
              </a:rPr>
              <a:t>Total (MW)</a:t>
            </a:r>
          </a:p>
        </p:txBody>
      </p:sp>
      <p:grpSp>
        <p:nvGrpSpPr>
          <p:cNvPr id="68" name="Group 67">
            <a:extLst>
              <a:ext uri="{FF2B5EF4-FFF2-40B4-BE49-F238E27FC236}">
                <a16:creationId xmlns:a16="http://schemas.microsoft.com/office/drawing/2014/main" id="{3A2464DF-8C2C-855C-E42B-D523FE9D4673}"/>
              </a:ext>
            </a:extLst>
          </p:cNvPr>
          <p:cNvGrpSpPr>
            <a:grpSpLocks/>
          </p:cNvGrpSpPr>
          <p:nvPr/>
        </p:nvGrpSpPr>
        <p:grpSpPr>
          <a:xfrm>
            <a:off x="2278409" y="4060831"/>
            <a:ext cx="491432" cy="1711328"/>
            <a:chOff x="2047875" y="4408848"/>
            <a:chExt cx="490538" cy="1710471"/>
          </a:xfrm>
        </p:grpSpPr>
        <p:sp>
          <p:nvSpPr>
            <p:cNvPr id="510" name="TextBox 509">
              <a:extLst>
                <a:ext uri="{FF2B5EF4-FFF2-40B4-BE49-F238E27FC236}">
                  <a16:creationId xmlns:a16="http://schemas.microsoft.com/office/drawing/2014/main" id="{1F6626A6-6BED-B568-99D6-05CE31DCEB40}"/>
                </a:ext>
              </a:extLst>
            </p:cNvPr>
            <p:cNvSpPr txBox="1"/>
            <p:nvPr>
              <p:custDataLst>
                <p:tags r:id="rId92"/>
              </p:custDataLst>
            </p:nvPr>
          </p:nvSpPr>
          <p:spPr>
            <a:xfrm>
              <a:off x="2047875" y="4408848"/>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0</a:t>
              </a:r>
            </a:p>
          </p:txBody>
        </p:sp>
        <p:sp>
          <p:nvSpPr>
            <p:cNvPr id="511" name="TextBox 510">
              <a:extLst>
                <a:ext uri="{FF2B5EF4-FFF2-40B4-BE49-F238E27FC236}">
                  <a16:creationId xmlns:a16="http://schemas.microsoft.com/office/drawing/2014/main" id="{B2C7080A-B307-88A3-0A2F-EE4194E54532}"/>
                </a:ext>
              </a:extLst>
            </p:cNvPr>
            <p:cNvSpPr txBox="1"/>
            <p:nvPr>
              <p:custDataLst>
                <p:tags r:id="rId93"/>
              </p:custDataLst>
            </p:nvPr>
          </p:nvSpPr>
          <p:spPr>
            <a:xfrm>
              <a:off x="2047875" y="4720164"/>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0</a:t>
              </a:r>
            </a:p>
          </p:txBody>
        </p:sp>
        <p:sp>
          <p:nvSpPr>
            <p:cNvPr id="64" name="TextBox 63">
              <a:extLst>
                <a:ext uri="{FF2B5EF4-FFF2-40B4-BE49-F238E27FC236}">
                  <a16:creationId xmlns:a16="http://schemas.microsoft.com/office/drawing/2014/main" id="{82F49FFF-572A-8E03-1CB6-3743DC3BB1CB}"/>
                </a:ext>
              </a:extLst>
            </p:cNvPr>
            <p:cNvSpPr txBox="1"/>
            <p:nvPr>
              <p:custDataLst>
                <p:tags r:id="rId94"/>
              </p:custDataLst>
            </p:nvPr>
          </p:nvSpPr>
          <p:spPr>
            <a:xfrm>
              <a:off x="2047875" y="5031480"/>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30</a:t>
              </a:r>
            </a:p>
          </p:txBody>
        </p:sp>
        <p:sp>
          <p:nvSpPr>
            <p:cNvPr id="65" name="TextBox 64">
              <a:extLst>
                <a:ext uri="{FF2B5EF4-FFF2-40B4-BE49-F238E27FC236}">
                  <a16:creationId xmlns:a16="http://schemas.microsoft.com/office/drawing/2014/main" id="{3A596497-961F-77EA-28E5-C9CDCFC0C72B}"/>
                </a:ext>
              </a:extLst>
            </p:cNvPr>
            <p:cNvSpPr txBox="1"/>
            <p:nvPr>
              <p:custDataLst>
                <p:tags r:id="rId95"/>
              </p:custDataLst>
            </p:nvPr>
          </p:nvSpPr>
          <p:spPr>
            <a:xfrm>
              <a:off x="2047875" y="5342796"/>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935</a:t>
              </a:r>
            </a:p>
          </p:txBody>
        </p:sp>
        <p:sp>
          <p:nvSpPr>
            <p:cNvPr id="66" name="TextBox 65">
              <a:extLst>
                <a:ext uri="{FF2B5EF4-FFF2-40B4-BE49-F238E27FC236}">
                  <a16:creationId xmlns:a16="http://schemas.microsoft.com/office/drawing/2014/main" id="{BCE016D3-2F18-2BC5-8AC2-8232B63BD089}"/>
                </a:ext>
              </a:extLst>
            </p:cNvPr>
            <p:cNvSpPr txBox="1"/>
            <p:nvPr>
              <p:custDataLst>
                <p:tags r:id="rId96"/>
              </p:custDataLst>
            </p:nvPr>
          </p:nvSpPr>
          <p:spPr>
            <a:xfrm>
              <a:off x="2047875" y="5654112"/>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67" name="TextBox 66">
              <a:extLst>
                <a:ext uri="{FF2B5EF4-FFF2-40B4-BE49-F238E27FC236}">
                  <a16:creationId xmlns:a16="http://schemas.microsoft.com/office/drawing/2014/main" id="{AC49225D-C40C-86B8-4CCD-4FDFDF20B729}"/>
                </a:ext>
              </a:extLst>
            </p:cNvPr>
            <p:cNvSpPr txBox="1"/>
            <p:nvPr>
              <p:custDataLst>
                <p:tags r:id="rId97"/>
              </p:custDataLst>
            </p:nvPr>
          </p:nvSpPr>
          <p:spPr>
            <a:xfrm>
              <a:off x="2047875" y="5965431"/>
              <a:ext cx="490538"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6,743</a:t>
              </a:r>
            </a:p>
          </p:txBody>
        </p:sp>
      </p:grpSp>
      <p:grpSp>
        <p:nvGrpSpPr>
          <p:cNvPr id="77" name="Group 76">
            <a:extLst>
              <a:ext uri="{FF2B5EF4-FFF2-40B4-BE49-F238E27FC236}">
                <a16:creationId xmlns:a16="http://schemas.microsoft.com/office/drawing/2014/main" id="{86C0A7A3-661E-0426-4128-F560854F0E74}"/>
              </a:ext>
            </a:extLst>
          </p:cNvPr>
          <p:cNvGrpSpPr>
            <a:grpSpLocks/>
          </p:cNvGrpSpPr>
          <p:nvPr/>
        </p:nvGrpSpPr>
        <p:grpSpPr>
          <a:xfrm>
            <a:off x="2942937" y="4060831"/>
            <a:ext cx="491432" cy="1711328"/>
            <a:chOff x="2961381" y="4408848"/>
            <a:chExt cx="491432" cy="1710471"/>
          </a:xfrm>
        </p:grpSpPr>
        <p:sp>
          <p:nvSpPr>
            <p:cNvPr id="70" name="TextBox 69">
              <a:extLst>
                <a:ext uri="{FF2B5EF4-FFF2-40B4-BE49-F238E27FC236}">
                  <a16:creationId xmlns:a16="http://schemas.microsoft.com/office/drawing/2014/main" id="{9FACFBDD-B108-7808-77C5-29994E3F49C2}"/>
                </a:ext>
              </a:extLst>
            </p:cNvPr>
            <p:cNvSpPr txBox="1"/>
            <p:nvPr>
              <p:custDataLst>
                <p:tags r:id="rId86"/>
              </p:custDataLst>
            </p:nvPr>
          </p:nvSpPr>
          <p:spPr>
            <a:xfrm>
              <a:off x="2961381"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25,253</a:t>
              </a:r>
            </a:p>
          </p:txBody>
        </p:sp>
        <p:sp>
          <p:nvSpPr>
            <p:cNvPr id="72" name="TextBox 71">
              <a:extLst>
                <a:ext uri="{FF2B5EF4-FFF2-40B4-BE49-F238E27FC236}">
                  <a16:creationId xmlns:a16="http://schemas.microsoft.com/office/drawing/2014/main" id="{A8219BC8-B90B-2610-6319-A420B07E537A}"/>
                </a:ext>
              </a:extLst>
            </p:cNvPr>
            <p:cNvSpPr txBox="1"/>
            <p:nvPr>
              <p:custDataLst>
                <p:tags r:id="rId87"/>
              </p:custDataLst>
            </p:nvPr>
          </p:nvSpPr>
          <p:spPr>
            <a:xfrm>
              <a:off x="2961381"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6,478</a:t>
              </a:r>
            </a:p>
          </p:txBody>
        </p:sp>
        <p:sp>
          <p:nvSpPr>
            <p:cNvPr id="73" name="TextBox 72">
              <a:extLst>
                <a:ext uri="{FF2B5EF4-FFF2-40B4-BE49-F238E27FC236}">
                  <a16:creationId xmlns:a16="http://schemas.microsoft.com/office/drawing/2014/main" id="{05EA8B3A-E109-EF5A-F29B-B6F92A9AB53B}"/>
                </a:ext>
              </a:extLst>
            </p:cNvPr>
            <p:cNvSpPr txBox="1"/>
            <p:nvPr>
              <p:custDataLst>
                <p:tags r:id="rId88"/>
              </p:custDataLst>
            </p:nvPr>
          </p:nvSpPr>
          <p:spPr>
            <a:xfrm>
              <a:off x="2961381"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3,181</a:t>
              </a:r>
            </a:p>
          </p:txBody>
        </p:sp>
        <p:sp>
          <p:nvSpPr>
            <p:cNvPr id="74" name="TextBox 73">
              <a:extLst>
                <a:ext uri="{FF2B5EF4-FFF2-40B4-BE49-F238E27FC236}">
                  <a16:creationId xmlns:a16="http://schemas.microsoft.com/office/drawing/2014/main" id="{067A5C4B-7863-C75D-5816-EDF732113EEB}"/>
                </a:ext>
              </a:extLst>
            </p:cNvPr>
            <p:cNvSpPr txBox="1"/>
            <p:nvPr>
              <p:custDataLst>
                <p:tags r:id="rId89"/>
              </p:custDataLst>
            </p:nvPr>
          </p:nvSpPr>
          <p:spPr>
            <a:xfrm>
              <a:off x="2961381"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2,748</a:t>
              </a:r>
            </a:p>
          </p:txBody>
        </p:sp>
        <p:sp>
          <p:nvSpPr>
            <p:cNvPr id="75" name="TextBox 74">
              <a:extLst>
                <a:ext uri="{FF2B5EF4-FFF2-40B4-BE49-F238E27FC236}">
                  <a16:creationId xmlns:a16="http://schemas.microsoft.com/office/drawing/2014/main" id="{6899D25A-90E1-5336-098B-879F65BDE6F8}"/>
                </a:ext>
              </a:extLst>
            </p:cNvPr>
            <p:cNvSpPr txBox="1"/>
            <p:nvPr>
              <p:custDataLst>
                <p:tags r:id="rId90"/>
              </p:custDataLst>
            </p:nvPr>
          </p:nvSpPr>
          <p:spPr>
            <a:xfrm>
              <a:off x="2961381"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76" name="TextBox 75">
              <a:extLst>
                <a:ext uri="{FF2B5EF4-FFF2-40B4-BE49-F238E27FC236}">
                  <a16:creationId xmlns:a16="http://schemas.microsoft.com/office/drawing/2014/main" id="{DF35FDDB-2E97-E7D2-241B-EAA9DB853EDD}"/>
                </a:ext>
              </a:extLst>
            </p:cNvPr>
            <p:cNvSpPr txBox="1"/>
            <p:nvPr>
              <p:custDataLst>
                <p:tags r:id="rId91"/>
              </p:custDataLst>
            </p:nvPr>
          </p:nvSpPr>
          <p:spPr>
            <a:xfrm>
              <a:off x="2961381"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43,438</a:t>
              </a:r>
            </a:p>
          </p:txBody>
        </p:sp>
      </p:grpSp>
      <p:grpSp>
        <p:nvGrpSpPr>
          <p:cNvPr id="86" name="Group 85">
            <a:extLst>
              <a:ext uri="{FF2B5EF4-FFF2-40B4-BE49-F238E27FC236}">
                <a16:creationId xmlns:a16="http://schemas.microsoft.com/office/drawing/2014/main" id="{69BA4DA3-DB09-2988-A15A-AE262526435F}"/>
              </a:ext>
            </a:extLst>
          </p:cNvPr>
          <p:cNvGrpSpPr>
            <a:grpSpLocks/>
          </p:cNvGrpSpPr>
          <p:nvPr/>
        </p:nvGrpSpPr>
        <p:grpSpPr>
          <a:xfrm>
            <a:off x="3607465" y="4060831"/>
            <a:ext cx="491432" cy="1711328"/>
            <a:chOff x="3663850" y="4408848"/>
            <a:chExt cx="491432" cy="1710471"/>
          </a:xfrm>
        </p:grpSpPr>
        <p:sp>
          <p:nvSpPr>
            <p:cNvPr id="79" name="TextBox 78">
              <a:extLst>
                <a:ext uri="{FF2B5EF4-FFF2-40B4-BE49-F238E27FC236}">
                  <a16:creationId xmlns:a16="http://schemas.microsoft.com/office/drawing/2014/main" id="{F774808A-AA9C-D253-70C4-66FB53A3C96D}"/>
                </a:ext>
              </a:extLst>
            </p:cNvPr>
            <p:cNvSpPr txBox="1"/>
            <p:nvPr>
              <p:custDataLst>
                <p:tags r:id="rId80"/>
              </p:custDataLst>
            </p:nvPr>
          </p:nvSpPr>
          <p:spPr>
            <a:xfrm>
              <a:off x="3663850"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101,702</a:t>
              </a:r>
            </a:p>
          </p:txBody>
        </p:sp>
        <p:sp>
          <p:nvSpPr>
            <p:cNvPr id="80" name="TextBox 79">
              <a:extLst>
                <a:ext uri="{FF2B5EF4-FFF2-40B4-BE49-F238E27FC236}">
                  <a16:creationId xmlns:a16="http://schemas.microsoft.com/office/drawing/2014/main" id="{FA011D80-0D5C-73D6-DCA3-B9CC856F5809}"/>
                </a:ext>
              </a:extLst>
            </p:cNvPr>
            <p:cNvSpPr txBox="1"/>
            <p:nvPr>
              <p:custDataLst>
                <p:tags r:id="rId81"/>
              </p:custDataLst>
            </p:nvPr>
          </p:nvSpPr>
          <p:spPr>
            <a:xfrm>
              <a:off x="3663850"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30,539</a:t>
              </a:r>
            </a:p>
          </p:txBody>
        </p:sp>
        <p:sp>
          <p:nvSpPr>
            <p:cNvPr id="81" name="TextBox 80">
              <a:extLst>
                <a:ext uri="{FF2B5EF4-FFF2-40B4-BE49-F238E27FC236}">
                  <a16:creationId xmlns:a16="http://schemas.microsoft.com/office/drawing/2014/main" id="{F1AF58FF-71A6-D6AD-8508-7486BD8B9FFE}"/>
                </a:ext>
              </a:extLst>
            </p:cNvPr>
            <p:cNvSpPr txBox="1"/>
            <p:nvPr>
              <p:custDataLst>
                <p:tags r:id="rId82"/>
              </p:custDataLst>
            </p:nvPr>
          </p:nvSpPr>
          <p:spPr>
            <a:xfrm>
              <a:off x="3663850"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10,739</a:t>
              </a:r>
            </a:p>
          </p:txBody>
        </p:sp>
        <p:sp>
          <p:nvSpPr>
            <p:cNvPr id="83" name="TextBox 82">
              <a:extLst>
                <a:ext uri="{FF2B5EF4-FFF2-40B4-BE49-F238E27FC236}">
                  <a16:creationId xmlns:a16="http://schemas.microsoft.com/office/drawing/2014/main" id="{8322D0C7-E32F-BCC8-147A-3A8AA69B745D}"/>
                </a:ext>
              </a:extLst>
            </p:cNvPr>
            <p:cNvSpPr txBox="1"/>
            <p:nvPr>
              <p:custDataLst>
                <p:tags r:id="rId83"/>
              </p:custDataLst>
            </p:nvPr>
          </p:nvSpPr>
          <p:spPr>
            <a:xfrm>
              <a:off x="3663850"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2,941</a:t>
              </a:r>
            </a:p>
          </p:txBody>
        </p:sp>
        <p:sp>
          <p:nvSpPr>
            <p:cNvPr id="84" name="TextBox 83">
              <a:extLst>
                <a:ext uri="{FF2B5EF4-FFF2-40B4-BE49-F238E27FC236}">
                  <a16:creationId xmlns:a16="http://schemas.microsoft.com/office/drawing/2014/main" id="{4EDF2946-1885-FA03-D883-DAE87B60076D}"/>
                </a:ext>
              </a:extLst>
            </p:cNvPr>
            <p:cNvSpPr txBox="1"/>
            <p:nvPr>
              <p:custDataLst>
                <p:tags r:id="rId84"/>
              </p:custDataLst>
            </p:nvPr>
          </p:nvSpPr>
          <p:spPr>
            <a:xfrm>
              <a:off x="3663850"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85" name="TextBox 84">
              <a:extLst>
                <a:ext uri="{FF2B5EF4-FFF2-40B4-BE49-F238E27FC236}">
                  <a16:creationId xmlns:a16="http://schemas.microsoft.com/office/drawing/2014/main" id="{BC10D983-16AE-C85F-4F3E-F8B72F0DF479}"/>
                </a:ext>
              </a:extLst>
            </p:cNvPr>
            <p:cNvSpPr txBox="1"/>
            <p:nvPr>
              <p:custDataLst>
                <p:tags r:id="rId85"/>
              </p:custDataLst>
            </p:nvPr>
          </p:nvSpPr>
          <p:spPr>
            <a:xfrm>
              <a:off x="3663850"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151,699</a:t>
              </a:r>
            </a:p>
          </p:txBody>
        </p:sp>
      </p:grpSp>
      <p:grpSp>
        <p:nvGrpSpPr>
          <p:cNvPr id="96" name="Group 95">
            <a:extLst>
              <a:ext uri="{FF2B5EF4-FFF2-40B4-BE49-F238E27FC236}">
                <a16:creationId xmlns:a16="http://schemas.microsoft.com/office/drawing/2014/main" id="{0ADAD092-7702-06D8-6286-578CFA11F570}"/>
              </a:ext>
            </a:extLst>
          </p:cNvPr>
          <p:cNvGrpSpPr>
            <a:grpSpLocks/>
          </p:cNvGrpSpPr>
          <p:nvPr/>
        </p:nvGrpSpPr>
        <p:grpSpPr>
          <a:xfrm>
            <a:off x="4271993" y="4060831"/>
            <a:ext cx="491432" cy="1711328"/>
            <a:chOff x="4366319" y="4408848"/>
            <a:chExt cx="491432" cy="1710471"/>
          </a:xfrm>
        </p:grpSpPr>
        <p:sp>
          <p:nvSpPr>
            <p:cNvPr id="88" name="TextBox 87">
              <a:extLst>
                <a:ext uri="{FF2B5EF4-FFF2-40B4-BE49-F238E27FC236}">
                  <a16:creationId xmlns:a16="http://schemas.microsoft.com/office/drawing/2014/main" id="{F60D40E8-11D2-302A-A582-B270E4FD3541}"/>
                </a:ext>
              </a:extLst>
            </p:cNvPr>
            <p:cNvSpPr txBox="1"/>
            <p:nvPr>
              <p:custDataLst>
                <p:tags r:id="rId74"/>
              </p:custDataLst>
            </p:nvPr>
          </p:nvSpPr>
          <p:spPr>
            <a:xfrm>
              <a:off x="4366319"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177,879</a:t>
              </a:r>
            </a:p>
          </p:txBody>
        </p:sp>
        <p:sp>
          <p:nvSpPr>
            <p:cNvPr id="89" name="TextBox 88">
              <a:extLst>
                <a:ext uri="{FF2B5EF4-FFF2-40B4-BE49-F238E27FC236}">
                  <a16:creationId xmlns:a16="http://schemas.microsoft.com/office/drawing/2014/main" id="{BCF504DE-FF09-472F-857A-1526A79909E4}"/>
                </a:ext>
              </a:extLst>
            </p:cNvPr>
            <p:cNvSpPr txBox="1"/>
            <p:nvPr>
              <p:custDataLst>
                <p:tags r:id="rId75"/>
              </p:custDataLst>
            </p:nvPr>
          </p:nvSpPr>
          <p:spPr>
            <a:xfrm>
              <a:off x="4366319"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51,315</a:t>
              </a:r>
            </a:p>
          </p:txBody>
        </p:sp>
        <p:sp>
          <p:nvSpPr>
            <p:cNvPr id="90" name="TextBox 89">
              <a:extLst>
                <a:ext uri="{FF2B5EF4-FFF2-40B4-BE49-F238E27FC236}">
                  <a16:creationId xmlns:a16="http://schemas.microsoft.com/office/drawing/2014/main" id="{7CE38DE0-ABA6-781D-33BF-A8D42B13D603}"/>
                </a:ext>
              </a:extLst>
            </p:cNvPr>
            <p:cNvSpPr txBox="1"/>
            <p:nvPr>
              <p:custDataLst>
                <p:tags r:id="rId76"/>
              </p:custDataLst>
            </p:nvPr>
          </p:nvSpPr>
          <p:spPr>
            <a:xfrm>
              <a:off x="4366319"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15,923</a:t>
              </a:r>
            </a:p>
          </p:txBody>
        </p:sp>
        <p:sp>
          <p:nvSpPr>
            <p:cNvPr id="91" name="TextBox 90">
              <a:extLst>
                <a:ext uri="{FF2B5EF4-FFF2-40B4-BE49-F238E27FC236}">
                  <a16:creationId xmlns:a16="http://schemas.microsoft.com/office/drawing/2014/main" id="{A188A0ED-D084-37F0-66CC-B126EDAACC48}"/>
                </a:ext>
              </a:extLst>
            </p:cNvPr>
            <p:cNvSpPr txBox="1"/>
            <p:nvPr>
              <p:custDataLst>
                <p:tags r:id="rId77"/>
              </p:custDataLst>
            </p:nvPr>
          </p:nvSpPr>
          <p:spPr>
            <a:xfrm>
              <a:off x="4366319"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2,941</a:t>
              </a:r>
            </a:p>
          </p:txBody>
        </p:sp>
        <p:sp>
          <p:nvSpPr>
            <p:cNvPr id="94" name="TextBox 93">
              <a:extLst>
                <a:ext uri="{FF2B5EF4-FFF2-40B4-BE49-F238E27FC236}">
                  <a16:creationId xmlns:a16="http://schemas.microsoft.com/office/drawing/2014/main" id="{906D4B68-9917-8990-6D42-2E03AFE919AA}"/>
                </a:ext>
              </a:extLst>
            </p:cNvPr>
            <p:cNvSpPr txBox="1"/>
            <p:nvPr>
              <p:custDataLst>
                <p:tags r:id="rId78"/>
              </p:custDataLst>
            </p:nvPr>
          </p:nvSpPr>
          <p:spPr>
            <a:xfrm>
              <a:off x="4366319"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95" name="TextBox 94">
              <a:extLst>
                <a:ext uri="{FF2B5EF4-FFF2-40B4-BE49-F238E27FC236}">
                  <a16:creationId xmlns:a16="http://schemas.microsoft.com/office/drawing/2014/main" id="{10E78A96-0CCC-1339-1591-214D79ED2BE7}"/>
                </a:ext>
              </a:extLst>
            </p:cNvPr>
            <p:cNvSpPr txBox="1"/>
            <p:nvPr>
              <p:custDataLst>
                <p:tags r:id="rId79"/>
              </p:custDataLst>
            </p:nvPr>
          </p:nvSpPr>
          <p:spPr>
            <a:xfrm>
              <a:off x="4366319"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253,836</a:t>
              </a:r>
            </a:p>
          </p:txBody>
        </p:sp>
      </p:grpSp>
      <p:grpSp>
        <p:nvGrpSpPr>
          <p:cNvPr id="105" name="Group 104">
            <a:extLst>
              <a:ext uri="{FF2B5EF4-FFF2-40B4-BE49-F238E27FC236}">
                <a16:creationId xmlns:a16="http://schemas.microsoft.com/office/drawing/2014/main" id="{BB581AB5-D0CC-1603-E4B3-A9C9130DDB60}"/>
              </a:ext>
            </a:extLst>
          </p:cNvPr>
          <p:cNvGrpSpPr>
            <a:grpSpLocks/>
          </p:cNvGrpSpPr>
          <p:nvPr/>
        </p:nvGrpSpPr>
        <p:grpSpPr>
          <a:xfrm>
            <a:off x="4936521" y="4060831"/>
            <a:ext cx="491432" cy="1711328"/>
            <a:chOff x="5068788" y="4408848"/>
            <a:chExt cx="491432" cy="1710471"/>
          </a:xfrm>
        </p:grpSpPr>
        <p:sp>
          <p:nvSpPr>
            <p:cNvPr id="98" name="TextBox 97">
              <a:extLst>
                <a:ext uri="{FF2B5EF4-FFF2-40B4-BE49-F238E27FC236}">
                  <a16:creationId xmlns:a16="http://schemas.microsoft.com/office/drawing/2014/main" id="{85224F04-620E-BB91-E056-8E60947E2F89}"/>
                </a:ext>
              </a:extLst>
            </p:cNvPr>
            <p:cNvSpPr txBox="1"/>
            <p:nvPr>
              <p:custDataLst>
                <p:tags r:id="rId68"/>
              </p:custDataLst>
            </p:nvPr>
          </p:nvSpPr>
          <p:spPr>
            <a:xfrm>
              <a:off x="5068788"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238,188</a:t>
              </a:r>
            </a:p>
          </p:txBody>
        </p:sp>
        <p:sp>
          <p:nvSpPr>
            <p:cNvPr id="99" name="TextBox 98">
              <a:extLst>
                <a:ext uri="{FF2B5EF4-FFF2-40B4-BE49-F238E27FC236}">
                  <a16:creationId xmlns:a16="http://schemas.microsoft.com/office/drawing/2014/main" id="{0B2804B1-F6AC-DC1A-4184-04DCF5708CE6}"/>
                </a:ext>
              </a:extLst>
            </p:cNvPr>
            <p:cNvSpPr txBox="1"/>
            <p:nvPr>
              <p:custDataLst>
                <p:tags r:id="rId69"/>
              </p:custDataLst>
            </p:nvPr>
          </p:nvSpPr>
          <p:spPr>
            <a:xfrm>
              <a:off x="5068788"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61,966</a:t>
              </a:r>
            </a:p>
          </p:txBody>
        </p:sp>
        <p:sp>
          <p:nvSpPr>
            <p:cNvPr id="100" name="TextBox 99">
              <a:extLst>
                <a:ext uri="{FF2B5EF4-FFF2-40B4-BE49-F238E27FC236}">
                  <a16:creationId xmlns:a16="http://schemas.microsoft.com/office/drawing/2014/main" id="{0115AD3F-8D4F-7360-D881-C32AA1A02A9F}"/>
                </a:ext>
              </a:extLst>
            </p:cNvPr>
            <p:cNvSpPr txBox="1"/>
            <p:nvPr>
              <p:custDataLst>
                <p:tags r:id="rId70"/>
              </p:custDataLst>
            </p:nvPr>
          </p:nvSpPr>
          <p:spPr>
            <a:xfrm>
              <a:off x="5068788"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19,040</a:t>
              </a:r>
            </a:p>
          </p:txBody>
        </p:sp>
        <p:sp>
          <p:nvSpPr>
            <p:cNvPr id="101" name="TextBox 100">
              <a:extLst>
                <a:ext uri="{FF2B5EF4-FFF2-40B4-BE49-F238E27FC236}">
                  <a16:creationId xmlns:a16="http://schemas.microsoft.com/office/drawing/2014/main" id="{F8C763FE-2C16-24D5-3672-3345A197EA3C}"/>
                </a:ext>
              </a:extLst>
            </p:cNvPr>
            <p:cNvSpPr txBox="1"/>
            <p:nvPr>
              <p:custDataLst>
                <p:tags r:id="rId71"/>
              </p:custDataLst>
            </p:nvPr>
          </p:nvSpPr>
          <p:spPr>
            <a:xfrm>
              <a:off x="5068788"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3,241</a:t>
              </a:r>
            </a:p>
          </p:txBody>
        </p:sp>
        <p:sp>
          <p:nvSpPr>
            <p:cNvPr id="102" name="TextBox 101">
              <a:extLst>
                <a:ext uri="{FF2B5EF4-FFF2-40B4-BE49-F238E27FC236}">
                  <a16:creationId xmlns:a16="http://schemas.microsoft.com/office/drawing/2014/main" id="{B63C118D-D559-B472-4688-90D6A2B7A31F}"/>
                </a:ext>
              </a:extLst>
            </p:cNvPr>
            <p:cNvSpPr txBox="1"/>
            <p:nvPr>
              <p:custDataLst>
                <p:tags r:id="rId72"/>
              </p:custDataLst>
            </p:nvPr>
          </p:nvSpPr>
          <p:spPr>
            <a:xfrm>
              <a:off x="5068788"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104" name="TextBox 103">
              <a:extLst>
                <a:ext uri="{FF2B5EF4-FFF2-40B4-BE49-F238E27FC236}">
                  <a16:creationId xmlns:a16="http://schemas.microsoft.com/office/drawing/2014/main" id="{3A462482-B0BF-2285-BFD5-437B754D27DB}"/>
                </a:ext>
              </a:extLst>
            </p:cNvPr>
            <p:cNvSpPr txBox="1"/>
            <p:nvPr>
              <p:custDataLst>
                <p:tags r:id="rId73"/>
              </p:custDataLst>
            </p:nvPr>
          </p:nvSpPr>
          <p:spPr>
            <a:xfrm>
              <a:off x="5068788"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328,213</a:t>
              </a:r>
            </a:p>
          </p:txBody>
        </p:sp>
      </p:grpSp>
      <p:grpSp>
        <p:nvGrpSpPr>
          <p:cNvPr id="161" name="Group 160">
            <a:extLst>
              <a:ext uri="{FF2B5EF4-FFF2-40B4-BE49-F238E27FC236}">
                <a16:creationId xmlns:a16="http://schemas.microsoft.com/office/drawing/2014/main" id="{C8F5AB64-4E91-C225-B98E-A054C805867E}"/>
              </a:ext>
            </a:extLst>
          </p:cNvPr>
          <p:cNvGrpSpPr>
            <a:grpSpLocks/>
          </p:cNvGrpSpPr>
          <p:nvPr/>
        </p:nvGrpSpPr>
        <p:grpSpPr>
          <a:xfrm>
            <a:off x="5601047" y="4060831"/>
            <a:ext cx="491432" cy="1711328"/>
            <a:chOff x="5771256" y="4408848"/>
            <a:chExt cx="491432" cy="1710471"/>
          </a:xfrm>
        </p:grpSpPr>
        <p:sp>
          <p:nvSpPr>
            <p:cNvPr id="107" name="TextBox 106">
              <a:extLst>
                <a:ext uri="{FF2B5EF4-FFF2-40B4-BE49-F238E27FC236}">
                  <a16:creationId xmlns:a16="http://schemas.microsoft.com/office/drawing/2014/main" id="{BEEDDDB8-2DCA-6174-3858-1C8C99CABAB5}"/>
                </a:ext>
              </a:extLst>
            </p:cNvPr>
            <p:cNvSpPr txBox="1"/>
            <p:nvPr>
              <p:custDataLst>
                <p:tags r:id="rId62"/>
              </p:custDataLst>
            </p:nvPr>
          </p:nvSpPr>
          <p:spPr>
            <a:xfrm>
              <a:off x="5771256"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293,651</a:t>
              </a:r>
            </a:p>
          </p:txBody>
        </p:sp>
        <p:sp>
          <p:nvSpPr>
            <p:cNvPr id="108" name="TextBox 107">
              <a:extLst>
                <a:ext uri="{FF2B5EF4-FFF2-40B4-BE49-F238E27FC236}">
                  <a16:creationId xmlns:a16="http://schemas.microsoft.com/office/drawing/2014/main" id="{ED4F8ACF-BAC5-257E-AE5B-14986425479F}"/>
                </a:ext>
              </a:extLst>
            </p:cNvPr>
            <p:cNvSpPr txBox="1"/>
            <p:nvPr>
              <p:custDataLst>
                <p:tags r:id="rId63"/>
              </p:custDataLst>
            </p:nvPr>
          </p:nvSpPr>
          <p:spPr>
            <a:xfrm>
              <a:off x="5771256"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86,605</a:t>
              </a:r>
            </a:p>
          </p:txBody>
        </p:sp>
        <p:sp>
          <p:nvSpPr>
            <p:cNvPr id="109" name="TextBox 108">
              <a:extLst>
                <a:ext uri="{FF2B5EF4-FFF2-40B4-BE49-F238E27FC236}">
                  <a16:creationId xmlns:a16="http://schemas.microsoft.com/office/drawing/2014/main" id="{C8F2BEEA-BF5A-5401-8BEE-678B35BDF741}"/>
                </a:ext>
              </a:extLst>
            </p:cNvPr>
            <p:cNvSpPr txBox="1"/>
            <p:nvPr>
              <p:custDataLst>
                <p:tags r:id="rId64"/>
              </p:custDataLst>
            </p:nvPr>
          </p:nvSpPr>
          <p:spPr>
            <a:xfrm>
              <a:off x="5771256"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21,343</a:t>
              </a:r>
            </a:p>
          </p:txBody>
        </p:sp>
        <p:sp>
          <p:nvSpPr>
            <p:cNvPr id="158" name="TextBox 157">
              <a:extLst>
                <a:ext uri="{FF2B5EF4-FFF2-40B4-BE49-F238E27FC236}">
                  <a16:creationId xmlns:a16="http://schemas.microsoft.com/office/drawing/2014/main" id="{5468437A-5EBA-4B18-A4D9-139EFE47312C}"/>
                </a:ext>
              </a:extLst>
            </p:cNvPr>
            <p:cNvSpPr txBox="1"/>
            <p:nvPr>
              <p:custDataLst>
                <p:tags r:id="rId65"/>
              </p:custDataLst>
            </p:nvPr>
          </p:nvSpPr>
          <p:spPr>
            <a:xfrm>
              <a:off x="5771256"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3,241</a:t>
              </a:r>
            </a:p>
          </p:txBody>
        </p:sp>
        <p:sp>
          <p:nvSpPr>
            <p:cNvPr id="159" name="TextBox 158">
              <a:extLst>
                <a:ext uri="{FF2B5EF4-FFF2-40B4-BE49-F238E27FC236}">
                  <a16:creationId xmlns:a16="http://schemas.microsoft.com/office/drawing/2014/main" id="{8A9CCF29-999C-5EB8-F5F2-6F98A5BA7985}"/>
                </a:ext>
              </a:extLst>
            </p:cNvPr>
            <p:cNvSpPr txBox="1"/>
            <p:nvPr>
              <p:custDataLst>
                <p:tags r:id="rId66"/>
              </p:custDataLst>
            </p:nvPr>
          </p:nvSpPr>
          <p:spPr>
            <a:xfrm>
              <a:off x="5771256"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160" name="TextBox 159">
              <a:extLst>
                <a:ext uri="{FF2B5EF4-FFF2-40B4-BE49-F238E27FC236}">
                  <a16:creationId xmlns:a16="http://schemas.microsoft.com/office/drawing/2014/main" id="{90779DFF-A12A-AAAB-E029-049A41D732F5}"/>
                </a:ext>
              </a:extLst>
            </p:cNvPr>
            <p:cNvSpPr txBox="1"/>
            <p:nvPr>
              <p:custDataLst>
                <p:tags r:id="rId67"/>
              </p:custDataLst>
            </p:nvPr>
          </p:nvSpPr>
          <p:spPr>
            <a:xfrm>
              <a:off x="5771256"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410,618</a:t>
              </a:r>
            </a:p>
          </p:txBody>
        </p:sp>
      </p:grpSp>
      <p:grpSp>
        <p:nvGrpSpPr>
          <p:cNvPr id="169" name="Group 168">
            <a:extLst>
              <a:ext uri="{FF2B5EF4-FFF2-40B4-BE49-F238E27FC236}">
                <a16:creationId xmlns:a16="http://schemas.microsoft.com/office/drawing/2014/main" id="{E8DF1E79-6D01-2360-3496-69551C75C348}"/>
              </a:ext>
            </a:extLst>
          </p:cNvPr>
          <p:cNvGrpSpPr/>
          <p:nvPr/>
        </p:nvGrpSpPr>
        <p:grpSpPr>
          <a:xfrm>
            <a:off x="492401" y="4017097"/>
            <a:ext cx="5689325" cy="1522665"/>
            <a:chOff x="409575" y="4364049"/>
            <a:chExt cx="5770286" cy="1522665"/>
          </a:xfrm>
        </p:grpSpPr>
        <p:cxnSp>
          <p:nvCxnSpPr>
            <p:cNvPr id="163" name="Straight Arrow Connector 162">
              <a:extLst>
                <a:ext uri="{FF2B5EF4-FFF2-40B4-BE49-F238E27FC236}">
                  <a16:creationId xmlns:a16="http://schemas.microsoft.com/office/drawing/2014/main" id="{43A02FEB-43FD-1F6B-57D5-EC46F5899ED3}"/>
                </a:ext>
              </a:extLst>
            </p:cNvPr>
            <p:cNvCxnSpPr>
              <a:cxnSpLocks/>
            </p:cNvCxnSpPr>
            <p:nvPr>
              <p:custDataLst>
                <p:tags r:id="rId56"/>
              </p:custDataLst>
            </p:nvPr>
          </p:nvCxnSpPr>
          <p:spPr>
            <a:xfrm>
              <a:off x="409575" y="4364049"/>
              <a:ext cx="5770286" cy="0"/>
            </a:xfrm>
            <a:prstGeom prst="straightConnector1">
              <a:avLst/>
            </a:prstGeom>
            <a:ln w="1270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C026A78F-55E5-C4FD-EC72-C4D8F0A51C7F}"/>
                </a:ext>
              </a:extLst>
            </p:cNvPr>
            <p:cNvCxnSpPr>
              <a:cxnSpLocks/>
            </p:cNvCxnSpPr>
            <p:nvPr>
              <p:custDataLst>
                <p:tags r:id="rId57"/>
              </p:custDataLst>
            </p:nvPr>
          </p:nvCxnSpPr>
          <p:spPr>
            <a:xfrm>
              <a:off x="409575" y="4668582"/>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A64CC9C-3956-5E27-6764-B619C66C6AC4}"/>
                </a:ext>
              </a:extLst>
            </p:cNvPr>
            <p:cNvCxnSpPr>
              <a:cxnSpLocks/>
            </p:cNvCxnSpPr>
            <p:nvPr>
              <p:custDataLst>
                <p:tags r:id="rId58"/>
              </p:custDataLst>
            </p:nvPr>
          </p:nvCxnSpPr>
          <p:spPr>
            <a:xfrm>
              <a:off x="409575" y="4973115"/>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B7FEF77A-1A43-14BB-0DC3-B14882BEA8D9}"/>
                </a:ext>
              </a:extLst>
            </p:cNvPr>
            <p:cNvCxnSpPr>
              <a:cxnSpLocks/>
            </p:cNvCxnSpPr>
            <p:nvPr>
              <p:custDataLst>
                <p:tags r:id="rId59"/>
              </p:custDataLst>
            </p:nvPr>
          </p:nvCxnSpPr>
          <p:spPr>
            <a:xfrm>
              <a:off x="409575" y="5277648"/>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D3964A7C-287A-2F47-56AF-454E15DBD2A3}"/>
                </a:ext>
              </a:extLst>
            </p:cNvPr>
            <p:cNvCxnSpPr>
              <a:cxnSpLocks/>
            </p:cNvCxnSpPr>
            <p:nvPr>
              <p:custDataLst>
                <p:tags r:id="rId60"/>
              </p:custDataLst>
            </p:nvPr>
          </p:nvCxnSpPr>
          <p:spPr>
            <a:xfrm>
              <a:off x="409575" y="5582181"/>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B43174A2-0BAA-F1DF-27FE-71D5D21A2F16}"/>
                </a:ext>
              </a:extLst>
            </p:cNvPr>
            <p:cNvCxnSpPr>
              <a:cxnSpLocks/>
            </p:cNvCxnSpPr>
            <p:nvPr>
              <p:custDataLst>
                <p:tags r:id="rId61"/>
              </p:custDataLst>
            </p:nvPr>
          </p:nvCxnSpPr>
          <p:spPr>
            <a:xfrm>
              <a:off x="409575" y="5886714"/>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189" name="Rectangle 188">
            <a:extLst>
              <a:ext uri="{FF2B5EF4-FFF2-40B4-BE49-F238E27FC236}">
                <a16:creationId xmlns:a16="http://schemas.microsoft.com/office/drawing/2014/main" id="{CE4EE31B-EE69-5956-2F8B-330A40604986}"/>
              </a:ext>
            </a:extLst>
          </p:cNvPr>
          <p:cNvSpPr/>
          <p:nvPr>
            <p:custDataLst>
              <p:tags r:id="rId32"/>
            </p:custDataLst>
          </p:nvPr>
        </p:nvSpPr>
        <p:spPr bwMode="auto">
          <a:xfrm>
            <a:off x="6589713" y="1570038"/>
            <a:ext cx="123825" cy="123825"/>
          </a:xfrm>
          <a:prstGeom prst="rect">
            <a:avLst/>
          </a:prstGeom>
          <a:solidFill>
            <a:srgbClr val="5A6770"/>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B80E1FA4-7526-6D4E-C9A6-808CB197623D}"/>
              </a:ext>
            </a:extLst>
          </p:cNvPr>
          <p:cNvSpPr/>
          <p:nvPr>
            <p:custDataLst>
              <p:tags r:id="rId33"/>
            </p:custDataLst>
          </p:nvPr>
        </p:nvSpPr>
        <p:spPr bwMode="auto">
          <a:xfrm>
            <a:off x="6589713" y="1757363"/>
            <a:ext cx="123825" cy="123825"/>
          </a:xfrm>
          <a:prstGeom prst="rect">
            <a:avLst/>
          </a:prstGeom>
          <a:solidFill>
            <a:srgbClr val="05ABC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a:extLst>
              <a:ext uri="{FF2B5EF4-FFF2-40B4-BE49-F238E27FC236}">
                <a16:creationId xmlns:a16="http://schemas.microsoft.com/office/drawing/2014/main" id="{FAF3C8D3-8AF9-2E63-453B-E19AFFDCD9F5}"/>
              </a:ext>
            </a:extLst>
          </p:cNvPr>
          <p:cNvSpPr/>
          <p:nvPr>
            <p:custDataLst>
              <p:tags r:id="rId34"/>
            </p:custDataLst>
          </p:nvPr>
        </p:nvSpPr>
        <p:spPr bwMode="auto">
          <a:xfrm>
            <a:off x="6589713" y="1944688"/>
            <a:ext cx="123825" cy="123825"/>
          </a:xfrm>
          <a:prstGeom prst="rect">
            <a:avLst/>
          </a:prstGeom>
          <a:solidFill>
            <a:srgbClr val="675CC6"/>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D173F71E-9BCD-E993-F919-589F62DCDE33}"/>
              </a:ext>
            </a:extLst>
          </p:cNvPr>
          <p:cNvSpPr/>
          <p:nvPr>
            <p:custDataLst>
              <p:tags r:id="rId35"/>
            </p:custDataLst>
          </p:nvPr>
        </p:nvSpPr>
        <p:spPr bwMode="auto">
          <a:xfrm>
            <a:off x="7481888" y="1570038"/>
            <a:ext cx="123825" cy="123825"/>
          </a:xfrm>
          <a:prstGeom prst="rect">
            <a:avLst/>
          </a:prstGeom>
          <a:solidFill>
            <a:srgbClr val="27D07E"/>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9218BDCE-175E-BF14-A49F-458787294F4F}"/>
              </a:ext>
            </a:extLst>
          </p:cNvPr>
          <p:cNvSpPr/>
          <p:nvPr>
            <p:custDataLst>
              <p:tags r:id="rId36"/>
            </p:custDataLst>
          </p:nvPr>
        </p:nvSpPr>
        <p:spPr bwMode="auto">
          <a:xfrm>
            <a:off x="7481888" y="1757363"/>
            <a:ext cx="123825" cy="123825"/>
          </a:xfrm>
          <a:prstGeom prst="rect">
            <a:avLst/>
          </a:prstGeom>
          <a:solidFill>
            <a:srgbClr val="FACD2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a:extLst>
              <a:ext uri="{FF2B5EF4-FFF2-40B4-BE49-F238E27FC236}">
                <a16:creationId xmlns:a16="http://schemas.microsoft.com/office/drawing/2014/main" id="{2897445F-2FEA-5E18-F6DE-A9BE41517A88}"/>
              </a:ext>
            </a:extLst>
          </p:cNvPr>
          <p:cNvSpPr/>
          <p:nvPr>
            <p:custDataLst>
              <p:tags r:id="rId37"/>
            </p:custDataLst>
          </p:nvPr>
        </p:nvSpPr>
        <p:spPr bwMode="auto">
          <a:xfrm>
            <a:off x="7481888" y="1944688"/>
            <a:ext cx="123825" cy="123825"/>
          </a:xfrm>
          <a:prstGeom prst="rect">
            <a:avLst/>
          </a:prstGeom>
          <a:solidFill>
            <a:srgbClr val="003059"/>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ext Placeholder 2">
            <a:extLst>
              <a:ext uri="{FF2B5EF4-FFF2-40B4-BE49-F238E27FC236}">
                <a16:creationId xmlns:a16="http://schemas.microsoft.com/office/drawing/2014/main" id="{60DDC3C2-ED1C-1BCA-954D-380C57FE4174}"/>
              </a:ext>
            </a:extLst>
          </p:cNvPr>
          <p:cNvSpPr>
            <a:spLocks noGrp="1"/>
          </p:cNvSpPr>
          <p:nvPr>
            <p:custDataLst>
              <p:tags r:id="rId38"/>
            </p:custDataLst>
          </p:nvPr>
        </p:nvSpPr>
        <p:spPr bwMode="auto">
          <a:xfrm>
            <a:off x="6764338" y="1568450"/>
            <a:ext cx="615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7694E77-CB62-4F08-9FD1-6645F6351FCA}" type="datetime'''''Dat''a'''''' ''C''''e''n''t''er'''''''''''''''">
              <a:rPr lang="en-US" altLang="en-US" sz="900" smtClean="0"/>
              <a:pPr lvl="0">
                <a:spcBef>
                  <a:spcPct val="0"/>
                </a:spcBef>
                <a:spcAft>
                  <a:spcPct val="0"/>
                </a:spcAft>
              </a:pPr>
              <a:t>Data Center</a:t>
            </a:fld>
            <a:endParaRPr lang="en-US" sz="900"/>
          </a:p>
        </p:txBody>
      </p:sp>
      <p:sp>
        <p:nvSpPr>
          <p:cNvPr id="523" name="Text Placeholder 2">
            <a:extLst>
              <a:ext uri="{FF2B5EF4-FFF2-40B4-BE49-F238E27FC236}">
                <a16:creationId xmlns:a16="http://schemas.microsoft.com/office/drawing/2014/main" id="{429F2BEA-21D9-5B99-3847-072BE980CCF3}"/>
              </a:ext>
            </a:extLst>
          </p:cNvPr>
          <p:cNvSpPr>
            <a:spLocks noGrp="1"/>
          </p:cNvSpPr>
          <p:nvPr>
            <p:custDataLst>
              <p:tags r:id="rId39"/>
            </p:custDataLst>
          </p:nvPr>
        </p:nvSpPr>
        <p:spPr bwMode="auto">
          <a:xfrm>
            <a:off x="6764338" y="1755775"/>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65F818E-2A0E-457B-A2F4-FE8286E7F5F5}" type="datetime'''''''''O''''t''''''h''''''e''''r'''''''">
              <a:rPr lang="en-US" altLang="en-US" sz="900" smtClean="0"/>
              <a:pPr lvl="0">
                <a:spcBef>
                  <a:spcPct val="0"/>
                </a:spcBef>
                <a:spcAft>
                  <a:spcPct val="0"/>
                </a:spcAft>
              </a:pPr>
              <a:t>Other</a:t>
            </a:fld>
            <a:endParaRPr lang="en-US" sz="900"/>
          </a:p>
        </p:txBody>
      </p:sp>
      <p:sp>
        <p:nvSpPr>
          <p:cNvPr id="525" name="Text Placeholder 2">
            <a:extLst>
              <a:ext uri="{FF2B5EF4-FFF2-40B4-BE49-F238E27FC236}">
                <a16:creationId xmlns:a16="http://schemas.microsoft.com/office/drawing/2014/main" id="{62013EC0-B584-1692-5263-81566AAD0398}"/>
              </a:ext>
            </a:extLst>
          </p:cNvPr>
          <p:cNvSpPr>
            <a:spLocks noGrp="1"/>
          </p:cNvSpPr>
          <p:nvPr>
            <p:custDataLst>
              <p:tags r:id="rId40"/>
            </p:custDataLst>
          </p:nvPr>
        </p:nvSpPr>
        <p:spPr bwMode="auto">
          <a:xfrm>
            <a:off x="6764338" y="1943100"/>
            <a:ext cx="336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440D046E-DE19-4EA1-BCE0-6B89C4685F2A}" type="datetime'''C''''''r''''y''p''t''''o'''''''''">
              <a:rPr lang="en-US" altLang="en-US" sz="900" smtClean="0"/>
              <a:pPr lvl="0">
                <a:spcBef>
                  <a:spcPct val="0"/>
                </a:spcBef>
                <a:spcAft>
                  <a:spcPct val="0"/>
                </a:spcAft>
              </a:pPr>
              <a:t>Crypto</a:t>
            </a:fld>
            <a:endParaRPr lang="en-US" sz="900"/>
          </a:p>
        </p:txBody>
      </p:sp>
      <p:sp>
        <p:nvSpPr>
          <p:cNvPr id="527" name="Text Placeholder 2">
            <a:extLst>
              <a:ext uri="{FF2B5EF4-FFF2-40B4-BE49-F238E27FC236}">
                <a16:creationId xmlns:a16="http://schemas.microsoft.com/office/drawing/2014/main" id="{A79E423B-EE11-2904-C7E5-3345267B8402}"/>
              </a:ext>
            </a:extLst>
          </p:cNvPr>
          <p:cNvSpPr>
            <a:spLocks noGrp="1"/>
          </p:cNvSpPr>
          <p:nvPr>
            <p:custDataLst>
              <p:tags r:id="rId41"/>
            </p:custDataLst>
          </p:nvPr>
        </p:nvSpPr>
        <p:spPr bwMode="auto">
          <a:xfrm>
            <a:off x="7656513" y="1568450"/>
            <a:ext cx="520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8EB0327C-24AB-4EB3-A4CA-680F51EFCBD4}" type="datetime'''I''''''''''n''d''''''''''''us''''t''''''ria''''l''s'''''''''">
              <a:rPr lang="en-US" altLang="en-US" sz="900" smtClean="0"/>
              <a:pPr lvl="0">
                <a:spcBef>
                  <a:spcPct val="0"/>
                </a:spcBef>
                <a:spcAft>
                  <a:spcPct val="0"/>
                </a:spcAft>
              </a:pPr>
              <a:t>Industrials</a:t>
            </a:fld>
            <a:endParaRPr lang="en-US" sz="900"/>
          </a:p>
        </p:txBody>
      </p:sp>
      <p:sp>
        <p:nvSpPr>
          <p:cNvPr id="529" name="Text Placeholder 2">
            <a:extLst>
              <a:ext uri="{FF2B5EF4-FFF2-40B4-BE49-F238E27FC236}">
                <a16:creationId xmlns:a16="http://schemas.microsoft.com/office/drawing/2014/main" id="{F0DDF18F-593C-C0B9-B866-A7847CA1FD69}"/>
              </a:ext>
            </a:extLst>
          </p:cNvPr>
          <p:cNvSpPr>
            <a:spLocks noGrp="1"/>
          </p:cNvSpPr>
          <p:nvPr>
            <p:custDataLst>
              <p:tags r:id="rId42"/>
            </p:custDataLst>
          </p:nvPr>
        </p:nvSpPr>
        <p:spPr bwMode="auto">
          <a:xfrm>
            <a:off x="7656513" y="1755775"/>
            <a:ext cx="984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70408F0-0600-44D9-A07C-6614832356EA}" type="datetime'Da''ta'' ''''Ce''''nt''''er''/''C''r''y''''''''p''''to'''''''">
              <a:rPr lang="en-US" altLang="en-US" sz="900" smtClean="0"/>
              <a:pPr lvl="0">
                <a:spcBef>
                  <a:spcPct val="0"/>
                </a:spcBef>
                <a:spcAft>
                  <a:spcPct val="0"/>
                </a:spcAft>
              </a:pPr>
              <a:t>Data Center/Crypto</a:t>
            </a:fld>
            <a:endParaRPr lang="en-US" sz="900"/>
          </a:p>
        </p:txBody>
      </p:sp>
      <p:sp>
        <p:nvSpPr>
          <p:cNvPr id="531" name="Text Placeholder 2">
            <a:extLst>
              <a:ext uri="{FF2B5EF4-FFF2-40B4-BE49-F238E27FC236}">
                <a16:creationId xmlns:a16="http://schemas.microsoft.com/office/drawing/2014/main" id="{DEB267B8-050E-F236-95E3-C5C3B8B6D734}"/>
              </a:ext>
            </a:extLst>
          </p:cNvPr>
          <p:cNvSpPr>
            <a:spLocks noGrp="1"/>
          </p:cNvSpPr>
          <p:nvPr>
            <p:custDataLst>
              <p:tags r:id="rId43"/>
            </p:custDataLst>
          </p:nvPr>
        </p:nvSpPr>
        <p:spPr bwMode="auto">
          <a:xfrm>
            <a:off x="7656513" y="1943100"/>
            <a:ext cx="495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3263626A-15E2-4B09-ABCE-573B04D6436F}" type="datetime'''''''''''''H''''''ydr''o''''''''''''g''''''''''e''''n'">
              <a:rPr lang="en-US" altLang="en-US" sz="900" smtClean="0"/>
              <a:pPr lvl="0">
                <a:spcBef>
                  <a:spcPct val="0"/>
                </a:spcBef>
                <a:spcAft>
                  <a:spcPct val="0"/>
                </a:spcAft>
              </a:pPr>
              <a:t>Hydrogen</a:t>
            </a:fld>
            <a:endParaRPr lang="en-US" sz="900"/>
          </a:p>
        </p:txBody>
      </p:sp>
      <p:sp>
        <p:nvSpPr>
          <p:cNvPr id="537" name="Slide Number Placeholder 4">
            <a:extLst>
              <a:ext uri="{FF2B5EF4-FFF2-40B4-BE49-F238E27FC236}">
                <a16:creationId xmlns:a16="http://schemas.microsoft.com/office/drawing/2014/main" id="{7F5B72C4-ABB2-E288-08F2-EC13A18F88B8}"/>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6</a:t>
            </a:fld>
            <a:endParaRPr lang="en-US"/>
          </a:p>
        </p:txBody>
      </p:sp>
      <p:grpSp>
        <p:nvGrpSpPr>
          <p:cNvPr id="545" name="Group 544">
            <a:extLst>
              <a:ext uri="{FF2B5EF4-FFF2-40B4-BE49-F238E27FC236}">
                <a16:creationId xmlns:a16="http://schemas.microsoft.com/office/drawing/2014/main" id="{F33EF0DB-F8CB-9985-C933-B0A427266588}"/>
              </a:ext>
            </a:extLst>
          </p:cNvPr>
          <p:cNvGrpSpPr/>
          <p:nvPr/>
        </p:nvGrpSpPr>
        <p:grpSpPr>
          <a:xfrm>
            <a:off x="492401" y="4017097"/>
            <a:ext cx="5689325" cy="1522665"/>
            <a:chOff x="409575" y="4364049"/>
            <a:chExt cx="5770286" cy="1522665"/>
          </a:xfrm>
        </p:grpSpPr>
        <p:cxnSp>
          <p:nvCxnSpPr>
            <p:cNvPr id="539" name="Straight Arrow Connector 538">
              <a:extLst>
                <a:ext uri="{FF2B5EF4-FFF2-40B4-BE49-F238E27FC236}">
                  <a16:creationId xmlns:a16="http://schemas.microsoft.com/office/drawing/2014/main" id="{5763D3CD-A4CF-C0A2-87BB-6D9C6F766099}"/>
                </a:ext>
              </a:extLst>
            </p:cNvPr>
            <p:cNvCxnSpPr>
              <a:cxnSpLocks/>
            </p:cNvCxnSpPr>
            <p:nvPr>
              <p:custDataLst>
                <p:tags r:id="rId50"/>
              </p:custDataLst>
            </p:nvPr>
          </p:nvCxnSpPr>
          <p:spPr>
            <a:xfrm>
              <a:off x="409575" y="4364049"/>
              <a:ext cx="5770286" cy="0"/>
            </a:xfrm>
            <a:prstGeom prst="straightConnector1">
              <a:avLst/>
            </a:prstGeom>
            <a:ln w="1270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0" name="Straight Arrow Connector 539">
              <a:extLst>
                <a:ext uri="{FF2B5EF4-FFF2-40B4-BE49-F238E27FC236}">
                  <a16:creationId xmlns:a16="http://schemas.microsoft.com/office/drawing/2014/main" id="{49104DDA-44EA-4A46-81BA-9B56910845F6}"/>
                </a:ext>
              </a:extLst>
            </p:cNvPr>
            <p:cNvCxnSpPr>
              <a:cxnSpLocks/>
            </p:cNvCxnSpPr>
            <p:nvPr>
              <p:custDataLst>
                <p:tags r:id="rId51"/>
              </p:custDataLst>
            </p:nvPr>
          </p:nvCxnSpPr>
          <p:spPr>
            <a:xfrm>
              <a:off x="409575" y="4668582"/>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1" name="Straight Arrow Connector 540">
              <a:extLst>
                <a:ext uri="{FF2B5EF4-FFF2-40B4-BE49-F238E27FC236}">
                  <a16:creationId xmlns:a16="http://schemas.microsoft.com/office/drawing/2014/main" id="{A25F8A0F-BC75-520D-7CBE-2716C5A138A8}"/>
                </a:ext>
              </a:extLst>
            </p:cNvPr>
            <p:cNvCxnSpPr>
              <a:cxnSpLocks/>
            </p:cNvCxnSpPr>
            <p:nvPr>
              <p:custDataLst>
                <p:tags r:id="rId52"/>
              </p:custDataLst>
            </p:nvPr>
          </p:nvCxnSpPr>
          <p:spPr>
            <a:xfrm>
              <a:off x="409575" y="4973115"/>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2" name="Straight Arrow Connector 541">
              <a:extLst>
                <a:ext uri="{FF2B5EF4-FFF2-40B4-BE49-F238E27FC236}">
                  <a16:creationId xmlns:a16="http://schemas.microsoft.com/office/drawing/2014/main" id="{C8D6EA90-DA34-2689-6E9D-ED6320DD131A}"/>
                </a:ext>
              </a:extLst>
            </p:cNvPr>
            <p:cNvCxnSpPr>
              <a:cxnSpLocks/>
            </p:cNvCxnSpPr>
            <p:nvPr>
              <p:custDataLst>
                <p:tags r:id="rId53"/>
              </p:custDataLst>
            </p:nvPr>
          </p:nvCxnSpPr>
          <p:spPr>
            <a:xfrm>
              <a:off x="409575" y="5277648"/>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3" name="Straight Arrow Connector 542">
              <a:extLst>
                <a:ext uri="{FF2B5EF4-FFF2-40B4-BE49-F238E27FC236}">
                  <a16:creationId xmlns:a16="http://schemas.microsoft.com/office/drawing/2014/main" id="{F0F311FD-D4A0-BE45-0B04-9D57D9CC3D77}"/>
                </a:ext>
              </a:extLst>
            </p:cNvPr>
            <p:cNvCxnSpPr>
              <a:cxnSpLocks/>
            </p:cNvCxnSpPr>
            <p:nvPr>
              <p:custDataLst>
                <p:tags r:id="rId54"/>
              </p:custDataLst>
            </p:nvPr>
          </p:nvCxnSpPr>
          <p:spPr>
            <a:xfrm>
              <a:off x="409575" y="5582181"/>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4" name="Straight Arrow Connector 543">
              <a:extLst>
                <a:ext uri="{FF2B5EF4-FFF2-40B4-BE49-F238E27FC236}">
                  <a16:creationId xmlns:a16="http://schemas.microsoft.com/office/drawing/2014/main" id="{E0F039C4-C24A-A0BA-9CBD-BF6CC2090EAD}"/>
                </a:ext>
              </a:extLst>
            </p:cNvPr>
            <p:cNvCxnSpPr>
              <a:cxnSpLocks/>
            </p:cNvCxnSpPr>
            <p:nvPr>
              <p:custDataLst>
                <p:tags r:id="rId55"/>
              </p:custDataLst>
            </p:nvPr>
          </p:nvCxnSpPr>
          <p:spPr>
            <a:xfrm>
              <a:off x="409575" y="5886714"/>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grpSp>
      <p:grpSp>
        <p:nvGrpSpPr>
          <p:cNvPr id="553" name="Group 552">
            <a:extLst>
              <a:ext uri="{FF2B5EF4-FFF2-40B4-BE49-F238E27FC236}">
                <a16:creationId xmlns:a16="http://schemas.microsoft.com/office/drawing/2014/main" id="{3E1A511F-A4F0-E36A-56B1-644696980FB3}"/>
              </a:ext>
            </a:extLst>
          </p:cNvPr>
          <p:cNvGrpSpPr/>
          <p:nvPr/>
        </p:nvGrpSpPr>
        <p:grpSpPr>
          <a:xfrm>
            <a:off x="492401" y="1198563"/>
            <a:ext cx="5685115" cy="246063"/>
            <a:chOff x="554736" y="1738313"/>
            <a:chExt cx="1733115" cy="246062"/>
          </a:xfrm>
        </p:grpSpPr>
        <p:sp>
          <p:nvSpPr>
            <p:cNvPr id="551" name="TextBox 550">
              <a:extLst>
                <a:ext uri="{FF2B5EF4-FFF2-40B4-BE49-F238E27FC236}">
                  <a16:creationId xmlns:a16="http://schemas.microsoft.com/office/drawing/2014/main" id="{D11EB60B-CB76-7AEC-5187-AF90D43FD60E}"/>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Load by year and project status</a:t>
              </a:r>
              <a:r>
                <a:rPr lang="en-US" sz="1100"/>
                <a:t>, MW</a:t>
              </a:r>
            </a:p>
          </p:txBody>
        </p:sp>
        <p:cxnSp>
          <p:nvCxnSpPr>
            <p:cNvPr id="552" name="LineBasicDefault 120">
              <a:extLst>
                <a:ext uri="{FF2B5EF4-FFF2-40B4-BE49-F238E27FC236}">
                  <a16:creationId xmlns:a16="http://schemas.microsoft.com/office/drawing/2014/main" id="{AC3ECADB-0DFD-0F4D-F021-7A7E60A92237}"/>
                </a:ext>
              </a:extLst>
            </p:cNvPr>
            <p:cNvCxnSpPr>
              <a:cxnSpLocks/>
            </p:cNvCxnSpPr>
            <p:nvPr>
              <p:custDataLst>
                <p:tags r:id="rId49"/>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55" name="Text Placeholder 8">
            <a:extLst>
              <a:ext uri="{FF2B5EF4-FFF2-40B4-BE49-F238E27FC236}">
                <a16:creationId xmlns:a16="http://schemas.microsoft.com/office/drawing/2014/main" id="{435F6251-CE7A-1742-CF80-2503EDAE4D95}"/>
              </a:ext>
            </a:extLst>
          </p:cNvPr>
          <p:cNvSpPr txBox="1">
            <a:spLocks/>
          </p:cNvSpPr>
          <p:nvPr/>
        </p:nvSpPr>
        <p:spPr>
          <a:xfrm flipH="1">
            <a:off x="9801546" y="1198564"/>
            <a:ext cx="1857054" cy="48926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Key Takeaways</a:t>
            </a:r>
            <a:endParaRPr lang="en-US" sz="1200" b="0"/>
          </a:p>
          <a:p>
            <a:pPr marL="231775" indent="-231775">
              <a:buFont typeface="Arial" panose="020B0604020202020204" pitchFamily="34" charset="0"/>
              <a:buChar char="•"/>
            </a:pPr>
            <a:r>
              <a:rPr lang="en-US" sz="1200"/>
              <a:t>Massive pipeline of demand (~410 GW by 2030): </a:t>
            </a:r>
            <a:r>
              <a:rPr lang="en-US" sz="1200" b="0"/>
              <a:t>ERCOT is facing unprecedented load growth, with demand increasing ~6x 2025 to 2030</a:t>
            </a:r>
          </a:p>
          <a:p>
            <a:pPr marL="231775" indent="-231775">
              <a:buFont typeface="Arial" panose="020B0604020202020204" pitchFamily="34" charset="0"/>
              <a:buChar char="•"/>
            </a:pPr>
            <a:r>
              <a:rPr lang="en-US" sz="1200"/>
              <a:t>Pipeline is largely immature: </a:t>
            </a:r>
            <a:r>
              <a:rPr lang="en-US" sz="1200" b="0"/>
              <a:t>~70% of projected load has no studies submitted, indicating high uncertainty and speculative demand</a:t>
            </a:r>
          </a:p>
          <a:p>
            <a:pPr marL="231775" indent="-231775">
              <a:buFont typeface="Arial" panose="020B0604020202020204" pitchFamily="34" charset="0"/>
              <a:buChar char="•"/>
            </a:pPr>
            <a:r>
              <a:rPr lang="en-US" sz="1200"/>
              <a:t>Data centers dominate demand </a:t>
            </a:r>
            <a:r>
              <a:rPr lang="en-US" sz="1200" b="0"/>
              <a:t>the surge is driven by hyperscale data centers, with other segments remaining marginal</a:t>
            </a:r>
          </a:p>
        </p:txBody>
      </p:sp>
      <p:grpSp>
        <p:nvGrpSpPr>
          <p:cNvPr id="559" name="Group 558">
            <a:extLst>
              <a:ext uri="{FF2B5EF4-FFF2-40B4-BE49-F238E27FC236}">
                <a16:creationId xmlns:a16="http://schemas.microsoft.com/office/drawing/2014/main" id="{277CB10C-2E3A-4D81-9C34-2E10A2CAC9A2}"/>
              </a:ext>
            </a:extLst>
          </p:cNvPr>
          <p:cNvGrpSpPr/>
          <p:nvPr/>
        </p:nvGrpSpPr>
        <p:grpSpPr>
          <a:xfrm>
            <a:off x="6544436" y="1198563"/>
            <a:ext cx="3046826" cy="246063"/>
            <a:chOff x="554736" y="1738313"/>
            <a:chExt cx="1733115" cy="246062"/>
          </a:xfrm>
        </p:grpSpPr>
        <p:sp>
          <p:nvSpPr>
            <p:cNvPr id="557" name="TextBox 556">
              <a:extLst>
                <a:ext uri="{FF2B5EF4-FFF2-40B4-BE49-F238E27FC236}">
                  <a16:creationId xmlns:a16="http://schemas.microsoft.com/office/drawing/2014/main" id="{B2A3939F-0E51-CD08-4660-2B1F59FD5832}"/>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2030 load by segment</a:t>
              </a:r>
              <a:r>
                <a:rPr lang="en-US" sz="1100"/>
                <a:t>, %</a:t>
              </a:r>
            </a:p>
          </p:txBody>
        </p:sp>
        <p:cxnSp>
          <p:nvCxnSpPr>
            <p:cNvPr id="558" name="LineBasicDefault 120">
              <a:extLst>
                <a:ext uri="{FF2B5EF4-FFF2-40B4-BE49-F238E27FC236}">
                  <a16:creationId xmlns:a16="http://schemas.microsoft.com/office/drawing/2014/main" id="{FA0FFB45-F877-F689-AA9C-5DA2DB213BC0}"/>
                </a:ext>
              </a:extLst>
            </p:cNvPr>
            <p:cNvCxnSpPr>
              <a:cxnSpLocks/>
            </p:cNvCxnSpPr>
            <p:nvPr>
              <p:custDataLst>
                <p:tags r:id="rId48"/>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 name="Title 1">
            <a:extLst>
              <a:ext uri="{FF2B5EF4-FFF2-40B4-BE49-F238E27FC236}">
                <a16:creationId xmlns:a16="http://schemas.microsoft.com/office/drawing/2014/main" id="{41C1DE32-E464-9DAB-5207-7130996278B7}"/>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Large Load Interconnection requests: projected demand</a:t>
            </a:r>
          </a:p>
        </p:txBody>
      </p:sp>
      <p:sp>
        <p:nvSpPr>
          <p:cNvPr id="6" name="TextBox 5">
            <a:extLst>
              <a:ext uri="{FF2B5EF4-FFF2-40B4-BE49-F238E27FC236}">
                <a16:creationId xmlns:a16="http://schemas.microsoft.com/office/drawing/2014/main" id="{DD235D45-D092-BC7E-45B9-8A4733EA7A7D}"/>
              </a:ext>
            </a:extLst>
          </p:cNvPr>
          <p:cNvSpPr txBox="1">
            <a:spLocks/>
          </p:cNvSpPr>
          <p:nvPr/>
        </p:nvSpPr>
        <p:spPr>
          <a:xfrm>
            <a:off x="1257299" y="875122"/>
            <a:ext cx="10401300" cy="246221"/>
          </a:xfrm>
          <a:prstGeom prst="rect">
            <a:avLst/>
          </a:prstGeom>
          <a:noFill/>
        </p:spPr>
        <p:txBody>
          <a:bodyPr wrap="square" lIns="0" tIns="0" rIns="0" bIns="0" rtlCol="0">
            <a:noAutofit/>
          </a:bodyPr>
          <a:lstStyle/>
          <a:p>
            <a:r>
              <a:rPr lang="en-US" sz="1600" i="1">
                <a:solidFill>
                  <a:schemeClr val="bg1">
                    <a:lumMod val="50000"/>
                  </a:schemeClr>
                </a:solidFill>
              </a:rPr>
              <a:t>Note: as of March 26, 2026</a:t>
            </a:r>
          </a:p>
        </p:txBody>
      </p:sp>
      <p:sp>
        <p:nvSpPr>
          <p:cNvPr id="12" name="TextBox 11">
            <a:extLst>
              <a:ext uri="{FF2B5EF4-FFF2-40B4-BE49-F238E27FC236}">
                <a16:creationId xmlns:a16="http://schemas.microsoft.com/office/drawing/2014/main" id="{28BEC700-5868-7994-FE4B-32C19268B346}"/>
              </a:ext>
            </a:extLst>
          </p:cNvPr>
          <p:cNvSpPr txBox="1">
            <a:spLocks/>
          </p:cNvSpPr>
          <p:nvPr/>
        </p:nvSpPr>
        <p:spPr>
          <a:xfrm>
            <a:off x="6354487" y="1198563"/>
            <a:ext cx="3243711" cy="461486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graphicFrame>
        <p:nvGraphicFramePr>
          <p:cNvPr id="16" name="Chart 15">
            <a:extLst>
              <a:ext uri="{FF2B5EF4-FFF2-40B4-BE49-F238E27FC236}">
                <a16:creationId xmlns:a16="http://schemas.microsoft.com/office/drawing/2014/main" id="{97E86893-0E37-27D8-73A7-431D4227C0DD}"/>
              </a:ext>
            </a:extLst>
          </p:cNvPr>
          <p:cNvGraphicFramePr/>
          <p:nvPr>
            <p:custDataLst>
              <p:tags r:id="rId44"/>
            </p:custDataLst>
          </p:nvPr>
        </p:nvGraphicFramePr>
        <p:xfrm>
          <a:off x="6613525" y="2393950"/>
          <a:ext cx="2909888" cy="2925763"/>
        </p:xfrm>
        <a:graphic>
          <a:graphicData uri="http://schemas.openxmlformats.org/drawingml/2006/chart">
            <c:chart xmlns:c="http://schemas.openxmlformats.org/drawingml/2006/chart" xmlns:r="http://schemas.openxmlformats.org/officeDocument/2006/relationships" r:id="rId103"/>
          </a:graphicData>
        </a:graphic>
      </p:graphicFrame>
      <p:sp>
        <p:nvSpPr>
          <p:cNvPr id="19" name="Text Placeholder 2">
            <a:extLst>
              <a:ext uri="{FF2B5EF4-FFF2-40B4-BE49-F238E27FC236}">
                <a16:creationId xmlns:a16="http://schemas.microsoft.com/office/drawing/2014/main" id="{9EB274EB-8599-885F-E776-038E2F394DA8}"/>
              </a:ext>
            </a:extLst>
          </p:cNvPr>
          <p:cNvSpPr>
            <a:spLocks noGrp="1"/>
          </p:cNvSpPr>
          <p:nvPr>
            <p:custDataLst>
              <p:tags r:id="rId45"/>
            </p:custDataLst>
          </p:nvPr>
        </p:nvSpPr>
        <p:spPr bwMode="gray">
          <a:xfrm>
            <a:off x="8710613" y="4386263"/>
            <a:ext cx="231775" cy="160338"/>
          </a:xfrm>
          <a:prstGeom prst="rect">
            <a:avLst/>
          </a:prstGeom>
          <a:solidFill>
            <a:srgbClr val="27D07E"/>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7E9F16B0-BE9C-462E-8971-54452BB7DB7C}" type="datetime'''''''''''''''''''''''''''''''''1''''''''''%'''''''">
              <a:rPr lang="en-US" altLang="en-US" sz="1050" smtClean="0">
                <a:effectLst/>
              </a:rPr>
              <a:pPr lvl="0" algn="ctr">
                <a:spcBef>
                  <a:spcPct val="0"/>
                </a:spcBef>
                <a:spcAft>
                  <a:spcPct val="0"/>
                </a:spcAft>
              </a:pPr>
              <a:t>1%</a:t>
            </a:fld>
            <a:endParaRPr lang="en-US" sz="1050"/>
          </a:p>
        </p:txBody>
      </p:sp>
      <p:sp>
        <p:nvSpPr>
          <p:cNvPr id="21" name="Text Placeholder 2">
            <a:extLst>
              <a:ext uri="{FF2B5EF4-FFF2-40B4-BE49-F238E27FC236}">
                <a16:creationId xmlns:a16="http://schemas.microsoft.com/office/drawing/2014/main" id="{FB720661-A5AC-15F1-BCDD-473EC79AED26}"/>
              </a:ext>
            </a:extLst>
          </p:cNvPr>
          <p:cNvSpPr>
            <a:spLocks noGrp="1"/>
          </p:cNvSpPr>
          <p:nvPr>
            <p:custDataLst>
              <p:tags r:id="rId46"/>
            </p:custDataLst>
          </p:nvPr>
        </p:nvSpPr>
        <p:spPr bwMode="gray">
          <a:xfrm>
            <a:off x="8497888" y="4270375"/>
            <a:ext cx="231775" cy="160338"/>
          </a:xfrm>
          <a:prstGeom prst="rect">
            <a:avLst/>
          </a:prstGeom>
          <a:solidFill>
            <a:srgbClr val="FACD21"/>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E02F7F3-7661-433B-99A0-39094ECC63D9}" type="datetime'''''''1''''''''''''''''''''''%'''''''">
              <a:rPr lang="en-US" altLang="en-US" sz="1050" smtClean="0">
                <a:effectLst/>
              </a:rPr>
              <a:pPr lvl="0" algn="ctr">
                <a:spcBef>
                  <a:spcPct val="0"/>
                </a:spcBef>
                <a:spcAft>
                  <a:spcPct val="0"/>
                </a:spcAft>
              </a:pPr>
              <a:t>1%</a:t>
            </a:fld>
            <a:endParaRPr lang="en-US" sz="1050"/>
          </a:p>
        </p:txBody>
      </p:sp>
      <p:sp>
        <p:nvSpPr>
          <p:cNvPr id="23" name="Text Placeholder 2">
            <a:extLst>
              <a:ext uri="{FF2B5EF4-FFF2-40B4-BE49-F238E27FC236}">
                <a16:creationId xmlns:a16="http://schemas.microsoft.com/office/drawing/2014/main" id="{8D8102E1-2FB8-CF9F-0447-69EC087D2E4D}"/>
              </a:ext>
            </a:extLst>
          </p:cNvPr>
          <p:cNvSpPr>
            <a:spLocks noGrp="1"/>
          </p:cNvSpPr>
          <p:nvPr>
            <p:custDataLst>
              <p:tags r:id="rId47"/>
            </p:custDataLst>
          </p:nvPr>
        </p:nvSpPr>
        <p:spPr bwMode="gray">
          <a:xfrm>
            <a:off x="8756650" y="4548188"/>
            <a:ext cx="231775" cy="160338"/>
          </a:xfrm>
          <a:prstGeom prst="rect">
            <a:avLst/>
          </a:prstGeom>
          <a:solidFill>
            <a:srgbClr val="003059"/>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F3ED478-22AA-4777-A070-098CA8A645ED}" type="datetime'''''''''''''0''''''''''''%'''''''''''''">
              <a:rPr lang="en-US" altLang="en-US" sz="1050" smtClean="0">
                <a:solidFill>
                  <a:schemeClr val="bg1"/>
                </a:solidFill>
                <a:effectLst/>
              </a:rPr>
              <a:pPr lvl="0" algn="ctr">
                <a:spcBef>
                  <a:spcPct val="0"/>
                </a:spcBef>
                <a:spcAft>
                  <a:spcPct val="0"/>
                </a:spcAft>
              </a:pPr>
              <a:t>0%</a:t>
            </a:fld>
            <a:endParaRPr lang="en-US" sz="1050">
              <a:solidFill>
                <a:schemeClr val="bg1"/>
              </a:solidFill>
            </a:endParaRPr>
          </a:p>
        </p:txBody>
      </p:sp>
    </p:spTree>
    <p:extLst>
      <p:ext uri="{BB962C8B-B14F-4D97-AF65-F5344CB8AC3E}">
        <p14:creationId xmlns:p14="http://schemas.microsoft.com/office/powerpoint/2010/main" val="69959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56B43EF-FA0F-F558-1298-738B02CE08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6" name="think-cell data - do not delete" hidden="1">
                        <a:extLst>
                          <a:ext uri="{FF2B5EF4-FFF2-40B4-BE49-F238E27FC236}">
                            <a16:creationId xmlns:a16="http://schemas.microsoft.com/office/drawing/2014/main" id="{D56B43EF-FA0F-F558-1298-738B02CE08D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740AD41D-C629-FEA3-C07E-681C4AA6DCA4}"/>
              </a:ext>
            </a:extLst>
          </p:cNvPr>
          <p:cNvSpPr>
            <a:spLocks noGrp="1"/>
          </p:cNvSpPr>
          <p:nvPr>
            <p:ph type="title"/>
            <p:custDataLst>
              <p:tags r:id="rId2"/>
            </p:custDataLst>
          </p:nvPr>
        </p:nvSpPr>
        <p:spPr/>
        <p:txBody>
          <a:bodyPr vert="horz"/>
          <a:lstStyle/>
          <a:p>
            <a:r>
              <a:rPr lang="en-US"/>
              <a:t>Transition to a batch process is enabled by structured stakeholder engagement and governance</a:t>
            </a:r>
          </a:p>
        </p:txBody>
      </p:sp>
      <p:sp>
        <p:nvSpPr>
          <p:cNvPr id="8" name="TextBox 7">
            <a:extLst>
              <a:ext uri="{FF2B5EF4-FFF2-40B4-BE49-F238E27FC236}">
                <a16:creationId xmlns:a16="http://schemas.microsoft.com/office/drawing/2014/main" id="{F1850C2F-B325-71EA-F188-AEAA89D549E9}"/>
              </a:ext>
            </a:extLst>
          </p:cNvPr>
          <p:cNvSpPr txBox="1">
            <a:spLocks/>
          </p:cNvSpPr>
          <p:nvPr>
            <p:custDataLst>
              <p:tags r:id="rId3"/>
            </p:custDataLst>
          </p:nvPr>
        </p:nvSpPr>
        <p:spPr>
          <a:xfrm>
            <a:off x="554736" y="2853526"/>
            <a:ext cx="3293200" cy="61555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Broad-based stakeholder input for initial design</a:t>
            </a:r>
          </a:p>
        </p:txBody>
      </p:sp>
      <p:sp>
        <p:nvSpPr>
          <p:cNvPr id="12" name="TextBox 11">
            <a:extLst>
              <a:ext uri="{FF2B5EF4-FFF2-40B4-BE49-F238E27FC236}">
                <a16:creationId xmlns:a16="http://schemas.microsoft.com/office/drawing/2014/main" id="{094850C0-4690-1A1B-C5A0-2AA23CAA98E3}"/>
              </a:ext>
            </a:extLst>
          </p:cNvPr>
          <p:cNvSpPr txBox="1">
            <a:spLocks/>
          </p:cNvSpPr>
          <p:nvPr>
            <p:custDataLst>
              <p:tags r:id="rId4"/>
            </p:custDataLst>
          </p:nvPr>
        </p:nvSpPr>
        <p:spPr>
          <a:xfrm>
            <a:off x="4449399" y="2853526"/>
            <a:ext cx="3293200" cy="923330"/>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Iterative refinement through stakeholder workshops</a:t>
            </a:r>
          </a:p>
        </p:txBody>
      </p:sp>
      <p:sp>
        <p:nvSpPr>
          <p:cNvPr id="15" name="TextBox 14">
            <a:extLst>
              <a:ext uri="{FF2B5EF4-FFF2-40B4-BE49-F238E27FC236}">
                <a16:creationId xmlns:a16="http://schemas.microsoft.com/office/drawing/2014/main" id="{E9EE37F9-D430-A9EB-2B35-194FA8ACA155}"/>
              </a:ext>
            </a:extLst>
          </p:cNvPr>
          <p:cNvSpPr txBox="1">
            <a:spLocks/>
          </p:cNvSpPr>
          <p:nvPr>
            <p:custDataLst>
              <p:tags r:id="rId5"/>
            </p:custDataLst>
          </p:nvPr>
        </p:nvSpPr>
        <p:spPr>
          <a:xfrm>
            <a:off x="8344063" y="2853526"/>
            <a:ext cx="3293200" cy="61555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Formal ERCOT governance and approval</a:t>
            </a:r>
          </a:p>
        </p:txBody>
      </p:sp>
      <p:sp>
        <p:nvSpPr>
          <p:cNvPr id="22" name="TextBox 21">
            <a:extLst>
              <a:ext uri="{FF2B5EF4-FFF2-40B4-BE49-F238E27FC236}">
                <a16:creationId xmlns:a16="http://schemas.microsoft.com/office/drawing/2014/main" id="{7108C23F-3924-A627-87CF-A712DFC4DE82}"/>
              </a:ext>
            </a:extLst>
          </p:cNvPr>
          <p:cNvSpPr txBox="1">
            <a:spLocks/>
          </p:cNvSpPr>
          <p:nvPr>
            <p:custDataLst>
              <p:tags r:id="rId6"/>
            </p:custDataLst>
          </p:nvPr>
        </p:nvSpPr>
        <p:spPr>
          <a:xfrm>
            <a:off x="554736" y="4004474"/>
            <a:ext cx="3293200" cy="147732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Extensive stakeholder outreach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(interviews, workshops, surveys, public comments) </a:t>
            </a: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to identify key issues in the current process and inform the initial design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of Batch Zero PGRR145</a:t>
            </a:r>
          </a:p>
        </p:txBody>
      </p:sp>
      <p:grpSp>
        <p:nvGrpSpPr>
          <p:cNvPr id="28" name="CustomIcon">
            <a:extLst>
              <a:ext uri="{FF2B5EF4-FFF2-40B4-BE49-F238E27FC236}">
                <a16:creationId xmlns:a16="http://schemas.microsoft.com/office/drawing/2014/main" id="{7472F818-9147-BC0B-CC79-65A1F4E99499}"/>
              </a:ext>
            </a:extLst>
          </p:cNvPr>
          <p:cNvGrpSpPr>
            <a:grpSpLocks noChangeAspect="1"/>
          </p:cNvGrpSpPr>
          <p:nvPr>
            <p:custDataLst>
              <p:tags r:id="rId7"/>
            </p:custDataLst>
          </p:nvPr>
        </p:nvGrpSpPr>
        <p:grpSpPr>
          <a:xfrm>
            <a:off x="1584351" y="1440501"/>
            <a:ext cx="1233970" cy="1233970"/>
            <a:chOff x="-205105" y="-205105"/>
            <a:chExt cx="1019810" cy="1019810"/>
          </a:xfrm>
        </p:grpSpPr>
        <p:sp>
          <p:nvSpPr>
            <p:cNvPr id="25" name="Oval 24">
              <a:extLst>
                <a:ext uri="{FF2B5EF4-FFF2-40B4-BE49-F238E27FC236}">
                  <a16:creationId xmlns:a16="http://schemas.microsoft.com/office/drawing/2014/main" id="{C0507844-38E9-14F5-9228-8F9C0703F311}"/>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7" name="Graphic 26">
              <a:extLst>
                <a:ext uri="{FF2B5EF4-FFF2-40B4-BE49-F238E27FC236}">
                  <a16:creationId xmlns:a16="http://schemas.microsoft.com/office/drawing/2014/main" id="{B7784C2F-4C81-E058-63DB-4BC0D5B342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609600" cy="609600"/>
            </a:xfrm>
            <a:prstGeom prst="rect">
              <a:avLst/>
            </a:prstGeom>
          </p:spPr>
        </p:pic>
      </p:grpSp>
      <p:grpSp>
        <p:nvGrpSpPr>
          <p:cNvPr id="32" name="CustomIcon">
            <a:extLst>
              <a:ext uri="{FF2B5EF4-FFF2-40B4-BE49-F238E27FC236}">
                <a16:creationId xmlns:a16="http://schemas.microsoft.com/office/drawing/2014/main" id="{7180730B-F721-6D71-47B9-F4C19D6E5A88}"/>
              </a:ext>
            </a:extLst>
          </p:cNvPr>
          <p:cNvGrpSpPr>
            <a:grpSpLocks noChangeAspect="1"/>
          </p:cNvGrpSpPr>
          <p:nvPr>
            <p:custDataLst>
              <p:tags r:id="rId8"/>
            </p:custDataLst>
          </p:nvPr>
        </p:nvGrpSpPr>
        <p:grpSpPr>
          <a:xfrm>
            <a:off x="5479014" y="1440501"/>
            <a:ext cx="1233970" cy="1233970"/>
            <a:chOff x="-205105" y="-205105"/>
            <a:chExt cx="1019810" cy="1019810"/>
          </a:xfrm>
        </p:grpSpPr>
        <p:sp>
          <p:nvSpPr>
            <p:cNvPr id="29" name="Oval 28">
              <a:extLst>
                <a:ext uri="{FF2B5EF4-FFF2-40B4-BE49-F238E27FC236}">
                  <a16:creationId xmlns:a16="http://schemas.microsoft.com/office/drawing/2014/main" id="{5DC80FC6-354D-D87B-E172-6CC82B6F40A1}"/>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1" name="Graphic 30">
              <a:extLst>
                <a:ext uri="{FF2B5EF4-FFF2-40B4-BE49-F238E27FC236}">
                  <a16:creationId xmlns:a16="http://schemas.microsoft.com/office/drawing/2014/main" id="{372121D2-9C19-A801-55F8-098E4BFBB79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0"/>
              <a:ext cx="609600" cy="609600"/>
            </a:xfrm>
            <a:prstGeom prst="rect">
              <a:avLst/>
            </a:prstGeom>
          </p:spPr>
        </p:pic>
      </p:grpSp>
      <p:grpSp>
        <p:nvGrpSpPr>
          <p:cNvPr id="36" name="CustomIcon">
            <a:extLst>
              <a:ext uri="{FF2B5EF4-FFF2-40B4-BE49-F238E27FC236}">
                <a16:creationId xmlns:a16="http://schemas.microsoft.com/office/drawing/2014/main" id="{638AE7F1-4411-E778-46C6-887146BD07A7}"/>
              </a:ext>
            </a:extLst>
          </p:cNvPr>
          <p:cNvGrpSpPr>
            <a:grpSpLocks noChangeAspect="1"/>
          </p:cNvGrpSpPr>
          <p:nvPr>
            <p:custDataLst>
              <p:tags r:id="rId9"/>
            </p:custDataLst>
          </p:nvPr>
        </p:nvGrpSpPr>
        <p:grpSpPr>
          <a:xfrm>
            <a:off x="9373678" y="1440501"/>
            <a:ext cx="1233970" cy="1233970"/>
            <a:chOff x="-205105" y="-205105"/>
            <a:chExt cx="1019810" cy="1019810"/>
          </a:xfrm>
        </p:grpSpPr>
        <p:sp>
          <p:nvSpPr>
            <p:cNvPr id="33" name="Oval 32">
              <a:extLst>
                <a:ext uri="{FF2B5EF4-FFF2-40B4-BE49-F238E27FC236}">
                  <a16:creationId xmlns:a16="http://schemas.microsoft.com/office/drawing/2014/main" id="{BCF56387-1C87-E033-66B9-85FC6F28CFBA}"/>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5" name="Graphic 34">
              <a:extLst>
                <a:ext uri="{FF2B5EF4-FFF2-40B4-BE49-F238E27FC236}">
                  <a16:creationId xmlns:a16="http://schemas.microsoft.com/office/drawing/2014/main" id="{22A8D118-B9B4-EA93-8D75-9A5A65A9085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sp>
        <p:nvSpPr>
          <p:cNvPr id="38" name="TextBox 37">
            <a:extLst>
              <a:ext uri="{FF2B5EF4-FFF2-40B4-BE49-F238E27FC236}">
                <a16:creationId xmlns:a16="http://schemas.microsoft.com/office/drawing/2014/main" id="{005400F9-C6A5-1845-3886-1D2129653BC6}"/>
              </a:ext>
            </a:extLst>
          </p:cNvPr>
          <p:cNvSpPr txBox="1">
            <a:spLocks/>
          </p:cNvSpPr>
          <p:nvPr>
            <p:custDataLst>
              <p:tags r:id="rId10"/>
            </p:custDataLst>
          </p:nvPr>
        </p:nvSpPr>
        <p:spPr>
          <a:xfrm>
            <a:off x="4449399" y="4004474"/>
            <a:ext cx="3293200" cy="147732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Vetting and refinement of initial proposal through stakeholder workshops</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testing key elements and incorporating stakeholder feedback to ensure a robust and implementable design</a:t>
            </a:r>
          </a:p>
        </p:txBody>
      </p:sp>
      <p:sp>
        <p:nvSpPr>
          <p:cNvPr id="39" name="TextBox 38">
            <a:extLst>
              <a:ext uri="{FF2B5EF4-FFF2-40B4-BE49-F238E27FC236}">
                <a16:creationId xmlns:a16="http://schemas.microsoft.com/office/drawing/2014/main" id="{1074DBEB-5BB1-BD30-A2E7-97081415954B}"/>
              </a:ext>
            </a:extLst>
          </p:cNvPr>
          <p:cNvSpPr txBox="1">
            <a:spLocks/>
          </p:cNvSpPr>
          <p:nvPr>
            <p:custDataLst>
              <p:tags r:id="rId11"/>
            </p:custDataLst>
          </p:nvPr>
        </p:nvSpPr>
        <p:spPr>
          <a:xfrm>
            <a:off x="8344063" y="4004474"/>
            <a:ext cx="3293200" cy="123110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Progression through ERCOT governance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(PRS, ROS, TAC, Board) and PUCT review, ensuring alignment, technical validation, and approval for implementation</a:t>
            </a:r>
          </a:p>
        </p:txBody>
      </p:sp>
      <p:sp>
        <p:nvSpPr>
          <p:cNvPr id="3" name="Slide Number Placeholder 4">
            <a:extLst>
              <a:ext uri="{FF2B5EF4-FFF2-40B4-BE49-F238E27FC236}">
                <a16:creationId xmlns:a16="http://schemas.microsoft.com/office/drawing/2014/main" id="{B47F5B62-E4E5-614E-2774-41C94B7719EB}"/>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7</a:t>
            </a:fld>
            <a:endParaRPr lang="en-US"/>
          </a:p>
        </p:txBody>
      </p:sp>
    </p:spTree>
    <p:extLst>
      <p:ext uri="{BB962C8B-B14F-4D97-AF65-F5344CB8AC3E}">
        <p14:creationId xmlns:p14="http://schemas.microsoft.com/office/powerpoint/2010/main" val="266535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222382-FBA3-3884-39D2-35346AE45A08}"/>
              </a:ext>
            </a:extLst>
          </p:cNvPr>
          <p:cNvGraphicFramePr>
            <a:graphicFrameLocks noChangeAspect="1"/>
          </p:cNvGraphicFramePr>
          <p:nvPr>
            <p:custDataLst>
              <p:tags r:id="rId1"/>
            </p:custDataLst>
            <p:extLst>
              <p:ext uri="{D42A27DB-BD31-4B8C-83A1-F6EECF244321}">
                <p14:modId xmlns:p14="http://schemas.microsoft.com/office/powerpoint/2010/main" val="238717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FC222382-FBA3-3884-39D2-35346AE45A08}"/>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70E6246A-6B9F-35F7-9415-8617425E887A}"/>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PUCT rulemakings under SB6 are reshaping how large loads are planned, interconnected, and paid for</a:t>
            </a:r>
          </a:p>
        </p:txBody>
      </p:sp>
      <p:sp>
        <p:nvSpPr>
          <p:cNvPr id="2" name="TextBox 1">
            <a:extLst>
              <a:ext uri="{FF2B5EF4-FFF2-40B4-BE49-F238E27FC236}">
                <a16:creationId xmlns:a16="http://schemas.microsoft.com/office/drawing/2014/main" id="{8E447207-D9C3-8025-4FF8-4F6E8C785877}"/>
              </a:ext>
            </a:extLst>
          </p:cNvPr>
          <p:cNvSpPr txBox="1"/>
          <p:nvPr>
            <p:custDataLst>
              <p:tags r:id="rId3"/>
            </p:custDataLst>
          </p:nvPr>
        </p:nvSpPr>
        <p:spPr>
          <a:xfrm>
            <a:off x="495299" y="653291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PUCT Project Nos. 58479, 58480, 58481, 58484; SB6 Implementation Docket (Project No. 58317)</a:t>
            </a:r>
          </a:p>
        </p:txBody>
      </p:sp>
      <p:cxnSp>
        <p:nvCxnSpPr>
          <p:cNvPr id="34" name="Straight Arrow Connector 33">
            <a:extLst>
              <a:ext uri="{FF2B5EF4-FFF2-40B4-BE49-F238E27FC236}">
                <a16:creationId xmlns:a16="http://schemas.microsoft.com/office/drawing/2014/main" id="{A42A87E4-CD69-9FB6-8147-903790A50BD2}"/>
              </a:ext>
            </a:extLst>
          </p:cNvPr>
          <p:cNvCxnSpPr>
            <a:cxnSpLocks/>
          </p:cNvCxnSpPr>
          <p:nvPr/>
        </p:nvCxnSpPr>
        <p:spPr>
          <a:xfrm>
            <a:off x="2048373" y="5970338"/>
            <a:ext cx="9572127"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C6CE885-13FC-B1C8-486F-EFEEC183D713}"/>
              </a:ext>
            </a:extLst>
          </p:cNvPr>
          <p:cNvGrpSpPr/>
          <p:nvPr/>
        </p:nvGrpSpPr>
        <p:grpSpPr>
          <a:xfrm>
            <a:off x="2518506" y="5627639"/>
            <a:ext cx="8631861" cy="685399"/>
            <a:chOff x="2361487" y="5531389"/>
            <a:chExt cx="8631861" cy="685399"/>
          </a:xfrm>
        </p:grpSpPr>
        <p:sp>
          <p:nvSpPr>
            <p:cNvPr id="35" name="Rectangle 34">
              <a:extLst>
                <a:ext uri="{FF2B5EF4-FFF2-40B4-BE49-F238E27FC236}">
                  <a16:creationId xmlns:a16="http://schemas.microsoft.com/office/drawing/2014/main" id="{EE807EFC-5002-8762-1BE6-E40E8ABC8031}"/>
                </a:ext>
              </a:extLst>
            </p:cNvPr>
            <p:cNvSpPr/>
            <p:nvPr/>
          </p:nvSpPr>
          <p:spPr>
            <a:xfrm>
              <a:off x="2599362" y="5531389"/>
              <a:ext cx="8393986" cy="685399"/>
            </a:xfrm>
            <a:prstGeom prst="rect">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tx1"/>
                  </a:solidFill>
                </a:rPr>
                <a:t>SB6 establishes the overarching policy framework to ensure large load growth is integrated reliably, cost-responsibly, and transparently </a:t>
              </a:r>
              <a:r>
                <a:rPr lang="en-US" sz="1200">
                  <a:solidFill>
                    <a:schemeClr val="tx1"/>
                  </a:solidFill>
                </a:rPr>
                <a:t>– under which these rulemakings define the mechanisms for forecasting, interconnection, and cost allocation</a:t>
              </a:r>
            </a:p>
          </p:txBody>
        </p:sp>
        <p:grpSp>
          <p:nvGrpSpPr>
            <p:cNvPr id="39" name="CustomIcon">
              <a:extLst>
                <a:ext uri="{FF2B5EF4-FFF2-40B4-BE49-F238E27FC236}">
                  <a16:creationId xmlns:a16="http://schemas.microsoft.com/office/drawing/2014/main" id="{8DAAF431-10B0-6560-A940-6AC7CC24035D}"/>
                </a:ext>
              </a:extLst>
            </p:cNvPr>
            <p:cNvGrpSpPr>
              <a:grpSpLocks noChangeAspect="1"/>
            </p:cNvGrpSpPr>
            <p:nvPr>
              <p:custDataLst>
                <p:tags r:id="rId28"/>
              </p:custDataLst>
            </p:nvPr>
          </p:nvGrpSpPr>
          <p:grpSpPr>
            <a:xfrm>
              <a:off x="2361487" y="5636213"/>
              <a:ext cx="475749" cy="475749"/>
              <a:chOff x="-205105" y="-205105"/>
              <a:chExt cx="1019810" cy="1019810"/>
            </a:xfrm>
          </p:grpSpPr>
          <p:sp>
            <p:nvSpPr>
              <p:cNvPr id="40" name="Oval 39">
                <a:extLst>
                  <a:ext uri="{FF2B5EF4-FFF2-40B4-BE49-F238E27FC236}">
                    <a16:creationId xmlns:a16="http://schemas.microsoft.com/office/drawing/2014/main" id="{2A5405CC-1DE0-F348-CC9E-1825915B1DD4}"/>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42" name="Graphic 41">
                <a:extLst>
                  <a:ext uri="{FF2B5EF4-FFF2-40B4-BE49-F238E27FC236}">
                    <a16:creationId xmlns:a16="http://schemas.microsoft.com/office/drawing/2014/main" id="{56FEE68B-EBAF-B037-6DDF-0715F5F3EF5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0" y="0"/>
                <a:ext cx="609602" cy="609602"/>
              </a:xfrm>
              <a:prstGeom prst="rect">
                <a:avLst/>
              </a:prstGeom>
            </p:spPr>
          </p:pic>
        </p:grpSp>
      </p:grpSp>
      <p:grpSp>
        <p:nvGrpSpPr>
          <p:cNvPr id="12" name="Group 11">
            <a:extLst>
              <a:ext uri="{FF2B5EF4-FFF2-40B4-BE49-F238E27FC236}">
                <a16:creationId xmlns:a16="http://schemas.microsoft.com/office/drawing/2014/main" id="{D5191FB2-D72F-352B-866B-3CB9EF87F8E5}"/>
              </a:ext>
            </a:extLst>
          </p:cNvPr>
          <p:cNvGrpSpPr/>
          <p:nvPr/>
        </p:nvGrpSpPr>
        <p:grpSpPr>
          <a:xfrm>
            <a:off x="554736" y="1142541"/>
            <a:ext cx="11065764" cy="4304177"/>
            <a:chOff x="554736" y="1017416"/>
            <a:chExt cx="11065764" cy="4304177"/>
          </a:xfrm>
        </p:grpSpPr>
        <p:sp>
          <p:nvSpPr>
            <p:cNvPr id="8" name="TextBox 7">
              <a:extLst>
                <a:ext uri="{FF2B5EF4-FFF2-40B4-BE49-F238E27FC236}">
                  <a16:creationId xmlns:a16="http://schemas.microsoft.com/office/drawing/2014/main" id="{ABE33B4E-3072-2635-E1F7-19FD5E9A89FE}"/>
                </a:ext>
              </a:extLst>
            </p:cNvPr>
            <p:cNvSpPr txBox="1">
              <a:spLocks/>
            </p:cNvSpPr>
            <p:nvPr/>
          </p:nvSpPr>
          <p:spPr>
            <a:xfrm>
              <a:off x="2048373" y="1430169"/>
              <a:ext cx="4773667" cy="3891424"/>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D7698D8E-6739-1BED-C04D-F0B5DB5AE6AE}"/>
                </a:ext>
              </a:extLst>
            </p:cNvPr>
            <p:cNvSpPr txBox="1"/>
            <p:nvPr>
              <p:custDataLst>
                <p:tags r:id="rId4"/>
              </p:custDataLst>
            </p:nvPr>
          </p:nvSpPr>
          <p:spPr>
            <a:xfrm>
              <a:off x="554736" y="1926501"/>
              <a:ext cx="1245941"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11" name="TextBox 10">
              <a:extLst>
                <a:ext uri="{FF2B5EF4-FFF2-40B4-BE49-F238E27FC236}">
                  <a16:creationId xmlns:a16="http://schemas.microsoft.com/office/drawing/2014/main" id="{5D47AEDF-B99C-A0A6-7D59-E04E9AA1C4E2}"/>
                </a:ext>
              </a:extLst>
            </p:cNvPr>
            <p:cNvSpPr txBox="1"/>
            <p:nvPr>
              <p:custDataLst>
                <p:tags r:id="rId5"/>
              </p:custDataLst>
            </p:nvPr>
          </p:nvSpPr>
          <p:spPr>
            <a:xfrm>
              <a:off x="554736" y="2997110"/>
              <a:ext cx="1245941"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Why it matters for LLIS..</a:t>
              </a:r>
            </a:p>
          </p:txBody>
        </p:sp>
        <p:sp>
          <p:nvSpPr>
            <p:cNvPr id="13" name="TextBox 12">
              <a:extLst>
                <a:ext uri="{FF2B5EF4-FFF2-40B4-BE49-F238E27FC236}">
                  <a16:creationId xmlns:a16="http://schemas.microsoft.com/office/drawing/2014/main" id="{CF9FEA36-0674-3784-B15F-95DCFD86F739}"/>
                </a:ext>
              </a:extLst>
            </p:cNvPr>
            <p:cNvSpPr txBox="1">
              <a:spLocks/>
            </p:cNvSpPr>
            <p:nvPr>
              <p:custDataLst>
                <p:tags r:id="rId6"/>
              </p:custDataLst>
            </p:nvPr>
          </p:nvSpPr>
          <p:spPr>
            <a:xfrm>
              <a:off x="2048373" y="1430169"/>
              <a:ext cx="2207260" cy="369332"/>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58480 – Large Load Forecasting Criteria</a:t>
              </a:r>
            </a:p>
          </p:txBody>
        </p:sp>
        <p:sp>
          <p:nvSpPr>
            <p:cNvPr id="16" name="TextBox 15">
              <a:extLst>
                <a:ext uri="{FF2B5EF4-FFF2-40B4-BE49-F238E27FC236}">
                  <a16:creationId xmlns:a16="http://schemas.microsoft.com/office/drawing/2014/main" id="{FB42D0D2-2A2C-DB84-1F85-4541C0084D38}"/>
                </a:ext>
              </a:extLst>
            </p:cNvPr>
            <p:cNvSpPr txBox="1"/>
            <p:nvPr>
              <p:custDataLst>
                <p:tags r:id="rId7"/>
              </p:custDataLst>
            </p:nvPr>
          </p:nvSpPr>
          <p:spPr>
            <a:xfrm>
              <a:off x="2048373" y="1926501"/>
              <a:ext cx="2207260"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Establishes standardized requirements for how large load forecasts are developed and incorporated </a:t>
              </a:r>
              <a:r>
                <a:rPr lang="en-US" sz="1200"/>
                <a:t>into ERCOT planning processes</a:t>
              </a:r>
            </a:p>
          </p:txBody>
        </p:sp>
        <p:sp>
          <p:nvSpPr>
            <p:cNvPr id="17" name="TextBox 16">
              <a:extLst>
                <a:ext uri="{FF2B5EF4-FFF2-40B4-BE49-F238E27FC236}">
                  <a16:creationId xmlns:a16="http://schemas.microsoft.com/office/drawing/2014/main" id="{C5DF677C-BFE0-090F-2DD0-7241940C87B9}"/>
                </a:ext>
              </a:extLst>
            </p:cNvPr>
            <p:cNvSpPr txBox="1"/>
            <p:nvPr>
              <p:custDataLst>
                <p:tags r:id="rId8"/>
              </p:custDataLst>
            </p:nvPr>
          </p:nvSpPr>
          <p:spPr>
            <a:xfrm>
              <a:off x="2048373" y="2997110"/>
              <a:ext cx="2207260" cy="181588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Determines which loads are considered “real” vs. speculative in studies</a:t>
              </a:r>
            </a:p>
            <a:p>
              <a:pPr marL="225425" indent="-225425">
                <a:buFont typeface="Arial" panose="020B0604020202020204" pitchFamily="34" charset="0"/>
                <a:buChar char="•"/>
              </a:pPr>
              <a:r>
                <a:rPr lang="en-US" sz="1200"/>
                <a:t>Directly impacts planning assumptions and transmission sizing</a:t>
              </a:r>
            </a:p>
            <a:p>
              <a:pPr marL="225425" indent="-225425">
                <a:buFont typeface="Arial" panose="020B0604020202020204" pitchFamily="34" charset="0"/>
                <a:buChar char="•"/>
              </a:pPr>
              <a:r>
                <a:rPr lang="en-US" sz="1200"/>
                <a:t>Reduces risk of over-forecasting (stranded or misallocated infrastructure)</a:t>
              </a:r>
            </a:p>
          </p:txBody>
        </p:sp>
        <p:sp>
          <p:nvSpPr>
            <p:cNvPr id="18" name="TextBox 17">
              <a:extLst>
                <a:ext uri="{FF2B5EF4-FFF2-40B4-BE49-F238E27FC236}">
                  <a16:creationId xmlns:a16="http://schemas.microsoft.com/office/drawing/2014/main" id="{7184AA6B-0D0E-85BD-7DF8-EFAA063C9C64}"/>
                </a:ext>
              </a:extLst>
            </p:cNvPr>
            <p:cNvSpPr txBox="1">
              <a:spLocks/>
            </p:cNvSpPr>
            <p:nvPr>
              <p:custDataLst>
                <p:tags r:id="rId9"/>
              </p:custDataLst>
            </p:nvPr>
          </p:nvSpPr>
          <p:spPr>
            <a:xfrm>
              <a:off x="4503328" y="1430169"/>
              <a:ext cx="2207260" cy="369332"/>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58481 – Large Load Interconnection Standards</a:t>
              </a:r>
            </a:p>
          </p:txBody>
        </p:sp>
        <p:sp>
          <p:nvSpPr>
            <p:cNvPr id="19" name="TextBox 18">
              <a:extLst>
                <a:ext uri="{FF2B5EF4-FFF2-40B4-BE49-F238E27FC236}">
                  <a16:creationId xmlns:a16="http://schemas.microsoft.com/office/drawing/2014/main" id="{DBC1660A-7C98-8B24-0521-5FE93453FDD5}"/>
                </a:ext>
              </a:extLst>
            </p:cNvPr>
            <p:cNvSpPr txBox="1"/>
            <p:nvPr>
              <p:custDataLst>
                <p:tags r:id="rId10"/>
              </p:custDataLst>
            </p:nvPr>
          </p:nvSpPr>
          <p:spPr>
            <a:xfrm>
              <a:off x="4503329" y="1926501"/>
              <a:ext cx="2207260"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Defines requirements for interconnecting large loads</a:t>
              </a:r>
              <a:r>
                <a:rPr lang="en-US" sz="1200"/>
                <a:t>, including financial commitments, study requirements, and reliability criteria</a:t>
              </a:r>
            </a:p>
          </p:txBody>
        </p:sp>
        <p:sp>
          <p:nvSpPr>
            <p:cNvPr id="20" name="TextBox 19">
              <a:extLst>
                <a:ext uri="{FF2B5EF4-FFF2-40B4-BE49-F238E27FC236}">
                  <a16:creationId xmlns:a16="http://schemas.microsoft.com/office/drawing/2014/main" id="{B5969029-10B7-1344-0652-F956ED855EEA}"/>
                </a:ext>
              </a:extLst>
            </p:cNvPr>
            <p:cNvSpPr txBox="1"/>
            <p:nvPr>
              <p:custDataLst>
                <p:tags r:id="rId11"/>
              </p:custDataLst>
            </p:nvPr>
          </p:nvSpPr>
          <p:spPr>
            <a:xfrm>
              <a:off x="6958285" y="1430169"/>
              <a:ext cx="2207260"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58479 – Co-location / Net Metering</a:t>
              </a:r>
            </a:p>
          </p:txBody>
        </p:sp>
        <p:sp>
          <p:nvSpPr>
            <p:cNvPr id="22" name="TextBox 21">
              <a:extLst>
                <a:ext uri="{FF2B5EF4-FFF2-40B4-BE49-F238E27FC236}">
                  <a16:creationId xmlns:a16="http://schemas.microsoft.com/office/drawing/2014/main" id="{0FE81796-1EE5-033A-A874-A15071B3183C}"/>
                </a:ext>
              </a:extLst>
            </p:cNvPr>
            <p:cNvSpPr txBox="1"/>
            <p:nvPr>
              <p:custDataLst>
                <p:tags r:id="rId12"/>
              </p:custDataLst>
            </p:nvPr>
          </p:nvSpPr>
          <p:spPr>
            <a:xfrm>
              <a:off x="6958285" y="1926501"/>
              <a:ext cx="2207260"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Rulemaking governing arrangements where large loads are co-located with existing generation resources</a:t>
              </a:r>
              <a:endParaRPr lang="en-US" sz="1200"/>
            </a:p>
          </p:txBody>
        </p:sp>
        <p:sp>
          <p:nvSpPr>
            <p:cNvPr id="23" name="TextBox 22">
              <a:extLst>
                <a:ext uri="{FF2B5EF4-FFF2-40B4-BE49-F238E27FC236}">
                  <a16:creationId xmlns:a16="http://schemas.microsoft.com/office/drawing/2014/main" id="{0557609F-E7ED-B12D-BF86-943293D96D7F}"/>
                </a:ext>
              </a:extLst>
            </p:cNvPr>
            <p:cNvSpPr txBox="1"/>
            <p:nvPr>
              <p:custDataLst>
                <p:tags r:id="rId13"/>
              </p:custDataLst>
            </p:nvPr>
          </p:nvSpPr>
          <p:spPr>
            <a:xfrm>
              <a:off x="9413240" y="1430169"/>
              <a:ext cx="2207260"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58484 – Transmission Cost Recovery</a:t>
              </a:r>
            </a:p>
          </p:txBody>
        </p:sp>
        <p:sp>
          <p:nvSpPr>
            <p:cNvPr id="24" name="TextBox 23">
              <a:extLst>
                <a:ext uri="{FF2B5EF4-FFF2-40B4-BE49-F238E27FC236}">
                  <a16:creationId xmlns:a16="http://schemas.microsoft.com/office/drawing/2014/main" id="{693CBE89-7B57-823C-08F9-C49A49681681}"/>
                </a:ext>
              </a:extLst>
            </p:cNvPr>
            <p:cNvSpPr txBox="1"/>
            <p:nvPr>
              <p:custDataLst>
                <p:tags r:id="rId14"/>
              </p:custDataLst>
            </p:nvPr>
          </p:nvSpPr>
          <p:spPr>
            <a:xfrm>
              <a:off x="9413240" y="1926501"/>
              <a:ext cx="2207260"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Evaluates how transmission costs </a:t>
              </a:r>
              <a:r>
                <a:rPr lang="en-US" sz="1200"/>
                <a:t>(including those driven by large loads) </a:t>
              </a:r>
              <a:r>
                <a:rPr lang="en-US" sz="1200" b="1"/>
                <a:t>are recovered and allocated across customers</a:t>
              </a:r>
            </a:p>
          </p:txBody>
        </p:sp>
        <p:cxnSp>
          <p:nvCxnSpPr>
            <p:cNvPr id="25" name="Straight Connector 24">
              <a:extLst>
                <a:ext uri="{FF2B5EF4-FFF2-40B4-BE49-F238E27FC236}">
                  <a16:creationId xmlns:a16="http://schemas.microsoft.com/office/drawing/2014/main" id="{E14FEE7A-BC2C-200B-5D62-F95BBF7DC490}"/>
                </a:ext>
              </a:extLst>
            </p:cNvPr>
            <p:cNvCxnSpPr>
              <a:cxnSpLocks/>
            </p:cNvCxnSpPr>
            <p:nvPr>
              <p:custDataLst>
                <p:tags r:id="rId15"/>
              </p:custDataLst>
            </p:nvPr>
          </p:nvCxnSpPr>
          <p:spPr>
            <a:xfrm>
              <a:off x="571500" y="186300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11DE0D-3128-CC35-A3FF-22180CA4DA45}"/>
                </a:ext>
              </a:extLst>
            </p:cNvPr>
            <p:cNvCxnSpPr>
              <a:cxnSpLocks/>
            </p:cNvCxnSpPr>
            <p:nvPr>
              <p:custDataLst>
                <p:tags r:id="rId16"/>
              </p:custDataLst>
            </p:nvPr>
          </p:nvCxnSpPr>
          <p:spPr>
            <a:xfrm>
              <a:off x="571500" y="293361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FA9056-44A2-8269-AA2E-D72B663D11C8}"/>
                </a:ext>
              </a:extLst>
            </p:cNvPr>
            <p:cNvSpPr txBox="1"/>
            <p:nvPr>
              <p:custDataLst>
                <p:tags r:id="rId17"/>
              </p:custDataLst>
            </p:nvPr>
          </p:nvSpPr>
          <p:spPr>
            <a:xfrm>
              <a:off x="4503329" y="2997110"/>
              <a:ext cx="2207260" cy="189282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Sets entry criteria for studies</a:t>
              </a:r>
            </a:p>
            <a:p>
              <a:pPr marL="225425" indent="-225425">
                <a:buFont typeface="Arial" panose="020B0604020202020204" pitchFamily="34" charset="0"/>
                <a:buChar char="•"/>
              </a:pPr>
              <a:r>
                <a:rPr lang="en-US" sz="1200"/>
                <a:t>Introduces financial commitment as a filter </a:t>
              </a:r>
            </a:p>
            <a:p>
              <a:pPr marL="225425" indent="-225425">
                <a:buFont typeface="Arial" panose="020B0604020202020204" pitchFamily="34" charset="0"/>
                <a:buChar char="•"/>
              </a:pPr>
              <a:r>
                <a:rPr lang="en-US" sz="1200"/>
                <a:t>Drives standardization of the interconnection process, addressing inconsistency across TDSPs</a:t>
              </a:r>
            </a:p>
            <a:p>
              <a:pPr marL="225425" indent="-225425">
                <a:buFont typeface="Arial" panose="020B0604020202020204" pitchFamily="34" charset="0"/>
                <a:buChar char="•"/>
              </a:pPr>
              <a:r>
                <a:rPr lang="en-US" sz="1200"/>
                <a:t>Core enabler of batch process design and eligibility</a:t>
              </a:r>
            </a:p>
          </p:txBody>
        </p:sp>
        <p:sp>
          <p:nvSpPr>
            <p:cNvPr id="32" name="TextBox 31">
              <a:extLst>
                <a:ext uri="{FF2B5EF4-FFF2-40B4-BE49-F238E27FC236}">
                  <a16:creationId xmlns:a16="http://schemas.microsoft.com/office/drawing/2014/main" id="{60DB2974-D152-A7F3-E1B8-FBDBF08D7151}"/>
                </a:ext>
              </a:extLst>
            </p:cNvPr>
            <p:cNvSpPr txBox="1"/>
            <p:nvPr>
              <p:custDataLst>
                <p:tags r:id="rId18"/>
              </p:custDataLst>
            </p:nvPr>
          </p:nvSpPr>
          <p:spPr>
            <a:xfrm>
              <a:off x="6958285" y="2997110"/>
              <a:ext cx="2207260" cy="181588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Protects system from impact of loss of existing generation due to a new net metering arrangement</a:t>
              </a:r>
            </a:p>
            <a:p>
              <a:pPr marL="225425" indent="-225425">
                <a:buFont typeface="Arial" panose="020B0604020202020204" pitchFamily="34" charset="0"/>
                <a:buChar char="•"/>
              </a:pPr>
              <a:r>
                <a:rPr lang="en-US" sz="1200"/>
                <a:t>Requires ERCOT study </a:t>
              </a:r>
              <a:r>
                <a:rPr lang="en-US" sz="1200" i="1"/>
                <a:t>after</a:t>
              </a:r>
              <a:r>
                <a:rPr lang="en-US" sz="1200"/>
                <a:t> load interconnection studies</a:t>
              </a:r>
            </a:p>
            <a:p>
              <a:pPr marL="225425" indent="-225425">
                <a:buFont typeface="Arial" panose="020B0604020202020204" pitchFamily="34" charset="0"/>
                <a:buChar char="•"/>
              </a:pPr>
              <a:r>
                <a:rPr lang="en-US" sz="1200"/>
                <a:t>ERCOT may recommend and the PUCT may adopt certain operating conditions</a:t>
              </a:r>
            </a:p>
          </p:txBody>
        </p:sp>
        <p:sp>
          <p:nvSpPr>
            <p:cNvPr id="33" name="TextBox 32">
              <a:extLst>
                <a:ext uri="{FF2B5EF4-FFF2-40B4-BE49-F238E27FC236}">
                  <a16:creationId xmlns:a16="http://schemas.microsoft.com/office/drawing/2014/main" id="{33FC7BB5-0902-4470-D121-191037E475C6}"/>
                </a:ext>
              </a:extLst>
            </p:cNvPr>
            <p:cNvSpPr txBox="1"/>
            <p:nvPr>
              <p:custDataLst>
                <p:tags r:id="rId19"/>
              </p:custDataLst>
            </p:nvPr>
          </p:nvSpPr>
          <p:spPr>
            <a:xfrm>
              <a:off x="9413240" y="2997110"/>
              <a:ext cx="2207260" cy="118494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Determines who pays for transmission upgrades</a:t>
              </a:r>
            </a:p>
            <a:p>
              <a:pPr marL="225425" indent="-225425">
                <a:buFont typeface="Arial" panose="020B0604020202020204" pitchFamily="34" charset="0"/>
                <a:buChar char="•"/>
              </a:pPr>
              <a:r>
                <a:rPr lang="en-US" sz="1200"/>
                <a:t>Critical to avoiding cost socialization to only residential and commercial ratepayers</a:t>
              </a:r>
            </a:p>
          </p:txBody>
        </p:sp>
        <p:cxnSp>
          <p:nvCxnSpPr>
            <p:cNvPr id="44" name="Straight Connector 43">
              <a:extLst>
                <a:ext uri="{FF2B5EF4-FFF2-40B4-BE49-F238E27FC236}">
                  <a16:creationId xmlns:a16="http://schemas.microsoft.com/office/drawing/2014/main" id="{7FDABCAE-8A47-DAE8-4175-AA86981F77EA}"/>
                </a:ext>
              </a:extLst>
            </p:cNvPr>
            <p:cNvCxnSpPr>
              <a:cxnSpLocks/>
            </p:cNvCxnSpPr>
            <p:nvPr>
              <p:custDataLst>
                <p:tags r:id="rId20"/>
              </p:custDataLst>
            </p:nvPr>
          </p:nvCxnSpPr>
          <p:spPr>
            <a:xfrm>
              <a:off x="2048373" y="1349293"/>
              <a:ext cx="957212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30ED87F-E081-8943-B3CA-72D75EBEF40F}"/>
                </a:ext>
              </a:extLst>
            </p:cNvPr>
            <p:cNvSpPr txBox="1">
              <a:spLocks/>
            </p:cNvSpPr>
            <p:nvPr>
              <p:custDataLst>
                <p:tags r:id="rId21"/>
              </p:custDataLst>
            </p:nvPr>
          </p:nvSpPr>
          <p:spPr>
            <a:xfrm>
              <a:off x="2048372" y="1134367"/>
              <a:ext cx="4383249"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Relevant PUCT Projects</a:t>
              </a:r>
            </a:p>
          </p:txBody>
        </p:sp>
        <p:sp>
          <p:nvSpPr>
            <p:cNvPr id="51" name="TextBox 50">
              <a:extLst>
                <a:ext uri="{FF2B5EF4-FFF2-40B4-BE49-F238E27FC236}">
                  <a16:creationId xmlns:a16="http://schemas.microsoft.com/office/drawing/2014/main" id="{A315C7A8-3B92-B2DD-82F8-CB3B65B1E164}"/>
                </a:ext>
              </a:extLst>
            </p:cNvPr>
            <p:cNvSpPr txBox="1"/>
            <p:nvPr>
              <p:custDataLst>
                <p:tags r:id="rId22"/>
              </p:custDataLst>
            </p:nvPr>
          </p:nvSpPr>
          <p:spPr>
            <a:xfrm>
              <a:off x="554736" y="4952261"/>
              <a:ext cx="1245941"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Rulemaking stage</a:t>
              </a:r>
            </a:p>
          </p:txBody>
        </p:sp>
        <p:sp>
          <p:nvSpPr>
            <p:cNvPr id="55" name="TextBox 54">
              <a:extLst>
                <a:ext uri="{FF2B5EF4-FFF2-40B4-BE49-F238E27FC236}">
                  <a16:creationId xmlns:a16="http://schemas.microsoft.com/office/drawing/2014/main" id="{56C0FB18-2C1C-A4D8-E37E-E5E2DEA90B1D}"/>
                </a:ext>
              </a:extLst>
            </p:cNvPr>
            <p:cNvSpPr txBox="1"/>
            <p:nvPr>
              <p:custDataLst>
                <p:tags r:id="rId23"/>
              </p:custDataLst>
            </p:nvPr>
          </p:nvSpPr>
          <p:spPr>
            <a:xfrm>
              <a:off x="2048373"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Rule effective</a:t>
              </a:r>
            </a:p>
          </p:txBody>
        </p:sp>
        <p:sp>
          <p:nvSpPr>
            <p:cNvPr id="56" name="TextBox 55">
              <a:extLst>
                <a:ext uri="{FF2B5EF4-FFF2-40B4-BE49-F238E27FC236}">
                  <a16:creationId xmlns:a16="http://schemas.microsoft.com/office/drawing/2014/main" id="{C2DEAD96-D5A2-7663-0B1A-2A696D4A83AC}"/>
                </a:ext>
              </a:extLst>
            </p:cNvPr>
            <p:cNvSpPr txBox="1"/>
            <p:nvPr>
              <p:custDataLst>
                <p:tags r:id="rId24"/>
              </p:custDataLst>
            </p:nvPr>
          </p:nvSpPr>
          <p:spPr>
            <a:xfrm>
              <a:off x="4503329"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Public comment period</a:t>
              </a:r>
            </a:p>
          </p:txBody>
        </p:sp>
        <p:sp>
          <p:nvSpPr>
            <p:cNvPr id="57" name="TextBox 56">
              <a:extLst>
                <a:ext uri="{FF2B5EF4-FFF2-40B4-BE49-F238E27FC236}">
                  <a16:creationId xmlns:a16="http://schemas.microsoft.com/office/drawing/2014/main" id="{508734C6-7675-CBDE-544B-271574D8DB09}"/>
                </a:ext>
              </a:extLst>
            </p:cNvPr>
            <p:cNvSpPr txBox="1"/>
            <p:nvPr>
              <p:custDataLst>
                <p:tags r:id="rId25"/>
              </p:custDataLst>
            </p:nvPr>
          </p:nvSpPr>
          <p:spPr>
            <a:xfrm>
              <a:off x="6958285"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Rule effective</a:t>
              </a:r>
            </a:p>
          </p:txBody>
        </p:sp>
        <p:sp>
          <p:nvSpPr>
            <p:cNvPr id="58" name="TextBox 57">
              <a:extLst>
                <a:ext uri="{FF2B5EF4-FFF2-40B4-BE49-F238E27FC236}">
                  <a16:creationId xmlns:a16="http://schemas.microsoft.com/office/drawing/2014/main" id="{59A7F53F-1DFA-AD36-1BD0-1369419C826A}"/>
                </a:ext>
              </a:extLst>
            </p:cNvPr>
            <p:cNvSpPr txBox="1"/>
            <p:nvPr>
              <p:custDataLst>
                <p:tags r:id="rId26"/>
              </p:custDataLst>
            </p:nvPr>
          </p:nvSpPr>
          <p:spPr>
            <a:xfrm>
              <a:off x="9413240"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Project initiation</a:t>
              </a:r>
            </a:p>
          </p:txBody>
        </p:sp>
        <p:cxnSp>
          <p:nvCxnSpPr>
            <p:cNvPr id="59" name="Straight Connector 58">
              <a:extLst>
                <a:ext uri="{FF2B5EF4-FFF2-40B4-BE49-F238E27FC236}">
                  <a16:creationId xmlns:a16="http://schemas.microsoft.com/office/drawing/2014/main" id="{841A0214-F5B5-74CC-F3F2-AFC0168DCED8}"/>
                </a:ext>
              </a:extLst>
            </p:cNvPr>
            <p:cNvCxnSpPr>
              <a:cxnSpLocks/>
            </p:cNvCxnSpPr>
            <p:nvPr>
              <p:custDataLst>
                <p:tags r:id="rId27"/>
              </p:custDataLst>
            </p:nvPr>
          </p:nvCxnSpPr>
          <p:spPr>
            <a:xfrm>
              <a:off x="571500" y="488876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7732136-9EAB-6D21-4D8D-F86BE06BD3CF}"/>
                </a:ext>
              </a:extLst>
            </p:cNvPr>
            <p:cNvGrpSpPr/>
            <p:nvPr/>
          </p:nvGrpSpPr>
          <p:grpSpPr>
            <a:xfrm>
              <a:off x="10348030" y="1017416"/>
              <a:ext cx="1221573" cy="182880"/>
              <a:chOff x="9933623" y="594892"/>
              <a:chExt cx="1221573" cy="182880"/>
            </a:xfrm>
          </p:grpSpPr>
          <p:sp>
            <p:nvSpPr>
              <p:cNvPr id="5" name="TextBox 4">
                <a:extLst>
                  <a:ext uri="{FF2B5EF4-FFF2-40B4-BE49-F238E27FC236}">
                    <a16:creationId xmlns:a16="http://schemas.microsoft.com/office/drawing/2014/main" id="{5BF06B15-5679-2D5B-AB62-40D560EA3D79}"/>
                  </a:ext>
                </a:extLst>
              </p:cNvPr>
              <p:cNvSpPr txBox="1">
                <a:spLocks/>
              </p:cNvSpPr>
              <p:nvPr/>
            </p:nvSpPr>
            <p:spPr>
              <a:xfrm>
                <a:off x="9933623" y="594892"/>
                <a:ext cx="182880" cy="18288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 name="TextBox 5">
                <a:extLst>
                  <a:ext uri="{FF2B5EF4-FFF2-40B4-BE49-F238E27FC236}">
                    <a16:creationId xmlns:a16="http://schemas.microsoft.com/office/drawing/2014/main" id="{7605F5A8-4B46-DF70-0C8F-11CC86410936}"/>
                  </a:ext>
                </a:extLst>
              </p:cNvPr>
              <p:cNvSpPr txBox="1">
                <a:spLocks/>
              </p:cNvSpPr>
              <p:nvPr/>
            </p:nvSpPr>
            <p:spPr>
              <a:xfrm>
                <a:off x="10223894" y="605541"/>
                <a:ext cx="931302" cy="16158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050"/>
                  <a:t>Detailed next</a:t>
                </a:r>
                <a:endParaRPr lang="en-US" sz="1050" strike="sngStrike">
                  <a:solidFill>
                    <a:srgbClr val="FF0000"/>
                  </a:solidFill>
                  <a:cs typeface="Arial"/>
                </a:endParaRPr>
              </a:p>
            </p:txBody>
          </p:sp>
        </p:grpSp>
      </p:grpSp>
      <p:sp>
        <p:nvSpPr>
          <p:cNvPr id="10" name="Slide Number Placeholder 4">
            <a:extLst>
              <a:ext uri="{FF2B5EF4-FFF2-40B4-BE49-F238E27FC236}">
                <a16:creationId xmlns:a16="http://schemas.microsoft.com/office/drawing/2014/main" id="{8757D114-4118-1CE1-F92C-B4418B868B39}"/>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8</a:t>
            </a:fld>
            <a:endParaRPr lang="en-US"/>
          </a:p>
        </p:txBody>
      </p:sp>
    </p:spTree>
    <p:extLst>
      <p:ext uri="{BB962C8B-B14F-4D97-AF65-F5344CB8AC3E}">
        <p14:creationId xmlns:p14="http://schemas.microsoft.com/office/powerpoint/2010/main" val="392282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D472AB4-9C91-26F6-72C6-CF05C28211E6}"/>
              </a:ext>
            </a:extLst>
          </p:cNvPr>
          <p:cNvGraphicFramePr>
            <a:graphicFrameLocks noChangeAspect="1"/>
          </p:cNvGraphicFramePr>
          <p:nvPr>
            <p:custDataLst>
              <p:tags r:id="rId1"/>
            </p:custDataLst>
            <p:extLst>
              <p:ext uri="{D42A27DB-BD31-4B8C-83A1-F6EECF244321}">
                <p14:modId xmlns:p14="http://schemas.microsoft.com/office/powerpoint/2010/main" val="2331924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20" name="think-cell data - do not delete" hidden="1">
                        <a:extLst>
                          <a:ext uri="{FF2B5EF4-FFF2-40B4-BE49-F238E27FC236}">
                            <a16:creationId xmlns:a16="http://schemas.microsoft.com/office/drawing/2014/main" id="{3D472AB4-9C91-26F6-72C6-CF05C28211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DF5247-0176-926C-CAB6-87AAE129D12D}"/>
              </a:ext>
            </a:extLst>
          </p:cNvPr>
          <p:cNvSpPr>
            <a:spLocks noGrp="1"/>
          </p:cNvSpPr>
          <p:nvPr>
            <p:ph type="title"/>
          </p:nvPr>
        </p:nvSpPr>
        <p:spPr/>
        <p:txBody>
          <a:bodyPr vert="horz"/>
          <a:lstStyle/>
          <a:p>
            <a:r>
              <a:rPr lang="en-US"/>
              <a:t>Related PUCT Activities</a:t>
            </a:r>
          </a:p>
        </p:txBody>
      </p:sp>
      <p:sp>
        <p:nvSpPr>
          <p:cNvPr id="5" name="Slide Number Placeholder 4">
            <a:extLst>
              <a:ext uri="{FF2B5EF4-FFF2-40B4-BE49-F238E27FC236}">
                <a16:creationId xmlns:a16="http://schemas.microsoft.com/office/drawing/2014/main" id="{E4D7CE3D-88DA-780D-B5E2-E82527700826}"/>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10" name="5. Source">
            <a:extLst>
              <a:ext uri="{FF2B5EF4-FFF2-40B4-BE49-F238E27FC236}">
                <a16:creationId xmlns:a16="http://schemas.microsoft.com/office/drawing/2014/main" id="{399F10D2-B30A-8EBC-41D1-A2BA0BE6C8E1}"/>
              </a:ext>
            </a:extLst>
          </p:cNvPr>
          <p:cNvSpPr txBox="1"/>
          <p:nvPr>
            <p:custDataLst>
              <p:tags r:id="rId2"/>
            </p:custDataLst>
          </p:nvPr>
        </p:nvSpPr>
        <p:spPr>
          <a:xfrm>
            <a:off x="554736"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PUCT Project No. 58480 (final rule) and Project No. 58481 – Proposal for Publication of 16 TAC §25.194 (filed March 12, 2026)</a:t>
            </a:r>
          </a:p>
        </p:txBody>
      </p:sp>
      <p:sp>
        <p:nvSpPr>
          <p:cNvPr id="8" name="TextBox 7">
            <a:extLst>
              <a:ext uri="{FF2B5EF4-FFF2-40B4-BE49-F238E27FC236}">
                <a16:creationId xmlns:a16="http://schemas.microsoft.com/office/drawing/2014/main" id="{65F5E1E8-2EF3-6242-3F95-F5E2361EB883}"/>
              </a:ext>
            </a:extLst>
          </p:cNvPr>
          <p:cNvSpPr txBox="1">
            <a:spLocks/>
          </p:cNvSpPr>
          <p:nvPr/>
        </p:nvSpPr>
        <p:spPr>
          <a:xfrm>
            <a:off x="554736" y="1888278"/>
            <a:ext cx="11082528" cy="113192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9" name="TextBox 8">
            <a:extLst>
              <a:ext uri="{FF2B5EF4-FFF2-40B4-BE49-F238E27FC236}">
                <a16:creationId xmlns:a16="http://schemas.microsoft.com/office/drawing/2014/main" id="{0D7F39E5-8BA0-EA0B-CC4D-1E8432A14FC7}"/>
              </a:ext>
            </a:extLst>
          </p:cNvPr>
          <p:cNvSpPr txBox="1">
            <a:spLocks/>
          </p:cNvSpPr>
          <p:nvPr/>
        </p:nvSpPr>
        <p:spPr>
          <a:xfrm>
            <a:off x="682993" y="1969909"/>
            <a:ext cx="10895849" cy="9002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sz="1400">
                <a:cs typeface="+mn-cs"/>
              </a:rPr>
              <a:t>Establishes alternative gating criteria for Large Loads to be included in the 2026 Large Load Forecast, which is used in planning assessments until new cases are constructed in 2027 using new rule criteria.</a:t>
            </a:r>
          </a:p>
        </p:txBody>
      </p:sp>
      <p:grpSp>
        <p:nvGrpSpPr>
          <p:cNvPr id="11" name="Group 10">
            <a:extLst>
              <a:ext uri="{FF2B5EF4-FFF2-40B4-BE49-F238E27FC236}">
                <a16:creationId xmlns:a16="http://schemas.microsoft.com/office/drawing/2014/main" id="{42FA6B87-C361-5DAF-7ECD-06BE3300D4E6}"/>
              </a:ext>
            </a:extLst>
          </p:cNvPr>
          <p:cNvGrpSpPr/>
          <p:nvPr/>
        </p:nvGrpSpPr>
        <p:grpSpPr>
          <a:xfrm>
            <a:off x="554736" y="3316737"/>
            <a:ext cx="11457859" cy="3084063"/>
            <a:chOff x="554736" y="2885624"/>
            <a:chExt cx="11457859" cy="3084063"/>
          </a:xfrm>
        </p:grpSpPr>
        <p:sp>
          <p:nvSpPr>
            <p:cNvPr id="12" name="TextBox 11">
              <a:extLst>
                <a:ext uri="{FF2B5EF4-FFF2-40B4-BE49-F238E27FC236}">
                  <a16:creationId xmlns:a16="http://schemas.microsoft.com/office/drawing/2014/main" id="{3ACCA56E-BC85-1524-F491-9239D39BA01E}"/>
                </a:ext>
              </a:extLst>
            </p:cNvPr>
            <p:cNvSpPr txBox="1">
              <a:spLocks/>
            </p:cNvSpPr>
            <p:nvPr/>
          </p:nvSpPr>
          <p:spPr>
            <a:xfrm>
              <a:off x="554736" y="288562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(Proposal for Publication published on March 12, 2026)</a:t>
              </a:r>
            </a:p>
          </p:txBody>
        </p:sp>
        <p:sp>
          <p:nvSpPr>
            <p:cNvPr id="13" name="TextBox 12">
              <a:extLst>
                <a:ext uri="{FF2B5EF4-FFF2-40B4-BE49-F238E27FC236}">
                  <a16:creationId xmlns:a16="http://schemas.microsoft.com/office/drawing/2014/main" id="{F1C5C45E-737D-1B6D-6802-A8A529608863}"/>
                </a:ext>
              </a:extLst>
            </p:cNvPr>
            <p:cNvSpPr txBox="1">
              <a:spLocks/>
            </p:cNvSpPr>
            <p:nvPr/>
          </p:nvSpPr>
          <p:spPr>
            <a:xfrm>
              <a:off x="554736" y="3474184"/>
              <a:ext cx="11082528" cy="249550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4" name="TextBox 13">
              <a:extLst>
                <a:ext uri="{FF2B5EF4-FFF2-40B4-BE49-F238E27FC236}">
                  <a16:creationId xmlns:a16="http://schemas.microsoft.com/office/drawing/2014/main" id="{6CF0C0D3-20C0-2135-1B0A-963C8716D449}"/>
                </a:ext>
              </a:extLst>
            </p:cNvPr>
            <p:cNvSpPr txBox="1">
              <a:spLocks/>
            </p:cNvSpPr>
            <p:nvPr/>
          </p:nvSpPr>
          <p:spPr>
            <a:xfrm>
              <a:off x="682994" y="3549770"/>
              <a:ext cx="5132180"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Intermediate Agreement Requirements: </a:t>
              </a:r>
            </a:p>
            <a:p>
              <a:pPr marL="438785" lvl="2" indent="-210185"/>
              <a:r>
                <a:rPr lang="en-US" sz="1400"/>
                <a:t>Site control (updated)</a:t>
              </a:r>
              <a:endParaRPr lang="en-US" sz="1400">
                <a:cs typeface="Arial"/>
              </a:endParaRPr>
            </a:p>
            <a:p>
              <a:pPr marL="438785" lvl="2" indent="-210185"/>
              <a:r>
                <a:rPr lang="en-US" sz="1400"/>
                <a:t>Financial Security ($50,000/MW in current PFP; subject to final rule)</a:t>
              </a:r>
              <a:endParaRPr lang="en-US" sz="1400">
                <a:cs typeface="Arial"/>
              </a:endParaRPr>
            </a:p>
            <a:p>
              <a:pPr marL="438785" lvl="2" indent="-210185"/>
              <a:r>
                <a:rPr lang="en-US" sz="1400"/>
                <a:t>Disclosures</a:t>
              </a:r>
              <a:endParaRPr lang="en-US" sz="1400">
                <a:cs typeface="Arial"/>
              </a:endParaRPr>
            </a:p>
            <a:p>
              <a:pPr marL="438785" lvl="2" indent="-210185"/>
              <a:r>
                <a:rPr lang="en-US" sz="1400"/>
                <a:t>Option to pay for significant equipment or services</a:t>
              </a:r>
              <a:endParaRPr lang="en-US" sz="1400">
                <a:cs typeface="Arial" panose="020B0604020202020204" pitchFamily="34" charset="0"/>
              </a:endParaRPr>
            </a:p>
          </p:txBody>
        </p:sp>
        <p:sp>
          <p:nvSpPr>
            <p:cNvPr id="15" name="TextBox 14">
              <a:extLst>
                <a:ext uri="{FF2B5EF4-FFF2-40B4-BE49-F238E27FC236}">
                  <a16:creationId xmlns:a16="http://schemas.microsoft.com/office/drawing/2014/main" id="{C41D1FA0-14F0-8864-5A0A-59DFA5B5C5BB}"/>
                </a:ext>
              </a:extLst>
            </p:cNvPr>
            <p:cNvSpPr txBox="1">
              <a:spLocks/>
            </p:cNvSpPr>
            <p:nvPr/>
          </p:nvSpPr>
          <p:spPr>
            <a:xfrm>
              <a:off x="5825844" y="3479432"/>
              <a:ext cx="5741779"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Interconnection Agreement Requirements: </a:t>
              </a:r>
            </a:p>
            <a:p>
              <a:pPr marL="438785" lvl="2" indent="-210185"/>
              <a:r>
                <a:rPr lang="en-US" sz="1400">
                  <a:cs typeface="Arial"/>
                </a:rPr>
                <a:t>Site control (updated)</a:t>
              </a:r>
            </a:p>
            <a:p>
              <a:pPr marL="438785" lvl="2" indent="-210185"/>
              <a:r>
                <a:rPr lang="en-US" sz="1400">
                  <a:cs typeface="Arial"/>
                </a:rPr>
                <a:t>Financial security</a:t>
              </a:r>
            </a:p>
            <a:p>
              <a:pPr marL="438785" lvl="2" indent="-210185"/>
              <a:r>
                <a:rPr lang="en-US" sz="1400"/>
                <a:t>Interconnection fee ($50,000/MW, non-refundable)</a:t>
              </a:r>
              <a:endParaRPr lang="en-US" sz="1400">
                <a:cs typeface="Arial" panose="020B0604020202020204" pitchFamily="34" charset="0"/>
              </a:endParaRPr>
            </a:p>
            <a:p>
              <a:pPr marL="438785" lvl="2" indent="-210185"/>
              <a:r>
                <a:rPr lang="en-US" sz="1400">
                  <a:cs typeface="Arial" panose="020B0604020202020204" pitchFamily="34" charset="0"/>
                </a:rPr>
                <a:t>CIAC</a:t>
              </a:r>
            </a:p>
            <a:p>
              <a:pPr marL="438785" lvl="2" indent="-210185"/>
              <a:r>
                <a:rPr lang="en-US" sz="1400"/>
                <a:t>Reallocation</a:t>
              </a:r>
              <a:endParaRPr lang="en-US" sz="1400">
                <a:cs typeface="Arial"/>
              </a:endParaRPr>
            </a:p>
            <a:p>
              <a:pPr marL="438785" lvl="2" indent="-210185"/>
              <a:r>
                <a:rPr lang="en-US" sz="1400"/>
                <a:t>Withdrawal Consequences</a:t>
              </a:r>
              <a:endParaRPr lang="en-US" sz="1400">
                <a:cs typeface="Arial"/>
              </a:endParaRPr>
            </a:p>
            <a:p>
              <a:pPr marL="438785" lvl="2" indent="-210185"/>
              <a:r>
                <a:rPr lang="en-US" sz="1400"/>
                <a:t>Refund Eligibility and Timing</a:t>
              </a:r>
              <a:endParaRPr lang="en-US" sz="1400">
                <a:cs typeface="Arial"/>
              </a:endParaRPr>
            </a:p>
          </p:txBody>
        </p:sp>
        <p:sp>
          <p:nvSpPr>
            <p:cNvPr id="16" name="TextBox 15">
              <a:extLst>
                <a:ext uri="{FF2B5EF4-FFF2-40B4-BE49-F238E27FC236}">
                  <a16:creationId xmlns:a16="http://schemas.microsoft.com/office/drawing/2014/main" id="{0C7FFEA9-933B-08CC-EDE1-80B81802AC63}"/>
                </a:ext>
              </a:extLst>
            </p:cNvPr>
            <p:cNvSpPr txBox="1">
              <a:spLocks/>
            </p:cNvSpPr>
            <p:nvPr/>
          </p:nvSpPr>
          <p:spPr>
            <a:xfrm>
              <a:off x="624377" y="5578518"/>
              <a:ext cx="1138821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a:cs typeface="Arial"/>
                </a:rPr>
                <a:t>After the PUCT adopts a final rule, ERCOT will file a revision request to align Section 9.7 with the requirements in the final rule.  </a:t>
              </a:r>
            </a:p>
          </p:txBody>
        </p:sp>
      </p:grpSp>
      <p:sp>
        <p:nvSpPr>
          <p:cNvPr id="21" name="TextBox 20">
            <a:extLst>
              <a:ext uri="{FF2B5EF4-FFF2-40B4-BE49-F238E27FC236}">
                <a16:creationId xmlns:a16="http://schemas.microsoft.com/office/drawing/2014/main" id="{44E39355-0C17-90E8-EC0B-5FF388677381}"/>
              </a:ext>
            </a:extLst>
          </p:cNvPr>
          <p:cNvSpPr txBox="1">
            <a:spLocks/>
          </p:cNvSpPr>
          <p:nvPr/>
        </p:nvSpPr>
        <p:spPr>
          <a:xfrm>
            <a:off x="554736" y="1319426"/>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Tree>
    <p:extLst>
      <p:ext uri="{BB962C8B-B14F-4D97-AF65-F5344CB8AC3E}">
        <p14:creationId xmlns:p14="http://schemas.microsoft.com/office/powerpoint/2010/main" val="3381266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INKEDPICTURESLINKREMOVED" val="True"/>
  <p:tag name="THINKCELLPRESENTATIONDONOTDELETE" val="&lt;?xml version=&quot;1.0&quot; encoding=&quot;UTF-16&quot; standalone=&quot;yes&quot;?&gt;&lt;root reqver=&quot;28224&quot;&gt;&lt;version val=&quot;358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DD&quot; g=&quot;80&quot; b=&quot;8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SHAPENAME" val="5. Sourc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eFiC6CZ_VNsFgQNudtzJx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KZQ1OLb18zXpxVPvRZ0l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iYfEnWXwnxCvsMALfXK5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FLaPRppR7ybJ6gf5afsA"/>
</p:tagLst>
</file>

<file path=ppt/tags/tag104.xml><?xml version="1.0" encoding="utf-8"?>
<p:tagLst xmlns:a="http://schemas.openxmlformats.org/drawingml/2006/main" xmlns:r="http://schemas.openxmlformats.org/officeDocument/2006/relationships" xmlns:p="http://schemas.openxmlformats.org/presentationml/2006/main">
  <p:tag name="HEIGHT" val="50.8922047244094"/>
  <p:tag name="LEFT" val="45"/>
  <p:tag name="MTNUMBER" val="0.2549216578597254"/>
  <p:tag name="MTTABLE" val="Cell"/>
  <p:tag name="POSITION" val="0,0"/>
  <p:tag name="SHAPETYPE" val="TitleRow"/>
  <p:tag name="TOP" val="110"/>
  <p:tag name="WIDTH" val="94"/>
</p:tagLst>
</file>

<file path=ppt/tags/tag105.xml><?xml version="1.0" encoding="utf-8"?>
<p:tagLst xmlns:a="http://schemas.openxmlformats.org/drawingml/2006/main" xmlns:r="http://schemas.openxmlformats.org/officeDocument/2006/relationships" xmlns:p="http://schemas.openxmlformats.org/presentationml/2006/main">
  <p:tag name="HEIGHT" val="94.514094488189"/>
  <p:tag name="LEFT" val="45"/>
  <p:tag name="MTNUMBER" val="0.2549216578597254"/>
  <p:tag name="MTTABLE" val="Cell"/>
  <p:tag name="POSITION" val="1,0"/>
  <p:tag name="SHAPETYPE" val="TitleColumn"/>
  <p:tag name="TOP" val="173"/>
  <p:tag name="WIDTH" val="94"/>
</p:tagLst>
</file>

<file path=ppt/tags/tag106.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2,0"/>
  <p:tag name="SHAPETYPE" val="TitleColumn"/>
  <p:tag name="TOP" val="280"/>
  <p:tag name="WIDTH" val="94"/>
</p:tagLst>
</file>

<file path=ppt/tags/tag107.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3,0"/>
  <p:tag name="SHAPETYPE" val="TitleColumn"/>
  <p:tag name="TOP" val="366"/>
  <p:tag name="WIDTH" val="94"/>
</p:tagLst>
</file>

<file path=ppt/tags/tag108.xml><?xml version="1.0" encoding="utf-8"?>
<p:tagLst xmlns:a="http://schemas.openxmlformats.org/drawingml/2006/main" xmlns:r="http://schemas.openxmlformats.org/officeDocument/2006/relationships" xmlns:p="http://schemas.openxmlformats.org/presentationml/2006/main">
  <p:tag name="HEIGHT" val="94.514094488189"/>
  <p:tag name="LEFT" val="45"/>
  <p:tag name="MTNUMBER" val="0.2549216578597254"/>
  <p:tag name="MTTABLE" val="Cell"/>
  <p:tag name="POSITION" val="4,0"/>
  <p:tag name="SHAPETYPE" val="TitleColumn"/>
  <p:tag name="TOP" val="451"/>
  <p:tag name="WIDTH" val="94"/>
</p:tagLst>
</file>

<file path=ppt/tags/tag109.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5,0"/>
  <p:tag name="SHAPETYPE" val="TitleColumn"/>
  <p:tag name="TOP" val="558"/>
  <p:tag name="WIDTH" val="94"/>
</p:tagLst>
</file>

<file path=ppt/tags/tag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0.xml><?xml version="1.0" encoding="utf-8"?>
<p:tagLst xmlns:a="http://schemas.openxmlformats.org/drawingml/2006/main" xmlns:r="http://schemas.openxmlformats.org/officeDocument/2006/relationships" xmlns:p="http://schemas.openxmlformats.org/presentationml/2006/main">
  <p:tag name="HEIGHT" val="50.8922047244094"/>
  <p:tag name="LEFT" val="45"/>
  <p:tag name="MTNUMBER" val="0.2549216578597254"/>
  <p:tag name="MTTABLE" val="Cell"/>
  <p:tag name="POSITION" val="6,0"/>
  <p:tag name="SHAPETYPE" val="TitleColumn"/>
  <p:tag name="TOP" val="643"/>
  <p:tag name="WIDTH" val="94"/>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BG1cXF7VmvSmLCjZqPxw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uyx6t4IjTQEnyu4oOiEE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6ZQyO2tyRidul9rz1pguQ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mMiiRDxftmicm3U06eNo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q35HotfEdUPnTVRwRNwG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2xbNesLAgdZB0tZyLDbL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7tui6TnvP86J7XK3ieH9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uiH2RYF1w3lrlz0TcAjj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qrmu4WGlcv3Aq.7_84F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MDEMzQWPInocXOjz7vRE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gBmwhhzZujtyI3BGxGF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EJAtbXr7fnHOJgvsyX2R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sQPE8suKGKPJyOIVHqWI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3mJQ1zqfqhlPk6QQeyxJ2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ZBKJO5IBi8eRJBdfASV9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V1WXvzAYlJKR__3HeB3wQg"/>
</p:tagLst>
</file>

<file path=ppt/tags/tag1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9.xml><?xml version="1.0" encoding="utf-8"?>
<p:tagLst xmlns:a="http://schemas.openxmlformats.org/drawingml/2006/main" xmlns:r="http://schemas.openxmlformats.org/officeDocument/2006/relationships" xmlns:p="http://schemas.openxmlformats.org/presentationml/2006/main">
  <p:tag name="MTNUMBER" val="0.2549216578597254"/>
  <p:tag name="MTTABLE" val="HTitleDiv"/>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0.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1.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2.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3.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4.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5.xml><?xml version="1.0" encoding="utf-8"?>
<p:tagLst xmlns:a="http://schemas.openxmlformats.org/drawingml/2006/main" xmlns:r="http://schemas.openxmlformats.org/officeDocument/2006/relationships" xmlns:p="http://schemas.openxmlformats.org/presentationml/2006/main">
  <p:tag name="MTNUMBER" val="0.2549216578597254"/>
  <p:tag name="MTTABLE" val="HTitleDiv"/>
</p:tagLst>
</file>

<file path=ppt/tags/tag136.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7.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8.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9.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0.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41.xml><?xml version="1.0" encoding="utf-8"?>
<p:tagLst xmlns:a="http://schemas.openxmlformats.org/drawingml/2006/main" xmlns:r="http://schemas.openxmlformats.org/officeDocument/2006/relationships" xmlns:p="http://schemas.openxmlformats.org/presentationml/2006/main">
  <p:tag name="HEIGHT" val="94.514094488189"/>
  <p:tag name="LEFT" val="759"/>
  <p:tag name="MTNUMBER" val="0.2549216578597254"/>
  <p:tag name="MTTABLE" val="Cell"/>
  <p:tag name="POSITION" val="1,6"/>
  <p:tag name="SHAPETYPE" val="Cell"/>
  <p:tag name="TOP" val="173"/>
  <p:tag name="WIDTH" val="94"/>
</p:tagLst>
</file>

<file path=ppt/tags/tag142.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2,6"/>
  <p:tag name="SHAPETYPE" val="Cell"/>
  <p:tag name="TOP" val="280"/>
  <p:tag name="WIDTH" val="94"/>
</p:tagLst>
</file>

<file path=ppt/tags/tag143.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3,6"/>
  <p:tag name="SHAPETYPE" val="Cell"/>
  <p:tag name="TOP" val="366"/>
  <p:tag name="WIDTH" val="94"/>
</p:tagLst>
</file>

<file path=ppt/tags/tag144.xml><?xml version="1.0" encoding="utf-8"?>
<p:tagLst xmlns:a="http://schemas.openxmlformats.org/drawingml/2006/main" xmlns:r="http://schemas.openxmlformats.org/officeDocument/2006/relationships" xmlns:p="http://schemas.openxmlformats.org/presentationml/2006/main">
  <p:tag name="HEIGHT" val="94.514094488189"/>
  <p:tag name="LEFT" val="759"/>
  <p:tag name="MTNUMBER" val="0.2549216578597254"/>
  <p:tag name="MTTABLE" val="Cell"/>
  <p:tag name="POSITION" val="4,6"/>
  <p:tag name="SHAPETYPE" val="Cell"/>
  <p:tag name="TOP" val="451"/>
  <p:tag name="WIDTH" val="94"/>
</p:tagLst>
</file>

<file path=ppt/tags/tag145.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5,6"/>
  <p:tag name="SHAPETYPE" val="Cell"/>
  <p:tag name="TOP" val="558"/>
  <p:tag name="WIDTH" val="94"/>
</p:tagLst>
</file>

<file path=ppt/tags/tag146.xml><?xml version="1.0" encoding="utf-8"?>
<p:tagLst xmlns:a="http://schemas.openxmlformats.org/drawingml/2006/main" xmlns:r="http://schemas.openxmlformats.org/officeDocument/2006/relationships" xmlns:p="http://schemas.openxmlformats.org/presentationml/2006/main">
  <p:tag name="HEIGHT" val="50.8922047244094"/>
  <p:tag name="LEFT" val="759"/>
  <p:tag name="MTNUMBER" val="0.2549216578597254"/>
  <p:tag name="MTTABLE" val="Cell"/>
  <p:tag name="POSITION" val="6,6"/>
  <p:tag name="SHAPETYPE" val="Cell"/>
  <p:tag name="TOP" val="643"/>
  <p:tag name="WIDTH" val="94"/>
</p:tagLst>
</file>

<file path=ppt/tags/tag147.xml><?xml version="1.0" encoding="utf-8"?>
<p:tagLst xmlns:a="http://schemas.openxmlformats.org/drawingml/2006/main" xmlns:r="http://schemas.openxmlformats.org/officeDocument/2006/relationships" xmlns:p="http://schemas.openxmlformats.org/presentationml/2006/main">
  <p:tag name="HEIGHT" val="94.514094488189"/>
  <p:tag name="LEFT" val="640"/>
  <p:tag name="MTNUMBER" val="0.2549216578597254"/>
  <p:tag name="MTTABLE" val="Cell"/>
  <p:tag name="POSITION" val="1,5"/>
  <p:tag name="SHAPETYPE" val="Cell"/>
  <p:tag name="TOP" val="173"/>
  <p:tag name="WIDTH" val="94"/>
</p:tagLst>
</file>

<file path=ppt/tags/tag148.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2,5"/>
  <p:tag name="SHAPETYPE" val="Cell"/>
  <p:tag name="TOP" val="280"/>
  <p:tag name="WIDTH" val="94"/>
</p:tagLst>
</file>

<file path=ppt/tags/tag149.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3,5"/>
  <p:tag name="SHAPETYPE" val="Cell"/>
  <p:tag name="TOP" val="366"/>
  <p:tag name="WIDTH" val="94"/>
</p:tagLst>
</file>

<file path=ppt/tags/tag15.xml><?xml version="1.0" encoding="utf-8"?>
<p:tagLst xmlns:a="http://schemas.openxmlformats.org/drawingml/2006/main" xmlns:r="http://schemas.openxmlformats.org/officeDocument/2006/relationships" xmlns:p="http://schemas.openxmlformats.org/presentationml/2006/main">
  <p:tag name="SHAPENAME" val="5. Source"/>
</p:tagLst>
</file>

<file path=ppt/tags/tag150.xml><?xml version="1.0" encoding="utf-8"?>
<p:tagLst xmlns:a="http://schemas.openxmlformats.org/drawingml/2006/main" xmlns:r="http://schemas.openxmlformats.org/officeDocument/2006/relationships" xmlns:p="http://schemas.openxmlformats.org/presentationml/2006/main">
  <p:tag name="HEIGHT" val="94.514094488189"/>
  <p:tag name="LEFT" val="640"/>
  <p:tag name="MTNUMBER" val="0.2549216578597254"/>
  <p:tag name="MTTABLE" val="Cell"/>
  <p:tag name="POSITION" val="4,5"/>
  <p:tag name="SHAPETYPE" val="Cell"/>
  <p:tag name="TOP" val="451"/>
  <p:tag name="WIDTH" val="94"/>
</p:tagLst>
</file>

<file path=ppt/tags/tag151.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5,5"/>
  <p:tag name="SHAPETYPE" val="Cell"/>
  <p:tag name="TOP" val="558"/>
  <p:tag name="WIDTH" val="94"/>
</p:tagLst>
</file>

<file path=ppt/tags/tag152.xml><?xml version="1.0" encoding="utf-8"?>
<p:tagLst xmlns:a="http://schemas.openxmlformats.org/drawingml/2006/main" xmlns:r="http://schemas.openxmlformats.org/officeDocument/2006/relationships" xmlns:p="http://schemas.openxmlformats.org/presentationml/2006/main">
  <p:tag name="HEIGHT" val="50.8922047244094"/>
  <p:tag name="LEFT" val="640"/>
  <p:tag name="MTNUMBER" val="0.2549216578597254"/>
  <p:tag name="MTTABLE" val="Cell"/>
  <p:tag name="POSITION" val="6,5"/>
  <p:tag name="SHAPETYPE" val="Cell"/>
  <p:tag name="TOP" val="643"/>
  <p:tag name="WIDTH" val="94"/>
</p:tagLst>
</file>

<file path=ppt/tags/tag153.xml><?xml version="1.0" encoding="utf-8"?>
<p:tagLst xmlns:a="http://schemas.openxmlformats.org/drawingml/2006/main" xmlns:r="http://schemas.openxmlformats.org/officeDocument/2006/relationships" xmlns:p="http://schemas.openxmlformats.org/presentationml/2006/main">
  <p:tag name="HEIGHT" val="94.514094488189"/>
  <p:tag name="LEFT" val="521"/>
  <p:tag name="MTNUMBER" val="0.2549216578597254"/>
  <p:tag name="MTTABLE" val="Cell"/>
  <p:tag name="POSITION" val="1,4"/>
  <p:tag name="SHAPETYPE" val="Cell"/>
  <p:tag name="TOP" val="173"/>
  <p:tag name="WIDTH" val="94"/>
</p:tagLst>
</file>

<file path=ppt/tags/tag154.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2,4"/>
  <p:tag name="SHAPETYPE" val="Cell"/>
  <p:tag name="TOP" val="280"/>
  <p:tag name="WIDTH" val="94"/>
</p:tagLst>
</file>

<file path=ppt/tags/tag155.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3,4"/>
  <p:tag name="SHAPETYPE" val="Cell"/>
  <p:tag name="TOP" val="366"/>
  <p:tag name="WIDTH" val="94"/>
</p:tagLst>
</file>

<file path=ppt/tags/tag156.xml><?xml version="1.0" encoding="utf-8"?>
<p:tagLst xmlns:a="http://schemas.openxmlformats.org/drawingml/2006/main" xmlns:r="http://schemas.openxmlformats.org/officeDocument/2006/relationships" xmlns:p="http://schemas.openxmlformats.org/presentationml/2006/main">
  <p:tag name="HEIGHT" val="94.514094488189"/>
  <p:tag name="LEFT" val="521"/>
  <p:tag name="MTNUMBER" val="0.2549216578597254"/>
  <p:tag name="MTTABLE" val="Cell"/>
  <p:tag name="POSITION" val="4,4"/>
  <p:tag name="SHAPETYPE" val="Cell"/>
  <p:tag name="TOP" val="451"/>
  <p:tag name="WIDTH" val="94"/>
</p:tagLst>
</file>

<file path=ppt/tags/tag157.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5,4"/>
  <p:tag name="SHAPETYPE" val="Cell"/>
  <p:tag name="TOP" val="558"/>
  <p:tag name="WIDTH" val="94"/>
</p:tagLst>
</file>

<file path=ppt/tags/tag158.xml><?xml version="1.0" encoding="utf-8"?>
<p:tagLst xmlns:a="http://schemas.openxmlformats.org/drawingml/2006/main" xmlns:r="http://schemas.openxmlformats.org/officeDocument/2006/relationships" xmlns:p="http://schemas.openxmlformats.org/presentationml/2006/main">
  <p:tag name="HEIGHT" val="50.8922047244094"/>
  <p:tag name="LEFT" val="521"/>
  <p:tag name="MTNUMBER" val="0.2549216578597254"/>
  <p:tag name="MTTABLE" val="Cell"/>
  <p:tag name="POSITION" val="6,4"/>
  <p:tag name="SHAPETYPE" val="Cell"/>
  <p:tag name="TOP" val="643"/>
  <p:tag name="WIDTH" val="94"/>
</p:tagLst>
</file>

<file path=ppt/tags/tag159.xml><?xml version="1.0" encoding="utf-8"?>
<p:tagLst xmlns:a="http://schemas.openxmlformats.org/drawingml/2006/main" xmlns:r="http://schemas.openxmlformats.org/officeDocument/2006/relationships" xmlns:p="http://schemas.openxmlformats.org/presentationml/2006/main">
  <p:tag name="HEIGHT" val="94.514094488189"/>
  <p:tag name="LEFT" val="402"/>
  <p:tag name="MTNUMBER" val="0.2549216578597254"/>
  <p:tag name="MTTABLE" val="Cell"/>
  <p:tag name="POSITION" val="1,3"/>
  <p:tag name="SHAPETYPE" val="Cell"/>
  <p:tag name="TOP" val="173"/>
  <p:tag name="WIDTH" val="94"/>
</p:tagLst>
</file>

<file path=ppt/tags/tag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0.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2,3"/>
  <p:tag name="SHAPETYPE" val="Cell"/>
  <p:tag name="TOP" val="280"/>
  <p:tag name="WIDTH" val="94"/>
</p:tagLst>
</file>

<file path=ppt/tags/tag161.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3,3"/>
  <p:tag name="SHAPETYPE" val="Cell"/>
  <p:tag name="TOP" val="366"/>
  <p:tag name="WIDTH" val="94"/>
</p:tagLst>
</file>

<file path=ppt/tags/tag162.xml><?xml version="1.0" encoding="utf-8"?>
<p:tagLst xmlns:a="http://schemas.openxmlformats.org/drawingml/2006/main" xmlns:r="http://schemas.openxmlformats.org/officeDocument/2006/relationships" xmlns:p="http://schemas.openxmlformats.org/presentationml/2006/main">
  <p:tag name="HEIGHT" val="94.514094488189"/>
  <p:tag name="LEFT" val="402"/>
  <p:tag name="MTNUMBER" val="0.2549216578597254"/>
  <p:tag name="MTTABLE" val="Cell"/>
  <p:tag name="POSITION" val="4,3"/>
  <p:tag name="SHAPETYPE" val="Cell"/>
  <p:tag name="TOP" val="451"/>
  <p:tag name="WIDTH" val="94"/>
</p:tagLst>
</file>

<file path=ppt/tags/tag163.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5,3"/>
  <p:tag name="SHAPETYPE" val="Cell"/>
  <p:tag name="TOP" val="558"/>
  <p:tag name="WIDTH" val="94"/>
</p:tagLst>
</file>

<file path=ppt/tags/tag164.xml><?xml version="1.0" encoding="utf-8"?>
<p:tagLst xmlns:a="http://schemas.openxmlformats.org/drawingml/2006/main" xmlns:r="http://schemas.openxmlformats.org/officeDocument/2006/relationships" xmlns:p="http://schemas.openxmlformats.org/presentationml/2006/main">
  <p:tag name="HEIGHT" val="50.8922047244094"/>
  <p:tag name="LEFT" val="402"/>
  <p:tag name="MTNUMBER" val="0.2549216578597254"/>
  <p:tag name="MTTABLE" val="Cell"/>
  <p:tag name="POSITION" val="6,3"/>
  <p:tag name="SHAPETYPE" val="Cell"/>
  <p:tag name="TOP" val="643"/>
  <p:tag name="WIDTH" val="94"/>
</p:tagLst>
</file>

<file path=ppt/tags/tag165.xml><?xml version="1.0" encoding="utf-8"?>
<p:tagLst xmlns:a="http://schemas.openxmlformats.org/drawingml/2006/main" xmlns:r="http://schemas.openxmlformats.org/officeDocument/2006/relationships" xmlns:p="http://schemas.openxmlformats.org/presentationml/2006/main">
  <p:tag name="HEIGHT" val="94.514094488189"/>
  <p:tag name="LEFT" val="283"/>
  <p:tag name="MTNUMBER" val="0.2549216578597254"/>
  <p:tag name="MTTABLE" val="Cell"/>
  <p:tag name="POSITION" val="1,2"/>
  <p:tag name="SHAPETYPE" val="Cell"/>
  <p:tag name="TOP" val="173"/>
  <p:tag name="WIDTH" val="94"/>
</p:tagLst>
</file>

<file path=ppt/tags/tag166.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2,2"/>
  <p:tag name="SHAPETYPE" val="Cell"/>
  <p:tag name="TOP" val="280"/>
  <p:tag name="WIDTH" val="94"/>
</p:tagLst>
</file>

<file path=ppt/tags/tag167.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3,2"/>
  <p:tag name="SHAPETYPE" val="Cell"/>
  <p:tag name="TOP" val="366"/>
  <p:tag name="WIDTH" val="94"/>
</p:tagLst>
</file>

<file path=ppt/tags/tag168.xml><?xml version="1.0" encoding="utf-8"?>
<p:tagLst xmlns:a="http://schemas.openxmlformats.org/drawingml/2006/main" xmlns:r="http://schemas.openxmlformats.org/officeDocument/2006/relationships" xmlns:p="http://schemas.openxmlformats.org/presentationml/2006/main">
  <p:tag name="HEIGHT" val="94.514094488189"/>
  <p:tag name="LEFT" val="283"/>
  <p:tag name="MTNUMBER" val="0.2549216578597254"/>
  <p:tag name="MTTABLE" val="Cell"/>
  <p:tag name="POSITION" val="4,2"/>
  <p:tag name="SHAPETYPE" val="Cell"/>
  <p:tag name="TOP" val="451"/>
  <p:tag name="WIDTH" val="94"/>
</p:tagLst>
</file>

<file path=ppt/tags/tag169.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5,2"/>
  <p:tag name="SHAPETYPE" val="Cell"/>
  <p:tag name="TOP" val="558"/>
  <p:tag name="WIDTH" val="94"/>
</p:tagLst>
</file>

<file path=ppt/tags/tag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0.xml><?xml version="1.0" encoding="utf-8"?>
<p:tagLst xmlns:a="http://schemas.openxmlformats.org/drawingml/2006/main" xmlns:r="http://schemas.openxmlformats.org/officeDocument/2006/relationships" xmlns:p="http://schemas.openxmlformats.org/presentationml/2006/main">
  <p:tag name="HEIGHT" val="50.8922047244094"/>
  <p:tag name="LEFT" val="283"/>
  <p:tag name="MTNUMBER" val="0.2549216578597254"/>
  <p:tag name="MTTABLE" val="Cell"/>
  <p:tag name="POSITION" val="6,2"/>
  <p:tag name="SHAPETYPE" val="Cell"/>
  <p:tag name="TOP" val="643"/>
  <p:tag name="WIDTH" val="94"/>
</p:tagLst>
</file>

<file path=ppt/tags/tag171.xml><?xml version="1.0" encoding="utf-8"?>
<p:tagLst xmlns:a="http://schemas.openxmlformats.org/drawingml/2006/main" xmlns:r="http://schemas.openxmlformats.org/officeDocument/2006/relationships" xmlns:p="http://schemas.openxmlformats.org/presentationml/2006/main">
  <p:tag name="HEIGHT" val="94.514094488189"/>
  <p:tag name="LEFT" val="164"/>
  <p:tag name="MTNUMBER" val="0.2549216578597254"/>
  <p:tag name="MTTABLE" val="Cell"/>
  <p:tag name="POSITION" val="1,1"/>
  <p:tag name="SHAPETYPE" val="Cell"/>
  <p:tag name="TOP" val="173"/>
  <p:tag name="WIDTH" val="94"/>
</p:tagLst>
</file>

<file path=ppt/tags/tag172.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2,1"/>
  <p:tag name="SHAPETYPE" val="Cell"/>
  <p:tag name="TOP" val="280"/>
  <p:tag name="WIDTH" val="94"/>
</p:tagLst>
</file>

<file path=ppt/tags/tag173.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3,1"/>
  <p:tag name="SHAPETYPE" val="Cell"/>
  <p:tag name="TOP" val="366"/>
  <p:tag name="WIDTH" val="94"/>
</p:tagLst>
</file>

<file path=ppt/tags/tag174.xml><?xml version="1.0" encoding="utf-8"?>
<p:tagLst xmlns:a="http://schemas.openxmlformats.org/drawingml/2006/main" xmlns:r="http://schemas.openxmlformats.org/officeDocument/2006/relationships" xmlns:p="http://schemas.openxmlformats.org/presentationml/2006/main">
  <p:tag name="HEIGHT" val="94.514094488189"/>
  <p:tag name="LEFT" val="164"/>
  <p:tag name="MTNUMBER" val="0.2549216578597254"/>
  <p:tag name="MTTABLE" val="Cell"/>
  <p:tag name="POSITION" val="4,1"/>
  <p:tag name="SHAPETYPE" val="Cell"/>
  <p:tag name="TOP" val="451"/>
  <p:tag name="WIDTH" val="94"/>
</p:tagLst>
</file>

<file path=ppt/tags/tag175.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5,1"/>
  <p:tag name="SHAPETYPE" val="Cell"/>
  <p:tag name="TOP" val="558"/>
  <p:tag name="WIDTH" val="94"/>
</p:tagLst>
</file>

<file path=ppt/tags/tag176.xml><?xml version="1.0" encoding="utf-8"?>
<p:tagLst xmlns:a="http://schemas.openxmlformats.org/drawingml/2006/main" xmlns:r="http://schemas.openxmlformats.org/officeDocument/2006/relationships" xmlns:p="http://schemas.openxmlformats.org/presentationml/2006/main">
  <p:tag name="HEIGHT" val="50.8922047244094"/>
  <p:tag name="LEFT" val="164"/>
  <p:tag name="MTNUMBER" val="0.2549216578597254"/>
  <p:tag name="MTTABLE" val="Cell"/>
  <p:tag name="POSITION" val="6,1"/>
  <p:tag name="SHAPETYPE" val="Cell"/>
  <p:tag name="TOP" val="643"/>
  <p:tag name="WIDTH" val="94"/>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1.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2.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3.xml><?xml version="1.0" encoding="utf-8"?>
<p:tagLst xmlns:a="http://schemas.openxmlformats.org/drawingml/2006/main" xmlns:r="http://schemas.openxmlformats.org/officeDocument/2006/relationships" xmlns:p="http://schemas.openxmlformats.org/presentationml/2006/main">
  <p:tag name="NAME" val="CustomIcon"/>
</p:tagLst>
</file>

<file path=ppt/tags/tag184.xml><?xml version="1.0" encoding="utf-8"?>
<p:tagLst xmlns:a="http://schemas.openxmlformats.org/drawingml/2006/main" xmlns:r="http://schemas.openxmlformats.org/officeDocument/2006/relationships" xmlns:p="http://schemas.openxmlformats.org/presentationml/2006/main">
  <p:tag name="NAME" val="CustomIcon"/>
</p:tagLst>
</file>

<file path=ppt/tags/tag185.xml><?xml version="1.0" encoding="utf-8"?>
<p:tagLst xmlns:a="http://schemas.openxmlformats.org/drawingml/2006/main" xmlns:r="http://schemas.openxmlformats.org/officeDocument/2006/relationships" xmlns:p="http://schemas.openxmlformats.org/presentationml/2006/main">
  <p:tag name="NAME" val="CustomIcon"/>
</p:tagLst>
</file>

<file path=ppt/tags/tag186.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7.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9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139.3875"/>
  <p:tag name="HEIGHT" val="160.3062"/>
</p:tagLst>
</file>

<file path=ppt/tags/tag192.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309.6937"/>
  <p:tag name="HEIGHT" val="160.3062"/>
</p:tagLst>
</file>

<file path=ppt/tags/tag193.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10"/>
  <p:tag name="HEIGHT" val="19.38748"/>
</p:tagLst>
</file>

<file path=ppt/tags/tag194.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39.3875"/>
  <p:tag name="HEIGHT" val="160.3062"/>
</p:tagLst>
</file>

<file path=ppt/tags/tag195.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196.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10"/>
  <p:tag name="HEIGHT" val="19.38748"/>
</p:tagLst>
</file>

<file path=ppt/tags/tag197.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39.3875"/>
  <p:tag name="HEIGHT" val="160.3062"/>
</p:tagLst>
</file>

<file path=ppt/tags/tag198.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10"/>
  <p:tag name="HEIGHT" val="19.38748"/>
</p:tagLst>
</file>

<file path=ppt/tags/tag199.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39.3875"/>
  <p:tag name="HEIGHT" val="160.306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0.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10"/>
  <p:tag name="HEIGHT" val="19.38748"/>
</p:tagLst>
</file>

<file path=ppt/tags/tag20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39.3875"/>
  <p:tag name="HEIGHT" val="160.3062"/>
</p:tagLst>
</file>

<file path=ppt/tags/tag202.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3.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4.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5.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6.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7.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8.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10"/>
  <p:tag name="HEIGHT" val="19.38748"/>
</p:tagLst>
</file>

<file path=ppt/tags/tag209.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139.3875"/>
  <p:tag name="HEIGHT" val="160.3062"/>
</p:tagLst>
</file>

<file path=ppt/tags/tag2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10.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39.3875"/>
  <p:tag name="HEIGHT" val="160.3062"/>
</p:tagLst>
</file>

<file path=ppt/tags/tag21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39.3875"/>
  <p:tag name="HEIGHT" val="160.3062"/>
</p:tagLst>
</file>

<file path=ppt/tags/tag212.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39.3875"/>
  <p:tag name="HEIGHT" val="160.3062"/>
</p:tagLst>
</file>

<file path=ppt/tags/tag213.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39.3875"/>
  <p:tag name="HEIGHT" val="160.3062"/>
</p:tagLst>
</file>

<file path=ppt/tags/tag214.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15.xml><?xml version="1.0" encoding="utf-8"?>
<p:tagLst xmlns:a="http://schemas.openxmlformats.org/drawingml/2006/main" xmlns:r="http://schemas.openxmlformats.org/officeDocument/2006/relationships" xmlns:p="http://schemas.openxmlformats.org/presentationml/2006/main">
  <p:tag name="NAME" val="CustomIcon"/>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SHAPENAME" val="5. Sourc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xml><?xml version="1.0" encoding="utf-8"?>
<p:tagLst xmlns:a="http://schemas.openxmlformats.org/drawingml/2006/main" xmlns:r="http://schemas.openxmlformats.org/officeDocument/2006/relationships" xmlns:p="http://schemas.openxmlformats.org/presentationml/2006/main">
  <p:tag name="SHAPENAME" val="Subtitle"/>
</p:tagLst>
</file>

<file path=ppt/tags/tag220.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1.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1XaXslPKEOROjmKDS5SX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BrLU2USE23pB_QfF89L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0OghvmPdlLgHNYmbUcpo.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uLtLx113L9l7mta.PYPt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j7TRsK2kZ7yyRAf6V1FuO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81RcMz_lICqcF5JtA_x.D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8CgAQCspD6C840R9tMIOW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yn9IMVpTxIro1wRE23JgLw"/>
</p:tagLst>
</file>

<file path=ppt/tags/tag23.xml><?xml version="1.0" encoding="utf-8"?>
<p:tagLst xmlns:a="http://schemas.openxmlformats.org/drawingml/2006/main" xmlns:r="http://schemas.openxmlformats.org/officeDocument/2006/relationships" xmlns:p="http://schemas.openxmlformats.org/presentationml/2006/main">
  <p:tag name="SHAPENAME" val="Titl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XApcMF8Xcz962oQFToY9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5ykxZNkqxRxgWbdxtAw1E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rksozEQ9qBOZvfb6VCb.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qRpdjC8TJewEXAmoHDcV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J6p2VOeWGOsnzUjbl65K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uUPE8ckNXE2jfhmuPIG2B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ax3V9EqOycnTid2dzwjoV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feVMrqRrY9xJuyJvcwoAb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tC07YoiKGii2jKpf0c8Dn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k9FV.VmN21A6xXK628FY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6R_DzUk4kK6rpmQiCybP6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OvK.J.h__nixSa_2fnKt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sZ4VuuTjGadk5YteBWwIA"/>
</p:tagLst>
</file>

<file path=ppt/tags/tag243.xml><?xml version="1.0" encoding="utf-8"?>
<p:tagLst xmlns:a="http://schemas.openxmlformats.org/drawingml/2006/main" xmlns:r="http://schemas.openxmlformats.org/officeDocument/2006/relationships" xmlns:p="http://schemas.openxmlformats.org/presentationml/2006/main">
  <p:tag name="NAME" val="LineBasicStrong"/>
</p:tagLst>
</file>

<file path=ppt/tags/tag244.xml><?xml version="1.0" encoding="utf-8"?>
<p:tagLst xmlns:a="http://schemas.openxmlformats.org/drawingml/2006/main" xmlns:r="http://schemas.openxmlformats.org/officeDocument/2006/relationships" xmlns:p="http://schemas.openxmlformats.org/presentationml/2006/main">
  <p:tag name="NAME" val="LineBasicStrong"/>
</p:tagLst>
</file>

<file path=ppt/tags/tag24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0SUo8Hoy3iyZZro8AVrE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F9ffiCB2pAjqwQU7USlz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4WLcJrZFEpfRGKxQbirGh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bBvRNUcvIolc7dS3kKLNn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qkD79R2v.Gsb.Qux4owC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zV3al7NwunpHKZThr3zL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256.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257.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58.xml><?xml version="1.0" encoding="utf-8"?>
<p:tagLst xmlns:a="http://schemas.openxmlformats.org/drawingml/2006/main" xmlns:r="http://schemas.openxmlformats.org/officeDocument/2006/relationships" xmlns:p="http://schemas.openxmlformats.org/presentationml/2006/main">
  <p:tag name="NAME" val="CustomIcon"/>
</p:tagLst>
</file>

<file path=ppt/tags/tag259.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0.xml><?xml version="1.0" encoding="utf-8"?>
<p:tagLst xmlns:a="http://schemas.openxmlformats.org/drawingml/2006/main" xmlns:r="http://schemas.openxmlformats.org/officeDocument/2006/relationships" xmlns:p="http://schemas.openxmlformats.org/presentationml/2006/main">
  <p:tag name="NAME" val="CustomIcon"/>
</p:tagLst>
</file>

<file path=ppt/tags/tag261.xml><?xml version="1.0" encoding="utf-8"?>
<p:tagLst xmlns:a="http://schemas.openxmlformats.org/drawingml/2006/main" xmlns:r="http://schemas.openxmlformats.org/officeDocument/2006/relationships" xmlns:p="http://schemas.openxmlformats.org/presentationml/2006/main">
  <p:tag name="NAME" val="CustomIcon"/>
</p:tagLst>
</file>

<file path=ppt/tags/tag262.xml><?xml version="1.0" encoding="utf-8"?>
<p:tagLst xmlns:a="http://schemas.openxmlformats.org/drawingml/2006/main" xmlns:r="http://schemas.openxmlformats.org/officeDocument/2006/relationships" xmlns:p="http://schemas.openxmlformats.org/presentationml/2006/main">
  <p:tag name="NAME" val="CustomIcon"/>
</p:tagLst>
</file>

<file path=ppt/tags/tag263.xml><?xml version="1.0" encoding="utf-8"?>
<p:tagLst xmlns:a="http://schemas.openxmlformats.org/drawingml/2006/main" xmlns:r="http://schemas.openxmlformats.org/officeDocument/2006/relationships" xmlns:p="http://schemas.openxmlformats.org/presentationml/2006/main">
  <p:tag name="NAME" val="CustomIcon"/>
</p:tagLst>
</file>

<file path=ppt/tags/tag264.xml><?xml version="1.0" encoding="utf-8"?>
<p:tagLst xmlns:a="http://schemas.openxmlformats.org/drawingml/2006/main" xmlns:r="http://schemas.openxmlformats.org/officeDocument/2006/relationships" xmlns:p="http://schemas.openxmlformats.org/presentationml/2006/main">
  <p:tag name="NAME" val="CustomIcon"/>
</p:tagLst>
</file>

<file path=ppt/tags/tag265.xml><?xml version="1.0" encoding="utf-8"?>
<p:tagLst xmlns:a="http://schemas.openxmlformats.org/drawingml/2006/main" xmlns:r="http://schemas.openxmlformats.org/officeDocument/2006/relationships" xmlns:p="http://schemas.openxmlformats.org/presentationml/2006/main">
  <p:tag name="NAME" val="CustomIcon"/>
</p:tagLst>
</file>

<file path=ppt/tags/tag266.xml><?xml version="1.0" encoding="utf-8"?>
<p:tagLst xmlns:a="http://schemas.openxmlformats.org/drawingml/2006/main" xmlns:r="http://schemas.openxmlformats.org/officeDocument/2006/relationships" xmlns:p="http://schemas.openxmlformats.org/presentationml/2006/main">
  <p:tag name="NAME" val="CustomIcon"/>
</p:tagLst>
</file>

<file path=ppt/tags/tag26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8.xml><?xml version="1.0" encoding="utf-8"?>
<p:tagLst xmlns:a="http://schemas.openxmlformats.org/drawingml/2006/main" xmlns:r="http://schemas.openxmlformats.org/officeDocument/2006/relationships" xmlns:p="http://schemas.openxmlformats.org/presentationml/2006/main">
  <p:tag name="NAME" val="CustomIcon"/>
</p:tagLst>
</file>

<file path=ppt/tags/tag26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xml><?xml version="1.0" encoding="utf-8"?>
<p:tagLst xmlns:a="http://schemas.openxmlformats.org/drawingml/2006/main" xmlns:r="http://schemas.openxmlformats.org/officeDocument/2006/relationships" xmlns:p="http://schemas.openxmlformats.org/presentationml/2006/main">
  <p:tag name="SHAPENAME" val="5. Source"/>
</p:tagLst>
</file>

<file path=ppt/tags/tag27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4.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5.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6.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9.xml><?xml version="1.0" encoding="utf-8"?>
<p:tagLst xmlns:a="http://schemas.openxmlformats.org/drawingml/2006/main" xmlns:r="http://schemas.openxmlformats.org/officeDocument/2006/relationships" xmlns:p="http://schemas.openxmlformats.org/presentationml/2006/main">
  <p:tag name="NAME" val="CustomIcon"/>
</p:tagLst>
</file>

<file path=ppt/tags/tag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0.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81.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82.xml><?xml version="1.0" encoding="utf-8"?>
<p:tagLst xmlns:a="http://schemas.openxmlformats.org/drawingml/2006/main" xmlns:r="http://schemas.openxmlformats.org/officeDocument/2006/relationships" xmlns:p="http://schemas.openxmlformats.org/presentationml/2006/main">
  <p:tag name="NAME" val="CustomIcon"/>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xml><?xml version="1.0" encoding="utf-8"?>
<p:tagLst xmlns:a="http://schemas.openxmlformats.org/drawingml/2006/main" xmlns:r="http://schemas.openxmlformats.org/officeDocument/2006/relationships" xmlns:p="http://schemas.openxmlformats.org/presentationml/2006/main">
  <p:tag name="NAME" val="SingleBoatText"/>
</p:tagLst>
</file>

<file path=ppt/tags/tag2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KCj.rNQAUSglyhVgutYn5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nPOY_aENIffu1QC8rfIqG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M25liagpo8VPxsFvkjaX8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2jcF.PLFQ8XfvR89Hyuu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g7BlLaZAeZW95ZiY2_rjL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BiJVHGTYf2.JMLJxLkZp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00.xml><?xml version="1.0" encoding="utf-8"?>
<p:tagLst xmlns:a="http://schemas.openxmlformats.org/drawingml/2006/main" xmlns:r="http://schemas.openxmlformats.org/officeDocument/2006/relationships" xmlns:p="http://schemas.openxmlformats.org/presentationml/2006/main">
  <p:tag name="NAME" val="SingleBoatText"/>
</p:tagLst>
</file>

<file path=ppt/tags/tag30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2.xml><?xml version="1.0" encoding="utf-8"?>
<p:tagLst xmlns:a="http://schemas.openxmlformats.org/drawingml/2006/main" xmlns:r="http://schemas.openxmlformats.org/officeDocument/2006/relationships" xmlns:p="http://schemas.openxmlformats.org/presentationml/2006/main">
  <p:tag name="NAME" val="SingleBoatText"/>
</p:tagLst>
</file>

<file path=ppt/tags/tag30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4.xml><?xml version="1.0" encoding="utf-8"?>
<p:tagLst xmlns:a="http://schemas.openxmlformats.org/drawingml/2006/main" xmlns:r="http://schemas.openxmlformats.org/officeDocument/2006/relationships" xmlns:p="http://schemas.openxmlformats.org/presentationml/2006/main">
  <p:tag name="NAME" val="SingleBoatText"/>
</p:tagLst>
</file>

<file path=ppt/tags/tag305.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6.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7.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0.xml><?xml version="1.0" encoding="utf-8"?>
<p:tagLst xmlns:a="http://schemas.openxmlformats.org/drawingml/2006/main" xmlns:r="http://schemas.openxmlformats.org/officeDocument/2006/relationships" xmlns:p="http://schemas.openxmlformats.org/presentationml/2006/main">
  <p:tag name="NAME" val="SingleBoatText"/>
</p:tagLst>
</file>

<file path=ppt/tags/tag3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bIeV4NXsbdGojmUUtkLgf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Jh865wT9fzdIl5XTFCgsf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2Ibla8IhF3npe8aV4FRrv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eOOrSkgzHQme2Dm9XgYa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A7g9F7g2u0Y7fesvp1lu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fOAC1ZLt15oZbADJavnk5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aqgkjvRuGhpA0dTDh9VB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Uptgma2Cu7Y2vEYa_OnFmA"/>
</p:tagLst>
</file>

<file path=ppt/tags/tag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mo8xikIoTPo2W.zx2Jnz2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bemZQKeL8U2R6WSsS3phW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Cc6xaZBpoLDE4KDmZkgyG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GE1833tgQAewvUTrXdi7s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IQJ6kPVG4eR9zdOaW_iTm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KFbRFKexsHcElZQHfzhzq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ZQWEKXQwkVYgLw2mYkV8X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QkNd1vBrXriRKGIV6y2e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P_d7SKMxpVmpAd6.L.bl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6AZaqjKspBSVmvPqpzPVw"/>
</p:tagLst>
</file>

<file path=ppt/tags/tag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zDjgtVCLeypwzx_ruesB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FniCzikO53lPxR4EfZaTi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aZ_tuvYfPRHVpD68dv3N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eLvxZ.tYXSzERty18Vfi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cfuXRc1Gs3vc33amv3led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cHjtoYuRtkvUEMGCxLrbd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gxHvTnRpsUYi7cHuIDlGx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Lce7jDqzTg8uPGOMEGzZD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tSwAlJuBaOuEYg8YN8bjx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bi6knXuRUyWTwXtbtW3tfA"/>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X5FKys6S2cFrutism5oPd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8vYM9razCYMWfQR94CBMR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6NH0PVd_uXL7e4hHJsjkQ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AE72cyufqCaw14wcx9dT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YGXDOMlflLL6t9ZmZc72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C2c4WSCGBt_5iWxj4vrUf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Lb2EDVSGcZvhcDtgK23ZE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dV.rsLA7qKr1rRV6XMT2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62UlA9ATDn9SAKDZPNTI.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llIMv1J9mdpZtnDqowH79g"/>
</p:tagLst>
</file>

<file path=ppt/tags/tag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9z2m7R90JVlWDzYSiXYLm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DID0eL75g5qHHrfRQO1eA"/>
</p:tagLst>
</file>

<file path=ppt/tags/tag3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3.xml><?xml version="1.0" encoding="utf-8"?>
<p:tagLst xmlns:a="http://schemas.openxmlformats.org/drawingml/2006/main" xmlns:r="http://schemas.openxmlformats.org/officeDocument/2006/relationships" xmlns:p="http://schemas.openxmlformats.org/presentationml/2006/main">
  <p:tag name="NAME" val="SingleBoatText"/>
</p:tagLst>
</file>

<file path=ppt/tags/tag354.xml><?xml version="1.0" encoding="utf-8"?>
<p:tagLst xmlns:a="http://schemas.openxmlformats.org/drawingml/2006/main" xmlns:r="http://schemas.openxmlformats.org/officeDocument/2006/relationships" xmlns:p="http://schemas.openxmlformats.org/presentationml/2006/main">
  <p:tag name="NAME" val="SingleBoatText"/>
</p:tagLst>
</file>

<file path=ppt/tags/tag355.xml><?xml version="1.0" encoding="utf-8"?>
<p:tagLst xmlns:a="http://schemas.openxmlformats.org/drawingml/2006/main" xmlns:r="http://schemas.openxmlformats.org/officeDocument/2006/relationships" xmlns:p="http://schemas.openxmlformats.org/presentationml/2006/main">
  <p:tag name="NAME" val="TrackerNumBlue"/>
</p:tagLst>
</file>

<file path=ppt/tags/tag356.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7.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NAME" val="TrackerNumBlue"/>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65.xml><?xml version="1.0" encoding="utf-8"?>
<p:tagLst xmlns:a="http://schemas.openxmlformats.org/drawingml/2006/main" xmlns:r="http://schemas.openxmlformats.org/officeDocument/2006/relationships" xmlns:p="http://schemas.openxmlformats.org/presentationml/2006/main">
  <p:tag name="NAME" val="CustomIcon"/>
</p:tagLst>
</file>

<file path=ppt/tags/tag366.xml><?xml version="1.0" encoding="utf-8"?>
<p:tagLst xmlns:a="http://schemas.openxmlformats.org/drawingml/2006/main" xmlns:r="http://schemas.openxmlformats.org/officeDocument/2006/relationships" xmlns:p="http://schemas.openxmlformats.org/presentationml/2006/main">
  <p:tag name="NAME" val="CustomIcon"/>
</p:tagLst>
</file>

<file path=ppt/tags/tag367.xml><?xml version="1.0" encoding="utf-8"?>
<p:tagLst xmlns:a="http://schemas.openxmlformats.org/drawingml/2006/main" xmlns:r="http://schemas.openxmlformats.org/officeDocument/2006/relationships" xmlns:p="http://schemas.openxmlformats.org/presentationml/2006/main">
  <p:tag name="NAME" val="CustomIcon"/>
</p:tagLst>
</file>

<file path=ppt/tags/tag368.xml><?xml version="1.0" encoding="utf-8"?>
<p:tagLst xmlns:a="http://schemas.openxmlformats.org/drawingml/2006/main" xmlns:r="http://schemas.openxmlformats.org/officeDocument/2006/relationships" xmlns:p="http://schemas.openxmlformats.org/presentationml/2006/main">
  <p:tag name="NAME" val="CustomIcon"/>
</p:tagLst>
</file>

<file path=ppt/tags/tag369.xml><?xml version="1.0" encoding="utf-8"?>
<p:tagLst xmlns:a="http://schemas.openxmlformats.org/drawingml/2006/main" xmlns:r="http://schemas.openxmlformats.org/officeDocument/2006/relationships" xmlns:p="http://schemas.openxmlformats.org/presentationml/2006/main">
  <p:tag name="NAME" val="CustomIcon"/>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ZbMaSiv92lCY55xUqMQOK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ZY7M_i0QTm7OEQ2GNDHd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AAUSKwvBui1Ia6gRqVbn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JbzmsdgiZrzfdAl0wTX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gULsta3J4I8jIgh8i.IJ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G6rUi4XbJrEzcwnnqjpB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qA9Le2rbfm6NdAt7k1Q1rA"/>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rdjRO8Q3Ht8TxwBQmEyz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7RQvrboHuMgw578Ko_CmWg"/>
</p:tagLst>
</file>

<file path=ppt/tags/tag38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B6dpHcA6.r4rd.6oVG0WfQ"/>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NAME" val="4. Footnote"/>
</p:tagLst>
</file>

<file path=ppt/tags/tag3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93.xml><?xml version="1.0" encoding="utf-8"?>
<p:tagLst xmlns:a="http://schemas.openxmlformats.org/drawingml/2006/main" xmlns:r="http://schemas.openxmlformats.org/officeDocument/2006/relationships" xmlns:p="http://schemas.openxmlformats.org/presentationml/2006/main">
  <p:tag name="NAME" val="TrackerNumBlue"/>
</p:tagLst>
</file>

<file path=ppt/tags/tag39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1.xml><?xml version="1.0" encoding="utf-8"?>
<p:tagLst xmlns:a="http://schemas.openxmlformats.org/drawingml/2006/main" xmlns:r="http://schemas.openxmlformats.org/officeDocument/2006/relationships" xmlns:p="http://schemas.openxmlformats.org/presentationml/2006/main">
  <p:tag name="NAME" val="TrackerNumBlue"/>
</p:tagLst>
</file>

<file path=ppt/tags/tag40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4.xml><?xml version="1.0" encoding="utf-8"?>
<p:tagLst xmlns:a="http://schemas.openxmlformats.org/drawingml/2006/main" xmlns:r="http://schemas.openxmlformats.org/officeDocument/2006/relationships" xmlns:p="http://schemas.openxmlformats.org/presentationml/2006/main">
  <p:tag name="NAME" val="TrackerNumBlu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1xeHzJoL60A5mHkbaFr9t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OVhUkLNOvadO5Nl8f87f1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wWFBcBjZiGVftp4auFjqJQ"/>
</p:tagLst>
</file>

<file path=ppt/tags/tag41.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uCsrwjMFr8PbVYfiZa930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_3JNdGX70McSU9kMaX89j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nvP39R6ffc0WoCqNTnwa.Q"/>
</p:tagLst>
</file>

<file path=ppt/tags/tag41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41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4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9.xml><?xml version="1.0" encoding="utf-8"?>
<p:tagLst xmlns:a="http://schemas.openxmlformats.org/drawingml/2006/main" xmlns:r="http://schemas.openxmlformats.org/officeDocument/2006/relationships" xmlns:p="http://schemas.openxmlformats.org/presentationml/2006/main">
  <p:tag name="CIRCLESTATUS" val="White"/>
  <p:tag name="NAME" val="CheckmarkWhite"/>
  <p:tag name="SYMBOLNAME" val="Checkmark"/>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CIRCLESTATUS" val="White"/>
  <p:tag name="NAME" val="CheckmarkDashWhite"/>
  <p:tag name="SYMBOLNAME" val="CheckmarkDash"/>
</p:tagLst>
</file>

<file path=ppt/tags/tag42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nF8XYmVFYvnrsLk0wQo33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S0TMLpBDs35PaP0qK9BXj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Na77eI1D7EZPAmZO1EP_b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5sD89uiPNInifedt0xSye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YrIfIPdYu2yW8EmqXoMSU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9tXCvBsKzXQyhJfdRChcG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CuRbTijxPfDEWlwACs._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sl4QsD5YBwChW2zgYqEJJ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KoJrzmbrfrjirQn3beXN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Js0jaS9hP2KUUzU82V1iLA"/>
</p:tagLst>
</file>

<file path=ppt/tags/tag44.xml><?xml version="1.0" encoding="utf-8"?>
<p:tagLst xmlns:a="http://schemas.openxmlformats.org/drawingml/2006/main" xmlns:r="http://schemas.openxmlformats.org/officeDocument/2006/relationships" xmlns:p="http://schemas.openxmlformats.org/presentationml/2006/main">
  <p:tag name="SHAPENAME" val="Titl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cSJvgUT6obt_1Db_Dmkw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xTdI6XaHuRckqT.1OSjOF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FxdNtWu9yd6VM1cYg0hS9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NZ3k1JuLqzSe.NaO7TpDs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OveFTZnDlqBLiszfZhPm4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PEusgUSwtDPZKPkVPGZKq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vx7f0u1KMjTA_zq.yW5mr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Ei7EHsgNm8OxHUXZY6r5D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b0BoOwRiVR40GLtdPwvO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9VwJS7qzY9UVTRPTBsCXQ"/>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6tm72hepL7v3gAuQCK82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vpFUCIQMjhjcjEzyFVhBa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ezy.fk1J.m3gs7EGCVrLD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8k4AWUFBecNdVR.aveSm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mqgEnmITZXRSD0tpp53xW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OXrpRzmcpRAEdkjGJcbGW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emWSKq8D2Pgump98q.1r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INvZ2rRg2UyhRCK1Kuhv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6.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7.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8.xml><?xml version="1.0" encoding="utf-8"?>
<p:tagLst xmlns:a="http://schemas.openxmlformats.org/drawingml/2006/main" xmlns:r="http://schemas.openxmlformats.org/officeDocument/2006/relationships" xmlns:p="http://schemas.openxmlformats.org/presentationml/2006/main">
  <p:tag name="NAME" val="CustomIcon"/>
</p:tagLst>
</file>

<file path=ppt/tags/tag469.xml><?xml version="1.0" encoding="utf-8"?>
<p:tagLst xmlns:a="http://schemas.openxmlformats.org/drawingml/2006/main" xmlns:r="http://schemas.openxmlformats.org/officeDocument/2006/relationships" xmlns:p="http://schemas.openxmlformats.org/presentationml/2006/main">
  <p:tag name="NAME" val="CustomIcon"/>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472.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473.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474.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75.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76.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77.xml><?xml version="1.0" encoding="utf-8"?>
<p:tagLst xmlns:a="http://schemas.openxmlformats.org/drawingml/2006/main" xmlns:r="http://schemas.openxmlformats.org/officeDocument/2006/relationships" xmlns:p="http://schemas.openxmlformats.org/presentationml/2006/main">
  <p:tag name="NAME" val="CustomIcon"/>
</p:tagLst>
</file>

<file path=ppt/tags/tag478.xml><?xml version="1.0" encoding="utf-8"?>
<p:tagLst xmlns:a="http://schemas.openxmlformats.org/drawingml/2006/main" xmlns:r="http://schemas.openxmlformats.org/officeDocument/2006/relationships" xmlns:p="http://schemas.openxmlformats.org/presentationml/2006/main">
  <p:tag name="SHAPENAME" val="4. Footnote"/>
</p:tagLst>
</file>

<file path=ppt/tags/tag479.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L8BXCLe3zT7FSKtX42Ts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8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8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85.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0Xh.8Loicp0i65j6eCbe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p9.XlTzpgLTIKavl8q3kB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sBi9qWBjfbne65NiTqjni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Itd8hkYRSAw2esguJ1Nd1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mtYP2K.uDR3gjxOZaJs6W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YGkkGedsWUDCL2qOdWLvY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DtYhNP63iqQTuMS.3S0PM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7.xml><?xml version="1.0" encoding="utf-8"?>
<p:tagLst xmlns:a="http://schemas.openxmlformats.org/drawingml/2006/main" xmlns:r="http://schemas.openxmlformats.org/officeDocument/2006/relationships" xmlns:p="http://schemas.openxmlformats.org/presentationml/2006/main">
  <p:tag name="NAME" val="SingleBoatText"/>
</p:tagLst>
</file>

<file path=ppt/tags/tag498.xml><?xml version="1.0" encoding="utf-8"?>
<p:tagLst xmlns:a="http://schemas.openxmlformats.org/drawingml/2006/main" xmlns:r="http://schemas.openxmlformats.org/officeDocument/2006/relationships" xmlns:p="http://schemas.openxmlformats.org/presentationml/2006/main">
  <p:tag name="NAME" val="SingleBoatText"/>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Z3CA3LxFdkRY2UpE_Q8a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nmGtjEHmkJ2kn1JljVqz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uQ5usuIUGxRNGkCkN4BG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hCFDiC2T3SuYxCky9uo2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55.xml><?xml version="1.0" encoding="utf-8"?>
<p:tagLst xmlns:a="http://schemas.openxmlformats.org/drawingml/2006/main" xmlns:r="http://schemas.openxmlformats.org/officeDocument/2006/relationships" xmlns:p="http://schemas.openxmlformats.org/presentationml/2006/main">
  <p:tag name="NAME" val="CustomIcon"/>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5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5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xml><?xml version="1.0" encoding="utf-8"?>
<p:tagLst xmlns:a="http://schemas.openxmlformats.org/drawingml/2006/main" xmlns:r="http://schemas.openxmlformats.org/officeDocument/2006/relationships" xmlns:p="http://schemas.openxmlformats.org/presentationml/2006/main">
  <p:tag name="NAME" val="CustomIcon"/>
</p:tagLst>
</file>

<file path=ppt/tags/tag56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1.xml><?xml version="1.0" encoding="utf-8"?>
<p:tagLst xmlns:a="http://schemas.openxmlformats.org/drawingml/2006/main" xmlns:r="http://schemas.openxmlformats.org/officeDocument/2006/relationships" xmlns:p="http://schemas.openxmlformats.org/presentationml/2006/main">
  <p:tag name="NAME" val="SingleBoatText"/>
</p:tagLst>
</file>

<file path=ppt/tags/tag562.xml><?xml version="1.0" encoding="utf-8"?>
<p:tagLst xmlns:a="http://schemas.openxmlformats.org/drawingml/2006/main" xmlns:r="http://schemas.openxmlformats.org/officeDocument/2006/relationships" xmlns:p="http://schemas.openxmlformats.org/presentationml/2006/main">
  <p:tag name="NAME" val="SingleBoatText"/>
</p:tagLst>
</file>

<file path=ppt/tags/tag563.xml><?xml version="1.0" encoding="utf-8"?>
<p:tagLst xmlns:a="http://schemas.openxmlformats.org/drawingml/2006/main" xmlns:r="http://schemas.openxmlformats.org/officeDocument/2006/relationships" xmlns:p="http://schemas.openxmlformats.org/presentationml/2006/main">
  <p:tag name="NAME" val="SingleBoatText"/>
</p:tagLst>
</file>

<file path=ppt/tags/tag564.xml><?xml version="1.0" encoding="utf-8"?>
<p:tagLst xmlns:a="http://schemas.openxmlformats.org/drawingml/2006/main" xmlns:r="http://schemas.openxmlformats.org/officeDocument/2006/relationships" xmlns:p="http://schemas.openxmlformats.org/presentationml/2006/main">
  <p:tag name="NAME" val="SingleBoatText"/>
</p:tagLst>
</file>

<file path=ppt/tags/tag565.xml><?xml version="1.0" encoding="utf-8"?>
<p:tagLst xmlns:a="http://schemas.openxmlformats.org/drawingml/2006/main" xmlns:r="http://schemas.openxmlformats.org/officeDocument/2006/relationships" xmlns:p="http://schemas.openxmlformats.org/presentationml/2006/main">
  <p:tag name="NAME" val="SingleBoatText"/>
</p:tagLst>
</file>

<file path=ppt/tags/tag566.xml><?xml version="1.0" encoding="utf-8"?>
<p:tagLst xmlns:a="http://schemas.openxmlformats.org/drawingml/2006/main" xmlns:r="http://schemas.openxmlformats.org/officeDocument/2006/relationships" xmlns:p="http://schemas.openxmlformats.org/presentationml/2006/main">
  <p:tag name="NAME" val="SingleBoatText"/>
</p:tagLst>
</file>

<file path=ppt/tags/tag567.xml><?xml version="1.0" encoding="utf-8"?>
<p:tagLst xmlns:a="http://schemas.openxmlformats.org/drawingml/2006/main" xmlns:r="http://schemas.openxmlformats.org/officeDocument/2006/relationships" xmlns:p="http://schemas.openxmlformats.org/presentationml/2006/main">
  <p:tag name="NAME" val="SingleBoatText"/>
</p:tagLst>
</file>

<file path=ppt/tags/tag568.xml><?xml version="1.0" encoding="utf-8"?>
<p:tagLst xmlns:a="http://schemas.openxmlformats.org/drawingml/2006/main" xmlns:r="http://schemas.openxmlformats.org/officeDocument/2006/relationships" xmlns:p="http://schemas.openxmlformats.org/presentationml/2006/main">
  <p:tag name="NAME" val="SingleBoatText"/>
</p:tagLst>
</file>

<file path=ppt/tags/tag56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7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7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7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7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7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7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7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77.xml><?xml version="1.0" encoding="utf-8"?>
<p:tagLst xmlns:a="http://schemas.openxmlformats.org/drawingml/2006/main" xmlns:r="http://schemas.openxmlformats.org/officeDocument/2006/relationships" xmlns:p="http://schemas.openxmlformats.org/presentationml/2006/main">
  <p:tag name="NAME" val="SingleBoatText"/>
</p:tagLst>
</file>

<file path=ppt/tags/tag578.xml><?xml version="1.0" encoding="utf-8"?>
<p:tagLst xmlns:a="http://schemas.openxmlformats.org/drawingml/2006/main" xmlns:r="http://schemas.openxmlformats.org/officeDocument/2006/relationships" xmlns:p="http://schemas.openxmlformats.org/presentationml/2006/main">
  <p:tag name="NAME" val="SingleBoatText"/>
</p:tagLst>
</file>

<file path=ppt/tags/tag579.xml><?xml version="1.0" encoding="utf-8"?>
<p:tagLst xmlns:a="http://schemas.openxmlformats.org/drawingml/2006/main" xmlns:r="http://schemas.openxmlformats.org/officeDocument/2006/relationships" xmlns:p="http://schemas.openxmlformats.org/presentationml/2006/main">
  <p:tag name="NAME" val="SingleBoatText"/>
</p:tagLst>
</file>

<file path=ppt/tags/tag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80.xml><?xml version="1.0" encoding="utf-8"?>
<p:tagLst xmlns:a="http://schemas.openxmlformats.org/drawingml/2006/main" xmlns:r="http://schemas.openxmlformats.org/officeDocument/2006/relationships" xmlns:p="http://schemas.openxmlformats.org/presentationml/2006/main">
  <p:tag name="NAME" val="SingleBoatText"/>
</p:tagLst>
</file>

<file path=ppt/tags/tag581.xml><?xml version="1.0" encoding="utf-8"?>
<p:tagLst xmlns:a="http://schemas.openxmlformats.org/drawingml/2006/main" xmlns:r="http://schemas.openxmlformats.org/officeDocument/2006/relationships" xmlns:p="http://schemas.openxmlformats.org/presentationml/2006/main">
  <p:tag name="NAME" val="SingleBoatText"/>
</p:tagLst>
</file>

<file path=ppt/tags/tag582.xml><?xml version="1.0" encoding="utf-8"?>
<p:tagLst xmlns:a="http://schemas.openxmlformats.org/drawingml/2006/main" xmlns:r="http://schemas.openxmlformats.org/officeDocument/2006/relationships" xmlns:p="http://schemas.openxmlformats.org/presentationml/2006/main">
  <p:tag name="NAME" val="SingleBoatText"/>
</p:tagLst>
</file>

<file path=ppt/tags/tag583.xml><?xml version="1.0" encoding="utf-8"?>
<p:tagLst xmlns:a="http://schemas.openxmlformats.org/drawingml/2006/main" xmlns:r="http://schemas.openxmlformats.org/officeDocument/2006/relationships" xmlns:p="http://schemas.openxmlformats.org/presentationml/2006/main">
  <p:tag name="NAME" val="SingleBoatText"/>
</p:tagLst>
</file>

<file path=ppt/tags/tag584.xml><?xml version="1.0" encoding="utf-8"?>
<p:tagLst xmlns:a="http://schemas.openxmlformats.org/drawingml/2006/main" xmlns:r="http://schemas.openxmlformats.org/officeDocument/2006/relationships" xmlns:p="http://schemas.openxmlformats.org/presentationml/2006/main">
  <p:tag name="NAME" val="SingleBoatText"/>
</p:tagLst>
</file>

<file path=ppt/tags/tag585.xml><?xml version="1.0" encoding="utf-8"?>
<p:tagLst xmlns:a="http://schemas.openxmlformats.org/drawingml/2006/main" xmlns:r="http://schemas.openxmlformats.org/officeDocument/2006/relationships" xmlns:p="http://schemas.openxmlformats.org/presentationml/2006/main">
  <p:tag name="NAME" val="SingleBoatText"/>
</p:tagLst>
</file>

<file path=ppt/tags/tag586.xml><?xml version="1.0" encoding="utf-8"?>
<p:tagLst xmlns:a="http://schemas.openxmlformats.org/drawingml/2006/main" xmlns:r="http://schemas.openxmlformats.org/officeDocument/2006/relationships" xmlns:p="http://schemas.openxmlformats.org/presentationml/2006/main">
  <p:tag name="NAME" val="SingleBoatText"/>
</p:tagLst>
</file>

<file path=ppt/tags/tag587.xml><?xml version="1.0" encoding="utf-8"?>
<p:tagLst xmlns:a="http://schemas.openxmlformats.org/drawingml/2006/main" xmlns:r="http://schemas.openxmlformats.org/officeDocument/2006/relationships" xmlns:p="http://schemas.openxmlformats.org/presentationml/2006/main">
  <p:tag name="NAME" val="SingleBoatText"/>
</p:tagLst>
</file>

<file path=ppt/tags/tag588.xml><?xml version="1.0" encoding="utf-8"?>
<p:tagLst xmlns:a="http://schemas.openxmlformats.org/drawingml/2006/main" xmlns:r="http://schemas.openxmlformats.org/officeDocument/2006/relationships" xmlns:p="http://schemas.openxmlformats.org/presentationml/2006/main">
  <p:tag name="NAME" val="SingleBoatText"/>
</p:tagLst>
</file>

<file path=ppt/tags/tag589.xml><?xml version="1.0" encoding="utf-8"?>
<p:tagLst xmlns:a="http://schemas.openxmlformats.org/drawingml/2006/main" xmlns:r="http://schemas.openxmlformats.org/officeDocument/2006/relationships" xmlns:p="http://schemas.openxmlformats.org/presentationml/2006/main">
  <p:tag name="NAME" val="SingleBoatText"/>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NAME" val="SingleBoatText"/>
</p:tagLst>
</file>

<file path=ppt/tags/tag591.xml><?xml version="1.0" encoding="utf-8"?>
<p:tagLst xmlns:a="http://schemas.openxmlformats.org/drawingml/2006/main" xmlns:r="http://schemas.openxmlformats.org/officeDocument/2006/relationships" xmlns:p="http://schemas.openxmlformats.org/presentationml/2006/main">
  <p:tag name="NAME" val="SingleBoatText"/>
</p:tagLst>
</file>

<file path=ppt/tags/tag592.xml><?xml version="1.0" encoding="utf-8"?>
<p:tagLst xmlns:a="http://schemas.openxmlformats.org/drawingml/2006/main" xmlns:r="http://schemas.openxmlformats.org/officeDocument/2006/relationships" xmlns:p="http://schemas.openxmlformats.org/presentationml/2006/main">
  <p:tag name="NAME" val="SingleBoatText"/>
</p:tagLst>
</file>

<file path=ppt/tags/tag593.xml><?xml version="1.0" encoding="utf-8"?>
<p:tagLst xmlns:a="http://schemas.openxmlformats.org/drawingml/2006/main" xmlns:r="http://schemas.openxmlformats.org/officeDocument/2006/relationships" xmlns:p="http://schemas.openxmlformats.org/presentationml/2006/main">
  <p:tag name="NAME" val="SingleBoatText"/>
</p:tagLst>
</file>

<file path=ppt/tags/tag594.xml><?xml version="1.0" encoding="utf-8"?>
<p:tagLst xmlns:a="http://schemas.openxmlformats.org/drawingml/2006/main" xmlns:r="http://schemas.openxmlformats.org/officeDocument/2006/relationships" xmlns:p="http://schemas.openxmlformats.org/presentationml/2006/main">
  <p:tag name="NAME" val="SingleBoatText"/>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597.xml><?xml version="1.0" encoding="utf-8"?>
<p:tagLst xmlns:a="http://schemas.openxmlformats.org/drawingml/2006/main" xmlns:r="http://schemas.openxmlformats.org/officeDocument/2006/relationships" xmlns:p="http://schemas.openxmlformats.org/presentationml/2006/main">
  <p:tag name="NAME" val="5. Source"/>
</p:tagLst>
</file>

<file path=ppt/tags/tag598.xml><?xml version="1.0" encoding="utf-8"?>
<p:tagLst xmlns:a="http://schemas.openxmlformats.org/drawingml/2006/main" xmlns:r="http://schemas.openxmlformats.org/officeDocument/2006/relationships" xmlns:p="http://schemas.openxmlformats.org/presentationml/2006/main">
  <p:tag name="NAME" val="TrackerNumWhite"/>
</p:tagLst>
</file>

<file path=ppt/tags/tag599.xml><?xml version="1.0" encoding="utf-8"?>
<p:tagLst xmlns:a="http://schemas.openxmlformats.org/drawingml/2006/main" xmlns:r="http://schemas.openxmlformats.org/officeDocument/2006/relationships" xmlns:p="http://schemas.openxmlformats.org/presentationml/2006/main">
  <p:tag name="NAME" val="TrackerNumWhi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0.xml><?xml version="1.0" encoding="utf-8"?>
<p:tagLst xmlns:a="http://schemas.openxmlformats.org/drawingml/2006/main" xmlns:r="http://schemas.openxmlformats.org/officeDocument/2006/relationships" xmlns:p="http://schemas.openxmlformats.org/presentationml/2006/main">
  <p:tag name="NAME" val="TrackerNumWhite"/>
</p:tagLst>
</file>

<file path=ppt/tags/tag6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xml><?xml version="1.0" encoding="utf-8"?>
<p:tagLst xmlns:a="http://schemas.openxmlformats.org/drawingml/2006/main" xmlns:r="http://schemas.openxmlformats.org/officeDocument/2006/relationships" xmlns:p="http://schemas.openxmlformats.org/presentationml/2006/main">
  <p:tag name="NAME" val="Flow"/>
</p:tagLst>
</file>

<file path=ppt/tags/tag6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4.xml><?xml version="1.0" encoding="utf-8"?>
<p:tagLst xmlns:a="http://schemas.openxmlformats.org/drawingml/2006/main" xmlns:r="http://schemas.openxmlformats.org/officeDocument/2006/relationships" xmlns:p="http://schemas.openxmlformats.org/presentationml/2006/main">
  <p:tag name="NAME" val="5. Sourc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NAME" val="5. Source"/>
</p:tagLst>
</file>

<file path=ppt/tags/tag6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xml><?xml version="1.0" encoding="utf-8"?>
<p:tagLst xmlns:a="http://schemas.openxmlformats.org/drawingml/2006/main" xmlns:r="http://schemas.openxmlformats.org/officeDocument/2006/relationships" xmlns:p="http://schemas.openxmlformats.org/presentationml/2006/main">
  <p:tag name="NAME" val="Flow"/>
</p:tagLst>
</file>

<file path=ppt/tags/tag6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NAME" val="Flow"/>
</p:tagLst>
</file>

<file path=ppt/tags/tag6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1.xml><?xml version="1.0" encoding="utf-8"?>
<p:tagLst xmlns:a="http://schemas.openxmlformats.org/drawingml/2006/main" xmlns:r="http://schemas.openxmlformats.org/officeDocument/2006/relationships" xmlns:p="http://schemas.openxmlformats.org/presentationml/2006/main">
  <p:tag name="NAME" val="SingleBoatText"/>
</p:tagLst>
</file>

<file path=ppt/tags/tag632.xml><?xml version="1.0" encoding="utf-8"?>
<p:tagLst xmlns:a="http://schemas.openxmlformats.org/drawingml/2006/main" xmlns:r="http://schemas.openxmlformats.org/officeDocument/2006/relationships" xmlns:p="http://schemas.openxmlformats.org/presentationml/2006/main">
  <p:tag name="NAME" val="SingleBoatText"/>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64.xml><?xml version="1.0" encoding="utf-8"?>
<p:tagLst xmlns:a="http://schemas.openxmlformats.org/drawingml/2006/main" xmlns:r="http://schemas.openxmlformats.org/officeDocument/2006/relationships" xmlns:p="http://schemas.openxmlformats.org/presentationml/2006/main">
  <p:tag name="NAME" val="Flo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65.xml><?xml version="1.0" encoding="utf-8"?>
<p:tagLst xmlns:a="http://schemas.openxmlformats.org/drawingml/2006/main" xmlns:r="http://schemas.openxmlformats.org/officeDocument/2006/relationships" xmlns:p="http://schemas.openxmlformats.org/presentationml/2006/main">
  <p:tag name="NAME" val="Flo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6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67.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68.xml><?xml version="1.0" encoding="utf-8"?>
<p:tagLst xmlns:a="http://schemas.openxmlformats.org/drawingml/2006/main" xmlns:r="http://schemas.openxmlformats.org/officeDocument/2006/relationships" xmlns:p="http://schemas.openxmlformats.org/presentationml/2006/main">
  <p:tag name="NAME" val="SingleBoatShap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68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9.xml><?xml version="1.0" encoding="utf-8"?>
<p:tagLst xmlns:a="http://schemas.openxmlformats.org/drawingml/2006/main" xmlns:r="http://schemas.openxmlformats.org/officeDocument/2006/relationships" xmlns:p="http://schemas.openxmlformats.org/presentationml/2006/main">
  <p:tag name="NAME" val="SingleBoatText"/>
</p:tagLst>
</file>

<file path=ppt/tags/tag6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9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5.xml><?xml version="1.0" encoding="utf-8"?>
<p:tagLst xmlns:a="http://schemas.openxmlformats.org/drawingml/2006/main" xmlns:r="http://schemas.openxmlformats.org/officeDocument/2006/relationships" xmlns:p="http://schemas.openxmlformats.org/presentationml/2006/main">
  <p:tag name="NAME" val="SingleBoatText"/>
</p:tagLst>
</file>

<file path=ppt/tags/tag696.xml><?xml version="1.0" encoding="utf-8"?>
<p:tagLst xmlns:a="http://schemas.openxmlformats.org/drawingml/2006/main" xmlns:r="http://schemas.openxmlformats.org/officeDocument/2006/relationships" xmlns:p="http://schemas.openxmlformats.org/presentationml/2006/main">
  <p:tag name="NAME" val="SingleBoatText"/>
</p:tagLst>
</file>

<file path=ppt/tags/tag697.xml><?xml version="1.0" encoding="utf-8"?>
<p:tagLst xmlns:a="http://schemas.openxmlformats.org/drawingml/2006/main" xmlns:r="http://schemas.openxmlformats.org/officeDocument/2006/relationships" xmlns:p="http://schemas.openxmlformats.org/presentationml/2006/main">
  <p:tag name="NAME" val="SingleBoatText"/>
</p:tagLst>
</file>

<file path=ppt/tags/tag698.xml><?xml version="1.0" encoding="utf-8"?>
<p:tagLst xmlns:a="http://schemas.openxmlformats.org/drawingml/2006/main" xmlns:r="http://schemas.openxmlformats.org/officeDocument/2006/relationships" xmlns:p="http://schemas.openxmlformats.org/presentationml/2006/main">
  <p:tag name="NAME" val="SingleBoatText"/>
</p:tagLst>
</file>

<file path=ppt/tags/tag699.xml><?xml version="1.0" encoding="utf-8"?>
<p:tagLst xmlns:a="http://schemas.openxmlformats.org/drawingml/2006/main" xmlns:r="http://schemas.openxmlformats.org/officeDocument/2006/relationships" xmlns:p="http://schemas.openxmlformats.org/presentationml/2006/main">
  <p:tag name="NAME" val="SingleBoatText"/>
</p:tagLst>
</file>

<file path=ppt/tags/tag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700.xml><?xml version="1.0" encoding="utf-8"?>
<p:tagLst xmlns:a="http://schemas.openxmlformats.org/drawingml/2006/main" xmlns:r="http://schemas.openxmlformats.org/officeDocument/2006/relationships" xmlns:p="http://schemas.openxmlformats.org/presentationml/2006/main">
  <p:tag name="NAME" val="SingleBoatText"/>
</p:tagLst>
</file>

<file path=ppt/tags/tag701.xml><?xml version="1.0" encoding="utf-8"?>
<p:tagLst xmlns:a="http://schemas.openxmlformats.org/drawingml/2006/main" xmlns:r="http://schemas.openxmlformats.org/officeDocument/2006/relationships" xmlns:p="http://schemas.openxmlformats.org/presentationml/2006/main">
  <p:tag name="NAME" val="SingleBoatText"/>
</p:tagLst>
</file>

<file path=ppt/tags/tag702.xml><?xml version="1.0" encoding="utf-8"?>
<p:tagLst xmlns:a="http://schemas.openxmlformats.org/drawingml/2006/main" xmlns:r="http://schemas.openxmlformats.org/officeDocument/2006/relationships" xmlns:p="http://schemas.openxmlformats.org/presentationml/2006/main">
  <p:tag name="NAME" val="SingleBoatText"/>
</p:tagLst>
</file>

<file path=ppt/tags/tag70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0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0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0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0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0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0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1.xml><?xml version="1.0" encoding="utf-8"?>
<p:tagLst xmlns:a="http://schemas.openxmlformats.org/drawingml/2006/main" xmlns:r="http://schemas.openxmlformats.org/officeDocument/2006/relationships" xmlns:p="http://schemas.openxmlformats.org/presentationml/2006/main">
  <p:tag name="NAME" val="SingleBoatText"/>
</p:tagLst>
</file>

<file path=ppt/tags/tag71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11.xml><?xml version="1.0" encoding="utf-8"?>
<p:tagLst xmlns:a="http://schemas.openxmlformats.org/drawingml/2006/main" xmlns:r="http://schemas.openxmlformats.org/officeDocument/2006/relationships" xmlns:p="http://schemas.openxmlformats.org/presentationml/2006/main">
  <p:tag name="NAME" val="SingleBoatText"/>
</p:tagLst>
</file>

<file path=ppt/tags/tag712.xml><?xml version="1.0" encoding="utf-8"?>
<p:tagLst xmlns:a="http://schemas.openxmlformats.org/drawingml/2006/main" xmlns:r="http://schemas.openxmlformats.org/officeDocument/2006/relationships" xmlns:p="http://schemas.openxmlformats.org/presentationml/2006/main">
  <p:tag name="NAME" val="SingleBoatText"/>
</p:tagLst>
</file>

<file path=ppt/tags/tag713.xml><?xml version="1.0" encoding="utf-8"?>
<p:tagLst xmlns:a="http://schemas.openxmlformats.org/drawingml/2006/main" xmlns:r="http://schemas.openxmlformats.org/officeDocument/2006/relationships" xmlns:p="http://schemas.openxmlformats.org/presentationml/2006/main">
  <p:tag name="NAME" val="SingleBoatText"/>
</p:tagLst>
</file>

<file path=ppt/tags/tag714.xml><?xml version="1.0" encoding="utf-8"?>
<p:tagLst xmlns:a="http://schemas.openxmlformats.org/drawingml/2006/main" xmlns:r="http://schemas.openxmlformats.org/officeDocument/2006/relationships" xmlns:p="http://schemas.openxmlformats.org/presentationml/2006/main">
  <p:tag name="NAME" val="SingleBoatText"/>
</p:tagLst>
</file>

<file path=ppt/tags/tag715.xml><?xml version="1.0" encoding="utf-8"?>
<p:tagLst xmlns:a="http://schemas.openxmlformats.org/drawingml/2006/main" xmlns:r="http://schemas.openxmlformats.org/officeDocument/2006/relationships" xmlns:p="http://schemas.openxmlformats.org/presentationml/2006/main">
  <p:tag name="NAME" val="SingleBoatText"/>
</p:tagLst>
</file>

<file path=ppt/tags/tag716.xml><?xml version="1.0" encoding="utf-8"?>
<p:tagLst xmlns:a="http://schemas.openxmlformats.org/drawingml/2006/main" xmlns:r="http://schemas.openxmlformats.org/officeDocument/2006/relationships" xmlns:p="http://schemas.openxmlformats.org/presentationml/2006/main">
  <p:tag name="NAME" val="SingleBoatText"/>
</p:tagLst>
</file>

<file path=ppt/tags/tag717.xml><?xml version="1.0" encoding="utf-8"?>
<p:tagLst xmlns:a="http://schemas.openxmlformats.org/drawingml/2006/main" xmlns:r="http://schemas.openxmlformats.org/officeDocument/2006/relationships" xmlns:p="http://schemas.openxmlformats.org/presentationml/2006/main">
  <p:tag name="NAME" val="SingleBoatText"/>
</p:tagLst>
</file>

<file path=ppt/tags/tag718.xml><?xml version="1.0" encoding="utf-8"?>
<p:tagLst xmlns:a="http://schemas.openxmlformats.org/drawingml/2006/main" xmlns:r="http://schemas.openxmlformats.org/officeDocument/2006/relationships" xmlns:p="http://schemas.openxmlformats.org/presentationml/2006/main">
  <p:tag name="NAME" val="SingleBoatText"/>
</p:tagLst>
</file>

<file path=ppt/tags/tag719.xml><?xml version="1.0" encoding="utf-8"?>
<p:tagLst xmlns:a="http://schemas.openxmlformats.org/drawingml/2006/main" xmlns:r="http://schemas.openxmlformats.org/officeDocument/2006/relationships" xmlns:p="http://schemas.openxmlformats.org/presentationml/2006/main">
  <p:tag name="NAME" val="SingleBoatText"/>
</p:tagLst>
</file>

<file path=ppt/tags/tag72.xml><?xml version="1.0" encoding="utf-8"?>
<p:tagLst xmlns:a="http://schemas.openxmlformats.org/drawingml/2006/main" xmlns:r="http://schemas.openxmlformats.org/officeDocument/2006/relationships" xmlns:p="http://schemas.openxmlformats.org/presentationml/2006/main">
  <p:tag name="NAME" val="SingleBoatShape"/>
</p:tagLst>
</file>

<file path=ppt/tags/tag720.xml><?xml version="1.0" encoding="utf-8"?>
<p:tagLst xmlns:a="http://schemas.openxmlformats.org/drawingml/2006/main" xmlns:r="http://schemas.openxmlformats.org/officeDocument/2006/relationships" xmlns:p="http://schemas.openxmlformats.org/presentationml/2006/main">
  <p:tag name="NAME" val="SingleBoatText"/>
</p:tagLst>
</file>

<file path=ppt/tags/tag721.xml><?xml version="1.0" encoding="utf-8"?>
<p:tagLst xmlns:a="http://schemas.openxmlformats.org/drawingml/2006/main" xmlns:r="http://schemas.openxmlformats.org/officeDocument/2006/relationships" xmlns:p="http://schemas.openxmlformats.org/presentationml/2006/main">
  <p:tag name="NAME" val="SingleBoatText"/>
</p:tagLst>
</file>

<file path=ppt/tags/tag722.xml><?xml version="1.0" encoding="utf-8"?>
<p:tagLst xmlns:a="http://schemas.openxmlformats.org/drawingml/2006/main" xmlns:r="http://schemas.openxmlformats.org/officeDocument/2006/relationships" xmlns:p="http://schemas.openxmlformats.org/presentationml/2006/main">
  <p:tag name="NAME" val="SingleBoatText"/>
</p:tagLst>
</file>

<file path=ppt/tags/tag723.xml><?xml version="1.0" encoding="utf-8"?>
<p:tagLst xmlns:a="http://schemas.openxmlformats.org/drawingml/2006/main" xmlns:r="http://schemas.openxmlformats.org/officeDocument/2006/relationships" xmlns:p="http://schemas.openxmlformats.org/presentationml/2006/main">
  <p:tag name="NAME" val="SingleBoatText"/>
</p:tagLst>
</file>

<file path=ppt/tags/tag724.xml><?xml version="1.0" encoding="utf-8"?>
<p:tagLst xmlns:a="http://schemas.openxmlformats.org/drawingml/2006/main" xmlns:r="http://schemas.openxmlformats.org/officeDocument/2006/relationships" xmlns:p="http://schemas.openxmlformats.org/presentationml/2006/main">
  <p:tag name="NAME" val="SingleBoatText"/>
</p:tagLst>
</file>

<file path=ppt/tags/tag725.xml><?xml version="1.0" encoding="utf-8"?>
<p:tagLst xmlns:a="http://schemas.openxmlformats.org/drawingml/2006/main" xmlns:r="http://schemas.openxmlformats.org/officeDocument/2006/relationships" xmlns:p="http://schemas.openxmlformats.org/presentationml/2006/main">
  <p:tag name="NAME" val="SingleBoatText"/>
</p:tagLst>
</file>

<file path=ppt/tags/tag726.xml><?xml version="1.0" encoding="utf-8"?>
<p:tagLst xmlns:a="http://schemas.openxmlformats.org/drawingml/2006/main" xmlns:r="http://schemas.openxmlformats.org/officeDocument/2006/relationships" xmlns:p="http://schemas.openxmlformats.org/presentationml/2006/main">
  <p:tag name="NAME" val="SingleBoatText"/>
</p:tagLst>
</file>

<file path=ppt/tags/tag727.xml><?xml version="1.0" encoding="utf-8"?>
<p:tagLst xmlns:a="http://schemas.openxmlformats.org/drawingml/2006/main" xmlns:r="http://schemas.openxmlformats.org/officeDocument/2006/relationships" xmlns:p="http://schemas.openxmlformats.org/presentationml/2006/main">
  <p:tag name="NAME" val="SingleBoatText"/>
</p:tagLst>
</file>

<file path=ppt/tags/tag728.xml><?xml version="1.0" encoding="utf-8"?>
<p:tagLst xmlns:a="http://schemas.openxmlformats.org/drawingml/2006/main" xmlns:r="http://schemas.openxmlformats.org/officeDocument/2006/relationships" xmlns:p="http://schemas.openxmlformats.org/presentationml/2006/main">
  <p:tag name="NAME" val="SingleBoatText"/>
</p:tagLst>
</file>

<file path=ppt/tags/tag73.xml><?xml version="1.0" encoding="utf-8"?>
<p:tagLst xmlns:a="http://schemas.openxmlformats.org/drawingml/2006/main" xmlns:r="http://schemas.openxmlformats.org/officeDocument/2006/relationships" xmlns:p="http://schemas.openxmlformats.org/presentationml/2006/main">
  <p:tag name="NAME" val="SingleBoatText"/>
</p:tagLst>
</file>

<file path=ppt/tags/tag74.xml><?xml version="1.0" encoding="utf-8"?>
<p:tagLst xmlns:a="http://schemas.openxmlformats.org/drawingml/2006/main" xmlns:r="http://schemas.openxmlformats.org/officeDocument/2006/relationships" xmlns:p="http://schemas.openxmlformats.org/presentationml/2006/main">
  <p:tag name="NAME" val="SingleBoatShape"/>
</p:tagLst>
</file>

<file path=ppt/tags/tag75.xml><?xml version="1.0" encoding="utf-8"?>
<p:tagLst xmlns:a="http://schemas.openxmlformats.org/drawingml/2006/main" xmlns:r="http://schemas.openxmlformats.org/officeDocument/2006/relationships" xmlns:p="http://schemas.openxmlformats.org/presentationml/2006/main">
  <p:tag name="NAME" val="SingleBoatText"/>
</p:tagLst>
</file>

<file path=ppt/tags/tag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77.xml><?xml version="1.0" encoding="utf-8"?>
<p:tagLst xmlns:a="http://schemas.openxmlformats.org/drawingml/2006/main" xmlns:r="http://schemas.openxmlformats.org/officeDocument/2006/relationships" xmlns:p="http://schemas.openxmlformats.org/presentationml/2006/main">
  <p:tag name="NAME" val="SingleBoatText"/>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bIWLrKEvf2qpNopvajXe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FF.qq_RHEeURM2GyRIbh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IprC2aANM.ezkj1Ng.0B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OlqXoLyb84.2whPTlMrM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eE49om5dvyjHF9_8q0my6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pLVXTjNfLEMOVeLg4Ha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IVkBIdtmK.Be21bBp281c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23fBZccAFvwpzgMU3M4u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cJG3ZpD5l.n0jqQJKKRg"/>
</p:tagLst>
</file>

<file path=ppt/tags/tag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KHjt0G2VfxcR2LaUUmzH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kpqFSsM7eOLRbl4m55rd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wySZpK5Vfojp0WRALHhu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4lFX6JQwA9LdVxtDi8IuG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on9rnO6b0LCkxI362BnK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2SbBeG9EI9wBSoU8xYYNF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u1_5pOuPqIDdWVLqSvV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2UPyxAj3llKIKBiEMWm0p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Bbj9_Rn7ANunnp5lnmw5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m8s33ZoVbEDvGhJ3BBt8g"/>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2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4.xml><?xml version="1.0" encoding="utf-8"?>
<a:theme xmlns:a="http://schemas.openxmlformats.org/drawingml/2006/main" name="1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591240A-7339-48AA-A86F-9E21425DA6CF}">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quot;id&quot;:5,&quot;link&quot;:&quot;https://vgm.intranet.mckinsey.com/capacity-home&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Due to regional holidays, plan for 6-8+ hour higher-than-usual start times from April 2-3; reservations for client-critical request only.&quot;,&quot;showOnAddin&quot;:1,&quot;source&quot;:&quot;noncs-web-addin&quot;,&quot;updatedAt&quot;:{},&quot;webAddinAnnouncementText&quot;:{&quot;body&quot;:&quot;Due to regional holidays, plan for 6-8+ hour higher-than-usual start times from April 2-3; reservations for client-critical request only.&quot;,&quot;heading&quot;:&quot;VG&amp;Media Service Alert&quot;,&quot;primaryAction&quot;:{&quot;label&quot;:&quot;Learn more&quot;,&quot;url&quot;:&quot;https://vgm.intranet.mckinsey.com/capacity-home&quot;},&quot;secondaryAction&quot;:{&quot;label&quot;:&quot;&quot;,&quot;url&quot;:&quot;&quot;},&quot;style&quot;:&quot;warning&quot;}},&quot;chargeCode&quot;:&quot;valid&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4-06T06:07:13.564Z&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5F3B15-1EDA-47D5-B690-303F08E28C2F}">
  <ds:schemaRefs>
    <ds:schemaRef ds:uri="http://schemas.microsoft.com/sharepoint/v3/contenttype/forms"/>
  </ds:schemaRefs>
</ds:datastoreItem>
</file>

<file path=customXml/itemProps2.xml><?xml version="1.0" encoding="utf-8"?>
<ds:datastoreItem xmlns:ds="http://schemas.openxmlformats.org/officeDocument/2006/customXml" ds:itemID="{7E754FD2-17D2-4534-9157-8CFDD0166132}">
  <ds:schemaRef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37ac4fa-902d-4f29-bbdc-3877ea87d1ce"/>
    <ds:schemaRef ds:uri="f419a087-1e80-495d-85c4-486fa6b09cae"/>
    <ds:schemaRef ds:uri="http://www.w3.org/XML/1998/namespace"/>
  </ds:schemaRefs>
</ds:datastoreItem>
</file>

<file path=customXml/itemProps3.xml><?xml version="1.0" encoding="utf-8"?>
<ds:datastoreItem xmlns:ds="http://schemas.openxmlformats.org/officeDocument/2006/customXml" ds:itemID="{93347BA5-972E-428F-B68D-0FAB93C594AE}">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ERCOT Official PowerPoint Template - Public (1)</Template>
  <TotalTime>51</TotalTime>
  <Words>6113</Words>
  <Application>Microsoft Office PowerPoint</Application>
  <PresentationFormat>Widescreen</PresentationFormat>
  <Paragraphs>935</Paragraphs>
  <Slides>37</Slides>
  <Notes>10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8" baseType="lpstr">
      <vt:lpstr>Aptos</vt:lpstr>
      <vt:lpstr>Arial</vt:lpstr>
      <vt:lpstr>Calibri</vt:lpstr>
      <vt:lpstr>Georgia</vt:lpstr>
      <vt:lpstr>Segoe UI</vt:lpstr>
      <vt:lpstr>Wingdings</vt:lpstr>
      <vt:lpstr>Cover</vt:lpstr>
      <vt:lpstr>Page Design</vt:lpstr>
      <vt:lpstr>2_Page Design</vt:lpstr>
      <vt:lpstr>1_Page Design</vt:lpstr>
      <vt:lpstr>think-cell Slide</vt:lpstr>
      <vt:lpstr>ERCOT Batch Study Process for Large Load Interconnections in support of NPRR1325 Discussion</vt:lpstr>
      <vt:lpstr>Agenda</vt:lpstr>
      <vt:lpstr>NERC and ERCOT Requirements Relevant to Large Load Interconnection</vt:lpstr>
      <vt:lpstr>Evolution of Large Load Interconnection in ERCOT: from ad hoc to batch-based planning</vt:lpstr>
      <vt:lpstr>Large Load Interconnection requests: historical data</vt:lpstr>
      <vt:lpstr>Large Load Interconnection requests: projected demand</vt:lpstr>
      <vt:lpstr>Transition to a batch process is enabled by structured stakeholder engagement and governance</vt:lpstr>
      <vt:lpstr>PUCT rulemakings under SB6 are reshaping how large loads are planned, interconnected, and paid for</vt:lpstr>
      <vt:lpstr>Related PUCT Activities</vt:lpstr>
      <vt:lpstr>Incorporating PUC Project 58481 into Batch Zero: Two Implementation Pathways</vt:lpstr>
      <vt:lpstr>Agenda</vt:lpstr>
      <vt:lpstr>The batch study process increases outcome certainty and transparency while limiting restudy risk</vt:lpstr>
      <vt:lpstr>A Batch Study delivers three key outputs to enable investment certainty and system reliability</vt:lpstr>
      <vt:lpstr>Agenda</vt:lpstr>
      <vt:lpstr>Batch Zero is a bridge between existing and new processes</vt:lpstr>
      <vt:lpstr>Two-step revision plan: enable Batch Zero now and establish the enduring batch framework</vt:lpstr>
      <vt:lpstr>PGRR145 defines Batch Zero as a structured process from screening to actionable transmission plan</vt:lpstr>
      <vt:lpstr>Batch Zero duration reflects the need to assess reliability across scenarios and develop transmission solutions</vt:lpstr>
      <vt:lpstr>Batch Zero categorizes loads based on readiness, defining MW certainty and timing</vt:lpstr>
      <vt:lpstr>Proposed Batch inclusion and treatment depend on timing of study completion and milestone achievement</vt:lpstr>
      <vt:lpstr>Agenda</vt:lpstr>
      <vt:lpstr>Key Issues for Batch Zero</vt:lpstr>
      <vt:lpstr>Two approaches to allocating future MWs: early certainty vs. alignment with transmission development</vt:lpstr>
      <vt:lpstr>Agenda</vt:lpstr>
      <vt:lpstr>Potential frameworks under consideration and refinement for addressing CLR and BYOG (1/2)</vt:lpstr>
      <vt:lpstr>Provisional CLRs – Definition1</vt:lpstr>
      <vt:lpstr>Provisional CLRs – Structure of Revision Requests1</vt:lpstr>
      <vt:lpstr>PCLR Language – Foundational Concepts1</vt:lpstr>
      <vt:lpstr>Provisional Controllable Load Resources (PCLRs) in Batch Zero1</vt:lpstr>
      <vt:lpstr>Provision CLR (PCLR) – Dynamic Bid Capping Process</vt:lpstr>
      <vt:lpstr>Potential frameworks under consideration and refinement for addressing CLR and BYOG (2/2)</vt:lpstr>
      <vt:lpstr>Agenda</vt:lpstr>
      <vt:lpstr>Batch Zero Revision Request Timeline</vt:lpstr>
      <vt:lpstr>CLR and BYOG frameworks are being integrated into Batch Zero filing, forming a first comprehensive design with further refinement over time</vt:lpstr>
      <vt:lpstr>PCLR introduces a flexible pathway within Batch Zero, requiring targeted updates across PGRR sections</vt:lpstr>
      <vt:lpstr>PCLR enables dispatchable, price-responsive load, requiring targeted NPRR updates across pricing, dispatch, and commitment layers</vt:lpstr>
      <vt:lpstr>Batch Zero Revision Request Timeline</vt:lpstr>
    </vt:vector>
  </TitlesOfParts>
  <Company>ERCOT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Ayson, Janice</dc:creator>
  <cp:keywords/>
  <cp:lastModifiedBy>Mereness, Matt</cp:lastModifiedBy>
  <cp:revision>7</cp:revision>
  <dcterms:created xsi:type="dcterms:W3CDTF">2026-03-18T21:25:59Z</dcterms:created>
  <dcterms:modified xsi:type="dcterms:W3CDTF">2026-04-17T21:17:13Z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0x0101003CD0E9D229717A45A0F014C745A02018</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2026-02-04T21:33:56Z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1d14393e-8913-4215-8969-3d0b24cf798e</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y fmtid="{D5CDD505-2E9C-101B-9397-08002B2CF9AE}" pid="12" name="MSIP_Label_83303d7c-e5a3-4cc8-90eb-69bfd7570ac4_Enabled">
    <vt:lpwstr>true</vt:lpwstr>
  </property>
  <property fmtid="{D5CDD505-2E9C-101B-9397-08002B2CF9AE}" pid="13" name="MSIP_Label_83303d7c-e5a3-4cc8-90eb-69bfd7570ac4_SetDate">
    <vt:lpwstr>2026-03-27T18:17:45Z</vt:lpwstr>
  </property>
  <property fmtid="{D5CDD505-2E9C-101B-9397-08002B2CF9AE}" pid="14" name="MSIP_Label_83303d7c-e5a3-4cc8-90eb-69bfd7570ac4_Method">
    <vt:lpwstr>Standard</vt:lpwstr>
  </property>
  <property fmtid="{D5CDD505-2E9C-101B-9397-08002B2CF9AE}" pid="15" name="MSIP_Label_83303d7c-e5a3-4cc8-90eb-69bfd7570ac4_Name">
    <vt:lpwstr>Client Confidential Information-SLV1</vt:lpwstr>
  </property>
  <property fmtid="{D5CDD505-2E9C-101B-9397-08002B2CF9AE}" pid="16" name="MSIP_Label_83303d7c-e5a3-4cc8-90eb-69bfd7570ac4_SiteId">
    <vt:lpwstr>cc8936bc-9382-4fff-87cb-6f55999549e7</vt:lpwstr>
  </property>
  <property fmtid="{D5CDD505-2E9C-101B-9397-08002B2CF9AE}" pid="17" name="MSIP_Label_83303d7c-e5a3-4cc8-90eb-69bfd7570ac4_ActionId">
    <vt:lpwstr>90738fc3-fce9-4932-8266-ec776320109e</vt:lpwstr>
  </property>
  <property fmtid="{D5CDD505-2E9C-101B-9397-08002B2CF9AE}" pid="18" name="MSIP_Label_83303d7c-e5a3-4cc8-90eb-69bfd7570ac4_ContentBits">
    <vt:lpwstr>0</vt:lpwstr>
  </property>
  <property fmtid="{D5CDD505-2E9C-101B-9397-08002B2CF9AE}" pid="19" name="MSIP_Label_83303d7c-e5a3-4cc8-90eb-69bfd7570ac4_Tag">
    <vt:lpwstr>10, 3, 0, 1</vt:lpwstr>
  </property>
  <property fmtid="{D5CDD505-2E9C-101B-9397-08002B2CF9AE}" pid="20" name="_dlc_DocIdItemGuid">
    <vt:lpwstr>c5bf63ed-6eb9-4d08-bf1c-e3a9d3ac9c96</vt:lpwstr>
  </property>
</Properties>
</file>