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60" r:id="rId5"/>
  </p:sldMasterIdLst>
  <p:notesMasterIdLst>
    <p:notesMasterId r:id="rId47"/>
  </p:notesMasterIdLst>
  <p:handoutMasterIdLst>
    <p:handoutMasterId r:id="rId48"/>
  </p:handoutMasterIdLst>
  <p:sldIdLst>
    <p:sldId id="256" r:id="rId6"/>
    <p:sldId id="2655" r:id="rId7"/>
    <p:sldId id="2656" r:id="rId8"/>
    <p:sldId id="2648" r:id="rId9"/>
    <p:sldId id="2684" r:id="rId10"/>
    <p:sldId id="2660" r:id="rId11"/>
    <p:sldId id="2659" r:id="rId12"/>
    <p:sldId id="2687" r:id="rId13"/>
    <p:sldId id="2657" r:id="rId14"/>
    <p:sldId id="272" r:id="rId15"/>
    <p:sldId id="274" r:id="rId16"/>
    <p:sldId id="2652" r:id="rId17"/>
    <p:sldId id="2661" r:id="rId18"/>
    <p:sldId id="260" r:id="rId19"/>
    <p:sldId id="2678" r:id="rId20"/>
    <p:sldId id="2654" r:id="rId21"/>
    <p:sldId id="261" r:id="rId22"/>
    <p:sldId id="281" r:id="rId23"/>
    <p:sldId id="264" r:id="rId24"/>
    <p:sldId id="265" r:id="rId25"/>
    <p:sldId id="263" r:id="rId26"/>
    <p:sldId id="267" r:id="rId27"/>
    <p:sldId id="2662" r:id="rId28"/>
    <p:sldId id="268" r:id="rId29"/>
    <p:sldId id="2663" r:id="rId30"/>
    <p:sldId id="2664" r:id="rId31"/>
    <p:sldId id="2672" r:id="rId32"/>
    <p:sldId id="2669" r:id="rId33"/>
    <p:sldId id="2676" r:id="rId34"/>
    <p:sldId id="2670" r:id="rId35"/>
    <p:sldId id="2681" r:id="rId36"/>
    <p:sldId id="2682" r:id="rId37"/>
    <p:sldId id="2673" r:id="rId38"/>
    <p:sldId id="276" r:id="rId39"/>
    <p:sldId id="2677" r:id="rId40"/>
    <p:sldId id="266" r:id="rId41"/>
    <p:sldId id="282" r:id="rId42"/>
    <p:sldId id="2679" r:id="rId43"/>
    <p:sldId id="2680" r:id="rId44"/>
    <p:sldId id="269" r:id="rId45"/>
    <p:sldId id="267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4AD733-C0D9-45E0-7087-671F2F510E68}" name="Albaaj, AJ" initials="AA" userId="S::ali.albaaj@ercot.com::7f602198-ddff-4630-8531-0d0e477b9857" providerId="AD"/>
  <p188:author id="{61CD393B-B17F-647C-CC65-41A4EDC8BC3E}" name="Woodfin, Dan" initials="WD" userId="S::dan.woodfin@ercot.com::241f4bb4-a54f-4ff5-bea3-a7be5eec2bbc" providerId="AD"/>
  <p188:author id="{663BBD49-587C-050D-38C1-39D5344217B9}" name="Miller, Megan" initials="MM" userId="S::Megan.Miller@ercot.com::eba52330-0e71-4c89-8655-ff643e419a12" providerId="AD"/>
  <p188:author id="{43AC947A-768F-141B-B1A1-8E2AE920FF2F}" name="Billo, Jeffrey" initials="JB" userId="S::Jeff.Billo@ercot.com::c105959f-1c3a-49d3-b6c5-5ffb20d67f2e" providerId="AD"/>
  <p188:author id="{1ADAC084-2DE1-B812-3361-A3FCA079E12D}" name="Gravois, Patrick" initials="GP" userId="S::patrick.gravois@ercot.com::6e8ddf8b-061c-4303-a65f-76d58e840b0a" providerId="AD"/>
  <p188:author id="{EBB8668B-874D-1E6C-A8D8-7E983EE5AEA0}" name="Huang, Fred" initials="HF" userId="S::shun-hsien.huang@ercot.com::604a4aa9-2658-4d75-8cf1-9e07b94baee6" providerId="AD"/>
  <p188:author id="{50EAAAA7-BEFA-44B4-9F6C-4FAF263F9F0F}" name="Albaaj, AJ" initials="AA" userId="S::Ali.Albaaj@ercot.com::7f602198-ddff-4630-8531-0d0e477b9857" providerId="AD"/>
  <p188:author id="{1B34E7A8-7024-C415-8FBF-FB8BCB8888ED}" name="Valles, Jose Martin" initials="VJ" userId="S::josemartin.valles@ercot.com::76682eb3-148c-4aad-b8e0-5a47de118c09" providerId="AD"/>
  <p188:author id="{3CF8B2DB-4422-FE44-E6A0-E9F6A7BD7D19}" name="Hinojosa, Luis" initials="JH" userId="S::JoseLuis.Hinojosa@ercot.com::0abb1bae-9833-48f0-96c3-80292fd0fd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763"/>
    <a:srgbClr val="011F26"/>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rcot.com\departments\Operations%20Planning\Operations%20Analysis\Users\Team\JCantu\Inertia\19_25_Inertia_HUMP_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rcot.com\departments\Operations%20Planning\Operations%20Analysis\Users\Team\JCantu\Inertia\19_25_Inertia_HUMP_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rcot.com\departments\Operations%20Planning\Operations%20Analysis\Users\Team\JCantu\Inertia\19_25_Inertia_HUMP_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rcot.com\departments\Operations%20Planning\Operations%20Analysis\Users\Team\JCantu\Inertia\19_25_Inertia_HUMP_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rcot.com\departments\Operations%20Planning\Operations%20Analysis\Users\Team\JCantu\Inertia\19_25_Inertia_HUMP_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rcot.com\departments\Operations%20Planning\Operations%20Analysis\Users\Team\JCantu\Inertia\19_25_Inertia_HUMP_V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Average Inertia per Hour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'2018 - 2025 WHOLE YEAR'!$CP$2</c:f>
              <c:strCache>
                <c:ptCount val="1"/>
                <c:pt idx="0">
                  <c:v>2020</c:v>
                </c:pt>
              </c:strCache>
            </c:strRef>
          </c:tx>
          <c:spPr>
            <a:ln w="28575" cap="rnd">
              <a:solidFill>
                <a:srgbClr val="FFC000"/>
              </a:solidFill>
              <a:round/>
            </a:ln>
            <a:effectLst/>
          </c:spPr>
          <c:marker>
            <c:symbol val="none"/>
          </c:marker>
          <c:val>
            <c:numRef>
              <c:f>'2018 - 2025 WHOLE YEAR'!$CP$3:$CP$26</c:f>
              <c:numCache>
                <c:formatCode>General</c:formatCode>
                <c:ptCount val="24"/>
                <c:pt idx="0">
                  <c:v>223.85011442950798</c:v>
                </c:pt>
                <c:pt idx="1">
                  <c:v>216.44267423051753</c:v>
                </c:pt>
                <c:pt idx="2">
                  <c:v>214.60576020219162</c:v>
                </c:pt>
                <c:pt idx="3">
                  <c:v>214.36760370928926</c:v>
                </c:pt>
                <c:pt idx="4">
                  <c:v>216.54484538825113</c:v>
                </c:pt>
                <c:pt idx="5">
                  <c:v>221.59920011338758</c:v>
                </c:pt>
                <c:pt idx="6">
                  <c:v>228.49467560382493</c:v>
                </c:pt>
                <c:pt idx="7">
                  <c:v>232.96292027021821</c:v>
                </c:pt>
                <c:pt idx="8">
                  <c:v>238.23605957103786</c:v>
                </c:pt>
                <c:pt idx="9">
                  <c:v>244.06260388797756</c:v>
                </c:pt>
                <c:pt idx="10">
                  <c:v>249.919058630054</c:v>
                </c:pt>
                <c:pt idx="11">
                  <c:v>255.58839537923433</c:v>
                </c:pt>
                <c:pt idx="12">
                  <c:v>259.72391044972647</c:v>
                </c:pt>
                <c:pt idx="13">
                  <c:v>262.41441770683002</c:v>
                </c:pt>
                <c:pt idx="14">
                  <c:v>264.49282118442568</c:v>
                </c:pt>
                <c:pt idx="15">
                  <c:v>266.10959782486287</c:v>
                </c:pt>
                <c:pt idx="16">
                  <c:v>267.11196928032729</c:v>
                </c:pt>
                <c:pt idx="17">
                  <c:v>267.4718172554638</c:v>
                </c:pt>
                <c:pt idx="18">
                  <c:v>267.40835529262239</c:v>
                </c:pt>
                <c:pt idx="19">
                  <c:v>265.09359769289563</c:v>
                </c:pt>
                <c:pt idx="20">
                  <c:v>261.42433672349665</c:v>
                </c:pt>
                <c:pt idx="21">
                  <c:v>255.64778826857867</c:v>
                </c:pt>
                <c:pt idx="22">
                  <c:v>247.50641109262241</c:v>
                </c:pt>
                <c:pt idx="23">
                  <c:v>233.38156678196697</c:v>
                </c:pt>
              </c:numCache>
            </c:numRef>
          </c:val>
          <c:smooth val="0"/>
          <c:extLst>
            <c:ext xmlns:c16="http://schemas.microsoft.com/office/drawing/2014/chart" uri="{C3380CC4-5D6E-409C-BE32-E72D297353CC}">
              <c16:uniqueId val="{00000000-669C-4D7A-A17D-DBB40459296F}"/>
            </c:ext>
          </c:extLst>
        </c:ser>
        <c:ser>
          <c:idx val="3"/>
          <c:order val="3"/>
          <c:tx>
            <c:strRef>
              <c:f>'2018 - 2025 WHOLE YEAR'!$CQ$2</c:f>
              <c:strCache>
                <c:ptCount val="1"/>
                <c:pt idx="0">
                  <c:v>2021</c:v>
                </c:pt>
              </c:strCache>
            </c:strRef>
          </c:tx>
          <c:spPr>
            <a:ln w="28575" cap="rnd">
              <a:solidFill>
                <a:srgbClr val="E97132"/>
              </a:solidFill>
              <a:round/>
            </a:ln>
            <a:effectLst/>
          </c:spPr>
          <c:marker>
            <c:symbol val="none"/>
          </c:marker>
          <c:val>
            <c:numRef>
              <c:f>'2018 - 2025 WHOLE YEAR'!$CQ$3:$CQ$26</c:f>
              <c:numCache>
                <c:formatCode>General</c:formatCode>
                <c:ptCount val="24"/>
                <c:pt idx="0">
                  <c:v>231.01674952335176</c:v>
                </c:pt>
                <c:pt idx="1">
                  <c:v>220.11281127863018</c:v>
                </c:pt>
                <c:pt idx="2">
                  <c:v>213.16232105219774</c:v>
                </c:pt>
                <c:pt idx="3">
                  <c:v>211.65642533178078</c:v>
                </c:pt>
                <c:pt idx="4">
                  <c:v>212.97051908219191</c:v>
                </c:pt>
                <c:pt idx="5">
                  <c:v>218.08102492054812</c:v>
                </c:pt>
                <c:pt idx="6">
                  <c:v>227.15760703205473</c:v>
                </c:pt>
                <c:pt idx="7">
                  <c:v>230.22753783342463</c:v>
                </c:pt>
                <c:pt idx="8">
                  <c:v>233.843631089589</c:v>
                </c:pt>
                <c:pt idx="9">
                  <c:v>238.62241234356162</c:v>
                </c:pt>
                <c:pt idx="10">
                  <c:v>244.57387557123275</c:v>
                </c:pt>
                <c:pt idx="11">
                  <c:v>251.63002210246583</c:v>
                </c:pt>
                <c:pt idx="12">
                  <c:v>257.18657271835599</c:v>
                </c:pt>
                <c:pt idx="13">
                  <c:v>261.13053044109586</c:v>
                </c:pt>
                <c:pt idx="14">
                  <c:v>263.79659625123281</c:v>
                </c:pt>
                <c:pt idx="15">
                  <c:v>265.73247424630154</c:v>
                </c:pt>
                <c:pt idx="16">
                  <c:v>267.5026580936987</c:v>
                </c:pt>
                <c:pt idx="17">
                  <c:v>268.54978110630134</c:v>
                </c:pt>
                <c:pt idx="18">
                  <c:v>269.11264381616434</c:v>
                </c:pt>
                <c:pt idx="19">
                  <c:v>268.85391894794515</c:v>
                </c:pt>
                <c:pt idx="20">
                  <c:v>267.29823431178079</c:v>
                </c:pt>
                <c:pt idx="21">
                  <c:v>264.20996356794529</c:v>
                </c:pt>
                <c:pt idx="22">
                  <c:v>258.41432671616451</c:v>
                </c:pt>
                <c:pt idx="23">
                  <c:v>247.7113905257531</c:v>
                </c:pt>
              </c:numCache>
            </c:numRef>
          </c:val>
          <c:smooth val="0"/>
          <c:extLst>
            <c:ext xmlns:c16="http://schemas.microsoft.com/office/drawing/2014/chart" uri="{C3380CC4-5D6E-409C-BE32-E72D297353CC}">
              <c16:uniqueId val="{00000001-669C-4D7A-A17D-DBB40459296F}"/>
            </c:ext>
          </c:extLst>
        </c:ser>
        <c:ser>
          <c:idx val="4"/>
          <c:order val="4"/>
          <c:tx>
            <c:strRef>
              <c:f>'2018 - 2025 WHOLE YEAR'!$CR$2</c:f>
              <c:strCache>
                <c:ptCount val="1"/>
                <c:pt idx="0">
                  <c:v>2022</c:v>
                </c:pt>
              </c:strCache>
            </c:strRef>
          </c:tx>
          <c:spPr>
            <a:ln w="28575" cap="rnd">
              <a:solidFill>
                <a:srgbClr val="00B050"/>
              </a:solidFill>
              <a:round/>
            </a:ln>
            <a:effectLst/>
          </c:spPr>
          <c:marker>
            <c:symbol val="none"/>
          </c:marker>
          <c:val>
            <c:numRef>
              <c:f>'2018 - 2025 WHOLE YEAR'!$CR$3:$CR$26</c:f>
              <c:numCache>
                <c:formatCode>General</c:formatCode>
                <c:ptCount val="24"/>
                <c:pt idx="0">
                  <c:v>242.21038787397256</c:v>
                </c:pt>
                <c:pt idx="1">
                  <c:v>230.14946921393428</c:v>
                </c:pt>
                <c:pt idx="2">
                  <c:v>225.65859159368114</c:v>
                </c:pt>
                <c:pt idx="3">
                  <c:v>224.68070633643853</c:v>
                </c:pt>
                <c:pt idx="4">
                  <c:v>225.71493701534237</c:v>
                </c:pt>
                <c:pt idx="5">
                  <c:v>228.97602308602742</c:v>
                </c:pt>
                <c:pt idx="6">
                  <c:v>235.04577925068494</c:v>
                </c:pt>
                <c:pt idx="7">
                  <c:v>238.52650215178062</c:v>
                </c:pt>
                <c:pt idx="8">
                  <c:v>240.97755400712342</c:v>
                </c:pt>
                <c:pt idx="9">
                  <c:v>244.44696238794535</c:v>
                </c:pt>
                <c:pt idx="10">
                  <c:v>249.26774810904095</c:v>
                </c:pt>
                <c:pt idx="11">
                  <c:v>255.23332439862989</c:v>
                </c:pt>
                <c:pt idx="12">
                  <c:v>261.04405717260278</c:v>
                </c:pt>
                <c:pt idx="13">
                  <c:v>265.74811450630165</c:v>
                </c:pt>
                <c:pt idx="14">
                  <c:v>269.50647457123301</c:v>
                </c:pt>
                <c:pt idx="15">
                  <c:v>272.7489370493152</c:v>
                </c:pt>
                <c:pt idx="16">
                  <c:v>275.57180318438361</c:v>
                </c:pt>
                <c:pt idx="17">
                  <c:v>277.84490189589036</c:v>
                </c:pt>
                <c:pt idx="18">
                  <c:v>279.45129535397268</c:v>
                </c:pt>
                <c:pt idx="19">
                  <c:v>279.85062714684921</c:v>
                </c:pt>
                <c:pt idx="20">
                  <c:v>278.69951687561638</c:v>
                </c:pt>
                <c:pt idx="21">
                  <c:v>275.84095393643815</c:v>
                </c:pt>
                <c:pt idx="22">
                  <c:v>269.02152655863028</c:v>
                </c:pt>
                <c:pt idx="23">
                  <c:v>256.04387393369853</c:v>
                </c:pt>
              </c:numCache>
            </c:numRef>
          </c:val>
          <c:smooth val="0"/>
          <c:extLst>
            <c:ext xmlns:c16="http://schemas.microsoft.com/office/drawing/2014/chart" uri="{C3380CC4-5D6E-409C-BE32-E72D297353CC}">
              <c16:uniqueId val="{00000002-669C-4D7A-A17D-DBB40459296F}"/>
            </c:ext>
          </c:extLst>
        </c:ser>
        <c:ser>
          <c:idx val="5"/>
          <c:order val="5"/>
          <c:tx>
            <c:strRef>
              <c:f>'2018 - 2025 WHOLE YEAR'!$CS$2</c:f>
              <c:strCache>
                <c:ptCount val="1"/>
                <c:pt idx="0">
                  <c:v>2023</c:v>
                </c:pt>
              </c:strCache>
            </c:strRef>
          </c:tx>
          <c:spPr>
            <a:ln w="28575" cap="rnd">
              <a:solidFill>
                <a:srgbClr val="7030A0"/>
              </a:solidFill>
              <a:round/>
            </a:ln>
            <a:effectLst/>
          </c:spPr>
          <c:marker>
            <c:symbol val="none"/>
          </c:marker>
          <c:val>
            <c:numRef>
              <c:f>'2018 - 2025 WHOLE YEAR'!$CS$3:$CS$26</c:f>
              <c:numCache>
                <c:formatCode>General</c:formatCode>
                <c:ptCount val="24"/>
                <c:pt idx="0">
                  <c:v>252.87345160109601</c:v>
                </c:pt>
                <c:pt idx="1">
                  <c:v>244.80528278387973</c:v>
                </c:pt>
                <c:pt idx="2">
                  <c:v>242.50188625769198</c:v>
                </c:pt>
                <c:pt idx="3">
                  <c:v>242.04438525178074</c:v>
                </c:pt>
                <c:pt idx="4">
                  <c:v>243.2220593715067</c:v>
                </c:pt>
                <c:pt idx="5">
                  <c:v>246.06711944219148</c:v>
                </c:pt>
                <c:pt idx="6">
                  <c:v>249.75461900602738</c:v>
                </c:pt>
                <c:pt idx="7">
                  <c:v>251.8699810389042</c:v>
                </c:pt>
                <c:pt idx="8">
                  <c:v>253.14222710082186</c:v>
                </c:pt>
                <c:pt idx="9">
                  <c:v>253.81949877095894</c:v>
                </c:pt>
                <c:pt idx="10">
                  <c:v>254.67268464794492</c:v>
                </c:pt>
                <c:pt idx="11">
                  <c:v>257.45084676082217</c:v>
                </c:pt>
                <c:pt idx="12">
                  <c:v>261.22720490219189</c:v>
                </c:pt>
                <c:pt idx="13">
                  <c:v>264.99610017945218</c:v>
                </c:pt>
                <c:pt idx="14">
                  <c:v>268.53799897780817</c:v>
                </c:pt>
                <c:pt idx="15">
                  <c:v>272.2740925265752</c:v>
                </c:pt>
                <c:pt idx="16">
                  <c:v>275.93603799013704</c:v>
                </c:pt>
                <c:pt idx="17">
                  <c:v>278.64222363013698</c:v>
                </c:pt>
                <c:pt idx="18">
                  <c:v>280.43219893671244</c:v>
                </c:pt>
                <c:pt idx="19">
                  <c:v>281.59865069671235</c:v>
                </c:pt>
                <c:pt idx="20">
                  <c:v>281.8576944953424</c:v>
                </c:pt>
                <c:pt idx="21">
                  <c:v>280.11381010904103</c:v>
                </c:pt>
                <c:pt idx="22">
                  <c:v>274.40629894136987</c:v>
                </c:pt>
                <c:pt idx="23">
                  <c:v>263.6999519145204</c:v>
                </c:pt>
              </c:numCache>
            </c:numRef>
          </c:val>
          <c:smooth val="0"/>
          <c:extLst>
            <c:ext xmlns:c16="http://schemas.microsoft.com/office/drawing/2014/chart" uri="{C3380CC4-5D6E-409C-BE32-E72D297353CC}">
              <c16:uniqueId val="{00000003-669C-4D7A-A17D-DBB40459296F}"/>
            </c:ext>
          </c:extLst>
        </c:ser>
        <c:ser>
          <c:idx val="6"/>
          <c:order val="6"/>
          <c:tx>
            <c:strRef>
              <c:f>'2018 - 2025 WHOLE YEAR'!$CT$2</c:f>
              <c:strCache>
                <c:ptCount val="1"/>
                <c:pt idx="0">
                  <c:v>2024</c:v>
                </c:pt>
              </c:strCache>
            </c:strRef>
          </c:tx>
          <c:spPr>
            <a:ln w="28575" cap="rnd">
              <a:solidFill>
                <a:srgbClr val="5B6770"/>
              </a:solidFill>
              <a:round/>
            </a:ln>
            <a:effectLst/>
          </c:spPr>
          <c:marker>
            <c:symbol val="none"/>
          </c:marker>
          <c:val>
            <c:numRef>
              <c:f>'2018 - 2025 WHOLE YEAR'!$CT$3:$CT$26</c:f>
              <c:numCache>
                <c:formatCode>General</c:formatCode>
                <c:ptCount val="24"/>
                <c:pt idx="0">
                  <c:v>258.09813593196708</c:v>
                </c:pt>
                <c:pt idx="1">
                  <c:v>250.74320600871945</c:v>
                </c:pt>
                <c:pt idx="2">
                  <c:v>247.77758613397265</c:v>
                </c:pt>
                <c:pt idx="3">
                  <c:v>247.48279293715848</c:v>
                </c:pt>
                <c:pt idx="4">
                  <c:v>248.04549720901633</c:v>
                </c:pt>
                <c:pt idx="5">
                  <c:v>249.56541790382499</c:v>
                </c:pt>
                <c:pt idx="6">
                  <c:v>251.03655166284133</c:v>
                </c:pt>
                <c:pt idx="7">
                  <c:v>252.0672992308744</c:v>
                </c:pt>
                <c:pt idx="8">
                  <c:v>252.75075260464482</c:v>
                </c:pt>
                <c:pt idx="9">
                  <c:v>251.96304479617496</c:v>
                </c:pt>
                <c:pt idx="10">
                  <c:v>250.27217305819653</c:v>
                </c:pt>
                <c:pt idx="11">
                  <c:v>250.53205621229509</c:v>
                </c:pt>
                <c:pt idx="12">
                  <c:v>252.00388044535504</c:v>
                </c:pt>
                <c:pt idx="13">
                  <c:v>254.16768207103823</c:v>
                </c:pt>
                <c:pt idx="14">
                  <c:v>257.3305504387979</c:v>
                </c:pt>
                <c:pt idx="15">
                  <c:v>261.4172194956285</c:v>
                </c:pt>
                <c:pt idx="16">
                  <c:v>266.79655788661188</c:v>
                </c:pt>
                <c:pt idx="17">
                  <c:v>271.03176074781408</c:v>
                </c:pt>
                <c:pt idx="18">
                  <c:v>274.00310651994533</c:v>
                </c:pt>
                <c:pt idx="19">
                  <c:v>276.14663729890702</c:v>
                </c:pt>
                <c:pt idx="20">
                  <c:v>277.27410499918045</c:v>
                </c:pt>
                <c:pt idx="21">
                  <c:v>276.64322800819679</c:v>
                </c:pt>
                <c:pt idx="22">
                  <c:v>273.33446327021846</c:v>
                </c:pt>
                <c:pt idx="23">
                  <c:v>266.05684433825144</c:v>
                </c:pt>
              </c:numCache>
            </c:numRef>
          </c:val>
          <c:smooth val="0"/>
          <c:extLst>
            <c:ext xmlns:c16="http://schemas.microsoft.com/office/drawing/2014/chart" uri="{C3380CC4-5D6E-409C-BE32-E72D297353CC}">
              <c16:uniqueId val="{00000004-669C-4D7A-A17D-DBB40459296F}"/>
            </c:ext>
          </c:extLst>
        </c:ser>
        <c:ser>
          <c:idx val="7"/>
          <c:order val="7"/>
          <c:tx>
            <c:strRef>
              <c:f>'2018 - 2025 WHOLE YEAR'!$CU$2</c:f>
              <c:strCache>
                <c:ptCount val="1"/>
                <c:pt idx="0">
                  <c:v>2025</c:v>
                </c:pt>
              </c:strCache>
              <c:extLst xmlns:c15="http://schemas.microsoft.com/office/drawing/2012/chart"/>
            </c:strRef>
          </c:tx>
          <c:spPr>
            <a:ln w="28575" cap="rnd">
              <a:solidFill>
                <a:srgbClr val="00B0F0"/>
              </a:solidFill>
              <a:round/>
            </a:ln>
            <a:effectLst/>
          </c:spPr>
          <c:marker>
            <c:symbol val="none"/>
          </c:marker>
          <c:val>
            <c:numRef>
              <c:f>'2018 - 2025 WHOLE YEAR'!$CU$3:$CU$26</c:f>
              <c:numCache>
                <c:formatCode>General</c:formatCode>
                <c:ptCount val="24"/>
                <c:pt idx="0">
                  <c:v>265.36268149394351</c:v>
                </c:pt>
                <c:pt idx="1">
                  <c:v>257.17263920514853</c:v>
                </c:pt>
                <c:pt idx="2">
                  <c:v>253.07189980845436</c:v>
                </c:pt>
                <c:pt idx="3">
                  <c:v>251.83969708661795</c:v>
                </c:pt>
                <c:pt idx="4">
                  <c:v>251.86778471589594</c:v>
                </c:pt>
                <c:pt idx="5">
                  <c:v>252.28270558157524</c:v>
                </c:pt>
                <c:pt idx="6">
                  <c:v>252.90212163079789</c:v>
                </c:pt>
                <c:pt idx="7">
                  <c:v>253.4262144975657</c:v>
                </c:pt>
                <c:pt idx="8">
                  <c:v>253.36303148570877</c:v>
                </c:pt>
                <c:pt idx="9">
                  <c:v>249.95221519111766</c:v>
                </c:pt>
                <c:pt idx="10">
                  <c:v>244.35229606698917</c:v>
                </c:pt>
                <c:pt idx="11">
                  <c:v>242.10804240943688</c:v>
                </c:pt>
                <c:pt idx="12">
                  <c:v>242.98836684209826</c:v>
                </c:pt>
                <c:pt idx="13">
                  <c:v>245.47845769628231</c:v>
                </c:pt>
                <c:pt idx="14">
                  <c:v>249.0457430429621</c:v>
                </c:pt>
                <c:pt idx="15">
                  <c:v>253.52880809227656</c:v>
                </c:pt>
                <c:pt idx="16">
                  <c:v>260.49783222297827</c:v>
                </c:pt>
                <c:pt idx="17">
                  <c:v>267.53242928995746</c:v>
                </c:pt>
                <c:pt idx="18">
                  <c:v>272.9577258440172</c:v>
                </c:pt>
                <c:pt idx="19">
                  <c:v>276.267767687679</c:v>
                </c:pt>
                <c:pt idx="20">
                  <c:v>278.34784640855952</c:v>
                </c:pt>
                <c:pt idx="21">
                  <c:v>278.36285233278346</c:v>
                </c:pt>
                <c:pt idx="22">
                  <c:v>276.27222521302127</c:v>
                </c:pt>
                <c:pt idx="23">
                  <c:v>271.64894521539856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669C-4D7A-A17D-DBB40459296F}"/>
            </c:ext>
          </c:extLst>
        </c:ser>
        <c:dLbls>
          <c:showLegendKey val="0"/>
          <c:showVal val="0"/>
          <c:showCatName val="0"/>
          <c:showSerName val="0"/>
          <c:showPercent val="0"/>
          <c:showBubbleSize val="0"/>
        </c:dLbls>
        <c:smooth val="0"/>
        <c:axId val="1300248927"/>
        <c:axId val="1300250847"/>
        <c:extLst>
          <c:ext xmlns:c15="http://schemas.microsoft.com/office/drawing/2012/chart" uri="{02D57815-91ED-43cb-92C2-25804820EDAC}">
            <c15:filteredLineSeries>
              <c15:ser>
                <c:idx val="0"/>
                <c:order val="0"/>
                <c:tx>
                  <c:strRef>
                    <c:extLst>
                      <c:ext uri="{02D57815-91ED-43cb-92C2-25804820EDAC}">
                        <c15:formulaRef>
                          <c15:sqref>'2018 - 2025 WHOLE YEAR'!$CN$2</c15:sqref>
                        </c15:formulaRef>
                      </c:ext>
                    </c:extLst>
                    <c:strCache>
                      <c:ptCount val="1"/>
                      <c:pt idx="0">
                        <c:v>2018</c:v>
                      </c:pt>
                    </c:strCache>
                  </c:strRef>
                </c:tx>
                <c:spPr>
                  <a:ln w="28575" cap="rnd">
                    <a:solidFill>
                      <a:schemeClr val="accent1"/>
                    </a:solidFill>
                    <a:round/>
                  </a:ln>
                  <a:effectLst/>
                </c:spPr>
                <c:marker>
                  <c:symbol val="none"/>
                </c:marker>
                <c:val>
                  <c:numRef>
                    <c:extLst>
                      <c:ext uri="{02D57815-91ED-43cb-92C2-25804820EDAC}">
                        <c15:formulaRef>
                          <c15:sqref>'2018 - 2025 WHOLE YEAR'!$CN$3:$CN$26</c15:sqref>
                        </c15:formulaRef>
                      </c:ext>
                    </c:extLst>
                    <c:numCache>
                      <c:formatCode>General</c:formatCode>
                      <c:ptCount val="24"/>
                      <c:pt idx="0">
                        <c:v>231.27782248986261</c:v>
                      </c:pt>
                      <c:pt idx="1">
                        <c:v>224.76816309508177</c:v>
                      </c:pt>
                      <c:pt idx="2">
                        <c:v>224.6911895755494</c:v>
                      </c:pt>
                      <c:pt idx="3">
                        <c:v>225.18812814219154</c:v>
                      </c:pt>
                      <c:pt idx="4">
                        <c:v>227.36645087479414</c:v>
                      </c:pt>
                      <c:pt idx="5">
                        <c:v>233.59313435205439</c:v>
                      </c:pt>
                      <c:pt idx="6">
                        <c:v>239.88079252575281</c:v>
                      </c:pt>
                      <c:pt idx="7">
                        <c:v>243.67725412739682</c:v>
                      </c:pt>
                      <c:pt idx="8">
                        <c:v>249.46446354493111</c:v>
                      </c:pt>
                      <c:pt idx="9">
                        <c:v>256.74908096821861</c:v>
                      </c:pt>
                      <c:pt idx="10">
                        <c:v>261.92533015479376</c:v>
                      </c:pt>
                      <c:pt idx="11">
                        <c:v>266.03401423041021</c:v>
                      </c:pt>
                      <c:pt idx="12">
                        <c:v>269.07271320410882</c:v>
                      </c:pt>
                      <c:pt idx="13">
                        <c:v>271.59840340054717</c:v>
                      </c:pt>
                      <c:pt idx="14">
                        <c:v>273.39488901643773</c:v>
                      </c:pt>
                      <c:pt idx="15">
                        <c:v>274.67628216821839</c:v>
                      </c:pt>
                      <c:pt idx="16">
                        <c:v>275.82545434164325</c:v>
                      </c:pt>
                      <c:pt idx="17">
                        <c:v>276.17983529315018</c:v>
                      </c:pt>
                      <c:pt idx="18">
                        <c:v>275.62297570273915</c:v>
                      </c:pt>
                      <c:pt idx="19">
                        <c:v>273.12678298301279</c:v>
                      </c:pt>
                      <c:pt idx="20">
                        <c:v>268.83333709095808</c:v>
                      </c:pt>
                      <c:pt idx="21">
                        <c:v>263.58546787232808</c:v>
                      </c:pt>
                      <c:pt idx="22">
                        <c:v>255.4489343936979</c:v>
                      </c:pt>
                      <c:pt idx="23">
                        <c:v>242.35234513452016</c:v>
                      </c:pt>
                    </c:numCache>
                  </c:numRef>
                </c:val>
                <c:smooth val="0"/>
                <c:extLst>
                  <c:ext xmlns:c16="http://schemas.microsoft.com/office/drawing/2014/chart" uri="{C3380CC4-5D6E-409C-BE32-E72D297353CC}">
                    <c16:uniqueId val="{00000006-669C-4D7A-A17D-DBB40459296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'2018 - 2025 WHOLE YEAR'!$CO$2</c15:sqref>
                        </c15:formulaRef>
                      </c:ext>
                    </c:extLst>
                    <c:strCache>
                      <c:ptCount val="1"/>
                      <c:pt idx="0">
                        <c:v>2019</c:v>
                      </c:pt>
                    </c:strCache>
                  </c:strRef>
                </c:tx>
                <c:spPr>
                  <a:ln w="28575" cap="rnd">
                    <a:solidFill>
                      <a:srgbClr val="FFC000"/>
                    </a:solidFill>
                    <a:round/>
                  </a:ln>
                  <a:effectLst/>
                </c:spPr>
                <c:marker>
                  <c:symbol val="none"/>
                </c:marker>
                <c:val>
                  <c:numRef>
                    <c:extLst xmlns:c15="http://schemas.microsoft.com/office/drawing/2012/chart">
                      <c:ext xmlns:c15="http://schemas.microsoft.com/office/drawing/2012/chart" uri="{02D57815-91ED-43cb-92C2-25804820EDAC}">
                        <c15:formulaRef>
                          <c15:sqref>'2018 - 2025 WHOLE YEAR'!$CO$3:$CO$26</c15:sqref>
                        </c15:formulaRef>
                      </c:ext>
                    </c:extLst>
                    <c:numCache>
                      <c:formatCode>General</c:formatCode>
                      <c:ptCount val="24"/>
                      <c:pt idx="0">
                        <c:v>233.90181311369844</c:v>
                      </c:pt>
                      <c:pt idx="1">
                        <c:v>226.75976013278674</c:v>
                      </c:pt>
                      <c:pt idx="2">
                        <c:v>226.37540167280207</c:v>
                      </c:pt>
                      <c:pt idx="3">
                        <c:v>226.65365438219155</c:v>
                      </c:pt>
                      <c:pt idx="4">
                        <c:v>229.51623481835594</c:v>
                      </c:pt>
                      <c:pt idx="5">
                        <c:v>236.11808618821883</c:v>
                      </c:pt>
                      <c:pt idx="6">
                        <c:v>242.60795913506792</c:v>
                      </c:pt>
                      <c:pt idx="7">
                        <c:v>246.21765541095863</c:v>
                      </c:pt>
                      <c:pt idx="8">
                        <c:v>251.27387317698594</c:v>
                      </c:pt>
                      <c:pt idx="9">
                        <c:v>257.51446046328721</c:v>
                      </c:pt>
                      <c:pt idx="10">
                        <c:v>263.22063439534202</c:v>
                      </c:pt>
                      <c:pt idx="11">
                        <c:v>267.4936804542462</c:v>
                      </c:pt>
                      <c:pt idx="12">
                        <c:v>271.2721182109583</c:v>
                      </c:pt>
                      <c:pt idx="13">
                        <c:v>273.78813944520505</c:v>
                      </c:pt>
                      <c:pt idx="14">
                        <c:v>275.71318601753387</c:v>
                      </c:pt>
                      <c:pt idx="15">
                        <c:v>276.69022159123222</c:v>
                      </c:pt>
                      <c:pt idx="16">
                        <c:v>277.6673784868488</c:v>
                      </c:pt>
                      <c:pt idx="17">
                        <c:v>278.10998683397196</c:v>
                      </c:pt>
                      <c:pt idx="18">
                        <c:v>277.54584749232833</c:v>
                      </c:pt>
                      <c:pt idx="19">
                        <c:v>274.95387788767084</c:v>
                      </c:pt>
                      <c:pt idx="20">
                        <c:v>270.49192326383513</c:v>
                      </c:pt>
                      <c:pt idx="21">
                        <c:v>264.74714659315009</c:v>
                      </c:pt>
                      <c:pt idx="22">
                        <c:v>257.27992801260228</c:v>
                      </c:pt>
                      <c:pt idx="23">
                        <c:v>244.00336632821876</c:v>
                      </c:pt>
                    </c:numCache>
                  </c:numRef>
                </c:val>
                <c:smooth val="0"/>
                <c:extLst xmlns:c15="http://schemas.microsoft.com/office/drawing/2012/chart">
                  <c:ext xmlns:c16="http://schemas.microsoft.com/office/drawing/2014/chart" uri="{C3380CC4-5D6E-409C-BE32-E72D297353CC}">
                    <c16:uniqueId val="{00000007-669C-4D7A-A17D-DBB40459296F}"/>
                  </c:ext>
                </c:extLst>
              </c15:ser>
            </c15:filteredLineSeries>
          </c:ext>
        </c:extLst>
      </c:lineChart>
      <c:catAx>
        <c:axId val="1300248927"/>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Hour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00250847"/>
        <c:crosses val="autoZero"/>
        <c:auto val="1"/>
        <c:lblAlgn val="ctr"/>
        <c:lblOffset val="100"/>
        <c:noMultiLvlLbl val="0"/>
      </c:catAx>
      <c:valAx>
        <c:axId val="1300250847"/>
        <c:scaling>
          <c:orientation val="minMax"/>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Inertia (GW*s)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0024892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Inertia Summer (</a:t>
            </a:r>
            <a:r>
              <a:rPr lang="en-US" dirty="0" err="1"/>
              <a:t>Jun,Jul,Aug</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'19-25 Inertia Hump'!$P$29</c:f>
              <c:strCache>
                <c:ptCount val="1"/>
                <c:pt idx="0">
                  <c:v>2020</c:v>
                </c:pt>
              </c:strCache>
            </c:strRef>
          </c:tx>
          <c:spPr>
            <a:ln w="28575" cap="rnd">
              <a:solidFill>
                <a:srgbClr val="FFC000"/>
              </a:solidFill>
              <a:round/>
            </a:ln>
            <a:effectLst/>
          </c:spPr>
          <c:marker>
            <c:symbol val="none"/>
          </c:marker>
          <c:val>
            <c:numRef>
              <c:f>'19-25 Inertia Hump'!$P$30:$P$53</c:f>
              <c:numCache>
                <c:formatCode>General</c:formatCode>
                <c:ptCount val="24"/>
                <c:pt idx="0">
                  <c:v>283.94441323695673</c:v>
                </c:pt>
                <c:pt idx="1">
                  <c:v>273.9556807282612</c:v>
                </c:pt>
                <c:pt idx="2">
                  <c:v>269.30413673804372</c:v>
                </c:pt>
                <c:pt idx="3">
                  <c:v>267.75093072173934</c:v>
                </c:pt>
                <c:pt idx="4">
                  <c:v>267.32692987934809</c:v>
                </c:pt>
                <c:pt idx="5">
                  <c:v>268.61800358913069</c:v>
                </c:pt>
                <c:pt idx="6">
                  <c:v>273.29866102391333</c:v>
                </c:pt>
                <c:pt idx="7">
                  <c:v>279.27131744891329</c:v>
                </c:pt>
                <c:pt idx="8">
                  <c:v>287.36164591630467</c:v>
                </c:pt>
                <c:pt idx="9">
                  <c:v>298.95016340978293</c:v>
                </c:pt>
                <c:pt idx="10">
                  <c:v>311.88025359130461</c:v>
                </c:pt>
                <c:pt idx="11">
                  <c:v>322.7795025728264</c:v>
                </c:pt>
                <c:pt idx="12">
                  <c:v>330.82445076739151</c:v>
                </c:pt>
                <c:pt idx="13">
                  <c:v>336.32106286304378</c:v>
                </c:pt>
                <c:pt idx="14">
                  <c:v>340.04232101630464</c:v>
                </c:pt>
                <c:pt idx="15">
                  <c:v>341.89050817500021</c:v>
                </c:pt>
                <c:pt idx="16">
                  <c:v>342.82310159021768</c:v>
                </c:pt>
                <c:pt idx="17">
                  <c:v>342.75042733913079</c:v>
                </c:pt>
                <c:pt idx="18">
                  <c:v>341.65871435760897</c:v>
                </c:pt>
                <c:pt idx="19">
                  <c:v>336.66398813478293</c:v>
                </c:pt>
                <c:pt idx="20">
                  <c:v>330.61927889565237</c:v>
                </c:pt>
                <c:pt idx="21">
                  <c:v>324.53416408804372</c:v>
                </c:pt>
                <c:pt idx="22">
                  <c:v>315.67438148260902</c:v>
                </c:pt>
                <c:pt idx="23">
                  <c:v>295.59659207065238</c:v>
                </c:pt>
              </c:numCache>
            </c:numRef>
          </c:val>
          <c:smooth val="0"/>
          <c:extLst>
            <c:ext xmlns:c16="http://schemas.microsoft.com/office/drawing/2014/chart" uri="{C3380CC4-5D6E-409C-BE32-E72D297353CC}">
              <c16:uniqueId val="{00000000-375D-4F1A-8173-B1EB7614B296}"/>
            </c:ext>
          </c:extLst>
        </c:ser>
        <c:ser>
          <c:idx val="2"/>
          <c:order val="2"/>
          <c:tx>
            <c:strRef>
              <c:f>'19-25 Inertia Hump'!$Q$29</c:f>
              <c:strCache>
                <c:ptCount val="1"/>
                <c:pt idx="0">
                  <c:v>2021</c:v>
                </c:pt>
              </c:strCache>
            </c:strRef>
          </c:tx>
          <c:spPr>
            <a:ln w="28575" cap="rnd">
              <a:solidFill>
                <a:srgbClr val="E97132"/>
              </a:solidFill>
              <a:round/>
            </a:ln>
            <a:effectLst/>
          </c:spPr>
          <c:marker>
            <c:symbol val="none"/>
          </c:marker>
          <c:val>
            <c:numRef>
              <c:f>'19-25 Inertia Hump'!$Q$30:$Q$53</c:f>
              <c:numCache>
                <c:formatCode>General</c:formatCode>
                <c:ptCount val="24"/>
                <c:pt idx="0">
                  <c:v>299.86661014565209</c:v>
                </c:pt>
                <c:pt idx="1">
                  <c:v>285.30273660652176</c:v>
                </c:pt>
                <c:pt idx="2">
                  <c:v>275.24068109565235</c:v>
                </c:pt>
                <c:pt idx="3">
                  <c:v>271.73125742826085</c:v>
                </c:pt>
                <c:pt idx="4">
                  <c:v>271.62796016195654</c:v>
                </c:pt>
                <c:pt idx="5">
                  <c:v>273.15487141521737</c:v>
                </c:pt>
                <c:pt idx="6">
                  <c:v>278.59891688804362</c:v>
                </c:pt>
                <c:pt idx="7">
                  <c:v>281.61314384456523</c:v>
                </c:pt>
                <c:pt idx="8">
                  <c:v>286.46172905326091</c:v>
                </c:pt>
                <c:pt idx="9">
                  <c:v>294.83024816521731</c:v>
                </c:pt>
                <c:pt idx="10">
                  <c:v>307.49726972608698</c:v>
                </c:pt>
                <c:pt idx="11">
                  <c:v>323.23186266630438</c:v>
                </c:pt>
                <c:pt idx="12">
                  <c:v>333.8415796456523</c:v>
                </c:pt>
                <c:pt idx="13">
                  <c:v>341.58102813478268</c:v>
                </c:pt>
                <c:pt idx="14">
                  <c:v>345.68410931956521</c:v>
                </c:pt>
                <c:pt idx="15">
                  <c:v>347.64311918913052</c:v>
                </c:pt>
                <c:pt idx="16">
                  <c:v>348.51229396413038</c:v>
                </c:pt>
                <c:pt idx="17">
                  <c:v>348.75718345326084</c:v>
                </c:pt>
                <c:pt idx="18">
                  <c:v>348.37660124673909</c:v>
                </c:pt>
                <c:pt idx="19">
                  <c:v>346.7864928608696</c:v>
                </c:pt>
                <c:pt idx="20">
                  <c:v>343.99815762065214</c:v>
                </c:pt>
                <c:pt idx="21">
                  <c:v>341.47154601847831</c:v>
                </c:pt>
                <c:pt idx="22">
                  <c:v>335.8299394999998</c:v>
                </c:pt>
                <c:pt idx="23">
                  <c:v>322.38394964347822</c:v>
                </c:pt>
              </c:numCache>
            </c:numRef>
          </c:val>
          <c:smooth val="0"/>
          <c:extLst>
            <c:ext xmlns:c16="http://schemas.microsoft.com/office/drawing/2014/chart" uri="{C3380CC4-5D6E-409C-BE32-E72D297353CC}">
              <c16:uniqueId val="{00000001-375D-4F1A-8173-B1EB7614B296}"/>
            </c:ext>
          </c:extLst>
        </c:ser>
        <c:ser>
          <c:idx val="3"/>
          <c:order val="3"/>
          <c:tx>
            <c:strRef>
              <c:f>'19-25 Inertia Hump'!$R$29</c:f>
              <c:strCache>
                <c:ptCount val="1"/>
                <c:pt idx="0">
                  <c:v>2022</c:v>
                </c:pt>
              </c:strCache>
            </c:strRef>
          </c:tx>
          <c:spPr>
            <a:ln w="28575" cap="rnd">
              <a:solidFill>
                <a:srgbClr val="00B050"/>
              </a:solidFill>
              <a:round/>
            </a:ln>
            <a:effectLst/>
          </c:spPr>
          <c:marker>
            <c:symbol val="none"/>
          </c:marker>
          <c:val>
            <c:numRef>
              <c:f>'19-25 Inertia Hump'!$R$30:$R$53</c:f>
              <c:numCache>
                <c:formatCode>General</c:formatCode>
                <c:ptCount val="24"/>
                <c:pt idx="0">
                  <c:v>308.09915990978277</c:v>
                </c:pt>
                <c:pt idx="1">
                  <c:v>292.23603460652174</c:v>
                </c:pt>
                <c:pt idx="2">
                  <c:v>283.97322665217393</c:v>
                </c:pt>
                <c:pt idx="3">
                  <c:v>281.1737246152174</c:v>
                </c:pt>
                <c:pt idx="4">
                  <c:v>280.75389449239128</c:v>
                </c:pt>
                <c:pt idx="5">
                  <c:v>281.45535985978267</c:v>
                </c:pt>
                <c:pt idx="6">
                  <c:v>284.64182202173907</c:v>
                </c:pt>
                <c:pt idx="7">
                  <c:v>287.62446812282616</c:v>
                </c:pt>
                <c:pt idx="8">
                  <c:v>290.18104185652186</c:v>
                </c:pt>
                <c:pt idx="9">
                  <c:v>297.13190777826088</c:v>
                </c:pt>
                <c:pt idx="10">
                  <c:v>310.03177765652168</c:v>
                </c:pt>
                <c:pt idx="11">
                  <c:v>324.09385109239111</c:v>
                </c:pt>
                <c:pt idx="12">
                  <c:v>335.45287475978256</c:v>
                </c:pt>
                <c:pt idx="13">
                  <c:v>343.94433829130435</c:v>
                </c:pt>
                <c:pt idx="14">
                  <c:v>349.43219732608696</c:v>
                </c:pt>
                <c:pt idx="15">
                  <c:v>352.25601095760874</c:v>
                </c:pt>
                <c:pt idx="16">
                  <c:v>353.75146992173939</c:v>
                </c:pt>
                <c:pt idx="17">
                  <c:v>354.37075098586956</c:v>
                </c:pt>
                <c:pt idx="18">
                  <c:v>354.16002727826077</c:v>
                </c:pt>
                <c:pt idx="19">
                  <c:v>352.86538824891284</c:v>
                </c:pt>
                <c:pt idx="20">
                  <c:v>350.72990975869567</c:v>
                </c:pt>
                <c:pt idx="21">
                  <c:v>347.96833107717396</c:v>
                </c:pt>
                <c:pt idx="22">
                  <c:v>340.83425163586952</c:v>
                </c:pt>
                <c:pt idx="23">
                  <c:v>325.64544582282616</c:v>
                </c:pt>
              </c:numCache>
            </c:numRef>
          </c:val>
          <c:smooth val="0"/>
          <c:extLst>
            <c:ext xmlns:c16="http://schemas.microsoft.com/office/drawing/2014/chart" uri="{C3380CC4-5D6E-409C-BE32-E72D297353CC}">
              <c16:uniqueId val="{00000002-375D-4F1A-8173-B1EB7614B296}"/>
            </c:ext>
          </c:extLst>
        </c:ser>
        <c:ser>
          <c:idx val="4"/>
          <c:order val="4"/>
          <c:tx>
            <c:strRef>
              <c:f>'19-25 Inertia Hump'!$S$29</c:f>
              <c:strCache>
                <c:ptCount val="1"/>
                <c:pt idx="0">
                  <c:v>2023</c:v>
                </c:pt>
              </c:strCache>
            </c:strRef>
          </c:tx>
          <c:spPr>
            <a:ln w="28575" cap="rnd">
              <a:solidFill>
                <a:srgbClr val="7030A0"/>
              </a:solidFill>
              <a:round/>
            </a:ln>
            <a:effectLst/>
          </c:spPr>
          <c:marker>
            <c:symbol val="none"/>
          </c:marker>
          <c:val>
            <c:numRef>
              <c:f>'19-25 Inertia Hump'!$S$30:$S$53</c:f>
              <c:numCache>
                <c:formatCode>General</c:formatCode>
                <c:ptCount val="24"/>
                <c:pt idx="0">
                  <c:v>325.84127709130428</c:v>
                </c:pt>
                <c:pt idx="1">
                  <c:v>316.02656977173916</c:v>
                </c:pt>
                <c:pt idx="2">
                  <c:v>311.99697433369579</c:v>
                </c:pt>
                <c:pt idx="3">
                  <c:v>310.65710838586978</c:v>
                </c:pt>
                <c:pt idx="4">
                  <c:v>310.24464947282604</c:v>
                </c:pt>
                <c:pt idx="5">
                  <c:v>310.1722967836958</c:v>
                </c:pt>
                <c:pt idx="6">
                  <c:v>311.01682491413044</c:v>
                </c:pt>
                <c:pt idx="7">
                  <c:v>311.7467239326088</c:v>
                </c:pt>
                <c:pt idx="8">
                  <c:v>312.51111361630427</c:v>
                </c:pt>
                <c:pt idx="9">
                  <c:v>314.0395931108697</c:v>
                </c:pt>
                <c:pt idx="10">
                  <c:v>318.37975013804351</c:v>
                </c:pt>
                <c:pt idx="11">
                  <c:v>325.79215563043476</c:v>
                </c:pt>
                <c:pt idx="12">
                  <c:v>334.03154415869557</c:v>
                </c:pt>
                <c:pt idx="13">
                  <c:v>341.44879674673922</c:v>
                </c:pt>
                <c:pt idx="14">
                  <c:v>347.90093313043474</c:v>
                </c:pt>
                <c:pt idx="15">
                  <c:v>353.18860940978254</c:v>
                </c:pt>
                <c:pt idx="16">
                  <c:v>356.64911573913037</c:v>
                </c:pt>
                <c:pt idx="17">
                  <c:v>358.66987546304352</c:v>
                </c:pt>
                <c:pt idx="18">
                  <c:v>359.92142052826102</c:v>
                </c:pt>
                <c:pt idx="19">
                  <c:v>360.34578792499997</c:v>
                </c:pt>
                <c:pt idx="20">
                  <c:v>360.97239800760877</c:v>
                </c:pt>
                <c:pt idx="21">
                  <c:v>360.52266907282598</c:v>
                </c:pt>
                <c:pt idx="22">
                  <c:v>353.5499227315218</c:v>
                </c:pt>
                <c:pt idx="23">
                  <c:v>339.26176843804348</c:v>
                </c:pt>
              </c:numCache>
            </c:numRef>
          </c:val>
          <c:smooth val="0"/>
          <c:extLst>
            <c:ext xmlns:c16="http://schemas.microsoft.com/office/drawing/2014/chart" uri="{C3380CC4-5D6E-409C-BE32-E72D297353CC}">
              <c16:uniqueId val="{00000003-375D-4F1A-8173-B1EB7614B296}"/>
            </c:ext>
          </c:extLst>
        </c:ser>
        <c:ser>
          <c:idx val="5"/>
          <c:order val="5"/>
          <c:tx>
            <c:strRef>
              <c:f>'19-25 Inertia Hump'!$T$29</c:f>
              <c:strCache>
                <c:ptCount val="1"/>
                <c:pt idx="0">
                  <c:v>2024</c:v>
                </c:pt>
              </c:strCache>
            </c:strRef>
          </c:tx>
          <c:spPr>
            <a:ln w="28575" cap="rnd">
              <a:solidFill>
                <a:srgbClr val="5B6770"/>
              </a:solidFill>
              <a:round/>
            </a:ln>
            <a:effectLst/>
          </c:spPr>
          <c:marker>
            <c:symbol val="none"/>
          </c:marker>
          <c:val>
            <c:numRef>
              <c:f>'19-25 Inertia Hump'!$T$30:$T$53</c:f>
              <c:numCache>
                <c:formatCode>General</c:formatCode>
                <c:ptCount val="24"/>
                <c:pt idx="0">
                  <c:v>315.49392140000015</c:v>
                </c:pt>
                <c:pt idx="1">
                  <c:v>308.75455997499995</c:v>
                </c:pt>
                <c:pt idx="2">
                  <c:v>305.14504692717384</c:v>
                </c:pt>
                <c:pt idx="3">
                  <c:v>304.29026364782612</c:v>
                </c:pt>
                <c:pt idx="4">
                  <c:v>304.16358586304352</c:v>
                </c:pt>
                <c:pt idx="5">
                  <c:v>304.24830758369581</c:v>
                </c:pt>
                <c:pt idx="6">
                  <c:v>304.47308669673924</c:v>
                </c:pt>
                <c:pt idx="7">
                  <c:v>304.80866250978272</c:v>
                </c:pt>
                <c:pt idx="8">
                  <c:v>305.01560128260883</c:v>
                </c:pt>
                <c:pt idx="9">
                  <c:v>305.21500270326089</c:v>
                </c:pt>
                <c:pt idx="10">
                  <c:v>306.63726523804331</c:v>
                </c:pt>
                <c:pt idx="11">
                  <c:v>309.94725270869566</c:v>
                </c:pt>
                <c:pt idx="12">
                  <c:v>313.81388903152174</c:v>
                </c:pt>
                <c:pt idx="13">
                  <c:v>317.4410917804347</c:v>
                </c:pt>
                <c:pt idx="14">
                  <c:v>321.12028636630424</c:v>
                </c:pt>
                <c:pt idx="15">
                  <c:v>323.84632413152173</c:v>
                </c:pt>
                <c:pt idx="16">
                  <c:v>325.95183063369569</c:v>
                </c:pt>
                <c:pt idx="17">
                  <c:v>327.51636848152185</c:v>
                </c:pt>
                <c:pt idx="18">
                  <c:v>329.2127706065217</c:v>
                </c:pt>
                <c:pt idx="19">
                  <c:v>330.78137402608695</c:v>
                </c:pt>
                <c:pt idx="20">
                  <c:v>332.67522769999999</c:v>
                </c:pt>
                <c:pt idx="21">
                  <c:v>333.71714947608695</c:v>
                </c:pt>
                <c:pt idx="22">
                  <c:v>331.01444854891321</c:v>
                </c:pt>
                <c:pt idx="23">
                  <c:v>322.99240709891308</c:v>
                </c:pt>
              </c:numCache>
            </c:numRef>
          </c:val>
          <c:smooth val="0"/>
          <c:extLst>
            <c:ext xmlns:c16="http://schemas.microsoft.com/office/drawing/2014/chart" uri="{C3380CC4-5D6E-409C-BE32-E72D297353CC}">
              <c16:uniqueId val="{00000004-375D-4F1A-8173-B1EB7614B296}"/>
            </c:ext>
          </c:extLst>
        </c:ser>
        <c:ser>
          <c:idx val="6"/>
          <c:order val="6"/>
          <c:tx>
            <c:strRef>
              <c:f>'19-25 Inertia Hump'!$U$29</c:f>
              <c:strCache>
                <c:ptCount val="1"/>
                <c:pt idx="0">
                  <c:v>2025</c:v>
                </c:pt>
              </c:strCache>
            </c:strRef>
          </c:tx>
          <c:spPr>
            <a:ln w="28575" cap="rnd">
              <a:solidFill>
                <a:srgbClr val="00B0F0"/>
              </a:solidFill>
              <a:round/>
            </a:ln>
            <a:effectLst/>
          </c:spPr>
          <c:marker>
            <c:symbol val="none"/>
          </c:marker>
          <c:val>
            <c:numRef>
              <c:f>'19-25 Inertia Hump'!$U$30:$U$53</c:f>
              <c:numCache>
                <c:formatCode>General</c:formatCode>
                <c:ptCount val="24"/>
                <c:pt idx="0">
                  <c:v>314.57268528695636</c:v>
                </c:pt>
                <c:pt idx="1">
                  <c:v>306.01846090137718</c:v>
                </c:pt>
                <c:pt idx="2">
                  <c:v>300.07124299826756</c:v>
                </c:pt>
                <c:pt idx="3">
                  <c:v>297.70024940242666</c:v>
                </c:pt>
                <c:pt idx="4">
                  <c:v>296.90282943347677</c:v>
                </c:pt>
                <c:pt idx="5">
                  <c:v>296.70085244144406</c:v>
                </c:pt>
                <c:pt idx="6">
                  <c:v>296.62181060140773</c:v>
                </c:pt>
                <c:pt idx="7">
                  <c:v>296.52004112875142</c:v>
                </c:pt>
                <c:pt idx="8">
                  <c:v>295.96062733289546</c:v>
                </c:pt>
                <c:pt idx="9">
                  <c:v>294.32165987126723</c:v>
                </c:pt>
                <c:pt idx="10">
                  <c:v>293.88293265061492</c:v>
                </c:pt>
                <c:pt idx="11">
                  <c:v>294.8994479374432</c:v>
                </c:pt>
                <c:pt idx="12">
                  <c:v>297.86841902862307</c:v>
                </c:pt>
                <c:pt idx="13">
                  <c:v>301.8190790274229</c:v>
                </c:pt>
                <c:pt idx="14">
                  <c:v>306.11246271140175</c:v>
                </c:pt>
                <c:pt idx="15">
                  <c:v>309.49712629699178</c:v>
                </c:pt>
                <c:pt idx="16">
                  <c:v>313.20093136717958</c:v>
                </c:pt>
                <c:pt idx="17">
                  <c:v>316.57967161611555</c:v>
                </c:pt>
                <c:pt idx="18">
                  <c:v>319.87251579306292</c:v>
                </c:pt>
                <c:pt idx="19">
                  <c:v>322.65724073231416</c:v>
                </c:pt>
                <c:pt idx="20">
                  <c:v>326.15436464756181</c:v>
                </c:pt>
                <c:pt idx="21">
                  <c:v>327.63073337591703</c:v>
                </c:pt>
                <c:pt idx="22">
                  <c:v>326.17112278129503</c:v>
                </c:pt>
                <c:pt idx="23">
                  <c:v>321.35067781911971</c:v>
                </c:pt>
              </c:numCache>
            </c:numRef>
          </c:val>
          <c:smooth val="0"/>
          <c:extLst>
            <c:ext xmlns:c16="http://schemas.microsoft.com/office/drawing/2014/chart" uri="{C3380CC4-5D6E-409C-BE32-E72D297353CC}">
              <c16:uniqueId val="{00000005-375D-4F1A-8173-B1EB7614B296}"/>
            </c:ext>
          </c:extLst>
        </c:ser>
        <c:dLbls>
          <c:showLegendKey val="0"/>
          <c:showVal val="0"/>
          <c:showCatName val="0"/>
          <c:showSerName val="0"/>
          <c:showPercent val="0"/>
          <c:showBubbleSize val="0"/>
        </c:dLbls>
        <c:smooth val="0"/>
        <c:axId val="1606167455"/>
        <c:axId val="1606167935"/>
        <c:extLst>
          <c:ext xmlns:c15="http://schemas.microsoft.com/office/drawing/2012/chart" uri="{02D57815-91ED-43cb-92C2-25804820EDAC}">
            <c15:filteredLineSeries>
              <c15:ser>
                <c:idx val="0"/>
                <c:order val="0"/>
                <c:tx>
                  <c:strRef>
                    <c:extLst>
                      <c:ext uri="{02D57815-91ED-43cb-92C2-25804820EDAC}">
                        <c15:formulaRef>
                          <c15:sqref>'19-25 Inertia Hump'!$O$29</c15:sqref>
                        </c15:formulaRef>
                      </c:ext>
                    </c:extLst>
                    <c:strCache>
                      <c:ptCount val="1"/>
                      <c:pt idx="0">
                        <c:v>2019</c:v>
                      </c:pt>
                    </c:strCache>
                  </c:strRef>
                </c:tx>
                <c:spPr>
                  <a:ln w="28575" cap="rnd">
                    <a:solidFill>
                      <a:srgbClr val="FFC000"/>
                    </a:solidFill>
                    <a:round/>
                  </a:ln>
                  <a:effectLst/>
                </c:spPr>
                <c:marker>
                  <c:symbol val="none"/>
                </c:marker>
                <c:val>
                  <c:numRef>
                    <c:extLst>
                      <c:ext uri="{02D57815-91ED-43cb-92C2-25804820EDAC}">
                        <c15:formulaRef>
                          <c15:sqref>'19-25 Inertia Hump'!$O$30:$O$53</c15:sqref>
                        </c15:formulaRef>
                      </c:ext>
                    </c:extLst>
                    <c:numCache>
                      <c:formatCode>General</c:formatCode>
                      <c:ptCount val="24"/>
                      <c:pt idx="0">
                        <c:v>295.28578925217408</c:v>
                      </c:pt>
                      <c:pt idx="1">
                        <c:v>286.35501921086978</c:v>
                      </c:pt>
                      <c:pt idx="2">
                        <c:v>284.62798881195675</c:v>
                      </c:pt>
                      <c:pt idx="3">
                        <c:v>284.27266255652199</c:v>
                      </c:pt>
                      <c:pt idx="4">
                        <c:v>284.62378602282627</c:v>
                      </c:pt>
                      <c:pt idx="5">
                        <c:v>286.16537332065241</c:v>
                      </c:pt>
                      <c:pt idx="6">
                        <c:v>289.50405725543499</c:v>
                      </c:pt>
                      <c:pt idx="7">
                        <c:v>293.37771215108722</c:v>
                      </c:pt>
                      <c:pt idx="8">
                        <c:v>301.41271384456536</c:v>
                      </c:pt>
                      <c:pt idx="9">
                        <c:v>314.40440932826112</c:v>
                      </c:pt>
                      <c:pt idx="10">
                        <c:v>325.83356456086983</c:v>
                      </c:pt>
                      <c:pt idx="11">
                        <c:v>335.26077056956541</c:v>
                      </c:pt>
                      <c:pt idx="12">
                        <c:v>342.96918412608716</c:v>
                      </c:pt>
                      <c:pt idx="13">
                        <c:v>348.47885565978282</c:v>
                      </c:pt>
                      <c:pt idx="14">
                        <c:v>352.26577990760887</c:v>
                      </c:pt>
                      <c:pt idx="15">
                        <c:v>353.90290083478288</c:v>
                      </c:pt>
                      <c:pt idx="16">
                        <c:v>354.66268684021765</c:v>
                      </c:pt>
                      <c:pt idx="17">
                        <c:v>354.97580504782633</c:v>
                      </c:pt>
                      <c:pt idx="18">
                        <c:v>353.36967936413066</c:v>
                      </c:pt>
                      <c:pt idx="19">
                        <c:v>348.01130640108715</c:v>
                      </c:pt>
                      <c:pt idx="20">
                        <c:v>340.44375885108718</c:v>
                      </c:pt>
                      <c:pt idx="21">
                        <c:v>333.38859920543501</c:v>
                      </c:pt>
                      <c:pt idx="22">
                        <c:v>326.05577379565239</c:v>
                      </c:pt>
                      <c:pt idx="23">
                        <c:v>311.5468823260872</c:v>
                      </c:pt>
                    </c:numCache>
                  </c:numRef>
                </c:val>
                <c:smooth val="0"/>
                <c:extLst>
                  <c:ext xmlns:c16="http://schemas.microsoft.com/office/drawing/2014/chart" uri="{C3380CC4-5D6E-409C-BE32-E72D297353CC}">
                    <c16:uniqueId val="{00000006-375D-4F1A-8173-B1EB7614B296}"/>
                  </c:ext>
                </c:extLst>
              </c15:ser>
            </c15:filteredLineSeries>
          </c:ext>
        </c:extLst>
      </c:lineChart>
      <c:catAx>
        <c:axId val="160616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6167935"/>
        <c:crosses val="autoZero"/>
        <c:auto val="1"/>
        <c:lblAlgn val="ctr"/>
        <c:lblOffset val="100"/>
        <c:noMultiLvlLbl val="0"/>
      </c:catAx>
      <c:valAx>
        <c:axId val="1606167935"/>
        <c:scaling>
          <c:orientation val="minMax"/>
          <c:min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61674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Inertia Fall (</a:t>
            </a:r>
            <a:r>
              <a:rPr lang="en-US" dirty="0" err="1"/>
              <a:t>Sep,Oct,Nov</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'19-25 Inertia Hump'!$P$56</c:f>
              <c:strCache>
                <c:ptCount val="1"/>
                <c:pt idx="0">
                  <c:v>2020</c:v>
                </c:pt>
              </c:strCache>
            </c:strRef>
          </c:tx>
          <c:spPr>
            <a:ln w="28575" cap="rnd">
              <a:solidFill>
                <a:srgbClr val="FFC000"/>
              </a:solidFill>
              <a:round/>
            </a:ln>
            <a:effectLst/>
          </c:spPr>
          <c:marker>
            <c:symbol val="none"/>
          </c:marker>
          <c:val>
            <c:numRef>
              <c:f>'19-25 Inertia Hump'!$P$57:$P$80</c:f>
              <c:numCache>
                <c:formatCode>General</c:formatCode>
                <c:ptCount val="24"/>
                <c:pt idx="0">
                  <c:v>213.42295846373636</c:v>
                </c:pt>
                <c:pt idx="1">
                  <c:v>205.85346128695662</c:v>
                </c:pt>
                <c:pt idx="2">
                  <c:v>204.49319712967051</c:v>
                </c:pt>
                <c:pt idx="3">
                  <c:v>204.22524469011003</c:v>
                </c:pt>
                <c:pt idx="4">
                  <c:v>206.61388771758257</c:v>
                </c:pt>
                <c:pt idx="5">
                  <c:v>211.52766244725291</c:v>
                </c:pt>
                <c:pt idx="6">
                  <c:v>219.07333741538477</c:v>
                </c:pt>
                <c:pt idx="7">
                  <c:v>222.68991193296719</c:v>
                </c:pt>
                <c:pt idx="8">
                  <c:v>227.69819764285734</c:v>
                </c:pt>
                <c:pt idx="9">
                  <c:v>233.49969490109908</c:v>
                </c:pt>
                <c:pt idx="10">
                  <c:v>239.67336625604409</c:v>
                </c:pt>
                <c:pt idx="11">
                  <c:v>246.33971103736278</c:v>
                </c:pt>
                <c:pt idx="12">
                  <c:v>251.4143698637364</c:v>
                </c:pt>
                <c:pt idx="13">
                  <c:v>254.43485904395618</c:v>
                </c:pt>
                <c:pt idx="14">
                  <c:v>256.4625087769233</c:v>
                </c:pt>
                <c:pt idx="15">
                  <c:v>258.24135647802223</c:v>
                </c:pt>
                <c:pt idx="16">
                  <c:v>259.19720983846173</c:v>
                </c:pt>
                <c:pt idx="17">
                  <c:v>259.638589302198</c:v>
                </c:pt>
                <c:pt idx="18">
                  <c:v>259.86459410549463</c:v>
                </c:pt>
                <c:pt idx="19">
                  <c:v>257.41283895384629</c:v>
                </c:pt>
                <c:pt idx="20">
                  <c:v>253.56774280659363</c:v>
                </c:pt>
                <c:pt idx="21">
                  <c:v>244.38531080219801</c:v>
                </c:pt>
                <c:pt idx="22">
                  <c:v>234.57838634395617</c:v>
                </c:pt>
                <c:pt idx="23">
                  <c:v>221.60976873076945</c:v>
                </c:pt>
              </c:numCache>
            </c:numRef>
          </c:val>
          <c:smooth val="0"/>
          <c:extLst>
            <c:ext xmlns:c16="http://schemas.microsoft.com/office/drawing/2014/chart" uri="{C3380CC4-5D6E-409C-BE32-E72D297353CC}">
              <c16:uniqueId val="{00000000-12E3-40BA-B6F9-705736B4344D}"/>
            </c:ext>
          </c:extLst>
        </c:ser>
        <c:ser>
          <c:idx val="2"/>
          <c:order val="2"/>
          <c:tx>
            <c:strRef>
              <c:f>'19-25 Inertia Hump'!$Q$56</c:f>
              <c:strCache>
                <c:ptCount val="1"/>
                <c:pt idx="0">
                  <c:v>2021</c:v>
                </c:pt>
              </c:strCache>
            </c:strRef>
          </c:tx>
          <c:spPr>
            <a:ln w="28575" cap="rnd">
              <a:solidFill>
                <a:srgbClr val="E97132"/>
              </a:solidFill>
              <a:round/>
            </a:ln>
            <a:effectLst/>
          </c:spPr>
          <c:marker>
            <c:symbol val="none"/>
          </c:marker>
          <c:val>
            <c:numRef>
              <c:f>'19-25 Inertia Hump'!$Q$57:$Q$80</c:f>
              <c:numCache>
                <c:formatCode>General</c:formatCode>
                <c:ptCount val="24"/>
                <c:pt idx="0">
                  <c:v>226.06987613956048</c:v>
                </c:pt>
                <c:pt idx="1">
                  <c:v>211.81771892417586</c:v>
                </c:pt>
                <c:pt idx="2">
                  <c:v>202.79177276923082</c:v>
                </c:pt>
                <c:pt idx="3">
                  <c:v>201.61810453956051</c:v>
                </c:pt>
                <c:pt idx="4">
                  <c:v>202.27251709890106</c:v>
                </c:pt>
                <c:pt idx="5">
                  <c:v>207.61312370329674</c:v>
                </c:pt>
                <c:pt idx="6">
                  <c:v>219.73832215604395</c:v>
                </c:pt>
                <c:pt idx="7">
                  <c:v>223.28207566483508</c:v>
                </c:pt>
                <c:pt idx="8">
                  <c:v>227.41304386153857</c:v>
                </c:pt>
                <c:pt idx="9">
                  <c:v>233.02068880879131</c:v>
                </c:pt>
                <c:pt idx="10">
                  <c:v>240.36808738351644</c:v>
                </c:pt>
                <c:pt idx="11">
                  <c:v>249.17257350219776</c:v>
                </c:pt>
                <c:pt idx="12">
                  <c:v>257.3580028428571</c:v>
                </c:pt>
                <c:pt idx="13">
                  <c:v>263.18403360879125</c:v>
                </c:pt>
                <c:pt idx="14">
                  <c:v>267.72857479780214</c:v>
                </c:pt>
                <c:pt idx="15">
                  <c:v>270.48494654615388</c:v>
                </c:pt>
                <c:pt idx="16">
                  <c:v>272.99024974505488</c:v>
                </c:pt>
                <c:pt idx="17">
                  <c:v>274.30799297912085</c:v>
                </c:pt>
                <c:pt idx="18">
                  <c:v>275.32320192747267</c:v>
                </c:pt>
                <c:pt idx="19">
                  <c:v>275.30092951318682</c:v>
                </c:pt>
                <c:pt idx="20">
                  <c:v>273.83195761538462</c:v>
                </c:pt>
                <c:pt idx="21">
                  <c:v>269.11350690769234</c:v>
                </c:pt>
                <c:pt idx="22">
                  <c:v>260.39584593076927</c:v>
                </c:pt>
                <c:pt idx="23">
                  <c:v>245.56662145604395</c:v>
                </c:pt>
              </c:numCache>
            </c:numRef>
          </c:val>
          <c:smooth val="0"/>
          <c:extLst>
            <c:ext xmlns:c16="http://schemas.microsoft.com/office/drawing/2014/chart" uri="{C3380CC4-5D6E-409C-BE32-E72D297353CC}">
              <c16:uniqueId val="{00000001-12E3-40BA-B6F9-705736B4344D}"/>
            </c:ext>
          </c:extLst>
        </c:ser>
        <c:ser>
          <c:idx val="3"/>
          <c:order val="3"/>
          <c:tx>
            <c:strRef>
              <c:f>'19-25 Inertia Hump'!$R$56</c:f>
              <c:strCache>
                <c:ptCount val="1"/>
                <c:pt idx="0">
                  <c:v>2022</c:v>
                </c:pt>
              </c:strCache>
            </c:strRef>
          </c:tx>
          <c:spPr>
            <a:ln w="28575" cap="rnd">
              <a:solidFill>
                <a:srgbClr val="00B050"/>
              </a:solidFill>
              <a:round/>
            </a:ln>
            <a:effectLst/>
          </c:spPr>
          <c:marker>
            <c:symbol val="none"/>
          </c:marker>
          <c:val>
            <c:numRef>
              <c:f>'19-25 Inertia Hump'!$R$57:$R$80</c:f>
              <c:numCache>
                <c:formatCode>General</c:formatCode>
                <c:ptCount val="24"/>
                <c:pt idx="0">
                  <c:v>232.72184747032972</c:v>
                </c:pt>
                <c:pt idx="1">
                  <c:v>220.05978496086954</c:v>
                </c:pt>
                <c:pt idx="2">
                  <c:v>216.72304141428566</c:v>
                </c:pt>
                <c:pt idx="3">
                  <c:v>216.14055458681324</c:v>
                </c:pt>
                <c:pt idx="4">
                  <c:v>216.82473956043967</c:v>
                </c:pt>
                <c:pt idx="5">
                  <c:v>219.87321063736269</c:v>
                </c:pt>
                <c:pt idx="6">
                  <c:v>226.58564317912086</c:v>
                </c:pt>
                <c:pt idx="7">
                  <c:v>230.0273175945054</c:v>
                </c:pt>
                <c:pt idx="8">
                  <c:v>231.75042837142854</c:v>
                </c:pt>
                <c:pt idx="9">
                  <c:v>234.79939845274723</c:v>
                </c:pt>
                <c:pt idx="10">
                  <c:v>238.67925295274722</c:v>
                </c:pt>
                <c:pt idx="11">
                  <c:v>245.22280047252758</c:v>
                </c:pt>
                <c:pt idx="12">
                  <c:v>252.80703068241758</c:v>
                </c:pt>
                <c:pt idx="13">
                  <c:v>258.45940867582419</c:v>
                </c:pt>
                <c:pt idx="14">
                  <c:v>262.50899131208774</c:v>
                </c:pt>
                <c:pt idx="15">
                  <c:v>266.40328181208793</c:v>
                </c:pt>
                <c:pt idx="16">
                  <c:v>269.55939645604394</c:v>
                </c:pt>
                <c:pt idx="17">
                  <c:v>271.72694088461537</c:v>
                </c:pt>
                <c:pt idx="18">
                  <c:v>273.55257836043961</c:v>
                </c:pt>
                <c:pt idx="19">
                  <c:v>274.61901202747248</c:v>
                </c:pt>
                <c:pt idx="20">
                  <c:v>274.14746143956057</c:v>
                </c:pt>
                <c:pt idx="21">
                  <c:v>269.85856707582411</c:v>
                </c:pt>
                <c:pt idx="22">
                  <c:v>260.23218582637355</c:v>
                </c:pt>
                <c:pt idx="23">
                  <c:v>245.81188116923073</c:v>
                </c:pt>
              </c:numCache>
            </c:numRef>
          </c:val>
          <c:smooth val="0"/>
          <c:extLst>
            <c:ext xmlns:c16="http://schemas.microsoft.com/office/drawing/2014/chart" uri="{C3380CC4-5D6E-409C-BE32-E72D297353CC}">
              <c16:uniqueId val="{00000002-12E3-40BA-B6F9-705736B4344D}"/>
            </c:ext>
          </c:extLst>
        </c:ser>
        <c:ser>
          <c:idx val="4"/>
          <c:order val="4"/>
          <c:tx>
            <c:strRef>
              <c:f>'19-25 Inertia Hump'!$S$56</c:f>
              <c:strCache>
                <c:ptCount val="1"/>
                <c:pt idx="0">
                  <c:v>2023</c:v>
                </c:pt>
              </c:strCache>
            </c:strRef>
          </c:tx>
          <c:spPr>
            <a:ln w="28575" cap="rnd">
              <a:solidFill>
                <a:srgbClr val="7030A0"/>
              </a:solidFill>
              <a:round/>
            </a:ln>
            <a:effectLst/>
          </c:spPr>
          <c:marker>
            <c:symbol val="none"/>
          </c:marker>
          <c:val>
            <c:numRef>
              <c:f>'19-25 Inertia Hump'!$S$57:$S$80</c:f>
              <c:numCache>
                <c:formatCode>General</c:formatCode>
                <c:ptCount val="24"/>
                <c:pt idx="0">
                  <c:v>259.01303973076926</c:v>
                </c:pt>
                <c:pt idx="1">
                  <c:v>250.87913012282621</c:v>
                </c:pt>
                <c:pt idx="2">
                  <c:v>249.20316432747254</c:v>
                </c:pt>
                <c:pt idx="3">
                  <c:v>248.91302243626376</c:v>
                </c:pt>
                <c:pt idx="4">
                  <c:v>249.45277018131887</c:v>
                </c:pt>
                <c:pt idx="5">
                  <c:v>250.71210792307704</c:v>
                </c:pt>
                <c:pt idx="6">
                  <c:v>253.11971664395608</c:v>
                </c:pt>
                <c:pt idx="7">
                  <c:v>254.56714275054949</c:v>
                </c:pt>
                <c:pt idx="8">
                  <c:v>255.69657259560455</c:v>
                </c:pt>
                <c:pt idx="9">
                  <c:v>256.98346208791224</c:v>
                </c:pt>
                <c:pt idx="10">
                  <c:v>258.19780303296699</c:v>
                </c:pt>
                <c:pt idx="11">
                  <c:v>261.95092819340658</c:v>
                </c:pt>
                <c:pt idx="12">
                  <c:v>266.83249550439564</c:v>
                </c:pt>
                <c:pt idx="13">
                  <c:v>271.87369739120885</c:v>
                </c:pt>
                <c:pt idx="14">
                  <c:v>276.1796369835165</c:v>
                </c:pt>
                <c:pt idx="15">
                  <c:v>280.46126406813187</c:v>
                </c:pt>
                <c:pt idx="16">
                  <c:v>283.83756474065927</c:v>
                </c:pt>
                <c:pt idx="17">
                  <c:v>286.03498170659333</c:v>
                </c:pt>
                <c:pt idx="18">
                  <c:v>287.94388102857147</c:v>
                </c:pt>
                <c:pt idx="19">
                  <c:v>289.46297348791205</c:v>
                </c:pt>
                <c:pt idx="20">
                  <c:v>289.25684696483506</c:v>
                </c:pt>
                <c:pt idx="21">
                  <c:v>285.61001170000003</c:v>
                </c:pt>
                <c:pt idx="22">
                  <c:v>278.36859340000007</c:v>
                </c:pt>
                <c:pt idx="23">
                  <c:v>267.98686420219786</c:v>
                </c:pt>
              </c:numCache>
            </c:numRef>
          </c:val>
          <c:smooth val="0"/>
          <c:extLst>
            <c:ext xmlns:c16="http://schemas.microsoft.com/office/drawing/2014/chart" uri="{C3380CC4-5D6E-409C-BE32-E72D297353CC}">
              <c16:uniqueId val="{00000003-12E3-40BA-B6F9-705736B4344D}"/>
            </c:ext>
          </c:extLst>
        </c:ser>
        <c:ser>
          <c:idx val="5"/>
          <c:order val="5"/>
          <c:tx>
            <c:strRef>
              <c:f>'19-25 Inertia Hump'!$T$56</c:f>
              <c:strCache>
                <c:ptCount val="1"/>
                <c:pt idx="0">
                  <c:v>2024</c:v>
                </c:pt>
              </c:strCache>
            </c:strRef>
          </c:tx>
          <c:spPr>
            <a:ln w="28575" cap="rnd">
              <a:solidFill>
                <a:srgbClr val="5B6770"/>
              </a:solidFill>
              <a:round/>
            </a:ln>
            <a:effectLst/>
          </c:spPr>
          <c:marker>
            <c:symbol val="none"/>
          </c:marker>
          <c:val>
            <c:numRef>
              <c:f>'19-25 Inertia Hump'!$T$57:$T$80</c:f>
              <c:numCache>
                <c:formatCode>General</c:formatCode>
                <c:ptCount val="24"/>
                <c:pt idx="0">
                  <c:v>256.31811838901103</c:v>
                </c:pt>
                <c:pt idx="1">
                  <c:v>248.22532744891308</c:v>
                </c:pt>
                <c:pt idx="2">
                  <c:v>246.10933156043956</c:v>
                </c:pt>
                <c:pt idx="3">
                  <c:v>245.89650614725278</c:v>
                </c:pt>
                <c:pt idx="4">
                  <c:v>246.108317101099</c:v>
                </c:pt>
                <c:pt idx="5">
                  <c:v>246.93506984175821</c:v>
                </c:pt>
                <c:pt idx="6">
                  <c:v>247.62275103406597</c:v>
                </c:pt>
                <c:pt idx="7">
                  <c:v>248.08428309120882</c:v>
                </c:pt>
                <c:pt idx="8">
                  <c:v>248.41965131098911</c:v>
                </c:pt>
                <c:pt idx="9">
                  <c:v>247.23820948571418</c:v>
                </c:pt>
                <c:pt idx="10">
                  <c:v>246.04109840549449</c:v>
                </c:pt>
                <c:pt idx="11">
                  <c:v>246.75611978461549</c:v>
                </c:pt>
                <c:pt idx="12">
                  <c:v>249.36706744835149</c:v>
                </c:pt>
                <c:pt idx="13">
                  <c:v>253.17117190989015</c:v>
                </c:pt>
                <c:pt idx="14">
                  <c:v>257.53849514065928</c:v>
                </c:pt>
                <c:pt idx="15">
                  <c:v>263.03599050329672</c:v>
                </c:pt>
                <c:pt idx="16">
                  <c:v>268.38727233736256</c:v>
                </c:pt>
                <c:pt idx="17">
                  <c:v>272.16719794615375</c:v>
                </c:pt>
                <c:pt idx="18">
                  <c:v>276.02245354505487</c:v>
                </c:pt>
                <c:pt idx="19">
                  <c:v>279.41937065054947</c:v>
                </c:pt>
                <c:pt idx="20">
                  <c:v>280.16020845274716</c:v>
                </c:pt>
                <c:pt idx="21">
                  <c:v>277.55381444065938</c:v>
                </c:pt>
                <c:pt idx="22">
                  <c:v>272.52976368461538</c:v>
                </c:pt>
                <c:pt idx="23">
                  <c:v>264.02115194945071</c:v>
                </c:pt>
              </c:numCache>
            </c:numRef>
          </c:val>
          <c:smooth val="0"/>
          <c:extLst>
            <c:ext xmlns:c16="http://schemas.microsoft.com/office/drawing/2014/chart" uri="{C3380CC4-5D6E-409C-BE32-E72D297353CC}">
              <c16:uniqueId val="{00000004-12E3-40BA-B6F9-705736B4344D}"/>
            </c:ext>
          </c:extLst>
        </c:ser>
        <c:ser>
          <c:idx val="6"/>
          <c:order val="6"/>
          <c:tx>
            <c:strRef>
              <c:f>'19-25 Inertia Hump'!$U$56</c:f>
              <c:strCache>
                <c:ptCount val="1"/>
                <c:pt idx="0">
                  <c:v>2025</c:v>
                </c:pt>
              </c:strCache>
            </c:strRef>
          </c:tx>
          <c:spPr>
            <a:ln w="28575" cap="rnd">
              <a:solidFill>
                <a:srgbClr val="00B0F0"/>
              </a:solidFill>
              <a:round/>
            </a:ln>
            <a:effectLst/>
          </c:spPr>
          <c:marker>
            <c:symbol val="none"/>
          </c:marker>
          <c:val>
            <c:numRef>
              <c:f>'19-25 Inertia Hump'!$U$57:$U$80</c:f>
              <c:numCache>
                <c:formatCode>General</c:formatCode>
                <c:ptCount val="24"/>
                <c:pt idx="0">
                  <c:v>264.0919667604395</c:v>
                </c:pt>
                <c:pt idx="1">
                  <c:v>254.57675009891301</c:v>
                </c:pt>
                <c:pt idx="2">
                  <c:v>250.61634340659336</c:v>
                </c:pt>
                <c:pt idx="3">
                  <c:v>249.7055518087912</c:v>
                </c:pt>
                <c:pt idx="4">
                  <c:v>249.64430057252756</c:v>
                </c:pt>
                <c:pt idx="5">
                  <c:v>249.66398098571437</c:v>
                </c:pt>
                <c:pt idx="6">
                  <c:v>250.15389075384624</c:v>
                </c:pt>
                <c:pt idx="7">
                  <c:v>250.19383886043966</c:v>
                </c:pt>
                <c:pt idx="8">
                  <c:v>249.58797919230781</c:v>
                </c:pt>
                <c:pt idx="9">
                  <c:v>245.47865306813182</c:v>
                </c:pt>
                <c:pt idx="10">
                  <c:v>241.76581795714284</c:v>
                </c:pt>
                <c:pt idx="11">
                  <c:v>241.23262633296696</c:v>
                </c:pt>
                <c:pt idx="12">
                  <c:v>243.29248202197797</c:v>
                </c:pt>
                <c:pt idx="13">
                  <c:v>246.99178597032974</c:v>
                </c:pt>
                <c:pt idx="14">
                  <c:v>251.24676626703285</c:v>
                </c:pt>
                <c:pt idx="15">
                  <c:v>256.5381307725275</c:v>
                </c:pt>
                <c:pt idx="16">
                  <c:v>264.69493081648358</c:v>
                </c:pt>
                <c:pt idx="17">
                  <c:v>271.83783754945057</c:v>
                </c:pt>
                <c:pt idx="18">
                  <c:v>276.63894125934064</c:v>
                </c:pt>
                <c:pt idx="19">
                  <c:v>280.95637036373631</c:v>
                </c:pt>
                <c:pt idx="20">
                  <c:v>282.26674870769239</c:v>
                </c:pt>
                <c:pt idx="21">
                  <c:v>280.87901030329681</c:v>
                </c:pt>
                <c:pt idx="22">
                  <c:v>277.45507835164824</c:v>
                </c:pt>
                <c:pt idx="23">
                  <c:v>271.58194447142859</c:v>
                </c:pt>
              </c:numCache>
            </c:numRef>
          </c:val>
          <c:smooth val="0"/>
          <c:extLst>
            <c:ext xmlns:c16="http://schemas.microsoft.com/office/drawing/2014/chart" uri="{C3380CC4-5D6E-409C-BE32-E72D297353CC}">
              <c16:uniqueId val="{00000005-12E3-40BA-B6F9-705736B4344D}"/>
            </c:ext>
          </c:extLst>
        </c:ser>
        <c:dLbls>
          <c:showLegendKey val="0"/>
          <c:showVal val="0"/>
          <c:showCatName val="0"/>
          <c:showSerName val="0"/>
          <c:showPercent val="0"/>
          <c:showBubbleSize val="0"/>
        </c:dLbls>
        <c:smooth val="0"/>
        <c:axId val="1728459103"/>
        <c:axId val="1728463903"/>
        <c:extLst>
          <c:ext xmlns:c15="http://schemas.microsoft.com/office/drawing/2012/chart" uri="{02D57815-91ED-43cb-92C2-25804820EDAC}">
            <c15:filteredLineSeries>
              <c15:ser>
                <c:idx val="0"/>
                <c:order val="0"/>
                <c:tx>
                  <c:strRef>
                    <c:extLst>
                      <c:ext uri="{02D57815-91ED-43cb-92C2-25804820EDAC}">
                        <c15:formulaRef>
                          <c15:sqref>'19-25 Inertia Hump'!$O$56</c15:sqref>
                        </c15:formulaRef>
                      </c:ext>
                    </c:extLst>
                    <c:strCache>
                      <c:ptCount val="1"/>
                      <c:pt idx="0">
                        <c:v>2019</c:v>
                      </c:pt>
                    </c:strCache>
                  </c:strRef>
                </c:tx>
                <c:spPr>
                  <a:ln w="28575" cap="rnd">
                    <a:solidFill>
                      <a:srgbClr val="FFC000"/>
                    </a:solidFill>
                    <a:round/>
                  </a:ln>
                  <a:effectLst/>
                </c:spPr>
                <c:marker>
                  <c:symbol val="none"/>
                </c:marker>
                <c:val>
                  <c:numRef>
                    <c:extLst>
                      <c:ext uri="{02D57815-91ED-43cb-92C2-25804820EDAC}">
                        <c15:formulaRef>
                          <c15:sqref>'19-25 Inertia Hump'!$O$57:$O$80</c15:sqref>
                        </c15:formulaRef>
                      </c:ext>
                    </c:extLst>
                    <c:numCache>
                      <c:formatCode>General</c:formatCode>
                      <c:ptCount val="24"/>
                      <c:pt idx="0">
                        <c:v>232.96345897692328</c:v>
                      </c:pt>
                      <c:pt idx="1">
                        <c:v>224.74490032173929</c:v>
                      </c:pt>
                      <c:pt idx="2">
                        <c:v>224.20909822857155</c:v>
                      </c:pt>
                      <c:pt idx="3">
                        <c:v>224.06976357912103</c:v>
                      </c:pt>
                      <c:pt idx="4">
                        <c:v>225.87196361318692</c:v>
                      </c:pt>
                      <c:pt idx="5">
                        <c:v>231.86526992857156</c:v>
                      </c:pt>
                      <c:pt idx="6">
                        <c:v>239.44134737142878</c:v>
                      </c:pt>
                      <c:pt idx="7">
                        <c:v>243.39611059120895</c:v>
                      </c:pt>
                      <c:pt idx="8">
                        <c:v>248.19218923186824</c:v>
                      </c:pt>
                      <c:pt idx="9">
                        <c:v>254.56496327142872</c:v>
                      </c:pt>
                      <c:pt idx="10">
                        <c:v>261.91001770659358</c:v>
                      </c:pt>
                      <c:pt idx="11">
                        <c:v>266.90932917472537</c:v>
                      </c:pt>
                      <c:pt idx="12">
                        <c:v>271.86036368461561</c:v>
                      </c:pt>
                      <c:pt idx="13">
                        <c:v>275.26265060329695</c:v>
                      </c:pt>
                      <c:pt idx="14">
                        <c:v>278.06352079340684</c:v>
                      </c:pt>
                      <c:pt idx="15">
                        <c:v>279.54495451978045</c:v>
                      </c:pt>
                      <c:pt idx="16">
                        <c:v>281.27727079670359</c:v>
                      </c:pt>
                      <c:pt idx="17">
                        <c:v>281.55309033626401</c:v>
                      </c:pt>
                      <c:pt idx="18">
                        <c:v>280.87209771978047</c:v>
                      </c:pt>
                      <c:pt idx="19">
                        <c:v>277.73923817582448</c:v>
                      </c:pt>
                      <c:pt idx="20">
                        <c:v>272.12689305054965</c:v>
                      </c:pt>
                      <c:pt idx="21">
                        <c:v>264.05956355054963</c:v>
                      </c:pt>
                      <c:pt idx="22">
                        <c:v>254.66023834065945</c:v>
                      </c:pt>
                      <c:pt idx="23">
                        <c:v>240.37967636043973</c:v>
                      </c:pt>
                    </c:numCache>
                  </c:numRef>
                </c:val>
                <c:smooth val="0"/>
                <c:extLst>
                  <c:ext xmlns:c16="http://schemas.microsoft.com/office/drawing/2014/chart" uri="{C3380CC4-5D6E-409C-BE32-E72D297353CC}">
                    <c16:uniqueId val="{00000006-12E3-40BA-B6F9-705736B4344D}"/>
                  </c:ext>
                </c:extLst>
              </c15:ser>
            </c15:filteredLineSeries>
          </c:ext>
        </c:extLst>
      </c:lineChart>
      <c:catAx>
        <c:axId val="172845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8463903"/>
        <c:crosses val="autoZero"/>
        <c:auto val="1"/>
        <c:lblAlgn val="ctr"/>
        <c:lblOffset val="100"/>
        <c:noMultiLvlLbl val="0"/>
      </c:catAx>
      <c:valAx>
        <c:axId val="1728463903"/>
        <c:scaling>
          <c:orientation val="minMax"/>
          <c:min val="17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84591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Inertia Winter (</a:t>
            </a:r>
            <a:r>
              <a:rPr lang="en-US" dirty="0" err="1"/>
              <a:t>Jan,Feb,Dec</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'19-25 Inertia Hump'!$P$110</c:f>
              <c:strCache>
                <c:ptCount val="1"/>
                <c:pt idx="0">
                  <c:v>2020</c:v>
                </c:pt>
              </c:strCache>
            </c:strRef>
          </c:tx>
          <c:spPr>
            <a:ln w="28575" cap="rnd">
              <a:solidFill>
                <a:srgbClr val="FFC000"/>
              </a:solidFill>
              <a:round/>
            </a:ln>
            <a:effectLst/>
          </c:spPr>
          <c:marker>
            <c:symbol val="none"/>
          </c:marker>
          <c:val>
            <c:numRef>
              <c:f>'19-25 Inertia Hump'!$P$111:$P$134</c:f>
              <c:numCache>
                <c:formatCode>General</c:formatCode>
                <c:ptCount val="24"/>
                <c:pt idx="0">
                  <c:v>203.69366107142869</c:v>
                </c:pt>
                <c:pt idx="1">
                  <c:v>200.27068150000008</c:v>
                </c:pt>
                <c:pt idx="2">
                  <c:v>200.83290832197807</c:v>
                </c:pt>
                <c:pt idx="3">
                  <c:v>203.11961763076928</c:v>
                </c:pt>
                <c:pt idx="4">
                  <c:v>208.97934909011002</c:v>
                </c:pt>
                <c:pt idx="5">
                  <c:v>219.86894421758262</c:v>
                </c:pt>
                <c:pt idx="6">
                  <c:v>228.80030650000009</c:v>
                </c:pt>
                <c:pt idx="7">
                  <c:v>232.35918648241773</c:v>
                </c:pt>
                <c:pt idx="8">
                  <c:v>234.12184084945073</c:v>
                </c:pt>
                <c:pt idx="9">
                  <c:v>234.26972786813201</c:v>
                </c:pt>
                <c:pt idx="10">
                  <c:v>233.93758002857157</c:v>
                </c:pt>
                <c:pt idx="11">
                  <c:v>233.17030203846167</c:v>
                </c:pt>
                <c:pt idx="12">
                  <c:v>231.71120262637379</c:v>
                </c:pt>
                <c:pt idx="13">
                  <c:v>229.93286762967048</c:v>
                </c:pt>
                <c:pt idx="14">
                  <c:v>229.52121979340671</c:v>
                </c:pt>
                <c:pt idx="15">
                  <c:v>230.09309136043973</c:v>
                </c:pt>
                <c:pt idx="16">
                  <c:v>231.17480426923086</c:v>
                </c:pt>
                <c:pt idx="17">
                  <c:v>231.97297820329678</c:v>
                </c:pt>
                <c:pt idx="18">
                  <c:v>232.50860561098915</c:v>
                </c:pt>
                <c:pt idx="19">
                  <c:v>232.18938669230781</c:v>
                </c:pt>
                <c:pt idx="20">
                  <c:v>230.2060963472529</c:v>
                </c:pt>
                <c:pt idx="21">
                  <c:v>226.28374469010998</c:v>
                </c:pt>
                <c:pt idx="22">
                  <c:v>221.29324314725292</c:v>
                </c:pt>
                <c:pt idx="23">
                  <c:v>210.3824258329671</c:v>
                </c:pt>
              </c:numCache>
            </c:numRef>
          </c:val>
          <c:smooth val="0"/>
          <c:extLst>
            <c:ext xmlns:c16="http://schemas.microsoft.com/office/drawing/2014/chart" uri="{C3380CC4-5D6E-409C-BE32-E72D297353CC}">
              <c16:uniqueId val="{00000000-F0AB-4353-B32B-8FBB13C03C3E}"/>
            </c:ext>
          </c:extLst>
        </c:ser>
        <c:ser>
          <c:idx val="2"/>
          <c:order val="2"/>
          <c:tx>
            <c:strRef>
              <c:f>'19-25 Inertia Hump'!$Q$110</c:f>
              <c:strCache>
                <c:ptCount val="1"/>
                <c:pt idx="0">
                  <c:v>2021</c:v>
                </c:pt>
              </c:strCache>
            </c:strRef>
          </c:tx>
          <c:spPr>
            <a:ln w="28575" cap="rnd">
              <a:solidFill>
                <a:srgbClr val="E97132"/>
              </a:solidFill>
              <a:round/>
            </a:ln>
            <a:effectLst/>
          </c:spPr>
          <c:marker>
            <c:symbol val="none"/>
          </c:marker>
          <c:val>
            <c:numRef>
              <c:f>'19-25 Inertia Hump'!$Q$111:$Q$134</c:f>
              <c:numCache>
                <c:formatCode>General</c:formatCode>
                <c:ptCount val="24"/>
                <c:pt idx="0">
                  <c:v>213.79833064157299</c:v>
                </c:pt>
                <c:pt idx="1">
                  <c:v>211.67845911000001</c:v>
                </c:pt>
                <c:pt idx="2">
                  <c:v>210.55111724111106</c:v>
                </c:pt>
                <c:pt idx="3">
                  <c:v>212.00873818888891</c:v>
                </c:pt>
                <c:pt idx="4">
                  <c:v>215.56551676555546</c:v>
                </c:pt>
                <c:pt idx="5">
                  <c:v>222.69613471555553</c:v>
                </c:pt>
                <c:pt idx="6">
                  <c:v>228.7705042333333</c:v>
                </c:pt>
                <c:pt idx="7">
                  <c:v>230.87761078777768</c:v>
                </c:pt>
                <c:pt idx="8">
                  <c:v>232.28523684555549</c:v>
                </c:pt>
                <c:pt idx="9">
                  <c:v>232.43039717333329</c:v>
                </c:pt>
                <c:pt idx="10">
                  <c:v>231.55779733111109</c:v>
                </c:pt>
                <c:pt idx="11">
                  <c:v>230.23896388333341</c:v>
                </c:pt>
                <c:pt idx="12">
                  <c:v>229.30621805888893</c:v>
                </c:pt>
                <c:pt idx="13">
                  <c:v>227.59367629999991</c:v>
                </c:pt>
                <c:pt idx="14">
                  <c:v>226.5242170211111</c:v>
                </c:pt>
                <c:pt idx="15">
                  <c:v>226.71776624000006</c:v>
                </c:pt>
                <c:pt idx="16">
                  <c:v>228.57630919777787</c:v>
                </c:pt>
                <c:pt idx="17">
                  <c:v>230.23440512444452</c:v>
                </c:pt>
                <c:pt idx="18">
                  <c:v>231.54653827999994</c:v>
                </c:pt>
                <c:pt idx="19">
                  <c:v>232.2336864133334</c:v>
                </c:pt>
                <c:pt idx="20">
                  <c:v>231.12641154555558</c:v>
                </c:pt>
                <c:pt idx="21">
                  <c:v>228.3035785933333</c:v>
                </c:pt>
                <c:pt idx="22">
                  <c:v>224.36536469888881</c:v>
                </c:pt>
                <c:pt idx="23">
                  <c:v>219.09832925777778</c:v>
                </c:pt>
              </c:numCache>
            </c:numRef>
          </c:val>
          <c:smooth val="0"/>
          <c:extLst>
            <c:ext xmlns:c16="http://schemas.microsoft.com/office/drawing/2014/chart" uri="{C3380CC4-5D6E-409C-BE32-E72D297353CC}">
              <c16:uniqueId val="{00000001-F0AB-4353-B32B-8FBB13C03C3E}"/>
            </c:ext>
          </c:extLst>
        </c:ser>
        <c:ser>
          <c:idx val="3"/>
          <c:order val="3"/>
          <c:tx>
            <c:strRef>
              <c:f>'19-25 Inertia Hump'!$R$110</c:f>
              <c:strCache>
                <c:ptCount val="1"/>
                <c:pt idx="0">
                  <c:v>2022</c:v>
                </c:pt>
              </c:strCache>
            </c:strRef>
          </c:tx>
          <c:spPr>
            <a:ln w="28575" cap="rnd">
              <a:solidFill>
                <a:srgbClr val="00B050"/>
              </a:solidFill>
              <a:round/>
            </a:ln>
            <a:effectLst/>
          </c:spPr>
          <c:marker>
            <c:symbol val="none"/>
          </c:marker>
          <c:val>
            <c:numRef>
              <c:f>'19-25 Inertia Hump'!$R$111:$R$134</c:f>
              <c:numCache>
                <c:formatCode>General</c:formatCode>
                <c:ptCount val="24"/>
                <c:pt idx="0">
                  <c:v>215.02242274777777</c:v>
                </c:pt>
                <c:pt idx="1">
                  <c:v>209.1726841588889</c:v>
                </c:pt>
                <c:pt idx="2">
                  <c:v>207.4775348844444</c:v>
                </c:pt>
                <c:pt idx="3">
                  <c:v>208.24040102444442</c:v>
                </c:pt>
                <c:pt idx="4">
                  <c:v>211.63896029888892</c:v>
                </c:pt>
                <c:pt idx="5">
                  <c:v>219.31151480222226</c:v>
                </c:pt>
                <c:pt idx="6">
                  <c:v>228.57324488777786</c:v>
                </c:pt>
                <c:pt idx="7">
                  <c:v>231.57748556000007</c:v>
                </c:pt>
                <c:pt idx="8">
                  <c:v>233.61164131333337</c:v>
                </c:pt>
                <c:pt idx="9">
                  <c:v>235.13513387222218</c:v>
                </c:pt>
                <c:pt idx="10">
                  <c:v>234.34032558888885</c:v>
                </c:pt>
                <c:pt idx="11">
                  <c:v>232.49299503555559</c:v>
                </c:pt>
                <c:pt idx="12">
                  <c:v>230.59922499222219</c:v>
                </c:pt>
                <c:pt idx="13">
                  <c:v>230.05355101111121</c:v>
                </c:pt>
                <c:pt idx="14">
                  <c:v>230.48233218111119</c:v>
                </c:pt>
                <c:pt idx="15">
                  <c:v>232.57289447222232</c:v>
                </c:pt>
                <c:pt idx="16">
                  <c:v>235.36963265777771</c:v>
                </c:pt>
                <c:pt idx="17">
                  <c:v>237.97981569333328</c:v>
                </c:pt>
                <c:pt idx="18">
                  <c:v>240.12608029888892</c:v>
                </c:pt>
                <c:pt idx="19">
                  <c:v>240.83998434000003</c:v>
                </c:pt>
                <c:pt idx="20">
                  <c:v>239.09841413666672</c:v>
                </c:pt>
                <c:pt idx="21">
                  <c:v>235.47729318333327</c:v>
                </c:pt>
                <c:pt idx="22">
                  <c:v>231.55298412333332</c:v>
                </c:pt>
                <c:pt idx="23">
                  <c:v>224.6157558633335</c:v>
                </c:pt>
              </c:numCache>
            </c:numRef>
          </c:val>
          <c:smooth val="0"/>
          <c:extLst>
            <c:ext xmlns:c16="http://schemas.microsoft.com/office/drawing/2014/chart" uri="{C3380CC4-5D6E-409C-BE32-E72D297353CC}">
              <c16:uniqueId val="{00000002-F0AB-4353-B32B-8FBB13C03C3E}"/>
            </c:ext>
          </c:extLst>
        </c:ser>
        <c:ser>
          <c:idx val="4"/>
          <c:order val="4"/>
          <c:tx>
            <c:strRef>
              <c:f>'19-25 Inertia Hump'!$S$110</c:f>
              <c:strCache>
                <c:ptCount val="1"/>
                <c:pt idx="0">
                  <c:v>2023</c:v>
                </c:pt>
              </c:strCache>
            </c:strRef>
          </c:tx>
          <c:spPr>
            <a:ln w="28575" cap="rnd">
              <a:solidFill>
                <a:srgbClr val="7030A0"/>
              </a:solidFill>
              <a:round/>
            </a:ln>
            <a:effectLst/>
          </c:spPr>
          <c:marker>
            <c:symbol val="none"/>
          </c:marker>
          <c:val>
            <c:numRef>
              <c:f>'19-25 Inertia Hump'!$S$111:$S$134</c:f>
              <c:numCache>
                <c:formatCode>General</c:formatCode>
                <c:ptCount val="24"/>
                <c:pt idx="0">
                  <c:v>216.91837368222215</c:v>
                </c:pt>
                <c:pt idx="1">
                  <c:v>211.8407798933334</c:v>
                </c:pt>
                <c:pt idx="2">
                  <c:v>210.45415683999997</c:v>
                </c:pt>
                <c:pt idx="3">
                  <c:v>211.33218217888884</c:v>
                </c:pt>
                <c:pt idx="4">
                  <c:v>213.78097614777781</c:v>
                </c:pt>
                <c:pt idx="5">
                  <c:v>219.25894802333326</c:v>
                </c:pt>
                <c:pt idx="6">
                  <c:v>226.2150419066667</c:v>
                </c:pt>
                <c:pt idx="7">
                  <c:v>230.02223398888893</c:v>
                </c:pt>
                <c:pt idx="8">
                  <c:v>232.26423956666662</c:v>
                </c:pt>
                <c:pt idx="9">
                  <c:v>232.81253087111102</c:v>
                </c:pt>
                <c:pt idx="10">
                  <c:v>231.20174798555544</c:v>
                </c:pt>
                <c:pt idx="11">
                  <c:v>229.08706022888876</c:v>
                </c:pt>
                <c:pt idx="12">
                  <c:v>227.42215690999998</c:v>
                </c:pt>
                <c:pt idx="13">
                  <c:v>226.47391424</c:v>
                </c:pt>
                <c:pt idx="14">
                  <c:v>226.76362383000006</c:v>
                </c:pt>
                <c:pt idx="15">
                  <c:v>228.78477085555559</c:v>
                </c:pt>
                <c:pt idx="16">
                  <c:v>232.55692952888882</c:v>
                </c:pt>
                <c:pt idx="17">
                  <c:v>236.2377759511111</c:v>
                </c:pt>
                <c:pt idx="18">
                  <c:v>238.69742980999996</c:v>
                </c:pt>
                <c:pt idx="19">
                  <c:v>240.20434816666659</c:v>
                </c:pt>
                <c:pt idx="20">
                  <c:v>239.00559717777782</c:v>
                </c:pt>
                <c:pt idx="21">
                  <c:v>236.07956889333323</c:v>
                </c:pt>
                <c:pt idx="22">
                  <c:v>231.68008263999994</c:v>
                </c:pt>
                <c:pt idx="23">
                  <c:v>224.09403718222222</c:v>
                </c:pt>
              </c:numCache>
            </c:numRef>
          </c:val>
          <c:smooth val="0"/>
          <c:extLst>
            <c:ext xmlns:c16="http://schemas.microsoft.com/office/drawing/2014/chart" uri="{C3380CC4-5D6E-409C-BE32-E72D297353CC}">
              <c16:uniqueId val="{00000003-F0AB-4353-B32B-8FBB13C03C3E}"/>
            </c:ext>
          </c:extLst>
        </c:ser>
        <c:ser>
          <c:idx val="5"/>
          <c:order val="5"/>
          <c:tx>
            <c:strRef>
              <c:f>'19-25 Inertia Hump'!$T$110</c:f>
              <c:strCache>
                <c:ptCount val="1"/>
                <c:pt idx="0">
                  <c:v>2024</c:v>
                </c:pt>
              </c:strCache>
            </c:strRef>
          </c:tx>
          <c:spPr>
            <a:ln w="28575" cap="rnd">
              <a:solidFill>
                <a:srgbClr val="5B6770"/>
              </a:solidFill>
              <a:round/>
            </a:ln>
            <a:effectLst/>
          </c:spPr>
          <c:marker>
            <c:symbol val="none"/>
          </c:marker>
          <c:val>
            <c:numRef>
              <c:f>'19-25 Inertia Hump'!$T$111:$T$134</c:f>
              <c:numCache>
                <c:formatCode>General</c:formatCode>
                <c:ptCount val="24"/>
                <c:pt idx="0">
                  <c:v>232.26327620769231</c:v>
                </c:pt>
                <c:pt idx="1">
                  <c:v>227.4344362340658</c:v>
                </c:pt>
                <c:pt idx="2">
                  <c:v>225.98646386153848</c:v>
                </c:pt>
                <c:pt idx="3">
                  <c:v>226.70658055164839</c:v>
                </c:pt>
                <c:pt idx="4">
                  <c:v>229.31667204285714</c:v>
                </c:pt>
                <c:pt idx="5">
                  <c:v>233.81433362307681</c:v>
                </c:pt>
                <c:pt idx="6">
                  <c:v>237.37083884065927</c:v>
                </c:pt>
                <c:pt idx="7">
                  <c:v>239.36515610329675</c:v>
                </c:pt>
                <c:pt idx="8">
                  <c:v>240.36351098681334</c:v>
                </c:pt>
                <c:pt idx="9">
                  <c:v>238.85096482527473</c:v>
                </c:pt>
                <c:pt idx="10">
                  <c:v>233.60228519670335</c:v>
                </c:pt>
                <c:pt idx="11">
                  <c:v>229.90181395824175</c:v>
                </c:pt>
                <c:pt idx="12">
                  <c:v>227.66725347912103</c:v>
                </c:pt>
                <c:pt idx="13">
                  <c:v>226.70102357032982</c:v>
                </c:pt>
                <c:pt idx="14">
                  <c:v>227.94630597692318</c:v>
                </c:pt>
                <c:pt idx="15">
                  <c:v>230.85340439230777</c:v>
                </c:pt>
                <c:pt idx="16">
                  <c:v>238.03446399120892</c:v>
                </c:pt>
                <c:pt idx="17">
                  <c:v>244.8052054725276</c:v>
                </c:pt>
                <c:pt idx="18">
                  <c:v>247.95028467802192</c:v>
                </c:pt>
                <c:pt idx="19">
                  <c:v>249.81577743186821</c:v>
                </c:pt>
                <c:pt idx="20">
                  <c:v>249.68853964505507</c:v>
                </c:pt>
                <c:pt idx="21">
                  <c:v>247.81313318571438</c:v>
                </c:pt>
                <c:pt idx="22">
                  <c:v>245.19745455714283</c:v>
                </c:pt>
                <c:pt idx="23">
                  <c:v>240.17598883846148</c:v>
                </c:pt>
              </c:numCache>
            </c:numRef>
          </c:val>
          <c:smooth val="0"/>
          <c:extLst>
            <c:ext xmlns:c16="http://schemas.microsoft.com/office/drawing/2014/chart" uri="{C3380CC4-5D6E-409C-BE32-E72D297353CC}">
              <c16:uniqueId val="{00000004-F0AB-4353-B32B-8FBB13C03C3E}"/>
            </c:ext>
          </c:extLst>
        </c:ser>
        <c:ser>
          <c:idx val="6"/>
          <c:order val="6"/>
          <c:tx>
            <c:strRef>
              <c:f>'19-25 Inertia Hump'!$U$110</c:f>
              <c:strCache>
                <c:ptCount val="1"/>
                <c:pt idx="0">
                  <c:v>2025</c:v>
                </c:pt>
              </c:strCache>
            </c:strRef>
          </c:tx>
          <c:spPr>
            <a:ln w="28575" cap="rnd">
              <a:solidFill>
                <a:srgbClr val="00B0F0"/>
              </a:solidFill>
              <a:round/>
            </a:ln>
            <a:effectLst/>
          </c:spPr>
          <c:marker>
            <c:symbol val="none"/>
          </c:marker>
          <c:val>
            <c:numRef>
              <c:f>'19-25 Inertia Hump'!$U$111:$U$134</c:f>
              <c:numCache>
                <c:formatCode>General</c:formatCode>
                <c:ptCount val="24"/>
                <c:pt idx="0">
                  <c:v>249.2931061633777</c:v>
                </c:pt>
                <c:pt idx="1">
                  <c:v>245.4613719620331</c:v>
                </c:pt>
                <c:pt idx="2">
                  <c:v>243.76556159461029</c:v>
                </c:pt>
                <c:pt idx="3">
                  <c:v>244.27710635530087</c:v>
                </c:pt>
                <c:pt idx="4">
                  <c:v>245.86492534039337</c:v>
                </c:pt>
                <c:pt idx="5">
                  <c:v>247.95684966990746</c:v>
                </c:pt>
                <c:pt idx="6">
                  <c:v>249.96385068778929</c:v>
                </c:pt>
                <c:pt idx="7">
                  <c:v>251.53730167077157</c:v>
                </c:pt>
                <c:pt idx="8">
                  <c:v>252.47224417119992</c:v>
                </c:pt>
                <c:pt idx="9">
                  <c:v>250.19815254900072</c:v>
                </c:pt>
                <c:pt idx="10">
                  <c:v>240.63272516112647</c:v>
                </c:pt>
                <c:pt idx="11">
                  <c:v>234.69778455557869</c:v>
                </c:pt>
                <c:pt idx="12">
                  <c:v>232.35859920790895</c:v>
                </c:pt>
                <c:pt idx="13">
                  <c:v>231.90181017140432</c:v>
                </c:pt>
                <c:pt idx="14">
                  <c:v>233.41545215641975</c:v>
                </c:pt>
                <c:pt idx="15">
                  <c:v>237.44871363347417</c:v>
                </c:pt>
                <c:pt idx="16">
                  <c:v>246.63746686039724</c:v>
                </c:pt>
                <c:pt idx="17">
                  <c:v>254.41533924072141</c:v>
                </c:pt>
                <c:pt idx="18">
                  <c:v>258.57737491032401</c:v>
                </c:pt>
                <c:pt idx="19">
                  <c:v>260.61997157365755</c:v>
                </c:pt>
                <c:pt idx="20">
                  <c:v>260.42079600325616</c:v>
                </c:pt>
                <c:pt idx="21">
                  <c:v>259.46938651948693</c:v>
                </c:pt>
                <c:pt idx="22">
                  <c:v>257.61186091489196</c:v>
                </c:pt>
                <c:pt idx="23">
                  <c:v>253.5564144955093</c:v>
                </c:pt>
              </c:numCache>
            </c:numRef>
          </c:val>
          <c:smooth val="0"/>
          <c:extLst>
            <c:ext xmlns:c16="http://schemas.microsoft.com/office/drawing/2014/chart" uri="{C3380CC4-5D6E-409C-BE32-E72D297353CC}">
              <c16:uniqueId val="{00000005-F0AB-4353-B32B-8FBB13C03C3E}"/>
            </c:ext>
          </c:extLst>
        </c:ser>
        <c:dLbls>
          <c:showLegendKey val="0"/>
          <c:showVal val="0"/>
          <c:showCatName val="0"/>
          <c:showSerName val="0"/>
          <c:showPercent val="0"/>
          <c:showBubbleSize val="0"/>
        </c:dLbls>
        <c:smooth val="0"/>
        <c:axId val="1230182592"/>
        <c:axId val="1230174432"/>
        <c:extLst>
          <c:ext xmlns:c15="http://schemas.microsoft.com/office/drawing/2012/chart" uri="{02D57815-91ED-43cb-92C2-25804820EDAC}">
            <c15:filteredLineSeries>
              <c15:ser>
                <c:idx val="0"/>
                <c:order val="0"/>
                <c:tx>
                  <c:strRef>
                    <c:extLst>
                      <c:ext uri="{02D57815-91ED-43cb-92C2-25804820EDAC}">
                        <c15:formulaRef>
                          <c15:sqref>'19-25 Inertia Hump'!$O$110</c15:sqref>
                        </c15:formulaRef>
                      </c:ext>
                    </c:extLst>
                    <c:strCache>
                      <c:ptCount val="1"/>
                      <c:pt idx="0">
                        <c:v>2019</c:v>
                      </c:pt>
                    </c:strCache>
                  </c:strRef>
                </c:tx>
                <c:spPr>
                  <a:ln w="28575" cap="rnd">
                    <a:solidFill>
                      <a:srgbClr val="FFC000"/>
                    </a:solidFill>
                    <a:round/>
                  </a:ln>
                  <a:effectLst/>
                </c:spPr>
                <c:marker>
                  <c:symbol val="none"/>
                </c:marker>
                <c:val>
                  <c:numRef>
                    <c:extLst>
                      <c:ext uri="{02D57815-91ED-43cb-92C2-25804820EDAC}">
                        <c15:formulaRef>
                          <c15:sqref>'19-25 Inertia Hump'!$O$111:$O$134</c15:sqref>
                        </c15:formulaRef>
                      </c:ext>
                    </c:extLst>
                    <c:numCache>
                      <c:formatCode>General</c:formatCode>
                      <c:ptCount val="24"/>
                      <c:pt idx="0">
                        <c:v>203.72530140222233</c:v>
                      </c:pt>
                      <c:pt idx="1">
                        <c:v>200.76281077555566</c:v>
                      </c:pt>
                      <c:pt idx="2">
                        <c:v>201.9473599144446</c:v>
                      </c:pt>
                      <c:pt idx="3">
                        <c:v>204.48593612333346</c:v>
                      </c:pt>
                      <c:pt idx="4">
                        <c:v>210.92112137222242</c:v>
                      </c:pt>
                      <c:pt idx="5">
                        <c:v>221.63385262222235</c:v>
                      </c:pt>
                      <c:pt idx="6">
                        <c:v>228.9763599111113</c:v>
                      </c:pt>
                      <c:pt idx="7">
                        <c:v>231.4516163366668</c:v>
                      </c:pt>
                      <c:pt idx="8">
                        <c:v>233.24936269888917</c:v>
                      </c:pt>
                      <c:pt idx="9">
                        <c:v>233.60968578444462</c:v>
                      </c:pt>
                      <c:pt idx="10">
                        <c:v>233.41998612777789</c:v>
                      </c:pt>
                      <c:pt idx="11">
                        <c:v>232.22605279222236</c:v>
                      </c:pt>
                      <c:pt idx="12">
                        <c:v>230.63710382777788</c:v>
                      </c:pt>
                      <c:pt idx="13">
                        <c:v>229.11568769000019</c:v>
                      </c:pt>
                      <c:pt idx="14">
                        <c:v>227.97580001555571</c:v>
                      </c:pt>
                      <c:pt idx="15">
                        <c:v>228.18017014555556</c:v>
                      </c:pt>
                      <c:pt idx="16">
                        <c:v>229.20729828222235</c:v>
                      </c:pt>
                      <c:pt idx="17">
                        <c:v>230.2634347411113</c:v>
                      </c:pt>
                      <c:pt idx="18">
                        <c:v>230.86579012222236</c:v>
                      </c:pt>
                      <c:pt idx="19">
                        <c:v>231.00582657777795</c:v>
                      </c:pt>
                      <c:pt idx="20">
                        <c:v>228.92575383111122</c:v>
                      </c:pt>
                      <c:pt idx="21">
                        <c:v>224.43556112555572</c:v>
                      </c:pt>
                      <c:pt idx="22">
                        <c:v>219.61025591444451</c:v>
                      </c:pt>
                      <c:pt idx="23">
                        <c:v>210.35256407555562</c:v>
                      </c:pt>
                    </c:numCache>
                  </c:numRef>
                </c:val>
                <c:smooth val="0"/>
                <c:extLst>
                  <c:ext xmlns:c16="http://schemas.microsoft.com/office/drawing/2014/chart" uri="{C3380CC4-5D6E-409C-BE32-E72D297353CC}">
                    <c16:uniqueId val="{00000006-F0AB-4353-B32B-8FBB13C03C3E}"/>
                  </c:ext>
                </c:extLst>
              </c15:ser>
            </c15:filteredLineSeries>
          </c:ext>
        </c:extLst>
      </c:lineChart>
      <c:catAx>
        <c:axId val="123018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0174432"/>
        <c:crosses val="autoZero"/>
        <c:auto val="1"/>
        <c:lblAlgn val="ctr"/>
        <c:lblOffset val="100"/>
        <c:noMultiLvlLbl val="0"/>
      </c:catAx>
      <c:valAx>
        <c:axId val="1230174432"/>
        <c:scaling>
          <c:orientation val="minMax"/>
          <c:min val="19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0182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Inertia Spring (</a:t>
            </a:r>
            <a:r>
              <a:rPr lang="en-US" dirty="0" err="1"/>
              <a:t>Mar,Apr,May</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'19-25 Inertia Hump'!$P$2</c:f>
              <c:strCache>
                <c:ptCount val="1"/>
                <c:pt idx="0">
                  <c:v>2020</c:v>
                </c:pt>
              </c:strCache>
            </c:strRef>
          </c:tx>
          <c:spPr>
            <a:ln w="28575" cap="rnd">
              <a:solidFill>
                <a:srgbClr val="FFC000"/>
              </a:solidFill>
              <a:round/>
            </a:ln>
            <a:effectLst/>
          </c:spPr>
          <c:marker>
            <c:symbol val="none"/>
          </c:marker>
          <c:val>
            <c:numRef>
              <c:f>'19-25 Inertia Hump'!$P$3:$P$26</c:f>
              <c:numCache>
                <c:formatCode>General</c:formatCode>
                <c:ptCount val="24"/>
                <c:pt idx="0">
                  <c:v>197.13361108804361</c:v>
                </c:pt>
                <c:pt idx="1">
                  <c:v>188.66970687391319</c:v>
                </c:pt>
                <c:pt idx="2">
                  <c:v>186.50131972307699</c:v>
                </c:pt>
                <c:pt idx="3">
                  <c:v>185.18397860760876</c:v>
                </c:pt>
                <c:pt idx="4">
                  <c:v>186.43787654130443</c:v>
                </c:pt>
                <c:pt idx="5">
                  <c:v>191.14946519891316</c:v>
                </c:pt>
                <c:pt idx="6">
                  <c:v>199.32796621304354</c:v>
                </c:pt>
                <c:pt idx="7">
                  <c:v>204.13727702065228</c:v>
                </c:pt>
                <c:pt idx="8">
                  <c:v>210.51398319673913</c:v>
                </c:pt>
                <c:pt idx="9">
                  <c:v>216.42241730760887</c:v>
                </c:pt>
                <c:pt idx="10">
                  <c:v>221.535519201087</c:v>
                </c:pt>
                <c:pt idx="11">
                  <c:v>227.43934817608704</c:v>
                </c:pt>
                <c:pt idx="12">
                  <c:v>232.00395331086966</c:v>
                </c:pt>
                <c:pt idx="13">
                  <c:v>235.88755300217409</c:v>
                </c:pt>
                <c:pt idx="14">
                  <c:v>238.86547623804367</c:v>
                </c:pt>
                <c:pt idx="15">
                  <c:v>240.80083544565233</c:v>
                </c:pt>
                <c:pt idx="16">
                  <c:v>241.36647895543493</c:v>
                </c:pt>
                <c:pt idx="17">
                  <c:v>241.4744237565219</c:v>
                </c:pt>
                <c:pt idx="18">
                  <c:v>241.15770059239148</c:v>
                </c:pt>
                <c:pt idx="19">
                  <c:v>239.66760310217407</c:v>
                </c:pt>
                <c:pt idx="20">
                  <c:v>237.1194933858697</c:v>
                </c:pt>
                <c:pt idx="21">
                  <c:v>232.45540626304361</c:v>
                </c:pt>
                <c:pt idx="22">
                  <c:v>223.78671469130452</c:v>
                </c:pt>
                <c:pt idx="23">
                  <c:v>209.92418054565229</c:v>
                </c:pt>
              </c:numCache>
            </c:numRef>
          </c:val>
          <c:smooth val="0"/>
          <c:extLst>
            <c:ext xmlns:c16="http://schemas.microsoft.com/office/drawing/2014/chart" uri="{C3380CC4-5D6E-409C-BE32-E72D297353CC}">
              <c16:uniqueId val="{00000000-B153-48D3-8375-F304799C62ED}"/>
            </c:ext>
          </c:extLst>
        </c:ser>
        <c:ser>
          <c:idx val="2"/>
          <c:order val="2"/>
          <c:tx>
            <c:strRef>
              <c:f>'19-25 Inertia Hump'!$Q$2</c:f>
              <c:strCache>
                <c:ptCount val="1"/>
                <c:pt idx="0">
                  <c:v>2021</c:v>
                </c:pt>
              </c:strCache>
            </c:strRef>
          </c:tx>
          <c:spPr>
            <a:ln w="28575" cap="rnd">
              <a:solidFill>
                <a:srgbClr val="E97132"/>
              </a:solidFill>
              <a:round/>
            </a:ln>
            <a:effectLst/>
          </c:spPr>
          <c:marker>
            <c:symbol val="none"/>
          </c:marker>
          <c:val>
            <c:numRef>
              <c:f>'19-25 Inertia Hump'!$Q$3:$Q$26</c:f>
              <c:numCache>
                <c:formatCode>General</c:formatCode>
                <c:ptCount val="24"/>
                <c:pt idx="0">
                  <c:v>185.95020267717391</c:v>
                </c:pt>
                <c:pt idx="1">
                  <c:v>175.83986464782609</c:v>
                </c:pt>
                <c:pt idx="2">
                  <c:v>169.69663536153845</c:v>
                </c:pt>
                <c:pt idx="3">
                  <c:v>168.63105650652173</c:v>
                </c:pt>
                <c:pt idx="4">
                  <c:v>170.5720410043478</c:v>
                </c:pt>
                <c:pt idx="5">
                  <c:v>176.62970246521735</c:v>
                </c:pt>
                <c:pt idx="6">
                  <c:v>186.83826685108698</c:v>
                </c:pt>
                <c:pt idx="7">
                  <c:v>190.46078839673902</c:v>
                </c:pt>
                <c:pt idx="8">
                  <c:v>194.19605451630429</c:v>
                </c:pt>
                <c:pt idx="9">
                  <c:v>197.93588370434784</c:v>
                </c:pt>
                <c:pt idx="10">
                  <c:v>201.06319630869564</c:v>
                </c:pt>
                <c:pt idx="11">
                  <c:v>205.03775778804351</c:v>
                </c:pt>
                <c:pt idx="12">
                  <c:v>208.29584311413043</c:v>
                </c:pt>
                <c:pt idx="13">
                  <c:v>210.60840289239138</c:v>
                </c:pt>
                <c:pt idx="14">
                  <c:v>212.70185882717394</c:v>
                </c:pt>
                <c:pt idx="15">
                  <c:v>214.66763829782613</c:v>
                </c:pt>
                <c:pt idx="16">
                  <c:v>216.10422516847831</c:v>
                </c:pt>
                <c:pt idx="17">
                  <c:v>217.15163173804356</c:v>
                </c:pt>
                <c:pt idx="18">
                  <c:v>217.46767406847823</c:v>
                </c:pt>
                <c:pt idx="19">
                  <c:v>217.02406087391304</c:v>
                </c:pt>
                <c:pt idx="20">
                  <c:v>216.28582670760869</c:v>
                </c:pt>
                <c:pt idx="21">
                  <c:v>215.21075371304357</c:v>
                </c:pt>
                <c:pt idx="22">
                  <c:v>210.97409168152171</c:v>
                </c:pt>
                <c:pt idx="23">
                  <c:v>202.28426242717387</c:v>
                </c:pt>
              </c:numCache>
            </c:numRef>
          </c:val>
          <c:smooth val="0"/>
          <c:extLst>
            <c:ext xmlns:c16="http://schemas.microsoft.com/office/drawing/2014/chart" uri="{C3380CC4-5D6E-409C-BE32-E72D297353CC}">
              <c16:uniqueId val="{00000001-B153-48D3-8375-F304799C62ED}"/>
            </c:ext>
          </c:extLst>
        </c:ser>
        <c:ser>
          <c:idx val="3"/>
          <c:order val="3"/>
          <c:tx>
            <c:strRef>
              <c:f>'19-25 Inertia Hump'!$R$2</c:f>
              <c:strCache>
                <c:ptCount val="1"/>
                <c:pt idx="0">
                  <c:v>2022</c:v>
                </c:pt>
              </c:strCache>
            </c:strRef>
          </c:tx>
          <c:spPr>
            <a:ln w="28575" cap="rnd">
              <a:solidFill>
                <a:srgbClr val="00B050"/>
              </a:solidFill>
              <a:round/>
            </a:ln>
            <a:effectLst/>
          </c:spPr>
          <c:marker>
            <c:symbol val="none"/>
          </c:marker>
          <c:val>
            <c:numRef>
              <c:f>'19-25 Inertia Hump'!$R$3:$R$26</c:f>
              <c:numCache>
                <c:formatCode>General</c:formatCode>
                <c:ptCount val="24"/>
                <c:pt idx="0">
                  <c:v>196.9504188858696</c:v>
                </c:pt>
                <c:pt idx="1">
                  <c:v>182.36613317391306</c:v>
                </c:pt>
                <c:pt idx="2">
                  <c:v>176.43162602967024</c:v>
                </c:pt>
                <c:pt idx="3">
                  <c:v>175.28071340869573</c:v>
                </c:pt>
                <c:pt idx="4">
                  <c:v>176.43255310760873</c:v>
                </c:pt>
                <c:pt idx="5">
                  <c:v>180.02757057608693</c:v>
                </c:pt>
                <c:pt idx="6">
                  <c:v>187.19033823478259</c:v>
                </c:pt>
                <c:pt idx="7">
                  <c:v>191.32614217391301</c:v>
                </c:pt>
                <c:pt idx="8">
                  <c:v>194.47626086521737</c:v>
                </c:pt>
                <c:pt idx="9">
                  <c:v>196.98286447282609</c:v>
                </c:pt>
                <c:pt idx="10">
                  <c:v>201.10266332499992</c:v>
                </c:pt>
                <c:pt idx="11">
                  <c:v>207.15199754456521</c:v>
                </c:pt>
                <c:pt idx="12">
                  <c:v>214.33164358152172</c:v>
                </c:pt>
                <c:pt idx="13">
                  <c:v>220.60170130217392</c:v>
                </c:pt>
                <c:pt idx="14">
                  <c:v>225.96391455434789</c:v>
                </c:pt>
                <c:pt idx="15">
                  <c:v>230.48733598152174</c:v>
                </c:pt>
                <c:pt idx="16">
                  <c:v>234.48150223478265</c:v>
                </c:pt>
                <c:pt idx="17">
                  <c:v>237.60984195543486</c:v>
                </c:pt>
                <c:pt idx="18">
                  <c:v>239.86696208043466</c:v>
                </c:pt>
                <c:pt idx="19">
                  <c:v>240.56439250869559</c:v>
                </c:pt>
                <c:pt idx="20">
                  <c:v>239.89106630543475</c:v>
                </c:pt>
                <c:pt idx="21">
                  <c:v>237.96888901630427</c:v>
                </c:pt>
                <c:pt idx="22">
                  <c:v>230.72265690326094</c:v>
                </c:pt>
                <c:pt idx="23">
                  <c:v>214.77411221956518</c:v>
                </c:pt>
              </c:numCache>
            </c:numRef>
          </c:val>
          <c:smooth val="0"/>
          <c:extLst>
            <c:ext xmlns:c16="http://schemas.microsoft.com/office/drawing/2014/chart" uri="{C3380CC4-5D6E-409C-BE32-E72D297353CC}">
              <c16:uniqueId val="{00000002-B153-48D3-8375-F304799C62ED}"/>
            </c:ext>
          </c:extLst>
        </c:ser>
        <c:ser>
          <c:idx val="4"/>
          <c:order val="4"/>
          <c:tx>
            <c:strRef>
              <c:f>'19-25 Inertia Hump'!$S$2</c:f>
              <c:strCache>
                <c:ptCount val="1"/>
                <c:pt idx="0">
                  <c:v>2023</c:v>
                </c:pt>
              </c:strCache>
            </c:strRef>
          </c:tx>
          <c:spPr>
            <a:ln w="28575" cap="rnd">
              <a:solidFill>
                <a:srgbClr val="7030A0"/>
              </a:solidFill>
              <a:round/>
            </a:ln>
            <a:effectLst/>
          </c:spPr>
          <c:marker>
            <c:symbol val="none"/>
          </c:marker>
          <c:val>
            <c:numRef>
              <c:f>'19-25 Inertia Hump'!$S$3:$S$26</c:f>
              <c:numCache>
                <c:formatCode>General</c:formatCode>
                <c:ptCount val="24"/>
                <c:pt idx="0">
                  <c:v>212.938006647826</c:v>
                </c:pt>
                <c:pt idx="1">
                  <c:v>202.6991249902174</c:v>
                </c:pt>
                <c:pt idx="2">
                  <c:v>199.72988590439564</c:v>
                </c:pt>
                <c:pt idx="3">
                  <c:v>198.80154712391311</c:v>
                </c:pt>
                <c:pt idx="4">
                  <c:v>199.94991454021749</c:v>
                </c:pt>
                <c:pt idx="5">
                  <c:v>203.95139515652176</c:v>
                </c:pt>
                <c:pt idx="6">
                  <c:v>209.78999359456523</c:v>
                </c:pt>
                <c:pt idx="7">
                  <c:v>212.87454503478256</c:v>
                </c:pt>
                <c:pt idx="8">
                  <c:v>214.69344170434783</c:v>
                </c:pt>
                <c:pt idx="9">
                  <c:v>215.44899845869563</c:v>
                </c:pt>
                <c:pt idx="10">
                  <c:v>216.32603928369559</c:v>
                </c:pt>
                <c:pt idx="11">
                  <c:v>218.90891490978265</c:v>
                </c:pt>
                <c:pt idx="12">
                  <c:v>222.73810071086959</c:v>
                </c:pt>
                <c:pt idx="13">
                  <c:v>226.3391739663044</c:v>
                </c:pt>
                <c:pt idx="14">
                  <c:v>229.41224699021734</c:v>
                </c:pt>
                <c:pt idx="15">
                  <c:v>232.71836160108694</c:v>
                </c:pt>
                <c:pt idx="16">
                  <c:v>235.7502423467391</c:v>
                </c:pt>
                <c:pt idx="17">
                  <c:v>238.03904084021744</c:v>
                </c:pt>
                <c:pt idx="18">
                  <c:v>239.69313627499992</c:v>
                </c:pt>
                <c:pt idx="19">
                  <c:v>241.18810444782619</c:v>
                </c:pt>
                <c:pt idx="20">
                  <c:v>242.69560510000005</c:v>
                </c:pt>
                <c:pt idx="21">
                  <c:v>242.34123411630438</c:v>
                </c:pt>
                <c:pt idx="22">
                  <c:v>237.50960403152175</c:v>
                </c:pt>
                <c:pt idx="23">
                  <c:v>226.02622357282601</c:v>
                </c:pt>
              </c:numCache>
            </c:numRef>
          </c:val>
          <c:smooth val="0"/>
          <c:extLst>
            <c:ext xmlns:c16="http://schemas.microsoft.com/office/drawing/2014/chart" uri="{C3380CC4-5D6E-409C-BE32-E72D297353CC}">
              <c16:uniqueId val="{00000003-B153-48D3-8375-F304799C62ED}"/>
            </c:ext>
          </c:extLst>
        </c:ser>
        <c:ser>
          <c:idx val="5"/>
          <c:order val="5"/>
          <c:tx>
            <c:strRef>
              <c:f>'19-25 Inertia Hump'!$T$2</c:f>
              <c:strCache>
                <c:ptCount val="1"/>
                <c:pt idx="0">
                  <c:v>2024</c:v>
                </c:pt>
              </c:strCache>
            </c:strRef>
          </c:tx>
          <c:spPr>
            <a:ln w="28575" cap="rnd">
              <a:solidFill>
                <a:srgbClr val="5B6770"/>
              </a:solidFill>
              <a:round/>
            </a:ln>
            <a:effectLst/>
          </c:spPr>
          <c:marker>
            <c:symbol val="none"/>
          </c:marker>
          <c:val>
            <c:numRef>
              <c:f>'19-25 Inertia Hump'!$T$3:$T$26</c:f>
              <c:numCache>
                <c:formatCode>General</c:formatCode>
                <c:ptCount val="24"/>
                <c:pt idx="0">
                  <c:v>227.00814124673906</c:v>
                </c:pt>
                <c:pt idx="1">
                  <c:v>217.90887571630444</c:v>
                </c:pt>
                <c:pt idx="2">
                  <c:v>213.40092922087914</c:v>
                </c:pt>
                <c:pt idx="3">
                  <c:v>213.25868939239129</c:v>
                </c:pt>
                <c:pt idx="4">
                  <c:v>213.72756604782614</c:v>
                </c:pt>
                <c:pt idx="5">
                  <c:v>215.3403706793479</c:v>
                </c:pt>
                <c:pt idx="6">
                  <c:v>217.28875481413047</c:v>
                </c:pt>
                <c:pt idx="7">
                  <c:v>218.92930874565215</c:v>
                </c:pt>
                <c:pt idx="8">
                  <c:v>220.12941544239126</c:v>
                </c:pt>
                <c:pt idx="9">
                  <c:v>219.50770448043474</c:v>
                </c:pt>
                <c:pt idx="10">
                  <c:v>218.53231191521746</c:v>
                </c:pt>
                <c:pt idx="11">
                  <c:v>219.0765127608696</c:v>
                </c:pt>
                <c:pt idx="12">
                  <c:v>220.6512575684782</c:v>
                </c:pt>
                <c:pt idx="13">
                  <c:v>222.33405931413051</c:v>
                </c:pt>
                <c:pt idx="14">
                  <c:v>225.13333225108687</c:v>
                </c:pt>
                <c:pt idx="15">
                  <c:v>228.89653066086964</c:v>
                </c:pt>
                <c:pt idx="16">
                  <c:v>233.47738036739131</c:v>
                </c:pt>
                <c:pt idx="17">
                  <c:v>237.76843421521733</c:v>
                </c:pt>
                <c:pt idx="18">
                  <c:v>240.50235803695654</c:v>
                </c:pt>
                <c:pt idx="19">
                  <c:v>242.23084269782612</c:v>
                </c:pt>
                <c:pt idx="20">
                  <c:v>244.32687140543487</c:v>
                </c:pt>
                <c:pt idx="21">
                  <c:v>245.06776635326094</c:v>
                </c:pt>
                <c:pt idx="22">
                  <c:v>242.4711705402174</c:v>
                </c:pt>
                <c:pt idx="23">
                  <c:v>235.97012415869543</c:v>
                </c:pt>
              </c:numCache>
            </c:numRef>
          </c:val>
          <c:smooth val="0"/>
          <c:extLst>
            <c:ext xmlns:c16="http://schemas.microsoft.com/office/drawing/2014/chart" uri="{C3380CC4-5D6E-409C-BE32-E72D297353CC}">
              <c16:uniqueId val="{00000004-B153-48D3-8375-F304799C62ED}"/>
            </c:ext>
          </c:extLst>
        </c:ser>
        <c:ser>
          <c:idx val="6"/>
          <c:order val="6"/>
          <c:tx>
            <c:strRef>
              <c:f>'19-25 Inertia Hump'!$U$2</c:f>
              <c:strCache>
                <c:ptCount val="1"/>
                <c:pt idx="0">
                  <c:v>2025</c:v>
                </c:pt>
              </c:strCache>
            </c:strRef>
          </c:tx>
          <c:spPr>
            <a:ln w="28575" cap="rnd">
              <a:solidFill>
                <a:srgbClr val="00B0F0"/>
              </a:solidFill>
              <a:round/>
            </a:ln>
            <a:effectLst/>
          </c:spPr>
          <c:marker>
            <c:symbol val="none"/>
          </c:marker>
          <c:val>
            <c:numRef>
              <c:f>'19-25 Inertia Hump'!$U$3:$U$26</c:f>
              <c:numCache>
                <c:formatCode>General</c:formatCode>
                <c:ptCount val="24"/>
                <c:pt idx="0">
                  <c:v>228.86036216691747</c:v>
                </c:pt>
                <c:pt idx="1">
                  <c:v>217.50798017936273</c:v>
                </c:pt>
                <c:pt idx="2">
                  <c:v>211.58587734903841</c:v>
                </c:pt>
                <c:pt idx="3">
                  <c:v>210.15436209281006</c:v>
                </c:pt>
                <c:pt idx="4">
                  <c:v>209.94190427463758</c:v>
                </c:pt>
                <c:pt idx="5">
                  <c:v>210.23770754981868</c:v>
                </c:pt>
                <c:pt idx="6">
                  <c:v>210.56828060043779</c:v>
                </c:pt>
                <c:pt idx="7">
                  <c:v>211.18883088958705</c:v>
                </c:pt>
                <c:pt idx="8">
                  <c:v>211.19433239212694</c:v>
                </c:pt>
                <c:pt idx="9">
                  <c:v>206.35728079943382</c:v>
                </c:pt>
                <c:pt idx="10">
                  <c:v>199.11033895162646</c:v>
                </c:pt>
                <c:pt idx="11">
                  <c:v>196.83919757980814</c:v>
                </c:pt>
                <c:pt idx="12">
                  <c:v>197.52420845493646</c:v>
                </c:pt>
                <c:pt idx="13">
                  <c:v>200.10834331322454</c:v>
                </c:pt>
                <c:pt idx="14">
                  <c:v>204.13842693590715</c:v>
                </c:pt>
                <c:pt idx="15">
                  <c:v>209.5696207029155</c:v>
                </c:pt>
                <c:pt idx="16">
                  <c:v>217.08638446686084</c:v>
                </c:pt>
                <c:pt idx="17">
                  <c:v>226.81938018880007</c:v>
                </c:pt>
                <c:pt idx="18">
                  <c:v>236.0841605199688</c:v>
                </c:pt>
                <c:pt idx="19">
                  <c:v>240.19510225297395</c:v>
                </c:pt>
                <c:pt idx="20">
                  <c:v>243.52741540142645</c:v>
                </c:pt>
                <c:pt idx="21">
                  <c:v>244.29385280121892</c:v>
                </c:pt>
                <c:pt idx="22">
                  <c:v>242.26112254687473</c:v>
                </c:pt>
                <c:pt idx="23">
                  <c:v>237.01037651005046</c:v>
                </c:pt>
              </c:numCache>
            </c:numRef>
          </c:val>
          <c:smooth val="0"/>
          <c:extLst>
            <c:ext xmlns:c16="http://schemas.microsoft.com/office/drawing/2014/chart" uri="{C3380CC4-5D6E-409C-BE32-E72D297353CC}">
              <c16:uniqueId val="{00000005-B153-48D3-8375-F304799C62ED}"/>
            </c:ext>
          </c:extLst>
        </c:ser>
        <c:dLbls>
          <c:showLegendKey val="0"/>
          <c:showVal val="0"/>
          <c:showCatName val="0"/>
          <c:showSerName val="0"/>
          <c:showPercent val="0"/>
          <c:showBubbleSize val="0"/>
        </c:dLbls>
        <c:smooth val="0"/>
        <c:axId val="119114927"/>
        <c:axId val="119109647"/>
        <c:extLst>
          <c:ext xmlns:c15="http://schemas.microsoft.com/office/drawing/2012/chart" uri="{02D57815-91ED-43cb-92C2-25804820EDAC}">
            <c15:filteredLineSeries>
              <c15:ser>
                <c:idx val="0"/>
                <c:order val="0"/>
                <c:tx>
                  <c:strRef>
                    <c:extLst>
                      <c:ext uri="{02D57815-91ED-43cb-92C2-25804820EDAC}">
                        <c15:formulaRef>
                          <c15:sqref>'19-25 Inertia Hump'!$O$2</c15:sqref>
                        </c15:formulaRef>
                      </c:ext>
                    </c:extLst>
                    <c:strCache>
                      <c:ptCount val="1"/>
                      <c:pt idx="0">
                        <c:v>2019</c:v>
                      </c:pt>
                    </c:strCache>
                  </c:strRef>
                </c:tx>
                <c:spPr>
                  <a:ln w="28575" cap="rnd">
                    <a:solidFill>
                      <a:srgbClr val="FFC000"/>
                    </a:solidFill>
                    <a:round/>
                  </a:ln>
                  <a:effectLst/>
                </c:spPr>
                <c:marker>
                  <c:symbol val="none"/>
                </c:marker>
                <c:val>
                  <c:numRef>
                    <c:extLst>
                      <c:ext uri="{02D57815-91ED-43cb-92C2-25804820EDAC}">
                        <c15:formulaRef>
                          <c15:sqref>'19-25 Inertia Hump'!$O$3:$O$26</c15:sqref>
                        </c15:formulaRef>
                      </c:ext>
                    </c:extLst>
                    <c:numCache>
                      <c:formatCode>General</c:formatCode>
                      <c:ptCount val="24"/>
                      <c:pt idx="0">
                        <c:v>202.15064046739138</c:v>
                      </c:pt>
                      <c:pt idx="1">
                        <c:v>193.50332610108705</c:v>
                      </c:pt>
                      <c:pt idx="2">
                        <c:v>192.63368562087919</c:v>
                      </c:pt>
                      <c:pt idx="3">
                        <c:v>192.53694770326095</c:v>
                      </c:pt>
                      <c:pt idx="4">
                        <c:v>195.07427956304358</c:v>
                      </c:pt>
                      <c:pt idx="5">
                        <c:v>202.73167834130444</c:v>
                      </c:pt>
                      <c:pt idx="6">
                        <c:v>209.09705249673928</c:v>
                      </c:pt>
                      <c:pt idx="7">
                        <c:v>213.0541966826087</c:v>
                      </c:pt>
                      <c:pt idx="8">
                        <c:v>218.65126037282619</c:v>
                      </c:pt>
                      <c:pt idx="9">
                        <c:v>223.84179620978276</c:v>
                      </c:pt>
                      <c:pt idx="10">
                        <c:v>227.80752515543494</c:v>
                      </c:pt>
                      <c:pt idx="11">
                        <c:v>231.56245381956535</c:v>
                      </c:pt>
                      <c:pt idx="12">
                        <c:v>235.64062094130458</c:v>
                      </c:pt>
                      <c:pt idx="13">
                        <c:v>238.53976904239153</c:v>
                      </c:pt>
                      <c:pt idx="14">
                        <c:v>240.69603126304361</c:v>
                      </c:pt>
                      <c:pt idx="15">
                        <c:v>241.60715847282628</c:v>
                      </c:pt>
                      <c:pt idx="16">
                        <c:v>242.08576258695666</c:v>
                      </c:pt>
                      <c:pt idx="17">
                        <c:v>242.30262162282636</c:v>
                      </c:pt>
                      <c:pt idx="18">
                        <c:v>241.97148745108717</c:v>
                      </c:pt>
                      <c:pt idx="19">
                        <c:v>240.2646484576089</c:v>
                      </c:pt>
                      <c:pt idx="20">
                        <c:v>237.70153721304362</c:v>
                      </c:pt>
                      <c:pt idx="21">
                        <c:v>234.66065252717408</c:v>
                      </c:pt>
                      <c:pt idx="22">
                        <c:v>225.94239981195665</c:v>
                      </c:pt>
                      <c:pt idx="23">
                        <c:v>211.95352413260883</c:v>
                      </c:pt>
                    </c:numCache>
                  </c:numRef>
                </c:val>
                <c:smooth val="0"/>
                <c:extLst>
                  <c:ext xmlns:c16="http://schemas.microsoft.com/office/drawing/2014/chart" uri="{C3380CC4-5D6E-409C-BE32-E72D297353CC}">
                    <c16:uniqueId val="{00000006-B153-48D3-8375-F304799C62ED}"/>
                  </c:ext>
                </c:extLst>
              </c15:ser>
            </c15:filteredLineSeries>
          </c:ext>
        </c:extLst>
      </c:lineChart>
      <c:catAx>
        <c:axId val="11911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109647"/>
        <c:crosses val="autoZero"/>
        <c:auto val="1"/>
        <c:lblAlgn val="ctr"/>
        <c:lblOffset val="100"/>
        <c:noMultiLvlLbl val="0"/>
      </c:catAx>
      <c:valAx>
        <c:axId val="119109647"/>
        <c:scaling>
          <c:orientation val="minMax"/>
          <c:min val="1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11492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Average Net Load per Hour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'2018 - 2025 WHOLE YEAR'!$CF$2</c:f>
              <c:strCache>
                <c:ptCount val="1"/>
                <c:pt idx="0">
                  <c:v>2020</c:v>
                </c:pt>
              </c:strCache>
            </c:strRef>
          </c:tx>
          <c:spPr>
            <a:ln w="28575" cap="rnd">
              <a:solidFill>
                <a:srgbClr val="FFC000"/>
              </a:solidFill>
              <a:round/>
            </a:ln>
            <a:effectLst/>
          </c:spPr>
          <c:marker>
            <c:symbol val="none"/>
          </c:marker>
          <c:val>
            <c:numRef>
              <c:f>'2018 - 2025 WHOLE YEAR'!$CF$3:$CF$26</c:f>
              <c:numCache>
                <c:formatCode>General</c:formatCode>
                <c:ptCount val="24"/>
                <c:pt idx="0">
                  <c:v>28497.727103005469</c:v>
                </c:pt>
                <c:pt idx="1">
                  <c:v>26335.044621743888</c:v>
                </c:pt>
                <c:pt idx="2">
                  <c:v>25039.539836438358</c:v>
                </c:pt>
                <c:pt idx="3">
                  <c:v>24327.477703224024</c:v>
                </c:pt>
                <c:pt idx="4">
                  <c:v>24129.575378934431</c:v>
                </c:pt>
                <c:pt idx="5">
                  <c:v>24584.443161229512</c:v>
                </c:pt>
                <c:pt idx="6">
                  <c:v>25945.106996912575</c:v>
                </c:pt>
                <c:pt idx="7">
                  <c:v>27961.184655109304</c:v>
                </c:pt>
                <c:pt idx="8">
                  <c:v>29366.152290355185</c:v>
                </c:pt>
                <c:pt idx="9">
                  <c:v>30501.764445054665</c:v>
                </c:pt>
                <c:pt idx="10">
                  <c:v>31641.243916202173</c:v>
                </c:pt>
                <c:pt idx="11">
                  <c:v>33184.42089125685</c:v>
                </c:pt>
                <c:pt idx="12">
                  <c:v>34936.26671521856</c:v>
                </c:pt>
                <c:pt idx="13">
                  <c:v>36514.652033333346</c:v>
                </c:pt>
                <c:pt idx="14">
                  <c:v>37680.190070956283</c:v>
                </c:pt>
                <c:pt idx="15">
                  <c:v>38411.024067049162</c:v>
                </c:pt>
                <c:pt idx="16">
                  <c:v>38827.447784071053</c:v>
                </c:pt>
                <c:pt idx="17">
                  <c:v>39161.246255191254</c:v>
                </c:pt>
                <c:pt idx="18">
                  <c:v>39615.059539316964</c:v>
                </c:pt>
                <c:pt idx="19">
                  <c:v>39333.91038169399</c:v>
                </c:pt>
                <c:pt idx="20">
                  <c:v>38214.278963688543</c:v>
                </c:pt>
                <c:pt idx="21">
                  <c:v>36786.734216612029</c:v>
                </c:pt>
                <c:pt idx="22">
                  <c:v>34434.321235792333</c:v>
                </c:pt>
                <c:pt idx="23">
                  <c:v>31388.091543825169</c:v>
                </c:pt>
              </c:numCache>
            </c:numRef>
          </c:val>
          <c:smooth val="0"/>
          <c:extLst>
            <c:ext xmlns:c16="http://schemas.microsoft.com/office/drawing/2014/chart" uri="{C3380CC4-5D6E-409C-BE32-E72D297353CC}">
              <c16:uniqueId val="{00000000-396B-4B77-AA8A-69487122FD9A}"/>
            </c:ext>
          </c:extLst>
        </c:ser>
        <c:ser>
          <c:idx val="3"/>
          <c:order val="3"/>
          <c:tx>
            <c:strRef>
              <c:f>'2018 - 2025 WHOLE YEAR'!$CG$2</c:f>
              <c:strCache>
                <c:ptCount val="1"/>
                <c:pt idx="0">
                  <c:v>2021</c:v>
                </c:pt>
              </c:strCache>
            </c:strRef>
          </c:tx>
          <c:spPr>
            <a:ln w="28575" cap="rnd">
              <a:solidFill>
                <a:srgbClr val="E97132"/>
              </a:solidFill>
              <a:round/>
            </a:ln>
            <a:effectLst/>
          </c:spPr>
          <c:marker>
            <c:symbol val="none"/>
          </c:marker>
          <c:val>
            <c:numRef>
              <c:f>'2018 - 2025 WHOLE YEAR'!$CG$3:$CG$26</c:f>
              <c:numCache>
                <c:formatCode>General</c:formatCode>
                <c:ptCount val="24"/>
                <c:pt idx="0">
                  <c:v>28726.664469395622</c:v>
                </c:pt>
                <c:pt idx="1">
                  <c:v>26613.571387753436</c:v>
                </c:pt>
                <c:pt idx="2">
                  <c:v>25344.399552032981</c:v>
                </c:pt>
                <c:pt idx="3">
                  <c:v>24671.727884739725</c:v>
                </c:pt>
                <c:pt idx="4">
                  <c:v>24621.030593397249</c:v>
                </c:pt>
                <c:pt idx="5">
                  <c:v>25189.755735972609</c:v>
                </c:pt>
                <c:pt idx="6">
                  <c:v>26610.43067542469</c:v>
                </c:pt>
                <c:pt idx="7">
                  <c:v>28824.327233589032</c:v>
                </c:pt>
                <c:pt idx="8">
                  <c:v>30191.218663205487</c:v>
                </c:pt>
                <c:pt idx="9">
                  <c:v>30595.618277095906</c:v>
                </c:pt>
                <c:pt idx="10">
                  <c:v>31098.781482383569</c:v>
                </c:pt>
                <c:pt idx="11">
                  <c:v>32185.572561123303</c:v>
                </c:pt>
                <c:pt idx="12">
                  <c:v>33574.634887397275</c:v>
                </c:pt>
                <c:pt idx="13">
                  <c:v>34918.604660027398</c:v>
                </c:pt>
                <c:pt idx="14">
                  <c:v>36048.478267150676</c:v>
                </c:pt>
                <c:pt idx="15">
                  <c:v>36764.36276249314</c:v>
                </c:pt>
                <c:pt idx="16">
                  <c:v>37214.340407041098</c:v>
                </c:pt>
                <c:pt idx="17">
                  <c:v>37796.378969753423</c:v>
                </c:pt>
                <c:pt idx="18">
                  <c:v>38476.486953726031</c:v>
                </c:pt>
                <c:pt idx="19">
                  <c:v>38488.66091950683</c:v>
                </c:pt>
                <c:pt idx="20">
                  <c:v>37922.676407232873</c:v>
                </c:pt>
                <c:pt idx="21">
                  <c:v>36796.20151194519</c:v>
                </c:pt>
                <c:pt idx="22">
                  <c:v>34493.068826520524</c:v>
                </c:pt>
                <c:pt idx="23">
                  <c:v>31519.348856684948</c:v>
                </c:pt>
              </c:numCache>
            </c:numRef>
          </c:val>
          <c:smooth val="0"/>
          <c:extLst>
            <c:ext xmlns:c16="http://schemas.microsoft.com/office/drawing/2014/chart" uri="{C3380CC4-5D6E-409C-BE32-E72D297353CC}">
              <c16:uniqueId val="{00000001-396B-4B77-AA8A-69487122FD9A}"/>
            </c:ext>
          </c:extLst>
        </c:ser>
        <c:ser>
          <c:idx val="4"/>
          <c:order val="4"/>
          <c:tx>
            <c:strRef>
              <c:f>'2018 - 2025 WHOLE YEAR'!$CH$2</c:f>
              <c:strCache>
                <c:ptCount val="1"/>
                <c:pt idx="0">
                  <c:v>2022</c:v>
                </c:pt>
              </c:strCache>
            </c:strRef>
          </c:tx>
          <c:spPr>
            <a:ln w="28575" cap="rnd">
              <a:solidFill>
                <a:srgbClr val="00B050"/>
              </a:solidFill>
              <a:round/>
            </a:ln>
            <a:effectLst/>
          </c:spPr>
          <c:marker>
            <c:symbol val="none"/>
          </c:marker>
          <c:val>
            <c:numRef>
              <c:f>'2018 - 2025 WHOLE YEAR'!$CH$3:$CH$26</c:f>
              <c:numCache>
                <c:formatCode>General</c:formatCode>
                <c:ptCount val="24"/>
                <c:pt idx="0">
                  <c:v>31679.843947589026</c:v>
                </c:pt>
                <c:pt idx="1">
                  <c:v>29358.363715136591</c:v>
                </c:pt>
                <c:pt idx="2">
                  <c:v>28006.754178956049</c:v>
                </c:pt>
                <c:pt idx="3">
                  <c:v>27270.312281890408</c:v>
                </c:pt>
                <c:pt idx="4">
                  <c:v>27133.191316356169</c:v>
                </c:pt>
                <c:pt idx="5">
                  <c:v>27583.358896273989</c:v>
                </c:pt>
                <c:pt idx="6">
                  <c:v>28998.284391479465</c:v>
                </c:pt>
                <c:pt idx="7">
                  <c:v>31128.924978739731</c:v>
                </c:pt>
                <c:pt idx="8">
                  <c:v>32224.887910109581</c:v>
                </c:pt>
                <c:pt idx="9">
                  <c:v>31765.206079863026</c:v>
                </c:pt>
                <c:pt idx="10">
                  <c:v>31583.961510575333</c:v>
                </c:pt>
                <c:pt idx="11">
                  <c:v>32613.759644356174</c:v>
                </c:pt>
                <c:pt idx="12">
                  <c:v>34063.954820767147</c:v>
                </c:pt>
                <c:pt idx="13">
                  <c:v>35519.113599095901</c:v>
                </c:pt>
                <c:pt idx="14">
                  <c:v>36776.817785342457</c:v>
                </c:pt>
                <c:pt idx="15">
                  <c:v>37619.419097123253</c:v>
                </c:pt>
                <c:pt idx="16">
                  <c:v>38196.490323095873</c:v>
                </c:pt>
                <c:pt idx="17">
                  <c:v>39064.40272178084</c:v>
                </c:pt>
                <c:pt idx="18">
                  <c:v>40317.984850246583</c:v>
                </c:pt>
                <c:pt idx="19">
                  <c:v>41106.520428876698</c:v>
                </c:pt>
                <c:pt idx="20">
                  <c:v>41159.918958246592</c:v>
                </c:pt>
                <c:pt idx="21">
                  <c:v>40381.908741287691</c:v>
                </c:pt>
                <c:pt idx="22">
                  <c:v>38077.137918684908</c:v>
                </c:pt>
                <c:pt idx="23">
                  <c:v>34775.159502191767</c:v>
                </c:pt>
              </c:numCache>
            </c:numRef>
          </c:val>
          <c:smooth val="0"/>
          <c:extLst>
            <c:ext xmlns:c16="http://schemas.microsoft.com/office/drawing/2014/chart" uri="{C3380CC4-5D6E-409C-BE32-E72D297353CC}">
              <c16:uniqueId val="{00000002-396B-4B77-AA8A-69487122FD9A}"/>
            </c:ext>
          </c:extLst>
        </c:ser>
        <c:ser>
          <c:idx val="5"/>
          <c:order val="5"/>
          <c:tx>
            <c:strRef>
              <c:f>'2018 - 2025 WHOLE YEAR'!$CI$2</c:f>
              <c:strCache>
                <c:ptCount val="1"/>
                <c:pt idx="0">
                  <c:v>2023</c:v>
                </c:pt>
              </c:strCache>
            </c:strRef>
          </c:tx>
          <c:spPr>
            <a:ln w="28575" cap="rnd">
              <a:solidFill>
                <a:srgbClr val="7030A0"/>
              </a:solidFill>
              <a:round/>
            </a:ln>
            <a:effectLst/>
          </c:spPr>
          <c:marker>
            <c:symbol val="none"/>
          </c:marker>
          <c:val>
            <c:numRef>
              <c:f>'2018 - 2025 WHOLE YEAR'!$CI$3:$CI$26</c:f>
              <c:numCache>
                <c:formatCode>General</c:formatCode>
                <c:ptCount val="24"/>
                <c:pt idx="0">
                  <c:v>33175.929902849297</c:v>
                </c:pt>
                <c:pt idx="1">
                  <c:v>30799.250528661203</c:v>
                </c:pt>
                <c:pt idx="2">
                  <c:v>29465.435221098902</c:v>
                </c:pt>
                <c:pt idx="3">
                  <c:v>28782.635897013708</c:v>
                </c:pt>
                <c:pt idx="4">
                  <c:v>28691.80411093152</c:v>
                </c:pt>
                <c:pt idx="5">
                  <c:v>29256.834583342457</c:v>
                </c:pt>
                <c:pt idx="6">
                  <c:v>30657.196373479452</c:v>
                </c:pt>
                <c:pt idx="7">
                  <c:v>32792.275784794503</c:v>
                </c:pt>
                <c:pt idx="8">
                  <c:v>33646.392502109571</c:v>
                </c:pt>
                <c:pt idx="9">
                  <c:v>32444.017043917789</c:v>
                </c:pt>
                <c:pt idx="10">
                  <c:v>31696.755279780806</c:v>
                </c:pt>
                <c:pt idx="11">
                  <c:v>32435.915569999997</c:v>
                </c:pt>
                <c:pt idx="12">
                  <c:v>33766.810653753433</c:v>
                </c:pt>
                <c:pt idx="13">
                  <c:v>35202.954449780809</c:v>
                </c:pt>
                <c:pt idx="14">
                  <c:v>36535.34344780822</c:v>
                </c:pt>
                <c:pt idx="15">
                  <c:v>37515.115944547964</c:v>
                </c:pt>
                <c:pt idx="16">
                  <c:v>38291.956028958928</c:v>
                </c:pt>
                <c:pt idx="17">
                  <c:v>39539.444027205478</c:v>
                </c:pt>
                <c:pt idx="18">
                  <c:v>41220.713441890402</c:v>
                </c:pt>
                <c:pt idx="19">
                  <c:v>42250.098098328788</c:v>
                </c:pt>
                <c:pt idx="20">
                  <c:v>42707.644214684929</c:v>
                </c:pt>
                <c:pt idx="21">
                  <c:v>41969.16495380822</c:v>
                </c:pt>
                <c:pt idx="22">
                  <c:v>39529.026237835642</c:v>
                </c:pt>
                <c:pt idx="23">
                  <c:v>36253.908645068455</c:v>
                </c:pt>
              </c:numCache>
            </c:numRef>
          </c:val>
          <c:smooth val="0"/>
          <c:extLst>
            <c:ext xmlns:c16="http://schemas.microsoft.com/office/drawing/2014/chart" uri="{C3380CC4-5D6E-409C-BE32-E72D297353CC}">
              <c16:uniqueId val="{00000003-396B-4B77-AA8A-69487122FD9A}"/>
            </c:ext>
          </c:extLst>
        </c:ser>
        <c:ser>
          <c:idx val="6"/>
          <c:order val="6"/>
          <c:tx>
            <c:strRef>
              <c:f>'2018 - 2025 WHOLE YEAR'!$CJ$2</c:f>
              <c:strCache>
                <c:ptCount val="1"/>
                <c:pt idx="0">
                  <c:v>2024</c:v>
                </c:pt>
              </c:strCache>
            </c:strRef>
          </c:tx>
          <c:spPr>
            <a:ln w="28575" cap="rnd">
              <a:solidFill>
                <a:srgbClr val="5B6770"/>
              </a:solidFill>
              <a:round/>
            </a:ln>
            <a:effectLst/>
          </c:spPr>
          <c:marker>
            <c:symbol val="none"/>
          </c:marker>
          <c:val>
            <c:numRef>
              <c:f>'2018 - 2025 WHOLE YEAR'!$CJ$3:$CJ$26</c:f>
              <c:numCache>
                <c:formatCode>General</c:formatCode>
                <c:ptCount val="24"/>
                <c:pt idx="0">
                  <c:v>34563.919795846996</c:v>
                </c:pt>
                <c:pt idx="1">
                  <c:v>32245.288128310618</c:v>
                </c:pt>
                <c:pt idx="2">
                  <c:v>30943.076824602715</c:v>
                </c:pt>
                <c:pt idx="3">
                  <c:v>30185.778131775951</c:v>
                </c:pt>
                <c:pt idx="4">
                  <c:v>30040.977929781398</c:v>
                </c:pt>
                <c:pt idx="5">
                  <c:v>30515.907812431673</c:v>
                </c:pt>
                <c:pt idx="6">
                  <c:v>31916.186398879749</c:v>
                </c:pt>
                <c:pt idx="7">
                  <c:v>34035.232650874328</c:v>
                </c:pt>
                <c:pt idx="8">
                  <c:v>34491.98492224043</c:v>
                </c:pt>
                <c:pt idx="9">
                  <c:v>31820.185729426219</c:v>
                </c:pt>
                <c:pt idx="10">
                  <c:v>29909.426536939882</c:v>
                </c:pt>
                <c:pt idx="11">
                  <c:v>30105.007480928965</c:v>
                </c:pt>
                <c:pt idx="12">
                  <c:v>31074.594937404359</c:v>
                </c:pt>
                <c:pt idx="13">
                  <c:v>32334.73230612023</c:v>
                </c:pt>
                <c:pt idx="14">
                  <c:v>33615.30833606558</c:v>
                </c:pt>
                <c:pt idx="15">
                  <c:v>34586.808594371578</c:v>
                </c:pt>
                <c:pt idx="16">
                  <c:v>35658.133725191241</c:v>
                </c:pt>
                <c:pt idx="17">
                  <c:v>37579.650829316961</c:v>
                </c:pt>
                <c:pt idx="18">
                  <c:v>40316.201044535526</c:v>
                </c:pt>
                <c:pt idx="19">
                  <c:v>42435.946821420723</c:v>
                </c:pt>
                <c:pt idx="20">
                  <c:v>43760.638086202162</c:v>
                </c:pt>
                <c:pt idx="21">
                  <c:v>43226.10647696723</c:v>
                </c:pt>
                <c:pt idx="22">
                  <c:v>40778.693550737713</c:v>
                </c:pt>
                <c:pt idx="23">
                  <c:v>37546.585654508177</c:v>
                </c:pt>
              </c:numCache>
            </c:numRef>
          </c:val>
          <c:smooth val="0"/>
          <c:extLst>
            <c:ext xmlns:c16="http://schemas.microsoft.com/office/drawing/2014/chart" uri="{C3380CC4-5D6E-409C-BE32-E72D297353CC}">
              <c16:uniqueId val="{00000004-396B-4B77-AA8A-69487122FD9A}"/>
            </c:ext>
          </c:extLst>
        </c:ser>
        <c:ser>
          <c:idx val="7"/>
          <c:order val="7"/>
          <c:tx>
            <c:strRef>
              <c:f>'2018 - 2025 WHOLE YEAR'!$CK$2</c:f>
              <c:strCache>
                <c:ptCount val="1"/>
                <c:pt idx="0">
                  <c:v>2025</c:v>
                </c:pt>
              </c:strCache>
              <c:extLst xmlns:c15="http://schemas.microsoft.com/office/drawing/2012/chart"/>
            </c:strRef>
          </c:tx>
          <c:spPr>
            <a:ln w="28575" cap="rnd">
              <a:solidFill>
                <a:srgbClr val="00B0F0"/>
              </a:solidFill>
              <a:round/>
            </a:ln>
            <a:effectLst/>
          </c:spPr>
          <c:marker>
            <c:symbol val="none"/>
          </c:marker>
          <c:val>
            <c:numRef>
              <c:f>'2018 - 2025 WHOLE YEAR'!$CK$3:$CK$26</c:f>
              <c:numCache>
                <c:formatCode>General</c:formatCode>
                <c:ptCount val="24"/>
                <c:pt idx="0">
                  <c:v>37275.074480324911</c:v>
                </c:pt>
                <c:pt idx="1">
                  <c:v>35026.781980709333</c:v>
                </c:pt>
                <c:pt idx="2">
                  <c:v>33702.874794134252</c:v>
                </c:pt>
                <c:pt idx="3">
                  <c:v>33010.449495260989</c:v>
                </c:pt>
                <c:pt idx="4">
                  <c:v>32817.878976493259</c:v>
                </c:pt>
                <c:pt idx="5">
                  <c:v>33251.278352421556</c:v>
                </c:pt>
                <c:pt idx="6">
                  <c:v>34603.635565142184</c:v>
                </c:pt>
                <c:pt idx="7">
                  <c:v>36711.865833893717</c:v>
                </c:pt>
                <c:pt idx="8">
                  <c:v>36720.118233308123</c:v>
                </c:pt>
                <c:pt idx="9">
                  <c:v>32561.920200390206</c:v>
                </c:pt>
                <c:pt idx="10">
                  <c:v>29436.795412586584</c:v>
                </c:pt>
                <c:pt idx="11">
                  <c:v>28795.119215703868</c:v>
                </c:pt>
                <c:pt idx="12">
                  <c:v>29174.183256759832</c:v>
                </c:pt>
                <c:pt idx="13">
                  <c:v>30197.881164554219</c:v>
                </c:pt>
                <c:pt idx="14">
                  <c:v>31439.282510663626</c:v>
                </c:pt>
                <c:pt idx="15">
                  <c:v>32510.879776165992</c:v>
                </c:pt>
                <c:pt idx="16">
                  <c:v>33665.700785235436</c:v>
                </c:pt>
                <c:pt idx="17">
                  <c:v>35948.912473326949</c:v>
                </c:pt>
                <c:pt idx="18">
                  <c:v>39660.428747107086</c:v>
                </c:pt>
                <c:pt idx="19">
                  <c:v>42944.361811784896</c:v>
                </c:pt>
                <c:pt idx="20">
                  <c:v>45608.055391381713</c:v>
                </c:pt>
                <c:pt idx="21">
                  <c:v>45492.919665125846</c:v>
                </c:pt>
                <c:pt idx="22">
                  <c:v>43149.078777791088</c:v>
                </c:pt>
                <c:pt idx="23">
                  <c:v>40122.050435040153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396B-4B77-AA8A-69487122FD9A}"/>
            </c:ext>
          </c:extLst>
        </c:ser>
        <c:dLbls>
          <c:showLegendKey val="0"/>
          <c:showVal val="0"/>
          <c:showCatName val="0"/>
          <c:showSerName val="0"/>
          <c:showPercent val="0"/>
          <c:showBubbleSize val="0"/>
        </c:dLbls>
        <c:smooth val="0"/>
        <c:axId val="110995919"/>
        <c:axId val="110999279"/>
        <c:extLst>
          <c:ext xmlns:c15="http://schemas.microsoft.com/office/drawing/2012/chart" uri="{02D57815-91ED-43cb-92C2-25804820EDAC}">
            <c15:filteredLineSeries>
              <c15:ser>
                <c:idx val="0"/>
                <c:order val="0"/>
                <c:tx>
                  <c:strRef>
                    <c:extLst>
                      <c:ext uri="{02D57815-91ED-43cb-92C2-25804820EDAC}">
                        <c15:formulaRef>
                          <c15:sqref>'2018 - 2025 WHOLE YEAR'!$CD$2</c15:sqref>
                        </c15:formulaRef>
                      </c:ext>
                    </c:extLst>
                    <c:strCache>
                      <c:ptCount val="1"/>
                      <c:pt idx="0">
                        <c:v>2018</c:v>
                      </c:pt>
                    </c:strCache>
                  </c:strRef>
                </c:tx>
                <c:spPr>
                  <a:ln w="28575" cap="rnd">
                    <a:solidFill>
                      <a:schemeClr val="accent1"/>
                    </a:solidFill>
                    <a:round/>
                  </a:ln>
                  <a:effectLst/>
                </c:spPr>
                <c:marker>
                  <c:symbol val="none"/>
                </c:marker>
                <c:val>
                  <c:numRef>
                    <c:extLst>
                      <c:ext uri="{02D57815-91ED-43cb-92C2-25804820EDAC}">
                        <c15:formulaRef>
                          <c15:sqref>'2018 - 2025 WHOLE YEAR'!$CD$3:$CD$26</c15:sqref>
                        </c15:formulaRef>
                      </c:ext>
                    </c:extLst>
                    <c:numCache>
                      <c:formatCode>General</c:formatCode>
                      <c:ptCount val="24"/>
                      <c:pt idx="0">
                        <c:v>30689.467524547938</c:v>
                      </c:pt>
                      <c:pt idx="1">
                        <c:v>28458.555661666665</c:v>
                      </c:pt>
                      <c:pt idx="2">
                        <c:v>27112.897755521979</c:v>
                      </c:pt>
                      <c:pt idx="3">
                        <c:v>26361.799575315064</c:v>
                      </c:pt>
                      <c:pt idx="4">
                        <c:v>26152.742303342449</c:v>
                      </c:pt>
                      <c:pt idx="5">
                        <c:v>26661.505559589034</c:v>
                      </c:pt>
                      <c:pt idx="6">
                        <c:v>28337.847612712332</c:v>
                      </c:pt>
                      <c:pt idx="7">
                        <c:v>30855.105266082221</c:v>
                      </c:pt>
                      <c:pt idx="8">
                        <c:v>32246.727457342477</c:v>
                      </c:pt>
                      <c:pt idx="9">
                        <c:v>33527.973278876714</c:v>
                      </c:pt>
                      <c:pt idx="10">
                        <c:v>34850.242963452038</c:v>
                      </c:pt>
                      <c:pt idx="11">
                        <c:v>36281.333858301361</c:v>
                      </c:pt>
                      <c:pt idx="12">
                        <c:v>37652.548748739719</c:v>
                      </c:pt>
                      <c:pt idx="13">
                        <c:v>38825.887410958923</c:v>
                      </c:pt>
                      <c:pt idx="14">
                        <c:v>39820.43389079452</c:v>
                      </c:pt>
                      <c:pt idx="15">
                        <c:v>40419.985221945164</c:v>
                      </c:pt>
                      <c:pt idx="16">
                        <c:v>40791.453016821935</c:v>
                      </c:pt>
                      <c:pt idx="17">
                        <c:v>41114.544471315072</c:v>
                      </c:pt>
                      <c:pt idx="18">
                        <c:v>41383.954778547944</c:v>
                      </c:pt>
                      <c:pt idx="19">
                        <c:v>41038.447778219175</c:v>
                      </c:pt>
                      <c:pt idx="20">
                        <c:v>40000.939412986292</c:v>
                      </c:pt>
                      <c:pt idx="21">
                        <c:v>38905.803291150674</c:v>
                      </c:pt>
                      <c:pt idx="22">
                        <c:v>36786.458433068481</c:v>
                      </c:pt>
                      <c:pt idx="23">
                        <c:v>33675.462456082183</c:v>
                      </c:pt>
                    </c:numCache>
                  </c:numRef>
                </c:val>
                <c:smooth val="0"/>
                <c:extLst>
                  <c:ext xmlns:c16="http://schemas.microsoft.com/office/drawing/2014/chart" uri="{C3380CC4-5D6E-409C-BE32-E72D297353CC}">
                    <c16:uniqueId val="{00000006-396B-4B77-AA8A-69487122FD9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'2018 - 2025 WHOLE YEAR'!$CE$2</c15:sqref>
                        </c15:formulaRef>
                      </c:ext>
                    </c:extLst>
                    <c:strCache>
                      <c:ptCount val="1"/>
                      <c:pt idx="0">
                        <c:v>2019</c:v>
                      </c:pt>
                    </c:strCache>
                  </c:strRef>
                </c:tx>
                <c:spPr>
                  <a:ln w="28575" cap="rnd">
                    <a:solidFill>
                      <a:srgbClr val="FFC000"/>
                    </a:solidFill>
                    <a:round/>
                  </a:ln>
                  <a:effectLst/>
                </c:spPr>
                <c:marker>
                  <c:symbol val="none"/>
                </c:marker>
                <c:val>
                  <c:numRef>
                    <c:extLst xmlns:c15="http://schemas.microsoft.com/office/drawing/2012/chart">
                      <c:ext xmlns:c15="http://schemas.microsoft.com/office/drawing/2012/chart" uri="{02D57815-91ED-43cb-92C2-25804820EDAC}">
                        <c15:formulaRef>
                          <c15:sqref>'2018 - 2025 WHOLE YEAR'!$CE$3:$CE$26</c15:sqref>
                        </c15:formulaRef>
                      </c:ext>
                    </c:extLst>
                    <c:numCache>
                      <c:formatCode>General</c:formatCode>
                      <c:ptCount val="24"/>
                      <c:pt idx="0">
                        <c:v>30423.782589945204</c:v>
                      </c:pt>
                      <c:pt idx="1">
                        <c:v>28200.200128005457</c:v>
                      </c:pt>
                      <c:pt idx="2">
                        <c:v>26862.325897719758</c:v>
                      </c:pt>
                      <c:pt idx="3">
                        <c:v>26201.337049890411</c:v>
                      </c:pt>
                      <c:pt idx="4">
                        <c:v>26077.903875698619</c:v>
                      </c:pt>
                      <c:pt idx="5">
                        <c:v>26648.89975142464</c:v>
                      </c:pt>
                      <c:pt idx="6">
                        <c:v>28309.130282164402</c:v>
                      </c:pt>
                      <c:pt idx="7">
                        <c:v>30826.169877726003</c:v>
                      </c:pt>
                      <c:pt idx="8">
                        <c:v>32341.512275095902</c:v>
                      </c:pt>
                      <c:pt idx="9">
                        <c:v>33587.975980356176</c:v>
                      </c:pt>
                      <c:pt idx="10">
                        <c:v>34933.994784301387</c:v>
                      </c:pt>
                      <c:pt idx="11">
                        <c:v>36253.356116328767</c:v>
                      </c:pt>
                      <c:pt idx="12">
                        <c:v>37597.641534438357</c:v>
                      </c:pt>
                      <c:pt idx="13">
                        <c:v>38713.178253589016</c:v>
                      </c:pt>
                      <c:pt idx="14">
                        <c:v>39624.299384493177</c:v>
                      </c:pt>
                      <c:pt idx="15">
                        <c:v>40176.02441046579</c:v>
                      </c:pt>
                      <c:pt idx="16">
                        <c:v>40547.595251041079</c:v>
                      </c:pt>
                      <c:pt idx="17">
                        <c:v>40914.390358931545</c:v>
                      </c:pt>
                      <c:pt idx="18">
                        <c:v>41192.647472137047</c:v>
                      </c:pt>
                      <c:pt idx="19">
                        <c:v>40858.709674136975</c:v>
                      </c:pt>
                      <c:pt idx="20">
                        <c:v>39804.394733205481</c:v>
                      </c:pt>
                      <c:pt idx="21">
                        <c:v>38550.826523753414</c:v>
                      </c:pt>
                      <c:pt idx="22">
                        <c:v>36324.02580356165</c:v>
                      </c:pt>
                      <c:pt idx="23">
                        <c:v>33332.435880054785</c:v>
                      </c:pt>
                    </c:numCache>
                  </c:numRef>
                </c:val>
                <c:smooth val="0"/>
                <c:extLst xmlns:c15="http://schemas.microsoft.com/office/drawing/2012/chart">
                  <c:ext xmlns:c16="http://schemas.microsoft.com/office/drawing/2014/chart" uri="{C3380CC4-5D6E-409C-BE32-E72D297353CC}">
                    <c16:uniqueId val="{00000007-396B-4B77-AA8A-69487122FD9A}"/>
                  </c:ext>
                </c:extLst>
              </c15:ser>
            </c15:filteredLineSeries>
          </c:ext>
        </c:extLst>
      </c:lineChart>
      <c:catAx>
        <c:axId val="1109959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Hour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999279"/>
        <c:crosses val="autoZero"/>
        <c:auto val="1"/>
        <c:lblAlgn val="ctr"/>
        <c:lblOffset val="100"/>
        <c:noMultiLvlLbl val="0"/>
      </c:catAx>
      <c:valAx>
        <c:axId val="110999279"/>
        <c:scaling>
          <c:orientation val="minMax"/>
          <c:max val="47500"/>
          <c:min val="22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Net Load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9959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00B0F0"/>
              </a:solidFill>
              <a:round/>
            </a:ln>
            <a:effectLst/>
          </c:spPr>
          <c:marker>
            <c:symbol val="none"/>
          </c:marker>
          <c:dLbls>
            <c:dLbl>
              <c:idx val="0"/>
              <c:layout>
                <c:manualLayout>
                  <c:x val="2.2939087368838727E-2"/>
                  <c:y val="-4.18491438370411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84-4B93-935E-8BC393DCDE5D}"/>
                </c:ext>
              </c:extLst>
            </c:dLbl>
            <c:dLbl>
              <c:idx val="3"/>
              <c:layout>
                <c:manualLayout>
                  <c:x val="-1.9923517491462435E-2"/>
                  <c:y val="-7.7997905955415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84-4B93-935E-8BC393DCDE5D}"/>
                </c:ext>
              </c:extLst>
            </c:dLbl>
            <c:dLbl>
              <c:idx val="4"/>
              <c:layout>
                <c:manualLayout>
                  <c:x val="-3.9824012605173695E-2"/>
                  <c:y val="-8.3559253973626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84-4B93-935E-8BC393DCDE5D}"/>
                </c:ext>
              </c:extLst>
            </c:dLbl>
            <c:dLbl>
              <c:idx val="6"/>
              <c:layout>
                <c:manualLayout>
                  <c:x val="-2.4515939440780531E-2"/>
                  <c:y val="-5.29718398734640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84-4B93-935E-8BC393DCDE5D}"/>
                </c:ext>
              </c:extLst>
            </c:dLbl>
            <c:dLbl>
              <c:idx val="7"/>
              <c:layout>
                <c:manualLayout>
                  <c:x val="-3.6762397972295149E-2"/>
                  <c:y val="-6.4094535909886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84-4B93-935E-8BC393DCDE5D}"/>
                </c:ext>
              </c:extLst>
            </c:dLbl>
            <c:dLbl>
              <c:idx val="8"/>
              <c:layout>
                <c:manualLayout>
                  <c:x val="-5.0539663820248992E-2"/>
                  <c:y val="-7.7997905955415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84-4B93-935E-8BC393DCDE5D}"/>
                </c:ext>
              </c:extLst>
            </c:dLbl>
            <c:dLbl>
              <c:idx val="9"/>
              <c:layout>
                <c:manualLayout>
                  <c:x val="-6.4316929668202932E-2"/>
                  <c:y val="-7.24365579372041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84-4B93-935E-8BC393DCDE5D}"/>
                </c:ext>
              </c:extLst>
            </c:dLbl>
            <c:dLbl>
              <c:idx val="11"/>
              <c:layout>
                <c:manualLayout>
                  <c:x val="-2.2025544955352173E-3"/>
                  <c:y val="-8.0778579964521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84-4B93-935E-8BC393DCDE5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Sheet1!$G$1:$G$13</c:f>
              <c:numCache>
                <c:formatCode>m/d/yyyy</c:formatCode>
                <c:ptCount val="13"/>
                <c:pt idx="0">
                  <c:v>46022</c:v>
                </c:pt>
                <c:pt idx="1">
                  <c:v>45987</c:v>
                </c:pt>
                <c:pt idx="2">
                  <c:v>45961</c:v>
                </c:pt>
                <c:pt idx="3">
                  <c:v>45930</c:v>
                </c:pt>
                <c:pt idx="4">
                  <c:v>45898</c:v>
                </c:pt>
                <c:pt idx="5">
                  <c:v>45869</c:v>
                </c:pt>
                <c:pt idx="6">
                  <c:v>45838</c:v>
                </c:pt>
                <c:pt idx="7">
                  <c:v>45807</c:v>
                </c:pt>
                <c:pt idx="8">
                  <c:v>45777</c:v>
                </c:pt>
                <c:pt idx="9">
                  <c:v>45747</c:v>
                </c:pt>
                <c:pt idx="10">
                  <c:v>45716</c:v>
                </c:pt>
                <c:pt idx="11">
                  <c:v>45688</c:v>
                </c:pt>
              </c:numCache>
            </c:numRef>
          </c:cat>
          <c:val>
            <c:numRef>
              <c:f>Sheet1!$H$1:$H$13</c:f>
              <c:numCache>
                <c:formatCode>"$"#,##0.00_);[Red]\("$"#,##0.00\)</c:formatCode>
                <c:ptCount val="13"/>
                <c:pt idx="0">
                  <c:v>4</c:v>
                </c:pt>
                <c:pt idx="1">
                  <c:v>4.59</c:v>
                </c:pt>
                <c:pt idx="2">
                  <c:v>3.57</c:v>
                </c:pt>
                <c:pt idx="3">
                  <c:v>3.12</c:v>
                </c:pt>
                <c:pt idx="4">
                  <c:v>2.88</c:v>
                </c:pt>
                <c:pt idx="5">
                  <c:v>2.99</c:v>
                </c:pt>
                <c:pt idx="6">
                  <c:v>3.26</c:v>
                </c:pt>
                <c:pt idx="7">
                  <c:v>2.86</c:v>
                </c:pt>
                <c:pt idx="8">
                  <c:v>3.12</c:v>
                </c:pt>
                <c:pt idx="9">
                  <c:v>4.1100000000000003</c:v>
                </c:pt>
                <c:pt idx="10">
                  <c:v>3.91</c:v>
                </c:pt>
                <c:pt idx="11">
                  <c:v>2.93</c:v>
                </c:pt>
              </c:numCache>
            </c:numRef>
          </c:val>
          <c:smooth val="0"/>
          <c:extLst>
            <c:ext xmlns:c16="http://schemas.microsoft.com/office/drawing/2014/chart" uri="{C3380CC4-5D6E-409C-BE32-E72D297353CC}">
              <c16:uniqueId val="{00000000-E184-4B93-935E-8BC393DCDE5D}"/>
            </c:ext>
          </c:extLst>
        </c:ser>
        <c:dLbls>
          <c:dLblPos val="t"/>
          <c:showLegendKey val="0"/>
          <c:showVal val="1"/>
          <c:showCatName val="0"/>
          <c:showSerName val="0"/>
          <c:showPercent val="0"/>
          <c:showBubbleSize val="0"/>
        </c:dLbls>
        <c:smooth val="0"/>
        <c:axId val="1332780559"/>
        <c:axId val="1332783919"/>
      </c:lineChart>
      <c:dateAx>
        <c:axId val="1332780559"/>
        <c:scaling>
          <c:orientation val="minMax"/>
        </c:scaling>
        <c:delete val="0"/>
        <c:axPos val="b"/>
        <c:numFmt formatCode="[$-409]m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32783919"/>
        <c:crosses val="autoZero"/>
        <c:auto val="1"/>
        <c:lblOffset val="100"/>
        <c:baseTimeUnit val="days"/>
      </c:dateAx>
      <c:valAx>
        <c:axId val="1332783919"/>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327805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4C447-F63E-708A-7640-F379BC3B6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E9CD3C-9D08-D54A-E18D-CB66DD985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3C7D50-3744-4F5E-B211-7EE7AB53D25A}" type="datetimeFigureOut">
              <a:rPr lang="en-US" smtClean="0"/>
              <a:t>4/14/2026</a:t>
            </a:fld>
            <a:endParaRPr lang="en-US"/>
          </a:p>
        </p:txBody>
      </p:sp>
      <p:sp>
        <p:nvSpPr>
          <p:cNvPr id="4" name="Footer Placeholder 3">
            <a:extLst>
              <a:ext uri="{FF2B5EF4-FFF2-40B4-BE49-F238E27FC236}">
                <a16:creationId xmlns:a16="http://schemas.microsoft.com/office/drawing/2014/main" id="{93A76D3F-B471-2F90-E003-19CC7E1391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FA019F-EAF7-AC1D-CF33-3B24307B5D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B4229-F194-457F-858D-7FD6DC77E739}" type="slidenum">
              <a:rPr lang="en-US" smtClean="0"/>
              <a:t>‹#›</a:t>
            </a:fld>
            <a:endParaRPr lang="en-US"/>
          </a:p>
        </p:txBody>
      </p:sp>
    </p:spTree>
    <p:extLst>
      <p:ext uri="{BB962C8B-B14F-4D97-AF65-F5344CB8AC3E}">
        <p14:creationId xmlns:p14="http://schemas.microsoft.com/office/powerpoint/2010/main" val="31255493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3D8B5-E199-4245-95A0-CED75CBF28E9}"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C821A-37C7-4426-A820-F07FB853B09F}" type="slidenum">
              <a:rPr lang="en-US" smtClean="0"/>
              <a:t>‹#›</a:t>
            </a:fld>
            <a:endParaRPr lang="en-US"/>
          </a:p>
        </p:txBody>
      </p:sp>
    </p:spTree>
    <p:extLst>
      <p:ext uri="{BB962C8B-B14F-4D97-AF65-F5344CB8AC3E}">
        <p14:creationId xmlns:p14="http://schemas.microsoft.com/office/powerpoint/2010/main" val="165821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C821A-37C7-4426-A820-F07FB853B09F}" type="slidenum">
              <a:rPr lang="en-US" smtClean="0"/>
              <a:t>5</a:t>
            </a:fld>
            <a:endParaRPr lang="en-US"/>
          </a:p>
        </p:txBody>
      </p:sp>
    </p:spTree>
    <p:extLst>
      <p:ext uri="{BB962C8B-B14F-4D97-AF65-F5344CB8AC3E}">
        <p14:creationId xmlns:p14="http://schemas.microsoft.com/office/powerpoint/2010/main" val="207623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CCC821A-37C7-4426-A820-F07FB853B09F}" type="slidenum">
              <a:rPr lang="en-US" smtClean="0"/>
              <a:t>12</a:t>
            </a:fld>
            <a:endParaRPr lang="en-US"/>
          </a:p>
        </p:txBody>
      </p:sp>
    </p:spTree>
    <p:extLst>
      <p:ext uri="{BB962C8B-B14F-4D97-AF65-F5344CB8AC3E}">
        <p14:creationId xmlns:p14="http://schemas.microsoft.com/office/powerpoint/2010/main" val="117784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542E5-3C29-B800-310C-7617D737B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B01CA-05BB-6649-2D1C-54DD17E3B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A61F0-FB79-76CE-1A2F-6136B10710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62906A-A2B3-7D51-6172-99BD8752287A}"/>
              </a:ext>
            </a:extLst>
          </p:cNvPr>
          <p:cNvSpPr>
            <a:spLocks noGrp="1"/>
          </p:cNvSpPr>
          <p:nvPr>
            <p:ph type="sldNum" sz="quarter" idx="5"/>
          </p:nvPr>
        </p:nvSpPr>
        <p:spPr/>
        <p:txBody>
          <a:bodyPr/>
          <a:lstStyle/>
          <a:p>
            <a:fld id="{7CCC821A-37C7-4426-A820-F07FB853B09F}" type="slidenum">
              <a:rPr lang="en-US" smtClean="0"/>
              <a:t>13</a:t>
            </a:fld>
            <a:endParaRPr lang="en-US"/>
          </a:p>
        </p:txBody>
      </p:sp>
    </p:spTree>
    <p:extLst>
      <p:ext uri="{BB962C8B-B14F-4D97-AF65-F5344CB8AC3E}">
        <p14:creationId xmlns:p14="http://schemas.microsoft.com/office/powerpoint/2010/main" val="338919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C821A-37C7-4426-A820-F07FB853B09F}" type="slidenum">
              <a:rPr lang="en-US" smtClean="0"/>
              <a:t>19</a:t>
            </a:fld>
            <a:endParaRPr lang="en-US"/>
          </a:p>
        </p:txBody>
      </p:sp>
    </p:spTree>
    <p:extLst>
      <p:ext uri="{BB962C8B-B14F-4D97-AF65-F5344CB8AC3E}">
        <p14:creationId xmlns:p14="http://schemas.microsoft.com/office/powerpoint/2010/main" val="1786898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C821A-37C7-4426-A820-F07FB853B09F}" type="slidenum">
              <a:rPr lang="en-US" smtClean="0"/>
              <a:t>20</a:t>
            </a:fld>
            <a:endParaRPr lang="en-US"/>
          </a:p>
        </p:txBody>
      </p:sp>
    </p:spTree>
    <p:extLst>
      <p:ext uri="{BB962C8B-B14F-4D97-AF65-F5344CB8AC3E}">
        <p14:creationId xmlns:p14="http://schemas.microsoft.com/office/powerpoint/2010/main" val="1786898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86030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C821A-37C7-4426-A820-F07FB853B09F}" type="slidenum">
              <a:rPr lang="en-US" smtClean="0"/>
              <a:t>36</a:t>
            </a:fld>
            <a:endParaRPr lang="en-US"/>
          </a:p>
        </p:txBody>
      </p:sp>
    </p:spTree>
    <p:extLst>
      <p:ext uri="{BB962C8B-B14F-4D97-AF65-F5344CB8AC3E}">
        <p14:creationId xmlns:p14="http://schemas.microsoft.com/office/powerpoint/2010/main" val="178689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CC821A-37C7-4426-A820-F07FB853B09F}" type="slidenum">
              <a:rPr lang="en-US" smtClean="0"/>
              <a:t>37</a:t>
            </a:fld>
            <a:endParaRPr lang="en-US"/>
          </a:p>
        </p:txBody>
      </p:sp>
    </p:spTree>
    <p:extLst>
      <p:ext uri="{BB962C8B-B14F-4D97-AF65-F5344CB8AC3E}">
        <p14:creationId xmlns:p14="http://schemas.microsoft.com/office/powerpoint/2010/main" val="178689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nd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AB88-A927-0E58-978B-BD672CA0E1AA}"/>
              </a:ext>
            </a:extLst>
          </p:cNvPr>
          <p:cNvSpPr>
            <a:spLocks noGrp="1"/>
          </p:cNvSpPr>
          <p:nvPr>
            <p:ph type="ctrTitle"/>
          </p:nvPr>
        </p:nvSpPr>
        <p:spPr>
          <a:xfrm>
            <a:off x="591127" y="2964873"/>
            <a:ext cx="4405746" cy="3546764"/>
          </a:xfrm>
          <a:prstGeom prst="rect">
            <a:avLst/>
          </a:prstGeom>
        </p:spPr>
        <p:txBody>
          <a:bodyPr anchor="t"/>
          <a:lstStyle>
            <a:lvl1pPr algn="l">
              <a:defRPr lang="en-US" sz="2000" b="1" dirty="0">
                <a:solidFill>
                  <a:schemeClr val="tx1"/>
                </a:solidFill>
              </a:defRPr>
            </a:lvl1pPr>
          </a:lstStyle>
          <a:p>
            <a:r>
              <a:rPr lang="en-US"/>
              <a:t>Click to edit Master title style</a:t>
            </a:r>
          </a:p>
        </p:txBody>
      </p:sp>
      <p:sp>
        <p:nvSpPr>
          <p:cNvPr id="7" name="Text Placeholder 11">
            <a:extLst>
              <a:ext uri="{FF2B5EF4-FFF2-40B4-BE49-F238E27FC236}">
                <a16:creationId xmlns:a16="http://schemas.microsoft.com/office/drawing/2014/main" id="{681CFB4C-0082-7591-D601-508B2E0753B6}"/>
              </a:ext>
            </a:extLst>
          </p:cNvPr>
          <p:cNvSpPr>
            <a:spLocks noGrp="1"/>
          </p:cNvSpPr>
          <p:nvPr>
            <p:ph type="body" sz="quarter" idx="15"/>
          </p:nvPr>
        </p:nvSpPr>
        <p:spPr>
          <a:xfrm flipH="1">
            <a:off x="6095998" y="4177792"/>
            <a:ext cx="6096001" cy="2333845"/>
          </a:xfrm>
          <a:prstGeom prst="foldedCorner">
            <a:avLst>
              <a:gd name="adj" fmla="val 21194"/>
            </a:avLst>
          </a:prstGeom>
          <a:gradFill>
            <a:gsLst>
              <a:gs pos="100000">
                <a:schemeClr val="bg2">
                  <a:alpha val="76000"/>
                </a:schemeClr>
              </a:gs>
              <a:gs pos="0">
                <a:schemeClr val="bg1"/>
              </a:gs>
            </a:gsLst>
            <a:lin ang="0" scaled="0"/>
          </a:gradFill>
          <a:ln w="25400" cap="rnd">
            <a:noFill/>
          </a:ln>
          <a:effectLst>
            <a:outerShdw blurRad="50800" dist="38100" dir="10800000" sx="1000" sy="1000" algn="r" rotWithShape="0">
              <a:prstClr val="black">
                <a:alpha val="46000"/>
              </a:prstClr>
            </a:outerShdw>
          </a:effectLst>
        </p:spPr>
        <p:txBody>
          <a:bodyPr vert="horz" wrap="square" lIns="457200" tIns="182880" rIns="640080" bIns="182880">
            <a:noAutofit/>
          </a:bodyPr>
          <a:lstStyle>
            <a:lvl1pPr marL="0" indent="0">
              <a:buNone/>
              <a:defRPr lang="en-US" sz="1600" b="1" dirty="0"/>
            </a:lvl1pPr>
            <a:lvl2pPr marL="742950" indent="-28575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1023D64-FDEA-C94D-7B7A-7700863E6A3B}"/>
              </a:ext>
            </a:extLst>
          </p:cNvPr>
          <p:cNvSpPr>
            <a:spLocks noGrp="1"/>
          </p:cNvSpPr>
          <p:nvPr>
            <p:ph sz="quarter" idx="16"/>
          </p:nvPr>
        </p:nvSpPr>
        <p:spPr>
          <a:xfrm>
            <a:off x="6096000" y="678687"/>
            <a:ext cx="5532582" cy="2973723"/>
          </a:xfrm>
          <a:prstGeom prst="rect">
            <a:avLst/>
          </a:prstGeom>
        </p:spPr>
        <p:txBody>
          <a:bodyPr lIns="457200"/>
          <a:lstStyle>
            <a:lvl1pPr marL="0" indent="0">
              <a:buNone/>
              <a:defRPr sz="1800" b="1" i="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58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409700" y="461962"/>
            <a:ext cx="3861249" cy="1600200"/>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F5DA5BAF-F195-677A-12D6-23EFE1E8C820}"/>
              </a:ext>
            </a:extLst>
          </p:cNvPr>
          <p:cNvSpPr>
            <a:spLocks noGrp="1"/>
          </p:cNvSpPr>
          <p:nvPr>
            <p:ph idx="1"/>
          </p:nvPr>
        </p:nvSpPr>
        <p:spPr>
          <a:xfrm>
            <a:off x="5682112" y="461963"/>
            <a:ext cx="5976488" cy="5403850"/>
          </a:xfrm>
        </p:spPr>
        <p:txBody>
          <a:bodyPr/>
          <a:lstStyle>
            <a:lvl1pPr>
              <a:defRPr sz="2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36C221-39B5-E262-AAB5-9311398C95C0}"/>
              </a:ext>
            </a:extLst>
          </p:cNvPr>
          <p:cNvSpPr>
            <a:spLocks noGrp="1"/>
          </p:cNvSpPr>
          <p:nvPr>
            <p:ph type="body" sz="half" idx="2"/>
          </p:nvPr>
        </p:nvSpPr>
        <p:spPr>
          <a:xfrm>
            <a:off x="1409700" y="2062162"/>
            <a:ext cx="3861249" cy="3811588"/>
          </a:xfrm>
        </p:spPr>
        <p:txBody>
          <a:bodyPr>
            <a:normAutofit/>
          </a:bodyPr>
          <a:lstStyle>
            <a:lvl1pPr marL="0" indent="0">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April 14,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24459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F314-64BB-CE8C-8586-FCAD1DC3F9D1}"/>
              </a:ext>
            </a:extLst>
          </p:cNvPr>
          <p:cNvSpPr>
            <a:spLocks noGrp="1"/>
          </p:cNvSpPr>
          <p:nvPr>
            <p:ph type="title"/>
          </p:nvPr>
        </p:nvSpPr>
        <p:spPr>
          <a:xfrm>
            <a:off x="1409700" y="457200"/>
            <a:ext cx="6206289" cy="1495425"/>
          </a:xfrm>
        </p:spPr>
        <p:txBody>
          <a:bodyPr anchor="t">
            <a:normAutofit/>
          </a:bodyPr>
          <a:lstStyle>
            <a:lvl1pPr>
              <a:defRPr sz="2800"/>
            </a:lvl1pPr>
          </a:lstStyle>
          <a:p>
            <a:r>
              <a:rPr lang="en-US"/>
              <a:t>Click to edit Master title style</a:t>
            </a:r>
          </a:p>
        </p:txBody>
      </p:sp>
      <p:sp>
        <p:nvSpPr>
          <p:cNvPr id="9" name="Rectangle 8">
            <a:extLst>
              <a:ext uri="{FF2B5EF4-FFF2-40B4-BE49-F238E27FC236}">
                <a16:creationId xmlns:a16="http://schemas.microsoft.com/office/drawing/2014/main" id="{1A99C316-FE9B-EE7A-E7AC-3CB3A2264454}"/>
              </a:ext>
            </a:extLst>
          </p:cNvPr>
          <p:cNvSpPr/>
          <p:nvPr/>
        </p:nvSpPr>
        <p:spPr>
          <a:xfrm>
            <a:off x="7928811" y="0"/>
            <a:ext cx="4263189"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2D56C48-B4BC-6BAE-8575-D2991AE226B5}"/>
              </a:ext>
            </a:extLst>
          </p:cNvPr>
          <p:cNvSpPr>
            <a:spLocks noGrp="1"/>
          </p:cNvSpPr>
          <p:nvPr>
            <p:ph type="body" sz="half" idx="2"/>
          </p:nvPr>
        </p:nvSpPr>
        <p:spPr>
          <a:xfrm>
            <a:off x="1409700" y="2057400"/>
            <a:ext cx="6206289" cy="4114800"/>
          </a:xfrm>
        </p:spPr>
        <p:txBody>
          <a:bodyPr>
            <a:normAutofit/>
          </a:bodyPr>
          <a:lstStyle>
            <a:lvl1pPr marL="0" indent="0">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8" name="Content Placeholder 2">
            <a:extLst>
              <a:ext uri="{FF2B5EF4-FFF2-40B4-BE49-F238E27FC236}">
                <a16:creationId xmlns:a16="http://schemas.microsoft.com/office/drawing/2014/main" id="{99A50655-E04D-B2EC-69A4-B82ED56BFFBA}"/>
              </a:ext>
            </a:extLst>
          </p:cNvPr>
          <p:cNvSpPr>
            <a:spLocks noGrp="1"/>
          </p:cNvSpPr>
          <p:nvPr>
            <p:ph idx="1"/>
          </p:nvPr>
        </p:nvSpPr>
        <p:spPr>
          <a:xfrm>
            <a:off x="8253663" y="461962"/>
            <a:ext cx="3404937" cy="5710237"/>
          </a:xfrm>
        </p:spPr>
        <p:txBody>
          <a:bodyPr>
            <a:normAutofit/>
          </a:bodyPr>
          <a:lstStyle>
            <a:lvl1pPr>
              <a:defRPr sz="1800" b="0"/>
            </a:lvl1pPr>
            <a:lvl2pPr>
              <a:defRPr sz="1800" b="0"/>
            </a:lvl2pPr>
            <a:lvl3pPr>
              <a:defRPr sz="18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42F952DB-B8C4-A9C0-A029-DAA900635936}"/>
              </a:ext>
            </a:extLst>
          </p:cNvPr>
          <p:cNvSpPr>
            <a:spLocks noGrp="1"/>
          </p:cNvSpPr>
          <p:nvPr>
            <p:ph type="dt" sz="half" idx="10"/>
          </p:nvPr>
        </p:nvSpPr>
        <p:spPr>
          <a:xfrm>
            <a:off x="8716884" y="6356350"/>
            <a:ext cx="2773273" cy="365125"/>
          </a:xfrm>
        </p:spPr>
        <p:txBody>
          <a:bodyPr/>
          <a:lstStyle/>
          <a:p>
            <a:fld id="{2DF188F8-67CB-419F-AAD4-5AB1C4EFBB40}" type="datetime4">
              <a:rPr lang="en-US" smtClean="0"/>
              <a:t>April 14, 2026</a:t>
            </a:fld>
            <a:endParaRPr lang="en-US"/>
          </a:p>
        </p:txBody>
      </p:sp>
      <p:sp>
        <p:nvSpPr>
          <p:cNvPr id="11" name="Slide Number Placeholder 6">
            <a:extLst>
              <a:ext uri="{FF2B5EF4-FFF2-40B4-BE49-F238E27FC236}">
                <a16:creationId xmlns:a16="http://schemas.microsoft.com/office/drawing/2014/main" id="{056BF51B-0328-C25E-2DCC-D8967FE13ABA}"/>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1547494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E24E62B-01AB-F5DE-E2D4-85B1DECC92BB}"/>
              </a:ext>
            </a:extLst>
          </p:cNvPr>
          <p:cNvSpPr>
            <a:spLocks noGrp="1"/>
          </p:cNvSpPr>
          <p:nvPr>
            <p:ph type="pic" idx="1"/>
          </p:nvPr>
        </p:nvSpPr>
        <p:spPr>
          <a:xfrm>
            <a:off x="6629400" y="0"/>
            <a:ext cx="55626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7F314-64BB-CE8C-8586-FCAD1DC3F9D1}"/>
              </a:ext>
            </a:extLst>
          </p:cNvPr>
          <p:cNvSpPr>
            <a:spLocks noGrp="1"/>
          </p:cNvSpPr>
          <p:nvPr>
            <p:ph type="title"/>
          </p:nvPr>
        </p:nvSpPr>
        <p:spPr>
          <a:xfrm>
            <a:off x="1409700" y="457200"/>
            <a:ext cx="4686300" cy="1495425"/>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B2D56C48-B4BC-6BAE-8575-D2991AE226B5}"/>
              </a:ext>
            </a:extLst>
          </p:cNvPr>
          <p:cNvSpPr>
            <a:spLocks noGrp="1"/>
          </p:cNvSpPr>
          <p:nvPr>
            <p:ph type="body" sz="half" idx="2"/>
          </p:nvPr>
        </p:nvSpPr>
        <p:spPr>
          <a:xfrm>
            <a:off x="1409700" y="2057400"/>
            <a:ext cx="4686300" cy="4114800"/>
          </a:xfrm>
        </p:spPr>
        <p:txBody>
          <a:bodyPr>
            <a:normAutofit/>
          </a:bodyPr>
          <a:lstStyle>
            <a:lvl1pPr marL="0" indent="0">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April 14, 2026</a:t>
            </a:fld>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82312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B5507-349E-91F7-CAB9-162560B409DA}"/>
              </a:ext>
            </a:extLst>
          </p:cNvPr>
          <p:cNvSpPr>
            <a:spLocks noGrp="1"/>
          </p:cNvSpPr>
          <p:nvPr>
            <p:ph type="dt" sz="half" idx="10"/>
          </p:nvPr>
        </p:nvSpPr>
        <p:spPr/>
        <p:txBody>
          <a:bodyPr/>
          <a:lstStyle/>
          <a:p>
            <a:fld id="{E04ED878-FE2D-4EB0-92AE-3AAE8E62F8BE}" type="datetime4">
              <a:rPr lang="en-US" smtClean="0"/>
              <a:t>April 14, 2026</a:t>
            </a:fld>
            <a:endParaRPr lang="en-US"/>
          </a:p>
        </p:txBody>
      </p:sp>
      <p:sp>
        <p:nvSpPr>
          <p:cNvPr id="3" name="Footer Placeholder 2">
            <a:extLst>
              <a:ext uri="{FF2B5EF4-FFF2-40B4-BE49-F238E27FC236}">
                <a16:creationId xmlns:a16="http://schemas.microsoft.com/office/drawing/2014/main" id="{7A17D63F-78BF-543B-EA80-2BACC88375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D50EBD-8626-2905-A845-72ADB78CDE2B}"/>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40806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1409700" y="1122363"/>
            <a:ext cx="102489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1409700" y="3602038"/>
            <a:ext cx="102489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April 14, 2026</a:t>
            </a:fld>
            <a:endParaRPr lang="en-US"/>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6513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3D3AE-2541-364A-0DC2-19A646A7D8DD}"/>
              </a:ext>
            </a:extLst>
          </p:cNvPr>
          <p:cNvSpPr>
            <a:spLocks noGrp="1"/>
          </p:cNvSpPr>
          <p:nvPr>
            <p:ph idx="1"/>
          </p:nvPr>
        </p:nvSpPr>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ABF68954-6BCB-4193-BCAA-D68A2C6B9330}" type="datetime4">
              <a:rPr lang="en-US" smtClean="0"/>
              <a:t>April 14, 2026</a:t>
            </a:fld>
            <a:endParaRPr lang="en-US"/>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0280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eyn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3D3AE-2541-364A-0DC2-19A646A7D8DD}"/>
              </a:ext>
            </a:extLst>
          </p:cNvPr>
          <p:cNvSpPr>
            <a:spLocks noGrp="1"/>
          </p:cNvSpPr>
          <p:nvPr>
            <p:ph idx="1"/>
          </p:nvPr>
        </p:nvSpPr>
        <p:spPr>
          <a:xfrm>
            <a:off x="1409700" y="1466850"/>
            <a:ext cx="5591990" cy="4705350"/>
          </a:xfrm>
        </p:spPr>
        <p:txBody>
          <a:bodyPr>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April 14, 2026</a:t>
            </a:fld>
            <a:endParaRPr lang="en-US"/>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484182" y="1466850"/>
            <a:ext cx="4174415" cy="1661361"/>
          </a:xfrm>
          <a:prstGeom prst="foldedCorner">
            <a:avLst>
              <a:gd name="adj" fmla="val 28246"/>
            </a:avLst>
          </a:prstGeom>
          <a:solidFill>
            <a:schemeClr val="accent1">
              <a:lumMod val="10000"/>
              <a:lumOff val="90000"/>
            </a:schemeClr>
          </a:solidFill>
          <a:ln w="12700" cap="rnd">
            <a:solidFill>
              <a:schemeClr val="accent2"/>
            </a:solidFill>
          </a:ln>
        </p:spPr>
        <p:txBody>
          <a:bodyPr vert="horz" wrap="square" lIns="457200" tIns="182880" rIns="182880" bIns="182880">
            <a:noAutofit/>
          </a:bodyPr>
          <a:lstStyle>
            <a:lvl1pPr marL="0" indent="0">
              <a:buNone/>
              <a:defRPr lang="en-US" sz="1600" b="1" dirty="0"/>
            </a:lvl1pPr>
            <a:lvl2pPr marL="457200" indent="0">
              <a:buNone/>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99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eynot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3D3AE-2541-364A-0DC2-19A646A7D8DD}"/>
              </a:ext>
            </a:extLst>
          </p:cNvPr>
          <p:cNvSpPr>
            <a:spLocks noGrp="1"/>
          </p:cNvSpPr>
          <p:nvPr>
            <p:ph idx="1"/>
          </p:nvPr>
        </p:nvSpPr>
        <p:spPr>
          <a:xfrm>
            <a:off x="1409699" y="1466849"/>
            <a:ext cx="10248900" cy="2806677"/>
          </a:xfrm>
        </p:spPr>
        <p:txBody>
          <a:bodyPr>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14, 2026</a:t>
            </a:fld>
            <a:endParaRPr lang="en-US"/>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1409698" y="4463716"/>
            <a:ext cx="10267867"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457200" tIns="182880" rIns="182880" bIns="182880">
            <a:noAutofit/>
          </a:bodyPr>
          <a:lstStyle>
            <a:lvl1pPr marL="0" indent="0">
              <a:buNone/>
              <a:defRPr lang="en-US" sz="1600" b="1" dirty="0"/>
            </a:lvl1pPr>
            <a:lvl2pPr marL="457200" indent="0">
              <a:buNone/>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335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5086D0-23A2-1C6B-A4BF-B6E909DA999A}"/>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rmAutofit/>
          </a:bodyPr>
          <a:lstStyle>
            <a:lvl1pPr>
              <a:defRPr sz="1800" b="0"/>
            </a:lvl1pPr>
            <a:lvl2pPr>
              <a:defRPr sz="1800" b="0"/>
            </a:lvl2pPr>
            <a:lvl3pPr>
              <a:defRPr sz="18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a:xfrm>
            <a:off x="1409700" y="457200"/>
            <a:ext cx="5819775" cy="914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8B3D3AE-2541-364A-0DC2-19A646A7D8DD}"/>
              </a:ext>
            </a:extLst>
          </p:cNvPr>
          <p:cNvSpPr>
            <a:spLocks noGrp="1"/>
          </p:cNvSpPr>
          <p:nvPr>
            <p:ph idx="1"/>
          </p:nvPr>
        </p:nvSpPr>
        <p:spPr>
          <a:xfrm>
            <a:off x="1409699" y="1466849"/>
            <a:ext cx="5819775" cy="2806677"/>
          </a:xfrm>
        </p:spPr>
        <p:txBody>
          <a:bodyPr>
            <a:normAutofit/>
          </a:bodyPr>
          <a:lstStyle>
            <a:lvl1pPr marL="0" indent="0">
              <a:buNone/>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April 14, 2026</a:t>
            </a:fld>
            <a:endParaRPr lang="en-US"/>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1409698" y="4463716"/>
            <a:ext cx="5819776"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457200" tIns="182880" rIns="182880" bIns="182880">
            <a:noAutofit/>
          </a:bodyPr>
          <a:lstStyle>
            <a:lvl1pPr marL="0" indent="0">
              <a:buNone/>
              <a:defRPr lang="en-US" sz="1600" b="1" dirty="0"/>
            </a:lvl1pPr>
            <a:lvl2pPr marL="457200" indent="0">
              <a:buNone/>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747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35EF-7E76-2608-57B5-E1FBC43C6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FBDC85-E330-1A5F-CDFC-4D24BA5FECAC}"/>
              </a:ext>
            </a:extLst>
          </p:cNvPr>
          <p:cNvSpPr>
            <a:spLocks noGrp="1"/>
          </p:cNvSpPr>
          <p:nvPr>
            <p:ph sz="half" idx="1"/>
          </p:nvPr>
        </p:nvSpPr>
        <p:spPr>
          <a:xfrm>
            <a:off x="1409700" y="1825625"/>
            <a:ext cx="5105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67398-BE29-18E2-BC22-BFA98E1D217E}"/>
              </a:ext>
            </a:extLst>
          </p:cNvPr>
          <p:cNvSpPr>
            <a:spLocks noGrp="1"/>
          </p:cNvSpPr>
          <p:nvPr>
            <p:ph sz="half" idx="2"/>
          </p:nvPr>
        </p:nvSpPr>
        <p:spPr>
          <a:xfrm>
            <a:off x="66675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April 14, 2026</a:t>
            </a:fld>
            <a:endParaRPr lang="en-US"/>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60754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AE57-1C86-FA27-C35A-F741A93F8692}"/>
              </a:ext>
            </a:extLst>
          </p:cNvPr>
          <p:cNvSpPr>
            <a:spLocks noGrp="1"/>
          </p:cNvSpPr>
          <p:nvPr>
            <p:ph type="title"/>
          </p:nvPr>
        </p:nvSpPr>
        <p:spPr>
          <a:xfrm>
            <a:off x="1409700" y="461963"/>
            <a:ext cx="10248900" cy="1131888"/>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54799B-4078-A0AB-CAC1-2742F701D8C5}"/>
              </a:ext>
            </a:extLst>
          </p:cNvPr>
          <p:cNvSpPr>
            <a:spLocks noGrp="1"/>
          </p:cNvSpPr>
          <p:nvPr>
            <p:ph type="body" idx="1"/>
          </p:nvPr>
        </p:nvSpPr>
        <p:spPr>
          <a:xfrm>
            <a:off x="1429756" y="1778000"/>
            <a:ext cx="4968221"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F6F8F-EC47-D29F-078B-D81E9760AD61}"/>
              </a:ext>
            </a:extLst>
          </p:cNvPr>
          <p:cNvSpPr>
            <a:spLocks noGrp="1"/>
          </p:cNvSpPr>
          <p:nvPr>
            <p:ph sz="half" idx="2"/>
          </p:nvPr>
        </p:nvSpPr>
        <p:spPr>
          <a:xfrm>
            <a:off x="1429756" y="2601912"/>
            <a:ext cx="4968221" cy="3570288"/>
          </a:xfrm>
        </p:spPr>
        <p:txBody>
          <a:bodyPr/>
          <a:lstStyle>
            <a:lvl1pPr>
              <a:defRPr sz="1800" b="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05E1D-AC60-A3C7-9A5F-1A4834C03E05}"/>
              </a:ext>
            </a:extLst>
          </p:cNvPr>
          <p:cNvSpPr>
            <a:spLocks noGrp="1"/>
          </p:cNvSpPr>
          <p:nvPr>
            <p:ph type="body" sz="quarter" idx="3"/>
          </p:nvPr>
        </p:nvSpPr>
        <p:spPr>
          <a:xfrm>
            <a:off x="6665912" y="1778000"/>
            <a:ext cx="49926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7BA1AE-7E7A-962E-D733-3D66A37CA97F}"/>
              </a:ext>
            </a:extLst>
          </p:cNvPr>
          <p:cNvSpPr>
            <a:spLocks noGrp="1"/>
          </p:cNvSpPr>
          <p:nvPr>
            <p:ph sz="quarter" idx="4"/>
          </p:nvPr>
        </p:nvSpPr>
        <p:spPr>
          <a:xfrm>
            <a:off x="6665912" y="2601912"/>
            <a:ext cx="4992688" cy="3570288"/>
          </a:xfrm>
        </p:spPr>
        <p:txBody>
          <a:bodyPr/>
          <a:lstStyle>
            <a:lvl1pPr>
              <a:defRPr sz="1800" b="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60447B-7584-415D-34C2-F24401ED665B}"/>
              </a:ext>
            </a:extLst>
          </p:cNvPr>
          <p:cNvSpPr>
            <a:spLocks noGrp="1"/>
          </p:cNvSpPr>
          <p:nvPr>
            <p:ph type="dt" sz="half" idx="10"/>
          </p:nvPr>
        </p:nvSpPr>
        <p:spPr/>
        <p:txBody>
          <a:bodyPr/>
          <a:lstStyle/>
          <a:p>
            <a:fld id="{12D94641-4E5B-402C-90E7-040B4ADEA3F3}" type="datetime4">
              <a:rPr lang="en-US" smtClean="0"/>
              <a:t>April 14, 2026</a:t>
            </a:fld>
            <a:endParaRPr lang="en-US"/>
          </a:p>
        </p:txBody>
      </p:sp>
      <p:sp>
        <p:nvSpPr>
          <p:cNvPr id="8" name="Footer Placeholder 7">
            <a:extLst>
              <a:ext uri="{FF2B5EF4-FFF2-40B4-BE49-F238E27FC236}">
                <a16:creationId xmlns:a16="http://schemas.microsoft.com/office/drawing/2014/main" id="{2AD07D94-2E3B-8924-ED6B-C2DCA5B17A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6CD7BD-3215-A448-9773-15E7EA6AAD98}"/>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7026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April 14, 2026</a:t>
            </a:fld>
            <a:endParaRPr lang="en-US"/>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572848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7.sv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D2D4567-9C17-52BE-2C52-0FF1FDE067EB}"/>
              </a:ext>
            </a:extLst>
          </p:cNvPr>
          <p:cNvPicPr>
            <a:picLocks noChangeAspect="1"/>
          </p:cNvPicPr>
          <p:nvPr/>
        </p:nvPicPr>
        <p:blipFill>
          <a:blip r:embed="rId3">
            <a:extLst>
              <a:ext uri="{28A0092B-C50C-407E-A947-70E740481C1C}">
                <a14:useLocalDpi xmlns:a14="http://schemas.microsoft.com/office/drawing/2010/main" val="0"/>
              </a:ext>
            </a:extLst>
          </a:blip>
          <a:srcRect l="42428" t="20414" r="15102"/>
          <a:stretch>
            <a:fillRect/>
          </a:stretch>
        </p:blipFill>
        <p:spPr>
          <a:xfrm>
            <a:off x="-1" y="0"/>
            <a:ext cx="5178057" cy="6859677"/>
          </a:xfrm>
          <a:prstGeom prst="rect">
            <a:avLst/>
          </a:prstGeom>
        </p:spPr>
      </p:pic>
      <p:sp>
        <p:nvSpPr>
          <p:cNvPr id="6" name="Rectangle 5">
            <a:extLst>
              <a:ext uri="{FF2B5EF4-FFF2-40B4-BE49-F238E27FC236}">
                <a16:creationId xmlns:a16="http://schemas.microsoft.com/office/drawing/2014/main" id="{E6D46C12-4D68-B78F-BDCC-CF1D20818D85}"/>
              </a:ext>
            </a:extLst>
          </p:cNvPr>
          <p:cNvSpPr>
            <a:spLocks/>
          </p:cNvSpPr>
          <p:nvPr userDrawn="1"/>
        </p:nvSpPr>
        <p:spPr>
          <a:xfrm>
            <a:off x="0" y="0"/>
            <a:ext cx="5178057" cy="6859677"/>
          </a:xfrm>
          <a:prstGeom prst="rect">
            <a:avLst/>
          </a:prstGeom>
          <a:gradFill flip="none" rotWithShape="1">
            <a:gsLst>
              <a:gs pos="12000">
                <a:schemeClr val="bg1">
                  <a:alpha val="0"/>
                </a:schemeClr>
              </a:gs>
              <a:gs pos="34000">
                <a:schemeClr val="bg2">
                  <a:alpha val="80000"/>
                </a:schemeClr>
              </a:gs>
              <a:gs pos="72000">
                <a:schemeClr val="accent1"/>
              </a:gs>
              <a:gs pos="96000">
                <a:schemeClr val="accent1">
                  <a:lumMod val="6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B1394742-DB20-F5A4-EF07-041CE04B7EDF}"/>
              </a:ext>
            </a:extLst>
          </p:cNvPr>
          <p:cNvSpPr txBox="1">
            <a:spLocks/>
          </p:cNvSpPr>
          <p:nvPr/>
        </p:nvSpPr>
        <p:spPr>
          <a:xfrm>
            <a:off x="625642" y="2295627"/>
            <a:ext cx="4007318" cy="38522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spc="0">
                <a:solidFill>
                  <a:schemeClr val="bg2"/>
                </a:solidFill>
              </a:rPr>
              <a:t>PUBLIC</a:t>
            </a:r>
          </a:p>
        </p:txBody>
      </p:sp>
      <p:pic>
        <p:nvPicPr>
          <p:cNvPr id="10" name="Graphic 9">
            <a:extLst>
              <a:ext uri="{FF2B5EF4-FFF2-40B4-BE49-F238E27FC236}">
                <a16:creationId xmlns:a16="http://schemas.microsoft.com/office/drawing/2014/main" id="{6E030655-E5E4-1A29-D4B4-82202FBACE01}"/>
              </a:ext>
            </a:extLst>
          </p:cNvPr>
          <p:cNvPicPr>
            <a:picLocks noChangeAspect="1"/>
          </p:cNvPicPr>
          <p:nvPr userDrawn="1"/>
        </p:nvPicPr>
        <p:blipFill>
          <a:blip r:embed="rId4">
            <a:alphaModFix/>
            <a:extLst>
              <a:ext uri="{96DAC541-7B7A-43D3-8B79-37D633B846F1}">
                <asvg:svgBlip xmlns:asvg="http://schemas.microsoft.com/office/drawing/2016/SVG/main" r:embed="rId5"/>
              </a:ext>
            </a:extLst>
          </a:blip>
          <a:srcRect l="12147" r="42058"/>
          <a:stretch/>
        </p:blipFill>
        <p:spPr>
          <a:xfrm>
            <a:off x="-1" y="-453125"/>
            <a:ext cx="6096001" cy="2536941"/>
          </a:xfrm>
          <a:prstGeom prst="rect">
            <a:avLst/>
          </a:prstGeom>
          <a:effectLst>
            <a:outerShdw blurRad="50800" dist="12700" dir="18900000" algn="bl" rotWithShape="0">
              <a:schemeClr val="accent2">
                <a:alpha val="77000"/>
              </a:schemeClr>
            </a:outerShdw>
          </a:effectLst>
        </p:spPr>
      </p:pic>
      <p:sp>
        <p:nvSpPr>
          <p:cNvPr id="2" name="Rectangle 1">
            <a:extLst>
              <a:ext uri="{FF2B5EF4-FFF2-40B4-BE49-F238E27FC236}">
                <a16:creationId xmlns:a16="http://schemas.microsoft.com/office/drawing/2014/main" id="{9B1C74B4-43EE-6F8D-EF0E-EFC502233405}"/>
              </a:ext>
            </a:extLst>
          </p:cNvPr>
          <p:cNvSpPr/>
          <p:nvPr userDrawn="1"/>
        </p:nvSpPr>
        <p:spPr>
          <a:xfrm>
            <a:off x="5229224" y="457200"/>
            <a:ext cx="1066801" cy="322763"/>
          </a:xfrm>
          <a:prstGeom prst="rect">
            <a:avLst/>
          </a:prstGeom>
          <a:gradFill>
            <a:gsLst>
              <a:gs pos="66000">
                <a:srgbClr val="FCFEFE">
                  <a:alpha val="82000"/>
                </a:srgbClr>
              </a:gs>
              <a:gs pos="32000">
                <a:srgbClr val="F9FDFD"/>
              </a:gs>
              <a:gs pos="100000">
                <a:srgbClr val="FFFFFF">
                  <a:alpha val="0"/>
                </a:srgb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AE3811DB-3513-CA53-85B9-F1663E15E4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7698" y="779963"/>
            <a:ext cx="2727466" cy="1000543"/>
          </a:xfrm>
          <a:prstGeom prst="rect">
            <a:avLst/>
          </a:prstGeom>
          <a:effectLst>
            <a:outerShdw blurRad="50800" dist="12700" dir="10800000" algn="r" rotWithShape="0">
              <a:schemeClr val="tx2">
                <a:alpha val="40000"/>
              </a:schemeClr>
            </a:outerShdw>
          </a:effectLst>
        </p:spPr>
      </p:pic>
    </p:spTree>
    <p:extLst>
      <p:ext uri="{BB962C8B-B14F-4D97-AF65-F5344CB8AC3E}">
        <p14:creationId xmlns:p14="http://schemas.microsoft.com/office/powerpoint/2010/main" val="367247190"/>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83CF2B-0A2F-BFC5-7036-5D4F4900FDAC}"/>
              </a:ext>
            </a:extLst>
          </p:cNvPr>
          <p:cNvSpPr/>
          <p:nvPr userDrawn="1"/>
        </p:nvSpPr>
        <p:spPr>
          <a:xfrm>
            <a:off x="-12038" y="0"/>
            <a:ext cx="986591" cy="6858000"/>
          </a:xfrm>
          <a:prstGeom prst="rect">
            <a:avLst/>
          </a:prstGeom>
          <a:gradFill>
            <a:gsLst>
              <a:gs pos="12000">
                <a:schemeClr val="bg1">
                  <a:alpha val="0"/>
                </a:schemeClr>
              </a:gs>
              <a:gs pos="30000">
                <a:schemeClr val="bg2">
                  <a:alpha val="80000"/>
                </a:schemeClr>
              </a:gs>
              <a:gs pos="69000">
                <a:schemeClr val="accent1"/>
              </a:gs>
              <a:gs pos="100000">
                <a:schemeClr val="accent1">
                  <a:lumMod val="60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409700" y="457200"/>
            <a:ext cx="10248900"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1409700" y="1466850"/>
            <a:ext cx="10248900" cy="47101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91440" tIns="45720" rIns="91440" bIns="45720" rtlCol="0" anchor="ctr"/>
          <a:lstStyle>
            <a:lvl1pPr algn="ctr">
              <a:defRPr sz="1200">
                <a:solidFill>
                  <a:srgbClr val="5B6770"/>
                </a:solidFill>
              </a:defRPr>
            </a:lvl1pPr>
          </a:lstStyle>
          <a:p>
            <a:fld id="{B145F6E8-FE0B-4A87-A96D-6C3DE3AC3724}" type="datetime4">
              <a:rPr lang="en-US" smtClean="0"/>
              <a:t>April 14,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1409700" y="6356350"/>
            <a:ext cx="7134225" cy="365125"/>
          </a:xfrm>
          <a:prstGeom prst="rect">
            <a:avLst/>
          </a:prstGeom>
        </p:spPr>
        <p:txBody>
          <a:bodyPr vert="horz" lIns="91440" tIns="45720" rIns="91440" bIns="4572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grpSp>
        <p:nvGrpSpPr>
          <p:cNvPr id="17" name="Group 16">
            <a:extLst>
              <a:ext uri="{FF2B5EF4-FFF2-40B4-BE49-F238E27FC236}">
                <a16:creationId xmlns:a16="http://schemas.microsoft.com/office/drawing/2014/main" id="{22A2A7D9-3B82-FF70-3D5A-AB99F78EB0B9}"/>
              </a:ext>
            </a:extLst>
          </p:cNvPr>
          <p:cNvGrpSpPr/>
          <p:nvPr/>
        </p:nvGrpSpPr>
        <p:grpSpPr>
          <a:xfrm>
            <a:off x="-91688" y="457199"/>
            <a:ext cx="1145893" cy="358777"/>
            <a:chOff x="-91688" y="6362698"/>
            <a:chExt cx="1145893" cy="358777"/>
          </a:xfrm>
        </p:grpSpPr>
        <p:grpSp>
          <p:nvGrpSpPr>
            <p:cNvPr id="16" name="Group 15">
              <a:extLst>
                <a:ext uri="{FF2B5EF4-FFF2-40B4-BE49-F238E27FC236}">
                  <a16:creationId xmlns:a16="http://schemas.microsoft.com/office/drawing/2014/main" id="{D2C842C5-FA30-5DED-86D5-5F8D9F543C7F}"/>
                </a:ext>
              </a:extLst>
            </p:cNvPr>
            <p:cNvGrpSpPr/>
            <p:nvPr/>
          </p:nvGrpSpPr>
          <p:grpSpPr>
            <a:xfrm rot="10800000">
              <a:off x="-12035" y="6362698"/>
              <a:ext cx="986590" cy="358777"/>
              <a:chOff x="120642" y="6362700"/>
              <a:chExt cx="986590" cy="358777"/>
            </a:xfrm>
          </p:grpSpPr>
          <p:sp>
            <p:nvSpPr>
              <p:cNvPr id="13" name="Rectangle 12">
                <a:extLst>
                  <a:ext uri="{FF2B5EF4-FFF2-40B4-BE49-F238E27FC236}">
                    <a16:creationId xmlns:a16="http://schemas.microsoft.com/office/drawing/2014/main" id="{BEF5B725-F41A-08C1-682A-3D00B5A78FCA}"/>
                  </a:ext>
                </a:extLst>
              </p:cNvPr>
              <p:cNvSpPr/>
              <p:nvPr/>
            </p:nvSpPr>
            <p:spPr>
              <a:xfrm>
                <a:off x="120642" y="6362702"/>
                <a:ext cx="986590" cy="358775"/>
              </a:xfrm>
              <a:prstGeom prst="rect">
                <a:avLst/>
              </a:prstGeom>
              <a:solidFill>
                <a:schemeClr val="accent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843A1C-B579-52A8-B1BD-390AA7BCC63C}"/>
                  </a:ext>
                </a:extLst>
              </p:cNvPr>
              <p:cNvSpPr/>
              <p:nvPr/>
            </p:nvSpPr>
            <p:spPr>
              <a:xfrm>
                <a:off x="995174" y="6362700"/>
                <a:ext cx="45719" cy="358775"/>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17D3BE8-874B-FEB2-CBA5-B4E811FD4D3F}"/>
                  </a:ext>
                </a:extLst>
              </p:cNvPr>
              <p:cNvSpPr/>
              <p:nvPr/>
            </p:nvSpPr>
            <p:spPr>
              <a:xfrm>
                <a:off x="1061511" y="6362700"/>
                <a:ext cx="45719" cy="358775"/>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3774EB0-BFCB-30E8-B335-7951604850CF}"/>
                </a:ext>
              </a:extLst>
            </p:cNvPr>
            <p:cNvSpPr txBox="1"/>
            <p:nvPr/>
          </p:nvSpPr>
          <p:spPr>
            <a:xfrm>
              <a:off x="-91688" y="6408543"/>
              <a:ext cx="1145893" cy="276999"/>
            </a:xfrm>
            <a:prstGeom prst="rect">
              <a:avLst/>
            </a:prstGeom>
            <a:noFill/>
          </p:spPr>
          <p:txBody>
            <a:bodyPr wrap="square" rtlCol="0">
              <a:spAutoFit/>
            </a:bodyPr>
            <a:lstStyle/>
            <a:p>
              <a:pPr algn="ctr"/>
              <a:r>
                <a:rPr lang="en-US" sz="1200" b="1" spc="0">
                  <a:solidFill>
                    <a:schemeClr val="bg1"/>
                  </a:solidFill>
                </a:rPr>
                <a:t>PUBLIC</a:t>
              </a:r>
            </a:p>
          </p:txBody>
        </p:sp>
      </p:grpSp>
      <p:pic>
        <p:nvPicPr>
          <p:cNvPr id="8" name="Graphic 7">
            <a:extLst>
              <a:ext uri="{FF2B5EF4-FFF2-40B4-BE49-F238E27FC236}">
                <a16:creationId xmlns:a16="http://schemas.microsoft.com/office/drawing/2014/main" id="{B1B07D58-B792-5D8A-8C37-CEEBE9F8E56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19970" y="6045200"/>
            <a:ext cx="522575" cy="676274"/>
          </a:xfrm>
          <a:prstGeom prst="rect">
            <a:avLst/>
          </a:prstGeom>
        </p:spPr>
      </p:pic>
    </p:spTree>
    <p:extLst>
      <p:ext uri="{BB962C8B-B14F-4D97-AF65-F5344CB8AC3E}">
        <p14:creationId xmlns:p14="http://schemas.microsoft.com/office/powerpoint/2010/main" val="3499037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72" r:id="rId4"/>
    <p:sldLayoutId id="2147483673" r:id="rId5"/>
    <p:sldLayoutId id="2147483664" r:id="rId6"/>
    <p:sldLayoutId id="2147483665" r:id="rId7"/>
    <p:sldLayoutId id="2147483666" r:id="rId8"/>
    <p:sldLayoutId id="2147483668" r:id="rId9"/>
    <p:sldLayoutId id="2147483670" r:id="rId10"/>
    <p:sldLayoutId id="2147483669" r:id="rId11"/>
    <p:sldLayoutId id="2147483667" r:id="rId12"/>
  </p:sldLayoutIdLst>
  <p:hf hdr="0" ftr="0" dt="0"/>
  <p:txStyles>
    <p:titleStyle>
      <a:lvl1pPr algn="l" defTabSz="914400" rtl="0" eaLnBrk="1" latinLnBrk="0" hangingPunct="1">
        <a:lnSpc>
          <a:spcPct val="90000"/>
        </a:lnSpc>
        <a:spcBef>
          <a:spcPct val="0"/>
        </a:spcBef>
        <a:buNone/>
        <a:defRPr sz="2800" b="1" kern="1200">
          <a:solidFill>
            <a:srgbClr val="1F8B9D"/>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44">
          <p15:clr>
            <a:srgbClr val="F26B43"/>
          </p15:clr>
        </p15:guide>
        <p15:guide id="3" pos="888">
          <p15:clr>
            <a:srgbClr val="F26B43"/>
          </p15:clr>
        </p15:guide>
        <p15:guide id="4" orient="horz" pos="288">
          <p15:clr>
            <a:srgbClr val="F26B43"/>
          </p15:clr>
        </p15:guide>
        <p15:guide id="5" pos="41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5737C2-5449-D1BE-ED51-589FDCFE0C92}"/>
              </a:ext>
            </a:extLst>
          </p:cNvPr>
          <p:cNvSpPr>
            <a:spLocks noGrp="1"/>
          </p:cNvSpPr>
          <p:nvPr>
            <p:ph type="ctrTitle"/>
          </p:nvPr>
        </p:nvSpPr>
        <p:spPr/>
        <p:txBody>
          <a:bodyPr/>
          <a:lstStyle/>
          <a:p>
            <a:r>
              <a:rPr lang="en-US" sz="2400" dirty="0"/>
              <a:t>ERCOT Annual Inertia Analysis</a:t>
            </a:r>
            <a:br>
              <a:rPr lang="en-US" sz="2400" dirty="0"/>
            </a:br>
            <a:br>
              <a:rPr lang="en-US" sz="2400" dirty="0"/>
            </a:br>
            <a:br>
              <a:rPr lang="en-US" sz="2400" dirty="0"/>
            </a:br>
            <a:r>
              <a:rPr lang="en-US" sz="1800" dirty="0">
                <a:solidFill>
                  <a:srgbClr val="5B6770"/>
                </a:solidFill>
              </a:rPr>
              <a:t>Jorge Cantu</a:t>
            </a:r>
            <a:br>
              <a:rPr lang="en-US" sz="1800" dirty="0">
                <a:solidFill>
                  <a:srgbClr val="5B6770"/>
                </a:solidFill>
              </a:rPr>
            </a:br>
            <a:r>
              <a:rPr lang="en-US" sz="1800" dirty="0">
                <a:solidFill>
                  <a:srgbClr val="5B6770"/>
                </a:solidFill>
              </a:rPr>
              <a:t>ERCOT Operations Planning</a:t>
            </a:r>
            <a:br>
              <a:rPr lang="en-US" sz="1800" dirty="0">
                <a:solidFill>
                  <a:srgbClr val="5B6770"/>
                </a:solidFill>
              </a:rPr>
            </a:br>
            <a:br>
              <a:rPr lang="en-US" sz="1800" b="0" dirty="0"/>
            </a:br>
            <a:br>
              <a:rPr lang="en-US" sz="1800" b="0" dirty="0"/>
            </a:br>
            <a:br>
              <a:rPr lang="en-US" sz="1800" b="0" dirty="0"/>
            </a:br>
            <a:r>
              <a:rPr lang="en-US" sz="1800" b="0" dirty="0"/>
              <a:t>PDCWG</a:t>
            </a:r>
            <a:br>
              <a:rPr lang="en-US" sz="1800" b="0" dirty="0"/>
            </a:br>
            <a:r>
              <a:rPr lang="en-US" sz="1800" b="0" dirty="0"/>
              <a:t>April 15, 2026</a:t>
            </a:r>
            <a:br>
              <a:rPr lang="en-US" dirty="0"/>
            </a:br>
            <a:br>
              <a:rPr lang="en-US" dirty="0"/>
            </a:br>
            <a:endParaRPr lang="en-US" dirty="0"/>
          </a:p>
        </p:txBody>
      </p:sp>
      <p:sp>
        <p:nvSpPr>
          <p:cNvPr id="7" name="Text Placeholder 6">
            <a:extLst>
              <a:ext uri="{FF2B5EF4-FFF2-40B4-BE49-F238E27FC236}">
                <a16:creationId xmlns:a16="http://schemas.microsoft.com/office/drawing/2014/main" id="{A14BB4E3-82B8-6B1B-CEAA-882941D245C9}"/>
              </a:ext>
            </a:extLst>
          </p:cNvPr>
          <p:cNvSpPr>
            <a:spLocks noGrp="1"/>
          </p:cNvSpPr>
          <p:nvPr>
            <p:ph type="body" sz="quarter" idx="15"/>
          </p:nvPr>
        </p:nvSpPr>
        <p:spPr>
          <a:xfrm flipH="1">
            <a:off x="6095995" y="1438381"/>
            <a:ext cx="6096001" cy="5073255"/>
          </a:xfrm>
          <a:prstGeom prst="foldedCorner">
            <a:avLst>
              <a:gd name="adj" fmla="val 15277"/>
            </a:avLst>
          </a:prstGeom>
        </p:spPr>
        <p:txBody>
          <a:bodyPr/>
          <a:lstStyle/>
          <a:p>
            <a:r>
              <a:rPr lang="en-US" dirty="0"/>
              <a:t>Key Takeaway(s)</a:t>
            </a:r>
          </a:p>
          <a:p>
            <a:pPr lvl="1">
              <a:spcAft>
                <a:spcPts val="600"/>
              </a:spcAft>
              <a:buFont typeface="Arial" panose="020B0604020202020204" pitchFamily="34" charset="0"/>
              <a:buChar char="–"/>
            </a:pPr>
            <a:r>
              <a:rPr lang="en-US" dirty="0"/>
              <a:t>Lowest system inertia in 2025 was 118.3 GW*s on March 18</a:t>
            </a:r>
            <a:r>
              <a:rPr lang="en-US" baseline="30000" dirty="0"/>
              <a:t>th</a:t>
            </a:r>
            <a:r>
              <a:rPr lang="en-US" dirty="0"/>
              <a:t> 12:00 PM, there was 298 MW FFR available.</a:t>
            </a:r>
          </a:p>
          <a:p>
            <a:pPr lvl="1">
              <a:spcAft>
                <a:spcPts val="600"/>
              </a:spcAft>
              <a:buFont typeface="Arial" panose="020B0604020202020204" pitchFamily="34" charset="0"/>
              <a:buChar char="–"/>
            </a:pPr>
            <a:r>
              <a:rPr lang="en-US" dirty="0"/>
              <a:t>Overall Increase in IRR Penetration in the Spring and Summer months.</a:t>
            </a:r>
          </a:p>
          <a:p>
            <a:pPr lvl="1">
              <a:spcAft>
                <a:spcPts val="600"/>
              </a:spcAft>
              <a:buFont typeface="Arial" panose="020B0604020202020204" pitchFamily="34" charset="0"/>
              <a:buChar char="–"/>
            </a:pPr>
            <a:r>
              <a:rPr lang="en-US" dirty="0"/>
              <a:t>Our lowest hours of inertia have moved from the night hours to the middle of the day due to high growth in solar generation.</a:t>
            </a:r>
          </a:p>
          <a:p>
            <a:pPr lvl="1">
              <a:spcAft>
                <a:spcPts val="600"/>
              </a:spcAft>
              <a:buFont typeface="Arial" panose="020B0604020202020204" pitchFamily="34" charset="0"/>
              <a:buChar char="–"/>
            </a:pPr>
            <a:r>
              <a:rPr lang="en-US" dirty="0"/>
              <a:t>In 2025 and 2026, we are statistically carrying more FFR during the day hours compared to recent years and due to the influence of FFR on Critical Inertia, the resulting Critical Inertia levels are lower during the day hours.</a:t>
            </a:r>
          </a:p>
          <a:p>
            <a:pPr lvl="1">
              <a:spcAft>
                <a:spcPts val="600"/>
              </a:spcAft>
              <a:buFont typeface="Arial" panose="020B0604020202020204" pitchFamily="34" charset="0"/>
              <a:buChar char="–"/>
            </a:pPr>
            <a:r>
              <a:rPr lang="en-US" dirty="0"/>
              <a:t>Our new minimum system inertia of 114.7 GW*s happened March 14</a:t>
            </a:r>
            <a:r>
              <a:rPr lang="en-US" baseline="30000" dirty="0"/>
              <a:t>th  </a:t>
            </a:r>
            <a:r>
              <a:rPr lang="en-US" dirty="0"/>
              <a:t>2026 12:00 PM, there was 430 MW FFR available.</a:t>
            </a:r>
          </a:p>
        </p:txBody>
      </p:sp>
      <p:sp>
        <p:nvSpPr>
          <p:cNvPr id="8" name="Content Placeholder 7">
            <a:extLst>
              <a:ext uri="{FF2B5EF4-FFF2-40B4-BE49-F238E27FC236}">
                <a16:creationId xmlns:a16="http://schemas.microsoft.com/office/drawing/2014/main" id="{35D67787-A98A-B197-5824-53956519728A}"/>
              </a:ext>
            </a:extLst>
          </p:cNvPr>
          <p:cNvSpPr>
            <a:spLocks noGrp="1"/>
          </p:cNvSpPr>
          <p:nvPr>
            <p:ph sz="quarter" idx="16"/>
          </p:nvPr>
        </p:nvSpPr>
        <p:spPr>
          <a:xfrm>
            <a:off x="6095996" y="234759"/>
            <a:ext cx="5532582" cy="1063100"/>
          </a:xfrm>
        </p:spPr>
        <p:txBody>
          <a:bodyPr/>
          <a:lstStyle/>
          <a:p>
            <a:pPr marL="285750" indent="-285750">
              <a:lnSpc>
                <a:spcPct val="100000"/>
              </a:lnSpc>
              <a:spcBef>
                <a:spcPts val="0"/>
              </a:spcBef>
              <a:buFont typeface="Arial" panose="020B0604020202020204" pitchFamily="34" charset="0"/>
              <a:buChar char="•"/>
              <a:defRPr/>
            </a:pPr>
            <a:r>
              <a:rPr kumimoji="0" lang="en-US" sz="1600" b="1" i="0" u="none" strike="noStrike" kern="1200" cap="none" spc="0" normalizeH="0" baseline="0" noProof="0" dirty="0">
                <a:ln>
                  <a:noFill/>
                </a:ln>
                <a:effectLst/>
                <a:uLnTx/>
                <a:uFillTx/>
                <a:latin typeface="Arial"/>
                <a:ea typeface="+mn-ea"/>
                <a:cs typeface="+mn-cs"/>
              </a:rPr>
              <a:t>Purpose</a:t>
            </a:r>
          </a:p>
          <a:p>
            <a:pPr lvl="1"/>
            <a:r>
              <a:rPr lang="en-US" dirty="0"/>
              <a:t>Provide an update on System Level Inertia with a focus on 2025 with some insights to 2026.</a:t>
            </a:r>
          </a:p>
          <a:p>
            <a:pPr lvl="1"/>
            <a:endParaRPr lang="en-US" dirty="0">
              <a:cs typeface="Arial"/>
            </a:endParaRPr>
          </a:p>
        </p:txBody>
      </p:sp>
    </p:spTree>
    <p:extLst>
      <p:ext uri="{BB962C8B-B14F-4D97-AF65-F5344CB8AC3E}">
        <p14:creationId xmlns:p14="http://schemas.microsoft.com/office/powerpoint/2010/main" val="140017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073D-C79B-3822-CDE8-AC04D5955783}"/>
              </a:ext>
            </a:extLst>
          </p:cNvPr>
          <p:cNvSpPr>
            <a:spLocks noGrp="1"/>
          </p:cNvSpPr>
          <p:nvPr>
            <p:ph type="title"/>
          </p:nvPr>
        </p:nvSpPr>
        <p:spPr/>
        <p:txBody>
          <a:bodyPr/>
          <a:lstStyle/>
          <a:p>
            <a:r>
              <a:rPr lang="en-US" dirty="0"/>
              <a:t>Total Inertia 2016-2026</a:t>
            </a:r>
          </a:p>
        </p:txBody>
      </p:sp>
      <p:sp>
        <p:nvSpPr>
          <p:cNvPr id="4" name="Slide Number Placeholder 3">
            <a:extLst>
              <a:ext uri="{FF2B5EF4-FFF2-40B4-BE49-F238E27FC236}">
                <a16:creationId xmlns:a16="http://schemas.microsoft.com/office/drawing/2014/main" id="{FF0A3ECD-88A6-DA5F-642F-3307C74AB341}"/>
              </a:ext>
            </a:extLst>
          </p:cNvPr>
          <p:cNvSpPr>
            <a:spLocks noGrp="1"/>
          </p:cNvSpPr>
          <p:nvPr>
            <p:ph type="sldNum" sz="quarter" idx="12"/>
          </p:nvPr>
        </p:nvSpPr>
        <p:spPr/>
        <p:txBody>
          <a:bodyPr/>
          <a:lstStyle/>
          <a:p>
            <a:fld id="{BCDE79FB-97BA-492B-8D57-F1373F9ADA95}" type="slidenum">
              <a:rPr lang="en-US" smtClean="0"/>
              <a:t>10</a:t>
            </a:fld>
            <a:endParaRPr lang="en-US"/>
          </a:p>
        </p:txBody>
      </p:sp>
      <p:pic>
        <p:nvPicPr>
          <p:cNvPr id="11" name="Picture 10" descr="Chart, box and whisker chart&#10;&#10;AI-generated content may be incorrect.">
            <a:extLst>
              <a:ext uri="{FF2B5EF4-FFF2-40B4-BE49-F238E27FC236}">
                <a16:creationId xmlns:a16="http://schemas.microsoft.com/office/drawing/2014/main" id="{BBC802BA-221A-05E7-3F5F-1296E79E0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492" y="882869"/>
            <a:ext cx="10330361" cy="3067821"/>
          </a:xfrm>
          <a:prstGeom prst="rect">
            <a:avLst/>
          </a:prstGeom>
        </p:spPr>
      </p:pic>
      <p:graphicFrame>
        <p:nvGraphicFramePr>
          <p:cNvPr id="12" name="Content Placeholder 7">
            <a:extLst>
              <a:ext uri="{FF2B5EF4-FFF2-40B4-BE49-F238E27FC236}">
                <a16:creationId xmlns:a16="http://schemas.microsoft.com/office/drawing/2014/main" id="{A9C29E02-57AC-CE95-7DE7-439AC77EFE53}"/>
              </a:ext>
            </a:extLst>
          </p:cNvPr>
          <p:cNvGraphicFramePr>
            <a:graphicFrameLocks noGrp="1"/>
          </p:cNvGraphicFramePr>
          <p:nvPr>
            <p:ph idx="1"/>
            <p:extLst>
              <p:ext uri="{D42A27DB-BD31-4B8C-83A1-F6EECF244321}">
                <p14:modId xmlns:p14="http://schemas.microsoft.com/office/powerpoint/2010/main" val="777371148"/>
              </p:ext>
            </p:extLst>
          </p:nvPr>
        </p:nvGraphicFramePr>
        <p:xfrm>
          <a:off x="1409699" y="3950690"/>
          <a:ext cx="10330361" cy="2588222"/>
        </p:xfrm>
        <a:graphic>
          <a:graphicData uri="http://schemas.openxmlformats.org/drawingml/2006/table">
            <a:tbl>
              <a:tblPr firstRow="1" firstCol="1" bandRow="1"/>
              <a:tblGrid>
                <a:gridCol w="1462491">
                  <a:extLst>
                    <a:ext uri="{9D8B030D-6E8A-4147-A177-3AD203B41FA5}">
                      <a16:colId xmlns:a16="http://schemas.microsoft.com/office/drawing/2014/main" val="20000"/>
                    </a:ext>
                  </a:extLst>
                </a:gridCol>
                <a:gridCol w="806170">
                  <a:extLst>
                    <a:ext uri="{9D8B030D-6E8A-4147-A177-3AD203B41FA5}">
                      <a16:colId xmlns:a16="http://schemas.microsoft.com/office/drawing/2014/main" val="20002"/>
                    </a:ext>
                  </a:extLst>
                </a:gridCol>
                <a:gridCol w="806170">
                  <a:extLst>
                    <a:ext uri="{9D8B030D-6E8A-4147-A177-3AD203B41FA5}">
                      <a16:colId xmlns:a16="http://schemas.microsoft.com/office/drawing/2014/main" val="20003"/>
                    </a:ext>
                  </a:extLst>
                </a:gridCol>
                <a:gridCol w="806170">
                  <a:extLst>
                    <a:ext uri="{9D8B030D-6E8A-4147-A177-3AD203B41FA5}">
                      <a16:colId xmlns:a16="http://schemas.microsoft.com/office/drawing/2014/main" val="20004"/>
                    </a:ext>
                  </a:extLst>
                </a:gridCol>
                <a:gridCol w="806170">
                  <a:extLst>
                    <a:ext uri="{9D8B030D-6E8A-4147-A177-3AD203B41FA5}">
                      <a16:colId xmlns:a16="http://schemas.microsoft.com/office/drawing/2014/main" val="20005"/>
                    </a:ext>
                  </a:extLst>
                </a:gridCol>
                <a:gridCol w="806170">
                  <a:extLst>
                    <a:ext uri="{9D8B030D-6E8A-4147-A177-3AD203B41FA5}">
                      <a16:colId xmlns:a16="http://schemas.microsoft.com/office/drawing/2014/main" val="20006"/>
                    </a:ext>
                  </a:extLst>
                </a:gridCol>
                <a:gridCol w="806170">
                  <a:extLst>
                    <a:ext uri="{9D8B030D-6E8A-4147-A177-3AD203B41FA5}">
                      <a16:colId xmlns:a16="http://schemas.microsoft.com/office/drawing/2014/main" val="20007"/>
                    </a:ext>
                  </a:extLst>
                </a:gridCol>
                <a:gridCol w="806170">
                  <a:extLst>
                    <a:ext uri="{9D8B030D-6E8A-4147-A177-3AD203B41FA5}">
                      <a16:colId xmlns:a16="http://schemas.microsoft.com/office/drawing/2014/main" val="20008"/>
                    </a:ext>
                  </a:extLst>
                </a:gridCol>
                <a:gridCol w="806170">
                  <a:extLst>
                    <a:ext uri="{9D8B030D-6E8A-4147-A177-3AD203B41FA5}">
                      <a16:colId xmlns:a16="http://schemas.microsoft.com/office/drawing/2014/main" val="2337587236"/>
                    </a:ext>
                  </a:extLst>
                </a:gridCol>
                <a:gridCol w="806170">
                  <a:extLst>
                    <a:ext uri="{9D8B030D-6E8A-4147-A177-3AD203B41FA5}">
                      <a16:colId xmlns:a16="http://schemas.microsoft.com/office/drawing/2014/main" val="2384336016"/>
                    </a:ext>
                  </a:extLst>
                </a:gridCol>
                <a:gridCol w="806170">
                  <a:extLst>
                    <a:ext uri="{9D8B030D-6E8A-4147-A177-3AD203B41FA5}">
                      <a16:colId xmlns:a16="http://schemas.microsoft.com/office/drawing/2014/main" val="2943866847"/>
                    </a:ext>
                  </a:extLst>
                </a:gridCol>
                <a:gridCol w="806170">
                  <a:extLst>
                    <a:ext uri="{9D8B030D-6E8A-4147-A177-3AD203B41FA5}">
                      <a16:colId xmlns:a16="http://schemas.microsoft.com/office/drawing/2014/main" val="1582310058"/>
                    </a:ext>
                  </a:extLst>
                </a:gridCol>
              </a:tblGrid>
              <a:tr h="481121">
                <a:tc>
                  <a:txBody>
                    <a:bodyPr/>
                    <a:lstStyle/>
                    <a:p>
                      <a:pPr marL="0" marR="0" algn="ctr">
                        <a:spcBef>
                          <a:spcPts val="240"/>
                        </a:spcBef>
                        <a:spcAft>
                          <a:spcPts val="240"/>
                        </a:spcAft>
                        <a:tabLst>
                          <a:tab pos="1355725" algn="l"/>
                        </a:tabLs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Date and Time</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95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2016</a:t>
                      </a:r>
                      <a:endParaRPr lang="en-US" sz="9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5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4/10</a:t>
                      </a:r>
                    </a:p>
                    <a:p>
                      <a:pPr marL="0" marR="0" algn="ctr">
                        <a:spcBef>
                          <a:spcPts val="0"/>
                        </a:spcBef>
                        <a:spcAft>
                          <a:spcPts val="0"/>
                        </a:spcAft>
                      </a:pPr>
                      <a:r>
                        <a:rPr lang="en-US" sz="95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2:00 AM</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95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2017</a:t>
                      </a:r>
                      <a:endParaRPr lang="en-US" sz="9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1355725" algn="l"/>
                        </a:tabLst>
                      </a:pPr>
                      <a:r>
                        <a:rPr lang="en-US" sz="95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10/27</a:t>
                      </a:r>
                    </a:p>
                    <a:p>
                      <a:pPr marL="0" marR="0" algn="ctr">
                        <a:spcBef>
                          <a:spcPts val="0"/>
                        </a:spcBef>
                        <a:spcAft>
                          <a:spcPts val="0"/>
                        </a:spcAft>
                        <a:tabLst>
                          <a:tab pos="1355725" algn="l"/>
                        </a:tabLst>
                      </a:pPr>
                      <a:r>
                        <a:rPr lang="en-US" sz="95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 AM</a:t>
                      </a:r>
                      <a:endParaRPr lang="en-US" sz="9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240"/>
                        </a:spcBef>
                        <a:spcAft>
                          <a:spcPts val="240"/>
                        </a:spcAft>
                        <a:tabLst>
                          <a:tab pos="1355725" algn="l"/>
                        </a:tabLst>
                      </a:pPr>
                      <a:r>
                        <a:rPr lang="en-US" sz="95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US" sz="9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11/03</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3:30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2019</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3/27</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2020 </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05/01</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240"/>
                        </a:spcBef>
                        <a:spcAft>
                          <a:spcPts val="24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2021 </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03/22</a:t>
                      </a:r>
                    </a:p>
                    <a:p>
                      <a:pPr marL="0" marR="0" algn="ctr" defTabSz="914400" rtl="0" eaLnBrk="1" latinLnBrk="0" hangingPunct="1">
                        <a:spcBef>
                          <a:spcPts val="0"/>
                        </a:spcBef>
                        <a:spcAft>
                          <a:spcPts val="0"/>
                        </a:spcAft>
                        <a:tabLst>
                          <a:tab pos="1355725" algn="l"/>
                        </a:tabLst>
                      </a:pPr>
                      <a:r>
                        <a:rPr lang="en-US" sz="95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1:00 AM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2022</a:t>
                      </a:r>
                      <a:endPar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03/21</a:t>
                      </a: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 AM</a:t>
                      </a:r>
                      <a:endPar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2023</a:t>
                      </a:r>
                      <a:endPar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04/18</a:t>
                      </a: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3:00 AM</a:t>
                      </a:r>
                      <a:endPar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2024</a:t>
                      </a:r>
                      <a:endPar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03/29</a:t>
                      </a: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 AM</a:t>
                      </a:r>
                      <a:endPar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2025</a:t>
                      </a:r>
                      <a:endParaRPr lang="en-US" sz="950" b="0" kern="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03/18</a:t>
                      </a: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12:00 PM</a:t>
                      </a:r>
                      <a:endPar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defTabSz="914400" rtl="0" eaLnBrk="1" latinLnBrk="0" hangingPunct="1">
                        <a:spcBef>
                          <a:spcPts val="0"/>
                        </a:spcBef>
                        <a:spcAft>
                          <a:spcPts val="0"/>
                        </a:spcAft>
                        <a:tabLst>
                          <a:tab pos="1355725" algn="l"/>
                        </a:tabLst>
                      </a:pPr>
                      <a:r>
                        <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2026</a:t>
                      </a:r>
                      <a:r>
                        <a:rPr lang="en-US" sz="950" b="1" kern="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950" b="0" kern="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03/14</a:t>
                      </a:r>
                    </a:p>
                    <a:p>
                      <a:pPr marL="0" marR="0" algn="ctr" defTabSz="914400" rtl="0" eaLnBrk="1" latinLnBrk="0" hangingPunct="1">
                        <a:spcBef>
                          <a:spcPts val="0"/>
                        </a:spcBef>
                        <a:spcAft>
                          <a:spcPts val="0"/>
                        </a:spcAft>
                        <a:tabLst>
                          <a:tab pos="1355725" algn="l"/>
                        </a:tabLst>
                      </a:pPr>
                      <a:r>
                        <a:rPr lang="en-US" sz="950" b="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12:00 PM</a:t>
                      </a:r>
                      <a:endParaRPr lang="en-US" sz="95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extLst>
                  <a:ext uri="{0D108BD9-81ED-4DB2-BD59-A6C34878D82A}">
                    <a16:rowId xmlns:a16="http://schemas.microsoft.com/office/drawing/2014/main" val="10000"/>
                  </a:ext>
                </a:extLst>
              </a:tr>
              <a:tr h="349905">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Min synch. Inertia (GW*s)</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143</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130</a:t>
                      </a:r>
                      <a:endParaRPr lang="en-US" sz="12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128.8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134.5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131.1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116.6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115.0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124.3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129.9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118.3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defTabSz="914400" rtl="0" eaLnBrk="1" latinLnBrk="0" hangingPunct="1">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114.7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1"/>
                  </a:ext>
                </a:extLst>
              </a:tr>
              <a:tr h="481120">
                <a:tc>
                  <a:txBody>
                    <a:bodyPr/>
                    <a:lstStyle/>
                    <a:p>
                      <a:pPr marL="0" marR="0" algn="ctr">
                        <a:spcBef>
                          <a:spcPts val="0"/>
                        </a:spcBef>
                        <a:spcAft>
                          <a:spcPts val="0"/>
                        </a:spcAft>
                      </a:pPr>
                      <a:r>
                        <a:rPr lang="en-US" sz="1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System load at minimum synch. Inertia (MW)</a:t>
                      </a:r>
                      <a:endParaRPr lang="en-US" sz="1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27,831</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28,425</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28,397</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29,883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30,679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31,767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33,784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35,578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37,039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49,130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tc>
                  <a:txBody>
                    <a:bodyPr/>
                    <a:lstStyle/>
                    <a:p>
                      <a:pPr marL="0" marR="0" algn="ctr">
                        <a:spcBef>
                          <a:spcPts val="0"/>
                        </a:spcBef>
                        <a:spcAft>
                          <a:spcPts val="0"/>
                        </a:spcAft>
                      </a:pPr>
                      <a:r>
                        <a:rPr lang="en-US" sz="1000" b="1" kern="1200"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48,013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1F5"/>
                    </a:solidFill>
                  </a:tcPr>
                </a:tc>
                <a:extLst>
                  <a:ext uri="{0D108BD9-81ED-4DB2-BD59-A6C34878D82A}">
                    <a16:rowId xmlns:a16="http://schemas.microsoft.com/office/drawing/2014/main" val="10002"/>
                  </a:ext>
                </a:extLst>
              </a:tr>
              <a:tr h="5953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Non-synch. Gen. in % of System Load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Calibri" panose="020F0502020204030204" pitchFamily="34" charset="0"/>
                          <a:cs typeface="Times New Roman" panose="02020603050405020304" pitchFamily="18" charset="0"/>
                        </a:rPr>
                        <a:t>47</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54</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000" b="1" dirty="0">
                          <a:solidFill>
                            <a:srgbClr val="5B6770"/>
                          </a:solidFill>
                          <a:effectLst/>
                          <a:latin typeface="Arial" panose="020B0604020202020204" pitchFamily="34" charset="0"/>
                          <a:ea typeface="Arial Unicode MS" panose="020B0604020202020204" pitchFamily="34" charset="-128"/>
                          <a:cs typeface="Times New Roman" panose="02020603050405020304" pitchFamily="18" charset="0"/>
                        </a:rPr>
                        <a:t>53</a:t>
                      </a:r>
                      <a:endPar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81</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0003"/>
                  </a:ext>
                </a:extLst>
              </a:tr>
              <a:tr h="3543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FFR Award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5B6770"/>
                          </a:solidFill>
                          <a:effectLst/>
                          <a:latin typeface="Cambria" panose="02040503050406030204" pitchFamily="18" charset="0"/>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134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298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430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3218095031"/>
                  </a:ext>
                </a:extLst>
              </a:tr>
              <a:tr h="3263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Critical Inertia (GW*s)</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C8"/>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93</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92</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tc>
                  <a:txBody>
                    <a:bodyPr/>
                    <a:lstStyle/>
                    <a:p>
                      <a:pPr marL="0" marR="0" algn="ctr">
                        <a:spcBef>
                          <a:spcPts val="0"/>
                        </a:spcBef>
                        <a:spcAft>
                          <a:spcPts val="0"/>
                        </a:spcAft>
                      </a:pPr>
                      <a:r>
                        <a:rPr lang="en-US" sz="1100" b="1" dirty="0">
                          <a:solidFill>
                            <a:srgbClr val="5B6770"/>
                          </a:solidFill>
                          <a:effectLst/>
                          <a:latin typeface="Calibri" panose="020F0502020204030204" pitchFamily="34" charset="0"/>
                          <a:ea typeface="Calibri" panose="020F0502020204030204" pitchFamily="34" charset="0"/>
                          <a:cs typeface="Times New Roman" panose="02020603050405020304" pitchFamily="18" charset="0"/>
                        </a:rPr>
                        <a:t>87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E3EB"/>
                    </a:solidFill>
                  </a:tcPr>
                </a:tc>
                <a:extLst>
                  <a:ext uri="{0D108BD9-81ED-4DB2-BD59-A6C34878D82A}">
                    <a16:rowId xmlns:a16="http://schemas.microsoft.com/office/drawing/2014/main" val="1221014652"/>
                  </a:ext>
                </a:extLst>
              </a:tr>
            </a:tbl>
          </a:graphicData>
        </a:graphic>
      </p:graphicFrame>
      <p:sp>
        <p:nvSpPr>
          <p:cNvPr id="14" name="Freeform: Shape 13">
            <a:extLst>
              <a:ext uri="{FF2B5EF4-FFF2-40B4-BE49-F238E27FC236}">
                <a16:creationId xmlns:a16="http://schemas.microsoft.com/office/drawing/2014/main" id="{B1050D30-9766-25B4-01CD-A4D0F7F05BDD}"/>
              </a:ext>
            </a:extLst>
          </p:cNvPr>
          <p:cNvSpPr/>
          <p:nvPr/>
        </p:nvSpPr>
        <p:spPr>
          <a:xfrm>
            <a:off x="6963036" y="2696402"/>
            <a:ext cx="1035336" cy="274642"/>
          </a:xfrm>
          <a:custGeom>
            <a:avLst/>
            <a:gdLst>
              <a:gd name="connsiteX0" fmla="*/ 0 w 1011219"/>
              <a:gd name="connsiteY0" fmla="*/ 408791 h 408791"/>
              <a:gd name="connsiteX1" fmla="*/ 408791 w 1011219"/>
              <a:gd name="connsiteY1" fmla="*/ 118334 h 408791"/>
              <a:gd name="connsiteX2" fmla="*/ 1011219 w 1011219"/>
              <a:gd name="connsiteY2" fmla="*/ 0 h 408791"/>
            </a:gdLst>
            <a:ahLst/>
            <a:cxnLst>
              <a:cxn ang="0">
                <a:pos x="connsiteX0" y="connsiteY0"/>
              </a:cxn>
              <a:cxn ang="0">
                <a:pos x="connsiteX1" y="connsiteY1"/>
              </a:cxn>
              <a:cxn ang="0">
                <a:pos x="connsiteX2" y="connsiteY2"/>
              </a:cxn>
            </a:cxnLst>
            <a:rect l="l" t="t" r="r" b="b"/>
            <a:pathLst>
              <a:path w="1011219" h="408791">
                <a:moveTo>
                  <a:pt x="0" y="408791"/>
                </a:moveTo>
                <a:cubicBezTo>
                  <a:pt x="120127" y="297628"/>
                  <a:pt x="240255" y="186466"/>
                  <a:pt x="408791" y="118334"/>
                </a:cubicBezTo>
                <a:cubicBezTo>
                  <a:pt x="577327" y="50202"/>
                  <a:pt x="926951" y="19722"/>
                  <a:pt x="1011219" y="0"/>
                </a:cubicBezTo>
              </a:path>
            </a:pathLst>
          </a:custGeom>
          <a:noFill/>
          <a:ln w="57150">
            <a:solidFill>
              <a:srgbClr val="0000FF"/>
            </a:solidFill>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92EAF6D-9256-E35A-CEB9-B0F8CA491746}"/>
              </a:ext>
            </a:extLst>
          </p:cNvPr>
          <p:cNvSpPr/>
          <p:nvPr/>
        </p:nvSpPr>
        <p:spPr>
          <a:xfrm>
            <a:off x="4545713" y="2620062"/>
            <a:ext cx="2029166" cy="350982"/>
          </a:xfrm>
          <a:custGeom>
            <a:avLst/>
            <a:gdLst>
              <a:gd name="connsiteX0" fmla="*/ 0 w 2700169"/>
              <a:gd name="connsiteY0" fmla="*/ 9562 h 386080"/>
              <a:gd name="connsiteX1" fmla="*/ 75303 w 2700169"/>
              <a:gd name="connsiteY1" fmla="*/ 9562 h 386080"/>
              <a:gd name="connsiteX2" fmla="*/ 1021976 w 2700169"/>
              <a:gd name="connsiteY2" fmla="*/ 9562 h 386080"/>
              <a:gd name="connsiteX3" fmla="*/ 1678193 w 2700169"/>
              <a:gd name="connsiteY3" fmla="*/ 138654 h 386080"/>
              <a:gd name="connsiteX4" fmla="*/ 2700169 w 2700169"/>
              <a:gd name="connsiteY4" fmla="*/ 386080 h 38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169" h="386080">
                <a:moveTo>
                  <a:pt x="0" y="9562"/>
                </a:moveTo>
                <a:lnTo>
                  <a:pt x="75303" y="9562"/>
                </a:lnTo>
                <a:cubicBezTo>
                  <a:pt x="245632" y="9562"/>
                  <a:pt x="754828" y="-11953"/>
                  <a:pt x="1021976" y="9562"/>
                </a:cubicBezTo>
                <a:cubicBezTo>
                  <a:pt x="1289124" y="31077"/>
                  <a:pt x="1398494" y="75901"/>
                  <a:pt x="1678193" y="138654"/>
                </a:cubicBezTo>
                <a:cubicBezTo>
                  <a:pt x="1957892" y="201407"/>
                  <a:pt x="2545976" y="350221"/>
                  <a:pt x="2700169" y="386080"/>
                </a:cubicBezTo>
              </a:path>
            </a:pathLst>
          </a:custGeom>
          <a:noFill/>
          <a:ln>
            <a:solidFill>
              <a:srgbClr val="FF0000"/>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9D8DB83-EAD6-D0D2-A9DB-0106E69C7BAB}"/>
              </a:ext>
            </a:extLst>
          </p:cNvPr>
          <p:cNvSpPr/>
          <p:nvPr/>
        </p:nvSpPr>
        <p:spPr>
          <a:xfrm>
            <a:off x="8337135" y="2696682"/>
            <a:ext cx="836822" cy="45719"/>
          </a:xfrm>
          <a:custGeom>
            <a:avLst/>
            <a:gdLst>
              <a:gd name="connsiteX0" fmla="*/ 0 w 2700169"/>
              <a:gd name="connsiteY0" fmla="*/ 9562 h 386080"/>
              <a:gd name="connsiteX1" fmla="*/ 75303 w 2700169"/>
              <a:gd name="connsiteY1" fmla="*/ 9562 h 386080"/>
              <a:gd name="connsiteX2" fmla="*/ 1021976 w 2700169"/>
              <a:gd name="connsiteY2" fmla="*/ 9562 h 386080"/>
              <a:gd name="connsiteX3" fmla="*/ 1678193 w 2700169"/>
              <a:gd name="connsiteY3" fmla="*/ 138654 h 386080"/>
              <a:gd name="connsiteX4" fmla="*/ 2700169 w 2700169"/>
              <a:gd name="connsiteY4" fmla="*/ 386080 h 38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169" h="386080">
                <a:moveTo>
                  <a:pt x="0" y="9562"/>
                </a:moveTo>
                <a:lnTo>
                  <a:pt x="75303" y="9562"/>
                </a:lnTo>
                <a:cubicBezTo>
                  <a:pt x="245632" y="9562"/>
                  <a:pt x="754828" y="-11953"/>
                  <a:pt x="1021976" y="9562"/>
                </a:cubicBezTo>
                <a:cubicBezTo>
                  <a:pt x="1289124" y="31077"/>
                  <a:pt x="1398494" y="75901"/>
                  <a:pt x="1678193" y="138654"/>
                </a:cubicBezTo>
                <a:cubicBezTo>
                  <a:pt x="1957892" y="201407"/>
                  <a:pt x="2545976" y="350221"/>
                  <a:pt x="2700169" y="386080"/>
                </a:cubicBezTo>
              </a:path>
            </a:pathLst>
          </a:custGeom>
          <a:noFill/>
          <a:ln>
            <a:solidFill>
              <a:schemeClr val="tx2">
                <a:lumMod val="75000"/>
              </a:schemeClr>
            </a:solidFill>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12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92AE5-CBDE-2E14-723F-36A91BB103F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23BA3C8-9F07-5964-E99F-D700DE4D2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143" y="1491735"/>
            <a:ext cx="8800863" cy="5055815"/>
          </a:xfrm>
          <a:prstGeom prst="rect">
            <a:avLst/>
          </a:prstGeom>
        </p:spPr>
      </p:pic>
      <p:sp>
        <p:nvSpPr>
          <p:cNvPr id="2" name="Title 1">
            <a:extLst>
              <a:ext uri="{FF2B5EF4-FFF2-40B4-BE49-F238E27FC236}">
                <a16:creationId xmlns:a16="http://schemas.microsoft.com/office/drawing/2014/main" id="{01FB3DBB-DDE0-BB11-A3AB-BD15217C3F6F}"/>
              </a:ext>
            </a:extLst>
          </p:cNvPr>
          <p:cNvSpPr>
            <a:spLocks noGrp="1"/>
          </p:cNvSpPr>
          <p:nvPr>
            <p:ph type="title"/>
          </p:nvPr>
        </p:nvSpPr>
        <p:spPr/>
        <p:txBody>
          <a:bodyPr/>
          <a:lstStyle/>
          <a:p>
            <a:r>
              <a:rPr lang="en-US" dirty="0"/>
              <a:t>Total Inertia by Group 2020-2025</a:t>
            </a:r>
          </a:p>
        </p:txBody>
      </p:sp>
      <p:sp>
        <p:nvSpPr>
          <p:cNvPr id="4" name="Slide Number Placeholder 3">
            <a:extLst>
              <a:ext uri="{FF2B5EF4-FFF2-40B4-BE49-F238E27FC236}">
                <a16:creationId xmlns:a16="http://schemas.microsoft.com/office/drawing/2014/main" id="{1DFC12AB-A8EC-FBBF-F2F7-7CC84D02BF63}"/>
              </a:ext>
            </a:extLst>
          </p:cNvPr>
          <p:cNvSpPr>
            <a:spLocks noGrp="1"/>
          </p:cNvSpPr>
          <p:nvPr>
            <p:ph type="sldNum" sz="quarter" idx="12"/>
          </p:nvPr>
        </p:nvSpPr>
        <p:spPr/>
        <p:txBody>
          <a:bodyPr/>
          <a:lstStyle/>
          <a:p>
            <a:fld id="{BCDE79FB-97BA-492B-8D57-F1373F9ADA95}" type="slidenum">
              <a:rPr lang="en-US" smtClean="0"/>
              <a:t>11</a:t>
            </a:fld>
            <a:endParaRPr lang="en-US"/>
          </a:p>
        </p:txBody>
      </p:sp>
      <p:sp>
        <p:nvSpPr>
          <p:cNvPr id="17" name="Content Placeholder 2">
            <a:extLst>
              <a:ext uri="{FF2B5EF4-FFF2-40B4-BE49-F238E27FC236}">
                <a16:creationId xmlns:a16="http://schemas.microsoft.com/office/drawing/2014/main" id="{9FABC845-1120-C221-8181-2711B49AE1D9}"/>
              </a:ext>
            </a:extLst>
          </p:cNvPr>
          <p:cNvSpPr>
            <a:spLocks noGrp="1"/>
          </p:cNvSpPr>
          <p:nvPr>
            <p:ph idx="1"/>
          </p:nvPr>
        </p:nvSpPr>
        <p:spPr>
          <a:xfrm>
            <a:off x="1409700" y="1201925"/>
            <a:ext cx="10248900" cy="795933"/>
          </a:xfrm>
        </p:spPr>
        <p:txBody>
          <a:bodyPr/>
          <a:lstStyle/>
          <a:p>
            <a:pPr marL="342900" indent="-342900">
              <a:spcAft>
                <a:spcPts val="800"/>
              </a:spcAft>
              <a:buFont typeface="Arial" panose="020B0604020202020204" pitchFamily="34" charset="0"/>
              <a:buChar char="•"/>
            </a:pPr>
            <a:r>
              <a:rPr lang="en-US" sz="2000" dirty="0"/>
              <a:t>In 2025, similar hours below 150 GW*s to previous years and more hours between 250 and 350 GW*s</a:t>
            </a:r>
            <a:endParaRPr lang="en-US" sz="2000" dirty="0">
              <a:solidFill>
                <a:srgbClr val="FF0000"/>
              </a:solidFill>
            </a:endParaRPr>
          </a:p>
        </p:txBody>
      </p:sp>
      <p:sp>
        <p:nvSpPr>
          <p:cNvPr id="19" name="Rectangle 18">
            <a:extLst>
              <a:ext uri="{FF2B5EF4-FFF2-40B4-BE49-F238E27FC236}">
                <a16:creationId xmlns:a16="http://schemas.microsoft.com/office/drawing/2014/main" id="{597BC398-61D3-7191-00AB-A0DE02B13083}"/>
              </a:ext>
            </a:extLst>
          </p:cNvPr>
          <p:cNvSpPr/>
          <p:nvPr/>
        </p:nvSpPr>
        <p:spPr>
          <a:xfrm>
            <a:off x="6489290" y="2561211"/>
            <a:ext cx="2545751" cy="3422985"/>
          </a:xfrm>
          <a:prstGeom prst="rect">
            <a:avLst/>
          </a:prstGeom>
          <a:noFill/>
          <a:ln>
            <a:solidFill>
              <a:srgbClr val="0000FF"/>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F912ABC-D56F-FCE0-C6AD-0ACE0B52C7F1}"/>
              </a:ext>
            </a:extLst>
          </p:cNvPr>
          <p:cNvSpPr/>
          <p:nvPr/>
        </p:nvSpPr>
        <p:spPr>
          <a:xfrm>
            <a:off x="2820642" y="4986871"/>
            <a:ext cx="1333500" cy="993006"/>
          </a:xfrm>
          <a:prstGeom prst="rect">
            <a:avLst/>
          </a:prstGeom>
          <a:noFill/>
          <a:ln>
            <a:solidFill>
              <a:srgbClr val="FF0000"/>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34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6497-F509-6B8C-24B9-D1EA6B08120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C09970E-A0E3-4A50-593D-595708FE8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026" y="1697380"/>
            <a:ext cx="7070243" cy="3706931"/>
          </a:xfrm>
          <a:prstGeom prst="rect">
            <a:avLst/>
          </a:prstGeom>
        </p:spPr>
      </p:pic>
      <p:sp>
        <p:nvSpPr>
          <p:cNvPr id="2" name="Title 1">
            <a:extLst>
              <a:ext uri="{FF2B5EF4-FFF2-40B4-BE49-F238E27FC236}">
                <a16:creationId xmlns:a16="http://schemas.microsoft.com/office/drawing/2014/main" id="{B60DAE5D-6A11-706C-E506-995A17F77D00}"/>
              </a:ext>
            </a:extLst>
          </p:cNvPr>
          <p:cNvSpPr>
            <a:spLocks noGrp="1"/>
          </p:cNvSpPr>
          <p:nvPr>
            <p:ph type="title"/>
          </p:nvPr>
        </p:nvSpPr>
        <p:spPr/>
        <p:txBody>
          <a:bodyPr/>
          <a:lstStyle/>
          <a:p>
            <a:r>
              <a:rPr lang="en-US" dirty="0"/>
              <a:t>Lowest 100 Hours Ranked of Total Inertia 2020-2025</a:t>
            </a:r>
          </a:p>
        </p:txBody>
      </p:sp>
      <p:sp>
        <p:nvSpPr>
          <p:cNvPr id="4" name="Slide Number Placeholder 3">
            <a:extLst>
              <a:ext uri="{FF2B5EF4-FFF2-40B4-BE49-F238E27FC236}">
                <a16:creationId xmlns:a16="http://schemas.microsoft.com/office/drawing/2014/main" id="{8D3AF00D-163F-47FE-5354-EC76C6AACAA5}"/>
              </a:ext>
            </a:extLst>
          </p:cNvPr>
          <p:cNvSpPr>
            <a:spLocks noGrp="1"/>
          </p:cNvSpPr>
          <p:nvPr>
            <p:ph type="sldNum" sz="quarter" idx="12"/>
          </p:nvPr>
        </p:nvSpPr>
        <p:spPr/>
        <p:txBody>
          <a:bodyPr/>
          <a:lstStyle/>
          <a:p>
            <a:fld id="{BCDE79FB-97BA-492B-8D57-F1373F9ADA95}" type="slidenum">
              <a:rPr lang="en-US" smtClean="0"/>
              <a:t>12</a:t>
            </a:fld>
            <a:endParaRPr lang="en-US"/>
          </a:p>
        </p:txBody>
      </p:sp>
      <p:graphicFrame>
        <p:nvGraphicFramePr>
          <p:cNvPr id="8" name="Table 11">
            <a:extLst>
              <a:ext uri="{FF2B5EF4-FFF2-40B4-BE49-F238E27FC236}">
                <a16:creationId xmlns:a16="http://schemas.microsoft.com/office/drawing/2014/main" id="{EA13EAF5-EE4D-124D-E766-5F2E895210FC}"/>
              </a:ext>
            </a:extLst>
          </p:cNvPr>
          <p:cNvGraphicFramePr>
            <a:graphicFrameLocks noGrp="1"/>
          </p:cNvGraphicFramePr>
          <p:nvPr>
            <p:extLst>
              <p:ext uri="{D42A27DB-BD31-4B8C-83A1-F6EECF244321}">
                <p14:modId xmlns:p14="http://schemas.microsoft.com/office/powerpoint/2010/main" val="1805602374"/>
              </p:ext>
            </p:extLst>
          </p:nvPr>
        </p:nvGraphicFramePr>
        <p:xfrm>
          <a:off x="2688459" y="5516780"/>
          <a:ext cx="7691378" cy="1005840"/>
        </p:xfrm>
        <a:graphic>
          <a:graphicData uri="http://schemas.openxmlformats.org/drawingml/2006/table">
            <a:tbl>
              <a:tblPr firstRow="1" bandRow="1">
                <a:tableStyleId>{5C22544A-7EE6-4342-B048-85BDC9FD1C3A}</a:tableStyleId>
              </a:tblPr>
              <a:tblGrid>
                <a:gridCol w="3342326">
                  <a:extLst>
                    <a:ext uri="{9D8B030D-6E8A-4147-A177-3AD203B41FA5}">
                      <a16:colId xmlns:a16="http://schemas.microsoft.com/office/drawing/2014/main" val="1797824685"/>
                    </a:ext>
                  </a:extLst>
                </a:gridCol>
                <a:gridCol w="724842">
                  <a:extLst>
                    <a:ext uri="{9D8B030D-6E8A-4147-A177-3AD203B41FA5}">
                      <a16:colId xmlns:a16="http://schemas.microsoft.com/office/drawing/2014/main" val="936441022"/>
                    </a:ext>
                  </a:extLst>
                </a:gridCol>
                <a:gridCol w="724842">
                  <a:extLst>
                    <a:ext uri="{9D8B030D-6E8A-4147-A177-3AD203B41FA5}">
                      <a16:colId xmlns:a16="http://schemas.microsoft.com/office/drawing/2014/main" val="383753268"/>
                    </a:ext>
                  </a:extLst>
                </a:gridCol>
                <a:gridCol w="724842">
                  <a:extLst>
                    <a:ext uri="{9D8B030D-6E8A-4147-A177-3AD203B41FA5}">
                      <a16:colId xmlns:a16="http://schemas.microsoft.com/office/drawing/2014/main" val="4187853816"/>
                    </a:ext>
                  </a:extLst>
                </a:gridCol>
                <a:gridCol w="724842">
                  <a:extLst>
                    <a:ext uri="{9D8B030D-6E8A-4147-A177-3AD203B41FA5}">
                      <a16:colId xmlns:a16="http://schemas.microsoft.com/office/drawing/2014/main" val="2291610768"/>
                    </a:ext>
                  </a:extLst>
                </a:gridCol>
                <a:gridCol w="724842">
                  <a:extLst>
                    <a:ext uri="{9D8B030D-6E8A-4147-A177-3AD203B41FA5}">
                      <a16:colId xmlns:a16="http://schemas.microsoft.com/office/drawing/2014/main" val="257028808"/>
                    </a:ext>
                  </a:extLst>
                </a:gridCol>
                <a:gridCol w="724842">
                  <a:extLst>
                    <a:ext uri="{9D8B030D-6E8A-4147-A177-3AD203B41FA5}">
                      <a16:colId xmlns:a16="http://schemas.microsoft.com/office/drawing/2014/main" val="819585593"/>
                    </a:ext>
                  </a:extLst>
                </a:gridCol>
              </a:tblGrid>
              <a:tr h="265311">
                <a:tc>
                  <a:txBody>
                    <a:bodyPr/>
                    <a:lstStyle/>
                    <a:p>
                      <a:endParaRPr lang="en-US" sz="1600" dirty="0"/>
                    </a:p>
                  </a:txBody>
                  <a:tcPr>
                    <a:solidFill>
                      <a:schemeClr val="accent1"/>
                    </a:solidFill>
                  </a:tcPr>
                </a:tc>
                <a:tc>
                  <a:txBody>
                    <a:bodyPr/>
                    <a:lstStyle/>
                    <a:p>
                      <a:pPr algn="ctr"/>
                      <a:r>
                        <a:rPr lang="en-US" sz="1600" dirty="0"/>
                        <a:t>2020</a:t>
                      </a:r>
                    </a:p>
                  </a:txBody>
                  <a:tcPr/>
                </a:tc>
                <a:tc>
                  <a:txBody>
                    <a:bodyPr/>
                    <a:lstStyle/>
                    <a:p>
                      <a:pPr algn="ctr"/>
                      <a:r>
                        <a:rPr lang="en-US" sz="1600" dirty="0"/>
                        <a:t>2021</a:t>
                      </a:r>
                    </a:p>
                  </a:txBody>
                  <a:tcPr/>
                </a:tc>
                <a:tc>
                  <a:txBody>
                    <a:bodyPr/>
                    <a:lstStyle/>
                    <a:p>
                      <a:pPr algn="ctr"/>
                      <a:r>
                        <a:rPr lang="en-US" sz="1600" dirty="0"/>
                        <a:t>2022</a:t>
                      </a:r>
                    </a:p>
                  </a:txBody>
                  <a:tcPr/>
                </a:tc>
                <a:tc>
                  <a:txBody>
                    <a:bodyPr/>
                    <a:lstStyle/>
                    <a:p>
                      <a:pPr algn="ctr"/>
                      <a:r>
                        <a:rPr lang="en-US" sz="1600" dirty="0"/>
                        <a:t>2023</a:t>
                      </a:r>
                    </a:p>
                  </a:txBody>
                  <a:tcPr/>
                </a:tc>
                <a:tc>
                  <a:txBody>
                    <a:bodyPr/>
                    <a:lstStyle/>
                    <a:p>
                      <a:pPr algn="ctr"/>
                      <a:r>
                        <a:rPr lang="en-US" sz="1600" dirty="0"/>
                        <a:t>2024</a:t>
                      </a:r>
                    </a:p>
                  </a:txBody>
                  <a:tcPr/>
                </a:tc>
                <a:tc>
                  <a:txBody>
                    <a:bodyPr/>
                    <a:lstStyle/>
                    <a:p>
                      <a:pPr algn="ctr"/>
                      <a:r>
                        <a:rPr lang="en-US" sz="1600" dirty="0"/>
                        <a:t>2025</a:t>
                      </a:r>
                    </a:p>
                  </a:txBody>
                  <a:tcPr/>
                </a:tc>
                <a:extLst>
                  <a:ext uri="{0D108BD9-81ED-4DB2-BD59-A6C34878D82A}">
                    <a16:rowId xmlns:a16="http://schemas.microsoft.com/office/drawing/2014/main" val="727577646"/>
                  </a:ext>
                </a:extLst>
              </a:tr>
              <a:tr h="265311">
                <a:tc>
                  <a:txBody>
                    <a:bodyPr/>
                    <a:lstStyle/>
                    <a:p>
                      <a:r>
                        <a:rPr lang="en-US" sz="1600" b="1" dirty="0">
                          <a:solidFill>
                            <a:schemeClr val="bg1"/>
                          </a:solidFill>
                        </a:rPr>
                        <a:t>Lowest Inertia Hour (GW*s)</a:t>
                      </a:r>
                    </a:p>
                  </a:txBody>
                  <a:tcPr>
                    <a:solidFill>
                      <a:schemeClr val="accent1"/>
                    </a:solidFill>
                  </a:tcPr>
                </a:tc>
                <a:tc>
                  <a:txBody>
                    <a:bodyPr/>
                    <a:lstStyle/>
                    <a:p>
                      <a:pPr algn="ctr"/>
                      <a:r>
                        <a:rPr lang="en-US" sz="1600" dirty="0">
                          <a:solidFill>
                            <a:schemeClr val="tx1"/>
                          </a:solidFill>
                        </a:rPr>
                        <a:t>131</a:t>
                      </a:r>
                    </a:p>
                  </a:txBody>
                  <a:tcPr/>
                </a:tc>
                <a:tc>
                  <a:txBody>
                    <a:bodyPr/>
                    <a:lstStyle/>
                    <a:p>
                      <a:pPr algn="ctr"/>
                      <a:r>
                        <a:rPr lang="en-US" sz="1600" dirty="0">
                          <a:solidFill>
                            <a:schemeClr val="tx1"/>
                          </a:solidFill>
                        </a:rPr>
                        <a:t>117</a:t>
                      </a:r>
                    </a:p>
                  </a:txBody>
                  <a:tcPr/>
                </a:tc>
                <a:tc>
                  <a:txBody>
                    <a:bodyPr/>
                    <a:lstStyle/>
                    <a:p>
                      <a:pPr algn="ctr"/>
                      <a:r>
                        <a:rPr lang="en-US" sz="1600" b="0" dirty="0">
                          <a:solidFill>
                            <a:schemeClr val="tx1"/>
                          </a:solidFill>
                        </a:rPr>
                        <a:t>115</a:t>
                      </a:r>
                    </a:p>
                  </a:txBody>
                  <a:tcPr/>
                </a:tc>
                <a:tc>
                  <a:txBody>
                    <a:bodyPr/>
                    <a:lstStyle/>
                    <a:p>
                      <a:pPr algn="ctr"/>
                      <a:r>
                        <a:rPr lang="en-US" sz="1600" dirty="0">
                          <a:solidFill>
                            <a:schemeClr val="tx1"/>
                          </a:solidFill>
                        </a:rPr>
                        <a:t>124</a:t>
                      </a:r>
                    </a:p>
                  </a:txBody>
                  <a:tcPr/>
                </a:tc>
                <a:tc>
                  <a:txBody>
                    <a:bodyPr/>
                    <a:lstStyle/>
                    <a:p>
                      <a:pPr algn="ctr"/>
                      <a:r>
                        <a:rPr lang="en-US" sz="1600" dirty="0">
                          <a:solidFill>
                            <a:schemeClr val="tx1"/>
                          </a:solidFill>
                        </a:rPr>
                        <a:t>130</a:t>
                      </a:r>
                    </a:p>
                  </a:txBody>
                  <a:tcPr/>
                </a:tc>
                <a:tc>
                  <a:txBody>
                    <a:bodyPr/>
                    <a:lstStyle/>
                    <a:p>
                      <a:pPr algn="ctr"/>
                      <a:r>
                        <a:rPr lang="en-US" sz="1600" dirty="0">
                          <a:solidFill>
                            <a:srgbClr val="FF0000"/>
                          </a:solidFill>
                        </a:rPr>
                        <a:t>118</a:t>
                      </a:r>
                    </a:p>
                  </a:txBody>
                  <a:tcPr/>
                </a:tc>
                <a:extLst>
                  <a:ext uri="{0D108BD9-81ED-4DB2-BD59-A6C34878D82A}">
                    <a16:rowId xmlns:a16="http://schemas.microsoft.com/office/drawing/2014/main" val="243926511"/>
                  </a:ext>
                </a:extLst>
              </a:tr>
              <a:tr h="265311">
                <a:tc>
                  <a:txBody>
                    <a:bodyPr/>
                    <a:lstStyle/>
                    <a:p>
                      <a:r>
                        <a:rPr lang="en-US" sz="1600" b="1" dirty="0">
                          <a:solidFill>
                            <a:schemeClr val="bg1"/>
                          </a:solidFill>
                        </a:rPr>
                        <a:t>100</a:t>
                      </a:r>
                      <a:r>
                        <a:rPr lang="en-US" sz="1600" b="1" baseline="30000" dirty="0">
                          <a:solidFill>
                            <a:schemeClr val="bg1"/>
                          </a:solidFill>
                        </a:rPr>
                        <a:t>th</a:t>
                      </a:r>
                      <a:r>
                        <a:rPr lang="en-US" sz="1600" b="1" dirty="0">
                          <a:solidFill>
                            <a:schemeClr val="bg1"/>
                          </a:solidFill>
                        </a:rPr>
                        <a:t> Lowest Inertia Hour (GW*s)</a:t>
                      </a:r>
                    </a:p>
                  </a:txBody>
                  <a:tcPr>
                    <a:solidFill>
                      <a:schemeClr val="accent1"/>
                    </a:solidFill>
                  </a:tcPr>
                </a:tc>
                <a:tc>
                  <a:txBody>
                    <a:bodyPr/>
                    <a:lstStyle/>
                    <a:p>
                      <a:pPr algn="ctr"/>
                      <a:r>
                        <a:rPr lang="en-US" sz="1600" dirty="0">
                          <a:solidFill>
                            <a:schemeClr val="tx1"/>
                          </a:solidFill>
                        </a:rPr>
                        <a:t>147</a:t>
                      </a:r>
                    </a:p>
                  </a:txBody>
                  <a:tcPr/>
                </a:tc>
                <a:tc>
                  <a:txBody>
                    <a:bodyPr/>
                    <a:lstStyle/>
                    <a:p>
                      <a:pPr algn="ctr"/>
                      <a:r>
                        <a:rPr lang="en-US" sz="1600" dirty="0">
                          <a:solidFill>
                            <a:schemeClr val="tx1"/>
                          </a:solidFill>
                        </a:rPr>
                        <a:t>135</a:t>
                      </a:r>
                    </a:p>
                  </a:txBody>
                  <a:tcPr/>
                </a:tc>
                <a:tc>
                  <a:txBody>
                    <a:bodyPr/>
                    <a:lstStyle/>
                    <a:p>
                      <a:pPr algn="ctr"/>
                      <a:r>
                        <a:rPr lang="en-US" sz="1600" b="0" dirty="0">
                          <a:solidFill>
                            <a:schemeClr val="tx1"/>
                          </a:solidFill>
                        </a:rPr>
                        <a:t>125</a:t>
                      </a:r>
                    </a:p>
                  </a:txBody>
                  <a:tcPr/>
                </a:tc>
                <a:tc>
                  <a:txBody>
                    <a:bodyPr/>
                    <a:lstStyle/>
                    <a:p>
                      <a:pPr algn="ctr"/>
                      <a:r>
                        <a:rPr lang="en-US" sz="1600" dirty="0">
                          <a:solidFill>
                            <a:schemeClr val="tx1"/>
                          </a:solidFill>
                        </a:rPr>
                        <a:t>146</a:t>
                      </a:r>
                    </a:p>
                  </a:txBody>
                  <a:tcPr/>
                </a:tc>
                <a:tc>
                  <a:txBody>
                    <a:bodyPr/>
                    <a:lstStyle/>
                    <a:p>
                      <a:pPr algn="ctr"/>
                      <a:r>
                        <a:rPr lang="en-US" sz="1600" dirty="0">
                          <a:solidFill>
                            <a:schemeClr val="tx1"/>
                          </a:solidFill>
                        </a:rPr>
                        <a:t>147</a:t>
                      </a:r>
                    </a:p>
                  </a:txBody>
                  <a:tcPr/>
                </a:tc>
                <a:tc>
                  <a:txBody>
                    <a:bodyPr/>
                    <a:lstStyle/>
                    <a:p>
                      <a:pPr algn="ctr"/>
                      <a:r>
                        <a:rPr lang="en-US" sz="1600" dirty="0">
                          <a:solidFill>
                            <a:srgbClr val="FF0000"/>
                          </a:solidFill>
                        </a:rPr>
                        <a:t>140</a:t>
                      </a:r>
                    </a:p>
                  </a:txBody>
                  <a:tcPr/>
                </a:tc>
                <a:extLst>
                  <a:ext uri="{0D108BD9-81ED-4DB2-BD59-A6C34878D82A}">
                    <a16:rowId xmlns:a16="http://schemas.microsoft.com/office/drawing/2014/main" val="4009363939"/>
                  </a:ext>
                </a:extLst>
              </a:tr>
            </a:tbl>
          </a:graphicData>
        </a:graphic>
      </p:graphicFrame>
      <p:sp>
        <p:nvSpPr>
          <p:cNvPr id="3" name="Content Placeholder 2">
            <a:extLst>
              <a:ext uri="{FF2B5EF4-FFF2-40B4-BE49-F238E27FC236}">
                <a16:creationId xmlns:a16="http://schemas.microsoft.com/office/drawing/2014/main" id="{D46064F9-BCEE-BC9E-1427-48FC9C67B954}"/>
              </a:ext>
            </a:extLst>
          </p:cNvPr>
          <p:cNvSpPr>
            <a:spLocks noGrp="1"/>
          </p:cNvSpPr>
          <p:nvPr>
            <p:ph idx="1"/>
          </p:nvPr>
        </p:nvSpPr>
        <p:spPr>
          <a:xfrm>
            <a:off x="1409700" y="1201925"/>
            <a:ext cx="10248900" cy="795933"/>
          </a:xfrm>
        </p:spPr>
        <p:txBody>
          <a:bodyPr/>
          <a:lstStyle/>
          <a:p>
            <a:pPr marL="342900" indent="-342900">
              <a:spcAft>
                <a:spcPts val="800"/>
              </a:spcAft>
              <a:buFont typeface="Arial" panose="020B0604020202020204" pitchFamily="34" charset="0"/>
              <a:buChar char="•"/>
            </a:pPr>
            <a:r>
              <a:rPr lang="en-US" sz="2000" dirty="0"/>
              <a:t>The lowest 100 inertia hours in 2025 saw similar trends to 2021, but saw higher inertias for 60% of these hours</a:t>
            </a:r>
          </a:p>
        </p:txBody>
      </p:sp>
    </p:spTree>
    <p:extLst>
      <p:ext uri="{BB962C8B-B14F-4D97-AF65-F5344CB8AC3E}">
        <p14:creationId xmlns:p14="http://schemas.microsoft.com/office/powerpoint/2010/main" val="259485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6E5A8-B3EA-2592-49E5-1F744AC51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F2117-7154-3C69-CF37-B1C21555A765}"/>
              </a:ext>
            </a:extLst>
          </p:cNvPr>
          <p:cNvSpPr>
            <a:spLocks noGrp="1"/>
          </p:cNvSpPr>
          <p:nvPr>
            <p:ph type="title"/>
          </p:nvPr>
        </p:nvSpPr>
        <p:spPr/>
        <p:txBody>
          <a:bodyPr/>
          <a:lstStyle/>
          <a:p>
            <a:r>
              <a:rPr lang="en-US" dirty="0"/>
              <a:t>ERCOT Load by Month 2020-2025</a:t>
            </a:r>
          </a:p>
        </p:txBody>
      </p:sp>
      <p:sp>
        <p:nvSpPr>
          <p:cNvPr id="4" name="Slide Number Placeholder 3">
            <a:extLst>
              <a:ext uri="{FF2B5EF4-FFF2-40B4-BE49-F238E27FC236}">
                <a16:creationId xmlns:a16="http://schemas.microsoft.com/office/drawing/2014/main" id="{8475FEC8-B0E2-C4CA-91F9-C21DFD88F0C9}"/>
              </a:ext>
            </a:extLst>
          </p:cNvPr>
          <p:cNvSpPr>
            <a:spLocks noGrp="1"/>
          </p:cNvSpPr>
          <p:nvPr>
            <p:ph type="sldNum" sz="quarter" idx="12"/>
          </p:nvPr>
        </p:nvSpPr>
        <p:spPr/>
        <p:txBody>
          <a:bodyPr/>
          <a:lstStyle/>
          <a:p>
            <a:fld id="{BCDE79FB-97BA-492B-8D57-F1373F9ADA95}" type="slidenum">
              <a:rPr lang="en-US" smtClean="0"/>
              <a:t>13</a:t>
            </a:fld>
            <a:endParaRPr lang="en-US"/>
          </a:p>
        </p:txBody>
      </p:sp>
      <p:sp>
        <p:nvSpPr>
          <p:cNvPr id="3" name="TextBox 2">
            <a:extLst>
              <a:ext uri="{FF2B5EF4-FFF2-40B4-BE49-F238E27FC236}">
                <a16:creationId xmlns:a16="http://schemas.microsoft.com/office/drawing/2014/main" id="{4F3AEC4A-F39C-63AD-16B6-838FAA7B22AC}"/>
              </a:ext>
            </a:extLst>
          </p:cNvPr>
          <p:cNvSpPr txBox="1"/>
          <p:nvPr/>
        </p:nvSpPr>
        <p:spPr>
          <a:xfrm>
            <a:off x="1409700" y="1171545"/>
            <a:ext cx="1024890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Overall Load increase can be seen in the Winter, Spring, and Fall months.</a:t>
            </a:r>
          </a:p>
        </p:txBody>
      </p:sp>
      <p:pic>
        <p:nvPicPr>
          <p:cNvPr id="10" name="Picture 9">
            <a:extLst>
              <a:ext uri="{FF2B5EF4-FFF2-40B4-BE49-F238E27FC236}">
                <a16:creationId xmlns:a16="http://schemas.microsoft.com/office/drawing/2014/main" id="{A4F0E896-E944-3BA2-A580-9075719B0EBA}"/>
              </a:ext>
            </a:extLst>
          </p:cNvPr>
          <p:cNvPicPr>
            <a:picLocks noChangeAspect="1"/>
          </p:cNvPicPr>
          <p:nvPr/>
        </p:nvPicPr>
        <p:blipFill>
          <a:blip r:embed="rId3"/>
          <a:stretch>
            <a:fillRect/>
          </a:stretch>
        </p:blipFill>
        <p:spPr>
          <a:xfrm>
            <a:off x="2480697" y="1677683"/>
            <a:ext cx="8106906" cy="4572638"/>
          </a:xfrm>
          <a:prstGeom prst="rect">
            <a:avLst/>
          </a:prstGeom>
        </p:spPr>
      </p:pic>
    </p:spTree>
    <p:extLst>
      <p:ext uri="{BB962C8B-B14F-4D97-AF65-F5344CB8AC3E}">
        <p14:creationId xmlns:p14="http://schemas.microsoft.com/office/powerpoint/2010/main" val="142773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16838-4572-81CE-8341-A431F0101E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3EF440-79FE-3E1F-BB62-CDFD1BFB9F9B}"/>
              </a:ext>
            </a:extLst>
          </p:cNvPr>
          <p:cNvSpPr>
            <a:spLocks noGrp="1"/>
          </p:cNvSpPr>
          <p:nvPr>
            <p:ph type="title"/>
          </p:nvPr>
        </p:nvSpPr>
        <p:spPr>
          <a:xfrm>
            <a:off x="1358329" y="2514600"/>
            <a:ext cx="10248900" cy="914400"/>
          </a:xfrm>
        </p:spPr>
        <p:txBody>
          <a:bodyPr>
            <a:normAutofit/>
          </a:bodyPr>
          <a:lstStyle/>
          <a:p>
            <a:pPr algn="ctr">
              <a:spcAft>
                <a:spcPts val="800"/>
              </a:spcAft>
            </a:pPr>
            <a:r>
              <a:rPr lang="en-US" dirty="0">
                <a:solidFill>
                  <a:schemeClr val="accent1"/>
                </a:solidFill>
              </a:rPr>
              <a:t>IRR Penetration</a:t>
            </a:r>
          </a:p>
        </p:txBody>
      </p:sp>
    </p:spTree>
    <p:extLst>
      <p:ext uri="{BB962C8B-B14F-4D97-AF65-F5344CB8AC3E}">
        <p14:creationId xmlns:p14="http://schemas.microsoft.com/office/powerpoint/2010/main" val="3275389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85CDA-4E0F-6A44-86EA-EFCA9A104A9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3C3A6B7-21D8-3584-610C-B2E38D4D5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500" y="2237121"/>
            <a:ext cx="9756069" cy="4119229"/>
          </a:xfrm>
          <a:prstGeom prst="rect">
            <a:avLst/>
          </a:prstGeom>
        </p:spPr>
      </p:pic>
      <p:sp>
        <p:nvSpPr>
          <p:cNvPr id="2" name="Title 1">
            <a:extLst>
              <a:ext uri="{FF2B5EF4-FFF2-40B4-BE49-F238E27FC236}">
                <a16:creationId xmlns:a16="http://schemas.microsoft.com/office/drawing/2014/main" id="{53BB133E-02AC-B958-67C1-285AB7817671}"/>
              </a:ext>
            </a:extLst>
          </p:cNvPr>
          <p:cNvSpPr>
            <a:spLocks noGrp="1"/>
          </p:cNvSpPr>
          <p:nvPr>
            <p:ph type="title"/>
          </p:nvPr>
        </p:nvSpPr>
        <p:spPr/>
        <p:txBody>
          <a:bodyPr/>
          <a:lstStyle/>
          <a:p>
            <a:r>
              <a:rPr lang="en-US" dirty="0"/>
              <a:t>IRR Penetration by Month 2020-2025</a:t>
            </a:r>
          </a:p>
        </p:txBody>
      </p:sp>
      <p:sp>
        <p:nvSpPr>
          <p:cNvPr id="4" name="Slide Number Placeholder 3">
            <a:extLst>
              <a:ext uri="{FF2B5EF4-FFF2-40B4-BE49-F238E27FC236}">
                <a16:creationId xmlns:a16="http://schemas.microsoft.com/office/drawing/2014/main" id="{FE75C8A9-5595-FFFD-4211-E50894ACBF20}"/>
              </a:ext>
            </a:extLst>
          </p:cNvPr>
          <p:cNvSpPr>
            <a:spLocks noGrp="1"/>
          </p:cNvSpPr>
          <p:nvPr>
            <p:ph type="sldNum" sz="quarter" idx="12"/>
          </p:nvPr>
        </p:nvSpPr>
        <p:spPr/>
        <p:txBody>
          <a:bodyPr/>
          <a:lstStyle/>
          <a:p>
            <a:fld id="{BCDE79FB-97BA-492B-8D57-F1373F9ADA95}" type="slidenum">
              <a:rPr lang="en-US" smtClean="0"/>
              <a:t>15</a:t>
            </a:fld>
            <a:endParaRPr lang="en-US"/>
          </a:p>
        </p:txBody>
      </p:sp>
      <p:sp>
        <p:nvSpPr>
          <p:cNvPr id="11" name="Content Placeholder 2">
            <a:extLst>
              <a:ext uri="{FF2B5EF4-FFF2-40B4-BE49-F238E27FC236}">
                <a16:creationId xmlns:a16="http://schemas.microsoft.com/office/drawing/2014/main" id="{D2028F21-9C2E-F410-BB81-C62153A3E702}"/>
              </a:ext>
            </a:extLst>
          </p:cNvPr>
          <p:cNvSpPr>
            <a:spLocks noGrp="1"/>
          </p:cNvSpPr>
          <p:nvPr>
            <p:ph idx="1"/>
          </p:nvPr>
        </p:nvSpPr>
        <p:spPr>
          <a:xfrm>
            <a:off x="1409700" y="1202824"/>
            <a:ext cx="10248900" cy="5286466"/>
          </a:xfrm>
        </p:spPr>
        <p:txBody>
          <a:bodyPr>
            <a:normAutofit/>
          </a:bodyPr>
          <a:lstStyle/>
          <a:p>
            <a:pPr marL="342900" indent="-342900">
              <a:spcAft>
                <a:spcPts val="800"/>
              </a:spcAft>
              <a:buFont typeface="Arial" panose="020B0604020202020204" pitchFamily="34" charset="0"/>
              <a:buChar char="•"/>
            </a:pPr>
            <a:r>
              <a:rPr lang="en-US" sz="2000" dirty="0"/>
              <a:t>Overall Increase in IRR Penetration in the Spring and Summer months. </a:t>
            </a:r>
          </a:p>
          <a:p>
            <a:pPr marL="342900" indent="-342900">
              <a:spcAft>
                <a:spcPts val="800"/>
              </a:spcAft>
              <a:buFont typeface="Arial" panose="020B0604020202020204" pitchFamily="34" charset="0"/>
              <a:buChar char="•"/>
            </a:pPr>
            <a:r>
              <a:rPr lang="en-US" sz="2000" dirty="0"/>
              <a:t>Generation makeup from Solar and Wind has greatly increased from 2020 to 2025.</a:t>
            </a:r>
            <a:endParaRPr lang="en-US" sz="1600" dirty="0"/>
          </a:p>
        </p:txBody>
      </p:sp>
      <p:sp>
        <p:nvSpPr>
          <p:cNvPr id="8" name="Rectangle 7">
            <a:extLst>
              <a:ext uri="{FF2B5EF4-FFF2-40B4-BE49-F238E27FC236}">
                <a16:creationId xmlns:a16="http://schemas.microsoft.com/office/drawing/2014/main" id="{8187F047-1553-3FF0-3F13-29E6EA4B1C7B}"/>
              </a:ext>
            </a:extLst>
          </p:cNvPr>
          <p:cNvSpPr/>
          <p:nvPr/>
        </p:nvSpPr>
        <p:spPr>
          <a:xfrm>
            <a:off x="4178708" y="5860026"/>
            <a:ext cx="4709651" cy="324464"/>
          </a:xfrm>
          <a:prstGeom prst="rect">
            <a:avLst/>
          </a:prstGeom>
          <a:noFill/>
          <a:ln>
            <a:solidFill>
              <a:srgbClr val="0000FF"/>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008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91A034-B0F9-1C26-8EF9-A8679CE5A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165" y="2881623"/>
            <a:ext cx="8229617" cy="3474727"/>
          </a:xfrm>
          <a:prstGeom prst="rect">
            <a:avLst/>
          </a:prstGeom>
        </p:spPr>
      </p:pic>
      <p:sp>
        <p:nvSpPr>
          <p:cNvPr id="2" name="Title 1">
            <a:extLst>
              <a:ext uri="{FF2B5EF4-FFF2-40B4-BE49-F238E27FC236}">
                <a16:creationId xmlns:a16="http://schemas.microsoft.com/office/drawing/2014/main" id="{6C5D65D0-A89D-D4D3-75FF-D81A4B348068}"/>
              </a:ext>
            </a:extLst>
          </p:cNvPr>
          <p:cNvSpPr>
            <a:spLocks noGrp="1"/>
          </p:cNvSpPr>
          <p:nvPr>
            <p:ph type="title"/>
          </p:nvPr>
        </p:nvSpPr>
        <p:spPr/>
        <p:txBody>
          <a:bodyPr/>
          <a:lstStyle/>
          <a:p>
            <a:r>
              <a:rPr lang="en-US" dirty="0"/>
              <a:t>IRR Penetration Low Inertia Group (&lt; 150 GW*s) by Month 2020-2025</a:t>
            </a:r>
          </a:p>
        </p:txBody>
      </p:sp>
      <p:sp>
        <p:nvSpPr>
          <p:cNvPr id="4" name="Slide Number Placeholder 3">
            <a:extLst>
              <a:ext uri="{FF2B5EF4-FFF2-40B4-BE49-F238E27FC236}">
                <a16:creationId xmlns:a16="http://schemas.microsoft.com/office/drawing/2014/main" id="{EA5A255F-BC8D-DDBD-0DCD-B53EF69F6594}"/>
              </a:ext>
            </a:extLst>
          </p:cNvPr>
          <p:cNvSpPr>
            <a:spLocks noGrp="1"/>
          </p:cNvSpPr>
          <p:nvPr>
            <p:ph type="sldNum" sz="quarter" idx="12"/>
          </p:nvPr>
        </p:nvSpPr>
        <p:spPr/>
        <p:txBody>
          <a:bodyPr/>
          <a:lstStyle/>
          <a:p>
            <a:fld id="{BCDE79FB-97BA-492B-8D57-F1373F9ADA95}" type="slidenum">
              <a:rPr lang="en-US" smtClean="0"/>
              <a:t>16</a:t>
            </a:fld>
            <a:endParaRPr lang="en-US"/>
          </a:p>
        </p:txBody>
      </p:sp>
      <p:sp>
        <p:nvSpPr>
          <p:cNvPr id="11" name="Content Placeholder 2">
            <a:extLst>
              <a:ext uri="{FF2B5EF4-FFF2-40B4-BE49-F238E27FC236}">
                <a16:creationId xmlns:a16="http://schemas.microsoft.com/office/drawing/2014/main" id="{3E3F4129-F613-EC94-F209-E3C67AE2F8D2}"/>
              </a:ext>
            </a:extLst>
          </p:cNvPr>
          <p:cNvSpPr>
            <a:spLocks noGrp="1"/>
          </p:cNvSpPr>
          <p:nvPr>
            <p:ph idx="1"/>
          </p:nvPr>
        </p:nvSpPr>
        <p:spPr>
          <a:xfrm>
            <a:off x="1409700" y="1533832"/>
            <a:ext cx="10248900" cy="4955458"/>
          </a:xfrm>
        </p:spPr>
        <p:txBody>
          <a:bodyPr>
            <a:normAutofit/>
          </a:bodyPr>
          <a:lstStyle/>
          <a:p>
            <a:pPr marL="342900" indent="-342900">
              <a:spcAft>
                <a:spcPts val="800"/>
              </a:spcAft>
              <a:buFont typeface="Arial" panose="020B0604020202020204" pitchFamily="34" charset="0"/>
              <a:buChar char="•"/>
            </a:pPr>
            <a:r>
              <a:rPr lang="en-US" dirty="0"/>
              <a:t>In the spring of 2025, IRR Penetration rose greatly compared to previous years during the lowest Inertia Hours of the year.</a:t>
            </a:r>
          </a:p>
          <a:p>
            <a:pPr marL="342900" indent="-342900">
              <a:spcAft>
                <a:spcPts val="800"/>
              </a:spcAft>
              <a:buFont typeface="Arial" panose="020B0604020202020204" pitchFamily="34" charset="0"/>
              <a:buChar char="•"/>
            </a:pPr>
            <a:r>
              <a:rPr lang="en-US" dirty="0"/>
              <a:t>Only February, March, April, and small amount of November saw Inertia below 150 GW*s</a:t>
            </a:r>
          </a:p>
          <a:p>
            <a:pPr marL="0" indent="0">
              <a:spcAft>
                <a:spcPts val="800"/>
              </a:spcAft>
              <a:buNone/>
            </a:pPr>
            <a:endParaRPr lang="en-US" sz="1600" dirty="0"/>
          </a:p>
        </p:txBody>
      </p:sp>
      <p:sp>
        <p:nvSpPr>
          <p:cNvPr id="13" name="Rectangle 12">
            <a:extLst>
              <a:ext uri="{FF2B5EF4-FFF2-40B4-BE49-F238E27FC236}">
                <a16:creationId xmlns:a16="http://schemas.microsoft.com/office/drawing/2014/main" id="{9C41FF40-420C-5B0E-7C04-C15663AD7A62}"/>
              </a:ext>
            </a:extLst>
          </p:cNvPr>
          <p:cNvSpPr/>
          <p:nvPr/>
        </p:nvSpPr>
        <p:spPr>
          <a:xfrm>
            <a:off x="3677265" y="5941470"/>
            <a:ext cx="1558097" cy="304800"/>
          </a:xfrm>
          <a:prstGeom prst="rect">
            <a:avLst/>
          </a:prstGeom>
          <a:noFill/>
          <a:ln>
            <a:solidFill>
              <a:srgbClr val="0000FF"/>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B81497-A97B-F94E-81F5-C083BD5DC932}"/>
              </a:ext>
            </a:extLst>
          </p:cNvPr>
          <p:cNvSpPr/>
          <p:nvPr/>
        </p:nvSpPr>
        <p:spPr>
          <a:xfrm>
            <a:off x="9155386" y="5941470"/>
            <a:ext cx="421234" cy="304800"/>
          </a:xfrm>
          <a:prstGeom prst="rect">
            <a:avLst/>
          </a:prstGeom>
          <a:noFill/>
          <a:ln>
            <a:solidFill>
              <a:srgbClr val="0000FF"/>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043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3FCDD-D198-53C7-D2BF-F0E031FF0D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A7A139-F562-9986-5F12-2B768EBB8F72}"/>
              </a:ext>
            </a:extLst>
          </p:cNvPr>
          <p:cNvSpPr>
            <a:spLocks noGrp="1"/>
          </p:cNvSpPr>
          <p:nvPr>
            <p:ph type="title"/>
          </p:nvPr>
        </p:nvSpPr>
        <p:spPr>
          <a:xfrm>
            <a:off x="1358329" y="2514600"/>
            <a:ext cx="10248900" cy="914400"/>
          </a:xfrm>
        </p:spPr>
        <p:txBody>
          <a:bodyPr/>
          <a:lstStyle/>
          <a:p>
            <a:pPr algn="ctr">
              <a:spcAft>
                <a:spcPts val="800"/>
              </a:spcAft>
            </a:pPr>
            <a:r>
              <a:rPr lang="en-US" dirty="0">
                <a:solidFill>
                  <a:schemeClr val="accent1"/>
                </a:solidFill>
              </a:rPr>
              <a:t>Net Load Correlation</a:t>
            </a:r>
          </a:p>
        </p:txBody>
      </p:sp>
    </p:spTree>
    <p:extLst>
      <p:ext uri="{BB962C8B-B14F-4D97-AF65-F5344CB8AC3E}">
        <p14:creationId xmlns:p14="http://schemas.microsoft.com/office/powerpoint/2010/main" val="1477583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603528-3E94-AB94-19D9-CB53388E3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618" y="2292837"/>
            <a:ext cx="8943063" cy="3974694"/>
          </a:xfrm>
          <a:prstGeom prst="rect">
            <a:avLst/>
          </a:prstGeom>
        </p:spPr>
      </p:pic>
      <p:sp>
        <p:nvSpPr>
          <p:cNvPr id="2" name="Title 1">
            <a:extLst>
              <a:ext uri="{FF2B5EF4-FFF2-40B4-BE49-F238E27FC236}">
                <a16:creationId xmlns:a16="http://schemas.microsoft.com/office/drawing/2014/main" id="{CB225E60-6577-B073-80AC-8D837FD0E2F1}"/>
              </a:ext>
            </a:extLst>
          </p:cNvPr>
          <p:cNvSpPr>
            <a:spLocks noGrp="1"/>
          </p:cNvSpPr>
          <p:nvPr>
            <p:ph type="title"/>
          </p:nvPr>
        </p:nvSpPr>
        <p:spPr>
          <a:xfrm>
            <a:off x="1409700" y="457200"/>
            <a:ext cx="10248900" cy="603504"/>
          </a:xfrm>
        </p:spPr>
        <p:txBody>
          <a:bodyPr/>
          <a:lstStyle/>
          <a:p>
            <a:r>
              <a:rPr lang="en-US" dirty="0"/>
              <a:t>Correlation between Inertia and Net Load</a:t>
            </a:r>
          </a:p>
        </p:txBody>
      </p:sp>
      <p:sp>
        <p:nvSpPr>
          <p:cNvPr id="4" name="Slide Number Placeholder 3">
            <a:extLst>
              <a:ext uri="{FF2B5EF4-FFF2-40B4-BE49-F238E27FC236}">
                <a16:creationId xmlns:a16="http://schemas.microsoft.com/office/drawing/2014/main" id="{ECF0C7C0-791B-70D8-CEEC-77375887D1F4}"/>
              </a:ext>
            </a:extLst>
          </p:cNvPr>
          <p:cNvSpPr>
            <a:spLocks noGrp="1"/>
          </p:cNvSpPr>
          <p:nvPr>
            <p:ph type="sldNum" sz="quarter" idx="12"/>
          </p:nvPr>
        </p:nvSpPr>
        <p:spPr/>
        <p:txBody>
          <a:bodyPr/>
          <a:lstStyle/>
          <a:p>
            <a:fld id="{BCDE79FB-97BA-492B-8D57-F1373F9ADA95}" type="slidenum">
              <a:rPr lang="en-US" smtClean="0"/>
              <a:t>18</a:t>
            </a:fld>
            <a:endParaRPr lang="en-US"/>
          </a:p>
        </p:txBody>
      </p:sp>
      <p:sp>
        <p:nvSpPr>
          <p:cNvPr id="13" name="TextBox 12">
            <a:extLst>
              <a:ext uri="{FF2B5EF4-FFF2-40B4-BE49-F238E27FC236}">
                <a16:creationId xmlns:a16="http://schemas.microsoft.com/office/drawing/2014/main" id="{C01CD52B-1C31-A1A5-85E8-5EC41B76822E}"/>
              </a:ext>
            </a:extLst>
          </p:cNvPr>
          <p:cNvSpPr txBox="1"/>
          <p:nvPr/>
        </p:nvSpPr>
        <p:spPr>
          <a:xfrm>
            <a:off x="1409700" y="1032837"/>
            <a:ext cx="102489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During our higher Inertia periods, we are not reaching higher Inertia numbers with high Net Loads when compared to previous years.</a:t>
            </a:r>
          </a:p>
          <a:p>
            <a:pPr marL="342900" indent="-342900">
              <a:buFont typeface="Arial" panose="020B0604020202020204" pitchFamily="34" charset="0"/>
              <a:buChar char="•"/>
            </a:pPr>
            <a:endParaRPr lang="en-US" sz="2000" dirty="0"/>
          </a:p>
          <a:p>
            <a:pPr algn="ctr"/>
            <a:r>
              <a:rPr lang="en-US" sz="1600" dirty="0">
                <a:cs typeface="Times New Roman"/>
              </a:rPr>
              <a:t>Net Load = Load – Wind Generation – Solar Generation</a:t>
            </a:r>
          </a:p>
          <a:p>
            <a:endParaRPr lang="en-US" sz="2000" dirty="0"/>
          </a:p>
        </p:txBody>
      </p:sp>
    </p:spTree>
    <p:extLst>
      <p:ext uri="{BB962C8B-B14F-4D97-AF65-F5344CB8AC3E}">
        <p14:creationId xmlns:p14="http://schemas.microsoft.com/office/powerpoint/2010/main" val="324658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AD965-7BB1-F677-4E4E-8DB02DFF9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084" y="1822288"/>
            <a:ext cx="8975747" cy="4487873"/>
          </a:xfrm>
          <a:prstGeom prst="rect">
            <a:avLst/>
          </a:prstGeom>
        </p:spPr>
      </p:pic>
      <p:sp>
        <p:nvSpPr>
          <p:cNvPr id="2" name="Title 1">
            <a:extLst>
              <a:ext uri="{FF2B5EF4-FFF2-40B4-BE49-F238E27FC236}">
                <a16:creationId xmlns:a16="http://schemas.microsoft.com/office/drawing/2014/main" id="{A8352913-DE2B-99C8-B7E1-54FC7E5B86DF}"/>
              </a:ext>
            </a:extLst>
          </p:cNvPr>
          <p:cNvSpPr>
            <a:spLocks noGrp="1"/>
          </p:cNvSpPr>
          <p:nvPr>
            <p:ph type="title"/>
          </p:nvPr>
        </p:nvSpPr>
        <p:spPr/>
        <p:txBody>
          <a:bodyPr/>
          <a:lstStyle/>
          <a:p>
            <a:r>
              <a:rPr lang="en-US" dirty="0"/>
              <a:t>Net Load by Month 2020-2025</a:t>
            </a:r>
          </a:p>
        </p:txBody>
      </p:sp>
      <p:sp>
        <p:nvSpPr>
          <p:cNvPr id="4" name="Slide Number Placeholder 3">
            <a:extLst>
              <a:ext uri="{FF2B5EF4-FFF2-40B4-BE49-F238E27FC236}">
                <a16:creationId xmlns:a16="http://schemas.microsoft.com/office/drawing/2014/main" id="{A2BD00E2-0F94-A810-8830-BC04906C697D}"/>
              </a:ext>
            </a:extLst>
          </p:cNvPr>
          <p:cNvSpPr>
            <a:spLocks noGrp="1"/>
          </p:cNvSpPr>
          <p:nvPr>
            <p:ph type="sldNum" sz="quarter" idx="12"/>
          </p:nvPr>
        </p:nvSpPr>
        <p:spPr/>
        <p:txBody>
          <a:bodyPr/>
          <a:lstStyle/>
          <a:p>
            <a:fld id="{BCDE79FB-97BA-492B-8D57-F1373F9ADA95}" type="slidenum">
              <a:rPr lang="en-US" smtClean="0"/>
              <a:t>19</a:t>
            </a:fld>
            <a:endParaRPr lang="en-US"/>
          </a:p>
        </p:txBody>
      </p:sp>
      <p:sp>
        <p:nvSpPr>
          <p:cNvPr id="3" name="Content Placeholder 2">
            <a:extLst>
              <a:ext uri="{FF2B5EF4-FFF2-40B4-BE49-F238E27FC236}">
                <a16:creationId xmlns:a16="http://schemas.microsoft.com/office/drawing/2014/main" id="{96F0069E-FBB4-AEAA-3CFE-B4C7A492CFF4}"/>
              </a:ext>
            </a:extLst>
          </p:cNvPr>
          <p:cNvSpPr txBox="1">
            <a:spLocks/>
          </p:cNvSpPr>
          <p:nvPr/>
        </p:nvSpPr>
        <p:spPr>
          <a:xfrm>
            <a:off x="1409700" y="914400"/>
            <a:ext cx="10248900" cy="18157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a:t>In 2025, the median net load decreased or experienced minimal change in the months of May – September and increased slightly in the months of October – December and increased in the months of January and February.</a:t>
            </a:r>
            <a:endParaRPr lang="en-US" sz="1700" dirty="0">
              <a:cs typeface="Times New Roman"/>
            </a:endParaRPr>
          </a:p>
        </p:txBody>
      </p:sp>
      <p:sp>
        <p:nvSpPr>
          <p:cNvPr id="7" name="Rectangle 6">
            <a:extLst>
              <a:ext uri="{FF2B5EF4-FFF2-40B4-BE49-F238E27FC236}">
                <a16:creationId xmlns:a16="http://schemas.microsoft.com/office/drawing/2014/main" id="{0621195D-A8CE-EED3-0557-445C309DA809}"/>
              </a:ext>
            </a:extLst>
          </p:cNvPr>
          <p:cNvSpPr/>
          <p:nvPr/>
        </p:nvSpPr>
        <p:spPr>
          <a:xfrm>
            <a:off x="5509978" y="5795857"/>
            <a:ext cx="2487895" cy="260784"/>
          </a:xfrm>
          <a:prstGeom prst="rect">
            <a:avLst/>
          </a:prstGeom>
          <a:noFill/>
          <a:ln>
            <a:solidFill>
              <a:srgbClr val="FF0000"/>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18C23C-42AA-091E-86B3-C4E94D7DC9C7}"/>
              </a:ext>
            </a:extLst>
          </p:cNvPr>
          <p:cNvSpPr/>
          <p:nvPr/>
        </p:nvSpPr>
        <p:spPr>
          <a:xfrm>
            <a:off x="8111962" y="5795858"/>
            <a:ext cx="1469318" cy="260783"/>
          </a:xfrm>
          <a:prstGeom prst="rect">
            <a:avLst/>
          </a:prstGeom>
          <a:noFill/>
          <a:ln>
            <a:solidFill>
              <a:srgbClr val="00B050"/>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E8691E-4BF8-574E-0BAC-7A92236DA025}"/>
              </a:ext>
            </a:extLst>
          </p:cNvPr>
          <p:cNvSpPr/>
          <p:nvPr/>
        </p:nvSpPr>
        <p:spPr>
          <a:xfrm>
            <a:off x="3530671" y="5795857"/>
            <a:ext cx="732948" cy="260784"/>
          </a:xfrm>
          <a:prstGeom prst="rect">
            <a:avLst/>
          </a:prstGeom>
          <a:noFill/>
          <a:ln>
            <a:solidFill>
              <a:schemeClr val="accent3">
                <a:lumMod val="60000"/>
                <a:lumOff val="40000"/>
              </a:schemeClr>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13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14B2D-247A-3818-3649-A4ADE6F5292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6314D74D-3019-755B-00DC-9E64331454B0}"/>
              </a:ext>
            </a:extLst>
          </p:cNvPr>
          <p:cNvGrpSpPr/>
          <p:nvPr/>
        </p:nvGrpSpPr>
        <p:grpSpPr>
          <a:xfrm>
            <a:off x="3016988" y="2554344"/>
            <a:ext cx="7034324" cy="3493523"/>
            <a:chOff x="862218" y="2257547"/>
            <a:chExt cx="7265956" cy="3630351"/>
          </a:xfrm>
        </p:grpSpPr>
        <p:pic>
          <p:nvPicPr>
            <p:cNvPr id="7" name="Picture 6">
              <a:extLst>
                <a:ext uri="{FF2B5EF4-FFF2-40B4-BE49-F238E27FC236}">
                  <a16:creationId xmlns:a16="http://schemas.microsoft.com/office/drawing/2014/main" id="{A7B44161-19A7-45C5-4D7E-1E76EE90BE9B}"/>
                </a:ext>
              </a:extLst>
            </p:cNvPr>
            <p:cNvPicPr>
              <a:picLocks noChangeAspect="1"/>
            </p:cNvPicPr>
            <p:nvPr/>
          </p:nvPicPr>
          <p:blipFill>
            <a:blip r:embed="rId2"/>
            <a:stretch>
              <a:fillRect/>
            </a:stretch>
          </p:blipFill>
          <p:spPr>
            <a:xfrm>
              <a:off x="862218" y="2257547"/>
              <a:ext cx="7265956" cy="3630351"/>
            </a:xfrm>
            <a:prstGeom prst="rect">
              <a:avLst/>
            </a:prstGeom>
          </p:spPr>
        </p:pic>
        <p:cxnSp>
          <p:nvCxnSpPr>
            <p:cNvPr id="8" name="Straight Connector 7">
              <a:extLst>
                <a:ext uri="{FF2B5EF4-FFF2-40B4-BE49-F238E27FC236}">
                  <a16:creationId xmlns:a16="http://schemas.microsoft.com/office/drawing/2014/main" id="{6DDD54AA-6E7C-02A9-FF85-1EA4858181F7}"/>
                </a:ext>
              </a:extLst>
            </p:cNvPr>
            <p:cNvCxnSpPr/>
            <p:nvPr/>
          </p:nvCxnSpPr>
          <p:spPr bwMode="auto">
            <a:xfrm>
              <a:off x="1706592" y="4890217"/>
              <a:ext cx="6172200" cy="0"/>
            </a:xfrm>
            <a:prstGeom prst="line">
              <a:avLst/>
            </a:prstGeom>
            <a:solidFill>
              <a:schemeClr val="accent1"/>
            </a:solidFill>
            <a:ln w="6350" cap="flat" cmpd="sng" algn="ctr">
              <a:solidFill>
                <a:srgbClr val="009900"/>
              </a:solidFill>
              <a:prstDash val="dash"/>
              <a:miter lim="800000"/>
              <a:headEnd type="none" w="med" len="med"/>
              <a:tailEnd type="none" w="med" len="med"/>
            </a:ln>
            <a:effectLst/>
          </p:spPr>
        </p:cxnSp>
        <p:sp>
          <p:nvSpPr>
            <p:cNvPr id="9" name="TextBox 8">
              <a:extLst>
                <a:ext uri="{FF2B5EF4-FFF2-40B4-BE49-F238E27FC236}">
                  <a16:creationId xmlns:a16="http://schemas.microsoft.com/office/drawing/2014/main" id="{6673A5BC-F95C-5148-5A44-49EEF5127AE4}"/>
                </a:ext>
              </a:extLst>
            </p:cNvPr>
            <p:cNvSpPr txBox="1"/>
            <p:nvPr/>
          </p:nvSpPr>
          <p:spPr>
            <a:xfrm>
              <a:off x="6597294" y="4518598"/>
              <a:ext cx="1390535" cy="371620"/>
            </a:xfrm>
            <a:prstGeom prst="rect">
              <a:avLst/>
            </a:prstGeom>
            <a:noFill/>
          </p:spPr>
          <p:txBody>
            <a:bodyPr wrap="none" rtlCol="0">
              <a:spAutoFit/>
            </a:bodyPr>
            <a:lstStyle/>
            <a:p>
              <a:r>
                <a:rPr lang="en-US" sz="1300" dirty="0">
                  <a:solidFill>
                    <a:srgbClr val="5B6770"/>
                  </a:solidFill>
                </a:rPr>
                <a:t>UFLS trigger</a:t>
              </a:r>
            </a:p>
          </p:txBody>
        </p:sp>
      </p:grpSp>
      <p:sp>
        <p:nvSpPr>
          <p:cNvPr id="3" name="Title 2">
            <a:extLst>
              <a:ext uri="{FF2B5EF4-FFF2-40B4-BE49-F238E27FC236}">
                <a16:creationId xmlns:a16="http://schemas.microsoft.com/office/drawing/2014/main" id="{EB67AC69-4549-20E5-9BA0-45D05C492A7A}"/>
              </a:ext>
            </a:extLst>
          </p:cNvPr>
          <p:cNvSpPr>
            <a:spLocks noGrp="1"/>
          </p:cNvSpPr>
          <p:nvPr>
            <p:ph type="title"/>
          </p:nvPr>
        </p:nvSpPr>
        <p:spPr/>
        <p:txBody>
          <a:bodyPr/>
          <a:lstStyle/>
          <a:p>
            <a:r>
              <a:rPr lang="en-US" dirty="0"/>
              <a:t>Effect of Synchronous Inertia on System Frequency</a:t>
            </a:r>
            <a:endParaRPr lang="en-US" dirty="0">
              <a:cs typeface="Arial"/>
            </a:endParaRPr>
          </a:p>
        </p:txBody>
      </p:sp>
      <p:sp>
        <p:nvSpPr>
          <p:cNvPr id="5" name="Slide Number Placeholder 4">
            <a:extLst>
              <a:ext uri="{FF2B5EF4-FFF2-40B4-BE49-F238E27FC236}">
                <a16:creationId xmlns:a16="http://schemas.microsoft.com/office/drawing/2014/main" id="{AA4D6757-F552-ACC6-D073-367DDD1702D3}"/>
              </a:ext>
            </a:extLst>
          </p:cNvPr>
          <p:cNvSpPr>
            <a:spLocks noGrp="1"/>
          </p:cNvSpPr>
          <p:nvPr>
            <p:ph type="sldNum" sz="quarter" idx="12"/>
          </p:nvPr>
        </p:nvSpPr>
        <p:spPr/>
        <p:txBody>
          <a:bodyPr/>
          <a:lstStyle/>
          <a:p>
            <a:fld id="{BCDE79FB-97BA-492B-8D57-F1373F9ADA95}" type="slidenum">
              <a:rPr lang="en-US" smtClean="0"/>
              <a:t>2</a:t>
            </a:fld>
            <a:endParaRPr lang="en-US"/>
          </a:p>
        </p:txBody>
      </p:sp>
      <p:sp>
        <p:nvSpPr>
          <p:cNvPr id="49" name="Freeform: Shape 48">
            <a:extLst>
              <a:ext uri="{FF2B5EF4-FFF2-40B4-BE49-F238E27FC236}">
                <a16:creationId xmlns:a16="http://schemas.microsoft.com/office/drawing/2014/main" id="{DD867EF6-AB66-A19C-C45F-5A1F88DC816E}"/>
              </a:ext>
            </a:extLst>
          </p:cNvPr>
          <p:cNvSpPr/>
          <p:nvPr/>
        </p:nvSpPr>
        <p:spPr>
          <a:xfrm>
            <a:off x="8031922" y="2887581"/>
            <a:ext cx="943521" cy="754597"/>
          </a:xfrm>
          <a:custGeom>
            <a:avLst/>
            <a:gdLst>
              <a:gd name="connsiteX0" fmla="*/ 967807 w 967807"/>
              <a:gd name="connsiteY0" fmla="*/ 8668 h 775724"/>
              <a:gd name="connsiteX1" fmla="*/ 829130 w 967807"/>
              <a:gd name="connsiteY1" fmla="*/ 4334 h 775724"/>
              <a:gd name="connsiteX2" fmla="*/ 803128 w 967807"/>
              <a:gd name="connsiteY2" fmla="*/ 0 h 775724"/>
              <a:gd name="connsiteX3" fmla="*/ 699120 w 967807"/>
              <a:gd name="connsiteY3" fmla="*/ 4334 h 775724"/>
              <a:gd name="connsiteX4" fmla="*/ 686119 w 967807"/>
              <a:gd name="connsiteY4" fmla="*/ 30336 h 775724"/>
              <a:gd name="connsiteX5" fmla="*/ 681786 w 967807"/>
              <a:gd name="connsiteY5" fmla="*/ 52004 h 775724"/>
              <a:gd name="connsiteX6" fmla="*/ 690453 w 967807"/>
              <a:gd name="connsiteY6" fmla="*/ 117009 h 775724"/>
              <a:gd name="connsiteX7" fmla="*/ 686119 w 967807"/>
              <a:gd name="connsiteY7" fmla="*/ 234017 h 775724"/>
              <a:gd name="connsiteX8" fmla="*/ 668785 w 967807"/>
              <a:gd name="connsiteY8" fmla="*/ 229684 h 775724"/>
              <a:gd name="connsiteX9" fmla="*/ 564777 w 967807"/>
              <a:gd name="connsiteY9" fmla="*/ 238351 h 775724"/>
              <a:gd name="connsiteX10" fmla="*/ 400098 w 967807"/>
              <a:gd name="connsiteY10" fmla="*/ 234017 h 775724"/>
              <a:gd name="connsiteX11" fmla="*/ 348095 w 967807"/>
              <a:gd name="connsiteY11" fmla="*/ 229684 h 775724"/>
              <a:gd name="connsiteX12" fmla="*/ 118411 w 967807"/>
              <a:gd name="connsiteY12" fmla="*/ 221016 h 775724"/>
              <a:gd name="connsiteX13" fmla="*/ 57740 w 967807"/>
              <a:gd name="connsiteY13" fmla="*/ 225350 h 775724"/>
              <a:gd name="connsiteX14" fmla="*/ 44739 w 967807"/>
              <a:gd name="connsiteY14" fmla="*/ 234017 h 775724"/>
              <a:gd name="connsiteX15" fmla="*/ 40406 w 967807"/>
              <a:gd name="connsiteY15" fmla="*/ 290355 h 775724"/>
              <a:gd name="connsiteX16" fmla="*/ 31738 w 967807"/>
              <a:gd name="connsiteY16" fmla="*/ 303356 h 775724"/>
              <a:gd name="connsiteX17" fmla="*/ 27405 w 967807"/>
              <a:gd name="connsiteY17" fmla="*/ 316357 h 775724"/>
              <a:gd name="connsiteX18" fmla="*/ 18737 w 967807"/>
              <a:gd name="connsiteY18" fmla="*/ 368361 h 775724"/>
              <a:gd name="connsiteX19" fmla="*/ 10070 w 967807"/>
              <a:gd name="connsiteY19" fmla="*/ 385695 h 775724"/>
              <a:gd name="connsiteX20" fmla="*/ 1403 w 967807"/>
              <a:gd name="connsiteY20" fmla="*/ 420364 h 775724"/>
              <a:gd name="connsiteX21" fmla="*/ 5736 w 967807"/>
              <a:gd name="connsiteY21" fmla="*/ 450700 h 775724"/>
              <a:gd name="connsiteX22" fmla="*/ 23071 w 967807"/>
              <a:gd name="connsiteY22" fmla="*/ 481035 h 775724"/>
              <a:gd name="connsiteX23" fmla="*/ 18737 w 967807"/>
              <a:gd name="connsiteY23" fmla="*/ 537373 h 775724"/>
              <a:gd name="connsiteX24" fmla="*/ 14404 w 967807"/>
              <a:gd name="connsiteY24" fmla="*/ 615379 h 775724"/>
              <a:gd name="connsiteX25" fmla="*/ 10070 w 967807"/>
              <a:gd name="connsiteY25" fmla="*/ 641380 h 775724"/>
              <a:gd name="connsiteX26" fmla="*/ 1403 w 967807"/>
              <a:gd name="connsiteY26" fmla="*/ 667382 h 775724"/>
              <a:gd name="connsiteX27" fmla="*/ 10070 w 967807"/>
              <a:gd name="connsiteY27" fmla="*/ 775724 h 77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7807" h="775724">
                <a:moveTo>
                  <a:pt x="967807" y="8668"/>
                </a:moveTo>
                <a:cubicBezTo>
                  <a:pt x="921581" y="7223"/>
                  <a:pt x="875314" y="6765"/>
                  <a:pt x="829130" y="4334"/>
                </a:cubicBezTo>
                <a:cubicBezTo>
                  <a:pt x="820355" y="3872"/>
                  <a:pt x="811915" y="0"/>
                  <a:pt x="803128" y="0"/>
                </a:cubicBezTo>
                <a:cubicBezTo>
                  <a:pt x="768429" y="0"/>
                  <a:pt x="733789" y="2889"/>
                  <a:pt x="699120" y="4334"/>
                </a:cubicBezTo>
                <a:cubicBezTo>
                  <a:pt x="694786" y="13001"/>
                  <a:pt x="689431" y="21229"/>
                  <a:pt x="686119" y="30336"/>
                </a:cubicBezTo>
                <a:cubicBezTo>
                  <a:pt x="683602" y="37258"/>
                  <a:pt x="681786" y="44638"/>
                  <a:pt x="681786" y="52004"/>
                </a:cubicBezTo>
                <a:cubicBezTo>
                  <a:pt x="681786" y="86118"/>
                  <a:pt x="684068" y="91470"/>
                  <a:pt x="690453" y="117009"/>
                </a:cubicBezTo>
                <a:cubicBezTo>
                  <a:pt x="689008" y="156012"/>
                  <a:pt x="693490" y="195690"/>
                  <a:pt x="686119" y="234017"/>
                </a:cubicBezTo>
                <a:cubicBezTo>
                  <a:pt x="684994" y="239866"/>
                  <a:pt x="674737" y="229471"/>
                  <a:pt x="668785" y="229684"/>
                </a:cubicBezTo>
                <a:cubicBezTo>
                  <a:pt x="634018" y="230926"/>
                  <a:pt x="564777" y="238351"/>
                  <a:pt x="564777" y="238351"/>
                </a:cubicBezTo>
                <a:lnTo>
                  <a:pt x="400098" y="234017"/>
                </a:lnTo>
                <a:cubicBezTo>
                  <a:pt x="382717" y="233322"/>
                  <a:pt x="365459" y="230705"/>
                  <a:pt x="348095" y="229684"/>
                </a:cubicBezTo>
                <a:cubicBezTo>
                  <a:pt x="278485" y="225589"/>
                  <a:pt x="185277" y="223173"/>
                  <a:pt x="118411" y="221016"/>
                </a:cubicBezTo>
                <a:cubicBezTo>
                  <a:pt x="98187" y="222461"/>
                  <a:pt x="77707" y="221826"/>
                  <a:pt x="57740" y="225350"/>
                </a:cubicBezTo>
                <a:cubicBezTo>
                  <a:pt x="52611" y="226255"/>
                  <a:pt x="46081" y="228984"/>
                  <a:pt x="44739" y="234017"/>
                </a:cubicBezTo>
                <a:cubicBezTo>
                  <a:pt x="39886" y="252216"/>
                  <a:pt x="43877" y="271843"/>
                  <a:pt x="40406" y="290355"/>
                </a:cubicBezTo>
                <a:cubicBezTo>
                  <a:pt x="39446" y="295474"/>
                  <a:pt x="34627" y="299022"/>
                  <a:pt x="31738" y="303356"/>
                </a:cubicBezTo>
                <a:cubicBezTo>
                  <a:pt x="30294" y="307690"/>
                  <a:pt x="28301" y="311878"/>
                  <a:pt x="27405" y="316357"/>
                </a:cubicBezTo>
                <a:cubicBezTo>
                  <a:pt x="23958" y="333590"/>
                  <a:pt x="22999" y="351312"/>
                  <a:pt x="18737" y="368361"/>
                </a:cubicBezTo>
                <a:cubicBezTo>
                  <a:pt x="17170" y="374628"/>
                  <a:pt x="12615" y="379757"/>
                  <a:pt x="10070" y="385695"/>
                </a:cubicBezTo>
                <a:cubicBezTo>
                  <a:pt x="5072" y="397358"/>
                  <a:pt x="3947" y="407641"/>
                  <a:pt x="1403" y="420364"/>
                </a:cubicBezTo>
                <a:cubicBezTo>
                  <a:pt x="2847" y="430476"/>
                  <a:pt x="3048" y="440845"/>
                  <a:pt x="5736" y="450700"/>
                </a:cubicBezTo>
                <a:cubicBezTo>
                  <a:pt x="8273" y="460000"/>
                  <a:pt x="17642" y="472891"/>
                  <a:pt x="23071" y="481035"/>
                </a:cubicBezTo>
                <a:cubicBezTo>
                  <a:pt x="32177" y="517458"/>
                  <a:pt x="25249" y="478764"/>
                  <a:pt x="18737" y="537373"/>
                </a:cubicBezTo>
                <a:cubicBezTo>
                  <a:pt x="15861" y="563256"/>
                  <a:pt x="16567" y="589427"/>
                  <a:pt x="14404" y="615379"/>
                </a:cubicBezTo>
                <a:cubicBezTo>
                  <a:pt x="13674" y="624135"/>
                  <a:pt x="12201" y="632856"/>
                  <a:pt x="10070" y="641380"/>
                </a:cubicBezTo>
                <a:cubicBezTo>
                  <a:pt x="7854" y="650243"/>
                  <a:pt x="1403" y="667382"/>
                  <a:pt x="1403" y="667382"/>
                </a:cubicBezTo>
                <a:cubicBezTo>
                  <a:pt x="5876" y="770283"/>
                  <a:pt x="-9137" y="737311"/>
                  <a:pt x="10070" y="77572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0C84DFD-115C-2FA1-D939-69BDCFAB29E2}"/>
              </a:ext>
            </a:extLst>
          </p:cNvPr>
          <p:cNvSpPr>
            <a:spLocks noGrp="1"/>
          </p:cNvSpPr>
          <p:nvPr>
            <p:ph idx="1"/>
          </p:nvPr>
        </p:nvSpPr>
        <p:spPr>
          <a:xfrm>
            <a:off x="1409698" y="1065405"/>
            <a:ext cx="10267867" cy="4594250"/>
          </a:xfrm>
        </p:spPr>
        <p:txBody>
          <a:bodyPr vert="horz" lIns="91440" tIns="45720" rIns="91440" bIns="45720" rtlCol="0" anchor="t">
            <a:normAutofit/>
          </a:bodyPr>
          <a:lstStyle/>
          <a:p>
            <a:pPr algn="just">
              <a:defRPr/>
            </a:pPr>
            <a:r>
              <a:rPr lang="en-US" sz="1600" dirty="0"/>
              <a:t>With the increasing integration of inverter-based resources (IBRs), fewer synchronous machines are online, potentially resulting in extended periods of lower overall system inertia.</a:t>
            </a:r>
          </a:p>
          <a:p>
            <a:pPr lvl="1" algn="just">
              <a:buFont typeface="Wingdings" panose="05000000000000000000" pitchFamily="2" charset="2"/>
              <a:buChar char="ü"/>
              <a:defRPr/>
            </a:pPr>
            <a:r>
              <a:rPr lang="en-US" sz="1400" dirty="0"/>
              <a:t>Higher system inertia → Lower </a:t>
            </a:r>
            <a:r>
              <a:rPr lang="en-US" sz="1400" dirty="0" err="1"/>
              <a:t>RoCoF</a:t>
            </a:r>
            <a:r>
              <a:rPr lang="en-US" sz="1400" dirty="0"/>
              <a:t> </a:t>
            </a:r>
          </a:p>
          <a:p>
            <a:pPr lvl="1" algn="just">
              <a:buFont typeface="Wingdings" panose="05000000000000000000" pitchFamily="2" charset="2"/>
              <a:buChar char="ü"/>
              <a:defRPr/>
            </a:pPr>
            <a:r>
              <a:rPr lang="en-US" sz="1400" dirty="0"/>
              <a:t>Lower system inertia → Higher </a:t>
            </a:r>
            <a:r>
              <a:rPr lang="en-US" sz="1400" dirty="0" err="1"/>
              <a:t>RoCoF</a:t>
            </a:r>
            <a:endParaRPr lang="en-US" sz="1400" dirty="0"/>
          </a:p>
          <a:p>
            <a:pPr algn="just">
              <a:defRPr/>
            </a:pPr>
            <a:r>
              <a:rPr lang="en-US" sz="1400" dirty="0"/>
              <a:t>With the implementation of Fast Frequency Response (FFR) the static value of 100 GW*s for Critical Inertia is more dynamic now.</a:t>
            </a:r>
          </a:p>
        </p:txBody>
      </p:sp>
      <p:sp>
        <p:nvSpPr>
          <p:cNvPr id="10" name="Content Placeholder 7">
            <a:extLst>
              <a:ext uri="{FF2B5EF4-FFF2-40B4-BE49-F238E27FC236}">
                <a16:creationId xmlns:a16="http://schemas.microsoft.com/office/drawing/2014/main" id="{CD2616DB-3845-0E3E-7F5F-18C059553CF8}"/>
              </a:ext>
            </a:extLst>
          </p:cNvPr>
          <p:cNvSpPr txBox="1">
            <a:spLocks/>
          </p:cNvSpPr>
          <p:nvPr/>
        </p:nvSpPr>
        <p:spPr>
          <a:xfrm>
            <a:off x="9366750" y="6047867"/>
            <a:ext cx="2310815" cy="308483"/>
          </a:xfrm>
          <a:prstGeom prst="rect">
            <a:avLst/>
          </a:prstGeom>
        </p:spPr>
        <p:txBody>
          <a:bodyPr anchor="ct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v"/>
              <a:defRPr/>
            </a:pPr>
            <a:r>
              <a:rPr lang="en-US" sz="1200" dirty="0"/>
              <a:t>RoCoF: Rate of Change of Frequency</a:t>
            </a:r>
            <a:endParaRPr lang="en-US" sz="200" dirty="0"/>
          </a:p>
        </p:txBody>
      </p:sp>
    </p:spTree>
    <p:extLst>
      <p:ext uri="{BB962C8B-B14F-4D97-AF65-F5344CB8AC3E}">
        <p14:creationId xmlns:p14="http://schemas.microsoft.com/office/powerpoint/2010/main" val="44157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2913-DE2B-99C8-B7E1-54FC7E5B86DF}"/>
              </a:ext>
            </a:extLst>
          </p:cNvPr>
          <p:cNvSpPr>
            <a:spLocks noGrp="1"/>
          </p:cNvSpPr>
          <p:nvPr>
            <p:ph type="title"/>
          </p:nvPr>
        </p:nvSpPr>
        <p:spPr/>
        <p:txBody>
          <a:bodyPr/>
          <a:lstStyle/>
          <a:p>
            <a:r>
              <a:rPr lang="en-US" dirty="0"/>
              <a:t>Total Inertia by Month 2020-2025</a:t>
            </a:r>
            <a:br>
              <a:rPr lang="en-US" dirty="0"/>
            </a:br>
            <a:endParaRPr lang="en-US" dirty="0"/>
          </a:p>
        </p:txBody>
      </p:sp>
      <p:sp>
        <p:nvSpPr>
          <p:cNvPr id="4" name="Slide Number Placeholder 3">
            <a:extLst>
              <a:ext uri="{FF2B5EF4-FFF2-40B4-BE49-F238E27FC236}">
                <a16:creationId xmlns:a16="http://schemas.microsoft.com/office/drawing/2014/main" id="{A2BD00E2-0F94-A810-8830-BC04906C697D}"/>
              </a:ext>
            </a:extLst>
          </p:cNvPr>
          <p:cNvSpPr>
            <a:spLocks noGrp="1"/>
          </p:cNvSpPr>
          <p:nvPr>
            <p:ph type="sldNum" sz="quarter" idx="12"/>
          </p:nvPr>
        </p:nvSpPr>
        <p:spPr/>
        <p:txBody>
          <a:bodyPr/>
          <a:lstStyle/>
          <a:p>
            <a:fld id="{BCDE79FB-97BA-492B-8D57-F1373F9ADA95}" type="slidenum">
              <a:rPr lang="en-US" smtClean="0"/>
              <a:t>20</a:t>
            </a:fld>
            <a:endParaRPr lang="en-US"/>
          </a:p>
        </p:txBody>
      </p:sp>
      <p:pic>
        <p:nvPicPr>
          <p:cNvPr id="5" name="Picture 4">
            <a:extLst>
              <a:ext uri="{FF2B5EF4-FFF2-40B4-BE49-F238E27FC236}">
                <a16:creationId xmlns:a16="http://schemas.microsoft.com/office/drawing/2014/main" id="{B99D3838-E903-F22F-D9F3-EF2ED00F8B6A}"/>
              </a:ext>
            </a:extLst>
          </p:cNvPr>
          <p:cNvPicPr>
            <a:picLocks noChangeAspect="1"/>
          </p:cNvPicPr>
          <p:nvPr/>
        </p:nvPicPr>
        <p:blipFill>
          <a:blip r:embed="rId3" cstate="print">
            <a:extLst>
              <a:ext uri="{28A0092B-C50C-407E-A947-70E740481C1C}">
                <a14:useLocalDpi xmlns:a14="http://schemas.microsoft.com/office/drawing/2010/main" val="0"/>
              </a:ext>
            </a:extLst>
          </a:blip>
          <a:srcRect l="3021" r="7201"/>
          <a:stretch>
            <a:fillRect/>
          </a:stretch>
        </p:blipFill>
        <p:spPr>
          <a:xfrm>
            <a:off x="2219840" y="1371600"/>
            <a:ext cx="8562460" cy="4768647"/>
          </a:xfrm>
          <a:prstGeom prst="rect">
            <a:avLst/>
          </a:prstGeom>
        </p:spPr>
      </p:pic>
      <p:sp>
        <p:nvSpPr>
          <p:cNvPr id="7" name="Rectangle 6">
            <a:extLst>
              <a:ext uri="{FF2B5EF4-FFF2-40B4-BE49-F238E27FC236}">
                <a16:creationId xmlns:a16="http://schemas.microsoft.com/office/drawing/2014/main" id="{05A24E7B-6498-7FDB-3F21-8C4988C31109}"/>
              </a:ext>
            </a:extLst>
          </p:cNvPr>
          <p:cNvSpPr/>
          <p:nvPr/>
        </p:nvSpPr>
        <p:spPr>
          <a:xfrm>
            <a:off x="9372088" y="5573561"/>
            <a:ext cx="1019959" cy="283806"/>
          </a:xfrm>
          <a:prstGeom prst="rect">
            <a:avLst/>
          </a:prstGeom>
          <a:noFill/>
          <a:ln>
            <a:solidFill>
              <a:srgbClr val="00B050"/>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AD0906-DA81-9EC0-50B7-DA71B84D829E}"/>
              </a:ext>
            </a:extLst>
          </p:cNvPr>
          <p:cNvSpPr/>
          <p:nvPr/>
        </p:nvSpPr>
        <p:spPr>
          <a:xfrm>
            <a:off x="6232782" y="5573561"/>
            <a:ext cx="2224908" cy="283805"/>
          </a:xfrm>
          <a:prstGeom prst="rect">
            <a:avLst/>
          </a:prstGeom>
          <a:noFill/>
          <a:ln>
            <a:solidFill>
              <a:srgbClr val="FF0000"/>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E66D68-6D96-C641-F53C-704D94A6E1D3}"/>
              </a:ext>
            </a:extLst>
          </p:cNvPr>
          <p:cNvSpPr/>
          <p:nvPr/>
        </p:nvSpPr>
        <p:spPr>
          <a:xfrm>
            <a:off x="3148270" y="5573560"/>
            <a:ext cx="904568" cy="283806"/>
          </a:xfrm>
          <a:prstGeom prst="rect">
            <a:avLst/>
          </a:prstGeom>
          <a:noFill/>
          <a:ln>
            <a:solidFill>
              <a:schemeClr val="accent3">
                <a:lumMod val="60000"/>
                <a:lumOff val="40000"/>
              </a:schemeClr>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590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8C769-9FEF-8734-87C0-97CA110AD96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DDE70E5-07B4-8F75-3C1D-E4FE17A7776B}"/>
              </a:ext>
            </a:extLst>
          </p:cNvPr>
          <p:cNvSpPr>
            <a:spLocks noGrp="1"/>
          </p:cNvSpPr>
          <p:nvPr>
            <p:ph type="title"/>
          </p:nvPr>
        </p:nvSpPr>
        <p:spPr>
          <a:xfrm>
            <a:off x="1358329" y="2514600"/>
            <a:ext cx="10248900" cy="914400"/>
          </a:xfrm>
        </p:spPr>
        <p:txBody>
          <a:bodyPr>
            <a:normAutofit/>
          </a:bodyPr>
          <a:lstStyle/>
          <a:p>
            <a:pPr algn="ctr">
              <a:spcAft>
                <a:spcPts val="800"/>
              </a:spcAft>
            </a:pPr>
            <a:r>
              <a:rPr lang="en-US" dirty="0">
                <a:solidFill>
                  <a:schemeClr val="accent1"/>
                </a:solidFill>
              </a:rPr>
              <a:t>Combined Cycle Correlation</a:t>
            </a:r>
          </a:p>
        </p:txBody>
      </p:sp>
    </p:spTree>
    <p:extLst>
      <p:ext uri="{BB962C8B-B14F-4D97-AF65-F5344CB8AC3E}">
        <p14:creationId xmlns:p14="http://schemas.microsoft.com/office/powerpoint/2010/main" val="995962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869B-7566-B0E1-A59B-9B1B8D21DB27}"/>
              </a:ext>
            </a:extLst>
          </p:cNvPr>
          <p:cNvSpPr>
            <a:spLocks noGrp="1"/>
          </p:cNvSpPr>
          <p:nvPr>
            <p:ph type="title"/>
          </p:nvPr>
        </p:nvSpPr>
        <p:spPr>
          <a:xfrm>
            <a:off x="1409700" y="457200"/>
            <a:ext cx="10248900" cy="486383"/>
          </a:xfrm>
        </p:spPr>
        <p:txBody>
          <a:bodyPr/>
          <a:lstStyle/>
          <a:p>
            <a:r>
              <a:rPr lang="en-US" dirty="0"/>
              <a:t>Correlation between CC Generation and Total Inertia</a:t>
            </a:r>
          </a:p>
        </p:txBody>
      </p:sp>
      <p:sp>
        <p:nvSpPr>
          <p:cNvPr id="4" name="Slide Number Placeholder 3">
            <a:extLst>
              <a:ext uri="{FF2B5EF4-FFF2-40B4-BE49-F238E27FC236}">
                <a16:creationId xmlns:a16="http://schemas.microsoft.com/office/drawing/2014/main" id="{6401302C-C9CF-FCD0-B251-BC576AACD18D}"/>
              </a:ext>
            </a:extLst>
          </p:cNvPr>
          <p:cNvSpPr>
            <a:spLocks noGrp="1"/>
          </p:cNvSpPr>
          <p:nvPr>
            <p:ph type="sldNum" sz="quarter" idx="12"/>
          </p:nvPr>
        </p:nvSpPr>
        <p:spPr/>
        <p:txBody>
          <a:bodyPr/>
          <a:lstStyle/>
          <a:p>
            <a:fld id="{BCDE79FB-97BA-492B-8D57-F1373F9ADA95}" type="slidenum">
              <a:rPr lang="en-US" smtClean="0"/>
              <a:t>22</a:t>
            </a:fld>
            <a:endParaRPr lang="en-US"/>
          </a:p>
        </p:txBody>
      </p:sp>
      <p:sp>
        <p:nvSpPr>
          <p:cNvPr id="7" name="Content Placeholder 7">
            <a:extLst>
              <a:ext uri="{FF2B5EF4-FFF2-40B4-BE49-F238E27FC236}">
                <a16:creationId xmlns:a16="http://schemas.microsoft.com/office/drawing/2014/main" id="{1DAF5217-835E-C48B-9E23-AB5F04A48D29}"/>
              </a:ext>
            </a:extLst>
          </p:cNvPr>
          <p:cNvSpPr>
            <a:spLocks noGrp="1"/>
          </p:cNvSpPr>
          <p:nvPr>
            <p:ph idx="1"/>
          </p:nvPr>
        </p:nvSpPr>
        <p:spPr>
          <a:xfrm>
            <a:off x="1409700" y="943582"/>
            <a:ext cx="10267866" cy="2271565"/>
          </a:xfrm>
        </p:spPr>
        <p:txBody>
          <a:bodyPr/>
          <a:lstStyle/>
          <a:p>
            <a:pPr marL="342900" indent="-342900">
              <a:buFont typeface="Arial" panose="020B0604020202020204" pitchFamily="34" charset="0"/>
              <a:buChar char="•"/>
            </a:pPr>
            <a:r>
              <a:rPr lang="en-US" sz="2000" dirty="0"/>
              <a:t>Total Inertia and CC Generation exhibit a strong correlation.</a:t>
            </a:r>
          </a:p>
          <a:p>
            <a:pPr marL="342900" indent="-342900">
              <a:buFont typeface="Arial" panose="020B0604020202020204" pitchFamily="34" charset="0"/>
              <a:buChar char="•"/>
            </a:pPr>
            <a:r>
              <a:rPr lang="en-US" sz="2000" dirty="0"/>
              <a:t>Like Netload, we are not reaching higher Inertia numbers with high CC Generation when compared to previous years.</a:t>
            </a:r>
          </a:p>
          <a:p>
            <a:pPr marL="342900" indent="-34290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4A3C18EF-4166-9237-464F-2DFFBEAF7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823" y="2386776"/>
            <a:ext cx="8229617" cy="3657607"/>
          </a:xfrm>
          <a:prstGeom prst="rect">
            <a:avLst/>
          </a:prstGeom>
        </p:spPr>
      </p:pic>
    </p:spTree>
    <p:extLst>
      <p:ext uri="{BB962C8B-B14F-4D97-AF65-F5344CB8AC3E}">
        <p14:creationId xmlns:p14="http://schemas.microsoft.com/office/powerpoint/2010/main" val="89587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2BF02-158A-E94A-DEBD-B438BE7DB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9247E-CE21-026B-4311-D1C1B00E1770}"/>
              </a:ext>
            </a:extLst>
          </p:cNvPr>
          <p:cNvSpPr>
            <a:spLocks noGrp="1"/>
          </p:cNvSpPr>
          <p:nvPr>
            <p:ph type="title"/>
          </p:nvPr>
        </p:nvSpPr>
        <p:spPr>
          <a:xfrm>
            <a:off x="1409700" y="457200"/>
            <a:ext cx="10248900" cy="486383"/>
          </a:xfrm>
        </p:spPr>
        <p:txBody>
          <a:bodyPr>
            <a:normAutofit fontScale="90000"/>
          </a:bodyPr>
          <a:lstStyle/>
          <a:p>
            <a:r>
              <a:rPr lang="en-US" dirty="0"/>
              <a:t>Total Inertia by Unit Type 2020-2025</a:t>
            </a:r>
            <a:br>
              <a:rPr lang="en-US" dirty="0"/>
            </a:br>
            <a:endParaRPr lang="en-US" dirty="0"/>
          </a:p>
        </p:txBody>
      </p:sp>
      <p:sp>
        <p:nvSpPr>
          <p:cNvPr id="4" name="Slide Number Placeholder 3">
            <a:extLst>
              <a:ext uri="{FF2B5EF4-FFF2-40B4-BE49-F238E27FC236}">
                <a16:creationId xmlns:a16="http://schemas.microsoft.com/office/drawing/2014/main" id="{2559E9FA-B710-D7E9-501B-1FDD60346573}"/>
              </a:ext>
            </a:extLst>
          </p:cNvPr>
          <p:cNvSpPr>
            <a:spLocks noGrp="1"/>
          </p:cNvSpPr>
          <p:nvPr>
            <p:ph type="sldNum" sz="quarter" idx="12"/>
          </p:nvPr>
        </p:nvSpPr>
        <p:spPr/>
        <p:txBody>
          <a:bodyPr/>
          <a:lstStyle/>
          <a:p>
            <a:fld id="{BCDE79FB-97BA-492B-8D57-F1373F9ADA95}" type="slidenum">
              <a:rPr lang="en-US" smtClean="0"/>
              <a:t>23</a:t>
            </a:fld>
            <a:endParaRPr lang="en-US"/>
          </a:p>
        </p:txBody>
      </p:sp>
      <p:pic>
        <p:nvPicPr>
          <p:cNvPr id="9" name="Picture 8">
            <a:extLst>
              <a:ext uri="{FF2B5EF4-FFF2-40B4-BE49-F238E27FC236}">
                <a16:creationId xmlns:a16="http://schemas.microsoft.com/office/drawing/2014/main" id="{B944638D-E2EC-BBA4-44DA-58A835F287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9335" y="3058750"/>
            <a:ext cx="8229617" cy="2743206"/>
          </a:xfrm>
          <a:prstGeom prst="rect">
            <a:avLst/>
          </a:prstGeom>
        </p:spPr>
      </p:pic>
      <p:sp>
        <p:nvSpPr>
          <p:cNvPr id="11" name="Rectangle 10">
            <a:extLst>
              <a:ext uri="{FF2B5EF4-FFF2-40B4-BE49-F238E27FC236}">
                <a16:creationId xmlns:a16="http://schemas.microsoft.com/office/drawing/2014/main" id="{9D338DC2-A50F-7F45-B45F-20901654521E}"/>
              </a:ext>
            </a:extLst>
          </p:cNvPr>
          <p:cNvSpPr/>
          <p:nvPr/>
        </p:nvSpPr>
        <p:spPr>
          <a:xfrm>
            <a:off x="2986914" y="3171212"/>
            <a:ext cx="922638" cy="2743206"/>
          </a:xfrm>
          <a:prstGeom prst="rect">
            <a:avLst/>
          </a:prstGeom>
          <a:noFill/>
          <a:ln>
            <a:solidFill>
              <a:srgbClr val="0000FF"/>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7">
            <a:extLst>
              <a:ext uri="{FF2B5EF4-FFF2-40B4-BE49-F238E27FC236}">
                <a16:creationId xmlns:a16="http://schemas.microsoft.com/office/drawing/2014/main" id="{D1D7D103-F228-FF06-EC26-8E0418DA5796}"/>
              </a:ext>
            </a:extLst>
          </p:cNvPr>
          <p:cNvSpPr>
            <a:spLocks noGrp="1"/>
          </p:cNvSpPr>
          <p:nvPr>
            <p:ph idx="1"/>
          </p:nvPr>
        </p:nvSpPr>
        <p:spPr>
          <a:xfrm>
            <a:off x="1409700" y="1209368"/>
            <a:ext cx="10267866" cy="2005779"/>
          </a:xfrm>
        </p:spPr>
        <p:txBody>
          <a:bodyPr/>
          <a:lstStyle/>
          <a:p>
            <a:pPr marL="342900" indent="-342900">
              <a:buFont typeface="Arial" panose="020B0604020202020204" pitchFamily="34" charset="0"/>
              <a:buChar char="•"/>
            </a:pPr>
            <a:r>
              <a:rPr lang="en-US" sz="2000" dirty="0"/>
              <a:t>Combined Cycles make up a large majority of our total Inertia with other conventional units following behind by a large margin.</a:t>
            </a:r>
          </a:p>
          <a:p>
            <a:pPr marL="342900" indent="-342900">
              <a:buFont typeface="Arial" panose="020B0604020202020204" pitchFamily="34" charset="0"/>
              <a:buChar char="•"/>
            </a:pPr>
            <a:r>
              <a:rPr lang="en-US" sz="2000" dirty="0"/>
              <a:t>Over the last few years, the Inertia Combined Cycles provide has stayed the same.</a:t>
            </a:r>
          </a:p>
          <a:p>
            <a:pPr marL="0" indent="0">
              <a:buNone/>
            </a:pPr>
            <a:endParaRPr lang="en-US" dirty="0"/>
          </a:p>
        </p:txBody>
      </p:sp>
    </p:spTree>
    <p:extLst>
      <p:ext uri="{BB962C8B-B14F-4D97-AF65-F5344CB8AC3E}">
        <p14:creationId xmlns:p14="http://schemas.microsoft.com/office/powerpoint/2010/main" val="1561687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70AE9B5-9778-772D-FA79-521874ADCB3C}"/>
              </a:ext>
            </a:extLst>
          </p:cNvPr>
          <p:cNvPicPr>
            <a:picLocks noChangeAspect="1"/>
          </p:cNvPicPr>
          <p:nvPr/>
        </p:nvPicPr>
        <p:blipFill>
          <a:blip r:embed="rId2" cstate="print">
            <a:extLst>
              <a:ext uri="{28A0092B-C50C-407E-A947-70E740481C1C}">
                <a14:useLocalDpi xmlns:a14="http://schemas.microsoft.com/office/drawing/2010/main" val="0"/>
              </a:ext>
            </a:extLst>
          </a:blip>
          <a:srcRect l="4029" r="9297" b="3135"/>
          <a:stretch>
            <a:fillRect/>
          </a:stretch>
        </p:blipFill>
        <p:spPr>
          <a:xfrm>
            <a:off x="2379406" y="2005780"/>
            <a:ext cx="7865807" cy="4395313"/>
          </a:xfrm>
          <a:prstGeom prst="rect">
            <a:avLst/>
          </a:prstGeom>
        </p:spPr>
      </p:pic>
      <p:sp>
        <p:nvSpPr>
          <p:cNvPr id="2" name="Title 1">
            <a:extLst>
              <a:ext uri="{FF2B5EF4-FFF2-40B4-BE49-F238E27FC236}">
                <a16:creationId xmlns:a16="http://schemas.microsoft.com/office/drawing/2014/main" id="{86D40B71-1756-E299-C9B5-05453EFB0808}"/>
              </a:ext>
            </a:extLst>
          </p:cNvPr>
          <p:cNvSpPr>
            <a:spLocks noGrp="1"/>
          </p:cNvSpPr>
          <p:nvPr>
            <p:ph type="title"/>
          </p:nvPr>
        </p:nvSpPr>
        <p:spPr/>
        <p:txBody>
          <a:bodyPr/>
          <a:lstStyle/>
          <a:p>
            <a:r>
              <a:rPr lang="en-US" dirty="0"/>
              <a:t>CC Inertia by Month 2020-2025</a:t>
            </a:r>
          </a:p>
        </p:txBody>
      </p:sp>
      <p:sp>
        <p:nvSpPr>
          <p:cNvPr id="4" name="Slide Number Placeholder 3">
            <a:extLst>
              <a:ext uri="{FF2B5EF4-FFF2-40B4-BE49-F238E27FC236}">
                <a16:creationId xmlns:a16="http://schemas.microsoft.com/office/drawing/2014/main" id="{96421BC5-CA5B-E27D-9B50-F90DA3B666D7}"/>
              </a:ext>
            </a:extLst>
          </p:cNvPr>
          <p:cNvSpPr>
            <a:spLocks noGrp="1"/>
          </p:cNvSpPr>
          <p:nvPr>
            <p:ph type="sldNum" sz="quarter" idx="12"/>
          </p:nvPr>
        </p:nvSpPr>
        <p:spPr/>
        <p:txBody>
          <a:bodyPr/>
          <a:lstStyle/>
          <a:p>
            <a:fld id="{BCDE79FB-97BA-492B-8D57-F1373F9ADA95}" type="slidenum">
              <a:rPr lang="en-US" smtClean="0"/>
              <a:t>24</a:t>
            </a:fld>
            <a:endParaRPr lang="en-US"/>
          </a:p>
        </p:txBody>
      </p:sp>
      <p:sp>
        <p:nvSpPr>
          <p:cNvPr id="9" name="Content Placeholder 8">
            <a:extLst>
              <a:ext uri="{FF2B5EF4-FFF2-40B4-BE49-F238E27FC236}">
                <a16:creationId xmlns:a16="http://schemas.microsoft.com/office/drawing/2014/main" id="{B825B523-4404-46F2-1EAB-A78736DF9F9A}"/>
              </a:ext>
            </a:extLst>
          </p:cNvPr>
          <p:cNvSpPr>
            <a:spLocks noGrp="1"/>
          </p:cNvSpPr>
          <p:nvPr>
            <p:ph idx="1"/>
          </p:nvPr>
        </p:nvSpPr>
        <p:spPr>
          <a:xfrm>
            <a:off x="1232910" y="1091380"/>
            <a:ext cx="10425690" cy="4154129"/>
          </a:xfrm>
        </p:spPr>
        <p:txBody>
          <a:bodyPr/>
          <a:lstStyle/>
          <a:p>
            <a:pPr marL="285750" indent="-285750">
              <a:buFont typeface="Arial" panose="020B0604020202020204" pitchFamily="34" charset="0"/>
              <a:buChar char="•"/>
            </a:pPr>
            <a:r>
              <a:rPr lang="en-US" sz="1600" dirty="0"/>
              <a:t>Combined Cycles Inertia during January 2025 saw an overall increase like 2024 but saw more volatility. On the other hand, the summer months saw lower and more stable inertia when compared to its previous years.</a:t>
            </a:r>
          </a:p>
          <a:p>
            <a:pPr marL="285750" indent="-285750">
              <a:buFont typeface="Arial" panose="020B0604020202020204" pitchFamily="34" charset="0"/>
              <a:buChar char="•"/>
            </a:pPr>
            <a:r>
              <a:rPr lang="en-US" sz="1600" dirty="0"/>
              <a:t>Opportunity to take outages for CCs happen during the spring.</a:t>
            </a:r>
          </a:p>
          <a:p>
            <a:endParaRPr lang="en-US" dirty="0"/>
          </a:p>
        </p:txBody>
      </p:sp>
      <p:sp>
        <p:nvSpPr>
          <p:cNvPr id="12" name="Rectangle 11">
            <a:extLst>
              <a:ext uri="{FF2B5EF4-FFF2-40B4-BE49-F238E27FC236}">
                <a16:creationId xmlns:a16="http://schemas.microsoft.com/office/drawing/2014/main" id="{5A41364C-B9A1-86B9-7BFC-47810CB7880D}"/>
              </a:ext>
            </a:extLst>
          </p:cNvPr>
          <p:cNvSpPr/>
          <p:nvPr/>
        </p:nvSpPr>
        <p:spPr>
          <a:xfrm>
            <a:off x="3135787" y="6014238"/>
            <a:ext cx="904568" cy="233914"/>
          </a:xfrm>
          <a:prstGeom prst="rect">
            <a:avLst/>
          </a:prstGeom>
          <a:noFill/>
          <a:ln>
            <a:solidFill>
              <a:schemeClr val="accent3">
                <a:lumMod val="60000"/>
                <a:lumOff val="40000"/>
              </a:schemeClr>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E8DDD2-269C-23BD-4807-E7DE255E5BA1}"/>
              </a:ext>
            </a:extLst>
          </p:cNvPr>
          <p:cNvSpPr/>
          <p:nvPr/>
        </p:nvSpPr>
        <p:spPr>
          <a:xfrm>
            <a:off x="6128151" y="6014238"/>
            <a:ext cx="2167971" cy="233914"/>
          </a:xfrm>
          <a:prstGeom prst="rect">
            <a:avLst/>
          </a:prstGeom>
          <a:noFill/>
          <a:ln>
            <a:solidFill>
              <a:srgbClr val="FF0000"/>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6AC71AE-E9EC-B720-21BD-2396ADFFC19E}"/>
              </a:ext>
            </a:extLst>
          </p:cNvPr>
          <p:cNvSpPr/>
          <p:nvPr/>
        </p:nvSpPr>
        <p:spPr>
          <a:xfrm>
            <a:off x="9097335" y="6014238"/>
            <a:ext cx="1019959" cy="233914"/>
          </a:xfrm>
          <a:prstGeom prst="rect">
            <a:avLst/>
          </a:prstGeom>
          <a:noFill/>
          <a:ln>
            <a:solidFill>
              <a:srgbClr val="00B050"/>
            </a:solidFill>
            <a:prstDash val="sysDash"/>
          </a:ln>
          <a:effectLst>
            <a:glow rad="508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738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E87B2-1F5C-BD22-7F40-9B5FDDBECA9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D92D32-E3CD-A196-F10F-C9F49F0A82FE}"/>
              </a:ext>
            </a:extLst>
          </p:cNvPr>
          <p:cNvSpPr>
            <a:spLocks noGrp="1"/>
          </p:cNvSpPr>
          <p:nvPr>
            <p:ph type="title"/>
          </p:nvPr>
        </p:nvSpPr>
        <p:spPr>
          <a:xfrm>
            <a:off x="1358329" y="2514600"/>
            <a:ext cx="10248900" cy="914400"/>
          </a:xfrm>
        </p:spPr>
        <p:txBody>
          <a:bodyPr>
            <a:normAutofit/>
          </a:bodyPr>
          <a:lstStyle/>
          <a:p>
            <a:pPr algn="ctr">
              <a:spcAft>
                <a:spcPts val="800"/>
              </a:spcAft>
            </a:pPr>
            <a:r>
              <a:rPr lang="en-US" dirty="0">
                <a:solidFill>
                  <a:schemeClr val="accent1"/>
                </a:solidFill>
              </a:rPr>
              <a:t>Lowest Inertia During Day Hours</a:t>
            </a:r>
          </a:p>
        </p:txBody>
      </p:sp>
    </p:spTree>
    <p:extLst>
      <p:ext uri="{BB962C8B-B14F-4D97-AF65-F5344CB8AC3E}">
        <p14:creationId xmlns:p14="http://schemas.microsoft.com/office/powerpoint/2010/main" val="120441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A8AAE-F393-298D-E6EE-F9EA28B15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DE28D-54FA-8E68-0221-CDA66FE1F3FB}"/>
              </a:ext>
            </a:extLst>
          </p:cNvPr>
          <p:cNvSpPr>
            <a:spLocks noGrp="1"/>
          </p:cNvSpPr>
          <p:nvPr>
            <p:ph type="title"/>
          </p:nvPr>
        </p:nvSpPr>
        <p:spPr>
          <a:xfrm>
            <a:off x="1409700" y="457200"/>
            <a:ext cx="10248900" cy="486383"/>
          </a:xfrm>
        </p:spPr>
        <p:txBody>
          <a:bodyPr/>
          <a:lstStyle/>
          <a:p>
            <a:r>
              <a:rPr lang="en-US" dirty="0"/>
              <a:t>Average Inertia per Hour 2020-2025</a:t>
            </a:r>
          </a:p>
        </p:txBody>
      </p:sp>
      <p:sp>
        <p:nvSpPr>
          <p:cNvPr id="4" name="Slide Number Placeholder 3">
            <a:extLst>
              <a:ext uri="{FF2B5EF4-FFF2-40B4-BE49-F238E27FC236}">
                <a16:creationId xmlns:a16="http://schemas.microsoft.com/office/drawing/2014/main" id="{A23D6150-505E-22F3-93D4-7C9E07ACDAC2}"/>
              </a:ext>
            </a:extLst>
          </p:cNvPr>
          <p:cNvSpPr>
            <a:spLocks noGrp="1"/>
          </p:cNvSpPr>
          <p:nvPr>
            <p:ph type="sldNum" sz="quarter" idx="12"/>
          </p:nvPr>
        </p:nvSpPr>
        <p:spPr/>
        <p:txBody>
          <a:bodyPr/>
          <a:lstStyle/>
          <a:p>
            <a:fld id="{BCDE79FB-97BA-492B-8D57-F1373F9ADA95}" type="slidenum">
              <a:rPr lang="en-US" smtClean="0"/>
              <a:t>26</a:t>
            </a:fld>
            <a:endParaRPr lang="en-US"/>
          </a:p>
        </p:txBody>
      </p:sp>
      <p:sp>
        <p:nvSpPr>
          <p:cNvPr id="7" name="Content Placeholder 7">
            <a:extLst>
              <a:ext uri="{FF2B5EF4-FFF2-40B4-BE49-F238E27FC236}">
                <a16:creationId xmlns:a16="http://schemas.microsoft.com/office/drawing/2014/main" id="{24ADAE66-1D36-2ECE-AF08-96C370025DFB}"/>
              </a:ext>
            </a:extLst>
          </p:cNvPr>
          <p:cNvSpPr>
            <a:spLocks noGrp="1"/>
          </p:cNvSpPr>
          <p:nvPr>
            <p:ph idx="1"/>
          </p:nvPr>
        </p:nvSpPr>
        <p:spPr>
          <a:xfrm>
            <a:off x="1409700" y="1022240"/>
            <a:ext cx="10267866" cy="2271565"/>
          </a:xfrm>
        </p:spPr>
        <p:txBody>
          <a:bodyPr/>
          <a:lstStyle/>
          <a:p>
            <a:pPr marL="342900" indent="-342900">
              <a:buFont typeface="Arial" panose="020B0604020202020204" pitchFamily="34" charset="0"/>
              <a:buChar char="•"/>
            </a:pPr>
            <a:r>
              <a:rPr lang="en-US" sz="2000" dirty="0"/>
              <a:t>In 2025, lowest hours of inertia have moved from the night hours to the middle of the day.</a:t>
            </a:r>
          </a:p>
          <a:p>
            <a:pPr marL="0" indent="0">
              <a:buNone/>
            </a:pPr>
            <a:endParaRPr lang="en-US" dirty="0"/>
          </a:p>
        </p:txBody>
      </p:sp>
      <p:graphicFrame>
        <p:nvGraphicFramePr>
          <p:cNvPr id="5" name="Chart 4">
            <a:extLst>
              <a:ext uri="{FF2B5EF4-FFF2-40B4-BE49-F238E27FC236}">
                <a16:creationId xmlns:a16="http://schemas.microsoft.com/office/drawing/2014/main" id="{B4429C3F-7104-0F52-D2D1-F4FCABC81C57}"/>
              </a:ext>
            </a:extLst>
          </p:cNvPr>
          <p:cNvGraphicFramePr>
            <a:graphicFrameLocks/>
          </p:cNvGraphicFramePr>
          <p:nvPr>
            <p:extLst>
              <p:ext uri="{D42A27DB-BD31-4B8C-83A1-F6EECF244321}">
                <p14:modId xmlns:p14="http://schemas.microsoft.com/office/powerpoint/2010/main" val="2025443646"/>
              </p:ext>
            </p:extLst>
          </p:nvPr>
        </p:nvGraphicFramePr>
        <p:xfrm>
          <a:off x="2409782" y="1526456"/>
          <a:ext cx="8372518" cy="463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164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3968D-546B-83D8-BE5F-A5611D6BA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C89F7-6A1B-3015-4CEC-67FC1C326708}"/>
              </a:ext>
            </a:extLst>
          </p:cNvPr>
          <p:cNvSpPr>
            <a:spLocks noGrp="1"/>
          </p:cNvSpPr>
          <p:nvPr>
            <p:ph type="title"/>
          </p:nvPr>
        </p:nvSpPr>
        <p:spPr>
          <a:xfrm>
            <a:off x="1409700" y="457200"/>
            <a:ext cx="10248900" cy="486383"/>
          </a:xfrm>
        </p:spPr>
        <p:txBody>
          <a:bodyPr/>
          <a:lstStyle/>
          <a:p>
            <a:r>
              <a:rPr lang="en-US" dirty="0"/>
              <a:t>Average Inertia per Hour 2020-2025 (Seasonal)</a:t>
            </a:r>
          </a:p>
        </p:txBody>
      </p:sp>
      <p:sp>
        <p:nvSpPr>
          <p:cNvPr id="4" name="Slide Number Placeholder 3">
            <a:extLst>
              <a:ext uri="{FF2B5EF4-FFF2-40B4-BE49-F238E27FC236}">
                <a16:creationId xmlns:a16="http://schemas.microsoft.com/office/drawing/2014/main" id="{1AC0255E-7B9F-17A6-6268-E68D5CABB6C8}"/>
              </a:ext>
            </a:extLst>
          </p:cNvPr>
          <p:cNvSpPr>
            <a:spLocks noGrp="1"/>
          </p:cNvSpPr>
          <p:nvPr>
            <p:ph type="sldNum" sz="quarter" idx="12"/>
          </p:nvPr>
        </p:nvSpPr>
        <p:spPr/>
        <p:txBody>
          <a:bodyPr/>
          <a:lstStyle/>
          <a:p>
            <a:fld id="{BCDE79FB-97BA-492B-8D57-F1373F9ADA95}" type="slidenum">
              <a:rPr lang="en-US" smtClean="0"/>
              <a:t>27</a:t>
            </a:fld>
            <a:endParaRPr lang="en-US"/>
          </a:p>
        </p:txBody>
      </p:sp>
      <p:cxnSp>
        <p:nvCxnSpPr>
          <p:cNvPr id="8" name="Straight Connector 7">
            <a:extLst>
              <a:ext uri="{FF2B5EF4-FFF2-40B4-BE49-F238E27FC236}">
                <a16:creationId xmlns:a16="http://schemas.microsoft.com/office/drawing/2014/main" id="{7CB0BB10-D97C-9908-832D-1B9D4340D415}"/>
              </a:ext>
            </a:extLst>
          </p:cNvPr>
          <p:cNvCxnSpPr/>
          <p:nvPr/>
        </p:nvCxnSpPr>
        <p:spPr>
          <a:xfrm>
            <a:off x="2191364" y="3723642"/>
            <a:ext cx="84582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a:extLst>
              <a:ext uri="{FF2B5EF4-FFF2-40B4-BE49-F238E27FC236}">
                <a16:creationId xmlns:a16="http://schemas.microsoft.com/office/drawing/2014/main" id="{F3135D08-74DE-7DD2-BD73-AFF3B00B175C}"/>
              </a:ext>
            </a:extLst>
          </p:cNvPr>
          <p:cNvCxnSpPr>
            <a:cxnSpLocks/>
          </p:cNvCxnSpPr>
          <p:nvPr/>
        </p:nvCxnSpPr>
        <p:spPr>
          <a:xfrm flipV="1">
            <a:off x="6420464" y="1137758"/>
            <a:ext cx="0" cy="5171768"/>
          </a:xfrm>
          <a:prstGeom prst="line">
            <a:avLst/>
          </a:prstGeom>
        </p:spPr>
        <p:style>
          <a:lnRef idx="2">
            <a:schemeClr val="accent4"/>
          </a:lnRef>
          <a:fillRef idx="0">
            <a:schemeClr val="accent4"/>
          </a:fillRef>
          <a:effectRef idx="1">
            <a:schemeClr val="accent4"/>
          </a:effectRef>
          <a:fontRef idx="minor">
            <a:schemeClr val="tx1"/>
          </a:fontRef>
        </p:style>
      </p:cxnSp>
      <p:sp>
        <p:nvSpPr>
          <p:cNvPr id="10" name="TextBox 9">
            <a:extLst>
              <a:ext uri="{FF2B5EF4-FFF2-40B4-BE49-F238E27FC236}">
                <a16:creationId xmlns:a16="http://schemas.microsoft.com/office/drawing/2014/main" id="{BB640326-A4D0-9E98-A424-FC20467D71E0}"/>
              </a:ext>
            </a:extLst>
          </p:cNvPr>
          <p:cNvSpPr txBox="1"/>
          <p:nvPr/>
        </p:nvSpPr>
        <p:spPr>
          <a:xfrm>
            <a:off x="8283675" y="6383807"/>
            <a:ext cx="3374925" cy="338554"/>
          </a:xfrm>
          <a:prstGeom prst="rect">
            <a:avLst/>
          </a:prstGeom>
          <a:noFill/>
          <a:ln>
            <a:noFill/>
          </a:ln>
        </p:spPr>
        <p:txBody>
          <a:bodyPr wrap="square" rtlCol="0">
            <a:spAutoFit/>
          </a:bodyPr>
          <a:lstStyle/>
          <a:p>
            <a:pPr marL="285750" indent="-285750">
              <a:buFont typeface="Wingdings" panose="05000000000000000000" pitchFamily="2" charset="2"/>
              <a:buChar char="v"/>
            </a:pPr>
            <a:r>
              <a:rPr lang="en-US" sz="800" dirty="0"/>
              <a:t>Winter average Inertia contains previous year December data</a:t>
            </a:r>
          </a:p>
          <a:p>
            <a:pPr marL="285750" indent="-285750">
              <a:buFont typeface="Wingdings" panose="05000000000000000000" pitchFamily="2" charset="2"/>
              <a:buChar char="v"/>
            </a:pPr>
            <a:r>
              <a:rPr lang="en-US" sz="800" dirty="0"/>
              <a:t>Y-Axis scales are different in each chart</a:t>
            </a:r>
          </a:p>
        </p:txBody>
      </p:sp>
      <p:graphicFrame>
        <p:nvGraphicFramePr>
          <p:cNvPr id="11" name="Chart 10">
            <a:extLst>
              <a:ext uri="{FF2B5EF4-FFF2-40B4-BE49-F238E27FC236}">
                <a16:creationId xmlns:a16="http://schemas.microsoft.com/office/drawing/2014/main" id="{2B86C3EE-A094-8E81-5145-5136B89C561D}"/>
              </a:ext>
            </a:extLst>
          </p:cNvPr>
          <p:cNvGraphicFramePr>
            <a:graphicFrameLocks/>
          </p:cNvGraphicFramePr>
          <p:nvPr>
            <p:extLst>
              <p:ext uri="{D42A27DB-BD31-4B8C-83A1-F6EECF244321}">
                <p14:modId xmlns:p14="http://schemas.microsoft.com/office/powerpoint/2010/main" val="1643932132"/>
              </p:ext>
            </p:extLst>
          </p:nvPr>
        </p:nvGraphicFramePr>
        <p:xfrm>
          <a:off x="6420463" y="97761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79B7AD9C-EFF7-1234-82FD-423393495805}"/>
              </a:ext>
            </a:extLst>
          </p:cNvPr>
          <p:cNvGraphicFramePr>
            <a:graphicFrameLocks/>
          </p:cNvGraphicFramePr>
          <p:nvPr>
            <p:extLst>
              <p:ext uri="{D42A27DB-BD31-4B8C-83A1-F6EECF244321}">
                <p14:modId xmlns:p14="http://schemas.microsoft.com/office/powerpoint/2010/main" val="1360519280"/>
              </p:ext>
            </p:extLst>
          </p:nvPr>
        </p:nvGraphicFramePr>
        <p:xfrm>
          <a:off x="1848462" y="369781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50BFA53C-DEDB-0B13-7D70-ED49D3A948E5}"/>
              </a:ext>
            </a:extLst>
          </p:cNvPr>
          <p:cNvGraphicFramePr>
            <a:graphicFrameLocks/>
          </p:cNvGraphicFramePr>
          <p:nvPr>
            <p:extLst>
              <p:ext uri="{D42A27DB-BD31-4B8C-83A1-F6EECF244321}">
                <p14:modId xmlns:p14="http://schemas.microsoft.com/office/powerpoint/2010/main" val="2191824601"/>
              </p:ext>
            </p:extLst>
          </p:nvPr>
        </p:nvGraphicFramePr>
        <p:xfrm>
          <a:off x="6420464" y="369781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C5062773-9A68-4EDC-0FD5-96312CB7BED8}"/>
              </a:ext>
            </a:extLst>
          </p:cNvPr>
          <p:cNvGraphicFramePr>
            <a:graphicFrameLocks/>
          </p:cNvGraphicFramePr>
          <p:nvPr>
            <p:extLst>
              <p:ext uri="{D42A27DB-BD31-4B8C-83A1-F6EECF244321}">
                <p14:modId xmlns:p14="http://schemas.microsoft.com/office/powerpoint/2010/main" val="324935431"/>
              </p:ext>
            </p:extLst>
          </p:nvPr>
        </p:nvGraphicFramePr>
        <p:xfrm>
          <a:off x="1848464" y="943583"/>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15411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F8DA5-FACE-F522-E819-BE721F00E7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C86E8-B928-BFF9-9542-0BB9FD2D3951}"/>
              </a:ext>
            </a:extLst>
          </p:cNvPr>
          <p:cNvSpPr>
            <a:spLocks noGrp="1"/>
          </p:cNvSpPr>
          <p:nvPr>
            <p:ph type="title"/>
          </p:nvPr>
        </p:nvSpPr>
        <p:spPr>
          <a:xfrm>
            <a:off x="1409700" y="457200"/>
            <a:ext cx="10248900" cy="486383"/>
          </a:xfrm>
        </p:spPr>
        <p:txBody>
          <a:bodyPr/>
          <a:lstStyle/>
          <a:p>
            <a:r>
              <a:rPr lang="en-US" dirty="0"/>
              <a:t>Average Net Load per Hour 2020-2025</a:t>
            </a:r>
          </a:p>
        </p:txBody>
      </p:sp>
      <p:sp>
        <p:nvSpPr>
          <p:cNvPr id="4" name="Slide Number Placeholder 3">
            <a:extLst>
              <a:ext uri="{FF2B5EF4-FFF2-40B4-BE49-F238E27FC236}">
                <a16:creationId xmlns:a16="http://schemas.microsoft.com/office/drawing/2014/main" id="{C70D7169-C411-CBA8-B0C7-3F9850247F06}"/>
              </a:ext>
            </a:extLst>
          </p:cNvPr>
          <p:cNvSpPr>
            <a:spLocks noGrp="1"/>
          </p:cNvSpPr>
          <p:nvPr>
            <p:ph type="sldNum" sz="quarter" idx="12"/>
          </p:nvPr>
        </p:nvSpPr>
        <p:spPr/>
        <p:txBody>
          <a:bodyPr/>
          <a:lstStyle/>
          <a:p>
            <a:fld id="{BCDE79FB-97BA-492B-8D57-F1373F9ADA95}" type="slidenum">
              <a:rPr lang="en-US" smtClean="0"/>
              <a:t>28</a:t>
            </a:fld>
            <a:endParaRPr lang="en-US"/>
          </a:p>
        </p:txBody>
      </p:sp>
      <p:sp>
        <p:nvSpPr>
          <p:cNvPr id="7" name="Content Placeholder 7">
            <a:extLst>
              <a:ext uri="{FF2B5EF4-FFF2-40B4-BE49-F238E27FC236}">
                <a16:creationId xmlns:a16="http://schemas.microsoft.com/office/drawing/2014/main" id="{007A3A7D-5B18-3AB7-AFA4-03421C66B64B}"/>
              </a:ext>
            </a:extLst>
          </p:cNvPr>
          <p:cNvSpPr>
            <a:spLocks noGrp="1"/>
          </p:cNvSpPr>
          <p:nvPr>
            <p:ph idx="1"/>
          </p:nvPr>
        </p:nvSpPr>
        <p:spPr>
          <a:xfrm>
            <a:off x="1409700" y="1022240"/>
            <a:ext cx="10267866" cy="2271565"/>
          </a:xfrm>
        </p:spPr>
        <p:txBody>
          <a:bodyPr/>
          <a:lstStyle/>
          <a:p>
            <a:pPr marL="342900" indent="-342900">
              <a:buFont typeface="Arial" panose="020B0604020202020204" pitchFamily="34" charset="0"/>
              <a:buChar char="•"/>
            </a:pPr>
            <a:r>
              <a:rPr lang="en-US" sz="2000" dirty="0"/>
              <a:t>In 2025, the average net load per hour shifted in a similar manner to what was seen in 2024.</a:t>
            </a:r>
          </a:p>
          <a:p>
            <a:pPr marL="342900" indent="-342900">
              <a:buFont typeface="Arial" panose="020B0604020202020204" pitchFamily="34" charset="0"/>
              <a:buChar char="•"/>
            </a:pPr>
            <a:r>
              <a:rPr lang="en-US" sz="2000" dirty="0">
                <a:cs typeface="Times New Roman"/>
              </a:rPr>
              <a:t>Likely due to the rapid Growth in Solar Gen which saw an almost 8x growth compared to wind in 2025.</a:t>
            </a:r>
          </a:p>
          <a:p>
            <a:pPr marL="0" indent="0">
              <a:buNone/>
            </a:pPr>
            <a:endParaRPr lang="en-US" dirty="0"/>
          </a:p>
        </p:txBody>
      </p:sp>
      <p:graphicFrame>
        <p:nvGraphicFramePr>
          <p:cNvPr id="3" name="Chart 2">
            <a:extLst>
              <a:ext uri="{FF2B5EF4-FFF2-40B4-BE49-F238E27FC236}">
                <a16:creationId xmlns:a16="http://schemas.microsoft.com/office/drawing/2014/main" id="{364FEC3B-4B0A-0414-8B5F-18AF7E3BAC1C}"/>
              </a:ext>
            </a:extLst>
          </p:cNvPr>
          <p:cNvGraphicFramePr>
            <a:graphicFrameLocks/>
          </p:cNvGraphicFramePr>
          <p:nvPr>
            <p:extLst>
              <p:ext uri="{D42A27DB-BD31-4B8C-83A1-F6EECF244321}">
                <p14:modId xmlns:p14="http://schemas.microsoft.com/office/powerpoint/2010/main" val="1351137893"/>
              </p:ext>
            </p:extLst>
          </p:nvPr>
        </p:nvGraphicFramePr>
        <p:xfrm>
          <a:off x="2019300" y="2185219"/>
          <a:ext cx="9029700" cy="42155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597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1F22A-C9C0-D122-0528-54DC85C885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270056-1459-9195-AFE6-164B2289C7DA}"/>
              </a:ext>
            </a:extLst>
          </p:cNvPr>
          <p:cNvSpPr>
            <a:spLocks noGrp="1"/>
          </p:cNvSpPr>
          <p:nvPr>
            <p:ph type="title"/>
          </p:nvPr>
        </p:nvSpPr>
        <p:spPr>
          <a:xfrm>
            <a:off x="1358329" y="2514600"/>
            <a:ext cx="10248900" cy="914400"/>
          </a:xfrm>
        </p:spPr>
        <p:txBody>
          <a:bodyPr>
            <a:normAutofit/>
          </a:bodyPr>
          <a:lstStyle/>
          <a:p>
            <a:pPr algn="ctr">
              <a:spcAft>
                <a:spcPts val="800"/>
              </a:spcAft>
            </a:pPr>
            <a:r>
              <a:rPr lang="en-US" dirty="0">
                <a:solidFill>
                  <a:schemeClr val="accent1"/>
                </a:solidFill>
              </a:rPr>
              <a:t>2026 Brief Overview</a:t>
            </a:r>
          </a:p>
        </p:txBody>
      </p:sp>
    </p:spTree>
    <p:extLst>
      <p:ext uri="{BB962C8B-B14F-4D97-AF65-F5344CB8AC3E}">
        <p14:creationId xmlns:p14="http://schemas.microsoft.com/office/powerpoint/2010/main" val="2143768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ABE2A-1763-377C-244B-BE4B355280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4EF53A-207B-4A66-491C-DB2F7ADE2ED3}"/>
              </a:ext>
            </a:extLst>
          </p:cNvPr>
          <p:cNvSpPr>
            <a:spLocks noGrp="1"/>
          </p:cNvSpPr>
          <p:nvPr>
            <p:ph type="title"/>
          </p:nvPr>
        </p:nvSpPr>
        <p:spPr/>
        <p:txBody>
          <a:bodyPr/>
          <a:lstStyle/>
          <a:p>
            <a:r>
              <a:rPr lang="en-US" dirty="0"/>
              <a:t>Inertia Calculation and Monitoring</a:t>
            </a:r>
            <a:endParaRPr lang="en-US" dirty="0">
              <a:cs typeface="Arial"/>
            </a:endParaRPr>
          </a:p>
        </p:txBody>
      </p:sp>
      <p:sp>
        <p:nvSpPr>
          <p:cNvPr id="5" name="Slide Number Placeholder 4">
            <a:extLst>
              <a:ext uri="{FF2B5EF4-FFF2-40B4-BE49-F238E27FC236}">
                <a16:creationId xmlns:a16="http://schemas.microsoft.com/office/drawing/2014/main" id="{AF87D1C7-0034-3391-279A-452A339C1E4D}"/>
              </a:ext>
            </a:extLst>
          </p:cNvPr>
          <p:cNvSpPr>
            <a:spLocks noGrp="1"/>
          </p:cNvSpPr>
          <p:nvPr>
            <p:ph type="sldNum" sz="quarter" idx="12"/>
          </p:nvPr>
        </p:nvSpPr>
        <p:spPr/>
        <p:txBody>
          <a:bodyPr/>
          <a:lstStyle/>
          <a:p>
            <a:fld id="{BCDE79FB-97BA-492B-8D57-F1373F9ADA95}" type="slidenum">
              <a:rPr lang="en-US" dirty="0" smtClean="0"/>
              <a:t>3</a:t>
            </a:fld>
            <a:endParaRPr lang="en-US"/>
          </a:p>
        </p:txBody>
      </p:sp>
      <p:sp>
        <p:nvSpPr>
          <p:cNvPr id="49" name="Freeform: Shape 48">
            <a:extLst>
              <a:ext uri="{FF2B5EF4-FFF2-40B4-BE49-F238E27FC236}">
                <a16:creationId xmlns:a16="http://schemas.microsoft.com/office/drawing/2014/main" id="{CDDC11E9-4602-8212-D739-BA858FAC43F0}"/>
              </a:ext>
            </a:extLst>
          </p:cNvPr>
          <p:cNvSpPr/>
          <p:nvPr/>
        </p:nvSpPr>
        <p:spPr>
          <a:xfrm>
            <a:off x="8031922" y="2887581"/>
            <a:ext cx="943521" cy="754597"/>
          </a:xfrm>
          <a:custGeom>
            <a:avLst/>
            <a:gdLst>
              <a:gd name="connsiteX0" fmla="*/ 967807 w 967807"/>
              <a:gd name="connsiteY0" fmla="*/ 8668 h 775724"/>
              <a:gd name="connsiteX1" fmla="*/ 829130 w 967807"/>
              <a:gd name="connsiteY1" fmla="*/ 4334 h 775724"/>
              <a:gd name="connsiteX2" fmla="*/ 803128 w 967807"/>
              <a:gd name="connsiteY2" fmla="*/ 0 h 775724"/>
              <a:gd name="connsiteX3" fmla="*/ 699120 w 967807"/>
              <a:gd name="connsiteY3" fmla="*/ 4334 h 775724"/>
              <a:gd name="connsiteX4" fmla="*/ 686119 w 967807"/>
              <a:gd name="connsiteY4" fmla="*/ 30336 h 775724"/>
              <a:gd name="connsiteX5" fmla="*/ 681786 w 967807"/>
              <a:gd name="connsiteY5" fmla="*/ 52004 h 775724"/>
              <a:gd name="connsiteX6" fmla="*/ 690453 w 967807"/>
              <a:gd name="connsiteY6" fmla="*/ 117009 h 775724"/>
              <a:gd name="connsiteX7" fmla="*/ 686119 w 967807"/>
              <a:gd name="connsiteY7" fmla="*/ 234017 h 775724"/>
              <a:gd name="connsiteX8" fmla="*/ 668785 w 967807"/>
              <a:gd name="connsiteY8" fmla="*/ 229684 h 775724"/>
              <a:gd name="connsiteX9" fmla="*/ 564777 w 967807"/>
              <a:gd name="connsiteY9" fmla="*/ 238351 h 775724"/>
              <a:gd name="connsiteX10" fmla="*/ 400098 w 967807"/>
              <a:gd name="connsiteY10" fmla="*/ 234017 h 775724"/>
              <a:gd name="connsiteX11" fmla="*/ 348095 w 967807"/>
              <a:gd name="connsiteY11" fmla="*/ 229684 h 775724"/>
              <a:gd name="connsiteX12" fmla="*/ 118411 w 967807"/>
              <a:gd name="connsiteY12" fmla="*/ 221016 h 775724"/>
              <a:gd name="connsiteX13" fmla="*/ 57740 w 967807"/>
              <a:gd name="connsiteY13" fmla="*/ 225350 h 775724"/>
              <a:gd name="connsiteX14" fmla="*/ 44739 w 967807"/>
              <a:gd name="connsiteY14" fmla="*/ 234017 h 775724"/>
              <a:gd name="connsiteX15" fmla="*/ 40406 w 967807"/>
              <a:gd name="connsiteY15" fmla="*/ 290355 h 775724"/>
              <a:gd name="connsiteX16" fmla="*/ 31738 w 967807"/>
              <a:gd name="connsiteY16" fmla="*/ 303356 h 775724"/>
              <a:gd name="connsiteX17" fmla="*/ 27405 w 967807"/>
              <a:gd name="connsiteY17" fmla="*/ 316357 h 775724"/>
              <a:gd name="connsiteX18" fmla="*/ 18737 w 967807"/>
              <a:gd name="connsiteY18" fmla="*/ 368361 h 775724"/>
              <a:gd name="connsiteX19" fmla="*/ 10070 w 967807"/>
              <a:gd name="connsiteY19" fmla="*/ 385695 h 775724"/>
              <a:gd name="connsiteX20" fmla="*/ 1403 w 967807"/>
              <a:gd name="connsiteY20" fmla="*/ 420364 h 775724"/>
              <a:gd name="connsiteX21" fmla="*/ 5736 w 967807"/>
              <a:gd name="connsiteY21" fmla="*/ 450700 h 775724"/>
              <a:gd name="connsiteX22" fmla="*/ 23071 w 967807"/>
              <a:gd name="connsiteY22" fmla="*/ 481035 h 775724"/>
              <a:gd name="connsiteX23" fmla="*/ 18737 w 967807"/>
              <a:gd name="connsiteY23" fmla="*/ 537373 h 775724"/>
              <a:gd name="connsiteX24" fmla="*/ 14404 w 967807"/>
              <a:gd name="connsiteY24" fmla="*/ 615379 h 775724"/>
              <a:gd name="connsiteX25" fmla="*/ 10070 w 967807"/>
              <a:gd name="connsiteY25" fmla="*/ 641380 h 775724"/>
              <a:gd name="connsiteX26" fmla="*/ 1403 w 967807"/>
              <a:gd name="connsiteY26" fmla="*/ 667382 h 775724"/>
              <a:gd name="connsiteX27" fmla="*/ 10070 w 967807"/>
              <a:gd name="connsiteY27" fmla="*/ 775724 h 77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7807" h="775724">
                <a:moveTo>
                  <a:pt x="967807" y="8668"/>
                </a:moveTo>
                <a:cubicBezTo>
                  <a:pt x="921581" y="7223"/>
                  <a:pt x="875314" y="6765"/>
                  <a:pt x="829130" y="4334"/>
                </a:cubicBezTo>
                <a:cubicBezTo>
                  <a:pt x="820355" y="3872"/>
                  <a:pt x="811915" y="0"/>
                  <a:pt x="803128" y="0"/>
                </a:cubicBezTo>
                <a:cubicBezTo>
                  <a:pt x="768429" y="0"/>
                  <a:pt x="733789" y="2889"/>
                  <a:pt x="699120" y="4334"/>
                </a:cubicBezTo>
                <a:cubicBezTo>
                  <a:pt x="694786" y="13001"/>
                  <a:pt x="689431" y="21229"/>
                  <a:pt x="686119" y="30336"/>
                </a:cubicBezTo>
                <a:cubicBezTo>
                  <a:pt x="683602" y="37258"/>
                  <a:pt x="681786" y="44638"/>
                  <a:pt x="681786" y="52004"/>
                </a:cubicBezTo>
                <a:cubicBezTo>
                  <a:pt x="681786" y="86118"/>
                  <a:pt x="684068" y="91470"/>
                  <a:pt x="690453" y="117009"/>
                </a:cubicBezTo>
                <a:cubicBezTo>
                  <a:pt x="689008" y="156012"/>
                  <a:pt x="693490" y="195690"/>
                  <a:pt x="686119" y="234017"/>
                </a:cubicBezTo>
                <a:cubicBezTo>
                  <a:pt x="684994" y="239866"/>
                  <a:pt x="674737" y="229471"/>
                  <a:pt x="668785" y="229684"/>
                </a:cubicBezTo>
                <a:cubicBezTo>
                  <a:pt x="634018" y="230926"/>
                  <a:pt x="564777" y="238351"/>
                  <a:pt x="564777" y="238351"/>
                </a:cubicBezTo>
                <a:lnTo>
                  <a:pt x="400098" y="234017"/>
                </a:lnTo>
                <a:cubicBezTo>
                  <a:pt x="382717" y="233322"/>
                  <a:pt x="365459" y="230705"/>
                  <a:pt x="348095" y="229684"/>
                </a:cubicBezTo>
                <a:cubicBezTo>
                  <a:pt x="278485" y="225589"/>
                  <a:pt x="185277" y="223173"/>
                  <a:pt x="118411" y="221016"/>
                </a:cubicBezTo>
                <a:cubicBezTo>
                  <a:pt x="98187" y="222461"/>
                  <a:pt x="77707" y="221826"/>
                  <a:pt x="57740" y="225350"/>
                </a:cubicBezTo>
                <a:cubicBezTo>
                  <a:pt x="52611" y="226255"/>
                  <a:pt x="46081" y="228984"/>
                  <a:pt x="44739" y="234017"/>
                </a:cubicBezTo>
                <a:cubicBezTo>
                  <a:pt x="39886" y="252216"/>
                  <a:pt x="43877" y="271843"/>
                  <a:pt x="40406" y="290355"/>
                </a:cubicBezTo>
                <a:cubicBezTo>
                  <a:pt x="39446" y="295474"/>
                  <a:pt x="34627" y="299022"/>
                  <a:pt x="31738" y="303356"/>
                </a:cubicBezTo>
                <a:cubicBezTo>
                  <a:pt x="30294" y="307690"/>
                  <a:pt x="28301" y="311878"/>
                  <a:pt x="27405" y="316357"/>
                </a:cubicBezTo>
                <a:cubicBezTo>
                  <a:pt x="23958" y="333590"/>
                  <a:pt x="22999" y="351312"/>
                  <a:pt x="18737" y="368361"/>
                </a:cubicBezTo>
                <a:cubicBezTo>
                  <a:pt x="17170" y="374628"/>
                  <a:pt x="12615" y="379757"/>
                  <a:pt x="10070" y="385695"/>
                </a:cubicBezTo>
                <a:cubicBezTo>
                  <a:pt x="5072" y="397358"/>
                  <a:pt x="3947" y="407641"/>
                  <a:pt x="1403" y="420364"/>
                </a:cubicBezTo>
                <a:cubicBezTo>
                  <a:pt x="2847" y="430476"/>
                  <a:pt x="3048" y="440845"/>
                  <a:pt x="5736" y="450700"/>
                </a:cubicBezTo>
                <a:cubicBezTo>
                  <a:pt x="8273" y="460000"/>
                  <a:pt x="17642" y="472891"/>
                  <a:pt x="23071" y="481035"/>
                </a:cubicBezTo>
                <a:cubicBezTo>
                  <a:pt x="32177" y="517458"/>
                  <a:pt x="25249" y="478764"/>
                  <a:pt x="18737" y="537373"/>
                </a:cubicBezTo>
                <a:cubicBezTo>
                  <a:pt x="15861" y="563256"/>
                  <a:pt x="16567" y="589427"/>
                  <a:pt x="14404" y="615379"/>
                </a:cubicBezTo>
                <a:cubicBezTo>
                  <a:pt x="13674" y="624135"/>
                  <a:pt x="12201" y="632856"/>
                  <a:pt x="10070" y="641380"/>
                </a:cubicBezTo>
                <a:cubicBezTo>
                  <a:pt x="7854" y="650243"/>
                  <a:pt x="1403" y="667382"/>
                  <a:pt x="1403" y="667382"/>
                </a:cubicBezTo>
                <a:cubicBezTo>
                  <a:pt x="5876" y="770283"/>
                  <a:pt x="-9137" y="737311"/>
                  <a:pt x="10070" y="77572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B6DB69B-F53E-7565-F7A6-8896F30BCB35}"/>
              </a:ext>
            </a:extLst>
          </p:cNvPr>
          <p:cNvSpPr>
            <a:spLocks noGrp="1"/>
          </p:cNvSpPr>
          <p:nvPr>
            <p:ph idx="1"/>
          </p:nvPr>
        </p:nvSpPr>
        <p:spPr>
          <a:xfrm>
            <a:off x="1409699" y="1131875"/>
            <a:ext cx="10248900" cy="1264484"/>
          </a:xfrm>
        </p:spPr>
        <p:txBody>
          <a:bodyPr vert="horz" lIns="91440" tIns="45720" rIns="91440" bIns="45720" rtlCol="0" anchor="t">
            <a:normAutofit/>
          </a:bodyPr>
          <a:lstStyle/>
          <a:p>
            <a:pPr marL="285750" indent="-285750" algn="just">
              <a:buFont typeface="Arial" panose="020B0604020202020204" pitchFamily="34" charset="0"/>
              <a:buChar char="•"/>
            </a:pPr>
            <a:r>
              <a:rPr lang="en-US" sz="1400" dirty="0">
                <a:cs typeface="Times New Roman"/>
              </a:rPr>
              <a:t>In 2013, as instantaneous wind power penetration reached </a:t>
            </a:r>
            <a:r>
              <a:rPr lang="en-US" sz="1400" b="1" u="sng" dirty="0">
                <a:cs typeface="Times New Roman"/>
              </a:rPr>
              <a:t>30%</a:t>
            </a:r>
            <a:r>
              <a:rPr lang="en-US" sz="1400" dirty="0">
                <a:cs typeface="Times New Roman"/>
              </a:rPr>
              <a:t>, ERCOT started analyzing impacts of IBR on system inertia.</a:t>
            </a:r>
          </a:p>
          <a:p>
            <a:pPr marL="285750" indent="-285750" algn="just">
              <a:buFont typeface="Arial" panose="020B0604020202020204" pitchFamily="34" charset="0"/>
              <a:buChar char="•"/>
            </a:pPr>
            <a:endParaRPr lang="en-US" sz="1400" dirty="0">
              <a:cs typeface="Times New Roman"/>
            </a:endParaRPr>
          </a:p>
          <a:p>
            <a:pPr marL="285750" indent="-285750" algn="just">
              <a:buFont typeface="Arial" panose="020B0604020202020204" pitchFamily="34" charset="0"/>
              <a:buChar char="•"/>
            </a:pPr>
            <a:r>
              <a:rPr lang="en-US" sz="1400" dirty="0">
                <a:cs typeface="Times New Roman"/>
              </a:rPr>
              <a:t>In 2015, ERCOT implemented a real-time inertia calculation using inertia parameters of each individual synchronous generator and its status (on/off) telemetry.</a:t>
            </a:r>
            <a:endParaRPr lang="en-US" sz="1600" dirty="0">
              <a:cs typeface="Times New Roman"/>
            </a:endParaRPr>
          </a:p>
          <a:p>
            <a:pPr marL="285750" indent="-285750">
              <a:lnSpc>
                <a:spcPct val="120000"/>
              </a:lnSpc>
              <a:spcAft>
                <a:spcPts val="200"/>
              </a:spcAft>
              <a:buFont typeface="Arial" panose="020B0604020202020204" pitchFamily="34" charset="0"/>
              <a:buChar char="•"/>
            </a:pPr>
            <a:endParaRPr lang="en-US" sz="1000" dirty="0">
              <a:solidFill>
                <a:schemeClr val="tx2"/>
              </a:solidFill>
              <a:cs typeface="Arial"/>
            </a:endParaRPr>
          </a:p>
          <a:p>
            <a:pPr marL="285750" indent="-285750">
              <a:lnSpc>
                <a:spcPct val="120000"/>
              </a:lnSpc>
              <a:spcAft>
                <a:spcPts val="200"/>
              </a:spcAft>
              <a:buFont typeface="Arial" panose="020B0604020202020204" pitchFamily="34" charset="0"/>
              <a:buChar char="•"/>
            </a:pPr>
            <a:endParaRPr lang="en-US" sz="1000" dirty="0">
              <a:solidFill>
                <a:schemeClr val="tx2"/>
              </a:solidFill>
              <a:cs typeface="Arial"/>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68B4D88-E534-99E8-03D0-FD2A4399D10F}"/>
                  </a:ext>
                </a:extLst>
              </p:cNvPr>
              <p:cNvSpPr/>
              <p:nvPr/>
            </p:nvSpPr>
            <p:spPr>
              <a:xfrm>
                <a:off x="5000885" y="2240986"/>
                <a:ext cx="3066523" cy="374654"/>
              </a:xfrm>
              <a:prstGeom prst="rect">
                <a:avLst/>
              </a:prstGeom>
            </p:spPr>
            <p:txBody>
              <a:bodyPr wrap="square">
                <a:spAutoFit/>
              </a:bodyPr>
              <a:lstStyle/>
              <a:p>
                <a14:m>
                  <m:oMath xmlns:m="http://schemas.openxmlformats.org/officeDocument/2006/math">
                    <m:sSub>
                      <m:sSubPr>
                        <m:ctrlPr>
                          <a:rPr lang="en-US" sz="1700" i="1" smtClean="0">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𝑀</m:t>
                        </m:r>
                      </m:e>
                      <m:sub>
                        <m:r>
                          <a:rPr lang="en-US" sz="1700" i="1">
                            <a:solidFill>
                              <a:schemeClr val="tx1"/>
                            </a:solidFill>
                            <a:latin typeface="Cambria Math" panose="02040503050406030204" pitchFamily="18" charset="0"/>
                          </a:rPr>
                          <m:t>𝑠𝑦𝑠</m:t>
                        </m:r>
                      </m:sub>
                    </m:sSub>
                    <m:r>
                      <a:rPr lang="en-US" sz="1700">
                        <a:solidFill>
                          <a:schemeClr val="tx1"/>
                        </a:solidFill>
                        <a:latin typeface="Cambria Math" panose="02040503050406030204" pitchFamily="18" charset="0"/>
                      </a:rPr>
                      <m:t>=</m:t>
                    </m:r>
                    <m:nary>
                      <m:naryPr>
                        <m:chr m:val="∑"/>
                        <m:limLoc m:val="undOvr"/>
                        <m:supHide m:val="on"/>
                        <m:ctrlPr>
                          <a:rPr lang="en-US" sz="1700" i="1">
                            <a:solidFill>
                              <a:schemeClr val="tx1"/>
                            </a:solidFill>
                            <a:latin typeface="Cambria Math" panose="02040503050406030204" pitchFamily="18" charset="0"/>
                          </a:rPr>
                        </m:ctrlPr>
                      </m:naryPr>
                      <m:sub>
                        <m:r>
                          <a:rPr lang="en-US" sz="1700" i="1">
                            <a:solidFill>
                              <a:schemeClr val="tx1"/>
                            </a:solidFill>
                            <a:latin typeface="Cambria Math" panose="02040503050406030204" pitchFamily="18" charset="0"/>
                          </a:rPr>
                          <m:t>𝑖</m:t>
                        </m:r>
                        <m:r>
                          <a:rPr lang="en-US" sz="170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𝐼</m:t>
                        </m:r>
                      </m:sub>
                      <m:sup/>
                      <m:e>
                        <m:sSub>
                          <m:sSubPr>
                            <m:ctrlPr>
                              <a:rPr lang="en-US" sz="1700" i="1" smtClean="0">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𝐻</m:t>
                            </m:r>
                          </m:e>
                          <m:sub>
                            <m:r>
                              <a:rPr lang="en-US" sz="1700" i="1">
                                <a:solidFill>
                                  <a:schemeClr val="tx1"/>
                                </a:solidFill>
                                <a:latin typeface="Cambria Math" panose="02040503050406030204" pitchFamily="18" charset="0"/>
                              </a:rPr>
                              <m:t>𝑖</m:t>
                            </m:r>
                          </m:sub>
                        </m:sSub>
                        <m:r>
                          <a:rPr lang="en-US" sz="1700">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𝑀𝑉𝐴</m:t>
                            </m:r>
                          </m:e>
                          <m:sub>
                            <m:r>
                              <a:rPr lang="en-US" sz="1700" i="1">
                                <a:solidFill>
                                  <a:schemeClr val="tx1"/>
                                </a:solidFill>
                                <a:latin typeface="Cambria Math" panose="02040503050406030204" pitchFamily="18" charset="0"/>
                              </a:rPr>
                              <m:t>𝑖</m:t>
                            </m:r>
                          </m:sub>
                        </m:sSub>
                      </m:e>
                    </m:nary>
                    <m:d>
                      <m:dPr>
                        <m:begChr m:val="["/>
                        <m:endChr m:val="]"/>
                        <m:ctrlPr>
                          <a:rPr lang="en-US" sz="1700" i="1">
                            <a:solidFill>
                              <a:schemeClr val="tx1"/>
                            </a:solidFill>
                            <a:latin typeface="Cambria Math" panose="02040503050406030204" pitchFamily="18" charset="0"/>
                          </a:rPr>
                        </m:ctrlPr>
                      </m:dPr>
                      <m:e>
                        <m:r>
                          <a:rPr lang="en-US" sz="1700" i="1">
                            <a:solidFill>
                              <a:schemeClr val="tx1"/>
                            </a:solidFill>
                            <a:latin typeface="Cambria Math" panose="02040503050406030204" pitchFamily="18" charset="0"/>
                          </a:rPr>
                          <m:t>𝐺𝑊</m:t>
                        </m:r>
                        <m:r>
                          <a:rPr lang="en-US" sz="1700" i="1">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𝑠</m:t>
                        </m:r>
                      </m:e>
                    </m:d>
                  </m:oMath>
                </a14:m>
                <a:r>
                  <a:rPr lang="en-US" sz="1700" dirty="0">
                    <a:solidFill>
                      <a:schemeClr val="tx1"/>
                    </a:solidFill>
                  </a:rPr>
                  <a:t> </a:t>
                </a:r>
              </a:p>
            </p:txBody>
          </p:sp>
        </mc:Choice>
        <mc:Fallback xmlns="">
          <p:sp>
            <p:nvSpPr>
              <p:cNvPr id="2" name="Rectangle 1">
                <a:extLst>
                  <a:ext uri="{FF2B5EF4-FFF2-40B4-BE49-F238E27FC236}">
                    <a16:creationId xmlns:a16="http://schemas.microsoft.com/office/drawing/2014/main" id="{E68B4D88-E534-99E8-03D0-FD2A4399D10F}"/>
                  </a:ext>
                </a:extLst>
              </p:cNvPr>
              <p:cNvSpPr>
                <a:spLocks noRot="1" noChangeAspect="1" noMove="1" noResize="1" noEditPoints="1" noAdjustHandles="1" noChangeArrowheads="1" noChangeShapeType="1" noTextEdit="1"/>
              </p:cNvSpPr>
              <p:nvPr/>
            </p:nvSpPr>
            <p:spPr>
              <a:xfrm>
                <a:off x="5000885" y="2240986"/>
                <a:ext cx="3066523" cy="374654"/>
              </a:xfrm>
              <a:prstGeom prst="rect">
                <a:avLst/>
              </a:prstGeom>
              <a:blipFill>
                <a:blip r:embed="rId2"/>
                <a:stretch>
                  <a:fillRect t="-106557" b="-16229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4A1FB64A-E738-BC14-694C-F47BD5D22F66}"/>
              </a:ext>
            </a:extLst>
          </p:cNvPr>
          <p:cNvSpPr/>
          <p:nvPr/>
        </p:nvSpPr>
        <p:spPr>
          <a:xfrm>
            <a:off x="1713185" y="2656748"/>
            <a:ext cx="9945413" cy="461665"/>
          </a:xfrm>
          <a:prstGeom prst="rect">
            <a:avLst/>
          </a:prstGeom>
        </p:spPr>
        <p:txBody>
          <a:bodyPr wrap="square">
            <a:spAutoFit/>
          </a:bodyPr>
          <a:lstStyle/>
          <a:p>
            <a:pPr algn="just" defTabSz="685800">
              <a:spcBef>
                <a:spcPct val="20000"/>
              </a:spcBef>
            </a:pPr>
            <a:r>
              <a:rPr lang="en-US" sz="1200" i="1" dirty="0">
                <a:ea typeface="Calibri" panose="020F0502020204030204" pitchFamily="34" charset="0"/>
                <a:cs typeface="Times New Roman" panose="02020603050405020304" pitchFamily="18" charset="0"/>
              </a:rPr>
              <a:t>where I is the set of online synchronous generators or condensers, </a:t>
            </a:r>
            <a:r>
              <a:rPr lang="en-US" sz="1200" i="1" dirty="0" err="1">
                <a:ea typeface="Calibri" panose="020F0502020204030204" pitchFamily="34" charset="0"/>
                <a:cs typeface="Times New Roman" panose="02020603050405020304" pitchFamily="18" charset="0"/>
              </a:rPr>
              <a:t>MVA</a:t>
            </a:r>
            <a:r>
              <a:rPr lang="en-US" sz="1200" i="1" baseline="-25000" dirty="0" err="1">
                <a:ea typeface="Calibri" panose="020F0502020204030204" pitchFamily="34" charset="0"/>
                <a:cs typeface="Times New Roman" panose="02020603050405020304" pitchFamily="18" charset="0"/>
              </a:rPr>
              <a:t>i</a:t>
            </a:r>
            <a:r>
              <a:rPr lang="en-US" sz="1200" i="1" dirty="0">
                <a:ea typeface="Calibri" panose="020F0502020204030204" pitchFamily="34" charset="0"/>
                <a:cs typeface="Times New Roman" panose="02020603050405020304" pitchFamily="18" charset="0"/>
              </a:rPr>
              <a:t> is MVA base of on-line synchronous generator or synchronous condenser </a:t>
            </a:r>
            <a:r>
              <a:rPr lang="en-US" sz="1200" i="1" dirty="0" err="1">
                <a:ea typeface="Calibri" panose="020F0502020204030204" pitchFamily="34" charset="0"/>
                <a:cs typeface="Times New Roman" panose="02020603050405020304" pitchFamily="18" charset="0"/>
              </a:rPr>
              <a:t>i</a:t>
            </a:r>
            <a:r>
              <a:rPr lang="en-US" sz="1200" i="1" dirty="0">
                <a:ea typeface="Calibri" panose="020F0502020204030204" pitchFamily="34" charset="0"/>
                <a:cs typeface="Times New Roman" panose="02020603050405020304" pitchFamily="18" charset="0"/>
              </a:rPr>
              <a:t>, and H</a:t>
            </a:r>
            <a:r>
              <a:rPr lang="en-US" sz="1200" i="1" baseline="-25000" dirty="0">
                <a:ea typeface="Calibri" panose="020F0502020204030204" pitchFamily="34" charset="0"/>
                <a:cs typeface="Times New Roman" panose="02020603050405020304" pitchFamily="18" charset="0"/>
              </a:rPr>
              <a:t>i</a:t>
            </a:r>
            <a:r>
              <a:rPr lang="en-US" sz="1200" i="1" dirty="0">
                <a:ea typeface="Calibri" panose="020F0502020204030204" pitchFamily="34" charset="0"/>
                <a:cs typeface="Times New Roman" panose="02020603050405020304" pitchFamily="18" charset="0"/>
              </a:rPr>
              <a:t> is inertia constant for on-line generator or synchronous condenser </a:t>
            </a:r>
            <a:r>
              <a:rPr lang="en-US" sz="1200" i="1" dirty="0" err="1">
                <a:ea typeface="Calibri" panose="020F0502020204030204" pitchFamily="34" charset="0"/>
                <a:cs typeface="Times New Roman" panose="02020603050405020304" pitchFamily="18" charset="0"/>
              </a:rPr>
              <a:t>i</a:t>
            </a:r>
            <a:r>
              <a:rPr lang="en-US" sz="1200" i="1" dirty="0">
                <a:ea typeface="Calibri" panose="020F0502020204030204" pitchFamily="34" charset="0"/>
                <a:cs typeface="Times New Roman" panose="02020603050405020304" pitchFamily="18" charset="0"/>
              </a:rPr>
              <a:t> in a system (in seconds on machine MVA</a:t>
            </a:r>
            <a:r>
              <a:rPr lang="en-US" sz="1200" i="1" baseline="-25000" dirty="0">
                <a:ea typeface="Calibri" panose="020F0502020204030204" pitchFamily="34" charset="0"/>
                <a:cs typeface="Times New Roman" panose="02020603050405020304" pitchFamily="18" charset="0"/>
              </a:rPr>
              <a:t>i</a:t>
            </a:r>
            <a:r>
              <a:rPr lang="en-US" sz="1200" i="1" dirty="0">
                <a:ea typeface="Calibri" panose="020F0502020204030204" pitchFamily="34" charset="0"/>
                <a:cs typeface="Times New Roman" panose="02020603050405020304" pitchFamily="18" charset="0"/>
              </a:rPr>
              <a:t>)</a:t>
            </a:r>
            <a:endParaRPr lang="en-US" sz="1200" i="1" dirty="0"/>
          </a:p>
        </p:txBody>
      </p:sp>
      <p:sp>
        <p:nvSpPr>
          <p:cNvPr id="8" name="Content Placeholder 2">
            <a:extLst>
              <a:ext uri="{FF2B5EF4-FFF2-40B4-BE49-F238E27FC236}">
                <a16:creationId xmlns:a16="http://schemas.microsoft.com/office/drawing/2014/main" id="{B25D2748-F536-2E2A-5C8E-95BE27D5AE29}"/>
              </a:ext>
            </a:extLst>
          </p:cNvPr>
          <p:cNvSpPr txBox="1">
            <a:spLocks/>
          </p:cNvSpPr>
          <p:nvPr/>
        </p:nvSpPr>
        <p:spPr>
          <a:xfrm>
            <a:off x="1409699" y="3363131"/>
            <a:ext cx="10248899" cy="8334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en-US" sz="1400" dirty="0"/>
              <a:t>Monitor grid conditions closely when system inertia &lt; 120 GW*s</a:t>
            </a:r>
          </a:p>
          <a:p>
            <a:pPr algn="just">
              <a:defRPr/>
            </a:pPr>
            <a:r>
              <a:rPr lang="en-US" sz="1400" dirty="0"/>
              <a:t>Take Actions when system inertia &lt; 105 GW*s</a:t>
            </a:r>
          </a:p>
          <a:p>
            <a:pPr lvl="1" algn="just">
              <a:defRPr/>
            </a:pPr>
            <a:r>
              <a:rPr lang="en-US" sz="1400" dirty="0"/>
              <a:t>Target increasing system inertia &gt;= 105 GW*s</a:t>
            </a:r>
          </a:p>
          <a:p>
            <a:pPr algn="just"/>
            <a:endParaRPr lang="en-US" sz="1800" dirty="0">
              <a:cs typeface="Times New Roman"/>
            </a:endParaRPr>
          </a:p>
          <a:p>
            <a:pPr marL="0" indent="0" algn="just">
              <a:buFont typeface="Arial" panose="020B0604020202020204" pitchFamily="34" charset="0"/>
              <a:buNone/>
            </a:pPr>
            <a:endParaRPr lang="en-US" sz="1800" dirty="0">
              <a:cs typeface="Times New Roman"/>
            </a:endParaRPr>
          </a:p>
          <a:p>
            <a:pPr marL="0" indent="0" algn="just">
              <a:buFont typeface="Arial" panose="020B0604020202020204" pitchFamily="34" charset="0"/>
              <a:buNone/>
            </a:pPr>
            <a:endParaRPr lang="en-US" sz="1800" dirty="0">
              <a:cs typeface="Times New Roman"/>
            </a:endParaRPr>
          </a:p>
        </p:txBody>
      </p:sp>
      <p:pic>
        <p:nvPicPr>
          <p:cNvPr id="9" name="Picture 2">
            <a:extLst>
              <a:ext uri="{FF2B5EF4-FFF2-40B4-BE49-F238E27FC236}">
                <a16:creationId xmlns:a16="http://schemas.microsoft.com/office/drawing/2014/main" id="{04D857CB-70C4-816A-FFE2-D46C2004B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928" y="4491345"/>
            <a:ext cx="6816436" cy="162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007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F17F4-E993-1D01-8B11-3EB14E7CF8E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0673A66-014C-AB9A-0258-A9E6DFCB72EB}"/>
              </a:ext>
            </a:extLst>
          </p:cNvPr>
          <p:cNvPicPr>
            <a:picLocks noChangeAspect="1"/>
          </p:cNvPicPr>
          <p:nvPr/>
        </p:nvPicPr>
        <p:blipFill>
          <a:blip r:embed="rId2">
            <a:extLst>
              <a:ext uri="{28A0092B-C50C-407E-A947-70E740481C1C}">
                <a14:useLocalDpi xmlns:a14="http://schemas.microsoft.com/office/drawing/2010/main" val="0"/>
              </a:ext>
            </a:extLst>
          </a:blip>
          <a:srcRect l="5120" t="7253" r="7807"/>
          <a:stretch>
            <a:fillRect/>
          </a:stretch>
        </p:blipFill>
        <p:spPr>
          <a:xfrm>
            <a:off x="5338916" y="1747014"/>
            <a:ext cx="6774426" cy="4000097"/>
          </a:xfrm>
          <a:prstGeom prst="rect">
            <a:avLst/>
          </a:prstGeom>
        </p:spPr>
      </p:pic>
      <p:sp>
        <p:nvSpPr>
          <p:cNvPr id="2" name="Title 1">
            <a:extLst>
              <a:ext uri="{FF2B5EF4-FFF2-40B4-BE49-F238E27FC236}">
                <a16:creationId xmlns:a16="http://schemas.microsoft.com/office/drawing/2014/main" id="{4B189ADB-8BFF-A39A-EE81-C5E67FBFF642}"/>
              </a:ext>
            </a:extLst>
          </p:cNvPr>
          <p:cNvSpPr>
            <a:spLocks noGrp="1"/>
          </p:cNvSpPr>
          <p:nvPr>
            <p:ph type="title"/>
          </p:nvPr>
        </p:nvSpPr>
        <p:spPr>
          <a:xfrm>
            <a:off x="1409700" y="457200"/>
            <a:ext cx="10248900" cy="486383"/>
          </a:xfrm>
        </p:spPr>
        <p:txBody>
          <a:bodyPr/>
          <a:lstStyle/>
          <a:p>
            <a:r>
              <a:rPr lang="en-US" dirty="0"/>
              <a:t>Lowest 100 Hours of Inertia 2021-2026</a:t>
            </a:r>
          </a:p>
        </p:txBody>
      </p:sp>
      <p:sp>
        <p:nvSpPr>
          <p:cNvPr id="4" name="Slide Number Placeholder 3">
            <a:extLst>
              <a:ext uri="{FF2B5EF4-FFF2-40B4-BE49-F238E27FC236}">
                <a16:creationId xmlns:a16="http://schemas.microsoft.com/office/drawing/2014/main" id="{DBCF8AE3-1B60-2CE1-98EA-CE81EEA031EC}"/>
              </a:ext>
            </a:extLst>
          </p:cNvPr>
          <p:cNvSpPr>
            <a:spLocks noGrp="1"/>
          </p:cNvSpPr>
          <p:nvPr>
            <p:ph type="sldNum" sz="quarter" idx="12"/>
          </p:nvPr>
        </p:nvSpPr>
        <p:spPr/>
        <p:txBody>
          <a:bodyPr/>
          <a:lstStyle/>
          <a:p>
            <a:fld id="{BCDE79FB-97BA-492B-8D57-F1373F9ADA95}" type="slidenum">
              <a:rPr lang="en-US" smtClean="0"/>
              <a:t>30</a:t>
            </a:fld>
            <a:endParaRPr lang="en-US"/>
          </a:p>
        </p:txBody>
      </p:sp>
      <p:sp>
        <p:nvSpPr>
          <p:cNvPr id="7" name="Content Placeholder 7">
            <a:extLst>
              <a:ext uri="{FF2B5EF4-FFF2-40B4-BE49-F238E27FC236}">
                <a16:creationId xmlns:a16="http://schemas.microsoft.com/office/drawing/2014/main" id="{824486F0-723F-F0C3-9063-DB4AD59CE276}"/>
              </a:ext>
            </a:extLst>
          </p:cNvPr>
          <p:cNvSpPr>
            <a:spLocks noGrp="1"/>
          </p:cNvSpPr>
          <p:nvPr>
            <p:ph idx="1"/>
          </p:nvPr>
        </p:nvSpPr>
        <p:spPr>
          <a:xfrm>
            <a:off x="1409700" y="1022241"/>
            <a:ext cx="10267866" cy="1563644"/>
          </a:xfrm>
        </p:spPr>
        <p:txBody>
          <a:bodyPr/>
          <a:lstStyle/>
          <a:p>
            <a:r>
              <a:rPr lang="en-US" sz="1900" dirty="0"/>
              <a:t>Our new minimum system inertia happened 3/14/2026 12:00 PM</a:t>
            </a:r>
          </a:p>
          <a:p>
            <a:pPr marL="800100" lvl="1" indent="-342900"/>
            <a:r>
              <a:rPr lang="en-US" sz="1900" dirty="0"/>
              <a:t>114.7 GW*s</a:t>
            </a:r>
          </a:p>
          <a:p>
            <a:pPr marL="800100" lvl="1" indent="-342900"/>
            <a:r>
              <a:rPr lang="en-US" sz="1900" dirty="0"/>
              <a:t>430 FFR</a:t>
            </a:r>
          </a:p>
          <a:p>
            <a:pPr marL="800100" lvl="1" indent="-342900"/>
            <a:r>
              <a:rPr lang="en-US" sz="1900" dirty="0"/>
              <a:t>87 GW*s – Critical Inertia</a:t>
            </a:r>
          </a:p>
          <a:p>
            <a:pPr marL="0" indent="0">
              <a:buNone/>
            </a:pPr>
            <a:endParaRPr lang="en-US" dirty="0"/>
          </a:p>
        </p:txBody>
      </p:sp>
      <p:sp>
        <p:nvSpPr>
          <p:cNvPr id="6" name="Content Placeholder 7">
            <a:extLst>
              <a:ext uri="{FF2B5EF4-FFF2-40B4-BE49-F238E27FC236}">
                <a16:creationId xmlns:a16="http://schemas.microsoft.com/office/drawing/2014/main" id="{B5678B71-A873-D73E-12AE-459EB806A994}"/>
              </a:ext>
            </a:extLst>
          </p:cNvPr>
          <p:cNvSpPr txBox="1">
            <a:spLocks/>
          </p:cNvSpPr>
          <p:nvPr/>
        </p:nvSpPr>
        <p:spPr>
          <a:xfrm>
            <a:off x="1409700" y="2782372"/>
            <a:ext cx="4110286" cy="346111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1800" b="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b="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b="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This year as of April 1st, 2026, we have experienced 87 hours under 150 GW*s of Inertia. All hours happened in March.</a:t>
            </a:r>
          </a:p>
          <a:p>
            <a:pPr marL="342900" indent="-342900">
              <a:buFont typeface="Arial" panose="020B0604020202020204" pitchFamily="34" charset="0"/>
              <a:buChar char="•"/>
            </a:pPr>
            <a:endParaRPr lang="en-US" sz="2000" dirty="0"/>
          </a:p>
          <a:p>
            <a:pPr algn="ctr"/>
            <a:r>
              <a:rPr lang="en-US" sz="2000" dirty="0"/>
              <a:t>2025: 203</a:t>
            </a:r>
          </a:p>
          <a:p>
            <a:pPr algn="ctr"/>
            <a:r>
              <a:rPr lang="en-US" sz="2000" dirty="0"/>
              <a:t>2024: 120</a:t>
            </a:r>
            <a:endParaRPr lang="en-US" sz="2000" dirty="0">
              <a:solidFill>
                <a:srgbClr val="FF0000"/>
              </a:solidFill>
            </a:endParaRPr>
          </a:p>
          <a:p>
            <a:pPr algn="ctr"/>
            <a:r>
              <a:rPr lang="en-US" sz="2000" dirty="0">
                <a:solidFill>
                  <a:schemeClr val="tx1">
                    <a:lumMod val="95000"/>
                    <a:lumOff val="5000"/>
                  </a:schemeClr>
                </a:solidFill>
              </a:rPr>
              <a:t>2023: 165</a:t>
            </a:r>
          </a:p>
          <a:p>
            <a:pPr algn="ctr"/>
            <a:r>
              <a:rPr lang="en-US" sz="2000" dirty="0">
                <a:solidFill>
                  <a:schemeClr val="tx1">
                    <a:lumMod val="95000"/>
                    <a:lumOff val="5000"/>
                  </a:schemeClr>
                </a:solidFill>
              </a:rPr>
              <a:t>2022: 492</a:t>
            </a:r>
          </a:p>
          <a:p>
            <a:pPr algn="ctr"/>
            <a:r>
              <a:rPr lang="en-US" sz="2000" dirty="0">
                <a:solidFill>
                  <a:schemeClr val="tx1">
                    <a:lumMod val="95000"/>
                    <a:lumOff val="5000"/>
                  </a:schemeClr>
                </a:solidFill>
              </a:rPr>
              <a:t>2021: 417</a:t>
            </a:r>
            <a:endParaRPr lang="en-US" sz="2000" dirty="0">
              <a:solidFill>
                <a:srgbClr val="FF0000"/>
              </a:solidFill>
            </a:endParaRPr>
          </a:p>
          <a:p>
            <a:endParaRPr lang="en-US" dirty="0"/>
          </a:p>
        </p:txBody>
      </p:sp>
    </p:spTree>
    <p:extLst>
      <p:ext uri="{BB962C8B-B14F-4D97-AF65-F5344CB8AC3E}">
        <p14:creationId xmlns:p14="http://schemas.microsoft.com/office/powerpoint/2010/main" val="2433024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1EC1F-7124-440C-8BD2-DEC748AB1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71ED1-E6F0-34B8-A06A-841B6665778D}"/>
              </a:ext>
            </a:extLst>
          </p:cNvPr>
          <p:cNvSpPr>
            <a:spLocks noGrp="1"/>
          </p:cNvSpPr>
          <p:nvPr>
            <p:ph type="title"/>
          </p:nvPr>
        </p:nvSpPr>
        <p:spPr>
          <a:xfrm>
            <a:off x="1409700" y="457200"/>
            <a:ext cx="10248900" cy="486383"/>
          </a:xfrm>
        </p:spPr>
        <p:txBody>
          <a:bodyPr/>
          <a:lstStyle/>
          <a:p>
            <a:r>
              <a:rPr lang="en-US" dirty="0"/>
              <a:t>Average Total Inertia by Hour March 2021-2026</a:t>
            </a:r>
          </a:p>
        </p:txBody>
      </p:sp>
      <p:sp>
        <p:nvSpPr>
          <p:cNvPr id="4" name="Slide Number Placeholder 3">
            <a:extLst>
              <a:ext uri="{FF2B5EF4-FFF2-40B4-BE49-F238E27FC236}">
                <a16:creationId xmlns:a16="http://schemas.microsoft.com/office/drawing/2014/main" id="{5AA81A7D-2C23-7356-EE07-13AA40845D77}"/>
              </a:ext>
            </a:extLst>
          </p:cNvPr>
          <p:cNvSpPr>
            <a:spLocks noGrp="1"/>
          </p:cNvSpPr>
          <p:nvPr>
            <p:ph type="sldNum" sz="quarter" idx="12"/>
          </p:nvPr>
        </p:nvSpPr>
        <p:spPr/>
        <p:txBody>
          <a:bodyPr/>
          <a:lstStyle/>
          <a:p>
            <a:fld id="{BCDE79FB-97BA-492B-8D57-F1373F9ADA95}" type="slidenum">
              <a:rPr lang="en-US" smtClean="0"/>
              <a:t>31</a:t>
            </a:fld>
            <a:endParaRPr lang="en-US"/>
          </a:p>
        </p:txBody>
      </p:sp>
      <p:sp>
        <p:nvSpPr>
          <p:cNvPr id="7" name="Content Placeholder 7">
            <a:extLst>
              <a:ext uri="{FF2B5EF4-FFF2-40B4-BE49-F238E27FC236}">
                <a16:creationId xmlns:a16="http://schemas.microsoft.com/office/drawing/2014/main" id="{B8C3295F-5B33-7D07-2A9D-1645F95AC77D}"/>
              </a:ext>
            </a:extLst>
          </p:cNvPr>
          <p:cNvSpPr>
            <a:spLocks noGrp="1"/>
          </p:cNvSpPr>
          <p:nvPr>
            <p:ph idx="1"/>
          </p:nvPr>
        </p:nvSpPr>
        <p:spPr>
          <a:xfrm>
            <a:off x="1409700" y="1258529"/>
            <a:ext cx="10267866" cy="1327356"/>
          </a:xfrm>
        </p:spPr>
        <p:txBody>
          <a:bodyPr/>
          <a:lstStyle/>
          <a:p>
            <a:pPr marL="285750" indent="-285750">
              <a:buFont typeface="Arial" panose="020B0604020202020204" pitchFamily="34" charset="0"/>
              <a:buChar char="•"/>
            </a:pPr>
            <a:r>
              <a:rPr lang="en-US" dirty="0"/>
              <a:t>Average Inertia by Hour for March 2026 saw similar behavior patterns to 2025.</a:t>
            </a:r>
          </a:p>
          <a:p>
            <a:pPr marL="285750" indent="-28575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FBF32FE6-5988-07C7-F424-2F0522D5F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333" y="1922207"/>
            <a:ext cx="8229617" cy="4114808"/>
          </a:xfrm>
          <a:prstGeom prst="rect">
            <a:avLst/>
          </a:prstGeom>
        </p:spPr>
      </p:pic>
    </p:spTree>
    <p:extLst>
      <p:ext uri="{BB962C8B-B14F-4D97-AF65-F5344CB8AC3E}">
        <p14:creationId xmlns:p14="http://schemas.microsoft.com/office/powerpoint/2010/main" val="3130830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645E4-1BAB-0358-F62E-B7555A789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2482E-5733-E19D-1179-3515B5FB309C}"/>
              </a:ext>
            </a:extLst>
          </p:cNvPr>
          <p:cNvSpPr>
            <a:spLocks noGrp="1"/>
          </p:cNvSpPr>
          <p:nvPr>
            <p:ph type="title"/>
          </p:nvPr>
        </p:nvSpPr>
        <p:spPr>
          <a:xfrm>
            <a:off x="1409700" y="457200"/>
            <a:ext cx="10248900" cy="486383"/>
          </a:xfrm>
        </p:spPr>
        <p:txBody>
          <a:bodyPr/>
          <a:lstStyle/>
          <a:p>
            <a:r>
              <a:rPr lang="en-US" dirty="0"/>
              <a:t>FFR by 2 Hour Blocks 2023-2026^ </a:t>
            </a:r>
          </a:p>
        </p:txBody>
      </p:sp>
      <p:sp>
        <p:nvSpPr>
          <p:cNvPr id="4" name="Slide Number Placeholder 3">
            <a:extLst>
              <a:ext uri="{FF2B5EF4-FFF2-40B4-BE49-F238E27FC236}">
                <a16:creationId xmlns:a16="http://schemas.microsoft.com/office/drawing/2014/main" id="{40439B74-1599-C393-6193-CDDC2B01C646}"/>
              </a:ext>
            </a:extLst>
          </p:cNvPr>
          <p:cNvSpPr>
            <a:spLocks noGrp="1"/>
          </p:cNvSpPr>
          <p:nvPr>
            <p:ph type="sldNum" sz="quarter" idx="12"/>
          </p:nvPr>
        </p:nvSpPr>
        <p:spPr/>
        <p:txBody>
          <a:bodyPr/>
          <a:lstStyle/>
          <a:p>
            <a:fld id="{BCDE79FB-97BA-492B-8D57-F1373F9ADA95}" type="slidenum">
              <a:rPr lang="en-US" smtClean="0"/>
              <a:t>32</a:t>
            </a:fld>
            <a:endParaRPr lang="en-US"/>
          </a:p>
        </p:txBody>
      </p:sp>
      <p:sp>
        <p:nvSpPr>
          <p:cNvPr id="7" name="Content Placeholder 7">
            <a:extLst>
              <a:ext uri="{FF2B5EF4-FFF2-40B4-BE49-F238E27FC236}">
                <a16:creationId xmlns:a16="http://schemas.microsoft.com/office/drawing/2014/main" id="{BC1A7836-5659-ED72-5C8C-3971A97A42E6}"/>
              </a:ext>
            </a:extLst>
          </p:cNvPr>
          <p:cNvSpPr>
            <a:spLocks noGrp="1"/>
          </p:cNvSpPr>
          <p:nvPr>
            <p:ph idx="1"/>
          </p:nvPr>
        </p:nvSpPr>
        <p:spPr>
          <a:xfrm>
            <a:off x="1409700" y="1022241"/>
            <a:ext cx="10267866" cy="1563644"/>
          </a:xfrm>
        </p:spPr>
        <p:txBody>
          <a:bodyPr/>
          <a:lstStyle/>
          <a:p>
            <a:pPr marL="342900" indent="-342900">
              <a:buFont typeface="Arial" panose="020B0604020202020204" pitchFamily="34" charset="0"/>
              <a:buChar char="•"/>
            </a:pPr>
            <a:r>
              <a:rPr lang="en-US" sz="2000" dirty="0"/>
              <a:t>In 2025 and 2026, </a:t>
            </a:r>
            <a:r>
              <a:rPr lang="en-US" sz="2000" dirty="0">
                <a:cs typeface="Times New Roman"/>
              </a:rPr>
              <a:t>we are statistically carrying more FFR during the day hours compared to recent years.</a:t>
            </a:r>
          </a:p>
          <a:p>
            <a:pPr marL="342900" indent="-342900">
              <a:buFont typeface="Arial" panose="020B0604020202020204" pitchFamily="34" charset="0"/>
              <a:buChar char="•"/>
            </a:pPr>
            <a:r>
              <a:rPr lang="en-US" sz="2000" dirty="0">
                <a:cs typeface="Times New Roman"/>
              </a:rPr>
              <a:t>Due to the influence of FFR on Critical Inertia, the resulting Critical Inertia levels are lower during the day hours.</a:t>
            </a:r>
            <a:endParaRPr lang="en-US" dirty="0"/>
          </a:p>
        </p:txBody>
      </p:sp>
      <p:sp>
        <p:nvSpPr>
          <p:cNvPr id="5" name="TextBox 4">
            <a:extLst>
              <a:ext uri="{FF2B5EF4-FFF2-40B4-BE49-F238E27FC236}">
                <a16:creationId xmlns:a16="http://schemas.microsoft.com/office/drawing/2014/main" id="{DCE52AA3-0D9D-4D04-C49D-E6BEDBFF2634}"/>
              </a:ext>
            </a:extLst>
          </p:cNvPr>
          <p:cNvSpPr txBox="1"/>
          <p:nvPr/>
        </p:nvSpPr>
        <p:spPr>
          <a:xfrm>
            <a:off x="9488129" y="6409604"/>
            <a:ext cx="2091813" cy="215444"/>
          </a:xfrm>
          <a:prstGeom prst="rect">
            <a:avLst/>
          </a:prstGeom>
          <a:noFill/>
          <a:ln>
            <a:noFill/>
          </a:ln>
        </p:spPr>
        <p:txBody>
          <a:bodyPr wrap="square" rtlCol="0">
            <a:spAutoFit/>
          </a:bodyPr>
          <a:lstStyle/>
          <a:p>
            <a:pPr marL="285750" indent="-285750">
              <a:buFont typeface="Wingdings" panose="05000000000000000000" pitchFamily="2" charset="2"/>
              <a:buChar char="v"/>
            </a:pPr>
            <a:r>
              <a:rPr lang="en-US" sz="800" dirty="0"/>
              <a:t>Diamonds indicate Average</a:t>
            </a:r>
          </a:p>
        </p:txBody>
      </p:sp>
      <p:pic>
        <p:nvPicPr>
          <p:cNvPr id="6" name="Picture 5">
            <a:extLst>
              <a:ext uri="{FF2B5EF4-FFF2-40B4-BE49-F238E27FC236}">
                <a16:creationId xmlns:a16="http://schemas.microsoft.com/office/drawing/2014/main" id="{250E869A-5644-39C2-07D7-C33836639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654" y="2294796"/>
            <a:ext cx="8229617" cy="4114808"/>
          </a:xfrm>
          <a:prstGeom prst="rect">
            <a:avLst/>
          </a:prstGeom>
        </p:spPr>
      </p:pic>
    </p:spTree>
    <p:extLst>
      <p:ext uri="{BB962C8B-B14F-4D97-AF65-F5344CB8AC3E}">
        <p14:creationId xmlns:p14="http://schemas.microsoft.com/office/powerpoint/2010/main" val="3947294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5BFFB-E29C-390B-43ED-5FEE0FCD3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A52427-8696-4FE0-2E24-16D5DDA3D53E}"/>
              </a:ext>
            </a:extLst>
          </p:cNvPr>
          <p:cNvSpPr>
            <a:spLocks noGrp="1"/>
          </p:cNvSpPr>
          <p:nvPr>
            <p:ph type="title"/>
          </p:nvPr>
        </p:nvSpPr>
        <p:spPr>
          <a:xfrm>
            <a:off x="1409700" y="457200"/>
            <a:ext cx="10248900" cy="486383"/>
          </a:xfrm>
        </p:spPr>
        <p:txBody>
          <a:bodyPr/>
          <a:lstStyle/>
          <a:p>
            <a:r>
              <a:rPr lang="en-US" dirty="0"/>
              <a:t>Summary</a:t>
            </a:r>
          </a:p>
        </p:txBody>
      </p:sp>
      <p:sp>
        <p:nvSpPr>
          <p:cNvPr id="4" name="Slide Number Placeholder 3">
            <a:extLst>
              <a:ext uri="{FF2B5EF4-FFF2-40B4-BE49-F238E27FC236}">
                <a16:creationId xmlns:a16="http://schemas.microsoft.com/office/drawing/2014/main" id="{3A942D34-7C3A-ED82-0BC9-478CCEF334A6}"/>
              </a:ext>
            </a:extLst>
          </p:cNvPr>
          <p:cNvSpPr>
            <a:spLocks noGrp="1"/>
          </p:cNvSpPr>
          <p:nvPr>
            <p:ph type="sldNum" sz="quarter" idx="12"/>
          </p:nvPr>
        </p:nvSpPr>
        <p:spPr/>
        <p:txBody>
          <a:bodyPr/>
          <a:lstStyle/>
          <a:p>
            <a:fld id="{BCDE79FB-97BA-492B-8D57-F1373F9ADA95}" type="slidenum">
              <a:rPr lang="en-US" smtClean="0"/>
              <a:t>33</a:t>
            </a:fld>
            <a:endParaRPr lang="en-US"/>
          </a:p>
        </p:txBody>
      </p:sp>
      <p:sp>
        <p:nvSpPr>
          <p:cNvPr id="7" name="Content Placeholder 7">
            <a:extLst>
              <a:ext uri="{FF2B5EF4-FFF2-40B4-BE49-F238E27FC236}">
                <a16:creationId xmlns:a16="http://schemas.microsoft.com/office/drawing/2014/main" id="{10926B21-A626-1312-F5E0-99C06EBDCE88}"/>
              </a:ext>
            </a:extLst>
          </p:cNvPr>
          <p:cNvSpPr>
            <a:spLocks noGrp="1"/>
          </p:cNvSpPr>
          <p:nvPr>
            <p:ph idx="1"/>
          </p:nvPr>
        </p:nvSpPr>
        <p:spPr>
          <a:xfrm>
            <a:off x="1409700" y="1022240"/>
            <a:ext cx="10267866" cy="5378560"/>
          </a:xfrm>
        </p:spPr>
        <p:txBody>
          <a:bodyPr>
            <a:normAutofit/>
          </a:bodyPr>
          <a:lstStyle/>
          <a:p>
            <a:pPr marL="342900" indent="-342900">
              <a:spcAft>
                <a:spcPts val="800"/>
              </a:spcAft>
              <a:buFont typeface="Arial" panose="020B0604020202020204" pitchFamily="34" charset="0"/>
              <a:buChar char="•"/>
            </a:pPr>
            <a:r>
              <a:rPr lang="en-US" dirty="0"/>
              <a:t>Lowest system inertia in 2025 was 118.3 GW*s on March 18</a:t>
            </a:r>
            <a:r>
              <a:rPr lang="en-US" baseline="30000" dirty="0"/>
              <a:t>th</a:t>
            </a:r>
            <a:r>
              <a:rPr lang="en-US" dirty="0"/>
              <a:t> 12:00 PM, there was 298 MW FFR available.</a:t>
            </a:r>
          </a:p>
          <a:p>
            <a:pPr marL="342900" indent="-342900">
              <a:spcAft>
                <a:spcPts val="800"/>
              </a:spcAft>
              <a:buFont typeface="Arial" panose="020B0604020202020204" pitchFamily="34" charset="0"/>
              <a:buChar char="•"/>
            </a:pPr>
            <a:r>
              <a:rPr lang="en-US" dirty="0"/>
              <a:t>Overall Increase in IRR Penetration in the Spring and Summer months .</a:t>
            </a:r>
          </a:p>
          <a:p>
            <a:pPr marL="342900" indent="-342900">
              <a:buFont typeface="Arial" panose="020B0604020202020204" pitchFamily="34" charset="0"/>
              <a:buChar char="•"/>
            </a:pPr>
            <a:r>
              <a:rPr lang="en-US" dirty="0"/>
              <a:t>In 2025, the median inertia decreased or experienced minimal change in the months of May – September and increased slightly in the months of October – December and increased in the months of January and February.</a:t>
            </a:r>
          </a:p>
          <a:p>
            <a:pPr marL="342900" indent="-342900">
              <a:buFont typeface="Arial" panose="020B0604020202020204" pitchFamily="34" charset="0"/>
              <a:buChar char="•"/>
            </a:pPr>
            <a:r>
              <a:rPr lang="en-US" dirty="0"/>
              <a:t>Combined Cycles Inertia during January 2025 saw an overall increase like 2024 but saw more volatility, on the other hand the summer months saw lower and more stable inertia when compared to its previous years.</a:t>
            </a:r>
          </a:p>
          <a:p>
            <a:pPr marL="342900" indent="-342900">
              <a:spcAft>
                <a:spcPts val="800"/>
              </a:spcAft>
              <a:buFont typeface="Arial" panose="020B0604020202020204" pitchFamily="34" charset="0"/>
              <a:buChar char="•"/>
            </a:pPr>
            <a:r>
              <a:rPr lang="en-US" dirty="0"/>
              <a:t>Our lowest hours of inertia have moved from the night hours to the middle of the day.</a:t>
            </a:r>
          </a:p>
          <a:p>
            <a:pPr marL="1028700" lvl="1" indent="-342900">
              <a:spcAft>
                <a:spcPts val="800"/>
              </a:spcAft>
              <a:buFont typeface="Courier New" panose="02070309020205020404" pitchFamily="49" charset="0"/>
              <a:buChar char="o"/>
            </a:pPr>
            <a:r>
              <a:rPr lang="en-US" dirty="0"/>
              <a:t>High growth in solar generation</a:t>
            </a:r>
          </a:p>
          <a:p>
            <a:pPr marL="342900" indent="-342900">
              <a:buFont typeface="Arial" panose="020B0604020202020204" pitchFamily="34" charset="0"/>
              <a:buChar char="•"/>
            </a:pPr>
            <a:r>
              <a:rPr lang="en-US" dirty="0">
                <a:cs typeface="Times New Roman"/>
              </a:rPr>
              <a:t>Overall, we are statistically carrying more FFR during the day hours compared to recent years and due to the influence of FFR on Critical Inertia, the resulting Critical Inertia levels are lower during the day hours.</a:t>
            </a:r>
          </a:p>
          <a:p>
            <a:pPr marL="342900" indent="-342900">
              <a:buFont typeface="Arial" panose="020B0604020202020204" pitchFamily="34" charset="0"/>
              <a:buChar char="•"/>
            </a:pPr>
            <a:r>
              <a:rPr lang="en-US" dirty="0"/>
              <a:t>Our new minimum system inertia of 114.7 GW*s happened March 14</a:t>
            </a:r>
            <a:r>
              <a:rPr lang="en-US" baseline="30000" dirty="0"/>
              <a:t>th  </a:t>
            </a:r>
            <a:r>
              <a:rPr lang="en-US" dirty="0"/>
              <a:t>2026 12:00 PM, there was 430 MW FFR available.</a:t>
            </a:r>
          </a:p>
          <a:p>
            <a:pPr marL="0" indent="0">
              <a:buNone/>
            </a:pPr>
            <a:endParaRPr lang="en-US" dirty="0"/>
          </a:p>
        </p:txBody>
      </p:sp>
    </p:spTree>
    <p:extLst>
      <p:ext uri="{BB962C8B-B14F-4D97-AF65-F5344CB8AC3E}">
        <p14:creationId xmlns:p14="http://schemas.microsoft.com/office/powerpoint/2010/main" val="2845030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Thank you! </a:t>
            </a:r>
          </a:p>
        </p:txBody>
      </p:sp>
      <p:pic>
        <p:nvPicPr>
          <p:cNvPr id="10242" name="Picture 2" descr="Question Mark - W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150" y="1386683"/>
            <a:ext cx="2384425" cy="298053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CB572FC4-BF61-4FF7-83F3-6E5444A27B5B}"/>
              </a:ext>
            </a:extLst>
          </p:cNvPr>
          <p:cNvSpPr>
            <a:spLocks noGrp="1"/>
          </p:cNvSpPr>
          <p:nvPr>
            <p:ph idx="1"/>
          </p:nvPr>
        </p:nvSpPr>
        <p:spPr>
          <a:xfrm>
            <a:off x="1828800" y="1016877"/>
            <a:ext cx="8534400" cy="4797183"/>
          </a:xfrm>
        </p:spPr>
        <p:txBody>
          <a:bodyPr anchor="ctr"/>
          <a:lstStyle/>
          <a:p>
            <a:pPr algn="ctr">
              <a:spcAft>
                <a:spcPts val="800"/>
              </a:spcAft>
            </a:pPr>
            <a:r>
              <a:rPr lang="en-US" sz="5400" dirty="0">
                <a:solidFill>
                  <a:schemeClr val="accent1"/>
                </a:solidFill>
              </a:rPr>
              <a:t>Questions</a:t>
            </a:r>
          </a:p>
        </p:txBody>
      </p:sp>
    </p:spTree>
    <p:extLst>
      <p:ext uri="{BB962C8B-B14F-4D97-AF65-F5344CB8AC3E}">
        <p14:creationId xmlns:p14="http://schemas.microsoft.com/office/powerpoint/2010/main" val="101957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CD13B-2FDA-CEB9-0A62-78E252A3E7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1689F4E-7BFB-DF0D-05F7-CD646030C652}"/>
              </a:ext>
            </a:extLst>
          </p:cNvPr>
          <p:cNvSpPr>
            <a:spLocks noGrp="1"/>
          </p:cNvSpPr>
          <p:nvPr>
            <p:ph type="title"/>
          </p:nvPr>
        </p:nvSpPr>
        <p:spPr>
          <a:xfrm>
            <a:off x="1358329" y="2514600"/>
            <a:ext cx="10248900" cy="914400"/>
          </a:xfrm>
        </p:spPr>
        <p:txBody>
          <a:bodyPr>
            <a:normAutofit/>
          </a:bodyPr>
          <a:lstStyle/>
          <a:p>
            <a:pPr algn="ctr">
              <a:spcAft>
                <a:spcPts val="800"/>
              </a:spcAft>
            </a:pPr>
            <a:r>
              <a:rPr lang="en-US" dirty="0">
                <a:solidFill>
                  <a:schemeClr val="accent1"/>
                </a:solidFill>
              </a:rPr>
              <a:t>Appendix</a:t>
            </a:r>
          </a:p>
        </p:txBody>
      </p:sp>
    </p:spTree>
    <p:extLst>
      <p:ext uri="{BB962C8B-B14F-4D97-AF65-F5344CB8AC3E}">
        <p14:creationId xmlns:p14="http://schemas.microsoft.com/office/powerpoint/2010/main" val="2738343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2913-DE2B-99C8-B7E1-54FC7E5B86DF}"/>
              </a:ext>
            </a:extLst>
          </p:cNvPr>
          <p:cNvSpPr>
            <a:spLocks noGrp="1"/>
          </p:cNvSpPr>
          <p:nvPr>
            <p:ph type="title"/>
          </p:nvPr>
        </p:nvSpPr>
        <p:spPr>
          <a:xfrm>
            <a:off x="1409700" y="457200"/>
            <a:ext cx="10248900" cy="582365"/>
          </a:xfrm>
        </p:spPr>
        <p:txBody>
          <a:bodyPr/>
          <a:lstStyle/>
          <a:p>
            <a:r>
              <a:rPr lang="en-US" dirty="0"/>
              <a:t>Low Inertia Group (&lt; 150 GW*s) by Month 2020-2025</a:t>
            </a:r>
          </a:p>
        </p:txBody>
      </p:sp>
      <p:sp>
        <p:nvSpPr>
          <p:cNvPr id="4" name="Slide Number Placeholder 3">
            <a:extLst>
              <a:ext uri="{FF2B5EF4-FFF2-40B4-BE49-F238E27FC236}">
                <a16:creationId xmlns:a16="http://schemas.microsoft.com/office/drawing/2014/main" id="{A2BD00E2-0F94-A810-8830-BC04906C697D}"/>
              </a:ext>
            </a:extLst>
          </p:cNvPr>
          <p:cNvSpPr>
            <a:spLocks noGrp="1"/>
          </p:cNvSpPr>
          <p:nvPr>
            <p:ph type="sldNum" sz="quarter" idx="12"/>
          </p:nvPr>
        </p:nvSpPr>
        <p:spPr/>
        <p:txBody>
          <a:bodyPr/>
          <a:lstStyle/>
          <a:p>
            <a:fld id="{BCDE79FB-97BA-492B-8D57-F1373F9ADA95}" type="slidenum">
              <a:rPr lang="en-US" smtClean="0"/>
              <a:t>36</a:t>
            </a:fld>
            <a:endParaRPr lang="en-US"/>
          </a:p>
        </p:txBody>
      </p:sp>
      <p:pic>
        <p:nvPicPr>
          <p:cNvPr id="10" name="Picture 9">
            <a:extLst>
              <a:ext uri="{FF2B5EF4-FFF2-40B4-BE49-F238E27FC236}">
                <a16:creationId xmlns:a16="http://schemas.microsoft.com/office/drawing/2014/main" id="{BCCBB0B5-72D0-F536-16E0-AA805359B2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341" y="1807729"/>
            <a:ext cx="8229617" cy="3780457"/>
          </a:xfrm>
          <a:prstGeom prst="rect">
            <a:avLst/>
          </a:prstGeom>
        </p:spPr>
      </p:pic>
    </p:spTree>
    <p:extLst>
      <p:ext uri="{BB962C8B-B14F-4D97-AF65-F5344CB8AC3E}">
        <p14:creationId xmlns:p14="http://schemas.microsoft.com/office/powerpoint/2010/main" val="2158299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9624A0-7B5F-8933-CDD9-E626B3530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067" y="1077610"/>
            <a:ext cx="9035045" cy="5008557"/>
          </a:xfrm>
          <a:prstGeom prst="rect">
            <a:avLst/>
          </a:prstGeom>
        </p:spPr>
      </p:pic>
      <p:sp>
        <p:nvSpPr>
          <p:cNvPr id="2" name="Title 1">
            <a:extLst>
              <a:ext uri="{FF2B5EF4-FFF2-40B4-BE49-F238E27FC236}">
                <a16:creationId xmlns:a16="http://schemas.microsoft.com/office/drawing/2014/main" id="{A8352913-DE2B-99C8-B7E1-54FC7E5B86DF}"/>
              </a:ext>
            </a:extLst>
          </p:cNvPr>
          <p:cNvSpPr>
            <a:spLocks noGrp="1"/>
          </p:cNvSpPr>
          <p:nvPr>
            <p:ph type="title"/>
          </p:nvPr>
        </p:nvSpPr>
        <p:spPr/>
        <p:txBody>
          <a:bodyPr/>
          <a:lstStyle/>
          <a:p>
            <a:r>
              <a:rPr lang="en-US" dirty="0"/>
              <a:t>Lowest 100 Net Load Ranked Hours 2020-2025</a:t>
            </a:r>
            <a:br>
              <a:rPr lang="en-US" dirty="0"/>
            </a:br>
            <a:endParaRPr lang="en-US" dirty="0"/>
          </a:p>
        </p:txBody>
      </p:sp>
      <p:sp>
        <p:nvSpPr>
          <p:cNvPr id="4" name="Slide Number Placeholder 3">
            <a:extLst>
              <a:ext uri="{FF2B5EF4-FFF2-40B4-BE49-F238E27FC236}">
                <a16:creationId xmlns:a16="http://schemas.microsoft.com/office/drawing/2014/main" id="{A2BD00E2-0F94-A810-8830-BC04906C697D}"/>
              </a:ext>
            </a:extLst>
          </p:cNvPr>
          <p:cNvSpPr>
            <a:spLocks noGrp="1"/>
          </p:cNvSpPr>
          <p:nvPr>
            <p:ph type="sldNum" sz="quarter" idx="12"/>
          </p:nvPr>
        </p:nvSpPr>
        <p:spPr/>
        <p:txBody>
          <a:bodyPr/>
          <a:lstStyle/>
          <a:p>
            <a:fld id="{BCDE79FB-97BA-492B-8D57-F1373F9ADA95}" type="slidenum">
              <a:rPr lang="en-US" smtClean="0"/>
              <a:t>37</a:t>
            </a:fld>
            <a:endParaRPr lang="en-US"/>
          </a:p>
        </p:txBody>
      </p:sp>
    </p:spTree>
    <p:extLst>
      <p:ext uri="{BB962C8B-B14F-4D97-AF65-F5344CB8AC3E}">
        <p14:creationId xmlns:p14="http://schemas.microsoft.com/office/powerpoint/2010/main" val="3468111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6D24-2C7F-8E20-F7C0-22D0F61B2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92876-E951-7304-8407-C3E569A66EAC}"/>
              </a:ext>
            </a:extLst>
          </p:cNvPr>
          <p:cNvSpPr>
            <a:spLocks noGrp="1"/>
          </p:cNvSpPr>
          <p:nvPr>
            <p:ph type="title"/>
          </p:nvPr>
        </p:nvSpPr>
        <p:spPr>
          <a:xfrm>
            <a:off x="1409700" y="457200"/>
            <a:ext cx="10248900" cy="603504"/>
          </a:xfrm>
        </p:spPr>
        <p:txBody>
          <a:bodyPr/>
          <a:lstStyle/>
          <a:p>
            <a:r>
              <a:rPr lang="en-US" dirty="0"/>
              <a:t>Correlation between Inertia and Net Load 2021 – 2026*</a:t>
            </a:r>
          </a:p>
        </p:txBody>
      </p:sp>
      <p:sp>
        <p:nvSpPr>
          <p:cNvPr id="4" name="Slide Number Placeholder 3">
            <a:extLst>
              <a:ext uri="{FF2B5EF4-FFF2-40B4-BE49-F238E27FC236}">
                <a16:creationId xmlns:a16="http://schemas.microsoft.com/office/drawing/2014/main" id="{3BCFAE4B-4A0F-BDE8-613F-E7CCE78A582C}"/>
              </a:ext>
            </a:extLst>
          </p:cNvPr>
          <p:cNvSpPr>
            <a:spLocks noGrp="1"/>
          </p:cNvSpPr>
          <p:nvPr>
            <p:ph type="sldNum" sz="quarter" idx="12"/>
          </p:nvPr>
        </p:nvSpPr>
        <p:spPr/>
        <p:txBody>
          <a:bodyPr/>
          <a:lstStyle/>
          <a:p>
            <a:fld id="{BCDE79FB-97BA-492B-8D57-F1373F9ADA95}" type="slidenum">
              <a:rPr lang="en-US" smtClean="0"/>
              <a:t>38</a:t>
            </a:fld>
            <a:endParaRPr lang="en-US"/>
          </a:p>
        </p:txBody>
      </p:sp>
      <p:pic>
        <p:nvPicPr>
          <p:cNvPr id="5" name="Picture 4">
            <a:extLst>
              <a:ext uri="{FF2B5EF4-FFF2-40B4-BE49-F238E27FC236}">
                <a16:creationId xmlns:a16="http://schemas.microsoft.com/office/drawing/2014/main" id="{9F29B598-232E-F82E-4A42-8F6AB30F0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1499954"/>
            <a:ext cx="9938580" cy="4417146"/>
          </a:xfrm>
          <a:prstGeom prst="rect">
            <a:avLst/>
          </a:prstGeom>
        </p:spPr>
      </p:pic>
      <p:sp>
        <p:nvSpPr>
          <p:cNvPr id="6" name="TextBox 5">
            <a:extLst>
              <a:ext uri="{FF2B5EF4-FFF2-40B4-BE49-F238E27FC236}">
                <a16:creationId xmlns:a16="http://schemas.microsoft.com/office/drawing/2014/main" id="{460F67DB-3A64-D2B8-4730-1169766B2922}"/>
              </a:ext>
            </a:extLst>
          </p:cNvPr>
          <p:cNvSpPr txBox="1"/>
          <p:nvPr/>
        </p:nvSpPr>
        <p:spPr>
          <a:xfrm>
            <a:off x="8944896" y="6248628"/>
            <a:ext cx="2293376" cy="215444"/>
          </a:xfrm>
          <a:prstGeom prst="rect">
            <a:avLst/>
          </a:prstGeom>
          <a:noFill/>
          <a:ln>
            <a:noFill/>
          </a:ln>
        </p:spPr>
        <p:txBody>
          <a:bodyPr wrap="square" rtlCol="0">
            <a:spAutoFit/>
          </a:bodyPr>
          <a:lstStyle/>
          <a:p>
            <a:pPr marL="285750" indent="-285750">
              <a:buFont typeface="Wingdings" panose="05000000000000000000" pitchFamily="2" charset="2"/>
              <a:buChar char="v"/>
            </a:pPr>
            <a:r>
              <a:rPr lang="en-US" sz="800" dirty="0"/>
              <a:t>2026 only contains data up to 4/1/2026</a:t>
            </a:r>
          </a:p>
        </p:txBody>
      </p:sp>
    </p:spTree>
    <p:extLst>
      <p:ext uri="{BB962C8B-B14F-4D97-AF65-F5344CB8AC3E}">
        <p14:creationId xmlns:p14="http://schemas.microsoft.com/office/powerpoint/2010/main" val="2337997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5CADE-935A-2128-1335-E2737A8574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0D972-3760-2816-054F-ED60910E7439}"/>
              </a:ext>
            </a:extLst>
          </p:cNvPr>
          <p:cNvSpPr>
            <a:spLocks noGrp="1"/>
          </p:cNvSpPr>
          <p:nvPr>
            <p:ph type="title"/>
          </p:nvPr>
        </p:nvSpPr>
        <p:spPr>
          <a:xfrm>
            <a:off x="1409700" y="457200"/>
            <a:ext cx="10248900" cy="486383"/>
          </a:xfrm>
        </p:spPr>
        <p:txBody>
          <a:bodyPr>
            <a:normAutofit fontScale="90000"/>
          </a:bodyPr>
          <a:lstStyle/>
          <a:p>
            <a:r>
              <a:rPr lang="en-US" dirty="0"/>
              <a:t>Total Inertia by Unit Type in Low Inertia Group (&lt;150 GW*s) </a:t>
            </a:r>
            <a:br>
              <a:rPr lang="en-US" dirty="0"/>
            </a:br>
            <a:r>
              <a:rPr lang="en-US" dirty="0"/>
              <a:t>2020-2025</a:t>
            </a:r>
            <a:br>
              <a:rPr lang="en-US" dirty="0"/>
            </a:br>
            <a:endParaRPr lang="en-US" dirty="0"/>
          </a:p>
        </p:txBody>
      </p:sp>
      <p:sp>
        <p:nvSpPr>
          <p:cNvPr id="4" name="Slide Number Placeholder 3">
            <a:extLst>
              <a:ext uri="{FF2B5EF4-FFF2-40B4-BE49-F238E27FC236}">
                <a16:creationId xmlns:a16="http://schemas.microsoft.com/office/drawing/2014/main" id="{E4FDE156-DF25-1726-F85E-75B4EBFC13EC}"/>
              </a:ext>
            </a:extLst>
          </p:cNvPr>
          <p:cNvSpPr>
            <a:spLocks noGrp="1"/>
          </p:cNvSpPr>
          <p:nvPr>
            <p:ph type="sldNum" sz="quarter" idx="12"/>
          </p:nvPr>
        </p:nvSpPr>
        <p:spPr/>
        <p:txBody>
          <a:bodyPr/>
          <a:lstStyle/>
          <a:p>
            <a:fld id="{BCDE79FB-97BA-492B-8D57-F1373F9ADA95}" type="slidenum">
              <a:rPr lang="en-US" smtClean="0"/>
              <a:t>39</a:t>
            </a:fld>
            <a:endParaRPr lang="en-US"/>
          </a:p>
        </p:txBody>
      </p:sp>
      <p:pic>
        <p:nvPicPr>
          <p:cNvPr id="8" name="Picture 7">
            <a:extLst>
              <a:ext uri="{FF2B5EF4-FFF2-40B4-BE49-F238E27FC236}">
                <a16:creationId xmlns:a16="http://schemas.microsoft.com/office/drawing/2014/main" id="{09C5E1C3-3BD3-25FF-46EF-0C63F806C1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2193" y="2299305"/>
            <a:ext cx="8063913" cy="2921624"/>
          </a:xfrm>
          <a:prstGeom prst="rect">
            <a:avLst/>
          </a:prstGeom>
        </p:spPr>
      </p:pic>
    </p:spTree>
    <p:extLst>
      <p:ext uri="{BB962C8B-B14F-4D97-AF65-F5344CB8AC3E}">
        <p14:creationId xmlns:p14="http://schemas.microsoft.com/office/powerpoint/2010/main" val="151366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47246-4376-B506-0CEA-CC4672370E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E5D3E2-4083-35BC-1C37-2EE2706E4328}"/>
              </a:ext>
            </a:extLst>
          </p:cNvPr>
          <p:cNvSpPr>
            <a:spLocks noGrp="1"/>
          </p:cNvSpPr>
          <p:nvPr>
            <p:ph type="title"/>
          </p:nvPr>
        </p:nvSpPr>
        <p:spPr/>
        <p:txBody>
          <a:bodyPr/>
          <a:lstStyle/>
          <a:p>
            <a:r>
              <a:rPr lang="en-US" dirty="0"/>
              <a:t>Fast Frequency Response (FFR) </a:t>
            </a:r>
            <a:r>
              <a:rPr lang="en-US" sz="2000" dirty="0"/>
              <a:t>Added in 2020</a:t>
            </a:r>
            <a:endParaRPr lang="en-US" dirty="0">
              <a:cs typeface="Arial"/>
            </a:endParaRPr>
          </a:p>
        </p:txBody>
      </p:sp>
      <p:sp>
        <p:nvSpPr>
          <p:cNvPr id="5" name="Slide Number Placeholder 4">
            <a:extLst>
              <a:ext uri="{FF2B5EF4-FFF2-40B4-BE49-F238E27FC236}">
                <a16:creationId xmlns:a16="http://schemas.microsoft.com/office/drawing/2014/main" id="{FDB50896-A586-EDFE-4138-D42811132143}"/>
              </a:ext>
            </a:extLst>
          </p:cNvPr>
          <p:cNvSpPr>
            <a:spLocks noGrp="1"/>
          </p:cNvSpPr>
          <p:nvPr>
            <p:ph type="sldNum" sz="quarter" idx="12"/>
          </p:nvPr>
        </p:nvSpPr>
        <p:spPr/>
        <p:txBody>
          <a:bodyPr/>
          <a:lstStyle/>
          <a:p>
            <a:fld id="{BCDE79FB-97BA-492B-8D57-F1373F9ADA95}" type="slidenum">
              <a:rPr lang="en-US" dirty="0" smtClean="0"/>
              <a:t>4</a:t>
            </a:fld>
            <a:endParaRPr lang="en-US"/>
          </a:p>
        </p:txBody>
      </p:sp>
      <p:sp>
        <p:nvSpPr>
          <p:cNvPr id="49" name="Freeform: Shape 48">
            <a:extLst>
              <a:ext uri="{FF2B5EF4-FFF2-40B4-BE49-F238E27FC236}">
                <a16:creationId xmlns:a16="http://schemas.microsoft.com/office/drawing/2014/main" id="{67E835C3-6DC9-14B8-144A-CE849FE50DF9}"/>
              </a:ext>
            </a:extLst>
          </p:cNvPr>
          <p:cNvSpPr/>
          <p:nvPr/>
        </p:nvSpPr>
        <p:spPr>
          <a:xfrm>
            <a:off x="8031922" y="2887581"/>
            <a:ext cx="943521" cy="754597"/>
          </a:xfrm>
          <a:custGeom>
            <a:avLst/>
            <a:gdLst>
              <a:gd name="connsiteX0" fmla="*/ 967807 w 967807"/>
              <a:gd name="connsiteY0" fmla="*/ 8668 h 775724"/>
              <a:gd name="connsiteX1" fmla="*/ 829130 w 967807"/>
              <a:gd name="connsiteY1" fmla="*/ 4334 h 775724"/>
              <a:gd name="connsiteX2" fmla="*/ 803128 w 967807"/>
              <a:gd name="connsiteY2" fmla="*/ 0 h 775724"/>
              <a:gd name="connsiteX3" fmla="*/ 699120 w 967807"/>
              <a:gd name="connsiteY3" fmla="*/ 4334 h 775724"/>
              <a:gd name="connsiteX4" fmla="*/ 686119 w 967807"/>
              <a:gd name="connsiteY4" fmla="*/ 30336 h 775724"/>
              <a:gd name="connsiteX5" fmla="*/ 681786 w 967807"/>
              <a:gd name="connsiteY5" fmla="*/ 52004 h 775724"/>
              <a:gd name="connsiteX6" fmla="*/ 690453 w 967807"/>
              <a:gd name="connsiteY6" fmla="*/ 117009 h 775724"/>
              <a:gd name="connsiteX7" fmla="*/ 686119 w 967807"/>
              <a:gd name="connsiteY7" fmla="*/ 234017 h 775724"/>
              <a:gd name="connsiteX8" fmla="*/ 668785 w 967807"/>
              <a:gd name="connsiteY8" fmla="*/ 229684 h 775724"/>
              <a:gd name="connsiteX9" fmla="*/ 564777 w 967807"/>
              <a:gd name="connsiteY9" fmla="*/ 238351 h 775724"/>
              <a:gd name="connsiteX10" fmla="*/ 400098 w 967807"/>
              <a:gd name="connsiteY10" fmla="*/ 234017 h 775724"/>
              <a:gd name="connsiteX11" fmla="*/ 348095 w 967807"/>
              <a:gd name="connsiteY11" fmla="*/ 229684 h 775724"/>
              <a:gd name="connsiteX12" fmla="*/ 118411 w 967807"/>
              <a:gd name="connsiteY12" fmla="*/ 221016 h 775724"/>
              <a:gd name="connsiteX13" fmla="*/ 57740 w 967807"/>
              <a:gd name="connsiteY13" fmla="*/ 225350 h 775724"/>
              <a:gd name="connsiteX14" fmla="*/ 44739 w 967807"/>
              <a:gd name="connsiteY14" fmla="*/ 234017 h 775724"/>
              <a:gd name="connsiteX15" fmla="*/ 40406 w 967807"/>
              <a:gd name="connsiteY15" fmla="*/ 290355 h 775724"/>
              <a:gd name="connsiteX16" fmla="*/ 31738 w 967807"/>
              <a:gd name="connsiteY16" fmla="*/ 303356 h 775724"/>
              <a:gd name="connsiteX17" fmla="*/ 27405 w 967807"/>
              <a:gd name="connsiteY17" fmla="*/ 316357 h 775724"/>
              <a:gd name="connsiteX18" fmla="*/ 18737 w 967807"/>
              <a:gd name="connsiteY18" fmla="*/ 368361 h 775724"/>
              <a:gd name="connsiteX19" fmla="*/ 10070 w 967807"/>
              <a:gd name="connsiteY19" fmla="*/ 385695 h 775724"/>
              <a:gd name="connsiteX20" fmla="*/ 1403 w 967807"/>
              <a:gd name="connsiteY20" fmla="*/ 420364 h 775724"/>
              <a:gd name="connsiteX21" fmla="*/ 5736 w 967807"/>
              <a:gd name="connsiteY21" fmla="*/ 450700 h 775724"/>
              <a:gd name="connsiteX22" fmla="*/ 23071 w 967807"/>
              <a:gd name="connsiteY22" fmla="*/ 481035 h 775724"/>
              <a:gd name="connsiteX23" fmla="*/ 18737 w 967807"/>
              <a:gd name="connsiteY23" fmla="*/ 537373 h 775724"/>
              <a:gd name="connsiteX24" fmla="*/ 14404 w 967807"/>
              <a:gd name="connsiteY24" fmla="*/ 615379 h 775724"/>
              <a:gd name="connsiteX25" fmla="*/ 10070 w 967807"/>
              <a:gd name="connsiteY25" fmla="*/ 641380 h 775724"/>
              <a:gd name="connsiteX26" fmla="*/ 1403 w 967807"/>
              <a:gd name="connsiteY26" fmla="*/ 667382 h 775724"/>
              <a:gd name="connsiteX27" fmla="*/ 10070 w 967807"/>
              <a:gd name="connsiteY27" fmla="*/ 775724 h 77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7807" h="775724">
                <a:moveTo>
                  <a:pt x="967807" y="8668"/>
                </a:moveTo>
                <a:cubicBezTo>
                  <a:pt x="921581" y="7223"/>
                  <a:pt x="875314" y="6765"/>
                  <a:pt x="829130" y="4334"/>
                </a:cubicBezTo>
                <a:cubicBezTo>
                  <a:pt x="820355" y="3872"/>
                  <a:pt x="811915" y="0"/>
                  <a:pt x="803128" y="0"/>
                </a:cubicBezTo>
                <a:cubicBezTo>
                  <a:pt x="768429" y="0"/>
                  <a:pt x="733789" y="2889"/>
                  <a:pt x="699120" y="4334"/>
                </a:cubicBezTo>
                <a:cubicBezTo>
                  <a:pt x="694786" y="13001"/>
                  <a:pt x="689431" y="21229"/>
                  <a:pt x="686119" y="30336"/>
                </a:cubicBezTo>
                <a:cubicBezTo>
                  <a:pt x="683602" y="37258"/>
                  <a:pt x="681786" y="44638"/>
                  <a:pt x="681786" y="52004"/>
                </a:cubicBezTo>
                <a:cubicBezTo>
                  <a:pt x="681786" y="86118"/>
                  <a:pt x="684068" y="91470"/>
                  <a:pt x="690453" y="117009"/>
                </a:cubicBezTo>
                <a:cubicBezTo>
                  <a:pt x="689008" y="156012"/>
                  <a:pt x="693490" y="195690"/>
                  <a:pt x="686119" y="234017"/>
                </a:cubicBezTo>
                <a:cubicBezTo>
                  <a:pt x="684994" y="239866"/>
                  <a:pt x="674737" y="229471"/>
                  <a:pt x="668785" y="229684"/>
                </a:cubicBezTo>
                <a:cubicBezTo>
                  <a:pt x="634018" y="230926"/>
                  <a:pt x="564777" y="238351"/>
                  <a:pt x="564777" y="238351"/>
                </a:cubicBezTo>
                <a:lnTo>
                  <a:pt x="400098" y="234017"/>
                </a:lnTo>
                <a:cubicBezTo>
                  <a:pt x="382717" y="233322"/>
                  <a:pt x="365459" y="230705"/>
                  <a:pt x="348095" y="229684"/>
                </a:cubicBezTo>
                <a:cubicBezTo>
                  <a:pt x="278485" y="225589"/>
                  <a:pt x="185277" y="223173"/>
                  <a:pt x="118411" y="221016"/>
                </a:cubicBezTo>
                <a:cubicBezTo>
                  <a:pt x="98187" y="222461"/>
                  <a:pt x="77707" y="221826"/>
                  <a:pt x="57740" y="225350"/>
                </a:cubicBezTo>
                <a:cubicBezTo>
                  <a:pt x="52611" y="226255"/>
                  <a:pt x="46081" y="228984"/>
                  <a:pt x="44739" y="234017"/>
                </a:cubicBezTo>
                <a:cubicBezTo>
                  <a:pt x="39886" y="252216"/>
                  <a:pt x="43877" y="271843"/>
                  <a:pt x="40406" y="290355"/>
                </a:cubicBezTo>
                <a:cubicBezTo>
                  <a:pt x="39446" y="295474"/>
                  <a:pt x="34627" y="299022"/>
                  <a:pt x="31738" y="303356"/>
                </a:cubicBezTo>
                <a:cubicBezTo>
                  <a:pt x="30294" y="307690"/>
                  <a:pt x="28301" y="311878"/>
                  <a:pt x="27405" y="316357"/>
                </a:cubicBezTo>
                <a:cubicBezTo>
                  <a:pt x="23958" y="333590"/>
                  <a:pt x="22999" y="351312"/>
                  <a:pt x="18737" y="368361"/>
                </a:cubicBezTo>
                <a:cubicBezTo>
                  <a:pt x="17170" y="374628"/>
                  <a:pt x="12615" y="379757"/>
                  <a:pt x="10070" y="385695"/>
                </a:cubicBezTo>
                <a:cubicBezTo>
                  <a:pt x="5072" y="397358"/>
                  <a:pt x="3947" y="407641"/>
                  <a:pt x="1403" y="420364"/>
                </a:cubicBezTo>
                <a:cubicBezTo>
                  <a:pt x="2847" y="430476"/>
                  <a:pt x="3048" y="440845"/>
                  <a:pt x="5736" y="450700"/>
                </a:cubicBezTo>
                <a:cubicBezTo>
                  <a:pt x="8273" y="460000"/>
                  <a:pt x="17642" y="472891"/>
                  <a:pt x="23071" y="481035"/>
                </a:cubicBezTo>
                <a:cubicBezTo>
                  <a:pt x="32177" y="517458"/>
                  <a:pt x="25249" y="478764"/>
                  <a:pt x="18737" y="537373"/>
                </a:cubicBezTo>
                <a:cubicBezTo>
                  <a:pt x="15861" y="563256"/>
                  <a:pt x="16567" y="589427"/>
                  <a:pt x="14404" y="615379"/>
                </a:cubicBezTo>
                <a:cubicBezTo>
                  <a:pt x="13674" y="624135"/>
                  <a:pt x="12201" y="632856"/>
                  <a:pt x="10070" y="641380"/>
                </a:cubicBezTo>
                <a:cubicBezTo>
                  <a:pt x="7854" y="650243"/>
                  <a:pt x="1403" y="667382"/>
                  <a:pt x="1403" y="667382"/>
                </a:cubicBezTo>
                <a:cubicBezTo>
                  <a:pt x="5876" y="770283"/>
                  <a:pt x="-9137" y="737311"/>
                  <a:pt x="10070" y="77572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84869B7-F1C0-4A21-25C9-D72B8A023787}"/>
              </a:ext>
            </a:extLst>
          </p:cNvPr>
          <p:cNvSpPr>
            <a:spLocks noGrp="1"/>
          </p:cNvSpPr>
          <p:nvPr>
            <p:ph idx="1"/>
          </p:nvPr>
        </p:nvSpPr>
        <p:spPr>
          <a:xfrm>
            <a:off x="1409699" y="1065405"/>
            <a:ext cx="10248900" cy="2728829"/>
          </a:xfrm>
        </p:spPr>
        <p:txBody>
          <a:bodyPr vert="horz" lIns="91440" tIns="45720" rIns="91440" bIns="45720" rtlCol="0" anchor="t">
            <a:normAutofit/>
          </a:bodyPr>
          <a:lstStyle/>
          <a:p>
            <a:pPr algn="just">
              <a:defRPr/>
            </a:pPr>
            <a:r>
              <a:rPr lang="en-US" b="1" dirty="0"/>
              <a:t>What is FFR? </a:t>
            </a:r>
          </a:p>
          <a:p>
            <a:pPr lvl="1" algn="just">
              <a:defRPr/>
            </a:pPr>
            <a:r>
              <a:rPr lang="en-US" dirty="0"/>
              <a:t>The automatic deployment and provision by a Resource of their obligated response within 15 cycles after </a:t>
            </a:r>
            <a:r>
              <a:rPr lang="en-US" b="1" u="sng" dirty="0"/>
              <a:t>frequency meets or drops below 59.85HZ. </a:t>
            </a:r>
            <a:r>
              <a:rPr lang="en-US" dirty="0"/>
              <a:t>Resources must be capable of sustaining their obligated response for </a:t>
            </a:r>
            <a:r>
              <a:rPr lang="en-US" b="1" u="sng" dirty="0"/>
              <a:t>at least 15 minutes.</a:t>
            </a:r>
          </a:p>
          <a:p>
            <a:pPr lvl="1" algn="just">
              <a:defRPr/>
            </a:pPr>
            <a:endParaRPr lang="en-US" b="1" u="sng" dirty="0"/>
          </a:p>
          <a:p>
            <a:pPr algn="just">
              <a:defRPr/>
            </a:pPr>
            <a:r>
              <a:rPr lang="en-US" dirty="0"/>
              <a:t>Studies indicate that </a:t>
            </a:r>
            <a:r>
              <a:rPr lang="en-US" i="1" dirty="0"/>
              <a:t>FFR can help reduce the minimum level of Inertia at which ERCOT grid can operate reliably.</a:t>
            </a:r>
          </a:p>
          <a:p>
            <a:pPr algn="just">
              <a:defRPr/>
            </a:pPr>
            <a:endParaRPr lang="en-US" b="1" i="1" u="sng" dirty="0"/>
          </a:p>
          <a:p>
            <a:pPr algn="just">
              <a:defRPr/>
            </a:pPr>
            <a:endParaRPr lang="en-US" b="1" u="sng" dirty="0"/>
          </a:p>
          <a:p>
            <a:pPr lvl="1" algn="just">
              <a:defRPr/>
            </a:pPr>
            <a:endParaRPr lang="en-US" b="1" u="sng" dirty="0"/>
          </a:p>
        </p:txBody>
      </p:sp>
      <p:pic>
        <p:nvPicPr>
          <p:cNvPr id="2" name="Picture 1">
            <a:extLst>
              <a:ext uri="{FF2B5EF4-FFF2-40B4-BE49-F238E27FC236}">
                <a16:creationId xmlns:a16="http://schemas.microsoft.com/office/drawing/2014/main" id="{2A5DFEE3-C444-20A5-3A68-8DC54E282391}"/>
              </a:ext>
            </a:extLst>
          </p:cNvPr>
          <p:cNvPicPr>
            <a:picLocks noChangeAspect="1"/>
          </p:cNvPicPr>
          <p:nvPr/>
        </p:nvPicPr>
        <p:blipFill>
          <a:blip r:embed="rId2"/>
          <a:stretch>
            <a:fillRect/>
          </a:stretch>
        </p:blipFill>
        <p:spPr>
          <a:xfrm>
            <a:off x="3607063" y="3264879"/>
            <a:ext cx="5854171" cy="3075711"/>
          </a:xfrm>
          <a:prstGeom prst="rect">
            <a:avLst/>
          </a:prstGeom>
        </p:spPr>
      </p:pic>
    </p:spTree>
    <p:extLst>
      <p:ext uri="{BB962C8B-B14F-4D97-AF65-F5344CB8AC3E}">
        <p14:creationId xmlns:p14="http://schemas.microsoft.com/office/powerpoint/2010/main" val="1358268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37DA-03CF-5FBE-798D-460653C08F20}"/>
              </a:ext>
            </a:extLst>
          </p:cNvPr>
          <p:cNvSpPr>
            <a:spLocks noGrp="1"/>
          </p:cNvSpPr>
          <p:nvPr>
            <p:ph type="title"/>
          </p:nvPr>
        </p:nvSpPr>
        <p:spPr>
          <a:xfrm>
            <a:off x="1409700" y="457200"/>
            <a:ext cx="10248900" cy="787138"/>
          </a:xfrm>
        </p:spPr>
        <p:txBody>
          <a:bodyPr>
            <a:normAutofit/>
          </a:bodyPr>
          <a:lstStyle/>
          <a:p>
            <a:r>
              <a:rPr lang="en-US" sz="2400" dirty="0"/>
              <a:t>CC Gen and Inertia Low Inertia Period by Month 2020-2025</a:t>
            </a:r>
          </a:p>
        </p:txBody>
      </p:sp>
      <p:sp>
        <p:nvSpPr>
          <p:cNvPr id="4" name="Slide Number Placeholder 3">
            <a:extLst>
              <a:ext uri="{FF2B5EF4-FFF2-40B4-BE49-F238E27FC236}">
                <a16:creationId xmlns:a16="http://schemas.microsoft.com/office/drawing/2014/main" id="{989EB006-C0E9-100E-44BB-F1755C6C2652}"/>
              </a:ext>
            </a:extLst>
          </p:cNvPr>
          <p:cNvSpPr>
            <a:spLocks noGrp="1"/>
          </p:cNvSpPr>
          <p:nvPr>
            <p:ph type="sldNum" sz="quarter" idx="12"/>
          </p:nvPr>
        </p:nvSpPr>
        <p:spPr/>
        <p:txBody>
          <a:bodyPr/>
          <a:lstStyle/>
          <a:p>
            <a:fld id="{BCDE79FB-97BA-492B-8D57-F1373F9ADA95}" type="slidenum">
              <a:rPr lang="en-US" smtClean="0"/>
              <a:t>40</a:t>
            </a:fld>
            <a:endParaRPr lang="en-US"/>
          </a:p>
        </p:txBody>
      </p:sp>
      <p:pic>
        <p:nvPicPr>
          <p:cNvPr id="9" name="Picture 8">
            <a:extLst>
              <a:ext uri="{FF2B5EF4-FFF2-40B4-BE49-F238E27FC236}">
                <a16:creationId xmlns:a16="http://schemas.microsoft.com/office/drawing/2014/main" id="{66B2B48C-EA00-E0A4-FE9A-38FC7F0BA2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341" y="4027293"/>
            <a:ext cx="8229617" cy="2603447"/>
          </a:xfrm>
          <a:prstGeom prst="rect">
            <a:avLst/>
          </a:prstGeom>
        </p:spPr>
      </p:pic>
      <p:pic>
        <p:nvPicPr>
          <p:cNvPr id="10" name="Picture 9">
            <a:extLst>
              <a:ext uri="{FF2B5EF4-FFF2-40B4-BE49-F238E27FC236}">
                <a16:creationId xmlns:a16="http://schemas.microsoft.com/office/drawing/2014/main" id="{A70D937D-EF94-D658-CF8D-6CA7B3983664}"/>
              </a:ext>
            </a:extLst>
          </p:cNvPr>
          <p:cNvPicPr>
            <a:picLocks noChangeAspect="1"/>
          </p:cNvPicPr>
          <p:nvPr/>
        </p:nvPicPr>
        <p:blipFill>
          <a:blip r:embed="rId3" cstate="print">
            <a:extLst>
              <a:ext uri="{28A0092B-C50C-407E-A947-70E740481C1C}">
                <a14:useLocalDpi xmlns:a14="http://schemas.microsoft.com/office/drawing/2010/main" val="0"/>
              </a:ext>
            </a:extLst>
          </a:blip>
          <a:srcRect l="3644"/>
          <a:stretch>
            <a:fillRect/>
          </a:stretch>
        </p:blipFill>
        <p:spPr>
          <a:xfrm>
            <a:off x="2719234" y="969949"/>
            <a:ext cx="7929724" cy="3057344"/>
          </a:xfrm>
          <a:prstGeom prst="rect">
            <a:avLst/>
          </a:prstGeom>
        </p:spPr>
      </p:pic>
      <p:pic>
        <p:nvPicPr>
          <p:cNvPr id="12" name="Picture 11">
            <a:extLst>
              <a:ext uri="{FF2B5EF4-FFF2-40B4-BE49-F238E27FC236}">
                <a16:creationId xmlns:a16="http://schemas.microsoft.com/office/drawing/2014/main" id="{021A4F73-A7E0-AE92-743F-202FD13F1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0639" y="1927041"/>
            <a:ext cx="209579" cy="1143160"/>
          </a:xfrm>
          <a:prstGeom prst="rect">
            <a:avLst/>
          </a:prstGeom>
        </p:spPr>
      </p:pic>
    </p:spTree>
    <p:extLst>
      <p:ext uri="{BB962C8B-B14F-4D97-AF65-F5344CB8AC3E}">
        <p14:creationId xmlns:p14="http://schemas.microsoft.com/office/powerpoint/2010/main" val="806645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A8A06-0888-8EF0-DC8E-FF04D8CA2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A2C45-47B5-83C5-D123-16C4F284C3FD}"/>
              </a:ext>
            </a:extLst>
          </p:cNvPr>
          <p:cNvSpPr>
            <a:spLocks noGrp="1"/>
          </p:cNvSpPr>
          <p:nvPr>
            <p:ph type="title"/>
          </p:nvPr>
        </p:nvSpPr>
        <p:spPr>
          <a:xfrm>
            <a:off x="1409700" y="457200"/>
            <a:ext cx="10248900" cy="486383"/>
          </a:xfrm>
        </p:spPr>
        <p:txBody>
          <a:bodyPr/>
          <a:lstStyle/>
          <a:p>
            <a:r>
              <a:rPr lang="en-US" dirty="0"/>
              <a:t>Natural Gas Prices Jan 2025 – Dec 2025</a:t>
            </a:r>
          </a:p>
        </p:txBody>
      </p:sp>
      <p:sp>
        <p:nvSpPr>
          <p:cNvPr id="4" name="Slide Number Placeholder 3">
            <a:extLst>
              <a:ext uri="{FF2B5EF4-FFF2-40B4-BE49-F238E27FC236}">
                <a16:creationId xmlns:a16="http://schemas.microsoft.com/office/drawing/2014/main" id="{CFB16CC5-A428-2F02-96A9-514AF8E54E9F}"/>
              </a:ext>
            </a:extLst>
          </p:cNvPr>
          <p:cNvSpPr>
            <a:spLocks noGrp="1"/>
          </p:cNvSpPr>
          <p:nvPr>
            <p:ph type="sldNum" sz="quarter" idx="12"/>
          </p:nvPr>
        </p:nvSpPr>
        <p:spPr/>
        <p:txBody>
          <a:bodyPr/>
          <a:lstStyle/>
          <a:p>
            <a:fld id="{BCDE79FB-97BA-492B-8D57-F1373F9ADA95}" type="slidenum">
              <a:rPr lang="en-US" smtClean="0"/>
              <a:t>41</a:t>
            </a:fld>
            <a:endParaRPr lang="en-US"/>
          </a:p>
        </p:txBody>
      </p:sp>
      <p:sp>
        <p:nvSpPr>
          <p:cNvPr id="9" name="TextBox 8">
            <a:extLst>
              <a:ext uri="{FF2B5EF4-FFF2-40B4-BE49-F238E27FC236}">
                <a16:creationId xmlns:a16="http://schemas.microsoft.com/office/drawing/2014/main" id="{76BF2521-F361-B433-170F-06863C459961}"/>
              </a:ext>
            </a:extLst>
          </p:cNvPr>
          <p:cNvSpPr txBox="1"/>
          <p:nvPr/>
        </p:nvSpPr>
        <p:spPr>
          <a:xfrm>
            <a:off x="7212105" y="5956847"/>
            <a:ext cx="3711389" cy="307777"/>
          </a:xfrm>
          <a:prstGeom prst="rect">
            <a:avLst/>
          </a:prstGeom>
          <a:noFill/>
        </p:spPr>
        <p:txBody>
          <a:bodyPr wrap="square">
            <a:spAutoFit/>
          </a:bodyPr>
          <a:lstStyle/>
          <a:p>
            <a:pPr marL="171450" indent="-171450">
              <a:buFont typeface="Wingdings" panose="05000000000000000000" pitchFamily="2" charset="2"/>
              <a:buChar char="v"/>
            </a:pPr>
            <a:r>
              <a:rPr lang="en-US" sz="1400" dirty="0"/>
              <a:t>Source: Macrotrends (Natural Gas Prices)</a:t>
            </a:r>
          </a:p>
        </p:txBody>
      </p:sp>
      <p:graphicFrame>
        <p:nvGraphicFramePr>
          <p:cNvPr id="5" name="Chart 4">
            <a:extLst>
              <a:ext uri="{FF2B5EF4-FFF2-40B4-BE49-F238E27FC236}">
                <a16:creationId xmlns:a16="http://schemas.microsoft.com/office/drawing/2014/main" id="{F8AE0EA1-1EBC-64E1-0173-F64E951A3C64}"/>
              </a:ext>
            </a:extLst>
          </p:cNvPr>
          <p:cNvGraphicFramePr>
            <a:graphicFrameLocks/>
          </p:cNvGraphicFramePr>
          <p:nvPr>
            <p:extLst>
              <p:ext uri="{D42A27DB-BD31-4B8C-83A1-F6EECF244321}">
                <p14:modId xmlns:p14="http://schemas.microsoft.com/office/powerpoint/2010/main" val="576563341"/>
              </p:ext>
            </p:extLst>
          </p:nvPr>
        </p:nvGraphicFramePr>
        <p:xfrm>
          <a:off x="2386012" y="1283033"/>
          <a:ext cx="8296276" cy="4567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91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FE39D-ADC8-67F5-F8EE-AEC72D4ADC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E4883E-343F-A699-BE7E-B789ABEC4AAD}"/>
              </a:ext>
            </a:extLst>
          </p:cNvPr>
          <p:cNvSpPr>
            <a:spLocks noGrp="1"/>
          </p:cNvSpPr>
          <p:nvPr>
            <p:ph type="title"/>
          </p:nvPr>
        </p:nvSpPr>
        <p:spPr/>
        <p:txBody>
          <a:bodyPr/>
          <a:lstStyle/>
          <a:p>
            <a:r>
              <a:rPr lang="en-US" dirty="0"/>
              <a:t>Wind Generation Capacity</a:t>
            </a:r>
            <a:endParaRPr lang="en-US" dirty="0">
              <a:cs typeface="Arial"/>
            </a:endParaRPr>
          </a:p>
        </p:txBody>
      </p:sp>
      <p:sp>
        <p:nvSpPr>
          <p:cNvPr id="5" name="Slide Number Placeholder 4">
            <a:extLst>
              <a:ext uri="{FF2B5EF4-FFF2-40B4-BE49-F238E27FC236}">
                <a16:creationId xmlns:a16="http://schemas.microsoft.com/office/drawing/2014/main" id="{EAF3F596-DAF4-A66A-E843-FDC41C5E3C4C}"/>
              </a:ext>
            </a:extLst>
          </p:cNvPr>
          <p:cNvSpPr>
            <a:spLocks noGrp="1"/>
          </p:cNvSpPr>
          <p:nvPr>
            <p:ph type="sldNum" sz="quarter" idx="12"/>
          </p:nvPr>
        </p:nvSpPr>
        <p:spPr/>
        <p:txBody>
          <a:bodyPr/>
          <a:lstStyle/>
          <a:p>
            <a:fld id="{BCDE79FB-97BA-492B-8D57-F1373F9ADA95}" type="slidenum">
              <a:rPr lang="en-US" dirty="0" smtClean="0"/>
              <a:t>5</a:t>
            </a:fld>
            <a:endParaRPr lang="en-US"/>
          </a:p>
        </p:txBody>
      </p:sp>
      <p:pic>
        <p:nvPicPr>
          <p:cNvPr id="6" name="Picture 5">
            <a:extLst>
              <a:ext uri="{FF2B5EF4-FFF2-40B4-BE49-F238E27FC236}">
                <a16:creationId xmlns:a16="http://schemas.microsoft.com/office/drawing/2014/main" id="{D1B6FAE8-3ABB-217D-7BDD-94E7F87DF042}"/>
              </a:ext>
            </a:extLst>
          </p:cNvPr>
          <p:cNvPicPr>
            <a:picLocks noChangeAspect="1"/>
          </p:cNvPicPr>
          <p:nvPr/>
        </p:nvPicPr>
        <p:blipFill>
          <a:blip r:embed="rId3"/>
          <a:srcRect l="533" t="556"/>
          <a:stretch>
            <a:fillRect/>
          </a:stretch>
        </p:blipFill>
        <p:spPr>
          <a:xfrm>
            <a:off x="1921669" y="1121568"/>
            <a:ext cx="9736931" cy="5234781"/>
          </a:xfrm>
          <a:prstGeom prst="rect">
            <a:avLst/>
          </a:prstGeom>
        </p:spPr>
      </p:pic>
      <p:sp>
        <p:nvSpPr>
          <p:cNvPr id="29" name="Freeform: Shape 28">
            <a:extLst>
              <a:ext uri="{FF2B5EF4-FFF2-40B4-BE49-F238E27FC236}">
                <a16:creationId xmlns:a16="http://schemas.microsoft.com/office/drawing/2014/main" id="{677CA387-AB83-6238-528A-E90BD3956941}"/>
              </a:ext>
            </a:extLst>
          </p:cNvPr>
          <p:cNvSpPr/>
          <p:nvPr/>
        </p:nvSpPr>
        <p:spPr>
          <a:xfrm>
            <a:off x="9140610" y="2882818"/>
            <a:ext cx="1193462" cy="754597"/>
          </a:xfrm>
          <a:custGeom>
            <a:avLst/>
            <a:gdLst>
              <a:gd name="connsiteX0" fmla="*/ 967807 w 967807"/>
              <a:gd name="connsiteY0" fmla="*/ 8668 h 775724"/>
              <a:gd name="connsiteX1" fmla="*/ 829130 w 967807"/>
              <a:gd name="connsiteY1" fmla="*/ 4334 h 775724"/>
              <a:gd name="connsiteX2" fmla="*/ 803128 w 967807"/>
              <a:gd name="connsiteY2" fmla="*/ 0 h 775724"/>
              <a:gd name="connsiteX3" fmla="*/ 699120 w 967807"/>
              <a:gd name="connsiteY3" fmla="*/ 4334 h 775724"/>
              <a:gd name="connsiteX4" fmla="*/ 686119 w 967807"/>
              <a:gd name="connsiteY4" fmla="*/ 30336 h 775724"/>
              <a:gd name="connsiteX5" fmla="*/ 681786 w 967807"/>
              <a:gd name="connsiteY5" fmla="*/ 52004 h 775724"/>
              <a:gd name="connsiteX6" fmla="*/ 690453 w 967807"/>
              <a:gd name="connsiteY6" fmla="*/ 117009 h 775724"/>
              <a:gd name="connsiteX7" fmla="*/ 686119 w 967807"/>
              <a:gd name="connsiteY7" fmla="*/ 234017 h 775724"/>
              <a:gd name="connsiteX8" fmla="*/ 668785 w 967807"/>
              <a:gd name="connsiteY8" fmla="*/ 229684 h 775724"/>
              <a:gd name="connsiteX9" fmla="*/ 564777 w 967807"/>
              <a:gd name="connsiteY9" fmla="*/ 238351 h 775724"/>
              <a:gd name="connsiteX10" fmla="*/ 400098 w 967807"/>
              <a:gd name="connsiteY10" fmla="*/ 234017 h 775724"/>
              <a:gd name="connsiteX11" fmla="*/ 348095 w 967807"/>
              <a:gd name="connsiteY11" fmla="*/ 229684 h 775724"/>
              <a:gd name="connsiteX12" fmla="*/ 118411 w 967807"/>
              <a:gd name="connsiteY12" fmla="*/ 221016 h 775724"/>
              <a:gd name="connsiteX13" fmla="*/ 57740 w 967807"/>
              <a:gd name="connsiteY13" fmla="*/ 225350 h 775724"/>
              <a:gd name="connsiteX14" fmla="*/ 44739 w 967807"/>
              <a:gd name="connsiteY14" fmla="*/ 234017 h 775724"/>
              <a:gd name="connsiteX15" fmla="*/ 40406 w 967807"/>
              <a:gd name="connsiteY15" fmla="*/ 290355 h 775724"/>
              <a:gd name="connsiteX16" fmla="*/ 31738 w 967807"/>
              <a:gd name="connsiteY16" fmla="*/ 303356 h 775724"/>
              <a:gd name="connsiteX17" fmla="*/ 27405 w 967807"/>
              <a:gd name="connsiteY17" fmla="*/ 316357 h 775724"/>
              <a:gd name="connsiteX18" fmla="*/ 18737 w 967807"/>
              <a:gd name="connsiteY18" fmla="*/ 368361 h 775724"/>
              <a:gd name="connsiteX19" fmla="*/ 10070 w 967807"/>
              <a:gd name="connsiteY19" fmla="*/ 385695 h 775724"/>
              <a:gd name="connsiteX20" fmla="*/ 1403 w 967807"/>
              <a:gd name="connsiteY20" fmla="*/ 420364 h 775724"/>
              <a:gd name="connsiteX21" fmla="*/ 5736 w 967807"/>
              <a:gd name="connsiteY21" fmla="*/ 450700 h 775724"/>
              <a:gd name="connsiteX22" fmla="*/ 23071 w 967807"/>
              <a:gd name="connsiteY22" fmla="*/ 481035 h 775724"/>
              <a:gd name="connsiteX23" fmla="*/ 18737 w 967807"/>
              <a:gd name="connsiteY23" fmla="*/ 537373 h 775724"/>
              <a:gd name="connsiteX24" fmla="*/ 14404 w 967807"/>
              <a:gd name="connsiteY24" fmla="*/ 615379 h 775724"/>
              <a:gd name="connsiteX25" fmla="*/ 10070 w 967807"/>
              <a:gd name="connsiteY25" fmla="*/ 641380 h 775724"/>
              <a:gd name="connsiteX26" fmla="*/ 1403 w 967807"/>
              <a:gd name="connsiteY26" fmla="*/ 667382 h 775724"/>
              <a:gd name="connsiteX27" fmla="*/ 10070 w 967807"/>
              <a:gd name="connsiteY27" fmla="*/ 775724 h 77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7807" h="775724">
                <a:moveTo>
                  <a:pt x="967807" y="8668"/>
                </a:moveTo>
                <a:cubicBezTo>
                  <a:pt x="921581" y="7223"/>
                  <a:pt x="875314" y="6765"/>
                  <a:pt x="829130" y="4334"/>
                </a:cubicBezTo>
                <a:cubicBezTo>
                  <a:pt x="820355" y="3872"/>
                  <a:pt x="811915" y="0"/>
                  <a:pt x="803128" y="0"/>
                </a:cubicBezTo>
                <a:cubicBezTo>
                  <a:pt x="768429" y="0"/>
                  <a:pt x="733789" y="2889"/>
                  <a:pt x="699120" y="4334"/>
                </a:cubicBezTo>
                <a:cubicBezTo>
                  <a:pt x="694786" y="13001"/>
                  <a:pt x="689431" y="21229"/>
                  <a:pt x="686119" y="30336"/>
                </a:cubicBezTo>
                <a:cubicBezTo>
                  <a:pt x="683602" y="37258"/>
                  <a:pt x="681786" y="44638"/>
                  <a:pt x="681786" y="52004"/>
                </a:cubicBezTo>
                <a:cubicBezTo>
                  <a:pt x="681786" y="86118"/>
                  <a:pt x="684068" y="91470"/>
                  <a:pt x="690453" y="117009"/>
                </a:cubicBezTo>
                <a:cubicBezTo>
                  <a:pt x="689008" y="156012"/>
                  <a:pt x="693490" y="195690"/>
                  <a:pt x="686119" y="234017"/>
                </a:cubicBezTo>
                <a:cubicBezTo>
                  <a:pt x="684994" y="239866"/>
                  <a:pt x="674737" y="229471"/>
                  <a:pt x="668785" y="229684"/>
                </a:cubicBezTo>
                <a:cubicBezTo>
                  <a:pt x="634018" y="230926"/>
                  <a:pt x="564777" y="238351"/>
                  <a:pt x="564777" y="238351"/>
                </a:cubicBezTo>
                <a:lnTo>
                  <a:pt x="400098" y="234017"/>
                </a:lnTo>
                <a:cubicBezTo>
                  <a:pt x="382717" y="233322"/>
                  <a:pt x="365459" y="230705"/>
                  <a:pt x="348095" y="229684"/>
                </a:cubicBezTo>
                <a:cubicBezTo>
                  <a:pt x="278485" y="225589"/>
                  <a:pt x="185277" y="223173"/>
                  <a:pt x="118411" y="221016"/>
                </a:cubicBezTo>
                <a:cubicBezTo>
                  <a:pt x="98187" y="222461"/>
                  <a:pt x="77707" y="221826"/>
                  <a:pt x="57740" y="225350"/>
                </a:cubicBezTo>
                <a:cubicBezTo>
                  <a:pt x="52611" y="226255"/>
                  <a:pt x="46081" y="228984"/>
                  <a:pt x="44739" y="234017"/>
                </a:cubicBezTo>
                <a:cubicBezTo>
                  <a:pt x="39886" y="252216"/>
                  <a:pt x="43877" y="271843"/>
                  <a:pt x="40406" y="290355"/>
                </a:cubicBezTo>
                <a:cubicBezTo>
                  <a:pt x="39446" y="295474"/>
                  <a:pt x="34627" y="299022"/>
                  <a:pt x="31738" y="303356"/>
                </a:cubicBezTo>
                <a:cubicBezTo>
                  <a:pt x="30294" y="307690"/>
                  <a:pt x="28301" y="311878"/>
                  <a:pt x="27405" y="316357"/>
                </a:cubicBezTo>
                <a:cubicBezTo>
                  <a:pt x="23958" y="333590"/>
                  <a:pt x="22999" y="351312"/>
                  <a:pt x="18737" y="368361"/>
                </a:cubicBezTo>
                <a:cubicBezTo>
                  <a:pt x="17170" y="374628"/>
                  <a:pt x="12615" y="379757"/>
                  <a:pt x="10070" y="385695"/>
                </a:cubicBezTo>
                <a:cubicBezTo>
                  <a:pt x="5072" y="397358"/>
                  <a:pt x="3947" y="407641"/>
                  <a:pt x="1403" y="420364"/>
                </a:cubicBezTo>
                <a:cubicBezTo>
                  <a:pt x="2847" y="430476"/>
                  <a:pt x="3048" y="440845"/>
                  <a:pt x="5736" y="450700"/>
                </a:cubicBezTo>
                <a:cubicBezTo>
                  <a:pt x="8273" y="460000"/>
                  <a:pt x="17642" y="472891"/>
                  <a:pt x="23071" y="481035"/>
                </a:cubicBezTo>
                <a:cubicBezTo>
                  <a:pt x="32177" y="517458"/>
                  <a:pt x="25249" y="478764"/>
                  <a:pt x="18737" y="537373"/>
                </a:cubicBezTo>
                <a:cubicBezTo>
                  <a:pt x="15861" y="563256"/>
                  <a:pt x="16567" y="589427"/>
                  <a:pt x="14404" y="615379"/>
                </a:cubicBezTo>
                <a:cubicBezTo>
                  <a:pt x="13674" y="624135"/>
                  <a:pt x="12201" y="632856"/>
                  <a:pt x="10070" y="641380"/>
                </a:cubicBezTo>
                <a:cubicBezTo>
                  <a:pt x="7854" y="650243"/>
                  <a:pt x="1403" y="667382"/>
                  <a:pt x="1403" y="667382"/>
                </a:cubicBezTo>
                <a:cubicBezTo>
                  <a:pt x="5876" y="770283"/>
                  <a:pt x="-9137" y="737311"/>
                  <a:pt x="10070" y="77572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D7D2505-0751-CE75-071B-FAE9A5758E6D}"/>
              </a:ext>
            </a:extLst>
          </p:cNvPr>
          <p:cNvSpPr txBox="1"/>
          <p:nvPr/>
        </p:nvSpPr>
        <p:spPr>
          <a:xfrm>
            <a:off x="2587070" y="4081059"/>
            <a:ext cx="1148051" cy="261610"/>
          </a:xfrm>
          <a:prstGeom prst="rect">
            <a:avLst/>
          </a:prstGeom>
          <a:noFill/>
        </p:spPr>
        <p:txBody>
          <a:bodyPr wrap="square" rtlCol="0">
            <a:spAutoFit/>
          </a:bodyPr>
          <a:lstStyle/>
          <a:p>
            <a:r>
              <a:rPr lang="en-US" sz="1100" dirty="0">
                <a:solidFill>
                  <a:srgbClr val="5B6770"/>
                </a:solidFill>
              </a:rPr>
              <a:t>+2,625 MW</a:t>
            </a:r>
          </a:p>
        </p:txBody>
      </p:sp>
      <p:sp>
        <p:nvSpPr>
          <p:cNvPr id="31" name="TextBox 30">
            <a:extLst>
              <a:ext uri="{FF2B5EF4-FFF2-40B4-BE49-F238E27FC236}">
                <a16:creationId xmlns:a16="http://schemas.microsoft.com/office/drawing/2014/main" id="{0312E8A5-C5F9-ED00-4A5D-5FC08F5A8C07}"/>
              </a:ext>
            </a:extLst>
          </p:cNvPr>
          <p:cNvSpPr txBox="1"/>
          <p:nvPr/>
        </p:nvSpPr>
        <p:spPr>
          <a:xfrm>
            <a:off x="8029208" y="2482952"/>
            <a:ext cx="1000033" cy="261610"/>
          </a:xfrm>
          <a:prstGeom prst="rect">
            <a:avLst/>
          </a:prstGeom>
          <a:noFill/>
        </p:spPr>
        <p:txBody>
          <a:bodyPr wrap="square" rtlCol="0">
            <a:spAutoFit/>
          </a:bodyPr>
          <a:lstStyle/>
          <a:p>
            <a:r>
              <a:rPr lang="en-US" sz="1100" dirty="0">
                <a:solidFill>
                  <a:srgbClr val="5B6770"/>
                </a:solidFill>
              </a:rPr>
              <a:t>+760 MW</a:t>
            </a:r>
          </a:p>
        </p:txBody>
      </p:sp>
      <p:sp>
        <p:nvSpPr>
          <p:cNvPr id="32" name="TextBox 31">
            <a:extLst>
              <a:ext uri="{FF2B5EF4-FFF2-40B4-BE49-F238E27FC236}">
                <a16:creationId xmlns:a16="http://schemas.microsoft.com/office/drawing/2014/main" id="{4A0C1F39-F55F-28A0-A515-CC2196A8EA17}"/>
              </a:ext>
            </a:extLst>
          </p:cNvPr>
          <p:cNvSpPr txBox="1"/>
          <p:nvPr/>
        </p:nvSpPr>
        <p:spPr>
          <a:xfrm>
            <a:off x="4635375" y="3523578"/>
            <a:ext cx="1148051" cy="261610"/>
          </a:xfrm>
          <a:prstGeom prst="rect">
            <a:avLst/>
          </a:prstGeom>
          <a:noFill/>
        </p:spPr>
        <p:txBody>
          <a:bodyPr wrap="square" rtlCol="0">
            <a:spAutoFit/>
          </a:bodyPr>
          <a:lstStyle/>
          <a:p>
            <a:r>
              <a:rPr lang="en-US" sz="1100" dirty="0">
                <a:solidFill>
                  <a:srgbClr val="5B6770"/>
                </a:solidFill>
              </a:rPr>
              <a:t>+4,585 MW</a:t>
            </a:r>
            <a:endParaRPr lang="en-US" sz="1100" dirty="0">
              <a:solidFill>
                <a:srgbClr val="00B0F0"/>
              </a:solidFill>
            </a:endParaRPr>
          </a:p>
        </p:txBody>
      </p:sp>
      <p:sp>
        <p:nvSpPr>
          <p:cNvPr id="33" name="TextBox 32">
            <a:extLst>
              <a:ext uri="{FF2B5EF4-FFF2-40B4-BE49-F238E27FC236}">
                <a16:creationId xmlns:a16="http://schemas.microsoft.com/office/drawing/2014/main" id="{21842551-5470-7356-9C43-35F4329BD618}"/>
              </a:ext>
            </a:extLst>
          </p:cNvPr>
          <p:cNvSpPr txBox="1"/>
          <p:nvPr/>
        </p:nvSpPr>
        <p:spPr>
          <a:xfrm>
            <a:off x="3905449" y="3707309"/>
            <a:ext cx="1196716" cy="261610"/>
          </a:xfrm>
          <a:prstGeom prst="rect">
            <a:avLst/>
          </a:prstGeom>
          <a:noFill/>
        </p:spPr>
        <p:txBody>
          <a:bodyPr wrap="square" rtlCol="0">
            <a:spAutoFit/>
          </a:bodyPr>
          <a:lstStyle/>
          <a:p>
            <a:r>
              <a:rPr lang="en-US" sz="1100" dirty="0">
                <a:solidFill>
                  <a:srgbClr val="5B6770"/>
                </a:solidFill>
              </a:rPr>
              <a:t>+1,384 MW</a:t>
            </a:r>
            <a:r>
              <a:rPr lang="en-US" sz="1100" dirty="0">
                <a:solidFill>
                  <a:srgbClr val="00B0F0"/>
                </a:solidFill>
              </a:rPr>
              <a:t> </a:t>
            </a:r>
            <a:endParaRPr lang="en-US" sz="1100" dirty="0">
              <a:solidFill>
                <a:srgbClr val="5B6770"/>
              </a:solidFill>
            </a:endParaRPr>
          </a:p>
        </p:txBody>
      </p:sp>
      <p:sp>
        <p:nvSpPr>
          <p:cNvPr id="34" name="TextBox 33">
            <a:extLst>
              <a:ext uri="{FF2B5EF4-FFF2-40B4-BE49-F238E27FC236}">
                <a16:creationId xmlns:a16="http://schemas.microsoft.com/office/drawing/2014/main" id="{29D2EC28-E86B-5D8B-6E79-412AD973F425}"/>
              </a:ext>
            </a:extLst>
          </p:cNvPr>
          <p:cNvSpPr txBox="1"/>
          <p:nvPr/>
        </p:nvSpPr>
        <p:spPr>
          <a:xfrm>
            <a:off x="3262941" y="3921371"/>
            <a:ext cx="1196716" cy="261610"/>
          </a:xfrm>
          <a:prstGeom prst="rect">
            <a:avLst/>
          </a:prstGeom>
          <a:noFill/>
        </p:spPr>
        <p:txBody>
          <a:bodyPr wrap="square" rtlCol="0">
            <a:spAutoFit/>
          </a:bodyPr>
          <a:lstStyle/>
          <a:p>
            <a:r>
              <a:rPr lang="en-US" sz="1100" dirty="0">
                <a:solidFill>
                  <a:srgbClr val="5B6770"/>
                </a:solidFill>
              </a:rPr>
              <a:t>+2,247 MW</a:t>
            </a:r>
            <a:r>
              <a:rPr lang="en-US" sz="1100" dirty="0">
                <a:solidFill>
                  <a:srgbClr val="00B0F0"/>
                </a:solidFill>
              </a:rPr>
              <a:t> </a:t>
            </a:r>
            <a:endParaRPr lang="en-US" sz="1100" dirty="0">
              <a:solidFill>
                <a:srgbClr val="5B6770"/>
              </a:solidFill>
            </a:endParaRPr>
          </a:p>
        </p:txBody>
      </p:sp>
      <p:sp>
        <p:nvSpPr>
          <p:cNvPr id="35" name="TextBox 34">
            <a:extLst>
              <a:ext uri="{FF2B5EF4-FFF2-40B4-BE49-F238E27FC236}">
                <a16:creationId xmlns:a16="http://schemas.microsoft.com/office/drawing/2014/main" id="{3674611C-4257-277A-E167-7C5EFD0B2142}"/>
              </a:ext>
            </a:extLst>
          </p:cNvPr>
          <p:cNvSpPr txBox="1"/>
          <p:nvPr/>
        </p:nvSpPr>
        <p:spPr>
          <a:xfrm>
            <a:off x="4998666" y="3185472"/>
            <a:ext cx="1148051" cy="261610"/>
          </a:xfrm>
          <a:prstGeom prst="rect">
            <a:avLst/>
          </a:prstGeom>
          <a:noFill/>
        </p:spPr>
        <p:txBody>
          <a:bodyPr wrap="square" rtlCol="0">
            <a:spAutoFit/>
          </a:bodyPr>
          <a:lstStyle/>
          <a:p>
            <a:r>
              <a:rPr lang="en-US" sz="1100" dirty="0">
                <a:solidFill>
                  <a:srgbClr val="5B6770"/>
                </a:solidFill>
              </a:rPr>
              <a:t>+3,908 MW</a:t>
            </a:r>
          </a:p>
        </p:txBody>
      </p:sp>
      <p:sp>
        <p:nvSpPr>
          <p:cNvPr id="36" name="TextBox 35">
            <a:extLst>
              <a:ext uri="{FF2B5EF4-FFF2-40B4-BE49-F238E27FC236}">
                <a16:creationId xmlns:a16="http://schemas.microsoft.com/office/drawing/2014/main" id="{25CB0D97-3DA1-9FE5-8841-4CC4814ACDBE}"/>
              </a:ext>
            </a:extLst>
          </p:cNvPr>
          <p:cNvSpPr txBox="1"/>
          <p:nvPr/>
        </p:nvSpPr>
        <p:spPr>
          <a:xfrm>
            <a:off x="5653902" y="2856606"/>
            <a:ext cx="1148051" cy="261610"/>
          </a:xfrm>
          <a:prstGeom prst="rect">
            <a:avLst/>
          </a:prstGeom>
          <a:noFill/>
        </p:spPr>
        <p:txBody>
          <a:bodyPr wrap="square" rtlCol="0">
            <a:spAutoFit/>
          </a:bodyPr>
          <a:lstStyle/>
          <a:p>
            <a:r>
              <a:rPr lang="en-US" sz="1100" dirty="0">
                <a:solidFill>
                  <a:srgbClr val="5B6770"/>
                </a:solidFill>
              </a:rPr>
              <a:t>+2,802 MW</a:t>
            </a:r>
          </a:p>
        </p:txBody>
      </p:sp>
      <p:sp>
        <p:nvSpPr>
          <p:cNvPr id="37" name="Arc 36">
            <a:extLst>
              <a:ext uri="{FF2B5EF4-FFF2-40B4-BE49-F238E27FC236}">
                <a16:creationId xmlns:a16="http://schemas.microsoft.com/office/drawing/2014/main" id="{8A78759F-1951-BAB2-29CD-38C0BBF6375C}"/>
              </a:ext>
            </a:extLst>
          </p:cNvPr>
          <p:cNvSpPr/>
          <p:nvPr/>
        </p:nvSpPr>
        <p:spPr>
          <a:xfrm rot="18120073">
            <a:off x="2971878" y="4378971"/>
            <a:ext cx="716981" cy="582506"/>
          </a:xfrm>
          <a:prstGeom prst="arc">
            <a:avLst>
              <a:gd name="adj1" fmla="val 13495880"/>
              <a:gd name="adj2" fmla="val 248106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438BCD54-D771-850D-2B8C-438E853FB970}"/>
              </a:ext>
            </a:extLst>
          </p:cNvPr>
          <p:cNvSpPr/>
          <p:nvPr/>
        </p:nvSpPr>
        <p:spPr>
          <a:xfrm rot="18120073">
            <a:off x="3588218" y="4203405"/>
            <a:ext cx="729478" cy="612357"/>
          </a:xfrm>
          <a:prstGeom prst="arc">
            <a:avLst>
              <a:gd name="adj1" fmla="val 14004198"/>
              <a:gd name="adj2" fmla="val 1906523"/>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3B65FC8B-8D08-9B6B-60E4-670198EA0E1D}"/>
              </a:ext>
            </a:extLst>
          </p:cNvPr>
          <p:cNvSpPr/>
          <p:nvPr/>
        </p:nvSpPr>
        <p:spPr>
          <a:xfrm rot="18120073">
            <a:off x="4215504" y="3969224"/>
            <a:ext cx="705369" cy="653820"/>
          </a:xfrm>
          <a:prstGeom prst="arc">
            <a:avLst>
              <a:gd name="adj1" fmla="val 13968862"/>
              <a:gd name="adj2" fmla="val 3208244"/>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EA5DE635-31C3-8A31-96B9-60363243FDE7}"/>
              </a:ext>
            </a:extLst>
          </p:cNvPr>
          <p:cNvSpPr/>
          <p:nvPr/>
        </p:nvSpPr>
        <p:spPr>
          <a:xfrm rot="18120073">
            <a:off x="4838753" y="3858861"/>
            <a:ext cx="808321" cy="563088"/>
          </a:xfrm>
          <a:prstGeom prst="arc">
            <a:avLst>
              <a:gd name="adj1" fmla="val 12843750"/>
              <a:gd name="adj2" fmla="val 1404556"/>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a:extLst>
              <a:ext uri="{FF2B5EF4-FFF2-40B4-BE49-F238E27FC236}">
                <a16:creationId xmlns:a16="http://schemas.microsoft.com/office/drawing/2014/main" id="{2DDB0F57-FC2B-404C-CB66-50B7DD4CB03A}"/>
              </a:ext>
            </a:extLst>
          </p:cNvPr>
          <p:cNvSpPr/>
          <p:nvPr/>
        </p:nvSpPr>
        <p:spPr>
          <a:xfrm rot="17097510">
            <a:off x="5402348" y="3517807"/>
            <a:ext cx="944139" cy="633820"/>
          </a:xfrm>
          <a:prstGeom prst="arc">
            <a:avLst>
              <a:gd name="adj1" fmla="val 13935681"/>
              <a:gd name="adj2" fmla="val 2591101"/>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82397C90-D636-ED1E-7346-9E80E5BA9BCA}"/>
              </a:ext>
            </a:extLst>
          </p:cNvPr>
          <p:cNvSpPr/>
          <p:nvPr/>
        </p:nvSpPr>
        <p:spPr>
          <a:xfrm rot="17097510">
            <a:off x="6124753" y="3119254"/>
            <a:ext cx="774298" cy="664530"/>
          </a:xfrm>
          <a:prstGeom prst="arc">
            <a:avLst>
              <a:gd name="adj1" fmla="val 13397725"/>
              <a:gd name="adj2" fmla="val 4115898"/>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a:extLst>
              <a:ext uri="{FF2B5EF4-FFF2-40B4-BE49-F238E27FC236}">
                <a16:creationId xmlns:a16="http://schemas.microsoft.com/office/drawing/2014/main" id="{EF498611-8509-7E21-8D90-341161DA0331}"/>
              </a:ext>
            </a:extLst>
          </p:cNvPr>
          <p:cNvSpPr/>
          <p:nvPr/>
        </p:nvSpPr>
        <p:spPr>
          <a:xfrm rot="17432302">
            <a:off x="6770453" y="2973933"/>
            <a:ext cx="765034" cy="619262"/>
          </a:xfrm>
          <a:prstGeom prst="arc">
            <a:avLst>
              <a:gd name="adj1" fmla="val 14430351"/>
              <a:gd name="adj2" fmla="val 2877257"/>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a:extLst>
              <a:ext uri="{FF2B5EF4-FFF2-40B4-BE49-F238E27FC236}">
                <a16:creationId xmlns:a16="http://schemas.microsoft.com/office/drawing/2014/main" id="{5FE2D6A9-4B20-0144-EDA7-3648048AD17A}"/>
              </a:ext>
            </a:extLst>
          </p:cNvPr>
          <p:cNvSpPr/>
          <p:nvPr/>
        </p:nvSpPr>
        <p:spPr>
          <a:xfrm rot="17432302">
            <a:off x="7467187" y="2819682"/>
            <a:ext cx="642998" cy="676338"/>
          </a:xfrm>
          <a:prstGeom prst="arc">
            <a:avLst>
              <a:gd name="adj1" fmla="val 15439241"/>
              <a:gd name="adj2" fmla="val 297586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E614868B-6544-9742-71AF-D9D90580B46F}"/>
              </a:ext>
            </a:extLst>
          </p:cNvPr>
          <p:cNvSpPr txBox="1"/>
          <p:nvPr/>
        </p:nvSpPr>
        <p:spPr>
          <a:xfrm>
            <a:off x="6363048" y="2690530"/>
            <a:ext cx="1148051" cy="261610"/>
          </a:xfrm>
          <a:prstGeom prst="rect">
            <a:avLst/>
          </a:prstGeom>
          <a:noFill/>
        </p:spPr>
        <p:txBody>
          <a:bodyPr wrap="square" rtlCol="0">
            <a:spAutoFit/>
          </a:bodyPr>
          <a:lstStyle/>
          <a:p>
            <a:r>
              <a:rPr lang="en-US" sz="1100" dirty="0">
                <a:solidFill>
                  <a:srgbClr val="5B6770"/>
                </a:solidFill>
              </a:rPr>
              <a:t>+2,966 MW</a:t>
            </a:r>
          </a:p>
        </p:txBody>
      </p:sp>
      <p:sp>
        <p:nvSpPr>
          <p:cNvPr id="46" name="TextBox 45">
            <a:extLst>
              <a:ext uri="{FF2B5EF4-FFF2-40B4-BE49-F238E27FC236}">
                <a16:creationId xmlns:a16="http://schemas.microsoft.com/office/drawing/2014/main" id="{5D876834-B0C1-2E84-BD95-6B665449DF78}"/>
              </a:ext>
            </a:extLst>
          </p:cNvPr>
          <p:cNvSpPr txBox="1"/>
          <p:nvPr/>
        </p:nvSpPr>
        <p:spPr>
          <a:xfrm>
            <a:off x="7174135" y="2591317"/>
            <a:ext cx="1148051" cy="261610"/>
          </a:xfrm>
          <a:prstGeom prst="rect">
            <a:avLst/>
          </a:prstGeom>
          <a:noFill/>
        </p:spPr>
        <p:txBody>
          <a:bodyPr wrap="square" rtlCol="0">
            <a:spAutoFit/>
          </a:bodyPr>
          <a:lstStyle/>
          <a:p>
            <a:r>
              <a:rPr lang="en-US" sz="1100" dirty="0">
                <a:solidFill>
                  <a:srgbClr val="5B6770"/>
                </a:solidFill>
              </a:rPr>
              <a:t>+1,783 MW</a:t>
            </a:r>
          </a:p>
        </p:txBody>
      </p:sp>
      <p:sp>
        <p:nvSpPr>
          <p:cNvPr id="47" name="Arc 46">
            <a:extLst>
              <a:ext uri="{FF2B5EF4-FFF2-40B4-BE49-F238E27FC236}">
                <a16:creationId xmlns:a16="http://schemas.microsoft.com/office/drawing/2014/main" id="{7EA6BBEC-361B-9056-A416-5A7BF3A6D29D}"/>
              </a:ext>
            </a:extLst>
          </p:cNvPr>
          <p:cNvSpPr/>
          <p:nvPr/>
        </p:nvSpPr>
        <p:spPr>
          <a:xfrm rot="18178285">
            <a:off x="8106758" y="2701924"/>
            <a:ext cx="616314" cy="658897"/>
          </a:xfrm>
          <a:prstGeom prst="arc">
            <a:avLst>
              <a:gd name="adj1" fmla="val 14333515"/>
              <a:gd name="adj2" fmla="val 2973015"/>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141BA60E-DB3D-E406-5B42-9B374F09EEED}"/>
              </a:ext>
            </a:extLst>
          </p:cNvPr>
          <p:cNvSpPr txBox="1"/>
          <p:nvPr/>
        </p:nvSpPr>
        <p:spPr>
          <a:xfrm>
            <a:off x="8762831" y="2351029"/>
            <a:ext cx="1148051" cy="261610"/>
          </a:xfrm>
          <a:prstGeom prst="rect">
            <a:avLst/>
          </a:prstGeom>
          <a:noFill/>
        </p:spPr>
        <p:txBody>
          <a:bodyPr wrap="square" rtlCol="0">
            <a:spAutoFit/>
          </a:bodyPr>
          <a:lstStyle/>
          <a:p>
            <a:r>
              <a:rPr lang="en-US" sz="1100" b="1" dirty="0">
                <a:solidFill>
                  <a:srgbClr val="C00000"/>
                </a:solidFill>
              </a:rPr>
              <a:t>+1,248 MW</a:t>
            </a:r>
          </a:p>
        </p:txBody>
      </p:sp>
      <p:sp>
        <p:nvSpPr>
          <p:cNvPr id="50" name="Arc 49">
            <a:extLst>
              <a:ext uri="{FF2B5EF4-FFF2-40B4-BE49-F238E27FC236}">
                <a16:creationId xmlns:a16="http://schemas.microsoft.com/office/drawing/2014/main" id="{A819ED22-8FBB-92A3-FB98-256FA71CF7A6}"/>
              </a:ext>
            </a:extLst>
          </p:cNvPr>
          <p:cNvSpPr/>
          <p:nvPr/>
        </p:nvSpPr>
        <p:spPr>
          <a:xfrm rot="18178285">
            <a:off x="8750612" y="2615530"/>
            <a:ext cx="627812" cy="651438"/>
          </a:xfrm>
          <a:prstGeom prst="arc">
            <a:avLst>
              <a:gd name="adj1" fmla="val 14333515"/>
              <a:gd name="adj2" fmla="val 2973015"/>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3398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F05A3-80AF-1E29-623D-3B4052E1F20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777595D-8880-19D5-E90B-0B0998684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473" y="988604"/>
            <a:ext cx="9568342" cy="5412196"/>
          </a:xfrm>
          <a:prstGeom prst="rect">
            <a:avLst/>
          </a:prstGeom>
        </p:spPr>
      </p:pic>
      <p:sp>
        <p:nvSpPr>
          <p:cNvPr id="3" name="Title 2">
            <a:extLst>
              <a:ext uri="{FF2B5EF4-FFF2-40B4-BE49-F238E27FC236}">
                <a16:creationId xmlns:a16="http://schemas.microsoft.com/office/drawing/2014/main" id="{28DF81BE-93C9-BAE0-7EC9-6B87DB9A54B5}"/>
              </a:ext>
            </a:extLst>
          </p:cNvPr>
          <p:cNvSpPr>
            <a:spLocks noGrp="1"/>
          </p:cNvSpPr>
          <p:nvPr>
            <p:ph type="title"/>
          </p:nvPr>
        </p:nvSpPr>
        <p:spPr/>
        <p:txBody>
          <a:bodyPr/>
          <a:lstStyle/>
          <a:p>
            <a:r>
              <a:rPr lang="en-US" dirty="0"/>
              <a:t>Solar Generation Capacity</a:t>
            </a:r>
            <a:endParaRPr lang="en-US" dirty="0">
              <a:cs typeface="Arial"/>
            </a:endParaRPr>
          </a:p>
        </p:txBody>
      </p:sp>
      <p:sp>
        <p:nvSpPr>
          <p:cNvPr id="5" name="Slide Number Placeholder 4">
            <a:extLst>
              <a:ext uri="{FF2B5EF4-FFF2-40B4-BE49-F238E27FC236}">
                <a16:creationId xmlns:a16="http://schemas.microsoft.com/office/drawing/2014/main" id="{E66BAB76-445F-9AA4-C4B8-E0E99D8B4056}"/>
              </a:ext>
            </a:extLst>
          </p:cNvPr>
          <p:cNvSpPr>
            <a:spLocks noGrp="1"/>
          </p:cNvSpPr>
          <p:nvPr>
            <p:ph type="sldNum" sz="quarter" idx="12"/>
          </p:nvPr>
        </p:nvSpPr>
        <p:spPr/>
        <p:txBody>
          <a:bodyPr/>
          <a:lstStyle/>
          <a:p>
            <a:fld id="{BCDE79FB-97BA-492B-8D57-F1373F9ADA95}" type="slidenum">
              <a:rPr lang="en-US" dirty="0" smtClean="0"/>
              <a:t>6</a:t>
            </a:fld>
            <a:endParaRPr lang="en-US"/>
          </a:p>
        </p:txBody>
      </p:sp>
      <p:sp>
        <p:nvSpPr>
          <p:cNvPr id="4" name="Arc 3">
            <a:extLst>
              <a:ext uri="{FF2B5EF4-FFF2-40B4-BE49-F238E27FC236}">
                <a16:creationId xmlns:a16="http://schemas.microsoft.com/office/drawing/2014/main" id="{46BA7A7A-9CA5-0F93-B0B8-72E1CCC98E78}"/>
              </a:ext>
            </a:extLst>
          </p:cNvPr>
          <p:cNvSpPr/>
          <p:nvPr/>
        </p:nvSpPr>
        <p:spPr>
          <a:xfrm rot="18120073">
            <a:off x="3067721" y="5531451"/>
            <a:ext cx="909763" cy="946053"/>
          </a:xfrm>
          <a:prstGeom prst="arc">
            <a:avLst>
              <a:gd name="adj1" fmla="val 14972737"/>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Arc 5">
            <a:extLst>
              <a:ext uri="{FF2B5EF4-FFF2-40B4-BE49-F238E27FC236}">
                <a16:creationId xmlns:a16="http://schemas.microsoft.com/office/drawing/2014/main" id="{1E8CFBFD-E0CE-105D-FDC6-83D12BE3299A}"/>
              </a:ext>
            </a:extLst>
          </p:cNvPr>
          <p:cNvSpPr/>
          <p:nvPr/>
        </p:nvSpPr>
        <p:spPr>
          <a:xfrm rot="17419823">
            <a:off x="4701471" y="5102438"/>
            <a:ext cx="1103073" cy="895045"/>
          </a:xfrm>
          <a:prstGeom prst="arc">
            <a:avLst>
              <a:gd name="adj1" fmla="val 15240007"/>
              <a:gd name="adj2" fmla="val 266835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A7F81F9-2667-78B2-2EBD-64D5B73584D9}"/>
              </a:ext>
            </a:extLst>
          </p:cNvPr>
          <p:cNvSpPr txBox="1"/>
          <p:nvPr/>
        </p:nvSpPr>
        <p:spPr>
          <a:xfrm>
            <a:off x="6209834" y="4055676"/>
            <a:ext cx="907621" cy="261610"/>
          </a:xfrm>
          <a:prstGeom prst="rect">
            <a:avLst/>
          </a:prstGeom>
          <a:noFill/>
        </p:spPr>
        <p:txBody>
          <a:bodyPr wrap="none" rtlCol="0">
            <a:spAutoFit/>
          </a:bodyPr>
          <a:lstStyle/>
          <a:p>
            <a:r>
              <a:rPr lang="en-US" sz="1100" dirty="0">
                <a:solidFill>
                  <a:srgbClr val="5B6770"/>
                </a:solidFill>
              </a:rPr>
              <a:t>+7,191 MW</a:t>
            </a:r>
          </a:p>
        </p:txBody>
      </p:sp>
      <p:sp>
        <p:nvSpPr>
          <p:cNvPr id="29" name="TextBox 28">
            <a:extLst>
              <a:ext uri="{FF2B5EF4-FFF2-40B4-BE49-F238E27FC236}">
                <a16:creationId xmlns:a16="http://schemas.microsoft.com/office/drawing/2014/main" id="{707DB062-A0A9-D003-F640-5BC05690FD4A}"/>
              </a:ext>
            </a:extLst>
          </p:cNvPr>
          <p:cNvSpPr txBox="1"/>
          <p:nvPr/>
        </p:nvSpPr>
        <p:spPr>
          <a:xfrm>
            <a:off x="2962208" y="5292350"/>
            <a:ext cx="907621" cy="261610"/>
          </a:xfrm>
          <a:prstGeom prst="rect">
            <a:avLst/>
          </a:prstGeom>
          <a:noFill/>
        </p:spPr>
        <p:txBody>
          <a:bodyPr wrap="none" rtlCol="0">
            <a:spAutoFit/>
          </a:bodyPr>
          <a:lstStyle/>
          <a:p>
            <a:r>
              <a:rPr lang="en-US" sz="1100" dirty="0">
                <a:solidFill>
                  <a:srgbClr val="5B6770"/>
                </a:solidFill>
              </a:rPr>
              <a:t>+3,430 MW</a:t>
            </a:r>
          </a:p>
        </p:txBody>
      </p:sp>
      <p:sp>
        <p:nvSpPr>
          <p:cNvPr id="30" name="TextBox 29">
            <a:extLst>
              <a:ext uri="{FF2B5EF4-FFF2-40B4-BE49-F238E27FC236}">
                <a16:creationId xmlns:a16="http://schemas.microsoft.com/office/drawing/2014/main" id="{755D9C05-01B8-B62A-BEA8-AAB753100650}"/>
              </a:ext>
            </a:extLst>
          </p:cNvPr>
          <p:cNvSpPr txBox="1"/>
          <p:nvPr/>
        </p:nvSpPr>
        <p:spPr>
          <a:xfrm>
            <a:off x="4587402" y="4811784"/>
            <a:ext cx="907621" cy="261610"/>
          </a:xfrm>
          <a:prstGeom prst="rect">
            <a:avLst/>
          </a:prstGeom>
          <a:noFill/>
        </p:spPr>
        <p:txBody>
          <a:bodyPr wrap="none" rtlCol="0">
            <a:spAutoFit/>
          </a:bodyPr>
          <a:lstStyle/>
          <a:p>
            <a:r>
              <a:rPr lang="en-US" sz="1100" dirty="0">
                <a:solidFill>
                  <a:srgbClr val="5B6770"/>
                </a:solidFill>
              </a:rPr>
              <a:t>+4,780 MW</a:t>
            </a:r>
          </a:p>
        </p:txBody>
      </p:sp>
      <p:sp>
        <p:nvSpPr>
          <p:cNvPr id="31" name="Arc 30">
            <a:extLst>
              <a:ext uri="{FF2B5EF4-FFF2-40B4-BE49-F238E27FC236}">
                <a16:creationId xmlns:a16="http://schemas.microsoft.com/office/drawing/2014/main" id="{4A25F665-0AD6-478C-7B24-D28E43EC25D2}"/>
              </a:ext>
            </a:extLst>
          </p:cNvPr>
          <p:cNvSpPr/>
          <p:nvPr/>
        </p:nvSpPr>
        <p:spPr>
          <a:xfrm rot="16794841">
            <a:off x="5524099" y="4840889"/>
            <a:ext cx="1241082" cy="895425"/>
          </a:xfrm>
          <a:prstGeom prst="arc">
            <a:avLst>
              <a:gd name="adj1" fmla="val 15375414"/>
              <a:gd name="adj2" fmla="val 2870817"/>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4896FCA6-D99C-EE6D-609B-C9BB5C0B2263}"/>
              </a:ext>
            </a:extLst>
          </p:cNvPr>
          <p:cNvSpPr txBox="1"/>
          <p:nvPr/>
        </p:nvSpPr>
        <p:spPr>
          <a:xfrm>
            <a:off x="3869829" y="5047415"/>
            <a:ext cx="907621" cy="261610"/>
          </a:xfrm>
          <a:prstGeom prst="rect">
            <a:avLst/>
          </a:prstGeom>
          <a:noFill/>
        </p:spPr>
        <p:txBody>
          <a:bodyPr wrap="none" rtlCol="0">
            <a:spAutoFit/>
          </a:bodyPr>
          <a:lstStyle/>
          <a:p>
            <a:r>
              <a:rPr lang="en-US" sz="1100" dirty="0">
                <a:solidFill>
                  <a:srgbClr val="5B6770"/>
                </a:solidFill>
              </a:rPr>
              <a:t>+4,003 MW</a:t>
            </a:r>
          </a:p>
        </p:txBody>
      </p:sp>
      <p:sp>
        <p:nvSpPr>
          <p:cNvPr id="33" name="TextBox 32">
            <a:extLst>
              <a:ext uri="{FF2B5EF4-FFF2-40B4-BE49-F238E27FC236}">
                <a16:creationId xmlns:a16="http://schemas.microsoft.com/office/drawing/2014/main" id="{CFD152D7-C088-7E73-53DE-F77CFF84358A}"/>
              </a:ext>
            </a:extLst>
          </p:cNvPr>
          <p:cNvSpPr txBox="1"/>
          <p:nvPr/>
        </p:nvSpPr>
        <p:spPr>
          <a:xfrm>
            <a:off x="5302213" y="4429852"/>
            <a:ext cx="907621" cy="261610"/>
          </a:xfrm>
          <a:prstGeom prst="rect">
            <a:avLst/>
          </a:prstGeom>
          <a:noFill/>
        </p:spPr>
        <p:txBody>
          <a:bodyPr wrap="none" rtlCol="0">
            <a:spAutoFit/>
          </a:bodyPr>
          <a:lstStyle/>
          <a:p>
            <a:r>
              <a:rPr lang="en-US" sz="1100" dirty="0">
                <a:solidFill>
                  <a:srgbClr val="5B6770"/>
                </a:solidFill>
              </a:rPr>
              <a:t>+7,335 MW</a:t>
            </a:r>
          </a:p>
        </p:txBody>
      </p:sp>
      <p:sp>
        <p:nvSpPr>
          <p:cNvPr id="34" name="Arc 33">
            <a:extLst>
              <a:ext uri="{FF2B5EF4-FFF2-40B4-BE49-F238E27FC236}">
                <a16:creationId xmlns:a16="http://schemas.microsoft.com/office/drawing/2014/main" id="{905F799C-7F90-FE8B-C1C7-A2BFCB8027D3}"/>
              </a:ext>
            </a:extLst>
          </p:cNvPr>
          <p:cNvSpPr/>
          <p:nvPr/>
        </p:nvSpPr>
        <p:spPr>
          <a:xfrm rot="16794841">
            <a:off x="6384008" y="4530548"/>
            <a:ext cx="1232853" cy="891796"/>
          </a:xfrm>
          <a:prstGeom prst="arc">
            <a:avLst>
              <a:gd name="adj1" fmla="val 15713403"/>
              <a:gd name="adj2" fmla="val 2571956"/>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24853E0C-A53E-18C4-7C6F-57EB633356C0}"/>
              </a:ext>
            </a:extLst>
          </p:cNvPr>
          <p:cNvSpPr txBox="1"/>
          <p:nvPr/>
        </p:nvSpPr>
        <p:spPr>
          <a:xfrm>
            <a:off x="7021208" y="3788371"/>
            <a:ext cx="907621" cy="261610"/>
          </a:xfrm>
          <a:prstGeom prst="rect">
            <a:avLst/>
          </a:prstGeom>
          <a:noFill/>
        </p:spPr>
        <p:txBody>
          <a:bodyPr wrap="none" rtlCol="0">
            <a:spAutoFit/>
          </a:bodyPr>
          <a:lstStyle/>
          <a:p>
            <a:r>
              <a:rPr lang="en-US" sz="1100" b="1" dirty="0">
                <a:solidFill>
                  <a:srgbClr val="C00000"/>
                </a:solidFill>
              </a:rPr>
              <a:t>+8,099 MW</a:t>
            </a:r>
          </a:p>
        </p:txBody>
      </p:sp>
      <p:sp>
        <p:nvSpPr>
          <p:cNvPr id="36" name="Arc 35">
            <a:extLst>
              <a:ext uri="{FF2B5EF4-FFF2-40B4-BE49-F238E27FC236}">
                <a16:creationId xmlns:a16="http://schemas.microsoft.com/office/drawing/2014/main" id="{3AE1C7F6-42E1-50AC-02B5-38D9D8E6FA83}"/>
              </a:ext>
            </a:extLst>
          </p:cNvPr>
          <p:cNvSpPr/>
          <p:nvPr/>
        </p:nvSpPr>
        <p:spPr>
          <a:xfrm rot="16794841">
            <a:off x="7290744" y="4151229"/>
            <a:ext cx="1210814" cy="979295"/>
          </a:xfrm>
          <a:prstGeom prst="arc">
            <a:avLst>
              <a:gd name="adj1" fmla="val 15493162"/>
              <a:gd name="adj2" fmla="val 2311547"/>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EE50C2EE-3519-BB24-C22E-DED49954425D}"/>
              </a:ext>
            </a:extLst>
          </p:cNvPr>
          <p:cNvSpPr/>
          <p:nvPr/>
        </p:nvSpPr>
        <p:spPr>
          <a:xfrm rot="18120073">
            <a:off x="3870243" y="5326881"/>
            <a:ext cx="1008122" cy="964143"/>
          </a:xfrm>
          <a:prstGeom prst="arc">
            <a:avLst>
              <a:gd name="adj1" fmla="val 14683154"/>
              <a:gd name="adj2" fmla="val 1706572"/>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25212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95FAF-9FD6-052F-0167-68DBAE35C56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8C3710F-A8D2-19AF-28D0-E0FB4709F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572" y="1050131"/>
            <a:ext cx="9950837" cy="5362357"/>
          </a:xfrm>
          <a:prstGeom prst="rect">
            <a:avLst/>
          </a:prstGeom>
        </p:spPr>
      </p:pic>
      <p:sp>
        <p:nvSpPr>
          <p:cNvPr id="3" name="Title 2">
            <a:extLst>
              <a:ext uri="{FF2B5EF4-FFF2-40B4-BE49-F238E27FC236}">
                <a16:creationId xmlns:a16="http://schemas.microsoft.com/office/drawing/2014/main" id="{613DA2B2-7A12-3E51-1AB7-22AC382E7E1B}"/>
              </a:ext>
            </a:extLst>
          </p:cNvPr>
          <p:cNvSpPr>
            <a:spLocks noGrp="1"/>
          </p:cNvSpPr>
          <p:nvPr>
            <p:ph type="title"/>
          </p:nvPr>
        </p:nvSpPr>
        <p:spPr/>
        <p:txBody>
          <a:bodyPr/>
          <a:lstStyle/>
          <a:p>
            <a:r>
              <a:rPr lang="en-US" dirty="0"/>
              <a:t>Battery Capacity</a:t>
            </a:r>
            <a:endParaRPr lang="en-US" dirty="0">
              <a:cs typeface="Arial"/>
            </a:endParaRPr>
          </a:p>
        </p:txBody>
      </p:sp>
      <p:sp>
        <p:nvSpPr>
          <p:cNvPr id="5" name="Slide Number Placeholder 4">
            <a:extLst>
              <a:ext uri="{FF2B5EF4-FFF2-40B4-BE49-F238E27FC236}">
                <a16:creationId xmlns:a16="http://schemas.microsoft.com/office/drawing/2014/main" id="{CF9B3C67-CB61-251E-A6F3-04067956677E}"/>
              </a:ext>
            </a:extLst>
          </p:cNvPr>
          <p:cNvSpPr>
            <a:spLocks noGrp="1"/>
          </p:cNvSpPr>
          <p:nvPr>
            <p:ph type="sldNum" sz="quarter" idx="12"/>
          </p:nvPr>
        </p:nvSpPr>
        <p:spPr/>
        <p:txBody>
          <a:bodyPr/>
          <a:lstStyle/>
          <a:p>
            <a:fld id="{BCDE79FB-97BA-492B-8D57-F1373F9ADA95}" type="slidenum">
              <a:rPr lang="en-US" dirty="0" smtClean="0"/>
              <a:t>7</a:t>
            </a:fld>
            <a:endParaRPr lang="en-US"/>
          </a:p>
        </p:txBody>
      </p:sp>
      <p:sp>
        <p:nvSpPr>
          <p:cNvPr id="4" name="TextBox 3">
            <a:extLst>
              <a:ext uri="{FF2B5EF4-FFF2-40B4-BE49-F238E27FC236}">
                <a16:creationId xmlns:a16="http://schemas.microsoft.com/office/drawing/2014/main" id="{8630A4C0-C348-9112-B986-2BCF4CA4D020}"/>
              </a:ext>
            </a:extLst>
          </p:cNvPr>
          <p:cNvSpPr txBox="1"/>
          <p:nvPr/>
        </p:nvSpPr>
        <p:spPr>
          <a:xfrm>
            <a:off x="2708853" y="5228674"/>
            <a:ext cx="907621" cy="261610"/>
          </a:xfrm>
          <a:prstGeom prst="rect">
            <a:avLst/>
          </a:prstGeom>
          <a:noFill/>
        </p:spPr>
        <p:txBody>
          <a:bodyPr wrap="none" rtlCol="0">
            <a:spAutoFit/>
          </a:bodyPr>
          <a:lstStyle/>
          <a:p>
            <a:r>
              <a:rPr lang="en-US" sz="1100" dirty="0">
                <a:solidFill>
                  <a:srgbClr val="5B6770"/>
                </a:solidFill>
              </a:rPr>
              <a:t>+1,032 MW</a:t>
            </a:r>
          </a:p>
        </p:txBody>
      </p:sp>
      <p:sp>
        <p:nvSpPr>
          <p:cNvPr id="6" name="TextBox 5">
            <a:extLst>
              <a:ext uri="{FF2B5EF4-FFF2-40B4-BE49-F238E27FC236}">
                <a16:creationId xmlns:a16="http://schemas.microsoft.com/office/drawing/2014/main" id="{B3CEC5EE-79E7-14A2-917B-4F5C44EF7E20}"/>
              </a:ext>
            </a:extLst>
          </p:cNvPr>
          <p:cNvSpPr txBox="1"/>
          <p:nvPr/>
        </p:nvSpPr>
        <p:spPr>
          <a:xfrm>
            <a:off x="3729388" y="5132114"/>
            <a:ext cx="907621" cy="261610"/>
          </a:xfrm>
          <a:prstGeom prst="rect">
            <a:avLst/>
          </a:prstGeom>
          <a:noFill/>
        </p:spPr>
        <p:txBody>
          <a:bodyPr wrap="none" rtlCol="0">
            <a:spAutoFit/>
          </a:bodyPr>
          <a:lstStyle/>
          <a:p>
            <a:r>
              <a:rPr lang="en-US" sz="1100" dirty="0">
                <a:solidFill>
                  <a:srgbClr val="5B6770"/>
                </a:solidFill>
              </a:rPr>
              <a:t>+1,470 MW</a:t>
            </a:r>
          </a:p>
        </p:txBody>
      </p:sp>
      <p:sp>
        <p:nvSpPr>
          <p:cNvPr id="7" name="TextBox 6">
            <a:extLst>
              <a:ext uri="{FF2B5EF4-FFF2-40B4-BE49-F238E27FC236}">
                <a16:creationId xmlns:a16="http://schemas.microsoft.com/office/drawing/2014/main" id="{0F3FFB95-4EED-5C60-AAB1-F7A0A3CABC31}"/>
              </a:ext>
            </a:extLst>
          </p:cNvPr>
          <p:cNvSpPr txBox="1"/>
          <p:nvPr/>
        </p:nvSpPr>
        <p:spPr>
          <a:xfrm>
            <a:off x="4759876" y="4993820"/>
            <a:ext cx="907621" cy="261610"/>
          </a:xfrm>
          <a:prstGeom prst="rect">
            <a:avLst/>
          </a:prstGeom>
          <a:noFill/>
        </p:spPr>
        <p:txBody>
          <a:bodyPr wrap="none" rtlCol="0">
            <a:spAutoFit/>
          </a:bodyPr>
          <a:lstStyle/>
          <a:p>
            <a:r>
              <a:rPr lang="en-US" sz="1100" dirty="0">
                <a:solidFill>
                  <a:srgbClr val="5B6770"/>
                </a:solidFill>
              </a:rPr>
              <a:t>+2,313 MW</a:t>
            </a:r>
          </a:p>
        </p:txBody>
      </p:sp>
      <p:sp>
        <p:nvSpPr>
          <p:cNvPr id="29" name="Arc 28">
            <a:extLst>
              <a:ext uri="{FF2B5EF4-FFF2-40B4-BE49-F238E27FC236}">
                <a16:creationId xmlns:a16="http://schemas.microsoft.com/office/drawing/2014/main" id="{46609AE3-B988-49FD-CA9D-07784A24EFC4}"/>
              </a:ext>
            </a:extLst>
          </p:cNvPr>
          <p:cNvSpPr/>
          <p:nvPr/>
        </p:nvSpPr>
        <p:spPr>
          <a:xfrm rot="16794841">
            <a:off x="5862411" y="5088433"/>
            <a:ext cx="1289216" cy="1020665"/>
          </a:xfrm>
          <a:prstGeom prst="arc">
            <a:avLst>
              <a:gd name="adj1" fmla="val 14986803"/>
              <a:gd name="adj2" fmla="val 3635059"/>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696844DF-152D-7899-E7F2-2D007D656AB8}"/>
              </a:ext>
            </a:extLst>
          </p:cNvPr>
          <p:cNvSpPr txBox="1"/>
          <p:nvPr/>
        </p:nvSpPr>
        <p:spPr>
          <a:xfrm>
            <a:off x="6656990" y="4371465"/>
            <a:ext cx="907621" cy="261610"/>
          </a:xfrm>
          <a:prstGeom prst="rect">
            <a:avLst/>
          </a:prstGeom>
          <a:noFill/>
        </p:spPr>
        <p:txBody>
          <a:bodyPr wrap="none" rtlCol="0">
            <a:spAutoFit/>
          </a:bodyPr>
          <a:lstStyle/>
          <a:p>
            <a:r>
              <a:rPr lang="en-US" sz="1100" b="1" dirty="0">
                <a:solidFill>
                  <a:srgbClr val="C00000"/>
                </a:solidFill>
              </a:rPr>
              <a:t>+6,641 MW</a:t>
            </a:r>
          </a:p>
        </p:txBody>
      </p:sp>
      <p:sp>
        <p:nvSpPr>
          <p:cNvPr id="31" name="Arc 30">
            <a:extLst>
              <a:ext uri="{FF2B5EF4-FFF2-40B4-BE49-F238E27FC236}">
                <a16:creationId xmlns:a16="http://schemas.microsoft.com/office/drawing/2014/main" id="{2ADFEFDE-49CB-1DFC-491E-C9F558AA101F}"/>
              </a:ext>
            </a:extLst>
          </p:cNvPr>
          <p:cNvSpPr/>
          <p:nvPr/>
        </p:nvSpPr>
        <p:spPr>
          <a:xfrm rot="16794841">
            <a:off x="6868936" y="4698605"/>
            <a:ext cx="1289216" cy="1059754"/>
          </a:xfrm>
          <a:prstGeom prst="arc">
            <a:avLst>
              <a:gd name="adj1" fmla="val 14616786"/>
              <a:gd name="adj2" fmla="val 3048750"/>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09F54EF8-4DE4-B06F-49A3-F6F5A4A75F4D}"/>
              </a:ext>
            </a:extLst>
          </p:cNvPr>
          <p:cNvSpPr txBox="1"/>
          <p:nvPr/>
        </p:nvSpPr>
        <p:spPr>
          <a:xfrm>
            <a:off x="5677022" y="4685545"/>
            <a:ext cx="907621" cy="261610"/>
          </a:xfrm>
          <a:prstGeom prst="rect">
            <a:avLst/>
          </a:prstGeom>
          <a:noFill/>
        </p:spPr>
        <p:txBody>
          <a:bodyPr wrap="none" rtlCol="0">
            <a:spAutoFit/>
          </a:bodyPr>
          <a:lstStyle/>
          <a:p>
            <a:r>
              <a:rPr lang="en-US" sz="1100" dirty="0">
                <a:solidFill>
                  <a:srgbClr val="5B6770"/>
                </a:solidFill>
              </a:rPr>
              <a:t>+4,925 MW</a:t>
            </a:r>
          </a:p>
        </p:txBody>
      </p:sp>
      <p:sp>
        <p:nvSpPr>
          <p:cNvPr id="10" name="Arc 9">
            <a:extLst>
              <a:ext uri="{FF2B5EF4-FFF2-40B4-BE49-F238E27FC236}">
                <a16:creationId xmlns:a16="http://schemas.microsoft.com/office/drawing/2014/main" id="{F3FC5E0C-5A95-8DA9-C838-01DF22448143}"/>
              </a:ext>
            </a:extLst>
          </p:cNvPr>
          <p:cNvSpPr/>
          <p:nvPr/>
        </p:nvSpPr>
        <p:spPr>
          <a:xfrm rot="16794841">
            <a:off x="4849909" y="5359873"/>
            <a:ext cx="1289216" cy="1020665"/>
          </a:xfrm>
          <a:prstGeom prst="arc">
            <a:avLst>
              <a:gd name="adj1" fmla="val 15790042"/>
              <a:gd name="adj2" fmla="val 3635059"/>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53D85FB6-640E-2D6E-AE75-F292DDEF1908}"/>
              </a:ext>
            </a:extLst>
          </p:cNvPr>
          <p:cNvSpPr/>
          <p:nvPr/>
        </p:nvSpPr>
        <p:spPr>
          <a:xfrm rot="16794841">
            <a:off x="3846980" y="5509593"/>
            <a:ext cx="1289216" cy="1020665"/>
          </a:xfrm>
          <a:prstGeom prst="arc">
            <a:avLst>
              <a:gd name="adj1" fmla="val 16082239"/>
              <a:gd name="adj2" fmla="val 3837081"/>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330A9105-292D-5EEF-C6CE-C948B362E4F9}"/>
              </a:ext>
            </a:extLst>
          </p:cNvPr>
          <p:cNvSpPr/>
          <p:nvPr/>
        </p:nvSpPr>
        <p:spPr>
          <a:xfrm rot="16794841">
            <a:off x="2834479" y="5606237"/>
            <a:ext cx="1289216" cy="1020665"/>
          </a:xfrm>
          <a:prstGeom prst="arc">
            <a:avLst>
              <a:gd name="adj1" fmla="val 16253309"/>
              <a:gd name="adj2" fmla="val 3837081"/>
            </a:avLst>
          </a:prstGeom>
          <a:ln>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7800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B42DE-E852-F358-B575-C410D712C1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62AA58-1D51-32A5-C3DC-01536FDB19B3}"/>
              </a:ext>
            </a:extLst>
          </p:cNvPr>
          <p:cNvSpPr>
            <a:spLocks noGrp="1"/>
          </p:cNvSpPr>
          <p:nvPr>
            <p:ph type="title"/>
          </p:nvPr>
        </p:nvSpPr>
        <p:spPr/>
        <p:txBody>
          <a:bodyPr/>
          <a:lstStyle/>
          <a:p>
            <a:r>
              <a:rPr lang="en-US" dirty="0"/>
              <a:t>ERCOT Average Hourly Load by Year</a:t>
            </a:r>
            <a:endParaRPr lang="en-US" dirty="0">
              <a:cs typeface="Arial"/>
            </a:endParaRPr>
          </a:p>
        </p:txBody>
      </p:sp>
      <p:sp>
        <p:nvSpPr>
          <p:cNvPr id="5" name="Slide Number Placeholder 4">
            <a:extLst>
              <a:ext uri="{FF2B5EF4-FFF2-40B4-BE49-F238E27FC236}">
                <a16:creationId xmlns:a16="http://schemas.microsoft.com/office/drawing/2014/main" id="{7793C785-0C2B-21AC-CE71-A5BAFD8235F3}"/>
              </a:ext>
            </a:extLst>
          </p:cNvPr>
          <p:cNvSpPr>
            <a:spLocks noGrp="1"/>
          </p:cNvSpPr>
          <p:nvPr>
            <p:ph type="sldNum" sz="quarter" idx="12"/>
          </p:nvPr>
        </p:nvSpPr>
        <p:spPr/>
        <p:txBody>
          <a:bodyPr/>
          <a:lstStyle/>
          <a:p>
            <a:fld id="{BCDE79FB-97BA-492B-8D57-F1373F9ADA95}" type="slidenum">
              <a:rPr lang="en-US" dirty="0" smtClean="0"/>
              <a:t>8</a:t>
            </a:fld>
            <a:endParaRPr lang="en-US"/>
          </a:p>
        </p:txBody>
      </p:sp>
      <p:pic>
        <p:nvPicPr>
          <p:cNvPr id="7" name="Picture 6">
            <a:extLst>
              <a:ext uri="{FF2B5EF4-FFF2-40B4-BE49-F238E27FC236}">
                <a16:creationId xmlns:a16="http://schemas.microsoft.com/office/drawing/2014/main" id="{7FC04B74-457C-E636-B07D-269D74510163}"/>
              </a:ext>
            </a:extLst>
          </p:cNvPr>
          <p:cNvPicPr>
            <a:picLocks noChangeAspect="1"/>
          </p:cNvPicPr>
          <p:nvPr/>
        </p:nvPicPr>
        <p:blipFill>
          <a:blip r:embed="rId2">
            <a:extLst>
              <a:ext uri="{28A0092B-C50C-407E-A947-70E740481C1C}">
                <a14:useLocalDpi xmlns:a14="http://schemas.microsoft.com/office/drawing/2010/main" val="0"/>
              </a:ext>
            </a:extLst>
          </a:blip>
          <a:srcRect l="575"/>
          <a:stretch>
            <a:fillRect/>
          </a:stretch>
        </p:blipFill>
        <p:spPr>
          <a:xfrm>
            <a:off x="1707355" y="1071562"/>
            <a:ext cx="10008881" cy="5337115"/>
          </a:xfrm>
          <a:prstGeom prst="rect">
            <a:avLst/>
          </a:prstGeom>
        </p:spPr>
      </p:pic>
    </p:spTree>
    <p:extLst>
      <p:ext uri="{BB962C8B-B14F-4D97-AF65-F5344CB8AC3E}">
        <p14:creationId xmlns:p14="http://schemas.microsoft.com/office/powerpoint/2010/main" val="51825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3AEA3-0256-DB56-B65E-91051E4B1C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DA11176-3D64-A3C9-263A-999D64839624}"/>
              </a:ext>
            </a:extLst>
          </p:cNvPr>
          <p:cNvSpPr>
            <a:spLocks noGrp="1"/>
          </p:cNvSpPr>
          <p:nvPr>
            <p:ph type="title"/>
          </p:nvPr>
        </p:nvSpPr>
        <p:spPr>
          <a:xfrm>
            <a:off x="1358329" y="2514600"/>
            <a:ext cx="10248900" cy="914400"/>
          </a:xfrm>
        </p:spPr>
        <p:txBody>
          <a:bodyPr/>
          <a:lstStyle/>
          <a:p>
            <a:pPr algn="ctr"/>
            <a:r>
              <a:rPr lang="en-US" dirty="0"/>
              <a:t>Inertia Analysis</a:t>
            </a:r>
          </a:p>
        </p:txBody>
      </p:sp>
    </p:spTree>
    <p:extLst>
      <p:ext uri="{BB962C8B-B14F-4D97-AF65-F5344CB8AC3E}">
        <p14:creationId xmlns:p14="http://schemas.microsoft.com/office/powerpoint/2010/main" val="1081138920"/>
      </p:ext>
    </p:extLst>
  </p:cSld>
  <p:clrMapOvr>
    <a:masterClrMapping/>
  </p:clrMapOvr>
</p:sld>
</file>

<file path=ppt/theme/theme1.xml><?xml version="1.0" encoding="utf-8"?>
<a:theme xmlns:a="http://schemas.openxmlformats.org/drawingml/2006/main" name="Cover">
  <a:themeElements>
    <a:clrScheme name="ERCOT colors">
      <a:dk1>
        <a:srgbClr val="171A1C"/>
      </a:dk1>
      <a:lt1>
        <a:srgbClr val="FFFFFF"/>
      </a:lt1>
      <a:dk2>
        <a:srgbClr val="5B6770"/>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534C9C"/>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D Tempate - Public" id="{58417566-EC10-4ACB-997B-49D53A93EF9B}" vid="{CF3DD09F-7392-4B1F-8B8F-3FE0A612B661}"/>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D Tempate - Public" id="{58417566-EC10-4ACB-997B-49D53A93EF9B}" vid="{C4D18BAA-242D-4044-BD15-19C20083B4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552480174BF8469F39C31E12487EB1" ma:contentTypeVersion="12" ma:contentTypeDescription="Create a new document." ma:contentTypeScope="" ma:versionID="d0cf59b3210a3b7b7f84a0df0128b7b8">
  <xsd:schema xmlns:xsd="http://www.w3.org/2001/XMLSchema" xmlns:xs="http://www.w3.org/2001/XMLSchema" xmlns:p="http://schemas.microsoft.com/office/2006/metadata/properties" xmlns:ns2="9a294488-ae88-4f55-9781-99adf38080ce" targetNamespace="http://schemas.microsoft.com/office/2006/metadata/properties" ma:root="true" ma:fieldsID="26304e3e234391e4c406ae6b8e7c21b6" ns2:_="">
    <xsd:import namespace="9a294488-ae88-4f55-9781-99adf38080ce"/>
    <xsd:element name="properties">
      <xsd:complexType>
        <xsd:sequence>
          <xsd:element name="documentManagement">
            <xsd:complexType>
              <xsd:all>
                <xsd:element ref="ns2:Audience" minOccurs="0"/>
                <xsd:element ref="ns2:Topic" minOccurs="0"/>
                <xsd:element ref="ns2:SME" minOccurs="0"/>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4488-ae88-4f55-9781-99adf38080ce" elementFormDefault="qualified">
    <xsd:import namespace="http://schemas.microsoft.com/office/2006/documentManagement/types"/>
    <xsd:import namespace="http://schemas.microsoft.com/office/infopath/2007/PartnerControls"/>
    <xsd:element name="Audience" ma:index="2" nillable="true" ma:displayName="Audience" ma:format="Dropdown" ma:internalName="Audience" ma:readOnly="false">
      <xsd:simpleType>
        <xsd:restriction base="dms:Choice">
          <xsd:enumeration value="Public"/>
          <xsd:enumeration value="Internal"/>
          <xsd:enumeration value="Confidential"/>
        </xsd:restriction>
      </xsd:simpleType>
    </xsd:element>
    <xsd:element name="Topic" ma:index="3" nillable="true" ma:displayName="Topic" ma:format="Dropdown" ma:internalName="Topic" ma:readOnly="false">
      <xsd:simpleType>
        <xsd:restriction base="dms:Choice">
          <xsd:enumeration value="Generation &amp; Interconnection Queue"/>
          <xsd:enumeration value="Overview"/>
          <xsd:enumeration value="Capacity/Resource Adequacy"/>
          <xsd:enumeration value="History"/>
          <xsd:enumeration value="Market"/>
          <xsd:enumeration value="Fuel/Resource Mix"/>
          <xsd:enumeration value="Growth/Challenges"/>
          <xsd:enumeration value="Ancillary Services"/>
          <xsd:enumeration value="Demand/Load Growth"/>
          <xsd:enumeration value="Transmission &amp; Ties"/>
          <xsd:enumeration value="Texas Energy Fund"/>
          <xsd:enumeration value="DG &amp; DER"/>
          <xsd:enumeration value="Records"/>
          <xsd:enumeration value="Weatherization"/>
          <xsd:enumeration value="Inverter-Based Resources (IBRs)"/>
          <xsd:enumeration value="Market Design"/>
          <xsd:enumeration value="ERCOT Facts"/>
          <xsd:enumeration value="Forecasting"/>
          <xsd:enumeration value="Grid Conditions"/>
          <xsd:enumeration value="Planning"/>
          <xsd:enumeration value="ERCOT 101 Basics"/>
          <xsd:enumeration value="Winter Storm Comparison &amp; Peaks"/>
          <xsd:enumeration value="Large Loads"/>
          <xsd:enumeration value="Board"/>
        </xsd:restriction>
      </xsd:simpleType>
    </xsd:element>
    <xsd:element name="SME" ma:index="4" nillable="true" ma:displayName="SME" ma:format="Dropdown" ma:internalName="SME" ma:readOnly="fals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ME xmlns="9a294488-ae88-4f55-9781-99adf38080ce" xsi:nil="true"/>
    <Audience xmlns="9a294488-ae88-4f55-9781-99adf38080ce">Public</Audience>
    <Topic xmlns="9a294488-ae88-4f55-9781-99adf38080ce">Board</Topic>
  </documentManagement>
</p:properties>
</file>

<file path=customXml/itemProps1.xml><?xml version="1.0" encoding="utf-8"?>
<ds:datastoreItem xmlns:ds="http://schemas.openxmlformats.org/officeDocument/2006/customXml" ds:itemID="{EA181FC7-E0B3-4CCF-BAED-0751DD6888C1}">
  <ds:schemaRefs>
    <ds:schemaRef ds:uri="9a294488-ae88-4f55-9781-99adf38080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5F0D9A-76C6-47AB-8EA6-CBA1772D64F7}">
  <ds:schemaRefs>
    <ds:schemaRef ds:uri="http://schemas.microsoft.com/sharepoint/v3/contenttype/forms"/>
  </ds:schemaRefs>
</ds:datastoreItem>
</file>

<file path=customXml/itemProps3.xml><?xml version="1.0" encoding="utf-8"?>
<ds:datastoreItem xmlns:ds="http://schemas.openxmlformats.org/officeDocument/2006/customXml" ds:itemID="{B970867C-C13B-4DA0-8481-5C4EBFD44B0B}">
  <ds:schemaRefs>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purl.org/dc/terms/"/>
    <ds:schemaRef ds:uri="http://purl.org/dc/elements/1.1/"/>
    <ds:schemaRef ds:uri="9a294488-ae88-4f55-9781-99adf38080ce"/>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Board Template - Public</Template>
  <TotalTime>3371</TotalTime>
  <Words>1757</Words>
  <Application>Microsoft Office PowerPoint</Application>
  <PresentationFormat>Widescreen</PresentationFormat>
  <Paragraphs>302</Paragraphs>
  <Slides>41</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Aptos</vt:lpstr>
      <vt:lpstr>Arial</vt:lpstr>
      <vt:lpstr>Calibri</vt:lpstr>
      <vt:lpstr>Cambria</vt:lpstr>
      <vt:lpstr>Cambria Math</vt:lpstr>
      <vt:lpstr>Courier New</vt:lpstr>
      <vt:lpstr>Times New Roman</vt:lpstr>
      <vt:lpstr>Wingdings</vt:lpstr>
      <vt:lpstr>Cover</vt:lpstr>
      <vt:lpstr>Page Design</vt:lpstr>
      <vt:lpstr>ERCOT Annual Inertia Analysis   Jorge Cantu ERCOT Operations Planning    PDCWG April 15, 2026  </vt:lpstr>
      <vt:lpstr>Effect of Synchronous Inertia on System Frequency</vt:lpstr>
      <vt:lpstr>Inertia Calculation and Monitoring</vt:lpstr>
      <vt:lpstr>Fast Frequency Response (FFR) Added in 2020</vt:lpstr>
      <vt:lpstr>Wind Generation Capacity</vt:lpstr>
      <vt:lpstr>Solar Generation Capacity</vt:lpstr>
      <vt:lpstr>Battery Capacity</vt:lpstr>
      <vt:lpstr>ERCOT Average Hourly Load by Year</vt:lpstr>
      <vt:lpstr>Inertia Analysis</vt:lpstr>
      <vt:lpstr>Total Inertia 2016-2026</vt:lpstr>
      <vt:lpstr>Total Inertia by Group 2020-2025</vt:lpstr>
      <vt:lpstr>Lowest 100 Hours Ranked of Total Inertia 2020-2025</vt:lpstr>
      <vt:lpstr>ERCOT Load by Month 2020-2025</vt:lpstr>
      <vt:lpstr>IRR Penetration</vt:lpstr>
      <vt:lpstr>IRR Penetration by Month 2020-2025</vt:lpstr>
      <vt:lpstr>IRR Penetration Low Inertia Group (&lt; 150 GW*s) by Month 2020-2025</vt:lpstr>
      <vt:lpstr>Net Load Correlation</vt:lpstr>
      <vt:lpstr>Correlation between Inertia and Net Load</vt:lpstr>
      <vt:lpstr>Net Load by Month 2020-2025</vt:lpstr>
      <vt:lpstr>Total Inertia by Month 2020-2025 </vt:lpstr>
      <vt:lpstr>Combined Cycle Correlation</vt:lpstr>
      <vt:lpstr>Correlation between CC Generation and Total Inertia</vt:lpstr>
      <vt:lpstr>Total Inertia by Unit Type 2020-2025 </vt:lpstr>
      <vt:lpstr>CC Inertia by Month 2020-2025</vt:lpstr>
      <vt:lpstr>Lowest Inertia During Day Hours</vt:lpstr>
      <vt:lpstr>Average Inertia per Hour 2020-2025</vt:lpstr>
      <vt:lpstr>Average Inertia per Hour 2020-2025 (Seasonal)</vt:lpstr>
      <vt:lpstr>Average Net Load per Hour 2020-2025</vt:lpstr>
      <vt:lpstr>2026 Brief Overview</vt:lpstr>
      <vt:lpstr>Lowest 100 Hours of Inertia 2021-2026</vt:lpstr>
      <vt:lpstr>Average Total Inertia by Hour March 2021-2026</vt:lpstr>
      <vt:lpstr>FFR by 2 Hour Blocks 2023-2026^ </vt:lpstr>
      <vt:lpstr>Summary</vt:lpstr>
      <vt:lpstr>Thank you! </vt:lpstr>
      <vt:lpstr>Appendix</vt:lpstr>
      <vt:lpstr>Low Inertia Group (&lt; 150 GW*s) by Month 2020-2025</vt:lpstr>
      <vt:lpstr>Lowest 100 Net Load Ranked Hours 2020-2025 </vt:lpstr>
      <vt:lpstr>Correlation between Inertia and Net Load 2021 – 2026*</vt:lpstr>
      <vt:lpstr>Total Inertia by Unit Type in Low Inertia Group (&lt;150 GW*s)  2020-2025 </vt:lpstr>
      <vt:lpstr>CC Gen and Inertia Low Inertia Period by Month 2020-2025</vt:lpstr>
      <vt:lpstr>Natural Gas Prices Jan 2025 – Dec 2025</vt:lpstr>
    </vt:vector>
  </TitlesOfParts>
  <Company>ERCOT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Albaaj, AJ</dc:creator>
  <cp:lastModifiedBy>Cantu, Jorge</cp:lastModifiedBy>
  <cp:revision>35</cp:revision>
  <dcterms:created xsi:type="dcterms:W3CDTF">2025-08-27T15:12:18Z</dcterms:created>
  <dcterms:modified xsi:type="dcterms:W3CDTF">2026-04-15T14:04:46Z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0x010100A2552480174BF8469F39C31E12487EB1</vt:lpwstr>
  </property>
  <property fmtid="{D5CDD505-2E9C-101B-9397-08002B2CF9AE}" pid="4" name="MSIP_Label_c144db1d-993e-40da-980d-6eea152adc50_Enabled">
    <vt:lpwstr>true</vt:lpwstr>
  </property>
  <property fmtid="{D5CDD505-2E9C-101B-9397-08002B2CF9AE}" pid="5" name="MSIP_Label_c144db1d-993e-40da-980d-6eea152adc50_SetDate">
    <vt:lpwstr>2025-08-05T21:13:15Z</vt:lpwstr>
  </property>
  <property fmtid="{D5CDD505-2E9C-101B-9397-08002B2CF9AE}" pid="6" name="MSIP_Label_c144db1d-993e-40da-980d-6eea152adc50_Method">
    <vt:lpwstr>Privileged</vt:lpwstr>
  </property>
  <property fmtid="{D5CDD505-2E9C-101B-9397-08002B2CF9AE}" pid="7" name="MSIP_Label_c144db1d-993e-40da-980d-6eea152adc50_Name">
    <vt:lpwstr>Public</vt:lpwstr>
  </property>
  <property fmtid="{D5CDD505-2E9C-101B-9397-08002B2CF9AE}" pid="8" name="MSIP_Label_c144db1d-993e-40da-980d-6eea152adc50_SiteId">
    <vt:lpwstr>0afb747d-bff7-4596-a9fc-950ef9e0ec45</vt:lpwstr>
  </property>
  <property fmtid="{D5CDD505-2E9C-101B-9397-08002B2CF9AE}" pid="9" name="MSIP_Label_c144db1d-993e-40da-980d-6eea152adc50_ActionId">
    <vt:lpwstr>f35fa23a-6547-4057-ad86-b0193f29d73c</vt:lpwstr>
  </property>
  <property fmtid="{D5CDD505-2E9C-101B-9397-08002B2CF9AE}" pid="10" name="MSIP_Label_c144db1d-993e-40da-980d-6eea152adc50_ContentBits">
    <vt:lpwstr>0</vt:lpwstr>
  </property>
  <property fmtid="{D5CDD505-2E9C-101B-9397-08002B2CF9AE}" pid="11" name="MSIP_Label_c144db1d-993e-40da-980d-6eea152adc50_Tag">
    <vt:lpwstr>10, 0, 1, 1</vt:lpwstr>
  </property>
</Properties>
</file>