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  <p:sldMasterId id="2147483661" r:id="rId7"/>
  </p:sldMasterIdLst>
  <p:notesMasterIdLst>
    <p:notesMasterId r:id="rId33"/>
  </p:notesMasterIdLst>
  <p:handoutMasterIdLst>
    <p:handoutMasterId r:id="rId34"/>
  </p:handoutMasterIdLst>
  <p:sldIdLst>
    <p:sldId id="319" r:id="rId8"/>
    <p:sldId id="263" r:id="rId9"/>
    <p:sldId id="272" r:id="rId10"/>
    <p:sldId id="308" r:id="rId11"/>
    <p:sldId id="310" r:id="rId12"/>
    <p:sldId id="313" r:id="rId13"/>
    <p:sldId id="314" r:id="rId14"/>
    <p:sldId id="266" r:id="rId15"/>
    <p:sldId id="275" r:id="rId16"/>
    <p:sldId id="317" r:id="rId17"/>
    <p:sldId id="269" r:id="rId18"/>
    <p:sldId id="282" r:id="rId19"/>
    <p:sldId id="318" r:id="rId20"/>
    <p:sldId id="270" r:id="rId21"/>
    <p:sldId id="284" r:id="rId22"/>
    <p:sldId id="285" r:id="rId23"/>
    <p:sldId id="295" r:id="rId24"/>
    <p:sldId id="286" r:id="rId25"/>
    <p:sldId id="293" r:id="rId26"/>
    <p:sldId id="316" r:id="rId27"/>
    <p:sldId id="287" r:id="rId28"/>
    <p:sldId id="305" r:id="rId29"/>
    <p:sldId id="289" r:id="rId30"/>
    <p:sldId id="315" r:id="rId31"/>
    <p:sldId id="312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80315" autoAdjust="0"/>
  </p:normalViewPr>
  <p:slideViewPr>
    <p:cSldViewPr showGuides="1">
      <p:cViewPr varScale="1">
        <p:scale>
          <a:sx n="120" d="100"/>
          <a:sy n="120" d="100"/>
        </p:scale>
        <p:origin x="2862" y="32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commentAuthors" Target="commentAuthor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6/12/23  - PSRR dynamic threshold enabled. The Max PSSR started at 80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6/15/23 – The Max PSRR threshold increased to 100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10/26/23 – Max Integral ACE Feedback changed from 350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3/7/24 – PSRR threshold increased from 100 MW/Min to 120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05/30/24 – Max Integral ACE Feedback changed from 250 MW to 350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8/28/24 – PSS Dynamic Threshold changed from 120 MW/Min – 180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10/31/24– K5 changed to 0.5 to 1 to correct the time error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11/1/24  - K5 changed from 1 to 0.75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11/5/24 – K5 changed from 0.75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11/18/24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11/22/24 – K5 changed from 0.75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3/5/25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3/6/25 – K5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3/7/25 – Max Ace Integral Feedback changed from 350 MW to 400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3/7/25 – PSRR Dynamic Threshold for sunrise and sunset changed from 180 MW/Min to 225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3/11/25 – Max Ace Integral Feedback changed from 400 MW to 350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3/12/25 – K5 changed from 1 to 0.5</a:t>
            </a:r>
          </a:p>
          <a:p>
            <a:r>
              <a:rPr lang="en-US" baseline="0" dirty="0"/>
              <a:t>6/6/25 – K5 changed from 0.5 to 0.75</a:t>
            </a:r>
          </a:p>
          <a:p>
            <a:r>
              <a:rPr lang="en-US" baseline="0" dirty="0"/>
              <a:t>6/13/25 – K5 changes from 0.75 to 0.5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6A1BA-F6DF-CE8A-ABE7-CA605FD4C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CB5D0C-C903-53B7-FDB5-972ECCF042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FC2974-0411-803E-A442-373E3EF03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1398A-2EEF-F0D8-DD01-73C7C8D197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53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Load is seeing an overall increase compared to the last two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total load is more than the last year. </a:t>
            </a:r>
          </a:p>
          <a:p>
            <a:endParaRPr lang="en-US" dirty="0"/>
          </a:p>
          <a:p>
            <a:r>
              <a:rPr lang="en-US" dirty="0"/>
              <a:t>More Net Load during Up ramp hours.</a:t>
            </a:r>
          </a:p>
          <a:p>
            <a:endParaRPr lang="en-US" dirty="0"/>
          </a:p>
          <a:p>
            <a:r>
              <a:rPr lang="en-US" dirty="0"/>
              <a:t>Net Load: dashed line.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 hourly load ramp trend remained similar compared to the last couple of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Wind generation is slightly lower than last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C29C8-0964-8C3F-B674-13046BCDA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3E60BC-10FD-456B-A6EF-1BC6CF821E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3A718E-5A18-0DC2-54B6-1D16F8E8ED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Wind generation is slightly lower than last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8F51A-C107-DA19-6353-8D255869AD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85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Net Capacity on Start-Up/</a:t>
            </a:r>
            <a:r>
              <a:rPr lang="en-US" strike="noStrike" dirty="0" err="1"/>
              <a:t>ShutDown</a:t>
            </a:r>
            <a:r>
              <a:rPr lang="en-US" strike="noStrike" dirty="0"/>
              <a:t> are generally following the trends of the last two years. More capacity during sunset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/>
              <a:t>Min, Max,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15-minute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="0" baseline="0" dirty="0">
                <a:solidFill>
                  <a:srgbClr val="FF0000"/>
                </a:solidFill>
                <a:highlight>
                  <a:srgbClr val="FF0000"/>
                </a:highlight>
              </a:rPr>
              <a:t>10/2025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/>
              <a:t>HE10 -&gt; </a:t>
            </a:r>
            <a:r>
              <a:rPr lang="en-US" sz="1800" b="0" i="0" u="none" strike="noStrike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495 </a:t>
            </a:r>
            <a:r>
              <a:rPr lang="en-US" baseline="0" dirty="0"/>
              <a:t>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="0" baseline="0" dirty="0"/>
              <a:t>10/2025</a:t>
            </a:r>
            <a:r>
              <a:rPr lang="en-US" baseline="0" dirty="0"/>
              <a:t> HE9 -&gt;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-625 </a:t>
            </a:r>
            <a:r>
              <a:rPr lang="en-US" baseline="0" dirty="0"/>
              <a:t>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Largest expected generation deviation occurs during solar ramps. We see a positive average expected generation deviation in October.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dirty="0"/>
              <a:t>Reference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3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1-min NSLL ramp values were examined in bins of 10 MWs  (as tracked on x-axis) and the average rate of intervals during which regulation was exhausted (i.e. remaining regulation was less than 5 MW) was computed (as tracked on y-axis).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NSLL includes Large Loads and Steel Mills that are not following SCED dispatch.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Trend is the same: we see low correlation between regulation exhaustion and NSLL ramp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01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wind ramp forecast, SCED PWRR MAE is smaller than the Persistence forecast with more errors occur during ramping hours. 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errors during ramping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solar ramp forecast, SCED PSRR is generally performing better when compared to the persistence forecast, particularly during the most significant solar ramp hours.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Similar to wind, generally we see greater forecast errors during ramping periods. </a:t>
            </a:r>
            <a:endParaRPr lang="en-US" strike="noStrike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Total regulation deployed compared with the previous two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9B485-29B8-2102-6166-363E0C9B5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172128-64C7-BB26-18ED-A0933A8ABA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67A11E-92DD-F236-D0E0-F0F114F95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Total regulation deployed compared with the previous two years.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E679D-2A21-B7A2-2A19-5A5E41884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73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Regulation up bias occurrence for consecutive SCED intervals for all hours is 136 and peak hours is 48.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21CF500-4BD3-92C6-CCBD-156DED65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52" y="1430449"/>
            <a:ext cx="4173848" cy="1848259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5BFBC12E-0B6E-E8C7-9088-B497FB4917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8152" y="3501137"/>
            <a:ext cx="4173848" cy="682625"/>
          </a:xfrm>
        </p:spPr>
        <p:txBody>
          <a:bodyPr wrap="square"/>
          <a:lstStyle>
            <a:lvl1pPr>
              <a:defRPr sz="1800" b="1">
                <a:solidFill>
                  <a:srgbClr val="00829B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4F3841-022A-64DD-C790-8E712FB9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79282" y="0"/>
            <a:ext cx="346471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E7750B-0863-BB91-0C67-54B5E9B868D6}"/>
              </a:ext>
            </a:extLst>
          </p:cNvPr>
          <p:cNvSpPr txBox="1"/>
          <p:nvPr userDrawn="1"/>
        </p:nvSpPr>
        <p:spPr>
          <a:xfrm>
            <a:off x="6024657" y="1370524"/>
            <a:ext cx="27192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Learn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61C0C-432D-CBAD-EA65-6543DA81C252}"/>
              </a:ext>
            </a:extLst>
          </p:cNvPr>
          <p:cNvSpPr txBox="1"/>
          <p:nvPr userDrawn="1"/>
        </p:nvSpPr>
        <p:spPr>
          <a:xfrm>
            <a:off x="6041159" y="1783081"/>
            <a:ext cx="2490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29B"/>
                </a:solidFill>
              </a:rPr>
              <a:t>www.ercot.com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81169-74C0-5084-B1E5-21B24E64EBD9}"/>
              </a:ext>
            </a:extLst>
          </p:cNvPr>
          <p:cNvSpPr txBox="1"/>
          <p:nvPr userDrawn="1"/>
        </p:nvSpPr>
        <p:spPr>
          <a:xfrm>
            <a:off x="6024657" y="2442045"/>
            <a:ext cx="27192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Download ERCOT Mobile App</a:t>
            </a:r>
          </a:p>
        </p:txBody>
      </p:sp>
      <p:pic>
        <p:nvPicPr>
          <p:cNvPr id="9" name="Graphic 8" descr="Google play logo on the left and App Store logo on the right">
            <a:extLst>
              <a:ext uri="{FF2B5EF4-FFF2-40B4-BE49-F238E27FC236}">
                <a16:creationId xmlns:a16="http://schemas.microsoft.com/office/drawing/2014/main" id="{4CC00E98-A942-2688-815D-B898449C0B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6026" y="2987764"/>
            <a:ext cx="1976343" cy="3674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BBA5BE-9DD2-6EE7-CE28-D076D6D33E94}"/>
              </a:ext>
            </a:extLst>
          </p:cNvPr>
          <p:cNvSpPr txBox="1"/>
          <p:nvPr userDrawn="1"/>
        </p:nvSpPr>
        <p:spPr>
          <a:xfrm>
            <a:off x="6041159" y="3786789"/>
            <a:ext cx="27192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Connect With Us</a:t>
            </a:r>
          </a:p>
        </p:txBody>
      </p:sp>
      <p:pic>
        <p:nvPicPr>
          <p:cNvPr id="11" name="Graphic 10" descr="Instagram icon">
            <a:extLst>
              <a:ext uri="{FF2B5EF4-FFF2-40B4-BE49-F238E27FC236}">
                <a16:creationId xmlns:a16="http://schemas.microsoft.com/office/drawing/2014/main" id="{808F1D0F-170C-B600-9B14-471787DABD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4597" y="4359747"/>
            <a:ext cx="236246" cy="3149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EB4558-FE65-DD30-A396-E7A22D6A4264}"/>
              </a:ext>
            </a:extLst>
          </p:cNvPr>
          <p:cNvSpPr txBox="1"/>
          <p:nvPr userDrawn="1"/>
        </p:nvSpPr>
        <p:spPr>
          <a:xfrm>
            <a:off x="6536605" y="4378550"/>
            <a:ext cx="23240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facebook.com/ERCOTISO</a:t>
            </a:r>
          </a:p>
        </p:txBody>
      </p:sp>
      <p:pic>
        <p:nvPicPr>
          <p:cNvPr id="13" name="Graphic 12" descr="Twitter or X  icon">
            <a:extLst>
              <a:ext uri="{FF2B5EF4-FFF2-40B4-BE49-F238E27FC236}">
                <a16:creationId xmlns:a16="http://schemas.microsoft.com/office/drawing/2014/main" id="{787C2377-716C-DE29-E499-06278CE1DB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44597" y="4816174"/>
            <a:ext cx="236246" cy="3149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BFB969-D759-088E-D454-9701B3843365}"/>
              </a:ext>
            </a:extLst>
          </p:cNvPr>
          <p:cNvSpPr txBox="1"/>
          <p:nvPr userDrawn="1"/>
        </p:nvSpPr>
        <p:spPr>
          <a:xfrm>
            <a:off x="6536604" y="4823175"/>
            <a:ext cx="1581098" cy="23083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050" dirty="0"/>
              <a:t>x.com/ercot_iso</a:t>
            </a:r>
          </a:p>
        </p:txBody>
      </p:sp>
      <p:pic>
        <p:nvPicPr>
          <p:cNvPr id="15" name="Graphic 14" descr="LinkedIn icon">
            <a:extLst>
              <a:ext uri="{FF2B5EF4-FFF2-40B4-BE49-F238E27FC236}">
                <a16:creationId xmlns:a16="http://schemas.microsoft.com/office/drawing/2014/main" id="{44604974-1959-249D-D54A-C4A63E150B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244597" y="5292079"/>
            <a:ext cx="236246" cy="3149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05696A-1EA6-9F4D-1D36-33EB7B0D95CF}"/>
              </a:ext>
            </a:extLst>
          </p:cNvPr>
          <p:cNvSpPr txBox="1"/>
          <p:nvPr userDrawn="1"/>
        </p:nvSpPr>
        <p:spPr>
          <a:xfrm>
            <a:off x="6536605" y="5299080"/>
            <a:ext cx="2349263" cy="23083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050" dirty="0"/>
              <a:t>linkedin.com/company/ercot</a:t>
            </a:r>
          </a:p>
        </p:txBody>
      </p:sp>
      <p:pic>
        <p:nvPicPr>
          <p:cNvPr id="17" name="Graphic 16" descr="Instagram icon">
            <a:extLst>
              <a:ext uri="{FF2B5EF4-FFF2-40B4-BE49-F238E27FC236}">
                <a16:creationId xmlns:a16="http://schemas.microsoft.com/office/drawing/2014/main" id="{253A132C-4DFA-62F1-D25A-9C17628037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44596" y="5773360"/>
            <a:ext cx="236247" cy="3149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6F1584-300D-A8F1-CE34-0DF564E440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6529591" y="5773359"/>
            <a:ext cx="2349263" cy="23083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050" dirty="0"/>
              <a:t>instagram.com/ercot_iso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7C754C4F-B602-D803-BB7A-BEE1415C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152" y="6356351"/>
            <a:ext cx="417384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DDF3-D449-4F98-B894-CB4D05D68FAC}" type="datetime4">
              <a:rPr lang="en-US" smtClean="0"/>
              <a:t>April 14,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373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1(defau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6855-B24E-92AB-2FE8-002F720AEB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552" y="2564247"/>
            <a:ext cx="3661926" cy="3999346"/>
          </a:xfrm>
          <a:prstGeom prst="rect">
            <a:avLst/>
          </a:prstGeom>
        </p:spPr>
        <p:txBody>
          <a:bodyPr anchor="t"/>
          <a:lstStyle>
            <a:lvl1pPr algn="l">
              <a:defRPr lang="en-US" sz="1500" b="1" dirty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ED41D71-8915-53EB-36A0-392D41DD0E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4820522" y="5054601"/>
            <a:ext cx="3900911" cy="1457037"/>
          </a:xfrm>
          <a:prstGeom prst="foldedCorner">
            <a:avLst>
              <a:gd name="adj" fmla="val 21194"/>
            </a:avLst>
          </a:prstGeom>
          <a:solidFill>
            <a:srgbClr val="E6EBF0">
              <a:alpha val="68000"/>
            </a:srgbClr>
          </a:solidFill>
          <a:ln w="9525" cap="rnd">
            <a:noFill/>
          </a:ln>
          <a:effectLst>
            <a:outerShdw blurRad="50800" dist="38100" dir="10800000" sx="1000" sy="1000" algn="r" rotWithShape="0">
              <a:prstClr val="black">
                <a:alpha val="46000"/>
              </a:prstClr>
            </a:outerShdw>
          </a:effectLst>
        </p:spPr>
        <p:txBody>
          <a:bodyPr vert="horz" wrap="square" lIns="274320" tIns="182880" rIns="640080" bIns="182880">
            <a:noAutofit/>
          </a:bodyPr>
          <a:lstStyle>
            <a:lvl1pPr marL="0" indent="0">
              <a:buNone/>
              <a:defRPr lang="en-US" sz="1200" b="1" dirty="0"/>
            </a:lvl1pPr>
            <a:lvl2pPr marL="41148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US" sz="1050" dirty="0" smtClean="0"/>
            </a:lvl2pPr>
            <a:lvl3pPr marL="411480" indent="-137160">
              <a:lnSpc>
                <a:spcPct val="100000"/>
              </a:lnSpc>
              <a:spcBef>
                <a:spcPts val="75"/>
              </a:spcBef>
              <a:buFont typeface="Arial" panose="020B0604020202020204" pitchFamily="34" charset="0"/>
              <a:buChar char="◦"/>
              <a:defRPr lang="en-US" sz="1050" dirty="0"/>
            </a:lvl3pPr>
            <a:lvl4pPr marL="54864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lang="en-US" sz="1050" dirty="0" smtClean="0"/>
            </a:lvl4pPr>
            <a:lvl5pPr marL="68580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◦"/>
              <a:defRPr lang="en-US" sz="1050" dirty="0"/>
            </a:lvl5pPr>
            <a:lvl6pPr marL="82296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  <a:defRPr sz="105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4A302066-7B9E-F90D-A634-1CEEF4EAA7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20524" y="1092200"/>
            <a:ext cx="3900910" cy="25515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None/>
              <a:defRPr sz="1200" b="1" i="0"/>
            </a:lvl1pPr>
            <a:lvl2pPr marL="41148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1050"/>
            </a:lvl2pPr>
            <a:lvl3pPr marL="54864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sz="1050"/>
            </a:lvl3pPr>
            <a:lvl4pPr marL="68580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◦"/>
              <a:defRPr sz="1050"/>
            </a:lvl4pPr>
            <a:lvl5pPr marL="82296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70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6F8A40-F0D0-857B-E8A8-1B3161AC4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C5253-5E42-F62E-EA4E-3AB21BA87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15468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1000">
                <a:srgbClr val="B1E5ED">
                  <a:alpha val="6667"/>
                </a:srgbClr>
              </a:gs>
              <a:gs pos="71000">
                <a:srgbClr val="2794A4">
                  <a:alpha val="83922"/>
                </a:srgbClr>
              </a:gs>
              <a:gs pos="98000">
                <a:srgbClr val="00343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ERCOT logo white on background">
            <a:extLst>
              <a:ext uri="{FF2B5EF4-FFF2-40B4-BE49-F238E27FC236}">
                <a16:creationId xmlns:a16="http://schemas.microsoft.com/office/drawing/2014/main" id="{590365CF-9C80-03DF-D245-DBE4EBA33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917" y="1125953"/>
            <a:ext cx="1819411" cy="889910"/>
          </a:xfrm>
          <a:prstGeom prst="rect">
            <a:avLst/>
          </a:prstGeom>
          <a:effectLst>
            <a:outerShdw blurRad="50800" dist="12700" dir="10800000" algn="r" rotWithShape="0">
              <a:schemeClr val="tx2">
                <a:alpha val="40000"/>
              </a:scheme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1A5353-DA71-B6B2-BDDB-2FB68F1F0909}"/>
              </a:ext>
            </a:extLst>
          </p:cNvPr>
          <p:cNvSpPr txBox="1"/>
          <p:nvPr userDrawn="1"/>
        </p:nvSpPr>
        <p:spPr>
          <a:xfrm>
            <a:off x="-68766" y="503044"/>
            <a:ext cx="87222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spc="0" dirty="0">
                <a:solidFill>
                  <a:schemeClr val="bg1"/>
                </a:solidFill>
              </a:rPr>
              <a:t>CONFIDENTIAL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5802D9-2F73-A263-28E7-486C8A489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68766" y="457200"/>
            <a:ext cx="872228" cy="358775"/>
            <a:chOff x="-91688" y="6362698"/>
            <a:chExt cx="1162970" cy="3587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41ADA3-F564-E7C2-1972-0F9FF557AE05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7A54B6-1CA8-9AE2-BCA6-21205CB4852B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19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 spc="60" baseline="0" dirty="0">
                  <a:solidFill>
                    <a:schemeClr val="bg1"/>
                  </a:solidFill>
                </a:rPr>
                <a:t>PUBLIC</a:t>
              </a:r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81B94DDE-8E3F-CACF-1508-79E6F98F5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9827" t="14818" r="10238" b="43257"/>
          <a:stretch>
            <a:fillRect/>
          </a:stretch>
        </p:blipFill>
        <p:spPr>
          <a:xfrm>
            <a:off x="-1" y="-1"/>
            <a:ext cx="9144001" cy="57320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F6855-B24E-92AB-2FE8-002F720AEB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06190" y="2062264"/>
            <a:ext cx="4737126" cy="3366409"/>
          </a:xfrm>
          <a:prstGeom prst="rect">
            <a:avLst/>
          </a:prstGeom>
        </p:spPr>
        <p:txBody>
          <a:bodyPr anchor="t"/>
          <a:lstStyle>
            <a:lvl1pPr algn="l">
              <a:defRPr lang="en-US" sz="1500" b="1" dirty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5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16.sv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1678F26-9E3A-1EC0-39CE-8DC562CAF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9827" t="14818" r="10238" b="43257"/>
          <a:stretch>
            <a:fillRect/>
          </a:stretch>
        </p:blipFill>
        <p:spPr>
          <a:xfrm>
            <a:off x="-1" y="-1"/>
            <a:ext cx="9144001" cy="57320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3DA6C0-622C-56B9-A11A-C7B46D6B1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-1" y="0"/>
            <a:ext cx="457200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1000">
                <a:srgbClr val="B1E5ED">
                  <a:alpha val="6667"/>
                </a:srgbClr>
              </a:gs>
              <a:gs pos="71000">
                <a:srgbClr val="2794A4">
                  <a:alpha val="83922"/>
                </a:srgbClr>
              </a:gs>
              <a:gs pos="98000">
                <a:srgbClr val="00343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Graphic 12" descr="ERCOT logo white on background">
            <a:extLst>
              <a:ext uri="{FF2B5EF4-FFF2-40B4-BE49-F238E27FC236}">
                <a16:creationId xmlns:a16="http://schemas.microsoft.com/office/drawing/2014/main" id="{24916EE6-D8BD-2246-322B-E4425F0F9A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0917" y="1125953"/>
            <a:ext cx="1819411" cy="889910"/>
          </a:xfrm>
          <a:prstGeom prst="rect">
            <a:avLst/>
          </a:prstGeom>
          <a:effectLst>
            <a:outerShdw blurRad="50800" dist="12700" dir="10800000" algn="r" rotWithShape="0">
              <a:schemeClr val="tx2">
                <a:alpha val="40000"/>
              </a:scheme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DC1132D-9952-07F0-B506-0AC57F014644}"/>
              </a:ext>
            </a:extLst>
          </p:cNvPr>
          <p:cNvSpPr txBox="1"/>
          <p:nvPr userDrawn="1"/>
        </p:nvSpPr>
        <p:spPr>
          <a:xfrm>
            <a:off x="-68766" y="503044"/>
            <a:ext cx="87222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spc="0" dirty="0">
                <a:solidFill>
                  <a:schemeClr val="bg1"/>
                </a:solidFill>
              </a:rPr>
              <a:t>CONFIDENTIAL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E356D3-1829-BA32-62D3-D6BBF887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68766" y="457200"/>
            <a:ext cx="872228" cy="358775"/>
            <a:chOff x="-91688" y="6362698"/>
            <a:chExt cx="1162970" cy="3587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69F1A3B-7D9E-6E0C-224F-7FFACD1B9397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2CD704-9BA3-CCE0-2685-8FBAA5974224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19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 spc="60" baseline="0" dirty="0">
                  <a:solidFill>
                    <a:schemeClr val="bg1"/>
                  </a:solidFill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445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AF31B-7178-C607-17D8-2A2BD0BBE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499839-B798-E7B3-DB15-49FAE5639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2100" dirty="0"/>
              <a:t>ERCOT Regulation Bias Analysis</a:t>
            </a:r>
            <a:br>
              <a:rPr lang="en-US" sz="2100" dirty="0"/>
            </a:br>
            <a:r>
              <a:rPr lang="en-US" sz="2100" dirty="0"/>
              <a:t>March 2026</a:t>
            </a:r>
            <a:br>
              <a:rPr lang="en-US" sz="2100" dirty="0"/>
            </a:br>
            <a:br>
              <a:rPr lang="en-US" sz="2100" dirty="0"/>
            </a:br>
            <a:r>
              <a:rPr lang="en-US" sz="1050" b="0" dirty="0"/>
              <a:t>PDCWG | April 15th , 2026</a:t>
            </a:r>
            <a:br>
              <a:rPr lang="en-US" sz="1050" b="0" dirty="0"/>
            </a:br>
            <a:br>
              <a:rPr lang="en-US" sz="1050" b="0" dirty="0"/>
            </a:br>
            <a:br>
              <a:rPr lang="en-US" sz="1050" b="0" dirty="0"/>
            </a:br>
            <a:r>
              <a:rPr lang="en-US" sz="1350" b="0" i="1" dirty="0"/>
              <a:t>ERCOT</a:t>
            </a:r>
            <a:br>
              <a:rPr lang="en-US" sz="1350" b="0" i="1" dirty="0"/>
            </a:br>
            <a:r>
              <a:rPr lang="en-US" sz="1350" b="0" dirty="0"/>
              <a:t>Operations Planning</a:t>
            </a:r>
            <a:br>
              <a:rPr lang="en-US" sz="1350" b="0" dirty="0"/>
            </a:br>
            <a:br>
              <a:rPr lang="en-US" sz="1350" b="0" dirty="0"/>
            </a:br>
            <a:br>
              <a:rPr lang="en-US" sz="1050" b="0" dirty="0"/>
            </a:br>
            <a:br>
              <a:rPr lang="en-US" sz="900" b="0" dirty="0"/>
            </a:br>
            <a:fld id="{791A7780-03EF-4C42-B9F1-72A8C3465823}" type="datetime4">
              <a:rPr lang="en-US" sz="825" b="0"/>
              <a:pPr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defRPr/>
              </a:pPr>
              <a:t>April 14, 2026</a:t>
            </a:fld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19804EA-9740-9589-9164-5FD489B897C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noFill/>
        </p:spPr>
        <p:txBody>
          <a:bodyPr/>
          <a:lstStyle/>
          <a:p>
            <a:r>
              <a:rPr lang="en-US" dirty="0"/>
              <a:t>Outline: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PDCWG Regulation Report post RTC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Current GTBD Parameters &amp; References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Regulation Bias &amp; Performance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Wind &amp; Solar Ramp Rate MAE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Regulation Deployed Comparison (yearly/monthly)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Regulation Bias: 5-min SCED intervals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Time Error &amp; Accumulation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Profiles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Questions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1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F8A13-1151-EF4B-9AFB-E070DDEF8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ED9B4-9332-52AD-3980-F5BD6BB5F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 - Monthly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193F4-0887-49B6-B9AF-19F975A73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48" y="1136568"/>
            <a:ext cx="8210103" cy="458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39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000" dirty="0">
                <a:latin typeface="+mn-lt"/>
              </a:rPr>
              <a:t>REG Bias for Consecutive 5-min Intervals</a:t>
            </a:r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80921A-4603-731E-12FB-35BF23E6D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1219200"/>
            <a:ext cx="2015167" cy="681939"/>
          </a:xfrm>
          <a:prstGeom prst="rect">
            <a:avLst/>
          </a:prstGeom>
        </p:spPr>
      </p:pic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" y="1219200"/>
            <a:ext cx="8458200" cy="483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3AFB9-C962-1296-80C7-6FDF493A7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C24D-06A1-21F9-D295-20524B80A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Zero-Crossing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86BCB-B3B8-0C87-19B6-841079D7F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CE067-C59B-94DE-87B0-3BAFEEB24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1219200"/>
            <a:ext cx="2015167" cy="681939"/>
          </a:xfrm>
          <a:prstGeom prst="rect">
            <a:avLst/>
          </a:prstGeom>
        </p:spPr>
      </p:pic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" y="1219200"/>
            <a:ext cx="8458200" cy="483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17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000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Accumulated Time Error, Load, Wind Ramp, Solar Ramp, Start-Up/Shut-Down Hours, STLF Error and NSLL Ramping.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32" y="1186254"/>
            <a:ext cx="7453333" cy="448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38" y="1212910"/>
            <a:ext cx="7491122" cy="443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50" y="1213651"/>
            <a:ext cx="7494298" cy="443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66" y="1225002"/>
            <a:ext cx="7442067" cy="44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55" y="1143000"/>
            <a:ext cx="746448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92964"/>
            <a:ext cx="8458200" cy="500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53241-4252-039B-0A9E-3FF4792EE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3ED7-D717-3690-DC2E-68C04F021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849AB-2528-593D-2889-B6E1C4220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55" y="1143000"/>
            <a:ext cx="746448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37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09" y="1142423"/>
            <a:ext cx="7567581" cy="45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STLF Error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78" y="1219200"/>
            <a:ext cx="876416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A19ED0-A6A0-3C84-CB1B-40388CAEE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143000"/>
            <a:ext cx="1914525" cy="1028700"/>
          </a:xfrm>
          <a:prstGeom prst="rect">
            <a:avLst/>
          </a:prstGeom>
        </p:spPr>
      </p:pic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15" y="1067846"/>
            <a:ext cx="7692368" cy="472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48EFC-1C9F-C206-CB08-100FB8E0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Non-SCED Qualified Large Load (NSLL) Ramping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0188E-16E1-E63B-B8CA-14A88C76C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F08692-92F2-68CB-3443-D6FC26436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38200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37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36AAE-68DF-EB17-E8A7-16A322F3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33CD-915C-8592-3526-C44B880B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ctr">
            <a:normAutofit fontScale="77500" lnSpcReduction="20000"/>
          </a:bodyPr>
          <a:lstStyle/>
          <a:p>
            <a:pPr>
              <a:spcAft>
                <a:spcPts val="450"/>
              </a:spcAft>
            </a:pPr>
            <a:fld id="{BCDE79FB-97BA-492B-8D57-F1373F9ADA95}" type="slidenum">
              <a:rPr lang="en-US" smtClean="0"/>
              <a:pPr>
                <a:spcAft>
                  <a:spcPts val="450"/>
                </a:spcAft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297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37" y="1676400"/>
            <a:ext cx="850312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47" y="904661"/>
            <a:ext cx="7932368" cy="515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12" y="971935"/>
            <a:ext cx="7719974" cy="509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19" y="897556"/>
            <a:ext cx="7918760" cy="51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29" y="900534"/>
            <a:ext cx="7909740" cy="515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000" dirty="0"/>
              <a:t>Total </a:t>
            </a:r>
            <a:r>
              <a:rPr lang="en-US" sz="3000" dirty="0">
                <a:latin typeface="+mn-lt"/>
              </a:rPr>
              <a:t>Regulation</a:t>
            </a:r>
            <a:r>
              <a:rPr lang="en-US" sz="3000" dirty="0"/>
              <a:t> Deployed Comparisons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48" y="1136568"/>
            <a:ext cx="8210103" cy="458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ver">
  <a:themeElements>
    <a:clrScheme name="ERCOT">
      <a:dk1>
        <a:srgbClr val="000000"/>
      </a:dk1>
      <a:lt1>
        <a:srgbClr val="FFFFFF"/>
      </a:lt1>
      <a:dk2>
        <a:srgbClr val="2D3338"/>
      </a:dk2>
      <a:lt2>
        <a:srgbClr val="FFFFFF"/>
      </a:lt2>
      <a:accent1>
        <a:srgbClr val="003865"/>
      </a:accent1>
      <a:accent2>
        <a:srgbClr val="5B6770"/>
      </a:accent2>
      <a:accent3>
        <a:srgbClr val="26D07C"/>
      </a:accent3>
      <a:accent4>
        <a:srgbClr val="00829B"/>
      </a:accent4>
      <a:accent5>
        <a:srgbClr val="685BC7"/>
      </a:accent5>
      <a:accent6>
        <a:srgbClr val="890C58"/>
      </a:accent6>
      <a:hlink>
        <a:srgbClr val="3996DF"/>
      </a:hlink>
      <a:folHlink>
        <a:srgbClr val="867ED0"/>
      </a:folHlink>
    </a:clrScheme>
    <a:fontScheme name="ERCO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RCOT Official PowerPoint Template - Public" id="{FB506FE2-73A5-49D8-88D7-3B8BB673CC8D}" vid="{942DDDCD-BEC6-4902-AAD2-EB3CD2B6933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131560</TotalTime>
  <Words>1165</Words>
  <Application>Microsoft Office PowerPoint</Application>
  <PresentationFormat>On-screen Show (4:3)</PresentationFormat>
  <Paragraphs>160</Paragraphs>
  <Slides>25</Slides>
  <Notes>20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Wingdings</vt:lpstr>
      <vt:lpstr>1_Custom Design</vt:lpstr>
      <vt:lpstr>Office Theme</vt:lpstr>
      <vt:lpstr>Custom Design</vt:lpstr>
      <vt:lpstr>Cover</vt:lpstr>
      <vt:lpstr>ERCOT Regulation Bias Analysis March 2026  PDCWG | April 15th , 2026   ERCOT Operations Planning    April 14, 2026</vt:lpstr>
      <vt:lpstr>Current GTBD Parameters</vt:lpstr>
      <vt:lpstr>References</vt:lpstr>
      <vt:lpstr>Projected Wind Ramp Rate MAE</vt:lpstr>
      <vt:lpstr>Projected Wind Ramp Rate Error</vt:lpstr>
      <vt:lpstr>Projected Solar Ramp Rate MAE</vt:lpstr>
      <vt:lpstr>Projected Solar Ramp Rate Error</vt:lpstr>
      <vt:lpstr>Total Regulation Deployed Comparisons</vt:lpstr>
      <vt:lpstr>Total Regulation Deployed Comparison</vt:lpstr>
      <vt:lpstr>Regulation Deployed Comparison - Monthly</vt:lpstr>
      <vt:lpstr>REG Bias for Consecutive 5-min Intervals</vt:lpstr>
      <vt:lpstr>Regulation Bias for Consecutive SCED Intervals</vt:lpstr>
      <vt:lpstr>Zero-Crossing</vt:lpstr>
      <vt:lpstr>Time Error and Contributing Factors</vt:lpstr>
      <vt:lpstr>Time Error Accumulation</vt:lpstr>
      <vt:lpstr>Load Profile</vt:lpstr>
      <vt:lpstr>Net Load Profile</vt:lpstr>
      <vt:lpstr>Load Ramp</vt:lpstr>
      <vt:lpstr>Solar Profile</vt:lpstr>
      <vt:lpstr>Wind Profile</vt:lpstr>
      <vt:lpstr>Start-Up &amp; Shut-Down Hours</vt:lpstr>
      <vt:lpstr>STLF Error Chart</vt:lpstr>
      <vt:lpstr>Expected Generation Deviation</vt:lpstr>
      <vt:lpstr>Non-SCED Qualified Large Load (NSLL) Ramping</vt:lpstr>
      <vt:lpstr>Questions/Comments?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Lowe, Steven</cp:lastModifiedBy>
  <cp:revision>1317</cp:revision>
  <cp:lastPrinted>2016-01-21T20:53:15Z</cp:lastPrinted>
  <dcterms:created xsi:type="dcterms:W3CDTF">2016-01-21T15:20:31Z</dcterms:created>
  <dcterms:modified xsi:type="dcterms:W3CDTF">2026-04-14T18:45:00Z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2023-07-13T19:51:46Z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4a615b3d-c0eb-422d-be1f-3cd1f81db83b</vt:lpwstr>
  </property>
  <property fmtid="{D5CDD505-2E9C-101B-9397-08002B2CF9AE}" pid="9" name="MSIP_Label_7084cbda-52b8-46fb-a7b7-cb5bd465ed85_ContentBits">
    <vt:lpwstr>0</vt:lpwstr>
  </property>
</Properties>
</file>