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 id="2147483660" r:id="rId5"/>
  </p:sldMasterIdLst>
  <p:notesMasterIdLst>
    <p:notesMasterId r:id="rId11"/>
  </p:notesMasterIdLst>
  <p:handoutMasterIdLst>
    <p:handoutMasterId r:id="rId12"/>
  </p:handoutMasterIdLst>
  <p:sldIdLst>
    <p:sldId id="272" r:id="rId6"/>
    <p:sldId id="2147478763" r:id="rId7"/>
    <p:sldId id="270" r:id="rId8"/>
    <p:sldId id="273" r:id="rId9"/>
    <p:sldId id="26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E5ED"/>
    <a:srgbClr val="2794A4"/>
    <a:srgbClr val="00343B"/>
    <a:srgbClr val="00829B"/>
    <a:srgbClr val="E6EBF0"/>
    <a:srgbClr val="FFFFFF"/>
    <a:srgbClr val="DADCDE"/>
    <a:srgbClr val="A9E5EA"/>
    <a:srgbClr val="00AEC7"/>
    <a:srgbClr val="D6D9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12" d="100"/>
          <a:sy n="112" d="100"/>
        </p:scale>
        <p:origin x="552" y="324"/>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05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654C447-F63E-708A-7640-F379BC3B6F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B9E9CD3C-9D08-D54A-E18D-CB66DD9854F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E3C7D50-3744-4F5E-B211-7EE7AB53D25A}" type="datetimeFigureOut">
              <a:rPr lang="en-US" smtClean="0"/>
              <a:t>4/12/2026</a:t>
            </a:fld>
            <a:endParaRPr lang="en-US" dirty="0"/>
          </a:p>
        </p:txBody>
      </p:sp>
      <p:sp>
        <p:nvSpPr>
          <p:cNvPr id="4" name="Footer Placeholder 3">
            <a:extLst>
              <a:ext uri="{FF2B5EF4-FFF2-40B4-BE49-F238E27FC236}">
                <a16:creationId xmlns:a16="http://schemas.microsoft.com/office/drawing/2014/main" id="{93A76D3F-B471-2F90-E003-19CC7E13919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AFA019F-EAF7-AC1D-CF33-3B24307B5D1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3BB4229-F194-457F-858D-7FD6DC77E739}" type="slidenum">
              <a:rPr lang="en-US" smtClean="0"/>
              <a:t>‹#›</a:t>
            </a:fld>
            <a:endParaRPr lang="en-US" dirty="0"/>
          </a:p>
        </p:txBody>
      </p:sp>
    </p:spTree>
    <p:extLst>
      <p:ext uri="{BB962C8B-B14F-4D97-AF65-F5344CB8AC3E}">
        <p14:creationId xmlns:p14="http://schemas.microsoft.com/office/powerpoint/2010/main" val="312554939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832203-7F7F-406D-A6A3-240BE64C5DFA}" type="datetimeFigureOut">
              <a:rPr lang="en-US" smtClean="0"/>
              <a:t>4/12/2026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94BC6D-B4C2-499C-B968-7B53BF050EFF}" type="slidenum">
              <a:rPr lang="en-US" smtClean="0"/>
              <a:t>‹#›</a:t>
            </a:fld>
            <a:endParaRPr lang="en-US"/>
          </a:p>
        </p:txBody>
      </p:sp>
    </p:spTree>
    <p:extLst>
      <p:ext uri="{BB962C8B-B14F-4D97-AF65-F5344CB8AC3E}">
        <p14:creationId xmlns:p14="http://schemas.microsoft.com/office/powerpoint/2010/main" val="317703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svg"/><Relationship Id="rId7"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Master" Target="../slideMasters/slideMaster2.xml"/><Relationship Id="rId6" Type="http://schemas.openxmlformats.org/officeDocument/2006/relationships/image" Target="../media/image11.png"/><Relationship Id="rId11" Type="http://schemas.openxmlformats.org/officeDocument/2006/relationships/image" Target="../media/image16.svg"/><Relationship Id="rId5" Type="http://schemas.openxmlformats.org/officeDocument/2006/relationships/image" Target="../media/image10.sv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sv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882069" y="2564247"/>
            <a:ext cx="4882568" cy="3999346"/>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6427363" y="5054600"/>
            <a:ext cx="5201214"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6427365" y="1092200"/>
            <a:ext cx="5201213" cy="2551584"/>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3455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dirty="0"/>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dirty="0"/>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dirty="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dirty="0"/>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dirty="0"/>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dirty="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dirty="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r:embed="rId8">
            <a:extLst>
              <a:ext uri="{96DAC541-7B7A-43D3-8B79-37D633B846F1}">
                <asvg:svgBlip xmlns:asvg="http://schemas.microsoft.com/office/drawing/2016/SVG/main" r:embed="rId9"/>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dirty="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dirty="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12,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786056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Slide with Social">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dirty="0"/>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12,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7099429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37956" y="108220"/>
            <a:ext cx="703682" cy="259285"/>
          </a:xfrm>
          <a:prstGeom prst="rect">
            <a:avLst/>
          </a:prstGeom>
        </p:spPr>
      </p:pic>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dirty="0"/>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12,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grpSp>
        <p:nvGrpSpPr>
          <p:cNvPr id="8" name="Group 7" descr="Confidential document label">
            <a:extLst>
              <a:ext uri="{FF2B5EF4-FFF2-40B4-BE49-F238E27FC236}">
                <a16:creationId xmlns:a16="http://schemas.microsoft.com/office/drawing/2014/main" id="{CDD9FF63-9408-EDE4-8E4D-207871A99374}"/>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0E25432-F52F-28E3-5AF1-36B3BEC4528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89B3A409-F400-7551-A8C4-6293E631585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1964674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April 12, 2026</a:t>
            </a:fld>
            <a:endParaRPr lang="en-US" dirty="0"/>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265130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April 12,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241991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dirty="0"/>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April 12, 2026</a:t>
            </a:fld>
            <a:endParaRPr lang="en-US" dirty="0"/>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657475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April 12,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463351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3A0C87A-E909-99E5-543B-B8CA963FA44D}"/>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21" name="Text Placeholder 20">
            <a:extLst>
              <a:ext uri="{FF2B5EF4-FFF2-40B4-BE49-F238E27FC236}">
                <a16:creationId xmlns:a16="http://schemas.microsoft.com/office/drawing/2014/main" id="{43EC354D-D331-C418-3300-B354E37BE146}"/>
              </a:ext>
            </a:extLst>
          </p:cNvPr>
          <p:cNvSpPr>
            <a:spLocks noGrp="1"/>
          </p:cNvSpPr>
          <p:nvPr>
            <p:ph type="body" sz="quarter" idx="13"/>
          </p:nvPr>
        </p:nvSpPr>
        <p:spPr>
          <a:xfrm>
            <a:off x="495300" y="1981200"/>
            <a:ext cx="538162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6343650" y="1971674"/>
            <a:ext cx="5314950" cy="42107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fld id="{91B5BA03-1E8A-4A71-9375-E941FF070046}" type="datetime4">
              <a:rPr lang="en-US" smtClean="0"/>
              <a:t>April 12, 2026</a:t>
            </a:fld>
            <a:endParaRPr lang="en-US" dirty="0"/>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607544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1257300" y="461962"/>
            <a:ext cx="4838700" cy="1527094"/>
          </a:xfrm>
        </p:spPr>
        <p:txBody>
          <a:bodyPr anchor="t">
            <a:normAutofit/>
          </a:bodyPr>
          <a:lstStyle>
            <a:lvl1pPr>
              <a:defRPr lang="en-US" dirty="0"/>
            </a:lvl1pPr>
          </a:lstStyle>
          <a:p>
            <a:r>
              <a:rPr lang="en-US" dirty="0"/>
              <a:t>Click to edit Master title style</a:t>
            </a:r>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fld id="{2DF188F8-67CB-419F-AAD4-5AB1C4EFBB40}" type="datetime4">
              <a:rPr lang="en-US" smtClean="0"/>
              <a:t>April 12, 2026</a:t>
            </a:fld>
            <a:endParaRPr lang="en-US" dirty="0"/>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495300" y="2181225"/>
            <a:ext cx="5600700"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6457950" y="457200"/>
            <a:ext cx="5200650"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4595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dirty="0"/>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E710D0B2-8800-4E48-BDCE-A19E57C7C5AF}" type="datetime4">
              <a:rPr lang="en-US" smtClean="0"/>
              <a:t>April 12, 2026</a:t>
            </a:fld>
            <a:endParaRPr lang="en-US" dirty="0"/>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882312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12,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5728480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image" Target="../media/image5.pn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image" Target="../media/image6.sv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userDrawn="1"/>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338138243"/>
      </p:ext>
    </p:extLst>
  </p:cSld>
  <p:clrMap bg1="lt1" tx1="dk1" bg2="lt2" tx2="dk2" accent1="accent1" accent2="accent2" accent3="accent3" accent4="accent4" accent5="accent5" accent6="accent6" hlink="hlink" folHlink="folHlink"/>
  <p:sldLayoutIdLst>
    <p:sldLayoutId id="2147483678"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B145F6E8-FE0B-4A87-A96D-6C3DE3AC3724}" type="datetime4">
              <a:rPr lang="en-US" smtClean="0"/>
              <a:t>April 12, 2026</a:t>
            </a:fld>
            <a:endParaRPr lang="en-US" dirty="0"/>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dirty="0"/>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dirty="0"/>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userDrawn="1"/>
        </p:nvPicPr>
        <p:blipFill>
          <a:blip r:embed="rId13">
            <a:extLst>
              <a:ext uri="{96DAC541-7B7A-43D3-8B79-37D633B846F1}">
                <asvg:svgBlip xmlns:asvg="http://schemas.microsoft.com/office/drawing/2016/SVG/main" r:embed="rId14"/>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499037964"/>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73" r:id="rId3"/>
    <p:sldLayoutId id="2147483672" r:id="rId4"/>
    <p:sldLayoutId id="2147483664" r:id="rId5"/>
    <p:sldLayoutId id="2147483668" r:id="rId6"/>
    <p:sldLayoutId id="2147483669" r:id="rId7"/>
    <p:sldLayoutId id="2147483666" r:id="rId8"/>
    <p:sldLayoutId id="2147483675" r:id="rId9"/>
    <p:sldLayoutId id="2147483679" r:id="rId10"/>
    <p:sldLayoutId id="2147483676" r:id="rId11"/>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userDrawn="1">
          <p15:clr>
            <a:srgbClr val="F26B43"/>
          </p15:clr>
        </p15:guide>
        <p15:guide id="5" pos="3840" userDrawn="1">
          <p15:clr>
            <a:srgbClr val="F26B43"/>
          </p15:clr>
        </p15:guide>
        <p15:guide id="6"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s://www.ercot.com/about/contact"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AF31B-7178-C607-17D8-2A2BD0BBEF7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D499839-B798-E7B3-DB15-49FAE56390EE}"/>
              </a:ext>
            </a:extLst>
          </p:cNvPr>
          <p:cNvSpPr>
            <a:spLocks noGrp="1"/>
          </p:cNvSpPr>
          <p:nvPr>
            <p:ph type="ctrTitle"/>
          </p:nvPr>
        </p:nvSpPr>
        <p:spPr/>
        <p:txBody>
          <a:bodyPr/>
          <a:lstStyle/>
          <a:p>
            <a:pPr lvl="0">
              <a:lnSpc>
                <a:spcPct val="100000"/>
              </a:lnSpc>
              <a:spcBef>
                <a:spcPts val="300"/>
              </a:spcBef>
              <a:spcAft>
                <a:spcPts val="300"/>
              </a:spcAft>
              <a:defRPr/>
            </a:pPr>
            <a:r>
              <a:rPr lang="en-US" sz="2800" dirty="0"/>
              <a:t>CRR Updates</a:t>
            </a:r>
            <a:br>
              <a:rPr lang="en-US" sz="2800" dirty="0"/>
            </a:br>
            <a:r>
              <a:rPr lang="en-US" sz="2800" dirty="0"/>
              <a:t>CMWG</a:t>
            </a:r>
            <a:br>
              <a:rPr lang="en-US" sz="1400" b="0" dirty="0"/>
            </a:br>
            <a:br>
              <a:rPr lang="en-US" sz="1400" b="0" dirty="0"/>
            </a:br>
            <a:br>
              <a:rPr lang="en-US" sz="1400" b="0" dirty="0"/>
            </a:br>
            <a:r>
              <a:rPr lang="en-US" sz="1800" b="0" i="1" dirty="0"/>
              <a:t>Samantha Findley</a:t>
            </a:r>
            <a:br>
              <a:rPr lang="en-US" sz="1800" b="0" i="1" dirty="0"/>
            </a:br>
            <a:r>
              <a:rPr lang="en-US" sz="1800" b="0" dirty="0"/>
              <a:t>ERCOT CRR Market Operations</a:t>
            </a:r>
            <a:br>
              <a:rPr lang="en-US" sz="1800" b="0" dirty="0"/>
            </a:br>
            <a:br>
              <a:rPr lang="en-US" sz="1400" b="0" dirty="0"/>
            </a:br>
            <a:br>
              <a:rPr lang="en-US" sz="1200" b="0" dirty="0"/>
            </a:br>
            <a:r>
              <a:rPr lang="en-US" sz="1200" b="0" dirty="0"/>
              <a:t>April 13, 2026</a:t>
            </a:r>
            <a:endParaRPr lang="en-US" dirty="0"/>
          </a:p>
        </p:txBody>
      </p:sp>
      <p:sp>
        <p:nvSpPr>
          <p:cNvPr id="13" name="Content Placeholder 12">
            <a:extLst>
              <a:ext uri="{FF2B5EF4-FFF2-40B4-BE49-F238E27FC236}">
                <a16:creationId xmlns:a16="http://schemas.microsoft.com/office/drawing/2014/main" id="{619804EA-9740-9589-9164-5FD489B897C1}"/>
              </a:ext>
            </a:extLst>
          </p:cNvPr>
          <p:cNvSpPr>
            <a:spLocks noGrp="1"/>
          </p:cNvSpPr>
          <p:nvPr>
            <p:ph sz="quarter" idx="16"/>
          </p:nvPr>
        </p:nvSpPr>
        <p:spPr>
          <a:xfrm>
            <a:off x="6196625" y="2656086"/>
            <a:ext cx="5827308" cy="2551584"/>
          </a:xfrm>
          <a:noFill/>
        </p:spPr>
        <p:txBody>
          <a:bodyPr/>
          <a:lstStyle/>
          <a:p>
            <a:r>
              <a:rPr lang="en-US" dirty="0"/>
              <a:t>Outline:</a:t>
            </a:r>
          </a:p>
          <a:p>
            <a:pPr marL="342900" lvl="1" indent="274320"/>
            <a:r>
              <a:rPr lang="en-US" sz="1600" dirty="0"/>
              <a:t>LTAS transactions and solution times</a:t>
            </a:r>
          </a:p>
          <a:p>
            <a:pPr marL="342900" lvl="1" indent="274320"/>
            <a:r>
              <a:rPr lang="en-US" sz="1600" dirty="0"/>
              <a:t>CRR auction limits table – no changes</a:t>
            </a:r>
          </a:p>
          <a:p>
            <a:pPr marL="342900" lvl="1" indent="274320"/>
            <a:r>
              <a:rPr lang="en-US" sz="1600" dirty="0"/>
              <a:t>Upcoming data removal from the CRR MUI (data &gt; 7 years old)</a:t>
            </a:r>
          </a:p>
          <a:p>
            <a:endParaRPr lang="en-US" dirty="0"/>
          </a:p>
          <a:p>
            <a:endParaRPr lang="en-US" dirty="0"/>
          </a:p>
        </p:txBody>
      </p:sp>
    </p:spTree>
    <p:extLst>
      <p:ext uri="{BB962C8B-B14F-4D97-AF65-F5344CB8AC3E}">
        <p14:creationId xmlns:p14="http://schemas.microsoft.com/office/powerpoint/2010/main" val="3584611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71847243-6A8E-8C30-3F5D-289DB366E93D}"/>
              </a:ext>
            </a:extLst>
          </p:cNvPr>
          <p:cNvSpPr>
            <a:spLocks noGrp="1"/>
          </p:cNvSpPr>
          <p:nvPr>
            <p:ph type="sldNum" sz="quarter" idx="12"/>
          </p:nvPr>
        </p:nvSpPr>
        <p:spPr/>
        <p:txBody>
          <a:bodyPr/>
          <a:lstStyle/>
          <a:p>
            <a:fld id="{BCDE79FB-97BA-492B-8D57-F1373F9ADA95}" type="slidenum">
              <a:rPr lang="en-US" smtClean="0"/>
              <a:t>2</a:t>
            </a:fld>
            <a:endParaRPr lang="en-US" dirty="0"/>
          </a:p>
        </p:txBody>
      </p:sp>
      <p:sp>
        <p:nvSpPr>
          <p:cNvPr id="7" name="TextBox 6">
            <a:extLst>
              <a:ext uri="{FF2B5EF4-FFF2-40B4-BE49-F238E27FC236}">
                <a16:creationId xmlns:a16="http://schemas.microsoft.com/office/drawing/2014/main" id="{44A3ACBE-74C0-09AB-1DA4-8700D5D052E3}"/>
              </a:ext>
            </a:extLst>
          </p:cNvPr>
          <p:cNvSpPr txBox="1"/>
          <p:nvPr/>
        </p:nvSpPr>
        <p:spPr>
          <a:xfrm>
            <a:off x="1388807" y="356109"/>
            <a:ext cx="7715864" cy="461665"/>
          </a:xfrm>
          <a:prstGeom prst="rect">
            <a:avLst/>
          </a:prstGeom>
          <a:noFill/>
        </p:spPr>
        <p:txBody>
          <a:bodyPr wrap="square">
            <a:spAutoFit/>
          </a:bodyPr>
          <a:lstStyle/>
          <a:p>
            <a:r>
              <a:rPr lang="en-US" sz="2400" b="1" dirty="0">
                <a:latin typeface="+mj-lt"/>
                <a:ea typeface="+mj-ea"/>
                <a:cs typeface="+mj-cs"/>
              </a:rPr>
              <a:t>Historical LTAS transactions and solution times</a:t>
            </a:r>
          </a:p>
        </p:txBody>
      </p:sp>
      <p:pic>
        <p:nvPicPr>
          <p:cNvPr id="3" name="Picture 2">
            <a:extLst>
              <a:ext uri="{FF2B5EF4-FFF2-40B4-BE49-F238E27FC236}">
                <a16:creationId xmlns:a16="http://schemas.microsoft.com/office/drawing/2014/main" id="{D4CD88E1-6923-FA3F-AA0A-B391AF718E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764" y="837491"/>
            <a:ext cx="10136597" cy="5922506"/>
          </a:xfrm>
          <a:prstGeom prst="rect">
            <a:avLst/>
          </a:prstGeom>
        </p:spPr>
      </p:pic>
    </p:spTree>
    <p:extLst>
      <p:ext uri="{BB962C8B-B14F-4D97-AF65-F5344CB8AC3E}">
        <p14:creationId xmlns:p14="http://schemas.microsoft.com/office/powerpoint/2010/main" val="3004808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EF47D-90BD-08F9-4196-98B75A459F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CDAF50-88E5-CE90-EDA1-E0FE2B693D49}"/>
              </a:ext>
            </a:extLst>
          </p:cNvPr>
          <p:cNvSpPr>
            <a:spLocks noGrp="1"/>
          </p:cNvSpPr>
          <p:nvPr>
            <p:ph type="title"/>
          </p:nvPr>
        </p:nvSpPr>
        <p:spPr/>
        <p:txBody>
          <a:bodyPr/>
          <a:lstStyle/>
          <a:p>
            <a:r>
              <a:rPr lang="en-US" dirty="0">
                <a:ea typeface="Times New Roman" panose="02020603050405020304" pitchFamily="18" charset="0"/>
              </a:rPr>
              <a:t>CRR auction transaction limits – no changes</a:t>
            </a:r>
            <a:endParaRPr lang="en-US" dirty="0"/>
          </a:p>
        </p:txBody>
      </p:sp>
      <p:sp>
        <p:nvSpPr>
          <p:cNvPr id="4" name="Slide Number Placeholder 3">
            <a:extLst>
              <a:ext uri="{FF2B5EF4-FFF2-40B4-BE49-F238E27FC236}">
                <a16:creationId xmlns:a16="http://schemas.microsoft.com/office/drawing/2014/main" id="{754934B1-18CD-7874-91DF-CE3B993F49F7}"/>
              </a:ext>
            </a:extLst>
          </p:cNvPr>
          <p:cNvSpPr>
            <a:spLocks noGrp="1"/>
          </p:cNvSpPr>
          <p:nvPr>
            <p:ph type="sldNum" sz="quarter" idx="12"/>
          </p:nvPr>
        </p:nvSpPr>
        <p:spPr/>
        <p:txBody>
          <a:bodyPr/>
          <a:lstStyle/>
          <a:p>
            <a:fld id="{BCDE79FB-97BA-492B-8D57-F1373F9ADA95}" type="slidenum">
              <a:rPr lang="en-US" smtClean="0"/>
              <a:t>3</a:t>
            </a:fld>
            <a:endParaRPr lang="en-US" dirty="0"/>
          </a:p>
        </p:txBody>
      </p:sp>
      <p:pic>
        <p:nvPicPr>
          <p:cNvPr id="6" name="Picture 5" descr="Table&#10;&#10;AI-generated content may be incorrect.">
            <a:extLst>
              <a:ext uri="{FF2B5EF4-FFF2-40B4-BE49-F238E27FC236}">
                <a16:creationId xmlns:a16="http://schemas.microsoft.com/office/drawing/2014/main" id="{23D5D647-77AB-6407-C7E7-4FA9B0431C83}"/>
              </a:ext>
            </a:extLst>
          </p:cNvPr>
          <p:cNvPicPr>
            <a:picLocks noChangeAspect="1"/>
          </p:cNvPicPr>
          <p:nvPr/>
        </p:nvPicPr>
        <p:blipFill>
          <a:blip r:embed="rId2"/>
          <a:stretch>
            <a:fillRect/>
          </a:stretch>
        </p:blipFill>
        <p:spPr>
          <a:xfrm>
            <a:off x="2204884" y="1986166"/>
            <a:ext cx="7206552" cy="2664492"/>
          </a:xfrm>
          <a:prstGeom prst="rect">
            <a:avLst/>
          </a:prstGeom>
        </p:spPr>
      </p:pic>
    </p:spTree>
    <p:extLst>
      <p:ext uri="{BB962C8B-B14F-4D97-AF65-F5344CB8AC3E}">
        <p14:creationId xmlns:p14="http://schemas.microsoft.com/office/powerpoint/2010/main" val="3892448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BEFDD4C-2255-C7D5-2991-41521A75BFC3}"/>
              </a:ext>
            </a:extLst>
          </p:cNvPr>
          <p:cNvSpPr>
            <a:spLocks noGrp="1"/>
          </p:cNvSpPr>
          <p:nvPr>
            <p:ph type="sldNum" sz="quarter" idx="12"/>
          </p:nvPr>
        </p:nvSpPr>
        <p:spPr/>
        <p:txBody>
          <a:bodyPr/>
          <a:lstStyle/>
          <a:p>
            <a:fld id="{BCDE79FB-97BA-492B-8D57-F1373F9ADA95}" type="slidenum">
              <a:rPr lang="en-US" smtClean="0"/>
              <a:t>4</a:t>
            </a:fld>
            <a:endParaRPr lang="en-US" dirty="0"/>
          </a:p>
        </p:txBody>
      </p:sp>
      <p:sp>
        <p:nvSpPr>
          <p:cNvPr id="4" name="Title 3">
            <a:extLst>
              <a:ext uri="{FF2B5EF4-FFF2-40B4-BE49-F238E27FC236}">
                <a16:creationId xmlns:a16="http://schemas.microsoft.com/office/drawing/2014/main" id="{82CEE743-FAC8-4536-6D1F-9DA259116DB4}"/>
              </a:ext>
            </a:extLst>
          </p:cNvPr>
          <p:cNvSpPr>
            <a:spLocks noGrp="1"/>
          </p:cNvSpPr>
          <p:nvPr>
            <p:ph type="title"/>
          </p:nvPr>
        </p:nvSpPr>
        <p:spPr/>
        <p:txBody>
          <a:bodyPr/>
          <a:lstStyle/>
          <a:p>
            <a:r>
              <a:rPr lang="en-US" dirty="0"/>
              <a:t>Removal of historical data from the CRR system</a:t>
            </a:r>
          </a:p>
        </p:txBody>
      </p:sp>
      <p:sp>
        <p:nvSpPr>
          <p:cNvPr id="6" name="Content Placeholder 2">
            <a:extLst>
              <a:ext uri="{FF2B5EF4-FFF2-40B4-BE49-F238E27FC236}">
                <a16:creationId xmlns:a16="http://schemas.microsoft.com/office/drawing/2014/main" id="{BA43AC76-B741-F19D-C67A-7C52E2141150}"/>
              </a:ext>
            </a:extLst>
          </p:cNvPr>
          <p:cNvSpPr txBox="1">
            <a:spLocks/>
          </p:cNvSpPr>
          <p:nvPr/>
        </p:nvSpPr>
        <p:spPr>
          <a:xfrm>
            <a:off x="300871" y="946483"/>
            <a:ext cx="11490075" cy="5774991"/>
          </a:xfrm>
          <a:prstGeom prst="rect">
            <a:avLst/>
          </a:prstGeom>
        </p:spPr>
        <p:txBody>
          <a:bodyPr/>
          <a:lst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Arial" panose="020B0604020202020204" pitchFamily="34" charset="0"/>
              <a:buChar char="•"/>
            </a:pPr>
            <a:r>
              <a:rPr lang="en-US" sz="2000" dirty="0"/>
              <a:t>The production database currently contains data from all markets back to Nodal go-live (~16 years of data).</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CRR system performance is negatively impacted by containing this much data.</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Historical data more than 7 years old will be removed from the CRR system on April 24, 2026, in alignment with ERCOT’s data retention policy. After the data is removed from production, it will no longer be available in the CRR Market User Interface.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Expired MIS reports containing CRR data will continue to be available by </a:t>
            </a:r>
            <a:r>
              <a:rPr lang="en-US" sz="2000" b="1" dirty="0"/>
              <a:t>Historical Public Report Request</a:t>
            </a:r>
            <a:r>
              <a:rPr lang="en-US" sz="2000" dirty="0"/>
              <a:t> at </a:t>
            </a:r>
            <a:r>
              <a:rPr lang="en-US" sz="2000" dirty="0">
                <a:hlinkClick r:id="rId2"/>
              </a:rPr>
              <a:t>https://www.ercot.com/about/contact</a:t>
            </a:r>
            <a:r>
              <a:rPr lang="en-US" sz="2000" dirty="0"/>
              <a:t>.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Market notices announcing the data removal will be sent prior to April 24, 2026 (30-days and 10-days ahead)</a:t>
            </a:r>
          </a:p>
        </p:txBody>
      </p:sp>
    </p:spTree>
    <p:extLst>
      <p:ext uri="{BB962C8B-B14F-4D97-AF65-F5344CB8AC3E}">
        <p14:creationId xmlns:p14="http://schemas.microsoft.com/office/powerpoint/2010/main" val="528621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36AAE-68DF-EB17-E8A7-16A322F3D06C}"/>
              </a:ext>
            </a:extLst>
          </p:cNvPr>
          <p:cNvSpPr>
            <a:spLocks noGrp="1"/>
          </p:cNvSpPr>
          <p:nvPr>
            <p:ph type="title"/>
          </p:nvPr>
        </p:nvSpPr>
        <p:spPr/>
        <p:txBody>
          <a:bodyPr/>
          <a:lstStyle/>
          <a:p>
            <a:r>
              <a:rPr lang="en-US" dirty="0"/>
              <a:t>Questions/Comments?</a:t>
            </a:r>
          </a:p>
        </p:txBody>
      </p:sp>
      <p:sp>
        <p:nvSpPr>
          <p:cNvPr id="3" name="Text Placeholder 2">
            <a:extLst>
              <a:ext uri="{FF2B5EF4-FFF2-40B4-BE49-F238E27FC236}">
                <a16:creationId xmlns:a16="http://schemas.microsoft.com/office/drawing/2014/main" id="{7BF6A61A-D7C0-BEE7-3F65-3A3A70395BDB}"/>
              </a:ext>
            </a:extLst>
          </p:cNvPr>
          <p:cNvSpPr>
            <a:spLocks noGrp="1"/>
          </p:cNvSpPr>
          <p:nvPr>
            <p:ph type="body" sz="quarter" idx="13"/>
          </p:nvPr>
        </p:nvSpPr>
        <p:spPr/>
        <p:txBody>
          <a:bodyPr/>
          <a:lstStyle/>
          <a:p>
            <a:r>
              <a:rPr lang="en-US" dirty="0"/>
              <a:t>ercotcrr@ercot.com</a:t>
            </a:r>
          </a:p>
          <a:p>
            <a:endParaRPr lang="en-US" dirty="0"/>
          </a:p>
        </p:txBody>
      </p:sp>
      <p:sp>
        <p:nvSpPr>
          <p:cNvPr id="5" name="Slide Number Placeholder 4">
            <a:extLst>
              <a:ext uri="{FF2B5EF4-FFF2-40B4-BE49-F238E27FC236}">
                <a16:creationId xmlns:a16="http://schemas.microsoft.com/office/drawing/2014/main" id="{663E33CD-915C-8592-3526-C44B880B6BF9}"/>
              </a:ext>
            </a:extLst>
          </p:cNvPr>
          <p:cNvSpPr>
            <a:spLocks noGrp="1"/>
          </p:cNvSpPr>
          <p:nvPr>
            <p:ph type="sldNum" sz="quarter" idx="12"/>
          </p:nvPr>
        </p:nvSpPr>
        <p:spPr/>
        <p:txBody>
          <a:bodyPr wrap="square" anchor="ctr">
            <a:normAutofit/>
          </a:bodyPr>
          <a:lstStyle/>
          <a:p>
            <a:pPr>
              <a:spcAft>
                <a:spcPts val="600"/>
              </a:spcAft>
            </a:pPr>
            <a:fld id="{BCDE79FB-97BA-492B-8D57-F1373F9ADA95}" type="slidenum">
              <a:rPr lang="en-US" smtClean="0"/>
              <a:pPr>
                <a:spcAft>
                  <a:spcPts val="600"/>
                </a:spcAft>
              </a:pPr>
              <a:t>5</a:t>
            </a:fld>
            <a:endParaRPr lang="en-US" dirty="0"/>
          </a:p>
        </p:txBody>
      </p:sp>
    </p:spTree>
    <p:extLst>
      <p:ext uri="{BB962C8B-B14F-4D97-AF65-F5344CB8AC3E}">
        <p14:creationId xmlns:p14="http://schemas.microsoft.com/office/powerpoint/2010/main" val="3512297305"/>
      </p:ext>
    </p:extLst>
  </p:cSld>
  <p:clrMapOvr>
    <a:masterClrMapping/>
  </p:clrMapOvr>
</p:sld>
</file>

<file path=ppt/theme/theme1.xml><?xml version="1.0" encoding="utf-8"?>
<a:theme xmlns:a="http://schemas.openxmlformats.org/drawingml/2006/main" name="1_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4ECE1372-0C99-4BBD-8C9A-66BB973B0715}" vid="{E42129F1-9979-45CE-AC99-7AED524228ED}"/>
    </a:ext>
  </a:extLst>
</a:theme>
</file>

<file path=ppt/theme/theme2.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4ECE1372-0C99-4BBD-8C9A-66BB973B0715}" vid="{AF2A68AE-DF5A-41FA-8DA3-295978B7C7E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6d199b3ad5f5b9d872d256308c85908b">
  <xsd:schema xmlns:xsd="http://www.w3.org/2001/XMLSchema" xmlns:xs="http://www.w3.org/2001/XMLSchema" xmlns:p="http://schemas.microsoft.com/office/2006/metadata/properties" xmlns:ns2="3c917f14-8d40-4289-92aa-fd10f73581c9" targetNamespace="http://schemas.microsoft.com/office/2006/metadata/properties" ma:root="true" ma:fieldsID="dcedc2ff92fcc6164a822d33fd796499"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Audience xmlns="3c917f14-8d40-4289-92aa-fd10f73581c9">Public</Audience>
  </documentManagement>
</p:properties>
</file>

<file path=customXml/itemProps1.xml><?xml version="1.0" encoding="utf-8"?>
<ds:datastoreItem xmlns:ds="http://schemas.openxmlformats.org/officeDocument/2006/customXml" ds:itemID="{6A5F3B15-1EDA-47D5-B690-303F08E28C2F}">
  <ds:schemaRefs>
    <ds:schemaRef ds:uri="http://schemas.microsoft.com/sharepoint/v3/contenttype/forms"/>
  </ds:schemaRefs>
</ds:datastoreItem>
</file>

<file path=customXml/itemProps2.xml><?xml version="1.0" encoding="utf-8"?>
<ds:datastoreItem xmlns:ds="http://schemas.openxmlformats.org/officeDocument/2006/customXml" ds:itemID="{B57DC9A4-2D51-40CB-BA99-0BF7D516F6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917f14-8d40-4289-92aa-fd10f73581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E754FD2-17D2-4534-9157-8CFDD0166132}">
  <ds:schemaRefs>
    <ds:schemaRef ds:uri="http://purl.org/dc/dcmitype/"/>
    <ds:schemaRef ds:uri="http://schemas.microsoft.com/office/2006/documentManagement/types"/>
    <ds:schemaRef ds:uri="http://www.w3.org/XML/1998/namespace"/>
    <ds:schemaRef ds:uri="http://purl.org/dc/terms/"/>
    <ds:schemaRef ds:uri="http://schemas.microsoft.com/office/infopath/2007/PartnerControls"/>
    <ds:schemaRef ds:uri="http://schemas.openxmlformats.org/package/2006/metadata/core-properties"/>
    <ds:schemaRef ds:uri="http://schemas.microsoft.com/office/2006/metadata/properties"/>
    <ds:schemaRef ds:uri="cf8c9251-373f-4ee3-86cf-d97122226a81"/>
    <ds:schemaRef ds:uri="5f527160-b6a2-448e-b210-55bbe2178a90"/>
    <ds:schemaRef ds:uri="http://purl.org/dc/elements/1.1/"/>
    <ds:schemaRef ds:uri="3c917f14-8d40-4289-92aa-fd10f73581c9"/>
  </ds:schemaRefs>
</ds:datastoreItem>
</file>

<file path=docProps/app.xml><?xml version="1.0" encoding="utf-8"?>
<Properties xmlns="http://schemas.openxmlformats.org/officeDocument/2006/extended-properties" xmlns:vt="http://schemas.openxmlformats.org/officeDocument/2006/docPropsVTypes">
  <Template>CRR-CMWG_04132026</Template>
  <TotalTime>4205</TotalTime>
  <Words>213</Words>
  <Application>Microsoft Office PowerPoint</Application>
  <PresentationFormat>Widescreen</PresentationFormat>
  <Paragraphs>23</Paragraphs>
  <Slides>5</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5</vt:i4>
      </vt:variant>
    </vt:vector>
  </HeadingPairs>
  <TitlesOfParts>
    <vt:vector size="11" baseType="lpstr">
      <vt:lpstr>Aptos</vt:lpstr>
      <vt:lpstr>Arial</vt:lpstr>
      <vt:lpstr>Times New Roman</vt:lpstr>
      <vt:lpstr>Wingdings</vt:lpstr>
      <vt:lpstr>1_Cover</vt:lpstr>
      <vt:lpstr>Page Design</vt:lpstr>
      <vt:lpstr>CRR Updates CMWG   Samantha Findley ERCOT CRR Market Operations   April 13, 2026</vt:lpstr>
      <vt:lpstr>PowerPoint Presentation</vt:lpstr>
      <vt:lpstr>CRR auction transaction limits – no changes</vt:lpstr>
      <vt:lpstr>Removal of historical data from the CRR system</vt:lpstr>
      <vt:lpstr>Questions/Comments?</vt:lpstr>
    </vt:vector>
  </TitlesOfParts>
  <Company>ERCOT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Findley, Samantha</dc:creator>
  <cp:keywords/>
  <cp:lastModifiedBy>Findley, Samantha</cp:lastModifiedBy>
  <cp:revision>5</cp:revision>
  <dcterms:created xsi:type="dcterms:W3CDTF">2026-03-16T16:07:43Z</dcterms:created>
  <dcterms:modified xsi:type="dcterms:W3CDTF">2026-04-12T14:21:00Z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0x01010056779995893D9842BA3FA5B9B5E7FD29</vt:lpwstr>
  </property>
  <property fmtid="{D5CDD505-2E9C-101B-9397-08002B2CF9AE}" pid="3" name="MediaServiceImageTags">
    <vt:lpwstr/>
  </property>
  <property fmtid="{D5CDD505-2E9C-101B-9397-08002B2CF9AE}" pid="4" name="MSIP_Label_c144db1d-993e-40da-980d-6eea152adc50_Enabled">
    <vt:lpwstr>true</vt:lpwstr>
  </property>
  <property fmtid="{D5CDD505-2E9C-101B-9397-08002B2CF9AE}" pid="5" name="MSIP_Label_c144db1d-993e-40da-980d-6eea152adc50_SetDate">
    <vt:lpwstr>2026-02-04T21:33:56Z</vt:lpwstr>
  </property>
  <property fmtid="{D5CDD505-2E9C-101B-9397-08002B2CF9AE}" pid="6" name="MSIP_Label_c144db1d-993e-40da-980d-6eea152adc50_Method">
    <vt:lpwstr>Privileged</vt:lpwstr>
  </property>
  <property fmtid="{D5CDD505-2E9C-101B-9397-08002B2CF9AE}" pid="7" name="MSIP_Label_c144db1d-993e-40da-980d-6eea152adc50_Name">
    <vt:lpwstr>Public</vt:lpwstr>
  </property>
  <property fmtid="{D5CDD505-2E9C-101B-9397-08002B2CF9AE}" pid="8" name="MSIP_Label_c144db1d-993e-40da-980d-6eea152adc50_SiteId">
    <vt:lpwstr>0afb747d-bff7-4596-a9fc-950ef9e0ec45</vt:lpwstr>
  </property>
  <property fmtid="{D5CDD505-2E9C-101B-9397-08002B2CF9AE}" pid="9" name="MSIP_Label_c144db1d-993e-40da-980d-6eea152adc50_ActionId">
    <vt:lpwstr>1d14393e-8913-4215-8969-3d0b24cf798e</vt:lpwstr>
  </property>
  <property fmtid="{D5CDD505-2E9C-101B-9397-08002B2CF9AE}" pid="10" name="MSIP_Label_c144db1d-993e-40da-980d-6eea152adc50_ContentBits">
    <vt:lpwstr>0</vt:lpwstr>
  </property>
  <property fmtid="{D5CDD505-2E9C-101B-9397-08002B2CF9AE}" pid="11" name="MSIP_Label_c144db1d-993e-40da-980d-6eea152adc50_Tag">
    <vt:lpwstr>10, 0, 1, 1</vt:lpwstr>
  </property>
</Properties>
</file>