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4.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5.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6.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charts/chart1.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59"/>
  </p:notesMasterIdLst>
  <p:handoutMasterIdLst>
    <p:handoutMasterId r:id="rId60"/>
  </p:handoutMasterIdLst>
  <p:sldIdLst>
    <p:sldId id="299" r:id="rId6"/>
    <p:sldId id="271" r:id="rId7"/>
    <p:sldId id="272" r:id="rId8"/>
    <p:sldId id="2147478929" r:id="rId9"/>
    <p:sldId id="280" r:id="rId10"/>
    <p:sldId id="2147478998" r:id="rId11"/>
    <p:sldId id="2147478996" r:id="rId12"/>
    <p:sldId id="2147478997" r:id="rId13"/>
    <p:sldId id="260" r:id="rId14"/>
    <p:sldId id="269" r:id="rId15"/>
    <p:sldId id="319" r:id="rId16"/>
    <p:sldId id="301" r:id="rId17"/>
    <p:sldId id="281" r:id="rId18"/>
    <p:sldId id="284" r:id="rId19"/>
    <p:sldId id="285" r:id="rId20"/>
    <p:sldId id="257" r:id="rId21"/>
    <p:sldId id="268" r:id="rId22"/>
    <p:sldId id="2147483645" r:id="rId23"/>
    <p:sldId id="2147483646" r:id="rId24"/>
    <p:sldId id="2147483647" r:id="rId25"/>
    <p:sldId id="256" r:id="rId26"/>
    <p:sldId id="283" r:id="rId27"/>
    <p:sldId id="286" r:id="rId28"/>
    <p:sldId id="288" r:id="rId29"/>
    <p:sldId id="289" r:id="rId30"/>
    <p:sldId id="290" r:id="rId31"/>
    <p:sldId id="304" r:id="rId32"/>
    <p:sldId id="266" r:id="rId33"/>
    <p:sldId id="267" r:id="rId34"/>
    <p:sldId id="2147483644" r:id="rId35"/>
    <p:sldId id="259" r:id="rId36"/>
    <p:sldId id="262" r:id="rId37"/>
    <p:sldId id="300" r:id="rId38"/>
    <p:sldId id="261" r:id="rId39"/>
    <p:sldId id="317" r:id="rId40"/>
    <p:sldId id="258" r:id="rId41"/>
    <p:sldId id="309" r:id="rId42"/>
    <p:sldId id="316" r:id="rId43"/>
    <p:sldId id="265" r:id="rId44"/>
    <p:sldId id="312" r:id="rId45"/>
    <p:sldId id="270" r:id="rId46"/>
    <p:sldId id="263" r:id="rId47"/>
    <p:sldId id="307" r:id="rId48"/>
    <p:sldId id="282" r:id="rId49"/>
    <p:sldId id="313" r:id="rId50"/>
    <p:sldId id="318" r:id="rId51"/>
    <p:sldId id="306" r:id="rId52"/>
    <p:sldId id="273" r:id="rId53"/>
    <p:sldId id="315" r:id="rId54"/>
    <p:sldId id="264" r:id="rId55"/>
    <p:sldId id="314" r:id="rId56"/>
    <p:sldId id="274" r:id="rId57"/>
    <p:sldId id="2147478826" r:id="rId58"/>
  </p:sldIdLst>
  <p:sldSz cx="12192000" cy="6858000"/>
  <p:notesSz cx="7102475" cy="9388475"/>
  <p:embeddedFontLst>
    <p:embeddedFont>
      <p:font typeface="Aptos Black" panose="020B0004020202020204" pitchFamily="34" charset="0"/>
      <p:bold r:id="rId61"/>
      <p:boldItalic r:id="rId62"/>
    </p:embeddedFont>
    <p:embeddedFont>
      <p:font typeface="Georgia" panose="02040502050405020303" pitchFamily="18" charset="0"/>
      <p:regular r:id="rId63"/>
      <p:bold r:id="rId64"/>
      <p:italic r:id="rId65"/>
      <p:boldItalic r:id="rId66"/>
    </p:embeddedFont>
    <p:embeddedFont>
      <p:font typeface="Segoe UI" panose="020B0502040204020203" pitchFamily="34" charset="0"/>
      <p:regular r:id="rId67"/>
      <p:bold r:id="rId68"/>
      <p:italic r:id="rId69"/>
      <p:boldItalic r:id="rId70"/>
    </p:embeddedFont>
  </p:embeddedFontLst>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06F3794A-CC67-56A5-0FBD-5E0FC58AAB14}" name="Springer, Agee" initials="SA" userId="S::agee.springer@ercot.com::c70aae34-03cc-4ca4-9dc9-ab0f1f0f7e1f" providerId="AD"/>
  <p188:author id="{1DC88E50-52D5-C315-B518-599503BB2D2B}" name="Switzer, Christina" initials="SC" userId="S::christina.switzer@ercot.com::718fdc06-d185-42eb-a781-85958c100b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890C58"/>
    <a:srgbClr val="CCEFF4"/>
    <a:srgbClr val="7C858C"/>
    <a:srgbClr val="FFFFFF"/>
    <a:srgbClr val="FF8200"/>
    <a:srgbClr val="26D07C"/>
    <a:srgbClr val="99DFE9"/>
    <a:srgbClr val="685BC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906"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6.fntdata"/><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font" Target="fonts/font9.fntdata"/><Relationship Id="rId77"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54982817869416E-2"/>
          <c:y val="0.13570487483530963"/>
          <c:w val="0.91890034364261164"/>
          <c:h val="0.77075098814229248"/>
        </c:manualLayout>
      </c:layout>
      <c:barChart>
        <c:barDir val="col"/>
        <c:grouping val="stacked"/>
        <c:varyColors val="0"/>
        <c:ser>
          <c:idx val="0"/>
          <c:order val="0"/>
          <c:spPr>
            <a:solidFill>
              <a:schemeClr val="accent4"/>
            </a:solidFill>
            <a:ln w="9525" cmpd="sng" algn="ctr">
              <a:solidFill>
                <a:schemeClr val="bg1"/>
              </a:solidFill>
              <a:prstDash val="solid"/>
            </a:ln>
          </c:spPr>
          <c:invertIfNegative val="0"/>
          <c:dLbls>
            <c:dLbl>
              <c:idx val="0"/>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75-4308-BE71-449470F8C015}"/>
                </c:ext>
              </c:extLst>
            </c:dLbl>
            <c:dLbl>
              <c:idx val="1"/>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75-4308-BE71-449470F8C015}"/>
                </c:ext>
              </c:extLst>
            </c:dLbl>
            <c:dLbl>
              <c:idx val="2"/>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75-4308-BE71-449470F8C015}"/>
                </c:ext>
              </c:extLst>
            </c:dLbl>
            <c:dLbl>
              <c:idx val="3"/>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75-4308-BE71-449470F8C015}"/>
                </c:ext>
              </c:extLst>
            </c:dLbl>
            <c:dLbl>
              <c:idx val="4"/>
              <c:layout>
                <c:manualLayout>
                  <c:x val="0"/>
                  <c:y val="-0.42753623188405798"/>
                </c:manualLayout>
              </c:layout>
              <c:numFmt formatCode="#,##0;&quot;-&quot;#,##0;0" sourceLinked="0"/>
              <c:spPr>
                <a:noFill/>
                <a:ln>
                  <a:noFill/>
                </a:ln>
              </c:spPr>
              <c:txPr>
                <a:bodyPr wrap="none"/>
                <a:lstStyle/>
                <a:p>
                  <a:pPr>
                    <a:defRPr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#,##0;"-"#,##0;0</c:formatCode>
                <c:ptCount val="5"/>
                <c:pt idx="0">
                  <c:v>100</c:v>
                </c:pt>
                <c:pt idx="1">
                  <c:v>100</c:v>
                </c:pt>
                <c:pt idx="2">
                  <c:v>300</c:v>
                </c:pt>
                <c:pt idx="3">
                  <c:v>300</c:v>
                </c:pt>
                <c:pt idx="4">
                  <c:v>1000</c:v>
                </c:pt>
              </c:numCache>
            </c:numRef>
          </c:val>
          <c:extLst>
            <c:ext xmlns:c16="http://schemas.microsoft.com/office/drawing/2014/chart" uri="{C3380CC4-5D6E-409C-BE32-E72D297353CC}">
              <c16:uniqueId val="{00000005-CF75-4308-BE71-449470F8C015}"/>
            </c:ext>
          </c:extLst>
        </c:ser>
        <c:ser>
          <c:idx val="1"/>
          <c:order val="1"/>
          <c:spPr>
            <a:solidFill>
              <a:schemeClr val="accent1"/>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75-4308-BE71-449470F8C015}"/>
                </c:ext>
              </c:extLst>
            </c:dLbl>
            <c:dLbl>
              <c:idx val="2"/>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75-4308-BE71-449470F8C015}"/>
                </c:ext>
              </c:extLst>
            </c:dLbl>
            <c:dLbl>
              <c:idx val="3"/>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#,##0;"-"#,##0;0</c:formatCode>
                <c:ptCount val="5"/>
                <c:pt idx="0" formatCode="General">
                  <c:v>50</c:v>
                </c:pt>
                <c:pt idx="1">
                  <c:v>200</c:v>
                </c:pt>
                <c:pt idx="2">
                  <c:v>200</c:v>
                </c:pt>
                <c:pt idx="3">
                  <c:v>400</c:v>
                </c:pt>
              </c:numCache>
            </c:numRef>
          </c:val>
          <c:extLst>
            <c:ext xmlns:c16="http://schemas.microsoft.com/office/drawing/2014/chart" uri="{C3380CC4-5D6E-409C-BE32-E72D297353CC}">
              <c16:uniqueId val="{00000009-CF75-4308-BE71-449470F8C015}"/>
            </c:ext>
          </c:extLst>
        </c:ser>
        <c:dLbls>
          <c:showLegendKey val="0"/>
          <c:showVal val="0"/>
          <c:showCatName val="0"/>
          <c:showSerName val="0"/>
          <c:showPercent val="0"/>
          <c:showBubbleSize val="0"/>
        </c:dLbls>
        <c:gapWidth val="40"/>
        <c:overlap val="100"/>
        <c:axId val="379410655"/>
        <c:axId val="1"/>
      </c:barChart>
      <c:catAx>
        <c:axId val="3794106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0;&quot;-&quot;#,##0;0" sourceLinked="1"/>
        <c:majorTickMark val="out"/>
        <c:minorTickMark val="none"/>
        <c:tickLblPos val="nextTo"/>
        <c:crossAx val="379410655"/>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4F9B3-230E-4249-B48D-033DF2A859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A6F4463-1D35-4925-A89D-7EE462AFBF66}">
      <dgm:prSet/>
      <dgm:spPr/>
      <dgm:t>
        <a:bodyPr/>
        <a:lstStyle/>
        <a:p>
          <a:r>
            <a:rPr lang="en-US" b="1"/>
            <a:t>New Resource Type: ‘Provisional CLR’</a:t>
          </a:r>
        </a:p>
      </dgm:t>
    </dgm:pt>
    <dgm:pt modelId="{A0EA7553-2E44-47E9-8D18-5AD7BE588514}" type="parTrans" cxnId="{6A2E068B-23F7-4A88-8136-0DFA54EACAC2}">
      <dgm:prSet/>
      <dgm:spPr/>
      <dgm:t>
        <a:bodyPr/>
        <a:lstStyle/>
        <a:p>
          <a:endParaRPr lang="en-US"/>
        </a:p>
      </dgm:t>
    </dgm:pt>
    <dgm:pt modelId="{931BEE2D-5356-4A1E-874A-D35187E411EF}" type="sibTrans" cxnId="{6A2E068B-23F7-4A88-8136-0DFA54EACAC2}">
      <dgm:prSet/>
      <dgm:spPr/>
      <dgm:t>
        <a:bodyPr/>
        <a:lstStyle/>
        <a:p>
          <a:endParaRPr lang="en-US"/>
        </a:p>
      </dgm:t>
    </dgm:pt>
    <dgm:pt modelId="{9808225D-6D69-4B4B-BC39-F9B1C786DE12}">
      <dgm:prSet/>
      <dgm:spPr/>
      <dgm:t>
        <a:bodyPr/>
        <a:lstStyle/>
        <a:p>
          <a:pPr>
            <a:lnSpc>
              <a:spcPct val="100000"/>
            </a:lnSpc>
          </a:pPr>
          <a:r>
            <a:rPr lang="en-US" dirty="0"/>
            <a:t>Same as a CLR but locked in for a period of time and has Low Power Consumption (LPC) limits defined in the Batch Zero Interconnection Study</a:t>
          </a:r>
        </a:p>
      </dgm:t>
    </dgm:pt>
    <dgm:pt modelId="{AF9AD94E-6E7C-47E9-A079-FDE70DC84057}" type="parTrans" cxnId="{A2AEFFC3-9502-4273-BD11-B28AB756581E}">
      <dgm:prSet/>
      <dgm:spPr/>
      <dgm:t>
        <a:bodyPr/>
        <a:lstStyle/>
        <a:p>
          <a:endParaRPr lang="en-US"/>
        </a:p>
      </dgm:t>
    </dgm:pt>
    <dgm:pt modelId="{E6DCBC2D-32A7-49A9-B2C3-864FFD0381A3}" type="sibTrans" cxnId="{A2AEFFC3-9502-4273-BD11-B28AB756581E}">
      <dgm:prSet/>
      <dgm:spPr/>
      <dgm:t>
        <a:bodyPr/>
        <a:lstStyle/>
        <a:p>
          <a:endParaRPr lang="en-US"/>
        </a:p>
      </dgm:t>
    </dgm:pt>
    <dgm:pt modelId="{18D7295A-C36A-4427-9575-EED9B562CD41}">
      <dgm:prSet/>
      <dgm:spPr/>
      <dgm:t>
        <a:bodyPr/>
        <a:lstStyle/>
        <a:p>
          <a:r>
            <a:rPr lang="en-US" b="1"/>
            <a:t>What’s different?</a:t>
          </a:r>
        </a:p>
      </dgm:t>
    </dgm:pt>
    <dgm:pt modelId="{021A07BD-2B86-4DAA-9336-42E6A089E054}" type="parTrans" cxnId="{26C1B766-4E41-401C-A613-F42D560155DF}">
      <dgm:prSet/>
      <dgm:spPr/>
      <dgm:t>
        <a:bodyPr/>
        <a:lstStyle/>
        <a:p>
          <a:endParaRPr lang="en-US"/>
        </a:p>
      </dgm:t>
    </dgm:pt>
    <dgm:pt modelId="{B8F12007-0FD5-429A-8445-B397B22EDCDD}" type="sibTrans" cxnId="{26C1B766-4E41-401C-A613-F42D560155DF}">
      <dgm:prSet/>
      <dgm:spPr/>
      <dgm:t>
        <a:bodyPr/>
        <a:lstStyle/>
        <a:p>
          <a:endParaRPr lang="en-US"/>
        </a:p>
      </dgm:t>
    </dgm:pt>
    <dgm:pt modelId="{A33AD5D0-0CE0-443A-92E8-9CE6B71C637F}">
      <dgm:prSet/>
      <dgm:spPr/>
      <dgm:t>
        <a:bodyPr/>
        <a:lstStyle/>
        <a:p>
          <a:pPr>
            <a:lnSpc>
              <a:spcPct val="100000"/>
            </a:lnSpc>
          </a:pPr>
          <a:r>
            <a:rPr lang="en-US" dirty="0"/>
            <a:t>PCLR load </a:t>
          </a:r>
          <a:r>
            <a:rPr lang="en-US" b="1" dirty="0"/>
            <a:t>bids can be ‘capped’ </a:t>
          </a:r>
          <a:r>
            <a:rPr lang="en-US" dirty="0"/>
            <a:t>to mitigate transmission constraints identified in SCED</a:t>
          </a:r>
        </a:p>
      </dgm:t>
    </dgm:pt>
    <dgm:pt modelId="{D6C49484-6CE7-4CC2-B712-EA659162C82B}" type="parTrans" cxnId="{61A534AE-C5F3-4AA5-8A77-25B0BCAFBFD8}">
      <dgm:prSet/>
      <dgm:spPr/>
      <dgm:t>
        <a:bodyPr/>
        <a:lstStyle/>
        <a:p>
          <a:endParaRPr lang="en-US"/>
        </a:p>
      </dgm:t>
    </dgm:pt>
    <dgm:pt modelId="{CA102CDC-A2BA-4D69-9877-8C61BA289C6A}" type="sibTrans" cxnId="{61A534AE-C5F3-4AA5-8A77-25B0BCAFBFD8}">
      <dgm:prSet/>
      <dgm:spPr/>
      <dgm:t>
        <a:bodyPr/>
        <a:lstStyle/>
        <a:p>
          <a:endParaRPr lang="en-US"/>
        </a:p>
      </dgm:t>
    </dgm:pt>
    <dgm:pt modelId="{413577A6-7404-47F2-AA1B-6091B56CD4BC}">
      <dgm:prSet/>
      <dgm:spPr/>
      <dgm:t>
        <a:bodyPr/>
        <a:lstStyle/>
        <a:p>
          <a:pPr>
            <a:lnSpc>
              <a:spcPct val="100000"/>
            </a:lnSpc>
          </a:pPr>
          <a:r>
            <a:rPr lang="en-US" dirty="0"/>
            <a:t>PCLR bids are capped </a:t>
          </a:r>
          <a:r>
            <a:rPr lang="en-US" b="1" dirty="0"/>
            <a:t>dynamically (“last-in-line/just-in-time”) in each run of SCED </a:t>
          </a:r>
          <a:r>
            <a:rPr lang="en-US" dirty="0"/>
            <a:t>to a price that will just allow SCED to resolve a constraint</a:t>
          </a:r>
        </a:p>
      </dgm:t>
    </dgm:pt>
    <dgm:pt modelId="{8D59DDAF-74DA-4F21-94CE-4C9AB28D262E}" type="parTrans" cxnId="{294371F5-AE01-4C9B-A994-836F41341500}">
      <dgm:prSet/>
      <dgm:spPr/>
      <dgm:t>
        <a:bodyPr/>
        <a:lstStyle/>
        <a:p>
          <a:endParaRPr lang="en-US"/>
        </a:p>
      </dgm:t>
    </dgm:pt>
    <dgm:pt modelId="{DE503C99-AD52-441C-A571-D368D458DD48}" type="sibTrans" cxnId="{294371F5-AE01-4C9B-A994-836F41341500}">
      <dgm:prSet/>
      <dgm:spPr/>
      <dgm:t>
        <a:bodyPr/>
        <a:lstStyle/>
        <a:p>
          <a:endParaRPr lang="en-US"/>
        </a:p>
      </dgm:t>
    </dgm:pt>
    <dgm:pt modelId="{AC6122CE-5455-40A3-9C57-49987CCD3799}">
      <dgm:prSet/>
      <dgm:spPr/>
      <dgm:t>
        <a:bodyPr/>
        <a:lstStyle/>
        <a:p>
          <a:pPr>
            <a:lnSpc>
              <a:spcPct val="100000"/>
            </a:lnSpc>
          </a:pPr>
          <a:r>
            <a:rPr lang="en-US" b="0" dirty="0"/>
            <a:t>Submits CLR Energy Bid Curve </a:t>
          </a:r>
          <a:r>
            <a:rPr lang="en-US" b="0" dirty="0">
              <a:sym typeface="Wingdings" panose="05000000000000000000" pitchFamily="2" charset="2"/>
            </a:rPr>
            <a:t> </a:t>
          </a:r>
          <a:r>
            <a:rPr lang="en-US" b="0" dirty="0"/>
            <a:t>bid-to-buy prices between Low Power Consumption (LPC) and Maximum Power Consumption (MPC) – same as any other CLR</a:t>
          </a:r>
          <a:endParaRPr lang="en-US" dirty="0"/>
        </a:p>
      </dgm:t>
    </dgm:pt>
    <dgm:pt modelId="{14AD16CB-1755-40FC-99DD-1581C4436007}" type="parTrans" cxnId="{AE52D434-7636-4F2E-B9F7-98DB420DF63D}">
      <dgm:prSet/>
      <dgm:spPr/>
      <dgm:t>
        <a:bodyPr/>
        <a:lstStyle/>
        <a:p>
          <a:endParaRPr lang="en-US"/>
        </a:p>
      </dgm:t>
    </dgm:pt>
    <dgm:pt modelId="{66F24E9A-9D62-4ED4-B5A6-F83C685EEFBD}" type="sibTrans" cxnId="{AE52D434-7636-4F2E-B9F7-98DB420DF63D}">
      <dgm:prSet/>
      <dgm:spPr/>
      <dgm:t>
        <a:bodyPr/>
        <a:lstStyle/>
        <a:p>
          <a:endParaRPr lang="en-US"/>
        </a:p>
      </dgm:t>
    </dgm:pt>
    <dgm:pt modelId="{AE55022D-1375-4BD9-8E7E-9366D5A94EDD}">
      <dgm:prSet/>
      <dgm:spPr/>
      <dgm:t>
        <a:bodyPr/>
        <a:lstStyle/>
        <a:p>
          <a:pPr>
            <a:lnSpc>
              <a:spcPct val="100000"/>
            </a:lnSpc>
          </a:pPr>
          <a:r>
            <a:rPr lang="en-US" dirty="0"/>
            <a:t>PCLRs are not eligible to provide Ancillary Services </a:t>
          </a:r>
        </a:p>
      </dgm:t>
    </dgm:pt>
    <dgm:pt modelId="{3B1BBD5A-E144-4FBA-9FB8-8031FA4461AD}" type="parTrans" cxnId="{DB88A280-DE9D-48D8-AB64-A350E1130337}">
      <dgm:prSet/>
      <dgm:spPr/>
      <dgm:t>
        <a:bodyPr/>
        <a:lstStyle/>
        <a:p>
          <a:endParaRPr lang="en-US"/>
        </a:p>
      </dgm:t>
    </dgm:pt>
    <dgm:pt modelId="{BFD79202-4E9E-4860-A3D6-84D8233507FB}" type="sibTrans" cxnId="{DB88A280-DE9D-48D8-AB64-A350E1130337}">
      <dgm:prSet/>
      <dgm:spPr/>
      <dgm:t>
        <a:bodyPr/>
        <a:lstStyle/>
        <a:p>
          <a:endParaRPr lang="en-US"/>
        </a:p>
      </dgm:t>
    </dgm:pt>
    <dgm:pt modelId="{4FAE0228-5C8D-4F92-BE6F-94D8DC578475}" type="pres">
      <dgm:prSet presAssocID="{7944F9B3-230E-4249-B48D-033DF2A85938}" presName="linear" presStyleCnt="0">
        <dgm:presLayoutVars>
          <dgm:dir/>
          <dgm:animLvl val="lvl"/>
          <dgm:resizeHandles val="exact"/>
        </dgm:presLayoutVars>
      </dgm:prSet>
      <dgm:spPr/>
    </dgm:pt>
    <dgm:pt modelId="{F004BDCD-FDC7-41B8-BD42-B0049A28B50E}" type="pres">
      <dgm:prSet presAssocID="{5A6F4463-1D35-4925-A89D-7EE462AFBF66}" presName="parentLin" presStyleCnt="0"/>
      <dgm:spPr/>
    </dgm:pt>
    <dgm:pt modelId="{5DA1E485-B743-4F51-B4E3-92FCE79CC97B}" type="pres">
      <dgm:prSet presAssocID="{5A6F4463-1D35-4925-A89D-7EE462AFBF66}" presName="parentLeftMargin" presStyleLbl="node1" presStyleIdx="0" presStyleCnt="2"/>
      <dgm:spPr/>
    </dgm:pt>
    <dgm:pt modelId="{72756D3E-5F05-47F2-8B0A-C759672A7602}" type="pres">
      <dgm:prSet presAssocID="{5A6F4463-1D35-4925-A89D-7EE462AFBF66}" presName="parentText" presStyleLbl="node1" presStyleIdx="0" presStyleCnt="2">
        <dgm:presLayoutVars>
          <dgm:chMax val="0"/>
          <dgm:bulletEnabled val="1"/>
        </dgm:presLayoutVars>
      </dgm:prSet>
      <dgm:spPr/>
    </dgm:pt>
    <dgm:pt modelId="{73991031-0384-46BF-A2BF-8005AE77B436}" type="pres">
      <dgm:prSet presAssocID="{5A6F4463-1D35-4925-A89D-7EE462AFBF66}" presName="negativeSpace" presStyleCnt="0"/>
      <dgm:spPr/>
    </dgm:pt>
    <dgm:pt modelId="{DC53F085-580C-46A9-8D90-F33BE46DF422}" type="pres">
      <dgm:prSet presAssocID="{5A6F4463-1D35-4925-A89D-7EE462AFBF66}" presName="childText" presStyleLbl="conFgAcc1" presStyleIdx="0" presStyleCnt="2">
        <dgm:presLayoutVars>
          <dgm:bulletEnabled val="1"/>
        </dgm:presLayoutVars>
      </dgm:prSet>
      <dgm:spPr/>
    </dgm:pt>
    <dgm:pt modelId="{8C23B591-8E44-431A-8542-1F52CD9AC217}" type="pres">
      <dgm:prSet presAssocID="{931BEE2D-5356-4A1E-874A-D35187E411EF}" presName="spaceBetweenRectangles" presStyleCnt="0"/>
      <dgm:spPr/>
    </dgm:pt>
    <dgm:pt modelId="{EF1C8049-9E95-4190-8C64-EF882C904C08}" type="pres">
      <dgm:prSet presAssocID="{18D7295A-C36A-4427-9575-EED9B562CD41}" presName="parentLin" presStyleCnt="0"/>
      <dgm:spPr/>
    </dgm:pt>
    <dgm:pt modelId="{7E2A980E-0290-4597-8FD2-A1EEAD48845E}" type="pres">
      <dgm:prSet presAssocID="{18D7295A-C36A-4427-9575-EED9B562CD41}" presName="parentLeftMargin" presStyleLbl="node1" presStyleIdx="0" presStyleCnt="2"/>
      <dgm:spPr/>
    </dgm:pt>
    <dgm:pt modelId="{32160337-A6E4-455A-B5E7-0178AA4C0087}" type="pres">
      <dgm:prSet presAssocID="{18D7295A-C36A-4427-9575-EED9B562CD41}" presName="parentText" presStyleLbl="node1" presStyleIdx="1" presStyleCnt="2">
        <dgm:presLayoutVars>
          <dgm:chMax val="0"/>
          <dgm:bulletEnabled val="1"/>
        </dgm:presLayoutVars>
      </dgm:prSet>
      <dgm:spPr/>
    </dgm:pt>
    <dgm:pt modelId="{14DC4E5A-DA6D-4461-8C7B-089F00E68D8C}" type="pres">
      <dgm:prSet presAssocID="{18D7295A-C36A-4427-9575-EED9B562CD41}" presName="negativeSpace" presStyleCnt="0"/>
      <dgm:spPr/>
    </dgm:pt>
    <dgm:pt modelId="{31573D6A-A120-4AC2-9614-769B2F28FE01}" type="pres">
      <dgm:prSet presAssocID="{18D7295A-C36A-4427-9575-EED9B562CD41}" presName="childText" presStyleLbl="conFgAcc1" presStyleIdx="1" presStyleCnt="2">
        <dgm:presLayoutVars>
          <dgm:bulletEnabled val="1"/>
        </dgm:presLayoutVars>
      </dgm:prSet>
      <dgm:spPr/>
    </dgm:pt>
  </dgm:ptLst>
  <dgm:cxnLst>
    <dgm:cxn modelId="{92172404-DFBD-412C-9344-8F481F1A3E93}" type="presOf" srcId="{A33AD5D0-0CE0-443A-92E8-9CE6B71C637F}" destId="{31573D6A-A120-4AC2-9614-769B2F28FE01}" srcOrd="0" destOrd="0" presId="urn:microsoft.com/office/officeart/2005/8/layout/list1"/>
    <dgm:cxn modelId="{4EDB3A13-CBD9-4970-A989-B2FC8C684D80}" type="presOf" srcId="{413577A6-7404-47F2-AA1B-6091B56CD4BC}" destId="{31573D6A-A120-4AC2-9614-769B2F28FE01}" srcOrd="0" destOrd="1" presId="urn:microsoft.com/office/officeart/2005/8/layout/list1"/>
    <dgm:cxn modelId="{C9F80825-E9F6-4E35-B0A7-CBA6D7727723}" type="presOf" srcId="{5A6F4463-1D35-4925-A89D-7EE462AFBF66}" destId="{72756D3E-5F05-47F2-8B0A-C759672A7602}" srcOrd="1" destOrd="0" presId="urn:microsoft.com/office/officeart/2005/8/layout/list1"/>
    <dgm:cxn modelId="{55735030-6CDE-4AED-BB13-FD053C025C81}" type="presOf" srcId="{AC6122CE-5455-40A3-9C57-49987CCD3799}" destId="{DC53F085-580C-46A9-8D90-F33BE46DF422}" srcOrd="0" destOrd="1" presId="urn:microsoft.com/office/officeart/2005/8/layout/list1"/>
    <dgm:cxn modelId="{E0D35C31-D11F-4144-B6E6-60EF42F09DE4}" type="presOf" srcId="{18D7295A-C36A-4427-9575-EED9B562CD41}" destId="{32160337-A6E4-455A-B5E7-0178AA4C0087}" srcOrd="1" destOrd="0" presId="urn:microsoft.com/office/officeart/2005/8/layout/list1"/>
    <dgm:cxn modelId="{AE52D434-7636-4F2E-B9F7-98DB420DF63D}" srcId="{5A6F4463-1D35-4925-A89D-7EE462AFBF66}" destId="{AC6122CE-5455-40A3-9C57-49987CCD3799}" srcOrd="1" destOrd="0" parTransId="{14AD16CB-1755-40FC-99DD-1581C4436007}" sibTransId="{66F24E9A-9D62-4ED4-B5A6-F83C685EEFBD}"/>
    <dgm:cxn modelId="{26C1B766-4E41-401C-A613-F42D560155DF}" srcId="{7944F9B3-230E-4249-B48D-033DF2A85938}" destId="{18D7295A-C36A-4427-9575-EED9B562CD41}" srcOrd="1" destOrd="0" parTransId="{021A07BD-2B86-4DAA-9336-42E6A089E054}" sibTransId="{B8F12007-0FD5-429A-8445-B397B22EDCDD}"/>
    <dgm:cxn modelId="{EEEF0868-928A-46FA-B5CE-1ACCFFCD7A86}" type="presOf" srcId="{7944F9B3-230E-4249-B48D-033DF2A85938}" destId="{4FAE0228-5C8D-4F92-BE6F-94D8DC578475}" srcOrd="0" destOrd="0" presId="urn:microsoft.com/office/officeart/2005/8/layout/list1"/>
    <dgm:cxn modelId="{F0228074-C8DB-4555-8082-48FC25534F87}" type="presOf" srcId="{AE55022D-1375-4BD9-8E7E-9366D5A94EDD}" destId="{31573D6A-A120-4AC2-9614-769B2F28FE01}" srcOrd="0" destOrd="2" presId="urn:microsoft.com/office/officeart/2005/8/layout/list1"/>
    <dgm:cxn modelId="{DB88A280-DE9D-48D8-AB64-A350E1130337}" srcId="{18D7295A-C36A-4427-9575-EED9B562CD41}" destId="{AE55022D-1375-4BD9-8E7E-9366D5A94EDD}" srcOrd="2" destOrd="0" parTransId="{3B1BBD5A-E144-4FBA-9FB8-8031FA4461AD}" sibTransId="{BFD79202-4E9E-4860-A3D6-84D8233507FB}"/>
    <dgm:cxn modelId="{6A2E068B-23F7-4A88-8136-0DFA54EACAC2}" srcId="{7944F9B3-230E-4249-B48D-033DF2A85938}" destId="{5A6F4463-1D35-4925-A89D-7EE462AFBF66}" srcOrd="0" destOrd="0" parTransId="{A0EA7553-2E44-47E9-8D18-5AD7BE588514}" sibTransId="{931BEE2D-5356-4A1E-874A-D35187E411EF}"/>
    <dgm:cxn modelId="{6B26B08E-5367-4C8D-AD61-0A690D5B529E}" type="presOf" srcId="{5A6F4463-1D35-4925-A89D-7EE462AFBF66}" destId="{5DA1E485-B743-4F51-B4E3-92FCE79CC97B}" srcOrd="0" destOrd="0" presId="urn:microsoft.com/office/officeart/2005/8/layout/list1"/>
    <dgm:cxn modelId="{61A534AE-C5F3-4AA5-8A77-25B0BCAFBFD8}" srcId="{18D7295A-C36A-4427-9575-EED9B562CD41}" destId="{A33AD5D0-0CE0-443A-92E8-9CE6B71C637F}" srcOrd="0" destOrd="0" parTransId="{D6C49484-6CE7-4CC2-B712-EA659162C82B}" sibTransId="{CA102CDC-A2BA-4D69-9877-8C61BA289C6A}"/>
    <dgm:cxn modelId="{3D4209B9-DD5E-4F2A-BADA-F488F7EE18D1}" type="presOf" srcId="{9808225D-6D69-4B4B-BC39-F9B1C786DE12}" destId="{DC53F085-580C-46A9-8D90-F33BE46DF422}" srcOrd="0" destOrd="0" presId="urn:microsoft.com/office/officeart/2005/8/layout/list1"/>
    <dgm:cxn modelId="{87DC4DBA-2D1E-4331-ACF4-D69B3601F073}" type="presOf" srcId="{18D7295A-C36A-4427-9575-EED9B562CD41}" destId="{7E2A980E-0290-4597-8FD2-A1EEAD48845E}" srcOrd="0" destOrd="0" presId="urn:microsoft.com/office/officeart/2005/8/layout/list1"/>
    <dgm:cxn modelId="{A2AEFFC3-9502-4273-BD11-B28AB756581E}" srcId="{5A6F4463-1D35-4925-A89D-7EE462AFBF66}" destId="{9808225D-6D69-4B4B-BC39-F9B1C786DE12}" srcOrd="0" destOrd="0" parTransId="{AF9AD94E-6E7C-47E9-A079-FDE70DC84057}" sibTransId="{E6DCBC2D-32A7-49A9-B2C3-864FFD0381A3}"/>
    <dgm:cxn modelId="{294371F5-AE01-4C9B-A994-836F41341500}" srcId="{18D7295A-C36A-4427-9575-EED9B562CD41}" destId="{413577A6-7404-47F2-AA1B-6091B56CD4BC}" srcOrd="1" destOrd="0" parTransId="{8D59DDAF-74DA-4F21-94CE-4C9AB28D262E}" sibTransId="{DE503C99-AD52-441C-A571-D368D458DD48}"/>
    <dgm:cxn modelId="{D2436CD2-A014-481E-BB28-93E92340BF1D}" type="presParOf" srcId="{4FAE0228-5C8D-4F92-BE6F-94D8DC578475}" destId="{F004BDCD-FDC7-41B8-BD42-B0049A28B50E}" srcOrd="0" destOrd="0" presId="urn:microsoft.com/office/officeart/2005/8/layout/list1"/>
    <dgm:cxn modelId="{9C7367B0-7B69-4058-B18A-ACCC9135EA3E}" type="presParOf" srcId="{F004BDCD-FDC7-41B8-BD42-B0049A28B50E}" destId="{5DA1E485-B743-4F51-B4E3-92FCE79CC97B}" srcOrd="0" destOrd="0" presId="urn:microsoft.com/office/officeart/2005/8/layout/list1"/>
    <dgm:cxn modelId="{EC573CA7-AFD0-486B-B590-B558A0937AB1}" type="presParOf" srcId="{F004BDCD-FDC7-41B8-BD42-B0049A28B50E}" destId="{72756D3E-5F05-47F2-8B0A-C759672A7602}" srcOrd="1" destOrd="0" presId="urn:microsoft.com/office/officeart/2005/8/layout/list1"/>
    <dgm:cxn modelId="{8DE0A66D-53AE-41CD-B3EC-9F9BC5B79036}" type="presParOf" srcId="{4FAE0228-5C8D-4F92-BE6F-94D8DC578475}" destId="{73991031-0384-46BF-A2BF-8005AE77B436}" srcOrd="1" destOrd="0" presId="urn:microsoft.com/office/officeart/2005/8/layout/list1"/>
    <dgm:cxn modelId="{54A86D4D-1599-44EF-8D64-7C2A21225282}" type="presParOf" srcId="{4FAE0228-5C8D-4F92-BE6F-94D8DC578475}" destId="{DC53F085-580C-46A9-8D90-F33BE46DF422}" srcOrd="2" destOrd="0" presId="urn:microsoft.com/office/officeart/2005/8/layout/list1"/>
    <dgm:cxn modelId="{A6658FE9-B58C-4C71-A99E-A717CCC5C754}" type="presParOf" srcId="{4FAE0228-5C8D-4F92-BE6F-94D8DC578475}" destId="{8C23B591-8E44-431A-8542-1F52CD9AC217}" srcOrd="3" destOrd="0" presId="urn:microsoft.com/office/officeart/2005/8/layout/list1"/>
    <dgm:cxn modelId="{740C9B1F-8423-4935-BAE3-5DE8CBA5EF4F}" type="presParOf" srcId="{4FAE0228-5C8D-4F92-BE6F-94D8DC578475}" destId="{EF1C8049-9E95-4190-8C64-EF882C904C08}" srcOrd="4" destOrd="0" presId="urn:microsoft.com/office/officeart/2005/8/layout/list1"/>
    <dgm:cxn modelId="{E2F2C9D0-079E-4A9A-BD21-A1D5F37262CE}" type="presParOf" srcId="{EF1C8049-9E95-4190-8C64-EF882C904C08}" destId="{7E2A980E-0290-4597-8FD2-A1EEAD48845E}" srcOrd="0" destOrd="0" presId="urn:microsoft.com/office/officeart/2005/8/layout/list1"/>
    <dgm:cxn modelId="{0A1D7F79-2C70-4EBD-B503-C90F61DCA330}" type="presParOf" srcId="{EF1C8049-9E95-4190-8C64-EF882C904C08}" destId="{32160337-A6E4-455A-B5E7-0178AA4C0087}" srcOrd="1" destOrd="0" presId="urn:microsoft.com/office/officeart/2005/8/layout/list1"/>
    <dgm:cxn modelId="{96E26F94-B221-4517-A406-A14C454D4CD1}" type="presParOf" srcId="{4FAE0228-5C8D-4F92-BE6F-94D8DC578475}" destId="{14DC4E5A-DA6D-4461-8C7B-089F00E68D8C}" srcOrd="5" destOrd="0" presId="urn:microsoft.com/office/officeart/2005/8/layout/list1"/>
    <dgm:cxn modelId="{AFFCF923-B83B-432F-AAFE-95F6F1EF9031}" type="presParOf" srcId="{4FAE0228-5C8D-4F92-BE6F-94D8DC578475}" destId="{31573D6A-A120-4AC2-9614-769B2F28FE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F085-580C-46A9-8D90-F33BE46DF422}">
      <dsp:nvSpPr>
        <dsp:cNvPr id="0" name=""/>
        <dsp:cNvSpPr/>
      </dsp:nvSpPr>
      <dsp:spPr>
        <a:xfrm>
          <a:off x="0" y="367685"/>
          <a:ext cx="11379200" cy="21829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3152" tIns="437388" rIns="883152" bIns="149352" numCol="1" spcCol="1270" anchor="t" anchorCtr="0">
          <a:noAutofit/>
        </a:bodyPr>
        <a:lstStyle/>
        <a:p>
          <a:pPr marL="228600" lvl="1" indent="-228600" algn="l" defTabSz="933450">
            <a:lnSpc>
              <a:spcPct val="100000"/>
            </a:lnSpc>
            <a:spcBef>
              <a:spcPct val="0"/>
            </a:spcBef>
            <a:spcAft>
              <a:spcPct val="15000"/>
            </a:spcAft>
            <a:buChar char="•"/>
          </a:pPr>
          <a:r>
            <a:rPr lang="en-US" sz="2100" kern="1200" dirty="0"/>
            <a:t>Same as a CLR but locked in for a period of time and has Low Power Consumption (LPC) limits defined in the Batch Zero Interconnection Study</a:t>
          </a:r>
        </a:p>
        <a:p>
          <a:pPr marL="228600" lvl="1" indent="-228600" algn="l" defTabSz="933450">
            <a:lnSpc>
              <a:spcPct val="100000"/>
            </a:lnSpc>
            <a:spcBef>
              <a:spcPct val="0"/>
            </a:spcBef>
            <a:spcAft>
              <a:spcPct val="15000"/>
            </a:spcAft>
            <a:buChar char="•"/>
          </a:pPr>
          <a:r>
            <a:rPr lang="en-US" sz="2100" b="0" kern="1200" dirty="0"/>
            <a:t>Submits CLR Energy Bid Curve </a:t>
          </a:r>
          <a:r>
            <a:rPr lang="en-US" sz="2100" b="0" kern="1200" dirty="0">
              <a:sym typeface="Wingdings" panose="05000000000000000000" pitchFamily="2" charset="2"/>
            </a:rPr>
            <a:t> </a:t>
          </a:r>
          <a:r>
            <a:rPr lang="en-US" sz="2100" b="0" kern="1200" dirty="0"/>
            <a:t>bid-to-buy prices between Low Power Consumption (LPC) and Maximum Power Consumption (MPC) – same as any other CLR</a:t>
          </a:r>
          <a:endParaRPr lang="en-US" sz="2100" kern="1200" dirty="0"/>
        </a:p>
      </dsp:txBody>
      <dsp:txXfrm>
        <a:off x="0" y="367685"/>
        <a:ext cx="11379200" cy="2182950"/>
      </dsp:txXfrm>
    </dsp:sp>
    <dsp:sp modelId="{72756D3E-5F05-47F2-8B0A-C759672A7602}">
      <dsp:nvSpPr>
        <dsp:cNvPr id="0" name=""/>
        <dsp:cNvSpPr/>
      </dsp:nvSpPr>
      <dsp:spPr>
        <a:xfrm>
          <a:off x="568960" y="57725"/>
          <a:ext cx="79654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33450">
            <a:lnSpc>
              <a:spcPct val="90000"/>
            </a:lnSpc>
            <a:spcBef>
              <a:spcPct val="0"/>
            </a:spcBef>
            <a:spcAft>
              <a:spcPct val="35000"/>
            </a:spcAft>
            <a:buNone/>
          </a:pPr>
          <a:r>
            <a:rPr lang="en-US" sz="2100" b="1" kern="1200"/>
            <a:t>New Resource Type: ‘Provisional CLR’</a:t>
          </a:r>
        </a:p>
      </dsp:txBody>
      <dsp:txXfrm>
        <a:off x="599222" y="87987"/>
        <a:ext cx="7904916" cy="559396"/>
      </dsp:txXfrm>
    </dsp:sp>
    <dsp:sp modelId="{31573D6A-A120-4AC2-9614-769B2F28FE01}">
      <dsp:nvSpPr>
        <dsp:cNvPr id="0" name=""/>
        <dsp:cNvSpPr/>
      </dsp:nvSpPr>
      <dsp:spPr>
        <a:xfrm>
          <a:off x="0" y="2973996"/>
          <a:ext cx="11379200" cy="22491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3152" tIns="437388" rIns="883152" bIns="149352" numCol="1" spcCol="1270" anchor="t" anchorCtr="0">
          <a:noAutofit/>
        </a:bodyPr>
        <a:lstStyle/>
        <a:p>
          <a:pPr marL="228600" lvl="1" indent="-228600" algn="l" defTabSz="933450">
            <a:lnSpc>
              <a:spcPct val="100000"/>
            </a:lnSpc>
            <a:spcBef>
              <a:spcPct val="0"/>
            </a:spcBef>
            <a:spcAft>
              <a:spcPct val="15000"/>
            </a:spcAft>
            <a:buChar char="•"/>
          </a:pPr>
          <a:r>
            <a:rPr lang="en-US" sz="2100" kern="1200" dirty="0"/>
            <a:t>PCLR load </a:t>
          </a:r>
          <a:r>
            <a:rPr lang="en-US" sz="2100" b="1" kern="1200" dirty="0"/>
            <a:t>bids can be ‘capped’ </a:t>
          </a:r>
          <a:r>
            <a:rPr lang="en-US" sz="2100" kern="1200" dirty="0"/>
            <a:t>to mitigate transmission constraints identified in SCED</a:t>
          </a:r>
        </a:p>
        <a:p>
          <a:pPr marL="228600" lvl="1" indent="-228600" algn="l" defTabSz="933450">
            <a:lnSpc>
              <a:spcPct val="100000"/>
            </a:lnSpc>
            <a:spcBef>
              <a:spcPct val="0"/>
            </a:spcBef>
            <a:spcAft>
              <a:spcPct val="15000"/>
            </a:spcAft>
            <a:buChar char="•"/>
          </a:pPr>
          <a:r>
            <a:rPr lang="en-US" sz="2100" kern="1200" dirty="0"/>
            <a:t>PCLR bids are capped </a:t>
          </a:r>
          <a:r>
            <a:rPr lang="en-US" sz="2100" b="1" kern="1200" dirty="0"/>
            <a:t>dynamically (“last-in-line/just-in-time”) in each run of SCED </a:t>
          </a:r>
          <a:r>
            <a:rPr lang="en-US" sz="2100" kern="1200" dirty="0"/>
            <a:t>to a price that will just allow SCED to resolve a constraint</a:t>
          </a:r>
        </a:p>
        <a:p>
          <a:pPr marL="228600" lvl="1" indent="-228600" algn="l" defTabSz="933450">
            <a:lnSpc>
              <a:spcPct val="100000"/>
            </a:lnSpc>
            <a:spcBef>
              <a:spcPct val="0"/>
            </a:spcBef>
            <a:spcAft>
              <a:spcPct val="15000"/>
            </a:spcAft>
            <a:buChar char="•"/>
          </a:pPr>
          <a:r>
            <a:rPr lang="en-US" sz="2100" kern="1200" dirty="0"/>
            <a:t>PCLRs are not eligible to provide Ancillary Services </a:t>
          </a:r>
        </a:p>
      </dsp:txBody>
      <dsp:txXfrm>
        <a:off x="0" y="2973996"/>
        <a:ext cx="11379200" cy="2249100"/>
      </dsp:txXfrm>
    </dsp:sp>
    <dsp:sp modelId="{32160337-A6E4-455A-B5E7-0178AA4C0087}">
      <dsp:nvSpPr>
        <dsp:cNvPr id="0" name=""/>
        <dsp:cNvSpPr/>
      </dsp:nvSpPr>
      <dsp:spPr>
        <a:xfrm>
          <a:off x="568960" y="2664036"/>
          <a:ext cx="79654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33450">
            <a:lnSpc>
              <a:spcPct val="90000"/>
            </a:lnSpc>
            <a:spcBef>
              <a:spcPct val="0"/>
            </a:spcBef>
            <a:spcAft>
              <a:spcPct val="35000"/>
            </a:spcAft>
            <a:buNone/>
          </a:pPr>
          <a:r>
            <a:rPr lang="en-US" sz="2100" b="1" kern="1200"/>
            <a:t>What’s different?</a:t>
          </a:r>
        </a:p>
      </dsp:txBody>
      <dsp:txXfrm>
        <a:off x="599222" y="2694298"/>
        <a:ext cx="790491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13 April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13 April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6BC86D71-25BE-417A-BE4C-6D6056A8AE53}" type="datetime3">
              <a:rPr lang="en-US" smtClean="0"/>
              <a:t>13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A4FC4A73-EF24-4DBD-BE03-C4CAACADD3D7}" type="datetime3">
              <a:rPr lang="en-US" smtClean="0"/>
              <a:t>13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247113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 April 2026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7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E2EDA06B-7F07-4ADC-8F75-C1E3C02E2F60}" type="datetime3">
              <a:rPr lang="en-US" smtClean="0"/>
              <a:t>13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17</a:t>
            </a:fld>
            <a:endParaRPr lang="en-US"/>
          </a:p>
        </p:txBody>
      </p:sp>
    </p:spTree>
    <p:extLst>
      <p:ext uri="{BB962C8B-B14F-4D97-AF65-F5344CB8AC3E}">
        <p14:creationId xmlns:p14="http://schemas.microsoft.com/office/powerpoint/2010/main" val="227259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C62ADEE4-0C9F-4D78-86DE-7D2F05B242B8}" type="datetime3">
              <a:rPr lang="en-US" smtClean="0"/>
              <a:t>13 April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33</a:t>
            </a:fld>
            <a:endParaRPr lang="en-US"/>
          </a:p>
        </p:txBody>
      </p:sp>
    </p:spTree>
    <p:extLst>
      <p:ext uri="{BB962C8B-B14F-4D97-AF65-F5344CB8AC3E}">
        <p14:creationId xmlns:p14="http://schemas.microsoft.com/office/powerpoint/2010/main" val="255409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317214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6.xml"/><Relationship Id="rId7"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19.png"/><Relationship Id="rId4" Type="http://schemas.openxmlformats.org/officeDocument/2006/relationships/tags" Target="../tags/tag7.xml"/><Relationship Id="rId9"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700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10" Type="http://schemas.openxmlformats.org/officeDocument/2006/relationships/image" Target="../media/image5.svg"/><Relationship Id="rId4" Type="http://schemas.openxmlformats.org/officeDocument/2006/relationships/tags" Target="../tags/tag2.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oleObject" Target="../embeddings/oleObject2.bin"/><Relationship Id="rId3" Type="http://schemas.openxmlformats.org/officeDocument/2006/relationships/slideLayout" Target="../slideLayouts/slideLayout5.xml"/><Relationship Id="rId21" Type="http://schemas.openxmlformats.org/officeDocument/2006/relationships/image" Target="../media/image7.sv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ags" Target="../tags/tag3.xml"/><Relationship Id="rId2" Type="http://schemas.openxmlformats.org/officeDocument/2006/relationships/slideLayout" Target="../slideLayouts/slideLayout4.xml"/><Relationship Id="rId16" Type="http://schemas.openxmlformats.org/officeDocument/2006/relationships/theme" Target="../theme/theme2.xml"/><Relationship Id="rId20"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1.emf"/><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4"/>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7"/>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04" imgH="405" progId="TCLayout.ActiveDocument.1">
                  <p:embed/>
                </p:oleObj>
              </mc:Choice>
              <mc:Fallback>
                <p:oleObj name="think-cell Slide" r:id="rId18"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12.xml"/><Relationship Id="rId7" Type="http://schemas.openxmlformats.org/officeDocument/2006/relationships/oleObject" Target="../embeddings/oleObject4.bin"/><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3.xml"/><Relationship Id="rId9"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hyperlink" Target="https://www.ercot.com/files/docs/2026/04/04/145PGRR-38-ERCOT-Comments-040426.docx" TargetMode="External"/><Relationship Id="rId2" Type="http://schemas.openxmlformats.org/officeDocument/2006/relationships/slideLayout" Target="../slideLayouts/slideLayout4.xml"/><Relationship Id="rId1" Type="http://schemas.openxmlformats.org/officeDocument/2006/relationships/tags" Target="../tags/tag176.xml"/><Relationship Id="rId6" Type="http://schemas.openxmlformats.org/officeDocument/2006/relationships/hyperlink" Target="https://www.ercot.com/mktrules/issues/NPRR1325" TargetMode="External"/><Relationship Id="rId5" Type="http://schemas.openxmlformats.org/officeDocument/2006/relationships/hyperlink" Target="https://www.ercot.com/mktrules/issues/PGRR145" TargetMode="Externa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image" Target="../media/image22.emf"/><Relationship Id="rId18" Type="http://schemas.openxmlformats.org/officeDocument/2006/relationships/slide" Target="slide1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oleObject" Target="../embeddings/oleObject6.bin"/><Relationship Id="rId17" Type="http://schemas.openxmlformats.org/officeDocument/2006/relationships/slide" Target="slide52.xml"/><Relationship Id="rId2" Type="http://schemas.openxmlformats.org/officeDocument/2006/relationships/tags" Target="../tags/tag178.xml"/><Relationship Id="rId16" Type="http://schemas.openxmlformats.org/officeDocument/2006/relationships/slide" Target="slide46.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slideLayout" Target="../slideLayouts/slideLayout4.xml"/><Relationship Id="rId5" Type="http://schemas.openxmlformats.org/officeDocument/2006/relationships/tags" Target="../tags/tag181.xml"/><Relationship Id="rId15" Type="http://schemas.openxmlformats.org/officeDocument/2006/relationships/slide" Target="slide42.xml"/><Relationship Id="rId10" Type="http://schemas.openxmlformats.org/officeDocument/2006/relationships/tags" Target="../tags/tag186.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slide" Target="slide48.xml"/></Relationships>
</file>

<file path=ppt/slides/_rels/slide12.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image" Target="../media/image29.emf"/><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oleObject" Target="../embeddings/oleObject14.bin"/><Relationship Id="rId5" Type="http://schemas.openxmlformats.org/officeDocument/2006/relationships/slideLayout" Target="../slideLayouts/slideLayout4.xml"/><Relationship Id="rId4" Type="http://schemas.openxmlformats.org/officeDocument/2006/relationships/tags" Target="../tags/tag19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193.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tags" Target="../tags/tag194.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13" Type="http://schemas.openxmlformats.org/officeDocument/2006/relationships/tags" Target="../tags/tag209.xml"/><Relationship Id="rId18" Type="http://schemas.openxmlformats.org/officeDocument/2006/relationships/tags" Target="../tags/tag214.xml"/><Relationship Id="rId26" Type="http://schemas.openxmlformats.org/officeDocument/2006/relationships/tags" Target="../tags/tag222.xml"/><Relationship Id="rId39" Type="http://schemas.openxmlformats.org/officeDocument/2006/relationships/tags" Target="../tags/tag235.xml"/><Relationship Id="rId21" Type="http://schemas.openxmlformats.org/officeDocument/2006/relationships/tags" Target="../tags/tag217.xml"/><Relationship Id="rId34" Type="http://schemas.openxmlformats.org/officeDocument/2006/relationships/tags" Target="../tags/tag230.xml"/><Relationship Id="rId42" Type="http://schemas.openxmlformats.org/officeDocument/2006/relationships/tags" Target="../tags/tag238.xml"/><Relationship Id="rId47" Type="http://schemas.openxmlformats.org/officeDocument/2006/relationships/tags" Target="../tags/tag243.xml"/><Relationship Id="rId50" Type="http://schemas.openxmlformats.org/officeDocument/2006/relationships/tags" Target="../tags/tag246.xml"/><Relationship Id="rId55" Type="http://schemas.openxmlformats.org/officeDocument/2006/relationships/tags" Target="../tags/tag251.xml"/><Relationship Id="rId7" Type="http://schemas.openxmlformats.org/officeDocument/2006/relationships/tags" Target="../tags/tag203.xml"/><Relationship Id="rId2" Type="http://schemas.openxmlformats.org/officeDocument/2006/relationships/tags" Target="../tags/tag198.xml"/><Relationship Id="rId16" Type="http://schemas.openxmlformats.org/officeDocument/2006/relationships/tags" Target="../tags/tag212.xml"/><Relationship Id="rId29" Type="http://schemas.openxmlformats.org/officeDocument/2006/relationships/tags" Target="../tags/tag225.xml"/><Relationship Id="rId11" Type="http://schemas.openxmlformats.org/officeDocument/2006/relationships/tags" Target="../tags/tag207.xml"/><Relationship Id="rId24" Type="http://schemas.openxmlformats.org/officeDocument/2006/relationships/tags" Target="../tags/tag220.xml"/><Relationship Id="rId32" Type="http://schemas.openxmlformats.org/officeDocument/2006/relationships/tags" Target="../tags/tag228.xml"/><Relationship Id="rId37" Type="http://schemas.openxmlformats.org/officeDocument/2006/relationships/tags" Target="../tags/tag233.xml"/><Relationship Id="rId40" Type="http://schemas.openxmlformats.org/officeDocument/2006/relationships/tags" Target="../tags/tag236.xml"/><Relationship Id="rId45" Type="http://schemas.openxmlformats.org/officeDocument/2006/relationships/tags" Target="../tags/tag241.xml"/><Relationship Id="rId53" Type="http://schemas.openxmlformats.org/officeDocument/2006/relationships/tags" Target="../tags/tag249.xml"/><Relationship Id="rId58" Type="http://schemas.openxmlformats.org/officeDocument/2006/relationships/notesSlide" Target="../notesSlides/notesSlide4.xml"/><Relationship Id="rId5" Type="http://schemas.openxmlformats.org/officeDocument/2006/relationships/tags" Target="../tags/tag201.xml"/><Relationship Id="rId19" Type="http://schemas.openxmlformats.org/officeDocument/2006/relationships/tags" Target="../tags/tag215.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tags" Target="../tags/tag218.xml"/><Relationship Id="rId27" Type="http://schemas.openxmlformats.org/officeDocument/2006/relationships/tags" Target="../tags/tag223.xml"/><Relationship Id="rId30" Type="http://schemas.openxmlformats.org/officeDocument/2006/relationships/tags" Target="../tags/tag226.xml"/><Relationship Id="rId35" Type="http://schemas.openxmlformats.org/officeDocument/2006/relationships/tags" Target="../tags/tag231.xml"/><Relationship Id="rId43" Type="http://schemas.openxmlformats.org/officeDocument/2006/relationships/tags" Target="../tags/tag239.xml"/><Relationship Id="rId48" Type="http://schemas.openxmlformats.org/officeDocument/2006/relationships/tags" Target="../tags/tag244.xml"/><Relationship Id="rId56" Type="http://schemas.openxmlformats.org/officeDocument/2006/relationships/tags" Target="../tags/tag252.xml"/><Relationship Id="rId8" Type="http://schemas.openxmlformats.org/officeDocument/2006/relationships/tags" Target="../tags/tag204.xml"/><Relationship Id="rId51" Type="http://schemas.openxmlformats.org/officeDocument/2006/relationships/tags" Target="../tags/tag247.xml"/><Relationship Id="rId3" Type="http://schemas.openxmlformats.org/officeDocument/2006/relationships/tags" Target="../tags/tag199.xml"/><Relationship Id="rId12" Type="http://schemas.openxmlformats.org/officeDocument/2006/relationships/tags" Target="../tags/tag208.xml"/><Relationship Id="rId17" Type="http://schemas.openxmlformats.org/officeDocument/2006/relationships/tags" Target="../tags/tag213.xml"/><Relationship Id="rId25" Type="http://schemas.openxmlformats.org/officeDocument/2006/relationships/tags" Target="../tags/tag221.xml"/><Relationship Id="rId33" Type="http://schemas.openxmlformats.org/officeDocument/2006/relationships/tags" Target="../tags/tag229.xml"/><Relationship Id="rId38" Type="http://schemas.openxmlformats.org/officeDocument/2006/relationships/tags" Target="../tags/tag234.xml"/><Relationship Id="rId46" Type="http://schemas.openxmlformats.org/officeDocument/2006/relationships/tags" Target="../tags/tag242.xml"/><Relationship Id="rId59" Type="http://schemas.openxmlformats.org/officeDocument/2006/relationships/oleObject" Target="../embeddings/oleObject19.bin"/><Relationship Id="rId20" Type="http://schemas.openxmlformats.org/officeDocument/2006/relationships/tags" Target="../tags/tag216.xml"/><Relationship Id="rId41" Type="http://schemas.openxmlformats.org/officeDocument/2006/relationships/tags" Target="../tags/tag237.xml"/><Relationship Id="rId54" Type="http://schemas.openxmlformats.org/officeDocument/2006/relationships/tags" Target="../tags/tag250.xml"/><Relationship Id="rId1" Type="http://schemas.openxmlformats.org/officeDocument/2006/relationships/tags" Target="../tags/tag197.xml"/><Relationship Id="rId6" Type="http://schemas.openxmlformats.org/officeDocument/2006/relationships/tags" Target="../tags/tag202.xml"/><Relationship Id="rId15" Type="http://schemas.openxmlformats.org/officeDocument/2006/relationships/tags" Target="../tags/tag211.xml"/><Relationship Id="rId23" Type="http://schemas.openxmlformats.org/officeDocument/2006/relationships/tags" Target="../tags/tag219.xml"/><Relationship Id="rId28" Type="http://schemas.openxmlformats.org/officeDocument/2006/relationships/tags" Target="../tags/tag224.xml"/><Relationship Id="rId36" Type="http://schemas.openxmlformats.org/officeDocument/2006/relationships/tags" Target="../tags/tag232.xml"/><Relationship Id="rId49" Type="http://schemas.openxmlformats.org/officeDocument/2006/relationships/tags" Target="../tags/tag245.xml"/><Relationship Id="rId57" Type="http://schemas.openxmlformats.org/officeDocument/2006/relationships/slideLayout" Target="../slideLayouts/slideLayout4.xml"/><Relationship Id="rId10" Type="http://schemas.openxmlformats.org/officeDocument/2006/relationships/tags" Target="../tags/tag206.xml"/><Relationship Id="rId31" Type="http://schemas.openxmlformats.org/officeDocument/2006/relationships/tags" Target="../tags/tag227.xml"/><Relationship Id="rId44" Type="http://schemas.openxmlformats.org/officeDocument/2006/relationships/tags" Target="../tags/tag240.xml"/><Relationship Id="rId52" Type="http://schemas.openxmlformats.org/officeDocument/2006/relationships/tags" Target="../tags/tag248.xml"/><Relationship Id="rId60"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image" Target="../media/image22.emf"/><Relationship Id="rId5" Type="http://schemas.openxmlformats.org/officeDocument/2006/relationships/oleObject" Target="../embeddings/oleObject20.bin"/><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22.emf"/><Relationship Id="rId5" Type="http://schemas.openxmlformats.org/officeDocument/2006/relationships/oleObject" Target="../embeddings/oleObject21.bin"/><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image" Target="../media/image22.emf"/><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oleObject" Target="../embeddings/oleObject5.bin"/><Relationship Id="rId2" Type="http://schemas.openxmlformats.org/officeDocument/2006/relationships/tags" Target="../tags/tag15.xml"/><Relationship Id="rId16" Type="http://schemas.openxmlformats.org/officeDocument/2006/relationships/notesSlide" Target="../notesSlides/notesSlide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slideLayout" Target="../slideLayouts/slideLayout4.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20.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22.emf"/><Relationship Id="rId5" Type="http://schemas.openxmlformats.org/officeDocument/2006/relationships/oleObject" Target="../embeddings/oleObject22.bin"/><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image" Target="../media/image22.emf"/><Relationship Id="rId5" Type="http://schemas.openxmlformats.org/officeDocument/2006/relationships/oleObject" Target="../embeddings/oleObject23.bin"/><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image" Target="../media/image22.emf"/><Relationship Id="rId5" Type="http://schemas.openxmlformats.org/officeDocument/2006/relationships/oleObject" Target="../embeddings/oleObject24.bin"/><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image" Target="../media/image22.emf"/><Relationship Id="rId5" Type="http://schemas.openxmlformats.org/officeDocument/2006/relationships/oleObject" Target="../embeddings/oleObject25.bin"/><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image" Target="../media/image22.emf"/><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oleObject" Target="../embeddings/oleObject26.bin"/><Relationship Id="rId5" Type="http://schemas.openxmlformats.org/officeDocument/2006/relationships/slideLayout" Target="../slideLayouts/slideLayout4.xml"/><Relationship Id="rId4" Type="http://schemas.openxmlformats.org/officeDocument/2006/relationships/tags" Target="../tags/tag274.xml"/></Relationships>
</file>

<file path=ppt/slides/_rels/slide25.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image" Target="../media/image22.emf"/><Relationship Id="rId5" Type="http://schemas.openxmlformats.org/officeDocument/2006/relationships/oleObject" Target="../embeddings/oleObject27.bin"/><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image" Target="../media/image22.emf"/><Relationship Id="rId5" Type="http://schemas.openxmlformats.org/officeDocument/2006/relationships/oleObject" Target="../embeddings/oleObject28.bin"/><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2.xml"/><Relationship Id="rId1" Type="http://schemas.openxmlformats.org/officeDocument/2006/relationships/tags" Target="../tags/tag281.xml"/><Relationship Id="rId5" Type="http://schemas.openxmlformats.org/officeDocument/2006/relationships/image" Target="../media/image30.emf"/><Relationship Id="rId4" Type="http://schemas.openxmlformats.org/officeDocument/2006/relationships/oleObject" Target="../embeddings/oleObject29.bin"/></Relationships>
</file>

<file path=ppt/slides/_rels/slide28.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image" Target="../media/image30.emf"/><Relationship Id="rId2" Type="http://schemas.openxmlformats.org/officeDocument/2006/relationships/tags" Target="../tags/tag284.xml"/><Relationship Id="rId16" Type="http://schemas.openxmlformats.org/officeDocument/2006/relationships/oleObject" Target="../embeddings/oleObject30.bin"/><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slideLayout" Target="../slideLayouts/slideLayout4.xml"/><Relationship Id="rId10" Type="http://schemas.openxmlformats.org/officeDocument/2006/relationships/tags" Target="../tags/tag292.xml"/><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s>
</file>

<file path=ppt/slides/_rels/slide29.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image" Target="../media/image22.emf"/><Relationship Id="rId5" Type="http://schemas.openxmlformats.org/officeDocument/2006/relationships/oleObject" Target="../embeddings/oleObject31.bin"/><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slide" Target="slide48.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2.emf"/><Relationship Id="rId17" Type="http://schemas.openxmlformats.org/officeDocument/2006/relationships/slide" Target="slide14.xml"/><Relationship Id="rId2" Type="http://schemas.openxmlformats.org/officeDocument/2006/relationships/tags" Target="../tags/tag29.xml"/><Relationship Id="rId16" Type="http://schemas.openxmlformats.org/officeDocument/2006/relationships/slide" Target="slide52.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oleObject" Target="../embeddings/oleObject6.bin"/><Relationship Id="rId5" Type="http://schemas.openxmlformats.org/officeDocument/2006/relationships/tags" Target="../tags/tag32.xml"/><Relationship Id="rId15" Type="http://schemas.openxmlformats.org/officeDocument/2006/relationships/slide" Target="slide46.xml"/><Relationship Id="rId10" Type="http://schemas.openxmlformats.org/officeDocument/2006/relationships/slideLayout" Target="../slideLayouts/slideLayout4.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slide" Target="slide42.xml"/></Relationships>
</file>

<file path=ppt/slides/_rels/slide30.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image" Target="../media/image22.emf"/><Relationship Id="rId5" Type="http://schemas.openxmlformats.org/officeDocument/2006/relationships/oleObject" Target="../embeddings/oleObject32.bin"/><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image" Target="../media/image22.emf"/><Relationship Id="rId5" Type="http://schemas.openxmlformats.org/officeDocument/2006/relationships/oleObject" Target="../embeddings/oleObject33.bin"/><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7.xml"/><Relationship Id="rId1" Type="http://schemas.openxmlformats.org/officeDocument/2006/relationships/tags" Target="../tags/tag306.xml"/><Relationship Id="rId5" Type="http://schemas.openxmlformats.org/officeDocument/2006/relationships/image" Target="../media/image30.emf"/><Relationship Id="rId4" Type="http://schemas.openxmlformats.org/officeDocument/2006/relationships/oleObject" Target="../embeddings/oleObject34.bin"/></Relationships>
</file>

<file path=ppt/slides/_rels/slide33.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notesSlide" Target="../notesSlides/notesSlide5.xml"/><Relationship Id="rId3" Type="http://schemas.openxmlformats.org/officeDocument/2006/relationships/tags" Target="../tags/tag310.xml"/><Relationship Id="rId7" Type="http://schemas.openxmlformats.org/officeDocument/2006/relationships/tags" Target="../tags/tag314.xml"/><Relationship Id="rId12" Type="http://schemas.openxmlformats.org/officeDocument/2006/relationships/slideLayout" Target="../slideLayouts/slideLayout4.xml"/><Relationship Id="rId17" Type="http://schemas.openxmlformats.org/officeDocument/2006/relationships/image" Target="../media/image28.svg"/><Relationship Id="rId2" Type="http://schemas.openxmlformats.org/officeDocument/2006/relationships/tags" Target="../tags/tag309.xml"/><Relationship Id="rId16" Type="http://schemas.openxmlformats.org/officeDocument/2006/relationships/image" Target="../media/image27.png"/><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5" Type="http://schemas.openxmlformats.org/officeDocument/2006/relationships/tags" Target="../tags/tag312.xml"/><Relationship Id="rId15" Type="http://schemas.openxmlformats.org/officeDocument/2006/relationships/image" Target="../media/image22.emf"/><Relationship Id="rId10" Type="http://schemas.openxmlformats.org/officeDocument/2006/relationships/tags" Target="../tags/tag317.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3" Type="http://schemas.openxmlformats.org/officeDocument/2006/relationships/tags" Target="../tags/tag321.xml"/><Relationship Id="rId7" Type="http://schemas.openxmlformats.org/officeDocument/2006/relationships/image" Target="../media/image22.emf"/><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oleObject" Target="../embeddings/oleObject36.bin"/><Relationship Id="rId5" Type="http://schemas.openxmlformats.org/officeDocument/2006/relationships/slideLayout" Target="../slideLayouts/slideLayout4.xml"/><Relationship Id="rId4" Type="http://schemas.openxmlformats.org/officeDocument/2006/relationships/tags" Target="../tags/tag32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image" Target="../media/image30.emf"/><Relationship Id="rId4" Type="http://schemas.openxmlformats.org/officeDocument/2006/relationships/oleObject" Target="../embeddings/oleObject37.bin"/></Relationships>
</file>

<file path=ppt/slides/_rels/slide36.xml.rels><?xml version="1.0" encoding="UTF-8" standalone="yes"?>
<Relationships xmlns="http://schemas.openxmlformats.org/package/2006/relationships"><Relationship Id="rId8" Type="http://schemas.openxmlformats.org/officeDocument/2006/relationships/tags" Target="../tags/tag332.xml"/><Relationship Id="rId13" Type="http://schemas.openxmlformats.org/officeDocument/2006/relationships/slide" Target="slide48.xml"/><Relationship Id="rId3" Type="http://schemas.openxmlformats.org/officeDocument/2006/relationships/tags" Target="../tags/tag327.xml"/><Relationship Id="rId7" Type="http://schemas.openxmlformats.org/officeDocument/2006/relationships/tags" Target="../tags/tag331.xml"/><Relationship Id="rId12" Type="http://schemas.openxmlformats.org/officeDocument/2006/relationships/image" Target="../media/image22.emf"/><Relationship Id="rId17" Type="http://schemas.openxmlformats.org/officeDocument/2006/relationships/slide" Target="slide46.xml"/><Relationship Id="rId2" Type="http://schemas.openxmlformats.org/officeDocument/2006/relationships/tags" Target="../tags/tag326.xml"/><Relationship Id="rId16" Type="http://schemas.openxmlformats.org/officeDocument/2006/relationships/slide" Target="slide14.xml"/><Relationship Id="rId1" Type="http://schemas.openxmlformats.org/officeDocument/2006/relationships/tags" Target="../tags/tag325.xml"/><Relationship Id="rId6" Type="http://schemas.openxmlformats.org/officeDocument/2006/relationships/tags" Target="../tags/tag330.xml"/><Relationship Id="rId11" Type="http://schemas.openxmlformats.org/officeDocument/2006/relationships/oleObject" Target="../embeddings/oleObject6.bin"/><Relationship Id="rId5" Type="http://schemas.openxmlformats.org/officeDocument/2006/relationships/tags" Target="../tags/tag329.xml"/><Relationship Id="rId15" Type="http://schemas.openxmlformats.org/officeDocument/2006/relationships/slide" Target="slide52.xml"/><Relationship Id="rId10" Type="http://schemas.openxmlformats.org/officeDocument/2006/relationships/slideLayout" Target="../slideLayouts/slideLayout4.xml"/><Relationship Id="rId4" Type="http://schemas.openxmlformats.org/officeDocument/2006/relationships/tags" Target="../tags/tag328.xml"/><Relationship Id="rId9" Type="http://schemas.openxmlformats.org/officeDocument/2006/relationships/tags" Target="../tags/tag333.xml"/><Relationship Id="rId14" Type="http://schemas.openxmlformats.org/officeDocument/2006/relationships/slide" Target="slide42.xml"/></Relationships>
</file>

<file path=ppt/slides/_rels/slide37.xml.rels><?xml version="1.0" encoding="UTF-8" standalone="yes"?>
<Relationships xmlns="http://schemas.openxmlformats.org/package/2006/relationships"><Relationship Id="rId13" Type="http://schemas.openxmlformats.org/officeDocument/2006/relationships/tags" Target="../tags/tag346.xml"/><Relationship Id="rId18" Type="http://schemas.openxmlformats.org/officeDocument/2006/relationships/tags" Target="../tags/tag351.xml"/><Relationship Id="rId26" Type="http://schemas.openxmlformats.org/officeDocument/2006/relationships/slideLayout" Target="../slideLayouts/slideLayout17.xml"/><Relationship Id="rId39" Type="http://schemas.openxmlformats.org/officeDocument/2006/relationships/image" Target="../media/image41.png"/><Relationship Id="rId21" Type="http://schemas.openxmlformats.org/officeDocument/2006/relationships/tags" Target="../tags/tag354.xml"/><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jpeg"/><Relationship Id="rId7" Type="http://schemas.openxmlformats.org/officeDocument/2006/relationships/tags" Target="../tags/tag340.xml"/><Relationship Id="rId2" Type="http://schemas.openxmlformats.org/officeDocument/2006/relationships/tags" Target="../tags/tag335.xml"/><Relationship Id="rId16" Type="http://schemas.openxmlformats.org/officeDocument/2006/relationships/tags" Target="../tags/tag349.xml"/><Relationship Id="rId29" Type="http://schemas.openxmlformats.org/officeDocument/2006/relationships/image" Target="../media/image31.jpeg"/><Relationship Id="rId11" Type="http://schemas.openxmlformats.org/officeDocument/2006/relationships/tags" Target="../tags/tag344.xml"/><Relationship Id="rId24" Type="http://schemas.openxmlformats.org/officeDocument/2006/relationships/tags" Target="../tags/tag357.xml"/><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 Type="http://schemas.openxmlformats.org/officeDocument/2006/relationships/tags" Target="../tags/tag338.xml"/><Relationship Id="rId15" Type="http://schemas.openxmlformats.org/officeDocument/2006/relationships/tags" Target="../tags/tag348.xml"/><Relationship Id="rId23" Type="http://schemas.openxmlformats.org/officeDocument/2006/relationships/tags" Target="../tags/tag356.xml"/><Relationship Id="rId28" Type="http://schemas.openxmlformats.org/officeDocument/2006/relationships/image" Target="../media/image22.emf"/><Relationship Id="rId36" Type="http://schemas.openxmlformats.org/officeDocument/2006/relationships/image" Target="../media/image38.png"/><Relationship Id="rId49" Type="http://schemas.openxmlformats.org/officeDocument/2006/relationships/image" Target="../media/image51.png"/><Relationship Id="rId10" Type="http://schemas.openxmlformats.org/officeDocument/2006/relationships/tags" Target="../tags/tag343.xml"/><Relationship Id="rId19" Type="http://schemas.openxmlformats.org/officeDocument/2006/relationships/tags" Target="../tags/tag352.xml"/><Relationship Id="rId31" Type="http://schemas.openxmlformats.org/officeDocument/2006/relationships/image" Target="../media/image33.png"/><Relationship Id="rId44" Type="http://schemas.openxmlformats.org/officeDocument/2006/relationships/image" Target="../media/image46.png"/><Relationship Id="rId4" Type="http://schemas.openxmlformats.org/officeDocument/2006/relationships/tags" Target="../tags/tag337.xml"/><Relationship Id="rId9" Type="http://schemas.openxmlformats.org/officeDocument/2006/relationships/tags" Target="../tags/tag342.xml"/><Relationship Id="rId14" Type="http://schemas.openxmlformats.org/officeDocument/2006/relationships/tags" Target="../tags/tag347.xml"/><Relationship Id="rId22" Type="http://schemas.openxmlformats.org/officeDocument/2006/relationships/tags" Target="../tags/tag355.xml"/><Relationship Id="rId27" Type="http://schemas.openxmlformats.org/officeDocument/2006/relationships/oleObject" Target="../embeddings/oleObject38.bin"/><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8" Type="http://schemas.openxmlformats.org/officeDocument/2006/relationships/tags" Target="../tags/tag341.xml"/><Relationship Id="rId51" Type="http://schemas.openxmlformats.org/officeDocument/2006/relationships/image" Target="../media/image53.png"/><Relationship Id="rId3" Type="http://schemas.openxmlformats.org/officeDocument/2006/relationships/tags" Target="../tags/tag336.xml"/><Relationship Id="rId12" Type="http://schemas.openxmlformats.org/officeDocument/2006/relationships/tags" Target="../tags/tag345.xml"/><Relationship Id="rId17" Type="http://schemas.openxmlformats.org/officeDocument/2006/relationships/tags" Target="../tags/tag350.xml"/><Relationship Id="rId25" Type="http://schemas.openxmlformats.org/officeDocument/2006/relationships/tags" Target="../tags/tag358.xml"/><Relationship Id="rId33" Type="http://schemas.openxmlformats.org/officeDocument/2006/relationships/image" Target="../media/image35.jpeg"/><Relationship Id="rId38" Type="http://schemas.openxmlformats.org/officeDocument/2006/relationships/image" Target="../media/image40.jpeg"/><Relationship Id="rId46" Type="http://schemas.openxmlformats.org/officeDocument/2006/relationships/image" Target="../media/image48.png"/><Relationship Id="rId20" Type="http://schemas.openxmlformats.org/officeDocument/2006/relationships/tags" Target="../tags/tag353.xml"/><Relationship Id="rId41" Type="http://schemas.openxmlformats.org/officeDocument/2006/relationships/image" Target="../media/image43.jpeg"/><Relationship Id="rId1" Type="http://schemas.openxmlformats.org/officeDocument/2006/relationships/tags" Target="../tags/tag334.xml"/><Relationship Id="rId6" Type="http://schemas.openxmlformats.org/officeDocument/2006/relationships/tags" Target="../tags/tag339.xml"/></Relationships>
</file>

<file path=ppt/slides/_rels/slide38.xml.rels><?xml version="1.0" encoding="UTF-8" standalone="yes"?>
<Relationships xmlns="http://schemas.openxmlformats.org/package/2006/relationships"><Relationship Id="rId8" Type="http://schemas.openxmlformats.org/officeDocument/2006/relationships/tags" Target="../tags/tag366.xml"/><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tags" Target="../tags/tag361.xml"/><Relationship Id="rId7" Type="http://schemas.openxmlformats.org/officeDocument/2006/relationships/tags" Target="../tags/tag365.xml"/><Relationship Id="rId12" Type="http://schemas.openxmlformats.org/officeDocument/2006/relationships/image" Target="../media/image1.emf"/><Relationship Id="rId17" Type="http://schemas.openxmlformats.org/officeDocument/2006/relationships/image" Target="../media/image58.jpeg"/><Relationship Id="rId2" Type="http://schemas.openxmlformats.org/officeDocument/2006/relationships/tags" Target="../tags/tag360.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oleObject" Target="../embeddings/oleObject39.bin"/><Relationship Id="rId5" Type="http://schemas.openxmlformats.org/officeDocument/2006/relationships/tags" Target="../tags/tag363.xml"/><Relationship Id="rId15" Type="http://schemas.openxmlformats.org/officeDocument/2006/relationships/image" Target="../media/image56.png"/><Relationship Id="rId10" Type="http://schemas.openxmlformats.org/officeDocument/2006/relationships/slideLayout" Target="../slideLayouts/slideLayout13.xml"/><Relationship Id="rId19" Type="http://schemas.openxmlformats.org/officeDocument/2006/relationships/image" Target="../media/image60.png"/><Relationship Id="rId4" Type="http://schemas.openxmlformats.org/officeDocument/2006/relationships/tags" Target="../tags/tag362.xml"/><Relationship Id="rId9" Type="http://schemas.openxmlformats.org/officeDocument/2006/relationships/tags" Target="../tags/tag367.xml"/><Relationship Id="rId14"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image" Target="../media/image22.emf"/><Relationship Id="rId18" Type="http://schemas.openxmlformats.org/officeDocument/2006/relationships/slide" Target="slide46.xml"/><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oleObject" Target="../embeddings/oleObject6.bin"/><Relationship Id="rId17" Type="http://schemas.openxmlformats.org/officeDocument/2006/relationships/slide" Target="slide14.xml"/><Relationship Id="rId2" Type="http://schemas.openxmlformats.org/officeDocument/2006/relationships/tags" Target="../tags/tag369.xml"/><Relationship Id="rId16" Type="http://schemas.openxmlformats.org/officeDocument/2006/relationships/slide" Target="slide52.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slideLayout" Target="../slideLayouts/slideLayout4.xml"/><Relationship Id="rId5" Type="http://schemas.openxmlformats.org/officeDocument/2006/relationships/tags" Target="../tags/tag372.xml"/><Relationship Id="rId15" Type="http://schemas.openxmlformats.org/officeDocument/2006/relationships/slide" Target="slide42.xml"/><Relationship Id="rId10" Type="http://schemas.openxmlformats.org/officeDocument/2006/relationships/tags" Target="../tags/tag377.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slide" Target="slide48.xml"/></Relationships>
</file>

<file path=ppt/slides/_rels/slide4.xml.rels><?xml version="1.0" encoding="UTF-8" standalone="yes"?>
<Relationships xmlns="http://schemas.openxmlformats.org/package/2006/relationships"><Relationship Id="rId26" Type="http://schemas.openxmlformats.org/officeDocument/2006/relationships/tags" Target="../tags/tag62.xml"/><Relationship Id="rId21" Type="http://schemas.openxmlformats.org/officeDocument/2006/relationships/tags" Target="../tags/tag57.xml"/><Relationship Id="rId42" Type="http://schemas.openxmlformats.org/officeDocument/2006/relationships/tags" Target="../tags/tag78.xml"/><Relationship Id="rId47" Type="http://schemas.openxmlformats.org/officeDocument/2006/relationships/tags" Target="../tags/tag83.xml"/><Relationship Id="rId63" Type="http://schemas.openxmlformats.org/officeDocument/2006/relationships/tags" Target="../tags/tag99.xml"/><Relationship Id="rId68" Type="http://schemas.openxmlformats.org/officeDocument/2006/relationships/tags" Target="../tags/tag104.xml"/><Relationship Id="rId84" Type="http://schemas.openxmlformats.org/officeDocument/2006/relationships/tags" Target="../tags/tag120.xml"/><Relationship Id="rId89" Type="http://schemas.openxmlformats.org/officeDocument/2006/relationships/tags" Target="../tags/tag125.xml"/><Relationship Id="rId16" Type="http://schemas.openxmlformats.org/officeDocument/2006/relationships/tags" Target="../tags/tag52.xml"/><Relationship Id="rId11" Type="http://schemas.openxmlformats.org/officeDocument/2006/relationships/tags" Target="../tags/tag47.xml"/><Relationship Id="rId32" Type="http://schemas.openxmlformats.org/officeDocument/2006/relationships/tags" Target="../tags/tag68.xml"/><Relationship Id="rId37" Type="http://schemas.openxmlformats.org/officeDocument/2006/relationships/tags" Target="../tags/tag73.xml"/><Relationship Id="rId53" Type="http://schemas.openxmlformats.org/officeDocument/2006/relationships/tags" Target="../tags/tag89.xml"/><Relationship Id="rId58" Type="http://schemas.openxmlformats.org/officeDocument/2006/relationships/tags" Target="../tags/tag94.xml"/><Relationship Id="rId74" Type="http://schemas.openxmlformats.org/officeDocument/2006/relationships/tags" Target="../tags/tag110.xml"/><Relationship Id="rId79" Type="http://schemas.openxmlformats.org/officeDocument/2006/relationships/tags" Target="../tags/tag115.xml"/><Relationship Id="rId102" Type="http://schemas.openxmlformats.org/officeDocument/2006/relationships/slideLayout" Target="../slideLayouts/slideLayout9.xml"/><Relationship Id="rId5" Type="http://schemas.openxmlformats.org/officeDocument/2006/relationships/tags" Target="../tags/tag41.xml"/><Relationship Id="rId90" Type="http://schemas.openxmlformats.org/officeDocument/2006/relationships/tags" Target="../tags/tag126.xml"/><Relationship Id="rId95" Type="http://schemas.openxmlformats.org/officeDocument/2006/relationships/tags" Target="../tags/tag131.xml"/><Relationship Id="rId22" Type="http://schemas.openxmlformats.org/officeDocument/2006/relationships/tags" Target="../tags/tag58.xml"/><Relationship Id="rId27" Type="http://schemas.openxmlformats.org/officeDocument/2006/relationships/tags" Target="../tags/tag63.xml"/><Relationship Id="rId43" Type="http://schemas.openxmlformats.org/officeDocument/2006/relationships/tags" Target="../tags/tag79.xml"/><Relationship Id="rId48" Type="http://schemas.openxmlformats.org/officeDocument/2006/relationships/tags" Target="../tags/tag84.xml"/><Relationship Id="rId64" Type="http://schemas.openxmlformats.org/officeDocument/2006/relationships/tags" Target="../tags/tag100.xml"/><Relationship Id="rId69" Type="http://schemas.openxmlformats.org/officeDocument/2006/relationships/tags" Target="../tags/tag105.xml"/><Relationship Id="rId80" Type="http://schemas.openxmlformats.org/officeDocument/2006/relationships/tags" Target="../tags/tag116.xml"/><Relationship Id="rId85" Type="http://schemas.openxmlformats.org/officeDocument/2006/relationships/tags" Target="../tags/tag121.xml"/><Relationship Id="rId12" Type="http://schemas.openxmlformats.org/officeDocument/2006/relationships/tags" Target="../tags/tag48.xml"/><Relationship Id="rId17" Type="http://schemas.openxmlformats.org/officeDocument/2006/relationships/tags" Target="../tags/tag53.xml"/><Relationship Id="rId33" Type="http://schemas.openxmlformats.org/officeDocument/2006/relationships/tags" Target="../tags/tag69.xml"/><Relationship Id="rId38" Type="http://schemas.openxmlformats.org/officeDocument/2006/relationships/tags" Target="../tags/tag74.xml"/><Relationship Id="rId59" Type="http://schemas.openxmlformats.org/officeDocument/2006/relationships/tags" Target="../tags/tag95.xml"/><Relationship Id="rId103" Type="http://schemas.openxmlformats.org/officeDocument/2006/relationships/notesSlide" Target="../notesSlides/notesSlide3.xml"/><Relationship Id="rId20" Type="http://schemas.openxmlformats.org/officeDocument/2006/relationships/tags" Target="../tags/tag56.xml"/><Relationship Id="rId41" Type="http://schemas.openxmlformats.org/officeDocument/2006/relationships/tags" Target="../tags/tag77.xml"/><Relationship Id="rId54" Type="http://schemas.openxmlformats.org/officeDocument/2006/relationships/tags" Target="../tags/tag90.xml"/><Relationship Id="rId62" Type="http://schemas.openxmlformats.org/officeDocument/2006/relationships/tags" Target="../tags/tag98.xml"/><Relationship Id="rId70" Type="http://schemas.openxmlformats.org/officeDocument/2006/relationships/tags" Target="../tags/tag106.xml"/><Relationship Id="rId75" Type="http://schemas.openxmlformats.org/officeDocument/2006/relationships/tags" Target="../tags/tag111.xml"/><Relationship Id="rId83" Type="http://schemas.openxmlformats.org/officeDocument/2006/relationships/tags" Target="../tags/tag119.xml"/><Relationship Id="rId88" Type="http://schemas.openxmlformats.org/officeDocument/2006/relationships/tags" Target="../tags/tag124.xml"/><Relationship Id="rId91" Type="http://schemas.openxmlformats.org/officeDocument/2006/relationships/tags" Target="../tags/tag127.xml"/><Relationship Id="rId96" Type="http://schemas.openxmlformats.org/officeDocument/2006/relationships/tags" Target="../tags/tag132.xml"/><Relationship Id="rId1" Type="http://schemas.openxmlformats.org/officeDocument/2006/relationships/tags" Target="../tags/tag37.xml"/><Relationship Id="rId6" Type="http://schemas.openxmlformats.org/officeDocument/2006/relationships/tags" Target="../tags/tag42.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36" Type="http://schemas.openxmlformats.org/officeDocument/2006/relationships/tags" Target="../tags/tag72.xml"/><Relationship Id="rId49" Type="http://schemas.openxmlformats.org/officeDocument/2006/relationships/tags" Target="../tags/tag85.xml"/><Relationship Id="rId57" Type="http://schemas.openxmlformats.org/officeDocument/2006/relationships/tags" Target="../tags/tag93.xml"/><Relationship Id="rId10" Type="http://schemas.openxmlformats.org/officeDocument/2006/relationships/tags" Target="../tags/tag46.xml"/><Relationship Id="rId31" Type="http://schemas.openxmlformats.org/officeDocument/2006/relationships/tags" Target="../tags/tag67.xml"/><Relationship Id="rId44" Type="http://schemas.openxmlformats.org/officeDocument/2006/relationships/tags" Target="../tags/tag80.xml"/><Relationship Id="rId52" Type="http://schemas.openxmlformats.org/officeDocument/2006/relationships/tags" Target="../tags/tag88.xml"/><Relationship Id="rId60" Type="http://schemas.openxmlformats.org/officeDocument/2006/relationships/tags" Target="../tags/tag96.xml"/><Relationship Id="rId65" Type="http://schemas.openxmlformats.org/officeDocument/2006/relationships/tags" Target="../tags/tag101.xml"/><Relationship Id="rId73" Type="http://schemas.openxmlformats.org/officeDocument/2006/relationships/tags" Target="../tags/tag109.xml"/><Relationship Id="rId78" Type="http://schemas.openxmlformats.org/officeDocument/2006/relationships/tags" Target="../tags/tag114.xml"/><Relationship Id="rId81" Type="http://schemas.openxmlformats.org/officeDocument/2006/relationships/tags" Target="../tags/tag117.xml"/><Relationship Id="rId86" Type="http://schemas.openxmlformats.org/officeDocument/2006/relationships/tags" Target="../tags/tag122.xml"/><Relationship Id="rId94" Type="http://schemas.openxmlformats.org/officeDocument/2006/relationships/tags" Target="../tags/tag130.xml"/><Relationship Id="rId99" Type="http://schemas.openxmlformats.org/officeDocument/2006/relationships/tags" Target="../tags/tag135.xml"/><Relationship Id="rId101" Type="http://schemas.openxmlformats.org/officeDocument/2006/relationships/tags" Target="../tags/tag137.xml"/><Relationship Id="rId4" Type="http://schemas.openxmlformats.org/officeDocument/2006/relationships/tags" Target="../tags/tag40.xml"/><Relationship Id="rId9" Type="http://schemas.openxmlformats.org/officeDocument/2006/relationships/tags" Target="../tags/tag45.xml"/><Relationship Id="rId13" Type="http://schemas.openxmlformats.org/officeDocument/2006/relationships/tags" Target="../tags/tag49.xml"/><Relationship Id="rId18" Type="http://schemas.openxmlformats.org/officeDocument/2006/relationships/tags" Target="../tags/tag54.xml"/><Relationship Id="rId39" Type="http://schemas.openxmlformats.org/officeDocument/2006/relationships/tags" Target="../tags/tag75.xml"/><Relationship Id="rId34" Type="http://schemas.openxmlformats.org/officeDocument/2006/relationships/tags" Target="../tags/tag70.xml"/><Relationship Id="rId50" Type="http://schemas.openxmlformats.org/officeDocument/2006/relationships/tags" Target="../tags/tag86.xml"/><Relationship Id="rId55" Type="http://schemas.openxmlformats.org/officeDocument/2006/relationships/tags" Target="../tags/tag91.xml"/><Relationship Id="rId76" Type="http://schemas.openxmlformats.org/officeDocument/2006/relationships/tags" Target="../tags/tag112.xml"/><Relationship Id="rId97" Type="http://schemas.openxmlformats.org/officeDocument/2006/relationships/tags" Target="../tags/tag133.xml"/><Relationship Id="rId104" Type="http://schemas.openxmlformats.org/officeDocument/2006/relationships/oleObject" Target="../embeddings/oleObject7.bin"/><Relationship Id="rId7" Type="http://schemas.openxmlformats.org/officeDocument/2006/relationships/tags" Target="../tags/tag43.xml"/><Relationship Id="rId71" Type="http://schemas.openxmlformats.org/officeDocument/2006/relationships/tags" Target="../tags/tag107.xml"/><Relationship Id="rId92" Type="http://schemas.openxmlformats.org/officeDocument/2006/relationships/tags" Target="../tags/tag128.xml"/><Relationship Id="rId2" Type="http://schemas.openxmlformats.org/officeDocument/2006/relationships/tags" Target="../tags/tag38.xml"/><Relationship Id="rId29" Type="http://schemas.openxmlformats.org/officeDocument/2006/relationships/tags" Target="../tags/tag65.xml"/><Relationship Id="rId24" Type="http://schemas.openxmlformats.org/officeDocument/2006/relationships/tags" Target="../tags/tag60.xml"/><Relationship Id="rId40" Type="http://schemas.openxmlformats.org/officeDocument/2006/relationships/tags" Target="../tags/tag76.xml"/><Relationship Id="rId45" Type="http://schemas.openxmlformats.org/officeDocument/2006/relationships/tags" Target="../tags/tag81.xml"/><Relationship Id="rId66" Type="http://schemas.openxmlformats.org/officeDocument/2006/relationships/tags" Target="../tags/tag102.xml"/><Relationship Id="rId87" Type="http://schemas.openxmlformats.org/officeDocument/2006/relationships/tags" Target="../tags/tag123.xml"/><Relationship Id="rId61" Type="http://schemas.openxmlformats.org/officeDocument/2006/relationships/tags" Target="../tags/tag97.xml"/><Relationship Id="rId82" Type="http://schemas.openxmlformats.org/officeDocument/2006/relationships/tags" Target="../tags/tag118.xml"/><Relationship Id="rId19" Type="http://schemas.openxmlformats.org/officeDocument/2006/relationships/tags" Target="../tags/tag55.xml"/><Relationship Id="rId14" Type="http://schemas.openxmlformats.org/officeDocument/2006/relationships/tags" Target="../tags/tag50.xml"/><Relationship Id="rId30" Type="http://schemas.openxmlformats.org/officeDocument/2006/relationships/tags" Target="../tags/tag66.xml"/><Relationship Id="rId35" Type="http://schemas.openxmlformats.org/officeDocument/2006/relationships/tags" Target="../tags/tag71.xml"/><Relationship Id="rId56" Type="http://schemas.openxmlformats.org/officeDocument/2006/relationships/tags" Target="../tags/tag92.xml"/><Relationship Id="rId77" Type="http://schemas.openxmlformats.org/officeDocument/2006/relationships/tags" Target="../tags/tag113.xml"/><Relationship Id="rId100" Type="http://schemas.openxmlformats.org/officeDocument/2006/relationships/tags" Target="../tags/tag136.xml"/><Relationship Id="rId105" Type="http://schemas.openxmlformats.org/officeDocument/2006/relationships/image" Target="../media/image1.emf"/><Relationship Id="rId8" Type="http://schemas.openxmlformats.org/officeDocument/2006/relationships/tags" Target="../tags/tag44.xml"/><Relationship Id="rId51" Type="http://schemas.openxmlformats.org/officeDocument/2006/relationships/tags" Target="../tags/tag87.xml"/><Relationship Id="rId72" Type="http://schemas.openxmlformats.org/officeDocument/2006/relationships/tags" Target="../tags/tag108.xml"/><Relationship Id="rId93" Type="http://schemas.openxmlformats.org/officeDocument/2006/relationships/tags" Target="../tags/tag129.xml"/><Relationship Id="rId98" Type="http://schemas.openxmlformats.org/officeDocument/2006/relationships/tags" Target="../tags/tag134.xml"/><Relationship Id="rId3" Type="http://schemas.openxmlformats.org/officeDocument/2006/relationships/tags" Target="../tags/tag39.xml"/><Relationship Id="rId25" Type="http://schemas.openxmlformats.org/officeDocument/2006/relationships/tags" Target="../tags/tag61.xml"/><Relationship Id="rId46" Type="http://schemas.openxmlformats.org/officeDocument/2006/relationships/tags" Target="../tags/tag82.xml"/><Relationship Id="rId67" Type="http://schemas.openxmlformats.org/officeDocument/2006/relationships/tags" Target="../tags/tag10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tags" Target="../tags/tag378.x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tags" Target="../tags/tag379.xml"/><Relationship Id="rId6" Type="http://schemas.openxmlformats.org/officeDocument/2006/relationships/image" Target="../media/image62.png"/><Relationship Id="rId5" Type="http://schemas.openxmlformats.org/officeDocument/2006/relationships/hyperlink" Target="https://www.ercot.com/files/docs/2026/04/04/145PGRR-38-ERCOT-Comments-040426.docx" TargetMode="External"/><Relationship Id="rId4" Type="http://schemas.openxmlformats.org/officeDocument/2006/relationships/image" Target="../media/image29.emf"/></Relationships>
</file>

<file path=ppt/slides/_rels/slide42.xml.rels><?xml version="1.0" encoding="UTF-8" standalone="yes"?>
<Relationships xmlns="http://schemas.openxmlformats.org/package/2006/relationships"><Relationship Id="rId8" Type="http://schemas.openxmlformats.org/officeDocument/2006/relationships/tags" Target="../tags/tag387.xml"/><Relationship Id="rId13" Type="http://schemas.openxmlformats.org/officeDocument/2006/relationships/image" Target="../media/image22.emf"/><Relationship Id="rId18" Type="http://schemas.openxmlformats.org/officeDocument/2006/relationships/slide" Target="slide46.xml"/><Relationship Id="rId3" Type="http://schemas.openxmlformats.org/officeDocument/2006/relationships/tags" Target="../tags/tag382.xml"/><Relationship Id="rId7" Type="http://schemas.openxmlformats.org/officeDocument/2006/relationships/tags" Target="../tags/tag386.xml"/><Relationship Id="rId12" Type="http://schemas.openxmlformats.org/officeDocument/2006/relationships/oleObject" Target="../embeddings/oleObject6.bin"/><Relationship Id="rId17" Type="http://schemas.openxmlformats.org/officeDocument/2006/relationships/slide" Target="slide14.xml"/><Relationship Id="rId2" Type="http://schemas.openxmlformats.org/officeDocument/2006/relationships/tags" Target="../tags/tag381.xml"/><Relationship Id="rId16" Type="http://schemas.openxmlformats.org/officeDocument/2006/relationships/slide" Target="slide52.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slideLayout" Target="../slideLayouts/slideLayout4.xml"/><Relationship Id="rId5" Type="http://schemas.openxmlformats.org/officeDocument/2006/relationships/tags" Target="../tags/tag384.xml"/><Relationship Id="rId15" Type="http://schemas.openxmlformats.org/officeDocument/2006/relationships/slide" Target="slide42.xml"/><Relationship Id="rId10" Type="http://schemas.openxmlformats.org/officeDocument/2006/relationships/tags" Target="../tags/tag389.xml"/><Relationship Id="rId4" Type="http://schemas.openxmlformats.org/officeDocument/2006/relationships/tags" Target="../tags/tag383.xml"/><Relationship Id="rId9" Type="http://schemas.openxmlformats.org/officeDocument/2006/relationships/tags" Target="../tags/tag388.xml"/><Relationship Id="rId14" Type="http://schemas.openxmlformats.org/officeDocument/2006/relationships/slide" Target="slide4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3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1.xml"/></Relationships>
</file>

<file path=ppt/slides/_rels/slide45.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image" Target="../media/image63.png"/><Relationship Id="rId18" Type="http://schemas.openxmlformats.org/officeDocument/2006/relationships/image" Target="../media/image22.emf"/><Relationship Id="rId3" Type="http://schemas.openxmlformats.org/officeDocument/2006/relationships/tags" Target="../tags/tag394.xml"/><Relationship Id="rId7" Type="http://schemas.openxmlformats.org/officeDocument/2006/relationships/tags" Target="../tags/tag398.xml"/><Relationship Id="rId12" Type="http://schemas.openxmlformats.org/officeDocument/2006/relationships/slideLayout" Target="../slideLayouts/slideLayout9.xml"/><Relationship Id="rId17" Type="http://schemas.openxmlformats.org/officeDocument/2006/relationships/oleObject" Target="../embeddings/oleObject41.bin"/><Relationship Id="rId2" Type="http://schemas.openxmlformats.org/officeDocument/2006/relationships/tags" Target="../tags/tag393.xml"/><Relationship Id="rId16" Type="http://schemas.openxmlformats.org/officeDocument/2006/relationships/image" Target="../media/image66.svg"/><Relationship Id="rId20" Type="http://schemas.openxmlformats.org/officeDocument/2006/relationships/image" Target="../media/image68.svg"/><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tags" Target="../tags/tag402.xml"/><Relationship Id="rId5" Type="http://schemas.openxmlformats.org/officeDocument/2006/relationships/tags" Target="../tags/tag396.xml"/><Relationship Id="rId15" Type="http://schemas.openxmlformats.org/officeDocument/2006/relationships/image" Target="../media/image65.png"/><Relationship Id="rId10" Type="http://schemas.openxmlformats.org/officeDocument/2006/relationships/tags" Target="../tags/tag401.xml"/><Relationship Id="rId19" Type="http://schemas.openxmlformats.org/officeDocument/2006/relationships/image" Target="../media/image67.png"/><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image" Target="../media/image64.sv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tags" Target="../tags/tag411.xml"/><Relationship Id="rId13" Type="http://schemas.openxmlformats.org/officeDocument/2006/relationships/image" Target="../media/image22.emf"/><Relationship Id="rId18" Type="http://schemas.openxmlformats.org/officeDocument/2006/relationships/slide" Target="slide46.xml"/><Relationship Id="rId3" Type="http://schemas.openxmlformats.org/officeDocument/2006/relationships/tags" Target="../tags/tag406.xml"/><Relationship Id="rId7" Type="http://schemas.openxmlformats.org/officeDocument/2006/relationships/tags" Target="../tags/tag410.xml"/><Relationship Id="rId12" Type="http://schemas.openxmlformats.org/officeDocument/2006/relationships/oleObject" Target="../embeddings/oleObject6.bin"/><Relationship Id="rId17" Type="http://schemas.openxmlformats.org/officeDocument/2006/relationships/slide" Target="slide14.xml"/><Relationship Id="rId2" Type="http://schemas.openxmlformats.org/officeDocument/2006/relationships/tags" Target="../tags/tag405.xml"/><Relationship Id="rId16" Type="http://schemas.openxmlformats.org/officeDocument/2006/relationships/slide" Target="slide52.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slideLayout" Target="../slideLayouts/slideLayout4.xml"/><Relationship Id="rId5" Type="http://schemas.openxmlformats.org/officeDocument/2006/relationships/tags" Target="../tags/tag408.xml"/><Relationship Id="rId15" Type="http://schemas.openxmlformats.org/officeDocument/2006/relationships/slide" Target="slide42.xml"/><Relationship Id="rId10" Type="http://schemas.openxmlformats.org/officeDocument/2006/relationships/tags" Target="../tags/tag413.xml"/><Relationship Id="rId4" Type="http://schemas.openxmlformats.org/officeDocument/2006/relationships/tags" Target="../tags/tag407.xml"/><Relationship Id="rId9" Type="http://schemas.openxmlformats.org/officeDocument/2006/relationships/tags" Target="../tags/tag412.xml"/><Relationship Id="rId14" Type="http://schemas.openxmlformats.org/officeDocument/2006/relationships/slide" Target="slide48.xml"/></Relationships>
</file>

<file path=ppt/slides/_rels/slide49.xml.rels><?xml version="1.0" encoding="UTF-8" standalone="yes"?>
<Relationships xmlns="http://schemas.openxmlformats.org/package/2006/relationships"><Relationship Id="rId8" Type="http://schemas.openxmlformats.org/officeDocument/2006/relationships/tags" Target="../tags/tag421.xml"/><Relationship Id="rId13" Type="http://schemas.openxmlformats.org/officeDocument/2006/relationships/image" Target="../media/image22.emf"/><Relationship Id="rId18" Type="http://schemas.openxmlformats.org/officeDocument/2006/relationships/image" Target="../media/image67.png"/><Relationship Id="rId3" Type="http://schemas.openxmlformats.org/officeDocument/2006/relationships/tags" Target="../tags/tag416.xml"/><Relationship Id="rId7" Type="http://schemas.openxmlformats.org/officeDocument/2006/relationships/tags" Target="../tags/tag420.xml"/><Relationship Id="rId12" Type="http://schemas.openxmlformats.org/officeDocument/2006/relationships/oleObject" Target="../embeddings/oleObject41.bin"/><Relationship Id="rId17" Type="http://schemas.openxmlformats.org/officeDocument/2006/relationships/image" Target="../media/image64.svg"/><Relationship Id="rId2" Type="http://schemas.openxmlformats.org/officeDocument/2006/relationships/tags" Target="../tags/tag415.xml"/><Relationship Id="rId16" Type="http://schemas.openxmlformats.org/officeDocument/2006/relationships/image" Target="../media/image63.png"/><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slideLayout" Target="../slideLayouts/slideLayout9.xml"/><Relationship Id="rId5" Type="http://schemas.openxmlformats.org/officeDocument/2006/relationships/tags" Target="../tags/tag418.xml"/><Relationship Id="rId15" Type="http://schemas.openxmlformats.org/officeDocument/2006/relationships/image" Target="../media/image66.svg"/><Relationship Id="rId10" Type="http://schemas.openxmlformats.org/officeDocument/2006/relationships/tags" Target="../tags/tag423.xml"/><Relationship Id="rId19" Type="http://schemas.openxmlformats.org/officeDocument/2006/relationships/image" Target="../media/image68.svg"/><Relationship Id="rId4" Type="http://schemas.openxmlformats.org/officeDocument/2006/relationships/tags" Target="../tags/tag417.xml"/><Relationship Id="rId9" Type="http://schemas.openxmlformats.org/officeDocument/2006/relationships/tags" Target="../tags/tag422.xml"/><Relationship Id="rId14"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hyperlink" Target="mailto:Revisionrtequest@ercot.com" TargetMode="External"/><Relationship Id="rId3" Type="http://schemas.openxmlformats.org/officeDocument/2006/relationships/slideLayout" Target="../slideLayouts/slideLayout4.xml"/><Relationship Id="rId7" Type="http://schemas.openxmlformats.org/officeDocument/2006/relationships/hyperlink" Target="https://www.ercot.com/mktrules/guides/planning" TargetMode="Externa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hyperlink" Target="https://www.ercot.com/mktrules/nprotocols/nprr_process" TargetMode="External"/><Relationship Id="rId5" Type="http://schemas.openxmlformats.org/officeDocument/2006/relationships/image" Target="../media/image22.emf"/><Relationship Id="rId4" Type="http://schemas.openxmlformats.org/officeDocument/2006/relationships/oleObject" Target="../embeddings/oleObject8.bin"/></Relationships>
</file>

<file path=ppt/slides/_rels/slide50.xml.rels><?xml version="1.0" encoding="UTF-8" standalone="yes"?>
<Relationships xmlns="http://schemas.openxmlformats.org/package/2006/relationships"><Relationship Id="rId8" Type="http://schemas.openxmlformats.org/officeDocument/2006/relationships/tags" Target="../tags/tag431.xml"/><Relationship Id="rId13" Type="http://schemas.openxmlformats.org/officeDocument/2006/relationships/oleObject" Target="../embeddings/oleObject42.bin"/><Relationship Id="rId18" Type="http://schemas.openxmlformats.org/officeDocument/2006/relationships/image" Target="../media/image28.svg"/><Relationship Id="rId3" Type="http://schemas.openxmlformats.org/officeDocument/2006/relationships/tags" Target="../tags/tag426.xml"/><Relationship Id="rId7" Type="http://schemas.openxmlformats.org/officeDocument/2006/relationships/tags" Target="../tags/tag430.xml"/><Relationship Id="rId12" Type="http://schemas.openxmlformats.org/officeDocument/2006/relationships/slideLayout" Target="../slideLayouts/slideLayout4.xml"/><Relationship Id="rId17" Type="http://schemas.openxmlformats.org/officeDocument/2006/relationships/image" Target="../media/image27.png"/><Relationship Id="rId2" Type="http://schemas.openxmlformats.org/officeDocument/2006/relationships/tags" Target="../tags/tag425.xml"/><Relationship Id="rId16" Type="http://schemas.openxmlformats.org/officeDocument/2006/relationships/image" Target="../media/image70.svg"/><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tags" Target="../tags/tag434.xml"/><Relationship Id="rId5" Type="http://schemas.openxmlformats.org/officeDocument/2006/relationships/tags" Target="../tags/tag428.xml"/><Relationship Id="rId15" Type="http://schemas.openxmlformats.org/officeDocument/2006/relationships/image" Target="../media/image69.png"/><Relationship Id="rId10" Type="http://schemas.openxmlformats.org/officeDocument/2006/relationships/tags" Target="../tags/tag433.xml"/><Relationship Id="rId4" Type="http://schemas.openxmlformats.org/officeDocument/2006/relationships/tags" Target="../tags/tag427.xml"/><Relationship Id="rId9" Type="http://schemas.openxmlformats.org/officeDocument/2006/relationships/tags" Target="../tags/tag432.xml"/><Relationship Id="rId14" Type="http://schemas.openxmlformats.org/officeDocument/2006/relationships/image" Target="../media/image22.emf"/></Relationships>
</file>

<file path=ppt/slides/_rels/slide51.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75.png"/><Relationship Id="rId3" Type="http://schemas.openxmlformats.org/officeDocument/2006/relationships/tags" Target="../tags/tag437.xml"/><Relationship Id="rId7" Type="http://schemas.openxmlformats.org/officeDocument/2006/relationships/oleObject" Target="../embeddings/oleObject43.bin"/><Relationship Id="rId12" Type="http://schemas.openxmlformats.org/officeDocument/2006/relationships/image" Target="../media/image74.svg"/><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slideLayout" Target="../slideLayouts/slideLayout4.xml"/><Relationship Id="rId11" Type="http://schemas.openxmlformats.org/officeDocument/2006/relationships/image" Target="../media/image73.png"/><Relationship Id="rId5" Type="http://schemas.openxmlformats.org/officeDocument/2006/relationships/tags" Target="../tags/tag439.xml"/><Relationship Id="rId10" Type="http://schemas.openxmlformats.org/officeDocument/2006/relationships/image" Target="../media/image72.svg"/><Relationship Id="rId4" Type="http://schemas.openxmlformats.org/officeDocument/2006/relationships/tags" Target="../tags/tag438.xml"/><Relationship Id="rId9" Type="http://schemas.openxmlformats.org/officeDocument/2006/relationships/image" Target="../media/image71.png"/><Relationship Id="rId14" Type="http://schemas.openxmlformats.org/officeDocument/2006/relationships/image" Target="../media/image76.sv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tags" Target="../tags/tag447.xml"/><Relationship Id="rId13" Type="http://schemas.openxmlformats.org/officeDocument/2006/relationships/tags" Target="../tags/tag452.xml"/><Relationship Id="rId18" Type="http://schemas.openxmlformats.org/officeDocument/2006/relationships/tags" Target="../tags/tag457.xml"/><Relationship Id="rId26" Type="http://schemas.openxmlformats.org/officeDocument/2006/relationships/image" Target="../media/image69.png"/><Relationship Id="rId3" Type="http://schemas.openxmlformats.org/officeDocument/2006/relationships/tags" Target="../tags/tag442.xml"/><Relationship Id="rId21" Type="http://schemas.openxmlformats.org/officeDocument/2006/relationships/tags" Target="../tags/tag460.xml"/><Relationship Id="rId7" Type="http://schemas.openxmlformats.org/officeDocument/2006/relationships/tags" Target="../tags/tag446.xml"/><Relationship Id="rId12" Type="http://schemas.openxmlformats.org/officeDocument/2006/relationships/tags" Target="../tags/tag451.xml"/><Relationship Id="rId17" Type="http://schemas.openxmlformats.org/officeDocument/2006/relationships/tags" Target="../tags/tag456.xml"/><Relationship Id="rId25" Type="http://schemas.openxmlformats.org/officeDocument/2006/relationships/image" Target="../media/image22.emf"/><Relationship Id="rId2" Type="http://schemas.openxmlformats.org/officeDocument/2006/relationships/tags" Target="../tags/tag441.xml"/><Relationship Id="rId16" Type="http://schemas.openxmlformats.org/officeDocument/2006/relationships/tags" Target="../tags/tag455.xml"/><Relationship Id="rId20" Type="http://schemas.openxmlformats.org/officeDocument/2006/relationships/tags" Target="../tags/tag459.xml"/><Relationship Id="rId29" Type="http://schemas.openxmlformats.org/officeDocument/2006/relationships/chart" Target="../charts/chart1.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24" Type="http://schemas.openxmlformats.org/officeDocument/2006/relationships/oleObject" Target="../embeddings/oleObject44.bin"/><Relationship Id="rId5" Type="http://schemas.openxmlformats.org/officeDocument/2006/relationships/tags" Target="../tags/tag444.xml"/><Relationship Id="rId15" Type="http://schemas.openxmlformats.org/officeDocument/2006/relationships/tags" Target="../tags/tag454.xml"/><Relationship Id="rId23" Type="http://schemas.openxmlformats.org/officeDocument/2006/relationships/slideLayout" Target="../slideLayouts/slideLayout17.xml"/><Relationship Id="rId28" Type="http://schemas.openxmlformats.org/officeDocument/2006/relationships/image" Target="../media/image77.svg"/><Relationship Id="rId10" Type="http://schemas.openxmlformats.org/officeDocument/2006/relationships/tags" Target="../tags/tag449.xml"/><Relationship Id="rId19" Type="http://schemas.openxmlformats.org/officeDocument/2006/relationships/tags" Target="../tags/tag458.xml"/><Relationship Id="rId4" Type="http://schemas.openxmlformats.org/officeDocument/2006/relationships/tags" Target="../tags/tag443.xml"/><Relationship Id="rId9" Type="http://schemas.openxmlformats.org/officeDocument/2006/relationships/tags" Target="../tags/tag448.xml"/><Relationship Id="rId14" Type="http://schemas.openxmlformats.org/officeDocument/2006/relationships/tags" Target="../tags/tag453.xml"/><Relationship Id="rId22" Type="http://schemas.openxmlformats.org/officeDocument/2006/relationships/tags" Target="../tags/tag461.xml"/><Relationship Id="rId27" Type="http://schemas.openxmlformats.org/officeDocument/2006/relationships/image" Target="../media/image70.svg"/></Relationships>
</file>

<file path=ppt/slides/_rels/slide6.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24.sv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tags" Target="../tags/tag141.xml"/><Relationship Id="rId16" Type="http://schemas.openxmlformats.org/officeDocument/2006/relationships/image" Target="../media/image27.pn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22.emf"/><Relationship Id="rId5" Type="http://schemas.openxmlformats.org/officeDocument/2006/relationships/tags" Target="../tags/tag144.xml"/><Relationship Id="rId15" Type="http://schemas.openxmlformats.org/officeDocument/2006/relationships/image" Target="../media/image26.svg"/><Relationship Id="rId10" Type="http://schemas.openxmlformats.org/officeDocument/2006/relationships/oleObject" Target="../embeddings/oleObject9.bin"/><Relationship Id="rId4" Type="http://schemas.openxmlformats.org/officeDocument/2006/relationships/tags" Target="../tags/tag143.xml"/><Relationship Id="rId9" Type="http://schemas.openxmlformats.org/officeDocument/2006/relationships/slideLayout" Target="../slideLayouts/slideLayout4.xml"/><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slideLayout" Target="../slideLayouts/slideLayout9.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image" Target="../media/image28.svg"/><Relationship Id="rId2" Type="http://schemas.openxmlformats.org/officeDocument/2006/relationships/tags" Target="../tags/tag149.xml"/><Relationship Id="rId16" Type="http://schemas.openxmlformats.org/officeDocument/2006/relationships/image" Target="../media/image27.png"/><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image" Target="../media/image22.emf"/><Relationship Id="rId10" Type="http://schemas.openxmlformats.org/officeDocument/2006/relationships/tags" Target="../tags/tag157.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image" Target="../media/image27.png"/><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image" Target="../media/image22.emf"/><Relationship Id="rId2" Type="http://schemas.openxmlformats.org/officeDocument/2006/relationships/tags" Target="../tags/tag161.xml"/><Relationship Id="rId16" Type="http://schemas.openxmlformats.org/officeDocument/2006/relationships/oleObject" Target="../embeddings/oleObject11.bin"/><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5" Type="http://schemas.openxmlformats.org/officeDocument/2006/relationships/slideLayout" Target="../slideLayouts/slideLayout9.xml"/><Relationship Id="rId10" Type="http://schemas.openxmlformats.org/officeDocument/2006/relationships/tags" Target="../tags/tag169.xml"/><Relationship Id="rId19" Type="http://schemas.openxmlformats.org/officeDocument/2006/relationships/image" Target="../media/image28.svg"/><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1.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72" imgH="588" progId="TCLayout.ActiveDocument.1">
                  <p:embed/>
                </p:oleObj>
              </mc:Choice>
              <mc:Fallback>
                <p:oleObj name="think-cell Slide" r:id="rId7" imgW="572" imgH="588" progId="TCLayout.ActiveDocument.1">
                  <p:embed/>
                  <p:pic>
                    <p:nvPicPr>
                      <p:cNvPr id="3" name="Object 6" hidden="1">
                        <a:extLst>
                          <a:ext uri="{FF2B5EF4-FFF2-40B4-BE49-F238E27FC236}">
                            <a16:creationId xmlns:a16="http://schemas.microsoft.com/office/drawing/2014/main" id="{DFC82A3A-0A2D-4C91-9164-E53833C359F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a:solidFill>
                <a:schemeClr val="bg1"/>
              </a:solidFill>
              <a:latin typeface="Georgia" panose="02040502050405020303" pitchFamily="18" charset="0"/>
              <a:ea typeface="+mj-ea"/>
              <a:cs typeface="+mj-cs"/>
              <a:sym typeface="Georgia" panose="02040502050405020303" pitchFamily="18" charset="0"/>
            </a:endParaRP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a:extLst>
              <a:ext uri="{FF2B5EF4-FFF2-40B4-BE49-F238E27FC236}">
                <a16:creationId xmlns:a16="http://schemas.microsoft.com/office/drawing/2014/main" id="{ACBF3670-63C3-6D42-011E-AC3420A91679}"/>
              </a:ext>
            </a:extLst>
          </p:cNvPr>
          <p:cNvSpPr txBox="1">
            <a:spLocks/>
          </p:cNvSpPr>
          <p:nvPr/>
        </p:nvSpPr>
        <p:spPr>
          <a:xfrm>
            <a:off x="882069" y="2564247"/>
            <a:ext cx="4882568" cy="3999346"/>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400" kern="1200" dirty="0">
                <a:solidFill>
                  <a:schemeClr val="accent1"/>
                </a:solidFill>
                <a:latin typeface="+mj-lt"/>
                <a:ea typeface="+mj-ea"/>
                <a:cs typeface="+mj-cs"/>
              </a:defRPr>
            </a:lvl1pPr>
          </a:lstStyle>
          <a:p>
            <a:pPr>
              <a:lnSpc>
                <a:spcPct val="100000"/>
              </a:lnSpc>
              <a:spcBef>
                <a:spcPts val="300"/>
              </a:spcBef>
              <a:spcAft>
                <a:spcPts val="300"/>
              </a:spcAft>
              <a:defRPr/>
            </a:pPr>
            <a:r>
              <a:rPr lang="en-US" sz="2800" dirty="0"/>
              <a:t>Large Load Interconnection Batch Study for Special ROS</a:t>
            </a:r>
            <a:endParaRPr lang="en-US" sz="1400" dirty="0"/>
          </a:p>
        </p:txBody>
      </p:sp>
      <p:sp>
        <p:nvSpPr>
          <p:cNvPr id="4" name="Documenttype">
            <a:extLst>
              <a:ext uri="{FF2B5EF4-FFF2-40B4-BE49-F238E27FC236}">
                <a16:creationId xmlns:a16="http://schemas.microsoft.com/office/drawing/2014/main" id="{4CEF5D44-C951-2D57-C501-548235B57BCC}"/>
              </a:ext>
            </a:extLst>
          </p:cNvPr>
          <p:cNvSpPr>
            <a:spLocks noGrp="1"/>
          </p:cNvSpPr>
          <p:nvPr>
            <p:ph type="body" sz="quarter" idx="15"/>
            <p:custDataLst>
              <p:tags r:id="rId4"/>
            </p:custDataLst>
          </p:nvPr>
        </p:nvSpPr>
        <p:spPr>
          <a:xfrm flipH="1">
            <a:off x="6427363" y="4437743"/>
            <a:ext cx="5455214" cy="2134369"/>
          </a:xfrm>
        </p:spPr>
        <p:txBody>
          <a:bodyPr vert="horz" wrap="square" lIns="274320" tIns="182880" rIns="640080" bIns="182880" anchor="t">
            <a:noAutofit/>
          </a:bodyPr>
          <a:lstStyle/>
          <a:p>
            <a:r>
              <a:rPr lang="en-US" dirty="0">
                <a:cs typeface="Arial"/>
              </a:rPr>
              <a:t>April 14, 2026</a:t>
            </a:r>
          </a:p>
          <a:p>
            <a:r>
              <a:rPr lang="en-US" dirty="0">
                <a:cs typeface="Arial"/>
              </a:rPr>
              <a:t>Version 2</a:t>
            </a:r>
          </a:p>
        </p:txBody>
      </p:sp>
    </p:spTree>
    <p:custDataLst>
      <p:tags r:id="rId1"/>
    </p:custDataLst>
    <p:extLst>
      <p:ext uri="{BB962C8B-B14F-4D97-AF65-F5344CB8AC3E}">
        <p14:creationId xmlns:p14="http://schemas.microsoft.com/office/powerpoint/2010/main" val="35006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6F95B5DF-E277-B7EA-A6DB-5185770ACD5E}"/>
              </a:ext>
            </a:extLst>
          </p:cNvPr>
          <p:cNvGraphicFramePr>
            <a:graphicFrameLocks noChangeAspect="1"/>
          </p:cNvGraphicFramePr>
          <p:nvPr>
            <p:custDataLst>
              <p:tags r:id="rId1"/>
            </p:custDataLst>
            <p:extLst>
              <p:ext uri="{D42A27DB-BD31-4B8C-83A1-F6EECF244321}">
                <p14:modId xmlns:p14="http://schemas.microsoft.com/office/powerpoint/2010/main" val="3084629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Object 2" hidden="1">
                        <a:extLst>
                          <a:ext uri="{FF2B5EF4-FFF2-40B4-BE49-F238E27FC236}">
                            <a16:creationId xmlns:a16="http://schemas.microsoft.com/office/drawing/2014/main" id="{6F95B5DF-E277-B7EA-A6DB-5185770ACD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4F90903-7A57-7019-6BCA-CE1B35F6F782}"/>
              </a:ext>
            </a:extLst>
          </p:cNvPr>
          <p:cNvSpPr>
            <a:spLocks noGrp="1"/>
          </p:cNvSpPr>
          <p:nvPr>
            <p:ph type="title"/>
          </p:nvPr>
        </p:nvSpPr>
        <p:spPr/>
        <p:txBody>
          <a:bodyPr vert="horz">
            <a:spAutoFit/>
          </a:bodyPr>
          <a:lstStyle/>
          <a:p>
            <a:r>
              <a:rPr lang="en-US">
                <a:cs typeface="Arial"/>
              </a:rPr>
              <a:t>Reminder of Scope and Priorities for Workshops</a:t>
            </a:r>
            <a:endParaRPr lang="en-US"/>
          </a:p>
        </p:txBody>
      </p:sp>
      <p:sp>
        <p:nvSpPr>
          <p:cNvPr id="16" name="TextBox 15">
            <a:extLst>
              <a:ext uri="{FF2B5EF4-FFF2-40B4-BE49-F238E27FC236}">
                <a16:creationId xmlns:a16="http://schemas.microsoft.com/office/drawing/2014/main" id="{8E9FAAEA-4D82-8948-9250-ECB68E8361D6}"/>
              </a:ext>
            </a:extLst>
          </p:cNvPr>
          <p:cNvSpPr txBox="1"/>
          <p:nvPr/>
        </p:nvSpPr>
        <p:spPr>
          <a:xfrm>
            <a:off x="583025" y="1008065"/>
            <a:ext cx="10781660" cy="567847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b="1">
                <a:cs typeface="Arial"/>
              </a:rPr>
              <a:t>March 4 filings completed for Batch Zero: </a:t>
            </a:r>
            <a:r>
              <a:rPr lang="en-US">
                <a:cs typeface="Arial"/>
              </a:rPr>
              <a:t>ERCOT filed the Batch Zero </a:t>
            </a:r>
            <a:r>
              <a:rPr lang="en-US">
                <a:cs typeface="Arial"/>
                <a:hlinkClick r:id="rId5"/>
              </a:rPr>
              <a:t>PGRR145</a:t>
            </a:r>
            <a:r>
              <a:rPr lang="en-US">
                <a:cs typeface="Arial"/>
              </a:rPr>
              <a:t> and related </a:t>
            </a:r>
            <a:r>
              <a:rPr lang="en-US">
                <a:cs typeface="Arial"/>
                <a:hlinkClick r:id="rId6"/>
              </a:rPr>
              <a:t>NPRR1325</a:t>
            </a:r>
            <a:r>
              <a:rPr lang="en-US">
                <a:cs typeface="Arial"/>
              </a:rPr>
              <a:t> on March 4, initiating the formal governance process and aligning with the May PRS/ROS/TAC sequence and June 1 Board target reflected in the critical path timeline</a:t>
            </a:r>
          </a:p>
          <a:p>
            <a:pPr marL="742950" lvl="1" indent="-285750">
              <a:spcBef>
                <a:spcPts val="300"/>
              </a:spcBef>
              <a:spcAft>
                <a:spcPts val="300"/>
              </a:spcAft>
              <a:buFont typeface="Courier New" panose="02070309020205020404" pitchFamily="49" charset="0"/>
              <a:buChar char="o"/>
            </a:pPr>
            <a:r>
              <a:rPr lang="en-US" b="1"/>
              <a:t>March 17 ERCOT comments filed</a:t>
            </a:r>
          </a:p>
          <a:p>
            <a:pPr marL="742950" lvl="1" indent="-285750">
              <a:spcBef>
                <a:spcPts val="300"/>
              </a:spcBef>
              <a:spcAft>
                <a:spcPts val="300"/>
              </a:spcAft>
              <a:buFont typeface="Courier New" panose="02070309020205020404" pitchFamily="49" charset="0"/>
              <a:buChar char="o"/>
            </a:pPr>
            <a:r>
              <a:rPr lang="en-US" b="1"/>
              <a:t>April 4 ERCOT comments filed:</a:t>
            </a:r>
            <a:r>
              <a:rPr lang="en-US"/>
              <a:t> ERCOT submitted </a:t>
            </a:r>
            <a:r>
              <a:rPr lang="en-US">
                <a:hlinkClick r:id="rId7"/>
              </a:rPr>
              <a:t>comments on PGRR145</a:t>
            </a:r>
            <a:r>
              <a:rPr lang="en-US"/>
              <a:t> responding to stakeholder feedback received by March 20, incorporating targeted clarifications and refinements (e.g., study scope governance, consultation requirements, modeling updates, alignment with PUCT PFP)</a:t>
            </a:r>
          </a:p>
          <a:p>
            <a:pPr marL="285750" indent="-285750">
              <a:spcBef>
                <a:spcPts val="300"/>
              </a:spcBef>
              <a:spcAft>
                <a:spcPts val="300"/>
              </a:spcAft>
              <a:buFont typeface="Arial" panose="020B0604020202020204" pitchFamily="34" charset="0"/>
              <a:buChar char="•"/>
            </a:pPr>
            <a:endParaRPr lang="en-US" sz="1100">
              <a:cs typeface="Arial"/>
            </a:endParaRPr>
          </a:p>
          <a:p>
            <a:pPr marL="285750" indent="-285750">
              <a:spcBef>
                <a:spcPts val="300"/>
              </a:spcBef>
              <a:spcAft>
                <a:spcPts val="300"/>
              </a:spcAft>
              <a:buFont typeface="Arial" panose="020B0604020202020204" pitchFamily="34" charset="0"/>
              <a:buChar char="•"/>
            </a:pPr>
            <a:r>
              <a:rPr lang="en-US">
                <a:cs typeface="Arial"/>
              </a:rPr>
              <a:t>ERCOT will be filing CLR and BYOG design as comments to PGRR145 and NPRR1325.  As such Batch Zero comments approved by stakeholders can be specific comments that do or do not include CLR and/or BYOG design elements.  ERCOT Market Rules will help manage these versions.</a:t>
            </a:r>
          </a:p>
          <a:p>
            <a:pPr marL="742950" lvl="1" indent="-285750">
              <a:spcBef>
                <a:spcPts val="300"/>
              </a:spcBef>
              <a:spcAft>
                <a:spcPts val="300"/>
              </a:spcAft>
              <a:buFont typeface="Arial" panose="020B0604020202020204" pitchFamily="34" charset="0"/>
              <a:buChar char="•"/>
            </a:pPr>
            <a:r>
              <a:rPr lang="en-US" b="1"/>
              <a:t>CLR Status:  </a:t>
            </a:r>
            <a:r>
              <a:rPr lang="en-US"/>
              <a:t>ERCOT draft revisions review today (April 9) ahead of comment filing next week</a:t>
            </a:r>
          </a:p>
          <a:p>
            <a:pPr marL="742950" lvl="1" indent="-285750">
              <a:spcBef>
                <a:spcPts val="300"/>
              </a:spcBef>
              <a:spcAft>
                <a:spcPts val="300"/>
              </a:spcAft>
              <a:buFont typeface="Arial" panose="020B0604020202020204" pitchFamily="34" charset="0"/>
              <a:buChar char="•"/>
            </a:pPr>
            <a:r>
              <a:rPr lang="en-US" b="1"/>
              <a:t>BYOG Status: </a:t>
            </a:r>
            <a:r>
              <a:rPr lang="en-US"/>
              <a:t>Concepts in progress, targeting filing comments for PRS 4/22 and ROS 4/23</a:t>
            </a:r>
          </a:p>
          <a:p>
            <a:pPr>
              <a:spcBef>
                <a:spcPts val="300"/>
              </a:spcBef>
              <a:spcAft>
                <a:spcPts val="300"/>
              </a:spcAft>
            </a:pPr>
            <a:endParaRPr lang="en-US" b="1"/>
          </a:p>
          <a:p>
            <a:pPr marL="285750" indent="-285750">
              <a:spcBef>
                <a:spcPts val="300"/>
              </a:spcBef>
              <a:spcAft>
                <a:spcPts val="300"/>
              </a:spcAft>
              <a:buFont typeface="Arial" panose="020B0604020202020204" pitchFamily="34" charset="0"/>
              <a:buChar char="•"/>
            </a:pPr>
            <a:r>
              <a:rPr lang="en-US" b="1"/>
              <a:t>Long-term Batch Process revisions:</a:t>
            </a:r>
            <a:r>
              <a:rPr lang="en-US"/>
              <a:t> out of scope for the current filing but soon after June 1. ERCOT will incorporate lessons learned from Batch Zero to inform future revision requests and the design of a durable, repeatable batch study process</a:t>
            </a:r>
            <a:endParaRPr lang="en-US">
              <a:cs typeface="Arial"/>
            </a:endParaRPr>
          </a:p>
        </p:txBody>
      </p:sp>
      <p:sp>
        <p:nvSpPr>
          <p:cNvPr id="4" name="Slide Number Placeholder 5">
            <a:extLst>
              <a:ext uri="{FF2B5EF4-FFF2-40B4-BE49-F238E27FC236}">
                <a16:creationId xmlns:a16="http://schemas.microsoft.com/office/drawing/2014/main" id="{ABA65317-5289-5523-3290-6FB54548E31F}"/>
              </a:ext>
            </a:extLst>
          </p:cNvPr>
          <p:cNvSpPr>
            <a:spLocks noGrp="1"/>
          </p:cNvSpPr>
          <p:nvPr>
            <p:ph type="sldNum" sz="quarter" idx="12"/>
          </p:nvPr>
        </p:nvSpPr>
        <p:spPr/>
        <p:txBody>
          <a:bodyPr/>
          <a:lstStyle/>
          <a:p>
            <a:fld id="{BCDE79FB-97BA-492B-8D57-F1373F9ADA95}" type="slidenum">
              <a:rPr lang="en-US" smtClean="0"/>
              <a:t>10</a:t>
            </a:fld>
            <a:endParaRPr lang="en-US"/>
          </a:p>
        </p:txBody>
      </p:sp>
    </p:spTree>
    <p:extLst>
      <p:ext uri="{BB962C8B-B14F-4D97-AF65-F5344CB8AC3E}">
        <p14:creationId xmlns:p14="http://schemas.microsoft.com/office/powerpoint/2010/main" val="392478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C2470-83AE-4215-65CB-7815F8AA490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AE1AAF8-4B8A-3B59-8EE6-F6EA465939D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DECD088A-69C5-48BA-6ABF-A736B05B40B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6B71B69-9671-710C-813F-85A241D4847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15" name="Text Placeholder 2">
            <a:hlinkClick r:id="rId14" action="ppaction://hlinksldjump"/>
            <a:extLst>
              <a:ext uri="{FF2B5EF4-FFF2-40B4-BE49-F238E27FC236}">
                <a16:creationId xmlns:a16="http://schemas.microsoft.com/office/drawing/2014/main" id="{F7BD36D1-AA5B-93DE-D9B0-3F0200E9FD29}"/>
              </a:ext>
            </a:extLst>
          </p:cNvPr>
          <p:cNvSpPr>
            <a:spLocks noGrp="1"/>
          </p:cNvSpPr>
          <p:nvPr>
            <p:custDataLst>
              <p:tags r:id="rId3"/>
            </p:custDataLst>
          </p:nvPr>
        </p:nvSpPr>
        <p:spPr bwMode="auto">
          <a:xfrm>
            <a:off x="4052888" y="181483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dirty="0">
                <a:cs typeface="Arial"/>
              </a:rPr>
              <a:t>Batch Zero Concepts</a:t>
            </a:r>
            <a:endParaRPr lang="en-US" dirty="0"/>
          </a:p>
        </p:txBody>
      </p:sp>
      <p:sp>
        <p:nvSpPr>
          <p:cNvPr id="16" name="Text Placeholder 2">
            <a:hlinkClick r:id="rId15" action="ppaction://hlinksldjump"/>
            <a:extLst>
              <a:ext uri="{FF2B5EF4-FFF2-40B4-BE49-F238E27FC236}">
                <a16:creationId xmlns:a16="http://schemas.microsoft.com/office/drawing/2014/main" id="{32582476-85C2-AB0A-1CD0-507DF5A37E68}"/>
              </a:ext>
            </a:extLst>
          </p:cNvPr>
          <p:cNvSpPr>
            <a:spLocks noGrp="1"/>
          </p:cNvSpPr>
          <p:nvPr>
            <p:custDataLst>
              <p:tags r:id="rId4"/>
            </p:custDataLst>
          </p:nvPr>
        </p:nvSpPr>
        <p:spPr bwMode="auto">
          <a:xfrm>
            <a:off x="4052888" y="317246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Summary of ERCOT Comments</a:t>
            </a:r>
          </a:p>
        </p:txBody>
      </p:sp>
      <p:sp>
        <p:nvSpPr>
          <p:cNvPr id="17" name="Text Placeholder 2">
            <a:hlinkClick r:id="rId16" action="ppaction://hlinksldjump"/>
            <a:extLst>
              <a:ext uri="{FF2B5EF4-FFF2-40B4-BE49-F238E27FC236}">
                <a16:creationId xmlns:a16="http://schemas.microsoft.com/office/drawing/2014/main" id="{D6321706-81FC-70DC-743D-3367A00FC17C}"/>
              </a:ext>
            </a:extLst>
          </p:cNvPr>
          <p:cNvSpPr>
            <a:spLocks noGrp="1"/>
          </p:cNvSpPr>
          <p:nvPr>
            <p:custDataLst>
              <p:tags r:id="rId5"/>
            </p:custDataLst>
          </p:nvPr>
        </p:nvSpPr>
        <p:spPr bwMode="auto">
          <a:xfrm>
            <a:off x="4052886" y="2577626"/>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Stakeholder feedback</a:t>
            </a:r>
          </a:p>
        </p:txBody>
      </p:sp>
      <p:sp>
        <p:nvSpPr>
          <p:cNvPr id="4" name="2. Slide Title">
            <a:extLst>
              <a:ext uri="{FF2B5EF4-FFF2-40B4-BE49-F238E27FC236}">
                <a16:creationId xmlns:a16="http://schemas.microsoft.com/office/drawing/2014/main" id="{3D292680-D6F9-B6FA-290C-77FB81346E3C}"/>
              </a:ext>
            </a:extLst>
          </p:cNvPr>
          <p:cNvSpPr>
            <a:spLocks noGrp="1"/>
          </p:cNvSpPr>
          <p:nvPr>
            <p:ph type="title"/>
            <p:custDataLst>
              <p:tags r:id="rId6"/>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E90B2657-A474-8AEB-4E18-7A0E2F88BD47}"/>
              </a:ext>
            </a:extLst>
          </p:cNvPr>
          <p:cNvSpPr>
            <a:spLocks noGrp="1"/>
          </p:cNvSpPr>
          <p:nvPr>
            <p:ph type="sldNum" sz="quarter" idx="12"/>
          </p:nvPr>
        </p:nvSpPr>
        <p:spPr>
          <a:xfrm>
            <a:off x="11658600" y="4710430"/>
            <a:ext cx="533400" cy="365125"/>
          </a:xfrm>
        </p:spPr>
        <p:txBody>
          <a:bodyPr/>
          <a:lstStyle/>
          <a:p>
            <a:fld id="{BCDE79FB-97BA-492B-8D57-F1373F9ADA95}" type="slidenum">
              <a:rPr lang="en-US" smtClean="0"/>
              <a:t>11</a:t>
            </a:fld>
            <a:endParaRPr lang="en-US"/>
          </a:p>
        </p:txBody>
      </p:sp>
      <p:sp>
        <p:nvSpPr>
          <p:cNvPr id="2" name="Text Placeholder 2">
            <a:hlinkClick r:id="rId17" action="ppaction://hlinksldjump"/>
            <a:extLst>
              <a:ext uri="{FF2B5EF4-FFF2-40B4-BE49-F238E27FC236}">
                <a16:creationId xmlns:a16="http://schemas.microsoft.com/office/drawing/2014/main" id="{73442324-772A-528E-D0BC-879643897ECB}"/>
              </a:ext>
            </a:extLst>
          </p:cNvPr>
          <p:cNvSpPr>
            <a:spLocks noGrp="1"/>
          </p:cNvSpPr>
          <p:nvPr>
            <p:custDataLst>
              <p:tags r:id="rId7"/>
            </p:custDataLst>
          </p:nvPr>
        </p:nvSpPr>
        <p:spPr bwMode="auto">
          <a:xfrm>
            <a:off x="4052886" y="381032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3" name="Text Placeholder 2">
            <a:hlinkClick r:id="rId18" action="ppaction://hlinksldjump"/>
            <a:extLst>
              <a:ext uri="{FF2B5EF4-FFF2-40B4-BE49-F238E27FC236}">
                <a16:creationId xmlns:a16="http://schemas.microsoft.com/office/drawing/2014/main" id="{9BF4EC15-4C96-7F23-DF01-973708436D1D}"/>
              </a:ext>
            </a:extLst>
          </p:cNvPr>
          <p:cNvSpPr>
            <a:spLocks noGrp="1"/>
          </p:cNvSpPr>
          <p:nvPr>
            <p:custDataLst>
              <p:tags r:id="rId8"/>
            </p:custDataLst>
          </p:nvPr>
        </p:nvSpPr>
        <p:spPr bwMode="auto">
          <a:xfrm>
            <a:off x="4052886" y="445008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BYOG discussion</a:t>
            </a:r>
          </a:p>
        </p:txBody>
      </p:sp>
      <p:sp>
        <p:nvSpPr>
          <p:cNvPr id="5" name="Text Placeholder 2">
            <a:extLst>
              <a:ext uri="{FF2B5EF4-FFF2-40B4-BE49-F238E27FC236}">
                <a16:creationId xmlns:a16="http://schemas.microsoft.com/office/drawing/2014/main" id="{8FDBCE31-9B8D-2CDC-5BD9-A08542895F68}"/>
              </a:ext>
            </a:extLst>
          </p:cNvPr>
          <p:cNvSpPr>
            <a:spLocks noGrp="1"/>
          </p:cNvSpPr>
          <p:nvPr>
            <p:custDataLst>
              <p:tags r:id="rId9"/>
            </p:custDataLst>
          </p:nvPr>
        </p:nvSpPr>
        <p:spPr bwMode="auto">
          <a:xfrm>
            <a:off x="4052886" y="1889761"/>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dirty="0">
                <a:solidFill>
                  <a:schemeClr val="bg1"/>
                </a:solidFill>
              </a:rPr>
              <a:t>Batch Zero Concepts</a:t>
            </a:r>
            <a:endParaRPr lang="en-US" dirty="0">
              <a:solidFill>
                <a:schemeClr val="bg1"/>
              </a:solidFill>
            </a:endParaRPr>
          </a:p>
        </p:txBody>
      </p:sp>
      <p:sp>
        <p:nvSpPr>
          <p:cNvPr id="9" name="Text Placeholder 2">
            <a:hlinkClick r:id="rId16" action="ppaction://hlinksldjump"/>
            <a:extLst>
              <a:ext uri="{FF2B5EF4-FFF2-40B4-BE49-F238E27FC236}">
                <a16:creationId xmlns:a16="http://schemas.microsoft.com/office/drawing/2014/main" id="{BE8EF266-D57E-684E-B345-018B5A9C71F6}"/>
              </a:ext>
            </a:extLst>
          </p:cNvPr>
          <p:cNvSpPr>
            <a:spLocks noGrp="1"/>
          </p:cNvSpPr>
          <p:nvPr>
            <p:custDataLst>
              <p:tags r:id="rId10"/>
            </p:custDataLst>
          </p:nvPr>
        </p:nvSpPr>
        <p:spPr bwMode="auto">
          <a:xfrm>
            <a:off x="4052886" y="1185997"/>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Timeline and Governance Recap</a:t>
            </a:r>
          </a:p>
        </p:txBody>
      </p:sp>
    </p:spTree>
    <p:custDataLst>
      <p:tags r:id="rId1"/>
    </p:custDataLst>
    <p:extLst>
      <p:ext uri="{BB962C8B-B14F-4D97-AF65-F5344CB8AC3E}">
        <p14:creationId xmlns:p14="http://schemas.microsoft.com/office/powerpoint/2010/main" val="125126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2635-42B5-075C-0EBF-A35B773A123F}"/>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21A3FAB9-837A-56DE-691C-83BFCDEC7F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5" imgH="405" progId="TCLayout.ActiveDocument.1">
                  <p:embed/>
                </p:oleObj>
              </mc:Choice>
              <mc:Fallback>
                <p:oleObj name="think-cell Slide" r:id="rId6" imgW="405" imgH="405" progId="TCLayout.ActiveDocument.1">
                  <p:embed/>
                  <p:pic>
                    <p:nvPicPr>
                      <p:cNvPr id="30" name="Object 6" hidden="1">
                        <a:extLst>
                          <a:ext uri="{FF2B5EF4-FFF2-40B4-BE49-F238E27FC236}">
                            <a16:creationId xmlns:a16="http://schemas.microsoft.com/office/drawing/2014/main" id="{21A3FAB9-837A-56DE-691C-83BFCDEC7F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C8ADAE1-C897-AD9E-7434-9E8844FB3CBE}"/>
              </a:ext>
            </a:extLst>
          </p:cNvPr>
          <p:cNvSpPr>
            <a:spLocks noGrp="1"/>
          </p:cNvSpPr>
          <p:nvPr>
            <p:ph type="title"/>
            <p:custDataLst>
              <p:tags r:id="rId2"/>
            </p:custDataLst>
          </p:nvPr>
        </p:nvSpPr>
        <p:spPr>
          <a:xfrm>
            <a:off x="1257300" y="457200"/>
            <a:ext cx="10401300" cy="9144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dirty="0"/>
              <a:t>Batch Zero Overview – Two Phases</a:t>
            </a:r>
          </a:p>
        </p:txBody>
      </p:sp>
      <p:sp>
        <p:nvSpPr>
          <p:cNvPr id="15" name="Slide Number Placeholder 14">
            <a:extLst>
              <a:ext uri="{FF2B5EF4-FFF2-40B4-BE49-F238E27FC236}">
                <a16:creationId xmlns:a16="http://schemas.microsoft.com/office/drawing/2014/main" id="{1B022B6A-4C8B-1280-9D27-89D31D2C465E}"/>
              </a:ext>
            </a:extLst>
          </p:cNvPr>
          <p:cNvSpPr>
            <a:spLocks noGrp="1"/>
          </p:cNvSpPr>
          <p:nvPr>
            <p:ph type="sldNum" sz="quarter" idx="12"/>
          </p:nvPr>
        </p:nvSpPr>
        <p:spPr/>
        <p:txBody>
          <a:bodyPr/>
          <a:lstStyle/>
          <a:p>
            <a:fld id="{BCDE79FB-97BA-492B-8D57-F1373F9ADA95}" type="slidenum">
              <a:rPr lang="en-US" smtClean="0"/>
              <a:t>12</a:t>
            </a:fld>
            <a:endParaRPr lang="en-US"/>
          </a:p>
        </p:txBody>
      </p:sp>
      <p:sp>
        <p:nvSpPr>
          <p:cNvPr id="3" name="TextBox 2">
            <a:extLst>
              <a:ext uri="{FF2B5EF4-FFF2-40B4-BE49-F238E27FC236}">
                <a16:creationId xmlns:a16="http://schemas.microsoft.com/office/drawing/2014/main" id="{1F4ED8BF-5401-F911-9400-022CC44CC261}"/>
              </a:ext>
            </a:extLst>
          </p:cNvPr>
          <p:cNvSpPr txBox="1"/>
          <p:nvPr/>
        </p:nvSpPr>
        <p:spPr>
          <a:xfrm>
            <a:off x="197729" y="1280922"/>
            <a:ext cx="1051384" cy="646331"/>
          </a:xfrm>
          <a:prstGeom prst="rect">
            <a:avLst/>
          </a:prstGeom>
          <a:noFill/>
        </p:spPr>
        <p:txBody>
          <a:bodyPr wrap="square" rtlCol="0">
            <a:spAutoFit/>
          </a:bodyPr>
          <a:lstStyle/>
          <a:p>
            <a:pPr algn="ctr"/>
            <a:r>
              <a:rPr lang="en-US"/>
              <a:t>Study Inputs</a:t>
            </a:r>
          </a:p>
        </p:txBody>
      </p:sp>
      <p:sp>
        <p:nvSpPr>
          <p:cNvPr id="16" name="Rectangle: Rounded Corners 15">
            <a:extLst>
              <a:ext uri="{FF2B5EF4-FFF2-40B4-BE49-F238E27FC236}">
                <a16:creationId xmlns:a16="http://schemas.microsoft.com/office/drawing/2014/main" id="{0F5C3D40-B60F-D61E-4A07-48D2EED94C87}"/>
              </a:ext>
            </a:extLst>
          </p:cNvPr>
          <p:cNvSpPr/>
          <p:nvPr/>
        </p:nvSpPr>
        <p:spPr>
          <a:xfrm>
            <a:off x="1766112" y="1155900"/>
            <a:ext cx="2844995" cy="3979428"/>
          </a:xfrm>
          <a:prstGeom prst="roundRect">
            <a:avLst>
              <a:gd name="adj" fmla="val 602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Batch Zero Study</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17" name="Rectangle: Top Corners Rounded 16">
            <a:extLst>
              <a:ext uri="{FF2B5EF4-FFF2-40B4-BE49-F238E27FC236}">
                <a16:creationId xmlns:a16="http://schemas.microsoft.com/office/drawing/2014/main" id="{84A5E423-A699-F012-B9A4-ACBD7B4B7FBC}"/>
              </a:ext>
            </a:extLst>
          </p:cNvPr>
          <p:cNvSpPr/>
          <p:nvPr/>
        </p:nvSpPr>
        <p:spPr>
          <a:xfrm rot="10800000">
            <a:off x="1766111" y="1802231"/>
            <a:ext cx="2851083" cy="3375090"/>
          </a:xfrm>
          <a:prstGeom prst="round2SameRect">
            <a:avLst>
              <a:gd name="adj1" fmla="val 5673"/>
              <a:gd name="adj2" fmla="val 0"/>
            </a:avLst>
          </a:prstGeom>
          <a:solidFill>
            <a:srgbClr val="CC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C267825-759B-57CD-6AC0-8F6B4E7FE56F}"/>
              </a:ext>
            </a:extLst>
          </p:cNvPr>
          <p:cNvSpPr/>
          <p:nvPr/>
        </p:nvSpPr>
        <p:spPr>
          <a:xfrm>
            <a:off x="7483137" y="1155901"/>
            <a:ext cx="2844988" cy="3945557"/>
          </a:xfrm>
          <a:prstGeom prst="roundRect">
            <a:avLst>
              <a:gd name="adj" fmla="val 602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Batch Zero Refinement</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22" name="Rectangle: Top Corners Rounded 21">
            <a:extLst>
              <a:ext uri="{FF2B5EF4-FFF2-40B4-BE49-F238E27FC236}">
                <a16:creationId xmlns:a16="http://schemas.microsoft.com/office/drawing/2014/main" id="{CCB04F1F-CDB0-CF24-9B4D-0134F2654079}"/>
              </a:ext>
            </a:extLst>
          </p:cNvPr>
          <p:cNvSpPr/>
          <p:nvPr/>
        </p:nvSpPr>
        <p:spPr>
          <a:xfrm rot="10800000">
            <a:off x="7483128" y="1760238"/>
            <a:ext cx="2844987" cy="3375090"/>
          </a:xfrm>
          <a:prstGeom prst="round2SameRect">
            <a:avLst>
              <a:gd name="adj1" fmla="val 5673"/>
              <a:gd name="adj2" fmla="val 0"/>
            </a:avLst>
          </a:prstGeom>
          <a:solidFill>
            <a:srgbClr val="CC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6BD1CC4-A562-9DD6-E5A1-EA489EC59B5F}"/>
              </a:ext>
            </a:extLst>
          </p:cNvPr>
          <p:cNvSpPr/>
          <p:nvPr/>
        </p:nvSpPr>
        <p:spPr>
          <a:xfrm>
            <a:off x="5313291" y="2418830"/>
            <a:ext cx="1485494" cy="1276740"/>
          </a:xfrm>
          <a:prstGeom prst="roundRect">
            <a:avLst>
              <a:gd name="adj" fmla="val 9882"/>
            </a:avLst>
          </a:prstGeom>
          <a:solidFill>
            <a:srgbClr val="890C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340" tIns="7620" rIns="53340" bIns="7620" rtlCol="0" anchor="ctr"/>
          <a:lstStyle/>
          <a:p>
            <a:pPr algn="ctr"/>
            <a:r>
              <a:rPr lang="en-US" sz="1600" b="1"/>
              <a:t>ILLE Commitment Period</a:t>
            </a:r>
          </a:p>
        </p:txBody>
      </p:sp>
      <p:sp>
        <p:nvSpPr>
          <p:cNvPr id="26" name="Arrow: Bent 25">
            <a:extLst>
              <a:ext uri="{FF2B5EF4-FFF2-40B4-BE49-F238E27FC236}">
                <a16:creationId xmlns:a16="http://schemas.microsoft.com/office/drawing/2014/main" id="{A7C2DFAD-4A55-A88F-C266-612A786D3043}"/>
              </a:ext>
            </a:extLst>
          </p:cNvPr>
          <p:cNvSpPr/>
          <p:nvPr/>
        </p:nvSpPr>
        <p:spPr>
          <a:xfrm flipV="1">
            <a:off x="589314" y="1948628"/>
            <a:ext cx="992503" cy="1450910"/>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Bent 26">
            <a:extLst>
              <a:ext uri="{FF2B5EF4-FFF2-40B4-BE49-F238E27FC236}">
                <a16:creationId xmlns:a16="http://schemas.microsoft.com/office/drawing/2014/main" id="{DCF1C21A-BE68-21D1-1C13-B4A91655E115}"/>
              </a:ext>
            </a:extLst>
          </p:cNvPr>
          <p:cNvSpPr/>
          <p:nvPr/>
        </p:nvSpPr>
        <p:spPr>
          <a:xfrm rot="16200000" flipV="1">
            <a:off x="10367294" y="2019259"/>
            <a:ext cx="1450909" cy="1016856"/>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B77A9DD-C5F9-A2AE-459C-8E3745B71A00}"/>
              </a:ext>
            </a:extLst>
          </p:cNvPr>
          <p:cNvSpPr txBox="1"/>
          <p:nvPr/>
        </p:nvSpPr>
        <p:spPr>
          <a:xfrm>
            <a:off x="10431960" y="1155901"/>
            <a:ext cx="1559868" cy="646331"/>
          </a:xfrm>
          <a:prstGeom prst="rect">
            <a:avLst/>
          </a:prstGeom>
          <a:noFill/>
        </p:spPr>
        <p:txBody>
          <a:bodyPr wrap="square" rtlCol="0">
            <a:spAutoFit/>
          </a:bodyPr>
          <a:lstStyle/>
          <a:p>
            <a:pPr algn="ctr"/>
            <a:r>
              <a:rPr lang="en-US"/>
              <a:t>Transmission Plan to RPG</a:t>
            </a:r>
          </a:p>
        </p:txBody>
      </p:sp>
      <p:cxnSp>
        <p:nvCxnSpPr>
          <p:cNvPr id="29" name="Straight Arrow Connector 28">
            <a:extLst>
              <a:ext uri="{FF2B5EF4-FFF2-40B4-BE49-F238E27FC236}">
                <a16:creationId xmlns:a16="http://schemas.microsoft.com/office/drawing/2014/main" id="{AA06FA55-DE10-AD3D-7A7F-9283E8680359}"/>
              </a:ext>
            </a:extLst>
          </p:cNvPr>
          <p:cNvCxnSpPr>
            <a:cxnSpLocks/>
          </p:cNvCxnSpPr>
          <p:nvPr/>
        </p:nvCxnSpPr>
        <p:spPr>
          <a:xfrm>
            <a:off x="4743268" y="3060312"/>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20790F6B-1E0A-67FD-5174-EE3D5DD7143A}"/>
              </a:ext>
            </a:extLst>
          </p:cNvPr>
          <p:cNvSpPr/>
          <p:nvPr/>
        </p:nvSpPr>
        <p:spPr>
          <a:xfrm rot="16200000">
            <a:off x="4023290" y="2983543"/>
            <a:ext cx="518318" cy="5032676"/>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a:extLst>
              <a:ext uri="{FF2B5EF4-FFF2-40B4-BE49-F238E27FC236}">
                <a16:creationId xmlns:a16="http://schemas.microsoft.com/office/drawing/2014/main" id="{239AF647-C949-89F3-A470-ACE0FA4AE389}"/>
              </a:ext>
            </a:extLst>
          </p:cNvPr>
          <p:cNvSpPr/>
          <p:nvPr/>
        </p:nvSpPr>
        <p:spPr>
          <a:xfrm rot="16200000">
            <a:off x="8646463" y="4082899"/>
            <a:ext cx="518318" cy="2844987"/>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8269041F-665F-5320-7AC1-A4BF2224B0FB}"/>
              </a:ext>
            </a:extLst>
          </p:cNvPr>
          <p:cNvSpPr txBox="1"/>
          <p:nvPr/>
        </p:nvSpPr>
        <p:spPr>
          <a:xfrm>
            <a:off x="3528207" y="5690056"/>
            <a:ext cx="1508485" cy="430887"/>
          </a:xfrm>
          <a:prstGeom prst="rect">
            <a:avLst/>
          </a:prstGeom>
          <a:noFill/>
        </p:spPr>
        <p:txBody>
          <a:bodyPr wrap="square" rtlCol="0">
            <a:spAutoFit/>
          </a:bodyPr>
          <a:lstStyle/>
          <a:p>
            <a:pPr algn="ctr"/>
            <a:r>
              <a:rPr lang="en-US" sz="2200">
                <a:solidFill>
                  <a:srgbClr val="FF8200"/>
                </a:solidFill>
              </a:rPr>
              <a:t>~6 months</a:t>
            </a:r>
          </a:p>
        </p:txBody>
      </p:sp>
      <p:sp>
        <p:nvSpPr>
          <p:cNvPr id="34" name="TextBox 33">
            <a:extLst>
              <a:ext uri="{FF2B5EF4-FFF2-40B4-BE49-F238E27FC236}">
                <a16:creationId xmlns:a16="http://schemas.microsoft.com/office/drawing/2014/main" id="{C64B94D2-B8BB-FE64-72FF-9540A9CDDE1A}"/>
              </a:ext>
            </a:extLst>
          </p:cNvPr>
          <p:cNvSpPr txBox="1"/>
          <p:nvPr/>
        </p:nvSpPr>
        <p:spPr>
          <a:xfrm>
            <a:off x="8151380" y="5690056"/>
            <a:ext cx="1508485" cy="430887"/>
          </a:xfrm>
          <a:prstGeom prst="rect">
            <a:avLst/>
          </a:prstGeom>
          <a:noFill/>
        </p:spPr>
        <p:txBody>
          <a:bodyPr wrap="square" rtlCol="0">
            <a:spAutoFit/>
          </a:bodyPr>
          <a:lstStyle/>
          <a:p>
            <a:pPr algn="ctr"/>
            <a:r>
              <a:rPr lang="en-US" sz="2200">
                <a:solidFill>
                  <a:srgbClr val="FF8200"/>
                </a:solidFill>
              </a:rPr>
              <a:t>~3 months</a:t>
            </a:r>
          </a:p>
        </p:txBody>
      </p:sp>
      <p:sp>
        <p:nvSpPr>
          <p:cNvPr id="35" name="TextBox 34">
            <a:extLst>
              <a:ext uri="{FF2B5EF4-FFF2-40B4-BE49-F238E27FC236}">
                <a16:creationId xmlns:a16="http://schemas.microsoft.com/office/drawing/2014/main" id="{59B4BC0F-C73F-EEDB-CC9E-E37DA6FF516C}"/>
              </a:ext>
            </a:extLst>
          </p:cNvPr>
          <p:cNvSpPr txBox="1"/>
          <p:nvPr>
            <p:custDataLst>
              <p:tags r:id="rId3"/>
            </p:custDataLst>
          </p:nvPr>
        </p:nvSpPr>
        <p:spPr>
          <a:xfrm>
            <a:off x="1891565" y="1823638"/>
            <a:ext cx="2621794" cy="29161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cs typeface="+mn-cs"/>
              </a:rPr>
              <a:t>Steady state study and dynamic stability screening</a:t>
            </a:r>
            <a:endParaRPr lang="en-GB" sz="1400" dirty="0">
              <a:cs typeface="+mn-cs"/>
            </a:endParaRPr>
          </a:p>
          <a:p>
            <a:pPr lvl="1"/>
            <a:r>
              <a:rPr lang="en-GB" sz="1400" dirty="0">
                <a:cs typeface="+mn-cs"/>
              </a:rPr>
              <a:t>Identify planning criteria violations</a:t>
            </a:r>
          </a:p>
          <a:p>
            <a:pPr lvl="1"/>
            <a:r>
              <a:rPr lang="en-US" sz="1400" dirty="0"/>
              <a:t>Present study scope and methodology to RPG for stakeholder input</a:t>
            </a:r>
            <a:endParaRPr lang="en-GB" sz="1400" dirty="0">
              <a:cs typeface="+mn-cs"/>
            </a:endParaRPr>
          </a:p>
          <a:p>
            <a:pPr lvl="1"/>
            <a:r>
              <a:rPr lang="en-US" sz="1400" dirty="0">
                <a:cs typeface="+mn-cs"/>
              </a:rPr>
              <a:t>Work iteratively with TSPs to determine amount of load that can be reliably served in each year and, where feasible, upgrades needed to serve full load request</a:t>
            </a:r>
          </a:p>
        </p:txBody>
      </p:sp>
      <p:sp>
        <p:nvSpPr>
          <p:cNvPr id="36" name="TextBox 35">
            <a:extLst>
              <a:ext uri="{FF2B5EF4-FFF2-40B4-BE49-F238E27FC236}">
                <a16:creationId xmlns:a16="http://schemas.microsoft.com/office/drawing/2014/main" id="{682E73DD-50A9-B0CF-E0AC-FA2E32E294DB}"/>
              </a:ext>
            </a:extLst>
          </p:cNvPr>
          <p:cNvSpPr txBox="1"/>
          <p:nvPr>
            <p:custDataLst>
              <p:tags r:id="rId4"/>
            </p:custDataLst>
          </p:nvPr>
        </p:nvSpPr>
        <p:spPr>
          <a:xfrm>
            <a:off x="7586961" y="1823638"/>
            <a:ext cx="2701713" cy="18389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400" dirty="0">
                <a:cs typeface="+mn-cs"/>
              </a:rPr>
              <a:t>Work iteratively with TSPs to</a:t>
            </a:r>
          </a:p>
          <a:p>
            <a:pPr lvl="1"/>
            <a:r>
              <a:rPr lang="en-US" sz="1400" dirty="0"/>
              <a:t>Refine and update required transmission upgrades based on committed loads</a:t>
            </a:r>
          </a:p>
          <a:p>
            <a:pPr lvl="1"/>
            <a:r>
              <a:rPr lang="en-US" sz="1400" dirty="0"/>
              <a:t>Review cost estimates and alternative upgrade options</a:t>
            </a:r>
          </a:p>
          <a:p>
            <a:pPr lvl="1"/>
            <a:r>
              <a:rPr lang="en-US" sz="1400" dirty="0"/>
              <a:t>Develop a transmission plan to serve committed loads</a:t>
            </a:r>
          </a:p>
        </p:txBody>
      </p:sp>
      <p:cxnSp>
        <p:nvCxnSpPr>
          <p:cNvPr id="38" name="Straight Arrow Connector 37">
            <a:extLst>
              <a:ext uri="{FF2B5EF4-FFF2-40B4-BE49-F238E27FC236}">
                <a16:creationId xmlns:a16="http://schemas.microsoft.com/office/drawing/2014/main" id="{2E431D38-A5C8-2263-823C-90EAE0D01F5B}"/>
              </a:ext>
            </a:extLst>
          </p:cNvPr>
          <p:cNvCxnSpPr>
            <a:cxnSpLocks/>
          </p:cNvCxnSpPr>
          <p:nvPr/>
        </p:nvCxnSpPr>
        <p:spPr>
          <a:xfrm>
            <a:off x="6913892" y="3053963"/>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266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A5B7-78E7-2815-1F77-CF3F637A4D06}"/>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CD0E9F-1A5F-EF10-4863-1A2F0F05E6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Object 6" hidden="1">
                        <a:extLst>
                          <a:ext uri="{FF2B5EF4-FFF2-40B4-BE49-F238E27FC236}">
                            <a16:creationId xmlns:a16="http://schemas.microsoft.com/office/drawing/2014/main" id="{6FCD0E9F-1A5F-EF10-4863-1A2F0F05E6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749645A0-9AB2-9781-94C4-DE0B24ED62D0}"/>
              </a:ext>
            </a:extLst>
          </p:cNvPr>
          <p:cNvSpPr>
            <a:spLocks noGrp="1"/>
          </p:cNvSpPr>
          <p:nvPr>
            <p:ph type="title"/>
            <p:custDataLst>
              <p:tags r:id="rId2"/>
            </p:custDataLst>
          </p:nvPr>
        </p:nvSpPr>
        <p:spPr/>
        <p:txBody>
          <a:bodyPr vert="horz"/>
          <a:lstStyle/>
          <a:p>
            <a:r>
              <a:rPr lang="en-US"/>
              <a:t>Batch Zero Study Scope Overview</a:t>
            </a:r>
          </a:p>
        </p:txBody>
      </p:sp>
      <p:sp>
        <p:nvSpPr>
          <p:cNvPr id="4" name="Slide Number Placeholder 3">
            <a:extLst>
              <a:ext uri="{FF2B5EF4-FFF2-40B4-BE49-F238E27FC236}">
                <a16:creationId xmlns:a16="http://schemas.microsoft.com/office/drawing/2014/main" id="{B87758F7-87C7-E866-E814-015154742D50}"/>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3" name="Rectangle 2">
            <a:extLst>
              <a:ext uri="{FF2B5EF4-FFF2-40B4-BE49-F238E27FC236}">
                <a16:creationId xmlns:a16="http://schemas.microsoft.com/office/drawing/2014/main" id="{53EAAC62-E6A3-F399-1338-B51B862D1FF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2C6DBE61-931B-BC39-6A87-12804F5165C3}"/>
              </a:ext>
            </a:extLst>
          </p:cNvPr>
          <p:cNvSpPr txBox="1">
            <a:spLocks/>
          </p:cNvSpPr>
          <p:nvPr/>
        </p:nvSpPr>
        <p:spPr>
          <a:xfrm>
            <a:off x="4110527" y="1447653"/>
            <a:ext cx="7526737" cy="441659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400" b="1" i="0" u="none" strike="noStrike" kern="1200" cap="none" spc="0" normalizeH="0" baseline="0" noProof="0" dirty="0">
                <a:ln>
                  <a:noFill/>
                </a:ln>
                <a:effectLst/>
                <a:uLnTx/>
                <a:uFillTx/>
                <a:latin typeface="Arial"/>
                <a:ea typeface="+mn-ea"/>
                <a:cs typeface="+mn-cs"/>
              </a:rPr>
              <a:t>Study horizon:</a:t>
            </a:r>
            <a:r>
              <a:rPr kumimoji="0" lang="en-US" sz="1400" b="0" i="0" u="none" strike="noStrike" kern="1200" cap="none" spc="0" normalizeH="0" baseline="0" noProof="0" dirty="0">
                <a:ln>
                  <a:noFill/>
                </a:ln>
                <a:effectLst/>
                <a:uLnTx/>
                <a:uFillTx/>
                <a:latin typeface="Arial"/>
                <a:ea typeface="+mn-ea"/>
                <a:cs typeface="+mn-cs"/>
              </a:rPr>
              <a:t> 2028–2032 (Years 1–5), </a:t>
            </a:r>
            <a:r>
              <a:rPr lang="en-US" sz="1400" dirty="0"/>
              <a:t>load amounts not reliably served within 2028-2032 will be set equal to requested load in 2033 (Year 6)</a:t>
            </a:r>
            <a:endParaRPr lang="en-US" sz="1400" dirty="0">
              <a:solidFill>
                <a:srgbClr val="FF0000"/>
              </a:solidFill>
              <a:latin typeface="Arial"/>
            </a:endParaRPr>
          </a:p>
          <a:p>
            <a:pPr lvl="1">
              <a:buClr>
                <a:srgbClr val="000000"/>
              </a:buClr>
              <a:defRPr/>
            </a:pPr>
            <a:r>
              <a:rPr kumimoji="0" lang="en-US" sz="1400" b="1" i="0" u="none" strike="noStrike" kern="1200" cap="none" spc="0" normalizeH="0" baseline="0" noProof="0" dirty="0">
                <a:ln>
                  <a:noFill/>
                </a:ln>
                <a:effectLst/>
                <a:uLnTx/>
                <a:uFillTx/>
                <a:latin typeface="Arial"/>
                <a:ea typeface="+mn-ea"/>
                <a:cs typeface="+mn-cs"/>
              </a:rPr>
              <a:t>What ERCOT studies (per year):</a:t>
            </a:r>
            <a:r>
              <a:rPr kumimoji="0" lang="en-US" sz="1400" b="0" i="0" u="none" strike="noStrike" kern="1200" cap="none" spc="0" normalizeH="0" baseline="0" noProof="0" dirty="0">
                <a:ln>
                  <a:noFill/>
                </a:ln>
                <a:effectLst/>
                <a:uLnTx/>
                <a:uFillTx/>
                <a:latin typeface="Arial"/>
                <a:ea typeface="+mn-ea"/>
                <a:cs typeface="+mn-cs"/>
              </a:rPr>
              <a:t> ERCOT builds cases from SSWG base cases and runs reliability assessment across: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a:ea typeface="+mn-ea"/>
                <a:cs typeface="+mn-cs"/>
              </a:rPr>
              <a:t>Summer peak load (high load system stress)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a:ea typeface="+mn-ea"/>
                <a:cs typeface="+mn-cs"/>
              </a:rPr>
              <a:t>Summer, no solar (sunset, net peak load)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a:ea typeface="+mn-ea"/>
                <a:cs typeface="+mn-cs"/>
              </a:rPr>
              <a:t>Fall peak (used to assess maintenance outage conditions consistent with ERCOT Planning Guide criteria)</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dirty="0">
                <a:ln>
                  <a:noFill/>
                </a:ln>
                <a:effectLst/>
                <a:uLnTx/>
                <a:uFillTx/>
                <a:latin typeface="Arial"/>
                <a:ea typeface="+mn-ea"/>
                <a:cs typeface="+mn-cs"/>
              </a:rPr>
              <a:t>Reliability assessment coverage: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a:ea typeface="+mn-ea"/>
                <a:cs typeface="+mn-cs"/>
              </a:rPr>
              <a:t>Evaluate planning criteria violations triggered by adding the Batch Zero loads (across scenarios/contingencies ERCOT selects)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a:ea typeface="+mn-ea"/>
                <a:cs typeface="+mn-cs"/>
              </a:rPr>
              <a:t>Determine “reliably served MW” per load, per year (i.e., deliverable load that can be served without violating planning criteria) </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lang="en-US" sz="1400" dirty="0">
                <a:latin typeface="Arial"/>
              </a:rPr>
              <a:t>Load that cannot be reliably served in years 1-5 will be allocated in year 6 (2033)</a:t>
            </a:r>
            <a:endParaRPr kumimoji="0" lang="en-US" sz="1400" b="0" i="0" u="none" strike="noStrike" kern="1200" cap="none" spc="0" normalizeH="0" baseline="0" noProof="0" dirty="0">
              <a:ln>
                <a:noFill/>
              </a:ln>
              <a:effectLst/>
              <a:uLnTx/>
              <a:uFillTx/>
              <a:latin typeface="Arial"/>
              <a:ea typeface="+mn-ea"/>
              <a:cs typeface="+mn-cs"/>
            </a:endParaRPr>
          </a:p>
          <a:p>
            <a:pPr lvl="1">
              <a:buClr>
                <a:srgbClr val="000000"/>
              </a:buClr>
              <a:defRPr/>
            </a:pPr>
            <a:r>
              <a:rPr kumimoji="0" lang="en-US" sz="1400" b="1" i="0" u="none" strike="noStrike" kern="1200" cap="none" spc="0" normalizeH="0" baseline="0" noProof="0" dirty="0">
                <a:ln>
                  <a:noFill/>
                </a:ln>
                <a:effectLst/>
                <a:uLnTx/>
                <a:uFillTx/>
                <a:latin typeface="Arial"/>
                <a:ea typeface="+mn-ea"/>
                <a:cs typeface="+mn-cs"/>
              </a:rPr>
              <a:t>Generation assumptions:</a:t>
            </a:r>
            <a:r>
              <a:rPr kumimoji="0" lang="en-US" sz="1400" b="0" i="0" u="none" strike="noStrike" kern="1200" cap="none" spc="0" normalizeH="0" baseline="0" noProof="0" dirty="0">
                <a:ln>
                  <a:noFill/>
                </a:ln>
                <a:effectLst/>
                <a:uLnTx/>
                <a:uFillTx/>
                <a:latin typeface="Arial"/>
                <a:ea typeface="+mn-ea"/>
                <a:cs typeface="+mn-cs"/>
              </a:rPr>
              <a:t> if additional generation is needed to serve the modeled load, </a:t>
            </a:r>
            <a:r>
              <a:rPr lang="en-US" sz="1400" dirty="0"/>
              <a:t>ERCOT models generation additions consistent with applicable planning methodologies</a:t>
            </a:r>
            <a:endParaRPr kumimoji="0" lang="en-US" sz="1400" b="0" i="0" u="none" strike="noStrike" kern="1200" cap="none" spc="0" normalizeH="0" baseline="0" noProof="0" dirty="0">
              <a:ln>
                <a:noFill/>
              </a:ln>
              <a:effectLst/>
              <a:uLnTx/>
              <a:uFillTx/>
              <a:latin typeface="Arial"/>
              <a:ea typeface="+mn-ea"/>
              <a:cs typeface="+mn-cs"/>
            </a:endParaRPr>
          </a:p>
          <a:p>
            <a:pPr lvl="1">
              <a:buClr>
                <a:srgbClr val="000000"/>
              </a:buClr>
              <a:defRPr/>
            </a:pPr>
            <a:r>
              <a:rPr kumimoji="0" lang="en-US" sz="1400" b="1" i="0" u="none" strike="noStrike" kern="1200" cap="none" spc="0" normalizeH="0" baseline="0" noProof="0" dirty="0">
                <a:ln>
                  <a:noFill/>
                </a:ln>
                <a:effectLst/>
                <a:uLnTx/>
                <a:uFillTx/>
                <a:latin typeface="Arial"/>
                <a:ea typeface="+mn-ea"/>
                <a:cs typeface="+mn-cs"/>
              </a:rPr>
              <a:t>Transparency:</a:t>
            </a:r>
            <a:r>
              <a:rPr kumimoji="0" lang="en-US" sz="1400" b="0" i="0" u="none" strike="noStrike" kern="1200" cap="none" spc="0" normalizeH="0" baseline="0" noProof="0" dirty="0">
                <a:ln>
                  <a:noFill/>
                </a:ln>
                <a:effectLst/>
                <a:uLnTx/>
                <a:uFillTx/>
                <a:latin typeface="Arial"/>
                <a:ea typeface="+mn-ea"/>
                <a:cs typeface="+mn-cs"/>
              </a:rPr>
              <a:t> ERCOT posts </a:t>
            </a:r>
            <a:r>
              <a:rPr lang="en-US" sz="1400" dirty="0"/>
              <a:t>study cases and contingencies (interconnection and refinement)</a:t>
            </a:r>
            <a:r>
              <a:rPr kumimoji="0" lang="en-US" sz="1400" b="0" i="0" u="none" strike="noStrike" kern="1200" cap="none" spc="0" normalizeH="0" baseline="0" noProof="0" dirty="0">
                <a:ln>
                  <a:noFill/>
                </a:ln>
                <a:effectLst/>
                <a:uLnTx/>
                <a:uFillTx/>
                <a:latin typeface="Arial"/>
                <a:ea typeface="+mn-ea"/>
                <a:cs typeface="+mn-cs"/>
              </a:rPr>
              <a:t> used for Batch Zero on the MIS Secure Area once available</a:t>
            </a:r>
          </a:p>
        </p:txBody>
      </p:sp>
      <p:sp>
        <p:nvSpPr>
          <p:cNvPr id="9" name="TextBox 8">
            <a:extLst>
              <a:ext uri="{FF2B5EF4-FFF2-40B4-BE49-F238E27FC236}">
                <a16:creationId xmlns:a16="http://schemas.microsoft.com/office/drawing/2014/main" id="{19128120-72E8-3F2D-68BE-27C68076F9C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Scope details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F0C5BAF8-D216-FCD0-7B95-40D56121222C}"/>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0B7177E-B7F3-0178-85DD-9A2883F3D8D6}"/>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89903375-DFDC-8AAA-FDAD-9C2ECFB54DE3}"/>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0FE3B0B-4FC7-977F-36F5-E690E9BA3D1A}"/>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9B25B52-1663-7241-66B3-B591CF7D8579}"/>
              </a:ext>
            </a:extLst>
          </p:cNvPr>
          <p:cNvSpPr txBox="1">
            <a:spLocks/>
          </p:cNvSpPr>
          <p:nvPr/>
        </p:nvSpPr>
        <p:spPr>
          <a:xfrm>
            <a:off x="554736" y="1447653"/>
            <a:ext cx="3069242" cy="41703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One consistent, system-wide reliability study:</a:t>
            </a:r>
            <a:r>
              <a:rPr kumimoji="0" lang="en-US" sz="1400" b="0" i="0" u="none" strike="noStrike" kern="1200" cap="none" spc="0" normalizeH="0" baseline="0" noProof="0" dirty="0">
                <a:ln>
                  <a:noFill/>
                </a:ln>
                <a:solidFill>
                  <a:srgbClr val="000000"/>
                </a:solidFill>
                <a:effectLst/>
                <a:uLnTx/>
                <a:uFillTx/>
                <a:latin typeface="Arial"/>
                <a:ea typeface="+mn-ea"/>
                <a:cs typeface="+mn-cs"/>
              </a:rPr>
              <a:t> ERCOT evaluates all Batch Zero-eligible Large Loads using a common set of assumptions, criteria, and cases to identify system limitations and needed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Clear, year-by-year outcomes: </a:t>
            </a:r>
            <a:r>
              <a:rPr kumimoji="0" lang="en-US" sz="1400" b="0" i="0" u="none" strike="noStrike" kern="1200" cap="none" spc="0" normalizeH="0" baseline="0" noProof="0" dirty="0">
                <a:ln>
                  <a:noFill/>
                </a:ln>
                <a:solidFill>
                  <a:srgbClr val="000000"/>
                </a:solidFill>
                <a:effectLst/>
                <a:uLnTx/>
                <a:uFillTx/>
                <a:latin typeface="Arial"/>
                <a:ea typeface="+mn-ea"/>
                <a:cs typeface="+mn-cs"/>
              </a:rPr>
              <a:t>for each assessed Large Load, the study determines the maximum peak MW that can be reliably served each year (2028–2033) and the transmission upgrades needed to increase service toward the </a:t>
            </a:r>
            <a:r>
              <a:rPr kumimoji="0" lang="en-US" sz="1400" b="0" i="0" u="none" strike="noStrike" kern="1200" cap="none" spc="0" normalizeH="0" baseline="0" noProof="0" dirty="0">
                <a:ln>
                  <a:noFill/>
                </a:ln>
                <a:effectLst/>
                <a:uLnTx/>
                <a:uFillTx/>
                <a:latin typeface="Arial"/>
                <a:ea typeface="+mn-ea"/>
                <a:cs typeface="+mn-cs"/>
              </a:rPr>
              <a:t>requested level</a:t>
            </a:r>
          </a:p>
          <a:p>
            <a:pPr lvl="1">
              <a:buClr>
                <a:srgbClr val="000000"/>
              </a:buClr>
              <a:defRPr/>
            </a:pPr>
            <a:r>
              <a:rPr lang="en-US" sz="1400" b="1" dirty="0"/>
              <a:t>Stakeholder input on methodology: </a:t>
            </a:r>
            <a:r>
              <a:rPr lang="en-US" sz="1400" dirty="0"/>
              <a:t>ERCOT presents study scope and approach to RPG for comment prior to execution</a:t>
            </a:r>
            <a:endParaRPr kumimoji="0" lang="en-US"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12212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2290-5BE4-5B18-20F8-189805ADA5D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E7BCDB3-0EC4-028C-3002-CD3E148B3B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1E7BCDB3-0EC4-028C-3002-CD3E148B3B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6637B7-A5CA-A5BC-1C62-09C42FB82DC2}"/>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Study Methodology and Study Elements</a:t>
            </a:r>
          </a:p>
        </p:txBody>
      </p:sp>
      <p:sp>
        <p:nvSpPr>
          <p:cNvPr id="5" name="Slide Number Placeholder 4">
            <a:extLst>
              <a:ext uri="{FF2B5EF4-FFF2-40B4-BE49-F238E27FC236}">
                <a16:creationId xmlns:a16="http://schemas.microsoft.com/office/drawing/2014/main" id="{2F59BBAD-416A-B6B5-5E54-D1D992B8D174}"/>
              </a:ext>
            </a:extLst>
          </p:cNvPr>
          <p:cNvSpPr>
            <a:spLocks noGrp="1"/>
          </p:cNvSpPr>
          <p:nvPr>
            <p:ph type="sldNum" sz="quarter" idx="12"/>
          </p:nvPr>
        </p:nvSpPr>
        <p:spPr/>
        <p:txBody>
          <a:bodyPr/>
          <a:lstStyle/>
          <a:p>
            <a:fld id="{BCDE79FB-97BA-492B-8D57-F1373F9ADA95}" type="slidenum">
              <a:rPr lang="en-US" smtClean="0"/>
              <a:t>14</a:t>
            </a:fld>
            <a:endParaRPr lang="en-US"/>
          </a:p>
        </p:txBody>
      </p:sp>
      <p:sp>
        <p:nvSpPr>
          <p:cNvPr id="3" name="Rectangle 2">
            <a:extLst>
              <a:ext uri="{FF2B5EF4-FFF2-40B4-BE49-F238E27FC236}">
                <a16:creationId xmlns:a16="http://schemas.microsoft.com/office/drawing/2014/main" id="{A881E322-6FB6-77C6-C2D4-BC9F91C5A5B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34732937-7159-5D7F-1CBF-E07068F40A20}"/>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E34C5DE-6240-33CF-0E7F-0EFBBAE84BA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Study elements and methodology</a:t>
            </a:r>
          </a:p>
        </p:txBody>
      </p:sp>
      <p:sp>
        <p:nvSpPr>
          <p:cNvPr id="10" name="TextBox 9">
            <a:extLst>
              <a:ext uri="{FF2B5EF4-FFF2-40B4-BE49-F238E27FC236}">
                <a16:creationId xmlns:a16="http://schemas.microsoft.com/office/drawing/2014/main" id="{532A8EB8-E79A-5363-76DD-57863C46DD19}"/>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1" name="Straight Connector 10">
            <a:extLst>
              <a:ext uri="{FF2B5EF4-FFF2-40B4-BE49-F238E27FC236}">
                <a16:creationId xmlns:a16="http://schemas.microsoft.com/office/drawing/2014/main" id="{7614B79A-3E9A-C7A1-F79F-29B4E3D71B7D}"/>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B6CE5E-C239-B507-86DB-F9C0B51677F0}"/>
              </a:ext>
            </a:extLst>
          </p:cNvPr>
          <p:cNvSpPr txBox="1">
            <a:spLocks/>
          </p:cNvSpPr>
          <p:nvPr/>
        </p:nvSpPr>
        <p:spPr>
          <a:xfrm>
            <a:off x="554737" y="1447653"/>
            <a:ext cx="3069242" cy="192360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Study must be repeatable and explainable: </a:t>
            </a:r>
            <a:r>
              <a:rPr kumimoji="0" lang="en-US" sz="1200" b="0" i="0" u="none" strike="noStrike" kern="1200" cap="none" spc="0" normalizeH="0" baseline="0" noProof="0">
                <a:ln>
                  <a:noFill/>
                </a:ln>
                <a:solidFill>
                  <a:srgbClr val="000000"/>
                </a:solidFill>
                <a:effectLst/>
                <a:uLnTx/>
                <a:uFillTx/>
                <a:latin typeface="Arial"/>
                <a:ea typeface="+mn-ea"/>
                <a:cs typeface="+mn-cs"/>
              </a:rPr>
              <a:t>ERCOT uses transparent study inputs (posted cases), consistent criteria, and a clear link from violations to upgrades to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coordination:</a:t>
            </a:r>
            <a:r>
              <a:rPr kumimoji="0" lang="en-US" sz="1200" b="0" i="0" u="none" strike="noStrike" kern="1200" cap="none" spc="0" normalizeH="0" baseline="0" noProof="0">
                <a:ln>
                  <a:noFill/>
                </a:ln>
                <a:solidFill>
                  <a:srgbClr val="000000"/>
                </a:solidFill>
                <a:effectLst/>
                <a:uLnTx/>
                <a:uFillTx/>
                <a:latin typeface="Arial"/>
                <a:ea typeface="+mn-ea"/>
                <a:cs typeface="+mn-cs"/>
              </a:rPr>
              <a:t> the process enables rapid, iterative ERCOT–TSP alignment on transmission improvements while the study is underway</a:t>
            </a:r>
          </a:p>
        </p:txBody>
      </p:sp>
      <p:sp>
        <p:nvSpPr>
          <p:cNvPr id="13" name="TextBox 12">
            <a:extLst>
              <a:ext uri="{FF2B5EF4-FFF2-40B4-BE49-F238E27FC236}">
                <a16:creationId xmlns:a16="http://schemas.microsoft.com/office/drawing/2014/main" id="{D8B40B74-A833-C7DB-CE91-14297437765E}"/>
              </a:ext>
            </a:extLst>
          </p:cNvPr>
          <p:cNvSpPr txBox="1">
            <a:spLocks/>
          </p:cNvSpPr>
          <p:nvPr/>
        </p:nvSpPr>
        <p:spPr>
          <a:xfrm>
            <a:off x="4110527" y="1447653"/>
            <a:ext cx="7526737" cy="46089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Prepare system-wide study cases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Develop annual cases for 2028–2032 from SSWG base cases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Add Batch Zero-eligible Large Loads per the inclusion criteria and model treatment rules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Post cases to MIS Secure once available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System-wide reliability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Study scenarios and contingencies ERCOT determines are needed to evaluate reliability impacts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For each assessed LL, identify planning criteria violations associated with the proposed addition</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Determine the amount of peak load that can be reliably served each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Stability screening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Perform the stability component of the Batch Zero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Document identified stability issues and reflect any resulting limitations in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Identify transmission improvements (ERCOT and impacted TSPs)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Once violations are identified, ERCOT initiates communication with relevant TSPs</a:t>
            </a:r>
          </a:p>
          <a:p>
            <a:pPr lvl="2">
              <a:buClr>
                <a:srgbClr val="000000"/>
              </a:buClr>
              <a:defRPr/>
            </a:pPr>
            <a:r>
              <a:rPr kumimoji="0" lang="en-US" sz="1200" b="0" i="0" u="none" strike="noStrike" kern="1200" cap="none" spc="0" normalizeH="0" baseline="0" noProof="0" dirty="0">
                <a:ln>
                  <a:noFill/>
                </a:ln>
                <a:effectLst/>
                <a:uLnTx/>
                <a:uFillTx/>
                <a:latin typeface="Arial"/>
                <a:ea typeface="+mn-ea"/>
                <a:cs typeface="+mn-cs"/>
              </a:rPr>
              <a:t>TSPs provide upgrade recommendations; ERCOT and TSPs iterate through the study period until needed upgrades are identified </a:t>
            </a:r>
            <a:r>
              <a:rPr lang="en-US" sz="1200" dirty="0"/>
              <a:t>with ERCOT retaining final determination authority</a:t>
            </a:r>
            <a:endParaRPr kumimoji="0" lang="en-US" sz="1200" b="0" i="0" u="none" strike="noStrike" kern="1200" cap="none" spc="0" normalizeH="0" baseline="0" noProof="0" dirty="0">
              <a:ln>
                <a:noFill/>
              </a:ln>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Results translate into upgrades resolving violations/enabling higher reliably served MW over time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dirty="0">
                <a:ln>
                  <a:noFill/>
                </a:ln>
                <a:effectLst/>
                <a:uLnTx/>
                <a:uFillTx/>
                <a:latin typeface="Arial"/>
                <a:ea typeface="+mn-ea"/>
                <a:cs typeface="+mn-cs"/>
              </a:rPr>
              <a:t>Supporting prerequisites (TDSPs/TSPs, as applicable)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Short-circuit and other relevant studies are completed by the interconnecting TDSP/TSP at least 30 days before ERCOT completes the Batch Zero study and issues results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a:ea typeface="+mn-ea"/>
                <a:cs typeface="+mn-cs"/>
              </a:rPr>
              <a:t>TDSPs/TSPs provide necessary model information prior to start of Batch Zero</a:t>
            </a:r>
          </a:p>
        </p:txBody>
      </p:sp>
      <p:cxnSp>
        <p:nvCxnSpPr>
          <p:cNvPr id="14" name="Straight Connector 13">
            <a:extLst>
              <a:ext uri="{FF2B5EF4-FFF2-40B4-BE49-F238E27FC236}">
                <a16:creationId xmlns:a16="http://schemas.microsoft.com/office/drawing/2014/main" id="{F47CE0A1-5B50-CFA7-9C76-B0CFD3A1C0DE}"/>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97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D2CE-DDE6-76B0-66A7-5037DCAA9F2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5106CF-D100-177D-D01D-7AC74A895AF4}"/>
              </a:ext>
            </a:extLst>
          </p:cNvPr>
          <p:cNvGraphicFramePr>
            <a:graphicFrameLocks noChangeAspect="1"/>
          </p:cNvGraphicFramePr>
          <p:nvPr>
            <p:custDataLst>
              <p:tags r:id="rId1"/>
            </p:custDataLst>
            <p:extLst>
              <p:ext uri="{D42A27DB-BD31-4B8C-83A1-F6EECF244321}">
                <p14:modId xmlns:p14="http://schemas.microsoft.com/office/powerpoint/2010/main" val="1871495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045106CF-D100-177D-D01D-7AC74A895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BD77488-CE3F-C737-612A-F7204B19523E}"/>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spAutoFit/>
          </a:bodyPr>
          <a:lstStyle/>
          <a:p>
            <a:r>
              <a:rPr lang="en-US"/>
              <a:t>Outputs, Deliverables, and Timeline</a:t>
            </a:r>
          </a:p>
        </p:txBody>
      </p:sp>
      <p:sp>
        <p:nvSpPr>
          <p:cNvPr id="5" name="Slide Number Placeholder 4">
            <a:extLst>
              <a:ext uri="{FF2B5EF4-FFF2-40B4-BE49-F238E27FC236}">
                <a16:creationId xmlns:a16="http://schemas.microsoft.com/office/drawing/2014/main" id="{CE1B12E0-204E-EA6F-6C14-E5C2BE72FA86}"/>
              </a:ext>
            </a:extLst>
          </p:cNvPr>
          <p:cNvSpPr>
            <a:spLocks noGrp="1"/>
          </p:cNvSpPr>
          <p:nvPr>
            <p:ph type="sldNum" sz="quarter" idx="12"/>
          </p:nvPr>
        </p:nvSpPr>
        <p:spPr/>
        <p:txBody>
          <a:bodyPr/>
          <a:lstStyle/>
          <a:p>
            <a:fld id="{BCDE79FB-97BA-492B-8D57-F1373F9ADA95}" type="slidenum">
              <a:rPr lang="en-US" smtClean="0"/>
              <a:t>15</a:t>
            </a:fld>
            <a:endParaRPr lang="en-US"/>
          </a:p>
        </p:txBody>
      </p:sp>
      <p:sp>
        <p:nvSpPr>
          <p:cNvPr id="3" name="Rectangle 2">
            <a:extLst>
              <a:ext uri="{FF2B5EF4-FFF2-40B4-BE49-F238E27FC236}">
                <a16:creationId xmlns:a16="http://schemas.microsoft.com/office/drawing/2014/main" id="{9F0EE231-FDA9-E0C2-761D-B7E64EEC9ACC}"/>
              </a:ext>
            </a:extLst>
          </p:cNvPr>
          <p:cNvSpPr/>
          <p:nvPr/>
        </p:nvSpPr>
        <p:spPr>
          <a:xfrm>
            <a:off x="3923381" y="993753"/>
            <a:ext cx="7868569" cy="5209048"/>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89F70517-28BD-1D39-126C-5722F15658E1}"/>
              </a:ext>
            </a:extLst>
          </p:cNvPr>
          <p:cNvSpPr/>
          <p:nvPr/>
        </p:nvSpPr>
        <p:spPr>
          <a:xfrm>
            <a:off x="400050" y="993753"/>
            <a:ext cx="3368645" cy="5209048"/>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84180E4E-CECB-213F-05F8-8C36EC6AD67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Process and outputs</a:t>
            </a:r>
          </a:p>
        </p:txBody>
      </p:sp>
      <p:cxnSp>
        <p:nvCxnSpPr>
          <p:cNvPr id="10" name="Straight Connector 9">
            <a:extLst>
              <a:ext uri="{FF2B5EF4-FFF2-40B4-BE49-F238E27FC236}">
                <a16:creationId xmlns:a16="http://schemas.microsoft.com/office/drawing/2014/main" id="{44CE2B51-8C82-C965-D0AF-E90CA3EAFA19}"/>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12738AA-0197-AD05-77A9-D10BD1630EB5}"/>
              </a:ext>
            </a:extLst>
          </p:cNvPr>
          <p:cNvSpPr txBox="1">
            <a:spLocks/>
          </p:cNvSpPr>
          <p:nvPr/>
        </p:nvSpPr>
        <p:spPr>
          <a:xfrm>
            <a:off x="4110527" y="1427105"/>
            <a:ext cx="7526737" cy="49090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Core timeline</a:t>
            </a: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By July 10, 2026: </a:t>
            </a:r>
            <a:r>
              <a:rPr kumimoji="0" lang="en-US" sz="1100" i="0" u="none" strike="noStrike" kern="1200" cap="none" spc="0" normalizeH="0" baseline="0" noProof="0">
                <a:ln>
                  <a:noFill/>
                </a:ln>
                <a:effectLst/>
                <a:uLnTx/>
                <a:uFillTx/>
                <a:latin typeface="Arial"/>
                <a:ea typeface="+mn-ea"/>
                <a:cs typeface="+mn-cs"/>
              </a:rPr>
              <a:t>ILLEs meet eligibility / milestone requirements</a:t>
            </a:r>
          </a:p>
          <a:p>
            <a:pPr marL="438785" lvl="2" indent="-210185">
              <a:buClr>
                <a:srgbClr val="000000"/>
              </a:buClr>
              <a:defRPr/>
            </a:pPr>
            <a:r>
              <a:rPr lang="en-US" sz="1100" b="1"/>
              <a:t>By July 24, 2026:</a:t>
            </a:r>
            <a:r>
              <a:rPr lang="en-US" sz="1100"/>
              <a:t> TSPs/DSPs submit complete project information to ERCOT</a:t>
            </a:r>
          </a:p>
          <a:p>
            <a:pPr marL="438785" lvl="2" indent="-210185">
              <a:buClr>
                <a:srgbClr val="000000"/>
              </a:buClr>
              <a:defRPr/>
            </a:pPr>
            <a:r>
              <a:rPr lang="en-US" sz="1100" b="1"/>
              <a:t>By August 7, 2026:</a:t>
            </a:r>
            <a:r>
              <a:rPr lang="en-US" sz="1100"/>
              <a:t> ERCOT confirms Batch Zero inclusion and classification of each load</a:t>
            </a:r>
            <a:endParaRPr lang="en-US" sz="1100" b="0" i="0" u="none" strike="noStrike" kern="1200" cap="none" spc="0" normalizeH="0" baseline="0" noProof="0">
              <a:ln>
                <a:noFill/>
              </a:ln>
              <a:effectLst/>
              <a:uLnTx/>
              <a:uFillTx/>
              <a:latin typeface="Arial"/>
              <a:cs typeface="Arial"/>
            </a:endParaRPr>
          </a:p>
          <a:p>
            <a:pPr marL="438785" lvl="2" indent="-210185">
              <a:buClr>
                <a:srgbClr val="000000"/>
              </a:buClr>
              <a:defRPr/>
            </a:pPr>
            <a:r>
              <a:rPr kumimoji="0" lang="en-US" sz="1100" b="1" i="0" u="none" strike="noStrike" kern="1200" cap="none" spc="0" normalizeH="0" baseline="0" noProof="0">
                <a:ln>
                  <a:noFill/>
                </a:ln>
                <a:effectLst/>
                <a:uLnTx/>
                <a:uFillTx/>
                <a:latin typeface="Arial"/>
                <a:ea typeface="+mn-ea"/>
                <a:cs typeface="+mn-cs"/>
              </a:rPr>
              <a:t>January 29, 2027:</a:t>
            </a:r>
            <a:r>
              <a:rPr kumimoji="0" lang="en-US" sz="1100" b="0" i="0" u="none" strike="noStrike" kern="1200" cap="none" spc="0" normalizeH="0" baseline="0" noProof="0">
                <a:ln>
                  <a:noFill/>
                </a:ln>
                <a:effectLst/>
                <a:uLnTx/>
                <a:uFillTx/>
                <a:latin typeface="Arial"/>
                <a:ea typeface="+mn-ea"/>
                <a:cs typeface="+mn-cs"/>
              </a:rPr>
              <a:t> ERCOT issues the Batch Zero Study Report, provides Load Commissioning Plans (LCPs) </a:t>
            </a:r>
            <a:r>
              <a:rPr lang="en-US" sz="1100"/>
              <a:t>to ILLEs (via TSPs/DSPs) </a:t>
            </a:r>
            <a:r>
              <a:rPr kumimoji="0" lang="en-US" sz="1100" b="0" i="0" u="none" strike="noStrike" kern="1200" cap="none" spc="0" normalizeH="0" baseline="0" noProof="0">
                <a:ln>
                  <a:noFill/>
                </a:ln>
                <a:effectLst/>
                <a:uLnTx/>
                <a:uFillTx/>
                <a:latin typeface="Arial"/>
                <a:ea typeface="+mn-ea"/>
                <a:cs typeface="+mn-cs"/>
              </a:rPr>
              <a:t>and notifies TSPs of Batch Zero results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March 1, 2027:</a:t>
            </a:r>
            <a:r>
              <a:rPr kumimoji="0" lang="en-US" sz="1100" b="0" i="0" u="none" strike="noStrike" kern="1200" cap="none" spc="0" normalizeH="0" baseline="0" noProof="0">
                <a:ln>
                  <a:noFill/>
                </a:ln>
                <a:effectLst/>
                <a:uLnTx/>
                <a:uFillTx/>
                <a:latin typeface="Arial"/>
                <a:ea typeface="+mn-ea"/>
                <a:cs typeface="+mn-cs"/>
              </a:rPr>
              <a:t> TDSPs notify ERCOT which Large Loads have met commitment requirements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June 1, 2027:</a:t>
            </a:r>
            <a:r>
              <a:rPr kumimoji="0" lang="en-US" sz="1100" b="0" i="0" u="none" strike="noStrike" kern="1200" cap="none" spc="0" normalizeH="0" baseline="0" noProof="0">
                <a:ln>
                  <a:noFill/>
                </a:ln>
                <a:effectLst/>
                <a:uLnTx/>
                <a:uFillTx/>
                <a:latin typeface="Arial"/>
                <a:ea typeface="+mn-ea"/>
                <a:cs typeface="+mn-cs"/>
              </a:rPr>
              <a:t> ERCOT completes the Batch Zero Refinement Study and delivers the Batch Zero Transmission Plan to RPG</a:t>
            </a:r>
            <a:endParaRPr lang="en-US" sz="1100" b="0" i="0" u="none" strike="noStrike" kern="1200" cap="none" spc="0" normalizeH="0" baseline="0" noProof="0">
              <a:ln>
                <a:noFill/>
              </a:ln>
              <a:effectLst/>
              <a:uLnTx/>
              <a:uFillTx/>
              <a:latin typeface="Arial"/>
              <a:cs typeface="Arial"/>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Primary outputs</a:t>
            </a:r>
          </a:p>
          <a:p>
            <a:pPr marL="438785" marR="0" lvl="2" indent="-210185" algn="l" defTabSz="914400" rtl="0" eaLnBrk="1" fontAlgn="auto" latinLnBrk="0" hangingPunct="1">
              <a:lnSpc>
                <a:spcPct val="100000"/>
              </a:lnSpc>
              <a:spcBef>
                <a:spcPts val="0"/>
              </a:spcBef>
              <a:spcAft>
                <a:spcPts val="300"/>
              </a:spcAft>
              <a:buClr>
                <a:srgbClr val="000000"/>
              </a:buClr>
              <a:buSzPct val="110000"/>
              <a:tabLst/>
              <a:defRPr/>
            </a:pPr>
            <a:r>
              <a:rPr kumimoji="0" lang="en-US" sz="1100" b="1" i="0" u="none" strike="noStrike" kern="1200" cap="none" spc="0" normalizeH="0" baseline="0" noProof="0">
                <a:ln>
                  <a:noFill/>
                </a:ln>
                <a:effectLst/>
                <a:uLnTx/>
                <a:uFillTx/>
                <a:latin typeface="Arial"/>
                <a:ea typeface="+mn-ea"/>
                <a:cs typeface="+mn-cs"/>
              </a:rPr>
              <a:t>Batch Zero Study Report</a:t>
            </a:r>
            <a:r>
              <a:rPr kumimoji="0" lang="en-US" sz="1100" b="0" i="0" u="none" strike="noStrike" kern="1200" cap="none" spc="0" normalizeH="0" baseline="0" noProof="0">
                <a:ln>
                  <a:noFill/>
                </a:ln>
                <a:effectLst/>
                <a:uLnTx/>
                <a:uFillTx/>
                <a:latin typeface="Arial"/>
                <a:ea typeface="+mn-ea"/>
                <a:cs typeface="+mn-cs"/>
              </a:rPr>
              <a:t> (summary of reliability impacts, identified planning criteria violations, and proposed transmission upgrades)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Load Commissioning Plan (LCP) per Large Load</a:t>
            </a:r>
            <a:endParaRPr lang="en-US" sz="1100" b="1" i="0" u="none" strike="noStrike" kern="1200" cap="none" spc="0" normalizeH="0" baseline="0" noProof="0">
              <a:ln>
                <a:noFill/>
              </a:ln>
              <a:effectLst/>
              <a:uLnTx/>
              <a:uFillTx/>
              <a:latin typeface="Arial"/>
              <a:cs typeface="Arial"/>
            </a:endParaRPr>
          </a:p>
          <a:p>
            <a:pPr marL="594360" marR="0" lvl="3" indent="-15494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Maximum reliably served peak MW for each year (2028–2033) </a:t>
            </a:r>
            <a:endParaRPr lang="en-US" sz="1100" b="0" i="0" u="none" strike="noStrike" kern="1200" cap="none" spc="0" normalizeH="0" baseline="0" noProof="0">
              <a:ln>
                <a:noFill/>
              </a:ln>
              <a:effectLst/>
              <a:uLnTx/>
              <a:uFillTx/>
              <a:latin typeface="Arial"/>
              <a:cs typeface="Arial"/>
            </a:endParaRPr>
          </a:p>
          <a:p>
            <a:pPr marL="813435" lvl="4" indent="-146050">
              <a:buClr>
                <a:srgbClr val="000000"/>
              </a:buClr>
              <a:defRPr/>
            </a:pPr>
            <a:r>
              <a:rPr lang="en-US" sz="1100"/>
              <a:t>Loads not reliably served receive full requested allocation for year 2033</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Estimated security requirements</a:t>
            </a:r>
            <a:r>
              <a:rPr kumimoji="0" lang="en-US" sz="1100" b="0" i="0" u="none" strike="noStrike" kern="1200" cap="none" spc="0" normalizeH="0" baseline="0" noProof="0">
                <a:ln>
                  <a:noFill/>
                </a:ln>
                <a:effectLst/>
                <a:uLnTx/>
                <a:uFillTx/>
                <a:latin typeface="Arial"/>
                <a:ea typeface="+mn-ea"/>
                <a:cs typeface="+mn-cs"/>
              </a:rPr>
              <a:t> and CIAC obligations required to inform ILLE commitment decisions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Confidential TSP package</a:t>
            </a:r>
            <a:r>
              <a:rPr kumimoji="0" lang="en-US" sz="1100" b="0" i="0" u="none" strike="noStrike" kern="1200" cap="none" spc="0" normalizeH="0" baseline="0" noProof="0">
                <a:ln>
                  <a:noFill/>
                </a:ln>
                <a:effectLst/>
                <a:uLnTx/>
                <a:uFillTx/>
                <a:latin typeface="Arial"/>
                <a:ea typeface="+mn-ea"/>
                <a:cs typeface="+mn-cs"/>
              </a:rPr>
              <a:t>: detailed upgrade list and associated Large Loads (as applicable)</a:t>
            </a:r>
            <a:endParaRPr lang="en-US" sz="1100" b="1" i="0" u="none" strike="noStrike" kern="1200" cap="none" spc="0" normalizeH="0" baseline="0" noProof="0">
              <a:ln>
                <a:noFill/>
              </a:ln>
              <a:effectLst/>
              <a:uLnTx/>
              <a:uFillTx/>
              <a:latin typeface="Arial"/>
              <a:cs typeface="Arial" panose="020B0604020202020204" pitchFamily="34" charset="0"/>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Refinement and RPG handoff</a:t>
            </a:r>
          </a:p>
          <a:p>
            <a:pPr lvl="2">
              <a:buClr>
                <a:srgbClr val="000000"/>
              </a:buClr>
              <a:defRPr/>
            </a:pPr>
            <a:r>
              <a:rPr kumimoji="0" lang="en-US" sz="1100" b="0" i="0" u="none" strike="noStrike" kern="1200" cap="none" spc="0" normalizeH="0" baseline="0" noProof="0">
                <a:ln>
                  <a:noFill/>
                </a:ln>
                <a:effectLst/>
                <a:uLnTx/>
                <a:uFillTx/>
                <a:latin typeface="Arial"/>
                <a:ea typeface="+mn-ea"/>
                <a:cs typeface="+mn-cs"/>
              </a:rPr>
              <a:t>Only Large Loads that meet commitment milestones remain in scope, </a:t>
            </a:r>
            <a:r>
              <a:rPr lang="en-US" sz="1100"/>
              <a:t>loads that do not meet commitment are removed from Batch Zero</a:t>
            </a:r>
            <a:endParaRPr kumimoji="0" lang="en-US" sz="1100" b="0" i="0" u="none" strike="noStrike" kern="1200" cap="none" spc="0" normalizeH="0" baseline="0" noProof="0">
              <a:ln>
                <a:noFill/>
              </a:ln>
              <a:effectLst/>
              <a:uLnTx/>
              <a:uFillTx/>
              <a:latin typeface="Arial"/>
              <a:ea typeface="+mn-ea"/>
              <a:cs typeface="+mn-cs"/>
            </a:endParaRPr>
          </a:p>
          <a:p>
            <a:pPr lvl="2">
              <a:buClr>
                <a:srgbClr val="000000"/>
              </a:buClr>
              <a:defRPr/>
            </a:pPr>
            <a:r>
              <a:rPr lang="en-US" sz="1100"/>
              <a:t>MW allocations for Large Loads that meet commitment criteria by the deadline are not adjusted during the Refinement Study</a:t>
            </a:r>
            <a:endParaRPr kumimoji="0" lang="en-US" sz="1100" b="0" i="0" u="none" strike="noStrike" kern="1200" cap="none" spc="0" normalizeH="0" baseline="0" noProof="0">
              <a:ln>
                <a:noFill/>
              </a:ln>
              <a:effectLst/>
              <a:uLnTx/>
              <a:uFillTx/>
              <a:latin typeface="Arial"/>
              <a:ea typeface="+mn-ea"/>
              <a:cs typeface="+mn-cs"/>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ERCOT re-evaluates whether previously identified upgrades are still needed/modified/no longer required</a:t>
            </a:r>
            <a:endParaRPr lang="en-US" sz="1100" b="0" i="0" u="none" strike="noStrike" kern="1200" cap="none" spc="0" normalizeH="0" baseline="0" noProof="0">
              <a:ln>
                <a:noFill/>
              </a:ln>
              <a:effectLst/>
              <a:uLnTx/>
              <a:uFillTx/>
              <a:latin typeface="Arial"/>
              <a:cs typeface="Arial"/>
            </a:endParaRPr>
          </a:p>
          <a:p>
            <a:pPr marL="438785" lvl="2" indent="-210185">
              <a:buClr>
                <a:srgbClr val="000000"/>
              </a:buClr>
              <a:defRPr/>
            </a:pPr>
            <a:r>
              <a:rPr kumimoji="0" lang="en-US" sz="1100" b="0" i="0" u="none" strike="noStrike" kern="1200" cap="none" spc="0" normalizeH="0" baseline="0" noProof="0">
                <a:ln>
                  <a:noFill/>
                </a:ln>
                <a:effectLst/>
                <a:uLnTx/>
                <a:uFillTx/>
                <a:latin typeface="Arial"/>
                <a:ea typeface="+mn-ea"/>
                <a:cs typeface="+mn-cs"/>
              </a:rPr>
              <a:t>Final Batch Zero Transmission Plan is delivered into the RPG process</a:t>
            </a:r>
            <a:endParaRPr lang="en-US" sz="1100">
              <a:latin typeface="Arial"/>
            </a:endParaRPr>
          </a:p>
        </p:txBody>
      </p:sp>
      <p:sp>
        <p:nvSpPr>
          <p:cNvPr id="12" name="TextBox 11">
            <a:extLst>
              <a:ext uri="{FF2B5EF4-FFF2-40B4-BE49-F238E27FC236}">
                <a16:creationId xmlns:a16="http://schemas.microsoft.com/office/drawing/2014/main" id="{C1F1E209-837B-9E7E-5FB8-98DC48D95927}"/>
              </a:ext>
            </a:extLst>
          </p:cNvPr>
          <p:cNvSpPr txBox="1">
            <a:spLocks/>
          </p:cNvSpPr>
          <p:nvPr/>
        </p:nvSpPr>
        <p:spPr>
          <a:xfrm>
            <a:off x="554737" y="1427105"/>
            <a:ext cx="3069242" cy="22082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outcomes:</a:t>
            </a:r>
            <a:r>
              <a:rPr kumimoji="0" lang="en-US" sz="1200" b="0" i="0" u="none" strike="noStrike" kern="1200" cap="none" spc="0" normalizeH="0" baseline="0" noProof="0">
                <a:ln>
                  <a:noFill/>
                </a:ln>
                <a:solidFill>
                  <a:srgbClr val="000000"/>
                </a:solidFill>
                <a:effectLst/>
                <a:uLnTx/>
                <a:uFillTx/>
                <a:latin typeface="Arial"/>
                <a:ea typeface="+mn-ea"/>
                <a:cs typeface="+mn-cs"/>
              </a:rPr>
              <a:t> each Large Load receives a year-by-year Load Commissioning Plan (LCP) and estimated security requirements to support commitment decisions. TSPs receive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Clear commitment gate to planning certainty:</a:t>
            </a:r>
            <a:r>
              <a:rPr kumimoji="0" lang="en-US" sz="1200" b="0" i="0" u="none" strike="noStrike" kern="1200" cap="none" spc="0" normalizeH="0" baseline="0" noProof="0">
                <a:ln>
                  <a:noFill/>
                </a:ln>
                <a:solidFill>
                  <a:srgbClr val="000000"/>
                </a:solidFill>
                <a:effectLst/>
                <a:uLnTx/>
                <a:uFillTx/>
                <a:latin typeface="Arial"/>
                <a:ea typeface="+mn-ea"/>
                <a:cs typeface="+mn-cs"/>
              </a:rPr>
              <a:t> only Large Loads that meet commitment milestones move into the Refinement Study and transmission plan delivered to RPG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3" name="TextBox 12">
            <a:extLst>
              <a:ext uri="{FF2B5EF4-FFF2-40B4-BE49-F238E27FC236}">
                <a16:creationId xmlns:a16="http://schemas.microsoft.com/office/drawing/2014/main" id="{2E873C77-D5F6-8469-F26D-D0095BC7C78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16A73612-347B-5E78-E44B-159708C7CE0F}"/>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95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9ABD-8FFD-12B9-A27D-C507BAFABC60}"/>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8FE3F96A-0E38-C970-C144-B7E1BA1E10D5}"/>
              </a:ext>
            </a:extLst>
          </p:cNvPr>
          <p:cNvGraphicFramePr>
            <a:graphicFrameLocks noChangeAspect="1"/>
          </p:cNvGraphicFramePr>
          <p:nvPr>
            <p:custDataLst>
              <p:tags r:id="rId1"/>
            </p:custDataLst>
            <p:extLst>
              <p:ext uri="{D42A27DB-BD31-4B8C-83A1-F6EECF244321}">
                <p14:modId xmlns:p14="http://schemas.microsoft.com/office/powerpoint/2010/main" val="252952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6" hidden="1">
                        <a:extLst>
                          <a:ext uri="{FF2B5EF4-FFF2-40B4-BE49-F238E27FC236}">
                            <a16:creationId xmlns:a16="http://schemas.microsoft.com/office/drawing/2014/main" id="{8FE3F96A-0E38-C970-C144-B7E1BA1E10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744A1C8-44CC-9C75-722B-44A8E7746362}"/>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process flow chart for studied load</a:t>
            </a:r>
            <a:endParaRPr lang="en-US">
              <a:cs typeface="Arial"/>
            </a:endParaRPr>
          </a:p>
        </p:txBody>
      </p:sp>
      <p:sp>
        <p:nvSpPr>
          <p:cNvPr id="9" name="Slide Number Placeholder 8">
            <a:extLst>
              <a:ext uri="{FF2B5EF4-FFF2-40B4-BE49-F238E27FC236}">
                <a16:creationId xmlns:a16="http://schemas.microsoft.com/office/drawing/2014/main" id="{DC4DEEFF-B90C-AF31-3898-2517C52C69AC}"/>
              </a:ext>
            </a:extLst>
          </p:cNvPr>
          <p:cNvSpPr>
            <a:spLocks noGrp="1"/>
          </p:cNvSpPr>
          <p:nvPr>
            <p:ph type="sldNum" sz="quarter" idx="12"/>
          </p:nvPr>
        </p:nvSpPr>
        <p:spPr/>
        <p:txBody>
          <a:bodyPr/>
          <a:lstStyle/>
          <a:p>
            <a:fld id="{BCDE79FB-97BA-492B-8D57-F1373F9ADA95}" type="slidenum">
              <a:rPr lang="en-US" smtClean="0"/>
              <a:t>16</a:t>
            </a:fld>
            <a:endParaRPr lang="en-US"/>
          </a:p>
        </p:txBody>
      </p:sp>
      <p:grpSp>
        <p:nvGrpSpPr>
          <p:cNvPr id="2" name="Group 1">
            <a:extLst>
              <a:ext uri="{FF2B5EF4-FFF2-40B4-BE49-F238E27FC236}">
                <a16:creationId xmlns:a16="http://schemas.microsoft.com/office/drawing/2014/main" id="{FAF6206A-AF9E-C49D-14A2-1D05E39D1837}"/>
              </a:ext>
            </a:extLst>
          </p:cNvPr>
          <p:cNvGrpSpPr/>
          <p:nvPr/>
        </p:nvGrpSpPr>
        <p:grpSpPr>
          <a:xfrm>
            <a:off x="5331733" y="2908499"/>
            <a:ext cx="3322164" cy="714034"/>
            <a:chOff x="5307714" y="2721632"/>
            <a:chExt cx="3194304" cy="769736"/>
          </a:xfrm>
        </p:grpSpPr>
        <p:cxnSp>
          <p:nvCxnSpPr>
            <p:cNvPr id="3" name="Straight Arrow Connector 2">
              <a:extLst>
                <a:ext uri="{FF2B5EF4-FFF2-40B4-BE49-F238E27FC236}">
                  <a16:creationId xmlns:a16="http://schemas.microsoft.com/office/drawing/2014/main" id="{0A1F7A21-957F-FC73-0984-0916208D4E71}"/>
                </a:ext>
              </a:extLst>
            </p:cNvPr>
            <p:cNvCxnSpPr>
              <a:cxnSpLocks/>
            </p:cNvCxnSpPr>
            <p:nvPr/>
          </p:nvCxnSpPr>
          <p:spPr>
            <a:xfrm>
              <a:off x="850201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17515AF-6C16-D0A5-874B-989D3817E233}"/>
                </a:ext>
              </a:extLst>
            </p:cNvPr>
            <p:cNvCxnSpPr>
              <a:cxnSpLocks/>
            </p:cNvCxnSpPr>
            <p:nvPr/>
          </p:nvCxnSpPr>
          <p:spPr>
            <a:xfrm>
              <a:off x="786315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214EB2-8BD5-6AAA-321E-10CE37EA86BE}"/>
                </a:ext>
              </a:extLst>
            </p:cNvPr>
            <p:cNvCxnSpPr>
              <a:cxnSpLocks/>
            </p:cNvCxnSpPr>
            <p:nvPr/>
          </p:nvCxnSpPr>
          <p:spPr>
            <a:xfrm>
              <a:off x="722429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FA524B-0400-B1D3-E285-8AD626BB0852}"/>
                </a:ext>
              </a:extLst>
            </p:cNvPr>
            <p:cNvCxnSpPr>
              <a:cxnSpLocks/>
            </p:cNvCxnSpPr>
            <p:nvPr/>
          </p:nvCxnSpPr>
          <p:spPr>
            <a:xfrm>
              <a:off x="658543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32DC55-162B-551F-FCC2-69FB1179F3D1}"/>
                </a:ext>
              </a:extLst>
            </p:cNvPr>
            <p:cNvCxnSpPr>
              <a:cxnSpLocks/>
            </p:cNvCxnSpPr>
            <p:nvPr/>
          </p:nvCxnSpPr>
          <p:spPr>
            <a:xfrm>
              <a:off x="594657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1469B7-4AE1-40A5-B5E7-DF6B7A77615A}"/>
                </a:ext>
              </a:extLst>
            </p:cNvPr>
            <p:cNvCxnSpPr>
              <a:cxnSpLocks/>
            </p:cNvCxnSpPr>
            <p:nvPr/>
          </p:nvCxnSpPr>
          <p:spPr>
            <a:xfrm>
              <a:off x="5307714"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800D919-C52A-FBE0-47AF-C4232FE39164}"/>
                </a:ext>
              </a:extLst>
            </p:cNvPr>
            <p:cNvCxnSpPr>
              <a:cxnSpLocks/>
            </p:cNvCxnSpPr>
            <p:nvPr/>
          </p:nvCxnSpPr>
          <p:spPr>
            <a:xfrm flipV="1">
              <a:off x="562714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197ED3-20A0-D3DC-6C03-C6FB699B194E}"/>
                </a:ext>
              </a:extLst>
            </p:cNvPr>
            <p:cNvCxnSpPr>
              <a:cxnSpLocks/>
            </p:cNvCxnSpPr>
            <p:nvPr/>
          </p:nvCxnSpPr>
          <p:spPr>
            <a:xfrm flipV="1">
              <a:off x="626600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AD363EE-03BB-F5ED-C2B1-2D4BC6298E90}"/>
                </a:ext>
              </a:extLst>
            </p:cNvPr>
            <p:cNvCxnSpPr>
              <a:cxnSpLocks/>
            </p:cNvCxnSpPr>
            <p:nvPr/>
          </p:nvCxnSpPr>
          <p:spPr>
            <a:xfrm flipV="1">
              <a:off x="754372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BE95A20-FE36-F44D-20F6-3BC0C564EC01}"/>
                </a:ext>
              </a:extLst>
            </p:cNvPr>
            <p:cNvCxnSpPr>
              <a:cxnSpLocks/>
            </p:cNvCxnSpPr>
            <p:nvPr/>
          </p:nvCxnSpPr>
          <p:spPr>
            <a:xfrm flipV="1">
              <a:off x="818258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3051E13-FF24-FE2E-9011-AD148DCF126F}"/>
                </a:ext>
              </a:extLst>
            </p:cNvPr>
            <p:cNvCxnSpPr>
              <a:cxnSpLocks/>
            </p:cNvCxnSpPr>
            <p:nvPr/>
          </p:nvCxnSpPr>
          <p:spPr>
            <a:xfrm flipV="1">
              <a:off x="690486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3D46774D-A98D-9ABC-17AC-064EE19B800C}"/>
              </a:ext>
            </a:extLst>
          </p:cNvPr>
          <p:cNvSpPr>
            <a:spLocks/>
          </p:cNvSpPr>
          <p:nvPr/>
        </p:nvSpPr>
        <p:spPr>
          <a:xfrm>
            <a:off x="7486939" y="1524000"/>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intermediate agreement requirements</a:t>
            </a:r>
          </a:p>
        </p:txBody>
      </p:sp>
      <p:sp>
        <p:nvSpPr>
          <p:cNvPr id="27" name="Rectangle 26">
            <a:extLst>
              <a:ext uri="{FF2B5EF4-FFF2-40B4-BE49-F238E27FC236}">
                <a16:creationId xmlns:a16="http://schemas.microsoft.com/office/drawing/2014/main" id="{6FE3F6F9-D64C-D084-5D77-F385627FB65F}"/>
              </a:ext>
            </a:extLst>
          </p:cNvPr>
          <p:cNvSpPr>
            <a:spLocks/>
          </p:cNvSpPr>
          <p:nvPr/>
        </p:nvSpPr>
        <p:spPr>
          <a:xfrm>
            <a:off x="9763792" y="1524000"/>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intermediate agreement and Send Batch Info to ERCOT</a:t>
            </a:r>
          </a:p>
        </p:txBody>
      </p:sp>
      <p:cxnSp>
        <p:nvCxnSpPr>
          <p:cNvPr id="28" name="Straight Arrow Connector 27">
            <a:extLst>
              <a:ext uri="{FF2B5EF4-FFF2-40B4-BE49-F238E27FC236}">
                <a16:creationId xmlns:a16="http://schemas.microsoft.com/office/drawing/2014/main" id="{A66BF97F-46EA-8AC0-ED1F-85FDB7A00B83}"/>
              </a:ext>
            </a:extLst>
          </p:cNvPr>
          <p:cNvCxnSpPr>
            <a:cxnSpLocks/>
            <a:stCxn id="22" idx="3"/>
            <a:endCxn id="27" idx="1"/>
          </p:cNvCxnSpPr>
          <p:nvPr/>
        </p:nvCxnSpPr>
        <p:spPr>
          <a:xfrm>
            <a:off x="9360411" y="1901215"/>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DB36C82-5F7E-1FAC-F84A-A871A731A17D}"/>
              </a:ext>
            </a:extLst>
          </p:cNvPr>
          <p:cNvSpPr/>
          <p:nvPr/>
        </p:nvSpPr>
        <p:spPr>
          <a:xfrm>
            <a:off x="9763792"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Build Cases and Post on MIS Secure</a:t>
            </a:r>
          </a:p>
        </p:txBody>
      </p:sp>
      <p:cxnSp>
        <p:nvCxnSpPr>
          <p:cNvPr id="32" name="Straight Arrow Connector 29">
            <a:extLst>
              <a:ext uri="{FF2B5EF4-FFF2-40B4-BE49-F238E27FC236}">
                <a16:creationId xmlns:a16="http://schemas.microsoft.com/office/drawing/2014/main" id="{D64062C1-B274-004E-9627-A88EB93F6782}"/>
              </a:ext>
            </a:extLst>
          </p:cNvPr>
          <p:cNvCxnSpPr>
            <a:cxnSpLocks/>
            <a:endCxn id="36" idx="3"/>
          </p:cNvCxnSpPr>
          <p:nvPr/>
        </p:nvCxnSpPr>
        <p:spPr>
          <a:xfrm rot="10800000">
            <a:off x="8827043" y="2670209"/>
            <a:ext cx="936750" cy="543202"/>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AB13D8F-2415-91E1-C223-C37F28BE7710}"/>
              </a:ext>
            </a:extLst>
          </p:cNvPr>
          <p:cNvCxnSpPr>
            <a:cxnSpLocks/>
            <a:stCxn id="27" idx="2"/>
            <a:endCxn id="31" idx="0"/>
          </p:cNvCxnSpPr>
          <p:nvPr/>
        </p:nvCxnSpPr>
        <p:spPr>
          <a:xfrm>
            <a:off x="10700528" y="2278431"/>
            <a:ext cx="0" cy="55776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9">
            <a:extLst>
              <a:ext uri="{FF2B5EF4-FFF2-40B4-BE49-F238E27FC236}">
                <a16:creationId xmlns:a16="http://schemas.microsoft.com/office/drawing/2014/main" id="{3BB4FE85-64FD-ABBE-301D-F075E06D9143}"/>
              </a:ext>
            </a:extLst>
          </p:cNvPr>
          <p:cNvCxnSpPr>
            <a:cxnSpLocks/>
            <a:stCxn id="31" idx="1"/>
            <a:endCxn id="37" idx="3"/>
          </p:cNvCxnSpPr>
          <p:nvPr/>
        </p:nvCxnSpPr>
        <p:spPr>
          <a:xfrm rot="10800000" flipV="1">
            <a:off x="8827042" y="3213410"/>
            <a:ext cx="936751" cy="643255"/>
          </a:xfrm>
          <a:prstGeom prst="bentConnector3">
            <a:avLst>
              <a:gd name="adj1" fmla="val 50000"/>
            </a:avLst>
          </a:prstGeom>
          <a:ln w="6350" cap="flat">
            <a:solidFill>
              <a:schemeClr val="tx1"/>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4F7098E-37F6-ABD0-2936-778B2481E75C}"/>
              </a:ext>
            </a:extLst>
          </p:cNvPr>
          <p:cNvSpPr/>
          <p:nvPr/>
        </p:nvSpPr>
        <p:spPr>
          <a:xfrm>
            <a:off x="5176204" y="2436075"/>
            <a:ext cx="3650838"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Steady State Study</a:t>
            </a:r>
          </a:p>
        </p:txBody>
      </p:sp>
      <p:sp>
        <p:nvSpPr>
          <p:cNvPr id="37" name="Rectangle 36">
            <a:extLst>
              <a:ext uri="{FF2B5EF4-FFF2-40B4-BE49-F238E27FC236}">
                <a16:creationId xmlns:a16="http://schemas.microsoft.com/office/drawing/2014/main" id="{427F3895-5E13-F182-80E7-686E96E7A681}"/>
              </a:ext>
            </a:extLst>
          </p:cNvPr>
          <p:cNvSpPr/>
          <p:nvPr/>
        </p:nvSpPr>
        <p:spPr>
          <a:xfrm>
            <a:off x="2865470" y="3622532"/>
            <a:ext cx="5961571"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transmission improvement analysis</a:t>
            </a:r>
          </a:p>
        </p:txBody>
      </p:sp>
      <p:sp>
        <p:nvSpPr>
          <p:cNvPr id="45" name="Rectangle 44">
            <a:extLst>
              <a:ext uri="{FF2B5EF4-FFF2-40B4-BE49-F238E27FC236}">
                <a16:creationId xmlns:a16="http://schemas.microsoft.com/office/drawing/2014/main" id="{F37B075B-7FAB-3489-F39E-3F5922D39FA7}"/>
              </a:ext>
            </a:extLst>
          </p:cNvPr>
          <p:cNvSpPr/>
          <p:nvPr/>
        </p:nvSpPr>
        <p:spPr>
          <a:xfrm>
            <a:off x="3534310" y="4149803"/>
            <a:ext cx="5292732"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dirty="0">
                <a:solidFill>
                  <a:schemeClr val="tx1"/>
                </a:solidFill>
              </a:rPr>
              <a:t>Perform supporting studies (as applicable, including refinement phase)</a:t>
            </a:r>
          </a:p>
        </p:txBody>
      </p:sp>
      <p:cxnSp>
        <p:nvCxnSpPr>
          <p:cNvPr id="47" name="Straight Arrow Connector 50">
            <a:extLst>
              <a:ext uri="{FF2B5EF4-FFF2-40B4-BE49-F238E27FC236}">
                <a16:creationId xmlns:a16="http://schemas.microsoft.com/office/drawing/2014/main" id="{A894FAA0-1219-0849-AC21-5FAA5EC69230}"/>
              </a:ext>
            </a:extLst>
          </p:cNvPr>
          <p:cNvCxnSpPr>
            <a:cxnSpLocks/>
            <a:stCxn id="36" idx="1"/>
            <a:endCxn id="84" idx="0"/>
          </p:cNvCxnSpPr>
          <p:nvPr/>
        </p:nvCxnSpPr>
        <p:spPr>
          <a:xfrm rot="10800000" flipV="1">
            <a:off x="4020838" y="2670209"/>
            <a:ext cx="1155366" cy="343754"/>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D734FC8-0B04-87A6-59EA-E19E76C63CAF}"/>
              </a:ext>
            </a:extLst>
          </p:cNvPr>
          <p:cNvCxnSpPr>
            <a:cxnSpLocks/>
          </p:cNvCxnSpPr>
          <p:nvPr/>
        </p:nvCxnSpPr>
        <p:spPr>
          <a:xfrm flipH="1">
            <a:off x="2428208" y="3218971"/>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66B3935E-39A0-D19E-F8BC-61562EAAEAFD}"/>
              </a:ext>
            </a:extLst>
          </p:cNvPr>
          <p:cNvSpPr>
            <a:spLocks/>
          </p:cNvSpPr>
          <p:nvPr/>
        </p:nvSpPr>
        <p:spPr>
          <a:xfrm>
            <a:off x="554736"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dirty="0">
                <a:solidFill>
                  <a:schemeClr val="tx1"/>
                </a:solidFill>
              </a:rPr>
              <a:t>Post cases and results on MIS Secure and Communicate Results</a:t>
            </a:r>
          </a:p>
        </p:txBody>
      </p:sp>
      <p:sp>
        <p:nvSpPr>
          <p:cNvPr id="52" name="Rectangle 51">
            <a:extLst>
              <a:ext uri="{FF2B5EF4-FFF2-40B4-BE49-F238E27FC236}">
                <a16:creationId xmlns:a16="http://schemas.microsoft.com/office/drawing/2014/main" id="{4758B5C7-ACAA-6737-7302-64E1E5CED2E7}"/>
              </a:ext>
            </a:extLst>
          </p:cNvPr>
          <p:cNvSpPr>
            <a:spLocks/>
          </p:cNvSpPr>
          <p:nvPr/>
        </p:nvSpPr>
        <p:spPr>
          <a:xfrm>
            <a:off x="554736" y="4050386"/>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interconnection agreement requirements</a:t>
            </a:r>
          </a:p>
        </p:txBody>
      </p:sp>
      <p:sp>
        <p:nvSpPr>
          <p:cNvPr id="53" name="Rectangle 52">
            <a:extLst>
              <a:ext uri="{FF2B5EF4-FFF2-40B4-BE49-F238E27FC236}">
                <a16:creationId xmlns:a16="http://schemas.microsoft.com/office/drawing/2014/main" id="{2ACF5FB5-04C8-764C-74D0-FD8A3A462B71}"/>
              </a:ext>
            </a:extLst>
          </p:cNvPr>
          <p:cNvSpPr>
            <a:spLocks/>
          </p:cNvSpPr>
          <p:nvPr/>
        </p:nvSpPr>
        <p:spPr>
          <a:xfrm>
            <a:off x="554736" y="5275921"/>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interconnection agreement</a:t>
            </a:r>
          </a:p>
        </p:txBody>
      </p:sp>
      <p:sp>
        <p:nvSpPr>
          <p:cNvPr id="55" name="Rectangle 54">
            <a:extLst>
              <a:ext uri="{FF2B5EF4-FFF2-40B4-BE49-F238E27FC236}">
                <a16:creationId xmlns:a16="http://schemas.microsoft.com/office/drawing/2014/main" id="{6543C948-4EA7-FFDA-ED9D-6F05CFDC7B65}"/>
              </a:ext>
            </a:extLst>
          </p:cNvPr>
          <p:cNvSpPr>
            <a:spLocks/>
          </p:cNvSpPr>
          <p:nvPr/>
        </p:nvSpPr>
        <p:spPr>
          <a:xfrm>
            <a:off x="2865470"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Refinement Transmission Plan Study</a:t>
            </a:r>
          </a:p>
        </p:txBody>
      </p:sp>
      <p:sp>
        <p:nvSpPr>
          <p:cNvPr id="56" name="Rectangle 55">
            <a:extLst>
              <a:ext uri="{FF2B5EF4-FFF2-40B4-BE49-F238E27FC236}">
                <a16:creationId xmlns:a16="http://schemas.microsoft.com/office/drawing/2014/main" id="{1DEAF23E-2153-E6B2-04B7-E3633BEB4633}"/>
              </a:ext>
            </a:extLst>
          </p:cNvPr>
          <p:cNvSpPr/>
          <p:nvPr/>
        </p:nvSpPr>
        <p:spPr>
          <a:xfrm>
            <a:off x="5176204" y="4726937"/>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dirty="0">
                <a:solidFill>
                  <a:schemeClr val="tx1"/>
                </a:solidFill>
              </a:rPr>
              <a:t>Provide Cost Estimates and supporting inputs</a:t>
            </a:r>
          </a:p>
        </p:txBody>
      </p:sp>
      <p:sp>
        <p:nvSpPr>
          <p:cNvPr id="57" name="Rectangle 56">
            <a:extLst>
              <a:ext uri="{FF2B5EF4-FFF2-40B4-BE49-F238E27FC236}">
                <a16:creationId xmlns:a16="http://schemas.microsoft.com/office/drawing/2014/main" id="{30C2A030-89DC-72AE-3955-8521E309156D}"/>
              </a:ext>
            </a:extLst>
          </p:cNvPr>
          <p:cNvSpPr>
            <a:spLocks/>
          </p:cNvSpPr>
          <p:nvPr/>
        </p:nvSpPr>
        <p:spPr>
          <a:xfrm>
            <a:off x="7486939"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Refinement Transmission Plan Study for RPG Review</a:t>
            </a:r>
          </a:p>
        </p:txBody>
      </p:sp>
      <p:sp>
        <p:nvSpPr>
          <p:cNvPr id="63" name="Rectangle 62">
            <a:extLst>
              <a:ext uri="{FF2B5EF4-FFF2-40B4-BE49-F238E27FC236}">
                <a16:creationId xmlns:a16="http://schemas.microsoft.com/office/drawing/2014/main" id="{62D5B701-94EC-2555-4D3A-6D4C62E23D35}"/>
              </a:ext>
            </a:extLst>
          </p:cNvPr>
          <p:cNvSpPr>
            <a:spLocks/>
          </p:cNvSpPr>
          <p:nvPr/>
        </p:nvSpPr>
        <p:spPr>
          <a:xfrm>
            <a:off x="9763792"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Resolve RPG Comments and Seek BOD endorsement, when necessary</a:t>
            </a:r>
          </a:p>
        </p:txBody>
      </p:sp>
      <p:cxnSp>
        <p:nvCxnSpPr>
          <p:cNvPr id="65" name="Straight Arrow Connector 64">
            <a:extLst>
              <a:ext uri="{FF2B5EF4-FFF2-40B4-BE49-F238E27FC236}">
                <a16:creationId xmlns:a16="http://schemas.microsoft.com/office/drawing/2014/main" id="{A8BC5051-0567-39B8-8652-A63A246E3987}"/>
              </a:ext>
            </a:extLst>
          </p:cNvPr>
          <p:cNvCxnSpPr>
            <a:cxnSpLocks/>
            <a:stCxn id="53" idx="3"/>
            <a:endCxn id="55" idx="1"/>
          </p:cNvCxnSpPr>
          <p:nvPr/>
        </p:nvCxnSpPr>
        <p:spPr>
          <a:xfrm>
            <a:off x="2428208" y="5653137"/>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097E29B-B536-E7B2-5E64-16A4D50A46FC}"/>
              </a:ext>
            </a:extLst>
          </p:cNvPr>
          <p:cNvCxnSpPr>
            <a:cxnSpLocks/>
            <a:stCxn id="57" idx="3"/>
            <a:endCxn id="63" idx="1"/>
          </p:cNvCxnSpPr>
          <p:nvPr/>
        </p:nvCxnSpPr>
        <p:spPr>
          <a:xfrm>
            <a:off x="9360411" y="5653137"/>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85AD21F-6855-BE3F-F79A-F0C81B33D4FE}"/>
              </a:ext>
            </a:extLst>
          </p:cNvPr>
          <p:cNvCxnSpPr>
            <a:cxnSpLocks/>
            <a:stCxn id="55" idx="3"/>
            <a:endCxn id="57" idx="1"/>
          </p:cNvCxnSpPr>
          <p:nvPr/>
        </p:nvCxnSpPr>
        <p:spPr>
          <a:xfrm>
            <a:off x="4738942" y="5653137"/>
            <a:ext cx="274799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96">
            <a:extLst>
              <a:ext uri="{FF2B5EF4-FFF2-40B4-BE49-F238E27FC236}">
                <a16:creationId xmlns:a16="http://schemas.microsoft.com/office/drawing/2014/main" id="{717FF51C-F323-AB5C-D7F5-627204E47308}"/>
              </a:ext>
            </a:extLst>
          </p:cNvPr>
          <p:cNvCxnSpPr>
            <a:cxnSpLocks/>
            <a:stCxn id="55" idx="0"/>
            <a:endCxn id="56" idx="1"/>
          </p:cNvCxnSpPr>
          <p:nvPr/>
        </p:nvCxnSpPr>
        <p:spPr>
          <a:xfrm rot="5400000" flipH="1" flipV="1">
            <a:off x="4403320" y="4503038"/>
            <a:ext cx="171769" cy="137399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00">
            <a:extLst>
              <a:ext uri="{FF2B5EF4-FFF2-40B4-BE49-F238E27FC236}">
                <a16:creationId xmlns:a16="http://schemas.microsoft.com/office/drawing/2014/main" id="{46130403-2C65-EE74-D7C0-88D7F4826B8B}"/>
              </a:ext>
            </a:extLst>
          </p:cNvPr>
          <p:cNvCxnSpPr>
            <a:cxnSpLocks/>
            <a:stCxn id="56" idx="3"/>
            <a:endCxn id="57" idx="0"/>
          </p:cNvCxnSpPr>
          <p:nvPr/>
        </p:nvCxnSpPr>
        <p:spPr>
          <a:xfrm>
            <a:off x="7049677" y="5104152"/>
            <a:ext cx="1373998" cy="171769"/>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BB7A5A2-59D6-BB9D-F6B9-A8FAA03D6715}"/>
              </a:ext>
            </a:extLst>
          </p:cNvPr>
          <p:cNvCxnSpPr>
            <a:cxnSpLocks/>
            <a:stCxn id="50" idx="2"/>
            <a:endCxn id="52" idx="0"/>
          </p:cNvCxnSpPr>
          <p:nvPr/>
        </p:nvCxnSpPr>
        <p:spPr>
          <a:xfrm>
            <a:off x="1491472" y="3590626"/>
            <a:ext cx="0" cy="4597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0FBD10B-A7B0-89BE-4EDB-A08EF1B7BB8B}"/>
              </a:ext>
            </a:extLst>
          </p:cNvPr>
          <p:cNvCxnSpPr>
            <a:cxnSpLocks/>
            <a:stCxn id="52" idx="2"/>
            <a:endCxn id="53" idx="0"/>
          </p:cNvCxnSpPr>
          <p:nvPr/>
        </p:nvCxnSpPr>
        <p:spPr>
          <a:xfrm>
            <a:off x="1491472" y="4804817"/>
            <a:ext cx="0" cy="47110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C0ED48A4-1E3E-7AD8-7B31-816C4FBF0F6B}"/>
              </a:ext>
            </a:extLst>
          </p:cNvPr>
          <p:cNvCxnSpPr>
            <a:cxnSpLocks/>
            <a:stCxn id="50" idx="1"/>
            <a:endCxn id="53" idx="1"/>
          </p:cNvCxnSpPr>
          <p:nvPr/>
        </p:nvCxnSpPr>
        <p:spPr>
          <a:xfrm rot="10800000" flipV="1">
            <a:off x="554736" y="3213411"/>
            <a:ext cx="13208" cy="2439726"/>
          </a:xfrm>
          <a:prstGeom prst="bentConnector3">
            <a:avLst>
              <a:gd name="adj1" fmla="val 1223077"/>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201919C-FEFC-AD48-C2F4-1105A55723B3}"/>
              </a:ext>
            </a:extLst>
          </p:cNvPr>
          <p:cNvSpPr/>
          <p:nvPr/>
        </p:nvSpPr>
        <p:spPr>
          <a:xfrm>
            <a:off x="5833773" y="1146618"/>
            <a:ext cx="167263" cy="166116"/>
          </a:xfrm>
          <a:prstGeom prst="rect">
            <a:avLst/>
          </a:prstGeom>
          <a:solidFill>
            <a:srgbClr val="00AEC7">
              <a:alpha val="30196"/>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4" name="TextBox 73">
            <a:extLst>
              <a:ext uri="{FF2B5EF4-FFF2-40B4-BE49-F238E27FC236}">
                <a16:creationId xmlns:a16="http://schemas.microsoft.com/office/drawing/2014/main" id="{89D3152E-D265-B3E9-5171-BA9B16486011}"/>
              </a:ext>
            </a:extLst>
          </p:cNvPr>
          <p:cNvSpPr txBox="1"/>
          <p:nvPr/>
        </p:nvSpPr>
        <p:spPr>
          <a:xfrm>
            <a:off x="6117208" y="1137343"/>
            <a:ext cx="538609"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ERCOT</a:t>
            </a:r>
          </a:p>
        </p:txBody>
      </p:sp>
      <p:sp>
        <p:nvSpPr>
          <p:cNvPr id="78" name="TextBox 77">
            <a:extLst>
              <a:ext uri="{FF2B5EF4-FFF2-40B4-BE49-F238E27FC236}">
                <a16:creationId xmlns:a16="http://schemas.microsoft.com/office/drawing/2014/main" id="{D9A1CD9F-7232-1645-B238-7D9A7669F087}"/>
              </a:ext>
            </a:extLst>
          </p:cNvPr>
          <p:cNvSpPr txBox="1"/>
          <p:nvPr/>
        </p:nvSpPr>
        <p:spPr>
          <a:xfrm>
            <a:off x="7055424" y="1137343"/>
            <a:ext cx="512961"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T(D)SP</a:t>
            </a:r>
          </a:p>
        </p:txBody>
      </p:sp>
      <p:sp>
        <p:nvSpPr>
          <p:cNvPr id="79" name="TextBox 78">
            <a:extLst>
              <a:ext uri="{FF2B5EF4-FFF2-40B4-BE49-F238E27FC236}">
                <a16:creationId xmlns:a16="http://schemas.microsoft.com/office/drawing/2014/main" id="{03B8DF88-53CB-9E7E-CAD9-182D31E91E19}"/>
              </a:ext>
            </a:extLst>
          </p:cNvPr>
          <p:cNvSpPr txBox="1"/>
          <p:nvPr/>
        </p:nvSpPr>
        <p:spPr>
          <a:xfrm>
            <a:off x="7967990" y="1137343"/>
            <a:ext cx="3669274"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Developer </a:t>
            </a:r>
            <a:r>
              <a:rPr lang="en-US" sz="1200"/>
              <a:t>(Interconnecting Large Load Entity – ILLE)</a:t>
            </a:r>
          </a:p>
        </p:txBody>
      </p:sp>
      <p:sp>
        <p:nvSpPr>
          <p:cNvPr id="81" name="Rectangle 80">
            <a:extLst>
              <a:ext uri="{FF2B5EF4-FFF2-40B4-BE49-F238E27FC236}">
                <a16:creationId xmlns:a16="http://schemas.microsoft.com/office/drawing/2014/main" id="{83612BB1-7F67-3B5B-2926-9A769329B7B6}"/>
              </a:ext>
            </a:extLst>
          </p:cNvPr>
          <p:cNvSpPr/>
          <p:nvPr/>
        </p:nvSpPr>
        <p:spPr>
          <a:xfrm>
            <a:off x="7684557" y="1146618"/>
            <a:ext cx="167263" cy="166116"/>
          </a:xfrm>
          <a:prstGeom prst="rect">
            <a:avLst/>
          </a:prstGeom>
          <a:solidFill>
            <a:schemeClr val="bg1">
              <a:lumMod val="95000"/>
            </a:schemeClr>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2" name="Rectangle 81">
            <a:extLst>
              <a:ext uri="{FF2B5EF4-FFF2-40B4-BE49-F238E27FC236}">
                <a16:creationId xmlns:a16="http://schemas.microsoft.com/office/drawing/2014/main" id="{17494879-3B24-0BAD-233A-5EEF2E3B2077}"/>
              </a:ext>
            </a:extLst>
          </p:cNvPr>
          <p:cNvSpPr/>
          <p:nvPr/>
        </p:nvSpPr>
        <p:spPr>
          <a:xfrm>
            <a:off x="6771989" y="1146618"/>
            <a:ext cx="167263" cy="166116"/>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4" name="Rectangle 83">
            <a:extLst>
              <a:ext uri="{FF2B5EF4-FFF2-40B4-BE49-F238E27FC236}">
                <a16:creationId xmlns:a16="http://schemas.microsoft.com/office/drawing/2014/main" id="{C51C1E68-1C43-0B13-3BD7-F69B625128A9}"/>
              </a:ext>
            </a:extLst>
          </p:cNvPr>
          <p:cNvSpPr/>
          <p:nvPr/>
        </p:nvSpPr>
        <p:spPr>
          <a:xfrm>
            <a:off x="2865471" y="3013963"/>
            <a:ext cx="2310734"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Stability Screening Study</a:t>
            </a:r>
          </a:p>
        </p:txBody>
      </p:sp>
      <p:cxnSp>
        <p:nvCxnSpPr>
          <p:cNvPr id="92" name="Straight Arrow Connector 91">
            <a:extLst>
              <a:ext uri="{FF2B5EF4-FFF2-40B4-BE49-F238E27FC236}">
                <a16:creationId xmlns:a16="http://schemas.microsoft.com/office/drawing/2014/main" id="{EA72D68C-8B13-5068-AA8B-974CE0BBF2C4}"/>
              </a:ext>
            </a:extLst>
          </p:cNvPr>
          <p:cNvCxnSpPr>
            <a:cxnSpLocks/>
          </p:cNvCxnSpPr>
          <p:nvPr/>
        </p:nvCxnSpPr>
        <p:spPr>
          <a:xfrm flipV="1">
            <a:off x="4808651"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057826B7-8097-2D06-5E68-D7F287B6C835}"/>
              </a:ext>
            </a:extLst>
          </p:cNvPr>
          <p:cNvCxnSpPr>
            <a:cxnSpLocks/>
          </p:cNvCxnSpPr>
          <p:nvPr/>
        </p:nvCxnSpPr>
        <p:spPr>
          <a:xfrm>
            <a:off x="505611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E823C61-5562-8917-DE90-3F9D9A826585}"/>
              </a:ext>
            </a:extLst>
          </p:cNvPr>
          <p:cNvCxnSpPr>
            <a:cxnSpLocks/>
          </p:cNvCxnSpPr>
          <p:nvPr/>
        </p:nvCxnSpPr>
        <p:spPr>
          <a:xfrm flipV="1">
            <a:off x="426240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629C7A8-31D9-85C0-5959-75AD8358A326}"/>
              </a:ext>
            </a:extLst>
          </p:cNvPr>
          <p:cNvCxnSpPr>
            <a:cxnSpLocks/>
          </p:cNvCxnSpPr>
          <p:nvPr/>
        </p:nvCxnSpPr>
        <p:spPr>
          <a:xfrm>
            <a:off x="4530425"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E1DC49-2062-8CF8-6E0F-11D4ED30015A}"/>
              </a:ext>
            </a:extLst>
          </p:cNvPr>
          <p:cNvCxnSpPr>
            <a:cxnSpLocks/>
          </p:cNvCxnSpPr>
          <p:nvPr/>
        </p:nvCxnSpPr>
        <p:spPr>
          <a:xfrm flipV="1">
            <a:off x="3727207"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7D8F229-3457-7054-BAE2-B615F6D312FB}"/>
              </a:ext>
            </a:extLst>
          </p:cNvPr>
          <p:cNvCxnSpPr>
            <a:cxnSpLocks/>
          </p:cNvCxnSpPr>
          <p:nvPr/>
        </p:nvCxnSpPr>
        <p:spPr>
          <a:xfrm>
            <a:off x="3995223"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2F39327-26AF-E012-9874-04817483F591}"/>
              </a:ext>
            </a:extLst>
          </p:cNvPr>
          <p:cNvCxnSpPr>
            <a:cxnSpLocks/>
          </p:cNvCxnSpPr>
          <p:nvPr/>
        </p:nvCxnSpPr>
        <p:spPr>
          <a:xfrm flipV="1">
            <a:off x="3202458"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4F70C53-812E-93AF-A85B-3FD6E8BB0398}"/>
              </a:ext>
            </a:extLst>
          </p:cNvPr>
          <p:cNvCxnSpPr>
            <a:cxnSpLocks/>
          </p:cNvCxnSpPr>
          <p:nvPr/>
        </p:nvCxnSpPr>
        <p:spPr>
          <a:xfrm>
            <a:off x="3470474"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48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B4C2-DA18-C75D-530C-043BBEA5027C}"/>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DDBEB20C-DDA0-F1BC-52CE-EB56A13771CB}"/>
              </a:ext>
            </a:extLst>
          </p:cNvPr>
          <p:cNvGraphicFramePr>
            <a:graphicFrameLocks noChangeAspect="1"/>
          </p:cNvGraphicFramePr>
          <p:nvPr>
            <p:custDataLst>
              <p:tags r:id="rId1"/>
            </p:custDataLst>
            <p:extLst>
              <p:ext uri="{D42A27DB-BD31-4B8C-83A1-F6EECF244321}">
                <p14:modId xmlns:p14="http://schemas.microsoft.com/office/powerpoint/2010/main" val="3010134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04" imgH="403" progId="TCLayout.ActiveDocument.1">
                  <p:embed/>
                </p:oleObj>
              </mc:Choice>
              <mc:Fallback>
                <p:oleObj name="think-cell Slide" r:id="rId59" imgW="404" imgH="403" progId="TCLayout.ActiveDocument.1">
                  <p:embed/>
                  <p:pic>
                    <p:nvPicPr>
                      <p:cNvPr id="8" name="Object 6" hidden="1">
                        <a:extLst>
                          <a:ext uri="{FF2B5EF4-FFF2-40B4-BE49-F238E27FC236}">
                            <a16:creationId xmlns:a16="http://schemas.microsoft.com/office/drawing/2014/main" id="{DDBEB20C-DDA0-F1BC-52CE-EB56A13771CB}"/>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161AF9D-E103-41A5-64A8-97B81E084803}"/>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Proposed Batch Zero Timeline</a:t>
            </a:r>
          </a:p>
        </p:txBody>
      </p:sp>
      <p:sp>
        <p:nvSpPr>
          <p:cNvPr id="3" name="TrackerNumBlue 7">
            <a:extLst>
              <a:ext uri="{FF2B5EF4-FFF2-40B4-BE49-F238E27FC236}">
                <a16:creationId xmlns:a16="http://schemas.microsoft.com/office/drawing/2014/main" id="{9CC84E7F-C926-6D4E-8921-A154C879699B}"/>
              </a:ext>
            </a:extLst>
          </p:cNvPr>
          <p:cNvSpPr>
            <a:spLocks noChangeAspect="1"/>
          </p:cNvSpPr>
          <p:nvPr>
            <p:custDataLst>
              <p:tags r:id="rId2"/>
            </p:custDataLst>
          </p:nvPr>
        </p:nvSpPr>
        <p:spPr>
          <a:xfrm>
            <a:off x="554737" y="148538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1</a:t>
            </a:r>
          </a:p>
        </p:txBody>
      </p:sp>
      <p:sp>
        <p:nvSpPr>
          <p:cNvPr id="6" name="TrackerNumBlue 7">
            <a:extLst>
              <a:ext uri="{FF2B5EF4-FFF2-40B4-BE49-F238E27FC236}">
                <a16:creationId xmlns:a16="http://schemas.microsoft.com/office/drawing/2014/main" id="{4FD346EA-1E4D-EB7C-05FC-52A535E1AFB1}"/>
              </a:ext>
            </a:extLst>
          </p:cNvPr>
          <p:cNvSpPr>
            <a:spLocks noChangeAspect="1"/>
          </p:cNvSpPr>
          <p:nvPr>
            <p:custDataLst>
              <p:tags r:id="rId3"/>
            </p:custDataLst>
          </p:nvPr>
        </p:nvSpPr>
        <p:spPr>
          <a:xfrm>
            <a:off x="554737" y="1922071"/>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2</a:t>
            </a:r>
          </a:p>
        </p:txBody>
      </p:sp>
      <p:sp>
        <p:nvSpPr>
          <p:cNvPr id="10" name="TrackerNumBlue 7">
            <a:extLst>
              <a:ext uri="{FF2B5EF4-FFF2-40B4-BE49-F238E27FC236}">
                <a16:creationId xmlns:a16="http://schemas.microsoft.com/office/drawing/2014/main" id="{6AE0CBAD-BEF0-8856-5085-FFFEAEE5971D}"/>
              </a:ext>
            </a:extLst>
          </p:cNvPr>
          <p:cNvSpPr>
            <a:spLocks noChangeAspect="1"/>
          </p:cNvSpPr>
          <p:nvPr>
            <p:custDataLst>
              <p:tags r:id="rId4"/>
            </p:custDataLst>
          </p:nvPr>
        </p:nvSpPr>
        <p:spPr>
          <a:xfrm>
            <a:off x="554737" y="22785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3</a:t>
            </a:r>
          </a:p>
        </p:txBody>
      </p:sp>
      <p:sp>
        <p:nvSpPr>
          <p:cNvPr id="16" name="TrackerNumBlue 7">
            <a:extLst>
              <a:ext uri="{FF2B5EF4-FFF2-40B4-BE49-F238E27FC236}">
                <a16:creationId xmlns:a16="http://schemas.microsoft.com/office/drawing/2014/main" id="{4BFC0FEE-703C-A393-8053-9B2B407E4C75}"/>
              </a:ext>
            </a:extLst>
          </p:cNvPr>
          <p:cNvSpPr>
            <a:spLocks noChangeAspect="1"/>
          </p:cNvSpPr>
          <p:nvPr>
            <p:custDataLst>
              <p:tags r:id="rId5"/>
            </p:custDataLst>
          </p:nvPr>
        </p:nvSpPr>
        <p:spPr>
          <a:xfrm>
            <a:off x="554737" y="2700029"/>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4</a:t>
            </a:r>
          </a:p>
        </p:txBody>
      </p:sp>
      <p:sp>
        <p:nvSpPr>
          <p:cNvPr id="17" name="TrackerNumBlue 7">
            <a:extLst>
              <a:ext uri="{FF2B5EF4-FFF2-40B4-BE49-F238E27FC236}">
                <a16:creationId xmlns:a16="http://schemas.microsoft.com/office/drawing/2014/main" id="{35C4036C-F279-1F0F-0CBF-FB325AE223A4}"/>
              </a:ext>
            </a:extLst>
          </p:cNvPr>
          <p:cNvSpPr>
            <a:spLocks noChangeAspect="1"/>
          </p:cNvSpPr>
          <p:nvPr>
            <p:custDataLst>
              <p:tags r:id="rId6"/>
            </p:custDataLst>
          </p:nvPr>
        </p:nvSpPr>
        <p:spPr>
          <a:xfrm>
            <a:off x="554737" y="3092837"/>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5</a:t>
            </a:r>
          </a:p>
        </p:txBody>
      </p:sp>
      <p:sp>
        <p:nvSpPr>
          <p:cNvPr id="18" name="TrackerNumBlue 7">
            <a:extLst>
              <a:ext uri="{FF2B5EF4-FFF2-40B4-BE49-F238E27FC236}">
                <a16:creationId xmlns:a16="http://schemas.microsoft.com/office/drawing/2014/main" id="{BCDED768-83BD-66F6-18F4-BC48EDC4E7E8}"/>
              </a:ext>
            </a:extLst>
          </p:cNvPr>
          <p:cNvSpPr>
            <a:spLocks noChangeAspect="1"/>
          </p:cNvSpPr>
          <p:nvPr>
            <p:custDataLst>
              <p:tags r:id="rId7"/>
            </p:custDataLst>
          </p:nvPr>
        </p:nvSpPr>
        <p:spPr>
          <a:xfrm>
            <a:off x="554737" y="3774683"/>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6</a:t>
            </a:r>
          </a:p>
        </p:txBody>
      </p:sp>
      <p:sp>
        <p:nvSpPr>
          <p:cNvPr id="19" name="TrackerNumBlue 7">
            <a:extLst>
              <a:ext uri="{FF2B5EF4-FFF2-40B4-BE49-F238E27FC236}">
                <a16:creationId xmlns:a16="http://schemas.microsoft.com/office/drawing/2014/main" id="{8E4710AC-319B-9A2D-9305-7413C518CE14}"/>
              </a:ext>
            </a:extLst>
          </p:cNvPr>
          <p:cNvSpPr>
            <a:spLocks noChangeAspect="1"/>
          </p:cNvSpPr>
          <p:nvPr>
            <p:custDataLst>
              <p:tags r:id="rId8"/>
            </p:custDataLst>
          </p:nvPr>
        </p:nvSpPr>
        <p:spPr>
          <a:xfrm>
            <a:off x="554737" y="417155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7</a:t>
            </a:r>
          </a:p>
        </p:txBody>
      </p:sp>
      <p:sp>
        <p:nvSpPr>
          <p:cNvPr id="20" name="TrackerNumBlue 7">
            <a:extLst>
              <a:ext uri="{FF2B5EF4-FFF2-40B4-BE49-F238E27FC236}">
                <a16:creationId xmlns:a16="http://schemas.microsoft.com/office/drawing/2014/main" id="{A028D93D-75D2-6CE1-6C7C-B3EA23702D3F}"/>
              </a:ext>
            </a:extLst>
          </p:cNvPr>
          <p:cNvSpPr>
            <a:spLocks noChangeAspect="1"/>
          </p:cNvSpPr>
          <p:nvPr>
            <p:custDataLst>
              <p:tags r:id="rId9"/>
            </p:custDataLst>
          </p:nvPr>
        </p:nvSpPr>
        <p:spPr>
          <a:xfrm>
            <a:off x="554737" y="45594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8</a:t>
            </a:r>
          </a:p>
        </p:txBody>
      </p:sp>
      <p:sp>
        <p:nvSpPr>
          <p:cNvPr id="21" name="TrackerNumBlue 7">
            <a:extLst>
              <a:ext uri="{FF2B5EF4-FFF2-40B4-BE49-F238E27FC236}">
                <a16:creationId xmlns:a16="http://schemas.microsoft.com/office/drawing/2014/main" id="{6952D4D9-BF97-EA61-6E4A-B4F46443091D}"/>
              </a:ext>
            </a:extLst>
          </p:cNvPr>
          <p:cNvSpPr>
            <a:spLocks noChangeAspect="1"/>
          </p:cNvSpPr>
          <p:nvPr>
            <p:custDataLst>
              <p:tags r:id="rId10"/>
            </p:custDataLst>
          </p:nvPr>
        </p:nvSpPr>
        <p:spPr>
          <a:xfrm>
            <a:off x="554737" y="4955096"/>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sp>
        <p:nvSpPr>
          <p:cNvPr id="22" name="TrackerNumBlue 7">
            <a:extLst>
              <a:ext uri="{FF2B5EF4-FFF2-40B4-BE49-F238E27FC236}">
                <a16:creationId xmlns:a16="http://schemas.microsoft.com/office/drawing/2014/main" id="{0228AB02-5C1F-6A15-1B2A-25EBE3383505}"/>
              </a:ext>
            </a:extLst>
          </p:cNvPr>
          <p:cNvSpPr>
            <a:spLocks noChangeAspect="1"/>
          </p:cNvSpPr>
          <p:nvPr>
            <p:custDataLst>
              <p:tags r:id="rId11"/>
            </p:custDataLst>
          </p:nvPr>
        </p:nvSpPr>
        <p:spPr>
          <a:xfrm>
            <a:off x="554737" y="534055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cxnSp>
        <p:nvCxnSpPr>
          <p:cNvPr id="234" name="Straight Connector 233">
            <a:extLst>
              <a:ext uri="{FF2B5EF4-FFF2-40B4-BE49-F238E27FC236}">
                <a16:creationId xmlns:a16="http://schemas.microsoft.com/office/drawing/2014/main" id="{00B56F70-FD59-098A-4E8B-952B5FB56EF4}"/>
              </a:ext>
            </a:extLst>
          </p:cNvPr>
          <p:cNvCxnSpPr>
            <a:cxnSpLocks/>
          </p:cNvCxnSpPr>
          <p:nvPr>
            <p:custDataLst>
              <p:tags r:id="rId12"/>
            </p:custDataLst>
          </p:nvPr>
        </p:nvCxnSpPr>
        <p:spPr bwMode="auto">
          <a:xfrm flipH="1">
            <a:off x="2266147" y="1219611"/>
            <a:ext cx="3506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158FA405-620A-1985-A888-F0AD5C615F9D}"/>
              </a:ext>
            </a:extLst>
          </p:cNvPr>
          <p:cNvCxnSpPr>
            <a:cxnSpLocks/>
          </p:cNvCxnSpPr>
          <p:nvPr>
            <p:custDataLst>
              <p:tags r:id="rId13"/>
            </p:custDataLst>
          </p:nvPr>
        </p:nvCxnSpPr>
        <p:spPr bwMode="auto">
          <a:xfrm flipH="1">
            <a:off x="6069289" y="1219611"/>
            <a:ext cx="5565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ABF547B3-4D9C-58FF-5981-3312426803DC}"/>
              </a:ext>
            </a:extLst>
          </p:cNvPr>
          <p:cNvCxnSpPr/>
          <p:nvPr>
            <p:custDataLst>
              <p:tags r:id="rId14"/>
            </p:custDataLst>
          </p:nvPr>
        </p:nvCxnSpPr>
        <p:spPr bwMode="auto">
          <a:xfrm>
            <a:off x="6727111"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388FAE73-DD37-AC90-0A87-BFCF9DAA3106}"/>
              </a:ext>
            </a:extLst>
          </p:cNvPr>
          <p:cNvCxnSpPr/>
          <p:nvPr>
            <p:custDataLst>
              <p:tags r:id="rId15"/>
            </p:custDataLst>
          </p:nvPr>
        </p:nvCxnSpPr>
        <p:spPr bwMode="auto">
          <a:xfrm>
            <a:off x="606928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A1D7D18E-4854-0D08-D002-407D1ED7EAF0}"/>
              </a:ext>
            </a:extLst>
          </p:cNvPr>
          <p:cNvCxnSpPr/>
          <p:nvPr>
            <p:custDataLst>
              <p:tags r:id="rId16"/>
            </p:custDataLst>
          </p:nvPr>
        </p:nvCxnSpPr>
        <p:spPr bwMode="auto">
          <a:xfrm>
            <a:off x="540993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3DF9A839-CD15-18E9-14B7-9179DF322126}"/>
              </a:ext>
            </a:extLst>
          </p:cNvPr>
          <p:cNvCxnSpPr/>
          <p:nvPr>
            <p:custDataLst>
              <p:tags r:id="rId17"/>
            </p:custDataLst>
          </p:nvPr>
        </p:nvCxnSpPr>
        <p:spPr bwMode="auto">
          <a:xfrm>
            <a:off x="477352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518">
            <a:extLst>
              <a:ext uri="{FF2B5EF4-FFF2-40B4-BE49-F238E27FC236}">
                <a16:creationId xmlns:a16="http://schemas.microsoft.com/office/drawing/2014/main" id="{DDF4A6B2-F5FD-9174-9B47-54FBD2640A8B}"/>
              </a:ext>
            </a:extLst>
          </p:cNvPr>
          <p:cNvCxnSpPr/>
          <p:nvPr>
            <p:custDataLst>
              <p:tags r:id="rId18"/>
            </p:custDataLst>
          </p:nvPr>
        </p:nvCxnSpPr>
        <p:spPr bwMode="auto">
          <a:xfrm>
            <a:off x="4114173"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04D39493-6017-7652-9068-0E6E7F0EB364}"/>
              </a:ext>
            </a:extLst>
          </p:cNvPr>
          <p:cNvCxnSpPr/>
          <p:nvPr>
            <p:custDataLst>
              <p:tags r:id="rId19"/>
            </p:custDataLst>
          </p:nvPr>
        </p:nvCxnSpPr>
        <p:spPr bwMode="auto">
          <a:xfrm>
            <a:off x="347776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98D357ED-8AFF-34F2-8DE9-FBBF0F7F0103}"/>
              </a:ext>
            </a:extLst>
          </p:cNvPr>
          <p:cNvCxnSpPr/>
          <p:nvPr>
            <p:custDataLst>
              <p:tags r:id="rId20"/>
            </p:custDataLst>
          </p:nvPr>
        </p:nvCxnSpPr>
        <p:spPr bwMode="auto">
          <a:xfrm>
            <a:off x="281841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E66C653-DF35-59C4-3455-66EA78761779}"/>
              </a:ext>
            </a:extLst>
          </p:cNvPr>
          <p:cNvCxnSpPr/>
          <p:nvPr>
            <p:custDataLst>
              <p:tags r:id="rId21"/>
            </p:custDataLst>
          </p:nvPr>
        </p:nvCxnSpPr>
        <p:spPr bwMode="auto">
          <a:xfrm>
            <a:off x="11634786" y="1429760"/>
            <a:ext cx="0" cy="4760913"/>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96CD730-586E-A15A-C076-CD72A482E984}"/>
              </a:ext>
            </a:extLst>
          </p:cNvPr>
          <p:cNvCxnSpPr/>
          <p:nvPr>
            <p:custDataLst>
              <p:tags r:id="rId22"/>
            </p:custDataLst>
          </p:nvPr>
        </p:nvCxnSpPr>
        <p:spPr bwMode="auto">
          <a:xfrm>
            <a:off x="226614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7F2752F7-F3C4-5676-555F-3FA441B920DF}"/>
              </a:ext>
            </a:extLst>
          </p:cNvPr>
          <p:cNvCxnSpPr/>
          <p:nvPr>
            <p:custDataLst>
              <p:tags r:id="rId23"/>
            </p:custDataLst>
          </p:nvPr>
        </p:nvCxnSpPr>
        <p:spPr bwMode="auto">
          <a:xfrm>
            <a:off x="11230912"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F90C5ADB-279A-281B-0B7E-1C602B877D37}"/>
              </a:ext>
            </a:extLst>
          </p:cNvPr>
          <p:cNvCxnSpPr/>
          <p:nvPr>
            <p:custDataLst>
              <p:tags r:id="rId24"/>
            </p:custDataLst>
          </p:nvPr>
        </p:nvCxnSpPr>
        <p:spPr bwMode="auto">
          <a:xfrm>
            <a:off x="7322213"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9698674D-5B9C-A564-9D73-AA27107BBBFA}"/>
              </a:ext>
            </a:extLst>
          </p:cNvPr>
          <p:cNvCxnSpPr/>
          <p:nvPr>
            <p:custDataLst>
              <p:tags r:id="rId25"/>
            </p:custDataLst>
          </p:nvPr>
        </p:nvCxnSpPr>
        <p:spPr bwMode="auto">
          <a:xfrm>
            <a:off x="7981567"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0C451A13-856B-BBC4-74BC-18748AAD5143}"/>
              </a:ext>
            </a:extLst>
          </p:cNvPr>
          <p:cNvCxnSpPr/>
          <p:nvPr>
            <p:custDataLst>
              <p:tags r:id="rId26"/>
            </p:custDataLst>
          </p:nvPr>
        </p:nvCxnSpPr>
        <p:spPr bwMode="auto">
          <a:xfrm>
            <a:off x="8617974"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D84E6054-AB5C-765A-03F3-1DE586592CD9}"/>
              </a:ext>
            </a:extLst>
          </p:cNvPr>
          <p:cNvCxnSpPr/>
          <p:nvPr>
            <p:custDataLst>
              <p:tags r:id="rId27"/>
            </p:custDataLst>
          </p:nvPr>
        </p:nvCxnSpPr>
        <p:spPr bwMode="auto">
          <a:xfrm>
            <a:off x="927732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D326F008-7578-15C1-570D-5D4479849822}"/>
              </a:ext>
            </a:extLst>
          </p:cNvPr>
          <p:cNvCxnSpPr/>
          <p:nvPr>
            <p:custDataLst>
              <p:tags r:id="rId28"/>
            </p:custDataLst>
          </p:nvPr>
        </p:nvCxnSpPr>
        <p:spPr bwMode="auto">
          <a:xfrm>
            <a:off x="9913735"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EC5A4C8F-5744-97E2-AF26-47F9C6590A40}"/>
              </a:ext>
            </a:extLst>
          </p:cNvPr>
          <p:cNvCxnSpPr/>
          <p:nvPr>
            <p:custDataLst>
              <p:tags r:id="rId29"/>
            </p:custDataLst>
          </p:nvPr>
        </p:nvCxnSpPr>
        <p:spPr bwMode="auto">
          <a:xfrm>
            <a:off x="10573088" y="142976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A6D04B85-BAC5-F092-5FE5-FF84F744718B}"/>
              </a:ext>
            </a:extLst>
          </p:cNvPr>
          <p:cNvCxnSpPr/>
          <p:nvPr>
            <p:custDataLst>
              <p:tags r:id="rId30"/>
            </p:custDataLst>
          </p:nvPr>
        </p:nvCxnSpPr>
        <p:spPr bwMode="auto">
          <a:xfrm>
            <a:off x="893896" y="367924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14EE4334-4FAA-C860-AF13-F0505656DF78}"/>
              </a:ext>
            </a:extLst>
          </p:cNvPr>
          <p:cNvCxnSpPr/>
          <p:nvPr>
            <p:custDataLst>
              <p:tags r:id="rId31"/>
            </p:custDataLst>
          </p:nvPr>
        </p:nvCxnSpPr>
        <p:spPr bwMode="auto">
          <a:xfrm>
            <a:off x="893896" y="526992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E0E6BB8C-EAAA-B33A-0C60-ECCCD2EA5535}"/>
              </a:ext>
            </a:extLst>
          </p:cNvPr>
          <p:cNvCxnSpPr/>
          <p:nvPr>
            <p:custDataLst>
              <p:tags r:id="rId32"/>
            </p:custDataLst>
          </p:nvPr>
        </p:nvCxnSpPr>
        <p:spPr bwMode="auto">
          <a:xfrm>
            <a:off x="893896" y="59287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FD8C36B8-A6E9-2CEA-902B-1BE20EC90D78}"/>
              </a:ext>
            </a:extLst>
          </p:cNvPr>
          <p:cNvCxnSpPr/>
          <p:nvPr>
            <p:custDataLst>
              <p:tags r:id="rId33"/>
            </p:custDataLst>
          </p:nvPr>
        </p:nvCxnSpPr>
        <p:spPr bwMode="auto">
          <a:xfrm>
            <a:off x="893896" y="407771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9E96C3A0-3BED-5EC1-6357-A8DAFFB12E69}"/>
              </a:ext>
            </a:extLst>
          </p:cNvPr>
          <p:cNvCxnSpPr/>
          <p:nvPr>
            <p:custDataLst>
              <p:tags r:id="rId34"/>
            </p:custDataLst>
          </p:nvPr>
        </p:nvCxnSpPr>
        <p:spPr bwMode="auto">
          <a:xfrm>
            <a:off x="893896" y="262197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id="{6A036180-9986-6B87-D2FD-500D95FD5FD3}"/>
              </a:ext>
            </a:extLst>
          </p:cNvPr>
          <p:cNvCxnSpPr/>
          <p:nvPr>
            <p:custDataLst>
              <p:tags r:id="rId35"/>
            </p:custDataLst>
          </p:nvPr>
        </p:nvCxnSpPr>
        <p:spPr bwMode="auto">
          <a:xfrm>
            <a:off x="893896" y="222509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A1F5BB6B-62BA-01AD-A4EE-53E2D24F8070}"/>
              </a:ext>
            </a:extLst>
          </p:cNvPr>
          <p:cNvCxnSpPr/>
          <p:nvPr>
            <p:custDataLst>
              <p:tags r:id="rId36"/>
            </p:custDataLst>
          </p:nvPr>
        </p:nvCxnSpPr>
        <p:spPr bwMode="auto">
          <a:xfrm>
            <a:off x="893896" y="447458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A2FC8E2C-B988-B84E-89AC-661755A065E2}"/>
              </a:ext>
            </a:extLst>
          </p:cNvPr>
          <p:cNvCxnSpPr/>
          <p:nvPr>
            <p:custDataLst>
              <p:tags r:id="rId37"/>
            </p:custDataLst>
          </p:nvPr>
        </p:nvCxnSpPr>
        <p:spPr bwMode="auto">
          <a:xfrm>
            <a:off x="893896" y="566838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9D8CE890-C712-D721-A87E-86D501ABDD2B}"/>
              </a:ext>
            </a:extLst>
          </p:cNvPr>
          <p:cNvCxnSpPr/>
          <p:nvPr>
            <p:custDataLst>
              <p:tags r:id="rId38"/>
            </p:custDataLst>
          </p:nvPr>
        </p:nvCxnSpPr>
        <p:spPr bwMode="auto">
          <a:xfrm>
            <a:off x="893896" y="18266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FE4761AA-FDC1-C954-40B8-6C8ABF1081B0}"/>
              </a:ext>
            </a:extLst>
          </p:cNvPr>
          <p:cNvCxnSpPr/>
          <p:nvPr>
            <p:custDataLst>
              <p:tags r:id="rId39"/>
            </p:custDataLst>
          </p:nvPr>
        </p:nvCxnSpPr>
        <p:spPr bwMode="auto">
          <a:xfrm>
            <a:off x="893896" y="487304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70635671-085F-7A28-0C05-7757AA581ED4}"/>
              </a:ext>
            </a:extLst>
          </p:cNvPr>
          <p:cNvCxnSpPr/>
          <p:nvPr>
            <p:custDataLst>
              <p:tags r:id="rId40"/>
            </p:custDataLst>
          </p:nvPr>
        </p:nvCxnSpPr>
        <p:spPr bwMode="auto">
          <a:xfrm>
            <a:off x="893896" y="302043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049B8222-CB0B-B298-F33F-95E2F81DA16F}"/>
              </a:ext>
            </a:extLst>
          </p:cNvPr>
          <p:cNvCxnSpPr/>
          <p:nvPr>
            <p:custDataLst>
              <p:tags r:id="rId41"/>
            </p:custDataLst>
          </p:nvPr>
        </p:nvCxnSpPr>
        <p:spPr bwMode="auto">
          <a:xfrm>
            <a:off x="893896" y="341731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8FD9FC-DDF7-6793-4506-00BADB76E538}"/>
              </a:ext>
            </a:extLst>
          </p:cNvPr>
          <p:cNvCxnSpPr/>
          <p:nvPr>
            <p:custDataLst>
              <p:tags r:id="rId42"/>
            </p:custDataLst>
          </p:nvPr>
        </p:nvCxnSpPr>
        <p:spPr bwMode="auto">
          <a:xfrm>
            <a:off x="893895" y="6190673"/>
            <a:ext cx="10740891"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78D5740-E3E9-2A58-E716-33FC1B15DD8B}"/>
              </a:ext>
            </a:extLst>
          </p:cNvPr>
          <p:cNvCxnSpPr/>
          <p:nvPr>
            <p:custDataLst>
              <p:tags r:id="rId43"/>
            </p:custDataLst>
          </p:nvPr>
        </p:nvCxnSpPr>
        <p:spPr bwMode="auto">
          <a:xfrm>
            <a:off x="893895" y="1420135"/>
            <a:ext cx="10740891"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FB47C036-1E8D-582B-6A5A-882F3E95A58B}"/>
              </a:ext>
            </a:extLst>
          </p:cNvPr>
          <p:cNvCxnSpPr/>
          <p:nvPr>
            <p:custDataLst>
              <p:tags r:id="rId44"/>
            </p:custDataLst>
          </p:nvPr>
        </p:nvCxnSpPr>
        <p:spPr bwMode="gray">
          <a:xfrm>
            <a:off x="9277328" y="4203123"/>
            <a:ext cx="446709" cy="0"/>
          </a:xfrm>
          <a:prstGeom prst="line">
            <a:avLst/>
          </a:prstGeom>
          <a:ln w="76200" cap="flat" cmpd="sng" algn="ctr">
            <a:solidFill>
              <a:srgbClr val="0071C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07A83144-F48A-CC55-6351-FC474D085A83}"/>
              </a:ext>
            </a:extLst>
          </p:cNvPr>
          <p:cNvCxnSpPr/>
          <p:nvPr>
            <p:custDataLst>
              <p:tags r:id="rId45"/>
            </p:custDataLst>
          </p:nvPr>
        </p:nvCxnSpPr>
        <p:spPr bwMode="gray">
          <a:xfrm>
            <a:off x="9741152" y="4601585"/>
            <a:ext cx="595102" cy="0"/>
          </a:xfrm>
          <a:prstGeom prst="line">
            <a:avLst/>
          </a:prstGeom>
          <a:ln w="76200" cap="flat" cmpd="sng" algn="ctr">
            <a:solidFill>
              <a:srgbClr val="33A4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BF4A35C4-C372-D5FE-1CAD-3D86825F0BED}"/>
              </a:ext>
            </a:extLst>
          </p:cNvPr>
          <p:cNvCxnSpPr/>
          <p:nvPr>
            <p:custDataLst>
              <p:tags r:id="rId46"/>
            </p:custDataLst>
          </p:nvPr>
        </p:nvCxnSpPr>
        <p:spPr bwMode="gray">
          <a:xfrm>
            <a:off x="11039685" y="4998460"/>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013E15B4-9AF1-0BD4-78AD-C3A6084DC874}"/>
              </a:ext>
            </a:extLst>
          </p:cNvPr>
          <p:cNvCxnSpPr/>
          <p:nvPr>
            <p:custDataLst>
              <p:tags r:id="rId47"/>
            </p:custDataLst>
          </p:nvPr>
        </p:nvCxnSpPr>
        <p:spPr bwMode="gray">
          <a:xfrm>
            <a:off x="11486393" y="5396923"/>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92232662-F45F-98F1-5DDB-8FFD1422CA62}"/>
              </a:ext>
            </a:extLst>
          </p:cNvPr>
          <p:cNvCxnSpPr/>
          <p:nvPr>
            <p:custDataLst>
              <p:tags r:id="rId48"/>
            </p:custDataLst>
          </p:nvPr>
        </p:nvCxnSpPr>
        <p:spPr bwMode="gray">
          <a:xfrm>
            <a:off x="2266148" y="5793798"/>
            <a:ext cx="327229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4118EB0B-7A09-DACA-053C-B8B0A6751762}"/>
              </a:ext>
            </a:extLst>
          </p:cNvPr>
          <p:cNvCxnSpPr/>
          <p:nvPr>
            <p:custDataLst>
              <p:tags r:id="rId49"/>
            </p:custDataLst>
          </p:nvPr>
        </p:nvCxnSpPr>
        <p:spPr bwMode="gray">
          <a:xfrm>
            <a:off x="7322213" y="6055735"/>
            <a:ext cx="431257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67B1E761-947D-DF8B-2704-98536461AB7F}"/>
              </a:ext>
            </a:extLst>
          </p:cNvPr>
          <p:cNvCxnSpPr>
            <a:cxnSpLocks/>
          </p:cNvCxnSpPr>
          <p:nvPr>
            <p:custDataLst>
              <p:tags r:id="rId50"/>
            </p:custDataLst>
          </p:nvPr>
        </p:nvCxnSpPr>
        <p:spPr bwMode="gray">
          <a:xfrm>
            <a:off x="6727111" y="3145848"/>
            <a:ext cx="595102"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4E5A817E-7C87-62A5-5E20-9BD7B713C912}"/>
              </a:ext>
            </a:extLst>
          </p:cNvPr>
          <p:cNvCxnSpPr>
            <a:cxnSpLocks/>
          </p:cNvCxnSpPr>
          <p:nvPr>
            <p:custDataLst>
              <p:tags r:id="rId51"/>
            </p:custDataLst>
          </p:nvPr>
        </p:nvCxnSpPr>
        <p:spPr bwMode="gray">
          <a:xfrm>
            <a:off x="3846114" y="2037992"/>
            <a:ext cx="2585885" cy="0"/>
          </a:xfrm>
          <a:prstGeom prst="line">
            <a:avLst/>
          </a:prstGeom>
          <a:ln w="76200" cap="flat" cmpd="sng" algn="ctr">
            <a:solidFill>
              <a:srgbClr val="00839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E404BFFB-300C-61CC-5CAA-E405CA40C4AF}"/>
              </a:ext>
            </a:extLst>
          </p:cNvPr>
          <p:cNvCxnSpPr/>
          <p:nvPr>
            <p:custDataLst>
              <p:tags r:id="rId52"/>
            </p:custDataLst>
          </p:nvPr>
        </p:nvCxnSpPr>
        <p:spPr bwMode="gray">
          <a:xfrm>
            <a:off x="2266147" y="1555173"/>
            <a:ext cx="1848026" cy="0"/>
          </a:xfrm>
          <a:prstGeom prst="line">
            <a:avLst/>
          </a:prstGeom>
          <a:ln w="76200" cap="flat" cmpd="sng" algn="ctr">
            <a:solidFill>
              <a:srgbClr val="00576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3B3C665F-6015-E362-5F52-2E5853CE09B7}"/>
              </a:ext>
            </a:extLst>
          </p:cNvPr>
          <p:cNvCxnSpPr>
            <a:cxnSpLocks/>
          </p:cNvCxnSpPr>
          <p:nvPr>
            <p:custDataLst>
              <p:tags r:id="rId53"/>
            </p:custDataLst>
          </p:nvPr>
        </p:nvCxnSpPr>
        <p:spPr bwMode="gray">
          <a:xfrm>
            <a:off x="4274049" y="2350510"/>
            <a:ext cx="2451514" cy="0"/>
          </a:xfrm>
          <a:prstGeom prst="line">
            <a:avLst/>
          </a:prstGeom>
          <a:ln w="76200" cap="flat" cmpd="sng" algn="ctr">
            <a:solidFill>
              <a:srgbClr val="44E8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34140D3B-4117-0C75-F967-CD41BA906D03}"/>
              </a:ext>
            </a:extLst>
          </p:cNvPr>
          <p:cNvCxnSpPr>
            <a:cxnSpLocks/>
          </p:cNvCxnSpPr>
          <p:nvPr>
            <p:custDataLst>
              <p:tags r:id="rId54"/>
            </p:custDataLst>
          </p:nvPr>
        </p:nvCxnSpPr>
        <p:spPr bwMode="gray">
          <a:xfrm>
            <a:off x="6577156" y="2748973"/>
            <a:ext cx="149953" cy="0"/>
          </a:xfrm>
          <a:prstGeom prst="line">
            <a:avLst/>
          </a:prstGeom>
          <a:ln w="76200" cap="flat" cmpd="sng" algn="ctr">
            <a:solidFill>
              <a:srgbClr val="82EF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7DBE98B9-25E5-FB4F-97E7-D6CC1DC3B32B}"/>
              </a:ext>
            </a:extLst>
          </p:cNvPr>
          <p:cNvCxnSpPr>
            <a:cxnSpLocks/>
          </p:cNvCxnSpPr>
          <p:nvPr>
            <p:custDataLst>
              <p:tags r:id="rId55"/>
            </p:custDataLst>
          </p:nvPr>
        </p:nvCxnSpPr>
        <p:spPr bwMode="gray">
          <a:xfrm>
            <a:off x="7173821" y="3544310"/>
            <a:ext cx="1783775" cy="0"/>
          </a:xfrm>
          <a:prstGeom prst="line">
            <a:avLst/>
          </a:prstGeom>
          <a:ln w="76200" cap="flat" cmpd="sng" algn="ctr">
            <a:solidFill>
              <a:srgbClr val="A5EFC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B06ECCF7-CF58-DEEA-D731-146808B79D83}"/>
              </a:ext>
            </a:extLst>
          </p:cNvPr>
          <p:cNvCxnSpPr>
            <a:cxnSpLocks/>
          </p:cNvCxnSpPr>
          <p:nvPr>
            <p:custDataLst>
              <p:tags r:id="rId56"/>
            </p:custDataLst>
          </p:nvPr>
        </p:nvCxnSpPr>
        <p:spPr bwMode="gray">
          <a:xfrm>
            <a:off x="7322213" y="3806248"/>
            <a:ext cx="1955115" cy="0"/>
          </a:xfrm>
          <a:prstGeom prst="line">
            <a:avLst/>
          </a:prstGeom>
          <a:ln w="76200" cap="flat" cmpd="sng" algn="ctr">
            <a:solidFill>
              <a:srgbClr val="004F8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75" name="TextBox 574">
            <a:extLst>
              <a:ext uri="{FF2B5EF4-FFF2-40B4-BE49-F238E27FC236}">
                <a16:creationId xmlns:a16="http://schemas.microsoft.com/office/drawing/2014/main" id="{030DE5D8-FAF0-F895-0AF4-8518A11292F6}"/>
              </a:ext>
            </a:extLst>
          </p:cNvPr>
          <p:cNvSpPr txBox="1">
            <a:spLocks/>
          </p:cNvSpPr>
          <p:nvPr/>
        </p:nvSpPr>
        <p:spPr>
          <a:xfrm>
            <a:off x="2266147" y="1044869"/>
            <a:ext cx="3506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2026</a:t>
            </a:r>
          </a:p>
        </p:txBody>
      </p:sp>
      <p:sp>
        <p:nvSpPr>
          <p:cNvPr id="193" name="TextBox 192">
            <a:extLst>
              <a:ext uri="{FF2B5EF4-FFF2-40B4-BE49-F238E27FC236}">
                <a16:creationId xmlns:a16="http://schemas.microsoft.com/office/drawing/2014/main" id="{5461524C-60A8-EE2D-BB90-B9A1221925B5}"/>
              </a:ext>
            </a:extLst>
          </p:cNvPr>
          <p:cNvSpPr txBox="1">
            <a:spLocks/>
          </p:cNvSpPr>
          <p:nvPr/>
        </p:nvSpPr>
        <p:spPr>
          <a:xfrm>
            <a:off x="6069289" y="1044869"/>
            <a:ext cx="5565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2027</a:t>
            </a:r>
          </a:p>
        </p:txBody>
      </p:sp>
      <p:sp>
        <p:nvSpPr>
          <p:cNvPr id="197" name="TextBox 196">
            <a:extLst>
              <a:ext uri="{FF2B5EF4-FFF2-40B4-BE49-F238E27FC236}">
                <a16:creationId xmlns:a16="http://schemas.microsoft.com/office/drawing/2014/main" id="{98AD7451-831A-A411-A56E-6639C651CA67}"/>
              </a:ext>
            </a:extLst>
          </p:cNvPr>
          <p:cNvSpPr txBox="1"/>
          <p:nvPr/>
        </p:nvSpPr>
        <p:spPr>
          <a:xfrm>
            <a:off x="2818415"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199" name="TextBox 198">
            <a:extLst>
              <a:ext uri="{FF2B5EF4-FFF2-40B4-BE49-F238E27FC236}">
                <a16:creationId xmlns:a16="http://schemas.microsoft.com/office/drawing/2014/main" id="{D04DED57-88D7-E91F-48FA-D4C8FD4550D3}"/>
              </a:ext>
            </a:extLst>
          </p:cNvPr>
          <p:cNvSpPr txBox="1"/>
          <p:nvPr/>
        </p:nvSpPr>
        <p:spPr>
          <a:xfrm>
            <a:off x="347776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01" name="TextBox 200">
            <a:extLst>
              <a:ext uri="{FF2B5EF4-FFF2-40B4-BE49-F238E27FC236}">
                <a16:creationId xmlns:a16="http://schemas.microsoft.com/office/drawing/2014/main" id="{578EAEBE-E956-507F-04EF-BC7A814B20CF}"/>
              </a:ext>
            </a:extLst>
          </p:cNvPr>
          <p:cNvSpPr txBox="1"/>
          <p:nvPr/>
        </p:nvSpPr>
        <p:spPr>
          <a:xfrm>
            <a:off x="411417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Oct</a:t>
            </a:r>
          </a:p>
        </p:txBody>
      </p:sp>
      <p:sp>
        <p:nvSpPr>
          <p:cNvPr id="203" name="TextBox 202">
            <a:extLst>
              <a:ext uri="{FF2B5EF4-FFF2-40B4-BE49-F238E27FC236}">
                <a16:creationId xmlns:a16="http://schemas.microsoft.com/office/drawing/2014/main" id="{5A7D363B-2218-6F4D-D9F6-87B0831C9A5A}"/>
              </a:ext>
            </a:extLst>
          </p:cNvPr>
          <p:cNvSpPr txBox="1"/>
          <p:nvPr/>
        </p:nvSpPr>
        <p:spPr>
          <a:xfrm>
            <a:off x="4773528"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Nov</a:t>
            </a:r>
          </a:p>
        </p:txBody>
      </p:sp>
      <p:sp>
        <p:nvSpPr>
          <p:cNvPr id="195" name="TextBox 194">
            <a:extLst>
              <a:ext uri="{FF2B5EF4-FFF2-40B4-BE49-F238E27FC236}">
                <a16:creationId xmlns:a16="http://schemas.microsoft.com/office/drawing/2014/main" id="{8A1FDCB0-3964-8339-5990-B84466D32825}"/>
              </a:ext>
            </a:extLst>
          </p:cNvPr>
          <p:cNvSpPr txBox="1"/>
          <p:nvPr/>
        </p:nvSpPr>
        <p:spPr>
          <a:xfrm>
            <a:off x="226614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05" name="TextBox 204">
            <a:extLst>
              <a:ext uri="{FF2B5EF4-FFF2-40B4-BE49-F238E27FC236}">
                <a16:creationId xmlns:a16="http://schemas.microsoft.com/office/drawing/2014/main" id="{A7B92853-41F1-65D4-165B-6C0AA894E058}"/>
              </a:ext>
            </a:extLst>
          </p:cNvPr>
          <p:cNvSpPr txBox="1"/>
          <p:nvPr/>
        </p:nvSpPr>
        <p:spPr>
          <a:xfrm>
            <a:off x="540993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Dec</a:t>
            </a:r>
          </a:p>
        </p:txBody>
      </p:sp>
      <p:sp>
        <p:nvSpPr>
          <p:cNvPr id="209" name="TextBox 208">
            <a:extLst>
              <a:ext uri="{FF2B5EF4-FFF2-40B4-BE49-F238E27FC236}">
                <a16:creationId xmlns:a16="http://schemas.microsoft.com/office/drawing/2014/main" id="{465BDFDD-9F3F-F449-F8E4-F7B52484F254}"/>
              </a:ext>
            </a:extLst>
          </p:cNvPr>
          <p:cNvSpPr txBox="1"/>
          <p:nvPr/>
        </p:nvSpPr>
        <p:spPr>
          <a:xfrm>
            <a:off x="6727111"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Feb</a:t>
            </a:r>
          </a:p>
        </p:txBody>
      </p:sp>
      <p:sp>
        <p:nvSpPr>
          <p:cNvPr id="211" name="TextBox 210">
            <a:extLst>
              <a:ext uri="{FF2B5EF4-FFF2-40B4-BE49-F238E27FC236}">
                <a16:creationId xmlns:a16="http://schemas.microsoft.com/office/drawing/2014/main" id="{C3208110-2681-B264-1524-1BCE70AE22FE}"/>
              </a:ext>
            </a:extLst>
          </p:cNvPr>
          <p:cNvSpPr txBox="1"/>
          <p:nvPr/>
        </p:nvSpPr>
        <p:spPr>
          <a:xfrm>
            <a:off x="732221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Mar</a:t>
            </a:r>
          </a:p>
        </p:txBody>
      </p:sp>
      <p:sp>
        <p:nvSpPr>
          <p:cNvPr id="213" name="TextBox 212">
            <a:extLst>
              <a:ext uri="{FF2B5EF4-FFF2-40B4-BE49-F238E27FC236}">
                <a16:creationId xmlns:a16="http://schemas.microsoft.com/office/drawing/2014/main" id="{CEF2A444-C9C7-2A53-2418-55208A6039EF}"/>
              </a:ext>
            </a:extLst>
          </p:cNvPr>
          <p:cNvSpPr txBox="1"/>
          <p:nvPr/>
        </p:nvSpPr>
        <p:spPr>
          <a:xfrm>
            <a:off x="7981567"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Apr</a:t>
            </a:r>
          </a:p>
        </p:txBody>
      </p:sp>
      <p:sp>
        <p:nvSpPr>
          <p:cNvPr id="215" name="TextBox 214">
            <a:extLst>
              <a:ext uri="{FF2B5EF4-FFF2-40B4-BE49-F238E27FC236}">
                <a16:creationId xmlns:a16="http://schemas.microsoft.com/office/drawing/2014/main" id="{51AFD55D-4C01-99B8-883F-E41166CEA3BD}"/>
              </a:ext>
            </a:extLst>
          </p:cNvPr>
          <p:cNvSpPr txBox="1"/>
          <p:nvPr/>
        </p:nvSpPr>
        <p:spPr>
          <a:xfrm>
            <a:off x="8617974"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May</a:t>
            </a:r>
          </a:p>
        </p:txBody>
      </p:sp>
      <p:sp>
        <p:nvSpPr>
          <p:cNvPr id="217" name="TextBox 216">
            <a:extLst>
              <a:ext uri="{FF2B5EF4-FFF2-40B4-BE49-F238E27FC236}">
                <a16:creationId xmlns:a16="http://schemas.microsoft.com/office/drawing/2014/main" id="{0FC39B60-2188-725F-9A34-3649105696CD}"/>
              </a:ext>
            </a:extLst>
          </p:cNvPr>
          <p:cNvSpPr txBox="1"/>
          <p:nvPr/>
        </p:nvSpPr>
        <p:spPr>
          <a:xfrm>
            <a:off x="9277328"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Jun</a:t>
            </a:r>
          </a:p>
        </p:txBody>
      </p:sp>
      <p:sp>
        <p:nvSpPr>
          <p:cNvPr id="219" name="TextBox 218">
            <a:extLst>
              <a:ext uri="{FF2B5EF4-FFF2-40B4-BE49-F238E27FC236}">
                <a16:creationId xmlns:a16="http://schemas.microsoft.com/office/drawing/2014/main" id="{81370156-D13E-C858-5992-90E0DD9C920E}"/>
              </a:ext>
            </a:extLst>
          </p:cNvPr>
          <p:cNvSpPr txBox="1"/>
          <p:nvPr/>
        </p:nvSpPr>
        <p:spPr>
          <a:xfrm>
            <a:off x="9913736"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21" name="TextBox 220">
            <a:extLst>
              <a:ext uri="{FF2B5EF4-FFF2-40B4-BE49-F238E27FC236}">
                <a16:creationId xmlns:a16="http://schemas.microsoft.com/office/drawing/2014/main" id="{39857BFC-EA7C-24A3-B61F-ECAD4614BCD2}"/>
              </a:ext>
            </a:extLst>
          </p:cNvPr>
          <p:cNvSpPr txBox="1"/>
          <p:nvPr/>
        </p:nvSpPr>
        <p:spPr>
          <a:xfrm>
            <a:off x="10573089"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207" name="TextBox 206">
            <a:extLst>
              <a:ext uri="{FF2B5EF4-FFF2-40B4-BE49-F238E27FC236}">
                <a16:creationId xmlns:a16="http://schemas.microsoft.com/office/drawing/2014/main" id="{A9678587-9309-93C2-8460-82FC16059AEC}"/>
              </a:ext>
            </a:extLst>
          </p:cNvPr>
          <p:cNvSpPr txBox="1"/>
          <p:nvPr/>
        </p:nvSpPr>
        <p:spPr>
          <a:xfrm>
            <a:off x="6069289"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Jan</a:t>
            </a:r>
          </a:p>
        </p:txBody>
      </p:sp>
      <p:sp>
        <p:nvSpPr>
          <p:cNvPr id="223" name="TextBox 222">
            <a:extLst>
              <a:ext uri="{FF2B5EF4-FFF2-40B4-BE49-F238E27FC236}">
                <a16:creationId xmlns:a16="http://schemas.microsoft.com/office/drawing/2014/main" id="{7CFC67ED-43CB-35EC-0665-0B05E02E74ED}"/>
              </a:ext>
            </a:extLst>
          </p:cNvPr>
          <p:cNvSpPr txBox="1"/>
          <p:nvPr/>
        </p:nvSpPr>
        <p:spPr>
          <a:xfrm>
            <a:off x="11230912" y="124037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25" name="TextBox 224">
            <a:extLst>
              <a:ext uri="{FF2B5EF4-FFF2-40B4-BE49-F238E27FC236}">
                <a16:creationId xmlns:a16="http://schemas.microsoft.com/office/drawing/2014/main" id="{CE979F17-7383-B365-C741-73FEF57007E0}"/>
              </a:ext>
            </a:extLst>
          </p:cNvPr>
          <p:cNvSpPr txBox="1">
            <a:spLocks/>
          </p:cNvSpPr>
          <p:nvPr/>
        </p:nvSpPr>
        <p:spPr>
          <a:xfrm>
            <a:off x="866774" y="413962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Comment Period</a:t>
            </a:r>
            <a:br>
              <a:rPr lang="en-US" sz="900" b="1">
                <a:cs typeface="+mn-cs"/>
              </a:rPr>
            </a:br>
            <a:r>
              <a:rPr lang="en-US" sz="900" b="1">
                <a:cs typeface="+mn-cs"/>
              </a:rPr>
              <a:t>(3 weeks)</a:t>
            </a:r>
          </a:p>
        </p:txBody>
      </p:sp>
      <p:sp>
        <p:nvSpPr>
          <p:cNvPr id="227" name="TextBox 226">
            <a:extLst>
              <a:ext uri="{FF2B5EF4-FFF2-40B4-BE49-F238E27FC236}">
                <a16:creationId xmlns:a16="http://schemas.microsoft.com/office/drawing/2014/main" id="{7563CE90-849A-5030-736B-EA86B3242576}"/>
              </a:ext>
            </a:extLst>
          </p:cNvPr>
          <p:cNvSpPr txBox="1">
            <a:spLocks/>
          </p:cNvSpPr>
          <p:nvPr/>
        </p:nvSpPr>
        <p:spPr>
          <a:xfrm>
            <a:off x="866774" y="454773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Study Mode</a:t>
            </a:r>
            <a:br>
              <a:rPr lang="en-US" sz="900" b="1">
                <a:cs typeface="+mn-cs"/>
              </a:rPr>
            </a:br>
            <a:r>
              <a:rPr lang="en-US" sz="900" b="1">
                <a:cs typeface="+mn-cs"/>
              </a:rPr>
              <a:t>(4-weeks, if required)</a:t>
            </a:r>
          </a:p>
        </p:txBody>
      </p:sp>
      <p:sp>
        <p:nvSpPr>
          <p:cNvPr id="229" name="TextBox 228">
            <a:extLst>
              <a:ext uri="{FF2B5EF4-FFF2-40B4-BE49-F238E27FC236}">
                <a16:creationId xmlns:a16="http://schemas.microsoft.com/office/drawing/2014/main" id="{1A6DAAE3-54E4-2C7A-496C-DAC8DE66DA23}"/>
              </a:ext>
            </a:extLst>
          </p:cNvPr>
          <p:cNvSpPr txBox="1">
            <a:spLocks/>
          </p:cNvSpPr>
          <p:nvPr/>
        </p:nvSpPr>
        <p:spPr>
          <a:xfrm>
            <a:off x="866774" y="4925315"/>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TAC</a:t>
            </a:r>
            <a:br>
              <a:rPr lang="en-US" sz="900" b="1">
                <a:cs typeface="+mn-cs"/>
              </a:rPr>
            </a:br>
            <a:r>
              <a:rPr lang="en-US" sz="900" b="1">
                <a:cs typeface="+mn-cs"/>
              </a:rPr>
              <a:t>(August 2027)</a:t>
            </a:r>
          </a:p>
        </p:txBody>
      </p:sp>
      <p:sp>
        <p:nvSpPr>
          <p:cNvPr id="232" name="TextBox 231">
            <a:extLst>
              <a:ext uri="{FF2B5EF4-FFF2-40B4-BE49-F238E27FC236}">
                <a16:creationId xmlns:a16="http://schemas.microsoft.com/office/drawing/2014/main" id="{84F9B91F-D245-91B9-E95F-E3CEC73DA797}"/>
              </a:ext>
            </a:extLst>
          </p:cNvPr>
          <p:cNvSpPr txBox="1">
            <a:spLocks/>
          </p:cNvSpPr>
          <p:nvPr/>
        </p:nvSpPr>
        <p:spPr>
          <a:xfrm>
            <a:off x="866774" y="533342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Board</a:t>
            </a:r>
            <a:br>
              <a:rPr lang="en-US" sz="900" b="1">
                <a:cs typeface="+mn-cs"/>
              </a:rPr>
            </a:br>
            <a:r>
              <a:rPr lang="en-US" sz="900" b="1">
                <a:cs typeface="+mn-cs"/>
              </a:rPr>
              <a:t>(September 2027)</a:t>
            </a:r>
          </a:p>
        </p:txBody>
      </p:sp>
      <p:sp>
        <p:nvSpPr>
          <p:cNvPr id="237" name="TextBox 236">
            <a:extLst>
              <a:ext uri="{FF2B5EF4-FFF2-40B4-BE49-F238E27FC236}">
                <a16:creationId xmlns:a16="http://schemas.microsoft.com/office/drawing/2014/main" id="{9038C4B3-086C-F681-F7E6-796DFCD3829B}"/>
              </a:ext>
            </a:extLst>
          </p:cNvPr>
          <p:cNvSpPr txBox="1">
            <a:spLocks/>
          </p:cNvSpPr>
          <p:nvPr/>
        </p:nvSpPr>
        <p:spPr>
          <a:xfrm>
            <a:off x="866774" y="5720653"/>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2026 RTP</a:t>
            </a:r>
          </a:p>
        </p:txBody>
      </p:sp>
      <p:sp>
        <p:nvSpPr>
          <p:cNvPr id="239" name="TextBox 238">
            <a:extLst>
              <a:ext uri="{FF2B5EF4-FFF2-40B4-BE49-F238E27FC236}">
                <a16:creationId xmlns:a16="http://schemas.microsoft.com/office/drawing/2014/main" id="{A6A11D6F-C74E-C37F-D94D-3E38F8D0DE79}"/>
              </a:ext>
            </a:extLst>
          </p:cNvPr>
          <p:cNvSpPr txBox="1">
            <a:spLocks/>
          </p:cNvSpPr>
          <p:nvPr/>
        </p:nvSpPr>
        <p:spPr>
          <a:xfrm>
            <a:off x="866774" y="269511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Final Report</a:t>
            </a:r>
            <a:br>
              <a:rPr lang="en-US" sz="900" b="1">
                <a:cs typeface="+mn-cs"/>
              </a:rPr>
            </a:br>
            <a:r>
              <a:rPr lang="en-US" sz="900" b="1">
                <a:cs typeface="+mn-cs"/>
              </a:rPr>
              <a:t>(2 weeks)</a:t>
            </a:r>
          </a:p>
        </p:txBody>
      </p:sp>
      <p:sp>
        <p:nvSpPr>
          <p:cNvPr id="241" name="TextBox 240">
            <a:extLst>
              <a:ext uri="{FF2B5EF4-FFF2-40B4-BE49-F238E27FC236}">
                <a16:creationId xmlns:a16="http://schemas.microsoft.com/office/drawing/2014/main" id="{6DC28D2E-DA2A-EB15-DDD1-8766189AF6AB}"/>
              </a:ext>
            </a:extLst>
          </p:cNvPr>
          <p:cNvSpPr txBox="1">
            <a:spLocks/>
          </p:cNvSpPr>
          <p:nvPr/>
        </p:nvSpPr>
        <p:spPr>
          <a:xfrm>
            <a:off x="866774" y="5982590"/>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2027 RTP</a:t>
            </a:r>
          </a:p>
        </p:txBody>
      </p:sp>
      <p:sp>
        <p:nvSpPr>
          <p:cNvPr id="243" name="TextBox 242">
            <a:extLst>
              <a:ext uri="{FF2B5EF4-FFF2-40B4-BE49-F238E27FC236}">
                <a16:creationId xmlns:a16="http://schemas.microsoft.com/office/drawing/2014/main" id="{C4599EBE-5383-481B-56A5-0BAA8711EA22}"/>
              </a:ext>
            </a:extLst>
          </p:cNvPr>
          <p:cNvSpPr txBox="1">
            <a:spLocks/>
          </p:cNvSpPr>
          <p:nvPr/>
        </p:nvSpPr>
        <p:spPr>
          <a:xfrm>
            <a:off x="866774" y="899353"/>
            <a:ext cx="1355936"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spc="-20">
                <a:cs typeface="+mn-cs"/>
              </a:rPr>
              <a:t>Batch Zero</a:t>
            </a:r>
            <a:br>
              <a:rPr lang="en-US" sz="1000" b="1" spc="-20">
                <a:cs typeface="+mn-cs"/>
              </a:rPr>
            </a:br>
            <a:r>
              <a:rPr lang="en-US" sz="1000" b="1" spc="-20">
                <a:cs typeface="+mn-cs"/>
              </a:rPr>
              <a:t>(Study years 2028-2032)</a:t>
            </a:r>
          </a:p>
        </p:txBody>
      </p:sp>
      <p:sp>
        <p:nvSpPr>
          <p:cNvPr id="245" name="TextBox 244">
            <a:extLst>
              <a:ext uri="{FF2B5EF4-FFF2-40B4-BE49-F238E27FC236}">
                <a16:creationId xmlns:a16="http://schemas.microsoft.com/office/drawing/2014/main" id="{226EB987-DFC9-85C1-7F29-6F667990DE65}"/>
              </a:ext>
            </a:extLst>
          </p:cNvPr>
          <p:cNvSpPr txBox="1">
            <a:spLocks/>
          </p:cNvSpPr>
          <p:nvPr/>
        </p:nvSpPr>
        <p:spPr>
          <a:xfrm>
            <a:off x="866774" y="228701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Stability Screening Study (14 weeks)</a:t>
            </a:r>
          </a:p>
        </p:txBody>
      </p:sp>
      <p:sp>
        <p:nvSpPr>
          <p:cNvPr id="247" name="TextBox 246">
            <a:extLst>
              <a:ext uri="{FF2B5EF4-FFF2-40B4-BE49-F238E27FC236}">
                <a16:creationId xmlns:a16="http://schemas.microsoft.com/office/drawing/2014/main" id="{3CA31B1F-651C-CADD-693D-7D5D070066AA}"/>
              </a:ext>
            </a:extLst>
          </p:cNvPr>
          <p:cNvSpPr txBox="1">
            <a:spLocks/>
          </p:cNvSpPr>
          <p:nvPr/>
        </p:nvSpPr>
        <p:spPr>
          <a:xfrm>
            <a:off x="866774" y="189978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Steady State Analysis</a:t>
            </a:r>
            <a:br>
              <a:rPr lang="en-US" sz="900" b="1">
                <a:cs typeface="+mn-cs"/>
              </a:rPr>
            </a:br>
            <a:r>
              <a:rPr lang="en-US" sz="900" b="1">
                <a:cs typeface="+mn-cs"/>
              </a:rPr>
              <a:t>(15 weeks)</a:t>
            </a:r>
          </a:p>
        </p:txBody>
      </p:sp>
      <p:sp>
        <p:nvSpPr>
          <p:cNvPr id="249" name="TextBox 248">
            <a:extLst>
              <a:ext uri="{FF2B5EF4-FFF2-40B4-BE49-F238E27FC236}">
                <a16:creationId xmlns:a16="http://schemas.microsoft.com/office/drawing/2014/main" id="{88D260D4-DCBA-4C83-359D-BE36F1C37776}"/>
              </a:ext>
            </a:extLst>
          </p:cNvPr>
          <p:cNvSpPr txBox="1">
            <a:spLocks/>
          </p:cNvSpPr>
          <p:nvPr/>
        </p:nvSpPr>
        <p:spPr>
          <a:xfrm>
            <a:off x="866774" y="307270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Developer</a:t>
            </a:r>
            <a:br>
              <a:rPr lang="en-US" sz="900" b="1">
                <a:cs typeface="+mn-cs"/>
              </a:rPr>
            </a:br>
            <a:r>
              <a:rPr lang="en-US" sz="900" b="1">
                <a:cs typeface="+mn-cs"/>
              </a:rPr>
              <a:t>Commitment Deadline</a:t>
            </a:r>
          </a:p>
        </p:txBody>
      </p:sp>
      <p:sp>
        <p:nvSpPr>
          <p:cNvPr id="251" name="TextBox 250">
            <a:extLst>
              <a:ext uri="{FF2B5EF4-FFF2-40B4-BE49-F238E27FC236}">
                <a16:creationId xmlns:a16="http://schemas.microsoft.com/office/drawing/2014/main" id="{5F52A8CE-1F38-0ABF-F324-591D23B1B1E9}"/>
              </a:ext>
            </a:extLst>
          </p:cNvPr>
          <p:cNvSpPr txBox="1">
            <a:spLocks/>
          </p:cNvSpPr>
          <p:nvPr/>
        </p:nvSpPr>
        <p:spPr>
          <a:xfrm>
            <a:off x="866774" y="3490455"/>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FAC-002 Stability</a:t>
            </a:r>
          </a:p>
        </p:txBody>
      </p:sp>
      <p:sp>
        <p:nvSpPr>
          <p:cNvPr id="253" name="TextBox 252">
            <a:extLst>
              <a:ext uri="{FF2B5EF4-FFF2-40B4-BE49-F238E27FC236}">
                <a16:creationId xmlns:a16="http://schemas.microsoft.com/office/drawing/2014/main" id="{094CF02D-3545-14FF-4F47-2FC092579DBF}"/>
              </a:ext>
            </a:extLst>
          </p:cNvPr>
          <p:cNvSpPr txBox="1">
            <a:spLocks/>
          </p:cNvSpPr>
          <p:nvPr/>
        </p:nvSpPr>
        <p:spPr>
          <a:xfrm>
            <a:off x="866774" y="374274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Batch Refinement Study</a:t>
            </a:r>
            <a:br>
              <a:rPr lang="en-US" sz="900" b="1">
                <a:cs typeface="+mn-cs"/>
              </a:rPr>
            </a:br>
            <a:r>
              <a:rPr lang="en-US" sz="900" b="1">
                <a:cs typeface="+mn-cs"/>
              </a:rPr>
              <a:t>(13 weeks)</a:t>
            </a:r>
          </a:p>
        </p:txBody>
      </p:sp>
      <p:sp>
        <p:nvSpPr>
          <p:cNvPr id="255" name="TextBox 254">
            <a:extLst>
              <a:ext uri="{FF2B5EF4-FFF2-40B4-BE49-F238E27FC236}">
                <a16:creationId xmlns:a16="http://schemas.microsoft.com/office/drawing/2014/main" id="{9C5628D4-C83C-B4B2-4022-AC8939FADB52}"/>
              </a:ext>
            </a:extLst>
          </p:cNvPr>
          <p:cNvSpPr txBox="1">
            <a:spLocks/>
          </p:cNvSpPr>
          <p:nvPr/>
        </p:nvSpPr>
        <p:spPr>
          <a:xfrm>
            <a:off x="866774" y="148202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Case Build</a:t>
            </a:r>
            <a:br>
              <a:rPr lang="en-US" sz="900" b="1">
                <a:cs typeface="+mn-cs"/>
              </a:rPr>
            </a:br>
            <a:r>
              <a:rPr lang="en-US" sz="900" b="1">
                <a:cs typeface="+mn-cs"/>
              </a:rPr>
              <a:t>(13 weeks)</a:t>
            </a:r>
          </a:p>
        </p:txBody>
      </p:sp>
      <p:sp>
        <p:nvSpPr>
          <p:cNvPr id="11" name="Slide Number Placeholder 5">
            <a:extLst>
              <a:ext uri="{FF2B5EF4-FFF2-40B4-BE49-F238E27FC236}">
                <a16:creationId xmlns:a16="http://schemas.microsoft.com/office/drawing/2014/main" id="{81C504C0-E23F-5AF4-48A9-465805D24B08}"/>
              </a:ext>
            </a:extLst>
          </p:cNvPr>
          <p:cNvSpPr>
            <a:spLocks noGrp="1"/>
          </p:cNvSpPr>
          <p:nvPr>
            <p:ph type="sldNum" sz="quarter" idx="12"/>
          </p:nvPr>
        </p:nvSpPr>
        <p:spPr/>
        <p:txBody>
          <a:bodyPr/>
          <a:lstStyle/>
          <a:p>
            <a:fld id="{BCDE79FB-97BA-492B-8D57-F1373F9ADA95}" type="slidenum">
              <a:rPr lang="en-US" smtClean="0"/>
              <a:t>17</a:t>
            </a:fld>
            <a:endParaRPr lang="en-US"/>
          </a:p>
        </p:txBody>
      </p:sp>
      <p:sp>
        <p:nvSpPr>
          <p:cNvPr id="9" name="Speech Bubble: Rectangle 8">
            <a:extLst>
              <a:ext uri="{FF2B5EF4-FFF2-40B4-BE49-F238E27FC236}">
                <a16:creationId xmlns:a16="http://schemas.microsoft.com/office/drawing/2014/main" id="{1F8B0490-FC97-82F1-4ECF-D506C89DDBAB}"/>
              </a:ext>
            </a:extLst>
          </p:cNvPr>
          <p:cNvSpPr/>
          <p:nvPr/>
        </p:nvSpPr>
        <p:spPr>
          <a:xfrm>
            <a:off x="3426843" y="3764641"/>
            <a:ext cx="3470080" cy="1530915"/>
          </a:xfrm>
          <a:prstGeom prst="wedgeRectCallout">
            <a:avLst>
              <a:gd name="adj1" fmla="val 59499"/>
              <a:gd name="adj2" fmla="val -40157"/>
            </a:avLst>
          </a:prstGeom>
          <a:solidFill>
            <a:srgbClr val="E6EB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Batch Refinement Study: </a:t>
            </a:r>
          </a:p>
          <a:p>
            <a:pPr marL="171450" indent="-171450">
              <a:buFont typeface="Arial" panose="020B0604020202020204" pitchFamily="34" charset="0"/>
              <a:buChar char="•"/>
            </a:pPr>
            <a:r>
              <a:rPr lang="en-US" sz="1000" i="1" dirty="0">
                <a:solidFill>
                  <a:schemeClr val="tx1"/>
                </a:solidFill>
              </a:rPr>
              <a:t>ERCOT: determine which transmission improvements identified in the Batch study are still required based on which loads met the commitment requirements</a:t>
            </a:r>
          </a:p>
          <a:p>
            <a:pPr marL="171450" indent="-171450">
              <a:buFont typeface="Arial" panose="020B0604020202020204" pitchFamily="34" charset="0"/>
              <a:buChar char="•"/>
            </a:pPr>
            <a:r>
              <a:rPr lang="en-US" sz="1000" i="1" dirty="0">
                <a:solidFill>
                  <a:schemeClr val="tx1"/>
                </a:solidFill>
              </a:rPr>
              <a:t>TSPs: provide cost estimates and refinement of transmission improvement projects and alternatives</a:t>
            </a:r>
          </a:p>
          <a:p>
            <a:pPr marL="171450" indent="-171450">
              <a:buFont typeface="Arial" panose="020B0604020202020204" pitchFamily="34" charset="0"/>
              <a:buChar char="•"/>
            </a:pPr>
            <a:r>
              <a:rPr lang="en-US" sz="1000" i="1" dirty="0">
                <a:solidFill>
                  <a:schemeClr val="tx1"/>
                </a:solidFill>
              </a:rPr>
              <a:t>ERCOT: refine and confirm transmission improvements for RPG submission</a:t>
            </a:r>
          </a:p>
          <a:p>
            <a:pPr marL="171450" indent="-171450">
              <a:buFont typeface="Arial" panose="020B0604020202020204" pitchFamily="34" charset="0"/>
              <a:buChar char="•"/>
            </a:pPr>
            <a:r>
              <a:rPr lang="en-US" sz="1000" i="1" dirty="0">
                <a:solidFill>
                  <a:schemeClr val="tx1"/>
                </a:solidFill>
              </a:rPr>
              <a:t>ERCOT: prepare final report and submit to RPG</a:t>
            </a:r>
          </a:p>
        </p:txBody>
      </p:sp>
      <p:grpSp>
        <p:nvGrpSpPr>
          <p:cNvPr id="12" name="Group 11">
            <a:extLst>
              <a:ext uri="{FF2B5EF4-FFF2-40B4-BE49-F238E27FC236}">
                <a16:creationId xmlns:a16="http://schemas.microsoft.com/office/drawing/2014/main" id="{29A313B6-66B5-B865-E06A-5B27D14FC634}"/>
              </a:ext>
            </a:extLst>
          </p:cNvPr>
          <p:cNvGrpSpPr/>
          <p:nvPr/>
        </p:nvGrpSpPr>
        <p:grpSpPr>
          <a:xfrm>
            <a:off x="6841057" y="1464747"/>
            <a:ext cx="4793727" cy="1597160"/>
            <a:chOff x="6841057" y="1291011"/>
            <a:chExt cx="4793727" cy="1597160"/>
          </a:xfrm>
          <a:effectLst>
            <a:outerShdw blurRad="50800" dist="38100" dir="2700000" algn="tl" rotWithShape="0">
              <a:prstClr val="black">
                <a:alpha val="40000"/>
              </a:prstClr>
            </a:outerShdw>
          </a:effectLst>
        </p:grpSpPr>
        <p:sp>
          <p:nvSpPr>
            <p:cNvPr id="13" name="Isosceles Triangle 12">
              <a:extLst>
                <a:ext uri="{FF2B5EF4-FFF2-40B4-BE49-F238E27FC236}">
                  <a16:creationId xmlns:a16="http://schemas.microsoft.com/office/drawing/2014/main" id="{935C5198-FF09-4DF7-2D55-601657786239}"/>
                </a:ext>
              </a:extLst>
            </p:cNvPr>
            <p:cNvSpPr/>
            <p:nvPr/>
          </p:nvSpPr>
          <p:spPr>
            <a:xfrm>
              <a:off x="6841057" y="1892609"/>
              <a:ext cx="669679" cy="241880"/>
            </a:xfrm>
            <a:prstGeom prst="triangle">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13">
              <a:extLst>
                <a:ext uri="{FF2B5EF4-FFF2-40B4-BE49-F238E27FC236}">
                  <a16:creationId xmlns:a16="http://schemas.microsoft.com/office/drawing/2014/main" id="{9E54690B-A727-6B07-8B4F-6451C44BF087}"/>
                </a:ext>
              </a:extLst>
            </p:cNvPr>
            <p:cNvSpPr/>
            <p:nvPr/>
          </p:nvSpPr>
          <p:spPr>
            <a:xfrm>
              <a:off x="7152711" y="1291011"/>
              <a:ext cx="4482073" cy="1597160"/>
            </a:xfrm>
            <a:prstGeom prst="wedgeRectCallout">
              <a:avLst>
                <a:gd name="adj1" fmla="val -59408"/>
                <a:gd name="adj2" fmla="val -16693"/>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rtlCol="0" anchor="ctr"/>
            <a:lstStyle/>
            <a:p>
              <a:pPr algn="ctr"/>
              <a:r>
                <a:rPr lang="en-US" sz="1000" b="1" spc="-20" dirty="0">
                  <a:solidFill>
                    <a:schemeClr val="tx1"/>
                  </a:solidFill>
                </a:rPr>
                <a:t>Steady State and Stability Analyses:</a:t>
              </a:r>
            </a:p>
            <a:p>
              <a:pPr marL="171450" indent="-171450">
                <a:buFont typeface="Arial" panose="020B0604020202020204" pitchFamily="34" charset="0"/>
                <a:buChar char="•"/>
              </a:pPr>
              <a:r>
                <a:rPr lang="en-US" sz="1000" i="1" spc="-20" dirty="0">
                  <a:solidFill>
                    <a:schemeClr val="tx1"/>
                  </a:solidFill>
                </a:rPr>
                <a:t>ERCOT: identification of criteria violations</a:t>
              </a:r>
            </a:p>
            <a:p>
              <a:pPr marL="171450" indent="-171450">
                <a:buFont typeface="Arial" panose="020B0604020202020204" pitchFamily="34" charset="0"/>
                <a:buChar char="•"/>
              </a:pPr>
              <a:r>
                <a:rPr lang="en-US" sz="1000" i="1" spc="-20" dirty="0">
                  <a:solidFill>
                    <a:schemeClr val="tx1"/>
                  </a:solidFill>
                </a:rPr>
                <a:t>ERCOT and TSPs: identification of transmission improvement projects and alternatives to resolve violations</a:t>
              </a:r>
            </a:p>
            <a:p>
              <a:pPr marL="171450" indent="-171450">
                <a:buFont typeface="Arial" panose="020B0604020202020204" pitchFamily="34" charset="0"/>
                <a:buChar char="•"/>
              </a:pPr>
              <a:r>
                <a:rPr lang="en-US" sz="1000" i="1" spc="-20" dirty="0">
                  <a:solidFill>
                    <a:schemeClr val="tx1"/>
                  </a:solidFill>
                </a:rPr>
                <a:t>TSPs: determination of transmission improvement feasibility and schedule</a:t>
              </a:r>
            </a:p>
            <a:p>
              <a:pPr marL="171450" indent="-171450">
                <a:buFont typeface="Arial" panose="020B0604020202020204" pitchFamily="34" charset="0"/>
                <a:buChar char="•"/>
              </a:pPr>
              <a:r>
                <a:rPr lang="en-US" sz="1000" i="1" spc="-20" dirty="0">
                  <a:solidFill>
                    <a:schemeClr val="tx1"/>
                  </a:solidFill>
                </a:rPr>
                <a:t>TSPs: provide transmission improvement cost estimates</a:t>
              </a:r>
            </a:p>
            <a:p>
              <a:pPr marL="171450" indent="-171450">
                <a:buFont typeface="Arial" panose="020B0604020202020204" pitchFamily="34" charset="0"/>
                <a:buChar char="•"/>
              </a:pPr>
              <a:r>
                <a:rPr lang="en-US" sz="1000" i="1" spc="-20" dirty="0">
                  <a:solidFill>
                    <a:schemeClr val="tx1"/>
                  </a:solidFill>
                </a:rPr>
                <a:t>ERCOT: determine transmission improvements for study purposes</a:t>
              </a:r>
            </a:p>
            <a:p>
              <a:pPr marL="171450" indent="-171450">
                <a:buFont typeface="Arial" panose="020B0604020202020204" pitchFamily="34" charset="0"/>
                <a:buChar char="•"/>
              </a:pPr>
              <a:r>
                <a:rPr lang="en-US" sz="1000" i="1" spc="-20" dirty="0">
                  <a:solidFill>
                    <a:schemeClr val="tx1"/>
                  </a:solidFill>
                </a:rPr>
                <a:t>ERCOT: determine reliably served MW for each load</a:t>
              </a:r>
            </a:p>
            <a:p>
              <a:pPr marL="171450" indent="-171450">
                <a:buFont typeface="Arial" panose="020B0604020202020204" pitchFamily="34" charset="0"/>
                <a:buChar char="•"/>
              </a:pPr>
              <a:r>
                <a:rPr lang="en-US" sz="1000" i="1" spc="-20" dirty="0">
                  <a:solidFill>
                    <a:schemeClr val="tx1"/>
                  </a:solidFill>
                </a:rPr>
                <a:t>ERCOT: create load request to transmission improvement mapping</a:t>
              </a:r>
            </a:p>
          </p:txBody>
        </p:sp>
      </p:grpSp>
    </p:spTree>
    <p:extLst>
      <p:ext uri="{BB962C8B-B14F-4D97-AF65-F5344CB8AC3E}">
        <p14:creationId xmlns:p14="http://schemas.microsoft.com/office/powerpoint/2010/main" val="421841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5342-D9F6-614B-D2E6-34F219CB20D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3D58FE-806B-23FA-DB66-B630875100C1}"/>
              </a:ext>
            </a:extLst>
          </p:cNvPr>
          <p:cNvGraphicFramePr>
            <a:graphicFrameLocks noChangeAspect="1"/>
          </p:cNvGraphicFramePr>
          <p:nvPr>
            <p:custDataLst>
              <p:tags r:id="rId1"/>
            </p:custDataLst>
            <p:extLst>
              <p:ext uri="{D42A27DB-BD31-4B8C-83A1-F6EECF244321}">
                <p14:modId xmlns:p14="http://schemas.microsoft.com/office/powerpoint/2010/main" val="3944120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D3D58FE-806B-23FA-DB66-B630875100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48728A37-727C-7A69-0049-DA56F9CD10B8}"/>
              </a:ext>
            </a:extLst>
          </p:cNvPr>
          <p:cNvSpPr>
            <a:spLocks noGrp="1"/>
          </p:cNvSpPr>
          <p:nvPr>
            <p:ph type="title"/>
            <p:custDataLst>
              <p:tags r:id="rId2"/>
            </p:custDataLst>
          </p:nvPr>
        </p:nvSpPr>
        <p:spPr>
          <a:xfrm>
            <a:off x="1479480" y="451631"/>
            <a:ext cx="1017912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Case Build</a:t>
            </a:r>
          </a:p>
        </p:txBody>
      </p:sp>
      <p:sp>
        <p:nvSpPr>
          <p:cNvPr id="6" name="TrackerNumBlue 7">
            <a:extLst>
              <a:ext uri="{FF2B5EF4-FFF2-40B4-BE49-F238E27FC236}">
                <a16:creationId xmlns:a16="http://schemas.microsoft.com/office/drawing/2014/main" id="{1779F7B8-4ACB-0DCC-3D14-090F312B5FB6}"/>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8" name="Slide Number Placeholder 7">
            <a:extLst>
              <a:ext uri="{FF2B5EF4-FFF2-40B4-BE49-F238E27FC236}">
                <a16:creationId xmlns:a16="http://schemas.microsoft.com/office/drawing/2014/main" id="{91CAA656-EF5D-6958-4CBF-F5EF2059416F}"/>
              </a:ext>
            </a:extLst>
          </p:cNvPr>
          <p:cNvSpPr>
            <a:spLocks noGrp="1"/>
          </p:cNvSpPr>
          <p:nvPr>
            <p:ph type="sldNum" sz="quarter" idx="12"/>
          </p:nvPr>
        </p:nvSpPr>
        <p:spPr/>
        <p:txBody>
          <a:bodyPr/>
          <a:lstStyle/>
          <a:p>
            <a:fld id="{BCDE79FB-97BA-492B-8D57-F1373F9ADA95}" type="slidenum">
              <a:rPr lang="en-US" smtClean="0"/>
              <a:t>18</a:t>
            </a:fld>
            <a:endParaRPr lang="en-US"/>
          </a:p>
        </p:txBody>
      </p:sp>
      <p:sp>
        <p:nvSpPr>
          <p:cNvPr id="4" name="Rectangle 3">
            <a:extLst>
              <a:ext uri="{FF2B5EF4-FFF2-40B4-BE49-F238E27FC236}">
                <a16:creationId xmlns:a16="http://schemas.microsoft.com/office/drawing/2014/main" id="{B1AF1E71-CC49-235A-F67A-BB81E89E7D87}"/>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B5A8E6BC-FFC0-7F44-4726-C787844FE12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B82463AA-DA34-6373-E54C-3BF5A954529C}"/>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B0E16E45-1E43-8E71-7004-FEBA915DC0A7}"/>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3DDF75-C0EA-7D51-ECA7-C080F5B486D7}"/>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6E21EBBE-4768-792E-A838-03DE4016C0B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8044423-8016-B1B0-07CD-30A78EB4A7E9}"/>
              </a:ext>
            </a:extLst>
          </p:cNvPr>
          <p:cNvSpPr txBox="1">
            <a:spLocks/>
          </p:cNvSpPr>
          <p:nvPr/>
        </p:nvSpPr>
        <p:spPr>
          <a:xfrm>
            <a:off x="554737" y="1447653"/>
            <a:ext cx="3069242" cy="233140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Standardized ERCOT intake and deadline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Clear eligibility and inclusion rules for Batch Zero</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Defined modeling treatment at entry</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Transparent study case development </a:t>
            </a:r>
            <a:r>
              <a:rPr lang="en-US"/>
              <a:t>(posted to MIS Secure)</a:t>
            </a:r>
            <a:endParaRPr kumimoji="0" lang="en-US" sz="16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D18A2602-DC32-F4B2-9152-0883EF3ADA46}"/>
              </a:ext>
            </a:extLst>
          </p:cNvPr>
          <p:cNvSpPr txBox="1">
            <a:spLocks/>
          </p:cNvSpPr>
          <p:nvPr/>
        </p:nvSpPr>
        <p:spPr>
          <a:xfrm>
            <a:off x="4110527" y="1447653"/>
            <a:ext cx="7526737" cy="405495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For Batch Zero, the interconnecting TDSP submits required project information and any required attestations related to executed agreements or equipment procurement by the applicable deadlines </a:t>
            </a:r>
            <a:r>
              <a:rPr lang="en-US" dirty="0"/>
              <a:t>(July 10 for ILLE milestones, July 24 for TDSP submission to ERCOT)</a:t>
            </a:r>
            <a:endParaRPr kumimoji="0" lang="en-US" sz="1600" b="0" i="0" u="none" strike="noStrike" kern="1200" cap="none" spc="0" normalizeH="0" baseline="0" noProof="0" dirty="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ERCOT applies the Batch Zero eligibility criteria to determine which Large Loads are included and whether they are treated as base load not subject to further evaluation or load subject to reliability assessment and allocation including ERCOTs determination of whether </a:t>
            </a:r>
            <a:r>
              <a:rPr lang="en-US" dirty="0"/>
              <a:t>existing interconnection studies are valid, with certain studies deemed valid without further review under Section 9.2.1.4(3) (e.g., legacy LLIS completed by March 4, 2026 and qualifying RPG-endorsed projects)</a:t>
            </a:r>
            <a:endParaRPr kumimoji="0" lang="en-US" sz="1600" b="0" i="0" u="none" strike="noStrike" kern="1200" cap="none" spc="0" normalizeH="0" baseline="0" noProof="0" dirty="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Projects that do not meet the criteria or fail to submit required information by the deadline are excluded from Batch Zero and evaluated in a future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Arial"/>
                <a:ea typeface="+mn-ea"/>
                <a:cs typeface="+mn-cs"/>
              </a:rPr>
              <a:t>ERCOT develops the 2028–2032 study cases using SSWG-based summer peak, summer peak net load, and fall peak cases, and posts those cases to the MIS Secure area to provide transparency into study assumptions</a:t>
            </a:r>
          </a:p>
        </p:txBody>
      </p:sp>
    </p:spTree>
    <p:extLst>
      <p:ext uri="{BB962C8B-B14F-4D97-AF65-F5344CB8AC3E}">
        <p14:creationId xmlns:p14="http://schemas.microsoft.com/office/powerpoint/2010/main" val="4200917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C0A4D-3CDA-B6F4-D402-3E731AFD2F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525AB3C-0051-E102-7771-6FB02CA6D77A}"/>
              </a:ext>
            </a:extLst>
          </p:cNvPr>
          <p:cNvGraphicFramePr>
            <a:graphicFrameLocks noChangeAspect="1"/>
          </p:cNvGraphicFramePr>
          <p:nvPr>
            <p:custDataLst>
              <p:tags r:id="rId1"/>
            </p:custDataLst>
            <p:extLst>
              <p:ext uri="{D42A27DB-BD31-4B8C-83A1-F6EECF244321}">
                <p14:modId xmlns:p14="http://schemas.microsoft.com/office/powerpoint/2010/main" val="138291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A525AB3C-0051-E102-7771-6FB02CA6D7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38A7D4E3-C43C-D235-9B5E-B79E0FE37628}"/>
              </a:ext>
            </a:extLst>
          </p:cNvPr>
          <p:cNvSpPr>
            <a:spLocks noGrp="1"/>
          </p:cNvSpPr>
          <p:nvPr>
            <p:ph type="sldNum" sz="quarter" idx="12"/>
          </p:nvPr>
        </p:nvSpPr>
        <p:spPr/>
        <p:txBody>
          <a:bodyPr/>
          <a:lstStyle/>
          <a:p>
            <a:fld id="{BCDE79FB-97BA-492B-8D57-F1373F9ADA95}" type="slidenum">
              <a:rPr lang="en-US" smtClean="0"/>
              <a:t>19</a:t>
            </a:fld>
            <a:endParaRPr lang="en-US"/>
          </a:p>
        </p:txBody>
      </p:sp>
      <p:sp>
        <p:nvSpPr>
          <p:cNvPr id="3" name="Rectangle 2">
            <a:extLst>
              <a:ext uri="{FF2B5EF4-FFF2-40B4-BE49-F238E27FC236}">
                <a16:creationId xmlns:a16="http://schemas.microsoft.com/office/drawing/2014/main" id="{E22A083E-1ADB-16BA-8927-AED7E28E6CE6}"/>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8233016D-CFA1-27D9-C334-F4D6AE9709B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897468B-8EB4-80A4-01BB-C9017FEEE86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F9A5BBC8-DCC1-DCDB-2DAA-05FE9EC8E113}"/>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EEB06AE-6D25-5795-DF45-8A09FBAAB39A}"/>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5704F174-CEEA-EBE8-EF3A-615923777464}"/>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DB10FD5-A33F-1042-4BE3-49629FFC944A}"/>
              </a:ext>
            </a:extLst>
          </p:cNvPr>
          <p:cNvSpPr txBox="1">
            <a:spLocks/>
          </p:cNvSpPr>
          <p:nvPr/>
        </p:nvSpPr>
        <p:spPr>
          <a:xfrm>
            <a:off x="4110527" y="1447653"/>
            <a:ext cx="7526737" cy="35625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performs a singular, system-wide steady-state study for all Large Loads included in Batch Zero using SSWG derived base cases appropriate for the study horizon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studies all scenarios and contingencies necessary to assess reliability with applicable NERC Reliability Standards, ERCOT Protocols, the Planning Guide, and Operating Guides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As soon as violations are identified, ERCOT begins collaborative, iterative process working with TSPs to identify feasible transmission upgrades </a:t>
            </a:r>
            <a:r>
              <a:rPr lang="en-US"/>
              <a:t>with ERCOT making final determinations </a:t>
            </a:r>
            <a:r>
              <a:rPr kumimoji="0" lang="en-US" sz="1600" b="0" i="0" u="none" strike="noStrike" kern="1200" cap="none" spc="0" normalizeH="0" baseline="0" noProof="0">
                <a:ln>
                  <a:noFill/>
                </a:ln>
                <a:effectLst/>
                <a:uLnTx/>
                <a:uFillTx/>
                <a:latin typeface="Arial"/>
                <a:ea typeface="+mn-ea"/>
                <a:cs typeface="+mn-cs"/>
              </a:rPr>
              <a:t>to serve the Large Loads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each Large Load subject to assessment, ERCOT documents planning criteria violations and determines the amount of peak Demand that may be reliably served for each year of the 2028–2032 study period.</a:t>
            </a:r>
            <a:r>
              <a:rPr lang="en-US"/>
              <a:t> The amount of load that may be reliably served for 2033 will be set to the requested amount for load not reliably served in 2028–2032</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33929FC3-D071-504D-C010-D92051F7FDA3}"/>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Single, system-wide ERCOT study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Reliability-based contingency analysis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Identification of planning criteria violations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Determination of reliably served MW by year</a:t>
            </a:r>
          </a:p>
        </p:txBody>
      </p:sp>
      <p:sp>
        <p:nvSpPr>
          <p:cNvPr id="23" name="2. Slide Title">
            <a:extLst>
              <a:ext uri="{FF2B5EF4-FFF2-40B4-BE49-F238E27FC236}">
                <a16:creationId xmlns:a16="http://schemas.microsoft.com/office/drawing/2014/main" id="{084DC254-7A71-A2D8-4E84-DE09E30A2F1A}"/>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Steady State Analysis</a:t>
            </a:r>
          </a:p>
        </p:txBody>
      </p:sp>
      <p:sp>
        <p:nvSpPr>
          <p:cNvPr id="24" name="TrackerNumBlue 7">
            <a:extLst>
              <a:ext uri="{FF2B5EF4-FFF2-40B4-BE49-F238E27FC236}">
                <a16:creationId xmlns:a16="http://schemas.microsoft.com/office/drawing/2014/main" id="{8A2AA067-6D09-ADA5-B815-31F1ADA62039}"/>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Tree>
    <p:extLst>
      <p:ext uri="{BB962C8B-B14F-4D97-AF65-F5344CB8AC3E}">
        <p14:creationId xmlns:p14="http://schemas.microsoft.com/office/powerpoint/2010/main" val="38464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DEC2-059F-7FD7-85E4-917F6FB9A8A1}"/>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1E98D365-1B26-E8B5-6A28-F2D67ED201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3" progId="TCLayout.ActiveDocument.1">
                  <p:embed/>
                </p:oleObj>
              </mc:Choice>
              <mc:Fallback>
                <p:oleObj name="think-cell Slide" r:id="rId17" imgW="404" imgH="403" progId="TCLayout.ActiveDocument.1">
                  <p:embed/>
                  <p:pic>
                    <p:nvPicPr>
                      <p:cNvPr id="5" name="Object 6" hidden="1">
                        <a:extLst>
                          <a:ext uri="{FF2B5EF4-FFF2-40B4-BE49-F238E27FC236}">
                            <a16:creationId xmlns:a16="http://schemas.microsoft.com/office/drawing/2014/main" id="{1E98D365-1B26-E8B5-6A28-F2D67ED20115}"/>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A2B72DA-31DA-C6EA-A329-D52700D0732A}"/>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Agenda</a:t>
            </a:r>
          </a:p>
        </p:txBody>
      </p:sp>
      <p:sp>
        <p:nvSpPr>
          <p:cNvPr id="17" name="Slide Number Placeholder 16">
            <a:extLst>
              <a:ext uri="{FF2B5EF4-FFF2-40B4-BE49-F238E27FC236}">
                <a16:creationId xmlns:a16="http://schemas.microsoft.com/office/drawing/2014/main" id="{48190072-4165-FE87-3123-1306E9382C2E}"/>
              </a:ext>
            </a:extLst>
          </p:cNvPr>
          <p:cNvSpPr>
            <a:spLocks noGrp="1"/>
          </p:cNvSpPr>
          <p:nvPr>
            <p:ph type="sldNum" sz="quarter" idx="12"/>
          </p:nvPr>
        </p:nvSpPr>
        <p:spPr>
          <a:xfrm>
            <a:off x="8665028" y="3884614"/>
            <a:ext cx="533400" cy="365125"/>
          </a:xfrm>
        </p:spPr>
        <p:txBody>
          <a:bodyPr/>
          <a:lstStyle/>
          <a:p>
            <a:fld id="{BCDE79FB-97BA-492B-8D57-F1373F9ADA95}" type="slidenum">
              <a:rPr lang="en-US" smtClean="0"/>
              <a:t>2</a:t>
            </a:fld>
            <a:endParaRPr lang="en-US"/>
          </a:p>
        </p:txBody>
      </p:sp>
      <p:sp>
        <p:nvSpPr>
          <p:cNvPr id="74" name="Rectangle 73">
            <a:extLst>
              <a:ext uri="{FF2B5EF4-FFF2-40B4-BE49-F238E27FC236}">
                <a16:creationId xmlns:a16="http://schemas.microsoft.com/office/drawing/2014/main" id="{143A5BF2-5F02-0DF7-EDF8-B3E00EF7A189}"/>
              </a:ext>
            </a:extLst>
          </p:cNvPr>
          <p:cNvSpPr>
            <a:spLocks/>
          </p:cNvSpPr>
          <p:nvPr/>
        </p:nvSpPr>
        <p:spPr>
          <a:xfrm>
            <a:off x="499324" y="1028220"/>
            <a:ext cx="11193353" cy="480156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5" name="Straight Connector 74">
            <a:extLst>
              <a:ext uri="{FF2B5EF4-FFF2-40B4-BE49-F238E27FC236}">
                <a16:creationId xmlns:a16="http://schemas.microsoft.com/office/drawing/2014/main" id="{DFD0E108-6C75-1BD0-5E30-76F0A752F907}"/>
              </a:ext>
            </a:extLst>
          </p:cNvPr>
          <p:cNvCxnSpPr>
            <a:cxnSpLocks/>
          </p:cNvCxnSpPr>
          <p:nvPr/>
        </p:nvCxnSpPr>
        <p:spPr>
          <a:xfrm>
            <a:off x="554736" y="4760659"/>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62C15F4-8062-F9AA-C686-6B56093215E6}"/>
              </a:ext>
            </a:extLst>
          </p:cNvPr>
          <p:cNvCxnSpPr>
            <a:cxnSpLocks/>
          </p:cNvCxnSpPr>
          <p:nvPr/>
        </p:nvCxnSpPr>
        <p:spPr>
          <a:xfrm>
            <a:off x="554736" y="5464015"/>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B5B6D9F-9565-F78B-68B8-7E639AFAC199}"/>
              </a:ext>
            </a:extLst>
          </p:cNvPr>
          <p:cNvSpPr txBox="1">
            <a:spLocks/>
          </p:cNvSpPr>
          <p:nvPr/>
        </p:nvSpPr>
        <p:spPr>
          <a:xfrm>
            <a:off x="1022758" y="1186022"/>
            <a:ext cx="2655391" cy="553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Timeline and governance recap</a:t>
            </a:r>
            <a:endParaRPr lang="en-US" sz="1800">
              <a:solidFill>
                <a:srgbClr val="000000"/>
              </a:solidFill>
            </a:endParaRPr>
          </a:p>
        </p:txBody>
      </p:sp>
      <p:sp>
        <p:nvSpPr>
          <p:cNvPr id="102" name="TextBox 101">
            <a:extLst>
              <a:ext uri="{FF2B5EF4-FFF2-40B4-BE49-F238E27FC236}">
                <a16:creationId xmlns:a16="http://schemas.microsoft.com/office/drawing/2014/main" id="{74268D76-1155-7503-AD58-F5A0FFB1F4C8}"/>
              </a:ext>
            </a:extLst>
          </p:cNvPr>
          <p:cNvSpPr txBox="1"/>
          <p:nvPr>
            <p:custDataLst>
              <p:tags r:id="rId3"/>
            </p:custDataLst>
          </p:nvPr>
        </p:nvSpPr>
        <p:spPr>
          <a:xfrm>
            <a:off x="3924729" y="1186022"/>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Update on timeline and key workshop dates</a:t>
            </a:r>
          </a:p>
          <a:p>
            <a:pPr marL="285750" indent="-285750">
              <a:spcBef>
                <a:spcPts val="0"/>
              </a:spcBef>
              <a:spcAft>
                <a:spcPts val="0"/>
              </a:spcAft>
              <a:buFont typeface="Arial" panose="020B0604020202020204" pitchFamily="34" charset="0"/>
              <a:buChar char="•"/>
            </a:pPr>
            <a:r>
              <a:rPr lang="en-US"/>
              <a:t>Outline PRS/ROS/TAC pathways to June Board with key submission dates</a:t>
            </a:r>
          </a:p>
        </p:txBody>
      </p:sp>
      <p:sp>
        <p:nvSpPr>
          <p:cNvPr id="103" name="TrackerNumBlue 15">
            <a:extLst>
              <a:ext uri="{FF2B5EF4-FFF2-40B4-BE49-F238E27FC236}">
                <a16:creationId xmlns:a16="http://schemas.microsoft.com/office/drawing/2014/main" id="{F6AB004F-5D16-64FB-7EC6-557095B4B9FF}"/>
              </a:ext>
            </a:extLst>
          </p:cNvPr>
          <p:cNvSpPr>
            <a:spLocks noChangeAspect="1"/>
          </p:cNvSpPr>
          <p:nvPr>
            <p:custDataLst>
              <p:tags r:id="rId4"/>
            </p:custDataLst>
          </p:nvPr>
        </p:nvSpPr>
        <p:spPr>
          <a:xfrm>
            <a:off x="554736" y="1186022"/>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sp>
        <p:nvSpPr>
          <p:cNvPr id="100" name="TrackerNumBlue 15">
            <a:extLst>
              <a:ext uri="{FF2B5EF4-FFF2-40B4-BE49-F238E27FC236}">
                <a16:creationId xmlns:a16="http://schemas.microsoft.com/office/drawing/2014/main" id="{3AB600B5-43E6-EC3F-A9F0-67B6F28F6A30}"/>
              </a:ext>
            </a:extLst>
          </p:cNvPr>
          <p:cNvSpPr>
            <a:spLocks noChangeAspect="1"/>
          </p:cNvSpPr>
          <p:nvPr>
            <p:custDataLst>
              <p:tags r:id="rId5"/>
            </p:custDataLst>
          </p:nvPr>
        </p:nvSpPr>
        <p:spPr>
          <a:xfrm>
            <a:off x="554735" y="4886709"/>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6</a:t>
            </a:r>
          </a:p>
        </p:txBody>
      </p:sp>
      <p:sp>
        <p:nvSpPr>
          <p:cNvPr id="95" name="TrackerNumBlue 15">
            <a:extLst>
              <a:ext uri="{FF2B5EF4-FFF2-40B4-BE49-F238E27FC236}">
                <a16:creationId xmlns:a16="http://schemas.microsoft.com/office/drawing/2014/main" id="{911000FA-8AA7-A5A4-8036-8CDB5AE81B44}"/>
              </a:ext>
            </a:extLst>
          </p:cNvPr>
          <p:cNvSpPr>
            <a:spLocks noChangeAspect="1"/>
          </p:cNvSpPr>
          <p:nvPr>
            <p:custDataLst>
              <p:tags r:id="rId6"/>
            </p:custDataLst>
          </p:nvPr>
        </p:nvSpPr>
        <p:spPr>
          <a:xfrm>
            <a:off x="554736" y="2688939"/>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3</a:t>
            </a:r>
          </a:p>
        </p:txBody>
      </p:sp>
      <p:grpSp>
        <p:nvGrpSpPr>
          <p:cNvPr id="7" name="Group 6">
            <a:extLst>
              <a:ext uri="{FF2B5EF4-FFF2-40B4-BE49-F238E27FC236}">
                <a16:creationId xmlns:a16="http://schemas.microsoft.com/office/drawing/2014/main" id="{7EBA6D4C-5C3B-1B1D-A184-11F50A4C36DA}"/>
              </a:ext>
            </a:extLst>
          </p:cNvPr>
          <p:cNvGrpSpPr/>
          <p:nvPr/>
        </p:nvGrpSpPr>
        <p:grpSpPr>
          <a:xfrm>
            <a:off x="1022757" y="4353705"/>
            <a:ext cx="10614506" cy="276999"/>
            <a:chOff x="1022758" y="3850891"/>
            <a:chExt cx="10614506" cy="276999"/>
          </a:xfrm>
        </p:grpSpPr>
        <p:sp>
          <p:nvSpPr>
            <p:cNvPr id="96" name="TextBox 95">
              <a:extLst>
                <a:ext uri="{FF2B5EF4-FFF2-40B4-BE49-F238E27FC236}">
                  <a16:creationId xmlns:a16="http://schemas.microsoft.com/office/drawing/2014/main" id="{BCB3AA25-4238-B5B1-45D5-2CFEA450C9B7}"/>
                </a:ext>
              </a:extLst>
            </p:cNvPr>
            <p:cNvSpPr txBox="1">
              <a:spLocks/>
            </p:cNvSpPr>
            <p:nvPr/>
          </p:nvSpPr>
          <p:spPr>
            <a:xfrm>
              <a:off x="1022758" y="3850891"/>
              <a:ext cx="265539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800" b="1" dirty="0">
                  <a:cs typeface="Arial"/>
                </a:rPr>
                <a:t>CLR discussion</a:t>
              </a:r>
              <a:endParaRPr lang="en-US" sz="1800" b="1" dirty="0">
                <a:solidFill>
                  <a:srgbClr val="000000"/>
                </a:solidFill>
                <a:cs typeface="Arial"/>
              </a:endParaRPr>
            </a:p>
          </p:txBody>
        </p:sp>
        <p:sp>
          <p:nvSpPr>
            <p:cNvPr id="97" name="TextBox 96">
              <a:extLst>
                <a:ext uri="{FF2B5EF4-FFF2-40B4-BE49-F238E27FC236}">
                  <a16:creationId xmlns:a16="http://schemas.microsoft.com/office/drawing/2014/main" id="{DB29517E-E313-9337-59A6-A2B40D7A22C9}"/>
                </a:ext>
              </a:extLst>
            </p:cNvPr>
            <p:cNvSpPr txBox="1"/>
            <p:nvPr>
              <p:custDataLst>
                <p:tags r:id="rId14"/>
              </p:custDataLst>
            </p:nvPr>
          </p:nvSpPr>
          <p:spPr>
            <a:xfrm>
              <a:off x="3924729" y="3850891"/>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revision language for CLR</a:t>
              </a:r>
            </a:p>
          </p:txBody>
        </p:sp>
      </p:grpSp>
      <p:grpSp>
        <p:nvGrpSpPr>
          <p:cNvPr id="8" name="Group 7">
            <a:extLst>
              <a:ext uri="{FF2B5EF4-FFF2-40B4-BE49-F238E27FC236}">
                <a16:creationId xmlns:a16="http://schemas.microsoft.com/office/drawing/2014/main" id="{92A2CAD7-E1FF-AE50-C536-E3ACF2BF4484}"/>
              </a:ext>
            </a:extLst>
          </p:cNvPr>
          <p:cNvGrpSpPr/>
          <p:nvPr/>
        </p:nvGrpSpPr>
        <p:grpSpPr>
          <a:xfrm>
            <a:off x="1022757" y="4886709"/>
            <a:ext cx="10614506" cy="492443"/>
            <a:chOff x="1022758" y="4515214"/>
            <a:chExt cx="10614506" cy="492443"/>
          </a:xfrm>
        </p:grpSpPr>
        <p:sp>
          <p:nvSpPr>
            <p:cNvPr id="93" name="TextBox 92">
              <a:extLst>
                <a:ext uri="{FF2B5EF4-FFF2-40B4-BE49-F238E27FC236}">
                  <a16:creationId xmlns:a16="http://schemas.microsoft.com/office/drawing/2014/main" id="{B0E0A186-7D30-A2BF-587C-0EF1157C2A43}"/>
                </a:ext>
              </a:extLst>
            </p:cNvPr>
            <p:cNvSpPr txBox="1">
              <a:spLocks/>
            </p:cNvSpPr>
            <p:nvPr/>
          </p:nvSpPr>
          <p:spPr>
            <a:xfrm>
              <a:off x="1022758" y="4515214"/>
              <a:ext cx="2655391" cy="276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BYOG discussion</a:t>
              </a:r>
              <a:endParaRPr lang="en-US" sz="1800" b="1">
                <a:solidFill>
                  <a:srgbClr val="000000"/>
                </a:solidFill>
              </a:endParaRPr>
            </a:p>
          </p:txBody>
        </p:sp>
        <p:sp>
          <p:nvSpPr>
            <p:cNvPr id="94" name="TextBox 93">
              <a:extLst>
                <a:ext uri="{FF2B5EF4-FFF2-40B4-BE49-F238E27FC236}">
                  <a16:creationId xmlns:a16="http://schemas.microsoft.com/office/drawing/2014/main" id="{A9BF0990-E1C9-2547-C471-A5495BF98590}"/>
                </a:ext>
              </a:extLst>
            </p:cNvPr>
            <p:cNvSpPr txBox="1"/>
            <p:nvPr>
              <p:custDataLst>
                <p:tags r:id="rId13"/>
              </p:custDataLst>
            </p:nvPr>
          </p:nvSpPr>
          <p:spPr>
            <a:xfrm>
              <a:off x="3924729" y="4515214"/>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Further discussion of BYOG approach</a:t>
              </a:r>
            </a:p>
            <a:p>
              <a:pPr marL="285750" indent="-285750">
                <a:spcBef>
                  <a:spcPts val="0"/>
                </a:spcBef>
                <a:spcAft>
                  <a:spcPts val="0"/>
                </a:spcAft>
                <a:buFont typeface="Arial" panose="020B0604020202020204" pitchFamily="34" charset="0"/>
                <a:buChar char="•"/>
              </a:pPr>
              <a:r>
                <a:rPr lang="en-US"/>
                <a:t>Advance discussion on BYOG framework for Batch Zero</a:t>
              </a:r>
            </a:p>
          </p:txBody>
        </p:sp>
      </p:grpSp>
      <p:cxnSp>
        <p:nvCxnSpPr>
          <p:cNvPr id="84" name="Straight Connector 83">
            <a:extLst>
              <a:ext uri="{FF2B5EF4-FFF2-40B4-BE49-F238E27FC236}">
                <a16:creationId xmlns:a16="http://schemas.microsoft.com/office/drawing/2014/main" id="{CBD587A7-2AD3-9449-4F8B-530C04453A52}"/>
              </a:ext>
            </a:extLst>
          </p:cNvPr>
          <p:cNvCxnSpPr>
            <a:cxnSpLocks/>
          </p:cNvCxnSpPr>
          <p:nvPr/>
        </p:nvCxnSpPr>
        <p:spPr>
          <a:xfrm>
            <a:off x="554736" y="4231961"/>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rackerNumBlue 15">
            <a:extLst>
              <a:ext uri="{FF2B5EF4-FFF2-40B4-BE49-F238E27FC236}">
                <a16:creationId xmlns:a16="http://schemas.microsoft.com/office/drawing/2014/main" id="{FB1D90EC-CB35-DBD6-AA6F-B4A2654C9C3E}"/>
              </a:ext>
            </a:extLst>
          </p:cNvPr>
          <p:cNvSpPr>
            <a:spLocks noChangeAspect="1"/>
          </p:cNvSpPr>
          <p:nvPr>
            <p:custDataLst>
              <p:tags r:id="rId7"/>
            </p:custDataLst>
          </p:nvPr>
        </p:nvSpPr>
        <p:spPr>
          <a:xfrm>
            <a:off x="554735" y="4327189"/>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5</a:t>
            </a:r>
          </a:p>
        </p:txBody>
      </p:sp>
      <p:grpSp>
        <p:nvGrpSpPr>
          <p:cNvPr id="4" name="Group 3">
            <a:extLst>
              <a:ext uri="{FF2B5EF4-FFF2-40B4-BE49-F238E27FC236}">
                <a16:creationId xmlns:a16="http://schemas.microsoft.com/office/drawing/2014/main" id="{FF6EA2D3-6604-8ACC-7594-A858179796BB}"/>
              </a:ext>
            </a:extLst>
          </p:cNvPr>
          <p:cNvGrpSpPr/>
          <p:nvPr/>
        </p:nvGrpSpPr>
        <p:grpSpPr>
          <a:xfrm>
            <a:off x="1022758" y="2688939"/>
            <a:ext cx="10614506" cy="553998"/>
            <a:chOff x="1022758" y="2074311"/>
            <a:chExt cx="10614506" cy="553998"/>
          </a:xfrm>
        </p:grpSpPr>
        <p:sp>
          <p:nvSpPr>
            <p:cNvPr id="87" name="TextBox 86">
              <a:extLst>
                <a:ext uri="{FF2B5EF4-FFF2-40B4-BE49-F238E27FC236}">
                  <a16:creationId xmlns:a16="http://schemas.microsoft.com/office/drawing/2014/main" id="{ABAF1A80-1098-EE61-ACD9-BCBB7FCB954B}"/>
                </a:ext>
              </a:extLst>
            </p:cNvPr>
            <p:cNvSpPr txBox="1">
              <a:spLocks/>
            </p:cNvSpPr>
            <p:nvPr/>
          </p:nvSpPr>
          <p:spPr>
            <a:xfrm>
              <a:off x="1022758" y="2074311"/>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dirty="0">
                  <a:cs typeface="Arial"/>
                </a:rPr>
                <a:t>Market Comments filed on NPRR/PGRR</a:t>
              </a:r>
              <a:endParaRPr lang="en-US" sz="1800" dirty="0">
                <a:solidFill>
                  <a:srgbClr val="000000"/>
                </a:solidFill>
              </a:endParaRPr>
            </a:p>
          </p:txBody>
        </p:sp>
        <p:sp>
          <p:nvSpPr>
            <p:cNvPr id="88" name="TextBox 87">
              <a:extLst>
                <a:ext uri="{FF2B5EF4-FFF2-40B4-BE49-F238E27FC236}">
                  <a16:creationId xmlns:a16="http://schemas.microsoft.com/office/drawing/2014/main" id="{4788450F-EDA4-20C3-C752-E27CB961E1FC}"/>
                </a:ext>
              </a:extLst>
            </p:cNvPr>
            <p:cNvSpPr txBox="1"/>
            <p:nvPr>
              <p:custDataLst>
                <p:tags r:id="rId12"/>
              </p:custDataLst>
            </p:nvPr>
          </p:nvSpPr>
          <p:spPr>
            <a:xfrm>
              <a:off x="3924729" y="2074311"/>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dirty="0"/>
                <a:t>Review stakeholder comments received</a:t>
              </a:r>
            </a:p>
          </p:txBody>
        </p:sp>
      </p:grpSp>
      <p:sp>
        <p:nvSpPr>
          <p:cNvPr id="10" name="TrackerNumBlue 15">
            <a:extLst>
              <a:ext uri="{FF2B5EF4-FFF2-40B4-BE49-F238E27FC236}">
                <a16:creationId xmlns:a16="http://schemas.microsoft.com/office/drawing/2014/main" id="{8A69991A-A7F6-338D-A6A2-A675629D6CF6}"/>
              </a:ext>
            </a:extLst>
          </p:cNvPr>
          <p:cNvSpPr>
            <a:spLocks noChangeAspect="1"/>
          </p:cNvSpPr>
          <p:nvPr>
            <p:custDataLst>
              <p:tags r:id="rId8"/>
            </p:custDataLst>
          </p:nvPr>
        </p:nvSpPr>
        <p:spPr>
          <a:xfrm>
            <a:off x="554736" y="2069270"/>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2</a:t>
            </a:r>
          </a:p>
        </p:txBody>
      </p:sp>
      <p:sp>
        <p:nvSpPr>
          <p:cNvPr id="11" name="TextBox 10">
            <a:extLst>
              <a:ext uri="{FF2B5EF4-FFF2-40B4-BE49-F238E27FC236}">
                <a16:creationId xmlns:a16="http://schemas.microsoft.com/office/drawing/2014/main" id="{157D3FBC-FF6C-D162-C297-6F895D0EB41D}"/>
              </a:ext>
            </a:extLst>
          </p:cNvPr>
          <p:cNvSpPr txBox="1">
            <a:spLocks/>
          </p:cNvSpPr>
          <p:nvPr/>
        </p:nvSpPr>
        <p:spPr>
          <a:xfrm>
            <a:off x="1022758" y="2069270"/>
            <a:ext cx="265539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dirty="0"/>
              <a:t>Batch Zero Concepts</a:t>
            </a:r>
            <a:endParaRPr lang="en-US" sz="1800" b="1" dirty="0">
              <a:solidFill>
                <a:srgbClr val="000000"/>
              </a:solidFill>
            </a:endParaRPr>
          </a:p>
        </p:txBody>
      </p:sp>
      <p:sp>
        <p:nvSpPr>
          <p:cNvPr id="12" name="TextBox 11">
            <a:extLst>
              <a:ext uri="{FF2B5EF4-FFF2-40B4-BE49-F238E27FC236}">
                <a16:creationId xmlns:a16="http://schemas.microsoft.com/office/drawing/2014/main" id="{1C0D5373-0250-C6F0-00D8-5319CEA75228}"/>
              </a:ext>
            </a:extLst>
          </p:cNvPr>
          <p:cNvSpPr txBox="1"/>
          <p:nvPr>
            <p:custDataLst>
              <p:tags r:id="rId9"/>
            </p:custDataLst>
          </p:nvPr>
        </p:nvSpPr>
        <p:spPr>
          <a:xfrm>
            <a:off x="3924729" y="2069270"/>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dirty="0"/>
              <a:t>Detailed review of Batch Zero Concepts</a:t>
            </a:r>
          </a:p>
          <a:p>
            <a:pPr marL="285750" indent="-285750">
              <a:spcBef>
                <a:spcPts val="0"/>
              </a:spcBef>
              <a:spcAft>
                <a:spcPts val="0"/>
              </a:spcAft>
              <a:buFont typeface="Arial" panose="020B0604020202020204" pitchFamily="34" charset="0"/>
              <a:buChar char="•"/>
            </a:pPr>
            <a:endParaRPr lang="en-US" dirty="0"/>
          </a:p>
        </p:txBody>
      </p:sp>
      <p:cxnSp>
        <p:nvCxnSpPr>
          <p:cNvPr id="3" name="Straight Connector 2">
            <a:extLst>
              <a:ext uri="{FF2B5EF4-FFF2-40B4-BE49-F238E27FC236}">
                <a16:creationId xmlns:a16="http://schemas.microsoft.com/office/drawing/2014/main" id="{08E2E3FE-0783-9A5A-0F16-968A583EF7C7}"/>
              </a:ext>
            </a:extLst>
          </p:cNvPr>
          <p:cNvCxnSpPr>
            <a:cxnSpLocks/>
          </p:cNvCxnSpPr>
          <p:nvPr/>
        </p:nvCxnSpPr>
        <p:spPr>
          <a:xfrm>
            <a:off x="554736" y="2558802"/>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4E7CF8-3470-952F-AA82-44C23616CDB1}"/>
              </a:ext>
            </a:extLst>
          </p:cNvPr>
          <p:cNvCxnSpPr>
            <a:cxnSpLocks/>
          </p:cNvCxnSpPr>
          <p:nvPr/>
        </p:nvCxnSpPr>
        <p:spPr>
          <a:xfrm>
            <a:off x="565618" y="1815008"/>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rackerNumBlue 15">
            <a:extLst>
              <a:ext uri="{FF2B5EF4-FFF2-40B4-BE49-F238E27FC236}">
                <a16:creationId xmlns:a16="http://schemas.microsoft.com/office/drawing/2014/main" id="{ADB87CB3-DF60-6196-5C72-A698F0AD304B}"/>
              </a:ext>
            </a:extLst>
          </p:cNvPr>
          <p:cNvSpPr>
            <a:spLocks noChangeAspect="1"/>
          </p:cNvSpPr>
          <p:nvPr>
            <p:custDataLst>
              <p:tags r:id="rId10"/>
            </p:custDataLst>
          </p:nvPr>
        </p:nvSpPr>
        <p:spPr>
          <a:xfrm>
            <a:off x="554736" y="3481419"/>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4</a:t>
            </a:r>
          </a:p>
        </p:txBody>
      </p:sp>
      <p:grpSp>
        <p:nvGrpSpPr>
          <p:cNvPr id="18" name="Group 17">
            <a:extLst>
              <a:ext uri="{FF2B5EF4-FFF2-40B4-BE49-F238E27FC236}">
                <a16:creationId xmlns:a16="http://schemas.microsoft.com/office/drawing/2014/main" id="{D47417F2-A18C-3850-044C-78A9E8D8E1F9}"/>
              </a:ext>
            </a:extLst>
          </p:cNvPr>
          <p:cNvGrpSpPr/>
          <p:nvPr/>
        </p:nvGrpSpPr>
        <p:grpSpPr>
          <a:xfrm>
            <a:off x="1022758" y="3481419"/>
            <a:ext cx="10614506" cy="553998"/>
            <a:chOff x="1022758" y="2074311"/>
            <a:chExt cx="10614506" cy="553998"/>
          </a:xfrm>
        </p:grpSpPr>
        <p:sp>
          <p:nvSpPr>
            <p:cNvPr id="19" name="TextBox 18">
              <a:extLst>
                <a:ext uri="{FF2B5EF4-FFF2-40B4-BE49-F238E27FC236}">
                  <a16:creationId xmlns:a16="http://schemas.microsoft.com/office/drawing/2014/main" id="{8516BC4A-085C-E9F3-D760-630ECBCD29F8}"/>
                </a:ext>
              </a:extLst>
            </p:cNvPr>
            <p:cNvSpPr txBox="1">
              <a:spLocks/>
            </p:cNvSpPr>
            <p:nvPr/>
          </p:nvSpPr>
          <p:spPr>
            <a:xfrm>
              <a:off x="1022758" y="2074311"/>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800" b="1" dirty="0">
                  <a:solidFill>
                    <a:srgbClr val="000000"/>
                  </a:solidFill>
                  <a:cs typeface="Arial"/>
                </a:rPr>
                <a:t>Summary of ERCOT Comments</a:t>
              </a:r>
            </a:p>
          </p:txBody>
        </p:sp>
        <p:sp>
          <p:nvSpPr>
            <p:cNvPr id="20" name="TextBox 19">
              <a:extLst>
                <a:ext uri="{FF2B5EF4-FFF2-40B4-BE49-F238E27FC236}">
                  <a16:creationId xmlns:a16="http://schemas.microsoft.com/office/drawing/2014/main" id="{A42214C4-5A61-D301-5FA2-C74CBD6EC47F}"/>
                </a:ext>
              </a:extLst>
            </p:cNvPr>
            <p:cNvSpPr txBox="1"/>
            <p:nvPr>
              <p:custDataLst>
                <p:tags r:id="rId11"/>
              </p:custDataLst>
            </p:nvPr>
          </p:nvSpPr>
          <p:spPr>
            <a:xfrm>
              <a:off x="3924729" y="2074311"/>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dirty="0"/>
                <a:t>Review updated ERCOT comments to PGRR145 filed on April 4</a:t>
              </a:r>
            </a:p>
            <a:p>
              <a:pPr marL="285750" indent="-285750">
                <a:spcBef>
                  <a:spcPts val="0"/>
                </a:spcBef>
                <a:spcAft>
                  <a:spcPts val="0"/>
                </a:spcAft>
                <a:buFont typeface="Arial" panose="020B0604020202020204" pitchFamily="34" charset="0"/>
                <a:buChar char="•"/>
              </a:pPr>
              <a:r>
                <a:rPr lang="en-US" dirty="0"/>
                <a:t>Review ERCOT responses to stakeholder comments</a:t>
              </a:r>
              <a:r>
                <a:rPr lang="en-US" baseline="30000" dirty="0"/>
                <a:t>1</a:t>
              </a:r>
              <a:endParaRPr lang="en-US" dirty="0"/>
            </a:p>
          </p:txBody>
        </p:sp>
      </p:grpSp>
      <p:cxnSp>
        <p:nvCxnSpPr>
          <p:cNvPr id="21" name="Straight Connector 20">
            <a:extLst>
              <a:ext uri="{FF2B5EF4-FFF2-40B4-BE49-F238E27FC236}">
                <a16:creationId xmlns:a16="http://schemas.microsoft.com/office/drawing/2014/main" id="{15D6F529-E280-115A-9768-6C6D6FBDEC16}"/>
              </a:ext>
            </a:extLst>
          </p:cNvPr>
          <p:cNvCxnSpPr>
            <a:cxnSpLocks/>
          </p:cNvCxnSpPr>
          <p:nvPr/>
        </p:nvCxnSpPr>
        <p:spPr>
          <a:xfrm>
            <a:off x="554736" y="3351282"/>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86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43A1E-BF6A-D954-CC18-6B95142230A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6BAEA5-77E8-D9D8-9B00-DD9B4436AF53}"/>
              </a:ext>
            </a:extLst>
          </p:cNvPr>
          <p:cNvGraphicFramePr>
            <a:graphicFrameLocks noChangeAspect="1"/>
          </p:cNvGraphicFramePr>
          <p:nvPr>
            <p:custDataLst>
              <p:tags r:id="rId1"/>
            </p:custDataLst>
            <p:extLst>
              <p:ext uri="{D42A27DB-BD31-4B8C-83A1-F6EECF244321}">
                <p14:modId xmlns:p14="http://schemas.microsoft.com/office/powerpoint/2010/main" val="2617100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46BAEA5-77E8-D9D8-9B00-DD9B4436AF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2917EF1D-6EA5-CAFC-C800-D0319509F022}"/>
              </a:ext>
            </a:extLst>
          </p:cNvPr>
          <p:cNvSpPr>
            <a:spLocks noGrp="1"/>
          </p:cNvSpPr>
          <p:nvPr>
            <p:ph type="sldNum" sz="quarter" idx="12"/>
          </p:nvPr>
        </p:nvSpPr>
        <p:spPr/>
        <p:txBody>
          <a:bodyPr/>
          <a:lstStyle/>
          <a:p>
            <a:fld id="{BCDE79FB-97BA-492B-8D57-F1373F9ADA95}" type="slidenum">
              <a:rPr lang="en-US" smtClean="0"/>
              <a:t>20</a:t>
            </a:fld>
            <a:endParaRPr lang="en-US"/>
          </a:p>
        </p:txBody>
      </p:sp>
      <p:sp>
        <p:nvSpPr>
          <p:cNvPr id="3" name="Rectangle 2">
            <a:extLst>
              <a:ext uri="{FF2B5EF4-FFF2-40B4-BE49-F238E27FC236}">
                <a16:creationId xmlns:a16="http://schemas.microsoft.com/office/drawing/2014/main" id="{C3DB413A-C922-0DF3-967F-53638B938909}"/>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821A089-2975-C5E3-D456-ADF8B1497030}"/>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55DCFD36-F9E9-409E-85E4-688A00B0270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2A207789-2722-7A95-E26C-9FA1AA6F8CA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6FA07A-1CE3-42E2-12F1-AA277F8F0A0D}"/>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0D84C81-CC5E-4CE5-E0C3-1C3E31FD42DB}"/>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F4635A-F9F3-5E2A-C2E7-4CFCA5328A47}"/>
              </a:ext>
            </a:extLst>
          </p:cNvPr>
          <p:cNvSpPr txBox="1">
            <a:spLocks/>
          </p:cNvSpPr>
          <p:nvPr/>
        </p:nvSpPr>
        <p:spPr>
          <a:xfrm>
            <a:off x="554737" y="1447653"/>
            <a:ext cx="3069242" cy="13080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Maintain sufficient stability margin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Mitigation of identified instability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Coordination with TSPs</a:t>
            </a:r>
          </a:p>
        </p:txBody>
      </p:sp>
      <p:sp>
        <p:nvSpPr>
          <p:cNvPr id="15" name="TextBox 14">
            <a:extLst>
              <a:ext uri="{FF2B5EF4-FFF2-40B4-BE49-F238E27FC236}">
                <a16:creationId xmlns:a16="http://schemas.microsoft.com/office/drawing/2014/main" id="{329E8B31-D895-4462-5514-BEB520416B82}"/>
              </a:ext>
            </a:extLst>
          </p:cNvPr>
          <p:cNvSpPr txBox="1"/>
          <p:nvPr/>
        </p:nvSpPr>
        <p:spPr>
          <a:xfrm>
            <a:off x="4110527" y="1447653"/>
            <a:ext cx="7526737" cy="20082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If stability screening criteria violation is identified, ERCOT and the applicable TSP(s) investigates mitigation measures, including transmission improvements, and identifies any required modifications to load levels or timing reflected in the Load Commissioning Plan </a:t>
            </a:r>
            <a:r>
              <a:rPr lang="en-US"/>
              <a:t>and determines the amount of peak Demand that can be reliably served in each study year consistent with applicable planning criteria and identified violations, including stability constraints</a:t>
            </a:r>
          </a:p>
          <a:p>
            <a:pPr lvl="1">
              <a:buClr>
                <a:srgbClr val="000000"/>
              </a:buClr>
              <a:defRPr/>
            </a:pPr>
            <a:r>
              <a:rPr lang="en-US"/>
              <a:t>Updated dynamic data is evaluated based on whether it is expected to have an adverse impact on results (replacing prior “consistent with” standard)</a:t>
            </a:r>
            <a:endParaRPr kumimoji="0" lang="en-US" sz="1600" b="0" i="0" u="none" strike="noStrike" kern="1200" cap="none" spc="0" normalizeH="0" baseline="0" noProof="0">
              <a:ln>
                <a:noFill/>
              </a:ln>
              <a:effectLst/>
              <a:uLnTx/>
              <a:uFillTx/>
              <a:latin typeface="Arial"/>
              <a:ea typeface="+mn-ea"/>
              <a:cs typeface="+mn-cs"/>
            </a:endParaRPr>
          </a:p>
        </p:txBody>
      </p:sp>
      <p:sp>
        <p:nvSpPr>
          <p:cNvPr id="25" name="2. Slide Title">
            <a:extLst>
              <a:ext uri="{FF2B5EF4-FFF2-40B4-BE49-F238E27FC236}">
                <a16:creationId xmlns:a16="http://schemas.microsoft.com/office/drawing/2014/main" id="{73247159-A39A-476A-FBF4-C729676CEAA2}"/>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Stability Screening Study</a:t>
            </a:r>
          </a:p>
        </p:txBody>
      </p:sp>
      <p:sp>
        <p:nvSpPr>
          <p:cNvPr id="26" name="TrackerNumBlue 7">
            <a:extLst>
              <a:ext uri="{FF2B5EF4-FFF2-40B4-BE49-F238E27FC236}">
                <a16:creationId xmlns:a16="http://schemas.microsoft.com/office/drawing/2014/main" id="{A5467B30-F61E-A8D5-54F1-608905272510}"/>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Tree>
    <p:extLst>
      <p:ext uri="{BB962C8B-B14F-4D97-AF65-F5344CB8AC3E}">
        <p14:creationId xmlns:p14="http://schemas.microsoft.com/office/powerpoint/2010/main" val="21876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35542-7B98-CA02-5CE3-CFB8E35C6AC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AF49725-1938-3BA0-AFE5-D877804BAB75}"/>
              </a:ext>
            </a:extLst>
          </p:cNvPr>
          <p:cNvGraphicFramePr>
            <a:graphicFrameLocks noChangeAspect="1"/>
          </p:cNvGraphicFramePr>
          <p:nvPr>
            <p:custDataLst>
              <p:tags r:id="rId1"/>
            </p:custDataLst>
            <p:extLst>
              <p:ext uri="{D42A27DB-BD31-4B8C-83A1-F6EECF244321}">
                <p14:modId xmlns:p14="http://schemas.microsoft.com/office/powerpoint/2010/main" val="2922376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3AF49725-1938-3BA0-AFE5-D877804BAB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CB5286BC-B5CD-ED95-0429-66B2BA5CD562}"/>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Slide Number Placeholder 7">
            <a:extLst>
              <a:ext uri="{FF2B5EF4-FFF2-40B4-BE49-F238E27FC236}">
                <a16:creationId xmlns:a16="http://schemas.microsoft.com/office/drawing/2014/main" id="{388DE60D-6B2A-23C0-1863-924B3A80327A}"/>
              </a:ext>
            </a:extLst>
          </p:cNvPr>
          <p:cNvSpPr>
            <a:spLocks noGrp="1"/>
          </p:cNvSpPr>
          <p:nvPr>
            <p:ph type="sldNum" sz="quarter" idx="12"/>
          </p:nvPr>
        </p:nvSpPr>
        <p:spPr/>
        <p:txBody>
          <a:bodyPr/>
          <a:lstStyle/>
          <a:p>
            <a:fld id="{BCDE79FB-97BA-492B-8D57-F1373F9ADA95}" type="slidenum">
              <a:rPr lang="en-US" smtClean="0"/>
              <a:t>21</a:t>
            </a:fld>
            <a:endParaRPr lang="en-US"/>
          </a:p>
        </p:txBody>
      </p:sp>
      <p:sp>
        <p:nvSpPr>
          <p:cNvPr id="9" name="Rectangle 8">
            <a:extLst>
              <a:ext uri="{FF2B5EF4-FFF2-40B4-BE49-F238E27FC236}">
                <a16:creationId xmlns:a16="http://schemas.microsoft.com/office/drawing/2014/main" id="{267F1C21-0181-294F-682A-49802064EEF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797639E-C4BD-D154-5C8D-F1905B9BC02F}"/>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CB2A1E05-4DEE-5E41-14E6-6A35C08E954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E69AC6-5D0C-0881-0E40-F514BD0D2ACC}"/>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C6D3CFDB-E09C-7906-36BC-3BA40CBEB9ED}"/>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1238D8-56F4-EC08-5FFC-6A444CFAA014}"/>
              </a:ext>
            </a:extLst>
          </p:cNvPr>
          <p:cNvSpPr txBox="1">
            <a:spLocks/>
          </p:cNvSpPr>
          <p:nvPr/>
        </p:nvSpPr>
        <p:spPr>
          <a:xfrm>
            <a:off x="554737" y="1447653"/>
            <a:ext cx="3069242" cy="134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Actionable study outcome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MW allocations by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Identification of required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Security visibility</a:t>
            </a:r>
          </a:p>
        </p:txBody>
      </p:sp>
      <p:sp>
        <p:nvSpPr>
          <p:cNvPr id="22" name="TextBox 21">
            <a:extLst>
              <a:ext uri="{FF2B5EF4-FFF2-40B4-BE49-F238E27FC236}">
                <a16:creationId xmlns:a16="http://schemas.microsoft.com/office/drawing/2014/main" id="{5B53D7CB-1332-C5CD-E462-1C3DDD91E6C2}"/>
              </a:ext>
            </a:extLst>
          </p:cNvPr>
          <p:cNvSpPr txBox="1">
            <a:spLocks/>
          </p:cNvSpPr>
          <p:nvPr/>
        </p:nvSpPr>
        <p:spPr>
          <a:xfrm>
            <a:off x="4110527" y="1447653"/>
            <a:ext cx="7526737" cy="33162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produces the Batch Zero Report summarizing study results and identified transmission upgrades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each assessed Large Load, ERCOT updates the originally provided Load Commissioning Plan reflecting the amount of peak Demand that can be reliably served each year and the upgrades required to support each level of Demand</a:t>
            </a:r>
            <a:r>
              <a:rPr lang="en-US">
                <a:latin typeface="Arial"/>
              </a:rPr>
              <a:t>. </a:t>
            </a:r>
            <a:br>
              <a:rPr lang="en-US"/>
            </a:br>
            <a:r>
              <a:rPr lang="en-US"/>
              <a:t>The amount of load that may be reliably served for 2033 will be set equal to requested MW for load not achievable in earlier years</a:t>
            </a:r>
            <a:endParaRPr lang="en-US">
              <a:solidFill>
                <a:srgbClr val="FF0000"/>
              </a:solidFill>
            </a:endParaRPr>
          </a:p>
          <a:p>
            <a:pPr lvl="1">
              <a:buClr>
                <a:srgbClr val="000000"/>
              </a:buClr>
              <a:defRPr/>
            </a:pPr>
            <a:r>
              <a:rPr lang="en-US">
                <a:ea typeface="+mn-lt"/>
                <a:cs typeface="+mn-lt"/>
              </a:rPr>
              <a:t>ERCOT includes estimated security requirements in the Batch Zero Report based on TSP cost inputs; TSPs finalize financial security and CIAC obligations in the Interconnection Agreement</a:t>
            </a:r>
            <a:endParaRPr lang="en-US" sz="1600" b="0" i="0" u="none" kern="1200" cap="none" spc="0" normalizeH="0" baseline="0" noProof="0">
              <a:ln>
                <a:noFill/>
              </a:ln>
              <a:effectLst/>
              <a:uLnTx/>
              <a:uFillTx/>
              <a:ea typeface="+mn-lt"/>
              <a:cs typeface="+mn-lt"/>
            </a:endParaRPr>
          </a:p>
          <a:p>
            <a:pPr lvl="1">
              <a:buClr>
                <a:srgbClr val="000000"/>
              </a:buClr>
              <a:defRPr/>
            </a:pPr>
            <a:r>
              <a:rPr lang="en-US"/>
              <a:t>Execution of the Interconnection Agreement reflecting required financial security and cost obligations is required for the ILLE to accept allocated MW amounts and schedule</a:t>
            </a:r>
            <a:endParaRPr kumimoji="0" lang="en-US" sz="1600" b="0" i="0" u="none" strike="noStrike" kern="1200" cap="none" spc="0" normalizeH="0" baseline="0" noProof="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CC7B73C5-420B-4E3E-5E8C-76BC77BC8DBD}"/>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Final Report</a:t>
            </a:r>
          </a:p>
        </p:txBody>
      </p:sp>
      <p:sp>
        <p:nvSpPr>
          <p:cNvPr id="5" name="TrackerNumBlue 7">
            <a:extLst>
              <a:ext uri="{FF2B5EF4-FFF2-40B4-BE49-F238E27FC236}">
                <a16:creationId xmlns:a16="http://schemas.microsoft.com/office/drawing/2014/main" id="{4E9FDBAE-1A73-667C-4A9B-C2B123EDE5B6}"/>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Tree>
    <p:extLst>
      <p:ext uri="{BB962C8B-B14F-4D97-AF65-F5344CB8AC3E}">
        <p14:creationId xmlns:p14="http://schemas.microsoft.com/office/powerpoint/2010/main" val="169467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A8D6-9601-335D-1985-2642B68B31A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083F402-EEF3-CA79-567A-1CCA309BEC30}"/>
              </a:ext>
            </a:extLst>
          </p:cNvPr>
          <p:cNvGraphicFramePr>
            <a:graphicFrameLocks noChangeAspect="1"/>
          </p:cNvGraphicFramePr>
          <p:nvPr>
            <p:custDataLst>
              <p:tags r:id="rId1"/>
            </p:custDataLst>
            <p:extLst>
              <p:ext uri="{D42A27DB-BD31-4B8C-83A1-F6EECF244321}">
                <p14:modId xmlns:p14="http://schemas.microsoft.com/office/powerpoint/2010/main" val="669772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083F402-EEF3-CA79-567A-1CCA309BEC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12EA0EEA-0516-8E7B-5AF7-9CAEDAB4E6E8}"/>
              </a:ext>
            </a:extLst>
          </p:cNvPr>
          <p:cNvSpPr>
            <a:spLocks noGrp="1"/>
          </p:cNvSpPr>
          <p:nvPr>
            <p:ph type="sldNum" sz="quarter" idx="12"/>
          </p:nvPr>
        </p:nvSpPr>
        <p:spPr/>
        <p:txBody>
          <a:bodyPr/>
          <a:lstStyle/>
          <a:p>
            <a:fld id="{BCDE79FB-97BA-492B-8D57-F1373F9ADA95}" type="slidenum">
              <a:rPr lang="en-US" smtClean="0"/>
              <a:t>22</a:t>
            </a:fld>
            <a:endParaRPr lang="en-US"/>
          </a:p>
        </p:txBody>
      </p:sp>
      <p:sp>
        <p:nvSpPr>
          <p:cNvPr id="3" name="Rectangle 2">
            <a:extLst>
              <a:ext uri="{FF2B5EF4-FFF2-40B4-BE49-F238E27FC236}">
                <a16:creationId xmlns:a16="http://schemas.microsoft.com/office/drawing/2014/main" id="{5A8E2C78-D530-5F79-3FDE-D492F6764E2C}"/>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3019FCDC-9254-5F73-CA6F-2EE64E5E4036}"/>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F136F124-643D-A48C-B402-39C6AD26B1C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1" name="Straight Connector 10">
            <a:extLst>
              <a:ext uri="{FF2B5EF4-FFF2-40B4-BE49-F238E27FC236}">
                <a16:creationId xmlns:a16="http://schemas.microsoft.com/office/drawing/2014/main" id="{76F1CCD4-9AC6-855C-D9BF-1CF846A5EEA4}"/>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71F467-C7A7-986D-82C3-AB4651A6D9E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421707C4-B547-B8B0-626A-669E5393D97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08E8E1-AC98-609D-B666-3B3B019F6781}"/>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commitment gate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TDSP attestation as trigger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projects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Planning certainty before refinement</a:t>
            </a:r>
          </a:p>
        </p:txBody>
      </p:sp>
      <p:sp>
        <p:nvSpPr>
          <p:cNvPr id="15" name="TextBox 14">
            <a:extLst>
              <a:ext uri="{FF2B5EF4-FFF2-40B4-BE49-F238E27FC236}">
                <a16:creationId xmlns:a16="http://schemas.microsoft.com/office/drawing/2014/main" id="{677A844E-A2C1-782F-8F4F-A613F7537F93}"/>
              </a:ext>
            </a:extLst>
          </p:cNvPr>
          <p:cNvSpPr txBox="1">
            <a:spLocks/>
          </p:cNvSpPr>
          <p:nvPr/>
        </p:nvSpPr>
        <p:spPr>
          <a:xfrm>
            <a:off x="4110527" y="1447653"/>
            <a:ext cx="7526737" cy="405495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To accept the allocated MW and schedule documented in the LCP, the ILLE must execute a </a:t>
            </a:r>
            <a:r>
              <a:rPr lang="en-US" dirty="0"/>
              <a:t>binding Interconnection Agreement by the commitment deadline. The agreement must satisfy the requirements defined in Section 9.7.2 (aligned with PUCT Project No. 58481)</a:t>
            </a:r>
            <a:endParaRPr lang="en-US" sz="1600" b="0" i="0" u="none" strike="noStrike" kern="1200" cap="none" spc="0" normalizeH="0" baseline="0" noProof="0" dirty="0">
              <a:ln>
                <a:noFill/>
              </a:ln>
              <a:effectLst/>
              <a:uLnTx/>
              <a:uFillTx/>
              <a:latin typeface="Arial"/>
              <a:cs typeface="Arial"/>
            </a:endParaRP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The interconnecting </a:t>
            </a:r>
            <a:r>
              <a:rPr lang="en-US" dirty="0">
                <a:latin typeface="Arial"/>
              </a:rPr>
              <a:t>DSP</a:t>
            </a:r>
            <a:r>
              <a:rPr kumimoji="0" lang="en-US" sz="1600" b="0" i="0" u="none" strike="noStrike" kern="1200" cap="none" spc="0" normalizeH="0" baseline="0" noProof="0" dirty="0">
                <a:ln>
                  <a:noFill/>
                </a:ln>
                <a:effectLst/>
                <a:uLnTx/>
                <a:uFillTx/>
                <a:latin typeface="Arial"/>
                <a:ea typeface="+mn-ea"/>
                <a:cs typeface="+mn-cs"/>
              </a:rPr>
              <a:t> must </a:t>
            </a:r>
            <a:r>
              <a:rPr lang="en-US" dirty="0"/>
              <a:t>submit formal attestation to ERCOT confirming that the ILLE has executed the Interconnection Agreement by the deadline. This attestation serves as verification that the load has satisfied the commitment requirement for inclusion in the Batch Zero Refinement Study</a:t>
            </a:r>
            <a:endParaRPr kumimoji="0" lang="en-US" sz="1600" b="0" i="0" u="none" strike="noStrike" kern="1200" cap="none" spc="0" normalizeH="0" baseline="0" noProof="0" dirty="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Large Loads that do not </a:t>
            </a:r>
            <a:r>
              <a:rPr lang="en-US" dirty="0"/>
              <a:t>satisfy the commitment requirement by the deadline are deemed withdrawn from the Batch Zero process and are excluded from the Refinement Study and resulting Transmission Plan</a:t>
            </a:r>
            <a:endParaRPr lang="en-US" dirty="0">
              <a:latin typeface="Arial"/>
            </a:endParaRPr>
          </a:p>
          <a:p>
            <a:pPr lvl="1">
              <a:buClr>
                <a:srgbClr val="000000"/>
              </a:buClr>
              <a:defRPr/>
            </a:pPr>
            <a:r>
              <a:rPr lang="en-US" dirty="0"/>
              <a:t>MW allocations for Large Loads that meet the commitment requirement by the deadline are preserved and are not adjusted during the Refinement Study once commitment requirements are met. The Refinement Study may modify recommended transmission facility improvements but does not revisit committed MW amounts</a:t>
            </a:r>
            <a:endParaRPr kumimoji="0" lang="en-US" sz="1600" b="0" i="0" u="none" strike="noStrike" kern="1200" cap="none" spc="0" normalizeH="0" baseline="0" noProof="0" dirty="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683BB806-C21E-3D66-BC56-820472A61D46}"/>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Developer Commitment Deadline</a:t>
            </a:r>
          </a:p>
        </p:txBody>
      </p:sp>
      <p:sp>
        <p:nvSpPr>
          <p:cNvPr id="5" name="TrackerNumBlue 7">
            <a:extLst>
              <a:ext uri="{FF2B5EF4-FFF2-40B4-BE49-F238E27FC236}">
                <a16:creationId xmlns:a16="http://schemas.microsoft.com/office/drawing/2014/main" id="{DE2B6432-7985-F379-B094-D379C8312A55}"/>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5</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59080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AB4-698C-FA2C-3087-EFD5391952E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CCEC20-E61A-3F26-3585-7AA353B1E8EF}"/>
              </a:ext>
            </a:extLst>
          </p:cNvPr>
          <p:cNvGraphicFramePr>
            <a:graphicFrameLocks noChangeAspect="1"/>
          </p:cNvGraphicFramePr>
          <p:nvPr>
            <p:custDataLst>
              <p:tags r:id="rId1"/>
            </p:custDataLst>
            <p:extLst>
              <p:ext uri="{D42A27DB-BD31-4B8C-83A1-F6EECF244321}">
                <p14:modId xmlns:p14="http://schemas.microsoft.com/office/powerpoint/2010/main" val="3275974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D9CCEC20-E61A-3F26-3585-7AA353B1E8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08F78D65-82E5-F8C0-6FD5-45FBD199BC84}"/>
              </a:ext>
            </a:extLst>
          </p:cNvPr>
          <p:cNvSpPr>
            <a:spLocks noGrp="1"/>
          </p:cNvSpPr>
          <p:nvPr>
            <p:ph type="sldNum" sz="quarter" idx="12"/>
          </p:nvPr>
        </p:nvSpPr>
        <p:spPr/>
        <p:txBody>
          <a:bodyPr/>
          <a:lstStyle/>
          <a:p>
            <a:fld id="{BCDE79FB-97BA-492B-8D57-F1373F9ADA95}" type="slidenum">
              <a:rPr lang="en-US" smtClean="0"/>
              <a:t>23</a:t>
            </a:fld>
            <a:endParaRPr lang="en-US"/>
          </a:p>
        </p:txBody>
      </p:sp>
      <p:sp>
        <p:nvSpPr>
          <p:cNvPr id="3" name="Rectangle 2">
            <a:extLst>
              <a:ext uri="{FF2B5EF4-FFF2-40B4-BE49-F238E27FC236}">
                <a16:creationId xmlns:a16="http://schemas.microsoft.com/office/drawing/2014/main" id="{B2A2FE26-41A9-82A5-A279-66CA0C44AA81}"/>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B9362E8-274C-0C9E-505A-9AFD2C013E1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7963105-94DF-E5BA-8B65-DD48A4921DA6}"/>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6F9C1398-38A5-918D-4229-41D4C60A90C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0FF6F25-11D5-1775-E79B-F2395AB711C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4C22C840-F1FF-0809-2529-21AFDDE18B4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68122E-28D3-C310-197A-37C70538C09A}"/>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loads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Re-evaluation of identified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Right-sizing of transmission scope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Preparation of Transmission Plan for RPG</a:t>
            </a:r>
          </a:p>
        </p:txBody>
      </p:sp>
      <p:sp>
        <p:nvSpPr>
          <p:cNvPr id="14" name="TextBox 13">
            <a:extLst>
              <a:ext uri="{FF2B5EF4-FFF2-40B4-BE49-F238E27FC236}">
                <a16:creationId xmlns:a16="http://schemas.microsoft.com/office/drawing/2014/main" id="{8941D379-2D5D-8A0A-D7D6-4DAD3B0971F8}"/>
              </a:ext>
            </a:extLst>
          </p:cNvPr>
          <p:cNvSpPr txBox="1">
            <a:spLocks/>
          </p:cNvSpPr>
          <p:nvPr/>
        </p:nvSpPr>
        <p:spPr>
          <a:xfrm>
            <a:off x="4110527" y="1447653"/>
            <a:ext cx="7526737"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Immediately following the commitment deadline, ERCOT updates the Batch Zero study to include only </a:t>
            </a:r>
            <a:r>
              <a:rPr kumimoji="0" lang="en-US" sz="1600" b="0" i="0" u="none" strike="noStrike" kern="1200" cap="none" spc="0" normalizeH="0" baseline="0" noProof="0">
                <a:ln>
                  <a:noFill/>
                </a:ln>
                <a:effectLst/>
                <a:uLnTx/>
                <a:uFillTx/>
                <a:latin typeface="Arial"/>
                <a:ea typeface="+mn-ea"/>
                <a:cs typeface="+mn-cs"/>
              </a:rPr>
              <a:t>those Large Loads that met commitment requirements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evaluates whether the remaining loads continue to result in planning criteria violations and whether previously identified transmission upgrades are still needed, need modification, or are no longer required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works iteratively with relevant TSPs during this period and develops the final Transmission Plan to be delivered to RPG</a:t>
            </a:r>
          </a:p>
          <a:p>
            <a:pPr lvl="1">
              <a:buClr>
                <a:srgbClr val="000000"/>
              </a:buClr>
              <a:defRPr/>
            </a:pPr>
            <a:r>
              <a:rPr lang="en-US"/>
              <a:t>The Refinement Study may modify recommended transmission improvements but does not adjust MW allocations for Large Loads that met commitment criteria</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The Refinement Study results in a final report and recommended Transmission Facility improvements submitted for RPG Project Review</a:t>
            </a:r>
            <a:endParaRPr kumimoji="0" lang="en-US" sz="1600" b="0" i="0" u="none" strike="noStrike" kern="1200" cap="none" spc="0" normalizeH="0" baseline="0" noProof="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39FC2CEF-916D-D5C3-978A-1ED1189F661C}"/>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Batch Refinement Study</a:t>
            </a:r>
          </a:p>
        </p:txBody>
      </p:sp>
      <p:sp>
        <p:nvSpPr>
          <p:cNvPr id="17" name="TrackerNumBlue 7">
            <a:extLst>
              <a:ext uri="{FF2B5EF4-FFF2-40B4-BE49-F238E27FC236}">
                <a16:creationId xmlns:a16="http://schemas.microsoft.com/office/drawing/2014/main" id="{DD5A5C2A-6A37-BC00-2066-A219F94E9972}"/>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6</a:t>
            </a:r>
          </a:p>
        </p:txBody>
      </p:sp>
    </p:spTree>
    <p:extLst>
      <p:ext uri="{BB962C8B-B14F-4D97-AF65-F5344CB8AC3E}">
        <p14:creationId xmlns:p14="http://schemas.microsoft.com/office/powerpoint/2010/main" val="658367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AD95-8277-3998-4208-1776FFBAAF1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0C2CBF-CA2F-D8D7-857B-0FF4BBCA81A4}"/>
              </a:ext>
            </a:extLst>
          </p:cNvPr>
          <p:cNvGraphicFramePr>
            <a:graphicFrameLocks noChangeAspect="1"/>
          </p:cNvGraphicFramePr>
          <p:nvPr>
            <p:custDataLst>
              <p:tags r:id="rId1"/>
            </p:custDataLst>
            <p:extLst>
              <p:ext uri="{D42A27DB-BD31-4B8C-83A1-F6EECF244321}">
                <p14:modId xmlns:p14="http://schemas.microsoft.com/office/powerpoint/2010/main" val="2070572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7" name="think-cell data - do not delete" hidden="1">
                        <a:extLst>
                          <a:ext uri="{FF2B5EF4-FFF2-40B4-BE49-F238E27FC236}">
                            <a16:creationId xmlns:a16="http://schemas.microsoft.com/office/drawing/2014/main" id="{E70C2CBF-CA2F-D8D7-857B-0FF4BBCA81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5312A87-728A-879B-678D-DF04E1999EA6}"/>
              </a:ext>
            </a:extLst>
          </p:cNvPr>
          <p:cNvSpPr>
            <a:spLocks noGrp="1"/>
          </p:cNvSpPr>
          <p:nvPr>
            <p:ph type="sldNum" sz="quarter" idx="12"/>
          </p:nvPr>
        </p:nvSpPr>
        <p:spPr/>
        <p:txBody>
          <a:bodyPr/>
          <a:lstStyle/>
          <a:p>
            <a:fld id="{BCDE79FB-97BA-492B-8D57-F1373F9ADA95}" type="slidenum">
              <a:rPr lang="en-US" smtClean="0"/>
              <a:t>24</a:t>
            </a:fld>
            <a:endParaRPr lang="en-US"/>
          </a:p>
        </p:txBody>
      </p:sp>
      <p:sp>
        <p:nvSpPr>
          <p:cNvPr id="48" name="Sticky">
            <a:extLst>
              <a:ext uri="{FF2B5EF4-FFF2-40B4-BE49-F238E27FC236}">
                <a16:creationId xmlns:a16="http://schemas.microsoft.com/office/drawing/2014/main" id="{9C91E71B-47F6-48AD-DB5A-F29698EAE669}"/>
              </a:ext>
            </a:extLst>
          </p:cNvPr>
          <p:cNvSpPr/>
          <p:nvPr>
            <p:custDataLst>
              <p:tags r:id="rId2"/>
            </p:custDataLst>
          </p:nvPr>
        </p:nvSpPr>
        <p:spPr>
          <a:xfrm>
            <a:off x="6418352" y="3839476"/>
            <a:ext cx="2095500" cy="389186"/>
          </a:xfrm>
          <a:prstGeom prst="foldedCorne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3500" tIns="76575" rIns="63500" bIns="635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update (highlight changes)</a:t>
            </a:r>
          </a:p>
        </p:txBody>
      </p:sp>
      <p:sp>
        <p:nvSpPr>
          <p:cNvPr id="49" name="Rectangle 48">
            <a:extLst>
              <a:ext uri="{FF2B5EF4-FFF2-40B4-BE49-F238E27FC236}">
                <a16:creationId xmlns:a16="http://schemas.microsoft.com/office/drawing/2014/main" id="{CE538C0F-85A7-C29E-DF70-E3BCDE846EF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DEC5B218-6142-0504-016C-74B9EB72A3E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433A34E2-0E80-5913-6779-DDCA995A1C4F}"/>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52" name="Straight Connector 51">
            <a:extLst>
              <a:ext uri="{FF2B5EF4-FFF2-40B4-BE49-F238E27FC236}">
                <a16:creationId xmlns:a16="http://schemas.microsoft.com/office/drawing/2014/main" id="{32DFD5CD-2C87-34B0-7A8C-C184B8CD534F}"/>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4B9A5E5-5561-AEB7-63EF-6A7676287844}"/>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54" name="Straight Connector 53">
            <a:extLst>
              <a:ext uri="{FF2B5EF4-FFF2-40B4-BE49-F238E27FC236}">
                <a16:creationId xmlns:a16="http://schemas.microsoft.com/office/drawing/2014/main" id="{013E8726-F178-8E1F-9643-86144DD67358}"/>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5EF411B-D77B-9077-0735-BA1BA022085B}"/>
              </a:ext>
            </a:extLst>
          </p:cNvPr>
          <p:cNvSpPr txBox="1">
            <a:spLocks/>
          </p:cNvSpPr>
          <p:nvPr/>
        </p:nvSpPr>
        <p:spPr>
          <a:xfrm>
            <a:off x="554737" y="1447653"/>
            <a:ext cx="3069242" cy="208518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Stakeholder review and transparency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Time-bound comment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Preservation of governance pathway</a:t>
            </a:r>
          </a:p>
        </p:txBody>
      </p:sp>
      <p:sp>
        <p:nvSpPr>
          <p:cNvPr id="56" name="TextBox 55">
            <a:extLst>
              <a:ext uri="{FF2B5EF4-FFF2-40B4-BE49-F238E27FC236}">
                <a16:creationId xmlns:a16="http://schemas.microsoft.com/office/drawing/2014/main" id="{5D11CE9D-7172-D3F6-D2CC-33C293F09568}"/>
              </a:ext>
            </a:extLst>
          </p:cNvPr>
          <p:cNvSpPr txBox="1">
            <a:spLocks/>
          </p:cNvSpPr>
          <p:nvPr/>
        </p:nvSpPr>
        <p:spPr>
          <a:xfrm>
            <a:off x="4110527" y="1447653"/>
            <a:ext cx="7526737"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The Batch Refinement Study is submitted to the Regional Planning Group for revi</a:t>
            </a:r>
            <a:r>
              <a:rPr kumimoji="0" lang="en-US" sz="1600" b="0" i="0" u="none" strike="noStrike" kern="1200" cap="none" spc="0" normalizeH="0" baseline="0" noProof="0">
                <a:ln>
                  <a:noFill/>
                </a:ln>
                <a:effectLst/>
                <a:uLnTx/>
                <a:uFillTx/>
                <a:latin typeface="Arial"/>
                <a:ea typeface="+mn-ea"/>
                <a:cs typeface="+mn-cs"/>
              </a:rPr>
              <a:t>ew</a:t>
            </a:r>
            <a:r>
              <a:rPr lang="en-US">
                <a:latin typeface="Arial"/>
              </a:rPr>
              <a:t> including recommended Transmission Facility improvements resulting from the Refinement Study</a:t>
            </a:r>
            <a:endParaRPr lang="en-US"/>
          </a:p>
          <a:p>
            <a:pPr lvl="1">
              <a:buClr>
                <a:srgbClr val="000000"/>
              </a:buClr>
              <a:defRPr/>
            </a:pPr>
            <a:r>
              <a:rPr lang="en-US">
                <a:latin typeface="Arial"/>
                <a:cs typeface="Arial"/>
              </a:rPr>
              <a:t>RPG Project classification is based on the sum total of all transmission projects in the Refinement Study</a:t>
            </a:r>
            <a:endParaRPr lang="en-US">
              <a:latin typeface="Arial"/>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Stakeholders </a:t>
            </a:r>
            <a:r>
              <a:rPr lang="en-US">
                <a:latin typeface="Arial"/>
              </a:rPr>
              <a:t>have</a:t>
            </a:r>
            <a:r>
              <a:rPr kumimoji="0" lang="en-US" sz="1600" b="0" i="0" u="none" strike="noStrike" kern="1200" cap="none" spc="0" normalizeH="0" baseline="0" noProof="0">
                <a:ln>
                  <a:noFill/>
                </a:ln>
                <a:effectLst/>
                <a:uLnTx/>
                <a:uFillTx/>
                <a:latin typeface="Arial"/>
                <a:ea typeface="+mn-ea"/>
                <a:cs typeface="+mn-cs"/>
              </a:rPr>
              <a:t> an opportunity to submit comments within a defined review period. </a:t>
            </a:r>
            <a:r>
              <a:rPr lang="en-US"/>
              <a:t>RPG review focuses on the recommended Transmission Facility improvements identified in the Refinement Study and the associated technical assumptions</a:t>
            </a:r>
            <a:endParaRPr lang="en-US">
              <a:cs typeface="Arial"/>
            </a:endParaRPr>
          </a:p>
          <a:p>
            <a:pPr lvl="1">
              <a:buClr>
                <a:srgbClr val="000000"/>
              </a:buClr>
              <a:defRPr/>
            </a:pPr>
            <a:r>
              <a:rPr lang="en-US"/>
              <a:t>RPG review does not reopen MW allocations for committed Large Loads</a:t>
            </a:r>
          </a:p>
          <a:p>
            <a:pPr lvl="1">
              <a:buClr>
                <a:srgbClr val="000000"/>
              </a:buClr>
              <a:defRPr/>
            </a:pPr>
            <a:endParaRPr lang="en-US" sz="1600" b="0" i="0" u="none" strike="noStrike" kern="1200" cap="none" spc="0" normalizeH="0" baseline="0" noProof="0">
              <a:ln>
                <a:noFill/>
              </a:ln>
              <a:effectLst/>
              <a:uLnTx/>
              <a:uFillTx/>
              <a:latin typeface="Arial"/>
              <a:cs typeface="Arial"/>
            </a:endParaRPr>
          </a:p>
        </p:txBody>
      </p:sp>
      <p:sp>
        <p:nvSpPr>
          <p:cNvPr id="3" name="2. Slide Title">
            <a:extLst>
              <a:ext uri="{FF2B5EF4-FFF2-40B4-BE49-F238E27FC236}">
                <a16:creationId xmlns:a16="http://schemas.microsoft.com/office/drawing/2014/main" id="{4BE4C979-4543-1414-8823-2027807B5099}"/>
              </a:ext>
            </a:extLst>
          </p:cNvPr>
          <p:cNvSpPr txBox="1">
            <a:spLocks/>
          </p:cNvSpPr>
          <p:nvPr>
            <p:custDataLst>
              <p:tags r:id="rId3"/>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RPG Comment Period</a:t>
            </a:r>
          </a:p>
        </p:txBody>
      </p:sp>
      <p:sp>
        <p:nvSpPr>
          <p:cNvPr id="5" name="TrackerNumBlue 7">
            <a:extLst>
              <a:ext uri="{FF2B5EF4-FFF2-40B4-BE49-F238E27FC236}">
                <a16:creationId xmlns:a16="http://schemas.microsoft.com/office/drawing/2014/main" id="{603162BD-8E00-D887-9B63-B71525E3CA67}"/>
              </a:ext>
            </a:extLst>
          </p:cNvPr>
          <p:cNvSpPr/>
          <p:nvPr>
            <p:custDataLst>
              <p:tags r:id="rId4"/>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7</a:t>
            </a:r>
          </a:p>
        </p:txBody>
      </p:sp>
    </p:spTree>
    <p:extLst>
      <p:ext uri="{BB962C8B-B14F-4D97-AF65-F5344CB8AC3E}">
        <p14:creationId xmlns:p14="http://schemas.microsoft.com/office/powerpoint/2010/main" val="735107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6309-95F8-1B0F-A3E7-49EF4B590481}"/>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A17CAD-7F69-BBB4-7027-1EF4CC3DF481}"/>
              </a:ext>
            </a:extLst>
          </p:cNvPr>
          <p:cNvGraphicFramePr>
            <a:graphicFrameLocks noChangeAspect="1"/>
          </p:cNvGraphicFramePr>
          <p:nvPr>
            <p:custDataLst>
              <p:tags r:id="rId1"/>
            </p:custDataLst>
            <p:extLst>
              <p:ext uri="{D42A27DB-BD31-4B8C-83A1-F6EECF244321}">
                <p14:modId xmlns:p14="http://schemas.microsoft.com/office/powerpoint/2010/main" val="1206475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CA17CAD-7F69-BBB4-7027-1EF4CC3DF4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72B20D6-0D5E-FF57-B814-D3F36421B082}"/>
              </a:ext>
            </a:extLst>
          </p:cNvPr>
          <p:cNvSpPr>
            <a:spLocks noGrp="1"/>
          </p:cNvSpPr>
          <p:nvPr>
            <p:ph type="sldNum" sz="quarter" idx="12"/>
          </p:nvPr>
        </p:nvSpPr>
        <p:spPr/>
        <p:txBody>
          <a:bodyPr/>
          <a:lstStyle/>
          <a:p>
            <a:fld id="{BCDE79FB-97BA-492B-8D57-F1373F9ADA95}" type="slidenum">
              <a:rPr lang="en-US" smtClean="0"/>
              <a:t>25</a:t>
            </a:fld>
            <a:endParaRPr lang="en-US"/>
          </a:p>
        </p:txBody>
      </p:sp>
      <p:sp>
        <p:nvSpPr>
          <p:cNvPr id="3" name="Rectangle 2">
            <a:extLst>
              <a:ext uri="{FF2B5EF4-FFF2-40B4-BE49-F238E27FC236}">
                <a16:creationId xmlns:a16="http://schemas.microsoft.com/office/drawing/2014/main" id="{A1D1AB9C-F480-1451-72E8-15010EE769DE}"/>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422C4E7-8A5E-8992-25AA-DA4FEBEA099B}"/>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5E7E851F-2BBA-28A2-BB67-BA699AA8160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BBEF6CA5-2B2B-1638-334D-3DE5829967C6}"/>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616625-3423-10D8-5B36-BE2933796FF3}"/>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8C34DA1D-13E0-3CDC-3D05-D0C9ED2CC697}"/>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1DE2991-8421-851F-70A4-1E623E05C165}"/>
              </a:ext>
            </a:extLst>
          </p:cNvPr>
          <p:cNvSpPr txBox="1">
            <a:spLocks/>
          </p:cNvSpPr>
          <p:nvPr/>
        </p:nvSpPr>
        <p:spPr>
          <a:xfrm>
            <a:off x="554737" y="1447653"/>
            <a:ext cx="3069242" cy="10233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Targeted additional evaluation if necessary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Focused response to material concerns</a:t>
            </a:r>
          </a:p>
        </p:txBody>
      </p:sp>
      <p:sp>
        <p:nvSpPr>
          <p:cNvPr id="14" name="TextBox 13">
            <a:extLst>
              <a:ext uri="{FF2B5EF4-FFF2-40B4-BE49-F238E27FC236}">
                <a16:creationId xmlns:a16="http://schemas.microsoft.com/office/drawing/2014/main" id="{13B1ABE8-80A3-C8FF-DCCB-8F5A2B674C64}"/>
              </a:ext>
            </a:extLst>
          </p:cNvPr>
          <p:cNvSpPr txBox="1">
            <a:spLocks/>
          </p:cNvSpPr>
          <p:nvPr/>
        </p:nvSpPr>
        <p:spPr>
          <a:xfrm>
            <a:off x="4110527" y="1447653"/>
            <a:ext cx="7526737" cy="22929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If </a:t>
            </a:r>
            <a:r>
              <a:rPr kumimoji="0" lang="en-US" sz="1600" b="0" i="0" u="none" strike="noStrike" kern="1200" cap="none" spc="0" normalizeH="0" baseline="0" noProof="0" dirty="0">
                <a:ln>
                  <a:noFill/>
                </a:ln>
                <a:effectLst/>
                <a:uLnTx/>
                <a:uFillTx/>
                <a:latin typeface="Arial"/>
                <a:ea typeface="+mn-ea"/>
                <a:cs typeface="+mn-cs"/>
              </a:rPr>
              <a:t>needed, ERCOT may perform targeted additional analysis to address issues raised during RPG review, any</a:t>
            </a:r>
            <a:r>
              <a:rPr lang="en-US" dirty="0"/>
              <a:t> additional study is limited to recommended Transmission Facility improvements and does not reopen MW allocations for committed Large Loads</a:t>
            </a:r>
            <a:endParaRPr kumimoji="0" lang="en-US" sz="1600" b="0" i="0" u="none" strike="noStrike" kern="1200" cap="none" spc="0" normalizeH="0" baseline="0" noProof="0" dirty="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Arial"/>
                <a:ea typeface="+mn-ea"/>
                <a:cs typeface="+mn-cs"/>
              </a:rPr>
              <a:t>This step is intended to provide focused technical clarification rather than a full annual RTP-level re-evaluation</a:t>
            </a:r>
          </a:p>
          <a:p>
            <a:pPr lvl="1">
              <a:buClr>
                <a:srgbClr val="000000"/>
              </a:buClr>
              <a:defRPr/>
            </a:pPr>
            <a:r>
              <a:rPr lang="en-US" dirty="0"/>
              <a:t>The scope of additional analysis during RPG review is limited to evaluation of recommended Transmission Facility improvements identified in the Refinement Study</a:t>
            </a:r>
            <a:endParaRPr kumimoji="0" lang="en-US" sz="1600" b="0" i="0" u="none" strike="noStrike" kern="1200" cap="none" spc="0" normalizeH="0" baseline="0" noProof="0" dirty="0">
              <a:ln>
                <a:noFill/>
              </a:ln>
              <a:effectLst/>
              <a:uLnTx/>
              <a:uFillTx/>
              <a:latin typeface="Arial"/>
              <a:ea typeface="+mn-ea"/>
              <a:cs typeface="+mn-cs"/>
            </a:endParaRPr>
          </a:p>
        </p:txBody>
      </p:sp>
      <p:sp>
        <p:nvSpPr>
          <p:cNvPr id="4" name="2. Slide Title">
            <a:extLst>
              <a:ext uri="{FF2B5EF4-FFF2-40B4-BE49-F238E27FC236}">
                <a16:creationId xmlns:a16="http://schemas.microsoft.com/office/drawing/2014/main" id="{D3D32C23-0356-3B12-9EB6-F26CA951A0BB}"/>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RPG Study Mode</a:t>
            </a:r>
          </a:p>
        </p:txBody>
      </p:sp>
      <p:sp>
        <p:nvSpPr>
          <p:cNvPr id="17" name="TrackerNumBlue 7">
            <a:extLst>
              <a:ext uri="{FF2B5EF4-FFF2-40B4-BE49-F238E27FC236}">
                <a16:creationId xmlns:a16="http://schemas.microsoft.com/office/drawing/2014/main" id="{EABD9A18-D9E5-DB49-9864-CC2AE945787D}"/>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8</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14591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7832-25A9-1764-EC48-A34C1CAAA830}"/>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9911AF9-FFA1-E7A2-5A51-207E1DFC73A8}"/>
              </a:ext>
            </a:extLst>
          </p:cNvPr>
          <p:cNvGraphicFramePr>
            <a:graphicFrameLocks noChangeAspect="1"/>
          </p:cNvGraphicFramePr>
          <p:nvPr>
            <p:custDataLst>
              <p:tags r:id="rId1"/>
            </p:custDataLst>
            <p:extLst>
              <p:ext uri="{D42A27DB-BD31-4B8C-83A1-F6EECF244321}">
                <p14:modId xmlns:p14="http://schemas.microsoft.com/office/powerpoint/2010/main" val="2459015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49911AF9-FFA1-E7A2-5A51-207E1DFC73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E19C9C0-14FB-463F-AB87-EDBF1F015FD5}"/>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3" name="Rectangle 2">
            <a:extLst>
              <a:ext uri="{FF2B5EF4-FFF2-40B4-BE49-F238E27FC236}">
                <a16:creationId xmlns:a16="http://schemas.microsoft.com/office/drawing/2014/main" id="{678FD78C-1D7C-C357-F00F-286F06AF09B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12EB3258-0C74-6596-3779-CCBBEC1946C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168B21F6-B322-E259-0F33-F6A922B6AE50}"/>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0" name="Straight Connector 9">
            <a:extLst>
              <a:ext uri="{FF2B5EF4-FFF2-40B4-BE49-F238E27FC236}">
                <a16:creationId xmlns:a16="http://schemas.microsoft.com/office/drawing/2014/main" id="{1697D7E6-0DA6-56E0-2D32-EE8A77D0673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8EAF81-CA94-27D7-1FC8-54E106E4BC05}"/>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C87CF639-8E07-1086-6B4F-24432B7503D3}"/>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5E531C3-1E93-B124-58EA-6F1516A6B153}"/>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Formal governance review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Recommendation pathway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Final approval authority</a:t>
            </a:r>
          </a:p>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ERCOT </a:t>
            </a:r>
            <a:r>
              <a:rPr lang="en-US" dirty="0"/>
              <a:t>independent review and approval</a:t>
            </a:r>
            <a:r>
              <a:rPr kumimoji="0" lang="en-US" sz="1600" b="0" i="0" u="none" strike="noStrike" kern="1200" cap="none" spc="0" normalizeH="0" baseline="0" noProof="0" dirty="0">
                <a:ln>
                  <a:noFill/>
                </a:ln>
                <a:effectLst/>
                <a:uLnTx/>
                <a:uFillTx/>
                <a:latin typeface="Arial"/>
                <a:ea typeface="+mn-ea"/>
                <a:cs typeface="+mn-cs"/>
              </a:rPr>
              <a:t> of </a:t>
            </a:r>
            <a:r>
              <a:rPr kumimoji="0" lang="en-US" sz="1600" b="0" i="0" u="none" strike="noStrike" kern="1200" cap="none" spc="0" normalizeH="0" baseline="0" noProof="0" dirty="0">
                <a:ln>
                  <a:noFill/>
                </a:ln>
                <a:solidFill>
                  <a:srgbClr val="000000"/>
                </a:solidFill>
                <a:effectLst/>
                <a:uLnTx/>
                <a:uFillTx/>
                <a:latin typeface="Arial"/>
                <a:ea typeface="+mn-ea"/>
                <a:cs typeface="+mn-cs"/>
              </a:rPr>
              <a:t>recommended projects</a:t>
            </a:r>
          </a:p>
        </p:txBody>
      </p:sp>
      <p:sp>
        <p:nvSpPr>
          <p:cNvPr id="17" name="TextBox 16">
            <a:extLst>
              <a:ext uri="{FF2B5EF4-FFF2-40B4-BE49-F238E27FC236}">
                <a16:creationId xmlns:a16="http://schemas.microsoft.com/office/drawing/2014/main" id="{AFB74B3D-C9F8-28C2-ED69-B246C00C0A71}"/>
              </a:ext>
            </a:extLst>
          </p:cNvPr>
          <p:cNvSpPr txBox="1">
            <a:spLocks/>
          </p:cNvSpPr>
          <p:nvPr/>
        </p:nvSpPr>
        <p:spPr>
          <a:xfrm>
            <a:off x="4110527" y="1447653"/>
            <a:ext cx="7526737" cy="307007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dirty="0">
                <a:ln>
                  <a:noFill/>
                </a:ln>
                <a:effectLst/>
                <a:uLnTx/>
                <a:uFillTx/>
                <a:latin typeface="Arial"/>
                <a:ea typeface="+mn-ea"/>
                <a:cs typeface="+mn-cs"/>
              </a:rPr>
              <a:t>Following completion of RPG review and any additional study,</a:t>
            </a:r>
            <a:r>
              <a:rPr lang="en-US" dirty="0">
                <a:latin typeface="Arial"/>
              </a:rPr>
              <a:t> if applicable,</a:t>
            </a:r>
            <a:r>
              <a:rPr kumimoji="0" lang="en-US" sz="1600" b="0" i="0" u="none" strike="noStrike" kern="1200" cap="none" spc="0" normalizeH="0" baseline="0" noProof="0" dirty="0">
                <a:ln>
                  <a:noFill/>
                </a:ln>
                <a:effectLst/>
                <a:uLnTx/>
                <a:uFillTx/>
                <a:latin typeface="Arial"/>
                <a:ea typeface="+mn-ea"/>
                <a:cs typeface="+mn-cs"/>
              </a:rPr>
              <a:t> the Batch Transmission Plan proceeds to TAC for review and comment in accordance with ERCOT governance procedures</a:t>
            </a:r>
          </a:p>
          <a:p>
            <a:pPr lvl="1">
              <a:buClr>
                <a:srgbClr val="000000"/>
              </a:buClr>
              <a:defRPr/>
            </a:pPr>
            <a:r>
              <a:rPr lang="en-US" dirty="0">
                <a:latin typeface="Arial"/>
              </a:rPr>
              <a:t>If required </a:t>
            </a:r>
            <a:r>
              <a:rPr lang="en-US" dirty="0"/>
              <a:t>under ERCOT governance procedures</a:t>
            </a:r>
            <a:r>
              <a:rPr lang="en-US" dirty="0">
                <a:latin typeface="Arial"/>
              </a:rPr>
              <a:t>, the</a:t>
            </a:r>
            <a:r>
              <a:rPr kumimoji="0" lang="en-US" sz="1600" b="0" i="0" u="none" strike="noStrike" kern="1200" cap="none" spc="0" normalizeH="0" baseline="0" noProof="0" dirty="0">
                <a:ln>
                  <a:noFill/>
                </a:ln>
                <a:effectLst/>
                <a:uLnTx/>
                <a:uFillTx/>
                <a:latin typeface="Arial"/>
                <a:ea typeface="+mn-ea"/>
                <a:cs typeface="+mn-cs"/>
              </a:rPr>
              <a:t> ERCOT Board considers and acts on the recommended Transmission Plan resulting from the Batch Zero process. </a:t>
            </a:r>
            <a:r>
              <a:rPr lang="en-US" dirty="0"/>
              <a:t>Board action applies to recommended Transmission Facility improvements identified in the Refinement Study</a:t>
            </a:r>
            <a:endParaRPr kumimoji="0" lang="en-US" sz="1600" b="0" i="0" u="none" strike="noStrike" kern="1200" cap="none" spc="0" normalizeH="0" baseline="0" noProof="0" dirty="0">
              <a:ln>
                <a:noFill/>
              </a:ln>
              <a:effectLst/>
              <a:uLnTx/>
              <a:uFillTx/>
              <a:latin typeface="Arial"/>
              <a:ea typeface="+mn-ea"/>
              <a:cs typeface="+mn-cs"/>
            </a:endParaRPr>
          </a:p>
          <a:p>
            <a:pPr lvl="1">
              <a:buClr>
                <a:srgbClr val="000000"/>
              </a:buClr>
              <a:defRPr/>
            </a:pPr>
            <a:r>
              <a:rPr lang="en-US" dirty="0"/>
              <a:t>MW allocations for Large Loads that meet commitment criteria are not adjusted during the Refinement Study and are not part of the Transmission Plan approval considered by TAC or the ERCOT Board, if applicable</a:t>
            </a:r>
            <a:endParaRPr kumimoji="0" lang="en-US" sz="1600" b="0" i="0" u="none" strike="noStrike" kern="1200" cap="none" spc="0" normalizeH="0" baseline="0" noProof="0" dirty="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Arial"/>
                <a:ea typeface="+mn-ea"/>
                <a:cs typeface="+mn-cs"/>
              </a:rPr>
              <a:t>Approval reflects ERCOT’s independent technical review, TSP coordination, and stakeholder input through the RPG process</a:t>
            </a:r>
          </a:p>
        </p:txBody>
      </p:sp>
      <p:sp>
        <p:nvSpPr>
          <p:cNvPr id="4" name="2. Slide Title">
            <a:extLst>
              <a:ext uri="{FF2B5EF4-FFF2-40B4-BE49-F238E27FC236}">
                <a16:creationId xmlns:a16="http://schemas.microsoft.com/office/drawing/2014/main" id="{31511D93-62FE-CB5A-7535-636594D9143D}"/>
              </a:ext>
            </a:extLst>
          </p:cNvPr>
          <p:cNvSpPr txBox="1">
            <a:spLocks/>
          </p:cNvSpPr>
          <p:nvPr>
            <p:custDataLst>
              <p:tags r:id="rId2"/>
            </p:custDataLst>
          </p:nvPr>
        </p:nvSpPr>
        <p:spPr>
          <a:xfrm>
            <a:off x="1479480" y="451631"/>
            <a:ext cx="10179120"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TAC and Board</a:t>
            </a:r>
          </a:p>
        </p:txBody>
      </p:sp>
      <p:sp>
        <p:nvSpPr>
          <p:cNvPr id="11" name="TrackerNumBlue 7">
            <a:extLst>
              <a:ext uri="{FF2B5EF4-FFF2-40B4-BE49-F238E27FC236}">
                <a16:creationId xmlns:a16="http://schemas.microsoft.com/office/drawing/2014/main" id="{D784247B-3084-2BB7-8C08-82F0E62EA961}"/>
              </a:ext>
            </a:extLst>
          </p:cNvPr>
          <p:cNvSpPr/>
          <p:nvPr>
            <p:custDataLst>
              <p:tags r:id="rId3"/>
            </p:custDataLst>
          </p:nvPr>
        </p:nvSpPr>
        <p:spPr>
          <a:xfrm>
            <a:off x="1073316" y="464193"/>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9</a:t>
            </a:r>
          </a:p>
        </p:txBody>
      </p:sp>
    </p:spTree>
    <p:extLst>
      <p:ext uri="{BB962C8B-B14F-4D97-AF65-F5344CB8AC3E}">
        <p14:creationId xmlns:p14="http://schemas.microsoft.com/office/powerpoint/2010/main" val="3952704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BBC9-4B36-EBD3-F5BE-C71625D4C4F4}"/>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BB07DD1A-3F59-F600-8952-C766AB64D1BF}"/>
              </a:ext>
            </a:extLst>
          </p:cNvPr>
          <p:cNvGraphicFramePr>
            <a:graphicFrameLocks noChangeAspect="1"/>
          </p:cNvGraphicFramePr>
          <p:nvPr>
            <p:custDataLst>
              <p:tags r:id="rId1"/>
            </p:custDataLst>
            <p:extLst>
              <p:ext uri="{D42A27DB-BD31-4B8C-83A1-F6EECF244321}">
                <p14:modId xmlns:p14="http://schemas.microsoft.com/office/powerpoint/2010/main" val="3703448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8" name="Object 6" hidden="1">
                        <a:extLst>
                          <a:ext uri="{FF2B5EF4-FFF2-40B4-BE49-F238E27FC236}">
                            <a16:creationId xmlns:a16="http://schemas.microsoft.com/office/drawing/2014/main" id="{BB07DD1A-3F59-F600-8952-C766AB64D1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01A4F1F-87E9-4EF8-403A-09B1DEA40E6C}"/>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Fundamental Principles for ERCOT's Proposed Batch Zero Criteria</a:t>
            </a:r>
          </a:p>
        </p:txBody>
      </p:sp>
      <p:sp>
        <p:nvSpPr>
          <p:cNvPr id="5" name="Slide Number Placeholder 4">
            <a:extLst>
              <a:ext uri="{FF2B5EF4-FFF2-40B4-BE49-F238E27FC236}">
                <a16:creationId xmlns:a16="http://schemas.microsoft.com/office/drawing/2014/main" id="{D66182D1-8AC7-CEEE-2491-0A3AEB33BCA7}"/>
              </a:ext>
            </a:extLst>
          </p:cNvPr>
          <p:cNvSpPr>
            <a:spLocks noGrp="1"/>
          </p:cNvSpPr>
          <p:nvPr>
            <p:ph type="sldNum" sz="quarter" idx="12"/>
          </p:nvPr>
        </p:nvSpPr>
        <p:spPr/>
        <p:txBody>
          <a:bodyPr/>
          <a:lstStyle/>
          <a:p>
            <a:fld id="{BCDE79FB-97BA-492B-8D57-F1373F9ADA95}" type="slidenum">
              <a:rPr lang="en-US" smtClean="0"/>
              <a:t>27</a:t>
            </a:fld>
            <a:endParaRPr lang="en-US"/>
          </a:p>
        </p:txBody>
      </p:sp>
      <p:sp>
        <p:nvSpPr>
          <p:cNvPr id="4" name="TextBox 3">
            <a:extLst>
              <a:ext uri="{FF2B5EF4-FFF2-40B4-BE49-F238E27FC236}">
                <a16:creationId xmlns:a16="http://schemas.microsoft.com/office/drawing/2014/main" id="{5478CC4A-C393-AE75-D424-D7B4EA1904EB}"/>
              </a:ext>
            </a:extLst>
          </p:cNvPr>
          <p:cNvSpPr txBox="1">
            <a:spLocks/>
          </p:cNvSpPr>
          <p:nvPr/>
        </p:nvSpPr>
        <p:spPr>
          <a:xfrm>
            <a:off x="554736" y="2062284"/>
            <a:ext cx="11082528" cy="92333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accent1"/>
                </a:solidFill>
              </a:rPr>
              <a:t>Senate Bill 6 and PUC Gating Rules:</a:t>
            </a:r>
            <a:r>
              <a:rPr lang="en-US" sz="2000" dirty="0"/>
              <a:t> Utilize (and align with) the gating criteria reflected in Project No. 58481 rulemaking (subject to final PUCT direction) to determine which large loads should be confirmed firm and which should be included to be studied in Batch Zero</a:t>
            </a:r>
            <a:endParaRPr lang="de-DE" sz="2000" dirty="0"/>
          </a:p>
        </p:txBody>
      </p:sp>
      <p:sp>
        <p:nvSpPr>
          <p:cNvPr id="6" name="TextBox 5">
            <a:extLst>
              <a:ext uri="{FF2B5EF4-FFF2-40B4-BE49-F238E27FC236}">
                <a16:creationId xmlns:a16="http://schemas.microsoft.com/office/drawing/2014/main" id="{81967465-B6E2-5D54-860B-203E0D6C3AD1}"/>
              </a:ext>
            </a:extLst>
          </p:cNvPr>
          <p:cNvSpPr txBox="1">
            <a:spLocks/>
          </p:cNvSpPr>
          <p:nvPr/>
        </p:nvSpPr>
        <p:spPr>
          <a:xfrm>
            <a:off x="554736" y="3228768"/>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Pre-Transition Processes:</a:t>
            </a:r>
            <a:r>
              <a:rPr lang="en-US" sz="2000">
                <a:cs typeface="+mn-cs"/>
              </a:rPr>
              <a:t> Respect to the extent feasible already granted approvals, including approval to energize and approved studies</a:t>
            </a:r>
            <a:endParaRPr lang="de-DE" sz="2000">
              <a:cs typeface="+mn-cs"/>
            </a:endParaRPr>
          </a:p>
        </p:txBody>
      </p:sp>
      <p:sp>
        <p:nvSpPr>
          <p:cNvPr id="7" name="TextBox 6">
            <a:extLst>
              <a:ext uri="{FF2B5EF4-FFF2-40B4-BE49-F238E27FC236}">
                <a16:creationId xmlns:a16="http://schemas.microsoft.com/office/drawing/2014/main" id="{2B6CC65A-C4E2-359E-B891-14BB1C0C1192}"/>
              </a:ext>
            </a:extLst>
          </p:cNvPr>
          <p:cNvSpPr txBox="1">
            <a:spLocks/>
          </p:cNvSpPr>
          <p:nvPr/>
        </p:nvSpPr>
        <p:spPr>
          <a:xfrm>
            <a:off x="554736" y="4087475"/>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Large Load Near-Term Energizations:</a:t>
            </a:r>
            <a:r>
              <a:rPr lang="en-US" sz="2000">
                <a:cs typeface="+mn-cs"/>
              </a:rPr>
              <a:t> Assess development activity for large loads that declare 2026 or 2027 energization to evaluate schedule feasibility</a:t>
            </a:r>
            <a:endParaRPr lang="de-DE" sz="2000">
              <a:cs typeface="+mn-cs"/>
            </a:endParaRPr>
          </a:p>
        </p:txBody>
      </p:sp>
      <p:sp>
        <p:nvSpPr>
          <p:cNvPr id="9" name="TextBox 8">
            <a:extLst>
              <a:ext uri="{FF2B5EF4-FFF2-40B4-BE49-F238E27FC236}">
                <a16:creationId xmlns:a16="http://schemas.microsoft.com/office/drawing/2014/main" id="{35BBD2D3-BCE3-5005-BAE2-44B36EFFB998}"/>
              </a:ext>
            </a:extLst>
          </p:cNvPr>
          <p:cNvSpPr txBox="1">
            <a:spLocks/>
          </p:cNvSpPr>
          <p:nvPr/>
        </p:nvSpPr>
        <p:spPr>
          <a:xfrm>
            <a:off x="554736" y="1203577"/>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ERCOT’s Reliability Responsibility:</a:t>
            </a:r>
            <a:r>
              <a:rPr lang="en-US" sz="2000">
                <a:cs typeface="+mn-cs"/>
              </a:rPr>
              <a:t> Ensure all Large Loads confirmed to be firm in Batch Zero have been studied to show that the load can be served reliably</a:t>
            </a:r>
            <a:endParaRPr lang="de-DE" sz="2000">
              <a:cs typeface="+mn-cs"/>
            </a:endParaRPr>
          </a:p>
        </p:txBody>
      </p:sp>
      <p:cxnSp>
        <p:nvCxnSpPr>
          <p:cNvPr id="10" name="Straight Connector 9">
            <a:extLst>
              <a:ext uri="{FF2B5EF4-FFF2-40B4-BE49-F238E27FC236}">
                <a16:creationId xmlns:a16="http://schemas.microsoft.com/office/drawing/2014/main" id="{8D83CA96-6DD0-3903-02AD-DBB9DDD915BF}"/>
              </a:ext>
            </a:extLst>
          </p:cNvPr>
          <p:cNvCxnSpPr/>
          <p:nvPr/>
        </p:nvCxnSpPr>
        <p:spPr>
          <a:xfrm>
            <a:off x="554736" y="3107191"/>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7E84FD-2201-8C30-9E1E-8D90F17CCD79}"/>
              </a:ext>
            </a:extLst>
          </p:cNvPr>
          <p:cNvCxnSpPr/>
          <p:nvPr/>
        </p:nvCxnSpPr>
        <p:spPr>
          <a:xfrm>
            <a:off x="554736" y="3965898"/>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DC14B4-2038-290D-C8E2-4E1D9D72F974}"/>
              </a:ext>
            </a:extLst>
          </p:cNvPr>
          <p:cNvCxnSpPr/>
          <p:nvPr/>
        </p:nvCxnSpPr>
        <p:spPr>
          <a:xfrm>
            <a:off x="554736" y="4824605"/>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5796F3-2712-DA5A-B4D2-45B61BD10B7E}"/>
              </a:ext>
            </a:extLst>
          </p:cNvPr>
          <p:cNvCxnSpPr/>
          <p:nvPr/>
        </p:nvCxnSpPr>
        <p:spPr>
          <a:xfrm>
            <a:off x="554736" y="1940707"/>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CA7C327-03B9-0783-33C6-C489E3E02181}"/>
              </a:ext>
            </a:extLst>
          </p:cNvPr>
          <p:cNvSpPr txBox="1"/>
          <p:nvPr/>
        </p:nvSpPr>
        <p:spPr>
          <a:xfrm>
            <a:off x="8733607" y="771622"/>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30</a:t>
            </a:r>
            <a:r>
              <a:rPr lang="en-US" sz="1050" baseline="30000">
                <a:cs typeface="+mn-cs"/>
              </a:rPr>
              <a:t>th</a:t>
            </a:r>
            <a:r>
              <a:rPr lang="en-US" sz="1050">
                <a:cs typeface="+mn-cs"/>
              </a:rPr>
              <a:t> Workshop</a:t>
            </a:r>
            <a:endParaRPr lang="de-DE" sz="1050"/>
          </a:p>
        </p:txBody>
      </p:sp>
      <p:sp>
        <p:nvSpPr>
          <p:cNvPr id="17" name="TextBox 16">
            <a:extLst>
              <a:ext uri="{FF2B5EF4-FFF2-40B4-BE49-F238E27FC236}">
                <a16:creationId xmlns:a16="http://schemas.microsoft.com/office/drawing/2014/main" id="{809748A5-AFE6-C086-6211-4468B92EE1FA}"/>
              </a:ext>
            </a:extLst>
          </p:cNvPr>
          <p:cNvSpPr txBox="1">
            <a:spLocks/>
          </p:cNvSpPr>
          <p:nvPr/>
        </p:nvSpPr>
        <p:spPr>
          <a:xfrm>
            <a:off x="554736" y="4946183"/>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t>ERCOT–TSP Coordination:</a:t>
            </a:r>
            <a:r>
              <a:rPr lang="en-US" sz="2000" dirty="0"/>
              <a:t> Incorporate structured consultation with Transmission Service Providers in study validation and transmission planning decisions</a:t>
            </a:r>
            <a:endParaRPr lang="de-DE" sz="2000" dirty="0">
              <a:cs typeface="+mn-cs"/>
            </a:endParaRPr>
          </a:p>
        </p:txBody>
      </p:sp>
    </p:spTree>
    <p:extLst>
      <p:ext uri="{BB962C8B-B14F-4D97-AF65-F5344CB8AC3E}">
        <p14:creationId xmlns:p14="http://schemas.microsoft.com/office/powerpoint/2010/main" val="4156523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61F1-DCBC-3998-CDBB-1F49B8700CD3}"/>
            </a:ext>
          </a:extLst>
        </p:cNvPr>
        <p:cNvGrpSpPr/>
        <p:nvPr/>
      </p:nvGrpSpPr>
      <p:grpSpPr>
        <a:xfrm>
          <a:off x="0" y="0"/>
          <a:ext cx="0" cy="0"/>
          <a:chOff x="0" y="0"/>
          <a:chExt cx="0" cy="0"/>
        </a:xfrm>
      </p:grpSpPr>
      <p:graphicFrame>
        <p:nvGraphicFramePr>
          <p:cNvPr id="12" name="Object 6" hidden="1">
            <a:extLst>
              <a:ext uri="{FF2B5EF4-FFF2-40B4-BE49-F238E27FC236}">
                <a16:creationId xmlns:a16="http://schemas.microsoft.com/office/drawing/2014/main" id="{71E376DF-3548-7704-15C8-55995203F370}"/>
              </a:ext>
            </a:extLst>
          </p:cNvPr>
          <p:cNvGraphicFramePr>
            <a:graphicFrameLocks noChangeAspect="1"/>
          </p:cNvGraphicFramePr>
          <p:nvPr>
            <p:custDataLst>
              <p:tags r:id="rId1"/>
            </p:custDataLst>
            <p:extLst>
              <p:ext uri="{D42A27DB-BD31-4B8C-83A1-F6EECF244321}">
                <p14:modId xmlns:p14="http://schemas.microsoft.com/office/powerpoint/2010/main" val="1507524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27" imgH="327" progId="TCLayout.ActiveDocument.1">
                  <p:embed/>
                </p:oleObj>
              </mc:Choice>
              <mc:Fallback>
                <p:oleObj name="think-cell Slide" r:id="rId16" imgW="327" imgH="327" progId="TCLayout.ActiveDocument.1">
                  <p:embed/>
                  <p:pic>
                    <p:nvPicPr>
                      <p:cNvPr id="12" name="Object 6" hidden="1">
                        <a:extLst>
                          <a:ext uri="{FF2B5EF4-FFF2-40B4-BE49-F238E27FC236}">
                            <a16:creationId xmlns:a16="http://schemas.microsoft.com/office/drawing/2014/main" id="{71E376DF-3548-7704-15C8-55995203F37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0" name="2. Slide Title">
            <a:extLst>
              <a:ext uri="{FF2B5EF4-FFF2-40B4-BE49-F238E27FC236}">
                <a16:creationId xmlns:a16="http://schemas.microsoft.com/office/drawing/2014/main" id="{B975985F-2AE1-EF55-5C26-968BFED2CE48}"/>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wrap="square">
            <a:noAutofit/>
          </a:bodyPr>
          <a:lstStyle/>
          <a:p>
            <a:r>
              <a:rPr lang="en-US"/>
              <a:t>Eligibility flowchart: how to assess if a load is included for Batch Zero?</a:t>
            </a:r>
          </a:p>
        </p:txBody>
      </p:sp>
      <p:sp>
        <p:nvSpPr>
          <p:cNvPr id="67" name="TextBox 66">
            <a:extLst>
              <a:ext uri="{FF2B5EF4-FFF2-40B4-BE49-F238E27FC236}">
                <a16:creationId xmlns:a16="http://schemas.microsoft.com/office/drawing/2014/main" id="{9E7988E8-E872-3487-3F68-F3C19F296692}"/>
              </a:ext>
            </a:extLst>
          </p:cNvPr>
          <p:cNvSpPr txBox="1"/>
          <p:nvPr>
            <p:custDataLst>
              <p:tags r:id="rId3"/>
            </p:custDataLst>
          </p:nvPr>
        </p:nvSpPr>
        <p:spPr>
          <a:xfrm>
            <a:off x="1257301" y="5534554"/>
            <a:ext cx="10116192" cy="923330"/>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1. See Batch Zero PGRR, Section 9.2.1.1(1)(a)–(b) (Eligibility Criteria for Inclusion as Base Load — Energized Loads)  |  2. See Batch Zero PGRR, Sections 9.2.1.1 and 9.2.1.2 (Initial Energization date thresholds for Batch Zero eligibility)  |  3. See Batch Zero PGRR, Sections 9.2.1.1(1)(c)–(e) and 9.2.1.4 (Base Load eligibility pathways and evaluation of existing studies) |  4. See Batch Zero PGRR, Section 9.2.1.1 (Eligibility criteria for inclusion as base load)  |  5. See Batch Zero PGRR, Section 9.2.1.2(1) (Eligibility Criteria for Inclusion as Load to be Studied and Allocated in Batch Zero)  |  6. See Batch Zero PGRR, Section 9.2.1.1 (Eligibility and modeling for base load)  |  7. See Batch Zero PGRR, Sections 9.2.1.2 and 9.4 (Inclusion as studied load and MW allocation through Batch Zero results)  |  8. See Batch Zero PGRR, Sections 9.2.1.3 and 9.2.2 (Load Not Included in Batch Zero)</a:t>
            </a:r>
          </a:p>
        </p:txBody>
      </p:sp>
      <p:sp>
        <p:nvSpPr>
          <p:cNvPr id="2" name="Rectangle 1">
            <a:extLst>
              <a:ext uri="{FF2B5EF4-FFF2-40B4-BE49-F238E27FC236}">
                <a16:creationId xmlns:a16="http://schemas.microsoft.com/office/drawing/2014/main" id="{30E05399-1279-6BCD-24BB-566C1B11F4CB}"/>
              </a:ext>
            </a:extLst>
          </p:cNvPr>
          <p:cNvSpPr>
            <a:spLocks/>
          </p:cNvSpPr>
          <p:nvPr>
            <p:custDataLst>
              <p:tags r:id="rId4"/>
            </p:custDataLst>
          </p:nvPr>
        </p:nvSpPr>
        <p:spPr>
          <a:xfrm>
            <a:off x="1612386" y="3512659"/>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already achieved Initial Energization?</a:t>
            </a:r>
            <a:r>
              <a:rPr lang="en-US" sz="1000" baseline="30000">
                <a:solidFill>
                  <a:schemeClr val="tx1"/>
                </a:solidFill>
              </a:rPr>
              <a:t>1</a:t>
            </a:r>
            <a:endParaRPr lang="en-US" sz="1000">
              <a:solidFill>
                <a:schemeClr val="tx1"/>
              </a:solidFill>
            </a:endParaRPr>
          </a:p>
        </p:txBody>
      </p:sp>
      <p:cxnSp>
        <p:nvCxnSpPr>
          <p:cNvPr id="3" name="Straight Arrow Connector 2">
            <a:extLst>
              <a:ext uri="{FF2B5EF4-FFF2-40B4-BE49-F238E27FC236}">
                <a16:creationId xmlns:a16="http://schemas.microsoft.com/office/drawing/2014/main" id="{36FA8B3F-272A-815E-9474-FFCE2CB7DBDE}"/>
              </a:ext>
            </a:extLst>
          </p:cNvPr>
          <p:cNvCxnSpPr>
            <a:cxnSpLocks/>
            <a:stCxn id="4" idx="3"/>
            <a:endCxn id="2" idx="1"/>
          </p:cNvCxnSpPr>
          <p:nvPr/>
        </p:nvCxnSpPr>
        <p:spPr>
          <a:xfrm>
            <a:off x="1161802" y="4064822"/>
            <a:ext cx="45058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FDD4EC-8B5F-0E2E-7E8D-1C23EAB4D925}"/>
              </a:ext>
            </a:extLst>
          </p:cNvPr>
          <p:cNvSpPr txBox="1"/>
          <p:nvPr/>
        </p:nvSpPr>
        <p:spPr>
          <a:xfrm>
            <a:off x="554736" y="3787823"/>
            <a:ext cx="607066"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200" b="1">
                <a:solidFill>
                  <a:srgbClr val="C00000"/>
                </a:solidFill>
                <a:cs typeface="+mn-cs"/>
              </a:rPr>
              <a:t>Large Load request</a:t>
            </a:r>
          </a:p>
        </p:txBody>
      </p:sp>
      <p:sp>
        <p:nvSpPr>
          <p:cNvPr id="5" name="Rectangle: Rounded Corners 4">
            <a:extLst>
              <a:ext uri="{FF2B5EF4-FFF2-40B4-BE49-F238E27FC236}">
                <a16:creationId xmlns:a16="http://schemas.microsoft.com/office/drawing/2014/main" id="{D53B71BD-75D7-5901-8E4D-36B6DF300248}"/>
              </a:ext>
            </a:extLst>
          </p:cNvPr>
          <p:cNvSpPr>
            <a:spLocks/>
          </p:cNvSpPr>
          <p:nvPr/>
        </p:nvSpPr>
        <p:spPr>
          <a:xfrm>
            <a:off x="10065039" y="1450186"/>
            <a:ext cx="1151993" cy="1225535"/>
          </a:xfrm>
          <a:prstGeom prst="roundRect">
            <a:avLst/>
          </a:prstGeom>
          <a:solidFill>
            <a:srgbClr val="92D050">
              <a:alpha val="50196"/>
            </a:srgbClr>
          </a:solidFill>
          <a:ln w="6350" cap="sq">
            <a:solidFill>
              <a:srgbClr val="92D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Included in Batch Zero as a base load</a:t>
            </a:r>
            <a:r>
              <a:rPr lang="de-DE" sz="1000" b="1" baseline="30000">
                <a:solidFill>
                  <a:schemeClr val="tx1"/>
                </a:solidFill>
              </a:rPr>
              <a:t>6</a:t>
            </a:r>
            <a:endParaRPr lang="de-DE" sz="1000" b="1">
              <a:solidFill>
                <a:schemeClr val="tx1"/>
              </a:solidFill>
            </a:endParaRPr>
          </a:p>
        </p:txBody>
      </p:sp>
      <p:sp>
        <p:nvSpPr>
          <p:cNvPr id="6" name="Rectangle: Rounded Corners 5">
            <a:extLst>
              <a:ext uri="{FF2B5EF4-FFF2-40B4-BE49-F238E27FC236}">
                <a16:creationId xmlns:a16="http://schemas.microsoft.com/office/drawing/2014/main" id="{5A3BD8CB-1996-00FB-6DE7-0CE2428F5B30}"/>
              </a:ext>
            </a:extLst>
          </p:cNvPr>
          <p:cNvSpPr>
            <a:spLocks/>
          </p:cNvSpPr>
          <p:nvPr/>
        </p:nvSpPr>
        <p:spPr>
          <a:xfrm>
            <a:off x="10065039" y="4643533"/>
            <a:ext cx="1151993" cy="760961"/>
          </a:xfrm>
          <a:prstGeom prst="roundRect">
            <a:avLst/>
          </a:prstGeom>
          <a:solidFill>
            <a:srgbClr val="FF6565">
              <a:alpha val="50196"/>
            </a:srgbClr>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Not included in Batch Zero</a:t>
            </a:r>
            <a:r>
              <a:rPr lang="de-DE" sz="1000" b="1" baseline="30000">
                <a:solidFill>
                  <a:schemeClr val="tx1"/>
                </a:solidFill>
              </a:rPr>
              <a:t>8</a:t>
            </a:r>
            <a:endParaRPr lang="de-DE" sz="1000" b="1">
              <a:solidFill>
                <a:schemeClr val="tx1"/>
              </a:solidFill>
            </a:endParaRPr>
          </a:p>
        </p:txBody>
      </p:sp>
      <p:sp>
        <p:nvSpPr>
          <p:cNvPr id="7" name="Rectangle: Rounded Corners 6">
            <a:extLst>
              <a:ext uri="{FF2B5EF4-FFF2-40B4-BE49-F238E27FC236}">
                <a16:creationId xmlns:a16="http://schemas.microsoft.com/office/drawing/2014/main" id="{BA5AA745-9ADD-0218-8C91-3775EAE74E37}"/>
              </a:ext>
            </a:extLst>
          </p:cNvPr>
          <p:cNvSpPr>
            <a:spLocks/>
          </p:cNvSpPr>
          <p:nvPr/>
        </p:nvSpPr>
        <p:spPr>
          <a:xfrm>
            <a:off x="10065039" y="2840904"/>
            <a:ext cx="1151993" cy="1631188"/>
          </a:xfrm>
          <a:prstGeom prst="roundRect">
            <a:avLst/>
          </a:prstGeom>
          <a:solidFill>
            <a:srgbClr val="685BC7">
              <a:alpha val="50196"/>
            </a:srgbClr>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000" b="1">
                <a:solidFill>
                  <a:schemeClr val="tx1"/>
                </a:solidFill>
              </a:rPr>
              <a:t>Studied in Batch Zero and will receive load allocation amounts</a:t>
            </a:r>
            <a:r>
              <a:rPr lang="de-DE" sz="1000" b="1" baseline="30000">
                <a:solidFill>
                  <a:schemeClr val="tx1"/>
                </a:solidFill>
              </a:rPr>
              <a:t>7</a:t>
            </a:r>
            <a:endParaRPr lang="en-US" sz="1000" b="1">
              <a:solidFill>
                <a:schemeClr val="tx1"/>
              </a:solidFill>
            </a:endParaRPr>
          </a:p>
        </p:txBody>
      </p:sp>
      <p:sp>
        <p:nvSpPr>
          <p:cNvPr id="9" name="TextBox 8">
            <a:extLst>
              <a:ext uri="{FF2B5EF4-FFF2-40B4-BE49-F238E27FC236}">
                <a16:creationId xmlns:a16="http://schemas.microsoft.com/office/drawing/2014/main" id="{79142A7A-B9B8-7CF8-080F-5750F2FBA001}"/>
              </a:ext>
            </a:extLst>
          </p:cNvPr>
          <p:cNvSpPr txBox="1"/>
          <p:nvPr/>
        </p:nvSpPr>
        <p:spPr>
          <a:xfrm>
            <a:off x="2177592"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1" name="Connector: Elbow 20">
            <a:extLst>
              <a:ext uri="{FF2B5EF4-FFF2-40B4-BE49-F238E27FC236}">
                <a16:creationId xmlns:a16="http://schemas.microsoft.com/office/drawing/2014/main" id="{F4058E30-8091-F75C-9A90-B7E92407D5B9}"/>
              </a:ext>
            </a:extLst>
          </p:cNvPr>
          <p:cNvCxnSpPr>
            <a:cxnSpLocks/>
            <a:stCxn id="2" idx="0"/>
          </p:cNvCxnSpPr>
          <p:nvPr/>
        </p:nvCxnSpPr>
        <p:spPr>
          <a:xfrm rot="5400000" flipH="1" flipV="1">
            <a:off x="5236870" y="-1315510"/>
            <a:ext cx="1792380" cy="786395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A7068A3-8A3A-F95E-CB30-274837C7E06B}"/>
              </a:ext>
            </a:extLst>
          </p:cNvPr>
          <p:cNvSpPr>
            <a:spLocks/>
          </p:cNvSpPr>
          <p:nvPr>
            <p:custDataLst>
              <p:tags r:id="rId5"/>
            </p:custDataLst>
          </p:nvPr>
        </p:nvSpPr>
        <p:spPr>
          <a:xfrm>
            <a:off x="3323644" y="3512659"/>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Is the requested Initial Energization date on or before December 31, 2027?</a:t>
            </a:r>
            <a:r>
              <a:rPr lang="en-US" sz="1000" baseline="30000">
                <a:solidFill>
                  <a:schemeClr val="tx1"/>
                </a:solidFill>
              </a:rPr>
              <a:t>2</a:t>
            </a:r>
            <a:endParaRPr lang="en-US" sz="1000">
              <a:solidFill>
                <a:schemeClr val="tx1"/>
              </a:solidFill>
            </a:endParaRPr>
          </a:p>
        </p:txBody>
      </p:sp>
      <p:cxnSp>
        <p:nvCxnSpPr>
          <p:cNvPr id="19" name="Straight Arrow Connector 18">
            <a:extLst>
              <a:ext uri="{FF2B5EF4-FFF2-40B4-BE49-F238E27FC236}">
                <a16:creationId xmlns:a16="http://schemas.microsoft.com/office/drawing/2014/main" id="{408962B2-87E9-947C-1693-C99F8541D1BF}"/>
              </a:ext>
            </a:extLst>
          </p:cNvPr>
          <p:cNvCxnSpPr>
            <a:cxnSpLocks/>
            <a:stCxn id="2" idx="3"/>
            <a:endCxn id="31" idx="1"/>
          </p:cNvCxnSpPr>
          <p:nvPr/>
        </p:nvCxnSpPr>
        <p:spPr>
          <a:xfrm>
            <a:off x="2789776" y="4064823"/>
            <a:ext cx="53386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13EA57D-5A43-5D02-ACC4-2893B6C367CC}"/>
              </a:ext>
            </a:extLst>
          </p:cNvPr>
          <p:cNvSpPr txBox="1"/>
          <p:nvPr/>
        </p:nvSpPr>
        <p:spPr>
          <a:xfrm>
            <a:off x="2773405"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9" name="Rectangle 38">
            <a:extLst>
              <a:ext uri="{FF2B5EF4-FFF2-40B4-BE49-F238E27FC236}">
                <a16:creationId xmlns:a16="http://schemas.microsoft.com/office/drawing/2014/main" id="{ED194970-96C6-5A75-F078-F3526905752C}"/>
              </a:ext>
            </a:extLst>
          </p:cNvPr>
          <p:cNvSpPr>
            <a:spLocks/>
          </p:cNvSpPr>
          <p:nvPr>
            <p:custDataLst>
              <p:tags r:id="rId6"/>
            </p:custDataLst>
          </p:nvPr>
        </p:nvSpPr>
        <p:spPr>
          <a:xfrm>
            <a:off x="2768445" y="2040602"/>
            <a:ext cx="2294401"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by the required deadline, either: (</a:t>
            </a:r>
            <a:r>
              <a:rPr lang="en-US" sz="1000" err="1">
                <a:solidFill>
                  <a:schemeClr val="tx1"/>
                </a:solidFill>
              </a:rPr>
              <a:t>i</a:t>
            </a:r>
            <a:r>
              <a:rPr lang="en-US" sz="1000">
                <a:solidFill>
                  <a:schemeClr val="tx1"/>
                </a:solidFill>
              </a:rPr>
              <a:t>) qualify via QSA / interim VRT inclusion and required attestations; OR (ii) have complete and valid studies, an executed Interconnection Agreement, and required development activity?</a:t>
            </a:r>
            <a:r>
              <a:rPr lang="en-US" sz="1000" baseline="30000">
                <a:solidFill>
                  <a:schemeClr val="tx1"/>
                </a:solidFill>
              </a:rPr>
              <a:t>3</a:t>
            </a:r>
            <a:endParaRPr lang="en-US" sz="1000">
              <a:solidFill>
                <a:schemeClr val="tx1"/>
              </a:solidFill>
            </a:endParaRPr>
          </a:p>
        </p:txBody>
      </p:sp>
      <p:sp>
        <p:nvSpPr>
          <p:cNvPr id="48" name="TextBox 47">
            <a:extLst>
              <a:ext uri="{FF2B5EF4-FFF2-40B4-BE49-F238E27FC236}">
                <a16:creationId xmlns:a16="http://schemas.microsoft.com/office/drawing/2014/main" id="{B62C495D-4371-8063-5278-4EBCBC4E6EB4}"/>
              </a:ext>
            </a:extLst>
          </p:cNvPr>
          <p:cNvSpPr txBox="1"/>
          <p:nvPr/>
        </p:nvSpPr>
        <p:spPr>
          <a:xfrm>
            <a:off x="3849059"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50" name="Rectangle 49">
            <a:extLst>
              <a:ext uri="{FF2B5EF4-FFF2-40B4-BE49-F238E27FC236}">
                <a16:creationId xmlns:a16="http://schemas.microsoft.com/office/drawing/2014/main" id="{3B5040EE-C396-4742-1B93-55C22560B9D8}"/>
              </a:ext>
            </a:extLst>
          </p:cNvPr>
          <p:cNvSpPr>
            <a:spLocks/>
          </p:cNvSpPr>
          <p:nvPr>
            <p:custDataLst>
              <p:tags r:id="rId7"/>
            </p:custDataLst>
          </p:nvPr>
        </p:nvSpPr>
        <p:spPr>
          <a:xfrm>
            <a:off x="7120952" y="3512659"/>
            <a:ext cx="1723817"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executed an Intermediate Agreement and met the applicable eligibility criteria for inclusion as load to be studied?</a:t>
            </a:r>
            <a:r>
              <a:rPr lang="en-US" sz="1000" baseline="30000">
                <a:solidFill>
                  <a:schemeClr val="tx1"/>
                </a:solidFill>
              </a:rPr>
              <a:t>5</a:t>
            </a:r>
            <a:endParaRPr lang="en-US" sz="1000">
              <a:solidFill>
                <a:schemeClr val="tx1"/>
              </a:solidFill>
            </a:endParaRPr>
          </a:p>
        </p:txBody>
      </p:sp>
      <p:sp>
        <p:nvSpPr>
          <p:cNvPr id="87" name="Rectangle 86">
            <a:extLst>
              <a:ext uri="{FF2B5EF4-FFF2-40B4-BE49-F238E27FC236}">
                <a16:creationId xmlns:a16="http://schemas.microsoft.com/office/drawing/2014/main" id="{733D4216-2C65-1276-2026-C3DEE00F0CB9}"/>
              </a:ext>
            </a:extLst>
          </p:cNvPr>
          <p:cNvSpPr>
            <a:spLocks/>
          </p:cNvSpPr>
          <p:nvPr>
            <p:custDataLst>
              <p:tags r:id="rId8"/>
            </p:custDataLst>
          </p:nvPr>
        </p:nvSpPr>
        <p:spPr>
          <a:xfrm>
            <a:off x="4871923" y="3512659"/>
            <a:ext cx="1878141"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meet the eligibility criteria for inclusion as base load (including execution of an Interconnection Agreement)?</a:t>
            </a:r>
            <a:r>
              <a:rPr lang="en-US" sz="1000" baseline="30000">
                <a:solidFill>
                  <a:schemeClr val="tx1"/>
                </a:solidFill>
              </a:rPr>
              <a:t>4</a:t>
            </a:r>
            <a:endParaRPr lang="en-US" sz="1000">
              <a:solidFill>
                <a:schemeClr val="tx1"/>
              </a:solidFill>
            </a:endParaRPr>
          </a:p>
        </p:txBody>
      </p:sp>
      <p:sp>
        <p:nvSpPr>
          <p:cNvPr id="98" name="TextBox 97">
            <a:extLst>
              <a:ext uri="{FF2B5EF4-FFF2-40B4-BE49-F238E27FC236}">
                <a16:creationId xmlns:a16="http://schemas.microsoft.com/office/drawing/2014/main" id="{2ED31C58-8E5E-1DB5-7495-064CE5C6FD91}"/>
              </a:ext>
            </a:extLst>
          </p:cNvPr>
          <p:cNvSpPr txBox="1"/>
          <p:nvPr/>
        </p:nvSpPr>
        <p:spPr>
          <a:xfrm>
            <a:off x="5753224"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5" name="Connector: Elbow 24">
            <a:extLst>
              <a:ext uri="{FF2B5EF4-FFF2-40B4-BE49-F238E27FC236}">
                <a16:creationId xmlns:a16="http://schemas.microsoft.com/office/drawing/2014/main" id="{0B5CB53F-A40A-AF1E-0CD9-D9DA345526F0}"/>
              </a:ext>
            </a:extLst>
          </p:cNvPr>
          <p:cNvCxnSpPr>
            <a:cxnSpLocks/>
            <a:stCxn id="50" idx="2"/>
            <a:endCxn id="6" idx="1"/>
          </p:cNvCxnSpPr>
          <p:nvPr/>
        </p:nvCxnSpPr>
        <p:spPr>
          <a:xfrm rot="16200000" flipH="1">
            <a:off x="8820436" y="3779411"/>
            <a:ext cx="407028" cy="208217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5946304-72D3-24EF-B666-5D7337CFE237}"/>
              </a:ext>
            </a:extLst>
          </p:cNvPr>
          <p:cNvSpPr txBox="1"/>
          <p:nvPr/>
        </p:nvSpPr>
        <p:spPr>
          <a:xfrm>
            <a:off x="3503405" y="1862602"/>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0" name="TextBox 29">
            <a:extLst>
              <a:ext uri="{FF2B5EF4-FFF2-40B4-BE49-F238E27FC236}">
                <a16:creationId xmlns:a16="http://schemas.microsoft.com/office/drawing/2014/main" id="{B115DA40-7CB5-B66E-F59E-6B633EA6B8DE}"/>
              </a:ext>
            </a:extLst>
          </p:cNvPr>
          <p:cNvSpPr txBox="1"/>
          <p:nvPr/>
        </p:nvSpPr>
        <p:spPr>
          <a:xfrm>
            <a:off x="5027538" y="2413573"/>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2" name="TextBox 31">
            <a:extLst>
              <a:ext uri="{FF2B5EF4-FFF2-40B4-BE49-F238E27FC236}">
                <a16:creationId xmlns:a16="http://schemas.microsoft.com/office/drawing/2014/main" id="{B1B59992-B0E7-5735-1084-7D17C1A113A3}"/>
              </a:ext>
            </a:extLst>
          </p:cNvPr>
          <p:cNvSpPr txBox="1"/>
          <p:nvPr/>
        </p:nvSpPr>
        <p:spPr>
          <a:xfrm>
            <a:off x="8840539" y="3807830"/>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3" name="TextBox 32">
            <a:extLst>
              <a:ext uri="{FF2B5EF4-FFF2-40B4-BE49-F238E27FC236}">
                <a16:creationId xmlns:a16="http://schemas.microsoft.com/office/drawing/2014/main" id="{9C0E7070-C22A-C25A-0AFE-F5512A2FA388}"/>
              </a:ext>
            </a:extLst>
          </p:cNvPr>
          <p:cNvSpPr txBox="1"/>
          <p:nvPr/>
        </p:nvSpPr>
        <p:spPr>
          <a:xfrm>
            <a:off x="7982860" y="4714476"/>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4" name="TrackerNumBlue 7">
            <a:extLst>
              <a:ext uri="{FF2B5EF4-FFF2-40B4-BE49-F238E27FC236}">
                <a16:creationId xmlns:a16="http://schemas.microsoft.com/office/drawing/2014/main" id="{1D9A46EA-59C1-5C66-BD8D-9903EAA91D22}"/>
              </a:ext>
            </a:extLst>
          </p:cNvPr>
          <p:cNvSpPr/>
          <p:nvPr>
            <p:custDataLst>
              <p:tags r:id="rId9"/>
            </p:custDataLst>
          </p:nvPr>
        </p:nvSpPr>
        <p:spPr>
          <a:xfrm>
            <a:off x="9955848" y="1355427"/>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35" name="TrackerNumBlue 7">
            <a:extLst>
              <a:ext uri="{FF2B5EF4-FFF2-40B4-BE49-F238E27FC236}">
                <a16:creationId xmlns:a16="http://schemas.microsoft.com/office/drawing/2014/main" id="{B27BAF61-6C16-8049-9D82-8FCDEACB234F}"/>
              </a:ext>
            </a:extLst>
          </p:cNvPr>
          <p:cNvSpPr/>
          <p:nvPr>
            <p:custDataLst>
              <p:tags r:id="rId10"/>
            </p:custDataLst>
          </p:nvPr>
        </p:nvSpPr>
        <p:spPr>
          <a:xfrm>
            <a:off x="9955848" y="2820635"/>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37" name="TrackerNumBlue 7">
            <a:extLst>
              <a:ext uri="{FF2B5EF4-FFF2-40B4-BE49-F238E27FC236}">
                <a16:creationId xmlns:a16="http://schemas.microsoft.com/office/drawing/2014/main" id="{BF8CC4CE-3DCD-21EB-34E9-7AB8C9DDCAB2}"/>
              </a:ext>
            </a:extLst>
          </p:cNvPr>
          <p:cNvSpPr/>
          <p:nvPr>
            <p:custDataLst>
              <p:tags r:id="rId11"/>
            </p:custDataLst>
          </p:nvPr>
        </p:nvSpPr>
        <p:spPr>
          <a:xfrm>
            <a:off x="9955848" y="4544418"/>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4</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cxnSp>
        <p:nvCxnSpPr>
          <p:cNvPr id="49" name="Straight Arrow Connector 48">
            <a:extLst>
              <a:ext uri="{FF2B5EF4-FFF2-40B4-BE49-F238E27FC236}">
                <a16:creationId xmlns:a16="http://schemas.microsoft.com/office/drawing/2014/main" id="{EA5EDC85-F69C-5CC3-3224-ED5EA40FEBF0}"/>
              </a:ext>
            </a:extLst>
          </p:cNvPr>
          <p:cNvCxnSpPr>
            <a:cxnSpLocks/>
            <a:stCxn id="50" idx="3"/>
          </p:cNvCxnSpPr>
          <p:nvPr/>
        </p:nvCxnSpPr>
        <p:spPr>
          <a:xfrm>
            <a:off x="8844769" y="4064823"/>
            <a:ext cx="1220270" cy="637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ECF85B2-70FC-93C3-F20E-247E9106B854}"/>
              </a:ext>
            </a:extLst>
          </p:cNvPr>
          <p:cNvCxnSpPr>
            <a:cxnSpLocks/>
            <a:stCxn id="31" idx="0"/>
            <a:endCxn id="39" idx="2"/>
          </p:cNvCxnSpPr>
          <p:nvPr/>
        </p:nvCxnSpPr>
        <p:spPr>
          <a:xfrm flipV="1">
            <a:off x="3912339" y="3144929"/>
            <a:ext cx="3307" cy="36773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1" name="TrackerNumBlue 7">
            <a:extLst>
              <a:ext uri="{FF2B5EF4-FFF2-40B4-BE49-F238E27FC236}">
                <a16:creationId xmlns:a16="http://schemas.microsoft.com/office/drawing/2014/main" id="{24677792-8D1B-A906-BD37-DE3E4FA76A18}"/>
              </a:ext>
            </a:extLst>
          </p:cNvPr>
          <p:cNvSpPr/>
          <p:nvPr>
            <p:custDataLst>
              <p:tags r:id="rId12"/>
            </p:custDataLst>
          </p:nvPr>
        </p:nvSpPr>
        <p:spPr>
          <a:xfrm>
            <a:off x="2657975" y="1975077"/>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3</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2" name="TrackerNumBlue 7">
            <a:extLst>
              <a:ext uri="{FF2B5EF4-FFF2-40B4-BE49-F238E27FC236}">
                <a16:creationId xmlns:a16="http://schemas.microsoft.com/office/drawing/2014/main" id="{E0929061-F4F1-B1E8-450A-983CFE0E006B}"/>
              </a:ext>
            </a:extLst>
          </p:cNvPr>
          <p:cNvSpPr/>
          <p:nvPr>
            <p:custDataLst>
              <p:tags r:id="rId13"/>
            </p:custDataLst>
          </p:nvPr>
        </p:nvSpPr>
        <p:spPr>
          <a:xfrm>
            <a:off x="4760445" y="3460003"/>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3</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3" name="TrackerNumBlue 7">
            <a:extLst>
              <a:ext uri="{FF2B5EF4-FFF2-40B4-BE49-F238E27FC236}">
                <a16:creationId xmlns:a16="http://schemas.microsoft.com/office/drawing/2014/main" id="{CEF75C54-3935-2776-CAFF-05893CC51479}"/>
              </a:ext>
            </a:extLst>
          </p:cNvPr>
          <p:cNvSpPr/>
          <p:nvPr>
            <p:custDataLst>
              <p:tags r:id="rId14"/>
            </p:custDataLst>
          </p:nvPr>
        </p:nvSpPr>
        <p:spPr>
          <a:xfrm>
            <a:off x="2657975" y="2333545"/>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grpSp>
        <p:nvGrpSpPr>
          <p:cNvPr id="64" name="Group 63">
            <a:extLst>
              <a:ext uri="{FF2B5EF4-FFF2-40B4-BE49-F238E27FC236}">
                <a16:creationId xmlns:a16="http://schemas.microsoft.com/office/drawing/2014/main" id="{83D51A88-9928-BF91-6E0C-7C18A4B33961}"/>
              </a:ext>
            </a:extLst>
          </p:cNvPr>
          <p:cNvGrpSpPr/>
          <p:nvPr/>
        </p:nvGrpSpPr>
        <p:grpSpPr>
          <a:xfrm>
            <a:off x="9936089" y="1016739"/>
            <a:ext cx="1280943" cy="182880"/>
            <a:chOff x="10504657" y="911842"/>
            <a:chExt cx="1280943" cy="182880"/>
          </a:xfrm>
        </p:grpSpPr>
        <p:sp>
          <p:nvSpPr>
            <p:cNvPr id="65" name="Oval 64">
              <a:extLst>
                <a:ext uri="{FF2B5EF4-FFF2-40B4-BE49-F238E27FC236}">
                  <a16:creationId xmlns:a16="http://schemas.microsoft.com/office/drawing/2014/main" id="{5E849C96-A8AB-93A2-C7BD-1ED09F113946}"/>
                </a:ext>
              </a:extLst>
            </p:cNvPr>
            <p:cNvSpPr/>
            <p:nvPr/>
          </p:nvSpPr>
          <p:spPr>
            <a:xfrm>
              <a:off x="10504657" y="911842"/>
              <a:ext cx="182880" cy="1828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X</a:t>
              </a:r>
            </a:p>
          </p:txBody>
        </p:sp>
        <p:sp>
          <p:nvSpPr>
            <p:cNvPr id="66" name="TextBox 65">
              <a:extLst>
                <a:ext uri="{FF2B5EF4-FFF2-40B4-BE49-F238E27FC236}">
                  <a16:creationId xmlns:a16="http://schemas.microsoft.com/office/drawing/2014/main" id="{8197647D-52BD-3363-BEFB-A6B0C5C5B9DD}"/>
                </a:ext>
              </a:extLst>
            </p:cNvPr>
            <p:cNvSpPr txBox="1"/>
            <p:nvPr/>
          </p:nvSpPr>
          <p:spPr>
            <a:xfrm>
              <a:off x="10740121" y="926338"/>
              <a:ext cx="1045479" cy="153888"/>
            </a:xfrm>
            <a:prstGeom prst="rect">
              <a:avLst/>
            </a:prstGeom>
            <a:noFill/>
          </p:spPr>
          <p:txBody>
            <a:bodyPr wrap="none" lIns="0" tIns="0" rIns="0" bIns="0" rtlCol="0">
              <a:spAutoFit/>
            </a:bodyPr>
            <a:lstStyle/>
            <a:p>
              <a:r>
                <a:rPr lang="en-US" sz="1000"/>
                <a:t>Reference tracker</a:t>
              </a:r>
            </a:p>
          </p:txBody>
        </p:sp>
      </p:grpSp>
      <p:cxnSp>
        <p:nvCxnSpPr>
          <p:cNvPr id="20" name="Straight Arrow Connector 19">
            <a:extLst>
              <a:ext uri="{FF2B5EF4-FFF2-40B4-BE49-F238E27FC236}">
                <a16:creationId xmlns:a16="http://schemas.microsoft.com/office/drawing/2014/main" id="{1FF49617-BFBC-47E6-C4C4-C7D71632DFAB}"/>
              </a:ext>
            </a:extLst>
          </p:cNvPr>
          <p:cNvCxnSpPr>
            <a:cxnSpLocks/>
            <a:stCxn id="31" idx="3"/>
            <a:endCxn id="87" idx="1"/>
          </p:cNvCxnSpPr>
          <p:nvPr/>
        </p:nvCxnSpPr>
        <p:spPr>
          <a:xfrm>
            <a:off x="4501034" y="4064823"/>
            <a:ext cx="370889"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A67183E-B4F1-712F-476E-4B7F06BEEAB6}"/>
              </a:ext>
            </a:extLst>
          </p:cNvPr>
          <p:cNvSpPr txBox="1"/>
          <p:nvPr/>
        </p:nvSpPr>
        <p:spPr>
          <a:xfrm>
            <a:off x="4484662"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24" name="Straight Arrow Connector 23">
            <a:extLst>
              <a:ext uri="{FF2B5EF4-FFF2-40B4-BE49-F238E27FC236}">
                <a16:creationId xmlns:a16="http://schemas.microsoft.com/office/drawing/2014/main" id="{8C102E06-1945-2B16-9D57-64FA304E6DE9}"/>
              </a:ext>
            </a:extLst>
          </p:cNvPr>
          <p:cNvCxnSpPr>
            <a:cxnSpLocks/>
            <a:stCxn id="87" idx="3"/>
            <a:endCxn id="50" idx="1"/>
          </p:cNvCxnSpPr>
          <p:nvPr/>
        </p:nvCxnSpPr>
        <p:spPr>
          <a:xfrm>
            <a:off x="6750064" y="4064823"/>
            <a:ext cx="37088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4A09449-4D62-8D0D-D8AC-20D81A1E7B1B}"/>
              </a:ext>
            </a:extLst>
          </p:cNvPr>
          <p:cNvSpPr txBox="1"/>
          <p:nvPr/>
        </p:nvSpPr>
        <p:spPr>
          <a:xfrm>
            <a:off x="6694299"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52" name="Straight Connector 51">
            <a:extLst>
              <a:ext uri="{FF2B5EF4-FFF2-40B4-BE49-F238E27FC236}">
                <a16:creationId xmlns:a16="http://schemas.microsoft.com/office/drawing/2014/main" id="{5AE30845-B0B4-62EB-9ACF-236BADD5B6C6}"/>
              </a:ext>
            </a:extLst>
          </p:cNvPr>
          <p:cNvCxnSpPr>
            <a:cxnSpLocks/>
          </p:cNvCxnSpPr>
          <p:nvPr/>
        </p:nvCxnSpPr>
        <p:spPr>
          <a:xfrm flipV="1">
            <a:off x="5810994" y="2667714"/>
            <a:ext cx="0" cy="844945"/>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D54190D-542A-8085-E508-497CFDA62D7F}"/>
              </a:ext>
            </a:extLst>
          </p:cNvPr>
          <p:cNvCxnSpPr>
            <a:cxnSpLocks/>
          </p:cNvCxnSpPr>
          <p:nvPr/>
        </p:nvCxnSpPr>
        <p:spPr>
          <a:xfrm flipV="1">
            <a:off x="5810993" y="1919117"/>
            <a:ext cx="4254046" cy="608828"/>
          </a:xfrm>
          <a:prstGeom prst="bentConnector3">
            <a:avLst>
              <a:gd name="adj1" fmla="val 6"/>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C9324572-F97C-5C93-9F14-2BA129B28857}"/>
              </a:ext>
            </a:extLst>
          </p:cNvPr>
          <p:cNvCxnSpPr>
            <a:cxnSpLocks/>
            <a:stCxn id="39" idx="0"/>
          </p:cNvCxnSpPr>
          <p:nvPr/>
        </p:nvCxnSpPr>
        <p:spPr>
          <a:xfrm rot="5400000" flipH="1" flipV="1">
            <a:off x="6882716" y="-1141720"/>
            <a:ext cx="215252" cy="6149392"/>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1EA5EE9-98C7-C5DD-DCDC-2A98F46E8A29}"/>
              </a:ext>
            </a:extLst>
          </p:cNvPr>
          <p:cNvGrpSpPr/>
          <p:nvPr/>
        </p:nvGrpSpPr>
        <p:grpSpPr>
          <a:xfrm>
            <a:off x="5730614" y="2525343"/>
            <a:ext cx="171449" cy="160853"/>
            <a:chOff x="5730614" y="2506694"/>
            <a:chExt cx="171449" cy="160853"/>
          </a:xfrm>
        </p:grpSpPr>
        <p:sp>
          <p:nvSpPr>
            <p:cNvPr id="78" name="Oval 77">
              <a:extLst>
                <a:ext uri="{FF2B5EF4-FFF2-40B4-BE49-F238E27FC236}">
                  <a16:creationId xmlns:a16="http://schemas.microsoft.com/office/drawing/2014/main" id="{5E1B4B48-BBEE-E8C8-213E-107393176B53}"/>
                </a:ext>
              </a:extLst>
            </p:cNvPr>
            <p:cNvSpPr/>
            <p:nvPr/>
          </p:nvSpPr>
          <p:spPr>
            <a:xfrm>
              <a:off x="5743039" y="2511664"/>
              <a:ext cx="137401" cy="137401"/>
            </a:xfrm>
            <a:prstGeom prst="ellipse">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1" name="Partial Circle 80">
              <a:extLst>
                <a:ext uri="{FF2B5EF4-FFF2-40B4-BE49-F238E27FC236}">
                  <a16:creationId xmlns:a16="http://schemas.microsoft.com/office/drawing/2014/main" id="{7F17D2BF-9394-A6D5-5C8D-BD38821AFB52}"/>
                </a:ext>
              </a:extLst>
            </p:cNvPr>
            <p:cNvSpPr/>
            <p:nvPr/>
          </p:nvSpPr>
          <p:spPr>
            <a:xfrm flipH="1">
              <a:off x="5730614" y="2506694"/>
              <a:ext cx="171449" cy="160853"/>
            </a:xfrm>
            <a:prstGeom prst="pie">
              <a:avLst>
                <a:gd name="adj1" fmla="val 5364947"/>
                <a:gd name="adj2" fmla="val 16200000"/>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cxnSp>
        <p:nvCxnSpPr>
          <p:cNvPr id="44" name="Connector: Elbow 43">
            <a:extLst>
              <a:ext uri="{FF2B5EF4-FFF2-40B4-BE49-F238E27FC236}">
                <a16:creationId xmlns:a16="http://schemas.microsoft.com/office/drawing/2014/main" id="{B3DF6587-897C-EF5B-94F4-CEEF4C95E486}"/>
              </a:ext>
            </a:extLst>
          </p:cNvPr>
          <p:cNvCxnSpPr>
            <a:cxnSpLocks/>
            <a:stCxn id="39" idx="3"/>
            <a:endCxn id="50" idx="0"/>
          </p:cNvCxnSpPr>
          <p:nvPr/>
        </p:nvCxnSpPr>
        <p:spPr>
          <a:xfrm>
            <a:off x="5062846" y="2592766"/>
            <a:ext cx="2920015" cy="919893"/>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2A83590E-1FB4-3A34-5E8A-88C218E189AF}"/>
              </a:ext>
            </a:extLst>
          </p:cNvPr>
          <p:cNvSpPr>
            <a:spLocks noGrp="1"/>
          </p:cNvSpPr>
          <p:nvPr>
            <p:ph type="sldNum" sz="quarter" idx="12"/>
          </p:nvPr>
        </p:nvSpPr>
        <p:spPr/>
        <p:txBody>
          <a:bodyPr/>
          <a:lstStyle/>
          <a:p>
            <a:fld id="{BCDE79FB-97BA-492B-8D57-F1373F9ADA95}" type="slidenum">
              <a:rPr lang="en-US" smtClean="0"/>
              <a:t>28</a:t>
            </a:fld>
            <a:endParaRPr lang="en-US"/>
          </a:p>
        </p:txBody>
      </p:sp>
    </p:spTree>
    <p:extLst>
      <p:ext uri="{BB962C8B-B14F-4D97-AF65-F5344CB8AC3E}">
        <p14:creationId xmlns:p14="http://schemas.microsoft.com/office/powerpoint/2010/main" val="1848837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DCC2-FC33-2AA8-CFEC-392139B701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CEC2F44-7439-6C4D-D10D-40A0EAAD47C9}"/>
              </a:ext>
            </a:extLst>
          </p:cNvPr>
          <p:cNvGraphicFramePr>
            <a:graphicFrameLocks noChangeAspect="1"/>
          </p:cNvGraphicFramePr>
          <p:nvPr>
            <p:custDataLst>
              <p:tags r:id="rId1"/>
            </p:custDataLst>
            <p:extLst>
              <p:ext uri="{D42A27DB-BD31-4B8C-83A1-F6EECF244321}">
                <p14:modId xmlns:p14="http://schemas.microsoft.com/office/powerpoint/2010/main" val="3936096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8CEC2F44-7439-6C4D-D10D-40A0EAAD47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935DCA-933A-D29A-AFA2-0098BDA62449}"/>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(1/2)</a:t>
            </a:r>
          </a:p>
        </p:txBody>
      </p:sp>
      <p:graphicFrame>
        <p:nvGraphicFramePr>
          <p:cNvPr id="5" name="Content Placeholder 4" hidden="1">
            <a:extLst>
              <a:ext uri="{FF2B5EF4-FFF2-40B4-BE49-F238E27FC236}">
                <a16:creationId xmlns:a16="http://schemas.microsoft.com/office/drawing/2014/main" id="{2BBDFEEF-BE46-7A2C-5C31-8E84B47999A3}"/>
              </a:ext>
            </a:extLst>
          </p:cNvPr>
          <p:cNvGraphicFramePr>
            <a:graphicFrameLocks noGrp="1"/>
          </p:cNvGraphicFramePr>
          <p:nvPr>
            <p:ph idx="4294967295"/>
            <p:extLst>
              <p:ext uri="{D42A27DB-BD31-4B8C-83A1-F6EECF244321}">
                <p14:modId xmlns:p14="http://schemas.microsoft.com/office/powerpoint/2010/main" val="1559321796"/>
              </p:ext>
            </p:extLst>
          </p:nvPr>
        </p:nvGraphicFramePr>
        <p:xfrm>
          <a:off x="914400" y="955675"/>
          <a:ext cx="11277600" cy="4921250"/>
        </p:xfrm>
        <a:graphic>
          <a:graphicData uri="http://schemas.openxmlformats.org/drawingml/2006/table">
            <a:tbl>
              <a:tblPr firstRow="1" bandRow="1">
                <a:tableStyleId>{5C22544A-7EE6-4342-B048-85BDC9FD1C3A}</a:tableStyleId>
              </a:tblPr>
              <a:tblGrid>
                <a:gridCol w="3125074">
                  <a:extLst>
                    <a:ext uri="{9D8B030D-6E8A-4147-A177-3AD203B41FA5}">
                      <a16:colId xmlns:a16="http://schemas.microsoft.com/office/drawing/2014/main" val="1470594686"/>
                    </a:ext>
                  </a:extLst>
                </a:gridCol>
                <a:gridCol w="3085517">
                  <a:extLst>
                    <a:ext uri="{9D8B030D-6E8A-4147-A177-3AD203B41FA5}">
                      <a16:colId xmlns:a16="http://schemas.microsoft.com/office/drawing/2014/main" val="1779555138"/>
                    </a:ext>
                  </a:extLst>
                </a:gridCol>
                <a:gridCol w="5067009">
                  <a:extLst>
                    <a:ext uri="{9D8B030D-6E8A-4147-A177-3AD203B41FA5}">
                      <a16:colId xmlns:a16="http://schemas.microsoft.com/office/drawing/2014/main" val="592249523"/>
                    </a:ext>
                  </a:extLst>
                </a:gridCol>
              </a:tblGrid>
              <a:tr h="463557">
                <a:tc>
                  <a:txBody>
                    <a:bodyPr/>
                    <a:lstStyle/>
                    <a:p>
                      <a:r>
                        <a:rPr lang="en-US" sz="1400"/>
                        <a:t>If your Large Load by June 1, 2026</a:t>
                      </a:r>
                    </a:p>
                  </a:txBody>
                  <a:tcPr/>
                </a:tc>
                <a:tc>
                  <a:txBody>
                    <a:bodyPr/>
                    <a:lstStyle/>
                    <a:p>
                      <a:r>
                        <a:rPr lang="en-US" sz="1400"/>
                        <a:t>Treatment in Transitional Process</a:t>
                      </a:r>
                    </a:p>
                  </a:txBody>
                  <a:tcPr/>
                </a:tc>
                <a:tc>
                  <a:txBody>
                    <a:bodyPr/>
                    <a:lstStyle/>
                    <a:p>
                      <a:r>
                        <a:rPr lang="en-US" sz="1400"/>
                        <a:t>MW Allocation</a:t>
                      </a:r>
                    </a:p>
                  </a:txBody>
                  <a:tcPr/>
                </a:tc>
                <a:extLst>
                  <a:ext uri="{0D108BD9-81ED-4DB2-BD59-A6C34878D82A}">
                    <a16:rowId xmlns:a16="http://schemas.microsoft.com/office/drawing/2014/main" val="2079172792"/>
                  </a:ext>
                </a:extLst>
              </a:tr>
              <a:tr h="4458328">
                <a:tc>
                  <a:txBody>
                    <a:bodyPr/>
                    <a:lstStyle/>
                    <a:p>
                      <a:r>
                        <a:rPr lang="en-US" sz="1400"/>
                        <a:t>Is Operational or Approved to Energize</a:t>
                      </a:r>
                    </a:p>
                  </a:txBody>
                  <a:tcPr/>
                </a:tc>
                <a:tc>
                  <a:txBody>
                    <a:bodyPr/>
                    <a:lstStyle/>
                    <a:p>
                      <a:r>
                        <a:rPr lang="en-US" sz="1400"/>
                        <a:t>Included as base load</a:t>
                      </a:r>
                    </a:p>
                  </a:txBody>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before ERCOT’s interim LLI process will be allocated the MWs modeled in the 2025 RTP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after ERCOT’s interim LLI process will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modeled in the 2025 RTP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Load Commissioning Plan, if applicable,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 an updated ramp schedule as provided to the DSP by June 1, 2026</a:t>
                      </a:r>
                    </a:p>
                    <a:p>
                      <a:pPr marL="228600" marR="0" lvl="0" indent="-228600" algn="l" rtl="0" eaLnBrk="1" fontAlgn="auto" latinLnBrk="0" hangingPunct="1">
                        <a:lnSpc>
                          <a:spcPct val="90000"/>
                        </a:lnSpc>
                        <a:spcBef>
                          <a:spcPts val="1000"/>
                        </a:spcBef>
                        <a:spcAft>
                          <a:spcPts val="0"/>
                        </a:spcAft>
                        <a:buClrTx/>
                        <a:buSzTx/>
                        <a:buFont typeface="Arial" panose="020B0604020202020204" pitchFamily="34" charset="0"/>
                        <a:buChar char="•"/>
                      </a:pPr>
                      <a:r>
                        <a:rPr lang="en-US" sz="1400" b="0" i="0" u="none" strike="noStrike" kern="1200" cap="none" spc="0" normalizeH="0" baseline="0" noProof="0">
                          <a:ln>
                            <a:noFill/>
                          </a:ln>
                          <a:solidFill>
                            <a:prstClr val="black"/>
                          </a:solidFill>
                          <a:effectLst/>
                          <a:uLnTx/>
                          <a:uFillTx/>
                          <a:latin typeface="Aptos" panose="02110004020202020204"/>
                          <a:ea typeface="+mn-ea"/>
                          <a:cs typeface="+mn-cs"/>
                        </a:rPr>
                        <a:t>Loads</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not yet </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operational will</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that can be reliably served as indicated in their interconnection studies</a:t>
                      </a:r>
                    </a:p>
                    <a:p>
                      <a:pPr marL="685800" marR="0" lvl="1" indent="-228600" algn="l" rtl="0" eaLnBrk="1" fontAlgn="auto" latinLnBrk="0" hangingPunct="1">
                        <a:lnSpc>
                          <a:spcPct val="90000"/>
                        </a:lnSpc>
                        <a:spcBef>
                          <a:spcPts val="500"/>
                        </a:spcBef>
                        <a:spcAft>
                          <a:spcPts val="0"/>
                        </a:spcAft>
                        <a:buClrTx/>
                        <a:buSzTx/>
                        <a:buFont typeface="Arial" panose="020B0604020202020204" pitchFamily="34" charset="0"/>
                        <a:buChar cha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interconnection agreement and</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 reflected in their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financial security </a:t>
                      </a:r>
                    </a:p>
                  </a:txBody>
                  <a:tcPr/>
                </a:tc>
                <a:extLst>
                  <a:ext uri="{0D108BD9-81ED-4DB2-BD59-A6C34878D82A}">
                    <a16:rowId xmlns:a16="http://schemas.microsoft.com/office/drawing/2014/main" val="594986730"/>
                  </a:ext>
                </a:extLst>
              </a:tr>
            </a:tbl>
          </a:graphicData>
        </a:graphic>
      </p:graphicFrame>
      <p:sp>
        <p:nvSpPr>
          <p:cNvPr id="39" name="TextBox 38">
            <a:extLst>
              <a:ext uri="{FF2B5EF4-FFF2-40B4-BE49-F238E27FC236}">
                <a16:creationId xmlns:a16="http://schemas.microsoft.com/office/drawing/2014/main" id="{922994CB-4B9E-1E9E-D775-83A0E4F511F2}"/>
              </a:ext>
            </a:extLst>
          </p:cNvPr>
          <p:cNvSpPr txBox="1">
            <a:spLocks/>
          </p:cNvSpPr>
          <p:nvPr/>
        </p:nvSpPr>
        <p:spPr>
          <a:xfrm>
            <a:off x="5359400" y="2256873"/>
            <a:ext cx="6277863"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40" name="TextBox 39">
            <a:extLst>
              <a:ext uri="{FF2B5EF4-FFF2-40B4-BE49-F238E27FC236}">
                <a16:creationId xmlns:a16="http://schemas.microsoft.com/office/drawing/2014/main" id="{FFD4E416-E489-CB11-80DC-216094A4342A}"/>
              </a:ext>
            </a:extLst>
          </p:cNvPr>
          <p:cNvSpPr txBox="1">
            <a:spLocks/>
          </p:cNvSpPr>
          <p:nvPr/>
        </p:nvSpPr>
        <p:spPr>
          <a:xfrm>
            <a:off x="5359400" y="1724809"/>
            <a:ext cx="62778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35" name="TextBox 34">
            <a:extLst>
              <a:ext uri="{FF2B5EF4-FFF2-40B4-BE49-F238E27FC236}">
                <a16:creationId xmlns:a16="http://schemas.microsoft.com/office/drawing/2014/main" id="{71EC7043-926D-9576-CFE6-9428795FD4AA}"/>
              </a:ext>
            </a:extLst>
          </p:cNvPr>
          <p:cNvSpPr txBox="1">
            <a:spLocks/>
          </p:cNvSpPr>
          <p:nvPr/>
        </p:nvSpPr>
        <p:spPr>
          <a:xfrm>
            <a:off x="554736" y="2256873"/>
            <a:ext cx="2442464"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6" name="TextBox 35">
            <a:extLst>
              <a:ext uri="{FF2B5EF4-FFF2-40B4-BE49-F238E27FC236}">
                <a16:creationId xmlns:a16="http://schemas.microsoft.com/office/drawing/2014/main" id="{603EDDD5-5074-82E9-51DA-D56AFCA74E27}"/>
              </a:ext>
            </a:extLst>
          </p:cNvPr>
          <p:cNvSpPr txBox="1">
            <a:spLocks/>
          </p:cNvSpPr>
          <p:nvPr/>
        </p:nvSpPr>
        <p:spPr>
          <a:xfrm>
            <a:off x="554736" y="1724809"/>
            <a:ext cx="24424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41" name="TextBox 40">
            <a:extLst>
              <a:ext uri="{FF2B5EF4-FFF2-40B4-BE49-F238E27FC236}">
                <a16:creationId xmlns:a16="http://schemas.microsoft.com/office/drawing/2014/main" id="{78190E0F-19F3-1EF6-4614-906C7B74B069}"/>
              </a:ext>
            </a:extLst>
          </p:cNvPr>
          <p:cNvSpPr txBox="1"/>
          <p:nvPr/>
        </p:nvSpPr>
        <p:spPr>
          <a:xfrm>
            <a:off x="625511" y="2324379"/>
            <a:ext cx="2300913" cy="160813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Achieved Initial Energization before March 25, 2022; or</a:t>
            </a:r>
          </a:p>
          <a:p>
            <a:pPr lvl="1"/>
            <a:r>
              <a:rPr lang="en-US" sz="1400"/>
              <a:t>Achieved Initial Energization between March 25, 2022, and July 10, 2026</a:t>
            </a:r>
            <a:endParaRPr lang="en-US" sz="1400">
              <a:cs typeface="+mn-cs"/>
            </a:endParaRPr>
          </a:p>
        </p:txBody>
      </p:sp>
      <p:sp>
        <p:nvSpPr>
          <p:cNvPr id="37" name="TextBox 36">
            <a:extLst>
              <a:ext uri="{FF2B5EF4-FFF2-40B4-BE49-F238E27FC236}">
                <a16:creationId xmlns:a16="http://schemas.microsoft.com/office/drawing/2014/main" id="{3F9D5F93-C6C7-0A89-9ED5-F578F6458688}"/>
              </a:ext>
            </a:extLst>
          </p:cNvPr>
          <p:cNvSpPr txBox="1">
            <a:spLocks/>
          </p:cNvSpPr>
          <p:nvPr/>
        </p:nvSpPr>
        <p:spPr>
          <a:xfrm>
            <a:off x="3096751" y="2256873"/>
            <a:ext cx="2163098"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8" name="TextBox 37">
            <a:extLst>
              <a:ext uri="{FF2B5EF4-FFF2-40B4-BE49-F238E27FC236}">
                <a16:creationId xmlns:a16="http://schemas.microsoft.com/office/drawing/2014/main" id="{B385C03D-7CFB-8953-6207-A23127827819}"/>
              </a:ext>
            </a:extLst>
          </p:cNvPr>
          <p:cNvSpPr txBox="1">
            <a:spLocks/>
          </p:cNvSpPr>
          <p:nvPr/>
        </p:nvSpPr>
        <p:spPr>
          <a:xfrm>
            <a:off x="3096751" y="1724809"/>
            <a:ext cx="216309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43" name="TextBox 42">
            <a:extLst>
              <a:ext uri="{FF2B5EF4-FFF2-40B4-BE49-F238E27FC236}">
                <a16:creationId xmlns:a16="http://schemas.microsoft.com/office/drawing/2014/main" id="{D0913542-9D63-4ABF-E63D-8D266FE7BBA1}"/>
              </a:ext>
            </a:extLst>
          </p:cNvPr>
          <p:cNvSpPr txBox="1"/>
          <p:nvPr/>
        </p:nvSpPr>
        <p:spPr>
          <a:xfrm>
            <a:off x="3159432" y="2324379"/>
            <a:ext cx="2037736"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Included as base load and not subject to further reliability assessment</a:t>
            </a:r>
          </a:p>
        </p:txBody>
      </p:sp>
      <p:sp>
        <p:nvSpPr>
          <p:cNvPr id="48" name="TextBox 47">
            <a:extLst>
              <a:ext uri="{FF2B5EF4-FFF2-40B4-BE49-F238E27FC236}">
                <a16:creationId xmlns:a16="http://schemas.microsoft.com/office/drawing/2014/main" id="{ED6E29F5-3109-9959-FCBC-131461275463}"/>
              </a:ext>
            </a:extLst>
          </p:cNvPr>
          <p:cNvSpPr txBox="1"/>
          <p:nvPr>
            <p:custDataLst>
              <p:tags r:id="rId2"/>
            </p:custDataLst>
          </p:nvPr>
        </p:nvSpPr>
        <p:spPr>
          <a:xfrm>
            <a:off x="5435601" y="2324379"/>
            <a:ext cx="6197076" cy="37394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0"/>
              </a:spcBef>
            </a:pPr>
            <a:r>
              <a:rPr lang="en-US" sz="1400"/>
              <a:t>Large Loads that achieved Initial Energization before March 25, 2022, shall be modeled at the level of peak Demand reported to ERCOT as part of development of the 2026 RTP</a:t>
            </a:r>
            <a:endParaRPr lang="en-US" sz="1400">
              <a:cs typeface="+mn-cs"/>
            </a:endParaRPr>
          </a:p>
          <a:p>
            <a:pPr lvl="1">
              <a:spcBef>
                <a:spcPct val="0"/>
              </a:spcBef>
            </a:pPr>
            <a:r>
              <a:rPr lang="en-US" sz="1400"/>
              <a:t>Large Loads that achieved Initial Energization between March 25, 2022, and July 10, 2026, shall be modeled at the lesser of:</a:t>
            </a:r>
            <a:endParaRPr lang="en-US" sz="1400">
              <a:cs typeface="+mn-cs"/>
            </a:endParaRPr>
          </a:p>
          <a:p>
            <a:pPr lvl="2">
              <a:spcBef>
                <a:spcPct val="0"/>
              </a:spcBef>
            </a:pPr>
            <a:r>
              <a:rPr lang="en-US" sz="1400"/>
              <a:t>The level of peak Demand reported to ERCOT as part of development of the 2026 RTP; or</a:t>
            </a:r>
          </a:p>
          <a:p>
            <a:pPr lvl="2">
              <a:spcBef>
                <a:spcPct val="0"/>
              </a:spcBef>
            </a:pPr>
            <a:r>
              <a:rPr lang="en-US" sz="1400"/>
              <a:t>The level of peak Demand indicated in the most recent Load Commissioning Plan (if applicable) provided to ERCOT on or before July 24, 2026</a:t>
            </a:r>
          </a:p>
          <a:p>
            <a:pPr lvl="1">
              <a:spcBef>
                <a:spcPct val="0"/>
              </a:spcBef>
            </a:pPr>
            <a:r>
              <a:rPr lang="en-US" sz="1400"/>
              <a:t>Large Loads meeting base load eligibility criteria that are not yet operational will be modeled at the lesser of:</a:t>
            </a:r>
            <a:endParaRPr lang="en-US" sz="1400">
              <a:cs typeface="+mn-cs"/>
            </a:endParaRPr>
          </a:p>
          <a:p>
            <a:pPr lvl="2">
              <a:spcBef>
                <a:spcPct val="0"/>
              </a:spcBef>
            </a:pPr>
            <a:r>
              <a:rPr lang="en-US" sz="1400"/>
              <a:t>The level of peak Demand that can be served reliably as indicated in the Large Load’s complete and valid existing studies</a:t>
            </a:r>
          </a:p>
          <a:p>
            <a:pPr lvl="2">
              <a:spcBef>
                <a:spcPct val="0"/>
              </a:spcBef>
            </a:pPr>
            <a:r>
              <a:rPr lang="en-US" sz="1400"/>
              <a:t>The level of peak Demand specified in the executed Interconnection Agreement meeting Section 9.7.2</a:t>
            </a:r>
          </a:p>
        </p:txBody>
      </p:sp>
      <p:sp>
        <p:nvSpPr>
          <p:cNvPr id="55" name="TrackerNumBlue 7">
            <a:extLst>
              <a:ext uri="{FF2B5EF4-FFF2-40B4-BE49-F238E27FC236}">
                <a16:creationId xmlns:a16="http://schemas.microsoft.com/office/drawing/2014/main" id="{5F16699F-ECA5-93E8-DDB9-BFE63B436266}"/>
              </a:ext>
            </a:extLst>
          </p:cNvPr>
          <p:cNvSpPr/>
          <p:nvPr>
            <p:custDataLst>
              <p:tags r:id="rId3"/>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8" name="Slide Number Placeholder 7">
            <a:extLst>
              <a:ext uri="{FF2B5EF4-FFF2-40B4-BE49-F238E27FC236}">
                <a16:creationId xmlns:a16="http://schemas.microsoft.com/office/drawing/2014/main" id="{11AC895A-6B2C-0D8D-EC07-BB7602F16469}"/>
              </a:ext>
            </a:extLst>
          </p:cNvPr>
          <p:cNvSpPr>
            <a:spLocks noGrp="1"/>
          </p:cNvSpPr>
          <p:nvPr>
            <p:ph type="sldNum" sz="quarter" idx="12"/>
          </p:nvPr>
        </p:nvSpPr>
        <p:spPr/>
        <p:txBody>
          <a:bodyPr/>
          <a:lstStyle/>
          <a:p>
            <a:fld id="{BCDE79FB-97BA-492B-8D57-F1373F9ADA95}" type="slidenum">
              <a:rPr lang="en-US" smtClean="0"/>
              <a:t>29</a:t>
            </a:fld>
            <a:endParaRPr lang="en-US"/>
          </a:p>
        </p:txBody>
      </p:sp>
    </p:spTree>
    <p:extLst>
      <p:ext uri="{BB962C8B-B14F-4D97-AF65-F5344CB8AC3E}">
        <p14:creationId xmlns:p14="http://schemas.microsoft.com/office/powerpoint/2010/main" val="215680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4081-52BD-9560-DB84-C2DB20D5ED79}"/>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DECD088A-69C5-48BA-6ABF-A736B05B40B5}"/>
              </a:ext>
            </a:extLst>
          </p:cNvPr>
          <p:cNvGraphicFramePr>
            <a:graphicFrameLocks noChangeAspect="1"/>
          </p:cNvGraphicFramePr>
          <p:nvPr>
            <p:custDataLst>
              <p:tags r:id="rId2"/>
            </p:custDataLst>
            <p:extLst>
              <p:ext uri="{D42A27DB-BD31-4B8C-83A1-F6EECF244321}">
                <p14:modId xmlns:p14="http://schemas.microsoft.com/office/powerpoint/2010/main" val="1210793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8" name="Object 9" hidden="1">
                        <a:extLst>
                          <a:ext uri="{FF2B5EF4-FFF2-40B4-BE49-F238E27FC236}">
                            <a16:creationId xmlns:a16="http://schemas.microsoft.com/office/drawing/2014/main" id="{DECD088A-69C5-48BA-6ABF-A736B05B40B5}"/>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8DC8E2B-3211-6ED9-2EAA-E5504F8A73C6}"/>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6" name="Text Placeholder 2">
            <a:extLst>
              <a:ext uri="{FF2B5EF4-FFF2-40B4-BE49-F238E27FC236}">
                <a16:creationId xmlns:a16="http://schemas.microsoft.com/office/drawing/2014/main" id="{80ECD0C9-5430-2222-C11B-7EE85977A413}"/>
              </a:ext>
            </a:extLst>
          </p:cNvPr>
          <p:cNvSpPr>
            <a:spLocks noGrp="1"/>
          </p:cNvSpPr>
          <p:nvPr>
            <p:custDataLst>
              <p:tags r:id="rId3"/>
            </p:custDataLst>
          </p:nvPr>
        </p:nvSpPr>
        <p:spPr bwMode="auto">
          <a:xfrm>
            <a:off x="4052888" y="1157288"/>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bg1"/>
                </a:solidFill>
              </a:rPr>
              <a:t>Timeline and governance recap</a:t>
            </a:r>
            <a:endParaRPr lang="en-US">
              <a:solidFill>
                <a:schemeClr val="bg1"/>
              </a:solidFill>
            </a:endParaRPr>
          </a:p>
        </p:txBody>
      </p:sp>
      <p:sp>
        <p:nvSpPr>
          <p:cNvPr id="15" name="Text Placeholder 2">
            <a:hlinkClick r:id="rId13" action="ppaction://hlinksldjump"/>
            <a:extLst>
              <a:ext uri="{FF2B5EF4-FFF2-40B4-BE49-F238E27FC236}">
                <a16:creationId xmlns:a16="http://schemas.microsoft.com/office/drawing/2014/main" id="{36201477-8785-A247-6D26-2551D7783D41}"/>
              </a:ext>
            </a:extLst>
          </p:cNvPr>
          <p:cNvSpPr>
            <a:spLocks noGrp="1"/>
          </p:cNvSpPr>
          <p:nvPr>
            <p:custDataLst>
              <p:tags r:id="rId4"/>
            </p:custDataLst>
          </p:nvPr>
        </p:nvSpPr>
        <p:spPr bwMode="auto">
          <a:xfrm>
            <a:off x="4052888" y="181483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dirty="0">
                <a:cs typeface="Arial"/>
              </a:rPr>
              <a:t>Batch Zero Concepts</a:t>
            </a:r>
            <a:endParaRPr lang="en-US" dirty="0"/>
          </a:p>
        </p:txBody>
      </p:sp>
      <p:sp>
        <p:nvSpPr>
          <p:cNvPr id="16" name="Text Placeholder 2">
            <a:hlinkClick r:id="rId14" action="ppaction://hlinksldjump"/>
            <a:extLst>
              <a:ext uri="{FF2B5EF4-FFF2-40B4-BE49-F238E27FC236}">
                <a16:creationId xmlns:a16="http://schemas.microsoft.com/office/drawing/2014/main" id="{491530B1-C215-F175-0715-C29A10DDA77A}"/>
              </a:ext>
            </a:extLst>
          </p:cNvPr>
          <p:cNvSpPr>
            <a:spLocks noGrp="1"/>
          </p:cNvSpPr>
          <p:nvPr>
            <p:custDataLst>
              <p:tags r:id="rId5"/>
            </p:custDataLst>
          </p:nvPr>
        </p:nvSpPr>
        <p:spPr bwMode="auto">
          <a:xfrm>
            <a:off x="4052888" y="317246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Summary of ERCOT Comments</a:t>
            </a:r>
          </a:p>
        </p:txBody>
      </p:sp>
      <p:sp>
        <p:nvSpPr>
          <p:cNvPr id="17" name="Text Placeholder 2">
            <a:hlinkClick r:id="rId15" action="ppaction://hlinksldjump"/>
            <a:extLst>
              <a:ext uri="{FF2B5EF4-FFF2-40B4-BE49-F238E27FC236}">
                <a16:creationId xmlns:a16="http://schemas.microsoft.com/office/drawing/2014/main" id="{12D85263-52EF-614F-E4FA-3A94B8305EC2}"/>
              </a:ext>
            </a:extLst>
          </p:cNvPr>
          <p:cNvSpPr>
            <a:spLocks noGrp="1"/>
          </p:cNvSpPr>
          <p:nvPr>
            <p:custDataLst>
              <p:tags r:id="rId6"/>
            </p:custDataLst>
          </p:nvPr>
        </p:nvSpPr>
        <p:spPr bwMode="auto">
          <a:xfrm>
            <a:off x="4052888" y="248793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Stakeholder feedback</a:t>
            </a:r>
          </a:p>
        </p:txBody>
      </p:sp>
      <p:sp>
        <p:nvSpPr>
          <p:cNvPr id="4" name="2. Slide Title">
            <a:extLst>
              <a:ext uri="{FF2B5EF4-FFF2-40B4-BE49-F238E27FC236}">
                <a16:creationId xmlns:a16="http://schemas.microsoft.com/office/drawing/2014/main" id="{6BCB06D2-BDCC-0DDF-D025-CA8C5CC4147F}"/>
              </a:ext>
            </a:extLst>
          </p:cNvPr>
          <p:cNvSpPr>
            <a:spLocks noGrp="1"/>
          </p:cNvSpPr>
          <p:nvPr>
            <p:ph type="title"/>
            <p:custDataLst>
              <p:tags r:id="rId7"/>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F1AD51DC-A826-DA2D-D807-5E82ADD442F3}"/>
              </a:ext>
            </a:extLst>
          </p:cNvPr>
          <p:cNvSpPr>
            <a:spLocks noGrp="1"/>
          </p:cNvSpPr>
          <p:nvPr>
            <p:ph type="sldNum" sz="quarter" idx="12"/>
          </p:nvPr>
        </p:nvSpPr>
        <p:spPr>
          <a:xfrm>
            <a:off x="11658600" y="4710430"/>
            <a:ext cx="533400" cy="365125"/>
          </a:xfrm>
        </p:spPr>
        <p:txBody>
          <a:bodyPr/>
          <a:lstStyle/>
          <a:p>
            <a:fld id="{BCDE79FB-97BA-492B-8D57-F1373F9ADA95}" type="slidenum">
              <a:rPr lang="en-US" smtClean="0"/>
              <a:t>3</a:t>
            </a:fld>
            <a:endParaRPr lang="en-US"/>
          </a:p>
        </p:txBody>
      </p:sp>
      <p:sp>
        <p:nvSpPr>
          <p:cNvPr id="2" name="Text Placeholder 2">
            <a:hlinkClick r:id="rId16" action="ppaction://hlinksldjump"/>
            <a:extLst>
              <a:ext uri="{FF2B5EF4-FFF2-40B4-BE49-F238E27FC236}">
                <a16:creationId xmlns:a16="http://schemas.microsoft.com/office/drawing/2014/main" id="{7D10E9CA-D25F-21B2-6846-556313281336}"/>
              </a:ext>
            </a:extLst>
          </p:cNvPr>
          <p:cNvSpPr>
            <a:spLocks noGrp="1"/>
          </p:cNvSpPr>
          <p:nvPr>
            <p:custDataLst>
              <p:tags r:id="rId8"/>
            </p:custDataLst>
          </p:nvPr>
        </p:nvSpPr>
        <p:spPr bwMode="auto">
          <a:xfrm>
            <a:off x="4052886" y="381032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3" name="Text Placeholder 2">
            <a:hlinkClick r:id="rId17" action="ppaction://hlinksldjump"/>
            <a:extLst>
              <a:ext uri="{FF2B5EF4-FFF2-40B4-BE49-F238E27FC236}">
                <a16:creationId xmlns:a16="http://schemas.microsoft.com/office/drawing/2014/main" id="{A5E87893-2081-8AF0-5AA4-87BAC367A2EC}"/>
              </a:ext>
            </a:extLst>
          </p:cNvPr>
          <p:cNvSpPr>
            <a:spLocks noGrp="1"/>
          </p:cNvSpPr>
          <p:nvPr>
            <p:custDataLst>
              <p:tags r:id="rId9"/>
            </p:custDataLst>
          </p:nvPr>
        </p:nvSpPr>
        <p:spPr bwMode="auto">
          <a:xfrm>
            <a:off x="4052886" y="445008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BYOG discussion</a:t>
            </a:r>
          </a:p>
        </p:txBody>
      </p:sp>
    </p:spTree>
    <p:custDataLst>
      <p:tags r:id="rId1"/>
    </p:custDataLst>
    <p:extLst>
      <p:ext uri="{BB962C8B-B14F-4D97-AF65-F5344CB8AC3E}">
        <p14:creationId xmlns:p14="http://schemas.microsoft.com/office/powerpoint/2010/main" val="2240980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168F-F99E-94A6-9AEB-EC8702225D7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478E4B-6519-A206-F632-506F919E17FA}"/>
              </a:ext>
            </a:extLst>
          </p:cNvPr>
          <p:cNvGraphicFramePr>
            <a:graphicFrameLocks noChangeAspect="1"/>
          </p:cNvGraphicFramePr>
          <p:nvPr>
            <p:custDataLst>
              <p:tags r:id="rId1"/>
            </p:custDataLst>
            <p:extLst>
              <p:ext uri="{D42A27DB-BD31-4B8C-83A1-F6EECF244321}">
                <p14:modId xmlns:p14="http://schemas.microsoft.com/office/powerpoint/2010/main" val="2640531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65478E4B-6519-A206-F632-506F919E17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C43385A6-7254-41F3-2DC0-74B5D84914F9}"/>
              </a:ext>
            </a:extLst>
          </p:cNvPr>
          <p:cNvSpPr>
            <a:spLocks noGrp="1"/>
          </p:cNvSpPr>
          <p:nvPr>
            <p:ph type="sldNum" sz="quarter" idx="12"/>
          </p:nvPr>
        </p:nvSpPr>
        <p:spPr/>
        <p:txBody>
          <a:bodyPr/>
          <a:lstStyle/>
          <a:p>
            <a:fld id="{BCDE79FB-97BA-492B-8D57-F1373F9ADA95}" type="slidenum">
              <a:rPr lang="en-US" smtClean="0"/>
              <a:t>30</a:t>
            </a:fld>
            <a:endParaRPr lang="en-US"/>
          </a:p>
        </p:txBody>
      </p:sp>
      <p:cxnSp>
        <p:nvCxnSpPr>
          <p:cNvPr id="3" name="GreyLineSeparatorStrong 24">
            <a:extLst>
              <a:ext uri="{FF2B5EF4-FFF2-40B4-BE49-F238E27FC236}">
                <a16:creationId xmlns:a16="http://schemas.microsoft.com/office/drawing/2014/main" id="{D155BC67-49B1-1F94-8569-DF3C2DC62C6F}"/>
              </a:ext>
            </a:extLst>
          </p:cNvPr>
          <p:cNvCxnSpPr>
            <a:cxnSpLocks/>
          </p:cNvCxnSpPr>
          <p:nvPr>
            <p:custDataLst>
              <p:tags r:id="rId2"/>
            </p:custDataLst>
          </p:nvPr>
        </p:nvCxnSpPr>
        <p:spPr>
          <a:xfrm>
            <a:off x="660840" y="4379147"/>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749CC14-5CE0-D3D2-ACD2-21508B1FA70F}"/>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9" name="TextBox 8">
            <a:extLst>
              <a:ext uri="{FF2B5EF4-FFF2-40B4-BE49-F238E27FC236}">
                <a16:creationId xmlns:a16="http://schemas.microsoft.com/office/drawing/2014/main" id="{356ABACE-42C8-C991-69ED-A1ED81D23B77}"/>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0" name="TextBox 9">
            <a:extLst>
              <a:ext uri="{FF2B5EF4-FFF2-40B4-BE49-F238E27FC236}">
                <a16:creationId xmlns:a16="http://schemas.microsoft.com/office/drawing/2014/main" id="{67284DB7-3C23-752D-836D-C026199A3EB1}"/>
              </a:ext>
            </a:extLst>
          </p:cNvPr>
          <p:cNvSpPr txBox="1">
            <a:spLocks/>
          </p:cNvSpPr>
          <p:nvPr/>
        </p:nvSpPr>
        <p:spPr>
          <a:xfrm>
            <a:off x="660840" y="2324379"/>
            <a:ext cx="3449455" cy="19389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t>Has a requested Initial Energization date on or before December 31, 2027, has interconnection studies determined by ERCOT to be complete and valid, has executed an Interconnection Agreement by the required deadline, and has satisfied required equipment procurement and development attestations</a:t>
            </a:r>
          </a:p>
        </p:txBody>
      </p:sp>
      <p:sp>
        <p:nvSpPr>
          <p:cNvPr id="13" name="TextBox 12">
            <a:extLst>
              <a:ext uri="{FF2B5EF4-FFF2-40B4-BE49-F238E27FC236}">
                <a16:creationId xmlns:a16="http://schemas.microsoft.com/office/drawing/2014/main" id="{CF208DA7-335D-4663-512C-B328AE428501}"/>
              </a:ext>
            </a:extLst>
          </p:cNvPr>
          <p:cNvSpPr txBox="1"/>
          <p:nvPr/>
        </p:nvSpPr>
        <p:spPr>
          <a:xfrm>
            <a:off x="660840" y="4497068"/>
            <a:ext cx="3449455" cy="12926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after January 1, 2028, and either (</a:t>
            </a:r>
            <a:r>
              <a:rPr lang="en-US" sz="1400" err="1"/>
              <a:t>i</a:t>
            </a:r>
            <a:r>
              <a:rPr lang="en-US" sz="1400"/>
              <a:t>) has complete and valid interconnection studies and (ii) executed an Interconnection Agreement by the required deadline</a:t>
            </a:r>
          </a:p>
        </p:txBody>
      </p:sp>
      <p:sp>
        <p:nvSpPr>
          <p:cNvPr id="16" name="TextBox 15">
            <a:extLst>
              <a:ext uri="{FF2B5EF4-FFF2-40B4-BE49-F238E27FC236}">
                <a16:creationId xmlns:a16="http://schemas.microsoft.com/office/drawing/2014/main" id="{368FDC69-0FFE-6B68-D0E7-AA79D10B3FE8}"/>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9" name="TextBox 18">
            <a:extLst>
              <a:ext uri="{FF2B5EF4-FFF2-40B4-BE49-F238E27FC236}">
                <a16:creationId xmlns:a16="http://schemas.microsoft.com/office/drawing/2014/main" id="{FB6ECEB8-6AB4-18A5-6845-A3F1A2DB48E2}"/>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20" name="TextBox 19">
            <a:extLst>
              <a:ext uri="{FF2B5EF4-FFF2-40B4-BE49-F238E27FC236}">
                <a16:creationId xmlns:a16="http://schemas.microsoft.com/office/drawing/2014/main" id="{1B355F60-177D-6B73-94A8-36F18455E8B8}"/>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21" name="TextBox 20">
            <a:extLst>
              <a:ext uri="{FF2B5EF4-FFF2-40B4-BE49-F238E27FC236}">
                <a16:creationId xmlns:a16="http://schemas.microsoft.com/office/drawing/2014/main" id="{381A6E20-3565-5A5C-DFAA-E170390F52BD}"/>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2" name="TextBox 21">
            <a:extLst>
              <a:ext uri="{FF2B5EF4-FFF2-40B4-BE49-F238E27FC236}">
                <a16:creationId xmlns:a16="http://schemas.microsoft.com/office/drawing/2014/main" id="{35D7CE4D-7770-D5A1-3060-B305C02A76AA}"/>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23" name="TextBox 22">
            <a:extLst>
              <a:ext uri="{FF2B5EF4-FFF2-40B4-BE49-F238E27FC236}">
                <a16:creationId xmlns:a16="http://schemas.microsoft.com/office/drawing/2014/main" id="{04B2ACAB-E669-72C6-5FCB-6F9B015AD1FD}"/>
              </a:ext>
            </a:extLst>
          </p:cNvPr>
          <p:cNvSpPr txBox="1"/>
          <p:nvPr/>
        </p:nvSpPr>
        <p:spPr>
          <a:xfrm>
            <a:off x="7221815" y="2324379"/>
            <a:ext cx="4305632" cy="20159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cs typeface="+mn-cs"/>
              </a:rPr>
              <a:t>Large Loads meeting base load eligibility criteria that are not yet operational will be modeled at the lesser of:</a:t>
            </a:r>
          </a:p>
          <a:p>
            <a:pPr lvl="2"/>
            <a:r>
              <a:rPr lang="en-US" sz="1400" dirty="0"/>
              <a:t>The level of peak Demand that can be served reliably as indicated in complete and valid existing studies; or</a:t>
            </a:r>
          </a:p>
          <a:p>
            <a:pPr lvl="2"/>
            <a:r>
              <a:rPr lang="en-US" sz="1400" dirty="0"/>
              <a:t>The level of peak Demand specified in the executed Interconnection Agreement meeting Section 9.7.2.</a:t>
            </a:r>
          </a:p>
        </p:txBody>
      </p:sp>
      <p:sp>
        <p:nvSpPr>
          <p:cNvPr id="5" name="Title 1">
            <a:extLst>
              <a:ext uri="{FF2B5EF4-FFF2-40B4-BE49-F238E27FC236}">
                <a16:creationId xmlns:a16="http://schemas.microsoft.com/office/drawing/2014/main" id="{B5862090-6C4F-B32C-431C-B707F2BCFC40}"/>
              </a:ext>
            </a:extLst>
          </p:cNvPr>
          <p:cNvSpPr>
            <a:spLocks noGrp="1"/>
          </p:cNvSpPr>
          <p:nvPr>
            <p:ph type="title"/>
          </p:nvPr>
        </p:nvSpPr>
        <p:spPr>
          <a:xfrm>
            <a:off x="1469204" y="457200"/>
            <a:ext cx="10189396" cy="336936"/>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Deep-dive: “Included as base load” (2/2)</a:t>
            </a:r>
          </a:p>
        </p:txBody>
      </p:sp>
      <p:sp>
        <p:nvSpPr>
          <p:cNvPr id="11" name="TrackerNumBlue 7">
            <a:extLst>
              <a:ext uri="{FF2B5EF4-FFF2-40B4-BE49-F238E27FC236}">
                <a16:creationId xmlns:a16="http://schemas.microsoft.com/office/drawing/2014/main" id="{D6CF2F56-4BEB-CAA2-E51F-9997B363323B}"/>
              </a:ext>
            </a:extLst>
          </p:cNvPr>
          <p:cNvSpPr/>
          <p:nvPr>
            <p:custDataLst>
              <p:tags r:id="rId3"/>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Tree>
    <p:extLst>
      <p:ext uri="{BB962C8B-B14F-4D97-AF65-F5344CB8AC3E}">
        <p14:creationId xmlns:p14="http://schemas.microsoft.com/office/powerpoint/2010/main" val="3657116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598F-4449-C556-57F3-E7886F9BE9D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BFA8B5-57BD-8BE8-C14D-35C73B362CC7}"/>
              </a:ext>
            </a:extLst>
          </p:cNvPr>
          <p:cNvGraphicFramePr>
            <a:graphicFrameLocks noChangeAspect="1"/>
          </p:cNvGraphicFramePr>
          <p:nvPr>
            <p:custDataLst>
              <p:tags r:id="rId1"/>
            </p:custDataLst>
            <p:extLst>
              <p:ext uri="{D42A27DB-BD31-4B8C-83A1-F6EECF244321}">
                <p14:modId xmlns:p14="http://schemas.microsoft.com/office/powerpoint/2010/main" val="1244446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25BFA8B5-57BD-8BE8-C14D-35C73B362C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BF97BA58-87C3-2D6C-9B95-7FCF1BE18086}"/>
              </a:ext>
            </a:extLst>
          </p:cNvPr>
          <p:cNvSpPr>
            <a:spLocks noGrp="1"/>
          </p:cNvSpPr>
          <p:nvPr>
            <p:ph type="sldNum" sz="quarter" idx="12"/>
          </p:nvPr>
        </p:nvSpPr>
        <p:spPr/>
        <p:txBody>
          <a:bodyPr/>
          <a:lstStyle/>
          <a:p>
            <a:fld id="{BCDE79FB-97BA-492B-8D57-F1373F9ADA95}" type="slidenum">
              <a:rPr lang="en-US" smtClean="0"/>
              <a:t>31</a:t>
            </a:fld>
            <a:endParaRPr lang="en-US"/>
          </a:p>
        </p:txBody>
      </p:sp>
      <p:sp>
        <p:nvSpPr>
          <p:cNvPr id="3" name="TextBox 2">
            <a:extLst>
              <a:ext uri="{FF2B5EF4-FFF2-40B4-BE49-F238E27FC236}">
                <a16:creationId xmlns:a16="http://schemas.microsoft.com/office/drawing/2014/main" id="{55AD5D59-17A6-A643-7C66-55909058A468}"/>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8" name="TextBox 7">
            <a:extLst>
              <a:ext uri="{FF2B5EF4-FFF2-40B4-BE49-F238E27FC236}">
                <a16:creationId xmlns:a16="http://schemas.microsoft.com/office/drawing/2014/main" id="{AD1E5DC1-4502-A760-4591-46A190CE542C}"/>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9" name="TextBox 8">
            <a:extLst>
              <a:ext uri="{FF2B5EF4-FFF2-40B4-BE49-F238E27FC236}">
                <a16:creationId xmlns:a16="http://schemas.microsoft.com/office/drawing/2014/main" id="{0F266728-9D61-E24D-0EC4-87374C44B31A}"/>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0" name="TextBox 9">
            <a:extLst>
              <a:ext uri="{FF2B5EF4-FFF2-40B4-BE49-F238E27FC236}">
                <a16:creationId xmlns:a16="http://schemas.microsoft.com/office/drawing/2014/main" id="{2AE42738-ADE6-3F76-694F-4D1E6DA8E580}"/>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11" name="TextBox 10">
            <a:extLst>
              <a:ext uri="{FF2B5EF4-FFF2-40B4-BE49-F238E27FC236}">
                <a16:creationId xmlns:a16="http://schemas.microsoft.com/office/drawing/2014/main" id="{4BEFC882-32D5-07D4-9832-AA127699B266}"/>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8A5D4DE0-4856-930F-D235-5058718B72F1}"/>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13" name="GreyLineSeparatorStrong 24">
            <a:extLst>
              <a:ext uri="{FF2B5EF4-FFF2-40B4-BE49-F238E27FC236}">
                <a16:creationId xmlns:a16="http://schemas.microsoft.com/office/drawing/2014/main" id="{319D8880-C2C8-57F6-0AE9-EF2099E8C037}"/>
              </a:ext>
            </a:extLst>
          </p:cNvPr>
          <p:cNvCxnSpPr>
            <a:cxnSpLocks/>
          </p:cNvCxnSpPr>
          <p:nvPr>
            <p:custDataLst>
              <p:tags r:id="rId2"/>
            </p:custDataLst>
          </p:nvPr>
        </p:nvCxnSpPr>
        <p:spPr>
          <a:xfrm>
            <a:off x="660840" y="3904886"/>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7F0811B-2953-6595-0277-0570392E849D}"/>
              </a:ext>
            </a:extLst>
          </p:cNvPr>
          <p:cNvSpPr txBox="1">
            <a:spLocks/>
          </p:cNvSpPr>
          <p:nvPr/>
        </p:nvSpPr>
        <p:spPr>
          <a:xfrm>
            <a:off x="660840" y="2324379"/>
            <a:ext cx="3449455" cy="15081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before December 31, 2027, does not meet the eligibility criteria for inclusion as base load under Section 9.2.1.1, and has executed an Intermediate Agreement meeting Section 9.7.1; or</a:t>
            </a:r>
          </a:p>
        </p:txBody>
      </p:sp>
      <p:sp>
        <p:nvSpPr>
          <p:cNvPr id="15" name="TextBox 14">
            <a:extLst>
              <a:ext uri="{FF2B5EF4-FFF2-40B4-BE49-F238E27FC236}">
                <a16:creationId xmlns:a16="http://schemas.microsoft.com/office/drawing/2014/main" id="{DA8960C5-56C3-0B7E-D777-A3E5AF1901D5}"/>
              </a:ext>
            </a:extLst>
          </p:cNvPr>
          <p:cNvSpPr txBox="1">
            <a:spLocks/>
          </p:cNvSpPr>
          <p:nvPr/>
        </p:nvSpPr>
        <p:spPr>
          <a:xfrm>
            <a:off x="660840" y="3994259"/>
            <a:ext cx="3449455" cy="19389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after January 1, 2028, meets the applicable study requirements (including evaluation of existing studies under Section 9.2.1.4), and has executed an Intermediate Agreement meeting Section 9.7.1 by the required eligibility deadline (ILLE deadline: July 10, 2026; TDSP/TSP notification: July 24, 2026)</a:t>
            </a:r>
          </a:p>
        </p:txBody>
      </p:sp>
      <p:sp>
        <p:nvSpPr>
          <p:cNvPr id="16" name="TextBox 15">
            <a:extLst>
              <a:ext uri="{FF2B5EF4-FFF2-40B4-BE49-F238E27FC236}">
                <a16:creationId xmlns:a16="http://schemas.microsoft.com/office/drawing/2014/main" id="{523D4AB1-DADF-D245-60CF-8AFCEEB65BFE}"/>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Studied in Batch Zero</a:t>
            </a:r>
          </a:p>
        </p:txBody>
      </p:sp>
      <p:sp>
        <p:nvSpPr>
          <p:cNvPr id="17" name="TextBox 16">
            <a:extLst>
              <a:ext uri="{FF2B5EF4-FFF2-40B4-BE49-F238E27FC236}">
                <a16:creationId xmlns:a16="http://schemas.microsoft.com/office/drawing/2014/main" id="{06B529F3-343D-0AB8-B4A8-17011FE4D13A}"/>
              </a:ext>
            </a:extLst>
          </p:cNvPr>
          <p:cNvSpPr txBox="1"/>
          <p:nvPr/>
        </p:nvSpPr>
        <p:spPr>
          <a:xfrm>
            <a:off x="7221815" y="2324379"/>
            <a:ext cx="430563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To be determined during Batch Zero study </a:t>
            </a:r>
            <a:r>
              <a:rPr lang="en-US" sz="1400"/>
              <a:t>and reflected in the Load Commissioning Plan (LCP)</a:t>
            </a:r>
            <a:endParaRPr lang="en-US" sz="1400">
              <a:cs typeface="+mn-cs"/>
            </a:endParaRPr>
          </a:p>
        </p:txBody>
      </p:sp>
      <p:sp>
        <p:nvSpPr>
          <p:cNvPr id="4" name="Title 1">
            <a:extLst>
              <a:ext uri="{FF2B5EF4-FFF2-40B4-BE49-F238E27FC236}">
                <a16:creationId xmlns:a16="http://schemas.microsoft.com/office/drawing/2014/main" id="{8F00910A-C511-7DCF-4B4B-11600EDD150A}"/>
              </a:ext>
            </a:extLst>
          </p:cNvPr>
          <p:cNvSpPr txBox="1">
            <a:spLocks/>
          </p:cNvSpPr>
          <p:nvPr/>
        </p:nvSpPr>
        <p:spPr>
          <a:xfrm>
            <a:off x="1469204" y="457200"/>
            <a:ext cx="10189396" cy="33693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Deep-dive: “Studied in Batch Zero”</a:t>
            </a:r>
          </a:p>
        </p:txBody>
      </p:sp>
      <p:sp>
        <p:nvSpPr>
          <p:cNvPr id="5" name="TrackerNumBlue 7">
            <a:extLst>
              <a:ext uri="{FF2B5EF4-FFF2-40B4-BE49-F238E27FC236}">
                <a16:creationId xmlns:a16="http://schemas.microsoft.com/office/drawing/2014/main" id="{82E1F4AD-79C3-CBD2-AB80-40B023645AF9}"/>
              </a:ext>
            </a:extLst>
          </p:cNvPr>
          <p:cNvSpPr/>
          <p:nvPr>
            <p:custDataLst>
              <p:tags r:id="rId3"/>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2</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7024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26673CCC-03DB-197A-1C35-B58CB11903C2}"/>
              </a:ext>
            </a:extLst>
          </p:cNvPr>
          <p:cNvGraphicFramePr>
            <a:graphicFrameLocks noChangeAspect="1"/>
          </p:cNvGraphicFramePr>
          <p:nvPr>
            <p:custDataLst>
              <p:tags r:id="rId1"/>
            </p:custDataLst>
            <p:extLst>
              <p:ext uri="{D42A27DB-BD31-4B8C-83A1-F6EECF244321}">
                <p14:modId xmlns:p14="http://schemas.microsoft.com/office/powerpoint/2010/main" val="19375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9" name="think-cell data - do not delete" hidden="1">
                        <a:extLst>
                          <a:ext uri="{FF2B5EF4-FFF2-40B4-BE49-F238E27FC236}">
                            <a16:creationId xmlns:a16="http://schemas.microsoft.com/office/drawing/2014/main" id="{26673CCC-03DB-197A-1C35-B58CB11903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96CBB725-065E-6A86-C27B-F94CD8690096}"/>
              </a:ext>
            </a:extLst>
          </p:cNvPr>
          <p:cNvSpPr>
            <a:spLocks noGrp="1"/>
          </p:cNvSpPr>
          <p:nvPr>
            <p:ph type="sldNum" sz="quarter" idx="12"/>
          </p:nvPr>
        </p:nvSpPr>
        <p:spPr/>
        <p:txBody>
          <a:bodyPr/>
          <a:lstStyle/>
          <a:p>
            <a:fld id="{BCDE79FB-97BA-492B-8D57-F1373F9ADA95}" type="slidenum">
              <a:rPr lang="en-US" smtClean="0"/>
              <a:t>32</a:t>
            </a:fld>
            <a:endParaRPr lang="en-US"/>
          </a:p>
        </p:txBody>
      </p:sp>
      <p:sp>
        <p:nvSpPr>
          <p:cNvPr id="3" name="TextBox 2">
            <a:extLst>
              <a:ext uri="{FF2B5EF4-FFF2-40B4-BE49-F238E27FC236}">
                <a16:creationId xmlns:a16="http://schemas.microsoft.com/office/drawing/2014/main" id="{C53A071A-6220-31ED-2C0D-1132E93D656D}"/>
              </a:ext>
            </a:extLst>
          </p:cNvPr>
          <p:cNvSpPr txBox="1">
            <a:spLocks/>
          </p:cNvSpPr>
          <p:nvPr/>
        </p:nvSpPr>
        <p:spPr>
          <a:xfrm>
            <a:off x="554736" y="2256874"/>
            <a:ext cx="11082528" cy="251033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6" name="TextBox 5">
            <a:extLst>
              <a:ext uri="{FF2B5EF4-FFF2-40B4-BE49-F238E27FC236}">
                <a16:creationId xmlns:a16="http://schemas.microsoft.com/office/drawing/2014/main" id="{D6C53108-9CDB-1336-1FD4-D931A635E14F}"/>
              </a:ext>
            </a:extLst>
          </p:cNvPr>
          <p:cNvSpPr txBox="1"/>
          <p:nvPr/>
        </p:nvSpPr>
        <p:spPr>
          <a:xfrm>
            <a:off x="660840" y="2324379"/>
            <a:ext cx="10870760" cy="18389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cs typeface="+mn-cs"/>
              </a:rPr>
              <a:t>ERCOT has determined that the Large Load has a complete and valid set of interconnection studies (as determined through the process on the next slide) that accurately reflect current system conditions and are suitable for eligibility treatment </a:t>
            </a:r>
          </a:p>
          <a:p>
            <a:pPr lvl="2"/>
            <a:r>
              <a:rPr lang="en-US" sz="1400" dirty="0"/>
              <a:t>Studies that met the required criteria on or before March 4, 2026 are deemed to be complete and valid without further review under Section 9.2.1.4(3)</a:t>
            </a:r>
            <a:endParaRPr lang="en-US" sz="1400" dirty="0">
              <a:cs typeface="+mn-cs"/>
            </a:endParaRPr>
          </a:p>
          <a:p>
            <a:pPr lvl="1"/>
            <a:r>
              <a:rPr lang="en-US" sz="1400" dirty="0"/>
              <a:t>ERCOT has determined that existing studies support inclusion as studied load, subject to meeting eligibility requirements under Section 9.2.1.2</a:t>
            </a:r>
          </a:p>
          <a:p>
            <a:pPr lvl="1"/>
            <a:r>
              <a:rPr lang="en-US" sz="1400" dirty="0"/>
              <a:t>Loads included in the 2024 Permian Basin Reliability Plan Study are treated as complete and valid consistent with the criteria in Section 9.2.1.4(3)</a:t>
            </a:r>
            <a:endParaRPr lang="en-US" sz="1400" dirty="0">
              <a:cs typeface="+mn-cs"/>
            </a:endParaRPr>
          </a:p>
        </p:txBody>
      </p:sp>
      <p:sp>
        <p:nvSpPr>
          <p:cNvPr id="7" name="TextBox 6">
            <a:extLst>
              <a:ext uri="{FF2B5EF4-FFF2-40B4-BE49-F238E27FC236}">
                <a16:creationId xmlns:a16="http://schemas.microsoft.com/office/drawing/2014/main" id="{FD51F619-7BBE-9072-BB0D-95C042AD14A1}"/>
              </a:ext>
            </a:extLst>
          </p:cNvPr>
          <p:cNvSpPr txBox="1">
            <a:spLocks/>
          </p:cNvSpPr>
          <p:nvPr/>
        </p:nvSpPr>
        <p:spPr>
          <a:xfrm>
            <a:off x="554736" y="1724809"/>
            <a:ext cx="1108252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Complete and valid existing studies</a:t>
            </a:r>
          </a:p>
        </p:txBody>
      </p:sp>
      <p:sp>
        <p:nvSpPr>
          <p:cNvPr id="11" name="Title 1">
            <a:extLst>
              <a:ext uri="{FF2B5EF4-FFF2-40B4-BE49-F238E27FC236}">
                <a16:creationId xmlns:a16="http://schemas.microsoft.com/office/drawing/2014/main" id="{0CBE24D7-B91F-4EFD-B70C-0DBF544D0079}"/>
              </a:ext>
            </a:extLst>
          </p:cNvPr>
          <p:cNvSpPr txBox="1">
            <a:spLocks/>
          </p:cNvSpPr>
          <p:nvPr/>
        </p:nvSpPr>
        <p:spPr>
          <a:xfrm>
            <a:off x="1469204" y="457200"/>
            <a:ext cx="10062396" cy="66479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dirty="0"/>
              <a:t>Interconnection Studies – Treatment of complete and valid existing studies</a:t>
            </a:r>
          </a:p>
        </p:txBody>
      </p:sp>
      <p:sp>
        <p:nvSpPr>
          <p:cNvPr id="12" name="TrackerNumBlue 7">
            <a:extLst>
              <a:ext uri="{FF2B5EF4-FFF2-40B4-BE49-F238E27FC236}">
                <a16:creationId xmlns:a16="http://schemas.microsoft.com/office/drawing/2014/main" id="{552F1162-36F3-2585-68C5-36D7B1618C34}"/>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Tree>
    <p:extLst>
      <p:ext uri="{BB962C8B-B14F-4D97-AF65-F5344CB8AC3E}">
        <p14:creationId xmlns:p14="http://schemas.microsoft.com/office/powerpoint/2010/main" val="3779188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2E46-E5CD-1965-D881-1349667D9D8F}"/>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AB18C414-304C-5D30-153E-CCF5F57F4CDC}"/>
              </a:ext>
            </a:extLst>
          </p:cNvPr>
          <p:cNvGraphicFramePr>
            <a:graphicFrameLocks noChangeAspect="1"/>
          </p:cNvGraphicFramePr>
          <p:nvPr>
            <p:custDataLst>
              <p:tags r:id="rId1"/>
            </p:custDataLst>
            <p:extLst>
              <p:ext uri="{D42A27DB-BD31-4B8C-83A1-F6EECF244321}">
                <p14:modId xmlns:p14="http://schemas.microsoft.com/office/powerpoint/2010/main" val="1190645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5" name="Object 2" hidden="1">
                        <a:extLst>
                          <a:ext uri="{FF2B5EF4-FFF2-40B4-BE49-F238E27FC236}">
                            <a16:creationId xmlns:a16="http://schemas.microsoft.com/office/drawing/2014/main" id="{AB18C414-304C-5D30-153E-CCF5F57F4CD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58121819-85B1-3EF0-ED67-A38D64DDCA4A}"/>
              </a:ext>
            </a:extLst>
          </p:cNvPr>
          <p:cNvSpPr>
            <a:spLocks noGrp="1"/>
          </p:cNvSpPr>
          <p:nvPr>
            <p:ph type="sldNum" sz="quarter" idx="12"/>
          </p:nvPr>
        </p:nvSpPr>
        <p:spPr/>
        <p:txBody>
          <a:bodyPr/>
          <a:lstStyle/>
          <a:p>
            <a:fld id="{BCDE79FB-97BA-492B-8D57-F1373F9ADA95}" type="slidenum">
              <a:rPr lang="en-US" smtClean="0"/>
              <a:t>33</a:t>
            </a:fld>
            <a:endParaRPr lang="en-US"/>
          </a:p>
        </p:txBody>
      </p:sp>
      <p:sp>
        <p:nvSpPr>
          <p:cNvPr id="6" name="TextBox 5">
            <a:extLst>
              <a:ext uri="{FF2B5EF4-FFF2-40B4-BE49-F238E27FC236}">
                <a16:creationId xmlns:a16="http://schemas.microsoft.com/office/drawing/2014/main" id="{71B6FFB7-C0C1-DB87-0272-78D96BFFF3D0}"/>
              </a:ext>
            </a:extLst>
          </p:cNvPr>
          <p:cNvSpPr txBox="1">
            <a:spLocks/>
          </p:cNvSpPr>
          <p:nvPr/>
        </p:nvSpPr>
        <p:spPr>
          <a:xfrm>
            <a:off x="7489861" y="1594156"/>
            <a:ext cx="4168739"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Key takeaways</a:t>
            </a:r>
          </a:p>
        </p:txBody>
      </p:sp>
      <p:grpSp>
        <p:nvGrpSpPr>
          <p:cNvPr id="8" name="Group 7">
            <a:extLst>
              <a:ext uri="{FF2B5EF4-FFF2-40B4-BE49-F238E27FC236}">
                <a16:creationId xmlns:a16="http://schemas.microsoft.com/office/drawing/2014/main" id="{7F37001A-A33B-F447-D4D8-0D7DF0C7FDCF}"/>
              </a:ext>
            </a:extLst>
          </p:cNvPr>
          <p:cNvGrpSpPr/>
          <p:nvPr/>
        </p:nvGrpSpPr>
        <p:grpSpPr>
          <a:xfrm>
            <a:off x="554736" y="1984743"/>
            <a:ext cx="2802637" cy="256495"/>
            <a:chOff x="1257300" y="1665156"/>
            <a:chExt cx="2802637" cy="256495"/>
          </a:xfrm>
        </p:grpSpPr>
        <p:sp>
          <p:nvSpPr>
            <p:cNvPr id="9" name="TextBox 8">
              <a:extLst>
                <a:ext uri="{FF2B5EF4-FFF2-40B4-BE49-F238E27FC236}">
                  <a16:creationId xmlns:a16="http://schemas.microsoft.com/office/drawing/2014/main" id="{904ABB13-EAB3-61EC-3ADD-E9DEC3E7AD03}"/>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1: </a:t>
              </a:r>
              <a:r>
                <a:rPr lang="en-US" sz="1400" b="1"/>
                <a:t>Date ordered list</a:t>
              </a:r>
            </a:p>
          </p:txBody>
        </p:sp>
        <p:cxnSp>
          <p:nvCxnSpPr>
            <p:cNvPr id="10" name="LineBasicDefault 7">
              <a:extLst>
                <a:ext uri="{FF2B5EF4-FFF2-40B4-BE49-F238E27FC236}">
                  <a16:creationId xmlns:a16="http://schemas.microsoft.com/office/drawing/2014/main" id="{6FDA23E1-6A7B-6EEE-0BD1-83D05B47BB5B}"/>
                </a:ext>
              </a:extLst>
            </p:cNvPr>
            <p:cNvCxnSpPr>
              <a:cxnSpLocks/>
            </p:cNvCxnSpPr>
            <p:nvPr>
              <p:custDataLst>
                <p:tags r:id="rId11"/>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5760D730-E87F-B80E-10FC-1010BA4AFF9F}"/>
              </a:ext>
            </a:extLst>
          </p:cNvPr>
          <p:cNvGrpSpPr/>
          <p:nvPr/>
        </p:nvGrpSpPr>
        <p:grpSpPr>
          <a:xfrm>
            <a:off x="4135956" y="1984743"/>
            <a:ext cx="2802637" cy="256495"/>
            <a:chOff x="1257300" y="1665156"/>
            <a:chExt cx="2802637" cy="256495"/>
          </a:xfrm>
        </p:grpSpPr>
        <p:sp>
          <p:nvSpPr>
            <p:cNvPr id="12" name="TextBox 11">
              <a:extLst>
                <a:ext uri="{FF2B5EF4-FFF2-40B4-BE49-F238E27FC236}">
                  <a16:creationId xmlns:a16="http://schemas.microsoft.com/office/drawing/2014/main" id="{35D154B1-63B4-A8DF-B417-7B6AA4671D81}"/>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2: </a:t>
              </a:r>
              <a:r>
                <a:rPr lang="en-US" sz="1400" b="1"/>
                <a:t>Sequential Evaluation</a:t>
              </a:r>
            </a:p>
          </p:txBody>
        </p:sp>
        <p:cxnSp>
          <p:nvCxnSpPr>
            <p:cNvPr id="26" name="LineBasicDefault 7">
              <a:extLst>
                <a:ext uri="{FF2B5EF4-FFF2-40B4-BE49-F238E27FC236}">
                  <a16:creationId xmlns:a16="http://schemas.microsoft.com/office/drawing/2014/main" id="{06F8A9A7-D8B4-57AC-CEFC-324AFB6FE91C}"/>
                </a:ext>
              </a:extLst>
            </p:cNvPr>
            <p:cNvCxnSpPr>
              <a:cxnSpLocks/>
            </p:cNvCxnSpPr>
            <p:nvPr>
              <p:custDataLst>
                <p:tags r:id="rId10"/>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Rectangle 27">
            <a:extLst>
              <a:ext uri="{FF2B5EF4-FFF2-40B4-BE49-F238E27FC236}">
                <a16:creationId xmlns:a16="http://schemas.microsoft.com/office/drawing/2014/main" id="{93D57A20-F31C-DF77-DC4A-2398442ABB01}"/>
              </a:ext>
            </a:extLst>
          </p:cNvPr>
          <p:cNvSpPr/>
          <p:nvPr/>
        </p:nvSpPr>
        <p:spPr>
          <a:xfrm>
            <a:off x="413595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29" name="Rectangle 28">
            <a:extLst>
              <a:ext uri="{FF2B5EF4-FFF2-40B4-BE49-F238E27FC236}">
                <a16:creationId xmlns:a16="http://schemas.microsoft.com/office/drawing/2014/main" id="{303961EF-C90E-3245-4B64-F270859BDAC3}"/>
              </a:ext>
            </a:extLst>
          </p:cNvPr>
          <p:cNvSpPr/>
          <p:nvPr/>
        </p:nvSpPr>
        <p:spPr>
          <a:xfrm>
            <a:off x="413595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43" name="Rectangle 42">
            <a:extLst>
              <a:ext uri="{FF2B5EF4-FFF2-40B4-BE49-F238E27FC236}">
                <a16:creationId xmlns:a16="http://schemas.microsoft.com/office/drawing/2014/main" id="{33E6FF0A-6C4F-1A6F-0418-382CB4C517B0}"/>
              </a:ext>
            </a:extLst>
          </p:cNvPr>
          <p:cNvSpPr/>
          <p:nvPr/>
        </p:nvSpPr>
        <p:spPr>
          <a:xfrm>
            <a:off x="413595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49" name="Rectangle 48">
            <a:extLst>
              <a:ext uri="{FF2B5EF4-FFF2-40B4-BE49-F238E27FC236}">
                <a16:creationId xmlns:a16="http://schemas.microsoft.com/office/drawing/2014/main" id="{52B95705-F04B-7EA4-D302-AD3C0C60325A}"/>
              </a:ext>
            </a:extLst>
          </p:cNvPr>
          <p:cNvSpPr/>
          <p:nvPr/>
        </p:nvSpPr>
        <p:spPr>
          <a:xfrm>
            <a:off x="413595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50" name="Rectangle 49">
            <a:extLst>
              <a:ext uri="{FF2B5EF4-FFF2-40B4-BE49-F238E27FC236}">
                <a16:creationId xmlns:a16="http://schemas.microsoft.com/office/drawing/2014/main" id="{27427D7F-0F97-5152-0912-F3A1F73F6E56}"/>
              </a:ext>
            </a:extLst>
          </p:cNvPr>
          <p:cNvSpPr/>
          <p:nvPr/>
        </p:nvSpPr>
        <p:spPr>
          <a:xfrm>
            <a:off x="413595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52" name="Rectangle 51">
            <a:extLst>
              <a:ext uri="{FF2B5EF4-FFF2-40B4-BE49-F238E27FC236}">
                <a16:creationId xmlns:a16="http://schemas.microsoft.com/office/drawing/2014/main" id="{B7D29D4A-8A6E-ED9D-1567-72DBA4F921BE}"/>
              </a:ext>
            </a:extLst>
          </p:cNvPr>
          <p:cNvSpPr/>
          <p:nvPr/>
        </p:nvSpPr>
        <p:spPr>
          <a:xfrm>
            <a:off x="413595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53" name="Rectangle 52">
            <a:extLst>
              <a:ext uri="{FF2B5EF4-FFF2-40B4-BE49-F238E27FC236}">
                <a16:creationId xmlns:a16="http://schemas.microsoft.com/office/drawing/2014/main" id="{8D4094DD-73BE-044C-6B8C-4009ABA1D5FE}"/>
              </a:ext>
            </a:extLst>
          </p:cNvPr>
          <p:cNvSpPr/>
          <p:nvPr/>
        </p:nvSpPr>
        <p:spPr>
          <a:xfrm>
            <a:off x="413595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grpSp>
        <p:nvGrpSpPr>
          <p:cNvPr id="68" name="ChevronBlue 97">
            <a:extLst>
              <a:ext uri="{FF2B5EF4-FFF2-40B4-BE49-F238E27FC236}">
                <a16:creationId xmlns:a16="http://schemas.microsoft.com/office/drawing/2014/main" id="{D1AAC523-FDBE-8D75-2C27-DE48BA0B6BA4}"/>
              </a:ext>
            </a:extLst>
          </p:cNvPr>
          <p:cNvGrpSpPr>
            <a:grpSpLocks noChangeAspect="1"/>
          </p:cNvGrpSpPr>
          <p:nvPr>
            <p:custDataLst>
              <p:tags r:id="rId2"/>
            </p:custDataLst>
          </p:nvPr>
        </p:nvGrpSpPr>
        <p:grpSpPr>
          <a:xfrm>
            <a:off x="3582934" y="2056676"/>
            <a:ext cx="327461" cy="327461"/>
            <a:chOff x="1016000" y="1016000"/>
            <a:chExt cx="396228" cy="396228"/>
          </a:xfrm>
        </p:grpSpPr>
        <p:sp>
          <p:nvSpPr>
            <p:cNvPr id="72" name="Oval 71">
              <a:extLst>
                <a:ext uri="{FF2B5EF4-FFF2-40B4-BE49-F238E27FC236}">
                  <a16:creationId xmlns:a16="http://schemas.microsoft.com/office/drawing/2014/main" id="{B8A54F3C-15A5-7E42-9644-B410601FBA70}"/>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a:extLst>
                <a:ext uri="{FF2B5EF4-FFF2-40B4-BE49-F238E27FC236}">
                  <a16:creationId xmlns:a16="http://schemas.microsoft.com/office/drawing/2014/main" id="{11F1A4FC-AC12-AC21-AC0F-34594D803FD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grpSp>
        <p:nvGrpSpPr>
          <p:cNvPr id="75" name="Group 74">
            <a:extLst>
              <a:ext uri="{FF2B5EF4-FFF2-40B4-BE49-F238E27FC236}">
                <a16:creationId xmlns:a16="http://schemas.microsoft.com/office/drawing/2014/main" id="{C36B6930-F3E3-B409-8182-50EDB4346FDA}"/>
              </a:ext>
            </a:extLst>
          </p:cNvPr>
          <p:cNvGrpSpPr/>
          <p:nvPr/>
        </p:nvGrpSpPr>
        <p:grpSpPr>
          <a:xfrm>
            <a:off x="554736" y="1594156"/>
            <a:ext cx="6383857" cy="256495"/>
            <a:chOff x="1257300" y="1665156"/>
            <a:chExt cx="2802637" cy="256495"/>
          </a:xfrm>
        </p:grpSpPr>
        <p:sp>
          <p:nvSpPr>
            <p:cNvPr id="77" name="TextBox 76">
              <a:extLst>
                <a:ext uri="{FF2B5EF4-FFF2-40B4-BE49-F238E27FC236}">
                  <a16:creationId xmlns:a16="http://schemas.microsoft.com/office/drawing/2014/main" id="{1F825372-E145-FCCA-2B75-83F706D1E36D}"/>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Process for evaluating study validity for loads that qualify after March 4</a:t>
              </a:r>
            </a:p>
          </p:txBody>
        </p:sp>
        <p:cxnSp>
          <p:nvCxnSpPr>
            <p:cNvPr id="78" name="LineBasicDefault 7">
              <a:extLst>
                <a:ext uri="{FF2B5EF4-FFF2-40B4-BE49-F238E27FC236}">
                  <a16:creationId xmlns:a16="http://schemas.microsoft.com/office/drawing/2014/main" id="{6E8BF7FA-F00F-F3E2-6294-B85DEC185168}"/>
                </a:ext>
              </a:extLst>
            </p:cNvPr>
            <p:cNvCxnSpPr>
              <a:cxnSpLocks/>
            </p:cNvCxnSpPr>
            <p:nvPr>
              <p:custDataLst>
                <p:tags r:id="rId9"/>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9" name="TextBox 78">
            <a:extLst>
              <a:ext uri="{FF2B5EF4-FFF2-40B4-BE49-F238E27FC236}">
                <a16:creationId xmlns:a16="http://schemas.microsoft.com/office/drawing/2014/main" id="{E24CF89D-D328-6263-67D5-8CB2D9188C49}"/>
              </a:ext>
            </a:extLst>
          </p:cNvPr>
          <p:cNvSpPr txBox="1">
            <a:spLocks/>
          </p:cNvSpPr>
          <p:nvPr/>
        </p:nvSpPr>
        <p:spPr>
          <a:xfrm>
            <a:off x="7464425" y="1984743"/>
            <a:ext cx="4438615" cy="450892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1" dirty="0"/>
              <a:t>Loads with a milestone date</a:t>
            </a:r>
            <a:r>
              <a:rPr lang="en-US" sz="1400" b="1" baseline="30000" dirty="0"/>
              <a:t>1</a:t>
            </a:r>
            <a:r>
              <a:rPr lang="en-US" sz="1400" b="1" dirty="0"/>
              <a:t> on or before March 4, 2026 that meet the criteria in Section 9.2.1.4(3) are considered to have valid studies </a:t>
            </a:r>
            <a:r>
              <a:rPr lang="en-US" sz="1400" dirty="0"/>
              <a:t>with no additional evaluation</a:t>
            </a:r>
          </a:p>
          <a:p>
            <a:pPr marL="285750" indent="-285750">
              <a:buFont typeface="Arial" panose="020B0604020202020204" pitchFamily="34" charset="0"/>
              <a:buChar char="•"/>
            </a:pPr>
            <a:r>
              <a:rPr lang="en-US" sz="1400" b="1" dirty="0"/>
              <a:t>ERCOT orders remaining loads sequentially by milestone date to evaluate legacy interconnection studies</a:t>
            </a:r>
            <a:endParaRPr lang="en-US" sz="1400" dirty="0"/>
          </a:p>
          <a:p>
            <a:pPr marL="834390" lvl="1" indent="-285750"/>
            <a:r>
              <a:rPr lang="en-US" sz="1200" b="1" dirty="0"/>
              <a:t>If two loads share the same date, ERCOT applies pathway-based tie-breakers</a:t>
            </a:r>
            <a:r>
              <a:rPr lang="en-US" sz="1200" dirty="0"/>
              <a:t> (e.g., RPG-based loads prioritized over LLIS, then submission timing)</a:t>
            </a:r>
          </a:p>
          <a:p>
            <a:pPr marL="285750" indent="-285750">
              <a:buFont typeface="Arial" panose="020B0604020202020204" pitchFamily="34" charset="0"/>
              <a:buChar char="•"/>
            </a:pPr>
            <a:r>
              <a:rPr lang="en-US" sz="1400" b="1" dirty="0"/>
              <a:t>Milestone date depends on interconnection pathway:</a:t>
            </a:r>
          </a:p>
          <a:p>
            <a:pPr marL="626745" lvl="1" indent="-285750">
              <a:buFont typeface="Arial" panose="020B0604020202020204" pitchFamily="34" charset="0"/>
              <a:buChar char="­"/>
            </a:pPr>
            <a:r>
              <a:rPr lang="en-US" dirty="0"/>
              <a:t>RPG loads - date of RPG endorsement</a:t>
            </a:r>
            <a:endParaRPr lang="en-US" dirty="0">
              <a:cs typeface="Arial"/>
            </a:endParaRPr>
          </a:p>
          <a:p>
            <a:pPr marL="626745" lvl="1" indent="-285750">
              <a:buFont typeface="Arial" panose="020B0604020202020204" pitchFamily="34" charset="0"/>
              <a:buChar char="­"/>
            </a:pPr>
            <a:r>
              <a:rPr lang="en-US" dirty="0"/>
              <a:t>LLIS loads - date legacy PG 9.4 and 9.5 satisfied</a:t>
            </a:r>
            <a:endParaRPr lang="en-US" b="1" dirty="0">
              <a:cs typeface="Arial"/>
            </a:endParaRPr>
          </a:p>
          <a:p>
            <a:pPr marL="285750" indent="-285750">
              <a:buFont typeface="Arial" panose="020B0604020202020204" pitchFamily="34" charset="0"/>
              <a:buChar char="•"/>
            </a:pPr>
            <a:r>
              <a:rPr lang="en-US" sz="1400" b="1" dirty="0">
                <a:ea typeface="+mn-lt"/>
                <a:cs typeface="+mn-lt"/>
              </a:rPr>
              <a:t>Earlier loads are validated first</a:t>
            </a:r>
            <a:r>
              <a:rPr lang="en-US" sz="1400" dirty="0">
                <a:ea typeface="+mn-lt"/>
                <a:cs typeface="+mn-lt"/>
              </a:rPr>
              <a:t>; subsequent ones remain valid only if previously validated loads are either outside the study area or included in the study</a:t>
            </a:r>
          </a:p>
          <a:p>
            <a:pPr marL="834390" lvl="1" indent="-285750"/>
            <a:endParaRPr lang="en-US" sz="1200" dirty="0">
              <a:ea typeface="+mn-lt"/>
              <a:cs typeface="+mn-lt"/>
            </a:endParaRPr>
          </a:p>
        </p:txBody>
      </p:sp>
      <p:sp>
        <p:nvSpPr>
          <p:cNvPr id="80" name="TrackerNumWhite 126">
            <a:extLst>
              <a:ext uri="{FF2B5EF4-FFF2-40B4-BE49-F238E27FC236}">
                <a16:creationId xmlns:a16="http://schemas.microsoft.com/office/drawing/2014/main" id="{7C85D7D7-BB77-C18E-D54C-D094A12E87B5}"/>
              </a:ext>
            </a:extLst>
          </p:cNvPr>
          <p:cNvSpPr/>
          <p:nvPr/>
        </p:nvSpPr>
        <p:spPr>
          <a:xfrm>
            <a:off x="7896291" y="3577544"/>
            <a:ext cx="279340" cy="279340"/>
          </a:xfrm>
          <a:prstGeom prst="ellipse">
            <a:avLst/>
          </a:prstGeom>
          <a:solidFill>
            <a:srgbClr val="3DBED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1</a:t>
            </a:r>
          </a:p>
        </p:txBody>
      </p:sp>
      <p:sp>
        <p:nvSpPr>
          <p:cNvPr id="81" name="4. Footnote">
            <a:extLst>
              <a:ext uri="{FF2B5EF4-FFF2-40B4-BE49-F238E27FC236}">
                <a16:creationId xmlns:a16="http://schemas.microsoft.com/office/drawing/2014/main" id="{B0E58E24-A0E5-C580-6BFE-DBC8DAAE0C53}"/>
              </a:ext>
            </a:extLst>
          </p:cNvPr>
          <p:cNvSpPr txBox="1"/>
          <p:nvPr>
            <p:custDataLst>
              <p:tags r:id="rId3"/>
            </p:custDataLst>
          </p:nvPr>
        </p:nvSpPr>
        <p:spPr>
          <a:xfrm>
            <a:off x="554736" y="6486409"/>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solidFill>
                  <a:srgbClr val="FF0000"/>
                </a:solidFill>
              </a:rPr>
              <a:t>Reference: Batch Zero PGRR145 (April 4, 2026), Section 9.2.1.4 (Evaluation of Existing Studies for Large Loads)</a:t>
            </a:r>
          </a:p>
        </p:txBody>
      </p:sp>
      <p:sp>
        <p:nvSpPr>
          <p:cNvPr id="82" name="4. Footnote">
            <a:extLst>
              <a:ext uri="{FF2B5EF4-FFF2-40B4-BE49-F238E27FC236}">
                <a16:creationId xmlns:a16="http://schemas.microsoft.com/office/drawing/2014/main" id="{8AD431F0-3628-8262-89B2-5CF0AF639144}"/>
              </a:ext>
            </a:extLst>
          </p:cNvPr>
          <p:cNvSpPr txBox="1"/>
          <p:nvPr>
            <p:custDataLst>
              <p:tags r:id="rId4"/>
            </p:custDataLst>
          </p:nvPr>
        </p:nvSpPr>
        <p:spPr>
          <a:xfrm>
            <a:off x="554736" y="6327700"/>
            <a:ext cx="908623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t>1. Milestone date reflects the date a load meets applicable eligibility criteria (RPG endorsement or completion of LLIS requirements, including execution of an interconnection agreement)</a:t>
            </a:r>
          </a:p>
        </p:txBody>
      </p:sp>
      <p:sp>
        <p:nvSpPr>
          <p:cNvPr id="83" name="Rectangle 82">
            <a:extLst>
              <a:ext uri="{FF2B5EF4-FFF2-40B4-BE49-F238E27FC236}">
                <a16:creationId xmlns:a16="http://schemas.microsoft.com/office/drawing/2014/main" id="{79D587BF-2530-AF51-8BFB-E89E9B316803}"/>
              </a:ext>
            </a:extLst>
          </p:cNvPr>
          <p:cNvSpPr/>
          <p:nvPr/>
        </p:nvSpPr>
        <p:spPr>
          <a:xfrm>
            <a:off x="55473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84" name="Rectangle 83">
            <a:extLst>
              <a:ext uri="{FF2B5EF4-FFF2-40B4-BE49-F238E27FC236}">
                <a16:creationId xmlns:a16="http://schemas.microsoft.com/office/drawing/2014/main" id="{14F616E5-819D-2E94-9C93-079C0DB74B5C}"/>
              </a:ext>
            </a:extLst>
          </p:cNvPr>
          <p:cNvSpPr/>
          <p:nvPr/>
        </p:nvSpPr>
        <p:spPr>
          <a:xfrm>
            <a:off x="55473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85" name="Rectangle 84">
            <a:extLst>
              <a:ext uri="{FF2B5EF4-FFF2-40B4-BE49-F238E27FC236}">
                <a16:creationId xmlns:a16="http://schemas.microsoft.com/office/drawing/2014/main" id="{71172AFD-70B2-5128-9C41-27C27698A30F}"/>
              </a:ext>
            </a:extLst>
          </p:cNvPr>
          <p:cNvSpPr/>
          <p:nvPr/>
        </p:nvSpPr>
        <p:spPr>
          <a:xfrm>
            <a:off x="55473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86" name="Rectangle 85">
            <a:extLst>
              <a:ext uri="{FF2B5EF4-FFF2-40B4-BE49-F238E27FC236}">
                <a16:creationId xmlns:a16="http://schemas.microsoft.com/office/drawing/2014/main" id="{14F7F703-A963-38BD-A0A8-2BB051C50BFF}"/>
              </a:ext>
            </a:extLst>
          </p:cNvPr>
          <p:cNvSpPr/>
          <p:nvPr/>
        </p:nvSpPr>
        <p:spPr>
          <a:xfrm>
            <a:off x="55473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87" name="Rectangle 86">
            <a:extLst>
              <a:ext uri="{FF2B5EF4-FFF2-40B4-BE49-F238E27FC236}">
                <a16:creationId xmlns:a16="http://schemas.microsoft.com/office/drawing/2014/main" id="{21A7EDB6-2457-C91D-9B00-8F5AF130C437}"/>
              </a:ext>
            </a:extLst>
          </p:cNvPr>
          <p:cNvSpPr/>
          <p:nvPr/>
        </p:nvSpPr>
        <p:spPr>
          <a:xfrm>
            <a:off x="55473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88" name="Rectangle 87">
            <a:extLst>
              <a:ext uri="{FF2B5EF4-FFF2-40B4-BE49-F238E27FC236}">
                <a16:creationId xmlns:a16="http://schemas.microsoft.com/office/drawing/2014/main" id="{5889D7B8-A101-D5BF-3992-50D3C4627F75}"/>
              </a:ext>
            </a:extLst>
          </p:cNvPr>
          <p:cNvSpPr/>
          <p:nvPr/>
        </p:nvSpPr>
        <p:spPr>
          <a:xfrm>
            <a:off x="55473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89" name="Rectangle 88">
            <a:extLst>
              <a:ext uri="{FF2B5EF4-FFF2-40B4-BE49-F238E27FC236}">
                <a16:creationId xmlns:a16="http://schemas.microsoft.com/office/drawing/2014/main" id="{3EDC8E2C-58BB-E085-37B4-A4F2E8F56349}"/>
              </a:ext>
            </a:extLst>
          </p:cNvPr>
          <p:cNvSpPr/>
          <p:nvPr/>
        </p:nvSpPr>
        <p:spPr>
          <a:xfrm>
            <a:off x="55473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sp>
        <p:nvSpPr>
          <p:cNvPr id="90" name="Rectangle 89">
            <a:extLst>
              <a:ext uri="{FF2B5EF4-FFF2-40B4-BE49-F238E27FC236}">
                <a16:creationId xmlns:a16="http://schemas.microsoft.com/office/drawing/2014/main" id="{D91CC0FD-6586-61B4-8DAC-53B60E4FBB93}"/>
              </a:ext>
            </a:extLst>
          </p:cNvPr>
          <p:cNvSpPr/>
          <p:nvPr/>
        </p:nvSpPr>
        <p:spPr>
          <a:xfrm>
            <a:off x="480501" y="3299070"/>
            <a:ext cx="2951607" cy="99831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ckerNumWhite 126">
            <a:extLst>
              <a:ext uri="{FF2B5EF4-FFF2-40B4-BE49-F238E27FC236}">
                <a16:creationId xmlns:a16="http://schemas.microsoft.com/office/drawing/2014/main" id="{78FFCA9D-011C-37A5-2798-698803372D03}"/>
              </a:ext>
            </a:extLst>
          </p:cNvPr>
          <p:cNvSpPr/>
          <p:nvPr>
            <p:custDataLst>
              <p:tags r:id="rId5"/>
            </p:custDataLst>
          </p:nvPr>
        </p:nvSpPr>
        <p:spPr>
          <a:xfrm>
            <a:off x="288960" y="3173332"/>
            <a:ext cx="279340" cy="279340"/>
          </a:xfrm>
          <a:prstGeom prst="ellipse">
            <a:avLst/>
          </a:prstGeom>
          <a:solidFill>
            <a:srgbClr val="3DBED1"/>
          </a:solid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1</a:t>
            </a:r>
          </a:p>
        </p:txBody>
      </p:sp>
      <p:sp>
        <p:nvSpPr>
          <p:cNvPr id="92" name="Oval 91">
            <a:extLst>
              <a:ext uri="{FF2B5EF4-FFF2-40B4-BE49-F238E27FC236}">
                <a16:creationId xmlns:a16="http://schemas.microsoft.com/office/drawing/2014/main" id="{CC2235C9-D99C-C2D1-C24B-47B1D893B627}"/>
              </a:ext>
            </a:extLst>
          </p:cNvPr>
          <p:cNvSpPr/>
          <p:nvPr/>
        </p:nvSpPr>
        <p:spPr>
          <a:xfrm>
            <a:off x="3972225" y="2393650"/>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3" name="Oval 92">
            <a:extLst>
              <a:ext uri="{FF2B5EF4-FFF2-40B4-BE49-F238E27FC236}">
                <a16:creationId xmlns:a16="http://schemas.microsoft.com/office/drawing/2014/main" id="{2FA36309-837C-F3FA-C115-8D78009FB23B}"/>
              </a:ext>
            </a:extLst>
          </p:cNvPr>
          <p:cNvSpPr/>
          <p:nvPr/>
        </p:nvSpPr>
        <p:spPr>
          <a:xfrm>
            <a:off x="3972225" y="2889738"/>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4" name="Oval 93">
            <a:extLst>
              <a:ext uri="{FF2B5EF4-FFF2-40B4-BE49-F238E27FC236}">
                <a16:creationId xmlns:a16="http://schemas.microsoft.com/office/drawing/2014/main" id="{21F8E68E-825C-6FC2-54F8-26294286429A}"/>
              </a:ext>
            </a:extLst>
          </p:cNvPr>
          <p:cNvSpPr/>
          <p:nvPr/>
        </p:nvSpPr>
        <p:spPr>
          <a:xfrm>
            <a:off x="3972225" y="3390885"/>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5" name="Oval 94">
            <a:extLst>
              <a:ext uri="{FF2B5EF4-FFF2-40B4-BE49-F238E27FC236}">
                <a16:creationId xmlns:a16="http://schemas.microsoft.com/office/drawing/2014/main" id="{D92DE591-43B6-0F19-48FC-E70A9E2D3AC3}"/>
              </a:ext>
            </a:extLst>
          </p:cNvPr>
          <p:cNvSpPr/>
          <p:nvPr/>
        </p:nvSpPr>
        <p:spPr>
          <a:xfrm>
            <a:off x="3972225" y="4383171"/>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6" name="Oval 95">
            <a:extLst>
              <a:ext uri="{FF2B5EF4-FFF2-40B4-BE49-F238E27FC236}">
                <a16:creationId xmlns:a16="http://schemas.microsoft.com/office/drawing/2014/main" id="{6536453C-0B81-2CBA-C6D7-C33B22E0D3B9}"/>
              </a:ext>
            </a:extLst>
          </p:cNvPr>
          <p:cNvSpPr/>
          <p:nvPr/>
        </p:nvSpPr>
        <p:spPr>
          <a:xfrm>
            <a:off x="3972224" y="5375457"/>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7" name="Rectangle 96">
            <a:extLst>
              <a:ext uri="{FF2B5EF4-FFF2-40B4-BE49-F238E27FC236}">
                <a16:creationId xmlns:a16="http://schemas.microsoft.com/office/drawing/2014/main" id="{4212961B-9015-D9D2-AFFA-BA40D1708556}"/>
              </a:ext>
            </a:extLst>
          </p:cNvPr>
          <p:cNvSpPr/>
          <p:nvPr/>
        </p:nvSpPr>
        <p:spPr>
          <a:xfrm>
            <a:off x="4134202" y="3856884"/>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98" name="Oval 97">
            <a:extLst>
              <a:ext uri="{FF2B5EF4-FFF2-40B4-BE49-F238E27FC236}">
                <a16:creationId xmlns:a16="http://schemas.microsoft.com/office/drawing/2014/main" id="{C31CAE00-4CA0-BAAB-752F-4DE4A69EAA5F}"/>
              </a:ext>
            </a:extLst>
          </p:cNvPr>
          <p:cNvSpPr/>
          <p:nvPr/>
        </p:nvSpPr>
        <p:spPr>
          <a:xfrm>
            <a:off x="3972225" y="3882079"/>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99" name="Rectangle 98">
            <a:extLst>
              <a:ext uri="{FF2B5EF4-FFF2-40B4-BE49-F238E27FC236}">
                <a16:creationId xmlns:a16="http://schemas.microsoft.com/office/drawing/2014/main" id="{818C7F16-59D0-3442-1CFA-E7E929812390}"/>
              </a:ext>
            </a:extLst>
          </p:cNvPr>
          <p:cNvSpPr/>
          <p:nvPr/>
        </p:nvSpPr>
        <p:spPr>
          <a:xfrm>
            <a:off x="4134202" y="4849169"/>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100" name="Oval 99">
            <a:extLst>
              <a:ext uri="{FF2B5EF4-FFF2-40B4-BE49-F238E27FC236}">
                <a16:creationId xmlns:a16="http://schemas.microsoft.com/office/drawing/2014/main" id="{D7188370-A313-3A3C-2EF2-53E4C481E251}"/>
              </a:ext>
            </a:extLst>
          </p:cNvPr>
          <p:cNvSpPr/>
          <p:nvPr/>
        </p:nvSpPr>
        <p:spPr>
          <a:xfrm>
            <a:off x="3972225" y="4879314"/>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grpSp>
        <p:nvGrpSpPr>
          <p:cNvPr id="102" name="Group 101">
            <a:extLst>
              <a:ext uri="{FF2B5EF4-FFF2-40B4-BE49-F238E27FC236}">
                <a16:creationId xmlns:a16="http://schemas.microsoft.com/office/drawing/2014/main" id="{1C26B48B-A405-4625-A661-80AB8495D864}"/>
              </a:ext>
            </a:extLst>
          </p:cNvPr>
          <p:cNvGrpSpPr/>
          <p:nvPr/>
        </p:nvGrpSpPr>
        <p:grpSpPr>
          <a:xfrm>
            <a:off x="10370004" y="1042370"/>
            <a:ext cx="1533036" cy="442738"/>
            <a:chOff x="9401664" y="1083466"/>
            <a:chExt cx="1533036" cy="442738"/>
          </a:xfrm>
        </p:grpSpPr>
        <p:grpSp>
          <p:nvGrpSpPr>
            <p:cNvPr id="103" name="Group 102">
              <a:extLst>
                <a:ext uri="{FF2B5EF4-FFF2-40B4-BE49-F238E27FC236}">
                  <a16:creationId xmlns:a16="http://schemas.microsoft.com/office/drawing/2014/main" id="{357072EC-98F9-A174-EA8E-D65F0BDEABFC}"/>
                </a:ext>
              </a:extLst>
            </p:cNvPr>
            <p:cNvGrpSpPr/>
            <p:nvPr/>
          </p:nvGrpSpPr>
          <p:grpSpPr>
            <a:xfrm>
              <a:off x="9401664" y="1343324"/>
              <a:ext cx="672536" cy="182880"/>
              <a:chOff x="8771271" y="1068725"/>
              <a:chExt cx="672536" cy="182880"/>
            </a:xfrm>
          </p:grpSpPr>
          <p:sp>
            <p:nvSpPr>
              <p:cNvPr id="110" name="Rectangle 109">
                <a:extLst>
                  <a:ext uri="{FF2B5EF4-FFF2-40B4-BE49-F238E27FC236}">
                    <a16:creationId xmlns:a16="http://schemas.microsoft.com/office/drawing/2014/main" id="{0E651168-6BDC-46D1-0B4B-3DFA649A8A81}"/>
                  </a:ext>
                </a:extLst>
              </p:cNvPr>
              <p:cNvSpPr/>
              <p:nvPr/>
            </p:nvSpPr>
            <p:spPr>
              <a:xfrm>
                <a:off x="8771271" y="1068725"/>
                <a:ext cx="182880" cy="18288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111" name="TextBox 110">
                <a:extLst>
                  <a:ext uri="{FF2B5EF4-FFF2-40B4-BE49-F238E27FC236}">
                    <a16:creationId xmlns:a16="http://schemas.microsoft.com/office/drawing/2014/main" id="{86AC83F1-2C15-1002-5F55-D4EA1E6D0089}"/>
                  </a:ext>
                </a:extLst>
              </p:cNvPr>
              <p:cNvSpPr txBox="1">
                <a:spLocks/>
              </p:cNvSpPr>
              <p:nvPr/>
            </p:nvSpPr>
            <p:spPr>
              <a:xfrm>
                <a:off x="9065085"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RPG</a:t>
                </a:r>
              </a:p>
            </p:txBody>
          </p:sp>
        </p:grpSp>
        <p:grpSp>
          <p:nvGrpSpPr>
            <p:cNvPr id="104" name="Group 103">
              <a:extLst>
                <a:ext uri="{FF2B5EF4-FFF2-40B4-BE49-F238E27FC236}">
                  <a16:creationId xmlns:a16="http://schemas.microsoft.com/office/drawing/2014/main" id="{9334411F-5DE9-F0B5-0479-278BBE94B7FB}"/>
                </a:ext>
              </a:extLst>
            </p:cNvPr>
            <p:cNvGrpSpPr/>
            <p:nvPr/>
          </p:nvGrpSpPr>
          <p:grpSpPr>
            <a:xfrm>
              <a:off x="10193864" y="1343324"/>
              <a:ext cx="672536" cy="182880"/>
              <a:chOff x="9839784" y="1068725"/>
              <a:chExt cx="672536" cy="182880"/>
            </a:xfrm>
          </p:grpSpPr>
          <p:sp>
            <p:nvSpPr>
              <p:cNvPr id="108" name="Rectangle 107">
                <a:extLst>
                  <a:ext uri="{FF2B5EF4-FFF2-40B4-BE49-F238E27FC236}">
                    <a16:creationId xmlns:a16="http://schemas.microsoft.com/office/drawing/2014/main" id="{2F091E16-97E6-CEC4-E009-2072DB08B940}"/>
                  </a:ext>
                </a:extLst>
              </p:cNvPr>
              <p:cNvSpPr/>
              <p:nvPr/>
            </p:nvSpPr>
            <p:spPr>
              <a:xfrm>
                <a:off x="9839784" y="1068725"/>
                <a:ext cx="182880" cy="182880"/>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109" name="TextBox 108">
                <a:extLst>
                  <a:ext uri="{FF2B5EF4-FFF2-40B4-BE49-F238E27FC236}">
                    <a16:creationId xmlns:a16="http://schemas.microsoft.com/office/drawing/2014/main" id="{776D57DF-9C2F-B582-926A-28BD78903EF6}"/>
                  </a:ext>
                </a:extLst>
              </p:cNvPr>
              <p:cNvSpPr txBox="1">
                <a:spLocks/>
              </p:cNvSpPr>
              <p:nvPr/>
            </p:nvSpPr>
            <p:spPr>
              <a:xfrm>
                <a:off x="10133598"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LLIS</a:t>
                </a:r>
              </a:p>
            </p:txBody>
          </p:sp>
        </p:grpSp>
        <p:grpSp>
          <p:nvGrpSpPr>
            <p:cNvPr id="105" name="Group 104">
              <a:extLst>
                <a:ext uri="{FF2B5EF4-FFF2-40B4-BE49-F238E27FC236}">
                  <a16:creationId xmlns:a16="http://schemas.microsoft.com/office/drawing/2014/main" id="{D7628FF4-9C8F-02CB-9640-539C21FA8077}"/>
                </a:ext>
              </a:extLst>
            </p:cNvPr>
            <p:cNvGrpSpPr/>
            <p:nvPr/>
          </p:nvGrpSpPr>
          <p:grpSpPr>
            <a:xfrm>
              <a:off x="9401664" y="1083466"/>
              <a:ext cx="1533036" cy="192708"/>
              <a:chOff x="9401664" y="1083466"/>
              <a:chExt cx="2256936" cy="192708"/>
            </a:xfrm>
          </p:grpSpPr>
          <p:sp>
            <p:nvSpPr>
              <p:cNvPr id="106" name="TextBox 105">
                <a:extLst>
                  <a:ext uri="{FF2B5EF4-FFF2-40B4-BE49-F238E27FC236}">
                    <a16:creationId xmlns:a16="http://schemas.microsoft.com/office/drawing/2014/main" id="{722A0899-90C1-7ED0-9A63-B603E49D14D0}"/>
                  </a:ext>
                </a:extLst>
              </p:cNvPr>
              <p:cNvSpPr txBox="1">
                <a:spLocks/>
              </p:cNvSpPr>
              <p:nvPr/>
            </p:nvSpPr>
            <p:spPr>
              <a:xfrm>
                <a:off x="9401664" y="1083466"/>
                <a:ext cx="2256936"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b="1"/>
                  <a:t>Source</a:t>
                </a:r>
              </a:p>
            </p:txBody>
          </p:sp>
          <p:cxnSp>
            <p:nvCxnSpPr>
              <p:cNvPr id="107" name="LineBasicDefault 7">
                <a:extLst>
                  <a:ext uri="{FF2B5EF4-FFF2-40B4-BE49-F238E27FC236}">
                    <a16:creationId xmlns:a16="http://schemas.microsoft.com/office/drawing/2014/main" id="{D7CA0C40-F1FE-C0DB-AB06-56EE00F2666E}"/>
                  </a:ext>
                </a:extLst>
              </p:cNvPr>
              <p:cNvCxnSpPr>
                <a:cxnSpLocks/>
              </p:cNvCxnSpPr>
              <p:nvPr>
                <p:custDataLst>
                  <p:tags r:id="rId8"/>
                </p:custDataLst>
              </p:nvPr>
            </p:nvCxnSpPr>
            <p:spPr>
              <a:xfrm>
                <a:off x="9401664" y="1276174"/>
                <a:ext cx="2256936"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112" name="LineBasicDefault 7">
            <a:extLst>
              <a:ext uri="{FF2B5EF4-FFF2-40B4-BE49-F238E27FC236}">
                <a16:creationId xmlns:a16="http://schemas.microsoft.com/office/drawing/2014/main" id="{35B591CC-9939-EA8E-2835-068D5DB16636}"/>
              </a:ext>
            </a:extLst>
          </p:cNvPr>
          <p:cNvCxnSpPr>
            <a:cxnSpLocks/>
          </p:cNvCxnSpPr>
          <p:nvPr>
            <p:custDataLst>
              <p:tags r:id="rId6"/>
            </p:custDataLst>
          </p:nvPr>
        </p:nvCxnSpPr>
        <p:spPr>
          <a:xfrm>
            <a:off x="7489861" y="1850651"/>
            <a:ext cx="4413179"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BA688761-6204-99A3-6C15-DB8E8BDD8A7A}"/>
              </a:ext>
            </a:extLst>
          </p:cNvPr>
          <p:cNvSpPr txBox="1">
            <a:spLocks/>
          </p:cNvSpPr>
          <p:nvPr/>
        </p:nvSpPr>
        <p:spPr>
          <a:xfrm>
            <a:off x="1469204" y="457200"/>
            <a:ext cx="10189396" cy="66479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ERCOT sequentially evaluates legacy interconnection studies based on timing to determine eligibility for treatment as base load</a:t>
            </a:r>
          </a:p>
        </p:txBody>
      </p:sp>
      <p:sp>
        <p:nvSpPr>
          <p:cNvPr id="4" name="TrackerNumBlue 7">
            <a:extLst>
              <a:ext uri="{FF2B5EF4-FFF2-40B4-BE49-F238E27FC236}">
                <a16:creationId xmlns:a16="http://schemas.microsoft.com/office/drawing/2014/main" id="{F9670642-369B-6000-77E3-7BD9DB0F5084}"/>
              </a:ext>
            </a:extLst>
          </p:cNvPr>
          <p:cNvSpPr/>
          <p:nvPr>
            <p:custDataLst>
              <p:tags r:id="rId7"/>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Tree>
    <p:extLst>
      <p:ext uri="{BB962C8B-B14F-4D97-AF65-F5344CB8AC3E}">
        <p14:creationId xmlns:p14="http://schemas.microsoft.com/office/powerpoint/2010/main" val="3591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fade">
                                      <p:cBhvr>
                                        <p:cTn id="26" dur="500"/>
                                        <p:tgtEl>
                                          <p:spTgt spid="9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500"/>
                                        <p:tgtEl>
                                          <p:spTgt spid="9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F51C-BEC7-5ED2-71F1-75EA9DCD89A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B219BAB-25C0-D843-AD5C-FB8057578B55}"/>
              </a:ext>
            </a:extLst>
          </p:cNvPr>
          <p:cNvGraphicFramePr>
            <a:graphicFrameLocks noChangeAspect="1"/>
          </p:cNvGraphicFramePr>
          <p:nvPr>
            <p:custDataLst>
              <p:tags r:id="rId1"/>
            </p:custDataLst>
            <p:extLst>
              <p:ext uri="{D42A27DB-BD31-4B8C-83A1-F6EECF244321}">
                <p14:modId xmlns:p14="http://schemas.microsoft.com/office/powerpoint/2010/main" val="206692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AB219BAB-25C0-D843-AD5C-FB8057578B5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17C8E578-DC6D-4F3B-EFF9-ACCA1573DA9E}"/>
              </a:ext>
            </a:extLst>
          </p:cNvPr>
          <p:cNvSpPr>
            <a:spLocks noGrp="1"/>
          </p:cNvSpPr>
          <p:nvPr>
            <p:ph type="sldNum" sz="quarter" idx="12"/>
          </p:nvPr>
        </p:nvSpPr>
        <p:spPr/>
        <p:txBody>
          <a:bodyPr/>
          <a:lstStyle/>
          <a:p>
            <a:fld id="{BCDE79FB-97BA-492B-8D57-F1373F9ADA95}" type="slidenum">
              <a:rPr lang="en-US" smtClean="0"/>
              <a:t>34</a:t>
            </a:fld>
            <a:endParaRPr lang="en-US"/>
          </a:p>
        </p:txBody>
      </p:sp>
      <p:sp>
        <p:nvSpPr>
          <p:cNvPr id="3" name="TextBox 2">
            <a:extLst>
              <a:ext uri="{FF2B5EF4-FFF2-40B4-BE49-F238E27FC236}">
                <a16:creationId xmlns:a16="http://schemas.microsoft.com/office/drawing/2014/main" id="{0EB54533-8D0D-2C17-EA20-E4FFBEB2433A}"/>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solidFill>
                <a:schemeClr val="tx1"/>
              </a:solidFill>
            </a:endParaRPr>
          </a:p>
        </p:txBody>
      </p:sp>
      <p:sp>
        <p:nvSpPr>
          <p:cNvPr id="10" name="TextBox 9">
            <a:extLst>
              <a:ext uri="{FF2B5EF4-FFF2-40B4-BE49-F238E27FC236}">
                <a16:creationId xmlns:a16="http://schemas.microsoft.com/office/drawing/2014/main" id="{29848AB8-CDD6-2530-952E-F49726BDC62D}"/>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11" name="TextBox 10">
            <a:extLst>
              <a:ext uri="{FF2B5EF4-FFF2-40B4-BE49-F238E27FC236}">
                <a16:creationId xmlns:a16="http://schemas.microsoft.com/office/drawing/2014/main" id="{E8589D31-90A7-2F6F-B95A-20FC4EE7D0A4}"/>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3E81BEBC-87B6-35AE-10DF-E700014B0B59}"/>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13" name="TextBox 12">
            <a:extLst>
              <a:ext uri="{FF2B5EF4-FFF2-40B4-BE49-F238E27FC236}">
                <a16:creationId xmlns:a16="http://schemas.microsoft.com/office/drawing/2014/main" id="{38FDD030-F24B-4845-1CDF-77A0A7E42446}"/>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4" name="TextBox 13">
            <a:extLst>
              <a:ext uri="{FF2B5EF4-FFF2-40B4-BE49-F238E27FC236}">
                <a16:creationId xmlns:a16="http://schemas.microsoft.com/office/drawing/2014/main" id="{FBD2BFEC-D908-765A-06A1-9714EF0B90A2}"/>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15" name="GreyLineSeparatorStrong 24">
            <a:extLst>
              <a:ext uri="{FF2B5EF4-FFF2-40B4-BE49-F238E27FC236}">
                <a16:creationId xmlns:a16="http://schemas.microsoft.com/office/drawing/2014/main" id="{BFA202D0-5770-45CE-9913-24EB5118730B}"/>
              </a:ext>
            </a:extLst>
          </p:cNvPr>
          <p:cNvCxnSpPr>
            <a:cxnSpLocks/>
          </p:cNvCxnSpPr>
          <p:nvPr>
            <p:custDataLst>
              <p:tags r:id="rId2"/>
            </p:custDataLst>
          </p:nvPr>
        </p:nvCxnSpPr>
        <p:spPr>
          <a:xfrm>
            <a:off x="660840" y="3115718"/>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B693A3-ED33-01C9-B278-74BB79A6DDA4}"/>
              </a:ext>
            </a:extLst>
          </p:cNvPr>
          <p:cNvSpPr txBox="1">
            <a:spLocks/>
          </p:cNvSpPr>
          <p:nvPr/>
        </p:nvSpPr>
        <p:spPr>
          <a:xfrm>
            <a:off x="660840" y="2324379"/>
            <a:ext cx="3449455" cy="107721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all applicable eligibility criteria in Sections 9.2.1.1 or 9.2.1.2; or</a:t>
            </a:r>
          </a:p>
        </p:txBody>
      </p:sp>
      <p:sp>
        <p:nvSpPr>
          <p:cNvPr id="17" name="TextBox 16">
            <a:extLst>
              <a:ext uri="{FF2B5EF4-FFF2-40B4-BE49-F238E27FC236}">
                <a16:creationId xmlns:a16="http://schemas.microsoft.com/office/drawing/2014/main" id="{94FD1CE6-04F2-1071-8158-3E7CA5C7C245}"/>
              </a:ext>
            </a:extLst>
          </p:cNvPr>
          <p:cNvSpPr txBox="1">
            <a:spLocks/>
          </p:cNvSpPr>
          <p:nvPr/>
        </p:nvSpPr>
        <p:spPr>
          <a:xfrm>
            <a:off x="660840" y="3292177"/>
            <a:ext cx="3449455"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studies that are sufficient for inclusion under Section 9.2.1.4 but does not meet the eligibility criteria in Section 9.2.1.2; or</a:t>
            </a:r>
          </a:p>
        </p:txBody>
      </p:sp>
      <p:sp>
        <p:nvSpPr>
          <p:cNvPr id="18" name="TextBox 17">
            <a:extLst>
              <a:ext uri="{FF2B5EF4-FFF2-40B4-BE49-F238E27FC236}">
                <a16:creationId xmlns:a16="http://schemas.microsoft.com/office/drawing/2014/main" id="{068F9CC6-4F9F-541F-AB2B-DF065A332A98}"/>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Not included in Batch Zero</a:t>
            </a:r>
            <a:endParaRPr lang="en-US" sz="1400">
              <a:solidFill>
                <a:srgbClr val="FF0000"/>
              </a:solidFill>
              <a:cs typeface="+mn-cs"/>
            </a:endParaRPr>
          </a:p>
        </p:txBody>
      </p:sp>
      <p:sp>
        <p:nvSpPr>
          <p:cNvPr id="19" name="TextBox 18">
            <a:extLst>
              <a:ext uri="{FF2B5EF4-FFF2-40B4-BE49-F238E27FC236}">
                <a16:creationId xmlns:a16="http://schemas.microsoft.com/office/drawing/2014/main" id="{938F4C7C-D3D8-8AFC-2076-12C5AA085610}"/>
              </a:ext>
            </a:extLst>
          </p:cNvPr>
          <p:cNvSpPr txBox="1"/>
          <p:nvPr/>
        </p:nvSpPr>
        <p:spPr>
          <a:xfrm>
            <a:off x="7221815" y="2324379"/>
            <a:ext cx="4305632" cy="68480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No MW allocation in Batch Zero</a:t>
            </a:r>
          </a:p>
          <a:p>
            <a:pPr lvl="1"/>
            <a:r>
              <a:rPr lang="en-US" sz="1400"/>
              <a:t>May seek inclusion in a future batch process if eligibility criteria are met</a:t>
            </a:r>
            <a:endParaRPr lang="en-US" sz="1400">
              <a:cs typeface="+mn-cs"/>
            </a:endParaRPr>
          </a:p>
        </p:txBody>
      </p:sp>
      <p:cxnSp>
        <p:nvCxnSpPr>
          <p:cNvPr id="20" name="GreyLineSeparatorStrong 24">
            <a:extLst>
              <a:ext uri="{FF2B5EF4-FFF2-40B4-BE49-F238E27FC236}">
                <a16:creationId xmlns:a16="http://schemas.microsoft.com/office/drawing/2014/main" id="{2A69460C-6870-C061-FD54-E4D7EC2A66E0}"/>
              </a:ext>
            </a:extLst>
          </p:cNvPr>
          <p:cNvCxnSpPr>
            <a:cxnSpLocks/>
          </p:cNvCxnSpPr>
          <p:nvPr>
            <p:custDataLst>
              <p:tags r:id="rId3"/>
            </p:custDataLst>
          </p:nvPr>
        </p:nvCxnSpPr>
        <p:spPr>
          <a:xfrm>
            <a:off x="660840" y="4263053"/>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426E062-4AEC-ED76-19FA-2AC9EADD15C5}"/>
              </a:ext>
            </a:extLst>
          </p:cNvPr>
          <p:cNvSpPr txBox="1">
            <a:spLocks/>
          </p:cNvSpPr>
          <p:nvPr/>
        </p:nvSpPr>
        <p:spPr>
          <a:xfrm>
            <a:off x="660840" y="4439512"/>
            <a:ext cx="3449455"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Fails to provide all required project information under Section 9.2.2 on or before the required submission deadline (July 10, 2026; T(D)SP notification by July 24, 2026)</a:t>
            </a:r>
          </a:p>
        </p:txBody>
      </p:sp>
      <p:sp>
        <p:nvSpPr>
          <p:cNvPr id="4" name="Title 1">
            <a:extLst>
              <a:ext uri="{FF2B5EF4-FFF2-40B4-BE49-F238E27FC236}">
                <a16:creationId xmlns:a16="http://schemas.microsoft.com/office/drawing/2014/main" id="{B790EBE4-A093-D853-DDDD-7F03331F0EC1}"/>
              </a:ext>
            </a:extLst>
          </p:cNvPr>
          <p:cNvSpPr txBox="1">
            <a:spLocks/>
          </p:cNvSpPr>
          <p:nvPr/>
        </p:nvSpPr>
        <p:spPr>
          <a:xfrm>
            <a:off x="1469204" y="457200"/>
            <a:ext cx="10189396"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Deep-dive: “Not included in Batch Zero”</a:t>
            </a:r>
          </a:p>
        </p:txBody>
      </p:sp>
      <p:sp>
        <p:nvSpPr>
          <p:cNvPr id="5" name="TrackerNumBlue 7">
            <a:extLst>
              <a:ext uri="{FF2B5EF4-FFF2-40B4-BE49-F238E27FC236}">
                <a16:creationId xmlns:a16="http://schemas.microsoft.com/office/drawing/2014/main" id="{EBC20C32-68CB-AF5E-89EC-4FB0C7ABBF7E}"/>
              </a:ext>
            </a:extLst>
          </p:cNvPr>
          <p:cNvSpPr/>
          <p:nvPr>
            <p:custDataLst>
              <p:tags r:id="rId4"/>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Tree>
    <p:extLst>
      <p:ext uri="{BB962C8B-B14F-4D97-AF65-F5344CB8AC3E}">
        <p14:creationId xmlns:p14="http://schemas.microsoft.com/office/powerpoint/2010/main" val="1943148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23AB856-197A-52D7-CC2F-E3DBE4C93453}"/>
              </a:ext>
            </a:extLst>
          </p:cNvPr>
          <p:cNvGraphicFramePr>
            <a:graphicFrameLocks noChangeAspect="1"/>
          </p:cNvGraphicFramePr>
          <p:nvPr>
            <p:custDataLst>
              <p:tags r:id="rId1"/>
            </p:custDataLst>
            <p:extLst>
              <p:ext uri="{D42A27DB-BD31-4B8C-83A1-F6EECF244321}">
                <p14:modId xmlns:p14="http://schemas.microsoft.com/office/powerpoint/2010/main" val="2958068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9" name="think-cell data - do not delete" hidden="1">
                        <a:extLst>
                          <a:ext uri="{FF2B5EF4-FFF2-40B4-BE49-F238E27FC236}">
                            <a16:creationId xmlns:a16="http://schemas.microsoft.com/office/drawing/2014/main" id="{423AB856-197A-52D7-CC2F-E3DBE4C93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BE3439F-083A-7A2E-ADDC-A993A2113063}"/>
              </a:ext>
            </a:extLst>
          </p:cNvPr>
          <p:cNvSpPr>
            <a:spLocks noGrp="1"/>
          </p:cNvSpPr>
          <p:nvPr>
            <p:ph type="sldNum" sz="quarter" idx="12"/>
          </p:nvPr>
        </p:nvSpPr>
        <p:spPr/>
        <p:txBody>
          <a:bodyPr/>
          <a:lstStyle/>
          <a:p>
            <a:fld id="{BCDE79FB-97BA-492B-8D57-F1373F9ADA95}" type="slidenum">
              <a:rPr lang="en-US" smtClean="0"/>
              <a:t>35</a:t>
            </a:fld>
            <a:endParaRPr lang="en-US"/>
          </a:p>
        </p:txBody>
      </p:sp>
      <p:sp>
        <p:nvSpPr>
          <p:cNvPr id="5" name="TextBox 4">
            <a:extLst>
              <a:ext uri="{FF2B5EF4-FFF2-40B4-BE49-F238E27FC236}">
                <a16:creationId xmlns:a16="http://schemas.microsoft.com/office/drawing/2014/main" id="{983F8CD2-157B-08FC-0A12-021947C61678}"/>
              </a:ext>
            </a:extLst>
          </p:cNvPr>
          <p:cNvSpPr txBox="1">
            <a:spLocks/>
          </p:cNvSpPr>
          <p:nvPr/>
        </p:nvSpPr>
        <p:spPr>
          <a:xfrm>
            <a:off x="554736" y="1464734"/>
            <a:ext cx="11082528" cy="473286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7" name="TextBox 6">
            <a:extLst>
              <a:ext uri="{FF2B5EF4-FFF2-40B4-BE49-F238E27FC236}">
                <a16:creationId xmlns:a16="http://schemas.microsoft.com/office/drawing/2014/main" id="{0591976A-16CF-DDD7-FCC6-BC2161632962}"/>
              </a:ext>
            </a:extLst>
          </p:cNvPr>
          <p:cNvSpPr txBox="1">
            <a:spLocks/>
          </p:cNvSpPr>
          <p:nvPr/>
        </p:nvSpPr>
        <p:spPr>
          <a:xfrm>
            <a:off x="554736" y="918657"/>
            <a:ext cx="11082528" cy="539055"/>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Large Loads with requested Initial Energization dates on or before December 31, 2027 have two paths to demonstrate development progress:</a:t>
            </a:r>
          </a:p>
        </p:txBody>
      </p:sp>
      <p:sp>
        <p:nvSpPr>
          <p:cNvPr id="8" name="TextBox 7">
            <a:extLst>
              <a:ext uri="{FF2B5EF4-FFF2-40B4-BE49-F238E27FC236}">
                <a16:creationId xmlns:a16="http://schemas.microsoft.com/office/drawing/2014/main" id="{A0EAAE8A-AC94-342A-2182-9D61F7DC5075}"/>
              </a:ext>
            </a:extLst>
          </p:cNvPr>
          <p:cNvSpPr txBox="1"/>
          <p:nvPr/>
        </p:nvSpPr>
        <p:spPr>
          <a:xfrm>
            <a:off x="660840" y="1634465"/>
            <a:ext cx="10870760" cy="44781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indent="-342900">
              <a:buFont typeface="+mj-lt"/>
              <a:buAutoNum type="arabicPeriod"/>
            </a:pPr>
            <a:r>
              <a:rPr lang="en-US" sz="1400">
                <a:cs typeface="+mn-cs"/>
              </a:rPr>
              <a:t>The Large Load was included in a Quarterly Stability Assessment </a:t>
            </a:r>
            <a:r>
              <a:rPr lang="en-US" sz="1400"/>
              <a:t>or was included in an interim voltage-ride-through assessment on or before</a:t>
            </a:r>
            <a:r>
              <a:rPr lang="en-US" sz="1400">
                <a:cs typeface="+mn-cs"/>
              </a:rPr>
              <a:t> May 1, 2026 and the TSP/DSP has provided both of the following to ERCOT by July 24, 2026; </a:t>
            </a:r>
          </a:p>
          <a:p>
            <a:pPr lvl="2"/>
            <a:r>
              <a:rPr lang="en-US" sz="1400"/>
              <a:t>Confirmation the ILLE has begun site preparation and construction sufficient to meet its requested Initial Energization date and provided evidence supporting the attestation; and</a:t>
            </a:r>
          </a:p>
          <a:p>
            <a:pPr lvl="2"/>
            <a:r>
              <a:rPr lang="en-US" sz="1400"/>
              <a:t>An attestation the TSP/DSP has purchased all necessary high-voltage transformers and circuit breakers needed to serve the Load and will take delivery sufficiently in advance of the requested Initial Energization date so equipment can be installed by December 31, 2026</a:t>
            </a:r>
            <a:endParaRPr lang="en-US" sz="1400">
              <a:cs typeface="+mn-cs"/>
            </a:endParaRPr>
          </a:p>
          <a:p>
            <a:pPr>
              <a:buNone/>
            </a:pPr>
            <a:r>
              <a:rPr lang="en-US" sz="1400" b="1">
                <a:cs typeface="+mn-cs"/>
              </a:rPr>
              <a:t>OR</a:t>
            </a:r>
          </a:p>
          <a:p>
            <a:pPr marL="342900" indent="-342900">
              <a:buFont typeface="+mj-lt"/>
              <a:buAutoNum type="arabicPeriod" startAt="2"/>
            </a:pPr>
            <a:r>
              <a:rPr lang="en-US" sz="1400"/>
              <a:t>The Large Load has been found to have valid studies by ERCOT according to PG 9.2.1.4 and the TSP/DSP provides</a:t>
            </a:r>
            <a:r>
              <a:rPr lang="en-US" sz="1400">
                <a:cs typeface="+mn-cs"/>
              </a:rPr>
              <a:t> </a:t>
            </a:r>
            <a:r>
              <a:rPr lang="en-US" sz="1400"/>
              <a:t>all of the following on or before July 24, 2026</a:t>
            </a:r>
            <a:r>
              <a:rPr lang="en-US" sz="1400">
                <a:cs typeface="+mn-cs"/>
              </a:rPr>
              <a:t>:</a:t>
            </a:r>
          </a:p>
          <a:p>
            <a:pPr lvl="2"/>
            <a:r>
              <a:rPr lang="en-US" sz="1400"/>
              <a:t>A notarized attestation that the ILLE has executed an interconnection agreement that meets the requirements defined in Section 9.7.2;</a:t>
            </a:r>
          </a:p>
          <a:p>
            <a:pPr lvl="2"/>
            <a:r>
              <a:rPr lang="en-US" sz="1400"/>
              <a:t>An attestation the TSP/DSP has purchased all necessary high-voltage transformers and circuit breakers needed to serve the Load and will take delivery sufficiently in advance of the requested Initial Energization date the equipment can be installed by the ILLE’s requested Initial Energization date;</a:t>
            </a:r>
          </a:p>
          <a:p>
            <a:pPr lvl="2"/>
            <a:r>
              <a:rPr lang="en-US" sz="1400"/>
              <a:t>Confirmation the ILLE has begun site preparation and construction sufficient to meet its requested Initial Energization date and provided evidence supporting the attestation; and</a:t>
            </a:r>
          </a:p>
          <a:p>
            <a:pPr lvl="2"/>
            <a:r>
              <a:rPr lang="en-US" sz="1400"/>
              <a:t>Confirmation the ILLE has purchased all necessary ILLE-owned high-voltage transformers and circuit breakers and will take delivery sufficiently in advance so the equipment can be installed by the ILLE’s requested Initial Energization date</a:t>
            </a:r>
            <a:endParaRPr lang="de-DE" sz="1400"/>
          </a:p>
        </p:txBody>
      </p:sp>
      <p:sp>
        <p:nvSpPr>
          <p:cNvPr id="3" name="Title 1">
            <a:extLst>
              <a:ext uri="{FF2B5EF4-FFF2-40B4-BE49-F238E27FC236}">
                <a16:creationId xmlns:a16="http://schemas.microsoft.com/office/drawing/2014/main" id="{32EBA21A-D26C-25A5-6F20-DB3740F2D08D}"/>
              </a:ext>
            </a:extLst>
          </p:cNvPr>
          <p:cNvSpPr txBox="1">
            <a:spLocks/>
          </p:cNvSpPr>
          <p:nvPr/>
        </p:nvSpPr>
        <p:spPr>
          <a:xfrm>
            <a:off x="1469204" y="457200"/>
            <a:ext cx="9335956" cy="3323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dirty="0"/>
              <a:t>Demonstrated Development Activity</a:t>
            </a:r>
          </a:p>
        </p:txBody>
      </p:sp>
      <p:sp>
        <p:nvSpPr>
          <p:cNvPr id="4" name="TrackerNumBlue 7">
            <a:extLst>
              <a:ext uri="{FF2B5EF4-FFF2-40B4-BE49-F238E27FC236}">
                <a16:creationId xmlns:a16="http://schemas.microsoft.com/office/drawing/2014/main" id="{E0D24246-8D5B-B999-89FD-515E87D62AEF}"/>
              </a:ext>
            </a:extLst>
          </p:cNvPr>
          <p:cNvSpPr/>
          <p:nvPr>
            <p:custDataLst>
              <p:tags r:id="rId2"/>
            </p:custDataLst>
          </p:nvPr>
        </p:nvSpPr>
        <p:spPr>
          <a:xfrm>
            <a:off x="1032367" y="472031"/>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Tree>
    <p:extLst>
      <p:ext uri="{BB962C8B-B14F-4D97-AF65-F5344CB8AC3E}">
        <p14:creationId xmlns:p14="http://schemas.microsoft.com/office/powerpoint/2010/main" val="894926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5123C-005B-F2F2-4883-7DB72D43C6D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E4073CDC-754F-62E5-5EE7-83A74A57343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8" name="Object 9" hidden="1">
                        <a:extLst>
                          <a:ext uri="{FF2B5EF4-FFF2-40B4-BE49-F238E27FC236}">
                            <a16:creationId xmlns:a16="http://schemas.microsoft.com/office/drawing/2014/main" id="{CAE1AAF8-4B8A-3B59-8EE6-F6EA465939D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EA16D8BC-A2D4-C3AA-2FE5-66D8F81FE2F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15" name="Text Placeholder 2">
            <a:hlinkClick r:id="rId13" action="ppaction://hlinksldjump"/>
            <a:extLst>
              <a:ext uri="{FF2B5EF4-FFF2-40B4-BE49-F238E27FC236}">
                <a16:creationId xmlns:a16="http://schemas.microsoft.com/office/drawing/2014/main" id="{7BDD815B-FD5D-D880-F8E9-6DC0D9CB7E0C}"/>
              </a:ext>
            </a:extLst>
          </p:cNvPr>
          <p:cNvSpPr>
            <a:spLocks noGrp="1"/>
          </p:cNvSpPr>
          <p:nvPr>
            <p:custDataLst>
              <p:tags r:id="rId3"/>
            </p:custDataLst>
          </p:nvPr>
        </p:nvSpPr>
        <p:spPr bwMode="auto">
          <a:xfrm>
            <a:off x="4052888" y="181483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dirty="0">
                <a:cs typeface="Arial"/>
              </a:rPr>
              <a:t>Batch Zero Concepts</a:t>
            </a:r>
            <a:endParaRPr lang="en-US" dirty="0"/>
          </a:p>
        </p:txBody>
      </p:sp>
      <p:sp>
        <p:nvSpPr>
          <p:cNvPr id="16" name="Text Placeholder 2">
            <a:hlinkClick r:id="rId14" action="ppaction://hlinksldjump"/>
            <a:extLst>
              <a:ext uri="{FF2B5EF4-FFF2-40B4-BE49-F238E27FC236}">
                <a16:creationId xmlns:a16="http://schemas.microsoft.com/office/drawing/2014/main" id="{CDBE5359-4D1D-CD2D-61AA-E2F7239C8B00}"/>
              </a:ext>
            </a:extLst>
          </p:cNvPr>
          <p:cNvSpPr>
            <a:spLocks noGrp="1"/>
          </p:cNvSpPr>
          <p:nvPr>
            <p:custDataLst>
              <p:tags r:id="rId4"/>
            </p:custDataLst>
          </p:nvPr>
        </p:nvSpPr>
        <p:spPr bwMode="auto">
          <a:xfrm>
            <a:off x="4052888" y="317246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Summary of ERCOT Comments</a:t>
            </a:r>
          </a:p>
        </p:txBody>
      </p:sp>
      <p:sp>
        <p:nvSpPr>
          <p:cNvPr id="4" name="2. Slide Title">
            <a:extLst>
              <a:ext uri="{FF2B5EF4-FFF2-40B4-BE49-F238E27FC236}">
                <a16:creationId xmlns:a16="http://schemas.microsoft.com/office/drawing/2014/main" id="{519DC936-7E26-8C26-8597-C66720691911}"/>
              </a:ext>
            </a:extLst>
          </p:cNvPr>
          <p:cNvSpPr>
            <a:spLocks noGrp="1"/>
          </p:cNvSpPr>
          <p:nvPr>
            <p:ph type="title"/>
            <p:custDataLst>
              <p:tags r:id="rId5"/>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E41F302B-82F8-BB89-0E69-B540378A9319}"/>
              </a:ext>
            </a:extLst>
          </p:cNvPr>
          <p:cNvSpPr>
            <a:spLocks noGrp="1"/>
          </p:cNvSpPr>
          <p:nvPr>
            <p:ph type="sldNum" sz="quarter" idx="12"/>
          </p:nvPr>
        </p:nvSpPr>
        <p:spPr>
          <a:xfrm>
            <a:off x="11658600" y="4710430"/>
            <a:ext cx="533400" cy="365125"/>
          </a:xfrm>
        </p:spPr>
        <p:txBody>
          <a:bodyPr/>
          <a:lstStyle/>
          <a:p>
            <a:fld id="{BCDE79FB-97BA-492B-8D57-F1373F9ADA95}" type="slidenum">
              <a:rPr lang="en-US" smtClean="0"/>
              <a:t>36</a:t>
            </a:fld>
            <a:endParaRPr lang="en-US"/>
          </a:p>
        </p:txBody>
      </p:sp>
      <p:sp>
        <p:nvSpPr>
          <p:cNvPr id="2" name="Text Placeholder 2">
            <a:hlinkClick r:id="rId15" action="ppaction://hlinksldjump"/>
            <a:extLst>
              <a:ext uri="{FF2B5EF4-FFF2-40B4-BE49-F238E27FC236}">
                <a16:creationId xmlns:a16="http://schemas.microsoft.com/office/drawing/2014/main" id="{580433ED-53E8-460D-5CFA-808F79547F62}"/>
              </a:ext>
            </a:extLst>
          </p:cNvPr>
          <p:cNvSpPr>
            <a:spLocks noGrp="1"/>
          </p:cNvSpPr>
          <p:nvPr>
            <p:custDataLst>
              <p:tags r:id="rId6"/>
            </p:custDataLst>
          </p:nvPr>
        </p:nvSpPr>
        <p:spPr bwMode="auto">
          <a:xfrm>
            <a:off x="4052886" y="381032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3" name="Text Placeholder 2">
            <a:hlinkClick r:id="rId16" action="ppaction://hlinksldjump"/>
            <a:extLst>
              <a:ext uri="{FF2B5EF4-FFF2-40B4-BE49-F238E27FC236}">
                <a16:creationId xmlns:a16="http://schemas.microsoft.com/office/drawing/2014/main" id="{B78360F7-D143-BCC3-B89D-D620F21118CD}"/>
              </a:ext>
            </a:extLst>
          </p:cNvPr>
          <p:cNvSpPr>
            <a:spLocks noGrp="1"/>
          </p:cNvSpPr>
          <p:nvPr>
            <p:custDataLst>
              <p:tags r:id="rId7"/>
            </p:custDataLst>
          </p:nvPr>
        </p:nvSpPr>
        <p:spPr bwMode="auto">
          <a:xfrm>
            <a:off x="4052886" y="445008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BYOG discussion</a:t>
            </a:r>
          </a:p>
        </p:txBody>
      </p:sp>
      <p:sp>
        <p:nvSpPr>
          <p:cNvPr id="9" name="Text Placeholder 2">
            <a:hlinkClick r:id="rId17" action="ppaction://hlinksldjump"/>
            <a:extLst>
              <a:ext uri="{FF2B5EF4-FFF2-40B4-BE49-F238E27FC236}">
                <a16:creationId xmlns:a16="http://schemas.microsoft.com/office/drawing/2014/main" id="{D721FF53-0C1C-4D1E-7E06-F822E13BC83C}"/>
              </a:ext>
            </a:extLst>
          </p:cNvPr>
          <p:cNvSpPr>
            <a:spLocks noGrp="1"/>
          </p:cNvSpPr>
          <p:nvPr>
            <p:custDataLst>
              <p:tags r:id="rId8"/>
            </p:custDataLst>
          </p:nvPr>
        </p:nvSpPr>
        <p:spPr bwMode="auto">
          <a:xfrm>
            <a:off x="4052886" y="1185997"/>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Timeline and Governance Recap</a:t>
            </a:r>
          </a:p>
        </p:txBody>
      </p:sp>
      <p:sp>
        <p:nvSpPr>
          <p:cNvPr id="10" name="Text Placeholder 2">
            <a:extLst>
              <a:ext uri="{FF2B5EF4-FFF2-40B4-BE49-F238E27FC236}">
                <a16:creationId xmlns:a16="http://schemas.microsoft.com/office/drawing/2014/main" id="{97498CAA-CFE8-E75E-B993-CD492C147C2E}"/>
              </a:ext>
            </a:extLst>
          </p:cNvPr>
          <p:cNvSpPr>
            <a:spLocks noGrp="1"/>
          </p:cNvSpPr>
          <p:nvPr>
            <p:custDataLst>
              <p:tags r:id="rId9"/>
            </p:custDataLst>
          </p:nvPr>
        </p:nvSpPr>
        <p:spPr bwMode="auto">
          <a:xfrm>
            <a:off x="4052886" y="246362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dirty="0">
                <a:solidFill>
                  <a:schemeClr val="bg1"/>
                </a:solidFill>
              </a:rPr>
              <a:t>Stakeholder Feedback</a:t>
            </a:r>
            <a:endParaRPr lang="en-US" dirty="0">
              <a:solidFill>
                <a:schemeClr val="bg1"/>
              </a:solidFill>
            </a:endParaRPr>
          </a:p>
        </p:txBody>
      </p:sp>
    </p:spTree>
    <p:custDataLst>
      <p:tags r:id="rId1"/>
    </p:custDataLst>
    <p:extLst>
      <p:ext uri="{BB962C8B-B14F-4D97-AF65-F5344CB8AC3E}">
        <p14:creationId xmlns:p14="http://schemas.microsoft.com/office/powerpoint/2010/main" val="2600338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D2ADE-72C5-CD71-5593-3D0ADF905CFC}"/>
            </a:ext>
          </a:extLst>
        </p:cNvPr>
        <p:cNvGrpSpPr/>
        <p:nvPr/>
      </p:nvGrpSpPr>
      <p:grpSpPr>
        <a:xfrm>
          <a:off x="0" y="0"/>
          <a:ext cx="0" cy="0"/>
          <a:chOff x="0" y="0"/>
          <a:chExt cx="0" cy="0"/>
        </a:xfrm>
      </p:grpSpPr>
      <p:graphicFrame>
        <p:nvGraphicFramePr>
          <p:cNvPr id="7" name="Object 2" hidden="1">
            <a:extLst>
              <a:ext uri="{FF2B5EF4-FFF2-40B4-BE49-F238E27FC236}">
                <a16:creationId xmlns:a16="http://schemas.microsoft.com/office/drawing/2014/main" id="{E617D753-95F5-6ED6-08C0-D889649185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3" progId="TCLayout.ActiveDocument.1">
                  <p:embed/>
                </p:oleObj>
              </mc:Choice>
              <mc:Fallback>
                <p:oleObj name="think-cell Slide" r:id="rId27" imgW="404" imgH="403" progId="TCLayout.ActiveDocument.1">
                  <p:embed/>
                  <p:pic>
                    <p:nvPicPr>
                      <p:cNvPr id="7" name="Object 2" hidden="1">
                        <a:extLst>
                          <a:ext uri="{FF2B5EF4-FFF2-40B4-BE49-F238E27FC236}">
                            <a16:creationId xmlns:a16="http://schemas.microsoft.com/office/drawing/2014/main" id="{E617D753-95F5-6ED6-08C0-D889649185B3}"/>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28D6826-4BA9-4B06-811A-23318DB55F2C}"/>
              </a:ext>
            </a:extLst>
          </p:cNvPr>
          <p:cNvSpPr>
            <a:spLocks noGrp="1"/>
          </p:cNvSpPr>
          <p:nvPr>
            <p:ph type="title"/>
          </p:nvPr>
        </p:nvSpPr>
        <p:spPr>
          <a:xfrm>
            <a:off x="554736" y="223582"/>
            <a:ext cx="11082528" cy="384721"/>
          </a:xfrm>
        </p:spPr>
        <p:txBody>
          <a:bodyPr vert="horz" wrap="square">
            <a:noAutofit/>
          </a:bodyPr>
          <a:lstStyle/>
          <a:p>
            <a:r>
              <a:rPr lang="en-US" dirty="0"/>
              <a:t>Stakeholder feedback through March 20</a:t>
            </a:r>
          </a:p>
        </p:txBody>
      </p:sp>
      <p:sp>
        <p:nvSpPr>
          <p:cNvPr id="88" name="Text Placeholder 20">
            <a:extLst>
              <a:ext uri="{FF2B5EF4-FFF2-40B4-BE49-F238E27FC236}">
                <a16:creationId xmlns:a16="http://schemas.microsoft.com/office/drawing/2014/main" id="{7BE01EB9-4EEC-2515-95A9-433FF482442A}"/>
              </a:ext>
            </a:extLst>
          </p:cNvPr>
          <p:cNvSpPr txBox="1">
            <a:spLocks/>
          </p:cNvSpPr>
          <p:nvPr/>
        </p:nvSpPr>
        <p:spPr>
          <a:xfrm>
            <a:off x="2168373"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“Key Documents” section</a:t>
            </a:r>
          </a:p>
        </p:txBody>
      </p:sp>
      <p:cxnSp>
        <p:nvCxnSpPr>
          <p:cNvPr id="10" name="LineBasicStrong 6">
            <a:extLst>
              <a:ext uri="{FF2B5EF4-FFF2-40B4-BE49-F238E27FC236}">
                <a16:creationId xmlns:a16="http://schemas.microsoft.com/office/drawing/2014/main" id="{F0CC3526-921B-7999-505B-8E2BCAD83BF6}"/>
              </a:ext>
            </a:extLst>
          </p:cNvPr>
          <p:cNvCxnSpPr>
            <a:cxnSpLocks/>
          </p:cNvCxnSpPr>
          <p:nvPr>
            <p:custDataLst>
              <p:tags r:id="rId2"/>
            </p:custDataLst>
          </p:nvPr>
        </p:nvCxnSpPr>
        <p:spPr>
          <a:xfrm>
            <a:off x="547688" y="1360104"/>
            <a:ext cx="5514594"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2C6F20-9DBB-D191-37DE-ED5D5B0C1D9F}"/>
              </a:ext>
            </a:extLst>
          </p:cNvPr>
          <p:cNvSpPr txBox="1">
            <a:spLocks/>
          </p:cNvSpPr>
          <p:nvPr/>
        </p:nvSpPr>
        <p:spPr>
          <a:xfrm>
            <a:off x="547688" y="1098710"/>
            <a:ext cx="166312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Author</a:t>
            </a:r>
          </a:p>
        </p:txBody>
      </p:sp>
      <p:sp>
        <p:nvSpPr>
          <p:cNvPr id="29" name="Rectangle 28">
            <a:extLst>
              <a:ext uri="{FF2B5EF4-FFF2-40B4-BE49-F238E27FC236}">
                <a16:creationId xmlns:a16="http://schemas.microsoft.com/office/drawing/2014/main" id="{6096563F-AC86-580D-DB68-C7278CCE152F}"/>
              </a:ext>
            </a:extLst>
          </p:cNvPr>
          <p:cNvSpPr>
            <a:spLocks/>
          </p:cNvSpPr>
          <p:nvPr/>
        </p:nvSpPr>
        <p:spPr>
          <a:xfrm>
            <a:off x="547688" y="1797779"/>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0" name="Rectangle 69">
            <a:extLst>
              <a:ext uri="{FF2B5EF4-FFF2-40B4-BE49-F238E27FC236}">
                <a16:creationId xmlns:a16="http://schemas.microsoft.com/office/drawing/2014/main" id="{8657797F-FF2B-15F1-9A82-5F3DB0AEB7E4}"/>
              </a:ext>
            </a:extLst>
          </p:cNvPr>
          <p:cNvSpPr>
            <a:spLocks/>
          </p:cNvSpPr>
          <p:nvPr/>
        </p:nvSpPr>
        <p:spPr>
          <a:xfrm>
            <a:off x="547688" y="2161576"/>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7" name="Rectangle 76">
            <a:extLst>
              <a:ext uri="{FF2B5EF4-FFF2-40B4-BE49-F238E27FC236}">
                <a16:creationId xmlns:a16="http://schemas.microsoft.com/office/drawing/2014/main" id="{5F98465A-F0EF-3436-C2C6-87B158AB88F8}"/>
              </a:ext>
            </a:extLst>
          </p:cNvPr>
          <p:cNvSpPr>
            <a:spLocks/>
          </p:cNvSpPr>
          <p:nvPr/>
        </p:nvSpPr>
        <p:spPr>
          <a:xfrm>
            <a:off x="547688" y="252537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9" name="Rectangle 78">
            <a:extLst>
              <a:ext uri="{FF2B5EF4-FFF2-40B4-BE49-F238E27FC236}">
                <a16:creationId xmlns:a16="http://schemas.microsoft.com/office/drawing/2014/main" id="{4835A63A-1B30-D94A-99BF-E1F903997380}"/>
              </a:ext>
            </a:extLst>
          </p:cNvPr>
          <p:cNvSpPr>
            <a:spLocks/>
          </p:cNvSpPr>
          <p:nvPr/>
        </p:nvSpPr>
        <p:spPr>
          <a:xfrm>
            <a:off x="547688" y="2889170"/>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6" name="Rectangle 85">
            <a:extLst>
              <a:ext uri="{FF2B5EF4-FFF2-40B4-BE49-F238E27FC236}">
                <a16:creationId xmlns:a16="http://schemas.microsoft.com/office/drawing/2014/main" id="{EBA9FA0E-6E38-17C2-93E4-7B5205C30FE5}"/>
              </a:ext>
            </a:extLst>
          </p:cNvPr>
          <p:cNvSpPr>
            <a:spLocks/>
          </p:cNvSpPr>
          <p:nvPr/>
        </p:nvSpPr>
        <p:spPr>
          <a:xfrm>
            <a:off x="547688" y="3252967"/>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7" name="Rectangle 86">
            <a:extLst>
              <a:ext uri="{FF2B5EF4-FFF2-40B4-BE49-F238E27FC236}">
                <a16:creationId xmlns:a16="http://schemas.microsoft.com/office/drawing/2014/main" id="{5E84E242-4967-EF1B-65C8-97E18729F11D}"/>
              </a:ext>
            </a:extLst>
          </p:cNvPr>
          <p:cNvSpPr>
            <a:spLocks/>
          </p:cNvSpPr>
          <p:nvPr/>
        </p:nvSpPr>
        <p:spPr>
          <a:xfrm>
            <a:off x="547688" y="3616764"/>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9" name="Rectangle 88">
            <a:extLst>
              <a:ext uri="{FF2B5EF4-FFF2-40B4-BE49-F238E27FC236}">
                <a16:creationId xmlns:a16="http://schemas.microsoft.com/office/drawing/2014/main" id="{7D3D7D2A-4690-F9EE-3812-C58D86D90A29}"/>
              </a:ext>
            </a:extLst>
          </p:cNvPr>
          <p:cNvSpPr>
            <a:spLocks/>
          </p:cNvSpPr>
          <p:nvPr/>
        </p:nvSpPr>
        <p:spPr>
          <a:xfrm>
            <a:off x="547688" y="3980561"/>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0" name="Rectangle 89">
            <a:extLst>
              <a:ext uri="{FF2B5EF4-FFF2-40B4-BE49-F238E27FC236}">
                <a16:creationId xmlns:a16="http://schemas.microsoft.com/office/drawing/2014/main" id="{3E81FA3C-2270-E148-A030-B8B5941C4BB4}"/>
              </a:ext>
            </a:extLst>
          </p:cNvPr>
          <p:cNvSpPr>
            <a:spLocks/>
          </p:cNvSpPr>
          <p:nvPr/>
        </p:nvSpPr>
        <p:spPr>
          <a:xfrm>
            <a:off x="547688" y="4344358"/>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1" name="Rectangle 90">
            <a:extLst>
              <a:ext uri="{FF2B5EF4-FFF2-40B4-BE49-F238E27FC236}">
                <a16:creationId xmlns:a16="http://schemas.microsoft.com/office/drawing/2014/main" id="{83F805CA-72DA-D576-E69D-F8EBB7A6C0A1}"/>
              </a:ext>
            </a:extLst>
          </p:cNvPr>
          <p:cNvSpPr>
            <a:spLocks/>
          </p:cNvSpPr>
          <p:nvPr/>
        </p:nvSpPr>
        <p:spPr>
          <a:xfrm>
            <a:off x="547688" y="4708155"/>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2" name="Rectangle 91">
            <a:extLst>
              <a:ext uri="{FF2B5EF4-FFF2-40B4-BE49-F238E27FC236}">
                <a16:creationId xmlns:a16="http://schemas.microsoft.com/office/drawing/2014/main" id="{6DE7E3FD-9CC0-E3AB-649C-B99B26DD6F40}"/>
              </a:ext>
            </a:extLst>
          </p:cNvPr>
          <p:cNvSpPr>
            <a:spLocks/>
          </p:cNvSpPr>
          <p:nvPr/>
        </p:nvSpPr>
        <p:spPr>
          <a:xfrm>
            <a:off x="547688" y="507195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3" name="Rectangle 92">
            <a:extLst>
              <a:ext uri="{FF2B5EF4-FFF2-40B4-BE49-F238E27FC236}">
                <a16:creationId xmlns:a16="http://schemas.microsoft.com/office/drawing/2014/main" id="{E5B353D7-7AAB-8E2E-25E3-B586288BDFCC}"/>
              </a:ext>
            </a:extLst>
          </p:cNvPr>
          <p:cNvSpPr>
            <a:spLocks/>
          </p:cNvSpPr>
          <p:nvPr/>
        </p:nvSpPr>
        <p:spPr>
          <a:xfrm>
            <a:off x="547688" y="543575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8" name="Rectangle 97">
            <a:extLst>
              <a:ext uri="{FF2B5EF4-FFF2-40B4-BE49-F238E27FC236}">
                <a16:creationId xmlns:a16="http://schemas.microsoft.com/office/drawing/2014/main" id="{452A6C8E-3C18-9861-1E2D-A7903A64BF57}"/>
              </a:ext>
            </a:extLst>
          </p:cNvPr>
          <p:cNvSpPr>
            <a:spLocks/>
          </p:cNvSpPr>
          <p:nvPr/>
        </p:nvSpPr>
        <p:spPr>
          <a:xfrm>
            <a:off x="6331009" y="143398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3" name="Rectangle 102">
            <a:extLst>
              <a:ext uri="{FF2B5EF4-FFF2-40B4-BE49-F238E27FC236}">
                <a16:creationId xmlns:a16="http://schemas.microsoft.com/office/drawing/2014/main" id="{1D6B78F6-6813-C688-5CE9-3F137CD3B10A}"/>
              </a:ext>
            </a:extLst>
          </p:cNvPr>
          <p:cNvSpPr>
            <a:spLocks/>
          </p:cNvSpPr>
          <p:nvPr/>
        </p:nvSpPr>
        <p:spPr>
          <a:xfrm>
            <a:off x="6331009" y="1797779"/>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4" name="Rectangle 103">
            <a:extLst>
              <a:ext uri="{FF2B5EF4-FFF2-40B4-BE49-F238E27FC236}">
                <a16:creationId xmlns:a16="http://schemas.microsoft.com/office/drawing/2014/main" id="{52B8ABB9-C43C-02BF-F859-44A7F863EAB4}"/>
              </a:ext>
            </a:extLst>
          </p:cNvPr>
          <p:cNvSpPr>
            <a:spLocks/>
          </p:cNvSpPr>
          <p:nvPr/>
        </p:nvSpPr>
        <p:spPr>
          <a:xfrm>
            <a:off x="6331009" y="2161576"/>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1" name="Rectangle 110">
            <a:extLst>
              <a:ext uri="{FF2B5EF4-FFF2-40B4-BE49-F238E27FC236}">
                <a16:creationId xmlns:a16="http://schemas.microsoft.com/office/drawing/2014/main" id="{E7EC1CBA-B50B-9E1C-7657-40A057141326}"/>
              </a:ext>
            </a:extLst>
          </p:cNvPr>
          <p:cNvSpPr>
            <a:spLocks/>
          </p:cNvSpPr>
          <p:nvPr/>
        </p:nvSpPr>
        <p:spPr>
          <a:xfrm>
            <a:off x="6331009" y="252537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2" name="Rectangle 111">
            <a:extLst>
              <a:ext uri="{FF2B5EF4-FFF2-40B4-BE49-F238E27FC236}">
                <a16:creationId xmlns:a16="http://schemas.microsoft.com/office/drawing/2014/main" id="{3E5F1F6B-4592-23B1-7226-2D960A281680}"/>
              </a:ext>
            </a:extLst>
          </p:cNvPr>
          <p:cNvSpPr>
            <a:spLocks/>
          </p:cNvSpPr>
          <p:nvPr/>
        </p:nvSpPr>
        <p:spPr>
          <a:xfrm>
            <a:off x="6331009" y="2889170"/>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3" name="Rectangle 112">
            <a:extLst>
              <a:ext uri="{FF2B5EF4-FFF2-40B4-BE49-F238E27FC236}">
                <a16:creationId xmlns:a16="http://schemas.microsoft.com/office/drawing/2014/main" id="{1B457FCC-71D1-A138-48CE-D612C6B39A96}"/>
              </a:ext>
            </a:extLst>
          </p:cNvPr>
          <p:cNvSpPr>
            <a:spLocks/>
          </p:cNvSpPr>
          <p:nvPr/>
        </p:nvSpPr>
        <p:spPr>
          <a:xfrm>
            <a:off x="6331010" y="3252967"/>
            <a:ext cx="3484689"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600">
                <a:solidFill>
                  <a:schemeClr val="bg1"/>
                </a:solidFill>
              </a:rPr>
              <a:t>G</a:t>
            </a:r>
          </a:p>
        </p:txBody>
      </p:sp>
      <p:sp>
        <p:nvSpPr>
          <p:cNvPr id="114" name="Rectangle 113">
            <a:extLst>
              <a:ext uri="{FF2B5EF4-FFF2-40B4-BE49-F238E27FC236}">
                <a16:creationId xmlns:a16="http://schemas.microsoft.com/office/drawing/2014/main" id="{14CF90CC-32AF-10F4-042E-F357FA0ABF54}"/>
              </a:ext>
            </a:extLst>
          </p:cNvPr>
          <p:cNvSpPr>
            <a:spLocks/>
          </p:cNvSpPr>
          <p:nvPr/>
        </p:nvSpPr>
        <p:spPr>
          <a:xfrm>
            <a:off x="6331009" y="3616764"/>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5" name="Rectangle 114">
            <a:extLst>
              <a:ext uri="{FF2B5EF4-FFF2-40B4-BE49-F238E27FC236}">
                <a16:creationId xmlns:a16="http://schemas.microsoft.com/office/drawing/2014/main" id="{39C2B240-40DE-B52E-2073-60CB7236298C}"/>
              </a:ext>
            </a:extLst>
          </p:cNvPr>
          <p:cNvSpPr>
            <a:spLocks/>
          </p:cNvSpPr>
          <p:nvPr/>
        </p:nvSpPr>
        <p:spPr>
          <a:xfrm>
            <a:off x="6331009" y="3980561"/>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6" name="Rectangle 115">
            <a:extLst>
              <a:ext uri="{FF2B5EF4-FFF2-40B4-BE49-F238E27FC236}">
                <a16:creationId xmlns:a16="http://schemas.microsoft.com/office/drawing/2014/main" id="{61D3EFD9-30E5-7D0E-A414-941B706661F3}"/>
              </a:ext>
            </a:extLst>
          </p:cNvPr>
          <p:cNvSpPr>
            <a:spLocks/>
          </p:cNvSpPr>
          <p:nvPr/>
        </p:nvSpPr>
        <p:spPr>
          <a:xfrm>
            <a:off x="6331009" y="4344358"/>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7" name="Rectangle 116">
            <a:extLst>
              <a:ext uri="{FF2B5EF4-FFF2-40B4-BE49-F238E27FC236}">
                <a16:creationId xmlns:a16="http://schemas.microsoft.com/office/drawing/2014/main" id="{7106E3CD-F2D0-C5B9-624A-92892A218AE2}"/>
              </a:ext>
            </a:extLst>
          </p:cNvPr>
          <p:cNvSpPr>
            <a:spLocks/>
          </p:cNvSpPr>
          <p:nvPr/>
        </p:nvSpPr>
        <p:spPr>
          <a:xfrm>
            <a:off x="6331009" y="4708155"/>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9" name="Rectangle 118">
            <a:extLst>
              <a:ext uri="{FF2B5EF4-FFF2-40B4-BE49-F238E27FC236}">
                <a16:creationId xmlns:a16="http://schemas.microsoft.com/office/drawing/2014/main" id="{17B421E7-2BCA-A1F9-01F7-95E5B182EBA1}"/>
              </a:ext>
            </a:extLst>
          </p:cNvPr>
          <p:cNvSpPr>
            <a:spLocks/>
          </p:cNvSpPr>
          <p:nvPr/>
        </p:nvSpPr>
        <p:spPr>
          <a:xfrm>
            <a:off x="6331009" y="507195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4" name="TextBox 13">
            <a:extLst>
              <a:ext uri="{FF2B5EF4-FFF2-40B4-BE49-F238E27FC236}">
                <a16:creationId xmlns:a16="http://schemas.microsoft.com/office/drawing/2014/main" id="{EBD047B0-F6D3-0FD1-52D2-B93D5EDF8470}"/>
              </a:ext>
            </a:extLst>
          </p:cNvPr>
          <p:cNvSpPr txBox="1">
            <a:spLocks/>
          </p:cNvSpPr>
          <p:nvPr/>
        </p:nvSpPr>
        <p:spPr>
          <a:xfrm>
            <a:off x="4427833" y="1098710"/>
            <a:ext cx="1634449"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Date of submission</a:t>
            </a:r>
          </a:p>
        </p:txBody>
      </p:sp>
      <p:sp>
        <p:nvSpPr>
          <p:cNvPr id="9" name="Rectangle 8">
            <a:extLst>
              <a:ext uri="{FF2B5EF4-FFF2-40B4-BE49-F238E27FC236}">
                <a16:creationId xmlns:a16="http://schemas.microsoft.com/office/drawing/2014/main" id="{F7EE70E9-E8BC-F565-02FA-89A771FE2BDE}"/>
              </a:ext>
            </a:extLst>
          </p:cNvPr>
          <p:cNvSpPr>
            <a:spLocks/>
          </p:cNvSpPr>
          <p:nvPr/>
        </p:nvSpPr>
        <p:spPr>
          <a:xfrm>
            <a:off x="547688" y="143398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85" name="TextBox 1084">
            <a:extLst>
              <a:ext uri="{FF2B5EF4-FFF2-40B4-BE49-F238E27FC236}">
                <a16:creationId xmlns:a16="http://schemas.microsoft.com/office/drawing/2014/main" id="{117AE1D2-C668-75CB-CED5-1D13DD1E131B}"/>
              </a:ext>
            </a:extLst>
          </p:cNvPr>
          <p:cNvSpPr txBox="1">
            <a:spLocks/>
          </p:cNvSpPr>
          <p:nvPr/>
        </p:nvSpPr>
        <p:spPr>
          <a:xfrm>
            <a:off x="4427833" y="1503418"/>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5; Mar 11; Mar 19</a:t>
            </a:r>
          </a:p>
        </p:txBody>
      </p:sp>
      <p:sp>
        <p:nvSpPr>
          <p:cNvPr id="1086" name="TextBox 1085">
            <a:extLst>
              <a:ext uri="{FF2B5EF4-FFF2-40B4-BE49-F238E27FC236}">
                <a16:creationId xmlns:a16="http://schemas.microsoft.com/office/drawing/2014/main" id="{F38484FE-F3FF-9E80-E67D-7547520D9F20}"/>
              </a:ext>
            </a:extLst>
          </p:cNvPr>
          <p:cNvSpPr txBox="1">
            <a:spLocks/>
          </p:cNvSpPr>
          <p:nvPr/>
        </p:nvSpPr>
        <p:spPr>
          <a:xfrm>
            <a:off x="4427833" y="1867215"/>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9; Mar 20</a:t>
            </a:r>
          </a:p>
        </p:txBody>
      </p:sp>
      <p:sp>
        <p:nvSpPr>
          <p:cNvPr id="1087" name="TextBox 1086">
            <a:extLst>
              <a:ext uri="{FF2B5EF4-FFF2-40B4-BE49-F238E27FC236}">
                <a16:creationId xmlns:a16="http://schemas.microsoft.com/office/drawing/2014/main" id="{74EFC5DB-88FA-9702-88BB-F2E5CFB9D1B6}"/>
              </a:ext>
            </a:extLst>
          </p:cNvPr>
          <p:cNvSpPr txBox="1">
            <a:spLocks/>
          </p:cNvSpPr>
          <p:nvPr/>
        </p:nvSpPr>
        <p:spPr>
          <a:xfrm>
            <a:off x="4427833" y="2283089"/>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9; Mar 20</a:t>
            </a:r>
          </a:p>
        </p:txBody>
      </p:sp>
      <p:sp>
        <p:nvSpPr>
          <p:cNvPr id="1088" name="TextBox 1087">
            <a:extLst>
              <a:ext uri="{FF2B5EF4-FFF2-40B4-BE49-F238E27FC236}">
                <a16:creationId xmlns:a16="http://schemas.microsoft.com/office/drawing/2014/main" id="{8B726812-913C-B731-8424-8E936C8EADE1}"/>
              </a:ext>
            </a:extLst>
          </p:cNvPr>
          <p:cNvSpPr txBox="1">
            <a:spLocks/>
          </p:cNvSpPr>
          <p:nvPr/>
        </p:nvSpPr>
        <p:spPr>
          <a:xfrm>
            <a:off x="4427833" y="2638207"/>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10</a:t>
            </a:r>
          </a:p>
        </p:txBody>
      </p:sp>
      <p:sp>
        <p:nvSpPr>
          <p:cNvPr id="1089" name="TextBox 1088">
            <a:extLst>
              <a:ext uri="{FF2B5EF4-FFF2-40B4-BE49-F238E27FC236}">
                <a16:creationId xmlns:a16="http://schemas.microsoft.com/office/drawing/2014/main" id="{FCF504AF-AD75-3E06-C43B-4EAB25D4F720}"/>
              </a:ext>
            </a:extLst>
          </p:cNvPr>
          <p:cNvSpPr txBox="1">
            <a:spLocks/>
          </p:cNvSpPr>
          <p:nvPr/>
        </p:nvSpPr>
        <p:spPr>
          <a:xfrm>
            <a:off x="4427833" y="2993325"/>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sp>
        <p:nvSpPr>
          <p:cNvPr id="1090" name="TextBox 1089">
            <a:extLst>
              <a:ext uri="{FF2B5EF4-FFF2-40B4-BE49-F238E27FC236}">
                <a16:creationId xmlns:a16="http://schemas.microsoft.com/office/drawing/2014/main" id="{8272ABB9-890D-A128-CE7C-86F73D8D352C}"/>
              </a:ext>
            </a:extLst>
          </p:cNvPr>
          <p:cNvSpPr txBox="1">
            <a:spLocks/>
          </p:cNvSpPr>
          <p:nvPr/>
        </p:nvSpPr>
        <p:spPr>
          <a:xfrm>
            <a:off x="4427833" y="3348443"/>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sp>
        <p:nvSpPr>
          <p:cNvPr id="1091" name="TextBox 1090">
            <a:extLst>
              <a:ext uri="{FF2B5EF4-FFF2-40B4-BE49-F238E27FC236}">
                <a16:creationId xmlns:a16="http://schemas.microsoft.com/office/drawing/2014/main" id="{D88320B4-AE48-C09A-BA28-7600923065AF}"/>
              </a:ext>
            </a:extLst>
          </p:cNvPr>
          <p:cNvSpPr txBox="1">
            <a:spLocks/>
          </p:cNvSpPr>
          <p:nvPr/>
        </p:nvSpPr>
        <p:spPr>
          <a:xfrm>
            <a:off x="4427833" y="4058679"/>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2" name="TextBox 1091">
            <a:extLst>
              <a:ext uri="{FF2B5EF4-FFF2-40B4-BE49-F238E27FC236}">
                <a16:creationId xmlns:a16="http://schemas.microsoft.com/office/drawing/2014/main" id="{7964BF45-5E57-1CED-1DD0-F26FC92D2032}"/>
              </a:ext>
            </a:extLst>
          </p:cNvPr>
          <p:cNvSpPr txBox="1">
            <a:spLocks/>
          </p:cNvSpPr>
          <p:nvPr/>
        </p:nvSpPr>
        <p:spPr>
          <a:xfrm>
            <a:off x="4427833" y="4413162"/>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3" name="TextBox 1092">
            <a:extLst>
              <a:ext uri="{FF2B5EF4-FFF2-40B4-BE49-F238E27FC236}">
                <a16:creationId xmlns:a16="http://schemas.microsoft.com/office/drawing/2014/main" id="{7B920706-9BCE-D9E9-6CD1-6D78F0F116FB}"/>
              </a:ext>
            </a:extLst>
          </p:cNvPr>
          <p:cNvSpPr txBox="1">
            <a:spLocks/>
          </p:cNvSpPr>
          <p:nvPr/>
        </p:nvSpPr>
        <p:spPr>
          <a:xfrm>
            <a:off x="4427833" y="3703561"/>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cxnSp>
        <p:nvCxnSpPr>
          <p:cNvPr id="1115" name="LineBasicStrong 6">
            <a:extLst>
              <a:ext uri="{FF2B5EF4-FFF2-40B4-BE49-F238E27FC236}">
                <a16:creationId xmlns:a16="http://schemas.microsoft.com/office/drawing/2014/main" id="{20D795C2-966D-A5C0-3C28-3FC24EF532DC}"/>
              </a:ext>
            </a:extLst>
          </p:cNvPr>
          <p:cNvCxnSpPr>
            <a:cxnSpLocks/>
          </p:cNvCxnSpPr>
          <p:nvPr>
            <p:custDataLst>
              <p:tags r:id="rId3"/>
            </p:custDataLst>
          </p:nvPr>
        </p:nvCxnSpPr>
        <p:spPr>
          <a:xfrm>
            <a:off x="547688" y="1777649"/>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7" name="LineBasicStrong 6">
            <a:extLst>
              <a:ext uri="{FF2B5EF4-FFF2-40B4-BE49-F238E27FC236}">
                <a16:creationId xmlns:a16="http://schemas.microsoft.com/office/drawing/2014/main" id="{3CEAA091-9464-1FBC-9684-6B608E7F0216}"/>
              </a:ext>
            </a:extLst>
          </p:cNvPr>
          <p:cNvCxnSpPr>
            <a:cxnSpLocks/>
          </p:cNvCxnSpPr>
          <p:nvPr>
            <p:custDataLst>
              <p:tags r:id="rId4"/>
            </p:custDataLst>
          </p:nvPr>
        </p:nvCxnSpPr>
        <p:spPr>
          <a:xfrm>
            <a:off x="547688" y="2141446"/>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8" name="LineBasicStrong 6">
            <a:extLst>
              <a:ext uri="{FF2B5EF4-FFF2-40B4-BE49-F238E27FC236}">
                <a16:creationId xmlns:a16="http://schemas.microsoft.com/office/drawing/2014/main" id="{BE423E61-A65A-8BA7-D8B0-E2274405897B}"/>
              </a:ext>
            </a:extLst>
          </p:cNvPr>
          <p:cNvCxnSpPr>
            <a:cxnSpLocks/>
          </p:cNvCxnSpPr>
          <p:nvPr>
            <p:custDataLst>
              <p:tags r:id="rId5"/>
            </p:custDataLst>
          </p:nvPr>
        </p:nvCxnSpPr>
        <p:spPr>
          <a:xfrm>
            <a:off x="547688" y="2505243"/>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9" name="LineBasicStrong 6">
            <a:extLst>
              <a:ext uri="{FF2B5EF4-FFF2-40B4-BE49-F238E27FC236}">
                <a16:creationId xmlns:a16="http://schemas.microsoft.com/office/drawing/2014/main" id="{5918CEE8-262E-A688-4112-F313CB95D2AC}"/>
              </a:ext>
            </a:extLst>
          </p:cNvPr>
          <p:cNvCxnSpPr>
            <a:cxnSpLocks/>
          </p:cNvCxnSpPr>
          <p:nvPr>
            <p:custDataLst>
              <p:tags r:id="rId6"/>
            </p:custDataLst>
          </p:nvPr>
        </p:nvCxnSpPr>
        <p:spPr>
          <a:xfrm>
            <a:off x="547688" y="2869040"/>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0" name="LineBasicStrong 6">
            <a:extLst>
              <a:ext uri="{FF2B5EF4-FFF2-40B4-BE49-F238E27FC236}">
                <a16:creationId xmlns:a16="http://schemas.microsoft.com/office/drawing/2014/main" id="{1E1E5EE7-17AD-17B7-8280-AA5F0F03B44F}"/>
              </a:ext>
            </a:extLst>
          </p:cNvPr>
          <p:cNvCxnSpPr>
            <a:cxnSpLocks/>
          </p:cNvCxnSpPr>
          <p:nvPr>
            <p:custDataLst>
              <p:tags r:id="rId7"/>
            </p:custDataLst>
          </p:nvPr>
        </p:nvCxnSpPr>
        <p:spPr>
          <a:xfrm>
            <a:off x="547688" y="3232837"/>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1" name="LineBasicStrong 6">
            <a:extLst>
              <a:ext uri="{FF2B5EF4-FFF2-40B4-BE49-F238E27FC236}">
                <a16:creationId xmlns:a16="http://schemas.microsoft.com/office/drawing/2014/main" id="{9A965BD3-558D-D7E3-9A09-18B3086B0A72}"/>
              </a:ext>
            </a:extLst>
          </p:cNvPr>
          <p:cNvCxnSpPr>
            <a:cxnSpLocks/>
          </p:cNvCxnSpPr>
          <p:nvPr>
            <p:custDataLst>
              <p:tags r:id="rId8"/>
            </p:custDataLst>
          </p:nvPr>
        </p:nvCxnSpPr>
        <p:spPr>
          <a:xfrm>
            <a:off x="547688" y="3596634"/>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2" name="LineBasicStrong 6">
            <a:extLst>
              <a:ext uri="{FF2B5EF4-FFF2-40B4-BE49-F238E27FC236}">
                <a16:creationId xmlns:a16="http://schemas.microsoft.com/office/drawing/2014/main" id="{48BE004C-2BD8-7C0F-0454-81AD444DB5AB}"/>
              </a:ext>
            </a:extLst>
          </p:cNvPr>
          <p:cNvCxnSpPr>
            <a:cxnSpLocks/>
          </p:cNvCxnSpPr>
          <p:nvPr>
            <p:custDataLst>
              <p:tags r:id="rId9"/>
            </p:custDataLst>
          </p:nvPr>
        </p:nvCxnSpPr>
        <p:spPr>
          <a:xfrm>
            <a:off x="547688" y="3960431"/>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3" name="LineBasicStrong 6">
            <a:extLst>
              <a:ext uri="{FF2B5EF4-FFF2-40B4-BE49-F238E27FC236}">
                <a16:creationId xmlns:a16="http://schemas.microsoft.com/office/drawing/2014/main" id="{0ACE4EF9-CCC2-BF55-042C-5254D727DF66}"/>
              </a:ext>
            </a:extLst>
          </p:cNvPr>
          <p:cNvCxnSpPr>
            <a:cxnSpLocks/>
          </p:cNvCxnSpPr>
          <p:nvPr>
            <p:custDataLst>
              <p:tags r:id="rId10"/>
            </p:custDataLst>
          </p:nvPr>
        </p:nvCxnSpPr>
        <p:spPr>
          <a:xfrm>
            <a:off x="547688" y="4324228"/>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4" name="LineBasicStrong 6">
            <a:extLst>
              <a:ext uri="{FF2B5EF4-FFF2-40B4-BE49-F238E27FC236}">
                <a16:creationId xmlns:a16="http://schemas.microsoft.com/office/drawing/2014/main" id="{3E6E1598-7789-21B9-5C98-A6DB8CD071FF}"/>
              </a:ext>
            </a:extLst>
          </p:cNvPr>
          <p:cNvCxnSpPr>
            <a:cxnSpLocks/>
          </p:cNvCxnSpPr>
          <p:nvPr>
            <p:custDataLst>
              <p:tags r:id="rId11"/>
            </p:custDataLst>
          </p:nvPr>
        </p:nvCxnSpPr>
        <p:spPr>
          <a:xfrm>
            <a:off x="547688" y="4688025"/>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5" name="LineBasicStrong 6">
            <a:extLst>
              <a:ext uri="{FF2B5EF4-FFF2-40B4-BE49-F238E27FC236}">
                <a16:creationId xmlns:a16="http://schemas.microsoft.com/office/drawing/2014/main" id="{88303A4F-26E4-1F98-869D-0691912C2EC4}"/>
              </a:ext>
            </a:extLst>
          </p:cNvPr>
          <p:cNvCxnSpPr>
            <a:cxnSpLocks/>
          </p:cNvCxnSpPr>
          <p:nvPr>
            <p:custDataLst>
              <p:tags r:id="rId12"/>
            </p:custDataLst>
          </p:nvPr>
        </p:nvCxnSpPr>
        <p:spPr>
          <a:xfrm>
            <a:off x="547688" y="5051822"/>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6" name="LineBasicStrong 6">
            <a:extLst>
              <a:ext uri="{FF2B5EF4-FFF2-40B4-BE49-F238E27FC236}">
                <a16:creationId xmlns:a16="http://schemas.microsoft.com/office/drawing/2014/main" id="{E020C001-3A3B-3FAA-4A88-22FB6C692761}"/>
              </a:ext>
            </a:extLst>
          </p:cNvPr>
          <p:cNvCxnSpPr>
            <a:cxnSpLocks/>
          </p:cNvCxnSpPr>
          <p:nvPr>
            <p:custDataLst>
              <p:tags r:id="rId13"/>
            </p:custDataLst>
          </p:nvPr>
        </p:nvCxnSpPr>
        <p:spPr>
          <a:xfrm>
            <a:off x="547688" y="5415619"/>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30" name="TextBox 1129">
            <a:extLst>
              <a:ext uri="{FF2B5EF4-FFF2-40B4-BE49-F238E27FC236}">
                <a16:creationId xmlns:a16="http://schemas.microsoft.com/office/drawing/2014/main" id="{7167572E-C7E7-49A1-C663-53D1223FFA9E}"/>
              </a:ext>
            </a:extLst>
          </p:cNvPr>
          <p:cNvSpPr txBox="1">
            <a:spLocks/>
          </p:cNvSpPr>
          <p:nvPr/>
        </p:nvSpPr>
        <p:spPr>
          <a:xfrm>
            <a:off x="4427833" y="4776960"/>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31" name="TextBox 1130">
            <a:extLst>
              <a:ext uri="{FF2B5EF4-FFF2-40B4-BE49-F238E27FC236}">
                <a16:creationId xmlns:a16="http://schemas.microsoft.com/office/drawing/2014/main" id="{4F9FEC26-6AC9-6E69-BFE9-42A8640938DD}"/>
              </a:ext>
            </a:extLst>
          </p:cNvPr>
          <p:cNvSpPr txBox="1">
            <a:spLocks/>
          </p:cNvSpPr>
          <p:nvPr/>
        </p:nvSpPr>
        <p:spPr>
          <a:xfrm>
            <a:off x="4427833" y="5505189"/>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5" name="TextBox 1094">
            <a:extLst>
              <a:ext uri="{FF2B5EF4-FFF2-40B4-BE49-F238E27FC236}">
                <a16:creationId xmlns:a16="http://schemas.microsoft.com/office/drawing/2014/main" id="{5CA4D9E1-BE6C-EF69-76BD-0DFD181F8809}"/>
              </a:ext>
            </a:extLst>
          </p:cNvPr>
          <p:cNvSpPr txBox="1">
            <a:spLocks/>
          </p:cNvSpPr>
          <p:nvPr/>
        </p:nvSpPr>
        <p:spPr>
          <a:xfrm>
            <a:off x="2381101" y="1503418"/>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Schaper Energy Consulting</a:t>
            </a:r>
          </a:p>
        </p:txBody>
      </p:sp>
      <p:sp>
        <p:nvSpPr>
          <p:cNvPr id="1096" name="TextBox 1095">
            <a:extLst>
              <a:ext uri="{FF2B5EF4-FFF2-40B4-BE49-F238E27FC236}">
                <a16:creationId xmlns:a16="http://schemas.microsoft.com/office/drawing/2014/main" id="{65ED68E2-181C-4556-4901-FD19EFE052C7}"/>
              </a:ext>
            </a:extLst>
          </p:cNvPr>
          <p:cNvSpPr txBox="1">
            <a:spLocks/>
          </p:cNvSpPr>
          <p:nvPr/>
        </p:nvSpPr>
        <p:spPr>
          <a:xfrm>
            <a:off x="2381101" y="1867215"/>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Reliant Energy</a:t>
            </a:r>
            <a:r>
              <a:rPr lang="en-US" sz="1200" baseline="30000"/>
              <a:t>1</a:t>
            </a:r>
            <a:endParaRPr lang="en-US" sz="1200"/>
          </a:p>
        </p:txBody>
      </p:sp>
      <p:sp>
        <p:nvSpPr>
          <p:cNvPr id="1097" name="TextBox 1096">
            <a:extLst>
              <a:ext uri="{FF2B5EF4-FFF2-40B4-BE49-F238E27FC236}">
                <a16:creationId xmlns:a16="http://schemas.microsoft.com/office/drawing/2014/main" id="{BAD71EB3-8C9D-9377-4DFE-33A66D81AA66}"/>
              </a:ext>
            </a:extLst>
          </p:cNvPr>
          <p:cNvSpPr txBox="1">
            <a:spLocks/>
          </p:cNvSpPr>
          <p:nvPr/>
        </p:nvSpPr>
        <p:spPr>
          <a:xfrm>
            <a:off x="2381101" y="2283089"/>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Crusoe</a:t>
            </a:r>
          </a:p>
        </p:txBody>
      </p:sp>
      <p:sp>
        <p:nvSpPr>
          <p:cNvPr id="1098" name="TextBox 1097">
            <a:extLst>
              <a:ext uri="{FF2B5EF4-FFF2-40B4-BE49-F238E27FC236}">
                <a16:creationId xmlns:a16="http://schemas.microsoft.com/office/drawing/2014/main" id="{989D32C8-A9A6-8A96-D30F-B497061309CF}"/>
              </a:ext>
            </a:extLst>
          </p:cNvPr>
          <p:cNvSpPr txBox="1">
            <a:spLocks/>
          </p:cNvSpPr>
          <p:nvPr/>
        </p:nvSpPr>
        <p:spPr>
          <a:xfrm>
            <a:off x="2381101" y="2638207"/>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Rose City Partners</a:t>
            </a:r>
          </a:p>
        </p:txBody>
      </p:sp>
      <p:sp>
        <p:nvSpPr>
          <p:cNvPr id="1099" name="TextBox 1098">
            <a:extLst>
              <a:ext uri="{FF2B5EF4-FFF2-40B4-BE49-F238E27FC236}">
                <a16:creationId xmlns:a16="http://schemas.microsoft.com/office/drawing/2014/main" id="{890132A0-FA48-F724-9B29-7C31235DC309}"/>
              </a:ext>
            </a:extLst>
          </p:cNvPr>
          <p:cNvSpPr txBox="1">
            <a:spLocks/>
          </p:cNvSpPr>
          <p:nvPr/>
        </p:nvSpPr>
        <p:spPr>
          <a:xfrm>
            <a:off x="2381101" y="2993325"/>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err="1"/>
              <a:t>Lancium</a:t>
            </a:r>
            <a:endParaRPr lang="en-US" sz="1200"/>
          </a:p>
        </p:txBody>
      </p:sp>
      <p:sp>
        <p:nvSpPr>
          <p:cNvPr id="1100" name="TextBox 1099">
            <a:extLst>
              <a:ext uri="{FF2B5EF4-FFF2-40B4-BE49-F238E27FC236}">
                <a16:creationId xmlns:a16="http://schemas.microsoft.com/office/drawing/2014/main" id="{03406438-1059-9ADD-991A-F999D7E9E402}"/>
              </a:ext>
            </a:extLst>
          </p:cNvPr>
          <p:cNvSpPr txBox="1">
            <a:spLocks/>
          </p:cNvSpPr>
          <p:nvPr/>
        </p:nvSpPr>
        <p:spPr>
          <a:xfrm>
            <a:off x="2381101" y="3348443"/>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Skybox Datacenters</a:t>
            </a:r>
          </a:p>
        </p:txBody>
      </p:sp>
      <p:sp>
        <p:nvSpPr>
          <p:cNvPr id="1101" name="TextBox 1100">
            <a:extLst>
              <a:ext uri="{FF2B5EF4-FFF2-40B4-BE49-F238E27FC236}">
                <a16:creationId xmlns:a16="http://schemas.microsoft.com/office/drawing/2014/main" id="{A9C6C2A0-B50E-734E-0E54-A4B84F4F57F9}"/>
              </a:ext>
            </a:extLst>
          </p:cNvPr>
          <p:cNvSpPr txBox="1">
            <a:spLocks/>
          </p:cNvSpPr>
          <p:nvPr/>
        </p:nvSpPr>
        <p:spPr>
          <a:xfrm>
            <a:off x="2381101" y="4058679"/>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Oncor</a:t>
            </a:r>
          </a:p>
        </p:txBody>
      </p:sp>
      <p:sp>
        <p:nvSpPr>
          <p:cNvPr id="1102" name="TextBox 1101">
            <a:extLst>
              <a:ext uri="{FF2B5EF4-FFF2-40B4-BE49-F238E27FC236}">
                <a16:creationId xmlns:a16="http://schemas.microsoft.com/office/drawing/2014/main" id="{633FDE5F-C228-B9F1-D775-64BC3C0EAE61}"/>
              </a:ext>
            </a:extLst>
          </p:cNvPr>
          <p:cNvSpPr txBox="1">
            <a:spLocks/>
          </p:cNvSpPr>
          <p:nvPr/>
        </p:nvSpPr>
        <p:spPr>
          <a:xfrm>
            <a:off x="2381101" y="4413794"/>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CenterPoint Energy</a:t>
            </a:r>
          </a:p>
        </p:txBody>
      </p:sp>
      <p:sp>
        <p:nvSpPr>
          <p:cNvPr id="1103" name="TextBox 1102">
            <a:extLst>
              <a:ext uri="{FF2B5EF4-FFF2-40B4-BE49-F238E27FC236}">
                <a16:creationId xmlns:a16="http://schemas.microsoft.com/office/drawing/2014/main" id="{FDFB94EE-2ED1-1AA5-D4D6-A5BF4515D994}"/>
              </a:ext>
            </a:extLst>
          </p:cNvPr>
          <p:cNvSpPr txBox="1">
            <a:spLocks/>
          </p:cNvSpPr>
          <p:nvPr/>
        </p:nvSpPr>
        <p:spPr>
          <a:xfrm>
            <a:off x="2381101" y="3703561"/>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IREN</a:t>
            </a:r>
          </a:p>
        </p:txBody>
      </p:sp>
      <p:sp>
        <p:nvSpPr>
          <p:cNvPr id="1127" name="TextBox 1126">
            <a:extLst>
              <a:ext uri="{FF2B5EF4-FFF2-40B4-BE49-F238E27FC236}">
                <a16:creationId xmlns:a16="http://schemas.microsoft.com/office/drawing/2014/main" id="{CD67DBCF-FD24-FA65-48D9-D9BF47B66B28}"/>
              </a:ext>
            </a:extLst>
          </p:cNvPr>
          <p:cNvSpPr txBox="1">
            <a:spLocks/>
          </p:cNvSpPr>
          <p:nvPr/>
        </p:nvSpPr>
        <p:spPr>
          <a:xfrm>
            <a:off x="2381101" y="4777592"/>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a:t>Stream Datacenters</a:t>
            </a:r>
            <a:r>
              <a:rPr lang="en-US" sz="1200" baseline="30000"/>
              <a:t>2</a:t>
            </a:r>
            <a:endParaRPr lang="en-US" sz="1200"/>
          </a:p>
        </p:txBody>
      </p:sp>
      <p:sp>
        <p:nvSpPr>
          <p:cNvPr id="1128" name="TextBox 1127">
            <a:extLst>
              <a:ext uri="{FF2B5EF4-FFF2-40B4-BE49-F238E27FC236}">
                <a16:creationId xmlns:a16="http://schemas.microsoft.com/office/drawing/2014/main" id="{31A37A43-8299-F6C4-0D92-505FD0DA85BB}"/>
              </a:ext>
            </a:extLst>
          </p:cNvPr>
          <p:cNvSpPr txBox="1">
            <a:spLocks/>
          </p:cNvSpPr>
          <p:nvPr/>
        </p:nvSpPr>
        <p:spPr>
          <a:xfrm>
            <a:off x="2381101" y="5505189"/>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Agentic Infrastructure</a:t>
            </a:r>
            <a:r>
              <a:rPr lang="en-US" sz="1200" baseline="30000"/>
              <a:t>1</a:t>
            </a:r>
            <a:endParaRPr lang="en-US" sz="1200"/>
          </a:p>
        </p:txBody>
      </p:sp>
      <p:sp>
        <p:nvSpPr>
          <p:cNvPr id="1129" name="TextBox 1128">
            <a:extLst>
              <a:ext uri="{FF2B5EF4-FFF2-40B4-BE49-F238E27FC236}">
                <a16:creationId xmlns:a16="http://schemas.microsoft.com/office/drawing/2014/main" id="{9FDCB4DD-E534-E941-B0AF-1DFB0167E665}"/>
              </a:ext>
            </a:extLst>
          </p:cNvPr>
          <p:cNvSpPr txBox="1">
            <a:spLocks/>
          </p:cNvSpPr>
          <p:nvPr/>
        </p:nvSpPr>
        <p:spPr>
          <a:xfrm>
            <a:off x="2381101" y="5141390"/>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Provident Inc.</a:t>
            </a:r>
            <a:r>
              <a:rPr lang="en-US" sz="1200" baseline="30000"/>
              <a:t>2</a:t>
            </a:r>
            <a:endParaRPr lang="en-US" sz="1200"/>
          </a:p>
        </p:txBody>
      </p:sp>
      <p:sp>
        <p:nvSpPr>
          <p:cNvPr id="1132" name="TextBox 1131">
            <a:extLst>
              <a:ext uri="{FF2B5EF4-FFF2-40B4-BE49-F238E27FC236}">
                <a16:creationId xmlns:a16="http://schemas.microsoft.com/office/drawing/2014/main" id="{5554A087-33CF-0BCB-D974-724EF9394E7D}"/>
              </a:ext>
            </a:extLst>
          </p:cNvPr>
          <p:cNvSpPr txBox="1">
            <a:spLocks/>
          </p:cNvSpPr>
          <p:nvPr/>
        </p:nvSpPr>
        <p:spPr>
          <a:xfrm>
            <a:off x="4427833" y="5140758"/>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pic>
        <p:nvPicPr>
          <p:cNvPr id="1136" name="Picture 2" descr="Schaper Energy Consulting | LinkedIn">
            <a:extLst>
              <a:ext uri="{FF2B5EF4-FFF2-40B4-BE49-F238E27FC236}">
                <a16:creationId xmlns:a16="http://schemas.microsoft.com/office/drawing/2014/main" id="{AE5CFABC-20F9-924D-6E2E-857B8D1BB21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56004" y="1476779"/>
            <a:ext cx="246493" cy="2464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7" name="Picture 4" descr="The electricity provider Texans trust | Reliant Energy">
            <a:extLst>
              <a:ext uri="{FF2B5EF4-FFF2-40B4-BE49-F238E27FC236}">
                <a16:creationId xmlns:a16="http://schemas.microsoft.com/office/drawing/2014/main" id="{862AA5F5-4AC0-4CD1-A22E-F0EAC1F5AA7F}"/>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10799" r="804"/>
          <a:stretch>
            <a:fillRect/>
          </a:stretch>
        </p:blipFill>
        <p:spPr bwMode="auto">
          <a:xfrm>
            <a:off x="1119246" y="1813283"/>
            <a:ext cx="520008" cy="29252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8" name="Picture 6" descr="Crusoe, Blue Owl Capital, and Primary Digital">
            <a:extLst>
              <a:ext uri="{FF2B5EF4-FFF2-40B4-BE49-F238E27FC236}">
                <a16:creationId xmlns:a16="http://schemas.microsoft.com/office/drawing/2014/main" id="{7D0DB36B-0897-EC0D-1BA4-8A20097BBED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0060" y="2211856"/>
            <a:ext cx="818380" cy="2229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9" name="Picture 1138">
            <a:extLst>
              <a:ext uri="{FF2B5EF4-FFF2-40B4-BE49-F238E27FC236}">
                <a16:creationId xmlns:a16="http://schemas.microsoft.com/office/drawing/2014/main" id="{61D8AF7E-9E95-292F-31E8-876F5CE68DED}"/>
              </a:ext>
            </a:extLst>
          </p:cNvPr>
          <p:cNvPicPr>
            <a:picLocks noChangeAspect="1"/>
          </p:cNvPicPr>
          <p:nvPr/>
        </p:nvPicPr>
        <p:blipFill>
          <a:blip r:embed="rId32">
            <a:clrChange>
              <a:clrFrom>
                <a:srgbClr val="DAD9C8"/>
              </a:clrFrom>
              <a:clrTo>
                <a:srgbClr val="DAD9C8">
                  <a:alpha val="0"/>
                </a:srgbClr>
              </a:clrTo>
            </a:clrChange>
          </a:blip>
          <a:stretch>
            <a:fillRect/>
          </a:stretch>
        </p:blipFill>
        <p:spPr>
          <a:xfrm>
            <a:off x="941890" y="2559160"/>
            <a:ext cx="874720" cy="255962"/>
          </a:xfrm>
          <a:prstGeom prst="rect">
            <a:avLst/>
          </a:prstGeom>
          <a:ln>
            <a:noFill/>
          </a:ln>
        </p:spPr>
      </p:pic>
      <p:pic>
        <p:nvPicPr>
          <p:cNvPr id="1140" name="Picture 8" descr="Lancium and Layer1 Settle Patent Infringement Suit">
            <a:extLst>
              <a:ext uri="{FF2B5EF4-FFF2-40B4-BE49-F238E27FC236}">
                <a16:creationId xmlns:a16="http://schemas.microsoft.com/office/drawing/2014/main" id="{328D3509-DD4A-B93F-3948-019E96812076}"/>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a:stretch>
            <a:fillRect/>
          </a:stretch>
        </p:blipFill>
        <p:spPr bwMode="auto">
          <a:xfrm>
            <a:off x="914261" y="2964917"/>
            <a:ext cx="929978" cy="1720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1" name="Picture 10" descr="Skybox Datacenters Data Center Locations">
            <a:extLst>
              <a:ext uri="{FF2B5EF4-FFF2-40B4-BE49-F238E27FC236}">
                <a16:creationId xmlns:a16="http://schemas.microsoft.com/office/drawing/2014/main" id="{045A32BB-5FFB-97B8-9CC4-66F45654A8DE}"/>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a:stretch>
            <a:fillRect/>
          </a:stretch>
        </p:blipFill>
        <p:spPr bwMode="auto">
          <a:xfrm>
            <a:off x="903922" y="3299393"/>
            <a:ext cx="950656" cy="23068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2" name="Picture 12" descr="Oncor Electric Delivery Company LLC - Bonham Area Chamber of ...">
            <a:extLst>
              <a:ext uri="{FF2B5EF4-FFF2-40B4-BE49-F238E27FC236}">
                <a16:creationId xmlns:a16="http://schemas.microsoft.com/office/drawing/2014/main" id="{3592FA7A-1391-477F-741C-9C0BB969DC8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32154" y="3989365"/>
            <a:ext cx="494193" cy="305929"/>
          </a:xfrm>
          <a:prstGeom prst="rect">
            <a:avLst/>
          </a:prstGeom>
          <a:ln>
            <a:noFill/>
          </a:ln>
          <a:extLst>
            <a:ext uri="{909E8E84-426E-40DD-AFC4-6F175D3DCCD1}">
              <a14:hiddenFill xmlns:a14="http://schemas.microsoft.com/office/drawing/2010/main">
                <a:solidFill>
                  <a:srgbClr val="FFFFFF"/>
                </a:solidFill>
              </a14:hiddenFill>
            </a:ext>
          </a:extLst>
        </p:spPr>
      </p:pic>
      <p:pic>
        <p:nvPicPr>
          <p:cNvPr id="1143" name="Picture 14" descr="centerpoint-energy-logo-vector - Redesign, Inc.">
            <a:extLst>
              <a:ext uri="{FF2B5EF4-FFF2-40B4-BE49-F238E27FC236}">
                <a16:creationId xmlns:a16="http://schemas.microsoft.com/office/drawing/2014/main" id="{E1C9E9D1-D5FD-BDC5-522F-026584F1E48B}"/>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20515" b="20843"/>
          <a:stretch>
            <a:fillRect/>
          </a:stretch>
        </p:blipFill>
        <p:spPr bwMode="auto">
          <a:xfrm>
            <a:off x="1016754" y="4364412"/>
            <a:ext cx="724993" cy="2834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4" name="Picture 1143">
            <a:extLst>
              <a:ext uri="{FF2B5EF4-FFF2-40B4-BE49-F238E27FC236}">
                <a16:creationId xmlns:a16="http://schemas.microsoft.com/office/drawing/2014/main" id="{767585C6-D460-01BA-43F2-3556F0502A86}"/>
              </a:ext>
            </a:extLst>
          </p:cNvPr>
          <p:cNvPicPr>
            <a:picLocks noChangeAspect="1"/>
          </p:cNvPicPr>
          <p:nvPr/>
        </p:nvPicPr>
        <p:blipFill>
          <a:blip r:embed="rId37"/>
          <a:stretch>
            <a:fillRect/>
          </a:stretch>
        </p:blipFill>
        <p:spPr>
          <a:xfrm>
            <a:off x="1125070" y="3636779"/>
            <a:ext cx="508360" cy="283508"/>
          </a:xfrm>
          <a:prstGeom prst="rect">
            <a:avLst/>
          </a:prstGeom>
          <a:ln>
            <a:noFill/>
          </a:ln>
        </p:spPr>
      </p:pic>
      <p:pic>
        <p:nvPicPr>
          <p:cNvPr id="1145" name="Picture 16" descr="Stream Data Centers: Company Profile, Data Center Locations">
            <a:extLst>
              <a:ext uri="{FF2B5EF4-FFF2-40B4-BE49-F238E27FC236}">
                <a16:creationId xmlns:a16="http://schemas.microsoft.com/office/drawing/2014/main" id="{F1959764-6B2A-EC24-991E-1C9A8D375B4F}"/>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47429" y="4760245"/>
            <a:ext cx="1063643" cy="219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6" name="Picture 1145">
            <a:extLst>
              <a:ext uri="{FF2B5EF4-FFF2-40B4-BE49-F238E27FC236}">
                <a16:creationId xmlns:a16="http://schemas.microsoft.com/office/drawing/2014/main" id="{FF2E0298-DDEC-F7DA-47C2-06047B8A21EE}"/>
              </a:ext>
            </a:extLst>
          </p:cNvPr>
          <p:cNvPicPr>
            <a:picLocks noChangeAspect="1"/>
          </p:cNvPicPr>
          <p:nvPr/>
        </p:nvPicPr>
        <p:blipFill>
          <a:blip r:embed="rId39">
            <a:clrChange>
              <a:clrFrom>
                <a:srgbClr val="F0F2F7"/>
              </a:clrFrom>
              <a:clrTo>
                <a:srgbClr val="F0F2F7">
                  <a:alpha val="0"/>
                </a:srgbClr>
              </a:clrTo>
            </a:clrChange>
          </a:blip>
          <a:stretch>
            <a:fillRect/>
          </a:stretch>
        </p:blipFill>
        <p:spPr>
          <a:xfrm>
            <a:off x="873010" y="5485673"/>
            <a:ext cx="1012479" cy="223697"/>
          </a:xfrm>
          <a:prstGeom prst="rect">
            <a:avLst/>
          </a:prstGeom>
          <a:ln>
            <a:noFill/>
          </a:ln>
        </p:spPr>
      </p:pic>
      <p:pic>
        <p:nvPicPr>
          <p:cNvPr id="1147" name="Picture 1146">
            <a:extLst>
              <a:ext uri="{FF2B5EF4-FFF2-40B4-BE49-F238E27FC236}">
                <a16:creationId xmlns:a16="http://schemas.microsoft.com/office/drawing/2014/main" id="{6F51D64B-00FB-2169-EC07-0A811E674A49}"/>
              </a:ext>
            </a:extLst>
          </p:cNvPr>
          <p:cNvPicPr>
            <a:picLocks noChangeAspect="1"/>
          </p:cNvPicPr>
          <p:nvPr/>
        </p:nvPicPr>
        <p:blipFill>
          <a:blip r:embed="rId40"/>
          <a:stretch>
            <a:fillRect/>
          </a:stretch>
        </p:blipFill>
        <p:spPr>
          <a:xfrm>
            <a:off x="1127983" y="5090410"/>
            <a:ext cx="502533" cy="286621"/>
          </a:xfrm>
          <a:prstGeom prst="rect">
            <a:avLst/>
          </a:prstGeom>
          <a:ln>
            <a:noFill/>
          </a:ln>
        </p:spPr>
      </p:pic>
      <p:pic>
        <p:nvPicPr>
          <p:cNvPr id="1154" name="Picture 18" descr="Vistra to Acquire Equity Interests of Vistra Vision LLC from ...">
            <a:extLst>
              <a:ext uri="{FF2B5EF4-FFF2-40B4-BE49-F238E27FC236}">
                <a16:creationId xmlns:a16="http://schemas.microsoft.com/office/drawing/2014/main" id="{CF7F2D7A-399E-68B8-B893-7B90A4FE13FE}"/>
              </a:ext>
            </a:extLst>
          </p:cNvPr>
          <p:cNvPicPr>
            <a:picLocks noChangeAspect="1" noChangeArrowheads="1"/>
          </p:cNvPicPr>
          <p:nvPr/>
        </p:nvPicPr>
        <p:blipFill rotWithShape="1">
          <a:blip r:embed="rId41">
            <a:extLst>
              <a:ext uri="{28A0092B-C50C-407E-A947-70E740481C1C}">
                <a14:useLocalDpi xmlns:a14="http://schemas.microsoft.com/office/drawing/2010/main" val="0"/>
              </a:ext>
            </a:extLst>
          </a:blip>
          <a:srcRect/>
          <a:stretch>
            <a:fillRect/>
          </a:stretch>
        </p:blipFill>
        <p:spPr bwMode="auto">
          <a:xfrm>
            <a:off x="6762152" y="1504831"/>
            <a:ext cx="800838" cy="1818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55" name="Picture 1154">
            <a:extLst>
              <a:ext uri="{FF2B5EF4-FFF2-40B4-BE49-F238E27FC236}">
                <a16:creationId xmlns:a16="http://schemas.microsoft.com/office/drawing/2014/main" id="{8500C672-35EF-0CE2-0F0E-AE0C82DF9DEB}"/>
              </a:ext>
            </a:extLst>
          </p:cNvPr>
          <p:cNvPicPr>
            <a:picLocks noChangeAspect="1"/>
          </p:cNvPicPr>
          <p:nvPr/>
        </p:nvPicPr>
        <p:blipFill>
          <a:blip r:embed="rId42"/>
          <a:stretch>
            <a:fillRect/>
          </a:stretch>
        </p:blipFill>
        <p:spPr>
          <a:xfrm>
            <a:off x="6886177" y="1822331"/>
            <a:ext cx="552788" cy="274434"/>
          </a:xfrm>
          <a:prstGeom prst="rect">
            <a:avLst/>
          </a:prstGeom>
          <a:ln>
            <a:noFill/>
          </a:ln>
        </p:spPr>
      </p:pic>
      <p:pic>
        <p:nvPicPr>
          <p:cNvPr id="1156" name="Picture 20" descr="TEBA - Texas Energy Buyers Alliance">
            <a:extLst>
              <a:ext uri="{FF2B5EF4-FFF2-40B4-BE49-F238E27FC236}">
                <a16:creationId xmlns:a16="http://schemas.microsoft.com/office/drawing/2014/main" id="{E3E6C497-3DB8-612A-C3F8-9FEE161E34F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751509" y="2159049"/>
            <a:ext cx="822125" cy="3285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57" name="Picture 22" descr="Product Manager (Bitcurrent) - Satoshi Energy">
            <a:extLst>
              <a:ext uri="{FF2B5EF4-FFF2-40B4-BE49-F238E27FC236}">
                <a16:creationId xmlns:a16="http://schemas.microsoft.com/office/drawing/2014/main" id="{5C738A41-753D-728D-F306-F0BFB80E4EEF}"/>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578368" y="2597308"/>
            <a:ext cx="1168405" cy="1796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58" name="TextBox 1157">
            <a:extLst>
              <a:ext uri="{FF2B5EF4-FFF2-40B4-BE49-F238E27FC236}">
                <a16:creationId xmlns:a16="http://schemas.microsoft.com/office/drawing/2014/main" id="{E516918C-0C4F-A817-9386-B30F4A3FB856}"/>
              </a:ext>
            </a:extLst>
          </p:cNvPr>
          <p:cNvSpPr txBox="1">
            <a:spLocks/>
          </p:cNvSpPr>
          <p:nvPr/>
        </p:nvSpPr>
        <p:spPr>
          <a:xfrm>
            <a:off x="6578368" y="3331636"/>
            <a:ext cx="2026919" cy="1661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lnSpc>
                <a:spcPct val="90000"/>
              </a:lnSpc>
              <a:spcAft>
                <a:spcPts val="0"/>
              </a:spcAft>
            </a:pPr>
            <a:r>
              <a:rPr lang="en-US" sz="1200"/>
              <a:t>3-Waters Technical Services</a:t>
            </a:r>
          </a:p>
        </p:txBody>
      </p:sp>
      <p:pic>
        <p:nvPicPr>
          <p:cNvPr id="1159" name="Picture 1158">
            <a:extLst>
              <a:ext uri="{FF2B5EF4-FFF2-40B4-BE49-F238E27FC236}">
                <a16:creationId xmlns:a16="http://schemas.microsoft.com/office/drawing/2014/main" id="{B1462DE4-6C53-3E66-02BE-1ADB00F743F8}"/>
              </a:ext>
            </a:extLst>
          </p:cNvPr>
          <p:cNvPicPr>
            <a:picLocks noChangeAspect="1"/>
          </p:cNvPicPr>
          <p:nvPr/>
        </p:nvPicPr>
        <p:blipFill>
          <a:blip r:embed="rId45"/>
          <a:stretch>
            <a:fillRect/>
          </a:stretch>
        </p:blipFill>
        <p:spPr>
          <a:xfrm>
            <a:off x="7025936" y="2903707"/>
            <a:ext cx="273269" cy="294463"/>
          </a:xfrm>
          <a:prstGeom prst="rect">
            <a:avLst/>
          </a:prstGeom>
          <a:ln>
            <a:noFill/>
          </a:ln>
        </p:spPr>
      </p:pic>
      <p:pic>
        <p:nvPicPr>
          <p:cNvPr id="1160" name="Picture 1159">
            <a:extLst>
              <a:ext uri="{FF2B5EF4-FFF2-40B4-BE49-F238E27FC236}">
                <a16:creationId xmlns:a16="http://schemas.microsoft.com/office/drawing/2014/main" id="{17EAFE91-4731-98F6-6987-8999B7E5F91B}"/>
              </a:ext>
            </a:extLst>
          </p:cNvPr>
          <p:cNvPicPr>
            <a:picLocks noChangeAspect="1"/>
          </p:cNvPicPr>
          <p:nvPr/>
        </p:nvPicPr>
        <p:blipFill>
          <a:blip r:embed="rId46"/>
          <a:stretch>
            <a:fillRect/>
          </a:stretch>
        </p:blipFill>
        <p:spPr>
          <a:xfrm>
            <a:off x="6791276" y="3649691"/>
            <a:ext cx="742589" cy="257684"/>
          </a:xfrm>
          <a:prstGeom prst="rect">
            <a:avLst/>
          </a:prstGeom>
          <a:ln>
            <a:noFill/>
          </a:ln>
        </p:spPr>
      </p:pic>
      <p:pic>
        <p:nvPicPr>
          <p:cNvPr id="1161" name="Picture 1160">
            <a:extLst>
              <a:ext uri="{FF2B5EF4-FFF2-40B4-BE49-F238E27FC236}">
                <a16:creationId xmlns:a16="http://schemas.microsoft.com/office/drawing/2014/main" id="{65E55DB4-E5B9-06FF-4989-DA96476DE544}"/>
              </a:ext>
            </a:extLst>
          </p:cNvPr>
          <p:cNvPicPr>
            <a:picLocks noChangeAspect="1"/>
          </p:cNvPicPr>
          <p:nvPr/>
        </p:nvPicPr>
        <p:blipFill>
          <a:blip r:embed="rId47"/>
          <a:srcRect t="37843" b="37843"/>
          <a:stretch>
            <a:fillRect/>
          </a:stretch>
        </p:blipFill>
        <p:spPr>
          <a:xfrm>
            <a:off x="6779926" y="4048691"/>
            <a:ext cx="765289" cy="187277"/>
          </a:xfrm>
          <a:prstGeom prst="rect">
            <a:avLst/>
          </a:prstGeom>
          <a:ln>
            <a:noFill/>
          </a:ln>
        </p:spPr>
      </p:pic>
      <p:pic>
        <p:nvPicPr>
          <p:cNvPr id="1162" name="Picture 8" descr="Download American Electric Power (AEP) Logo in SVG Vector or ...">
            <a:extLst>
              <a:ext uri="{FF2B5EF4-FFF2-40B4-BE49-F238E27FC236}">
                <a16:creationId xmlns:a16="http://schemas.microsoft.com/office/drawing/2014/main" id="{900F26E3-50C8-E1D5-E79E-66112946C95B}"/>
              </a:ext>
            </a:extLst>
          </p:cNvPr>
          <p:cNvPicPr>
            <a:picLocks noChangeAspect="1" noChangeArrowheads="1"/>
          </p:cNvPicPr>
          <p:nvPr/>
        </p:nvPicPr>
        <p:blipFill rotWithShape="1">
          <a:blip r:embed="rId48">
            <a:extLst>
              <a:ext uri="{28A0092B-C50C-407E-A947-70E740481C1C}">
                <a14:useLocalDpi xmlns:a14="http://schemas.microsoft.com/office/drawing/2010/main" val="0"/>
              </a:ext>
            </a:extLst>
          </a:blip>
          <a:srcRect l="8923" t="14456" r="8923" b="14456"/>
          <a:stretch>
            <a:fillRect/>
          </a:stretch>
        </p:blipFill>
        <p:spPr bwMode="auto">
          <a:xfrm>
            <a:off x="6930151" y="4371422"/>
            <a:ext cx="464839" cy="2694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63" name="Picture 10" descr="MONARCH ENERGY">
            <a:extLst>
              <a:ext uri="{FF2B5EF4-FFF2-40B4-BE49-F238E27FC236}">
                <a16:creationId xmlns:a16="http://schemas.microsoft.com/office/drawing/2014/main" id="{42C859B5-EF9B-B441-6D51-6244E1940506}"/>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791765" y="4753292"/>
            <a:ext cx="741611" cy="2332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64" name="Picture 12" descr="Crow Holdings Announces Joint Venture With Leading Global ...">
            <a:extLst>
              <a:ext uri="{FF2B5EF4-FFF2-40B4-BE49-F238E27FC236}">
                <a16:creationId xmlns:a16="http://schemas.microsoft.com/office/drawing/2014/main" id="{0AC3FD0F-9398-A360-BBB7-232E38149605}"/>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896558" y="5099849"/>
            <a:ext cx="532025" cy="2677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65" name="TextBox 1164">
            <a:extLst>
              <a:ext uri="{FF2B5EF4-FFF2-40B4-BE49-F238E27FC236}">
                <a16:creationId xmlns:a16="http://schemas.microsoft.com/office/drawing/2014/main" id="{E41EE688-E07E-4F4C-88E4-BBB1A84B5A8A}"/>
              </a:ext>
            </a:extLst>
          </p:cNvPr>
          <p:cNvSpPr txBox="1">
            <a:spLocks/>
          </p:cNvSpPr>
          <p:nvPr/>
        </p:nvSpPr>
        <p:spPr>
          <a:xfrm>
            <a:off x="8108424" y="150341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err="1"/>
              <a:t>Vistra</a:t>
            </a:r>
            <a:endParaRPr lang="en-US" sz="1200"/>
          </a:p>
        </p:txBody>
      </p:sp>
      <p:sp>
        <p:nvSpPr>
          <p:cNvPr id="1166" name="TextBox 1165">
            <a:extLst>
              <a:ext uri="{FF2B5EF4-FFF2-40B4-BE49-F238E27FC236}">
                <a16:creationId xmlns:a16="http://schemas.microsoft.com/office/drawing/2014/main" id="{A331089E-3D85-5C3C-5C17-E54F21E531BF}"/>
              </a:ext>
            </a:extLst>
          </p:cNvPr>
          <p:cNvSpPr txBox="1">
            <a:spLocks/>
          </p:cNvSpPr>
          <p:nvPr/>
        </p:nvSpPr>
        <p:spPr>
          <a:xfrm>
            <a:off x="8108424" y="1867215"/>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Eolic</a:t>
            </a:r>
          </a:p>
        </p:txBody>
      </p:sp>
      <p:sp>
        <p:nvSpPr>
          <p:cNvPr id="1167" name="TextBox 1166">
            <a:extLst>
              <a:ext uri="{FF2B5EF4-FFF2-40B4-BE49-F238E27FC236}">
                <a16:creationId xmlns:a16="http://schemas.microsoft.com/office/drawing/2014/main" id="{13E49DA8-B2BC-0220-DD63-AEF1FBD5CAF6}"/>
              </a:ext>
            </a:extLst>
          </p:cNvPr>
          <p:cNvSpPr txBox="1">
            <a:spLocks/>
          </p:cNvSpPr>
          <p:nvPr/>
        </p:nvSpPr>
        <p:spPr>
          <a:xfrm>
            <a:off x="8108424" y="223101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TEBA</a:t>
            </a:r>
          </a:p>
        </p:txBody>
      </p:sp>
      <p:sp>
        <p:nvSpPr>
          <p:cNvPr id="1168" name="TextBox 1167">
            <a:extLst>
              <a:ext uri="{FF2B5EF4-FFF2-40B4-BE49-F238E27FC236}">
                <a16:creationId xmlns:a16="http://schemas.microsoft.com/office/drawing/2014/main" id="{887B7972-E1AC-A934-37C4-98CADE4BB0B1}"/>
              </a:ext>
            </a:extLst>
          </p:cNvPr>
          <p:cNvSpPr txBox="1">
            <a:spLocks/>
          </p:cNvSpPr>
          <p:nvPr/>
        </p:nvSpPr>
        <p:spPr>
          <a:xfrm>
            <a:off x="8108424" y="259480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Satoshi Energy</a:t>
            </a:r>
          </a:p>
        </p:txBody>
      </p:sp>
      <p:sp>
        <p:nvSpPr>
          <p:cNvPr id="1169" name="TextBox 1168">
            <a:extLst>
              <a:ext uri="{FF2B5EF4-FFF2-40B4-BE49-F238E27FC236}">
                <a16:creationId xmlns:a16="http://schemas.microsoft.com/office/drawing/2014/main" id="{3D351D7E-EF7D-F3B4-E417-DCA454FCCEAD}"/>
              </a:ext>
            </a:extLst>
          </p:cNvPr>
          <p:cNvSpPr txBox="1">
            <a:spLocks/>
          </p:cNvSpPr>
          <p:nvPr/>
        </p:nvSpPr>
        <p:spPr>
          <a:xfrm>
            <a:off x="8108424" y="295860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Black Mountain</a:t>
            </a:r>
          </a:p>
        </p:txBody>
      </p:sp>
      <p:sp>
        <p:nvSpPr>
          <p:cNvPr id="1170" name="TextBox 1169">
            <a:extLst>
              <a:ext uri="{FF2B5EF4-FFF2-40B4-BE49-F238E27FC236}">
                <a16:creationId xmlns:a16="http://schemas.microsoft.com/office/drawing/2014/main" id="{C664C881-B672-06E1-B101-98345C8BC657}"/>
              </a:ext>
            </a:extLst>
          </p:cNvPr>
          <p:cNvSpPr txBox="1">
            <a:spLocks/>
          </p:cNvSpPr>
          <p:nvPr/>
        </p:nvSpPr>
        <p:spPr>
          <a:xfrm>
            <a:off x="8108424" y="3686200"/>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Sandow Lakes Energy</a:t>
            </a:r>
          </a:p>
        </p:txBody>
      </p:sp>
      <p:sp>
        <p:nvSpPr>
          <p:cNvPr id="1171" name="TextBox 1170">
            <a:extLst>
              <a:ext uri="{FF2B5EF4-FFF2-40B4-BE49-F238E27FC236}">
                <a16:creationId xmlns:a16="http://schemas.microsoft.com/office/drawing/2014/main" id="{6E7CA0AE-2F9E-5E05-3761-6C4EEF0BFB3A}"/>
              </a:ext>
            </a:extLst>
          </p:cNvPr>
          <p:cNvSpPr txBox="1">
            <a:spLocks/>
          </p:cNvSpPr>
          <p:nvPr/>
        </p:nvSpPr>
        <p:spPr>
          <a:xfrm>
            <a:off x="8108424" y="404999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Emerald AI</a:t>
            </a:r>
          </a:p>
        </p:txBody>
      </p:sp>
      <p:sp>
        <p:nvSpPr>
          <p:cNvPr id="1172" name="TextBox 1171">
            <a:extLst>
              <a:ext uri="{FF2B5EF4-FFF2-40B4-BE49-F238E27FC236}">
                <a16:creationId xmlns:a16="http://schemas.microsoft.com/office/drawing/2014/main" id="{E58FFE79-7CCD-C76A-2077-1899F2625A78}"/>
              </a:ext>
            </a:extLst>
          </p:cNvPr>
          <p:cNvSpPr txBox="1">
            <a:spLocks/>
          </p:cNvSpPr>
          <p:nvPr/>
        </p:nvSpPr>
        <p:spPr>
          <a:xfrm>
            <a:off x="8108424" y="441379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AEP</a:t>
            </a:r>
          </a:p>
        </p:txBody>
      </p:sp>
      <p:sp>
        <p:nvSpPr>
          <p:cNvPr id="1173" name="TextBox 1172">
            <a:extLst>
              <a:ext uri="{FF2B5EF4-FFF2-40B4-BE49-F238E27FC236}">
                <a16:creationId xmlns:a16="http://schemas.microsoft.com/office/drawing/2014/main" id="{09987D07-88BD-34E6-09BF-41CB391ABFBA}"/>
              </a:ext>
            </a:extLst>
          </p:cNvPr>
          <p:cNvSpPr txBox="1">
            <a:spLocks/>
          </p:cNvSpPr>
          <p:nvPr/>
        </p:nvSpPr>
        <p:spPr>
          <a:xfrm>
            <a:off x="8108424" y="4777594"/>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Monarch Energy</a:t>
            </a:r>
          </a:p>
        </p:txBody>
      </p:sp>
      <p:sp>
        <p:nvSpPr>
          <p:cNvPr id="1174" name="TextBox 1173">
            <a:extLst>
              <a:ext uri="{FF2B5EF4-FFF2-40B4-BE49-F238E27FC236}">
                <a16:creationId xmlns:a16="http://schemas.microsoft.com/office/drawing/2014/main" id="{90C95691-1D90-DCED-DACB-72C9B57FFEB1}"/>
              </a:ext>
            </a:extLst>
          </p:cNvPr>
          <p:cNvSpPr txBox="1">
            <a:spLocks/>
          </p:cNvSpPr>
          <p:nvPr/>
        </p:nvSpPr>
        <p:spPr>
          <a:xfrm>
            <a:off x="8108424" y="514139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Crow Holdings</a:t>
            </a:r>
          </a:p>
        </p:txBody>
      </p:sp>
      <p:sp>
        <p:nvSpPr>
          <p:cNvPr id="120" name="Rectangle 119">
            <a:extLst>
              <a:ext uri="{FF2B5EF4-FFF2-40B4-BE49-F238E27FC236}">
                <a16:creationId xmlns:a16="http://schemas.microsoft.com/office/drawing/2014/main" id="{260AE8B3-A560-3AB6-8212-75AD14B80198}"/>
              </a:ext>
            </a:extLst>
          </p:cNvPr>
          <p:cNvSpPr>
            <a:spLocks/>
          </p:cNvSpPr>
          <p:nvPr/>
        </p:nvSpPr>
        <p:spPr>
          <a:xfrm>
            <a:off x="6331009" y="543575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75" name="TextBox 1174">
            <a:extLst>
              <a:ext uri="{FF2B5EF4-FFF2-40B4-BE49-F238E27FC236}">
                <a16:creationId xmlns:a16="http://schemas.microsoft.com/office/drawing/2014/main" id="{895D26A3-E573-E7D8-1087-5EBADE81920E}"/>
              </a:ext>
            </a:extLst>
          </p:cNvPr>
          <p:cNvSpPr txBox="1">
            <a:spLocks/>
          </p:cNvSpPr>
          <p:nvPr/>
        </p:nvSpPr>
        <p:spPr>
          <a:xfrm>
            <a:off x="8108424" y="5505189"/>
            <a:ext cx="1707274" cy="1846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Zero Emission Grid</a:t>
            </a:r>
          </a:p>
        </p:txBody>
      </p:sp>
      <p:sp>
        <p:nvSpPr>
          <p:cNvPr id="18" name="TextBox 17">
            <a:extLst>
              <a:ext uri="{FF2B5EF4-FFF2-40B4-BE49-F238E27FC236}">
                <a16:creationId xmlns:a16="http://schemas.microsoft.com/office/drawing/2014/main" id="{377BF53A-1D51-0216-5EB8-EDB726966EEC}"/>
              </a:ext>
            </a:extLst>
          </p:cNvPr>
          <p:cNvSpPr txBox="1">
            <a:spLocks/>
          </p:cNvSpPr>
          <p:nvPr/>
        </p:nvSpPr>
        <p:spPr>
          <a:xfrm>
            <a:off x="6331008" y="1098710"/>
            <a:ext cx="166312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Author</a:t>
            </a:r>
          </a:p>
        </p:txBody>
      </p:sp>
      <p:sp>
        <p:nvSpPr>
          <p:cNvPr id="19" name="TextBox 18">
            <a:extLst>
              <a:ext uri="{FF2B5EF4-FFF2-40B4-BE49-F238E27FC236}">
                <a16:creationId xmlns:a16="http://schemas.microsoft.com/office/drawing/2014/main" id="{1ADA0872-1B39-1EB9-D2CF-50E878F826D4}"/>
              </a:ext>
            </a:extLst>
          </p:cNvPr>
          <p:cNvSpPr txBox="1">
            <a:spLocks/>
          </p:cNvSpPr>
          <p:nvPr/>
        </p:nvSpPr>
        <p:spPr>
          <a:xfrm>
            <a:off x="9929990" y="1098710"/>
            <a:ext cx="1707274"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Date of submission</a:t>
            </a:r>
          </a:p>
        </p:txBody>
      </p:sp>
      <p:sp>
        <p:nvSpPr>
          <p:cNvPr id="1176" name="TextBox 1175">
            <a:extLst>
              <a:ext uri="{FF2B5EF4-FFF2-40B4-BE49-F238E27FC236}">
                <a16:creationId xmlns:a16="http://schemas.microsoft.com/office/drawing/2014/main" id="{670B893A-9AB0-B5A8-4AA7-3FDC5FBBBEA4}"/>
              </a:ext>
            </a:extLst>
          </p:cNvPr>
          <p:cNvSpPr txBox="1">
            <a:spLocks/>
          </p:cNvSpPr>
          <p:nvPr/>
        </p:nvSpPr>
        <p:spPr>
          <a:xfrm>
            <a:off x="9929990" y="150341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7" name="TextBox 1176">
            <a:extLst>
              <a:ext uri="{FF2B5EF4-FFF2-40B4-BE49-F238E27FC236}">
                <a16:creationId xmlns:a16="http://schemas.microsoft.com/office/drawing/2014/main" id="{F425B7F1-1538-090B-A5CB-6A61A94B8836}"/>
              </a:ext>
            </a:extLst>
          </p:cNvPr>
          <p:cNvSpPr txBox="1">
            <a:spLocks/>
          </p:cNvSpPr>
          <p:nvPr/>
        </p:nvSpPr>
        <p:spPr>
          <a:xfrm>
            <a:off x="9929990" y="1867215"/>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8" name="TextBox 1177">
            <a:extLst>
              <a:ext uri="{FF2B5EF4-FFF2-40B4-BE49-F238E27FC236}">
                <a16:creationId xmlns:a16="http://schemas.microsoft.com/office/drawing/2014/main" id="{16810813-6788-4E12-5969-164B2B9E4391}"/>
              </a:ext>
            </a:extLst>
          </p:cNvPr>
          <p:cNvSpPr txBox="1">
            <a:spLocks/>
          </p:cNvSpPr>
          <p:nvPr/>
        </p:nvSpPr>
        <p:spPr>
          <a:xfrm>
            <a:off x="9929990" y="223101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9" name="TextBox 1178">
            <a:extLst>
              <a:ext uri="{FF2B5EF4-FFF2-40B4-BE49-F238E27FC236}">
                <a16:creationId xmlns:a16="http://schemas.microsoft.com/office/drawing/2014/main" id="{EF87763D-006B-E118-9487-8D5D298A70EC}"/>
              </a:ext>
            </a:extLst>
          </p:cNvPr>
          <p:cNvSpPr txBox="1">
            <a:spLocks/>
          </p:cNvSpPr>
          <p:nvPr/>
        </p:nvSpPr>
        <p:spPr>
          <a:xfrm>
            <a:off x="9929990" y="259480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0" name="TextBox 1179">
            <a:extLst>
              <a:ext uri="{FF2B5EF4-FFF2-40B4-BE49-F238E27FC236}">
                <a16:creationId xmlns:a16="http://schemas.microsoft.com/office/drawing/2014/main" id="{5B70F165-5141-7E01-6B75-A124D8BC2AF1}"/>
              </a:ext>
            </a:extLst>
          </p:cNvPr>
          <p:cNvSpPr txBox="1">
            <a:spLocks/>
          </p:cNvSpPr>
          <p:nvPr/>
        </p:nvSpPr>
        <p:spPr>
          <a:xfrm>
            <a:off x="9929990" y="3322403"/>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1" name="TextBox 1180">
            <a:extLst>
              <a:ext uri="{FF2B5EF4-FFF2-40B4-BE49-F238E27FC236}">
                <a16:creationId xmlns:a16="http://schemas.microsoft.com/office/drawing/2014/main" id="{9A132983-0BF4-C49C-1297-E501377B2AC3}"/>
              </a:ext>
            </a:extLst>
          </p:cNvPr>
          <p:cNvSpPr txBox="1">
            <a:spLocks/>
          </p:cNvSpPr>
          <p:nvPr/>
        </p:nvSpPr>
        <p:spPr>
          <a:xfrm>
            <a:off x="9929990" y="295860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2" name="TextBox 1181">
            <a:extLst>
              <a:ext uri="{FF2B5EF4-FFF2-40B4-BE49-F238E27FC236}">
                <a16:creationId xmlns:a16="http://schemas.microsoft.com/office/drawing/2014/main" id="{E60A94A9-C917-0AEE-08E6-5FE045F6F90B}"/>
              </a:ext>
            </a:extLst>
          </p:cNvPr>
          <p:cNvSpPr txBox="1">
            <a:spLocks/>
          </p:cNvSpPr>
          <p:nvPr/>
        </p:nvSpPr>
        <p:spPr>
          <a:xfrm>
            <a:off x="9929990" y="3686200"/>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3" name="TextBox 1182">
            <a:extLst>
              <a:ext uri="{FF2B5EF4-FFF2-40B4-BE49-F238E27FC236}">
                <a16:creationId xmlns:a16="http://schemas.microsoft.com/office/drawing/2014/main" id="{9A7E66F5-822F-C43F-3DFC-7A553EAEFE3C}"/>
              </a:ext>
            </a:extLst>
          </p:cNvPr>
          <p:cNvSpPr txBox="1">
            <a:spLocks/>
          </p:cNvSpPr>
          <p:nvPr/>
        </p:nvSpPr>
        <p:spPr>
          <a:xfrm>
            <a:off x="9929990" y="404999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4" name="TextBox 1183">
            <a:extLst>
              <a:ext uri="{FF2B5EF4-FFF2-40B4-BE49-F238E27FC236}">
                <a16:creationId xmlns:a16="http://schemas.microsoft.com/office/drawing/2014/main" id="{D76BDB1B-AC6A-1EFD-8056-D3F2D45D564F}"/>
              </a:ext>
            </a:extLst>
          </p:cNvPr>
          <p:cNvSpPr txBox="1">
            <a:spLocks/>
          </p:cNvSpPr>
          <p:nvPr/>
        </p:nvSpPr>
        <p:spPr>
          <a:xfrm>
            <a:off x="9929990" y="441379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5" name="TextBox 1184">
            <a:extLst>
              <a:ext uri="{FF2B5EF4-FFF2-40B4-BE49-F238E27FC236}">
                <a16:creationId xmlns:a16="http://schemas.microsoft.com/office/drawing/2014/main" id="{06BCAFDF-5CC5-0646-0688-09133D2E1BB1}"/>
              </a:ext>
            </a:extLst>
          </p:cNvPr>
          <p:cNvSpPr txBox="1">
            <a:spLocks/>
          </p:cNvSpPr>
          <p:nvPr/>
        </p:nvSpPr>
        <p:spPr>
          <a:xfrm>
            <a:off x="9929990" y="4777594"/>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6" name="TextBox 1185">
            <a:extLst>
              <a:ext uri="{FF2B5EF4-FFF2-40B4-BE49-F238E27FC236}">
                <a16:creationId xmlns:a16="http://schemas.microsoft.com/office/drawing/2014/main" id="{03155277-C41B-9978-C553-0EC4165D72C7}"/>
              </a:ext>
            </a:extLst>
          </p:cNvPr>
          <p:cNvSpPr txBox="1">
            <a:spLocks/>
          </p:cNvSpPr>
          <p:nvPr/>
        </p:nvSpPr>
        <p:spPr>
          <a:xfrm>
            <a:off x="9929990" y="514139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7" name="TextBox 1186">
            <a:extLst>
              <a:ext uri="{FF2B5EF4-FFF2-40B4-BE49-F238E27FC236}">
                <a16:creationId xmlns:a16="http://schemas.microsoft.com/office/drawing/2014/main" id="{6F5513F7-C74E-F342-19B5-8EB2D8727C1E}"/>
              </a:ext>
            </a:extLst>
          </p:cNvPr>
          <p:cNvSpPr txBox="1">
            <a:spLocks/>
          </p:cNvSpPr>
          <p:nvPr/>
        </p:nvSpPr>
        <p:spPr>
          <a:xfrm>
            <a:off x="9929990" y="550518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pic>
        <p:nvPicPr>
          <p:cNvPr id="1188" name="Picture 1187">
            <a:extLst>
              <a:ext uri="{FF2B5EF4-FFF2-40B4-BE49-F238E27FC236}">
                <a16:creationId xmlns:a16="http://schemas.microsoft.com/office/drawing/2014/main" id="{D55B1595-308E-32CF-8BEC-E307E47F6F43}"/>
              </a:ext>
            </a:extLst>
          </p:cNvPr>
          <p:cNvPicPr>
            <a:picLocks noChangeAspect="1"/>
          </p:cNvPicPr>
          <p:nvPr/>
        </p:nvPicPr>
        <p:blipFill>
          <a:blip r:embed="rId51"/>
          <a:stretch>
            <a:fillRect/>
          </a:stretch>
        </p:blipFill>
        <p:spPr>
          <a:xfrm>
            <a:off x="6830055" y="5470901"/>
            <a:ext cx="665031" cy="253241"/>
          </a:xfrm>
          <a:prstGeom prst="rect">
            <a:avLst/>
          </a:prstGeom>
          <a:ln>
            <a:noFill/>
          </a:ln>
        </p:spPr>
      </p:pic>
      <p:cxnSp>
        <p:nvCxnSpPr>
          <p:cNvPr id="1198" name="LineBasicStrong 6">
            <a:extLst>
              <a:ext uri="{FF2B5EF4-FFF2-40B4-BE49-F238E27FC236}">
                <a16:creationId xmlns:a16="http://schemas.microsoft.com/office/drawing/2014/main" id="{CAF6EEA7-273B-CD4D-31B2-40C166933F3E}"/>
              </a:ext>
            </a:extLst>
          </p:cNvPr>
          <p:cNvCxnSpPr>
            <a:cxnSpLocks/>
          </p:cNvCxnSpPr>
          <p:nvPr>
            <p:custDataLst>
              <p:tags r:id="rId14"/>
            </p:custDataLst>
          </p:nvPr>
        </p:nvCxnSpPr>
        <p:spPr>
          <a:xfrm>
            <a:off x="6331009" y="1777649"/>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9" name="LineBasicStrong 6">
            <a:extLst>
              <a:ext uri="{FF2B5EF4-FFF2-40B4-BE49-F238E27FC236}">
                <a16:creationId xmlns:a16="http://schemas.microsoft.com/office/drawing/2014/main" id="{919DD55F-60D4-EFD6-D6A2-34ACE8D6DDF4}"/>
              </a:ext>
            </a:extLst>
          </p:cNvPr>
          <p:cNvCxnSpPr>
            <a:cxnSpLocks/>
          </p:cNvCxnSpPr>
          <p:nvPr>
            <p:custDataLst>
              <p:tags r:id="rId15"/>
            </p:custDataLst>
          </p:nvPr>
        </p:nvCxnSpPr>
        <p:spPr>
          <a:xfrm>
            <a:off x="6331009" y="2141446"/>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0" name="LineBasicStrong 6">
            <a:extLst>
              <a:ext uri="{FF2B5EF4-FFF2-40B4-BE49-F238E27FC236}">
                <a16:creationId xmlns:a16="http://schemas.microsoft.com/office/drawing/2014/main" id="{918F7D07-AF0F-9772-494C-8EA833246688}"/>
              </a:ext>
            </a:extLst>
          </p:cNvPr>
          <p:cNvCxnSpPr>
            <a:cxnSpLocks/>
          </p:cNvCxnSpPr>
          <p:nvPr>
            <p:custDataLst>
              <p:tags r:id="rId16"/>
            </p:custDataLst>
          </p:nvPr>
        </p:nvCxnSpPr>
        <p:spPr>
          <a:xfrm>
            <a:off x="6331009" y="2505243"/>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1" name="LineBasicStrong 6">
            <a:extLst>
              <a:ext uri="{FF2B5EF4-FFF2-40B4-BE49-F238E27FC236}">
                <a16:creationId xmlns:a16="http://schemas.microsoft.com/office/drawing/2014/main" id="{7C3E4549-B81C-859C-4197-F2A6D153357F}"/>
              </a:ext>
            </a:extLst>
          </p:cNvPr>
          <p:cNvCxnSpPr>
            <a:cxnSpLocks/>
          </p:cNvCxnSpPr>
          <p:nvPr>
            <p:custDataLst>
              <p:tags r:id="rId17"/>
            </p:custDataLst>
          </p:nvPr>
        </p:nvCxnSpPr>
        <p:spPr>
          <a:xfrm>
            <a:off x="6331009" y="2869040"/>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2" name="LineBasicStrong 6">
            <a:extLst>
              <a:ext uri="{FF2B5EF4-FFF2-40B4-BE49-F238E27FC236}">
                <a16:creationId xmlns:a16="http://schemas.microsoft.com/office/drawing/2014/main" id="{128B6082-CABC-CD27-17BB-960441C80B6D}"/>
              </a:ext>
            </a:extLst>
          </p:cNvPr>
          <p:cNvCxnSpPr>
            <a:cxnSpLocks/>
          </p:cNvCxnSpPr>
          <p:nvPr>
            <p:custDataLst>
              <p:tags r:id="rId18"/>
            </p:custDataLst>
          </p:nvPr>
        </p:nvCxnSpPr>
        <p:spPr>
          <a:xfrm>
            <a:off x="6331009" y="3232837"/>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3" name="LineBasicStrong 6">
            <a:extLst>
              <a:ext uri="{FF2B5EF4-FFF2-40B4-BE49-F238E27FC236}">
                <a16:creationId xmlns:a16="http://schemas.microsoft.com/office/drawing/2014/main" id="{23485BE0-121D-C29F-9076-D46F4A7D4593}"/>
              </a:ext>
            </a:extLst>
          </p:cNvPr>
          <p:cNvCxnSpPr>
            <a:cxnSpLocks/>
          </p:cNvCxnSpPr>
          <p:nvPr>
            <p:custDataLst>
              <p:tags r:id="rId19"/>
            </p:custDataLst>
          </p:nvPr>
        </p:nvCxnSpPr>
        <p:spPr>
          <a:xfrm>
            <a:off x="6331009" y="3596634"/>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4" name="LineBasicStrong 6">
            <a:extLst>
              <a:ext uri="{FF2B5EF4-FFF2-40B4-BE49-F238E27FC236}">
                <a16:creationId xmlns:a16="http://schemas.microsoft.com/office/drawing/2014/main" id="{4B959305-F37D-9F50-D9BD-6E65D73223E4}"/>
              </a:ext>
            </a:extLst>
          </p:cNvPr>
          <p:cNvCxnSpPr>
            <a:cxnSpLocks/>
          </p:cNvCxnSpPr>
          <p:nvPr>
            <p:custDataLst>
              <p:tags r:id="rId20"/>
            </p:custDataLst>
          </p:nvPr>
        </p:nvCxnSpPr>
        <p:spPr>
          <a:xfrm>
            <a:off x="6331009" y="3960431"/>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5" name="LineBasicStrong 6">
            <a:extLst>
              <a:ext uri="{FF2B5EF4-FFF2-40B4-BE49-F238E27FC236}">
                <a16:creationId xmlns:a16="http://schemas.microsoft.com/office/drawing/2014/main" id="{43CC2A49-18C7-BBBB-25ED-8D0CC4AC7CAD}"/>
              </a:ext>
            </a:extLst>
          </p:cNvPr>
          <p:cNvCxnSpPr>
            <a:cxnSpLocks/>
          </p:cNvCxnSpPr>
          <p:nvPr>
            <p:custDataLst>
              <p:tags r:id="rId21"/>
            </p:custDataLst>
          </p:nvPr>
        </p:nvCxnSpPr>
        <p:spPr>
          <a:xfrm>
            <a:off x="6331009" y="4324228"/>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6" name="LineBasicStrong 6">
            <a:extLst>
              <a:ext uri="{FF2B5EF4-FFF2-40B4-BE49-F238E27FC236}">
                <a16:creationId xmlns:a16="http://schemas.microsoft.com/office/drawing/2014/main" id="{DD107271-B6E9-22DE-5113-F7A5522E8A22}"/>
              </a:ext>
            </a:extLst>
          </p:cNvPr>
          <p:cNvCxnSpPr>
            <a:cxnSpLocks/>
          </p:cNvCxnSpPr>
          <p:nvPr>
            <p:custDataLst>
              <p:tags r:id="rId22"/>
            </p:custDataLst>
          </p:nvPr>
        </p:nvCxnSpPr>
        <p:spPr>
          <a:xfrm>
            <a:off x="6331009" y="4688025"/>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7" name="LineBasicStrong 6">
            <a:extLst>
              <a:ext uri="{FF2B5EF4-FFF2-40B4-BE49-F238E27FC236}">
                <a16:creationId xmlns:a16="http://schemas.microsoft.com/office/drawing/2014/main" id="{1DDD350E-CA00-C814-B5A9-8662805BE1BA}"/>
              </a:ext>
            </a:extLst>
          </p:cNvPr>
          <p:cNvCxnSpPr>
            <a:cxnSpLocks/>
          </p:cNvCxnSpPr>
          <p:nvPr>
            <p:custDataLst>
              <p:tags r:id="rId23"/>
            </p:custDataLst>
          </p:nvPr>
        </p:nvCxnSpPr>
        <p:spPr>
          <a:xfrm>
            <a:off x="6331009" y="5051822"/>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8" name="LineBasicStrong 6">
            <a:extLst>
              <a:ext uri="{FF2B5EF4-FFF2-40B4-BE49-F238E27FC236}">
                <a16:creationId xmlns:a16="http://schemas.microsoft.com/office/drawing/2014/main" id="{24660038-E0A4-310B-C51E-22B0E2C2CBBC}"/>
              </a:ext>
            </a:extLst>
          </p:cNvPr>
          <p:cNvCxnSpPr>
            <a:cxnSpLocks/>
          </p:cNvCxnSpPr>
          <p:nvPr>
            <p:custDataLst>
              <p:tags r:id="rId24"/>
            </p:custDataLst>
          </p:nvPr>
        </p:nvCxnSpPr>
        <p:spPr>
          <a:xfrm>
            <a:off x="6331009" y="5415619"/>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7" name="LineBasicStrong 6">
            <a:extLst>
              <a:ext uri="{FF2B5EF4-FFF2-40B4-BE49-F238E27FC236}">
                <a16:creationId xmlns:a16="http://schemas.microsoft.com/office/drawing/2014/main" id="{9BD2F27A-F72F-499E-8240-B9757AAD8365}"/>
              </a:ext>
            </a:extLst>
          </p:cNvPr>
          <p:cNvCxnSpPr>
            <a:cxnSpLocks/>
          </p:cNvCxnSpPr>
          <p:nvPr>
            <p:custDataLst>
              <p:tags r:id="rId25"/>
            </p:custDataLst>
          </p:nvPr>
        </p:nvCxnSpPr>
        <p:spPr>
          <a:xfrm>
            <a:off x="6331008" y="1360104"/>
            <a:ext cx="5306256"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 Placeholder 20">
            <a:extLst>
              <a:ext uri="{FF2B5EF4-FFF2-40B4-BE49-F238E27FC236}">
                <a16:creationId xmlns:a16="http://schemas.microsoft.com/office/drawing/2014/main" id="{0342E043-FBAF-FDE5-BAA9-5BE3B52C9068}"/>
              </a:ext>
            </a:extLst>
          </p:cNvPr>
          <p:cNvSpPr txBox="1">
            <a:spLocks/>
          </p:cNvSpPr>
          <p:nvPr/>
        </p:nvSpPr>
        <p:spPr>
          <a:xfrm>
            <a:off x="2168373" y="6303800"/>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Agentic and Reliant filed comments together on Mar 20  |  2. Stream Datacenters and Provident filed comments together on Mar 20</a:t>
            </a:r>
          </a:p>
        </p:txBody>
      </p:sp>
      <p:sp>
        <p:nvSpPr>
          <p:cNvPr id="4" name="Text Placeholder 20">
            <a:extLst>
              <a:ext uri="{FF2B5EF4-FFF2-40B4-BE49-F238E27FC236}">
                <a16:creationId xmlns:a16="http://schemas.microsoft.com/office/drawing/2014/main" id="{EC0B732A-F7E1-A613-8F15-66E3DFB52D60}"/>
              </a:ext>
            </a:extLst>
          </p:cNvPr>
          <p:cNvSpPr txBox="1">
            <a:spLocks/>
          </p:cNvSpPr>
          <p:nvPr/>
        </p:nvSpPr>
        <p:spPr>
          <a:xfrm>
            <a:off x="2168373" y="6142108"/>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based on list of comments submitted as of 3/23</a:t>
            </a:r>
          </a:p>
        </p:txBody>
      </p:sp>
    </p:spTree>
    <p:extLst>
      <p:ext uri="{BB962C8B-B14F-4D97-AF65-F5344CB8AC3E}">
        <p14:creationId xmlns:p14="http://schemas.microsoft.com/office/powerpoint/2010/main" val="1244248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FA916EE-854E-C392-9F89-8D03ED953AE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5" name="think-cell data - do not delete" hidden="1">
                        <a:extLst>
                          <a:ext uri="{FF2B5EF4-FFF2-40B4-BE49-F238E27FC236}">
                            <a16:creationId xmlns:a16="http://schemas.microsoft.com/office/drawing/2014/main" id="{BFA916EE-854E-C392-9F89-8D03ED953AE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C8D292E-B49A-E62E-0B9A-1CCF5AF5487E}"/>
              </a:ext>
            </a:extLst>
          </p:cNvPr>
          <p:cNvSpPr>
            <a:spLocks noGrp="1"/>
          </p:cNvSpPr>
          <p:nvPr>
            <p:ph type="title"/>
          </p:nvPr>
        </p:nvSpPr>
        <p:spPr>
          <a:xfrm>
            <a:off x="1257300" y="457200"/>
            <a:ext cx="10401300" cy="914400"/>
          </a:xfrm>
        </p:spPr>
        <p:txBody>
          <a:bodyPr vert="horz">
            <a:noAutofit/>
          </a:bodyPr>
          <a:lstStyle/>
          <a:p>
            <a:r>
              <a:rPr lang="en-US" dirty="0"/>
              <a:t>Comments Filed after Workshop up to March 30, 2026</a:t>
            </a:r>
            <a:br>
              <a:rPr lang="en-US" dirty="0"/>
            </a:br>
            <a:endParaRPr lang="en-US" dirty="0"/>
          </a:p>
        </p:txBody>
      </p:sp>
      <p:sp>
        <p:nvSpPr>
          <p:cNvPr id="3" name="Slide Number Placeholder 4">
            <a:extLst>
              <a:ext uri="{FF2B5EF4-FFF2-40B4-BE49-F238E27FC236}">
                <a16:creationId xmlns:a16="http://schemas.microsoft.com/office/drawing/2014/main" id="{F46E6C05-EF4B-D61D-A62A-81AF1F1DBF6A}"/>
              </a:ext>
            </a:extLst>
          </p:cNvPr>
          <p:cNvSpPr>
            <a:spLocks noGrp="1"/>
          </p:cNvSpPr>
          <p:nvPr>
            <p:ph type="sldNum" sz="quarter" idx="12"/>
          </p:nvPr>
        </p:nvSpPr>
        <p:spPr/>
        <p:txBody>
          <a:bodyPr/>
          <a:lstStyle/>
          <a:p>
            <a:fld id="{BCDE79FB-97BA-492B-8D57-F1373F9ADA95}" type="slidenum">
              <a:rPr lang="en-US" sz="1600" smtClean="0"/>
              <a:t>38</a:t>
            </a:fld>
            <a:endParaRPr lang="en-US" sz="1600"/>
          </a:p>
        </p:txBody>
      </p:sp>
      <p:sp>
        <p:nvSpPr>
          <p:cNvPr id="6" name="TextBox 5">
            <a:extLst>
              <a:ext uri="{FF2B5EF4-FFF2-40B4-BE49-F238E27FC236}">
                <a16:creationId xmlns:a16="http://schemas.microsoft.com/office/drawing/2014/main" id="{0AE8BA9E-A4E7-7A36-5F1C-466E3D7E7A16}"/>
              </a:ext>
            </a:extLst>
          </p:cNvPr>
          <p:cNvSpPr txBox="1">
            <a:spLocks/>
          </p:cNvSpPr>
          <p:nvPr/>
        </p:nvSpPr>
        <p:spPr>
          <a:xfrm>
            <a:off x="6862572" y="1119415"/>
            <a:ext cx="4274820"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t>Speaker</a:t>
            </a:r>
          </a:p>
        </p:txBody>
      </p:sp>
      <p:sp>
        <p:nvSpPr>
          <p:cNvPr id="11" name="TextBox 10">
            <a:extLst>
              <a:ext uri="{FF2B5EF4-FFF2-40B4-BE49-F238E27FC236}">
                <a16:creationId xmlns:a16="http://schemas.microsoft.com/office/drawing/2014/main" id="{8FDFF878-FBE0-047C-01A8-DD9D1088420F}"/>
              </a:ext>
            </a:extLst>
          </p:cNvPr>
          <p:cNvSpPr txBox="1">
            <a:spLocks/>
          </p:cNvSpPr>
          <p:nvPr/>
        </p:nvSpPr>
        <p:spPr>
          <a:xfrm>
            <a:off x="1257300" y="1119415"/>
            <a:ext cx="4274820"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t>Company</a:t>
            </a:r>
          </a:p>
        </p:txBody>
      </p:sp>
      <p:pic>
        <p:nvPicPr>
          <p:cNvPr id="1026" name="Picture 2" descr="Compare Oncor Energy Electricity Rates (Updated April, 2026)">
            <a:extLst>
              <a:ext uri="{FF2B5EF4-FFF2-40B4-BE49-F238E27FC236}">
                <a16:creationId xmlns:a16="http://schemas.microsoft.com/office/drawing/2014/main" id="{CBE42D7E-5EF4-525F-305A-1F306F40FF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7299" y="4588072"/>
            <a:ext cx="1063240" cy="531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wer Colorado River Authority (LCRA)">
            <a:extLst>
              <a:ext uri="{FF2B5EF4-FFF2-40B4-BE49-F238E27FC236}">
                <a16:creationId xmlns:a16="http://schemas.microsoft.com/office/drawing/2014/main" id="{42D5AD1F-3AF1-D5A1-359A-5C90C8E647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7300" y="3839048"/>
            <a:ext cx="1231793" cy="768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gine No. 1 Jobs and Company Culture">
            <a:extLst>
              <a:ext uri="{FF2B5EF4-FFF2-40B4-BE49-F238E27FC236}">
                <a16:creationId xmlns:a16="http://schemas.microsoft.com/office/drawing/2014/main" id="{07008536-528F-0CA9-92F6-F6383A88BC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57300" y="2898411"/>
            <a:ext cx="3123079" cy="13880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me | Schaper Energy Consulting">
            <a:extLst>
              <a:ext uri="{FF2B5EF4-FFF2-40B4-BE49-F238E27FC236}">
                <a16:creationId xmlns:a16="http://schemas.microsoft.com/office/drawing/2014/main" id="{83E22F25-6D11-116F-3F5B-507589C8108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7301" y="1411731"/>
            <a:ext cx="580644" cy="5770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olic Development Partners logo">
            <a:extLst>
              <a:ext uri="{FF2B5EF4-FFF2-40B4-BE49-F238E27FC236}">
                <a16:creationId xmlns:a16="http://schemas.microsoft.com/office/drawing/2014/main" id="{158BA95E-38E2-8FAB-4ACD-24E743DE6106}"/>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4357" t="25578" b="33579"/>
          <a:stretch>
            <a:fillRect/>
          </a:stretch>
        </p:blipFill>
        <p:spPr bwMode="auto">
          <a:xfrm>
            <a:off x="1257300" y="2034900"/>
            <a:ext cx="1241659" cy="592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FAEF733-64AF-79B9-1B3F-32C64AD8E55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57300" y="5242786"/>
            <a:ext cx="1361581" cy="4836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40F0A5E-C500-5DDB-12E6-6E9CC684A2CC}"/>
              </a:ext>
            </a:extLst>
          </p:cNvPr>
          <p:cNvPicPr>
            <a:picLocks noChangeAspect="1"/>
          </p:cNvPicPr>
          <p:nvPr/>
        </p:nvPicPr>
        <p:blipFill>
          <a:blip r:embed="rId19"/>
          <a:srcRect l="7034"/>
          <a:stretch>
            <a:fillRect/>
          </a:stretch>
        </p:blipFill>
        <p:spPr>
          <a:xfrm>
            <a:off x="1257299" y="2497658"/>
            <a:ext cx="2839800" cy="928089"/>
          </a:xfrm>
          <a:prstGeom prst="rect">
            <a:avLst/>
          </a:prstGeom>
        </p:spPr>
      </p:pic>
      <p:sp>
        <p:nvSpPr>
          <p:cNvPr id="12" name="TextBox 11">
            <a:extLst>
              <a:ext uri="{FF2B5EF4-FFF2-40B4-BE49-F238E27FC236}">
                <a16:creationId xmlns:a16="http://schemas.microsoft.com/office/drawing/2014/main" id="{545B1647-6D89-6987-74BE-84122E1719EE}"/>
              </a:ext>
            </a:extLst>
          </p:cNvPr>
          <p:cNvSpPr txBox="1">
            <a:spLocks/>
          </p:cNvSpPr>
          <p:nvPr/>
        </p:nvSpPr>
        <p:spPr>
          <a:xfrm>
            <a:off x="6862572" y="1585927"/>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Andrew Schaper</a:t>
            </a:r>
          </a:p>
        </p:txBody>
      </p:sp>
      <p:sp>
        <p:nvSpPr>
          <p:cNvPr id="15" name="TextBox 14">
            <a:extLst>
              <a:ext uri="{FF2B5EF4-FFF2-40B4-BE49-F238E27FC236}">
                <a16:creationId xmlns:a16="http://schemas.microsoft.com/office/drawing/2014/main" id="{391401C2-B395-EEAD-DF0E-72E9D7C0F0AE}"/>
              </a:ext>
            </a:extLst>
          </p:cNvPr>
          <p:cNvSpPr txBox="1">
            <a:spLocks/>
          </p:cNvSpPr>
          <p:nvPr/>
        </p:nvSpPr>
        <p:spPr>
          <a:xfrm>
            <a:off x="6862572" y="2216653"/>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Shannon Caraway</a:t>
            </a:r>
          </a:p>
        </p:txBody>
      </p:sp>
      <p:sp>
        <p:nvSpPr>
          <p:cNvPr id="18" name="TextBox 17">
            <a:extLst>
              <a:ext uri="{FF2B5EF4-FFF2-40B4-BE49-F238E27FC236}">
                <a16:creationId xmlns:a16="http://schemas.microsoft.com/office/drawing/2014/main" id="{EEBC030C-62AA-75D7-0527-648E8DC6F49D}"/>
              </a:ext>
            </a:extLst>
          </p:cNvPr>
          <p:cNvSpPr txBox="1">
            <a:spLocks/>
          </p:cNvSpPr>
          <p:nvPr/>
        </p:nvSpPr>
        <p:spPr>
          <a:xfrm>
            <a:off x="6862572" y="2847380"/>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Lee Bratcher</a:t>
            </a:r>
          </a:p>
        </p:txBody>
      </p:sp>
      <p:sp>
        <p:nvSpPr>
          <p:cNvPr id="21" name="TextBox 20">
            <a:extLst>
              <a:ext uri="{FF2B5EF4-FFF2-40B4-BE49-F238E27FC236}">
                <a16:creationId xmlns:a16="http://schemas.microsoft.com/office/drawing/2014/main" id="{9D7ABB63-3C22-D489-5FA4-9CFF8CA938D1}"/>
              </a:ext>
            </a:extLst>
          </p:cNvPr>
          <p:cNvSpPr txBox="1">
            <a:spLocks/>
          </p:cNvSpPr>
          <p:nvPr/>
        </p:nvSpPr>
        <p:spPr>
          <a:xfrm>
            <a:off x="6862572" y="3478106"/>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Adam Taylor</a:t>
            </a:r>
          </a:p>
        </p:txBody>
      </p:sp>
      <p:sp>
        <p:nvSpPr>
          <p:cNvPr id="24" name="TextBox 23">
            <a:extLst>
              <a:ext uri="{FF2B5EF4-FFF2-40B4-BE49-F238E27FC236}">
                <a16:creationId xmlns:a16="http://schemas.microsoft.com/office/drawing/2014/main" id="{3BB89CCF-233B-FB5B-F0BE-8F56CE8E2237}"/>
              </a:ext>
            </a:extLst>
          </p:cNvPr>
          <p:cNvSpPr txBox="1">
            <a:spLocks/>
          </p:cNvSpPr>
          <p:nvPr/>
        </p:nvSpPr>
        <p:spPr>
          <a:xfrm>
            <a:off x="6862572" y="4108833"/>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Blake Holt, Sandeep Borkar </a:t>
            </a:r>
          </a:p>
        </p:txBody>
      </p:sp>
      <p:sp>
        <p:nvSpPr>
          <p:cNvPr id="27" name="TextBox 26">
            <a:extLst>
              <a:ext uri="{FF2B5EF4-FFF2-40B4-BE49-F238E27FC236}">
                <a16:creationId xmlns:a16="http://schemas.microsoft.com/office/drawing/2014/main" id="{65AD0CD8-718C-2940-B574-3CF7F072F738}"/>
              </a:ext>
            </a:extLst>
          </p:cNvPr>
          <p:cNvSpPr txBox="1">
            <a:spLocks/>
          </p:cNvSpPr>
          <p:nvPr/>
        </p:nvSpPr>
        <p:spPr>
          <a:xfrm>
            <a:off x="6862572" y="4739559"/>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Harsh Naik</a:t>
            </a:r>
          </a:p>
        </p:txBody>
      </p:sp>
      <p:cxnSp>
        <p:nvCxnSpPr>
          <p:cNvPr id="7" name="LineBasicDefault 7">
            <a:extLst>
              <a:ext uri="{FF2B5EF4-FFF2-40B4-BE49-F238E27FC236}">
                <a16:creationId xmlns:a16="http://schemas.microsoft.com/office/drawing/2014/main" id="{108D83F7-25EA-84A4-189B-6308CED5BE17}"/>
              </a:ext>
            </a:extLst>
          </p:cNvPr>
          <p:cNvCxnSpPr>
            <a:cxnSpLocks/>
          </p:cNvCxnSpPr>
          <p:nvPr>
            <p:custDataLst>
              <p:tags r:id="rId2"/>
            </p:custDataLst>
          </p:nvPr>
        </p:nvCxnSpPr>
        <p:spPr>
          <a:xfrm>
            <a:off x="1257299" y="1384886"/>
            <a:ext cx="10401299"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LineBasicDefault 7">
            <a:extLst>
              <a:ext uri="{FF2B5EF4-FFF2-40B4-BE49-F238E27FC236}">
                <a16:creationId xmlns:a16="http://schemas.microsoft.com/office/drawing/2014/main" id="{A9D01431-E9EC-7A93-1F74-50EB830775AB}"/>
              </a:ext>
            </a:extLst>
          </p:cNvPr>
          <p:cNvCxnSpPr>
            <a:cxnSpLocks/>
          </p:cNvCxnSpPr>
          <p:nvPr>
            <p:custDataLst>
              <p:tags r:id="rId3"/>
            </p:custDataLst>
          </p:nvPr>
        </p:nvCxnSpPr>
        <p:spPr>
          <a:xfrm>
            <a:off x="1257299" y="2015613"/>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LineBasicDefault 7">
            <a:extLst>
              <a:ext uri="{FF2B5EF4-FFF2-40B4-BE49-F238E27FC236}">
                <a16:creationId xmlns:a16="http://schemas.microsoft.com/office/drawing/2014/main" id="{F41ACDC3-8652-9F87-5F67-45927C6CC7AE}"/>
              </a:ext>
            </a:extLst>
          </p:cNvPr>
          <p:cNvCxnSpPr>
            <a:cxnSpLocks/>
          </p:cNvCxnSpPr>
          <p:nvPr>
            <p:custDataLst>
              <p:tags r:id="rId4"/>
            </p:custDataLst>
          </p:nvPr>
        </p:nvCxnSpPr>
        <p:spPr>
          <a:xfrm>
            <a:off x="1257299" y="2646339"/>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LineBasicDefault 7">
            <a:extLst>
              <a:ext uri="{FF2B5EF4-FFF2-40B4-BE49-F238E27FC236}">
                <a16:creationId xmlns:a16="http://schemas.microsoft.com/office/drawing/2014/main" id="{2FC24D7A-AA1C-F5D9-7BD1-564955973DAD}"/>
              </a:ext>
            </a:extLst>
          </p:cNvPr>
          <p:cNvCxnSpPr>
            <a:cxnSpLocks/>
          </p:cNvCxnSpPr>
          <p:nvPr>
            <p:custDataLst>
              <p:tags r:id="rId5"/>
            </p:custDataLst>
          </p:nvPr>
        </p:nvCxnSpPr>
        <p:spPr>
          <a:xfrm>
            <a:off x="1257299" y="3277066"/>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LineBasicDefault 7">
            <a:extLst>
              <a:ext uri="{FF2B5EF4-FFF2-40B4-BE49-F238E27FC236}">
                <a16:creationId xmlns:a16="http://schemas.microsoft.com/office/drawing/2014/main" id="{8B7D3C2B-2D39-AC31-7E7A-3B17E5ACFE5D}"/>
              </a:ext>
            </a:extLst>
          </p:cNvPr>
          <p:cNvCxnSpPr>
            <a:cxnSpLocks/>
          </p:cNvCxnSpPr>
          <p:nvPr>
            <p:custDataLst>
              <p:tags r:id="rId6"/>
            </p:custDataLst>
          </p:nvPr>
        </p:nvCxnSpPr>
        <p:spPr>
          <a:xfrm>
            <a:off x="1257299" y="3907792"/>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LineBasicDefault 7">
            <a:extLst>
              <a:ext uri="{FF2B5EF4-FFF2-40B4-BE49-F238E27FC236}">
                <a16:creationId xmlns:a16="http://schemas.microsoft.com/office/drawing/2014/main" id="{767A2554-6B58-33EB-C6A7-02EE75D8A916}"/>
              </a:ext>
            </a:extLst>
          </p:cNvPr>
          <p:cNvCxnSpPr>
            <a:cxnSpLocks/>
          </p:cNvCxnSpPr>
          <p:nvPr>
            <p:custDataLst>
              <p:tags r:id="rId7"/>
            </p:custDataLst>
          </p:nvPr>
        </p:nvCxnSpPr>
        <p:spPr>
          <a:xfrm>
            <a:off x="1257299" y="4538519"/>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 name="LineBasicDefault 7">
            <a:extLst>
              <a:ext uri="{FF2B5EF4-FFF2-40B4-BE49-F238E27FC236}">
                <a16:creationId xmlns:a16="http://schemas.microsoft.com/office/drawing/2014/main" id="{98314330-4A34-1B31-3257-E58DBD33272A}"/>
              </a:ext>
            </a:extLst>
          </p:cNvPr>
          <p:cNvCxnSpPr>
            <a:cxnSpLocks/>
          </p:cNvCxnSpPr>
          <p:nvPr>
            <p:custDataLst>
              <p:tags r:id="rId8"/>
            </p:custDataLst>
          </p:nvPr>
        </p:nvCxnSpPr>
        <p:spPr>
          <a:xfrm>
            <a:off x="1257299" y="5169245"/>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C18D1AE-0B4E-1E8E-93F5-181CCEA4D5CC}"/>
              </a:ext>
            </a:extLst>
          </p:cNvPr>
          <p:cNvSpPr txBox="1">
            <a:spLocks/>
          </p:cNvSpPr>
          <p:nvPr/>
        </p:nvSpPr>
        <p:spPr>
          <a:xfrm>
            <a:off x="6862572" y="5370286"/>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Jim Lee</a:t>
            </a:r>
          </a:p>
        </p:txBody>
      </p:sp>
      <p:cxnSp>
        <p:nvCxnSpPr>
          <p:cNvPr id="9" name="LineBasicDefault 7">
            <a:extLst>
              <a:ext uri="{FF2B5EF4-FFF2-40B4-BE49-F238E27FC236}">
                <a16:creationId xmlns:a16="http://schemas.microsoft.com/office/drawing/2014/main" id="{1C133679-86DB-4D90-7902-34981804F8BB}"/>
              </a:ext>
            </a:extLst>
          </p:cNvPr>
          <p:cNvCxnSpPr>
            <a:cxnSpLocks/>
          </p:cNvCxnSpPr>
          <p:nvPr>
            <p:custDataLst>
              <p:tags r:id="rId9"/>
            </p:custDataLst>
          </p:nvPr>
        </p:nvCxnSpPr>
        <p:spPr>
          <a:xfrm>
            <a:off x="1257299" y="5799972"/>
            <a:ext cx="10401299"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56EE6A0-A2FA-54E8-817A-69F37F43FDCA}"/>
              </a:ext>
            </a:extLst>
          </p:cNvPr>
          <p:cNvSpPr txBox="1">
            <a:spLocks/>
          </p:cNvSpPr>
          <p:nvPr/>
        </p:nvSpPr>
        <p:spPr>
          <a:xfrm>
            <a:off x="6800788" y="6001015"/>
            <a:ext cx="4274820" cy="22864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1440" fontAlgn="ctr"/>
            <a:r>
              <a:rPr lang="en-US">
                <a:solidFill>
                  <a:schemeClr val="dk1"/>
                </a:solidFill>
              </a:rPr>
              <a:t>Ned </a:t>
            </a:r>
            <a:r>
              <a:rPr lang="en-US" err="1">
                <a:solidFill>
                  <a:schemeClr val="dk1"/>
                </a:solidFill>
              </a:rPr>
              <a:t>Bonskowski</a:t>
            </a:r>
            <a:r>
              <a:rPr lang="en-US">
                <a:solidFill>
                  <a:schemeClr val="dk1"/>
                </a:solidFill>
              </a:rPr>
              <a:t>, Monica Jha</a:t>
            </a:r>
            <a:endParaRPr lang="en-US" sz="1400">
              <a:solidFill>
                <a:srgbClr val="000000"/>
              </a:solidFill>
            </a:endParaRPr>
          </a:p>
        </p:txBody>
      </p:sp>
      <p:pic>
        <p:nvPicPr>
          <p:cNvPr id="23" name="Picture 22">
            <a:extLst>
              <a:ext uri="{FF2B5EF4-FFF2-40B4-BE49-F238E27FC236}">
                <a16:creationId xmlns:a16="http://schemas.microsoft.com/office/drawing/2014/main" id="{355F7301-F588-12F2-84A6-5D2F99FAF19A}"/>
              </a:ext>
            </a:extLst>
          </p:cNvPr>
          <p:cNvPicPr>
            <a:picLocks noChangeAspect="1"/>
          </p:cNvPicPr>
          <p:nvPr/>
        </p:nvPicPr>
        <p:blipFill>
          <a:blip r:embed="rId20"/>
          <a:stretch>
            <a:fillRect/>
          </a:stretch>
        </p:blipFill>
        <p:spPr>
          <a:xfrm>
            <a:off x="1257299" y="6001015"/>
            <a:ext cx="1195329" cy="258016"/>
          </a:xfrm>
          <a:prstGeom prst="rect">
            <a:avLst/>
          </a:prstGeom>
        </p:spPr>
      </p:pic>
    </p:spTree>
    <p:extLst>
      <p:ext uri="{BB962C8B-B14F-4D97-AF65-F5344CB8AC3E}">
        <p14:creationId xmlns:p14="http://schemas.microsoft.com/office/powerpoint/2010/main" val="1060000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8FA4B-798D-9E3B-B120-F83E2472D83F}"/>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8A1117F8-E4B2-C6E5-0974-44BF8D3E314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E4073CDC-754F-62E5-5EE7-83A74A57343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6D26E7A5-C378-7C23-F099-7329F10F647D}"/>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15" name="Text Placeholder 2">
            <a:hlinkClick r:id="rId14" action="ppaction://hlinksldjump"/>
            <a:extLst>
              <a:ext uri="{FF2B5EF4-FFF2-40B4-BE49-F238E27FC236}">
                <a16:creationId xmlns:a16="http://schemas.microsoft.com/office/drawing/2014/main" id="{93A7E2A8-3E70-9D61-FEFB-BB8D1536DDB3}"/>
              </a:ext>
            </a:extLst>
          </p:cNvPr>
          <p:cNvSpPr>
            <a:spLocks noGrp="1"/>
          </p:cNvSpPr>
          <p:nvPr>
            <p:custDataLst>
              <p:tags r:id="rId3"/>
            </p:custDataLst>
          </p:nvPr>
        </p:nvSpPr>
        <p:spPr bwMode="auto">
          <a:xfrm>
            <a:off x="4052888" y="181483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dirty="0">
                <a:cs typeface="Arial"/>
              </a:rPr>
              <a:t>Batch Zero Concepts</a:t>
            </a:r>
            <a:endParaRPr lang="en-US" dirty="0"/>
          </a:p>
        </p:txBody>
      </p:sp>
      <p:sp>
        <p:nvSpPr>
          <p:cNvPr id="16" name="Text Placeholder 2">
            <a:hlinkClick r:id="rId15" action="ppaction://hlinksldjump"/>
            <a:extLst>
              <a:ext uri="{FF2B5EF4-FFF2-40B4-BE49-F238E27FC236}">
                <a16:creationId xmlns:a16="http://schemas.microsoft.com/office/drawing/2014/main" id="{02D68FD6-E5E0-00C4-A6AB-E011B1C1CB7C}"/>
              </a:ext>
            </a:extLst>
          </p:cNvPr>
          <p:cNvSpPr>
            <a:spLocks noGrp="1"/>
          </p:cNvSpPr>
          <p:nvPr>
            <p:custDataLst>
              <p:tags r:id="rId4"/>
            </p:custDataLst>
          </p:nvPr>
        </p:nvSpPr>
        <p:spPr bwMode="auto">
          <a:xfrm>
            <a:off x="4052888" y="317246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Summary of ERCOT Comments</a:t>
            </a:r>
          </a:p>
        </p:txBody>
      </p:sp>
      <p:sp>
        <p:nvSpPr>
          <p:cNvPr id="4" name="2. Slide Title">
            <a:extLst>
              <a:ext uri="{FF2B5EF4-FFF2-40B4-BE49-F238E27FC236}">
                <a16:creationId xmlns:a16="http://schemas.microsoft.com/office/drawing/2014/main" id="{45980374-81D5-97D7-B599-B96C2F90C527}"/>
              </a:ext>
            </a:extLst>
          </p:cNvPr>
          <p:cNvSpPr>
            <a:spLocks noGrp="1"/>
          </p:cNvSpPr>
          <p:nvPr>
            <p:ph type="title"/>
            <p:custDataLst>
              <p:tags r:id="rId5"/>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E5653CC0-970D-35F3-4BB0-E36924630A7F}"/>
              </a:ext>
            </a:extLst>
          </p:cNvPr>
          <p:cNvSpPr>
            <a:spLocks noGrp="1"/>
          </p:cNvSpPr>
          <p:nvPr>
            <p:ph type="sldNum" sz="quarter" idx="12"/>
          </p:nvPr>
        </p:nvSpPr>
        <p:spPr>
          <a:xfrm>
            <a:off x="11658600" y="4710430"/>
            <a:ext cx="533400" cy="365125"/>
          </a:xfrm>
        </p:spPr>
        <p:txBody>
          <a:bodyPr/>
          <a:lstStyle/>
          <a:p>
            <a:fld id="{BCDE79FB-97BA-492B-8D57-F1373F9ADA95}" type="slidenum">
              <a:rPr lang="en-US" smtClean="0"/>
              <a:t>39</a:t>
            </a:fld>
            <a:endParaRPr lang="en-US"/>
          </a:p>
        </p:txBody>
      </p:sp>
      <p:sp>
        <p:nvSpPr>
          <p:cNvPr id="2" name="Text Placeholder 2">
            <a:hlinkClick r:id="rId16" action="ppaction://hlinksldjump"/>
            <a:extLst>
              <a:ext uri="{FF2B5EF4-FFF2-40B4-BE49-F238E27FC236}">
                <a16:creationId xmlns:a16="http://schemas.microsoft.com/office/drawing/2014/main" id="{D7C749B3-DD29-5849-C039-9FEAFEAF4836}"/>
              </a:ext>
            </a:extLst>
          </p:cNvPr>
          <p:cNvSpPr>
            <a:spLocks noGrp="1"/>
          </p:cNvSpPr>
          <p:nvPr>
            <p:custDataLst>
              <p:tags r:id="rId6"/>
            </p:custDataLst>
          </p:nvPr>
        </p:nvSpPr>
        <p:spPr bwMode="auto">
          <a:xfrm>
            <a:off x="4052886" y="381032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3" name="Text Placeholder 2">
            <a:hlinkClick r:id="rId17" action="ppaction://hlinksldjump"/>
            <a:extLst>
              <a:ext uri="{FF2B5EF4-FFF2-40B4-BE49-F238E27FC236}">
                <a16:creationId xmlns:a16="http://schemas.microsoft.com/office/drawing/2014/main" id="{5FFAC6B2-9138-786B-9494-8C6A8FBE2280}"/>
              </a:ext>
            </a:extLst>
          </p:cNvPr>
          <p:cNvSpPr>
            <a:spLocks noGrp="1"/>
          </p:cNvSpPr>
          <p:nvPr>
            <p:custDataLst>
              <p:tags r:id="rId7"/>
            </p:custDataLst>
          </p:nvPr>
        </p:nvSpPr>
        <p:spPr bwMode="auto">
          <a:xfrm>
            <a:off x="4052886" y="445008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BYOG discussion</a:t>
            </a:r>
          </a:p>
        </p:txBody>
      </p:sp>
      <p:sp>
        <p:nvSpPr>
          <p:cNvPr id="9" name="Text Placeholder 2">
            <a:hlinkClick r:id="rId18" action="ppaction://hlinksldjump"/>
            <a:extLst>
              <a:ext uri="{FF2B5EF4-FFF2-40B4-BE49-F238E27FC236}">
                <a16:creationId xmlns:a16="http://schemas.microsoft.com/office/drawing/2014/main" id="{BE8CFD01-6955-558B-3916-AEDA91B4E8A0}"/>
              </a:ext>
            </a:extLst>
          </p:cNvPr>
          <p:cNvSpPr>
            <a:spLocks noGrp="1"/>
          </p:cNvSpPr>
          <p:nvPr>
            <p:custDataLst>
              <p:tags r:id="rId8"/>
            </p:custDataLst>
          </p:nvPr>
        </p:nvSpPr>
        <p:spPr bwMode="auto">
          <a:xfrm>
            <a:off x="4052886" y="1185997"/>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Timeline and Governance Recap</a:t>
            </a:r>
          </a:p>
        </p:txBody>
      </p:sp>
      <p:sp>
        <p:nvSpPr>
          <p:cNvPr id="5" name="Text Placeholder 2">
            <a:extLst>
              <a:ext uri="{FF2B5EF4-FFF2-40B4-BE49-F238E27FC236}">
                <a16:creationId xmlns:a16="http://schemas.microsoft.com/office/drawing/2014/main" id="{7491F439-5F31-D50D-74F7-4A3A73559CCC}"/>
              </a:ext>
            </a:extLst>
          </p:cNvPr>
          <p:cNvSpPr>
            <a:spLocks noGrp="1"/>
          </p:cNvSpPr>
          <p:nvPr>
            <p:custDataLst>
              <p:tags r:id="rId9"/>
            </p:custDataLst>
          </p:nvPr>
        </p:nvSpPr>
        <p:spPr bwMode="auto">
          <a:xfrm>
            <a:off x="4052886" y="317246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dirty="0">
                <a:solidFill>
                  <a:schemeClr val="bg1"/>
                </a:solidFill>
              </a:rPr>
              <a:t>Summary of ERCOT Feedback</a:t>
            </a:r>
            <a:endParaRPr lang="en-US" dirty="0">
              <a:solidFill>
                <a:schemeClr val="bg1"/>
              </a:solidFill>
            </a:endParaRPr>
          </a:p>
        </p:txBody>
      </p:sp>
      <p:sp>
        <p:nvSpPr>
          <p:cNvPr id="11" name="Text Placeholder 2">
            <a:hlinkClick r:id="rId14" action="ppaction://hlinksldjump"/>
            <a:extLst>
              <a:ext uri="{FF2B5EF4-FFF2-40B4-BE49-F238E27FC236}">
                <a16:creationId xmlns:a16="http://schemas.microsoft.com/office/drawing/2014/main" id="{38BC2EC7-CC03-35CC-671C-DBACDA14B666}"/>
              </a:ext>
            </a:extLst>
          </p:cNvPr>
          <p:cNvSpPr>
            <a:spLocks noGrp="1"/>
          </p:cNvSpPr>
          <p:nvPr>
            <p:custDataLst>
              <p:tags r:id="rId10"/>
            </p:custDataLst>
          </p:nvPr>
        </p:nvSpPr>
        <p:spPr bwMode="auto">
          <a:xfrm>
            <a:off x="4052886" y="24919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dirty="0">
                <a:cs typeface="Arial"/>
              </a:rPr>
              <a:t>Stakeholder Feedback</a:t>
            </a:r>
            <a:endParaRPr lang="en-US" dirty="0"/>
          </a:p>
        </p:txBody>
      </p:sp>
    </p:spTree>
    <p:custDataLst>
      <p:tags r:id="rId1"/>
    </p:custDataLst>
    <p:extLst>
      <p:ext uri="{BB962C8B-B14F-4D97-AF65-F5344CB8AC3E}">
        <p14:creationId xmlns:p14="http://schemas.microsoft.com/office/powerpoint/2010/main" val="239372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extLst>
              <p:ext uri="{D42A27DB-BD31-4B8C-83A1-F6EECF244321}">
                <p14:modId xmlns:p14="http://schemas.microsoft.com/office/powerpoint/2010/main" val="4231566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4" imgW="404" imgH="405" progId="TCLayout.ActiveDocument.1">
                  <p:embed/>
                </p:oleObj>
              </mc:Choice>
              <mc:Fallback>
                <p:oleObj name="think-cell Slide" r:id="rId104"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0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Revision Request Timeline</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08163"/>
            <a:ext cx="991186" cy="18573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200" b="1" i="0" u="none" strike="noStrike" kern="0" cap="none" spc="0" normalizeH="0" baseline="0" noProof="0">
                <a:ln>
                  <a:noFill/>
                </a:ln>
                <a:solidFill>
                  <a:srgbClr val="171A1C"/>
                </a:solidFill>
                <a:effectLst/>
                <a:uLnTx/>
                <a:uFillTx/>
                <a:latin typeface="Arial"/>
                <a:ea typeface="+mn-ea"/>
                <a:cs typeface="+mn-cs"/>
              </a:rPr>
              <a:t>Forums</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4"/>
            </p:custDataLst>
          </p:nvPr>
        </p:nvSpPr>
        <p:spPr>
          <a:xfrm>
            <a:off x="554736" y="4637907"/>
            <a:ext cx="991186" cy="4619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1" i="0" u="none" strike="noStrike" kern="0" cap="none" spc="0" normalizeH="0" baseline="0" noProof="0">
                <a:ln>
                  <a:noFill/>
                </a:ln>
                <a:solidFill>
                  <a:srgbClr val="171A1C"/>
                </a:solidFill>
                <a:effectLst/>
                <a:uLnTx/>
                <a:uFillTx/>
                <a:latin typeface="Arial"/>
                <a:ea typeface="+mn-ea"/>
                <a:cs typeface="+mn-cs"/>
              </a:rPr>
              <a:t>ROS (Reliability and Operations Subcommittee) </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5"/>
            </p:custDataLst>
          </p:nvPr>
        </p:nvSpPr>
        <p:spPr bwMode="auto">
          <a:xfrm>
            <a:off x="5754688" y="1328738"/>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3E296299-5773-4028-B143-277AD23565B4}" type="datetime'''''''''''2''''''''''''0''''''''2''''''''''''''''6'''''''''">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2026</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6"/>
            </p:custDataLst>
          </p:nvPr>
        </p:nvSpPr>
        <p:spPr bwMode="auto">
          <a:xfrm>
            <a:off x="5754688" y="1565275"/>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DFEC6E0A-2ED5-421E-943A-B062578FE2D4}" type="datetime'''''''Q''''''''''''''''''''''''''''''''1'''''''''''''">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Q1</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7"/>
            </p:custDataLst>
          </p:nvPr>
        </p:nvSpPr>
        <p:spPr bwMode="auto">
          <a:xfrm>
            <a:off x="7672388" y="1565275"/>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BC8CA2D1-FFC0-4DDF-9587-941655033DE4}" type="datetime'''''''''''''''''''''''''''Q''''''''''''''''''''''''''2'''">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Q2</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8"/>
            </p:custDataLst>
          </p:nvPr>
        </p:nvSpPr>
        <p:spPr bwMode="auto">
          <a:xfrm>
            <a:off x="10629901" y="15652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B7F866B-87F8-469E-B6E1-D29AC806C38E}" type="datetime'''''Q''3'''''''''''''''''''''''''''''">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Q3</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9"/>
            </p:custDataLst>
          </p:nvPr>
        </p:nvSpPr>
        <p:spPr bwMode="auto">
          <a:xfrm>
            <a:off x="5754688" y="1801813"/>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71B9393D-6391-4641-9468-1060D1B60B23}" type="datetime'''''''''''''''''''''''''''''''''F''''e''''''''b'''''">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Feb</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0"/>
            </p:custDataLst>
          </p:nvPr>
        </p:nvSpPr>
        <p:spPr bwMode="auto">
          <a:xfrm>
            <a:off x="6664325"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8F2E445D-5811-4845-9588-AA2E924C923D}" type="datetime'''''''''''''''M''''''''''''''''a''''''''''''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1"/>
            </p:custDataLst>
          </p:nvPr>
        </p:nvSpPr>
        <p:spPr bwMode="auto">
          <a:xfrm>
            <a:off x="7672388"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22D19FDB-AFEC-4FBA-8013-2B007393C6CD}" type="datetime'''''''''''''''Ap''''''''''''''r'''''''''''''''''">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Apr</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2"/>
            </p:custDataLst>
          </p:nvPr>
        </p:nvSpPr>
        <p:spPr bwMode="auto">
          <a:xfrm>
            <a:off x="8647113"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498AC88C-4A98-494C-A76D-C80AC574E163}" type="datetime'''''''''''''''M''ay'">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May</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3"/>
            </p:custDataLst>
          </p:nvPr>
        </p:nvSpPr>
        <p:spPr bwMode="auto">
          <a:xfrm>
            <a:off x="9655175" y="1801813"/>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A12A46E6-6AD6-444C-B063-17AE79DB1410}" type="datetime'''''J''''''''''''''''''''''''''''u''n'''">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Jun</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4"/>
            </p:custDataLst>
          </p:nvPr>
        </p:nvSpPr>
        <p:spPr bwMode="auto">
          <a:xfrm>
            <a:off x="10629900" y="180181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fld id="{E757D571-C5D9-441B-A6EC-77E3AA730126}" type="datetime'''''''''''''''''Ju''''''''''l'''''''''''''''''''''">
              <a:rPr kumimoji="0" lang="en-US" altLang="en-US" sz="1200" b="1" i="0" u="none" strike="noStrike" kern="1200" cap="none" spc="0" normalizeH="0" baseline="0" noProof="0" smtClean="0">
                <a:ln>
                  <a:noFill/>
                </a:ln>
                <a:solidFill>
                  <a:srgbClr val="171A1C"/>
                </a:solidFill>
                <a:effectLst/>
                <a:uLnTx/>
                <a:uFillTx/>
                <a:latin typeface="Arial"/>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171A1C"/>
                </a:buClr>
                <a:buSzPct val="100000"/>
                <a:buFont typeface="Segoe UI" panose="020B0502040204020203" pitchFamily="34" charset="0"/>
                <a:buChar char="​"/>
                <a:tabLst/>
                <a:defRPr/>
              </a:pPr>
              <a:t>Jul</a:t>
            </a:fld>
            <a:endPar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5"/>
            </p:custDataLst>
          </p:nvPr>
        </p:nvCxnSpPr>
        <p:spPr bwMode="auto">
          <a:xfrm flipH="1">
            <a:off x="5699125" y="1565275"/>
            <a:ext cx="5938838"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16"/>
            </p:custDataLst>
          </p:nvPr>
        </p:nvCxnSpPr>
        <p:spPr bwMode="auto">
          <a:xfrm flipH="1">
            <a:off x="5699125" y="1801813"/>
            <a:ext cx="1973263"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17"/>
            </p:custDataLst>
          </p:nvPr>
        </p:nvCxnSpPr>
        <p:spPr bwMode="auto">
          <a:xfrm flipH="1">
            <a:off x="7616825" y="1801813"/>
            <a:ext cx="30130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18"/>
            </p:custDataLst>
          </p:nvPr>
        </p:nvCxnSpPr>
        <p:spPr bwMode="auto">
          <a:xfrm flipH="1">
            <a:off x="10574339" y="1801813"/>
            <a:ext cx="106362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19"/>
            </p:custDataLst>
          </p:nvPr>
        </p:nvCxnSpPr>
        <p:spPr bwMode="auto">
          <a:xfrm>
            <a:off x="5754688"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0"/>
            </p:custDataLst>
          </p:nvPr>
        </p:nvCxnSpPr>
        <p:spPr bwMode="auto">
          <a:xfrm>
            <a:off x="11637963" y="2038350"/>
            <a:ext cx="0" cy="3713163"/>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1"/>
            </p:custDataLst>
          </p:nvPr>
        </p:nvCxnSpPr>
        <p:spPr bwMode="auto">
          <a:xfrm>
            <a:off x="10629900"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2"/>
            </p:custDataLst>
          </p:nvPr>
        </p:nvCxnSpPr>
        <p:spPr bwMode="auto">
          <a:xfrm>
            <a:off x="8647113"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3"/>
            </p:custDataLst>
          </p:nvPr>
        </p:nvCxnSpPr>
        <p:spPr bwMode="auto">
          <a:xfrm>
            <a:off x="6664325"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4"/>
            </p:custDataLst>
          </p:nvPr>
        </p:nvCxnSpPr>
        <p:spPr bwMode="auto">
          <a:xfrm>
            <a:off x="7672388" y="2038350"/>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25"/>
            </p:custDataLst>
          </p:nvPr>
        </p:nvCxnSpPr>
        <p:spPr bwMode="auto">
          <a:xfrm>
            <a:off x="5754688" y="39862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26"/>
            </p:custDataLst>
          </p:nvPr>
        </p:nvCxnSpPr>
        <p:spPr bwMode="auto">
          <a:xfrm>
            <a:off x="5754688" y="54467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27"/>
            </p:custDataLst>
          </p:nvPr>
        </p:nvCxnSpPr>
        <p:spPr bwMode="auto">
          <a:xfrm>
            <a:off x="5754688" y="514191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28"/>
            </p:custDataLst>
          </p:nvPr>
        </p:nvCxnSpPr>
        <p:spPr bwMode="auto">
          <a:xfrm>
            <a:off x="5754688" y="4564063"/>
            <a:ext cx="5883275" cy="0"/>
          </a:xfrm>
          <a:prstGeom prst="line">
            <a:avLst/>
          </a:prstGeom>
          <a:ln w="635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29"/>
            </p:custDataLst>
          </p:nvPr>
        </p:nvCxnSpPr>
        <p:spPr bwMode="auto">
          <a:xfrm>
            <a:off x="5754688" y="5751513"/>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0"/>
            </p:custDataLst>
          </p:nvPr>
        </p:nvCxnSpPr>
        <p:spPr bwMode="gray">
          <a:xfrm>
            <a:off x="6762750"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E0C60F5-3402-51C2-53C4-7A4A899060DB}"/>
              </a:ext>
            </a:extLst>
          </p:cNvPr>
          <p:cNvCxnSpPr/>
          <p:nvPr>
            <p:custDataLst>
              <p:tags r:id="rId31"/>
            </p:custDataLst>
          </p:nvPr>
        </p:nvCxnSpPr>
        <p:spPr bwMode="gray">
          <a:xfrm>
            <a:off x="7834313" y="2038350"/>
            <a:ext cx="0" cy="386715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2"/>
            </p:custDataLst>
          </p:nvPr>
        </p:nvCxnSpPr>
        <p:spPr bwMode="gray">
          <a:xfrm>
            <a:off x="965517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3"/>
            </p:custDataLst>
          </p:nvPr>
        </p:nvCxnSpPr>
        <p:spPr bwMode="gray">
          <a:xfrm>
            <a:off x="11020425" y="2038350"/>
            <a:ext cx="0" cy="3867150"/>
          </a:xfrm>
          <a:prstGeom prst="line">
            <a:avLst/>
          </a:prstGeom>
          <a:ln w="19050" cap="flat" cmpd="sng" algn="ctr">
            <a:solidFill>
              <a:srgbClr val="E33B3B"/>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4"/>
            </p:custDataLst>
          </p:nvPr>
        </p:nvCxnSpPr>
        <p:spPr bwMode="auto">
          <a:xfrm>
            <a:off x="5754688" y="2038350"/>
            <a:ext cx="5883275" cy="0"/>
          </a:xfrm>
          <a:prstGeom prst="line">
            <a:avLst/>
          </a:prstGeom>
          <a:ln w="12700" cap="flat" cmpd="sng" algn="ctr">
            <a:solidFill>
              <a:schemeClr val="bg1">
                <a:lumMod val="50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5"/>
            </p:custDataLst>
          </p:nvPr>
        </p:nvSpPr>
        <p:spPr bwMode="gray">
          <a:xfrm>
            <a:off x="1093152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53" name="Diamond 52">
            <a:extLst>
              <a:ext uri="{FF2B5EF4-FFF2-40B4-BE49-F238E27FC236}">
                <a16:creationId xmlns:a16="http://schemas.microsoft.com/office/drawing/2014/main" id="{47EF1980-F41F-FD99-B332-B518F060FB23}"/>
              </a:ext>
            </a:extLst>
          </p:cNvPr>
          <p:cNvSpPr/>
          <p:nvPr>
            <p:custDataLst>
              <p:tags r:id="rId36"/>
            </p:custDataLst>
          </p:nvPr>
        </p:nvSpPr>
        <p:spPr bwMode="gray">
          <a:xfrm>
            <a:off x="82978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452E4641-54AA-376F-D2D1-C094ED0DCA4C}"/>
              </a:ext>
            </a:extLst>
          </p:cNvPr>
          <p:cNvSpPr/>
          <p:nvPr>
            <p:custDataLst>
              <p:tags r:id="rId37"/>
            </p:custDataLst>
          </p:nvPr>
        </p:nvSpPr>
        <p:spPr bwMode="gray">
          <a:xfrm>
            <a:off x="8753475"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9" name="Diamond 48">
            <a:extLst>
              <a:ext uri="{FF2B5EF4-FFF2-40B4-BE49-F238E27FC236}">
                <a16:creationId xmlns:a16="http://schemas.microsoft.com/office/drawing/2014/main" id="{87B05CD8-99E1-7FCF-5B03-1169200CA4D8}"/>
              </a:ext>
            </a:extLst>
          </p:cNvPr>
          <p:cNvSpPr/>
          <p:nvPr>
            <p:custDataLst>
              <p:tags r:id="rId38"/>
            </p:custDataLst>
          </p:nvPr>
        </p:nvSpPr>
        <p:spPr bwMode="gray">
          <a:xfrm>
            <a:off x="8005763" y="461962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39"/>
            </p:custDataLst>
          </p:nvPr>
        </p:nvSpPr>
        <p:spPr bwMode="gray">
          <a:xfrm>
            <a:off x="9339263"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0"/>
            </p:custDataLst>
          </p:nvPr>
        </p:nvSpPr>
        <p:spPr bwMode="gray">
          <a:xfrm>
            <a:off x="9566275" y="5816600"/>
            <a:ext cx="177800" cy="177800"/>
          </a:xfrm>
          <a:prstGeom prst="triangl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A18BF457-9782-E16F-CAD7-1E6C5FE3FF32}"/>
              </a:ext>
            </a:extLst>
          </p:cNvPr>
          <p:cNvSpPr/>
          <p:nvPr>
            <p:custDataLst>
              <p:tags r:id="rId41"/>
            </p:custDataLst>
          </p:nvPr>
        </p:nvSpPr>
        <p:spPr bwMode="gray">
          <a:xfrm>
            <a:off x="8266113"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75C488C4-95FD-78C4-A07E-5139D8DDAE99}"/>
              </a:ext>
            </a:extLst>
          </p:cNvPr>
          <p:cNvSpPr/>
          <p:nvPr>
            <p:custDataLst>
              <p:tags r:id="rId42"/>
            </p:custDataLst>
          </p:nvPr>
        </p:nvSpPr>
        <p:spPr bwMode="gray">
          <a:xfrm>
            <a:off x="7616825"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7" name="Oval 266">
            <a:extLst>
              <a:ext uri="{FF2B5EF4-FFF2-40B4-BE49-F238E27FC236}">
                <a16:creationId xmlns:a16="http://schemas.microsoft.com/office/drawing/2014/main" id="{D4818A42-83F8-B369-328B-DED17E321882}"/>
              </a:ext>
            </a:extLst>
          </p:cNvPr>
          <p:cNvSpPr/>
          <p:nvPr>
            <p:custDataLst>
              <p:tags r:id="rId43"/>
            </p:custDataLst>
          </p:nvPr>
        </p:nvSpPr>
        <p:spPr bwMode="gray">
          <a:xfrm>
            <a:off x="956627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256473A4-EC19-6289-CDD0-9F639EED4624}"/>
              </a:ext>
            </a:extLst>
          </p:cNvPr>
          <p:cNvSpPr/>
          <p:nvPr>
            <p:custDataLst>
              <p:tags r:id="rId44"/>
            </p:custDataLst>
          </p:nvPr>
        </p:nvSpPr>
        <p:spPr bwMode="gray">
          <a:xfrm>
            <a:off x="7745413"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DE954AB8-EACE-CD42-F2C5-91F5CF6F0083}"/>
              </a:ext>
            </a:extLst>
          </p:cNvPr>
          <p:cNvSpPr/>
          <p:nvPr>
            <p:custDataLst>
              <p:tags r:id="rId45"/>
            </p:custDataLst>
          </p:nvPr>
        </p:nvSpPr>
        <p:spPr bwMode="gray">
          <a:xfrm>
            <a:off x="8039100" y="404177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2" name="Diamond 41">
            <a:extLst>
              <a:ext uri="{FF2B5EF4-FFF2-40B4-BE49-F238E27FC236}">
                <a16:creationId xmlns:a16="http://schemas.microsoft.com/office/drawing/2014/main" id="{9FFF94DD-B18A-0A5F-9703-61A941F11845}"/>
              </a:ext>
            </a:extLst>
          </p:cNvPr>
          <p:cNvSpPr/>
          <p:nvPr>
            <p:custDataLst>
              <p:tags r:id="rId46"/>
            </p:custDataLst>
          </p:nvPr>
        </p:nvSpPr>
        <p:spPr bwMode="gray">
          <a:xfrm>
            <a:off x="89487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47"/>
            </p:custDataLst>
          </p:nvPr>
        </p:nvSpPr>
        <p:spPr bwMode="gray">
          <a:xfrm>
            <a:off x="7518400" y="34623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B81F3324-AB8A-55E9-BAEF-A55BED52A0C7}"/>
              </a:ext>
            </a:extLst>
          </p:cNvPr>
          <p:cNvSpPr/>
          <p:nvPr>
            <p:custDataLst>
              <p:tags r:id="rId48"/>
            </p:custDataLst>
          </p:nvPr>
        </p:nvSpPr>
        <p:spPr bwMode="gray">
          <a:xfrm>
            <a:off x="8753475" y="4314825"/>
            <a:ext cx="177800" cy="177800"/>
          </a:xfrm>
          <a:prstGeom prst="ellipse">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49"/>
            </p:custDataLst>
          </p:nvPr>
        </p:nvSpPr>
        <p:spPr bwMode="gray">
          <a:xfrm>
            <a:off x="6705600" y="46196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0"/>
            </p:custDataLst>
          </p:nvPr>
        </p:nvSpPr>
        <p:spPr bwMode="gray">
          <a:xfrm>
            <a:off x="7291388" y="31892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1"/>
            </p:custDataLst>
          </p:nvPr>
        </p:nvSpPr>
        <p:spPr bwMode="gray">
          <a:xfrm>
            <a:off x="8753475" y="4894263"/>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0" name="Diamond 39">
            <a:extLst>
              <a:ext uri="{FF2B5EF4-FFF2-40B4-BE49-F238E27FC236}">
                <a16:creationId xmlns:a16="http://schemas.microsoft.com/office/drawing/2014/main" id="{F8120519-E244-0FB7-7116-5645C256E417}"/>
              </a:ext>
            </a:extLst>
          </p:cNvPr>
          <p:cNvSpPr/>
          <p:nvPr>
            <p:custDataLst>
              <p:tags r:id="rId52"/>
            </p:custDataLst>
          </p:nvPr>
        </p:nvSpPr>
        <p:spPr bwMode="gray">
          <a:xfrm>
            <a:off x="8428038" y="5197475"/>
            <a:ext cx="177800" cy="177800"/>
          </a:xfrm>
          <a:prstGeom prst="diamond">
            <a:avLst/>
          </a:prstGeom>
          <a:solidFill>
            <a:srgbClr val="E33B3B"/>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3"/>
            </p:custDataLst>
          </p:nvPr>
        </p:nvSpPr>
        <p:spPr bwMode="gray">
          <a:xfrm>
            <a:off x="6835775" y="29146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4"/>
            </p:custDataLst>
          </p:nvPr>
        </p:nvSpPr>
        <p:spPr bwMode="gray">
          <a:xfrm>
            <a:off x="6445250" y="26416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72AECEFE-7784-84D9-FDEB-D7237604E212}"/>
              </a:ext>
            </a:extLst>
          </p:cNvPr>
          <p:cNvSpPr/>
          <p:nvPr>
            <p:custDataLst>
              <p:tags r:id="rId55"/>
            </p:custDataLst>
          </p:nvPr>
        </p:nvSpPr>
        <p:spPr bwMode="gray">
          <a:xfrm>
            <a:off x="8201025" y="5502275"/>
            <a:ext cx="177800" cy="177800"/>
          </a:xfrm>
          <a:prstGeom prst="ellipse">
            <a:avLst/>
          </a:prstGeom>
          <a:solidFill>
            <a:srgbClr val="FFFFFF"/>
          </a:solidFill>
          <a:ln w="9525" cap="sq" cmpd="sng" algn="ctr">
            <a:solidFill>
              <a:srgbClr val="E33B3B"/>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56"/>
            </p:custDataLst>
          </p:nvPr>
        </p:nvSpPr>
        <p:spPr bwMode="gray">
          <a:xfrm>
            <a:off x="6251575" y="23669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57"/>
            </p:custDataLst>
          </p:nvPr>
        </p:nvSpPr>
        <p:spPr bwMode="gray">
          <a:xfrm>
            <a:off x="6022975" y="20939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58"/>
            </p:custDataLst>
          </p:nvPr>
        </p:nvSpPr>
        <p:spPr bwMode="gray">
          <a:xfrm>
            <a:off x="7745413" y="37369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59"/>
            </p:custDataLst>
          </p:nvPr>
        </p:nvSpPr>
        <p:spPr bwMode="gray">
          <a:xfrm>
            <a:off x="6673850" y="5816600"/>
            <a:ext cx="177800" cy="177800"/>
          </a:xfrm>
          <a:prstGeom prst="triangl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91" name="Oval 190">
            <a:extLst>
              <a:ext uri="{FF2B5EF4-FFF2-40B4-BE49-F238E27FC236}">
                <a16:creationId xmlns:a16="http://schemas.microsoft.com/office/drawing/2014/main" id="{BFDD1F37-2E02-E91D-24E6-95766830C3D8}"/>
              </a:ext>
            </a:extLst>
          </p:cNvPr>
          <p:cNvSpPr/>
          <p:nvPr>
            <p:custDataLst>
              <p:tags r:id="rId60"/>
            </p:custDataLst>
          </p:nvPr>
        </p:nvSpPr>
        <p:spPr bwMode="gray">
          <a:xfrm>
            <a:off x="6900863" y="4041775"/>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1"/>
            </p:custDataLst>
          </p:nvPr>
        </p:nvCxnSpPr>
        <p:spPr>
          <a:xfrm>
            <a:off x="554735" y="2038350"/>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2"/>
            </p:custDataLst>
          </p:nvPr>
        </p:nvCxnSpPr>
        <p:spPr>
          <a:xfrm>
            <a:off x="554735" y="5751513"/>
            <a:ext cx="5232613"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3"/>
            </p:custDataLst>
          </p:nvPr>
        </p:nvCxnSpPr>
        <p:spPr>
          <a:xfrm>
            <a:off x="554736" y="39878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4"/>
            </p:custDataLst>
          </p:nvPr>
        </p:nvCxnSpPr>
        <p:spPr>
          <a:xfrm>
            <a:off x="554736" y="4568825"/>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5"/>
            </p:custDataLst>
          </p:nvPr>
        </p:nvCxnSpPr>
        <p:spPr>
          <a:xfrm>
            <a:off x="554736" y="51435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66"/>
            </p:custDataLst>
          </p:nvPr>
        </p:nvCxnSpPr>
        <p:spPr>
          <a:xfrm>
            <a:off x="554736" y="5448300"/>
            <a:ext cx="5199950"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67"/>
            </p:custDataLst>
          </p:nvPr>
        </p:nvSpPr>
        <p:spPr>
          <a:xfrm>
            <a:off x="6232467" y="2066130"/>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68"/>
            </p:custDataLst>
          </p:nvPr>
        </p:nvSpPr>
        <p:spPr>
          <a:xfrm>
            <a:off x="7023099" y="28781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#4 Mar 10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69"/>
            </p:custDataLst>
          </p:nvPr>
        </p:nvSpPr>
        <p:spPr>
          <a:xfrm>
            <a:off x="7474813" y="313372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#5 Mar 24</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0"/>
            </p:custDataLst>
          </p:nvPr>
        </p:nvSpPr>
        <p:spPr>
          <a:xfrm>
            <a:off x="7719270" y="340995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#6 Mar 30</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1"/>
            </p:custDataLst>
          </p:nvPr>
        </p:nvSpPr>
        <p:spPr>
          <a:xfrm>
            <a:off x="6267886" y="4009232"/>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PRS Update </a:t>
            </a:r>
            <a:r>
              <a:rPr kumimoji="0" lang="en-US" sz="800" b="0" i="0" u="none" strike="noStrike" kern="0" cap="none" spc="0" normalizeH="0" baseline="0" noProof="0">
                <a:ln>
                  <a:noFill/>
                </a:ln>
                <a:solidFill>
                  <a:srgbClr val="171A1C"/>
                </a:solidFill>
                <a:effectLst/>
                <a:uLnTx/>
                <a:uFillTx/>
                <a:latin typeface="Arial"/>
                <a:ea typeface="+mn-ea"/>
                <a:cs typeface="+mn-cs"/>
              </a:rPr>
              <a:t>3/11</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2"/>
            </p:custDataLst>
          </p:nvPr>
        </p:nvSpPr>
        <p:spPr>
          <a:xfrm>
            <a:off x="8978787" y="4882717"/>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Vote </a:t>
            </a:r>
            <a:r>
              <a:rPr kumimoji="0" lang="en-US" sz="800" b="0" i="0" u="none" strike="noStrike" kern="0" cap="none" spc="0" normalizeH="0" baseline="0" noProof="0">
                <a:ln>
                  <a:noFill/>
                </a:ln>
                <a:solidFill>
                  <a:srgbClr val="171A1C"/>
                </a:solidFill>
                <a:effectLst/>
                <a:uLnTx/>
                <a:uFillTx/>
                <a:latin typeface="Arial"/>
                <a:ea typeface="+mn-ea"/>
                <a:cs typeface="+mn-cs"/>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3"/>
            </p:custDataLst>
          </p:nvPr>
        </p:nvSpPr>
        <p:spPr>
          <a:xfrm>
            <a:off x="9832975" y="5476875"/>
            <a:ext cx="615682" cy="246063"/>
          </a:xfrm>
          <a:prstGeom prst="rect">
            <a:avLst/>
          </a:prstGeom>
          <a:no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Vote </a:t>
            </a:r>
            <a:r>
              <a:rPr kumimoji="0" lang="en-US" sz="800" b="0" i="0" u="none" strike="noStrike" kern="0" cap="none" spc="0" normalizeH="0" baseline="0" noProof="0">
                <a:ln>
                  <a:noFill/>
                </a:ln>
                <a:solidFill>
                  <a:srgbClr val="171A1C"/>
                </a:solidFill>
                <a:effectLst/>
                <a:uLnTx/>
                <a:uFillTx/>
                <a:latin typeface="Arial"/>
                <a:ea typeface="+mn-ea"/>
                <a:cs typeface="+mn-cs"/>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4"/>
            </p:custDataLst>
          </p:nvPr>
        </p:nvSpPr>
        <p:spPr>
          <a:xfrm>
            <a:off x="5453812" y="5799931"/>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3/4 </a:t>
            </a:r>
            <a:r>
              <a:rPr kumimoji="0" lang="en-US" sz="800" b="0" i="0" u="none" strike="noStrike" kern="0" cap="none" spc="0" normalizeH="0" baseline="0" noProof="0">
                <a:ln>
                  <a:noFill/>
                </a:ln>
                <a:solidFill>
                  <a:srgbClr val="000000"/>
                </a:solidFill>
                <a:effectLst/>
                <a:uLnTx/>
                <a:uFillTx/>
                <a:latin typeface="Arial"/>
                <a:ea typeface="+mn-ea"/>
                <a:cs typeface="+mn-cs"/>
              </a:rPr>
              <a:t>ERCOT files Batch Zero Revision Request(s)</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75"/>
            </p:custDataLst>
          </p:nvPr>
        </p:nvCxnSpPr>
        <p:spPr>
          <a:xfrm>
            <a:off x="5753989" y="3128963"/>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76"/>
            </p:custDataLst>
          </p:nvPr>
        </p:nvCxnSpPr>
        <p:spPr>
          <a:xfrm>
            <a:off x="5753989" y="3676650"/>
            <a:ext cx="5883275"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77"/>
            </p:custDataLst>
          </p:nvPr>
        </p:nvCxnSpPr>
        <p:spPr>
          <a:xfrm>
            <a:off x="5753989" y="3395663"/>
            <a:ext cx="5881079"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78"/>
            </p:custDataLst>
          </p:nvPr>
        </p:nvCxnSpPr>
        <p:spPr>
          <a:xfrm>
            <a:off x="1646233" y="2339975"/>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79"/>
            </p:custDataLst>
          </p:nvPr>
        </p:nvCxnSpPr>
        <p:spPr>
          <a:xfrm>
            <a:off x="1646233" y="2603500"/>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0"/>
            </p:custDataLst>
          </p:nvPr>
        </p:nvCxnSpPr>
        <p:spPr>
          <a:xfrm>
            <a:off x="1646233" y="2865438"/>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1"/>
            </p:custDataLst>
          </p:nvPr>
        </p:nvCxnSpPr>
        <p:spPr>
          <a:xfrm>
            <a:off x="1646233" y="42783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2"/>
            </p:custDataLst>
          </p:nvPr>
        </p:nvCxnSpPr>
        <p:spPr>
          <a:xfrm>
            <a:off x="1646233" y="4849813"/>
            <a:ext cx="9988553" cy="0"/>
          </a:xfrm>
          <a:prstGeom prst="straightConnector1">
            <a:avLst/>
          </a:prstGeom>
          <a:ln w="635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3"/>
            </p:custDataLst>
          </p:nvPr>
        </p:nvSpPr>
        <p:spPr>
          <a:xfrm>
            <a:off x="11175026" y="5799931"/>
            <a:ext cx="948844"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000000"/>
                </a:solidFill>
                <a:effectLst/>
                <a:uLnTx/>
                <a:uFillTx/>
                <a:latin typeface="Arial"/>
                <a:ea typeface="+mn-ea"/>
                <a:cs typeface="+mn-cs"/>
              </a:rPr>
              <a:t>7/10 </a:t>
            </a:r>
            <a:r>
              <a:rPr kumimoji="0" lang="en-US" sz="800" b="0" i="0" u="none" strike="noStrike" kern="0" cap="none" spc="0" normalizeH="0" baseline="0" noProof="0">
                <a:ln>
                  <a:noFill/>
                </a:ln>
                <a:solidFill>
                  <a:srgbClr val="000000"/>
                </a:solidFill>
                <a:effectLst/>
                <a:uLnTx/>
                <a:uFillTx/>
                <a:latin typeface="Arial"/>
                <a:ea typeface="+mn-ea"/>
                <a:cs typeface="+mn-cs"/>
              </a:rPr>
              <a:t>Target effective date of protocols</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84"/>
            </p:custDataLst>
          </p:nvPr>
        </p:nvSpPr>
        <p:spPr>
          <a:xfrm>
            <a:off x="1646232" y="55229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1000" b="0" i="0" u="none" strike="noStrike" kern="0" cap="none" spc="0" normalizeH="0" baseline="0" noProof="0">
                <a:ln>
                  <a:noFill/>
                </a:ln>
                <a:solidFill>
                  <a:srgbClr val="171A1C"/>
                </a:solidFill>
                <a:effectLst/>
                <a:uLnTx/>
                <a:uFillTx/>
                <a:latin typeface="Arial"/>
                <a:ea typeface="+mn-ea"/>
                <a:cs typeface="+mn-cs"/>
              </a:rPr>
              <a:t>Consideration of Batch Zero NPRR 1325 and PGRR 145</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85"/>
            </p:custDataLst>
          </p:nvPr>
        </p:nvSpPr>
        <p:spPr>
          <a:xfrm>
            <a:off x="6469705" y="2348706"/>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LLWG</a:t>
            </a:r>
            <a:r>
              <a:rPr kumimoji="0" lang="en-US" sz="800" b="0" i="0" u="none" strike="noStrike" kern="0" cap="none" spc="0" normalizeH="0" baseline="0" noProof="0">
                <a:ln>
                  <a:noFill/>
                </a:ln>
                <a:solidFill>
                  <a:srgbClr val="171A1C"/>
                </a:solidFill>
                <a:effectLst/>
                <a:uLnTx/>
                <a:uFillTx/>
                <a:latin typeface="Arial"/>
                <a:ea typeface="+mn-ea"/>
                <a:cs typeface="+mn-cs"/>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86"/>
            </p:custDataLst>
          </p:nvPr>
        </p:nvSpPr>
        <p:spPr>
          <a:xfrm>
            <a:off x="6655962" y="261143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87"/>
            </p:custDataLst>
          </p:nvPr>
        </p:nvSpPr>
        <p:spPr>
          <a:xfrm>
            <a:off x="9580562" y="5173613"/>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TAC Vote</a:t>
            </a:r>
            <a:br>
              <a:rPr kumimoji="0" lang="en-US" sz="800" b="1" i="0" u="none" strike="noStrike" kern="0" cap="none" spc="0" normalizeH="0" baseline="0" noProof="0">
                <a:ln>
                  <a:noFill/>
                </a:ln>
                <a:solidFill>
                  <a:srgbClr val="171A1C"/>
                </a:solidFill>
                <a:effectLst/>
                <a:uLnTx/>
                <a:uFillTx/>
                <a:latin typeface="Arial"/>
                <a:ea typeface="+mn-ea"/>
                <a:cs typeface="+mn-cs"/>
              </a:rPr>
            </a:br>
            <a:r>
              <a:rPr kumimoji="0" lang="en-US" sz="800" b="0" i="0" u="none" strike="noStrike" kern="0" cap="none" spc="0" normalizeH="0" baseline="0" noProof="0">
                <a:ln>
                  <a:noFill/>
                </a:ln>
                <a:solidFill>
                  <a:srgbClr val="171A1C"/>
                </a:solidFill>
                <a:effectLst/>
                <a:uLnTx/>
                <a:uFillTx/>
                <a:latin typeface="Arial"/>
                <a:ea typeface="+mn-ea"/>
                <a:cs typeface="+mn-cs"/>
              </a:rPr>
              <a:t>5/19-20</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56398" y="2936875"/>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154A6E9-7114-62CE-CE25-643BBBDA6749}"/>
              </a:ext>
            </a:extLst>
          </p:cNvPr>
          <p:cNvSpPr txBox="1">
            <a:spLocks/>
          </p:cNvSpPr>
          <p:nvPr>
            <p:custDataLst>
              <p:tags r:id="rId88"/>
            </p:custDataLst>
          </p:nvPr>
        </p:nvSpPr>
        <p:spPr>
          <a:xfrm>
            <a:off x="8801056" y="5799931"/>
            <a:ext cx="70379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Target Board approval date</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89"/>
            </p:custDataLst>
          </p:nvPr>
        </p:nvSpPr>
        <p:spPr>
          <a:xfrm>
            <a:off x="7523842" y="5476875"/>
            <a:ext cx="615682"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Board  Meeting </a:t>
            </a:r>
            <a:r>
              <a:rPr kumimoji="0" lang="en-US" sz="800" b="0" i="0" u="none" strike="noStrike" kern="0" cap="none" spc="0" normalizeH="0" baseline="0" noProof="0">
                <a:ln>
                  <a:noFill/>
                </a:ln>
                <a:solidFill>
                  <a:srgbClr val="171A1C"/>
                </a:solidFill>
                <a:effectLst/>
                <a:uLnTx/>
                <a:uFillTx/>
                <a:latin typeface="Arial"/>
                <a:ea typeface="+mn-ea"/>
                <a:cs typeface="+mn-cs"/>
              </a:rPr>
              <a:t>4/20</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90"/>
            </p:custDataLst>
          </p:nvPr>
        </p:nvSpPr>
        <p:spPr>
          <a:xfrm>
            <a:off x="7142164" y="4881923"/>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4/2</a:t>
            </a:r>
          </a:p>
        </p:txBody>
      </p:sp>
      <p:sp>
        <p:nvSpPr>
          <p:cNvPr id="29" name="Rectangle 28">
            <a:extLst>
              <a:ext uri="{FF2B5EF4-FFF2-40B4-BE49-F238E27FC236}">
                <a16:creationId xmlns:a16="http://schemas.microsoft.com/office/drawing/2014/main" id="{0C132E74-4A82-E2C3-C580-610D8451D619}"/>
              </a:ext>
            </a:extLst>
          </p:cNvPr>
          <p:cNvSpPr>
            <a:spLocks/>
          </p:cNvSpPr>
          <p:nvPr/>
        </p:nvSpPr>
        <p:spPr>
          <a:xfrm>
            <a:off x="6289303" y="5173613"/>
            <a:ext cx="1464226" cy="24606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TAC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91"/>
            </p:custDataLst>
          </p:nvPr>
        </p:nvSpPr>
        <p:spPr>
          <a:xfrm>
            <a:off x="7960404" y="3719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Workshop </a:t>
            </a:r>
            <a:r>
              <a:rPr kumimoji="0" lang="en-US" sz="800" b="0" i="0" u="none" strike="noStrike" kern="0" cap="none" spc="0" normalizeH="0" baseline="0" noProof="0">
                <a:ln>
                  <a:noFill/>
                </a:ln>
                <a:solidFill>
                  <a:srgbClr val="171A1C"/>
                </a:solidFill>
                <a:effectLst/>
                <a:uLnTx/>
                <a:uFillTx/>
                <a:latin typeface="Arial"/>
                <a:ea typeface="+mn-ea"/>
                <a:cs typeface="+mn-cs"/>
              </a:rPr>
              <a:t>#7 Apr 9</a:t>
            </a:r>
            <a:endParaRPr kumimoji="0" lang="en-US" sz="800" b="0" i="1" u="none" strike="noStrike" kern="0" cap="none" spc="0" normalizeH="0" baseline="0" noProof="0">
              <a:ln>
                <a:noFill/>
              </a:ln>
              <a:solidFill>
                <a:srgbClr val="171A1C"/>
              </a:solidFill>
              <a:effectLst/>
              <a:uLnTx/>
              <a:uFillTx/>
              <a:latin typeface="Arial"/>
              <a:ea typeface="+mn-ea"/>
              <a:cs typeface="+mn-cs"/>
            </a:endParaRP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92"/>
            </p:custDataLst>
          </p:nvPr>
        </p:nvSpPr>
        <p:spPr>
          <a:xfrm>
            <a:off x="8515877" y="401002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PRS </a:t>
            </a:r>
            <a:r>
              <a:rPr kumimoji="0" lang="en-US" sz="800" b="0" i="0" u="none" strike="noStrike" kern="0" cap="none" spc="0" normalizeH="0" baseline="0" noProof="0">
                <a:ln>
                  <a:noFill/>
                </a:ln>
                <a:solidFill>
                  <a:srgbClr val="171A1C"/>
                </a:solidFill>
                <a:effectLst/>
                <a:uLnTx/>
                <a:uFillTx/>
                <a:latin typeface="Arial"/>
                <a:ea typeface="+mn-ea"/>
                <a:cs typeface="+mn-cs"/>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93"/>
            </p:custDataLst>
          </p:nvPr>
        </p:nvSpPr>
        <p:spPr>
          <a:xfrm>
            <a:off x="7777654" y="5173613"/>
            <a:ext cx="642267" cy="246063"/>
          </a:xfrm>
          <a:prstGeom prst="rect">
            <a:avLst/>
          </a:prstGeom>
          <a:solidFill>
            <a:schemeClr val="bg1"/>
          </a:solidFill>
        </p:spPr>
        <p:txBody>
          <a:bodyPr vert="horz" wrap="square" lIns="0" tIns="0" rIns="0" bIns="0" rtlCol="0" anchor="t">
            <a:no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TAC </a:t>
            </a:r>
            <a:r>
              <a:rPr kumimoji="0" lang="en-US" sz="800" b="0" i="0" u="none" strike="noStrike" kern="0" cap="none" spc="0" normalizeH="0" baseline="0" noProof="0">
                <a:ln>
                  <a:noFill/>
                </a:ln>
                <a:solidFill>
                  <a:srgbClr val="171A1C"/>
                </a:solidFill>
                <a:effectLst/>
                <a:uLnTx/>
                <a:uFillTx/>
                <a:latin typeface="Arial"/>
                <a:ea typeface="+mn-ea"/>
                <a:cs typeface="+mn-cs"/>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94"/>
            </p:custDataLst>
          </p:nvPr>
        </p:nvSpPr>
        <p:spPr>
          <a:xfrm>
            <a:off x="8768139" y="5386388"/>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Special TAC </a:t>
            </a:r>
            <a:r>
              <a:rPr kumimoji="0" lang="en-US" sz="800" b="0" i="0" u="none" strike="noStrike" kern="0" cap="none" spc="0" normalizeH="0" baseline="0" noProof="0">
                <a:ln>
                  <a:noFill/>
                </a:ln>
                <a:solidFill>
                  <a:srgbClr val="171A1C"/>
                </a:solidFill>
                <a:effectLst/>
                <a:uLnTx/>
                <a:uFillTx/>
                <a:latin typeface="Arial"/>
                <a:ea typeface="+mn-ea"/>
                <a:cs typeface="+mn-cs"/>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95"/>
            </p:custDataLst>
          </p:nvPr>
        </p:nvSpPr>
        <p:spPr>
          <a:xfrm>
            <a:off x="8962847" y="4300922"/>
            <a:ext cx="64787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 PRS Vote</a:t>
            </a:r>
            <a:br>
              <a:rPr kumimoji="0" lang="en-US" sz="800" b="1" i="0" u="none" strike="noStrike" kern="0" cap="none" spc="0" normalizeH="0" baseline="0" noProof="0">
                <a:ln>
                  <a:noFill/>
                </a:ln>
                <a:solidFill>
                  <a:srgbClr val="171A1C"/>
                </a:solidFill>
                <a:effectLst/>
                <a:uLnTx/>
                <a:uFillTx/>
                <a:latin typeface="Arial"/>
                <a:ea typeface="+mn-ea"/>
                <a:cs typeface="Arial"/>
              </a:rPr>
            </a:br>
            <a:r>
              <a:rPr kumimoji="0" lang="en-US" sz="800" b="0" i="0" u="none" strike="noStrike" kern="0" cap="none" spc="0" normalizeH="0" baseline="0" noProof="0">
                <a:ln>
                  <a:noFill/>
                </a:ln>
                <a:solidFill>
                  <a:srgbClr val="171A1C"/>
                </a:solidFill>
                <a:effectLst/>
                <a:uLnTx/>
                <a:uFillTx/>
                <a:latin typeface="Arial"/>
                <a:ea typeface="+mn-ea"/>
                <a:cs typeface="+mn-cs"/>
              </a:rPr>
              <a:t>5</a:t>
            </a:r>
            <a:r>
              <a:rPr kumimoji="0" lang="en-US" sz="800" b="1" i="0" u="none" strike="noStrike" kern="0" cap="none" spc="0" normalizeH="0" baseline="0" noProof="0">
                <a:ln>
                  <a:noFill/>
                </a:ln>
                <a:solidFill>
                  <a:srgbClr val="171A1C"/>
                </a:solidFill>
                <a:effectLst/>
                <a:uLnTx/>
                <a:uFillTx/>
                <a:latin typeface="Arial"/>
                <a:ea typeface="+mn-ea"/>
                <a:cs typeface="+mn-cs"/>
              </a:rPr>
              <a:t>/</a:t>
            </a:r>
            <a:r>
              <a:rPr kumimoji="0" lang="en-US" sz="800" b="0" i="0" u="none" strike="noStrike" kern="0" cap="none" spc="0" normalizeH="0" baseline="0" noProof="0">
                <a:ln>
                  <a:noFill/>
                </a:ln>
                <a:solidFill>
                  <a:srgbClr val="171A1C"/>
                </a:solidFill>
                <a:effectLst/>
                <a:uLnTx/>
                <a:uFillTx/>
                <a:latin typeface="Arial"/>
                <a:ea typeface="+mn-ea"/>
                <a:cs typeface="+mn-cs"/>
              </a:rPr>
              <a:t>6</a:t>
            </a:r>
          </a:p>
        </p:txBody>
      </p:sp>
      <p:sp>
        <p:nvSpPr>
          <p:cNvPr id="28" name="Rectangle 27">
            <a:extLst>
              <a:ext uri="{FF2B5EF4-FFF2-40B4-BE49-F238E27FC236}">
                <a16:creationId xmlns:a16="http://schemas.microsoft.com/office/drawing/2014/main" id="{7A4B51E2-FABA-9E67-4897-523F70E62662}"/>
              </a:ext>
            </a:extLst>
          </p:cNvPr>
          <p:cNvSpPr/>
          <p:nvPr/>
        </p:nvSpPr>
        <p:spPr>
          <a:xfrm>
            <a:off x="6989913" y="2358231"/>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71A1C"/>
                </a:solidFill>
                <a:effectLst/>
                <a:uLnTx/>
                <a:uFillTx/>
                <a:latin typeface="Arial"/>
                <a:ea typeface="+mn-ea"/>
                <a:cs typeface="+mn-cs"/>
              </a:rPr>
              <a:t>Monthly LLWG updates</a:t>
            </a:r>
            <a:endParaRPr kumimoji="0" lang="en-US" sz="800" b="1" i="0" u="none" strike="noStrike" kern="1200" cap="none" spc="0" normalizeH="0" baseline="0" noProof="0">
              <a:ln>
                <a:noFill/>
              </a:ln>
              <a:solidFill>
                <a:srgbClr val="171A1C"/>
              </a:solidFill>
              <a:effectLst/>
              <a:uLnTx/>
              <a:uFillTx/>
              <a:latin typeface="Arial"/>
              <a:ea typeface="+mn-ea"/>
              <a:cs typeface="Arial"/>
            </a:endParaRPr>
          </a:p>
        </p:txBody>
      </p:sp>
      <p:sp>
        <p:nvSpPr>
          <p:cNvPr id="48" name="TextBox 47">
            <a:extLst>
              <a:ext uri="{FF2B5EF4-FFF2-40B4-BE49-F238E27FC236}">
                <a16:creationId xmlns:a16="http://schemas.microsoft.com/office/drawing/2014/main" id="{1710E1C8-1991-F9B2-2CE9-28B4BE402186}"/>
              </a:ext>
            </a:extLst>
          </p:cNvPr>
          <p:cNvSpPr txBox="1">
            <a:spLocks/>
          </p:cNvSpPr>
          <p:nvPr>
            <p:custDataLst>
              <p:tags r:id="rId96"/>
            </p:custDataLst>
          </p:nvPr>
        </p:nvSpPr>
        <p:spPr>
          <a:xfrm>
            <a:off x="6905728" y="5994400"/>
            <a:ext cx="1861658"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ctr"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0" i="0" u="none" strike="noStrike" kern="0" cap="none" spc="0" normalizeH="0" baseline="0" noProof="0">
                <a:ln>
                  <a:noFill/>
                </a:ln>
                <a:solidFill>
                  <a:srgbClr val="000000"/>
                </a:solidFill>
                <a:effectLst/>
                <a:uLnTx/>
                <a:uFillTx/>
                <a:latin typeface="Arial"/>
                <a:ea typeface="+mn-ea"/>
                <a:cs typeface="+mn-cs"/>
              </a:rPr>
              <a:t>4/9 ERCOT files draft comments to the PGRR for CLR, followed by NPRRs for both CLR and BYOG (TBD)</a:t>
            </a:r>
            <a:endParaRPr kumimoji="0" lang="en-US" sz="800" b="0" i="0" u="none" strike="noStrike" kern="0" cap="none" spc="0" normalizeH="0" baseline="0" noProof="0">
              <a:ln>
                <a:noFill/>
              </a:ln>
              <a:solidFill>
                <a:srgbClr val="171A1C"/>
              </a:solidFill>
              <a:effectLst/>
              <a:uLnTx/>
              <a:uFillTx/>
              <a:latin typeface="Arial"/>
              <a:ea typeface="+mn-ea"/>
              <a:cs typeface="+mn-cs"/>
            </a:endParaRPr>
          </a:p>
        </p:txBody>
      </p:sp>
      <p:sp>
        <p:nvSpPr>
          <p:cNvPr id="54" name="TextBox 53">
            <a:extLst>
              <a:ext uri="{FF2B5EF4-FFF2-40B4-BE49-F238E27FC236}">
                <a16:creationId xmlns:a16="http://schemas.microsoft.com/office/drawing/2014/main" id="{46B598A0-7CB5-F4D1-58C6-0F7E88CB9FD0}"/>
              </a:ext>
            </a:extLst>
          </p:cNvPr>
          <p:cNvSpPr txBox="1">
            <a:spLocks/>
          </p:cNvSpPr>
          <p:nvPr>
            <p:custDataLst>
              <p:tags r:id="rId97"/>
            </p:custDataLst>
          </p:nvPr>
        </p:nvSpPr>
        <p:spPr>
          <a:xfrm>
            <a:off x="7921399" y="4870591"/>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4/14</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98"/>
            </p:custDataLst>
          </p:nvPr>
        </p:nvSpPr>
        <p:spPr>
          <a:xfrm>
            <a:off x="6936527" y="4591819"/>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0" u="none" strike="noStrike" kern="0" cap="none" spc="0" normalizeH="0" baseline="0" noProof="0">
                <a:ln>
                  <a:noFill/>
                </a:ln>
                <a:solidFill>
                  <a:srgbClr val="171A1C"/>
                </a:solidFill>
                <a:effectLst/>
                <a:uLnTx/>
                <a:uFillTx/>
                <a:latin typeface="Arial"/>
                <a:ea typeface="+mn-ea"/>
                <a:cs typeface="+mn-cs"/>
              </a:rPr>
              <a:t>3/5</a:t>
            </a:r>
          </a:p>
        </p:txBody>
      </p:sp>
      <p:sp>
        <p:nvSpPr>
          <p:cNvPr id="55" name="TextBox 54">
            <a:extLst>
              <a:ext uri="{FF2B5EF4-FFF2-40B4-BE49-F238E27FC236}">
                <a16:creationId xmlns:a16="http://schemas.microsoft.com/office/drawing/2014/main" id="{2171CDE3-7EAA-2F9E-F0B4-CB8E7D654235}"/>
              </a:ext>
            </a:extLst>
          </p:cNvPr>
          <p:cNvSpPr txBox="1">
            <a:spLocks/>
          </p:cNvSpPr>
          <p:nvPr>
            <p:custDataLst>
              <p:tags r:id="rId99"/>
            </p:custDataLst>
          </p:nvPr>
        </p:nvSpPr>
        <p:spPr>
          <a:xfrm>
            <a:off x="8534534" y="4591026"/>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ROS Update </a:t>
            </a:r>
            <a:r>
              <a:rPr kumimoji="0" lang="en-US" sz="800" b="0" i="1" u="none" strike="noStrike" kern="0" cap="none" spc="0" normalizeH="0" baseline="0" noProof="0">
                <a:ln>
                  <a:noFill/>
                </a:ln>
                <a:solidFill>
                  <a:srgbClr val="171A1C"/>
                </a:solidFill>
                <a:effectLst/>
                <a:uLnTx/>
                <a:uFillTx/>
                <a:latin typeface="Arial"/>
                <a:ea typeface="+mn-ea"/>
                <a:cs typeface="+mn-cs"/>
              </a:rPr>
              <a:t>(special) </a:t>
            </a:r>
            <a:r>
              <a:rPr kumimoji="0" lang="en-US" sz="800" b="0" i="0" u="none" strike="noStrike" kern="0" cap="none" spc="0" normalizeH="0" baseline="0" noProof="0">
                <a:ln>
                  <a:noFill/>
                </a:ln>
                <a:solidFill>
                  <a:srgbClr val="171A1C"/>
                </a:solidFill>
                <a:effectLst/>
                <a:uLnTx/>
                <a:uFillTx/>
                <a:latin typeface="Arial"/>
                <a:ea typeface="+mn-ea"/>
                <a:cs typeface="+mn-cs"/>
              </a:rPr>
              <a:t>4/23</a:t>
            </a:r>
          </a:p>
        </p:txBody>
      </p:sp>
      <p:sp>
        <p:nvSpPr>
          <p:cNvPr id="51" name="TextBox 50">
            <a:extLst>
              <a:ext uri="{FF2B5EF4-FFF2-40B4-BE49-F238E27FC236}">
                <a16:creationId xmlns:a16="http://schemas.microsoft.com/office/drawing/2014/main" id="{E0412974-786A-EA88-27F6-C79E7F47F383}"/>
              </a:ext>
            </a:extLst>
          </p:cNvPr>
          <p:cNvSpPr txBox="1">
            <a:spLocks/>
          </p:cNvSpPr>
          <p:nvPr/>
        </p:nvSpPr>
        <p:spPr>
          <a:xfrm>
            <a:off x="554736" y="4056113"/>
            <a:ext cx="991186" cy="46166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PRS (Protocols Review Subcommittee)</a:t>
            </a:r>
          </a:p>
        </p:txBody>
      </p:sp>
      <p:sp>
        <p:nvSpPr>
          <p:cNvPr id="56" name="TextBox 55">
            <a:extLst>
              <a:ext uri="{FF2B5EF4-FFF2-40B4-BE49-F238E27FC236}">
                <a16:creationId xmlns:a16="http://schemas.microsoft.com/office/drawing/2014/main" id="{88813913-80C1-E6CA-70DF-9B26CC902AED}"/>
              </a:ext>
            </a:extLst>
          </p:cNvPr>
          <p:cNvSpPr txBox="1"/>
          <p:nvPr/>
        </p:nvSpPr>
        <p:spPr>
          <a:xfrm>
            <a:off x="554736" y="2117725"/>
            <a:ext cx="99118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Workshops and working groups</a:t>
            </a:r>
          </a:p>
        </p:txBody>
      </p:sp>
      <p:sp>
        <p:nvSpPr>
          <p:cNvPr id="58" name="TextBox 57">
            <a:extLst>
              <a:ext uri="{FF2B5EF4-FFF2-40B4-BE49-F238E27FC236}">
                <a16:creationId xmlns:a16="http://schemas.microsoft.com/office/drawing/2014/main" id="{58366703-8B5B-AD80-D51B-994ED7BB3B65}"/>
              </a:ext>
            </a:extLst>
          </p:cNvPr>
          <p:cNvSpPr txBox="1"/>
          <p:nvPr/>
        </p:nvSpPr>
        <p:spPr>
          <a:xfrm>
            <a:off x="554736" y="5218956"/>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TAC</a:t>
            </a:r>
          </a:p>
        </p:txBody>
      </p:sp>
      <p:sp>
        <p:nvSpPr>
          <p:cNvPr id="60" name="TextBox 59">
            <a:extLst>
              <a:ext uri="{FF2B5EF4-FFF2-40B4-BE49-F238E27FC236}">
                <a16:creationId xmlns:a16="http://schemas.microsoft.com/office/drawing/2014/main" id="{A99CBC33-2A58-A1AA-EF40-A216984B4FA6}"/>
              </a:ext>
            </a:extLst>
          </p:cNvPr>
          <p:cNvSpPr txBox="1"/>
          <p:nvPr/>
        </p:nvSpPr>
        <p:spPr>
          <a:xfrm>
            <a:off x="554736" y="5524500"/>
            <a:ext cx="99118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0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ERCOT Board</a:t>
            </a:r>
          </a:p>
        </p:txBody>
      </p:sp>
      <p:sp>
        <p:nvSpPr>
          <p:cNvPr id="65" name="TextBox 64">
            <a:extLst>
              <a:ext uri="{FF2B5EF4-FFF2-40B4-BE49-F238E27FC236}">
                <a16:creationId xmlns:a16="http://schemas.microsoft.com/office/drawing/2014/main" id="{E73FB4F2-3239-EABF-4B22-A0AF4A4B017D}"/>
              </a:ext>
            </a:extLst>
          </p:cNvPr>
          <p:cNvSpPr txBox="1"/>
          <p:nvPr/>
        </p:nvSpPr>
        <p:spPr>
          <a:xfrm>
            <a:off x="1646233" y="1808163"/>
            <a:ext cx="402033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71A1C"/>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171A1C"/>
                </a:solidFill>
                <a:effectLst/>
                <a:uLnTx/>
                <a:uFillTx/>
                <a:latin typeface="Arial"/>
                <a:ea typeface="+mn-ea"/>
                <a:cs typeface="Arial" panose="020B0604020202020204" pitchFamily="34" charset="0"/>
              </a:rPr>
              <a:t>Objective</a:t>
            </a:r>
          </a:p>
        </p:txBody>
      </p:sp>
      <p:sp>
        <p:nvSpPr>
          <p:cNvPr id="67" name="TextBox 66">
            <a:extLst>
              <a:ext uri="{FF2B5EF4-FFF2-40B4-BE49-F238E27FC236}">
                <a16:creationId xmlns:a16="http://schemas.microsoft.com/office/drawing/2014/main" id="{3D6CB9FA-C90D-6CC8-7A3E-5B4F9708436F}"/>
              </a:ext>
            </a:extLst>
          </p:cNvPr>
          <p:cNvSpPr txBox="1">
            <a:spLocks/>
          </p:cNvSpPr>
          <p:nvPr/>
        </p:nvSpPr>
        <p:spPr>
          <a:xfrm>
            <a:off x="1646232" y="2112218"/>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Align stakeholders on direction/scope following Commission decision</a:t>
            </a:r>
          </a:p>
        </p:txBody>
      </p:sp>
      <p:sp>
        <p:nvSpPr>
          <p:cNvPr id="69" name="TextBox 68">
            <a:extLst>
              <a:ext uri="{FF2B5EF4-FFF2-40B4-BE49-F238E27FC236}">
                <a16:creationId xmlns:a16="http://schemas.microsoft.com/office/drawing/2014/main" id="{16ADC797-782F-BA8E-6958-C6A12DAC8232}"/>
              </a:ext>
            </a:extLst>
          </p:cNvPr>
          <p:cNvSpPr txBox="1">
            <a:spLocks/>
          </p:cNvSpPr>
          <p:nvPr/>
        </p:nvSpPr>
        <p:spPr>
          <a:xfrm>
            <a:off x="1646232" y="239479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Define the scope, boundaries, and intended role of Batch Zero</a:t>
            </a:r>
          </a:p>
        </p:txBody>
      </p:sp>
      <p:sp>
        <p:nvSpPr>
          <p:cNvPr id="71" name="TextBox 70">
            <a:extLst>
              <a:ext uri="{FF2B5EF4-FFF2-40B4-BE49-F238E27FC236}">
                <a16:creationId xmlns:a16="http://schemas.microsoft.com/office/drawing/2014/main" id="{7F118D44-BCEC-8E79-8021-48FEE3D29AF2}"/>
              </a:ext>
            </a:extLst>
          </p:cNvPr>
          <p:cNvSpPr txBox="1">
            <a:spLocks/>
          </p:cNvSpPr>
          <p:nvPr/>
        </p:nvSpPr>
        <p:spPr>
          <a:xfrm>
            <a:off x="1646232" y="4056113"/>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NPRR 1325 for Workshops and PRS review</a:t>
            </a:r>
          </a:p>
        </p:txBody>
      </p:sp>
      <p:sp>
        <p:nvSpPr>
          <p:cNvPr id="73" name="TextBox 72">
            <a:extLst>
              <a:ext uri="{FF2B5EF4-FFF2-40B4-BE49-F238E27FC236}">
                <a16:creationId xmlns:a16="http://schemas.microsoft.com/office/drawing/2014/main" id="{88A7D046-C859-781A-66E4-72C3210D560D}"/>
              </a:ext>
            </a:extLst>
          </p:cNvPr>
          <p:cNvSpPr txBox="1">
            <a:spLocks/>
          </p:cNvSpPr>
          <p:nvPr/>
        </p:nvSpPr>
        <p:spPr>
          <a:xfrm>
            <a:off x="1646232" y="434701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NPRR 1325 for advancement to TAC</a:t>
            </a:r>
          </a:p>
        </p:txBody>
      </p:sp>
      <p:sp>
        <p:nvSpPr>
          <p:cNvPr id="80" name="TextBox 79">
            <a:extLst>
              <a:ext uri="{FF2B5EF4-FFF2-40B4-BE49-F238E27FC236}">
                <a16:creationId xmlns:a16="http://schemas.microsoft.com/office/drawing/2014/main" id="{B17ED016-3843-FDAB-AAD1-0C7F282641DA}"/>
              </a:ext>
            </a:extLst>
          </p:cNvPr>
          <p:cNvSpPr txBox="1">
            <a:spLocks/>
          </p:cNvSpPr>
          <p:nvPr/>
        </p:nvSpPr>
        <p:spPr>
          <a:xfrm>
            <a:off x="1646232" y="4637907"/>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File PGRR 145 for Workshops and ROS review</a:t>
            </a:r>
          </a:p>
        </p:txBody>
      </p:sp>
      <p:sp>
        <p:nvSpPr>
          <p:cNvPr id="85" name="TextBox 84">
            <a:extLst>
              <a:ext uri="{FF2B5EF4-FFF2-40B4-BE49-F238E27FC236}">
                <a16:creationId xmlns:a16="http://schemas.microsoft.com/office/drawing/2014/main" id="{BD7E6772-C2E3-AB4D-E831-44E3AAEC30B3}"/>
              </a:ext>
            </a:extLst>
          </p:cNvPr>
          <p:cNvSpPr txBox="1">
            <a:spLocks/>
          </p:cNvSpPr>
          <p:nvPr/>
        </p:nvSpPr>
        <p:spPr>
          <a:xfrm>
            <a:off x="1646232" y="4928804"/>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Endorse PGRR 145 for advancement to TAC</a:t>
            </a:r>
          </a:p>
        </p:txBody>
      </p:sp>
      <p:sp>
        <p:nvSpPr>
          <p:cNvPr id="87" name="TextBox 86">
            <a:extLst>
              <a:ext uri="{FF2B5EF4-FFF2-40B4-BE49-F238E27FC236}">
                <a16:creationId xmlns:a16="http://schemas.microsoft.com/office/drawing/2014/main" id="{0335A2AF-DC4B-81C3-7D7A-A3C7091B8C25}"/>
              </a:ext>
            </a:extLst>
          </p:cNvPr>
          <p:cNvSpPr txBox="1">
            <a:spLocks/>
          </p:cNvSpPr>
          <p:nvPr/>
        </p:nvSpPr>
        <p:spPr>
          <a:xfrm>
            <a:off x="1646232" y="5219700"/>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Review/endorse combined NPRR/PGRR package for Board approval</a:t>
            </a:r>
          </a:p>
        </p:txBody>
      </p:sp>
      <p:sp>
        <p:nvSpPr>
          <p:cNvPr id="89" name="TextBox 88">
            <a:extLst>
              <a:ext uri="{FF2B5EF4-FFF2-40B4-BE49-F238E27FC236}">
                <a16:creationId xmlns:a16="http://schemas.microsoft.com/office/drawing/2014/main" id="{B63409BE-12A7-3792-E732-3BB132D4886C}"/>
              </a:ext>
            </a:extLst>
          </p:cNvPr>
          <p:cNvSpPr txBox="1">
            <a:spLocks/>
          </p:cNvSpPr>
          <p:nvPr/>
        </p:nvSpPr>
        <p:spPr>
          <a:xfrm>
            <a:off x="1646232" y="3157314"/>
            <a:ext cx="4020331" cy="538609"/>
          </a:xfrm>
          <a:prstGeom prst="rect">
            <a:avLst/>
          </a:prstGeom>
          <a:solidFill>
            <a:schemeClr val="bg1"/>
          </a:solidFill>
        </p:spPr>
        <p:txBody>
          <a:bodyPr vert="horz" wrap="square" lIns="38100" tIns="38100" rIns="38100" bIns="381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Close outstanding design and drafting issues, incorporate vetted stakeholder feedback, and finalize Revision Request language for committee approval</a:t>
            </a:r>
          </a:p>
        </p:txBody>
      </p:sp>
      <p:sp>
        <p:nvSpPr>
          <p:cNvPr id="92" name="TextBox 91">
            <a:extLst>
              <a:ext uri="{FF2B5EF4-FFF2-40B4-BE49-F238E27FC236}">
                <a16:creationId xmlns:a16="http://schemas.microsoft.com/office/drawing/2014/main" id="{0951213C-86F3-F276-1E3F-D5F6E65A8970}"/>
              </a:ext>
            </a:extLst>
          </p:cNvPr>
          <p:cNvSpPr txBox="1">
            <a:spLocks/>
          </p:cNvSpPr>
          <p:nvPr/>
        </p:nvSpPr>
        <p:spPr>
          <a:xfrm>
            <a:off x="1646232" y="2657525"/>
            <a:ext cx="402033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Preview structure/governing concepts of Batch Zero PGRR before filing</a:t>
            </a:r>
          </a:p>
        </p:txBody>
      </p:sp>
      <p:sp>
        <p:nvSpPr>
          <p:cNvPr id="20" name="TextBox 19">
            <a:extLst>
              <a:ext uri="{FF2B5EF4-FFF2-40B4-BE49-F238E27FC236}">
                <a16:creationId xmlns:a16="http://schemas.microsoft.com/office/drawing/2014/main" id="{32B40D9F-90FE-9D34-C17F-07DFA75AA75E}"/>
              </a:ext>
            </a:extLst>
          </p:cNvPr>
          <p:cNvSpPr txBox="1"/>
          <p:nvPr/>
        </p:nvSpPr>
        <p:spPr>
          <a:xfrm>
            <a:off x="495300" y="1029336"/>
            <a:ext cx="11163300"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that TAC leadership is involved in considering options to ensure successful review and approval</a:t>
            </a:r>
          </a:p>
        </p:txBody>
      </p:sp>
      <p:sp>
        <p:nvSpPr>
          <p:cNvPr id="8" name="Slide Number Placeholder 5">
            <a:extLst>
              <a:ext uri="{FF2B5EF4-FFF2-40B4-BE49-F238E27FC236}">
                <a16:creationId xmlns:a16="http://schemas.microsoft.com/office/drawing/2014/main" id="{A8B4E64A-A5CA-F72E-9110-2D4508DA4632}"/>
              </a:ext>
            </a:extLst>
          </p:cNvPr>
          <p:cNvSpPr>
            <a:spLocks noGrp="1"/>
          </p:cNvSpPr>
          <p:nvPr>
            <p:ph type="sldNum" sz="quarter" idx="12"/>
          </p:nvPr>
        </p:nvSpPr>
        <p:spPr>
          <a:xfrm>
            <a:off x="11658600" y="6356350"/>
            <a:ext cx="533400" cy="365125"/>
          </a:xfrm>
          <a:noFill/>
        </p:spPr>
        <p:txBody>
          <a:bodyPr/>
          <a:lstStyle/>
          <a:p>
            <a:fld id="{BCDE79FB-97BA-492B-8D57-F1373F9ADA95}" type="slidenum">
              <a:rPr lang="en-US" smtClean="0"/>
              <a:t>4</a:t>
            </a:fld>
            <a:endParaRPr lang="en-US"/>
          </a:p>
        </p:txBody>
      </p:sp>
      <p:sp>
        <p:nvSpPr>
          <p:cNvPr id="16" name="TextBox 15">
            <a:extLst>
              <a:ext uri="{FF2B5EF4-FFF2-40B4-BE49-F238E27FC236}">
                <a16:creationId xmlns:a16="http://schemas.microsoft.com/office/drawing/2014/main" id="{6311C5D6-0AB1-42C7-E915-8C52F5431DD9}"/>
              </a:ext>
            </a:extLst>
          </p:cNvPr>
          <p:cNvSpPr txBox="1">
            <a:spLocks/>
          </p:cNvSpPr>
          <p:nvPr>
            <p:custDataLst>
              <p:tags r:id="rId100"/>
            </p:custDataLst>
          </p:nvPr>
        </p:nvSpPr>
        <p:spPr>
          <a:xfrm>
            <a:off x="495299" y="6532914"/>
            <a:ext cx="846055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sp>
        <p:nvSpPr>
          <p:cNvPr id="50" name="Rectangle 49">
            <a:extLst>
              <a:ext uri="{FF2B5EF4-FFF2-40B4-BE49-F238E27FC236}">
                <a16:creationId xmlns:a16="http://schemas.microsoft.com/office/drawing/2014/main" id="{C10556E1-9DAC-3420-C886-F21997B67368}"/>
              </a:ext>
            </a:extLst>
          </p:cNvPr>
          <p:cNvSpPr/>
          <p:nvPr/>
        </p:nvSpPr>
        <p:spPr>
          <a:xfrm>
            <a:off x="5753988" y="2038350"/>
            <a:ext cx="2330882" cy="3713162"/>
          </a:xfrm>
          <a:prstGeom prst="rect">
            <a:avLst/>
          </a:prstGeom>
          <a:solidFill>
            <a:schemeClr val="bg1">
              <a:lumMod val="85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1"/>
            </p:custDataLst>
          </p:nvPr>
        </p:nvSpPr>
        <p:spPr>
          <a:xfrm>
            <a:off x="7421563" y="4064000"/>
            <a:ext cx="647878" cy="247650"/>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marL="0" marR="0" lvl="0" indent="0" algn="l" defTabSz="913526" rtl="0" eaLnBrk="1" fontAlgn="auto" latinLnBrk="0" hangingPunct="1">
              <a:lnSpc>
                <a:spcPct val="100000"/>
              </a:lnSpc>
              <a:spcBef>
                <a:spcPts val="0"/>
              </a:spcBef>
              <a:spcAft>
                <a:spcPts val="0"/>
              </a:spcAft>
              <a:buClr>
                <a:srgbClr val="4A525A"/>
              </a:buClr>
              <a:buSzPct val="100000"/>
              <a:buFontTx/>
              <a:buNone/>
              <a:tabLst/>
              <a:defRPr/>
            </a:pPr>
            <a:r>
              <a:rPr kumimoji="0" lang="en-US" sz="800" b="1" i="0" u="none" strike="noStrike" kern="0" cap="none" spc="0" normalizeH="0" baseline="0" noProof="0">
                <a:ln>
                  <a:noFill/>
                </a:ln>
                <a:solidFill>
                  <a:srgbClr val="171A1C"/>
                </a:solidFill>
                <a:effectLst/>
                <a:uLnTx/>
                <a:uFillTx/>
                <a:latin typeface="Arial"/>
                <a:ea typeface="+mn-ea"/>
                <a:cs typeface="+mn-cs"/>
              </a:rPr>
              <a:t>Regular PRS </a:t>
            </a:r>
            <a:r>
              <a:rPr kumimoji="0" lang="en-US" sz="800" b="0" i="0" u="none" strike="noStrike" kern="0" cap="none" spc="0" normalizeH="0" baseline="0" noProof="0">
                <a:ln>
                  <a:noFill/>
                </a:ln>
                <a:solidFill>
                  <a:srgbClr val="171A1C"/>
                </a:solidFill>
                <a:effectLst/>
                <a:uLnTx/>
                <a:uFillTx/>
                <a:latin typeface="Arial"/>
                <a:ea typeface="+mn-ea"/>
                <a:cs typeface="+mn-cs"/>
              </a:rPr>
              <a:t>4/15</a:t>
            </a:r>
          </a:p>
        </p:txBody>
      </p:sp>
      <p:sp>
        <p:nvSpPr>
          <p:cNvPr id="21" name="TextBox 20">
            <a:extLst>
              <a:ext uri="{FF2B5EF4-FFF2-40B4-BE49-F238E27FC236}">
                <a16:creationId xmlns:a16="http://schemas.microsoft.com/office/drawing/2014/main" id="{977548FB-F4EA-3B4D-788B-584A840087A2}"/>
              </a:ext>
            </a:extLst>
          </p:cNvPr>
          <p:cNvSpPr txBox="1"/>
          <p:nvPr/>
        </p:nvSpPr>
        <p:spPr>
          <a:xfrm>
            <a:off x="2128086" y="5871686"/>
            <a:ext cx="3604126" cy="738664"/>
          </a:xfrm>
          <a:prstGeom prst="rect">
            <a:avLst/>
          </a:prstGeom>
          <a:noFill/>
        </p:spPr>
        <p:txBody>
          <a:bodyPr wrap="square" rtlCol="0">
            <a:spAutoFit/>
          </a:bodyPr>
          <a:lstStyle/>
          <a:p>
            <a:r>
              <a:rPr lang="en-US" sz="1400">
                <a:highlight>
                  <a:srgbClr val="FFFF00"/>
                </a:highlight>
              </a:rPr>
              <a:t>ERCOT is considering focus of next week’s </a:t>
            </a:r>
          </a:p>
          <a:p>
            <a:r>
              <a:rPr lang="en-US" sz="1400">
                <a:highlight>
                  <a:srgbClr val="FFFF00"/>
                </a:highlight>
              </a:rPr>
              <a:t>ROS 4/14 and PRS 4/15 as educational </a:t>
            </a:r>
          </a:p>
          <a:p>
            <a:r>
              <a:rPr lang="en-US" sz="1400">
                <a:highlight>
                  <a:srgbClr val="FFFF00"/>
                </a:highlight>
              </a:rPr>
              <a:t>and for highlighting key issues. </a:t>
            </a:r>
          </a:p>
        </p:txBody>
      </p:sp>
    </p:spTree>
    <p:extLst>
      <p:ext uri="{BB962C8B-B14F-4D97-AF65-F5344CB8AC3E}">
        <p14:creationId xmlns:p14="http://schemas.microsoft.com/office/powerpoint/2010/main" val="249224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1F919-211B-D03B-F411-ED2F2380BC02}"/>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4900B9A2-059A-8793-E225-7E61FC3669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0" name="Object 6" hidden="1">
                        <a:extLst>
                          <a:ext uri="{FF2B5EF4-FFF2-40B4-BE49-F238E27FC236}">
                            <a16:creationId xmlns:a16="http://schemas.microsoft.com/office/drawing/2014/main" id="{4900B9A2-059A-8793-E225-7E61FC3669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C498C2B-DDB3-D969-26FB-5ACA97CC9359}"/>
              </a:ext>
            </a:extLst>
          </p:cNvPr>
          <p:cNvSpPr>
            <a:spLocks noGrp="1"/>
          </p:cNvSpPr>
          <p:nvPr>
            <p:ph type="title"/>
          </p:nvPr>
        </p:nvSpPr>
        <p:spPr>
          <a:xfrm>
            <a:off x="1257300" y="457200"/>
            <a:ext cx="10401300" cy="9144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dirty="0"/>
              <a:t>Key updates in April 4 PGRR145 ERCOT comments</a:t>
            </a:r>
          </a:p>
        </p:txBody>
      </p:sp>
      <p:sp>
        <p:nvSpPr>
          <p:cNvPr id="15" name="Slide Number Placeholder 5">
            <a:extLst>
              <a:ext uri="{FF2B5EF4-FFF2-40B4-BE49-F238E27FC236}">
                <a16:creationId xmlns:a16="http://schemas.microsoft.com/office/drawing/2014/main" id="{7C02F15F-FF6E-95F1-364F-2CCB4648D44C}"/>
              </a:ext>
            </a:extLst>
          </p:cNvPr>
          <p:cNvSpPr>
            <a:spLocks noGrp="1"/>
          </p:cNvSpPr>
          <p:nvPr>
            <p:ph type="sldNum" sz="quarter" idx="12"/>
          </p:nvPr>
        </p:nvSpPr>
        <p:spPr/>
        <p:txBody>
          <a:bodyPr/>
          <a:lstStyle/>
          <a:p>
            <a:fld id="{BCDE79FB-97BA-492B-8D57-F1373F9ADA95}" type="slidenum">
              <a:rPr lang="en-US" smtClean="0"/>
              <a:t>40</a:t>
            </a:fld>
            <a:endParaRPr lang="en-US"/>
          </a:p>
        </p:txBody>
      </p:sp>
      <p:sp>
        <p:nvSpPr>
          <p:cNvPr id="32" name="TextBox 31">
            <a:extLst>
              <a:ext uri="{FF2B5EF4-FFF2-40B4-BE49-F238E27FC236}">
                <a16:creationId xmlns:a16="http://schemas.microsoft.com/office/drawing/2014/main" id="{911358AA-5A2B-4590-776D-365B3928CD44}"/>
              </a:ext>
            </a:extLst>
          </p:cNvPr>
          <p:cNvSpPr txBox="1"/>
          <p:nvPr/>
        </p:nvSpPr>
        <p:spPr>
          <a:xfrm>
            <a:off x="583025" y="1383094"/>
            <a:ext cx="10781660" cy="478592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dirty="0"/>
              <a:t>Incremental clarifications and gap fixes to Planning Guide language:</a:t>
            </a:r>
            <a:r>
              <a:rPr lang="en-US" sz="1600" dirty="0"/>
              <a:t> added targeted provisions (e.g., DSP delegation flexibility, explicit dynamic data submission responsibility, clarification of roles and processes) to address identified omissions and improve operability</a:t>
            </a:r>
          </a:p>
          <a:p>
            <a:pPr marL="285750" indent="-285750">
              <a:spcBef>
                <a:spcPts val="300"/>
              </a:spcBef>
              <a:spcAft>
                <a:spcPts val="300"/>
              </a:spcAft>
              <a:buFont typeface="Arial" panose="020B0604020202020204" pitchFamily="34" charset="0"/>
              <a:buChar char="•"/>
            </a:pPr>
            <a:r>
              <a:rPr lang="en-US" sz="1600" b="1" dirty="0"/>
              <a:t>Expanded definition of valid studies:</a:t>
            </a:r>
            <a:r>
              <a:rPr lang="en-US" sz="1600" dirty="0"/>
              <a:t> explicitly recognized additional studies (e.g., Permian Basin Reliability Plan) as eligible for “complete and valid” status, broadening the safe harbor scope</a:t>
            </a:r>
          </a:p>
          <a:p>
            <a:pPr marL="285750" indent="-285750">
              <a:spcBef>
                <a:spcPts val="300"/>
              </a:spcBef>
              <a:spcAft>
                <a:spcPts val="300"/>
              </a:spcAft>
              <a:buFont typeface="Arial" panose="020B0604020202020204" pitchFamily="34" charset="0"/>
              <a:buChar char="•"/>
            </a:pPr>
            <a:r>
              <a:rPr lang="en-US" sz="1600" b="1" dirty="0"/>
              <a:t>Strengthened governance and stakeholder engagement in study process:</a:t>
            </a:r>
            <a:r>
              <a:rPr lang="en-US" sz="1600" dirty="0"/>
              <a:t> codified requirement to present Batch Zero study scope and methodology to RPG and incorporate stakeholder feedback</a:t>
            </a:r>
          </a:p>
          <a:p>
            <a:pPr marL="285750" indent="-285750">
              <a:spcBef>
                <a:spcPts val="300"/>
              </a:spcBef>
              <a:spcAft>
                <a:spcPts val="300"/>
              </a:spcAft>
              <a:buFont typeface="Arial" panose="020B0604020202020204" pitchFamily="34" charset="0"/>
              <a:buChar char="•"/>
            </a:pPr>
            <a:r>
              <a:rPr lang="en-US" sz="1600" b="1" dirty="0"/>
              <a:t>Refined roles and responsibilities across entities (ERCOT / TSP / DSP):</a:t>
            </a:r>
            <a:r>
              <a:rPr lang="en-US" sz="1600" dirty="0"/>
              <a:t> clarified responsibilities in key sections (e.g., study coordination, data submission, attestations), including incorporation of stakeholder feedback</a:t>
            </a:r>
          </a:p>
          <a:p>
            <a:pPr marL="285750" indent="-285750">
              <a:spcBef>
                <a:spcPts val="300"/>
              </a:spcBef>
              <a:spcAft>
                <a:spcPts val="300"/>
              </a:spcAft>
              <a:buFont typeface="Arial" panose="020B0604020202020204" pitchFamily="34" charset="0"/>
              <a:buChar char="•"/>
            </a:pPr>
            <a:r>
              <a:rPr lang="en-US" sz="1600" b="1" dirty="0"/>
              <a:t>Improved internal consistency and process clarity:</a:t>
            </a:r>
            <a:r>
              <a:rPr lang="en-US" sz="1600" dirty="0"/>
              <a:t> addressed inconsistencies (e.g., LCP vs RTP alignment, sequencing of updates, removal of unintended eligibility constraints) and corrected structural gaps in eligibility logic</a:t>
            </a:r>
          </a:p>
          <a:p>
            <a:pPr marL="285750" indent="-285750">
              <a:spcBef>
                <a:spcPts val="300"/>
              </a:spcBef>
              <a:spcAft>
                <a:spcPts val="300"/>
              </a:spcAft>
              <a:buFont typeface="Arial" panose="020B0604020202020204" pitchFamily="34" charset="0"/>
              <a:buChar char="•"/>
            </a:pPr>
            <a:r>
              <a:rPr lang="en-US" sz="1600" b="1" dirty="0"/>
              <a:t>Enhanced coordination requirements in study execution:</a:t>
            </a:r>
            <a:r>
              <a:rPr lang="en-US" sz="1600" dirty="0"/>
              <a:t> introduced more explicit consultation steps with TSPs in identifying transmission upgrades and study outputs</a:t>
            </a:r>
          </a:p>
          <a:p>
            <a:pPr marL="285750" indent="-285750">
              <a:spcBef>
                <a:spcPts val="300"/>
              </a:spcBef>
              <a:spcAft>
                <a:spcPts val="300"/>
              </a:spcAft>
              <a:buFont typeface="Arial" panose="020B0604020202020204" pitchFamily="34" charset="0"/>
              <a:buChar char="•"/>
            </a:pPr>
            <a:r>
              <a:rPr lang="en-US" sz="1600" b="1" dirty="0"/>
              <a:t>General drafting clean-up and clarifications:</a:t>
            </a:r>
            <a:r>
              <a:rPr lang="en-US" sz="1600" dirty="0"/>
              <a:t> incorporated typographical fixes, corrected references, and clarified language throughout the document </a:t>
            </a:r>
          </a:p>
          <a:p>
            <a:pPr marL="285750" indent="-285750">
              <a:spcBef>
                <a:spcPts val="300"/>
              </a:spcBef>
              <a:spcAft>
                <a:spcPts val="300"/>
              </a:spcAft>
              <a:buFont typeface="Arial" panose="020B0604020202020204" pitchFamily="34" charset="0"/>
              <a:buChar char="•"/>
            </a:pPr>
            <a:r>
              <a:rPr lang="en-US" sz="1600" b="1" dirty="0"/>
              <a:t>Year 6 (2033) allocation remains under development.</a:t>
            </a:r>
            <a:r>
              <a:rPr lang="en-US" sz="1600" dirty="0"/>
              <a:t> ERCOT is actively reassessing the approach and will provide more explicit guidance in future comments</a:t>
            </a:r>
          </a:p>
        </p:txBody>
      </p:sp>
    </p:spTree>
    <p:extLst>
      <p:ext uri="{BB962C8B-B14F-4D97-AF65-F5344CB8AC3E}">
        <p14:creationId xmlns:p14="http://schemas.microsoft.com/office/powerpoint/2010/main" val="1717244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BB600-CFF6-C370-16BF-50CBBD8F3D8A}"/>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FE6AB282-5DAA-D49E-856D-7B5DEC2F9D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0" name="Object 6" hidden="1">
                        <a:extLst>
                          <a:ext uri="{FF2B5EF4-FFF2-40B4-BE49-F238E27FC236}">
                            <a16:creationId xmlns:a16="http://schemas.microsoft.com/office/drawing/2014/main" id="{4900B9A2-059A-8793-E225-7E61FC3669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A792D1D-4882-1F3F-14DD-1573777CB2DD}"/>
              </a:ext>
            </a:extLst>
          </p:cNvPr>
          <p:cNvSpPr>
            <a:spLocks noGrp="1"/>
          </p:cNvSpPr>
          <p:nvPr>
            <p:ph type="title"/>
          </p:nvPr>
        </p:nvSpPr>
        <p:spPr>
          <a:xfrm>
            <a:off x="1257300" y="457200"/>
            <a:ext cx="10401300" cy="9144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dirty="0"/>
              <a:t>Key updates in April 4 PGRR145 ERCOT comments</a:t>
            </a:r>
          </a:p>
        </p:txBody>
      </p:sp>
      <p:sp>
        <p:nvSpPr>
          <p:cNvPr id="15" name="Slide Number Placeholder 5">
            <a:extLst>
              <a:ext uri="{FF2B5EF4-FFF2-40B4-BE49-F238E27FC236}">
                <a16:creationId xmlns:a16="http://schemas.microsoft.com/office/drawing/2014/main" id="{9C84FEA6-7853-5552-4B8A-CC779D63A325}"/>
              </a:ext>
            </a:extLst>
          </p:cNvPr>
          <p:cNvSpPr>
            <a:spLocks noGrp="1"/>
          </p:cNvSpPr>
          <p:nvPr>
            <p:ph type="sldNum" sz="quarter" idx="12"/>
          </p:nvPr>
        </p:nvSpPr>
        <p:spPr/>
        <p:txBody>
          <a:bodyPr/>
          <a:lstStyle/>
          <a:p>
            <a:fld id="{BCDE79FB-97BA-492B-8D57-F1373F9ADA95}" type="slidenum">
              <a:rPr lang="en-US" smtClean="0"/>
              <a:t>41</a:t>
            </a:fld>
            <a:endParaRPr lang="en-US"/>
          </a:p>
        </p:txBody>
      </p:sp>
      <p:sp>
        <p:nvSpPr>
          <p:cNvPr id="32" name="TextBox 31">
            <a:extLst>
              <a:ext uri="{FF2B5EF4-FFF2-40B4-BE49-F238E27FC236}">
                <a16:creationId xmlns:a16="http://schemas.microsoft.com/office/drawing/2014/main" id="{41B6108E-E47F-3FD8-D2D4-97F05E549AAA}"/>
              </a:ext>
            </a:extLst>
          </p:cNvPr>
          <p:cNvSpPr txBox="1"/>
          <p:nvPr/>
        </p:nvSpPr>
        <p:spPr>
          <a:xfrm>
            <a:off x="583025" y="1581214"/>
            <a:ext cx="10781660" cy="121571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sz="1600" b="1" dirty="0"/>
              <a:t>Link to </a:t>
            </a:r>
            <a:r>
              <a:rPr lang="en-US" sz="1600" b="1" dirty="0">
                <a:hlinkClick r:id="rId5"/>
              </a:rPr>
              <a:t>PGRR145 Comments from ERCOT April 4</a:t>
            </a:r>
            <a:endParaRPr lang="en-US" sz="1600" b="1" dirty="0"/>
          </a:p>
          <a:p>
            <a:pPr marL="742950" lvl="1" indent="-285750">
              <a:spcBef>
                <a:spcPts val="300"/>
              </a:spcBef>
              <a:spcAft>
                <a:spcPts val="300"/>
              </a:spcAft>
              <a:buFont typeface="Arial" panose="020B0604020202020204" pitchFamily="34" charset="0"/>
              <a:buChar char="•"/>
            </a:pPr>
            <a:r>
              <a:rPr lang="en-US" sz="1600" b="1" dirty="0"/>
              <a:t>Includes matrix of ERCOT responses to every comment (sample below)</a:t>
            </a:r>
          </a:p>
          <a:p>
            <a:pPr marL="285750" indent="-285750">
              <a:spcBef>
                <a:spcPts val="300"/>
              </a:spcBef>
              <a:spcAft>
                <a:spcPts val="300"/>
              </a:spcAft>
              <a:buFont typeface="Arial" panose="020B0604020202020204" pitchFamily="34" charset="0"/>
              <a:buChar char="•"/>
            </a:pPr>
            <a:r>
              <a:rPr lang="en-US" sz="1600" b="1" dirty="0"/>
              <a:t>ERCOT plans next round of comments April 22 (after PUCT 4/17 meeting)</a:t>
            </a:r>
          </a:p>
          <a:p>
            <a:pPr marL="742950" lvl="1" indent="-285750">
              <a:spcBef>
                <a:spcPts val="300"/>
              </a:spcBef>
              <a:spcAft>
                <a:spcPts val="300"/>
              </a:spcAft>
              <a:buFont typeface="Arial" panose="020B0604020202020204" pitchFamily="34" charset="0"/>
              <a:buChar char="•"/>
            </a:pPr>
            <a:endParaRPr lang="en-US" sz="1600" b="1" dirty="0"/>
          </a:p>
        </p:txBody>
      </p:sp>
      <p:sp>
        <p:nvSpPr>
          <p:cNvPr id="4" name="TextBox 3">
            <a:extLst>
              <a:ext uri="{FF2B5EF4-FFF2-40B4-BE49-F238E27FC236}">
                <a16:creationId xmlns:a16="http://schemas.microsoft.com/office/drawing/2014/main" id="{9A1C8E24-D2E4-A2FD-4FE2-043CAE5488D0}"/>
              </a:ext>
            </a:extLst>
          </p:cNvPr>
          <p:cNvSpPr txBox="1"/>
          <p:nvPr/>
        </p:nvSpPr>
        <p:spPr>
          <a:xfrm>
            <a:off x="1257300" y="947144"/>
            <a:ext cx="10148455"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dirty="0">
                <a:solidFill>
                  <a:schemeClr val="bg1">
                    <a:lumMod val="50000"/>
                  </a:schemeClr>
                </a:solidFill>
              </a:rPr>
              <a:t>ERCOT has filed responses to stakeholder comments submitted on or before March 20, 2026; additional responses may follow to address subsequent comments</a:t>
            </a:r>
          </a:p>
        </p:txBody>
      </p:sp>
      <p:pic>
        <p:nvPicPr>
          <p:cNvPr id="3" name="Picture 2">
            <a:extLst>
              <a:ext uri="{FF2B5EF4-FFF2-40B4-BE49-F238E27FC236}">
                <a16:creationId xmlns:a16="http://schemas.microsoft.com/office/drawing/2014/main" id="{EF95CB31-16FE-D5D9-33B9-C97498794DA6}"/>
              </a:ext>
            </a:extLst>
          </p:cNvPr>
          <p:cNvPicPr>
            <a:picLocks noChangeAspect="1"/>
          </p:cNvPicPr>
          <p:nvPr/>
        </p:nvPicPr>
        <p:blipFill>
          <a:blip r:embed="rId6"/>
          <a:stretch>
            <a:fillRect/>
          </a:stretch>
        </p:blipFill>
        <p:spPr>
          <a:xfrm>
            <a:off x="1515811" y="2759805"/>
            <a:ext cx="7110029" cy="3596545"/>
          </a:xfrm>
          <a:prstGeom prst="rect">
            <a:avLst/>
          </a:prstGeom>
        </p:spPr>
      </p:pic>
    </p:spTree>
    <p:extLst>
      <p:ext uri="{BB962C8B-B14F-4D97-AF65-F5344CB8AC3E}">
        <p14:creationId xmlns:p14="http://schemas.microsoft.com/office/powerpoint/2010/main" val="3503569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31580-3D58-DF87-E73E-A1188584D61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A994D8C-51D0-2120-9DA3-137E23E29E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8A1117F8-E4B2-C6E5-0974-44BF8D3E3149}"/>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13938B7E-4590-877E-F841-8ED8868327C3}"/>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15" name="Text Placeholder 2">
            <a:hlinkClick r:id="rId14" action="ppaction://hlinksldjump"/>
            <a:extLst>
              <a:ext uri="{FF2B5EF4-FFF2-40B4-BE49-F238E27FC236}">
                <a16:creationId xmlns:a16="http://schemas.microsoft.com/office/drawing/2014/main" id="{44EEE822-4568-2FAD-8DD0-68A35D7B6CEE}"/>
              </a:ext>
            </a:extLst>
          </p:cNvPr>
          <p:cNvSpPr>
            <a:spLocks noGrp="1"/>
          </p:cNvSpPr>
          <p:nvPr>
            <p:custDataLst>
              <p:tags r:id="rId3"/>
            </p:custDataLst>
          </p:nvPr>
        </p:nvSpPr>
        <p:spPr bwMode="auto">
          <a:xfrm>
            <a:off x="4052888" y="181483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dirty="0">
                <a:cs typeface="Arial"/>
              </a:rPr>
              <a:t>Batch Zero Concepts</a:t>
            </a:r>
            <a:endParaRPr lang="en-US" dirty="0"/>
          </a:p>
        </p:txBody>
      </p:sp>
      <p:sp>
        <p:nvSpPr>
          <p:cNvPr id="16" name="Text Placeholder 2">
            <a:hlinkClick r:id="rId15" action="ppaction://hlinksldjump"/>
            <a:extLst>
              <a:ext uri="{FF2B5EF4-FFF2-40B4-BE49-F238E27FC236}">
                <a16:creationId xmlns:a16="http://schemas.microsoft.com/office/drawing/2014/main" id="{A02CFABA-B4D5-CA12-225B-9C6B6BF0277F}"/>
              </a:ext>
            </a:extLst>
          </p:cNvPr>
          <p:cNvSpPr>
            <a:spLocks noGrp="1"/>
          </p:cNvSpPr>
          <p:nvPr>
            <p:custDataLst>
              <p:tags r:id="rId4"/>
            </p:custDataLst>
          </p:nvPr>
        </p:nvSpPr>
        <p:spPr bwMode="auto">
          <a:xfrm>
            <a:off x="4052888" y="317246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Summary of ERCOT Comments</a:t>
            </a:r>
          </a:p>
        </p:txBody>
      </p:sp>
      <p:sp>
        <p:nvSpPr>
          <p:cNvPr id="4" name="2. Slide Title">
            <a:extLst>
              <a:ext uri="{FF2B5EF4-FFF2-40B4-BE49-F238E27FC236}">
                <a16:creationId xmlns:a16="http://schemas.microsoft.com/office/drawing/2014/main" id="{CA7E2BAD-6FE9-ADB6-B401-4D85822F9A4D}"/>
              </a:ext>
            </a:extLst>
          </p:cNvPr>
          <p:cNvSpPr>
            <a:spLocks noGrp="1"/>
          </p:cNvSpPr>
          <p:nvPr>
            <p:ph type="title"/>
            <p:custDataLst>
              <p:tags r:id="rId5"/>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B94CD704-B2C7-29D3-9691-F94442C6F9D6}"/>
              </a:ext>
            </a:extLst>
          </p:cNvPr>
          <p:cNvSpPr>
            <a:spLocks noGrp="1"/>
          </p:cNvSpPr>
          <p:nvPr>
            <p:ph type="sldNum" sz="quarter" idx="12"/>
          </p:nvPr>
        </p:nvSpPr>
        <p:spPr>
          <a:xfrm>
            <a:off x="11658600" y="4710430"/>
            <a:ext cx="533400" cy="365125"/>
          </a:xfrm>
        </p:spPr>
        <p:txBody>
          <a:bodyPr/>
          <a:lstStyle/>
          <a:p>
            <a:fld id="{BCDE79FB-97BA-492B-8D57-F1373F9ADA95}" type="slidenum">
              <a:rPr lang="en-US" smtClean="0"/>
              <a:t>42</a:t>
            </a:fld>
            <a:endParaRPr lang="en-US"/>
          </a:p>
        </p:txBody>
      </p:sp>
      <p:sp>
        <p:nvSpPr>
          <p:cNvPr id="2" name="Text Placeholder 2">
            <a:hlinkClick r:id="rId16" action="ppaction://hlinksldjump"/>
            <a:extLst>
              <a:ext uri="{FF2B5EF4-FFF2-40B4-BE49-F238E27FC236}">
                <a16:creationId xmlns:a16="http://schemas.microsoft.com/office/drawing/2014/main" id="{83094FF5-00B6-297E-6A7C-EF880DC1AFB1}"/>
              </a:ext>
            </a:extLst>
          </p:cNvPr>
          <p:cNvSpPr>
            <a:spLocks noGrp="1"/>
          </p:cNvSpPr>
          <p:nvPr>
            <p:custDataLst>
              <p:tags r:id="rId6"/>
            </p:custDataLst>
          </p:nvPr>
        </p:nvSpPr>
        <p:spPr bwMode="auto">
          <a:xfrm>
            <a:off x="4052886" y="381032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3" name="Text Placeholder 2">
            <a:hlinkClick r:id="rId17" action="ppaction://hlinksldjump"/>
            <a:extLst>
              <a:ext uri="{FF2B5EF4-FFF2-40B4-BE49-F238E27FC236}">
                <a16:creationId xmlns:a16="http://schemas.microsoft.com/office/drawing/2014/main" id="{C22DCF5D-1C40-F583-3836-2DA999BE3BE7}"/>
              </a:ext>
            </a:extLst>
          </p:cNvPr>
          <p:cNvSpPr>
            <a:spLocks noGrp="1"/>
          </p:cNvSpPr>
          <p:nvPr>
            <p:custDataLst>
              <p:tags r:id="rId7"/>
            </p:custDataLst>
          </p:nvPr>
        </p:nvSpPr>
        <p:spPr bwMode="auto">
          <a:xfrm>
            <a:off x="4052886" y="445008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BYOG discussion</a:t>
            </a:r>
          </a:p>
        </p:txBody>
      </p:sp>
      <p:sp>
        <p:nvSpPr>
          <p:cNvPr id="9" name="Text Placeholder 2">
            <a:hlinkClick r:id="rId18" action="ppaction://hlinksldjump"/>
            <a:extLst>
              <a:ext uri="{FF2B5EF4-FFF2-40B4-BE49-F238E27FC236}">
                <a16:creationId xmlns:a16="http://schemas.microsoft.com/office/drawing/2014/main" id="{A0C741E8-F3E3-14EF-D55E-BD8A37D6A897}"/>
              </a:ext>
            </a:extLst>
          </p:cNvPr>
          <p:cNvSpPr>
            <a:spLocks noGrp="1"/>
          </p:cNvSpPr>
          <p:nvPr>
            <p:custDataLst>
              <p:tags r:id="rId8"/>
            </p:custDataLst>
          </p:nvPr>
        </p:nvSpPr>
        <p:spPr bwMode="auto">
          <a:xfrm>
            <a:off x="4052886" y="1185997"/>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Timeline and Governance Recap</a:t>
            </a:r>
          </a:p>
        </p:txBody>
      </p:sp>
      <p:sp>
        <p:nvSpPr>
          <p:cNvPr id="5" name="Text Placeholder 2">
            <a:extLst>
              <a:ext uri="{FF2B5EF4-FFF2-40B4-BE49-F238E27FC236}">
                <a16:creationId xmlns:a16="http://schemas.microsoft.com/office/drawing/2014/main" id="{80043E07-B44E-3AA6-E435-6D81AD145B05}"/>
              </a:ext>
            </a:extLst>
          </p:cNvPr>
          <p:cNvSpPr>
            <a:spLocks noGrp="1"/>
          </p:cNvSpPr>
          <p:nvPr>
            <p:custDataLst>
              <p:tags r:id="rId9"/>
            </p:custDataLst>
          </p:nvPr>
        </p:nvSpPr>
        <p:spPr bwMode="auto">
          <a:xfrm>
            <a:off x="4064000" y="3830505"/>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dirty="0">
                <a:solidFill>
                  <a:schemeClr val="bg1"/>
                </a:solidFill>
              </a:rPr>
              <a:t>CLR Discussion </a:t>
            </a:r>
            <a:endParaRPr lang="en-US" dirty="0">
              <a:solidFill>
                <a:schemeClr val="bg1"/>
              </a:solidFill>
            </a:endParaRPr>
          </a:p>
        </p:txBody>
      </p:sp>
      <p:sp>
        <p:nvSpPr>
          <p:cNvPr id="11" name="Text Placeholder 2">
            <a:hlinkClick r:id="rId14" action="ppaction://hlinksldjump"/>
            <a:extLst>
              <a:ext uri="{FF2B5EF4-FFF2-40B4-BE49-F238E27FC236}">
                <a16:creationId xmlns:a16="http://schemas.microsoft.com/office/drawing/2014/main" id="{A9F70614-3611-FB99-5798-67E9F4ECCA75}"/>
              </a:ext>
            </a:extLst>
          </p:cNvPr>
          <p:cNvSpPr>
            <a:spLocks noGrp="1"/>
          </p:cNvSpPr>
          <p:nvPr>
            <p:custDataLst>
              <p:tags r:id="rId10"/>
            </p:custDataLst>
          </p:nvPr>
        </p:nvSpPr>
        <p:spPr bwMode="auto">
          <a:xfrm>
            <a:off x="4052886" y="24919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dirty="0">
                <a:cs typeface="Arial"/>
              </a:rPr>
              <a:t>Stakeholder Feedback</a:t>
            </a:r>
            <a:endParaRPr lang="en-US" dirty="0"/>
          </a:p>
        </p:txBody>
      </p:sp>
    </p:spTree>
    <p:custDataLst>
      <p:tags r:id="rId1"/>
    </p:custDataLst>
    <p:extLst>
      <p:ext uri="{BB962C8B-B14F-4D97-AF65-F5344CB8AC3E}">
        <p14:creationId xmlns:p14="http://schemas.microsoft.com/office/powerpoint/2010/main" val="2896669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7E0CA-0A97-1951-6118-A170F9DAD6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1B8D1F-3BD9-02B3-F623-9565BE713C6E}"/>
              </a:ext>
            </a:extLst>
          </p:cNvPr>
          <p:cNvSpPr>
            <a:spLocks noGrp="1"/>
          </p:cNvSpPr>
          <p:nvPr>
            <p:ph type="title"/>
          </p:nvPr>
        </p:nvSpPr>
        <p:spPr/>
        <p:txBody>
          <a:bodyPr/>
          <a:lstStyle/>
          <a:p>
            <a:r>
              <a:rPr lang="en-US"/>
              <a:t>Provisional CLRs – Definition</a:t>
            </a:r>
            <a:r>
              <a:rPr lang="en-US" baseline="30000"/>
              <a:t>1</a:t>
            </a:r>
            <a:endParaRPr lang="en-US"/>
          </a:p>
        </p:txBody>
      </p:sp>
      <p:graphicFrame>
        <p:nvGraphicFramePr>
          <p:cNvPr id="6" name="Content Placeholder 2">
            <a:extLst>
              <a:ext uri="{FF2B5EF4-FFF2-40B4-BE49-F238E27FC236}">
                <a16:creationId xmlns:a16="http://schemas.microsoft.com/office/drawing/2014/main" id="{6B3E0E97-897B-0A7E-DA69-04ACE0F40BBF}"/>
              </a:ext>
            </a:extLst>
          </p:cNvPr>
          <p:cNvGraphicFramePr>
            <a:graphicFrameLocks/>
          </p:cNvGraphicFramePr>
          <p:nvPr/>
        </p:nvGraphicFramePr>
        <p:xfrm>
          <a:off x="406400" y="885289"/>
          <a:ext cx="11379200" cy="528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5665AD0E-E39B-ED27-D577-0774ED068DD3}"/>
              </a:ext>
            </a:extLst>
          </p:cNvPr>
          <p:cNvSpPr>
            <a:spLocks noGrp="1"/>
          </p:cNvSpPr>
          <p:nvPr>
            <p:ph type="sldNum" sz="quarter" idx="12"/>
          </p:nvPr>
        </p:nvSpPr>
        <p:spPr/>
        <p:txBody>
          <a:bodyPr/>
          <a:lstStyle/>
          <a:p>
            <a:fld id="{BCDE79FB-97BA-492B-8D57-F1373F9ADA95}" type="slidenum">
              <a:rPr lang="en-US" smtClean="0"/>
              <a:t>43</a:t>
            </a:fld>
            <a:endParaRPr lang="en-US"/>
          </a:p>
        </p:txBody>
      </p:sp>
      <p:sp>
        <p:nvSpPr>
          <p:cNvPr id="2" name="4. Footnote">
            <a:extLst>
              <a:ext uri="{FF2B5EF4-FFF2-40B4-BE49-F238E27FC236}">
                <a16:creationId xmlns:a16="http://schemas.microsoft.com/office/drawing/2014/main" id="{F2D7B15E-30DC-0010-EF57-3EA81E912DFF}"/>
              </a:ext>
            </a:extLst>
          </p:cNvPr>
          <p:cNvSpPr txBox="1"/>
          <p:nvPr>
            <p:custDataLst>
              <p:tags r:id="rId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dirty="0">
                <a:solidFill>
                  <a:schemeClr val="tx1">
                    <a:lumMod val="75000"/>
                    <a:lumOff val="25000"/>
                  </a:schemeClr>
                </a:solidFill>
              </a:rPr>
              <a:t>1. Design and NPRR/PGRR language still under internal review and may change prior to filing</a:t>
            </a:r>
            <a:endParaRPr lang="en-US" sz="100" dirty="0">
              <a:solidFill>
                <a:schemeClr val="tx1">
                  <a:lumMod val="75000"/>
                  <a:lumOff val="25000"/>
                </a:schemeClr>
              </a:solidFill>
            </a:endParaRPr>
          </a:p>
        </p:txBody>
      </p:sp>
    </p:spTree>
    <p:extLst>
      <p:ext uri="{BB962C8B-B14F-4D97-AF65-F5344CB8AC3E}">
        <p14:creationId xmlns:p14="http://schemas.microsoft.com/office/powerpoint/2010/main" val="619956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1C4C8-147D-B79C-5FB0-A2DBAA97B6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9078A2-1402-AA77-D8FF-EC783E84534E}"/>
              </a:ext>
            </a:extLst>
          </p:cNvPr>
          <p:cNvSpPr>
            <a:spLocks noGrp="1"/>
          </p:cNvSpPr>
          <p:nvPr>
            <p:ph type="title"/>
          </p:nvPr>
        </p:nvSpPr>
        <p:spPr/>
        <p:txBody>
          <a:bodyPr/>
          <a:lstStyle/>
          <a:p>
            <a:r>
              <a:rPr lang="en-US" dirty="0"/>
              <a:t>Provisional CLRs – Structure of Revision Requests</a:t>
            </a:r>
            <a:r>
              <a:rPr lang="en-US" baseline="30000" dirty="0"/>
              <a:t>1</a:t>
            </a:r>
            <a:endParaRPr lang="en-US" dirty="0"/>
          </a:p>
        </p:txBody>
      </p:sp>
      <p:sp>
        <p:nvSpPr>
          <p:cNvPr id="2" name="TextBox 1">
            <a:extLst>
              <a:ext uri="{FF2B5EF4-FFF2-40B4-BE49-F238E27FC236}">
                <a16:creationId xmlns:a16="http://schemas.microsoft.com/office/drawing/2014/main" id="{BBF883A8-05DD-C870-6B4E-F2A2A7ABB264}"/>
              </a:ext>
            </a:extLst>
          </p:cNvPr>
          <p:cNvSpPr txBox="1"/>
          <p:nvPr/>
        </p:nvSpPr>
        <p:spPr>
          <a:xfrm>
            <a:off x="533400" y="1217647"/>
            <a:ext cx="1147064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Will consist of a comments to existing PGRR145 and companion NPRR1325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Modular structure adds to PGRR145 and NPRR1325</a:t>
            </a:r>
          </a:p>
          <a:p>
            <a:pPr marL="742950" lvl="1" indent="-285750">
              <a:buFont typeface="Arial" panose="020B0604020202020204" pitchFamily="34" charset="0"/>
              <a:buChar char="•"/>
            </a:pPr>
            <a:r>
              <a:rPr lang="en-US" b="1" dirty="0"/>
              <a:t>Example – </a:t>
            </a:r>
            <a:r>
              <a:rPr lang="en-US" dirty="0"/>
              <a:t>Section 9.2.2.1, Additional Information Required for Provisional Controllable Load Resources (PCLRs) </a:t>
            </a:r>
            <a:r>
              <a:rPr lang="en-US" b="1" dirty="0"/>
              <a:t>compliments</a:t>
            </a:r>
            <a:r>
              <a:rPr lang="en-US" dirty="0"/>
              <a:t> Section 9.2.2 as written in PGRR145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structure will allow the PCLR concepts to move forward in parallel with PGRR145 and NPRR1325 if possible, without interfering with the core Batch Zero language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Language related to PCLR approval to energize  and PCLR bid capping in SCED is intended to remain grey-boxed until implementation of NPRR1188 and until system changes for the bid capping are in place</a:t>
            </a:r>
          </a:p>
        </p:txBody>
      </p:sp>
      <p:sp>
        <p:nvSpPr>
          <p:cNvPr id="5" name="4. Footnote">
            <a:extLst>
              <a:ext uri="{FF2B5EF4-FFF2-40B4-BE49-F238E27FC236}">
                <a16:creationId xmlns:a16="http://schemas.microsoft.com/office/drawing/2014/main" id="{16E776B9-CF6E-637A-1B7E-05AF9472BD1D}"/>
              </a:ext>
            </a:extLst>
          </p:cNvPr>
          <p:cNvSpPr txBox="1"/>
          <p:nvPr>
            <p:custDataLst>
              <p:tags r:id="rId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dirty="0">
                <a:solidFill>
                  <a:schemeClr val="tx1">
                    <a:lumMod val="75000"/>
                    <a:lumOff val="25000"/>
                  </a:schemeClr>
                </a:solidFill>
              </a:rPr>
              <a:t>1. Design and NPRR/PGRR language still under internal review and may change prior to filing</a:t>
            </a:r>
            <a:endParaRPr lang="en-US" sz="100" dirty="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E096D43D-EA8A-8F52-3C92-1F70F7626D8B}"/>
              </a:ext>
            </a:extLst>
          </p:cNvPr>
          <p:cNvSpPr>
            <a:spLocks noGrp="1"/>
          </p:cNvSpPr>
          <p:nvPr>
            <p:ph type="sldNum" sz="quarter" idx="12"/>
          </p:nvPr>
        </p:nvSpPr>
        <p:spPr/>
        <p:txBody>
          <a:bodyPr/>
          <a:lstStyle/>
          <a:p>
            <a:fld id="{BCDE79FB-97BA-492B-8D57-F1373F9ADA95}" type="slidenum">
              <a:rPr lang="en-US" smtClean="0"/>
              <a:t>44</a:t>
            </a:fld>
            <a:endParaRPr lang="en-US"/>
          </a:p>
        </p:txBody>
      </p:sp>
    </p:spTree>
    <p:extLst>
      <p:ext uri="{BB962C8B-B14F-4D97-AF65-F5344CB8AC3E}">
        <p14:creationId xmlns:p14="http://schemas.microsoft.com/office/powerpoint/2010/main" val="2341953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0E6C7-A2A3-2A0D-1FE1-6EC96FDEDC9F}"/>
            </a:ext>
          </a:extLst>
        </p:cNvPr>
        <p:cNvGrpSpPr/>
        <p:nvPr/>
      </p:nvGrpSpPr>
      <p:grpSpPr>
        <a:xfrm>
          <a:off x="0" y="0"/>
          <a:ext cx="0" cy="0"/>
          <a:chOff x="0" y="0"/>
          <a:chExt cx="0" cy="0"/>
        </a:xfrm>
      </p:grpSpPr>
      <p:grpSp>
        <p:nvGrpSpPr>
          <p:cNvPr id="21" name="CustomIcon">
            <a:extLst>
              <a:ext uri="{FF2B5EF4-FFF2-40B4-BE49-F238E27FC236}">
                <a16:creationId xmlns:a16="http://schemas.microsoft.com/office/drawing/2014/main" id="{6641AEE2-BCDA-9CA3-EBD4-3C1830EDE72D}"/>
              </a:ext>
            </a:extLst>
          </p:cNvPr>
          <p:cNvGrpSpPr>
            <a:grpSpLocks/>
          </p:cNvGrpSpPr>
          <p:nvPr>
            <p:custDataLst>
              <p:tags r:id="rId1"/>
            </p:custDataLst>
          </p:nvPr>
        </p:nvGrpSpPr>
        <p:grpSpPr>
          <a:xfrm>
            <a:off x="9373677" y="1212574"/>
            <a:ext cx="1233970" cy="1233970"/>
            <a:chOff x="-205105" y="-205105"/>
            <a:chExt cx="1019810" cy="1019810"/>
          </a:xfrm>
        </p:grpSpPr>
        <p:sp>
          <p:nvSpPr>
            <p:cNvPr id="18" name="Oval 17">
              <a:extLst>
                <a:ext uri="{FF2B5EF4-FFF2-40B4-BE49-F238E27FC236}">
                  <a16:creationId xmlns:a16="http://schemas.microsoft.com/office/drawing/2014/main" id="{ABA2889E-A4CB-EC26-731C-6012104B32C1}"/>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E927250D-719E-CEBF-2B03-A1BA0F08E52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grpSp>
        <p:nvGrpSpPr>
          <p:cNvPr id="5" name="CustomIcon">
            <a:extLst>
              <a:ext uri="{FF2B5EF4-FFF2-40B4-BE49-F238E27FC236}">
                <a16:creationId xmlns:a16="http://schemas.microsoft.com/office/drawing/2014/main" id="{B0845188-A4E3-16CA-CEBA-BCFE9EE2C06C}"/>
              </a:ext>
            </a:extLst>
          </p:cNvPr>
          <p:cNvGrpSpPr>
            <a:grpSpLocks/>
          </p:cNvGrpSpPr>
          <p:nvPr>
            <p:custDataLst>
              <p:tags r:id="rId2"/>
            </p:custDataLst>
          </p:nvPr>
        </p:nvGrpSpPr>
        <p:grpSpPr>
          <a:xfrm>
            <a:off x="5479014" y="1212574"/>
            <a:ext cx="1233970" cy="1233970"/>
            <a:chOff x="-205105" y="-205105"/>
            <a:chExt cx="1019810" cy="1019810"/>
          </a:xfrm>
        </p:grpSpPr>
        <p:sp>
          <p:nvSpPr>
            <p:cNvPr id="9" name="Oval 8">
              <a:extLst>
                <a:ext uri="{FF2B5EF4-FFF2-40B4-BE49-F238E27FC236}">
                  <a16:creationId xmlns:a16="http://schemas.microsoft.com/office/drawing/2014/main" id="{2A2ED319-37BF-5F1A-5B58-7E50E18E786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F8733867-7924-E950-DCCC-BD193B338D6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0"/>
              <a:ext cx="609600" cy="609600"/>
            </a:xfrm>
            <a:prstGeom prst="rect">
              <a:avLst/>
            </a:prstGeom>
          </p:spPr>
        </p:pic>
      </p:grpSp>
      <p:graphicFrame>
        <p:nvGraphicFramePr>
          <p:cNvPr id="6" name="think-cell data - do not delete" hidden="1">
            <a:extLst>
              <a:ext uri="{FF2B5EF4-FFF2-40B4-BE49-F238E27FC236}">
                <a16:creationId xmlns:a16="http://schemas.microsoft.com/office/drawing/2014/main" id="{02F9541B-E96C-6B38-79A4-91316E5C7624}"/>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3" progId="TCLayout.ActiveDocument.1">
                  <p:embed/>
                </p:oleObj>
              </mc:Choice>
              <mc:Fallback>
                <p:oleObj name="think-cell Slide" r:id="rId17" imgW="404" imgH="403" progId="TCLayout.ActiveDocument.1">
                  <p:embed/>
                  <p:pic>
                    <p:nvPicPr>
                      <p:cNvPr id="6" name="think-cell data - do not delete" hidden="1">
                        <a:extLst>
                          <a:ext uri="{FF2B5EF4-FFF2-40B4-BE49-F238E27FC236}">
                            <a16:creationId xmlns:a16="http://schemas.microsoft.com/office/drawing/2014/main" id="{02F9541B-E96C-6B38-79A4-91316E5C7624}"/>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8CA2C331-D5BF-6628-3B89-A4A52310C57C}"/>
              </a:ext>
            </a:extLst>
          </p:cNvPr>
          <p:cNvSpPr>
            <a:spLocks noGrp="1"/>
          </p:cNvSpPr>
          <p:nvPr>
            <p:ph type="title"/>
          </p:nvPr>
        </p:nvSpPr>
        <p:spPr/>
        <p:txBody>
          <a:bodyPr vert="horz"/>
          <a:lstStyle/>
          <a:p>
            <a:r>
              <a:rPr lang="en-US" dirty="0"/>
              <a:t>PCLR Language – Foundational Concepts</a:t>
            </a:r>
            <a:r>
              <a:rPr lang="en-US" baseline="30000" dirty="0"/>
              <a:t>1</a:t>
            </a:r>
            <a:endParaRPr lang="en-US" dirty="0"/>
          </a:p>
        </p:txBody>
      </p:sp>
      <p:sp>
        <p:nvSpPr>
          <p:cNvPr id="3" name="Slide Number Placeholder 5">
            <a:extLst>
              <a:ext uri="{FF2B5EF4-FFF2-40B4-BE49-F238E27FC236}">
                <a16:creationId xmlns:a16="http://schemas.microsoft.com/office/drawing/2014/main" id="{A87CF5F7-4C60-C17B-F82F-E7976962B474}"/>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45</a:t>
            </a:fld>
            <a:endParaRPr lang="en-US"/>
          </a:p>
        </p:txBody>
      </p:sp>
      <p:sp>
        <p:nvSpPr>
          <p:cNvPr id="8" name="TextBox 7">
            <a:extLst>
              <a:ext uri="{FF2B5EF4-FFF2-40B4-BE49-F238E27FC236}">
                <a16:creationId xmlns:a16="http://schemas.microsoft.com/office/drawing/2014/main" id="{24D6B5D1-EE95-FF43-030D-A49754909B38}"/>
              </a:ext>
            </a:extLst>
          </p:cNvPr>
          <p:cNvSpPr txBox="1">
            <a:spLocks/>
          </p:cNvSpPr>
          <p:nvPr>
            <p:custDataLst>
              <p:tags r:id="rId4"/>
            </p:custDataLst>
          </p:nvPr>
        </p:nvSpPr>
        <p:spPr>
          <a:xfrm>
            <a:off x="554736"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defRPr/>
            </a:pPr>
            <a:r>
              <a:rPr lang="en-US" sz="2000" b="1" dirty="0"/>
              <a:t>Allocation in Batch Zero</a:t>
            </a:r>
            <a:endParaRPr kumimoji="0" lang="en-US"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6AFE022B-0B8E-1110-7D14-28A771C6A448}"/>
              </a:ext>
            </a:extLst>
          </p:cNvPr>
          <p:cNvSpPr txBox="1">
            <a:spLocks/>
          </p:cNvSpPr>
          <p:nvPr>
            <p:custDataLst>
              <p:tags r:id="rId5"/>
            </p:custDataLst>
          </p:nvPr>
        </p:nvSpPr>
        <p:spPr>
          <a:xfrm>
            <a:off x="4449399"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Registration Requirements</a:t>
            </a:r>
          </a:p>
        </p:txBody>
      </p:sp>
      <p:sp>
        <p:nvSpPr>
          <p:cNvPr id="15" name="TextBox 14">
            <a:extLst>
              <a:ext uri="{FF2B5EF4-FFF2-40B4-BE49-F238E27FC236}">
                <a16:creationId xmlns:a16="http://schemas.microsoft.com/office/drawing/2014/main" id="{E5396784-A2FB-2706-5C11-ECE832C69FA3}"/>
              </a:ext>
            </a:extLst>
          </p:cNvPr>
          <p:cNvSpPr txBox="1">
            <a:spLocks/>
          </p:cNvSpPr>
          <p:nvPr>
            <p:custDataLst>
              <p:tags r:id="rId6"/>
            </p:custDataLst>
          </p:nvPr>
        </p:nvSpPr>
        <p:spPr>
          <a:xfrm>
            <a:off x="8344063" y="2694721"/>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Ensure Real-Time Dispatch</a:t>
            </a:r>
          </a:p>
        </p:txBody>
      </p:sp>
      <p:sp>
        <p:nvSpPr>
          <p:cNvPr id="22" name="TextBox 21">
            <a:extLst>
              <a:ext uri="{FF2B5EF4-FFF2-40B4-BE49-F238E27FC236}">
                <a16:creationId xmlns:a16="http://schemas.microsoft.com/office/drawing/2014/main" id="{07A5A325-FC4B-5B70-3BEE-E095834698E8}"/>
              </a:ext>
            </a:extLst>
          </p:cNvPr>
          <p:cNvSpPr txBox="1">
            <a:spLocks/>
          </p:cNvSpPr>
          <p:nvPr>
            <p:custDataLst>
              <p:tags r:id="rId7"/>
            </p:custDataLst>
          </p:nvPr>
        </p:nvSpPr>
        <p:spPr>
          <a:xfrm>
            <a:off x="554736" y="3270767"/>
            <a:ext cx="3293200" cy="303159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400" dirty="0"/>
              <a:t>Load is assessed through the Batch Zero process in the same manner as load requesting firm service for steady state and at full consumption for stability</a:t>
            </a:r>
          </a:p>
          <a:p>
            <a:pPr lvl="0">
              <a:buClr>
                <a:srgbClr val="000000"/>
              </a:buClr>
              <a:buNone/>
              <a:defRPr/>
            </a:pPr>
            <a:endParaRPr lang="en-US" sz="1400" dirty="0"/>
          </a:p>
          <a:p>
            <a:pPr lvl="0">
              <a:buClr>
                <a:srgbClr val="000000"/>
              </a:buClr>
              <a:buNone/>
              <a:defRPr/>
            </a:pPr>
            <a:r>
              <a:rPr lang="en-US" sz="1400" dirty="0"/>
              <a:t>The level of firm load that can be reliably served becomes the maximum Low Power Consumption (LPC) value for the PCLR in real-time (instead of a hard limit) </a:t>
            </a:r>
            <a:br>
              <a:rPr lang="en-US" sz="1400" dirty="0"/>
            </a:br>
            <a:endParaRPr lang="en-US" sz="1400" dirty="0"/>
          </a:p>
          <a:p>
            <a:pPr lvl="0">
              <a:buClr>
                <a:srgbClr val="000000"/>
              </a:buClr>
              <a:buNone/>
              <a:defRPr/>
            </a:pPr>
            <a:r>
              <a:rPr lang="en-US" sz="1400" dirty="0"/>
              <a:t>The remaining requested load amount is approved contingent on qualification as a PCLR</a:t>
            </a:r>
          </a:p>
        </p:txBody>
      </p:sp>
      <p:sp>
        <p:nvSpPr>
          <p:cNvPr id="38" name="TextBox 37">
            <a:extLst>
              <a:ext uri="{FF2B5EF4-FFF2-40B4-BE49-F238E27FC236}">
                <a16:creationId xmlns:a16="http://schemas.microsoft.com/office/drawing/2014/main" id="{2E445860-A769-D1C0-0224-9B60A6B4B33D}"/>
              </a:ext>
            </a:extLst>
          </p:cNvPr>
          <p:cNvSpPr txBox="1">
            <a:spLocks/>
          </p:cNvSpPr>
          <p:nvPr>
            <p:custDataLst>
              <p:tags r:id="rId8"/>
            </p:custDataLst>
          </p:nvPr>
        </p:nvSpPr>
        <p:spPr>
          <a:xfrm>
            <a:off x="4449399" y="3270767"/>
            <a:ext cx="3293200" cy="304698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Intention to register as a </a:t>
            </a:r>
            <a:r>
              <a:rPr lang="en-US" sz="1400" dirty="0">
                <a:solidFill>
                  <a:srgbClr val="000000"/>
                </a:solidFill>
                <a:latin typeface="Arial"/>
              </a:rPr>
              <a:t>PCLR must be declared prior to the start of Batch Zero</a:t>
            </a:r>
          </a:p>
          <a:p>
            <a:pPr lvl="0">
              <a:buClr>
                <a:srgbClr val="000000"/>
              </a:buClr>
              <a:buNone/>
              <a:defRPr/>
            </a:pP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dirty="0">
                <a:solidFill>
                  <a:srgbClr val="000000"/>
                </a:solidFill>
                <a:latin typeface="Arial"/>
              </a:rPr>
              <a:t>Once allocated in Batch Zero, the load must register and qualify as PCLR before it may consume above initial limits</a:t>
            </a:r>
          </a:p>
          <a:p>
            <a:pPr lvl="0">
              <a:buClr>
                <a:srgbClr val="000000"/>
              </a:buClr>
              <a:buNone/>
              <a:defRPr/>
            </a:pP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dirty="0">
                <a:solidFill>
                  <a:srgbClr val="000000"/>
                </a:solidFill>
                <a:latin typeface="Arial"/>
              </a:rPr>
              <a:t>Load must remain registered as a PCLR until an exit date identified in Batch Zero</a:t>
            </a:r>
          </a:p>
          <a:p>
            <a:pPr lvl="0">
              <a:buClr>
                <a:srgbClr val="000000"/>
              </a:buClr>
              <a:buNone/>
              <a:defRPr/>
            </a:pP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lang="en-US" sz="1400" dirty="0">
                <a:solidFill>
                  <a:srgbClr val="000000"/>
                </a:solidFill>
                <a:latin typeface="Arial"/>
              </a:rPr>
              <a:t>Obligation to remain a PCLR transfers to subsequent owners of the Large Load</a:t>
            </a: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id="{F1244BB3-0506-B692-57DF-06A8EE298B8A}"/>
              </a:ext>
            </a:extLst>
          </p:cNvPr>
          <p:cNvSpPr txBox="1">
            <a:spLocks/>
          </p:cNvSpPr>
          <p:nvPr>
            <p:custDataLst>
              <p:tags r:id="rId9"/>
            </p:custDataLst>
          </p:nvPr>
        </p:nvSpPr>
        <p:spPr>
          <a:xfrm>
            <a:off x="8344063" y="3270767"/>
            <a:ext cx="3293200" cy="180562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400" dirty="0"/>
              <a:t>Like traditional CLRs, PCLRs must follow SCED basepoints when consuming energy</a:t>
            </a:r>
            <a:r>
              <a:rPr lang="en-US" sz="1400" baseline="30000" dirty="0"/>
              <a:t>2</a:t>
            </a:r>
          </a:p>
          <a:p>
            <a:pPr lvl="0">
              <a:buClr>
                <a:srgbClr val="000000"/>
              </a:buClr>
              <a:buNone/>
              <a:defRPr/>
            </a:pPr>
            <a:endParaRPr kumimoji="0" lang="en-US" sz="1400" i="0" u="none" strike="noStrike" kern="1200" cap="none" spc="0" normalizeH="0" baseline="30000" noProof="0" dirty="0">
              <a:ln>
                <a:noFill/>
              </a:ln>
              <a:solidFill>
                <a:srgbClr val="000000"/>
              </a:solidFill>
              <a:effectLst/>
              <a:uLnTx/>
              <a:uFillTx/>
              <a:latin typeface="Arial"/>
              <a:ea typeface="+mn-ea"/>
              <a:cs typeface="Arial" panose="020B0604020202020204" pitchFamily="34" charset="0"/>
            </a:endParaRPr>
          </a:p>
          <a:p>
            <a:pPr lvl="0">
              <a:buClr>
                <a:srgbClr val="000000"/>
              </a:buClr>
              <a:buNone/>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Dynamic bid capping logic is added to ensure the PCLR will be dispatched rather than allowing the constraint to violate</a:t>
            </a:r>
          </a:p>
        </p:txBody>
      </p:sp>
      <p:grpSp>
        <p:nvGrpSpPr>
          <p:cNvPr id="30" name="CustomIcon">
            <a:extLst>
              <a:ext uri="{FF2B5EF4-FFF2-40B4-BE49-F238E27FC236}">
                <a16:creationId xmlns:a16="http://schemas.microsoft.com/office/drawing/2014/main" id="{7ED42E55-D305-B1CE-62A2-5237A7D4F0D0}"/>
              </a:ext>
            </a:extLst>
          </p:cNvPr>
          <p:cNvGrpSpPr>
            <a:grpSpLocks/>
          </p:cNvGrpSpPr>
          <p:nvPr>
            <p:custDataLst>
              <p:tags r:id="rId10"/>
            </p:custDataLst>
          </p:nvPr>
        </p:nvGrpSpPr>
        <p:grpSpPr>
          <a:xfrm>
            <a:off x="1584351" y="1212574"/>
            <a:ext cx="1233970" cy="1233970"/>
            <a:chOff x="-205105" y="-205105"/>
            <a:chExt cx="1019810" cy="1019810"/>
          </a:xfrm>
        </p:grpSpPr>
        <p:sp>
          <p:nvSpPr>
            <p:cNvPr id="23" name="Oval 22">
              <a:extLst>
                <a:ext uri="{FF2B5EF4-FFF2-40B4-BE49-F238E27FC236}">
                  <a16:creationId xmlns:a16="http://schemas.microsoft.com/office/drawing/2014/main" id="{DA0B63B5-894C-61FE-9CDD-B2F13D74FA6F}"/>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5BBDC2C1-4135-1707-54E9-03CCF9BEA6E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0" y="0"/>
              <a:ext cx="609600" cy="609600"/>
            </a:xfrm>
            <a:prstGeom prst="rect">
              <a:avLst/>
            </a:prstGeom>
          </p:spPr>
        </p:pic>
      </p:grpSp>
      <p:cxnSp>
        <p:nvCxnSpPr>
          <p:cNvPr id="37" name="Straight Connector 36">
            <a:extLst>
              <a:ext uri="{FF2B5EF4-FFF2-40B4-BE49-F238E27FC236}">
                <a16:creationId xmlns:a16="http://schemas.microsoft.com/office/drawing/2014/main" id="{23460108-88EB-FA15-BAB8-1230B8C9643C}"/>
              </a:ext>
            </a:extLst>
          </p:cNvPr>
          <p:cNvCxnSpPr>
            <a:cxnSpLocks/>
          </p:cNvCxnSpPr>
          <p:nvPr/>
        </p:nvCxnSpPr>
        <p:spPr>
          <a:xfrm>
            <a:off x="554736" y="3088280"/>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C05B493-149E-1BDC-72EA-5C86879D5B12}"/>
              </a:ext>
            </a:extLst>
          </p:cNvPr>
          <p:cNvCxnSpPr>
            <a:cxnSpLocks/>
          </p:cNvCxnSpPr>
          <p:nvPr/>
        </p:nvCxnSpPr>
        <p:spPr>
          <a:xfrm>
            <a:off x="4449399" y="3088280"/>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D3C1F67-2934-455A-DC40-7CD564C93035}"/>
              </a:ext>
            </a:extLst>
          </p:cNvPr>
          <p:cNvCxnSpPr>
            <a:cxnSpLocks/>
          </p:cNvCxnSpPr>
          <p:nvPr/>
        </p:nvCxnSpPr>
        <p:spPr>
          <a:xfrm>
            <a:off x="8344063" y="3088280"/>
            <a:ext cx="32932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4. Footnote">
            <a:extLst>
              <a:ext uri="{FF2B5EF4-FFF2-40B4-BE49-F238E27FC236}">
                <a16:creationId xmlns:a16="http://schemas.microsoft.com/office/drawing/2014/main" id="{EE075732-438D-738C-1EB2-0C83E0808691}"/>
              </a:ext>
            </a:extLst>
          </p:cNvPr>
          <p:cNvSpPr txBox="1"/>
          <p:nvPr>
            <p:custDataLst>
              <p:tags r:id="rId1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defRPr/>
            </a:pPr>
            <a:r>
              <a:rPr lang="en-US" dirty="0">
                <a:solidFill>
                  <a:schemeClr val="tx1">
                    <a:lumMod val="75000"/>
                    <a:lumOff val="25000"/>
                  </a:schemeClr>
                </a:solidFill>
              </a:rPr>
              <a:t>1. Design and NPRR/PGRR language still under internal review and may change prior to filing  |  2. On implementation of NPRR1188</a:t>
            </a:r>
            <a:endParaRPr lang="en-US" sz="100" dirty="0">
              <a:solidFill>
                <a:schemeClr val="tx1">
                  <a:lumMod val="75000"/>
                  <a:lumOff val="25000"/>
                </a:schemeClr>
              </a:solidFill>
            </a:endParaRPr>
          </a:p>
        </p:txBody>
      </p:sp>
    </p:spTree>
    <p:extLst>
      <p:ext uri="{BB962C8B-B14F-4D97-AF65-F5344CB8AC3E}">
        <p14:creationId xmlns:p14="http://schemas.microsoft.com/office/powerpoint/2010/main" val="1279953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9C0F-2E0F-2D1B-0EC0-385E7CB516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AC5CB0-8E67-F3CB-132C-4771EEFBD87C}"/>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23" name="Rectangle: Rounded Corners 22">
            <a:extLst>
              <a:ext uri="{FF2B5EF4-FFF2-40B4-BE49-F238E27FC236}">
                <a16:creationId xmlns:a16="http://schemas.microsoft.com/office/drawing/2014/main" id="{A3261F67-ED9E-F430-1B08-CA5071243CC8}"/>
              </a:ext>
            </a:extLst>
          </p:cNvPr>
          <p:cNvSpPr/>
          <p:nvPr/>
        </p:nvSpPr>
        <p:spPr>
          <a:xfrm>
            <a:off x="352447"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validates completion of all steps prior to granting Approval to Energize</a:t>
            </a:r>
          </a:p>
        </p:txBody>
      </p:sp>
      <p:sp>
        <p:nvSpPr>
          <p:cNvPr id="24" name="Oval 23">
            <a:extLst>
              <a:ext uri="{FF2B5EF4-FFF2-40B4-BE49-F238E27FC236}">
                <a16:creationId xmlns:a16="http://schemas.microsoft.com/office/drawing/2014/main" id="{9059EEA0-ABC3-87DD-C490-93894EE5FDED}"/>
              </a:ext>
            </a:extLst>
          </p:cNvPr>
          <p:cNvSpPr/>
          <p:nvPr/>
        </p:nvSpPr>
        <p:spPr>
          <a:xfrm>
            <a:off x="1252416"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8</a:t>
            </a:r>
          </a:p>
        </p:txBody>
      </p:sp>
      <p:sp>
        <p:nvSpPr>
          <p:cNvPr id="25" name="Rectangle: Rounded Corners 24">
            <a:extLst>
              <a:ext uri="{FF2B5EF4-FFF2-40B4-BE49-F238E27FC236}">
                <a16:creationId xmlns:a16="http://schemas.microsoft.com/office/drawing/2014/main" id="{11EAF738-6DB5-CD6B-EE2B-B19ECA972504}"/>
              </a:ext>
            </a:extLst>
          </p:cNvPr>
          <p:cNvSpPr/>
          <p:nvPr/>
        </p:nvSpPr>
        <p:spPr>
          <a:xfrm>
            <a:off x="3444240"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QSE establishes required ICCP telemetry points</a:t>
            </a:r>
          </a:p>
        </p:txBody>
      </p:sp>
      <p:sp>
        <p:nvSpPr>
          <p:cNvPr id="26" name="Oval 25">
            <a:extLst>
              <a:ext uri="{FF2B5EF4-FFF2-40B4-BE49-F238E27FC236}">
                <a16:creationId xmlns:a16="http://schemas.microsoft.com/office/drawing/2014/main" id="{62BDC2B6-135E-2ADE-F31F-2F97487E9204}"/>
              </a:ext>
            </a:extLst>
          </p:cNvPr>
          <p:cNvSpPr/>
          <p:nvPr/>
        </p:nvSpPr>
        <p:spPr>
          <a:xfrm>
            <a:off x="4344209"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7</a:t>
            </a:r>
          </a:p>
        </p:txBody>
      </p:sp>
      <p:sp>
        <p:nvSpPr>
          <p:cNvPr id="27" name="Rectangle: Rounded Corners 26">
            <a:extLst>
              <a:ext uri="{FF2B5EF4-FFF2-40B4-BE49-F238E27FC236}">
                <a16:creationId xmlns:a16="http://schemas.microsoft.com/office/drawing/2014/main" id="{E2EA8575-E945-7C75-4CA5-76D3C8DC49E8}"/>
              </a:ext>
            </a:extLst>
          </p:cNvPr>
          <p:cNvSpPr/>
          <p:nvPr/>
        </p:nvSpPr>
        <p:spPr>
          <a:xfrm>
            <a:off x="6537709"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RE coordinates with ERCOT to establish metering and submit CLR parameters via RIOO</a:t>
            </a:r>
          </a:p>
        </p:txBody>
      </p:sp>
      <p:sp>
        <p:nvSpPr>
          <p:cNvPr id="28" name="Oval 27">
            <a:extLst>
              <a:ext uri="{FF2B5EF4-FFF2-40B4-BE49-F238E27FC236}">
                <a16:creationId xmlns:a16="http://schemas.microsoft.com/office/drawing/2014/main" id="{19682C19-94F8-E742-EAAE-BCEF58C51F02}"/>
              </a:ext>
            </a:extLst>
          </p:cNvPr>
          <p:cNvSpPr/>
          <p:nvPr/>
        </p:nvSpPr>
        <p:spPr>
          <a:xfrm>
            <a:off x="7437678"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6</a:t>
            </a:r>
          </a:p>
        </p:txBody>
      </p:sp>
      <p:sp>
        <p:nvSpPr>
          <p:cNvPr id="29" name="Rectangle: Rounded Corners 28">
            <a:extLst>
              <a:ext uri="{FF2B5EF4-FFF2-40B4-BE49-F238E27FC236}">
                <a16:creationId xmlns:a16="http://schemas.microsoft.com/office/drawing/2014/main" id="{06A02D24-F6C1-2A2A-642B-420DB2E0AA86}"/>
              </a:ext>
            </a:extLst>
          </p:cNvPr>
          <p:cNvSpPr/>
          <p:nvPr/>
        </p:nvSpPr>
        <p:spPr>
          <a:xfrm>
            <a:off x="9647729" y="3588666"/>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registers with ERCOT as a Resource Entity (RE) and designates a QSE</a:t>
            </a:r>
          </a:p>
        </p:txBody>
      </p:sp>
      <p:sp>
        <p:nvSpPr>
          <p:cNvPr id="30" name="Oval 29">
            <a:extLst>
              <a:ext uri="{FF2B5EF4-FFF2-40B4-BE49-F238E27FC236}">
                <a16:creationId xmlns:a16="http://schemas.microsoft.com/office/drawing/2014/main" id="{5DC23CC1-52DD-69AC-56DC-E31289DF79A0}"/>
              </a:ext>
            </a:extLst>
          </p:cNvPr>
          <p:cNvSpPr/>
          <p:nvPr/>
        </p:nvSpPr>
        <p:spPr>
          <a:xfrm>
            <a:off x="10547698" y="3663982"/>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5</a:t>
            </a:r>
          </a:p>
        </p:txBody>
      </p:sp>
      <p:sp>
        <p:nvSpPr>
          <p:cNvPr id="31" name="Rectangle: Rounded Corners 30">
            <a:extLst>
              <a:ext uri="{FF2B5EF4-FFF2-40B4-BE49-F238E27FC236}">
                <a16:creationId xmlns:a16="http://schemas.microsoft.com/office/drawing/2014/main" id="{458B5B9F-786C-BBB4-9566-B1E85F7CFC6D}"/>
              </a:ext>
            </a:extLst>
          </p:cNvPr>
          <p:cNvSpPr/>
          <p:nvPr/>
        </p:nvSpPr>
        <p:spPr>
          <a:xfrm>
            <a:off x="9647729"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studies the full load amount in the Batch Zero Refinement Study</a:t>
            </a:r>
          </a:p>
        </p:txBody>
      </p:sp>
      <p:sp>
        <p:nvSpPr>
          <p:cNvPr id="32" name="Oval 31">
            <a:extLst>
              <a:ext uri="{FF2B5EF4-FFF2-40B4-BE49-F238E27FC236}">
                <a16:creationId xmlns:a16="http://schemas.microsoft.com/office/drawing/2014/main" id="{5B636E4C-DF98-2B9E-A371-5D98E4BA6B28}"/>
              </a:ext>
            </a:extLst>
          </p:cNvPr>
          <p:cNvSpPr/>
          <p:nvPr/>
        </p:nvSpPr>
        <p:spPr>
          <a:xfrm>
            <a:off x="10547698"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4</a:t>
            </a:r>
          </a:p>
        </p:txBody>
      </p:sp>
      <p:sp>
        <p:nvSpPr>
          <p:cNvPr id="33" name="Rectangle: Rounded Corners 32">
            <a:extLst>
              <a:ext uri="{FF2B5EF4-FFF2-40B4-BE49-F238E27FC236}">
                <a16:creationId xmlns:a16="http://schemas.microsoft.com/office/drawing/2014/main" id="{8109BEBD-51D1-88D4-29C2-6E511ED14E7D}"/>
              </a:ext>
            </a:extLst>
          </p:cNvPr>
          <p:cNvSpPr/>
          <p:nvPr/>
        </p:nvSpPr>
        <p:spPr>
          <a:xfrm>
            <a:off x="6537709"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submits updated Declaration to accept allocation amounts</a:t>
            </a:r>
          </a:p>
        </p:txBody>
      </p:sp>
      <p:sp>
        <p:nvSpPr>
          <p:cNvPr id="34" name="Oval 33">
            <a:extLst>
              <a:ext uri="{FF2B5EF4-FFF2-40B4-BE49-F238E27FC236}">
                <a16:creationId xmlns:a16="http://schemas.microsoft.com/office/drawing/2014/main" id="{FFE25BC1-84FB-B8EE-1A9B-EE63C5236634}"/>
              </a:ext>
            </a:extLst>
          </p:cNvPr>
          <p:cNvSpPr/>
          <p:nvPr/>
        </p:nvSpPr>
        <p:spPr>
          <a:xfrm>
            <a:off x="7437678"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3</a:t>
            </a:r>
          </a:p>
        </p:txBody>
      </p:sp>
      <p:sp>
        <p:nvSpPr>
          <p:cNvPr id="37" name="Rectangle: Rounded Corners 36">
            <a:extLst>
              <a:ext uri="{FF2B5EF4-FFF2-40B4-BE49-F238E27FC236}">
                <a16:creationId xmlns:a16="http://schemas.microsoft.com/office/drawing/2014/main" id="{7BDE6A3F-877C-A28B-CB02-EF831D12E880}"/>
              </a:ext>
            </a:extLst>
          </p:cNvPr>
          <p:cNvSpPr/>
          <p:nvPr/>
        </p:nvSpPr>
        <p:spPr>
          <a:xfrm>
            <a:off x="3444240"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ERCOT studies PCLR in Batch Zero</a:t>
            </a:r>
          </a:p>
        </p:txBody>
      </p:sp>
      <p:sp>
        <p:nvSpPr>
          <p:cNvPr id="38" name="Oval 37">
            <a:extLst>
              <a:ext uri="{FF2B5EF4-FFF2-40B4-BE49-F238E27FC236}">
                <a16:creationId xmlns:a16="http://schemas.microsoft.com/office/drawing/2014/main" id="{875669AC-92B5-5404-D749-1A7D40303C4E}"/>
              </a:ext>
            </a:extLst>
          </p:cNvPr>
          <p:cNvSpPr/>
          <p:nvPr/>
        </p:nvSpPr>
        <p:spPr>
          <a:xfrm>
            <a:off x="4344209"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2</a:t>
            </a:r>
          </a:p>
        </p:txBody>
      </p:sp>
      <p:sp>
        <p:nvSpPr>
          <p:cNvPr id="39" name="Rectangle: Rounded Corners 38">
            <a:extLst>
              <a:ext uri="{FF2B5EF4-FFF2-40B4-BE49-F238E27FC236}">
                <a16:creationId xmlns:a16="http://schemas.microsoft.com/office/drawing/2014/main" id="{B6A9084E-21A5-8E65-8387-748C473113A3}"/>
              </a:ext>
            </a:extLst>
          </p:cNvPr>
          <p:cNvSpPr/>
          <p:nvPr/>
        </p:nvSpPr>
        <p:spPr>
          <a:xfrm>
            <a:off x="352447" y="1092059"/>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a:p>
            <a:pPr algn="ctr">
              <a:spcBef>
                <a:spcPts val="300"/>
              </a:spcBef>
              <a:spcAft>
                <a:spcPts val="300"/>
              </a:spcAft>
            </a:pPr>
            <a:endParaRPr lang="en-US" sz="1400" dirty="0">
              <a:solidFill>
                <a:schemeClr val="bg1"/>
              </a:solidFill>
            </a:endParaRPr>
          </a:p>
          <a:p>
            <a:pPr algn="ctr">
              <a:spcBef>
                <a:spcPts val="300"/>
              </a:spcBef>
              <a:spcAft>
                <a:spcPts val="300"/>
              </a:spcAft>
            </a:pPr>
            <a:r>
              <a:rPr lang="en-US" sz="1600" dirty="0">
                <a:solidFill>
                  <a:schemeClr val="bg1"/>
                </a:solidFill>
              </a:rPr>
              <a:t>Submission of Declaration and required information to ERCOT</a:t>
            </a:r>
          </a:p>
          <a:p>
            <a:pPr algn="ctr">
              <a:spcBef>
                <a:spcPts val="300"/>
              </a:spcBef>
              <a:spcAft>
                <a:spcPts val="300"/>
              </a:spcAft>
            </a:pPr>
            <a:r>
              <a:rPr lang="en-US" sz="1200" b="1" dirty="0">
                <a:solidFill>
                  <a:schemeClr val="bg1"/>
                </a:solidFill>
              </a:rPr>
              <a:t>(by July 24)</a:t>
            </a:r>
          </a:p>
        </p:txBody>
      </p:sp>
      <p:sp>
        <p:nvSpPr>
          <p:cNvPr id="40" name="Oval 39">
            <a:extLst>
              <a:ext uri="{FF2B5EF4-FFF2-40B4-BE49-F238E27FC236}">
                <a16:creationId xmlns:a16="http://schemas.microsoft.com/office/drawing/2014/main" id="{55A07200-EE25-F561-FCD4-FC9FC0D22EB5}"/>
              </a:ext>
            </a:extLst>
          </p:cNvPr>
          <p:cNvSpPr/>
          <p:nvPr/>
        </p:nvSpPr>
        <p:spPr>
          <a:xfrm>
            <a:off x="1252416" y="1167375"/>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dirty="0">
                <a:solidFill>
                  <a:srgbClr val="005763"/>
                </a:solidFill>
              </a:rPr>
              <a:t>1</a:t>
            </a:r>
          </a:p>
        </p:txBody>
      </p:sp>
      <p:sp>
        <p:nvSpPr>
          <p:cNvPr id="41" name="Arrow: Right 40">
            <a:extLst>
              <a:ext uri="{FF2B5EF4-FFF2-40B4-BE49-F238E27FC236}">
                <a16:creationId xmlns:a16="http://schemas.microsoft.com/office/drawing/2014/main" id="{133CADAD-B4CD-7A84-E9B2-71ABCDD08981}"/>
              </a:ext>
            </a:extLst>
          </p:cNvPr>
          <p:cNvSpPr/>
          <p:nvPr/>
        </p:nvSpPr>
        <p:spPr>
          <a:xfrm>
            <a:off x="2638854" y="1796854"/>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Arrow: Right 41">
            <a:extLst>
              <a:ext uri="{FF2B5EF4-FFF2-40B4-BE49-F238E27FC236}">
                <a16:creationId xmlns:a16="http://schemas.microsoft.com/office/drawing/2014/main" id="{737207F2-AB77-A5FF-4D17-78ACE0E85F3C}"/>
              </a:ext>
            </a:extLst>
          </p:cNvPr>
          <p:cNvSpPr/>
          <p:nvPr/>
        </p:nvSpPr>
        <p:spPr>
          <a:xfrm>
            <a:off x="5740598" y="1780192"/>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row: Right 42">
            <a:extLst>
              <a:ext uri="{FF2B5EF4-FFF2-40B4-BE49-F238E27FC236}">
                <a16:creationId xmlns:a16="http://schemas.microsoft.com/office/drawing/2014/main" id="{CA93B1B5-59DF-6442-EF25-1909B528627D}"/>
              </a:ext>
            </a:extLst>
          </p:cNvPr>
          <p:cNvSpPr/>
          <p:nvPr/>
        </p:nvSpPr>
        <p:spPr>
          <a:xfrm>
            <a:off x="8834067" y="1786521"/>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Arrow: Right 43">
            <a:extLst>
              <a:ext uri="{FF2B5EF4-FFF2-40B4-BE49-F238E27FC236}">
                <a16:creationId xmlns:a16="http://schemas.microsoft.com/office/drawing/2014/main" id="{C8077362-C0F5-DF76-1859-0C12BA7D5E93}"/>
              </a:ext>
            </a:extLst>
          </p:cNvPr>
          <p:cNvSpPr/>
          <p:nvPr/>
        </p:nvSpPr>
        <p:spPr>
          <a:xfrm rot="10800000">
            <a:off x="2639475" y="4359113"/>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row: Right 44">
            <a:extLst>
              <a:ext uri="{FF2B5EF4-FFF2-40B4-BE49-F238E27FC236}">
                <a16:creationId xmlns:a16="http://schemas.microsoft.com/office/drawing/2014/main" id="{AD919FE6-724E-7A77-65B6-0EB04241C1BD}"/>
              </a:ext>
            </a:extLst>
          </p:cNvPr>
          <p:cNvSpPr/>
          <p:nvPr/>
        </p:nvSpPr>
        <p:spPr>
          <a:xfrm rot="10800000">
            <a:off x="5741219" y="4342451"/>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Arrow: Right 45">
            <a:extLst>
              <a:ext uri="{FF2B5EF4-FFF2-40B4-BE49-F238E27FC236}">
                <a16:creationId xmlns:a16="http://schemas.microsoft.com/office/drawing/2014/main" id="{A1A1EC3E-41BC-F177-0D5A-AF8D02D269D7}"/>
              </a:ext>
            </a:extLst>
          </p:cNvPr>
          <p:cNvSpPr/>
          <p:nvPr/>
        </p:nvSpPr>
        <p:spPr>
          <a:xfrm rot="10800000">
            <a:off x="8834688" y="4348780"/>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row: Right 46">
            <a:extLst>
              <a:ext uri="{FF2B5EF4-FFF2-40B4-BE49-F238E27FC236}">
                <a16:creationId xmlns:a16="http://schemas.microsoft.com/office/drawing/2014/main" id="{63448552-442D-F36F-42C0-54362668FF46}"/>
              </a:ext>
            </a:extLst>
          </p:cNvPr>
          <p:cNvSpPr/>
          <p:nvPr/>
        </p:nvSpPr>
        <p:spPr>
          <a:xfrm rot="5400000">
            <a:off x="10527871" y="3053990"/>
            <a:ext cx="431540"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Left Brace 47">
            <a:extLst>
              <a:ext uri="{FF2B5EF4-FFF2-40B4-BE49-F238E27FC236}">
                <a16:creationId xmlns:a16="http://schemas.microsoft.com/office/drawing/2014/main" id="{30F88410-853B-4024-A76D-EA519B864E72}"/>
              </a:ext>
            </a:extLst>
          </p:cNvPr>
          <p:cNvSpPr/>
          <p:nvPr/>
        </p:nvSpPr>
        <p:spPr>
          <a:xfrm rot="16200000">
            <a:off x="7489102" y="1492253"/>
            <a:ext cx="305594" cy="8395313"/>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9DE14EC4-D0D1-64F9-2186-E4C00FEAAEDE}"/>
              </a:ext>
            </a:extLst>
          </p:cNvPr>
          <p:cNvSpPr txBox="1"/>
          <p:nvPr/>
        </p:nvSpPr>
        <p:spPr>
          <a:xfrm>
            <a:off x="4370049" y="5819594"/>
            <a:ext cx="6527143" cy="584775"/>
          </a:xfrm>
          <a:prstGeom prst="rect">
            <a:avLst/>
          </a:prstGeom>
          <a:noFill/>
        </p:spPr>
        <p:txBody>
          <a:bodyPr wrap="square" rtlCol="0">
            <a:spAutoFit/>
          </a:bodyPr>
          <a:lstStyle/>
          <a:p>
            <a:pPr algn="ctr"/>
            <a:r>
              <a:rPr lang="en-US" sz="1600">
                <a:solidFill>
                  <a:srgbClr val="FF8200"/>
                </a:solidFill>
              </a:rPr>
              <a:t>Must be done before non-firm load may energize</a:t>
            </a:r>
          </a:p>
          <a:p>
            <a:pPr algn="ctr"/>
            <a:r>
              <a:rPr lang="en-US" sz="1600">
                <a:solidFill>
                  <a:srgbClr val="FF8200"/>
                </a:solidFill>
              </a:rPr>
              <a:t>May be done in parallel with QSA </a:t>
            </a:r>
          </a:p>
        </p:txBody>
      </p:sp>
      <p:sp>
        <p:nvSpPr>
          <p:cNvPr id="5" name="Slide Number Placeholder 4">
            <a:extLst>
              <a:ext uri="{FF2B5EF4-FFF2-40B4-BE49-F238E27FC236}">
                <a16:creationId xmlns:a16="http://schemas.microsoft.com/office/drawing/2014/main" id="{07AA4E76-9047-4082-143B-2011D4F14701}"/>
              </a:ext>
            </a:extLst>
          </p:cNvPr>
          <p:cNvSpPr>
            <a:spLocks noGrp="1"/>
          </p:cNvSpPr>
          <p:nvPr>
            <p:ph type="sldNum" sz="quarter" idx="12"/>
          </p:nvPr>
        </p:nvSpPr>
        <p:spPr/>
        <p:txBody>
          <a:bodyPr/>
          <a:lstStyle/>
          <a:p>
            <a:fld id="{BCDE79FB-97BA-492B-8D57-F1373F9ADA95}" type="slidenum">
              <a:rPr lang="en-US" smtClean="0"/>
              <a:t>46</a:t>
            </a:fld>
            <a:endParaRPr lang="en-US"/>
          </a:p>
        </p:txBody>
      </p:sp>
      <p:sp>
        <p:nvSpPr>
          <p:cNvPr id="2" name="4. Footnote">
            <a:extLst>
              <a:ext uri="{FF2B5EF4-FFF2-40B4-BE49-F238E27FC236}">
                <a16:creationId xmlns:a16="http://schemas.microsoft.com/office/drawing/2014/main" id="{1784FB8E-9641-CED1-0D2B-D6761D7B52C5}"/>
              </a:ext>
            </a:extLst>
          </p:cNvPr>
          <p:cNvSpPr txBox="1"/>
          <p:nvPr>
            <p:custDataLst>
              <p:tags r:id="rId1"/>
            </p:custDataLst>
          </p:nvPr>
        </p:nvSpPr>
        <p:spPr>
          <a:xfrm>
            <a:off x="53340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dirty="0">
                <a:solidFill>
                  <a:schemeClr val="tx1">
                    <a:lumMod val="75000"/>
                    <a:lumOff val="25000"/>
                  </a:schemeClr>
                </a:solidFill>
              </a:rPr>
              <a:t>1. Design and NPRR/PGRR language still under internal review and may change prior to filing</a:t>
            </a:r>
            <a:endParaRPr lang="en-US" sz="100" dirty="0">
              <a:solidFill>
                <a:schemeClr val="tx1">
                  <a:lumMod val="75000"/>
                  <a:lumOff val="25000"/>
                </a:schemeClr>
              </a:solidFill>
            </a:endParaRPr>
          </a:p>
        </p:txBody>
      </p:sp>
    </p:spTree>
    <p:extLst>
      <p:ext uri="{BB962C8B-B14F-4D97-AF65-F5344CB8AC3E}">
        <p14:creationId xmlns:p14="http://schemas.microsoft.com/office/powerpoint/2010/main" val="2744800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10363200" y="97536"/>
            <a:ext cx="1645920" cy="438912"/>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PUBLIC</a:t>
            </a:r>
            <a:endParaRPr lang="en-US" sz="1333" dirty="0"/>
          </a:p>
        </p:txBody>
      </p:sp>
      <p:sp>
        <p:nvSpPr>
          <p:cNvPr id="6" name="Shape 4"/>
          <p:cNvSpPr/>
          <p:nvPr/>
        </p:nvSpPr>
        <p:spPr>
          <a:xfrm>
            <a:off x="268224" y="877824"/>
            <a:ext cx="3535680" cy="4328160"/>
          </a:xfrm>
          <a:prstGeom prst="roundRect">
            <a:avLst>
              <a:gd name="adj" fmla="val 413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7" name="Shape 5"/>
          <p:cNvSpPr/>
          <p:nvPr/>
        </p:nvSpPr>
        <p:spPr>
          <a:xfrm>
            <a:off x="268224" y="877824"/>
            <a:ext cx="3535680" cy="682752"/>
          </a:xfrm>
          <a:prstGeom prst="rect">
            <a:avLst/>
          </a:prstGeom>
          <a:solidFill>
            <a:srgbClr val="00606B"/>
          </a:solidFill>
          <a:ln w="12700">
            <a:solidFill>
              <a:srgbClr val="00606B"/>
            </a:solidFill>
            <a:prstDash val="solid"/>
          </a:ln>
        </p:spPr>
        <p:txBody>
          <a:bodyPr/>
          <a:lstStyle/>
          <a:p>
            <a:endParaRPr lang="en-US" sz="2400"/>
          </a:p>
        </p:txBody>
      </p:sp>
      <p:sp>
        <p:nvSpPr>
          <p:cNvPr id="8" name="Shape 6"/>
          <p:cNvSpPr/>
          <p:nvPr/>
        </p:nvSpPr>
        <p:spPr>
          <a:xfrm>
            <a:off x="268224" y="1341120"/>
            <a:ext cx="3535680" cy="219456"/>
          </a:xfrm>
          <a:prstGeom prst="rect">
            <a:avLst/>
          </a:prstGeom>
          <a:solidFill>
            <a:srgbClr val="00606B"/>
          </a:solidFill>
          <a:ln w="12700">
            <a:solidFill>
              <a:srgbClr val="00606B"/>
            </a:solidFill>
            <a:prstDash val="solid"/>
          </a:ln>
        </p:spPr>
        <p:txBody>
          <a:bodyPr/>
          <a:lstStyle/>
          <a:p>
            <a:endParaRPr lang="en-US" sz="2400"/>
          </a:p>
        </p:txBody>
      </p:sp>
      <p:sp>
        <p:nvSpPr>
          <p:cNvPr id="9" name="Shape 7"/>
          <p:cNvSpPr/>
          <p:nvPr/>
        </p:nvSpPr>
        <p:spPr>
          <a:xfrm>
            <a:off x="3901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10" name="Text 8"/>
          <p:cNvSpPr/>
          <p:nvPr/>
        </p:nvSpPr>
        <p:spPr>
          <a:xfrm>
            <a:off x="390144" y="999744"/>
            <a:ext cx="438912" cy="43891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1</a:t>
            </a:r>
            <a:endParaRPr lang="en-US" sz="1467" dirty="0"/>
          </a:p>
        </p:txBody>
      </p:sp>
      <p:sp>
        <p:nvSpPr>
          <p:cNvPr id="11" name="Text 9"/>
          <p:cNvSpPr/>
          <p:nvPr/>
        </p:nvSpPr>
        <p:spPr>
          <a:xfrm>
            <a:off x="926592" y="938784"/>
            <a:ext cx="2779776" cy="560832"/>
          </a:xfrm>
          <a:prstGeom prst="rect">
            <a:avLst/>
          </a:prstGeom>
          <a:noFill/>
          <a:ln/>
        </p:spPr>
        <p:txBody>
          <a:bodyPr wrap="square" lIns="0" tIns="0" rIns="0" bIns="0" rtlCol="0" anchor="ctr"/>
          <a:lstStyle/>
          <a:p>
            <a:r>
              <a:rPr lang="en-US" sz="1667" b="1" dirty="0">
                <a:solidFill>
                  <a:srgbClr val="FFFFFF"/>
                </a:solidFill>
                <a:latin typeface="Calibri" pitchFamily="34" charset="0"/>
                <a:ea typeface="Calibri" pitchFamily="34" charset="-122"/>
                <a:cs typeface="Calibri" pitchFamily="34" charset="-120"/>
              </a:rPr>
              <a:t>SCED₋₁  (Previous Run)</a:t>
            </a:r>
            <a:endParaRPr lang="en-US" sz="1667" dirty="0"/>
          </a:p>
        </p:txBody>
      </p:sp>
      <p:sp>
        <p:nvSpPr>
          <p:cNvPr id="12" name="Text 10"/>
          <p:cNvSpPr/>
          <p:nvPr/>
        </p:nvSpPr>
        <p:spPr>
          <a:xfrm>
            <a:off x="414528" y="1682496"/>
            <a:ext cx="3243072" cy="877824"/>
          </a:xfrm>
          <a:prstGeom prst="rect">
            <a:avLst/>
          </a:prstGeom>
          <a:noFill/>
          <a:ln/>
        </p:spPr>
        <p:txBody>
          <a:bodyPr wrap="square" lIns="0" tIns="0" rIns="0" bIns="0" rtlCol="0" anchor="t"/>
          <a:lstStyle/>
          <a:p>
            <a:r>
              <a:rPr lang="en-US" sz="1400" dirty="0">
                <a:solidFill>
                  <a:srgbClr val="2D3748"/>
                </a:solidFill>
                <a:latin typeface="Arial" panose="020B0604020202020204" pitchFamily="34" charset="0"/>
                <a:ea typeface="Calibri" pitchFamily="34" charset="-122"/>
                <a:cs typeface="Arial" panose="020B0604020202020204" pitchFamily="34" charset="0"/>
              </a:rPr>
              <a:t>After each SCED run, generate a fresh list of transmission constraints whose Shadow Price ≥ 90% of Max Shadow Price:</a:t>
            </a:r>
            <a:endParaRPr lang="en-US" sz="1400" dirty="0">
              <a:latin typeface="Arial" panose="020B0604020202020204" pitchFamily="34" charset="0"/>
              <a:cs typeface="Arial" panose="020B0604020202020204" pitchFamily="34" charset="0"/>
            </a:endParaRPr>
          </a:p>
        </p:txBody>
      </p:sp>
      <p:sp>
        <p:nvSpPr>
          <p:cNvPr id="13" name="Shape 11"/>
          <p:cNvSpPr/>
          <p:nvPr/>
        </p:nvSpPr>
        <p:spPr>
          <a:xfrm>
            <a:off x="536448" y="2791968"/>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14" name="Text 12"/>
          <p:cNvSpPr/>
          <p:nvPr/>
        </p:nvSpPr>
        <p:spPr>
          <a:xfrm>
            <a:off x="804672" y="2706624"/>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Constraint₁₂₃</a:t>
            </a:r>
            <a:endParaRPr lang="en-US" sz="1467" dirty="0"/>
          </a:p>
        </p:txBody>
      </p:sp>
      <p:sp>
        <p:nvSpPr>
          <p:cNvPr id="15" name="Shape 13"/>
          <p:cNvSpPr/>
          <p:nvPr/>
        </p:nvSpPr>
        <p:spPr>
          <a:xfrm>
            <a:off x="414528" y="3194304"/>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16" name="Shape 14"/>
          <p:cNvSpPr/>
          <p:nvPr/>
        </p:nvSpPr>
        <p:spPr>
          <a:xfrm>
            <a:off x="414528" y="3194304"/>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17" name="Shape 15"/>
          <p:cNvSpPr/>
          <p:nvPr/>
        </p:nvSpPr>
        <p:spPr>
          <a:xfrm>
            <a:off x="536448" y="3328416"/>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18" name="Text 16"/>
          <p:cNvSpPr/>
          <p:nvPr/>
        </p:nvSpPr>
        <p:spPr>
          <a:xfrm>
            <a:off x="804672" y="3243072"/>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Constraint₂₃₄</a:t>
            </a:r>
            <a:endParaRPr lang="en-US" sz="1467" dirty="0"/>
          </a:p>
        </p:txBody>
      </p:sp>
      <p:sp>
        <p:nvSpPr>
          <p:cNvPr id="19" name="Shape 17"/>
          <p:cNvSpPr/>
          <p:nvPr/>
        </p:nvSpPr>
        <p:spPr>
          <a:xfrm>
            <a:off x="536448" y="3864864"/>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20" name="Text 18"/>
          <p:cNvSpPr/>
          <p:nvPr/>
        </p:nvSpPr>
        <p:spPr>
          <a:xfrm>
            <a:off x="804672" y="3779520"/>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Constraint₃₄₅</a:t>
            </a:r>
            <a:endParaRPr lang="en-US" sz="1467" dirty="0"/>
          </a:p>
        </p:txBody>
      </p:sp>
      <p:sp>
        <p:nvSpPr>
          <p:cNvPr id="21" name="Shape 19"/>
          <p:cNvSpPr/>
          <p:nvPr/>
        </p:nvSpPr>
        <p:spPr>
          <a:xfrm>
            <a:off x="414528" y="4267200"/>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22" name="Shape 20"/>
          <p:cNvSpPr/>
          <p:nvPr/>
        </p:nvSpPr>
        <p:spPr>
          <a:xfrm>
            <a:off x="414528" y="4267200"/>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23" name="Shape 21"/>
          <p:cNvSpPr/>
          <p:nvPr/>
        </p:nvSpPr>
        <p:spPr>
          <a:xfrm>
            <a:off x="536448" y="4401312"/>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24" name="Text 22"/>
          <p:cNvSpPr/>
          <p:nvPr/>
        </p:nvSpPr>
        <p:spPr>
          <a:xfrm>
            <a:off x="804672" y="4315968"/>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Constraint₄₅₆</a:t>
            </a:r>
            <a:endParaRPr lang="en-US" sz="1467" dirty="0"/>
          </a:p>
        </p:txBody>
      </p:sp>
      <p:sp>
        <p:nvSpPr>
          <p:cNvPr id="25" name="Text 23"/>
          <p:cNvSpPr/>
          <p:nvPr/>
        </p:nvSpPr>
        <p:spPr>
          <a:xfrm>
            <a:off x="414528" y="4657344"/>
            <a:ext cx="3291840" cy="438912"/>
          </a:xfrm>
          <a:prstGeom prst="rect">
            <a:avLst/>
          </a:prstGeom>
          <a:noFill/>
          <a:ln/>
        </p:spPr>
        <p:txBody>
          <a:bodyPr wrap="square" lIns="67733" tIns="67733" rIns="67733" bIns="67733" rtlCol="0" anchor="ctr"/>
          <a:lstStyle/>
          <a:p>
            <a:r>
              <a:rPr lang="en-US" sz="1200" i="1" dirty="0">
                <a:solidFill>
                  <a:srgbClr val="008060"/>
                </a:solidFill>
                <a:latin typeface="Calibri" pitchFamily="34" charset="0"/>
                <a:ea typeface="Calibri" pitchFamily="34" charset="-122"/>
                <a:cs typeface="Calibri" pitchFamily="34" charset="-120"/>
              </a:rPr>
              <a:t>⚡ Shadow price threshold triggered</a:t>
            </a:r>
            <a:endParaRPr lang="en-US" sz="1200" dirty="0"/>
          </a:p>
        </p:txBody>
      </p:sp>
      <p:sp>
        <p:nvSpPr>
          <p:cNvPr id="26" name="Shape 24"/>
          <p:cNvSpPr/>
          <p:nvPr/>
        </p:nvSpPr>
        <p:spPr>
          <a:xfrm>
            <a:off x="3803904" y="2980944"/>
            <a:ext cx="633984" cy="0"/>
          </a:xfrm>
          <a:prstGeom prst="line">
            <a:avLst/>
          </a:prstGeom>
          <a:noFill/>
          <a:ln w="31750">
            <a:solidFill>
              <a:srgbClr val="008090"/>
            </a:solidFill>
            <a:prstDash val="solid"/>
            <a:tailEnd type="triangle"/>
          </a:ln>
        </p:spPr>
        <p:txBody>
          <a:bodyPr/>
          <a:lstStyle/>
          <a:p>
            <a:endParaRPr lang="en-US" sz="2400"/>
          </a:p>
        </p:txBody>
      </p:sp>
      <p:sp>
        <p:nvSpPr>
          <p:cNvPr id="27" name="Text 25"/>
          <p:cNvSpPr/>
          <p:nvPr/>
        </p:nvSpPr>
        <p:spPr>
          <a:xfrm>
            <a:off x="3852672" y="2651760"/>
            <a:ext cx="536448" cy="316992"/>
          </a:xfrm>
          <a:prstGeom prst="rect">
            <a:avLst/>
          </a:prstGeom>
          <a:noFill/>
          <a:ln/>
        </p:spPr>
        <p:txBody>
          <a:bodyPr wrap="square" lIns="0" tIns="0" rIns="0" bIns="0" rtlCol="0" anchor="ctr"/>
          <a:lstStyle/>
          <a:p>
            <a:pPr algn="ctr"/>
            <a:r>
              <a:rPr lang="en-US" sz="1200" dirty="0">
                <a:solidFill>
                  <a:srgbClr val="008090"/>
                </a:solidFill>
                <a:latin typeface="Calibri" pitchFamily="34" charset="0"/>
                <a:ea typeface="Calibri" pitchFamily="34" charset="-122"/>
                <a:cs typeface="Calibri" pitchFamily="34" charset="-120"/>
              </a:rPr>
              <a:t>Match</a:t>
            </a:r>
            <a:endParaRPr lang="en-US" sz="1067" dirty="0"/>
          </a:p>
        </p:txBody>
      </p:sp>
      <p:sp>
        <p:nvSpPr>
          <p:cNvPr id="28" name="Shape 26"/>
          <p:cNvSpPr/>
          <p:nvPr/>
        </p:nvSpPr>
        <p:spPr>
          <a:xfrm>
            <a:off x="4535424" y="877824"/>
            <a:ext cx="3535680" cy="4328160"/>
          </a:xfrm>
          <a:prstGeom prst="roundRect">
            <a:avLst>
              <a:gd name="adj" fmla="val 413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29" name="Shape 27"/>
          <p:cNvSpPr/>
          <p:nvPr/>
        </p:nvSpPr>
        <p:spPr>
          <a:xfrm>
            <a:off x="4535424" y="877824"/>
            <a:ext cx="3535680" cy="682752"/>
          </a:xfrm>
          <a:prstGeom prst="rect">
            <a:avLst/>
          </a:prstGeom>
          <a:solidFill>
            <a:srgbClr val="008090"/>
          </a:solidFill>
          <a:ln w="12700">
            <a:solidFill>
              <a:srgbClr val="008090"/>
            </a:solidFill>
            <a:prstDash val="solid"/>
          </a:ln>
        </p:spPr>
        <p:txBody>
          <a:bodyPr/>
          <a:lstStyle/>
          <a:p>
            <a:endParaRPr lang="en-US" sz="2400"/>
          </a:p>
        </p:txBody>
      </p:sp>
      <p:sp>
        <p:nvSpPr>
          <p:cNvPr id="30" name="Shape 28"/>
          <p:cNvSpPr/>
          <p:nvPr/>
        </p:nvSpPr>
        <p:spPr>
          <a:xfrm>
            <a:off x="4535424" y="1341120"/>
            <a:ext cx="3535680" cy="219456"/>
          </a:xfrm>
          <a:prstGeom prst="rect">
            <a:avLst/>
          </a:prstGeom>
          <a:solidFill>
            <a:srgbClr val="008090"/>
          </a:solidFill>
          <a:ln w="12700">
            <a:solidFill>
              <a:srgbClr val="008090"/>
            </a:solidFill>
            <a:prstDash val="solid"/>
          </a:ln>
        </p:spPr>
        <p:txBody>
          <a:bodyPr/>
          <a:lstStyle/>
          <a:p>
            <a:endParaRPr lang="en-US" sz="2400"/>
          </a:p>
        </p:txBody>
      </p:sp>
      <p:sp>
        <p:nvSpPr>
          <p:cNvPr id="31" name="Shape 29"/>
          <p:cNvSpPr/>
          <p:nvPr/>
        </p:nvSpPr>
        <p:spPr>
          <a:xfrm>
            <a:off x="46573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32" name="Text 30"/>
          <p:cNvSpPr/>
          <p:nvPr/>
        </p:nvSpPr>
        <p:spPr>
          <a:xfrm>
            <a:off x="4657344" y="999744"/>
            <a:ext cx="438912" cy="43891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2</a:t>
            </a:r>
            <a:endParaRPr lang="en-US" sz="1467" dirty="0"/>
          </a:p>
        </p:txBody>
      </p:sp>
      <p:sp>
        <p:nvSpPr>
          <p:cNvPr id="33" name="Text 31"/>
          <p:cNvSpPr/>
          <p:nvPr/>
        </p:nvSpPr>
        <p:spPr>
          <a:xfrm>
            <a:off x="5193792" y="938784"/>
            <a:ext cx="2779776" cy="560832"/>
          </a:xfrm>
          <a:prstGeom prst="rect">
            <a:avLst/>
          </a:prstGeom>
          <a:noFill/>
          <a:ln/>
        </p:spPr>
        <p:txBody>
          <a:bodyPr wrap="square" lIns="0" tIns="0" rIns="0" bIns="0" rtlCol="0" anchor="ctr"/>
          <a:lstStyle/>
          <a:p>
            <a:r>
              <a:rPr lang="en-US" sz="1667" b="1" dirty="0">
                <a:solidFill>
                  <a:srgbClr val="FFFFFF"/>
                </a:solidFill>
                <a:latin typeface="Calibri" pitchFamily="34" charset="0"/>
                <a:ea typeface="Calibri" pitchFamily="34" charset="-122"/>
                <a:cs typeface="Calibri" pitchFamily="34" charset="-120"/>
              </a:rPr>
              <a:t>SCED</a:t>
            </a:r>
            <a:r>
              <a:rPr lang="en-US" sz="1667" b="1" baseline="-25000" dirty="0">
                <a:solidFill>
                  <a:srgbClr val="FFFFFF"/>
                </a:solidFill>
                <a:latin typeface="Calibri" pitchFamily="34" charset="0"/>
                <a:ea typeface="Calibri" pitchFamily="34" charset="-122"/>
                <a:cs typeface="Calibri" pitchFamily="34" charset="-120"/>
              </a:rPr>
              <a:t>current</a:t>
            </a:r>
            <a:r>
              <a:rPr lang="en-US" sz="1667" b="1" dirty="0">
                <a:solidFill>
                  <a:srgbClr val="FFFFFF"/>
                </a:solidFill>
                <a:latin typeface="Calibri" pitchFamily="34" charset="0"/>
                <a:ea typeface="Calibri" pitchFamily="34" charset="-122"/>
                <a:cs typeface="Calibri" pitchFamily="34" charset="-120"/>
              </a:rPr>
              <a:t>  (Before Step 2)</a:t>
            </a:r>
            <a:endParaRPr lang="en-US" sz="1667" dirty="0"/>
          </a:p>
        </p:txBody>
      </p:sp>
      <p:sp>
        <p:nvSpPr>
          <p:cNvPr id="34" name="Text 32"/>
          <p:cNvSpPr/>
          <p:nvPr/>
        </p:nvSpPr>
        <p:spPr>
          <a:xfrm>
            <a:off x="4681728" y="1682496"/>
            <a:ext cx="3243072" cy="755904"/>
          </a:xfrm>
          <a:prstGeom prst="rect">
            <a:avLst/>
          </a:prstGeom>
          <a:noFill/>
          <a:ln/>
        </p:spPr>
        <p:txBody>
          <a:bodyPr wrap="square" lIns="0" tIns="0" rIns="0" bIns="0" rtlCol="0" anchor="t"/>
          <a:lstStyle/>
          <a:p>
            <a:r>
              <a:rPr lang="en-US" sz="1400" dirty="0">
                <a:solidFill>
                  <a:srgbClr val="2D3748"/>
                </a:solidFill>
                <a:latin typeface="Arial" panose="020B0604020202020204" pitchFamily="34" charset="0"/>
                <a:ea typeface="Calibri" pitchFamily="34" charset="-122"/>
                <a:cs typeface="Arial" panose="020B0604020202020204" pitchFamily="34" charset="0"/>
              </a:rPr>
              <a:t>Compare the matching list against all active constraints in the current SCED run:</a:t>
            </a:r>
            <a:endParaRPr lang="en-US" sz="1400" dirty="0">
              <a:latin typeface="Arial" panose="020B0604020202020204" pitchFamily="34" charset="0"/>
              <a:cs typeface="Arial" panose="020B0604020202020204" pitchFamily="34" charset="0"/>
            </a:endParaRPr>
          </a:p>
        </p:txBody>
      </p:sp>
      <p:sp>
        <p:nvSpPr>
          <p:cNvPr id="35" name="Shape 33"/>
          <p:cNvSpPr/>
          <p:nvPr/>
        </p:nvSpPr>
        <p:spPr>
          <a:xfrm>
            <a:off x="4681728" y="2609088"/>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36" name="Shape 34"/>
          <p:cNvSpPr/>
          <p:nvPr/>
        </p:nvSpPr>
        <p:spPr>
          <a:xfrm>
            <a:off x="4681728" y="2609088"/>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37" name="Shape 35"/>
          <p:cNvSpPr/>
          <p:nvPr/>
        </p:nvSpPr>
        <p:spPr>
          <a:xfrm>
            <a:off x="4803648" y="2743200"/>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38" name="Text 36"/>
          <p:cNvSpPr/>
          <p:nvPr/>
        </p:nvSpPr>
        <p:spPr>
          <a:xfrm>
            <a:off x="5071872" y="2657856"/>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Constraint₂₃₄</a:t>
            </a:r>
            <a:endParaRPr lang="en-US" sz="1467" dirty="0"/>
          </a:p>
        </p:txBody>
      </p:sp>
      <p:sp>
        <p:nvSpPr>
          <p:cNvPr id="39" name="Shape 37"/>
          <p:cNvSpPr/>
          <p:nvPr/>
        </p:nvSpPr>
        <p:spPr>
          <a:xfrm>
            <a:off x="4681728" y="3145536"/>
            <a:ext cx="3048000" cy="438912"/>
          </a:xfrm>
          <a:prstGeom prst="roundRect">
            <a:avLst>
              <a:gd name="adj" fmla="val 22222"/>
            </a:avLst>
          </a:prstGeom>
          <a:solidFill>
            <a:srgbClr val="E6F6F9"/>
          </a:solidFill>
          <a:ln w="12700">
            <a:solidFill>
              <a:srgbClr val="00B2C8"/>
            </a:solidFill>
            <a:prstDash val="solid"/>
          </a:ln>
        </p:spPr>
        <p:txBody>
          <a:bodyPr/>
          <a:lstStyle/>
          <a:p>
            <a:endParaRPr lang="en-US" sz="2400"/>
          </a:p>
        </p:txBody>
      </p:sp>
      <p:sp>
        <p:nvSpPr>
          <p:cNvPr id="40" name="Shape 38"/>
          <p:cNvSpPr/>
          <p:nvPr/>
        </p:nvSpPr>
        <p:spPr>
          <a:xfrm>
            <a:off x="4681728" y="3145536"/>
            <a:ext cx="85344" cy="438912"/>
          </a:xfrm>
          <a:prstGeom prst="rect">
            <a:avLst/>
          </a:prstGeom>
          <a:solidFill>
            <a:srgbClr val="00B2C8"/>
          </a:solidFill>
          <a:ln w="12700">
            <a:solidFill>
              <a:srgbClr val="00B2C8"/>
            </a:solidFill>
            <a:prstDash val="solid"/>
          </a:ln>
        </p:spPr>
        <p:txBody>
          <a:bodyPr/>
          <a:lstStyle/>
          <a:p>
            <a:endParaRPr lang="en-US" sz="2400"/>
          </a:p>
        </p:txBody>
      </p:sp>
      <p:sp>
        <p:nvSpPr>
          <p:cNvPr id="41" name="Shape 39"/>
          <p:cNvSpPr/>
          <p:nvPr/>
        </p:nvSpPr>
        <p:spPr>
          <a:xfrm>
            <a:off x="4803648" y="3279648"/>
            <a:ext cx="170688" cy="170688"/>
          </a:xfrm>
          <a:prstGeom prst="ellipse">
            <a:avLst/>
          </a:prstGeom>
          <a:solidFill>
            <a:srgbClr val="00B2C8"/>
          </a:solidFill>
          <a:ln w="12700">
            <a:solidFill>
              <a:srgbClr val="00B2C8"/>
            </a:solidFill>
            <a:prstDash val="solid"/>
          </a:ln>
        </p:spPr>
        <p:txBody>
          <a:bodyPr/>
          <a:lstStyle/>
          <a:p>
            <a:endParaRPr lang="en-US" sz="2400"/>
          </a:p>
        </p:txBody>
      </p:sp>
      <p:sp>
        <p:nvSpPr>
          <p:cNvPr id="42" name="Text 40"/>
          <p:cNvSpPr/>
          <p:nvPr/>
        </p:nvSpPr>
        <p:spPr>
          <a:xfrm>
            <a:off x="5071872" y="3194304"/>
            <a:ext cx="2560320" cy="365760"/>
          </a:xfrm>
          <a:prstGeom prst="rect">
            <a:avLst/>
          </a:prstGeom>
          <a:noFill/>
          <a:ln/>
        </p:spPr>
        <p:txBody>
          <a:bodyPr wrap="square" lIns="0" tIns="0" rIns="0" bIns="0" rtlCol="0" anchor="ctr"/>
          <a:lstStyle/>
          <a:p>
            <a:r>
              <a:rPr lang="en-US" sz="1467" b="1" dirty="0">
                <a:solidFill>
                  <a:srgbClr val="00606B"/>
                </a:solidFill>
                <a:latin typeface="Calibri" pitchFamily="34" charset="0"/>
                <a:ea typeface="Calibri" pitchFamily="34" charset="-122"/>
                <a:cs typeface="Calibri" pitchFamily="34" charset="-120"/>
              </a:rPr>
              <a:t>Constraint₄₅₆</a:t>
            </a:r>
            <a:endParaRPr lang="en-US" sz="1467" dirty="0"/>
          </a:p>
        </p:txBody>
      </p:sp>
      <p:sp>
        <p:nvSpPr>
          <p:cNvPr id="43" name="Shape 41"/>
          <p:cNvSpPr/>
          <p:nvPr/>
        </p:nvSpPr>
        <p:spPr>
          <a:xfrm>
            <a:off x="4803648" y="3816096"/>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44" name="Text 42"/>
          <p:cNvSpPr/>
          <p:nvPr/>
        </p:nvSpPr>
        <p:spPr>
          <a:xfrm>
            <a:off x="5071872" y="3730752"/>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Constraint₆₇₈</a:t>
            </a:r>
            <a:endParaRPr lang="en-US" sz="1467" dirty="0"/>
          </a:p>
        </p:txBody>
      </p:sp>
      <p:sp>
        <p:nvSpPr>
          <p:cNvPr id="45" name="Shape 43"/>
          <p:cNvSpPr/>
          <p:nvPr/>
        </p:nvSpPr>
        <p:spPr>
          <a:xfrm>
            <a:off x="4803648" y="4352544"/>
            <a:ext cx="170688" cy="170688"/>
          </a:xfrm>
          <a:prstGeom prst="ellipse">
            <a:avLst/>
          </a:prstGeom>
          <a:solidFill>
            <a:srgbClr val="CBD5E0"/>
          </a:solidFill>
          <a:ln w="12700">
            <a:solidFill>
              <a:srgbClr val="CBD5E0"/>
            </a:solidFill>
            <a:prstDash val="solid"/>
          </a:ln>
        </p:spPr>
        <p:txBody>
          <a:bodyPr/>
          <a:lstStyle/>
          <a:p>
            <a:endParaRPr lang="en-US" sz="2400"/>
          </a:p>
        </p:txBody>
      </p:sp>
      <p:sp>
        <p:nvSpPr>
          <p:cNvPr id="46" name="Text 44"/>
          <p:cNvSpPr/>
          <p:nvPr/>
        </p:nvSpPr>
        <p:spPr>
          <a:xfrm>
            <a:off x="5071872" y="4267200"/>
            <a:ext cx="2560320" cy="365760"/>
          </a:xfrm>
          <a:prstGeom prst="rect">
            <a:avLst/>
          </a:prstGeom>
          <a:noFill/>
          <a:ln/>
        </p:spPr>
        <p:txBody>
          <a:bodyPr wrap="square" lIns="0" tIns="0" rIns="0" bIns="0" rtlCol="0" anchor="ctr"/>
          <a:lstStyle/>
          <a:p>
            <a:r>
              <a:rPr lang="en-US" sz="1467" dirty="0">
                <a:solidFill>
                  <a:srgbClr val="AAAAAA"/>
                </a:solidFill>
                <a:latin typeface="Calibri" pitchFamily="34" charset="0"/>
                <a:ea typeface="Calibri" pitchFamily="34" charset="-122"/>
                <a:cs typeface="Calibri" pitchFamily="34" charset="-120"/>
              </a:rPr>
              <a:t>Constraint₇₈₉</a:t>
            </a:r>
            <a:endParaRPr lang="en-US" sz="1467" dirty="0"/>
          </a:p>
        </p:txBody>
      </p:sp>
      <p:sp>
        <p:nvSpPr>
          <p:cNvPr id="47" name="Text 45"/>
          <p:cNvSpPr/>
          <p:nvPr/>
        </p:nvSpPr>
        <p:spPr>
          <a:xfrm>
            <a:off x="4681728" y="4657344"/>
            <a:ext cx="3291840" cy="438912"/>
          </a:xfrm>
          <a:prstGeom prst="rect">
            <a:avLst/>
          </a:prstGeom>
          <a:noFill/>
          <a:ln/>
        </p:spPr>
        <p:txBody>
          <a:bodyPr wrap="square" lIns="67733" tIns="67733" rIns="67733" bIns="67733" rtlCol="0" anchor="ctr"/>
          <a:lstStyle/>
          <a:p>
            <a:r>
              <a:rPr lang="en-US" sz="1200" i="1" dirty="0">
                <a:solidFill>
                  <a:srgbClr val="1A7F5A"/>
                </a:solidFill>
                <a:latin typeface="Calibri" pitchFamily="34" charset="0"/>
                <a:ea typeface="Calibri" pitchFamily="34" charset="-122"/>
                <a:cs typeface="Calibri" pitchFamily="34" charset="-120"/>
              </a:rPr>
              <a:t>✔ 2 constraints match — evaluate PCLRs</a:t>
            </a:r>
            <a:endParaRPr lang="en-US" sz="1200" dirty="0"/>
          </a:p>
        </p:txBody>
      </p:sp>
      <p:sp>
        <p:nvSpPr>
          <p:cNvPr id="48" name="Shape 46"/>
          <p:cNvSpPr/>
          <p:nvPr/>
        </p:nvSpPr>
        <p:spPr>
          <a:xfrm>
            <a:off x="8071104" y="2980944"/>
            <a:ext cx="633984" cy="0"/>
          </a:xfrm>
          <a:prstGeom prst="line">
            <a:avLst/>
          </a:prstGeom>
          <a:noFill/>
          <a:ln w="31750">
            <a:solidFill>
              <a:srgbClr val="008090"/>
            </a:solidFill>
            <a:prstDash val="solid"/>
            <a:tailEnd type="triangle"/>
          </a:ln>
        </p:spPr>
        <p:txBody>
          <a:bodyPr/>
          <a:lstStyle/>
          <a:p>
            <a:endParaRPr lang="en-US" sz="2400"/>
          </a:p>
        </p:txBody>
      </p:sp>
      <p:sp>
        <p:nvSpPr>
          <p:cNvPr id="49" name="Text 47"/>
          <p:cNvSpPr/>
          <p:nvPr/>
        </p:nvSpPr>
        <p:spPr>
          <a:xfrm>
            <a:off x="8168640" y="2651760"/>
            <a:ext cx="536448" cy="316992"/>
          </a:xfrm>
          <a:prstGeom prst="rect">
            <a:avLst/>
          </a:prstGeom>
          <a:noFill/>
          <a:ln/>
        </p:spPr>
        <p:txBody>
          <a:bodyPr wrap="square" lIns="0" tIns="0" rIns="0" bIns="0" rtlCol="0" anchor="ctr"/>
          <a:lstStyle/>
          <a:p>
            <a:pPr algn="ctr"/>
            <a:r>
              <a:rPr lang="en-US" sz="1200" dirty="0">
                <a:solidFill>
                  <a:srgbClr val="008090"/>
                </a:solidFill>
                <a:latin typeface="Calibri" pitchFamily="34" charset="0"/>
                <a:ea typeface="Calibri" pitchFamily="34" charset="-122"/>
                <a:cs typeface="Calibri" pitchFamily="34" charset="-120"/>
              </a:rPr>
              <a:t>Cap</a:t>
            </a:r>
            <a:endParaRPr lang="en-US" sz="1067" dirty="0"/>
          </a:p>
        </p:txBody>
      </p:sp>
      <p:sp>
        <p:nvSpPr>
          <p:cNvPr id="50" name="Shape 48"/>
          <p:cNvSpPr/>
          <p:nvPr/>
        </p:nvSpPr>
        <p:spPr>
          <a:xfrm>
            <a:off x="8802624" y="877824"/>
            <a:ext cx="3121152" cy="4328160"/>
          </a:xfrm>
          <a:prstGeom prst="roundRect">
            <a:avLst>
              <a:gd name="adj" fmla="val 4688"/>
            </a:avLst>
          </a:prstGeom>
          <a:solidFill>
            <a:srgbClr val="FFFFFF"/>
          </a:solidFill>
          <a:ln w="15240">
            <a:solidFill>
              <a:srgbClr val="CBD5E0"/>
            </a:solidFill>
            <a:prstDash val="solid"/>
          </a:ln>
          <a:effectLst>
            <a:outerShdw blurRad="101600" dist="38100" dir="8100000" algn="bl" rotWithShape="0">
              <a:srgbClr val="000000">
                <a:alpha val="10000"/>
              </a:srgbClr>
            </a:outerShdw>
          </a:effectLst>
        </p:spPr>
        <p:txBody>
          <a:bodyPr/>
          <a:lstStyle/>
          <a:p>
            <a:endParaRPr lang="en-US" sz="2400"/>
          </a:p>
        </p:txBody>
      </p:sp>
      <p:sp>
        <p:nvSpPr>
          <p:cNvPr id="51" name="Shape 49"/>
          <p:cNvSpPr/>
          <p:nvPr/>
        </p:nvSpPr>
        <p:spPr>
          <a:xfrm>
            <a:off x="8802624" y="877824"/>
            <a:ext cx="3121152" cy="682752"/>
          </a:xfrm>
          <a:prstGeom prst="rect">
            <a:avLst/>
          </a:prstGeom>
          <a:solidFill>
            <a:srgbClr val="00B2C8"/>
          </a:solidFill>
          <a:ln w="12700">
            <a:solidFill>
              <a:srgbClr val="00B2C8"/>
            </a:solidFill>
            <a:prstDash val="solid"/>
          </a:ln>
        </p:spPr>
        <p:txBody>
          <a:bodyPr/>
          <a:lstStyle/>
          <a:p>
            <a:endParaRPr lang="en-US" sz="2400"/>
          </a:p>
        </p:txBody>
      </p:sp>
      <p:sp>
        <p:nvSpPr>
          <p:cNvPr id="52" name="Shape 50"/>
          <p:cNvSpPr/>
          <p:nvPr/>
        </p:nvSpPr>
        <p:spPr>
          <a:xfrm>
            <a:off x="8802624" y="1341120"/>
            <a:ext cx="3121152" cy="219456"/>
          </a:xfrm>
          <a:prstGeom prst="rect">
            <a:avLst/>
          </a:prstGeom>
          <a:solidFill>
            <a:srgbClr val="00B2C8"/>
          </a:solidFill>
          <a:ln w="12700">
            <a:solidFill>
              <a:srgbClr val="00B2C8"/>
            </a:solidFill>
            <a:prstDash val="solid"/>
          </a:ln>
        </p:spPr>
        <p:txBody>
          <a:bodyPr/>
          <a:lstStyle/>
          <a:p>
            <a:endParaRPr lang="en-US" sz="2400"/>
          </a:p>
        </p:txBody>
      </p:sp>
      <p:sp>
        <p:nvSpPr>
          <p:cNvPr id="53" name="Shape 51"/>
          <p:cNvSpPr/>
          <p:nvPr/>
        </p:nvSpPr>
        <p:spPr>
          <a:xfrm>
            <a:off x="8924544" y="999744"/>
            <a:ext cx="438912" cy="438912"/>
          </a:xfrm>
          <a:prstGeom prst="ellipse">
            <a:avLst/>
          </a:prstGeom>
          <a:solidFill>
            <a:srgbClr val="00B2C8"/>
          </a:solidFill>
          <a:ln w="12700">
            <a:solidFill>
              <a:srgbClr val="00B2C8"/>
            </a:solidFill>
            <a:prstDash val="solid"/>
          </a:ln>
        </p:spPr>
        <p:txBody>
          <a:bodyPr/>
          <a:lstStyle/>
          <a:p>
            <a:endParaRPr lang="en-US" sz="2400"/>
          </a:p>
        </p:txBody>
      </p:sp>
      <p:sp>
        <p:nvSpPr>
          <p:cNvPr id="54" name="Text 52"/>
          <p:cNvSpPr/>
          <p:nvPr/>
        </p:nvSpPr>
        <p:spPr>
          <a:xfrm>
            <a:off x="8924544" y="999744"/>
            <a:ext cx="438912" cy="438912"/>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3</a:t>
            </a:r>
            <a:endParaRPr lang="en-US" sz="1467" dirty="0"/>
          </a:p>
        </p:txBody>
      </p:sp>
      <p:sp>
        <p:nvSpPr>
          <p:cNvPr id="55" name="Text 53"/>
          <p:cNvSpPr/>
          <p:nvPr/>
        </p:nvSpPr>
        <p:spPr>
          <a:xfrm>
            <a:off x="9460992" y="938784"/>
            <a:ext cx="2365248" cy="560832"/>
          </a:xfrm>
          <a:prstGeom prst="rect">
            <a:avLst/>
          </a:prstGeom>
          <a:noFill/>
          <a:ln/>
        </p:spPr>
        <p:txBody>
          <a:bodyPr wrap="square" lIns="0" tIns="0" rIns="0" bIns="0" rtlCol="0" anchor="ctr"/>
          <a:lstStyle/>
          <a:p>
            <a:r>
              <a:rPr lang="en-US" sz="1667" b="1" dirty="0">
                <a:solidFill>
                  <a:srgbClr val="FFFFFF"/>
                </a:solidFill>
                <a:latin typeface="Calibri" pitchFamily="34" charset="0"/>
                <a:ea typeface="Calibri" pitchFamily="34" charset="-122"/>
                <a:cs typeface="Calibri" pitchFamily="34" charset="-120"/>
              </a:rPr>
              <a:t>SCED Step 2  (Bid Capped)</a:t>
            </a:r>
            <a:endParaRPr lang="en-US" sz="1667" dirty="0"/>
          </a:p>
        </p:txBody>
      </p:sp>
      <p:sp>
        <p:nvSpPr>
          <p:cNvPr id="56" name="Shape 54"/>
          <p:cNvSpPr/>
          <p:nvPr/>
        </p:nvSpPr>
        <p:spPr>
          <a:xfrm>
            <a:off x="8948928" y="2208325"/>
            <a:ext cx="2828544" cy="1109472"/>
          </a:xfrm>
          <a:prstGeom prst="rect">
            <a:avLst/>
          </a:prstGeom>
          <a:solidFill>
            <a:srgbClr val="EDF7F9"/>
          </a:solidFill>
          <a:ln w="12700">
            <a:solidFill>
              <a:srgbClr val="B2DDE5"/>
            </a:solidFill>
            <a:prstDash val="solid"/>
          </a:ln>
        </p:spPr>
        <p:txBody>
          <a:bodyPr/>
          <a:lstStyle/>
          <a:p>
            <a:endParaRPr lang="en-US" sz="2400"/>
          </a:p>
        </p:txBody>
      </p:sp>
      <p:sp>
        <p:nvSpPr>
          <p:cNvPr id="57" name="Shape 55"/>
          <p:cNvSpPr/>
          <p:nvPr/>
        </p:nvSpPr>
        <p:spPr>
          <a:xfrm>
            <a:off x="8997696" y="2315696"/>
            <a:ext cx="585216" cy="585216"/>
          </a:xfrm>
          <a:prstGeom prst="ellipse">
            <a:avLst/>
          </a:prstGeom>
          <a:solidFill>
            <a:srgbClr val="00606B"/>
          </a:solidFill>
          <a:ln w="12700">
            <a:solidFill>
              <a:srgbClr val="00606B"/>
            </a:solidFill>
            <a:prstDash val="solid"/>
          </a:ln>
        </p:spPr>
        <p:txBody>
          <a:bodyPr/>
          <a:lstStyle/>
          <a:p>
            <a:endParaRPr lang="en-US" sz="2400"/>
          </a:p>
        </p:txBody>
      </p:sp>
      <p:sp>
        <p:nvSpPr>
          <p:cNvPr id="58" name="Text 56"/>
          <p:cNvSpPr/>
          <p:nvPr/>
        </p:nvSpPr>
        <p:spPr>
          <a:xfrm>
            <a:off x="8997696" y="2305861"/>
            <a:ext cx="585216" cy="585216"/>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−0.02</a:t>
            </a:r>
            <a:endParaRPr lang="en-US" sz="1133" dirty="0"/>
          </a:p>
        </p:txBody>
      </p:sp>
      <p:sp>
        <p:nvSpPr>
          <p:cNvPr id="59" name="Text 57"/>
          <p:cNvSpPr/>
          <p:nvPr/>
        </p:nvSpPr>
        <p:spPr>
          <a:xfrm>
            <a:off x="9680448" y="2281477"/>
            <a:ext cx="2023872" cy="268224"/>
          </a:xfrm>
          <a:prstGeom prst="rect">
            <a:avLst/>
          </a:prstGeom>
          <a:noFill/>
          <a:ln/>
        </p:spPr>
        <p:txBody>
          <a:bodyPr wrap="square" lIns="0" tIns="0" rIns="0" bIns="0" rtlCol="0" anchor="t"/>
          <a:lstStyle/>
          <a:p>
            <a:r>
              <a:rPr lang="en-US" sz="1267" b="1" dirty="0">
                <a:solidFill>
                  <a:srgbClr val="00606B"/>
                </a:solidFill>
                <a:latin typeface="Calibri" pitchFamily="34" charset="0"/>
                <a:ea typeface="Calibri" pitchFamily="34" charset="-122"/>
                <a:cs typeface="Calibri" pitchFamily="34" charset="-120"/>
              </a:rPr>
              <a:t>Shift Factor Rule</a:t>
            </a:r>
            <a:endParaRPr lang="en-US" sz="1267" dirty="0"/>
          </a:p>
        </p:txBody>
      </p:sp>
      <p:sp>
        <p:nvSpPr>
          <p:cNvPr id="60" name="Text 58"/>
          <p:cNvSpPr/>
          <p:nvPr/>
        </p:nvSpPr>
        <p:spPr>
          <a:xfrm>
            <a:off x="9680448" y="2549701"/>
            <a:ext cx="2023872" cy="658368"/>
          </a:xfrm>
          <a:prstGeom prst="rect">
            <a:avLst/>
          </a:prstGeom>
          <a:noFill/>
          <a:ln/>
        </p:spPr>
        <p:txBody>
          <a:bodyPr wrap="square" lIns="0" tIns="0" rIns="0" bIns="0" rtlCol="0" anchor="t"/>
          <a:lstStyle/>
          <a:p>
            <a:r>
              <a:rPr lang="en-US" sz="1100" dirty="0">
                <a:solidFill>
                  <a:srgbClr val="2D3748"/>
                </a:solidFill>
                <a:latin typeface="+mj-lt"/>
                <a:ea typeface="Calibri" pitchFamily="34" charset="-122"/>
                <a:cs typeface="Calibri" pitchFamily="34" charset="-120"/>
              </a:rPr>
              <a:t>Only PCLRs with a Shift Factor ≤ </a:t>
            </a:r>
            <a:r>
              <a:rPr lang="en-US" sz="1100" b="1" dirty="0">
                <a:solidFill>
                  <a:srgbClr val="2D3748"/>
                </a:solidFill>
                <a:latin typeface="+mj-lt"/>
                <a:ea typeface="Calibri" pitchFamily="34" charset="-122"/>
                <a:cs typeface="Calibri" pitchFamily="34" charset="-120"/>
              </a:rPr>
              <a:t>−0.02 </a:t>
            </a:r>
            <a:r>
              <a:rPr lang="en-US" sz="1100" dirty="0">
                <a:solidFill>
                  <a:srgbClr val="2D3748"/>
                </a:solidFill>
                <a:latin typeface="+mj-lt"/>
                <a:ea typeface="Calibri" pitchFamily="34" charset="-122"/>
                <a:cs typeface="Calibri" pitchFamily="34" charset="-120"/>
              </a:rPr>
              <a:t>on a matching constraint are eligible for bid capping</a:t>
            </a:r>
            <a:endParaRPr lang="en-US" sz="1100" dirty="0">
              <a:latin typeface="+mj-lt"/>
            </a:endParaRPr>
          </a:p>
        </p:txBody>
      </p:sp>
      <p:sp>
        <p:nvSpPr>
          <p:cNvPr id="61" name="Shape 59"/>
          <p:cNvSpPr/>
          <p:nvPr/>
        </p:nvSpPr>
        <p:spPr>
          <a:xfrm>
            <a:off x="8948928" y="3378757"/>
            <a:ext cx="2828544" cy="1121664"/>
          </a:xfrm>
          <a:prstGeom prst="rect">
            <a:avLst/>
          </a:prstGeom>
          <a:solidFill>
            <a:srgbClr val="EDF7F9"/>
          </a:solidFill>
          <a:ln w="12700">
            <a:solidFill>
              <a:srgbClr val="B2DDE5"/>
            </a:solidFill>
            <a:prstDash val="solid"/>
          </a:ln>
        </p:spPr>
        <p:txBody>
          <a:bodyPr/>
          <a:lstStyle/>
          <a:p>
            <a:endParaRPr lang="en-US" sz="2400"/>
          </a:p>
        </p:txBody>
      </p:sp>
      <p:sp>
        <p:nvSpPr>
          <p:cNvPr id="62" name="Shape 60"/>
          <p:cNvSpPr/>
          <p:nvPr/>
        </p:nvSpPr>
        <p:spPr>
          <a:xfrm>
            <a:off x="8997696" y="3486128"/>
            <a:ext cx="585216" cy="585216"/>
          </a:xfrm>
          <a:prstGeom prst="ellipse">
            <a:avLst/>
          </a:prstGeom>
          <a:solidFill>
            <a:srgbClr val="00606B"/>
          </a:solidFill>
          <a:ln w="12700">
            <a:solidFill>
              <a:srgbClr val="00606B"/>
            </a:solidFill>
            <a:prstDash val="solid"/>
          </a:ln>
        </p:spPr>
        <p:txBody>
          <a:bodyPr/>
          <a:lstStyle/>
          <a:p>
            <a:endParaRPr lang="en-US" sz="2400"/>
          </a:p>
        </p:txBody>
      </p:sp>
      <p:sp>
        <p:nvSpPr>
          <p:cNvPr id="63" name="Text 61"/>
          <p:cNvSpPr/>
          <p:nvPr/>
        </p:nvSpPr>
        <p:spPr>
          <a:xfrm>
            <a:off x="8997696" y="3476293"/>
            <a:ext cx="585216" cy="585216"/>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CAP</a:t>
            </a:r>
            <a:endParaRPr lang="en-US" sz="1133" dirty="0"/>
          </a:p>
        </p:txBody>
      </p:sp>
      <p:sp>
        <p:nvSpPr>
          <p:cNvPr id="64" name="Text 62"/>
          <p:cNvSpPr/>
          <p:nvPr/>
        </p:nvSpPr>
        <p:spPr>
          <a:xfrm>
            <a:off x="9680448" y="3451909"/>
            <a:ext cx="2023872" cy="268224"/>
          </a:xfrm>
          <a:prstGeom prst="rect">
            <a:avLst/>
          </a:prstGeom>
          <a:noFill/>
          <a:ln/>
        </p:spPr>
        <p:txBody>
          <a:bodyPr wrap="square" lIns="0" tIns="0" rIns="0" bIns="0" rtlCol="0" anchor="t"/>
          <a:lstStyle/>
          <a:p>
            <a:r>
              <a:rPr lang="en-US" sz="1267" b="1" dirty="0">
                <a:solidFill>
                  <a:srgbClr val="00606B"/>
                </a:solidFill>
                <a:latin typeface="Calibri" pitchFamily="34" charset="0"/>
                <a:ea typeface="Calibri" pitchFamily="34" charset="-122"/>
                <a:cs typeface="Calibri" pitchFamily="34" charset="-120"/>
              </a:rPr>
              <a:t>Bid Cap Applied</a:t>
            </a:r>
            <a:endParaRPr lang="en-US" sz="1267" dirty="0"/>
          </a:p>
        </p:txBody>
      </p:sp>
      <p:sp>
        <p:nvSpPr>
          <p:cNvPr id="65" name="Text 63"/>
          <p:cNvSpPr/>
          <p:nvPr/>
        </p:nvSpPr>
        <p:spPr>
          <a:xfrm>
            <a:off x="9680448" y="3720133"/>
            <a:ext cx="2023872" cy="658368"/>
          </a:xfrm>
          <a:prstGeom prst="rect">
            <a:avLst/>
          </a:prstGeom>
          <a:noFill/>
          <a:ln/>
        </p:spPr>
        <p:txBody>
          <a:bodyPr wrap="square" lIns="0" tIns="0" rIns="0" bIns="0" rtlCol="0" anchor="t"/>
          <a:lstStyle/>
          <a:p>
            <a:r>
              <a:rPr lang="en-US" sz="1100" dirty="0">
                <a:solidFill>
                  <a:srgbClr val="2D3748"/>
                </a:solidFill>
                <a:latin typeface="+mj-lt"/>
                <a:ea typeface="Calibri" pitchFamily="34" charset="-122"/>
                <a:cs typeface="Calibri" pitchFamily="34" charset="-120"/>
              </a:rPr>
              <a:t>The PCLR's Energy Bid Curve is capped at the </a:t>
            </a:r>
            <a:r>
              <a:rPr lang="en-US" sz="1100" b="1" dirty="0">
                <a:solidFill>
                  <a:srgbClr val="2D3748"/>
                </a:solidFill>
                <a:latin typeface="+mj-lt"/>
                <a:ea typeface="Calibri" pitchFamily="34" charset="-122"/>
                <a:cs typeface="Calibri" pitchFamily="34" charset="-120"/>
              </a:rPr>
              <a:t>Adjusted Bid Cap </a:t>
            </a:r>
            <a:r>
              <a:rPr lang="en-US" sz="1100" dirty="0">
                <a:solidFill>
                  <a:srgbClr val="2D3748"/>
                </a:solidFill>
                <a:latin typeface="+mj-lt"/>
                <a:ea typeface="Calibri" pitchFamily="34" charset="-122"/>
                <a:cs typeface="Calibri" pitchFamily="34" charset="-120"/>
              </a:rPr>
              <a:t>(ABC) value before Step 2 executes</a:t>
            </a:r>
            <a:endParaRPr lang="en-US" sz="1100" dirty="0">
              <a:latin typeface="+mj-lt"/>
            </a:endParaRPr>
          </a:p>
        </p:txBody>
      </p:sp>
      <p:sp>
        <p:nvSpPr>
          <p:cNvPr id="68" name="Text 66"/>
          <p:cNvSpPr/>
          <p:nvPr/>
        </p:nvSpPr>
        <p:spPr>
          <a:xfrm>
            <a:off x="8997696" y="4145280"/>
            <a:ext cx="585216" cy="585216"/>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a:t>
            </a:r>
            <a:endParaRPr lang="en-US" sz="1133" dirty="0"/>
          </a:p>
        </p:txBody>
      </p:sp>
      <p:sp>
        <p:nvSpPr>
          <p:cNvPr id="71" name="Shape 69"/>
          <p:cNvSpPr/>
          <p:nvPr/>
        </p:nvSpPr>
        <p:spPr>
          <a:xfrm>
            <a:off x="0" y="5437632"/>
            <a:ext cx="12192000" cy="1426464"/>
          </a:xfrm>
          <a:prstGeom prst="rect">
            <a:avLst/>
          </a:prstGeom>
          <a:solidFill>
            <a:srgbClr val="00606B"/>
          </a:solidFill>
          <a:ln w="12700">
            <a:solidFill>
              <a:srgbClr val="00606B"/>
            </a:solidFill>
            <a:prstDash val="solid"/>
          </a:ln>
        </p:spPr>
        <p:txBody>
          <a:bodyPr/>
          <a:lstStyle/>
          <a:p>
            <a:endParaRPr lang="en-US" sz="2400"/>
          </a:p>
        </p:txBody>
      </p:sp>
      <p:sp>
        <p:nvSpPr>
          <p:cNvPr id="72" name="Shape 70"/>
          <p:cNvSpPr/>
          <p:nvPr/>
        </p:nvSpPr>
        <p:spPr>
          <a:xfrm>
            <a:off x="0" y="5437632"/>
            <a:ext cx="12192000" cy="73152"/>
          </a:xfrm>
          <a:prstGeom prst="rect">
            <a:avLst/>
          </a:prstGeom>
          <a:solidFill>
            <a:srgbClr val="00B2C8"/>
          </a:solidFill>
          <a:ln w="12700">
            <a:solidFill>
              <a:srgbClr val="00B2C8"/>
            </a:solidFill>
            <a:prstDash val="solid"/>
          </a:ln>
        </p:spPr>
        <p:txBody>
          <a:bodyPr/>
          <a:lstStyle/>
          <a:p>
            <a:endParaRPr lang="en-US" sz="2400"/>
          </a:p>
        </p:txBody>
      </p:sp>
      <p:sp>
        <p:nvSpPr>
          <p:cNvPr id="73" name="Text 71"/>
          <p:cNvSpPr/>
          <p:nvPr/>
        </p:nvSpPr>
        <p:spPr>
          <a:xfrm>
            <a:off x="487680" y="5559552"/>
            <a:ext cx="2804160" cy="365760"/>
          </a:xfrm>
          <a:prstGeom prst="rect">
            <a:avLst/>
          </a:prstGeom>
          <a:noFill/>
          <a:ln/>
        </p:spPr>
        <p:txBody>
          <a:bodyPr wrap="square" lIns="0" tIns="0" rIns="0" bIns="0" rtlCol="0" anchor="ctr"/>
          <a:lstStyle/>
          <a:p>
            <a:r>
              <a:rPr lang="en-US" sz="1400" b="1" dirty="0">
                <a:solidFill>
                  <a:srgbClr val="00B2C8"/>
                </a:solidFill>
                <a:latin typeface="Calibri" pitchFamily="34" charset="0"/>
                <a:ea typeface="Calibri" pitchFamily="34" charset="-122"/>
                <a:cs typeface="Calibri" pitchFamily="34" charset="-120"/>
              </a:rPr>
              <a:t>Adjusted Bid Cap Formula:</a:t>
            </a:r>
            <a:endParaRPr lang="en-US" sz="1400" dirty="0"/>
          </a:p>
        </p:txBody>
      </p:sp>
      <p:sp>
        <p:nvSpPr>
          <p:cNvPr id="74" name="Text 72"/>
          <p:cNvSpPr/>
          <p:nvPr/>
        </p:nvSpPr>
        <p:spPr>
          <a:xfrm>
            <a:off x="487680" y="5900928"/>
            <a:ext cx="11216640" cy="633984"/>
          </a:xfrm>
          <a:prstGeom prst="rect">
            <a:avLst/>
          </a:prstGeom>
          <a:noFill/>
          <a:ln/>
        </p:spPr>
        <p:txBody>
          <a:bodyPr wrap="square" lIns="0" tIns="0" rIns="0" bIns="0" rtlCol="0" anchor="ctr"/>
          <a:lstStyle/>
          <a:p>
            <a:r>
              <a:rPr lang="en-US" sz="2267" b="1" dirty="0">
                <a:solidFill>
                  <a:srgbClr val="FFFFFF"/>
                </a:solidFill>
                <a:latin typeface="Calibri" pitchFamily="34" charset="0"/>
                <a:ea typeface="Calibri" pitchFamily="34" charset="-122"/>
                <a:cs typeface="Calibri" pitchFamily="34" charset="-120"/>
              </a:rPr>
              <a:t>ABC</a:t>
            </a:r>
            <a:r>
              <a:rPr lang="en-US" sz="2267" dirty="0">
                <a:solidFill>
                  <a:srgbClr val="00B2C8"/>
                </a:solidFill>
                <a:latin typeface="Calibri" pitchFamily="34" charset="0"/>
                <a:ea typeface="Calibri" pitchFamily="34" charset="-122"/>
                <a:cs typeface="Calibri" pitchFamily="34" charset="-120"/>
              </a:rPr>
              <a:t>  =  </a:t>
            </a:r>
            <a:r>
              <a:rPr lang="en-US" sz="2000" b="1" dirty="0">
                <a:solidFill>
                  <a:srgbClr val="7DD8E8"/>
                </a:solidFill>
                <a:latin typeface="Calibri" pitchFamily="34" charset="0"/>
                <a:ea typeface="Calibri" pitchFamily="34" charset="-122"/>
                <a:cs typeface="Calibri" pitchFamily="34" charset="-120"/>
              </a:rPr>
              <a:t>Step 1 System Lambda</a:t>
            </a:r>
            <a:r>
              <a:rPr lang="en-US" sz="2267" dirty="0">
                <a:solidFill>
                  <a:srgbClr val="00B2C8"/>
                </a:solidFill>
                <a:latin typeface="Calibri" pitchFamily="34" charset="0"/>
                <a:ea typeface="Calibri" pitchFamily="34" charset="-122"/>
                <a:cs typeface="Calibri" pitchFamily="34" charset="-120"/>
              </a:rPr>
              <a:t>  −  </a:t>
            </a:r>
            <a:r>
              <a:rPr lang="en-US" sz="2000" b="1" dirty="0">
                <a:solidFill>
                  <a:srgbClr val="FFD580"/>
                </a:solidFill>
                <a:latin typeface="Calibri" pitchFamily="34" charset="0"/>
                <a:ea typeface="Calibri" pitchFamily="34" charset="-122"/>
                <a:cs typeface="Calibri" pitchFamily="34" charset="-120"/>
              </a:rPr>
              <a:t>max ( MaxShadowPrice × ShiftFactor )</a:t>
            </a:r>
            <a:r>
              <a:rPr lang="en-US" sz="2000" dirty="0">
                <a:solidFill>
                  <a:srgbClr val="FFFFFF"/>
                </a:solidFill>
                <a:latin typeface="Calibri" pitchFamily="34" charset="0"/>
                <a:ea typeface="Calibri" pitchFamily="34" charset="-122"/>
                <a:cs typeface="Calibri" pitchFamily="34" charset="-120"/>
              </a:rPr>
              <a:t>  −  $0.01 / MWh</a:t>
            </a:r>
            <a:endParaRPr lang="en-US" sz="2267" dirty="0"/>
          </a:p>
        </p:txBody>
      </p:sp>
      <p:sp>
        <p:nvSpPr>
          <p:cNvPr id="75" name="Text 73"/>
          <p:cNvSpPr/>
          <p:nvPr/>
        </p:nvSpPr>
        <p:spPr>
          <a:xfrm>
            <a:off x="487680" y="6510528"/>
            <a:ext cx="11216640" cy="304800"/>
          </a:xfrm>
          <a:prstGeom prst="rect">
            <a:avLst/>
          </a:prstGeom>
          <a:noFill/>
          <a:ln/>
        </p:spPr>
        <p:txBody>
          <a:bodyPr wrap="square" lIns="0" tIns="0" rIns="0" bIns="0" rtlCol="0" anchor="ctr"/>
          <a:lstStyle/>
          <a:p>
            <a:r>
              <a:rPr lang="en-US" sz="1133" dirty="0">
                <a:solidFill>
                  <a:srgbClr val="88C8D4"/>
                </a:solidFill>
                <a:latin typeface="Calibri" pitchFamily="34" charset="0"/>
                <a:ea typeface="Calibri" pitchFamily="34" charset="-122"/>
                <a:cs typeface="Calibri" pitchFamily="34" charset="-120"/>
              </a:rPr>
              <a:t>Only applied where PCLR Shift Factor ≤ −0.02  |  Constraint must appear in prior-run trigger list  |  No standard market mitigation applies to Energy Bid Curves</a:t>
            </a:r>
            <a:endParaRPr lang="en-US" sz="1133" dirty="0"/>
          </a:p>
        </p:txBody>
      </p:sp>
      <p:sp>
        <p:nvSpPr>
          <p:cNvPr id="76" name="Title 75">
            <a:extLst>
              <a:ext uri="{FF2B5EF4-FFF2-40B4-BE49-F238E27FC236}">
                <a16:creationId xmlns:a16="http://schemas.microsoft.com/office/drawing/2014/main" id="{99F85A85-99D9-24B4-88C4-19050232A3CE}"/>
              </a:ext>
            </a:extLst>
          </p:cNvPr>
          <p:cNvSpPr>
            <a:spLocks noGrp="1"/>
          </p:cNvSpPr>
          <p:nvPr>
            <p:ph type="title"/>
          </p:nvPr>
        </p:nvSpPr>
        <p:spPr/>
        <p:txBody>
          <a:bodyPr/>
          <a:lstStyle/>
          <a:p>
            <a:r>
              <a:rPr lang="en-US" dirty="0"/>
              <a:t>Provision CLR (PCLR) – Dynamic Bid Capping Process</a:t>
            </a:r>
          </a:p>
        </p:txBody>
      </p:sp>
    </p:spTree>
    <p:extLst>
      <p:ext uri="{BB962C8B-B14F-4D97-AF65-F5344CB8AC3E}">
        <p14:creationId xmlns:p14="http://schemas.microsoft.com/office/powerpoint/2010/main" val="4114199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71C2-F56D-F46C-A0C5-F174252C9F1D}"/>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8540E9BB-F08B-B656-1437-D930F820585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CA994D8C-51D0-2120-9DA3-137E23E29ED9}"/>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9F30D7F3-1BE0-8BBA-F253-F871B6CCB904}"/>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15" name="Text Placeholder 2">
            <a:hlinkClick r:id="rId14" action="ppaction://hlinksldjump"/>
            <a:extLst>
              <a:ext uri="{FF2B5EF4-FFF2-40B4-BE49-F238E27FC236}">
                <a16:creationId xmlns:a16="http://schemas.microsoft.com/office/drawing/2014/main" id="{E5C41B19-C595-E931-D28E-860A7A45FE0F}"/>
              </a:ext>
            </a:extLst>
          </p:cNvPr>
          <p:cNvSpPr>
            <a:spLocks noGrp="1"/>
          </p:cNvSpPr>
          <p:nvPr>
            <p:custDataLst>
              <p:tags r:id="rId3"/>
            </p:custDataLst>
          </p:nvPr>
        </p:nvSpPr>
        <p:spPr bwMode="auto">
          <a:xfrm>
            <a:off x="4052888" y="181483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dirty="0">
                <a:cs typeface="Arial"/>
              </a:rPr>
              <a:t>Batch Zero Concepts</a:t>
            </a:r>
            <a:endParaRPr lang="en-US" dirty="0"/>
          </a:p>
        </p:txBody>
      </p:sp>
      <p:sp>
        <p:nvSpPr>
          <p:cNvPr id="16" name="Text Placeholder 2">
            <a:hlinkClick r:id="rId15" action="ppaction://hlinksldjump"/>
            <a:extLst>
              <a:ext uri="{FF2B5EF4-FFF2-40B4-BE49-F238E27FC236}">
                <a16:creationId xmlns:a16="http://schemas.microsoft.com/office/drawing/2014/main" id="{A67550A4-7032-86F5-E259-92DB10CAA8D2}"/>
              </a:ext>
            </a:extLst>
          </p:cNvPr>
          <p:cNvSpPr>
            <a:spLocks noGrp="1"/>
          </p:cNvSpPr>
          <p:nvPr>
            <p:custDataLst>
              <p:tags r:id="rId4"/>
            </p:custDataLst>
          </p:nvPr>
        </p:nvSpPr>
        <p:spPr bwMode="auto">
          <a:xfrm>
            <a:off x="4052888" y="317246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Summary of ERCOT Comments</a:t>
            </a:r>
          </a:p>
        </p:txBody>
      </p:sp>
      <p:sp>
        <p:nvSpPr>
          <p:cNvPr id="4" name="2. Slide Title">
            <a:extLst>
              <a:ext uri="{FF2B5EF4-FFF2-40B4-BE49-F238E27FC236}">
                <a16:creationId xmlns:a16="http://schemas.microsoft.com/office/drawing/2014/main" id="{F454D2B2-54C9-899E-9CCA-395888D45219}"/>
              </a:ext>
            </a:extLst>
          </p:cNvPr>
          <p:cNvSpPr>
            <a:spLocks noGrp="1"/>
          </p:cNvSpPr>
          <p:nvPr>
            <p:ph type="title"/>
            <p:custDataLst>
              <p:tags r:id="rId5"/>
            </p:custDataLst>
          </p:nvPr>
        </p:nvSpPr>
        <p:spPr>
          <a:xfrm>
            <a:off x="1257300" y="457200"/>
            <a:ext cx="10401300" cy="332399"/>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
        <p:nvSpPr>
          <p:cNvPr id="7" name="Slide Number Placeholder 6">
            <a:extLst>
              <a:ext uri="{FF2B5EF4-FFF2-40B4-BE49-F238E27FC236}">
                <a16:creationId xmlns:a16="http://schemas.microsoft.com/office/drawing/2014/main" id="{10831377-90C8-2D4E-08A0-C7563987565F}"/>
              </a:ext>
            </a:extLst>
          </p:cNvPr>
          <p:cNvSpPr>
            <a:spLocks noGrp="1"/>
          </p:cNvSpPr>
          <p:nvPr>
            <p:ph type="sldNum" sz="quarter" idx="12"/>
          </p:nvPr>
        </p:nvSpPr>
        <p:spPr>
          <a:xfrm>
            <a:off x="11647486" y="6400800"/>
            <a:ext cx="533400" cy="332399"/>
          </a:xfrm>
        </p:spPr>
        <p:txBody>
          <a:bodyPr/>
          <a:lstStyle/>
          <a:p>
            <a:fld id="{BCDE79FB-97BA-492B-8D57-F1373F9ADA95}" type="slidenum">
              <a:rPr lang="en-US" smtClean="0"/>
              <a:t>48</a:t>
            </a:fld>
            <a:endParaRPr lang="en-US" dirty="0"/>
          </a:p>
        </p:txBody>
      </p:sp>
      <p:sp>
        <p:nvSpPr>
          <p:cNvPr id="2" name="Text Placeholder 2">
            <a:hlinkClick r:id="rId16" action="ppaction://hlinksldjump"/>
            <a:extLst>
              <a:ext uri="{FF2B5EF4-FFF2-40B4-BE49-F238E27FC236}">
                <a16:creationId xmlns:a16="http://schemas.microsoft.com/office/drawing/2014/main" id="{E94A8F6A-DA73-1632-4993-7203F8139D91}"/>
              </a:ext>
            </a:extLst>
          </p:cNvPr>
          <p:cNvSpPr>
            <a:spLocks noGrp="1"/>
          </p:cNvSpPr>
          <p:nvPr>
            <p:custDataLst>
              <p:tags r:id="rId6"/>
            </p:custDataLst>
          </p:nvPr>
        </p:nvSpPr>
        <p:spPr bwMode="auto">
          <a:xfrm>
            <a:off x="4052886" y="381032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3" name="Text Placeholder 2">
            <a:hlinkClick r:id="rId17" action="ppaction://hlinksldjump"/>
            <a:extLst>
              <a:ext uri="{FF2B5EF4-FFF2-40B4-BE49-F238E27FC236}">
                <a16:creationId xmlns:a16="http://schemas.microsoft.com/office/drawing/2014/main" id="{A2EDDC92-7CC8-85B8-CAF4-F3B3BC61826A}"/>
              </a:ext>
            </a:extLst>
          </p:cNvPr>
          <p:cNvSpPr>
            <a:spLocks noGrp="1"/>
          </p:cNvSpPr>
          <p:nvPr>
            <p:custDataLst>
              <p:tags r:id="rId7"/>
            </p:custDataLst>
          </p:nvPr>
        </p:nvSpPr>
        <p:spPr bwMode="auto">
          <a:xfrm>
            <a:off x="4052886" y="4450082"/>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BYOG discussion</a:t>
            </a:r>
          </a:p>
        </p:txBody>
      </p:sp>
      <p:sp>
        <p:nvSpPr>
          <p:cNvPr id="9" name="Text Placeholder 2">
            <a:hlinkClick r:id="rId18" action="ppaction://hlinksldjump"/>
            <a:extLst>
              <a:ext uri="{FF2B5EF4-FFF2-40B4-BE49-F238E27FC236}">
                <a16:creationId xmlns:a16="http://schemas.microsoft.com/office/drawing/2014/main" id="{474FEB7A-0284-5006-E643-330F4D6B5CEF}"/>
              </a:ext>
            </a:extLst>
          </p:cNvPr>
          <p:cNvSpPr>
            <a:spLocks noGrp="1"/>
          </p:cNvSpPr>
          <p:nvPr>
            <p:custDataLst>
              <p:tags r:id="rId8"/>
            </p:custDataLst>
          </p:nvPr>
        </p:nvSpPr>
        <p:spPr bwMode="auto">
          <a:xfrm>
            <a:off x="4052886" y="1185997"/>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dirty="0"/>
              <a:t>Timeline and Governance Recap</a:t>
            </a:r>
          </a:p>
        </p:txBody>
      </p:sp>
      <p:sp>
        <p:nvSpPr>
          <p:cNvPr id="5" name="Text Placeholder 2">
            <a:extLst>
              <a:ext uri="{FF2B5EF4-FFF2-40B4-BE49-F238E27FC236}">
                <a16:creationId xmlns:a16="http://schemas.microsoft.com/office/drawing/2014/main" id="{7F811C2E-D1AC-4121-3CC7-16DE3720C535}"/>
              </a:ext>
            </a:extLst>
          </p:cNvPr>
          <p:cNvSpPr>
            <a:spLocks noGrp="1"/>
          </p:cNvSpPr>
          <p:nvPr>
            <p:custDataLst>
              <p:tags r:id="rId9"/>
            </p:custDataLst>
          </p:nvPr>
        </p:nvSpPr>
        <p:spPr bwMode="auto">
          <a:xfrm>
            <a:off x="4064000" y="4450082"/>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dirty="0">
                <a:solidFill>
                  <a:schemeClr val="bg1"/>
                </a:solidFill>
              </a:rPr>
              <a:t>BYOG Discussion </a:t>
            </a:r>
            <a:endParaRPr lang="en-US" dirty="0">
              <a:solidFill>
                <a:schemeClr val="bg1"/>
              </a:solidFill>
            </a:endParaRPr>
          </a:p>
        </p:txBody>
      </p:sp>
      <p:sp>
        <p:nvSpPr>
          <p:cNvPr id="11" name="Text Placeholder 2">
            <a:hlinkClick r:id="rId14" action="ppaction://hlinksldjump"/>
            <a:extLst>
              <a:ext uri="{FF2B5EF4-FFF2-40B4-BE49-F238E27FC236}">
                <a16:creationId xmlns:a16="http://schemas.microsoft.com/office/drawing/2014/main" id="{49D7CA49-2594-2B83-0A35-F424925D876B}"/>
              </a:ext>
            </a:extLst>
          </p:cNvPr>
          <p:cNvSpPr>
            <a:spLocks noGrp="1"/>
          </p:cNvSpPr>
          <p:nvPr>
            <p:custDataLst>
              <p:tags r:id="rId10"/>
            </p:custDataLst>
          </p:nvPr>
        </p:nvSpPr>
        <p:spPr bwMode="auto">
          <a:xfrm>
            <a:off x="4052886" y="24919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dirty="0">
                <a:cs typeface="Arial"/>
              </a:rPr>
              <a:t>Stakeholder Feedback</a:t>
            </a:r>
            <a:endParaRPr lang="en-US" dirty="0"/>
          </a:p>
        </p:txBody>
      </p:sp>
    </p:spTree>
    <p:custDataLst>
      <p:tags r:id="rId1"/>
    </p:custDataLst>
    <p:extLst>
      <p:ext uri="{BB962C8B-B14F-4D97-AF65-F5344CB8AC3E}">
        <p14:creationId xmlns:p14="http://schemas.microsoft.com/office/powerpoint/2010/main" val="2656922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4DB85-016D-30E8-620F-F905926A869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0AF863C-4757-2CB6-F538-0A6D57E6DF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6" name="think-cell data - do not delete" hidden="1">
                        <a:extLst>
                          <a:ext uri="{FF2B5EF4-FFF2-40B4-BE49-F238E27FC236}">
                            <a16:creationId xmlns:a16="http://schemas.microsoft.com/office/drawing/2014/main" id="{F0AF863C-4757-2CB6-F538-0A6D57E6DF3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10574225-E62B-1B0A-B20C-6E76808A5EF2}"/>
              </a:ext>
            </a:extLst>
          </p:cNvPr>
          <p:cNvSpPr>
            <a:spLocks noGrp="1"/>
          </p:cNvSpPr>
          <p:nvPr>
            <p:ph type="title"/>
          </p:nvPr>
        </p:nvSpPr>
        <p:spPr/>
        <p:txBody>
          <a:bodyPr vert="horz"/>
          <a:lstStyle/>
          <a:p>
            <a:r>
              <a:rPr lang="en-US"/>
              <a:t>BYOG Objectives: Allocation, Coordination, and Operating Agreement</a:t>
            </a:r>
          </a:p>
        </p:txBody>
      </p:sp>
      <p:sp>
        <p:nvSpPr>
          <p:cNvPr id="3" name="Slide Number Placeholder 5">
            <a:extLst>
              <a:ext uri="{FF2B5EF4-FFF2-40B4-BE49-F238E27FC236}">
                <a16:creationId xmlns:a16="http://schemas.microsoft.com/office/drawing/2014/main" id="{1860D747-39FC-674F-1568-66A5899AE4EC}"/>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49</a:t>
            </a:fld>
            <a:endParaRPr lang="en-US"/>
          </a:p>
        </p:txBody>
      </p:sp>
      <p:sp>
        <p:nvSpPr>
          <p:cNvPr id="8" name="TextBox 7">
            <a:extLst>
              <a:ext uri="{FF2B5EF4-FFF2-40B4-BE49-F238E27FC236}">
                <a16:creationId xmlns:a16="http://schemas.microsoft.com/office/drawing/2014/main" id="{8418668B-869B-E59A-6C1A-22B6C5E71053}"/>
              </a:ext>
            </a:extLst>
          </p:cNvPr>
          <p:cNvSpPr txBox="1">
            <a:spLocks/>
          </p:cNvSpPr>
          <p:nvPr>
            <p:custDataLst>
              <p:tags r:id="rId2"/>
            </p:custDataLst>
          </p:nvPr>
        </p:nvSpPr>
        <p:spPr>
          <a:xfrm>
            <a:off x="554736" y="3461727"/>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defRPr/>
            </a:pPr>
            <a:r>
              <a:rPr lang="en-US" sz="2000" b="1"/>
              <a:t>Allocation in Batch</a:t>
            </a:r>
            <a:endPar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C34CC03B-8D18-42AE-9B3F-DB5E6BCD8C5C}"/>
              </a:ext>
            </a:extLst>
          </p:cNvPr>
          <p:cNvSpPr txBox="1">
            <a:spLocks/>
          </p:cNvSpPr>
          <p:nvPr>
            <p:custDataLst>
              <p:tags r:id="rId3"/>
            </p:custDataLst>
          </p:nvPr>
        </p:nvSpPr>
        <p:spPr>
          <a:xfrm>
            <a:off x="4449399" y="3153951"/>
            <a:ext cx="3293200" cy="61555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Load and Generator Coordination</a:t>
            </a:r>
          </a:p>
        </p:txBody>
      </p:sp>
      <p:sp>
        <p:nvSpPr>
          <p:cNvPr id="15" name="TextBox 14">
            <a:extLst>
              <a:ext uri="{FF2B5EF4-FFF2-40B4-BE49-F238E27FC236}">
                <a16:creationId xmlns:a16="http://schemas.microsoft.com/office/drawing/2014/main" id="{4E2D19E9-603C-9A66-6BA2-F53A5B2C5D4E}"/>
              </a:ext>
            </a:extLst>
          </p:cNvPr>
          <p:cNvSpPr txBox="1">
            <a:spLocks/>
          </p:cNvSpPr>
          <p:nvPr>
            <p:custDataLst>
              <p:tags r:id="rId4"/>
            </p:custDataLst>
          </p:nvPr>
        </p:nvSpPr>
        <p:spPr>
          <a:xfrm>
            <a:off x="8344063" y="3461727"/>
            <a:ext cx="329320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Operating Agreement</a:t>
            </a:r>
          </a:p>
        </p:txBody>
      </p:sp>
      <p:sp>
        <p:nvSpPr>
          <p:cNvPr id="22" name="TextBox 21">
            <a:extLst>
              <a:ext uri="{FF2B5EF4-FFF2-40B4-BE49-F238E27FC236}">
                <a16:creationId xmlns:a16="http://schemas.microsoft.com/office/drawing/2014/main" id="{E127A2F8-143E-51DD-2919-43160C0BFCDA}"/>
              </a:ext>
            </a:extLst>
          </p:cNvPr>
          <p:cNvSpPr txBox="1">
            <a:spLocks/>
          </p:cNvSpPr>
          <p:nvPr>
            <p:custDataLst>
              <p:tags r:id="rId5"/>
            </p:custDataLst>
          </p:nvPr>
        </p:nvSpPr>
        <p:spPr>
          <a:xfrm>
            <a:off x="554736" y="4037773"/>
            <a:ext cx="3293200" cy="180049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buNone/>
              <a:defRPr/>
            </a:pPr>
            <a:r>
              <a:rPr lang="en-US"/>
              <a:t>Load is assessed through the Batch Study process in consideration of co-location with generation</a:t>
            </a:r>
          </a:p>
          <a:p>
            <a:pPr lvl="0" algn="ctr">
              <a:buClr>
                <a:srgbClr val="000000"/>
              </a:buClr>
              <a:buNone/>
              <a:defRPr/>
            </a:pPr>
            <a:r>
              <a:rPr lang="en-US"/>
              <a:t>Load from the grid may be limited or zero, but higher load levels may be approved when considering co-located generation</a:t>
            </a:r>
            <a:endParaRPr kumimoji="0" lang="en-US" sz="16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8" name="TextBox 37">
            <a:extLst>
              <a:ext uri="{FF2B5EF4-FFF2-40B4-BE49-F238E27FC236}">
                <a16:creationId xmlns:a16="http://schemas.microsoft.com/office/drawing/2014/main" id="{7E0F78A2-5D3C-A342-27CF-E1809FD0B045}"/>
              </a:ext>
            </a:extLst>
          </p:cNvPr>
          <p:cNvSpPr txBox="1">
            <a:spLocks/>
          </p:cNvSpPr>
          <p:nvPr>
            <p:custDataLst>
              <p:tags r:id="rId6"/>
            </p:custDataLst>
          </p:nvPr>
        </p:nvSpPr>
        <p:spPr>
          <a:xfrm>
            <a:off x="4449399" y="4037773"/>
            <a:ext cx="3293200" cy="204671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buNone/>
              <a:defRPr/>
            </a:pPr>
            <a:r>
              <a:rPr lang="en-US"/>
              <a:t>Entity(</a:t>
            </a:r>
            <a:r>
              <a:rPr lang="en-US" err="1"/>
              <a:t>ies</a:t>
            </a:r>
            <a:r>
              <a:rPr lang="en-US"/>
              <a:t>) are responsible for self-limiting operations of the site to adhere to limits: load and generation must be coordinated to ensure compliance under all conditions</a:t>
            </a:r>
          </a:p>
          <a:p>
            <a:pPr lvl="0" algn="ctr">
              <a:buClr>
                <a:srgbClr val="000000"/>
              </a:buClr>
              <a:buNone/>
              <a:defRPr/>
            </a:pPr>
            <a:r>
              <a:rPr lang="en-US"/>
              <a:t>ERCOT Operations engaged on details of operational solutions to ensure reliable grid performance</a:t>
            </a:r>
            <a:endPar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id="{01D7A2F3-5105-CFEF-2FF9-66CF4452B2B6}"/>
              </a:ext>
            </a:extLst>
          </p:cNvPr>
          <p:cNvSpPr txBox="1">
            <a:spLocks/>
          </p:cNvSpPr>
          <p:nvPr>
            <p:custDataLst>
              <p:tags r:id="rId7"/>
            </p:custDataLst>
          </p:nvPr>
        </p:nvSpPr>
        <p:spPr>
          <a:xfrm>
            <a:off x="8344063" y="4037773"/>
            <a:ext cx="3293200" cy="155427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a:buClr>
                <a:srgbClr val="000000"/>
              </a:buClr>
              <a:buNone/>
              <a:defRPr/>
            </a:pPr>
            <a:r>
              <a:rPr lang="en-US"/>
              <a:t>Load and Generator enter into an operating agreement defined in protocols</a:t>
            </a:r>
          </a:p>
          <a:p>
            <a:pPr lvl="0" algn="ctr">
              <a:buClr>
                <a:srgbClr val="000000"/>
              </a:buClr>
              <a:buNone/>
              <a:defRPr/>
            </a:pPr>
            <a:r>
              <a:rPr lang="en-US"/>
              <a:t>The agreement defines obligations for self-limiting behavior, including load reduction upon generation loss</a:t>
            </a:r>
            <a:endParaRPr kumimoji="0" lang="en-US" sz="16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11" name="CustomIcon">
            <a:extLst>
              <a:ext uri="{FF2B5EF4-FFF2-40B4-BE49-F238E27FC236}">
                <a16:creationId xmlns:a16="http://schemas.microsoft.com/office/drawing/2014/main" id="{E4A8B253-0655-0256-707C-5DCB4B442C48}"/>
              </a:ext>
            </a:extLst>
          </p:cNvPr>
          <p:cNvGrpSpPr>
            <a:grpSpLocks/>
          </p:cNvGrpSpPr>
          <p:nvPr>
            <p:custDataLst>
              <p:tags r:id="rId8"/>
            </p:custDataLst>
          </p:nvPr>
        </p:nvGrpSpPr>
        <p:grpSpPr>
          <a:xfrm>
            <a:off x="9373678" y="1835342"/>
            <a:ext cx="1233970" cy="1233970"/>
            <a:chOff x="-205105" y="-205105"/>
            <a:chExt cx="1019810" cy="1019810"/>
          </a:xfrm>
        </p:grpSpPr>
        <p:sp>
          <p:nvSpPr>
            <p:cNvPr id="7" name="Oval 6">
              <a:extLst>
                <a:ext uri="{FF2B5EF4-FFF2-40B4-BE49-F238E27FC236}">
                  <a16:creationId xmlns:a16="http://schemas.microsoft.com/office/drawing/2014/main" id="{3B75D900-79DF-E791-0A8A-FA8C99F909B6}"/>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581A09F-9C39-FBCD-1D6A-ADCA3200F6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21" name="CustomIcon">
            <a:extLst>
              <a:ext uri="{FF2B5EF4-FFF2-40B4-BE49-F238E27FC236}">
                <a16:creationId xmlns:a16="http://schemas.microsoft.com/office/drawing/2014/main" id="{ADF2938C-60DC-86F2-B5C7-B1190C69CED6}"/>
              </a:ext>
            </a:extLst>
          </p:cNvPr>
          <p:cNvGrpSpPr>
            <a:grpSpLocks/>
          </p:cNvGrpSpPr>
          <p:nvPr>
            <p:custDataLst>
              <p:tags r:id="rId9"/>
            </p:custDataLst>
          </p:nvPr>
        </p:nvGrpSpPr>
        <p:grpSpPr>
          <a:xfrm>
            <a:off x="5479014" y="1835342"/>
            <a:ext cx="1233970" cy="1233970"/>
            <a:chOff x="-205105" y="-205105"/>
            <a:chExt cx="1019810" cy="1019810"/>
          </a:xfrm>
        </p:grpSpPr>
        <p:sp>
          <p:nvSpPr>
            <p:cNvPr id="18" name="Oval 17">
              <a:extLst>
                <a:ext uri="{FF2B5EF4-FFF2-40B4-BE49-F238E27FC236}">
                  <a16:creationId xmlns:a16="http://schemas.microsoft.com/office/drawing/2014/main" id="{2BAA3693-8C71-A934-6E42-00DA5701485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EFF229D0-A47C-D0AB-E05C-D71E315F2F3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nvGrpSpPr>
          <p:cNvPr id="30" name="CustomIcon">
            <a:extLst>
              <a:ext uri="{FF2B5EF4-FFF2-40B4-BE49-F238E27FC236}">
                <a16:creationId xmlns:a16="http://schemas.microsoft.com/office/drawing/2014/main" id="{0CCF812B-93ED-A16B-DC72-EC74A3F87334}"/>
              </a:ext>
            </a:extLst>
          </p:cNvPr>
          <p:cNvGrpSpPr>
            <a:grpSpLocks/>
          </p:cNvGrpSpPr>
          <p:nvPr>
            <p:custDataLst>
              <p:tags r:id="rId10"/>
            </p:custDataLst>
          </p:nvPr>
        </p:nvGrpSpPr>
        <p:grpSpPr>
          <a:xfrm>
            <a:off x="1584351" y="1835342"/>
            <a:ext cx="1233970" cy="1233970"/>
            <a:chOff x="-205105" y="-205105"/>
            <a:chExt cx="1019810" cy="1019810"/>
          </a:xfrm>
        </p:grpSpPr>
        <p:sp>
          <p:nvSpPr>
            <p:cNvPr id="23" name="Oval 22">
              <a:extLst>
                <a:ext uri="{FF2B5EF4-FFF2-40B4-BE49-F238E27FC236}">
                  <a16:creationId xmlns:a16="http://schemas.microsoft.com/office/drawing/2014/main" id="{F6A2D4C0-08C3-1446-8BA3-D2B54B119921}"/>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41FDC8F-3D97-B49E-833A-49E3C7307C9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cxnSp>
        <p:nvCxnSpPr>
          <p:cNvPr id="37" name="Straight Connector 36">
            <a:extLst>
              <a:ext uri="{FF2B5EF4-FFF2-40B4-BE49-F238E27FC236}">
                <a16:creationId xmlns:a16="http://schemas.microsoft.com/office/drawing/2014/main" id="{5AB4913C-5257-2093-319C-BEDB871BBE52}"/>
              </a:ext>
            </a:extLst>
          </p:cNvPr>
          <p:cNvCxnSpPr>
            <a:cxnSpLocks/>
          </p:cNvCxnSpPr>
          <p:nvPr/>
        </p:nvCxnSpPr>
        <p:spPr>
          <a:xfrm>
            <a:off x="554736" y="3855286"/>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1F73BCC-1AC8-CA22-6E3F-B53D36789F81}"/>
              </a:ext>
            </a:extLst>
          </p:cNvPr>
          <p:cNvCxnSpPr>
            <a:cxnSpLocks/>
          </p:cNvCxnSpPr>
          <p:nvPr/>
        </p:nvCxnSpPr>
        <p:spPr>
          <a:xfrm>
            <a:off x="4449399" y="3855286"/>
            <a:ext cx="329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6DA45D5-93D6-B691-9AB4-DBEE340BF9A9}"/>
              </a:ext>
            </a:extLst>
          </p:cNvPr>
          <p:cNvCxnSpPr>
            <a:cxnSpLocks/>
          </p:cNvCxnSpPr>
          <p:nvPr/>
        </p:nvCxnSpPr>
        <p:spPr>
          <a:xfrm>
            <a:off x="8344063" y="3855286"/>
            <a:ext cx="3293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61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4DB6772-9405-7CA4-C8B3-25B75692F0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think-cell data - do not delete" hidden="1">
                        <a:extLst>
                          <a:ext uri="{FF2B5EF4-FFF2-40B4-BE49-F238E27FC236}">
                            <a16:creationId xmlns:a16="http://schemas.microsoft.com/office/drawing/2014/main" id="{E4DB6772-9405-7CA4-C8B3-25B75692F0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2589299-89B2-5ED1-090E-18095002BD0F}"/>
              </a:ext>
            </a:extLst>
          </p:cNvPr>
          <p:cNvSpPr>
            <a:spLocks noGrp="1"/>
          </p:cNvSpPr>
          <p:nvPr>
            <p:ph type="title"/>
            <p:custDataLst>
              <p:tags r:id="rId2"/>
            </p:custDataLst>
          </p:nvPr>
        </p:nvSpPr>
        <p:spPr>
          <a:xfrm>
            <a:off x="1257300" y="457200"/>
            <a:ext cx="10401300" cy="332399"/>
          </a:xfrm>
        </p:spPr>
        <p:txBody>
          <a:bodyPr vert="horz">
            <a:spAutoFit/>
          </a:bodyPr>
          <a:lstStyle/>
          <a:p>
            <a:r>
              <a:rPr lang="en-US">
                <a:ln>
                  <a:noFill/>
                </a:ln>
              </a:rPr>
              <a:t>Revision Request Process Flow</a:t>
            </a:r>
            <a:endParaRPr lang="en-US"/>
          </a:p>
        </p:txBody>
      </p:sp>
      <p:sp>
        <p:nvSpPr>
          <p:cNvPr id="7" name="TextBox 6">
            <a:extLst>
              <a:ext uri="{FF2B5EF4-FFF2-40B4-BE49-F238E27FC236}">
                <a16:creationId xmlns:a16="http://schemas.microsoft.com/office/drawing/2014/main" id="{589AD6B1-51AC-7D7D-D7A8-AE16C5F0458C}"/>
              </a:ext>
            </a:extLst>
          </p:cNvPr>
          <p:cNvSpPr txBox="1"/>
          <p:nvPr/>
        </p:nvSpPr>
        <p:spPr>
          <a:xfrm>
            <a:off x="8578921" y="297690"/>
            <a:ext cx="3058343" cy="2246769"/>
          </a:xfrm>
          <a:prstGeom prst="rect">
            <a:avLst/>
          </a:prstGeom>
          <a:noFill/>
        </p:spPr>
        <p:txBody>
          <a:bodyPr wrap="square" rtlCol="0">
            <a:spAutoFit/>
          </a:bodyPr>
          <a:lstStyle/>
          <a:p>
            <a:pPr marL="171450" indent="-171450">
              <a:buFont typeface="Arial" panose="020B0604020202020204" pitchFamily="34" charset="0"/>
              <a:buChar char="•"/>
            </a:pPr>
            <a:r>
              <a:rPr lang="en-US" sz="1400"/>
              <a:t>Comments may be filed between each step of the process</a:t>
            </a:r>
          </a:p>
          <a:p>
            <a:pPr marL="171450" indent="-171450">
              <a:buFont typeface="Arial" panose="020B0604020202020204" pitchFamily="34" charset="0"/>
              <a:buChar char="•"/>
            </a:pPr>
            <a:r>
              <a:rPr lang="en-US" sz="1400"/>
              <a:t>Comments for NPRR1325 may be submitted using the Comments Form found </a:t>
            </a:r>
            <a:r>
              <a:rPr lang="en-US" sz="1400">
                <a:hlinkClick r:id="rId6"/>
              </a:rPr>
              <a:t>here</a:t>
            </a:r>
            <a:endParaRPr lang="en-US" sz="1400"/>
          </a:p>
          <a:p>
            <a:pPr marL="171450" indent="-171450">
              <a:buFont typeface="Arial" panose="020B0604020202020204" pitchFamily="34" charset="0"/>
              <a:buChar char="•"/>
            </a:pPr>
            <a:r>
              <a:rPr lang="en-US" sz="1400"/>
              <a:t>Comments for PGRR145 may be submitted using the Comments Form found </a:t>
            </a:r>
            <a:r>
              <a:rPr lang="en-US" sz="1400">
                <a:hlinkClick r:id="rId7"/>
              </a:rPr>
              <a:t>here</a:t>
            </a:r>
            <a:r>
              <a:rPr lang="en-US" sz="1400"/>
              <a:t>.</a:t>
            </a:r>
          </a:p>
          <a:p>
            <a:pPr marL="171450" indent="-171450">
              <a:buFont typeface="Arial" panose="020B0604020202020204" pitchFamily="34" charset="0"/>
              <a:buChar char="•"/>
            </a:pPr>
            <a:r>
              <a:rPr lang="en-US" sz="1400"/>
              <a:t>Submit to </a:t>
            </a:r>
            <a:r>
              <a:rPr lang="en-US" sz="1400">
                <a:hlinkClick r:id="rId8"/>
              </a:rPr>
              <a:t>RevisionRequest@ercot.com</a:t>
            </a:r>
            <a:r>
              <a:rPr lang="en-US" sz="1400"/>
              <a:t> </a:t>
            </a:r>
          </a:p>
        </p:txBody>
      </p:sp>
      <p:sp>
        <p:nvSpPr>
          <p:cNvPr id="8" name="Oval 7">
            <a:extLst>
              <a:ext uri="{FF2B5EF4-FFF2-40B4-BE49-F238E27FC236}">
                <a16:creationId xmlns:a16="http://schemas.microsoft.com/office/drawing/2014/main" id="{6CCD47E8-AB4E-68B2-715F-051A1787E33F}"/>
              </a:ext>
            </a:extLst>
          </p:cNvPr>
          <p:cNvSpPr/>
          <p:nvPr/>
        </p:nvSpPr>
        <p:spPr>
          <a:xfrm>
            <a:off x="5924280" y="2946425"/>
            <a:ext cx="128874" cy="1302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EFAE587-E3FC-CB6D-79BE-1097DD5C1B5C}"/>
              </a:ext>
            </a:extLst>
          </p:cNvPr>
          <p:cNvGrpSpPr/>
          <p:nvPr/>
        </p:nvGrpSpPr>
        <p:grpSpPr>
          <a:xfrm>
            <a:off x="5007546" y="5081438"/>
            <a:ext cx="1214853" cy="938363"/>
            <a:chOff x="7668555" y="2819916"/>
            <a:chExt cx="1389888" cy="1389888"/>
          </a:xfrm>
        </p:grpSpPr>
        <p:grpSp>
          <p:nvGrpSpPr>
            <p:cNvPr id="10" name="Group 9">
              <a:extLst>
                <a:ext uri="{FF2B5EF4-FFF2-40B4-BE49-F238E27FC236}">
                  <a16:creationId xmlns:a16="http://schemas.microsoft.com/office/drawing/2014/main" id="{4B97DAD8-F6C0-BBF8-475A-03CFB8B6C138}"/>
                </a:ext>
              </a:extLst>
            </p:cNvPr>
            <p:cNvGrpSpPr/>
            <p:nvPr/>
          </p:nvGrpSpPr>
          <p:grpSpPr>
            <a:xfrm>
              <a:off x="7705264" y="2819916"/>
              <a:ext cx="1288742" cy="1389888"/>
              <a:chOff x="2362200" y="1576187"/>
              <a:chExt cx="1524000" cy="1527048"/>
            </a:xfrm>
          </p:grpSpPr>
          <p:sp>
            <p:nvSpPr>
              <p:cNvPr id="14" name="Octagon 13">
                <a:extLst>
                  <a:ext uri="{FF2B5EF4-FFF2-40B4-BE49-F238E27FC236}">
                    <a16:creationId xmlns:a16="http://schemas.microsoft.com/office/drawing/2014/main" id="{14C9BF6F-771C-78C6-7B96-84D417D7FA1E}"/>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ctagon 14">
                <a:extLst>
                  <a:ext uri="{FF2B5EF4-FFF2-40B4-BE49-F238E27FC236}">
                    <a16:creationId xmlns:a16="http://schemas.microsoft.com/office/drawing/2014/main" id="{BC67EEAC-2E65-B61E-C8CC-3F29B04B3C8A}"/>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DE93EE0B-1706-BE15-48C3-0EACD7E2F233}"/>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962B0C6-F024-173F-96AD-9B6A91F5DA92}"/>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92DC24-6D7C-5D6A-FE7E-632D2C61437E}"/>
                </a:ext>
              </a:extLst>
            </p:cNvPr>
            <p:cNvSpPr txBox="1"/>
            <p:nvPr/>
          </p:nvSpPr>
          <p:spPr>
            <a:xfrm>
              <a:off x="7826814" y="3180205"/>
              <a:ext cx="1003264" cy="592636"/>
            </a:xfrm>
            <a:prstGeom prst="rect">
              <a:avLst/>
            </a:prstGeom>
            <a:noFill/>
            <a:ln>
              <a:noFill/>
              <a:prstDash val="dash"/>
            </a:ln>
          </p:spPr>
          <p:txBody>
            <a:bodyPr wrap="square" rtlCol="0">
              <a:spAutoFit/>
            </a:bodyPr>
            <a:lstStyle/>
            <a:p>
              <a:pPr algn="ctr"/>
              <a:r>
                <a:rPr lang="en-US" sz="1000">
                  <a:latin typeface="Aptos Black" panose="020F0502020204030204" pitchFamily="34" charset="0"/>
                </a:rPr>
                <a:t>NPRR Comments</a:t>
              </a:r>
            </a:p>
          </p:txBody>
        </p:sp>
      </p:grpSp>
      <p:sp>
        <p:nvSpPr>
          <p:cNvPr id="16" name="Arrow: Right 15">
            <a:extLst>
              <a:ext uri="{FF2B5EF4-FFF2-40B4-BE49-F238E27FC236}">
                <a16:creationId xmlns:a16="http://schemas.microsoft.com/office/drawing/2014/main" id="{F28C14E8-E6F7-1D63-C162-316EA41ECF32}"/>
              </a:ext>
            </a:extLst>
          </p:cNvPr>
          <p:cNvSpPr/>
          <p:nvPr/>
        </p:nvSpPr>
        <p:spPr>
          <a:xfrm>
            <a:off x="6324600" y="5386239"/>
            <a:ext cx="1853828" cy="3385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583F773-66A1-A1A2-BC34-336C8FFA62CA}"/>
              </a:ext>
            </a:extLst>
          </p:cNvPr>
          <p:cNvSpPr/>
          <p:nvPr/>
        </p:nvSpPr>
        <p:spPr>
          <a:xfrm rot="10800000">
            <a:off x="2438398" y="5386237"/>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AB16A899-A979-D2CD-8E56-D79DE9191079}"/>
              </a:ext>
            </a:extLst>
          </p:cNvPr>
          <p:cNvCxnSpPr>
            <a:cxnSpLocks/>
            <a:stCxn id="33" idx="0"/>
            <a:endCxn id="38" idx="4"/>
          </p:cNvCxnSpPr>
          <p:nvPr/>
        </p:nvCxnSpPr>
        <p:spPr>
          <a:xfrm>
            <a:off x="2977370" y="3344256"/>
            <a:ext cx="567531" cy="11265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714420CB-B245-3962-24B5-EBBACBEC6E9C}"/>
              </a:ext>
            </a:extLst>
          </p:cNvPr>
          <p:cNvCxnSpPr>
            <a:cxnSpLocks/>
          </p:cNvCxnSpPr>
          <p:nvPr/>
        </p:nvCxnSpPr>
        <p:spPr>
          <a:xfrm flipV="1">
            <a:off x="2966950" y="2462186"/>
            <a:ext cx="576674" cy="8910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D2614FD-090E-A2E3-B9CF-DC117D8D8964}"/>
              </a:ext>
            </a:extLst>
          </p:cNvPr>
          <p:cNvCxnSpPr>
            <a:cxnSpLocks/>
            <a:stCxn id="37" idx="0"/>
            <a:endCxn id="36" idx="4"/>
          </p:cNvCxnSpPr>
          <p:nvPr/>
        </p:nvCxnSpPr>
        <p:spPr>
          <a:xfrm>
            <a:off x="4954092" y="2465476"/>
            <a:ext cx="546950" cy="8404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2298295E-EAE7-94E9-D222-70EB10391E36}"/>
              </a:ext>
            </a:extLst>
          </p:cNvPr>
          <p:cNvCxnSpPr>
            <a:cxnSpLocks/>
            <a:stCxn id="38" idx="0"/>
            <a:endCxn id="36" idx="4"/>
          </p:cNvCxnSpPr>
          <p:nvPr/>
        </p:nvCxnSpPr>
        <p:spPr>
          <a:xfrm flipV="1">
            <a:off x="4934788" y="3305934"/>
            <a:ext cx="566255" cy="11648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49C3A28-DE24-2B9E-8C4B-C75A61DD041A}"/>
              </a:ext>
            </a:extLst>
          </p:cNvPr>
          <p:cNvGrpSpPr/>
          <p:nvPr/>
        </p:nvGrpSpPr>
        <p:grpSpPr>
          <a:xfrm>
            <a:off x="4956374" y="940003"/>
            <a:ext cx="1214853" cy="938363"/>
            <a:chOff x="7668555" y="2819916"/>
            <a:chExt cx="1389888" cy="1389888"/>
          </a:xfrm>
        </p:grpSpPr>
        <p:grpSp>
          <p:nvGrpSpPr>
            <p:cNvPr id="23" name="Group 22">
              <a:extLst>
                <a:ext uri="{FF2B5EF4-FFF2-40B4-BE49-F238E27FC236}">
                  <a16:creationId xmlns:a16="http://schemas.microsoft.com/office/drawing/2014/main" id="{65C9279C-4409-01E2-29EB-826FB262E1E4}"/>
                </a:ext>
              </a:extLst>
            </p:cNvPr>
            <p:cNvGrpSpPr/>
            <p:nvPr/>
          </p:nvGrpSpPr>
          <p:grpSpPr>
            <a:xfrm>
              <a:off x="7705264" y="2819916"/>
              <a:ext cx="1288742" cy="1389888"/>
              <a:chOff x="2362200" y="1576187"/>
              <a:chExt cx="1524000" cy="1527048"/>
            </a:xfrm>
          </p:grpSpPr>
          <p:sp>
            <p:nvSpPr>
              <p:cNvPr id="27" name="Octagon 26">
                <a:extLst>
                  <a:ext uri="{FF2B5EF4-FFF2-40B4-BE49-F238E27FC236}">
                    <a16:creationId xmlns:a16="http://schemas.microsoft.com/office/drawing/2014/main" id="{C0CA1A81-1597-5409-43E8-070F0BE0AE5F}"/>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ctagon 27">
                <a:extLst>
                  <a:ext uri="{FF2B5EF4-FFF2-40B4-BE49-F238E27FC236}">
                    <a16:creationId xmlns:a16="http://schemas.microsoft.com/office/drawing/2014/main" id="{102BF3F0-6521-FD18-A72A-1D2047AE496D}"/>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5897D721-3FA8-A7D6-0045-A578944D4CEF}"/>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51A429-83E8-C70F-907D-1F2261C7F283}"/>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EDE5C09-E555-B54A-A4A4-EF868BC79AA1}"/>
                </a:ext>
              </a:extLst>
            </p:cNvPr>
            <p:cNvSpPr txBox="1"/>
            <p:nvPr/>
          </p:nvSpPr>
          <p:spPr>
            <a:xfrm>
              <a:off x="7826814" y="3180205"/>
              <a:ext cx="1003264" cy="592636"/>
            </a:xfrm>
            <a:prstGeom prst="rect">
              <a:avLst/>
            </a:prstGeom>
            <a:noFill/>
            <a:ln>
              <a:noFill/>
              <a:prstDash val="dash"/>
            </a:ln>
          </p:spPr>
          <p:txBody>
            <a:bodyPr wrap="square" rtlCol="0">
              <a:spAutoFit/>
            </a:bodyPr>
            <a:lstStyle/>
            <a:p>
              <a:pPr algn="ctr"/>
              <a:r>
                <a:rPr lang="en-US" sz="1000">
                  <a:latin typeface="Aptos Black" panose="020F0502020204030204" pitchFamily="34" charset="0"/>
                </a:rPr>
                <a:t>PGRR Comments</a:t>
              </a:r>
            </a:p>
          </p:txBody>
        </p:sp>
      </p:grpSp>
      <p:sp>
        <p:nvSpPr>
          <p:cNvPr id="29" name="Arrow: Right 28">
            <a:extLst>
              <a:ext uri="{FF2B5EF4-FFF2-40B4-BE49-F238E27FC236}">
                <a16:creationId xmlns:a16="http://schemas.microsoft.com/office/drawing/2014/main" id="{F9639D4F-49DC-9048-7755-037AFED6387A}"/>
              </a:ext>
            </a:extLst>
          </p:cNvPr>
          <p:cNvSpPr/>
          <p:nvPr/>
        </p:nvSpPr>
        <p:spPr>
          <a:xfrm>
            <a:off x="6273428" y="1244803"/>
            <a:ext cx="1905000" cy="363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7C5601C4-84F3-3CB4-AA96-36970200D97C}"/>
              </a:ext>
            </a:extLst>
          </p:cNvPr>
          <p:cNvSpPr/>
          <p:nvPr/>
        </p:nvSpPr>
        <p:spPr>
          <a:xfrm rot="10800000">
            <a:off x="2387226" y="1244802"/>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ctor: Elbow 30">
            <a:extLst>
              <a:ext uri="{FF2B5EF4-FFF2-40B4-BE49-F238E27FC236}">
                <a16:creationId xmlns:a16="http://schemas.microsoft.com/office/drawing/2014/main" id="{4D098856-C9DE-DF60-079E-EF4246971134}"/>
              </a:ext>
            </a:extLst>
          </p:cNvPr>
          <p:cNvCxnSpPr>
            <a:cxnSpLocks/>
          </p:cNvCxnSpPr>
          <p:nvPr/>
        </p:nvCxnSpPr>
        <p:spPr>
          <a:xfrm flipV="1">
            <a:off x="6853936" y="3322737"/>
            <a:ext cx="415417" cy="6100"/>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B6B4CB70-4768-3B64-A3EE-DD7F804612FA}"/>
              </a:ext>
            </a:extLst>
          </p:cNvPr>
          <p:cNvCxnSpPr>
            <a:cxnSpLocks/>
          </p:cNvCxnSpPr>
          <p:nvPr/>
        </p:nvCxnSpPr>
        <p:spPr>
          <a:xfrm flipV="1">
            <a:off x="8686801" y="3292905"/>
            <a:ext cx="415417" cy="6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Beveled 32">
            <a:extLst>
              <a:ext uri="{FF2B5EF4-FFF2-40B4-BE49-F238E27FC236}">
                <a16:creationId xmlns:a16="http://schemas.microsoft.com/office/drawing/2014/main" id="{BE25C1CF-D951-87E6-C183-EEAAD585D18C}"/>
              </a:ext>
            </a:extLst>
          </p:cNvPr>
          <p:cNvSpPr/>
          <p:nvPr/>
        </p:nvSpPr>
        <p:spPr>
          <a:xfrm>
            <a:off x="1587483" y="2735693"/>
            <a:ext cx="1389887" cy="1217126"/>
          </a:xfrm>
          <a:prstGeom prst="bevel">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r="100000" b="100000"/>
            </a:path>
            <a:tileRect l="-100000" t="-100000"/>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000" b="1">
                <a:latin typeface="Aptos Black" panose="020F0502020204030204" pitchFamily="34" charset="0"/>
              </a:rPr>
              <a:t>Large Load </a:t>
            </a:r>
            <a:r>
              <a:rPr lang="en-US" sz="900" b="1">
                <a:latin typeface="Aptos Black" panose="020F0502020204030204" pitchFamily="34" charset="0"/>
              </a:rPr>
              <a:t>Interconnection </a:t>
            </a:r>
            <a:r>
              <a:rPr lang="en-US" sz="1000" b="1">
                <a:latin typeface="Aptos Black" panose="020F0502020204030204" pitchFamily="34" charset="0"/>
              </a:rPr>
              <a:t>Workshops</a:t>
            </a:r>
            <a:endParaRPr lang="en-US" sz="1200" b="1">
              <a:latin typeface="Aptos Black" panose="020F0502020204030204" pitchFamily="34" charset="0"/>
            </a:endParaRPr>
          </a:p>
          <a:p>
            <a:pPr algn="ctr"/>
            <a:r>
              <a:rPr lang="en-US" sz="800">
                <a:latin typeface="Aptos Black" panose="020F0502020204030204" pitchFamily="34" charset="0"/>
              </a:rPr>
              <a:t>NPRR/PGRR </a:t>
            </a:r>
          </a:p>
          <a:p>
            <a:pPr algn="ctr"/>
            <a:r>
              <a:rPr lang="en-US" sz="800">
                <a:latin typeface="Aptos Black" panose="020F0502020204030204" pitchFamily="34" charset="0"/>
              </a:rPr>
              <a:t>Review</a:t>
            </a:r>
            <a:endParaRPr lang="en-US" sz="600">
              <a:latin typeface="Aptos Black" panose="020F0502020204030204" pitchFamily="34" charset="0"/>
            </a:endParaRPr>
          </a:p>
        </p:txBody>
      </p:sp>
      <p:sp>
        <p:nvSpPr>
          <p:cNvPr id="34" name="Rectangle: Beveled 33">
            <a:extLst>
              <a:ext uri="{FF2B5EF4-FFF2-40B4-BE49-F238E27FC236}">
                <a16:creationId xmlns:a16="http://schemas.microsoft.com/office/drawing/2014/main" id="{06531546-5B0D-BDC7-9DDD-BFA099101910}"/>
              </a:ext>
            </a:extLst>
          </p:cNvPr>
          <p:cNvSpPr/>
          <p:nvPr/>
        </p:nvSpPr>
        <p:spPr>
          <a:xfrm>
            <a:off x="7286312" y="2785627"/>
            <a:ext cx="1455807" cy="1152811"/>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BOARD</a:t>
            </a:r>
          </a:p>
        </p:txBody>
      </p:sp>
      <p:sp>
        <p:nvSpPr>
          <p:cNvPr id="35" name="Rectangle: Beveled 34">
            <a:extLst>
              <a:ext uri="{FF2B5EF4-FFF2-40B4-BE49-F238E27FC236}">
                <a16:creationId xmlns:a16="http://schemas.microsoft.com/office/drawing/2014/main" id="{ECE879AA-171D-7294-992C-4CB09B15B534}"/>
              </a:ext>
            </a:extLst>
          </p:cNvPr>
          <p:cNvSpPr/>
          <p:nvPr/>
        </p:nvSpPr>
        <p:spPr>
          <a:xfrm>
            <a:off x="9102217" y="2767987"/>
            <a:ext cx="1489583" cy="1170450"/>
          </a:xfrm>
          <a:prstGeom prst="beve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t>PUCT</a:t>
            </a:r>
          </a:p>
        </p:txBody>
      </p:sp>
      <p:sp>
        <p:nvSpPr>
          <p:cNvPr id="36" name="Rectangle: Beveled 35">
            <a:extLst>
              <a:ext uri="{FF2B5EF4-FFF2-40B4-BE49-F238E27FC236}">
                <a16:creationId xmlns:a16="http://schemas.microsoft.com/office/drawing/2014/main" id="{6E37F8EA-B592-9732-EB89-CF48B89BD016}"/>
              </a:ext>
            </a:extLst>
          </p:cNvPr>
          <p:cNvSpPr/>
          <p:nvPr/>
        </p:nvSpPr>
        <p:spPr>
          <a:xfrm>
            <a:off x="5501042" y="2716081"/>
            <a:ext cx="1432610" cy="1179706"/>
          </a:xfrm>
          <a:prstGeom prst="beve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a:t>TAC</a:t>
            </a:r>
          </a:p>
        </p:txBody>
      </p:sp>
      <p:sp>
        <p:nvSpPr>
          <p:cNvPr id="37" name="Rectangle: Beveled 36">
            <a:extLst>
              <a:ext uri="{FF2B5EF4-FFF2-40B4-BE49-F238E27FC236}">
                <a16:creationId xmlns:a16="http://schemas.microsoft.com/office/drawing/2014/main" id="{00824AA5-3DC2-EB49-844C-61B82566976E}"/>
              </a:ext>
            </a:extLst>
          </p:cNvPr>
          <p:cNvSpPr/>
          <p:nvPr/>
        </p:nvSpPr>
        <p:spPr>
          <a:xfrm>
            <a:off x="3564206" y="1856912"/>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ROS</a:t>
            </a:r>
          </a:p>
          <a:p>
            <a:pPr algn="ctr"/>
            <a:r>
              <a:rPr lang="en-US" sz="1000">
                <a:latin typeface="Aptos Black" panose="020F0502020204030204" pitchFamily="34" charset="0"/>
              </a:rPr>
              <a:t>PGRR Language/IA Review</a:t>
            </a:r>
          </a:p>
        </p:txBody>
      </p:sp>
      <p:sp>
        <p:nvSpPr>
          <p:cNvPr id="38" name="Rectangle: Beveled 37">
            <a:extLst>
              <a:ext uri="{FF2B5EF4-FFF2-40B4-BE49-F238E27FC236}">
                <a16:creationId xmlns:a16="http://schemas.microsoft.com/office/drawing/2014/main" id="{8E5105B9-F847-4034-79F4-049DB1E5F975}"/>
              </a:ext>
            </a:extLst>
          </p:cNvPr>
          <p:cNvSpPr/>
          <p:nvPr/>
        </p:nvSpPr>
        <p:spPr>
          <a:xfrm>
            <a:off x="3544901" y="3862237"/>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PRS</a:t>
            </a:r>
          </a:p>
          <a:p>
            <a:pPr algn="ctr"/>
            <a:r>
              <a:rPr lang="en-US" sz="1000">
                <a:latin typeface="Aptos Black" panose="020F0502020204030204" pitchFamily="34" charset="0"/>
              </a:rPr>
              <a:t>NPRR Language/IA Review</a:t>
            </a:r>
          </a:p>
        </p:txBody>
      </p:sp>
      <p:sp>
        <p:nvSpPr>
          <p:cNvPr id="4" name="Slide Number Placeholder 3">
            <a:extLst>
              <a:ext uri="{FF2B5EF4-FFF2-40B4-BE49-F238E27FC236}">
                <a16:creationId xmlns:a16="http://schemas.microsoft.com/office/drawing/2014/main" id="{63A0DB05-D96D-7057-4499-C1774A4F1C9C}"/>
              </a:ext>
            </a:extLst>
          </p:cNvPr>
          <p:cNvSpPr>
            <a:spLocks noGrp="1"/>
          </p:cNvSpPr>
          <p:nvPr>
            <p:ph type="sldNum" sz="quarter" idx="12"/>
          </p:nvPr>
        </p:nvSpPr>
        <p:spPr/>
        <p:txBody>
          <a:bodyPr/>
          <a:lstStyle/>
          <a:p>
            <a:fld id="{BCDE79FB-97BA-492B-8D57-F1373F9ADA95}" type="slidenum">
              <a:rPr lang="en-US" smtClean="0"/>
              <a:t>5</a:t>
            </a:fld>
            <a:endParaRPr lang="en-US"/>
          </a:p>
        </p:txBody>
      </p:sp>
    </p:spTree>
    <p:extLst>
      <p:ext uri="{BB962C8B-B14F-4D97-AF65-F5344CB8AC3E}">
        <p14:creationId xmlns:p14="http://schemas.microsoft.com/office/powerpoint/2010/main" val="163382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06884CAB-DE0D-8E60-40E1-22F4F8334B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6" name="Object 2" hidden="1">
                        <a:extLst>
                          <a:ext uri="{FF2B5EF4-FFF2-40B4-BE49-F238E27FC236}">
                            <a16:creationId xmlns:a16="http://schemas.microsoft.com/office/drawing/2014/main" id="{06884CAB-DE0D-8E60-40E1-22F4F8334BA9}"/>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212860-9B00-2FE8-E807-0273DF2FC30E}"/>
              </a:ext>
            </a:extLst>
          </p:cNvPr>
          <p:cNvSpPr>
            <a:spLocks noGrp="1"/>
          </p:cNvSpPr>
          <p:nvPr>
            <p:ph type="title"/>
          </p:nvPr>
        </p:nvSpPr>
        <p:spPr>
          <a:xfrm>
            <a:off x="1257300" y="457200"/>
            <a:ext cx="10401300" cy="553998"/>
          </a:xfrm>
        </p:spPr>
        <p:txBody>
          <a:bodyPr vert="horz">
            <a:spAutoFit/>
          </a:bodyPr>
          <a:lstStyle/>
          <a:p>
            <a:r>
              <a:rPr lang="en-US" sz="2000"/>
              <a:t>Conceptual Batch Zero BYOG operating configurations for Large Load interconnection</a:t>
            </a:r>
            <a:r>
              <a:rPr lang="en-US" sz="2000" baseline="30000"/>
              <a:t>3</a:t>
            </a:r>
            <a:endParaRPr lang="de-DE" sz="2000"/>
          </a:p>
        </p:txBody>
      </p:sp>
      <p:grpSp>
        <p:nvGrpSpPr>
          <p:cNvPr id="17" name="Group 16">
            <a:extLst>
              <a:ext uri="{FF2B5EF4-FFF2-40B4-BE49-F238E27FC236}">
                <a16:creationId xmlns:a16="http://schemas.microsoft.com/office/drawing/2014/main" id="{4420F596-3C1D-9C40-C746-336C50AC0538}"/>
              </a:ext>
            </a:extLst>
          </p:cNvPr>
          <p:cNvGrpSpPr/>
          <p:nvPr/>
        </p:nvGrpSpPr>
        <p:grpSpPr>
          <a:xfrm>
            <a:off x="1359358" y="1473424"/>
            <a:ext cx="4736640" cy="285750"/>
            <a:chOff x="554735" y="1724025"/>
            <a:chExt cx="6967728" cy="285750"/>
          </a:xfrm>
        </p:grpSpPr>
        <p:sp>
          <p:nvSpPr>
            <p:cNvPr id="18" name="TextBox 17">
              <a:extLst>
                <a:ext uri="{FF2B5EF4-FFF2-40B4-BE49-F238E27FC236}">
                  <a16:creationId xmlns:a16="http://schemas.microsoft.com/office/drawing/2014/main" id="{7A313CF8-E03D-B89B-941A-9320257A893C}"/>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Self-Limiting Facility (SLF)</a:t>
              </a:r>
              <a:endParaRPr lang="en-US" sz="1400" i="1"/>
            </a:p>
          </p:txBody>
        </p:sp>
        <p:cxnSp>
          <p:nvCxnSpPr>
            <p:cNvPr id="19" name="LineBasicDefault 292">
              <a:extLst>
                <a:ext uri="{FF2B5EF4-FFF2-40B4-BE49-F238E27FC236}">
                  <a16:creationId xmlns:a16="http://schemas.microsoft.com/office/drawing/2014/main" id="{9DAC2BF0-7EE7-7B9C-8C5F-E9DAC168F520}"/>
                </a:ext>
              </a:extLst>
            </p:cNvPr>
            <p:cNvCxnSpPr>
              <a:cxnSpLocks/>
            </p:cNvCxnSpPr>
            <p:nvPr>
              <p:custDataLst>
                <p:tags r:id="rId11"/>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2" name="4. Footnote">
            <a:extLst>
              <a:ext uri="{FF2B5EF4-FFF2-40B4-BE49-F238E27FC236}">
                <a16:creationId xmlns:a16="http://schemas.microsoft.com/office/drawing/2014/main" id="{E4A68C18-8802-7099-8FA2-09D55C9A4C96}"/>
              </a:ext>
            </a:extLst>
          </p:cNvPr>
          <p:cNvSpPr txBox="1"/>
          <p:nvPr>
            <p:custDataLst>
              <p:tags r:id="rId2"/>
            </p:custDataLst>
          </p:nvPr>
        </p:nvSpPr>
        <p:spPr>
          <a:xfrm>
            <a:off x="554734" y="6515756"/>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sp>
        <p:nvSpPr>
          <p:cNvPr id="33" name="TextBox 62">
            <a:extLst>
              <a:ext uri="{FF2B5EF4-FFF2-40B4-BE49-F238E27FC236}">
                <a16:creationId xmlns:a16="http://schemas.microsoft.com/office/drawing/2014/main" id="{E3170027-0D31-36A4-515E-984658AF2403}"/>
              </a:ext>
            </a:extLst>
          </p:cNvPr>
          <p:cNvSpPr txBox="1">
            <a:spLocks/>
          </p:cNvSpPr>
          <p:nvPr/>
        </p:nvSpPr>
        <p:spPr>
          <a:xfrm>
            <a:off x="1359357" y="2853548"/>
            <a:ext cx="4736641"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a:t>Site operates with a fixed transmission withdrawal limit determined through the Batch Study</a:t>
            </a:r>
            <a:endParaRPr lang="en-CA" sz="1400">
              <a:solidFill>
                <a:srgbClr val="000000"/>
              </a:solidFill>
            </a:endParaRPr>
          </a:p>
        </p:txBody>
      </p:sp>
      <p:sp>
        <p:nvSpPr>
          <p:cNvPr id="34" name="TextBox 62">
            <a:extLst>
              <a:ext uri="{FF2B5EF4-FFF2-40B4-BE49-F238E27FC236}">
                <a16:creationId xmlns:a16="http://schemas.microsoft.com/office/drawing/2014/main" id="{A58FE62F-B358-87A8-9722-D576F80EBCD4}"/>
              </a:ext>
            </a:extLst>
          </p:cNvPr>
          <p:cNvSpPr txBox="1">
            <a:spLocks/>
          </p:cNvSpPr>
          <p:nvPr/>
        </p:nvSpPr>
        <p:spPr>
          <a:xfrm>
            <a:off x="1359357" y="3429000"/>
            <a:ext cx="4736641" cy="2462213"/>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400"/>
              <a:t>Generation mix may include thermal resources, renewables, and batteries</a:t>
            </a:r>
          </a:p>
          <a:p>
            <a:pPr marL="171450" lvl="0" indent="-171450">
              <a:buClr>
                <a:srgbClr val="000000"/>
              </a:buClr>
              <a:buFont typeface="Arial" panose="020B0604020202020204" pitchFamily="34" charset="0"/>
              <a:buChar char="•"/>
              <a:defRPr/>
            </a:pPr>
            <a:r>
              <a:rPr lang="en-US" sz="1400"/>
              <a:t>A fixed transmission withdrawal limit is established at the POI</a:t>
            </a:r>
          </a:p>
          <a:p>
            <a:pPr marL="171450" lvl="0" indent="-171450">
              <a:buClr>
                <a:srgbClr val="000000"/>
              </a:buClr>
              <a:buFont typeface="Arial" panose="020B0604020202020204" pitchFamily="34" charset="0"/>
              <a:buChar char="•"/>
              <a:defRPr/>
            </a:pPr>
            <a:r>
              <a:rPr lang="en-US" sz="1400"/>
              <a:t>Load and generation owners must coordinate operations to ensure grid imports never exceed the limit</a:t>
            </a:r>
          </a:p>
          <a:p>
            <a:pPr marL="171450" lvl="0" indent="-171450">
              <a:buClr>
                <a:srgbClr val="000000"/>
              </a:buClr>
              <a:buFont typeface="Arial" panose="020B0604020202020204" pitchFamily="34" charset="0"/>
              <a:buChar char="•"/>
              <a:defRPr/>
            </a:pPr>
            <a:r>
              <a:rPr lang="en-US" sz="1400"/>
              <a:t>The site would be equipped with a reverse power relay or equivalent protection to enforce the limit</a:t>
            </a:r>
          </a:p>
          <a:p>
            <a:pPr marL="171450" lvl="0" indent="-171450">
              <a:buClr>
                <a:srgbClr val="000000"/>
              </a:buClr>
              <a:buFont typeface="Arial" panose="020B0604020202020204" pitchFamily="34" charset="0"/>
              <a:buChar char="•"/>
              <a:defRPr/>
            </a:pPr>
            <a:r>
              <a:rPr lang="en-US" sz="1400"/>
              <a:t>Transmission upgrades may be required, as identified by the batch study, to meet reliability criteria</a:t>
            </a:r>
            <a:r>
              <a:rPr lang="en-US" sz="1400" baseline="30000"/>
              <a:t>2</a:t>
            </a:r>
            <a:endParaRPr lang="en-CA" sz="1400">
              <a:solidFill>
                <a:srgbClr val="000000"/>
              </a:solidFill>
            </a:endParaRPr>
          </a:p>
        </p:txBody>
      </p:sp>
      <p:sp>
        <p:nvSpPr>
          <p:cNvPr id="35" name="4. Footnote">
            <a:extLst>
              <a:ext uri="{FF2B5EF4-FFF2-40B4-BE49-F238E27FC236}">
                <a16:creationId xmlns:a16="http://schemas.microsoft.com/office/drawing/2014/main" id="{7577A502-2319-AF59-1D7C-28DF4A67C02C}"/>
              </a:ext>
            </a:extLst>
          </p:cNvPr>
          <p:cNvSpPr txBox="1"/>
          <p:nvPr>
            <p:custDataLst>
              <p:tags r:id="rId3"/>
            </p:custDataLst>
          </p:nvPr>
        </p:nvSpPr>
        <p:spPr>
          <a:xfrm>
            <a:off x="554734" y="6216223"/>
            <a:ext cx="10849581"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kumimoji="0" lang="en-US" sz="800" b="0" i="0" u="none" strike="noStrike" kern="1200" cap="none" spc="0" normalizeH="0" baseline="0" noProof="0">
                <a:ln>
                  <a:noFill/>
                </a:ln>
                <a:effectLst/>
                <a:uLnTx/>
                <a:uFillTx/>
                <a:latin typeface="Arial"/>
                <a:ea typeface="+mn-ea"/>
                <a:cs typeface="Arial" panose="020B0604020202020204" pitchFamily="34" charset="0"/>
              </a:rPr>
              <a:t>1. RUC (Reliability Unit Commitment): ERCOT mechanism used to commit generation outside the market to maintain system reliability  |  2. </a:t>
            </a:r>
            <a:r>
              <a:rPr lang="en-US"/>
              <a:t>Based on batch study results for the generation/load mix  |  3. Conceptual designs still under internal review and may change</a:t>
            </a:r>
            <a:endParaRPr kumimoji="0" lang="en-US" sz="800" b="0" i="0" u="none" strike="sngStrike" kern="1200" cap="none" spc="0" normalizeH="0" baseline="0" noProof="0">
              <a:ln>
                <a:noFill/>
              </a:ln>
              <a:effectLst/>
              <a:uLnTx/>
              <a:uFillTx/>
              <a:latin typeface="Arial"/>
              <a:ea typeface="+mn-ea"/>
              <a:cs typeface="Arial" panose="020B0604020202020204" pitchFamily="34" charset="0"/>
            </a:endParaRPr>
          </a:p>
        </p:txBody>
      </p:sp>
      <p:grpSp>
        <p:nvGrpSpPr>
          <p:cNvPr id="4" name="XWhite 32">
            <a:extLst>
              <a:ext uri="{FF2B5EF4-FFF2-40B4-BE49-F238E27FC236}">
                <a16:creationId xmlns:a16="http://schemas.microsoft.com/office/drawing/2014/main" id="{E1442166-DAD0-91A6-31D0-4A8E698424EE}"/>
              </a:ext>
            </a:extLst>
          </p:cNvPr>
          <p:cNvGrpSpPr>
            <a:grpSpLocks noChangeAspect="1"/>
          </p:cNvGrpSpPr>
          <p:nvPr>
            <p:custDataLst>
              <p:tags r:id="rId4"/>
            </p:custDataLst>
          </p:nvPr>
        </p:nvGrpSpPr>
        <p:grpSpPr>
          <a:xfrm>
            <a:off x="9864721" y="949313"/>
            <a:ext cx="184843" cy="184843"/>
            <a:chOff x="1016000" y="1016000"/>
            <a:chExt cx="396228" cy="396228"/>
          </a:xfrm>
        </p:grpSpPr>
        <p:sp>
          <p:nvSpPr>
            <p:cNvPr id="7" name="Oval 6">
              <a:extLst>
                <a:ext uri="{FF2B5EF4-FFF2-40B4-BE49-F238E27FC236}">
                  <a16:creationId xmlns:a16="http://schemas.microsoft.com/office/drawing/2014/main" id="{6E4A35E4-368B-D133-2889-AB51342F819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8" name="Graphic 7">
              <a:extLst>
                <a:ext uri="{FF2B5EF4-FFF2-40B4-BE49-F238E27FC236}">
                  <a16:creationId xmlns:a16="http://schemas.microsoft.com/office/drawing/2014/main" id="{2E0AF701-29AA-5B47-37C0-8FC9FB743E3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sp>
        <p:nvSpPr>
          <p:cNvPr id="5" name="TextBox 62">
            <a:extLst>
              <a:ext uri="{FF2B5EF4-FFF2-40B4-BE49-F238E27FC236}">
                <a16:creationId xmlns:a16="http://schemas.microsoft.com/office/drawing/2014/main" id="{FC18A127-3046-07D6-B6ED-EB4D10772A4A}"/>
              </a:ext>
            </a:extLst>
          </p:cNvPr>
          <p:cNvSpPr txBox="1">
            <a:spLocks/>
          </p:cNvSpPr>
          <p:nvPr/>
        </p:nvSpPr>
        <p:spPr>
          <a:xfrm>
            <a:off x="10120827" y="972485"/>
            <a:ext cx="1516435"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 (POI)</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9" name="Group 8">
            <a:extLst>
              <a:ext uri="{FF2B5EF4-FFF2-40B4-BE49-F238E27FC236}">
                <a16:creationId xmlns:a16="http://schemas.microsoft.com/office/drawing/2014/main" id="{E6D42867-5FAA-32A8-6ED5-E39548A4B6C9}"/>
              </a:ext>
            </a:extLst>
          </p:cNvPr>
          <p:cNvGrpSpPr/>
          <p:nvPr/>
        </p:nvGrpSpPr>
        <p:grpSpPr>
          <a:xfrm>
            <a:off x="2811210" y="1866955"/>
            <a:ext cx="2410851" cy="785031"/>
            <a:chOff x="2015561" y="1866955"/>
            <a:chExt cx="2410851" cy="785031"/>
          </a:xfrm>
        </p:grpSpPr>
        <p:sp>
          <p:nvSpPr>
            <p:cNvPr id="68" name="Isosceles Triangle 67">
              <a:extLst>
                <a:ext uri="{FF2B5EF4-FFF2-40B4-BE49-F238E27FC236}">
                  <a16:creationId xmlns:a16="http://schemas.microsoft.com/office/drawing/2014/main" id="{80746CA1-F39B-3334-DE5D-E30526DAED75}"/>
                </a:ext>
              </a:extLst>
            </p:cNvPr>
            <p:cNvSpPr>
              <a:spLocks/>
            </p:cNvSpPr>
            <p:nvPr/>
          </p:nvSpPr>
          <p:spPr>
            <a:xfrm flipV="1">
              <a:off x="3145396" y="2281634"/>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800" err="1">
                <a:solidFill>
                  <a:schemeClr val="accent1"/>
                </a:solidFill>
              </a:endParaRPr>
            </a:p>
          </p:txBody>
        </p:sp>
        <p:cxnSp>
          <p:nvCxnSpPr>
            <p:cNvPr id="70" name="Straight Connector 69">
              <a:extLst>
                <a:ext uri="{FF2B5EF4-FFF2-40B4-BE49-F238E27FC236}">
                  <a16:creationId xmlns:a16="http://schemas.microsoft.com/office/drawing/2014/main" id="{B85B0319-A025-2787-64EE-753DFD430243}"/>
                </a:ext>
              </a:extLst>
            </p:cNvPr>
            <p:cNvCxnSpPr>
              <a:cxnSpLocks/>
            </p:cNvCxnSpPr>
            <p:nvPr/>
          </p:nvCxnSpPr>
          <p:spPr>
            <a:xfrm>
              <a:off x="2015561" y="1866955"/>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1A832DC4-94CC-DCBA-DE33-F0AEB7059E4E}"/>
                </a:ext>
              </a:extLst>
            </p:cNvPr>
            <p:cNvGrpSpPr/>
            <p:nvPr/>
          </p:nvGrpSpPr>
          <p:grpSpPr>
            <a:xfrm>
              <a:off x="2451443" y="1866955"/>
              <a:ext cx="876513" cy="425255"/>
              <a:chOff x="6328678" y="1626669"/>
              <a:chExt cx="876513" cy="425255"/>
            </a:xfrm>
          </p:grpSpPr>
          <p:cxnSp>
            <p:nvCxnSpPr>
              <p:cNvPr id="80" name="Connector: Elbow 79">
                <a:extLst>
                  <a:ext uri="{FF2B5EF4-FFF2-40B4-BE49-F238E27FC236}">
                    <a16:creationId xmlns:a16="http://schemas.microsoft.com/office/drawing/2014/main" id="{39607B76-12CE-9A99-5308-0DEB0AA3022B}"/>
                  </a:ext>
                </a:extLst>
              </p:cNvPr>
              <p:cNvCxnSpPr>
                <a:cxnSpLocks/>
              </p:cNvCxnSpPr>
              <p:nvPr/>
            </p:nvCxnSpPr>
            <p:spPr>
              <a:xfrm rot="16200000" flipH="1" flipV="1">
                <a:off x="6761646" y="1608379"/>
                <a:ext cx="10577" cy="876513"/>
              </a:xfrm>
              <a:prstGeom prst="bentConnector3">
                <a:avLst>
                  <a:gd name="adj1" fmla="val -2566834"/>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BDF5346-E8CC-2FD7-5FBD-9CF28956E548}"/>
                  </a:ext>
                </a:extLst>
              </p:cNvPr>
              <p:cNvCxnSpPr>
                <a:cxnSpLocks/>
              </p:cNvCxnSpPr>
              <p:nvPr/>
            </p:nvCxnSpPr>
            <p:spPr>
              <a:xfrm>
                <a:off x="6766934" y="1626669"/>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7" name="TextBox 62">
              <a:extLst>
                <a:ext uri="{FF2B5EF4-FFF2-40B4-BE49-F238E27FC236}">
                  <a16:creationId xmlns:a16="http://schemas.microsoft.com/office/drawing/2014/main" id="{CD8C6DF0-E335-9C67-6CAD-4DC3BDA1CD49}"/>
                </a:ext>
              </a:extLst>
            </p:cNvPr>
            <p:cNvSpPr txBox="1">
              <a:spLocks/>
            </p:cNvSpPr>
            <p:nvPr/>
          </p:nvSpPr>
          <p:spPr>
            <a:xfrm>
              <a:off x="3574724" y="1961996"/>
              <a:ext cx="851688" cy="615553"/>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sz="1000" i="1"/>
                <a:t>MW limit ensured by reverse power relay</a:t>
              </a:r>
              <a:endParaRPr lang="en-CA" sz="1000" i="1"/>
            </a:p>
          </p:txBody>
        </p:sp>
        <p:grpSp>
          <p:nvGrpSpPr>
            <p:cNvPr id="105" name="Group 104">
              <a:extLst>
                <a:ext uri="{FF2B5EF4-FFF2-40B4-BE49-F238E27FC236}">
                  <a16:creationId xmlns:a16="http://schemas.microsoft.com/office/drawing/2014/main" id="{A483A4FD-7015-21BF-9926-EF85457158F8}"/>
                </a:ext>
              </a:extLst>
            </p:cNvPr>
            <p:cNvGrpSpPr/>
            <p:nvPr/>
          </p:nvGrpSpPr>
          <p:grpSpPr>
            <a:xfrm>
              <a:off x="2124225" y="2209864"/>
              <a:ext cx="647582" cy="442122"/>
              <a:chOff x="2601849" y="1921453"/>
              <a:chExt cx="647582" cy="442122"/>
            </a:xfrm>
          </p:grpSpPr>
          <p:sp>
            <p:nvSpPr>
              <p:cNvPr id="107" name="Oval 106">
                <a:extLst>
                  <a:ext uri="{FF2B5EF4-FFF2-40B4-BE49-F238E27FC236}">
                    <a16:creationId xmlns:a16="http://schemas.microsoft.com/office/drawing/2014/main" id="{A353EDB3-A7C9-B4AC-CBB6-714C7E41676D}"/>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accent1"/>
                    </a:solidFill>
                  </a:rPr>
                  <a:t>~</a:t>
                </a:r>
              </a:p>
            </p:txBody>
          </p:sp>
          <p:sp>
            <p:nvSpPr>
              <p:cNvPr id="108" name="Oval 107">
                <a:extLst>
                  <a:ext uri="{FF2B5EF4-FFF2-40B4-BE49-F238E27FC236}">
                    <a16:creationId xmlns:a16="http://schemas.microsoft.com/office/drawing/2014/main" id="{FA79D03F-B0FB-4BBA-ECAD-7BDBA97EC7EE}"/>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accent1"/>
                    </a:solidFill>
                  </a:rPr>
                  <a:t>~</a:t>
                </a:r>
              </a:p>
            </p:txBody>
          </p:sp>
          <p:sp>
            <p:nvSpPr>
              <p:cNvPr id="109" name="Oval 108">
                <a:extLst>
                  <a:ext uri="{FF2B5EF4-FFF2-40B4-BE49-F238E27FC236}">
                    <a16:creationId xmlns:a16="http://schemas.microsoft.com/office/drawing/2014/main" id="{4B91E38F-7B65-04A0-B0B2-395ED566FAC8}"/>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accent1"/>
                    </a:solidFill>
                  </a:rPr>
                  <a:t>~</a:t>
                </a:r>
              </a:p>
            </p:txBody>
          </p:sp>
        </p:grpSp>
        <p:grpSp>
          <p:nvGrpSpPr>
            <p:cNvPr id="47" name="XWhite 32">
              <a:extLst>
                <a:ext uri="{FF2B5EF4-FFF2-40B4-BE49-F238E27FC236}">
                  <a16:creationId xmlns:a16="http://schemas.microsoft.com/office/drawing/2014/main" id="{6328F4BA-A465-D4A6-438E-61BFF970C614}"/>
                </a:ext>
              </a:extLst>
            </p:cNvPr>
            <p:cNvGrpSpPr>
              <a:grpSpLocks noChangeAspect="1"/>
            </p:cNvGrpSpPr>
            <p:nvPr>
              <p:custDataLst>
                <p:tags r:id="rId10"/>
              </p:custDataLst>
            </p:nvPr>
          </p:nvGrpSpPr>
          <p:grpSpPr>
            <a:xfrm>
              <a:off x="2797277" y="1922176"/>
              <a:ext cx="184843" cy="184843"/>
              <a:chOff x="1016000" y="1016000"/>
              <a:chExt cx="396228" cy="396228"/>
            </a:xfrm>
          </p:grpSpPr>
          <p:sp>
            <p:nvSpPr>
              <p:cNvPr id="49" name="Oval 48">
                <a:extLst>
                  <a:ext uri="{FF2B5EF4-FFF2-40B4-BE49-F238E27FC236}">
                    <a16:creationId xmlns:a16="http://schemas.microsoft.com/office/drawing/2014/main" id="{3BB4FD88-0C31-FA8D-5D0B-85D21BA52B1D}"/>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b="0" i="0" u="none" strike="noStrike" kern="1200" cap="none" spc="0" normalizeH="0" baseline="0" noProof="0" err="1">
                  <a:ln>
                    <a:noFill/>
                  </a:ln>
                  <a:solidFill>
                    <a:srgbClr val="FFFFFF"/>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2B6DDD8C-7CA4-3658-0A62-D69AC2F1371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grpSp>
      <p:sp>
        <p:nvSpPr>
          <p:cNvPr id="10" name="Slide Number Placeholder 9">
            <a:extLst>
              <a:ext uri="{FF2B5EF4-FFF2-40B4-BE49-F238E27FC236}">
                <a16:creationId xmlns:a16="http://schemas.microsoft.com/office/drawing/2014/main" id="{FCF3983E-AEA2-904A-98B9-B143AEB9D72F}"/>
              </a:ext>
            </a:extLst>
          </p:cNvPr>
          <p:cNvSpPr>
            <a:spLocks noGrp="1"/>
          </p:cNvSpPr>
          <p:nvPr>
            <p:ph type="sldNum" sz="quarter" idx="12"/>
          </p:nvPr>
        </p:nvSpPr>
        <p:spPr/>
        <p:txBody>
          <a:bodyPr/>
          <a:lstStyle/>
          <a:p>
            <a:fld id="{BCDE79FB-97BA-492B-8D57-F1373F9ADA95}" type="slidenum">
              <a:rPr lang="en-US" smtClean="0"/>
              <a:t>50</a:t>
            </a:fld>
            <a:endParaRPr lang="en-US"/>
          </a:p>
        </p:txBody>
      </p:sp>
      <p:grpSp>
        <p:nvGrpSpPr>
          <p:cNvPr id="20" name="ChevronBlue 20">
            <a:extLst>
              <a:ext uri="{FF2B5EF4-FFF2-40B4-BE49-F238E27FC236}">
                <a16:creationId xmlns:a16="http://schemas.microsoft.com/office/drawing/2014/main" id="{6D85FBB3-41FB-5ECC-5E3F-33E7F4B99DD2}"/>
              </a:ext>
            </a:extLst>
          </p:cNvPr>
          <p:cNvGrpSpPr>
            <a:grpSpLocks noChangeAspect="1"/>
          </p:cNvGrpSpPr>
          <p:nvPr>
            <p:custDataLst>
              <p:tags r:id="rId5"/>
            </p:custDataLst>
          </p:nvPr>
        </p:nvGrpSpPr>
        <p:grpSpPr>
          <a:xfrm>
            <a:off x="6463681" y="1508955"/>
            <a:ext cx="396228" cy="396228"/>
            <a:chOff x="1016000" y="1016000"/>
            <a:chExt cx="396228" cy="396228"/>
          </a:xfrm>
        </p:grpSpPr>
        <p:sp>
          <p:nvSpPr>
            <p:cNvPr id="14" name="Oval 13">
              <a:extLst>
                <a:ext uri="{FF2B5EF4-FFF2-40B4-BE49-F238E27FC236}">
                  <a16:creationId xmlns:a16="http://schemas.microsoft.com/office/drawing/2014/main" id="{4B1240D7-ED86-CB40-837C-1FB01FCFD8C8}"/>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5" name="Graphic 14">
              <a:extLst>
                <a:ext uri="{FF2B5EF4-FFF2-40B4-BE49-F238E27FC236}">
                  <a16:creationId xmlns:a16="http://schemas.microsoft.com/office/drawing/2014/main" id="{018D8181-1F34-6127-86E2-850F38ECA45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grpSp>
        <p:nvGrpSpPr>
          <p:cNvPr id="16" name="Group 15">
            <a:extLst>
              <a:ext uri="{FF2B5EF4-FFF2-40B4-BE49-F238E27FC236}">
                <a16:creationId xmlns:a16="http://schemas.microsoft.com/office/drawing/2014/main" id="{0414DD18-D0EC-A55C-0E5B-0EA3C71DD4A5}"/>
              </a:ext>
            </a:extLst>
          </p:cNvPr>
          <p:cNvGrpSpPr/>
          <p:nvPr/>
        </p:nvGrpSpPr>
        <p:grpSpPr>
          <a:xfrm>
            <a:off x="7227593" y="1473424"/>
            <a:ext cx="4431007" cy="285750"/>
            <a:chOff x="554735" y="1724025"/>
            <a:chExt cx="6967728" cy="285750"/>
          </a:xfrm>
        </p:grpSpPr>
        <p:sp>
          <p:nvSpPr>
            <p:cNvPr id="21" name="TextBox 20">
              <a:extLst>
                <a:ext uri="{FF2B5EF4-FFF2-40B4-BE49-F238E27FC236}">
                  <a16:creationId xmlns:a16="http://schemas.microsoft.com/office/drawing/2014/main" id="{5F510E36-9F5A-76BA-95D3-DAAC84342035}"/>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ERCOT considering range of operations</a:t>
              </a:r>
              <a:endParaRPr lang="en-US" sz="1400" i="1"/>
            </a:p>
          </p:txBody>
        </p:sp>
        <p:cxnSp>
          <p:nvCxnSpPr>
            <p:cNvPr id="22" name="LineBasicDefault 292">
              <a:extLst>
                <a:ext uri="{FF2B5EF4-FFF2-40B4-BE49-F238E27FC236}">
                  <a16:creationId xmlns:a16="http://schemas.microsoft.com/office/drawing/2014/main" id="{61196B01-A3EB-4A79-9980-5DDC9FB78502}"/>
                </a:ext>
              </a:extLst>
            </p:cNvPr>
            <p:cNvCxnSpPr>
              <a:cxnSpLocks/>
            </p:cNvCxnSpPr>
            <p:nvPr>
              <p:custDataLst>
                <p:tags r:id="rId9"/>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3" name="TextBox 62">
            <a:extLst>
              <a:ext uri="{FF2B5EF4-FFF2-40B4-BE49-F238E27FC236}">
                <a16:creationId xmlns:a16="http://schemas.microsoft.com/office/drawing/2014/main" id="{4112AC52-AD59-6B31-A5CD-C17244F8BE21}"/>
              </a:ext>
            </a:extLst>
          </p:cNvPr>
          <p:cNvSpPr txBox="1">
            <a:spLocks/>
          </p:cNvSpPr>
          <p:nvPr/>
        </p:nvSpPr>
        <p:spPr>
          <a:xfrm>
            <a:off x="7454134" y="2058755"/>
            <a:ext cx="4204466" cy="31854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400" b="1"/>
              <a:t>Connected island (Operating range net 0):</a:t>
            </a:r>
            <a:r>
              <a:rPr lang="en-US" sz="1400"/>
              <a:t> operates effectively at net 0, with only auxiliary load for generation</a:t>
            </a:r>
          </a:p>
          <a:p>
            <a:pPr marL="171450" lvl="0" indent="-171450">
              <a:buClr>
                <a:srgbClr val="000000"/>
              </a:buClr>
              <a:buFont typeface="Arial" panose="020B0604020202020204" pitchFamily="34" charset="0"/>
              <a:buChar char="•"/>
              <a:defRPr/>
            </a:pPr>
            <a:endParaRPr lang="en-US" sz="1400"/>
          </a:p>
          <a:p>
            <a:pPr marL="171450" lvl="0" indent="-171450">
              <a:buClr>
                <a:srgbClr val="000000"/>
              </a:buClr>
              <a:buFont typeface="Arial" panose="020B0604020202020204" pitchFamily="34" charset="0"/>
              <a:buChar char="•"/>
              <a:defRPr/>
            </a:pPr>
            <a:r>
              <a:rPr lang="en-US" sz="1400" b="1"/>
              <a:t>Net Generation site (Operating Range from 0 to Gen): </a:t>
            </a:r>
            <a:r>
              <a:rPr lang="en-US" sz="1400"/>
              <a:t>operates from 0 to full generation output for SCED dispatch not consumed by local load</a:t>
            </a:r>
          </a:p>
          <a:p>
            <a:pPr marL="171450" lvl="0" indent="-171450">
              <a:buClr>
                <a:srgbClr val="000000"/>
              </a:buClr>
              <a:buFont typeface="Arial" panose="020B0604020202020204" pitchFamily="34" charset="0"/>
              <a:buChar char="•"/>
              <a:defRPr/>
            </a:pPr>
            <a:endParaRPr lang="en-US" sz="1400"/>
          </a:p>
          <a:p>
            <a:pPr marL="171450" lvl="0" indent="-171450">
              <a:buClr>
                <a:srgbClr val="000000"/>
              </a:buClr>
              <a:buFont typeface="Arial" panose="020B0604020202020204" pitchFamily="34" charset="0"/>
              <a:buChar char="•"/>
              <a:defRPr/>
            </a:pPr>
            <a:r>
              <a:rPr lang="en-US" sz="1400" b="1"/>
              <a:t>Batch Load to Net Gen site (Operating Range from Batch Load to Gen): </a:t>
            </a:r>
            <a:r>
              <a:rPr lang="en-US" sz="1400"/>
              <a:t>Operates from batch-limited load (grid import) up to full generation output for SCED dispatch not consumed by local load</a:t>
            </a:r>
          </a:p>
        </p:txBody>
      </p:sp>
      <p:sp>
        <p:nvSpPr>
          <p:cNvPr id="26" name="TrackerNumBlue 4">
            <a:extLst>
              <a:ext uri="{FF2B5EF4-FFF2-40B4-BE49-F238E27FC236}">
                <a16:creationId xmlns:a16="http://schemas.microsoft.com/office/drawing/2014/main" id="{1D68A02D-6A55-6878-072B-33D00F140D0E}"/>
              </a:ext>
            </a:extLst>
          </p:cNvPr>
          <p:cNvSpPr/>
          <p:nvPr>
            <p:custDataLst>
              <p:tags r:id="rId6"/>
            </p:custDataLst>
          </p:nvPr>
        </p:nvSpPr>
        <p:spPr>
          <a:xfrm>
            <a:off x="7227593" y="2044497"/>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7" name="TrackerNumBlue 4">
            <a:extLst>
              <a:ext uri="{FF2B5EF4-FFF2-40B4-BE49-F238E27FC236}">
                <a16:creationId xmlns:a16="http://schemas.microsoft.com/office/drawing/2014/main" id="{3E421AFF-594A-B37B-4F1D-32A8242200E2}"/>
              </a:ext>
            </a:extLst>
          </p:cNvPr>
          <p:cNvSpPr/>
          <p:nvPr>
            <p:custDataLst>
              <p:tags r:id="rId7"/>
            </p:custDataLst>
          </p:nvPr>
        </p:nvSpPr>
        <p:spPr>
          <a:xfrm>
            <a:off x="7227593" y="3026220"/>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8" name="TrackerNumBlue 4">
            <a:extLst>
              <a:ext uri="{FF2B5EF4-FFF2-40B4-BE49-F238E27FC236}">
                <a16:creationId xmlns:a16="http://schemas.microsoft.com/office/drawing/2014/main" id="{6B522112-0B3E-4741-D7DA-FF487337658E}"/>
              </a:ext>
            </a:extLst>
          </p:cNvPr>
          <p:cNvSpPr/>
          <p:nvPr>
            <p:custDataLst>
              <p:tags r:id="rId8"/>
            </p:custDataLst>
          </p:nvPr>
        </p:nvSpPr>
        <p:spPr>
          <a:xfrm>
            <a:off x="7227593" y="4039191"/>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Tree>
    <p:extLst>
      <p:ext uri="{BB962C8B-B14F-4D97-AF65-F5344CB8AC3E}">
        <p14:creationId xmlns:p14="http://schemas.microsoft.com/office/powerpoint/2010/main" val="4113706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275EECE2-2638-BAC9-C43D-B449DC368E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22" name="think-cell data - do not delete" hidden="1">
                        <a:extLst>
                          <a:ext uri="{FF2B5EF4-FFF2-40B4-BE49-F238E27FC236}">
                            <a16:creationId xmlns:a16="http://schemas.microsoft.com/office/drawing/2014/main" id="{275EECE2-2638-BAC9-C43D-B449DC368E7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CC62A46-CB60-75AD-F01C-5ECE35703EE7}"/>
              </a:ext>
            </a:extLst>
          </p:cNvPr>
          <p:cNvSpPr>
            <a:spLocks noGrp="1"/>
          </p:cNvSpPr>
          <p:nvPr>
            <p:ph type="title"/>
          </p:nvPr>
        </p:nvSpPr>
        <p:spPr/>
        <p:txBody>
          <a:bodyPr vert="horz"/>
          <a:lstStyle/>
          <a:p>
            <a:r>
              <a:rPr lang="en-US"/>
              <a:t>Up to date BYOG concept scales from islanded to grid-interactive with increasing complexity</a:t>
            </a:r>
          </a:p>
        </p:txBody>
      </p:sp>
      <p:sp>
        <p:nvSpPr>
          <p:cNvPr id="4" name="Slide Number Placeholder 5">
            <a:extLst>
              <a:ext uri="{FF2B5EF4-FFF2-40B4-BE49-F238E27FC236}">
                <a16:creationId xmlns:a16="http://schemas.microsoft.com/office/drawing/2014/main" id="{75571927-3D71-ED7C-AE75-784C14B1DB63}"/>
              </a:ext>
            </a:extLst>
          </p:cNvPr>
          <p:cNvSpPr>
            <a:spLocks noGrp="1"/>
          </p:cNvSpPr>
          <p:nvPr>
            <p:ph type="sldNum" sz="quarter" idx="12"/>
          </p:nvPr>
        </p:nvSpPr>
        <p:spPr/>
        <p:txBody>
          <a:bodyPr/>
          <a:lstStyle/>
          <a:p>
            <a:fld id="{BCDE79FB-97BA-492B-8D57-F1373F9ADA95}" type="slidenum">
              <a:rPr lang="en-US" smtClean="0"/>
              <a:t>51</a:t>
            </a:fld>
            <a:endParaRPr lang="en-US"/>
          </a:p>
        </p:txBody>
      </p:sp>
      <p:sp>
        <p:nvSpPr>
          <p:cNvPr id="5" name="Rectangle 4">
            <a:extLst>
              <a:ext uri="{FF2B5EF4-FFF2-40B4-BE49-F238E27FC236}">
                <a16:creationId xmlns:a16="http://schemas.microsoft.com/office/drawing/2014/main" id="{E1E7B044-704B-E24A-BA03-1F3C2E914AF5}"/>
              </a:ext>
            </a:extLst>
          </p:cNvPr>
          <p:cNvSpPr/>
          <p:nvPr/>
        </p:nvSpPr>
        <p:spPr>
          <a:xfrm>
            <a:off x="554736" y="1219347"/>
            <a:ext cx="2118364" cy="97719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a:solidFill>
                <a:schemeClr val="bg1"/>
              </a:solidFill>
            </a:endParaRPr>
          </a:p>
        </p:txBody>
      </p:sp>
      <p:sp>
        <p:nvSpPr>
          <p:cNvPr id="6" name="Rectangle 5">
            <a:extLst>
              <a:ext uri="{FF2B5EF4-FFF2-40B4-BE49-F238E27FC236}">
                <a16:creationId xmlns:a16="http://schemas.microsoft.com/office/drawing/2014/main" id="{1839F057-26E7-2881-C0FF-C1313791CCE1}"/>
              </a:ext>
            </a:extLst>
          </p:cNvPr>
          <p:cNvSpPr>
            <a:spLocks/>
          </p:cNvSpPr>
          <p:nvPr/>
        </p:nvSpPr>
        <p:spPr>
          <a:xfrm>
            <a:off x="554735" y="4965731"/>
            <a:ext cx="2118364" cy="109260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a:solidFill>
                <a:schemeClr val="bg1"/>
              </a:solidFill>
            </a:endParaRPr>
          </a:p>
        </p:txBody>
      </p:sp>
      <p:sp>
        <p:nvSpPr>
          <p:cNvPr id="7" name="Rectangle 6">
            <a:extLst>
              <a:ext uri="{FF2B5EF4-FFF2-40B4-BE49-F238E27FC236}">
                <a16:creationId xmlns:a16="http://schemas.microsoft.com/office/drawing/2014/main" id="{96128D9A-EC9D-A40C-3A2A-3B8A23E992CE}"/>
              </a:ext>
            </a:extLst>
          </p:cNvPr>
          <p:cNvSpPr>
            <a:spLocks/>
          </p:cNvSpPr>
          <p:nvPr/>
        </p:nvSpPr>
        <p:spPr>
          <a:xfrm>
            <a:off x="554735" y="2330767"/>
            <a:ext cx="2118364" cy="247874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a:solidFill>
                <a:schemeClr val="bg1"/>
              </a:solidFill>
            </a:endParaRPr>
          </a:p>
        </p:txBody>
      </p:sp>
      <p:pic>
        <p:nvPicPr>
          <p:cNvPr id="10" name="Graphic 9">
            <a:extLst>
              <a:ext uri="{FF2B5EF4-FFF2-40B4-BE49-F238E27FC236}">
                <a16:creationId xmlns:a16="http://schemas.microsoft.com/office/drawing/2014/main" id="{90F7AE3B-AFC7-6340-1DF3-7E2B430E647B}"/>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09930" y="3265337"/>
            <a:ext cx="609600" cy="609600"/>
          </a:xfrm>
          <a:prstGeom prst="rect">
            <a:avLst/>
          </a:prstGeom>
        </p:spPr>
      </p:pic>
      <p:sp>
        <p:nvSpPr>
          <p:cNvPr id="11" name="TextBox 10">
            <a:extLst>
              <a:ext uri="{FF2B5EF4-FFF2-40B4-BE49-F238E27FC236}">
                <a16:creationId xmlns:a16="http://schemas.microsoft.com/office/drawing/2014/main" id="{E61268F4-22D8-45C2-941D-80B15AA1EFC6}"/>
              </a:ext>
            </a:extLst>
          </p:cNvPr>
          <p:cNvSpPr txBox="1">
            <a:spLocks/>
          </p:cNvSpPr>
          <p:nvPr/>
        </p:nvSpPr>
        <p:spPr>
          <a:xfrm>
            <a:off x="1472185" y="3447027"/>
            <a:ext cx="1118617"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bg1"/>
                </a:solidFill>
              </a:rPr>
              <a:t>Details</a:t>
            </a:r>
          </a:p>
        </p:txBody>
      </p:sp>
      <p:sp>
        <p:nvSpPr>
          <p:cNvPr id="8" name="TextBox 7">
            <a:extLst>
              <a:ext uri="{FF2B5EF4-FFF2-40B4-BE49-F238E27FC236}">
                <a16:creationId xmlns:a16="http://schemas.microsoft.com/office/drawing/2014/main" id="{8AD62654-8516-397D-FD16-1D32834148B5}"/>
              </a:ext>
            </a:extLst>
          </p:cNvPr>
          <p:cNvSpPr txBox="1">
            <a:spLocks/>
          </p:cNvSpPr>
          <p:nvPr/>
        </p:nvSpPr>
        <p:spPr>
          <a:xfrm>
            <a:off x="1472185" y="1461721"/>
            <a:ext cx="1118617"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bg1"/>
                </a:solidFill>
              </a:rPr>
              <a:t>Proposed framework</a:t>
            </a:r>
          </a:p>
        </p:txBody>
      </p:sp>
      <p:pic>
        <p:nvPicPr>
          <p:cNvPr id="12" name="Graphic 11">
            <a:extLst>
              <a:ext uri="{FF2B5EF4-FFF2-40B4-BE49-F238E27FC236}">
                <a16:creationId xmlns:a16="http://schemas.microsoft.com/office/drawing/2014/main" id="{72543816-FE66-EC9F-FD54-0C138E3720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9930" y="1403142"/>
            <a:ext cx="609600" cy="609600"/>
          </a:xfrm>
          <a:prstGeom prst="rect">
            <a:avLst/>
          </a:prstGeom>
        </p:spPr>
      </p:pic>
      <p:cxnSp>
        <p:nvCxnSpPr>
          <p:cNvPr id="16" name="LineBasicDefault 27">
            <a:extLst>
              <a:ext uri="{FF2B5EF4-FFF2-40B4-BE49-F238E27FC236}">
                <a16:creationId xmlns:a16="http://schemas.microsoft.com/office/drawing/2014/main" id="{D9EEC79E-0240-EF0A-8261-55FB46C33074}"/>
              </a:ext>
            </a:extLst>
          </p:cNvPr>
          <p:cNvCxnSpPr>
            <a:cxnSpLocks/>
          </p:cNvCxnSpPr>
          <p:nvPr>
            <p:custDataLst>
              <p:tags r:id="rId2"/>
            </p:custDataLst>
          </p:nvPr>
        </p:nvCxnSpPr>
        <p:spPr>
          <a:xfrm>
            <a:off x="550008" y="2255966"/>
            <a:ext cx="11087256"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D09F749-B5DF-109D-77E1-2D863FB1C9EC}"/>
              </a:ext>
            </a:extLst>
          </p:cNvPr>
          <p:cNvSpPr txBox="1">
            <a:spLocks/>
          </p:cNvSpPr>
          <p:nvPr/>
        </p:nvSpPr>
        <p:spPr>
          <a:xfrm>
            <a:off x="2768092" y="1219347"/>
            <a:ext cx="8869172" cy="97719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ERCOT still reviewing SLF options</a:t>
            </a:r>
            <a:r>
              <a:rPr lang="en-US" sz="1400" b="1" baseline="30000"/>
              <a:t>1</a:t>
            </a:r>
            <a:endParaRPr lang="en-US" sz="1400" i="1"/>
          </a:p>
          <a:p>
            <a:pPr lvl="1">
              <a:buSzPct val="100000"/>
              <a:buFont typeface="Arial" panose="020B0604020202020204" pitchFamily="34" charset="0"/>
              <a:buChar char="•"/>
            </a:pPr>
            <a:r>
              <a:rPr lang="en-US" sz="1400" b="1"/>
              <a:t>Fully islanded configuration</a:t>
            </a:r>
            <a:r>
              <a:rPr lang="en-US" sz="1400"/>
              <a:t> where generation equals load with no grid interaction</a:t>
            </a:r>
          </a:p>
          <a:p>
            <a:pPr lvl="1">
              <a:buSzPct val="100000"/>
              <a:buFont typeface="Arial" panose="020B0604020202020204" pitchFamily="34" charset="0"/>
              <a:buChar char="•"/>
            </a:pPr>
            <a:r>
              <a:rPr lang="en-US" sz="1400" b="1"/>
              <a:t>Allows generation to export</a:t>
            </a:r>
            <a:r>
              <a:rPr lang="en-US" sz="1400"/>
              <a:t> </a:t>
            </a:r>
            <a:r>
              <a:rPr lang="en-US" sz="1400" b="1"/>
              <a:t>while load remains restricted to zero</a:t>
            </a:r>
            <a:r>
              <a:rPr lang="en-US" sz="1400"/>
              <a:t> consumption from the grid</a:t>
            </a:r>
          </a:p>
          <a:p>
            <a:pPr lvl="1">
              <a:buSzPct val="100000"/>
              <a:buFont typeface="Arial" panose="020B0604020202020204" pitchFamily="34" charset="0"/>
              <a:buChar char="•"/>
            </a:pPr>
            <a:r>
              <a:rPr lang="en-US" sz="1400" b="1"/>
              <a:t>Batch-allocated load with co-located generation </a:t>
            </a:r>
            <a:r>
              <a:rPr lang="en-US" sz="1400"/>
              <a:t>under a contractual “self-limiting” arrangement</a:t>
            </a:r>
          </a:p>
        </p:txBody>
      </p:sp>
      <p:sp>
        <p:nvSpPr>
          <p:cNvPr id="18" name="TextBox 17">
            <a:extLst>
              <a:ext uri="{FF2B5EF4-FFF2-40B4-BE49-F238E27FC236}">
                <a16:creationId xmlns:a16="http://schemas.microsoft.com/office/drawing/2014/main" id="{D9586E36-DEDB-622A-E7A3-3E11D48ABE22}"/>
              </a:ext>
            </a:extLst>
          </p:cNvPr>
          <p:cNvSpPr txBox="1">
            <a:spLocks/>
          </p:cNvSpPr>
          <p:nvPr/>
        </p:nvSpPr>
        <p:spPr>
          <a:xfrm>
            <a:off x="2768092" y="2330767"/>
            <a:ext cx="8964995" cy="2031325"/>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400" b="1"/>
              <a:t>Generation follows the standard interconnection process and is dispatchable</a:t>
            </a:r>
            <a:r>
              <a:rPr lang="en-US" sz="1400"/>
              <a:t>, with export subject to SCED</a:t>
            </a:r>
          </a:p>
          <a:p>
            <a:pPr marL="225425" indent="-225425">
              <a:buFont typeface="Arial" panose="020B0604020202020204" pitchFamily="34" charset="0"/>
              <a:buChar char="•"/>
            </a:pPr>
            <a:r>
              <a:rPr lang="en-US" sz="1400" b="1"/>
              <a:t>Load is studied in the batch process and limited </a:t>
            </a:r>
            <a:r>
              <a:rPr lang="en-US" sz="1400"/>
              <a:t>to the approved import level at the POI; </a:t>
            </a:r>
            <a:r>
              <a:rPr lang="en-US" sz="1400" b="1"/>
              <a:t>import limits always apply</a:t>
            </a:r>
            <a:r>
              <a:rPr lang="en-US" sz="1400"/>
              <a:t>, regardless of co-located generation availability or status</a:t>
            </a:r>
          </a:p>
          <a:p>
            <a:pPr marL="225425" indent="-225425">
              <a:buFont typeface="Arial" panose="020B0604020202020204" pitchFamily="34" charset="0"/>
              <a:buChar char="•"/>
            </a:pPr>
            <a:r>
              <a:rPr lang="en-US" sz="1400"/>
              <a:t>An operating agreement requires </a:t>
            </a:r>
            <a:r>
              <a:rPr lang="en-US" sz="1400" b="1"/>
              <a:t>load to automatically and immediately reduce consumption upon generation loss or outage</a:t>
            </a:r>
          </a:p>
          <a:p>
            <a:pPr marL="225425" indent="-225425">
              <a:buFont typeface="Arial" panose="020B0604020202020204" pitchFamily="34" charset="0"/>
              <a:buChar char="•"/>
            </a:pPr>
            <a:r>
              <a:rPr lang="en-US" sz="1400" b="1"/>
              <a:t>Batch assumes generation for planning but allocates capacity as if generation is unavailable</a:t>
            </a:r>
            <a:r>
              <a:rPr lang="en-US" sz="1400"/>
              <a:t>, enforcing self-limiting behavior</a:t>
            </a:r>
          </a:p>
          <a:p>
            <a:pPr marL="225425" indent="-225425">
              <a:buFont typeface="Arial" panose="020B0604020202020204" pitchFamily="34" charset="0"/>
              <a:buChar char="•"/>
            </a:pPr>
            <a:r>
              <a:rPr lang="en-US" sz="1400" b="1"/>
              <a:t>Enables load to operate above traditional G-1 limits </a:t>
            </a:r>
            <a:r>
              <a:rPr lang="en-US" sz="1400"/>
              <a:t>by shifting contingency response from the grid to the load (via curtailment)</a:t>
            </a:r>
          </a:p>
        </p:txBody>
      </p:sp>
      <p:sp>
        <p:nvSpPr>
          <p:cNvPr id="19" name="TextBox 18">
            <a:extLst>
              <a:ext uri="{FF2B5EF4-FFF2-40B4-BE49-F238E27FC236}">
                <a16:creationId xmlns:a16="http://schemas.microsoft.com/office/drawing/2014/main" id="{9701A6FF-088C-8040-9CEB-2D0D2A2DAD5D}"/>
              </a:ext>
            </a:extLst>
          </p:cNvPr>
          <p:cNvSpPr txBox="1">
            <a:spLocks/>
          </p:cNvSpPr>
          <p:nvPr/>
        </p:nvSpPr>
        <p:spPr>
          <a:xfrm>
            <a:off x="2768093" y="4965731"/>
            <a:ext cx="8869172" cy="10464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5425" indent="-225425">
              <a:buFont typeface="Arial" panose="020B0604020202020204" pitchFamily="34" charset="0"/>
              <a:buChar char="•"/>
            </a:pPr>
            <a:r>
              <a:rPr lang="en-US" sz="1400" b="1"/>
              <a:t>ERCOT is already having numerous meeting </a:t>
            </a:r>
            <a:r>
              <a:rPr lang="en-US" sz="1400"/>
              <a:t>with Operations, Gen Interconnection, Planning, Markets, and Compliance teams </a:t>
            </a:r>
            <a:r>
              <a:rPr lang="en-US" sz="1400" b="1"/>
              <a:t>to find a Batch Zero solution</a:t>
            </a:r>
          </a:p>
          <a:p>
            <a:pPr marL="225425" indent="-225425">
              <a:buFont typeface="Arial" panose="020B0604020202020204" pitchFamily="34" charset="0"/>
              <a:buChar char="•"/>
            </a:pPr>
            <a:r>
              <a:rPr lang="en-US" sz="1400" b="1"/>
              <a:t>Goal for revision language in 2 more weeks </a:t>
            </a:r>
            <a:r>
              <a:rPr lang="en-US" sz="1400"/>
              <a:t>(PRS 4/22 and ROS 4/23)</a:t>
            </a:r>
          </a:p>
          <a:p>
            <a:pPr marL="225425" indent="-225425">
              <a:buFont typeface="Arial" panose="020B0604020202020204" pitchFamily="34" charset="0"/>
              <a:buChar char="•"/>
            </a:pPr>
            <a:r>
              <a:rPr lang="en-US" sz="1400"/>
              <a:t>Still potential for Batch Zero, but </a:t>
            </a:r>
            <a:r>
              <a:rPr lang="en-US" sz="1400" b="1"/>
              <a:t>June 1 approval remains challenging</a:t>
            </a:r>
          </a:p>
        </p:txBody>
      </p:sp>
      <p:cxnSp>
        <p:nvCxnSpPr>
          <p:cNvPr id="20" name="LineBasicDefault 27">
            <a:extLst>
              <a:ext uri="{FF2B5EF4-FFF2-40B4-BE49-F238E27FC236}">
                <a16:creationId xmlns:a16="http://schemas.microsoft.com/office/drawing/2014/main" id="{36C49E2F-A34E-53AE-573C-6FAFCB4DFBCF}"/>
              </a:ext>
            </a:extLst>
          </p:cNvPr>
          <p:cNvCxnSpPr>
            <a:cxnSpLocks/>
          </p:cNvCxnSpPr>
          <p:nvPr>
            <p:custDataLst>
              <p:tags r:id="rId3"/>
            </p:custDataLst>
          </p:nvPr>
        </p:nvCxnSpPr>
        <p:spPr>
          <a:xfrm>
            <a:off x="550008" y="4876861"/>
            <a:ext cx="11087256"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4. Footnote">
            <a:extLst>
              <a:ext uri="{FF2B5EF4-FFF2-40B4-BE49-F238E27FC236}">
                <a16:creationId xmlns:a16="http://schemas.microsoft.com/office/drawing/2014/main" id="{9F73D1EC-3DE2-8F1A-D779-B6414C3A8712}"/>
              </a:ext>
            </a:extLst>
          </p:cNvPr>
          <p:cNvSpPr txBox="1"/>
          <p:nvPr>
            <p:custDataLst>
              <p:tags r:id="rId4"/>
            </p:custDataLst>
          </p:nvPr>
        </p:nvSpPr>
        <p:spPr>
          <a:xfrm>
            <a:off x="554735" y="630231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a:t>1. All options rely on reverse power relays to enforce strict import limits and protect the grid</a:t>
            </a:r>
          </a:p>
        </p:txBody>
      </p:sp>
      <p:sp>
        <p:nvSpPr>
          <p:cNvPr id="24" name="4. Footnote">
            <a:extLst>
              <a:ext uri="{FF2B5EF4-FFF2-40B4-BE49-F238E27FC236}">
                <a16:creationId xmlns:a16="http://schemas.microsoft.com/office/drawing/2014/main" id="{5CB10EAE-7D70-36C9-571A-024334BB6DF1}"/>
              </a:ext>
            </a:extLst>
          </p:cNvPr>
          <p:cNvSpPr txBox="1"/>
          <p:nvPr>
            <p:custDataLst>
              <p:tags r:id="rId5"/>
            </p:custDataLst>
          </p:nvPr>
        </p:nvSpPr>
        <p:spPr>
          <a:xfrm>
            <a:off x="554735" y="6512507"/>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a:t>Source: ERCOT discussions</a:t>
            </a:r>
          </a:p>
        </p:txBody>
      </p:sp>
      <p:sp>
        <p:nvSpPr>
          <p:cNvPr id="3" name="TextBox 2">
            <a:extLst>
              <a:ext uri="{FF2B5EF4-FFF2-40B4-BE49-F238E27FC236}">
                <a16:creationId xmlns:a16="http://schemas.microsoft.com/office/drawing/2014/main" id="{5FB2F9B8-6958-E697-35A5-2EC2051B72FF}"/>
              </a:ext>
            </a:extLst>
          </p:cNvPr>
          <p:cNvSpPr txBox="1">
            <a:spLocks/>
          </p:cNvSpPr>
          <p:nvPr/>
        </p:nvSpPr>
        <p:spPr>
          <a:xfrm>
            <a:off x="1257300" y="5227341"/>
            <a:ext cx="1118617" cy="5693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a:solidFill>
                  <a:schemeClr val="bg1"/>
                </a:solidFill>
              </a:rPr>
              <a:t>Next </a:t>
            </a:r>
          </a:p>
          <a:p>
            <a:pPr algn="ctr"/>
            <a:r>
              <a:rPr lang="en-US" b="1">
                <a:solidFill>
                  <a:schemeClr val="bg1"/>
                </a:solidFill>
              </a:rPr>
              <a:t>Steps</a:t>
            </a:r>
          </a:p>
        </p:txBody>
      </p:sp>
      <p:pic>
        <p:nvPicPr>
          <p:cNvPr id="15" name="Graphic 14">
            <a:extLst>
              <a:ext uri="{FF2B5EF4-FFF2-40B4-BE49-F238E27FC236}">
                <a16:creationId xmlns:a16="http://schemas.microsoft.com/office/drawing/2014/main" id="{AEA67A08-EEAD-90FE-E5CA-0A8F6F9E8582}"/>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709930" y="5207234"/>
            <a:ext cx="609600" cy="609600"/>
          </a:xfrm>
          <a:prstGeom prst="rect">
            <a:avLst/>
          </a:prstGeom>
        </p:spPr>
      </p:pic>
    </p:spTree>
    <p:extLst>
      <p:ext uri="{BB962C8B-B14F-4D97-AF65-F5344CB8AC3E}">
        <p14:creationId xmlns:p14="http://schemas.microsoft.com/office/powerpoint/2010/main" val="1621247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2CD8-049F-1E9F-786E-B39294E887E6}"/>
              </a:ext>
            </a:extLst>
          </p:cNvPr>
          <p:cNvSpPr>
            <a:spLocks noGrp="1"/>
          </p:cNvSpPr>
          <p:nvPr>
            <p:ph type="title"/>
          </p:nvPr>
        </p:nvSpPr>
        <p:spPr/>
        <p:txBody>
          <a:bodyPr/>
          <a:lstStyle/>
          <a:p>
            <a:r>
              <a:rPr lang="en-US" dirty="0"/>
              <a:t>APPENDIX</a:t>
            </a:r>
          </a:p>
        </p:txBody>
      </p:sp>
      <p:sp>
        <p:nvSpPr>
          <p:cNvPr id="4" name="Slide Number Placeholder 3">
            <a:extLst>
              <a:ext uri="{FF2B5EF4-FFF2-40B4-BE49-F238E27FC236}">
                <a16:creationId xmlns:a16="http://schemas.microsoft.com/office/drawing/2014/main" id="{3E3DB4BD-B4ED-DC59-CCB1-80D944D7C262}"/>
              </a:ext>
            </a:extLst>
          </p:cNvPr>
          <p:cNvSpPr>
            <a:spLocks noGrp="1"/>
          </p:cNvSpPr>
          <p:nvPr>
            <p:ph type="sldNum" sz="quarter" idx="12"/>
          </p:nvPr>
        </p:nvSpPr>
        <p:spPr/>
        <p:txBody>
          <a:bodyPr/>
          <a:lstStyle/>
          <a:p>
            <a:fld id="{BCDE79FB-97BA-492B-8D57-F1373F9ADA95}" type="slidenum">
              <a:rPr lang="en-US" smtClean="0"/>
              <a:t>52</a:t>
            </a:fld>
            <a:endParaRPr lang="en-US"/>
          </a:p>
        </p:txBody>
      </p:sp>
    </p:spTree>
    <p:extLst>
      <p:ext uri="{BB962C8B-B14F-4D97-AF65-F5344CB8AC3E}">
        <p14:creationId xmlns:p14="http://schemas.microsoft.com/office/powerpoint/2010/main" val="1812062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5054-1B2D-1125-D20F-9E518342901B}"/>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0F8DA10B-5556-E2ED-E22B-3D54BA52B9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04" imgH="403" progId="TCLayout.ActiveDocument.1">
                  <p:embed/>
                </p:oleObj>
              </mc:Choice>
              <mc:Fallback>
                <p:oleObj name="think-cell Slide" r:id="rId24" imgW="404" imgH="403" progId="TCLayout.ActiveDocument.1">
                  <p:embed/>
                  <p:pic>
                    <p:nvPicPr>
                      <p:cNvPr id="4" name="Object 2" hidden="1">
                        <a:extLst>
                          <a:ext uri="{FF2B5EF4-FFF2-40B4-BE49-F238E27FC236}">
                            <a16:creationId xmlns:a16="http://schemas.microsoft.com/office/drawing/2014/main" id="{0F8DA10B-5556-E2ED-E22B-3D54BA52B95F}"/>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EC66BF9-7DD1-711A-E605-557082A6E696}"/>
              </a:ext>
            </a:extLst>
          </p:cNvPr>
          <p:cNvSpPr>
            <a:spLocks noGrp="1"/>
          </p:cNvSpPr>
          <p:nvPr>
            <p:ph type="title"/>
            <p:custDataLst>
              <p:tags r:id="rId2"/>
            </p:custDataLst>
          </p:nvPr>
        </p:nvSpPr>
        <p:spPr>
          <a:xfrm>
            <a:off x="554736" y="172212"/>
            <a:ext cx="11082528" cy="332399"/>
          </a:xfrm>
        </p:spPr>
        <p:txBody>
          <a:bodyPr vert="horz">
            <a:spAutoFit/>
          </a:bodyPr>
          <a:lstStyle/>
          <a:p>
            <a:r>
              <a:rPr lang="en-US" dirty="0"/>
              <a:t>Concept Review – Provisional CLR</a:t>
            </a:r>
            <a:endParaRPr lang="de-DE" dirty="0"/>
          </a:p>
        </p:txBody>
      </p:sp>
      <p:sp>
        <p:nvSpPr>
          <p:cNvPr id="55" name="4. Footnote">
            <a:extLst>
              <a:ext uri="{FF2B5EF4-FFF2-40B4-BE49-F238E27FC236}">
                <a16:creationId xmlns:a16="http://schemas.microsoft.com/office/drawing/2014/main" id="{876DA1CD-4E56-00DE-1A67-05A46852A284}"/>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F4DF17FC-89E0-D1A5-A5F7-F9380F6D96B4}"/>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5C22CB6C-C816-7EA6-3383-2B5D80166FD5}"/>
                </a:ext>
              </a:extLst>
            </p:cNvPr>
            <p:cNvGrpSpPr>
              <a:grpSpLocks noChangeAspect="1"/>
            </p:cNvGrpSpPr>
            <p:nvPr>
              <p:custDataLst>
                <p:tags r:id="rId22"/>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8108A7AD-CA34-2797-737A-14D41A916A0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8E5B37B0-AD53-E3F4-7A9F-B7E01D2449D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BBB33617-7F5A-6D78-03C1-656BEBD3594D}"/>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B0F5820F-08F7-29BC-1B45-8F039C1DBFD2}"/>
              </a:ext>
            </a:extLst>
          </p:cNvPr>
          <p:cNvSpPr txBox="1">
            <a:spLocks/>
          </p:cNvSpPr>
          <p:nvPr/>
        </p:nvSpPr>
        <p:spPr>
          <a:xfrm>
            <a:off x="521663" y="1299945"/>
            <a:ext cx="2675973" cy="2292935"/>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buFont typeface="Arial" panose="020B0604020202020204" pitchFamily="34" charset="0"/>
              <a:buChar char="•"/>
            </a:pPr>
            <a:r>
              <a:rPr lang="en-US" sz="1200" b="1" dirty="0">
                <a:cs typeface="Arial"/>
              </a:rPr>
              <a:t>Large Load registers </a:t>
            </a:r>
            <a:r>
              <a:rPr lang="en-US" sz="1200" dirty="0"/>
              <a:t>entirely as a CLR, with no associated/ synchronized generation or storage commonly metered with the CLR at the POI.</a:t>
            </a:r>
            <a:r>
              <a:rPr lang="en-US" sz="1200" b="1" dirty="0">
                <a:cs typeface="Arial"/>
              </a:rPr>
              <a:t> </a:t>
            </a:r>
          </a:p>
          <a:p>
            <a:pPr marL="171450" indent="-171450">
              <a:buFont typeface="Arial" panose="020B0604020202020204" pitchFamily="34" charset="0"/>
              <a:buChar char="•"/>
            </a:pPr>
            <a:r>
              <a:rPr lang="en-US" sz="1200" dirty="0"/>
              <a:t>Load-Only CLR leverages the existing CLR framework as the simplest near-term option,</a:t>
            </a:r>
            <a:r>
              <a:rPr lang="en-US" sz="1200" baseline="30000" dirty="0"/>
              <a:t>1</a:t>
            </a:r>
            <a:r>
              <a:rPr lang="en-US" sz="1200" dirty="0"/>
              <a:t> subject to required market/system implementation items (e.g., SCED CLR Bid Curve capping enhancements) before energization</a:t>
            </a:r>
          </a:p>
        </p:txBody>
      </p:sp>
      <p:sp>
        <p:nvSpPr>
          <p:cNvPr id="24" name="TextBox 62">
            <a:extLst>
              <a:ext uri="{FF2B5EF4-FFF2-40B4-BE49-F238E27FC236}">
                <a16:creationId xmlns:a16="http://schemas.microsoft.com/office/drawing/2014/main" id="{B9A141AD-2C79-8B73-2B1A-E32E553FF226}"/>
              </a:ext>
            </a:extLst>
          </p:cNvPr>
          <p:cNvSpPr txBox="1">
            <a:spLocks/>
          </p:cNvSpPr>
          <p:nvPr/>
        </p:nvSpPr>
        <p:spPr>
          <a:xfrm>
            <a:off x="3327750" y="1299945"/>
            <a:ext cx="5374461" cy="4455066"/>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dirty="0"/>
              <a:t>Participates as dispatchable demand and must follow SCED basepoints</a:t>
            </a:r>
            <a:r>
              <a:rPr lang="en-US" sz="1200" dirty="0"/>
              <a:t> within its registered operating range (PC/LPC/MPC)</a:t>
            </a:r>
          </a:p>
          <a:p>
            <a:pPr marL="171450" lvl="0" indent="-171450">
              <a:buClr>
                <a:srgbClr val="000000"/>
              </a:buClr>
              <a:buFont typeface="Arial" panose="020B0604020202020204" pitchFamily="34" charset="0"/>
              <a:buChar char="•"/>
              <a:defRPr/>
            </a:pPr>
            <a:r>
              <a:rPr lang="en-US" sz="1200" b="1" dirty="0"/>
              <a:t>No assurance of service above awarded firm MW</a:t>
            </a:r>
            <a:r>
              <a:rPr lang="en-US" sz="1200" dirty="0"/>
              <a:t>; real-time consumption may be reduced below PC based on system conditions and SCED CLR Bid Curve capping</a:t>
            </a:r>
          </a:p>
          <a:p>
            <a:pPr marL="171450" lvl="0" indent="-171450">
              <a:buClr>
                <a:srgbClr val="000000"/>
              </a:buClr>
              <a:buFont typeface="Arial" panose="020B0604020202020204" pitchFamily="34" charset="0"/>
              <a:buChar char="•"/>
              <a:defRPr/>
            </a:pPr>
            <a:r>
              <a:rPr lang="en-US" sz="1200" b="1" dirty="0"/>
              <a:t>Must meet existing CLR telemetry and dispatch performance requirements </a:t>
            </a:r>
            <a:r>
              <a:rPr lang="en-US" sz="1200" dirty="0"/>
              <a:t>(subject to SCED instructions and registered operating limits)</a:t>
            </a:r>
          </a:p>
          <a:p>
            <a:pPr marL="171450" lvl="0" indent="-171450">
              <a:buClr>
                <a:srgbClr val="000000"/>
              </a:buClr>
              <a:buFont typeface="Arial" panose="020B0604020202020204" pitchFamily="34" charset="0"/>
              <a:buChar char="•"/>
              <a:defRPr/>
            </a:pPr>
            <a:r>
              <a:rPr lang="en-US" sz="1200" b="1" dirty="0"/>
              <a:t>Load may register operational capability above awarded firm MW</a:t>
            </a:r>
            <a:r>
              <a:rPr lang="en-US" sz="1200" dirty="0"/>
              <a:t>, subject to real-time dispatch and congestion mitigation</a:t>
            </a:r>
            <a:r>
              <a:rPr lang="en-US" sz="1200" baseline="30000" dirty="0"/>
              <a:t>2</a:t>
            </a:r>
            <a:endParaRPr lang="en-US" sz="1200" dirty="0"/>
          </a:p>
          <a:p>
            <a:pPr marL="171450" lvl="0" indent="-171450">
              <a:buClr>
                <a:srgbClr val="000000"/>
              </a:buClr>
              <a:buFont typeface="Arial" panose="020B0604020202020204" pitchFamily="34" charset="0"/>
              <a:buChar char="•"/>
              <a:defRPr/>
            </a:pPr>
            <a:r>
              <a:rPr kumimoji="0" lang="en-US" sz="1200" b="1"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Illustrative example</a:t>
            </a:r>
          </a:p>
          <a:p>
            <a:pPr marL="514350" lvl="1" indent="-285750">
              <a:buClr>
                <a:srgbClr val="000000"/>
              </a:buClr>
              <a:buFont typeface="Courier New" panose="02070309020205020404" pitchFamily="49" charset="0"/>
              <a:buChar char="o"/>
              <a:defRPr/>
            </a:pPr>
            <a:r>
              <a:rPr lang="en-US" sz="1200" dirty="0"/>
              <a:t>150 MW requested in Year 1</a:t>
            </a:r>
          </a:p>
          <a:p>
            <a:pPr marL="514350" lvl="1" indent="-285750">
              <a:buClr>
                <a:srgbClr val="000000"/>
              </a:buClr>
              <a:buFont typeface="Courier New" panose="02070309020205020404" pitchFamily="49" charset="0"/>
              <a:buChar char="o"/>
              <a:defRPr/>
            </a:pPr>
            <a:r>
              <a:rPr lang="en-US" sz="1200" dirty="0"/>
              <a:t>ERCOT performs steady-state and stability studies and allocate phased MW (e.g., 100 MW in Years 1–2, 300 MW in Years 3-4</a:t>
            </a:r>
            <a:r>
              <a:rPr lang="en-US" sz="1200" dirty="0">
                <a:solidFill>
                  <a:srgbClr val="FF0000"/>
                </a:solidFill>
              </a:rPr>
              <a:t>,</a:t>
            </a:r>
            <a:r>
              <a:rPr lang="en-US" sz="1200" dirty="0"/>
              <a:t> until transmission upgrade in Year 5)</a:t>
            </a:r>
          </a:p>
          <a:p>
            <a:pPr marL="514350" lvl="1" indent="-285750">
              <a:buClr>
                <a:srgbClr val="000000"/>
              </a:buClr>
              <a:buFont typeface="Courier New" panose="02070309020205020404" pitchFamily="49" charset="0"/>
              <a:buChar char="o"/>
              <a:defRPr/>
            </a:pPr>
            <a:r>
              <a:rPr lang="en-US" sz="1200" dirty="0"/>
              <a:t>Operational parameters:</a:t>
            </a:r>
          </a:p>
          <a:p>
            <a:pPr marL="724662" lvl="2" indent="-285750">
              <a:buClr>
                <a:srgbClr val="000000"/>
              </a:buClr>
              <a:buFont typeface="Arial" panose="020B0604020202020204" pitchFamily="34" charset="0"/>
              <a:buChar char="­"/>
              <a:defRPr/>
            </a:pPr>
            <a:r>
              <a:rPr lang="en-US" sz="1200" dirty="0"/>
              <a:t>PC = 0–100 MW (firm)</a:t>
            </a:r>
          </a:p>
          <a:p>
            <a:pPr marL="724662" lvl="2" indent="-285750">
              <a:buClr>
                <a:srgbClr val="000000"/>
              </a:buClr>
              <a:buFont typeface="Arial" panose="020B0604020202020204" pitchFamily="34" charset="0"/>
              <a:buChar char="­"/>
              <a:defRPr/>
            </a:pPr>
            <a:r>
              <a:rPr lang="en-US" sz="1200" dirty="0"/>
              <a:t>LPC = 0–100 MW</a:t>
            </a:r>
          </a:p>
          <a:p>
            <a:pPr marL="724662" lvl="2" indent="-285750">
              <a:buClr>
                <a:srgbClr val="000000"/>
              </a:buClr>
              <a:buFont typeface="Arial" panose="020B0604020202020204" pitchFamily="34" charset="0"/>
              <a:buChar char="­"/>
              <a:defRPr/>
            </a:pPr>
            <a:r>
              <a:rPr lang="en-US" sz="1200" dirty="0"/>
              <a:t>MPC = 150 MW (upper operational capability; not a planning guarantee)</a:t>
            </a:r>
          </a:p>
          <a:p>
            <a:pPr marL="724662" lvl="2" indent="-285750">
              <a:buClr>
                <a:srgbClr val="000000"/>
              </a:buClr>
              <a:buFont typeface="Arial" panose="020B0604020202020204" pitchFamily="34" charset="0"/>
              <a:buChar char="­"/>
              <a:defRPr/>
            </a:pPr>
            <a:r>
              <a:rPr lang="en-US" sz="1200" dirty="0"/>
              <a:t>CLR quantity may be modified in later years as transmission capability increases</a:t>
            </a:r>
            <a:endParaRPr kumimoji="0" lang="en-CA"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9" name="4. Footnote">
            <a:extLst>
              <a:ext uri="{FF2B5EF4-FFF2-40B4-BE49-F238E27FC236}">
                <a16:creationId xmlns:a16="http://schemas.microsoft.com/office/drawing/2014/main" id="{9F19D934-FD28-75B3-BF8B-64C7CC885733}"/>
              </a:ext>
            </a:extLst>
          </p:cNvPr>
          <p:cNvSpPr txBox="1"/>
          <p:nvPr>
            <p:custDataLst>
              <p:tags r:id="rId4"/>
            </p:custDataLst>
          </p:nvPr>
        </p:nvSpPr>
        <p:spPr>
          <a:xfrm>
            <a:off x="2226070" y="6307848"/>
            <a:ext cx="916741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NPRR1188 later in 2026: Nodal pricing align local congestion prices. NPRR1255 mitigation methods needed (small project)  |  2. Potentially subject to additional limits identified in dynamic studies</a:t>
            </a:r>
          </a:p>
        </p:txBody>
      </p:sp>
      <p:sp>
        <p:nvSpPr>
          <p:cNvPr id="5" name="TextBox 62">
            <a:extLst>
              <a:ext uri="{FF2B5EF4-FFF2-40B4-BE49-F238E27FC236}">
                <a16:creationId xmlns:a16="http://schemas.microsoft.com/office/drawing/2014/main" id="{7EAF748A-D41C-719B-D344-4DF65AF51681}"/>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15" name="Straight Connector 14">
            <a:extLst>
              <a:ext uri="{FF2B5EF4-FFF2-40B4-BE49-F238E27FC236}">
                <a16:creationId xmlns:a16="http://schemas.microsoft.com/office/drawing/2014/main" id="{78BF161E-3F49-2FAD-C5C8-B6A735B9F757}"/>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62">
            <a:extLst>
              <a:ext uri="{FF2B5EF4-FFF2-40B4-BE49-F238E27FC236}">
                <a16:creationId xmlns:a16="http://schemas.microsoft.com/office/drawing/2014/main" id="{DC2D6DEF-0F8C-74E0-A77D-FFC9F6F08257}"/>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sp>
        <p:nvSpPr>
          <p:cNvPr id="67" name="Rectangle 66">
            <a:extLst>
              <a:ext uri="{FF2B5EF4-FFF2-40B4-BE49-F238E27FC236}">
                <a16:creationId xmlns:a16="http://schemas.microsoft.com/office/drawing/2014/main" id="{D9511C7D-3082-54B2-CDD0-83EE05A21101}"/>
              </a:ext>
            </a:extLst>
          </p:cNvPr>
          <p:cNvSpPr/>
          <p:nvPr/>
        </p:nvSpPr>
        <p:spPr>
          <a:xfrm>
            <a:off x="9176920" y="1521081"/>
            <a:ext cx="2118748" cy="834244"/>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42E11331-18EE-5569-581B-9E3167FB3A18}"/>
              </a:ext>
            </a:extLst>
          </p:cNvPr>
          <p:cNvSpPr/>
          <p:nvPr/>
        </p:nvSpPr>
        <p:spPr>
          <a:xfrm>
            <a:off x="9625074" y="1703363"/>
            <a:ext cx="1141110"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cxnSp>
        <p:nvCxnSpPr>
          <p:cNvPr id="9" name="Straight Connector 8">
            <a:extLst>
              <a:ext uri="{FF2B5EF4-FFF2-40B4-BE49-F238E27FC236}">
                <a16:creationId xmlns:a16="http://schemas.microsoft.com/office/drawing/2014/main" id="{C571CB4D-2A61-D019-45A5-65593350E0E0}"/>
              </a:ext>
            </a:extLst>
          </p:cNvPr>
          <p:cNvCxnSpPr>
            <a:cxnSpLocks/>
            <a:stCxn id="7" idx="2"/>
          </p:cNvCxnSpPr>
          <p:nvPr/>
        </p:nvCxnSpPr>
        <p:spPr>
          <a:xfrm>
            <a:off x="10195629" y="2246593"/>
            <a:ext cx="1" cy="231789"/>
          </a:xfrm>
          <a:prstGeom prst="line">
            <a:avLst/>
          </a:prstGeom>
        </p:spPr>
        <p:style>
          <a:lnRef idx="2">
            <a:schemeClr val="accent1"/>
          </a:lnRef>
          <a:fillRef idx="0">
            <a:schemeClr val="accent1"/>
          </a:fillRef>
          <a:effectRef idx="1">
            <a:schemeClr val="accent1"/>
          </a:effectRef>
          <a:fontRef idx="minor">
            <a:schemeClr val="tx1"/>
          </a:fontRef>
        </p:style>
      </p:cxnSp>
      <p:grpSp>
        <p:nvGrpSpPr>
          <p:cNvPr id="53" name="XWhite 32">
            <a:extLst>
              <a:ext uri="{FF2B5EF4-FFF2-40B4-BE49-F238E27FC236}">
                <a16:creationId xmlns:a16="http://schemas.microsoft.com/office/drawing/2014/main" id="{A8BB6111-CAE4-D667-67AE-AAB3FF68E0FB}"/>
              </a:ext>
            </a:extLst>
          </p:cNvPr>
          <p:cNvGrpSpPr>
            <a:grpSpLocks noChangeAspect="1"/>
          </p:cNvGrpSpPr>
          <p:nvPr>
            <p:custDataLst>
              <p:tags r:id="rId5"/>
            </p:custDataLst>
          </p:nvPr>
        </p:nvGrpSpPr>
        <p:grpSpPr>
          <a:xfrm>
            <a:off x="10060315" y="2478382"/>
            <a:ext cx="270629" cy="270629"/>
            <a:chOff x="1016000" y="1016000"/>
            <a:chExt cx="396228" cy="396228"/>
          </a:xfrm>
          <a:solidFill>
            <a:schemeClr val="bg2"/>
          </a:solidFill>
        </p:grpSpPr>
        <p:sp>
          <p:nvSpPr>
            <p:cNvPr id="54" name="Oval 53">
              <a:extLst>
                <a:ext uri="{FF2B5EF4-FFF2-40B4-BE49-F238E27FC236}">
                  <a16:creationId xmlns:a16="http://schemas.microsoft.com/office/drawing/2014/main" id="{38783B1A-3E28-19EF-20CC-536BE04FB0CA}"/>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2" name="Graphic 61">
              <a:extLst>
                <a:ext uri="{FF2B5EF4-FFF2-40B4-BE49-F238E27FC236}">
                  <a16:creationId xmlns:a16="http://schemas.microsoft.com/office/drawing/2014/main" id="{4BF90B87-9B49-F8BC-B7BD-5E99DA497144}"/>
                </a:ext>
              </a:extLst>
            </p:cNvPr>
            <p:cNvPicPr>
              <a:picLocks noChangeAspect="1"/>
            </p:cNvPicPr>
            <p:nvPr/>
          </p:nvPicPr>
          <p:blipFill>
            <a:blip r:embed="rId26">
              <a:extLst>
                <a:ext uri="{96DAC541-7B7A-43D3-8B79-37D633B846F1}">
                  <asvg:svgBlip xmlns:asvg="http://schemas.microsoft.com/office/drawing/2016/SVG/main" r:embed="rId28"/>
                </a:ext>
              </a:extLst>
            </a:blip>
            <a:stretch>
              <a:fillRect/>
            </a:stretch>
          </p:blipFill>
          <p:spPr>
            <a:xfrm>
              <a:off x="1023614" y="1023614"/>
              <a:ext cx="381000" cy="381000"/>
            </a:xfrm>
            <a:prstGeom prst="rect">
              <a:avLst/>
            </a:prstGeom>
          </p:spPr>
        </p:pic>
      </p:grpSp>
      <p:sp>
        <p:nvSpPr>
          <p:cNvPr id="69" name="TextBox 62">
            <a:extLst>
              <a:ext uri="{FF2B5EF4-FFF2-40B4-BE49-F238E27FC236}">
                <a16:creationId xmlns:a16="http://schemas.microsoft.com/office/drawing/2014/main" id="{53A15311-446F-3673-D1B1-22F40F9ECC22}"/>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graphicFrame>
        <p:nvGraphicFramePr>
          <p:cNvPr id="12" name="Chart 11">
            <a:extLst>
              <a:ext uri="{FF2B5EF4-FFF2-40B4-BE49-F238E27FC236}">
                <a16:creationId xmlns:a16="http://schemas.microsoft.com/office/drawing/2014/main" id="{8DA8C208-DD1E-C2B7-1C8B-7FF30461F849}"/>
              </a:ext>
            </a:extLst>
          </p:cNvPr>
          <p:cNvGraphicFramePr/>
          <p:nvPr>
            <p:custDataLst>
              <p:tags r:id="rId6"/>
            </p:custDataLst>
          </p:nvPr>
        </p:nvGraphicFramePr>
        <p:xfrm>
          <a:off x="9083675" y="3546475"/>
          <a:ext cx="2309813" cy="2409825"/>
        </p:xfrm>
        <a:graphic>
          <a:graphicData uri="http://schemas.openxmlformats.org/drawingml/2006/chart">
            <c:chart xmlns:c="http://schemas.openxmlformats.org/drawingml/2006/chart" xmlns:r="http://schemas.openxmlformats.org/officeDocument/2006/relationships" r:id="rId29"/>
          </a:graphicData>
        </a:graphic>
      </p:graphicFrame>
      <p:sp>
        <p:nvSpPr>
          <p:cNvPr id="131"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9301163" y="5422900"/>
            <a:ext cx="174625" cy="152400"/>
          </a:xfrm>
          <a:prstGeom prst="rect">
            <a:avLst/>
          </a:prstGeom>
          <a:solidFill>
            <a:schemeClr val="accent1"/>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4DB2C6A-6B5D-4284-882C-BFA7D9137836}" type="datetime'''''''''''''''''5''0'''''''''''''''''''''''''''''">
              <a:rPr lang="de-DE" altLang="en-US" sz="1000" smtClean="0">
                <a:solidFill>
                  <a:schemeClr val="tx2"/>
                </a:solidFill>
                <a:effectLst/>
                <a:cs typeface="+mn-cs"/>
              </a:rPr>
              <a:pPr lvl="0" algn="ctr">
                <a:spcBef>
                  <a:spcPct val="0"/>
                </a:spcBef>
                <a:spcAft>
                  <a:spcPct val="0"/>
                </a:spcAft>
              </a:pPr>
              <a:t>50</a:t>
            </a:fld>
            <a:endParaRPr lang="de-DE" sz="1000">
              <a:solidFill>
                <a:schemeClr val="tx2"/>
              </a:solidFill>
              <a:cs typeface="+mn-cs"/>
            </a:endParaRP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auto">
          <a:xfrm>
            <a:off x="919321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8C8E957-6C0A-4658-9C63-95EBB16A85C8}" type="datetime'''''''''''''''''Y''''''''''''ea''''r'''''''''''' 1'''''''">
              <a:rPr lang="de-DE" altLang="en-US" sz="1000" b="1" smtClean="0">
                <a:cs typeface="+mn-cs"/>
              </a:rPr>
              <a:pPr lvl="0" algn="ctr">
                <a:spcBef>
                  <a:spcPct val="0"/>
                </a:spcBef>
                <a:spcAft>
                  <a:spcPct val="0"/>
                </a:spcAft>
              </a:pPr>
              <a:t>Year 1</a:t>
            </a:fld>
            <a:endParaRPr lang="de-DE" sz="1000" b="1">
              <a:cs typeface="+mn-cs"/>
            </a:endParaRPr>
          </a:p>
        </p:txBody>
      </p:sp>
      <p:sp>
        <p:nvSpPr>
          <p:cNvPr id="43" name="Text Placeholder 4">
            <a:extLst>
              <a:ext uri="{FF2B5EF4-FFF2-40B4-BE49-F238E27FC236}">
                <a16:creationId xmlns:a16="http://schemas.microsoft.com/office/drawing/2014/main" id="{568C4124-CF03-A5E2-3715-BE9966AF7213}"/>
              </a:ext>
            </a:extLst>
          </p:cNvPr>
          <p:cNvSpPr>
            <a:spLocks noGrp="1"/>
          </p:cNvSpPr>
          <p:nvPr>
            <p:custDataLst>
              <p:tags r:id="rId9"/>
            </p:custDataLst>
          </p:nvPr>
        </p:nvSpPr>
        <p:spPr bwMode="auto">
          <a:xfrm>
            <a:off x="961866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B70740-CE32-477A-A266-0691B6A10176}" type="datetime'''''Y''''''''''''''''e''''a''r ''''''''2'''">
              <a:rPr lang="de-DE" altLang="en-US" sz="1000" b="1" smtClean="0">
                <a:cs typeface="+mn-cs"/>
              </a:rPr>
              <a:pPr lvl="0" algn="ctr">
                <a:spcBef>
                  <a:spcPct val="0"/>
                </a:spcBef>
                <a:spcAft>
                  <a:spcPct val="0"/>
                </a:spcAft>
              </a:pPr>
              <a:t>Year 2</a:t>
            </a:fld>
            <a:endParaRPr lang="de-DE" sz="1000" b="1">
              <a:cs typeface="+mn-cs"/>
            </a:endParaRPr>
          </a:p>
        </p:txBody>
      </p:sp>
      <p:sp>
        <p:nvSpPr>
          <p:cNvPr id="46" name="Text Placeholder 4">
            <a:extLst>
              <a:ext uri="{FF2B5EF4-FFF2-40B4-BE49-F238E27FC236}">
                <a16:creationId xmlns:a16="http://schemas.microsoft.com/office/drawing/2014/main" id="{4BEF68E8-9E02-0B31-83B9-702DD5B8711D}"/>
              </a:ext>
            </a:extLst>
          </p:cNvPr>
          <p:cNvSpPr>
            <a:spLocks noGrp="1"/>
          </p:cNvSpPr>
          <p:nvPr>
            <p:custDataLst>
              <p:tags r:id="rId10"/>
            </p:custDataLst>
          </p:nvPr>
        </p:nvSpPr>
        <p:spPr bwMode="auto">
          <a:xfrm>
            <a:off x="1004252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73389E-FBFE-402F-8FE9-CB27AA727F85}" type="datetime'''''Yea''r'''' ''''''''''''''''''''''''''''3'''''">
              <a:rPr lang="de-DE" altLang="en-US" sz="1000" b="1" smtClean="0">
                <a:cs typeface="+mn-cs"/>
              </a:rPr>
              <a:pPr lvl="0" algn="ctr">
                <a:spcBef>
                  <a:spcPct val="0"/>
                </a:spcBef>
                <a:spcAft>
                  <a:spcPct val="0"/>
                </a:spcAft>
              </a:pPr>
              <a:t>Year 3</a:t>
            </a:fld>
            <a:endParaRPr lang="de-DE" sz="1000" b="1">
              <a:cs typeface="+mn-cs"/>
            </a:endParaRPr>
          </a:p>
        </p:txBody>
      </p:sp>
      <p:sp>
        <p:nvSpPr>
          <p:cNvPr id="50" name="Text Placeholder 4">
            <a:extLst>
              <a:ext uri="{FF2B5EF4-FFF2-40B4-BE49-F238E27FC236}">
                <a16:creationId xmlns:a16="http://schemas.microsoft.com/office/drawing/2014/main" id="{69448910-AD99-7617-53C0-12910D7B2D7E}"/>
              </a:ext>
            </a:extLst>
          </p:cNvPr>
          <p:cNvSpPr>
            <a:spLocks noGrp="1"/>
          </p:cNvSpPr>
          <p:nvPr>
            <p:custDataLst>
              <p:tags r:id="rId11"/>
            </p:custDataLst>
          </p:nvPr>
        </p:nvSpPr>
        <p:spPr bwMode="auto">
          <a:xfrm>
            <a:off x="1046797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695A4AD-FFD0-4F46-8D9E-0D4FC5E59BD1}" type="datetime'''''''''''''Ye''''''''''''''''''''a''''''''''r'''''''' ''4'''">
              <a:rPr lang="de-DE" altLang="en-US" sz="1000" b="1" smtClean="0">
                <a:cs typeface="+mn-cs"/>
              </a:rPr>
              <a:pPr lvl="0" algn="ctr">
                <a:spcBef>
                  <a:spcPct val="0"/>
                </a:spcBef>
                <a:spcAft>
                  <a:spcPct val="0"/>
                </a:spcAft>
              </a:pPr>
              <a:t>Year 4</a:t>
            </a:fld>
            <a:endParaRPr lang="de-DE" sz="1000" b="1">
              <a:cs typeface="+mn-cs"/>
            </a:endParaRPr>
          </a:p>
        </p:txBody>
      </p:sp>
      <p:sp>
        <p:nvSpPr>
          <p:cNvPr id="63" name="Text Placeholder 4">
            <a:extLst>
              <a:ext uri="{FF2B5EF4-FFF2-40B4-BE49-F238E27FC236}">
                <a16:creationId xmlns:a16="http://schemas.microsoft.com/office/drawing/2014/main" id="{C9FCD48B-AF0E-6E69-9C78-E6E12074E53D}"/>
              </a:ext>
            </a:extLst>
          </p:cNvPr>
          <p:cNvSpPr>
            <a:spLocks noGrp="1"/>
          </p:cNvSpPr>
          <p:nvPr>
            <p:custDataLst>
              <p:tags r:id="rId12"/>
            </p:custDataLst>
          </p:nvPr>
        </p:nvSpPr>
        <p:spPr bwMode="auto">
          <a:xfrm>
            <a:off x="10891838"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F6A5C7B-E9ED-4ED7-A3C9-9BB8A67A6A63}" type="datetime'''Ye''''''''''ar'''''''''''''' 5'''''''''''''''''''''">
              <a:rPr lang="de-DE" altLang="en-US" sz="1000" b="1" smtClean="0">
                <a:cs typeface="+mn-cs"/>
              </a:rPr>
              <a:pPr lvl="0" algn="ctr">
                <a:spcBef>
                  <a:spcPct val="0"/>
                </a:spcBef>
                <a:spcAft>
                  <a:spcPct val="0"/>
                </a:spcAft>
              </a:pPr>
              <a:t>Year 5</a:t>
            </a:fld>
            <a:endParaRPr lang="de-DE" sz="1000" b="1">
              <a:cs typeface="+mn-cs"/>
            </a:endParaRPr>
          </a:p>
        </p:txBody>
      </p:sp>
      <p:sp>
        <p:nvSpPr>
          <p:cNvPr id="28"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9266239" y="5270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2B83542-CF06-4466-BC31-1B92FE26BD77}" type="datetime'''''''''''''''''''''''1''''''''''5''''''''''''''''''''''0'">
              <a:rPr lang="de-DE" altLang="en-US" sz="1000" b="1" smtClean="0">
                <a:cs typeface="+mn-cs"/>
              </a:rPr>
              <a:pPr lvl="0" algn="ctr">
                <a:spcBef>
                  <a:spcPct val="0"/>
                </a:spcBef>
                <a:spcAft>
                  <a:spcPct val="0"/>
                </a:spcAft>
              </a:pPr>
              <a:t>150</a:t>
            </a:fld>
            <a:endParaRPr lang="de-DE" sz="1000" b="1">
              <a:cs typeface="+mn-cs"/>
            </a:endParaRPr>
          </a:p>
        </p:txBody>
      </p:sp>
      <p:sp>
        <p:nvSpPr>
          <p:cNvPr id="30"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9691689" y="499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371987-F673-4FE6-B4DF-2E4308AE0FA2}" type="datetime'''''''''''''''''30''''''0'''''''''''''''''''''''''''''''''''">
              <a:rPr lang="de-DE" altLang="en-US" sz="1000" b="1" smtClean="0">
                <a:cs typeface="+mn-cs"/>
              </a:rPr>
              <a:pPr lvl="0" algn="ctr">
                <a:spcBef>
                  <a:spcPct val="0"/>
                </a:spcBef>
                <a:spcAft>
                  <a:spcPct val="0"/>
                </a:spcAft>
              </a:pPr>
              <a:t>300</a:t>
            </a:fld>
            <a:endParaRPr lang="de-DE" sz="1000" b="1">
              <a:cs typeface="+mn-cs"/>
            </a:endParaRPr>
          </a:p>
        </p:txBody>
      </p:sp>
      <p:sp>
        <p:nvSpPr>
          <p:cNvPr id="31"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10115551" y="4624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29C0E3-50FF-4142-AD3E-BD4B98E57D71}" type="datetime'''''''''5''''''00'''''''''''''''">
              <a:rPr lang="de-DE" altLang="en-US" sz="1000" b="1" smtClean="0">
                <a:cs typeface="+mn-cs"/>
              </a:rPr>
              <a:pPr lvl="0" algn="ctr">
                <a:spcBef>
                  <a:spcPct val="0"/>
                </a:spcBef>
                <a:spcAft>
                  <a:spcPct val="0"/>
                </a:spcAft>
              </a:pPr>
              <a:t>500</a:t>
            </a:fld>
            <a:endParaRPr lang="de-DE" sz="1000" b="1">
              <a:cs typeface="+mn-cs"/>
            </a:endParaRPr>
          </a:p>
        </p:txBody>
      </p:sp>
      <p:sp>
        <p:nvSpPr>
          <p:cNvPr id="8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10541001" y="42529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978F97-0A14-4592-8C7E-E6F8713F0535}" type="datetime'''''''''''''''''''''''70''0'''''''''''''''''''''''''''''''''">
              <a:rPr lang="de-DE" altLang="en-US" sz="1000" b="1" smtClean="0">
                <a:effectLst/>
                <a:cs typeface="+mn-cs"/>
              </a:rPr>
              <a:pPr lvl="0" algn="ctr">
                <a:spcBef>
                  <a:spcPct val="0"/>
                </a:spcBef>
                <a:spcAft>
                  <a:spcPct val="0"/>
                </a:spcAft>
              </a:pPr>
              <a:t>700</a:t>
            </a:fld>
            <a:endParaRPr lang="de-DE" sz="1000" b="1">
              <a:cs typeface="+mn-cs"/>
            </a:endParaRPr>
          </a:p>
        </p:txBody>
      </p:sp>
      <p:sp>
        <p:nvSpPr>
          <p:cNvPr id="98" name="Rectangle 97">
            <a:extLst>
              <a:ext uri="{FF2B5EF4-FFF2-40B4-BE49-F238E27FC236}">
                <a16:creationId xmlns:a16="http://schemas.microsoft.com/office/drawing/2014/main" id="{1C5F56B5-6907-182B-2EF9-753051E167DE}"/>
              </a:ext>
            </a:extLst>
          </p:cNvPr>
          <p:cNvSpPr/>
          <p:nvPr>
            <p:custDataLst>
              <p:tags r:id="rId17"/>
            </p:custDataLst>
          </p:nvPr>
        </p:nvSpPr>
        <p:spPr bwMode="auto">
          <a:xfrm>
            <a:off x="10633075" y="369888"/>
            <a:ext cx="109538" cy="109538"/>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9" name="Rectangle 98">
            <a:extLst>
              <a:ext uri="{FF2B5EF4-FFF2-40B4-BE49-F238E27FC236}">
                <a16:creationId xmlns:a16="http://schemas.microsoft.com/office/drawing/2014/main" id="{7BA27E91-E9C6-EBB4-D2A6-199992249189}"/>
              </a:ext>
            </a:extLst>
          </p:cNvPr>
          <p:cNvSpPr/>
          <p:nvPr>
            <p:custDataLst>
              <p:tags r:id="rId18"/>
            </p:custDataLst>
          </p:nvPr>
        </p:nvSpPr>
        <p:spPr bwMode="auto">
          <a:xfrm>
            <a:off x="10633075" y="542925"/>
            <a:ext cx="109538" cy="109538"/>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7"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auto">
          <a:xfrm>
            <a:off x="10793413" y="366713"/>
            <a:ext cx="4603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8F62FCB-7956-418B-9E43-7BB9067DD368}" type="datetime'''C''''''''''''LR'''''''''''''''''' L''''''o''''''a''d'''''">
              <a:rPr lang="de-DE" altLang="en-US" sz="800" smtClean="0">
                <a:cs typeface="+mn-cs"/>
              </a:rPr>
              <a:pPr lvl="0">
                <a:spcBef>
                  <a:spcPct val="0"/>
                </a:spcBef>
                <a:spcAft>
                  <a:spcPct val="0"/>
                </a:spcAft>
              </a:pPr>
              <a:t>CLR Load</a:t>
            </a:fld>
            <a:endParaRPr lang="de-DE" sz="800">
              <a:cs typeface="+mn-cs"/>
            </a:endParaRPr>
          </a:p>
        </p:txBody>
      </p: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auto">
          <a:xfrm>
            <a:off x="10793413" y="539750"/>
            <a:ext cx="458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C77EF8-C71E-42DF-903A-63319202F115}" type="datetime'''F''''''irm'' ''''''''''''''''L''o''a''d'''''''''''''''''''''">
              <a:rPr lang="de-DE" altLang="en-US" sz="800" smtClean="0">
                <a:cs typeface="+mn-cs"/>
              </a:rPr>
              <a:pPr lvl="0">
                <a:spcBef>
                  <a:spcPct val="0"/>
                </a:spcBef>
                <a:spcAft>
                  <a:spcPct val="0"/>
                </a:spcAft>
              </a:pPr>
              <a:t>Firm Load</a:t>
            </a:fld>
            <a:endParaRPr lang="de-DE" sz="800">
              <a:cs typeface="+mn-cs"/>
            </a:endParaRPr>
          </a:p>
        </p:txBody>
      </p:sp>
      <p:sp>
        <p:nvSpPr>
          <p:cNvPr id="150" name="Sticker">
            <a:extLst>
              <a:ext uri="{FF2B5EF4-FFF2-40B4-BE49-F238E27FC236}">
                <a16:creationId xmlns:a16="http://schemas.microsoft.com/office/drawing/2014/main" id="{F912A404-FF33-9422-106A-E8283A09862B}"/>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FF0000"/>
                </a:solidFill>
                <a:effectLst/>
                <a:uLnTx/>
                <a:uFillTx/>
                <a:latin typeface="Arial"/>
                <a:ea typeface="+mn-ea"/>
                <a:cs typeface="+mn-cs"/>
              </a:rPr>
              <a:t>POTENTIALLY FEASIBLE CONFIGURATION</a:t>
            </a:r>
          </a:p>
        </p:txBody>
      </p:sp>
      <p:sp>
        <p:nvSpPr>
          <p:cNvPr id="8" name="TrackerNumBlue 12">
            <a:extLst>
              <a:ext uri="{FF2B5EF4-FFF2-40B4-BE49-F238E27FC236}">
                <a16:creationId xmlns:a16="http://schemas.microsoft.com/office/drawing/2014/main" id="{2D1C6F6B-FAE7-5F40-8B1A-414E8D8F81F8}"/>
              </a:ext>
            </a:extLst>
          </p:cNvPr>
          <p:cNvSpPr/>
          <p:nvPr>
            <p:custDataLst>
              <p:tags r:id="rId21"/>
            </p:custDataLst>
          </p:nvPr>
        </p:nvSpPr>
        <p:spPr>
          <a:xfrm>
            <a:off x="5556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dirty="0">
                <a:solidFill>
                  <a:schemeClr val="bg1"/>
                </a:solidFill>
              </a:rPr>
              <a:t>1</a:t>
            </a:r>
          </a:p>
        </p:txBody>
      </p:sp>
      <p:sp>
        <p:nvSpPr>
          <p:cNvPr id="10" name="Rectangle 9">
            <a:extLst>
              <a:ext uri="{FF2B5EF4-FFF2-40B4-BE49-F238E27FC236}">
                <a16:creationId xmlns:a16="http://schemas.microsoft.com/office/drawing/2014/main" id="{D0E7695A-19FB-7003-9074-FA23C5C01DA1}"/>
              </a:ext>
            </a:extLst>
          </p:cNvPr>
          <p:cNvSpPr/>
          <p:nvPr/>
        </p:nvSpPr>
        <p:spPr>
          <a:xfrm>
            <a:off x="9688772" y="298080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3" name="Straight Connector 12">
            <a:extLst>
              <a:ext uri="{FF2B5EF4-FFF2-40B4-BE49-F238E27FC236}">
                <a16:creationId xmlns:a16="http://schemas.microsoft.com/office/drawing/2014/main" id="{36D8ADAD-F2CC-9619-0DBE-68A262734D3D}"/>
              </a:ext>
            </a:extLst>
          </p:cNvPr>
          <p:cNvCxnSpPr>
            <a:cxnSpLocks/>
            <a:stCxn id="10" idx="0"/>
          </p:cNvCxnSpPr>
          <p:nvPr/>
        </p:nvCxnSpPr>
        <p:spPr>
          <a:xfrm flipV="1">
            <a:off x="10195630" y="2749011"/>
            <a:ext cx="0" cy="231789"/>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41AADE7-FFD0-AE3A-5B65-03F17093C144}"/>
              </a:ext>
            </a:extLst>
          </p:cNvPr>
          <p:cNvSpPr txBox="1"/>
          <p:nvPr/>
        </p:nvSpPr>
        <p:spPr>
          <a:xfrm>
            <a:off x="8224020" y="6597651"/>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800490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hink-cell data - do not delete" hidden="1">
            <a:extLst>
              <a:ext uri="{FF2B5EF4-FFF2-40B4-BE49-F238E27FC236}">
                <a16:creationId xmlns:a16="http://schemas.microsoft.com/office/drawing/2014/main" id="{E9D29790-F3CC-EB2F-0D96-D276D85413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4" name="think-cell data - do not delete" hidden="1">
                        <a:extLst>
                          <a:ext uri="{FF2B5EF4-FFF2-40B4-BE49-F238E27FC236}">
                            <a16:creationId xmlns:a16="http://schemas.microsoft.com/office/drawing/2014/main" id="{E9D29790-F3CC-EB2F-0D96-D276D85413D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2" name="Rectangle 81">
            <a:extLst>
              <a:ext uri="{FF2B5EF4-FFF2-40B4-BE49-F238E27FC236}">
                <a16:creationId xmlns:a16="http://schemas.microsoft.com/office/drawing/2014/main" id="{ACDA3F11-3A9B-33D1-9EAF-D3119CA296A1}"/>
              </a:ext>
            </a:extLst>
          </p:cNvPr>
          <p:cNvSpPr/>
          <p:nvPr/>
        </p:nvSpPr>
        <p:spPr>
          <a:xfrm>
            <a:off x="3786286" y="1712837"/>
            <a:ext cx="2090532" cy="4475964"/>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2" name="Title 1">
            <a:extLst>
              <a:ext uri="{FF2B5EF4-FFF2-40B4-BE49-F238E27FC236}">
                <a16:creationId xmlns:a16="http://schemas.microsoft.com/office/drawing/2014/main" id="{8030306D-2BBD-1072-4418-AF87C9BEBE02}"/>
              </a:ext>
            </a:extLst>
          </p:cNvPr>
          <p:cNvSpPr>
            <a:spLocks noGrp="1"/>
          </p:cNvSpPr>
          <p:nvPr>
            <p:ph type="title"/>
          </p:nvPr>
        </p:nvSpPr>
        <p:spPr>
          <a:xfrm>
            <a:off x="1257300" y="457200"/>
            <a:ext cx="10401300" cy="664797"/>
          </a:xfrm>
        </p:spPr>
        <p:txBody>
          <a:bodyPr vert="horz">
            <a:spAutoFit/>
          </a:bodyPr>
          <a:lstStyle/>
          <a:p>
            <a:r>
              <a:rPr lang="en-US" dirty="0"/>
              <a:t>CLR and BYOG frameworks are being integrated into Batch Zero filing, forming a first comprehensive design with further refinement over time</a:t>
            </a:r>
          </a:p>
        </p:txBody>
      </p:sp>
      <p:sp>
        <p:nvSpPr>
          <p:cNvPr id="4" name="Slide Number Placeholder 3">
            <a:extLst>
              <a:ext uri="{FF2B5EF4-FFF2-40B4-BE49-F238E27FC236}">
                <a16:creationId xmlns:a16="http://schemas.microsoft.com/office/drawing/2014/main" id="{3EACD754-E719-140F-CA5A-B2996928071D}"/>
              </a:ext>
            </a:extLst>
          </p:cNvPr>
          <p:cNvSpPr>
            <a:spLocks noGrp="1"/>
          </p:cNvSpPr>
          <p:nvPr>
            <p:ph type="sldNum" sz="quarter" idx="12"/>
          </p:nvPr>
        </p:nvSpPr>
        <p:spPr/>
        <p:txBody>
          <a:bodyPr/>
          <a:lstStyle/>
          <a:p>
            <a:fld id="{BCDE79FB-97BA-492B-8D57-F1373F9ADA95}" type="slidenum">
              <a:rPr lang="en-US" smtClean="0"/>
              <a:t>6</a:t>
            </a:fld>
            <a:endParaRPr lang="en-US" dirty="0"/>
          </a:p>
        </p:txBody>
      </p:sp>
      <p:grpSp>
        <p:nvGrpSpPr>
          <p:cNvPr id="55" name="Group 54">
            <a:extLst>
              <a:ext uri="{FF2B5EF4-FFF2-40B4-BE49-F238E27FC236}">
                <a16:creationId xmlns:a16="http://schemas.microsoft.com/office/drawing/2014/main" id="{BB85625E-CB44-BD35-313B-5D3E18629945}"/>
              </a:ext>
            </a:extLst>
          </p:cNvPr>
          <p:cNvGrpSpPr/>
          <p:nvPr/>
        </p:nvGrpSpPr>
        <p:grpSpPr>
          <a:xfrm>
            <a:off x="3919164" y="2554936"/>
            <a:ext cx="1797977" cy="1705239"/>
            <a:chOff x="3812997" y="2157210"/>
            <a:chExt cx="1797977" cy="1705239"/>
          </a:xfrm>
        </p:grpSpPr>
        <p:grpSp>
          <p:nvGrpSpPr>
            <p:cNvPr id="44" name="Group 43">
              <a:extLst>
                <a:ext uri="{FF2B5EF4-FFF2-40B4-BE49-F238E27FC236}">
                  <a16:creationId xmlns:a16="http://schemas.microsoft.com/office/drawing/2014/main" id="{2147506B-F538-96F0-D61B-471ECA8C79F5}"/>
                </a:ext>
              </a:extLst>
            </p:cNvPr>
            <p:cNvGrpSpPr/>
            <p:nvPr/>
          </p:nvGrpSpPr>
          <p:grpSpPr>
            <a:xfrm>
              <a:off x="3812997" y="2157210"/>
              <a:ext cx="1797977" cy="1705239"/>
              <a:chOff x="1257300" y="1934637"/>
              <a:chExt cx="1797977" cy="1705239"/>
            </a:xfrm>
          </p:grpSpPr>
          <p:sp>
            <p:nvSpPr>
              <p:cNvPr id="45" name="Rectangle 44">
                <a:extLst>
                  <a:ext uri="{FF2B5EF4-FFF2-40B4-BE49-F238E27FC236}">
                    <a16:creationId xmlns:a16="http://schemas.microsoft.com/office/drawing/2014/main" id="{C36A547F-724F-5A3D-BB22-8F826090675B}"/>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sp>
            <p:nvSpPr>
              <p:cNvPr id="46" name="Rectangle 45">
                <a:extLst>
                  <a:ext uri="{FF2B5EF4-FFF2-40B4-BE49-F238E27FC236}">
                    <a16:creationId xmlns:a16="http://schemas.microsoft.com/office/drawing/2014/main" id="{1C3806E4-64C4-49FB-D6CD-4BE1BFF9B09C}"/>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pic>
            <p:nvPicPr>
              <p:cNvPr id="47" name="Graphic 46">
                <a:extLst>
                  <a:ext uri="{FF2B5EF4-FFF2-40B4-BE49-F238E27FC236}">
                    <a16:creationId xmlns:a16="http://schemas.microsoft.com/office/drawing/2014/main" id="{A07625DE-40FB-45C3-5EAE-B3B94425C2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2956" y="2037536"/>
                <a:ext cx="284384" cy="284384"/>
              </a:xfrm>
              <a:prstGeom prst="rect">
                <a:avLst/>
              </a:prstGeom>
            </p:spPr>
          </p:pic>
          <p:pic>
            <p:nvPicPr>
              <p:cNvPr id="48" name="Graphic 47">
                <a:extLst>
                  <a:ext uri="{FF2B5EF4-FFF2-40B4-BE49-F238E27FC236}">
                    <a16:creationId xmlns:a16="http://schemas.microsoft.com/office/drawing/2014/main" id="{4BFEAEAF-47DB-3A7A-7314-9571DC60D7E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12956" y="2918974"/>
                <a:ext cx="284384" cy="284384"/>
              </a:xfrm>
              <a:prstGeom prst="rect">
                <a:avLst/>
              </a:prstGeom>
            </p:spPr>
          </p:pic>
        </p:grpSp>
        <p:sp>
          <p:nvSpPr>
            <p:cNvPr id="14" name="Rectangle 13">
              <a:extLst>
                <a:ext uri="{FF2B5EF4-FFF2-40B4-BE49-F238E27FC236}">
                  <a16:creationId xmlns:a16="http://schemas.microsoft.com/office/drawing/2014/main" id="{911CBF23-6ACF-024E-0B73-1EB966B40003}"/>
                </a:ext>
              </a:extLst>
            </p:cNvPr>
            <p:cNvSpPr>
              <a:spLocks/>
            </p:cNvSpPr>
            <p:nvPr/>
          </p:nvSpPr>
          <p:spPr>
            <a:xfrm>
              <a:off x="3812997" y="2582885"/>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sp>
          <p:nvSpPr>
            <p:cNvPr id="15" name="Rectangle 14">
              <a:extLst>
                <a:ext uri="{FF2B5EF4-FFF2-40B4-BE49-F238E27FC236}">
                  <a16:creationId xmlns:a16="http://schemas.microsoft.com/office/drawing/2014/main" id="{C3CB2D3A-99AA-60AF-E6FF-988CB2FCF88D}"/>
                </a:ext>
              </a:extLst>
            </p:cNvPr>
            <p:cNvSpPr>
              <a:spLocks/>
            </p:cNvSpPr>
            <p:nvPr/>
          </p:nvSpPr>
          <p:spPr>
            <a:xfrm>
              <a:off x="3812997" y="3493023"/>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grpSp>
      <p:grpSp>
        <p:nvGrpSpPr>
          <p:cNvPr id="56" name="Group 55">
            <a:extLst>
              <a:ext uri="{FF2B5EF4-FFF2-40B4-BE49-F238E27FC236}">
                <a16:creationId xmlns:a16="http://schemas.microsoft.com/office/drawing/2014/main" id="{DC10F04E-D104-94C8-CC41-345DBB5BD335}"/>
              </a:ext>
            </a:extLst>
          </p:cNvPr>
          <p:cNvGrpSpPr/>
          <p:nvPr/>
        </p:nvGrpSpPr>
        <p:grpSpPr>
          <a:xfrm>
            <a:off x="6581028" y="2554936"/>
            <a:ext cx="1797977" cy="1705239"/>
            <a:chOff x="6581028" y="2157210"/>
            <a:chExt cx="1797977" cy="1705239"/>
          </a:xfrm>
        </p:grpSpPr>
        <p:grpSp>
          <p:nvGrpSpPr>
            <p:cNvPr id="49" name="Group 48">
              <a:extLst>
                <a:ext uri="{FF2B5EF4-FFF2-40B4-BE49-F238E27FC236}">
                  <a16:creationId xmlns:a16="http://schemas.microsoft.com/office/drawing/2014/main" id="{31D735C0-A8A9-5C6E-DF78-C7FDCF54F6C7}"/>
                </a:ext>
              </a:extLst>
            </p:cNvPr>
            <p:cNvGrpSpPr/>
            <p:nvPr/>
          </p:nvGrpSpPr>
          <p:grpSpPr>
            <a:xfrm>
              <a:off x="6581028" y="2157210"/>
              <a:ext cx="1797977" cy="1705239"/>
              <a:chOff x="1257300" y="1934637"/>
              <a:chExt cx="1797977" cy="1705239"/>
            </a:xfrm>
          </p:grpSpPr>
          <p:sp>
            <p:nvSpPr>
              <p:cNvPr id="50" name="Rectangle 49">
                <a:extLst>
                  <a:ext uri="{FF2B5EF4-FFF2-40B4-BE49-F238E27FC236}">
                    <a16:creationId xmlns:a16="http://schemas.microsoft.com/office/drawing/2014/main" id="{F1AB07D2-1296-B361-D02F-C96A0708FAF5}"/>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sp>
            <p:nvSpPr>
              <p:cNvPr id="51" name="Rectangle 50">
                <a:extLst>
                  <a:ext uri="{FF2B5EF4-FFF2-40B4-BE49-F238E27FC236}">
                    <a16:creationId xmlns:a16="http://schemas.microsoft.com/office/drawing/2014/main" id="{8A181FC7-29D4-5DC1-8638-14D3F3AF2A47}"/>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pic>
            <p:nvPicPr>
              <p:cNvPr id="52" name="Graphic 51">
                <a:extLst>
                  <a:ext uri="{FF2B5EF4-FFF2-40B4-BE49-F238E27FC236}">
                    <a16:creationId xmlns:a16="http://schemas.microsoft.com/office/drawing/2014/main" id="{FF9267A6-E6CA-6126-26B1-80A43EF3FB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2956" y="2037536"/>
                <a:ext cx="284384" cy="284384"/>
              </a:xfrm>
              <a:prstGeom prst="rect">
                <a:avLst/>
              </a:prstGeom>
            </p:spPr>
          </p:pic>
          <p:pic>
            <p:nvPicPr>
              <p:cNvPr id="53" name="Graphic 52">
                <a:extLst>
                  <a:ext uri="{FF2B5EF4-FFF2-40B4-BE49-F238E27FC236}">
                    <a16:creationId xmlns:a16="http://schemas.microsoft.com/office/drawing/2014/main" id="{10BA020E-94B4-C8C2-D9F5-E468CCC7238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12956" y="2918974"/>
                <a:ext cx="284384" cy="284384"/>
              </a:xfrm>
              <a:prstGeom prst="rect">
                <a:avLst/>
              </a:prstGeom>
            </p:spPr>
          </p:pic>
        </p:grpSp>
        <p:sp>
          <p:nvSpPr>
            <p:cNvPr id="20" name="Rectangle 19">
              <a:extLst>
                <a:ext uri="{FF2B5EF4-FFF2-40B4-BE49-F238E27FC236}">
                  <a16:creationId xmlns:a16="http://schemas.microsoft.com/office/drawing/2014/main" id="{832A7B09-A3DB-1D41-79D7-68220A3BE83D}"/>
                </a:ext>
              </a:extLst>
            </p:cNvPr>
            <p:cNvSpPr>
              <a:spLocks/>
            </p:cNvSpPr>
            <p:nvPr/>
          </p:nvSpPr>
          <p:spPr>
            <a:xfrm>
              <a:off x="6581028" y="2582885"/>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sp>
          <p:nvSpPr>
            <p:cNvPr id="22" name="Rectangle 21">
              <a:extLst>
                <a:ext uri="{FF2B5EF4-FFF2-40B4-BE49-F238E27FC236}">
                  <a16:creationId xmlns:a16="http://schemas.microsoft.com/office/drawing/2014/main" id="{8F109BE1-E5A6-F7E9-9B7D-2DD5C0DF585D}"/>
                </a:ext>
              </a:extLst>
            </p:cNvPr>
            <p:cNvSpPr>
              <a:spLocks/>
            </p:cNvSpPr>
            <p:nvPr/>
          </p:nvSpPr>
          <p:spPr>
            <a:xfrm>
              <a:off x="6581028" y="2766477"/>
              <a:ext cx="1797977" cy="158550"/>
            </a:xfrm>
            <a:prstGeom prst="rect">
              <a:avLst/>
            </a:prstGeom>
            <a:solidFill>
              <a:schemeClr val="accent4"/>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BYOG comments</a:t>
              </a:r>
            </a:p>
          </p:txBody>
        </p:sp>
        <p:sp>
          <p:nvSpPr>
            <p:cNvPr id="27" name="Rectangle 26">
              <a:extLst>
                <a:ext uri="{FF2B5EF4-FFF2-40B4-BE49-F238E27FC236}">
                  <a16:creationId xmlns:a16="http://schemas.microsoft.com/office/drawing/2014/main" id="{CAC6C7A7-CC6B-CE1F-0EFA-D6E9F861FEE8}"/>
                </a:ext>
              </a:extLst>
            </p:cNvPr>
            <p:cNvSpPr>
              <a:spLocks/>
            </p:cNvSpPr>
            <p:nvPr/>
          </p:nvSpPr>
          <p:spPr>
            <a:xfrm>
              <a:off x="6581028" y="3486740"/>
              <a:ext cx="1797977" cy="158550"/>
            </a:xfrm>
            <a:prstGeom prst="rect">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PCLR comments</a:t>
              </a:r>
            </a:p>
          </p:txBody>
        </p:sp>
        <p:sp>
          <p:nvSpPr>
            <p:cNvPr id="28" name="Rectangle 27">
              <a:extLst>
                <a:ext uri="{FF2B5EF4-FFF2-40B4-BE49-F238E27FC236}">
                  <a16:creationId xmlns:a16="http://schemas.microsoft.com/office/drawing/2014/main" id="{ECC9DEEB-52E1-5916-5312-4B7363FE8C1F}"/>
                </a:ext>
              </a:extLst>
            </p:cNvPr>
            <p:cNvSpPr>
              <a:spLocks/>
            </p:cNvSpPr>
            <p:nvPr/>
          </p:nvSpPr>
          <p:spPr>
            <a:xfrm>
              <a:off x="6581028" y="3670332"/>
              <a:ext cx="1797977" cy="158550"/>
            </a:xfrm>
            <a:prstGeom prst="rect">
              <a:avLst/>
            </a:prstGeom>
            <a:solidFill>
              <a:schemeClr val="accent4"/>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a:t>BYOG comments</a:t>
              </a:r>
            </a:p>
          </p:txBody>
        </p:sp>
      </p:grpSp>
      <p:sp>
        <p:nvSpPr>
          <p:cNvPr id="32" name="Arrow: Right 31">
            <a:extLst>
              <a:ext uri="{FF2B5EF4-FFF2-40B4-BE49-F238E27FC236}">
                <a16:creationId xmlns:a16="http://schemas.microsoft.com/office/drawing/2014/main" id="{736077B4-6F4A-EECF-CB35-7B7C6C4375F7}"/>
              </a:ext>
            </a:extLst>
          </p:cNvPr>
          <p:cNvSpPr/>
          <p:nvPr/>
        </p:nvSpPr>
        <p:spPr>
          <a:xfrm>
            <a:off x="1257300" y="1747401"/>
            <a:ext cx="7121705" cy="26871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C5D806A-78D9-E589-CD5F-3E35219B3E7C}"/>
              </a:ext>
            </a:extLst>
          </p:cNvPr>
          <p:cNvGrpSpPr/>
          <p:nvPr/>
        </p:nvGrpSpPr>
        <p:grpSpPr>
          <a:xfrm>
            <a:off x="1257300" y="2554936"/>
            <a:ext cx="1797977" cy="1705239"/>
            <a:chOff x="1257300" y="1934637"/>
            <a:chExt cx="1797977" cy="1705239"/>
          </a:xfrm>
        </p:grpSpPr>
        <p:sp>
          <p:nvSpPr>
            <p:cNvPr id="5" name="Rectangle 4">
              <a:extLst>
                <a:ext uri="{FF2B5EF4-FFF2-40B4-BE49-F238E27FC236}">
                  <a16:creationId xmlns:a16="http://schemas.microsoft.com/office/drawing/2014/main" id="{9703F272-1B58-DC09-D604-483D1B4D2568}"/>
                </a:ext>
              </a:extLst>
            </p:cNvPr>
            <p:cNvSpPr>
              <a:spLocks/>
            </p:cNvSpPr>
            <p:nvPr/>
          </p:nvSpPr>
          <p:spPr>
            <a:xfrm>
              <a:off x="1257300" y="1934637"/>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sp>
          <p:nvSpPr>
            <p:cNvPr id="7" name="Rectangle 6">
              <a:extLst>
                <a:ext uri="{FF2B5EF4-FFF2-40B4-BE49-F238E27FC236}">
                  <a16:creationId xmlns:a16="http://schemas.microsoft.com/office/drawing/2014/main" id="{8628D3E0-F00A-5E2B-9266-BA4A34CBD10F}"/>
                </a:ext>
              </a:extLst>
            </p:cNvPr>
            <p:cNvSpPr>
              <a:spLocks/>
            </p:cNvSpPr>
            <p:nvPr/>
          </p:nvSpPr>
          <p:spPr>
            <a:xfrm>
              <a:off x="1257300" y="2838492"/>
              <a:ext cx="1797977" cy="801384"/>
            </a:xfrm>
            <a:prstGeom prst="rect">
              <a:avLst/>
            </a:prstGeom>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dirty="0"/>
            </a:p>
          </p:txBody>
        </p:sp>
        <p:pic>
          <p:nvPicPr>
            <p:cNvPr id="35" name="Graphic 34">
              <a:extLst>
                <a:ext uri="{FF2B5EF4-FFF2-40B4-BE49-F238E27FC236}">
                  <a16:creationId xmlns:a16="http://schemas.microsoft.com/office/drawing/2014/main" id="{AF9EDB17-A529-E1B8-080D-2FCE3F5DA2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2956" y="2037536"/>
              <a:ext cx="284384" cy="284384"/>
            </a:xfrm>
            <a:prstGeom prst="rect">
              <a:avLst/>
            </a:prstGeom>
          </p:spPr>
        </p:pic>
        <p:pic>
          <p:nvPicPr>
            <p:cNvPr id="39" name="Graphic 38">
              <a:extLst>
                <a:ext uri="{FF2B5EF4-FFF2-40B4-BE49-F238E27FC236}">
                  <a16:creationId xmlns:a16="http://schemas.microsoft.com/office/drawing/2014/main" id="{45B845C7-6C98-67F1-BDC0-10A0500CA5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12956" y="2918974"/>
              <a:ext cx="284384" cy="284384"/>
            </a:xfrm>
            <a:prstGeom prst="rect">
              <a:avLst/>
            </a:prstGeom>
          </p:spPr>
        </p:pic>
      </p:grpSp>
      <p:sp>
        <p:nvSpPr>
          <p:cNvPr id="57" name="TextBox 56">
            <a:extLst>
              <a:ext uri="{FF2B5EF4-FFF2-40B4-BE49-F238E27FC236}">
                <a16:creationId xmlns:a16="http://schemas.microsoft.com/office/drawing/2014/main" id="{6F080525-1BFF-A3D0-B479-8C94D38C11F2}"/>
              </a:ext>
            </a:extLst>
          </p:cNvPr>
          <p:cNvSpPr txBox="1">
            <a:spLocks/>
          </p:cNvSpPr>
          <p:nvPr/>
        </p:nvSpPr>
        <p:spPr>
          <a:xfrm>
            <a:off x="1257300" y="4362646"/>
            <a:ext cx="1797977" cy="20005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March 4:</a:t>
            </a:r>
            <a:r>
              <a:rPr lang="en-US" sz="1200" dirty="0"/>
              <a:t> ERCOT files PGRR145 and NPRR1325</a:t>
            </a:r>
            <a:endParaRPr lang="en-US" sz="1200" i="1" noProof="1"/>
          </a:p>
          <a:p>
            <a:r>
              <a:rPr lang="en-US" sz="1200" b="1" dirty="0"/>
              <a:t>March 17 and April 4:</a:t>
            </a:r>
            <a:r>
              <a:rPr lang="en-US" sz="1200" dirty="0"/>
              <a:t> targeted ERCOT comments to incorporate stakeholder feedback</a:t>
            </a:r>
          </a:p>
          <a:p>
            <a:r>
              <a:rPr lang="en-US" sz="1200" b="1" dirty="0"/>
              <a:t>Establishes foundational framework for Batch Zero execution </a:t>
            </a:r>
            <a:r>
              <a:rPr lang="en-US" sz="1200" dirty="0"/>
              <a:t>and LLI processing</a:t>
            </a:r>
            <a:endParaRPr lang="en-US" sz="1200" i="1" noProof="1"/>
          </a:p>
        </p:txBody>
      </p:sp>
      <p:sp>
        <p:nvSpPr>
          <p:cNvPr id="58" name="TextBox 57">
            <a:extLst>
              <a:ext uri="{FF2B5EF4-FFF2-40B4-BE49-F238E27FC236}">
                <a16:creationId xmlns:a16="http://schemas.microsoft.com/office/drawing/2014/main" id="{96147D91-BD19-FBF2-A456-A7ED190DDC8C}"/>
              </a:ext>
            </a:extLst>
          </p:cNvPr>
          <p:cNvSpPr txBox="1">
            <a:spLocks/>
          </p:cNvSpPr>
          <p:nvPr/>
        </p:nvSpPr>
        <p:spPr>
          <a:xfrm>
            <a:off x="3919164" y="4362646"/>
            <a:ext cx="1797977"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April 13: </a:t>
            </a:r>
            <a:r>
              <a:rPr lang="en-US" sz="1200" dirty="0"/>
              <a:t>PCLR introduced as modular enhancement via comments to PGRR145 / NPRR1325</a:t>
            </a:r>
          </a:p>
          <a:p>
            <a:r>
              <a:rPr lang="en-US" sz="1200" b="1" dirty="0"/>
              <a:t>Enables early shaping of controllable load pathway</a:t>
            </a:r>
            <a:r>
              <a:rPr lang="en-US" sz="1200" dirty="0"/>
              <a:t> without delaying core filing</a:t>
            </a:r>
            <a:endParaRPr lang="en-US" sz="1200" i="1" noProof="1"/>
          </a:p>
        </p:txBody>
      </p:sp>
      <p:sp>
        <p:nvSpPr>
          <p:cNvPr id="59" name="TextBox 58">
            <a:extLst>
              <a:ext uri="{FF2B5EF4-FFF2-40B4-BE49-F238E27FC236}">
                <a16:creationId xmlns:a16="http://schemas.microsoft.com/office/drawing/2014/main" id="{C0E512AD-CFEA-7A53-74D4-CC0E97678618}"/>
              </a:ext>
            </a:extLst>
          </p:cNvPr>
          <p:cNvSpPr txBox="1">
            <a:spLocks/>
          </p:cNvSpPr>
          <p:nvPr/>
        </p:nvSpPr>
        <p:spPr>
          <a:xfrm>
            <a:off x="6581028" y="4362646"/>
            <a:ext cx="1797977" cy="17389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April (TBD): </a:t>
            </a:r>
            <a:r>
              <a:rPr lang="en-US" sz="1200" dirty="0"/>
              <a:t>BYOG</a:t>
            </a:r>
            <a:r>
              <a:rPr lang="en-US" sz="1200" b="1" dirty="0"/>
              <a:t> </a:t>
            </a:r>
            <a:r>
              <a:rPr lang="en-US" sz="1200" dirty="0"/>
              <a:t>introduced as modular enhancement via comments to PGRR145 / NPRR1325</a:t>
            </a:r>
          </a:p>
          <a:p>
            <a:r>
              <a:rPr lang="en-US" sz="1200" b="1" dirty="0"/>
              <a:t>Enables integration of generation-backed load pathway </a:t>
            </a:r>
            <a:r>
              <a:rPr lang="en-US" sz="1200" dirty="0"/>
              <a:t>without delaying core filing</a:t>
            </a:r>
            <a:endParaRPr lang="en-US" sz="1200" i="1" noProof="1"/>
          </a:p>
        </p:txBody>
      </p:sp>
      <p:grpSp>
        <p:nvGrpSpPr>
          <p:cNvPr id="63" name="Group 62">
            <a:extLst>
              <a:ext uri="{FF2B5EF4-FFF2-40B4-BE49-F238E27FC236}">
                <a16:creationId xmlns:a16="http://schemas.microsoft.com/office/drawing/2014/main" id="{B691B4FC-E936-42C8-CC72-9D34A9F9D2D8}"/>
              </a:ext>
            </a:extLst>
          </p:cNvPr>
          <p:cNvGrpSpPr/>
          <p:nvPr/>
        </p:nvGrpSpPr>
        <p:grpSpPr>
          <a:xfrm>
            <a:off x="1257300" y="1428646"/>
            <a:ext cx="7121705" cy="220337"/>
            <a:chOff x="1257300" y="1284810"/>
            <a:chExt cx="7121705" cy="220337"/>
          </a:xfrm>
        </p:grpSpPr>
        <p:cxnSp>
          <p:nvCxnSpPr>
            <p:cNvPr id="60" name="LineBasicDefault 292">
              <a:extLst>
                <a:ext uri="{FF2B5EF4-FFF2-40B4-BE49-F238E27FC236}">
                  <a16:creationId xmlns:a16="http://schemas.microsoft.com/office/drawing/2014/main" id="{52195E0B-F3D7-B1A3-9345-3EA08E03EF12}"/>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C53E0A5-3F2A-A412-842F-33CD1F6B5CD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Path of PGRR145 and NPRR1325 towards governance approval</a:t>
              </a:r>
              <a:endParaRPr lang="en-US" sz="1200" noProof="1"/>
            </a:p>
          </p:txBody>
        </p:sp>
      </p:grpSp>
      <p:grpSp>
        <p:nvGrpSpPr>
          <p:cNvPr id="64" name="Group 63">
            <a:extLst>
              <a:ext uri="{FF2B5EF4-FFF2-40B4-BE49-F238E27FC236}">
                <a16:creationId xmlns:a16="http://schemas.microsoft.com/office/drawing/2014/main" id="{D2FFA642-1755-0D77-D97F-E4F9B66FE4B5}"/>
              </a:ext>
            </a:extLst>
          </p:cNvPr>
          <p:cNvGrpSpPr>
            <a:grpSpLocks/>
          </p:cNvGrpSpPr>
          <p:nvPr/>
        </p:nvGrpSpPr>
        <p:grpSpPr>
          <a:xfrm>
            <a:off x="9389405" y="1428646"/>
            <a:ext cx="2269195" cy="220337"/>
            <a:chOff x="1257300" y="1284810"/>
            <a:chExt cx="7121705" cy="220337"/>
          </a:xfrm>
        </p:grpSpPr>
        <p:cxnSp>
          <p:nvCxnSpPr>
            <p:cNvPr id="65" name="LineBasicDefault 292">
              <a:extLst>
                <a:ext uri="{FF2B5EF4-FFF2-40B4-BE49-F238E27FC236}">
                  <a16:creationId xmlns:a16="http://schemas.microsoft.com/office/drawing/2014/main" id="{D9984D70-0507-AD72-22CA-56E7502540D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4C77100-6B7B-E5ED-7496-0593328D484F}"/>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Key takeaways</a:t>
              </a:r>
              <a:endParaRPr lang="en-US" sz="1200" noProof="1"/>
            </a:p>
          </p:txBody>
        </p:sp>
      </p:grpSp>
      <p:grpSp>
        <p:nvGrpSpPr>
          <p:cNvPr id="70" name="ChevronBlue 70">
            <a:extLst>
              <a:ext uri="{FF2B5EF4-FFF2-40B4-BE49-F238E27FC236}">
                <a16:creationId xmlns:a16="http://schemas.microsoft.com/office/drawing/2014/main" id="{F7A84FDD-9DA5-EB7F-FED0-7FB2682CD201}"/>
              </a:ext>
            </a:extLst>
          </p:cNvPr>
          <p:cNvGrpSpPr>
            <a:grpSpLocks noChangeAspect="1"/>
          </p:cNvGrpSpPr>
          <p:nvPr>
            <p:custDataLst>
              <p:tags r:id="rId2"/>
            </p:custDataLst>
          </p:nvPr>
        </p:nvGrpSpPr>
        <p:grpSpPr>
          <a:xfrm>
            <a:off x="8686091" y="1474826"/>
            <a:ext cx="396228" cy="396228"/>
            <a:chOff x="1016000" y="1016000"/>
            <a:chExt cx="396228" cy="396228"/>
          </a:xfrm>
        </p:grpSpPr>
        <p:sp>
          <p:nvSpPr>
            <p:cNvPr id="67" name="Oval 66">
              <a:extLst>
                <a:ext uri="{FF2B5EF4-FFF2-40B4-BE49-F238E27FC236}">
                  <a16:creationId xmlns:a16="http://schemas.microsoft.com/office/drawing/2014/main" id="{E6E6A314-8537-FB44-5DAC-DF20972FFC69}"/>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a:extLst>
                <a:ext uri="{FF2B5EF4-FFF2-40B4-BE49-F238E27FC236}">
                  <a16:creationId xmlns:a16="http://schemas.microsoft.com/office/drawing/2014/main" id="{31A642BB-3F0A-3F11-2DA1-1BCD15AC45C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sp>
        <p:nvSpPr>
          <p:cNvPr id="72" name="TextBox 71">
            <a:extLst>
              <a:ext uri="{FF2B5EF4-FFF2-40B4-BE49-F238E27FC236}">
                <a16:creationId xmlns:a16="http://schemas.microsoft.com/office/drawing/2014/main" id="{9C5982C6-92C9-F638-9C29-C3FAF1C01E85}"/>
              </a:ext>
            </a:extLst>
          </p:cNvPr>
          <p:cNvSpPr txBox="1">
            <a:spLocks/>
          </p:cNvSpPr>
          <p:nvPr/>
        </p:nvSpPr>
        <p:spPr>
          <a:xfrm>
            <a:off x="9389405" y="1756880"/>
            <a:ext cx="2269195" cy="22033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Font typeface="Arial" panose="020B0604020202020204" pitchFamily="34" charset="0"/>
              <a:buChar char="•"/>
            </a:pPr>
            <a:r>
              <a:rPr lang="en-US" sz="1200" b="1" dirty="0"/>
              <a:t>Modular approach enables speed without locking design:</a:t>
            </a:r>
            <a:r>
              <a:rPr lang="en-US" sz="1200" dirty="0"/>
              <a:t> core framework advanced while PCLR and BYOG are developed in parallel</a:t>
            </a:r>
          </a:p>
          <a:p>
            <a:pPr marL="171450" indent="-171450">
              <a:buFont typeface="Arial" panose="020B0604020202020204" pitchFamily="34" charset="0"/>
              <a:buChar char="•"/>
            </a:pPr>
            <a:r>
              <a:rPr lang="en-US" sz="1200" b="1" dirty="0"/>
              <a:t>Convergence toward June Board:</a:t>
            </a:r>
            <a:r>
              <a:rPr lang="en-US" sz="1200" dirty="0"/>
              <a:t> PGRR145/NPRR1325, PCLR, and BYOG converge into a complete, minimum viable package for decision-making</a:t>
            </a:r>
          </a:p>
          <a:p>
            <a:pPr marL="171450" indent="-171450">
              <a:buFont typeface="Arial" panose="020B0604020202020204" pitchFamily="34" charset="0"/>
              <a:buChar char="•"/>
            </a:pPr>
            <a:r>
              <a:rPr lang="en-US" sz="1200" b="1" dirty="0"/>
              <a:t>Minimum viable, not final design:</a:t>
            </a:r>
            <a:r>
              <a:rPr lang="en-US" sz="1200" dirty="0"/>
              <a:t> PCLR and BYOG are introduced as initial concepts, with further refinement expected post June Board</a:t>
            </a:r>
            <a:endParaRPr lang="en-US" sz="1200" i="1" noProof="1"/>
          </a:p>
        </p:txBody>
      </p:sp>
      <p:sp>
        <p:nvSpPr>
          <p:cNvPr id="73" name="5. Source">
            <a:extLst>
              <a:ext uri="{FF2B5EF4-FFF2-40B4-BE49-F238E27FC236}">
                <a16:creationId xmlns:a16="http://schemas.microsoft.com/office/drawing/2014/main" id="{8F3C47FC-63F9-F364-BBE0-0EA19F226E5F}"/>
              </a:ext>
            </a:extLst>
          </p:cNvPr>
          <p:cNvSpPr txBox="1"/>
          <p:nvPr>
            <p:custDataLst>
              <p:tags r:id="rId3"/>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dirty="0"/>
              <a:t>Source: ERCOT discussion</a:t>
            </a:r>
            <a:endParaRPr lang="en-US" sz="800" dirty="0"/>
          </a:p>
        </p:txBody>
      </p:sp>
      <p:sp>
        <p:nvSpPr>
          <p:cNvPr id="74" name="TrackerNumWhite 74">
            <a:extLst>
              <a:ext uri="{FF2B5EF4-FFF2-40B4-BE49-F238E27FC236}">
                <a16:creationId xmlns:a16="http://schemas.microsoft.com/office/drawing/2014/main" id="{BEA1BC78-189B-4076-E554-B2BC88C72A41}"/>
              </a:ext>
            </a:extLst>
          </p:cNvPr>
          <p:cNvSpPr/>
          <p:nvPr>
            <p:custDataLst>
              <p:tags r:id="rId4"/>
            </p:custDataLst>
          </p:nvPr>
        </p:nvSpPr>
        <p:spPr>
          <a:xfrm>
            <a:off x="1257300"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accent1"/>
                </a:solidFill>
              </a:rPr>
              <a:t>1</a:t>
            </a:r>
          </a:p>
        </p:txBody>
      </p:sp>
      <p:sp>
        <p:nvSpPr>
          <p:cNvPr id="76" name="TrackerNumWhite 74">
            <a:extLst>
              <a:ext uri="{FF2B5EF4-FFF2-40B4-BE49-F238E27FC236}">
                <a16:creationId xmlns:a16="http://schemas.microsoft.com/office/drawing/2014/main" id="{FB3599FC-EE65-E8F4-6FCF-6F5144E84606}"/>
              </a:ext>
            </a:extLst>
          </p:cNvPr>
          <p:cNvSpPr/>
          <p:nvPr>
            <p:custDataLst>
              <p:tags r:id="rId5"/>
            </p:custDataLst>
          </p:nvPr>
        </p:nvSpPr>
        <p:spPr>
          <a:xfrm>
            <a:off x="3919164"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solidFill>
                  <a:schemeClr val="accent1"/>
                </a:solidFill>
              </a:rPr>
              <a:t>2</a:t>
            </a:r>
          </a:p>
        </p:txBody>
      </p:sp>
      <p:sp>
        <p:nvSpPr>
          <p:cNvPr id="77" name="TrackerNumWhite 74">
            <a:extLst>
              <a:ext uri="{FF2B5EF4-FFF2-40B4-BE49-F238E27FC236}">
                <a16:creationId xmlns:a16="http://schemas.microsoft.com/office/drawing/2014/main" id="{AF2678DC-ABAE-5896-7EC0-C13529983854}"/>
              </a:ext>
            </a:extLst>
          </p:cNvPr>
          <p:cNvSpPr/>
          <p:nvPr>
            <p:custDataLst>
              <p:tags r:id="rId6"/>
            </p:custDataLst>
          </p:nvPr>
        </p:nvSpPr>
        <p:spPr>
          <a:xfrm>
            <a:off x="6581028" y="1742088"/>
            <a:ext cx="279340" cy="279340"/>
          </a:xfrm>
          <a:prstGeom prst="ellipse">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solidFill>
                  <a:schemeClr val="accent1"/>
                </a:solidFill>
              </a:rPr>
              <a:t>3</a:t>
            </a:r>
          </a:p>
        </p:txBody>
      </p:sp>
      <p:sp>
        <p:nvSpPr>
          <p:cNvPr id="78" name="TextBox 77">
            <a:extLst>
              <a:ext uri="{FF2B5EF4-FFF2-40B4-BE49-F238E27FC236}">
                <a16:creationId xmlns:a16="http://schemas.microsoft.com/office/drawing/2014/main" id="{DB48031A-DE82-FE41-F24B-11CCE56335AC}"/>
              </a:ext>
            </a:extLst>
          </p:cNvPr>
          <p:cNvSpPr txBox="1">
            <a:spLocks/>
          </p:cNvSpPr>
          <p:nvPr/>
        </p:nvSpPr>
        <p:spPr>
          <a:xfrm>
            <a:off x="1257300"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Core Batch Zero framework established</a:t>
            </a:r>
            <a:endParaRPr lang="en-US" sz="1200" b="1" i="1" noProof="1"/>
          </a:p>
        </p:txBody>
      </p:sp>
      <p:sp>
        <p:nvSpPr>
          <p:cNvPr id="79" name="TextBox 78">
            <a:extLst>
              <a:ext uri="{FF2B5EF4-FFF2-40B4-BE49-F238E27FC236}">
                <a16:creationId xmlns:a16="http://schemas.microsoft.com/office/drawing/2014/main" id="{3CCBA5E6-7E81-BD74-096F-3FB4D96A4976}"/>
              </a:ext>
            </a:extLst>
          </p:cNvPr>
          <p:cNvSpPr txBox="1">
            <a:spLocks/>
          </p:cNvSpPr>
          <p:nvPr/>
        </p:nvSpPr>
        <p:spPr>
          <a:xfrm>
            <a:off x="3919164"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PCLR framework integration</a:t>
            </a:r>
            <a:endParaRPr lang="en-US" sz="1200" i="1" noProof="1"/>
          </a:p>
        </p:txBody>
      </p:sp>
      <p:sp>
        <p:nvSpPr>
          <p:cNvPr id="80" name="TextBox 79">
            <a:extLst>
              <a:ext uri="{FF2B5EF4-FFF2-40B4-BE49-F238E27FC236}">
                <a16:creationId xmlns:a16="http://schemas.microsoft.com/office/drawing/2014/main" id="{226A7F85-1797-D1CB-21A5-502C2463FCFF}"/>
              </a:ext>
            </a:extLst>
          </p:cNvPr>
          <p:cNvSpPr txBox="1">
            <a:spLocks/>
          </p:cNvSpPr>
          <p:nvPr/>
        </p:nvSpPr>
        <p:spPr>
          <a:xfrm>
            <a:off x="6581028" y="2113062"/>
            <a:ext cx="179797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BYOG framework integration</a:t>
            </a:r>
            <a:endParaRPr lang="en-US" sz="1200" i="1" noProof="1"/>
          </a:p>
        </p:txBody>
      </p:sp>
      <p:grpSp>
        <p:nvGrpSpPr>
          <p:cNvPr id="83" name="Group 82">
            <a:extLst>
              <a:ext uri="{FF2B5EF4-FFF2-40B4-BE49-F238E27FC236}">
                <a16:creationId xmlns:a16="http://schemas.microsoft.com/office/drawing/2014/main" id="{2FB92C48-FC4A-AB76-B066-A08D6F3CFCA2}"/>
              </a:ext>
            </a:extLst>
          </p:cNvPr>
          <p:cNvGrpSpPr/>
          <p:nvPr/>
        </p:nvGrpSpPr>
        <p:grpSpPr>
          <a:xfrm>
            <a:off x="10546232" y="1188271"/>
            <a:ext cx="1112368" cy="182880"/>
            <a:chOff x="9821691" y="802760"/>
            <a:chExt cx="1112368" cy="182880"/>
          </a:xfrm>
        </p:grpSpPr>
        <p:sp>
          <p:nvSpPr>
            <p:cNvPr id="84" name="Rectangle 83">
              <a:extLst>
                <a:ext uri="{FF2B5EF4-FFF2-40B4-BE49-F238E27FC236}">
                  <a16:creationId xmlns:a16="http://schemas.microsoft.com/office/drawing/2014/main" id="{EC89E3A8-58E7-7436-FC59-7FA5CF8460AD}"/>
                </a:ext>
              </a:extLst>
            </p:cNvPr>
            <p:cNvSpPr/>
            <p:nvPr/>
          </p:nvSpPr>
          <p:spPr>
            <a:xfrm>
              <a:off x="9821691" y="802760"/>
              <a:ext cx="182880" cy="182880"/>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85" name="TextBox 84">
              <a:extLst>
                <a:ext uri="{FF2B5EF4-FFF2-40B4-BE49-F238E27FC236}">
                  <a16:creationId xmlns:a16="http://schemas.microsoft.com/office/drawing/2014/main" id="{E7553A7E-6C95-0D09-0A0E-968805471B2F}"/>
                </a:ext>
              </a:extLst>
            </p:cNvPr>
            <p:cNvSpPr txBox="1">
              <a:spLocks/>
            </p:cNvSpPr>
            <p:nvPr/>
          </p:nvSpPr>
          <p:spPr>
            <a:xfrm>
              <a:off x="10117524" y="813409"/>
              <a:ext cx="816535"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dirty="0"/>
                <a:t>Detailed next</a:t>
              </a:r>
            </a:p>
          </p:txBody>
        </p:sp>
      </p:grpSp>
      <p:sp>
        <p:nvSpPr>
          <p:cNvPr id="90" name="TextBox 89">
            <a:extLst>
              <a:ext uri="{FF2B5EF4-FFF2-40B4-BE49-F238E27FC236}">
                <a16:creationId xmlns:a16="http://schemas.microsoft.com/office/drawing/2014/main" id="{E71EB925-DADC-0A0F-73C7-6EBF7039D6BF}"/>
              </a:ext>
            </a:extLst>
          </p:cNvPr>
          <p:cNvSpPr txBox="1">
            <a:spLocks/>
          </p:cNvSpPr>
          <p:nvPr/>
        </p:nvSpPr>
        <p:spPr>
          <a:xfrm>
            <a:off x="1736903"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PGRR145</a:t>
            </a:r>
            <a:endParaRPr lang="en-US" sz="1200" i="1" noProof="1">
              <a:solidFill>
                <a:schemeClr val="bg1"/>
              </a:solidFill>
            </a:endParaRPr>
          </a:p>
        </p:txBody>
      </p:sp>
      <p:sp>
        <p:nvSpPr>
          <p:cNvPr id="91" name="TextBox 90">
            <a:extLst>
              <a:ext uri="{FF2B5EF4-FFF2-40B4-BE49-F238E27FC236}">
                <a16:creationId xmlns:a16="http://schemas.microsoft.com/office/drawing/2014/main" id="{B6440C96-DF0C-F136-F93E-6B267EAB98A0}"/>
              </a:ext>
            </a:extLst>
          </p:cNvPr>
          <p:cNvSpPr txBox="1">
            <a:spLocks/>
          </p:cNvSpPr>
          <p:nvPr/>
        </p:nvSpPr>
        <p:spPr>
          <a:xfrm>
            <a:off x="4398767"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PGRR145</a:t>
            </a:r>
            <a:endParaRPr lang="en-US" sz="1200" i="1" noProof="1">
              <a:solidFill>
                <a:schemeClr val="bg1"/>
              </a:solidFill>
            </a:endParaRPr>
          </a:p>
        </p:txBody>
      </p:sp>
      <p:sp>
        <p:nvSpPr>
          <p:cNvPr id="92" name="TextBox 91">
            <a:extLst>
              <a:ext uri="{FF2B5EF4-FFF2-40B4-BE49-F238E27FC236}">
                <a16:creationId xmlns:a16="http://schemas.microsoft.com/office/drawing/2014/main" id="{33C6E9CE-E258-63ED-846C-BD87BA8AB75D}"/>
              </a:ext>
            </a:extLst>
          </p:cNvPr>
          <p:cNvSpPr txBox="1">
            <a:spLocks/>
          </p:cNvSpPr>
          <p:nvPr/>
        </p:nvSpPr>
        <p:spPr>
          <a:xfrm>
            <a:off x="7060631" y="2707694"/>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PGRR145</a:t>
            </a:r>
            <a:endParaRPr lang="en-US" sz="1200" i="1" noProof="1">
              <a:solidFill>
                <a:schemeClr val="bg1"/>
              </a:solidFill>
            </a:endParaRPr>
          </a:p>
        </p:txBody>
      </p:sp>
      <p:sp>
        <p:nvSpPr>
          <p:cNvPr id="93" name="TextBox 92">
            <a:extLst>
              <a:ext uri="{FF2B5EF4-FFF2-40B4-BE49-F238E27FC236}">
                <a16:creationId xmlns:a16="http://schemas.microsoft.com/office/drawing/2014/main" id="{4F74B0CE-B577-BC63-4ECA-212767D228D2}"/>
              </a:ext>
            </a:extLst>
          </p:cNvPr>
          <p:cNvSpPr txBox="1">
            <a:spLocks/>
          </p:cNvSpPr>
          <p:nvPr/>
        </p:nvSpPr>
        <p:spPr>
          <a:xfrm>
            <a:off x="1736903"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NPRR1325</a:t>
            </a:r>
            <a:endParaRPr lang="en-US" sz="1200" i="1" noProof="1">
              <a:solidFill>
                <a:schemeClr val="bg1"/>
              </a:solidFill>
            </a:endParaRPr>
          </a:p>
        </p:txBody>
      </p:sp>
      <p:sp>
        <p:nvSpPr>
          <p:cNvPr id="94" name="TextBox 93">
            <a:extLst>
              <a:ext uri="{FF2B5EF4-FFF2-40B4-BE49-F238E27FC236}">
                <a16:creationId xmlns:a16="http://schemas.microsoft.com/office/drawing/2014/main" id="{E8B614D9-2379-A33B-CADA-537FBBDC9D16}"/>
              </a:ext>
            </a:extLst>
          </p:cNvPr>
          <p:cNvSpPr txBox="1">
            <a:spLocks/>
          </p:cNvSpPr>
          <p:nvPr/>
        </p:nvSpPr>
        <p:spPr>
          <a:xfrm>
            <a:off x="4398767"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NPRR1325</a:t>
            </a:r>
            <a:endParaRPr lang="en-US" sz="1200" i="1" noProof="1">
              <a:solidFill>
                <a:schemeClr val="bg1"/>
              </a:solidFill>
            </a:endParaRPr>
          </a:p>
        </p:txBody>
      </p:sp>
      <p:sp>
        <p:nvSpPr>
          <p:cNvPr id="95" name="TextBox 94">
            <a:extLst>
              <a:ext uri="{FF2B5EF4-FFF2-40B4-BE49-F238E27FC236}">
                <a16:creationId xmlns:a16="http://schemas.microsoft.com/office/drawing/2014/main" id="{E347F497-FF4B-100A-6313-A5F3CF61B53F}"/>
              </a:ext>
            </a:extLst>
          </p:cNvPr>
          <p:cNvSpPr txBox="1">
            <a:spLocks/>
          </p:cNvSpPr>
          <p:nvPr/>
        </p:nvSpPr>
        <p:spPr>
          <a:xfrm>
            <a:off x="7060631" y="3580369"/>
            <a:ext cx="83877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chemeClr val="bg1"/>
                </a:solidFill>
              </a:rPr>
              <a:t>NPRR1325</a:t>
            </a:r>
            <a:endParaRPr lang="en-US" sz="1200" i="1" noProof="1">
              <a:solidFill>
                <a:schemeClr val="bg1"/>
              </a:solidFill>
            </a:endParaRPr>
          </a:p>
        </p:txBody>
      </p:sp>
    </p:spTree>
    <p:extLst>
      <p:ext uri="{BB962C8B-B14F-4D97-AF65-F5344CB8AC3E}">
        <p14:creationId xmlns:p14="http://schemas.microsoft.com/office/powerpoint/2010/main" val="28984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3E27FD7B-68DF-CECA-BE1F-C9342B7E1A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34" name="think-cell data - do not delete" hidden="1">
                        <a:extLst>
                          <a:ext uri="{FF2B5EF4-FFF2-40B4-BE49-F238E27FC236}">
                            <a16:creationId xmlns:a16="http://schemas.microsoft.com/office/drawing/2014/main" id="{3E27FD7B-68DF-CECA-BE1F-C9342B7E1A9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28B2C7-B7E5-CB3A-2BF4-FBDE3EDA27FE}"/>
              </a:ext>
            </a:extLst>
          </p:cNvPr>
          <p:cNvSpPr>
            <a:spLocks noGrp="1"/>
          </p:cNvSpPr>
          <p:nvPr>
            <p:ph type="title"/>
          </p:nvPr>
        </p:nvSpPr>
        <p:spPr>
          <a:xfrm>
            <a:off x="1257300" y="457200"/>
            <a:ext cx="10401300" cy="664797"/>
          </a:xfrm>
        </p:spPr>
        <p:txBody>
          <a:bodyPr vert="horz">
            <a:spAutoFit/>
          </a:bodyPr>
          <a:lstStyle/>
          <a:p>
            <a:r>
              <a:rPr lang="en-US" dirty="0"/>
              <a:t>PCLR introduces a flexible pathway within Batch Zero, requiring targeted updates across PGRR sections</a:t>
            </a:r>
          </a:p>
        </p:txBody>
      </p:sp>
      <p:sp>
        <p:nvSpPr>
          <p:cNvPr id="6" name="Slide Number Placeholder 4">
            <a:extLst>
              <a:ext uri="{FF2B5EF4-FFF2-40B4-BE49-F238E27FC236}">
                <a16:creationId xmlns:a16="http://schemas.microsoft.com/office/drawing/2014/main" id="{855F5532-7E20-A790-B979-0399F6C1550D}"/>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7</a:t>
            </a:fld>
            <a:endParaRPr lang="en-US" dirty="0"/>
          </a:p>
        </p:txBody>
      </p:sp>
      <p:cxnSp>
        <p:nvCxnSpPr>
          <p:cNvPr id="7" name="LineBasicDefault 19">
            <a:extLst>
              <a:ext uri="{FF2B5EF4-FFF2-40B4-BE49-F238E27FC236}">
                <a16:creationId xmlns:a16="http://schemas.microsoft.com/office/drawing/2014/main" id="{A927E39B-E384-1DA2-9499-1568113979D8}"/>
              </a:ext>
            </a:extLst>
          </p:cNvPr>
          <p:cNvCxnSpPr>
            <a:cxnSpLocks/>
          </p:cNvCxnSpPr>
          <p:nvPr>
            <p:custDataLst>
              <p:tags r:id="rId2"/>
            </p:custDataLst>
          </p:nvPr>
        </p:nvCxnSpPr>
        <p:spPr>
          <a:xfrm>
            <a:off x="1257300" y="1548290"/>
            <a:ext cx="3107124"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C6DAFA1-9A9B-06CE-C32F-83668D51A210}"/>
              </a:ext>
            </a:extLst>
          </p:cNvPr>
          <p:cNvSpPr txBox="1">
            <a:spLocks/>
          </p:cNvSpPr>
          <p:nvPr/>
        </p:nvSpPr>
        <p:spPr>
          <a:xfrm>
            <a:off x="1257300" y="1289387"/>
            <a:ext cx="3107124"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PGRR145 reference section</a:t>
            </a:r>
          </a:p>
        </p:txBody>
      </p:sp>
      <p:sp>
        <p:nvSpPr>
          <p:cNvPr id="11" name="TextBox 10">
            <a:extLst>
              <a:ext uri="{FF2B5EF4-FFF2-40B4-BE49-F238E27FC236}">
                <a16:creationId xmlns:a16="http://schemas.microsoft.com/office/drawing/2014/main" id="{3E263A8D-9B6A-AD00-48AB-777F6A1E6767}"/>
              </a:ext>
            </a:extLst>
          </p:cNvPr>
          <p:cNvSpPr txBox="1">
            <a:spLocks/>
          </p:cNvSpPr>
          <p:nvPr/>
        </p:nvSpPr>
        <p:spPr>
          <a:xfrm>
            <a:off x="1257300" y="159836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9.2 </a:t>
            </a:r>
            <a:r>
              <a:rPr lang="en-US" sz="1200" dirty="0"/>
              <a:t>– Applicability, Eligibility, and Submission Requirements</a:t>
            </a:r>
            <a:endParaRPr lang="en-US" sz="1200" b="1" dirty="0"/>
          </a:p>
        </p:txBody>
      </p:sp>
      <p:sp>
        <p:nvSpPr>
          <p:cNvPr id="12" name="TextBox 11">
            <a:extLst>
              <a:ext uri="{FF2B5EF4-FFF2-40B4-BE49-F238E27FC236}">
                <a16:creationId xmlns:a16="http://schemas.microsoft.com/office/drawing/2014/main" id="{B50E5753-9ECB-3DF8-CD5F-5F287C1BF73F}"/>
              </a:ext>
            </a:extLst>
          </p:cNvPr>
          <p:cNvSpPr txBox="1">
            <a:spLocks/>
          </p:cNvSpPr>
          <p:nvPr/>
        </p:nvSpPr>
        <p:spPr>
          <a:xfrm>
            <a:off x="1257300" y="281629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9.3 – </a:t>
            </a:r>
            <a:r>
              <a:rPr lang="en-US" sz="1200" dirty="0"/>
              <a:t>Batch Zero Interconnection Study Methodology</a:t>
            </a:r>
            <a:endParaRPr lang="en-US" sz="1200" b="1" dirty="0"/>
          </a:p>
        </p:txBody>
      </p:sp>
      <p:sp>
        <p:nvSpPr>
          <p:cNvPr id="13" name="TextBox 12">
            <a:extLst>
              <a:ext uri="{FF2B5EF4-FFF2-40B4-BE49-F238E27FC236}">
                <a16:creationId xmlns:a16="http://schemas.microsoft.com/office/drawing/2014/main" id="{BC3944F1-90D5-D56D-9C70-2296B107E929}"/>
              </a:ext>
            </a:extLst>
          </p:cNvPr>
          <p:cNvSpPr txBox="1">
            <a:spLocks/>
          </p:cNvSpPr>
          <p:nvPr/>
        </p:nvSpPr>
        <p:spPr>
          <a:xfrm>
            <a:off x="1257300" y="3661742"/>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9.4 – </a:t>
            </a:r>
            <a:r>
              <a:rPr lang="en-US" sz="1200" dirty="0"/>
              <a:t>Batch Zero Results and Commitment Requirements</a:t>
            </a:r>
            <a:endParaRPr lang="en-US" sz="1200" b="1" dirty="0"/>
          </a:p>
        </p:txBody>
      </p:sp>
      <p:sp>
        <p:nvSpPr>
          <p:cNvPr id="14" name="TextBox 13">
            <a:extLst>
              <a:ext uri="{FF2B5EF4-FFF2-40B4-BE49-F238E27FC236}">
                <a16:creationId xmlns:a16="http://schemas.microsoft.com/office/drawing/2014/main" id="{78DFBCC9-1643-510E-56DC-6183F01D4550}"/>
              </a:ext>
            </a:extLst>
          </p:cNvPr>
          <p:cNvSpPr txBox="1">
            <a:spLocks/>
          </p:cNvSpPr>
          <p:nvPr/>
        </p:nvSpPr>
        <p:spPr>
          <a:xfrm>
            <a:off x="1257300" y="4703648"/>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9.5 – </a:t>
            </a:r>
            <a:r>
              <a:rPr lang="en-US" sz="1200" dirty="0"/>
              <a:t>Refinement Study and Transmission Planning</a:t>
            </a:r>
            <a:endParaRPr lang="en-US" sz="1200" b="1" dirty="0"/>
          </a:p>
        </p:txBody>
      </p:sp>
      <p:sp>
        <p:nvSpPr>
          <p:cNvPr id="15" name="TextBox 14">
            <a:extLst>
              <a:ext uri="{FF2B5EF4-FFF2-40B4-BE49-F238E27FC236}">
                <a16:creationId xmlns:a16="http://schemas.microsoft.com/office/drawing/2014/main" id="{BC5E2ED6-DDF8-16E2-57BA-1D7A2C797044}"/>
              </a:ext>
            </a:extLst>
          </p:cNvPr>
          <p:cNvSpPr txBox="1">
            <a:spLocks/>
          </p:cNvSpPr>
          <p:nvPr/>
        </p:nvSpPr>
        <p:spPr>
          <a:xfrm>
            <a:off x="1257300" y="5286142"/>
            <a:ext cx="3107124"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9.6 – </a:t>
            </a:r>
            <a:r>
              <a:rPr lang="en-US" sz="1200" dirty="0"/>
              <a:t>Energization and Operational Requirements</a:t>
            </a:r>
            <a:endParaRPr lang="en-US" sz="1200" b="1" dirty="0"/>
          </a:p>
        </p:txBody>
      </p:sp>
      <p:cxnSp>
        <p:nvCxnSpPr>
          <p:cNvPr id="21" name="LineBasicDefault 50">
            <a:extLst>
              <a:ext uri="{FF2B5EF4-FFF2-40B4-BE49-F238E27FC236}">
                <a16:creationId xmlns:a16="http://schemas.microsoft.com/office/drawing/2014/main" id="{F52DE3CD-7FFB-3946-B836-D404ED91FB79}"/>
              </a:ext>
            </a:extLst>
          </p:cNvPr>
          <p:cNvCxnSpPr>
            <a:cxnSpLocks/>
          </p:cNvCxnSpPr>
          <p:nvPr>
            <p:custDataLst>
              <p:tags r:id="rId3"/>
            </p:custDataLst>
          </p:nvPr>
        </p:nvCxnSpPr>
        <p:spPr>
          <a:xfrm>
            <a:off x="1257300" y="2766220"/>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LineBasicDefault 50">
            <a:extLst>
              <a:ext uri="{FF2B5EF4-FFF2-40B4-BE49-F238E27FC236}">
                <a16:creationId xmlns:a16="http://schemas.microsoft.com/office/drawing/2014/main" id="{B3372BDD-FB70-FBAF-ADBE-4B7E4988F13E}"/>
              </a:ext>
            </a:extLst>
          </p:cNvPr>
          <p:cNvCxnSpPr>
            <a:cxnSpLocks/>
          </p:cNvCxnSpPr>
          <p:nvPr>
            <p:custDataLst>
              <p:tags r:id="rId4"/>
            </p:custDataLst>
          </p:nvPr>
        </p:nvCxnSpPr>
        <p:spPr>
          <a:xfrm>
            <a:off x="1257300" y="361166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LineBasicDefault 50">
            <a:extLst>
              <a:ext uri="{FF2B5EF4-FFF2-40B4-BE49-F238E27FC236}">
                <a16:creationId xmlns:a16="http://schemas.microsoft.com/office/drawing/2014/main" id="{94C20989-14DB-5F00-2C86-82E58B1EEFBE}"/>
              </a:ext>
            </a:extLst>
          </p:cNvPr>
          <p:cNvCxnSpPr>
            <a:cxnSpLocks/>
          </p:cNvCxnSpPr>
          <p:nvPr>
            <p:custDataLst>
              <p:tags r:id="rId5"/>
            </p:custDataLst>
          </p:nvPr>
        </p:nvCxnSpPr>
        <p:spPr>
          <a:xfrm>
            <a:off x="1257300" y="4653574"/>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LineBasicDefault 50">
            <a:extLst>
              <a:ext uri="{FF2B5EF4-FFF2-40B4-BE49-F238E27FC236}">
                <a16:creationId xmlns:a16="http://schemas.microsoft.com/office/drawing/2014/main" id="{6E401F8D-D513-1BA4-35B5-A430D386BD27}"/>
              </a:ext>
            </a:extLst>
          </p:cNvPr>
          <p:cNvCxnSpPr>
            <a:cxnSpLocks/>
          </p:cNvCxnSpPr>
          <p:nvPr>
            <p:custDataLst>
              <p:tags r:id="rId6"/>
            </p:custDataLst>
          </p:nvPr>
        </p:nvCxnSpPr>
        <p:spPr>
          <a:xfrm>
            <a:off x="1257300" y="523606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LineBasicDefault 19">
            <a:extLst>
              <a:ext uri="{FF2B5EF4-FFF2-40B4-BE49-F238E27FC236}">
                <a16:creationId xmlns:a16="http://schemas.microsoft.com/office/drawing/2014/main" id="{47B60203-AED6-94CC-A330-ECCE7436A928}"/>
              </a:ext>
            </a:extLst>
          </p:cNvPr>
          <p:cNvCxnSpPr>
            <a:cxnSpLocks/>
          </p:cNvCxnSpPr>
          <p:nvPr>
            <p:custDataLst>
              <p:tags r:id="rId7"/>
            </p:custDataLst>
          </p:nvPr>
        </p:nvCxnSpPr>
        <p:spPr>
          <a:xfrm>
            <a:off x="4902390" y="1548290"/>
            <a:ext cx="6756210"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46E09DF-274E-386C-09D5-A95224C5C438}"/>
              </a:ext>
            </a:extLst>
          </p:cNvPr>
          <p:cNvSpPr txBox="1"/>
          <p:nvPr/>
        </p:nvSpPr>
        <p:spPr>
          <a:xfrm>
            <a:off x="4902390" y="1289387"/>
            <a:ext cx="6052691"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How PCLRs impact/integrate PGRR145 sections</a:t>
            </a:r>
          </a:p>
        </p:txBody>
      </p:sp>
      <p:sp>
        <p:nvSpPr>
          <p:cNvPr id="16" name="TextBox 15">
            <a:extLst>
              <a:ext uri="{FF2B5EF4-FFF2-40B4-BE49-F238E27FC236}">
                <a16:creationId xmlns:a16="http://schemas.microsoft.com/office/drawing/2014/main" id="{EB3E0E79-9878-C719-E5A0-10DEDAB32941}"/>
              </a:ext>
            </a:extLst>
          </p:cNvPr>
          <p:cNvSpPr txBox="1">
            <a:spLocks/>
          </p:cNvSpPr>
          <p:nvPr/>
        </p:nvSpPr>
        <p:spPr>
          <a:xfrm>
            <a:off x="4902390" y="1598364"/>
            <a:ext cx="6756210" cy="107721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Expand applicability to include PCLR as a distinct pathway</a:t>
            </a:r>
            <a:r>
              <a:rPr lang="en-US" sz="1200" dirty="0"/>
              <a:t>, alongside Base Load and Studied Load</a:t>
            </a:r>
          </a:p>
          <a:p>
            <a:pPr marL="285750" indent="-285750">
              <a:buFont typeface="Arial" panose="020B0604020202020204" pitchFamily="34" charset="0"/>
              <a:buChar char="•"/>
            </a:pPr>
            <a:r>
              <a:rPr lang="en-US" sz="1200" b="1" dirty="0"/>
              <a:t>Introduce LPC-based modeling and enhanced data requirements</a:t>
            </a:r>
            <a:r>
              <a:rPr lang="en-US" sz="1200" dirty="0"/>
              <a:t> for controllable load evaluation</a:t>
            </a:r>
          </a:p>
          <a:p>
            <a:pPr marL="285750" indent="-285750">
              <a:buFont typeface="Arial" panose="020B0604020202020204" pitchFamily="34" charset="0"/>
              <a:buChar char="•"/>
            </a:pPr>
            <a:r>
              <a:rPr lang="en-US" sz="1200" b="1" dirty="0"/>
              <a:t>Update LCP to reflect flexible load ranges (LPC to max)</a:t>
            </a:r>
            <a:r>
              <a:rPr lang="en-US" sz="1200" dirty="0"/>
              <a:t> and non-linear energization profiles</a:t>
            </a:r>
          </a:p>
        </p:txBody>
      </p:sp>
      <p:sp>
        <p:nvSpPr>
          <p:cNvPr id="17" name="TextBox 16">
            <a:extLst>
              <a:ext uri="{FF2B5EF4-FFF2-40B4-BE49-F238E27FC236}">
                <a16:creationId xmlns:a16="http://schemas.microsoft.com/office/drawing/2014/main" id="{965A044F-617E-5492-DBFD-216547CF36BA}"/>
              </a:ext>
            </a:extLst>
          </p:cNvPr>
          <p:cNvSpPr txBox="1">
            <a:spLocks/>
          </p:cNvSpPr>
          <p:nvPr/>
        </p:nvSpPr>
        <p:spPr>
          <a:xfrm>
            <a:off x="4902390" y="2816294"/>
            <a:ext cx="6756210" cy="70788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Model PCLRs at LPC for reliability</a:t>
            </a:r>
            <a:r>
              <a:rPr lang="en-US" sz="1200" dirty="0"/>
              <a:t>, decoupling operational and requested demand</a:t>
            </a:r>
          </a:p>
          <a:p>
            <a:pPr marL="285750" indent="-285750">
              <a:buFont typeface="Arial" panose="020B0604020202020204" pitchFamily="34" charset="0"/>
              <a:buChar char="•"/>
            </a:pPr>
            <a:r>
              <a:rPr lang="en-US" sz="1200" b="1" dirty="0"/>
              <a:t>Apply binary allocation logic</a:t>
            </a:r>
            <a:r>
              <a:rPr lang="en-US" sz="1200" dirty="0"/>
              <a:t>: approve full load if LPC is supportable, otherwise allocate zero</a:t>
            </a:r>
          </a:p>
          <a:p>
            <a:pPr marL="285750" indent="-285750">
              <a:buFont typeface="Arial" panose="020B0604020202020204" pitchFamily="34" charset="0"/>
              <a:buChar char="•"/>
            </a:pPr>
            <a:r>
              <a:rPr lang="en-US" sz="1200" b="1" dirty="0"/>
              <a:t>Enable conditional approval of full demand</a:t>
            </a:r>
            <a:r>
              <a:rPr lang="en-US" sz="1200" dirty="0"/>
              <a:t>, contingent on operational controllability</a:t>
            </a:r>
          </a:p>
        </p:txBody>
      </p:sp>
      <p:sp>
        <p:nvSpPr>
          <p:cNvPr id="18" name="TextBox 17">
            <a:extLst>
              <a:ext uri="{FF2B5EF4-FFF2-40B4-BE49-F238E27FC236}">
                <a16:creationId xmlns:a16="http://schemas.microsoft.com/office/drawing/2014/main" id="{8FD5019F-69A7-EA31-B37A-53F21E038DC6}"/>
              </a:ext>
            </a:extLst>
          </p:cNvPr>
          <p:cNvSpPr txBox="1">
            <a:spLocks/>
          </p:cNvSpPr>
          <p:nvPr/>
        </p:nvSpPr>
        <p:spPr>
          <a:xfrm>
            <a:off x="4902390" y="3661742"/>
            <a:ext cx="6756210" cy="89255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Introduce dual commitment structure</a:t>
            </a:r>
            <a:r>
              <a:rPr lang="en-US" sz="1200" dirty="0"/>
              <a:t>, requiring interconnection agreement plus PCLR operational commitment</a:t>
            </a:r>
          </a:p>
          <a:p>
            <a:pPr marL="285750" indent="-285750">
              <a:buFont typeface="Arial" panose="020B0604020202020204" pitchFamily="34" charset="0"/>
              <a:buChar char="•"/>
            </a:pPr>
            <a:r>
              <a:rPr lang="en-US" sz="1200" b="1" dirty="0"/>
              <a:t>Require signed LPC commitments and notarized forms</a:t>
            </a:r>
          </a:p>
          <a:p>
            <a:pPr marL="285750" indent="-285750">
              <a:buFont typeface="Arial" panose="020B0604020202020204" pitchFamily="34" charset="0"/>
              <a:buChar char="•"/>
            </a:pPr>
            <a:r>
              <a:rPr lang="en-US" sz="1200" b="1" dirty="0"/>
              <a:t>Link study results to binding operational constraints </a:t>
            </a:r>
            <a:r>
              <a:rPr lang="en-US" sz="1200" dirty="0"/>
              <a:t>and qualification requirements</a:t>
            </a:r>
          </a:p>
        </p:txBody>
      </p:sp>
      <p:sp>
        <p:nvSpPr>
          <p:cNvPr id="19" name="TextBox 18">
            <a:extLst>
              <a:ext uri="{FF2B5EF4-FFF2-40B4-BE49-F238E27FC236}">
                <a16:creationId xmlns:a16="http://schemas.microsoft.com/office/drawing/2014/main" id="{4924B259-FB74-AEA5-A9D3-AD80DBDD2C39}"/>
              </a:ext>
            </a:extLst>
          </p:cNvPr>
          <p:cNvSpPr txBox="1">
            <a:spLocks/>
          </p:cNvSpPr>
          <p:nvPr/>
        </p:nvSpPr>
        <p:spPr>
          <a:xfrm>
            <a:off x="4902390" y="4703648"/>
            <a:ext cx="6756210" cy="44627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Plan transmission for full requested load</a:t>
            </a:r>
            <a:r>
              <a:rPr lang="en-US" sz="1200" dirty="0"/>
              <a:t>, despite near-term operation at LPC levels</a:t>
            </a:r>
          </a:p>
          <a:p>
            <a:pPr marL="285750" indent="-285750">
              <a:buFont typeface="Arial" panose="020B0604020202020204" pitchFamily="34" charset="0"/>
              <a:buChar char="•"/>
            </a:pPr>
            <a:r>
              <a:rPr lang="en-US" sz="1200" b="1" dirty="0"/>
              <a:t>Decouple planning horizon </a:t>
            </a:r>
            <a:r>
              <a:rPr lang="en-US" sz="1200" dirty="0"/>
              <a:t>(full load) </a:t>
            </a:r>
            <a:r>
              <a:rPr lang="en-US" sz="1200" b="1" dirty="0"/>
              <a:t>from operational reality </a:t>
            </a:r>
            <a:r>
              <a:rPr lang="en-US" sz="1200" dirty="0"/>
              <a:t>(constrained load)</a:t>
            </a:r>
          </a:p>
        </p:txBody>
      </p:sp>
      <p:sp>
        <p:nvSpPr>
          <p:cNvPr id="20" name="TextBox 19">
            <a:extLst>
              <a:ext uri="{FF2B5EF4-FFF2-40B4-BE49-F238E27FC236}">
                <a16:creationId xmlns:a16="http://schemas.microsoft.com/office/drawing/2014/main" id="{A3C045AE-3970-A942-7884-96C30CFD58B5}"/>
              </a:ext>
            </a:extLst>
          </p:cNvPr>
          <p:cNvSpPr txBox="1">
            <a:spLocks/>
          </p:cNvSpPr>
          <p:nvPr/>
        </p:nvSpPr>
        <p:spPr>
          <a:xfrm>
            <a:off x="4902390" y="5286142"/>
            <a:ext cx="6756210" cy="63094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200" b="1" dirty="0"/>
              <a:t>Allow staged energization</a:t>
            </a:r>
            <a:r>
              <a:rPr lang="en-US" sz="1200" dirty="0"/>
              <a:t>, with initial operation capped at LPC until full qualification</a:t>
            </a:r>
          </a:p>
          <a:p>
            <a:pPr marL="285750" indent="-285750">
              <a:buFont typeface="Arial" panose="020B0604020202020204" pitchFamily="34" charset="0"/>
              <a:buChar char="•"/>
            </a:pPr>
            <a:r>
              <a:rPr lang="en-US" sz="1200" b="1" dirty="0"/>
              <a:t>Enforce dispatchability and LPC limits</a:t>
            </a:r>
            <a:r>
              <a:rPr lang="en-US" sz="1200" dirty="0"/>
              <a:t>, requiring ERCOT approval before exceeding initial thresholds</a:t>
            </a:r>
          </a:p>
        </p:txBody>
      </p:sp>
      <p:cxnSp>
        <p:nvCxnSpPr>
          <p:cNvPr id="25" name="LineBasicDefault 50">
            <a:extLst>
              <a:ext uri="{FF2B5EF4-FFF2-40B4-BE49-F238E27FC236}">
                <a16:creationId xmlns:a16="http://schemas.microsoft.com/office/drawing/2014/main" id="{E56122ED-1AD7-333B-A4A0-49E21437003C}"/>
              </a:ext>
            </a:extLst>
          </p:cNvPr>
          <p:cNvCxnSpPr>
            <a:cxnSpLocks/>
          </p:cNvCxnSpPr>
          <p:nvPr>
            <p:custDataLst>
              <p:tags r:id="rId8"/>
            </p:custDataLst>
          </p:nvPr>
        </p:nvCxnSpPr>
        <p:spPr>
          <a:xfrm>
            <a:off x="4902390" y="523606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LineBasicDefault 50">
            <a:extLst>
              <a:ext uri="{FF2B5EF4-FFF2-40B4-BE49-F238E27FC236}">
                <a16:creationId xmlns:a16="http://schemas.microsoft.com/office/drawing/2014/main" id="{9CBCBB40-22B5-8F57-3907-0D909FADEE60}"/>
              </a:ext>
            </a:extLst>
          </p:cNvPr>
          <p:cNvCxnSpPr>
            <a:cxnSpLocks/>
          </p:cNvCxnSpPr>
          <p:nvPr>
            <p:custDataLst>
              <p:tags r:id="rId9"/>
            </p:custDataLst>
          </p:nvPr>
        </p:nvCxnSpPr>
        <p:spPr>
          <a:xfrm>
            <a:off x="4902390" y="361166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LineBasicDefault 50">
            <a:extLst>
              <a:ext uri="{FF2B5EF4-FFF2-40B4-BE49-F238E27FC236}">
                <a16:creationId xmlns:a16="http://schemas.microsoft.com/office/drawing/2014/main" id="{AF634E57-8267-3C6F-922A-B7A8A043B3AA}"/>
              </a:ext>
            </a:extLst>
          </p:cNvPr>
          <p:cNvCxnSpPr>
            <a:cxnSpLocks/>
          </p:cNvCxnSpPr>
          <p:nvPr>
            <p:custDataLst>
              <p:tags r:id="rId10"/>
            </p:custDataLst>
          </p:nvPr>
        </p:nvCxnSpPr>
        <p:spPr>
          <a:xfrm>
            <a:off x="4902390" y="4653574"/>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LineBasicDefault 50">
            <a:extLst>
              <a:ext uri="{FF2B5EF4-FFF2-40B4-BE49-F238E27FC236}">
                <a16:creationId xmlns:a16="http://schemas.microsoft.com/office/drawing/2014/main" id="{560D43AB-534A-1DE8-841E-312A0CD5E5F3}"/>
              </a:ext>
            </a:extLst>
          </p:cNvPr>
          <p:cNvCxnSpPr>
            <a:cxnSpLocks/>
          </p:cNvCxnSpPr>
          <p:nvPr>
            <p:custDataLst>
              <p:tags r:id="rId11"/>
            </p:custDataLst>
          </p:nvPr>
        </p:nvCxnSpPr>
        <p:spPr>
          <a:xfrm>
            <a:off x="4902390" y="2766220"/>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5. Source">
            <a:extLst>
              <a:ext uri="{FF2B5EF4-FFF2-40B4-BE49-F238E27FC236}">
                <a16:creationId xmlns:a16="http://schemas.microsoft.com/office/drawing/2014/main" id="{5582A974-A977-AA93-C806-0BBA722EE67A}"/>
              </a:ext>
            </a:extLst>
          </p:cNvPr>
          <p:cNvSpPr txBox="1"/>
          <p:nvPr>
            <p:custDataLst>
              <p:tags r:id="rId12"/>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dirty="0"/>
              <a:t>Source: PGRR145- 38- 4/4/2026 ERCOT </a:t>
            </a:r>
            <a:r>
              <a:rPr lang="fr-FR" sz="800" dirty="0" err="1"/>
              <a:t>Comments</a:t>
            </a:r>
            <a:r>
              <a:rPr lang="fr-FR" sz="800" dirty="0"/>
              <a:t>; PGRR145 PCLR </a:t>
            </a:r>
            <a:r>
              <a:rPr lang="fr-FR" sz="800" dirty="0" err="1"/>
              <a:t>Comments</a:t>
            </a:r>
            <a:endParaRPr lang="en-US" sz="800" dirty="0"/>
          </a:p>
        </p:txBody>
      </p:sp>
      <p:grpSp>
        <p:nvGrpSpPr>
          <p:cNvPr id="38" name="Group 37">
            <a:extLst>
              <a:ext uri="{FF2B5EF4-FFF2-40B4-BE49-F238E27FC236}">
                <a16:creationId xmlns:a16="http://schemas.microsoft.com/office/drawing/2014/main" id="{45DB3382-10D1-903D-D5BB-6CAD4E2D6751}"/>
              </a:ext>
            </a:extLst>
          </p:cNvPr>
          <p:cNvGrpSpPr/>
          <p:nvPr/>
        </p:nvGrpSpPr>
        <p:grpSpPr>
          <a:xfrm>
            <a:off x="4431486" y="1380162"/>
            <a:ext cx="396228" cy="396228"/>
            <a:chOff x="4431486" y="1380162"/>
            <a:chExt cx="396228" cy="396228"/>
          </a:xfrm>
        </p:grpSpPr>
        <p:sp>
          <p:nvSpPr>
            <p:cNvPr id="39" name="Oval 38">
              <a:extLst>
                <a:ext uri="{FF2B5EF4-FFF2-40B4-BE49-F238E27FC236}">
                  <a16:creationId xmlns:a16="http://schemas.microsoft.com/office/drawing/2014/main" id="{F78FC474-FA95-9E60-1C55-A35890114162}"/>
                </a:ext>
              </a:extLst>
            </p:cNvPr>
            <p:cNvSpPr/>
            <p:nvPr/>
          </p:nvSpPr>
          <p:spPr>
            <a:xfrm>
              <a:off x="4431486" y="1380162"/>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96BAB6E5-C46C-9E2E-0BA7-E79AC047105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39100" y="1387776"/>
              <a:ext cx="381000" cy="381000"/>
            </a:xfrm>
            <a:prstGeom prst="rect">
              <a:avLst/>
            </a:prstGeom>
          </p:spPr>
        </p:pic>
      </p:grpSp>
    </p:spTree>
    <p:extLst>
      <p:ext uri="{BB962C8B-B14F-4D97-AF65-F5344CB8AC3E}">
        <p14:creationId xmlns:p14="http://schemas.microsoft.com/office/powerpoint/2010/main" val="330253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7EF83BF-90A3-CE1D-D4B2-9D4676096F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4" imgH="403" progId="TCLayout.ActiveDocument.1">
                  <p:embed/>
                </p:oleObj>
              </mc:Choice>
              <mc:Fallback>
                <p:oleObj name="think-cell Slide" r:id="rId16" imgW="404" imgH="403" progId="TCLayout.ActiveDocument.1">
                  <p:embed/>
                  <p:pic>
                    <p:nvPicPr>
                      <p:cNvPr id="7" name="think-cell data - do not delete" hidden="1">
                        <a:extLst>
                          <a:ext uri="{FF2B5EF4-FFF2-40B4-BE49-F238E27FC236}">
                            <a16:creationId xmlns:a16="http://schemas.microsoft.com/office/drawing/2014/main" id="{C7EF83BF-90A3-CE1D-D4B2-9D4676096FF9}"/>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F73B4D86-5EAE-22F9-3614-7E71B747BAF0}"/>
              </a:ext>
            </a:extLst>
          </p:cNvPr>
          <p:cNvSpPr/>
          <p:nvPr/>
        </p:nvSpPr>
        <p:spPr>
          <a:xfrm>
            <a:off x="1257300" y="2234761"/>
            <a:ext cx="10401300" cy="716049"/>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44" name="Rectangle 43">
            <a:extLst>
              <a:ext uri="{FF2B5EF4-FFF2-40B4-BE49-F238E27FC236}">
                <a16:creationId xmlns:a16="http://schemas.microsoft.com/office/drawing/2014/main" id="{14631114-9B12-8DD1-3B0D-5F515C392CB5}"/>
              </a:ext>
            </a:extLst>
          </p:cNvPr>
          <p:cNvSpPr/>
          <p:nvPr/>
        </p:nvSpPr>
        <p:spPr>
          <a:xfrm>
            <a:off x="1257300" y="3705897"/>
            <a:ext cx="10401300" cy="650954"/>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45" name="Rectangle 44">
            <a:extLst>
              <a:ext uri="{FF2B5EF4-FFF2-40B4-BE49-F238E27FC236}">
                <a16:creationId xmlns:a16="http://schemas.microsoft.com/office/drawing/2014/main" id="{2CCCB88A-6BA6-C0A0-D68D-1967C324142B}"/>
              </a:ext>
            </a:extLst>
          </p:cNvPr>
          <p:cNvSpPr/>
          <p:nvPr/>
        </p:nvSpPr>
        <p:spPr>
          <a:xfrm>
            <a:off x="1257300" y="5366930"/>
            <a:ext cx="10401300" cy="825277"/>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2" name="Title 1">
            <a:extLst>
              <a:ext uri="{FF2B5EF4-FFF2-40B4-BE49-F238E27FC236}">
                <a16:creationId xmlns:a16="http://schemas.microsoft.com/office/drawing/2014/main" id="{4624F587-AE07-6587-8E09-A1B7775D170B}"/>
              </a:ext>
            </a:extLst>
          </p:cNvPr>
          <p:cNvSpPr>
            <a:spLocks noGrp="1"/>
          </p:cNvSpPr>
          <p:nvPr>
            <p:ph type="title"/>
          </p:nvPr>
        </p:nvSpPr>
        <p:spPr>
          <a:xfrm>
            <a:off x="1257300" y="457200"/>
            <a:ext cx="10401300" cy="664797"/>
          </a:xfrm>
        </p:spPr>
        <p:txBody>
          <a:bodyPr vert="horz">
            <a:spAutoFit/>
          </a:bodyPr>
          <a:lstStyle/>
          <a:p>
            <a:r>
              <a:rPr lang="en-US" dirty="0"/>
              <a:t>PCLR enables dispatchable, price-responsive load, requiring targeted NPRR updates across pricing, dispatch, and commitment layers</a:t>
            </a:r>
          </a:p>
        </p:txBody>
      </p:sp>
      <p:sp>
        <p:nvSpPr>
          <p:cNvPr id="5" name="Slide Number Placeholder 4">
            <a:extLst>
              <a:ext uri="{FF2B5EF4-FFF2-40B4-BE49-F238E27FC236}">
                <a16:creationId xmlns:a16="http://schemas.microsoft.com/office/drawing/2014/main" id="{86E0CA57-9335-3825-F4FC-0E9D78EA09F2}"/>
              </a:ext>
            </a:extLst>
          </p:cNvPr>
          <p:cNvSpPr>
            <a:spLocks noGrp="1"/>
          </p:cNvSpPr>
          <p:nvPr>
            <p:ph type="sldNum" sz="quarter" idx="12"/>
          </p:nvPr>
        </p:nvSpPr>
        <p:spPr/>
        <p:txBody>
          <a:bodyPr/>
          <a:lstStyle/>
          <a:p>
            <a:fld id="{BCDE79FB-97BA-492B-8D57-F1373F9ADA95}" type="slidenum">
              <a:rPr lang="en-US" smtClean="0"/>
              <a:t>8</a:t>
            </a:fld>
            <a:endParaRPr lang="en-US" dirty="0"/>
          </a:p>
        </p:txBody>
      </p:sp>
      <p:sp>
        <p:nvSpPr>
          <p:cNvPr id="8" name="5. Source">
            <a:extLst>
              <a:ext uri="{FF2B5EF4-FFF2-40B4-BE49-F238E27FC236}">
                <a16:creationId xmlns:a16="http://schemas.microsoft.com/office/drawing/2014/main" id="{062EF5E6-5921-79B9-9E20-ADAFD8BD55DF}"/>
              </a:ext>
            </a:extLst>
          </p:cNvPr>
          <p:cNvSpPr txBox="1"/>
          <p:nvPr>
            <p:custDataLst>
              <p:tags r:id="rId2"/>
            </p:custDataLst>
          </p:nvPr>
        </p:nvSpPr>
        <p:spPr>
          <a:xfrm>
            <a:off x="1243584" y="6644797"/>
            <a:ext cx="10287000" cy="123111"/>
          </a:xfrm>
          <a:prstGeom prst="rect">
            <a:avLst/>
          </a:prstGeom>
          <a:noFill/>
        </p:spPr>
        <p:txBody>
          <a:bodyPr vert="horz" wrap="square" lIns="0" tIns="0" rIns="0" bIns="0" rtlCol="0" anchor="b" anchorCtr="0">
            <a:spAutoFit/>
          </a:bodyPr>
          <a:lstStyle/>
          <a:p>
            <a:r>
              <a:rPr lang="fr-FR" sz="800" dirty="0"/>
              <a:t>Source: </a:t>
            </a:r>
            <a:r>
              <a:rPr lang="en-US" sz="800" dirty="0"/>
              <a:t>NPRR1325 (March 4, 2026); NPRR1325 Revised Protocol Language (PCLR comments)</a:t>
            </a:r>
          </a:p>
        </p:txBody>
      </p:sp>
      <p:cxnSp>
        <p:nvCxnSpPr>
          <p:cNvPr id="9" name="LineBasicDefault 19">
            <a:extLst>
              <a:ext uri="{FF2B5EF4-FFF2-40B4-BE49-F238E27FC236}">
                <a16:creationId xmlns:a16="http://schemas.microsoft.com/office/drawing/2014/main" id="{E947FB80-18F9-750B-944E-EE5120FBD3EC}"/>
              </a:ext>
            </a:extLst>
          </p:cNvPr>
          <p:cNvCxnSpPr>
            <a:cxnSpLocks/>
          </p:cNvCxnSpPr>
          <p:nvPr>
            <p:custDataLst>
              <p:tags r:id="rId3"/>
            </p:custDataLst>
          </p:nvPr>
        </p:nvCxnSpPr>
        <p:spPr>
          <a:xfrm>
            <a:off x="1257300" y="1548290"/>
            <a:ext cx="3107124"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07570F9-F30C-4EE7-C376-0E6F702DD3F8}"/>
              </a:ext>
            </a:extLst>
          </p:cNvPr>
          <p:cNvSpPr txBox="1">
            <a:spLocks/>
          </p:cNvSpPr>
          <p:nvPr/>
        </p:nvSpPr>
        <p:spPr>
          <a:xfrm>
            <a:off x="1257300" y="1289387"/>
            <a:ext cx="3107124"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NPRR1325 reference section</a:t>
            </a:r>
          </a:p>
        </p:txBody>
      </p:sp>
      <p:sp>
        <p:nvSpPr>
          <p:cNvPr id="11" name="TextBox 10">
            <a:extLst>
              <a:ext uri="{FF2B5EF4-FFF2-40B4-BE49-F238E27FC236}">
                <a16:creationId xmlns:a16="http://schemas.microsoft.com/office/drawing/2014/main" id="{FF3CDE62-B86C-2F08-EE54-00F30F583FD5}"/>
              </a:ext>
            </a:extLst>
          </p:cNvPr>
          <p:cNvSpPr txBox="1">
            <a:spLocks/>
          </p:cNvSpPr>
          <p:nvPr/>
        </p:nvSpPr>
        <p:spPr>
          <a:xfrm>
            <a:off x="1257300" y="159836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2 </a:t>
            </a:r>
            <a:r>
              <a:rPr lang="en-US" sz="1200" dirty="0"/>
              <a:t>– Definitions, acronyms and abbreviations</a:t>
            </a:r>
            <a:endParaRPr lang="en-US" sz="1200" b="1" dirty="0"/>
          </a:p>
        </p:txBody>
      </p:sp>
      <p:cxnSp>
        <p:nvCxnSpPr>
          <p:cNvPr id="12" name="LineBasicDefault 19">
            <a:extLst>
              <a:ext uri="{FF2B5EF4-FFF2-40B4-BE49-F238E27FC236}">
                <a16:creationId xmlns:a16="http://schemas.microsoft.com/office/drawing/2014/main" id="{7F9717AC-6421-8DCA-B65D-E1A2414425CF}"/>
              </a:ext>
            </a:extLst>
          </p:cNvPr>
          <p:cNvCxnSpPr>
            <a:cxnSpLocks/>
          </p:cNvCxnSpPr>
          <p:nvPr>
            <p:custDataLst>
              <p:tags r:id="rId4"/>
            </p:custDataLst>
          </p:nvPr>
        </p:nvCxnSpPr>
        <p:spPr>
          <a:xfrm>
            <a:off x="4902390" y="1548290"/>
            <a:ext cx="6756210"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BAD99F0-8F11-DE19-C377-50ECF72BB555}"/>
              </a:ext>
            </a:extLst>
          </p:cNvPr>
          <p:cNvSpPr txBox="1"/>
          <p:nvPr/>
        </p:nvSpPr>
        <p:spPr>
          <a:xfrm>
            <a:off x="4902390" y="1289387"/>
            <a:ext cx="6052691"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How PCLRs impact/integrate NPRR1325 sections</a:t>
            </a:r>
          </a:p>
        </p:txBody>
      </p:sp>
      <p:sp>
        <p:nvSpPr>
          <p:cNvPr id="14" name="TextBox 13">
            <a:extLst>
              <a:ext uri="{FF2B5EF4-FFF2-40B4-BE49-F238E27FC236}">
                <a16:creationId xmlns:a16="http://schemas.microsoft.com/office/drawing/2014/main" id="{53058648-C2D5-BEB9-D591-F0BFE6584604}"/>
              </a:ext>
            </a:extLst>
          </p:cNvPr>
          <p:cNvSpPr txBox="1">
            <a:spLocks/>
          </p:cNvSpPr>
          <p:nvPr/>
        </p:nvSpPr>
        <p:spPr>
          <a:xfrm>
            <a:off x="4902390" y="1598364"/>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Introduce PCLR </a:t>
            </a:r>
            <a:r>
              <a:rPr lang="en-US" sz="1200" dirty="0"/>
              <a:t>as a new controllable load construct, extending CLR into planning/operations</a:t>
            </a:r>
          </a:p>
          <a:p>
            <a:pPr marL="285750" indent="-285750">
              <a:spcBef>
                <a:spcPts val="0"/>
              </a:spcBef>
              <a:spcAft>
                <a:spcPts val="0"/>
              </a:spcAft>
              <a:buFont typeface="Arial" panose="020B0604020202020204" pitchFamily="34" charset="0"/>
              <a:buChar char="•"/>
            </a:pPr>
            <a:r>
              <a:rPr lang="en-US" sz="1200" b="1" dirty="0"/>
              <a:t>Define eligibility, LPC constraints, and operational limitations</a:t>
            </a:r>
          </a:p>
          <a:p>
            <a:pPr marL="285750" indent="-285750">
              <a:spcBef>
                <a:spcPts val="0"/>
              </a:spcBef>
              <a:spcAft>
                <a:spcPts val="0"/>
              </a:spcAft>
              <a:buFont typeface="Arial" panose="020B0604020202020204" pitchFamily="34" charset="0"/>
              <a:buChar char="•"/>
            </a:pPr>
            <a:r>
              <a:rPr lang="en-US" sz="1200" b="1" dirty="0"/>
              <a:t>Establish standardized terminology </a:t>
            </a:r>
            <a:r>
              <a:rPr lang="en-US" sz="1200" dirty="0"/>
              <a:t>to enable consistent integration across Protocols</a:t>
            </a:r>
          </a:p>
        </p:txBody>
      </p:sp>
      <p:grpSp>
        <p:nvGrpSpPr>
          <p:cNvPr id="34" name="Group 33">
            <a:extLst>
              <a:ext uri="{FF2B5EF4-FFF2-40B4-BE49-F238E27FC236}">
                <a16:creationId xmlns:a16="http://schemas.microsoft.com/office/drawing/2014/main" id="{7EE55381-CF86-162C-FC92-7743B838E534}"/>
              </a:ext>
            </a:extLst>
          </p:cNvPr>
          <p:cNvGrpSpPr/>
          <p:nvPr/>
        </p:nvGrpSpPr>
        <p:grpSpPr>
          <a:xfrm>
            <a:off x="4431486" y="1380162"/>
            <a:ext cx="396228" cy="396228"/>
            <a:chOff x="4431486" y="1380162"/>
            <a:chExt cx="396228" cy="396228"/>
          </a:xfrm>
        </p:grpSpPr>
        <p:sp>
          <p:nvSpPr>
            <p:cNvPr id="15" name="Oval 14">
              <a:extLst>
                <a:ext uri="{FF2B5EF4-FFF2-40B4-BE49-F238E27FC236}">
                  <a16:creationId xmlns:a16="http://schemas.microsoft.com/office/drawing/2014/main" id="{A2D3033B-E3A8-6083-9472-33706A2754B4}"/>
                </a:ext>
              </a:extLst>
            </p:cNvPr>
            <p:cNvSpPr/>
            <p:nvPr/>
          </p:nvSpPr>
          <p:spPr>
            <a:xfrm>
              <a:off x="4431486" y="1380162"/>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6" name="Graphic 15">
              <a:extLst>
                <a:ext uri="{FF2B5EF4-FFF2-40B4-BE49-F238E27FC236}">
                  <a16:creationId xmlns:a16="http://schemas.microsoft.com/office/drawing/2014/main" id="{DEE598DD-0AA0-3A02-EF9C-F45A5564511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439100" y="1387776"/>
              <a:ext cx="381000" cy="381000"/>
            </a:xfrm>
            <a:prstGeom prst="rect">
              <a:avLst/>
            </a:prstGeom>
          </p:spPr>
        </p:pic>
      </p:grpSp>
      <p:cxnSp>
        <p:nvCxnSpPr>
          <p:cNvPr id="18" name="LineBasicDefault 50">
            <a:extLst>
              <a:ext uri="{FF2B5EF4-FFF2-40B4-BE49-F238E27FC236}">
                <a16:creationId xmlns:a16="http://schemas.microsoft.com/office/drawing/2014/main" id="{0DC67DF5-8D61-5959-22A5-37B5B91324DF}"/>
              </a:ext>
            </a:extLst>
          </p:cNvPr>
          <p:cNvCxnSpPr>
            <a:cxnSpLocks/>
          </p:cNvCxnSpPr>
          <p:nvPr>
            <p:custDataLst>
              <p:tags r:id="rId5"/>
            </p:custDataLst>
          </p:nvPr>
        </p:nvCxnSpPr>
        <p:spPr>
          <a:xfrm>
            <a:off x="1257300" y="2210840"/>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LineBasicDefault 50">
            <a:extLst>
              <a:ext uri="{FF2B5EF4-FFF2-40B4-BE49-F238E27FC236}">
                <a16:creationId xmlns:a16="http://schemas.microsoft.com/office/drawing/2014/main" id="{112A2FC4-7D92-2876-04A0-D0F74B65AD46}"/>
              </a:ext>
            </a:extLst>
          </p:cNvPr>
          <p:cNvCxnSpPr>
            <a:cxnSpLocks/>
          </p:cNvCxnSpPr>
          <p:nvPr>
            <p:custDataLst>
              <p:tags r:id="rId6"/>
            </p:custDataLst>
          </p:nvPr>
        </p:nvCxnSpPr>
        <p:spPr>
          <a:xfrm>
            <a:off x="4902390" y="2210840"/>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90C98C3-7715-2451-2B44-B5EB0308B05C}"/>
              </a:ext>
            </a:extLst>
          </p:cNvPr>
          <p:cNvSpPr txBox="1">
            <a:spLocks/>
          </p:cNvSpPr>
          <p:nvPr/>
        </p:nvSpPr>
        <p:spPr>
          <a:xfrm>
            <a:off x="1257300" y="2317444"/>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3.2.5 </a:t>
            </a:r>
            <a:r>
              <a:rPr lang="en-US" sz="1200" dirty="0"/>
              <a:t>– Publication of resource and load information</a:t>
            </a:r>
            <a:endParaRPr lang="en-US" sz="1200" b="1" dirty="0"/>
          </a:p>
        </p:txBody>
      </p:sp>
      <p:sp>
        <p:nvSpPr>
          <p:cNvPr id="21" name="TextBox 20">
            <a:extLst>
              <a:ext uri="{FF2B5EF4-FFF2-40B4-BE49-F238E27FC236}">
                <a16:creationId xmlns:a16="http://schemas.microsoft.com/office/drawing/2014/main" id="{F83D4C61-1C63-ACD5-2E95-EF97421B9456}"/>
              </a:ext>
            </a:extLst>
          </p:cNvPr>
          <p:cNvSpPr txBox="1">
            <a:spLocks/>
          </p:cNvSpPr>
          <p:nvPr/>
        </p:nvSpPr>
        <p:spPr>
          <a:xfrm>
            <a:off x="4902390" y="2317444"/>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Publish CLR/PCLR energy bid curves and dispatch behavior</a:t>
            </a:r>
          </a:p>
          <a:p>
            <a:pPr marL="285750" indent="-285750">
              <a:spcBef>
                <a:spcPts val="0"/>
              </a:spcBef>
              <a:spcAft>
                <a:spcPts val="0"/>
              </a:spcAft>
              <a:buFont typeface="Arial" panose="020B0604020202020204" pitchFamily="34" charset="0"/>
              <a:buChar char="•"/>
            </a:pPr>
            <a:r>
              <a:rPr lang="en-US" sz="1200" b="1" dirty="0"/>
              <a:t>Include PCLR-adjusted bids</a:t>
            </a:r>
            <a:r>
              <a:rPr lang="en-US" sz="1200" dirty="0"/>
              <a:t>, reflecting constraint-driven modifications</a:t>
            </a:r>
          </a:p>
          <a:p>
            <a:pPr marL="285750" indent="-285750">
              <a:spcBef>
                <a:spcPts val="0"/>
              </a:spcBef>
              <a:spcAft>
                <a:spcPts val="0"/>
              </a:spcAft>
              <a:buFont typeface="Arial" panose="020B0604020202020204" pitchFamily="34" charset="0"/>
              <a:buChar char="•"/>
            </a:pPr>
            <a:r>
              <a:rPr lang="en-US" sz="1200" b="1" dirty="0"/>
              <a:t>Provide visibility into real-time demand response </a:t>
            </a:r>
            <a:r>
              <a:rPr lang="en-US" sz="1200" dirty="0"/>
              <a:t>to congestion</a:t>
            </a:r>
          </a:p>
        </p:txBody>
      </p:sp>
      <p:cxnSp>
        <p:nvCxnSpPr>
          <p:cNvPr id="22" name="LineBasicDefault 50">
            <a:extLst>
              <a:ext uri="{FF2B5EF4-FFF2-40B4-BE49-F238E27FC236}">
                <a16:creationId xmlns:a16="http://schemas.microsoft.com/office/drawing/2014/main" id="{F4EE2F7D-B5F3-757C-FB9C-CB3F0BDFF614}"/>
              </a:ext>
            </a:extLst>
          </p:cNvPr>
          <p:cNvCxnSpPr>
            <a:cxnSpLocks/>
          </p:cNvCxnSpPr>
          <p:nvPr>
            <p:custDataLst>
              <p:tags r:id="rId7"/>
            </p:custDataLst>
          </p:nvPr>
        </p:nvCxnSpPr>
        <p:spPr>
          <a:xfrm>
            <a:off x="1257300" y="2961326"/>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LineBasicDefault 50">
            <a:extLst>
              <a:ext uri="{FF2B5EF4-FFF2-40B4-BE49-F238E27FC236}">
                <a16:creationId xmlns:a16="http://schemas.microsoft.com/office/drawing/2014/main" id="{00A4DC96-AC01-BFD3-1F18-9B4424DAEF3B}"/>
              </a:ext>
            </a:extLst>
          </p:cNvPr>
          <p:cNvCxnSpPr>
            <a:cxnSpLocks/>
          </p:cNvCxnSpPr>
          <p:nvPr>
            <p:custDataLst>
              <p:tags r:id="rId8"/>
            </p:custDataLst>
          </p:nvPr>
        </p:nvCxnSpPr>
        <p:spPr>
          <a:xfrm>
            <a:off x="4902390" y="2961326"/>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5FE51DC-1CFE-5005-B4DB-D7663D78D218}"/>
              </a:ext>
            </a:extLst>
          </p:cNvPr>
          <p:cNvSpPr txBox="1">
            <a:spLocks/>
          </p:cNvSpPr>
          <p:nvPr/>
        </p:nvSpPr>
        <p:spPr>
          <a:xfrm>
            <a:off x="1257300" y="3046958"/>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4.4.9.4 </a:t>
            </a:r>
            <a:r>
              <a:rPr lang="en-US" sz="1200" dirty="0"/>
              <a:t>–</a:t>
            </a:r>
            <a:r>
              <a:rPr lang="en-US" sz="1200" b="1" dirty="0"/>
              <a:t> </a:t>
            </a:r>
            <a:r>
              <a:rPr lang="en-US" sz="1200" dirty="0"/>
              <a:t>Mitigated offer cap/floor</a:t>
            </a:r>
            <a:endParaRPr lang="en-US" sz="1200" b="1" dirty="0"/>
          </a:p>
        </p:txBody>
      </p:sp>
      <p:sp>
        <p:nvSpPr>
          <p:cNvPr id="25" name="TextBox 24">
            <a:extLst>
              <a:ext uri="{FF2B5EF4-FFF2-40B4-BE49-F238E27FC236}">
                <a16:creationId xmlns:a16="http://schemas.microsoft.com/office/drawing/2014/main" id="{38C2A87C-C5A6-632F-FDEE-1E328B984C7C}"/>
              </a:ext>
            </a:extLst>
          </p:cNvPr>
          <p:cNvSpPr txBox="1">
            <a:spLocks/>
          </p:cNvSpPr>
          <p:nvPr/>
        </p:nvSpPr>
        <p:spPr>
          <a:xfrm>
            <a:off x="4902390" y="3046958"/>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Extend mitigation framework </a:t>
            </a:r>
            <a:r>
              <a:rPr lang="en-US" sz="1200" dirty="0"/>
              <a:t>to incorporate PCLR participation alongside generation/ESRs</a:t>
            </a:r>
          </a:p>
          <a:p>
            <a:pPr marL="285750" indent="-285750">
              <a:spcBef>
                <a:spcPts val="0"/>
              </a:spcBef>
              <a:spcAft>
                <a:spcPts val="0"/>
              </a:spcAft>
              <a:buFont typeface="Arial" panose="020B0604020202020204" pitchFamily="34" charset="0"/>
              <a:buChar char="•"/>
            </a:pPr>
            <a:r>
              <a:rPr lang="en-US" sz="1200" b="1" dirty="0"/>
              <a:t>Align traditional offer caps with demand-side bid controls </a:t>
            </a:r>
            <a:r>
              <a:rPr lang="en-US" sz="1200" dirty="0"/>
              <a:t>to ensure mitigation treatment</a:t>
            </a:r>
            <a:endParaRPr lang="en-US" sz="1200" b="1" dirty="0"/>
          </a:p>
          <a:p>
            <a:pPr marL="285750" indent="-285750">
              <a:spcBef>
                <a:spcPts val="0"/>
              </a:spcBef>
              <a:spcAft>
                <a:spcPts val="0"/>
              </a:spcAft>
              <a:buFont typeface="Arial" panose="020B0604020202020204" pitchFamily="34" charset="0"/>
              <a:buChar char="•"/>
            </a:pPr>
            <a:r>
              <a:rPr lang="en-US" sz="1200" b="1" dirty="0"/>
              <a:t>Ensure consistent price formation </a:t>
            </a:r>
            <a:r>
              <a:rPr lang="en-US" sz="1200" dirty="0"/>
              <a:t>across supply and flexible demand resources</a:t>
            </a:r>
          </a:p>
        </p:txBody>
      </p:sp>
      <p:cxnSp>
        <p:nvCxnSpPr>
          <p:cNvPr id="26" name="LineBasicDefault 50">
            <a:extLst>
              <a:ext uri="{FF2B5EF4-FFF2-40B4-BE49-F238E27FC236}">
                <a16:creationId xmlns:a16="http://schemas.microsoft.com/office/drawing/2014/main" id="{146B4A6E-D105-D802-A26E-D1AD1416EE77}"/>
              </a:ext>
            </a:extLst>
          </p:cNvPr>
          <p:cNvCxnSpPr>
            <a:cxnSpLocks/>
          </p:cNvCxnSpPr>
          <p:nvPr>
            <p:custDataLst>
              <p:tags r:id="rId9"/>
            </p:custDataLst>
          </p:nvPr>
        </p:nvCxnSpPr>
        <p:spPr>
          <a:xfrm>
            <a:off x="1257300" y="4399634"/>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LineBasicDefault 50">
            <a:extLst>
              <a:ext uri="{FF2B5EF4-FFF2-40B4-BE49-F238E27FC236}">
                <a16:creationId xmlns:a16="http://schemas.microsoft.com/office/drawing/2014/main" id="{AFA0D5D6-84E2-6975-D9D0-04B9E2F26251}"/>
              </a:ext>
            </a:extLst>
          </p:cNvPr>
          <p:cNvCxnSpPr>
            <a:cxnSpLocks/>
          </p:cNvCxnSpPr>
          <p:nvPr>
            <p:custDataLst>
              <p:tags r:id="rId10"/>
            </p:custDataLst>
          </p:nvPr>
        </p:nvCxnSpPr>
        <p:spPr>
          <a:xfrm>
            <a:off x="4902390" y="4399634"/>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FE43893-CD3F-8B62-1CF5-650019274BEE}"/>
              </a:ext>
            </a:extLst>
          </p:cNvPr>
          <p:cNvSpPr txBox="1">
            <a:spLocks/>
          </p:cNvSpPr>
          <p:nvPr/>
        </p:nvSpPr>
        <p:spPr>
          <a:xfrm>
            <a:off x="1257300" y="4467268"/>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6.5.7.3 </a:t>
            </a:r>
            <a:r>
              <a:rPr lang="en-US" sz="1200" dirty="0"/>
              <a:t>– Security Constrained Economic Dispatch (SCED)</a:t>
            </a:r>
            <a:endParaRPr lang="en-US" sz="1200" b="1" dirty="0"/>
          </a:p>
        </p:txBody>
      </p:sp>
      <p:sp>
        <p:nvSpPr>
          <p:cNvPr id="29" name="TextBox 28">
            <a:extLst>
              <a:ext uri="{FF2B5EF4-FFF2-40B4-BE49-F238E27FC236}">
                <a16:creationId xmlns:a16="http://schemas.microsoft.com/office/drawing/2014/main" id="{58174A00-8981-0294-3E0F-9D939930C5A6}"/>
              </a:ext>
            </a:extLst>
          </p:cNvPr>
          <p:cNvSpPr txBox="1">
            <a:spLocks/>
          </p:cNvSpPr>
          <p:nvPr/>
        </p:nvSpPr>
        <p:spPr>
          <a:xfrm>
            <a:off x="4902390" y="4467268"/>
            <a:ext cx="6756210"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Integrate PCLRs into SCED </a:t>
            </a:r>
            <a:r>
              <a:rPr lang="en-US" sz="1200" dirty="0"/>
              <a:t>as dispatchable, price-responsive load resources</a:t>
            </a:r>
          </a:p>
          <a:p>
            <a:pPr marL="285750" indent="-285750">
              <a:spcBef>
                <a:spcPts val="0"/>
              </a:spcBef>
              <a:spcAft>
                <a:spcPts val="0"/>
              </a:spcAft>
              <a:buFont typeface="Arial" panose="020B0604020202020204" pitchFamily="34" charset="0"/>
              <a:buChar char="•"/>
            </a:pPr>
            <a:r>
              <a:rPr lang="en-US" sz="1200" b="1" dirty="0"/>
              <a:t>Apply Adjusted Bid Caps within the two-step SCED process</a:t>
            </a:r>
          </a:p>
          <a:p>
            <a:pPr marL="285750" indent="-285750">
              <a:spcBef>
                <a:spcPts val="0"/>
              </a:spcBef>
              <a:spcAft>
                <a:spcPts val="0"/>
              </a:spcAft>
              <a:buFont typeface="Arial" panose="020B0604020202020204" pitchFamily="34" charset="0"/>
              <a:buChar char="•"/>
            </a:pPr>
            <a:r>
              <a:rPr lang="en-US" sz="1200" b="1" dirty="0"/>
              <a:t>Use Energy Bid Curves </a:t>
            </a:r>
            <a:r>
              <a:rPr lang="en-US" sz="1200" dirty="0"/>
              <a:t>(instead of static load) to represent flexible demand</a:t>
            </a:r>
          </a:p>
          <a:p>
            <a:pPr marL="285750" indent="-285750">
              <a:spcBef>
                <a:spcPts val="0"/>
              </a:spcBef>
              <a:spcAft>
                <a:spcPts val="0"/>
              </a:spcAft>
              <a:buFont typeface="Arial" panose="020B0604020202020204" pitchFamily="34" charset="0"/>
              <a:buChar char="•"/>
            </a:pPr>
            <a:r>
              <a:rPr lang="en-US" sz="1200" b="1" dirty="0"/>
              <a:t>Enable real-time congestion management </a:t>
            </a:r>
            <a:r>
              <a:rPr lang="en-US" sz="1200" dirty="0"/>
              <a:t>via demand response while maintaining reliability</a:t>
            </a:r>
          </a:p>
        </p:txBody>
      </p:sp>
      <p:cxnSp>
        <p:nvCxnSpPr>
          <p:cNvPr id="30" name="LineBasicDefault 50">
            <a:extLst>
              <a:ext uri="{FF2B5EF4-FFF2-40B4-BE49-F238E27FC236}">
                <a16:creationId xmlns:a16="http://schemas.microsoft.com/office/drawing/2014/main" id="{0CDC2095-3271-3D49-6457-994A3222E391}"/>
              </a:ext>
            </a:extLst>
          </p:cNvPr>
          <p:cNvCxnSpPr>
            <a:cxnSpLocks/>
          </p:cNvCxnSpPr>
          <p:nvPr>
            <p:custDataLst>
              <p:tags r:id="rId11"/>
            </p:custDataLst>
          </p:nvPr>
        </p:nvCxnSpPr>
        <p:spPr>
          <a:xfrm>
            <a:off x="1257300" y="528580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LineBasicDefault 50">
            <a:extLst>
              <a:ext uri="{FF2B5EF4-FFF2-40B4-BE49-F238E27FC236}">
                <a16:creationId xmlns:a16="http://schemas.microsoft.com/office/drawing/2014/main" id="{E582A1AD-5130-B7BA-4F9F-25FFAB2C909C}"/>
              </a:ext>
            </a:extLst>
          </p:cNvPr>
          <p:cNvCxnSpPr>
            <a:cxnSpLocks/>
          </p:cNvCxnSpPr>
          <p:nvPr>
            <p:custDataLst>
              <p:tags r:id="rId12"/>
            </p:custDataLst>
          </p:nvPr>
        </p:nvCxnSpPr>
        <p:spPr>
          <a:xfrm>
            <a:off x="4902390" y="528580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F31BE63-CC72-90F8-FB04-385F4E83DC0C}"/>
              </a:ext>
            </a:extLst>
          </p:cNvPr>
          <p:cNvSpPr txBox="1">
            <a:spLocks/>
          </p:cNvSpPr>
          <p:nvPr/>
        </p:nvSpPr>
        <p:spPr>
          <a:xfrm>
            <a:off x="1257300" y="5408027"/>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23 (Form W)</a:t>
            </a:r>
            <a:r>
              <a:rPr lang="en-US" sz="1200" dirty="0"/>
              <a:t> – PCLR registration and commitment</a:t>
            </a:r>
            <a:endParaRPr lang="en-US" sz="1200" b="1" dirty="0"/>
          </a:p>
        </p:txBody>
      </p:sp>
      <p:sp>
        <p:nvSpPr>
          <p:cNvPr id="33" name="TextBox 32">
            <a:extLst>
              <a:ext uri="{FF2B5EF4-FFF2-40B4-BE49-F238E27FC236}">
                <a16:creationId xmlns:a16="http://schemas.microsoft.com/office/drawing/2014/main" id="{A48AB05D-1B5D-FAA0-BB86-010D385E9A05}"/>
              </a:ext>
            </a:extLst>
          </p:cNvPr>
          <p:cNvSpPr txBox="1">
            <a:spLocks/>
          </p:cNvSpPr>
          <p:nvPr/>
        </p:nvSpPr>
        <p:spPr>
          <a:xfrm>
            <a:off x="4902390" y="5408027"/>
            <a:ext cx="6756210"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Establish formal PCLR registration mechanism </a:t>
            </a:r>
            <a:r>
              <a:rPr lang="en-US" sz="1200" dirty="0"/>
              <a:t>(Part A election, Part B commitment)</a:t>
            </a:r>
          </a:p>
          <a:p>
            <a:pPr marL="285750" indent="-285750">
              <a:spcBef>
                <a:spcPts val="0"/>
              </a:spcBef>
              <a:spcAft>
                <a:spcPts val="0"/>
              </a:spcAft>
              <a:buFont typeface="Arial" panose="020B0604020202020204" pitchFamily="34" charset="0"/>
              <a:buChar char="•"/>
            </a:pPr>
            <a:r>
              <a:rPr lang="en-US" sz="1200" b="1" dirty="0"/>
              <a:t>Require LPC commitments by year</a:t>
            </a:r>
            <a:r>
              <a:rPr lang="en-US" sz="1200" dirty="0"/>
              <a:t>, tied to study outcomes</a:t>
            </a:r>
          </a:p>
          <a:p>
            <a:pPr marL="285750" indent="-285750">
              <a:spcBef>
                <a:spcPts val="0"/>
              </a:spcBef>
              <a:spcAft>
                <a:spcPts val="0"/>
              </a:spcAft>
              <a:buFont typeface="Arial" panose="020B0604020202020204" pitchFamily="34" charset="0"/>
              <a:buChar char="•"/>
            </a:pPr>
            <a:r>
              <a:rPr lang="en-US" sz="1200" b="1" dirty="0"/>
              <a:t>Enforce notarized forms and binding operational obligations</a:t>
            </a:r>
          </a:p>
          <a:p>
            <a:pPr marL="285750" indent="-285750">
              <a:spcBef>
                <a:spcPts val="0"/>
              </a:spcBef>
              <a:spcAft>
                <a:spcPts val="0"/>
              </a:spcAft>
              <a:buFont typeface="Arial" panose="020B0604020202020204" pitchFamily="34" charset="0"/>
              <a:buChar char="•"/>
            </a:pPr>
            <a:r>
              <a:rPr lang="en-US" sz="1200" b="1" dirty="0"/>
              <a:t>Link planning outcomes to dispatch compliance </a:t>
            </a:r>
            <a:r>
              <a:rPr lang="en-US" sz="1200" dirty="0"/>
              <a:t>and ongoing qualification requirements</a:t>
            </a:r>
          </a:p>
        </p:txBody>
      </p:sp>
      <p:cxnSp>
        <p:nvCxnSpPr>
          <p:cNvPr id="35" name="LineBasicDefault 50">
            <a:extLst>
              <a:ext uri="{FF2B5EF4-FFF2-40B4-BE49-F238E27FC236}">
                <a16:creationId xmlns:a16="http://schemas.microsoft.com/office/drawing/2014/main" id="{B656A021-78F2-C4F1-0EBA-727EB908BE93}"/>
              </a:ext>
            </a:extLst>
          </p:cNvPr>
          <p:cNvCxnSpPr>
            <a:cxnSpLocks/>
          </p:cNvCxnSpPr>
          <p:nvPr>
            <p:custDataLst>
              <p:tags r:id="rId13"/>
            </p:custDataLst>
          </p:nvPr>
        </p:nvCxnSpPr>
        <p:spPr>
          <a:xfrm>
            <a:off x="1257300" y="3653958"/>
            <a:ext cx="3107124"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LineBasicDefault 50">
            <a:extLst>
              <a:ext uri="{FF2B5EF4-FFF2-40B4-BE49-F238E27FC236}">
                <a16:creationId xmlns:a16="http://schemas.microsoft.com/office/drawing/2014/main" id="{2D0B2C5D-8CBE-3CCD-7692-A96D8FFD4AA2}"/>
              </a:ext>
            </a:extLst>
          </p:cNvPr>
          <p:cNvCxnSpPr>
            <a:cxnSpLocks/>
          </p:cNvCxnSpPr>
          <p:nvPr>
            <p:custDataLst>
              <p:tags r:id="rId14"/>
            </p:custDataLst>
          </p:nvPr>
        </p:nvCxnSpPr>
        <p:spPr>
          <a:xfrm>
            <a:off x="4902390" y="3653958"/>
            <a:ext cx="6756210" cy="0"/>
          </a:xfrm>
          <a:prstGeom prst="straightConnector1">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B80DD1F-C374-0CAA-740C-C39CA00DB084}"/>
              </a:ext>
            </a:extLst>
          </p:cNvPr>
          <p:cNvSpPr txBox="1">
            <a:spLocks/>
          </p:cNvSpPr>
          <p:nvPr/>
        </p:nvSpPr>
        <p:spPr>
          <a:xfrm>
            <a:off x="1257300" y="3739590"/>
            <a:ext cx="3107124" cy="369332"/>
          </a:xfrm>
          <a:prstGeom prst="rect">
            <a:avLst/>
          </a:prstGeom>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Section 4.4.9.4.4 </a:t>
            </a:r>
            <a:r>
              <a:rPr lang="en-US" sz="1200" dirty="0"/>
              <a:t>–</a:t>
            </a:r>
            <a:r>
              <a:rPr lang="en-US" sz="1200" b="1" dirty="0"/>
              <a:t> </a:t>
            </a:r>
            <a:r>
              <a:rPr lang="en-US" sz="1200" dirty="0"/>
              <a:t>Adjusted Bid Caps (ABC)</a:t>
            </a:r>
            <a:endParaRPr lang="en-US" sz="1200" b="1" dirty="0"/>
          </a:p>
        </p:txBody>
      </p:sp>
      <p:sp>
        <p:nvSpPr>
          <p:cNvPr id="38" name="TextBox 37">
            <a:extLst>
              <a:ext uri="{FF2B5EF4-FFF2-40B4-BE49-F238E27FC236}">
                <a16:creationId xmlns:a16="http://schemas.microsoft.com/office/drawing/2014/main" id="{88CBCB27-93A8-37BF-5C43-207E9D1A5424}"/>
              </a:ext>
            </a:extLst>
          </p:cNvPr>
          <p:cNvSpPr txBox="1">
            <a:spLocks/>
          </p:cNvSpPr>
          <p:nvPr/>
        </p:nvSpPr>
        <p:spPr>
          <a:xfrm>
            <a:off x="4902390" y="3739590"/>
            <a:ext cx="675621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spcBef>
                <a:spcPts val="0"/>
              </a:spcBef>
              <a:spcAft>
                <a:spcPts val="0"/>
              </a:spcAft>
              <a:buFont typeface="Arial" panose="020B0604020202020204" pitchFamily="34" charset="0"/>
              <a:buChar char="•"/>
            </a:pPr>
            <a:r>
              <a:rPr lang="en-US" sz="1200" b="1" dirty="0"/>
              <a:t>Introduce dynamic bid capping </a:t>
            </a:r>
            <a:r>
              <a:rPr lang="en-US" sz="1200" dirty="0"/>
              <a:t>for PCLRs based on constraint shadow prices</a:t>
            </a:r>
          </a:p>
          <a:p>
            <a:pPr marL="285750" indent="-285750">
              <a:spcBef>
                <a:spcPts val="0"/>
              </a:spcBef>
              <a:spcAft>
                <a:spcPts val="0"/>
              </a:spcAft>
              <a:buFont typeface="Arial" panose="020B0604020202020204" pitchFamily="34" charset="0"/>
              <a:buChar char="•"/>
            </a:pPr>
            <a:r>
              <a:rPr lang="en-US" sz="1200" b="1" dirty="0"/>
              <a:t>Use shift factors to determine each PCLR’s contribution </a:t>
            </a:r>
            <a:r>
              <a:rPr lang="en-US" sz="1200" dirty="0"/>
              <a:t>to congestion</a:t>
            </a:r>
          </a:p>
          <a:p>
            <a:pPr marL="285750" indent="-285750">
              <a:spcBef>
                <a:spcPts val="0"/>
              </a:spcBef>
              <a:spcAft>
                <a:spcPts val="0"/>
              </a:spcAft>
              <a:buFont typeface="Arial" panose="020B0604020202020204" pitchFamily="34" charset="0"/>
              <a:buChar char="•"/>
            </a:pPr>
            <a:r>
              <a:rPr lang="en-US" sz="1200" b="1" dirty="0"/>
              <a:t>Enable targeted demand response </a:t>
            </a:r>
            <a:r>
              <a:rPr lang="en-US" sz="1200" dirty="0"/>
              <a:t>while preventing over-response and price distortion</a:t>
            </a:r>
          </a:p>
        </p:txBody>
      </p:sp>
      <p:grpSp>
        <p:nvGrpSpPr>
          <p:cNvPr id="43" name="Group 42">
            <a:extLst>
              <a:ext uri="{FF2B5EF4-FFF2-40B4-BE49-F238E27FC236}">
                <a16:creationId xmlns:a16="http://schemas.microsoft.com/office/drawing/2014/main" id="{6BBD5EC5-6312-FB1D-23C8-686BDE2CCEA3}"/>
              </a:ext>
            </a:extLst>
          </p:cNvPr>
          <p:cNvGrpSpPr/>
          <p:nvPr/>
        </p:nvGrpSpPr>
        <p:grpSpPr>
          <a:xfrm>
            <a:off x="9934644" y="1273327"/>
            <a:ext cx="1723956" cy="182880"/>
            <a:chOff x="9821691" y="802760"/>
            <a:chExt cx="1723956" cy="182880"/>
          </a:xfrm>
        </p:grpSpPr>
        <p:sp>
          <p:nvSpPr>
            <p:cNvPr id="40" name="Rectangle 39">
              <a:extLst>
                <a:ext uri="{FF2B5EF4-FFF2-40B4-BE49-F238E27FC236}">
                  <a16:creationId xmlns:a16="http://schemas.microsoft.com/office/drawing/2014/main" id="{9ED00205-E923-D376-8461-F1AAAA069789}"/>
                </a:ext>
              </a:extLst>
            </p:cNvPr>
            <p:cNvSpPr/>
            <p:nvPr/>
          </p:nvSpPr>
          <p:spPr>
            <a:xfrm>
              <a:off x="9821691" y="802760"/>
              <a:ext cx="182880" cy="182880"/>
            </a:xfrm>
            <a:prstGeom prst="rect">
              <a:avLst/>
            </a:prstGeom>
            <a:solidFill>
              <a:srgbClr val="005763">
                <a:alpha val="10196"/>
              </a:srgbClr>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41" name="TextBox 40">
              <a:extLst>
                <a:ext uri="{FF2B5EF4-FFF2-40B4-BE49-F238E27FC236}">
                  <a16:creationId xmlns:a16="http://schemas.microsoft.com/office/drawing/2014/main" id="{0617245A-F545-56E0-DBAF-927CF0297C0C}"/>
                </a:ext>
              </a:extLst>
            </p:cNvPr>
            <p:cNvSpPr txBox="1">
              <a:spLocks/>
            </p:cNvSpPr>
            <p:nvPr/>
          </p:nvSpPr>
          <p:spPr>
            <a:xfrm>
              <a:off x="10117524" y="813409"/>
              <a:ext cx="142812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dirty="0"/>
                <a:t>New section introduced</a:t>
              </a:r>
            </a:p>
          </p:txBody>
        </p:sp>
      </p:grpSp>
    </p:spTree>
    <p:extLst>
      <p:ext uri="{BB962C8B-B14F-4D97-AF65-F5344CB8AC3E}">
        <p14:creationId xmlns:p14="http://schemas.microsoft.com/office/powerpoint/2010/main" val="353481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155A686A-FE20-00BE-695B-3B778CA5B932}"/>
              </a:ext>
            </a:extLst>
          </p:cNvPr>
          <p:cNvGraphicFramePr>
            <a:graphicFrameLocks noChangeAspect="1"/>
          </p:cNvGraphicFramePr>
          <p:nvPr>
            <p:custDataLst>
              <p:tags r:id="rId1"/>
            </p:custDataLst>
            <p:extLst>
              <p:ext uri="{D42A27DB-BD31-4B8C-83A1-F6EECF244321}">
                <p14:modId xmlns:p14="http://schemas.microsoft.com/office/powerpoint/2010/main" val="823832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3" name="think-cell data - do not delete" hidden="1">
                        <a:extLst>
                          <a:ext uri="{FF2B5EF4-FFF2-40B4-BE49-F238E27FC236}">
                            <a16:creationId xmlns:a16="http://schemas.microsoft.com/office/drawing/2014/main" id="{155A686A-FE20-00BE-695B-3B778CA5B9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30D1DD-A9B6-9A21-4FCC-05F2F6154214}"/>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vert="horz">
            <a:noAutofit/>
          </a:bodyPr>
          <a:lstStyle/>
          <a:p>
            <a:r>
              <a:rPr lang="en-US">
                <a:cs typeface="Arial"/>
              </a:rPr>
              <a:t>Related PUCT Activities</a:t>
            </a:r>
            <a:endParaRPr lang="en-US"/>
          </a:p>
        </p:txBody>
      </p:sp>
      <p:grpSp>
        <p:nvGrpSpPr>
          <p:cNvPr id="14" name="Group 13">
            <a:extLst>
              <a:ext uri="{FF2B5EF4-FFF2-40B4-BE49-F238E27FC236}">
                <a16:creationId xmlns:a16="http://schemas.microsoft.com/office/drawing/2014/main" id="{8633A347-C123-B260-6FEC-5F74F0FEE083}"/>
              </a:ext>
            </a:extLst>
          </p:cNvPr>
          <p:cNvGrpSpPr/>
          <p:nvPr/>
        </p:nvGrpSpPr>
        <p:grpSpPr>
          <a:xfrm>
            <a:off x="554736" y="1011601"/>
            <a:ext cx="11082528" cy="1700775"/>
            <a:chOff x="554736" y="888313"/>
            <a:chExt cx="11082528" cy="1700775"/>
          </a:xfrm>
        </p:grpSpPr>
        <p:sp>
          <p:nvSpPr>
            <p:cNvPr id="6" name="TextBox 5">
              <a:extLst>
                <a:ext uri="{FF2B5EF4-FFF2-40B4-BE49-F238E27FC236}">
                  <a16:creationId xmlns:a16="http://schemas.microsoft.com/office/drawing/2014/main" id="{1260F69C-FEA4-4504-CCFC-BE82FD9EDC79}"/>
                </a:ext>
              </a:extLst>
            </p:cNvPr>
            <p:cNvSpPr txBox="1">
              <a:spLocks/>
            </p:cNvSpPr>
            <p:nvPr/>
          </p:nvSpPr>
          <p:spPr>
            <a:xfrm>
              <a:off x="554736" y="888313"/>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a:t>
              </a:r>
              <a:r>
                <a:rPr lang="en-US" b="1">
                  <a:solidFill>
                    <a:srgbClr val="FF0000"/>
                  </a:solidFill>
                </a:rPr>
                <a:t> </a:t>
              </a:r>
              <a:r>
                <a:rPr lang="en-US" b="1">
                  <a:solidFill>
                    <a:schemeClr val="bg1"/>
                  </a:solidFill>
                </a:rPr>
                <a:t>58480, 16 TAC § 25.370, Large Load Forecasting Rule (Adopted &amp; Effective March 1, 2026)</a:t>
              </a:r>
            </a:p>
          </p:txBody>
        </p:sp>
        <p:sp>
          <p:nvSpPr>
            <p:cNvPr id="7" name="TextBox 6">
              <a:extLst>
                <a:ext uri="{FF2B5EF4-FFF2-40B4-BE49-F238E27FC236}">
                  <a16:creationId xmlns:a16="http://schemas.microsoft.com/office/drawing/2014/main" id="{AB2D93A1-F8CB-BFBF-81B3-982E82AB6BE7}"/>
                </a:ext>
              </a:extLst>
            </p:cNvPr>
            <p:cNvSpPr txBox="1">
              <a:spLocks/>
            </p:cNvSpPr>
            <p:nvPr/>
          </p:nvSpPr>
          <p:spPr>
            <a:xfrm>
              <a:off x="619312" y="1457165"/>
              <a:ext cx="10979207" cy="113192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5" name="TextBox 14">
              <a:extLst>
                <a:ext uri="{FF2B5EF4-FFF2-40B4-BE49-F238E27FC236}">
                  <a16:creationId xmlns:a16="http://schemas.microsoft.com/office/drawing/2014/main" id="{E0371883-472B-05FE-AB84-F5E024F3558A}"/>
                </a:ext>
              </a:extLst>
            </p:cNvPr>
            <p:cNvSpPr txBox="1">
              <a:spLocks/>
            </p:cNvSpPr>
            <p:nvPr/>
          </p:nvSpPr>
          <p:spPr>
            <a:xfrm>
              <a:off x="682993" y="1538796"/>
              <a:ext cx="10895849" cy="9002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After 2026, only Large Loads that have executed an interconnection agreement that satisfies the requirements in PUC Project 58481 will be included in the Large Load forecast. These requirements will be reflected in future revision requests.</a:t>
              </a:r>
            </a:p>
            <a:p>
              <a:pPr lvl="1"/>
              <a:r>
                <a:rPr lang="en-US" sz="1400">
                  <a:cs typeface="+mn-cs"/>
                </a:rPr>
                <a:t>Establishes alternative gating criteria for Large Loads to be included in the 2026 Large Load Forecast, which is used in planning assessments until new cases are constructed in 2027 using new rule criteria.</a:t>
              </a:r>
            </a:p>
          </p:txBody>
        </p:sp>
      </p:grpSp>
      <p:sp>
        <p:nvSpPr>
          <p:cNvPr id="12" name="5. Source">
            <a:extLst>
              <a:ext uri="{FF2B5EF4-FFF2-40B4-BE49-F238E27FC236}">
                <a16:creationId xmlns:a16="http://schemas.microsoft.com/office/drawing/2014/main" id="{B1E29D77-2EB2-B326-F0BE-14F59D38B8CC}"/>
              </a:ext>
            </a:extLst>
          </p:cNvPr>
          <p:cNvSpPr txBox="1"/>
          <p:nvPr>
            <p:custDataLst>
              <p:tags r:id="rId2"/>
            </p:custDataLst>
          </p:nvPr>
        </p:nvSpPr>
        <p:spPr>
          <a:xfrm>
            <a:off x="554736" y="6544818"/>
            <a:ext cx="795335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PUCT Project No. 58480 (final rule) and Project No. 58481 – Proposal for Publication of 16 TAC §25.194 (filed March 12, 2026)</a:t>
            </a:r>
          </a:p>
        </p:txBody>
      </p:sp>
      <p:grpSp>
        <p:nvGrpSpPr>
          <p:cNvPr id="11" name="Group 10">
            <a:extLst>
              <a:ext uri="{FF2B5EF4-FFF2-40B4-BE49-F238E27FC236}">
                <a16:creationId xmlns:a16="http://schemas.microsoft.com/office/drawing/2014/main" id="{36046310-A0CF-0722-9415-1566CD438B0A}"/>
              </a:ext>
            </a:extLst>
          </p:cNvPr>
          <p:cNvGrpSpPr/>
          <p:nvPr/>
        </p:nvGrpSpPr>
        <p:grpSpPr>
          <a:xfrm>
            <a:off x="554736" y="3008912"/>
            <a:ext cx="11457859" cy="3084063"/>
            <a:chOff x="554736" y="2885624"/>
            <a:chExt cx="11457859" cy="3084063"/>
          </a:xfrm>
        </p:grpSpPr>
        <p:sp>
          <p:nvSpPr>
            <p:cNvPr id="9" name="TextBox 8">
              <a:extLst>
                <a:ext uri="{FF2B5EF4-FFF2-40B4-BE49-F238E27FC236}">
                  <a16:creationId xmlns:a16="http://schemas.microsoft.com/office/drawing/2014/main" id="{F9394607-EFBE-2891-7531-BF20461613A8}"/>
                </a:ext>
              </a:extLst>
            </p:cNvPr>
            <p:cNvSpPr txBox="1">
              <a:spLocks/>
            </p:cNvSpPr>
            <p:nvPr/>
          </p:nvSpPr>
          <p:spPr>
            <a:xfrm>
              <a:off x="554736" y="2885624"/>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 58481, proposed to be 16 TAC § 25.194, Large Load Interconnection Standards (Proposal for Publication published on March 12, 2026)</a:t>
              </a:r>
            </a:p>
          </p:txBody>
        </p:sp>
        <p:sp>
          <p:nvSpPr>
            <p:cNvPr id="10" name="TextBox 9">
              <a:extLst>
                <a:ext uri="{FF2B5EF4-FFF2-40B4-BE49-F238E27FC236}">
                  <a16:creationId xmlns:a16="http://schemas.microsoft.com/office/drawing/2014/main" id="{18AF66D0-63B5-162A-7951-993BCE14B281}"/>
                </a:ext>
              </a:extLst>
            </p:cNvPr>
            <p:cNvSpPr txBox="1">
              <a:spLocks/>
            </p:cNvSpPr>
            <p:nvPr/>
          </p:nvSpPr>
          <p:spPr>
            <a:xfrm>
              <a:off x="620504" y="3474184"/>
              <a:ext cx="10974145" cy="249550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7" name="TextBox 16">
              <a:extLst>
                <a:ext uri="{FF2B5EF4-FFF2-40B4-BE49-F238E27FC236}">
                  <a16:creationId xmlns:a16="http://schemas.microsoft.com/office/drawing/2014/main" id="{570AB28A-382A-1404-9562-1662A1792A8F}"/>
                </a:ext>
              </a:extLst>
            </p:cNvPr>
            <p:cNvSpPr txBox="1">
              <a:spLocks/>
            </p:cNvSpPr>
            <p:nvPr/>
          </p:nvSpPr>
          <p:spPr>
            <a:xfrm>
              <a:off x="682994" y="3549770"/>
              <a:ext cx="5132180" cy="14465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Intermediate Agreement Requirements: </a:t>
              </a:r>
            </a:p>
            <a:p>
              <a:pPr marL="438785" lvl="2" indent="-210185"/>
              <a:r>
                <a:rPr lang="en-US" sz="1400"/>
                <a:t>Site control (updated)</a:t>
              </a:r>
              <a:endParaRPr lang="en-US" sz="1400">
                <a:cs typeface="Arial"/>
              </a:endParaRPr>
            </a:p>
            <a:p>
              <a:pPr marL="438785" lvl="2" indent="-210185"/>
              <a:r>
                <a:rPr lang="en-US" sz="1400"/>
                <a:t>Financial Security ($50,000/MW in current PFP; subject to final rule)</a:t>
              </a:r>
              <a:endParaRPr lang="en-US" sz="1400">
                <a:cs typeface="Arial"/>
              </a:endParaRPr>
            </a:p>
            <a:p>
              <a:pPr marL="438785" lvl="2" indent="-210185"/>
              <a:r>
                <a:rPr lang="en-US" sz="1400"/>
                <a:t>Disclosures</a:t>
              </a:r>
              <a:endParaRPr lang="en-US" sz="1400">
                <a:cs typeface="Arial"/>
              </a:endParaRPr>
            </a:p>
            <a:p>
              <a:pPr marL="438785" lvl="2" indent="-210185"/>
              <a:r>
                <a:rPr lang="en-US" sz="1400"/>
                <a:t>Option to pay for significant equipment or services</a:t>
              </a:r>
              <a:endParaRPr lang="en-US" sz="1400">
                <a:cs typeface="Arial" panose="020B0604020202020204" pitchFamily="34" charset="0"/>
              </a:endParaRPr>
            </a:p>
          </p:txBody>
        </p:sp>
        <p:sp>
          <p:nvSpPr>
            <p:cNvPr id="4" name="TextBox 3">
              <a:extLst>
                <a:ext uri="{FF2B5EF4-FFF2-40B4-BE49-F238E27FC236}">
                  <a16:creationId xmlns:a16="http://schemas.microsoft.com/office/drawing/2014/main" id="{6E46F637-8F96-2A28-893E-BB1FE17E0EE3}"/>
                </a:ext>
              </a:extLst>
            </p:cNvPr>
            <p:cNvSpPr txBox="1">
              <a:spLocks/>
            </p:cNvSpPr>
            <p:nvPr/>
          </p:nvSpPr>
          <p:spPr>
            <a:xfrm>
              <a:off x="5825844" y="3479432"/>
              <a:ext cx="5741779" cy="20544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Interconnection Agreement Requirements: </a:t>
              </a:r>
            </a:p>
            <a:p>
              <a:pPr marL="438785" lvl="2" indent="-210185"/>
              <a:r>
                <a:rPr lang="en-US" sz="1400">
                  <a:cs typeface="Arial"/>
                </a:rPr>
                <a:t>Site control (updated)</a:t>
              </a:r>
            </a:p>
            <a:p>
              <a:pPr marL="438785" lvl="2" indent="-210185"/>
              <a:r>
                <a:rPr lang="en-US" sz="1400">
                  <a:cs typeface="Arial"/>
                </a:rPr>
                <a:t>Financial security</a:t>
              </a:r>
            </a:p>
            <a:p>
              <a:pPr marL="438785" lvl="2" indent="-210185"/>
              <a:r>
                <a:rPr lang="en-US" sz="1400"/>
                <a:t>Interconnection fee ($50,000/MW, non-refundable)</a:t>
              </a:r>
              <a:endParaRPr lang="en-US" sz="1400">
                <a:cs typeface="Arial" panose="020B0604020202020204" pitchFamily="34" charset="0"/>
              </a:endParaRPr>
            </a:p>
            <a:p>
              <a:pPr marL="438785" lvl="2" indent="-210185"/>
              <a:r>
                <a:rPr lang="en-US" sz="1400">
                  <a:cs typeface="Arial" panose="020B0604020202020204" pitchFamily="34" charset="0"/>
                </a:rPr>
                <a:t>CIAC</a:t>
              </a:r>
            </a:p>
            <a:p>
              <a:pPr marL="438785" lvl="2" indent="-210185"/>
              <a:r>
                <a:rPr lang="en-US" sz="1400"/>
                <a:t>Reallocation</a:t>
              </a:r>
              <a:endParaRPr lang="en-US" sz="1400">
                <a:cs typeface="Arial"/>
              </a:endParaRPr>
            </a:p>
            <a:p>
              <a:pPr marL="438785" lvl="2" indent="-210185"/>
              <a:r>
                <a:rPr lang="en-US" sz="1400"/>
                <a:t>Withdrawal Consequences</a:t>
              </a:r>
              <a:endParaRPr lang="en-US" sz="1400">
                <a:cs typeface="Arial"/>
              </a:endParaRPr>
            </a:p>
            <a:p>
              <a:pPr marL="438785" lvl="2" indent="-210185"/>
              <a:r>
                <a:rPr lang="en-US" sz="1400"/>
                <a:t>Refund Eligibility and Timing</a:t>
              </a:r>
              <a:endParaRPr lang="en-US" sz="1400">
                <a:cs typeface="Arial"/>
              </a:endParaRPr>
            </a:p>
          </p:txBody>
        </p:sp>
        <p:sp>
          <p:nvSpPr>
            <p:cNvPr id="8" name="TextBox 7">
              <a:extLst>
                <a:ext uri="{FF2B5EF4-FFF2-40B4-BE49-F238E27FC236}">
                  <a16:creationId xmlns:a16="http://schemas.microsoft.com/office/drawing/2014/main" id="{F46B7AE6-5722-03BC-55D8-7B2C3BD8E0C8}"/>
                </a:ext>
              </a:extLst>
            </p:cNvPr>
            <p:cNvSpPr txBox="1">
              <a:spLocks/>
            </p:cNvSpPr>
            <p:nvPr/>
          </p:nvSpPr>
          <p:spPr>
            <a:xfrm>
              <a:off x="624377" y="5578518"/>
              <a:ext cx="1138821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a:cs typeface="Arial"/>
                </a:rPr>
                <a:t>After the PUCT adopts a final rule, ERCOT will file a revision request to align Section 9.7 with the requirements in the final rule.  </a:t>
              </a:r>
            </a:p>
          </p:txBody>
        </p:sp>
      </p:grpSp>
      <p:sp>
        <p:nvSpPr>
          <p:cNvPr id="19" name="Slide Number Placeholder 18">
            <a:extLst>
              <a:ext uri="{FF2B5EF4-FFF2-40B4-BE49-F238E27FC236}">
                <a16:creationId xmlns:a16="http://schemas.microsoft.com/office/drawing/2014/main" id="{5C38215F-F882-9329-AA2E-5790757A417C}"/>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5" name="Rectangle 4">
            <a:extLst>
              <a:ext uri="{FF2B5EF4-FFF2-40B4-BE49-F238E27FC236}">
                <a16:creationId xmlns:a16="http://schemas.microsoft.com/office/drawing/2014/main" id="{6F421792-D181-9139-81E5-CAEF0B7A697C}"/>
              </a:ext>
            </a:extLst>
          </p:cNvPr>
          <p:cNvSpPr/>
          <p:nvPr/>
        </p:nvSpPr>
        <p:spPr>
          <a:xfrm>
            <a:off x="472540" y="2899778"/>
            <a:ext cx="11291369" cy="3285265"/>
          </a:xfrm>
          <a:prstGeom prst="rect">
            <a:avLst/>
          </a:prstGeom>
          <a:noFill/>
          <a:ln w="190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4122431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ICONENCLOSURE" val="True"/>
  <p:tag name="LILLI_DECK_ID" val="439ac0ef-c625-4080-92c7-eb2b30490373"/>
</p:tagLst>
</file>

<file path=ppt/tags/tag10.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10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03.xml><?xml version="1.0" encoding="utf-8"?>
<p:tagLst xmlns:a="http://schemas.openxmlformats.org/drawingml/2006/main" xmlns:r="http://schemas.openxmlformats.org/officeDocument/2006/relationships" xmlns:p="http://schemas.openxmlformats.org/presentationml/2006/main">
  <p:tag name="NAME" val="SingleBoatText"/>
</p:tagLst>
</file>

<file path=ppt/tags/tag104.xml><?xml version="1.0" encoding="utf-8"?>
<p:tagLst xmlns:a="http://schemas.openxmlformats.org/drawingml/2006/main" xmlns:r="http://schemas.openxmlformats.org/officeDocument/2006/relationships" xmlns:p="http://schemas.openxmlformats.org/presentationml/2006/main">
  <p:tag name="NAME" val="SingleBoatText"/>
</p:tagLst>
</file>

<file path=ppt/tags/tag105.xml><?xml version="1.0" encoding="utf-8"?>
<p:tagLst xmlns:a="http://schemas.openxmlformats.org/drawingml/2006/main" xmlns:r="http://schemas.openxmlformats.org/officeDocument/2006/relationships" xmlns:p="http://schemas.openxmlformats.org/presentationml/2006/main">
  <p:tag name="NAME" val="SingleBoatText"/>
</p:tagLst>
</file>

<file path=ppt/tags/tag106.xml><?xml version="1.0" encoding="utf-8"?>
<p:tagLst xmlns:a="http://schemas.openxmlformats.org/drawingml/2006/main" xmlns:r="http://schemas.openxmlformats.org/officeDocument/2006/relationships" xmlns:p="http://schemas.openxmlformats.org/presentationml/2006/main">
  <p:tag name="NAME" val="SingleBoatText"/>
</p:tagLst>
</file>

<file path=ppt/tags/tag107.xml><?xml version="1.0" encoding="utf-8"?>
<p:tagLst xmlns:a="http://schemas.openxmlformats.org/drawingml/2006/main" xmlns:r="http://schemas.openxmlformats.org/officeDocument/2006/relationships" xmlns:p="http://schemas.openxmlformats.org/presentationml/2006/main">
  <p:tag name="NAME" val="SingleBoatText"/>
</p:tagLst>
</file>

<file path=ppt/tags/tag108.xml><?xml version="1.0" encoding="utf-8"?>
<p:tagLst xmlns:a="http://schemas.openxmlformats.org/drawingml/2006/main" xmlns:r="http://schemas.openxmlformats.org/officeDocument/2006/relationships" xmlns:p="http://schemas.openxmlformats.org/presentationml/2006/main">
  <p:tag name="NAME" val="SingleBoatText"/>
</p:tagLst>
</file>

<file path=ppt/tags/tag109.xml><?xml version="1.0" encoding="utf-8"?>
<p:tagLst xmlns:a="http://schemas.openxmlformats.org/drawingml/2006/main" xmlns:r="http://schemas.openxmlformats.org/officeDocument/2006/relationships" xmlns:p="http://schemas.openxmlformats.org/presentationml/2006/main">
  <p:tag name="NAME" val="SingleBoatText"/>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NAME" val="SingleBoatText"/>
</p:tagLst>
</file>

<file path=ppt/tags/tag11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119.xml><?xml version="1.0" encoding="utf-8"?>
<p:tagLst xmlns:a="http://schemas.openxmlformats.org/drawingml/2006/main" xmlns:r="http://schemas.openxmlformats.org/officeDocument/2006/relationships" xmlns:p="http://schemas.openxmlformats.org/presentationml/2006/main">
  <p:tag name="NAME" val="SingleBoatTex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120.xml><?xml version="1.0" encoding="utf-8"?>
<p:tagLst xmlns:a="http://schemas.openxmlformats.org/drawingml/2006/main" xmlns:r="http://schemas.openxmlformats.org/officeDocument/2006/relationships" xmlns:p="http://schemas.openxmlformats.org/presentationml/2006/main">
  <p:tag name="NAME" val="SingleBoatText"/>
</p:tagLst>
</file>

<file path=ppt/tags/tag121.xml><?xml version="1.0" encoding="utf-8"?>
<p:tagLst xmlns:a="http://schemas.openxmlformats.org/drawingml/2006/main" xmlns:r="http://schemas.openxmlformats.org/officeDocument/2006/relationships" xmlns:p="http://schemas.openxmlformats.org/presentationml/2006/main">
  <p:tag name="NAME" val="SingleBoatText"/>
</p:tagLst>
</file>

<file path=ppt/tags/tag122.xml><?xml version="1.0" encoding="utf-8"?>
<p:tagLst xmlns:a="http://schemas.openxmlformats.org/drawingml/2006/main" xmlns:r="http://schemas.openxmlformats.org/officeDocument/2006/relationships" xmlns:p="http://schemas.openxmlformats.org/presentationml/2006/main">
  <p:tag name="NAME" val="SingleBoatText"/>
</p:tagLst>
</file>

<file path=ppt/tags/tag123.xml><?xml version="1.0" encoding="utf-8"?>
<p:tagLst xmlns:a="http://schemas.openxmlformats.org/drawingml/2006/main" xmlns:r="http://schemas.openxmlformats.org/officeDocument/2006/relationships" xmlns:p="http://schemas.openxmlformats.org/presentationml/2006/main">
  <p:tag name="NAME" val="SingleBoatText"/>
</p:tagLst>
</file>

<file path=ppt/tags/tag124.xml><?xml version="1.0" encoding="utf-8"?>
<p:tagLst xmlns:a="http://schemas.openxmlformats.org/drawingml/2006/main" xmlns:r="http://schemas.openxmlformats.org/officeDocument/2006/relationships" xmlns:p="http://schemas.openxmlformats.org/presentationml/2006/main">
  <p:tag name="NAME" val="SingleBoatText"/>
</p:tagLst>
</file>

<file path=ppt/tags/tag125.xml><?xml version="1.0" encoding="utf-8"?>
<p:tagLst xmlns:a="http://schemas.openxmlformats.org/drawingml/2006/main" xmlns:r="http://schemas.openxmlformats.org/officeDocument/2006/relationships" xmlns:p="http://schemas.openxmlformats.org/presentationml/2006/main">
  <p:tag name="NAME" val="SingleBoatText"/>
</p:tagLst>
</file>

<file path=ppt/tags/tag126.xml><?xml version="1.0" encoding="utf-8"?>
<p:tagLst xmlns:a="http://schemas.openxmlformats.org/drawingml/2006/main" xmlns:r="http://schemas.openxmlformats.org/officeDocument/2006/relationships" xmlns:p="http://schemas.openxmlformats.org/presentationml/2006/main">
  <p:tag name="NAME" val="SingleBoatText"/>
</p:tagLst>
</file>

<file path=ppt/tags/tag127.xml><?xml version="1.0" encoding="utf-8"?>
<p:tagLst xmlns:a="http://schemas.openxmlformats.org/drawingml/2006/main" xmlns:r="http://schemas.openxmlformats.org/officeDocument/2006/relationships" xmlns:p="http://schemas.openxmlformats.org/presentationml/2006/main">
  <p:tag name="NAME" val="SingleBoatText"/>
</p:tagLst>
</file>

<file path=ppt/tags/tag128.xml><?xml version="1.0" encoding="utf-8"?>
<p:tagLst xmlns:a="http://schemas.openxmlformats.org/drawingml/2006/main" xmlns:r="http://schemas.openxmlformats.org/officeDocument/2006/relationships" xmlns:p="http://schemas.openxmlformats.org/presentationml/2006/main">
  <p:tag name="NAME" val="SingleBoatText"/>
</p:tagLst>
</file>

<file path=ppt/tags/tag129.xml><?xml version="1.0" encoding="utf-8"?>
<p:tagLst xmlns:a="http://schemas.openxmlformats.org/drawingml/2006/main" xmlns:r="http://schemas.openxmlformats.org/officeDocument/2006/relationships" xmlns:p="http://schemas.openxmlformats.org/presentationml/2006/main">
  <p:tag name="NAME" val="SingleBoatText"/>
</p:tagLst>
</file>

<file path=ppt/tags/tag1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0.xml><?xml version="1.0" encoding="utf-8"?>
<p:tagLst xmlns:a="http://schemas.openxmlformats.org/drawingml/2006/main" xmlns:r="http://schemas.openxmlformats.org/officeDocument/2006/relationships" xmlns:p="http://schemas.openxmlformats.org/presentationml/2006/main">
  <p:tag name="NAME" val="SingleBoatText"/>
</p:tagLst>
</file>

<file path=ppt/tags/tag131.xml><?xml version="1.0" encoding="utf-8"?>
<p:tagLst xmlns:a="http://schemas.openxmlformats.org/drawingml/2006/main" xmlns:r="http://schemas.openxmlformats.org/officeDocument/2006/relationships" xmlns:p="http://schemas.openxmlformats.org/presentationml/2006/main">
  <p:tag name="NAME" val="SingleBoatText"/>
</p:tagLst>
</file>

<file path=ppt/tags/tag132.xml><?xml version="1.0" encoding="utf-8"?>
<p:tagLst xmlns:a="http://schemas.openxmlformats.org/drawingml/2006/main" xmlns:r="http://schemas.openxmlformats.org/officeDocument/2006/relationships" xmlns:p="http://schemas.openxmlformats.org/presentationml/2006/main">
  <p:tag name="NAME" val="SingleBoatText"/>
</p:tagLst>
</file>

<file path=ppt/tags/tag133.xml><?xml version="1.0" encoding="utf-8"?>
<p:tagLst xmlns:a="http://schemas.openxmlformats.org/drawingml/2006/main" xmlns:r="http://schemas.openxmlformats.org/officeDocument/2006/relationships" xmlns:p="http://schemas.openxmlformats.org/presentationml/2006/main">
  <p:tag name="NAME" val="SingleBoatText"/>
</p:tagLst>
</file>

<file path=ppt/tags/tag134.xml><?xml version="1.0" encoding="utf-8"?>
<p:tagLst xmlns:a="http://schemas.openxmlformats.org/drawingml/2006/main" xmlns:r="http://schemas.openxmlformats.org/officeDocument/2006/relationships" xmlns:p="http://schemas.openxmlformats.org/presentationml/2006/main">
  <p:tag name="NAME" val="SingleBoatText"/>
</p:tagLst>
</file>

<file path=ppt/tags/tag135.xml><?xml version="1.0" encoding="utf-8"?>
<p:tagLst xmlns:a="http://schemas.openxmlformats.org/drawingml/2006/main" xmlns:r="http://schemas.openxmlformats.org/officeDocument/2006/relationships" xmlns:p="http://schemas.openxmlformats.org/presentationml/2006/main">
  <p:tag name="NAME" val="SingleBoatText"/>
</p:tagLst>
</file>

<file path=ppt/tags/tag13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37.xml><?xml version="1.0" encoding="utf-8"?>
<p:tagLst xmlns:a="http://schemas.openxmlformats.org/drawingml/2006/main" xmlns:r="http://schemas.openxmlformats.org/officeDocument/2006/relationships" xmlns:p="http://schemas.openxmlformats.org/presentationml/2006/main">
  <p:tag name="NAME" val="SingleBoatText"/>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142.xml><?xml version="1.0" encoding="utf-8"?>
<p:tagLst xmlns:a="http://schemas.openxmlformats.org/drawingml/2006/main" xmlns:r="http://schemas.openxmlformats.org/officeDocument/2006/relationships" xmlns:p="http://schemas.openxmlformats.org/presentationml/2006/main">
  <p:tag name="NAME" val="5. Source"/>
</p:tagLst>
</file>

<file path=ppt/tags/tag143.xml><?xml version="1.0" encoding="utf-8"?>
<p:tagLst xmlns:a="http://schemas.openxmlformats.org/drawingml/2006/main" xmlns:r="http://schemas.openxmlformats.org/officeDocument/2006/relationships" xmlns:p="http://schemas.openxmlformats.org/presentationml/2006/main">
  <p:tag name="NAME" val="TrackerNumWhite"/>
</p:tagLst>
</file>

<file path=ppt/tags/tag144.xml><?xml version="1.0" encoding="utf-8"?>
<p:tagLst xmlns:a="http://schemas.openxmlformats.org/drawingml/2006/main" xmlns:r="http://schemas.openxmlformats.org/officeDocument/2006/relationships" xmlns:p="http://schemas.openxmlformats.org/presentationml/2006/main">
  <p:tag name="NAME" val="TrackerNumWhite"/>
</p:tagLst>
</file>

<file path=ppt/tags/tag145.xml><?xml version="1.0" encoding="utf-8"?>
<p:tagLst xmlns:a="http://schemas.openxmlformats.org/drawingml/2006/main" xmlns:r="http://schemas.openxmlformats.org/officeDocument/2006/relationships" xmlns:p="http://schemas.openxmlformats.org/presentationml/2006/main">
  <p:tag name="NAME" val="TrackerNumWhite"/>
</p:tagLst>
</file>

<file path=ppt/tags/tag1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9.xml><?xml version="1.0" encoding="utf-8"?>
<p:tagLst xmlns:a="http://schemas.openxmlformats.org/drawingml/2006/main" xmlns:r="http://schemas.openxmlformats.org/officeDocument/2006/relationships" xmlns:p="http://schemas.openxmlformats.org/presentationml/2006/main">
  <p:tag name="NAME" val="5. Source"/>
</p:tagLst>
</file>

<file path=ppt/tags/tag1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NAME" val="5. Source"/>
</p:tagLst>
</file>

<file path=ppt/tags/tag16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xml><?xml version="1.0" encoding="utf-8"?>
<p:tagLst xmlns:a="http://schemas.openxmlformats.org/drawingml/2006/main" xmlns:r="http://schemas.openxmlformats.org/officeDocument/2006/relationships" xmlns:p="http://schemas.openxmlformats.org/presentationml/2006/main">
  <p:tag name="NAME" val="TrackerNumBlue"/>
</p:tagLst>
</file>

<file path=ppt/tags/tag1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wQ_1XxSpoTXFUq.1rqNug"/>
</p:tagLst>
</file>

<file path=ppt/tags/tag18.xml><?xml version="1.0" encoding="utf-8"?>
<p:tagLst xmlns:a="http://schemas.openxmlformats.org/drawingml/2006/main" xmlns:r="http://schemas.openxmlformats.org/officeDocument/2006/relationships" xmlns:p="http://schemas.openxmlformats.org/presentationml/2006/main">
  <p:tag name="NAME" val="TrackerNumBlu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snF7oSWPX.62wsFcLUmyp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dygz4bju5oaxKC2dzvdYDQ"/>
</p:tagLst>
</file>

<file path=ppt/tags/tag1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Q.RTO4LM14co..1Q9w09O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Z92sm6P3CqTqubTSyV8kz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dygz4bju5oaxKC2dzvdYD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9.xml><?xml version="1.0" encoding="utf-8"?>
<p:tagLst xmlns:a="http://schemas.openxmlformats.org/drawingml/2006/main" xmlns:r="http://schemas.openxmlformats.org/officeDocument/2006/relationships" xmlns:p="http://schemas.openxmlformats.org/presentationml/2006/main">
  <p:tag name="NAME" val="TrackerNumBlue"/>
</p:tagLst>
</file>

<file path=ppt/tags/tag19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NAME" val="TrackerNumBlue"/>
</p:tagLst>
</file>

<file path=ppt/tags/tag199.xml><?xml version="1.0" encoding="utf-8"?>
<p:tagLst xmlns:a="http://schemas.openxmlformats.org/drawingml/2006/main" xmlns:r="http://schemas.openxmlformats.org/officeDocument/2006/relationships" xmlns:p="http://schemas.openxmlformats.org/presentationml/2006/main">
  <p:tag name="NAME" val="TrackerNumBl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TrackerNumBlue"/>
</p:tagLst>
</file>

<file path=ppt/tags/tag200.xml><?xml version="1.0" encoding="utf-8"?>
<p:tagLst xmlns:a="http://schemas.openxmlformats.org/drawingml/2006/main" xmlns:r="http://schemas.openxmlformats.org/officeDocument/2006/relationships" xmlns:p="http://schemas.openxmlformats.org/presentationml/2006/main">
  <p:tag name="NAME" val="TrackerNumBlue"/>
</p:tagLst>
</file>

<file path=ppt/tags/tag201.xml><?xml version="1.0" encoding="utf-8"?>
<p:tagLst xmlns:a="http://schemas.openxmlformats.org/drawingml/2006/main" xmlns:r="http://schemas.openxmlformats.org/officeDocument/2006/relationships" xmlns:p="http://schemas.openxmlformats.org/presentationml/2006/main">
  <p:tag name="NAME" val="TrackerNumBlue"/>
</p:tagLst>
</file>

<file path=ppt/tags/tag202.xml><?xml version="1.0" encoding="utf-8"?>
<p:tagLst xmlns:a="http://schemas.openxmlformats.org/drawingml/2006/main" xmlns:r="http://schemas.openxmlformats.org/officeDocument/2006/relationships" xmlns:p="http://schemas.openxmlformats.org/presentationml/2006/main">
  <p:tag name="NAME" val="TrackerNumBlue"/>
</p:tagLst>
</file>

<file path=ppt/tags/tag203.xml><?xml version="1.0" encoding="utf-8"?>
<p:tagLst xmlns:a="http://schemas.openxmlformats.org/drawingml/2006/main" xmlns:r="http://schemas.openxmlformats.org/officeDocument/2006/relationships" xmlns:p="http://schemas.openxmlformats.org/presentationml/2006/main">
  <p:tag name="NAME" val="TrackerNumBlue"/>
</p:tagLst>
</file>

<file path=ppt/tags/tag204.xml><?xml version="1.0" encoding="utf-8"?>
<p:tagLst xmlns:a="http://schemas.openxmlformats.org/drawingml/2006/main" xmlns:r="http://schemas.openxmlformats.org/officeDocument/2006/relationships" xmlns:p="http://schemas.openxmlformats.org/presentationml/2006/main">
  <p:tag name="NAME" val="TrackerNumBlue"/>
</p:tagLst>
</file>

<file path=ppt/tags/tag205.xml><?xml version="1.0" encoding="utf-8"?>
<p:tagLst xmlns:a="http://schemas.openxmlformats.org/drawingml/2006/main" xmlns:r="http://schemas.openxmlformats.org/officeDocument/2006/relationships" xmlns:p="http://schemas.openxmlformats.org/presentationml/2006/main">
  <p:tag name="NAME" val="TrackerNumBlue"/>
</p:tagLst>
</file>

<file path=ppt/tags/tag206.xml><?xml version="1.0" encoding="utf-8"?>
<p:tagLst xmlns:a="http://schemas.openxmlformats.org/drawingml/2006/main" xmlns:r="http://schemas.openxmlformats.org/officeDocument/2006/relationships" xmlns:p="http://schemas.openxmlformats.org/presentationml/2006/main">
  <p:tag name="NAME" val="TrackerNumBlue"/>
</p:tagLst>
</file>

<file path=ppt/tags/tag207.xml><?xml version="1.0" encoding="utf-8"?>
<p:tagLst xmlns:a="http://schemas.openxmlformats.org/drawingml/2006/main" xmlns:r="http://schemas.openxmlformats.org/officeDocument/2006/relationships" xmlns:p="http://schemas.openxmlformats.org/presentationml/2006/main">
  <p:tag name="NAME" val="TrackerNumBlu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3YVtoQ0dpHFjjtz2jfTY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1b_x4eWhbGmh01CvSff5Ww"/>
</p:tagLst>
</file>

<file path=ppt/tags/tag21.xml><?xml version="1.0" encoding="utf-8"?>
<p:tagLst xmlns:a="http://schemas.openxmlformats.org/drawingml/2006/main" xmlns:r="http://schemas.openxmlformats.org/officeDocument/2006/relationships" xmlns:p="http://schemas.openxmlformats.org/presentationml/2006/main">
  <p:tag name="NAME" val="TrackerNumBlu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eNldCE74D.THmCss__sN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YCM8RmvF1bY7Xf7fzs1z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rbHG.H6RyS0KiQE9hIZw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Z0dJGKQSNoB1kDQY8fQGO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PnExXTo7rClGGfXK4aLL2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E6SB.4UPIZPsXjRUm9Lx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K7v..jmNr5Oi6qGFOXnlG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7S0tJLhImNyrvrV.61hL4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DYxwYdoHW0YaNLq6xw9c9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_CCkKgvC9OUAVA2j2NlNOg"/>
</p:tagLst>
</file>

<file path=ppt/tags/tag2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rCCSpaFfkZTUOLT0f0388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Om7ZHXFavt_96._1OP05w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uRpo416RK8hSJ1m1gLDMe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IZ_mIlOQdEZeKebMBtNY1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XPBVKJpXussB4MG6YiHXW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Kn_7XQMlqcMRUbp5hTuB2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CJQhKl7uWaIfYaEuGcK6g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S2_8XViHjTE34NUm4Iq9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23.xml><?xml version="1.0" encoding="utf-8"?>
<p:tagLst xmlns:a="http://schemas.openxmlformats.org/drawingml/2006/main" xmlns:r="http://schemas.openxmlformats.org/officeDocument/2006/relationships" xmlns:p="http://schemas.openxmlformats.org/presentationml/2006/main">
  <p:tag name="NAME" val="TrackerNumBlu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Ed7Q6cAn9awU.X36k_wbW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9jkllcsoJFUR2gG.BxYHn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ODlwBdxJTd5Pnol2Qua8q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bxdqdIx9XxLi60b_BcJA3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wp9wquWpPZfTD60DU8moUA"/>
</p:tagLst>
</file>

<file path=ppt/tags/tag24.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uD91ZlZU9MloNxmNJfkV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tYywC32SxDqrPh8ACFIy_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y491DCHK.nV_IS86Vx7BX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P7ckVV1JiL7qQ20kGY3V4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yVsvlQfswNOtc8nfTvm0A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25.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5dMgsuaVMoRX6R5O2Yi1a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kXbNYezwm2aZeEYOfLUmZ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5.xml><?xml version="1.0" encoding="utf-8"?>
<p:tagLst xmlns:a="http://schemas.openxmlformats.org/drawingml/2006/main" xmlns:r="http://schemas.openxmlformats.org/officeDocument/2006/relationships" xmlns:p="http://schemas.openxmlformats.org/presentationml/2006/main">
  <p:tag name="NAME" val="TrackerNumBlu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8.xml><?xml version="1.0" encoding="utf-8"?>
<p:tagLst xmlns:a="http://schemas.openxmlformats.org/drawingml/2006/main" xmlns:r="http://schemas.openxmlformats.org/officeDocument/2006/relationships" xmlns:p="http://schemas.openxmlformats.org/presentationml/2006/main">
  <p:tag name="NAME" val="TrackerNumBlu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1.xml><?xml version="1.0" encoding="utf-8"?>
<p:tagLst xmlns:a="http://schemas.openxmlformats.org/drawingml/2006/main" xmlns:r="http://schemas.openxmlformats.org/officeDocument/2006/relationships" xmlns:p="http://schemas.openxmlformats.org/presentationml/2006/main">
  <p:tag name="NAME" val="TrackerNumBlu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4.xml><?xml version="1.0" encoding="utf-8"?>
<p:tagLst xmlns:a="http://schemas.openxmlformats.org/drawingml/2006/main" xmlns:r="http://schemas.openxmlformats.org/officeDocument/2006/relationships" xmlns:p="http://schemas.openxmlformats.org/presentationml/2006/main">
  <p:tag name="NAME" val="TrackerNumBlu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7.xml><?xml version="1.0" encoding="utf-8"?>
<p:tagLst xmlns:a="http://schemas.openxmlformats.org/drawingml/2006/main" xmlns:r="http://schemas.openxmlformats.org/officeDocument/2006/relationships" xmlns:p="http://schemas.openxmlformats.org/presentationml/2006/main">
  <p:tag name="NAME" val="TrackerNumBlu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70.xml><?xml version="1.0" encoding="utf-8"?>
<p:tagLst xmlns:a="http://schemas.openxmlformats.org/drawingml/2006/main" xmlns:r="http://schemas.openxmlformats.org/officeDocument/2006/relationships" xmlns:p="http://schemas.openxmlformats.org/presentationml/2006/main">
  <p:tag name="NAME" val="TrackerNumBlu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NAME" val="Sticky"/>
</p:tagLst>
</file>

<file path=ppt/tags/tag2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4.xml><?xml version="1.0" encoding="utf-8"?>
<p:tagLst xmlns:a="http://schemas.openxmlformats.org/drawingml/2006/main" xmlns:r="http://schemas.openxmlformats.org/officeDocument/2006/relationships" xmlns:p="http://schemas.openxmlformats.org/presentationml/2006/main">
  <p:tag name="NAME" val="TrackerNumBlu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7.xml><?xml version="1.0" encoding="utf-8"?>
<p:tagLst xmlns:a="http://schemas.openxmlformats.org/drawingml/2006/main" xmlns:r="http://schemas.openxmlformats.org/officeDocument/2006/relationships" xmlns:p="http://schemas.openxmlformats.org/presentationml/2006/main">
  <p:tag name="NAME" val="TrackerNumBlu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80.xml><?xml version="1.0" encoding="utf-8"?>
<p:tagLst xmlns:a="http://schemas.openxmlformats.org/drawingml/2006/main" xmlns:r="http://schemas.openxmlformats.org/officeDocument/2006/relationships" xmlns:p="http://schemas.openxmlformats.org/presentationml/2006/main">
  <p:tag name="NAME" val="TrackerNumBlu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286.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287.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288.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289.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291.xml><?xml version="1.0" encoding="utf-8"?>
<p:tagLst xmlns:a="http://schemas.openxmlformats.org/drawingml/2006/main" xmlns:r="http://schemas.openxmlformats.org/officeDocument/2006/relationships" xmlns:p="http://schemas.openxmlformats.org/presentationml/2006/main">
  <p:tag name="NAME" val="TrackerNumBlue"/>
</p:tagLst>
</file>

<file path=ppt/tags/tag292.xml><?xml version="1.0" encoding="utf-8"?>
<p:tagLst xmlns:a="http://schemas.openxmlformats.org/drawingml/2006/main" xmlns:r="http://schemas.openxmlformats.org/officeDocument/2006/relationships" xmlns:p="http://schemas.openxmlformats.org/presentationml/2006/main">
  <p:tag name="NAME" val="TrackerNumBlue"/>
</p:tagLst>
</file>

<file path=ppt/tags/tag293.xml><?xml version="1.0" encoding="utf-8"?>
<p:tagLst xmlns:a="http://schemas.openxmlformats.org/drawingml/2006/main" xmlns:r="http://schemas.openxmlformats.org/officeDocument/2006/relationships" xmlns:p="http://schemas.openxmlformats.org/presentationml/2006/main">
  <p:tag name="NAME" val="TrackerNumBlue"/>
</p:tagLst>
</file>

<file path=ppt/tags/tag294.xml><?xml version="1.0" encoding="utf-8"?>
<p:tagLst xmlns:a="http://schemas.openxmlformats.org/drawingml/2006/main" xmlns:r="http://schemas.openxmlformats.org/officeDocument/2006/relationships" xmlns:p="http://schemas.openxmlformats.org/presentationml/2006/main">
  <p:tag name="NAME" val="TrackerNumBlue"/>
</p:tagLst>
</file>

<file path=ppt/tags/tag295.xml><?xml version="1.0" encoding="utf-8"?>
<p:tagLst xmlns:a="http://schemas.openxmlformats.org/drawingml/2006/main" xmlns:r="http://schemas.openxmlformats.org/officeDocument/2006/relationships" xmlns:p="http://schemas.openxmlformats.org/presentationml/2006/main">
  <p:tag name="NAME" val="TrackerNumBlue"/>
</p:tagLst>
</file>

<file path=ppt/tags/tag296.xml><?xml version="1.0" encoding="utf-8"?>
<p:tagLst xmlns:a="http://schemas.openxmlformats.org/drawingml/2006/main" xmlns:r="http://schemas.openxmlformats.org/officeDocument/2006/relationships" xmlns:p="http://schemas.openxmlformats.org/presentationml/2006/main">
  <p:tag name="NAME" val="TrackerNumBlu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99.xml><?xml version="1.0" encoding="utf-8"?>
<p:tagLst xmlns:a="http://schemas.openxmlformats.org/drawingml/2006/main" xmlns:r="http://schemas.openxmlformats.org/officeDocument/2006/relationships" xmlns:p="http://schemas.openxmlformats.org/presentationml/2006/main">
  <p:tag name="NAME" val="TrackerNumBlu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02.xml><?xml version="1.0" encoding="utf-8"?>
<p:tagLst xmlns:a="http://schemas.openxmlformats.org/drawingml/2006/main" xmlns:r="http://schemas.openxmlformats.org/officeDocument/2006/relationships" xmlns:p="http://schemas.openxmlformats.org/presentationml/2006/main">
  <p:tag name="NAME" val="TrackerNumBlu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05.xml><?xml version="1.0" encoding="utf-8"?>
<p:tagLst xmlns:a="http://schemas.openxmlformats.org/drawingml/2006/main" xmlns:r="http://schemas.openxmlformats.org/officeDocument/2006/relationships" xmlns:p="http://schemas.openxmlformats.org/presentationml/2006/main">
  <p:tag name="NAME" val="TrackerNumBlu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NAME" val="TrackerNumBlu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wQ_1XxSpoTXFUq.1rqNug"/>
</p:tagLst>
</file>

<file path=ppt/tags/tag310.xml><?xml version="1.0" encoding="utf-8"?>
<p:tagLst xmlns:a="http://schemas.openxmlformats.org/drawingml/2006/main" xmlns:r="http://schemas.openxmlformats.org/officeDocument/2006/relationships" xmlns:p="http://schemas.openxmlformats.org/presentationml/2006/main">
  <p:tag name="SHAPENAME" val="4. Footnote"/>
</p:tagLst>
</file>

<file path=ppt/tags/tag311.xml><?xml version="1.0" encoding="utf-8"?>
<p:tagLst xmlns:a="http://schemas.openxmlformats.org/drawingml/2006/main" xmlns:r="http://schemas.openxmlformats.org/officeDocument/2006/relationships" xmlns:p="http://schemas.openxmlformats.org/presentationml/2006/main">
  <p:tag name="SHAPENAME" val="4. Footnote"/>
</p:tagLst>
</file>

<file path=ppt/tags/tag312.xml><?xml version="1.0" encoding="utf-8"?>
<p:tagLst xmlns:a="http://schemas.openxmlformats.org/drawingml/2006/main" xmlns:r="http://schemas.openxmlformats.org/officeDocument/2006/relationships" xmlns:p="http://schemas.openxmlformats.org/presentationml/2006/main">
  <p:tag name="NAME" val="TrackerNumWhite"/>
</p:tagLst>
</file>

<file path=ppt/tags/tag3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4.xml><?xml version="1.0" encoding="utf-8"?>
<p:tagLst xmlns:a="http://schemas.openxmlformats.org/drawingml/2006/main" xmlns:r="http://schemas.openxmlformats.org/officeDocument/2006/relationships" xmlns:p="http://schemas.openxmlformats.org/presentationml/2006/main">
  <p:tag name="NAME" val="TrackerNumBlue"/>
</p:tagLst>
</file>

<file path=ppt/tags/tag3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snF7oSWPX.62wsFcLUmypg"/>
</p:tagLst>
</file>

<file path=ppt/tags/tag320.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21.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22.xml><?xml version="1.0" encoding="utf-8"?>
<p:tagLst xmlns:a="http://schemas.openxmlformats.org/drawingml/2006/main" xmlns:r="http://schemas.openxmlformats.org/officeDocument/2006/relationships" xmlns:p="http://schemas.openxmlformats.org/presentationml/2006/main">
  <p:tag name="NAME" val="TrackerNumBlu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NAME" val="TrackerNumBlue"/>
</p:tagLst>
</file>

<file path=ppt/tags/tag325.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wQ_1XxSpoTXFUq.1rqNu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snF7oSWPX.62wsFcLUmypg"/>
</p:tagLst>
</file>

<file path=ppt/tags/tag3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ygz4bju5oaxKC2dzvdYD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Q.RTO4LM14co..1Q9w09O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Z92sm6P3CqTqubTSyV8kz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dygz4bju5oaxKC2dzvdYD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NAME" val="LineBasicStrong"/>
</p:tagLst>
</file>

<file path=ppt/tags/tag336.xml><?xml version="1.0" encoding="utf-8"?>
<p:tagLst xmlns:a="http://schemas.openxmlformats.org/drawingml/2006/main" xmlns:r="http://schemas.openxmlformats.org/officeDocument/2006/relationships" xmlns:p="http://schemas.openxmlformats.org/presentationml/2006/main">
  <p:tag name="NAME" val="LineBasicStrong"/>
</p:tagLst>
</file>

<file path=ppt/tags/tag337.xml><?xml version="1.0" encoding="utf-8"?>
<p:tagLst xmlns:a="http://schemas.openxmlformats.org/drawingml/2006/main" xmlns:r="http://schemas.openxmlformats.org/officeDocument/2006/relationships" xmlns:p="http://schemas.openxmlformats.org/presentationml/2006/main">
  <p:tag name="NAME" val="LineBasicStrong"/>
</p:tagLst>
</file>

<file path=ppt/tags/tag338.xml><?xml version="1.0" encoding="utf-8"?>
<p:tagLst xmlns:a="http://schemas.openxmlformats.org/drawingml/2006/main" xmlns:r="http://schemas.openxmlformats.org/officeDocument/2006/relationships" xmlns:p="http://schemas.openxmlformats.org/presentationml/2006/main">
  <p:tag name="NAME" val="LineBasicStrong"/>
</p:tagLst>
</file>

<file path=ppt/tags/tag339.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1.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2.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3.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4.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5.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6.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7.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8.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9.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RTO4LM14co..1Q9w09Og"/>
</p:tagLst>
</file>

<file path=ppt/tags/tag350.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1.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2.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3.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4.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5.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6.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7.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8.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92sm6P3CqTqubTSyV8kzQ"/>
</p:tagLst>
</file>

<file path=ppt/tags/tag36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8.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wQ_1XxSpoTXFUq.1rqNu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snF7oSWPX.62wsFcLUmypg"/>
</p:tagLst>
</file>

<file path=ppt/tags/tag3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Q.RTO4LM14co..1Q9w09O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Z92sm6P3CqTqubTSyV8kz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dygz4bju5oaxKC2dzvdYD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wQ_1XxSpoTXFUq.1rqNu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wQ_1XxSpoTXFUq.1rqNu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snF7oSWPX.62wsFcLUmypg"/>
</p:tagLst>
</file>

<file path=ppt/tags/tag3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Q.RTO4LM14co..1Q9w09O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Z92sm6P3CqTqubTSyV8kz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dygz4bju5oaxKC2dzvdYD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wQ_1XxSpoTXFUq.1rqNug"/>
</p:tagLst>
</file>

<file path=ppt/tags/tag39.xml><?xml version="1.0" encoding="utf-8"?>
<p:tagLst xmlns:a="http://schemas.openxmlformats.org/drawingml/2006/main" xmlns:r="http://schemas.openxmlformats.org/officeDocument/2006/relationships" xmlns:p="http://schemas.openxmlformats.org/presentationml/2006/main">
  <p:tag name="NAME" val="SingleBoatText"/>
</p:tagLst>
</file>

<file path=ppt/tags/tag390.xml><?xml version="1.0" encoding="utf-8"?>
<p:tagLst xmlns:a="http://schemas.openxmlformats.org/drawingml/2006/main" xmlns:r="http://schemas.openxmlformats.org/officeDocument/2006/relationships" xmlns:p="http://schemas.openxmlformats.org/presentationml/2006/main">
  <p:tag name="SHAPENAME" val="4. Footnote"/>
</p:tagLst>
</file>

<file path=ppt/tags/tag391.xml><?xml version="1.0" encoding="utf-8"?>
<p:tagLst xmlns:a="http://schemas.openxmlformats.org/drawingml/2006/main" xmlns:r="http://schemas.openxmlformats.org/officeDocument/2006/relationships" xmlns:p="http://schemas.openxmlformats.org/presentationml/2006/main">
  <p:tag name="SHAPENAME" val="4. Footnote"/>
</p:tagLst>
</file>

<file path=ppt/tags/tag392.xml><?xml version="1.0" encoding="utf-8"?>
<p:tagLst xmlns:a="http://schemas.openxmlformats.org/drawingml/2006/main" xmlns:r="http://schemas.openxmlformats.org/officeDocument/2006/relationships" xmlns:p="http://schemas.openxmlformats.org/presentationml/2006/main">
  <p:tag name="NAME" val="CustomIcon"/>
</p:tagLst>
</file>

<file path=ppt/tags/tag393.xml><?xml version="1.0" encoding="utf-8"?>
<p:tagLst xmlns:a="http://schemas.openxmlformats.org/drawingml/2006/main" xmlns:r="http://schemas.openxmlformats.org/officeDocument/2006/relationships" xmlns:p="http://schemas.openxmlformats.org/presentationml/2006/main">
  <p:tag name="NAME" val="CustomIcon"/>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396.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397.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398.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399.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AME" val="SingleBoatText"/>
</p:tagLst>
</file>

<file path=ppt/tags/tag400.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01.xml><?xml version="1.0" encoding="utf-8"?>
<p:tagLst xmlns:a="http://schemas.openxmlformats.org/drawingml/2006/main" xmlns:r="http://schemas.openxmlformats.org/officeDocument/2006/relationships" xmlns:p="http://schemas.openxmlformats.org/presentationml/2006/main">
  <p:tag name="NAME" val="CustomIcon"/>
</p:tagLst>
</file>

<file path=ppt/tags/tag40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3.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4.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wQ_1XxSpoTXFUq.1rqNu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snF7oSWPX.62wsFcLUmypg"/>
</p:tagLst>
</file>

<file path=ppt/tags/tag4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Q.RTO4LM14co..1Q9w09O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Z92sm6P3CqTqubTSyV8kz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dygz4bju5oaxKC2dzvdYD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wQ_1XxSpoTXFUq.1rqNu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416.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417.xml><?xml version="1.0" encoding="utf-8"?>
<p:tagLst xmlns:a="http://schemas.openxmlformats.org/drawingml/2006/main" xmlns:r="http://schemas.openxmlformats.org/officeDocument/2006/relationships" xmlns:p="http://schemas.openxmlformats.org/presentationml/2006/main">
  <p:tag name="HEIGHT" val="19.38748"/>
  <p:tag name="LEFT" val="223"/>
  <p:tag name="MTNUMBER" val="0.212129316857145"/>
  <p:tag name="MTTABLE" val="Cell"/>
  <p:tag name="TOP" val="110"/>
  <p:tag name="WIDTH" val="158"/>
</p:tagLst>
</file>

<file path=ppt/tags/tag418.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19.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420.xml><?xml version="1.0" encoding="utf-8"?>
<p:tagLst xmlns:a="http://schemas.openxmlformats.org/drawingml/2006/main" xmlns:r="http://schemas.openxmlformats.org/officeDocument/2006/relationships" xmlns:p="http://schemas.openxmlformats.org/presentationml/2006/main">
  <p:tag name="HEIGHT" val="160.3062"/>
  <p:tag name="LEFT" val="223"/>
  <p:tag name="MTNUMBER" val="0.212129316857145"/>
  <p:tag name="MTTABLE" val="Cell"/>
  <p:tag name="TOP" val="309.6937"/>
  <p:tag name="WIDTH" val="158"/>
</p:tagLst>
</file>

<file path=ppt/tags/tag421.xml><?xml version="1.0" encoding="utf-8"?>
<p:tagLst xmlns:a="http://schemas.openxmlformats.org/drawingml/2006/main" xmlns:r="http://schemas.openxmlformats.org/officeDocument/2006/relationships" xmlns:p="http://schemas.openxmlformats.org/presentationml/2006/main">
  <p:tag name="NAME" val="CustomIcon"/>
</p:tagLst>
</file>

<file path=ppt/tags/tag422.xml><?xml version="1.0" encoding="utf-8"?>
<p:tagLst xmlns:a="http://schemas.openxmlformats.org/drawingml/2006/main" xmlns:r="http://schemas.openxmlformats.org/officeDocument/2006/relationships" xmlns:p="http://schemas.openxmlformats.org/presentationml/2006/main">
  <p:tag name="NAME" val="CustomIcon"/>
</p:tagLst>
</file>

<file path=ppt/tags/tag423.xml><?xml version="1.0" encoding="utf-8"?>
<p:tagLst xmlns:a="http://schemas.openxmlformats.org/drawingml/2006/main" xmlns:r="http://schemas.openxmlformats.org/officeDocument/2006/relationships" xmlns:p="http://schemas.openxmlformats.org/presentationml/2006/main">
  <p:tag name="NAME" val="CustomIcon"/>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SHAPENAME" val="4. Footnote"/>
</p:tagLst>
</file>

<file path=ppt/tags/tag426.xml><?xml version="1.0" encoding="utf-8"?>
<p:tagLst xmlns:a="http://schemas.openxmlformats.org/drawingml/2006/main" xmlns:r="http://schemas.openxmlformats.org/officeDocument/2006/relationships" xmlns:p="http://schemas.openxmlformats.org/presentationml/2006/main">
  <p:tag name="SHAPENAME" val="4. Footnote"/>
</p:tagLst>
</file>

<file path=ppt/tags/tag427.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28.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429.xml><?xml version="1.0" encoding="utf-8"?>
<p:tagLst xmlns:a="http://schemas.openxmlformats.org/drawingml/2006/main" xmlns:r="http://schemas.openxmlformats.org/officeDocument/2006/relationships" xmlns:p="http://schemas.openxmlformats.org/presentationml/2006/main">
  <p:tag name="NAME" val="TrackerNumBlu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430.xml><?xml version="1.0" encoding="utf-8"?>
<p:tagLst xmlns:a="http://schemas.openxmlformats.org/drawingml/2006/main" xmlns:r="http://schemas.openxmlformats.org/officeDocument/2006/relationships" xmlns:p="http://schemas.openxmlformats.org/presentationml/2006/main">
  <p:tag name="NAME" val="TrackerNumBlue"/>
</p:tagLst>
</file>

<file path=ppt/tags/tag431.xml><?xml version="1.0" encoding="utf-8"?>
<p:tagLst xmlns:a="http://schemas.openxmlformats.org/drawingml/2006/main" xmlns:r="http://schemas.openxmlformats.org/officeDocument/2006/relationships" xmlns:p="http://schemas.openxmlformats.org/presentationml/2006/main">
  <p:tag name="NAME" val="TrackerNumBlue"/>
</p:tagLst>
</file>

<file path=ppt/tags/tag4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8.xml><?xml version="1.0" encoding="utf-8"?>
<p:tagLst xmlns:a="http://schemas.openxmlformats.org/drawingml/2006/main" xmlns:r="http://schemas.openxmlformats.org/officeDocument/2006/relationships" xmlns:p="http://schemas.openxmlformats.org/presentationml/2006/main">
  <p:tag name="SHAPENAME" val="4. Footnote"/>
</p:tagLst>
</file>

<file path=ppt/tags/tag439.xml><?xml version="1.0" encoding="utf-8"?>
<p:tagLst xmlns:a="http://schemas.openxmlformats.org/drawingml/2006/main" xmlns:r="http://schemas.openxmlformats.org/officeDocument/2006/relationships" xmlns:p="http://schemas.openxmlformats.org/presentationml/2006/main">
  <p:tag name="SHAPENAME" val="4. Footno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43.xml><?xml version="1.0" encoding="utf-8"?>
<p:tagLst xmlns:a="http://schemas.openxmlformats.org/drawingml/2006/main" xmlns:r="http://schemas.openxmlformats.org/officeDocument/2006/relationships" xmlns:p="http://schemas.openxmlformats.org/presentationml/2006/main">
  <p:tag name="SHAPENAME" val="4. Footnote"/>
</p:tagLst>
</file>

<file path=ppt/tags/tag44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dW1hceFRUMC4anZHVEb2d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M2UjGHsaOPv8PuZDIjmtM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oWLoNeErmgfdI8NrRpoiq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e9MnDvUhVWdOVP.iH5xMR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Ao6m_EM4mHXaiQdjnACM.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w7HU2mDI7A4sHQ1EaSlFJ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_VTwFysh8IyJ22_aXEplh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A6WVmAHvR5Q7tABdLONVs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aXmOYK4l6KXOJAUM6jXVi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aT_OnncIkwzTTAdM_BoiT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byhjr0v12HM.JjqU3gu1b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t5F.RquwQbZEvRexaQhsh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0PCzfrE_tZ.mgUcrq25_A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VK.RhPoYxnI5yzLfoofIs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jGA2fN_nGLrVt6BBAVzW0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460.xml><?xml version="1.0" encoding="utf-8"?>
<p:tagLst xmlns:a="http://schemas.openxmlformats.org/drawingml/2006/main" xmlns:r="http://schemas.openxmlformats.org/officeDocument/2006/relationships" xmlns:p="http://schemas.openxmlformats.org/presentationml/2006/main">
  <p:tag name="NAME" val="TrackerNumBlue"/>
</p:tagLst>
</file>

<file path=ppt/tags/tag46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8.xml><?xml version="1.0" encoding="utf-8"?>
<p:tagLst xmlns:a="http://schemas.openxmlformats.org/drawingml/2006/main" xmlns:r="http://schemas.openxmlformats.org/officeDocument/2006/relationships" xmlns:p="http://schemas.openxmlformats.org/presentationml/2006/main">
  <p:tag name="SHAPENAME" val="5. Sourc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5">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null,&quot;id&quot;:2,&quot;link&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A recent Microsoft Office update may cause SlideRequest to disappear from your toolbar. Restore from File&gt;Account&gt;Get Add-ins. &quot;,&quot;showOnAddin&quot;:1,&quot;source&quot;:&quot;web-addin&quot;,&quot;updatedAt&quot;:{},&quot;webAddinAnnouncementText&quot;:{&quot;body&quot;:&quot;A recent Microsoft Office update may cause SlideRequest to disappear from your toolbar. Restore from File&gt;Account&gt;Get Add-ins. &quot;,&quot;heading&quot;:&quot;Alert!&quot;,&quot;primaryAction&quot;:{&quot;label&quot;:&quot;Learn more.&quot;,&quot;url&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secondaryAction&quot;:{&quot;label&quot;:&quot;&quot;,&quot;url&quot;:&quot;&quot;},&quot;style&quot;:&quot;warning&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NA&quot;,&quot;maxStartTime&quot;:480,&quot;message&quot;:&quot;&quot;,&quot;outSourced&quot;:true,&quot;platform&quot;:&quot;GW&quot;,&quot;showInternal&quot;:false,&quot;userRegistered&quot;:false,&quot;chargeCode&quot;:&quot;valid&quot;,&quot;projectType&quot;:&quot;Client&quot;,&quot;subLane&quot;:&quot;&quot;,&quot;code&quot;:&quot;1490ML01&quot;,&quot;updatedAt&quot;:&quot;2026-03-04T02:28:54.228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88E84E-FE87-43F7-BCE6-5A46C17D6D9B}">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3.xml><?xml version="1.0" encoding="utf-8"?>
<ds:datastoreItem xmlns:ds="http://schemas.openxmlformats.org/officeDocument/2006/customXml" ds:itemID="{3751E65F-FD4E-48E3-943B-7C4D6ACA598C}">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55</TotalTime>
  <Words>8996</Words>
  <Application>Microsoft Office PowerPoint</Application>
  <PresentationFormat>Widescreen</PresentationFormat>
  <Paragraphs>1039</Paragraphs>
  <Slides>53</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64" baseType="lpstr">
      <vt:lpstr>Georgia</vt:lpstr>
      <vt:lpstr>Wingdings</vt:lpstr>
      <vt:lpstr>Courier New</vt:lpstr>
      <vt:lpstr>Aptos</vt:lpstr>
      <vt:lpstr>Arial</vt:lpstr>
      <vt:lpstr>Calibri</vt:lpstr>
      <vt:lpstr>Aptos Black</vt:lpstr>
      <vt:lpstr>Segoe UI</vt:lpstr>
      <vt:lpstr>Cover</vt:lpstr>
      <vt:lpstr>Page Design</vt:lpstr>
      <vt:lpstr>think-cell Slide</vt:lpstr>
      <vt:lpstr>PowerPoint Presentation</vt:lpstr>
      <vt:lpstr>Agenda</vt:lpstr>
      <vt:lpstr>Agenda</vt:lpstr>
      <vt:lpstr>Batch Zero Revision Request Timeline</vt:lpstr>
      <vt:lpstr>Revision Request Process Flow</vt:lpstr>
      <vt:lpstr>CLR and BYOG frameworks are being integrated into Batch Zero filing, forming a first comprehensive design with further refinement over time</vt:lpstr>
      <vt:lpstr>PCLR introduces a flexible pathway within Batch Zero, requiring targeted updates across PGRR sections</vt:lpstr>
      <vt:lpstr>PCLR enables dispatchable, price-responsive load, requiring targeted NPRR updates across pricing, dispatch, and commitment layers</vt:lpstr>
      <vt:lpstr>Related PUCT Activities</vt:lpstr>
      <vt:lpstr>Reminder of Scope and Priorities for Workshops</vt:lpstr>
      <vt:lpstr>Agenda</vt:lpstr>
      <vt:lpstr>Batch Zero Overview – Two Phases</vt:lpstr>
      <vt:lpstr>Batch Zero Study Scope Overview</vt:lpstr>
      <vt:lpstr>Batch Zero Study Methodology and Study Elements</vt:lpstr>
      <vt:lpstr>Outputs, Deliverables, and Timeline</vt:lpstr>
      <vt:lpstr>Batch Zero process flow chart for studied load</vt:lpstr>
      <vt:lpstr>Proposed Batch Zero Timeline</vt:lpstr>
      <vt:lpstr>Case Build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Fundamental Principles for ERCOT's Proposed Batch Zero Criteria</vt:lpstr>
      <vt:lpstr>Eligibility flowchart: how to assess if a load is included for Batch Zero?</vt:lpstr>
      <vt:lpstr>Deep-dive: “Included as base load” (1/2)</vt:lpstr>
      <vt:lpstr>Deep-dive: “Included as base load” (2/2)</vt:lpstr>
      <vt:lpstr>PowerPoint Presentation</vt:lpstr>
      <vt:lpstr>PowerPoint Presentation</vt:lpstr>
      <vt:lpstr>PowerPoint Presentation</vt:lpstr>
      <vt:lpstr>PowerPoint Presentation</vt:lpstr>
      <vt:lpstr>PowerPoint Presentation</vt:lpstr>
      <vt:lpstr>Agenda</vt:lpstr>
      <vt:lpstr>Stakeholder feedback through March 20</vt:lpstr>
      <vt:lpstr>Comments Filed after Workshop up to March 30, 2026 </vt:lpstr>
      <vt:lpstr>Agenda</vt:lpstr>
      <vt:lpstr>Key updates in April 4 PGRR145 ERCOT comments</vt:lpstr>
      <vt:lpstr>Key updates in April 4 PGRR145 ERCOT comments</vt:lpstr>
      <vt:lpstr>Agenda</vt:lpstr>
      <vt:lpstr>Provisional CLRs – Definition1</vt:lpstr>
      <vt:lpstr>Provisional CLRs – Structure of Revision Requests1</vt:lpstr>
      <vt:lpstr>PCLR Language – Foundational Concepts1</vt:lpstr>
      <vt:lpstr>Provisional Controllable Load Resources (PCLRs) in Batch Zero1</vt:lpstr>
      <vt:lpstr>Provision CLR (PCLR) – Dynamic Bid Capping Process</vt:lpstr>
      <vt:lpstr>Agenda</vt:lpstr>
      <vt:lpstr>BYOG Objectives: Allocation, Coordination, and Operating Agreement</vt:lpstr>
      <vt:lpstr>Conceptual Batch Zero BYOG operating configurations for Large Load interconnection3</vt:lpstr>
      <vt:lpstr>Up to date BYOG concept scales from islanded to grid-interactive with increasing complexity</vt:lpstr>
      <vt:lpstr>APPENDIX</vt:lpstr>
      <vt:lpstr>Concept Review – Provisional CLR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lastModifiedBy>Mereness, Matt</cp:lastModifiedBy>
  <cp:revision>37</cp:revision>
  <dcterms:created xsi:type="dcterms:W3CDTF">2026-03-23T21:54:52Z</dcterms:created>
  <dcterms:modified xsi:type="dcterms:W3CDTF">2026-04-13T21:52:47Z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MSIP_Label_7084cbda-52b8-46fb-a7b7-cb5bd465ed85_Enabled">
    <vt:lpwstr>true</vt:lpwstr>
  </property>
  <property fmtid="{D5CDD505-2E9C-101B-9397-08002B2CF9AE}" pid="12" name="MSIP_Label_7084cbda-52b8-46fb-a7b7-cb5bd465ed85_SetDate">
    <vt:lpwstr>2026-03-23T22:29:58Z</vt:lpwstr>
  </property>
  <property fmtid="{D5CDD505-2E9C-101B-9397-08002B2CF9AE}" pid="13" name="MSIP_Label_7084cbda-52b8-46fb-a7b7-cb5bd465ed85_Method">
    <vt:lpwstr>Standard</vt:lpwstr>
  </property>
  <property fmtid="{D5CDD505-2E9C-101B-9397-08002B2CF9AE}" pid="14" name="MSIP_Label_7084cbda-52b8-46fb-a7b7-cb5bd465ed85_Name">
    <vt:lpwstr>Internal</vt:lpwstr>
  </property>
  <property fmtid="{D5CDD505-2E9C-101B-9397-08002B2CF9AE}" pid="15" name="MSIP_Label_7084cbda-52b8-46fb-a7b7-cb5bd465ed85_SiteId">
    <vt:lpwstr>0afb747d-bff7-4596-a9fc-950ef9e0ec45</vt:lpwstr>
  </property>
  <property fmtid="{D5CDD505-2E9C-101B-9397-08002B2CF9AE}" pid="16" name="MSIP_Label_7084cbda-52b8-46fb-a7b7-cb5bd465ed85_ActionId">
    <vt:lpwstr>508ae287-7fd8-4e1f-aa98-6eff3bb679d0</vt:lpwstr>
  </property>
  <property fmtid="{D5CDD505-2E9C-101B-9397-08002B2CF9AE}" pid="17" name="MSIP_Label_7084cbda-52b8-46fb-a7b7-cb5bd465ed85_ContentBits">
    <vt:lpwstr>0</vt:lpwstr>
  </property>
  <property fmtid="{D5CDD505-2E9C-101B-9397-08002B2CF9AE}" pid="18" name="MSIP_Label_7084cbda-52b8-46fb-a7b7-cb5bd465ed85_Tag">
    <vt:lpwstr>10, 3, 0, 2</vt:lpwstr>
  </property>
  <property fmtid="{D5CDD505-2E9C-101B-9397-08002B2CF9AE}" pid="19" name="ContentTypeId">
    <vt:lpwstr>0x0101003CD0E9D229717A45A0F014C745A02018</vt:lpwstr>
  </property>
  <property fmtid="{D5CDD505-2E9C-101B-9397-08002B2CF9AE}" pid="20" name="_dlc_DocIdItemGuid">
    <vt:lpwstr>53e0cc00-e05c-4015-9dce-64d84636a75b</vt:lpwstr>
  </property>
</Properties>
</file>