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0"/>
  </p:notesMasterIdLst>
  <p:handoutMasterIdLst>
    <p:handoutMasterId r:id="rId11"/>
  </p:handoutMasterIdLst>
  <p:sldIdLst>
    <p:sldId id="260" r:id="rId6"/>
    <p:sldId id="298" r:id="rId7"/>
    <p:sldId id="293" r:id="rId8"/>
    <p:sldId id="29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0C58"/>
    <a:srgbClr val="5B6770"/>
    <a:srgbClr val="00AEC7"/>
    <a:srgbClr val="A4A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76004" autoAdjust="0"/>
  </p:normalViewPr>
  <p:slideViewPr>
    <p:cSldViewPr showGuides="1">
      <p:cViewPr varScale="1">
        <p:scale>
          <a:sx n="91" d="100"/>
          <a:sy n="91" d="100"/>
        </p:scale>
        <p:origin x="90" y="183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-747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3/12/18</a:t>
            </a:r>
            <a:r>
              <a:rPr lang="en-US" baseline="0" dirty="0"/>
              <a:t> – Integral ACE Time Constant Changed from 60 min to 45 min</a:t>
            </a:r>
          </a:p>
          <a:p>
            <a:r>
              <a:rPr lang="en-US" baseline="0" dirty="0"/>
              <a:t>5/17/18 – K4 Changed from 0.3 to 0.2 and K5 Changed from 0.4 to 0.5</a:t>
            </a:r>
          </a:p>
          <a:p>
            <a:r>
              <a:rPr lang="en-US" baseline="0" dirty="0"/>
              <a:t>12/4/18 – 10:05 AM – K6 Changed from 0 to 0.5</a:t>
            </a:r>
          </a:p>
          <a:p>
            <a:r>
              <a:rPr lang="en-US" baseline="0" dirty="0"/>
              <a:t>2/12/19 – 2:15 PM – K6 changed from 0.5 to 1.0</a:t>
            </a:r>
          </a:p>
          <a:p>
            <a:r>
              <a:rPr lang="en-US" baseline="0" dirty="0"/>
              <a:t>3/12/19 – 2:10 PM – PWRR Threshold from 10 to 15 MW/min</a:t>
            </a:r>
          </a:p>
          <a:p>
            <a:r>
              <a:rPr lang="en-US" baseline="0" dirty="0"/>
              <a:t>3/19/19 – 2:15 PM – PWRR Threshold from 15 to 20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4/01/19 – 10:00 AM – K5 changed from 0.5 to 0.4 and Max. Integral ACE Feedback changed from 250 to 150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4/24/19 – 1:15 PM – Max. Integral ACE Feedback changed from 150 to 160. PWRR Threshold changed from 20 to 25.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5/22/19 – 1:10 PM – K5 changed from 0.4 to 0.5, Max Integral ACE feedback changed from 160 to 200, PWRR Threshold changed from 25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6/17/20 – 10 AM - PWRR Calculation method changed from Direct to Interpolated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9/1/20 – 11 AM - Max Integral ACE Feedback changed from 200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9/3/20 – 3 PM -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9/4/20 – 3 PM - Max Integral ACE Feedback changed from 300 to 250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6/1/21 – 10:00 AM – K8 Changed from 0 to 0.5, PSRR Threshold changed to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6/2/21 – 10:00 AM – PSRR Threshold changed from 10 to 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6/3/21 – 10:00 AM – K8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6/4/21 – 10:00 AM – K8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9/2/21 – 10:00 AM – PSRR Threshold changed from 20 to 30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Integral ACE Cap Changed from 250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7/21/22 – K5 changed from 0.5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7/22/22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6/12/23  - PSRR dynamic threshold enabled. The Max PSSR started at 80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6/15/23 – The Max PSRR threshold increased to 100 MW/min for sunrise and sunset hours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10/26/23- Integral ACE Cap Changed from 350 to 250 </a:t>
            </a:r>
          </a:p>
          <a:p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05/30/24 – Max Integral ACE Feedback changed from 250 to 300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05/31/24 - Max Integral ACE Feedback changed from 300 to 350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10/31/24– K5 changed to 0.5 to 1 to correct the time error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11/1/24  - K5 changed from 1 to 0.75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11/5/24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11/18/24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11/22/24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3/5/25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3/6/25 – K5 changed from 0.75 to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Max Ace Integral Feedback changed from 350 MW to 400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3/7/25 – PSRR Dynamic Threshold for sunrise and sunset changed from 180 MW/Min to 225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3/11/25 – Max Ace Integral Feedback changed from 400 MW to 350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3/12/25 – K5 changed from 1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6/6/25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6/13/25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7/14/25 – K5 changed from 0.5 to 0.75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7/18/25 – K5 changed from 0.75 to 0.5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7/24/25 – Enabled PWRR direct method in GTBD calculation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12/10/25 – PSRR Dynamic Threshold for sunrise and sunset changed from 225 MW/Min to 280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01/05/26 – PSRR Dynamic Threshold for sunrise changed from 280 MW/min to 180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02/03/26 - PSRR Dynamic Threshold for sunrise changed from 180 MW/min to 280 MW/Min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0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98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1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326719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 dirty="0">
                <a:solidFill>
                  <a:schemeClr val="tx2"/>
                </a:solidFill>
              </a:rPr>
              <a:t>Intra-Hour IRR Forecast Accuracy Updates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CCEF94-CAD3-488D-BDEF-E55F8F05014D}"/>
              </a:ext>
            </a:extLst>
          </p:cNvPr>
          <p:cNvSpPr txBox="1"/>
          <p:nvPr/>
        </p:nvSpPr>
        <p:spPr>
          <a:xfrm>
            <a:off x="3810000" y="3119735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2400" b="1">
                <a:solidFill>
                  <a:schemeClr val="tx2"/>
                </a:solidFill>
              </a:rPr>
              <a:t>(March 2026)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054C6-2652-4781-9A70-5A6A0719EC67}"/>
              </a:ext>
            </a:extLst>
          </p:cNvPr>
          <p:cNvSpPr txBox="1"/>
          <p:nvPr/>
        </p:nvSpPr>
        <p:spPr>
          <a:xfrm>
            <a:off x="3810000" y="3581400"/>
            <a:ext cx="487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b="1" dirty="0">
                <a:solidFill>
                  <a:schemeClr val="tx2"/>
                </a:solidFill>
              </a:rPr>
              <a:t>WMWG</a:t>
            </a:r>
          </a:p>
          <a:p>
            <a:pPr>
              <a:spcBef>
                <a:spcPts val="600"/>
              </a:spcBef>
            </a:pP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600"/>
              </a:spcBef>
            </a:pPr>
            <a:r>
              <a:rPr lang="en-US" dirty="0">
                <a:solidFill>
                  <a:schemeClr val="tx2"/>
                </a:solidFill>
              </a:rPr>
              <a:t>Operations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2499E3-04C8-4E87-93AB-1ADBEBBC7326}"/>
              </a:ext>
            </a:extLst>
          </p:cNvPr>
          <p:cNvSpPr txBox="1"/>
          <p:nvPr/>
        </p:nvSpPr>
        <p:spPr>
          <a:xfrm>
            <a:off x="3810000" y="4659868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>
                <a:solidFill>
                  <a:schemeClr val="tx2"/>
                </a:solidFill>
              </a:rPr>
              <a:t>April 08, 2026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GTBD Parameters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8534400" y="6052505"/>
            <a:ext cx="5334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1000" y="914400"/>
            <a:ext cx="8229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2"/>
                </a:solidFill>
              </a:rPr>
              <a:t>GTBD Component Tuning events: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</a:rPr>
              <a:t>None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2"/>
              </a:solidFill>
            </a:endParaRPr>
          </a:p>
        </p:txBody>
      </p:sp>
      <p:graphicFrame>
        <p:nvGraphicFramePr>
          <p:cNvPr id="3" name="KTbl">
            <a:extLst>
              <a:ext uri="{FF2B5EF4-FFF2-40B4-BE49-F238E27FC236}">
                <a16:creationId xmlns:a16="http://schemas.microsoft.com/office/drawing/2014/main" id="{517C3F65-C109-49B5-8628-39A69595D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894391"/>
              </p:ext>
            </p:extLst>
          </p:nvPr>
        </p:nvGraphicFramePr>
        <p:xfrm>
          <a:off x="381000" y="2259531"/>
          <a:ext cx="2362201" cy="3405254"/>
        </p:xfrm>
        <a:graphic>
          <a:graphicData uri="http://schemas.openxmlformats.org/drawingml/2006/table">
            <a:tbl>
              <a:tblPr firstCol="1">
                <a:tableStyleId>{5C22544A-7EE6-4342-B048-85BDC9FD1C3A}</a:tableStyleId>
              </a:tblPr>
              <a:tblGrid>
                <a:gridCol w="1524001">
                  <a:extLst>
                    <a:ext uri="{9D8B030D-6E8A-4147-A177-3AD203B41FA5}">
                      <a16:colId xmlns:a16="http://schemas.microsoft.com/office/drawing/2014/main" val="145520332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8821774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K1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585254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83816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379962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0736492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r>
                        <a:rPr lang="en-US" sz="1200" dirty="0"/>
                        <a:t>K5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0.50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96734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587117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K7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054806"/>
                  </a:ext>
                </a:extLst>
              </a:tr>
              <a:tr h="283408">
                <a:tc>
                  <a:txBody>
                    <a:bodyPr/>
                    <a:lstStyle/>
                    <a:p>
                      <a:r>
                        <a:rPr lang="en-US" sz="1200" dirty="0"/>
                        <a:t>K8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1.00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785788"/>
                  </a:ext>
                </a:extLst>
              </a:tr>
              <a:tr h="298324">
                <a:tc>
                  <a:txBody>
                    <a:bodyPr/>
                    <a:lstStyle/>
                    <a:p>
                      <a:r>
                        <a:rPr lang="en-US" sz="1200" dirty="0"/>
                        <a:t>Integral ACE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350.00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020095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r>
                        <a:rPr lang="en-US" sz="1200" dirty="0"/>
                        <a:t>PWRR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30.00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485480"/>
                  </a:ext>
                </a:extLst>
              </a:tr>
              <a:tr h="2684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PSRR </a:t>
                      </a:r>
                      <a:r>
                        <a:rPr lang="en-US" sz="1200" dirty="0"/>
                        <a:t>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40.00</a:t>
                      </a:r>
                      <a:r>
                        <a:rPr lang="en-US" sz="1200" baseline="30000" dirty="0"/>
                        <a:t>*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010657"/>
                  </a:ext>
                </a:extLst>
              </a:tr>
              <a:tr h="354642">
                <a:tc>
                  <a:txBody>
                    <a:bodyPr/>
                    <a:lstStyle/>
                    <a:p>
                      <a:r>
                        <a:rPr lang="en-US" sz="1200" dirty="0"/>
                        <a:t>PDCTRR Cap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030922"/>
                  </a:ext>
                </a:extLst>
              </a:tr>
            </a:tbl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67ED264F-6AA4-4DED-89C5-A075FAC72EC6}"/>
              </a:ext>
            </a:extLst>
          </p:cNvPr>
          <p:cNvGrpSpPr/>
          <p:nvPr/>
        </p:nvGrpSpPr>
        <p:grpSpPr>
          <a:xfrm>
            <a:off x="2971800" y="2562927"/>
            <a:ext cx="5257800" cy="2999857"/>
            <a:chOff x="2971800" y="2562927"/>
            <a:chExt cx="5257800" cy="299985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960099F-C9E5-4742-9A09-223C84D68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971800" y="2562927"/>
              <a:ext cx="5257800" cy="2999857"/>
            </a:xfrm>
            <a:prstGeom prst="rect">
              <a:avLst/>
            </a:prstGeom>
            <a:ln>
              <a:noFill/>
            </a:ln>
          </p:spPr>
        </p:pic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343BDFB-059A-4B6A-925F-981E6042C8C4}"/>
                </a:ext>
              </a:extLst>
            </p:cNvPr>
            <p:cNvSpPr/>
            <p:nvPr/>
          </p:nvSpPr>
          <p:spPr>
            <a:xfrm>
              <a:off x="3180350" y="2810523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3DAC912-81AF-4333-B00C-5B496F724FAB}"/>
                </a:ext>
              </a:extLst>
            </p:cNvPr>
            <p:cNvSpPr/>
            <p:nvPr/>
          </p:nvSpPr>
          <p:spPr>
            <a:xfrm>
              <a:off x="3180350" y="35838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5577DC-44F4-4197-993D-222B556C30FD}"/>
                </a:ext>
              </a:extLst>
            </p:cNvPr>
            <p:cNvSpPr/>
            <p:nvPr/>
          </p:nvSpPr>
          <p:spPr>
            <a:xfrm>
              <a:off x="3180350" y="3962158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F21C6E5-DCC7-43C1-892A-12F6139A6A1A}"/>
                </a:ext>
              </a:extLst>
            </p:cNvPr>
            <p:cNvSpPr/>
            <p:nvPr/>
          </p:nvSpPr>
          <p:spPr>
            <a:xfrm>
              <a:off x="3386889" y="436192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5EB7989-C614-45CC-9DE6-61806B0F7AB6}"/>
                </a:ext>
              </a:extLst>
            </p:cNvPr>
            <p:cNvSpPr/>
            <p:nvPr/>
          </p:nvSpPr>
          <p:spPr>
            <a:xfrm>
              <a:off x="3386889" y="4560289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9167D4A-5341-4E41-9EB7-ADA8153A7E5F}"/>
                </a:ext>
              </a:extLst>
            </p:cNvPr>
            <p:cNvSpPr/>
            <p:nvPr/>
          </p:nvSpPr>
          <p:spPr>
            <a:xfrm>
              <a:off x="3380016" y="4800936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7E7B4D-85EA-4A3E-870C-91C1BB8CBB32}"/>
                </a:ext>
              </a:extLst>
            </p:cNvPr>
            <p:cNvSpPr/>
            <p:nvPr/>
          </p:nvSpPr>
          <p:spPr>
            <a:xfrm>
              <a:off x="3380016" y="5034584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0C9F4C1-F0B4-47B7-9994-C0611D1F130F}"/>
                </a:ext>
              </a:extLst>
            </p:cNvPr>
            <p:cNvSpPr/>
            <p:nvPr/>
          </p:nvSpPr>
          <p:spPr>
            <a:xfrm>
              <a:off x="3380016" y="5268231"/>
              <a:ext cx="298864" cy="20139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D3AC53AA-6798-F890-15FB-E8ED0377ED98}"/>
              </a:ext>
            </a:extLst>
          </p:cNvPr>
          <p:cNvSpPr txBox="1"/>
          <p:nvPr/>
        </p:nvSpPr>
        <p:spPr>
          <a:xfrm>
            <a:off x="6477000" y="6162836"/>
            <a:ext cx="21336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tx2"/>
                </a:solidFill>
              </a:rPr>
              <a:t>*PSRR day-time threshold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747917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Wind Ramp Rate (PWRR)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128507"/>
              </p:ext>
            </p:extLst>
          </p:nvPr>
        </p:nvGraphicFramePr>
        <p:xfrm>
          <a:off x="381000" y="791817"/>
          <a:ext cx="8534400" cy="1301418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5519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20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SCED PWRR</a:t>
                      </a:r>
                      <a:endParaRPr lang="en-US" sz="1200" baseline="0" dirty="0">
                        <a:effectLst/>
                        <a:latin typeface="+mj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35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123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kern="120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85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5-Min. 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Wind Ramp &gt; 100 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206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767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wind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5E70AE-D30E-DB90-C654-1866EFC269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" y="2222500"/>
            <a:ext cx="8061960" cy="3672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91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Predicted Solar Ramp Rate (PSRR) Error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698108"/>
              </p:ext>
            </p:extLst>
          </p:nvPr>
        </p:nvGraphicFramePr>
        <p:xfrm>
          <a:off x="381000" y="785628"/>
          <a:ext cx="8546238" cy="1307607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64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6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74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Performance Metric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</a:rPr>
                        <a:t>Persistence</a:t>
                      </a:r>
                      <a:r>
                        <a:rPr lang="en-US" sz="1200" baseline="0" dirty="0">
                          <a:effectLst/>
                          <a:latin typeface="+mj-lt"/>
                        </a:rPr>
                        <a:t> Ramp*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SCED PSRR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+mn-ea"/>
                          <a:cs typeface="+mn-cs"/>
                        </a:rPr>
                        <a:t>PSRR, IHPPF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PSRR, STPPF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5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(MW per 5 minutes)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444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3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j-lt"/>
                        </a:rPr>
                        <a:t>Monthly MAE when 5-Min.</a:t>
                      </a:r>
                      <a:r>
                        <a:rPr lang="en-US" sz="1400" b="0" baseline="0" dirty="0">
                          <a:effectLst/>
                          <a:latin typeface="+mj-lt"/>
                        </a:rPr>
                        <a:t> Solar</a:t>
                      </a:r>
                      <a:r>
                        <a:rPr lang="en-US" sz="1400" b="0" dirty="0">
                          <a:effectLst/>
                          <a:latin typeface="+mj-lt"/>
                        </a:rPr>
                        <a:t> Ramp &gt; 100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MW</a:t>
                      </a:r>
                      <a:endParaRPr lang="en-US" sz="14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586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1524603"/>
            <a:ext cx="7848600" cy="30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520068"/>
            <a:ext cx="40959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Persistence Ramp assumes a 0 MW solar ramp</a:t>
            </a:r>
            <a:endParaRPr lang="en-US" sz="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A22C23-176F-715B-36CA-C1ECAE69DB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830" y="2222500"/>
            <a:ext cx="8054340" cy="3855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5924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5188</TotalTime>
  <Words>745</Words>
  <Application>Microsoft Office PowerPoint</Application>
  <PresentationFormat>On-screen Show (4:3)</PresentationFormat>
  <Paragraphs>121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PowerPoint Presentation</vt:lpstr>
      <vt:lpstr>Current GTBD Parameters</vt:lpstr>
      <vt:lpstr>Predicted Wind Ramp Rate (PWRR) Error</vt:lpstr>
      <vt:lpstr>Predicted Solar Ramp Rate (PSRR) Error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Shi, Sienna</cp:lastModifiedBy>
  <cp:revision>236</cp:revision>
  <cp:lastPrinted>2016-01-21T20:53:15Z</cp:lastPrinted>
  <dcterms:created xsi:type="dcterms:W3CDTF">2016-01-21T15:20:31Z</dcterms:created>
  <dcterms:modified xsi:type="dcterms:W3CDTF">2026-04-09T17:35:43Z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2023-11-09T18:01:47Z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74ffe31f-820e-4b4b-87a0-74e3c5ea897c</vt:lpwstr>
  </property>
  <property fmtid="{D5CDD505-2E9C-101B-9397-08002B2CF9AE}" pid="9" name="MSIP_Label_7084cbda-52b8-46fb-a7b7-cb5bd465ed85_ContentBits">
    <vt:lpwstr>0</vt:lpwstr>
  </property>
</Properties>
</file>