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3" r:id="rId4"/>
    <p:sldMasterId id="2147483648" r:id="rId5"/>
  </p:sldMasterIdLst>
  <p:notesMasterIdLst>
    <p:notesMasterId r:id="rId10"/>
  </p:notesMasterIdLst>
  <p:handoutMasterIdLst>
    <p:handoutMasterId r:id="rId11"/>
  </p:handoutMasterIdLst>
  <p:sldIdLst>
    <p:sldId id="260" r:id="rId6"/>
    <p:sldId id="298" r:id="rId7"/>
    <p:sldId id="293" r:id="rId8"/>
    <p:sldId id="295" r:id="rId9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90C58"/>
    <a:srgbClr val="5B6770"/>
    <a:srgbClr val="00AEC7"/>
    <a:srgbClr val="A4AAA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681" autoAdjust="0"/>
    <p:restoredTop sz="58844" autoAdjust="0"/>
  </p:normalViewPr>
  <p:slideViewPr>
    <p:cSldViewPr showGuides="1">
      <p:cViewPr varScale="1">
        <p:scale>
          <a:sx n="63" d="100"/>
          <a:sy n="63" d="100"/>
        </p:scale>
        <p:origin x="5184" y="278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-6576"/>
    </p:cViewPr>
  </p:notesTextViewPr>
  <p:notesViewPr>
    <p:cSldViewPr showGuides="1">
      <p:cViewPr varScale="1">
        <p:scale>
          <a:sx n="76" d="100"/>
          <a:sy n="76" d="100"/>
        </p:scale>
        <p:origin x="2052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handoutMaster" Target="handoutMasters/handoutMaster1.xml"/><Relationship Id="rId5" Type="http://schemas.openxmlformats.org/officeDocument/2006/relationships/slideMaster" Target="slideMasters/slideMaster2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0BF31-E9A8-4E88-81E7-44C5092290FC}" type="datetimeFigureOut">
              <a:rPr lang="en-US" smtClean="0"/>
              <a:t>4/9/2026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B2BDB1-E95E-402D-B2EB-CA9CC1A395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2199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67EFB637-CCC9-4803-8851-F6915048CBB4}" type="datetimeFigureOut">
              <a:rPr lang="en-US" smtClean="0"/>
              <a:t>4/9/2026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62AC51D-6DAA-4455-8EA7-D54B64909A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0593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3/12/18</a:t>
            </a:r>
            <a:r>
              <a:rPr lang="en-US" baseline="0" dirty="0"/>
              <a:t> – Integral ACE Time Constant Changed from 60 min to 45 min</a:t>
            </a:r>
          </a:p>
          <a:p>
            <a:r>
              <a:rPr lang="en-US" baseline="0" dirty="0"/>
              <a:t>5/17/18 – K4 Changed from 0.3 to 0.2 and K5 Changed from 0.4 to 0.5</a:t>
            </a:r>
          </a:p>
          <a:p>
            <a:r>
              <a:rPr lang="en-US" baseline="0" dirty="0"/>
              <a:t>12/4/18 – 10:05 AM – K6 Changed from 0 to 0.5</a:t>
            </a:r>
          </a:p>
          <a:p>
            <a:r>
              <a:rPr lang="en-US" baseline="0" dirty="0"/>
              <a:t>2/12/19 – 2:15 PM – K6 changed from 0.5 to 1.0</a:t>
            </a:r>
          </a:p>
          <a:p>
            <a:r>
              <a:rPr lang="en-US" baseline="0" dirty="0"/>
              <a:t>3/12/19 – 2:10 PM – PWRR Threshold from 10 to 15 MW/min</a:t>
            </a:r>
          </a:p>
          <a:p>
            <a:r>
              <a:rPr lang="en-US" baseline="0" dirty="0"/>
              <a:t>3/19/19 – 2:15 PM – PWRR Threshold from 15 to 20 MW/min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4/01/19 – 10:00 AM – K5 changed from 0.5 to 0.4 and Max. Integral ACE Feedback changed from 250 to 150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4/24/19 – 1:15 PM – Max. Integral ACE Feedback changed from 150 to 160. PWRR Threshold changed from 20 to 25.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5/22/19 – 1:10 PM – K5 changed from 0.4 to 0.5, Max Integral ACE feedback changed from 160 to 200, PWRR Threshold changed from 25 to 30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6/17/20 – 10 AM - PWRR Calculation method changed from Direct to Interpolated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9/1/20 – 11 AM - Max Integral ACE Feedback changed from 200 to 250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9/3/20 – 3 PM - Max Integral ACE Feedback changed from 250 to 300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9/4/20 – 3 PM - Max Integral ACE Feedback changed from 300 to 250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6/1/21 – 10:00 AM – K8 Changed from 0 to 0.5, PSRR Threshold changed to 10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6/2/21 – 10:00 AM – PSRR Threshold changed from 10 to 20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6/3/21 – 10:00 AM – K8 Changed from 0.5 to 0.75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6/4/21 – 10:00 AM – K8 Changed from 0.75 to 1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9/2/21 – 10:00 AM – PSRR Threshold changed from 20 to 30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7/21/22 – Integral ACE Cap Changed from 250 to 350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7/21/22 – K5 changed from 0.5 to 1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7/22/22 – K5 changed from 1 to 0.5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6/12/23  - PSRR dynamic threshold enabled. The Max PSSR started at 80 MW/min for sunrise and sunset hours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6/15/23 – The Max PSRR threshold increased to 100 MW/min for sunrise and sunset hours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baseline="0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10/26/23- Integral ACE Cap Changed from 350 to 250 </a:t>
            </a:r>
          </a:p>
          <a:p>
            <a:endParaRPr lang="en-US" baseline="0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05/30/24 – Max Integral ACE Feedback changed from 250 to 300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05/31/24 - Max Integral ACE Feedback changed from 300 to 350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baseline="0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10/31/24– K5 changed to 0.5 to 1 to correct the time error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11/1/24  - K5 changed from 1 to 0.75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11/5/24 – K5 changed from 0.75 to 0.5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11/18/24 – K5 changed from 0.5 to 0.75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11/22/24 – K5 changed from 0.75 to 0.5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baseline="0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3/5/25 – K5 changed from 0.5 to 0.75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3/6/25 – K5 changed from 0.75 to 1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3/7/25 – Max Ace Integral Feedback changed from 350 MW to 400 MW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3/7/25 – PSRR Dynamic Threshold for sunrise and sunset changed from 180 MW/Min to 225 MW/Min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3/11/25 – Max Ace Integral Feedback changed from 400 MW to 350 MW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3/12/25 – K5 changed from 1 to 0.5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6/6/25 – K5 changed from 0.5 to 0.75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6/13/25 – K5 changed from 0.75 to 0.5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7/14/25 – K5 changed from 0.5 to 0.75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7/18/25 – K5 changed from 0.75 to 0.5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7/24/25 – Enabled PWRR direct method in GTBD calculation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12/10/25 – PSRR Dynamic Threshold for sunrise and sunset changed from 225 MW/Min to 280 MW/Min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baseline="0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01/05/26 – PSRR Dynamic Threshold for sunrise changed from 280 MW/min to 180 MW/Min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02/03/26 - PSRR Dynamic Threshold for sunrise changed from 180 MW/min to 280 MW/Min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baseline="0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baseline="0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baseline="0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baseline="0" dirty="0"/>
          </a:p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310818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949818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09815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10580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Footer text goes here.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44571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990600"/>
            <a:ext cx="8534400" cy="5052221"/>
          </a:xfrm>
          <a:prstGeom prst="rect">
            <a:avLst/>
          </a:prstGeom>
        </p:spPr>
        <p:txBody>
          <a:bodyPr/>
          <a:lstStyle>
            <a:lvl1pPr>
              <a:defRPr sz="2600">
                <a:solidFill>
                  <a:schemeClr val="tx2"/>
                </a:solidFill>
              </a:defRPr>
            </a:lvl1pPr>
            <a:lvl2pPr>
              <a:defRPr sz="2400">
                <a:solidFill>
                  <a:schemeClr val="tx2"/>
                </a:solidFill>
              </a:defRPr>
            </a:lvl2pPr>
            <a:lvl3pPr>
              <a:defRPr sz="2200">
                <a:solidFill>
                  <a:schemeClr val="tx2"/>
                </a:solidFill>
              </a:defRPr>
            </a:lvl3pPr>
            <a:lvl4pPr>
              <a:defRPr sz="2100">
                <a:solidFill>
                  <a:schemeClr val="tx2"/>
                </a:solidFill>
              </a:defRPr>
            </a:lvl4pPr>
            <a:lvl5pPr>
              <a:defRPr sz="200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43200" y="6553200"/>
            <a:ext cx="4038600" cy="228600"/>
          </a:xfrm>
        </p:spPr>
        <p:txBody>
          <a:bodyPr/>
          <a:lstStyle/>
          <a:p>
            <a:r>
              <a:rPr lang="en-US"/>
              <a:t>Footer text goes here.</a:t>
            </a: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00848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Footer text goes here.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628650" y="990601"/>
            <a:ext cx="3886200" cy="4800600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4629150" y="990601"/>
            <a:ext cx="3886200" cy="4800600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576478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3505200" y="0"/>
            <a:ext cx="5638800" cy="6858000"/>
          </a:xfrm>
          <a:prstGeom prst="rect">
            <a:avLst/>
          </a:prstGeom>
          <a:solidFill>
            <a:srgbClr val="D7DC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814" y="2876277"/>
            <a:ext cx="2857586" cy="1105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3897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200" y="65532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Footer text goes here.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76200" y="6477000"/>
            <a:ext cx="59436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>
            <a:off x="2194560" y="6477000"/>
            <a:ext cx="6858000" cy="1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248400"/>
            <a:ext cx="1181868" cy="4572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54675" y="6553200"/>
            <a:ext cx="707325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000" b="1" baseline="0" dirty="0">
                <a:solidFill>
                  <a:schemeClr val="tx2"/>
                </a:solidFill>
              </a:rPr>
              <a:t>PUBLIC</a:t>
            </a:r>
            <a:endParaRPr lang="en-US" sz="1000" b="1" dirty="0">
              <a:solidFill>
                <a:schemeClr val="tx2"/>
              </a:solidFill>
            </a:endParaRPr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8975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1" r:id="rId3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3810000" y="2326719"/>
            <a:ext cx="4876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lang="en-US" sz="2400" b="1" dirty="0">
                <a:solidFill>
                  <a:schemeClr val="tx2"/>
                </a:solidFill>
              </a:rPr>
              <a:t>Intra-Hour IRR Forecast Accuracy Updates 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DCCEF94-CAD3-488D-BDEF-E55F8F05014D}"/>
              </a:ext>
            </a:extLst>
          </p:cNvPr>
          <p:cNvSpPr txBox="1"/>
          <p:nvPr/>
        </p:nvSpPr>
        <p:spPr>
          <a:xfrm>
            <a:off x="3810000" y="3119735"/>
            <a:ext cx="4876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lang="en-US" sz="2400" b="1">
                <a:solidFill>
                  <a:schemeClr val="tx2"/>
                </a:solidFill>
              </a:rPr>
              <a:t>(February 2026)</a:t>
            </a:r>
            <a:endParaRPr lang="en-US" sz="2400" b="1" dirty="0">
              <a:solidFill>
                <a:schemeClr val="tx2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F3054C6-2652-4781-9A70-5A6A0719EC67}"/>
              </a:ext>
            </a:extLst>
          </p:cNvPr>
          <p:cNvSpPr txBox="1"/>
          <p:nvPr/>
        </p:nvSpPr>
        <p:spPr>
          <a:xfrm>
            <a:off x="3810000" y="3581400"/>
            <a:ext cx="48768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lang="en-US" b="1" dirty="0">
                <a:solidFill>
                  <a:schemeClr val="tx2"/>
                </a:solidFill>
              </a:rPr>
              <a:t>WMWG</a:t>
            </a:r>
          </a:p>
          <a:p>
            <a:pPr>
              <a:spcBef>
                <a:spcPts val="600"/>
              </a:spcBef>
            </a:pPr>
            <a:endParaRPr lang="en-US" dirty="0">
              <a:solidFill>
                <a:schemeClr val="tx2"/>
              </a:solidFill>
            </a:endParaRPr>
          </a:p>
          <a:p>
            <a:pPr>
              <a:spcBef>
                <a:spcPts val="600"/>
              </a:spcBef>
            </a:pPr>
            <a:r>
              <a:rPr lang="en-US" dirty="0">
                <a:solidFill>
                  <a:schemeClr val="tx2"/>
                </a:solidFill>
              </a:rPr>
              <a:t>Operations Analysis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52499E3-04C8-4E87-93AB-1ADBEBBC7326}"/>
              </a:ext>
            </a:extLst>
          </p:cNvPr>
          <p:cNvSpPr txBox="1"/>
          <p:nvPr/>
        </p:nvSpPr>
        <p:spPr>
          <a:xfrm>
            <a:off x="3810000" y="4659868"/>
            <a:ext cx="4876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lang="en-US" dirty="0">
                <a:solidFill>
                  <a:schemeClr val="tx2"/>
                </a:solidFill>
              </a:rPr>
              <a:t>March 08, 2026</a:t>
            </a:r>
          </a:p>
        </p:txBody>
      </p:sp>
    </p:spTree>
    <p:extLst>
      <p:ext uri="{BB962C8B-B14F-4D97-AF65-F5344CB8AC3E}">
        <p14:creationId xmlns:p14="http://schemas.microsoft.com/office/powerpoint/2010/main" val="7306037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Current GTBD Parameters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8534400" y="6052505"/>
            <a:ext cx="533400" cy="220662"/>
          </a:xfrm>
        </p:spPr>
        <p:txBody>
          <a:bodyPr/>
          <a:lstStyle/>
          <a:p>
            <a:fld id="{1D93BD3E-1E9A-4970-A6F7-E7AC52762E0C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381000" y="914400"/>
            <a:ext cx="8229600" cy="16927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b="1" dirty="0">
                <a:solidFill>
                  <a:schemeClr val="tx2"/>
                </a:solidFill>
              </a:rPr>
              <a:t>GTBD Component Tuning events: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tx2"/>
                </a:solidFill>
              </a:rPr>
              <a:t>PSRR Dynamic Threshold for sunrise changed from 180 MW/min to 280 MW/Min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en-US" sz="2000" dirty="0">
              <a:solidFill>
                <a:schemeClr val="tx2"/>
              </a:solidFill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en-US" sz="2000" dirty="0">
              <a:solidFill>
                <a:schemeClr val="tx2"/>
              </a:solidFill>
            </a:endParaRPr>
          </a:p>
        </p:txBody>
      </p:sp>
      <p:graphicFrame>
        <p:nvGraphicFramePr>
          <p:cNvPr id="3" name="KTbl">
            <a:extLst>
              <a:ext uri="{FF2B5EF4-FFF2-40B4-BE49-F238E27FC236}">
                <a16:creationId xmlns:a16="http://schemas.microsoft.com/office/drawing/2014/main" id="{517C3F65-C109-49B5-8628-39A69595D05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56814333"/>
              </p:ext>
            </p:extLst>
          </p:nvPr>
        </p:nvGraphicFramePr>
        <p:xfrm>
          <a:off x="402054" y="2259531"/>
          <a:ext cx="2362201" cy="3405254"/>
        </p:xfrm>
        <a:graphic>
          <a:graphicData uri="http://schemas.openxmlformats.org/drawingml/2006/table">
            <a:tbl>
              <a:tblPr firstCol="1">
                <a:tableStyleId>{5C22544A-7EE6-4342-B048-85BDC9FD1C3A}</a:tableStyleId>
              </a:tblPr>
              <a:tblGrid>
                <a:gridCol w="1524001">
                  <a:extLst>
                    <a:ext uri="{9D8B030D-6E8A-4147-A177-3AD203B41FA5}">
                      <a16:colId xmlns:a16="http://schemas.microsoft.com/office/drawing/2014/main" val="1455203323"/>
                    </a:ext>
                  </a:extLst>
                </a:gridCol>
                <a:gridCol w="838200">
                  <a:extLst>
                    <a:ext uri="{9D8B030D-6E8A-4147-A177-3AD203B41FA5}">
                      <a16:colId xmlns:a16="http://schemas.microsoft.com/office/drawing/2014/main" val="1882177488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en-US" sz="1200" dirty="0"/>
                        <a:t>K1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/>
                        <a:t>0.00</a:t>
                      </a:r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40585254"/>
                  </a:ext>
                </a:extLst>
              </a:tr>
              <a:tr h="268492">
                <a:tc>
                  <a:txBody>
                    <a:bodyPr/>
                    <a:lstStyle/>
                    <a:p>
                      <a:r>
                        <a:rPr lang="en-US" sz="1200" dirty="0"/>
                        <a:t>K2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/>
                        <a:t>0.00</a:t>
                      </a:r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283816"/>
                  </a:ext>
                </a:extLst>
              </a:tr>
              <a:tr h="268492">
                <a:tc>
                  <a:txBody>
                    <a:bodyPr/>
                    <a:lstStyle/>
                    <a:p>
                      <a:r>
                        <a:rPr lang="en-US" sz="1200" dirty="0"/>
                        <a:t>K3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/>
                        <a:t>1.00</a:t>
                      </a:r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00379962"/>
                  </a:ext>
                </a:extLst>
              </a:tr>
              <a:tr h="268492">
                <a:tc>
                  <a:txBody>
                    <a:bodyPr/>
                    <a:lstStyle/>
                    <a:p>
                      <a:r>
                        <a:rPr lang="en-US" sz="1200" dirty="0"/>
                        <a:t>K4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/>
                        <a:t>0.20</a:t>
                      </a:r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60736492"/>
                  </a:ext>
                </a:extLst>
              </a:tr>
              <a:tr h="268493">
                <a:tc>
                  <a:txBody>
                    <a:bodyPr/>
                    <a:lstStyle/>
                    <a:p>
                      <a:r>
                        <a:rPr lang="en-US" sz="1200" dirty="0"/>
                        <a:t>K5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/>
                        <a:t>0.50</a:t>
                      </a:r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48967347"/>
                  </a:ext>
                </a:extLst>
              </a:tr>
              <a:tr h="268492">
                <a:tc>
                  <a:txBody>
                    <a:bodyPr/>
                    <a:lstStyle/>
                    <a:p>
                      <a:r>
                        <a:rPr lang="en-US" sz="1200" dirty="0"/>
                        <a:t>K6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/>
                        <a:t>1.00</a:t>
                      </a:r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3587117"/>
                  </a:ext>
                </a:extLst>
              </a:tr>
              <a:tr h="268492">
                <a:tc>
                  <a:txBody>
                    <a:bodyPr/>
                    <a:lstStyle/>
                    <a:p>
                      <a:r>
                        <a:rPr lang="en-US" sz="1200" dirty="0"/>
                        <a:t>K7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/>
                        <a:t>1.00</a:t>
                      </a:r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05054806"/>
                  </a:ext>
                </a:extLst>
              </a:tr>
              <a:tr h="283408">
                <a:tc>
                  <a:txBody>
                    <a:bodyPr/>
                    <a:lstStyle/>
                    <a:p>
                      <a:r>
                        <a:rPr lang="en-US" sz="1200" dirty="0"/>
                        <a:t>K8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/>
                        <a:t>1.00</a:t>
                      </a:r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27785788"/>
                  </a:ext>
                </a:extLst>
              </a:tr>
              <a:tr h="298324">
                <a:tc>
                  <a:txBody>
                    <a:bodyPr/>
                    <a:lstStyle/>
                    <a:p>
                      <a:r>
                        <a:rPr lang="en-US" sz="1200" dirty="0"/>
                        <a:t>Integral ACE Cap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/>
                        <a:t>350.00</a:t>
                      </a:r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76020095"/>
                  </a:ext>
                </a:extLst>
              </a:tr>
              <a:tr h="268492">
                <a:tc>
                  <a:txBody>
                    <a:bodyPr/>
                    <a:lstStyle/>
                    <a:p>
                      <a:r>
                        <a:rPr lang="en-US" sz="1200" dirty="0"/>
                        <a:t>PWRR Cap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/>
                        <a:t>30.00</a:t>
                      </a:r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82485480"/>
                  </a:ext>
                </a:extLst>
              </a:tr>
              <a:tr h="26849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/>
                        <a:t>PSRR </a:t>
                      </a:r>
                      <a:r>
                        <a:rPr lang="en-US" sz="1200" dirty="0"/>
                        <a:t>Cap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40.00</a:t>
                      </a:r>
                      <a:r>
                        <a:rPr lang="en-US" sz="1200" baseline="30000" dirty="0"/>
                        <a:t>*</a:t>
                      </a:r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57010657"/>
                  </a:ext>
                </a:extLst>
              </a:tr>
              <a:tr h="354642">
                <a:tc>
                  <a:txBody>
                    <a:bodyPr/>
                    <a:lstStyle/>
                    <a:p>
                      <a:r>
                        <a:rPr lang="en-US" sz="1200" dirty="0"/>
                        <a:t>PDCTRR Cap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20.00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09030922"/>
                  </a:ext>
                </a:extLst>
              </a:tr>
            </a:tbl>
          </a:graphicData>
        </a:graphic>
      </p:graphicFrame>
      <p:grpSp>
        <p:nvGrpSpPr>
          <p:cNvPr id="6" name="Group 5">
            <a:extLst>
              <a:ext uri="{FF2B5EF4-FFF2-40B4-BE49-F238E27FC236}">
                <a16:creationId xmlns:a16="http://schemas.microsoft.com/office/drawing/2014/main" id="{67ED264F-6AA4-4DED-89C5-A075FAC72EC6}"/>
              </a:ext>
            </a:extLst>
          </p:cNvPr>
          <p:cNvGrpSpPr/>
          <p:nvPr/>
        </p:nvGrpSpPr>
        <p:grpSpPr>
          <a:xfrm>
            <a:off x="2971800" y="2562927"/>
            <a:ext cx="5257800" cy="2999857"/>
            <a:chOff x="2971800" y="2562927"/>
            <a:chExt cx="5257800" cy="2999857"/>
          </a:xfrm>
        </p:grpSpPr>
        <p:pic>
          <p:nvPicPr>
            <p:cNvPr id="8" name="Picture 7">
              <a:extLst>
                <a:ext uri="{FF2B5EF4-FFF2-40B4-BE49-F238E27FC236}">
                  <a16:creationId xmlns:a16="http://schemas.microsoft.com/office/drawing/2014/main" id="{F960099F-C9E5-4742-9A09-223C84D68910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2971800" y="2562927"/>
              <a:ext cx="5257800" cy="2999857"/>
            </a:xfrm>
            <a:prstGeom prst="rect">
              <a:avLst/>
            </a:prstGeom>
            <a:ln>
              <a:noFill/>
            </a:ln>
          </p:spPr>
        </p:pic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2343BDFB-059A-4B6A-925F-981E6042C8C4}"/>
                </a:ext>
              </a:extLst>
            </p:cNvPr>
            <p:cNvSpPr/>
            <p:nvPr/>
          </p:nvSpPr>
          <p:spPr>
            <a:xfrm>
              <a:off x="3180350" y="2810523"/>
              <a:ext cx="298864" cy="201396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D3DAC912-81AF-4333-B00C-5B496F724FAB}"/>
                </a:ext>
              </a:extLst>
            </p:cNvPr>
            <p:cNvSpPr/>
            <p:nvPr/>
          </p:nvSpPr>
          <p:spPr>
            <a:xfrm>
              <a:off x="3180350" y="3583884"/>
              <a:ext cx="298864" cy="201396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2B5577DC-44F4-4197-993D-222B556C30FD}"/>
                </a:ext>
              </a:extLst>
            </p:cNvPr>
            <p:cNvSpPr/>
            <p:nvPr/>
          </p:nvSpPr>
          <p:spPr>
            <a:xfrm>
              <a:off x="3180350" y="3962158"/>
              <a:ext cx="298864" cy="201396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0F21C6E5-DCC7-43C1-892A-12F6139A6A1A}"/>
                </a:ext>
              </a:extLst>
            </p:cNvPr>
            <p:cNvSpPr/>
            <p:nvPr/>
          </p:nvSpPr>
          <p:spPr>
            <a:xfrm>
              <a:off x="3386889" y="4361921"/>
              <a:ext cx="298864" cy="201396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45EB7989-C614-45CC-9DE6-61806B0F7AB6}"/>
                </a:ext>
              </a:extLst>
            </p:cNvPr>
            <p:cNvSpPr/>
            <p:nvPr/>
          </p:nvSpPr>
          <p:spPr>
            <a:xfrm>
              <a:off x="3386889" y="4560289"/>
              <a:ext cx="298864" cy="201396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39167D4A-5341-4E41-9EB7-ADA8153A7E5F}"/>
                </a:ext>
              </a:extLst>
            </p:cNvPr>
            <p:cNvSpPr/>
            <p:nvPr/>
          </p:nvSpPr>
          <p:spPr>
            <a:xfrm>
              <a:off x="3380016" y="4800936"/>
              <a:ext cx="298864" cy="201396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9C7E7B4D-85EA-4A3E-870C-91C1BB8CBB32}"/>
                </a:ext>
              </a:extLst>
            </p:cNvPr>
            <p:cNvSpPr/>
            <p:nvPr/>
          </p:nvSpPr>
          <p:spPr>
            <a:xfrm>
              <a:off x="3380016" y="5034584"/>
              <a:ext cx="298864" cy="201396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60C9F4C1-F0B4-47B7-9994-C0611D1F130F}"/>
                </a:ext>
              </a:extLst>
            </p:cNvPr>
            <p:cNvSpPr/>
            <p:nvPr/>
          </p:nvSpPr>
          <p:spPr>
            <a:xfrm>
              <a:off x="3380016" y="5268231"/>
              <a:ext cx="298864" cy="201396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5" name="TextBox 4">
            <a:extLst>
              <a:ext uri="{FF2B5EF4-FFF2-40B4-BE49-F238E27FC236}">
                <a16:creationId xmlns:a16="http://schemas.microsoft.com/office/drawing/2014/main" id="{F4DD6E06-4DE3-E49F-C6EC-784C63073A38}"/>
              </a:ext>
            </a:extLst>
          </p:cNvPr>
          <p:cNvSpPr txBox="1"/>
          <p:nvPr/>
        </p:nvSpPr>
        <p:spPr>
          <a:xfrm>
            <a:off x="6477000" y="6162836"/>
            <a:ext cx="2133600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100" dirty="0">
                <a:solidFill>
                  <a:schemeClr val="tx2"/>
                </a:solidFill>
              </a:rPr>
              <a:t>*PSRR day-time threshold</a:t>
            </a:r>
            <a:endParaRPr lang="en-US" sz="1100" dirty="0"/>
          </a:p>
        </p:txBody>
      </p:sp>
    </p:spTree>
    <p:extLst>
      <p:ext uri="{BB962C8B-B14F-4D97-AF65-F5344CB8AC3E}">
        <p14:creationId xmlns:p14="http://schemas.microsoft.com/office/powerpoint/2010/main" val="17479171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dirty="0"/>
              <a:t>Predicted Wind Ramp Rate (PWRR) Error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3</a:t>
            </a:fld>
            <a:endParaRPr lang="en-US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18847978"/>
              </p:ext>
            </p:extLst>
          </p:nvPr>
        </p:nvGraphicFramePr>
        <p:xfrm>
          <a:off x="381000" y="791817"/>
          <a:ext cx="8534400" cy="1301418"/>
        </p:xfrm>
        <a:graphic>
          <a:graphicData uri="http://schemas.openxmlformats.org/drawingml/2006/table">
            <a:tbl>
              <a:tblPr firstRow="1" firstCol="1" bandRow="1">
                <a:tableStyleId>{3B4B98B0-60AC-42C2-AFA5-B58CD77FA1E5}</a:tableStyleId>
              </a:tblPr>
              <a:tblGrid>
                <a:gridCol w="551925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8202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3312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1743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200" dirty="0">
                          <a:effectLst/>
                          <a:latin typeface="+mj-lt"/>
                        </a:rPr>
                        <a:t>Performance Metric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+mj-lt"/>
                        </a:rPr>
                        <a:t>Persistence</a:t>
                      </a:r>
                      <a:r>
                        <a:rPr lang="en-US" sz="1200" baseline="0" dirty="0">
                          <a:effectLst/>
                          <a:latin typeface="+mj-lt"/>
                        </a:rPr>
                        <a:t> Ramp*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+mj-lt"/>
                        </a:rPr>
                        <a:t>SCED PWRR</a:t>
                      </a:r>
                      <a:endParaRPr lang="en-US" sz="1200" baseline="0" dirty="0">
                        <a:effectLst/>
                        <a:latin typeface="+mj-lt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3350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effectLst/>
                          <a:latin typeface="+mj-lt"/>
                        </a:rPr>
                        <a:t>Monthly MAE (MW per 5 minutes)</a:t>
                      </a:r>
                      <a:endParaRPr lang="en-US" sz="1400" b="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kern="1200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120</a:t>
                      </a:r>
                      <a:endParaRPr lang="en-US" sz="1400" kern="1200" dirty="0">
                        <a:solidFill>
                          <a:schemeClr val="tx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kern="1200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81</a:t>
                      </a:r>
                      <a:endParaRPr lang="en-US" sz="1400" kern="1200" dirty="0">
                        <a:solidFill>
                          <a:schemeClr val="tx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40635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effectLst/>
                          <a:latin typeface="+mj-lt"/>
                        </a:rPr>
                        <a:t>Monthly MAE when</a:t>
                      </a:r>
                      <a:r>
                        <a:rPr lang="en-US" sz="1400" b="0" baseline="0" dirty="0">
                          <a:effectLst/>
                          <a:latin typeface="+mj-lt"/>
                        </a:rPr>
                        <a:t> 5-Min. </a:t>
                      </a:r>
                      <a:r>
                        <a:rPr lang="en-US" sz="1400" b="0" dirty="0">
                          <a:effectLst/>
                          <a:latin typeface="+mj-lt"/>
                        </a:rPr>
                        <a:t>Wind Ramp &gt; 100 MW</a:t>
                      </a:r>
                      <a:endParaRPr lang="en-US" sz="1400" b="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206</a:t>
                      </a:r>
                      <a:endParaRPr lang="en-US" sz="14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121</a:t>
                      </a:r>
                      <a:endParaRPr lang="en-US" sz="14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7" name="Rectangle 1"/>
          <p:cNvSpPr>
            <a:spLocks noChangeArrowheads="1"/>
          </p:cNvSpPr>
          <p:nvPr/>
        </p:nvSpPr>
        <p:spPr bwMode="auto">
          <a:xfrm>
            <a:off x="228600" y="1524603"/>
            <a:ext cx="7848600" cy="3041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9" name="TextBox 18"/>
          <p:cNvSpPr txBox="1"/>
          <p:nvPr/>
        </p:nvSpPr>
        <p:spPr>
          <a:xfrm>
            <a:off x="2133600" y="6520068"/>
            <a:ext cx="407675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* Persistence Ramp assumes a 0 MW wind ramp</a:t>
            </a:r>
            <a:endParaRPr lang="en-US" sz="600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E8417D5F-22D8-F767-C511-40EDA7A8D1A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" y="2222500"/>
            <a:ext cx="7924800" cy="3829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49178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dirty="0"/>
              <a:t>Predicted Solar Ramp Rate (PSRR) Error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4</a:t>
            </a:fld>
            <a:endParaRPr lang="en-US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50358513"/>
              </p:ext>
            </p:extLst>
          </p:nvPr>
        </p:nvGraphicFramePr>
        <p:xfrm>
          <a:off x="381000" y="785628"/>
          <a:ext cx="8546238" cy="1307607"/>
        </p:xfrm>
        <a:graphic>
          <a:graphicData uri="http://schemas.openxmlformats.org/drawingml/2006/table">
            <a:tbl>
              <a:tblPr firstRow="1" firstCol="1" bandRow="1">
                <a:tableStyleId>{3B4B98B0-60AC-42C2-AFA5-B58CD77FA1E5}</a:tableStyleId>
              </a:tblPr>
              <a:tblGrid>
                <a:gridCol w="4648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66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66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382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2623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61743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200" dirty="0">
                          <a:effectLst/>
                          <a:latin typeface="+mj-lt"/>
                        </a:rPr>
                        <a:t>Performance Metric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+mj-lt"/>
                        </a:rPr>
                        <a:t>Persistence</a:t>
                      </a:r>
                      <a:r>
                        <a:rPr lang="en-US" sz="1200" baseline="0" dirty="0">
                          <a:effectLst/>
                          <a:latin typeface="+mj-lt"/>
                        </a:rPr>
                        <a:t> Ramp*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+mj-lt"/>
                          <a:ea typeface="+mn-ea"/>
                          <a:cs typeface="+mn-cs"/>
                        </a:rPr>
                        <a:t>SCED PSRR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+mj-lt"/>
                          <a:ea typeface="+mn-ea"/>
                          <a:cs typeface="+mn-cs"/>
                        </a:rPr>
                        <a:t>PSRR, IHPPF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PSRR, STPPF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9539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effectLst/>
                          <a:latin typeface="+mj-lt"/>
                        </a:rPr>
                        <a:t>Monthly MAE (MW per 5 minutes)</a:t>
                      </a:r>
                      <a:endParaRPr lang="en-US" sz="1400" b="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438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183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175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213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40635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effectLst/>
                          <a:latin typeface="+mj-lt"/>
                        </a:rPr>
                        <a:t>Monthly MAE when 5-Min.</a:t>
                      </a:r>
                      <a:r>
                        <a:rPr lang="en-US" sz="1400" b="0" baseline="0" dirty="0">
                          <a:effectLst/>
                          <a:latin typeface="+mj-lt"/>
                        </a:rPr>
                        <a:t> Solar</a:t>
                      </a:r>
                      <a:r>
                        <a:rPr lang="en-US" sz="1400" b="0" dirty="0">
                          <a:effectLst/>
                          <a:latin typeface="+mj-lt"/>
                        </a:rPr>
                        <a:t> Ramp &gt; 100 </a:t>
                      </a:r>
                      <a:r>
                        <a:rPr lang="en-US" sz="1400" b="0" kern="1200" dirty="0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MW</a:t>
                      </a:r>
                      <a:endParaRPr lang="en-US" sz="1400" b="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583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226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215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251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7" name="Rectangle 1"/>
          <p:cNvSpPr>
            <a:spLocks noChangeArrowheads="1"/>
          </p:cNvSpPr>
          <p:nvPr/>
        </p:nvSpPr>
        <p:spPr bwMode="auto">
          <a:xfrm>
            <a:off x="228600" y="1524603"/>
            <a:ext cx="7848600" cy="3041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9" name="TextBox 18"/>
          <p:cNvSpPr txBox="1"/>
          <p:nvPr/>
        </p:nvSpPr>
        <p:spPr>
          <a:xfrm>
            <a:off x="2133600" y="6520068"/>
            <a:ext cx="409599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* Persistence Ramp assumes a 0 MW solar ramp</a:t>
            </a:r>
            <a:endParaRPr lang="en-US" sz="600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464A9305-2E35-861C-7AF7-8B40C5BEACD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2937" y="2222500"/>
            <a:ext cx="7858125" cy="4019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8459247"/>
      </p:ext>
    </p:extLst>
  </p:cSld>
  <p:clrMapOvr>
    <a:masterClrMapping/>
  </p:clrMapOvr>
</p:sld>
</file>

<file path=ppt/theme/theme1.xml><?xml version="1.0" encoding="utf-8"?>
<a:theme xmlns:a="http://schemas.openxmlformats.org/drawingml/2006/main" name="1_Custom Design">
  <a:themeElements>
    <a:clrScheme name="ERCOT Identity v.2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EC7"/>
      </a:accent1>
      <a:accent2>
        <a:srgbClr val="5B6770"/>
      </a:accent2>
      <a:accent3>
        <a:srgbClr val="26D07C"/>
      </a:accent3>
      <a:accent4>
        <a:srgbClr val="003865"/>
      </a:accent4>
      <a:accent5>
        <a:srgbClr val="685BC7"/>
      </a:accent5>
      <a:accent6>
        <a:srgbClr val="890C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ERCOT Identity v.2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EC7"/>
      </a:accent1>
      <a:accent2>
        <a:srgbClr val="5B6770"/>
      </a:accent2>
      <a:accent3>
        <a:srgbClr val="26D07C"/>
      </a:accent3>
      <a:accent4>
        <a:srgbClr val="003865"/>
      </a:accent4>
      <a:accent5>
        <a:srgbClr val="685BC7"/>
      </a:accent5>
      <a:accent6>
        <a:srgbClr val="890C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nformation_x0020_Classification xmlns="c34af464-7aa1-4edd-9be4-83dffc1cb926">ERCOT Limited</Information_x0020_Classification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E2BDB63875B034C8B32518C6496ADD1" ma:contentTypeVersion="0" ma:contentTypeDescription="Create a new document." ma:contentTypeScope="" ma:versionID="2e49056469cb591c67c33c10da96a071">
  <xsd:schema xmlns:xsd="http://www.w3.org/2001/XMLSchema" xmlns:xs="http://www.w3.org/2001/XMLSchema" xmlns:p="http://schemas.microsoft.com/office/2006/metadata/properties" xmlns:ns2="c34af464-7aa1-4edd-9be4-83dffc1cb926" targetNamespace="http://schemas.microsoft.com/office/2006/metadata/properties" ma:root="true" ma:fieldsID="3a653c66fd0ce9b40621f227f901e684" ns2:_="">
    <xsd:import namespace="c34af464-7aa1-4edd-9be4-83dffc1cb926"/>
    <xsd:element name="properties">
      <xsd:complexType>
        <xsd:sequence>
          <xsd:element name="documentManagement">
            <xsd:complexType>
              <xsd:all>
                <xsd:element ref="ns2:Information_x0020_Classification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34af464-7aa1-4edd-9be4-83dffc1cb926" elementFormDefault="qualified">
    <xsd:import namespace="http://schemas.microsoft.com/office/2006/documentManagement/types"/>
    <xsd:import namespace="http://schemas.microsoft.com/office/infopath/2007/PartnerControls"/>
    <xsd:element name="Information_x0020_Classification" ma:index="8" ma:displayName="Information Classification" ma:default="ERCOT Limited" ma:description="ERCOT Information Classification" ma:format="Dropdown" ma:internalName="Information_x0020_Classification">
      <xsd:simpleType>
        <xsd:restriction base="dms:Choice">
          <xsd:enumeration value="Public"/>
          <xsd:enumeration value="ERCOT Limited"/>
          <xsd:enumeration value="ERCOT Confidential"/>
          <xsd:enumeration value="ERCOT Restricted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C0E9AA12-8AF9-4AA6-90FE-24669859CDF3}">
  <ds:schemaRefs>
    <ds:schemaRef ds:uri="http://purl.org/dc/terms/"/>
    <ds:schemaRef ds:uri="http://schemas.openxmlformats.org/package/2006/metadata/core-properties"/>
    <ds:schemaRef ds:uri="http://purl.org/dc/dcmitype/"/>
    <ds:schemaRef ds:uri="c34af464-7aa1-4edd-9be4-83dffc1cb926"/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schemas.microsoft.com/office/infopath/2007/PartnerControl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5DFABCE5-6410-4FC5-930F-1111C63E401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34af464-7aa1-4edd-9be4-83dffc1cb92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E4A68982-DD5D-44FD-B77F-4C531465FE54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6229</TotalTime>
  <Words>760</Words>
  <Application>Microsoft Office PowerPoint</Application>
  <PresentationFormat>On-screen Show (4:3)</PresentationFormat>
  <Paragraphs>121</Paragraphs>
  <Slides>4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1_Custom Design</vt:lpstr>
      <vt:lpstr>Office Theme</vt:lpstr>
      <vt:lpstr>PowerPoint Presentation</vt:lpstr>
      <vt:lpstr>Current GTBD Parameters</vt:lpstr>
      <vt:lpstr>Predicted Wind Ramp Rate (PWRR) Error</vt:lpstr>
      <vt:lpstr>Predicted Solar Ramp Rate (PSRR) Error</vt:lpstr>
    </vt:vector>
  </TitlesOfParts>
  <Company>The Electric Reliability Council of Texas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Pysh, Danya</dc:creator>
  <cp:lastModifiedBy>Shi, Sienna</cp:lastModifiedBy>
  <cp:revision>236</cp:revision>
  <cp:lastPrinted>2016-01-21T20:53:15Z</cp:lastPrinted>
  <dcterms:created xsi:type="dcterms:W3CDTF">2016-01-21T15:20:31Z</dcterms:created>
  <dcterms:modified xsi:type="dcterms:W3CDTF">2026-04-09T17:35:47Z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0x0101002E2BDB63875B034C8B32518C6496ADD1</vt:lpwstr>
  </property>
  <property fmtid="{D5CDD505-2E9C-101B-9397-08002B2CF9AE}" pid="3" name="MSIP_Label_7084cbda-52b8-46fb-a7b7-cb5bd465ed85_Enabled">
    <vt:lpwstr>true</vt:lpwstr>
  </property>
  <property fmtid="{D5CDD505-2E9C-101B-9397-08002B2CF9AE}" pid="4" name="MSIP_Label_7084cbda-52b8-46fb-a7b7-cb5bd465ed85_SetDate">
    <vt:lpwstr>2023-11-09T18:01:47Z</vt:lpwstr>
  </property>
  <property fmtid="{D5CDD505-2E9C-101B-9397-08002B2CF9AE}" pid="5" name="MSIP_Label_7084cbda-52b8-46fb-a7b7-cb5bd465ed85_Method">
    <vt:lpwstr>Standard</vt:lpwstr>
  </property>
  <property fmtid="{D5CDD505-2E9C-101B-9397-08002B2CF9AE}" pid="6" name="MSIP_Label_7084cbda-52b8-46fb-a7b7-cb5bd465ed85_Name">
    <vt:lpwstr>Internal</vt:lpwstr>
  </property>
  <property fmtid="{D5CDD505-2E9C-101B-9397-08002B2CF9AE}" pid="7" name="MSIP_Label_7084cbda-52b8-46fb-a7b7-cb5bd465ed85_SiteId">
    <vt:lpwstr>0afb747d-bff7-4596-a9fc-950ef9e0ec45</vt:lpwstr>
  </property>
  <property fmtid="{D5CDD505-2E9C-101B-9397-08002B2CF9AE}" pid="8" name="MSIP_Label_7084cbda-52b8-46fb-a7b7-cb5bd465ed85_ActionId">
    <vt:lpwstr>74ffe31f-820e-4b4b-87a0-74e3c5ea897c</vt:lpwstr>
  </property>
  <property fmtid="{D5CDD505-2E9C-101B-9397-08002B2CF9AE}" pid="9" name="MSIP_Label_7084cbda-52b8-46fb-a7b7-cb5bd465ed85_ContentBits">
    <vt:lpwstr>0</vt:lpwstr>
  </property>
</Properties>
</file>