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8"/>
  </p:notesMasterIdLst>
  <p:handoutMasterIdLst>
    <p:handoutMasterId r:id="rId19"/>
  </p:handoutMasterIdLst>
  <p:sldIdLst>
    <p:sldId id="272" r:id="rId6"/>
    <p:sldId id="273" r:id="rId7"/>
    <p:sldId id="2147478764" r:id="rId8"/>
    <p:sldId id="2147478763" r:id="rId9"/>
    <p:sldId id="2147478768" r:id="rId10"/>
    <p:sldId id="2147478770" r:id="rId11"/>
    <p:sldId id="2147478771" r:id="rId12"/>
    <p:sldId id="2147478772" r:id="rId13"/>
    <p:sldId id="2147478773" r:id="rId14"/>
    <p:sldId id="2147478775" r:id="rId15"/>
    <p:sldId id="2147478774" r:id="rId16"/>
    <p:sldId id="26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94A4"/>
    <a:srgbClr val="B1E5ED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63" autoAdjust="0"/>
  </p:normalViewPr>
  <p:slideViewPr>
    <p:cSldViewPr snapToGrid="0">
      <p:cViewPr varScale="1">
        <p:scale>
          <a:sx n="114" d="100"/>
          <a:sy n="114" d="100"/>
        </p:scale>
        <p:origin x="33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2F51F-1470-3C6F-3543-0E32FC7B8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54733A-6DAA-A943-1D40-777D00E48C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A05D21-EFFF-BA57-8CA2-B5D87CFF3D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8FD988-BC8D-A31A-BD45-0334874103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5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9,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DAM PTP Bid Fee NPRR Update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ERCOT Staff</a:t>
            </a:r>
            <a:br>
              <a:rPr lang="en-US" sz="1800" b="0" i="1" dirty="0"/>
            </a:b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200" b="0" dirty="0"/>
              <a:t>April 13,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2292350"/>
            <a:ext cx="5201213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PTPs are a key contributor of long solution times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This NPRR will introduce a PTP bid fee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Structure of bid fee still under discussion</a:t>
            </a:r>
          </a:p>
          <a:p>
            <a:pPr marL="344488" indent="284163">
              <a:buFont typeface="Arial" panose="020B0604020202020204" pitchFamily="34" charset="0"/>
              <a:buChar char="•"/>
            </a:pPr>
            <a:r>
              <a:rPr lang="en-US" b="0" dirty="0"/>
              <a:t>This presentation to clarify definition of uncompetitive threshold and provide examples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E6547-2A96-288D-E936-248000583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5DB71-8576-1A5C-CDA3-7F16B6E7F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/>
          <a:lstStyle/>
          <a:p>
            <a:r>
              <a:rPr lang="en-US" dirty="0"/>
              <a:t>Total Charge from Previous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645CD9-A9A2-5CCF-CF5D-3E943AEE1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10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A2D57BB-DAF2-95D8-C199-67F5ABB5CD6E}"/>
                  </a:ext>
                </a:extLst>
              </p:cNvPr>
              <p:cNvSpPr txBox="1"/>
              <p:nvPr/>
            </p:nvSpPr>
            <p:spPr>
              <a:xfrm>
                <a:off x="3024188" y="950288"/>
                <a:ext cx="614362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𝑐h𝑎𝑟𝑔𝑒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𝑡𝑜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𝑄𝑆𝐸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𝑃𝑇𝑃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𝐹𝑒𝑒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𝑅𝑎𝑡𝑒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∗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𝑃𝑇𝑃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𝑈𝑛𝑐𝑜𝑚𝑝𝑒𝑡𝑖𝑡𝑖𝑣𝑒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𝑏𝑖𝑑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𝑐𝑜𝑢𝑛𝑡</m:t>
                      </m:r>
                    </m:oMath>
                  </m:oMathPara>
                </a14:m>
                <a:endParaRPr lang="en-US" sz="1400" i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A2D57BB-DAF2-95D8-C199-67F5ABB5C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188" y="950288"/>
                <a:ext cx="614362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5F97DE4-3A5F-AE6B-4660-44FBAE1B29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259240"/>
              </p:ext>
            </p:extLst>
          </p:nvPr>
        </p:nvGraphicFramePr>
        <p:xfrm>
          <a:off x="2929337" y="1518474"/>
          <a:ext cx="6333326" cy="328566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99325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98634421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494966774"/>
                    </a:ext>
                  </a:extLst>
                </a:gridCol>
                <a:gridCol w="1933576">
                  <a:extLst>
                    <a:ext uri="{9D8B030D-6E8A-4147-A177-3AD203B41FA5}">
                      <a16:colId xmlns:a16="http://schemas.microsoft.com/office/drawing/2014/main" val="382071791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Example #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Block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Fee Assessed?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Hours in block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Hours assessed a fee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0" dirty="0"/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0" dirty="0"/>
                        <a:t>-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0" dirty="0"/>
                        <a:t>No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0" dirty="0"/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0" dirty="0"/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0" dirty="0"/>
                        <a:t>2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0" dirty="0"/>
                        <a:t>-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0" dirty="0"/>
                        <a:t>No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0" dirty="0"/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0" dirty="0"/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40178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3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-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Yes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1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24069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4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-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Yes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1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866728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5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-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No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99283026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6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Yes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3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912881752"/>
                  </a:ext>
                </a:extLst>
              </a:tr>
              <a:tr h="3714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2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No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2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685285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Total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5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973732189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B60152-F189-83B1-BFB5-6F4250FE5CF7}"/>
                  </a:ext>
                </a:extLst>
              </p:cNvPr>
              <p:cNvSpPr txBox="1"/>
              <p:nvPr/>
            </p:nvSpPr>
            <p:spPr>
              <a:xfrm>
                <a:off x="4765165" y="4870547"/>
                <a:ext cx="534356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𝑐h𝑎𝑟𝑔𝑒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𝑡𝑜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𝑄𝑆𝐸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=$0.50 ∗5=$2.50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B60152-F189-83B1-BFB5-6F4250FE5C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165" y="4870547"/>
                <a:ext cx="5343568" cy="369332"/>
              </a:xfrm>
              <a:prstGeom prst="rect">
                <a:avLst/>
              </a:prstGeom>
              <a:blipFill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F7C61AF0-059B-A0CE-1C45-8EE7D2B50D5D}"/>
              </a:ext>
            </a:extLst>
          </p:cNvPr>
          <p:cNvSpPr txBox="1"/>
          <p:nvPr/>
        </p:nvSpPr>
        <p:spPr>
          <a:xfrm>
            <a:off x="2579353" y="5346399"/>
            <a:ext cx="614362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1400" dirty="0"/>
              <a:t>Assume a $0.50 fee rate per uncompetitive PTP.</a:t>
            </a:r>
          </a:p>
        </p:txBody>
      </p:sp>
    </p:spTree>
    <p:extLst>
      <p:ext uri="{BB962C8B-B14F-4D97-AF65-F5344CB8AC3E}">
        <p14:creationId xmlns:p14="http://schemas.microsoft.com/office/powerpoint/2010/main" val="3473317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EF47D-90BD-08F9-4196-98B75A459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DAF50-88E5-CE90-EDA1-E0FE2B693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Bid Fee Structure Comparison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CE4EED-50B5-3D40-FA1B-CC62AF1C39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533397" y="5593450"/>
            <a:ext cx="11163298" cy="738335"/>
          </a:xfrm>
          <a:prstGeom prst="foldedCorner">
            <a:avLst>
              <a:gd name="adj" fmla="val 14728"/>
            </a:avLst>
          </a:prstGeom>
        </p:spPr>
        <p:txBody>
          <a:bodyPr/>
          <a:lstStyle/>
          <a:p>
            <a:r>
              <a:rPr lang="en-US" dirty="0"/>
              <a:t>Key Takeaway: </a:t>
            </a:r>
            <a:r>
              <a:rPr lang="en-US" b="0" dirty="0"/>
              <a:t>Option 1 would be easier and less expensive to set up and maintain. However, Option 1 has a greater anticipated impact on real-time hedging and is less targeted towards the most computationally intensive submissions.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934B1-18CD-7874-91DF-CE3B993F4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FA07EF8-3F5A-FA64-AE7A-74B1A4AF3E21}"/>
              </a:ext>
            </a:extLst>
          </p:cNvPr>
          <p:cNvGraphicFramePr>
            <a:graphicFrameLocks noGrp="1"/>
          </p:cNvGraphicFramePr>
          <p:nvPr/>
        </p:nvGraphicFramePr>
        <p:xfrm>
          <a:off x="556181" y="1444411"/>
          <a:ext cx="11117870" cy="281422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142966">
                  <a:extLst>
                    <a:ext uri="{9D8B030D-6E8A-4147-A177-3AD203B41FA5}">
                      <a16:colId xmlns:a16="http://schemas.microsoft.com/office/drawing/2014/main" val="3668715897"/>
                    </a:ext>
                  </a:extLst>
                </a:gridCol>
                <a:gridCol w="3266504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2433389326"/>
                    </a:ext>
                  </a:extLst>
                </a:gridCol>
              </a:tblGrid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Consideration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Option 1: Bid Fees for All PTPs Submitted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Option 2: Bid Fees for Only Uncompetitive PTPs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438008">
                <a:tc>
                  <a:txBody>
                    <a:bodyPr/>
                    <a:lstStyle/>
                    <a:p>
                      <a:r>
                        <a:rPr lang="en-US" sz="1200" b="0" dirty="0"/>
                        <a:t>Number of parameters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0" dirty="0"/>
                        <a:t>1 (fee rate)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3 (fee rate, absolute uncompetitive threshold, and relative uncompetitive thresholds)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Fee rate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$     Lower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$$$ Higher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5946940"/>
                  </a:ext>
                </a:extLst>
              </a:tr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Complexity of analysis to determine parameter values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High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069753"/>
                  </a:ext>
                </a:extLst>
              </a:tr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Expected timeline to approve change in parameter values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Shorter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Longer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2830263"/>
                  </a:ext>
                </a:extLst>
              </a:tr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Expected impact to entities hedging real-time congestion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Low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2881752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925CA1A4-27FC-EE6E-7434-D03D32159FA4}"/>
              </a:ext>
            </a:extLst>
          </p:cNvPr>
          <p:cNvSpPr/>
          <p:nvPr/>
        </p:nvSpPr>
        <p:spPr>
          <a:xfrm>
            <a:off x="8051836" y="3466295"/>
            <a:ext cx="169683" cy="16025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A8F5809-CE9E-1B88-90C7-F0B19C067432}"/>
              </a:ext>
            </a:extLst>
          </p:cNvPr>
          <p:cNvSpPr/>
          <p:nvPr/>
        </p:nvSpPr>
        <p:spPr>
          <a:xfrm>
            <a:off x="8051836" y="3001504"/>
            <a:ext cx="169683" cy="16025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74243F7-DAF5-BF42-6CF6-44854599C555}"/>
              </a:ext>
            </a:extLst>
          </p:cNvPr>
          <p:cNvSpPr/>
          <p:nvPr/>
        </p:nvSpPr>
        <p:spPr>
          <a:xfrm>
            <a:off x="4780952" y="2992119"/>
            <a:ext cx="169683" cy="16025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A8C9C91-B27A-0339-8A02-850634C340A9}"/>
              </a:ext>
            </a:extLst>
          </p:cNvPr>
          <p:cNvSpPr/>
          <p:nvPr/>
        </p:nvSpPr>
        <p:spPr>
          <a:xfrm>
            <a:off x="4782514" y="3466294"/>
            <a:ext cx="169683" cy="16025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2C1590C-DCFD-4EC1-0661-B2DD5D6916F5}"/>
              </a:ext>
            </a:extLst>
          </p:cNvPr>
          <p:cNvSpPr/>
          <p:nvPr/>
        </p:nvSpPr>
        <p:spPr>
          <a:xfrm>
            <a:off x="4780952" y="3931042"/>
            <a:ext cx="169683" cy="16025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79A0ED2-6B9A-D179-6343-E2E7DABC178C}"/>
              </a:ext>
            </a:extLst>
          </p:cNvPr>
          <p:cNvSpPr/>
          <p:nvPr/>
        </p:nvSpPr>
        <p:spPr>
          <a:xfrm>
            <a:off x="8051836" y="3935578"/>
            <a:ext cx="169683" cy="16025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24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Alfredo.Moreno@ercot.com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EFDD4C-2255-C7D5-2991-41521A75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CEE743-FAC8-4536-6D1F-9DA25911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 Background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EC331C-6A59-FCFF-1F14-DD25475D0E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4350" y="1371600"/>
            <a:ext cx="11163300" cy="467098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PTP and PTPLO hourly bids are the most difficult products for the DAM engine to solve for. They slow solve times significantly. </a:t>
            </a:r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The original NPRR language described at the last CMWG would assess a fee for all unawarded PTP bids.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ERCOT is considering WMS approval of changes to the bid fee or parameter(s).</a:t>
            </a:r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We received feedback from stakeholders and the IMM that unawarded PTPs could deter nearly-awarded bids, which provide useful price signals even though not awarded. </a:t>
            </a:r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At the last CMWG we discussed the two options we are considering at this time. </a:t>
            </a:r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We appreciate the comments submitted and will consider during internal discussions.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621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EFDD4C-2255-C7D5-2991-41521A75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CEE743-FAC8-4536-6D1F-9DA25911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Options Being Considered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EC331C-6A59-FCFF-1F14-DD25475D0E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399"/>
            <a:ext cx="11163300" cy="467995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Based on stakeholder and IMM feedback, we are now considering two options for the bid fee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/>
            <a:endParaRPr lang="en-US" sz="2400" dirty="0"/>
          </a:p>
          <a:p>
            <a:pPr marL="285750" indent="-285750"/>
            <a:endParaRPr lang="en-US" sz="2400" dirty="0"/>
          </a:p>
          <a:p>
            <a:pPr marL="285750" indent="-285750"/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primary purpose of this presentation is to explain how “uncompetitive” is defined in option 2. </a:t>
            </a:r>
          </a:p>
          <a:p>
            <a:pPr marL="285750" indent="-285750"/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7DF924-1481-1D1F-7DB6-35C79748D423}"/>
              </a:ext>
            </a:extLst>
          </p:cNvPr>
          <p:cNvSpPr txBox="1"/>
          <p:nvPr/>
        </p:nvSpPr>
        <p:spPr>
          <a:xfrm>
            <a:off x="999241" y="2667784"/>
            <a:ext cx="4647415" cy="2160247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US" sz="2400" b="1" dirty="0"/>
              <a:t>Option 1: </a:t>
            </a:r>
          </a:p>
          <a:p>
            <a:r>
              <a:rPr lang="en-US" sz="2400" dirty="0"/>
              <a:t>All PTPs are assessed a bid fee.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333C37-51DE-8041-1C9E-6F3623E6D606}"/>
              </a:ext>
            </a:extLst>
          </p:cNvPr>
          <p:cNvSpPr txBox="1"/>
          <p:nvPr/>
        </p:nvSpPr>
        <p:spPr>
          <a:xfrm>
            <a:off x="6545344" y="2667784"/>
            <a:ext cx="4647415" cy="2160248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US" sz="2400" b="1" dirty="0"/>
              <a:t>Option 2: 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Only uncompetitive bids are assessed a bid fee.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The competitiveness of a PTP would be determined based on the clearing price of the path it is placed on. </a:t>
            </a:r>
          </a:p>
        </p:txBody>
      </p:sp>
    </p:spTree>
    <p:extLst>
      <p:ext uri="{BB962C8B-B14F-4D97-AF65-F5344CB8AC3E}">
        <p14:creationId xmlns:p14="http://schemas.microsoft.com/office/powerpoint/2010/main" val="349050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AD5EC-08A6-E7AE-1F37-E6592E14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Uncompetitive Definition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019E96-1999-BC63-C7AB-5D5C78002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E8B555-52D0-E3A8-E91A-CD522F760671}"/>
              </a:ext>
            </a:extLst>
          </p:cNvPr>
          <p:cNvSpPr txBox="1"/>
          <p:nvPr/>
        </p:nvSpPr>
        <p:spPr>
          <a:xfrm>
            <a:off x="1257300" y="1371600"/>
            <a:ext cx="9677400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Uncompetitive PTP bids are defined as bids that 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Placed on de-energized settlement point(s)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Placed between electrically similar settlement points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Bids that have a not-to-exceed (bid) price below the uncompetitive threshold</a:t>
            </a:r>
          </a:p>
        </p:txBody>
      </p:sp>
    </p:spTree>
    <p:extLst>
      <p:ext uri="{BB962C8B-B14F-4D97-AF65-F5344CB8AC3E}">
        <p14:creationId xmlns:p14="http://schemas.microsoft.com/office/powerpoint/2010/main" val="1039461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EE9A6-5A0E-BDF5-1C71-B53B78E3D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AC377-F35C-1D91-AD19-92ADD79D3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Uncompetitive Definition</a:t>
            </a:r>
            <a:endParaRPr lang="en-US" sz="16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9A0B3B-94F1-0B3D-403A-4AC7E9510F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47675" y="5675756"/>
            <a:ext cx="6800850" cy="896494"/>
          </a:xfrm>
          <a:prstGeom prst="foldedCorner">
            <a:avLst>
              <a:gd name="adj" fmla="val 22110"/>
            </a:avLst>
          </a:prstGeom>
        </p:spPr>
        <p:txBody>
          <a:bodyPr/>
          <a:lstStyle/>
          <a:p>
            <a:r>
              <a:rPr lang="en-US" dirty="0"/>
              <a:t>Key Takeaway: </a:t>
            </a:r>
            <a:r>
              <a:rPr lang="en-US" b="0" dirty="0"/>
              <a:t>A subset of unawarded bids would be assessed a fee, </a:t>
            </a:r>
            <a:r>
              <a:rPr lang="en-US" b="0" dirty="0">
                <a:ea typeface="Cambria Math" panose="02040503050406030204" pitchFamily="18" charset="0"/>
              </a:rPr>
              <a:t>targeting uncompetitive PTP bids, while having little impact on unawarded PTPs that contribute meaningful price signals.</a:t>
            </a:r>
          </a:p>
          <a:p>
            <a:r>
              <a:rPr lang="en-US" b="0" dirty="0"/>
              <a:t> 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D3FBF5-A2C9-51A2-8446-F7264464AA7E}"/>
              </a:ext>
            </a:extLst>
          </p:cNvPr>
          <p:cNvSpPr txBox="1"/>
          <p:nvPr/>
        </p:nvSpPr>
        <p:spPr>
          <a:xfrm>
            <a:off x="7942369" y="629602"/>
            <a:ext cx="358104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PTP bid prices represent the clearing price (sink minus source) that the DAM engine should award if exceeded.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PTPs with bid prices above or not far below the path’s clearing price will not have a fee assessed.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further a bid is away from being awarded, the more likely it is to be deemed uncompetitive, depending on the clearing and bid values.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Note that the first and last histogram buckets in the graph represent long “tails”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730F1-945A-2519-EB38-B652FC964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B87FAFE-8F7B-3C68-F3CD-5BA8CD35C7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64" y="1107909"/>
            <a:ext cx="7363421" cy="431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7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ED2AC-974D-B79C-F06E-41CB8AAA9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47F9E-1233-3B5B-6684-8A4AAB29B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/>
          <a:lstStyle/>
          <a:p>
            <a:r>
              <a:rPr lang="en-US" dirty="0"/>
              <a:t>Uncompetitive Definition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F356A-5615-F7C3-2C87-EF837B1B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5A0F27A-217B-0701-4C0A-3BB8F8853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560235"/>
              </p:ext>
            </p:extLst>
          </p:nvPr>
        </p:nvGraphicFramePr>
        <p:xfrm>
          <a:off x="5956182" y="1017117"/>
          <a:ext cx="5188239" cy="445443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007454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1003254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1005354">
                  <a:extLst>
                    <a:ext uri="{9D8B030D-6E8A-4147-A177-3AD203B41FA5}">
                      <a16:colId xmlns:a16="http://schemas.microsoft.com/office/drawing/2014/main" val="3671414242"/>
                    </a:ext>
                  </a:extLst>
                </a:gridCol>
                <a:gridCol w="947779">
                  <a:extLst>
                    <a:ext uri="{9D8B030D-6E8A-4147-A177-3AD203B41FA5}">
                      <a16:colId xmlns:a16="http://schemas.microsoft.com/office/drawing/2014/main" val="1928444347"/>
                    </a:ext>
                  </a:extLst>
                </a:gridCol>
                <a:gridCol w="1224398">
                  <a:extLst>
                    <a:ext uri="{9D8B030D-6E8A-4147-A177-3AD203B41FA5}">
                      <a16:colId xmlns:a16="http://schemas.microsoft.com/office/drawing/2014/main" val="3434107444"/>
                    </a:ext>
                  </a:extLst>
                </a:gridCol>
              </a:tblGrid>
              <a:tr h="6508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Path Clearing Price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Relative Threshold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Absolute Threshold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Minimum of abs or relative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Abs or Relative used?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40876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  <a:tr h="40876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530842"/>
                  </a:ext>
                </a:extLst>
              </a:tr>
              <a:tr h="40876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Absolute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571943"/>
                  </a:ext>
                </a:extLst>
              </a:tr>
              <a:tr h="40876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Absolute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523696"/>
                  </a:ext>
                </a:extLst>
              </a:tr>
              <a:tr h="40876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Absolute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670825"/>
                  </a:ext>
                </a:extLst>
              </a:tr>
              <a:tr h="43993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Absolute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69753"/>
                  </a:ext>
                </a:extLst>
              </a:tr>
              <a:tr h="43993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Absolute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728379"/>
                  </a:ext>
                </a:extLst>
              </a:tr>
              <a:tr h="43993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830263"/>
                  </a:ext>
                </a:extLst>
              </a:tr>
              <a:tr h="43993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881752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9D75A-8A8A-D699-C4F8-C1CDF3BB4939}"/>
                  </a:ext>
                </a:extLst>
              </p:cNvPr>
              <p:cNvSpPr txBox="1"/>
              <p:nvPr/>
            </p:nvSpPr>
            <p:spPr>
              <a:xfrm>
                <a:off x="247827" y="1285565"/>
                <a:ext cx="5590911" cy="34610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ea typeface="Cambria Math" panose="02040503050406030204" pitchFamily="18" charset="0"/>
                  </a:rPr>
                  <a:t>For the rest of this presentation, for </a:t>
                </a:r>
                <a:r>
                  <a:rPr lang="en-US" sz="1200">
                    <a:ea typeface="Cambria Math" panose="02040503050406030204" pitchFamily="18" charset="0"/>
                  </a:rPr>
                  <a:t>example purposes, assume </a:t>
                </a:r>
                <a:r>
                  <a:rPr lang="en-US" sz="1200" dirty="0">
                    <a:ea typeface="Cambria Math" panose="02040503050406030204" pitchFamily="18" charset="0"/>
                  </a:rPr>
                  <a:t>that the relative fee threshold is </a:t>
                </a:r>
                <a:r>
                  <a:rPr lang="en-US" sz="1200" dirty="0">
                    <a:solidFill>
                      <a:srgbClr val="2794A4"/>
                    </a:solidFill>
                    <a:ea typeface="Cambria Math" panose="02040503050406030204" pitchFamily="18" charset="0"/>
                  </a:rPr>
                  <a:t>20</a:t>
                </a:r>
                <a:r>
                  <a:rPr lang="en-US" sz="1200" dirty="0">
                    <a:ea typeface="Cambria Math" panose="02040503050406030204" pitchFamily="18" charset="0"/>
                  </a:rPr>
                  <a:t>%, and the absolute fee threshold is $</a:t>
                </a:r>
                <a:r>
                  <a:rPr lang="en-US" sz="1200" dirty="0">
                    <a:solidFill>
                      <a:srgbClr val="2794A4"/>
                    </a:solidFill>
                    <a:ea typeface="Cambria Math" panose="02040503050406030204" pitchFamily="18" charset="0"/>
                  </a:rPr>
                  <a:t>5</a:t>
                </a:r>
                <a:r>
                  <a:rPr lang="en-US" sz="1200" dirty="0">
                    <a:ea typeface="Cambria Math" panose="02040503050406030204" pitchFamily="18" charset="0"/>
                  </a:rPr>
                  <a:t>. Also assume that the sink and source of the example PTP bids are energized and not electrically similar. </a:t>
                </a:r>
              </a:p>
              <a:p>
                <a:endParaRPr lang="en-US" sz="1200" dirty="0">
                  <a:ea typeface="Cambria Math" panose="02040503050406030204" pitchFamily="18" charset="0"/>
                </a:endParaRPr>
              </a:p>
              <a:p>
                <a:endParaRPr lang="en-US" sz="1200" dirty="0">
                  <a:ea typeface="Cambria Math" panose="02040503050406030204" pitchFamily="18" charset="0"/>
                </a:endParaRPr>
              </a:p>
              <a:p>
                <a:r>
                  <a:rPr lang="en-US" sz="1200" dirty="0">
                    <a:ea typeface="Cambria Math" panose="02040503050406030204" pitchFamily="18" charset="0"/>
                  </a:rPr>
                  <a:t>When path clearing price ≥ $0</a:t>
                </a:r>
              </a:p>
              <a:p>
                <a:endParaRPr lang="en-US" sz="120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𝑢𝑛𝑐𝑜𝑚𝑝𝑒𝑡𝑖𝑡𝑖𝑣𝑒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𝑡h𝑟𝑒𝑠h𝑜𝑙𝑑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𝑚𝑖𝑛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𝑝𝑎𝑡h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𝑐𝑙𝑒𝑎𝑟𝑖𝑛𝑔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𝑝𝑟𝑖𝑐𝑒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∗</m:t>
                              </m:r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1400" b="0" i="1" smtClean="0">
                                      <a:solidFill>
                                        <a:srgbClr val="2794A4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%</m:t>
                                  </m:r>
                                </m:e>
                              </m:d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𝑝𝑎𝑡h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𝑐𝑙𝑒𝑎𝑟𝑖𝑛𝑔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𝑝𝑟𝑖𝑐𝑒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−$5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200" dirty="0"/>
              </a:p>
              <a:p>
                <a:endParaRPr lang="en-US" sz="1200" dirty="0">
                  <a:ea typeface="Cambria Math" panose="02040503050406030204" pitchFamily="18" charset="0"/>
                </a:endParaRPr>
              </a:p>
              <a:p>
                <a:endParaRPr lang="en-US" sz="1200" dirty="0">
                  <a:ea typeface="Cambria Math" panose="02040503050406030204" pitchFamily="18" charset="0"/>
                </a:endParaRPr>
              </a:p>
              <a:p>
                <a:endParaRPr lang="en-US" sz="1200" dirty="0">
                  <a:ea typeface="Cambria Math" panose="02040503050406030204" pitchFamily="18" charset="0"/>
                </a:endParaRPr>
              </a:p>
              <a:p>
                <a:r>
                  <a:rPr lang="en-US" sz="1200" dirty="0">
                    <a:ea typeface="Cambria Math" panose="02040503050406030204" pitchFamily="18" charset="0"/>
                  </a:rPr>
                  <a:t>When path clearing price &lt; $0</a:t>
                </a:r>
              </a:p>
              <a:p>
                <a:endParaRPr lang="en-US" sz="120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𝑢𝑛𝑐𝑜𝑚𝑝𝑒𝑡𝑖𝑡𝑖𝑣𝑒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𝑡h𝑟𝑒𝑠h𝑜𝑙𝑑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𝑚𝑖𝑛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𝑝𝑎𝑡h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𝑐𝑙𝑒𝑎𝑟𝑖𝑛𝑔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𝑝𝑟𝑖𝑐𝑒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∗</m:t>
                              </m:r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1400" i="1">
                                      <a:solidFill>
                                        <a:srgbClr val="2794A4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%</m:t>
                                  </m:r>
                                </m:e>
                              </m:d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</m: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𝑝𝑎𝑡h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𝑐𝑙𝑒𝑎𝑟𝑖𝑛𝑔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𝑝𝑟𝑖𝑐𝑒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−$5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20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9D75A-8A8A-D699-C4F8-C1CDF3BB49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827" y="1285565"/>
                <a:ext cx="5590911" cy="3461076"/>
              </a:xfrm>
              <a:prstGeom prst="rect">
                <a:avLst/>
              </a:prstGeom>
              <a:blipFill>
                <a:blip r:embed="rId2"/>
                <a:stretch>
                  <a:fillRect l="-109" t="-3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279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2C1EA-938C-8980-EDA0-581A5E148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2A90-838F-0815-FA7A-89FAC8990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/>
          <a:lstStyle/>
          <a:p>
            <a:r>
              <a:rPr lang="en-US" dirty="0"/>
              <a:t>Worked Examples, single-hour PTP bids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5BBBDD-E6F1-1823-51F3-90C5729F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81970C14-4688-046E-6B39-FAA1D7E0119E}"/>
              </a:ext>
            </a:extLst>
          </p:cNvPr>
          <p:cNvSpPr txBox="1">
            <a:spLocks/>
          </p:cNvSpPr>
          <p:nvPr/>
        </p:nvSpPr>
        <p:spPr>
          <a:xfrm flipH="1">
            <a:off x="1107346" y="5880682"/>
            <a:ext cx="9827352" cy="475667"/>
          </a:xfrm>
          <a:prstGeom prst="foldedCorner">
            <a:avLst>
              <a:gd name="adj" fmla="val 22110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en-US" sz="16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Key Takeaway: </a:t>
            </a:r>
            <a:r>
              <a:rPr lang="en-US" b="0" dirty="0"/>
              <a:t>PTPs with a bid price less than the uncompetitive threshold will be assessed a fee.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8C7C7A-7483-50BB-E655-E760A5026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548115"/>
              </p:ext>
            </p:extLst>
          </p:nvPr>
        </p:nvGraphicFramePr>
        <p:xfrm>
          <a:off x="671120" y="1708322"/>
          <a:ext cx="10754686" cy="21800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813731">
                  <a:extLst>
                    <a:ext uri="{9D8B030D-6E8A-4147-A177-3AD203B41FA5}">
                      <a16:colId xmlns:a16="http://schemas.microsoft.com/office/drawing/2014/main" val="1137848847"/>
                    </a:ext>
                  </a:extLst>
                </a:gridCol>
                <a:gridCol w="511729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805343">
                  <a:extLst>
                    <a:ext uri="{9D8B030D-6E8A-4147-A177-3AD203B41FA5}">
                      <a16:colId xmlns:a16="http://schemas.microsoft.com/office/drawing/2014/main" val="3671414242"/>
                    </a:ext>
                  </a:extLst>
                </a:gridCol>
                <a:gridCol w="838899">
                  <a:extLst>
                    <a:ext uri="{9D8B030D-6E8A-4147-A177-3AD203B41FA5}">
                      <a16:colId xmlns:a16="http://schemas.microsoft.com/office/drawing/2014/main" val="4199912755"/>
                    </a:ext>
                  </a:extLst>
                </a:gridCol>
                <a:gridCol w="1803633">
                  <a:extLst>
                    <a:ext uri="{9D8B030D-6E8A-4147-A177-3AD203B41FA5}">
                      <a16:colId xmlns:a16="http://schemas.microsoft.com/office/drawing/2014/main" val="1928444347"/>
                    </a:ext>
                  </a:extLst>
                </a:gridCol>
                <a:gridCol w="1954635">
                  <a:extLst>
                    <a:ext uri="{9D8B030D-6E8A-4147-A177-3AD203B41FA5}">
                      <a16:colId xmlns:a16="http://schemas.microsoft.com/office/drawing/2014/main" val="3434107444"/>
                    </a:ext>
                  </a:extLst>
                </a:gridCol>
                <a:gridCol w="1241571">
                  <a:extLst>
                    <a:ext uri="{9D8B030D-6E8A-4147-A177-3AD203B41FA5}">
                      <a16:colId xmlns:a16="http://schemas.microsoft.com/office/drawing/2014/main" val="839164244"/>
                    </a:ext>
                  </a:extLst>
                </a:gridCol>
                <a:gridCol w="822121">
                  <a:extLst>
                    <a:ext uri="{9D8B030D-6E8A-4147-A177-3AD203B41FA5}">
                      <a16:colId xmlns:a16="http://schemas.microsoft.com/office/drawing/2014/main" val="1819303834"/>
                    </a:ext>
                  </a:extLst>
                </a:gridCol>
                <a:gridCol w="864066">
                  <a:extLst>
                    <a:ext uri="{9D8B030D-6E8A-4147-A177-3AD203B41FA5}">
                      <a16:colId xmlns:a16="http://schemas.microsoft.com/office/drawing/2014/main" val="3436911839"/>
                    </a:ext>
                  </a:extLst>
                </a:gridCol>
                <a:gridCol w="1098958">
                  <a:extLst>
                    <a:ext uri="{9D8B030D-6E8A-4147-A177-3AD203B41FA5}">
                      <a16:colId xmlns:a16="http://schemas.microsoft.com/office/drawing/2014/main" val="3874438391"/>
                    </a:ext>
                  </a:extLst>
                </a:gridCol>
              </a:tblGrid>
              <a:tr h="4352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Example #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Sink ($)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Source ($)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Clearing Price ($)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Absolute Threshold ($)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Relative Threshold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Uncompetitive Threshold ($)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Bid Price ($)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Awarded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Fee Assessed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9 – 5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$9 x 0.8 = $7.2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 (abs)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9 – 5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$9 x 0.8 = $7.2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 (abs)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530842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9 – 5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$9 x 0.8 = $7.2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 (abs)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571943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-4 – 5 = 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$-4 x 1.2 = $-4.8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-9 (abs)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523696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-350 – 5 = -355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$-350 x 1.2 = $-420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-420 (rel)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-400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670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569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1DEED-E5FB-DAFE-1F96-288AD03CB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0D525-F586-7950-4051-E2B6A9F7C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/>
          <a:lstStyle/>
          <a:p>
            <a:r>
              <a:rPr lang="en-US" dirty="0"/>
              <a:t>Multi-Hour PTP Bid Handling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9BDBF7-B6FF-E024-9A5A-05EEFAE30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92C297C-75CE-7933-AB6C-0F077A2F1961}"/>
                  </a:ext>
                </a:extLst>
              </p:cNvPr>
              <p:cNvSpPr txBox="1"/>
              <p:nvPr/>
            </p:nvSpPr>
            <p:spPr>
              <a:xfrm>
                <a:off x="505089" y="1277176"/>
                <a:ext cx="9804981" cy="4953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600" dirty="0">
                    <a:ea typeface="Cambria Math" panose="02040503050406030204" pitchFamily="18" charset="0"/>
                  </a:rPr>
                  <a:t>A Multi-hour PTP bid’s competitiveness will be evaluated against the average clearing price for the hours in the bid.</a:t>
                </a:r>
              </a:p>
              <a:p>
                <a:endParaRPr lang="en-US" sz="1400" dirty="0">
                  <a:ea typeface="Cambria Math" panose="02040503050406030204" pitchFamily="18" charset="0"/>
                </a:endParaRPr>
              </a:p>
              <a:p>
                <a:endParaRPr lang="en-US" sz="1400" dirty="0">
                  <a:ea typeface="Cambria Math" panose="02040503050406030204" pitchFamily="18" charset="0"/>
                </a:endParaRPr>
              </a:p>
              <a:p>
                <a:r>
                  <a:rPr lang="en-US" sz="1400" dirty="0">
                    <a:ea typeface="Cambria Math" panose="02040503050406030204" pitchFamily="18" charset="0"/>
                  </a:rPr>
                  <a:t>When average path clearing price ≥ $0</a:t>
                </a:r>
              </a:p>
              <a:p>
                <a:endParaRPr lang="en-US" sz="140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𝑢𝑛𝑐𝑜𝑚𝑝𝑒𝑡𝑖𝑡𝑖𝑣𝑒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𝑡h𝑟𝑒𝑠h𝑜𝑙𝑑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𝑚𝑖𝑛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𝑝𝑎𝑡</m:t>
                              </m:r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𝑎𝑣𝑔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𝑐𝑙𝑒𝑎𝑟𝑖𝑛𝑔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𝑝𝑟𝑖𝑐𝑒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∗</m:t>
                              </m:r>
                              <m:d>
                                <m:d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1600" b="0" i="1" smtClean="0">
                                      <a:solidFill>
                                        <a:srgbClr val="2794A4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%</m:t>
                                  </m:r>
                                </m:e>
                              </m:d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</m:e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𝑎𝑣𝑔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𝑐𝑙𝑒𝑎𝑟𝑖𝑛𝑔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𝑝𝑟𝑖𝑐𝑒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−$5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400" dirty="0"/>
              </a:p>
              <a:p>
                <a:endParaRPr lang="en-US" sz="1400" dirty="0">
                  <a:ea typeface="Cambria Math" panose="02040503050406030204" pitchFamily="18" charset="0"/>
                </a:endParaRPr>
              </a:p>
              <a:p>
                <a:endParaRPr lang="en-US" sz="1400" dirty="0">
                  <a:ea typeface="Cambria Math" panose="02040503050406030204" pitchFamily="18" charset="0"/>
                </a:endParaRPr>
              </a:p>
              <a:p>
                <a:endParaRPr lang="en-US" sz="1400" dirty="0">
                  <a:ea typeface="Cambria Math" panose="02040503050406030204" pitchFamily="18" charset="0"/>
                </a:endParaRPr>
              </a:p>
              <a:p>
                <a:r>
                  <a:rPr lang="en-US" sz="1400" dirty="0">
                    <a:ea typeface="Cambria Math" panose="02040503050406030204" pitchFamily="18" charset="0"/>
                  </a:rPr>
                  <a:t>When average path clearing price &lt; $0</a:t>
                </a:r>
              </a:p>
              <a:p>
                <a:endParaRPr lang="en-US" sz="140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𝑢𝑛𝑐𝑜𝑚𝑝𝑒𝑡𝑖𝑡𝑖𝑣𝑒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𝑡h𝑟𝑒𝑠h𝑜𝑙𝑑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𝑚𝑖𝑛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𝑝𝑎𝑡</m:t>
                              </m:r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𝑎𝑣𝑔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𝑐𝑙𝑒𝑎𝑟𝑖𝑛𝑔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𝑝𝑟𝑖𝑐𝑒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∗</m:t>
                              </m:r>
                              <m:d>
                                <m:d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1600" i="1">
                                      <a:solidFill>
                                        <a:srgbClr val="2794A4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%</m:t>
                                  </m:r>
                                </m:e>
                              </m:d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</m:e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𝑎𝑣𝑔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𝑐𝑙𝑒𝑎𝑟𝑖𝑛𝑔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𝑝𝑟𝑖𝑐𝑒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−$5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400" dirty="0">
                  <a:ea typeface="Cambria Math" panose="02040503050406030204" pitchFamily="18" charset="0"/>
                </a:endParaRPr>
              </a:p>
              <a:p>
                <a:endParaRPr lang="en-US" sz="1400" dirty="0">
                  <a:ea typeface="Cambria Math" panose="02040503050406030204" pitchFamily="18" charset="0"/>
                </a:endParaRPr>
              </a:p>
              <a:p>
                <a:endParaRPr lang="en-US" sz="1400" dirty="0">
                  <a:ea typeface="Cambria Math" panose="02040503050406030204" pitchFamily="18" charset="0"/>
                </a:endParaRPr>
              </a:p>
              <a:p>
                <a:endParaRPr lang="en-US" sz="1400" dirty="0">
                  <a:ea typeface="Cambria Math" panose="02040503050406030204" pitchFamily="18" charset="0"/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600" dirty="0">
                    <a:ea typeface="Cambria Math" panose="02040503050406030204" pitchFamily="18" charset="0"/>
                  </a:rPr>
                  <a:t>If a multi-hour PTP bid price is below the uncompetitive threshold, every hour of the block will count towards the PTP uncompetitive bid count. 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endParaRPr lang="en-US" sz="140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92C297C-75CE-7933-AB6C-0F077A2F19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089" y="1277176"/>
                <a:ext cx="9804981" cy="4953664"/>
              </a:xfrm>
              <a:prstGeom prst="rect">
                <a:avLst/>
              </a:prstGeom>
              <a:blipFill>
                <a:blip r:embed="rId2"/>
                <a:stretch>
                  <a:fillRect l="-249" t="-369" r="-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5186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A980C-F96D-B7F9-3B78-5B1D68A83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8EE7C-98BC-3694-FEAF-1D8E96DCD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/>
          <a:lstStyle/>
          <a:p>
            <a:r>
              <a:rPr lang="en-US" dirty="0"/>
              <a:t>Worked Examples, multi-hour PTP bids: Example 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8E11B8-8816-CEC1-F3A2-980E82C8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D3289D06-209B-F759-A06B-1787768E7D13}"/>
              </a:ext>
            </a:extLst>
          </p:cNvPr>
          <p:cNvSpPr txBox="1">
            <a:spLocks/>
          </p:cNvSpPr>
          <p:nvPr/>
        </p:nvSpPr>
        <p:spPr>
          <a:xfrm flipH="1">
            <a:off x="2341925" y="5637403"/>
            <a:ext cx="7508149" cy="718947"/>
          </a:xfrm>
          <a:prstGeom prst="foldedCorner">
            <a:avLst>
              <a:gd name="adj" fmla="val 22110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lang="en-US" sz="16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Key Takeaway: </a:t>
            </a:r>
            <a:r>
              <a:rPr lang="en-US" b="0" dirty="0"/>
              <a:t>Multi-hour PTP bid’s uncompetitive thresholds are calculated similarly to single-hour, but average clearing prices are used. 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1E27AB1-7ABA-8FB4-E411-C686FB3B6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57532"/>
              </p:ext>
            </p:extLst>
          </p:nvPr>
        </p:nvGraphicFramePr>
        <p:xfrm>
          <a:off x="576044" y="1708322"/>
          <a:ext cx="11039912" cy="21800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09705">
                  <a:extLst>
                    <a:ext uri="{9D8B030D-6E8A-4147-A177-3AD203B41FA5}">
                      <a16:colId xmlns:a16="http://schemas.microsoft.com/office/drawing/2014/main" val="485386977"/>
                    </a:ext>
                  </a:extLst>
                </a:gridCol>
                <a:gridCol w="565421">
                  <a:extLst>
                    <a:ext uri="{9D8B030D-6E8A-4147-A177-3AD203B41FA5}">
                      <a16:colId xmlns:a16="http://schemas.microsoft.com/office/drawing/2014/main" val="2385682768"/>
                    </a:ext>
                  </a:extLst>
                </a:gridCol>
                <a:gridCol w="639518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779383">
                  <a:extLst>
                    <a:ext uri="{9D8B030D-6E8A-4147-A177-3AD203B41FA5}">
                      <a16:colId xmlns:a16="http://schemas.microsoft.com/office/drawing/2014/main" val="3671414242"/>
                    </a:ext>
                  </a:extLst>
                </a:gridCol>
                <a:gridCol w="1125760">
                  <a:extLst>
                    <a:ext uri="{9D8B030D-6E8A-4147-A177-3AD203B41FA5}">
                      <a16:colId xmlns:a16="http://schemas.microsoft.com/office/drawing/2014/main" val="4199912755"/>
                    </a:ext>
                  </a:extLst>
                </a:gridCol>
                <a:gridCol w="1431588">
                  <a:extLst>
                    <a:ext uri="{9D8B030D-6E8A-4147-A177-3AD203B41FA5}">
                      <a16:colId xmlns:a16="http://schemas.microsoft.com/office/drawing/2014/main" val="1928444347"/>
                    </a:ext>
                  </a:extLst>
                </a:gridCol>
                <a:gridCol w="1652764">
                  <a:extLst>
                    <a:ext uri="{9D8B030D-6E8A-4147-A177-3AD203B41FA5}">
                      <a16:colId xmlns:a16="http://schemas.microsoft.com/office/drawing/2014/main" val="3434107444"/>
                    </a:ext>
                  </a:extLst>
                </a:gridCol>
                <a:gridCol w="1440409">
                  <a:extLst>
                    <a:ext uri="{9D8B030D-6E8A-4147-A177-3AD203B41FA5}">
                      <a16:colId xmlns:a16="http://schemas.microsoft.com/office/drawing/2014/main" val="839164244"/>
                    </a:ext>
                  </a:extLst>
                </a:gridCol>
                <a:gridCol w="795619">
                  <a:extLst>
                    <a:ext uri="{9D8B030D-6E8A-4147-A177-3AD203B41FA5}">
                      <a16:colId xmlns:a16="http://schemas.microsoft.com/office/drawing/2014/main" val="1819303834"/>
                    </a:ext>
                  </a:extLst>
                </a:gridCol>
                <a:gridCol w="836212">
                  <a:extLst>
                    <a:ext uri="{9D8B030D-6E8A-4147-A177-3AD203B41FA5}">
                      <a16:colId xmlns:a16="http://schemas.microsoft.com/office/drawing/2014/main" val="3436911839"/>
                    </a:ext>
                  </a:extLst>
                </a:gridCol>
                <a:gridCol w="1063533">
                  <a:extLst>
                    <a:ext uri="{9D8B030D-6E8A-4147-A177-3AD203B41FA5}">
                      <a16:colId xmlns:a16="http://schemas.microsoft.com/office/drawing/2014/main" val="3874438391"/>
                    </a:ext>
                  </a:extLst>
                </a:gridCol>
              </a:tblGrid>
              <a:tr h="43524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Block 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Hour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Sink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Source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Avg Clearing Price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Absolute Threshold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Relative Threshold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Uncompetitive Threshold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Bid Price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Awarded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Fee Assessed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9 – 5 = 4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$9 x 0.8 = $7.2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530842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571943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41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41 – 5 = 36 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$41 x 0.8 = $32.8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32.8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33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6523696"/>
                  </a:ext>
                </a:extLst>
              </a:tr>
              <a:tr h="3445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670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385512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754FD2-17D2-4534-9157-8CFDD0166132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3c917f14-8d40-4289-92aa-fd10f73581c9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2536</TotalTime>
  <Words>1189</Words>
  <Application>Microsoft Office PowerPoint</Application>
  <PresentationFormat>Widescreen</PresentationFormat>
  <Paragraphs>322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Cambria Math</vt:lpstr>
      <vt:lpstr>Wingdings</vt:lpstr>
      <vt:lpstr>1_Cover</vt:lpstr>
      <vt:lpstr>Page Design</vt:lpstr>
      <vt:lpstr>DAM PTP Bid Fee NPRR Update   ERCOT Staff    April 13, 2026</vt:lpstr>
      <vt:lpstr>NPRR Background</vt:lpstr>
      <vt:lpstr>Options Being Considered</vt:lpstr>
      <vt:lpstr>Uncompetitive Definition</vt:lpstr>
      <vt:lpstr>Uncompetitive Definition</vt:lpstr>
      <vt:lpstr>Uncompetitive Definition</vt:lpstr>
      <vt:lpstr>Worked Examples, single-hour PTP bids</vt:lpstr>
      <vt:lpstr>Multi-Hour PTP Bid Handling</vt:lpstr>
      <vt:lpstr>Worked Examples, multi-hour PTP bids: Example 6</vt:lpstr>
      <vt:lpstr>Total Charge from Previous Examples</vt:lpstr>
      <vt:lpstr>Bid Fee Structure Comparison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Holden, Curry</dc:creator>
  <cp:keywords/>
  <cp:lastModifiedBy>Holden, Curry</cp:lastModifiedBy>
  <cp:revision>27</cp:revision>
  <dcterms:created xsi:type="dcterms:W3CDTF">2026-04-02T21:35:54Z</dcterms:created>
  <dcterms:modified xsi:type="dcterms:W3CDTF">2026-04-10T14:35:06Z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