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6.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440.xml" ContentType="application/vnd.openxmlformats-officedocument.presentationml.tags+xml"/>
  <Override PartName="/ppt/tags/tag441.xml" ContentType="application/vnd.openxmlformats-officedocument.presentationml.tags+xml"/>
  <Override PartName="/ppt/notesSlides/notesSlide7.xml" ContentType="application/vnd.openxmlformats-officedocument.presentationml.notesSlide+xml"/>
  <Override PartName="/ppt/tags/tag442.xml" ContentType="application/vnd.openxmlformats-officedocument.presentationml.tags+xml"/>
  <Override PartName="/ppt/notesSlides/notesSlide8.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charts/chart3.xml" ContentType="application/vnd.openxmlformats-officedocument.drawingml.chart+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charts/chart5.xml" ContentType="application/vnd.openxmlformats-officedocument.drawingml.chart+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76"/>
  </p:notesMasterIdLst>
  <p:handoutMasterIdLst>
    <p:handoutMasterId r:id="rId77"/>
  </p:handoutMasterIdLst>
  <p:sldIdLst>
    <p:sldId id="299" r:id="rId6"/>
    <p:sldId id="271" r:id="rId7"/>
    <p:sldId id="272" r:id="rId8"/>
    <p:sldId id="2147478929" r:id="rId9"/>
    <p:sldId id="280" r:id="rId10"/>
    <p:sldId id="260" r:id="rId11"/>
    <p:sldId id="269" r:id="rId12"/>
    <p:sldId id="274" r:id="rId13"/>
    <p:sldId id="307" r:id="rId14"/>
    <p:sldId id="282" r:id="rId15"/>
    <p:sldId id="313" r:id="rId16"/>
    <p:sldId id="318" r:id="rId17"/>
    <p:sldId id="306" r:id="rId18"/>
    <p:sldId id="276" r:id="rId19"/>
    <p:sldId id="315" r:id="rId20"/>
    <p:sldId id="264" r:id="rId21"/>
    <p:sldId id="314" r:id="rId22"/>
    <p:sldId id="273" r:id="rId23"/>
    <p:sldId id="312" r:id="rId24"/>
    <p:sldId id="301" r:id="rId25"/>
    <p:sldId id="281" r:id="rId26"/>
    <p:sldId id="284" r:id="rId27"/>
    <p:sldId id="285" r:id="rId28"/>
    <p:sldId id="257" r:id="rId29"/>
    <p:sldId id="268" r:id="rId30"/>
    <p:sldId id="2147483645" r:id="rId31"/>
    <p:sldId id="2147483646" r:id="rId32"/>
    <p:sldId id="2147483647" r:id="rId33"/>
    <p:sldId id="256" r:id="rId34"/>
    <p:sldId id="283" r:id="rId35"/>
    <p:sldId id="286" r:id="rId36"/>
    <p:sldId id="288" r:id="rId37"/>
    <p:sldId id="289" r:id="rId38"/>
    <p:sldId id="290" r:id="rId39"/>
    <p:sldId id="304" r:id="rId40"/>
    <p:sldId id="266" r:id="rId41"/>
    <p:sldId id="267" r:id="rId42"/>
    <p:sldId id="2147483644" r:id="rId43"/>
    <p:sldId id="259" r:id="rId44"/>
    <p:sldId id="262" r:id="rId45"/>
    <p:sldId id="300" r:id="rId46"/>
    <p:sldId id="261" r:id="rId47"/>
    <p:sldId id="317" r:id="rId48"/>
    <p:sldId id="263" r:id="rId49"/>
    <p:sldId id="316" r:id="rId50"/>
    <p:sldId id="277" r:id="rId51"/>
    <p:sldId id="275" r:id="rId52"/>
    <p:sldId id="2147478908" r:id="rId53"/>
    <p:sldId id="305" r:id="rId54"/>
    <p:sldId id="292" r:id="rId55"/>
    <p:sldId id="302" r:id="rId56"/>
    <p:sldId id="303" r:id="rId57"/>
    <p:sldId id="291" r:id="rId58"/>
    <p:sldId id="294" r:id="rId59"/>
    <p:sldId id="293" r:id="rId60"/>
    <p:sldId id="308" r:id="rId61"/>
    <p:sldId id="311" r:id="rId62"/>
    <p:sldId id="310" r:id="rId63"/>
    <p:sldId id="270" r:id="rId64"/>
    <p:sldId id="298" r:id="rId65"/>
    <p:sldId id="258" r:id="rId66"/>
    <p:sldId id="278" r:id="rId67"/>
    <p:sldId id="279" r:id="rId68"/>
    <p:sldId id="295" r:id="rId69"/>
    <p:sldId id="296" r:id="rId70"/>
    <p:sldId id="320" r:id="rId71"/>
    <p:sldId id="324" r:id="rId72"/>
    <p:sldId id="265" r:id="rId73"/>
    <p:sldId id="287" r:id="rId74"/>
    <p:sldId id="297" r:id="rId75"/>
  </p:sldIdLst>
  <p:sldSz cx="12192000" cy="6858000"/>
  <p:notesSz cx="7102475" cy="9388475"/>
  <p:embeddedFontLst>
    <p:embeddedFont>
      <p:font typeface="Aptos Black" panose="020B0004020202020204" pitchFamily="34" charset="0"/>
      <p:bold r:id="rId78"/>
      <p:boldItalic r:id="rId79"/>
    </p:embeddedFont>
    <p:embeddedFont>
      <p:font typeface="Georgia" panose="02040502050405020303" pitchFamily="18" charset="0"/>
      <p:regular r:id="rId80"/>
      <p:bold r:id="rId81"/>
      <p:italic r:id="rId82"/>
      <p:boldItalic r:id="rId83"/>
    </p:embeddedFont>
    <p:embeddedFont>
      <p:font typeface="Segoe UI" panose="020B0502040204020203" pitchFamily="34" charset="0"/>
      <p:regular r:id="rId84"/>
      <p:bold r:id="rId85"/>
      <p:italic r:id="rId86"/>
      <p:boldItalic r:id="rId87"/>
    </p:embeddedFont>
  </p:embeddedFontLst>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06F3794A-CC67-56A5-0FBD-5E0FC58AAB14}" name="Springer, Agee" initials="SA" userId="S::agee.springer@ercot.com::c70aae34-03cc-4ca4-9dc9-ab0f1f0f7e1f"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890C58"/>
    <a:srgbClr val="CCEFF4"/>
    <a:srgbClr val="7C858C"/>
    <a:srgbClr val="FFFFFF"/>
    <a:srgbClr val="FF8200"/>
    <a:srgbClr val="26D07C"/>
    <a:srgbClr val="99DFE9"/>
    <a:srgbClr val="685BC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6167F-A1C0-5F0A-0592-0EA00678044C}" v="10" dt="2026-04-09T00:23:37.651"/>
    <p1510:client id="{0EA04539-F9FC-7EAD-36C3-F2F5E69C405D}" v="12" dt="2026-04-09T14:53:51.491"/>
    <p1510:client id="{3A1ADDC7-B666-E189-12A9-9032B3C93DC2}" v="13" dt="2026-04-09T14:57:32.214"/>
    <p1510:client id="{4A73AECE-8400-48DF-9B22-B13422ECB68C}" v="21697" dt="2026-04-08T18:01:17.014"/>
    <p1510:client id="{722B90A8-1C13-4F44-B942-2ACAFC8256D9}" v="19621" dt="2026-04-08T17:47:22.826"/>
    <p1510:client id="{72DC09A4-DB09-4178-BF39-9DF5862AB57E}" v="469" dt="2026-04-09T13:50:44.633"/>
    <p1510:client id="{904CF0ED-5227-9273-96FC-379F1537F361}" v="1" dt="2026-04-09T13:52:43.464"/>
    <p1510:client id="{94D96B72-D39F-C290-65BF-57A24A214D37}" v="2" dt="2026-04-09T03:05:45.678"/>
    <p1510:client id="{96CE0D58-54F6-5A46-7088-D9AA4F49A42C}" v="10" dt="2026-04-09T14:56:22.446"/>
    <p1510:client id="{B9670B2A-B1F6-6F2E-D8A8-969099DE5F4B}" v="115" dt="2026-04-09T13:57:12.760"/>
    <p1510:client id="{BBE359BD-80B7-4920-A1BC-8AA8DDAAC4EC}" v="2958" dt="2026-04-09T00:09:50.974"/>
    <p1510:client id="{C314C407-E879-97D7-E5E3-69B2763EE7C9}" v="1" dt="2026-04-08T22:41:10.656"/>
    <p1510:client id="{D2B19B7F-4A3D-EBD4-3F39-BC360BF51CDA}" v="3" dt="2026-04-09T00:33:35.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7.fntdata"/><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2.fntdata"/><Relationship Id="rId5" Type="http://schemas.openxmlformats.org/officeDocument/2006/relationships/slideMaster" Target="slideMasters/slideMaster2.xml"/><Relationship Id="rId90" Type="http://schemas.openxmlformats.org/officeDocument/2006/relationships/presProps" Target="pres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6.fntdata"/><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0.fntdata"/><Relationship Id="rId61" Type="http://schemas.openxmlformats.org/officeDocument/2006/relationships/slide" Target="slides/slide56.xml"/><Relationship Id="rId82"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7827529021558872"/>
          <c:w val="0.96452933151432474"/>
          <c:h val="0.6981757877280265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3"/>
              </a:solidFill>
              <a:ln w="9525" cmpd="sng" algn="ctr">
                <a:solidFill>
                  <a:schemeClr val="bg1"/>
                </a:solidFill>
                <a:prstDash val="solid"/>
              </a:ln>
            </c:spPr>
            <c:extLst>
              <c:ext xmlns:c16="http://schemas.microsoft.com/office/drawing/2014/chart" uri="{C3380CC4-5D6E-409C-BE32-E72D297353CC}">
                <c16:uniqueId val="{00000000-D014-40B9-98F0-657B0DAABD29}"/>
              </c:ext>
            </c:extLst>
          </c:dPt>
          <c:dLbls>
            <c:dLbl>
              <c:idx val="0"/>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014-40B9-98F0-657B0DAABD29}"/>
                </c:ext>
              </c:extLst>
            </c:dLbl>
            <c:dLbl>
              <c:idx val="1"/>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014-40B9-98F0-657B0DAABD29}"/>
                </c:ext>
              </c:extLst>
            </c:dLbl>
            <c:dLbl>
              <c:idx val="2"/>
              <c:layout>
                <c:manualLayout>
                  <c:x val="0"/>
                  <c:y val="-0.2131011608623548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014-40B9-98F0-657B0DAABD29}"/>
                </c:ext>
              </c:extLst>
            </c:dLbl>
            <c:dLbl>
              <c:idx val="3"/>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014-40B9-98F0-657B0DAABD29}"/>
                </c:ext>
              </c:extLst>
            </c:dLbl>
            <c:dLbl>
              <c:idx val="4"/>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014-40B9-98F0-657B0DAABD29}"/>
                </c:ext>
              </c:extLst>
            </c:dLbl>
            <c:dLbl>
              <c:idx val="5"/>
              <c:layout>
                <c:manualLayout>
                  <c:x val="0"/>
                  <c:y val="-0.40464344941956881"/>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014-40B9-98F0-657B0DAABD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D014-40B9-98F0-657B0DAABD29}"/>
            </c:ext>
          </c:extLst>
        </c:ser>
        <c:dLbls>
          <c:showLegendKey val="0"/>
          <c:showVal val="0"/>
          <c:showCatName val="0"/>
          <c:showSerName val="0"/>
          <c:showPercent val="0"/>
          <c:showBubbleSize val="0"/>
        </c:dLbls>
        <c:gapWidth val="40"/>
        <c:overlap val="100"/>
        <c:axId val="2079328112"/>
        <c:axId val="1"/>
      </c:barChart>
      <c:catAx>
        <c:axId val="20793281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07932811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307017543859649"/>
          <c:w val="0.96452933151432474"/>
          <c:h val="0.73859649122807014"/>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31CD-425D-8752-2B453890FCDB}"/>
              </c:ext>
            </c:extLst>
          </c:dPt>
          <c:dLbls>
            <c:dLbl>
              <c:idx val="0"/>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CD-425D-8752-2B453890FCDB}"/>
                </c:ext>
              </c:extLst>
            </c:dLbl>
            <c:dLbl>
              <c:idx val="1"/>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1CD-425D-8752-2B453890FCDB}"/>
                </c:ext>
              </c:extLst>
            </c:dLbl>
            <c:dLbl>
              <c:idx val="2"/>
              <c:layout>
                <c:manualLayout>
                  <c:x val="0"/>
                  <c:y val="-0.2254385964912280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CD-425D-8752-2B453890FCDB}"/>
                </c:ext>
              </c:extLst>
            </c:dLbl>
            <c:dLbl>
              <c:idx val="3"/>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1CD-425D-8752-2B453890FCDB}"/>
                </c:ext>
              </c:extLst>
            </c:dLbl>
            <c:dLbl>
              <c:idx val="4"/>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1CD-425D-8752-2B453890FCDB}"/>
                </c:ext>
              </c:extLst>
            </c:dLbl>
            <c:dLbl>
              <c:idx val="5"/>
              <c:layout>
                <c:manualLayout>
                  <c:x val="0"/>
                  <c:y val="0"/>
                </c:manualLayout>
              </c:layout>
              <c:numFmt formatCode="#,##0;&quot;-&quot;#,##0;0"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CD-425D-8752-2B453890FC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31CD-425D-8752-2B453890FCDB}"/>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31CD-425D-8752-2B453890FCDB}"/>
            </c:ext>
          </c:extLst>
        </c:ser>
        <c:dLbls>
          <c:showLegendKey val="0"/>
          <c:showVal val="0"/>
          <c:showCatName val="0"/>
          <c:showSerName val="0"/>
          <c:showPercent val="0"/>
          <c:showBubbleSize val="0"/>
        </c:dLbls>
        <c:gapWidth val="40"/>
        <c:overlap val="100"/>
        <c:axId val="2079330992"/>
        <c:axId val="1"/>
      </c:barChart>
      <c:catAx>
        <c:axId val="20793309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07933099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383177570093455E-2"/>
          <c:y val="5.0670153644982022E-2"/>
          <c:w val="0.85046728971962615"/>
          <c:h val="0.89865969271003598"/>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48094895758447159"/>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CC-45CE-BA1A-F8C7DB3CCA35}"/>
                </c:ext>
              </c:extLst>
            </c:dLbl>
            <c:dLbl>
              <c:idx val="1"/>
              <c:layout>
                <c:manualLayout>
                  <c:x val="0.20057512580877068"/>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CC-45CE-BA1A-F8C7DB3CCA35}"/>
                </c:ext>
              </c:extLst>
            </c:dLbl>
            <c:dLbl>
              <c:idx val="2"/>
              <c:layout>
                <c:manualLayout>
                  <c:x val="0.20057512580877068"/>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CC-45CE-BA1A-F8C7DB3CCA35}"/>
                </c:ext>
              </c:extLst>
            </c:dLbl>
            <c:dLbl>
              <c:idx val="3"/>
              <c:layout>
                <c:manualLayout>
                  <c:x val="0.1186196980589504"/>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CC-45CE-BA1A-F8C7DB3CCA35}"/>
                </c:ext>
              </c:extLst>
            </c:dLbl>
            <c:dLbl>
              <c:idx val="4"/>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CC-45CE-BA1A-F8C7DB3CCA35}"/>
                </c:ext>
              </c:extLst>
            </c:dLbl>
            <c:dLbl>
              <c:idx val="5"/>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CC-45CE-BA1A-F8C7DB3CCA35}"/>
                </c:ext>
              </c:extLst>
            </c:dLbl>
            <c:dLbl>
              <c:idx val="6"/>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FCC-45CE-BA1A-F8C7DB3CCA35}"/>
                </c:ext>
              </c:extLst>
            </c:dLbl>
            <c:dLbl>
              <c:idx val="7"/>
              <c:layout>
                <c:manualLayout>
                  <c:x val="5.8231488138030196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CC-45CE-BA1A-F8C7DB3CCA35}"/>
                </c:ext>
              </c:extLst>
            </c:dLbl>
            <c:dLbl>
              <c:idx val="8"/>
              <c:layout>
                <c:manualLayout>
                  <c:x val="5.8231488138030196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FCC-45CE-BA1A-F8C7DB3CCA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21</c:v>
                </c:pt>
                <c:pt idx="1">
                  <c:v>8</c:v>
                </c:pt>
                <c:pt idx="2">
                  <c:v>8</c:v>
                </c:pt>
                <c:pt idx="3">
                  <c:v>4</c:v>
                </c:pt>
                <c:pt idx="4">
                  <c:v>2</c:v>
                </c:pt>
                <c:pt idx="5">
                  <c:v>2</c:v>
                </c:pt>
                <c:pt idx="6">
                  <c:v>2</c:v>
                </c:pt>
                <c:pt idx="7">
                  <c:v>1</c:v>
                </c:pt>
                <c:pt idx="8">
                  <c:v>1</c:v>
                </c:pt>
              </c:numCache>
            </c:numRef>
          </c:val>
          <c:extLst>
            <c:ext xmlns:c16="http://schemas.microsoft.com/office/drawing/2014/chart" uri="{C3380CC4-5D6E-409C-BE32-E72D297353CC}">
              <c16:uniqueId val="{00000009-6FCC-45CE-BA1A-F8C7DB3CCA35}"/>
            </c:ext>
          </c:extLst>
        </c:ser>
        <c:dLbls>
          <c:showLegendKey val="0"/>
          <c:showVal val="0"/>
          <c:showCatName val="0"/>
          <c:showSerName val="0"/>
          <c:showPercent val="0"/>
          <c:showBubbleSize val="0"/>
        </c:dLbls>
        <c:gapWidth val="40"/>
        <c:overlap val="100"/>
        <c:axId val="1033731856"/>
        <c:axId val="1"/>
      </c:barChart>
      <c:catAx>
        <c:axId val="103373185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1"/>
          <c:min val="0"/>
        </c:scaling>
        <c:delete val="1"/>
        <c:axPos val="t"/>
        <c:numFmt formatCode="General" sourceLinked="1"/>
        <c:majorTickMark val="out"/>
        <c:minorTickMark val="none"/>
        <c:tickLblPos val="nextTo"/>
        <c:crossAx val="103373185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34146341463415E-2"/>
          <c:y val="6.8683565004088301E-2"/>
          <c:w val="0.83460365853658536"/>
          <c:h val="0.86263286999182343"/>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48018292682926828"/>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E6-4508-B4BE-4D2EEA438038}"/>
                </c:ext>
              </c:extLst>
            </c:dLbl>
            <c:dLbl>
              <c:idx val="1"/>
              <c:layout>
                <c:manualLayout>
                  <c:x val="0.3483231707317073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E6-4508-B4BE-4D2EEA438038}"/>
                </c:ext>
              </c:extLst>
            </c:dLbl>
            <c:dLbl>
              <c:idx val="2"/>
              <c:layout>
                <c:manualLayout>
                  <c:x val="0.14710365853658536"/>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E6-4508-B4BE-4D2EEA438038}"/>
                </c:ext>
              </c:extLst>
            </c:dLbl>
            <c:dLbl>
              <c:idx val="3"/>
              <c:layout>
                <c:manualLayout>
                  <c:x val="0.12042682926829268"/>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E6-4508-B4BE-4D2EEA438038}"/>
                </c:ext>
              </c:extLst>
            </c:dLbl>
            <c:dLbl>
              <c:idx val="4"/>
              <c:layout>
                <c:manualLayout>
                  <c:x val="9.527439024390244E-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FE6-4508-B4BE-4D2EEA438038}"/>
                </c:ext>
              </c:extLst>
            </c:dLbl>
            <c:dLbl>
              <c:idx val="5"/>
              <c:layout>
                <c:manualLayout>
                  <c:x val="6.8597560975609762E-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E6-4508-B4BE-4D2EEA4380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16</c:v>
                </c:pt>
                <c:pt idx="1">
                  <c:v>11</c:v>
                </c:pt>
                <c:pt idx="2">
                  <c:v>4</c:v>
                </c:pt>
                <c:pt idx="3">
                  <c:v>3</c:v>
                </c:pt>
                <c:pt idx="4">
                  <c:v>2</c:v>
                </c:pt>
                <c:pt idx="5">
                  <c:v>1</c:v>
                </c:pt>
              </c:numCache>
            </c:numRef>
          </c:val>
          <c:extLst>
            <c:ext xmlns:c16="http://schemas.microsoft.com/office/drawing/2014/chart" uri="{C3380CC4-5D6E-409C-BE32-E72D297353CC}">
              <c16:uniqueId val="{00000006-DFE6-4508-B4BE-4D2EEA438038}"/>
            </c:ext>
          </c:extLst>
        </c:ser>
        <c:dLbls>
          <c:showLegendKey val="0"/>
          <c:showVal val="0"/>
          <c:showCatName val="0"/>
          <c:showSerName val="0"/>
          <c:showPercent val="0"/>
          <c:showBubbleSize val="0"/>
        </c:dLbls>
        <c:gapWidth val="40"/>
        <c:overlap val="100"/>
        <c:axId val="989613744"/>
        <c:axId val="1"/>
      </c:barChart>
      <c:catAx>
        <c:axId val="989613744"/>
        <c:scaling>
          <c:orientation val="maxMin"/>
        </c:scaling>
        <c:delete val="0"/>
        <c:axPos val="l"/>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6"/>
          <c:min val="0"/>
        </c:scaling>
        <c:delete val="1"/>
        <c:axPos val="t"/>
        <c:numFmt formatCode="General" sourceLinked="1"/>
        <c:majorTickMark val="out"/>
        <c:minorTickMark val="none"/>
        <c:tickLblPos val="nextTo"/>
        <c:crossAx val="98961374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DF-4D89-BB53-57FB318E58F3}"/>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DF-4D89-BB53-57FB318E58F3}"/>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DF-4D89-BB53-57FB318E58F3}"/>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DF-4D89-BB53-57FB318E58F3}"/>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DF-4D89-BB53-57FB318E58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100</c:v>
                </c:pt>
                <c:pt idx="1">
                  <c:v>100</c:v>
                </c:pt>
                <c:pt idx="2">
                  <c:v>100</c:v>
                </c:pt>
                <c:pt idx="3">
                  <c:v>100</c:v>
                </c:pt>
                <c:pt idx="4">
                  <c:v>1000</c:v>
                </c:pt>
              </c:numCache>
            </c:numRef>
          </c:val>
          <c:extLst>
            <c:ext xmlns:c16="http://schemas.microsoft.com/office/drawing/2014/chart" uri="{C3380CC4-5D6E-409C-BE32-E72D297353CC}">
              <c16:uniqueId val="{00000005-CEDF-4D89-BB53-57FB318E58F3}"/>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EDF-4D89-BB53-57FB318E58F3}"/>
                </c:ext>
              </c:extLst>
            </c:dLbl>
            <c:dLbl>
              <c:idx val="2"/>
              <c:layout>
                <c:manualLayout>
                  <c:x val="0"/>
                  <c:y val="0"/>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DF-4D89-BB53-57FB318E58F3}"/>
                </c:ext>
              </c:extLst>
            </c:dLbl>
            <c:dLbl>
              <c:idx val="3"/>
              <c:layout>
                <c:manualLayout>
                  <c:x val="0"/>
                  <c:y val="0"/>
                </c:manualLayout>
              </c:layout>
              <c:numFmt formatCode="#,##0;&quot;-&quot;#,##0;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EDF-4D89-BB53-57FB318E58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50</c:v>
                </c:pt>
                <c:pt idx="1">
                  <c:v>200</c:v>
                </c:pt>
                <c:pt idx="2">
                  <c:v>400</c:v>
                </c:pt>
                <c:pt idx="3">
                  <c:v>600</c:v>
                </c:pt>
              </c:numCache>
            </c:numRef>
          </c:val>
          <c:extLst>
            <c:ext xmlns:c16="http://schemas.microsoft.com/office/drawing/2014/chart" uri="{C3380CC4-5D6E-409C-BE32-E72D297353CC}">
              <c16:uniqueId val="{00000009-CEDF-4D89-BB53-57FB318E58F3}"/>
            </c:ext>
          </c:extLst>
        </c:ser>
        <c:dLbls>
          <c:showLegendKey val="0"/>
          <c:showVal val="0"/>
          <c:showCatName val="0"/>
          <c:showSerName val="0"/>
          <c:showPercent val="0"/>
          <c:showBubbleSize val="0"/>
        </c:dLbls>
        <c:gapWidth val="40"/>
        <c:overlap val="100"/>
        <c:axId val="853495440"/>
        <c:axId val="1"/>
      </c:barChart>
      <c:catAx>
        <c:axId val="8534954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853495440"/>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F9B3-230E-4249-B48D-033DF2A859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6F4463-1D35-4925-A89D-7EE462AFBF66}">
      <dgm:prSet/>
      <dgm:spPr/>
      <dgm:t>
        <a:bodyPr/>
        <a:lstStyle/>
        <a:p>
          <a:r>
            <a:rPr lang="en-US" b="1"/>
            <a:t>New Resource Type: ‘Provisional CLR’</a:t>
          </a:r>
        </a:p>
      </dgm:t>
    </dgm:pt>
    <dgm:pt modelId="{A0EA7553-2E44-47E9-8D18-5AD7BE588514}" type="parTrans" cxnId="{6A2E068B-23F7-4A88-8136-0DFA54EACAC2}">
      <dgm:prSet/>
      <dgm:spPr/>
      <dgm:t>
        <a:bodyPr/>
        <a:lstStyle/>
        <a:p>
          <a:endParaRPr lang="en-US"/>
        </a:p>
      </dgm:t>
    </dgm:pt>
    <dgm:pt modelId="{931BEE2D-5356-4A1E-874A-D35187E411EF}" type="sibTrans" cxnId="{6A2E068B-23F7-4A88-8136-0DFA54EACAC2}">
      <dgm:prSet/>
      <dgm:spPr/>
      <dgm:t>
        <a:bodyPr/>
        <a:lstStyle/>
        <a:p>
          <a:endParaRPr lang="en-US"/>
        </a:p>
      </dgm:t>
    </dgm:pt>
    <dgm:pt modelId="{9808225D-6D69-4B4B-BC39-F9B1C786DE12}">
      <dgm:prSet/>
      <dgm:spPr/>
      <dgm:t>
        <a:bodyPr/>
        <a:lstStyle/>
        <a:p>
          <a:pPr>
            <a:lnSpc>
              <a:spcPct val="100000"/>
            </a:lnSpc>
          </a:pPr>
          <a:r>
            <a:rPr lang="en-US" dirty="0"/>
            <a:t>Same as a CLR but locked in for a period of time and has Low Power Consumption (LPC) limits defined in the Batch Zero Interconnection Study</a:t>
          </a:r>
        </a:p>
      </dgm:t>
    </dgm:pt>
    <dgm:pt modelId="{AF9AD94E-6E7C-47E9-A079-FDE70DC84057}" type="parTrans" cxnId="{A2AEFFC3-9502-4273-BD11-B28AB756581E}">
      <dgm:prSet/>
      <dgm:spPr/>
      <dgm:t>
        <a:bodyPr/>
        <a:lstStyle/>
        <a:p>
          <a:endParaRPr lang="en-US"/>
        </a:p>
      </dgm:t>
    </dgm:pt>
    <dgm:pt modelId="{E6DCBC2D-32A7-49A9-B2C3-864FFD0381A3}" type="sibTrans" cxnId="{A2AEFFC3-9502-4273-BD11-B28AB756581E}">
      <dgm:prSet/>
      <dgm:spPr/>
      <dgm:t>
        <a:bodyPr/>
        <a:lstStyle/>
        <a:p>
          <a:endParaRPr lang="en-US"/>
        </a:p>
      </dgm:t>
    </dgm:pt>
    <dgm:pt modelId="{18D7295A-C36A-4427-9575-EED9B562CD41}">
      <dgm:prSet/>
      <dgm:spPr/>
      <dgm:t>
        <a:bodyPr/>
        <a:lstStyle/>
        <a:p>
          <a:r>
            <a:rPr lang="en-US" b="1"/>
            <a:t>What’s different?</a:t>
          </a:r>
        </a:p>
      </dgm:t>
    </dgm:pt>
    <dgm:pt modelId="{021A07BD-2B86-4DAA-9336-42E6A089E054}" type="parTrans" cxnId="{26C1B766-4E41-401C-A613-F42D560155DF}">
      <dgm:prSet/>
      <dgm:spPr/>
      <dgm:t>
        <a:bodyPr/>
        <a:lstStyle/>
        <a:p>
          <a:endParaRPr lang="en-US"/>
        </a:p>
      </dgm:t>
    </dgm:pt>
    <dgm:pt modelId="{B8F12007-0FD5-429A-8445-B397B22EDCDD}" type="sibTrans" cxnId="{26C1B766-4E41-401C-A613-F42D560155DF}">
      <dgm:prSet/>
      <dgm:spPr/>
      <dgm:t>
        <a:bodyPr/>
        <a:lstStyle/>
        <a:p>
          <a:endParaRPr lang="en-US"/>
        </a:p>
      </dgm:t>
    </dgm:pt>
    <dgm:pt modelId="{A33AD5D0-0CE0-443A-92E8-9CE6B71C637F}">
      <dgm:prSet/>
      <dgm:spPr/>
      <dgm:t>
        <a:bodyPr/>
        <a:lstStyle/>
        <a:p>
          <a:pPr>
            <a:lnSpc>
              <a:spcPct val="100000"/>
            </a:lnSpc>
          </a:pPr>
          <a:r>
            <a:rPr lang="en-US" dirty="0"/>
            <a:t>PCLR load </a:t>
          </a:r>
          <a:r>
            <a:rPr lang="en-US" b="1" dirty="0"/>
            <a:t>bids can be ‘capped’ </a:t>
          </a:r>
          <a:r>
            <a:rPr lang="en-US" dirty="0"/>
            <a:t>to mitigate transmission constraints identified in SCED</a:t>
          </a:r>
        </a:p>
      </dgm:t>
    </dgm:pt>
    <dgm:pt modelId="{D6C49484-6CE7-4CC2-B712-EA659162C82B}" type="parTrans" cxnId="{61A534AE-C5F3-4AA5-8A77-25B0BCAFBFD8}">
      <dgm:prSet/>
      <dgm:spPr/>
      <dgm:t>
        <a:bodyPr/>
        <a:lstStyle/>
        <a:p>
          <a:endParaRPr lang="en-US"/>
        </a:p>
      </dgm:t>
    </dgm:pt>
    <dgm:pt modelId="{CA102CDC-A2BA-4D69-9877-8C61BA289C6A}" type="sibTrans" cxnId="{61A534AE-C5F3-4AA5-8A77-25B0BCAFBFD8}">
      <dgm:prSet/>
      <dgm:spPr/>
      <dgm:t>
        <a:bodyPr/>
        <a:lstStyle/>
        <a:p>
          <a:endParaRPr lang="en-US"/>
        </a:p>
      </dgm:t>
    </dgm:pt>
    <dgm:pt modelId="{413577A6-7404-47F2-AA1B-6091B56CD4BC}">
      <dgm:prSet/>
      <dgm:spPr/>
      <dgm:t>
        <a:bodyPr/>
        <a:lstStyle/>
        <a:p>
          <a:pPr>
            <a:lnSpc>
              <a:spcPct val="100000"/>
            </a:lnSpc>
          </a:pPr>
          <a:r>
            <a:rPr lang="en-US" dirty="0"/>
            <a:t>PCLR bids are capped </a:t>
          </a:r>
          <a:r>
            <a:rPr lang="en-US" b="1" dirty="0"/>
            <a:t>dynamically (“last-in-line/just-in-time”) in each run of SCED </a:t>
          </a:r>
          <a:r>
            <a:rPr lang="en-US" dirty="0"/>
            <a:t>to a price that will just allow SCED to resolve a constraint</a:t>
          </a:r>
        </a:p>
      </dgm:t>
    </dgm:pt>
    <dgm:pt modelId="{8D59DDAF-74DA-4F21-94CE-4C9AB28D262E}" type="parTrans" cxnId="{294371F5-AE01-4C9B-A994-836F41341500}">
      <dgm:prSet/>
      <dgm:spPr/>
      <dgm:t>
        <a:bodyPr/>
        <a:lstStyle/>
        <a:p>
          <a:endParaRPr lang="en-US"/>
        </a:p>
      </dgm:t>
    </dgm:pt>
    <dgm:pt modelId="{DE503C99-AD52-441C-A571-D368D458DD48}" type="sibTrans" cxnId="{294371F5-AE01-4C9B-A994-836F41341500}">
      <dgm:prSet/>
      <dgm:spPr/>
      <dgm:t>
        <a:bodyPr/>
        <a:lstStyle/>
        <a:p>
          <a:endParaRPr lang="en-US"/>
        </a:p>
      </dgm:t>
    </dgm:pt>
    <dgm:pt modelId="{AC6122CE-5455-40A3-9C57-49987CCD3799}">
      <dgm:prSet/>
      <dgm:spPr/>
      <dgm:t>
        <a:bodyPr/>
        <a:lstStyle/>
        <a:p>
          <a:pPr>
            <a:lnSpc>
              <a:spcPct val="100000"/>
            </a:lnSpc>
          </a:pPr>
          <a:r>
            <a:rPr lang="en-US" b="0" dirty="0"/>
            <a:t>Submits CLR Energy Bid Curve </a:t>
          </a:r>
          <a:r>
            <a:rPr lang="en-US" b="0" dirty="0">
              <a:sym typeface="Wingdings" panose="05000000000000000000" pitchFamily="2" charset="2"/>
            </a:rPr>
            <a:t> </a:t>
          </a:r>
          <a:r>
            <a:rPr lang="en-US" b="0" dirty="0"/>
            <a:t>bid-to-buy prices between Low Power Consumption (LPC) and Maximum Power Consumption (MPC) – same as any other CLR</a:t>
          </a:r>
          <a:endParaRPr lang="en-US" dirty="0"/>
        </a:p>
      </dgm:t>
    </dgm:pt>
    <dgm:pt modelId="{14AD16CB-1755-40FC-99DD-1581C4436007}" type="parTrans" cxnId="{AE52D434-7636-4F2E-B9F7-98DB420DF63D}">
      <dgm:prSet/>
      <dgm:spPr/>
      <dgm:t>
        <a:bodyPr/>
        <a:lstStyle/>
        <a:p>
          <a:endParaRPr lang="en-US"/>
        </a:p>
      </dgm:t>
    </dgm:pt>
    <dgm:pt modelId="{66F24E9A-9D62-4ED4-B5A6-F83C685EEFBD}" type="sibTrans" cxnId="{AE52D434-7636-4F2E-B9F7-98DB420DF63D}">
      <dgm:prSet/>
      <dgm:spPr/>
      <dgm:t>
        <a:bodyPr/>
        <a:lstStyle/>
        <a:p>
          <a:endParaRPr lang="en-US"/>
        </a:p>
      </dgm:t>
    </dgm:pt>
    <dgm:pt modelId="{AE55022D-1375-4BD9-8E7E-9366D5A94EDD}">
      <dgm:prSet/>
      <dgm:spPr/>
      <dgm:t>
        <a:bodyPr/>
        <a:lstStyle/>
        <a:p>
          <a:pPr>
            <a:lnSpc>
              <a:spcPct val="100000"/>
            </a:lnSpc>
          </a:pPr>
          <a:r>
            <a:rPr lang="en-US" dirty="0"/>
            <a:t>PCLRs are not eligible to provide Ancillary Services </a:t>
          </a:r>
        </a:p>
      </dgm:t>
    </dgm:pt>
    <dgm:pt modelId="{3B1BBD5A-E144-4FBA-9FB8-8031FA4461AD}" type="parTrans" cxnId="{DB88A280-DE9D-48D8-AB64-A350E1130337}">
      <dgm:prSet/>
      <dgm:spPr/>
      <dgm:t>
        <a:bodyPr/>
        <a:lstStyle/>
        <a:p>
          <a:endParaRPr lang="en-US"/>
        </a:p>
      </dgm:t>
    </dgm:pt>
    <dgm:pt modelId="{BFD79202-4E9E-4860-A3D6-84D8233507FB}" type="sibTrans" cxnId="{DB88A280-DE9D-48D8-AB64-A350E1130337}">
      <dgm:prSet/>
      <dgm:spPr/>
      <dgm:t>
        <a:bodyPr/>
        <a:lstStyle/>
        <a:p>
          <a:endParaRPr lang="en-US"/>
        </a:p>
      </dgm:t>
    </dgm:pt>
    <dgm:pt modelId="{4FAE0228-5C8D-4F92-BE6F-94D8DC578475}" type="pres">
      <dgm:prSet presAssocID="{7944F9B3-230E-4249-B48D-033DF2A85938}" presName="linear" presStyleCnt="0">
        <dgm:presLayoutVars>
          <dgm:dir/>
          <dgm:animLvl val="lvl"/>
          <dgm:resizeHandles val="exact"/>
        </dgm:presLayoutVars>
      </dgm:prSet>
      <dgm:spPr/>
    </dgm:pt>
    <dgm:pt modelId="{F004BDCD-FDC7-41B8-BD42-B0049A28B50E}" type="pres">
      <dgm:prSet presAssocID="{5A6F4463-1D35-4925-A89D-7EE462AFBF66}" presName="parentLin" presStyleCnt="0"/>
      <dgm:spPr/>
    </dgm:pt>
    <dgm:pt modelId="{5DA1E485-B743-4F51-B4E3-92FCE79CC97B}" type="pres">
      <dgm:prSet presAssocID="{5A6F4463-1D35-4925-A89D-7EE462AFBF66}" presName="parentLeftMargin" presStyleLbl="node1" presStyleIdx="0" presStyleCnt="2"/>
      <dgm:spPr/>
    </dgm:pt>
    <dgm:pt modelId="{72756D3E-5F05-47F2-8B0A-C759672A7602}" type="pres">
      <dgm:prSet presAssocID="{5A6F4463-1D35-4925-A89D-7EE462AFBF66}" presName="parentText" presStyleLbl="node1" presStyleIdx="0" presStyleCnt="2">
        <dgm:presLayoutVars>
          <dgm:chMax val="0"/>
          <dgm:bulletEnabled val="1"/>
        </dgm:presLayoutVars>
      </dgm:prSet>
      <dgm:spPr/>
    </dgm:pt>
    <dgm:pt modelId="{73991031-0384-46BF-A2BF-8005AE77B436}" type="pres">
      <dgm:prSet presAssocID="{5A6F4463-1D35-4925-A89D-7EE462AFBF66}" presName="negativeSpace" presStyleCnt="0"/>
      <dgm:spPr/>
    </dgm:pt>
    <dgm:pt modelId="{DC53F085-580C-46A9-8D90-F33BE46DF422}" type="pres">
      <dgm:prSet presAssocID="{5A6F4463-1D35-4925-A89D-7EE462AFBF66}" presName="childText" presStyleLbl="conFgAcc1" presStyleIdx="0" presStyleCnt="2">
        <dgm:presLayoutVars>
          <dgm:bulletEnabled val="1"/>
        </dgm:presLayoutVars>
      </dgm:prSet>
      <dgm:spPr/>
    </dgm:pt>
    <dgm:pt modelId="{8C23B591-8E44-431A-8542-1F52CD9AC217}" type="pres">
      <dgm:prSet presAssocID="{931BEE2D-5356-4A1E-874A-D35187E411EF}" presName="spaceBetweenRectangles" presStyleCnt="0"/>
      <dgm:spPr/>
    </dgm:pt>
    <dgm:pt modelId="{EF1C8049-9E95-4190-8C64-EF882C904C08}" type="pres">
      <dgm:prSet presAssocID="{18D7295A-C36A-4427-9575-EED9B562CD41}" presName="parentLin" presStyleCnt="0"/>
      <dgm:spPr/>
    </dgm:pt>
    <dgm:pt modelId="{7E2A980E-0290-4597-8FD2-A1EEAD48845E}" type="pres">
      <dgm:prSet presAssocID="{18D7295A-C36A-4427-9575-EED9B562CD41}" presName="parentLeftMargin" presStyleLbl="node1" presStyleIdx="0" presStyleCnt="2"/>
      <dgm:spPr/>
    </dgm:pt>
    <dgm:pt modelId="{32160337-A6E4-455A-B5E7-0178AA4C0087}" type="pres">
      <dgm:prSet presAssocID="{18D7295A-C36A-4427-9575-EED9B562CD41}" presName="parentText" presStyleLbl="node1" presStyleIdx="1" presStyleCnt="2">
        <dgm:presLayoutVars>
          <dgm:chMax val="0"/>
          <dgm:bulletEnabled val="1"/>
        </dgm:presLayoutVars>
      </dgm:prSet>
      <dgm:spPr/>
    </dgm:pt>
    <dgm:pt modelId="{14DC4E5A-DA6D-4461-8C7B-089F00E68D8C}" type="pres">
      <dgm:prSet presAssocID="{18D7295A-C36A-4427-9575-EED9B562CD41}" presName="negativeSpace" presStyleCnt="0"/>
      <dgm:spPr/>
    </dgm:pt>
    <dgm:pt modelId="{31573D6A-A120-4AC2-9614-769B2F28FE01}" type="pres">
      <dgm:prSet presAssocID="{18D7295A-C36A-4427-9575-EED9B562CD41}" presName="childText" presStyleLbl="conFgAcc1" presStyleIdx="1" presStyleCnt="2">
        <dgm:presLayoutVars>
          <dgm:bulletEnabled val="1"/>
        </dgm:presLayoutVars>
      </dgm:prSet>
      <dgm:spPr/>
    </dgm:pt>
  </dgm:ptLst>
  <dgm:cxnLst>
    <dgm:cxn modelId="{92172404-DFBD-412C-9344-8F481F1A3E93}" type="presOf" srcId="{A33AD5D0-0CE0-443A-92E8-9CE6B71C637F}" destId="{31573D6A-A120-4AC2-9614-769B2F28FE01}" srcOrd="0" destOrd="0" presId="urn:microsoft.com/office/officeart/2005/8/layout/list1"/>
    <dgm:cxn modelId="{4EDB3A13-CBD9-4970-A989-B2FC8C684D80}" type="presOf" srcId="{413577A6-7404-47F2-AA1B-6091B56CD4BC}" destId="{31573D6A-A120-4AC2-9614-769B2F28FE01}" srcOrd="0" destOrd="1" presId="urn:microsoft.com/office/officeart/2005/8/layout/list1"/>
    <dgm:cxn modelId="{C9F80825-E9F6-4E35-B0A7-CBA6D7727723}" type="presOf" srcId="{5A6F4463-1D35-4925-A89D-7EE462AFBF66}" destId="{72756D3E-5F05-47F2-8B0A-C759672A7602}" srcOrd="1" destOrd="0" presId="urn:microsoft.com/office/officeart/2005/8/layout/list1"/>
    <dgm:cxn modelId="{55735030-6CDE-4AED-BB13-FD053C025C81}" type="presOf" srcId="{AC6122CE-5455-40A3-9C57-49987CCD3799}" destId="{DC53F085-580C-46A9-8D90-F33BE46DF422}" srcOrd="0" destOrd="1" presId="urn:microsoft.com/office/officeart/2005/8/layout/list1"/>
    <dgm:cxn modelId="{E0D35C31-D11F-4144-B6E6-60EF42F09DE4}" type="presOf" srcId="{18D7295A-C36A-4427-9575-EED9B562CD41}" destId="{32160337-A6E4-455A-B5E7-0178AA4C0087}" srcOrd="1" destOrd="0" presId="urn:microsoft.com/office/officeart/2005/8/layout/list1"/>
    <dgm:cxn modelId="{AE52D434-7636-4F2E-B9F7-98DB420DF63D}" srcId="{5A6F4463-1D35-4925-A89D-7EE462AFBF66}" destId="{AC6122CE-5455-40A3-9C57-49987CCD3799}" srcOrd="1" destOrd="0" parTransId="{14AD16CB-1755-40FC-99DD-1581C4436007}" sibTransId="{66F24E9A-9D62-4ED4-B5A6-F83C685EEFBD}"/>
    <dgm:cxn modelId="{26C1B766-4E41-401C-A613-F42D560155DF}" srcId="{7944F9B3-230E-4249-B48D-033DF2A85938}" destId="{18D7295A-C36A-4427-9575-EED9B562CD41}" srcOrd="1" destOrd="0" parTransId="{021A07BD-2B86-4DAA-9336-42E6A089E054}" sibTransId="{B8F12007-0FD5-429A-8445-B397B22EDCDD}"/>
    <dgm:cxn modelId="{EEEF0868-928A-46FA-B5CE-1ACCFFCD7A86}" type="presOf" srcId="{7944F9B3-230E-4249-B48D-033DF2A85938}" destId="{4FAE0228-5C8D-4F92-BE6F-94D8DC578475}" srcOrd="0" destOrd="0" presId="urn:microsoft.com/office/officeart/2005/8/layout/list1"/>
    <dgm:cxn modelId="{F0228074-C8DB-4555-8082-48FC25534F87}" type="presOf" srcId="{AE55022D-1375-4BD9-8E7E-9366D5A94EDD}" destId="{31573D6A-A120-4AC2-9614-769B2F28FE01}" srcOrd="0" destOrd="2" presId="urn:microsoft.com/office/officeart/2005/8/layout/list1"/>
    <dgm:cxn modelId="{DB88A280-DE9D-48D8-AB64-A350E1130337}" srcId="{18D7295A-C36A-4427-9575-EED9B562CD41}" destId="{AE55022D-1375-4BD9-8E7E-9366D5A94EDD}" srcOrd="2" destOrd="0" parTransId="{3B1BBD5A-E144-4FBA-9FB8-8031FA4461AD}" sibTransId="{BFD79202-4E9E-4860-A3D6-84D8233507FB}"/>
    <dgm:cxn modelId="{6A2E068B-23F7-4A88-8136-0DFA54EACAC2}" srcId="{7944F9B3-230E-4249-B48D-033DF2A85938}" destId="{5A6F4463-1D35-4925-A89D-7EE462AFBF66}" srcOrd="0" destOrd="0" parTransId="{A0EA7553-2E44-47E9-8D18-5AD7BE588514}" sibTransId="{931BEE2D-5356-4A1E-874A-D35187E411EF}"/>
    <dgm:cxn modelId="{6B26B08E-5367-4C8D-AD61-0A690D5B529E}" type="presOf" srcId="{5A6F4463-1D35-4925-A89D-7EE462AFBF66}" destId="{5DA1E485-B743-4F51-B4E3-92FCE79CC97B}" srcOrd="0" destOrd="0" presId="urn:microsoft.com/office/officeart/2005/8/layout/list1"/>
    <dgm:cxn modelId="{61A534AE-C5F3-4AA5-8A77-25B0BCAFBFD8}" srcId="{18D7295A-C36A-4427-9575-EED9B562CD41}" destId="{A33AD5D0-0CE0-443A-92E8-9CE6B71C637F}" srcOrd="0" destOrd="0" parTransId="{D6C49484-6CE7-4CC2-B712-EA659162C82B}" sibTransId="{CA102CDC-A2BA-4D69-9877-8C61BA289C6A}"/>
    <dgm:cxn modelId="{3D4209B9-DD5E-4F2A-BADA-F488F7EE18D1}" type="presOf" srcId="{9808225D-6D69-4B4B-BC39-F9B1C786DE12}" destId="{DC53F085-580C-46A9-8D90-F33BE46DF422}" srcOrd="0" destOrd="0" presId="urn:microsoft.com/office/officeart/2005/8/layout/list1"/>
    <dgm:cxn modelId="{87DC4DBA-2D1E-4331-ACF4-D69B3601F073}" type="presOf" srcId="{18D7295A-C36A-4427-9575-EED9B562CD41}" destId="{7E2A980E-0290-4597-8FD2-A1EEAD48845E}" srcOrd="0" destOrd="0" presId="urn:microsoft.com/office/officeart/2005/8/layout/list1"/>
    <dgm:cxn modelId="{A2AEFFC3-9502-4273-BD11-B28AB756581E}" srcId="{5A6F4463-1D35-4925-A89D-7EE462AFBF66}" destId="{9808225D-6D69-4B4B-BC39-F9B1C786DE12}" srcOrd="0" destOrd="0" parTransId="{AF9AD94E-6E7C-47E9-A079-FDE70DC84057}" sibTransId="{E6DCBC2D-32A7-49A9-B2C3-864FFD0381A3}"/>
    <dgm:cxn modelId="{294371F5-AE01-4C9B-A994-836F41341500}" srcId="{18D7295A-C36A-4427-9575-EED9B562CD41}" destId="{413577A6-7404-47F2-AA1B-6091B56CD4BC}" srcOrd="1" destOrd="0" parTransId="{8D59DDAF-74DA-4F21-94CE-4C9AB28D262E}" sibTransId="{DE503C99-AD52-441C-A571-D368D458DD48}"/>
    <dgm:cxn modelId="{D2436CD2-A014-481E-BB28-93E92340BF1D}" type="presParOf" srcId="{4FAE0228-5C8D-4F92-BE6F-94D8DC578475}" destId="{F004BDCD-FDC7-41B8-BD42-B0049A28B50E}" srcOrd="0" destOrd="0" presId="urn:microsoft.com/office/officeart/2005/8/layout/list1"/>
    <dgm:cxn modelId="{9C7367B0-7B69-4058-B18A-ACCC9135EA3E}" type="presParOf" srcId="{F004BDCD-FDC7-41B8-BD42-B0049A28B50E}" destId="{5DA1E485-B743-4F51-B4E3-92FCE79CC97B}" srcOrd="0" destOrd="0" presId="urn:microsoft.com/office/officeart/2005/8/layout/list1"/>
    <dgm:cxn modelId="{EC573CA7-AFD0-486B-B590-B558A0937AB1}" type="presParOf" srcId="{F004BDCD-FDC7-41B8-BD42-B0049A28B50E}" destId="{72756D3E-5F05-47F2-8B0A-C759672A7602}" srcOrd="1" destOrd="0" presId="urn:microsoft.com/office/officeart/2005/8/layout/list1"/>
    <dgm:cxn modelId="{8DE0A66D-53AE-41CD-B3EC-9F9BC5B79036}" type="presParOf" srcId="{4FAE0228-5C8D-4F92-BE6F-94D8DC578475}" destId="{73991031-0384-46BF-A2BF-8005AE77B436}" srcOrd="1" destOrd="0" presId="urn:microsoft.com/office/officeart/2005/8/layout/list1"/>
    <dgm:cxn modelId="{54A86D4D-1599-44EF-8D64-7C2A21225282}" type="presParOf" srcId="{4FAE0228-5C8D-4F92-BE6F-94D8DC578475}" destId="{DC53F085-580C-46A9-8D90-F33BE46DF422}" srcOrd="2" destOrd="0" presId="urn:microsoft.com/office/officeart/2005/8/layout/list1"/>
    <dgm:cxn modelId="{A6658FE9-B58C-4C71-A99E-A717CCC5C754}" type="presParOf" srcId="{4FAE0228-5C8D-4F92-BE6F-94D8DC578475}" destId="{8C23B591-8E44-431A-8542-1F52CD9AC217}" srcOrd="3" destOrd="0" presId="urn:microsoft.com/office/officeart/2005/8/layout/list1"/>
    <dgm:cxn modelId="{740C9B1F-8423-4935-BAE3-5DE8CBA5EF4F}" type="presParOf" srcId="{4FAE0228-5C8D-4F92-BE6F-94D8DC578475}" destId="{EF1C8049-9E95-4190-8C64-EF882C904C08}" srcOrd="4" destOrd="0" presId="urn:microsoft.com/office/officeart/2005/8/layout/list1"/>
    <dgm:cxn modelId="{E2F2C9D0-079E-4A9A-BD21-A1D5F37262CE}" type="presParOf" srcId="{EF1C8049-9E95-4190-8C64-EF882C904C08}" destId="{7E2A980E-0290-4597-8FD2-A1EEAD48845E}" srcOrd="0" destOrd="0" presId="urn:microsoft.com/office/officeart/2005/8/layout/list1"/>
    <dgm:cxn modelId="{0A1D7F79-2C70-4EBD-B503-C90F61DCA330}" type="presParOf" srcId="{EF1C8049-9E95-4190-8C64-EF882C904C08}" destId="{32160337-A6E4-455A-B5E7-0178AA4C0087}" srcOrd="1" destOrd="0" presId="urn:microsoft.com/office/officeart/2005/8/layout/list1"/>
    <dgm:cxn modelId="{96E26F94-B221-4517-A406-A14C454D4CD1}" type="presParOf" srcId="{4FAE0228-5C8D-4F92-BE6F-94D8DC578475}" destId="{14DC4E5A-DA6D-4461-8C7B-089F00E68D8C}" srcOrd="5" destOrd="0" presId="urn:microsoft.com/office/officeart/2005/8/layout/list1"/>
    <dgm:cxn modelId="{AFFCF923-B83B-432F-AAFE-95F6F1EF9031}" type="presParOf" srcId="{4FAE0228-5C8D-4F92-BE6F-94D8DC578475}" destId="{31573D6A-A120-4AC2-9614-769B2F28FE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F085-580C-46A9-8D90-F33BE46DF422}">
      <dsp:nvSpPr>
        <dsp:cNvPr id="0" name=""/>
        <dsp:cNvSpPr/>
      </dsp:nvSpPr>
      <dsp:spPr>
        <a:xfrm>
          <a:off x="0" y="367685"/>
          <a:ext cx="11379200" cy="2182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Same as a CLR but locked in for a period of time and has Low Power Consumption (LPC) limits defined in the Batch Zero Interconnection Study</a:t>
          </a:r>
        </a:p>
        <a:p>
          <a:pPr marL="228600" lvl="1" indent="-228600" algn="l" defTabSz="933450">
            <a:lnSpc>
              <a:spcPct val="100000"/>
            </a:lnSpc>
            <a:spcBef>
              <a:spcPct val="0"/>
            </a:spcBef>
            <a:spcAft>
              <a:spcPct val="15000"/>
            </a:spcAft>
            <a:buChar char="•"/>
          </a:pPr>
          <a:r>
            <a:rPr lang="en-US" sz="2100" b="0" kern="1200" dirty="0"/>
            <a:t>Submits CLR Energy Bid Curve </a:t>
          </a:r>
          <a:r>
            <a:rPr lang="en-US" sz="2100" b="0" kern="1200" dirty="0">
              <a:sym typeface="Wingdings" panose="05000000000000000000" pitchFamily="2" charset="2"/>
            </a:rPr>
            <a:t> </a:t>
          </a:r>
          <a:r>
            <a:rPr lang="en-US" sz="2100" b="0" kern="1200" dirty="0"/>
            <a:t>bid-to-buy prices between Low Power Consumption (LPC) and Maximum Power Consumption (MPC) – same as any other CLR</a:t>
          </a:r>
          <a:endParaRPr lang="en-US" sz="2100" kern="1200" dirty="0"/>
        </a:p>
      </dsp:txBody>
      <dsp:txXfrm>
        <a:off x="0" y="367685"/>
        <a:ext cx="11379200" cy="2182950"/>
      </dsp:txXfrm>
    </dsp:sp>
    <dsp:sp modelId="{72756D3E-5F05-47F2-8B0A-C759672A7602}">
      <dsp:nvSpPr>
        <dsp:cNvPr id="0" name=""/>
        <dsp:cNvSpPr/>
      </dsp:nvSpPr>
      <dsp:spPr>
        <a:xfrm>
          <a:off x="568960" y="57725"/>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New Resource Type: ‘Provisional CLR’</a:t>
          </a:r>
        </a:p>
      </dsp:txBody>
      <dsp:txXfrm>
        <a:off x="599222" y="87987"/>
        <a:ext cx="7904916" cy="559396"/>
      </dsp:txXfrm>
    </dsp:sp>
    <dsp:sp modelId="{31573D6A-A120-4AC2-9614-769B2F28FE01}">
      <dsp:nvSpPr>
        <dsp:cNvPr id="0" name=""/>
        <dsp:cNvSpPr/>
      </dsp:nvSpPr>
      <dsp:spPr>
        <a:xfrm>
          <a:off x="0" y="2973996"/>
          <a:ext cx="11379200" cy="2249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PCLR load </a:t>
          </a:r>
          <a:r>
            <a:rPr lang="en-US" sz="2100" b="1" kern="1200" dirty="0"/>
            <a:t>bids can be ‘capped’ </a:t>
          </a:r>
          <a:r>
            <a:rPr lang="en-US" sz="2100" kern="1200" dirty="0"/>
            <a:t>to mitigate transmission constraints identified in SCED</a:t>
          </a:r>
        </a:p>
        <a:p>
          <a:pPr marL="228600" lvl="1" indent="-228600" algn="l" defTabSz="933450">
            <a:lnSpc>
              <a:spcPct val="100000"/>
            </a:lnSpc>
            <a:spcBef>
              <a:spcPct val="0"/>
            </a:spcBef>
            <a:spcAft>
              <a:spcPct val="15000"/>
            </a:spcAft>
            <a:buChar char="•"/>
          </a:pPr>
          <a:r>
            <a:rPr lang="en-US" sz="2100" kern="1200" dirty="0"/>
            <a:t>PCLR bids are capped </a:t>
          </a:r>
          <a:r>
            <a:rPr lang="en-US" sz="2100" b="1" kern="1200" dirty="0"/>
            <a:t>dynamically (“last-in-line/just-in-time”) in each run of SCED </a:t>
          </a:r>
          <a:r>
            <a:rPr lang="en-US" sz="2100" kern="1200" dirty="0"/>
            <a:t>to a price that will just allow SCED to resolve a constraint</a:t>
          </a:r>
        </a:p>
        <a:p>
          <a:pPr marL="228600" lvl="1" indent="-228600" algn="l" defTabSz="933450">
            <a:lnSpc>
              <a:spcPct val="100000"/>
            </a:lnSpc>
            <a:spcBef>
              <a:spcPct val="0"/>
            </a:spcBef>
            <a:spcAft>
              <a:spcPct val="15000"/>
            </a:spcAft>
            <a:buChar char="•"/>
          </a:pPr>
          <a:r>
            <a:rPr lang="en-US" sz="2100" kern="1200" dirty="0"/>
            <a:t>PCLRs are not eligible to provide Ancillary Services </a:t>
          </a:r>
        </a:p>
      </dsp:txBody>
      <dsp:txXfrm>
        <a:off x="0" y="2973996"/>
        <a:ext cx="11379200" cy="2249100"/>
      </dsp:txXfrm>
    </dsp:sp>
    <dsp:sp modelId="{32160337-A6E4-455A-B5E7-0178AA4C0087}">
      <dsp:nvSpPr>
        <dsp:cNvPr id="0" name=""/>
        <dsp:cNvSpPr/>
      </dsp:nvSpPr>
      <dsp:spPr>
        <a:xfrm>
          <a:off x="568960" y="2664036"/>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What’s different?</a:t>
          </a:r>
        </a:p>
      </dsp:txBody>
      <dsp:txXfrm>
        <a:off x="599222" y="2694298"/>
        <a:ext cx="790491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9 April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9 April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6BC86D71-25BE-417A-BE4C-6D6056A8AE53}" type="datetime3">
              <a:rPr lang="en-US" smtClean="0"/>
              <a:t>9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247113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2EDA06B-7F07-4ADC-8F75-C1E3C02E2F60}" type="datetime3">
              <a:rPr lang="en-US" smtClean="0"/>
              <a:t>9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25</a:t>
            </a:fld>
            <a:endParaRPr lang="en-US"/>
          </a:p>
        </p:txBody>
      </p:sp>
    </p:spTree>
    <p:extLst>
      <p:ext uri="{BB962C8B-B14F-4D97-AF65-F5344CB8AC3E}">
        <p14:creationId xmlns:p14="http://schemas.microsoft.com/office/powerpoint/2010/main" val="227259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C62ADEE4-0C9F-4D78-86DE-7D2F05B242B8}" type="datetime3">
              <a:rPr lang="en-US" smtClean="0"/>
              <a:t>9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41</a:t>
            </a:fld>
            <a:endParaRPr lang="en-US"/>
          </a:p>
        </p:txBody>
      </p:sp>
    </p:spTree>
    <p:extLst>
      <p:ext uri="{BB962C8B-B14F-4D97-AF65-F5344CB8AC3E}">
        <p14:creationId xmlns:p14="http://schemas.microsoft.com/office/powerpoint/2010/main" val="255409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C6B6-CAA3-B752-41C1-A0780972D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73E37-8261-60FA-AB5A-CAB2DEB355E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616B564-E0FA-F284-E778-CF047682C16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34E0A32-6852-2F3B-38AE-9B36F77819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8E5D2-0DEF-4C7F-A4BE-86FF979CA4EF}"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t>9 April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70F3A36-ED9A-672D-0B9E-9F1D7FBE8B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736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13245-2404-49A6-8111-898C2BBB2D51}"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t>9 April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3785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9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63</a:t>
            </a:fld>
            <a:endParaRPr lang="en-US"/>
          </a:p>
        </p:txBody>
      </p:sp>
    </p:spTree>
    <p:extLst>
      <p:ext uri="{BB962C8B-B14F-4D97-AF65-F5344CB8AC3E}">
        <p14:creationId xmlns:p14="http://schemas.microsoft.com/office/powerpoint/2010/main" val="345097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5.svg"/><Relationship Id="rId4" Type="http://schemas.openxmlformats.org/officeDocument/2006/relationships/tags" Target="../tags/tag2.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oleObject" Target="../embeddings/oleObject2.bin"/><Relationship Id="rId2" Type="http://schemas.openxmlformats.org/officeDocument/2006/relationships/slideLayout" Target="../slideLayouts/slideLayout4.xml"/><Relationship Id="rId16" Type="http://schemas.openxmlformats.org/officeDocument/2006/relationships/tags" Target="../tags/tag3.xml"/><Relationship Id="rId20" Type="http://schemas.openxmlformats.org/officeDocument/2006/relationships/image" Target="../media/image7.sv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4"/>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6"/>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xml"/><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1.xml"/></Relationships>
</file>

<file path=ppt/slides/_rels/slide11.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image" Target="../media/image21.png"/><Relationship Id="rId18" Type="http://schemas.openxmlformats.org/officeDocument/2006/relationships/image" Target="../media/image20.emf"/><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slideLayout" Target="../slideLayouts/slideLayout9.xml"/><Relationship Id="rId17" Type="http://schemas.openxmlformats.org/officeDocument/2006/relationships/oleObject" Target="../embeddings/oleObject11.bin"/><Relationship Id="rId2" Type="http://schemas.openxmlformats.org/officeDocument/2006/relationships/tags" Target="../tags/tag153.xml"/><Relationship Id="rId16" Type="http://schemas.openxmlformats.org/officeDocument/2006/relationships/image" Target="../media/image24.svg"/><Relationship Id="rId20" Type="http://schemas.openxmlformats.org/officeDocument/2006/relationships/image" Target="../media/image26.sv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image" Target="../media/image23.png"/><Relationship Id="rId10" Type="http://schemas.openxmlformats.org/officeDocument/2006/relationships/tags" Target="../tags/tag161.xml"/><Relationship Id="rId19" Type="http://schemas.openxmlformats.org/officeDocument/2006/relationships/image" Target="../media/image25.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image" Target="../media/image20.emf"/><Relationship Id="rId18" Type="http://schemas.openxmlformats.org/officeDocument/2006/relationships/slide" Target="slide46.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oleObject" Target="../embeddings/oleObject12.bin"/><Relationship Id="rId17" Type="http://schemas.openxmlformats.org/officeDocument/2006/relationships/slide" Target="slide44.xml"/><Relationship Id="rId2" Type="http://schemas.openxmlformats.org/officeDocument/2006/relationships/tags" Target="../tags/tag165.xml"/><Relationship Id="rId16" Type="http://schemas.openxmlformats.org/officeDocument/2006/relationships/slide" Target="slide18.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slideLayout" Target="../slideLayouts/slideLayout4.xml"/><Relationship Id="rId5" Type="http://schemas.openxmlformats.org/officeDocument/2006/relationships/tags" Target="../tags/tag168.xml"/><Relationship Id="rId15" Type="http://schemas.openxmlformats.org/officeDocument/2006/relationships/slide" Target="slide8.xml"/><Relationship Id="rId10" Type="http://schemas.openxmlformats.org/officeDocument/2006/relationships/tags" Target="../tags/tag173.xml"/><Relationship Id="rId19" Type="http://schemas.openxmlformats.org/officeDocument/2006/relationships/slide" Target="slide47.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20.emf"/><Relationship Id="rId18" Type="http://schemas.openxmlformats.org/officeDocument/2006/relationships/image" Target="../media/image25.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oleObject" Target="../embeddings/oleObject11.bin"/><Relationship Id="rId17" Type="http://schemas.openxmlformats.org/officeDocument/2006/relationships/image" Target="../media/image22.svg"/><Relationship Id="rId2" Type="http://schemas.openxmlformats.org/officeDocument/2006/relationships/tags" Target="../tags/tag175.xml"/><Relationship Id="rId16" Type="http://schemas.openxmlformats.org/officeDocument/2006/relationships/image" Target="../media/image21.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slideLayout" Target="../slideLayouts/slideLayout9.xml"/><Relationship Id="rId5" Type="http://schemas.openxmlformats.org/officeDocument/2006/relationships/tags" Target="../tags/tag178.xml"/><Relationship Id="rId15" Type="http://schemas.openxmlformats.org/officeDocument/2006/relationships/image" Target="../media/image24.svg"/><Relationship Id="rId10" Type="http://schemas.openxmlformats.org/officeDocument/2006/relationships/tags" Target="../tags/tag183.xml"/><Relationship Id="rId19" Type="http://schemas.openxmlformats.org/officeDocument/2006/relationships/image" Target="../media/image26.sv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oleObject" Target="../embeddings/oleObject13.bin"/><Relationship Id="rId18" Type="http://schemas.openxmlformats.org/officeDocument/2006/relationships/image" Target="../media/image30.sv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slideLayout" Target="../slideLayouts/slideLayout4.xml"/><Relationship Id="rId17" Type="http://schemas.openxmlformats.org/officeDocument/2006/relationships/image" Target="../media/image29.png"/><Relationship Id="rId2" Type="http://schemas.openxmlformats.org/officeDocument/2006/relationships/tags" Target="../tags/tag185.xml"/><Relationship Id="rId16" Type="http://schemas.openxmlformats.org/officeDocument/2006/relationships/image" Target="../media/image28.sv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image" Target="../media/image27.png"/><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image" Target="../media/image20.emf"/></Relationships>
</file>

<file path=ppt/slides/_rels/slide1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35.png"/><Relationship Id="rId3" Type="http://schemas.openxmlformats.org/officeDocument/2006/relationships/tags" Target="../tags/tag197.xml"/><Relationship Id="rId7" Type="http://schemas.openxmlformats.org/officeDocument/2006/relationships/oleObject" Target="../embeddings/oleObject14.bin"/><Relationship Id="rId12" Type="http://schemas.openxmlformats.org/officeDocument/2006/relationships/image" Target="../media/image34.sv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4.xml"/><Relationship Id="rId11" Type="http://schemas.openxmlformats.org/officeDocument/2006/relationships/image" Target="../media/image33.png"/><Relationship Id="rId5" Type="http://schemas.openxmlformats.org/officeDocument/2006/relationships/tags" Target="../tags/tag199.xml"/><Relationship Id="rId10" Type="http://schemas.openxmlformats.org/officeDocument/2006/relationships/image" Target="../media/image32.svg"/><Relationship Id="rId4" Type="http://schemas.openxmlformats.org/officeDocument/2006/relationships/tags" Target="../tags/tag198.xml"/><Relationship Id="rId9" Type="http://schemas.openxmlformats.org/officeDocument/2006/relationships/image" Target="../media/image31.png"/><Relationship Id="rId1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20.emf"/><Relationship Id="rId18" Type="http://schemas.openxmlformats.org/officeDocument/2006/relationships/slide" Target="slide46.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oleObject" Target="../embeddings/oleObject15.bin"/><Relationship Id="rId17" Type="http://schemas.openxmlformats.org/officeDocument/2006/relationships/slide" Target="slide44.xml"/><Relationship Id="rId2" Type="http://schemas.openxmlformats.org/officeDocument/2006/relationships/tags" Target="../tags/tag201.xml"/><Relationship Id="rId16" Type="http://schemas.openxmlformats.org/officeDocument/2006/relationships/slide" Target="slide14.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slideLayout" Target="../slideLayouts/slideLayout4.xml"/><Relationship Id="rId5" Type="http://schemas.openxmlformats.org/officeDocument/2006/relationships/tags" Target="../tags/tag204.xml"/><Relationship Id="rId15" Type="http://schemas.openxmlformats.org/officeDocument/2006/relationships/slide" Target="slide8.xml"/><Relationship Id="rId10" Type="http://schemas.openxmlformats.org/officeDocument/2006/relationships/tags" Target="../tags/tag209.xml"/><Relationship Id="rId19" Type="http://schemas.openxmlformats.org/officeDocument/2006/relationships/slide" Target="slide47.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210.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20.emf"/><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oleObject" Target="../embeddings/oleObject4.bin"/><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37.emf"/><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oleObject" Target="../embeddings/oleObject17.bin"/><Relationship Id="rId5" Type="http://schemas.openxmlformats.org/officeDocument/2006/relationships/slideLayout" Target="../slideLayouts/slideLayout4.xml"/><Relationship Id="rId4" Type="http://schemas.openxmlformats.org/officeDocument/2006/relationships/tags" Target="../tags/tag2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17.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18.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9" Type="http://schemas.openxmlformats.org/officeDocument/2006/relationships/tags" Target="../tags/tag259.xml"/><Relationship Id="rId21" Type="http://schemas.openxmlformats.org/officeDocument/2006/relationships/tags" Target="../tags/tag241.xml"/><Relationship Id="rId34" Type="http://schemas.openxmlformats.org/officeDocument/2006/relationships/tags" Target="../tags/tag254.xml"/><Relationship Id="rId42" Type="http://schemas.openxmlformats.org/officeDocument/2006/relationships/tags" Target="../tags/tag262.xml"/><Relationship Id="rId47" Type="http://schemas.openxmlformats.org/officeDocument/2006/relationships/tags" Target="../tags/tag267.xml"/><Relationship Id="rId50" Type="http://schemas.openxmlformats.org/officeDocument/2006/relationships/tags" Target="../tags/tag270.xml"/><Relationship Id="rId55" Type="http://schemas.openxmlformats.org/officeDocument/2006/relationships/tags" Target="../tags/tag275.xml"/><Relationship Id="rId7" Type="http://schemas.openxmlformats.org/officeDocument/2006/relationships/tags" Target="../tags/tag227.xml"/><Relationship Id="rId2" Type="http://schemas.openxmlformats.org/officeDocument/2006/relationships/tags" Target="../tags/tag222.xml"/><Relationship Id="rId16" Type="http://schemas.openxmlformats.org/officeDocument/2006/relationships/tags" Target="../tags/tag236.xml"/><Relationship Id="rId29" Type="http://schemas.openxmlformats.org/officeDocument/2006/relationships/tags" Target="../tags/tag249.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37" Type="http://schemas.openxmlformats.org/officeDocument/2006/relationships/tags" Target="../tags/tag257.xml"/><Relationship Id="rId40" Type="http://schemas.openxmlformats.org/officeDocument/2006/relationships/tags" Target="../tags/tag260.xml"/><Relationship Id="rId45" Type="http://schemas.openxmlformats.org/officeDocument/2006/relationships/tags" Target="../tags/tag265.xml"/><Relationship Id="rId53" Type="http://schemas.openxmlformats.org/officeDocument/2006/relationships/tags" Target="../tags/tag273.xml"/><Relationship Id="rId58" Type="http://schemas.openxmlformats.org/officeDocument/2006/relationships/notesSlide" Target="../notesSlides/notesSlide5.xml"/><Relationship Id="rId5" Type="http://schemas.openxmlformats.org/officeDocument/2006/relationships/tags" Target="../tags/tag225.xml"/><Relationship Id="rId19" Type="http://schemas.openxmlformats.org/officeDocument/2006/relationships/tags" Target="../tags/tag239.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 Id="rId35" Type="http://schemas.openxmlformats.org/officeDocument/2006/relationships/tags" Target="../tags/tag255.xml"/><Relationship Id="rId43" Type="http://schemas.openxmlformats.org/officeDocument/2006/relationships/tags" Target="../tags/tag263.xml"/><Relationship Id="rId48" Type="http://schemas.openxmlformats.org/officeDocument/2006/relationships/tags" Target="../tags/tag268.xml"/><Relationship Id="rId56" Type="http://schemas.openxmlformats.org/officeDocument/2006/relationships/tags" Target="../tags/tag276.xml"/><Relationship Id="rId8" Type="http://schemas.openxmlformats.org/officeDocument/2006/relationships/tags" Target="../tags/tag228.xml"/><Relationship Id="rId51" Type="http://schemas.openxmlformats.org/officeDocument/2006/relationships/tags" Target="../tags/tag271.xml"/><Relationship Id="rId3" Type="http://schemas.openxmlformats.org/officeDocument/2006/relationships/tags" Target="../tags/tag223.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tags" Target="../tags/tag253.xml"/><Relationship Id="rId38" Type="http://schemas.openxmlformats.org/officeDocument/2006/relationships/tags" Target="../tags/tag258.xml"/><Relationship Id="rId46" Type="http://schemas.openxmlformats.org/officeDocument/2006/relationships/tags" Target="../tags/tag266.xml"/><Relationship Id="rId59" Type="http://schemas.openxmlformats.org/officeDocument/2006/relationships/oleObject" Target="../embeddings/oleObject22.bin"/><Relationship Id="rId20" Type="http://schemas.openxmlformats.org/officeDocument/2006/relationships/tags" Target="../tags/tag240.xml"/><Relationship Id="rId41" Type="http://schemas.openxmlformats.org/officeDocument/2006/relationships/tags" Target="../tags/tag261.xml"/><Relationship Id="rId54" Type="http://schemas.openxmlformats.org/officeDocument/2006/relationships/tags" Target="../tags/tag274.xml"/><Relationship Id="rId1" Type="http://schemas.openxmlformats.org/officeDocument/2006/relationships/tags" Target="../tags/tag221.xml"/><Relationship Id="rId6" Type="http://schemas.openxmlformats.org/officeDocument/2006/relationships/tags" Target="../tags/tag226.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36" Type="http://schemas.openxmlformats.org/officeDocument/2006/relationships/tags" Target="../tags/tag256.xml"/><Relationship Id="rId49" Type="http://schemas.openxmlformats.org/officeDocument/2006/relationships/tags" Target="../tags/tag269.xml"/><Relationship Id="rId57" Type="http://schemas.openxmlformats.org/officeDocument/2006/relationships/slideLayout" Target="../slideLayouts/slideLayout4.xml"/><Relationship Id="rId10" Type="http://schemas.openxmlformats.org/officeDocument/2006/relationships/tags" Target="../tags/tag230.xml"/><Relationship Id="rId31" Type="http://schemas.openxmlformats.org/officeDocument/2006/relationships/tags" Target="../tags/tag251.xml"/><Relationship Id="rId44" Type="http://schemas.openxmlformats.org/officeDocument/2006/relationships/tags" Target="../tags/tag264.xml"/><Relationship Id="rId52" Type="http://schemas.openxmlformats.org/officeDocument/2006/relationships/tags" Target="../tags/tag272.xml"/><Relationship Id="rId60"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20.emf"/><Relationship Id="rId5" Type="http://schemas.openxmlformats.org/officeDocument/2006/relationships/oleObject" Target="../embeddings/oleObject23.bin"/><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image" Target="../media/image20.emf"/><Relationship Id="rId5" Type="http://schemas.openxmlformats.org/officeDocument/2006/relationships/oleObject" Target="../embeddings/oleObject24.bin"/><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image" Target="../media/image20.emf"/><Relationship Id="rId5" Type="http://schemas.openxmlformats.org/officeDocument/2006/relationships/oleObject" Target="../embeddings/oleObject25.bin"/><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20.emf"/><Relationship Id="rId5" Type="http://schemas.openxmlformats.org/officeDocument/2006/relationships/oleObject" Target="../embeddings/oleObject26.bin"/><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0.emf"/><Relationship Id="rId18" Type="http://schemas.openxmlformats.org/officeDocument/2006/relationships/slide" Target="slide4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oleObject" Target="../embeddings/oleObject5.bin"/><Relationship Id="rId17" Type="http://schemas.openxmlformats.org/officeDocument/2006/relationships/slide" Target="slide44.xml"/><Relationship Id="rId2" Type="http://schemas.openxmlformats.org/officeDocument/2006/relationships/tags" Target="../tags/tag25.xml"/><Relationship Id="rId16" Type="http://schemas.openxmlformats.org/officeDocument/2006/relationships/slide" Target="slide18.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4.xml"/><Relationship Id="rId5" Type="http://schemas.openxmlformats.org/officeDocument/2006/relationships/tags" Target="../tags/tag28.xml"/><Relationship Id="rId15" Type="http://schemas.openxmlformats.org/officeDocument/2006/relationships/slide" Target="slide14.xml"/><Relationship Id="rId10" Type="http://schemas.openxmlformats.org/officeDocument/2006/relationships/tags" Target="../tags/tag33.xml"/><Relationship Id="rId19" Type="http://schemas.openxmlformats.org/officeDocument/2006/relationships/slide" Target="slide47.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20.emf"/><Relationship Id="rId5" Type="http://schemas.openxmlformats.org/officeDocument/2006/relationships/oleObject" Target="../embeddings/oleObject27.bin"/><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20.emf"/><Relationship Id="rId5" Type="http://schemas.openxmlformats.org/officeDocument/2006/relationships/oleObject" Target="../embeddings/oleObject28.bin"/><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297.xml"/><Relationship Id="rId7" Type="http://schemas.openxmlformats.org/officeDocument/2006/relationships/image" Target="../media/image20.emf"/><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oleObject" Target="../embeddings/oleObject29.bin"/><Relationship Id="rId5" Type="http://schemas.openxmlformats.org/officeDocument/2006/relationships/slideLayout" Target="../slideLayouts/slideLayout4.xml"/><Relationship Id="rId4" Type="http://schemas.openxmlformats.org/officeDocument/2006/relationships/tags" Target="../tags/tag298.xml"/></Relationships>
</file>

<file path=ppt/slides/_rels/slide33.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20.emf"/><Relationship Id="rId5" Type="http://schemas.openxmlformats.org/officeDocument/2006/relationships/oleObject" Target="../embeddings/oleObject30.bin"/><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20.emf"/><Relationship Id="rId5" Type="http://schemas.openxmlformats.org/officeDocument/2006/relationships/oleObject" Target="../embeddings/oleObject31.bin"/><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18" Type="http://schemas.openxmlformats.org/officeDocument/2006/relationships/image" Target="../media/image38.emf"/><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17" Type="http://schemas.openxmlformats.org/officeDocument/2006/relationships/oleObject" Target="../embeddings/oleObject33.bin"/><Relationship Id="rId2" Type="http://schemas.openxmlformats.org/officeDocument/2006/relationships/tags" Target="../tags/tag308.xml"/><Relationship Id="rId16" Type="http://schemas.openxmlformats.org/officeDocument/2006/relationships/slideLayout" Target="../slideLayouts/slideLayout4.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tags" Target="../tags/tag32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s/_rels/slide37.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image" Target="../media/image20.emf"/><Relationship Id="rId5" Type="http://schemas.openxmlformats.org/officeDocument/2006/relationships/oleObject" Target="../embeddings/oleObject34.bin"/><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image" Target="../media/image20.emf"/><Relationship Id="rId5" Type="http://schemas.openxmlformats.org/officeDocument/2006/relationships/oleObject" Target="../embeddings/oleObject35.bin"/><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image" Target="../media/image20.emf"/><Relationship Id="rId5" Type="http://schemas.openxmlformats.org/officeDocument/2006/relationships/oleObject" Target="../embeddings/oleObject36.bin"/><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6" Type="http://schemas.openxmlformats.org/officeDocument/2006/relationships/tags" Target="../tags/tag59.xml"/><Relationship Id="rId21" Type="http://schemas.openxmlformats.org/officeDocument/2006/relationships/tags" Target="../tags/tag54.xml"/><Relationship Id="rId42" Type="http://schemas.openxmlformats.org/officeDocument/2006/relationships/tags" Target="../tags/tag75.xml"/><Relationship Id="rId47" Type="http://schemas.openxmlformats.org/officeDocument/2006/relationships/tags" Target="../tags/tag80.xml"/><Relationship Id="rId63" Type="http://schemas.openxmlformats.org/officeDocument/2006/relationships/tags" Target="../tags/tag96.xml"/><Relationship Id="rId68" Type="http://schemas.openxmlformats.org/officeDocument/2006/relationships/tags" Target="../tags/tag101.xml"/><Relationship Id="rId84" Type="http://schemas.openxmlformats.org/officeDocument/2006/relationships/tags" Target="../tags/tag117.xml"/><Relationship Id="rId89" Type="http://schemas.openxmlformats.org/officeDocument/2006/relationships/tags" Target="../tags/tag122.xml"/><Relationship Id="rId16" Type="http://schemas.openxmlformats.org/officeDocument/2006/relationships/tags" Target="../tags/tag49.xml"/><Relationship Id="rId11" Type="http://schemas.openxmlformats.org/officeDocument/2006/relationships/tags" Target="../tags/tag44.xml"/><Relationship Id="rId32" Type="http://schemas.openxmlformats.org/officeDocument/2006/relationships/tags" Target="../tags/tag65.xml"/><Relationship Id="rId37" Type="http://schemas.openxmlformats.org/officeDocument/2006/relationships/tags" Target="../tags/tag70.xml"/><Relationship Id="rId53" Type="http://schemas.openxmlformats.org/officeDocument/2006/relationships/tags" Target="../tags/tag86.xml"/><Relationship Id="rId58" Type="http://schemas.openxmlformats.org/officeDocument/2006/relationships/tags" Target="../tags/tag91.xml"/><Relationship Id="rId74" Type="http://schemas.openxmlformats.org/officeDocument/2006/relationships/tags" Target="../tags/tag107.xml"/><Relationship Id="rId79" Type="http://schemas.openxmlformats.org/officeDocument/2006/relationships/tags" Target="../tags/tag112.xml"/><Relationship Id="rId102" Type="http://schemas.openxmlformats.org/officeDocument/2006/relationships/slideLayout" Target="../slideLayouts/slideLayout9.xml"/><Relationship Id="rId5" Type="http://schemas.openxmlformats.org/officeDocument/2006/relationships/tags" Target="../tags/tag38.xml"/><Relationship Id="rId90" Type="http://schemas.openxmlformats.org/officeDocument/2006/relationships/tags" Target="../tags/tag123.xml"/><Relationship Id="rId95" Type="http://schemas.openxmlformats.org/officeDocument/2006/relationships/tags" Target="../tags/tag128.xml"/><Relationship Id="rId22" Type="http://schemas.openxmlformats.org/officeDocument/2006/relationships/tags" Target="../tags/tag55.xml"/><Relationship Id="rId27" Type="http://schemas.openxmlformats.org/officeDocument/2006/relationships/tags" Target="../tags/tag60.xml"/><Relationship Id="rId43" Type="http://schemas.openxmlformats.org/officeDocument/2006/relationships/tags" Target="../tags/tag76.xml"/><Relationship Id="rId48" Type="http://schemas.openxmlformats.org/officeDocument/2006/relationships/tags" Target="../tags/tag81.xml"/><Relationship Id="rId64" Type="http://schemas.openxmlformats.org/officeDocument/2006/relationships/tags" Target="../tags/tag97.xml"/><Relationship Id="rId69" Type="http://schemas.openxmlformats.org/officeDocument/2006/relationships/tags" Target="../tags/tag102.xml"/><Relationship Id="rId80" Type="http://schemas.openxmlformats.org/officeDocument/2006/relationships/tags" Target="../tags/tag113.xml"/><Relationship Id="rId85" Type="http://schemas.openxmlformats.org/officeDocument/2006/relationships/tags" Target="../tags/tag118.xml"/><Relationship Id="rId12" Type="http://schemas.openxmlformats.org/officeDocument/2006/relationships/tags" Target="../tags/tag45.xml"/><Relationship Id="rId17" Type="http://schemas.openxmlformats.org/officeDocument/2006/relationships/tags" Target="../tags/tag50.xml"/><Relationship Id="rId33" Type="http://schemas.openxmlformats.org/officeDocument/2006/relationships/tags" Target="../tags/tag66.xml"/><Relationship Id="rId38" Type="http://schemas.openxmlformats.org/officeDocument/2006/relationships/tags" Target="../tags/tag71.xml"/><Relationship Id="rId59" Type="http://schemas.openxmlformats.org/officeDocument/2006/relationships/tags" Target="../tags/tag92.xml"/><Relationship Id="rId103" Type="http://schemas.openxmlformats.org/officeDocument/2006/relationships/notesSlide" Target="../notesSlides/notesSlide3.xml"/><Relationship Id="rId20" Type="http://schemas.openxmlformats.org/officeDocument/2006/relationships/tags" Target="../tags/tag53.xml"/><Relationship Id="rId41" Type="http://schemas.openxmlformats.org/officeDocument/2006/relationships/tags" Target="../tags/tag74.xml"/><Relationship Id="rId54" Type="http://schemas.openxmlformats.org/officeDocument/2006/relationships/tags" Target="../tags/tag87.xml"/><Relationship Id="rId62" Type="http://schemas.openxmlformats.org/officeDocument/2006/relationships/tags" Target="../tags/tag95.xml"/><Relationship Id="rId70" Type="http://schemas.openxmlformats.org/officeDocument/2006/relationships/tags" Target="../tags/tag103.xml"/><Relationship Id="rId75" Type="http://schemas.openxmlformats.org/officeDocument/2006/relationships/tags" Target="../tags/tag108.xml"/><Relationship Id="rId83" Type="http://schemas.openxmlformats.org/officeDocument/2006/relationships/tags" Target="../tags/tag116.xml"/><Relationship Id="rId88" Type="http://schemas.openxmlformats.org/officeDocument/2006/relationships/tags" Target="../tags/tag121.xml"/><Relationship Id="rId91" Type="http://schemas.openxmlformats.org/officeDocument/2006/relationships/tags" Target="../tags/tag124.xml"/><Relationship Id="rId96" Type="http://schemas.openxmlformats.org/officeDocument/2006/relationships/tags" Target="../tags/tag129.xml"/><Relationship Id="rId1" Type="http://schemas.openxmlformats.org/officeDocument/2006/relationships/tags" Target="../tags/tag34.xml"/><Relationship Id="rId6" Type="http://schemas.openxmlformats.org/officeDocument/2006/relationships/tags" Target="../tags/tag39.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tags" Target="../tags/tag69.xml"/><Relationship Id="rId49" Type="http://schemas.openxmlformats.org/officeDocument/2006/relationships/tags" Target="../tags/tag82.xml"/><Relationship Id="rId57" Type="http://schemas.openxmlformats.org/officeDocument/2006/relationships/tags" Target="../tags/tag90.xml"/><Relationship Id="rId10" Type="http://schemas.openxmlformats.org/officeDocument/2006/relationships/tags" Target="../tags/tag43.xml"/><Relationship Id="rId31" Type="http://schemas.openxmlformats.org/officeDocument/2006/relationships/tags" Target="../tags/tag64.xml"/><Relationship Id="rId44" Type="http://schemas.openxmlformats.org/officeDocument/2006/relationships/tags" Target="../tags/tag77.xml"/><Relationship Id="rId52" Type="http://schemas.openxmlformats.org/officeDocument/2006/relationships/tags" Target="../tags/tag85.xml"/><Relationship Id="rId60" Type="http://schemas.openxmlformats.org/officeDocument/2006/relationships/tags" Target="../tags/tag93.xml"/><Relationship Id="rId65" Type="http://schemas.openxmlformats.org/officeDocument/2006/relationships/tags" Target="../tags/tag98.xml"/><Relationship Id="rId73" Type="http://schemas.openxmlformats.org/officeDocument/2006/relationships/tags" Target="../tags/tag106.xml"/><Relationship Id="rId78" Type="http://schemas.openxmlformats.org/officeDocument/2006/relationships/tags" Target="../tags/tag111.xml"/><Relationship Id="rId81" Type="http://schemas.openxmlformats.org/officeDocument/2006/relationships/tags" Target="../tags/tag114.xml"/><Relationship Id="rId86" Type="http://schemas.openxmlformats.org/officeDocument/2006/relationships/tags" Target="../tags/tag119.xml"/><Relationship Id="rId94" Type="http://schemas.openxmlformats.org/officeDocument/2006/relationships/tags" Target="../tags/tag127.xml"/><Relationship Id="rId99" Type="http://schemas.openxmlformats.org/officeDocument/2006/relationships/tags" Target="../tags/tag132.xml"/><Relationship Id="rId101" Type="http://schemas.openxmlformats.org/officeDocument/2006/relationships/tags" Target="../tags/tag134.xml"/><Relationship Id="rId4" Type="http://schemas.openxmlformats.org/officeDocument/2006/relationships/tags" Target="../tags/tag37.xml"/><Relationship Id="rId9" Type="http://schemas.openxmlformats.org/officeDocument/2006/relationships/tags" Target="../tags/tag42.xml"/><Relationship Id="rId13" Type="http://schemas.openxmlformats.org/officeDocument/2006/relationships/tags" Target="../tags/tag46.xml"/><Relationship Id="rId18" Type="http://schemas.openxmlformats.org/officeDocument/2006/relationships/tags" Target="../tags/tag51.xml"/><Relationship Id="rId39" Type="http://schemas.openxmlformats.org/officeDocument/2006/relationships/tags" Target="../tags/tag72.xml"/><Relationship Id="rId34" Type="http://schemas.openxmlformats.org/officeDocument/2006/relationships/tags" Target="../tags/tag67.xml"/><Relationship Id="rId50" Type="http://schemas.openxmlformats.org/officeDocument/2006/relationships/tags" Target="../tags/tag83.xml"/><Relationship Id="rId55" Type="http://schemas.openxmlformats.org/officeDocument/2006/relationships/tags" Target="../tags/tag88.xml"/><Relationship Id="rId76" Type="http://schemas.openxmlformats.org/officeDocument/2006/relationships/tags" Target="../tags/tag109.xml"/><Relationship Id="rId97" Type="http://schemas.openxmlformats.org/officeDocument/2006/relationships/tags" Target="../tags/tag130.xml"/><Relationship Id="rId104" Type="http://schemas.openxmlformats.org/officeDocument/2006/relationships/oleObject" Target="../embeddings/oleObject6.bin"/><Relationship Id="rId7" Type="http://schemas.openxmlformats.org/officeDocument/2006/relationships/tags" Target="../tags/tag40.xml"/><Relationship Id="rId71" Type="http://schemas.openxmlformats.org/officeDocument/2006/relationships/tags" Target="../tags/tag104.xml"/><Relationship Id="rId92" Type="http://schemas.openxmlformats.org/officeDocument/2006/relationships/tags" Target="../tags/tag125.xml"/><Relationship Id="rId2" Type="http://schemas.openxmlformats.org/officeDocument/2006/relationships/tags" Target="../tags/tag35.xml"/><Relationship Id="rId29" Type="http://schemas.openxmlformats.org/officeDocument/2006/relationships/tags" Target="../tags/tag62.xml"/><Relationship Id="rId24" Type="http://schemas.openxmlformats.org/officeDocument/2006/relationships/tags" Target="../tags/tag57.xml"/><Relationship Id="rId40" Type="http://schemas.openxmlformats.org/officeDocument/2006/relationships/tags" Target="../tags/tag73.xml"/><Relationship Id="rId45" Type="http://schemas.openxmlformats.org/officeDocument/2006/relationships/tags" Target="../tags/tag78.xml"/><Relationship Id="rId66" Type="http://schemas.openxmlformats.org/officeDocument/2006/relationships/tags" Target="../tags/tag99.xml"/><Relationship Id="rId87" Type="http://schemas.openxmlformats.org/officeDocument/2006/relationships/tags" Target="../tags/tag120.xml"/><Relationship Id="rId61" Type="http://schemas.openxmlformats.org/officeDocument/2006/relationships/tags" Target="../tags/tag94.xml"/><Relationship Id="rId82" Type="http://schemas.openxmlformats.org/officeDocument/2006/relationships/tags" Target="../tags/tag115.xml"/><Relationship Id="rId19" Type="http://schemas.openxmlformats.org/officeDocument/2006/relationships/tags" Target="../tags/tag52.xml"/><Relationship Id="rId14" Type="http://schemas.openxmlformats.org/officeDocument/2006/relationships/tags" Target="../tags/tag47.xml"/><Relationship Id="rId30" Type="http://schemas.openxmlformats.org/officeDocument/2006/relationships/tags" Target="../tags/tag63.xml"/><Relationship Id="rId35" Type="http://schemas.openxmlformats.org/officeDocument/2006/relationships/tags" Target="../tags/tag68.xml"/><Relationship Id="rId56" Type="http://schemas.openxmlformats.org/officeDocument/2006/relationships/tags" Target="../tags/tag89.xml"/><Relationship Id="rId77" Type="http://schemas.openxmlformats.org/officeDocument/2006/relationships/tags" Target="../tags/tag110.xml"/><Relationship Id="rId100" Type="http://schemas.openxmlformats.org/officeDocument/2006/relationships/tags" Target="../tags/tag133.xml"/><Relationship Id="rId105" Type="http://schemas.openxmlformats.org/officeDocument/2006/relationships/image" Target="../media/image1.emf"/><Relationship Id="rId8" Type="http://schemas.openxmlformats.org/officeDocument/2006/relationships/tags" Target="../tags/tag41.xml"/><Relationship Id="rId51" Type="http://schemas.openxmlformats.org/officeDocument/2006/relationships/tags" Target="../tags/tag84.xml"/><Relationship Id="rId72" Type="http://schemas.openxmlformats.org/officeDocument/2006/relationships/tags" Target="../tags/tag105.xml"/><Relationship Id="rId93" Type="http://schemas.openxmlformats.org/officeDocument/2006/relationships/tags" Target="../tags/tag126.xml"/><Relationship Id="rId98" Type="http://schemas.openxmlformats.org/officeDocument/2006/relationships/tags" Target="../tags/tag131.xml"/><Relationship Id="rId3" Type="http://schemas.openxmlformats.org/officeDocument/2006/relationships/tags" Target="../tags/tag36.xml"/><Relationship Id="rId25" Type="http://schemas.openxmlformats.org/officeDocument/2006/relationships/tags" Target="../tags/tag58.xml"/><Relationship Id="rId46" Type="http://schemas.openxmlformats.org/officeDocument/2006/relationships/tags" Target="../tags/tag79.xml"/><Relationship Id="rId67" Type="http://schemas.openxmlformats.org/officeDocument/2006/relationships/tags" Target="../tags/tag10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2.xml"/><Relationship Id="rId1" Type="http://schemas.openxmlformats.org/officeDocument/2006/relationships/tags" Target="../tags/tag331.xml"/><Relationship Id="rId5" Type="http://schemas.openxmlformats.org/officeDocument/2006/relationships/image" Target="../media/image38.emf"/><Relationship Id="rId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notesSlide" Target="../notesSlides/notesSlide6.xml"/><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slideLayout" Target="../slideLayouts/slideLayout4.xml"/><Relationship Id="rId17" Type="http://schemas.openxmlformats.org/officeDocument/2006/relationships/image" Target="../media/image30.svg"/><Relationship Id="rId2" Type="http://schemas.openxmlformats.org/officeDocument/2006/relationships/tags" Target="../tags/tag334.xml"/><Relationship Id="rId16" Type="http://schemas.openxmlformats.org/officeDocument/2006/relationships/image" Target="../media/image29.png"/><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5" Type="http://schemas.openxmlformats.org/officeDocument/2006/relationships/tags" Target="../tags/tag337.xml"/><Relationship Id="rId15" Type="http://schemas.openxmlformats.org/officeDocument/2006/relationships/image" Target="../media/image20.emf"/><Relationship Id="rId10" Type="http://schemas.openxmlformats.org/officeDocument/2006/relationships/tags" Target="../tags/tag342.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oleObject" Target="../embeddings/oleObject38.bin"/></Relationships>
</file>

<file path=ppt/slides/_rels/slide42.xml.rels><?xml version="1.0" encoding="UTF-8" standalone="yes"?>
<Relationships xmlns="http://schemas.openxmlformats.org/package/2006/relationships"><Relationship Id="rId3" Type="http://schemas.openxmlformats.org/officeDocument/2006/relationships/tags" Target="../tags/tag346.xml"/><Relationship Id="rId7" Type="http://schemas.openxmlformats.org/officeDocument/2006/relationships/image" Target="../media/image20.emf"/><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oleObject" Target="../embeddings/oleObject39.bin"/><Relationship Id="rId5" Type="http://schemas.openxmlformats.org/officeDocument/2006/relationships/slideLayout" Target="../slideLayouts/slideLayout4.xml"/><Relationship Id="rId4" Type="http://schemas.openxmlformats.org/officeDocument/2006/relationships/tags" Target="../tags/tag34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9.xml"/><Relationship Id="rId1" Type="http://schemas.openxmlformats.org/officeDocument/2006/relationships/tags" Target="../tags/tag348.xml"/><Relationship Id="rId5" Type="http://schemas.openxmlformats.org/officeDocument/2006/relationships/image" Target="../media/image38.emf"/><Relationship Id="rId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image" Target="../media/image20.emf"/><Relationship Id="rId18" Type="http://schemas.openxmlformats.org/officeDocument/2006/relationships/slide" Target="slide46.xml"/><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oleObject" Target="../embeddings/oleObject41.bin"/><Relationship Id="rId17" Type="http://schemas.openxmlformats.org/officeDocument/2006/relationships/slide" Target="slide18.xml"/><Relationship Id="rId2" Type="http://schemas.openxmlformats.org/officeDocument/2006/relationships/tags" Target="../tags/tag351.xml"/><Relationship Id="rId16" Type="http://schemas.openxmlformats.org/officeDocument/2006/relationships/slide" Target="slide14.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slideLayout" Target="../slideLayouts/slideLayout4.xml"/><Relationship Id="rId5" Type="http://schemas.openxmlformats.org/officeDocument/2006/relationships/tags" Target="../tags/tag354.xml"/><Relationship Id="rId15" Type="http://schemas.openxmlformats.org/officeDocument/2006/relationships/slide" Target="slide8.xml"/><Relationship Id="rId10" Type="http://schemas.openxmlformats.org/officeDocument/2006/relationships/tags" Target="../tags/tag359.xml"/><Relationship Id="rId19" Type="http://schemas.openxmlformats.org/officeDocument/2006/relationships/slide" Target="slide47.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slide" Target="slide3.xml"/></Relationships>
</file>

<file path=ppt/slides/_rels/slide45.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tags" Target="../tags/tag362.xml"/><Relationship Id="rId7" Type="http://schemas.openxmlformats.org/officeDocument/2006/relationships/tags" Target="../tags/tag366.xml"/><Relationship Id="rId12" Type="http://schemas.openxmlformats.org/officeDocument/2006/relationships/image" Target="../media/image1.emf"/><Relationship Id="rId17" Type="http://schemas.openxmlformats.org/officeDocument/2006/relationships/image" Target="../media/image43.jpeg"/><Relationship Id="rId2" Type="http://schemas.openxmlformats.org/officeDocument/2006/relationships/tags" Target="../tags/tag361.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oleObject" Target="../embeddings/oleObject42.bin"/><Relationship Id="rId5" Type="http://schemas.openxmlformats.org/officeDocument/2006/relationships/tags" Target="../tags/tag364.xml"/><Relationship Id="rId15" Type="http://schemas.openxmlformats.org/officeDocument/2006/relationships/image" Target="../media/image41.png"/><Relationship Id="rId10" Type="http://schemas.openxmlformats.org/officeDocument/2006/relationships/slideLayout" Target="../slideLayouts/slideLayout13.xml"/><Relationship Id="rId19" Type="http://schemas.openxmlformats.org/officeDocument/2006/relationships/image" Target="../media/image45.png"/><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image" Target="../media/image40.png"/></Relationships>
</file>

<file path=ppt/slides/_rels/slide46.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slide" Target="slide3.xml"/><Relationship Id="rId18" Type="http://schemas.openxmlformats.org/officeDocument/2006/relationships/slide" Target="slide47.xml"/><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image" Target="../media/image20.emf"/><Relationship Id="rId17" Type="http://schemas.openxmlformats.org/officeDocument/2006/relationships/slide" Target="slide44.xml"/><Relationship Id="rId2" Type="http://schemas.openxmlformats.org/officeDocument/2006/relationships/tags" Target="../tags/tag370.xml"/><Relationship Id="rId16" Type="http://schemas.openxmlformats.org/officeDocument/2006/relationships/slide" Target="slide18.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oleObject" Target="../embeddings/oleObject43.bin"/><Relationship Id="rId5" Type="http://schemas.openxmlformats.org/officeDocument/2006/relationships/tags" Target="../tags/tag373.xml"/><Relationship Id="rId15" Type="http://schemas.openxmlformats.org/officeDocument/2006/relationships/slide" Target="slide14.xml"/><Relationship Id="rId10" Type="http://schemas.openxmlformats.org/officeDocument/2006/relationships/slideLayout" Target="../slideLayouts/slideLayout4.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slide" Target="slide8.xml"/></Relationships>
</file>

<file path=ppt/slides/_rels/slide47.xml.rels><?xml version="1.0" encoding="UTF-8" standalone="yes"?>
<Relationships xmlns="http://schemas.openxmlformats.org/package/2006/relationships"><Relationship Id="rId8" Type="http://schemas.openxmlformats.org/officeDocument/2006/relationships/tags" Target="../tags/tag385.xml"/><Relationship Id="rId13" Type="http://schemas.openxmlformats.org/officeDocument/2006/relationships/image" Target="../media/image20.emf"/><Relationship Id="rId18" Type="http://schemas.openxmlformats.org/officeDocument/2006/relationships/slide" Target="slide44.xml"/><Relationship Id="rId3" Type="http://schemas.openxmlformats.org/officeDocument/2006/relationships/tags" Target="../tags/tag380.xml"/><Relationship Id="rId7" Type="http://schemas.openxmlformats.org/officeDocument/2006/relationships/tags" Target="../tags/tag384.xml"/><Relationship Id="rId12" Type="http://schemas.openxmlformats.org/officeDocument/2006/relationships/oleObject" Target="../embeddings/oleObject44.bin"/><Relationship Id="rId17" Type="http://schemas.openxmlformats.org/officeDocument/2006/relationships/slide" Target="slide18.xml"/><Relationship Id="rId2" Type="http://schemas.openxmlformats.org/officeDocument/2006/relationships/tags" Target="../tags/tag379.xml"/><Relationship Id="rId16" Type="http://schemas.openxmlformats.org/officeDocument/2006/relationships/slide" Target="slide14.xml"/><Relationship Id="rId1" Type="http://schemas.openxmlformats.org/officeDocument/2006/relationships/tags" Target="../tags/tag378.xml"/><Relationship Id="rId6" Type="http://schemas.openxmlformats.org/officeDocument/2006/relationships/tags" Target="../tags/tag383.xml"/><Relationship Id="rId11" Type="http://schemas.openxmlformats.org/officeDocument/2006/relationships/slideLayout" Target="../slideLayouts/slideLayout4.xml"/><Relationship Id="rId5" Type="http://schemas.openxmlformats.org/officeDocument/2006/relationships/tags" Target="../tags/tag382.xml"/><Relationship Id="rId15" Type="http://schemas.openxmlformats.org/officeDocument/2006/relationships/slide" Target="slide8.xml"/><Relationship Id="rId10" Type="http://schemas.openxmlformats.org/officeDocument/2006/relationships/tags" Target="../tags/tag387.xml"/><Relationship Id="rId19" Type="http://schemas.openxmlformats.org/officeDocument/2006/relationships/slide" Target="slide46.xml"/><Relationship Id="rId4" Type="http://schemas.openxmlformats.org/officeDocument/2006/relationships/tags" Target="../tags/tag381.xml"/><Relationship Id="rId9" Type="http://schemas.openxmlformats.org/officeDocument/2006/relationships/tags" Target="../tags/tag386.xml"/><Relationship Id="rId1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tags" Target="../tags/tag402.xml"/><Relationship Id="rId18" Type="http://schemas.openxmlformats.org/officeDocument/2006/relationships/tags" Target="../tags/tag407.xml"/><Relationship Id="rId26" Type="http://schemas.openxmlformats.org/officeDocument/2006/relationships/tags" Target="../tags/tag415.xml"/><Relationship Id="rId3" Type="http://schemas.openxmlformats.org/officeDocument/2006/relationships/tags" Target="../tags/tag392.xml"/><Relationship Id="rId21" Type="http://schemas.openxmlformats.org/officeDocument/2006/relationships/tags" Target="../tags/tag410.xml"/><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5" Type="http://schemas.openxmlformats.org/officeDocument/2006/relationships/tags" Target="../tags/tag414.xml"/><Relationship Id="rId2" Type="http://schemas.openxmlformats.org/officeDocument/2006/relationships/tags" Target="../tags/tag391.xml"/><Relationship Id="rId16" Type="http://schemas.openxmlformats.org/officeDocument/2006/relationships/tags" Target="../tags/tag405.xml"/><Relationship Id="rId20" Type="http://schemas.openxmlformats.org/officeDocument/2006/relationships/tags" Target="../tags/tag409.xml"/><Relationship Id="rId29" Type="http://schemas.openxmlformats.org/officeDocument/2006/relationships/oleObject" Target="../embeddings/oleObject45.bin"/><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tags" Target="../tags/tag400.xml"/><Relationship Id="rId24" Type="http://schemas.openxmlformats.org/officeDocument/2006/relationships/tags" Target="../tags/tag413.xml"/><Relationship Id="rId5" Type="http://schemas.openxmlformats.org/officeDocument/2006/relationships/tags" Target="../tags/tag394.xml"/><Relationship Id="rId15" Type="http://schemas.openxmlformats.org/officeDocument/2006/relationships/tags" Target="../tags/tag404.xml"/><Relationship Id="rId23" Type="http://schemas.openxmlformats.org/officeDocument/2006/relationships/tags" Target="../tags/tag412.xml"/><Relationship Id="rId28" Type="http://schemas.openxmlformats.org/officeDocument/2006/relationships/slideLayout" Target="../slideLayouts/slideLayout4.xml"/><Relationship Id="rId10" Type="http://schemas.openxmlformats.org/officeDocument/2006/relationships/tags" Target="../tags/tag399.xml"/><Relationship Id="rId19" Type="http://schemas.openxmlformats.org/officeDocument/2006/relationships/tags" Target="../tags/tag408.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 Id="rId22" Type="http://schemas.openxmlformats.org/officeDocument/2006/relationships/tags" Target="../tags/tag411.xml"/><Relationship Id="rId27" Type="http://schemas.openxmlformats.org/officeDocument/2006/relationships/tags" Target="../tags/tag416.xml"/><Relationship Id="rId30" Type="http://schemas.openxmlformats.org/officeDocument/2006/relationships/image" Target="../media/image20.emf"/></Relationships>
</file>

<file path=ppt/slides/_rels/slide5.xml.rels><?xml version="1.0" encoding="UTF-8" standalone="yes"?>
<Relationships xmlns="http://schemas.openxmlformats.org/package/2006/relationships"><Relationship Id="rId8" Type="http://schemas.openxmlformats.org/officeDocument/2006/relationships/hyperlink" Target="mailto:Revisionrtequest@ercot.com" TargetMode="External"/><Relationship Id="rId3" Type="http://schemas.openxmlformats.org/officeDocument/2006/relationships/slideLayout" Target="../slideLayouts/slideLayout4.xml"/><Relationship Id="rId7" Type="http://schemas.openxmlformats.org/officeDocument/2006/relationships/hyperlink" Target="https://www.ercot.com/mktrules/guides/planning" TargetMode="Externa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hyperlink" Target="https://www.ercot.com/mktrules/nprotocols/nprr_process" TargetMode="Externa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8.xml"/><Relationship Id="rId1" Type="http://schemas.openxmlformats.org/officeDocument/2006/relationships/tags" Target="../tags/tag417.x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tags" Target="../tags/tag431.xml"/><Relationship Id="rId18" Type="http://schemas.openxmlformats.org/officeDocument/2006/relationships/tags" Target="../tags/tag436.xml"/><Relationship Id="rId26" Type="http://schemas.openxmlformats.org/officeDocument/2006/relationships/image" Target="../media/image49.svg"/><Relationship Id="rId3" Type="http://schemas.openxmlformats.org/officeDocument/2006/relationships/tags" Target="../tags/tag421.xml"/><Relationship Id="rId21" Type="http://schemas.openxmlformats.org/officeDocument/2006/relationships/tags" Target="../tags/tag439.xml"/><Relationship Id="rId7" Type="http://schemas.openxmlformats.org/officeDocument/2006/relationships/tags" Target="../tags/tag425.xml"/><Relationship Id="rId12" Type="http://schemas.openxmlformats.org/officeDocument/2006/relationships/tags" Target="../tags/tag430.xml"/><Relationship Id="rId17" Type="http://schemas.openxmlformats.org/officeDocument/2006/relationships/tags" Target="../tags/tag435.xml"/><Relationship Id="rId25" Type="http://schemas.openxmlformats.org/officeDocument/2006/relationships/image" Target="../media/image48.png"/><Relationship Id="rId2" Type="http://schemas.openxmlformats.org/officeDocument/2006/relationships/tags" Target="../tags/tag420.xml"/><Relationship Id="rId16" Type="http://schemas.openxmlformats.org/officeDocument/2006/relationships/tags" Target="../tags/tag434.xml"/><Relationship Id="rId20" Type="http://schemas.openxmlformats.org/officeDocument/2006/relationships/tags" Target="../tags/tag438.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24" Type="http://schemas.openxmlformats.org/officeDocument/2006/relationships/image" Target="../media/image20.emf"/><Relationship Id="rId5" Type="http://schemas.openxmlformats.org/officeDocument/2006/relationships/tags" Target="../tags/tag423.xml"/><Relationship Id="rId15" Type="http://schemas.openxmlformats.org/officeDocument/2006/relationships/tags" Target="../tags/tag433.xml"/><Relationship Id="rId23" Type="http://schemas.openxmlformats.org/officeDocument/2006/relationships/oleObject" Target="../embeddings/oleObject47.bin"/><Relationship Id="rId28" Type="http://schemas.openxmlformats.org/officeDocument/2006/relationships/chart" Target="../charts/chart2.xml"/><Relationship Id="rId10" Type="http://schemas.openxmlformats.org/officeDocument/2006/relationships/tags" Target="../tags/tag428.xml"/><Relationship Id="rId19" Type="http://schemas.openxmlformats.org/officeDocument/2006/relationships/tags" Target="../tags/tag437.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tags" Target="../tags/tag432.xml"/><Relationship Id="rId22" Type="http://schemas.openxmlformats.org/officeDocument/2006/relationships/slideLayout" Target="../slideLayouts/slideLayout4.xml"/><Relationship Id="rId27" Type="http://schemas.openxmlformats.org/officeDocument/2006/relationships/chart" Target="../charts/chart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42.xml"/><Relationship Id="rId5" Type="http://schemas.openxmlformats.org/officeDocument/2006/relationships/image" Target="../media/image1.emf"/><Relationship Id="rId4" Type="http://schemas.openxmlformats.org/officeDocument/2006/relationships/oleObject" Target="../embeddings/oleObject4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tags" Target="../tags/tag443.xml"/><Relationship Id="rId4" Type="http://schemas.openxmlformats.org/officeDocument/2006/relationships/image" Target="../media/image38.e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6.xml"/></Relationships>
</file>

<file path=ppt/slides/_rels/slide59.xml.rels><?xml version="1.0" encoding="UTF-8" standalone="yes"?>
<Relationships xmlns="http://schemas.openxmlformats.org/package/2006/relationships"><Relationship Id="rId13" Type="http://schemas.openxmlformats.org/officeDocument/2006/relationships/tags" Target="../tags/tag459.xml"/><Relationship Id="rId18" Type="http://schemas.openxmlformats.org/officeDocument/2006/relationships/tags" Target="../tags/tag464.xml"/><Relationship Id="rId26" Type="http://schemas.openxmlformats.org/officeDocument/2006/relationships/tags" Target="../tags/tag472.xml"/><Relationship Id="rId3" Type="http://schemas.openxmlformats.org/officeDocument/2006/relationships/tags" Target="../tags/tag449.xml"/><Relationship Id="rId21" Type="http://schemas.openxmlformats.org/officeDocument/2006/relationships/tags" Target="../tags/tag467.xml"/><Relationship Id="rId34" Type="http://schemas.openxmlformats.org/officeDocument/2006/relationships/image" Target="../media/image29.png"/><Relationship Id="rId7" Type="http://schemas.openxmlformats.org/officeDocument/2006/relationships/tags" Target="../tags/tag453.xml"/><Relationship Id="rId12" Type="http://schemas.openxmlformats.org/officeDocument/2006/relationships/tags" Target="../tags/tag458.xml"/><Relationship Id="rId17" Type="http://schemas.openxmlformats.org/officeDocument/2006/relationships/tags" Target="../tags/tag463.xml"/><Relationship Id="rId25" Type="http://schemas.openxmlformats.org/officeDocument/2006/relationships/tags" Target="../tags/tag471.xml"/><Relationship Id="rId33" Type="http://schemas.openxmlformats.org/officeDocument/2006/relationships/image" Target="../media/image38.emf"/><Relationship Id="rId2" Type="http://schemas.openxmlformats.org/officeDocument/2006/relationships/tags" Target="../tags/tag448.xml"/><Relationship Id="rId16" Type="http://schemas.openxmlformats.org/officeDocument/2006/relationships/tags" Target="../tags/tag462.xml"/><Relationship Id="rId20" Type="http://schemas.openxmlformats.org/officeDocument/2006/relationships/tags" Target="../tags/tag466.xml"/><Relationship Id="rId29" Type="http://schemas.openxmlformats.org/officeDocument/2006/relationships/tags" Target="../tags/tag475.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24" Type="http://schemas.openxmlformats.org/officeDocument/2006/relationships/tags" Target="../tags/tag470.xml"/><Relationship Id="rId32" Type="http://schemas.openxmlformats.org/officeDocument/2006/relationships/oleObject" Target="../embeddings/oleObject51.bin"/><Relationship Id="rId5" Type="http://schemas.openxmlformats.org/officeDocument/2006/relationships/tags" Target="../tags/tag451.xml"/><Relationship Id="rId15" Type="http://schemas.openxmlformats.org/officeDocument/2006/relationships/tags" Target="../tags/tag461.xml"/><Relationship Id="rId23" Type="http://schemas.openxmlformats.org/officeDocument/2006/relationships/tags" Target="../tags/tag469.xml"/><Relationship Id="rId28" Type="http://schemas.openxmlformats.org/officeDocument/2006/relationships/tags" Target="../tags/tag474.xml"/><Relationship Id="rId10" Type="http://schemas.openxmlformats.org/officeDocument/2006/relationships/tags" Target="../tags/tag456.xml"/><Relationship Id="rId19" Type="http://schemas.openxmlformats.org/officeDocument/2006/relationships/tags" Target="../tags/tag465.xml"/><Relationship Id="rId31" Type="http://schemas.openxmlformats.org/officeDocument/2006/relationships/slideLayout" Target="../slideLayouts/slideLayout4.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 Id="rId22" Type="http://schemas.openxmlformats.org/officeDocument/2006/relationships/tags" Target="../tags/tag468.xml"/><Relationship Id="rId27" Type="http://schemas.openxmlformats.org/officeDocument/2006/relationships/tags" Target="../tags/tag473.xml"/><Relationship Id="rId30" Type="http://schemas.openxmlformats.org/officeDocument/2006/relationships/tags" Target="../tags/tag476.xml"/><Relationship Id="rId35" Type="http://schemas.openxmlformats.org/officeDocument/2006/relationships/image" Target="../media/image30.svg"/><Relationship Id="rId8" Type="http://schemas.openxmlformats.org/officeDocument/2006/relationships/tags" Target="../tags/tag45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13" Type="http://schemas.openxmlformats.org/officeDocument/2006/relationships/tags" Target="../tags/tag489.xml"/><Relationship Id="rId18" Type="http://schemas.openxmlformats.org/officeDocument/2006/relationships/tags" Target="../tags/tag494.xml"/><Relationship Id="rId26" Type="http://schemas.openxmlformats.org/officeDocument/2006/relationships/slideLayout" Target="../slideLayouts/slideLayout4.xml"/><Relationship Id="rId39" Type="http://schemas.openxmlformats.org/officeDocument/2006/relationships/image" Target="../media/image60.png"/><Relationship Id="rId21" Type="http://schemas.openxmlformats.org/officeDocument/2006/relationships/tags" Target="../tags/tag497.xml"/><Relationship Id="rId34" Type="http://schemas.openxmlformats.org/officeDocument/2006/relationships/image" Target="../media/image55.png"/><Relationship Id="rId42" Type="http://schemas.openxmlformats.org/officeDocument/2006/relationships/image" Target="../media/image63.png"/><Relationship Id="rId47" Type="http://schemas.openxmlformats.org/officeDocument/2006/relationships/image" Target="../media/image68.png"/><Relationship Id="rId50" Type="http://schemas.openxmlformats.org/officeDocument/2006/relationships/image" Target="../media/image71.jpeg"/><Relationship Id="rId7" Type="http://schemas.openxmlformats.org/officeDocument/2006/relationships/tags" Target="../tags/tag483.xml"/><Relationship Id="rId2" Type="http://schemas.openxmlformats.org/officeDocument/2006/relationships/tags" Target="../tags/tag478.xml"/><Relationship Id="rId16" Type="http://schemas.openxmlformats.org/officeDocument/2006/relationships/tags" Target="../tags/tag492.xml"/><Relationship Id="rId29" Type="http://schemas.openxmlformats.org/officeDocument/2006/relationships/image" Target="../media/image50.jpeg"/><Relationship Id="rId11" Type="http://schemas.openxmlformats.org/officeDocument/2006/relationships/tags" Target="../tags/tag487.xml"/><Relationship Id="rId24" Type="http://schemas.openxmlformats.org/officeDocument/2006/relationships/tags" Target="../tags/tag500.xml"/><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45" Type="http://schemas.openxmlformats.org/officeDocument/2006/relationships/image" Target="../media/image66.png"/><Relationship Id="rId5" Type="http://schemas.openxmlformats.org/officeDocument/2006/relationships/tags" Target="../tags/tag481.xml"/><Relationship Id="rId15" Type="http://schemas.openxmlformats.org/officeDocument/2006/relationships/tags" Target="../tags/tag491.xml"/><Relationship Id="rId23" Type="http://schemas.openxmlformats.org/officeDocument/2006/relationships/tags" Target="../tags/tag499.xml"/><Relationship Id="rId28" Type="http://schemas.openxmlformats.org/officeDocument/2006/relationships/image" Target="../media/image20.emf"/><Relationship Id="rId36" Type="http://schemas.openxmlformats.org/officeDocument/2006/relationships/image" Target="../media/image57.png"/><Relationship Id="rId49" Type="http://schemas.openxmlformats.org/officeDocument/2006/relationships/image" Target="../media/image70.png"/><Relationship Id="rId10" Type="http://schemas.openxmlformats.org/officeDocument/2006/relationships/tags" Target="../tags/tag486.xml"/><Relationship Id="rId19" Type="http://schemas.openxmlformats.org/officeDocument/2006/relationships/tags" Target="../tags/tag495.xml"/><Relationship Id="rId31" Type="http://schemas.openxmlformats.org/officeDocument/2006/relationships/image" Target="../media/image52.png"/><Relationship Id="rId44" Type="http://schemas.openxmlformats.org/officeDocument/2006/relationships/image" Target="../media/image65.png"/><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 Id="rId22" Type="http://schemas.openxmlformats.org/officeDocument/2006/relationships/tags" Target="../tags/tag498.xml"/><Relationship Id="rId27" Type="http://schemas.openxmlformats.org/officeDocument/2006/relationships/oleObject" Target="../embeddings/oleObject52.bin"/><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48" Type="http://schemas.openxmlformats.org/officeDocument/2006/relationships/image" Target="../media/image69.png"/><Relationship Id="rId8" Type="http://schemas.openxmlformats.org/officeDocument/2006/relationships/tags" Target="../tags/tag484.xml"/><Relationship Id="rId51" Type="http://schemas.openxmlformats.org/officeDocument/2006/relationships/image" Target="../media/image72.png"/><Relationship Id="rId3" Type="http://schemas.openxmlformats.org/officeDocument/2006/relationships/tags" Target="../tags/tag479.xml"/><Relationship Id="rId12" Type="http://schemas.openxmlformats.org/officeDocument/2006/relationships/tags" Target="../tags/tag488.xml"/><Relationship Id="rId17" Type="http://schemas.openxmlformats.org/officeDocument/2006/relationships/tags" Target="../tags/tag493.xml"/><Relationship Id="rId25" Type="http://schemas.openxmlformats.org/officeDocument/2006/relationships/tags" Target="../tags/tag501.xml"/><Relationship Id="rId33" Type="http://schemas.openxmlformats.org/officeDocument/2006/relationships/image" Target="../media/image54.jpeg"/><Relationship Id="rId38" Type="http://schemas.openxmlformats.org/officeDocument/2006/relationships/image" Target="../media/image59.jpeg"/><Relationship Id="rId46" Type="http://schemas.openxmlformats.org/officeDocument/2006/relationships/image" Target="../media/image67.png"/><Relationship Id="rId20" Type="http://schemas.openxmlformats.org/officeDocument/2006/relationships/tags" Target="../tags/tag496.xml"/><Relationship Id="rId41" Type="http://schemas.openxmlformats.org/officeDocument/2006/relationships/image" Target="../media/image62.jpeg"/><Relationship Id="rId1" Type="http://schemas.openxmlformats.org/officeDocument/2006/relationships/tags" Target="../tags/tag477.xml"/><Relationship Id="rId6" Type="http://schemas.openxmlformats.org/officeDocument/2006/relationships/tags" Target="../tags/tag482.xml"/></Relationships>
</file>

<file path=ppt/slides/_rels/slide61.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oleObject" Target="../embeddings/oleObject53.bin"/><Relationship Id="rId3" Type="http://schemas.openxmlformats.org/officeDocument/2006/relationships/tags" Target="../tags/tag504.xml"/><Relationship Id="rId7" Type="http://schemas.openxmlformats.org/officeDocument/2006/relationships/tags" Target="../tags/tag508.xml"/><Relationship Id="rId12" Type="http://schemas.openxmlformats.org/officeDocument/2006/relationships/slideLayout" Target="../slideLayouts/slideLayout4.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5" Type="http://schemas.openxmlformats.org/officeDocument/2006/relationships/tags" Target="../tags/tag506.xml"/><Relationship Id="rId10" Type="http://schemas.openxmlformats.org/officeDocument/2006/relationships/tags" Target="../tags/tag511.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image" Target="../media/image20.emf"/></Relationships>
</file>

<file path=ppt/slides/_rels/slide62.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oleObject" Target="../embeddings/oleObject54.bin"/><Relationship Id="rId3" Type="http://schemas.openxmlformats.org/officeDocument/2006/relationships/tags" Target="../tags/tag515.xml"/><Relationship Id="rId7" Type="http://schemas.openxmlformats.org/officeDocument/2006/relationships/tags" Target="../tags/tag519.xml"/><Relationship Id="rId12" Type="http://schemas.openxmlformats.org/officeDocument/2006/relationships/slideLayout" Target="../slideLayouts/slideLayout5.xml"/><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tags" Target="../tags/tag523.xml"/><Relationship Id="rId5" Type="http://schemas.openxmlformats.org/officeDocument/2006/relationships/tags" Target="../tags/tag517.xml"/><Relationship Id="rId15" Type="http://schemas.openxmlformats.org/officeDocument/2006/relationships/chart" Target="../charts/chart3.xml"/><Relationship Id="rId10" Type="http://schemas.openxmlformats.org/officeDocument/2006/relationships/tags" Target="../tags/tag522.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image" Target="../media/image1.emf"/></Relationships>
</file>

<file path=ppt/slides/_rels/slide63.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image" Target="../media/image1.emf"/><Relationship Id="rId3" Type="http://schemas.openxmlformats.org/officeDocument/2006/relationships/tags" Target="../tags/tag526.xml"/><Relationship Id="rId7" Type="http://schemas.openxmlformats.org/officeDocument/2006/relationships/tags" Target="../tags/tag530.xml"/><Relationship Id="rId12" Type="http://schemas.openxmlformats.org/officeDocument/2006/relationships/oleObject" Target="../embeddings/oleObject55.bin"/><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notesSlide" Target="../notesSlides/notesSlide9.xml"/><Relationship Id="rId5" Type="http://schemas.openxmlformats.org/officeDocument/2006/relationships/tags" Target="../tags/tag528.xml"/><Relationship Id="rId10" Type="http://schemas.openxmlformats.org/officeDocument/2006/relationships/slideLayout" Target="../slideLayouts/slideLayout7.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chart" Target="../charts/chart4.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535.xml"/><Relationship Id="rId7" Type="http://schemas.openxmlformats.org/officeDocument/2006/relationships/slideLayout" Target="../slideLayouts/slideLayout4.xml"/><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tags" Target="../tags/tag536.xml"/><Relationship Id="rId9" Type="http://schemas.openxmlformats.org/officeDocument/2006/relationships/image" Target="../media/image1.emf"/></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41.xml"/><Relationship Id="rId7" Type="http://schemas.openxmlformats.org/officeDocument/2006/relationships/tags" Target="../tags/tag545.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5" Type="http://schemas.openxmlformats.org/officeDocument/2006/relationships/tags" Target="../tags/tag543.xml"/><Relationship Id="rId10" Type="http://schemas.openxmlformats.org/officeDocument/2006/relationships/image" Target="../media/image1.emf"/><Relationship Id="rId4" Type="http://schemas.openxmlformats.org/officeDocument/2006/relationships/tags" Target="../tags/tag542.xml"/><Relationship Id="rId9" Type="http://schemas.openxmlformats.org/officeDocument/2006/relationships/oleObject" Target="../embeddings/oleObject57.bin"/></Relationships>
</file>

<file path=ppt/slides/_rels/slide66.xml.rels><?xml version="1.0" encoding="UTF-8" standalone="yes"?>
<Relationships xmlns="http://schemas.openxmlformats.org/package/2006/relationships"><Relationship Id="rId8" Type="http://schemas.openxmlformats.org/officeDocument/2006/relationships/tags" Target="../tags/tag553.xml"/><Relationship Id="rId3" Type="http://schemas.openxmlformats.org/officeDocument/2006/relationships/tags" Target="../tags/tag548.xml"/><Relationship Id="rId7" Type="http://schemas.openxmlformats.org/officeDocument/2006/relationships/tags" Target="../tags/tag552.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image" Target="../media/image20.emf"/><Relationship Id="rId5" Type="http://schemas.openxmlformats.org/officeDocument/2006/relationships/tags" Target="../tags/tag550.xml"/><Relationship Id="rId10" Type="http://schemas.openxmlformats.org/officeDocument/2006/relationships/oleObject" Target="../embeddings/oleObject58.bin"/><Relationship Id="rId4" Type="http://schemas.openxmlformats.org/officeDocument/2006/relationships/tags" Target="../tags/tag549.xml"/><Relationship Id="rId9"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56.xml"/><Relationship Id="rId7" Type="http://schemas.openxmlformats.org/officeDocument/2006/relationships/tags" Target="../tags/tag560.xml"/><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tags" Target="../tags/tag559.xml"/><Relationship Id="rId5" Type="http://schemas.openxmlformats.org/officeDocument/2006/relationships/tags" Target="../tags/tag558.xml"/><Relationship Id="rId10" Type="http://schemas.openxmlformats.org/officeDocument/2006/relationships/image" Target="../media/image20.emf"/><Relationship Id="rId4" Type="http://schemas.openxmlformats.org/officeDocument/2006/relationships/tags" Target="../tags/tag557.xml"/><Relationship Id="rId9" Type="http://schemas.openxmlformats.org/officeDocument/2006/relationships/oleObject" Target="../embeddings/oleObject59.bin"/></Relationships>
</file>

<file path=ppt/slides/_rels/slide68.xml.rels><?xml version="1.0" encoding="UTF-8" standalone="yes"?>
<Relationships xmlns="http://schemas.openxmlformats.org/package/2006/relationships"><Relationship Id="rId8" Type="http://schemas.openxmlformats.org/officeDocument/2006/relationships/tags" Target="../tags/tag568.xml"/><Relationship Id="rId3" Type="http://schemas.openxmlformats.org/officeDocument/2006/relationships/tags" Target="../tags/tag563.xml"/><Relationship Id="rId7" Type="http://schemas.openxmlformats.org/officeDocument/2006/relationships/tags" Target="../tags/tag567.xml"/><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image" Target="../media/image20.emf"/><Relationship Id="rId5" Type="http://schemas.openxmlformats.org/officeDocument/2006/relationships/tags" Target="../tags/tag565.xml"/><Relationship Id="rId10" Type="http://schemas.openxmlformats.org/officeDocument/2006/relationships/oleObject" Target="../embeddings/oleObject60.bin"/><Relationship Id="rId4" Type="http://schemas.openxmlformats.org/officeDocument/2006/relationships/tags" Target="../tags/tag564.xml"/><Relationship Id="rId9"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tags" Target="../tags/tag581.xml"/><Relationship Id="rId18" Type="http://schemas.openxmlformats.org/officeDocument/2006/relationships/tags" Target="../tags/tag586.xml"/><Relationship Id="rId26" Type="http://schemas.openxmlformats.org/officeDocument/2006/relationships/image" Target="../media/image28.svg"/><Relationship Id="rId3" Type="http://schemas.openxmlformats.org/officeDocument/2006/relationships/tags" Target="../tags/tag571.xml"/><Relationship Id="rId21" Type="http://schemas.openxmlformats.org/officeDocument/2006/relationships/tags" Target="../tags/tag589.xml"/><Relationship Id="rId7" Type="http://schemas.openxmlformats.org/officeDocument/2006/relationships/tags" Target="../tags/tag575.xml"/><Relationship Id="rId12" Type="http://schemas.openxmlformats.org/officeDocument/2006/relationships/tags" Target="../tags/tag580.xml"/><Relationship Id="rId17" Type="http://schemas.openxmlformats.org/officeDocument/2006/relationships/tags" Target="../tags/tag585.xml"/><Relationship Id="rId25" Type="http://schemas.openxmlformats.org/officeDocument/2006/relationships/image" Target="../media/image27.png"/><Relationship Id="rId2" Type="http://schemas.openxmlformats.org/officeDocument/2006/relationships/tags" Target="../tags/tag570.xml"/><Relationship Id="rId16" Type="http://schemas.openxmlformats.org/officeDocument/2006/relationships/tags" Target="../tags/tag584.xml"/><Relationship Id="rId20" Type="http://schemas.openxmlformats.org/officeDocument/2006/relationships/tags" Target="../tags/tag588.xml"/><Relationship Id="rId29" Type="http://schemas.openxmlformats.org/officeDocument/2006/relationships/chart" Target="../charts/chart5.xml"/><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tags" Target="../tags/tag579.xml"/><Relationship Id="rId24" Type="http://schemas.openxmlformats.org/officeDocument/2006/relationships/image" Target="../media/image20.emf"/><Relationship Id="rId5" Type="http://schemas.openxmlformats.org/officeDocument/2006/relationships/tags" Target="../tags/tag573.xml"/><Relationship Id="rId15" Type="http://schemas.openxmlformats.org/officeDocument/2006/relationships/tags" Target="../tags/tag583.xml"/><Relationship Id="rId23" Type="http://schemas.openxmlformats.org/officeDocument/2006/relationships/oleObject" Target="../embeddings/oleObject61.bin"/><Relationship Id="rId28" Type="http://schemas.openxmlformats.org/officeDocument/2006/relationships/image" Target="../media/image74.svg"/><Relationship Id="rId10" Type="http://schemas.openxmlformats.org/officeDocument/2006/relationships/tags" Target="../tags/tag578.xml"/><Relationship Id="rId19" Type="http://schemas.openxmlformats.org/officeDocument/2006/relationships/tags" Target="../tags/tag587.xml"/><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tags" Target="../tags/tag582.xml"/><Relationship Id="rId22" Type="http://schemas.openxmlformats.org/officeDocument/2006/relationships/slideLayout" Target="../slideLayouts/slideLayout4.xml"/><Relationship Id="rId27"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hyperlink" Target="https://www.ercot.com/files/docs/2026/04/04/145PGRR-38-ERCOT-Comments-040426.docx" TargetMode="External"/><Relationship Id="rId2" Type="http://schemas.openxmlformats.org/officeDocument/2006/relationships/slideLayout" Target="../slideLayouts/slideLayout4.xml"/><Relationship Id="rId1" Type="http://schemas.openxmlformats.org/officeDocument/2006/relationships/tags" Target="../tags/tag139.xml"/><Relationship Id="rId6" Type="http://schemas.openxmlformats.org/officeDocument/2006/relationships/hyperlink" Target="https://www.ercot.com/mktrules/issues/NPRR1325" TargetMode="External"/><Relationship Id="rId5" Type="http://schemas.openxmlformats.org/officeDocument/2006/relationships/hyperlink" Target="https://www.ercot.com/mktrules/issues/PGRR145" TargetMode="External"/><Relationship Id="rId4" Type="http://schemas.openxmlformats.org/officeDocument/2006/relationships/image" Target="../media/image20.emf"/></Relationships>
</file>

<file path=ppt/slides/_rels/slide70.xml.rels><?xml version="1.0" encoding="UTF-8" standalone="yes"?>
<Relationships xmlns="http://schemas.openxmlformats.org/package/2006/relationships"><Relationship Id="rId26" Type="http://schemas.openxmlformats.org/officeDocument/2006/relationships/tags" Target="../tags/tag615.xml"/><Relationship Id="rId21" Type="http://schemas.openxmlformats.org/officeDocument/2006/relationships/tags" Target="../tags/tag610.xml"/><Relationship Id="rId42" Type="http://schemas.openxmlformats.org/officeDocument/2006/relationships/tags" Target="../tags/tag631.xml"/><Relationship Id="rId47" Type="http://schemas.openxmlformats.org/officeDocument/2006/relationships/tags" Target="../tags/tag636.xml"/><Relationship Id="rId63" Type="http://schemas.openxmlformats.org/officeDocument/2006/relationships/tags" Target="../tags/tag652.xml"/><Relationship Id="rId68" Type="http://schemas.openxmlformats.org/officeDocument/2006/relationships/tags" Target="../tags/tag657.xml"/><Relationship Id="rId84" Type="http://schemas.openxmlformats.org/officeDocument/2006/relationships/tags" Target="../tags/tag673.xml"/><Relationship Id="rId16" Type="http://schemas.openxmlformats.org/officeDocument/2006/relationships/tags" Target="../tags/tag605.xml"/><Relationship Id="rId11" Type="http://schemas.openxmlformats.org/officeDocument/2006/relationships/tags" Target="../tags/tag600.xml"/><Relationship Id="rId32" Type="http://schemas.openxmlformats.org/officeDocument/2006/relationships/tags" Target="../tags/tag621.xml"/><Relationship Id="rId37" Type="http://schemas.openxmlformats.org/officeDocument/2006/relationships/tags" Target="../tags/tag626.xml"/><Relationship Id="rId53" Type="http://schemas.openxmlformats.org/officeDocument/2006/relationships/tags" Target="../tags/tag642.xml"/><Relationship Id="rId58" Type="http://schemas.openxmlformats.org/officeDocument/2006/relationships/tags" Target="../tags/tag647.xml"/><Relationship Id="rId74" Type="http://schemas.openxmlformats.org/officeDocument/2006/relationships/tags" Target="../tags/tag663.xml"/><Relationship Id="rId79" Type="http://schemas.openxmlformats.org/officeDocument/2006/relationships/tags" Target="../tags/tag668.xml"/><Relationship Id="rId5" Type="http://schemas.openxmlformats.org/officeDocument/2006/relationships/tags" Target="../tags/tag594.xml"/><Relationship Id="rId19" Type="http://schemas.openxmlformats.org/officeDocument/2006/relationships/tags" Target="../tags/tag608.xml"/><Relationship Id="rId14" Type="http://schemas.openxmlformats.org/officeDocument/2006/relationships/tags" Target="../tags/tag603.xml"/><Relationship Id="rId22" Type="http://schemas.openxmlformats.org/officeDocument/2006/relationships/tags" Target="../tags/tag611.xml"/><Relationship Id="rId27" Type="http://schemas.openxmlformats.org/officeDocument/2006/relationships/tags" Target="../tags/tag616.xml"/><Relationship Id="rId30" Type="http://schemas.openxmlformats.org/officeDocument/2006/relationships/tags" Target="../tags/tag619.xml"/><Relationship Id="rId35" Type="http://schemas.openxmlformats.org/officeDocument/2006/relationships/tags" Target="../tags/tag624.xml"/><Relationship Id="rId43" Type="http://schemas.openxmlformats.org/officeDocument/2006/relationships/tags" Target="../tags/tag632.xml"/><Relationship Id="rId48" Type="http://schemas.openxmlformats.org/officeDocument/2006/relationships/tags" Target="../tags/tag637.xml"/><Relationship Id="rId56" Type="http://schemas.openxmlformats.org/officeDocument/2006/relationships/tags" Target="../tags/tag645.xml"/><Relationship Id="rId64" Type="http://schemas.openxmlformats.org/officeDocument/2006/relationships/tags" Target="../tags/tag653.xml"/><Relationship Id="rId69" Type="http://schemas.openxmlformats.org/officeDocument/2006/relationships/tags" Target="../tags/tag658.xml"/><Relationship Id="rId77" Type="http://schemas.openxmlformats.org/officeDocument/2006/relationships/tags" Target="../tags/tag666.xml"/><Relationship Id="rId8" Type="http://schemas.openxmlformats.org/officeDocument/2006/relationships/tags" Target="../tags/tag597.xml"/><Relationship Id="rId51" Type="http://schemas.openxmlformats.org/officeDocument/2006/relationships/tags" Target="../tags/tag640.xml"/><Relationship Id="rId72" Type="http://schemas.openxmlformats.org/officeDocument/2006/relationships/tags" Target="../tags/tag661.xml"/><Relationship Id="rId80" Type="http://schemas.openxmlformats.org/officeDocument/2006/relationships/tags" Target="../tags/tag669.xml"/><Relationship Id="rId85" Type="http://schemas.openxmlformats.org/officeDocument/2006/relationships/slideLayout" Target="../slideLayouts/slideLayout4.xml"/><Relationship Id="rId3" Type="http://schemas.openxmlformats.org/officeDocument/2006/relationships/tags" Target="../tags/tag592.xml"/><Relationship Id="rId12" Type="http://schemas.openxmlformats.org/officeDocument/2006/relationships/tags" Target="../tags/tag601.xml"/><Relationship Id="rId17" Type="http://schemas.openxmlformats.org/officeDocument/2006/relationships/tags" Target="../tags/tag606.xml"/><Relationship Id="rId25" Type="http://schemas.openxmlformats.org/officeDocument/2006/relationships/tags" Target="../tags/tag614.xml"/><Relationship Id="rId33" Type="http://schemas.openxmlformats.org/officeDocument/2006/relationships/tags" Target="../tags/tag622.xml"/><Relationship Id="rId38" Type="http://schemas.openxmlformats.org/officeDocument/2006/relationships/tags" Target="../tags/tag627.xml"/><Relationship Id="rId46" Type="http://schemas.openxmlformats.org/officeDocument/2006/relationships/tags" Target="../tags/tag635.xml"/><Relationship Id="rId59" Type="http://schemas.openxmlformats.org/officeDocument/2006/relationships/tags" Target="../tags/tag648.xml"/><Relationship Id="rId67" Type="http://schemas.openxmlformats.org/officeDocument/2006/relationships/tags" Target="../tags/tag656.xml"/><Relationship Id="rId20" Type="http://schemas.openxmlformats.org/officeDocument/2006/relationships/tags" Target="../tags/tag609.xml"/><Relationship Id="rId41" Type="http://schemas.openxmlformats.org/officeDocument/2006/relationships/tags" Target="../tags/tag630.xml"/><Relationship Id="rId54" Type="http://schemas.openxmlformats.org/officeDocument/2006/relationships/tags" Target="../tags/tag643.xml"/><Relationship Id="rId62" Type="http://schemas.openxmlformats.org/officeDocument/2006/relationships/tags" Target="../tags/tag651.xml"/><Relationship Id="rId70" Type="http://schemas.openxmlformats.org/officeDocument/2006/relationships/tags" Target="../tags/tag659.xml"/><Relationship Id="rId75" Type="http://schemas.openxmlformats.org/officeDocument/2006/relationships/tags" Target="../tags/tag664.xml"/><Relationship Id="rId83" Type="http://schemas.openxmlformats.org/officeDocument/2006/relationships/tags" Target="../tags/tag672.xml"/><Relationship Id="rId1" Type="http://schemas.openxmlformats.org/officeDocument/2006/relationships/tags" Target="../tags/tag590.xml"/><Relationship Id="rId6" Type="http://schemas.openxmlformats.org/officeDocument/2006/relationships/tags" Target="../tags/tag595.xml"/><Relationship Id="rId15" Type="http://schemas.openxmlformats.org/officeDocument/2006/relationships/tags" Target="../tags/tag604.xml"/><Relationship Id="rId23" Type="http://schemas.openxmlformats.org/officeDocument/2006/relationships/tags" Target="../tags/tag612.xml"/><Relationship Id="rId28" Type="http://schemas.openxmlformats.org/officeDocument/2006/relationships/tags" Target="../tags/tag617.xml"/><Relationship Id="rId36" Type="http://schemas.openxmlformats.org/officeDocument/2006/relationships/tags" Target="../tags/tag625.xml"/><Relationship Id="rId49" Type="http://schemas.openxmlformats.org/officeDocument/2006/relationships/tags" Target="../tags/tag638.xml"/><Relationship Id="rId57" Type="http://schemas.openxmlformats.org/officeDocument/2006/relationships/tags" Target="../tags/tag646.xml"/><Relationship Id="rId10" Type="http://schemas.openxmlformats.org/officeDocument/2006/relationships/tags" Target="../tags/tag599.xml"/><Relationship Id="rId31" Type="http://schemas.openxmlformats.org/officeDocument/2006/relationships/tags" Target="../tags/tag620.xml"/><Relationship Id="rId44" Type="http://schemas.openxmlformats.org/officeDocument/2006/relationships/tags" Target="../tags/tag633.xml"/><Relationship Id="rId52" Type="http://schemas.openxmlformats.org/officeDocument/2006/relationships/tags" Target="../tags/tag641.xml"/><Relationship Id="rId60" Type="http://schemas.openxmlformats.org/officeDocument/2006/relationships/tags" Target="../tags/tag649.xml"/><Relationship Id="rId65" Type="http://schemas.openxmlformats.org/officeDocument/2006/relationships/tags" Target="../tags/tag654.xml"/><Relationship Id="rId73" Type="http://schemas.openxmlformats.org/officeDocument/2006/relationships/tags" Target="../tags/tag662.xml"/><Relationship Id="rId78" Type="http://schemas.openxmlformats.org/officeDocument/2006/relationships/tags" Target="../tags/tag667.xml"/><Relationship Id="rId81" Type="http://schemas.openxmlformats.org/officeDocument/2006/relationships/tags" Target="../tags/tag670.xml"/><Relationship Id="rId86" Type="http://schemas.openxmlformats.org/officeDocument/2006/relationships/oleObject" Target="../embeddings/oleObject62.bin"/><Relationship Id="rId4" Type="http://schemas.openxmlformats.org/officeDocument/2006/relationships/tags" Target="../tags/tag593.xml"/><Relationship Id="rId9" Type="http://schemas.openxmlformats.org/officeDocument/2006/relationships/tags" Target="../tags/tag598.xml"/><Relationship Id="rId13" Type="http://schemas.openxmlformats.org/officeDocument/2006/relationships/tags" Target="../tags/tag602.xml"/><Relationship Id="rId18" Type="http://schemas.openxmlformats.org/officeDocument/2006/relationships/tags" Target="../tags/tag607.xml"/><Relationship Id="rId39" Type="http://schemas.openxmlformats.org/officeDocument/2006/relationships/tags" Target="../tags/tag628.xml"/><Relationship Id="rId34" Type="http://schemas.openxmlformats.org/officeDocument/2006/relationships/tags" Target="../tags/tag623.xml"/><Relationship Id="rId50" Type="http://schemas.openxmlformats.org/officeDocument/2006/relationships/tags" Target="../tags/tag639.xml"/><Relationship Id="rId55" Type="http://schemas.openxmlformats.org/officeDocument/2006/relationships/tags" Target="../tags/tag644.xml"/><Relationship Id="rId76" Type="http://schemas.openxmlformats.org/officeDocument/2006/relationships/tags" Target="../tags/tag665.xml"/><Relationship Id="rId7" Type="http://schemas.openxmlformats.org/officeDocument/2006/relationships/tags" Target="../tags/tag596.xml"/><Relationship Id="rId71" Type="http://schemas.openxmlformats.org/officeDocument/2006/relationships/tags" Target="../tags/tag660.xml"/><Relationship Id="rId2" Type="http://schemas.openxmlformats.org/officeDocument/2006/relationships/tags" Target="../tags/tag591.xml"/><Relationship Id="rId29" Type="http://schemas.openxmlformats.org/officeDocument/2006/relationships/tags" Target="../tags/tag618.xml"/><Relationship Id="rId24" Type="http://schemas.openxmlformats.org/officeDocument/2006/relationships/tags" Target="../tags/tag613.xml"/><Relationship Id="rId40" Type="http://schemas.openxmlformats.org/officeDocument/2006/relationships/tags" Target="../tags/tag629.xml"/><Relationship Id="rId45" Type="http://schemas.openxmlformats.org/officeDocument/2006/relationships/tags" Target="../tags/tag634.xml"/><Relationship Id="rId66" Type="http://schemas.openxmlformats.org/officeDocument/2006/relationships/tags" Target="../tags/tag655.xml"/><Relationship Id="rId87" Type="http://schemas.openxmlformats.org/officeDocument/2006/relationships/image" Target="../media/image1.emf"/><Relationship Id="rId61" Type="http://schemas.openxmlformats.org/officeDocument/2006/relationships/tags" Target="../tags/tag650.xml"/><Relationship Id="rId82" Type="http://schemas.openxmlformats.org/officeDocument/2006/relationships/tags" Target="../tags/tag671.xml"/></Relationships>
</file>

<file path=ppt/slides/_rels/slide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20.emf"/><Relationship Id="rId18" Type="http://schemas.openxmlformats.org/officeDocument/2006/relationships/slide" Target="slide46.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oleObject" Target="../embeddings/oleObject10.bin"/><Relationship Id="rId17" Type="http://schemas.openxmlformats.org/officeDocument/2006/relationships/slide" Target="slide44.xml"/><Relationship Id="rId2" Type="http://schemas.openxmlformats.org/officeDocument/2006/relationships/tags" Target="../tags/tag141.xml"/><Relationship Id="rId16" Type="http://schemas.openxmlformats.org/officeDocument/2006/relationships/slide" Target="slide18.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Layout" Target="../slideLayouts/slideLayout4.xml"/><Relationship Id="rId5" Type="http://schemas.openxmlformats.org/officeDocument/2006/relationships/tags" Target="../tags/tag144.xml"/><Relationship Id="rId15" Type="http://schemas.openxmlformats.org/officeDocument/2006/relationships/slide" Target="slide14.xml"/><Relationship Id="rId10" Type="http://schemas.openxmlformats.org/officeDocument/2006/relationships/tags" Target="../tags/tag149.xml"/><Relationship Id="rId19" Type="http://schemas.openxmlformats.org/officeDocument/2006/relationships/slide" Target="slide47.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72" imgH="588" progId="TCLayout.ActiveDocument.1">
                  <p:embed/>
                </p:oleObj>
              </mc:Choice>
              <mc:Fallback>
                <p:oleObj name="think-cell Slide" r:id="rId7"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ACBF3670-63C3-6D42-011E-AC3420A91679}"/>
              </a:ext>
            </a:extLst>
          </p:cNvPr>
          <p:cNvSpPr txBox="1">
            <a:spLocks/>
          </p:cNvSpPr>
          <p:nvPr/>
        </p:nvSpPr>
        <p:spPr>
          <a:xfrm>
            <a:off x="882069" y="2564247"/>
            <a:ext cx="4882568" cy="3999346"/>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400" kern="1200" dirty="0">
                <a:solidFill>
                  <a:schemeClr val="accent1"/>
                </a:solidFill>
                <a:latin typeface="+mj-lt"/>
                <a:ea typeface="+mj-ea"/>
                <a:cs typeface="+mj-cs"/>
              </a:defRPr>
            </a:lvl1pPr>
          </a:lstStyle>
          <a:p>
            <a:pPr>
              <a:lnSpc>
                <a:spcPct val="100000"/>
              </a:lnSpc>
              <a:spcBef>
                <a:spcPts val="300"/>
              </a:spcBef>
              <a:spcAft>
                <a:spcPts val="300"/>
              </a:spcAft>
              <a:defRPr/>
            </a:pPr>
            <a:r>
              <a:rPr lang="en-US" sz="2800"/>
              <a:t>Large Load Interconnection Batch Study Workshop #7</a:t>
            </a:r>
            <a:endParaRPr lang="en-US" sz="1400"/>
          </a:p>
        </p:txBody>
      </p:sp>
      <p:sp>
        <p:nvSpPr>
          <p:cNvPr id="4" name="Documenttype">
            <a:extLst>
              <a:ext uri="{FF2B5EF4-FFF2-40B4-BE49-F238E27FC236}">
                <a16:creationId xmlns:a16="http://schemas.microsoft.com/office/drawing/2014/main" id="{4CEF5D44-C951-2D57-C501-548235B57BCC}"/>
              </a:ext>
            </a:extLst>
          </p:cNvPr>
          <p:cNvSpPr>
            <a:spLocks noGrp="1"/>
          </p:cNvSpPr>
          <p:nvPr>
            <p:ph type="body" sz="quarter" idx="15"/>
            <p:custDataLst>
              <p:tags r:id="rId4"/>
            </p:custDataLst>
          </p:nvPr>
        </p:nvSpPr>
        <p:spPr>
          <a:xfrm flipH="1">
            <a:off x="6427363" y="4437743"/>
            <a:ext cx="5455214" cy="2134369"/>
          </a:xfrm>
        </p:spPr>
        <p:txBody>
          <a:bodyPr vert="horz" wrap="square" lIns="274320" tIns="182880" rIns="640080" bIns="182880" anchor="t">
            <a:noAutofit/>
          </a:bodyPr>
          <a:lstStyle/>
          <a:p>
            <a:r>
              <a:rPr lang="en-US">
                <a:cs typeface="Arial"/>
              </a:rPr>
              <a:t>April 9, 2026</a:t>
            </a:r>
          </a:p>
          <a:p>
            <a:endParaRPr lang="en-US">
              <a:cs typeface="Arial"/>
            </a:endParaRPr>
          </a:p>
          <a:p>
            <a:r>
              <a:rPr lang="en-US" u="sng">
                <a:cs typeface="Arial"/>
              </a:rPr>
              <a:t>Revision 3</a:t>
            </a:r>
            <a:r>
              <a:rPr lang="en-US">
                <a:cs typeface="Arial"/>
              </a:rPr>
              <a:t>-</a:t>
            </a:r>
            <a:r>
              <a:rPr lang="en-US" dirty="0">
                <a:cs typeface="Arial"/>
              </a:rPr>
              <a:t> </a:t>
            </a:r>
          </a:p>
          <a:p>
            <a:pPr marL="285750" indent="-285750">
              <a:buFont typeface="Calibri" panose="020B0604020202020204" pitchFamily="34" charset="0"/>
              <a:buChar char="-"/>
            </a:pPr>
            <a:r>
              <a:rPr lang="en-US">
                <a:cs typeface="Arial"/>
              </a:rPr>
              <a:t>Incremental edits to CLR (slides 9-11)</a:t>
            </a:r>
          </a:p>
          <a:p>
            <a:pPr marL="285750" indent="-285750">
              <a:buFont typeface="Calibri" panose="020B0604020202020204" pitchFamily="34" charset="0"/>
              <a:buChar char="-"/>
            </a:pPr>
            <a:r>
              <a:rPr lang="en-US">
                <a:cs typeface="Arial"/>
              </a:rPr>
              <a:t>Updated stakeholder comments (slide 45)</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9078A2-1402-AA77-D8FF-EC783E84534E}"/>
              </a:ext>
            </a:extLst>
          </p:cNvPr>
          <p:cNvSpPr>
            <a:spLocks noGrp="1"/>
          </p:cNvSpPr>
          <p:nvPr>
            <p:ph type="title"/>
          </p:nvPr>
        </p:nvSpPr>
        <p:spPr/>
        <p:txBody>
          <a:bodyPr/>
          <a:lstStyle/>
          <a:p>
            <a:r>
              <a:rPr lang="en-US" dirty="0"/>
              <a:t>Provisional CLRs – Structure of Revision Requests</a:t>
            </a:r>
            <a:r>
              <a:rPr lang="en-US" baseline="30000" dirty="0"/>
              <a:t>1</a:t>
            </a:r>
            <a:endParaRPr lang="en-US" dirty="0"/>
          </a:p>
        </p:txBody>
      </p:sp>
      <p:sp>
        <p:nvSpPr>
          <p:cNvPr id="2" name="TextBox 1">
            <a:extLst>
              <a:ext uri="{FF2B5EF4-FFF2-40B4-BE49-F238E27FC236}">
                <a16:creationId xmlns:a16="http://schemas.microsoft.com/office/drawing/2014/main" id="{BBF883A8-05DD-C870-6B4E-F2A2A7ABB264}"/>
              </a:ext>
            </a:extLst>
          </p:cNvPr>
          <p:cNvSpPr txBox="1"/>
          <p:nvPr/>
        </p:nvSpPr>
        <p:spPr>
          <a:xfrm>
            <a:off x="533400" y="1217647"/>
            <a:ext cx="1147064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Will consist of a comments to existing PGRR145 and companion NPRR1325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Modular structure adds to PGRR145 and NPRR1325</a:t>
            </a:r>
          </a:p>
          <a:p>
            <a:pPr marL="742950" lvl="1" indent="-285750">
              <a:buFont typeface="Arial" panose="020B0604020202020204" pitchFamily="34" charset="0"/>
              <a:buChar char="•"/>
            </a:pPr>
            <a:r>
              <a:rPr lang="en-US" b="1" dirty="0"/>
              <a:t>Example – </a:t>
            </a:r>
            <a:r>
              <a:rPr lang="en-US" dirty="0"/>
              <a:t>Section 9.2.2.1, Additional Information Required for Provisional Controllable Load Resources (PCLRs) </a:t>
            </a:r>
            <a:r>
              <a:rPr lang="en-US" b="1" dirty="0"/>
              <a:t>compliments</a:t>
            </a:r>
            <a:r>
              <a:rPr lang="en-US" dirty="0"/>
              <a:t> Section 9.2.2 as written in PGRR145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structure will allow the PCLR concepts to move forward in parallel with PGRR145 and NPRR1325 if possible, without interfering with the core Batch Zero language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Language related to PCLR approval to energize  and PCLR bid capping in SCED is intended to remain grey-boxed until implementation of NPRR1188 and until system changes for the bid capping are in place</a:t>
            </a:r>
          </a:p>
        </p:txBody>
      </p:sp>
      <p:sp>
        <p:nvSpPr>
          <p:cNvPr id="5" name="4. Footnote">
            <a:extLst>
              <a:ext uri="{FF2B5EF4-FFF2-40B4-BE49-F238E27FC236}">
                <a16:creationId xmlns:a16="http://schemas.microsoft.com/office/drawing/2014/main" id="{16E776B9-CF6E-637A-1B7E-05AF9472BD1D}"/>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E096D43D-EA8A-8F52-3C92-1F70F7626D8B}"/>
              </a:ext>
            </a:extLst>
          </p:cNvPr>
          <p:cNvSpPr>
            <a:spLocks noGrp="1"/>
          </p:cNvSpPr>
          <p:nvPr>
            <p:ph type="sldNum" sz="quarter" idx="12"/>
          </p:nvPr>
        </p:nvSpPr>
        <p:spPr/>
        <p:txBody>
          <a:bodyPr/>
          <a:lstStyle/>
          <a:p>
            <a:fld id="{BCDE79FB-97BA-492B-8D57-F1373F9ADA95}" type="slidenum">
              <a:rPr lang="en-US" smtClean="0"/>
              <a:t>10</a:t>
            </a:fld>
            <a:endParaRPr lang="en-US"/>
          </a:p>
        </p:txBody>
      </p:sp>
    </p:spTree>
    <p:extLst>
      <p:ext uri="{BB962C8B-B14F-4D97-AF65-F5344CB8AC3E}">
        <p14:creationId xmlns:p14="http://schemas.microsoft.com/office/powerpoint/2010/main" val="246459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0E6C7-A2A3-2A0D-1FE1-6EC96FDEDC9F}"/>
            </a:ext>
          </a:extLst>
        </p:cNvPr>
        <p:cNvGrpSpPr/>
        <p:nvPr/>
      </p:nvGrpSpPr>
      <p:grpSpPr>
        <a:xfrm>
          <a:off x="0" y="0"/>
          <a:ext cx="0" cy="0"/>
          <a:chOff x="0" y="0"/>
          <a:chExt cx="0" cy="0"/>
        </a:xfrm>
      </p:grpSpPr>
      <p:grpSp>
        <p:nvGrpSpPr>
          <p:cNvPr id="21" name="CustomIcon">
            <a:extLst>
              <a:ext uri="{FF2B5EF4-FFF2-40B4-BE49-F238E27FC236}">
                <a16:creationId xmlns:a16="http://schemas.microsoft.com/office/drawing/2014/main" id="{6641AEE2-BCDA-9CA3-EBD4-3C1830EDE72D}"/>
              </a:ext>
            </a:extLst>
          </p:cNvPr>
          <p:cNvGrpSpPr>
            <a:grpSpLocks/>
          </p:cNvGrpSpPr>
          <p:nvPr>
            <p:custDataLst>
              <p:tags r:id="rId1"/>
            </p:custDataLst>
          </p:nvPr>
        </p:nvGrpSpPr>
        <p:grpSpPr>
          <a:xfrm>
            <a:off x="9373677" y="1212574"/>
            <a:ext cx="1233970" cy="1233970"/>
            <a:chOff x="-205105" y="-205105"/>
            <a:chExt cx="1019810" cy="1019810"/>
          </a:xfrm>
        </p:grpSpPr>
        <p:sp>
          <p:nvSpPr>
            <p:cNvPr id="18" name="Oval 17">
              <a:extLst>
                <a:ext uri="{FF2B5EF4-FFF2-40B4-BE49-F238E27FC236}">
                  <a16:creationId xmlns:a16="http://schemas.microsoft.com/office/drawing/2014/main" id="{ABA2889E-A4CB-EC26-731C-6012104B32C1}"/>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927250D-719E-CEBF-2B03-A1BA0F08E5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pSp>
        <p:nvGrpSpPr>
          <p:cNvPr id="5" name="CustomIcon">
            <a:extLst>
              <a:ext uri="{FF2B5EF4-FFF2-40B4-BE49-F238E27FC236}">
                <a16:creationId xmlns:a16="http://schemas.microsoft.com/office/drawing/2014/main" id="{B0845188-A4E3-16CA-CEBA-BCFE9EE2C06C}"/>
              </a:ext>
            </a:extLst>
          </p:cNvPr>
          <p:cNvGrpSpPr>
            <a:grpSpLocks/>
          </p:cNvGrpSpPr>
          <p:nvPr>
            <p:custDataLst>
              <p:tags r:id="rId2"/>
            </p:custDataLst>
          </p:nvPr>
        </p:nvGrpSpPr>
        <p:grpSpPr>
          <a:xfrm>
            <a:off x="5479014" y="1212574"/>
            <a:ext cx="1233970" cy="1233970"/>
            <a:chOff x="-205105" y="-205105"/>
            <a:chExt cx="1019810" cy="1019810"/>
          </a:xfrm>
        </p:grpSpPr>
        <p:sp>
          <p:nvSpPr>
            <p:cNvPr id="9" name="Oval 8">
              <a:extLst>
                <a:ext uri="{FF2B5EF4-FFF2-40B4-BE49-F238E27FC236}">
                  <a16:creationId xmlns:a16="http://schemas.microsoft.com/office/drawing/2014/main" id="{2A2ED319-37BF-5F1A-5B58-7E50E18E786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8733867-7924-E950-DCCC-BD193B338D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graphicFrame>
        <p:nvGraphicFramePr>
          <p:cNvPr id="6" name="think-cell data - do not delete" hidden="1">
            <a:extLst>
              <a:ext uri="{FF2B5EF4-FFF2-40B4-BE49-F238E27FC236}">
                <a16:creationId xmlns:a16="http://schemas.microsoft.com/office/drawing/2014/main" id="{02F9541B-E96C-6B38-79A4-91316E5C7624}"/>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6" name="think-cell data - do not delete" hidden="1">
                        <a:extLst>
                          <a:ext uri="{FF2B5EF4-FFF2-40B4-BE49-F238E27FC236}">
                            <a16:creationId xmlns:a16="http://schemas.microsoft.com/office/drawing/2014/main" id="{02F9541B-E96C-6B38-79A4-91316E5C762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8CA2C331-D5BF-6628-3B89-A4A52310C57C}"/>
              </a:ext>
            </a:extLst>
          </p:cNvPr>
          <p:cNvSpPr>
            <a:spLocks noGrp="1"/>
          </p:cNvSpPr>
          <p:nvPr>
            <p:ph type="title"/>
          </p:nvPr>
        </p:nvSpPr>
        <p:spPr/>
        <p:txBody>
          <a:bodyPr vert="horz"/>
          <a:lstStyle/>
          <a:p>
            <a:r>
              <a:rPr lang="en-US" dirty="0"/>
              <a:t>PCLR Language – Foundational Concepts</a:t>
            </a:r>
            <a:r>
              <a:rPr lang="en-US" baseline="30000" dirty="0"/>
              <a:t>1</a:t>
            </a:r>
            <a:endParaRPr lang="en-US" dirty="0"/>
          </a:p>
        </p:txBody>
      </p:sp>
      <p:sp>
        <p:nvSpPr>
          <p:cNvPr id="3" name="Slide Number Placeholder 5">
            <a:extLst>
              <a:ext uri="{FF2B5EF4-FFF2-40B4-BE49-F238E27FC236}">
                <a16:creationId xmlns:a16="http://schemas.microsoft.com/office/drawing/2014/main" id="{A87CF5F7-4C60-C17B-F82F-E7976962B47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11</a:t>
            </a:fld>
            <a:endParaRPr lang="en-US"/>
          </a:p>
        </p:txBody>
      </p:sp>
      <p:sp>
        <p:nvSpPr>
          <p:cNvPr id="8" name="TextBox 7">
            <a:extLst>
              <a:ext uri="{FF2B5EF4-FFF2-40B4-BE49-F238E27FC236}">
                <a16:creationId xmlns:a16="http://schemas.microsoft.com/office/drawing/2014/main" id="{24D6B5D1-EE95-FF43-030D-A49754909B38}"/>
              </a:ext>
            </a:extLst>
          </p:cNvPr>
          <p:cNvSpPr txBox="1">
            <a:spLocks/>
          </p:cNvSpPr>
          <p:nvPr>
            <p:custDataLst>
              <p:tags r:id="rId4"/>
            </p:custDataLst>
          </p:nvPr>
        </p:nvSpPr>
        <p:spPr>
          <a:xfrm>
            <a:off x="554736"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defRPr/>
            </a:pPr>
            <a:r>
              <a:rPr lang="en-US" sz="2000" b="1" dirty="0"/>
              <a:t>Allocation in Batch Zero</a:t>
            </a:r>
            <a:endPar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6AFE022B-0B8E-1110-7D14-28A771C6A448}"/>
              </a:ext>
            </a:extLst>
          </p:cNvPr>
          <p:cNvSpPr txBox="1">
            <a:spLocks/>
          </p:cNvSpPr>
          <p:nvPr>
            <p:custDataLst>
              <p:tags r:id="rId5"/>
            </p:custDataLst>
          </p:nvPr>
        </p:nvSpPr>
        <p:spPr>
          <a:xfrm>
            <a:off x="4449399"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Registration Requirements</a:t>
            </a:r>
          </a:p>
        </p:txBody>
      </p:sp>
      <p:sp>
        <p:nvSpPr>
          <p:cNvPr id="15" name="TextBox 14">
            <a:extLst>
              <a:ext uri="{FF2B5EF4-FFF2-40B4-BE49-F238E27FC236}">
                <a16:creationId xmlns:a16="http://schemas.microsoft.com/office/drawing/2014/main" id="{E5396784-A2FB-2706-5C11-ECE832C69FA3}"/>
              </a:ext>
            </a:extLst>
          </p:cNvPr>
          <p:cNvSpPr txBox="1">
            <a:spLocks/>
          </p:cNvSpPr>
          <p:nvPr>
            <p:custDataLst>
              <p:tags r:id="rId6"/>
            </p:custDataLst>
          </p:nvPr>
        </p:nvSpPr>
        <p:spPr>
          <a:xfrm>
            <a:off x="8344063"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Real-Time Dispatch</a:t>
            </a:r>
          </a:p>
        </p:txBody>
      </p:sp>
      <p:sp>
        <p:nvSpPr>
          <p:cNvPr id="22" name="TextBox 21">
            <a:extLst>
              <a:ext uri="{FF2B5EF4-FFF2-40B4-BE49-F238E27FC236}">
                <a16:creationId xmlns:a16="http://schemas.microsoft.com/office/drawing/2014/main" id="{07A5A325-FC4B-5B70-3BEE-E095834698E8}"/>
              </a:ext>
            </a:extLst>
          </p:cNvPr>
          <p:cNvSpPr txBox="1">
            <a:spLocks/>
          </p:cNvSpPr>
          <p:nvPr>
            <p:custDataLst>
              <p:tags r:id="rId7"/>
            </p:custDataLst>
          </p:nvPr>
        </p:nvSpPr>
        <p:spPr>
          <a:xfrm>
            <a:off x="554736" y="3270767"/>
            <a:ext cx="3293200" cy="30315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dirty="0"/>
              <a:t>Load is assessed through the Batch Zero process in the same manner as load requesting firm service for steady state and at full consumption for stability</a:t>
            </a:r>
          </a:p>
          <a:p>
            <a:pPr lvl="0">
              <a:buClr>
                <a:srgbClr val="000000"/>
              </a:buClr>
              <a:buNone/>
              <a:defRPr/>
            </a:pPr>
            <a:endParaRPr lang="en-US" sz="1400" dirty="0"/>
          </a:p>
          <a:p>
            <a:pPr lvl="0">
              <a:buClr>
                <a:srgbClr val="000000"/>
              </a:buClr>
              <a:buNone/>
              <a:defRPr/>
            </a:pPr>
            <a:r>
              <a:rPr lang="en-US" sz="1400" dirty="0"/>
              <a:t>The level of firm load that can be reliably served becomes the maximum Low Power Consumption (LPC) value for the PCLR in real-time (instead of a hard limit) </a:t>
            </a:r>
            <a:br>
              <a:rPr lang="en-US" sz="1400" dirty="0"/>
            </a:br>
            <a:endParaRPr lang="en-US" sz="1400" dirty="0"/>
          </a:p>
          <a:p>
            <a:pPr lvl="0">
              <a:buClr>
                <a:srgbClr val="000000"/>
              </a:buClr>
              <a:buNone/>
              <a:defRPr/>
            </a:pPr>
            <a:r>
              <a:rPr lang="en-US" sz="1400" dirty="0"/>
              <a:t>The remaining requested load amount is approved contingent on qualification as a PCLR</a:t>
            </a:r>
          </a:p>
        </p:txBody>
      </p:sp>
      <p:sp>
        <p:nvSpPr>
          <p:cNvPr id="38" name="TextBox 37">
            <a:extLst>
              <a:ext uri="{FF2B5EF4-FFF2-40B4-BE49-F238E27FC236}">
                <a16:creationId xmlns:a16="http://schemas.microsoft.com/office/drawing/2014/main" id="{2E445860-A769-D1C0-0224-9B60A6B4B33D}"/>
              </a:ext>
            </a:extLst>
          </p:cNvPr>
          <p:cNvSpPr txBox="1">
            <a:spLocks/>
          </p:cNvSpPr>
          <p:nvPr>
            <p:custDataLst>
              <p:tags r:id="rId8"/>
            </p:custDataLst>
          </p:nvPr>
        </p:nvSpPr>
        <p:spPr>
          <a:xfrm>
            <a:off x="4449399" y="3270767"/>
            <a:ext cx="3293200" cy="304698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Intention to register as a </a:t>
            </a:r>
            <a:r>
              <a:rPr lang="en-US" sz="1400" dirty="0">
                <a:solidFill>
                  <a:srgbClr val="000000"/>
                </a:solidFill>
                <a:latin typeface="Arial"/>
              </a:rPr>
              <a:t>PCLR must be declared prior to the start of Batch Zero</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Once allocated in Batch Zero, the load must register and qualify as PCLR before it may consume above initial limits</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Load must remain registered as a PCLR until an exit date identified in Batch Zero</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Obligation to remain a PCLR transfers to subsequent owners of the Large Load</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F1244BB3-0506-B692-57DF-06A8EE298B8A}"/>
              </a:ext>
            </a:extLst>
          </p:cNvPr>
          <p:cNvSpPr txBox="1">
            <a:spLocks/>
          </p:cNvSpPr>
          <p:nvPr>
            <p:custDataLst>
              <p:tags r:id="rId9"/>
            </p:custDataLst>
          </p:nvPr>
        </p:nvSpPr>
        <p:spPr>
          <a:xfrm>
            <a:off x="8344063" y="3270767"/>
            <a:ext cx="3293200" cy="180562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dirty="0"/>
              <a:t>Like traditional CLRs, PCLRs must follow SCED basepoints when consuming energy</a:t>
            </a:r>
            <a:r>
              <a:rPr lang="en-US" sz="1400" baseline="30000" dirty="0"/>
              <a:t>2</a:t>
            </a:r>
          </a:p>
          <a:p>
            <a:pPr lvl="0">
              <a:buClr>
                <a:srgbClr val="000000"/>
              </a:buClr>
              <a:buNone/>
              <a:defRPr/>
            </a:pPr>
            <a:endParaRPr kumimoji="0" lang="en-US" sz="140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Dynamic bid capping logic is added to ensure the PCLR will be dispatched rather than allowing the constraint to violate</a:t>
            </a:r>
          </a:p>
        </p:txBody>
      </p:sp>
      <p:grpSp>
        <p:nvGrpSpPr>
          <p:cNvPr id="30" name="CustomIcon">
            <a:extLst>
              <a:ext uri="{FF2B5EF4-FFF2-40B4-BE49-F238E27FC236}">
                <a16:creationId xmlns:a16="http://schemas.microsoft.com/office/drawing/2014/main" id="{7ED42E55-D305-B1CE-62A2-5237A7D4F0D0}"/>
              </a:ext>
            </a:extLst>
          </p:cNvPr>
          <p:cNvGrpSpPr>
            <a:grpSpLocks/>
          </p:cNvGrpSpPr>
          <p:nvPr>
            <p:custDataLst>
              <p:tags r:id="rId10"/>
            </p:custDataLst>
          </p:nvPr>
        </p:nvGrpSpPr>
        <p:grpSpPr>
          <a:xfrm>
            <a:off x="1584351" y="1212574"/>
            <a:ext cx="1233970" cy="1233970"/>
            <a:chOff x="-205105" y="-205105"/>
            <a:chExt cx="1019810" cy="1019810"/>
          </a:xfrm>
        </p:grpSpPr>
        <p:sp>
          <p:nvSpPr>
            <p:cNvPr id="23" name="Oval 22">
              <a:extLst>
                <a:ext uri="{FF2B5EF4-FFF2-40B4-BE49-F238E27FC236}">
                  <a16:creationId xmlns:a16="http://schemas.microsoft.com/office/drawing/2014/main" id="{DA0B63B5-894C-61FE-9CDD-B2F13D74FA6F}"/>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5BBDC2C1-4135-1707-54E9-03CCF9BEA6E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cxnSp>
        <p:nvCxnSpPr>
          <p:cNvPr id="37" name="Straight Connector 36">
            <a:extLst>
              <a:ext uri="{FF2B5EF4-FFF2-40B4-BE49-F238E27FC236}">
                <a16:creationId xmlns:a16="http://schemas.microsoft.com/office/drawing/2014/main" id="{23460108-88EB-FA15-BAB8-1230B8C9643C}"/>
              </a:ext>
            </a:extLst>
          </p:cNvPr>
          <p:cNvCxnSpPr>
            <a:cxnSpLocks/>
          </p:cNvCxnSpPr>
          <p:nvPr/>
        </p:nvCxnSpPr>
        <p:spPr>
          <a:xfrm>
            <a:off x="554736"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C05B493-149E-1BDC-72EA-5C86879D5B12}"/>
              </a:ext>
            </a:extLst>
          </p:cNvPr>
          <p:cNvCxnSpPr>
            <a:cxnSpLocks/>
          </p:cNvCxnSpPr>
          <p:nvPr/>
        </p:nvCxnSpPr>
        <p:spPr>
          <a:xfrm>
            <a:off x="4449399"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D3C1F67-2934-455A-DC40-7CD564C93035}"/>
              </a:ext>
            </a:extLst>
          </p:cNvPr>
          <p:cNvCxnSpPr>
            <a:cxnSpLocks/>
          </p:cNvCxnSpPr>
          <p:nvPr/>
        </p:nvCxnSpPr>
        <p:spPr>
          <a:xfrm>
            <a:off x="8344063" y="3088280"/>
            <a:ext cx="32932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4. Footnote">
            <a:extLst>
              <a:ext uri="{FF2B5EF4-FFF2-40B4-BE49-F238E27FC236}">
                <a16:creationId xmlns:a16="http://schemas.microsoft.com/office/drawing/2014/main" id="{EE075732-438D-738C-1EB2-0C83E0808691}"/>
              </a:ext>
            </a:extLst>
          </p:cNvPr>
          <p:cNvSpPr txBox="1"/>
          <p:nvPr>
            <p:custDataLst>
              <p:tags r:id="rId1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defRPr/>
            </a:pPr>
            <a:r>
              <a:rPr lang="en-US" dirty="0">
                <a:solidFill>
                  <a:schemeClr val="tx1">
                    <a:lumMod val="75000"/>
                    <a:lumOff val="25000"/>
                  </a:schemeClr>
                </a:solidFill>
              </a:rPr>
              <a:t>1. Design and NPRR/PGRR language still under internal review and may change prior to filing  |  2. On implementation of NPRR1188</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175510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C0F-2E0F-2D1B-0EC0-385E7CB516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C5CB0-8E67-F3CB-132C-4771EEFBD87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3" name="Rectangle: Rounded Corners 22">
            <a:extLst>
              <a:ext uri="{FF2B5EF4-FFF2-40B4-BE49-F238E27FC236}">
                <a16:creationId xmlns:a16="http://schemas.microsoft.com/office/drawing/2014/main" id="{A3261F67-ED9E-F430-1B08-CA5071243CC8}"/>
              </a:ext>
            </a:extLst>
          </p:cNvPr>
          <p:cNvSpPr/>
          <p:nvPr/>
        </p:nvSpPr>
        <p:spPr>
          <a:xfrm>
            <a:off x="352447"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validates completion of all steps prior to granting Approval to Energize</a:t>
            </a:r>
          </a:p>
        </p:txBody>
      </p:sp>
      <p:sp>
        <p:nvSpPr>
          <p:cNvPr id="24" name="Oval 23">
            <a:extLst>
              <a:ext uri="{FF2B5EF4-FFF2-40B4-BE49-F238E27FC236}">
                <a16:creationId xmlns:a16="http://schemas.microsoft.com/office/drawing/2014/main" id="{9059EEA0-ABC3-87DD-C490-93894EE5FDED}"/>
              </a:ext>
            </a:extLst>
          </p:cNvPr>
          <p:cNvSpPr/>
          <p:nvPr/>
        </p:nvSpPr>
        <p:spPr>
          <a:xfrm>
            <a:off x="1252416"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8</a:t>
            </a:r>
          </a:p>
        </p:txBody>
      </p:sp>
      <p:sp>
        <p:nvSpPr>
          <p:cNvPr id="25" name="Rectangle: Rounded Corners 24">
            <a:extLst>
              <a:ext uri="{FF2B5EF4-FFF2-40B4-BE49-F238E27FC236}">
                <a16:creationId xmlns:a16="http://schemas.microsoft.com/office/drawing/2014/main" id="{11EAF738-6DB5-CD6B-EE2B-B19ECA972504}"/>
              </a:ext>
            </a:extLst>
          </p:cNvPr>
          <p:cNvSpPr/>
          <p:nvPr/>
        </p:nvSpPr>
        <p:spPr>
          <a:xfrm>
            <a:off x="3444240"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QSE establishes required ICCP telemetry points</a:t>
            </a:r>
          </a:p>
        </p:txBody>
      </p:sp>
      <p:sp>
        <p:nvSpPr>
          <p:cNvPr id="26" name="Oval 25">
            <a:extLst>
              <a:ext uri="{FF2B5EF4-FFF2-40B4-BE49-F238E27FC236}">
                <a16:creationId xmlns:a16="http://schemas.microsoft.com/office/drawing/2014/main" id="{62BDC2B6-135E-2ADE-F31F-2F97487E9204}"/>
              </a:ext>
            </a:extLst>
          </p:cNvPr>
          <p:cNvSpPr/>
          <p:nvPr/>
        </p:nvSpPr>
        <p:spPr>
          <a:xfrm>
            <a:off x="4344209"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7</a:t>
            </a:r>
          </a:p>
        </p:txBody>
      </p:sp>
      <p:sp>
        <p:nvSpPr>
          <p:cNvPr id="27" name="Rectangle: Rounded Corners 26">
            <a:extLst>
              <a:ext uri="{FF2B5EF4-FFF2-40B4-BE49-F238E27FC236}">
                <a16:creationId xmlns:a16="http://schemas.microsoft.com/office/drawing/2014/main" id="{E2EA8575-E945-7C75-4CA5-76D3C8DC49E8}"/>
              </a:ext>
            </a:extLst>
          </p:cNvPr>
          <p:cNvSpPr/>
          <p:nvPr/>
        </p:nvSpPr>
        <p:spPr>
          <a:xfrm>
            <a:off x="653770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RE coordinates with ERCOT to establish metering and submit CLR parameters via RIOO</a:t>
            </a:r>
          </a:p>
        </p:txBody>
      </p:sp>
      <p:sp>
        <p:nvSpPr>
          <p:cNvPr id="28" name="Oval 27">
            <a:extLst>
              <a:ext uri="{FF2B5EF4-FFF2-40B4-BE49-F238E27FC236}">
                <a16:creationId xmlns:a16="http://schemas.microsoft.com/office/drawing/2014/main" id="{19682C19-94F8-E742-EAAE-BCEF58C51F02}"/>
              </a:ext>
            </a:extLst>
          </p:cNvPr>
          <p:cNvSpPr/>
          <p:nvPr/>
        </p:nvSpPr>
        <p:spPr>
          <a:xfrm>
            <a:off x="743767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6</a:t>
            </a:r>
          </a:p>
        </p:txBody>
      </p:sp>
      <p:sp>
        <p:nvSpPr>
          <p:cNvPr id="29" name="Rectangle: Rounded Corners 28">
            <a:extLst>
              <a:ext uri="{FF2B5EF4-FFF2-40B4-BE49-F238E27FC236}">
                <a16:creationId xmlns:a16="http://schemas.microsoft.com/office/drawing/2014/main" id="{06A02D24-F6C1-2A2A-642B-420DB2E0AA86}"/>
              </a:ext>
            </a:extLst>
          </p:cNvPr>
          <p:cNvSpPr/>
          <p:nvPr/>
        </p:nvSpPr>
        <p:spPr>
          <a:xfrm>
            <a:off x="964772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registers with ERCOT as a Resource Entity (RE) and designates a QSE</a:t>
            </a:r>
          </a:p>
        </p:txBody>
      </p:sp>
      <p:sp>
        <p:nvSpPr>
          <p:cNvPr id="30" name="Oval 29">
            <a:extLst>
              <a:ext uri="{FF2B5EF4-FFF2-40B4-BE49-F238E27FC236}">
                <a16:creationId xmlns:a16="http://schemas.microsoft.com/office/drawing/2014/main" id="{5DC23CC1-52DD-69AC-56DC-E31289DF79A0}"/>
              </a:ext>
            </a:extLst>
          </p:cNvPr>
          <p:cNvSpPr/>
          <p:nvPr/>
        </p:nvSpPr>
        <p:spPr>
          <a:xfrm>
            <a:off x="1054769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5</a:t>
            </a:r>
          </a:p>
        </p:txBody>
      </p:sp>
      <p:sp>
        <p:nvSpPr>
          <p:cNvPr id="31" name="Rectangle: Rounded Corners 30">
            <a:extLst>
              <a:ext uri="{FF2B5EF4-FFF2-40B4-BE49-F238E27FC236}">
                <a16:creationId xmlns:a16="http://schemas.microsoft.com/office/drawing/2014/main" id="{458B5B9F-786C-BBB4-9566-B1E85F7CFC6D}"/>
              </a:ext>
            </a:extLst>
          </p:cNvPr>
          <p:cNvSpPr/>
          <p:nvPr/>
        </p:nvSpPr>
        <p:spPr>
          <a:xfrm>
            <a:off x="9647729"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studies the full load amount in the Batch Zero Refinement Study</a:t>
            </a:r>
          </a:p>
        </p:txBody>
      </p:sp>
      <p:sp>
        <p:nvSpPr>
          <p:cNvPr id="32" name="Oval 31">
            <a:extLst>
              <a:ext uri="{FF2B5EF4-FFF2-40B4-BE49-F238E27FC236}">
                <a16:creationId xmlns:a16="http://schemas.microsoft.com/office/drawing/2014/main" id="{5B636E4C-DF98-2B9E-A371-5D98E4BA6B28}"/>
              </a:ext>
            </a:extLst>
          </p:cNvPr>
          <p:cNvSpPr/>
          <p:nvPr/>
        </p:nvSpPr>
        <p:spPr>
          <a:xfrm>
            <a:off x="10547698"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4</a:t>
            </a:r>
          </a:p>
        </p:txBody>
      </p:sp>
      <p:sp>
        <p:nvSpPr>
          <p:cNvPr id="33" name="Rectangle: Rounded Corners 32">
            <a:extLst>
              <a:ext uri="{FF2B5EF4-FFF2-40B4-BE49-F238E27FC236}">
                <a16:creationId xmlns:a16="http://schemas.microsoft.com/office/drawing/2014/main" id="{8109BEBD-51D1-88D4-29C2-6E511ED14E7D}"/>
              </a:ext>
            </a:extLst>
          </p:cNvPr>
          <p:cNvSpPr/>
          <p:nvPr/>
        </p:nvSpPr>
        <p:spPr>
          <a:xfrm>
            <a:off x="6537709"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submits updated Declaration to accept allocation amounts</a:t>
            </a:r>
          </a:p>
        </p:txBody>
      </p:sp>
      <p:sp>
        <p:nvSpPr>
          <p:cNvPr id="34" name="Oval 33">
            <a:extLst>
              <a:ext uri="{FF2B5EF4-FFF2-40B4-BE49-F238E27FC236}">
                <a16:creationId xmlns:a16="http://schemas.microsoft.com/office/drawing/2014/main" id="{FFE25BC1-84FB-B8EE-1A9B-EE63C5236634}"/>
              </a:ext>
            </a:extLst>
          </p:cNvPr>
          <p:cNvSpPr/>
          <p:nvPr/>
        </p:nvSpPr>
        <p:spPr>
          <a:xfrm>
            <a:off x="7437678"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3</a:t>
            </a:r>
          </a:p>
        </p:txBody>
      </p:sp>
      <p:sp>
        <p:nvSpPr>
          <p:cNvPr id="37" name="Rectangle: Rounded Corners 36">
            <a:extLst>
              <a:ext uri="{FF2B5EF4-FFF2-40B4-BE49-F238E27FC236}">
                <a16:creationId xmlns:a16="http://schemas.microsoft.com/office/drawing/2014/main" id="{7BDE6A3F-877C-A28B-CB02-EF831D12E880}"/>
              </a:ext>
            </a:extLst>
          </p:cNvPr>
          <p:cNvSpPr/>
          <p:nvPr/>
        </p:nvSpPr>
        <p:spPr>
          <a:xfrm>
            <a:off x="3444240"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ERCOT studies PCLR in Batch Zero</a:t>
            </a:r>
          </a:p>
        </p:txBody>
      </p:sp>
      <p:sp>
        <p:nvSpPr>
          <p:cNvPr id="38" name="Oval 37">
            <a:extLst>
              <a:ext uri="{FF2B5EF4-FFF2-40B4-BE49-F238E27FC236}">
                <a16:creationId xmlns:a16="http://schemas.microsoft.com/office/drawing/2014/main" id="{875669AC-92B5-5404-D749-1A7D40303C4E}"/>
              </a:ext>
            </a:extLst>
          </p:cNvPr>
          <p:cNvSpPr/>
          <p:nvPr/>
        </p:nvSpPr>
        <p:spPr>
          <a:xfrm>
            <a:off x="4344209"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2</a:t>
            </a:r>
          </a:p>
        </p:txBody>
      </p:sp>
      <p:sp>
        <p:nvSpPr>
          <p:cNvPr id="39" name="Rectangle: Rounded Corners 38">
            <a:extLst>
              <a:ext uri="{FF2B5EF4-FFF2-40B4-BE49-F238E27FC236}">
                <a16:creationId xmlns:a16="http://schemas.microsoft.com/office/drawing/2014/main" id="{B6A9084E-21A5-8E65-8387-748C473113A3}"/>
              </a:ext>
            </a:extLst>
          </p:cNvPr>
          <p:cNvSpPr/>
          <p:nvPr/>
        </p:nvSpPr>
        <p:spPr>
          <a:xfrm>
            <a:off x="352447"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a:p>
            <a:pPr algn="ctr">
              <a:spcBef>
                <a:spcPts val="300"/>
              </a:spcBef>
              <a:spcAft>
                <a:spcPts val="300"/>
              </a:spcAft>
            </a:pPr>
            <a:endParaRPr lang="en-US" sz="1400" dirty="0">
              <a:solidFill>
                <a:schemeClr val="bg1"/>
              </a:solidFill>
            </a:endParaRPr>
          </a:p>
          <a:p>
            <a:pPr algn="ctr">
              <a:spcBef>
                <a:spcPts val="300"/>
              </a:spcBef>
              <a:spcAft>
                <a:spcPts val="300"/>
              </a:spcAft>
            </a:pPr>
            <a:r>
              <a:rPr lang="en-US" sz="1600" dirty="0">
                <a:solidFill>
                  <a:schemeClr val="bg1"/>
                </a:solidFill>
              </a:rPr>
              <a:t>Submission of Declaration and required information to ERCOT</a:t>
            </a:r>
          </a:p>
          <a:p>
            <a:pPr algn="ctr">
              <a:spcBef>
                <a:spcPts val="300"/>
              </a:spcBef>
              <a:spcAft>
                <a:spcPts val="300"/>
              </a:spcAft>
            </a:pPr>
            <a:r>
              <a:rPr lang="en-US" sz="1200" b="1" dirty="0">
                <a:solidFill>
                  <a:schemeClr val="bg1"/>
                </a:solidFill>
              </a:rPr>
              <a:t>(by July 24)</a:t>
            </a:r>
          </a:p>
        </p:txBody>
      </p:sp>
      <p:sp>
        <p:nvSpPr>
          <p:cNvPr id="40" name="Oval 39">
            <a:extLst>
              <a:ext uri="{FF2B5EF4-FFF2-40B4-BE49-F238E27FC236}">
                <a16:creationId xmlns:a16="http://schemas.microsoft.com/office/drawing/2014/main" id="{55A07200-EE25-F561-FCD4-FC9FC0D22EB5}"/>
              </a:ext>
            </a:extLst>
          </p:cNvPr>
          <p:cNvSpPr/>
          <p:nvPr/>
        </p:nvSpPr>
        <p:spPr>
          <a:xfrm>
            <a:off x="1252416"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1</a:t>
            </a:r>
          </a:p>
        </p:txBody>
      </p:sp>
      <p:sp>
        <p:nvSpPr>
          <p:cNvPr id="41" name="Arrow: Right 40">
            <a:extLst>
              <a:ext uri="{FF2B5EF4-FFF2-40B4-BE49-F238E27FC236}">
                <a16:creationId xmlns:a16="http://schemas.microsoft.com/office/drawing/2014/main" id="{133CADAD-B4CD-7A84-E9B2-71ABCDD08981}"/>
              </a:ext>
            </a:extLst>
          </p:cNvPr>
          <p:cNvSpPr/>
          <p:nvPr/>
        </p:nvSpPr>
        <p:spPr>
          <a:xfrm>
            <a:off x="2638854" y="1796854"/>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Arrow: Right 41">
            <a:extLst>
              <a:ext uri="{FF2B5EF4-FFF2-40B4-BE49-F238E27FC236}">
                <a16:creationId xmlns:a16="http://schemas.microsoft.com/office/drawing/2014/main" id="{737207F2-AB77-A5FF-4D17-78ACE0E85F3C}"/>
              </a:ext>
            </a:extLst>
          </p:cNvPr>
          <p:cNvSpPr/>
          <p:nvPr/>
        </p:nvSpPr>
        <p:spPr>
          <a:xfrm>
            <a:off x="5740598" y="1780192"/>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row: Right 42">
            <a:extLst>
              <a:ext uri="{FF2B5EF4-FFF2-40B4-BE49-F238E27FC236}">
                <a16:creationId xmlns:a16="http://schemas.microsoft.com/office/drawing/2014/main" id="{CA93B1B5-59DF-6442-EF25-1909B528627D}"/>
              </a:ext>
            </a:extLst>
          </p:cNvPr>
          <p:cNvSpPr/>
          <p:nvPr/>
        </p:nvSpPr>
        <p:spPr>
          <a:xfrm>
            <a:off x="8834067" y="178652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row: Right 43">
            <a:extLst>
              <a:ext uri="{FF2B5EF4-FFF2-40B4-BE49-F238E27FC236}">
                <a16:creationId xmlns:a16="http://schemas.microsoft.com/office/drawing/2014/main" id="{C8077362-C0F5-DF76-1859-0C12BA7D5E93}"/>
              </a:ext>
            </a:extLst>
          </p:cNvPr>
          <p:cNvSpPr/>
          <p:nvPr/>
        </p:nvSpPr>
        <p:spPr>
          <a:xfrm rot="10800000">
            <a:off x="2639475" y="4359113"/>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row: Right 44">
            <a:extLst>
              <a:ext uri="{FF2B5EF4-FFF2-40B4-BE49-F238E27FC236}">
                <a16:creationId xmlns:a16="http://schemas.microsoft.com/office/drawing/2014/main" id="{AD919FE6-724E-7A77-65B6-0EB04241C1BD}"/>
              </a:ext>
            </a:extLst>
          </p:cNvPr>
          <p:cNvSpPr/>
          <p:nvPr/>
        </p:nvSpPr>
        <p:spPr>
          <a:xfrm rot="10800000">
            <a:off x="5741219" y="434245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row: Right 45">
            <a:extLst>
              <a:ext uri="{FF2B5EF4-FFF2-40B4-BE49-F238E27FC236}">
                <a16:creationId xmlns:a16="http://schemas.microsoft.com/office/drawing/2014/main" id="{A1A1EC3E-41BC-F177-0D5A-AF8D02D269D7}"/>
              </a:ext>
            </a:extLst>
          </p:cNvPr>
          <p:cNvSpPr/>
          <p:nvPr/>
        </p:nvSpPr>
        <p:spPr>
          <a:xfrm rot="10800000">
            <a:off x="8834688" y="434878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row: Right 46">
            <a:extLst>
              <a:ext uri="{FF2B5EF4-FFF2-40B4-BE49-F238E27FC236}">
                <a16:creationId xmlns:a16="http://schemas.microsoft.com/office/drawing/2014/main" id="{63448552-442D-F36F-42C0-54362668FF46}"/>
              </a:ext>
            </a:extLst>
          </p:cNvPr>
          <p:cNvSpPr/>
          <p:nvPr/>
        </p:nvSpPr>
        <p:spPr>
          <a:xfrm rot="5400000">
            <a:off x="10527871" y="3053990"/>
            <a:ext cx="431540"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Left Brace 47">
            <a:extLst>
              <a:ext uri="{FF2B5EF4-FFF2-40B4-BE49-F238E27FC236}">
                <a16:creationId xmlns:a16="http://schemas.microsoft.com/office/drawing/2014/main" id="{30F88410-853B-4024-A76D-EA519B864E72}"/>
              </a:ext>
            </a:extLst>
          </p:cNvPr>
          <p:cNvSpPr/>
          <p:nvPr/>
        </p:nvSpPr>
        <p:spPr>
          <a:xfrm rot="16200000">
            <a:off x="7489102" y="1492253"/>
            <a:ext cx="305594" cy="8395313"/>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DE14EC4-D0D1-64F9-2186-E4C00FEAAEDE}"/>
              </a:ext>
            </a:extLst>
          </p:cNvPr>
          <p:cNvSpPr txBox="1"/>
          <p:nvPr/>
        </p:nvSpPr>
        <p:spPr>
          <a:xfrm>
            <a:off x="4370049" y="5819594"/>
            <a:ext cx="6527143" cy="584775"/>
          </a:xfrm>
          <a:prstGeom prst="rect">
            <a:avLst/>
          </a:prstGeom>
          <a:noFill/>
        </p:spPr>
        <p:txBody>
          <a:bodyPr wrap="square" rtlCol="0">
            <a:spAutoFit/>
          </a:bodyPr>
          <a:lstStyle/>
          <a:p>
            <a:pPr algn="ctr"/>
            <a:r>
              <a:rPr lang="en-US" sz="1600">
                <a:solidFill>
                  <a:srgbClr val="FF8200"/>
                </a:solidFill>
              </a:rPr>
              <a:t>Must be done before non-firm load may energize</a:t>
            </a:r>
          </a:p>
          <a:p>
            <a:pPr algn="ctr"/>
            <a:r>
              <a:rPr lang="en-US" sz="1600">
                <a:solidFill>
                  <a:srgbClr val="FF8200"/>
                </a:solidFill>
              </a:rPr>
              <a:t>May be done in parallel with QSA </a:t>
            </a:r>
          </a:p>
        </p:txBody>
      </p:sp>
      <p:sp>
        <p:nvSpPr>
          <p:cNvPr id="5" name="Slide Number Placeholder 4">
            <a:extLst>
              <a:ext uri="{FF2B5EF4-FFF2-40B4-BE49-F238E27FC236}">
                <a16:creationId xmlns:a16="http://schemas.microsoft.com/office/drawing/2014/main" id="{07AA4E76-9047-4082-143B-2011D4F14701}"/>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2" name="4. Footnote">
            <a:extLst>
              <a:ext uri="{FF2B5EF4-FFF2-40B4-BE49-F238E27FC236}">
                <a16:creationId xmlns:a16="http://schemas.microsoft.com/office/drawing/2014/main" id="{1784FB8E-9641-CED1-0D2B-D6761D7B52C5}"/>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94836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0363200" y="97536"/>
            <a:ext cx="1645920" cy="438912"/>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PUBLIC</a:t>
            </a:r>
            <a:endParaRPr lang="en-US" sz="1333" dirty="0"/>
          </a:p>
        </p:txBody>
      </p:sp>
      <p:sp>
        <p:nvSpPr>
          <p:cNvPr id="6" name="Shape 4"/>
          <p:cNvSpPr/>
          <p:nvPr/>
        </p:nvSpPr>
        <p:spPr>
          <a:xfrm>
            <a:off x="2682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7" name="Shape 5"/>
          <p:cNvSpPr/>
          <p:nvPr/>
        </p:nvSpPr>
        <p:spPr>
          <a:xfrm>
            <a:off x="268224" y="877824"/>
            <a:ext cx="3535680" cy="682752"/>
          </a:xfrm>
          <a:prstGeom prst="rect">
            <a:avLst/>
          </a:prstGeom>
          <a:solidFill>
            <a:srgbClr val="00606B"/>
          </a:solidFill>
          <a:ln w="12700">
            <a:solidFill>
              <a:srgbClr val="00606B"/>
            </a:solidFill>
            <a:prstDash val="solid"/>
          </a:ln>
        </p:spPr>
        <p:txBody>
          <a:bodyPr/>
          <a:lstStyle/>
          <a:p>
            <a:endParaRPr lang="en-US" sz="2400"/>
          </a:p>
        </p:txBody>
      </p:sp>
      <p:sp>
        <p:nvSpPr>
          <p:cNvPr id="8" name="Shape 6"/>
          <p:cNvSpPr/>
          <p:nvPr/>
        </p:nvSpPr>
        <p:spPr>
          <a:xfrm>
            <a:off x="268224" y="1341120"/>
            <a:ext cx="3535680" cy="219456"/>
          </a:xfrm>
          <a:prstGeom prst="rect">
            <a:avLst/>
          </a:prstGeom>
          <a:solidFill>
            <a:srgbClr val="00606B"/>
          </a:solidFill>
          <a:ln w="12700">
            <a:solidFill>
              <a:srgbClr val="00606B"/>
            </a:solidFill>
            <a:prstDash val="solid"/>
          </a:ln>
        </p:spPr>
        <p:txBody>
          <a:bodyPr/>
          <a:lstStyle/>
          <a:p>
            <a:endParaRPr lang="en-US" sz="2400"/>
          </a:p>
        </p:txBody>
      </p:sp>
      <p:sp>
        <p:nvSpPr>
          <p:cNvPr id="9" name="Shape 7"/>
          <p:cNvSpPr/>
          <p:nvPr/>
        </p:nvSpPr>
        <p:spPr>
          <a:xfrm>
            <a:off x="3901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10" name="Text 8"/>
          <p:cNvSpPr/>
          <p:nvPr/>
        </p:nvSpPr>
        <p:spPr>
          <a:xfrm>
            <a:off x="3901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a:t>
            </a:r>
            <a:endParaRPr lang="en-US" sz="1467" dirty="0"/>
          </a:p>
        </p:txBody>
      </p:sp>
      <p:sp>
        <p:nvSpPr>
          <p:cNvPr id="11" name="Text 9"/>
          <p:cNvSpPr/>
          <p:nvPr/>
        </p:nvSpPr>
        <p:spPr>
          <a:xfrm>
            <a:off x="926592" y="938784"/>
            <a:ext cx="2779776"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SCED₋₁  (Previous Run)</a:t>
            </a:r>
            <a:endParaRPr lang="en-US" sz="1667" dirty="0"/>
          </a:p>
        </p:txBody>
      </p:sp>
      <p:sp>
        <p:nvSpPr>
          <p:cNvPr id="12" name="Text 10"/>
          <p:cNvSpPr/>
          <p:nvPr/>
        </p:nvSpPr>
        <p:spPr>
          <a:xfrm>
            <a:off x="414528" y="1682496"/>
            <a:ext cx="3243072" cy="877824"/>
          </a:xfrm>
          <a:prstGeom prst="rect">
            <a:avLst/>
          </a:prstGeom>
          <a:noFill/>
          <a:ln/>
        </p:spPr>
        <p:txBody>
          <a:bodyPr wrap="square" lIns="0" tIns="0" rIns="0" bIns="0" rtlCol="0" anchor="t"/>
          <a:lstStyle/>
          <a:p>
            <a:r>
              <a:rPr lang="en-US" sz="1400" dirty="0">
                <a:solidFill>
                  <a:srgbClr val="2D3748"/>
                </a:solidFill>
                <a:latin typeface="Arial" panose="020B0604020202020204" pitchFamily="34" charset="0"/>
                <a:ea typeface="Calibri" pitchFamily="34" charset="-122"/>
                <a:cs typeface="Arial" panose="020B0604020202020204" pitchFamily="34" charset="0"/>
              </a:rPr>
              <a:t>After each SCED run, generate a fresh list of transmission constraints whose Shadow Price ≥ 90% of Max Shadow Price:</a:t>
            </a:r>
            <a:endParaRPr lang="en-US" sz="1400" dirty="0">
              <a:latin typeface="Arial" panose="020B0604020202020204" pitchFamily="34" charset="0"/>
              <a:cs typeface="Arial" panose="020B0604020202020204" pitchFamily="34" charset="0"/>
            </a:endParaRPr>
          </a:p>
        </p:txBody>
      </p:sp>
      <p:sp>
        <p:nvSpPr>
          <p:cNvPr id="13" name="Shape 11"/>
          <p:cNvSpPr/>
          <p:nvPr/>
        </p:nvSpPr>
        <p:spPr>
          <a:xfrm>
            <a:off x="536448" y="2791968"/>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14" name="Text 12"/>
          <p:cNvSpPr/>
          <p:nvPr/>
        </p:nvSpPr>
        <p:spPr>
          <a:xfrm>
            <a:off x="804672" y="2706624"/>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Constraint₁₂₃</a:t>
            </a:r>
            <a:endParaRPr lang="en-US" sz="1467" dirty="0"/>
          </a:p>
        </p:txBody>
      </p:sp>
      <p:sp>
        <p:nvSpPr>
          <p:cNvPr id="15" name="Shape 13"/>
          <p:cNvSpPr/>
          <p:nvPr/>
        </p:nvSpPr>
        <p:spPr>
          <a:xfrm>
            <a:off x="414528" y="3194304"/>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16" name="Shape 14"/>
          <p:cNvSpPr/>
          <p:nvPr/>
        </p:nvSpPr>
        <p:spPr>
          <a:xfrm>
            <a:off x="414528" y="3194304"/>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17" name="Shape 15"/>
          <p:cNvSpPr/>
          <p:nvPr/>
        </p:nvSpPr>
        <p:spPr>
          <a:xfrm>
            <a:off x="536448" y="3328416"/>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18" name="Text 16"/>
          <p:cNvSpPr/>
          <p:nvPr/>
        </p:nvSpPr>
        <p:spPr>
          <a:xfrm>
            <a:off x="804672" y="3243072"/>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Constraint₂₃₄</a:t>
            </a:r>
            <a:endParaRPr lang="en-US" sz="1467" dirty="0"/>
          </a:p>
        </p:txBody>
      </p:sp>
      <p:sp>
        <p:nvSpPr>
          <p:cNvPr id="19" name="Shape 17"/>
          <p:cNvSpPr/>
          <p:nvPr/>
        </p:nvSpPr>
        <p:spPr>
          <a:xfrm>
            <a:off x="536448" y="386486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20" name="Text 18"/>
          <p:cNvSpPr/>
          <p:nvPr/>
        </p:nvSpPr>
        <p:spPr>
          <a:xfrm>
            <a:off x="804672" y="3779520"/>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Constraint₃₄₅</a:t>
            </a:r>
            <a:endParaRPr lang="en-US" sz="1467" dirty="0"/>
          </a:p>
        </p:txBody>
      </p:sp>
      <p:sp>
        <p:nvSpPr>
          <p:cNvPr id="21" name="Shape 19"/>
          <p:cNvSpPr/>
          <p:nvPr/>
        </p:nvSpPr>
        <p:spPr>
          <a:xfrm>
            <a:off x="414528" y="4267200"/>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22" name="Shape 20"/>
          <p:cNvSpPr/>
          <p:nvPr/>
        </p:nvSpPr>
        <p:spPr>
          <a:xfrm>
            <a:off x="414528" y="4267200"/>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23" name="Shape 21"/>
          <p:cNvSpPr/>
          <p:nvPr/>
        </p:nvSpPr>
        <p:spPr>
          <a:xfrm>
            <a:off x="536448" y="4401312"/>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24" name="Text 22"/>
          <p:cNvSpPr/>
          <p:nvPr/>
        </p:nvSpPr>
        <p:spPr>
          <a:xfrm>
            <a:off x="804672" y="4315968"/>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Constraint₄₅₆</a:t>
            </a:r>
            <a:endParaRPr lang="en-US" sz="1467" dirty="0"/>
          </a:p>
        </p:txBody>
      </p:sp>
      <p:sp>
        <p:nvSpPr>
          <p:cNvPr id="25" name="Text 23"/>
          <p:cNvSpPr/>
          <p:nvPr/>
        </p:nvSpPr>
        <p:spPr>
          <a:xfrm>
            <a:off x="414528" y="4657344"/>
            <a:ext cx="3291840" cy="438912"/>
          </a:xfrm>
          <a:prstGeom prst="rect">
            <a:avLst/>
          </a:prstGeom>
          <a:noFill/>
          <a:ln/>
        </p:spPr>
        <p:txBody>
          <a:bodyPr wrap="square" lIns="67733" tIns="67733" rIns="67733" bIns="67733" rtlCol="0" anchor="ctr"/>
          <a:lstStyle/>
          <a:p>
            <a:r>
              <a:rPr lang="en-US" sz="1200" i="1" dirty="0">
                <a:solidFill>
                  <a:srgbClr val="008060"/>
                </a:solidFill>
                <a:latin typeface="Calibri" pitchFamily="34" charset="0"/>
                <a:ea typeface="Calibri" pitchFamily="34" charset="-122"/>
                <a:cs typeface="Calibri" pitchFamily="34" charset="-120"/>
              </a:rPr>
              <a:t>⚡ Shadow price threshold triggered</a:t>
            </a:r>
            <a:endParaRPr lang="en-US" sz="1200" dirty="0"/>
          </a:p>
        </p:txBody>
      </p:sp>
      <p:sp>
        <p:nvSpPr>
          <p:cNvPr id="26" name="Shape 24"/>
          <p:cNvSpPr/>
          <p:nvPr/>
        </p:nvSpPr>
        <p:spPr>
          <a:xfrm>
            <a:off x="3803904" y="2980944"/>
            <a:ext cx="633984" cy="0"/>
          </a:xfrm>
          <a:prstGeom prst="line">
            <a:avLst/>
          </a:prstGeom>
          <a:noFill/>
          <a:ln w="31750">
            <a:solidFill>
              <a:srgbClr val="008090"/>
            </a:solidFill>
            <a:prstDash val="solid"/>
            <a:tailEnd type="triangle"/>
          </a:ln>
        </p:spPr>
        <p:txBody>
          <a:bodyPr/>
          <a:lstStyle/>
          <a:p>
            <a:endParaRPr lang="en-US" sz="2400"/>
          </a:p>
        </p:txBody>
      </p:sp>
      <p:sp>
        <p:nvSpPr>
          <p:cNvPr id="27" name="Text 25"/>
          <p:cNvSpPr/>
          <p:nvPr/>
        </p:nvSpPr>
        <p:spPr>
          <a:xfrm>
            <a:off x="3852672" y="2651760"/>
            <a:ext cx="536448" cy="316992"/>
          </a:xfrm>
          <a:prstGeom prst="rect">
            <a:avLst/>
          </a:prstGeom>
          <a:noFill/>
          <a:ln/>
        </p:spPr>
        <p:txBody>
          <a:bodyPr wrap="square" lIns="0" tIns="0" rIns="0" bIns="0" rtlCol="0" anchor="ctr"/>
          <a:lstStyle/>
          <a:p>
            <a:pPr algn="ctr"/>
            <a:r>
              <a:rPr lang="en-US" sz="1200" dirty="0">
                <a:solidFill>
                  <a:srgbClr val="008090"/>
                </a:solidFill>
                <a:latin typeface="Calibri" pitchFamily="34" charset="0"/>
                <a:ea typeface="Calibri" pitchFamily="34" charset="-122"/>
                <a:cs typeface="Calibri" pitchFamily="34" charset="-120"/>
              </a:rPr>
              <a:t>Match</a:t>
            </a:r>
            <a:endParaRPr lang="en-US" sz="1067" dirty="0"/>
          </a:p>
        </p:txBody>
      </p:sp>
      <p:sp>
        <p:nvSpPr>
          <p:cNvPr id="28" name="Shape 26"/>
          <p:cNvSpPr/>
          <p:nvPr/>
        </p:nvSpPr>
        <p:spPr>
          <a:xfrm>
            <a:off x="45354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29" name="Shape 27"/>
          <p:cNvSpPr/>
          <p:nvPr/>
        </p:nvSpPr>
        <p:spPr>
          <a:xfrm>
            <a:off x="4535424" y="877824"/>
            <a:ext cx="3535680" cy="682752"/>
          </a:xfrm>
          <a:prstGeom prst="rect">
            <a:avLst/>
          </a:prstGeom>
          <a:solidFill>
            <a:srgbClr val="008090"/>
          </a:solidFill>
          <a:ln w="12700">
            <a:solidFill>
              <a:srgbClr val="008090"/>
            </a:solidFill>
            <a:prstDash val="solid"/>
          </a:ln>
        </p:spPr>
        <p:txBody>
          <a:bodyPr/>
          <a:lstStyle/>
          <a:p>
            <a:endParaRPr lang="en-US" sz="2400"/>
          </a:p>
        </p:txBody>
      </p:sp>
      <p:sp>
        <p:nvSpPr>
          <p:cNvPr id="30" name="Shape 28"/>
          <p:cNvSpPr/>
          <p:nvPr/>
        </p:nvSpPr>
        <p:spPr>
          <a:xfrm>
            <a:off x="4535424" y="1341120"/>
            <a:ext cx="3535680" cy="219456"/>
          </a:xfrm>
          <a:prstGeom prst="rect">
            <a:avLst/>
          </a:prstGeom>
          <a:solidFill>
            <a:srgbClr val="008090"/>
          </a:solidFill>
          <a:ln w="12700">
            <a:solidFill>
              <a:srgbClr val="008090"/>
            </a:solidFill>
            <a:prstDash val="solid"/>
          </a:ln>
        </p:spPr>
        <p:txBody>
          <a:bodyPr/>
          <a:lstStyle/>
          <a:p>
            <a:endParaRPr lang="en-US" sz="2400"/>
          </a:p>
        </p:txBody>
      </p:sp>
      <p:sp>
        <p:nvSpPr>
          <p:cNvPr id="31" name="Shape 29"/>
          <p:cNvSpPr/>
          <p:nvPr/>
        </p:nvSpPr>
        <p:spPr>
          <a:xfrm>
            <a:off x="46573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32" name="Text 30"/>
          <p:cNvSpPr/>
          <p:nvPr/>
        </p:nvSpPr>
        <p:spPr>
          <a:xfrm>
            <a:off x="46573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2</a:t>
            </a:r>
            <a:endParaRPr lang="en-US" sz="1467" dirty="0"/>
          </a:p>
        </p:txBody>
      </p:sp>
      <p:sp>
        <p:nvSpPr>
          <p:cNvPr id="33" name="Text 31"/>
          <p:cNvSpPr/>
          <p:nvPr/>
        </p:nvSpPr>
        <p:spPr>
          <a:xfrm>
            <a:off x="5193792" y="938784"/>
            <a:ext cx="2779776"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a:t>
            </a:r>
            <a:r>
              <a:rPr lang="en-US" sz="1667" b="1" baseline="-25000" dirty="0">
                <a:solidFill>
                  <a:srgbClr val="FFFFFF"/>
                </a:solidFill>
                <a:latin typeface="Calibri" pitchFamily="34" charset="0"/>
                <a:ea typeface="Calibri" pitchFamily="34" charset="-122"/>
                <a:cs typeface="Calibri" pitchFamily="34" charset="-120"/>
              </a:rPr>
              <a:t>current</a:t>
            </a:r>
            <a:r>
              <a:rPr lang="en-US" sz="1667" b="1" dirty="0">
                <a:solidFill>
                  <a:srgbClr val="FFFFFF"/>
                </a:solidFill>
                <a:latin typeface="Calibri" pitchFamily="34" charset="0"/>
                <a:ea typeface="Calibri" pitchFamily="34" charset="-122"/>
                <a:cs typeface="Calibri" pitchFamily="34" charset="-120"/>
              </a:rPr>
              <a:t>  (Before Step 2)</a:t>
            </a:r>
            <a:endParaRPr lang="en-US" sz="1667" dirty="0"/>
          </a:p>
        </p:txBody>
      </p:sp>
      <p:sp>
        <p:nvSpPr>
          <p:cNvPr id="34" name="Text 32"/>
          <p:cNvSpPr/>
          <p:nvPr/>
        </p:nvSpPr>
        <p:spPr>
          <a:xfrm>
            <a:off x="4681728" y="1682496"/>
            <a:ext cx="3243072" cy="755904"/>
          </a:xfrm>
          <a:prstGeom prst="rect">
            <a:avLst/>
          </a:prstGeom>
          <a:noFill/>
          <a:ln/>
        </p:spPr>
        <p:txBody>
          <a:bodyPr wrap="square" lIns="0" tIns="0" rIns="0" bIns="0" rtlCol="0" anchor="t"/>
          <a:lstStyle/>
          <a:p>
            <a:r>
              <a:rPr lang="en-US" sz="1400" dirty="0">
                <a:solidFill>
                  <a:srgbClr val="2D3748"/>
                </a:solidFill>
                <a:latin typeface="Arial" panose="020B0604020202020204" pitchFamily="34" charset="0"/>
                <a:ea typeface="Calibri" pitchFamily="34" charset="-122"/>
                <a:cs typeface="Arial" panose="020B0604020202020204" pitchFamily="34" charset="0"/>
              </a:rPr>
              <a:t>Compare the matching list against all active constraints in the current SCED run:</a:t>
            </a:r>
            <a:endParaRPr lang="en-US" sz="1400" dirty="0">
              <a:latin typeface="Arial" panose="020B0604020202020204" pitchFamily="34" charset="0"/>
              <a:cs typeface="Arial" panose="020B0604020202020204" pitchFamily="34" charset="0"/>
            </a:endParaRPr>
          </a:p>
        </p:txBody>
      </p:sp>
      <p:sp>
        <p:nvSpPr>
          <p:cNvPr id="35" name="Shape 33"/>
          <p:cNvSpPr/>
          <p:nvPr/>
        </p:nvSpPr>
        <p:spPr>
          <a:xfrm>
            <a:off x="4681728" y="2609088"/>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36" name="Shape 34"/>
          <p:cNvSpPr/>
          <p:nvPr/>
        </p:nvSpPr>
        <p:spPr>
          <a:xfrm>
            <a:off x="4681728" y="2609088"/>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37" name="Shape 35"/>
          <p:cNvSpPr/>
          <p:nvPr/>
        </p:nvSpPr>
        <p:spPr>
          <a:xfrm>
            <a:off x="4803648" y="2743200"/>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38" name="Text 36"/>
          <p:cNvSpPr/>
          <p:nvPr/>
        </p:nvSpPr>
        <p:spPr>
          <a:xfrm>
            <a:off x="5071872" y="2657856"/>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Constraint₂₃₄</a:t>
            </a:r>
            <a:endParaRPr lang="en-US" sz="1467" dirty="0"/>
          </a:p>
        </p:txBody>
      </p:sp>
      <p:sp>
        <p:nvSpPr>
          <p:cNvPr id="39" name="Shape 37"/>
          <p:cNvSpPr/>
          <p:nvPr/>
        </p:nvSpPr>
        <p:spPr>
          <a:xfrm>
            <a:off x="4681728" y="3145536"/>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40" name="Shape 38"/>
          <p:cNvSpPr/>
          <p:nvPr/>
        </p:nvSpPr>
        <p:spPr>
          <a:xfrm>
            <a:off x="4681728" y="3145536"/>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41" name="Shape 39"/>
          <p:cNvSpPr/>
          <p:nvPr/>
        </p:nvSpPr>
        <p:spPr>
          <a:xfrm>
            <a:off x="4803648" y="3279648"/>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42" name="Text 40"/>
          <p:cNvSpPr/>
          <p:nvPr/>
        </p:nvSpPr>
        <p:spPr>
          <a:xfrm>
            <a:off x="5071872" y="3194304"/>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Constraint₄₅₆</a:t>
            </a:r>
            <a:endParaRPr lang="en-US" sz="1467" dirty="0"/>
          </a:p>
        </p:txBody>
      </p:sp>
      <p:sp>
        <p:nvSpPr>
          <p:cNvPr id="43" name="Shape 41"/>
          <p:cNvSpPr/>
          <p:nvPr/>
        </p:nvSpPr>
        <p:spPr>
          <a:xfrm>
            <a:off x="4803648" y="3816096"/>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4" name="Text 42"/>
          <p:cNvSpPr/>
          <p:nvPr/>
        </p:nvSpPr>
        <p:spPr>
          <a:xfrm>
            <a:off x="5071872" y="3730752"/>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Constraint₆₇₈</a:t>
            </a:r>
            <a:endParaRPr lang="en-US" sz="1467" dirty="0"/>
          </a:p>
        </p:txBody>
      </p:sp>
      <p:sp>
        <p:nvSpPr>
          <p:cNvPr id="45" name="Shape 43"/>
          <p:cNvSpPr/>
          <p:nvPr/>
        </p:nvSpPr>
        <p:spPr>
          <a:xfrm>
            <a:off x="4803648" y="435254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6" name="Text 44"/>
          <p:cNvSpPr/>
          <p:nvPr/>
        </p:nvSpPr>
        <p:spPr>
          <a:xfrm>
            <a:off x="5071872" y="4267200"/>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Constraint₇₈₉</a:t>
            </a:r>
            <a:endParaRPr lang="en-US" sz="1467" dirty="0"/>
          </a:p>
        </p:txBody>
      </p:sp>
      <p:sp>
        <p:nvSpPr>
          <p:cNvPr id="47" name="Text 45"/>
          <p:cNvSpPr/>
          <p:nvPr/>
        </p:nvSpPr>
        <p:spPr>
          <a:xfrm>
            <a:off x="4681728" y="4657344"/>
            <a:ext cx="3291840" cy="438912"/>
          </a:xfrm>
          <a:prstGeom prst="rect">
            <a:avLst/>
          </a:prstGeom>
          <a:noFill/>
          <a:ln/>
        </p:spPr>
        <p:txBody>
          <a:bodyPr wrap="square" lIns="67733" tIns="67733" rIns="67733" bIns="67733" rtlCol="0" anchor="ctr"/>
          <a:lstStyle/>
          <a:p>
            <a:r>
              <a:rPr lang="en-US" sz="1200" i="1" dirty="0">
                <a:solidFill>
                  <a:srgbClr val="1A7F5A"/>
                </a:solidFill>
                <a:latin typeface="Calibri" pitchFamily="34" charset="0"/>
                <a:ea typeface="Calibri" pitchFamily="34" charset="-122"/>
                <a:cs typeface="Calibri" pitchFamily="34" charset="-120"/>
              </a:rPr>
              <a:t>✔ 2 constraints match — evaluate PCLRs</a:t>
            </a:r>
            <a:endParaRPr lang="en-US" sz="1200" dirty="0"/>
          </a:p>
        </p:txBody>
      </p:sp>
      <p:sp>
        <p:nvSpPr>
          <p:cNvPr id="48" name="Shape 46"/>
          <p:cNvSpPr/>
          <p:nvPr/>
        </p:nvSpPr>
        <p:spPr>
          <a:xfrm>
            <a:off x="8071104" y="2980944"/>
            <a:ext cx="633984" cy="0"/>
          </a:xfrm>
          <a:prstGeom prst="line">
            <a:avLst/>
          </a:prstGeom>
          <a:noFill/>
          <a:ln w="31750">
            <a:solidFill>
              <a:srgbClr val="008090"/>
            </a:solidFill>
            <a:prstDash val="solid"/>
            <a:tailEnd type="triangle"/>
          </a:ln>
        </p:spPr>
        <p:txBody>
          <a:bodyPr/>
          <a:lstStyle/>
          <a:p>
            <a:endParaRPr lang="en-US" sz="2400"/>
          </a:p>
        </p:txBody>
      </p:sp>
      <p:sp>
        <p:nvSpPr>
          <p:cNvPr id="49" name="Text 47"/>
          <p:cNvSpPr/>
          <p:nvPr/>
        </p:nvSpPr>
        <p:spPr>
          <a:xfrm>
            <a:off x="8168640" y="2651760"/>
            <a:ext cx="536448" cy="316992"/>
          </a:xfrm>
          <a:prstGeom prst="rect">
            <a:avLst/>
          </a:prstGeom>
          <a:noFill/>
          <a:ln/>
        </p:spPr>
        <p:txBody>
          <a:bodyPr wrap="square" lIns="0" tIns="0" rIns="0" bIns="0" rtlCol="0" anchor="ctr"/>
          <a:lstStyle/>
          <a:p>
            <a:pPr algn="ctr"/>
            <a:r>
              <a:rPr lang="en-US" sz="1200" dirty="0">
                <a:solidFill>
                  <a:srgbClr val="008090"/>
                </a:solidFill>
                <a:latin typeface="Calibri" pitchFamily="34" charset="0"/>
                <a:ea typeface="Calibri" pitchFamily="34" charset="-122"/>
                <a:cs typeface="Calibri" pitchFamily="34" charset="-120"/>
              </a:rPr>
              <a:t>Cap</a:t>
            </a:r>
            <a:endParaRPr lang="en-US" sz="1067" dirty="0"/>
          </a:p>
        </p:txBody>
      </p:sp>
      <p:sp>
        <p:nvSpPr>
          <p:cNvPr id="50" name="Shape 48"/>
          <p:cNvSpPr/>
          <p:nvPr/>
        </p:nvSpPr>
        <p:spPr>
          <a:xfrm>
            <a:off x="8802624" y="877824"/>
            <a:ext cx="3121152" cy="4328160"/>
          </a:xfrm>
          <a:prstGeom prst="roundRect">
            <a:avLst>
              <a:gd name="adj" fmla="val 468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51" name="Shape 49"/>
          <p:cNvSpPr/>
          <p:nvPr/>
        </p:nvSpPr>
        <p:spPr>
          <a:xfrm>
            <a:off x="8802624" y="877824"/>
            <a:ext cx="3121152" cy="682752"/>
          </a:xfrm>
          <a:prstGeom prst="rect">
            <a:avLst/>
          </a:prstGeom>
          <a:solidFill>
            <a:srgbClr val="00B2C8"/>
          </a:solidFill>
          <a:ln w="12700">
            <a:solidFill>
              <a:srgbClr val="00B2C8"/>
            </a:solidFill>
            <a:prstDash val="solid"/>
          </a:ln>
        </p:spPr>
        <p:txBody>
          <a:bodyPr/>
          <a:lstStyle/>
          <a:p>
            <a:endParaRPr lang="en-US" sz="2400"/>
          </a:p>
        </p:txBody>
      </p:sp>
      <p:sp>
        <p:nvSpPr>
          <p:cNvPr id="52" name="Shape 50"/>
          <p:cNvSpPr/>
          <p:nvPr/>
        </p:nvSpPr>
        <p:spPr>
          <a:xfrm>
            <a:off x="8802624" y="1341120"/>
            <a:ext cx="3121152" cy="219456"/>
          </a:xfrm>
          <a:prstGeom prst="rect">
            <a:avLst/>
          </a:prstGeom>
          <a:solidFill>
            <a:srgbClr val="00B2C8"/>
          </a:solidFill>
          <a:ln w="12700">
            <a:solidFill>
              <a:srgbClr val="00B2C8"/>
            </a:solidFill>
            <a:prstDash val="solid"/>
          </a:ln>
        </p:spPr>
        <p:txBody>
          <a:bodyPr/>
          <a:lstStyle/>
          <a:p>
            <a:endParaRPr lang="en-US" sz="2400"/>
          </a:p>
        </p:txBody>
      </p:sp>
      <p:sp>
        <p:nvSpPr>
          <p:cNvPr id="53" name="Shape 51"/>
          <p:cNvSpPr/>
          <p:nvPr/>
        </p:nvSpPr>
        <p:spPr>
          <a:xfrm>
            <a:off x="89245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54" name="Text 52"/>
          <p:cNvSpPr/>
          <p:nvPr/>
        </p:nvSpPr>
        <p:spPr>
          <a:xfrm>
            <a:off x="89245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3</a:t>
            </a:r>
            <a:endParaRPr lang="en-US" sz="1467" dirty="0"/>
          </a:p>
        </p:txBody>
      </p:sp>
      <p:sp>
        <p:nvSpPr>
          <p:cNvPr id="55" name="Text 53"/>
          <p:cNvSpPr/>
          <p:nvPr/>
        </p:nvSpPr>
        <p:spPr>
          <a:xfrm>
            <a:off x="9460992" y="938784"/>
            <a:ext cx="2365248"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 Step 2  (Bid Capped)</a:t>
            </a:r>
            <a:endParaRPr lang="en-US" sz="1667" dirty="0"/>
          </a:p>
        </p:txBody>
      </p:sp>
      <p:sp>
        <p:nvSpPr>
          <p:cNvPr id="56" name="Shape 54"/>
          <p:cNvSpPr/>
          <p:nvPr/>
        </p:nvSpPr>
        <p:spPr>
          <a:xfrm>
            <a:off x="8948928" y="2208325"/>
            <a:ext cx="2828544" cy="1109472"/>
          </a:xfrm>
          <a:prstGeom prst="rect">
            <a:avLst/>
          </a:prstGeom>
          <a:solidFill>
            <a:srgbClr val="EDF7F9"/>
          </a:solidFill>
          <a:ln w="12700">
            <a:solidFill>
              <a:srgbClr val="B2DDE5"/>
            </a:solidFill>
            <a:prstDash val="solid"/>
          </a:ln>
        </p:spPr>
        <p:txBody>
          <a:bodyPr/>
          <a:lstStyle/>
          <a:p>
            <a:endParaRPr lang="en-US" sz="2400"/>
          </a:p>
        </p:txBody>
      </p:sp>
      <p:sp>
        <p:nvSpPr>
          <p:cNvPr id="57" name="Shape 55"/>
          <p:cNvSpPr/>
          <p:nvPr/>
        </p:nvSpPr>
        <p:spPr>
          <a:xfrm>
            <a:off x="8997696" y="2315696"/>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58" name="Text 56"/>
          <p:cNvSpPr/>
          <p:nvPr/>
        </p:nvSpPr>
        <p:spPr>
          <a:xfrm>
            <a:off x="8997696" y="2305861"/>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−0.02</a:t>
            </a:r>
            <a:endParaRPr lang="en-US" sz="1133" dirty="0"/>
          </a:p>
        </p:txBody>
      </p:sp>
      <p:sp>
        <p:nvSpPr>
          <p:cNvPr id="59" name="Text 57"/>
          <p:cNvSpPr/>
          <p:nvPr/>
        </p:nvSpPr>
        <p:spPr>
          <a:xfrm>
            <a:off x="9680448" y="2281477"/>
            <a:ext cx="2023872" cy="268224"/>
          </a:xfrm>
          <a:prstGeom prst="rect">
            <a:avLst/>
          </a:prstGeom>
          <a:noFill/>
          <a:ln/>
        </p:spPr>
        <p:txBody>
          <a:bodyPr wrap="square" lIns="0" tIns="0" rIns="0" bIns="0" rtlCol="0" anchor="t"/>
          <a:lstStyle/>
          <a:p>
            <a:r>
              <a:rPr lang="en-US" sz="1267" b="1" dirty="0">
                <a:solidFill>
                  <a:srgbClr val="00606B"/>
                </a:solidFill>
                <a:latin typeface="Calibri" pitchFamily="34" charset="0"/>
                <a:ea typeface="Calibri" pitchFamily="34" charset="-122"/>
                <a:cs typeface="Calibri" pitchFamily="34" charset="-120"/>
              </a:rPr>
              <a:t>Shift Factor Rule</a:t>
            </a:r>
            <a:endParaRPr lang="en-US" sz="1267" dirty="0"/>
          </a:p>
        </p:txBody>
      </p:sp>
      <p:sp>
        <p:nvSpPr>
          <p:cNvPr id="60" name="Text 58"/>
          <p:cNvSpPr/>
          <p:nvPr/>
        </p:nvSpPr>
        <p:spPr>
          <a:xfrm>
            <a:off x="9680448" y="2549701"/>
            <a:ext cx="2023872" cy="658368"/>
          </a:xfrm>
          <a:prstGeom prst="rect">
            <a:avLst/>
          </a:prstGeom>
          <a:noFill/>
          <a:ln/>
        </p:spPr>
        <p:txBody>
          <a:bodyPr wrap="square" lIns="0" tIns="0" rIns="0" bIns="0" rtlCol="0" anchor="t"/>
          <a:lstStyle/>
          <a:p>
            <a:r>
              <a:rPr lang="en-US" sz="1100" dirty="0">
                <a:solidFill>
                  <a:srgbClr val="2D3748"/>
                </a:solidFill>
                <a:latin typeface="+mj-lt"/>
                <a:ea typeface="Calibri" pitchFamily="34" charset="-122"/>
                <a:cs typeface="Calibri" pitchFamily="34" charset="-120"/>
              </a:rPr>
              <a:t>Only PCLRs with a Shift Factor ≤ </a:t>
            </a:r>
            <a:r>
              <a:rPr lang="en-US" sz="1100" b="1" dirty="0">
                <a:solidFill>
                  <a:srgbClr val="2D3748"/>
                </a:solidFill>
                <a:latin typeface="+mj-lt"/>
                <a:ea typeface="Calibri" pitchFamily="34" charset="-122"/>
                <a:cs typeface="Calibri" pitchFamily="34" charset="-120"/>
              </a:rPr>
              <a:t>−0.02 </a:t>
            </a:r>
            <a:r>
              <a:rPr lang="en-US" sz="1100" dirty="0">
                <a:solidFill>
                  <a:srgbClr val="2D3748"/>
                </a:solidFill>
                <a:latin typeface="+mj-lt"/>
                <a:ea typeface="Calibri" pitchFamily="34" charset="-122"/>
                <a:cs typeface="Calibri" pitchFamily="34" charset="-120"/>
              </a:rPr>
              <a:t>on a matching constraint are eligible for bid capping</a:t>
            </a:r>
            <a:endParaRPr lang="en-US" sz="1100" dirty="0">
              <a:latin typeface="+mj-lt"/>
            </a:endParaRPr>
          </a:p>
        </p:txBody>
      </p:sp>
      <p:sp>
        <p:nvSpPr>
          <p:cNvPr id="61" name="Shape 59"/>
          <p:cNvSpPr/>
          <p:nvPr/>
        </p:nvSpPr>
        <p:spPr>
          <a:xfrm>
            <a:off x="8948928" y="3378757"/>
            <a:ext cx="2828544" cy="1121664"/>
          </a:xfrm>
          <a:prstGeom prst="rect">
            <a:avLst/>
          </a:prstGeom>
          <a:solidFill>
            <a:srgbClr val="EDF7F9"/>
          </a:solidFill>
          <a:ln w="12700">
            <a:solidFill>
              <a:srgbClr val="B2DDE5"/>
            </a:solidFill>
            <a:prstDash val="solid"/>
          </a:ln>
        </p:spPr>
        <p:txBody>
          <a:bodyPr/>
          <a:lstStyle/>
          <a:p>
            <a:endParaRPr lang="en-US" sz="2400"/>
          </a:p>
        </p:txBody>
      </p:sp>
      <p:sp>
        <p:nvSpPr>
          <p:cNvPr id="62" name="Shape 60"/>
          <p:cNvSpPr/>
          <p:nvPr/>
        </p:nvSpPr>
        <p:spPr>
          <a:xfrm>
            <a:off x="8997696" y="3486128"/>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63" name="Text 61"/>
          <p:cNvSpPr/>
          <p:nvPr/>
        </p:nvSpPr>
        <p:spPr>
          <a:xfrm>
            <a:off x="8997696" y="3476293"/>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CAP</a:t>
            </a:r>
            <a:endParaRPr lang="en-US" sz="1133" dirty="0"/>
          </a:p>
        </p:txBody>
      </p:sp>
      <p:sp>
        <p:nvSpPr>
          <p:cNvPr id="64" name="Text 62"/>
          <p:cNvSpPr/>
          <p:nvPr/>
        </p:nvSpPr>
        <p:spPr>
          <a:xfrm>
            <a:off x="9680448" y="3451909"/>
            <a:ext cx="2023872" cy="268224"/>
          </a:xfrm>
          <a:prstGeom prst="rect">
            <a:avLst/>
          </a:prstGeom>
          <a:noFill/>
          <a:ln/>
        </p:spPr>
        <p:txBody>
          <a:bodyPr wrap="square" lIns="0" tIns="0" rIns="0" bIns="0" rtlCol="0" anchor="t"/>
          <a:lstStyle/>
          <a:p>
            <a:r>
              <a:rPr lang="en-US" sz="1267" b="1" dirty="0">
                <a:solidFill>
                  <a:srgbClr val="00606B"/>
                </a:solidFill>
                <a:latin typeface="Calibri" pitchFamily="34" charset="0"/>
                <a:ea typeface="Calibri" pitchFamily="34" charset="-122"/>
                <a:cs typeface="Calibri" pitchFamily="34" charset="-120"/>
              </a:rPr>
              <a:t>Bid Cap Applied</a:t>
            </a:r>
            <a:endParaRPr lang="en-US" sz="1267" dirty="0"/>
          </a:p>
        </p:txBody>
      </p:sp>
      <p:sp>
        <p:nvSpPr>
          <p:cNvPr id="65" name="Text 63"/>
          <p:cNvSpPr/>
          <p:nvPr/>
        </p:nvSpPr>
        <p:spPr>
          <a:xfrm>
            <a:off x="9680448" y="3720133"/>
            <a:ext cx="2023872" cy="658368"/>
          </a:xfrm>
          <a:prstGeom prst="rect">
            <a:avLst/>
          </a:prstGeom>
          <a:noFill/>
          <a:ln/>
        </p:spPr>
        <p:txBody>
          <a:bodyPr wrap="square" lIns="0" tIns="0" rIns="0" bIns="0" rtlCol="0" anchor="t"/>
          <a:lstStyle/>
          <a:p>
            <a:r>
              <a:rPr lang="en-US" sz="1100" dirty="0">
                <a:solidFill>
                  <a:srgbClr val="2D3748"/>
                </a:solidFill>
                <a:latin typeface="+mj-lt"/>
                <a:ea typeface="Calibri" pitchFamily="34" charset="-122"/>
                <a:cs typeface="Calibri" pitchFamily="34" charset="-120"/>
              </a:rPr>
              <a:t>The PCLR's Energy Bid Curve is capped at the </a:t>
            </a:r>
            <a:r>
              <a:rPr lang="en-US" sz="1100" b="1" dirty="0">
                <a:solidFill>
                  <a:srgbClr val="2D3748"/>
                </a:solidFill>
                <a:latin typeface="+mj-lt"/>
                <a:ea typeface="Calibri" pitchFamily="34" charset="-122"/>
                <a:cs typeface="Calibri" pitchFamily="34" charset="-120"/>
              </a:rPr>
              <a:t>Adjusted Bid Cap </a:t>
            </a:r>
            <a:r>
              <a:rPr lang="en-US" sz="1100" dirty="0">
                <a:solidFill>
                  <a:srgbClr val="2D3748"/>
                </a:solidFill>
                <a:latin typeface="+mj-lt"/>
                <a:ea typeface="Calibri" pitchFamily="34" charset="-122"/>
                <a:cs typeface="Calibri" pitchFamily="34" charset="-120"/>
              </a:rPr>
              <a:t>(ABC) value before Step 2 executes</a:t>
            </a:r>
            <a:endParaRPr lang="en-US" sz="1100" dirty="0">
              <a:latin typeface="+mj-lt"/>
            </a:endParaRPr>
          </a:p>
        </p:txBody>
      </p:sp>
      <p:sp>
        <p:nvSpPr>
          <p:cNvPr id="68" name="Text 66"/>
          <p:cNvSpPr/>
          <p:nvPr/>
        </p:nvSpPr>
        <p:spPr>
          <a:xfrm>
            <a:off x="8997696" y="4145280"/>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a:t>
            </a:r>
            <a:endParaRPr lang="en-US" sz="1133" dirty="0"/>
          </a:p>
        </p:txBody>
      </p:sp>
      <p:sp>
        <p:nvSpPr>
          <p:cNvPr id="71" name="Shape 69"/>
          <p:cNvSpPr/>
          <p:nvPr/>
        </p:nvSpPr>
        <p:spPr>
          <a:xfrm>
            <a:off x="0" y="5437632"/>
            <a:ext cx="12192000" cy="1426464"/>
          </a:xfrm>
          <a:prstGeom prst="rect">
            <a:avLst/>
          </a:prstGeom>
          <a:solidFill>
            <a:srgbClr val="00606B"/>
          </a:solidFill>
          <a:ln w="12700">
            <a:solidFill>
              <a:srgbClr val="00606B"/>
            </a:solidFill>
            <a:prstDash val="solid"/>
          </a:ln>
        </p:spPr>
        <p:txBody>
          <a:bodyPr/>
          <a:lstStyle/>
          <a:p>
            <a:endParaRPr lang="en-US" sz="2400"/>
          </a:p>
        </p:txBody>
      </p:sp>
      <p:sp>
        <p:nvSpPr>
          <p:cNvPr id="72" name="Shape 70"/>
          <p:cNvSpPr/>
          <p:nvPr/>
        </p:nvSpPr>
        <p:spPr>
          <a:xfrm>
            <a:off x="0" y="5437632"/>
            <a:ext cx="12192000" cy="73152"/>
          </a:xfrm>
          <a:prstGeom prst="rect">
            <a:avLst/>
          </a:prstGeom>
          <a:solidFill>
            <a:srgbClr val="00B2C8"/>
          </a:solidFill>
          <a:ln w="12700">
            <a:solidFill>
              <a:srgbClr val="00B2C8"/>
            </a:solidFill>
            <a:prstDash val="solid"/>
          </a:ln>
        </p:spPr>
        <p:txBody>
          <a:bodyPr/>
          <a:lstStyle/>
          <a:p>
            <a:endParaRPr lang="en-US" sz="2400"/>
          </a:p>
        </p:txBody>
      </p:sp>
      <p:sp>
        <p:nvSpPr>
          <p:cNvPr id="73" name="Text 71"/>
          <p:cNvSpPr/>
          <p:nvPr/>
        </p:nvSpPr>
        <p:spPr>
          <a:xfrm>
            <a:off x="487680" y="5559552"/>
            <a:ext cx="2804160" cy="365760"/>
          </a:xfrm>
          <a:prstGeom prst="rect">
            <a:avLst/>
          </a:prstGeom>
          <a:noFill/>
          <a:ln/>
        </p:spPr>
        <p:txBody>
          <a:bodyPr wrap="square" lIns="0" tIns="0" rIns="0" bIns="0" rtlCol="0" anchor="ctr"/>
          <a:lstStyle/>
          <a:p>
            <a:r>
              <a:rPr lang="en-US" sz="1400" b="1" dirty="0">
                <a:solidFill>
                  <a:srgbClr val="00B2C8"/>
                </a:solidFill>
                <a:latin typeface="Calibri" pitchFamily="34" charset="0"/>
                <a:ea typeface="Calibri" pitchFamily="34" charset="-122"/>
                <a:cs typeface="Calibri" pitchFamily="34" charset="-120"/>
              </a:rPr>
              <a:t>Adjusted Bid Cap Formula:</a:t>
            </a:r>
            <a:endParaRPr lang="en-US" sz="1400" dirty="0"/>
          </a:p>
        </p:txBody>
      </p:sp>
      <p:sp>
        <p:nvSpPr>
          <p:cNvPr id="74" name="Text 72"/>
          <p:cNvSpPr/>
          <p:nvPr/>
        </p:nvSpPr>
        <p:spPr>
          <a:xfrm>
            <a:off x="487680" y="5900928"/>
            <a:ext cx="11216640" cy="633984"/>
          </a:xfrm>
          <a:prstGeom prst="rect">
            <a:avLst/>
          </a:prstGeom>
          <a:noFill/>
          <a:ln/>
        </p:spPr>
        <p:txBody>
          <a:bodyPr wrap="square" lIns="0" tIns="0" rIns="0" bIns="0" rtlCol="0" anchor="ctr"/>
          <a:lstStyle/>
          <a:p>
            <a:r>
              <a:rPr lang="en-US" sz="2267" b="1" dirty="0">
                <a:solidFill>
                  <a:srgbClr val="FFFFFF"/>
                </a:solidFill>
                <a:latin typeface="Calibri" pitchFamily="34" charset="0"/>
                <a:ea typeface="Calibri" pitchFamily="34" charset="-122"/>
                <a:cs typeface="Calibri" pitchFamily="34" charset="-120"/>
              </a:rPr>
              <a:t>ABC</a:t>
            </a:r>
            <a:r>
              <a:rPr lang="en-US" sz="2267" dirty="0">
                <a:solidFill>
                  <a:srgbClr val="00B2C8"/>
                </a:solidFill>
                <a:latin typeface="Calibri" pitchFamily="34" charset="0"/>
                <a:ea typeface="Calibri" pitchFamily="34" charset="-122"/>
                <a:cs typeface="Calibri" pitchFamily="34" charset="-120"/>
              </a:rPr>
              <a:t>  =  </a:t>
            </a:r>
            <a:r>
              <a:rPr lang="en-US" sz="2000" b="1" dirty="0">
                <a:solidFill>
                  <a:srgbClr val="7DD8E8"/>
                </a:solidFill>
                <a:latin typeface="Calibri" pitchFamily="34" charset="0"/>
                <a:ea typeface="Calibri" pitchFamily="34" charset="-122"/>
                <a:cs typeface="Calibri" pitchFamily="34" charset="-120"/>
              </a:rPr>
              <a:t>Step 1 System Lambda</a:t>
            </a:r>
            <a:r>
              <a:rPr lang="en-US" sz="2267" dirty="0">
                <a:solidFill>
                  <a:srgbClr val="00B2C8"/>
                </a:solidFill>
                <a:latin typeface="Calibri" pitchFamily="34" charset="0"/>
                <a:ea typeface="Calibri" pitchFamily="34" charset="-122"/>
                <a:cs typeface="Calibri" pitchFamily="34" charset="-120"/>
              </a:rPr>
              <a:t>  −  </a:t>
            </a:r>
            <a:r>
              <a:rPr lang="en-US" sz="2000" b="1" dirty="0">
                <a:solidFill>
                  <a:srgbClr val="FFD580"/>
                </a:solidFill>
                <a:latin typeface="Calibri" pitchFamily="34" charset="0"/>
                <a:ea typeface="Calibri" pitchFamily="34" charset="-122"/>
                <a:cs typeface="Calibri" pitchFamily="34" charset="-120"/>
              </a:rPr>
              <a:t>max ( MaxShadowPrice × ShiftFactor )</a:t>
            </a:r>
            <a:r>
              <a:rPr lang="en-US" sz="2000" dirty="0">
                <a:solidFill>
                  <a:srgbClr val="FFFFFF"/>
                </a:solidFill>
                <a:latin typeface="Calibri" pitchFamily="34" charset="0"/>
                <a:ea typeface="Calibri" pitchFamily="34" charset="-122"/>
                <a:cs typeface="Calibri" pitchFamily="34" charset="-120"/>
              </a:rPr>
              <a:t>  −  $0.01 / MWh</a:t>
            </a:r>
            <a:endParaRPr lang="en-US" sz="2267" dirty="0"/>
          </a:p>
        </p:txBody>
      </p:sp>
      <p:sp>
        <p:nvSpPr>
          <p:cNvPr id="75" name="Text 73"/>
          <p:cNvSpPr/>
          <p:nvPr/>
        </p:nvSpPr>
        <p:spPr>
          <a:xfrm>
            <a:off x="487680" y="6510528"/>
            <a:ext cx="11216640" cy="304800"/>
          </a:xfrm>
          <a:prstGeom prst="rect">
            <a:avLst/>
          </a:prstGeom>
          <a:noFill/>
          <a:ln/>
        </p:spPr>
        <p:txBody>
          <a:bodyPr wrap="square" lIns="0" tIns="0" rIns="0" bIns="0" rtlCol="0" anchor="ctr"/>
          <a:lstStyle/>
          <a:p>
            <a:r>
              <a:rPr lang="en-US" sz="1133" dirty="0">
                <a:solidFill>
                  <a:srgbClr val="88C8D4"/>
                </a:solidFill>
                <a:latin typeface="Calibri" pitchFamily="34" charset="0"/>
                <a:ea typeface="Calibri" pitchFamily="34" charset="-122"/>
                <a:cs typeface="Calibri" pitchFamily="34" charset="-120"/>
              </a:rPr>
              <a:t>Only applied where PCLR Shift Factor ≤ −0.02  |  Constraint must appear in prior-run trigger list  |  No standard market mitigation applies to Energy Bid Curves</a:t>
            </a:r>
            <a:endParaRPr lang="en-US" sz="1133" dirty="0"/>
          </a:p>
        </p:txBody>
      </p:sp>
      <p:sp>
        <p:nvSpPr>
          <p:cNvPr id="76" name="Title 75">
            <a:extLst>
              <a:ext uri="{FF2B5EF4-FFF2-40B4-BE49-F238E27FC236}">
                <a16:creationId xmlns:a16="http://schemas.microsoft.com/office/drawing/2014/main" id="{99F85A85-99D9-24B4-88C4-19050232A3CE}"/>
              </a:ext>
            </a:extLst>
          </p:cNvPr>
          <p:cNvSpPr>
            <a:spLocks noGrp="1"/>
          </p:cNvSpPr>
          <p:nvPr>
            <p:ph type="title"/>
          </p:nvPr>
        </p:nvSpPr>
        <p:spPr/>
        <p:txBody>
          <a:bodyPr/>
          <a:lstStyle/>
          <a:p>
            <a:r>
              <a:rPr lang="en-US" dirty="0"/>
              <a:t>Provision CLR (PCLR) – Dynamic Bid Capping Process</a:t>
            </a:r>
          </a:p>
        </p:txBody>
      </p:sp>
    </p:spTree>
    <p:extLst>
      <p:ext uri="{BB962C8B-B14F-4D97-AF65-F5344CB8AC3E}">
        <p14:creationId xmlns:p14="http://schemas.microsoft.com/office/powerpoint/2010/main" val="166167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72C6-80AE-AF86-BD01-42B028C95486}"/>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0F2F12C-06AC-EBE3-D8E7-C5D4D182C5E2}"/>
              </a:ext>
            </a:extLst>
          </p:cNvPr>
          <p:cNvGraphicFramePr>
            <a:graphicFrameLocks noChangeAspect="1"/>
          </p:cNvGraphicFramePr>
          <p:nvPr>
            <p:custDataLst>
              <p:tags r:id="rId2"/>
            </p:custDataLst>
            <p:extLst>
              <p:ext uri="{D42A27DB-BD31-4B8C-83A1-F6EECF244321}">
                <p14:modId xmlns:p14="http://schemas.microsoft.com/office/powerpoint/2010/main" val="448149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70F2F12C-06AC-EBE3-D8E7-C5D4D182C5E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5E76F287-FEDE-36F7-DC22-C56634BB6045}"/>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rId14" action="ppaction://hlinksldjump"/>
            <a:extLst>
              <a:ext uri="{FF2B5EF4-FFF2-40B4-BE49-F238E27FC236}">
                <a16:creationId xmlns:a16="http://schemas.microsoft.com/office/drawing/2014/main" id="{1C3445F1-06A3-FE5A-01C4-2B5DEC946FD2}"/>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0" name="Text Placeholder 2">
            <a:hlinkClick r:id="rId15" action="ppaction://hlinksldjump"/>
            <a:extLst>
              <a:ext uri="{FF2B5EF4-FFF2-40B4-BE49-F238E27FC236}">
                <a16:creationId xmlns:a16="http://schemas.microsoft.com/office/drawing/2014/main" id="{DC42D95D-884A-E9FA-89D7-D938C2DE8124}"/>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48" name="Text Placeholder 2">
            <a:extLst>
              <a:ext uri="{FF2B5EF4-FFF2-40B4-BE49-F238E27FC236}">
                <a16:creationId xmlns:a16="http://schemas.microsoft.com/office/drawing/2014/main" id="{053832EE-ADC5-4F2B-D684-F6808179ACE1}"/>
              </a:ext>
            </a:extLst>
          </p:cNvPr>
          <p:cNvSpPr>
            <a:spLocks noGrp="1"/>
          </p:cNvSpPr>
          <p:nvPr>
            <p:custDataLst>
              <p:tags r:id="rId5"/>
            </p:custDataLst>
          </p:nvPr>
        </p:nvSpPr>
        <p:spPr bwMode="auto">
          <a:xfrm>
            <a:off x="4052888" y="243840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BYOG discussion</a:t>
            </a:r>
          </a:p>
        </p:txBody>
      </p:sp>
      <p:sp>
        <p:nvSpPr>
          <p:cNvPr id="13" name="Text Placeholder 2">
            <a:hlinkClick r:id="rId16" action="ppaction://hlinksldjump"/>
            <a:extLst>
              <a:ext uri="{FF2B5EF4-FFF2-40B4-BE49-F238E27FC236}">
                <a16:creationId xmlns:a16="http://schemas.microsoft.com/office/drawing/2014/main" id="{E092FBC4-E861-C53E-104C-6ED5F4576EC0}"/>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a:cs typeface="Arial"/>
              </a:rPr>
              <a:t>Detailed review of ERCOT comments</a:t>
            </a:r>
            <a:endParaRPr lang="en-US"/>
          </a:p>
        </p:txBody>
      </p:sp>
      <p:sp>
        <p:nvSpPr>
          <p:cNvPr id="16" name="Text Placeholder 2">
            <a:hlinkClick r:id="rId17" action="ppaction://hlinksldjump"/>
            <a:extLst>
              <a:ext uri="{FF2B5EF4-FFF2-40B4-BE49-F238E27FC236}">
                <a16:creationId xmlns:a16="http://schemas.microsoft.com/office/drawing/2014/main" id="{D7620781-345E-35A8-D5C2-32F9CCB5231F}"/>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7" name="Text Placeholder 2">
            <a:hlinkClick r:id="rId18" action="ppaction://hlinksldjump"/>
            <a:extLst>
              <a:ext uri="{FF2B5EF4-FFF2-40B4-BE49-F238E27FC236}">
                <a16:creationId xmlns:a16="http://schemas.microsoft.com/office/drawing/2014/main" id="{8FBD3062-963D-B360-7BF6-7EEADDF91EE3}"/>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Project No. 58481 deep-dive</a:t>
            </a:r>
          </a:p>
        </p:txBody>
      </p:sp>
      <p:sp>
        <p:nvSpPr>
          <p:cNvPr id="18" name="Text Placeholder 2">
            <a:hlinkClick r:id="rId19" action="ppaction://hlinksldjump"/>
            <a:extLst>
              <a:ext uri="{FF2B5EF4-FFF2-40B4-BE49-F238E27FC236}">
                <a16:creationId xmlns:a16="http://schemas.microsoft.com/office/drawing/2014/main" id="{7E789108-6C2B-85B3-B1B6-A842A65D5672}"/>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4F5656B7-293E-231D-5F15-7D18E18E39AC}"/>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DEDD1AD6-D2B5-BFB2-F0A2-5A56BC7BAC39}"/>
              </a:ext>
            </a:extLst>
          </p:cNvPr>
          <p:cNvSpPr>
            <a:spLocks noGrp="1"/>
          </p:cNvSpPr>
          <p:nvPr>
            <p:ph type="sldNum" sz="quarter" idx="12"/>
          </p:nvPr>
        </p:nvSpPr>
        <p:spPr/>
        <p:txBody>
          <a:bodyPr/>
          <a:lstStyle/>
          <a:p>
            <a:fld id="{BCDE79FB-97BA-492B-8D57-F1373F9ADA95}" type="slidenum">
              <a:rPr lang="en-US" smtClean="0"/>
              <a:t>14</a:t>
            </a:fld>
            <a:endParaRPr lang="en-US"/>
          </a:p>
        </p:txBody>
      </p:sp>
    </p:spTree>
    <p:custDataLst>
      <p:tags r:id="rId1"/>
    </p:custDataLst>
    <p:extLst>
      <p:ext uri="{BB962C8B-B14F-4D97-AF65-F5344CB8AC3E}">
        <p14:creationId xmlns:p14="http://schemas.microsoft.com/office/powerpoint/2010/main" val="58418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4DB85-016D-30E8-620F-F905926A869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0AF863C-4757-2CB6-F538-0A6D57E6DF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6" name="think-cell data - do not delete" hidden="1">
                        <a:extLst>
                          <a:ext uri="{FF2B5EF4-FFF2-40B4-BE49-F238E27FC236}">
                            <a16:creationId xmlns:a16="http://schemas.microsoft.com/office/drawing/2014/main" id="{F0AF863C-4757-2CB6-F538-0A6D57E6DF3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10574225-E62B-1B0A-B20C-6E76808A5EF2}"/>
              </a:ext>
            </a:extLst>
          </p:cNvPr>
          <p:cNvSpPr>
            <a:spLocks noGrp="1"/>
          </p:cNvSpPr>
          <p:nvPr>
            <p:ph type="title"/>
          </p:nvPr>
        </p:nvSpPr>
        <p:spPr/>
        <p:txBody>
          <a:bodyPr vert="horz"/>
          <a:lstStyle/>
          <a:p>
            <a:r>
              <a:rPr lang="en-US"/>
              <a:t>BYOG Objectives: Allocation, Coordination, and Operating Agreement</a:t>
            </a:r>
          </a:p>
        </p:txBody>
      </p:sp>
      <p:sp>
        <p:nvSpPr>
          <p:cNvPr id="3" name="Slide Number Placeholder 5">
            <a:extLst>
              <a:ext uri="{FF2B5EF4-FFF2-40B4-BE49-F238E27FC236}">
                <a16:creationId xmlns:a16="http://schemas.microsoft.com/office/drawing/2014/main" id="{1860D747-39FC-674F-1568-66A5899AE4EC}"/>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15</a:t>
            </a:fld>
            <a:endParaRPr lang="en-US"/>
          </a:p>
        </p:txBody>
      </p:sp>
      <p:sp>
        <p:nvSpPr>
          <p:cNvPr id="8" name="TextBox 7">
            <a:extLst>
              <a:ext uri="{FF2B5EF4-FFF2-40B4-BE49-F238E27FC236}">
                <a16:creationId xmlns:a16="http://schemas.microsoft.com/office/drawing/2014/main" id="{8418668B-869B-E59A-6C1A-22B6C5E71053}"/>
              </a:ext>
            </a:extLst>
          </p:cNvPr>
          <p:cNvSpPr txBox="1">
            <a:spLocks/>
          </p:cNvSpPr>
          <p:nvPr>
            <p:custDataLst>
              <p:tags r:id="rId2"/>
            </p:custDataLst>
          </p:nvPr>
        </p:nvSpPr>
        <p:spPr>
          <a:xfrm>
            <a:off x="554736" y="3461727"/>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defRPr/>
            </a:pPr>
            <a:r>
              <a:rPr lang="en-US" sz="2000" b="1"/>
              <a:t>Allocation in Batch</a:t>
            </a:r>
            <a:endPar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C34CC03B-8D18-42AE-9B3F-DB5E6BCD8C5C}"/>
              </a:ext>
            </a:extLst>
          </p:cNvPr>
          <p:cNvSpPr txBox="1">
            <a:spLocks/>
          </p:cNvSpPr>
          <p:nvPr>
            <p:custDataLst>
              <p:tags r:id="rId3"/>
            </p:custDataLst>
          </p:nvPr>
        </p:nvSpPr>
        <p:spPr>
          <a:xfrm>
            <a:off x="4449399" y="3153951"/>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Load and Generator Coordination</a:t>
            </a:r>
          </a:p>
        </p:txBody>
      </p:sp>
      <p:sp>
        <p:nvSpPr>
          <p:cNvPr id="15" name="TextBox 14">
            <a:extLst>
              <a:ext uri="{FF2B5EF4-FFF2-40B4-BE49-F238E27FC236}">
                <a16:creationId xmlns:a16="http://schemas.microsoft.com/office/drawing/2014/main" id="{4E2D19E9-603C-9A66-6BA2-F53A5B2C5D4E}"/>
              </a:ext>
            </a:extLst>
          </p:cNvPr>
          <p:cNvSpPr txBox="1">
            <a:spLocks/>
          </p:cNvSpPr>
          <p:nvPr>
            <p:custDataLst>
              <p:tags r:id="rId4"/>
            </p:custDataLst>
          </p:nvPr>
        </p:nvSpPr>
        <p:spPr>
          <a:xfrm>
            <a:off x="8344063" y="3461727"/>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Operating Agreement</a:t>
            </a:r>
          </a:p>
        </p:txBody>
      </p:sp>
      <p:sp>
        <p:nvSpPr>
          <p:cNvPr id="22" name="TextBox 21">
            <a:extLst>
              <a:ext uri="{FF2B5EF4-FFF2-40B4-BE49-F238E27FC236}">
                <a16:creationId xmlns:a16="http://schemas.microsoft.com/office/drawing/2014/main" id="{E127A2F8-143E-51DD-2919-43160C0BFCDA}"/>
              </a:ext>
            </a:extLst>
          </p:cNvPr>
          <p:cNvSpPr txBox="1">
            <a:spLocks/>
          </p:cNvSpPr>
          <p:nvPr>
            <p:custDataLst>
              <p:tags r:id="rId5"/>
            </p:custDataLst>
          </p:nvPr>
        </p:nvSpPr>
        <p:spPr>
          <a:xfrm>
            <a:off x="554736" y="4037773"/>
            <a:ext cx="3293200" cy="180049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buNone/>
              <a:defRPr/>
            </a:pPr>
            <a:r>
              <a:rPr lang="en-US"/>
              <a:t>Load is assessed through the Batch Study process in consideration of co-location with generation</a:t>
            </a:r>
          </a:p>
          <a:p>
            <a:pPr lvl="0" algn="ctr">
              <a:buClr>
                <a:srgbClr val="000000"/>
              </a:buClr>
              <a:buNone/>
              <a:defRPr/>
            </a:pPr>
            <a:r>
              <a:rPr lang="en-US"/>
              <a:t>Load from the grid may be limited or zero, but higher load levels may be approved when considering co-located generation</a:t>
            </a:r>
            <a:endParaRPr kumimoji="0" lang="en-US" sz="16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8" name="TextBox 37">
            <a:extLst>
              <a:ext uri="{FF2B5EF4-FFF2-40B4-BE49-F238E27FC236}">
                <a16:creationId xmlns:a16="http://schemas.microsoft.com/office/drawing/2014/main" id="{7E0F78A2-5D3C-A342-27CF-E1809FD0B045}"/>
              </a:ext>
            </a:extLst>
          </p:cNvPr>
          <p:cNvSpPr txBox="1">
            <a:spLocks/>
          </p:cNvSpPr>
          <p:nvPr>
            <p:custDataLst>
              <p:tags r:id="rId6"/>
            </p:custDataLst>
          </p:nvPr>
        </p:nvSpPr>
        <p:spPr>
          <a:xfrm>
            <a:off x="4449399" y="4037773"/>
            <a:ext cx="3293200" cy="204671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buNone/>
              <a:defRPr/>
            </a:pPr>
            <a:r>
              <a:rPr lang="en-US"/>
              <a:t>Entity(</a:t>
            </a:r>
            <a:r>
              <a:rPr lang="en-US" err="1"/>
              <a:t>ies</a:t>
            </a:r>
            <a:r>
              <a:rPr lang="en-US"/>
              <a:t>) are responsible for self-limiting operations of the site to adhere to limits: load and generation must be coordinated to ensure compliance under all conditions</a:t>
            </a:r>
          </a:p>
          <a:p>
            <a:pPr lvl="0" algn="ctr">
              <a:buClr>
                <a:srgbClr val="000000"/>
              </a:buClr>
              <a:buNone/>
              <a:defRPr/>
            </a:pPr>
            <a:r>
              <a:rPr lang="en-US"/>
              <a:t>ERCOT Operations engaged on details of operational solutions to ensure reliable grid performance</a:t>
            </a:r>
            <a:endPar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01D7A2F3-5105-CFEF-2FF9-66CF4452B2B6}"/>
              </a:ext>
            </a:extLst>
          </p:cNvPr>
          <p:cNvSpPr txBox="1">
            <a:spLocks/>
          </p:cNvSpPr>
          <p:nvPr>
            <p:custDataLst>
              <p:tags r:id="rId7"/>
            </p:custDataLst>
          </p:nvPr>
        </p:nvSpPr>
        <p:spPr>
          <a:xfrm>
            <a:off x="8344063" y="4037773"/>
            <a:ext cx="3293200" cy="15542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buNone/>
              <a:defRPr/>
            </a:pPr>
            <a:r>
              <a:rPr lang="en-US"/>
              <a:t>Load and Generator enter into an operating agreement defined in protocols</a:t>
            </a:r>
          </a:p>
          <a:p>
            <a:pPr lvl="0" algn="ctr">
              <a:buClr>
                <a:srgbClr val="000000"/>
              </a:buClr>
              <a:buNone/>
              <a:defRPr/>
            </a:pPr>
            <a:r>
              <a:rPr lang="en-US"/>
              <a:t>The agreement defines obligations for self-limiting behavior, including load reduction upon generation loss</a:t>
            </a:r>
            <a:endParaRPr kumimoji="0" lang="en-US" sz="16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1" name="CustomIcon">
            <a:extLst>
              <a:ext uri="{FF2B5EF4-FFF2-40B4-BE49-F238E27FC236}">
                <a16:creationId xmlns:a16="http://schemas.microsoft.com/office/drawing/2014/main" id="{E4A8B253-0655-0256-707C-5DCB4B442C48}"/>
              </a:ext>
            </a:extLst>
          </p:cNvPr>
          <p:cNvGrpSpPr>
            <a:grpSpLocks/>
          </p:cNvGrpSpPr>
          <p:nvPr>
            <p:custDataLst>
              <p:tags r:id="rId8"/>
            </p:custDataLst>
          </p:nvPr>
        </p:nvGrpSpPr>
        <p:grpSpPr>
          <a:xfrm>
            <a:off x="9373678" y="1835342"/>
            <a:ext cx="1233970" cy="1233970"/>
            <a:chOff x="-205105" y="-205105"/>
            <a:chExt cx="1019810" cy="1019810"/>
          </a:xfrm>
        </p:grpSpPr>
        <p:sp>
          <p:nvSpPr>
            <p:cNvPr id="7" name="Oval 6">
              <a:extLst>
                <a:ext uri="{FF2B5EF4-FFF2-40B4-BE49-F238E27FC236}">
                  <a16:creationId xmlns:a16="http://schemas.microsoft.com/office/drawing/2014/main" id="{3B75D900-79DF-E791-0A8A-FA8C99F909B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581A09F-9C39-FBCD-1D6A-ADCA3200F6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21" name="CustomIcon">
            <a:extLst>
              <a:ext uri="{FF2B5EF4-FFF2-40B4-BE49-F238E27FC236}">
                <a16:creationId xmlns:a16="http://schemas.microsoft.com/office/drawing/2014/main" id="{ADF2938C-60DC-86F2-B5C7-B1190C69CED6}"/>
              </a:ext>
            </a:extLst>
          </p:cNvPr>
          <p:cNvGrpSpPr>
            <a:grpSpLocks/>
          </p:cNvGrpSpPr>
          <p:nvPr>
            <p:custDataLst>
              <p:tags r:id="rId9"/>
            </p:custDataLst>
          </p:nvPr>
        </p:nvGrpSpPr>
        <p:grpSpPr>
          <a:xfrm>
            <a:off x="5479014" y="1835342"/>
            <a:ext cx="1233970" cy="1233970"/>
            <a:chOff x="-205105" y="-205105"/>
            <a:chExt cx="1019810" cy="1019810"/>
          </a:xfrm>
        </p:grpSpPr>
        <p:sp>
          <p:nvSpPr>
            <p:cNvPr id="18" name="Oval 17">
              <a:extLst>
                <a:ext uri="{FF2B5EF4-FFF2-40B4-BE49-F238E27FC236}">
                  <a16:creationId xmlns:a16="http://schemas.microsoft.com/office/drawing/2014/main" id="{2BAA3693-8C71-A934-6E42-00DA5701485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FF229D0-A47C-D0AB-E05C-D71E315F2F3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30" name="CustomIcon">
            <a:extLst>
              <a:ext uri="{FF2B5EF4-FFF2-40B4-BE49-F238E27FC236}">
                <a16:creationId xmlns:a16="http://schemas.microsoft.com/office/drawing/2014/main" id="{0CCF812B-93ED-A16B-DC72-EC74A3F87334}"/>
              </a:ext>
            </a:extLst>
          </p:cNvPr>
          <p:cNvGrpSpPr>
            <a:grpSpLocks/>
          </p:cNvGrpSpPr>
          <p:nvPr>
            <p:custDataLst>
              <p:tags r:id="rId10"/>
            </p:custDataLst>
          </p:nvPr>
        </p:nvGrpSpPr>
        <p:grpSpPr>
          <a:xfrm>
            <a:off x="1584351" y="1835342"/>
            <a:ext cx="1233970" cy="1233970"/>
            <a:chOff x="-205105" y="-205105"/>
            <a:chExt cx="1019810" cy="1019810"/>
          </a:xfrm>
        </p:grpSpPr>
        <p:sp>
          <p:nvSpPr>
            <p:cNvPr id="23" name="Oval 22">
              <a:extLst>
                <a:ext uri="{FF2B5EF4-FFF2-40B4-BE49-F238E27FC236}">
                  <a16:creationId xmlns:a16="http://schemas.microsoft.com/office/drawing/2014/main" id="{F6A2D4C0-08C3-1446-8BA3-D2B54B119921}"/>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41FDC8F-3D97-B49E-833A-49E3C7307C9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cxnSp>
        <p:nvCxnSpPr>
          <p:cNvPr id="37" name="Straight Connector 36">
            <a:extLst>
              <a:ext uri="{FF2B5EF4-FFF2-40B4-BE49-F238E27FC236}">
                <a16:creationId xmlns:a16="http://schemas.microsoft.com/office/drawing/2014/main" id="{5AB4913C-5257-2093-319C-BEDB871BBE52}"/>
              </a:ext>
            </a:extLst>
          </p:cNvPr>
          <p:cNvCxnSpPr>
            <a:cxnSpLocks/>
          </p:cNvCxnSpPr>
          <p:nvPr/>
        </p:nvCxnSpPr>
        <p:spPr>
          <a:xfrm>
            <a:off x="554736" y="3855286"/>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1F73BCC-1AC8-CA22-6E3F-B53D36789F81}"/>
              </a:ext>
            </a:extLst>
          </p:cNvPr>
          <p:cNvCxnSpPr>
            <a:cxnSpLocks/>
          </p:cNvCxnSpPr>
          <p:nvPr/>
        </p:nvCxnSpPr>
        <p:spPr>
          <a:xfrm>
            <a:off x="4449399" y="3855286"/>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6DA45D5-93D6-B691-9AB4-DBEE340BF9A9}"/>
              </a:ext>
            </a:extLst>
          </p:cNvPr>
          <p:cNvCxnSpPr>
            <a:cxnSpLocks/>
          </p:cNvCxnSpPr>
          <p:nvPr/>
        </p:nvCxnSpPr>
        <p:spPr>
          <a:xfrm>
            <a:off x="8344063" y="3855286"/>
            <a:ext cx="3293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84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06884CAB-DE0D-8E60-40E1-22F4F8334B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6" name="Object 2" hidden="1">
                        <a:extLst>
                          <a:ext uri="{FF2B5EF4-FFF2-40B4-BE49-F238E27FC236}">
                            <a16:creationId xmlns:a16="http://schemas.microsoft.com/office/drawing/2014/main" id="{06884CAB-DE0D-8E60-40E1-22F4F8334BA9}"/>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12860-9B00-2FE8-E807-0273DF2FC30E}"/>
              </a:ext>
            </a:extLst>
          </p:cNvPr>
          <p:cNvSpPr>
            <a:spLocks noGrp="1"/>
          </p:cNvSpPr>
          <p:nvPr>
            <p:ph type="title"/>
          </p:nvPr>
        </p:nvSpPr>
        <p:spPr>
          <a:xfrm>
            <a:off x="1257300" y="457200"/>
            <a:ext cx="10401300" cy="553998"/>
          </a:xfrm>
        </p:spPr>
        <p:txBody>
          <a:bodyPr vert="horz">
            <a:spAutoFit/>
          </a:bodyPr>
          <a:lstStyle/>
          <a:p>
            <a:r>
              <a:rPr lang="en-US" sz="2000"/>
              <a:t>Conceptual Batch Zero BYOG operating configurations for Large Load interconnection</a:t>
            </a:r>
            <a:r>
              <a:rPr lang="en-US" sz="2000" baseline="30000"/>
              <a:t>3</a:t>
            </a:r>
            <a:endParaRPr lang="de-DE" sz="2000"/>
          </a:p>
        </p:txBody>
      </p:sp>
      <p:grpSp>
        <p:nvGrpSpPr>
          <p:cNvPr id="17" name="Group 16">
            <a:extLst>
              <a:ext uri="{FF2B5EF4-FFF2-40B4-BE49-F238E27FC236}">
                <a16:creationId xmlns:a16="http://schemas.microsoft.com/office/drawing/2014/main" id="{4420F596-3C1D-9C40-C746-336C50AC0538}"/>
              </a:ext>
            </a:extLst>
          </p:cNvPr>
          <p:cNvGrpSpPr/>
          <p:nvPr/>
        </p:nvGrpSpPr>
        <p:grpSpPr>
          <a:xfrm>
            <a:off x="1359358" y="1473424"/>
            <a:ext cx="4736640" cy="285750"/>
            <a:chOff x="554735" y="1724025"/>
            <a:chExt cx="6967728" cy="285750"/>
          </a:xfrm>
        </p:grpSpPr>
        <p:sp>
          <p:nvSpPr>
            <p:cNvPr id="18" name="TextBox 17">
              <a:extLst>
                <a:ext uri="{FF2B5EF4-FFF2-40B4-BE49-F238E27FC236}">
                  <a16:creationId xmlns:a16="http://schemas.microsoft.com/office/drawing/2014/main" id="{7A313CF8-E03D-B89B-941A-9320257A893C}"/>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Self-Limiting Facility (SLF)</a:t>
              </a:r>
              <a:endParaRPr lang="en-US" sz="1400" i="1"/>
            </a:p>
          </p:txBody>
        </p:sp>
        <p:cxnSp>
          <p:nvCxnSpPr>
            <p:cNvPr id="19" name="LineBasicDefault 292">
              <a:extLst>
                <a:ext uri="{FF2B5EF4-FFF2-40B4-BE49-F238E27FC236}">
                  <a16:creationId xmlns:a16="http://schemas.microsoft.com/office/drawing/2014/main" id="{9DAC2BF0-7EE7-7B9C-8C5F-E9DAC168F520}"/>
                </a:ext>
              </a:extLst>
            </p:cNvPr>
            <p:cNvCxnSpPr>
              <a:cxnSpLocks/>
            </p:cNvCxnSpPr>
            <p:nvPr>
              <p:custDataLst>
                <p:tags r:id="rId11"/>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2" name="4. Footnote">
            <a:extLst>
              <a:ext uri="{FF2B5EF4-FFF2-40B4-BE49-F238E27FC236}">
                <a16:creationId xmlns:a16="http://schemas.microsoft.com/office/drawing/2014/main" id="{E4A68C18-8802-7099-8FA2-09D55C9A4C96}"/>
              </a:ext>
            </a:extLst>
          </p:cNvPr>
          <p:cNvSpPr txBox="1"/>
          <p:nvPr>
            <p:custDataLst>
              <p:tags r:id="rId2"/>
            </p:custDataLst>
          </p:nvPr>
        </p:nvSpPr>
        <p:spPr>
          <a:xfrm>
            <a:off x="554734"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33" name="TextBox 62">
            <a:extLst>
              <a:ext uri="{FF2B5EF4-FFF2-40B4-BE49-F238E27FC236}">
                <a16:creationId xmlns:a16="http://schemas.microsoft.com/office/drawing/2014/main" id="{E3170027-0D31-36A4-515E-984658AF2403}"/>
              </a:ext>
            </a:extLst>
          </p:cNvPr>
          <p:cNvSpPr txBox="1">
            <a:spLocks/>
          </p:cNvSpPr>
          <p:nvPr/>
        </p:nvSpPr>
        <p:spPr>
          <a:xfrm>
            <a:off x="1359357" y="2853548"/>
            <a:ext cx="4736641"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a:t>Site operates with a fixed transmission withdrawal limit determined through the Batch Study</a:t>
            </a:r>
            <a:endParaRPr lang="en-CA" sz="1400">
              <a:solidFill>
                <a:srgbClr val="000000"/>
              </a:solidFill>
            </a:endParaRPr>
          </a:p>
        </p:txBody>
      </p:sp>
      <p:sp>
        <p:nvSpPr>
          <p:cNvPr id="34" name="TextBox 62">
            <a:extLst>
              <a:ext uri="{FF2B5EF4-FFF2-40B4-BE49-F238E27FC236}">
                <a16:creationId xmlns:a16="http://schemas.microsoft.com/office/drawing/2014/main" id="{A58FE62F-B358-87A8-9722-D576F80EBCD4}"/>
              </a:ext>
            </a:extLst>
          </p:cNvPr>
          <p:cNvSpPr txBox="1">
            <a:spLocks/>
          </p:cNvSpPr>
          <p:nvPr/>
        </p:nvSpPr>
        <p:spPr>
          <a:xfrm>
            <a:off x="1359357" y="3429000"/>
            <a:ext cx="4736641" cy="246221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400"/>
              <a:t>Generation mix may include thermal resources, renewables, and batteries</a:t>
            </a:r>
          </a:p>
          <a:p>
            <a:pPr marL="171450" lvl="0" indent="-171450">
              <a:buClr>
                <a:srgbClr val="000000"/>
              </a:buClr>
              <a:buFont typeface="Arial" panose="020B0604020202020204" pitchFamily="34" charset="0"/>
              <a:buChar char="•"/>
              <a:defRPr/>
            </a:pPr>
            <a:r>
              <a:rPr lang="en-US" sz="1400"/>
              <a:t>A fixed transmission withdrawal limit is established at the POI</a:t>
            </a:r>
          </a:p>
          <a:p>
            <a:pPr marL="171450" lvl="0" indent="-171450">
              <a:buClr>
                <a:srgbClr val="000000"/>
              </a:buClr>
              <a:buFont typeface="Arial" panose="020B0604020202020204" pitchFamily="34" charset="0"/>
              <a:buChar char="•"/>
              <a:defRPr/>
            </a:pPr>
            <a:r>
              <a:rPr lang="en-US" sz="1400"/>
              <a:t>Load and generation owners must coordinate operations to ensure grid imports never exceed the limit</a:t>
            </a:r>
          </a:p>
          <a:p>
            <a:pPr marL="171450" lvl="0" indent="-171450">
              <a:buClr>
                <a:srgbClr val="000000"/>
              </a:buClr>
              <a:buFont typeface="Arial" panose="020B0604020202020204" pitchFamily="34" charset="0"/>
              <a:buChar char="•"/>
              <a:defRPr/>
            </a:pPr>
            <a:r>
              <a:rPr lang="en-US" sz="1400"/>
              <a:t>The site would be equipped with a reverse power relay or equivalent protection to enforce the limit</a:t>
            </a:r>
          </a:p>
          <a:p>
            <a:pPr marL="171450" lvl="0" indent="-171450">
              <a:buClr>
                <a:srgbClr val="000000"/>
              </a:buClr>
              <a:buFont typeface="Arial" panose="020B0604020202020204" pitchFamily="34" charset="0"/>
              <a:buChar char="•"/>
              <a:defRPr/>
            </a:pPr>
            <a:r>
              <a:rPr lang="en-US" sz="1400"/>
              <a:t>Transmission upgrades may be required, as identified by the batch study, to meet reliability criteria</a:t>
            </a:r>
            <a:r>
              <a:rPr lang="en-US" sz="1400" baseline="30000"/>
              <a:t>2</a:t>
            </a:r>
            <a:endParaRPr lang="en-CA" sz="1400">
              <a:solidFill>
                <a:srgbClr val="000000"/>
              </a:solidFill>
            </a:endParaRPr>
          </a:p>
        </p:txBody>
      </p:sp>
      <p:sp>
        <p:nvSpPr>
          <p:cNvPr id="35" name="4. Footnote">
            <a:extLst>
              <a:ext uri="{FF2B5EF4-FFF2-40B4-BE49-F238E27FC236}">
                <a16:creationId xmlns:a16="http://schemas.microsoft.com/office/drawing/2014/main" id="{7577A502-2319-AF59-1D7C-28DF4A67C02C}"/>
              </a:ext>
            </a:extLst>
          </p:cNvPr>
          <p:cNvSpPr txBox="1"/>
          <p:nvPr>
            <p:custDataLst>
              <p:tags r:id="rId3"/>
            </p:custDataLst>
          </p:nvPr>
        </p:nvSpPr>
        <p:spPr>
          <a:xfrm>
            <a:off x="554734" y="6216223"/>
            <a:ext cx="10849581"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effectLst/>
                <a:uLnTx/>
                <a:uFillTx/>
                <a:latin typeface="Arial"/>
                <a:ea typeface="+mn-ea"/>
                <a:cs typeface="Arial" panose="020B0604020202020204" pitchFamily="34" charset="0"/>
              </a:rPr>
              <a:t>1. RUC (Reliability Unit Commitment): ERCOT mechanism used to commit generation outside the market to maintain system reliability  |  2. </a:t>
            </a:r>
            <a:r>
              <a:rPr lang="en-US"/>
              <a:t>Based on batch study results for the generation/load mix  |  3. Conceptual designs still under internal review and may change</a:t>
            </a:r>
            <a:endParaRPr kumimoji="0" lang="en-US" sz="800" b="0" i="0" u="none" strike="sngStrike" kern="1200" cap="none" spc="0" normalizeH="0" baseline="0" noProof="0">
              <a:ln>
                <a:noFill/>
              </a:ln>
              <a:effectLst/>
              <a:uLnTx/>
              <a:uFillTx/>
              <a:latin typeface="Arial"/>
              <a:ea typeface="+mn-ea"/>
              <a:cs typeface="Arial" panose="020B0604020202020204" pitchFamily="34" charset="0"/>
            </a:endParaRPr>
          </a:p>
        </p:txBody>
      </p:sp>
      <p:grpSp>
        <p:nvGrpSpPr>
          <p:cNvPr id="4" name="XWhite 32">
            <a:extLst>
              <a:ext uri="{FF2B5EF4-FFF2-40B4-BE49-F238E27FC236}">
                <a16:creationId xmlns:a16="http://schemas.microsoft.com/office/drawing/2014/main" id="{E1442166-DAD0-91A6-31D0-4A8E698424EE}"/>
              </a:ext>
            </a:extLst>
          </p:cNvPr>
          <p:cNvGrpSpPr>
            <a:grpSpLocks noChangeAspect="1"/>
          </p:cNvGrpSpPr>
          <p:nvPr>
            <p:custDataLst>
              <p:tags r:id="rId4"/>
            </p:custDataLst>
          </p:nvPr>
        </p:nvGrpSpPr>
        <p:grpSpPr>
          <a:xfrm>
            <a:off x="9864721" y="949313"/>
            <a:ext cx="184843" cy="184843"/>
            <a:chOff x="1016000" y="1016000"/>
            <a:chExt cx="396228" cy="396228"/>
          </a:xfrm>
        </p:grpSpPr>
        <p:sp>
          <p:nvSpPr>
            <p:cNvPr id="7" name="Oval 6">
              <a:extLst>
                <a:ext uri="{FF2B5EF4-FFF2-40B4-BE49-F238E27FC236}">
                  <a16:creationId xmlns:a16="http://schemas.microsoft.com/office/drawing/2014/main" id="{6E4A35E4-368B-D133-2889-AB51342F819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8" name="Graphic 7">
              <a:extLst>
                <a:ext uri="{FF2B5EF4-FFF2-40B4-BE49-F238E27FC236}">
                  <a16:creationId xmlns:a16="http://schemas.microsoft.com/office/drawing/2014/main" id="{2E0AF701-29AA-5B47-37C0-8FC9FB743E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
        <p:nvSpPr>
          <p:cNvPr id="5" name="TextBox 62">
            <a:extLst>
              <a:ext uri="{FF2B5EF4-FFF2-40B4-BE49-F238E27FC236}">
                <a16:creationId xmlns:a16="http://schemas.microsoft.com/office/drawing/2014/main" id="{FC18A127-3046-07D6-B6ED-EB4D10772A4A}"/>
              </a:ext>
            </a:extLst>
          </p:cNvPr>
          <p:cNvSpPr txBox="1">
            <a:spLocks/>
          </p:cNvSpPr>
          <p:nvPr/>
        </p:nvSpPr>
        <p:spPr>
          <a:xfrm>
            <a:off x="10120827" y="972485"/>
            <a:ext cx="1516435"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 (POI)</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9" name="Group 8">
            <a:extLst>
              <a:ext uri="{FF2B5EF4-FFF2-40B4-BE49-F238E27FC236}">
                <a16:creationId xmlns:a16="http://schemas.microsoft.com/office/drawing/2014/main" id="{E6D42867-5FAA-32A8-6ED5-E39548A4B6C9}"/>
              </a:ext>
            </a:extLst>
          </p:cNvPr>
          <p:cNvGrpSpPr/>
          <p:nvPr/>
        </p:nvGrpSpPr>
        <p:grpSpPr>
          <a:xfrm>
            <a:off x="2811210" y="1866955"/>
            <a:ext cx="2410851" cy="785031"/>
            <a:chOff x="2015561" y="1866955"/>
            <a:chExt cx="2410851" cy="785031"/>
          </a:xfrm>
        </p:grpSpPr>
        <p:sp>
          <p:nvSpPr>
            <p:cNvPr id="68" name="Isosceles Triangle 67">
              <a:extLst>
                <a:ext uri="{FF2B5EF4-FFF2-40B4-BE49-F238E27FC236}">
                  <a16:creationId xmlns:a16="http://schemas.microsoft.com/office/drawing/2014/main" id="{80746CA1-F39B-3334-DE5D-E30526DAED75}"/>
                </a:ext>
              </a:extLst>
            </p:cNvPr>
            <p:cNvSpPr>
              <a:spLocks/>
            </p:cNvSpPr>
            <p:nvPr/>
          </p:nvSpPr>
          <p:spPr>
            <a:xfrm flipV="1">
              <a:off x="3145396" y="2281634"/>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800" err="1">
                <a:solidFill>
                  <a:schemeClr val="accent1"/>
                </a:solidFill>
              </a:endParaRPr>
            </a:p>
          </p:txBody>
        </p:sp>
        <p:cxnSp>
          <p:nvCxnSpPr>
            <p:cNvPr id="70" name="Straight Connector 69">
              <a:extLst>
                <a:ext uri="{FF2B5EF4-FFF2-40B4-BE49-F238E27FC236}">
                  <a16:creationId xmlns:a16="http://schemas.microsoft.com/office/drawing/2014/main" id="{B85B0319-A025-2787-64EE-753DFD430243}"/>
                </a:ext>
              </a:extLst>
            </p:cNvPr>
            <p:cNvCxnSpPr>
              <a:cxnSpLocks/>
            </p:cNvCxnSpPr>
            <p:nvPr/>
          </p:nvCxnSpPr>
          <p:spPr>
            <a:xfrm>
              <a:off x="2015561" y="1866955"/>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1A832DC4-94CC-DCBA-DE33-F0AEB7059E4E}"/>
                </a:ext>
              </a:extLst>
            </p:cNvPr>
            <p:cNvGrpSpPr/>
            <p:nvPr/>
          </p:nvGrpSpPr>
          <p:grpSpPr>
            <a:xfrm>
              <a:off x="2451443" y="1866955"/>
              <a:ext cx="876513" cy="425255"/>
              <a:chOff x="6328678" y="1626669"/>
              <a:chExt cx="876513" cy="425255"/>
            </a:xfrm>
          </p:grpSpPr>
          <p:cxnSp>
            <p:nvCxnSpPr>
              <p:cNvPr id="80" name="Connector: Elbow 79">
                <a:extLst>
                  <a:ext uri="{FF2B5EF4-FFF2-40B4-BE49-F238E27FC236}">
                    <a16:creationId xmlns:a16="http://schemas.microsoft.com/office/drawing/2014/main" id="{39607B76-12CE-9A99-5308-0DEB0AA3022B}"/>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DF5346-E8CC-2FD7-5FBD-9CF28956E548}"/>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7" name="TextBox 62">
              <a:extLst>
                <a:ext uri="{FF2B5EF4-FFF2-40B4-BE49-F238E27FC236}">
                  <a16:creationId xmlns:a16="http://schemas.microsoft.com/office/drawing/2014/main" id="{CD8C6DF0-E335-9C67-6CAD-4DC3BDA1CD49}"/>
                </a:ext>
              </a:extLst>
            </p:cNvPr>
            <p:cNvSpPr txBox="1">
              <a:spLocks/>
            </p:cNvSpPr>
            <p:nvPr/>
          </p:nvSpPr>
          <p:spPr>
            <a:xfrm>
              <a:off x="3574724" y="1961996"/>
              <a:ext cx="851688" cy="61555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sz="1000" i="1"/>
                <a:t>MW limit ensured by reverse power relay</a:t>
              </a:r>
              <a:endParaRPr lang="en-CA" sz="1000" i="1"/>
            </a:p>
          </p:txBody>
        </p:sp>
        <p:grpSp>
          <p:nvGrpSpPr>
            <p:cNvPr id="105" name="Group 104">
              <a:extLst>
                <a:ext uri="{FF2B5EF4-FFF2-40B4-BE49-F238E27FC236}">
                  <a16:creationId xmlns:a16="http://schemas.microsoft.com/office/drawing/2014/main" id="{A483A4FD-7015-21BF-9926-EF85457158F8}"/>
                </a:ext>
              </a:extLst>
            </p:cNvPr>
            <p:cNvGrpSpPr/>
            <p:nvPr/>
          </p:nvGrpSpPr>
          <p:grpSpPr>
            <a:xfrm>
              <a:off x="2124225" y="2209864"/>
              <a:ext cx="647582" cy="442122"/>
              <a:chOff x="2601849" y="1921453"/>
              <a:chExt cx="647582" cy="442122"/>
            </a:xfrm>
          </p:grpSpPr>
          <p:sp>
            <p:nvSpPr>
              <p:cNvPr id="107" name="Oval 106">
                <a:extLst>
                  <a:ext uri="{FF2B5EF4-FFF2-40B4-BE49-F238E27FC236}">
                    <a16:creationId xmlns:a16="http://schemas.microsoft.com/office/drawing/2014/main" id="{A353EDB3-A7C9-B4AC-CBB6-714C7E41676D}"/>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sp>
            <p:nvSpPr>
              <p:cNvPr id="108" name="Oval 107">
                <a:extLst>
                  <a:ext uri="{FF2B5EF4-FFF2-40B4-BE49-F238E27FC236}">
                    <a16:creationId xmlns:a16="http://schemas.microsoft.com/office/drawing/2014/main" id="{FA79D03F-B0FB-4BBA-ECAD-7BDBA97EC7EE}"/>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sp>
            <p:nvSpPr>
              <p:cNvPr id="109" name="Oval 108">
                <a:extLst>
                  <a:ext uri="{FF2B5EF4-FFF2-40B4-BE49-F238E27FC236}">
                    <a16:creationId xmlns:a16="http://schemas.microsoft.com/office/drawing/2014/main" id="{4B91E38F-7B65-04A0-B0B2-395ED566FAC8}"/>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grpSp>
        <p:grpSp>
          <p:nvGrpSpPr>
            <p:cNvPr id="47" name="XWhite 32">
              <a:extLst>
                <a:ext uri="{FF2B5EF4-FFF2-40B4-BE49-F238E27FC236}">
                  <a16:creationId xmlns:a16="http://schemas.microsoft.com/office/drawing/2014/main" id="{6328F4BA-A465-D4A6-438E-61BFF970C614}"/>
                </a:ext>
              </a:extLst>
            </p:cNvPr>
            <p:cNvGrpSpPr>
              <a:grpSpLocks noChangeAspect="1"/>
            </p:cNvGrpSpPr>
            <p:nvPr>
              <p:custDataLst>
                <p:tags r:id="rId10"/>
              </p:custDataLst>
            </p:nvPr>
          </p:nvGrpSpPr>
          <p:grpSpPr>
            <a:xfrm>
              <a:off x="2797277" y="1922176"/>
              <a:ext cx="184843" cy="184843"/>
              <a:chOff x="1016000" y="1016000"/>
              <a:chExt cx="396228" cy="396228"/>
            </a:xfrm>
          </p:grpSpPr>
          <p:sp>
            <p:nvSpPr>
              <p:cNvPr id="49" name="Oval 48">
                <a:extLst>
                  <a:ext uri="{FF2B5EF4-FFF2-40B4-BE49-F238E27FC236}">
                    <a16:creationId xmlns:a16="http://schemas.microsoft.com/office/drawing/2014/main" id="{3BB4FD88-0C31-FA8D-5D0B-85D21BA52B1D}"/>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b="0" i="0" u="none" strike="noStrike" kern="1200" cap="none" spc="0" normalizeH="0" baseline="0" noProof="0" err="1">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2B6DDD8C-7CA4-3658-0A62-D69AC2F1371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sp>
        <p:nvSpPr>
          <p:cNvPr id="10" name="Slide Number Placeholder 9">
            <a:extLst>
              <a:ext uri="{FF2B5EF4-FFF2-40B4-BE49-F238E27FC236}">
                <a16:creationId xmlns:a16="http://schemas.microsoft.com/office/drawing/2014/main" id="{FCF3983E-AEA2-904A-98B9-B143AEB9D72F}"/>
              </a:ext>
            </a:extLst>
          </p:cNvPr>
          <p:cNvSpPr>
            <a:spLocks noGrp="1"/>
          </p:cNvSpPr>
          <p:nvPr>
            <p:ph type="sldNum" sz="quarter" idx="12"/>
          </p:nvPr>
        </p:nvSpPr>
        <p:spPr/>
        <p:txBody>
          <a:bodyPr/>
          <a:lstStyle/>
          <a:p>
            <a:fld id="{BCDE79FB-97BA-492B-8D57-F1373F9ADA95}" type="slidenum">
              <a:rPr lang="en-US" smtClean="0"/>
              <a:t>16</a:t>
            </a:fld>
            <a:endParaRPr lang="en-US"/>
          </a:p>
        </p:txBody>
      </p:sp>
      <p:grpSp>
        <p:nvGrpSpPr>
          <p:cNvPr id="20" name="ChevronBlue 20">
            <a:extLst>
              <a:ext uri="{FF2B5EF4-FFF2-40B4-BE49-F238E27FC236}">
                <a16:creationId xmlns:a16="http://schemas.microsoft.com/office/drawing/2014/main" id="{6D85FBB3-41FB-5ECC-5E3F-33E7F4B99DD2}"/>
              </a:ext>
            </a:extLst>
          </p:cNvPr>
          <p:cNvGrpSpPr>
            <a:grpSpLocks noChangeAspect="1"/>
          </p:cNvGrpSpPr>
          <p:nvPr>
            <p:custDataLst>
              <p:tags r:id="rId5"/>
            </p:custDataLst>
          </p:nvPr>
        </p:nvGrpSpPr>
        <p:grpSpPr>
          <a:xfrm>
            <a:off x="6463681" y="1508955"/>
            <a:ext cx="396228" cy="396228"/>
            <a:chOff x="1016000" y="1016000"/>
            <a:chExt cx="396228" cy="396228"/>
          </a:xfrm>
        </p:grpSpPr>
        <p:sp>
          <p:nvSpPr>
            <p:cNvPr id="14" name="Oval 13">
              <a:extLst>
                <a:ext uri="{FF2B5EF4-FFF2-40B4-BE49-F238E27FC236}">
                  <a16:creationId xmlns:a16="http://schemas.microsoft.com/office/drawing/2014/main" id="{4B1240D7-ED86-CB40-837C-1FB01FCFD8C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5" name="Graphic 14">
              <a:extLst>
                <a:ext uri="{FF2B5EF4-FFF2-40B4-BE49-F238E27FC236}">
                  <a16:creationId xmlns:a16="http://schemas.microsoft.com/office/drawing/2014/main" id="{018D8181-1F34-6127-86E2-850F38ECA45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grpSp>
        <p:nvGrpSpPr>
          <p:cNvPr id="16" name="Group 15">
            <a:extLst>
              <a:ext uri="{FF2B5EF4-FFF2-40B4-BE49-F238E27FC236}">
                <a16:creationId xmlns:a16="http://schemas.microsoft.com/office/drawing/2014/main" id="{0414DD18-D0EC-A55C-0E5B-0EA3C71DD4A5}"/>
              </a:ext>
            </a:extLst>
          </p:cNvPr>
          <p:cNvGrpSpPr/>
          <p:nvPr/>
        </p:nvGrpSpPr>
        <p:grpSpPr>
          <a:xfrm>
            <a:off x="7227593" y="1473424"/>
            <a:ext cx="4431007" cy="285750"/>
            <a:chOff x="554735" y="1724025"/>
            <a:chExt cx="6967728" cy="285750"/>
          </a:xfrm>
        </p:grpSpPr>
        <p:sp>
          <p:nvSpPr>
            <p:cNvPr id="21" name="TextBox 20">
              <a:extLst>
                <a:ext uri="{FF2B5EF4-FFF2-40B4-BE49-F238E27FC236}">
                  <a16:creationId xmlns:a16="http://schemas.microsoft.com/office/drawing/2014/main" id="{5F510E36-9F5A-76BA-95D3-DAAC84342035}"/>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ERCOT considering range of operations</a:t>
              </a:r>
              <a:endParaRPr lang="en-US" sz="1400" i="1"/>
            </a:p>
          </p:txBody>
        </p:sp>
        <p:cxnSp>
          <p:nvCxnSpPr>
            <p:cNvPr id="22" name="LineBasicDefault 292">
              <a:extLst>
                <a:ext uri="{FF2B5EF4-FFF2-40B4-BE49-F238E27FC236}">
                  <a16:creationId xmlns:a16="http://schemas.microsoft.com/office/drawing/2014/main" id="{61196B01-A3EB-4A79-9980-5DDC9FB78502}"/>
                </a:ext>
              </a:extLst>
            </p:cNvPr>
            <p:cNvCxnSpPr>
              <a:cxnSpLocks/>
            </p:cNvCxnSpPr>
            <p:nvPr>
              <p:custDataLst>
                <p:tags r:id="rId9"/>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3" name="TextBox 62">
            <a:extLst>
              <a:ext uri="{FF2B5EF4-FFF2-40B4-BE49-F238E27FC236}">
                <a16:creationId xmlns:a16="http://schemas.microsoft.com/office/drawing/2014/main" id="{4112AC52-AD59-6B31-A5CD-C17244F8BE21}"/>
              </a:ext>
            </a:extLst>
          </p:cNvPr>
          <p:cNvSpPr txBox="1">
            <a:spLocks/>
          </p:cNvSpPr>
          <p:nvPr/>
        </p:nvSpPr>
        <p:spPr>
          <a:xfrm>
            <a:off x="7454134" y="2058755"/>
            <a:ext cx="4204466" cy="31854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400" b="1"/>
              <a:t>Connected island (Operating range net 0):</a:t>
            </a:r>
            <a:r>
              <a:rPr lang="en-US" sz="1400"/>
              <a:t> operates effectively at net 0, with only auxiliary load for generation</a:t>
            </a:r>
          </a:p>
          <a:p>
            <a:pPr marL="171450" lvl="0" indent="-171450">
              <a:buClr>
                <a:srgbClr val="000000"/>
              </a:buClr>
              <a:buFont typeface="Arial" panose="020B0604020202020204" pitchFamily="34" charset="0"/>
              <a:buChar char="•"/>
              <a:defRPr/>
            </a:pPr>
            <a:endParaRPr lang="en-US" sz="1400"/>
          </a:p>
          <a:p>
            <a:pPr marL="171450" lvl="0" indent="-171450">
              <a:buClr>
                <a:srgbClr val="000000"/>
              </a:buClr>
              <a:buFont typeface="Arial" panose="020B0604020202020204" pitchFamily="34" charset="0"/>
              <a:buChar char="•"/>
              <a:defRPr/>
            </a:pPr>
            <a:r>
              <a:rPr lang="en-US" sz="1400" b="1"/>
              <a:t>Net Generation site (Operating Range from 0 to Gen): </a:t>
            </a:r>
            <a:r>
              <a:rPr lang="en-US" sz="1400"/>
              <a:t>operates from 0 to full generation output for SCED dispatch not consumed by local load</a:t>
            </a:r>
          </a:p>
          <a:p>
            <a:pPr marL="171450" lvl="0" indent="-171450">
              <a:buClr>
                <a:srgbClr val="000000"/>
              </a:buClr>
              <a:buFont typeface="Arial" panose="020B0604020202020204" pitchFamily="34" charset="0"/>
              <a:buChar char="•"/>
              <a:defRPr/>
            </a:pPr>
            <a:endParaRPr lang="en-US" sz="1400"/>
          </a:p>
          <a:p>
            <a:pPr marL="171450" lvl="0" indent="-171450">
              <a:buClr>
                <a:srgbClr val="000000"/>
              </a:buClr>
              <a:buFont typeface="Arial" panose="020B0604020202020204" pitchFamily="34" charset="0"/>
              <a:buChar char="•"/>
              <a:defRPr/>
            </a:pPr>
            <a:r>
              <a:rPr lang="en-US" sz="1400" b="1"/>
              <a:t>Batch Load to Net Gen site (Operating Range from Batch Load to Gen): </a:t>
            </a:r>
            <a:r>
              <a:rPr lang="en-US" sz="1400"/>
              <a:t>Operates from batch-limited load (grid import) up to full generation output for SCED dispatch not consumed by local load</a:t>
            </a:r>
          </a:p>
        </p:txBody>
      </p:sp>
      <p:sp>
        <p:nvSpPr>
          <p:cNvPr id="26" name="TrackerNumBlue 4">
            <a:extLst>
              <a:ext uri="{FF2B5EF4-FFF2-40B4-BE49-F238E27FC236}">
                <a16:creationId xmlns:a16="http://schemas.microsoft.com/office/drawing/2014/main" id="{1D68A02D-6A55-6878-072B-33D00F140D0E}"/>
              </a:ext>
            </a:extLst>
          </p:cNvPr>
          <p:cNvSpPr/>
          <p:nvPr>
            <p:custDataLst>
              <p:tags r:id="rId6"/>
            </p:custDataLst>
          </p:nvPr>
        </p:nvSpPr>
        <p:spPr>
          <a:xfrm>
            <a:off x="7227593" y="2044497"/>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7" name="TrackerNumBlue 4">
            <a:extLst>
              <a:ext uri="{FF2B5EF4-FFF2-40B4-BE49-F238E27FC236}">
                <a16:creationId xmlns:a16="http://schemas.microsoft.com/office/drawing/2014/main" id="{3E421AFF-594A-B37B-4F1D-32A8242200E2}"/>
              </a:ext>
            </a:extLst>
          </p:cNvPr>
          <p:cNvSpPr/>
          <p:nvPr>
            <p:custDataLst>
              <p:tags r:id="rId7"/>
            </p:custDataLst>
          </p:nvPr>
        </p:nvSpPr>
        <p:spPr>
          <a:xfrm>
            <a:off x="7227593" y="3026220"/>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TrackerNumBlue 4">
            <a:extLst>
              <a:ext uri="{FF2B5EF4-FFF2-40B4-BE49-F238E27FC236}">
                <a16:creationId xmlns:a16="http://schemas.microsoft.com/office/drawing/2014/main" id="{6B522112-0B3E-4741-D7DA-FF487337658E}"/>
              </a:ext>
            </a:extLst>
          </p:cNvPr>
          <p:cNvSpPr/>
          <p:nvPr>
            <p:custDataLst>
              <p:tags r:id="rId8"/>
            </p:custDataLst>
          </p:nvPr>
        </p:nvSpPr>
        <p:spPr>
          <a:xfrm>
            <a:off x="7227593" y="4039191"/>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193899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275EECE2-2638-BAC9-C43D-B449DC368E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22" name="think-cell data - do not delete" hidden="1">
                        <a:extLst>
                          <a:ext uri="{FF2B5EF4-FFF2-40B4-BE49-F238E27FC236}">
                            <a16:creationId xmlns:a16="http://schemas.microsoft.com/office/drawing/2014/main" id="{275EECE2-2638-BAC9-C43D-B449DC368E7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CC62A46-CB60-75AD-F01C-5ECE35703EE7}"/>
              </a:ext>
            </a:extLst>
          </p:cNvPr>
          <p:cNvSpPr>
            <a:spLocks noGrp="1"/>
          </p:cNvSpPr>
          <p:nvPr>
            <p:ph type="title"/>
          </p:nvPr>
        </p:nvSpPr>
        <p:spPr/>
        <p:txBody>
          <a:bodyPr vert="horz"/>
          <a:lstStyle/>
          <a:p>
            <a:r>
              <a:rPr lang="en-US"/>
              <a:t>Up to date BYOG concept scales from islanded to grid-interactive with increasing complexity</a:t>
            </a:r>
          </a:p>
        </p:txBody>
      </p:sp>
      <p:sp>
        <p:nvSpPr>
          <p:cNvPr id="4" name="Slide Number Placeholder 5">
            <a:extLst>
              <a:ext uri="{FF2B5EF4-FFF2-40B4-BE49-F238E27FC236}">
                <a16:creationId xmlns:a16="http://schemas.microsoft.com/office/drawing/2014/main" id="{75571927-3D71-ED7C-AE75-784C14B1DB63}"/>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5" name="Rectangle 4">
            <a:extLst>
              <a:ext uri="{FF2B5EF4-FFF2-40B4-BE49-F238E27FC236}">
                <a16:creationId xmlns:a16="http://schemas.microsoft.com/office/drawing/2014/main" id="{E1E7B044-704B-E24A-BA03-1F3C2E914AF5}"/>
              </a:ext>
            </a:extLst>
          </p:cNvPr>
          <p:cNvSpPr/>
          <p:nvPr/>
        </p:nvSpPr>
        <p:spPr>
          <a:xfrm>
            <a:off x="554736" y="1219347"/>
            <a:ext cx="2118364" cy="97719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a:solidFill>
                <a:schemeClr val="bg1"/>
              </a:solidFill>
            </a:endParaRPr>
          </a:p>
        </p:txBody>
      </p:sp>
      <p:sp>
        <p:nvSpPr>
          <p:cNvPr id="6" name="Rectangle 5">
            <a:extLst>
              <a:ext uri="{FF2B5EF4-FFF2-40B4-BE49-F238E27FC236}">
                <a16:creationId xmlns:a16="http://schemas.microsoft.com/office/drawing/2014/main" id="{1839F057-26E7-2881-C0FF-C1313791CCE1}"/>
              </a:ext>
            </a:extLst>
          </p:cNvPr>
          <p:cNvSpPr>
            <a:spLocks/>
          </p:cNvSpPr>
          <p:nvPr/>
        </p:nvSpPr>
        <p:spPr>
          <a:xfrm>
            <a:off x="554735" y="4965731"/>
            <a:ext cx="2118364" cy="109260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a:solidFill>
                <a:schemeClr val="bg1"/>
              </a:solidFill>
            </a:endParaRPr>
          </a:p>
        </p:txBody>
      </p:sp>
      <p:sp>
        <p:nvSpPr>
          <p:cNvPr id="7" name="Rectangle 6">
            <a:extLst>
              <a:ext uri="{FF2B5EF4-FFF2-40B4-BE49-F238E27FC236}">
                <a16:creationId xmlns:a16="http://schemas.microsoft.com/office/drawing/2014/main" id="{96128D9A-EC9D-A40C-3A2A-3B8A23E992CE}"/>
              </a:ext>
            </a:extLst>
          </p:cNvPr>
          <p:cNvSpPr>
            <a:spLocks/>
          </p:cNvSpPr>
          <p:nvPr/>
        </p:nvSpPr>
        <p:spPr>
          <a:xfrm>
            <a:off x="554735" y="2330767"/>
            <a:ext cx="2118364" cy="247874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a:solidFill>
                <a:schemeClr val="bg1"/>
              </a:solidFill>
            </a:endParaRPr>
          </a:p>
        </p:txBody>
      </p:sp>
      <p:pic>
        <p:nvPicPr>
          <p:cNvPr id="10" name="Graphic 9">
            <a:extLst>
              <a:ext uri="{FF2B5EF4-FFF2-40B4-BE49-F238E27FC236}">
                <a16:creationId xmlns:a16="http://schemas.microsoft.com/office/drawing/2014/main" id="{90F7AE3B-AFC7-6340-1DF3-7E2B430E647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09930" y="3265337"/>
            <a:ext cx="609600" cy="609600"/>
          </a:xfrm>
          <a:prstGeom prst="rect">
            <a:avLst/>
          </a:prstGeom>
        </p:spPr>
      </p:pic>
      <p:sp>
        <p:nvSpPr>
          <p:cNvPr id="11" name="TextBox 10">
            <a:extLst>
              <a:ext uri="{FF2B5EF4-FFF2-40B4-BE49-F238E27FC236}">
                <a16:creationId xmlns:a16="http://schemas.microsoft.com/office/drawing/2014/main" id="{E61268F4-22D8-45C2-941D-80B15AA1EFC6}"/>
              </a:ext>
            </a:extLst>
          </p:cNvPr>
          <p:cNvSpPr txBox="1">
            <a:spLocks/>
          </p:cNvSpPr>
          <p:nvPr/>
        </p:nvSpPr>
        <p:spPr>
          <a:xfrm>
            <a:off x="1472185" y="3447027"/>
            <a:ext cx="1118617"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bg1"/>
                </a:solidFill>
              </a:rPr>
              <a:t>Details</a:t>
            </a:r>
          </a:p>
        </p:txBody>
      </p:sp>
      <p:sp>
        <p:nvSpPr>
          <p:cNvPr id="8" name="TextBox 7">
            <a:extLst>
              <a:ext uri="{FF2B5EF4-FFF2-40B4-BE49-F238E27FC236}">
                <a16:creationId xmlns:a16="http://schemas.microsoft.com/office/drawing/2014/main" id="{8AD62654-8516-397D-FD16-1D32834148B5}"/>
              </a:ext>
            </a:extLst>
          </p:cNvPr>
          <p:cNvSpPr txBox="1">
            <a:spLocks/>
          </p:cNvSpPr>
          <p:nvPr/>
        </p:nvSpPr>
        <p:spPr>
          <a:xfrm>
            <a:off x="1472185" y="1461721"/>
            <a:ext cx="1118617"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bg1"/>
                </a:solidFill>
              </a:rPr>
              <a:t>Proposed framework</a:t>
            </a:r>
          </a:p>
        </p:txBody>
      </p:sp>
      <p:pic>
        <p:nvPicPr>
          <p:cNvPr id="12" name="Graphic 11">
            <a:extLst>
              <a:ext uri="{FF2B5EF4-FFF2-40B4-BE49-F238E27FC236}">
                <a16:creationId xmlns:a16="http://schemas.microsoft.com/office/drawing/2014/main" id="{72543816-FE66-EC9F-FD54-0C138E3720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9930" y="1403142"/>
            <a:ext cx="609600" cy="609600"/>
          </a:xfrm>
          <a:prstGeom prst="rect">
            <a:avLst/>
          </a:prstGeom>
        </p:spPr>
      </p:pic>
      <p:cxnSp>
        <p:nvCxnSpPr>
          <p:cNvPr id="16" name="LineBasicDefault 27">
            <a:extLst>
              <a:ext uri="{FF2B5EF4-FFF2-40B4-BE49-F238E27FC236}">
                <a16:creationId xmlns:a16="http://schemas.microsoft.com/office/drawing/2014/main" id="{D9EEC79E-0240-EF0A-8261-55FB46C33074}"/>
              </a:ext>
            </a:extLst>
          </p:cNvPr>
          <p:cNvCxnSpPr>
            <a:cxnSpLocks/>
          </p:cNvCxnSpPr>
          <p:nvPr>
            <p:custDataLst>
              <p:tags r:id="rId2"/>
            </p:custDataLst>
          </p:nvPr>
        </p:nvCxnSpPr>
        <p:spPr>
          <a:xfrm>
            <a:off x="550008" y="2255966"/>
            <a:ext cx="11087256"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09F749-B5DF-109D-77E1-2D863FB1C9EC}"/>
              </a:ext>
            </a:extLst>
          </p:cNvPr>
          <p:cNvSpPr txBox="1">
            <a:spLocks/>
          </p:cNvSpPr>
          <p:nvPr/>
        </p:nvSpPr>
        <p:spPr>
          <a:xfrm>
            <a:off x="2768092" y="1219347"/>
            <a:ext cx="8869172" cy="9771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ERCOT still reviewing SLF options</a:t>
            </a:r>
            <a:r>
              <a:rPr lang="en-US" sz="1400" b="1" baseline="30000"/>
              <a:t>1</a:t>
            </a:r>
            <a:endParaRPr lang="en-US" sz="1400" i="1"/>
          </a:p>
          <a:p>
            <a:pPr lvl="1">
              <a:buSzPct val="100000"/>
              <a:buFont typeface="Arial" panose="020B0604020202020204" pitchFamily="34" charset="0"/>
              <a:buChar char="•"/>
            </a:pPr>
            <a:r>
              <a:rPr lang="en-US" sz="1400" b="1"/>
              <a:t>Fully islanded configuration</a:t>
            </a:r>
            <a:r>
              <a:rPr lang="en-US" sz="1400"/>
              <a:t> where generation equals load with no grid interaction</a:t>
            </a:r>
          </a:p>
          <a:p>
            <a:pPr lvl="1">
              <a:buSzPct val="100000"/>
              <a:buFont typeface="Arial" panose="020B0604020202020204" pitchFamily="34" charset="0"/>
              <a:buChar char="•"/>
            </a:pPr>
            <a:r>
              <a:rPr lang="en-US" sz="1400" b="1"/>
              <a:t>Allows generation to export</a:t>
            </a:r>
            <a:r>
              <a:rPr lang="en-US" sz="1400"/>
              <a:t> </a:t>
            </a:r>
            <a:r>
              <a:rPr lang="en-US" sz="1400" b="1"/>
              <a:t>while load remains restricted to zero</a:t>
            </a:r>
            <a:r>
              <a:rPr lang="en-US" sz="1400"/>
              <a:t> consumption from the grid</a:t>
            </a:r>
          </a:p>
          <a:p>
            <a:pPr lvl="1">
              <a:buSzPct val="100000"/>
              <a:buFont typeface="Arial" panose="020B0604020202020204" pitchFamily="34" charset="0"/>
              <a:buChar char="•"/>
            </a:pPr>
            <a:r>
              <a:rPr lang="en-US" sz="1400" b="1"/>
              <a:t>Batch-allocated load with co-located generation </a:t>
            </a:r>
            <a:r>
              <a:rPr lang="en-US" sz="1400"/>
              <a:t>under a contractual “self-limiting” arrangement</a:t>
            </a:r>
          </a:p>
        </p:txBody>
      </p:sp>
      <p:sp>
        <p:nvSpPr>
          <p:cNvPr id="18" name="TextBox 17">
            <a:extLst>
              <a:ext uri="{FF2B5EF4-FFF2-40B4-BE49-F238E27FC236}">
                <a16:creationId xmlns:a16="http://schemas.microsoft.com/office/drawing/2014/main" id="{D9586E36-DEDB-622A-E7A3-3E11D48ABE22}"/>
              </a:ext>
            </a:extLst>
          </p:cNvPr>
          <p:cNvSpPr txBox="1">
            <a:spLocks/>
          </p:cNvSpPr>
          <p:nvPr/>
        </p:nvSpPr>
        <p:spPr>
          <a:xfrm>
            <a:off x="2768092" y="2330767"/>
            <a:ext cx="8964995" cy="203132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400" b="1"/>
              <a:t>Generation follows the standard interconnection process and is dispatchable</a:t>
            </a:r>
            <a:r>
              <a:rPr lang="en-US" sz="1400"/>
              <a:t>, with export subject to SCED</a:t>
            </a:r>
          </a:p>
          <a:p>
            <a:pPr marL="225425" indent="-225425">
              <a:buFont typeface="Arial" panose="020B0604020202020204" pitchFamily="34" charset="0"/>
              <a:buChar char="•"/>
            </a:pPr>
            <a:r>
              <a:rPr lang="en-US" sz="1400" b="1"/>
              <a:t>Load is studied in the batch process and limited </a:t>
            </a:r>
            <a:r>
              <a:rPr lang="en-US" sz="1400"/>
              <a:t>to the approved import level at the POI; </a:t>
            </a:r>
            <a:r>
              <a:rPr lang="en-US" sz="1400" b="1"/>
              <a:t>import limits always apply</a:t>
            </a:r>
            <a:r>
              <a:rPr lang="en-US" sz="1400"/>
              <a:t>, regardless of co-located generation availability or status</a:t>
            </a:r>
          </a:p>
          <a:p>
            <a:pPr marL="225425" indent="-225425">
              <a:buFont typeface="Arial" panose="020B0604020202020204" pitchFamily="34" charset="0"/>
              <a:buChar char="•"/>
            </a:pPr>
            <a:r>
              <a:rPr lang="en-US" sz="1400"/>
              <a:t>An operating agreement requires </a:t>
            </a:r>
            <a:r>
              <a:rPr lang="en-US" sz="1400" b="1"/>
              <a:t>load to automatically and immediately reduce consumption upon generation loss or outage</a:t>
            </a:r>
          </a:p>
          <a:p>
            <a:pPr marL="225425" indent="-225425">
              <a:buFont typeface="Arial" panose="020B0604020202020204" pitchFamily="34" charset="0"/>
              <a:buChar char="•"/>
            </a:pPr>
            <a:r>
              <a:rPr lang="en-US" sz="1400" b="1"/>
              <a:t>Batch assumes generation for planning but allocates capacity as if generation is unavailable</a:t>
            </a:r>
            <a:r>
              <a:rPr lang="en-US" sz="1400"/>
              <a:t>, enforcing self-limiting behavior</a:t>
            </a:r>
          </a:p>
          <a:p>
            <a:pPr marL="225425" indent="-225425">
              <a:buFont typeface="Arial" panose="020B0604020202020204" pitchFamily="34" charset="0"/>
              <a:buChar char="•"/>
            </a:pPr>
            <a:r>
              <a:rPr lang="en-US" sz="1400" b="1"/>
              <a:t>Enables load to operate above traditional G-1 limits </a:t>
            </a:r>
            <a:r>
              <a:rPr lang="en-US" sz="1400"/>
              <a:t>by shifting contingency response from the grid to the load (via curtailment)</a:t>
            </a:r>
          </a:p>
        </p:txBody>
      </p:sp>
      <p:sp>
        <p:nvSpPr>
          <p:cNvPr id="19" name="TextBox 18">
            <a:extLst>
              <a:ext uri="{FF2B5EF4-FFF2-40B4-BE49-F238E27FC236}">
                <a16:creationId xmlns:a16="http://schemas.microsoft.com/office/drawing/2014/main" id="{9701A6FF-088C-8040-9CEB-2D0D2A2DAD5D}"/>
              </a:ext>
            </a:extLst>
          </p:cNvPr>
          <p:cNvSpPr txBox="1">
            <a:spLocks/>
          </p:cNvSpPr>
          <p:nvPr/>
        </p:nvSpPr>
        <p:spPr>
          <a:xfrm>
            <a:off x="2768093" y="4965731"/>
            <a:ext cx="8869172" cy="1046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400" b="1"/>
              <a:t>ERCOT is already having numerous meeting </a:t>
            </a:r>
            <a:r>
              <a:rPr lang="en-US" sz="1400"/>
              <a:t>with Operations, Gen Interconnection, Planning, Markets, and Compliance teams </a:t>
            </a:r>
            <a:r>
              <a:rPr lang="en-US" sz="1400" b="1"/>
              <a:t>to find a Batch Zero solution</a:t>
            </a:r>
          </a:p>
          <a:p>
            <a:pPr marL="225425" indent="-225425">
              <a:buFont typeface="Arial" panose="020B0604020202020204" pitchFamily="34" charset="0"/>
              <a:buChar char="•"/>
            </a:pPr>
            <a:r>
              <a:rPr lang="en-US" sz="1400" b="1"/>
              <a:t>Goal for revision language in 2 more weeks </a:t>
            </a:r>
            <a:r>
              <a:rPr lang="en-US" sz="1400"/>
              <a:t>(PRS 4/22 and ROS 4/23)</a:t>
            </a:r>
          </a:p>
          <a:p>
            <a:pPr marL="225425" indent="-225425">
              <a:buFont typeface="Arial" panose="020B0604020202020204" pitchFamily="34" charset="0"/>
              <a:buChar char="•"/>
            </a:pPr>
            <a:r>
              <a:rPr lang="en-US" sz="1400"/>
              <a:t>Still potential for Batch Zero, but </a:t>
            </a:r>
            <a:r>
              <a:rPr lang="en-US" sz="1400" b="1"/>
              <a:t>June 1 approval remains challenging</a:t>
            </a:r>
          </a:p>
        </p:txBody>
      </p:sp>
      <p:cxnSp>
        <p:nvCxnSpPr>
          <p:cNvPr id="20" name="LineBasicDefault 27">
            <a:extLst>
              <a:ext uri="{FF2B5EF4-FFF2-40B4-BE49-F238E27FC236}">
                <a16:creationId xmlns:a16="http://schemas.microsoft.com/office/drawing/2014/main" id="{36C49E2F-A34E-53AE-573C-6FAFCB4DFBCF}"/>
              </a:ext>
            </a:extLst>
          </p:cNvPr>
          <p:cNvCxnSpPr>
            <a:cxnSpLocks/>
          </p:cNvCxnSpPr>
          <p:nvPr>
            <p:custDataLst>
              <p:tags r:id="rId3"/>
            </p:custDataLst>
          </p:nvPr>
        </p:nvCxnSpPr>
        <p:spPr>
          <a:xfrm>
            <a:off x="550008" y="4876861"/>
            <a:ext cx="11087256"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a:extLst>
              <a:ext uri="{FF2B5EF4-FFF2-40B4-BE49-F238E27FC236}">
                <a16:creationId xmlns:a16="http://schemas.microsoft.com/office/drawing/2014/main" id="{9F73D1EC-3DE2-8F1A-D779-B6414C3A8712}"/>
              </a:ext>
            </a:extLst>
          </p:cNvPr>
          <p:cNvSpPr txBox="1"/>
          <p:nvPr>
            <p:custDataLst>
              <p:tags r:id="rId4"/>
            </p:custDataLst>
          </p:nvPr>
        </p:nvSpPr>
        <p:spPr>
          <a:xfrm>
            <a:off x="554735" y="630231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a:t>1. All options rely on reverse power relays to enforce strict import limits and protect the grid</a:t>
            </a:r>
          </a:p>
        </p:txBody>
      </p:sp>
      <p:sp>
        <p:nvSpPr>
          <p:cNvPr id="24" name="4. Footnote">
            <a:extLst>
              <a:ext uri="{FF2B5EF4-FFF2-40B4-BE49-F238E27FC236}">
                <a16:creationId xmlns:a16="http://schemas.microsoft.com/office/drawing/2014/main" id="{5CB10EAE-7D70-36C9-571A-024334BB6DF1}"/>
              </a:ext>
            </a:extLst>
          </p:cNvPr>
          <p:cNvSpPr txBox="1"/>
          <p:nvPr>
            <p:custDataLst>
              <p:tags r:id="rId5"/>
            </p:custDataLst>
          </p:nvPr>
        </p:nvSpPr>
        <p:spPr>
          <a:xfrm>
            <a:off x="554735" y="6512507"/>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a:t>Source: ERCOT discussions</a:t>
            </a:r>
          </a:p>
        </p:txBody>
      </p:sp>
      <p:sp>
        <p:nvSpPr>
          <p:cNvPr id="3" name="TextBox 2">
            <a:extLst>
              <a:ext uri="{FF2B5EF4-FFF2-40B4-BE49-F238E27FC236}">
                <a16:creationId xmlns:a16="http://schemas.microsoft.com/office/drawing/2014/main" id="{5FB2F9B8-6958-E697-35A5-2EC2051B72FF}"/>
              </a:ext>
            </a:extLst>
          </p:cNvPr>
          <p:cNvSpPr txBox="1">
            <a:spLocks/>
          </p:cNvSpPr>
          <p:nvPr/>
        </p:nvSpPr>
        <p:spPr>
          <a:xfrm>
            <a:off x="1257300" y="5227341"/>
            <a:ext cx="1118617" cy="5693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rPr>
              <a:t>Next </a:t>
            </a:r>
          </a:p>
          <a:p>
            <a:pPr algn="ctr"/>
            <a:r>
              <a:rPr lang="en-US" b="1">
                <a:solidFill>
                  <a:schemeClr val="bg1"/>
                </a:solidFill>
              </a:rPr>
              <a:t>Steps</a:t>
            </a:r>
          </a:p>
        </p:txBody>
      </p:sp>
      <p:pic>
        <p:nvPicPr>
          <p:cNvPr id="15" name="Graphic 14">
            <a:extLst>
              <a:ext uri="{FF2B5EF4-FFF2-40B4-BE49-F238E27FC236}">
                <a16:creationId xmlns:a16="http://schemas.microsoft.com/office/drawing/2014/main" id="{AEA67A08-EEAD-90FE-E5CA-0A8F6F9E858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709930" y="5207234"/>
            <a:ext cx="609600" cy="609600"/>
          </a:xfrm>
          <a:prstGeom prst="rect">
            <a:avLst/>
          </a:prstGeom>
        </p:spPr>
      </p:pic>
    </p:spTree>
    <p:extLst>
      <p:ext uri="{BB962C8B-B14F-4D97-AF65-F5344CB8AC3E}">
        <p14:creationId xmlns:p14="http://schemas.microsoft.com/office/powerpoint/2010/main" val="161900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49C7-DF25-BA7B-5321-880BBC459DC3}"/>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A2F06C6-8726-CFAB-0949-BB2252621822}"/>
              </a:ext>
            </a:extLst>
          </p:cNvPr>
          <p:cNvGraphicFramePr>
            <a:graphicFrameLocks noChangeAspect="1"/>
          </p:cNvGraphicFramePr>
          <p:nvPr>
            <p:custDataLst>
              <p:tags r:id="rId2"/>
            </p:custDataLst>
            <p:extLst>
              <p:ext uri="{D42A27DB-BD31-4B8C-83A1-F6EECF244321}">
                <p14:modId xmlns:p14="http://schemas.microsoft.com/office/powerpoint/2010/main" val="3957588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2A2F06C6-8726-CFAB-0949-BB225262182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C3A51A7D-C923-D284-8B37-A58998D20D52}"/>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rId14" action="ppaction://hlinksldjump"/>
            <a:extLst>
              <a:ext uri="{FF2B5EF4-FFF2-40B4-BE49-F238E27FC236}">
                <a16:creationId xmlns:a16="http://schemas.microsoft.com/office/drawing/2014/main" id="{000A5362-1F87-89BA-CA49-2A5FE2858DFF}"/>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3" name="Text Placeholder 2">
            <a:hlinkClick r:id="rId15" action="ppaction://hlinksldjump"/>
            <a:extLst>
              <a:ext uri="{FF2B5EF4-FFF2-40B4-BE49-F238E27FC236}">
                <a16:creationId xmlns:a16="http://schemas.microsoft.com/office/drawing/2014/main" id="{FBDC119A-5BEA-164D-D705-62DDCDC58FB0}"/>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16" name="Text Placeholder 2">
            <a:hlinkClick r:id="rId16" action="ppaction://hlinksldjump"/>
            <a:extLst>
              <a:ext uri="{FF2B5EF4-FFF2-40B4-BE49-F238E27FC236}">
                <a16:creationId xmlns:a16="http://schemas.microsoft.com/office/drawing/2014/main" id="{9DCFFD8D-ABCF-B494-1ED4-3337B52D7CB0}"/>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9" name="Text Placeholder 2">
            <a:extLst>
              <a:ext uri="{FF2B5EF4-FFF2-40B4-BE49-F238E27FC236}">
                <a16:creationId xmlns:a16="http://schemas.microsoft.com/office/drawing/2014/main" id="{D335FCFB-FCB8-E3CB-4A28-08F934E84B10}"/>
              </a:ext>
            </a:extLst>
          </p:cNvPr>
          <p:cNvSpPr>
            <a:spLocks noGrp="1"/>
          </p:cNvSpPr>
          <p:nvPr>
            <p:custDataLst>
              <p:tags r:id="rId6"/>
            </p:custDataLst>
          </p:nvPr>
        </p:nvSpPr>
        <p:spPr bwMode="auto">
          <a:xfrm>
            <a:off x="4052888" y="307975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b="1">
                <a:solidFill>
                  <a:schemeClr val="bg1"/>
                </a:solidFill>
                <a:cs typeface="Arial"/>
              </a:rPr>
              <a:t>Detailed review of ERCOT comments</a:t>
            </a:r>
            <a:endParaRPr lang="en-US" b="1">
              <a:solidFill>
                <a:schemeClr val="bg1"/>
              </a:solidFill>
            </a:endParaRPr>
          </a:p>
        </p:txBody>
      </p:sp>
      <p:sp>
        <p:nvSpPr>
          <p:cNvPr id="17" name="Text Placeholder 2">
            <a:hlinkClick r:id="rId17" action="ppaction://hlinksldjump"/>
            <a:extLst>
              <a:ext uri="{FF2B5EF4-FFF2-40B4-BE49-F238E27FC236}">
                <a16:creationId xmlns:a16="http://schemas.microsoft.com/office/drawing/2014/main" id="{8CEF3A31-50F2-1AE8-29ED-6CC5D8F35085}"/>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8" name="Text Placeholder 2">
            <a:hlinkClick r:id="rId18" action="ppaction://hlinksldjump"/>
            <a:extLst>
              <a:ext uri="{FF2B5EF4-FFF2-40B4-BE49-F238E27FC236}">
                <a16:creationId xmlns:a16="http://schemas.microsoft.com/office/drawing/2014/main" id="{8448D784-D6A0-06BB-AB8B-FE0D8D768F6E}"/>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Project No. 58481 deep-dive</a:t>
            </a:r>
          </a:p>
        </p:txBody>
      </p:sp>
      <p:sp>
        <p:nvSpPr>
          <p:cNvPr id="19" name="Text Placeholder 2">
            <a:hlinkClick r:id="rId19" action="ppaction://hlinksldjump"/>
            <a:extLst>
              <a:ext uri="{FF2B5EF4-FFF2-40B4-BE49-F238E27FC236}">
                <a16:creationId xmlns:a16="http://schemas.microsoft.com/office/drawing/2014/main" id="{8932F96E-C87E-F9C7-40A1-467C0E0ADCC4}"/>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5645BE6E-0465-56C8-D014-458A66E2DC9B}"/>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5" name="Slide Number Placeholder 4">
            <a:extLst>
              <a:ext uri="{FF2B5EF4-FFF2-40B4-BE49-F238E27FC236}">
                <a16:creationId xmlns:a16="http://schemas.microsoft.com/office/drawing/2014/main" id="{035ED80F-6B8C-D0AF-37E9-10929519923B}"/>
              </a:ext>
            </a:extLst>
          </p:cNvPr>
          <p:cNvSpPr>
            <a:spLocks noGrp="1"/>
          </p:cNvSpPr>
          <p:nvPr>
            <p:ph type="sldNum" sz="quarter" idx="12"/>
          </p:nvPr>
        </p:nvSpPr>
        <p:spPr/>
        <p:txBody>
          <a:bodyPr/>
          <a:lstStyle/>
          <a:p>
            <a:fld id="{BCDE79FB-97BA-492B-8D57-F1373F9ADA95}" type="slidenum">
              <a:rPr lang="en-US" smtClean="0"/>
              <a:t>18</a:t>
            </a:fld>
            <a:endParaRPr lang="en-US"/>
          </a:p>
        </p:txBody>
      </p:sp>
    </p:spTree>
    <p:custDataLst>
      <p:tags r:id="rId1"/>
    </p:custDataLst>
    <p:extLst>
      <p:ext uri="{BB962C8B-B14F-4D97-AF65-F5344CB8AC3E}">
        <p14:creationId xmlns:p14="http://schemas.microsoft.com/office/powerpoint/2010/main" val="289360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1F919-211B-D03B-F411-ED2F2380BC02}"/>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4900B9A2-059A-8793-E225-7E61FC3669AA}"/>
              </a:ext>
            </a:extLst>
          </p:cNvPr>
          <p:cNvGraphicFramePr>
            <a:graphicFrameLocks noChangeAspect="1"/>
          </p:cNvGraphicFramePr>
          <p:nvPr>
            <p:custDataLst>
              <p:tags r:id="rId1"/>
            </p:custDataLst>
            <p:extLst>
              <p:ext uri="{D42A27DB-BD31-4B8C-83A1-F6EECF244321}">
                <p14:modId xmlns:p14="http://schemas.microsoft.com/office/powerpoint/2010/main" val="4137994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4900B9A2-059A-8793-E225-7E61FC3669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C498C2B-DDB3-D969-26FB-5ACA97CC9359}"/>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Key updates in April 4 PGRR145 ERCOT comments (vs. March 17 ones)</a:t>
            </a:r>
          </a:p>
        </p:txBody>
      </p:sp>
      <p:sp>
        <p:nvSpPr>
          <p:cNvPr id="15" name="Slide Number Placeholder 5">
            <a:extLst>
              <a:ext uri="{FF2B5EF4-FFF2-40B4-BE49-F238E27FC236}">
                <a16:creationId xmlns:a16="http://schemas.microsoft.com/office/drawing/2014/main" id="{7C02F15F-FF6E-95F1-364F-2CCB4648D44C}"/>
              </a:ext>
            </a:extLst>
          </p:cNvPr>
          <p:cNvSpPr>
            <a:spLocks noGrp="1"/>
          </p:cNvSpPr>
          <p:nvPr>
            <p:ph type="sldNum" sz="quarter" idx="12"/>
          </p:nvPr>
        </p:nvSpPr>
        <p:spPr/>
        <p:txBody>
          <a:bodyPr/>
          <a:lstStyle/>
          <a:p>
            <a:fld id="{BCDE79FB-97BA-492B-8D57-F1373F9ADA95}" type="slidenum">
              <a:rPr lang="en-US" smtClean="0"/>
              <a:t>19</a:t>
            </a:fld>
            <a:endParaRPr lang="en-US"/>
          </a:p>
        </p:txBody>
      </p:sp>
      <p:sp>
        <p:nvSpPr>
          <p:cNvPr id="32" name="TextBox 31">
            <a:extLst>
              <a:ext uri="{FF2B5EF4-FFF2-40B4-BE49-F238E27FC236}">
                <a16:creationId xmlns:a16="http://schemas.microsoft.com/office/drawing/2014/main" id="{911358AA-5A2B-4590-776D-365B3928CD44}"/>
              </a:ext>
            </a:extLst>
          </p:cNvPr>
          <p:cNvSpPr txBox="1"/>
          <p:nvPr/>
        </p:nvSpPr>
        <p:spPr>
          <a:xfrm>
            <a:off x="583025" y="1581214"/>
            <a:ext cx="10781660" cy="478592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a:t>Incremental clarifications and gap fixes to Planning Guide language:</a:t>
            </a:r>
            <a:r>
              <a:rPr lang="en-US" sz="1600"/>
              <a:t> added targeted provisions (e.g., DSP delegation flexibility, explicit dynamic data submission responsibility, clarification of roles and processes) to address identified omissions and improve operability</a:t>
            </a:r>
          </a:p>
          <a:p>
            <a:pPr marL="285750" indent="-285750">
              <a:spcBef>
                <a:spcPts val="300"/>
              </a:spcBef>
              <a:spcAft>
                <a:spcPts val="300"/>
              </a:spcAft>
              <a:buFont typeface="Arial" panose="020B0604020202020204" pitchFamily="34" charset="0"/>
              <a:buChar char="•"/>
            </a:pPr>
            <a:r>
              <a:rPr lang="en-US" sz="1600" b="1"/>
              <a:t>Expanded definition of valid studies:</a:t>
            </a:r>
            <a:r>
              <a:rPr lang="en-US" sz="1600"/>
              <a:t> explicitly recognized additional studies (e.g., Permian Basin Reliability Plan) as eligible for “complete and valid” status, broadening the safe harbor scope</a:t>
            </a:r>
          </a:p>
          <a:p>
            <a:pPr marL="285750" indent="-285750">
              <a:spcBef>
                <a:spcPts val="300"/>
              </a:spcBef>
              <a:spcAft>
                <a:spcPts val="300"/>
              </a:spcAft>
              <a:buFont typeface="Arial" panose="020B0604020202020204" pitchFamily="34" charset="0"/>
              <a:buChar char="•"/>
            </a:pPr>
            <a:r>
              <a:rPr lang="en-US" sz="1600" b="1"/>
              <a:t>Strengthened governance and stakeholder engagement in study process:</a:t>
            </a:r>
            <a:r>
              <a:rPr lang="en-US" sz="1600"/>
              <a:t> codified requirement to present Batch Zero study scope and methodology to RPG and incorporate stakeholder feedback</a:t>
            </a:r>
          </a:p>
          <a:p>
            <a:pPr marL="285750" indent="-285750">
              <a:spcBef>
                <a:spcPts val="300"/>
              </a:spcBef>
              <a:spcAft>
                <a:spcPts val="300"/>
              </a:spcAft>
              <a:buFont typeface="Arial" panose="020B0604020202020204" pitchFamily="34" charset="0"/>
              <a:buChar char="•"/>
            </a:pPr>
            <a:r>
              <a:rPr lang="en-US" sz="1600" b="1"/>
              <a:t>Refined roles and responsibilities across entities (ERCOT / TSP / DSP):</a:t>
            </a:r>
            <a:r>
              <a:rPr lang="en-US" sz="1600"/>
              <a:t> clarified responsibilities in key sections (e.g., study coordination, data submission, attestations), including incorporation of stakeholder feedback</a:t>
            </a:r>
          </a:p>
          <a:p>
            <a:pPr marL="285750" indent="-285750">
              <a:spcBef>
                <a:spcPts val="300"/>
              </a:spcBef>
              <a:spcAft>
                <a:spcPts val="300"/>
              </a:spcAft>
              <a:buFont typeface="Arial" panose="020B0604020202020204" pitchFamily="34" charset="0"/>
              <a:buChar char="•"/>
            </a:pPr>
            <a:r>
              <a:rPr lang="en-US" sz="1600" b="1"/>
              <a:t>Improved internal consistency and process clarity:</a:t>
            </a:r>
            <a:r>
              <a:rPr lang="en-US" sz="1600"/>
              <a:t> addressed inconsistencies (e.g., LCP vs RTP alignment, sequencing of updates, removal of unintended eligibility constraints) and corrected structural gaps in eligibility logic</a:t>
            </a:r>
          </a:p>
          <a:p>
            <a:pPr marL="285750" indent="-285750">
              <a:spcBef>
                <a:spcPts val="300"/>
              </a:spcBef>
              <a:spcAft>
                <a:spcPts val="300"/>
              </a:spcAft>
              <a:buFont typeface="Arial" panose="020B0604020202020204" pitchFamily="34" charset="0"/>
              <a:buChar char="•"/>
            </a:pPr>
            <a:r>
              <a:rPr lang="en-US" sz="1600" b="1"/>
              <a:t>Enhanced coordination requirements in study execution:</a:t>
            </a:r>
            <a:r>
              <a:rPr lang="en-US" sz="1600"/>
              <a:t> introduced more explicit consultation steps with TSPs in identifying transmission upgrades and study outputs</a:t>
            </a:r>
          </a:p>
          <a:p>
            <a:pPr marL="285750" indent="-285750">
              <a:spcBef>
                <a:spcPts val="300"/>
              </a:spcBef>
              <a:spcAft>
                <a:spcPts val="300"/>
              </a:spcAft>
              <a:buFont typeface="Arial" panose="020B0604020202020204" pitchFamily="34" charset="0"/>
              <a:buChar char="•"/>
            </a:pPr>
            <a:r>
              <a:rPr lang="en-US" sz="1600" b="1"/>
              <a:t>General drafting clean-up and clarifications:</a:t>
            </a:r>
            <a:r>
              <a:rPr lang="en-US" sz="1600"/>
              <a:t> incorporated typographical fixes, corrected references, and clarified language throughout the document </a:t>
            </a:r>
          </a:p>
          <a:p>
            <a:pPr marL="285750" indent="-285750">
              <a:spcBef>
                <a:spcPts val="300"/>
              </a:spcBef>
              <a:spcAft>
                <a:spcPts val="300"/>
              </a:spcAft>
              <a:buFont typeface="Arial" panose="020B0604020202020204" pitchFamily="34" charset="0"/>
              <a:buChar char="•"/>
            </a:pPr>
            <a:r>
              <a:rPr lang="en-US" sz="1600" b="1"/>
              <a:t>Year 6 (2033) allocation remains under development.</a:t>
            </a:r>
            <a:r>
              <a:rPr lang="en-US" sz="1600"/>
              <a:t> ERCOT is actively reassessing the approach and will provide more explicit guidance in future comments</a:t>
            </a:r>
          </a:p>
        </p:txBody>
      </p:sp>
      <p:sp>
        <p:nvSpPr>
          <p:cNvPr id="4" name="TextBox 3">
            <a:extLst>
              <a:ext uri="{FF2B5EF4-FFF2-40B4-BE49-F238E27FC236}">
                <a16:creationId xmlns:a16="http://schemas.microsoft.com/office/drawing/2014/main" id="{8DA5F00F-5C5F-F7A1-6974-19D257F0C963}"/>
              </a:ext>
            </a:extLst>
          </p:cNvPr>
          <p:cNvSpPr txBox="1"/>
          <p:nvPr/>
        </p:nvSpPr>
        <p:spPr>
          <a:xfrm>
            <a:off x="1257300" y="947144"/>
            <a:ext cx="10148455"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ERCOT has filed responses to stakeholder comments submitted on or before March 20, 2026; additional responses may follow to address subsequent comments</a:t>
            </a:r>
          </a:p>
        </p:txBody>
      </p:sp>
    </p:spTree>
    <p:extLst>
      <p:ext uri="{BB962C8B-B14F-4D97-AF65-F5344CB8AC3E}">
        <p14:creationId xmlns:p14="http://schemas.microsoft.com/office/powerpoint/2010/main" val="405841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3" progId="TCLayout.ActiveDocument.1">
                  <p:embed/>
                </p:oleObj>
              </mc:Choice>
              <mc:Fallback>
                <p:oleObj name="think-cell Slide" r:id="rId19"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sp>
        <p:nvSpPr>
          <p:cNvPr id="17" name="Slide Number Placeholder 16">
            <a:extLst>
              <a:ext uri="{FF2B5EF4-FFF2-40B4-BE49-F238E27FC236}">
                <a16:creationId xmlns:a16="http://schemas.microsoft.com/office/drawing/2014/main" id="{48190072-4165-FE87-3123-1306E9382C2E}"/>
              </a:ext>
            </a:extLst>
          </p:cNvPr>
          <p:cNvSpPr>
            <a:spLocks noGrp="1"/>
          </p:cNvSpPr>
          <p:nvPr>
            <p:ph type="sldNum" sz="quarter" idx="12"/>
          </p:nvPr>
        </p:nvSpPr>
        <p:spPr/>
        <p:txBody>
          <a:bodyPr/>
          <a:lstStyle/>
          <a:p>
            <a:fld id="{BCDE79FB-97BA-492B-8D57-F1373F9ADA95}" type="slidenum">
              <a:rPr lang="en-US" smtClean="0"/>
              <a:t>2</a:t>
            </a:fld>
            <a:endParaRPr lang="en-US"/>
          </a:p>
        </p:txBody>
      </p:sp>
      <p:sp>
        <p:nvSpPr>
          <p:cNvPr id="74" name="Rectangle 73">
            <a:extLst>
              <a:ext uri="{FF2B5EF4-FFF2-40B4-BE49-F238E27FC236}">
                <a16:creationId xmlns:a16="http://schemas.microsoft.com/office/drawing/2014/main" id="{143A5BF2-5F02-0DF7-EDF8-B3E00EF7A189}"/>
              </a:ext>
            </a:extLst>
          </p:cNvPr>
          <p:cNvSpPr>
            <a:spLocks/>
          </p:cNvSpPr>
          <p:nvPr/>
        </p:nvSpPr>
        <p:spPr>
          <a:xfrm>
            <a:off x="499324" y="1028220"/>
            <a:ext cx="11193353" cy="480156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Connector 74">
            <a:extLst>
              <a:ext uri="{FF2B5EF4-FFF2-40B4-BE49-F238E27FC236}">
                <a16:creationId xmlns:a16="http://schemas.microsoft.com/office/drawing/2014/main" id="{DFD0E108-6C75-1BD0-5E30-76F0A752F907}"/>
              </a:ext>
            </a:extLst>
          </p:cNvPr>
          <p:cNvCxnSpPr>
            <a:cxnSpLocks/>
          </p:cNvCxnSpPr>
          <p:nvPr/>
        </p:nvCxnSpPr>
        <p:spPr>
          <a:xfrm>
            <a:off x="554737" y="2435863"/>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62C15F4-8062-F9AA-C686-6B56093215E6}"/>
              </a:ext>
            </a:extLst>
          </p:cNvPr>
          <p:cNvCxnSpPr>
            <a:cxnSpLocks/>
          </p:cNvCxnSpPr>
          <p:nvPr/>
        </p:nvCxnSpPr>
        <p:spPr>
          <a:xfrm>
            <a:off x="554737" y="3139219"/>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DCBF40-6FB6-4F8D-12A3-9FCECAA68A5D}"/>
              </a:ext>
            </a:extLst>
          </p:cNvPr>
          <p:cNvCxnSpPr>
            <a:cxnSpLocks/>
          </p:cNvCxnSpPr>
          <p:nvPr/>
        </p:nvCxnSpPr>
        <p:spPr>
          <a:xfrm>
            <a:off x="554737" y="3926830"/>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B5B6D9F-9565-F78B-68B8-7E639AFAC199}"/>
              </a:ext>
            </a:extLst>
          </p:cNvPr>
          <p:cNvSpPr txBox="1">
            <a:spLocks/>
          </p:cNvSpPr>
          <p:nvPr/>
        </p:nvSpPr>
        <p:spPr>
          <a:xfrm>
            <a:off x="1022758" y="1186022"/>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102" name="TextBox 101">
            <a:extLst>
              <a:ext uri="{FF2B5EF4-FFF2-40B4-BE49-F238E27FC236}">
                <a16:creationId xmlns:a16="http://schemas.microsoft.com/office/drawing/2014/main" id="{74268D76-1155-7503-AD58-F5A0FFB1F4C8}"/>
              </a:ext>
            </a:extLst>
          </p:cNvPr>
          <p:cNvSpPr txBox="1"/>
          <p:nvPr>
            <p:custDataLst>
              <p:tags r:id="rId3"/>
            </p:custDataLst>
          </p:nvPr>
        </p:nvSpPr>
        <p:spPr>
          <a:xfrm>
            <a:off x="3924729" y="1186022"/>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103" name="TrackerNumBlue 15">
            <a:extLst>
              <a:ext uri="{FF2B5EF4-FFF2-40B4-BE49-F238E27FC236}">
                <a16:creationId xmlns:a16="http://schemas.microsoft.com/office/drawing/2014/main" id="{F6AB004F-5D16-64FB-7EC6-557095B4B9FF}"/>
              </a:ext>
            </a:extLst>
          </p:cNvPr>
          <p:cNvSpPr>
            <a:spLocks noChangeAspect="1"/>
          </p:cNvSpPr>
          <p:nvPr>
            <p:custDataLst>
              <p:tags r:id="rId4"/>
            </p:custDataLst>
          </p:nvPr>
        </p:nvSpPr>
        <p:spPr>
          <a:xfrm>
            <a:off x="554736" y="1186022"/>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grpSp>
        <p:nvGrpSpPr>
          <p:cNvPr id="6" name="Group 5">
            <a:extLst>
              <a:ext uri="{FF2B5EF4-FFF2-40B4-BE49-F238E27FC236}">
                <a16:creationId xmlns:a16="http://schemas.microsoft.com/office/drawing/2014/main" id="{528094E8-365F-4AB0-D77B-94AF860DE7F6}"/>
              </a:ext>
            </a:extLst>
          </p:cNvPr>
          <p:cNvGrpSpPr/>
          <p:nvPr/>
        </p:nvGrpSpPr>
        <p:grpSpPr>
          <a:xfrm>
            <a:off x="1022758" y="4011784"/>
            <a:ext cx="10614506" cy="553998"/>
            <a:chOff x="1022758" y="2962601"/>
            <a:chExt cx="10614506" cy="553998"/>
          </a:xfrm>
        </p:grpSpPr>
        <p:sp>
          <p:nvSpPr>
            <p:cNvPr id="98" name="TextBox 97">
              <a:extLst>
                <a:ext uri="{FF2B5EF4-FFF2-40B4-BE49-F238E27FC236}">
                  <a16:creationId xmlns:a16="http://schemas.microsoft.com/office/drawing/2014/main" id="{C2315426-B3D3-E799-C480-97958A37193C}"/>
                </a:ext>
              </a:extLst>
            </p:cNvPr>
            <p:cNvSpPr txBox="1">
              <a:spLocks/>
            </p:cNvSpPr>
            <p:nvPr/>
          </p:nvSpPr>
          <p:spPr>
            <a:xfrm>
              <a:off x="1022758" y="2962601"/>
              <a:ext cx="2789861"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Market Comments filed on NPRR/PGRR</a:t>
              </a:r>
              <a:endParaRPr lang="en-US" sz="1800">
                <a:solidFill>
                  <a:srgbClr val="000000"/>
                </a:solidFill>
              </a:endParaRPr>
            </a:p>
          </p:txBody>
        </p:sp>
        <p:sp>
          <p:nvSpPr>
            <p:cNvPr id="99" name="TextBox 98">
              <a:extLst>
                <a:ext uri="{FF2B5EF4-FFF2-40B4-BE49-F238E27FC236}">
                  <a16:creationId xmlns:a16="http://schemas.microsoft.com/office/drawing/2014/main" id="{A3B474A3-D233-2DB5-3016-2EE8095D6984}"/>
                </a:ext>
              </a:extLst>
            </p:cNvPr>
            <p:cNvSpPr txBox="1"/>
            <p:nvPr>
              <p:custDataLst>
                <p:tags r:id="rId16"/>
              </p:custDataLst>
            </p:nvPr>
          </p:nvSpPr>
          <p:spPr>
            <a:xfrm>
              <a:off x="3924729" y="296260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any new stakeholder comments received</a:t>
              </a:r>
            </a:p>
          </p:txBody>
        </p:sp>
      </p:grpSp>
      <p:sp>
        <p:nvSpPr>
          <p:cNvPr id="100" name="TrackerNumBlue 15">
            <a:extLst>
              <a:ext uri="{FF2B5EF4-FFF2-40B4-BE49-F238E27FC236}">
                <a16:creationId xmlns:a16="http://schemas.microsoft.com/office/drawing/2014/main" id="{3AB600B5-43E6-EC3F-A9F0-67B6F28F6A30}"/>
              </a:ext>
            </a:extLst>
          </p:cNvPr>
          <p:cNvSpPr>
            <a:spLocks noChangeAspect="1"/>
          </p:cNvSpPr>
          <p:nvPr>
            <p:custDataLst>
              <p:tags r:id="rId5"/>
            </p:custDataLst>
          </p:nvPr>
        </p:nvSpPr>
        <p:spPr>
          <a:xfrm>
            <a:off x="554736" y="256191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sp>
        <p:nvSpPr>
          <p:cNvPr id="95" name="TrackerNumBlue 15">
            <a:extLst>
              <a:ext uri="{FF2B5EF4-FFF2-40B4-BE49-F238E27FC236}">
                <a16:creationId xmlns:a16="http://schemas.microsoft.com/office/drawing/2014/main" id="{911000FA-8AA7-A5A4-8036-8CDB5AE81B44}"/>
              </a:ext>
            </a:extLst>
          </p:cNvPr>
          <p:cNvSpPr>
            <a:spLocks noChangeAspect="1"/>
          </p:cNvSpPr>
          <p:nvPr>
            <p:custDataLst>
              <p:tags r:id="rId6"/>
            </p:custDataLst>
          </p:nvPr>
        </p:nvSpPr>
        <p:spPr>
          <a:xfrm>
            <a:off x="554736" y="3254995"/>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grpSp>
        <p:nvGrpSpPr>
          <p:cNvPr id="7" name="Group 6">
            <a:extLst>
              <a:ext uri="{FF2B5EF4-FFF2-40B4-BE49-F238E27FC236}">
                <a16:creationId xmlns:a16="http://schemas.microsoft.com/office/drawing/2014/main" id="{7EBA6D4C-5C3B-1B1D-A184-11F50A4C36DA}"/>
              </a:ext>
            </a:extLst>
          </p:cNvPr>
          <p:cNvGrpSpPr/>
          <p:nvPr/>
        </p:nvGrpSpPr>
        <p:grpSpPr>
          <a:xfrm>
            <a:off x="1022758" y="2028909"/>
            <a:ext cx="10614506" cy="276999"/>
            <a:chOff x="1022758" y="3850891"/>
            <a:chExt cx="10614506" cy="276999"/>
          </a:xfrm>
        </p:grpSpPr>
        <p:sp>
          <p:nvSpPr>
            <p:cNvPr id="96" name="TextBox 95">
              <a:extLst>
                <a:ext uri="{FF2B5EF4-FFF2-40B4-BE49-F238E27FC236}">
                  <a16:creationId xmlns:a16="http://schemas.microsoft.com/office/drawing/2014/main" id="{BCB3AA25-4238-B5B1-45D5-2CFEA450C9B7}"/>
                </a:ext>
              </a:extLst>
            </p:cNvPr>
            <p:cNvSpPr txBox="1">
              <a:spLocks/>
            </p:cNvSpPr>
            <p:nvPr/>
          </p:nvSpPr>
          <p:spPr>
            <a:xfrm>
              <a:off x="1022758" y="3850891"/>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CLR discussion</a:t>
              </a:r>
              <a:endParaRPr lang="en-US" sz="1800" b="1">
                <a:solidFill>
                  <a:srgbClr val="000000"/>
                </a:solidFill>
                <a:cs typeface="Arial"/>
              </a:endParaRPr>
            </a:p>
          </p:txBody>
        </p:sp>
        <p:sp>
          <p:nvSpPr>
            <p:cNvPr id="97" name="TextBox 96">
              <a:extLst>
                <a:ext uri="{FF2B5EF4-FFF2-40B4-BE49-F238E27FC236}">
                  <a16:creationId xmlns:a16="http://schemas.microsoft.com/office/drawing/2014/main" id="{DB29517E-E313-9337-59A6-A2B40D7A22C9}"/>
                </a:ext>
              </a:extLst>
            </p:cNvPr>
            <p:cNvSpPr txBox="1"/>
            <p:nvPr>
              <p:custDataLst>
                <p:tags r:id="rId15"/>
              </p:custDataLst>
            </p:nvPr>
          </p:nvSpPr>
          <p:spPr>
            <a:xfrm>
              <a:off x="3924729" y="385089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revision language for CLR</a:t>
              </a:r>
            </a:p>
          </p:txBody>
        </p:sp>
      </p:grpSp>
      <p:sp>
        <p:nvSpPr>
          <p:cNvPr id="92" name="TrackerNumBlue 15">
            <a:extLst>
              <a:ext uri="{FF2B5EF4-FFF2-40B4-BE49-F238E27FC236}">
                <a16:creationId xmlns:a16="http://schemas.microsoft.com/office/drawing/2014/main" id="{5AF4BA32-37BB-4EFF-7165-A6F109A3E4C9}"/>
              </a:ext>
            </a:extLst>
          </p:cNvPr>
          <p:cNvSpPr>
            <a:spLocks noChangeAspect="1"/>
          </p:cNvSpPr>
          <p:nvPr>
            <p:custDataLst>
              <p:tags r:id="rId7"/>
            </p:custDataLst>
          </p:nvPr>
        </p:nvSpPr>
        <p:spPr>
          <a:xfrm>
            <a:off x="554736" y="4011784"/>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grpSp>
        <p:nvGrpSpPr>
          <p:cNvPr id="8" name="Group 7">
            <a:extLst>
              <a:ext uri="{FF2B5EF4-FFF2-40B4-BE49-F238E27FC236}">
                <a16:creationId xmlns:a16="http://schemas.microsoft.com/office/drawing/2014/main" id="{92A2CAD7-E1FF-AE50-C536-E3ACF2BF4484}"/>
              </a:ext>
            </a:extLst>
          </p:cNvPr>
          <p:cNvGrpSpPr/>
          <p:nvPr/>
        </p:nvGrpSpPr>
        <p:grpSpPr>
          <a:xfrm>
            <a:off x="1022758" y="2561913"/>
            <a:ext cx="10614506" cy="492443"/>
            <a:chOff x="1022758" y="4515214"/>
            <a:chExt cx="10614506" cy="492443"/>
          </a:xfrm>
        </p:grpSpPr>
        <p:sp>
          <p:nvSpPr>
            <p:cNvPr id="93" name="TextBox 92">
              <a:extLst>
                <a:ext uri="{FF2B5EF4-FFF2-40B4-BE49-F238E27FC236}">
                  <a16:creationId xmlns:a16="http://schemas.microsoft.com/office/drawing/2014/main" id="{B0E0A186-7D30-A2BF-587C-0EF1157C2A43}"/>
                </a:ext>
              </a:extLst>
            </p:cNvPr>
            <p:cNvSpPr txBox="1">
              <a:spLocks/>
            </p:cNvSpPr>
            <p:nvPr/>
          </p:nvSpPr>
          <p:spPr>
            <a:xfrm>
              <a:off x="1022758" y="4515214"/>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BYOG discussion</a:t>
              </a:r>
              <a:endParaRPr lang="en-US" sz="1800" b="1">
                <a:solidFill>
                  <a:srgbClr val="000000"/>
                </a:solidFill>
              </a:endParaRPr>
            </a:p>
          </p:txBody>
        </p:sp>
        <p:sp>
          <p:nvSpPr>
            <p:cNvPr id="94" name="TextBox 93">
              <a:extLst>
                <a:ext uri="{FF2B5EF4-FFF2-40B4-BE49-F238E27FC236}">
                  <a16:creationId xmlns:a16="http://schemas.microsoft.com/office/drawing/2014/main" id="{A9BF0990-E1C9-2547-C471-A5495BF98590}"/>
                </a:ext>
              </a:extLst>
            </p:cNvPr>
            <p:cNvSpPr txBox="1"/>
            <p:nvPr>
              <p:custDataLst>
                <p:tags r:id="rId14"/>
              </p:custDataLst>
            </p:nvPr>
          </p:nvSpPr>
          <p:spPr>
            <a:xfrm>
              <a:off x="3924729" y="4515214"/>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Further discussion of BYOG approach</a:t>
              </a:r>
            </a:p>
            <a:p>
              <a:pPr marL="285750" indent="-285750">
                <a:spcBef>
                  <a:spcPts val="0"/>
                </a:spcBef>
                <a:spcAft>
                  <a:spcPts val="0"/>
                </a:spcAft>
                <a:buFont typeface="Arial" panose="020B0604020202020204" pitchFamily="34" charset="0"/>
                <a:buChar char="•"/>
              </a:pPr>
              <a:r>
                <a:rPr lang="en-US"/>
                <a:t>Advance discussion on BYOG framework for Batch Zero</a:t>
              </a:r>
            </a:p>
          </p:txBody>
        </p:sp>
      </p:grpSp>
      <p:cxnSp>
        <p:nvCxnSpPr>
          <p:cNvPr id="82" name="Straight Connector 81">
            <a:extLst>
              <a:ext uri="{FF2B5EF4-FFF2-40B4-BE49-F238E27FC236}">
                <a16:creationId xmlns:a16="http://schemas.microsoft.com/office/drawing/2014/main" id="{2775251E-1367-E4BD-83B7-D614AC35169D}"/>
              </a:ext>
            </a:extLst>
          </p:cNvPr>
          <p:cNvCxnSpPr>
            <a:cxnSpLocks/>
          </p:cNvCxnSpPr>
          <p:nvPr/>
        </p:nvCxnSpPr>
        <p:spPr>
          <a:xfrm>
            <a:off x="554737" y="5226173"/>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9" name="TrackerNumBlue 15">
            <a:extLst>
              <a:ext uri="{FF2B5EF4-FFF2-40B4-BE49-F238E27FC236}">
                <a16:creationId xmlns:a16="http://schemas.microsoft.com/office/drawing/2014/main" id="{5CBFD8F6-CF7C-9C52-6D13-C18744445838}"/>
              </a:ext>
            </a:extLst>
          </p:cNvPr>
          <p:cNvSpPr>
            <a:spLocks noChangeAspect="1"/>
          </p:cNvSpPr>
          <p:nvPr>
            <p:custDataLst>
              <p:tags r:id="rId8"/>
            </p:custDataLst>
          </p:nvPr>
        </p:nvSpPr>
        <p:spPr>
          <a:xfrm>
            <a:off x="554736" y="5341949"/>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7</a:t>
            </a:r>
          </a:p>
        </p:txBody>
      </p:sp>
      <p:sp>
        <p:nvSpPr>
          <p:cNvPr id="90" name="TextBox 89">
            <a:extLst>
              <a:ext uri="{FF2B5EF4-FFF2-40B4-BE49-F238E27FC236}">
                <a16:creationId xmlns:a16="http://schemas.microsoft.com/office/drawing/2014/main" id="{A891C1FF-7C47-9425-1876-EC9C50A25E17}"/>
              </a:ext>
            </a:extLst>
          </p:cNvPr>
          <p:cNvSpPr txBox="1">
            <a:spLocks/>
          </p:cNvSpPr>
          <p:nvPr/>
        </p:nvSpPr>
        <p:spPr>
          <a:xfrm>
            <a:off x="1022758" y="5341949"/>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Q&amp;A</a:t>
            </a:r>
            <a:endParaRPr lang="en-US" sz="1800" b="1">
              <a:solidFill>
                <a:srgbClr val="000000"/>
              </a:solidFill>
            </a:endParaRPr>
          </a:p>
        </p:txBody>
      </p:sp>
      <p:sp>
        <p:nvSpPr>
          <p:cNvPr id="91" name="TextBox 90">
            <a:extLst>
              <a:ext uri="{FF2B5EF4-FFF2-40B4-BE49-F238E27FC236}">
                <a16:creationId xmlns:a16="http://schemas.microsoft.com/office/drawing/2014/main" id="{993B87AE-F703-3D7E-6B52-5726D73C7496}"/>
              </a:ext>
            </a:extLst>
          </p:cNvPr>
          <p:cNvSpPr txBox="1"/>
          <p:nvPr>
            <p:custDataLst>
              <p:tags r:id="rId9"/>
            </p:custDataLst>
          </p:nvPr>
        </p:nvSpPr>
        <p:spPr>
          <a:xfrm>
            <a:off x="3924729" y="5341949"/>
            <a:ext cx="771253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forum for Batch Zero concerns, comments, and suggestions</a:t>
            </a:r>
          </a:p>
        </p:txBody>
      </p:sp>
      <p:cxnSp>
        <p:nvCxnSpPr>
          <p:cNvPr id="84" name="Straight Connector 83">
            <a:extLst>
              <a:ext uri="{FF2B5EF4-FFF2-40B4-BE49-F238E27FC236}">
                <a16:creationId xmlns:a16="http://schemas.microsoft.com/office/drawing/2014/main" id="{CBD587A7-2AD3-9449-4F8B-530C04453A52}"/>
              </a:ext>
            </a:extLst>
          </p:cNvPr>
          <p:cNvCxnSpPr>
            <a:cxnSpLocks/>
          </p:cNvCxnSpPr>
          <p:nvPr/>
        </p:nvCxnSpPr>
        <p:spPr>
          <a:xfrm>
            <a:off x="554737" y="1907165"/>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rackerNumBlue 15">
            <a:extLst>
              <a:ext uri="{FF2B5EF4-FFF2-40B4-BE49-F238E27FC236}">
                <a16:creationId xmlns:a16="http://schemas.microsoft.com/office/drawing/2014/main" id="{FB1D90EC-CB35-DBD6-AA6F-B4A2654C9C3E}"/>
              </a:ext>
            </a:extLst>
          </p:cNvPr>
          <p:cNvSpPr>
            <a:spLocks noChangeAspect="1"/>
          </p:cNvSpPr>
          <p:nvPr>
            <p:custDataLst>
              <p:tags r:id="rId10"/>
            </p:custDataLst>
          </p:nvPr>
        </p:nvSpPr>
        <p:spPr>
          <a:xfrm>
            <a:off x="554736" y="200239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grpSp>
        <p:nvGrpSpPr>
          <p:cNvPr id="4" name="Group 3">
            <a:extLst>
              <a:ext uri="{FF2B5EF4-FFF2-40B4-BE49-F238E27FC236}">
                <a16:creationId xmlns:a16="http://schemas.microsoft.com/office/drawing/2014/main" id="{FF6EA2D3-6604-8ACC-7594-A858179796BB}"/>
              </a:ext>
            </a:extLst>
          </p:cNvPr>
          <p:cNvGrpSpPr/>
          <p:nvPr/>
        </p:nvGrpSpPr>
        <p:grpSpPr>
          <a:xfrm>
            <a:off x="1022758" y="3254995"/>
            <a:ext cx="10614506" cy="553998"/>
            <a:chOff x="1022758" y="2074311"/>
            <a:chExt cx="10614506" cy="553998"/>
          </a:xfrm>
        </p:grpSpPr>
        <p:sp>
          <p:nvSpPr>
            <p:cNvPr id="87" name="TextBox 86">
              <a:extLst>
                <a:ext uri="{FF2B5EF4-FFF2-40B4-BE49-F238E27FC236}">
                  <a16:creationId xmlns:a16="http://schemas.microsoft.com/office/drawing/2014/main" id="{ABAF1A80-1098-EE61-ACD9-BCBB7FCB954B}"/>
                </a:ext>
              </a:extLst>
            </p:cNvPr>
            <p:cNvSpPr txBox="1">
              <a:spLocks/>
            </p:cNvSpPr>
            <p:nvPr/>
          </p:nvSpPr>
          <p:spPr>
            <a:xfrm>
              <a:off x="1022758" y="2074311"/>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solidFill>
                    <a:srgbClr val="000000"/>
                  </a:solidFill>
                  <a:cs typeface="Arial"/>
                </a:rPr>
                <a:t>Detailed review of ERCOT comments</a:t>
              </a:r>
              <a:endParaRPr lang="en-US" sz="1800" b="1">
                <a:solidFill>
                  <a:srgbClr val="000000"/>
                </a:solidFill>
              </a:endParaRPr>
            </a:p>
          </p:txBody>
        </p:sp>
        <p:sp>
          <p:nvSpPr>
            <p:cNvPr id="88" name="TextBox 87">
              <a:extLst>
                <a:ext uri="{FF2B5EF4-FFF2-40B4-BE49-F238E27FC236}">
                  <a16:creationId xmlns:a16="http://schemas.microsoft.com/office/drawing/2014/main" id="{4788450F-EDA4-20C3-C752-E27CB961E1FC}"/>
                </a:ext>
              </a:extLst>
            </p:cNvPr>
            <p:cNvSpPr txBox="1"/>
            <p:nvPr>
              <p:custDataLst>
                <p:tags r:id="rId13"/>
              </p:custDataLst>
            </p:nvPr>
          </p:nvSpPr>
          <p:spPr>
            <a:xfrm>
              <a:off x="3924729" y="207431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updated ERCOT comments to PGRR145 filed on April 4</a:t>
              </a:r>
            </a:p>
            <a:p>
              <a:pPr marL="285750" indent="-285750">
                <a:spcBef>
                  <a:spcPts val="0"/>
                </a:spcBef>
                <a:spcAft>
                  <a:spcPts val="0"/>
                </a:spcAft>
                <a:buFont typeface="Arial" panose="020B0604020202020204" pitchFamily="34" charset="0"/>
                <a:buChar char="•"/>
              </a:pPr>
              <a:r>
                <a:rPr lang="en-US"/>
                <a:t>Review ERCOT responses to stakeholder comments</a:t>
              </a:r>
              <a:r>
                <a:rPr lang="en-US" baseline="30000"/>
                <a:t>1</a:t>
              </a:r>
              <a:endParaRPr lang="en-US"/>
            </a:p>
          </p:txBody>
        </p:sp>
      </p:grpSp>
      <p:cxnSp>
        <p:nvCxnSpPr>
          <p:cNvPr id="9" name="Straight Connector 8">
            <a:extLst>
              <a:ext uri="{FF2B5EF4-FFF2-40B4-BE49-F238E27FC236}">
                <a16:creationId xmlns:a16="http://schemas.microsoft.com/office/drawing/2014/main" id="{7E2CDDB1-C994-D6FF-1D2D-8D0F25D6325D}"/>
              </a:ext>
            </a:extLst>
          </p:cNvPr>
          <p:cNvCxnSpPr>
            <a:cxnSpLocks/>
          </p:cNvCxnSpPr>
          <p:nvPr/>
        </p:nvCxnSpPr>
        <p:spPr>
          <a:xfrm>
            <a:off x="554737" y="465315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rackerNumBlue 15">
            <a:extLst>
              <a:ext uri="{FF2B5EF4-FFF2-40B4-BE49-F238E27FC236}">
                <a16:creationId xmlns:a16="http://schemas.microsoft.com/office/drawing/2014/main" id="{8A69991A-A7F6-338D-A6A2-A675629D6CF6}"/>
              </a:ext>
            </a:extLst>
          </p:cNvPr>
          <p:cNvSpPr>
            <a:spLocks noChangeAspect="1"/>
          </p:cNvSpPr>
          <p:nvPr>
            <p:custDataLst>
              <p:tags r:id="rId11"/>
            </p:custDataLst>
          </p:nvPr>
        </p:nvSpPr>
        <p:spPr>
          <a:xfrm>
            <a:off x="554736" y="4768934"/>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6</a:t>
            </a:r>
          </a:p>
        </p:txBody>
      </p:sp>
      <p:sp>
        <p:nvSpPr>
          <p:cNvPr id="11" name="TextBox 10">
            <a:extLst>
              <a:ext uri="{FF2B5EF4-FFF2-40B4-BE49-F238E27FC236}">
                <a16:creationId xmlns:a16="http://schemas.microsoft.com/office/drawing/2014/main" id="{157D3FBC-FF6C-D162-C297-6F895D0EB41D}"/>
              </a:ext>
            </a:extLst>
          </p:cNvPr>
          <p:cNvSpPr txBox="1">
            <a:spLocks/>
          </p:cNvSpPr>
          <p:nvPr/>
        </p:nvSpPr>
        <p:spPr>
          <a:xfrm>
            <a:off x="1022758" y="4768934"/>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58481 deep-dive</a:t>
            </a:r>
            <a:endParaRPr lang="en-US" sz="1800" b="1">
              <a:solidFill>
                <a:srgbClr val="000000"/>
              </a:solidFill>
            </a:endParaRPr>
          </a:p>
        </p:txBody>
      </p:sp>
      <p:sp>
        <p:nvSpPr>
          <p:cNvPr id="12" name="TextBox 11">
            <a:extLst>
              <a:ext uri="{FF2B5EF4-FFF2-40B4-BE49-F238E27FC236}">
                <a16:creationId xmlns:a16="http://schemas.microsoft.com/office/drawing/2014/main" id="{1C0D5373-0250-C6F0-00D8-5319CEA75228}"/>
              </a:ext>
            </a:extLst>
          </p:cNvPr>
          <p:cNvSpPr txBox="1"/>
          <p:nvPr>
            <p:custDataLst>
              <p:tags r:id="rId12"/>
            </p:custDataLst>
          </p:nvPr>
        </p:nvSpPr>
        <p:spPr>
          <a:xfrm>
            <a:off x="3924729" y="4768934"/>
            <a:ext cx="771253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Summary of PUC Project No. 58481 from Crusoe</a:t>
            </a:r>
          </a:p>
        </p:txBody>
      </p:sp>
      <p:sp>
        <p:nvSpPr>
          <p:cNvPr id="13" name="Text Placeholder 20">
            <a:extLst>
              <a:ext uri="{FF2B5EF4-FFF2-40B4-BE49-F238E27FC236}">
                <a16:creationId xmlns:a16="http://schemas.microsoft.com/office/drawing/2014/main" id="{CFDFD8E2-4CB7-B94E-0679-5A11E11B5099}"/>
              </a:ext>
            </a:extLst>
          </p:cNvPr>
          <p:cNvSpPr txBox="1">
            <a:spLocks/>
          </p:cNvSpPr>
          <p:nvPr/>
        </p:nvSpPr>
        <p:spPr>
          <a:xfrm>
            <a:off x="499324" y="6480698"/>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1. Includes stakeholder comments submitted on or before March 20, 2026</a:t>
            </a:r>
          </a:p>
        </p:txBody>
      </p:sp>
    </p:spTree>
    <p:extLst>
      <p:ext uri="{BB962C8B-B14F-4D97-AF65-F5344CB8AC3E}">
        <p14:creationId xmlns:p14="http://schemas.microsoft.com/office/powerpoint/2010/main" val="208786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5" imgH="405" progId="TCLayout.ActiveDocument.1">
                  <p:embed/>
                </p:oleObj>
              </mc:Choice>
              <mc:Fallback>
                <p:oleObj name="think-cell Slide" r:id="rId6"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8ADAE1-C897-AD9E-7434-9E8844FB3CBE}"/>
              </a:ext>
            </a:extLst>
          </p:cNvPr>
          <p:cNvSpPr>
            <a:spLocks noGrp="1"/>
          </p:cNvSpPr>
          <p:nvPr>
            <p:ph type="title"/>
            <p:custDataLst>
              <p:tags r:id="rId2"/>
            </p:custDataLst>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Overview – Two Phases</a:t>
            </a:r>
          </a:p>
        </p:txBody>
      </p:sp>
      <p:sp>
        <p:nvSpPr>
          <p:cNvPr id="12" name="Text Placeholder 20">
            <a:extLst>
              <a:ext uri="{FF2B5EF4-FFF2-40B4-BE49-F238E27FC236}">
                <a16:creationId xmlns:a16="http://schemas.microsoft.com/office/drawing/2014/main" id="{9EE1AD48-BDDD-1A9F-678A-4C23E533C72C}"/>
              </a:ext>
            </a:extLst>
          </p:cNvPr>
          <p:cNvSpPr txBox="1">
            <a:spLocks/>
          </p:cNvSpPr>
          <p:nvPr/>
        </p:nvSpPr>
        <p:spPr>
          <a:xfrm>
            <a:off x="1257300"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r>
              <a:rPr lang="en-US" sz="1000"/>
              <a:t>Reference: Batch Zero PGRR, Sections 9.3–9.5 (Study Phase, Commitment Gate, and Refinement Phase)</a:t>
            </a:r>
            <a:endParaRPr lang="en-US" sz="1000">
              <a:cs typeface="Arial"/>
            </a:endParaRPr>
          </a:p>
        </p:txBody>
      </p:sp>
      <p:sp>
        <p:nvSpPr>
          <p:cNvPr id="15" name="Slide Number Placeholder 14">
            <a:extLst>
              <a:ext uri="{FF2B5EF4-FFF2-40B4-BE49-F238E27FC236}">
                <a16:creationId xmlns:a16="http://schemas.microsoft.com/office/drawing/2014/main" id="{1B022B6A-4C8B-1280-9D27-89D31D2C465E}"/>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3" name="TextBox 2">
            <a:extLst>
              <a:ext uri="{FF2B5EF4-FFF2-40B4-BE49-F238E27FC236}">
                <a16:creationId xmlns:a16="http://schemas.microsoft.com/office/drawing/2014/main" id="{1F4ED8BF-5401-F911-9400-022CC44CC261}"/>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16" name="Rectangle: Rounded Corners 15">
            <a:extLst>
              <a:ext uri="{FF2B5EF4-FFF2-40B4-BE49-F238E27FC236}">
                <a16:creationId xmlns:a16="http://schemas.microsoft.com/office/drawing/2014/main" id="{0F5C3D40-B60F-D61E-4A07-48D2EED94C87}"/>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17" name="Rectangle: Top Corners Rounded 16">
            <a:extLst>
              <a:ext uri="{FF2B5EF4-FFF2-40B4-BE49-F238E27FC236}">
                <a16:creationId xmlns:a16="http://schemas.microsoft.com/office/drawing/2014/main" id="{84A5E423-A699-F012-B9A4-ACBD7B4B7FBC}"/>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C267825-759B-57CD-6AC0-8F6B4E7FE56F}"/>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22" name="Rectangle: Top Corners Rounded 21">
            <a:extLst>
              <a:ext uri="{FF2B5EF4-FFF2-40B4-BE49-F238E27FC236}">
                <a16:creationId xmlns:a16="http://schemas.microsoft.com/office/drawing/2014/main" id="{CCB04F1F-CDB0-CF24-9B4D-0134F2654079}"/>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6BD1CC4-A562-9DD6-E5A1-EA489EC59B5F}"/>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26" name="Arrow: Bent 25">
            <a:extLst>
              <a:ext uri="{FF2B5EF4-FFF2-40B4-BE49-F238E27FC236}">
                <a16:creationId xmlns:a16="http://schemas.microsoft.com/office/drawing/2014/main" id="{A7C2DFAD-4A55-A88F-C266-612A786D3043}"/>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CF1C21A-BE68-21D1-1C13-B4A91655E115}"/>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B77A9DD-C5F9-A2AE-459C-8E3745B71A00}"/>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29" name="Straight Arrow Connector 28">
            <a:extLst>
              <a:ext uri="{FF2B5EF4-FFF2-40B4-BE49-F238E27FC236}">
                <a16:creationId xmlns:a16="http://schemas.microsoft.com/office/drawing/2014/main" id="{AA06FA55-DE10-AD3D-7A7F-9283E8680359}"/>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20790F6B-1E0A-67FD-5174-EE3D5DD7143A}"/>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239AF647-C949-89F3-A470-ACE0FA4AE389}"/>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269041F-665F-5320-7AC1-A4BF2224B0FB}"/>
              </a:ext>
            </a:extLst>
          </p:cNvPr>
          <p:cNvSpPr txBox="1"/>
          <p:nvPr/>
        </p:nvSpPr>
        <p:spPr>
          <a:xfrm>
            <a:off x="3528207" y="5690056"/>
            <a:ext cx="1508485" cy="430887"/>
          </a:xfrm>
          <a:prstGeom prst="rect">
            <a:avLst/>
          </a:prstGeom>
          <a:noFill/>
        </p:spPr>
        <p:txBody>
          <a:bodyPr wrap="square" rtlCol="0">
            <a:spAutoFit/>
          </a:bodyPr>
          <a:lstStyle/>
          <a:p>
            <a:pPr algn="ctr"/>
            <a:r>
              <a:rPr lang="en-US" sz="2200">
                <a:solidFill>
                  <a:srgbClr val="FF8200"/>
                </a:solidFill>
              </a:rPr>
              <a:t>~6 months</a:t>
            </a:r>
          </a:p>
        </p:txBody>
      </p:sp>
      <p:sp>
        <p:nvSpPr>
          <p:cNvPr id="34" name="TextBox 33">
            <a:extLst>
              <a:ext uri="{FF2B5EF4-FFF2-40B4-BE49-F238E27FC236}">
                <a16:creationId xmlns:a16="http://schemas.microsoft.com/office/drawing/2014/main" id="{C64B94D2-B8BB-FE64-72FF-9540A9CDDE1A}"/>
              </a:ext>
            </a:extLst>
          </p:cNvPr>
          <p:cNvSpPr txBox="1"/>
          <p:nvPr/>
        </p:nvSpPr>
        <p:spPr>
          <a:xfrm>
            <a:off x="8151380" y="5690056"/>
            <a:ext cx="1508485" cy="430887"/>
          </a:xfrm>
          <a:prstGeom prst="rect">
            <a:avLst/>
          </a:prstGeom>
          <a:noFill/>
        </p:spPr>
        <p:txBody>
          <a:bodyPr wrap="square" rtlCol="0">
            <a:spAutoFit/>
          </a:bodyPr>
          <a:lstStyle/>
          <a:p>
            <a:pPr algn="ctr"/>
            <a:r>
              <a:rPr lang="en-US" sz="2200">
                <a:solidFill>
                  <a:srgbClr val="FF8200"/>
                </a:solidFill>
              </a:rPr>
              <a:t>~3 months</a:t>
            </a:r>
          </a:p>
        </p:txBody>
      </p:sp>
      <p:sp>
        <p:nvSpPr>
          <p:cNvPr id="35" name="TextBox 34">
            <a:extLst>
              <a:ext uri="{FF2B5EF4-FFF2-40B4-BE49-F238E27FC236}">
                <a16:creationId xmlns:a16="http://schemas.microsoft.com/office/drawing/2014/main" id="{59B4BC0F-C73F-EEDB-CC9E-E37DA6FF516C}"/>
              </a:ext>
            </a:extLst>
          </p:cNvPr>
          <p:cNvSpPr txBox="1"/>
          <p:nvPr>
            <p:custDataLst>
              <p:tags r:id="rId3"/>
            </p:custDataLst>
          </p:nvPr>
        </p:nvSpPr>
        <p:spPr>
          <a:xfrm>
            <a:off x="1891565" y="1823638"/>
            <a:ext cx="2621794" cy="29161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Steady state study and dynamic stability screening</a:t>
            </a:r>
            <a:endParaRPr lang="en-GB" sz="1400">
              <a:cs typeface="+mn-cs"/>
            </a:endParaRPr>
          </a:p>
          <a:p>
            <a:pPr lvl="1"/>
            <a:r>
              <a:rPr lang="en-GB" sz="1400">
                <a:cs typeface="+mn-cs"/>
              </a:rPr>
              <a:t>Identify planning criteria violations</a:t>
            </a:r>
          </a:p>
          <a:p>
            <a:pPr lvl="1"/>
            <a:r>
              <a:rPr lang="en-US" sz="1400">
                <a:solidFill>
                  <a:srgbClr val="FF0000"/>
                </a:solidFill>
              </a:rPr>
              <a:t>Present study scope and methodology to RPG for stakeholder input</a:t>
            </a:r>
            <a:endParaRPr lang="en-GB" sz="1400">
              <a:solidFill>
                <a:srgbClr val="FF0000"/>
              </a:solidFill>
              <a:cs typeface="+mn-cs"/>
            </a:endParaRPr>
          </a:p>
          <a:p>
            <a:pPr lvl="1"/>
            <a:r>
              <a:rPr lang="en-US" sz="1400">
                <a:cs typeface="+mn-cs"/>
              </a:rPr>
              <a:t>Work iteratively with TSPs to determine amount of load that can be reliably served in each year and, where feasible, upgrades needed to serve full load request</a:t>
            </a:r>
          </a:p>
        </p:txBody>
      </p:sp>
      <p:sp>
        <p:nvSpPr>
          <p:cNvPr id="36" name="TextBox 35">
            <a:extLst>
              <a:ext uri="{FF2B5EF4-FFF2-40B4-BE49-F238E27FC236}">
                <a16:creationId xmlns:a16="http://schemas.microsoft.com/office/drawing/2014/main" id="{682E73DD-50A9-B0CF-E0AC-FA2E32E294DB}"/>
              </a:ext>
            </a:extLst>
          </p:cNvPr>
          <p:cNvSpPr txBox="1"/>
          <p:nvPr>
            <p:custDataLst>
              <p:tags r:id="rId4"/>
            </p:custDataLst>
          </p:nvPr>
        </p:nvSpPr>
        <p:spPr>
          <a:xfrm>
            <a:off x="7586961" y="1823638"/>
            <a:ext cx="2701713" cy="18389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400">
                <a:cs typeface="+mn-cs"/>
              </a:rPr>
              <a:t>Work iteratively with TSPs to</a:t>
            </a:r>
          </a:p>
          <a:p>
            <a:pPr lvl="1"/>
            <a:r>
              <a:rPr lang="en-US" sz="1400">
                <a:solidFill>
                  <a:srgbClr val="FF0000"/>
                </a:solidFill>
              </a:rPr>
              <a:t>Refine and update required transmission upgrades based on committed loads</a:t>
            </a:r>
          </a:p>
          <a:p>
            <a:pPr lvl="1"/>
            <a:r>
              <a:rPr lang="en-US" sz="1400"/>
              <a:t>Review cost estimates and alternative upgrade options</a:t>
            </a:r>
          </a:p>
          <a:p>
            <a:pPr lvl="1"/>
            <a:r>
              <a:rPr lang="en-US" sz="1400"/>
              <a:t>Develop a transmission plan to serve committed loads</a:t>
            </a:r>
          </a:p>
        </p:txBody>
      </p:sp>
      <p:cxnSp>
        <p:nvCxnSpPr>
          <p:cNvPr id="38" name="Straight Arrow Connector 37">
            <a:extLst>
              <a:ext uri="{FF2B5EF4-FFF2-40B4-BE49-F238E27FC236}">
                <a16:creationId xmlns:a16="http://schemas.microsoft.com/office/drawing/2014/main" id="{2E431D38-A5C8-2263-823C-90EAE0D01F5B}"/>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0EEFABC-D5CD-AAEF-48C9-B4E679D655E7}"/>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09626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4" name="Slide Number Placeholder 3">
            <a:extLst>
              <a:ext uri="{FF2B5EF4-FFF2-40B4-BE49-F238E27FC236}">
                <a16:creationId xmlns:a16="http://schemas.microsoft.com/office/drawing/2014/main" id="{B87758F7-87C7-E866-E814-015154742D50}"/>
              </a:ext>
            </a:extLst>
          </p:cNvPr>
          <p:cNvSpPr>
            <a:spLocks noGrp="1"/>
          </p:cNvSpPr>
          <p:nvPr>
            <p:ph type="sldNum" sz="quarter" idx="12"/>
          </p:nvPr>
        </p:nvSpPr>
        <p:spPr/>
        <p:txBody>
          <a:bodyPr/>
          <a:lstStyle/>
          <a:p>
            <a:fld id="{BCDE79FB-97BA-492B-8D57-F1373F9ADA95}" type="slidenum">
              <a:rPr lang="en-US" smtClean="0"/>
              <a:t>21</a:t>
            </a:fld>
            <a:endParaRPr lang="en-US"/>
          </a:p>
        </p:txBody>
      </p:sp>
      <p:sp>
        <p:nvSpPr>
          <p:cNvPr id="3" name="Rectangle 2">
            <a:extLst>
              <a:ext uri="{FF2B5EF4-FFF2-40B4-BE49-F238E27FC236}">
                <a16:creationId xmlns:a16="http://schemas.microsoft.com/office/drawing/2014/main" id="{53EAAC62-E6A3-F399-1338-B51B862D1F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2C6DBE61-931B-BC39-6A87-12804F5165C3}"/>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400" b="1" i="0" u="none" strike="noStrike" kern="1200" cap="none" spc="0" normalizeH="0" baseline="0" noProof="0">
                <a:ln>
                  <a:noFill/>
                </a:ln>
                <a:effectLst/>
                <a:uLnTx/>
                <a:uFillTx/>
                <a:latin typeface="Arial"/>
                <a:ea typeface="+mn-ea"/>
                <a:cs typeface="+mn-cs"/>
              </a:rPr>
              <a:t>Study horizon:</a:t>
            </a:r>
            <a:r>
              <a:rPr kumimoji="0" lang="en-US" sz="1400" b="0" i="0" u="none" strike="noStrike" kern="1200" cap="none" spc="0" normalizeH="0" baseline="0" noProof="0">
                <a:ln>
                  <a:noFill/>
                </a:ln>
                <a:effectLst/>
                <a:uLnTx/>
                <a:uFillTx/>
                <a:latin typeface="Arial"/>
                <a:ea typeface="+mn-ea"/>
                <a:cs typeface="+mn-cs"/>
              </a:rPr>
              <a:t> 2028–2032 (Years 1–5), </a:t>
            </a:r>
            <a:r>
              <a:rPr lang="en-US" sz="1400"/>
              <a:t>load amounts not reliably served within 2028-2032 will be set equal to requested load in 2033 (Year 6)</a:t>
            </a:r>
            <a:endParaRPr lang="en-US" sz="1400">
              <a:solidFill>
                <a:srgbClr val="FF0000"/>
              </a:solidFill>
              <a:latin typeface="Arial"/>
            </a:endParaRPr>
          </a:p>
          <a:p>
            <a:pPr lvl="1">
              <a:buClr>
                <a:srgbClr val="000000"/>
              </a:buClr>
              <a:defRPr/>
            </a:pPr>
            <a:r>
              <a:rPr kumimoji="0" lang="en-US" sz="1400" b="1" i="0" u="none" strike="noStrike" kern="1200" cap="none" spc="0" normalizeH="0" baseline="0" noProof="0">
                <a:ln>
                  <a:noFill/>
                </a:ln>
                <a:effectLst/>
                <a:uLnTx/>
                <a:uFillTx/>
                <a:latin typeface="Arial"/>
                <a:ea typeface="+mn-ea"/>
                <a:cs typeface="+mn-cs"/>
              </a:rPr>
              <a:t>What ERCOT studies (per year):</a:t>
            </a:r>
            <a:r>
              <a:rPr kumimoji="0" lang="en-US" sz="1400" b="0" i="0" u="none" strike="noStrike" kern="1200" cap="none" spc="0" normalizeH="0" baseline="0" noProof="0">
                <a:ln>
                  <a:noFill/>
                </a:ln>
                <a:effectLst/>
                <a:uLnTx/>
                <a:uFillTx/>
                <a:latin typeface="Arial"/>
                <a:ea typeface="+mn-ea"/>
                <a:cs typeface="+mn-cs"/>
              </a:rPr>
              <a:t> ERCOT builds cases from SSWG base cases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Summer, no solar (sunset, net peak load)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Evaluate planning criteria violations triggered by adding the Batch Zero loads (across scenarios/contingencies ERCOT selects)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Determine “reliably served MW” per load, per year (i.e., deliverable load that can be served without violating planning criteria) </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lang="en-US" sz="1400">
                <a:latin typeface="Arial"/>
              </a:rPr>
              <a:t>Load that cannot be reliably served in years 1-5 will be allocated in year 6 (2033)</a:t>
            </a:r>
            <a:endParaRPr kumimoji="0" lang="en-US" sz="14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400" b="1" i="0" u="none" strike="noStrike" kern="1200" cap="none" spc="0" normalizeH="0" baseline="0" noProof="0">
                <a:ln>
                  <a:noFill/>
                </a:ln>
                <a:effectLst/>
                <a:uLnTx/>
                <a:uFillTx/>
                <a:latin typeface="Arial"/>
                <a:ea typeface="+mn-ea"/>
                <a:cs typeface="+mn-cs"/>
              </a:rPr>
              <a:t>Generation assumptions:</a:t>
            </a:r>
            <a:r>
              <a:rPr kumimoji="0" lang="en-US" sz="1400" b="0" i="0" u="none" strike="noStrike" kern="1200" cap="none" spc="0" normalizeH="0" baseline="0" noProof="0">
                <a:ln>
                  <a:noFill/>
                </a:ln>
                <a:effectLst/>
                <a:uLnTx/>
                <a:uFillTx/>
                <a:latin typeface="Arial"/>
                <a:ea typeface="+mn-ea"/>
                <a:cs typeface="+mn-cs"/>
              </a:rPr>
              <a:t> if additional generation is needed to serve the modeled load, </a:t>
            </a:r>
            <a:r>
              <a:rPr lang="en-US" sz="1400"/>
              <a:t>ERCOT models generation additions consistent with applicable planning methodologies</a:t>
            </a:r>
            <a:endParaRPr kumimoji="0" lang="en-US" sz="14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400" b="1" i="0" u="none" strike="noStrike" kern="1200" cap="none" spc="0" normalizeH="0" baseline="0" noProof="0">
                <a:ln>
                  <a:noFill/>
                </a:ln>
                <a:effectLst/>
                <a:uLnTx/>
                <a:uFillTx/>
                <a:latin typeface="Arial"/>
                <a:ea typeface="+mn-ea"/>
                <a:cs typeface="+mn-cs"/>
              </a:rPr>
              <a:t>Transparency:</a:t>
            </a:r>
            <a:r>
              <a:rPr kumimoji="0" lang="en-US" sz="1400" b="0" i="0" u="none" strike="noStrike" kern="1200" cap="none" spc="0" normalizeH="0" baseline="0" noProof="0">
                <a:ln>
                  <a:noFill/>
                </a:ln>
                <a:effectLst/>
                <a:uLnTx/>
                <a:uFillTx/>
                <a:latin typeface="Arial"/>
                <a:ea typeface="+mn-ea"/>
                <a:cs typeface="+mn-cs"/>
              </a:rPr>
              <a:t> ERCOT posts </a:t>
            </a:r>
            <a:r>
              <a:rPr lang="en-US" sz="1400"/>
              <a:t>study cases </a:t>
            </a:r>
            <a:r>
              <a:rPr lang="en-US" sz="1400">
                <a:solidFill>
                  <a:srgbClr val="FF0000"/>
                </a:solidFill>
              </a:rPr>
              <a:t>and contingencies </a:t>
            </a:r>
            <a:r>
              <a:rPr lang="en-US" sz="1400"/>
              <a:t>(interconnection and refinement)</a:t>
            </a:r>
            <a:r>
              <a:rPr kumimoji="0" lang="en-US" sz="1400" b="0" i="0" u="none" strike="noStrike" kern="1200" cap="none" spc="0" normalizeH="0" baseline="0" noProof="0">
                <a:ln>
                  <a:noFill/>
                </a:ln>
                <a:effectLst/>
                <a:uLnTx/>
                <a:uFillTx/>
                <a:latin typeface="Arial"/>
                <a:ea typeface="+mn-ea"/>
                <a:cs typeface="+mn-cs"/>
              </a:rPr>
              <a:t> used for Batch Zero on the MIS Secure Area once available</a:t>
            </a:r>
          </a:p>
        </p:txBody>
      </p:sp>
      <p:sp>
        <p:nvSpPr>
          <p:cNvPr id="9" name="TextBox 8">
            <a:extLst>
              <a:ext uri="{FF2B5EF4-FFF2-40B4-BE49-F238E27FC236}">
                <a16:creationId xmlns:a16="http://schemas.microsoft.com/office/drawing/2014/main" id="{19128120-72E8-3F2D-68BE-27C68076F9C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F0C5BAF8-D216-FCD0-7B95-40D56121222C}"/>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0B7177E-B7F3-0178-85DD-9A2883F3D8D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89903375-DFDC-8AAA-FDAD-9C2ECFB54DE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FE3B0B-4FC7-977F-36F5-E690E9BA3D1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B25B52-1663-7241-66B3-B591CF7D8579}"/>
              </a:ext>
            </a:extLst>
          </p:cNvPr>
          <p:cNvSpPr txBox="1">
            <a:spLocks/>
          </p:cNvSpPr>
          <p:nvPr/>
        </p:nvSpPr>
        <p:spPr>
          <a:xfrm>
            <a:off x="554736" y="1447653"/>
            <a:ext cx="3069242" cy="41703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One consistent, system-wide reliability study:</a:t>
            </a:r>
            <a:r>
              <a:rPr kumimoji="0" lang="en-US" sz="1400" b="0" i="0" u="none" strike="noStrike" kern="1200" cap="none" spc="0" normalizeH="0" baseline="0" noProof="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Clear, year-by-year outcomes: </a:t>
            </a:r>
            <a:r>
              <a:rPr kumimoji="0" lang="en-US" sz="1400" b="0" i="0" u="none" strike="noStrike" kern="1200" cap="none" spc="0" normalizeH="0" baseline="0" noProof="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requested level</a:t>
            </a:r>
          </a:p>
          <a:p>
            <a:pPr lvl="1">
              <a:buClr>
                <a:srgbClr val="000000"/>
              </a:buClr>
              <a:defRPr/>
            </a:pPr>
            <a:r>
              <a:rPr lang="en-US" sz="1400" b="1">
                <a:solidFill>
                  <a:srgbClr val="FF0000"/>
                </a:solidFill>
              </a:rPr>
              <a:t>Stakeholder input on methodology: </a:t>
            </a:r>
            <a:r>
              <a:rPr lang="en-US" sz="1400">
                <a:solidFill>
                  <a:srgbClr val="FF0000"/>
                </a:solidFill>
              </a:rPr>
              <a:t>ERCOT presents study scope and approach to RPG for comment prior to execution</a:t>
            </a:r>
            <a:endParaRPr kumimoji="0" lang="en-US" sz="1400" b="0" i="0" u="none" strike="noStrike" kern="1200" cap="none" spc="0" normalizeH="0" baseline="0" noProof="0">
              <a:ln>
                <a:noFill/>
              </a:ln>
              <a:solidFill>
                <a:srgbClr val="FF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60C392E5-F058-A390-8585-5D51FCC09BE6}"/>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16" name="Text Placeholder 20">
            <a:extLst>
              <a:ext uri="{FF2B5EF4-FFF2-40B4-BE49-F238E27FC236}">
                <a16:creationId xmlns:a16="http://schemas.microsoft.com/office/drawing/2014/main" id="{8CC4411A-1C5A-B30F-55EE-375F87D794E0}"/>
              </a:ext>
            </a:extLst>
          </p:cNvPr>
          <p:cNvSpPr txBox="1">
            <a:spLocks/>
          </p:cNvSpPr>
          <p:nvPr/>
        </p:nvSpPr>
        <p:spPr>
          <a:xfrm>
            <a:off x="400050" y="6537008"/>
            <a:ext cx="6893435"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 Sections 9.3 (Batch Zero Study) and 9.4 (Results and Commitment)</a:t>
            </a:r>
          </a:p>
        </p:txBody>
      </p:sp>
    </p:spTree>
    <p:extLst>
      <p:ext uri="{BB962C8B-B14F-4D97-AF65-F5344CB8AC3E}">
        <p14:creationId xmlns:p14="http://schemas.microsoft.com/office/powerpoint/2010/main" val="2122128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5" name="Slide Number Placeholder 4">
            <a:extLst>
              <a:ext uri="{FF2B5EF4-FFF2-40B4-BE49-F238E27FC236}">
                <a16:creationId xmlns:a16="http://schemas.microsoft.com/office/drawing/2014/main" id="{2F59BBAD-416A-B6B5-5E54-D1D992B8D174}"/>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3" name="Rectangle 2">
            <a:extLst>
              <a:ext uri="{FF2B5EF4-FFF2-40B4-BE49-F238E27FC236}">
                <a16:creationId xmlns:a16="http://schemas.microsoft.com/office/drawing/2014/main" id="{A881E322-6FB6-77C6-C2D4-BC9F91C5A5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34732937-7159-5D7F-1CBF-E07068F40A2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E34C5DE-6240-33CF-0E7F-0EFBBAE84BA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10" name="TextBox 9">
            <a:extLst>
              <a:ext uri="{FF2B5EF4-FFF2-40B4-BE49-F238E27FC236}">
                <a16:creationId xmlns:a16="http://schemas.microsoft.com/office/drawing/2014/main" id="{532A8EB8-E79A-5363-76DD-57863C46DD1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7614B79A-3E9A-C7A1-F79F-29B4E3D71B7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B6CE5E-C239-B507-86DB-F9C0B51677F0}"/>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13" name="TextBox 12">
            <a:extLst>
              <a:ext uri="{FF2B5EF4-FFF2-40B4-BE49-F238E27FC236}">
                <a16:creationId xmlns:a16="http://schemas.microsoft.com/office/drawing/2014/main" id="{D8B40B74-A833-C7DB-CE91-14297437765E}"/>
              </a:ext>
            </a:extLst>
          </p:cNvPr>
          <p:cNvSpPr txBox="1">
            <a:spLocks/>
          </p:cNvSpPr>
          <p:nvPr/>
        </p:nvSpPr>
        <p:spPr>
          <a:xfrm>
            <a:off x="4110527" y="1447653"/>
            <a:ext cx="7526737" cy="46089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Prepare system-wide study cases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Develop annual cases for 2028–2032 from SSWG base cases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Post cases to MIS Secure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Perform the stability component of the Batch Zero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Document identified stability issues and reflect any resulting limitations in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Once violations are identified, ERCOT initiates communication with relevant TSPs</a:t>
            </a:r>
          </a:p>
          <a:p>
            <a:pPr lvl="2">
              <a:buClr>
                <a:srgbClr val="000000"/>
              </a:buClr>
              <a:defRPr/>
            </a:pPr>
            <a:r>
              <a:rPr kumimoji="0" lang="en-US" sz="1200" b="0" i="0" u="none" strike="noStrike" kern="1200" cap="none" spc="0" normalizeH="0" baseline="0" noProof="0">
                <a:ln>
                  <a:noFill/>
                </a:ln>
                <a:effectLst/>
                <a:uLnTx/>
                <a:uFillTx/>
                <a:latin typeface="Arial"/>
                <a:ea typeface="+mn-ea"/>
                <a:cs typeface="+mn-cs"/>
              </a:rPr>
              <a:t>TSPs provide upgrade recommendations; ERCOT and TSPs iterate through the study period until needed upgrades are identified </a:t>
            </a:r>
            <a:r>
              <a:rPr lang="en-US" sz="1200"/>
              <a:t>with ERCOT retaining final determination authority</a:t>
            </a:r>
            <a:endParaRPr kumimoji="0" lang="en-US" sz="1200" b="0" i="0" u="none" strike="noStrike" kern="1200" cap="none" spc="0" normalizeH="0" baseline="0" noProof="0">
              <a:ln>
                <a:noFill/>
              </a:ln>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Supporting prerequisites (TDSPs/TSPs, as applicable)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Short-circuit and other relevant studies are completed by the interconnecting TDSP/TSP at least 30 days before ERCOT </a:t>
            </a:r>
            <a:r>
              <a:rPr kumimoji="0" lang="en-US" sz="1200" b="0" i="0" u="none" strike="noStrike" kern="1200" cap="none" spc="0" normalizeH="0" baseline="0" noProof="0">
                <a:ln>
                  <a:noFill/>
                </a:ln>
                <a:solidFill>
                  <a:srgbClr val="FF0000"/>
                </a:solidFill>
                <a:effectLst/>
                <a:uLnTx/>
                <a:uFillTx/>
                <a:latin typeface="Arial"/>
                <a:ea typeface="+mn-ea"/>
                <a:cs typeface="+mn-cs"/>
              </a:rPr>
              <a:t>completes the Batch Zero study and issues results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TDSPs/TSPs provide necessary model information prior to start of Batch Zero</a:t>
            </a:r>
          </a:p>
        </p:txBody>
      </p:sp>
      <p:cxnSp>
        <p:nvCxnSpPr>
          <p:cNvPr id="14" name="Straight Connector 13">
            <a:extLst>
              <a:ext uri="{FF2B5EF4-FFF2-40B4-BE49-F238E27FC236}">
                <a16:creationId xmlns:a16="http://schemas.microsoft.com/office/drawing/2014/main" id="{F47CE0A1-5B50-CFA7-9C76-B0CFD3A1C0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4A651-63F0-CB47-1197-B6DD40751CCD}"/>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16" name="Text Placeholder 20">
            <a:extLst>
              <a:ext uri="{FF2B5EF4-FFF2-40B4-BE49-F238E27FC236}">
                <a16:creationId xmlns:a16="http://schemas.microsoft.com/office/drawing/2014/main" id="{0EE7BC58-87DC-BA3D-6D79-8C055F43A817}"/>
              </a:ext>
            </a:extLst>
          </p:cNvPr>
          <p:cNvSpPr txBox="1">
            <a:spLocks/>
          </p:cNvSpPr>
          <p:nvPr/>
        </p:nvSpPr>
        <p:spPr>
          <a:xfrm>
            <a:off x="400050" y="6537008"/>
            <a:ext cx="7458513"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Sections 9.3.1–9.3.2 (Batch Zero Study Scope, Methodology, and Coordination)</a:t>
            </a:r>
          </a:p>
        </p:txBody>
      </p:sp>
    </p:spTree>
    <p:extLst>
      <p:ext uri="{BB962C8B-B14F-4D97-AF65-F5344CB8AC3E}">
        <p14:creationId xmlns:p14="http://schemas.microsoft.com/office/powerpoint/2010/main" val="359797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5" name="Slide Number Placeholder 4">
            <a:extLst>
              <a:ext uri="{FF2B5EF4-FFF2-40B4-BE49-F238E27FC236}">
                <a16:creationId xmlns:a16="http://schemas.microsoft.com/office/drawing/2014/main" id="{CE1B12E0-204E-EA6F-6C14-E5C2BE72FA86}"/>
              </a:ext>
            </a:extLst>
          </p:cNvPr>
          <p:cNvSpPr>
            <a:spLocks noGrp="1"/>
          </p:cNvSpPr>
          <p:nvPr>
            <p:ph type="sldNum" sz="quarter" idx="12"/>
          </p:nvPr>
        </p:nvSpPr>
        <p:spPr/>
        <p:txBody>
          <a:bodyPr/>
          <a:lstStyle/>
          <a:p>
            <a:fld id="{BCDE79FB-97BA-492B-8D57-F1373F9ADA95}" type="slidenum">
              <a:rPr lang="en-US" smtClean="0"/>
              <a:t>23</a:t>
            </a:fld>
            <a:endParaRPr lang="en-US"/>
          </a:p>
        </p:txBody>
      </p:sp>
      <p:sp>
        <p:nvSpPr>
          <p:cNvPr id="3" name="Rectangle 2">
            <a:extLst>
              <a:ext uri="{FF2B5EF4-FFF2-40B4-BE49-F238E27FC236}">
                <a16:creationId xmlns:a16="http://schemas.microsoft.com/office/drawing/2014/main" id="{9F0EE231-FDA9-E0C2-761D-B7E64EEC9ACC}"/>
              </a:ext>
            </a:extLst>
          </p:cNvPr>
          <p:cNvSpPr/>
          <p:nvPr/>
        </p:nvSpPr>
        <p:spPr>
          <a:xfrm>
            <a:off x="3923381" y="993753"/>
            <a:ext cx="7868569" cy="5209048"/>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9F70517-28BD-1D39-126C-5722F15658E1}"/>
              </a:ext>
            </a:extLst>
          </p:cNvPr>
          <p:cNvSpPr/>
          <p:nvPr/>
        </p:nvSpPr>
        <p:spPr>
          <a:xfrm>
            <a:off x="400050" y="993753"/>
            <a:ext cx="3368645" cy="5209048"/>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84180E4E-CECB-213F-05F8-8C36EC6AD67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10" name="Straight Connector 9">
            <a:extLst>
              <a:ext uri="{FF2B5EF4-FFF2-40B4-BE49-F238E27FC236}">
                <a16:creationId xmlns:a16="http://schemas.microsoft.com/office/drawing/2014/main" id="{44CE2B51-8C82-C965-D0AF-E90CA3EAFA1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2738AA-0197-AD05-77A9-D10BD1630EB5}"/>
              </a:ext>
            </a:extLst>
          </p:cNvPr>
          <p:cNvSpPr txBox="1">
            <a:spLocks/>
          </p:cNvSpPr>
          <p:nvPr/>
        </p:nvSpPr>
        <p:spPr>
          <a:xfrm>
            <a:off x="4110527" y="1427105"/>
            <a:ext cx="7526737"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By July 10, 2026: </a:t>
            </a:r>
            <a:r>
              <a:rPr kumimoji="0" lang="en-US" sz="1100" i="0" u="none" strike="noStrike" kern="1200" cap="none" spc="0" normalizeH="0" baseline="0" noProof="0">
                <a:ln>
                  <a:noFill/>
                </a:ln>
                <a:effectLst/>
                <a:uLnTx/>
                <a:uFillTx/>
                <a:latin typeface="Arial"/>
                <a:ea typeface="+mn-ea"/>
                <a:cs typeface="+mn-cs"/>
              </a:rPr>
              <a:t>ILLEs meet eligibility / milestone requirements</a:t>
            </a:r>
          </a:p>
          <a:p>
            <a:pPr marL="438785" lvl="2" indent="-210185">
              <a:buClr>
                <a:srgbClr val="000000"/>
              </a:buClr>
              <a:defRPr/>
            </a:pPr>
            <a:r>
              <a:rPr lang="en-US" sz="1100" b="1"/>
              <a:t>By July 24, 2026:</a:t>
            </a:r>
            <a:r>
              <a:rPr lang="en-US" sz="1100"/>
              <a:t> TSPs/DSPs submit complete project information to ERCOT</a:t>
            </a:r>
          </a:p>
          <a:p>
            <a:pPr marL="438785" lvl="2" indent="-210185">
              <a:buClr>
                <a:srgbClr val="000000"/>
              </a:buClr>
              <a:defRPr/>
            </a:pPr>
            <a:r>
              <a:rPr lang="en-US" sz="1100" b="1"/>
              <a:t>By August 7, 2026:</a:t>
            </a:r>
            <a:r>
              <a:rPr lang="en-US" sz="1100"/>
              <a:t> ERCOT confirms Batch Zero inclusion and classification of each load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1" i="0" u="none" strike="noStrike" kern="1200" cap="none" spc="0" normalizeH="0" baseline="0" noProof="0">
                <a:ln>
                  <a:noFill/>
                </a:ln>
                <a:effectLst/>
                <a:uLnTx/>
                <a:uFillTx/>
                <a:latin typeface="Arial"/>
                <a:ea typeface="+mn-ea"/>
                <a:cs typeface="+mn-cs"/>
              </a:rPr>
              <a:t>January 29, 2027:</a:t>
            </a:r>
            <a:r>
              <a:rPr kumimoji="0" lang="en-US" sz="1100" b="0" i="0" u="none" strike="noStrike" kern="1200" cap="none" spc="0" normalizeH="0" baseline="0" noProof="0">
                <a:ln>
                  <a:noFill/>
                </a:ln>
                <a:effectLst/>
                <a:uLnTx/>
                <a:uFillTx/>
                <a:latin typeface="Arial"/>
                <a:ea typeface="+mn-ea"/>
                <a:cs typeface="+mn-cs"/>
              </a:rPr>
              <a:t> ERCOT issues the Batch Zero Study Report, provides Load Commissioning Plans (LCPs) </a:t>
            </a:r>
            <a:r>
              <a:rPr lang="en-US" sz="1100"/>
              <a:t>to ILLEs (via TSPs/DSPs) </a:t>
            </a:r>
            <a:r>
              <a:rPr kumimoji="0" lang="en-US" sz="1100" b="0" i="0" u="none" strike="noStrike" kern="1200" cap="none" spc="0" normalizeH="0" baseline="0" noProof="0">
                <a:ln>
                  <a:noFill/>
                </a:ln>
                <a:effectLst/>
                <a:uLnTx/>
                <a:uFillTx/>
                <a:latin typeface="Arial"/>
                <a:ea typeface="+mn-ea"/>
                <a:cs typeface="+mn-cs"/>
              </a:rPr>
              <a:t>and notifies TSPs of Batch Zero results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March 1, 2027:</a:t>
            </a:r>
            <a:r>
              <a:rPr kumimoji="0" lang="en-US" sz="1100" b="0" i="0" u="none" strike="noStrike" kern="1200" cap="none" spc="0" normalizeH="0" baseline="0" noProof="0">
                <a:ln>
                  <a:noFill/>
                </a:ln>
                <a:effectLst/>
                <a:uLnTx/>
                <a:uFillTx/>
                <a:latin typeface="Arial"/>
                <a:ea typeface="+mn-ea"/>
                <a:cs typeface="+mn-cs"/>
              </a:rPr>
              <a:t> TDSPs notify ERCOT which Large Loads have met commitment requirements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June 1, 2027:</a:t>
            </a:r>
            <a:r>
              <a:rPr kumimoji="0" lang="en-US" sz="1100" b="0" i="0" u="none" strike="noStrike" kern="1200" cap="none" spc="0" normalizeH="0" baseline="0" noProof="0">
                <a:ln>
                  <a:noFill/>
                </a:ln>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a:ln>
                <a:noFill/>
              </a:ln>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a:ln>
                  <a:noFill/>
                </a:ln>
                <a:effectLst/>
                <a:uLnTx/>
                <a:uFillTx/>
                <a:latin typeface="Arial"/>
                <a:ea typeface="+mn-ea"/>
                <a:cs typeface="+mn-cs"/>
              </a:rPr>
              <a:t>Batch Zero Study Report</a:t>
            </a:r>
            <a:r>
              <a:rPr kumimoji="0" lang="en-US" sz="1100" b="0" i="0" u="none" strike="noStrike" kern="1200" cap="none" spc="0" normalizeH="0" baseline="0" noProof="0">
                <a:ln>
                  <a:noFill/>
                </a:ln>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Load Commissioning Plan (LCP) per Large Load</a:t>
            </a:r>
            <a:endParaRPr lang="en-US" sz="1100" b="1" i="0" u="none" strike="noStrike" kern="1200" cap="none" spc="0" normalizeH="0" baseline="0" noProof="0">
              <a:ln>
                <a:noFill/>
              </a:ln>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Maximum reliably served peak MW for each year (2028–2033) </a:t>
            </a:r>
            <a:endParaRPr lang="en-US" sz="1100" b="0" i="0" u="none" strike="noStrike" kern="1200" cap="none" spc="0" normalizeH="0" baseline="0" noProof="0">
              <a:ln>
                <a:noFill/>
              </a:ln>
              <a:effectLst/>
              <a:uLnTx/>
              <a:uFillTx/>
              <a:latin typeface="Arial"/>
              <a:cs typeface="Arial"/>
            </a:endParaRPr>
          </a:p>
          <a:p>
            <a:pPr marL="813435" lvl="4" indent="-146050">
              <a:buClr>
                <a:srgbClr val="000000"/>
              </a:buClr>
              <a:defRPr/>
            </a:pPr>
            <a:r>
              <a:rPr lang="en-US" sz="1100"/>
              <a:t>Loads not reliably served receive full requested allocation for year 2033</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Estimated security requirements</a:t>
            </a:r>
            <a:r>
              <a:rPr kumimoji="0" lang="en-US" sz="1100" b="0" i="0" u="none" strike="noStrike" kern="1200" cap="none" spc="0" normalizeH="0" baseline="0" noProof="0">
                <a:ln>
                  <a:noFill/>
                </a:ln>
                <a:effectLst/>
                <a:uLnTx/>
                <a:uFillTx/>
                <a:latin typeface="Arial"/>
                <a:ea typeface="+mn-ea"/>
                <a:cs typeface="+mn-cs"/>
              </a:rPr>
              <a:t> and CIAC obligations required to inform ILLE commitment decisions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Confidential TSP package</a:t>
            </a:r>
            <a:r>
              <a:rPr kumimoji="0" lang="en-US" sz="1100" b="0" i="0" u="none" strike="noStrike" kern="1200" cap="none" spc="0" normalizeH="0" baseline="0" noProof="0">
                <a:ln>
                  <a:noFill/>
                </a:ln>
                <a:effectLst/>
                <a:uLnTx/>
                <a:uFillTx/>
                <a:latin typeface="Arial"/>
                <a:ea typeface="+mn-ea"/>
                <a:cs typeface="+mn-cs"/>
              </a:rPr>
              <a:t>: detailed upgrade list and associated Large Loads (as applicable)</a:t>
            </a:r>
            <a:endParaRPr lang="en-US" sz="1100" b="1" i="0" u="none" strike="noStrike" kern="1200" cap="none" spc="0" normalizeH="0" baseline="0" noProof="0">
              <a:ln>
                <a:noFill/>
              </a:ln>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Refinement and RPG handoff</a:t>
            </a:r>
          </a:p>
          <a:p>
            <a:pPr lvl="2">
              <a:buClr>
                <a:srgbClr val="000000"/>
              </a:buClr>
              <a:defRPr/>
            </a:pPr>
            <a:r>
              <a:rPr kumimoji="0" lang="en-US" sz="1100" b="0" i="0" u="none" strike="noStrike" kern="1200" cap="none" spc="0" normalizeH="0" baseline="0" noProof="0">
                <a:ln>
                  <a:noFill/>
                </a:ln>
                <a:effectLst/>
                <a:uLnTx/>
                <a:uFillTx/>
                <a:latin typeface="Arial"/>
                <a:ea typeface="+mn-ea"/>
                <a:cs typeface="+mn-cs"/>
              </a:rPr>
              <a:t>Only Large Loads that meet commitment milestones remain in scope, </a:t>
            </a:r>
            <a:r>
              <a:rPr lang="en-US" sz="1100"/>
              <a:t>loads that do not meet commitment are removed from Batch Zero</a:t>
            </a:r>
            <a:endParaRPr kumimoji="0" lang="en-US" sz="1100" b="0" i="0" u="none" strike="noStrike" kern="1200" cap="none" spc="0" normalizeH="0" baseline="0" noProof="0">
              <a:ln>
                <a:noFill/>
              </a:ln>
              <a:effectLst/>
              <a:uLnTx/>
              <a:uFillTx/>
              <a:latin typeface="Arial"/>
              <a:ea typeface="+mn-ea"/>
              <a:cs typeface="+mn-cs"/>
            </a:endParaRPr>
          </a:p>
          <a:p>
            <a:pPr lvl="2">
              <a:buClr>
                <a:srgbClr val="000000"/>
              </a:buClr>
              <a:defRPr/>
            </a:pPr>
            <a:r>
              <a:rPr lang="en-US" sz="1100"/>
              <a:t>MW allocations for Large Loads that meet commitment criteria by the deadline are not adjusted during the Refinement Study</a:t>
            </a:r>
            <a:endParaRPr kumimoji="0" lang="en-US" sz="1100" b="0" i="0" u="none" strike="noStrike" kern="1200" cap="none" spc="0" normalizeH="0" baseline="0" noProof="0">
              <a:ln>
                <a:noFill/>
              </a:ln>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0" i="0" u="none" strike="noStrike" kern="1200" cap="none" spc="0" normalizeH="0" baseline="0" noProof="0">
                <a:ln>
                  <a:noFill/>
                </a:ln>
                <a:effectLst/>
                <a:uLnTx/>
                <a:uFillTx/>
                <a:latin typeface="Arial"/>
                <a:ea typeface="+mn-ea"/>
                <a:cs typeface="+mn-cs"/>
              </a:rPr>
              <a:t>Final Batch Zero Transmission Plan is delivered into the RPG process</a:t>
            </a:r>
            <a:endParaRPr lang="en-US" sz="1100">
              <a:latin typeface="Arial"/>
            </a:endParaRPr>
          </a:p>
        </p:txBody>
      </p:sp>
      <p:sp>
        <p:nvSpPr>
          <p:cNvPr id="12" name="TextBox 11">
            <a:extLst>
              <a:ext uri="{FF2B5EF4-FFF2-40B4-BE49-F238E27FC236}">
                <a16:creationId xmlns:a16="http://schemas.microsoft.com/office/drawing/2014/main" id="{C1F1E209-837B-9E7E-5FB8-98DC48D95927}"/>
              </a:ext>
            </a:extLst>
          </p:cNvPr>
          <p:cNvSpPr txBox="1">
            <a:spLocks/>
          </p:cNvSpPr>
          <p:nvPr/>
        </p:nvSpPr>
        <p:spPr>
          <a:xfrm>
            <a:off x="554737" y="1427105"/>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2E873C77-D5F6-8469-F26D-D0095BC7C78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16A73612-347B-5E78-E44B-159708C7CE0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25BA92-1962-C2E8-AFCA-DFAFADEBFFE6}"/>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17" name="Text Placeholder 20">
            <a:extLst>
              <a:ext uri="{FF2B5EF4-FFF2-40B4-BE49-F238E27FC236}">
                <a16:creationId xmlns:a16="http://schemas.microsoft.com/office/drawing/2014/main" id="{F6EC5C84-D9FC-82BC-3511-60804CE68664}"/>
              </a:ext>
            </a:extLst>
          </p:cNvPr>
          <p:cNvSpPr txBox="1">
            <a:spLocks/>
          </p:cNvSpPr>
          <p:nvPr/>
        </p:nvSpPr>
        <p:spPr>
          <a:xfrm>
            <a:off x="400050" y="6537008"/>
            <a:ext cx="7526736"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Sections 9.3.1, 9.4, and 9.5 (Timeline, Outputs, and Refinement Process)</a:t>
            </a:r>
          </a:p>
        </p:txBody>
      </p:sp>
    </p:spTree>
    <p:extLst>
      <p:ext uri="{BB962C8B-B14F-4D97-AF65-F5344CB8AC3E}">
        <p14:creationId xmlns:p14="http://schemas.microsoft.com/office/powerpoint/2010/main" val="168695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sp>
        <p:nvSpPr>
          <p:cNvPr id="9" name="Slide Number Placeholder 8">
            <a:extLst>
              <a:ext uri="{FF2B5EF4-FFF2-40B4-BE49-F238E27FC236}">
                <a16:creationId xmlns:a16="http://schemas.microsoft.com/office/drawing/2014/main" id="{DC4DEEFF-B90C-AF31-3898-2517C52C69AC}"/>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2" name="Group 1">
            <a:extLst>
              <a:ext uri="{FF2B5EF4-FFF2-40B4-BE49-F238E27FC236}">
                <a16:creationId xmlns:a16="http://schemas.microsoft.com/office/drawing/2014/main" id="{FAF6206A-AF9E-C49D-14A2-1D05E39D1837}"/>
              </a:ext>
            </a:extLst>
          </p:cNvPr>
          <p:cNvGrpSpPr/>
          <p:nvPr/>
        </p:nvGrpSpPr>
        <p:grpSpPr>
          <a:xfrm>
            <a:off x="5331733" y="2908499"/>
            <a:ext cx="3322164" cy="714034"/>
            <a:chOff x="5307714" y="2721632"/>
            <a:chExt cx="3194304" cy="769736"/>
          </a:xfrm>
        </p:grpSpPr>
        <p:cxnSp>
          <p:nvCxnSpPr>
            <p:cNvPr id="3" name="Straight Arrow Connector 2">
              <a:extLst>
                <a:ext uri="{FF2B5EF4-FFF2-40B4-BE49-F238E27FC236}">
                  <a16:creationId xmlns:a16="http://schemas.microsoft.com/office/drawing/2014/main" id="{0A1F7A21-957F-FC73-0984-0916208D4E71}"/>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7515AF-6C16-D0A5-874B-989D3817E233}"/>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214EB2-8BD5-6AAA-321E-10CE37EA86BE}"/>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FA524B-0400-B1D3-E285-8AD626BB085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32DC55-162B-551F-FCC2-69FB1179F3D1}"/>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1469B7-4AE1-40A5-B5E7-DF6B7A77615A}"/>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00D919-C52A-FBE0-47AF-C4232FE39164}"/>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97ED3-20A0-D3DC-6C03-C6FB699B194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D363EE-03BB-F5ED-C2B1-2D4BC6298E90}"/>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E95A20-FE36-F44D-20F6-3BC0C564EC01}"/>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051E13-FF24-FE2E-9011-AD148DCF126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D46774D-A98D-9ABC-17AC-064EE19B800C}"/>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27" name="Rectangle 26">
            <a:extLst>
              <a:ext uri="{FF2B5EF4-FFF2-40B4-BE49-F238E27FC236}">
                <a16:creationId xmlns:a16="http://schemas.microsoft.com/office/drawing/2014/main" id="{6FE3F6F9-D64C-D084-5D77-F385627FB65F}"/>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and Send Batch Info to ERCOT</a:t>
            </a:r>
          </a:p>
        </p:txBody>
      </p:sp>
      <p:cxnSp>
        <p:nvCxnSpPr>
          <p:cNvPr id="28" name="Straight Arrow Connector 27">
            <a:extLst>
              <a:ext uri="{FF2B5EF4-FFF2-40B4-BE49-F238E27FC236}">
                <a16:creationId xmlns:a16="http://schemas.microsoft.com/office/drawing/2014/main" id="{A66BF97F-46EA-8AC0-ED1F-85FDB7A00B83}"/>
              </a:ext>
            </a:extLst>
          </p:cNvPr>
          <p:cNvCxnSpPr>
            <a:cxnSpLocks/>
            <a:stCxn id="22" idx="3"/>
            <a:endCxn id="27"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DB36C82-5F7E-1FAC-F84A-A871A731A17D}"/>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and Post on MIS Secure</a:t>
            </a:r>
          </a:p>
        </p:txBody>
      </p:sp>
      <p:cxnSp>
        <p:nvCxnSpPr>
          <p:cNvPr id="32" name="Straight Arrow Connector 29">
            <a:extLst>
              <a:ext uri="{FF2B5EF4-FFF2-40B4-BE49-F238E27FC236}">
                <a16:creationId xmlns:a16="http://schemas.microsoft.com/office/drawing/2014/main" id="{D64062C1-B274-004E-9627-A88EB93F6782}"/>
              </a:ext>
            </a:extLst>
          </p:cNvPr>
          <p:cNvCxnSpPr>
            <a:cxnSpLocks/>
            <a:endCxn id="36"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B13D8F-2415-91E1-C223-C37F28BE7710}"/>
              </a:ext>
            </a:extLst>
          </p:cNvPr>
          <p:cNvCxnSpPr>
            <a:cxnSpLocks/>
            <a:stCxn id="27" idx="2"/>
            <a:endCxn id="31"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9">
            <a:extLst>
              <a:ext uri="{FF2B5EF4-FFF2-40B4-BE49-F238E27FC236}">
                <a16:creationId xmlns:a16="http://schemas.microsoft.com/office/drawing/2014/main" id="{3BB4FE85-64FD-ABBE-301D-F075E06D9143}"/>
              </a:ext>
            </a:extLst>
          </p:cNvPr>
          <p:cNvCxnSpPr>
            <a:cxnSpLocks/>
            <a:stCxn id="31" idx="1"/>
            <a:endCxn id="37"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F7098E-37F6-ABD0-2936-778B2481E75C}"/>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37" name="Rectangle 36">
            <a:extLst>
              <a:ext uri="{FF2B5EF4-FFF2-40B4-BE49-F238E27FC236}">
                <a16:creationId xmlns:a16="http://schemas.microsoft.com/office/drawing/2014/main" id="{427F3895-5E13-F182-80E7-686E96E7A681}"/>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5" name="Rectangle 44">
            <a:extLst>
              <a:ext uri="{FF2B5EF4-FFF2-40B4-BE49-F238E27FC236}">
                <a16:creationId xmlns:a16="http://schemas.microsoft.com/office/drawing/2014/main" id="{F37B075B-7FAB-3489-F39E-3F5922D39FA7}"/>
              </a:ext>
            </a:extLst>
          </p:cNvPr>
          <p:cNvSpPr/>
          <p:nvPr/>
        </p:nvSpPr>
        <p:spPr>
          <a:xfrm>
            <a:off x="3534310" y="4149803"/>
            <a:ext cx="529273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a:t>
            </a:r>
            <a:r>
              <a:rPr lang="en-US" sz="1200">
                <a:solidFill>
                  <a:srgbClr val="FF0000"/>
                </a:solidFill>
              </a:rPr>
              <a:t>supporting studies (as applicable, including refinement phase)</a:t>
            </a:r>
          </a:p>
        </p:txBody>
      </p:sp>
      <p:cxnSp>
        <p:nvCxnSpPr>
          <p:cNvPr id="47" name="Straight Arrow Connector 50">
            <a:extLst>
              <a:ext uri="{FF2B5EF4-FFF2-40B4-BE49-F238E27FC236}">
                <a16:creationId xmlns:a16="http://schemas.microsoft.com/office/drawing/2014/main" id="{A894FAA0-1219-0849-AC21-5FAA5EC69230}"/>
              </a:ext>
            </a:extLst>
          </p:cNvPr>
          <p:cNvCxnSpPr>
            <a:cxnSpLocks/>
            <a:stCxn id="36" idx="1"/>
            <a:endCxn id="84"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D734FC8-0B04-87A6-59EA-E19E76C63CAF}"/>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66B3935E-39A0-D19E-F8BC-61562EAAEAF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Post </a:t>
            </a:r>
            <a:r>
              <a:rPr lang="en-US" sz="1200">
                <a:solidFill>
                  <a:srgbClr val="FF0000"/>
                </a:solidFill>
              </a:rPr>
              <a:t>cases and results</a:t>
            </a:r>
            <a:r>
              <a:rPr lang="en-US" sz="1200">
                <a:solidFill>
                  <a:schemeClr val="tx1"/>
                </a:solidFill>
              </a:rPr>
              <a:t> on MIS Secure and Communicate Results</a:t>
            </a:r>
          </a:p>
        </p:txBody>
      </p:sp>
      <p:sp>
        <p:nvSpPr>
          <p:cNvPr id="52" name="Rectangle 51">
            <a:extLst>
              <a:ext uri="{FF2B5EF4-FFF2-40B4-BE49-F238E27FC236}">
                <a16:creationId xmlns:a16="http://schemas.microsoft.com/office/drawing/2014/main" id="{4758B5C7-ACAA-6737-7302-64E1E5CED2E7}"/>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53" name="Rectangle 52">
            <a:extLst>
              <a:ext uri="{FF2B5EF4-FFF2-40B4-BE49-F238E27FC236}">
                <a16:creationId xmlns:a16="http://schemas.microsoft.com/office/drawing/2014/main" id="{2ACF5FB5-04C8-764C-74D0-FD8A3A462B71}"/>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55" name="Rectangle 54">
            <a:extLst>
              <a:ext uri="{FF2B5EF4-FFF2-40B4-BE49-F238E27FC236}">
                <a16:creationId xmlns:a16="http://schemas.microsoft.com/office/drawing/2014/main" id="{6543C948-4EA7-FFDA-ED9D-6F05CFDC7B65}"/>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56" name="Rectangle 55">
            <a:extLst>
              <a:ext uri="{FF2B5EF4-FFF2-40B4-BE49-F238E27FC236}">
                <a16:creationId xmlns:a16="http://schemas.microsoft.com/office/drawing/2014/main" id="{1DEAF23E-2153-E6B2-04B7-E3633BEB4633}"/>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Provide Cost Estimates </a:t>
            </a:r>
            <a:r>
              <a:rPr lang="en-US" sz="1200">
                <a:solidFill>
                  <a:srgbClr val="FF0000"/>
                </a:solidFill>
              </a:rPr>
              <a:t>and supporting inputs</a:t>
            </a:r>
          </a:p>
        </p:txBody>
      </p:sp>
      <p:sp>
        <p:nvSpPr>
          <p:cNvPr id="57" name="Rectangle 56">
            <a:extLst>
              <a:ext uri="{FF2B5EF4-FFF2-40B4-BE49-F238E27FC236}">
                <a16:creationId xmlns:a16="http://schemas.microsoft.com/office/drawing/2014/main" id="{30C2A030-89DC-72AE-3955-8521E309156D}"/>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63" name="Rectangle 62">
            <a:extLst>
              <a:ext uri="{FF2B5EF4-FFF2-40B4-BE49-F238E27FC236}">
                <a16:creationId xmlns:a16="http://schemas.microsoft.com/office/drawing/2014/main" id="{62D5B701-94EC-2555-4D3A-6D4C62E23D35}"/>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65" name="Straight Arrow Connector 64">
            <a:extLst>
              <a:ext uri="{FF2B5EF4-FFF2-40B4-BE49-F238E27FC236}">
                <a16:creationId xmlns:a16="http://schemas.microsoft.com/office/drawing/2014/main" id="{A8BC5051-0567-39B8-8652-A63A246E3987}"/>
              </a:ext>
            </a:extLst>
          </p:cNvPr>
          <p:cNvCxnSpPr>
            <a:cxnSpLocks/>
            <a:stCxn id="53" idx="3"/>
            <a:endCxn id="55"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097E29B-B536-E7B2-5E64-16A4D50A46FC}"/>
              </a:ext>
            </a:extLst>
          </p:cNvPr>
          <p:cNvCxnSpPr>
            <a:cxnSpLocks/>
            <a:stCxn id="57" idx="3"/>
            <a:endCxn id="63"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85AD21F-6855-BE3F-F79A-F0C81B33D4FE}"/>
              </a:ext>
            </a:extLst>
          </p:cNvPr>
          <p:cNvCxnSpPr>
            <a:cxnSpLocks/>
            <a:stCxn id="55" idx="3"/>
            <a:endCxn id="57"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96">
            <a:extLst>
              <a:ext uri="{FF2B5EF4-FFF2-40B4-BE49-F238E27FC236}">
                <a16:creationId xmlns:a16="http://schemas.microsoft.com/office/drawing/2014/main" id="{717FF51C-F323-AB5C-D7F5-627204E47308}"/>
              </a:ext>
            </a:extLst>
          </p:cNvPr>
          <p:cNvCxnSpPr>
            <a:cxnSpLocks/>
            <a:stCxn id="55" idx="0"/>
            <a:endCxn id="56"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00">
            <a:extLst>
              <a:ext uri="{FF2B5EF4-FFF2-40B4-BE49-F238E27FC236}">
                <a16:creationId xmlns:a16="http://schemas.microsoft.com/office/drawing/2014/main" id="{46130403-2C65-EE74-D7C0-88D7F4826B8B}"/>
              </a:ext>
            </a:extLst>
          </p:cNvPr>
          <p:cNvCxnSpPr>
            <a:cxnSpLocks/>
            <a:stCxn id="56" idx="3"/>
            <a:endCxn id="57"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BB7A5A2-59D6-BB9D-F6B9-A8FAA03D6715}"/>
              </a:ext>
            </a:extLst>
          </p:cNvPr>
          <p:cNvCxnSpPr>
            <a:cxnSpLocks/>
            <a:stCxn id="50" idx="2"/>
            <a:endCxn id="52"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0FBD10B-A7B0-89BE-4EDB-A08EF1B7BB8B}"/>
              </a:ext>
            </a:extLst>
          </p:cNvPr>
          <p:cNvCxnSpPr>
            <a:cxnSpLocks/>
            <a:stCxn id="52" idx="2"/>
            <a:endCxn id="53"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C0ED48A4-1E3E-7AD8-7B31-816C4FBF0F6B}"/>
              </a:ext>
            </a:extLst>
          </p:cNvPr>
          <p:cNvCxnSpPr>
            <a:cxnSpLocks/>
            <a:stCxn id="50" idx="1"/>
            <a:endCxn id="53"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201919C-FEFC-AD48-C2F4-1105A55723B3}"/>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4" name="TextBox 73">
            <a:extLst>
              <a:ext uri="{FF2B5EF4-FFF2-40B4-BE49-F238E27FC236}">
                <a16:creationId xmlns:a16="http://schemas.microsoft.com/office/drawing/2014/main" id="{89D3152E-D265-B3E9-5171-BA9B16486011}"/>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78" name="TextBox 77">
            <a:extLst>
              <a:ext uri="{FF2B5EF4-FFF2-40B4-BE49-F238E27FC236}">
                <a16:creationId xmlns:a16="http://schemas.microsoft.com/office/drawing/2014/main" id="{D9A1CD9F-7232-1645-B238-7D9A7669F087}"/>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79" name="TextBox 78">
            <a:extLst>
              <a:ext uri="{FF2B5EF4-FFF2-40B4-BE49-F238E27FC236}">
                <a16:creationId xmlns:a16="http://schemas.microsoft.com/office/drawing/2014/main" id="{03B8DF88-53CB-9E7E-CAD9-182D31E91E19}"/>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81" name="Rectangle 80">
            <a:extLst>
              <a:ext uri="{FF2B5EF4-FFF2-40B4-BE49-F238E27FC236}">
                <a16:creationId xmlns:a16="http://schemas.microsoft.com/office/drawing/2014/main" id="{83612BB1-7F67-3B5B-2926-9A769329B7B6}"/>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2" name="Rectangle 81">
            <a:extLst>
              <a:ext uri="{FF2B5EF4-FFF2-40B4-BE49-F238E27FC236}">
                <a16:creationId xmlns:a16="http://schemas.microsoft.com/office/drawing/2014/main" id="{17494879-3B24-0BAD-233A-5EEF2E3B2077}"/>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4" name="Rectangle 83">
            <a:extLst>
              <a:ext uri="{FF2B5EF4-FFF2-40B4-BE49-F238E27FC236}">
                <a16:creationId xmlns:a16="http://schemas.microsoft.com/office/drawing/2014/main" id="{C51C1E68-1C43-0B13-3BD7-F69B625128A9}"/>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92" name="Straight Arrow Connector 91">
            <a:extLst>
              <a:ext uri="{FF2B5EF4-FFF2-40B4-BE49-F238E27FC236}">
                <a16:creationId xmlns:a16="http://schemas.microsoft.com/office/drawing/2014/main" id="{EA72D68C-8B13-5068-AA8B-974CE0BBF2C4}"/>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57826B7-8097-2D06-5E68-D7F287B6C835}"/>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E823C61-5562-8917-DE90-3F9D9A826585}"/>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629C7A8-31D9-85C0-5959-75AD8358A326}"/>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E1DC49-2062-8CF8-6E0F-11D4ED30015A}"/>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7D8F229-3457-7054-BAE2-B615F6D312FB}"/>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2F39327-26AF-E012-9874-04817483F591}"/>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4F70C53-812E-93AF-A85B-3FD6E8BB0398}"/>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680C4EBB-0BE2-E688-DD6F-984AEB954BC3}"/>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006486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extLst>
              <p:ext uri="{D42A27DB-BD31-4B8C-83A1-F6EECF244321}">
                <p14:modId xmlns:p14="http://schemas.microsoft.com/office/powerpoint/2010/main" val="3010134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4" imgH="403" progId="TCLayout.ActiveDocument.1">
                  <p:embed/>
                </p:oleObj>
              </mc:Choice>
              <mc:Fallback>
                <p:oleObj name="think-cell Slide" r:id="rId59"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61AF9D-E103-41A5-64A8-97B81E084803}"/>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2"/>
            </p:custDataLst>
          </p:nvPr>
        </p:nvSpPr>
        <p:spPr>
          <a:xfrm>
            <a:off x="554737" y="148538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3"/>
            </p:custDataLst>
          </p:nvPr>
        </p:nvSpPr>
        <p:spPr>
          <a:xfrm>
            <a:off x="554737" y="192207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4"/>
            </p:custDataLst>
          </p:nvPr>
        </p:nvSpPr>
        <p:spPr>
          <a:xfrm>
            <a:off x="554737" y="22785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5"/>
            </p:custDataLst>
          </p:nvPr>
        </p:nvSpPr>
        <p:spPr>
          <a:xfrm>
            <a:off x="554737" y="270002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6"/>
            </p:custDataLst>
          </p:nvPr>
        </p:nvSpPr>
        <p:spPr>
          <a:xfrm>
            <a:off x="554737" y="309283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7"/>
            </p:custDataLst>
          </p:nvPr>
        </p:nvSpPr>
        <p:spPr>
          <a:xfrm>
            <a:off x="554737" y="377468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8"/>
            </p:custDataLst>
          </p:nvPr>
        </p:nvSpPr>
        <p:spPr>
          <a:xfrm>
            <a:off x="554737" y="4171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9"/>
            </p:custDataLst>
          </p:nvPr>
        </p:nvSpPr>
        <p:spPr>
          <a:xfrm>
            <a:off x="554737" y="45594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0"/>
            </p:custDataLst>
          </p:nvPr>
        </p:nvSpPr>
        <p:spPr>
          <a:xfrm>
            <a:off x="554737" y="495509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1"/>
            </p:custDataLst>
          </p:nvPr>
        </p:nvSpPr>
        <p:spPr>
          <a:xfrm>
            <a:off x="554737" y="5340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2"/>
            </p:custDataLst>
          </p:nvPr>
        </p:nvCxnSpPr>
        <p:spPr bwMode="auto">
          <a:xfrm flipH="1">
            <a:off x="2266147" y="121961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3"/>
            </p:custDataLst>
          </p:nvPr>
        </p:nvCxnSpPr>
        <p:spPr bwMode="auto">
          <a:xfrm flipH="1">
            <a:off x="6069289" y="121961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4"/>
            </p:custDataLst>
          </p:nvPr>
        </p:nvCxnSpPr>
        <p:spPr bwMode="auto">
          <a:xfrm>
            <a:off x="6727111"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5"/>
            </p:custDataLst>
          </p:nvPr>
        </p:nvCxnSpPr>
        <p:spPr bwMode="auto">
          <a:xfrm>
            <a:off x="60692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6"/>
            </p:custDataLst>
          </p:nvPr>
        </p:nvCxnSpPr>
        <p:spPr bwMode="auto">
          <a:xfrm>
            <a:off x="540993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7"/>
            </p:custDataLst>
          </p:nvPr>
        </p:nvCxnSpPr>
        <p:spPr bwMode="auto">
          <a:xfrm>
            <a:off x="47735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8"/>
            </p:custDataLst>
          </p:nvPr>
        </p:nvCxnSpPr>
        <p:spPr bwMode="auto">
          <a:xfrm>
            <a:off x="411417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19"/>
            </p:custDataLst>
          </p:nvPr>
        </p:nvCxnSpPr>
        <p:spPr bwMode="auto">
          <a:xfrm>
            <a:off x="34777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0"/>
            </p:custDataLst>
          </p:nvPr>
        </p:nvCxnSpPr>
        <p:spPr bwMode="auto">
          <a:xfrm>
            <a:off x="281841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1"/>
            </p:custDataLst>
          </p:nvPr>
        </p:nvCxnSpPr>
        <p:spPr bwMode="auto">
          <a:xfrm>
            <a:off x="11634786" y="142976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2"/>
            </p:custDataLst>
          </p:nvPr>
        </p:nvCxnSpPr>
        <p:spPr bwMode="auto">
          <a:xfrm>
            <a:off x="226614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3"/>
            </p:custDataLst>
          </p:nvPr>
        </p:nvCxnSpPr>
        <p:spPr bwMode="auto">
          <a:xfrm>
            <a:off x="11230912"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4"/>
            </p:custDataLst>
          </p:nvPr>
        </p:nvCxnSpPr>
        <p:spPr bwMode="auto">
          <a:xfrm>
            <a:off x="732221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5"/>
            </p:custDataLst>
          </p:nvPr>
        </p:nvCxnSpPr>
        <p:spPr bwMode="auto">
          <a:xfrm>
            <a:off x="79815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6"/>
            </p:custDataLst>
          </p:nvPr>
        </p:nvCxnSpPr>
        <p:spPr bwMode="auto">
          <a:xfrm>
            <a:off x="861797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7"/>
            </p:custDataLst>
          </p:nvPr>
        </p:nvCxnSpPr>
        <p:spPr bwMode="auto">
          <a:xfrm>
            <a:off x="92773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8"/>
            </p:custDataLst>
          </p:nvPr>
        </p:nvCxnSpPr>
        <p:spPr bwMode="auto">
          <a:xfrm>
            <a:off x="9913735"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29"/>
            </p:custDataLst>
          </p:nvPr>
        </p:nvCxnSpPr>
        <p:spPr bwMode="auto">
          <a:xfrm>
            <a:off x="105730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0"/>
            </p:custDataLst>
          </p:nvPr>
        </p:nvCxnSpPr>
        <p:spPr bwMode="auto">
          <a:xfrm>
            <a:off x="893896" y="36792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1"/>
            </p:custDataLst>
          </p:nvPr>
        </p:nvCxnSpPr>
        <p:spPr bwMode="auto">
          <a:xfrm>
            <a:off x="893896" y="526992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2"/>
            </p:custDataLst>
          </p:nvPr>
        </p:nvCxnSpPr>
        <p:spPr bwMode="auto">
          <a:xfrm>
            <a:off x="893896" y="59287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3"/>
            </p:custDataLst>
          </p:nvPr>
        </p:nvCxnSpPr>
        <p:spPr bwMode="auto">
          <a:xfrm>
            <a:off x="893896" y="40777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4"/>
            </p:custDataLst>
          </p:nvPr>
        </p:nvCxnSpPr>
        <p:spPr bwMode="auto">
          <a:xfrm>
            <a:off x="893896" y="262197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5"/>
            </p:custDataLst>
          </p:nvPr>
        </p:nvCxnSpPr>
        <p:spPr bwMode="auto">
          <a:xfrm>
            <a:off x="893896" y="222509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6"/>
            </p:custDataLst>
          </p:nvPr>
        </p:nvCxnSpPr>
        <p:spPr bwMode="auto">
          <a:xfrm>
            <a:off x="893896" y="44745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7"/>
            </p:custDataLst>
          </p:nvPr>
        </p:nvCxnSpPr>
        <p:spPr bwMode="auto">
          <a:xfrm>
            <a:off x="893896" y="56683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8"/>
            </p:custDataLst>
          </p:nvPr>
        </p:nvCxnSpPr>
        <p:spPr bwMode="auto">
          <a:xfrm>
            <a:off x="893896" y="18266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39"/>
            </p:custDataLst>
          </p:nvPr>
        </p:nvCxnSpPr>
        <p:spPr bwMode="auto">
          <a:xfrm>
            <a:off x="893896" y="48730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0"/>
            </p:custDataLst>
          </p:nvPr>
        </p:nvCxnSpPr>
        <p:spPr bwMode="auto">
          <a:xfrm>
            <a:off x="893896" y="30204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1"/>
            </p:custDataLst>
          </p:nvPr>
        </p:nvCxnSpPr>
        <p:spPr bwMode="auto">
          <a:xfrm>
            <a:off x="893896" y="34173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2"/>
            </p:custDataLst>
          </p:nvPr>
        </p:nvCxnSpPr>
        <p:spPr bwMode="auto">
          <a:xfrm>
            <a:off x="893895" y="619067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3"/>
            </p:custDataLst>
          </p:nvPr>
        </p:nvCxnSpPr>
        <p:spPr bwMode="auto">
          <a:xfrm>
            <a:off x="893895" y="142013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FB47C036-1E8D-582B-6A5A-882F3E95A58B}"/>
              </a:ext>
            </a:extLst>
          </p:cNvPr>
          <p:cNvCxnSpPr/>
          <p:nvPr>
            <p:custDataLst>
              <p:tags r:id="rId44"/>
            </p:custDataLst>
          </p:nvPr>
        </p:nvCxnSpPr>
        <p:spPr bwMode="gray">
          <a:xfrm>
            <a:off x="9277328" y="420312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45"/>
            </p:custDataLst>
          </p:nvPr>
        </p:nvCxnSpPr>
        <p:spPr bwMode="gray">
          <a:xfrm>
            <a:off x="9741152" y="460158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6"/>
            </p:custDataLst>
          </p:nvPr>
        </p:nvCxnSpPr>
        <p:spPr bwMode="gray">
          <a:xfrm>
            <a:off x="11039685" y="499846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7"/>
            </p:custDataLst>
          </p:nvPr>
        </p:nvCxnSpPr>
        <p:spPr bwMode="gray">
          <a:xfrm>
            <a:off x="11486393" y="539692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8"/>
            </p:custDataLst>
          </p:nvPr>
        </p:nvCxnSpPr>
        <p:spPr bwMode="gray">
          <a:xfrm>
            <a:off x="2266148" y="579379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49"/>
            </p:custDataLst>
          </p:nvPr>
        </p:nvCxnSpPr>
        <p:spPr bwMode="gray">
          <a:xfrm>
            <a:off x="7322213" y="605573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50"/>
            </p:custDataLst>
          </p:nvPr>
        </p:nvCxnSpPr>
        <p:spPr bwMode="gray">
          <a:xfrm>
            <a:off x="6727111" y="3145848"/>
            <a:ext cx="595102"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51"/>
            </p:custDataLst>
          </p:nvPr>
        </p:nvCxnSpPr>
        <p:spPr bwMode="gray">
          <a:xfrm>
            <a:off x="3846114" y="203799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2"/>
            </p:custDataLst>
          </p:nvPr>
        </p:nvCxnSpPr>
        <p:spPr bwMode="gray">
          <a:xfrm>
            <a:off x="2266147" y="155517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3"/>
            </p:custDataLst>
          </p:nvPr>
        </p:nvCxnSpPr>
        <p:spPr bwMode="gray">
          <a:xfrm>
            <a:off x="4274049" y="2350510"/>
            <a:ext cx="2451514"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4"/>
            </p:custDataLst>
          </p:nvPr>
        </p:nvCxnSpPr>
        <p:spPr bwMode="gray">
          <a:xfrm>
            <a:off x="6577156" y="2748973"/>
            <a:ext cx="14995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5"/>
            </p:custDataLst>
          </p:nvPr>
        </p:nvCxnSpPr>
        <p:spPr bwMode="gray">
          <a:xfrm>
            <a:off x="7173821" y="354431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6"/>
            </p:custDataLst>
          </p:nvPr>
        </p:nvCxnSpPr>
        <p:spPr bwMode="gray">
          <a:xfrm>
            <a:off x="7322213" y="380624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104486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104486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41396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54773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92531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3334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72065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6951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98259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89935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28701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89978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307270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49045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74274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48202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sp>
        <p:nvSpPr>
          <p:cNvPr id="11" name="Slide Number Placeholder 5">
            <a:extLst>
              <a:ext uri="{FF2B5EF4-FFF2-40B4-BE49-F238E27FC236}">
                <a16:creationId xmlns:a16="http://schemas.microsoft.com/office/drawing/2014/main" id="{81C504C0-E23F-5AF4-48A9-465805D24B08}"/>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9" name="Speech Bubble: Rectangle 8">
            <a:extLst>
              <a:ext uri="{FF2B5EF4-FFF2-40B4-BE49-F238E27FC236}">
                <a16:creationId xmlns:a16="http://schemas.microsoft.com/office/drawing/2014/main" id="{1F8B0490-FC97-82F1-4ECF-D506C89DDBAB}"/>
              </a:ext>
            </a:extLst>
          </p:cNvPr>
          <p:cNvSpPr/>
          <p:nvPr/>
        </p:nvSpPr>
        <p:spPr>
          <a:xfrm>
            <a:off x="3426843" y="3764641"/>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a:t>
            </a:r>
            <a:r>
              <a:rPr lang="en-US" sz="1000" i="1">
                <a:solidFill>
                  <a:srgbClr val="FF0000"/>
                </a:solidFill>
              </a:rPr>
              <a:t>refine and confirm transmission improvements for RPG submission</a:t>
            </a:r>
          </a:p>
          <a:p>
            <a:pPr marL="171450" indent="-171450">
              <a:buFont typeface="Arial" panose="020B0604020202020204" pitchFamily="34" charset="0"/>
              <a:buChar char="•"/>
            </a:pPr>
            <a:r>
              <a:rPr lang="en-US" sz="1000" i="1">
                <a:solidFill>
                  <a:schemeClr val="tx1"/>
                </a:solidFill>
              </a:rPr>
              <a:t>ERCOT: prepare final report and submit to RPG</a:t>
            </a:r>
          </a:p>
        </p:txBody>
      </p:sp>
      <p:grpSp>
        <p:nvGrpSpPr>
          <p:cNvPr id="12" name="Group 11">
            <a:extLst>
              <a:ext uri="{FF2B5EF4-FFF2-40B4-BE49-F238E27FC236}">
                <a16:creationId xmlns:a16="http://schemas.microsoft.com/office/drawing/2014/main" id="{29A313B6-66B5-B865-E06A-5B27D14FC634}"/>
              </a:ext>
            </a:extLst>
          </p:cNvPr>
          <p:cNvGrpSpPr/>
          <p:nvPr/>
        </p:nvGrpSpPr>
        <p:grpSpPr>
          <a:xfrm>
            <a:off x="6841057" y="1464747"/>
            <a:ext cx="4793727" cy="1597160"/>
            <a:chOff x="6841057" y="1291011"/>
            <a:chExt cx="4793727" cy="1597160"/>
          </a:xfrm>
          <a:effectLst>
            <a:outerShdw blurRad="50800" dist="38100" dir="2700000" algn="tl" rotWithShape="0">
              <a:prstClr val="black">
                <a:alpha val="40000"/>
              </a:prstClr>
            </a:outerShdw>
          </a:effectLst>
        </p:grpSpPr>
        <p:sp>
          <p:nvSpPr>
            <p:cNvPr id="13" name="Isosceles Triangle 12">
              <a:extLst>
                <a:ext uri="{FF2B5EF4-FFF2-40B4-BE49-F238E27FC236}">
                  <a16:creationId xmlns:a16="http://schemas.microsoft.com/office/drawing/2014/main" id="{935C5198-FF09-4DF7-2D55-601657786239}"/>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9E54690B-A727-6B07-8B4F-6451C44BF087}"/>
                </a:ext>
              </a:extLst>
            </p:cNvPr>
            <p:cNvSpPr/>
            <p:nvPr/>
          </p:nvSpPr>
          <p:spPr>
            <a:xfrm>
              <a:off x="7152711" y="1291011"/>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a:solidFill>
                    <a:schemeClr val="tx1"/>
                  </a:solidFill>
                </a:rPr>
                <a:t>Steady State and Stability Analyses:</a:t>
              </a:r>
            </a:p>
            <a:p>
              <a:pPr marL="171450" indent="-171450">
                <a:buFont typeface="Arial" panose="020B0604020202020204" pitchFamily="34" charset="0"/>
                <a:buChar char="•"/>
              </a:pPr>
              <a:r>
                <a:rPr lang="en-US" sz="1000" i="1" spc="-20">
                  <a:solidFill>
                    <a:schemeClr val="tx1"/>
                  </a:solidFill>
                </a:rPr>
                <a:t>ERCOT: identification of criteria violations</a:t>
              </a:r>
            </a:p>
            <a:p>
              <a:pPr marL="171450" indent="-171450">
                <a:buFont typeface="Arial" panose="020B0604020202020204" pitchFamily="34" charset="0"/>
                <a:buChar char="•"/>
              </a:pPr>
              <a:r>
                <a:rPr lang="en-US" sz="1000" i="1" spc="-2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a:solidFill>
                    <a:schemeClr val="tx1"/>
                  </a:solidFill>
                </a:rPr>
                <a:t>TSPs: provide transmission improvement cost estimates</a:t>
              </a:r>
            </a:p>
            <a:p>
              <a:pPr marL="171450" indent="-171450">
                <a:buFont typeface="Arial" panose="020B0604020202020204" pitchFamily="34" charset="0"/>
                <a:buChar char="•"/>
              </a:pPr>
              <a:r>
                <a:rPr lang="en-US" sz="1000" i="1" spc="-20">
                  <a:solidFill>
                    <a:schemeClr val="tx1"/>
                  </a:solidFill>
                </a:rPr>
                <a:t>ERCOT: </a:t>
              </a:r>
              <a:r>
                <a:rPr lang="en-US" sz="1000" i="1" spc="-20">
                  <a:solidFill>
                    <a:srgbClr val="FF0000"/>
                  </a:solidFill>
                </a:rPr>
                <a:t>determine transmission improvements for study purposes</a:t>
              </a:r>
            </a:p>
            <a:p>
              <a:pPr marL="171450" indent="-171450">
                <a:buFont typeface="Arial" panose="020B0604020202020204" pitchFamily="34" charset="0"/>
                <a:buChar char="•"/>
              </a:pPr>
              <a:r>
                <a:rPr lang="en-US" sz="1000" i="1" spc="-20">
                  <a:solidFill>
                    <a:schemeClr val="tx1"/>
                  </a:solidFill>
                </a:rPr>
                <a:t>ERCOT: </a:t>
              </a:r>
              <a:r>
                <a:rPr lang="en-US" sz="1000" i="1" spc="-20">
                  <a:solidFill>
                    <a:srgbClr val="FF0000"/>
                  </a:solidFill>
                </a:rPr>
                <a:t>determine reliably served MW for each load</a:t>
              </a:r>
            </a:p>
            <a:p>
              <a:pPr marL="171450" indent="-171450">
                <a:buFont typeface="Arial" panose="020B0604020202020204" pitchFamily="34" charset="0"/>
                <a:buChar char="•"/>
              </a:pPr>
              <a:r>
                <a:rPr lang="en-US" sz="1000" i="1" spc="-20">
                  <a:solidFill>
                    <a:schemeClr val="tx1"/>
                  </a:solidFill>
                </a:rPr>
                <a:t>ERCOT: create load request to transmission improvement mapping</a:t>
              </a:r>
            </a:p>
          </p:txBody>
        </p:sp>
      </p:grpSp>
      <p:sp>
        <p:nvSpPr>
          <p:cNvPr id="15" name="Text Placeholder 20">
            <a:extLst>
              <a:ext uri="{FF2B5EF4-FFF2-40B4-BE49-F238E27FC236}">
                <a16:creationId xmlns:a16="http://schemas.microsoft.com/office/drawing/2014/main" id="{6B15A839-42DA-F2D7-F5C3-8D983AB6039D}"/>
              </a:ext>
            </a:extLst>
          </p:cNvPr>
          <p:cNvSpPr txBox="1">
            <a:spLocks/>
          </p:cNvSpPr>
          <p:nvPr/>
        </p:nvSpPr>
        <p:spPr>
          <a:xfrm>
            <a:off x="866774" y="6537009"/>
            <a:ext cx="8108074"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Sections 9.3–9.5 (Study Timeline, Commitment Gate, Refinement, and RPG Delivery)</a:t>
            </a:r>
          </a:p>
        </p:txBody>
      </p:sp>
    </p:spTree>
    <p:extLst>
      <p:ext uri="{BB962C8B-B14F-4D97-AF65-F5344CB8AC3E}">
        <p14:creationId xmlns:p14="http://schemas.microsoft.com/office/powerpoint/2010/main" val="421841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extLst>
              <p:ext uri="{D42A27DB-BD31-4B8C-83A1-F6EECF244321}">
                <p14:modId xmlns:p14="http://schemas.microsoft.com/office/powerpoint/2010/main" val="3944120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1479480" y="451631"/>
            <a:ext cx="1017912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91CAA656-EF5D-6958-4CBF-F5EF2059416F}"/>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4" name="Rectangle 3">
            <a:extLst>
              <a:ext uri="{FF2B5EF4-FFF2-40B4-BE49-F238E27FC236}">
                <a16:creationId xmlns:a16="http://schemas.microsoft.com/office/drawing/2014/main" id="{B1AF1E71-CC49-235A-F67A-BB81E89E7D87}"/>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5A8E6BC-FFC0-7F44-4726-C787844FE12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B82463AA-DA34-6373-E54C-3BF5A954529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B0E16E45-1E43-8E71-7004-FEBA915DC0A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3DDF75-C0EA-7D51-ECA7-C080F5B486D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6E21EBBE-4768-792E-A838-03DE4016C0B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044423-8016-B1B0-07CD-30A78EB4A7E9}"/>
              </a:ext>
            </a:extLst>
          </p:cNvPr>
          <p:cNvSpPr txBox="1">
            <a:spLocks/>
          </p:cNvSpPr>
          <p:nvPr/>
        </p:nvSpPr>
        <p:spPr>
          <a:xfrm>
            <a:off x="554737" y="1447653"/>
            <a:ext cx="3069242"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Defined modeling treatment at entry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Transparent study case development </a:t>
            </a:r>
            <a:r>
              <a:rPr lang="en-US"/>
              <a:t>(posted to MIS Secure)</a:t>
            </a:r>
            <a:endParaRPr kumimoji="0" lang="en-US" sz="16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D18A2602-DC32-F4B2-9152-0883EF3ADA46}"/>
              </a:ext>
            </a:extLst>
          </p:cNvPr>
          <p:cNvSpPr txBox="1">
            <a:spLocks/>
          </p:cNvSpPr>
          <p:nvPr/>
        </p:nvSpPr>
        <p:spPr>
          <a:xfrm>
            <a:off x="4110527" y="1447653"/>
            <a:ext cx="7526737" cy="405495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Batch Zero, the interconnecting TDSP submits required project information and any required attestations related to executed agreements or equipment procurement by the applicable deadlines </a:t>
            </a:r>
            <a:r>
              <a:rPr lang="en-US"/>
              <a:t>(July 10 for ILLE milestones, July 24 for TDSP submission to ERCOT)</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including ERCOTs determination of whether </a:t>
            </a:r>
            <a:r>
              <a:rPr lang="en-US"/>
              <a:t>existing interconnection studies are valid, with </a:t>
            </a:r>
            <a:r>
              <a:rPr lang="en-US">
                <a:solidFill>
                  <a:srgbClr val="FF0000"/>
                </a:solidFill>
              </a:rPr>
              <a:t>certain studies deemed valid without further review under Section 9.2.1.4(3) (e.g., legacy LLIS completed by March 4, 2026 and qualifying RPG-endorsed projects)</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Projects that do not meet the criteria or fail to submit required information by the deadline are excluded from Batch Zero and evaluated in a future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develops the 2028–2032 study cases using SSWG-based summer peak, summer peak net load, and fall peak cases, and posts those cases to the MIS Secure area to provide transparency into study assumptions</a:t>
            </a:r>
          </a:p>
        </p:txBody>
      </p:sp>
      <p:sp>
        <p:nvSpPr>
          <p:cNvPr id="23" name="Text Placeholder 20">
            <a:extLst>
              <a:ext uri="{FF2B5EF4-FFF2-40B4-BE49-F238E27FC236}">
                <a16:creationId xmlns:a16="http://schemas.microsoft.com/office/drawing/2014/main" id="{8FB4041E-4943-0276-0B08-E2B9A03A6B61}"/>
              </a:ext>
            </a:extLst>
          </p:cNvPr>
          <p:cNvSpPr txBox="1">
            <a:spLocks/>
          </p:cNvSpPr>
          <p:nvPr/>
        </p:nvSpPr>
        <p:spPr>
          <a:xfrm>
            <a:off x="400050" y="6537009"/>
            <a:ext cx="8033866"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Sections 9.2.1–9.2.2 and 9.3.2 (Eligibility Determination and Study Case Development)</a:t>
            </a:r>
          </a:p>
        </p:txBody>
      </p:sp>
      <p:sp>
        <p:nvSpPr>
          <p:cNvPr id="25" name="TextBox 24">
            <a:extLst>
              <a:ext uri="{FF2B5EF4-FFF2-40B4-BE49-F238E27FC236}">
                <a16:creationId xmlns:a16="http://schemas.microsoft.com/office/drawing/2014/main" id="{24416351-BE67-F0A5-65E0-5128EF5902AB}"/>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420091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extLst>
              <p:ext uri="{D42A27DB-BD31-4B8C-83A1-F6EECF244321}">
                <p14:modId xmlns:p14="http://schemas.microsoft.com/office/powerpoint/2010/main" val="13829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38A7D4E3-C43C-D235-9B5E-B79E0FE37628}"/>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3" name="Rectangle 2">
            <a:extLst>
              <a:ext uri="{FF2B5EF4-FFF2-40B4-BE49-F238E27FC236}">
                <a16:creationId xmlns:a16="http://schemas.microsoft.com/office/drawing/2014/main" id="{E22A083E-1ADB-16BA-8927-AED7E28E6CE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8233016D-CFA1-27D9-C334-F4D6AE9709B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897468B-8EB4-80A4-01BB-C9017FEEE86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F9A5BBC8-DCC1-DCDB-2DAA-05FE9EC8E113}"/>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EB06AE-6D25-5795-DF45-8A09FBAAB3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5704F174-CEEA-EBE8-EF3A-61592377746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B10FD5-A33F-1042-4BE3-49629FFC944A}"/>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As soon as violations are identified, ERCOT begins collaborative, iterative process working with TSPs to identify feasible transmission upgrades </a:t>
            </a:r>
            <a:r>
              <a:rPr lang="en-US"/>
              <a:t>with ERCOT making final determinations </a:t>
            </a:r>
            <a:r>
              <a:rPr kumimoji="0" lang="en-US" sz="1600" b="0" i="0" u="none" strike="noStrike" kern="1200" cap="none" spc="0" normalizeH="0" baseline="0" noProof="0">
                <a:ln>
                  <a:noFill/>
                </a:ln>
                <a:effectLst/>
                <a:uLnTx/>
                <a:uFillTx/>
                <a:latin typeface="Arial"/>
                <a:ea typeface="+mn-ea"/>
                <a:cs typeface="+mn-cs"/>
              </a:rPr>
              <a:t>to serve the Large Loads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a:t>
            </a:r>
            <a:r>
              <a:rPr lang="en-US"/>
              <a:t> The amount of load that may be reliably served for 2033 will be set to the requested amount for load not reliably served in 2028–2032</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33929FC3-D071-504D-C010-D92051F7FDA3}"/>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Identification of planning criteria violations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Determination of reliably served MW by year</a:t>
            </a:r>
          </a:p>
        </p:txBody>
      </p:sp>
      <p:sp>
        <p:nvSpPr>
          <p:cNvPr id="17" name="Text Placeholder 20">
            <a:extLst>
              <a:ext uri="{FF2B5EF4-FFF2-40B4-BE49-F238E27FC236}">
                <a16:creationId xmlns:a16="http://schemas.microsoft.com/office/drawing/2014/main" id="{9AA5EA2B-BFDE-2263-498D-DA6A3C4CFC6A}"/>
              </a:ext>
            </a:extLst>
          </p:cNvPr>
          <p:cNvSpPr txBox="1">
            <a:spLocks/>
          </p:cNvSpPr>
          <p:nvPr/>
        </p:nvSpPr>
        <p:spPr>
          <a:xfrm>
            <a:off x="400050" y="6537009"/>
            <a:ext cx="8239349"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Sections 9.3.1(1)–(2) (Batch Zero Overview) and 9.3.2(1), (3) (Batch Zero Study Methodology)</a:t>
            </a:r>
          </a:p>
        </p:txBody>
      </p:sp>
      <p:sp>
        <p:nvSpPr>
          <p:cNvPr id="18" name="TextBox 17">
            <a:extLst>
              <a:ext uri="{FF2B5EF4-FFF2-40B4-BE49-F238E27FC236}">
                <a16:creationId xmlns:a16="http://schemas.microsoft.com/office/drawing/2014/main" id="{A69ED3EB-BFA0-2CA6-A6F1-252338A76465}"/>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23" name="2. Slide Title">
            <a:extLst>
              <a:ext uri="{FF2B5EF4-FFF2-40B4-BE49-F238E27FC236}">
                <a16:creationId xmlns:a16="http://schemas.microsoft.com/office/drawing/2014/main" id="{084DC254-7A71-A2D8-4E84-DE09E30A2F1A}"/>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Steady State Analysis</a:t>
            </a:r>
          </a:p>
        </p:txBody>
      </p:sp>
      <p:sp>
        <p:nvSpPr>
          <p:cNvPr id="24" name="TrackerNumBlue 7">
            <a:extLst>
              <a:ext uri="{FF2B5EF4-FFF2-40B4-BE49-F238E27FC236}">
                <a16:creationId xmlns:a16="http://schemas.microsoft.com/office/drawing/2014/main" id="{8A2AA067-6D09-ADA5-B815-31F1ADA62039}"/>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Tree>
    <p:extLst>
      <p:ext uri="{BB962C8B-B14F-4D97-AF65-F5344CB8AC3E}">
        <p14:creationId xmlns:p14="http://schemas.microsoft.com/office/powerpoint/2010/main" val="38464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extLst>
              <p:ext uri="{D42A27DB-BD31-4B8C-83A1-F6EECF244321}">
                <p14:modId xmlns:p14="http://schemas.microsoft.com/office/powerpoint/2010/main" val="261710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2917EF1D-6EA5-CAFC-C800-D0319509F022}"/>
              </a:ext>
            </a:extLst>
          </p:cNvPr>
          <p:cNvSpPr>
            <a:spLocks noGrp="1"/>
          </p:cNvSpPr>
          <p:nvPr>
            <p:ph type="sldNum" sz="quarter" idx="12"/>
          </p:nvPr>
        </p:nvSpPr>
        <p:spPr/>
        <p:txBody>
          <a:bodyPr/>
          <a:lstStyle/>
          <a:p>
            <a:fld id="{BCDE79FB-97BA-492B-8D57-F1373F9ADA95}" type="slidenum">
              <a:rPr lang="en-US" smtClean="0"/>
              <a:t>28</a:t>
            </a:fld>
            <a:endParaRPr lang="en-US"/>
          </a:p>
        </p:txBody>
      </p:sp>
      <p:sp>
        <p:nvSpPr>
          <p:cNvPr id="3" name="Rectangle 2">
            <a:extLst>
              <a:ext uri="{FF2B5EF4-FFF2-40B4-BE49-F238E27FC236}">
                <a16:creationId xmlns:a16="http://schemas.microsoft.com/office/drawing/2014/main" id="{C3DB413A-C922-0DF3-967F-53638B93890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821A089-2975-C5E3-D456-ADF8B149703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5DCFD36-F9E9-409E-85E4-688A00B0270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2A207789-2722-7A95-E26C-9FA1AA6F8CA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6FA07A-1CE3-42E2-12F1-AA277F8F0A0D}"/>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D84C81-CC5E-4CE5-E0C3-1C3E31FD42DB}"/>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F4635A-F9F3-5E2A-C2E7-4CFCA5328A47}"/>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Coordination with TSPs</a:t>
            </a:r>
          </a:p>
        </p:txBody>
      </p:sp>
      <p:sp>
        <p:nvSpPr>
          <p:cNvPr id="15" name="TextBox 14">
            <a:extLst>
              <a:ext uri="{FF2B5EF4-FFF2-40B4-BE49-F238E27FC236}">
                <a16:creationId xmlns:a16="http://schemas.microsoft.com/office/drawing/2014/main" id="{329E8B31-D895-4462-5514-BEB520416B82}"/>
              </a:ext>
            </a:extLst>
          </p:cNvPr>
          <p:cNvSpPr txBox="1"/>
          <p:nvPr/>
        </p:nvSpPr>
        <p:spPr>
          <a:xfrm>
            <a:off x="4110527" y="1447653"/>
            <a:ext cx="7526737" cy="20082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If stability screening criteria violation is identified, ERCOT and the applicable TSP(s) investigates mitigation measures, including transmission improvements, and identifies any required modifications to load levels or timing reflected in the Load Commissioning Plan </a:t>
            </a:r>
            <a:r>
              <a:rPr lang="en-US"/>
              <a:t>and determines the amount of peak Demand that can be reliably served in each study year consistent with applicable planning criteria and identified violations, including stability constraints</a:t>
            </a:r>
          </a:p>
          <a:p>
            <a:pPr lvl="1">
              <a:buClr>
                <a:srgbClr val="000000"/>
              </a:buClr>
              <a:defRPr/>
            </a:pPr>
            <a:r>
              <a:rPr lang="en-US"/>
              <a:t>Updated dynamic data is evaluated based on whether it is expected to have an adverse impact on results (replacing prior “consistent with” standard)</a:t>
            </a:r>
            <a:endParaRPr kumimoji="0" lang="en-US" sz="1600" b="0" i="0" u="none" strike="noStrike" kern="1200" cap="none" spc="0" normalizeH="0" baseline="0" noProof="0">
              <a:ln>
                <a:noFill/>
              </a:ln>
              <a:effectLst/>
              <a:uLnTx/>
              <a:uFillTx/>
              <a:latin typeface="Arial"/>
              <a:ea typeface="+mn-ea"/>
              <a:cs typeface="+mn-cs"/>
            </a:endParaRPr>
          </a:p>
        </p:txBody>
      </p:sp>
      <p:sp>
        <p:nvSpPr>
          <p:cNvPr id="16" name="Text Placeholder 20">
            <a:extLst>
              <a:ext uri="{FF2B5EF4-FFF2-40B4-BE49-F238E27FC236}">
                <a16:creationId xmlns:a16="http://schemas.microsoft.com/office/drawing/2014/main" id="{22ADF7CB-B1CE-CD1D-337D-3072486803D7}"/>
              </a:ext>
            </a:extLst>
          </p:cNvPr>
          <p:cNvSpPr txBox="1">
            <a:spLocks/>
          </p:cNvSpPr>
          <p:nvPr/>
        </p:nvSpPr>
        <p:spPr>
          <a:xfrm>
            <a:off x="400050"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t>Reference: </a:t>
            </a:r>
            <a:r>
              <a:rPr lang="en-US" sz="1000">
                <a:solidFill>
                  <a:srgbClr val="FF0000"/>
                </a:solidFill>
              </a:rPr>
              <a:t>Batch Zero PGRR145 (April 4, 2026),</a:t>
            </a:r>
            <a:r>
              <a:rPr lang="en-US" sz="1000">
                <a:solidFill>
                  <a:srgbClr val="000000"/>
                </a:solidFill>
              </a:rPr>
              <a:t> </a:t>
            </a:r>
            <a:r>
              <a:rPr lang="en-US" sz="1000">
                <a:solidFill>
                  <a:srgbClr val="FF0000"/>
                </a:solidFill>
              </a:rPr>
              <a:t>Sections 9.3.1 and 9.3.2 (Batch Zero Study and Methodology)</a:t>
            </a:r>
          </a:p>
        </p:txBody>
      </p:sp>
      <p:sp>
        <p:nvSpPr>
          <p:cNvPr id="17" name="TextBox 16">
            <a:extLst>
              <a:ext uri="{FF2B5EF4-FFF2-40B4-BE49-F238E27FC236}">
                <a16:creationId xmlns:a16="http://schemas.microsoft.com/office/drawing/2014/main" id="{7526539A-31AD-EE21-745C-61446BEA5B7C}"/>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25" name="2. Slide Title">
            <a:extLst>
              <a:ext uri="{FF2B5EF4-FFF2-40B4-BE49-F238E27FC236}">
                <a16:creationId xmlns:a16="http://schemas.microsoft.com/office/drawing/2014/main" id="{73247159-A39A-476A-FBF4-C729676CEAA2}"/>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Stability Screening Study</a:t>
            </a:r>
          </a:p>
        </p:txBody>
      </p:sp>
      <p:sp>
        <p:nvSpPr>
          <p:cNvPr id="26" name="TrackerNumBlue 7">
            <a:extLst>
              <a:ext uri="{FF2B5EF4-FFF2-40B4-BE49-F238E27FC236}">
                <a16:creationId xmlns:a16="http://schemas.microsoft.com/office/drawing/2014/main" id="{A5467B30-F61E-A8D5-54F1-608905272510}"/>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21876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2922376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CB5286BC-B5CD-ED95-0429-66B2BA5CD562}"/>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388DE60D-6B2A-23C0-1863-924B3A80327A}"/>
              </a:ext>
            </a:extLst>
          </p:cNvPr>
          <p:cNvSpPr>
            <a:spLocks noGrp="1"/>
          </p:cNvSpPr>
          <p:nvPr>
            <p:ph type="sldNum" sz="quarter" idx="12"/>
          </p:nvPr>
        </p:nvSpPr>
        <p:spPr/>
        <p:txBody>
          <a:bodyPr/>
          <a:lstStyle/>
          <a:p>
            <a:fld id="{BCDE79FB-97BA-492B-8D57-F1373F9ADA95}" type="slidenum">
              <a:rPr lang="en-US" smtClean="0"/>
              <a:t>29</a:t>
            </a:fld>
            <a:endParaRPr lang="en-US"/>
          </a:p>
        </p:txBody>
      </p:sp>
      <p:sp>
        <p:nvSpPr>
          <p:cNvPr id="9" name="Rectangle 8">
            <a:extLst>
              <a:ext uri="{FF2B5EF4-FFF2-40B4-BE49-F238E27FC236}">
                <a16:creationId xmlns:a16="http://schemas.microsoft.com/office/drawing/2014/main" id="{267F1C21-0181-294F-682A-49802064EEF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797639E-C4BD-D154-5C8D-F1905B9BC02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CB2A1E05-4DEE-5E41-14E6-6A35C08E954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E69AC6-5D0C-0881-0E40-F514BD0D2ACC}"/>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6D3CFDB-E09C-7906-36BC-3BA40CBEB9E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1238D8-56F4-EC08-5FFC-6A444CFAA01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2" name="TextBox 21">
            <a:extLst>
              <a:ext uri="{FF2B5EF4-FFF2-40B4-BE49-F238E27FC236}">
                <a16:creationId xmlns:a16="http://schemas.microsoft.com/office/drawing/2014/main" id="{5B53D7CB-1332-C5CD-E462-1C3DDD91E6C2}"/>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produces the Batch Zero Report summarizing study results and identified transmission upgrades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assessed Large Load, ERCOT updates the originally provided Load Commissioning Plan reflecting the amount of peak Demand that can be reliably served each year and the upgrades required to support each level of Demand</a:t>
            </a:r>
            <a:r>
              <a:rPr lang="en-US">
                <a:latin typeface="Arial"/>
              </a:rPr>
              <a:t>. </a:t>
            </a:r>
            <a:br>
              <a:rPr lang="en-US"/>
            </a:br>
            <a:r>
              <a:rPr lang="en-US"/>
              <a:t>The amount of load that may be reliably served for 2033 will be set equal to requested MW for load not achievable in earlier years</a:t>
            </a:r>
            <a:endParaRPr lang="en-US">
              <a:solidFill>
                <a:srgbClr val="FF0000"/>
              </a:solidFill>
            </a:endParaRPr>
          </a:p>
          <a:p>
            <a:pPr lvl="1">
              <a:buClr>
                <a:srgbClr val="000000"/>
              </a:buClr>
              <a:defRPr/>
            </a:pPr>
            <a:r>
              <a:rPr lang="en-US">
                <a:ea typeface="+mn-lt"/>
                <a:cs typeface="+mn-lt"/>
              </a:rPr>
              <a:t>ERCOT includes estimated security requirements in the Batch Zero Report based on TSP cost inputs; TSPs finalize financial security and CIAC obligations in the Interconnection Agreement</a:t>
            </a:r>
            <a:endParaRPr lang="en-US" sz="1600" b="0" i="0" u="none" kern="1200" cap="none" spc="0" normalizeH="0" baseline="0" noProof="0">
              <a:ln>
                <a:noFill/>
              </a:ln>
              <a:effectLst/>
              <a:uLnTx/>
              <a:uFillTx/>
              <a:ea typeface="+mn-lt"/>
              <a:cs typeface="+mn-lt"/>
            </a:endParaRPr>
          </a:p>
          <a:p>
            <a:pPr lvl="1">
              <a:buClr>
                <a:srgbClr val="000000"/>
              </a:buClr>
              <a:defRPr/>
            </a:pPr>
            <a:r>
              <a:rPr lang="en-US"/>
              <a:t>Execution of the Interconnection Agreement reflecting required financial security and cost obligations is required for the ILLE to accept allocated MW amounts and schedule</a:t>
            </a:r>
            <a:endParaRPr kumimoji="0" lang="en-US" sz="1600" b="0" i="0" u="none" strike="noStrike" kern="1200" cap="none" spc="0" normalizeH="0" baseline="0" noProof="0">
              <a:ln>
                <a:noFill/>
              </a:ln>
              <a:effectLst/>
              <a:uLnTx/>
              <a:uFillTx/>
              <a:latin typeface="Arial"/>
              <a:ea typeface="+mn-ea"/>
              <a:cs typeface="+mn-cs"/>
            </a:endParaRPr>
          </a:p>
        </p:txBody>
      </p:sp>
      <p:sp>
        <p:nvSpPr>
          <p:cNvPr id="23" name="Text Placeholder 20">
            <a:extLst>
              <a:ext uri="{FF2B5EF4-FFF2-40B4-BE49-F238E27FC236}">
                <a16:creationId xmlns:a16="http://schemas.microsoft.com/office/drawing/2014/main" id="{A01513B6-2917-B11D-CF37-C6538EC25D8B}"/>
              </a:ext>
            </a:extLst>
          </p:cNvPr>
          <p:cNvSpPr txBox="1">
            <a:spLocks/>
          </p:cNvSpPr>
          <p:nvPr/>
        </p:nvSpPr>
        <p:spPr>
          <a:xfrm>
            <a:off x="400050"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t>Reference: </a:t>
            </a:r>
            <a:r>
              <a:rPr lang="en-US" sz="1000">
                <a:solidFill>
                  <a:srgbClr val="FF0000"/>
                </a:solidFill>
              </a:rPr>
              <a:t>Batch Zero PGRR145 (April 4, 2026),</a:t>
            </a:r>
            <a:r>
              <a:rPr lang="en-US" sz="1000">
                <a:solidFill>
                  <a:srgbClr val="000000"/>
                </a:solidFill>
              </a:rPr>
              <a:t> Sections 9.4(1)–(2), 9.5(1)–(5), and 9.7.2 (Batch Zero Report, Commitment, and Transmission Plan Delivery)</a:t>
            </a:r>
          </a:p>
        </p:txBody>
      </p:sp>
      <p:sp>
        <p:nvSpPr>
          <p:cNvPr id="25" name="TextBox 24">
            <a:extLst>
              <a:ext uri="{FF2B5EF4-FFF2-40B4-BE49-F238E27FC236}">
                <a16:creationId xmlns:a16="http://schemas.microsoft.com/office/drawing/2014/main" id="{54274B89-F5E9-2971-6F7E-D66454A2F1D2}"/>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2. Slide Title">
            <a:extLst>
              <a:ext uri="{FF2B5EF4-FFF2-40B4-BE49-F238E27FC236}">
                <a16:creationId xmlns:a16="http://schemas.microsoft.com/office/drawing/2014/main" id="{CC7B73C5-420B-4E3E-5E8C-76BC77BC8DB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Final Report</a:t>
            </a:r>
          </a:p>
        </p:txBody>
      </p:sp>
      <p:sp>
        <p:nvSpPr>
          <p:cNvPr id="5" name="TrackerNumBlue 7">
            <a:extLst>
              <a:ext uri="{FF2B5EF4-FFF2-40B4-BE49-F238E27FC236}">
                <a16:creationId xmlns:a16="http://schemas.microsoft.com/office/drawing/2014/main" id="{4E9FDBAE-1A73-667C-4A9B-C2B123EDE5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Tree>
    <p:extLst>
      <p:ext uri="{BB962C8B-B14F-4D97-AF65-F5344CB8AC3E}">
        <p14:creationId xmlns:p14="http://schemas.microsoft.com/office/powerpoint/2010/main" val="169467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extLst>
              <p:ext uri="{D42A27DB-BD31-4B8C-83A1-F6EECF244321}">
                <p14:modId xmlns:p14="http://schemas.microsoft.com/office/powerpoint/2010/main" val="1210793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8"/>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Timeline and governance recap</a:t>
            </a:r>
            <a:endParaRPr lang="en-US">
              <a:solidFill>
                <a:schemeClr val="bg1"/>
              </a:solidFill>
            </a:endParaRPr>
          </a:p>
        </p:txBody>
      </p:sp>
      <p:sp>
        <p:nvSpPr>
          <p:cNvPr id="5" name="Text Placeholder 2">
            <a:hlinkClick r:id="rId14" action="ppaction://hlinksldjump"/>
            <a:extLst>
              <a:ext uri="{FF2B5EF4-FFF2-40B4-BE49-F238E27FC236}">
                <a16:creationId xmlns:a16="http://schemas.microsoft.com/office/drawing/2014/main" id="{1AE4804D-7382-C1FF-86CB-09BAE1EE6D86}"/>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12" name="Text Placeholder 2">
            <a:hlinkClick r:id="rId15" action="ppaction://hlinksldjump"/>
            <a:extLst>
              <a:ext uri="{FF2B5EF4-FFF2-40B4-BE49-F238E27FC236}">
                <a16:creationId xmlns:a16="http://schemas.microsoft.com/office/drawing/2014/main" id="{848B3EA3-3259-AF32-ADE3-FBC3107A0388}"/>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15" name="Text Placeholder 2">
            <a:hlinkClick r:id="rId16" action="ppaction://hlinksldjump"/>
            <a:extLst>
              <a:ext uri="{FF2B5EF4-FFF2-40B4-BE49-F238E27FC236}">
                <a16:creationId xmlns:a16="http://schemas.microsoft.com/office/drawing/2014/main" id="{36201477-8785-A247-6D26-2551D7783D41}"/>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a:cs typeface="Arial"/>
              </a:rPr>
              <a:t>Detailed review of ERCOT comments</a:t>
            </a:r>
            <a:endParaRPr lang="en-US"/>
          </a:p>
        </p:txBody>
      </p:sp>
      <p:sp>
        <p:nvSpPr>
          <p:cNvPr id="16" name="Text Placeholder 2">
            <a:hlinkClick r:id="rId17" action="ppaction://hlinksldjump"/>
            <a:extLst>
              <a:ext uri="{FF2B5EF4-FFF2-40B4-BE49-F238E27FC236}">
                <a16:creationId xmlns:a16="http://schemas.microsoft.com/office/drawing/2014/main" id="{491530B1-C215-F175-0715-C29A10DDA77A}"/>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7" name="Text Placeholder 2">
            <a:hlinkClick r:id="rId18" action="ppaction://hlinksldjump"/>
            <a:extLst>
              <a:ext uri="{FF2B5EF4-FFF2-40B4-BE49-F238E27FC236}">
                <a16:creationId xmlns:a16="http://schemas.microsoft.com/office/drawing/2014/main" id="{12D85263-52EF-614F-E4FA-3A94B8305EC2}"/>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Project No. 58481 deep-dive</a:t>
            </a:r>
          </a:p>
        </p:txBody>
      </p:sp>
      <p:sp>
        <p:nvSpPr>
          <p:cNvPr id="18" name="Text Placeholder 2">
            <a:hlinkClick r:id="rId19" action="ppaction://hlinksldjump"/>
            <a:extLst>
              <a:ext uri="{FF2B5EF4-FFF2-40B4-BE49-F238E27FC236}">
                <a16:creationId xmlns:a16="http://schemas.microsoft.com/office/drawing/2014/main" id="{722584FC-D511-BA60-F23C-FDAD580E1E8C}"/>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F1AD51DC-A826-DA2D-D807-5E82ADD442F3}"/>
              </a:ext>
            </a:extLst>
          </p:cNvPr>
          <p:cNvSpPr>
            <a:spLocks noGrp="1"/>
          </p:cNvSpPr>
          <p:nvPr>
            <p:ph type="sldNum" sz="quarter" idx="12"/>
          </p:nvPr>
        </p:nvSpPr>
        <p:spPr/>
        <p:txBody>
          <a:bodyPr/>
          <a:lstStyle/>
          <a:p>
            <a:fld id="{BCDE79FB-97BA-492B-8D57-F1373F9ADA95}" type="slidenum">
              <a:rPr lang="en-US" smtClean="0"/>
              <a:t>3</a:t>
            </a:fld>
            <a:endParaRPr lang="en-US"/>
          </a:p>
        </p:txBody>
      </p:sp>
    </p:spTree>
    <p:custDataLst>
      <p:tags r:id="rId1"/>
    </p:custDataLst>
    <p:extLst>
      <p:ext uri="{BB962C8B-B14F-4D97-AF65-F5344CB8AC3E}">
        <p14:creationId xmlns:p14="http://schemas.microsoft.com/office/powerpoint/2010/main" val="224098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extLst>
              <p:ext uri="{D42A27DB-BD31-4B8C-83A1-F6EECF244321}">
                <p14:modId xmlns:p14="http://schemas.microsoft.com/office/powerpoint/2010/main" val="669772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12EA0EEA-0516-8E7B-5AF7-9CAEDAB4E6E8}"/>
              </a:ext>
            </a:extLst>
          </p:cNvPr>
          <p:cNvSpPr>
            <a:spLocks noGrp="1"/>
          </p:cNvSpPr>
          <p:nvPr>
            <p:ph type="sldNum" sz="quarter" idx="12"/>
          </p:nvPr>
        </p:nvSpPr>
        <p:spPr/>
        <p:txBody>
          <a:bodyPr/>
          <a:lstStyle/>
          <a:p>
            <a:fld id="{BCDE79FB-97BA-492B-8D57-F1373F9ADA95}" type="slidenum">
              <a:rPr lang="en-US" smtClean="0"/>
              <a:t>30</a:t>
            </a:fld>
            <a:endParaRPr lang="en-US"/>
          </a:p>
        </p:txBody>
      </p:sp>
      <p:sp>
        <p:nvSpPr>
          <p:cNvPr id="3" name="Rectangle 2">
            <a:extLst>
              <a:ext uri="{FF2B5EF4-FFF2-40B4-BE49-F238E27FC236}">
                <a16:creationId xmlns:a16="http://schemas.microsoft.com/office/drawing/2014/main" id="{5A8E2C78-D530-5F79-3FDE-D492F6764E2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3019FCDC-9254-5F73-CA6F-2EE64E5E403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136F124-643D-A48C-B402-39C6AD26B1C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76F1CCD4-9AC6-855C-D9BF-1CF846A5EEA4}"/>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71F467-C7A7-986D-82C3-AB4651A6D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421707C4-B547-B8B0-626A-669E5393D97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08E8E1-AC98-609D-B666-3B3B019F6781}"/>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15" name="TextBox 14">
            <a:extLst>
              <a:ext uri="{FF2B5EF4-FFF2-40B4-BE49-F238E27FC236}">
                <a16:creationId xmlns:a16="http://schemas.microsoft.com/office/drawing/2014/main" id="{677A844E-A2C1-782F-8F4F-A613F7537F93}"/>
              </a:ext>
            </a:extLst>
          </p:cNvPr>
          <p:cNvSpPr txBox="1">
            <a:spLocks/>
          </p:cNvSpPr>
          <p:nvPr/>
        </p:nvSpPr>
        <p:spPr>
          <a:xfrm>
            <a:off x="4110527" y="1447653"/>
            <a:ext cx="7526737" cy="405495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To accept the allocated MW and schedule documented in the LCP, the ILLE must execute a </a:t>
            </a:r>
            <a:r>
              <a:rPr lang="en-US"/>
              <a:t>binding Interconnection Agreement by the commitment deadline. The agreement must satisfy the requirements </a:t>
            </a:r>
            <a:r>
              <a:rPr lang="en-US">
                <a:solidFill>
                  <a:srgbClr val="FF0000"/>
                </a:solidFill>
              </a:rPr>
              <a:t>defined in Section 9.7.2 (aligned with PUCT Project No. 58481)</a:t>
            </a:r>
            <a:endParaRPr lang="en-US" sz="1600" b="0" i="0" u="none" strike="noStrike" kern="1200" cap="none" spc="0" normalizeH="0" baseline="0" noProof="0">
              <a:ln>
                <a:noFill/>
              </a:ln>
              <a:effectLst/>
              <a:uLnTx/>
              <a:uFillTx/>
              <a:latin typeface="Arial"/>
              <a:cs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The interconnecting </a:t>
            </a:r>
            <a:r>
              <a:rPr lang="en-US">
                <a:latin typeface="Arial"/>
              </a:rPr>
              <a:t>DSP</a:t>
            </a:r>
            <a:r>
              <a:rPr kumimoji="0" lang="en-US" sz="1600" b="0" i="0" u="none" strike="noStrike" kern="1200" cap="none" spc="0" normalizeH="0" baseline="0" noProof="0">
                <a:ln>
                  <a:noFill/>
                </a:ln>
                <a:effectLst/>
                <a:uLnTx/>
                <a:uFillTx/>
                <a:latin typeface="Arial"/>
                <a:ea typeface="+mn-ea"/>
                <a:cs typeface="+mn-cs"/>
              </a:rPr>
              <a:t> must </a:t>
            </a:r>
            <a:r>
              <a:rPr lang="en-US"/>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Large Loads that do not </a:t>
            </a:r>
            <a:r>
              <a:rPr lang="en-US"/>
              <a:t>satisfy the commitment requirement by the deadline are deemed withdrawn from the Batch Zero process and are excluded from the Refinement Study and resulting Transmission Plan</a:t>
            </a:r>
            <a:endParaRPr lang="en-US">
              <a:latin typeface="Arial"/>
            </a:endParaRPr>
          </a:p>
          <a:p>
            <a:pPr lvl="1">
              <a:buClr>
                <a:srgbClr val="000000"/>
              </a:buClr>
              <a:defRPr/>
            </a:pPr>
            <a:r>
              <a:rPr lang="en-US"/>
              <a:t>MW allocations for Large Loads that meet the commitment requirement by the deadline are preserved and are not adjusted during the Refinement Study once commitment requirements are met. The Refinement Study may modify recommended transmission facility improvements but does not revisit committed MW amounts</a:t>
            </a:r>
            <a:endParaRPr kumimoji="0" lang="en-US" sz="1600" b="0" i="0" u="none" strike="noStrike" kern="1200" cap="none" spc="0" normalizeH="0" baseline="0" noProof="0">
              <a:ln>
                <a:noFill/>
              </a:ln>
              <a:effectLst/>
              <a:uLnTx/>
              <a:uFillTx/>
              <a:latin typeface="Arial"/>
              <a:ea typeface="+mn-ea"/>
              <a:cs typeface="+mn-cs"/>
            </a:endParaRPr>
          </a:p>
        </p:txBody>
      </p:sp>
      <p:sp>
        <p:nvSpPr>
          <p:cNvPr id="16" name="Text Placeholder 20">
            <a:extLst>
              <a:ext uri="{FF2B5EF4-FFF2-40B4-BE49-F238E27FC236}">
                <a16:creationId xmlns:a16="http://schemas.microsoft.com/office/drawing/2014/main" id="{6C17E974-15A6-D687-5957-5C2F8B13E515}"/>
              </a:ext>
            </a:extLst>
          </p:cNvPr>
          <p:cNvSpPr txBox="1">
            <a:spLocks/>
          </p:cNvSpPr>
          <p:nvPr/>
        </p:nvSpPr>
        <p:spPr>
          <a:xfrm>
            <a:off x="400050" y="6537009"/>
            <a:ext cx="8424284"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t>Reference: </a:t>
            </a:r>
            <a:r>
              <a:rPr lang="en-US" sz="1000">
                <a:solidFill>
                  <a:srgbClr val="FF0000"/>
                </a:solidFill>
              </a:rPr>
              <a:t>Batch Zero PGRR145 (April 4, 2026),</a:t>
            </a:r>
            <a:r>
              <a:rPr lang="en-US" sz="1000">
                <a:solidFill>
                  <a:srgbClr val="000000"/>
                </a:solidFill>
              </a:rPr>
              <a:t> Sections 9.4(2)–(3) and 9.5(5) (ILLE Commitment, Withdrawal, and MW Protection in Refinement)</a:t>
            </a:r>
          </a:p>
        </p:txBody>
      </p:sp>
      <p:sp>
        <p:nvSpPr>
          <p:cNvPr id="17" name="TextBox 16">
            <a:extLst>
              <a:ext uri="{FF2B5EF4-FFF2-40B4-BE49-F238E27FC236}">
                <a16:creationId xmlns:a16="http://schemas.microsoft.com/office/drawing/2014/main" id="{DD89DB5C-CAE9-38E8-71FE-EFABF424B8DB}"/>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2. Slide Title">
            <a:extLst>
              <a:ext uri="{FF2B5EF4-FFF2-40B4-BE49-F238E27FC236}">
                <a16:creationId xmlns:a16="http://schemas.microsoft.com/office/drawing/2014/main" id="{683BB806-C21E-3D66-BC56-820472A61D46}"/>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Developer Commitment Deadline</a:t>
            </a:r>
          </a:p>
        </p:txBody>
      </p:sp>
      <p:sp>
        <p:nvSpPr>
          <p:cNvPr id="5" name="TrackerNumBlue 7">
            <a:extLst>
              <a:ext uri="{FF2B5EF4-FFF2-40B4-BE49-F238E27FC236}">
                <a16:creationId xmlns:a16="http://schemas.microsoft.com/office/drawing/2014/main" id="{DE2B6432-7985-F379-B094-D379C8312A55}"/>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5</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59080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extLst>
              <p:ext uri="{D42A27DB-BD31-4B8C-83A1-F6EECF244321}">
                <p14:modId xmlns:p14="http://schemas.microsoft.com/office/powerpoint/2010/main" val="3275974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08F78D65-82E5-F8C0-6FD5-45FBD199BC84}"/>
              </a:ext>
            </a:extLst>
          </p:cNvPr>
          <p:cNvSpPr>
            <a:spLocks noGrp="1"/>
          </p:cNvSpPr>
          <p:nvPr>
            <p:ph type="sldNum" sz="quarter" idx="12"/>
          </p:nvPr>
        </p:nvSpPr>
        <p:spPr/>
        <p:txBody>
          <a:bodyPr/>
          <a:lstStyle/>
          <a:p>
            <a:fld id="{BCDE79FB-97BA-492B-8D57-F1373F9ADA95}" type="slidenum">
              <a:rPr lang="en-US" smtClean="0"/>
              <a:t>31</a:t>
            </a:fld>
            <a:endParaRPr lang="en-US"/>
          </a:p>
        </p:txBody>
      </p:sp>
      <p:sp>
        <p:nvSpPr>
          <p:cNvPr id="3" name="Rectangle 2">
            <a:extLst>
              <a:ext uri="{FF2B5EF4-FFF2-40B4-BE49-F238E27FC236}">
                <a16:creationId xmlns:a16="http://schemas.microsoft.com/office/drawing/2014/main" id="{B2A2FE26-41A9-82A5-A279-66CA0C44AA8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B9362E8-274C-0C9E-505A-9AFD2C013E1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7963105-94DF-E5BA-8B65-DD48A4921DA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6F9C1398-38A5-918D-4229-41D4C60A90C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FF6F25-11D5-1775-E79B-F2395AB711C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4C22C840-F1FF-0809-2529-21AFDDE18B4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68122E-28D3-C310-197A-37C70538C09A}"/>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14" name="TextBox 13">
            <a:extLst>
              <a:ext uri="{FF2B5EF4-FFF2-40B4-BE49-F238E27FC236}">
                <a16:creationId xmlns:a16="http://schemas.microsoft.com/office/drawing/2014/main" id="{8941D379-2D5D-8A0A-D7D6-4DAD3B0971F8}"/>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a:t>
            </a:r>
            <a:r>
              <a:rPr kumimoji="0" lang="en-US" sz="1600" b="0" i="0" u="none" strike="noStrike" kern="1200" cap="none" spc="0" normalizeH="0" baseline="0" noProof="0">
                <a:ln>
                  <a:noFill/>
                </a:ln>
                <a:effectLst/>
                <a:uLnTx/>
                <a:uFillTx/>
                <a:latin typeface="Arial"/>
                <a:ea typeface="+mn-ea"/>
                <a:cs typeface="+mn-cs"/>
              </a:rPr>
              <a:t>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t>The Refinement Study may modify recommended transmission improvements but does not adjust MW allocations for Large Loads that met commitment criteria</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The Refinement Study results in a final report and recommended Transmission Facility improvements submitted for RPG Project Review</a:t>
            </a:r>
            <a:endParaRPr kumimoji="0" lang="en-US" sz="1600" b="0" i="0" u="none" strike="noStrike" kern="1200" cap="none" spc="0" normalizeH="0" baseline="0" noProof="0">
              <a:ln>
                <a:noFill/>
              </a:ln>
              <a:effectLst/>
              <a:uLnTx/>
              <a:uFillTx/>
              <a:latin typeface="Arial"/>
              <a:ea typeface="+mn-ea"/>
              <a:cs typeface="+mn-cs"/>
            </a:endParaRPr>
          </a:p>
        </p:txBody>
      </p:sp>
      <p:sp>
        <p:nvSpPr>
          <p:cNvPr id="15" name="Text Placeholder 20">
            <a:extLst>
              <a:ext uri="{FF2B5EF4-FFF2-40B4-BE49-F238E27FC236}">
                <a16:creationId xmlns:a16="http://schemas.microsoft.com/office/drawing/2014/main" id="{4AA0BAFD-DDDE-FD97-5C76-E912F615EE94}"/>
              </a:ext>
            </a:extLst>
          </p:cNvPr>
          <p:cNvSpPr txBox="1">
            <a:spLocks/>
          </p:cNvSpPr>
          <p:nvPr/>
        </p:nvSpPr>
        <p:spPr>
          <a:xfrm>
            <a:off x="400050"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t>Reference: </a:t>
            </a:r>
            <a:r>
              <a:rPr lang="en-US" sz="1000">
                <a:solidFill>
                  <a:srgbClr val="FF0000"/>
                </a:solidFill>
              </a:rPr>
              <a:t>Batch Zero PGRR145 (April 4, 2026),</a:t>
            </a:r>
            <a:r>
              <a:rPr lang="en-US" sz="1000">
                <a:solidFill>
                  <a:srgbClr val="000000"/>
                </a:solidFill>
              </a:rPr>
              <a:t> Section 9.5(1)–(5) (Batch Zero Refinement Study and Transmission Plan Delivery)</a:t>
            </a:r>
          </a:p>
        </p:txBody>
      </p:sp>
      <p:sp>
        <p:nvSpPr>
          <p:cNvPr id="16" name="TextBox 15">
            <a:extLst>
              <a:ext uri="{FF2B5EF4-FFF2-40B4-BE49-F238E27FC236}">
                <a16:creationId xmlns:a16="http://schemas.microsoft.com/office/drawing/2014/main" id="{D2CCD553-3B25-20EA-E264-EE11406F13A4}"/>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2. Slide Title">
            <a:extLst>
              <a:ext uri="{FF2B5EF4-FFF2-40B4-BE49-F238E27FC236}">
                <a16:creationId xmlns:a16="http://schemas.microsoft.com/office/drawing/2014/main" id="{39FC2CEF-916D-D5C3-978A-1ED1189F661C}"/>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Batch Refinement Study</a:t>
            </a:r>
          </a:p>
        </p:txBody>
      </p:sp>
      <p:sp>
        <p:nvSpPr>
          <p:cNvPr id="17" name="TrackerNumBlue 7">
            <a:extLst>
              <a:ext uri="{FF2B5EF4-FFF2-40B4-BE49-F238E27FC236}">
                <a16:creationId xmlns:a16="http://schemas.microsoft.com/office/drawing/2014/main" id="{DD5A5C2A-6A37-BC00-2066-A219F94E9972}"/>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Tree>
    <p:extLst>
      <p:ext uri="{BB962C8B-B14F-4D97-AF65-F5344CB8AC3E}">
        <p14:creationId xmlns:p14="http://schemas.microsoft.com/office/powerpoint/2010/main" val="65836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extLst>
              <p:ext uri="{D42A27DB-BD31-4B8C-83A1-F6EECF244321}">
                <p14:modId xmlns:p14="http://schemas.microsoft.com/office/powerpoint/2010/main" val="2070572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5312A87-728A-879B-678D-DF04E1999EA6}"/>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48" name="Sticky">
            <a:extLst>
              <a:ext uri="{FF2B5EF4-FFF2-40B4-BE49-F238E27FC236}">
                <a16:creationId xmlns:a16="http://schemas.microsoft.com/office/drawing/2014/main" id="{9C91E71B-47F6-48AD-DB5A-F29698EAE669}"/>
              </a:ext>
            </a:extLst>
          </p:cNvPr>
          <p:cNvSpPr/>
          <p:nvPr>
            <p:custDataLst>
              <p:tags r:id="rId2"/>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49" name="Rectangle 48">
            <a:extLst>
              <a:ext uri="{FF2B5EF4-FFF2-40B4-BE49-F238E27FC236}">
                <a16:creationId xmlns:a16="http://schemas.microsoft.com/office/drawing/2014/main" id="{CE538C0F-85A7-C29E-DF70-E3BCDE846EF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EC5B218-6142-0504-016C-74B9EB72A3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433A34E2-0E80-5913-6779-DDCA995A1C4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52" name="Straight Connector 51">
            <a:extLst>
              <a:ext uri="{FF2B5EF4-FFF2-40B4-BE49-F238E27FC236}">
                <a16:creationId xmlns:a16="http://schemas.microsoft.com/office/drawing/2014/main" id="{32DFD5CD-2C87-34B0-7A8C-C184B8CD534F}"/>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4B9A5E5-5561-AEB7-63EF-6A7676287844}"/>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54" name="Straight Connector 53">
            <a:extLst>
              <a:ext uri="{FF2B5EF4-FFF2-40B4-BE49-F238E27FC236}">
                <a16:creationId xmlns:a16="http://schemas.microsoft.com/office/drawing/2014/main" id="{013E8726-F178-8E1F-9643-86144DD673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EF411B-D77B-9077-0735-BA1BA022085B}"/>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56" name="TextBox 55">
            <a:extLst>
              <a:ext uri="{FF2B5EF4-FFF2-40B4-BE49-F238E27FC236}">
                <a16:creationId xmlns:a16="http://schemas.microsoft.com/office/drawing/2014/main" id="{5D11CE9D-7172-D3F6-D2CC-33C293F09568}"/>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Batch Refinement Study is submitted to the Regional Planning Group for revi</a:t>
            </a:r>
            <a:r>
              <a:rPr kumimoji="0" lang="en-US" sz="1600" b="0" i="0" u="none" strike="noStrike" kern="1200" cap="none" spc="0" normalizeH="0" baseline="0" noProof="0">
                <a:ln>
                  <a:noFill/>
                </a:ln>
                <a:effectLst/>
                <a:uLnTx/>
                <a:uFillTx/>
                <a:latin typeface="Arial"/>
                <a:ea typeface="+mn-ea"/>
                <a:cs typeface="+mn-cs"/>
              </a:rPr>
              <a:t>ew</a:t>
            </a:r>
            <a:r>
              <a:rPr lang="en-US">
                <a:latin typeface="Arial"/>
              </a:rPr>
              <a:t> including recommended Transmission Facility improvements resulting from the Refinement Study</a:t>
            </a:r>
            <a:endParaRPr lang="en-US"/>
          </a:p>
          <a:p>
            <a:pPr lvl="1">
              <a:buClr>
                <a:srgbClr val="000000"/>
              </a:buClr>
              <a:defRPr/>
            </a:pPr>
            <a:r>
              <a:rPr lang="en-US">
                <a:latin typeface="Arial"/>
                <a:cs typeface="Arial"/>
              </a:rPr>
              <a:t>RPG Project classification is based on the sum total of all transmission projects in the Refinement Study</a:t>
            </a:r>
            <a:endParaRPr lang="en-US">
              <a:latin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Stakeholders </a:t>
            </a:r>
            <a:r>
              <a:rPr lang="en-US">
                <a:latin typeface="Arial"/>
              </a:rPr>
              <a:t>have</a:t>
            </a:r>
            <a:r>
              <a:rPr kumimoji="0" lang="en-US" sz="1600" b="0" i="0" u="none" strike="noStrike" kern="1200" cap="none" spc="0" normalizeH="0" baseline="0" noProof="0">
                <a:ln>
                  <a:noFill/>
                </a:ln>
                <a:effectLst/>
                <a:uLnTx/>
                <a:uFillTx/>
                <a:latin typeface="Arial"/>
                <a:ea typeface="+mn-ea"/>
                <a:cs typeface="+mn-cs"/>
              </a:rPr>
              <a:t> an opportunity to submit comments within a defined review period. </a:t>
            </a:r>
            <a:r>
              <a:rPr lang="en-US"/>
              <a:t>RPG review focuses on the recommended Transmission Facility improvements identified in the Refinement Study and the associated technical assumptions</a:t>
            </a:r>
            <a:endParaRPr lang="en-US">
              <a:cs typeface="Arial"/>
            </a:endParaRPr>
          </a:p>
          <a:p>
            <a:pPr lvl="1">
              <a:buClr>
                <a:srgbClr val="000000"/>
              </a:buClr>
              <a:defRPr/>
            </a:pPr>
            <a:r>
              <a:rPr lang="en-US"/>
              <a:t>RPG review does not reopen MW allocations for committed Large Loads</a:t>
            </a:r>
          </a:p>
          <a:p>
            <a:pPr lvl="1">
              <a:buClr>
                <a:srgbClr val="000000"/>
              </a:buClr>
              <a:defRPr/>
            </a:pPr>
            <a:endParaRPr lang="en-US" sz="1600" b="0" i="0" u="none" strike="noStrike" kern="1200" cap="none" spc="0" normalizeH="0" baseline="0" noProof="0">
              <a:ln>
                <a:noFill/>
              </a:ln>
              <a:effectLst/>
              <a:uLnTx/>
              <a:uFillTx/>
              <a:latin typeface="Arial"/>
              <a:cs typeface="Arial"/>
            </a:endParaRPr>
          </a:p>
        </p:txBody>
      </p:sp>
      <p:sp>
        <p:nvSpPr>
          <p:cNvPr id="57" name="Text Placeholder 20">
            <a:extLst>
              <a:ext uri="{FF2B5EF4-FFF2-40B4-BE49-F238E27FC236}">
                <a16:creationId xmlns:a16="http://schemas.microsoft.com/office/drawing/2014/main" id="{FB89F7A5-14F7-4E2D-EEF1-8E1321950342}"/>
              </a:ext>
            </a:extLst>
          </p:cNvPr>
          <p:cNvSpPr txBox="1">
            <a:spLocks/>
          </p:cNvSpPr>
          <p:nvPr/>
        </p:nvSpPr>
        <p:spPr>
          <a:xfrm>
            <a:off x="400050"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t>Reference: </a:t>
            </a:r>
            <a:r>
              <a:rPr lang="en-US" sz="1000">
                <a:solidFill>
                  <a:srgbClr val="FF0000"/>
                </a:solidFill>
              </a:rPr>
              <a:t>Batch Zero PGRR145 (April 4, 2026),</a:t>
            </a:r>
            <a:r>
              <a:rPr lang="en-US" sz="1000">
                <a:solidFill>
                  <a:srgbClr val="000000"/>
                </a:solidFill>
              </a:rPr>
              <a:t> Sections 9.5(1)–(5) (Refinement Study and RPG Project Review)</a:t>
            </a:r>
          </a:p>
        </p:txBody>
      </p:sp>
      <p:sp>
        <p:nvSpPr>
          <p:cNvPr id="58" name="TextBox 57">
            <a:extLst>
              <a:ext uri="{FF2B5EF4-FFF2-40B4-BE49-F238E27FC236}">
                <a16:creationId xmlns:a16="http://schemas.microsoft.com/office/drawing/2014/main" id="{06F1860A-CAAF-EBB5-006A-A4B87375143A}"/>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3" name="2. Slide Title">
            <a:extLst>
              <a:ext uri="{FF2B5EF4-FFF2-40B4-BE49-F238E27FC236}">
                <a16:creationId xmlns:a16="http://schemas.microsoft.com/office/drawing/2014/main" id="{4BE4C979-4543-1414-8823-2027807B5099}"/>
              </a:ext>
            </a:extLst>
          </p:cNvPr>
          <p:cNvSpPr txBox="1">
            <a:spLocks/>
          </p:cNvSpPr>
          <p:nvPr>
            <p:custDataLst>
              <p:tags r:id="rId3"/>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Comment Period</a:t>
            </a:r>
          </a:p>
        </p:txBody>
      </p:sp>
      <p:sp>
        <p:nvSpPr>
          <p:cNvPr id="5" name="TrackerNumBlue 7">
            <a:extLst>
              <a:ext uri="{FF2B5EF4-FFF2-40B4-BE49-F238E27FC236}">
                <a16:creationId xmlns:a16="http://schemas.microsoft.com/office/drawing/2014/main" id="{603162BD-8E00-D887-9B63-B71525E3CA67}"/>
              </a:ext>
            </a:extLst>
          </p:cNvPr>
          <p:cNvSpPr/>
          <p:nvPr>
            <p:custDataLst>
              <p:tags r:id="rId4"/>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Tree>
    <p:extLst>
      <p:ext uri="{BB962C8B-B14F-4D97-AF65-F5344CB8AC3E}">
        <p14:creationId xmlns:p14="http://schemas.microsoft.com/office/powerpoint/2010/main" val="73510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extLst>
              <p:ext uri="{D42A27DB-BD31-4B8C-83A1-F6EECF244321}">
                <p14:modId xmlns:p14="http://schemas.microsoft.com/office/powerpoint/2010/main" val="120647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CA17CAD-7F69-BBB4-7027-1EF4CC3DF4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72B20D6-0D5E-FF57-B814-D3F36421B082}"/>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3" name="Rectangle 2">
            <a:extLst>
              <a:ext uri="{FF2B5EF4-FFF2-40B4-BE49-F238E27FC236}">
                <a16:creationId xmlns:a16="http://schemas.microsoft.com/office/drawing/2014/main" id="{A1D1AB9C-F480-1451-72E8-15010EE769D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422C4E7-8A5E-8992-25AA-DA4FEBEA099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5E7E851F-2BBA-28A2-BB67-BA699AA8160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BBEF6CA5-2B2B-1638-334D-3DE5829967C6}"/>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616625-3423-10D8-5B36-BE2933796FF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8C34DA1D-13E0-3CDC-3D05-D0C9ED2CC697}"/>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DE2991-8421-851F-70A4-1E623E05C165}"/>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14" name="TextBox 13">
            <a:extLst>
              <a:ext uri="{FF2B5EF4-FFF2-40B4-BE49-F238E27FC236}">
                <a16:creationId xmlns:a16="http://schemas.microsoft.com/office/drawing/2014/main" id="{13B1ABE8-80A3-C8FF-DCCB-8F5A2B674C64}"/>
              </a:ext>
            </a:extLst>
          </p:cNvPr>
          <p:cNvSpPr txBox="1">
            <a:spLocks/>
          </p:cNvSpPr>
          <p:nvPr/>
        </p:nvSpPr>
        <p:spPr>
          <a:xfrm>
            <a:off x="4110527" y="1447653"/>
            <a:ext cx="7526737" cy="22929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needed, </a:t>
            </a:r>
            <a:r>
              <a:rPr kumimoji="0" lang="en-US" sz="1600" b="0" i="0" u="none" strike="noStrike" kern="1200" cap="none" spc="0" normalizeH="0" baseline="0" noProof="0">
                <a:ln>
                  <a:noFill/>
                </a:ln>
                <a:solidFill>
                  <a:srgbClr val="FF0000"/>
                </a:solidFill>
                <a:effectLst/>
                <a:uLnTx/>
                <a:uFillTx/>
                <a:latin typeface="Arial"/>
                <a:ea typeface="+mn-ea"/>
                <a:cs typeface="+mn-cs"/>
              </a:rPr>
              <a:t>ERCOT may perform targeted additional analysis to address issues raised during RPG review</a:t>
            </a:r>
            <a:r>
              <a:rPr kumimoji="0" lang="en-US" sz="1600" b="0" i="0" u="none" strike="noStrike" kern="1200" cap="none" spc="0" normalizeH="0" baseline="0" noProof="0">
                <a:ln>
                  <a:noFill/>
                </a:ln>
                <a:effectLst/>
                <a:uLnTx/>
                <a:uFillTx/>
                <a:latin typeface="Arial"/>
                <a:ea typeface="+mn-ea"/>
                <a:cs typeface="+mn-cs"/>
              </a:rPr>
              <a:t>, any</a:t>
            </a:r>
            <a:r>
              <a:rPr lang="en-US"/>
              <a:t> additional study is limited to recommended Transmission Facility improvements and does not reopen MW allocations for committed Large Loads</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This step is intended to provide focused technical clarification rather than a full annual RTP-level re-evaluation</a:t>
            </a:r>
          </a:p>
          <a:p>
            <a:pPr lvl="1">
              <a:buClr>
                <a:srgbClr val="000000"/>
              </a:buClr>
              <a:defRPr/>
            </a:pPr>
            <a:r>
              <a:rPr lang="en-US">
                <a:solidFill>
                  <a:srgbClr val="FF0000"/>
                </a:solidFill>
              </a:rPr>
              <a:t>The scope of additional analysis during RPG review is limited to evaluation of recommended Transmission Facility improvements identified in the Refinement Study</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15" name="Text Placeholder 20">
            <a:extLst>
              <a:ext uri="{FF2B5EF4-FFF2-40B4-BE49-F238E27FC236}">
                <a16:creationId xmlns:a16="http://schemas.microsoft.com/office/drawing/2014/main" id="{C5777E2D-EA2C-0318-026C-B80F5CDA04EA}"/>
              </a:ext>
            </a:extLst>
          </p:cNvPr>
          <p:cNvSpPr txBox="1">
            <a:spLocks/>
          </p:cNvSpPr>
          <p:nvPr/>
        </p:nvSpPr>
        <p:spPr>
          <a:xfrm>
            <a:off x="400050"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t>Reference: </a:t>
            </a:r>
            <a:r>
              <a:rPr lang="en-US" sz="1000">
                <a:solidFill>
                  <a:srgbClr val="FF0000"/>
                </a:solidFill>
              </a:rPr>
              <a:t>Batch Zero PGRR145 (April 4, 2026),</a:t>
            </a:r>
            <a:r>
              <a:rPr lang="en-US" sz="1000">
                <a:solidFill>
                  <a:srgbClr val="000000"/>
                </a:solidFill>
              </a:rPr>
              <a:t> Sections 9.5(1)–(5) (Refinement Study and RPG Project Review)</a:t>
            </a:r>
          </a:p>
        </p:txBody>
      </p:sp>
      <p:sp>
        <p:nvSpPr>
          <p:cNvPr id="16" name="TextBox 15">
            <a:extLst>
              <a:ext uri="{FF2B5EF4-FFF2-40B4-BE49-F238E27FC236}">
                <a16:creationId xmlns:a16="http://schemas.microsoft.com/office/drawing/2014/main" id="{CDBE6A03-4834-7C47-574A-1964CCBCB37D}"/>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2. Slide Title">
            <a:extLst>
              <a:ext uri="{FF2B5EF4-FFF2-40B4-BE49-F238E27FC236}">
                <a16:creationId xmlns:a16="http://schemas.microsoft.com/office/drawing/2014/main" id="{D3D32C23-0356-3B12-9EB6-F26CA951A0BB}"/>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Study Mode</a:t>
            </a:r>
          </a:p>
        </p:txBody>
      </p:sp>
      <p:sp>
        <p:nvSpPr>
          <p:cNvPr id="17" name="TrackerNumBlue 7">
            <a:extLst>
              <a:ext uri="{FF2B5EF4-FFF2-40B4-BE49-F238E27FC236}">
                <a16:creationId xmlns:a16="http://schemas.microsoft.com/office/drawing/2014/main" id="{EABD9A18-D9E5-DB49-9864-CC2AE945787D}"/>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8</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14591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2459015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E19C9C0-14FB-463F-AB87-EDBF1F015FD5}"/>
              </a:ext>
            </a:extLst>
          </p:cNvPr>
          <p:cNvSpPr>
            <a:spLocks noGrp="1"/>
          </p:cNvSpPr>
          <p:nvPr>
            <p:ph type="sldNum" sz="quarter" idx="12"/>
          </p:nvPr>
        </p:nvSpPr>
        <p:spPr/>
        <p:txBody>
          <a:bodyPr/>
          <a:lstStyle/>
          <a:p>
            <a:fld id="{BCDE79FB-97BA-492B-8D57-F1373F9ADA95}" type="slidenum">
              <a:rPr lang="en-US" smtClean="0"/>
              <a:t>34</a:t>
            </a:fld>
            <a:endParaRPr lang="en-US"/>
          </a:p>
        </p:txBody>
      </p:sp>
      <p:sp>
        <p:nvSpPr>
          <p:cNvPr id="3" name="Rectangle 2">
            <a:extLst>
              <a:ext uri="{FF2B5EF4-FFF2-40B4-BE49-F238E27FC236}">
                <a16:creationId xmlns:a16="http://schemas.microsoft.com/office/drawing/2014/main" id="{678FD78C-1D7C-C357-F00F-286F06AF09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12EB3258-0C74-6596-3779-CCBBEC1946C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168B21F6-B322-E259-0F33-F6A922B6AE5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1697D7E6-0DA6-56E0-2D32-EE8A77D0673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8EAF81-CA94-27D7-1FC8-54E106E4BC0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C87CF639-8E07-1086-6B4F-24432B7503D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E531C3-1E93-B124-58EA-6F1516A6B153}"/>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Final approval authority</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a:t>
            </a:r>
            <a:r>
              <a:rPr lang="en-US">
                <a:solidFill>
                  <a:srgbClr val="FF0000"/>
                </a:solidFill>
              </a:rPr>
              <a:t>independent review and approval</a:t>
            </a:r>
            <a:r>
              <a:rPr kumimoji="0" lang="en-US" sz="1600" b="0" i="0" u="none" strike="noStrike" kern="1200" cap="none" spc="0" normalizeH="0" baseline="0" noProof="0">
                <a:ln>
                  <a:noFill/>
                </a:ln>
                <a:solidFill>
                  <a:srgbClr val="000000"/>
                </a:solidFill>
                <a:effectLst/>
                <a:uLnTx/>
                <a:uFillTx/>
                <a:latin typeface="Arial"/>
                <a:ea typeface="+mn-ea"/>
                <a:cs typeface="+mn-cs"/>
              </a:rPr>
              <a:t> of recommended projects</a:t>
            </a:r>
          </a:p>
        </p:txBody>
      </p:sp>
      <p:sp>
        <p:nvSpPr>
          <p:cNvPr id="17" name="TextBox 16">
            <a:extLst>
              <a:ext uri="{FF2B5EF4-FFF2-40B4-BE49-F238E27FC236}">
                <a16:creationId xmlns:a16="http://schemas.microsoft.com/office/drawing/2014/main" id="{AFB74B3D-C9F8-28C2-ED69-B246C00C0A71}"/>
              </a:ext>
            </a:extLst>
          </p:cNvPr>
          <p:cNvSpPr txBox="1">
            <a:spLocks/>
          </p:cNvSpPr>
          <p:nvPr/>
        </p:nvSpPr>
        <p:spPr>
          <a:xfrm>
            <a:off x="4110527" y="1447653"/>
            <a:ext cx="7526737"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Following completion of RPG review and any additional study,</a:t>
            </a:r>
            <a:r>
              <a:rPr lang="en-US">
                <a:latin typeface="Arial"/>
              </a:rPr>
              <a:t> if applicable,</a:t>
            </a:r>
            <a:r>
              <a:rPr kumimoji="0" lang="en-US" sz="1600" b="0" i="0" u="none" strike="noStrike" kern="1200" cap="none" spc="0" normalizeH="0" baseline="0" noProof="0">
                <a:ln>
                  <a:noFill/>
                </a:ln>
                <a:effectLst/>
                <a:uLnTx/>
                <a:uFillTx/>
                <a:latin typeface="Arial"/>
                <a:ea typeface="+mn-ea"/>
                <a:cs typeface="+mn-cs"/>
              </a:rPr>
              <a:t> the Batch Transmission Plan proceeds to TAC for review and comment in accordance with ERCOT governance procedures</a:t>
            </a:r>
          </a:p>
          <a:p>
            <a:pPr lvl="1">
              <a:buClr>
                <a:srgbClr val="000000"/>
              </a:buClr>
              <a:defRPr/>
            </a:pPr>
            <a:r>
              <a:rPr lang="en-US">
                <a:latin typeface="Arial"/>
              </a:rPr>
              <a:t>If required </a:t>
            </a:r>
            <a:r>
              <a:rPr lang="en-US">
                <a:solidFill>
                  <a:srgbClr val="FF0000"/>
                </a:solidFill>
              </a:rPr>
              <a:t>under ERCOT governance procedures</a:t>
            </a:r>
            <a:r>
              <a:rPr lang="en-US">
                <a:latin typeface="Arial"/>
              </a:rPr>
              <a:t>, the</a:t>
            </a:r>
            <a:r>
              <a:rPr kumimoji="0" lang="en-US" sz="1600" b="0" i="0" u="none" strike="noStrike" kern="1200" cap="none" spc="0" normalizeH="0" baseline="0" noProof="0">
                <a:ln>
                  <a:noFill/>
                </a:ln>
                <a:effectLst/>
                <a:uLnTx/>
                <a:uFillTx/>
                <a:latin typeface="Arial"/>
                <a:ea typeface="+mn-ea"/>
                <a:cs typeface="+mn-cs"/>
              </a:rPr>
              <a:t> ERCOT Board considers and acts on the recommended Transmission Plan resulting from the Batch Zero process. </a:t>
            </a:r>
            <a:r>
              <a:rPr lang="en-US"/>
              <a:t>Board action applies to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MW allocations for Large Loads that meet commitment criteria are not adjusted during the Refinement Study and are not part of the Transmission Plan approval considered by TAC or the ERCOT Board, if applicable</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Approval reflects ERCOT’s independent technical review, TSP coordination, and stakeholder input through the RPG process</a:t>
            </a:r>
          </a:p>
        </p:txBody>
      </p:sp>
      <p:sp>
        <p:nvSpPr>
          <p:cNvPr id="23" name="Text Placeholder 20">
            <a:extLst>
              <a:ext uri="{FF2B5EF4-FFF2-40B4-BE49-F238E27FC236}">
                <a16:creationId xmlns:a16="http://schemas.microsoft.com/office/drawing/2014/main" id="{2DB5C4AA-F5A5-D7EA-6CA6-208722D18D46}"/>
              </a:ext>
            </a:extLst>
          </p:cNvPr>
          <p:cNvSpPr txBox="1">
            <a:spLocks/>
          </p:cNvSpPr>
          <p:nvPr/>
        </p:nvSpPr>
        <p:spPr>
          <a:xfrm>
            <a:off x="400049" y="6537010"/>
            <a:ext cx="11024813"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a:t>
            </a:r>
            <a:r>
              <a:rPr lang="en-US" sz="1000">
                <a:solidFill>
                  <a:srgbClr val="FF0000"/>
                </a:solidFill>
              </a:rPr>
              <a:t>Batch Zero PGRR145 (April 4, 2026), Section 9.5 (Batch Zero Refinement and Delivery of Transmission Plan) and Nodal Protocol Section 3.11.4 (RPG Project Review Process)</a:t>
            </a:r>
          </a:p>
        </p:txBody>
      </p:sp>
      <p:sp>
        <p:nvSpPr>
          <p:cNvPr id="24" name="TextBox 23">
            <a:extLst>
              <a:ext uri="{FF2B5EF4-FFF2-40B4-BE49-F238E27FC236}">
                <a16:creationId xmlns:a16="http://schemas.microsoft.com/office/drawing/2014/main" id="{98E8108F-700B-4C65-D207-3E905D014679}"/>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2. Slide Title">
            <a:extLst>
              <a:ext uri="{FF2B5EF4-FFF2-40B4-BE49-F238E27FC236}">
                <a16:creationId xmlns:a16="http://schemas.microsoft.com/office/drawing/2014/main" id="{31511D93-62FE-CB5A-7535-636594D9143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TAC and Board</a:t>
            </a:r>
          </a:p>
        </p:txBody>
      </p:sp>
      <p:sp>
        <p:nvSpPr>
          <p:cNvPr id="11" name="TrackerNumBlue 7">
            <a:extLst>
              <a:ext uri="{FF2B5EF4-FFF2-40B4-BE49-F238E27FC236}">
                <a16:creationId xmlns:a16="http://schemas.microsoft.com/office/drawing/2014/main" id="{D784247B-3084-2BB7-8C08-82F0E62EA961}"/>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Tree>
    <p:extLst>
      <p:ext uri="{BB962C8B-B14F-4D97-AF65-F5344CB8AC3E}">
        <p14:creationId xmlns:p14="http://schemas.microsoft.com/office/powerpoint/2010/main" val="3952704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extLst>
              <p:ext uri="{D42A27DB-BD31-4B8C-83A1-F6EECF244321}">
                <p14:modId xmlns:p14="http://schemas.microsoft.com/office/powerpoint/2010/main" val="370344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6" hidden="1">
                        <a:extLst>
                          <a:ext uri="{FF2B5EF4-FFF2-40B4-BE49-F238E27FC236}">
                            <a16:creationId xmlns:a16="http://schemas.microsoft.com/office/drawing/2014/main" id="{BB07DD1A-3F59-F600-8952-C766AB64D1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01A4F1F-87E9-4EF8-403A-09B1DEA40E6C}"/>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5" name="Slide Number Placeholder 4">
            <a:extLst>
              <a:ext uri="{FF2B5EF4-FFF2-40B4-BE49-F238E27FC236}">
                <a16:creationId xmlns:a16="http://schemas.microsoft.com/office/drawing/2014/main" id="{D66182D1-8AC7-CEEE-2491-0A3AEB33BCA7}"/>
              </a:ext>
            </a:extLst>
          </p:cNvPr>
          <p:cNvSpPr>
            <a:spLocks noGrp="1"/>
          </p:cNvSpPr>
          <p:nvPr>
            <p:ph type="sldNum" sz="quarter" idx="12"/>
          </p:nvPr>
        </p:nvSpPr>
        <p:spPr/>
        <p:txBody>
          <a:bodyPr/>
          <a:lstStyle/>
          <a:p>
            <a:fld id="{BCDE79FB-97BA-492B-8D57-F1373F9ADA95}" type="slidenum">
              <a:rPr lang="en-US" smtClean="0"/>
              <a:t>35</a:t>
            </a:fld>
            <a:endParaRPr lang="en-US"/>
          </a:p>
        </p:txBody>
      </p:sp>
      <p:sp>
        <p:nvSpPr>
          <p:cNvPr id="4" name="TextBox 3">
            <a:extLst>
              <a:ext uri="{FF2B5EF4-FFF2-40B4-BE49-F238E27FC236}">
                <a16:creationId xmlns:a16="http://schemas.microsoft.com/office/drawing/2014/main" id="{5478CC4A-C393-AE75-D424-D7B4EA1904EB}"/>
              </a:ext>
            </a:extLst>
          </p:cNvPr>
          <p:cNvSpPr txBox="1">
            <a:spLocks/>
          </p:cNvSpPr>
          <p:nvPr/>
        </p:nvSpPr>
        <p:spPr>
          <a:xfrm>
            <a:off x="554736" y="2062284"/>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rPr>
              <a:t>Senate Bill 6 and PUC Gating Rules:</a:t>
            </a:r>
            <a:r>
              <a:rPr lang="en-US" sz="2000"/>
              <a:t> Utilize </a:t>
            </a:r>
            <a:r>
              <a:rPr lang="en-US" sz="2000">
                <a:solidFill>
                  <a:srgbClr val="FF0000"/>
                </a:solidFill>
              </a:rPr>
              <a:t>(and align with) </a:t>
            </a:r>
            <a:r>
              <a:rPr lang="en-US" sz="2000"/>
              <a:t>the gating criteria reflected in Project No. 58481 rulemaking </a:t>
            </a:r>
            <a:r>
              <a:rPr lang="en-US" sz="2000">
                <a:solidFill>
                  <a:srgbClr val="FF0000"/>
                </a:solidFill>
              </a:rPr>
              <a:t>(subject to final PUCT direction) </a:t>
            </a:r>
            <a:r>
              <a:rPr lang="en-US" sz="2000"/>
              <a:t>to determine which large loads should be confirmed firm and which should be included to be studied in Batch Zero</a:t>
            </a:r>
            <a:endParaRPr lang="de-DE" sz="2000"/>
          </a:p>
        </p:txBody>
      </p:sp>
      <p:sp>
        <p:nvSpPr>
          <p:cNvPr id="6" name="TextBox 5">
            <a:extLst>
              <a:ext uri="{FF2B5EF4-FFF2-40B4-BE49-F238E27FC236}">
                <a16:creationId xmlns:a16="http://schemas.microsoft.com/office/drawing/2014/main" id="{81967465-B6E2-5D54-860B-203E0D6C3AD1}"/>
              </a:ext>
            </a:extLst>
          </p:cNvPr>
          <p:cNvSpPr txBox="1">
            <a:spLocks/>
          </p:cNvSpPr>
          <p:nvPr/>
        </p:nvSpPr>
        <p:spPr>
          <a:xfrm>
            <a:off x="554736" y="3228768"/>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7" name="TextBox 6">
            <a:extLst>
              <a:ext uri="{FF2B5EF4-FFF2-40B4-BE49-F238E27FC236}">
                <a16:creationId xmlns:a16="http://schemas.microsoft.com/office/drawing/2014/main" id="{2B6CC65A-C4E2-359E-B891-14BB1C0C1192}"/>
              </a:ext>
            </a:extLst>
          </p:cNvPr>
          <p:cNvSpPr txBox="1">
            <a:spLocks/>
          </p:cNvSpPr>
          <p:nvPr/>
        </p:nvSpPr>
        <p:spPr>
          <a:xfrm>
            <a:off x="554736" y="4087475"/>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9" name="TextBox 8">
            <a:extLst>
              <a:ext uri="{FF2B5EF4-FFF2-40B4-BE49-F238E27FC236}">
                <a16:creationId xmlns:a16="http://schemas.microsoft.com/office/drawing/2014/main" id="{35BBD2D3-BCE3-5005-BAE2-44B36EFFB998}"/>
              </a:ext>
            </a:extLst>
          </p:cNvPr>
          <p:cNvSpPr txBox="1">
            <a:spLocks/>
          </p:cNvSpPr>
          <p:nvPr/>
        </p:nvSpPr>
        <p:spPr>
          <a:xfrm>
            <a:off x="554736" y="12035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10" name="Straight Connector 9">
            <a:extLst>
              <a:ext uri="{FF2B5EF4-FFF2-40B4-BE49-F238E27FC236}">
                <a16:creationId xmlns:a16="http://schemas.microsoft.com/office/drawing/2014/main" id="{8D83CA96-6DD0-3903-02AD-DBB9DDD915BF}"/>
              </a:ext>
            </a:extLst>
          </p:cNvPr>
          <p:cNvCxnSpPr/>
          <p:nvPr/>
        </p:nvCxnSpPr>
        <p:spPr>
          <a:xfrm>
            <a:off x="554736" y="3107191"/>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7E84FD-2201-8C30-9E1E-8D90F17CCD79}"/>
              </a:ext>
            </a:extLst>
          </p:cNvPr>
          <p:cNvCxnSpPr/>
          <p:nvPr/>
        </p:nvCxnSpPr>
        <p:spPr>
          <a:xfrm>
            <a:off x="554736" y="3965898"/>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DC14B4-2038-290D-C8E2-4E1D9D72F974}"/>
              </a:ext>
            </a:extLst>
          </p:cNvPr>
          <p:cNvCxnSpPr/>
          <p:nvPr/>
        </p:nvCxnSpPr>
        <p:spPr>
          <a:xfrm>
            <a:off x="554736" y="4824605"/>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5796F3-2712-DA5A-B4D2-45B61BD10B7E}"/>
              </a:ext>
            </a:extLst>
          </p:cNvPr>
          <p:cNvCxnSpPr/>
          <p:nvPr/>
        </p:nvCxnSpPr>
        <p:spPr>
          <a:xfrm>
            <a:off x="554736" y="19407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A7C327-03B9-0783-33C6-C489E3E02181}"/>
              </a:ext>
            </a:extLst>
          </p:cNvPr>
          <p:cNvSpPr txBox="1"/>
          <p:nvPr/>
        </p:nvSpPr>
        <p:spPr>
          <a:xfrm>
            <a:off x="8733607" y="771622"/>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17" name="TextBox 16">
            <a:extLst>
              <a:ext uri="{FF2B5EF4-FFF2-40B4-BE49-F238E27FC236}">
                <a16:creationId xmlns:a16="http://schemas.microsoft.com/office/drawing/2014/main" id="{809748A5-AFE6-C086-6211-4468B92EE1FA}"/>
              </a:ext>
            </a:extLst>
          </p:cNvPr>
          <p:cNvSpPr txBox="1">
            <a:spLocks/>
          </p:cNvSpPr>
          <p:nvPr/>
        </p:nvSpPr>
        <p:spPr>
          <a:xfrm>
            <a:off x="554736" y="4946183"/>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rgbClr val="FF0000"/>
                </a:solidFill>
              </a:rPr>
              <a:t>ERCOT–TSP Coordination:</a:t>
            </a:r>
            <a:r>
              <a:rPr lang="en-US" sz="2000">
                <a:solidFill>
                  <a:srgbClr val="FF0000"/>
                </a:solidFill>
              </a:rPr>
              <a:t> Incorporate structured consultation with Transmission Service Providers in study validation and transmission planning decisions</a:t>
            </a:r>
            <a:endParaRPr lang="de-DE" sz="2000">
              <a:solidFill>
                <a:srgbClr val="FF0000"/>
              </a:solidFill>
              <a:cs typeface="+mn-cs"/>
            </a:endParaRPr>
          </a:p>
        </p:txBody>
      </p:sp>
    </p:spTree>
    <p:extLst>
      <p:ext uri="{BB962C8B-B14F-4D97-AF65-F5344CB8AC3E}">
        <p14:creationId xmlns:p14="http://schemas.microsoft.com/office/powerpoint/2010/main" val="415652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27" imgH="327" progId="TCLayout.ActiveDocument.1">
                  <p:embed/>
                </p:oleObj>
              </mc:Choice>
              <mc:Fallback>
                <p:oleObj name="think-cell Slide" r:id="rId17"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1257301" y="5534554"/>
            <a:ext cx="10116192"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1. See Batch Zero PGRR, Section 9.2.1.1(1)(a)–(b) (Eligibility Criteria for Inclusion as Base Load — Energized Loads)  |  2. See Batch Zero PGRR, Sections 9.2.1.1 and 9.2.1.2 (Initial Energization date thresholds for Batch Zero eligibility)  |  3. See Batch Zero PGRR, Sections 9.2.1.1(1)(c)–(e) and 9.2.1.4 (Base Load eligibility pathways and evaluation of existing studies) |  4. See Batch Zero PGRR, Section 9.2.1.1 (Eligibility criteria for inclusion as base load)  |  5. See Batch Zero PGRR, Section 9.2.1.2(1) (Eligibility Criteria for Inclusion as Load to be Studied and Allocated in Batch Zero)  |  6. See Batch Zero PGRR, Section 9.2.1.1 (Eligibility and modeling for base load)  |  7. See Batch Zero PGRR, Sections 9.2.1.2 and 9.4 (Inclusion as studied load and MW allocation through Batch Zero results)  |  8. See Batch Zero PGRR, Sections 9.2.1.3 and 9.2.2 (Load Not Included in Batch Zero)</a:t>
            </a:r>
          </a:p>
        </p:txBody>
      </p:sp>
      <p:sp>
        <p:nvSpPr>
          <p:cNvPr id="68" name="TextBox 67">
            <a:extLst>
              <a:ext uri="{FF2B5EF4-FFF2-40B4-BE49-F238E27FC236}">
                <a16:creationId xmlns:a16="http://schemas.microsoft.com/office/drawing/2014/main" id="{F25FAD67-54F4-9096-6A30-5C4043D506AB}"/>
              </a:ext>
            </a:extLst>
          </p:cNvPr>
          <p:cNvSpPr txBox="1"/>
          <p:nvPr>
            <p:custDataLst>
              <p:tags r:id="rId4"/>
            </p:custDataLst>
          </p:nvPr>
        </p:nvSpPr>
        <p:spPr>
          <a:xfrm>
            <a:off x="1257301" y="6516937"/>
            <a:ext cx="8279271" cy="15388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Source: </a:t>
            </a:r>
            <a:r>
              <a:rPr lang="en-US" sz="1000">
                <a:solidFill>
                  <a:srgbClr val="FF0000"/>
                </a:solidFill>
              </a:rPr>
              <a:t>Batch Zero PGRR145 (April 4, 2026)</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5"/>
            </p:custDataLst>
          </p:nvPr>
        </p:nvSpPr>
        <p:spPr>
          <a:xfrm>
            <a:off x="1612386"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already achieved Initial Energization?</a:t>
            </a:r>
            <a:r>
              <a:rPr lang="en-US" sz="1000" baseline="30000">
                <a:solidFill>
                  <a:schemeClr val="tx1"/>
                </a:solidFill>
              </a:rPr>
              <a:t>1</a:t>
            </a:r>
            <a:endParaRPr lang="en-US" sz="100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4064822"/>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787823"/>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450186"/>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6</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643533"/>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8</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840904"/>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7</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2177592"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315510"/>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A7068A3-8A3A-F95E-CB30-274837C7E06B}"/>
              </a:ext>
            </a:extLst>
          </p:cNvPr>
          <p:cNvSpPr>
            <a:spLocks/>
          </p:cNvSpPr>
          <p:nvPr>
            <p:custDataLst>
              <p:tags r:id="rId6"/>
            </p:custDataLst>
          </p:nvPr>
        </p:nvSpPr>
        <p:spPr>
          <a:xfrm>
            <a:off x="3323644"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Is the requested Initial Energization date on or before December 31, 2027?</a:t>
            </a:r>
            <a:r>
              <a:rPr lang="en-US" sz="1000" baseline="30000">
                <a:solidFill>
                  <a:schemeClr val="tx1"/>
                </a:solidFill>
              </a:rPr>
              <a:t>2</a:t>
            </a:r>
            <a:endParaRPr lang="en-US" sz="1000">
              <a:solidFill>
                <a:schemeClr val="tx1"/>
              </a:solidFill>
            </a:endParaRPr>
          </a:p>
        </p:txBody>
      </p:sp>
      <p:cxnSp>
        <p:nvCxnSpPr>
          <p:cNvPr id="19" name="Straight Arrow Connector 18">
            <a:extLst>
              <a:ext uri="{FF2B5EF4-FFF2-40B4-BE49-F238E27FC236}">
                <a16:creationId xmlns:a16="http://schemas.microsoft.com/office/drawing/2014/main" id="{408962B2-87E9-947C-1693-C99F8541D1BF}"/>
              </a:ext>
            </a:extLst>
          </p:cNvPr>
          <p:cNvCxnSpPr>
            <a:cxnSpLocks/>
            <a:stCxn id="2" idx="3"/>
            <a:endCxn id="31" idx="1"/>
          </p:cNvCxnSpPr>
          <p:nvPr/>
        </p:nvCxnSpPr>
        <p:spPr>
          <a:xfrm>
            <a:off x="2789776" y="4064823"/>
            <a:ext cx="53386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773405"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7"/>
            </p:custDataLst>
          </p:nvPr>
        </p:nvSpPr>
        <p:spPr>
          <a:xfrm>
            <a:off x="2768445" y="2040602"/>
            <a:ext cx="229440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by the required deadline, either: (</a:t>
            </a:r>
            <a:r>
              <a:rPr lang="en-US" sz="1000" err="1">
                <a:solidFill>
                  <a:schemeClr val="tx1"/>
                </a:solidFill>
              </a:rPr>
              <a:t>i</a:t>
            </a:r>
            <a:r>
              <a:rPr lang="en-US" sz="1000">
                <a:solidFill>
                  <a:schemeClr val="tx1"/>
                </a:solidFill>
              </a:rPr>
              <a:t>) qualify via QSA / interim VRT inclusion and required attestations; OR (ii) have complete and valid studies, an executed Interconnection Agreement, and required development activity?</a:t>
            </a:r>
            <a:r>
              <a:rPr lang="en-US" sz="1000" baseline="30000">
                <a:solidFill>
                  <a:schemeClr val="tx1"/>
                </a:solidFill>
              </a:rPr>
              <a:t>3</a:t>
            </a:r>
            <a:endParaRPr lang="en-US" sz="1000">
              <a:solidFill>
                <a:schemeClr val="tx1"/>
              </a:solidFill>
            </a:endParaRPr>
          </a:p>
        </p:txBody>
      </p:sp>
      <p:sp>
        <p:nvSpPr>
          <p:cNvPr id="48" name="TextBox 47">
            <a:extLst>
              <a:ext uri="{FF2B5EF4-FFF2-40B4-BE49-F238E27FC236}">
                <a16:creationId xmlns:a16="http://schemas.microsoft.com/office/drawing/2014/main" id="{B62C495D-4371-8063-5278-4EBCBC4E6EB4}"/>
              </a:ext>
            </a:extLst>
          </p:cNvPr>
          <p:cNvSpPr txBox="1"/>
          <p:nvPr/>
        </p:nvSpPr>
        <p:spPr>
          <a:xfrm>
            <a:off x="3849059"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8"/>
            </p:custDataLst>
          </p:nvPr>
        </p:nvSpPr>
        <p:spPr>
          <a:xfrm>
            <a:off x="7120952" y="3512659"/>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and met the applicable eligibility criteria for inclusion as load to be studied?</a:t>
            </a:r>
            <a:r>
              <a:rPr lang="en-US" sz="1000" baseline="30000">
                <a:solidFill>
                  <a:schemeClr val="tx1"/>
                </a:solidFill>
              </a:rPr>
              <a:t>5</a:t>
            </a:r>
            <a:endParaRPr lang="en-US" sz="100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9"/>
            </p:custDataLst>
          </p:nvPr>
        </p:nvSpPr>
        <p:spPr>
          <a:xfrm>
            <a:off x="4871923" y="3512659"/>
            <a:ext cx="187814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the eligibility criteria for inclusion as base load (including execution of an Interconnection Agreement)?</a:t>
            </a:r>
            <a:r>
              <a:rPr lang="en-US" sz="1000" baseline="30000">
                <a:solidFill>
                  <a:schemeClr val="tx1"/>
                </a:solidFill>
              </a:rPr>
              <a:t>4</a:t>
            </a:r>
            <a:endParaRPr lang="en-US" sz="1000">
              <a:solidFill>
                <a:schemeClr val="tx1"/>
              </a:solidFill>
            </a:endParaRPr>
          </a:p>
        </p:txBody>
      </p:sp>
      <p:sp>
        <p:nvSpPr>
          <p:cNvPr id="98" name="TextBox 97">
            <a:extLst>
              <a:ext uri="{FF2B5EF4-FFF2-40B4-BE49-F238E27FC236}">
                <a16:creationId xmlns:a16="http://schemas.microsoft.com/office/drawing/2014/main" id="{2ED31C58-8E5E-1DB5-7495-064CE5C6FD91}"/>
              </a:ext>
            </a:extLst>
          </p:cNvPr>
          <p:cNvSpPr txBox="1"/>
          <p:nvPr/>
        </p:nvSpPr>
        <p:spPr>
          <a:xfrm>
            <a:off x="5753224"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8820436" y="3779411"/>
            <a:ext cx="407028" cy="208217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503405" y="1862602"/>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0" name="TextBox 29">
            <a:extLst>
              <a:ext uri="{FF2B5EF4-FFF2-40B4-BE49-F238E27FC236}">
                <a16:creationId xmlns:a16="http://schemas.microsoft.com/office/drawing/2014/main" id="{B115DA40-7CB5-B66E-F59E-6B633EA6B8DE}"/>
              </a:ext>
            </a:extLst>
          </p:cNvPr>
          <p:cNvSpPr txBox="1"/>
          <p:nvPr/>
        </p:nvSpPr>
        <p:spPr>
          <a:xfrm>
            <a:off x="5027538" y="2413573"/>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2" name="TextBox 31">
            <a:extLst>
              <a:ext uri="{FF2B5EF4-FFF2-40B4-BE49-F238E27FC236}">
                <a16:creationId xmlns:a16="http://schemas.microsoft.com/office/drawing/2014/main" id="{B1B59992-B0E7-5735-1084-7D17C1A113A3}"/>
              </a:ext>
            </a:extLst>
          </p:cNvPr>
          <p:cNvSpPr txBox="1"/>
          <p:nvPr/>
        </p:nvSpPr>
        <p:spPr>
          <a:xfrm>
            <a:off x="8840539" y="3807830"/>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7982860" y="4714476"/>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10"/>
            </p:custDataLst>
          </p:nvPr>
        </p:nvSpPr>
        <p:spPr>
          <a:xfrm>
            <a:off x="9955848" y="1355427"/>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11"/>
            </p:custDataLst>
          </p:nvPr>
        </p:nvSpPr>
        <p:spPr>
          <a:xfrm>
            <a:off x="9955848" y="282063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2"/>
            </p:custDataLst>
          </p:nvPr>
        </p:nvSpPr>
        <p:spPr>
          <a:xfrm>
            <a:off x="9955848" y="4544418"/>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a:stCxn id="50" idx="3"/>
          </p:cNvCxnSpPr>
          <p:nvPr/>
        </p:nvCxnSpPr>
        <p:spPr>
          <a:xfrm>
            <a:off x="8844769" y="4064823"/>
            <a:ext cx="1220270"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CF85B2-70FC-93C3-F20E-247E9106B854}"/>
              </a:ext>
            </a:extLst>
          </p:cNvPr>
          <p:cNvCxnSpPr>
            <a:cxnSpLocks/>
            <a:stCxn id="31" idx="0"/>
            <a:endCxn id="39" idx="2"/>
          </p:cNvCxnSpPr>
          <p:nvPr/>
        </p:nvCxnSpPr>
        <p:spPr>
          <a:xfrm flipV="1">
            <a:off x="3912339" y="3144929"/>
            <a:ext cx="3307" cy="36773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1" name="TrackerNumBlue 7">
            <a:extLst>
              <a:ext uri="{FF2B5EF4-FFF2-40B4-BE49-F238E27FC236}">
                <a16:creationId xmlns:a16="http://schemas.microsoft.com/office/drawing/2014/main" id="{24677792-8D1B-A906-BD37-DE3E4FA76A18}"/>
              </a:ext>
            </a:extLst>
          </p:cNvPr>
          <p:cNvSpPr/>
          <p:nvPr>
            <p:custDataLst>
              <p:tags r:id="rId13"/>
            </p:custDataLst>
          </p:nvPr>
        </p:nvSpPr>
        <p:spPr>
          <a:xfrm>
            <a:off x="2657975" y="1975077"/>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2" name="TrackerNumBlue 7">
            <a:extLst>
              <a:ext uri="{FF2B5EF4-FFF2-40B4-BE49-F238E27FC236}">
                <a16:creationId xmlns:a16="http://schemas.microsoft.com/office/drawing/2014/main" id="{E0929061-F4F1-B1E8-450A-983CFE0E006B}"/>
              </a:ext>
            </a:extLst>
          </p:cNvPr>
          <p:cNvSpPr/>
          <p:nvPr>
            <p:custDataLst>
              <p:tags r:id="rId14"/>
            </p:custDataLst>
          </p:nvPr>
        </p:nvSpPr>
        <p:spPr>
          <a:xfrm>
            <a:off x="4760445" y="3460003"/>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3" name="TrackerNumBlue 7">
            <a:extLst>
              <a:ext uri="{FF2B5EF4-FFF2-40B4-BE49-F238E27FC236}">
                <a16:creationId xmlns:a16="http://schemas.microsoft.com/office/drawing/2014/main" id="{CEF75C54-3935-2776-CAFF-05893CC51479}"/>
              </a:ext>
            </a:extLst>
          </p:cNvPr>
          <p:cNvSpPr/>
          <p:nvPr>
            <p:custDataLst>
              <p:tags r:id="rId15"/>
            </p:custDataLst>
          </p:nvPr>
        </p:nvSpPr>
        <p:spPr>
          <a:xfrm>
            <a:off x="2657975" y="233354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grpSp>
        <p:nvGrpSpPr>
          <p:cNvPr id="64" name="Group 63">
            <a:extLst>
              <a:ext uri="{FF2B5EF4-FFF2-40B4-BE49-F238E27FC236}">
                <a16:creationId xmlns:a16="http://schemas.microsoft.com/office/drawing/2014/main" id="{83D51A88-9928-BF91-6E0C-7C18A4B33961}"/>
              </a:ext>
            </a:extLst>
          </p:cNvPr>
          <p:cNvGrpSpPr/>
          <p:nvPr/>
        </p:nvGrpSpPr>
        <p:grpSpPr>
          <a:xfrm>
            <a:off x="9936089" y="1016739"/>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0" name="Straight Arrow Connector 19">
            <a:extLst>
              <a:ext uri="{FF2B5EF4-FFF2-40B4-BE49-F238E27FC236}">
                <a16:creationId xmlns:a16="http://schemas.microsoft.com/office/drawing/2014/main" id="{1FF49617-BFBC-47E6-C4C4-C7D71632DFAB}"/>
              </a:ext>
            </a:extLst>
          </p:cNvPr>
          <p:cNvCxnSpPr>
            <a:cxnSpLocks/>
            <a:stCxn id="31" idx="3"/>
            <a:endCxn id="87" idx="1"/>
          </p:cNvCxnSpPr>
          <p:nvPr/>
        </p:nvCxnSpPr>
        <p:spPr>
          <a:xfrm>
            <a:off x="4501034" y="4064823"/>
            <a:ext cx="37088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67183E-B4F1-712F-476E-4B7F06BEEAB6}"/>
              </a:ext>
            </a:extLst>
          </p:cNvPr>
          <p:cNvSpPr txBox="1"/>
          <p:nvPr/>
        </p:nvSpPr>
        <p:spPr>
          <a:xfrm>
            <a:off x="4484662"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4" name="Straight Arrow Connector 23">
            <a:extLst>
              <a:ext uri="{FF2B5EF4-FFF2-40B4-BE49-F238E27FC236}">
                <a16:creationId xmlns:a16="http://schemas.microsoft.com/office/drawing/2014/main" id="{8C102E06-1945-2B16-9D57-64FA304E6DE9}"/>
              </a:ext>
            </a:extLst>
          </p:cNvPr>
          <p:cNvCxnSpPr>
            <a:cxnSpLocks/>
            <a:stCxn id="87" idx="3"/>
            <a:endCxn id="50" idx="1"/>
          </p:cNvCxnSpPr>
          <p:nvPr/>
        </p:nvCxnSpPr>
        <p:spPr>
          <a:xfrm>
            <a:off x="6750064" y="4064823"/>
            <a:ext cx="37088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A09449-4D62-8D0D-D8AC-20D81A1E7B1B}"/>
              </a:ext>
            </a:extLst>
          </p:cNvPr>
          <p:cNvSpPr txBox="1"/>
          <p:nvPr/>
        </p:nvSpPr>
        <p:spPr>
          <a:xfrm>
            <a:off x="6694299"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52" name="Straight Connector 51">
            <a:extLst>
              <a:ext uri="{FF2B5EF4-FFF2-40B4-BE49-F238E27FC236}">
                <a16:creationId xmlns:a16="http://schemas.microsoft.com/office/drawing/2014/main" id="{5AE30845-B0B4-62EB-9ACF-236BADD5B6C6}"/>
              </a:ext>
            </a:extLst>
          </p:cNvPr>
          <p:cNvCxnSpPr>
            <a:cxnSpLocks/>
          </p:cNvCxnSpPr>
          <p:nvPr/>
        </p:nvCxnSpPr>
        <p:spPr>
          <a:xfrm flipV="1">
            <a:off x="5810994" y="2667714"/>
            <a:ext cx="0" cy="84494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D54190D-542A-8085-E508-497CFDA62D7F}"/>
              </a:ext>
            </a:extLst>
          </p:cNvPr>
          <p:cNvCxnSpPr>
            <a:cxnSpLocks/>
          </p:cNvCxnSpPr>
          <p:nvPr/>
        </p:nvCxnSpPr>
        <p:spPr>
          <a:xfrm flipV="1">
            <a:off x="5810993" y="1919117"/>
            <a:ext cx="4254046" cy="608828"/>
          </a:xfrm>
          <a:prstGeom prst="bentConnector3">
            <a:avLst>
              <a:gd name="adj1" fmla="val 6"/>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882716" y="-1141720"/>
            <a:ext cx="215252" cy="6149392"/>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1EA5EE9-98C7-C5DD-DCDC-2A98F46E8A29}"/>
              </a:ext>
            </a:extLst>
          </p:cNvPr>
          <p:cNvGrpSpPr/>
          <p:nvPr/>
        </p:nvGrpSpPr>
        <p:grpSpPr>
          <a:xfrm>
            <a:off x="5730614" y="2525343"/>
            <a:ext cx="171449" cy="160853"/>
            <a:chOff x="5730614" y="2506694"/>
            <a:chExt cx="171449" cy="160853"/>
          </a:xfrm>
        </p:grpSpPr>
        <p:sp>
          <p:nvSpPr>
            <p:cNvPr id="78" name="Oval 77">
              <a:extLst>
                <a:ext uri="{FF2B5EF4-FFF2-40B4-BE49-F238E27FC236}">
                  <a16:creationId xmlns:a16="http://schemas.microsoft.com/office/drawing/2014/main" id="{5E1B4B48-BBEE-E8C8-213E-107393176B53}"/>
                </a:ext>
              </a:extLst>
            </p:cNvPr>
            <p:cNvSpPr/>
            <p:nvPr/>
          </p:nvSpPr>
          <p:spPr>
            <a:xfrm>
              <a:off x="5743039" y="2511664"/>
              <a:ext cx="137401" cy="137401"/>
            </a:xfrm>
            <a:prstGeom prst="ellipse">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1" name="Partial Circle 80">
              <a:extLst>
                <a:ext uri="{FF2B5EF4-FFF2-40B4-BE49-F238E27FC236}">
                  <a16:creationId xmlns:a16="http://schemas.microsoft.com/office/drawing/2014/main" id="{7F17D2BF-9394-A6D5-5C8D-BD38821AFB52}"/>
                </a:ext>
              </a:extLst>
            </p:cNvPr>
            <p:cNvSpPr/>
            <p:nvPr/>
          </p:nvSpPr>
          <p:spPr>
            <a:xfrm flipH="1">
              <a:off x="5730614" y="2506694"/>
              <a:ext cx="171449" cy="160853"/>
            </a:xfrm>
            <a:prstGeom prst="pie">
              <a:avLst>
                <a:gd name="adj1" fmla="val 5364947"/>
                <a:gd name="adj2" fmla="val 16200000"/>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cxnSp>
        <p:nvCxnSpPr>
          <p:cNvPr id="44" name="Connector: Elbow 43">
            <a:extLst>
              <a:ext uri="{FF2B5EF4-FFF2-40B4-BE49-F238E27FC236}">
                <a16:creationId xmlns:a16="http://schemas.microsoft.com/office/drawing/2014/main" id="{B3DF6587-897C-EF5B-94F4-CEEF4C95E486}"/>
              </a:ext>
            </a:extLst>
          </p:cNvPr>
          <p:cNvCxnSpPr>
            <a:cxnSpLocks/>
            <a:stCxn id="39" idx="3"/>
            <a:endCxn id="50" idx="0"/>
          </p:cNvCxnSpPr>
          <p:nvPr/>
        </p:nvCxnSpPr>
        <p:spPr>
          <a:xfrm>
            <a:off x="5062846" y="2592766"/>
            <a:ext cx="2920015" cy="919893"/>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955774-CBFB-B8A6-F177-C522F1313930}"/>
              </a:ext>
            </a:extLst>
          </p:cNvPr>
          <p:cNvSpPr txBox="1"/>
          <p:nvPr/>
        </p:nvSpPr>
        <p:spPr>
          <a:xfrm>
            <a:off x="8733607" y="803062"/>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
        <p:nvSpPr>
          <p:cNvPr id="13" name="Slide Number Placeholder 12">
            <a:extLst>
              <a:ext uri="{FF2B5EF4-FFF2-40B4-BE49-F238E27FC236}">
                <a16:creationId xmlns:a16="http://schemas.microsoft.com/office/drawing/2014/main" id="{2A83590E-1FB4-3A34-5E8A-88C218E189AF}"/>
              </a:ext>
            </a:extLst>
          </p:cNvPr>
          <p:cNvSpPr>
            <a:spLocks noGrp="1"/>
          </p:cNvSpPr>
          <p:nvPr>
            <p:ph type="sldNum" sz="quarter" idx="12"/>
          </p:nvPr>
        </p:nvSpPr>
        <p:spPr/>
        <p:txBody>
          <a:bodyPr/>
          <a:lstStyle/>
          <a:p>
            <a:fld id="{BCDE79FB-97BA-492B-8D57-F1373F9ADA95}" type="slidenum">
              <a:rPr lang="en-US" smtClean="0"/>
              <a:t>36</a:t>
            </a:fld>
            <a:endParaRPr lang="en-US"/>
          </a:p>
        </p:txBody>
      </p:sp>
    </p:spTree>
    <p:extLst>
      <p:ext uri="{BB962C8B-B14F-4D97-AF65-F5344CB8AC3E}">
        <p14:creationId xmlns:p14="http://schemas.microsoft.com/office/powerpoint/2010/main" val="1848837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3936096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(1/2)</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55932179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before March 25, 2022; or</a:t>
            </a:r>
          </a:p>
          <a:p>
            <a:pPr lvl="1"/>
            <a:r>
              <a:rPr lang="en-US" sz="1400"/>
              <a:t>Achieved Initial Energization between March 25, 2022, and July 10, 2026</a:t>
            </a:r>
            <a:endParaRPr lang="en-US" sz="1400">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37394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a:t>Large Loads that achieved Initial Energization before March 25, 2022, shall be modeled at the level of peak Demand reported to ERCOT as part of development of the 2026 RTP</a:t>
            </a:r>
            <a:endParaRPr lang="en-US" sz="1400">
              <a:cs typeface="+mn-cs"/>
            </a:endParaRPr>
          </a:p>
          <a:p>
            <a:pPr lvl="1">
              <a:spcBef>
                <a:spcPct val="0"/>
              </a:spcBef>
            </a:pPr>
            <a:r>
              <a:rPr lang="en-US" sz="1400"/>
              <a:t>Large Loads that achieved Initial Energization between March 25, 2022, and July 10, 2026, shall be modeled at the lesser of:</a:t>
            </a:r>
            <a:endParaRPr lang="en-US" sz="1400">
              <a:cs typeface="+mn-cs"/>
            </a:endParaRPr>
          </a:p>
          <a:p>
            <a:pPr lvl="2">
              <a:spcBef>
                <a:spcPct val="0"/>
              </a:spcBef>
            </a:pPr>
            <a:r>
              <a:rPr lang="en-US" sz="1400"/>
              <a:t>The level of peak Demand reported to ERCOT as part of development of the 2026 RTP; or</a:t>
            </a:r>
          </a:p>
          <a:p>
            <a:pPr lvl="2">
              <a:spcBef>
                <a:spcPct val="0"/>
              </a:spcBef>
            </a:pPr>
            <a:r>
              <a:rPr lang="en-US" sz="1400"/>
              <a:t>The level of peak Demand indicated in the most recent Load Commissioning Plan (if applicable) provided to ERCOT on or before July 24, 2026</a:t>
            </a:r>
          </a:p>
          <a:p>
            <a:pPr lvl="1">
              <a:spcBef>
                <a:spcPct val="0"/>
              </a:spcBef>
            </a:pPr>
            <a:r>
              <a:rPr lang="en-US" sz="1400"/>
              <a:t>Large Loads meeting base load eligibility criteria that are not yet operational will be modeled at the lesser of:</a:t>
            </a:r>
            <a:endParaRPr lang="en-US" sz="1400">
              <a:cs typeface="+mn-cs"/>
            </a:endParaRPr>
          </a:p>
          <a:p>
            <a:pPr lvl="2">
              <a:spcBef>
                <a:spcPct val="0"/>
              </a:spcBef>
            </a:pPr>
            <a:r>
              <a:rPr lang="en-US" sz="1400"/>
              <a:t>The level of peak Demand that can be served reliably as indicated in the Large Load’s complete and valid existing studies</a:t>
            </a:r>
          </a:p>
          <a:p>
            <a:pPr lvl="2">
              <a:spcBef>
                <a:spcPct val="0"/>
              </a:spcBef>
            </a:pPr>
            <a:r>
              <a:rPr lang="en-US" sz="1400"/>
              <a:t>The level of peak Demand specified in the executed Interconnection Agreement meeting Section 9.7.2</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7" name="TextBox 6">
            <a:extLst>
              <a:ext uri="{FF2B5EF4-FFF2-40B4-BE49-F238E27FC236}">
                <a16:creationId xmlns:a16="http://schemas.microsoft.com/office/drawing/2014/main" id="{96CE0931-04CD-6DD7-65A1-F9A3DD5AE5B3}"/>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
        <p:nvSpPr>
          <p:cNvPr id="8" name="Slide Number Placeholder 7">
            <a:extLst>
              <a:ext uri="{FF2B5EF4-FFF2-40B4-BE49-F238E27FC236}">
                <a16:creationId xmlns:a16="http://schemas.microsoft.com/office/drawing/2014/main" id="{11AC895A-6B2C-0D8D-EC07-BB7602F16469}"/>
              </a:ext>
            </a:extLst>
          </p:cNvPr>
          <p:cNvSpPr>
            <a:spLocks noGrp="1"/>
          </p:cNvSpPr>
          <p:nvPr>
            <p:ph type="sldNum" sz="quarter" idx="12"/>
          </p:nvPr>
        </p:nvSpPr>
        <p:spPr/>
        <p:txBody>
          <a:bodyPr/>
          <a:lstStyle/>
          <a:p>
            <a:fld id="{BCDE79FB-97BA-492B-8D57-F1373F9ADA95}" type="slidenum">
              <a:rPr lang="en-US" smtClean="0"/>
              <a:t>37</a:t>
            </a:fld>
            <a:endParaRPr lang="en-US"/>
          </a:p>
        </p:txBody>
      </p:sp>
      <p:sp>
        <p:nvSpPr>
          <p:cNvPr id="4" name="Text Placeholder 20">
            <a:extLst>
              <a:ext uri="{FF2B5EF4-FFF2-40B4-BE49-F238E27FC236}">
                <a16:creationId xmlns:a16="http://schemas.microsoft.com/office/drawing/2014/main" id="{00377555-58FC-FA5D-0D97-7CD37A0D91A7}"/>
              </a:ext>
            </a:extLst>
          </p:cNvPr>
          <p:cNvSpPr txBox="1">
            <a:spLocks/>
          </p:cNvSpPr>
          <p:nvPr/>
        </p:nvSpPr>
        <p:spPr>
          <a:xfrm>
            <a:off x="554736"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 9.2.1.1(1)(a)–(b) and 9.2.1.1(2)(a)–(c) (Eligibility and Modeling for Base Load)</a:t>
            </a:r>
          </a:p>
        </p:txBody>
      </p:sp>
    </p:spTree>
    <p:extLst>
      <p:ext uri="{BB962C8B-B14F-4D97-AF65-F5344CB8AC3E}">
        <p14:creationId xmlns:p14="http://schemas.microsoft.com/office/powerpoint/2010/main" val="2156803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2640531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C43385A6-7254-41F3-2DC0-74B5D84914F9}"/>
              </a:ext>
            </a:extLst>
          </p:cNvPr>
          <p:cNvSpPr>
            <a:spLocks noGrp="1"/>
          </p:cNvSpPr>
          <p:nvPr>
            <p:ph type="sldNum" sz="quarter" idx="12"/>
          </p:nvPr>
        </p:nvSpPr>
        <p:spPr/>
        <p:txBody>
          <a:bodyPr/>
          <a:lstStyle/>
          <a:p>
            <a:fld id="{BCDE79FB-97BA-492B-8D57-F1373F9ADA95}" type="slidenum">
              <a:rPr lang="en-US" smtClean="0"/>
              <a:t>38</a:t>
            </a:fld>
            <a:endParaRPr lang="en-US"/>
          </a:p>
        </p:txBody>
      </p:sp>
      <p:cxnSp>
        <p:nvCxnSpPr>
          <p:cNvPr id="3" name="GreyLineSeparatorStrong 24">
            <a:extLst>
              <a:ext uri="{FF2B5EF4-FFF2-40B4-BE49-F238E27FC236}">
                <a16:creationId xmlns:a16="http://schemas.microsoft.com/office/drawing/2014/main" id="{D155BC67-49B1-1F94-8569-DF3C2DC62C6F}"/>
              </a:ext>
            </a:extLst>
          </p:cNvPr>
          <p:cNvCxnSpPr>
            <a:cxnSpLocks/>
          </p:cNvCxnSpPr>
          <p:nvPr>
            <p:custDataLst>
              <p:tags r:id="rId2"/>
            </p:custDataLst>
          </p:nvPr>
        </p:nvCxnSpPr>
        <p:spPr>
          <a:xfrm>
            <a:off x="660840" y="4379147"/>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49CC14-5CE0-D3D2-ACD2-21508B1FA70F}"/>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356ABACE-42C8-C991-69ED-A1ED81D23B77}"/>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67284DB7-3C23-752D-836D-C026199A3EB1}"/>
              </a:ext>
            </a:extLst>
          </p:cNvPr>
          <p:cNvSpPr txBox="1">
            <a:spLocks/>
          </p:cNvSpPr>
          <p:nvPr/>
        </p:nvSpPr>
        <p:spPr>
          <a:xfrm>
            <a:off x="660840" y="2324379"/>
            <a:ext cx="3449455"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has </a:t>
            </a:r>
            <a:r>
              <a:rPr lang="en-US" sz="1400">
                <a:solidFill>
                  <a:srgbClr val="FF0000"/>
                </a:solidFill>
              </a:rPr>
              <a:t>interconnection studies determined by ERCOT to be complete and valid</a:t>
            </a:r>
            <a:r>
              <a:rPr lang="en-US" sz="1400"/>
              <a:t>, has executed an Interconnection Agreement by the required deadline, and has satisfied required equipment procurement and development attestations</a:t>
            </a:r>
          </a:p>
        </p:txBody>
      </p:sp>
      <p:sp>
        <p:nvSpPr>
          <p:cNvPr id="13" name="TextBox 12">
            <a:extLst>
              <a:ext uri="{FF2B5EF4-FFF2-40B4-BE49-F238E27FC236}">
                <a16:creationId xmlns:a16="http://schemas.microsoft.com/office/drawing/2014/main" id="{CF208DA7-335D-4663-512C-B328AE428501}"/>
              </a:ext>
            </a:extLst>
          </p:cNvPr>
          <p:cNvSpPr txBox="1"/>
          <p:nvPr/>
        </p:nvSpPr>
        <p:spPr>
          <a:xfrm>
            <a:off x="660840" y="4497068"/>
            <a:ext cx="3449455"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and either (</a:t>
            </a:r>
            <a:r>
              <a:rPr lang="en-US" sz="1400" err="1"/>
              <a:t>i</a:t>
            </a:r>
            <a:r>
              <a:rPr lang="en-US" sz="1400"/>
              <a:t>) has complete and valid interconnection studies and (ii) executed an Interconnection Agreement by the required deadline</a:t>
            </a:r>
          </a:p>
        </p:txBody>
      </p:sp>
      <p:sp>
        <p:nvSpPr>
          <p:cNvPr id="16" name="TextBox 15">
            <a:extLst>
              <a:ext uri="{FF2B5EF4-FFF2-40B4-BE49-F238E27FC236}">
                <a16:creationId xmlns:a16="http://schemas.microsoft.com/office/drawing/2014/main" id="{368FDC69-0FFE-6B68-D0E7-AA79D10B3FE8}"/>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FB6ECEB8-6AB4-18A5-6845-A3F1A2DB48E2}"/>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1B355F60-177D-6B73-94A8-36F18455E8B8}"/>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381A6E20-3565-5A5C-DFAA-E170390F52BD}"/>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35D7CE4D-7770-D5A1-3060-B305C02A76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4B2ACAB-E669-72C6-5FCB-6F9B015AD1FD}"/>
              </a:ext>
            </a:extLst>
          </p:cNvPr>
          <p:cNvSpPr txBox="1"/>
          <p:nvPr/>
        </p:nvSpPr>
        <p:spPr>
          <a:xfrm>
            <a:off x="7221815" y="2324379"/>
            <a:ext cx="4305632" cy="20159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Large Loads meeting base load eligibility criteria that are not yet operational will be </a:t>
            </a:r>
            <a:r>
              <a:rPr lang="en-US" sz="1400">
                <a:solidFill>
                  <a:srgbClr val="FF0000"/>
                </a:solidFill>
                <a:cs typeface="+mn-cs"/>
              </a:rPr>
              <a:t>modeled at</a:t>
            </a:r>
            <a:r>
              <a:rPr lang="en-US" sz="1400">
                <a:cs typeface="+mn-cs"/>
              </a:rPr>
              <a:t> the lesser of:</a:t>
            </a:r>
          </a:p>
          <a:p>
            <a:pPr lvl="2"/>
            <a:r>
              <a:rPr lang="en-US" sz="1400"/>
              <a:t>The level of peak Demand that can be served reliably as indicated in complete and valid existing studies; or</a:t>
            </a:r>
          </a:p>
          <a:p>
            <a:pPr lvl="2"/>
            <a:r>
              <a:rPr lang="en-US" sz="1400"/>
              <a:t>The level of peak Demand specified in the executed Interconnection Agreement meeting Section 9.7.2.</a:t>
            </a:r>
          </a:p>
        </p:txBody>
      </p:sp>
      <p:sp>
        <p:nvSpPr>
          <p:cNvPr id="25" name="Text Placeholder 20">
            <a:extLst>
              <a:ext uri="{FF2B5EF4-FFF2-40B4-BE49-F238E27FC236}">
                <a16:creationId xmlns:a16="http://schemas.microsoft.com/office/drawing/2014/main" id="{2439FE45-68CD-CCB8-4540-3EE6BDAC82B8}"/>
              </a:ext>
            </a:extLst>
          </p:cNvPr>
          <p:cNvSpPr txBox="1">
            <a:spLocks/>
          </p:cNvSpPr>
          <p:nvPr/>
        </p:nvSpPr>
        <p:spPr>
          <a:xfrm>
            <a:off x="554736"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Section 9.2.1.1(d)–(e) (Eligibility and Modeling for Non-Energized Base Load)</a:t>
            </a:r>
          </a:p>
        </p:txBody>
      </p:sp>
      <p:sp>
        <p:nvSpPr>
          <p:cNvPr id="26" name="TextBox 25">
            <a:extLst>
              <a:ext uri="{FF2B5EF4-FFF2-40B4-BE49-F238E27FC236}">
                <a16:creationId xmlns:a16="http://schemas.microsoft.com/office/drawing/2014/main" id="{0682010D-B5D3-D72E-A784-330715AC49BF}"/>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5" name="Title 1">
            <a:extLst>
              <a:ext uri="{FF2B5EF4-FFF2-40B4-BE49-F238E27FC236}">
                <a16:creationId xmlns:a16="http://schemas.microsoft.com/office/drawing/2014/main" id="{B5862090-6C4F-B32C-431C-B707F2BCFC40}"/>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(2/2)</a:t>
            </a:r>
          </a:p>
        </p:txBody>
      </p:sp>
      <p:sp>
        <p:nvSpPr>
          <p:cNvPr id="11" name="TrackerNumBlue 7">
            <a:extLst>
              <a:ext uri="{FF2B5EF4-FFF2-40B4-BE49-F238E27FC236}">
                <a16:creationId xmlns:a16="http://schemas.microsoft.com/office/drawing/2014/main" id="{D6CF2F56-4BEB-CAA2-E51F-9997B363323B}"/>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Tree>
    <p:extLst>
      <p:ext uri="{BB962C8B-B14F-4D97-AF65-F5344CB8AC3E}">
        <p14:creationId xmlns:p14="http://schemas.microsoft.com/office/powerpoint/2010/main" val="365711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1244446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F97BA58-87C3-2D6C-9B95-7FCF1BE18086}"/>
              </a:ext>
            </a:extLst>
          </p:cNvPr>
          <p:cNvSpPr>
            <a:spLocks noGrp="1"/>
          </p:cNvSpPr>
          <p:nvPr>
            <p:ph type="sldNum" sz="quarter" idx="12"/>
          </p:nvPr>
        </p:nvSpPr>
        <p:spPr/>
        <p:txBody>
          <a:bodyPr/>
          <a:lstStyle/>
          <a:p>
            <a:fld id="{BCDE79FB-97BA-492B-8D57-F1373F9ADA95}" type="slidenum">
              <a:rPr lang="en-US" smtClean="0"/>
              <a:t>39</a:t>
            </a:fld>
            <a:endParaRPr lang="en-US"/>
          </a:p>
        </p:txBody>
      </p:sp>
      <p:sp>
        <p:nvSpPr>
          <p:cNvPr id="3" name="TextBox 2">
            <a:extLst>
              <a:ext uri="{FF2B5EF4-FFF2-40B4-BE49-F238E27FC236}">
                <a16:creationId xmlns:a16="http://schemas.microsoft.com/office/drawing/2014/main" id="{55AD5D59-17A6-A643-7C66-55909058A468}"/>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8" name="TextBox 7">
            <a:extLst>
              <a:ext uri="{FF2B5EF4-FFF2-40B4-BE49-F238E27FC236}">
                <a16:creationId xmlns:a16="http://schemas.microsoft.com/office/drawing/2014/main" id="{AD1E5DC1-4502-A760-4591-46A190CE542C}"/>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9" name="TextBox 8">
            <a:extLst>
              <a:ext uri="{FF2B5EF4-FFF2-40B4-BE49-F238E27FC236}">
                <a16:creationId xmlns:a16="http://schemas.microsoft.com/office/drawing/2014/main" id="{0F266728-9D61-E24D-0EC4-87374C44B31A}"/>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0" name="TextBox 9">
            <a:extLst>
              <a:ext uri="{FF2B5EF4-FFF2-40B4-BE49-F238E27FC236}">
                <a16:creationId xmlns:a16="http://schemas.microsoft.com/office/drawing/2014/main" id="{2AE42738-ADE6-3F76-694F-4D1E6DA8E580}"/>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1" name="TextBox 10">
            <a:extLst>
              <a:ext uri="{FF2B5EF4-FFF2-40B4-BE49-F238E27FC236}">
                <a16:creationId xmlns:a16="http://schemas.microsoft.com/office/drawing/2014/main" id="{4BEFC882-32D5-07D4-9832-AA127699B26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8A5D4DE0-4856-930F-D235-5058718B72F1}"/>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13" name="GreyLineSeparatorStrong 24">
            <a:extLst>
              <a:ext uri="{FF2B5EF4-FFF2-40B4-BE49-F238E27FC236}">
                <a16:creationId xmlns:a16="http://schemas.microsoft.com/office/drawing/2014/main" id="{319D8880-C2C8-57F6-0AE9-EF2099E8C037}"/>
              </a:ext>
            </a:extLst>
          </p:cNvPr>
          <p:cNvCxnSpPr>
            <a:cxnSpLocks/>
          </p:cNvCxnSpPr>
          <p:nvPr>
            <p:custDataLst>
              <p:tags r:id="rId2"/>
            </p:custDataLst>
          </p:nvPr>
        </p:nvCxnSpPr>
        <p:spPr>
          <a:xfrm>
            <a:off x="660840" y="3904886"/>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F0811B-2953-6595-0277-0570392E849D}"/>
              </a:ext>
            </a:extLst>
          </p:cNvPr>
          <p:cNvSpPr txBox="1">
            <a:spLocks/>
          </p:cNvSpPr>
          <p:nvPr/>
        </p:nvSpPr>
        <p:spPr>
          <a:xfrm>
            <a:off x="660840" y="2324379"/>
            <a:ext cx="3449455" cy="15081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does not meet the eligibility criteria for inclusion as base load under Section 9.2.1.1, and has executed an Intermediate Agreement meeting Section 9.7.1; or</a:t>
            </a:r>
          </a:p>
        </p:txBody>
      </p:sp>
      <p:sp>
        <p:nvSpPr>
          <p:cNvPr id="15" name="TextBox 14">
            <a:extLst>
              <a:ext uri="{FF2B5EF4-FFF2-40B4-BE49-F238E27FC236}">
                <a16:creationId xmlns:a16="http://schemas.microsoft.com/office/drawing/2014/main" id="{DA8960C5-56C3-0B7E-D777-A3E5AF1901D5}"/>
              </a:ext>
            </a:extLst>
          </p:cNvPr>
          <p:cNvSpPr txBox="1">
            <a:spLocks/>
          </p:cNvSpPr>
          <p:nvPr/>
        </p:nvSpPr>
        <p:spPr>
          <a:xfrm>
            <a:off x="660840" y="3994259"/>
            <a:ext cx="3449455"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meets the applicable study requirements (including evaluation of existing studies under Section 9.2.1.4), and has executed an Intermediate Agreement meeting Section 9.7.1 by the required eligibility deadline (ILLE deadline: July 10, 2026; TDSP/TSP notification: July 24, 2026)</a:t>
            </a:r>
          </a:p>
        </p:txBody>
      </p:sp>
      <p:sp>
        <p:nvSpPr>
          <p:cNvPr id="16" name="TextBox 15">
            <a:extLst>
              <a:ext uri="{FF2B5EF4-FFF2-40B4-BE49-F238E27FC236}">
                <a16:creationId xmlns:a16="http://schemas.microsoft.com/office/drawing/2014/main" id="{523D4AB1-DADF-D245-60CF-8AFCEEB65BFE}"/>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17" name="TextBox 16">
            <a:extLst>
              <a:ext uri="{FF2B5EF4-FFF2-40B4-BE49-F238E27FC236}">
                <a16:creationId xmlns:a16="http://schemas.microsoft.com/office/drawing/2014/main" id="{06B529F3-343D-0AB8-B4A8-17011FE4D13A}"/>
              </a:ext>
            </a:extLst>
          </p:cNvPr>
          <p:cNvSpPr txBox="1"/>
          <p:nvPr/>
        </p:nvSpPr>
        <p:spPr>
          <a:xfrm>
            <a:off x="7221815" y="232437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t>and reflected in the Load Commissioning Plan (LCP)</a:t>
            </a:r>
            <a:endParaRPr lang="en-US" sz="1400">
              <a:cs typeface="+mn-cs"/>
            </a:endParaRPr>
          </a:p>
        </p:txBody>
      </p:sp>
      <p:sp>
        <p:nvSpPr>
          <p:cNvPr id="18" name="Text Placeholder 20">
            <a:extLst>
              <a:ext uri="{FF2B5EF4-FFF2-40B4-BE49-F238E27FC236}">
                <a16:creationId xmlns:a16="http://schemas.microsoft.com/office/drawing/2014/main" id="{454450F7-E23A-3CAB-C26A-FEE141446540}"/>
              </a:ext>
            </a:extLst>
          </p:cNvPr>
          <p:cNvSpPr txBox="1">
            <a:spLocks/>
          </p:cNvSpPr>
          <p:nvPr/>
        </p:nvSpPr>
        <p:spPr>
          <a:xfrm>
            <a:off x="554736" y="6537009"/>
            <a:ext cx="1026395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 Sections 9.2.1.2, 9.2.1.4, and 9.7.1 (Eligibility for Inclusion as Load to be Studied and Evaluation of Existing Studies)</a:t>
            </a:r>
            <a:endParaRPr lang="en-US" sz="1000"/>
          </a:p>
        </p:txBody>
      </p:sp>
      <p:sp>
        <p:nvSpPr>
          <p:cNvPr id="19" name="TextBox 18">
            <a:extLst>
              <a:ext uri="{FF2B5EF4-FFF2-40B4-BE49-F238E27FC236}">
                <a16:creationId xmlns:a16="http://schemas.microsoft.com/office/drawing/2014/main" id="{78D6B970-70F7-185A-E014-B61043501C9E}"/>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Title 1">
            <a:extLst>
              <a:ext uri="{FF2B5EF4-FFF2-40B4-BE49-F238E27FC236}">
                <a16:creationId xmlns:a16="http://schemas.microsoft.com/office/drawing/2014/main" id="{8F00910A-C511-7DCF-4B4B-11600EDD150A}"/>
              </a:ext>
            </a:extLst>
          </p:cNvPr>
          <p:cNvSpPr txBox="1">
            <a:spLocks/>
          </p:cNvSpPr>
          <p:nvPr/>
        </p:nvSpPr>
        <p:spPr>
          <a:xfrm>
            <a:off x="1469204" y="457200"/>
            <a:ext cx="10189396" cy="33693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“Studied in Batch Zero”</a:t>
            </a:r>
          </a:p>
        </p:txBody>
      </p:sp>
      <p:sp>
        <p:nvSpPr>
          <p:cNvPr id="5" name="TrackerNumBlue 7">
            <a:extLst>
              <a:ext uri="{FF2B5EF4-FFF2-40B4-BE49-F238E27FC236}">
                <a16:creationId xmlns:a16="http://schemas.microsoft.com/office/drawing/2014/main" id="{82E1F4AD-79C3-CBD2-AB80-40B023645AF9}"/>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2</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7024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extLst>
              <p:ext uri="{D42A27DB-BD31-4B8C-83A1-F6EECF244321}">
                <p14:modId xmlns:p14="http://schemas.microsoft.com/office/powerpoint/2010/main" val="4231566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4" imgW="404" imgH="405" progId="TCLayout.ActiveDocument.1">
                  <p:embed/>
                </p:oleObj>
              </mc:Choice>
              <mc:Fallback>
                <p:oleObj name="think-cell Slide" r:id="rId104"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452E4641-54AA-376F-D2D1-C094ED0DCA4C}"/>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4</a:t>
            </a:fld>
            <a:endParaRPr lang="en-US"/>
          </a:p>
        </p:txBody>
      </p:sp>
      <p:sp>
        <p:nvSpPr>
          <p:cNvPr id="16" name="TextBox 15">
            <a:extLst>
              <a:ext uri="{FF2B5EF4-FFF2-40B4-BE49-F238E27FC236}">
                <a16:creationId xmlns:a16="http://schemas.microsoft.com/office/drawing/2014/main" id="{6311C5D6-0AB1-42C7-E915-8C52F5431DD9}"/>
              </a:ext>
            </a:extLst>
          </p:cNvPr>
          <p:cNvSpPr txBox="1">
            <a:spLocks/>
          </p:cNvSpPr>
          <p:nvPr>
            <p:custDataLst>
              <p:tags r:id="rId100"/>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50" name="Rectangle 49">
            <a:extLst>
              <a:ext uri="{FF2B5EF4-FFF2-40B4-BE49-F238E27FC236}">
                <a16:creationId xmlns:a16="http://schemas.microsoft.com/office/drawing/2014/main" id="{C10556E1-9DAC-3420-C886-F21997B67368}"/>
              </a:ext>
            </a:extLst>
          </p:cNvPr>
          <p:cNvSpPr/>
          <p:nvPr/>
        </p:nvSpPr>
        <p:spPr>
          <a:xfrm>
            <a:off x="5753988" y="2038350"/>
            <a:ext cx="2070529"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1"/>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
        <p:nvSpPr>
          <p:cNvPr id="21" name="TextBox 20">
            <a:extLst>
              <a:ext uri="{FF2B5EF4-FFF2-40B4-BE49-F238E27FC236}">
                <a16:creationId xmlns:a16="http://schemas.microsoft.com/office/drawing/2014/main" id="{977548FB-F4EA-3B4D-788B-584A840087A2}"/>
              </a:ext>
            </a:extLst>
          </p:cNvPr>
          <p:cNvSpPr txBox="1"/>
          <p:nvPr/>
        </p:nvSpPr>
        <p:spPr>
          <a:xfrm>
            <a:off x="2128086" y="5871686"/>
            <a:ext cx="3604126" cy="738664"/>
          </a:xfrm>
          <a:prstGeom prst="rect">
            <a:avLst/>
          </a:prstGeom>
          <a:noFill/>
        </p:spPr>
        <p:txBody>
          <a:bodyPr wrap="square" rtlCol="0">
            <a:spAutoFit/>
          </a:bodyPr>
          <a:lstStyle/>
          <a:p>
            <a:r>
              <a:rPr lang="en-US" sz="1400">
                <a:highlight>
                  <a:srgbClr val="FFFF00"/>
                </a:highlight>
              </a:rPr>
              <a:t>ERCOT is considering focus of next week’s </a:t>
            </a:r>
          </a:p>
          <a:p>
            <a:r>
              <a:rPr lang="en-US" sz="1400">
                <a:highlight>
                  <a:srgbClr val="FFFF00"/>
                </a:highlight>
              </a:rPr>
              <a:t>ROS 4/14 and PRS 4/15 as educational </a:t>
            </a:r>
          </a:p>
          <a:p>
            <a:r>
              <a:rPr lang="en-US" sz="1400">
                <a:highlight>
                  <a:srgbClr val="FFFF00"/>
                </a:highlight>
              </a:rPr>
              <a:t>and for highlighting key issues. </a:t>
            </a:r>
          </a:p>
        </p:txBody>
      </p:sp>
    </p:spTree>
    <p:extLst>
      <p:ext uri="{BB962C8B-B14F-4D97-AF65-F5344CB8AC3E}">
        <p14:creationId xmlns:p14="http://schemas.microsoft.com/office/powerpoint/2010/main" val="249224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19375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96CBB725-065E-6A86-C27B-F94CD8690096}"/>
              </a:ext>
            </a:extLst>
          </p:cNvPr>
          <p:cNvSpPr>
            <a:spLocks noGrp="1"/>
          </p:cNvSpPr>
          <p:nvPr>
            <p:ph type="sldNum" sz="quarter" idx="12"/>
          </p:nvPr>
        </p:nvSpPr>
        <p:spPr/>
        <p:txBody>
          <a:bodyPr/>
          <a:lstStyle/>
          <a:p>
            <a:fld id="{BCDE79FB-97BA-492B-8D57-F1373F9ADA95}" type="slidenum">
              <a:rPr lang="en-US" smtClean="0"/>
              <a:t>40</a:t>
            </a:fld>
            <a:endParaRPr lang="en-US"/>
          </a:p>
        </p:txBody>
      </p:sp>
      <p:sp>
        <p:nvSpPr>
          <p:cNvPr id="3" name="TextBox 2">
            <a:extLst>
              <a:ext uri="{FF2B5EF4-FFF2-40B4-BE49-F238E27FC236}">
                <a16:creationId xmlns:a16="http://schemas.microsoft.com/office/drawing/2014/main" id="{C53A071A-6220-31ED-2C0D-1132E93D656D}"/>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D6C53108-9CDB-1336-1FD4-D931A635E14F}"/>
              </a:ext>
            </a:extLst>
          </p:cNvPr>
          <p:cNvSpPr txBox="1"/>
          <p:nvPr/>
        </p:nvSpPr>
        <p:spPr>
          <a:xfrm>
            <a:off x="660840" y="2324379"/>
            <a:ext cx="10870760" cy="18389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ERCOT has determined that the Large Load has a complete and valid set of interconnection studies (as determined through the process on the next slide) that accurately reflect current system conditions and are suitable for eligibility treatment </a:t>
            </a:r>
          </a:p>
          <a:p>
            <a:pPr lvl="2"/>
            <a:r>
              <a:rPr lang="en-US" sz="1400"/>
              <a:t>Studies that met the required criteria on or before March 4, 2026 are deemed to be complete and valid without further </a:t>
            </a:r>
            <a:r>
              <a:rPr lang="en-US" sz="1400">
                <a:solidFill>
                  <a:srgbClr val="FF0000"/>
                </a:solidFill>
              </a:rPr>
              <a:t>review under Section 9.2.1.4(3)</a:t>
            </a:r>
            <a:endParaRPr lang="en-US" sz="1400">
              <a:solidFill>
                <a:srgbClr val="FF0000"/>
              </a:solidFill>
              <a:cs typeface="+mn-cs"/>
            </a:endParaRPr>
          </a:p>
          <a:p>
            <a:pPr lvl="1"/>
            <a:r>
              <a:rPr lang="en-US" sz="1400"/>
              <a:t>ERCOT has determined that existing studies support inclusion as studied load, subject to meeting eligibility requirements under Section 9.2.1.2</a:t>
            </a:r>
          </a:p>
          <a:p>
            <a:pPr lvl="1"/>
            <a:r>
              <a:rPr lang="en-US" sz="1400">
                <a:solidFill>
                  <a:srgbClr val="FF0000"/>
                </a:solidFill>
              </a:rPr>
              <a:t>Loads included in the 2024 Permian Basin Reliability Plan Study are treated as complete and valid consistent with the criteria in Section 9.2.1.4(3)</a:t>
            </a:r>
            <a:endParaRPr lang="en-US" sz="1400">
              <a:cs typeface="+mn-cs"/>
            </a:endParaRPr>
          </a:p>
        </p:txBody>
      </p:sp>
      <p:sp>
        <p:nvSpPr>
          <p:cNvPr id="7" name="TextBox 6">
            <a:extLst>
              <a:ext uri="{FF2B5EF4-FFF2-40B4-BE49-F238E27FC236}">
                <a16:creationId xmlns:a16="http://schemas.microsoft.com/office/drawing/2014/main" id="{FD51F619-7BBE-9072-BB0D-95C042AD14A1}"/>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8" name="Text Placeholder 20">
            <a:extLst>
              <a:ext uri="{FF2B5EF4-FFF2-40B4-BE49-F238E27FC236}">
                <a16:creationId xmlns:a16="http://schemas.microsoft.com/office/drawing/2014/main" id="{DCD3CA4C-DA3B-8110-CD6C-DFEABC1FC854}"/>
              </a:ext>
            </a:extLst>
          </p:cNvPr>
          <p:cNvSpPr txBox="1">
            <a:spLocks/>
          </p:cNvSpPr>
          <p:nvPr/>
        </p:nvSpPr>
        <p:spPr>
          <a:xfrm>
            <a:off x="554736" y="6537009"/>
            <a:ext cx="827017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 Sections 9.2.1.4 and 9.2.1.1–9.2.1.2 (Evaluation of Existing Studies and Eligibility Treatment)</a:t>
            </a:r>
            <a:endParaRPr lang="de-DE" sz="1000"/>
          </a:p>
        </p:txBody>
      </p:sp>
      <p:sp>
        <p:nvSpPr>
          <p:cNvPr id="9" name="TextBox 8">
            <a:extLst>
              <a:ext uri="{FF2B5EF4-FFF2-40B4-BE49-F238E27FC236}">
                <a16:creationId xmlns:a16="http://schemas.microsoft.com/office/drawing/2014/main" id="{2AD810FB-98CD-AE15-025D-B81184B51C6B}"/>
              </a:ext>
            </a:extLst>
          </p:cNvPr>
          <p:cNvSpPr txBox="1"/>
          <p:nvPr/>
        </p:nvSpPr>
        <p:spPr>
          <a:xfrm>
            <a:off x="8733607" y="79905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11" name="Title 1">
            <a:extLst>
              <a:ext uri="{FF2B5EF4-FFF2-40B4-BE49-F238E27FC236}">
                <a16:creationId xmlns:a16="http://schemas.microsoft.com/office/drawing/2014/main" id="{0CBE24D7-B91F-4EFD-B70C-0DBF544D0079}"/>
              </a:ext>
            </a:extLst>
          </p:cNvPr>
          <p:cNvSpPr txBox="1">
            <a:spLocks/>
          </p:cNvSpPr>
          <p:nvPr/>
        </p:nvSpPr>
        <p:spPr>
          <a:xfrm>
            <a:off x="1469204" y="457200"/>
            <a:ext cx="10189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Interconnection Studies – Treatment of complete and valid existing studies</a:t>
            </a:r>
          </a:p>
        </p:txBody>
      </p:sp>
      <p:sp>
        <p:nvSpPr>
          <p:cNvPr id="12" name="TrackerNumBlue 7">
            <a:extLst>
              <a:ext uri="{FF2B5EF4-FFF2-40B4-BE49-F238E27FC236}">
                <a16:creationId xmlns:a16="http://schemas.microsoft.com/office/drawing/2014/main" id="{552F1162-36F3-2585-68C5-36D7B1618C34}"/>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779188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2E46-E5CD-1965-D881-1349667D9D8F}"/>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AB18C414-304C-5D30-153E-CCF5F57F4CDC}"/>
              </a:ext>
            </a:extLst>
          </p:cNvPr>
          <p:cNvGraphicFramePr>
            <a:graphicFrameLocks noChangeAspect="1"/>
          </p:cNvGraphicFramePr>
          <p:nvPr>
            <p:custDataLst>
              <p:tags r:id="rId1"/>
            </p:custDataLst>
            <p:extLst>
              <p:ext uri="{D42A27DB-BD31-4B8C-83A1-F6EECF244321}">
                <p14:modId xmlns:p14="http://schemas.microsoft.com/office/powerpoint/2010/main" val="1190645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5" name="Object 2" hidden="1">
                        <a:extLst>
                          <a:ext uri="{FF2B5EF4-FFF2-40B4-BE49-F238E27FC236}">
                            <a16:creationId xmlns:a16="http://schemas.microsoft.com/office/drawing/2014/main" id="{AB18C414-304C-5D30-153E-CCF5F57F4CD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58121819-85B1-3EF0-ED67-A38D64DDCA4A}"/>
              </a:ext>
            </a:extLst>
          </p:cNvPr>
          <p:cNvSpPr>
            <a:spLocks noGrp="1"/>
          </p:cNvSpPr>
          <p:nvPr>
            <p:ph type="sldNum" sz="quarter" idx="12"/>
          </p:nvPr>
        </p:nvSpPr>
        <p:spPr/>
        <p:txBody>
          <a:bodyPr/>
          <a:lstStyle/>
          <a:p>
            <a:fld id="{BCDE79FB-97BA-492B-8D57-F1373F9ADA95}" type="slidenum">
              <a:rPr lang="en-US" smtClean="0"/>
              <a:t>41</a:t>
            </a:fld>
            <a:endParaRPr lang="en-US"/>
          </a:p>
        </p:txBody>
      </p:sp>
      <p:sp>
        <p:nvSpPr>
          <p:cNvPr id="6" name="TextBox 5">
            <a:extLst>
              <a:ext uri="{FF2B5EF4-FFF2-40B4-BE49-F238E27FC236}">
                <a16:creationId xmlns:a16="http://schemas.microsoft.com/office/drawing/2014/main" id="{71B6FFB7-C0C1-DB87-0272-78D96BFFF3D0}"/>
              </a:ext>
            </a:extLst>
          </p:cNvPr>
          <p:cNvSpPr txBox="1">
            <a:spLocks/>
          </p:cNvSpPr>
          <p:nvPr/>
        </p:nvSpPr>
        <p:spPr>
          <a:xfrm>
            <a:off x="7489861" y="1594156"/>
            <a:ext cx="416873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Key takeaways</a:t>
            </a:r>
          </a:p>
        </p:txBody>
      </p:sp>
      <p:grpSp>
        <p:nvGrpSpPr>
          <p:cNvPr id="8" name="Group 7">
            <a:extLst>
              <a:ext uri="{FF2B5EF4-FFF2-40B4-BE49-F238E27FC236}">
                <a16:creationId xmlns:a16="http://schemas.microsoft.com/office/drawing/2014/main" id="{7F37001A-A33B-F447-D4D8-0D7DF0C7FDCF}"/>
              </a:ext>
            </a:extLst>
          </p:cNvPr>
          <p:cNvGrpSpPr/>
          <p:nvPr/>
        </p:nvGrpSpPr>
        <p:grpSpPr>
          <a:xfrm>
            <a:off x="554736" y="1984743"/>
            <a:ext cx="2802637" cy="256495"/>
            <a:chOff x="1257300" y="1665156"/>
            <a:chExt cx="2802637" cy="256495"/>
          </a:xfrm>
        </p:grpSpPr>
        <p:sp>
          <p:nvSpPr>
            <p:cNvPr id="9" name="TextBox 8">
              <a:extLst>
                <a:ext uri="{FF2B5EF4-FFF2-40B4-BE49-F238E27FC236}">
                  <a16:creationId xmlns:a16="http://schemas.microsoft.com/office/drawing/2014/main" id="{904ABB13-EAB3-61EC-3ADD-E9DEC3E7AD03}"/>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1: </a:t>
              </a:r>
              <a:r>
                <a:rPr lang="en-US" sz="1400" b="1"/>
                <a:t>Date ordered list</a:t>
              </a:r>
            </a:p>
          </p:txBody>
        </p:sp>
        <p:cxnSp>
          <p:nvCxnSpPr>
            <p:cNvPr id="10" name="LineBasicDefault 7">
              <a:extLst>
                <a:ext uri="{FF2B5EF4-FFF2-40B4-BE49-F238E27FC236}">
                  <a16:creationId xmlns:a16="http://schemas.microsoft.com/office/drawing/2014/main" id="{6FDA23E1-6A7B-6EEE-0BD1-83D05B47BB5B}"/>
                </a:ext>
              </a:extLst>
            </p:cNvPr>
            <p:cNvCxnSpPr>
              <a:cxnSpLocks/>
            </p:cNvCxnSpPr>
            <p:nvPr>
              <p:custDataLst>
                <p:tags r:id="rId1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5760D730-E87F-B80E-10FC-1010BA4AFF9F}"/>
              </a:ext>
            </a:extLst>
          </p:cNvPr>
          <p:cNvGrpSpPr/>
          <p:nvPr/>
        </p:nvGrpSpPr>
        <p:grpSpPr>
          <a:xfrm>
            <a:off x="4135956" y="1984743"/>
            <a:ext cx="2802637" cy="256495"/>
            <a:chOff x="1257300" y="1665156"/>
            <a:chExt cx="2802637" cy="256495"/>
          </a:xfrm>
        </p:grpSpPr>
        <p:sp>
          <p:nvSpPr>
            <p:cNvPr id="12" name="TextBox 11">
              <a:extLst>
                <a:ext uri="{FF2B5EF4-FFF2-40B4-BE49-F238E27FC236}">
                  <a16:creationId xmlns:a16="http://schemas.microsoft.com/office/drawing/2014/main" id="{35D154B1-63B4-A8DF-B417-7B6AA4671D81}"/>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2: </a:t>
              </a:r>
              <a:r>
                <a:rPr lang="en-US" sz="1400" b="1"/>
                <a:t>Sequential Evaluation</a:t>
              </a:r>
            </a:p>
          </p:txBody>
        </p:sp>
        <p:cxnSp>
          <p:nvCxnSpPr>
            <p:cNvPr id="26" name="LineBasicDefault 7">
              <a:extLst>
                <a:ext uri="{FF2B5EF4-FFF2-40B4-BE49-F238E27FC236}">
                  <a16:creationId xmlns:a16="http://schemas.microsoft.com/office/drawing/2014/main" id="{06F8A9A7-D8B4-57AC-CEFC-324AFB6FE91C}"/>
                </a:ext>
              </a:extLst>
            </p:cNvPr>
            <p:cNvCxnSpPr>
              <a:cxnSpLocks/>
            </p:cNvCxnSpPr>
            <p:nvPr>
              <p:custDataLst>
                <p:tags r:id="rId1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Rectangle 27">
            <a:extLst>
              <a:ext uri="{FF2B5EF4-FFF2-40B4-BE49-F238E27FC236}">
                <a16:creationId xmlns:a16="http://schemas.microsoft.com/office/drawing/2014/main" id="{93D57A20-F31C-DF77-DC4A-2398442ABB01}"/>
              </a:ext>
            </a:extLst>
          </p:cNvPr>
          <p:cNvSpPr/>
          <p:nvPr/>
        </p:nvSpPr>
        <p:spPr>
          <a:xfrm>
            <a:off x="413595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29" name="Rectangle 28">
            <a:extLst>
              <a:ext uri="{FF2B5EF4-FFF2-40B4-BE49-F238E27FC236}">
                <a16:creationId xmlns:a16="http://schemas.microsoft.com/office/drawing/2014/main" id="{303961EF-C90E-3245-4B64-F270859BDAC3}"/>
              </a:ext>
            </a:extLst>
          </p:cNvPr>
          <p:cNvSpPr/>
          <p:nvPr/>
        </p:nvSpPr>
        <p:spPr>
          <a:xfrm>
            <a:off x="413595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43" name="Rectangle 42">
            <a:extLst>
              <a:ext uri="{FF2B5EF4-FFF2-40B4-BE49-F238E27FC236}">
                <a16:creationId xmlns:a16="http://schemas.microsoft.com/office/drawing/2014/main" id="{33E6FF0A-6C4F-1A6F-0418-382CB4C517B0}"/>
              </a:ext>
            </a:extLst>
          </p:cNvPr>
          <p:cNvSpPr/>
          <p:nvPr/>
        </p:nvSpPr>
        <p:spPr>
          <a:xfrm>
            <a:off x="413595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49" name="Rectangle 48">
            <a:extLst>
              <a:ext uri="{FF2B5EF4-FFF2-40B4-BE49-F238E27FC236}">
                <a16:creationId xmlns:a16="http://schemas.microsoft.com/office/drawing/2014/main" id="{52B95705-F04B-7EA4-D302-AD3C0C60325A}"/>
              </a:ext>
            </a:extLst>
          </p:cNvPr>
          <p:cNvSpPr/>
          <p:nvPr/>
        </p:nvSpPr>
        <p:spPr>
          <a:xfrm>
            <a:off x="413595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50" name="Rectangle 49">
            <a:extLst>
              <a:ext uri="{FF2B5EF4-FFF2-40B4-BE49-F238E27FC236}">
                <a16:creationId xmlns:a16="http://schemas.microsoft.com/office/drawing/2014/main" id="{27427D7F-0F97-5152-0912-F3A1F73F6E56}"/>
              </a:ext>
            </a:extLst>
          </p:cNvPr>
          <p:cNvSpPr/>
          <p:nvPr/>
        </p:nvSpPr>
        <p:spPr>
          <a:xfrm>
            <a:off x="413595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52" name="Rectangle 51">
            <a:extLst>
              <a:ext uri="{FF2B5EF4-FFF2-40B4-BE49-F238E27FC236}">
                <a16:creationId xmlns:a16="http://schemas.microsoft.com/office/drawing/2014/main" id="{B7D29D4A-8A6E-ED9D-1567-72DBA4F921BE}"/>
              </a:ext>
            </a:extLst>
          </p:cNvPr>
          <p:cNvSpPr/>
          <p:nvPr/>
        </p:nvSpPr>
        <p:spPr>
          <a:xfrm>
            <a:off x="413595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53" name="Rectangle 52">
            <a:extLst>
              <a:ext uri="{FF2B5EF4-FFF2-40B4-BE49-F238E27FC236}">
                <a16:creationId xmlns:a16="http://schemas.microsoft.com/office/drawing/2014/main" id="{8D4094DD-73BE-044C-6B8C-4009ABA1D5FE}"/>
              </a:ext>
            </a:extLst>
          </p:cNvPr>
          <p:cNvSpPr/>
          <p:nvPr/>
        </p:nvSpPr>
        <p:spPr>
          <a:xfrm>
            <a:off x="413595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grpSp>
        <p:nvGrpSpPr>
          <p:cNvPr id="68" name="ChevronBlue 97">
            <a:extLst>
              <a:ext uri="{FF2B5EF4-FFF2-40B4-BE49-F238E27FC236}">
                <a16:creationId xmlns:a16="http://schemas.microsoft.com/office/drawing/2014/main" id="{D1AAC523-FDBE-8D75-2C27-DE48BA0B6BA4}"/>
              </a:ext>
            </a:extLst>
          </p:cNvPr>
          <p:cNvGrpSpPr>
            <a:grpSpLocks noChangeAspect="1"/>
          </p:cNvGrpSpPr>
          <p:nvPr>
            <p:custDataLst>
              <p:tags r:id="rId2"/>
            </p:custDataLst>
          </p:nvPr>
        </p:nvGrpSpPr>
        <p:grpSpPr>
          <a:xfrm>
            <a:off x="3582934" y="2056676"/>
            <a:ext cx="327461" cy="327461"/>
            <a:chOff x="1016000" y="1016000"/>
            <a:chExt cx="396228" cy="396228"/>
          </a:xfrm>
        </p:grpSpPr>
        <p:sp>
          <p:nvSpPr>
            <p:cNvPr id="72" name="Oval 71">
              <a:extLst>
                <a:ext uri="{FF2B5EF4-FFF2-40B4-BE49-F238E27FC236}">
                  <a16:creationId xmlns:a16="http://schemas.microsoft.com/office/drawing/2014/main" id="{B8A54F3C-15A5-7E42-9644-B410601FBA70}"/>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11F1A4FC-AC12-AC21-AC0F-34594D803F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75" name="Group 74">
            <a:extLst>
              <a:ext uri="{FF2B5EF4-FFF2-40B4-BE49-F238E27FC236}">
                <a16:creationId xmlns:a16="http://schemas.microsoft.com/office/drawing/2014/main" id="{C36B6930-F3E3-B409-8182-50EDB4346FDA}"/>
              </a:ext>
            </a:extLst>
          </p:cNvPr>
          <p:cNvGrpSpPr/>
          <p:nvPr/>
        </p:nvGrpSpPr>
        <p:grpSpPr>
          <a:xfrm>
            <a:off x="554736" y="1594156"/>
            <a:ext cx="6383857" cy="256495"/>
            <a:chOff x="1257300" y="1665156"/>
            <a:chExt cx="2802637" cy="256495"/>
          </a:xfrm>
        </p:grpSpPr>
        <p:sp>
          <p:nvSpPr>
            <p:cNvPr id="77" name="TextBox 76">
              <a:extLst>
                <a:ext uri="{FF2B5EF4-FFF2-40B4-BE49-F238E27FC236}">
                  <a16:creationId xmlns:a16="http://schemas.microsoft.com/office/drawing/2014/main" id="{1F825372-E145-FCCA-2B75-83F706D1E36D}"/>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Process for evaluating study validity for loads that qualify after March 4</a:t>
              </a:r>
            </a:p>
          </p:txBody>
        </p:sp>
        <p:cxnSp>
          <p:nvCxnSpPr>
            <p:cNvPr id="78" name="LineBasicDefault 7">
              <a:extLst>
                <a:ext uri="{FF2B5EF4-FFF2-40B4-BE49-F238E27FC236}">
                  <a16:creationId xmlns:a16="http://schemas.microsoft.com/office/drawing/2014/main" id="{6E8BF7FA-F00F-F3E2-6294-B85DEC185168}"/>
                </a:ext>
              </a:extLst>
            </p:cNvPr>
            <p:cNvCxnSpPr>
              <a:cxnSpLocks/>
            </p:cNvCxnSpPr>
            <p:nvPr>
              <p:custDataLst>
                <p:tags r:id="rId9"/>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9" name="TextBox 78">
            <a:extLst>
              <a:ext uri="{FF2B5EF4-FFF2-40B4-BE49-F238E27FC236}">
                <a16:creationId xmlns:a16="http://schemas.microsoft.com/office/drawing/2014/main" id="{E24CF89D-D328-6263-67D5-8CB2D9188C49}"/>
              </a:ext>
            </a:extLst>
          </p:cNvPr>
          <p:cNvSpPr txBox="1">
            <a:spLocks/>
          </p:cNvSpPr>
          <p:nvPr/>
        </p:nvSpPr>
        <p:spPr>
          <a:xfrm>
            <a:off x="7464425" y="1984743"/>
            <a:ext cx="4438615" cy="450892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a:t>Loads with a milestone date</a:t>
            </a:r>
            <a:r>
              <a:rPr lang="en-US" sz="1400" b="1" baseline="30000"/>
              <a:t>1</a:t>
            </a:r>
            <a:r>
              <a:rPr lang="en-US" sz="1400" b="1"/>
              <a:t> on or before March 4, 2026 that meet the criteria in Section 9.2.1.4(3) are considered to have valid studies </a:t>
            </a:r>
            <a:r>
              <a:rPr lang="en-US" sz="1400"/>
              <a:t>with no additional evaluation</a:t>
            </a:r>
          </a:p>
          <a:p>
            <a:pPr marL="285750" indent="-285750">
              <a:buFont typeface="Arial" panose="020B0604020202020204" pitchFamily="34" charset="0"/>
              <a:buChar char="•"/>
            </a:pPr>
            <a:r>
              <a:rPr lang="en-US" sz="1400" b="1"/>
              <a:t>ERCOT orders remaining loads sequentially by milestone date to evaluate legacy interconnection studies</a:t>
            </a:r>
            <a:endParaRPr lang="en-US" sz="1400"/>
          </a:p>
          <a:p>
            <a:pPr marL="834390" lvl="1" indent="-285750"/>
            <a:r>
              <a:rPr lang="en-US" sz="1200" b="1"/>
              <a:t>If two loads share the same date, </a:t>
            </a:r>
            <a:r>
              <a:rPr lang="en-US" sz="1200" b="1">
                <a:solidFill>
                  <a:srgbClr val="FF0000"/>
                </a:solidFill>
              </a:rPr>
              <a:t>ERCOT applies pathway-based tie-breakers</a:t>
            </a:r>
            <a:r>
              <a:rPr lang="en-US" sz="1200">
                <a:solidFill>
                  <a:srgbClr val="FF0000"/>
                </a:solidFill>
              </a:rPr>
              <a:t> (e.g., RPG-based loads prioritized over LLIS, then submission timing)</a:t>
            </a:r>
            <a:endParaRPr lang="en-US" sz="1200"/>
          </a:p>
          <a:p>
            <a:pPr marL="285750" indent="-285750">
              <a:buFont typeface="Arial" panose="020B0604020202020204" pitchFamily="34" charset="0"/>
              <a:buChar char="•"/>
            </a:pPr>
            <a:r>
              <a:rPr lang="en-US" sz="1400" b="1"/>
              <a:t>Milestone date depends on interconnection pathway:</a:t>
            </a:r>
          </a:p>
          <a:p>
            <a:pPr marL="626745" lvl="1" indent="-285750">
              <a:buFont typeface="Arial" panose="020B0604020202020204" pitchFamily="34" charset="0"/>
              <a:buChar char="­"/>
            </a:pPr>
            <a:r>
              <a:rPr lang="en-US"/>
              <a:t>RPG loads - date of RPG endorsement</a:t>
            </a:r>
            <a:endParaRPr lang="en-US">
              <a:cs typeface="Arial"/>
            </a:endParaRPr>
          </a:p>
          <a:p>
            <a:pPr marL="626745" lvl="1" indent="-285750">
              <a:buFont typeface="Arial" panose="020B0604020202020204" pitchFamily="34" charset="0"/>
              <a:buChar char="­"/>
            </a:pPr>
            <a:r>
              <a:rPr lang="en-US"/>
              <a:t>LLIS loads - date legacy PG 9.4 and 9.5 satisfied</a:t>
            </a:r>
            <a:endParaRPr lang="en-US" b="1">
              <a:cs typeface="Arial"/>
            </a:endParaRPr>
          </a:p>
          <a:p>
            <a:pPr marL="285750" indent="-285750">
              <a:buFont typeface="Arial" panose="020B0604020202020204" pitchFamily="34" charset="0"/>
              <a:buChar char="•"/>
            </a:pPr>
            <a:r>
              <a:rPr lang="en-US" sz="1400" b="1">
                <a:ea typeface="+mn-lt"/>
                <a:cs typeface="+mn-lt"/>
              </a:rPr>
              <a:t>Earlier loads are validated first</a:t>
            </a:r>
            <a:r>
              <a:rPr lang="en-US" sz="1400">
                <a:ea typeface="+mn-lt"/>
                <a:cs typeface="+mn-lt"/>
              </a:rPr>
              <a:t>; subsequent ones remain valid only if previously validated loads are either outside the study area or included in the study</a:t>
            </a:r>
          </a:p>
          <a:p>
            <a:pPr marL="834390" lvl="1" indent="-285750"/>
            <a:endParaRPr lang="en-US" sz="1200">
              <a:ea typeface="+mn-lt"/>
              <a:cs typeface="+mn-lt"/>
            </a:endParaRPr>
          </a:p>
        </p:txBody>
      </p:sp>
      <p:sp>
        <p:nvSpPr>
          <p:cNvPr id="80" name="TrackerNumWhite 126">
            <a:extLst>
              <a:ext uri="{FF2B5EF4-FFF2-40B4-BE49-F238E27FC236}">
                <a16:creationId xmlns:a16="http://schemas.microsoft.com/office/drawing/2014/main" id="{7C85D7D7-BB77-C18E-D54C-D094A12E87B5}"/>
              </a:ext>
            </a:extLst>
          </p:cNvPr>
          <p:cNvSpPr/>
          <p:nvPr/>
        </p:nvSpPr>
        <p:spPr>
          <a:xfrm>
            <a:off x="7896291" y="3577544"/>
            <a:ext cx="279340" cy="279340"/>
          </a:xfrm>
          <a:prstGeom prst="ellipse">
            <a:avLst/>
          </a:prstGeom>
          <a:solidFill>
            <a:srgbClr val="3DBED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1</a:t>
            </a:r>
          </a:p>
        </p:txBody>
      </p:sp>
      <p:sp>
        <p:nvSpPr>
          <p:cNvPr id="81" name="4. Footnote">
            <a:extLst>
              <a:ext uri="{FF2B5EF4-FFF2-40B4-BE49-F238E27FC236}">
                <a16:creationId xmlns:a16="http://schemas.microsoft.com/office/drawing/2014/main" id="{B0E58E24-A0E5-C580-6BFE-DBC8DAAE0C53}"/>
              </a:ext>
            </a:extLst>
          </p:cNvPr>
          <p:cNvSpPr txBox="1"/>
          <p:nvPr>
            <p:custDataLst>
              <p:tags r:id="rId3"/>
            </p:custDataLst>
          </p:nvPr>
        </p:nvSpPr>
        <p:spPr>
          <a:xfrm>
            <a:off x="554736" y="6486409"/>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solidFill>
                  <a:srgbClr val="FF0000"/>
                </a:solidFill>
              </a:rPr>
              <a:t>Reference: Batch Zero PGRR145 (April 4, 2026), Section 9.2.1.4 (Evaluation of Existing Studies for Large Loads)</a:t>
            </a:r>
          </a:p>
        </p:txBody>
      </p:sp>
      <p:sp>
        <p:nvSpPr>
          <p:cNvPr id="82" name="4. Footnote">
            <a:extLst>
              <a:ext uri="{FF2B5EF4-FFF2-40B4-BE49-F238E27FC236}">
                <a16:creationId xmlns:a16="http://schemas.microsoft.com/office/drawing/2014/main" id="{8AD431F0-3628-8262-89B2-5CF0AF639144}"/>
              </a:ext>
            </a:extLst>
          </p:cNvPr>
          <p:cNvSpPr txBox="1"/>
          <p:nvPr>
            <p:custDataLst>
              <p:tags r:id="rId4"/>
            </p:custDataLst>
          </p:nvPr>
        </p:nvSpPr>
        <p:spPr>
          <a:xfrm>
            <a:off x="554736" y="6327700"/>
            <a:ext cx="908623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1. Milestone date reflects the date a load meets applicable eligibility criteria (RPG endorsement or completion of LLIS requirements, including execution of an interconnection agreement)</a:t>
            </a:r>
          </a:p>
        </p:txBody>
      </p:sp>
      <p:sp>
        <p:nvSpPr>
          <p:cNvPr id="83" name="Rectangle 82">
            <a:extLst>
              <a:ext uri="{FF2B5EF4-FFF2-40B4-BE49-F238E27FC236}">
                <a16:creationId xmlns:a16="http://schemas.microsoft.com/office/drawing/2014/main" id="{79D587BF-2530-AF51-8BFB-E89E9B316803}"/>
              </a:ext>
            </a:extLst>
          </p:cNvPr>
          <p:cNvSpPr/>
          <p:nvPr/>
        </p:nvSpPr>
        <p:spPr>
          <a:xfrm>
            <a:off x="55473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84" name="Rectangle 83">
            <a:extLst>
              <a:ext uri="{FF2B5EF4-FFF2-40B4-BE49-F238E27FC236}">
                <a16:creationId xmlns:a16="http://schemas.microsoft.com/office/drawing/2014/main" id="{14F616E5-819D-2E94-9C93-079C0DB74B5C}"/>
              </a:ext>
            </a:extLst>
          </p:cNvPr>
          <p:cNvSpPr/>
          <p:nvPr/>
        </p:nvSpPr>
        <p:spPr>
          <a:xfrm>
            <a:off x="55473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85" name="Rectangle 84">
            <a:extLst>
              <a:ext uri="{FF2B5EF4-FFF2-40B4-BE49-F238E27FC236}">
                <a16:creationId xmlns:a16="http://schemas.microsoft.com/office/drawing/2014/main" id="{71172AFD-70B2-5128-9C41-27C27698A30F}"/>
              </a:ext>
            </a:extLst>
          </p:cNvPr>
          <p:cNvSpPr/>
          <p:nvPr/>
        </p:nvSpPr>
        <p:spPr>
          <a:xfrm>
            <a:off x="55473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86" name="Rectangle 85">
            <a:extLst>
              <a:ext uri="{FF2B5EF4-FFF2-40B4-BE49-F238E27FC236}">
                <a16:creationId xmlns:a16="http://schemas.microsoft.com/office/drawing/2014/main" id="{14F7F703-A963-38BD-A0A8-2BB051C50BFF}"/>
              </a:ext>
            </a:extLst>
          </p:cNvPr>
          <p:cNvSpPr/>
          <p:nvPr/>
        </p:nvSpPr>
        <p:spPr>
          <a:xfrm>
            <a:off x="55473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87" name="Rectangle 86">
            <a:extLst>
              <a:ext uri="{FF2B5EF4-FFF2-40B4-BE49-F238E27FC236}">
                <a16:creationId xmlns:a16="http://schemas.microsoft.com/office/drawing/2014/main" id="{21A7EDB6-2457-C91D-9B00-8F5AF130C437}"/>
              </a:ext>
            </a:extLst>
          </p:cNvPr>
          <p:cNvSpPr/>
          <p:nvPr/>
        </p:nvSpPr>
        <p:spPr>
          <a:xfrm>
            <a:off x="55473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88" name="Rectangle 87">
            <a:extLst>
              <a:ext uri="{FF2B5EF4-FFF2-40B4-BE49-F238E27FC236}">
                <a16:creationId xmlns:a16="http://schemas.microsoft.com/office/drawing/2014/main" id="{5889D7B8-A101-D5BF-3992-50D3C4627F75}"/>
              </a:ext>
            </a:extLst>
          </p:cNvPr>
          <p:cNvSpPr/>
          <p:nvPr/>
        </p:nvSpPr>
        <p:spPr>
          <a:xfrm>
            <a:off x="55473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89" name="Rectangle 88">
            <a:extLst>
              <a:ext uri="{FF2B5EF4-FFF2-40B4-BE49-F238E27FC236}">
                <a16:creationId xmlns:a16="http://schemas.microsoft.com/office/drawing/2014/main" id="{3EDC8E2C-58BB-E085-37B4-A4F2E8F56349}"/>
              </a:ext>
            </a:extLst>
          </p:cNvPr>
          <p:cNvSpPr/>
          <p:nvPr/>
        </p:nvSpPr>
        <p:spPr>
          <a:xfrm>
            <a:off x="55473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sp>
        <p:nvSpPr>
          <p:cNvPr id="90" name="Rectangle 89">
            <a:extLst>
              <a:ext uri="{FF2B5EF4-FFF2-40B4-BE49-F238E27FC236}">
                <a16:creationId xmlns:a16="http://schemas.microsoft.com/office/drawing/2014/main" id="{D91CC0FD-6586-61B4-8DAC-53B60E4FBB93}"/>
              </a:ext>
            </a:extLst>
          </p:cNvPr>
          <p:cNvSpPr/>
          <p:nvPr/>
        </p:nvSpPr>
        <p:spPr>
          <a:xfrm>
            <a:off x="480501" y="3299070"/>
            <a:ext cx="2951607" cy="9983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ckerNumWhite 126">
            <a:extLst>
              <a:ext uri="{FF2B5EF4-FFF2-40B4-BE49-F238E27FC236}">
                <a16:creationId xmlns:a16="http://schemas.microsoft.com/office/drawing/2014/main" id="{78FFCA9D-011C-37A5-2798-698803372D03}"/>
              </a:ext>
            </a:extLst>
          </p:cNvPr>
          <p:cNvSpPr/>
          <p:nvPr>
            <p:custDataLst>
              <p:tags r:id="rId5"/>
            </p:custDataLst>
          </p:nvPr>
        </p:nvSpPr>
        <p:spPr>
          <a:xfrm>
            <a:off x="288960" y="3173332"/>
            <a:ext cx="279340" cy="279340"/>
          </a:xfrm>
          <a:prstGeom prst="ellipse">
            <a:avLst/>
          </a:prstGeom>
          <a:solidFill>
            <a:srgbClr val="3DBED1"/>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92" name="Oval 91">
            <a:extLst>
              <a:ext uri="{FF2B5EF4-FFF2-40B4-BE49-F238E27FC236}">
                <a16:creationId xmlns:a16="http://schemas.microsoft.com/office/drawing/2014/main" id="{CC2235C9-D99C-C2D1-C24B-47B1D893B627}"/>
              </a:ext>
            </a:extLst>
          </p:cNvPr>
          <p:cNvSpPr/>
          <p:nvPr/>
        </p:nvSpPr>
        <p:spPr>
          <a:xfrm>
            <a:off x="3972225" y="2393650"/>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3" name="Oval 92">
            <a:extLst>
              <a:ext uri="{FF2B5EF4-FFF2-40B4-BE49-F238E27FC236}">
                <a16:creationId xmlns:a16="http://schemas.microsoft.com/office/drawing/2014/main" id="{2FA36309-837C-F3FA-C115-8D78009FB23B}"/>
              </a:ext>
            </a:extLst>
          </p:cNvPr>
          <p:cNvSpPr/>
          <p:nvPr/>
        </p:nvSpPr>
        <p:spPr>
          <a:xfrm>
            <a:off x="3972225" y="2889738"/>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4" name="Oval 93">
            <a:extLst>
              <a:ext uri="{FF2B5EF4-FFF2-40B4-BE49-F238E27FC236}">
                <a16:creationId xmlns:a16="http://schemas.microsoft.com/office/drawing/2014/main" id="{21F8E68E-825C-6FC2-54F8-26294286429A}"/>
              </a:ext>
            </a:extLst>
          </p:cNvPr>
          <p:cNvSpPr/>
          <p:nvPr/>
        </p:nvSpPr>
        <p:spPr>
          <a:xfrm>
            <a:off x="3972225" y="3390885"/>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5" name="Oval 94">
            <a:extLst>
              <a:ext uri="{FF2B5EF4-FFF2-40B4-BE49-F238E27FC236}">
                <a16:creationId xmlns:a16="http://schemas.microsoft.com/office/drawing/2014/main" id="{D92DE591-43B6-0F19-48FC-E70A9E2D3AC3}"/>
              </a:ext>
            </a:extLst>
          </p:cNvPr>
          <p:cNvSpPr/>
          <p:nvPr/>
        </p:nvSpPr>
        <p:spPr>
          <a:xfrm>
            <a:off x="3972225" y="4383171"/>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6" name="Oval 95">
            <a:extLst>
              <a:ext uri="{FF2B5EF4-FFF2-40B4-BE49-F238E27FC236}">
                <a16:creationId xmlns:a16="http://schemas.microsoft.com/office/drawing/2014/main" id="{6536453C-0B81-2CBA-C6D7-C33B22E0D3B9}"/>
              </a:ext>
            </a:extLst>
          </p:cNvPr>
          <p:cNvSpPr/>
          <p:nvPr/>
        </p:nvSpPr>
        <p:spPr>
          <a:xfrm>
            <a:off x="3972224" y="5375457"/>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7" name="Rectangle 96">
            <a:extLst>
              <a:ext uri="{FF2B5EF4-FFF2-40B4-BE49-F238E27FC236}">
                <a16:creationId xmlns:a16="http://schemas.microsoft.com/office/drawing/2014/main" id="{4212961B-9015-D9D2-AFFA-BA40D1708556}"/>
              </a:ext>
            </a:extLst>
          </p:cNvPr>
          <p:cNvSpPr/>
          <p:nvPr/>
        </p:nvSpPr>
        <p:spPr>
          <a:xfrm>
            <a:off x="4134202" y="3856884"/>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98" name="Oval 97">
            <a:extLst>
              <a:ext uri="{FF2B5EF4-FFF2-40B4-BE49-F238E27FC236}">
                <a16:creationId xmlns:a16="http://schemas.microsoft.com/office/drawing/2014/main" id="{C31CAE00-4CA0-BAAB-752F-4DE4A69EAA5F}"/>
              </a:ext>
            </a:extLst>
          </p:cNvPr>
          <p:cNvSpPr/>
          <p:nvPr/>
        </p:nvSpPr>
        <p:spPr>
          <a:xfrm>
            <a:off x="3972225" y="3882079"/>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9" name="Rectangle 98">
            <a:extLst>
              <a:ext uri="{FF2B5EF4-FFF2-40B4-BE49-F238E27FC236}">
                <a16:creationId xmlns:a16="http://schemas.microsoft.com/office/drawing/2014/main" id="{818C7F16-59D0-3442-1CFA-E7E929812390}"/>
              </a:ext>
            </a:extLst>
          </p:cNvPr>
          <p:cNvSpPr/>
          <p:nvPr/>
        </p:nvSpPr>
        <p:spPr>
          <a:xfrm>
            <a:off x="4134202" y="4849169"/>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100" name="Oval 99">
            <a:extLst>
              <a:ext uri="{FF2B5EF4-FFF2-40B4-BE49-F238E27FC236}">
                <a16:creationId xmlns:a16="http://schemas.microsoft.com/office/drawing/2014/main" id="{D7188370-A313-3A3C-2EF2-53E4C481E251}"/>
              </a:ext>
            </a:extLst>
          </p:cNvPr>
          <p:cNvSpPr/>
          <p:nvPr/>
        </p:nvSpPr>
        <p:spPr>
          <a:xfrm>
            <a:off x="3972225" y="4879314"/>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101" name="TextBox 100">
            <a:extLst>
              <a:ext uri="{FF2B5EF4-FFF2-40B4-BE49-F238E27FC236}">
                <a16:creationId xmlns:a16="http://schemas.microsoft.com/office/drawing/2014/main" id="{E439F612-DF14-F349-4274-72FF4E46C87E}"/>
              </a:ext>
            </a:extLst>
          </p:cNvPr>
          <p:cNvSpPr txBox="1"/>
          <p:nvPr/>
        </p:nvSpPr>
        <p:spPr>
          <a:xfrm>
            <a:off x="6646459" y="1323525"/>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grpSp>
        <p:nvGrpSpPr>
          <p:cNvPr id="102" name="Group 101">
            <a:extLst>
              <a:ext uri="{FF2B5EF4-FFF2-40B4-BE49-F238E27FC236}">
                <a16:creationId xmlns:a16="http://schemas.microsoft.com/office/drawing/2014/main" id="{1C26B48B-A405-4625-A661-80AB8495D864}"/>
              </a:ext>
            </a:extLst>
          </p:cNvPr>
          <p:cNvGrpSpPr/>
          <p:nvPr/>
        </p:nvGrpSpPr>
        <p:grpSpPr>
          <a:xfrm>
            <a:off x="10370004" y="1042370"/>
            <a:ext cx="1533036" cy="442738"/>
            <a:chOff x="9401664" y="1083466"/>
            <a:chExt cx="1533036" cy="442738"/>
          </a:xfrm>
        </p:grpSpPr>
        <p:grpSp>
          <p:nvGrpSpPr>
            <p:cNvPr id="103" name="Group 102">
              <a:extLst>
                <a:ext uri="{FF2B5EF4-FFF2-40B4-BE49-F238E27FC236}">
                  <a16:creationId xmlns:a16="http://schemas.microsoft.com/office/drawing/2014/main" id="{357072EC-98F9-A174-EA8E-D65F0BDEABFC}"/>
                </a:ext>
              </a:extLst>
            </p:cNvPr>
            <p:cNvGrpSpPr/>
            <p:nvPr/>
          </p:nvGrpSpPr>
          <p:grpSpPr>
            <a:xfrm>
              <a:off x="9401664" y="1343324"/>
              <a:ext cx="672536" cy="182880"/>
              <a:chOff x="8771271" y="1068725"/>
              <a:chExt cx="672536" cy="182880"/>
            </a:xfrm>
          </p:grpSpPr>
          <p:sp>
            <p:nvSpPr>
              <p:cNvPr id="110" name="Rectangle 109">
                <a:extLst>
                  <a:ext uri="{FF2B5EF4-FFF2-40B4-BE49-F238E27FC236}">
                    <a16:creationId xmlns:a16="http://schemas.microsoft.com/office/drawing/2014/main" id="{0E651168-6BDC-46D1-0B4B-3DFA649A8A81}"/>
                  </a:ext>
                </a:extLst>
              </p:cNvPr>
              <p:cNvSpPr/>
              <p:nvPr/>
            </p:nvSpPr>
            <p:spPr>
              <a:xfrm>
                <a:off x="8771271" y="1068725"/>
                <a:ext cx="182880" cy="182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11" name="TextBox 110">
                <a:extLst>
                  <a:ext uri="{FF2B5EF4-FFF2-40B4-BE49-F238E27FC236}">
                    <a16:creationId xmlns:a16="http://schemas.microsoft.com/office/drawing/2014/main" id="{86AC83F1-2C15-1002-5F55-D4EA1E6D0089}"/>
                  </a:ext>
                </a:extLst>
              </p:cNvPr>
              <p:cNvSpPr txBox="1">
                <a:spLocks/>
              </p:cNvSpPr>
              <p:nvPr/>
            </p:nvSpPr>
            <p:spPr>
              <a:xfrm>
                <a:off x="9065085"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RPG</a:t>
                </a:r>
              </a:p>
            </p:txBody>
          </p:sp>
        </p:grpSp>
        <p:grpSp>
          <p:nvGrpSpPr>
            <p:cNvPr id="104" name="Group 103">
              <a:extLst>
                <a:ext uri="{FF2B5EF4-FFF2-40B4-BE49-F238E27FC236}">
                  <a16:creationId xmlns:a16="http://schemas.microsoft.com/office/drawing/2014/main" id="{9334411F-5DE9-F0B5-0479-278BBE94B7FB}"/>
                </a:ext>
              </a:extLst>
            </p:cNvPr>
            <p:cNvGrpSpPr/>
            <p:nvPr/>
          </p:nvGrpSpPr>
          <p:grpSpPr>
            <a:xfrm>
              <a:off x="10193864" y="1343324"/>
              <a:ext cx="672536" cy="182880"/>
              <a:chOff x="9839784" y="1068725"/>
              <a:chExt cx="672536" cy="182880"/>
            </a:xfrm>
          </p:grpSpPr>
          <p:sp>
            <p:nvSpPr>
              <p:cNvPr id="108" name="Rectangle 107">
                <a:extLst>
                  <a:ext uri="{FF2B5EF4-FFF2-40B4-BE49-F238E27FC236}">
                    <a16:creationId xmlns:a16="http://schemas.microsoft.com/office/drawing/2014/main" id="{2F091E16-97E6-CEC4-E009-2072DB08B940}"/>
                  </a:ext>
                </a:extLst>
              </p:cNvPr>
              <p:cNvSpPr/>
              <p:nvPr/>
            </p:nvSpPr>
            <p:spPr>
              <a:xfrm>
                <a:off x="9839784" y="1068725"/>
                <a:ext cx="182880" cy="182880"/>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09" name="TextBox 108">
                <a:extLst>
                  <a:ext uri="{FF2B5EF4-FFF2-40B4-BE49-F238E27FC236}">
                    <a16:creationId xmlns:a16="http://schemas.microsoft.com/office/drawing/2014/main" id="{776D57DF-9C2F-B582-926A-28BD78903EF6}"/>
                  </a:ext>
                </a:extLst>
              </p:cNvPr>
              <p:cNvSpPr txBox="1">
                <a:spLocks/>
              </p:cNvSpPr>
              <p:nvPr/>
            </p:nvSpPr>
            <p:spPr>
              <a:xfrm>
                <a:off x="10133598"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LLIS</a:t>
                </a:r>
              </a:p>
            </p:txBody>
          </p:sp>
        </p:grpSp>
        <p:grpSp>
          <p:nvGrpSpPr>
            <p:cNvPr id="105" name="Group 104">
              <a:extLst>
                <a:ext uri="{FF2B5EF4-FFF2-40B4-BE49-F238E27FC236}">
                  <a16:creationId xmlns:a16="http://schemas.microsoft.com/office/drawing/2014/main" id="{D7628FF4-9C8F-02CB-9640-539C21FA8077}"/>
                </a:ext>
              </a:extLst>
            </p:cNvPr>
            <p:cNvGrpSpPr/>
            <p:nvPr/>
          </p:nvGrpSpPr>
          <p:grpSpPr>
            <a:xfrm>
              <a:off x="9401664" y="1083466"/>
              <a:ext cx="1533036" cy="192708"/>
              <a:chOff x="9401664" y="1083466"/>
              <a:chExt cx="2256936" cy="192708"/>
            </a:xfrm>
          </p:grpSpPr>
          <p:sp>
            <p:nvSpPr>
              <p:cNvPr id="106" name="TextBox 105">
                <a:extLst>
                  <a:ext uri="{FF2B5EF4-FFF2-40B4-BE49-F238E27FC236}">
                    <a16:creationId xmlns:a16="http://schemas.microsoft.com/office/drawing/2014/main" id="{722A0899-90C1-7ED0-9A63-B603E49D14D0}"/>
                  </a:ext>
                </a:extLst>
              </p:cNvPr>
              <p:cNvSpPr txBox="1">
                <a:spLocks/>
              </p:cNvSpPr>
              <p:nvPr/>
            </p:nvSpPr>
            <p:spPr>
              <a:xfrm>
                <a:off x="9401664" y="1083466"/>
                <a:ext cx="225693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b="1"/>
                  <a:t>Source</a:t>
                </a:r>
              </a:p>
            </p:txBody>
          </p:sp>
          <p:cxnSp>
            <p:nvCxnSpPr>
              <p:cNvPr id="107" name="LineBasicDefault 7">
                <a:extLst>
                  <a:ext uri="{FF2B5EF4-FFF2-40B4-BE49-F238E27FC236}">
                    <a16:creationId xmlns:a16="http://schemas.microsoft.com/office/drawing/2014/main" id="{D7CA0C40-F1FE-C0DB-AB06-56EE00F2666E}"/>
                  </a:ext>
                </a:extLst>
              </p:cNvPr>
              <p:cNvCxnSpPr>
                <a:cxnSpLocks/>
              </p:cNvCxnSpPr>
              <p:nvPr>
                <p:custDataLst>
                  <p:tags r:id="rId8"/>
                </p:custDataLst>
              </p:nvPr>
            </p:nvCxnSpPr>
            <p:spPr>
              <a:xfrm>
                <a:off x="9401664" y="1276174"/>
                <a:ext cx="2256936"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112" name="LineBasicDefault 7">
            <a:extLst>
              <a:ext uri="{FF2B5EF4-FFF2-40B4-BE49-F238E27FC236}">
                <a16:creationId xmlns:a16="http://schemas.microsoft.com/office/drawing/2014/main" id="{35B591CC-9939-EA8E-2835-068D5DB16636}"/>
              </a:ext>
            </a:extLst>
          </p:cNvPr>
          <p:cNvCxnSpPr>
            <a:cxnSpLocks/>
          </p:cNvCxnSpPr>
          <p:nvPr>
            <p:custDataLst>
              <p:tags r:id="rId6"/>
            </p:custDataLst>
          </p:nvPr>
        </p:nvCxnSpPr>
        <p:spPr>
          <a:xfrm>
            <a:off x="7489861" y="1850651"/>
            <a:ext cx="441317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A688761-6204-99A3-6C15-DB8E8BDD8A7A}"/>
              </a:ext>
            </a:extLst>
          </p:cNvPr>
          <p:cNvSpPr txBox="1">
            <a:spLocks/>
          </p:cNvSpPr>
          <p:nvPr/>
        </p:nvSpPr>
        <p:spPr>
          <a:xfrm>
            <a:off x="1469204" y="457200"/>
            <a:ext cx="10189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ERCOT sequentially evaluates legacy interconnection studies based on timing to determine eligibility for treatment as base load</a:t>
            </a:r>
          </a:p>
        </p:txBody>
      </p:sp>
      <p:sp>
        <p:nvSpPr>
          <p:cNvPr id="4" name="TrackerNumBlue 7">
            <a:extLst>
              <a:ext uri="{FF2B5EF4-FFF2-40B4-BE49-F238E27FC236}">
                <a16:creationId xmlns:a16="http://schemas.microsoft.com/office/drawing/2014/main" id="{F9670642-369B-6000-77E3-7BD9DB0F5084}"/>
              </a:ext>
            </a:extLst>
          </p:cNvPr>
          <p:cNvSpPr/>
          <p:nvPr>
            <p:custDataLst>
              <p:tags r:id="rId7"/>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591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206692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17C8E578-DC6D-4F3B-EFF9-ACCA1573DA9E}"/>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3" name="TextBox 2">
            <a:extLst>
              <a:ext uri="{FF2B5EF4-FFF2-40B4-BE49-F238E27FC236}">
                <a16:creationId xmlns:a16="http://schemas.microsoft.com/office/drawing/2014/main" id="{0EB54533-8D0D-2C17-EA20-E4FFBEB2433A}"/>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chemeClr val="tx1"/>
              </a:solidFill>
            </a:endParaRPr>
          </a:p>
        </p:txBody>
      </p:sp>
      <p:sp>
        <p:nvSpPr>
          <p:cNvPr id="10" name="TextBox 9">
            <a:extLst>
              <a:ext uri="{FF2B5EF4-FFF2-40B4-BE49-F238E27FC236}">
                <a16:creationId xmlns:a16="http://schemas.microsoft.com/office/drawing/2014/main" id="{29848AB8-CDD6-2530-952E-F49726BDC62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1" name="TextBox 10">
            <a:extLst>
              <a:ext uri="{FF2B5EF4-FFF2-40B4-BE49-F238E27FC236}">
                <a16:creationId xmlns:a16="http://schemas.microsoft.com/office/drawing/2014/main" id="{E8589D31-90A7-2F6F-B95A-20FC4EE7D0A4}"/>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3E81BEBC-87B6-35AE-10DF-E700014B0B59}"/>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3" name="TextBox 12">
            <a:extLst>
              <a:ext uri="{FF2B5EF4-FFF2-40B4-BE49-F238E27FC236}">
                <a16:creationId xmlns:a16="http://schemas.microsoft.com/office/drawing/2014/main" id="{38FDD030-F24B-4845-1CDF-77A0A7E4244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4" name="TextBox 13">
            <a:extLst>
              <a:ext uri="{FF2B5EF4-FFF2-40B4-BE49-F238E27FC236}">
                <a16:creationId xmlns:a16="http://schemas.microsoft.com/office/drawing/2014/main" id="{FBD2BFEC-D908-765A-06A1-9714EF0B90A2}"/>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15" name="GreyLineSeparatorStrong 24">
            <a:extLst>
              <a:ext uri="{FF2B5EF4-FFF2-40B4-BE49-F238E27FC236}">
                <a16:creationId xmlns:a16="http://schemas.microsoft.com/office/drawing/2014/main" id="{BFA202D0-5770-45CE-9913-24EB5118730B}"/>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B693A3-ED33-01C9-B278-74BB79A6DDA4}"/>
              </a:ext>
            </a:extLst>
          </p:cNvPr>
          <p:cNvSpPr txBox="1">
            <a:spLocks/>
          </p:cNvSpPr>
          <p:nvPr/>
        </p:nvSpPr>
        <p:spPr>
          <a:xfrm>
            <a:off x="660840" y="2324379"/>
            <a:ext cx="3449455"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all applicable eligibility criteria in Sections 9.2.1.1 or 9.2.1.2; or</a:t>
            </a:r>
          </a:p>
        </p:txBody>
      </p:sp>
      <p:sp>
        <p:nvSpPr>
          <p:cNvPr id="17" name="TextBox 16">
            <a:extLst>
              <a:ext uri="{FF2B5EF4-FFF2-40B4-BE49-F238E27FC236}">
                <a16:creationId xmlns:a16="http://schemas.microsoft.com/office/drawing/2014/main" id="{94FD1CE6-04F2-1071-8158-3E7CA5C7C245}"/>
              </a:ext>
            </a:extLst>
          </p:cNvPr>
          <p:cNvSpPr txBox="1">
            <a:spLocks/>
          </p:cNvSpPr>
          <p:nvPr/>
        </p:nvSpPr>
        <p:spPr>
          <a:xfrm>
            <a:off x="660840" y="3292177"/>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studies that are sufficient for inclusion under Section 9.2.1.4 but does not meet the eligibility criteria in Section 9.2.1.2; or</a:t>
            </a:r>
          </a:p>
        </p:txBody>
      </p:sp>
      <p:sp>
        <p:nvSpPr>
          <p:cNvPr id="18" name="TextBox 17">
            <a:extLst>
              <a:ext uri="{FF2B5EF4-FFF2-40B4-BE49-F238E27FC236}">
                <a16:creationId xmlns:a16="http://schemas.microsoft.com/office/drawing/2014/main" id="{068F9CC6-4F9F-541F-AB2B-DF065A332A98}"/>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Not included in Batch Zero</a:t>
            </a:r>
            <a:endParaRPr lang="en-US" sz="1400">
              <a:solidFill>
                <a:srgbClr val="FF0000"/>
              </a:solidFill>
              <a:cs typeface="+mn-cs"/>
            </a:endParaRPr>
          </a:p>
        </p:txBody>
      </p:sp>
      <p:sp>
        <p:nvSpPr>
          <p:cNvPr id="19" name="TextBox 18">
            <a:extLst>
              <a:ext uri="{FF2B5EF4-FFF2-40B4-BE49-F238E27FC236}">
                <a16:creationId xmlns:a16="http://schemas.microsoft.com/office/drawing/2014/main" id="{938F4C7C-D3D8-8AFC-2076-12C5AA085610}"/>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No MW allocation in Batch Zero</a:t>
            </a:r>
          </a:p>
          <a:p>
            <a:pPr lvl="1"/>
            <a:r>
              <a:rPr lang="en-US" sz="1400"/>
              <a:t>May seek inclusion in a future batch process if eligibility criteria are met</a:t>
            </a:r>
            <a:endParaRPr lang="en-US" sz="1400">
              <a:cs typeface="+mn-cs"/>
            </a:endParaRPr>
          </a:p>
        </p:txBody>
      </p:sp>
      <p:cxnSp>
        <p:nvCxnSpPr>
          <p:cNvPr id="20" name="GreyLineSeparatorStrong 24">
            <a:extLst>
              <a:ext uri="{FF2B5EF4-FFF2-40B4-BE49-F238E27FC236}">
                <a16:creationId xmlns:a16="http://schemas.microsoft.com/office/drawing/2014/main" id="{2A69460C-6870-C061-FD54-E4D7EC2A66E0}"/>
              </a:ext>
            </a:extLst>
          </p:cNvPr>
          <p:cNvCxnSpPr>
            <a:cxnSpLocks/>
          </p:cNvCxnSpPr>
          <p:nvPr>
            <p:custDataLst>
              <p:tags r:id="rId3"/>
            </p:custDataLst>
          </p:nvPr>
        </p:nvCxnSpPr>
        <p:spPr>
          <a:xfrm>
            <a:off x="660840" y="4263053"/>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426E062-4AEC-ED76-19FA-2AC9EADD15C5}"/>
              </a:ext>
            </a:extLst>
          </p:cNvPr>
          <p:cNvSpPr txBox="1">
            <a:spLocks/>
          </p:cNvSpPr>
          <p:nvPr/>
        </p:nvSpPr>
        <p:spPr>
          <a:xfrm>
            <a:off x="660840" y="4439512"/>
            <a:ext cx="344945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Fails to provide all required project information under Section 9.2.2 on or before the required submission deadline (July 10, 2026; T(D)SP notification by July 24, 2026)</a:t>
            </a:r>
          </a:p>
        </p:txBody>
      </p:sp>
      <p:sp>
        <p:nvSpPr>
          <p:cNvPr id="23" name="Text Placeholder 20">
            <a:extLst>
              <a:ext uri="{FF2B5EF4-FFF2-40B4-BE49-F238E27FC236}">
                <a16:creationId xmlns:a16="http://schemas.microsoft.com/office/drawing/2014/main" id="{1E90198F-1139-5722-541A-CD32803D0B37}"/>
              </a:ext>
            </a:extLst>
          </p:cNvPr>
          <p:cNvSpPr txBox="1">
            <a:spLocks/>
          </p:cNvSpPr>
          <p:nvPr/>
        </p:nvSpPr>
        <p:spPr>
          <a:xfrm>
            <a:off x="554736" y="6537011"/>
            <a:ext cx="7931125"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a:t>
            </a:r>
            <a:r>
              <a:rPr lang="en-US" sz="1000"/>
              <a:t> </a:t>
            </a:r>
            <a:r>
              <a:rPr lang="en-US" sz="1000">
                <a:solidFill>
                  <a:srgbClr val="FF0000"/>
                </a:solidFill>
              </a:rPr>
              <a:t>Sections 9.2.1.1–9.2.1.3 and 9.2.2 (Eligibility and Submission Requirements for Batch Zero)</a:t>
            </a:r>
          </a:p>
        </p:txBody>
      </p:sp>
      <p:sp>
        <p:nvSpPr>
          <p:cNvPr id="24" name="TextBox 23">
            <a:extLst>
              <a:ext uri="{FF2B5EF4-FFF2-40B4-BE49-F238E27FC236}">
                <a16:creationId xmlns:a16="http://schemas.microsoft.com/office/drawing/2014/main" id="{E7635BFA-7A1C-5547-A6DD-0A87E2370110}"/>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4" name="Title 1">
            <a:extLst>
              <a:ext uri="{FF2B5EF4-FFF2-40B4-BE49-F238E27FC236}">
                <a16:creationId xmlns:a16="http://schemas.microsoft.com/office/drawing/2014/main" id="{B790EBE4-A093-D853-DDDD-7F03331F0EC1}"/>
              </a:ext>
            </a:extLst>
          </p:cNvPr>
          <p:cNvSpPr txBox="1">
            <a:spLocks/>
          </p:cNvSpPr>
          <p:nvPr/>
        </p:nvSpPr>
        <p:spPr>
          <a:xfrm>
            <a:off x="1469204" y="457200"/>
            <a:ext cx="1018939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“Not included in Batch Zero”</a:t>
            </a:r>
          </a:p>
        </p:txBody>
      </p:sp>
      <p:sp>
        <p:nvSpPr>
          <p:cNvPr id="5" name="TrackerNumBlue 7">
            <a:extLst>
              <a:ext uri="{FF2B5EF4-FFF2-40B4-BE49-F238E27FC236}">
                <a16:creationId xmlns:a16="http://schemas.microsoft.com/office/drawing/2014/main" id="{EBC20C32-68CB-AF5E-89EC-4FB0C7ABBF7E}"/>
              </a:ext>
            </a:extLst>
          </p:cNvPr>
          <p:cNvSpPr/>
          <p:nvPr>
            <p:custDataLst>
              <p:tags r:id="rId4"/>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Tree>
    <p:extLst>
      <p:ext uri="{BB962C8B-B14F-4D97-AF65-F5344CB8AC3E}">
        <p14:creationId xmlns:p14="http://schemas.microsoft.com/office/powerpoint/2010/main" val="1943148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extLst>
              <p:ext uri="{D42A27DB-BD31-4B8C-83A1-F6EECF244321}">
                <p14:modId xmlns:p14="http://schemas.microsoft.com/office/powerpoint/2010/main" val="2958068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BE3439F-083A-7A2E-ADDC-A993A2113063}"/>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5" name="TextBox 4">
            <a:extLst>
              <a:ext uri="{FF2B5EF4-FFF2-40B4-BE49-F238E27FC236}">
                <a16:creationId xmlns:a16="http://schemas.microsoft.com/office/drawing/2014/main" id="{983F8CD2-157B-08FC-0A12-021947C61678}"/>
              </a:ext>
            </a:extLst>
          </p:cNvPr>
          <p:cNvSpPr txBox="1">
            <a:spLocks/>
          </p:cNvSpPr>
          <p:nvPr/>
        </p:nvSpPr>
        <p:spPr>
          <a:xfrm>
            <a:off x="554736" y="1464734"/>
            <a:ext cx="11082528" cy="473286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TextBox 6">
            <a:extLst>
              <a:ext uri="{FF2B5EF4-FFF2-40B4-BE49-F238E27FC236}">
                <a16:creationId xmlns:a16="http://schemas.microsoft.com/office/drawing/2014/main" id="{0591976A-16CF-DDD7-FCC6-BC2161632962}"/>
              </a:ext>
            </a:extLst>
          </p:cNvPr>
          <p:cNvSpPr txBox="1">
            <a:spLocks/>
          </p:cNvSpPr>
          <p:nvPr/>
        </p:nvSpPr>
        <p:spPr>
          <a:xfrm>
            <a:off x="554736" y="918657"/>
            <a:ext cx="11082528" cy="539055"/>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Large Loads with requested Initial Energization dates on or before December 31, 2027 have two paths to demonstrate development progress:</a:t>
            </a:r>
          </a:p>
        </p:txBody>
      </p:sp>
      <p:sp>
        <p:nvSpPr>
          <p:cNvPr id="8" name="TextBox 7">
            <a:extLst>
              <a:ext uri="{FF2B5EF4-FFF2-40B4-BE49-F238E27FC236}">
                <a16:creationId xmlns:a16="http://schemas.microsoft.com/office/drawing/2014/main" id="{A0EAAE8A-AC94-342A-2182-9D61F7DC5075}"/>
              </a:ext>
            </a:extLst>
          </p:cNvPr>
          <p:cNvSpPr txBox="1"/>
          <p:nvPr/>
        </p:nvSpPr>
        <p:spPr>
          <a:xfrm>
            <a:off x="660840" y="1634465"/>
            <a:ext cx="10870760" cy="44781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400">
                <a:cs typeface="+mn-cs"/>
              </a:rPr>
              <a:t>The Large Load was included in a Quarterly Stability Assessment </a:t>
            </a:r>
            <a:r>
              <a:rPr lang="en-US" sz="1400"/>
              <a:t>or was included in an interim voltage-ride-through assessment on or before</a:t>
            </a:r>
            <a:r>
              <a:rPr lang="en-US" sz="1400">
                <a:cs typeface="+mn-cs"/>
              </a:rPr>
              <a:t> May 1, 2026 and the TSP/DSP has provided both of the following to ERCOT by July 24, 2026; </a:t>
            </a:r>
          </a:p>
          <a:p>
            <a:pPr lvl="2"/>
            <a:r>
              <a:rPr lang="en-US" sz="1400"/>
              <a:t>Confirmation the ILLE has begun site preparation and construction sufficient to meet its requested Initial Energization date and provided evidence supporting the attestation; and</a:t>
            </a:r>
          </a:p>
          <a:p>
            <a:pPr lvl="2"/>
            <a:r>
              <a:rPr lang="en-US" sz="1400"/>
              <a:t>An attestation the TSP/DSP has purchased all necessary high-voltage transformers and circuit breakers needed to serve the Load and will take delivery sufficiently in advance of the requested Initial Energization date so equipment can be installed by December 31, 2026</a:t>
            </a:r>
            <a:endParaRPr lang="en-US" sz="1400">
              <a:cs typeface="+mn-cs"/>
            </a:endParaRPr>
          </a:p>
          <a:p>
            <a:pPr>
              <a:buNone/>
            </a:pPr>
            <a:r>
              <a:rPr lang="en-US" sz="1400" b="1">
                <a:cs typeface="+mn-cs"/>
              </a:rPr>
              <a:t>OR</a:t>
            </a:r>
          </a:p>
          <a:p>
            <a:pPr marL="342900" indent="-342900">
              <a:buFont typeface="+mj-lt"/>
              <a:buAutoNum type="arabicPeriod" startAt="2"/>
            </a:pPr>
            <a:r>
              <a:rPr lang="en-US" sz="1400"/>
              <a:t>The Large Load has been found to have valid studies by ERCOT according to PG 9.2.1.4 and the TSP/DSP provides</a:t>
            </a:r>
            <a:r>
              <a:rPr lang="en-US" sz="1400">
                <a:cs typeface="+mn-cs"/>
              </a:rPr>
              <a:t> </a:t>
            </a:r>
            <a:r>
              <a:rPr lang="en-US" sz="1400"/>
              <a:t>all of the following on or before July 24, 2026</a:t>
            </a:r>
            <a:r>
              <a:rPr lang="en-US" sz="1400">
                <a:cs typeface="+mn-cs"/>
              </a:rPr>
              <a:t>:</a:t>
            </a:r>
          </a:p>
          <a:p>
            <a:pPr lvl="2"/>
            <a:r>
              <a:rPr lang="en-US" sz="1400"/>
              <a:t>A notarized attestation that the ILLE has executed an interconnection agreement that meets the requirements defined in Section 9.7.2;</a:t>
            </a:r>
          </a:p>
          <a:p>
            <a:pPr lvl="2"/>
            <a:r>
              <a:rPr lang="en-US" sz="1400"/>
              <a:t>An attestation the TSP/DSP has purchased all necessary high-voltage transformers and circuit breakers needed to serve the Load and will take delivery sufficiently in advance of the requested Initial Energization date the equipment can be installed by the ILLE’s requested Initial Energization date;</a:t>
            </a:r>
          </a:p>
          <a:p>
            <a:pPr lvl="2"/>
            <a:r>
              <a:rPr lang="en-US" sz="1400"/>
              <a:t>Confirmation the ILLE has begun site preparation and construction sufficient to meet its requested Initial Energization date and provided evidence supporting the attestation; and</a:t>
            </a:r>
          </a:p>
          <a:p>
            <a:pPr lvl="2"/>
            <a:r>
              <a:rPr lang="en-US" sz="1400"/>
              <a:t>Confirmation the ILLE has purchased all necessary ILLE-owned high-voltage transformers and circuit breakers and will take delivery sufficiently in advance so the equipment can be installed by the ILLE’s requested Initial Energization date</a:t>
            </a:r>
            <a:endParaRPr lang="de-DE" sz="1400"/>
          </a:p>
        </p:txBody>
      </p:sp>
      <p:sp>
        <p:nvSpPr>
          <p:cNvPr id="10" name="Text Placeholder 20">
            <a:extLst>
              <a:ext uri="{FF2B5EF4-FFF2-40B4-BE49-F238E27FC236}">
                <a16:creationId xmlns:a16="http://schemas.microsoft.com/office/drawing/2014/main" id="{8CD0898E-DE3C-6007-6CDB-8F4FB41B45C6}"/>
              </a:ext>
            </a:extLst>
          </p:cNvPr>
          <p:cNvSpPr txBox="1">
            <a:spLocks/>
          </p:cNvSpPr>
          <p:nvPr/>
        </p:nvSpPr>
        <p:spPr>
          <a:xfrm>
            <a:off x="554736" y="6537009"/>
            <a:ext cx="8198253"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a:t>
            </a:r>
            <a:r>
              <a:rPr lang="en-US" sz="1000">
                <a:solidFill>
                  <a:srgbClr val="FF0000"/>
                </a:solidFill>
              </a:rPr>
              <a:t>Batch Zero PGRR145 (April 4, 2026), Section 9.2.1.1(1)(c)–(d) (Development activity attestation / QSA or valid studies + IA pathways)</a:t>
            </a:r>
            <a:endParaRPr lang="en-US">
              <a:ea typeface="+mn-lt"/>
              <a:cs typeface="+mn-lt"/>
            </a:endParaRPr>
          </a:p>
        </p:txBody>
      </p:sp>
      <p:sp>
        <p:nvSpPr>
          <p:cNvPr id="11" name="TextBox 10">
            <a:extLst>
              <a:ext uri="{FF2B5EF4-FFF2-40B4-BE49-F238E27FC236}">
                <a16:creationId xmlns:a16="http://schemas.microsoft.com/office/drawing/2014/main" id="{D9FE01D3-873D-5989-1C93-D9BA19381A64}"/>
              </a:ext>
            </a:extLst>
          </p:cNvPr>
          <p:cNvSpPr txBox="1"/>
          <p:nvPr/>
        </p:nvSpPr>
        <p:spPr>
          <a:xfrm>
            <a:off x="8733607" y="588950"/>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3" name="Title 1">
            <a:extLst>
              <a:ext uri="{FF2B5EF4-FFF2-40B4-BE49-F238E27FC236}">
                <a16:creationId xmlns:a16="http://schemas.microsoft.com/office/drawing/2014/main" id="{32EBA21A-D26C-25A5-6F20-DB3740F2D08D}"/>
              </a:ext>
            </a:extLst>
          </p:cNvPr>
          <p:cNvSpPr txBox="1">
            <a:spLocks/>
          </p:cNvSpPr>
          <p:nvPr/>
        </p:nvSpPr>
        <p:spPr>
          <a:xfrm>
            <a:off x="1469204" y="457200"/>
            <a:ext cx="1018939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Demonstrated Development Activity</a:t>
            </a:r>
          </a:p>
        </p:txBody>
      </p:sp>
      <p:sp>
        <p:nvSpPr>
          <p:cNvPr id="4" name="TrackerNumBlue 7">
            <a:extLst>
              <a:ext uri="{FF2B5EF4-FFF2-40B4-BE49-F238E27FC236}">
                <a16:creationId xmlns:a16="http://schemas.microsoft.com/office/drawing/2014/main" id="{E0D24246-8D5B-B999-89FD-515E87D62AEF}"/>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Tree>
    <p:extLst>
      <p:ext uri="{BB962C8B-B14F-4D97-AF65-F5344CB8AC3E}">
        <p14:creationId xmlns:p14="http://schemas.microsoft.com/office/powerpoint/2010/main" val="894926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579E-3D29-A11D-FBC1-25590896D437}"/>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8E85AFF-47E3-4AD6-EFE1-4AB8356DC9D0}"/>
              </a:ext>
            </a:extLst>
          </p:cNvPr>
          <p:cNvGraphicFramePr>
            <a:graphicFrameLocks noChangeAspect="1"/>
          </p:cNvGraphicFramePr>
          <p:nvPr>
            <p:custDataLst>
              <p:tags r:id="rId2"/>
            </p:custDataLst>
            <p:extLst>
              <p:ext uri="{D42A27DB-BD31-4B8C-83A1-F6EECF244321}">
                <p14:modId xmlns:p14="http://schemas.microsoft.com/office/powerpoint/2010/main" val="357374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8E85AFF-47E3-4AD6-EFE1-4AB8356DC9D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47190C8-2BA3-837E-F762-34AA86C5E14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rId14" action="ppaction://hlinksldjump"/>
            <a:extLst>
              <a:ext uri="{FF2B5EF4-FFF2-40B4-BE49-F238E27FC236}">
                <a16:creationId xmlns:a16="http://schemas.microsoft.com/office/drawing/2014/main" id="{1E13EBC6-F929-F554-D42D-01CE843FBE51}"/>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1" name="Text Placeholder 2">
            <a:hlinkClick r:id="rId15" action="ppaction://hlinksldjump"/>
            <a:extLst>
              <a:ext uri="{FF2B5EF4-FFF2-40B4-BE49-F238E27FC236}">
                <a16:creationId xmlns:a16="http://schemas.microsoft.com/office/drawing/2014/main" id="{2EEF5E0F-159B-F52A-893A-DB411802737D}"/>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15" name="Text Placeholder 2">
            <a:hlinkClick r:id="rId16" action="ppaction://hlinksldjump"/>
            <a:extLst>
              <a:ext uri="{FF2B5EF4-FFF2-40B4-BE49-F238E27FC236}">
                <a16:creationId xmlns:a16="http://schemas.microsoft.com/office/drawing/2014/main" id="{5E225A7B-9DDB-52A7-F9E7-AFFB0BABFBC5}"/>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16" name="Text Placeholder 2">
            <a:hlinkClick r:id="rId17" action="ppaction://hlinksldjump"/>
            <a:extLst>
              <a:ext uri="{FF2B5EF4-FFF2-40B4-BE49-F238E27FC236}">
                <a16:creationId xmlns:a16="http://schemas.microsoft.com/office/drawing/2014/main" id="{274BA4B3-20EB-41E9-ADCF-AE7269A6FA47}"/>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a:cs typeface="Arial"/>
              </a:rPr>
              <a:t>Detailed review of ERCOT comments</a:t>
            </a:r>
            <a:endParaRPr lang="en-US"/>
          </a:p>
        </p:txBody>
      </p:sp>
      <p:sp>
        <p:nvSpPr>
          <p:cNvPr id="10" name="Text Placeholder 2">
            <a:extLst>
              <a:ext uri="{FF2B5EF4-FFF2-40B4-BE49-F238E27FC236}">
                <a16:creationId xmlns:a16="http://schemas.microsoft.com/office/drawing/2014/main" id="{FC2E8DD3-EFC0-BC84-C798-1E1ED241DDBD}"/>
              </a:ext>
            </a:extLst>
          </p:cNvPr>
          <p:cNvSpPr>
            <a:spLocks noGrp="1"/>
          </p:cNvSpPr>
          <p:nvPr>
            <p:custDataLst>
              <p:tags r:id="rId7"/>
            </p:custDataLst>
          </p:nvPr>
        </p:nvSpPr>
        <p:spPr bwMode="auto">
          <a:xfrm>
            <a:off x="4052888" y="372110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PGRR145 stakeholder feedback</a:t>
            </a:r>
          </a:p>
        </p:txBody>
      </p:sp>
      <p:sp>
        <p:nvSpPr>
          <p:cNvPr id="17" name="Text Placeholder 2">
            <a:hlinkClick r:id="rId18" action="ppaction://hlinksldjump"/>
            <a:extLst>
              <a:ext uri="{FF2B5EF4-FFF2-40B4-BE49-F238E27FC236}">
                <a16:creationId xmlns:a16="http://schemas.microsoft.com/office/drawing/2014/main" id="{3A35F756-388E-5AC6-D674-0082D72A8C54}"/>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Project No. 58481 deep-dive</a:t>
            </a:r>
          </a:p>
        </p:txBody>
      </p:sp>
      <p:sp>
        <p:nvSpPr>
          <p:cNvPr id="18" name="Text Placeholder 2">
            <a:hlinkClick r:id="rId19" action="ppaction://hlinksldjump"/>
            <a:extLst>
              <a:ext uri="{FF2B5EF4-FFF2-40B4-BE49-F238E27FC236}">
                <a16:creationId xmlns:a16="http://schemas.microsoft.com/office/drawing/2014/main" id="{71FA400D-E864-E8B2-22BA-8CBF9A6836F9}"/>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55BADAB1-4D9A-18C5-358A-A42E92FD2716}"/>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A06CF9E2-B5B7-BE4B-2559-0B4B6AF85571}"/>
              </a:ext>
            </a:extLst>
          </p:cNvPr>
          <p:cNvSpPr>
            <a:spLocks noGrp="1"/>
          </p:cNvSpPr>
          <p:nvPr>
            <p:ph type="sldNum" sz="quarter" idx="12"/>
          </p:nvPr>
        </p:nvSpPr>
        <p:spPr/>
        <p:txBody>
          <a:bodyPr/>
          <a:lstStyle/>
          <a:p>
            <a:fld id="{BCDE79FB-97BA-492B-8D57-F1373F9ADA95}" type="slidenum">
              <a:rPr lang="en-US" smtClean="0"/>
              <a:t>44</a:t>
            </a:fld>
            <a:endParaRPr lang="en-US"/>
          </a:p>
        </p:txBody>
      </p:sp>
    </p:spTree>
    <p:custDataLst>
      <p:tags r:id="rId1"/>
    </p:custDataLst>
    <p:extLst>
      <p:ext uri="{BB962C8B-B14F-4D97-AF65-F5344CB8AC3E}">
        <p14:creationId xmlns:p14="http://schemas.microsoft.com/office/powerpoint/2010/main" val="3601943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FA916EE-854E-C392-9F89-8D03ED953A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5" name="think-cell data - do not delete" hidden="1">
                        <a:extLst>
                          <a:ext uri="{FF2B5EF4-FFF2-40B4-BE49-F238E27FC236}">
                            <a16:creationId xmlns:a16="http://schemas.microsoft.com/office/drawing/2014/main" id="{BFA916EE-854E-C392-9F89-8D03ED953AE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C8D292E-B49A-E62E-0B9A-1CCF5AF5487E}"/>
              </a:ext>
            </a:extLst>
          </p:cNvPr>
          <p:cNvSpPr>
            <a:spLocks noGrp="1"/>
          </p:cNvSpPr>
          <p:nvPr>
            <p:ph type="title"/>
          </p:nvPr>
        </p:nvSpPr>
        <p:spPr>
          <a:xfrm>
            <a:off x="1257300" y="457200"/>
            <a:ext cx="10401300" cy="914400"/>
          </a:xfrm>
        </p:spPr>
        <p:txBody>
          <a:bodyPr vert="horz">
            <a:noAutofit/>
          </a:bodyPr>
          <a:lstStyle/>
          <a:p>
            <a:r>
              <a:rPr lang="en-US"/>
              <a:t>Comments Filed after Workshop #6 (March 30, 2026)</a:t>
            </a:r>
            <a:br>
              <a:rPr lang="en-US"/>
            </a:br>
            <a:endParaRPr lang="en-US"/>
          </a:p>
        </p:txBody>
      </p:sp>
      <p:sp>
        <p:nvSpPr>
          <p:cNvPr id="3" name="Slide Number Placeholder 4">
            <a:extLst>
              <a:ext uri="{FF2B5EF4-FFF2-40B4-BE49-F238E27FC236}">
                <a16:creationId xmlns:a16="http://schemas.microsoft.com/office/drawing/2014/main" id="{F46E6C05-EF4B-D61D-A62A-81AF1F1DBF6A}"/>
              </a:ext>
            </a:extLst>
          </p:cNvPr>
          <p:cNvSpPr>
            <a:spLocks noGrp="1"/>
          </p:cNvSpPr>
          <p:nvPr>
            <p:ph type="sldNum" sz="quarter" idx="12"/>
          </p:nvPr>
        </p:nvSpPr>
        <p:spPr/>
        <p:txBody>
          <a:bodyPr/>
          <a:lstStyle/>
          <a:p>
            <a:fld id="{BCDE79FB-97BA-492B-8D57-F1373F9ADA95}" type="slidenum">
              <a:rPr lang="en-US" sz="1600" smtClean="0"/>
              <a:t>45</a:t>
            </a:fld>
            <a:endParaRPr lang="en-US" sz="1600"/>
          </a:p>
        </p:txBody>
      </p:sp>
      <p:sp>
        <p:nvSpPr>
          <p:cNvPr id="6" name="TextBox 5">
            <a:extLst>
              <a:ext uri="{FF2B5EF4-FFF2-40B4-BE49-F238E27FC236}">
                <a16:creationId xmlns:a16="http://schemas.microsoft.com/office/drawing/2014/main" id="{0AE8BA9E-A4E7-7A36-5F1C-466E3D7E7A16}"/>
              </a:ext>
            </a:extLst>
          </p:cNvPr>
          <p:cNvSpPr txBox="1">
            <a:spLocks/>
          </p:cNvSpPr>
          <p:nvPr/>
        </p:nvSpPr>
        <p:spPr>
          <a:xfrm>
            <a:off x="6862572" y="1119415"/>
            <a:ext cx="4274820"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Speaker</a:t>
            </a:r>
          </a:p>
        </p:txBody>
      </p:sp>
      <p:sp>
        <p:nvSpPr>
          <p:cNvPr id="11" name="TextBox 10">
            <a:extLst>
              <a:ext uri="{FF2B5EF4-FFF2-40B4-BE49-F238E27FC236}">
                <a16:creationId xmlns:a16="http://schemas.microsoft.com/office/drawing/2014/main" id="{8FDFF878-FBE0-047C-01A8-DD9D1088420F}"/>
              </a:ext>
            </a:extLst>
          </p:cNvPr>
          <p:cNvSpPr txBox="1">
            <a:spLocks/>
          </p:cNvSpPr>
          <p:nvPr/>
        </p:nvSpPr>
        <p:spPr>
          <a:xfrm>
            <a:off x="1257300" y="1119415"/>
            <a:ext cx="4274820"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Company</a:t>
            </a:r>
          </a:p>
        </p:txBody>
      </p:sp>
      <p:pic>
        <p:nvPicPr>
          <p:cNvPr id="1026" name="Picture 2" descr="Compare Oncor Energy Electricity Rates (Updated April, 2026)">
            <a:extLst>
              <a:ext uri="{FF2B5EF4-FFF2-40B4-BE49-F238E27FC236}">
                <a16:creationId xmlns:a16="http://schemas.microsoft.com/office/drawing/2014/main" id="{CBE42D7E-5EF4-525F-305A-1F306F40FF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7299" y="4588072"/>
            <a:ext cx="1063240" cy="531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wer Colorado River Authority (LCRA)">
            <a:extLst>
              <a:ext uri="{FF2B5EF4-FFF2-40B4-BE49-F238E27FC236}">
                <a16:creationId xmlns:a16="http://schemas.microsoft.com/office/drawing/2014/main" id="{42D5AD1F-3AF1-D5A1-359A-5C90C8E647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7300" y="3839048"/>
            <a:ext cx="1231793" cy="768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gine No. 1 Jobs and Company Culture">
            <a:extLst>
              <a:ext uri="{FF2B5EF4-FFF2-40B4-BE49-F238E27FC236}">
                <a16:creationId xmlns:a16="http://schemas.microsoft.com/office/drawing/2014/main" id="{07008536-528F-0CA9-92F6-F6383A88BC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57300" y="2898411"/>
            <a:ext cx="3123079" cy="13880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 Schaper Energy Consulting">
            <a:extLst>
              <a:ext uri="{FF2B5EF4-FFF2-40B4-BE49-F238E27FC236}">
                <a16:creationId xmlns:a16="http://schemas.microsoft.com/office/drawing/2014/main" id="{83E22F25-6D11-116F-3F5B-507589C8108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7301" y="1411731"/>
            <a:ext cx="580644" cy="5770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olic Development Partners logo">
            <a:extLst>
              <a:ext uri="{FF2B5EF4-FFF2-40B4-BE49-F238E27FC236}">
                <a16:creationId xmlns:a16="http://schemas.microsoft.com/office/drawing/2014/main" id="{158BA95E-38E2-8FAB-4ACD-24E743DE6106}"/>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4357" t="25578" b="33579"/>
          <a:stretch>
            <a:fillRect/>
          </a:stretch>
        </p:blipFill>
        <p:spPr bwMode="auto">
          <a:xfrm>
            <a:off x="1257300" y="2034900"/>
            <a:ext cx="1241659" cy="592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FAEF733-64AF-79B9-1B3F-32C64AD8E5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57300" y="5242786"/>
            <a:ext cx="1361581" cy="4836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40F0A5E-C500-5DDB-12E6-6E9CC684A2CC}"/>
              </a:ext>
            </a:extLst>
          </p:cNvPr>
          <p:cNvPicPr>
            <a:picLocks noChangeAspect="1"/>
          </p:cNvPicPr>
          <p:nvPr/>
        </p:nvPicPr>
        <p:blipFill>
          <a:blip r:embed="rId19"/>
          <a:srcRect l="7034"/>
          <a:stretch>
            <a:fillRect/>
          </a:stretch>
        </p:blipFill>
        <p:spPr>
          <a:xfrm>
            <a:off x="1257299" y="2497658"/>
            <a:ext cx="2839800" cy="928089"/>
          </a:xfrm>
          <a:prstGeom prst="rect">
            <a:avLst/>
          </a:prstGeom>
        </p:spPr>
      </p:pic>
      <p:sp>
        <p:nvSpPr>
          <p:cNvPr id="12" name="TextBox 11">
            <a:extLst>
              <a:ext uri="{FF2B5EF4-FFF2-40B4-BE49-F238E27FC236}">
                <a16:creationId xmlns:a16="http://schemas.microsoft.com/office/drawing/2014/main" id="{545B1647-6D89-6987-74BE-84122E1719EE}"/>
              </a:ext>
            </a:extLst>
          </p:cNvPr>
          <p:cNvSpPr txBox="1">
            <a:spLocks/>
          </p:cNvSpPr>
          <p:nvPr/>
        </p:nvSpPr>
        <p:spPr>
          <a:xfrm>
            <a:off x="6862572" y="1585927"/>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Andrew Schaper</a:t>
            </a:r>
          </a:p>
        </p:txBody>
      </p:sp>
      <p:sp>
        <p:nvSpPr>
          <p:cNvPr id="15" name="TextBox 14">
            <a:extLst>
              <a:ext uri="{FF2B5EF4-FFF2-40B4-BE49-F238E27FC236}">
                <a16:creationId xmlns:a16="http://schemas.microsoft.com/office/drawing/2014/main" id="{391401C2-B395-EEAD-DF0E-72E9D7C0F0AE}"/>
              </a:ext>
            </a:extLst>
          </p:cNvPr>
          <p:cNvSpPr txBox="1">
            <a:spLocks/>
          </p:cNvSpPr>
          <p:nvPr/>
        </p:nvSpPr>
        <p:spPr>
          <a:xfrm>
            <a:off x="6862572" y="2216653"/>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Shannon Caraway</a:t>
            </a:r>
          </a:p>
        </p:txBody>
      </p:sp>
      <p:sp>
        <p:nvSpPr>
          <p:cNvPr id="18" name="TextBox 17">
            <a:extLst>
              <a:ext uri="{FF2B5EF4-FFF2-40B4-BE49-F238E27FC236}">
                <a16:creationId xmlns:a16="http://schemas.microsoft.com/office/drawing/2014/main" id="{EEBC030C-62AA-75D7-0527-648E8DC6F49D}"/>
              </a:ext>
            </a:extLst>
          </p:cNvPr>
          <p:cNvSpPr txBox="1">
            <a:spLocks/>
          </p:cNvSpPr>
          <p:nvPr/>
        </p:nvSpPr>
        <p:spPr>
          <a:xfrm>
            <a:off x="6862572" y="2847380"/>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Lee Bratcher</a:t>
            </a:r>
          </a:p>
        </p:txBody>
      </p:sp>
      <p:sp>
        <p:nvSpPr>
          <p:cNvPr id="21" name="TextBox 20">
            <a:extLst>
              <a:ext uri="{FF2B5EF4-FFF2-40B4-BE49-F238E27FC236}">
                <a16:creationId xmlns:a16="http://schemas.microsoft.com/office/drawing/2014/main" id="{9D7ABB63-3C22-D489-5FA4-9CFF8CA938D1}"/>
              </a:ext>
            </a:extLst>
          </p:cNvPr>
          <p:cNvSpPr txBox="1">
            <a:spLocks/>
          </p:cNvSpPr>
          <p:nvPr/>
        </p:nvSpPr>
        <p:spPr>
          <a:xfrm>
            <a:off x="6862572" y="3478106"/>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Adam Taylor</a:t>
            </a:r>
          </a:p>
        </p:txBody>
      </p:sp>
      <p:sp>
        <p:nvSpPr>
          <p:cNvPr id="24" name="TextBox 23">
            <a:extLst>
              <a:ext uri="{FF2B5EF4-FFF2-40B4-BE49-F238E27FC236}">
                <a16:creationId xmlns:a16="http://schemas.microsoft.com/office/drawing/2014/main" id="{3BB89CCF-233B-FB5B-F0BE-8F56CE8E2237}"/>
              </a:ext>
            </a:extLst>
          </p:cNvPr>
          <p:cNvSpPr txBox="1">
            <a:spLocks/>
          </p:cNvSpPr>
          <p:nvPr/>
        </p:nvSpPr>
        <p:spPr>
          <a:xfrm>
            <a:off x="6862572" y="4108833"/>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Blake Holt, Sandeep Borkar </a:t>
            </a:r>
          </a:p>
        </p:txBody>
      </p:sp>
      <p:sp>
        <p:nvSpPr>
          <p:cNvPr id="27" name="TextBox 26">
            <a:extLst>
              <a:ext uri="{FF2B5EF4-FFF2-40B4-BE49-F238E27FC236}">
                <a16:creationId xmlns:a16="http://schemas.microsoft.com/office/drawing/2014/main" id="{65AD0CD8-718C-2940-B574-3CF7F072F738}"/>
              </a:ext>
            </a:extLst>
          </p:cNvPr>
          <p:cNvSpPr txBox="1">
            <a:spLocks/>
          </p:cNvSpPr>
          <p:nvPr/>
        </p:nvSpPr>
        <p:spPr>
          <a:xfrm>
            <a:off x="6862572" y="4739559"/>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Harsh Naik</a:t>
            </a:r>
          </a:p>
        </p:txBody>
      </p:sp>
      <p:cxnSp>
        <p:nvCxnSpPr>
          <p:cNvPr id="7" name="LineBasicDefault 7">
            <a:extLst>
              <a:ext uri="{FF2B5EF4-FFF2-40B4-BE49-F238E27FC236}">
                <a16:creationId xmlns:a16="http://schemas.microsoft.com/office/drawing/2014/main" id="{108D83F7-25EA-84A4-189B-6308CED5BE17}"/>
              </a:ext>
            </a:extLst>
          </p:cNvPr>
          <p:cNvCxnSpPr>
            <a:cxnSpLocks/>
          </p:cNvCxnSpPr>
          <p:nvPr>
            <p:custDataLst>
              <p:tags r:id="rId2"/>
            </p:custDataLst>
          </p:nvPr>
        </p:nvCxnSpPr>
        <p:spPr>
          <a:xfrm>
            <a:off x="1257299" y="1384886"/>
            <a:ext cx="1040129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LineBasicDefault 7">
            <a:extLst>
              <a:ext uri="{FF2B5EF4-FFF2-40B4-BE49-F238E27FC236}">
                <a16:creationId xmlns:a16="http://schemas.microsoft.com/office/drawing/2014/main" id="{A9D01431-E9EC-7A93-1F74-50EB830775AB}"/>
              </a:ext>
            </a:extLst>
          </p:cNvPr>
          <p:cNvCxnSpPr>
            <a:cxnSpLocks/>
          </p:cNvCxnSpPr>
          <p:nvPr>
            <p:custDataLst>
              <p:tags r:id="rId3"/>
            </p:custDataLst>
          </p:nvPr>
        </p:nvCxnSpPr>
        <p:spPr>
          <a:xfrm>
            <a:off x="1257299" y="2015613"/>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LineBasicDefault 7">
            <a:extLst>
              <a:ext uri="{FF2B5EF4-FFF2-40B4-BE49-F238E27FC236}">
                <a16:creationId xmlns:a16="http://schemas.microsoft.com/office/drawing/2014/main" id="{F41ACDC3-8652-9F87-5F67-45927C6CC7AE}"/>
              </a:ext>
            </a:extLst>
          </p:cNvPr>
          <p:cNvCxnSpPr>
            <a:cxnSpLocks/>
          </p:cNvCxnSpPr>
          <p:nvPr>
            <p:custDataLst>
              <p:tags r:id="rId4"/>
            </p:custDataLst>
          </p:nvPr>
        </p:nvCxnSpPr>
        <p:spPr>
          <a:xfrm>
            <a:off x="1257299" y="264633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LineBasicDefault 7">
            <a:extLst>
              <a:ext uri="{FF2B5EF4-FFF2-40B4-BE49-F238E27FC236}">
                <a16:creationId xmlns:a16="http://schemas.microsoft.com/office/drawing/2014/main" id="{2FC24D7A-AA1C-F5D9-7BD1-564955973DAD}"/>
              </a:ext>
            </a:extLst>
          </p:cNvPr>
          <p:cNvCxnSpPr>
            <a:cxnSpLocks/>
          </p:cNvCxnSpPr>
          <p:nvPr>
            <p:custDataLst>
              <p:tags r:id="rId5"/>
            </p:custDataLst>
          </p:nvPr>
        </p:nvCxnSpPr>
        <p:spPr>
          <a:xfrm>
            <a:off x="1257299" y="3277066"/>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LineBasicDefault 7">
            <a:extLst>
              <a:ext uri="{FF2B5EF4-FFF2-40B4-BE49-F238E27FC236}">
                <a16:creationId xmlns:a16="http://schemas.microsoft.com/office/drawing/2014/main" id="{8B7D3C2B-2D39-AC31-7E7A-3B17E5ACFE5D}"/>
              </a:ext>
            </a:extLst>
          </p:cNvPr>
          <p:cNvCxnSpPr>
            <a:cxnSpLocks/>
          </p:cNvCxnSpPr>
          <p:nvPr>
            <p:custDataLst>
              <p:tags r:id="rId6"/>
            </p:custDataLst>
          </p:nvPr>
        </p:nvCxnSpPr>
        <p:spPr>
          <a:xfrm>
            <a:off x="1257299" y="3907792"/>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7">
            <a:extLst>
              <a:ext uri="{FF2B5EF4-FFF2-40B4-BE49-F238E27FC236}">
                <a16:creationId xmlns:a16="http://schemas.microsoft.com/office/drawing/2014/main" id="{767A2554-6B58-33EB-C6A7-02EE75D8A916}"/>
              </a:ext>
            </a:extLst>
          </p:cNvPr>
          <p:cNvCxnSpPr>
            <a:cxnSpLocks/>
          </p:cNvCxnSpPr>
          <p:nvPr>
            <p:custDataLst>
              <p:tags r:id="rId7"/>
            </p:custDataLst>
          </p:nvPr>
        </p:nvCxnSpPr>
        <p:spPr>
          <a:xfrm>
            <a:off x="1257299" y="453851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 name="LineBasicDefault 7">
            <a:extLst>
              <a:ext uri="{FF2B5EF4-FFF2-40B4-BE49-F238E27FC236}">
                <a16:creationId xmlns:a16="http://schemas.microsoft.com/office/drawing/2014/main" id="{98314330-4A34-1B31-3257-E58DBD33272A}"/>
              </a:ext>
            </a:extLst>
          </p:cNvPr>
          <p:cNvCxnSpPr>
            <a:cxnSpLocks/>
          </p:cNvCxnSpPr>
          <p:nvPr>
            <p:custDataLst>
              <p:tags r:id="rId8"/>
            </p:custDataLst>
          </p:nvPr>
        </p:nvCxnSpPr>
        <p:spPr>
          <a:xfrm>
            <a:off x="1257299" y="5169245"/>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C18D1AE-0B4E-1E8E-93F5-181CCEA4D5CC}"/>
              </a:ext>
            </a:extLst>
          </p:cNvPr>
          <p:cNvSpPr txBox="1">
            <a:spLocks/>
          </p:cNvSpPr>
          <p:nvPr/>
        </p:nvSpPr>
        <p:spPr>
          <a:xfrm>
            <a:off x="6862572" y="5370286"/>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Jim Lee</a:t>
            </a:r>
          </a:p>
        </p:txBody>
      </p:sp>
      <p:cxnSp>
        <p:nvCxnSpPr>
          <p:cNvPr id="9" name="LineBasicDefault 7">
            <a:extLst>
              <a:ext uri="{FF2B5EF4-FFF2-40B4-BE49-F238E27FC236}">
                <a16:creationId xmlns:a16="http://schemas.microsoft.com/office/drawing/2014/main" id="{1C133679-86DB-4D90-7902-34981804F8BB}"/>
              </a:ext>
            </a:extLst>
          </p:cNvPr>
          <p:cNvCxnSpPr>
            <a:cxnSpLocks/>
          </p:cNvCxnSpPr>
          <p:nvPr>
            <p:custDataLst>
              <p:tags r:id="rId9"/>
            </p:custDataLst>
          </p:nvPr>
        </p:nvCxnSpPr>
        <p:spPr>
          <a:xfrm>
            <a:off x="1257299" y="5799972"/>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56EE6A0-A2FA-54E8-817A-69F37F43FDCA}"/>
              </a:ext>
            </a:extLst>
          </p:cNvPr>
          <p:cNvSpPr txBox="1">
            <a:spLocks/>
          </p:cNvSpPr>
          <p:nvPr/>
        </p:nvSpPr>
        <p:spPr>
          <a:xfrm>
            <a:off x="6800788" y="6001015"/>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1440" fontAlgn="ctr"/>
            <a:r>
              <a:rPr lang="en-US">
                <a:solidFill>
                  <a:schemeClr val="dk1"/>
                </a:solidFill>
              </a:rPr>
              <a:t>Ned </a:t>
            </a:r>
            <a:r>
              <a:rPr lang="en-US" err="1">
                <a:solidFill>
                  <a:schemeClr val="dk1"/>
                </a:solidFill>
              </a:rPr>
              <a:t>Bonskowski</a:t>
            </a:r>
            <a:r>
              <a:rPr lang="en-US">
                <a:solidFill>
                  <a:schemeClr val="dk1"/>
                </a:solidFill>
              </a:rPr>
              <a:t>, Monica Jha</a:t>
            </a:r>
            <a:endParaRPr lang="en-US" sz="1400">
              <a:solidFill>
                <a:srgbClr val="000000"/>
              </a:solidFill>
            </a:endParaRPr>
          </a:p>
        </p:txBody>
      </p:sp>
      <p:pic>
        <p:nvPicPr>
          <p:cNvPr id="23" name="Picture 22">
            <a:extLst>
              <a:ext uri="{FF2B5EF4-FFF2-40B4-BE49-F238E27FC236}">
                <a16:creationId xmlns:a16="http://schemas.microsoft.com/office/drawing/2014/main" id="{355F7301-F588-12F2-84A6-5D2F99FAF19A}"/>
              </a:ext>
            </a:extLst>
          </p:cNvPr>
          <p:cNvPicPr>
            <a:picLocks noChangeAspect="1"/>
          </p:cNvPicPr>
          <p:nvPr/>
        </p:nvPicPr>
        <p:blipFill>
          <a:blip r:embed="rId20"/>
          <a:stretch>
            <a:fillRect/>
          </a:stretch>
        </p:blipFill>
        <p:spPr>
          <a:xfrm>
            <a:off x="1257299" y="6001015"/>
            <a:ext cx="1195329" cy="258016"/>
          </a:xfrm>
          <a:prstGeom prst="rect">
            <a:avLst/>
          </a:prstGeom>
        </p:spPr>
      </p:pic>
    </p:spTree>
    <p:extLst>
      <p:ext uri="{BB962C8B-B14F-4D97-AF65-F5344CB8AC3E}">
        <p14:creationId xmlns:p14="http://schemas.microsoft.com/office/powerpoint/2010/main" val="1060000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4C8D-AE9A-3EC0-53E4-8F8DB7524D4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13E74D6F-DBA6-CE40-E73C-8E5787DAF961}"/>
              </a:ext>
            </a:extLst>
          </p:cNvPr>
          <p:cNvGraphicFramePr>
            <a:graphicFrameLocks noChangeAspect="1"/>
          </p:cNvGraphicFramePr>
          <p:nvPr>
            <p:custDataLst>
              <p:tags r:id="rId2"/>
            </p:custDataLst>
            <p:extLst>
              <p:ext uri="{D42A27DB-BD31-4B8C-83A1-F6EECF244321}">
                <p14:modId xmlns:p14="http://schemas.microsoft.com/office/powerpoint/2010/main" val="4039846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13E74D6F-DBA6-CE40-E73C-8E5787DAF96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E015EF6A-5D2D-E32E-5B68-6FE8A8FD6952}"/>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rId13" action="ppaction://hlinksldjump"/>
            <a:extLst>
              <a:ext uri="{FF2B5EF4-FFF2-40B4-BE49-F238E27FC236}">
                <a16:creationId xmlns:a16="http://schemas.microsoft.com/office/drawing/2014/main" id="{E40D8CE1-73F4-DD08-5543-34F4FAF13CF2}"/>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rId14" action="ppaction://hlinksldjump"/>
            <a:extLst>
              <a:ext uri="{FF2B5EF4-FFF2-40B4-BE49-F238E27FC236}">
                <a16:creationId xmlns:a16="http://schemas.microsoft.com/office/drawing/2014/main" id="{5B3D394A-F280-101E-B57B-C99AF9726B7D}"/>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11" name="Text Placeholder 2">
            <a:hlinkClick r:id="rId15" action="ppaction://hlinksldjump"/>
            <a:extLst>
              <a:ext uri="{FF2B5EF4-FFF2-40B4-BE49-F238E27FC236}">
                <a16:creationId xmlns:a16="http://schemas.microsoft.com/office/drawing/2014/main" id="{88BBE1F6-814F-FD14-AEE3-F3CA8AE91C47}"/>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15" name="Text Placeholder 2">
            <a:hlinkClick r:id="rId16" action="ppaction://hlinksldjump"/>
            <a:extLst>
              <a:ext uri="{FF2B5EF4-FFF2-40B4-BE49-F238E27FC236}">
                <a16:creationId xmlns:a16="http://schemas.microsoft.com/office/drawing/2014/main" id="{303AC649-7E2A-1DEF-93BE-624526D80789}"/>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a:cs typeface="Arial"/>
              </a:rPr>
              <a:t>Detailed review of ERCOT comments</a:t>
            </a:r>
            <a:endParaRPr lang="en-US"/>
          </a:p>
        </p:txBody>
      </p:sp>
      <p:sp>
        <p:nvSpPr>
          <p:cNvPr id="16" name="Text Placeholder 2">
            <a:hlinkClick r:id="rId17" action="ppaction://hlinksldjump"/>
            <a:extLst>
              <a:ext uri="{FF2B5EF4-FFF2-40B4-BE49-F238E27FC236}">
                <a16:creationId xmlns:a16="http://schemas.microsoft.com/office/drawing/2014/main" id="{0C81CA1A-13FB-2DC7-4612-083684D91E97}"/>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0" name="Text Placeholder 2">
            <a:extLst>
              <a:ext uri="{FF2B5EF4-FFF2-40B4-BE49-F238E27FC236}">
                <a16:creationId xmlns:a16="http://schemas.microsoft.com/office/drawing/2014/main" id="{CCE1DD4E-5483-B8FC-84BF-89EA64F35ECB}"/>
              </a:ext>
            </a:extLst>
          </p:cNvPr>
          <p:cNvSpPr>
            <a:spLocks noGrp="1"/>
          </p:cNvSpPr>
          <p:nvPr>
            <p:custDataLst>
              <p:tags r:id="rId8"/>
            </p:custDataLst>
          </p:nvPr>
        </p:nvSpPr>
        <p:spPr bwMode="auto">
          <a:xfrm>
            <a:off x="4052888" y="4362450"/>
            <a:ext cx="7594600" cy="639763"/>
          </a:xfrm>
          <a:prstGeom prst="rect">
            <a:avLst/>
          </a:prstGeom>
          <a:solidFill>
            <a:schemeClr val="accent1"/>
          </a:solidFill>
          <a:ln>
            <a:noFill/>
          </a:ln>
          <a:effec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Project No. 58481 deep-dive</a:t>
            </a:r>
          </a:p>
        </p:txBody>
      </p:sp>
      <p:sp>
        <p:nvSpPr>
          <p:cNvPr id="17" name="Text Placeholder 2">
            <a:hlinkClick r:id="rId18" action="ppaction://hlinksldjump"/>
            <a:extLst>
              <a:ext uri="{FF2B5EF4-FFF2-40B4-BE49-F238E27FC236}">
                <a16:creationId xmlns:a16="http://schemas.microsoft.com/office/drawing/2014/main" id="{5BC28551-758B-C63B-62CC-18E5F671B52A}"/>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Title Placeholder 1">
            <a:extLst>
              <a:ext uri="{FF2B5EF4-FFF2-40B4-BE49-F238E27FC236}">
                <a16:creationId xmlns:a16="http://schemas.microsoft.com/office/drawing/2014/main" id="{00FA63AA-1D8D-7469-39C0-83DFCF51865C}"/>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5">
            <a:extLst>
              <a:ext uri="{FF2B5EF4-FFF2-40B4-BE49-F238E27FC236}">
                <a16:creationId xmlns:a16="http://schemas.microsoft.com/office/drawing/2014/main" id="{E830A312-6D0D-814D-53ED-4B49B5EA20F6}"/>
              </a:ext>
            </a:extLst>
          </p:cNvPr>
          <p:cNvSpPr>
            <a:spLocks noGrp="1"/>
          </p:cNvSpPr>
          <p:nvPr>
            <p:ph type="sldNum" sz="quarter" idx="12"/>
          </p:nvPr>
        </p:nvSpPr>
        <p:spPr/>
        <p:txBody>
          <a:bodyPr/>
          <a:lstStyle/>
          <a:p>
            <a:fld id="{BCDE79FB-97BA-492B-8D57-F1373F9ADA95}" type="slidenum">
              <a:rPr lang="en-US" smtClean="0"/>
              <a:t>46</a:t>
            </a:fld>
            <a:endParaRPr lang="en-US"/>
          </a:p>
        </p:txBody>
      </p:sp>
    </p:spTree>
    <p:custDataLst>
      <p:tags r:id="rId1"/>
    </p:custDataLst>
    <p:extLst>
      <p:ext uri="{BB962C8B-B14F-4D97-AF65-F5344CB8AC3E}">
        <p14:creationId xmlns:p14="http://schemas.microsoft.com/office/powerpoint/2010/main" val="2260716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AFD6-5CEF-9CAF-54D9-D8C85D50A7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60040BC0-01A7-12A2-35C9-154D4C3AE9DC}"/>
              </a:ext>
            </a:extLst>
          </p:cNvPr>
          <p:cNvGraphicFramePr>
            <a:graphicFrameLocks noChangeAspect="1"/>
          </p:cNvGraphicFramePr>
          <p:nvPr>
            <p:custDataLst>
              <p:tags r:id="rId2"/>
            </p:custDataLst>
            <p:extLst>
              <p:ext uri="{D42A27DB-BD31-4B8C-83A1-F6EECF244321}">
                <p14:modId xmlns:p14="http://schemas.microsoft.com/office/powerpoint/2010/main" val="91639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60040BC0-01A7-12A2-35C9-154D4C3AE9D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281FD44-7F56-DBBE-8C74-7D4E6DFD5BE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rId14" action="ppaction://hlinksldjump"/>
            <a:extLst>
              <a:ext uri="{FF2B5EF4-FFF2-40B4-BE49-F238E27FC236}">
                <a16:creationId xmlns:a16="http://schemas.microsoft.com/office/drawing/2014/main" id="{606571C3-6BA9-D18F-2B72-87919625276E}"/>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0" name="Text Placeholder 2">
            <a:hlinkClick r:id="rId15" action="ppaction://hlinksldjump"/>
            <a:extLst>
              <a:ext uri="{FF2B5EF4-FFF2-40B4-BE49-F238E27FC236}">
                <a16:creationId xmlns:a16="http://schemas.microsoft.com/office/drawing/2014/main" id="{4E9F1B76-3366-91DF-2858-584A89BC2781}"/>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13" name="Text Placeholder 2">
            <a:hlinkClick r:id="rId16" action="ppaction://hlinksldjump"/>
            <a:extLst>
              <a:ext uri="{FF2B5EF4-FFF2-40B4-BE49-F238E27FC236}">
                <a16:creationId xmlns:a16="http://schemas.microsoft.com/office/drawing/2014/main" id="{5BDBA86F-DD00-DFFC-85F8-759D0D9A0F95}"/>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16" name="Text Placeholder 2">
            <a:hlinkClick r:id="rId17" action="ppaction://hlinksldjump"/>
            <a:extLst>
              <a:ext uri="{FF2B5EF4-FFF2-40B4-BE49-F238E27FC236}">
                <a16:creationId xmlns:a16="http://schemas.microsoft.com/office/drawing/2014/main" id="{EBB70830-D9C0-AA06-20C1-3609EAE36BED}"/>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a:cs typeface="Arial"/>
              </a:rPr>
              <a:t>Detailed review of ERCOT comments</a:t>
            </a:r>
            <a:endParaRPr lang="en-US"/>
          </a:p>
        </p:txBody>
      </p:sp>
      <p:sp>
        <p:nvSpPr>
          <p:cNvPr id="17" name="Text Placeholder 2">
            <a:hlinkClick r:id="rId18" action="ppaction://hlinksldjump"/>
            <a:extLst>
              <a:ext uri="{FF2B5EF4-FFF2-40B4-BE49-F238E27FC236}">
                <a16:creationId xmlns:a16="http://schemas.microsoft.com/office/drawing/2014/main" id="{2AF8F9C3-8CF8-8B32-9E57-5DC203861A37}"/>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8" name="Text Placeholder 2">
            <a:hlinkClick r:id="rId19" action="ppaction://hlinksldjump"/>
            <a:extLst>
              <a:ext uri="{FF2B5EF4-FFF2-40B4-BE49-F238E27FC236}">
                <a16:creationId xmlns:a16="http://schemas.microsoft.com/office/drawing/2014/main" id="{50220BEE-35A6-62FD-EC71-8A194FB21B9D}"/>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Project No. 58481 deep-dive</a:t>
            </a:r>
          </a:p>
        </p:txBody>
      </p:sp>
      <p:sp>
        <p:nvSpPr>
          <p:cNvPr id="50" name="Text Placeholder 2">
            <a:extLst>
              <a:ext uri="{FF2B5EF4-FFF2-40B4-BE49-F238E27FC236}">
                <a16:creationId xmlns:a16="http://schemas.microsoft.com/office/drawing/2014/main" id="{4E3BD333-59EB-9BAE-4A12-B93A740EA0A6}"/>
              </a:ext>
            </a:extLst>
          </p:cNvPr>
          <p:cNvSpPr>
            <a:spLocks noGrp="1"/>
          </p:cNvSpPr>
          <p:nvPr>
            <p:custDataLst>
              <p:tags r:id="rId9"/>
            </p:custDataLst>
          </p:nvPr>
        </p:nvSpPr>
        <p:spPr bwMode="auto">
          <a:xfrm>
            <a:off x="4052888" y="5002213"/>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Appendix</a:t>
            </a:r>
          </a:p>
        </p:txBody>
      </p:sp>
      <p:sp>
        <p:nvSpPr>
          <p:cNvPr id="4" name="2. Slide Title">
            <a:extLst>
              <a:ext uri="{FF2B5EF4-FFF2-40B4-BE49-F238E27FC236}">
                <a16:creationId xmlns:a16="http://schemas.microsoft.com/office/drawing/2014/main" id="{86341216-936B-24D5-1C51-AEFEA6D44052}"/>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18F3EC6D-125B-C17E-EE9B-338DA31ECD92}"/>
              </a:ext>
            </a:extLst>
          </p:cNvPr>
          <p:cNvSpPr>
            <a:spLocks noGrp="1"/>
          </p:cNvSpPr>
          <p:nvPr>
            <p:ph type="sldNum" sz="quarter" idx="12"/>
          </p:nvPr>
        </p:nvSpPr>
        <p:spPr/>
        <p:txBody>
          <a:bodyPr/>
          <a:lstStyle/>
          <a:p>
            <a:fld id="{BCDE79FB-97BA-492B-8D57-F1373F9ADA95}" type="slidenum">
              <a:rPr lang="en-US" smtClean="0"/>
              <a:t>47</a:t>
            </a:fld>
            <a:endParaRPr lang="en-US"/>
          </a:p>
        </p:txBody>
      </p:sp>
    </p:spTree>
    <p:custDataLst>
      <p:tags r:id="rId1"/>
    </p:custDataLst>
    <p:extLst>
      <p:ext uri="{BB962C8B-B14F-4D97-AF65-F5344CB8AC3E}">
        <p14:creationId xmlns:p14="http://schemas.microsoft.com/office/powerpoint/2010/main" val="4013999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8CEEFA-97B5-7EE6-7144-4C6708D3B707}"/>
              </a:ext>
            </a:extLst>
          </p:cNvPr>
          <p:cNvGrpSpPr/>
          <p:nvPr/>
        </p:nvGrpSpPr>
        <p:grpSpPr>
          <a:xfrm>
            <a:off x="891298" y="2411527"/>
            <a:ext cx="4116117" cy="3015741"/>
            <a:chOff x="554736" y="1534150"/>
            <a:chExt cx="3328511" cy="2268594"/>
          </a:xfrm>
        </p:grpSpPr>
        <p:pic>
          <p:nvPicPr>
            <p:cNvPr id="5" name="Picture 4">
              <a:extLst>
                <a:ext uri="{FF2B5EF4-FFF2-40B4-BE49-F238E27FC236}">
                  <a16:creationId xmlns:a16="http://schemas.microsoft.com/office/drawing/2014/main" id="{91CD5F04-2292-1E93-793D-2A8249DD9ACA}"/>
                </a:ext>
              </a:extLst>
            </p:cNvPr>
            <p:cNvPicPr>
              <a:picLocks/>
            </p:cNvPicPr>
            <p:nvPr/>
          </p:nvPicPr>
          <p:blipFill>
            <a:blip r:embed="rId4"/>
            <a:stretch>
              <a:fillRect/>
            </a:stretch>
          </p:blipFill>
          <p:spPr>
            <a:xfrm>
              <a:off x="554736" y="1534150"/>
              <a:ext cx="3328511" cy="2268594"/>
            </a:xfrm>
            <a:prstGeom prst="rect">
              <a:avLst/>
            </a:prstGeom>
          </p:spPr>
        </p:pic>
        <p:sp>
          <p:nvSpPr>
            <p:cNvPr id="6" name="Rectangle 5">
              <a:extLst>
                <a:ext uri="{FF2B5EF4-FFF2-40B4-BE49-F238E27FC236}">
                  <a16:creationId xmlns:a16="http://schemas.microsoft.com/office/drawing/2014/main" id="{048F76F4-B547-C975-FD1D-FBE7C18DCA60}"/>
                </a:ext>
              </a:extLst>
            </p:cNvPr>
            <p:cNvSpPr/>
            <p:nvPr/>
          </p:nvSpPr>
          <p:spPr>
            <a:xfrm>
              <a:off x="2412063" y="3001045"/>
              <a:ext cx="786888" cy="301007"/>
            </a:xfrm>
            <a:prstGeom prst="rect">
              <a:avLst/>
            </a:prstGeom>
            <a:solidFill>
              <a:srgbClr val="F4F6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grpSp>
        <p:nvGrpSpPr>
          <p:cNvPr id="7" name="Group 6">
            <a:extLst>
              <a:ext uri="{FF2B5EF4-FFF2-40B4-BE49-F238E27FC236}">
                <a16:creationId xmlns:a16="http://schemas.microsoft.com/office/drawing/2014/main" id="{C2F9DB59-84FF-E65D-67E9-7A7077DA4F26}"/>
              </a:ext>
            </a:extLst>
          </p:cNvPr>
          <p:cNvGrpSpPr/>
          <p:nvPr/>
        </p:nvGrpSpPr>
        <p:grpSpPr>
          <a:xfrm>
            <a:off x="6373579" y="2411527"/>
            <a:ext cx="4116117" cy="3015741"/>
            <a:chOff x="554736" y="1534150"/>
            <a:chExt cx="3328511" cy="2268594"/>
          </a:xfrm>
        </p:grpSpPr>
        <p:pic>
          <p:nvPicPr>
            <p:cNvPr id="8" name="Picture 7">
              <a:extLst>
                <a:ext uri="{FF2B5EF4-FFF2-40B4-BE49-F238E27FC236}">
                  <a16:creationId xmlns:a16="http://schemas.microsoft.com/office/drawing/2014/main" id="{828E2299-78A1-FF06-4347-B9FAAFFEBCFD}"/>
                </a:ext>
              </a:extLst>
            </p:cNvPr>
            <p:cNvPicPr>
              <a:picLocks/>
            </p:cNvPicPr>
            <p:nvPr/>
          </p:nvPicPr>
          <p:blipFill>
            <a:blip r:embed="rId4"/>
            <a:stretch>
              <a:fillRect/>
            </a:stretch>
          </p:blipFill>
          <p:spPr>
            <a:xfrm>
              <a:off x="554736" y="1534150"/>
              <a:ext cx="3328511" cy="2268594"/>
            </a:xfrm>
            <a:prstGeom prst="rect">
              <a:avLst/>
            </a:prstGeom>
          </p:spPr>
        </p:pic>
        <p:sp>
          <p:nvSpPr>
            <p:cNvPr id="9" name="Rectangle 8">
              <a:extLst>
                <a:ext uri="{FF2B5EF4-FFF2-40B4-BE49-F238E27FC236}">
                  <a16:creationId xmlns:a16="http://schemas.microsoft.com/office/drawing/2014/main" id="{96A16C85-C77E-6F7B-AC94-D291746993E7}"/>
                </a:ext>
              </a:extLst>
            </p:cNvPr>
            <p:cNvSpPr/>
            <p:nvPr/>
          </p:nvSpPr>
          <p:spPr>
            <a:xfrm>
              <a:off x="2412063" y="3001045"/>
              <a:ext cx="786888" cy="301007"/>
            </a:xfrm>
            <a:prstGeom prst="rect">
              <a:avLst/>
            </a:prstGeom>
            <a:solidFill>
              <a:srgbClr val="F4F6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0" name="Isosceles Triangle 9">
            <a:extLst>
              <a:ext uri="{FF2B5EF4-FFF2-40B4-BE49-F238E27FC236}">
                <a16:creationId xmlns:a16="http://schemas.microsoft.com/office/drawing/2014/main" id="{A83827F5-8C5F-D042-EFBA-AF122630619F}"/>
              </a:ext>
            </a:extLst>
          </p:cNvPr>
          <p:cNvSpPr/>
          <p:nvPr/>
        </p:nvSpPr>
        <p:spPr>
          <a:xfrm>
            <a:off x="1683450" y="322702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 name="TextBox 18">
            <a:extLst>
              <a:ext uri="{FF2B5EF4-FFF2-40B4-BE49-F238E27FC236}">
                <a16:creationId xmlns:a16="http://schemas.microsoft.com/office/drawing/2014/main" id="{A21C03CB-97D1-1AA1-72D5-21DBBB4FE53D}"/>
              </a:ext>
            </a:extLst>
          </p:cNvPr>
          <p:cNvSpPr txBox="1">
            <a:spLocks/>
          </p:cNvSpPr>
          <p:nvPr/>
        </p:nvSpPr>
        <p:spPr>
          <a:xfrm>
            <a:off x="1294408" y="1872016"/>
            <a:ext cx="3814920" cy="43088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400"/>
              <a:t>Automatic study validation – All studies approved prior to Batch Zero are valid</a:t>
            </a:r>
          </a:p>
        </p:txBody>
      </p:sp>
      <p:sp>
        <p:nvSpPr>
          <p:cNvPr id="20" name="TrackerAlphaBlue 110">
            <a:extLst>
              <a:ext uri="{FF2B5EF4-FFF2-40B4-BE49-F238E27FC236}">
                <a16:creationId xmlns:a16="http://schemas.microsoft.com/office/drawing/2014/main" id="{AAE09F86-3043-1768-86F3-56478E8F3D2B}"/>
              </a:ext>
            </a:extLst>
          </p:cNvPr>
          <p:cNvSpPr/>
          <p:nvPr>
            <p:custDataLst>
              <p:tags r:id="rId1"/>
            </p:custDataLst>
          </p:nvPr>
        </p:nvSpPr>
        <p:spPr>
          <a:xfrm>
            <a:off x="831606" y="1918142"/>
            <a:ext cx="298310" cy="23177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A</a:t>
            </a:r>
          </a:p>
        </p:txBody>
      </p:sp>
      <p:sp>
        <p:nvSpPr>
          <p:cNvPr id="23" name="Isosceles Triangle 22">
            <a:extLst>
              <a:ext uri="{FF2B5EF4-FFF2-40B4-BE49-F238E27FC236}">
                <a16:creationId xmlns:a16="http://schemas.microsoft.com/office/drawing/2014/main" id="{21C8639F-EC51-B62F-F76E-28936E02FE3F}"/>
              </a:ext>
            </a:extLst>
          </p:cNvPr>
          <p:cNvSpPr/>
          <p:nvPr/>
        </p:nvSpPr>
        <p:spPr>
          <a:xfrm>
            <a:off x="980761" y="5516513"/>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4" name="Isosceles Triangle 23">
            <a:extLst>
              <a:ext uri="{FF2B5EF4-FFF2-40B4-BE49-F238E27FC236}">
                <a16:creationId xmlns:a16="http://schemas.microsoft.com/office/drawing/2014/main" id="{F897F9AC-8F7A-7BBB-9BA4-2D4A8E8A9522}"/>
              </a:ext>
            </a:extLst>
          </p:cNvPr>
          <p:cNvSpPr/>
          <p:nvPr/>
        </p:nvSpPr>
        <p:spPr>
          <a:xfrm>
            <a:off x="6474020" y="5918269"/>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Isosceles Triangle 24">
            <a:extLst>
              <a:ext uri="{FF2B5EF4-FFF2-40B4-BE49-F238E27FC236}">
                <a16:creationId xmlns:a16="http://schemas.microsoft.com/office/drawing/2014/main" id="{FFE18873-9D16-4A0D-CD30-5063353B1069}"/>
              </a:ext>
            </a:extLst>
          </p:cNvPr>
          <p:cNvSpPr/>
          <p:nvPr/>
        </p:nvSpPr>
        <p:spPr>
          <a:xfrm>
            <a:off x="2159998" y="3146505"/>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 name="Oval 25">
            <a:extLst>
              <a:ext uri="{FF2B5EF4-FFF2-40B4-BE49-F238E27FC236}">
                <a16:creationId xmlns:a16="http://schemas.microsoft.com/office/drawing/2014/main" id="{EEB917D5-01EB-BBD3-DB32-0353254E3E6C}"/>
              </a:ext>
            </a:extLst>
          </p:cNvPr>
          <p:cNvSpPr/>
          <p:nvPr/>
        </p:nvSpPr>
        <p:spPr>
          <a:xfrm>
            <a:off x="1555423" y="2837553"/>
            <a:ext cx="1040064" cy="769127"/>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Oval 26">
            <a:extLst>
              <a:ext uri="{FF2B5EF4-FFF2-40B4-BE49-F238E27FC236}">
                <a16:creationId xmlns:a16="http://schemas.microsoft.com/office/drawing/2014/main" id="{A9DFB08A-9CF2-2178-8230-EB643D5E3442}"/>
              </a:ext>
            </a:extLst>
          </p:cNvPr>
          <p:cNvSpPr/>
          <p:nvPr/>
        </p:nvSpPr>
        <p:spPr>
          <a:xfrm>
            <a:off x="1690080" y="3862394"/>
            <a:ext cx="699251" cy="599336"/>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8" name="Oval 27">
            <a:extLst>
              <a:ext uri="{FF2B5EF4-FFF2-40B4-BE49-F238E27FC236}">
                <a16:creationId xmlns:a16="http://schemas.microsoft.com/office/drawing/2014/main" id="{ACC3C8F0-95D6-EF37-C131-15722DCE0F68}"/>
              </a:ext>
            </a:extLst>
          </p:cNvPr>
          <p:cNvSpPr/>
          <p:nvPr/>
        </p:nvSpPr>
        <p:spPr>
          <a:xfrm>
            <a:off x="2276587" y="4644591"/>
            <a:ext cx="1040064" cy="752353"/>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9" name="TextBox 28">
            <a:extLst>
              <a:ext uri="{FF2B5EF4-FFF2-40B4-BE49-F238E27FC236}">
                <a16:creationId xmlns:a16="http://schemas.microsoft.com/office/drawing/2014/main" id="{10EF1F70-6B4C-EB7D-505C-6EAE91AED7A1}"/>
              </a:ext>
            </a:extLst>
          </p:cNvPr>
          <p:cNvSpPr txBox="1"/>
          <p:nvPr/>
        </p:nvSpPr>
        <p:spPr>
          <a:xfrm>
            <a:off x="1189646" y="5487457"/>
            <a:ext cx="6100118" cy="261610"/>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prior to July 10</a:t>
            </a:r>
            <a:endParaRPr lang="en-US" sz="1100">
              <a:cs typeface="Arial"/>
            </a:endParaRPr>
          </a:p>
        </p:txBody>
      </p:sp>
      <p:sp>
        <p:nvSpPr>
          <p:cNvPr id="30" name="Oval 29">
            <a:extLst>
              <a:ext uri="{FF2B5EF4-FFF2-40B4-BE49-F238E27FC236}">
                <a16:creationId xmlns:a16="http://schemas.microsoft.com/office/drawing/2014/main" id="{4A50C44E-A581-6818-94EF-B3A78206DAED}"/>
              </a:ext>
            </a:extLst>
          </p:cNvPr>
          <p:cNvSpPr/>
          <p:nvPr/>
        </p:nvSpPr>
        <p:spPr>
          <a:xfrm>
            <a:off x="797984" y="5878904"/>
            <a:ext cx="391662" cy="261610"/>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TextBox 30">
            <a:extLst>
              <a:ext uri="{FF2B5EF4-FFF2-40B4-BE49-F238E27FC236}">
                <a16:creationId xmlns:a16="http://schemas.microsoft.com/office/drawing/2014/main" id="{A8174C1A-BD36-DD70-1A46-0BA5800DCA2A}"/>
              </a:ext>
            </a:extLst>
          </p:cNvPr>
          <p:cNvSpPr txBox="1"/>
          <p:nvPr/>
        </p:nvSpPr>
        <p:spPr>
          <a:xfrm>
            <a:off x="1194974" y="5826829"/>
            <a:ext cx="3557448" cy="430887"/>
          </a:xfrm>
          <a:prstGeom prst="rect">
            <a:avLst/>
          </a:prstGeom>
          <a:noFill/>
          <a:ln w="6350">
            <a:noFill/>
            <a:miter lim="800000"/>
          </a:ln>
        </p:spPr>
        <p:txBody>
          <a:bodyPr wrap="square">
            <a:spAutoFit/>
          </a:bodyPr>
          <a:lstStyle/>
          <a:p>
            <a:pPr>
              <a:spcBef>
                <a:spcPts val="300"/>
              </a:spcBef>
              <a:spcAft>
                <a:spcPts val="300"/>
              </a:spcAft>
            </a:pPr>
            <a:r>
              <a:rPr lang="en-US" sz="1100"/>
              <a:t>Area where grid cannot reliably supply all the approved load in all conditions</a:t>
            </a:r>
            <a:endParaRPr lang="en-US" sz="1100">
              <a:cs typeface="Arial"/>
            </a:endParaRPr>
          </a:p>
        </p:txBody>
      </p:sp>
      <p:sp>
        <p:nvSpPr>
          <p:cNvPr id="32" name="TrackerAlphaBlue 110">
            <a:extLst>
              <a:ext uri="{FF2B5EF4-FFF2-40B4-BE49-F238E27FC236}">
                <a16:creationId xmlns:a16="http://schemas.microsoft.com/office/drawing/2014/main" id="{A5001C9B-D676-8A6F-C918-659DCCC4E13B}"/>
              </a:ext>
            </a:extLst>
          </p:cNvPr>
          <p:cNvSpPr/>
          <p:nvPr>
            <p:custDataLst>
              <p:tags r:id="rId2"/>
            </p:custDataLst>
          </p:nvPr>
        </p:nvSpPr>
        <p:spPr>
          <a:xfrm>
            <a:off x="6333685" y="1896078"/>
            <a:ext cx="231775" cy="23177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B</a:t>
            </a:r>
          </a:p>
        </p:txBody>
      </p:sp>
      <p:sp>
        <p:nvSpPr>
          <p:cNvPr id="34" name="TextBox 33">
            <a:extLst>
              <a:ext uri="{FF2B5EF4-FFF2-40B4-BE49-F238E27FC236}">
                <a16:creationId xmlns:a16="http://schemas.microsoft.com/office/drawing/2014/main" id="{B641CC91-1CD6-74A8-471C-C6F29AF19683}"/>
              </a:ext>
            </a:extLst>
          </p:cNvPr>
          <p:cNvSpPr txBox="1"/>
          <p:nvPr/>
        </p:nvSpPr>
        <p:spPr>
          <a:xfrm>
            <a:off x="6565460" y="1800420"/>
            <a:ext cx="4669513" cy="523220"/>
          </a:xfrm>
          <a:prstGeom prst="rect">
            <a:avLst/>
          </a:prstGeom>
          <a:noFill/>
          <a:ln w="6350">
            <a:noFill/>
            <a:miter lim="800000"/>
          </a:ln>
        </p:spPr>
        <p:txBody>
          <a:bodyPr wrap="square">
            <a:spAutoFit/>
          </a:bodyPr>
          <a:lstStyle/>
          <a:p>
            <a:r>
              <a:rPr lang="en-US" sz="1400"/>
              <a:t>Automatic study validation before March 4 and coordinated study validation after, using PGRR145</a:t>
            </a:r>
          </a:p>
        </p:txBody>
      </p:sp>
      <p:sp>
        <p:nvSpPr>
          <p:cNvPr id="59" name="Isosceles Triangle 58">
            <a:extLst>
              <a:ext uri="{FF2B5EF4-FFF2-40B4-BE49-F238E27FC236}">
                <a16:creationId xmlns:a16="http://schemas.microsoft.com/office/drawing/2014/main" id="{B3654892-5D09-87C2-EDFF-559095F5B24C}"/>
              </a:ext>
            </a:extLst>
          </p:cNvPr>
          <p:cNvSpPr/>
          <p:nvPr/>
        </p:nvSpPr>
        <p:spPr>
          <a:xfrm>
            <a:off x="7165731" y="322702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Isosceles Triangle 67">
            <a:extLst>
              <a:ext uri="{FF2B5EF4-FFF2-40B4-BE49-F238E27FC236}">
                <a16:creationId xmlns:a16="http://schemas.microsoft.com/office/drawing/2014/main" id="{DE8FF766-D575-8FF4-4122-7D42A2686F09}"/>
              </a:ext>
            </a:extLst>
          </p:cNvPr>
          <p:cNvSpPr/>
          <p:nvPr/>
        </p:nvSpPr>
        <p:spPr>
          <a:xfrm>
            <a:off x="7642279" y="3146505"/>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2" name="Isosceles Triangle 71">
            <a:extLst>
              <a:ext uri="{FF2B5EF4-FFF2-40B4-BE49-F238E27FC236}">
                <a16:creationId xmlns:a16="http://schemas.microsoft.com/office/drawing/2014/main" id="{21A1DFD2-2D33-C06E-6689-EFB249EE5204}"/>
              </a:ext>
            </a:extLst>
          </p:cNvPr>
          <p:cNvSpPr/>
          <p:nvPr/>
        </p:nvSpPr>
        <p:spPr>
          <a:xfrm>
            <a:off x="7423235" y="4206038"/>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3" name="Isosceles Triangle 72">
            <a:extLst>
              <a:ext uri="{FF2B5EF4-FFF2-40B4-BE49-F238E27FC236}">
                <a16:creationId xmlns:a16="http://schemas.microsoft.com/office/drawing/2014/main" id="{F36DC681-E326-4A08-E044-364EE2BF8917}"/>
              </a:ext>
            </a:extLst>
          </p:cNvPr>
          <p:cNvSpPr/>
          <p:nvPr/>
        </p:nvSpPr>
        <p:spPr>
          <a:xfrm>
            <a:off x="7597979" y="4018306"/>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4" name="Isosceles Triangle 73">
            <a:extLst>
              <a:ext uri="{FF2B5EF4-FFF2-40B4-BE49-F238E27FC236}">
                <a16:creationId xmlns:a16="http://schemas.microsoft.com/office/drawing/2014/main" id="{C8C792B4-E5F7-7368-35AE-1F80EC25877F}"/>
              </a:ext>
            </a:extLst>
          </p:cNvPr>
          <p:cNvSpPr/>
          <p:nvPr/>
        </p:nvSpPr>
        <p:spPr>
          <a:xfrm>
            <a:off x="8068644" y="4732316"/>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6" name="Isosceles Triangle 75">
            <a:extLst>
              <a:ext uri="{FF2B5EF4-FFF2-40B4-BE49-F238E27FC236}">
                <a16:creationId xmlns:a16="http://schemas.microsoft.com/office/drawing/2014/main" id="{E4937CB4-1D2A-51A6-056D-DE41C60A0131}"/>
              </a:ext>
            </a:extLst>
          </p:cNvPr>
          <p:cNvSpPr/>
          <p:nvPr/>
        </p:nvSpPr>
        <p:spPr>
          <a:xfrm>
            <a:off x="7871743" y="484808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7" name="Isosceles Triangle 76">
            <a:extLst>
              <a:ext uri="{FF2B5EF4-FFF2-40B4-BE49-F238E27FC236}">
                <a16:creationId xmlns:a16="http://schemas.microsoft.com/office/drawing/2014/main" id="{DFB7D5F2-3BFB-EC19-B0D9-7E39B6112DEE}"/>
              </a:ext>
            </a:extLst>
          </p:cNvPr>
          <p:cNvSpPr/>
          <p:nvPr/>
        </p:nvSpPr>
        <p:spPr>
          <a:xfrm>
            <a:off x="7342044" y="393527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8" name="Isosceles Triangle 77">
            <a:extLst>
              <a:ext uri="{FF2B5EF4-FFF2-40B4-BE49-F238E27FC236}">
                <a16:creationId xmlns:a16="http://schemas.microsoft.com/office/drawing/2014/main" id="{3197C55E-3116-F0E5-8B3B-F1F09E8B0FE7}"/>
              </a:ext>
            </a:extLst>
          </p:cNvPr>
          <p:cNvSpPr/>
          <p:nvPr/>
        </p:nvSpPr>
        <p:spPr>
          <a:xfrm>
            <a:off x="7793994" y="291124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9" name="Isosceles Triangle 78">
            <a:extLst>
              <a:ext uri="{FF2B5EF4-FFF2-40B4-BE49-F238E27FC236}">
                <a16:creationId xmlns:a16="http://schemas.microsoft.com/office/drawing/2014/main" id="{C8BFF95F-59BE-A658-487A-FFFA8A1D2FC5}"/>
              </a:ext>
            </a:extLst>
          </p:cNvPr>
          <p:cNvSpPr/>
          <p:nvPr/>
        </p:nvSpPr>
        <p:spPr>
          <a:xfrm>
            <a:off x="9340180" y="313558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0" name="Isosceles Triangle 79">
            <a:extLst>
              <a:ext uri="{FF2B5EF4-FFF2-40B4-BE49-F238E27FC236}">
                <a16:creationId xmlns:a16="http://schemas.microsoft.com/office/drawing/2014/main" id="{134344E7-55D5-F3B2-A23D-0ABBD173B8B8}"/>
              </a:ext>
            </a:extLst>
          </p:cNvPr>
          <p:cNvSpPr/>
          <p:nvPr/>
        </p:nvSpPr>
        <p:spPr>
          <a:xfrm>
            <a:off x="8487513" y="5045532"/>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Isosceles Triangle 80">
            <a:extLst>
              <a:ext uri="{FF2B5EF4-FFF2-40B4-BE49-F238E27FC236}">
                <a16:creationId xmlns:a16="http://schemas.microsoft.com/office/drawing/2014/main" id="{AE5959AB-4AAD-5EA6-9945-A4E0FE5BFC84}"/>
              </a:ext>
            </a:extLst>
          </p:cNvPr>
          <p:cNvSpPr/>
          <p:nvPr/>
        </p:nvSpPr>
        <p:spPr>
          <a:xfrm>
            <a:off x="6474020" y="5523315"/>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2" name="TextBox 81">
            <a:extLst>
              <a:ext uri="{FF2B5EF4-FFF2-40B4-BE49-F238E27FC236}">
                <a16:creationId xmlns:a16="http://schemas.microsoft.com/office/drawing/2014/main" id="{F55F79CF-D975-D602-6E6A-D939C624D807}"/>
              </a:ext>
            </a:extLst>
          </p:cNvPr>
          <p:cNvSpPr txBox="1"/>
          <p:nvPr/>
        </p:nvSpPr>
        <p:spPr>
          <a:xfrm>
            <a:off x="6713081" y="5494616"/>
            <a:ext cx="5478919" cy="261610"/>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prior to March 4 deemed valid</a:t>
            </a:r>
            <a:endParaRPr lang="en-US" sz="1100">
              <a:cs typeface="Arial"/>
            </a:endParaRPr>
          </a:p>
        </p:txBody>
      </p:sp>
      <p:sp>
        <p:nvSpPr>
          <p:cNvPr id="83" name="TextBox 82">
            <a:extLst>
              <a:ext uri="{FF2B5EF4-FFF2-40B4-BE49-F238E27FC236}">
                <a16:creationId xmlns:a16="http://schemas.microsoft.com/office/drawing/2014/main" id="{BFED5501-A5DC-425D-FBD5-A72E833788C6}"/>
              </a:ext>
            </a:extLst>
          </p:cNvPr>
          <p:cNvSpPr txBox="1"/>
          <p:nvPr/>
        </p:nvSpPr>
        <p:spPr>
          <a:xfrm>
            <a:off x="6696681" y="5805293"/>
            <a:ext cx="4538291" cy="430887"/>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between March 4 and July 10 that may receive a MW amount lower than the initially approved study</a:t>
            </a:r>
            <a:endParaRPr lang="en-US" sz="1100">
              <a:cs typeface="Arial"/>
            </a:endParaRPr>
          </a:p>
        </p:txBody>
      </p:sp>
      <p:sp>
        <p:nvSpPr>
          <p:cNvPr id="84" name="Oval 83">
            <a:extLst>
              <a:ext uri="{FF2B5EF4-FFF2-40B4-BE49-F238E27FC236}">
                <a16:creationId xmlns:a16="http://schemas.microsoft.com/office/drawing/2014/main" id="{ACF3318F-251E-8AC1-FBCE-EC8295A2D902}"/>
              </a:ext>
            </a:extLst>
          </p:cNvPr>
          <p:cNvSpPr/>
          <p:nvPr/>
        </p:nvSpPr>
        <p:spPr>
          <a:xfrm>
            <a:off x="6300233" y="6332227"/>
            <a:ext cx="391662" cy="261610"/>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5" name="TextBox 84">
            <a:extLst>
              <a:ext uri="{FF2B5EF4-FFF2-40B4-BE49-F238E27FC236}">
                <a16:creationId xmlns:a16="http://schemas.microsoft.com/office/drawing/2014/main" id="{219388FA-9291-0C68-0B84-8856E43B42BB}"/>
              </a:ext>
            </a:extLst>
          </p:cNvPr>
          <p:cNvSpPr txBox="1"/>
          <p:nvPr/>
        </p:nvSpPr>
        <p:spPr>
          <a:xfrm>
            <a:off x="6713081" y="6229427"/>
            <a:ext cx="3776615" cy="430887"/>
          </a:xfrm>
          <a:prstGeom prst="rect">
            <a:avLst/>
          </a:prstGeom>
          <a:noFill/>
          <a:ln w="6350">
            <a:noFill/>
            <a:miter lim="800000"/>
          </a:ln>
        </p:spPr>
        <p:txBody>
          <a:bodyPr wrap="square">
            <a:spAutoFit/>
          </a:bodyPr>
          <a:lstStyle/>
          <a:p>
            <a:pPr>
              <a:spcBef>
                <a:spcPts val="300"/>
              </a:spcBef>
              <a:spcAft>
                <a:spcPts val="300"/>
              </a:spcAft>
            </a:pPr>
            <a:r>
              <a:rPr lang="en-US" sz="1100"/>
              <a:t>Areas where grid cannot reliably supply all the approved load in all conditions are avoided</a:t>
            </a:r>
            <a:endParaRPr lang="en-US" sz="1100">
              <a:cs typeface="Arial"/>
            </a:endParaRPr>
          </a:p>
        </p:txBody>
      </p:sp>
      <p:sp>
        <p:nvSpPr>
          <p:cNvPr id="86" name="Title 1">
            <a:extLst>
              <a:ext uri="{FF2B5EF4-FFF2-40B4-BE49-F238E27FC236}">
                <a16:creationId xmlns:a16="http://schemas.microsoft.com/office/drawing/2014/main" id="{2E051655-0E0E-A995-3B88-E3C3C0B77068}"/>
              </a:ext>
            </a:extLst>
          </p:cNvPr>
          <p:cNvSpPr>
            <a:spLocks noGrp="1"/>
          </p:cNvSpPr>
          <p:nvPr>
            <p:ph type="title"/>
          </p:nvPr>
        </p:nvSpPr>
        <p:spPr/>
        <p:txBody>
          <a:bodyPr>
            <a:normAutofit/>
          </a:bodyPr>
          <a:lstStyle/>
          <a:p>
            <a:r>
              <a:rPr lang="en-US" sz="2000"/>
              <a:t>Defining study validity: trade-off between certainty and system reliability</a:t>
            </a:r>
          </a:p>
        </p:txBody>
      </p:sp>
      <p:sp>
        <p:nvSpPr>
          <p:cNvPr id="88" name="TextBox 87">
            <a:extLst>
              <a:ext uri="{FF2B5EF4-FFF2-40B4-BE49-F238E27FC236}">
                <a16:creationId xmlns:a16="http://schemas.microsoft.com/office/drawing/2014/main" id="{62C67E1C-B2F9-ED44-7296-EC6419B2C798}"/>
              </a:ext>
            </a:extLst>
          </p:cNvPr>
          <p:cNvSpPr txBox="1"/>
          <p:nvPr/>
        </p:nvSpPr>
        <p:spPr>
          <a:xfrm>
            <a:off x="554037" y="949409"/>
            <a:ext cx="10910107" cy="600164"/>
          </a:xfrm>
          <a:prstGeom prst="rect">
            <a:avLst/>
          </a:prstGeom>
          <a:noFill/>
          <a:ln w="6350">
            <a:noFill/>
            <a:miter lim="800000"/>
          </a:ln>
        </p:spPr>
        <p:txBody>
          <a:bodyPr wrap="square">
            <a:spAutoFit/>
          </a:bodyPr>
          <a:lstStyle/>
          <a:p>
            <a:pPr marL="285750" indent="-285750">
              <a:spcBef>
                <a:spcPts val="300"/>
              </a:spcBef>
              <a:spcAft>
                <a:spcPts val="300"/>
              </a:spcAft>
              <a:buFont typeface="Arial" panose="020B0604020202020204" pitchFamily="34" charset="0"/>
              <a:buChar char="•"/>
            </a:pPr>
            <a:r>
              <a:rPr lang="en-US" sz="1400">
                <a:cs typeface="Arial"/>
              </a:rPr>
              <a:t>The topic receiving the most comments in PGRR145 is the proposed study validity check for studies completed after March 4, 2026</a:t>
            </a:r>
          </a:p>
          <a:p>
            <a:pPr marL="285750" indent="-285750">
              <a:spcBef>
                <a:spcPts val="300"/>
              </a:spcBef>
              <a:spcAft>
                <a:spcPts val="300"/>
              </a:spcAft>
              <a:buFont typeface="Arial" panose="020B0604020202020204" pitchFamily="34" charset="0"/>
              <a:buChar char="•"/>
            </a:pPr>
            <a:r>
              <a:rPr lang="en-US" sz="1400">
                <a:cs typeface="Arial"/>
              </a:rPr>
              <a:t>ERCOT proposed this check to ensure the base load level in Batch Zero does not exceed transmission system reliability limits</a:t>
            </a:r>
          </a:p>
        </p:txBody>
      </p:sp>
      <p:sp>
        <p:nvSpPr>
          <p:cNvPr id="2" name="Isosceles Triangle 1">
            <a:extLst>
              <a:ext uri="{FF2B5EF4-FFF2-40B4-BE49-F238E27FC236}">
                <a16:creationId xmlns:a16="http://schemas.microsoft.com/office/drawing/2014/main" id="{9F7C3D72-0740-4B7C-C8B2-88479E4A4DBD}"/>
              </a:ext>
            </a:extLst>
          </p:cNvPr>
          <p:cNvSpPr/>
          <p:nvPr/>
        </p:nvSpPr>
        <p:spPr>
          <a:xfrm>
            <a:off x="1917839" y="424075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 name="Isosceles Triangle 20">
            <a:extLst>
              <a:ext uri="{FF2B5EF4-FFF2-40B4-BE49-F238E27FC236}">
                <a16:creationId xmlns:a16="http://schemas.microsoft.com/office/drawing/2014/main" id="{B7972774-BF3B-3154-D99E-1F9D1E83D74C}"/>
              </a:ext>
            </a:extLst>
          </p:cNvPr>
          <p:cNvSpPr/>
          <p:nvPr/>
        </p:nvSpPr>
        <p:spPr>
          <a:xfrm>
            <a:off x="2092583" y="4053026"/>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Isosceles Triangle 21">
            <a:extLst>
              <a:ext uri="{FF2B5EF4-FFF2-40B4-BE49-F238E27FC236}">
                <a16:creationId xmlns:a16="http://schemas.microsoft.com/office/drawing/2014/main" id="{D2343AC6-45B4-C5A0-0A26-66DB0A61FD3B}"/>
              </a:ext>
            </a:extLst>
          </p:cNvPr>
          <p:cNvSpPr/>
          <p:nvPr/>
        </p:nvSpPr>
        <p:spPr>
          <a:xfrm>
            <a:off x="2563248" y="4767036"/>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Isosceles Triangle 32">
            <a:extLst>
              <a:ext uri="{FF2B5EF4-FFF2-40B4-BE49-F238E27FC236}">
                <a16:creationId xmlns:a16="http://schemas.microsoft.com/office/drawing/2014/main" id="{FF4119CD-6F03-BBA7-AD91-D108F1101B52}"/>
              </a:ext>
            </a:extLst>
          </p:cNvPr>
          <p:cNvSpPr/>
          <p:nvPr/>
        </p:nvSpPr>
        <p:spPr>
          <a:xfrm>
            <a:off x="2366347" y="488280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5" name="Isosceles Triangle 34">
            <a:extLst>
              <a:ext uri="{FF2B5EF4-FFF2-40B4-BE49-F238E27FC236}">
                <a16:creationId xmlns:a16="http://schemas.microsoft.com/office/drawing/2014/main" id="{8ED814A3-CEBF-9A35-9211-92DA7EFE1069}"/>
              </a:ext>
            </a:extLst>
          </p:cNvPr>
          <p:cNvSpPr/>
          <p:nvPr/>
        </p:nvSpPr>
        <p:spPr>
          <a:xfrm>
            <a:off x="1836648" y="396999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6" name="Isosceles Triangle 35">
            <a:extLst>
              <a:ext uri="{FF2B5EF4-FFF2-40B4-BE49-F238E27FC236}">
                <a16:creationId xmlns:a16="http://schemas.microsoft.com/office/drawing/2014/main" id="{AE79876F-F447-94A8-D70E-BA3A8B0CFF32}"/>
              </a:ext>
            </a:extLst>
          </p:cNvPr>
          <p:cNvSpPr/>
          <p:nvPr/>
        </p:nvSpPr>
        <p:spPr>
          <a:xfrm>
            <a:off x="2288598" y="294596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7" name="Isosceles Triangle 36">
            <a:extLst>
              <a:ext uri="{FF2B5EF4-FFF2-40B4-BE49-F238E27FC236}">
                <a16:creationId xmlns:a16="http://schemas.microsoft.com/office/drawing/2014/main" id="{FB5355CD-686B-CF74-F0C7-14883C990145}"/>
              </a:ext>
            </a:extLst>
          </p:cNvPr>
          <p:cNvSpPr/>
          <p:nvPr/>
        </p:nvSpPr>
        <p:spPr>
          <a:xfrm>
            <a:off x="3834784" y="317030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Isosceles Triangle 37">
            <a:extLst>
              <a:ext uri="{FF2B5EF4-FFF2-40B4-BE49-F238E27FC236}">
                <a16:creationId xmlns:a16="http://schemas.microsoft.com/office/drawing/2014/main" id="{FEADB132-7D10-3AA0-1730-BCF173622EBC}"/>
              </a:ext>
            </a:extLst>
          </p:cNvPr>
          <p:cNvSpPr/>
          <p:nvPr/>
        </p:nvSpPr>
        <p:spPr>
          <a:xfrm>
            <a:off x="2982117" y="5080252"/>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 name="Slide Number Placeholder 10">
            <a:extLst>
              <a:ext uri="{FF2B5EF4-FFF2-40B4-BE49-F238E27FC236}">
                <a16:creationId xmlns:a16="http://schemas.microsoft.com/office/drawing/2014/main" id="{6FAB8997-A0EF-8ECE-B57C-A38D86F3AB10}"/>
              </a:ext>
            </a:extLst>
          </p:cNvPr>
          <p:cNvSpPr>
            <a:spLocks noGrp="1"/>
          </p:cNvSpPr>
          <p:nvPr>
            <p:ph type="sldNum" sz="quarter" idx="12"/>
          </p:nvPr>
        </p:nvSpPr>
        <p:spPr/>
        <p:txBody>
          <a:bodyPr/>
          <a:lstStyle/>
          <a:p>
            <a:fld id="{BCDE79FB-97BA-492B-8D57-F1373F9ADA95}" type="slidenum">
              <a:rPr lang="en-US" smtClean="0"/>
              <a:t>48</a:t>
            </a:fld>
            <a:endParaRPr lang="en-US"/>
          </a:p>
        </p:txBody>
      </p:sp>
    </p:spTree>
    <p:extLst>
      <p:ext uri="{BB962C8B-B14F-4D97-AF65-F5344CB8AC3E}">
        <p14:creationId xmlns:p14="http://schemas.microsoft.com/office/powerpoint/2010/main" val="270353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C70CC-B876-AEBC-EB8A-B5C2A9506C61}"/>
            </a:ext>
          </a:extLst>
        </p:cNvPr>
        <p:cNvGrpSpPr/>
        <p:nvPr/>
      </p:nvGrpSpPr>
      <p:grpSpPr>
        <a:xfrm>
          <a:off x="0" y="0"/>
          <a:ext cx="0" cy="0"/>
          <a:chOff x="0" y="0"/>
          <a:chExt cx="0" cy="0"/>
        </a:xfrm>
      </p:grpSpPr>
      <p:sp>
        <p:nvSpPr>
          <p:cNvPr id="223" name="TextBox 222">
            <a:extLst>
              <a:ext uri="{FF2B5EF4-FFF2-40B4-BE49-F238E27FC236}">
                <a16:creationId xmlns:a16="http://schemas.microsoft.com/office/drawing/2014/main" id="{04BCEDDB-C37C-8CAA-6505-758EB9B9B94D}"/>
              </a:ext>
            </a:extLst>
          </p:cNvPr>
          <p:cNvSpPr txBox="1">
            <a:spLocks/>
          </p:cNvSpPr>
          <p:nvPr/>
        </p:nvSpPr>
        <p:spPr>
          <a:xfrm>
            <a:off x="7283900" y="5213815"/>
            <a:ext cx="796819"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March 1</a:t>
            </a:r>
          </a:p>
        </p:txBody>
      </p:sp>
      <p:graphicFrame>
        <p:nvGraphicFramePr>
          <p:cNvPr id="5" name="Object 2" hidden="1">
            <a:extLst>
              <a:ext uri="{FF2B5EF4-FFF2-40B4-BE49-F238E27FC236}">
                <a16:creationId xmlns:a16="http://schemas.microsoft.com/office/drawing/2014/main" id="{2860939A-A571-570F-D00D-B387A4EF0CAD}"/>
              </a:ext>
            </a:extLst>
          </p:cNvPr>
          <p:cNvGraphicFramePr>
            <a:graphicFrameLocks noChangeAspect="1"/>
          </p:cNvGraphicFramePr>
          <p:nvPr>
            <p:custDataLst>
              <p:tags r:id="rId1"/>
            </p:custDataLst>
            <p:extLst>
              <p:ext uri="{D42A27DB-BD31-4B8C-83A1-F6EECF244321}">
                <p14:modId xmlns:p14="http://schemas.microsoft.com/office/powerpoint/2010/main" val="987825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5" name="Object 2" hidden="1">
                        <a:extLst>
                          <a:ext uri="{FF2B5EF4-FFF2-40B4-BE49-F238E27FC236}">
                            <a16:creationId xmlns:a16="http://schemas.microsoft.com/office/drawing/2014/main" id="{2860939A-A571-570F-D00D-B387A4EF0CAD}"/>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0DCAECF-0CE3-47BC-F06C-460211C059CA}"/>
              </a:ext>
            </a:extLst>
          </p:cNvPr>
          <p:cNvSpPr>
            <a:spLocks noGrp="1"/>
          </p:cNvSpPr>
          <p:nvPr>
            <p:ph type="title"/>
            <p:custDataLst>
              <p:tags r:id="rId2"/>
            </p:custDataLst>
          </p:nvPr>
        </p:nvSpPr>
        <p:spPr>
          <a:xfrm>
            <a:off x="1257300" y="457200"/>
            <a:ext cx="10401300" cy="664797"/>
          </a:xfrm>
        </p:spPr>
        <p:txBody>
          <a:bodyPr vert="horz">
            <a:spAutoFit/>
          </a:bodyPr>
          <a:lstStyle/>
          <a:p>
            <a:r>
              <a:rPr lang="en-US"/>
              <a:t>Proposed Batch inclusion and treatment depend on timing of study completion and milestone achievement</a:t>
            </a:r>
          </a:p>
        </p:txBody>
      </p:sp>
      <p:grpSp>
        <p:nvGrpSpPr>
          <p:cNvPr id="10" name="Group 9">
            <a:extLst>
              <a:ext uri="{FF2B5EF4-FFF2-40B4-BE49-F238E27FC236}">
                <a16:creationId xmlns:a16="http://schemas.microsoft.com/office/drawing/2014/main" id="{61F72EF0-2712-9ECB-FA17-56921032F7E1}"/>
              </a:ext>
            </a:extLst>
          </p:cNvPr>
          <p:cNvGrpSpPr/>
          <p:nvPr/>
        </p:nvGrpSpPr>
        <p:grpSpPr>
          <a:xfrm>
            <a:off x="554736" y="1684890"/>
            <a:ext cx="796819" cy="211980"/>
            <a:chOff x="1257300" y="1665156"/>
            <a:chExt cx="2802637" cy="256495"/>
          </a:xfrm>
        </p:grpSpPr>
        <p:sp>
          <p:nvSpPr>
            <p:cNvPr id="11" name="TextBox 10">
              <a:extLst>
                <a:ext uri="{FF2B5EF4-FFF2-40B4-BE49-F238E27FC236}">
                  <a16:creationId xmlns:a16="http://schemas.microsoft.com/office/drawing/2014/main" id="{740D2141-1487-DBB1-61A9-6BE96963972F}"/>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Studies</a:t>
              </a:r>
            </a:p>
          </p:txBody>
        </p:sp>
        <p:cxnSp>
          <p:nvCxnSpPr>
            <p:cNvPr id="12" name="LineBasicDefault 7">
              <a:extLst>
                <a:ext uri="{FF2B5EF4-FFF2-40B4-BE49-F238E27FC236}">
                  <a16:creationId xmlns:a16="http://schemas.microsoft.com/office/drawing/2014/main" id="{0AEA2FF3-9B51-0F14-A0CE-3FE25BADFC13}"/>
                </a:ext>
              </a:extLst>
            </p:cNvPr>
            <p:cNvCxnSpPr>
              <a:cxnSpLocks/>
            </p:cNvCxnSpPr>
            <p:nvPr>
              <p:custDataLst>
                <p:tags r:id="rId27"/>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D4B638E3-E814-3C18-EE17-825B67FAF52A}"/>
              </a:ext>
            </a:extLst>
          </p:cNvPr>
          <p:cNvGrpSpPr/>
          <p:nvPr/>
        </p:nvGrpSpPr>
        <p:grpSpPr>
          <a:xfrm>
            <a:off x="1607076" y="1684884"/>
            <a:ext cx="3197864" cy="211979"/>
            <a:chOff x="1257300" y="1665156"/>
            <a:chExt cx="2802637" cy="256495"/>
          </a:xfrm>
        </p:grpSpPr>
        <p:sp>
          <p:nvSpPr>
            <p:cNvPr id="16" name="TextBox 15">
              <a:extLst>
                <a:ext uri="{FF2B5EF4-FFF2-40B4-BE49-F238E27FC236}">
                  <a16:creationId xmlns:a16="http://schemas.microsoft.com/office/drawing/2014/main" id="{16A00058-2AB8-A3BE-09C4-8059C7E8DDCB}"/>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Eligibility</a:t>
              </a:r>
            </a:p>
          </p:txBody>
        </p:sp>
        <p:cxnSp>
          <p:nvCxnSpPr>
            <p:cNvPr id="17" name="LineBasicDefault 7">
              <a:extLst>
                <a:ext uri="{FF2B5EF4-FFF2-40B4-BE49-F238E27FC236}">
                  <a16:creationId xmlns:a16="http://schemas.microsoft.com/office/drawing/2014/main" id="{D8264428-AE4D-E334-9FBE-806F63BCCB7E}"/>
                </a:ext>
              </a:extLst>
            </p:cNvPr>
            <p:cNvCxnSpPr>
              <a:cxnSpLocks/>
            </p:cNvCxnSpPr>
            <p:nvPr>
              <p:custDataLst>
                <p:tags r:id="rId26"/>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E068AE27-76A7-01AF-7D9B-76003648AC07}"/>
              </a:ext>
            </a:extLst>
          </p:cNvPr>
          <p:cNvGrpSpPr/>
          <p:nvPr/>
        </p:nvGrpSpPr>
        <p:grpSpPr>
          <a:xfrm>
            <a:off x="8473434" y="1684884"/>
            <a:ext cx="796819" cy="211979"/>
            <a:chOff x="1257300" y="1665156"/>
            <a:chExt cx="2802637" cy="256495"/>
          </a:xfrm>
        </p:grpSpPr>
        <p:sp>
          <p:nvSpPr>
            <p:cNvPr id="22" name="TextBox 21">
              <a:extLst>
                <a:ext uri="{FF2B5EF4-FFF2-40B4-BE49-F238E27FC236}">
                  <a16:creationId xmlns:a16="http://schemas.microsoft.com/office/drawing/2014/main" id="{A5F26949-9203-9754-8C65-230A2AF938B0}"/>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Inclusion</a:t>
              </a:r>
            </a:p>
          </p:txBody>
        </p:sp>
        <p:cxnSp>
          <p:nvCxnSpPr>
            <p:cNvPr id="23" name="LineBasicDefault 7">
              <a:extLst>
                <a:ext uri="{FF2B5EF4-FFF2-40B4-BE49-F238E27FC236}">
                  <a16:creationId xmlns:a16="http://schemas.microsoft.com/office/drawing/2014/main" id="{B5A843EB-380E-BFA8-D091-3C04DA5AC8EC}"/>
                </a:ext>
              </a:extLst>
            </p:cNvPr>
            <p:cNvCxnSpPr>
              <a:cxnSpLocks/>
            </p:cNvCxnSpPr>
            <p:nvPr>
              <p:custDataLst>
                <p:tags r:id="rId25"/>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1D2D59C5-DB0E-9DCC-3AD6-727A7E3FA807}"/>
              </a:ext>
            </a:extLst>
          </p:cNvPr>
          <p:cNvGrpSpPr/>
          <p:nvPr/>
        </p:nvGrpSpPr>
        <p:grpSpPr>
          <a:xfrm>
            <a:off x="9363846" y="1684884"/>
            <a:ext cx="2273418" cy="211979"/>
            <a:chOff x="1257300" y="1665156"/>
            <a:chExt cx="2802637" cy="256495"/>
          </a:xfrm>
        </p:grpSpPr>
        <p:sp>
          <p:nvSpPr>
            <p:cNvPr id="25" name="TextBox 24">
              <a:extLst>
                <a:ext uri="{FF2B5EF4-FFF2-40B4-BE49-F238E27FC236}">
                  <a16:creationId xmlns:a16="http://schemas.microsoft.com/office/drawing/2014/main" id="{D0BFBCAE-C9AA-01C2-3768-C3489872CEF6}"/>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Treatment</a:t>
              </a:r>
            </a:p>
          </p:txBody>
        </p:sp>
        <p:cxnSp>
          <p:nvCxnSpPr>
            <p:cNvPr id="26" name="LineBasicDefault 7">
              <a:extLst>
                <a:ext uri="{FF2B5EF4-FFF2-40B4-BE49-F238E27FC236}">
                  <a16:creationId xmlns:a16="http://schemas.microsoft.com/office/drawing/2014/main" id="{D6B602F0-8C9B-6CC3-451E-5362C7E2D3A0}"/>
                </a:ext>
              </a:extLst>
            </p:cNvPr>
            <p:cNvCxnSpPr>
              <a:cxnSpLocks/>
            </p:cNvCxnSpPr>
            <p:nvPr>
              <p:custDataLst>
                <p:tags r:id="rId24"/>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1F9A7E37-AFC1-9534-E810-DCA16021D973}"/>
              </a:ext>
            </a:extLst>
          </p:cNvPr>
          <p:cNvSpPr txBox="1">
            <a:spLocks/>
          </p:cNvSpPr>
          <p:nvPr/>
        </p:nvSpPr>
        <p:spPr>
          <a:xfrm>
            <a:off x="554736" y="2044482"/>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Legacy</a:t>
            </a:r>
          </a:p>
        </p:txBody>
      </p:sp>
      <p:sp>
        <p:nvSpPr>
          <p:cNvPr id="33" name="TextBox 32">
            <a:extLst>
              <a:ext uri="{FF2B5EF4-FFF2-40B4-BE49-F238E27FC236}">
                <a16:creationId xmlns:a16="http://schemas.microsoft.com/office/drawing/2014/main" id="{C0B7F729-EA09-03FE-B852-A3D8107B5BFE}"/>
              </a:ext>
            </a:extLst>
          </p:cNvPr>
          <p:cNvSpPr txBox="1">
            <a:spLocks/>
          </p:cNvSpPr>
          <p:nvPr/>
        </p:nvSpPr>
        <p:spPr>
          <a:xfrm>
            <a:off x="1607076" y="2044482"/>
            <a:ext cx="3197864" cy="84638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has complete and valid studies as of March 4, 2026 under PGRR145 Section 9.2.1.4(3) </a:t>
            </a:r>
            <a:r>
              <a:rPr lang="en-US" sz="1100" i="1"/>
              <a:t>(i.e., LLIS completed and interconnection agreement executed under PGRR115 Sections 9.4 and 9.5)</a:t>
            </a:r>
          </a:p>
        </p:txBody>
      </p:sp>
      <p:sp>
        <p:nvSpPr>
          <p:cNvPr id="39" name="TextBox 38">
            <a:extLst>
              <a:ext uri="{FF2B5EF4-FFF2-40B4-BE49-F238E27FC236}">
                <a16:creationId xmlns:a16="http://schemas.microsoft.com/office/drawing/2014/main" id="{557C4CC4-3262-9CD1-B591-1E6A8DC9ED3A}"/>
              </a:ext>
            </a:extLst>
          </p:cNvPr>
          <p:cNvSpPr txBox="1">
            <a:spLocks/>
          </p:cNvSpPr>
          <p:nvPr/>
        </p:nvSpPr>
        <p:spPr>
          <a:xfrm>
            <a:off x="8473434" y="2044482"/>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Zero</a:t>
            </a:r>
          </a:p>
        </p:txBody>
      </p:sp>
      <p:sp>
        <p:nvSpPr>
          <p:cNvPr id="42" name="TextBox 41">
            <a:extLst>
              <a:ext uri="{FF2B5EF4-FFF2-40B4-BE49-F238E27FC236}">
                <a16:creationId xmlns:a16="http://schemas.microsoft.com/office/drawing/2014/main" id="{FE6A8A0F-5E62-9A17-6C6C-1215FA31A0E6}"/>
              </a:ext>
            </a:extLst>
          </p:cNvPr>
          <p:cNvSpPr txBox="1">
            <a:spLocks/>
          </p:cNvSpPr>
          <p:nvPr/>
        </p:nvSpPr>
        <p:spPr>
          <a:xfrm>
            <a:off x="9363846" y="2044482"/>
            <a:ext cx="2497840" cy="133882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If meeting Section 9.2.1.1: modeled as Base Load </a:t>
            </a:r>
            <a:r>
              <a:rPr lang="en-US" sz="1100"/>
              <a:t>not subject to additional study</a:t>
            </a:r>
          </a:p>
          <a:p>
            <a:r>
              <a:rPr lang="en-US" sz="1100" b="1"/>
              <a:t>If meeting Section 9.2.1.2: studied </a:t>
            </a:r>
            <a:r>
              <a:rPr lang="en-US" sz="1100"/>
              <a:t>and allocated based on amount of load that may be served reliably</a:t>
            </a:r>
          </a:p>
          <a:p>
            <a:endParaRPr lang="en-US" sz="1100"/>
          </a:p>
        </p:txBody>
      </p:sp>
      <p:grpSp>
        <p:nvGrpSpPr>
          <p:cNvPr id="44" name="Group 43">
            <a:extLst>
              <a:ext uri="{FF2B5EF4-FFF2-40B4-BE49-F238E27FC236}">
                <a16:creationId xmlns:a16="http://schemas.microsoft.com/office/drawing/2014/main" id="{B98E2550-A8AA-10B0-DCD0-C164CBB7720E}"/>
              </a:ext>
            </a:extLst>
          </p:cNvPr>
          <p:cNvGrpSpPr/>
          <p:nvPr/>
        </p:nvGrpSpPr>
        <p:grpSpPr>
          <a:xfrm>
            <a:off x="4997450" y="1232964"/>
            <a:ext cx="3328988" cy="211979"/>
            <a:chOff x="1257300" y="1665156"/>
            <a:chExt cx="2802637" cy="256495"/>
          </a:xfrm>
        </p:grpSpPr>
        <p:sp>
          <p:nvSpPr>
            <p:cNvPr id="45" name="TextBox 44">
              <a:extLst>
                <a:ext uri="{FF2B5EF4-FFF2-40B4-BE49-F238E27FC236}">
                  <a16:creationId xmlns:a16="http://schemas.microsoft.com/office/drawing/2014/main" id="{628E6524-B7A3-ACDB-EB62-1CADFC9C837D}"/>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Milestone timeline</a:t>
              </a:r>
            </a:p>
          </p:txBody>
        </p:sp>
        <p:cxnSp>
          <p:nvCxnSpPr>
            <p:cNvPr id="46" name="LineBasicDefault 7">
              <a:extLst>
                <a:ext uri="{FF2B5EF4-FFF2-40B4-BE49-F238E27FC236}">
                  <a16:creationId xmlns:a16="http://schemas.microsoft.com/office/drawing/2014/main" id="{D9C82AC8-3DFE-C5EE-8FD1-555ED7637154}"/>
                </a:ext>
              </a:extLst>
            </p:cNvPr>
            <p:cNvCxnSpPr>
              <a:cxnSpLocks/>
            </p:cNvCxnSpPr>
            <p:nvPr>
              <p:custDataLst>
                <p:tags r:id="rId23"/>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BCEEB8DA-F9E0-31D5-D367-B3ADFFDF6BE4}"/>
              </a:ext>
            </a:extLst>
          </p:cNvPr>
          <p:cNvGrpSpPr/>
          <p:nvPr/>
        </p:nvGrpSpPr>
        <p:grpSpPr>
          <a:xfrm>
            <a:off x="8473434" y="1232964"/>
            <a:ext cx="3163830" cy="211979"/>
            <a:chOff x="1257300" y="1665156"/>
            <a:chExt cx="2802637" cy="256495"/>
          </a:xfrm>
        </p:grpSpPr>
        <p:sp>
          <p:nvSpPr>
            <p:cNvPr id="48" name="TextBox 47">
              <a:extLst>
                <a:ext uri="{FF2B5EF4-FFF2-40B4-BE49-F238E27FC236}">
                  <a16:creationId xmlns:a16="http://schemas.microsoft.com/office/drawing/2014/main" id="{939636A3-6DCD-3AA5-6E79-F98B6F146443}"/>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implications</a:t>
              </a:r>
            </a:p>
          </p:txBody>
        </p:sp>
        <p:cxnSp>
          <p:nvCxnSpPr>
            <p:cNvPr id="49" name="LineBasicDefault 7">
              <a:extLst>
                <a:ext uri="{FF2B5EF4-FFF2-40B4-BE49-F238E27FC236}">
                  <a16:creationId xmlns:a16="http://schemas.microsoft.com/office/drawing/2014/main" id="{F0927618-B6A1-C7C5-7CD1-D9D623B7DABA}"/>
                </a:ext>
              </a:extLst>
            </p:cNvPr>
            <p:cNvCxnSpPr>
              <a:cxnSpLocks/>
            </p:cNvCxnSpPr>
            <p:nvPr>
              <p:custDataLst>
                <p:tags r:id="rId22"/>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1" name="Text Placeholder 4">
            <a:extLst>
              <a:ext uri="{FF2B5EF4-FFF2-40B4-BE49-F238E27FC236}">
                <a16:creationId xmlns:a16="http://schemas.microsoft.com/office/drawing/2014/main" id="{FF3B9A2F-4555-07C4-3987-C22CB1BE9A8D}"/>
              </a:ext>
            </a:extLst>
          </p:cNvPr>
          <p:cNvSpPr>
            <a:spLocks noGrp="1"/>
          </p:cNvSpPr>
          <p:nvPr>
            <p:custDataLst>
              <p:tags r:id="rId3"/>
            </p:custDataLst>
          </p:nvPr>
        </p:nvSpPr>
        <p:spPr bwMode="auto">
          <a:xfrm>
            <a:off x="5006975" y="1475000"/>
            <a:ext cx="2354263"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B28CC63-0088-436C-89AC-6745C851684F}" type="datetime'''''''''''''''2''''''''''0''''''''''''''''''''''''2''6'''''''">
              <a:rPr lang="en-US" altLang="en-US" sz="1050" b="1" smtClean="0">
                <a:effectLst/>
                <a:cs typeface="+mn-cs"/>
              </a:rPr>
              <a:pPr lvl="0">
                <a:spcBef>
                  <a:spcPct val="0"/>
                </a:spcBef>
                <a:spcAft>
                  <a:spcPct val="0"/>
                </a:spcAft>
              </a:pPr>
              <a:t>2026</a:t>
            </a:fld>
            <a:endParaRPr lang="en-US" sz="1050" b="1">
              <a:cs typeface="+mn-cs"/>
            </a:endParaRPr>
          </a:p>
        </p:txBody>
      </p:sp>
      <p:sp>
        <p:nvSpPr>
          <p:cNvPr id="183" name="Text Placeholder 4">
            <a:extLst>
              <a:ext uri="{FF2B5EF4-FFF2-40B4-BE49-F238E27FC236}">
                <a16:creationId xmlns:a16="http://schemas.microsoft.com/office/drawing/2014/main" id="{CCAACB3E-DCFF-7E29-28A6-B123F7080200}"/>
              </a:ext>
            </a:extLst>
          </p:cNvPr>
          <p:cNvSpPr>
            <a:spLocks noGrp="1"/>
          </p:cNvSpPr>
          <p:nvPr>
            <p:custDataLst>
              <p:tags r:id="rId4"/>
            </p:custDataLst>
          </p:nvPr>
        </p:nvSpPr>
        <p:spPr bwMode="auto">
          <a:xfrm>
            <a:off x="7361238" y="1475000"/>
            <a:ext cx="9747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18EA1E-7015-4FA4-A71C-563EB1029E57}" type="datetime'''''''''''''''''''''''2''02''7'''''">
              <a:rPr lang="en-US" altLang="en-US" sz="1050" b="1" smtClean="0">
                <a:cs typeface="+mn-cs"/>
              </a:rPr>
              <a:pPr lvl="0">
                <a:spcBef>
                  <a:spcPct val="0"/>
                </a:spcBef>
                <a:spcAft>
                  <a:spcPct val="0"/>
                </a:spcAft>
              </a:pPr>
              <a:t>2027</a:t>
            </a:fld>
            <a:endParaRPr lang="en-US" sz="1050" b="1">
              <a:cs typeface="+mn-cs"/>
            </a:endParaRPr>
          </a:p>
        </p:txBody>
      </p:sp>
      <p:sp>
        <p:nvSpPr>
          <p:cNvPr id="186" name="Text Placeholder 4">
            <a:extLst>
              <a:ext uri="{FF2B5EF4-FFF2-40B4-BE49-F238E27FC236}">
                <a16:creationId xmlns:a16="http://schemas.microsoft.com/office/drawing/2014/main" id="{A5BDC6B0-3642-5920-8082-BAD504F84CB0}"/>
              </a:ext>
            </a:extLst>
          </p:cNvPr>
          <p:cNvSpPr>
            <a:spLocks noGrp="1"/>
          </p:cNvSpPr>
          <p:nvPr>
            <p:custDataLst>
              <p:tags r:id="rId5"/>
            </p:custDataLst>
          </p:nvPr>
        </p:nvSpPr>
        <p:spPr bwMode="auto">
          <a:xfrm>
            <a:off x="5006975" y="1682962"/>
            <a:ext cx="5810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CED5456-0156-4810-82BC-7C3B3BEE6741}" type="datetime'''''''''''''''''Q''''''''''''''''''''1'''">
              <a:rPr lang="en-US" altLang="en-US" sz="1050" b="1" smtClean="0">
                <a:effectLst/>
                <a:cs typeface="+mn-cs"/>
              </a:rPr>
              <a:pPr lvl="0">
                <a:spcBef>
                  <a:spcPct val="0"/>
                </a:spcBef>
                <a:spcAft>
                  <a:spcPct val="0"/>
                </a:spcAft>
              </a:pPr>
              <a:t>Q1</a:t>
            </a:fld>
            <a:endParaRPr lang="en-US" sz="1050" b="1">
              <a:cs typeface="+mn-cs"/>
            </a:endParaRPr>
          </a:p>
        </p:txBody>
      </p:sp>
      <p:sp>
        <p:nvSpPr>
          <p:cNvPr id="188" name="Text Placeholder 4">
            <a:extLst>
              <a:ext uri="{FF2B5EF4-FFF2-40B4-BE49-F238E27FC236}">
                <a16:creationId xmlns:a16="http://schemas.microsoft.com/office/drawing/2014/main" id="{7F9876E5-7B6D-0E3B-892A-F5AFB923C4F0}"/>
              </a:ext>
            </a:extLst>
          </p:cNvPr>
          <p:cNvSpPr>
            <a:spLocks noGrp="1"/>
          </p:cNvSpPr>
          <p:nvPr>
            <p:custDataLst>
              <p:tags r:id="rId6"/>
            </p:custDataLst>
          </p:nvPr>
        </p:nvSpPr>
        <p:spPr bwMode="auto">
          <a:xfrm>
            <a:off x="5588000" y="1682962"/>
            <a:ext cx="58737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775D0AD-A26F-43E1-AD62-7B54121AED29}" type="datetime'''''''''''Q''''''''''''''''2'''''''''''''''''''''''''''''">
              <a:rPr lang="en-US" altLang="en-US" sz="1050" b="1" smtClean="0">
                <a:cs typeface="+mn-cs"/>
              </a:rPr>
              <a:pPr lvl="0">
                <a:spcBef>
                  <a:spcPct val="0"/>
                </a:spcBef>
                <a:spcAft>
                  <a:spcPct val="0"/>
                </a:spcAft>
              </a:pPr>
              <a:t>Q2</a:t>
            </a:fld>
            <a:endParaRPr lang="en-US" sz="1050" b="1">
              <a:cs typeface="+mn-cs"/>
            </a:endParaRPr>
          </a:p>
        </p:txBody>
      </p:sp>
      <p:sp>
        <p:nvSpPr>
          <p:cNvPr id="189" name="Text Placeholder 4">
            <a:extLst>
              <a:ext uri="{FF2B5EF4-FFF2-40B4-BE49-F238E27FC236}">
                <a16:creationId xmlns:a16="http://schemas.microsoft.com/office/drawing/2014/main" id="{4C4B2FDA-A731-EA0E-765D-773572E3287C}"/>
              </a:ext>
            </a:extLst>
          </p:cNvPr>
          <p:cNvSpPr>
            <a:spLocks noGrp="1"/>
          </p:cNvSpPr>
          <p:nvPr>
            <p:custDataLst>
              <p:tags r:id="rId7"/>
            </p:custDataLst>
          </p:nvPr>
        </p:nvSpPr>
        <p:spPr bwMode="auto">
          <a:xfrm>
            <a:off x="6175375" y="1682962"/>
            <a:ext cx="592138"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D1FE3A-CCBE-436D-996D-25CC8D3C7F79}" type="datetime'''Q''''''''''''''''''''''''''3'''">
              <a:rPr lang="en-US" altLang="en-US" sz="1050" b="1" smtClean="0">
                <a:cs typeface="+mn-cs"/>
              </a:rPr>
              <a:pPr lvl="0">
                <a:spcBef>
                  <a:spcPct val="0"/>
                </a:spcBef>
                <a:spcAft>
                  <a:spcPct val="0"/>
                </a:spcAft>
              </a:pPr>
              <a:t>Q3</a:t>
            </a:fld>
            <a:endParaRPr lang="en-US" sz="1050" b="1">
              <a:cs typeface="+mn-cs"/>
            </a:endParaRPr>
          </a:p>
        </p:txBody>
      </p:sp>
      <p:sp>
        <p:nvSpPr>
          <p:cNvPr id="190" name="Text Placeholder 4">
            <a:extLst>
              <a:ext uri="{FF2B5EF4-FFF2-40B4-BE49-F238E27FC236}">
                <a16:creationId xmlns:a16="http://schemas.microsoft.com/office/drawing/2014/main" id="{BD0A38C4-3328-A8E4-6D22-5D8E86CC2406}"/>
              </a:ext>
            </a:extLst>
          </p:cNvPr>
          <p:cNvSpPr>
            <a:spLocks noGrp="1"/>
          </p:cNvSpPr>
          <p:nvPr>
            <p:custDataLst>
              <p:tags r:id="rId8"/>
            </p:custDataLst>
          </p:nvPr>
        </p:nvSpPr>
        <p:spPr bwMode="auto">
          <a:xfrm>
            <a:off x="6767514" y="1682962"/>
            <a:ext cx="5937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4A373A4-FBE3-4B65-91A5-BA0C735B743D}" type="datetime'''''''''''''''''''''''''''''Q''''''''''''''4'''''''">
              <a:rPr lang="en-US" altLang="en-US" sz="1050" b="1" smtClean="0">
                <a:cs typeface="+mn-cs"/>
              </a:rPr>
              <a:pPr lvl="0">
                <a:spcBef>
                  <a:spcPct val="0"/>
                </a:spcBef>
                <a:spcAft>
                  <a:spcPct val="0"/>
                </a:spcAft>
              </a:pPr>
              <a:t>Q4</a:t>
            </a:fld>
            <a:endParaRPr lang="en-US" sz="1050" b="1">
              <a:cs typeface="+mn-cs"/>
            </a:endParaRPr>
          </a:p>
        </p:txBody>
      </p:sp>
      <p:sp>
        <p:nvSpPr>
          <p:cNvPr id="191" name="Text Placeholder 4">
            <a:extLst>
              <a:ext uri="{FF2B5EF4-FFF2-40B4-BE49-F238E27FC236}">
                <a16:creationId xmlns:a16="http://schemas.microsoft.com/office/drawing/2014/main" id="{1F7B098E-2444-15CD-225B-37388658D8ED}"/>
              </a:ext>
            </a:extLst>
          </p:cNvPr>
          <p:cNvSpPr>
            <a:spLocks noGrp="1"/>
          </p:cNvSpPr>
          <p:nvPr>
            <p:custDataLst>
              <p:tags r:id="rId9"/>
            </p:custDataLst>
          </p:nvPr>
        </p:nvSpPr>
        <p:spPr bwMode="auto">
          <a:xfrm>
            <a:off x="7361238" y="1682962"/>
            <a:ext cx="5810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A7DCEE6-6AC8-4F66-87FC-E6A0D08A7826}" type="datetime'''''Q''1'''''''''''''''''''''''">
              <a:rPr lang="en-US" altLang="en-US" sz="1050" b="1" smtClean="0">
                <a:cs typeface="+mn-cs"/>
              </a:rPr>
              <a:pPr lvl="0">
                <a:spcBef>
                  <a:spcPct val="0"/>
                </a:spcBef>
                <a:spcAft>
                  <a:spcPct val="0"/>
                </a:spcAft>
              </a:pPr>
              <a:t>Q1</a:t>
            </a:fld>
            <a:endParaRPr lang="en-US" sz="1050" b="1">
              <a:cs typeface="+mn-cs"/>
            </a:endParaRPr>
          </a:p>
        </p:txBody>
      </p:sp>
      <p:sp>
        <p:nvSpPr>
          <p:cNvPr id="227" name="Text Placeholder 4">
            <a:extLst>
              <a:ext uri="{FF2B5EF4-FFF2-40B4-BE49-F238E27FC236}">
                <a16:creationId xmlns:a16="http://schemas.microsoft.com/office/drawing/2014/main" id="{52113FD2-F5B7-57B6-B99D-7CCD594A649B}"/>
              </a:ext>
            </a:extLst>
          </p:cNvPr>
          <p:cNvSpPr>
            <a:spLocks noGrp="1"/>
          </p:cNvSpPr>
          <p:nvPr>
            <p:custDataLst>
              <p:tags r:id="rId10"/>
            </p:custDataLst>
          </p:nvPr>
        </p:nvSpPr>
        <p:spPr bwMode="auto">
          <a:xfrm>
            <a:off x="7942263" y="1682962"/>
            <a:ext cx="393700"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FF1FFB6-57BB-45A3-9FC1-DF8FAA3326EE}" type="datetime'''''''''''''''''''''''''''''''''''''Q2'''''''''''''''''''''''">
              <a:rPr lang="en-US" altLang="en-US" sz="1050" b="1" smtClean="0">
                <a:cs typeface="+mn-cs"/>
              </a:rPr>
              <a:pPr lvl="0">
                <a:spcBef>
                  <a:spcPct val="0"/>
                </a:spcBef>
                <a:spcAft>
                  <a:spcPct val="0"/>
                </a:spcAft>
              </a:pPr>
              <a:t>Q2</a:t>
            </a:fld>
            <a:endParaRPr lang="en-US" sz="1050" b="1">
              <a:cs typeface="+mn-cs"/>
            </a:endParaRPr>
          </a:p>
        </p:txBody>
      </p:sp>
      <p:cxnSp>
        <p:nvCxnSpPr>
          <p:cNvPr id="184" name="Straight Connector 183">
            <a:extLst>
              <a:ext uri="{FF2B5EF4-FFF2-40B4-BE49-F238E27FC236}">
                <a16:creationId xmlns:a16="http://schemas.microsoft.com/office/drawing/2014/main" id="{38E6CE21-495A-2D31-84B5-C40049021178}"/>
              </a:ext>
            </a:extLst>
          </p:cNvPr>
          <p:cNvCxnSpPr/>
          <p:nvPr>
            <p:custDataLst>
              <p:tags r:id="rId11"/>
            </p:custDataLst>
          </p:nvPr>
        </p:nvCxnSpPr>
        <p:spPr bwMode="auto">
          <a:xfrm flipH="1">
            <a:off x="4951414" y="1682962"/>
            <a:ext cx="24098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267940F5-ACA9-82E4-C1DD-FB9AC544A3E7}"/>
              </a:ext>
            </a:extLst>
          </p:cNvPr>
          <p:cNvCxnSpPr/>
          <p:nvPr>
            <p:custDataLst>
              <p:tags r:id="rId12"/>
            </p:custDataLst>
          </p:nvPr>
        </p:nvCxnSpPr>
        <p:spPr bwMode="auto">
          <a:xfrm flipH="1">
            <a:off x="7305674" y="1682962"/>
            <a:ext cx="10302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06970A58-93FC-38DA-4107-6AD7FC9CDE9A}"/>
              </a:ext>
            </a:extLst>
          </p:cNvPr>
          <p:cNvCxnSpPr/>
          <p:nvPr>
            <p:custDataLst>
              <p:tags r:id="rId13"/>
            </p:custDataLst>
          </p:nvPr>
        </p:nvCxnSpPr>
        <p:spPr bwMode="auto">
          <a:xfrm>
            <a:off x="5006975"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330C660-58B2-A372-C4D1-2152307FA50E}"/>
              </a:ext>
            </a:extLst>
          </p:cNvPr>
          <p:cNvCxnSpPr/>
          <p:nvPr>
            <p:custDataLst>
              <p:tags r:id="rId14"/>
            </p:custDataLst>
          </p:nvPr>
        </p:nvCxnSpPr>
        <p:spPr bwMode="auto">
          <a:xfrm>
            <a:off x="8335963"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9F0FFDBD-439F-3C1E-B17F-CD1F2A79BE75}"/>
              </a:ext>
            </a:extLst>
          </p:cNvPr>
          <p:cNvCxnSpPr/>
          <p:nvPr>
            <p:custDataLst>
              <p:tags r:id="rId15"/>
            </p:custDataLst>
          </p:nvPr>
        </p:nvCxnSpPr>
        <p:spPr bwMode="auto">
          <a:xfrm>
            <a:off x="5588000"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8FF18510-06D4-8FBD-1119-32A02A37329F}"/>
              </a:ext>
            </a:extLst>
          </p:cNvPr>
          <p:cNvCxnSpPr/>
          <p:nvPr>
            <p:custDataLst>
              <p:tags r:id="rId16"/>
            </p:custDataLst>
          </p:nvPr>
        </p:nvCxnSpPr>
        <p:spPr bwMode="auto">
          <a:xfrm>
            <a:off x="6175375"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846AA43D-40B2-EFF6-5A94-5C2997C6D3D2}"/>
              </a:ext>
            </a:extLst>
          </p:cNvPr>
          <p:cNvCxnSpPr/>
          <p:nvPr>
            <p:custDataLst>
              <p:tags r:id="rId17"/>
            </p:custDataLst>
          </p:nvPr>
        </p:nvCxnSpPr>
        <p:spPr bwMode="auto">
          <a:xfrm>
            <a:off x="6767513"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718A8F28-F9F0-A512-18B5-735F9F78A11D}"/>
              </a:ext>
            </a:extLst>
          </p:cNvPr>
          <p:cNvCxnSpPr/>
          <p:nvPr>
            <p:custDataLst>
              <p:tags r:id="rId18"/>
            </p:custDataLst>
          </p:nvPr>
        </p:nvCxnSpPr>
        <p:spPr bwMode="auto">
          <a:xfrm>
            <a:off x="7361238"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5F4D6A99-B353-619D-DC82-F9CD987A77A3}"/>
              </a:ext>
            </a:extLst>
          </p:cNvPr>
          <p:cNvCxnSpPr/>
          <p:nvPr>
            <p:custDataLst>
              <p:tags r:id="rId19"/>
            </p:custDataLst>
          </p:nvPr>
        </p:nvCxnSpPr>
        <p:spPr bwMode="auto">
          <a:xfrm>
            <a:off x="7942263" y="1890924"/>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1C07344-50A3-DC21-7E35-894398A6EB77}"/>
              </a:ext>
            </a:extLst>
          </p:cNvPr>
          <p:cNvCxnSpPr/>
          <p:nvPr>
            <p:custDataLst>
              <p:tags r:id="rId20"/>
            </p:custDataLst>
          </p:nvPr>
        </p:nvCxnSpPr>
        <p:spPr bwMode="auto">
          <a:xfrm>
            <a:off x="5006975" y="6292615"/>
            <a:ext cx="332898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A93A8370-5C03-C996-6CC1-AB806F0D45E5}"/>
              </a:ext>
            </a:extLst>
          </p:cNvPr>
          <p:cNvCxnSpPr/>
          <p:nvPr>
            <p:custDataLst>
              <p:tags r:id="rId21"/>
            </p:custDataLst>
          </p:nvPr>
        </p:nvCxnSpPr>
        <p:spPr bwMode="auto">
          <a:xfrm>
            <a:off x="5006975" y="1890925"/>
            <a:ext cx="332898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A10BDAA5-22B6-02D2-366F-F583996ADD42}"/>
              </a:ext>
            </a:extLst>
          </p:cNvPr>
          <p:cNvCxnSpPr>
            <a:cxnSpLocks/>
          </p:cNvCxnSpPr>
          <p:nvPr/>
        </p:nvCxnSpPr>
        <p:spPr>
          <a:xfrm>
            <a:off x="521663" y="3148105"/>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9834C97-16ED-E5EA-D102-C2DD6836BF1F}"/>
              </a:ext>
            </a:extLst>
          </p:cNvPr>
          <p:cNvCxnSpPr>
            <a:cxnSpLocks/>
          </p:cNvCxnSpPr>
          <p:nvPr/>
        </p:nvCxnSpPr>
        <p:spPr>
          <a:xfrm>
            <a:off x="5006975" y="2124223"/>
            <a:ext cx="509588"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6" name="Isosceles Triangle 205">
            <a:extLst>
              <a:ext uri="{FF2B5EF4-FFF2-40B4-BE49-F238E27FC236}">
                <a16:creationId xmlns:a16="http://schemas.microsoft.com/office/drawing/2014/main" id="{36F93DEA-10C5-88DC-0078-6BEDB842612D}"/>
              </a:ext>
            </a:extLst>
          </p:cNvPr>
          <p:cNvSpPr/>
          <p:nvPr/>
        </p:nvSpPr>
        <p:spPr>
          <a:xfrm>
            <a:off x="5385964" y="2032783"/>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07" name="TextBox 206">
            <a:extLst>
              <a:ext uri="{FF2B5EF4-FFF2-40B4-BE49-F238E27FC236}">
                <a16:creationId xmlns:a16="http://schemas.microsoft.com/office/drawing/2014/main" id="{BD614563-1560-7D5B-6337-4186EA8409C2}"/>
              </a:ext>
            </a:extLst>
          </p:cNvPr>
          <p:cNvSpPr txBox="1">
            <a:spLocks/>
          </p:cNvSpPr>
          <p:nvPr/>
        </p:nvSpPr>
        <p:spPr>
          <a:xfrm>
            <a:off x="5262497" y="2248670"/>
            <a:ext cx="494762"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March 4</a:t>
            </a:r>
          </a:p>
        </p:txBody>
      </p:sp>
      <p:sp>
        <p:nvSpPr>
          <p:cNvPr id="208" name="TextBox 207">
            <a:extLst>
              <a:ext uri="{FF2B5EF4-FFF2-40B4-BE49-F238E27FC236}">
                <a16:creationId xmlns:a16="http://schemas.microsoft.com/office/drawing/2014/main" id="{56F5728E-5BA4-D3D3-1DE8-C95D2D54276A}"/>
              </a:ext>
            </a:extLst>
          </p:cNvPr>
          <p:cNvSpPr txBox="1">
            <a:spLocks/>
          </p:cNvSpPr>
          <p:nvPr/>
        </p:nvSpPr>
        <p:spPr>
          <a:xfrm>
            <a:off x="554736" y="3225835"/>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Zero</a:t>
            </a:r>
          </a:p>
        </p:txBody>
      </p:sp>
      <p:sp>
        <p:nvSpPr>
          <p:cNvPr id="209" name="TextBox 208">
            <a:extLst>
              <a:ext uri="{FF2B5EF4-FFF2-40B4-BE49-F238E27FC236}">
                <a16:creationId xmlns:a16="http://schemas.microsoft.com/office/drawing/2014/main" id="{A319E626-95C2-0A8C-32AC-8AC4A0637D5E}"/>
              </a:ext>
            </a:extLst>
          </p:cNvPr>
          <p:cNvSpPr txBox="1">
            <a:spLocks/>
          </p:cNvSpPr>
          <p:nvPr/>
        </p:nvSpPr>
        <p:spPr>
          <a:xfrm>
            <a:off x="1607076" y="3225835"/>
            <a:ext cx="3197864" cy="116955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meets eligibility criteria under PGRR145 Sections 9.2.1.1 or 9.2.1.2 by July 10, 2026 </a:t>
            </a:r>
            <a:r>
              <a:rPr lang="en-US" sz="1100"/>
              <a:t>(with DSP/TSP submission by July 24), </a:t>
            </a:r>
            <a:r>
              <a:rPr lang="en-US" sz="1100" b="1"/>
              <a:t>and does not qualify under Section 9.2.1.4(3)</a:t>
            </a:r>
          </a:p>
          <a:p>
            <a:endParaRPr lang="en-US" sz="1100" b="1" i="1"/>
          </a:p>
          <a:p>
            <a:r>
              <a:rPr lang="en-US" sz="1100" b="1" i="1">
                <a:solidFill>
                  <a:srgbClr val="FF0000"/>
                </a:solidFill>
              </a:rPr>
              <a:t>PGRR115 process stops on July 10, 2026</a:t>
            </a:r>
          </a:p>
        </p:txBody>
      </p:sp>
      <p:sp>
        <p:nvSpPr>
          <p:cNvPr id="210" name="TextBox 209">
            <a:extLst>
              <a:ext uri="{FF2B5EF4-FFF2-40B4-BE49-F238E27FC236}">
                <a16:creationId xmlns:a16="http://schemas.microsoft.com/office/drawing/2014/main" id="{CEBD3189-2C59-70C4-35BE-8DD059757F5F}"/>
              </a:ext>
            </a:extLst>
          </p:cNvPr>
          <p:cNvSpPr txBox="1">
            <a:spLocks/>
          </p:cNvSpPr>
          <p:nvPr/>
        </p:nvSpPr>
        <p:spPr>
          <a:xfrm>
            <a:off x="8473434" y="3225835"/>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Zero</a:t>
            </a:r>
          </a:p>
        </p:txBody>
      </p:sp>
      <p:sp>
        <p:nvSpPr>
          <p:cNvPr id="211" name="TextBox 210">
            <a:extLst>
              <a:ext uri="{FF2B5EF4-FFF2-40B4-BE49-F238E27FC236}">
                <a16:creationId xmlns:a16="http://schemas.microsoft.com/office/drawing/2014/main" id="{C2F2BF27-961C-AB2D-1F12-24DCB2CA7C76}"/>
              </a:ext>
            </a:extLst>
          </p:cNvPr>
          <p:cNvSpPr txBox="1">
            <a:spLocks/>
          </p:cNvSpPr>
          <p:nvPr/>
        </p:nvSpPr>
        <p:spPr>
          <a:xfrm>
            <a:off x="9363845" y="3225835"/>
            <a:ext cx="2497835" cy="167738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Prior studies (if any) are subject to ERCOT validation </a:t>
            </a:r>
            <a:r>
              <a:rPr lang="en-US" sz="1100"/>
              <a:t>and project ordering under Section 9.2.1.4</a:t>
            </a:r>
          </a:p>
          <a:p>
            <a:r>
              <a:rPr lang="en-US" sz="1100" b="1"/>
              <a:t>If meeting Section 9.2.1.1: modeled as Base Load </a:t>
            </a:r>
            <a:r>
              <a:rPr lang="en-US" sz="1100"/>
              <a:t>not subject to additional study</a:t>
            </a:r>
          </a:p>
          <a:p>
            <a:r>
              <a:rPr lang="en-US" sz="1100" b="1"/>
              <a:t>If meeting Section 9.2.1.2: studied </a:t>
            </a:r>
            <a:r>
              <a:rPr lang="en-US" sz="1100"/>
              <a:t>and allocated based on amount of load that may be served reliably</a:t>
            </a:r>
          </a:p>
        </p:txBody>
      </p:sp>
      <p:cxnSp>
        <p:nvCxnSpPr>
          <p:cNvPr id="212" name="Straight Connector 211">
            <a:extLst>
              <a:ext uri="{FF2B5EF4-FFF2-40B4-BE49-F238E27FC236}">
                <a16:creationId xmlns:a16="http://schemas.microsoft.com/office/drawing/2014/main" id="{DC406B0B-61EB-814A-57B2-1357B530B091}"/>
              </a:ext>
            </a:extLst>
          </p:cNvPr>
          <p:cNvCxnSpPr>
            <a:cxnSpLocks/>
          </p:cNvCxnSpPr>
          <p:nvPr/>
        </p:nvCxnSpPr>
        <p:spPr>
          <a:xfrm>
            <a:off x="5477404" y="3302145"/>
            <a:ext cx="1077508"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FB616C84-A11C-86FE-793F-039E0CBAE9B6}"/>
              </a:ext>
            </a:extLst>
          </p:cNvPr>
          <p:cNvSpPr txBox="1">
            <a:spLocks/>
          </p:cNvSpPr>
          <p:nvPr/>
        </p:nvSpPr>
        <p:spPr>
          <a:xfrm>
            <a:off x="6273022" y="3426592"/>
            <a:ext cx="494762"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July 10</a:t>
            </a:r>
          </a:p>
        </p:txBody>
      </p:sp>
      <p:sp>
        <p:nvSpPr>
          <p:cNvPr id="215" name="Isosceles Triangle 214">
            <a:extLst>
              <a:ext uri="{FF2B5EF4-FFF2-40B4-BE49-F238E27FC236}">
                <a16:creationId xmlns:a16="http://schemas.microsoft.com/office/drawing/2014/main" id="{5C60106E-606A-3B68-F3BD-370551CD773D}"/>
              </a:ext>
            </a:extLst>
          </p:cNvPr>
          <p:cNvSpPr/>
          <p:nvPr/>
        </p:nvSpPr>
        <p:spPr>
          <a:xfrm>
            <a:off x="6458218" y="3210705"/>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cxnSp>
        <p:nvCxnSpPr>
          <p:cNvPr id="217" name="Straight Connector 216">
            <a:extLst>
              <a:ext uri="{FF2B5EF4-FFF2-40B4-BE49-F238E27FC236}">
                <a16:creationId xmlns:a16="http://schemas.microsoft.com/office/drawing/2014/main" id="{7CD2618C-BA1C-75BE-1D10-F0716A196CA5}"/>
              </a:ext>
            </a:extLst>
          </p:cNvPr>
          <p:cNvCxnSpPr>
            <a:cxnSpLocks/>
          </p:cNvCxnSpPr>
          <p:nvPr/>
        </p:nvCxnSpPr>
        <p:spPr>
          <a:xfrm>
            <a:off x="521663" y="4925054"/>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B1AFFA5B-87A9-8821-5DDB-C8578318AB4A}"/>
              </a:ext>
            </a:extLst>
          </p:cNvPr>
          <p:cNvSpPr txBox="1">
            <a:spLocks/>
          </p:cNvSpPr>
          <p:nvPr/>
        </p:nvSpPr>
        <p:spPr>
          <a:xfrm>
            <a:off x="554736" y="5002784"/>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1</a:t>
            </a:r>
          </a:p>
        </p:txBody>
      </p:sp>
      <p:sp>
        <p:nvSpPr>
          <p:cNvPr id="219" name="TextBox 218">
            <a:extLst>
              <a:ext uri="{FF2B5EF4-FFF2-40B4-BE49-F238E27FC236}">
                <a16:creationId xmlns:a16="http://schemas.microsoft.com/office/drawing/2014/main" id="{41183E30-78D0-1B2B-4267-150DC8774F54}"/>
              </a:ext>
            </a:extLst>
          </p:cNvPr>
          <p:cNvSpPr txBox="1">
            <a:spLocks/>
          </p:cNvSpPr>
          <p:nvPr/>
        </p:nvSpPr>
        <p:spPr>
          <a:xfrm>
            <a:off x="1607076" y="5002784"/>
            <a:ext cx="3197864" cy="67710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does not meet Batch Zero eligibility criteria under PGRR145 by July 10, 2026 </a:t>
            </a:r>
            <a:r>
              <a:rPr lang="en-US" sz="1100"/>
              <a:t>(i.e., has not met required LLIS milestones under PGRR115)</a:t>
            </a:r>
          </a:p>
        </p:txBody>
      </p:sp>
      <p:sp>
        <p:nvSpPr>
          <p:cNvPr id="220" name="TextBox 219">
            <a:extLst>
              <a:ext uri="{FF2B5EF4-FFF2-40B4-BE49-F238E27FC236}">
                <a16:creationId xmlns:a16="http://schemas.microsoft.com/office/drawing/2014/main" id="{1430C8AA-4F64-AEE9-8808-6A9E08F63592}"/>
              </a:ext>
            </a:extLst>
          </p:cNvPr>
          <p:cNvSpPr txBox="1">
            <a:spLocks/>
          </p:cNvSpPr>
          <p:nvPr/>
        </p:nvSpPr>
        <p:spPr>
          <a:xfrm>
            <a:off x="8473434" y="5002784"/>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1</a:t>
            </a:r>
          </a:p>
        </p:txBody>
      </p:sp>
      <p:cxnSp>
        <p:nvCxnSpPr>
          <p:cNvPr id="222" name="Straight Connector 221">
            <a:extLst>
              <a:ext uri="{FF2B5EF4-FFF2-40B4-BE49-F238E27FC236}">
                <a16:creationId xmlns:a16="http://schemas.microsoft.com/office/drawing/2014/main" id="{E3285E15-78B2-6112-0628-5D58871BD635}"/>
              </a:ext>
            </a:extLst>
          </p:cNvPr>
          <p:cNvCxnSpPr>
            <a:cxnSpLocks/>
          </p:cNvCxnSpPr>
          <p:nvPr/>
        </p:nvCxnSpPr>
        <p:spPr>
          <a:xfrm>
            <a:off x="6554912" y="5089368"/>
            <a:ext cx="1212392"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Isosceles Triangle 223">
            <a:extLst>
              <a:ext uri="{FF2B5EF4-FFF2-40B4-BE49-F238E27FC236}">
                <a16:creationId xmlns:a16="http://schemas.microsoft.com/office/drawing/2014/main" id="{FF5380B9-5FE8-6254-A1C4-DCC71E3A3CB0}"/>
              </a:ext>
            </a:extLst>
          </p:cNvPr>
          <p:cNvSpPr/>
          <p:nvPr/>
        </p:nvSpPr>
        <p:spPr>
          <a:xfrm>
            <a:off x="7650946" y="4997928"/>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cxnSp>
        <p:nvCxnSpPr>
          <p:cNvPr id="241" name="Straight Connector 240">
            <a:extLst>
              <a:ext uri="{FF2B5EF4-FFF2-40B4-BE49-F238E27FC236}">
                <a16:creationId xmlns:a16="http://schemas.microsoft.com/office/drawing/2014/main" id="{9FDADC0C-5004-278B-63E6-EB5346203EF8}"/>
              </a:ext>
            </a:extLst>
          </p:cNvPr>
          <p:cNvCxnSpPr>
            <a:cxnSpLocks/>
          </p:cNvCxnSpPr>
          <p:nvPr/>
        </p:nvCxnSpPr>
        <p:spPr>
          <a:xfrm>
            <a:off x="521663" y="5733315"/>
            <a:ext cx="8748590"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982E00C2-0E51-C3E3-CFF9-05BB808ABE85}"/>
              </a:ext>
            </a:extLst>
          </p:cNvPr>
          <p:cNvSpPr txBox="1">
            <a:spLocks/>
          </p:cNvSpPr>
          <p:nvPr/>
        </p:nvSpPr>
        <p:spPr>
          <a:xfrm>
            <a:off x="554736" y="5800771"/>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2+</a:t>
            </a:r>
          </a:p>
        </p:txBody>
      </p:sp>
      <p:sp>
        <p:nvSpPr>
          <p:cNvPr id="243" name="TextBox 242">
            <a:extLst>
              <a:ext uri="{FF2B5EF4-FFF2-40B4-BE49-F238E27FC236}">
                <a16:creationId xmlns:a16="http://schemas.microsoft.com/office/drawing/2014/main" id="{E479874D-2527-F019-4965-2B625517C876}"/>
              </a:ext>
            </a:extLst>
          </p:cNvPr>
          <p:cNvSpPr txBox="1">
            <a:spLocks/>
          </p:cNvSpPr>
          <p:nvPr/>
        </p:nvSpPr>
        <p:spPr>
          <a:xfrm>
            <a:off x="1607076" y="5800771"/>
            <a:ext cx="3197864"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Projects not included in Batch 1 </a:t>
            </a:r>
            <a:r>
              <a:rPr lang="en-US" sz="1100"/>
              <a:t>(e.g., after March 2027 cutoff)</a:t>
            </a:r>
          </a:p>
        </p:txBody>
      </p:sp>
      <p:sp>
        <p:nvSpPr>
          <p:cNvPr id="244" name="TextBox 243">
            <a:extLst>
              <a:ext uri="{FF2B5EF4-FFF2-40B4-BE49-F238E27FC236}">
                <a16:creationId xmlns:a16="http://schemas.microsoft.com/office/drawing/2014/main" id="{EE60DD8C-0FF3-B39C-BE00-49A60F62D70E}"/>
              </a:ext>
            </a:extLst>
          </p:cNvPr>
          <p:cNvSpPr txBox="1">
            <a:spLocks/>
          </p:cNvSpPr>
          <p:nvPr/>
        </p:nvSpPr>
        <p:spPr>
          <a:xfrm>
            <a:off x="8473434" y="5800771"/>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2+</a:t>
            </a:r>
          </a:p>
        </p:txBody>
      </p:sp>
      <p:cxnSp>
        <p:nvCxnSpPr>
          <p:cNvPr id="246" name="Straight Connector 245">
            <a:extLst>
              <a:ext uri="{FF2B5EF4-FFF2-40B4-BE49-F238E27FC236}">
                <a16:creationId xmlns:a16="http://schemas.microsoft.com/office/drawing/2014/main" id="{DC0E2BB9-E7E0-5986-735C-12D36601DD3C}"/>
              </a:ext>
            </a:extLst>
          </p:cNvPr>
          <p:cNvCxnSpPr>
            <a:cxnSpLocks/>
          </p:cNvCxnSpPr>
          <p:nvPr/>
        </p:nvCxnSpPr>
        <p:spPr>
          <a:xfrm>
            <a:off x="7767304" y="5885673"/>
            <a:ext cx="559134"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33A15A2-B942-4A7E-0A9A-956103FA3BD6}"/>
              </a:ext>
            </a:extLst>
          </p:cNvPr>
          <p:cNvCxnSpPr>
            <a:cxnSpLocks/>
          </p:cNvCxnSpPr>
          <p:nvPr/>
        </p:nvCxnSpPr>
        <p:spPr>
          <a:xfrm>
            <a:off x="10489915" y="4988110"/>
            <a:ext cx="0" cy="1323571"/>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32DCCC-A18E-B48E-9DC4-F8547C36B66F}"/>
              </a:ext>
            </a:extLst>
          </p:cNvPr>
          <p:cNvSpPr txBox="1">
            <a:spLocks/>
          </p:cNvSpPr>
          <p:nvPr/>
        </p:nvSpPr>
        <p:spPr>
          <a:xfrm>
            <a:off x="9363846" y="5311341"/>
            <a:ext cx="2497834" cy="67710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Studied </a:t>
            </a:r>
            <a:r>
              <a:rPr lang="en-US" sz="1100"/>
              <a:t>and allocated in subsequent batch process; MWs determined based on amount of load that may be served reliably</a:t>
            </a:r>
          </a:p>
        </p:txBody>
      </p:sp>
      <p:sp>
        <p:nvSpPr>
          <p:cNvPr id="7" name="Slide Number Placeholder 6">
            <a:extLst>
              <a:ext uri="{FF2B5EF4-FFF2-40B4-BE49-F238E27FC236}">
                <a16:creationId xmlns:a16="http://schemas.microsoft.com/office/drawing/2014/main" id="{75D4418F-0042-6BDC-9EF1-22FC7933EFFB}"/>
              </a:ext>
            </a:extLst>
          </p:cNvPr>
          <p:cNvSpPr>
            <a:spLocks noGrp="1"/>
          </p:cNvSpPr>
          <p:nvPr>
            <p:ph type="sldNum" sz="quarter" idx="12"/>
          </p:nvPr>
        </p:nvSpPr>
        <p:spPr/>
        <p:txBody>
          <a:bodyPr/>
          <a:lstStyle/>
          <a:p>
            <a:fld id="{BCDE79FB-97BA-492B-8D57-F1373F9ADA95}" type="slidenum">
              <a:rPr lang="en-US" smtClean="0"/>
              <a:t>49</a:t>
            </a:fld>
            <a:endParaRPr lang="en-US"/>
          </a:p>
        </p:txBody>
      </p:sp>
    </p:spTree>
    <p:extLst>
      <p:ext uri="{BB962C8B-B14F-4D97-AF65-F5344CB8AC3E}">
        <p14:creationId xmlns:p14="http://schemas.microsoft.com/office/powerpoint/2010/main" val="412785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DB6772-9405-7CA4-C8B3-25B75692F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think-cell data - do not delete" hidden="1">
                        <a:extLst>
                          <a:ext uri="{FF2B5EF4-FFF2-40B4-BE49-F238E27FC236}">
                            <a16:creationId xmlns:a16="http://schemas.microsoft.com/office/drawing/2014/main" id="{E4DB6772-9405-7CA4-C8B3-25B75692F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2589299-89B2-5ED1-090E-18095002BD0F}"/>
              </a:ext>
            </a:extLst>
          </p:cNvPr>
          <p:cNvSpPr>
            <a:spLocks noGrp="1"/>
          </p:cNvSpPr>
          <p:nvPr>
            <p:ph type="title"/>
            <p:custDataLst>
              <p:tags r:id="rId2"/>
            </p:custDataLst>
          </p:nvPr>
        </p:nvSpPr>
        <p:spPr>
          <a:xfrm>
            <a:off x="1257300" y="457200"/>
            <a:ext cx="10401300" cy="332399"/>
          </a:xfrm>
        </p:spPr>
        <p:txBody>
          <a:bodyPr vert="horz">
            <a:spAutoFit/>
          </a:bodyPr>
          <a:lstStyle/>
          <a:p>
            <a:r>
              <a:rPr lang="en-US">
                <a:ln>
                  <a:noFill/>
                </a:ln>
              </a:rPr>
              <a:t>Revision Request Process Flow</a:t>
            </a:r>
            <a:endParaRPr lang="en-US"/>
          </a:p>
        </p:txBody>
      </p:sp>
      <p:sp>
        <p:nvSpPr>
          <p:cNvPr id="7" name="TextBox 6">
            <a:extLst>
              <a:ext uri="{FF2B5EF4-FFF2-40B4-BE49-F238E27FC236}">
                <a16:creationId xmlns:a16="http://schemas.microsoft.com/office/drawing/2014/main" id="{589AD6B1-51AC-7D7D-D7A8-AE16C5F0458C}"/>
              </a:ext>
            </a:extLst>
          </p:cNvPr>
          <p:cNvSpPr txBox="1"/>
          <p:nvPr/>
        </p:nvSpPr>
        <p:spPr>
          <a:xfrm>
            <a:off x="8578921" y="297690"/>
            <a:ext cx="3058343" cy="2246769"/>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6"/>
              </a:rPr>
              <a:t>here</a:t>
            </a:r>
            <a:endParaRPr lang="en-US" sz="1400"/>
          </a:p>
          <a:p>
            <a:pPr marL="171450" indent="-171450">
              <a:buFont typeface="Arial" panose="020B0604020202020204" pitchFamily="34" charset="0"/>
              <a:buChar char="•"/>
            </a:pPr>
            <a:r>
              <a:rPr lang="en-US" sz="1400"/>
              <a:t>Comments for PGRR145 may be submitted using the Comments Form found </a:t>
            </a:r>
            <a:r>
              <a:rPr lang="en-US" sz="1400">
                <a:hlinkClick r:id="rId7"/>
              </a:rPr>
              <a:t>here</a:t>
            </a:r>
            <a:r>
              <a:rPr lang="en-US" sz="1400"/>
              <a:t>.</a:t>
            </a:r>
          </a:p>
          <a:p>
            <a:pPr marL="171450" indent="-171450">
              <a:buFont typeface="Arial" panose="020B0604020202020204" pitchFamily="34" charset="0"/>
              <a:buChar char="•"/>
            </a:pPr>
            <a:r>
              <a:rPr lang="en-US" sz="1400"/>
              <a:t>Submit to </a:t>
            </a:r>
            <a:r>
              <a:rPr lang="en-US" sz="1400">
                <a:hlinkClick r:id="rId8"/>
              </a:rPr>
              <a:t>RevisionRequest@ercot.com</a:t>
            </a:r>
            <a:r>
              <a:rPr lang="en-US" sz="1400"/>
              <a:t> </a:t>
            </a:r>
          </a:p>
        </p:txBody>
      </p:sp>
      <p:sp>
        <p:nvSpPr>
          <p:cNvPr id="8" name="Oval 7">
            <a:extLst>
              <a:ext uri="{FF2B5EF4-FFF2-40B4-BE49-F238E27FC236}">
                <a16:creationId xmlns:a16="http://schemas.microsoft.com/office/drawing/2014/main" id="{6CCD47E8-AB4E-68B2-715F-051A1787E33F}"/>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EFAE587-E3FC-CB6D-79BE-1097DD5C1B5C}"/>
              </a:ext>
            </a:extLst>
          </p:cNvPr>
          <p:cNvGrpSpPr/>
          <p:nvPr/>
        </p:nvGrpSpPr>
        <p:grpSpPr>
          <a:xfrm>
            <a:off x="5007546" y="5081438"/>
            <a:ext cx="1214853" cy="938363"/>
            <a:chOff x="7668555" y="2819916"/>
            <a:chExt cx="1389888" cy="1389888"/>
          </a:xfrm>
        </p:grpSpPr>
        <p:grpSp>
          <p:nvGrpSpPr>
            <p:cNvPr id="10" name="Group 9">
              <a:extLst>
                <a:ext uri="{FF2B5EF4-FFF2-40B4-BE49-F238E27FC236}">
                  <a16:creationId xmlns:a16="http://schemas.microsoft.com/office/drawing/2014/main" id="{4B97DAD8-F6C0-BBF8-475A-03CFB8B6C138}"/>
                </a:ext>
              </a:extLst>
            </p:cNvPr>
            <p:cNvGrpSpPr/>
            <p:nvPr/>
          </p:nvGrpSpPr>
          <p:grpSpPr>
            <a:xfrm>
              <a:off x="7705264" y="2819916"/>
              <a:ext cx="1288742" cy="1389888"/>
              <a:chOff x="2362200" y="1576187"/>
              <a:chExt cx="1524000" cy="1527048"/>
            </a:xfrm>
          </p:grpSpPr>
          <p:sp>
            <p:nvSpPr>
              <p:cNvPr id="14" name="Octagon 13">
                <a:extLst>
                  <a:ext uri="{FF2B5EF4-FFF2-40B4-BE49-F238E27FC236}">
                    <a16:creationId xmlns:a16="http://schemas.microsoft.com/office/drawing/2014/main" id="{14C9BF6F-771C-78C6-7B96-84D417D7FA1E}"/>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ctagon 14">
                <a:extLst>
                  <a:ext uri="{FF2B5EF4-FFF2-40B4-BE49-F238E27FC236}">
                    <a16:creationId xmlns:a16="http://schemas.microsoft.com/office/drawing/2014/main" id="{BC67EEAC-2E65-B61E-C8CC-3F29B04B3C8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DE93EE0B-1706-BE15-48C3-0EACD7E2F233}"/>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62B0C6-F024-173F-96AD-9B6A91F5DA92}"/>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92DC24-6D7C-5D6A-FE7E-632D2C61437E}"/>
                </a:ext>
              </a:extLst>
            </p:cNvPr>
            <p:cNvSpPr txBox="1"/>
            <p:nvPr/>
          </p:nvSpPr>
          <p:spPr>
            <a:xfrm>
              <a:off x="7826814" y="3180205"/>
              <a:ext cx="1003264" cy="592636"/>
            </a:xfrm>
            <a:prstGeom prst="rect">
              <a:avLst/>
            </a:prstGeom>
            <a:noFill/>
            <a:ln>
              <a:no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16" name="Arrow: Right 15">
            <a:extLst>
              <a:ext uri="{FF2B5EF4-FFF2-40B4-BE49-F238E27FC236}">
                <a16:creationId xmlns:a16="http://schemas.microsoft.com/office/drawing/2014/main" id="{F28C14E8-E6F7-1D63-C162-316EA41ECF32}"/>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83F773-66A1-A1A2-BC34-336C8FFA62CA}"/>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AB16A899-A979-D2CD-8E56-D79DE9191079}"/>
              </a:ext>
            </a:extLst>
          </p:cNvPr>
          <p:cNvCxnSpPr>
            <a:cxnSpLocks/>
            <a:stCxn id="33" idx="0"/>
            <a:endCxn id="38"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14420CB-B245-3962-24B5-EBBACBEC6E9C}"/>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D2614FD-090E-A2E3-B9CF-DC117D8D8964}"/>
              </a:ext>
            </a:extLst>
          </p:cNvPr>
          <p:cNvCxnSpPr>
            <a:cxnSpLocks/>
            <a:stCxn id="37" idx="0"/>
            <a:endCxn id="36"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298295E-EAE7-94E9-D222-70EB10391E36}"/>
              </a:ext>
            </a:extLst>
          </p:cNvPr>
          <p:cNvCxnSpPr>
            <a:cxnSpLocks/>
            <a:stCxn id="38" idx="0"/>
            <a:endCxn id="36"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49C3A28-DE24-2B9E-8C4B-C75A61DD041A}"/>
              </a:ext>
            </a:extLst>
          </p:cNvPr>
          <p:cNvGrpSpPr/>
          <p:nvPr/>
        </p:nvGrpSpPr>
        <p:grpSpPr>
          <a:xfrm>
            <a:off x="4956374" y="940003"/>
            <a:ext cx="1214853" cy="938363"/>
            <a:chOff x="7668555" y="2819916"/>
            <a:chExt cx="1389888" cy="1389888"/>
          </a:xfrm>
        </p:grpSpPr>
        <p:grpSp>
          <p:nvGrpSpPr>
            <p:cNvPr id="23" name="Group 22">
              <a:extLst>
                <a:ext uri="{FF2B5EF4-FFF2-40B4-BE49-F238E27FC236}">
                  <a16:creationId xmlns:a16="http://schemas.microsoft.com/office/drawing/2014/main" id="{65C9279C-4409-01E2-29EB-826FB262E1E4}"/>
                </a:ext>
              </a:extLst>
            </p:cNvPr>
            <p:cNvGrpSpPr/>
            <p:nvPr/>
          </p:nvGrpSpPr>
          <p:grpSpPr>
            <a:xfrm>
              <a:off x="7705264" y="2819916"/>
              <a:ext cx="1288742" cy="1389888"/>
              <a:chOff x="2362200" y="1576187"/>
              <a:chExt cx="1524000" cy="1527048"/>
            </a:xfrm>
          </p:grpSpPr>
          <p:sp>
            <p:nvSpPr>
              <p:cNvPr id="27" name="Octagon 26">
                <a:extLst>
                  <a:ext uri="{FF2B5EF4-FFF2-40B4-BE49-F238E27FC236}">
                    <a16:creationId xmlns:a16="http://schemas.microsoft.com/office/drawing/2014/main" id="{C0CA1A81-1597-5409-43E8-070F0BE0AE5F}"/>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ctagon 27">
                <a:extLst>
                  <a:ext uri="{FF2B5EF4-FFF2-40B4-BE49-F238E27FC236}">
                    <a16:creationId xmlns:a16="http://schemas.microsoft.com/office/drawing/2014/main" id="{102BF3F0-6521-FD18-A72A-1D2047AE496D}"/>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5897D721-3FA8-A7D6-0045-A578944D4CE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51A429-83E8-C70F-907D-1F2261C7F283}"/>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DE5C09-E555-B54A-A4A4-EF868BC79AA1}"/>
                </a:ext>
              </a:extLst>
            </p:cNvPr>
            <p:cNvSpPr txBox="1"/>
            <p:nvPr/>
          </p:nvSpPr>
          <p:spPr>
            <a:xfrm>
              <a:off x="7826814" y="3180205"/>
              <a:ext cx="1003264" cy="592636"/>
            </a:xfrm>
            <a:prstGeom prst="rect">
              <a:avLst/>
            </a:prstGeom>
            <a:noFill/>
            <a:ln>
              <a:no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29" name="Arrow: Right 28">
            <a:extLst>
              <a:ext uri="{FF2B5EF4-FFF2-40B4-BE49-F238E27FC236}">
                <a16:creationId xmlns:a16="http://schemas.microsoft.com/office/drawing/2014/main" id="{F9639D4F-49DC-9048-7755-037AFED6387A}"/>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7C5601C4-84F3-3CB4-AA96-36970200D97C}"/>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4D098856-C9DE-DF60-079E-EF4246971134}"/>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6B4CB70-4768-3B64-A3EE-DD7F804612FA}"/>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Beveled 32">
            <a:extLst>
              <a:ext uri="{FF2B5EF4-FFF2-40B4-BE49-F238E27FC236}">
                <a16:creationId xmlns:a16="http://schemas.microsoft.com/office/drawing/2014/main" id="{BE25C1CF-D951-87E6-C183-EEAAD585D18C}"/>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34" name="Rectangle: Beveled 33">
            <a:extLst>
              <a:ext uri="{FF2B5EF4-FFF2-40B4-BE49-F238E27FC236}">
                <a16:creationId xmlns:a16="http://schemas.microsoft.com/office/drawing/2014/main" id="{06531546-5B0D-BDC7-9DDD-BFA099101910}"/>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35" name="Rectangle: Beveled 34">
            <a:extLst>
              <a:ext uri="{FF2B5EF4-FFF2-40B4-BE49-F238E27FC236}">
                <a16:creationId xmlns:a16="http://schemas.microsoft.com/office/drawing/2014/main" id="{ECE879AA-171D-7294-992C-4CB09B15B534}"/>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36" name="Rectangle: Beveled 35">
            <a:extLst>
              <a:ext uri="{FF2B5EF4-FFF2-40B4-BE49-F238E27FC236}">
                <a16:creationId xmlns:a16="http://schemas.microsoft.com/office/drawing/2014/main" id="{6E37F8EA-B592-9732-EB89-CF48B89BD016}"/>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37" name="Rectangle: Beveled 36">
            <a:extLst>
              <a:ext uri="{FF2B5EF4-FFF2-40B4-BE49-F238E27FC236}">
                <a16:creationId xmlns:a16="http://schemas.microsoft.com/office/drawing/2014/main" id="{00824AA5-3DC2-EB49-844C-61B82566976E}"/>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38" name="Rectangle: Beveled 37">
            <a:extLst>
              <a:ext uri="{FF2B5EF4-FFF2-40B4-BE49-F238E27FC236}">
                <a16:creationId xmlns:a16="http://schemas.microsoft.com/office/drawing/2014/main" id="{8E5105B9-F847-4034-79F4-049DB1E5F975}"/>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
        <p:nvSpPr>
          <p:cNvPr id="4" name="Slide Number Placeholder 3">
            <a:extLst>
              <a:ext uri="{FF2B5EF4-FFF2-40B4-BE49-F238E27FC236}">
                <a16:creationId xmlns:a16="http://schemas.microsoft.com/office/drawing/2014/main" id="{63A0DB05-D96D-7057-4499-C1774A4F1C9C}"/>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163382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6775-9FC0-C74D-E56F-6CFD9121A547}"/>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13E97B8E-8E7D-9A62-5D53-2B0691DF1C65}"/>
              </a:ext>
            </a:extLst>
          </p:cNvPr>
          <p:cNvCxnSpPr>
            <a:cxnSpLocks/>
          </p:cNvCxnSpPr>
          <p:nvPr/>
        </p:nvCxnSpPr>
        <p:spPr>
          <a:xfrm>
            <a:off x="3058552"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3AC99B4A-D7F8-B90A-149F-F1155E9FB416}"/>
              </a:ext>
            </a:extLst>
          </p:cNvPr>
          <p:cNvSpPr/>
          <p:nvPr/>
        </p:nvSpPr>
        <p:spPr>
          <a:xfrm>
            <a:off x="554736" y="3279872"/>
            <a:ext cx="11159209" cy="966121"/>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5" name="Object 2" hidden="1">
            <a:extLst>
              <a:ext uri="{FF2B5EF4-FFF2-40B4-BE49-F238E27FC236}">
                <a16:creationId xmlns:a16="http://schemas.microsoft.com/office/drawing/2014/main" id="{8F713B1E-04AC-3593-9C83-0FF399C2E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Object 2" hidden="1">
                        <a:extLst>
                          <a:ext uri="{FF2B5EF4-FFF2-40B4-BE49-F238E27FC236}">
                            <a16:creationId xmlns:a16="http://schemas.microsoft.com/office/drawing/2014/main" id="{8F713B1E-04AC-3593-9C83-0FF399C2E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D464E34-DD96-DE1B-FC32-513100713CFD}"/>
              </a:ext>
            </a:extLst>
          </p:cNvPr>
          <p:cNvSpPr>
            <a:spLocks noGrp="1"/>
          </p:cNvSpPr>
          <p:nvPr>
            <p:ph type="title"/>
            <p:custDataLst>
              <p:tags r:id="rId2"/>
            </p:custDataLst>
          </p:nvPr>
        </p:nvSpPr>
        <p:spPr/>
        <p:txBody>
          <a:bodyPr vert="horz">
            <a:spAutoFit/>
          </a:bodyPr>
          <a:lstStyle/>
          <a:p>
            <a:r>
              <a:rPr lang="en-US"/>
              <a:t>Proposed Batch inclusion and treatment depend on timing of study completion and milestone achievement</a:t>
            </a:r>
          </a:p>
        </p:txBody>
      </p:sp>
      <p:sp>
        <p:nvSpPr>
          <p:cNvPr id="8" name="TextBox 7">
            <a:extLst>
              <a:ext uri="{FF2B5EF4-FFF2-40B4-BE49-F238E27FC236}">
                <a16:creationId xmlns:a16="http://schemas.microsoft.com/office/drawing/2014/main" id="{383DA206-F377-0CDD-EA00-E94E3CEA74B1}"/>
              </a:ext>
            </a:extLst>
          </p:cNvPr>
          <p:cNvSpPr txBox="1"/>
          <p:nvPr/>
        </p:nvSpPr>
        <p:spPr>
          <a:xfrm>
            <a:off x="2673285" y="4119902"/>
            <a:ext cx="791110" cy="307777"/>
          </a:xfrm>
          <a:prstGeom prst="rect">
            <a:avLst/>
          </a:prstGeom>
          <a:noFill/>
        </p:spPr>
        <p:txBody>
          <a:bodyPr wrap="square" rtlCol="0">
            <a:spAutoFit/>
          </a:bodyPr>
          <a:lstStyle/>
          <a:p>
            <a:pPr algn="ctr"/>
            <a:r>
              <a:rPr lang="en-US" sz="1400"/>
              <a:t>3/4/26</a:t>
            </a:r>
          </a:p>
        </p:txBody>
      </p:sp>
      <p:sp>
        <p:nvSpPr>
          <p:cNvPr id="13" name="TextBox 12">
            <a:extLst>
              <a:ext uri="{FF2B5EF4-FFF2-40B4-BE49-F238E27FC236}">
                <a16:creationId xmlns:a16="http://schemas.microsoft.com/office/drawing/2014/main" id="{EBF3B496-8DD1-A539-3D62-210371E0FFD4}"/>
              </a:ext>
            </a:extLst>
          </p:cNvPr>
          <p:cNvSpPr txBox="1"/>
          <p:nvPr/>
        </p:nvSpPr>
        <p:spPr>
          <a:xfrm>
            <a:off x="4572292" y="4119902"/>
            <a:ext cx="791110" cy="307777"/>
          </a:xfrm>
          <a:prstGeom prst="rect">
            <a:avLst/>
          </a:prstGeom>
          <a:noFill/>
        </p:spPr>
        <p:txBody>
          <a:bodyPr wrap="square" rtlCol="0">
            <a:spAutoFit/>
          </a:bodyPr>
          <a:lstStyle/>
          <a:p>
            <a:pPr algn="ctr"/>
            <a:r>
              <a:rPr lang="en-US" sz="1400"/>
              <a:t>7/10/26</a:t>
            </a:r>
          </a:p>
        </p:txBody>
      </p:sp>
      <p:sp>
        <p:nvSpPr>
          <p:cNvPr id="18" name="TextBox 17">
            <a:extLst>
              <a:ext uri="{FF2B5EF4-FFF2-40B4-BE49-F238E27FC236}">
                <a16:creationId xmlns:a16="http://schemas.microsoft.com/office/drawing/2014/main" id="{19437269-77B1-8D1B-6536-7E26A6596401}"/>
              </a:ext>
            </a:extLst>
          </p:cNvPr>
          <p:cNvSpPr txBox="1"/>
          <p:nvPr/>
        </p:nvSpPr>
        <p:spPr>
          <a:xfrm>
            <a:off x="8911410" y="4119902"/>
            <a:ext cx="791110" cy="307777"/>
          </a:xfrm>
          <a:prstGeom prst="rect">
            <a:avLst/>
          </a:prstGeom>
          <a:noFill/>
        </p:spPr>
        <p:txBody>
          <a:bodyPr wrap="square" rtlCol="0">
            <a:spAutoFit/>
          </a:bodyPr>
          <a:lstStyle/>
          <a:p>
            <a:pPr algn="ctr"/>
            <a:r>
              <a:rPr lang="en-US" sz="1400"/>
              <a:t>3/1/27</a:t>
            </a:r>
          </a:p>
        </p:txBody>
      </p:sp>
      <p:sp>
        <p:nvSpPr>
          <p:cNvPr id="19" name="TextBox 18">
            <a:extLst>
              <a:ext uri="{FF2B5EF4-FFF2-40B4-BE49-F238E27FC236}">
                <a16:creationId xmlns:a16="http://schemas.microsoft.com/office/drawing/2014/main" id="{16D576D6-E07F-B610-DC10-F1981BB275DC}"/>
              </a:ext>
            </a:extLst>
          </p:cNvPr>
          <p:cNvSpPr txBox="1"/>
          <p:nvPr/>
        </p:nvSpPr>
        <p:spPr>
          <a:xfrm>
            <a:off x="850452" y="2290047"/>
            <a:ext cx="1624178" cy="1200329"/>
          </a:xfrm>
          <a:prstGeom prst="rect">
            <a:avLst/>
          </a:prstGeom>
          <a:noFill/>
        </p:spPr>
        <p:txBody>
          <a:bodyPr wrap="square" rtlCol="0">
            <a:spAutoFit/>
          </a:bodyPr>
          <a:lstStyle/>
          <a:p>
            <a:pPr algn="ctr"/>
            <a:r>
              <a:rPr lang="en-US"/>
              <a:t>LLIS studies are deemed complete and valid*</a:t>
            </a:r>
          </a:p>
        </p:txBody>
      </p:sp>
      <p:sp>
        <p:nvSpPr>
          <p:cNvPr id="20" name="TextBox 19">
            <a:extLst>
              <a:ext uri="{FF2B5EF4-FFF2-40B4-BE49-F238E27FC236}">
                <a16:creationId xmlns:a16="http://schemas.microsoft.com/office/drawing/2014/main" id="{033E7E68-0BE3-D54D-73D4-478BB24C1DB2}"/>
              </a:ext>
            </a:extLst>
          </p:cNvPr>
          <p:cNvSpPr txBox="1"/>
          <p:nvPr/>
        </p:nvSpPr>
        <p:spPr>
          <a:xfrm>
            <a:off x="3115021" y="2283622"/>
            <a:ext cx="1852826" cy="1200329"/>
          </a:xfrm>
          <a:prstGeom prst="rect">
            <a:avLst/>
          </a:prstGeom>
          <a:noFill/>
        </p:spPr>
        <p:txBody>
          <a:bodyPr wrap="square" rtlCol="0">
            <a:spAutoFit/>
          </a:bodyPr>
          <a:lstStyle/>
          <a:p>
            <a:pPr algn="ctr"/>
            <a:r>
              <a:rPr lang="en-US"/>
              <a:t>LLIS studies </a:t>
            </a:r>
            <a:r>
              <a:rPr lang="en-US" b="1" i="1"/>
              <a:t>may</a:t>
            </a:r>
            <a:r>
              <a:rPr lang="en-US"/>
              <a:t> be deemed complete and valid*</a:t>
            </a:r>
          </a:p>
        </p:txBody>
      </p:sp>
      <p:sp>
        <p:nvSpPr>
          <p:cNvPr id="27" name="TextBox 26">
            <a:extLst>
              <a:ext uri="{FF2B5EF4-FFF2-40B4-BE49-F238E27FC236}">
                <a16:creationId xmlns:a16="http://schemas.microsoft.com/office/drawing/2014/main" id="{5166AA60-8A7D-A954-B263-C4E3169C7E13}"/>
              </a:ext>
            </a:extLst>
          </p:cNvPr>
          <p:cNvSpPr txBox="1"/>
          <p:nvPr/>
        </p:nvSpPr>
        <p:spPr>
          <a:xfrm>
            <a:off x="1419844" y="5229484"/>
            <a:ext cx="4780609" cy="307777"/>
          </a:xfrm>
          <a:prstGeom prst="rect">
            <a:avLst/>
          </a:prstGeom>
          <a:noFill/>
        </p:spPr>
        <p:txBody>
          <a:bodyPr wrap="square" rtlCol="0">
            <a:spAutoFit/>
          </a:bodyPr>
          <a:lstStyle/>
          <a:p>
            <a:r>
              <a:rPr lang="en-US" sz="1400"/>
              <a:t>* LLI projects must also meet Planning Guide Section 9.5</a:t>
            </a:r>
          </a:p>
        </p:txBody>
      </p:sp>
      <p:sp>
        <p:nvSpPr>
          <p:cNvPr id="31" name="TextBox 30">
            <a:extLst>
              <a:ext uri="{FF2B5EF4-FFF2-40B4-BE49-F238E27FC236}">
                <a16:creationId xmlns:a16="http://schemas.microsoft.com/office/drawing/2014/main" id="{73B50B12-4FF7-AEF6-A40A-C95AD31E15A3}"/>
              </a:ext>
            </a:extLst>
          </p:cNvPr>
          <p:cNvSpPr txBox="1"/>
          <p:nvPr/>
        </p:nvSpPr>
        <p:spPr>
          <a:xfrm>
            <a:off x="5881040" y="2283621"/>
            <a:ext cx="2427682" cy="1200329"/>
          </a:xfrm>
          <a:prstGeom prst="rect">
            <a:avLst/>
          </a:prstGeom>
          <a:noFill/>
        </p:spPr>
        <p:txBody>
          <a:bodyPr wrap="square" rtlCol="0">
            <a:spAutoFit/>
          </a:bodyPr>
          <a:lstStyle/>
          <a:p>
            <a:pPr algn="ctr"/>
            <a:r>
              <a:rPr lang="en-US"/>
              <a:t>LLIS studies no longer accepted; if not in Batch Zero, wait for Batch 1</a:t>
            </a:r>
          </a:p>
        </p:txBody>
      </p:sp>
      <p:sp>
        <p:nvSpPr>
          <p:cNvPr id="32" name="TextBox 31">
            <a:extLst>
              <a:ext uri="{FF2B5EF4-FFF2-40B4-BE49-F238E27FC236}">
                <a16:creationId xmlns:a16="http://schemas.microsoft.com/office/drawing/2014/main" id="{9811141A-2BD6-6368-788F-F51240D3F593}"/>
              </a:ext>
            </a:extLst>
          </p:cNvPr>
          <p:cNvSpPr txBox="1"/>
          <p:nvPr/>
        </p:nvSpPr>
        <p:spPr>
          <a:xfrm>
            <a:off x="9702520" y="2284774"/>
            <a:ext cx="1438382" cy="1200329"/>
          </a:xfrm>
          <a:prstGeom prst="rect">
            <a:avLst/>
          </a:prstGeom>
          <a:noFill/>
        </p:spPr>
        <p:txBody>
          <a:bodyPr wrap="square" rtlCol="0">
            <a:spAutoFit/>
          </a:bodyPr>
          <a:lstStyle/>
          <a:p>
            <a:pPr algn="ctr"/>
            <a:r>
              <a:rPr lang="en-US"/>
              <a:t>If not in Batch 1, wait for Batch 2</a:t>
            </a:r>
          </a:p>
        </p:txBody>
      </p:sp>
      <p:sp>
        <p:nvSpPr>
          <p:cNvPr id="34" name="TextBox 33">
            <a:extLst>
              <a:ext uri="{FF2B5EF4-FFF2-40B4-BE49-F238E27FC236}">
                <a16:creationId xmlns:a16="http://schemas.microsoft.com/office/drawing/2014/main" id="{EF02D75D-6B63-A774-BBB2-7C61038C1F6F}"/>
              </a:ext>
            </a:extLst>
          </p:cNvPr>
          <p:cNvSpPr txBox="1"/>
          <p:nvPr/>
        </p:nvSpPr>
        <p:spPr>
          <a:xfrm>
            <a:off x="6282792" y="3579801"/>
            <a:ext cx="1624178" cy="369332"/>
          </a:xfrm>
          <a:prstGeom prst="rect">
            <a:avLst/>
          </a:prstGeom>
          <a:noFill/>
        </p:spPr>
        <p:txBody>
          <a:bodyPr wrap="square" rtlCol="0">
            <a:spAutoFit/>
          </a:bodyPr>
          <a:lstStyle/>
          <a:p>
            <a:pPr algn="ctr"/>
            <a:r>
              <a:rPr lang="en-US" b="1" i="1">
                <a:solidFill>
                  <a:schemeClr val="bg1"/>
                </a:solidFill>
              </a:rPr>
              <a:t>Batch Zero</a:t>
            </a:r>
          </a:p>
        </p:txBody>
      </p:sp>
      <p:sp>
        <p:nvSpPr>
          <p:cNvPr id="35" name="TextBox 34">
            <a:extLst>
              <a:ext uri="{FF2B5EF4-FFF2-40B4-BE49-F238E27FC236}">
                <a16:creationId xmlns:a16="http://schemas.microsoft.com/office/drawing/2014/main" id="{0706F965-F050-6A2A-1C5D-5349B569D178}"/>
              </a:ext>
            </a:extLst>
          </p:cNvPr>
          <p:cNvSpPr txBox="1"/>
          <p:nvPr/>
        </p:nvSpPr>
        <p:spPr>
          <a:xfrm>
            <a:off x="9702519" y="3573376"/>
            <a:ext cx="1624178" cy="369332"/>
          </a:xfrm>
          <a:prstGeom prst="rect">
            <a:avLst/>
          </a:prstGeom>
          <a:noFill/>
        </p:spPr>
        <p:txBody>
          <a:bodyPr wrap="square" rtlCol="0">
            <a:spAutoFit/>
          </a:bodyPr>
          <a:lstStyle/>
          <a:p>
            <a:pPr algn="ctr"/>
            <a:r>
              <a:rPr lang="en-US" b="1" i="1">
                <a:solidFill>
                  <a:schemeClr val="bg1"/>
                </a:solidFill>
              </a:rPr>
              <a:t>Batch 1</a:t>
            </a:r>
          </a:p>
        </p:txBody>
      </p:sp>
      <p:sp>
        <p:nvSpPr>
          <p:cNvPr id="36" name="TextBox 35">
            <a:extLst>
              <a:ext uri="{FF2B5EF4-FFF2-40B4-BE49-F238E27FC236}">
                <a16:creationId xmlns:a16="http://schemas.microsoft.com/office/drawing/2014/main" id="{ED68051B-ADDE-312B-3AB1-3A8EE8C42A3A}"/>
              </a:ext>
            </a:extLst>
          </p:cNvPr>
          <p:cNvSpPr txBox="1"/>
          <p:nvPr/>
        </p:nvSpPr>
        <p:spPr>
          <a:xfrm>
            <a:off x="1473895" y="3579801"/>
            <a:ext cx="2621590" cy="369332"/>
          </a:xfrm>
          <a:prstGeom prst="rect">
            <a:avLst/>
          </a:prstGeom>
          <a:noFill/>
        </p:spPr>
        <p:txBody>
          <a:bodyPr wrap="square" rtlCol="0">
            <a:spAutoFit/>
          </a:bodyPr>
          <a:lstStyle/>
          <a:p>
            <a:pPr algn="ctr"/>
            <a:r>
              <a:rPr lang="en-US" b="1" i="1">
                <a:solidFill>
                  <a:schemeClr val="bg1"/>
                </a:solidFill>
              </a:rPr>
              <a:t>LLIS (“PGRR115”)</a:t>
            </a:r>
          </a:p>
        </p:txBody>
      </p:sp>
      <p:cxnSp>
        <p:nvCxnSpPr>
          <p:cNvPr id="40" name="Straight Connector 39">
            <a:extLst>
              <a:ext uri="{FF2B5EF4-FFF2-40B4-BE49-F238E27FC236}">
                <a16:creationId xmlns:a16="http://schemas.microsoft.com/office/drawing/2014/main" id="{0B509EFC-7258-7690-8F3A-E4C24F4745D2}"/>
              </a:ext>
            </a:extLst>
          </p:cNvPr>
          <p:cNvCxnSpPr>
            <a:cxnSpLocks/>
          </p:cNvCxnSpPr>
          <p:nvPr/>
        </p:nvCxnSpPr>
        <p:spPr>
          <a:xfrm>
            <a:off x="4967847" y="3423001"/>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3B325D-1619-DB98-861C-AF171996429E}"/>
              </a:ext>
            </a:extLst>
          </p:cNvPr>
          <p:cNvCxnSpPr>
            <a:cxnSpLocks/>
          </p:cNvCxnSpPr>
          <p:nvPr/>
        </p:nvCxnSpPr>
        <p:spPr>
          <a:xfrm>
            <a:off x="9306965"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5C50E763-F8E0-1D69-6282-208CDAAEF9DA}"/>
              </a:ext>
            </a:extLst>
          </p:cNvPr>
          <p:cNvSpPr>
            <a:spLocks noGrp="1"/>
          </p:cNvSpPr>
          <p:nvPr>
            <p:ph type="sldNum" sz="quarter" idx="12"/>
          </p:nvPr>
        </p:nvSpPr>
        <p:spPr/>
        <p:txBody>
          <a:bodyPr/>
          <a:lstStyle/>
          <a:p>
            <a:fld id="{BCDE79FB-97BA-492B-8D57-F1373F9ADA95}" type="slidenum">
              <a:rPr lang="en-US" smtClean="0"/>
              <a:t>50</a:t>
            </a:fld>
            <a:endParaRPr lang="en-US"/>
          </a:p>
        </p:txBody>
      </p:sp>
    </p:spTree>
    <p:extLst>
      <p:ext uri="{BB962C8B-B14F-4D97-AF65-F5344CB8AC3E}">
        <p14:creationId xmlns:p14="http://schemas.microsoft.com/office/powerpoint/2010/main" val="1514586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E354-AA83-CC00-DEF1-D3560A034AF6}"/>
              </a:ext>
            </a:extLst>
          </p:cNvPr>
          <p:cNvSpPr>
            <a:spLocks noGrp="1"/>
          </p:cNvSpPr>
          <p:nvPr>
            <p:ph type="title"/>
          </p:nvPr>
        </p:nvSpPr>
        <p:spPr/>
        <p:txBody>
          <a:bodyPr/>
          <a:lstStyle/>
          <a:p>
            <a:r>
              <a:rPr lang="en-US"/>
              <a:t>PGRR145 Study Validity FAQ</a:t>
            </a:r>
          </a:p>
        </p:txBody>
      </p:sp>
      <p:sp>
        <p:nvSpPr>
          <p:cNvPr id="4" name="TextBox 3">
            <a:extLst>
              <a:ext uri="{FF2B5EF4-FFF2-40B4-BE49-F238E27FC236}">
                <a16:creationId xmlns:a16="http://schemas.microsoft.com/office/drawing/2014/main" id="{795F77BC-EF98-CD46-E59F-AE4B0EECE96D}"/>
              </a:ext>
            </a:extLst>
          </p:cNvPr>
          <p:cNvSpPr txBox="1"/>
          <p:nvPr/>
        </p:nvSpPr>
        <p:spPr>
          <a:xfrm>
            <a:off x="705170" y="1371600"/>
            <a:ext cx="10781660" cy="447814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a:cs typeface="Arial"/>
              </a:rPr>
              <a:t>Q: Is March 4, 2026 a retroactive cutoff date in PGRR145 for LLIS and RPG studies to be deemed valid?</a:t>
            </a:r>
          </a:p>
          <a:p>
            <a:pPr marL="231775" indent="-231775">
              <a:spcBef>
                <a:spcPts val="300"/>
              </a:spcBef>
              <a:spcAft>
                <a:spcPts val="300"/>
              </a:spcAft>
            </a:pPr>
            <a:r>
              <a:rPr lang="en-US" sz="1600">
                <a:cs typeface="Arial"/>
              </a:rPr>
              <a:t>A: No. Studies that are approved for LLI projects meeting Planning Guide Section 9.5 may still be deemed valid until July 10, 2026 if no other LLI projects that impact the reliability study results (i.e., in the study area and not included in the study) achieve this status before them.</a:t>
            </a:r>
          </a:p>
          <a:p>
            <a:pPr marL="231775" indent="-231775">
              <a:spcBef>
                <a:spcPts val="300"/>
              </a:spcBef>
              <a:spcAft>
                <a:spcPts val="300"/>
              </a:spcAft>
            </a:pPr>
            <a:endParaRPr lang="en-US" sz="1600">
              <a:cs typeface="Arial"/>
            </a:endParaRPr>
          </a:p>
          <a:p>
            <a:pPr marL="231775" indent="-231775">
              <a:spcBef>
                <a:spcPts val="300"/>
              </a:spcBef>
              <a:spcAft>
                <a:spcPts val="300"/>
              </a:spcAft>
            </a:pPr>
            <a:r>
              <a:rPr lang="en-US" sz="1600">
                <a:cs typeface="Arial"/>
              </a:rPr>
              <a:t>Q: How will ILLEs for LLI projects with approved studies and meeting Planning Guide Section 9.5 after March 4, 2026 know that their studies have been deemed valid?</a:t>
            </a:r>
          </a:p>
          <a:p>
            <a:pPr marL="231775" indent="-231775">
              <a:spcBef>
                <a:spcPts val="300"/>
              </a:spcBef>
              <a:spcAft>
                <a:spcPts val="300"/>
              </a:spcAft>
            </a:pPr>
            <a:r>
              <a:rPr lang="en-US" sz="1600">
                <a:cs typeface="Arial"/>
              </a:rPr>
              <a:t>A: Going forward, ERCOT will provide periodic updates to the interconnecting TSPs regarding LLI study validity for all LLI projects.</a:t>
            </a:r>
          </a:p>
          <a:p>
            <a:pPr marL="231775" indent="-231775">
              <a:spcBef>
                <a:spcPts val="300"/>
              </a:spcBef>
              <a:spcAft>
                <a:spcPts val="300"/>
              </a:spcAft>
            </a:pPr>
            <a:endParaRPr lang="en-US" sz="1600">
              <a:cs typeface="Arial"/>
            </a:endParaRPr>
          </a:p>
          <a:p>
            <a:pPr marL="231775" indent="-231775">
              <a:spcBef>
                <a:spcPts val="300"/>
              </a:spcBef>
              <a:spcAft>
                <a:spcPts val="300"/>
              </a:spcAft>
            </a:pPr>
            <a:r>
              <a:rPr lang="en-US" sz="1600">
                <a:cs typeface="Arial"/>
              </a:rPr>
              <a:t>Q: Will the current LLIS process (“PGRR115 process”) continue for LLI projects that do not qualify to be included in Batch Zero?</a:t>
            </a:r>
          </a:p>
          <a:p>
            <a:pPr marL="231775" indent="-231775">
              <a:spcBef>
                <a:spcPts val="300"/>
              </a:spcBef>
              <a:spcAft>
                <a:spcPts val="300"/>
              </a:spcAft>
            </a:pPr>
            <a:r>
              <a:rPr lang="en-US" sz="1600">
                <a:cs typeface="Arial"/>
              </a:rPr>
              <a:t>A: No. As proposed in PGRR145, the PGRR115 process will cease on July 10, 2026. Going forward, all LLI projects will need to be included in a batch study as a condition for being included in a planning load forecast and for being approved to energize. If an LLI project does not qualify to be included in Batch Zero, they may be eligible for inclusion in Batch 1, pending TBD requirements.</a:t>
            </a:r>
          </a:p>
        </p:txBody>
      </p:sp>
      <p:sp>
        <p:nvSpPr>
          <p:cNvPr id="5" name="Slide Number Placeholder 4">
            <a:extLst>
              <a:ext uri="{FF2B5EF4-FFF2-40B4-BE49-F238E27FC236}">
                <a16:creationId xmlns:a16="http://schemas.microsoft.com/office/drawing/2014/main" id="{D8B5CC1E-3C5D-A5A8-C993-1FDE903D28AE}"/>
              </a:ext>
            </a:extLst>
          </p:cNvPr>
          <p:cNvSpPr>
            <a:spLocks noGrp="1"/>
          </p:cNvSpPr>
          <p:nvPr>
            <p:ph type="sldNum" sz="quarter" idx="12"/>
          </p:nvPr>
        </p:nvSpPr>
        <p:spPr/>
        <p:txBody>
          <a:bodyPr/>
          <a:lstStyle/>
          <a:p>
            <a:fld id="{BCDE79FB-97BA-492B-8D57-F1373F9ADA95}" type="slidenum">
              <a:rPr lang="en-US" smtClean="0"/>
              <a:t>51</a:t>
            </a:fld>
            <a:endParaRPr lang="en-US"/>
          </a:p>
        </p:txBody>
      </p:sp>
    </p:spTree>
    <p:extLst>
      <p:ext uri="{BB962C8B-B14F-4D97-AF65-F5344CB8AC3E}">
        <p14:creationId xmlns:p14="http://schemas.microsoft.com/office/powerpoint/2010/main" val="2845060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4AAD-4A89-1BCB-479B-752F2E4C1E7A}"/>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B457A8C-4426-6DEA-24E4-F9495B4CD9B5}"/>
              </a:ext>
            </a:extLst>
          </p:cNvPr>
          <p:cNvGraphicFramePr>
            <a:graphicFrameLocks noChangeAspect="1"/>
          </p:cNvGraphicFramePr>
          <p:nvPr>
            <p:custDataLst>
              <p:tags r:id="rId1"/>
            </p:custDataLst>
            <p:extLst>
              <p:ext uri="{D42A27DB-BD31-4B8C-83A1-F6EECF244321}">
                <p14:modId xmlns:p14="http://schemas.microsoft.com/office/powerpoint/2010/main" val="990589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5" name="Object 2" hidden="1">
                        <a:extLst>
                          <a:ext uri="{FF2B5EF4-FFF2-40B4-BE49-F238E27FC236}">
                            <a16:creationId xmlns:a16="http://schemas.microsoft.com/office/drawing/2014/main" id="{4B457A8C-4426-6DEA-24E4-F9495B4CD9B5}"/>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grpSp>
        <p:nvGrpSpPr>
          <p:cNvPr id="53" name="Group 52">
            <a:extLst>
              <a:ext uri="{FF2B5EF4-FFF2-40B4-BE49-F238E27FC236}">
                <a16:creationId xmlns:a16="http://schemas.microsoft.com/office/drawing/2014/main" id="{731F094C-C06C-A56A-89F3-2A388CCC52A2}"/>
              </a:ext>
            </a:extLst>
          </p:cNvPr>
          <p:cNvGrpSpPr/>
          <p:nvPr/>
        </p:nvGrpSpPr>
        <p:grpSpPr>
          <a:xfrm>
            <a:off x="11011961" y="2158597"/>
            <a:ext cx="510155" cy="494387"/>
            <a:chOff x="11011961" y="2045583"/>
            <a:chExt cx="510155" cy="494387"/>
          </a:xfrm>
          <a:solidFill>
            <a:schemeClr val="bg1">
              <a:lumMod val="75000"/>
            </a:schemeClr>
          </a:solidFill>
        </p:grpSpPr>
        <p:sp>
          <p:nvSpPr>
            <p:cNvPr id="37" name="Rectangle 36">
              <a:extLst>
                <a:ext uri="{FF2B5EF4-FFF2-40B4-BE49-F238E27FC236}">
                  <a16:creationId xmlns:a16="http://schemas.microsoft.com/office/drawing/2014/main" id="{918635F6-75B9-28BF-ED5E-E021F0971C71}"/>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Rectangle 37">
              <a:extLst>
                <a:ext uri="{FF2B5EF4-FFF2-40B4-BE49-F238E27FC236}">
                  <a16:creationId xmlns:a16="http://schemas.microsoft.com/office/drawing/2014/main" id="{438D759F-E3F6-751E-A662-FF51B9DEF5B6}"/>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3AC06BF-B883-09C4-7A56-3BA34FF5422C}"/>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39">
              <a:extLst>
                <a:ext uri="{FF2B5EF4-FFF2-40B4-BE49-F238E27FC236}">
                  <a16:creationId xmlns:a16="http://schemas.microsoft.com/office/drawing/2014/main" id="{5BE06EC5-332A-7010-3F6E-38B43227A262}"/>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Rectangle 40">
              <a:extLst>
                <a:ext uri="{FF2B5EF4-FFF2-40B4-BE49-F238E27FC236}">
                  <a16:creationId xmlns:a16="http://schemas.microsoft.com/office/drawing/2014/main" id="{8903679B-279B-FA8D-AADF-12FBB8532D92}"/>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D6FC594C-E506-E92F-9978-4790133EFE03}"/>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FE78F81F-A4D5-2DF5-9A79-5645F4CD2946}"/>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AD8FD603-B955-FC08-086A-55C4C555C8FA}"/>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ectangle 44">
              <a:extLst>
                <a:ext uri="{FF2B5EF4-FFF2-40B4-BE49-F238E27FC236}">
                  <a16:creationId xmlns:a16="http://schemas.microsoft.com/office/drawing/2014/main" id="{ED729FF0-404C-45BC-C344-DA187FDA9C48}"/>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Rectangle 45">
              <a:extLst>
                <a:ext uri="{FF2B5EF4-FFF2-40B4-BE49-F238E27FC236}">
                  <a16:creationId xmlns:a16="http://schemas.microsoft.com/office/drawing/2014/main" id="{F81AB8E2-27CE-4F92-FF34-B705277CF487}"/>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46">
              <a:extLst>
                <a:ext uri="{FF2B5EF4-FFF2-40B4-BE49-F238E27FC236}">
                  <a16:creationId xmlns:a16="http://schemas.microsoft.com/office/drawing/2014/main" id="{19BB089E-9045-8D85-48F4-E4EED7281DC0}"/>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2282DE10-1502-A760-A12C-5B478B21AA3E}"/>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F7433F21-78D9-5796-5369-7924F86C1D8C}"/>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2" name="2. Slide Title">
            <a:extLst>
              <a:ext uri="{FF2B5EF4-FFF2-40B4-BE49-F238E27FC236}">
                <a16:creationId xmlns:a16="http://schemas.microsoft.com/office/drawing/2014/main" id="{769553DD-5B97-697D-AEBD-ACC36420677C}"/>
              </a:ext>
            </a:extLst>
          </p:cNvPr>
          <p:cNvSpPr>
            <a:spLocks noGrp="1"/>
          </p:cNvSpPr>
          <p:nvPr>
            <p:ph type="title"/>
            <p:custDataLst>
              <p:tags r:id="rId2"/>
            </p:custDataLst>
          </p:nvPr>
        </p:nvSpPr>
        <p:spPr>
          <a:xfrm>
            <a:off x="1257300" y="457200"/>
            <a:ext cx="10401300" cy="664797"/>
          </a:xfrm>
        </p:spPr>
        <p:txBody>
          <a:bodyPr vert="horz">
            <a:spAutoFit/>
          </a:bodyPr>
          <a:lstStyle/>
          <a:p>
            <a:r>
              <a:rPr lang="en-US"/>
              <a:t>Two approaches to allocating future MWs: early certainty vs. alignment with transmission development</a:t>
            </a:r>
          </a:p>
        </p:txBody>
      </p:sp>
      <p:grpSp>
        <p:nvGrpSpPr>
          <p:cNvPr id="6" name="Group 5">
            <a:extLst>
              <a:ext uri="{FF2B5EF4-FFF2-40B4-BE49-F238E27FC236}">
                <a16:creationId xmlns:a16="http://schemas.microsoft.com/office/drawing/2014/main" id="{6208E219-8A34-1B7F-F2CF-2A26F74CC477}"/>
              </a:ext>
            </a:extLst>
          </p:cNvPr>
          <p:cNvGrpSpPr/>
          <p:nvPr/>
        </p:nvGrpSpPr>
        <p:grpSpPr>
          <a:xfrm>
            <a:off x="2293906" y="1615895"/>
            <a:ext cx="4430248" cy="211979"/>
            <a:chOff x="1257300" y="1665156"/>
            <a:chExt cx="2802637" cy="256495"/>
          </a:xfrm>
        </p:grpSpPr>
        <p:sp>
          <p:nvSpPr>
            <p:cNvPr id="7" name="TextBox 6">
              <a:extLst>
                <a:ext uri="{FF2B5EF4-FFF2-40B4-BE49-F238E27FC236}">
                  <a16:creationId xmlns:a16="http://schemas.microsoft.com/office/drawing/2014/main" id="{81AA852F-8520-77C0-4207-9EC7B6850E8D}"/>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PGRR145 Approach</a:t>
              </a:r>
            </a:p>
          </p:txBody>
        </p:sp>
        <p:cxnSp>
          <p:nvCxnSpPr>
            <p:cNvPr id="8" name="LineBasicDefault 7">
              <a:extLst>
                <a:ext uri="{FF2B5EF4-FFF2-40B4-BE49-F238E27FC236}">
                  <a16:creationId xmlns:a16="http://schemas.microsoft.com/office/drawing/2014/main" id="{E36BE4AF-EAB4-E9C0-D83B-1343B21BFD15}"/>
                </a:ext>
              </a:extLst>
            </p:cNvPr>
            <p:cNvCxnSpPr>
              <a:cxnSpLocks/>
            </p:cNvCxnSpPr>
            <p:nvPr>
              <p:custDataLst>
                <p:tags r:id="rId2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A790843-69B5-D07A-CA6D-C09E4DE19144}"/>
              </a:ext>
            </a:extLst>
          </p:cNvPr>
          <p:cNvGrpSpPr/>
          <p:nvPr/>
        </p:nvGrpSpPr>
        <p:grpSpPr>
          <a:xfrm>
            <a:off x="7207016" y="1615895"/>
            <a:ext cx="4430248" cy="211979"/>
            <a:chOff x="1257300" y="1665156"/>
            <a:chExt cx="2802637" cy="256495"/>
          </a:xfrm>
        </p:grpSpPr>
        <p:sp>
          <p:nvSpPr>
            <p:cNvPr id="10" name="TextBox 9">
              <a:extLst>
                <a:ext uri="{FF2B5EF4-FFF2-40B4-BE49-F238E27FC236}">
                  <a16:creationId xmlns:a16="http://schemas.microsoft.com/office/drawing/2014/main" id="{E7B8542B-8AE8-28CC-E9F1-5849EC3EFAE3}"/>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Alternative approach to address TSP comments</a:t>
              </a:r>
            </a:p>
          </p:txBody>
        </p:sp>
        <p:cxnSp>
          <p:nvCxnSpPr>
            <p:cNvPr id="11" name="LineBasicDefault 7">
              <a:extLst>
                <a:ext uri="{FF2B5EF4-FFF2-40B4-BE49-F238E27FC236}">
                  <a16:creationId xmlns:a16="http://schemas.microsoft.com/office/drawing/2014/main" id="{4071457F-54C8-0CCD-5289-16541D8CC099}"/>
                </a:ext>
              </a:extLst>
            </p:cNvPr>
            <p:cNvCxnSpPr>
              <a:cxnSpLocks/>
            </p:cNvCxnSpPr>
            <p:nvPr>
              <p:custDataLst>
                <p:tags r:id="rId2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4. Footnote">
            <a:extLst>
              <a:ext uri="{FF2B5EF4-FFF2-40B4-BE49-F238E27FC236}">
                <a16:creationId xmlns:a16="http://schemas.microsoft.com/office/drawing/2014/main" id="{5F6D3259-C713-1056-12ED-FF73247B53B9}"/>
              </a:ext>
            </a:extLst>
          </p:cNvPr>
          <p:cNvSpPr txBox="1"/>
          <p:nvPr>
            <p:custDataLst>
              <p:tags r:id="rId3"/>
            </p:custDataLst>
          </p:nvPr>
        </p:nvSpPr>
        <p:spPr>
          <a:xfrm>
            <a:off x="554736"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Source:  ERCOT discussions</a:t>
            </a:r>
          </a:p>
        </p:txBody>
      </p:sp>
      <p:pic>
        <p:nvPicPr>
          <p:cNvPr id="14" name="Graphic 13">
            <a:extLst>
              <a:ext uri="{FF2B5EF4-FFF2-40B4-BE49-F238E27FC236}">
                <a16:creationId xmlns:a16="http://schemas.microsoft.com/office/drawing/2014/main" id="{9C182076-B176-9D20-81E7-EC4164A71B1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4736" y="1143566"/>
            <a:ext cx="312822" cy="312822"/>
          </a:xfrm>
          <a:prstGeom prst="rect">
            <a:avLst/>
          </a:prstGeom>
        </p:spPr>
      </p:pic>
      <p:sp>
        <p:nvSpPr>
          <p:cNvPr id="19" name="TextBox 18">
            <a:extLst>
              <a:ext uri="{FF2B5EF4-FFF2-40B4-BE49-F238E27FC236}">
                <a16:creationId xmlns:a16="http://schemas.microsoft.com/office/drawing/2014/main" id="{291FC1C9-BD4E-7FAA-3A99-6477DE9303D8}"/>
              </a:ext>
            </a:extLst>
          </p:cNvPr>
          <p:cNvSpPr txBox="1">
            <a:spLocks/>
          </p:cNvSpPr>
          <p:nvPr/>
        </p:nvSpPr>
        <p:spPr>
          <a:xfrm>
            <a:off x="1025166" y="1192255"/>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sp>
        <p:nvSpPr>
          <p:cNvPr id="20" name="TextBox 19">
            <a:extLst>
              <a:ext uri="{FF2B5EF4-FFF2-40B4-BE49-F238E27FC236}">
                <a16:creationId xmlns:a16="http://schemas.microsoft.com/office/drawing/2014/main" id="{96A45BCE-0888-1AF8-80DD-7FD92D860A6D}"/>
              </a:ext>
            </a:extLst>
          </p:cNvPr>
          <p:cNvSpPr txBox="1">
            <a:spLocks/>
          </p:cNvSpPr>
          <p:nvPr/>
        </p:nvSpPr>
        <p:spPr>
          <a:xfrm>
            <a:off x="554736" y="3878069"/>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Years 1-5</a:t>
            </a:r>
            <a:endParaRPr lang="en-US" sz="1200"/>
          </a:p>
        </p:txBody>
      </p:sp>
      <p:sp>
        <p:nvSpPr>
          <p:cNvPr id="24" name="TextBox 23">
            <a:extLst>
              <a:ext uri="{FF2B5EF4-FFF2-40B4-BE49-F238E27FC236}">
                <a16:creationId xmlns:a16="http://schemas.microsoft.com/office/drawing/2014/main" id="{FA103BFA-8BBB-EC5A-5691-FBF37EC05A23}"/>
              </a:ext>
            </a:extLst>
          </p:cNvPr>
          <p:cNvSpPr txBox="1">
            <a:spLocks/>
          </p:cNvSpPr>
          <p:nvPr/>
        </p:nvSpPr>
        <p:spPr>
          <a:xfrm>
            <a:off x="2293906" y="3878069"/>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sp>
        <p:nvSpPr>
          <p:cNvPr id="25" name="TextBox 24">
            <a:extLst>
              <a:ext uri="{FF2B5EF4-FFF2-40B4-BE49-F238E27FC236}">
                <a16:creationId xmlns:a16="http://schemas.microsoft.com/office/drawing/2014/main" id="{217425F5-1E25-A6CD-E9CF-F8252D8EE500}"/>
              </a:ext>
            </a:extLst>
          </p:cNvPr>
          <p:cNvSpPr txBox="1">
            <a:spLocks/>
          </p:cNvSpPr>
          <p:nvPr/>
        </p:nvSpPr>
        <p:spPr>
          <a:xfrm>
            <a:off x="7207016" y="3878069"/>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grpSp>
        <p:nvGrpSpPr>
          <p:cNvPr id="32" name="Group 31">
            <a:extLst>
              <a:ext uri="{FF2B5EF4-FFF2-40B4-BE49-F238E27FC236}">
                <a16:creationId xmlns:a16="http://schemas.microsoft.com/office/drawing/2014/main" id="{883ED3B3-A0F4-1573-B8EA-813A55218968}"/>
              </a:ext>
            </a:extLst>
          </p:cNvPr>
          <p:cNvGrpSpPr/>
          <p:nvPr/>
        </p:nvGrpSpPr>
        <p:grpSpPr>
          <a:xfrm>
            <a:off x="554736" y="5377997"/>
            <a:ext cx="11082528" cy="815608"/>
            <a:chOff x="554736" y="4356105"/>
            <a:chExt cx="11082528" cy="815608"/>
          </a:xfrm>
        </p:grpSpPr>
        <p:sp>
          <p:nvSpPr>
            <p:cNvPr id="23" name="TextBox 22">
              <a:extLst>
                <a:ext uri="{FF2B5EF4-FFF2-40B4-BE49-F238E27FC236}">
                  <a16:creationId xmlns:a16="http://schemas.microsoft.com/office/drawing/2014/main" id="{C3A31943-9621-8048-9487-AE04A8A0D0BE}"/>
                </a:ext>
              </a:extLst>
            </p:cNvPr>
            <p:cNvSpPr txBox="1">
              <a:spLocks/>
            </p:cNvSpPr>
            <p:nvPr/>
          </p:nvSpPr>
          <p:spPr>
            <a:xfrm>
              <a:off x="554736" y="435610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Considerations</a:t>
              </a:r>
              <a:endParaRPr lang="en-US" sz="1200"/>
            </a:p>
          </p:txBody>
        </p:sp>
        <p:sp>
          <p:nvSpPr>
            <p:cNvPr id="27" name="TextBox 26">
              <a:extLst>
                <a:ext uri="{FF2B5EF4-FFF2-40B4-BE49-F238E27FC236}">
                  <a16:creationId xmlns:a16="http://schemas.microsoft.com/office/drawing/2014/main" id="{93BBB4E8-94CF-2192-77A4-128DE6B8AE2F}"/>
                </a:ext>
              </a:extLst>
            </p:cNvPr>
            <p:cNvSpPr txBox="1">
              <a:spLocks/>
            </p:cNvSpPr>
            <p:nvPr/>
          </p:nvSpPr>
          <p:spPr>
            <a:xfrm>
              <a:off x="2293906" y="4356105"/>
              <a:ext cx="4430248" cy="6309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Provides certainty by guaranteeing full MWs by Year 6</a:t>
              </a:r>
            </a:p>
            <a:p>
              <a:pPr marL="171450" indent="-171450">
                <a:spcBef>
                  <a:spcPts val="300"/>
                </a:spcBef>
                <a:spcAft>
                  <a:spcPts val="300"/>
                </a:spcAft>
                <a:buFont typeface="Arial" panose="020B0604020202020204" pitchFamily="34" charset="0"/>
                <a:buChar char="•"/>
              </a:pPr>
              <a:r>
                <a:rPr lang="en-US" sz="1200"/>
                <a:t>Creates a potential step-change in MWs between Years 5 and 6, with limited time to develop required transmission</a:t>
              </a:r>
            </a:p>
          </p:txBody>
        </p:sp>
        <p:sp>
          <p:nvSpPr>
            <p:cNvPr id="28" name="TextBox 27">
              <a:extLst>
                <a:ext uri="{FF2B5EF4-FFF2-40B4-BE49-F238E27FC236}">
                  <a16:creationId xmlns:a16="http://schemas.microsoft.com/office/drawing/2014/main" id="{ABEF6106-2314-0CA1-1B1F-528AECA29EC0}"/>
                </a:ext>
              </a:extLst>
            </p:cNvPr>
            <p:cNvSpPr txBox="1">
              <a:spLocks/>
            </p:cNvSpPr>
            <p:nvPr/>
          </p:nvSpPr>
          <p:spPr>
            <a:xfrm>
              <a:off x="7207016" y="4356105"/>
              <a:ext cx="4430248" cy="8156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Full MW allocation is aligned with identified transmission upgrades</a:t>
              </a:r>
            </a:p>
            <a:p>
              <a:pPr marL="171450" indent="-171450">
                <a:spcBef>
                  <a:spcPts val="300"/>
                </a:spcBef>
                <a:spcAft>
                  <a:spcPts val="300"/>
                </a:spcAft>
                <a:buFont typeface="Arial" panose="020B0604020202020204" pitchFamily="34" charset="0"/>
                <a:buChar char="•"/>
              </a:pPr>
              <a:r>
                <a:rPr lang="en-US" sz="1200"/>
                <a:t>Requires financial commitment for partial MWs without clear visibility on timing or certainty of full MW delivery</a:t>
              </a:r>
            </a:p>
          </p:txBody>
        </p:sp>
      </p:grpSp>
      <p:grpSp>
        <p:nvGrpSpPr>
          <p:cNvPr id="31" name="Group 30">
            <a:extLst>
              <a:ext uri="{FF2B5EF4-FFF2-40B4-BE49-F238E27FC236}">
                <a16:creationId xmlns:a16="http://schemas.microsoft.com/office/drawing/2014/main" id="{35357C88-C788-1166-0BC2-80C350BA8F02}"/>
              </a:ext>
            </a:extLst>
          </p:cNvPr>
          <p:cNvGrpSpPr/>
          <p:nvPr/>
        </p:nvGrpSpPr>
        <p:grpSpPr>
          <a:xfrm>
            <a:off x="554736" y="4720367"/>
            <a:ext cx="11082528" cy="369332"/>
            <a:chOff x="554736" y="3682344"/>
            <a:chExt cx="11082528" cy="369332"/>
          </a:xfrm>
        </p:grpSpPr>
        <p:sp>
          <p:nvSpPr>
            <p:cNvPr id="22" name="TextBox 21">
              <a:extLst>
                <a:ext uri="{FF2B5EF4-FFF2-40B4-BE49-F238E27FC236}">
                  <a16:creationId xmlns:a16="http://schemas.microsoft.com/office/drawing/2014/main" id="{139F85CC-74C4-0881-C623-B9ADA8033F59}"/>
                </a:ext>
              </a:extLst>
            </p:cNvPr>
            <p:cNvSpPr txBox="1">
              <a:spLocks/>
            </p:cNvSpPr>
            <p:nvPr/>
          </p:nvSpPr>
          <p:spPr>
            <a:xfrm>
              <a:off x="554736" y="3682344"/>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 6</a:t>
              </a:r>
              <a:endParaRPr lang="en-US" sz="1200"/>
            </a:p>
          </p:txBody>
        </p:sp>
        <p:sp>
          <p:nvSpPr>
            <p:cNvPr id="26" name="TextBox 25">
              <a:extLst>
                <a:ext uri="{FF2B5EF4-FFF2-40B4-BE49-F238E27FC236}">
                  <a16:creationId xmlns:a16="http://schemas.microsoft.com/office/drawing/2014/main" id="{54E244E0-A97C-70F3-D5C2-A4E6C3AE25AF}"/>
                </a:ext>
              </a:extLst>
            </p:cNvPr>
            <p:cNvSpPr txBox="1">
              <a:spLocks/>
            </p:cNvSpPr>
            <p:nvPr/>
          </p:nvSpPr>
          <p:spPr>
            <a:xfrm>
              <a:off x="229390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automatically allocated based on Batch Zero results; transmission solutions further defined in the 2027 RTP</a:t>
              </a:r>
            </a:p>
          </p:txBody>
        </p:sp>
        <p:sp>
          <p:nvSpPr>
            <p:cNvPr id="29" name="TextBox 28">
              <a:extLst>
                <a:ext uri="{FF2B5EF4-FFF2-40B4-BE49-F238E27FC236}">
                  <a16:creationId xmlns:a16="http://schemas.microsoft.com/office/drawing/2014/main" id="{95478BE8-54ED-EF1A-D535-2E9476A60AD9}"/>
                </a:ext>
              </a:extLst>
            </p:cNvPr>
            <p:cNvSpPr txBox="1">
              <a:spLocks/>
            </p:cNvSpPr>
            <p:nvPr/>
          </p:nvSpPr>
          <p:spPr>
            <a:xfrm>
              <a:off x="720701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not committed in Batch Zero; additional MWs studied and allocated through a subsequent Batch 1 process</a:t>
              </a:r>
            </a:p>
          </p:txBody>
        </p:sp>
      </p:grpSp>
      <p:cxnSp>
        <p:nvCxnSpPr>
          <p:cNvPr id="33" name="Straight Connector 32">
            <a:extLst>
              <a:ext uri="{FF2B5EF4-FFF2-40B4-BE49-F238E27FC236}">
                <a16:creationId xmlns:a16="http://schemas.microsoft.com/office/drawing/2014/main" id="{8EAF7212-99A2-48BD-4AFB-D62164AF8100}"/>
              </a:ext>
            </a:extLst>
          </p:cNvPr>
          <p:cNvCxnSpPr>
            <a:cxnSpLocks/>
          </p:cNvCxnSpPr>
          <p:nvPr/>
        </p:nvCxnSpPr>
        <p:spPr>
          <a:xfrm>
            <a:off x="521663" y="4576217"/>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1ADD79-E1D5-B429-9673-07D32E6C933A}"/>
              </a:ext>
            </a:extLst>
          </p:cNvPr>
          <p:cNvCxnSpPr>
            <a:cxnSpLocks/>
          </p:cNvCxnSpPr>
          <p:nvPr/>
        </p:nvCxnSpPr>
        <p:spPr>
          <a:xfrm>
            <a:off x="521663" y="5233848"/>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259EFDCC-0594-1DA4-A9C9-850E93FB6D80}"/>
              </a:ext>
            </a:extLst>
          </p:cNvPr>
          <p:cNvGraphicFramePr/>
          <p:nvPr>
            <p:custDataLst>
              <p:tags r:id="rId4"/>
            </p:custDataLst>
            <p:extLst>
              <p:ext uri="{D42A27DB-BD31-4B8C-83A1-F6EECF244321}">
                <p14:modId xmlns:p14="http://schemas.microsoft.com/office/powerpoint/2010/main" val="3921339772"/>
              </p:ext>
            </p:extLst>
          </p:nvPr>
        </p:nvGraphicFramePr>
        <p:xfrm>
          <a:off x="2152650" y="1793875"/>
          <a:ext cx="4654550" cy="1914525"/>
        </p:xfrm>
        <a:graphic>
          <a:graphicData uri="http://schemas.openxmlformats.org/drawingml/2006/chart">
            <c:chart xmlns:c="http://schemas.openxmlformats.org/drawingml/2006/chart" xmlns:r="http://schemas.openxmlformats.org/officeDocument/2006/relationships" r:id="rId27"/>
          </a:graphicData>
        </a:graphic>
      </p:graphicFrame>
      <p:sp>
        <p:nvSpPr>
          <p:cNvPr id="36" name="Text Placeholder 4">
            <a:extLst>
              <a:ext uri="{FF2B5EF4-FFF2-40B4-BE49-F238E27FC236}">
                <a16:creationId xmlns:a16="http://schemas.microsoft.com/office/drawing/2014/main" id="{DE16EF3B-1A36-77C1-A9B0-BE2839AFA64B}"/>
              </a:ext>
            </a:extLst>
          </p:cNvPr>
          <p:cNvSpPr>
            <a:spLocks noGrp="1"/>
          </p:cNvSpPr>
          <p:nvPr>
            <p:custDataLst>
              <p:tags r:id="rId5"/>
            </p:custDataLst>
          </p:nvPr>
        </p:nvSpPr>
        <p:spPr bwMode="auto">
          <a:xfrm>
            <a:off x="2401888"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5A9D46-6CC1-4DBD-8216-D4C0A378D423}"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51" name="Text Placeholder 4">
            <a:extLst>
              <a:ext uri="{FF2B5EF4-FFF2-40B4-BE49-F238E27FC236}">
                <a16:creationId xmlns:a16="http://schemas.microsoft.com/office/drawing/2014/main" id="{7D0BFDFD-7114-DB13-95D9-C251BA4135D1}"/>
              </a:ext>
            </a:extLst>
          </p:cNvPr>
          <p:cNvSpPr>
            <a:spLocks noGrp="1"/>
          </p:cNvSpPr>
          <p:nvPr>
            <p:custDataLst>
              <p:tags r:id="rId6"/>
            </p:custDataLst>
          </p:nvPr>
        </p:nvSpPr>
        <p:spPr bwMode="auto">
          <a:xfrm>
            <a:off x="3151188"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914C22-07D8-4B7A-84C1-44C978254383}"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54" name="Text Placeholder 4">
            <a:extLst>
              <a:ext uri="{FF2B5EF4-FFF2-40B4-BE49-F238E27FC236}">
                <a16:creationId xmlns:a16="http://schemas.microsoft.com/office/drawing/2014/main" id="{540F76ED-35DB-930C-E33D-FACD18F29B7D}"/>
              </a:ext>
            </a:extLst>
          </p:cNvPr>
          <p:cNvSpPr>
            <a:spLocks noGrp="1"/>
          </p:cNvSpPr>
          <p:nvPr>
            <p:custDataLst>
              <p:tags r:id="rId7"/>
            </p:custDataLst>
          </p:nvPr>
        </p:nvSpPr>
        <p:spPr bwMode="auto">
          <a:xfrm>
            <a:off x="3898900"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FF176-0CCF-4C0A-8AF7-50860AAD9CB6}"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57" name="Text Placeholder 4">
            <a:extLst>
              <a:ext uri="{FF2B5EF4-FFF2-40B4-BE49-F238E27FC236}">
                <a16:creationId xmlns:a16="http://schemas.microsoft.com/office/drawing/2014/main" id="{8181BC29-3ED4-08F6-CA62-3928FA39CF7F}"/>
              </a:ext>
            </a:extLst>
          </p:cNvPr>
          <p:cNvSpPr>
            <a:spLocks noGrp="1"/>
          </p:cNvSpPr>
          <p:nvPr>
            <p:custDataLst>
              <p:tags r:id="rId8"/>
            </p:custDataLst>
          </p:nvPr>
        </p:nvSpPr>
        <p:spPr bwMode="auto">
          <a:xfrm>
            <a:off x="4646613"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625A9E-C5CD-442C-9346-0C6A764A974B}"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60" name="Text Placeholder 4">
            <a:extLst>
              <a:ext uri="{FF2B5EF4-FFF2-40B4-BE49-F238E27FC236}">
                <a16:creationId xmlns:a16="http://schemas.microsoft.com/office/drawing/2014/main" id="{3A862126-99A8-6784-E61D-F41976046D21}"/>
              </a:ext>
            </a:extLst>
          </p:cNvPr>
          <p:cNvSpPr>
            <a:spLocks noGrp="1"/>
          </p:cNvSpPr>
          <p:nvPr>
            <p:custDataLst>
              <p:tags r:id="rId9"/>
            </p:custDataLst>
          </p:nvPr>
        </p:nvSpPr>
        <p:spPr bwMode="auto">
          <a:xfrm>
            <a:off x="5395913"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F5B47-5E9B-49CE-BBDB-339B84C8840E}"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63" name="Text Placeholder 4">
            <a:extLst>
              <a:ext uri="{FF2B5EF4-FFF2-40B4-BE49-F238E27FC236}">
                <a16:creationId xmlns:a16="http://schemas.microsoft.com/office/drawing/2014/main" id="{979C018C-5A67-AAA2-6A9A-D973AAE03663}"/>
              </a:ext>
            </a:extLst>
          </p:cNvPr>
          <p:cNvSpPr>
            <a:spLocks noGrp="1"/>
          </p:cNvSpPr>
          <p:nvPr>
            <p:custDataLst>
              <p:tags r:id="rId10"/>
            </p:custDataLst>
          </p:nvPr>
        </p:nvSpPr>
        <p:spPr bwMode="auto">
          <a:xfrm>
            <a:off x="6143625"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C00EA4-0185-470F-9FCD-B8F25B209C28}" type="datetime'''''Ye''''''''''''''a''r'''''''' ''6'">
              <a:rPr lang="en-US" altLang="en-US" sz="1050" b="1" smtClean="0">
                <a:cs typeface="+mn-cs"/>
              </a:rPr>
              <a:pPr lvl="0" algn="ctr">
                <a:spcBef>
                  <a:spcPct val="0"/>
                </a:spcBef>
                <a:spcAft>
                  <a:spcPct val="0"/>
                </a:spcAft>
              </a:pPr>
              <a:t>Year 6</a:t>
            </a:fld>
            <a:endParaRPr lang="en-US" sz="1050" b="1">
              <a:cs typeface="+mn-cs"/>
            </a:endParaRPr>
          </a:p>
        </p:txBody>
      </p:sp>
      <p:cxnSp>
        <p:nvCxnSpPr>
          <p:cNvPr id="94" name="Straight Connector 93">
            <a:extLst>
              <a:ext uri="{FF2B5EF4-FFF2-40B4-BE49-F238E27FC236}">
                <a16:creationId xmlns:a16="http://schemas.microsoft.com/office/drawing/2014/main" id="{C3648CCA-51A7-4BCE-C2D2-035BA02CE4FF}"/>
              </a:ext>
            </a:extLst>
          </p:cNvPr>
          <p:cNvCxnSpPr>
            <a:cxnSpLocks/>
          </p:cNvCxnSpPr>
          <p:nvPr/>
        </p:nvCxnSpPr>
        <p:spPr>
          <a:xfrm>
            <a:off x="521663" y="3738451"/>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90A3022-974C-A31C-7369-E2CD758FC4EB}"/>
              </a:ext>
            </a:extLst>
          </p:cNvPr>
          <p:cNvSpPr txBox="1">
            <a:spLocks/>
          </p:cNvSpPr>
          <p:nvPr/>
        </p:nvSpPr>
        <p:spPr>
          <a:xfrm>
            <a:off x="554736" y="1921181"/>
            <a:ext cx="1411614"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Illustrative allocation</a:t>
            </a:r>
            <a:r>
              <a:rPr lang="en-US" sz="1200"/>
              <a:t>, MW</a:t>
            </a:r>
          </a:p>
        </p:txBody>
      </p:sp>
      <p:graphicFrame>
        <p:nvGraphicFramePr>
          <p:cNvPr id="16" name="Chart 15">
            <a:extLst>
              <a:ext uri="{FF2B5EF4-FFF2-40B4-BE49-F238E27FC236}">
                <a16:creationId xmlns:a16="http://schemas.microsoft.com/office/drawing/2014/main" id="{E024FAF6-A50B-5235-70BF-0D73F7DD72B8}"/>
              </a:ext>
            </a:extLst>
          </p:cNvPr>
          <p:cNvGraphicFramePr/>
          <p:nvPr>
            <p:custDataLst>
              <p:tags r:id="rId11"/>
            </p:custDataLst>
            <p:extLst>
              <p:ext uri="{D42A27DB-BD31-4B8C-83A1-F6EECF244321}">
                <p14:modId xmlns:p14="http://schemas.microsoft.com/office/powerpoint/2010/main" val="196852778"/>
              </p:ext>
            </p:extLst>
          </p:nvPr>
        </p:nvGraphicFramePr>
        <p:xfrm>
          <a:off x="7065963" y="1898650"/>
          <a:ext cx="4654550" cy="1809750"/>
        </p:xfrm>
        <a:graphic>
          <a:graphicData uri="http://schemas.openxmlformats.org/drawingml/2006/chart">
            <c:chart xmlns:c="http://schemas.openxmlformats.org/drawingml/2006/chart" xmlns:r="http://schemas.openxmlformats.org/officeDocument/2006/relationships" r:id="rId28"/>
          </a:graphicData>
        </a:graphic>
      </p:graphicFrame>
      <p:sp>
        <p:nvSpPr>
          <p:cNvPr id="50" name="Rectangle 49">
            <a:extLst>
              <a:ext uri="{FF2B5EF4-FFF2-40B4-BE49-F238E27FC236}">
                <a16:creationId xmlns:a16="http://schemas.microsoft.com/office/drawing/2014/main" id="{B1C8774A-1868-567E-8E8A-4D31497F0514}"/>
              </a:ext>
            </a:extLst>
          </p:cNvPr>
          <p:cNvSpPr/>
          <p:nvPr>
            <p:custDataLst>
              <p:tags r:id="rId12"/>
            </p:custDataLst>
          </p:nvPr>
        </p:nvSpPr>
        <p:spPr bwMode="auto">
          <a:xfrm>
            <a:off x="10996613" y="2135489"/>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 Placeholder 4">
            <a:extLst>
              <a:ext uri="{FF2B5EF4-FFF2-40B4-BE49-F238E27FC236}">
                <a16:creationId xmlns:a16="http://schemas.microsoft.com/office/drawing/2014/main" id="{C443B717-1A4D-3E75-F9CC-6155F11A91CF}"/>
              </a:ext>
            </a:extLst>
          </p:cNvPr>
          <p:cNvSpPr>
            <a:spLocks noGrp="1"/>
          </p:cNvSpPr>
          <p:nvPr>
            <p:custDataLst>
              <p:tags r:id="rId13"/>
            </p:custDataLst>
          </p:nvPr>
        </p:nvSpPr>
        <p:spPr bwMode="auto">
          <a:xfrm>
            <a:off x="7315200"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7EDC59-E034-42E8-A862-C4E42FA34DD2}"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104" name="Text Placeholder 4">
            <a:extLst>
              <a:ext uri="{FF2B5EF4-FFF2-40B4-BE49-F238E27FC236}">
                <a16:creationId xmlns:a16="http://schemas.microsoft.com/office/drawing/2014/main" id="{C44A3877-D5C7-C297-B479-0768041A51CA}"/>
              </a:ext>
            </a:extLst>
          </p:cNvPr>
          <p:cNvSpPr>
            <a:spLocks noGrp="1"/>
          </p:cNvSpPr>
          <p:nvPr>
            <p:custDataLst>
              <p:tags r:id="rId14"/>
            </p:custDataLst>
          </p:nvPr>
        </p:nvSpPr>
        <p:spPr bwMode="auto">
          <a:xfrm>
            <a:off x="8064500"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41E95D-C321-442E-A2D4-3E9B82CE0E8A}"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105" name="Text Placeholder 4">
            <a:extLst>
              <a:ext uri="{FF2B5EF4-FFF2-40B4-BE49-F238E27FC236}">
                <a16:creationId xmlns:a16="http://schemas.microsoft.com/office/drawing/2014/main" id="{A75DE33C-C62D-5FA6-349F-3D1C1F34FBFC}"/>
              </a:ext>
            </a:extLst>
          </p:cNvPr>
          <p:cNvSpPr>
            <a:spLocks noGrp="1"/>
          </p:cNvSpPr>
          <p:nvPr>
            <p:custDataLst>
              <p:tags r:id="rId15"/>
            </p:custDataLst>
          </p:nvPr>
        </p:nvSpPr>
        <p:spPr bwMode="auto">
          <a:xfrm>
            <a:off x="8812213"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E476C-FA2C-4B67-9327-39B2FB390938}"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106" name="Text Placeholder 4">
            <a:extLst>
              <a:ext uri="{FF2B5EF4-FFF2-40B4-BE49-F238E27FC236}">
                <a16:creationId xmlns:a16="http://schemas.microsoft.com/office/drawing/2014/main" id="{9582B222-6840-CB10-ABD4-F936EC5C75DB}"/>
              </a:ext>
            </a:extLst>
          </p:cNvPr>
          <p:cNvSpPr>
            <a:spLocks noGrp="1"/>
          </p:cNvSpPr>
          <p:nvPr>
            <p:custDataLst>
              <p:tags r:id="rId16"/>
            </p:custDataLst>
          </p:nvPr>
        </p:nvSpPr>
        <p:spPr bwMode="auto">
          <a:xfrm>
            <a:off x="9559925"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74315D-7201-4F75-90CA-EB4887F5AE1D}"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107" name="Text Placeholder 4">
            <a:extLst>
              <a:ext uri="{FF2B5EF4-FFF2-40B4-BE49-F238E27FC236}">
                <a16:creationId xmlns:a16="http://schemas.microsoft.com/office/drawing/2014/main" id="{608CCD71-CFA9-5A9D-7002-EBAB3BAFAF70}"/>
              </a:ext>
            </a:extLst>
          </p:cNvPr>
          <p:cNvSpPr>
            <a:spLocks noGrp="1"/>
          </p:cNvSpPr>
          <p:nvPr>
            <p:custDataLst>
              <p:tags r:id="rId17"/>
            </p:custDataLst>
          </p:nvPr>
        </p:nvSpPr>
        <p:spPr bwMode="auto">
          <a:xfrm>
            <a:off x="10309225"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96650-6A1A-45BD-92DA-EDAD390D9F04}"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13"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11110913" y="2322814"/>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a:effectLst/>
                <a:cs typeface="+mn-cs"/>
              </a:rPr>
              <a:t>TBD</a:t>
            </a:r>
            <a:endParaRPr lang="en-US" sz="1050">
              <a:cs typeface="+mn-cs"/>
            </a:endParaRPr>
          </a:p>
        </p:txBody>
      </p:sp>
      <p:sp>
        <p:nvSpPr>
          <p:cNvPr id="108" name="Text Placeholder 4">
            <a:extLst>
              <a:ext uri="{FF2B5EF4-FFF2-40B4-BE49-F238E27FC236}">
                <a16:creationId xmlns:a16="http://schemas.microsoft.com/office/drawing/2014/main" id="{2AF0D122-C997-88B9-DE35-496A45F24A97}"/>
              </a:ext>
            </a:extLst>
          </p:cNvPr>
          <p:cNvSpPr>
            <a:spLocks noGrp="1"/>
          </p:cNvSpPr>
          <p:nvPr>
            <p:custDataLst>
              <p:tags r:id="rId19"/>
            </p:custDataLst>
          </p:nvPr>
        </p:nvSpPr>
        <p:spPr bwMode="auto">
          <a:xfrm>
            <a:off x="11056938" y="3516614"/>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A259E9-B5B2-46ED-90AD-84D9ED40D2DE}" type="datetime'''''''Y''e''''''''''''''''''a''r'''''' ''''6'''''''''''''''">
              <a:rPr lang="en-US" altLang="en-US" sz="1050" b="1" smtClean="0">
                <a:cs typeface="+mn-cs"/>
              </a:rPr>
              <a:pPr lvl="0" algn="ctr">
                <a:spcBef>
                  <a:spcPct val="0"/>
                </a:spcBef>
                <a:spcAft>
                  <a:spcPct val="0"/>
                </a:spcAft>
              </a:pPr>
              <a:t>Year 6</a:t>
            </a:fld>
            <a:endParaRPr lang="en-US" sz="1050" b="1">
              <a:cs typeface="+mn-cs"/>
            </a:endParaRPr>
          </a:p>
        </p:txBody>
      </p:sp>
      <p:sp>
        <p:nvSpPr>
          <p:cNvPr id="135" name="Speech Bubble: Rectangle 134">
            <a:extLst>
              <a:ext uri="{FF2B5EF4-FFF2-40B4-BE49-F238E27FC236}">
                <a16:creationId xmlns:a16="http://schemas.microsoft.com/office/drawing/2014/main" id="{C8EDF0EC-240F-BBEF-80A7-E0586B2E74DE}"/>
              </a:ext>
            </a:extLst>
          </p:cNvPr>
          <p:cNvSpPr/>
          <p:nvPr/>
        </p:nvSpPr>
        <p:spPr>
          <a:xfrm>
            <a:off x="4238387" y="1921181"/>
            <a:ext cx="1646714" cy="537010"/>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136" name="Speech Bubble: Rectangle 135">
            <a:extLst>
              <a:ext uri="{FF2B5EF4-FFF2-40B4-BE49-F238E27FC236}">
                <a16:creationId xmlns:a16="http://schemas.microsoft.com/office/drawing/2014/main" id="{81A5E123-C96D-C685-64B3-4C567950B2F3}"/>
              </a:ext>
            </a:extLst>
          </p:cNvPr>
          <p:cNvSpPr/>
          <p:nvPr/>
        </p:nvSpPr>
        <p:spPr>
          <a:xfrm>
            <a:off x="8949003" y="1901155"/>
            <a:ext cx="1840141" cy="49897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additional MWs studied in next batch and allocated based on available capacity</a:t>
            </a:r>
          </a:p>
        </p:txBody>
      </p:sp>
      <p:sp>
        <p:nvSpPr>
          <p:cNvPr id="140" name="Rectangle 139">
            <a:extLst>
              <a:ext uri="{FF2B5EF4-FFF2-40B4-BE49-F238E27FC236}">
                <a16:creationId xmlns:a16="http://schemas.microsoft.com/office/drawing/2014/main" id="{E399B29C-938F-2BC9-9A65-FC0C9519578E}"/>
              </a:ext>
            </a:extLst>
          </p:cNvPr>
          <p:cNvSpPr/>
          <p:nvPr/>
        </p:nvSpPr>
        <p:spPr>
          <a:xfrm>
            <a:off x="2217736" y="2489013"/>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1" name="Rectangle 140">
            <a:extLst>
              <a:ext uri="{FF2B5EF4-FFF2-40B4-BE49-F238E27FC236}">
                <a16:creationId xmlns:a16="http://schemas.microsoft.com/office/drawing/2014/main" id="{D87A6640-2342-6DC6-2BC4-8C0610C99AC1}"/>
              </a:ext>
            </a:extLst>
          </p:cNvPr>
          <p:cNvSpPr/>
          <p:nvPr/>
        </p:nvSpPr>
        <p:spPr>
          <a:xfrm>
            <a:off x="7129776" y="2489013"/>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Slide Number Placeholder 3">
            <a:extLst>
              <a:ext uri="{FF2B5EF4-FFF2-40B4-BE49-F238E27FC236}">
                <a16:creationId xmlns:a16="http://schemas.microsoft.com/office/drawing/2014/main" id="{1BA94ACE-0CFD-F7B8-08E0-B15AA102CE1F}"/>
              </a:ext>
            </a:extLst>
          </p:cNvPr>
          <p:cNvSpPr>
            <a:spLocks noGrp="1"/>
          </p:cNvSpPr>
          <p:nvPr>
            <p:ph type="sldNum" sz="quarter" idx="12"/>
          </p:nvPr>
        </p:nvSpPr>
        <p:spPr/>
        <p:txBody>
          <a:bodyPr/>
          <a:lstStyle/>
          <a:p>
            <a:fld id="{BCDE79FB-97BA-492B-8D57-F1373F9ADA95}" type="slidenum">
              <a:rPr lang="en-US" smtClean="0"/>
              <a:t>52</a:t>
            </a:fld>
            <a:endParaRPr lang="en-US"/>
          </a:p>
        </p:txBody>
      </p:sp>
    </p:spTree>
    <p:extLst>
      <p:ext uri="{BB962C8B-B14F-4D97-AF65-F5344CB8AC3E}">
        <p14:creationId xmlns:p14="http://schemas.microsoft.com/office/powerpoint/2010/main" val="1028246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5A5A-015F-BB6C-1EF8-E8BAB2A10657}"/>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3C71AE3A-2172-2816-E44C-D072E3E0CC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06" imgH="608" progId="TCLayout.ActiveDocument.1">
                  <p:embed/>
                </p:oleObj>
              </mc:Choice>
              <mc:Fallback>
                <p:oleObj name="think-cell Slide" r:id="rId5" imgW="606" imgH="608" progId="TCLayout.ActiveDocument.1">
                  <p:embed/>
                  <p:pic>
                    <p:nvPicPr>
                      <p:cNvPr id="9" name="Object 6" hidden="1">
                        <a:extLst>
                          <a:ext uri="{FF2B5EF4-FFF2-40B4-BE49-F238E27FC236}">
                            <a16:creationId xmlns:a16="http://schemas.microsoft.com/office/drawing/2014/main" id="{3C71AE3A-2172-2816-E44C-D072E3E0CC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7264EC7-567A-5CD4-F517-BDFCEE6BFEF9}"/>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Controllable Load Resource Rules</a:t>
            </a:r>
          </a:p>
        </p:txBody>
      </p:sp>
      <p:sp>
        <p:nvSpPr>
          <p:cNvPr id="19" name="Rectangle 18">
            <a:extLst>
              <a:ext uri="{FF2B5EF4-FFF2-40B4-BE49-F238E27FC236}">
                <a16:creationId xmlns:a16="http://schemas.microsoft.com/office/drawing/2014/main" id="{885640C6-D7C0-9E2F-1BE6-65EFA0FE904D}"/>
              </a:ext>
            </a:extLst>
          </p:cNvPr>
          <p:cNvSpPr/>
          <p:nvPr/>
        </p:nvSpPr>
        <p:spPr>
          <a:xfrm>
            <a:off x="3923381" y="934758"/>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2892460-C815-FAF1-392E-94BC982FE1D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EBDE65F-E844-B36C-A387-772331E9B4E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D91EE13D-B81D-1E1F-FA47-35D689809641}"/>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EB3F276-3963-4D2B-FADC-DC4E264F76B5}"/>
              </a:ext>
            </a:extLst>
          </p:cNvPr>
          <p:cNvSpPr txBox="1">
            <a:spLocks/>
          </p:cNvSpPr>
          <p:nvPr/>
        </p:nvSpPr>
        <p:spPr>
          <a:xfrm>
            <a:off x="554737" y="1447653"/>
            <a:ext cx="3069242" cy="45012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 is an existing resource type in ERCOT Protocols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Similar to generators, CLRs can be dispatched down in real-time by ERCOT’s Security Constrained Economic Dispatch tool</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Some CLRs can be dispatched to zero load while others have a higher minimum load values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ILLEs registering loads as CLRs still want the transmission system to be planned to serve the full load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ERCOT and CLR entities need clearly defined rules to govern expectations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(expected late 2026 implementation) provides some but not all rules necessary for allowing specific consideration of CLRs in the Batch Study process</a:t>
            </a:r>
          </a:p>
        </p:txBody>
      </p:sp>
      <p:sp>
        <p:nvSpPr>
          <p:cNvPr id="29" name="TextBox 28">
            <a:extLst>
              <a:ext uri="{FF2B5EF4-FFF2-40B4-BE49-F238E27FC236}">
                <a16:creationId xmlns:a16="http://schemas.microsoft.com/office/drawing/2014/main" id="{227EA931-2092-5DF0-F60F-B694064537FA}"/>
              </a:ext>
            </a:extLst>
          </p:cNvPr>
          <p:cNvSpPr txBox="1">
            <a:spLocks/>
          </p:cNvSpPr>
          <p:nvPr/>
        </p:nvSpPr>
        <p:spPr>
          <a:xfrm>
            <a:off x="4110527" y="1447653"/>
            <a:ext cx="7526737" cy="336245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400" b="1" i="0" u="none" strike="noStrike" kern="1200" cap="none" spc="0" normalizeH="0" baseline="0" noProof="0">
                <a:ln>
                  <a:noFill/>
                </a:ln>
                <a:solidFill>
                  <a:srgbClr val="000000"/>
                </a:solidFill>
                <a:effectLst/>
                <a:uLnTx/>
                <a:uFillTx/>
                <a:latin typeface="Arial"/>
                <a:ea typeface="+mn-ea"/>
                <a:cs typeface="+mn-cs"/>
              </a:rPr>
              <a:t>Additional CLR Rules Needed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Offer mitigation or similar concept to ensure high CLR offers don’t result in constraint violations in SCED optimization (SCED Step2)</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Binding commitment and exit conditions so CLRs remain as CLRs until necessary transmission upgrades are complete </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does not support CLR composed of </a:t>
            </a:r>
            <a:r>
              <a:rPr kumimoji="0" lang="en-US" sz="1400" b="0" i="0" u="none" strike="noStrike" kern="1200" cap="none" spc="0" normalizeH="0" baseline="0" noProof="0" err="1">
                <a:ln>
                  <a:noFill/>
                </a:ln>
                <a:solidFill>
                  <a:srgbClr val="000000"/>
                </a:solidFill>
                <a:effectLst/>
                <a:uLnTx/>
                <a:uFillTx/>
                <a:latin typeface="Arial"/>
                <a:ea typeface="+mn-ea"/>
                <a:cs typeface="+mn-cs"/>
              </a:rPr>
              <a:t>Load+Gen</a:t>
            </a:r>
            <a:r>
              <a:rPr kumimoji="0" lang="en-US" sz="1400" b="0" i="0" u="none" strike="noStrike" kern="1200" cap="none" spc="0" normalizeH="0" baseline="0" noProof="0">
                <a:ln>
                  <a:noFill/>
                </a:ln>
                <a:solidFill>
                  <a:srgbClr val="000000"/>
                </a:solidFill>
                <a:effectLst/>
                <a:uLnTx/>
                <a:uFillTx/>
                <a:latin typeface="Arial"/>
                <a:ea typeface="+mn-ea"/>
                <a:cs typeface="+mn-cs"/>
              </a:rPr>
              <a:t>/Battery</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Batch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An ILLE’s designation of intent to register as CLR will be binding for the Batch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 CLR will be allocated its full load request but may be required to have a minimum load amount assigned in the Batch Study process</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Other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CLRs will be modeled at their full requested load in transmission planning studies and the FAC-002 stability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All TSP studies must consider the full load</a:t>
            </a:r>
            <a:endParaRPr kumimoji="0" lang="en-GB"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CFD1747-4ADB-EFA8-49E8-A0207A92DB87}"/>
              </a:ext>
            </a:extLst>
          </p:cNvPr>
          <p:cNvSpPr>
            <a:spLocks noGrp="1"/>
          </p:cNvSpPr>
          <p:nvPr>
            <p:ph type="sldNum" sz="quarter" idx="12"/>
          </p:nvPr>
        </p:nvSpPr>
        <p:spPr/>
        <p:txBody>
          <a:bodyPr/>
          <a:lstStyle/>
          <a:p>
            <a:fld id="{BCDE79FB-97BA-492B-8D57-F1373F9ADA95}" type="slidenum">
              <a:rPr lang="en-US" smtClean="0"/>
              <a:t>53</a:t>
            </a:fld>
            <a:endParaRPr lang="en-US"/>
          </a:p>
        </p:txBody>
      </p:sp>
    </p:spTree>
    <p:extLst>
      <p:ext uri="{BB962C8B-B14F-4D97-AF65-F5344CB8AC3E}">
        <p14:creationId xmlns:p14="http://schemas.microsoft.com/office/powerpoint/2010/main" val="1479887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435A401-3902-F6A4-6D51-BC3BED923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9435A401-3902-F6A4-6D51-BC3BED9237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Existing Generation Rules</a:t>
            </a:r>
          </a:p>
        </p:txBody>
      </p:sp>
      <p:sp>
        <p:nvSpPr>
          <p:cNvPr id="20" name="Rectangle 19">
            <a:extLst>
              <a:ext uri="{FF2B5EF4-FFF2-40B4-BE49-F238E27FC236}">
                <a16:creationId xmlns:a16="http://schemas.microsoft.com/office/drawing/2014/main" id="{A83B88AB-EC80-6B11-285D-4D685022DBC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AE0939-DF32-4E61-A4C0-FF88815D84F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5D6DBAD4-8893-076F-DCCE-9363DA3DD8C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Co-Location with existing generation</a:t>
            </a:r>
          </a:p>
        </p:txBody>
      </p:sp>
      <p:cxnSp>
        <p:nvCxnSpPr>
          <p:cNvPr id="23" name="Straight Connector 22">
            <a:extLst>
              <a:ext uri="{FF2B5EF4-FFF2-40B4-BE49-F238E27FC236}">
                <a16:creationId xmlns:a16="http://schemas.microsoft.com/office/drawing/2014/main" id="{2E4CDEEB-B09B-4C3A-162C-46CC57178E5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C54AEA3-1006-5295-82BB-80518FD6479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EDDF56A-4E0B-E3C1-0DFE-506BB3F534F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9B506B3-F89F-9A4D-85F4-3152E35ED5A2}"/>
              </a:ext>
            </a:extLst>
          </p:cNvPr>
          <p:cNvSpPr txBox="1">
            <a:spLocks/>
          </p:cNvSpPr>
          <p:nvPr/>
        </p:nvSpPr>
        <p:spPr>
          <a:xfrm>
            <a:off x="554737" y="1447653"/>
            <a:ext cx="3069242"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Senate Bill 6 rules may apply for generators existing before September 1, 2025</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The transmission system has been planned assuming the existing generation supports the system</a:t>
            </a:r>
          </a:p>
        </p:txBody>
      </p:sp>
      <p:sp>
        <p:nvSpPr>
          <p:cNvPr id="27" name="TextBox 26">
            <a:extLst>
              <a:ext uri="{FF2B5EF4-FFF2-40B4-BE49-F238E27FC236}">
                <a16:creationId xmlns:a16="http://schemas.microsoft.com/office/drawing/2014/main" id="{B51F3977-290D-1D23-FF12-031C22AAD2DE}"/>
              </a:ext>
            </a:extLst>
          </p:cNvPr>
          <p:cNvSpPr txBox="1">
            <a:spLocks/>
          </p:cNvSpPr>
          <p:nvPr/>
        </p:nvSpPr>
        <p:spPr>
          <a:xfrm>
            <a:off x="4110527" y="1447653"/>
            <a:ext cx="7526737"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No specific rules aside from existing requirements in the Protocols (such as an updated Reactive Power study)</a:t>
            </a:r>
          </a:p>
        </p:txBody>
      </p:sp>
      <p:sp>
        <p:nvSpPr>
          <p:cNvPr id="4" name="Slide Number Placeholder 3">
            <a:extLst>
              <a:ext uri="{FF2B5EF4-FFF2-40B4-BE49-F238E27FC236}">
                <a16:creationId xmlns:a16="http://schemas.microsoft.com/office/drawing/2014/main" id="{F4F89C9A-3B36-5152-7E39-5A8A87A1EE0B}"/>
              </a:ext>
            </a:extLst>
          </p:cNvPr>
          <p:cNvSpPr>
            <a:spLocks noGrp="1"/>
          </p:cNvSpPr>
          <p:nvPr>
            <p:ph type="sldNum" sz="quarter" idx="12"/>
          </p:nvPr>
        </p:nvSpPr>
        <p:spPr/>
        <p:txBody>
          <a:bodyPr/>
          <a:lstStyle/>
          <a:p>
            <a:fld id="{BCDE79FB-97BA-492B-8D57-F1373F9ADA95}" type="slidenum">
              <a:rPr lang="en-US" smtClean="0"/>
              <a:t>54</a:t>
            </a:fld>
            <a:endParaRPr lang="en-US"/>
          </a:p>
        </p:txBody>
      </p:sp>
    </p:spTree>
    <p:extLst>
      <p:ext uri="{BB962C8B-B14F-4D97-AF65-F5344CB8AC3E}">
        <p14:creationId xmlns:p14="http://schemas.microsoft.com/office/powerpoint/2010/main" val="3857893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1FDFF4-321E-728B-8012-CF8851DB8B7F}"/>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C984E79F-A8A0-616D-0D0F-806A34DC35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14" name="think-cell data - do not delete" hidden="1">
                        <a:extLst>
                          <a:ext uri="{FF2B5EF4-FFF2-40B4-BE49-F238E27FC236}">
                            <a16:creationId xmlns:a16="http://schemas.microsoft.com/office/drawing/2014/main" id="{C984E79F-A8A0-616D-0D0F-806A34DC35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C4F6FB0-2F29-8ECC-013C-3C6D7B78A82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7C9B66D4-F7F3-8E42-1DA3-D5EA0A8380D3}"/>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B7A0BCF-A72F-1CD4-D506-9B73F5F8132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Examples</a:t>
            </a:r>
          </a:p>
        </p:txBody>
      </p:sp>
      <p:cxnSp>
        <p:nvCxnSpPr>
          <p:cNvPr id="7" name="Straight Connector 6">
            <a:extLst>
              <a:ext uri="{FF2B5EF4-FFF2-40B4-BE49-F238E27FC236}">
                <a16:creationId xmlns:a16="http://schemas.microsoft.com/office/drawing/2014/main" id="{F1D84392-5E2B-9408-6C96-9069CF5B99B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057226-673D-F51A-7910-AC1544AB339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2D3338"/>
              </a:solidFill>
              <a:effectLst/>
              <a:uLnTx/>
              <a:uFillTx/>
              <a:latin typeface="Arial"/>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FF03448F-0254-6AAC-0FA2-4A1844B6A38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0D2F6B-E74A-D2E1-1C39-CF24843DBE88}"/>
              </a:ext>
            </a:extLst>
          </p:cNvPr>
          <p:cNvSpPr txBox="1">
            <a:spLocks/>
          </p:cNvSpPr>
          <p:nvPr/>
        </p:nvSpPr>
        <p:spPr>
          <a:xfrm>
            <a:off x="554737" y="1447653"/>
            <a:ext cx="3069242" cy="30931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New co-located generators can reduce the need for the transmission system to support a new Large Load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There are multiple scenarios regarding how the co-located generation resource and Large Load interact with the transmission system, each requiring different rules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In some scenarios, new rules are needed to link generation interconnection requests to LLI requests</a:t>
            </a:r>
          </a:p>
        </p:txBody>
      </p:sp>
      <p:sp>
        <p:nvSpPr>
          <p:cNvPr id="18" name="Title 17">
            <a:extLst>
              <a:ext uri="{FF2B5EF4-FFF2-40B4-BE49-F238E27FC236}">
                <a16:creationId xmlns:a16="http://schemas.microsoft.com/office/drawing/2014/main" id="{011C4622-8365-3EB0-8C01-5D60E130293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New Generation Rules</a:t>
            </a:r>
            <a:endParaRPr lang="de-DE"/>
          </a:p>
        </p:txBody>
      </p:sp>
      <p:sp>
        <p:nvSpPr>
          <p:cNvPr id="24" name="TextBox 23">
            <a:extLst>
              <a:ext uri="{FF2B5EF4-FFF2-40B4-BE49-F238E27FC236}">
                <a16:creationId xmlns:a16="http://schemas.microsoft.com/office/drawing/2014/main" id="{2A2D61DA-C9DE-2889-3D33-AA069207B3CB}"/>
              </a:ext>
            </a:extLst>
          </p:cNvPr>
          <p:cNvSpPr txBox="1">
            <a:spLocks/>
          </p:cNvSpPr>
          <p:nvPr/>
        </p:nvSpPr>
        <p:spPr>
          <a:xfrm>
            <a:off x="4110527" y="1447653"/>
            <a:ext cx="7526737" cy="45550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1: Large Load does not consume from the grid – only from the co-located generation</a:t>
            </a:r>
            <a:endParaRPr kumimoji="0" lang="en-US" sz="1400" b="0" i="0" u="none" strike="noStrike" kern="1200" cap="none" spc="0" normalizeH="0" baseline="0" noProof="0">
              <a:ln>
                <a:noFill/>
              </a:ln>
              <a:solidFill>
                <a:srgbClr val="2D3338"/>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its full load request</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Large Load will never consume from the grid, even momentarily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de-DE" sz="1400" b="1" i="0" u="none" strike="noStrike" kern="1200" cap="none" spc="0" normalizeH="0" baseline="0" noProof="0">
                <a:ln>
                  <a:noFill/>
                </a:ln>
                <a:solidFill>
                  <a:srgbClr val="2D3338"/>
                </a:solidFill>
                <a:effectLst/>
                <a:uLnTx/>
                <a:uFillTx/>
                <a:latin typeface="Arial"/>
                <a:ea typeface="+mn-ea"/>
                <a:cs typeface="+mn-cs"/>
              </a:rPr>
              <a:t>Scenario 2: Scenario 1 temporarily until transmission upgrades are complete</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All Scenario 1 rules apply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 separate study is needed to determine the required transmission upgrades and rules needed to exit no-transmission-system-load status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3: Large Load has co-located dispatchable generation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their full load request except in the G-1+N-1 analysis</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4: Large Load has co-located intermittent generation and/or energy storage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de-DE" sz="1400" b="0" i="0" u="none" strike="noStrike" kern="1200" cap="none" spc="0" normalizeH="0" baseline="0" noProof="0">
                <a:ln>
                  <a:noFill/>
                </a:ln>
                <a:solidFill>
                  <a:srgbClr val="2D3338"/>
                </a:solidFill>
                <a:effectLst/>
                <a:uLnTx/>
                <a:uFillTx/>
                <a:latin typeface="Arial"/>
                <a:ea typeface="+mn-ea"/>
                <a:cs typeface="+mn-cs"/>
              </a:rPr>
              <a:t>No specific rules</a:t>
            </a:r>
          </a:p>
          <a:p>
            <a:pPr marL="0" marR="0" lvl="1" indent="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None/>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Not enough time in Batch Zero development for numerous scenarios; looking for feedback on priority and feasibility of scenario options (will also discuss as part of post-meeting survey).</a:t>
            </a:r>
            <a:endParaRPr kumimoji="0" lang="de-DE" sz="1400" b="0" i="0" u="none" strike="noStrike" kern="1200" cap="none" spc="0" normalizeH="0" baseline="0" noProof="0">
              <a:ln>
                <a:noFill/>
              </a:ln>
              <a:solidFill>
                <a:srgbClr val="2D3338"/>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AFD32DBB-3FDD-74C5-42F7-E9BD2368BE63}"/>
              </a:ext>
            </a:extLst>
          </p:cNvPr>
          <p:cNvSpPr>
            <a:spLocks noGrp="1"/>
          </p:cNvSpPr>
          <p:nvPr>
            <p:ph type="sldNum" sz="quarter" idx="12"/>
          </p:nvPr>
        </p:nvSpPr>
        <p:spPr/>
        <p:txBody>
          <a:bodyPr/>
          <a:lstStyle/>
          <a:p>
            <a:fld id="{BCDE79FB-97BA-492B-8D57-F1373F9ADA95}" type="slidenum">
              <a:rPr lang="en-US" smtClean="0"/>
              <a:t>55</a:t>
            </a:fld>
            <a:endParaRPr lang="en-US"/>
          </a:p>
        </p:txBody>
      </p:sp>
    </p:spTree>
    <p:extLst>
      <p:ext uri="{BB962C8B-B14F-4D97-AF65-F5344CB8AC3E}">
        <p14:creationId xmlns:p14="http://schemas.microsoft.com/office/powerpoint/2010/main" val="2136743854"/>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40DE-1D61-C24D-8F52-370254D483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22DEAC-172F-2E90-E66B-7F5AEFF3AA97}"/>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B928AE6B-CF6E-DE69-9281-2D9DB78B55C5}"/>
              </a:ext>
            </a:extLst>
          </p:cNvPr>
          <p:cNvSpPr txBox="1"/>
          <p:nvPr>
            <p:custDataLst>
              <p:tags r:id="rId1"/>
            </p:custDataLst>
          </p:nvPr>
        </p:nvSpPr>
        <p:spPr>
          <a:xfrm>
            <a:off x="367128"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26221EE1-CFF4-C17D-ADE9-0D41370EB0D9}"/>
              </a:ext>
            </a:extLst>
          </p:cNvPr>
          <p:cNvSpPr/>
          <p:nvPr/>
        </p:nvSpPr>
        <p:spPr>
          <a:xfrm>
            <a:off x="367129"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CEA6B30B-A7E0-262F-4904-C9CF52168D16}"/>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2AB441E2-568B-6B87-C5B8-51EF6BAFCD5B}"/>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1</a:t>
            </a:r>
          </a:p>
        </p:txBody>
      </p:sp>
      <p:sp>
        <p:nvSpPr>
          <p:cNvPr id="8" name="TextBox 7">
            <a:extLst>
              <a:ext uri="{FF2B5EF4-FFF2-40B4-BE49-F238E27FC236}">
                <a16:creationId xmlns:a16="http://schemas.microsoft.com/office/drawing/2014/main" id="{96792F8E-ACC9-7955-89FF-9017B8B2B541}"/>
              </a:ext>
            </a:extLst>
          </p:cNvPr>
          <p:cNvSpPr txBox="1"/>
          <p:nvPr/>
        </p:nvSpPr>
        <p:spPr>
          <a:xfrm>
            <a:off x="1016043"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Declaration of Intent and PCLR data submitted to ERCOT</a:t>
            </a:r>
          </a:p>
        </p:txBody>
      </p:sp>
      <p:sp>
        <p:nvSpPr>
          <p:cNvPr id="10" name="TextBox 9">
            <a:extLst>
              <a:ext uri="{FF2B5EF4-FFF2-40B4-BE49-F238E27FC236}">
                <a16:creationId xmlns:a16="http://schemas.microsoft.com/office/drawing/2014/main" id="{D618BB36-D576-13BC-96FD-9F4534A84F30}"/>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mj-lt"/>
              <a:buAutoNum type="arabicPeriod"/>
            </a:pPr>
            <a:r>
              <a:rPr lang="en-US" sz="1600" b="1"/>
              <a:t>Interconnecting Large Load Entity (ILLE) provides to the Interconnecting DSP/TSP</a:t>
            </a:r>
          </a:p>
          <a:p>
            <a:pPr marL="800100" lvl="1" indent="-342900">
              <a:spcBef>
                <a:spcPts val="300"/>
              </a:spcBef>
              <a:spcAft>
                <a:spcPts val="300"/>
              </a:spcAft>
              <a:buFont typeface="Arial" panose="020B0604020202020204" pitchFamily="34" charset="0"/>
              <a:buChar char="•"/>
            </a:pPr>
            <a:r>
              <a:rPr lang="en-US" sz="1600"/>
              <a:t>A notarized Declaration of Intent to Register as a PCLR</a:t>
            </a:r>
          </a:p>
          <a:p>
            <a:pPr marL="800100" lvl="1" indent="-342900">
              <a:spcBef>
                <a:spcPts val="300"/>
              </a:spcBef>
              <a:spcAft>
                <a:spcPts val="300"/>
              </a:spcAft>
              <a:buFont typeface="Arial" panose="020B0604020202020204" pitchFamily="34" charset="0"/>
              <a:buChar char="•"/>
            </a:pPr>
            <a:r>
              <a:rPr lang="en-US" sz="1600"/>
              <a:t>All additional data needed to model the PCLR in Batch Zero, including the minimum amount of load that must be firm (termed the Low Power Consumption limit)</a:t>
            </a:r>
          </a:p>
          <a:p>
            <a:pPr algn="l">
              <a:spcBef>
                <a:spcPts val="300"/>
              </a:spcBef>
              <a:spcAft>
                <a:spcPts val="300"/>
              </a:spcAft>
            </a:pPr>
            <a:endParaRPr lang="en-US" sz="1600"/>
          </a:p>
          <a:p>
            <a:pPr marL="342900" indent="-342900" algn="l">
              <a:spcBef>
                <a:spcPts val="300"/>
              </a:spcBef>
              <a:spcAft>
                <a:spcPts val="300"/>
              </a:spcAft>
              <a:buFont typeface="+mj-lt"/>
              <a:buAutoNum type="arabicPeriod"/>
            </a:pPr>
            <a:r>
              <a:rPr lang="en-US" sz="1600" b="1"/>
              <a:t>The Interconnecting DSP/TSP provides this information to ERCOT on behalf of the ILLE on or before July 24, 2026</a:t>
            </a:r>
          </a:p>
        </p:txBody>
      </p:sp>
      <p:sp>
        <p:nvSpPr>
          <p:cNvPr id="16" name="Rectangle: Top Corners Rounded 15">
            <a:extLst>
              <a:ext uri="{FF2B5EF4-FFF2-40B4-BE49-F238E27FC236}">
                <a16:creationId xmlns:a16="http://schemas.microsoft.com/office/drawing/2014/main" id="{106F455B-70F8-013A-DD9D-F1895E80530A}"/>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777EEBB4-EBE9-A970-0E36-CEF5F04DC9A3}"/>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A433EE48-BA54-AFA8-98C7-BD0CA7A4356B}"/>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2</a:t>
            </a:r>
          </a:p>
        </p:txBody>
      </p:sp>
      <p:sp>
        <p:nvSpPr>
          <p:cNvPr id="19" name="TextBox 18">
            <a:extLst>
              <a:ext uri="{FF2B5EF4-FFF2-40B4-BE49-F238E27FC236}">
                <a16:creationId xmlns:a16="http://schemas.microsoft.com/office/drawing/2014/main" id="{C3A25969-D2FB-DF86-6E6F-3B982C7117E0}"/>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PCLR is evaluated in the Batch Zero Interconnection Study</a:t>
            </a:r>
          </a:p>
        </p:txBody>
      </p:sp>
      <p:sp>
        <p:nvSpPr>
          <p:cNvPr id="20" name="TextBox 19">
            <a:extLst>
              <a:ext uri="{FF2B5EF4-FFF2-40B4-BE49-F238E27FC236}">
                <a16:creationId xmlns:a16="http://schemas.microsoft.com/office/drawing/2014/main" id="{6F39F8F2-269A-33C7-B14D-C8AE24B307B4}"/>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For the steady state portion of the Batch Zero Interconnection Stuy ERCOT will assess the PCLR according to the same methodology as other included, allocated loads</a:t>
            </a:r>
          </a:p>
          <a:p>
            <a:pPr marL="742950" lvl="1" indent="-285750">
              <a:spcBef>
                <a:spcPts val="300"/>
              </a:spcBef>
              <a:spcAft>
                <a:spcPts val="300"/>
              </a:spcAft>
              <a:buFont typeface="Arial" panose="020B0604020202020204" pitchFamily="34" charset="0"/>
              <a:buChar char="•"/>
            </a:pPr>
            <a:r>
              <a:rPr lang="en-US" sz="1600"/>
              <a:t>If the amount of firm load that can be reliably served in a given year of the study is greater than or equal to the requested Low Power Consumption for that year, that amount becomes the approved LPC amount and the rest of the requested load may connect as a PCLR</a:t>
            </a:r>
          </a:p>
          <a:p>
            <a:pPr marL="742950" lvl="1" indent="-285750">
              <a:spcBef>
                <a:spcPts val="300"/>
              </a:spcBef>
              <a:spcAft>
                <a:spcPts val="300"/>
              </a:spcAft>
              <a:buFont typeface="Arial" panose="020B0604020202020204" pitchFamily="34" charset="0"/>
              <a:buChar char="•"/>
            </a:pPr>
            <a:r>
              <a:rPr lang="en-US" sz="1600"/>
              <a:t>If the amount of firm load that can be reliably served is less than the requested LPC, the Load receives an allocation of 0 MW for that year</a:t>
            </a:r>
          </a:p>
          <a:p>
            <a:pPr marL="342900" indent="-342900" algn="l">
              <a:spcBef>
                <a:spcPts val="300"/>
              </a:spcBef>
              <a:spcAft>
                <a:spcPts val="300"/>
              </a:spcAft>
              <a:buFont typeface="Arial" panose="020B0604020202020204" pitchFamily="34" charset="0"/>
              <a:buChar char="•"/>
            </a:pPr>
            <a:r>
              <a:rPr lang="en-US" sz="1600"/>
              <a:t>ERCOT will study the full requested MW amount for determining potential transmission upgrades and in the stability screening study</a:t>
            </a:r>
          </a:p>
        </p:txBody>
      </p:sp>
      <p:sp>
        <p:nvSpPr>
          <p:cNvPr id="9" name="Slide Number Placeholder 8">
            <a:extLst>
              <a:ext uri="{FF2B5EF4-FFF2-40B4-BE49-F238E27FC236}">
                <a16:creationId xmlns:a16="http://schemas.microsoft.com/office/drawing/2014/main" id="{F088DCA2-E1FF-01C3-4167-2409E25C4BCB}"/>
              </a:ext>
            </a:extLst>
          </p:cNvPr>
          <p:cNvSpPr>
            <a:spLocks noGrp="1"/>
          </p:cNvSpPr>
          <p:nvPr>
            <p:ph type="sldNum" sz="quarter" idx="12"/>
          </p:nvPr>
        </p:nvSpPr>
        <p:spPr/>
        <p:txBody>
          <a:bodyPr/>
          <a:lstStyle/>
          <a:p>
            <a:fld id="{BCDE79FB-97BA-492B-8D57-F1373F9ADA95}" type="slidenum">
              <a:rPr lang="en-US" smtClean="0"/>
              <a:t>56</a:t>
            </a:fld>
            <a:endParaRPr lang="en-US"/>
          </a:p>
        </p:txBody>
      </p:sp>
    </p:spTree>
    <p:extLst>
      <p:ext uri="{BB962C8B-B14F-4D97-AF65-F5344CB8AC3E}">
        <p14:creationId xmlns:p14="http://schemas.microsoft.com/office/powerpoint/2010/main" val="174263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5D867-47E1-7701-D147-CF35D5D348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F1398D-6820-8141-AC65-73C83641AA1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 name="Rectangle: Top Corners Rounded 1">
            <a:extLst>
              <a:ext uri="{FF2B5EF4-FFF2-40B4-BE49-F238E27FC236}">
                <a16:creationId xmlns:a16="http://schemas.microsoft.com/office/drawing/2014/main" id="{59D13ED9-88DF-378C-8BFE-56F19A354299}"/>
              </a:ext>
            </a:extLst>
          </p:cNvPr>
          <p:cNvSpPr/>
          <p:nvPr/>
        </p:nvSpPr>
        <p:spPr>
          <a:xfrm>
            <a:off x="367129"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C15A30F8-A30F-871F-DD51-92BBB19C9950}"/>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09F6FA60-49E1-8997-6713-4A12AEE55D82}"/>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3</a:t>
            </a:r>
          </a:p>
        </p:txBody>
      </p:sp>
      <p:sp>
        <p:nvSpPr>
          <p:cNvPr id="8" name="TextBox 7">
            <a:extLst>
              <a:ext uri="{FF2B5EF4-FFF2-40B4-BE49-F238E27FC236}">
                <a16:creationId xmlns:a16="http://schemas.microsoft.com/office/drawing/2014/main" id="{3E4FB1E5-D049-7DAD-D4FD-6E042B81551F}"/>
              </a:ext>
            </a:extLst>
          </p:cNvPr>
          <p:cNvSpPr txBox="1"/>
          <p:nvPr/>
        </p:nvSpPr>
        <p:spPr>
          <a:xfrm>
            <a:off x="1016043"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submits updated Declaration of Intent and accepts Batch Zero amounts </a:t>
            </a:r>
          </a:p>
        </p:txBody>
      </p:sp>
      <p:sp>
        <p:nvSpPr>
          <p:cNvPr id="10" name="TextBox 9">
            <a:extLst>
              <a:ext uri="{FF2B5EF4-FFF2-40B4-BE49-F238E27FC236}">
                <a16:creationId xmlns:a16="http://schemas.microsoft.com/office/drawing/2014/main" id="{6684A86D-7127-1E1A-0992-9935ECEA56FF}"/>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marL="342900" indent="-342900">
              <a:spcBef>
                <a:spcPts val="300"/>
              </a:spcBef>
              <a:spcAft>
                <a:spcPts val="300"/>
              </a:spcAft>
              <a:buFont typeface="Arial" panose="020B0604020202020204" pitchFamily="34" charset="0"/>
              <a:buChar char="•"/>
            </a:pPr>
            <a:r>
              <a:rPr lang="en-US" sz="1600"/>
              <a:t>ILLE updates the Declaration of Intent to Register as a PCLR</a:t>
            </a:r>
          </a:p>
          <a:p>
            <a:pPr marL="800100" lvl="1" indent="-342900">
              <a:spcBef>
                <a:spcPts val="300"/>
              </a:spcBef>
              <a:spcAft>
                <a:spcPts val="300"/>
              </a:spcAft>
              <a:buFont typeface="Arial" panose="020B0604020202020204" pitchFamily="34" charset="0"/>
              <a:buChar char="•"/>
            </a:pPr>
            <a:r>
              <a:rPr lang="en-US" sz="1600"/>
              <a:t>The update will reflect the approved LCP amounts</a:t>
            </a:r>
          </a:p>
          <a:p>
            <a:pPr marL="800100" lvl="1" indent="-342900">
              <a:spcBef>
                <a:spcPts val="300"/>
              </a:spcBef>
              <a:spcAft>
                <a:spcPts val="300"/>
              </a:spcAft>
              <a:buFont typeface="Arial" panose="020B0604020202020204" pitchFamily="34" charset="0"/>
              <a:buChar char="•"/>
            </a:pPr>
            <a:r>
              <a:rPr lang="en-US" sz="1600"/>
              <a:t>The update will also reflect the date on which the Load will be eligible to de-register as a PCLR</a:t>
            </a:r>
          </a:p>
          <a:p>
            <a:pPr marL="342900" indent="-342900">
              <a:spcBef>
                <a:spcPts val="300"/>
              </a:spcBef>
              <a:spcAft>
                <a:spcPts val="300"/>
              </a:spcAft>
              <a:buFont typeface="Arial" panose="020B0604020202020204" pitchFamily="34" charset="0"/>
              <a:buChar char="•"/>
            </a:pPr>
            <a:r>
              <a:rPr lang="en-US" sz="1600"/>
              <a:t>The ILLE must also meet all the requirements documented in Section 9.4 of PGRR145</a:t>
            </a:r>
          </a:p>
        </p:txBody>
      </p:sp>
      <p:sp>
        <p:nvSpPr>
          <p:cNvPr id="16" name="Rectangle: Top Corners Rounded 15">
            <a:extLst>
              <a:ext uri="{FF2B5EF4-FFF2-40B4-BE49-F238E27FC236}">
                <a16:creationId xmlns:a16="http://schemas.microsoft.com/office/drawing/2014/main" id="{8569FC7E-DDC4-24A2-7D35-56AB69A95595}"/>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CD3D250A-AEBC-F1A3-9E47-12E84487B717}"/>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AE8DB918-0014-82EA-9FF7-B7BF34D774AE}"/>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4</a:t>
            </a:r>
          </a:p>
        </p:txBody>
      </p:sp>
      <p:sp>
        <p:nvSpPr>
          <p:cNvPr id="19" name="TextBox 18">
            <a:extLst>
              <a:ext uri="{FF2B5EF4-FFF2-40B4-BE49-F238E27FC236}">
                <a16:creationId xmlns:a16="http://schemas.microsoft.com/office/drawing/2014/main" id="{E782440D-F6B2-B377-0F21-C95602F2665E}"/>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ERCOT studies the full load amount in the Batch Zero Refinement Study</a:t>
            </a:r>
          </a:p>
        </p:txBody>
      </p:sp>
      <p:sp>
        <p:nvSpPr>
          <p:cNvPr id="20" name="TextBox 19">
            <a:extLst>
              <a:ext uri="{FF2B5EF4-FFF2-40B4-BE49-F238E27FC236}">
                <a16:creationId xmlns:a16="http://schemas.microsoft.com/office/drawing/2014/main" id="{04415CDC-5A48-9424-E9C4-59E988DBBE5C}"/>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ERCOT will study the full requested load in the Batch Zero Refinement Study for all PCLRs that met the commitment requirement</a:t>
            </a:r>
          </a:p>
          <a:p>
            <a:pPr marL="342900" indent="-342900" algn="l">
              <a:spcBef>
                <a:spcPts val="300"/>
              </a:spcBef>
              <a:spcAft>
                <a:spcPts val="300"/>
              </a:spcAft>
              <a:buFont typeface="Arial" panose="020B0604020202020204" pitchFamily="34" charset="0"/>
              <a:buChar char="•"/>
            </a:pPr>
            <a:r>
              <a:rPr lang="en-US" sz="1600"/>
              <a:t>This will ensure the Transmission Plan includes the needed upgrades to allow the PCLR to be served reliably as firm load in the future</a:t>
            </a:r>
          </a:p>
        </p:txBody>
      </p:sp>
      <p:sp>
        <p:nvSpPr>
          <p:cNvPr id="9" name="Slide Number Placeholder 8">
            <a:extLst>
              <a:ext uri="{FF2B5EF4-FFF2-40B4-BE49-F238E27FC236}">
                <a16:creationId xmlns:a16="http://schemas.microsoft.com/office/drawing/2014/main" id="{8AED7B47-2193-74B6-51C3-ED528E9E00E7}"/>
              </a:ext>
            </a:extLst>
          </p:cNvPr>
          <p:cNvSpPr>
            <a:spLocks noGrp="1"/>
          </p:cNvSpPr>
          <p:nvPr>
            <p:ph type="sldNum" sz="quarter" idx="12"/>
          </p:nvPr>
        </p:nvSpPr>
        <p:spPr/>
        <p:txBody>
          <a:bodyPr/>
          <a:lstStyle/>
          <a:p>
            <a:fld id="{BCDE79FB-97BA-492B-8D57-F1373F9ADA95}" type="slidenum">
              <a:rPr lang="en-US" smtClean="0"/>
              <a:t>57</a:t>
            </a:fld>
            <a:endParaRPr lang="en-US"/>
          </a:p>
        </p:txBody>
      </p:sp>
      <p:sp>
        <p:nvSpPr>
          <p:cNvPr id="7" name="4. Footnote">
            <a:extLst>
              <a:ext uri="{FF2B5EF4-FFF2-40B4-BE49-F238E27FC236}">
                <a16:creationId xmlns:a16="http://schemas.microsoft.com/office/drawing/2014/main" id="{4BC6F363-89CF-C46D-7050-1FCC043D73FE}"/>
              </a:ext>
            </a:extLst>
          </p:cNvPr>
          <p:cNvSpPr txBox="1"/>
          <p:nvPr>
            <p:custDataLst>
              <p:tags r:id="rId1"/>
            </p:custDataLst>
          </p:nvPr>
        </p:nvSpPr>
        <p:spPr>
          <a:xfrm>
            <a:off x="367128"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1335492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FABF-F3BE-693E-ED0B-D1BED5269D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F10122-EAA4-7EE3-FFA8-4AF1842D0D0A}"/>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 name="Rectangle: Top Corners Rounded 1">
            <a:extLst>
              <a:ext uri="{FF2B5EF4-FFF2-40B4-BE49-F238E27FC236}">
                <a16:creationId xmlns:a16="http://schemas.microsoft.com/office/drawing/2014/main" id="{BB674021-548C-A351-D035-197E3EABD087}"/>
              </a:ext>
            </a:extLst>
          </p:cNvPr>
          <p:cNvSpPr/>
          <p:nvPr/>
        </p:nvSpPr>
        <p:spPr>
          <a:xfrm>
            <a:off x="373622"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82115856-FDC5-433F-7102-8A236F5CAE49}"/>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11C9FE48-FC2A-4893-17E0-279E354C011D}"/>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b="1">
              <a:solidFill>
                <a:srgbClr val="00AEC7"/>
              </a:solidFill>
            </a:endParaRPr>
          </a:p>
        </p:txBody>
      </p:sp>
      <p:sp>
        <p:nvSpPr>
          <p:cNvPr id="8" name="TextBox 7">
            <a:extLst>
              <a:ext uri="{FF2B5EF4-FFF2-40B4-BE49-F238E27FC236}">
                <a16:creationId xmlns:a16="http://schemas.microsoft.com/office/drawing/2014/main" id="{1CD74748-872B-12FC-691C-3F105C89C7B9}"/>
              </a:ext>
            </a:extLst>
          </p:cNvPr>
          <p:cNvSpPr txBox="1"/>
          <p:nvPr/>
        </p:nvSpPr>
        <p:spPr>
          <a:xfrm>
            <a:off x="1218479" y="903732"/>
            <a:ext cx="4593499"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meets all </a:t>
            </a:r>
            <a:r>
              <a:rPr lang="en-US" sz="2000" b="1" u="sng">
                <a:solidFill>
                  <a:schemeClr val="bg1"/>
                </a:solidFill>
              </a:rPr>
              <a:t>existing</a:t>
            </a:r>
            <a:r>
              <a:rPr lang="en-US" sz="2000" b="1">
                <a:solidFill>
                  <a:schemeClr val="bg1"/>
                </a:solidFill>
              </a:rPr>
              <a:t> requirements to register as a CLR </a:t>
            </a:r>
          </a:p>
        </p:txBody>
      </p:sp>
      <p:sp>
        <p:nvSpPr>
          <p:cNvPr id="10" name="TextBox 9">
            <a:extLst>
              <a:ext uri="{FF2B5EF4-FFF2-40B4-BE49-F238E27FC236}">
                <a16:creationId xmlns:a16="http://schemas.microsoft.com/office/drawing/2014/main" id="{46745D23-175C-8BE1-D0E6-4B478FA7D3F0}"/>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a:spcBef>
                <a:spcPts val="300"/>
              </a:spcBef>
              <a:spcAft>
                <a:spcPts val="300"/>
              </a:spcAft>
            </a:pPr>
            <a:r>
              <a:rPr lang="en-US" sz="1600" b="1"/>
              <a:t>These include, for example</a:t>
            </a:r>
          </a:p>
          <a:p>
            <a:pPr marL="342900" indent="-342900">
              <a:spcBef>
                <a:spcPts val="300"/>
              </a:spcBef>
              <a:spcAft>
                <a:spcPts val="300"/>
              </a:spcAft>
              <a:buFont typeface="Arial" panose="020B0604020202020204" pitchFamily="34" charset="0"/>
              <a:buChar char="•"/>
            </a:pPr>
            <a:r>
              <a:rPr lang="en-US" sz="1600"/>
              <a:t>Registration as a Resource Entity (RE), designation of a Qualified Scheduling Entity (QSE), and submission of the Managed Capacity Declaration form</a:t>
            </a:r>
          </a:p>
          <a:p>
            <a:pPr marL="342900" indent="-342900">
              <a:spcBef>
                <a:spcPts val="300"/>
              </a:spcBef>
              <a:spcAft>
                <a:spcPts val="300"/>
              </a:spcAft>
              <a:buFont typeface="Arial" panose="020B0604020202020204" pitchFamily="34" charset="0"/>
              <a:buChar char="•"/>
            </a:pPr>
            <a:r>
              <a:rPr lang="en-US" sz="1600"/>
              <a:t>Establishment of required metering</a:t>
            </a:r>
          </a:p>
          <a:p>
            <a:pPr marL="342900" indent="-342900">
              <a:spcBef>
                <a:spcPts val="300"/>
              </a:spcBef>
              <a:spcAft>
                <a:spcPts val="300"/>
              </a:spcAft>
              <a:buFont typeface="Arial" panose="020B0604020202020204" pitchFamily="34" charset="0"/>
              <a:buChar char="•"/>
            </a:pPr>
            <a:r>
              <a:rPr lang="en-US" sz="1600"/>
              <a:t>Submission of all required CLR parameters in RIOO</a:t>
            </a:r>
          </a:p>
          <a:p>
            <a:pPr marL="342900" indent="-342900">
              <a:spcBef>
                <a:spcPts val="300"/>
              </a:spcBef>
              <a:spcAft>
                <a:spcPts val="300"/>
              </a:spcAft>
              <a:buFont typeface="Arial" panose="020B0604020202020204" pitchFamily="34" charset="0"/>
              <a:buChar char="•"/>
            </a:pPr>
            <a:r>
              <a:rPr lang="en-US" sz="1600"/>
              <a:t>Establishment from the QSE of all required telemetry points</a:t>
            </a:r>
          </a:p>
        </p:txBody>
      </p:sp>
      <p:sp>
        <p:nvSpPr>
          <p:cNvPr id="16" name="Rectangle: Top Corners Rounded 15">
            <a:extLst>
              <a:ext uri="{FF2B5EF4-FFF2-40B4-BE49-F238E27FC236}">
                <a16:creationId xmlns:a16="http://schemas.microsoft.com/office/drawing/2014/main" id="{C63D4FDC-8E38-BE18-DF8C-3090D2F261BD}"/>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B11CE2A6-9A70-C098-D552-4122194D5227}"/>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391026F6-ED15-E6FE-557A-727DD221AE2D}"/>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8</a:t>
            </a:r>
          </a:p>
        </p:txBody>
      </p:sp>
      <p:sp>
        <p:nvSpPr>
          <p:cNvPr id="19" name="TextBox 18">
            <a:extLst>
              <a:ext uri="{FF2B5EF4-FFF2-40B4-BE49-F238E27FC236}">
                <a16:creationId xmlns:a16="http://schemas.microsoft.com/office/drawing/2014/main" id="{10EB3598-4819-E74C-D4B0-0AF2B2CE4395}"/>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ERCOT validates completion of all steps prior before Approval to Energize</a:t>
            </a:r>
          </a:p>
        </p:txBody>
      </p:sp>
      <p:sp>
        <p:nvSpPr>
          <p:cNvPr id="20" name="TextBox 19">
            <a:extLst>
              <a:ext uri="{FF2B5EF4-FFF2-40B4-BE49-F238E27FC236}">
                <a16:creationId xmlns:a16="http://schemas.microsoft.com/office/drawing/2014/main" id="{605EF131-C128-E030-04A0-BFEB791A913B}"/>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ERCOT will validate all required CLR registration and modeling steps are completed as part of the Approval to Energize process</a:t>
            </a:r>
          </a:p>
          <a:p>
            <a:pPr marL="342900" indent="-342900" algn="l">
              <a:spcBef>
                <a:spcPts val="300"/>
              </a:spcBef>
              <a:spcAft>
                <a:spcPts val="300"/>
              </a:spcAft>
              <a:buFont typeface="Arial" panose="020B0604020202020204" pitchFamily="34" charset="0"/>
              <a:buChar char="•"/>
            </a:pPr>
            <a:r>
              <a:rPr lang="en-US" sz="1600"/>
              <a:t>ERCOT will not permit the PCLR to energize above the approved firm load (LPC) amounts until all required steps are completed</a:t>
            </a:r>
          </a:p>
          <a:p>
            <a:pPr marL="342900" indent="-342900" algn="l">
              <a:spcBef>
                <a:spcPts val="300"/>
              </a:spcBef>
              <a:spcAft>
                <a:spcPts val="300"/>
              </a:spcAft>
              <a:buFont typeface="Arial" panose="020B0604020202020204" pitchFamily="34" charset="0"/>
              <a:buChar char="•"/>
            </a:pPr>
            <a:r>
              <a:rPr lang="en-US" sz="1600"/>
              <a:t>After energization, ERCOT will monitor to ensure the PCLR behavior is in alignment with the agreed on PCLR amounts</a:t>
            </a:r>
          </a:p>
        </p:txBody>
      </p:sp>
      <p:sp>
        <p:nvSpPr>
          <p:cNvPr id="9" name="Oval 8">
            <a:extLst>
              <a:ext uri="{FF2B5EF4-FFF2-40B4-BE49-F238E27FC236}">
                <a16:creationId xmlns:a16="http://schemas.microsoft.com/office/drawing/2014/main" id="{F28D0024-4976-541D-7A46-05B873E417AA}"/>
              </a:ext>
            </a:extLst>
          </p:cNvPr>
          <p:cNvSpPr/>
          <p:nvPr/>
        </p:nvSpPr>
        <p:spPr>
          <a:xfrm>
            <a:off x="735401"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b="1">
              <a:solidFill>
                <a:srgbClr val="00AEC7"/>
              </a:solidFill>
            </a:endParaRPr>
          </a:p>
        </p:txBody>
      </p:sp>
      <p:sp>
        <p:nvSpPr>
          <p:cNvPr id="11" name="Rectangle 10">
            <a:extLst>
              <a:ext uri="{FF2B5EF4-FFF2-40B4-BE49-F238E27FC236}">
                <a16:creationId xmlns:a16="http://schemas.microsoft.com/office/drawing/2014/main" id="{3B102FDE-EFF2-529B-259C-27C6BBF126D6}"/>
              </a:ext>
            </a:extLst>
          </p:cNvPr>
          <p:cNvSpPr/>
          <p:nvPr/>
        </p:nvSpPr>
        <p:spPr>
          <a:xfrm>
            <a:off x="721995" y="1073549"/>
            <a:ext cx="209349" cy="39188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TextBox 11">
            <a:extLst>
              <a:ext uri="{FF2B5EF4-FFF2-40B4-BE49-F238E27FC236}">
                <a16:creationId xmlns:a16="http://schemas.microsoft.com/office/drawing/2014/main" id="{4C5E8196-791C-4E77-15AD-CD0331423C82}"/>
              </a:ext>
            </a:extLst>
          </p:cNvPr>
          <p:cNvSpPr txBox="1"/>
          <p:nvPr/>
        </p:nvSpPr>
        <p:spPr>
          <a:xfrm>
            <a:off x="632493" y="1073549"/>
            <a:ext cx="391886" cy="391886"/>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1600" b="1">
                <a:solidFill>
                  <a:srgbClr val="00AEC7"/>
                </a:solidFill>
              </a:rPr>
              <a:t>5-7</a:t>
            </a:r>
          </a:p>
        </p:txBody>
      </p:sp>
      <p:sp>
        <p:nvSpPr>
          <p:cNvPr id="13" name="Slide Number Placeholder 12">
            <a:extLst>
              <a:ext uri="{FF2B5EF4-FFF2-40B4-BE49-F238E27FC236}">
                <a16:creationId xmlns:a16="http://schemas.microsoft.com/office/drawing/2014/main" id="{892256C1-9580-588A-63AD-3A9FF366ACEF}"/>
              </a:ext>
            </a:extLst>
          </p:cNvPr>
          <p:cNvSpPr>
            <a:spLocks noGrp="1"/>
          </p:cNvSpPr>
          <p:nvPr>
            <p:ph type="sldNum" sz="quarter" idx="12"/>
          </p:nvPr>
        </p:nvSpPr>
        <p:spPr/>
        <p:txBody>
          <a:bodyPr/>
          <a:lstStyle/>
          <a:p>
            <a:fld id="{BCDE79FB-97BA-492B-8D57-F1373F9ADA95}" type="slidenum">
              <a:rPr lang="en-US" smtClean="0"/>
              <a:t>58</a:t>
            </a:fld>
            <a:endParaRPr lang="en-US"/>
          </a:p>
        </p:txBody>
      </p:sp>
      <p:sp>
        <p:nvSpPr>
          <p:cNvPr id="7" name="4. Footnote">
            <a:extLst>
              <a:ext uri="{FF2B5EF4-FFF2-40B4-BE49-F238E27FC236}">
                <a16:creationId xmlns:a16="http://schemas.microsoft.com/office/drawing/2014/main" id="{46A01184-EF42-803E-4E67-E2758E79329F}"/>
              </a:ext>
            </a:extLst>
          </p:cNvPr>
          <p:cNvSpPr txBox="1"/>
          <p:nvPr>
            <p:custDataLst>
              <p:tags r:id="rId1"/>
            </p:custDataLst>
          </p:nvPr>
        </p:nvSpPr>
        <p:spPr>
          <a:xfrm>
            <a:off x="367128"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1603597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E0B6-C0AF-8720-62EB-0028F50F8D6A}"/>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5928558A-768A-2432-BDF8-96D03DB493B4}"/>
              </a:ext>
            </a:extLst>
          </p:cNvPr>
          <p:cNvGraphicFramePr>
            <a:graphicFrameLocks noChangeAspect="1"/>
          </p:cNvGraphicFramePr>
          <p:nvPr>
            <p:custDataLst>
              <p:tags r:id="rId1"/>
            </p:custDataLst>
            <p:extLst>
              <p:ext uri="{D42A27DB-BD31-4B8C-83A1-F6EECF244321}">
                <p14:modId xmlns:p14="http://schemas.microsoft.com/office/powerpoint/2010/main" val="1489597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327" imgH="327" progId="TCLayout.ActiveDocument.1">
                  <p:embed/>
                </p:oleObj>
              </mc:Choice>
              <mc:Fallback>
                <p:oleObj name="think-cell Slide" r:id="rId32" imgW="327" imgH="327" progId="TCLayout.ActiveDocument.1">
                  <p:embed/>
                  <p:pic>
                    <p:nvPicPr>
                      <p:cNvPr id="14" name="Object 6" hidden="1">
                        <a:extLst>
                          <a:ext uri="{FF2B5EF4-FFF2-40B4-BE49-F238E27FC236}">
                            <a16:creationId xmlns:a16="http://schemas.microsoft.com/office/drawing/2014/main" id="{5928558A-768A-2432-BDF8-96D03DB493B4}"/>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2197F78-9541-117C-D6D4-270D1C539679}"/>
              </a:ext>
            </a:extLst>
          </p:cNvPr>
          <p:cNvSpPr txBox="1">
            <a:spLocks/>
          </p:cNvSpPr>
          <p:nvPr/>
        </p:nvSpPr>
        <p:spPr>
          <a:xfrm>
            <a:off x="2356413" y="1786151"/>
            <a:ext cx="9213190" cy="220969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 name="2. Slide Title">
            <a:extLst>
              <a:ext uri="{FF2B5EF4-FFF2-40B4-BE49-F238E27FC236}">
                <a16:creationId xmlns:a16="http://schemas.microsoft.com/office/drawing/2014/main" id="{EC7D7C20-AFB2-A728-F4B2-3AF7C47B561A}"/>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Incorporating PUC Project 58481 into Batch Zero: Two Implementation Pathways</a:t>
            </a:r>
          </a:p>
        </p:txBody>
      </p:sp>
      <p:cxnSp>
        <p:nvCxnSpPr>
          <p:cNvPr id="3" name="LineBasicStrong 6">
            <a:extLst>
              <a:ext uri="{FF2B5EF4-FFF2-40B4-BE49-F238E27FC236}">
                <a16:creationId xmlns:a16="http://schemas.microsoft.com/office/drawing/2014/main" id="{C4A73607-628B-81E6-6661-528821BF1D20}"/>
              </a:ext>
            </a:extLst>
          </p:cNvPr>
          <p:cNvCxnSpPr>
            <a:cxnSpLocks/>
          </p:cNvCxnSpPr>
          <p:nvPr>
            <p:custDataLst>
              <p:tags r:id="rId3"/>
            </p:custDataLst>
          </p:nvPr>
        </p:nvCxnSpPr>
        <p:spPr>
          <a:xfrm>
            <a:off x="554735" y="1741700"/>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Strong 6">
            <a:extLst>
              <a:ext uri="{FF2B5EF4-FFF2-40B4-BE49-F238E27FC236}">
                <a16:creationId xmlns:a16="http://schemas.microsoft.com/office/drawing/2014/main" id="{6164A7F6-4159-D325-0631-3815AB7CDFAF}"/>
              </a:ext>
            </a:extLst>
          </p:cNvPr>
          <p:cNvCxnSpPr>
            <a:cxnSpLocks/>
          </p:cNvCxnSpPr>
          <p:nvPr>
            <p:custDataLst>
              <p:tags r:id="rId4"/>
            </p:custDataLst>
          </p:nvPr>
        </p:nvCxnSpPr>
        <p:spPr>
          <a:xfrm>
            <a:off x="2356412" y="4002191"/>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BasicStrong 6">
            <a:extLst>
              <a:ext uri="{FF2B5EF4-FFF2-40B4-BE49-F238E27FC236}">
                <a16:creationId xmlns:a16="http://schemas.microsoft.com/office/drawing/2014/main" id="{9FA2263B-AF2D-2D00-0A28-0205005F98EB}"/>
              </a:ext>
            </a:extLst>
          </p:cNvPr>
          <p:cNvCxnSpPr>
            <a:cxnSpLocks/>
          </p:cNvCxnSpPr>
          <p:nvPr>
            <p:custDataLst>
              <p:tags r:id="rId5"/>
            </p:custDataLst>
          </p:nvPr>
        </p:nvCxnSpPr>
        <p:spPr>
          <a:xfrm flipV="1">
            <a:off x="2085866" y="1713125"/>
            <a:ext cx="0" cy="4468812"/>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auto">
          <a:xfrm>
            <a:off x="7643813" y="1252750"/>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44F16D-3107-441C-94B3-7A80F63C764C}" type="datetime'''''''2''0''''''''''''''''''''''''''''''''26'''">
              <a:rPr lang="de-DE" altLang="en-US" sz="1400" b="1" smtClean="0">
                <a:effectLst/>
                <a:cs typeface="+mn-cs"/>
              </a:rPr>
              <a:pPr lvl="0">
                <a:spcBef>
                  <a:spcPct val="0"/>
                </a:spcBef>
                <a:spcAft>
                  <a:spcPct val="0"/>
                </a:spcAft>
              </a:pPr>
              <a:t>2026</a:t>
            </a:fld>
            <a:endParaRPr lang="de-DE" sz="1400" b="1">
              <a:cs typeface="+mn-cs"/>
            </a:endParaRPr>
          </a:p>
        </p:txBody>
      </p:sp>
      <p:sp>
        <p:nvSpPr>
          <p:cNvPr id="175" name="Text Placeholder 4">
            <a:extLst>
              <a:ext uri="{FF2B5EF4-FFF2-40B4-BE49-F238E27FC236}">
                <a16:creationId xmlns:a16="http://schemas.microsoft.com/office/drawing/2014/main" id="{519DF37A-0FD1-8E81-0D2D-3CF9A4C9935A}"/>
              </a:ext>
            </a:extLst>
          </p:cNvPr>
          <p:cNvSpPr>
            <a:spLocks noGrp="1"/>
          </p:cNvSpPr>
          <p:nvPr>
            <p:custDataLst>
              <p:tags r:id="rId7"/>
            </p:custDataLst>
          </p:nvPr>
        </p:nvSpPr>
        <p:spPr bwMode="auto">
          <a:xfrm>
            <a:off x="10428289" y="1252750"/>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141934-EF0E-4D01-9E96-228265989906}" type="datetime'''2''''''''02''''''''''''''''''7'''">
              <a:rPr lang="de-DE" altLang="en-US" sz="1400" b="1" smtClean="0">
                <a:cs typeface="+mn-cs"/>
              </a:rPr>
              <a:pPr lvl="0">
                <a:spcBef>
                  <a:spcPct val="0"/>
                </a:spcBef>
                <a:spcAft>
                  <a:spcPct val="0"/>
                </a:spcAft>
              </a:pPr>
              <a:t>2027</a:t>
            </a:fld>
            <a:endParaRPr lang="de-DE" sz="1400" b="1">
              <a:cs typeface="+mn-cs"/>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7643813" y="1528975"/>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A1CBFBD-5991-4689-83B7-02BA6DDB51E6}" type="datetime'''''''''''''''''''''''Q''''''''''''''''''''''''''2'''''">
              <a:rPr lang="de-DE" altLang="en-US" sz="1100" b="1" smtClean="0">
                <a:effectLst/>
                <a:cs typeface="+mn-cs"/>
              </a:rPr>
              <a:pPr lvl="0">
                <a:spcBef>
                  <a:spcPct val="0"/>
                </a:spcBef>
                <a:spcAft>
                  <a:spcPct val="0"/>
                </a:spcAft>
              </a:pPr>
              <a:t>Q2</a:t>
            </a:fld>
            <a:endParaRPr lang="de-DE" sz="1100" b="1">
              <a:cs typeface="+mn-cs"/>
            </a:endParaRPr>
          </a:p>
        </p:txBody>
      </p:sp>
      <p:sp>
        <p:nvSpPr>
          <p:cNvPr id="6" name="Text Placeholder 4">
            <a:extLst>
              <a:ext uri="{FF2B5EF4-FFF2-40B4-BE49-F238E27FC236}">
                <a16:creationId xmlns:a16="http://schemas.microsoft.com/office/drawing/2014/main" id="{167D14B0-7361-EADD-FEA8-B960E25A560A}"/>
              </a:ext>
            </a:extLst>
          </p:cNvPr>
          <p:cNvSpPr>
            <a:spLocks noGrp="1"/>
          </p:cNvSpPr>
          <p:nvPr>
            <p:custDataLst>
              <p:tags r:id="rId9"/>
            </p:custDataLst>
          </p:nvPr>
        </p:nvSpPr>
        <p:spPr bwMode="auto">
          <a:xfrm>
            <a:off x="8034338" y="1528975"/>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69372E-1237-40F5-B368-CD813F2C6D17}" type="datetime'''''''Q''''''''''3'">
              <a:rPr lang="de-DE" altLang="en-US" sz="1100" b="1" smtClean="0">
                <a:cs typeface="+mn-cs"/>
              </a:rPr>
              <a:pPr lvl="0">
                <a:spcBef>
                  <a:spcPct val="0"/>
                </a:spcBef>
                <a:spcAft>
                  <a:spcPct val="0"/>
                </a:spcAft>
              </a:pPr>
              <a:t>Q3</a:t>
            </a:fld>
            <a:endParaRPr lang="de-DE" sz="1100" b="1">
              <a:cs typeface="+mn-cs"/>
            </a:endParaRPr>
          </a:p>
        </p:txBody>
      </p:sp>
      <p:sp>
        <p:nvSpPr>
          <p:cNvPr id="9" name="Text Placeholder 4">
            <a:extLst>
              <a:ext uri="{FF2B5EF4-FFF2-40B4-BE49-F238E27FC236}">
                <a16:creationId xmlns:a16="http://schemas.microsoft.com/office/drawing/2014/main" id="{BE71623A-3A93-FAD8-3CC0-20768097E02B}"/>
              </a:ext>
            </a:extLst>
          </p:cNvPr>
          <p:cNvSpPr>
            <a:spLocks noGrp="1"/>
          </p:cNvSpPr>
          <p:nvPr>
            <p:custDataLst>
              <p:tags r:id="rId10"/>
            </p:custDataLst>
          </p:nvPr>
        </p:nvSpPr>
        <p:spPr bwMode="auto">
          <a:xfrm>
            <a:off x="9231313" y="1528975"/>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BDA7BC-5EA4-41F7-8960-F479331D83A4}" type="datetime'''''''''''''''''''''''''''Q''''''''''''''''4'''''''">
              <a:rPr lang="de-DE" altLang="en-US" sz="1100" b="1" smtClean="0">
                <a:cs typeface="+mn-cs"/>
              </a:rPr>
              <a:pPr lvl="0">
                <a:spcBef>
                  <a:spcPct val="0"/>
                </a:spcBef>
                <a:spcAft>
                  <a:spcPct val="0"/>
                </a:spcAft>
              </a:pPr>
              <a:t>Q4</a:t>
            </a:fld>
            <a:endParaRPr lang="de-DE" sz="1100" b="1">
              <a:cs typeface="+mn-cs"/>
            </a:endParaRPr>
          </a:p>
        </p:txBody>
      </p:sp>
      <p:sp>
        <p:nvSpPr>
          <p:cNvPr id="10" name="Text Placeholder 4">
            <a:extLst>
              <a:ext uri="{FF2B5EF4-FFF2-40B4-BE49-F238E27FC236}">
                <a16:creationId xmlns:a16="http://schemas.microsoft.com/office/drawing/2014/main" id="{5188624A-5469-CEB7-3852-01E4F27FCBC8}"/>
              </a:ext>
            </a:extLst>
          </p:cNvPr>
          <p:cNvSpPr>
            <a:spLocks noGrp="1"/>
          </p:cNvSpPr>
          <p:nvPr>
            <p:custDataLst>
              <p:tags r:id="rId11"/>
            </p:custDataLst>
          </p:nvPr>
        </p:nvSpPr>
        <p:spPr bwMode="auto">
          <a:xfrm>
            <a:off x="10428288" y="1528975"/>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42F97E2-B94E-49D4-B694-158CE3785792}" type="datetime'''''''''''Q''''''''''''''''''''''''''1'''''''''''''''''''''">
              <a:rPr lang="de-DE" altLang="en-US" sz="1100" b="1" smtClean="0">
                <a:cs typeface="+mn-cs"/>
              </a:rPr>
              <a:pPr lvl="0">
                <a:spcBef>
                  <a:spcPct val="0"/>
                </a:spcBef>
                <a:spcAft>
                  <a:spcPct val="0"/>
                </a:spcAft>
              </a:pPr>
              <a:t>Q1</a:t>
            </a:fld>
            <a:endParaRPr lang="de-DE" sz="1100" b="1">
              <a:cs typeface="+mn-cs"/>
            </a:endParaRPr>
          </a:p>
        </p:txBody>
      </p:sp>
      <p:cxnSp>
        <p:nvCxnSpPr>
          <p:cNvPr id="176" name="Straight Connector 175">
            <a:extLst>
              <a:ext uri="{FF2B5EF4-FFF2-40B4-BE49-F238E27FC236}">
                <a16:creationId xmlns:a16="http://schemas.microsoft.com/office/drawing/2014/main" id="{5DD4932A-F24C-9920-CD3A-AD9F568761CC}"/>
              </a:ext>
            </a:extLst>
          </p:cNvPr>
          <p:cNvCxnSpPr/>
          <p:nvPr>
            <p:custDataLst>
              <p:tags r:id="rId12"/>
            </p:custDataLst>
          </p:nvPr>
        </p:nvCxnSpPr>
        <p:spPr bwMode="auto">
          <a:xfrm flipH="1">
            <a:off x="7588250" y="1528975"/>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44D554A-2041-DE3A-41F4-9529E46E8D9E}"/>
              </a:ext>
            </a:extLst>
          </p:cNvPr>
          <p:cNvCxnSpPr/>
          <p:nvPr>
            <p:custDataLst>
              <p:tags r:id="rId13"/>
            </p:custDataLst>
          </p:nvPr>
        </p:nvCxnSpPr>
        <p:spPr bwMode="auto">
          <a:xfrm flipH="1">
            <a:off x="10372725" y="1528975"/>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EE61A32-C014-38F6-2ADD-A3F1EA83C0D2}"/>
              </a:ext>
            </a:extLst>
          </p:cNvPr>
          <p:cNvCxnSpPr/>
          <p:nvPr>
            <p:custDataLst>
              <p:tags r:id="rId14"/>
            </p:custDataLst>
          </p:nvPr>
        </p:nvCxnSpPr>
        <p:spPr bwMode="auto">
          <a:xfrm>
            <a:off x="8034338" y="1748050"/>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E68B9FAF-447E-EDF2-4780-787941EEDC75}"/>
              </a:ext>
            </a:extLst>
          </p:cNvPr>
          <p:cNvCxnSpPr/>
          <p:nvPr>
            <p:custDataLst>
              <p:tags r:id="rId15"/>
            </p:custDataLst>
          </p:nvPr>
        </p:nvCxnSpPr>
        <p:spPr bwMode="auto">
          <a:xfrm>
            <a:off x="9231313" y="1748050"/>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D0DBB6E-4C51-83AB-6649-270F094CE5DF}"/>
              </a:ext>
            </a:extLst>
          </p:cNvPr>
          <p:cNvCxnSpPr/>
          <p:nvPr>
            <p:custDataLst>
              <p:tags r:id="rId16"/>
            </p:custDataLst>
          </p:nvPr>
        </p:nvCxnSpPr>
        <p:spPr bwMode="auto">
          <a:xfrm>
            <a:off x="10428288" y="1748050"/>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52F6EB5F-7623-3908-2538-651F26FF7EB8}"/>
              </a:ext>
            </a:extLst>
          </p:cNvPr>
          <p:cNvCxnSpPr/>
          <p:nvPr>
            <p:custDataLst>
              <p:tags r:id="rId17"/>
            </p:custDataLst>
          </p:nvPr>
        </p:nvCxnSpPr>
        <p:spPr bwMode="auto">
          <a:xfrm>
            <a:off x="7643813" y="1748050"/>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17089766-C5F7-E3EA-B82C-52002FEDFB38}"/>
              </a:ext>
            </a:extLst>
          </p:cNvPr>
          <p:cNvCxnSpPr/>
          <p:nvPr>
            <p:custDataLst>
              <p:tags r:id="rId18"/>
            </p:custDataLst>
          </p:nvPr>
        </p:nvCxnSpPr>
        <p:spPr bwMode="auto">
          <a:xfrm>
            <a:off x="11599863" y="1748050"/>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8BE427BA-8F49-96E8-2410-EAB6EEA51A84}"/>
              </a:ext>
            </a:extLst>
          </p:cNvPr>
          <p:cNvCxnSpPr/>
          <p:nvPr>
            <p:custDataLst>
              <p:tags r:id="rId19"/>
            </p:custDataLst>
          </p:nvPr>
        </p:nvCxnSpPr>
        <p:spPr bwMode="auto">
          <a:xfrm>
            <a:off x="8437563" y="1748050"/>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91E3462-68D8-8C07-8536-C8A32BDEA1DA}"/>
              </a:ext>
            </a:extLst>
          </p:cNvPr>
          <p:cNvCxnSpPr/>
          <p:nvPr>
            <p:custDataLst>
              <p:tags r:id="rId20"/>
            </p:custDataLst>
          </p:nvPr>
        </p:nvCxnSpPr>
        <p:spPr bwMode="auto">
          <a:xfrm>
            <a:off x="8840788" y="1748050"/>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77FD2BE-C1C6-3FED-6BBD-131D875A52DF}"/>
              </a:ext>
            </a:extLst>
          </p:cNvPr>
          <p:cNvCxnSpPr/>
          <p:nvPr>
            <p:custDataLst>
              <p:tags r:id="rId21"/>
            </p:custDataLst>
          </p:nvPr>
        </p:nvCxnSpPr>
        <p:spPr bwMode="auto">
          <a:xfrm>
            <a:off x="9634538" y="1748050"/>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44634BA-9B9A-A6CE-6A52-F4A3C75671AE}"/>
              </a:ext>
            </a:extLst>
          </p:cNvPr>
          <p:cNvCxnSpPr/>
          <p:nvPr>
            <p:custDataLst>
              <p:tags r:id="rId22"/>
            </p:custDataLst>
          </p:nvPr>
        </p:nvCxnSpPr>
        <p:spPr bwMode="auto">
          <a:xfrm>
            <a:off x="10025063" y="1748050"/>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89BA7A0C-5153-48A6-AA5F-444760567A12}"/>
              </a:ext>
            </a:extLst>
          </p:cNvPr>
          <p:cNvCxnSpPr/>
          <p:nvPr>
            <p:custDataLst>
              <p:tags r:id="rId23"/>
            </p:custDataLst>
          </p:nvPr>
        </p:nvCxnSpPr>
        <p:spPr bwMode="auto">
          <a:xfrm>
            <a:off x="10831513" y="1748050"/>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47E1542-BEA7-107B-45A8-B768AF52C49B}"/>
              </a:ext>
            </a:extLst>
          </p:cNvPr>
          <p:cNvCxnSpPr/>
          <p:nvPr>
            <p:custDataLst>
              <p:tags r:id="rId24"/>
            </p:custDataLst>
          </p:nvPr>
        </p:nvCxnSpPr>
        <p:spPr bwMode="auto">
          <a:xfrm>
            <a:off x="11196638" y="1748050"/>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ABF7057-7108-0520-6F34-A972265AB2BD}"/>
              </a:ext>
            </a:extLst>
          </p:cNvPr>
          <p:cNvCxnSpPr/>
          <p:nvPr>
            <p:custDataLst>
              <p:tags r:id="rId25"/>
            </p:custDataLst>
          </p:nvPr>
        </p:nvCxnSpPr>
        <p:spPr bwMode="auto">
          <a:xfrm>
            <a:off x="7643813" y="5845387"/>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97EE53C-EE6A-1422-2E55-102B424275B8}"/>
              </a:ext>
            </a:extLst>
          </p:cNvPr>
          <p:cNvCxnSpPr/>
          <p:nvPr>
            <p:custDataLst>
              <p:tags r:id="rId26"/>
            </p:custDataLst>
          </p:nvPr>
        </p:nvCxnSpPr>
        <p:spPr bwMode="auto">
          <a:xfrm>
            <a:off x="7643813" y="1748050"/>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neBasicStrong 6">
            <a:extLst>
              <a:ext uri="{FF2B5EF4-FFF2-40B4-BE49-F238E27FC236}">
                <a16:creationId xmlns:a16="http://schemas.microsoft.com/office/drawing/2014/main" id="{2B7E53EB-F4F7-7945-69C7-8A01FC9CD1FA}"/>
              </a:ext>
            </a:extLst>
          </p:cNvPr>
          <p:cNvCxnSpPr>
            <a:cxnSpLocks/>
          </p:cNvCxnSpPr>
          <p:nvPr>
            <p:custDataLst>
              <p:tags r:id="rId27"/>
            </p:custDataLst>
          </p:nvPr>
        </p:nvCxnSpPr>
        <p:spPr>
          <a:xfrm>
            <a:off x="7643813" y="1303427"/>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Arrow: Pentagon 223">
            <a:extLst>
              <a:ext uri="{FF2B5EF4-FFF2-40B4-BE49-F238E27FC236}">
                <a16:creationId xmlns:a16="http://schemas.microsoft.com/office/drawing/2014/main" id="{7B2657D4-8459-A498-4DAF-396F73B8BF9B}"/>
              </a:ext>
            </a:extLst>
          </p:cNvPr>
          <p:cNvSpPr/>
          <p:nvPr/>
        </p:nvSpPr>
        <p:spPr>
          <a:xfrm>
            <a:off x="9237664" y="4248443"/>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228" name="Group 227">
            <a:extLst>
              <a:ext uri="{FF2B5EF4-FFF2-40B4-BE49-F238E27FC236}">
                <a16:creationId xmlns:a16="http://schemas.microsoft.com/office/drawing/2014/main" id="{9530AE2E-53BB-8096-2067-DD607B9E9285}"/>
              </a:ext>
            </a:extLst>
          </p:cNvPr>
          <p:cNvGrpSpPr/>
          <p:nvPr/>
        </p:nvGrpSpPr>
        <p:grpSpPr>
          <a:xfrm>
            <a:off x="10271095" y="4248443"/>
            <a:ext cx="1328426" cy="441789"/>
            <a:chOff x="10271095" y="4324431"/>
            <a:chExt cx="1328426" cy="441789"/>
          </a:xfrm>
        </p:grpSpPr>
        <p:sp>
          <p:nvSpPr>
            <p:cNvPr id="226" name="Arrow: Chevron 225">
              <a:extLst>
                <a:ext uri="{FF2B5EF4-FFF2-40B4-BE49-F238E27FC236}">
                  <a16:creationId xmlns:a16="http://schemas.microsoft.com/office/drawing/2014/main" id="{3C80F781-1893-F597-E311-6B3099BAC9CA}"/>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7" name="Arrow: Chevron 226">
              <a:extLst>
                <a:ext uri="{FF2B5EF4-FFF2-40B4-BE49-F238E27FC236}">
                  <a16:creationId xmlns:a16="http://schemas.microsoft.com/office/drawing/2014/main" id="{82F961F6-8B8D-1104-382A-6CDA8B069466}"/>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229" name="TextBox 228">
            <a:extLst>
              <a:ext uri="{FF2B5EF4-FFF2-40B4-BE49-F238E27FC236}">
                <a16:creationId xmlns:a16="http://schemas.microsoft.com/office/drawing/2014/main" id="{000BD5B4-738B-3B45-43F0-6DC11CDE838D}"/>
              </a:ext>
            </a:extLst>
          </p:cNvPr>
          <p:cNvSpPr txBox="1">
            <a:spLocks/>
          </p:cNvSpPr>
          <p:nvPr/>
        </p:nvSpPr>
        <p:spPr>
          <a:xfrm>
            <a:off x="10520559" y="4392393"/>
            <a:ext cx="1145986"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230" name="LineBasicStrong 6">
            <a:extLst>
              <a:ext uri="{FF2B5EF4-FFF2-40B4-BE49-F238E27FC236}">
                <a16:creationId xmlns:a16="http://schemas.microsoft.com/office/drawing/2014/main" id="{B0FAA1EC-A3B1-CE2D-BABE-FB0820CFF7CF}"/>
              </a:ext>
            </a:extLst>
          </p:cNvPr>
          <p:cNvCxnSpPr>
            <a:cxnSpLocks/>
          </p:cNvCxnSpPr>
          <p:nvPr>
            <p:custDataLst>
              <p:tags r:id="rId28"/>
            </p:custDataLst>
          </p:nvPr>
        </p:nvCxnSpPr>
        <p:spPr>
          <a:xfrm flipV="1">
            <a:off x="9230971" y="1992842"/>
            <a:ext cx="0" cy="3855720"/>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34" name="Isosceles Triangle 233">
            <a:extLst>
              <a:ext uri="{FF2B5EF4-FFF2-40B4-BE49-F238E27FC236}">
                <a16:creationId xmlns:a16="http://schemas.microsoft.com/office/drawing/2014/main" id="{E34A6E01-70EF-F09C-75C6-377DE8F37260}"/>
              </a:ext>
            </a:extLst>
          </p:cNvPr>
          <p:cNvSpPr/>
          <p:nvPr/>
        </p:nvSpPr>
        <p:spPr>
          <a:xfrm>
            <a:off x="9146224" y="5940318"/>
            <a:ext cx="182880" cy="182880"/>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35" name="TextBox 234">
            <a:extLst>
              <a:ext uri="{FF2B5EF4-FFF2-40B4-BE49-F238E27FC236}">
                <a16:creationId xmlns:a16="http://schemas.microsoft.com/office/drawing/2014/main" id="{5E26B25D-E2DC-4FE1-0173-5AB66D7ABAA6}"/>
              </a:ext>
            </a:extLst>
          </p:cNvPr>
          <p:cNvSpPr txBox="1">
            <a:spLocks/>
          </p:cNvSpPr>
          <p:nvPr/>
        </p:nvSpPr>
        <p:spPr>
          <a:xfrm>
            <a:off x="7703044" y="5905997"/>
            <a:ext cx="138664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242" name="Speech Bubble: Rectangle 241">
            <a:extLst>
              <a:ext uri="{FF2B5EF4-FFF2-40B4-BE49-F238E27FC236}">
                <a16:creationId xmlns:a16="http://schemas.microsoft.com/office/drawing/2014/main" id="{30B8A2B3-0286-FECF-D1B6-85336A23D523}"/>
              </a:ext>
            </a:extLst>
          </p:cNvPr>
          <p:cNvSpPr/>
          <p:nvPr/>
        </p:nvSpPr>
        <p:spPr>
          <a:xfrm>
            <a:off x="7983685" y="4266382"/>
            <a:ext cx="1017135" cy="358783"/>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244" name="Speech Bubble: Rectangle 243">
            <a:extLst>
              <a:ext uri="{FF2B5EF4-FFF2-40B4-BE49-F238E27FC236}">
                <a16:creationId xmlns:a16="http://schemas.microsoft.com/office/drawing/2014/main" id="{E2152F92-704D-15B3-CC16-3495E4DB69A4}"/>
              </a:ext>
            </a:extLst>
          </p:cNvPr>
          <p:cNvSpPr/>
          <p:nvPr/>
        </p:nvSpPr>
        <p:spPr>
          <a:xfrm>
            <a:off x="9509929" y="4978638"/>
            <a:ext cx="1353807" cy="626203"/>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No need for re-alignment if adopted 58481 rule is different from published draft</a:t>
            </a:r>
            <a:endParaRPr lang="en-US">
              <a:solidFill>
                <a:srgbClr val="333333"/>
              </a:solidFill>
              <a:highlight>
                <a:srgbClr val="FFFFFF"/>
              </a:highlight>
              <a:latin typeface="Segoe UI"/>
              <a:cs typeface="Segoe UI"/>
            </a:endParaRPr>
          </a:p>
        </p:txBody>
      </p:sp>
      <p:sp>
        <p:nvSpPr>
          <p:cNvPr id="232" name="Arrow: Pentagon 231">
            <a:extLst>
              <a:ext uri="{FF2B5EF4-FFF2-40B4-BE49-F238E27FC236}">
                <a16:creationId xmlns:a16="http://schemas.microsoft.com/office/drawing/2014/main" id="{33B2A067-B8B5-33A9-D0D3-EDB2122BFA40}"/>
              </a:ext>
            </a:extLst>
          </p:cNvPr>
          <p:cNvSpPr>
            <a:spLocks/>
          </p:cNvSpPr>
          <p:nvPr/>
        </p:nvSpPr>
        <p:spPr>
          <a:xfrm>
            <a:off x="8033996" y="2023795"/>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233" name="Arrow: Chevron 232">
            <a:extLst>
              <a:ext uri="{FF2B5EF4-FFF2-40B4-BE49-F238E27FC236}">
                <a16:creationId xmlns:a16="http://schemas.microsoft.com/office/drawing/2014/main" id="{FB2C55F3-1B30-0AFB-020F-5F5F4B17F0B3}"/>
              </a:ext>
            </a:extLst>
          </p:cNvPr>
          <p:cNvSpPr>
            <a:spLocks/>
          </p:cNvSpPr>
          <p:nvPr/>
        </p:nvSpPr>
        <p:spPr>
          <a:xfrm>
            <a:off x="9067801" y="2023795"/>
            <a:ext cx="2128491"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236" name="Speech Bubble: Rectangle 235">
            <a:extLst>
              <a:ext uri="{FF2B5EF4-FFF2-40B4-BE49-F238E27FC236}">
                <a16:creationId xmlns:a16="http://schemas.microsoft.com/office/drawing/2014/main" id="{3AB1AF8A-F077-F975-4C6B-DDE661063A3E}"/>
              </a:ext>
            </a:extLst>
          </p:cNvPr>
          <p:cNvSpPr/>
          <p:nvPr/>
        </p:nvSpPr>
        <p:spPr>
          <a:xfrm>
            <a:off x="9509929" y="2543464"/>
            <a:ext cx="1353807" cy="662489"/>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Potential re-alignment needed if adopted 58481 rule is different from published draft</a:t>
            </a:r>
            <a:endParaRPr lang="en-US">
              <a:solidFill>
                <a:srgbClr val="333333"/>
              </a:solidFill>
              <a:highlight>
                <a:srgbClr val="FFFFFF"/>
              </a:highlight>
              <a:latin typeface="Segoe UI"/>
              <a:cs typeface="Segoe UI"/>
            </a:endParaRPr>
          </a:p>
        </p:txBody>
      </p:sp>
      <p:sp>
        <p:nvSpPr>
          <p:cNvPr id="243" name="Speech Bubble: Rectangle 242">
            <a:extLst>
              <a:ext uri="{FF2B5EF4-FFF2-40B4-BE49-F238E27FC236}">
                <a16:creationId xmlns:a16="http://schemas.microsoft.com/office/drawing/2014/main" id="{D636D194-87B0-32EF-FB3F-144E1D0EDA03}"/>
              </a:ext>
            </a:extLst>
          </p:cNvPr>
          <p:cNvSpPr/>
          <p:nvPr/>
        </p:nvSpPr>
        <p:spPr>
          <a:xfrm>
            <a:off x="8071014" y="2561675"/>
            <a:ext cx="924668" cy="358783"/>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20" name="TextBox 19">
            <a:extLst>
              <a:ext uri="{FF2B5EF4-FFF2-40B4-BE49-F238E27FC236}">
                <a16:creationId xmlns:a16="http://schemas.microsoft.com/office/drawing/2014/main" id="{2146126A-9C26-14F0-289B-43E9FC49E7B9}"/>
              </a:ext>
            </a:extLst>
          </p:cNvPr>
          <p:cNvSpPr txBox="1">
            <a:spLocks/>
          </p:cNvSpPr>
          <p:nvPr/>
        </p:nvSpPr>
        <p:spPr>
          <a:xfrm>
            <a:off x="554736" y="1786150"/>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28" name="TextBox 27">
            <a:extLst>
              <a:ext uri="{FF2B5EF4-FFF2-40B4-BE49-F238E27FC236}">
                <a16:creationId xmlns:a16="http://schemas.microsoft.com/office/drawing/2014/main" id="{B5D0A808-38D0-93AD-38EE-B602B2053DCD}"/>
              </a:ext>
            </a:extLst>
          </p:cNvPr>
          <p:cNvSpPr txBox="1">
            <a:spLocks/>
          </p:cNvSpPr>
          <p:nvPr/>
        </p:nvSpPr>
        <p:spPr>
          <a:xfrm>
            <a:off x="554736" y="1486112"/>
            <a:ext cx="126058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29" name="TextBox 28">
            <a:extLst>
              <a:ext uri="{FF2B5EF4-FFF2-40B4-BE49-F238E27FC236}">
                <a16:creationId xmlns:a16="http://schemas.microsoft.com/office/drawing/2014/main" id="{3F005F79-8163-D329-A3BB-92B8B182E672}"/>
              </a:ext>
            </a:extLst>
          </p:cNvPr>
          <p:cNvSpPr txBox="1">
            <a:spLocks/>
          </p:cNvSpPr>
          <p:nvPr/>
        </p:nvSpPr>
        <p:spPr>
          <a:xfrm>
            <a:off x="3978398" y="1786150"/>
            <a:ext cx="3543300" cy="18158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embed the PUCT proposal for publication (Project No. 58481)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35" name="TextBox 34">
            <a:extLst>
              <a:ext uri="{FF2B5EF4-FFF2-40B4-BE49-F238E27FC236}">
                <a16:creationId xmlns:a16="http://schemas.microsoft.com/office/drawing/2014/main" id="{EBF822DF-958C-E6EE-0C19-C439C6074BD3}"/>
              </a:ext>
            </a:extLst>
          </p:cNvPr>
          <p:cNvSpPr txBox="1">
            <a:spLocks/>
          </p:cNvSpPr>
          <p:nvPr/>
        </p:nvSpPr>
        <p:spPr>
          <a:xfrm>
            <a:off x="3978398" y="4266382"/>
            <a:ext cx="3543300" cy="15927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18" name="TextBox 17">
            <a:extLst>
              <a:ext uri="{FF2B5EF4-FFF2-40B4-BE49-F238E27FC236}">
                <a16:creationId xmlns:a16="http://schemas.microsoft.com/office/drawing/2014/main" id="{11A7E6AA-B72B-5D3C-E99B-44A74D0496EB}"/>
              </a:ext>
            </a:extLst>
          </p:cNvPr>
          <p:cNvSpPr txBox="1"/>
          <p:nvPr/>
        </p:nvSpPr>
        <p:spPr>
          <a:xfrm>
            <a:off x="7643813" y="1061492"/>
            <a:ext cx="3955707"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32" name="TextBox 31">
            <a:extLst>
              <a:ext uri="{FF2B5EF4-FFF2-40B4-BE49-F238E27FC236}">
                <a16:creationId xmlns:a16="http://schemas.microsoft.com/office/drawing/2014/main" id="{A2C1CD64-685E-86FE-92CE-82FCF4FD7E77}"/>
              </a:ext>
            </a:extLst>
          </p:cNvPr>
          <p:cNvSpPr txBox="1">
            <a:spLocks/>
          </p:cNvSpPr>
          <p:nvPr/>
        </p:nvSpPr>
        <p:spPr>
          <a:xfrm>
            <a:off x="2356413" y="1786150"/>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36" name="TextBox 35">
            <a:extLst>
              <a:ext uri="{FF2B5EF4-FFF2-40B4-BE49-F238E27FC236}">
                <a16:creationId xmlns:a16="http://schemas.microsoft.com/office/drawing/2014/main" id="{31EC06A3-6A36-EB6B-6473-4C788DEA6068}"/>
              </a:ext>
            </a:extLst>
          </p:cNvPr>
          <p:cNvSpPr txBox="1">
            <a:spLocks/>
          </p:cNvSpPr>
          <p:nvPr/>
        </p:nvSpPr>
        <p:spPr>
          <a:xfrm>
            <a:off x="2356413" y="4266381"/>
            <a:ext cx="1499870"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37" name="TextBox 36">
            <a:extLst>
              <a:ext uri="{FF2B5EF4-FFF2-40B4-BE49-F238E27FC236}">
                <a16:creationId xmlns:a16="http://schemas.microsoft.com/office/drawing/2014/main" id="{F9AD3FB2-7978-651A-04D0-84DC5E4FE4B9}"/>
              </a:ext>
            </a:extLst>
          </p:cNvPr>
          <p:cNvSpPr txBox="1">
            <a:spLocks/>
          </p:cNvSpPr>
          <p:nvPr/>
        </p:nvSpPr>
        <p:spPr>
          <a:xfrm>
            <a:off x="2356413" y="1486112"/>
            <a:ext cx="1499870"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27" name="ChevronBlue 27">
            <a:extLst>
              <a:ext uri="{FF2B5EF4-FFF2-40B4-BE49-F238E27FC236}">
                <a16:creationId xmlns:a16="http://schemas.microsoft.com/office/drawing/2014/main" id="{F2B0B0C6-9325-DBEE-B785-585FC2F6D381}"/>
              </a:ext>
            </a:extLst>
          </p:cNvPr>
          <p:cNvGrpSpPr>
            <a:grpSpLocks noChangeAspect="1"/>
          </p:cNvGrpSpPr>
          <p:nvPr>
            <p:custDataLst>
              <p:tags r:id="rId29"/>
            </p:custDataLst>
          </p:nvPr>
        </p:nvGrpSpPr>
        <p:grpSpPr>
          <a:xfrm>
            <a:off x="1937435" y="1555168"/>
            <a:ext cx="296863" cy="296863"/>
            <a:chOff x="1016000" y="1016000"/>
            <a:chExt cx="396228" cy="396228"/>
          </a:xfrm>
        </p:grpSpPr>
        <p:sp>
          <p:nvSpPr>
            <p:cNvPr id="24" name="Oval 23">
              <a:extLst>
                <a:ext uri="{FF2B5EF4-FFF2-40B4-BE49-F238E27FC236}">
                  <a16:creationId xmlns:a16="http://schemas.microsoft.com/office/drawing/2014/main" id="{0D3C176D-312C-45DA-7320-4A39828ACF27}"/>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26" name="Graphic 25">
              <a:extLst>
                <a:ext uri="{FF2B5EF4-FFF2-40B4-BE49-F238E27FC236}">
                  <a16:creationId xmlns:a16="http://schemas.microsoft.com/office/drawing/2014/main" id="{6EE571D9-8AB4-783E-CB29-43C423182D9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3614" y="1023614"/>
              <a:ext cx="381000" cy="381000"/>
            </a:xfrm>
            <a:prstGeom prst="rect">
              <a:avLst/>
            </a:prstGeom>
          </p:spPr>
        </p:pic>
      </p:grpSp>
      <p:sp>
        <p:nvSpPr>
          <p:cNvPr id="47" name="TextBox 46">
            <a:extLst>
              <a:ext uri="{FF2B5EF4-FFF2-40B4-BE49-F238E27FC236}">
                <a16:creationId xmlns:a16="http://schemas.microsoft.com/office/drawing/2014/main" id="{5F6B7DCB-7CA5-0F7B-8CA0-C2909F4516C1}"/>
              </a:ext>
            </a:extLst>
          </p:cNvPr>
          <p:cNvSpPr txBox="1"/>
          <p:nvPr/>
        </p:nvSpPr>
        <p:spPr>
          <a:xfrm>
            <a:off x="3978398" y="1486112"/>
            <a:ext cx="3543300"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sp>
        <p:nvSpPr>
          <p:cNvPr id="11" name="Slide Number Placeholder 10">
            <a:extLst>
              <a:ext uri="{FF2B5EF4-FFF2-40B4-BE49-F238E27FC236}">
                <a16:creationId xmlns:a16="http://schemas.microsoft.com/office/drawing/2014/main" id="{69EFDB5D-E82C-3FD4-CBA2-183311805923}"/>
              </a:ext>
            </a:extLst>
          </p:cNvPr>
          <p:cNvSpPr>
            <a:spLocks noGrp="1"/>
          </p:cNvSpPr>
          <p:nvPr>
            <p:ph type="sldNum" sz="quarter" idx="12"/>
          </p:nvPr>
        </p:nvSpPr>
        <p:spPr/>
        <p:txBody>
          <a:bodyPr/>
          <a:lstStyle/>
          <a:p>
            <a:fld id="{BCDE79FB-97BA-492B-8D57-F1373F9ADA95}" type="slidenum">
              <a:rPr lang="en-US" smtClean="0"/>
              <a:t>59</a:t>
            </a:fld>
            <a:endParaRPr lang="en-US"/>
          </a:p>
        </p:txBody>
      </p:sp>
      <p:sp>
        <p:nvSpPr>
          <p:cNvPr id="4" name="4. Footnote">
            <a:extLst>
              <a:ext uri="{FF2B5EF4-FFF2-40B4-BE49-F238E27FC236}">
                <a16:creationId xmlns:a16="http://schemas.microsoft.com/office/drawing/2014/main" id="{506CC958-09A3-5B9A-C979-C4ABA59DDFC1}"/>
              </a:ext>
            </a:extLst>
          </p:cNvPr>
          <p:cNvSpPr txBox="1"/>
          <p:nvPr>
            <p:custDataLst>
              <p:tags r:id="rId30"/>
            </p:custDataLst>
          </p:nvPr>
        </p:nvSpPr>
        <p:spPr>
          <a:xfrm>
            <a:off x="367128"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86570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55A686A-FE20-00BE-695B-3B778CA5B932}"/>
              </a:ext>
            </a:extLst>
          </p:cNvPr>
          <p:cNvGraphicFramePr>
            <a:graphicFrameLocks noChangeAspect="1"/>
          </p:cNvGraphicFramePr>
          <p:nvPr>
            <p:custDataLst>
              <p:tags r:id="rId1"/>
            </p:custDataLst>
            <p:extLst>
              <p:ext uri="{D42A27DB-BD31-4B8C-83A1-F6EECF244321}">
                <p14:modId xmlns:p14="http://schemas.microsoft.com/office/powerpoint/2010/main" val="823832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155A686A-FE20-00BE-695B-3B778CA5B9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cs typeface="Arial"/>
              </a:rPr>
              <a:t>Related PUCT Activities</a:t>
            </a:r>
            <a:endParaRPr lang="en-US"/>
          </a:p>
        </p:txBody>
      </p:sp>
      <p:grpSp>
        <p:nvGrpSpPr>
          <p:cNvPr id="14" name="Group 13">
            <a:extLst>
              <a:ext uri="{FF2B5EF4-FFF2-40B4-BE49-F238E27FC236}">
                <a16:creationId xmlns:a16="http://schemas.microsoft.com/office/drawing/2014/main" id="{8633A347-C123-B260-6FEC-5F74F0FEE083}"/>
              </a:ext>
            </a:extLst>
          </p:cNvPr>
          <p:cNvGrpSpPr/>
          <p:nvPr/>
        </p:nvGrpSpPr>
        <p:grpSpPr>
          <a:xfrm>
            <a:off x="554736" y="1011601"/>
            <a:ext cx="11082528" cy="1700775"/>
            <a:chOff x="554736" y="888313"/>
            <a:chExt cx="11082528" cy="1700775"/>
          </a:xfrm>
        </p:grpSpPr>
        <p:sp>
          <p:nvSpPr>
            <p:cNvPr id="6" name="TextBox 5">
              <a:extLst>
                <a:ext uri="{FF2B5EF4-FFF2-40B4-BE49-F238E27FC236}">
                  <a16:creationId xmlns:a16="http://schemas.microsoft.com/office/drawing/2014/main" id="{1260F69C-FEA4-4504-CCFC-BE82FD9EDC79}"/>
                </a:ext>
              </a:extLst>
            </p:cNvPr>
            <p:cNvSpPr txBox="1">
              <a:spLocks/>
            </p:cNvSpPr>
            <p:nvPr/>
          </p:nvSpPr>
          <p:spPr>
            <a:xfrm>
              <a:off x="554736" y="888313"/>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619312" y="1457165"/>
              <a:ext cx="10979207"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5" name="TextBox 14">
              <a:extLst>
                <a:ext uri="{FF2B5EF4-FFF2-40B4-BE49-F238E27FC236}">
                  <a16:creationId xmlns:a16="http://schemas.microsoft.com/office/drawing/2014/main" id="{E0371883-472B-05FE-AB84-F5E024F3558A}"/>
                </a:ext>
              </a:extLst>
            </p:cNvPr>
            <p:cNvSpPr txBox="1">
              <a:spLocks/>
            </p:cNvSpPr>
            <p:nvPr/>
          </p:nvSpPr>
          <p:spPr>
            <a:xfrm>
              <a:off x="682993" y="1538796"/>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sp>
        <p:nvSpPr>
          <p:cNvPr id="12" name="5. Source">
            <a:extLst>
              <a:ext uri="{FF2B5EF4-FFF2-40B4-BE49-F238E27FC236}">
                <a16:creationId xmlns:a16="http://schemas.microsoft.com/office/drawing/2014/main" id="{B1E29D77-2EB2-B326-F0BE-14F59D38B8CC}"/>
              </a:ext>
            </a:extLst>
          </p:cNvPr>
          <p:cNvSpPr txBox="1"/>
          <p:nvPr>
            <p:custDataLst>
              <p:tags r:id="rId2"/>
            </p:custDataLst>
          </p:nvPr>
        </p:nvSpPr>
        <p:spPr>
          <a:xfrm>
            <a:off x="554736"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grpSp>
        <p:nvGrpSpPr>
          <p:cNvPr id="11" name="Group 10">
            <a:extLst>
              <a:ext uri="{FF2B5EF4-FFF2-40B4-BE49-F238E27FC236}">
                <a16:creationId xmlns:a16="http://schemas.microsoft.com/office/drawing/2014/main" id="{36046310-A0CF-0722-9415-1566CD438B0A}"/>
              </a:ext>
            </a:extLst>
          </p:cNvPr>
          <p:cNvGrpSpPr/>
          <p:nvPr/>
        </p:nvGrpSpPr>
        <p:grpSpPr>
          <a:xfrm>
            <a:off x="554736" y="3008912"/>
            <a:ext cx="11457859" cy="3084063"/>
            <a:chOff x="554736" y="2885624"/>
            <a:chExt cx="11457859" cy="3084063"/>
          </a:xfrm>
        </p:grpSpPr>
        <p:sp>
          <p:nvSpPr>
            <p:cNvPr id="9" name="TextBox 8">
              <a:extLst>
                <a:ext uri="{FF2B5EF4-FFF2-40B4-BE49-F238E27FC236}">
                  <a16:creationId xmlns:a16="http://schemas.microsoft.com/office/drawing/2014/main" id="{F9394607-EFBE-2891-7531-BF20461613A8}"/>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620504" y="3474184"/>
              <a:ext cx="10974145"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7" name="TextBox 16">
              <a:extLst>
                <a:ext uri="{FF2B5EF4-FFF2-40B4-BE49-F238E27FC236}">
                  <a16:creationId xmlns:a16="http://schemas.microsoft.com/office/drawing/2014/main" id="{570AB28A-382A-1404-9562-1662A1792A8F}"/>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4" name="TextBox 3">
              <a:extLst>
                <a:ext uri="{FF2B5EF4-FFF2-40B4-BE49-F238E27FC236}">
                  <a16:creationId xmlns:a16="http://schemas.microsoft.com/office/drawing/2014/main" id="{6E46F637-8F96-2A28-893E-BB1FE17E0EE3}"/>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8" name="TextBox 7">
              <a:extLst>
                <a:ext uri="{FF2B5EF4-FFF2-40B4-BE49-F238E27FC236}">
                  <a16:creationId xmlns:a16="http://schemas.microsoft.com/office/drawing/2014/main" id="{F46B7AE6-5722-03BC-55D8-7B2C3BD8E0C8}"/>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cs typeface="Arial"/>
                </a:rPr>
                <a:t>After the PUCT adopts a final rule, ERCOT will file a revision request to align Section 9.7 with the requirements in the final rule.  </a:t>
              </a:r>
            </a:p>
          </p:txBody>
        </p:sp>
      </p:grpSp>
      <p:sp>
        <p:nvSpPr>
          <p:cNvPr id="19" name="Slide Number Placeholder 18">
            <a:extLst>
              <a:ext uri="{FF2B5EF4-FFF2-40B4-BE49-F238E27FC236}">
                <a16:creationId xmlns:a16="http://schemas.microsoft.com/office/drawing/2014/main" id="{5C38215F-F882-9329-AA2E-5790757A417C}"/>
              </a:ext>
            </a:extLst>
          </p:cNvPr>
          <p:cNvSpPr>
            <a:spLocks noGrp="1"/>
          </p:cNvSpPr>
          <p:nvPr>
            <p:ph type="sldNum" sz="quarter" idx="12"/>
          </p:nvPr>
        </p:nvSpPr>
        <p:spPr/>
        <p:txBody>
          <a:bodyPr/>
          <a:lstStyle/>
          <a:p>
            <a:fld id="{BCDE79FB-97BA-492B-8D57-F1373F9ADA95}" type="slidenum">
              <a:rPr lang="en-US" smtClean="0"/>
              <a:t>6</a:t>
            </a:fld>
            <a:endParaRPr lang="en-US"/>
          </a:p>
        </p:txBody>
      </p:sp>
      <p:sp>
        <p:nvSpPr>
          <p:cNvPr id="5" name="Rectangle 4">
            <a:extLst>
              <a:ext uri="{FF2B5EF4-FFF2-40B4-BE49-F238E27FC236}">
                <a16:creationId xmlns:a16="http://schemas.microsoft.com/office/drawing/2014/main" id="{6F421792-D181-9139-81E5-CAEF0B7A697C}"/>
              </a:ext>
            </a:extLst>
          </p:cNvPr>
          <p:cNvSpPr/>
          <p:nvPr/>
        </p:nvSpPr>
        <p:spPr>
          <a:xfrm>
            <a:off x="472540" y="2899778"/>
            <a:ext cx="11291369" cy="3285265"/>
          </a:xfrm>
          <a:prstGeom prst="rect">
            <a:avLst/>
          </a:prstGeom>
          <a:noFill/>
          <a:ln w="190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nvGrpSpPr>
          <p:cNvPr id="21" name="Group 20">
            <a:extLst>
              <a:ext uri="{FF2B5EF4-FFF2-40B4-BE49-F238E27FC236}">
                <a16:creationId xmlns:a16="http://schemas.microsoft.com/office/drawing/2014/main" id="{74EBB2EC-2EE2-1EA7-3DB4-066DE4CCCB49}"/>
              </a:ext>
            </a:extLst>
          </p:cNvPr>
          <p:cNvGrpSpPr/>
          <p:nvPr/>
        </p:nvGrpSpPr>
        <p:grpSpPr>
          <a:xfrm>
            <a:off x="9157322" y="544295"/>
            <a:ext cx="2479942" cy="182880"/>
            <a:chOff x="10357494" y="69670"/>
            <a:chExt cx="2479942" cy="182880"/>
          </a:xfrm>
        </p:grpSpPr>
        <p:sp>
          <p:nvSpPr>
            <p:cNvPr id="18" name="Rectangle 17">
              <a:extLst>
                <a:ext uri="{FF2B5EF4-FFF2-40B4-BE49-F238E27FC236}">
                  <a16:creationId xmlns:a16="http://schemas.microsoft.com/office/drawing/2014/main" id="{D62F9DBA-3184-F6B6-ADDB-F06212A4B36E}"/>
                </a:ext>
              </a:extLst>
            </p:cNvPr>
            <p:cNvSpPr/>
            <p:nvPr/>
          </p:nvSpPr>
          <p:spPr>
            <a:xfrm>
              <a:off x="10357494" y="69670"/>
              <a:ext cx="182880" cy="182880"/>
            </a:xfrm>
            <a:prstGeom prst="rect">
              <a:avLst/>
            </a:prstGeom>
            <a:noFill/>
            <a:ln w="190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0" name="TextBox 19">
              <a:extLst>
                <a:ext uri="{FF2B5EF4-FFF2-40B4-BE49-F238E27FC236}">
                  <a16:creationId xmlns:a16="http://schemas.microsoft.com/office/drawing/2014/main" id="{D4027726-033C-6BC6-80AD-0AE6C093C029}"/>
                </a:ext>
              </a:extLst>
            </p:cNvPr>
            <p:cNvSpPr txBox="1">
              <a:spLocks/>
            </p:cNvSpPr>
            <p:nvPr/>
          </p:nvSpPr>
          <p:spPr>
            <a:xfrm>
              <a:off x="10649285" y="84166"/>
              <a:ext cx="2188151"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Deep-dive planned later in the meeting</a:t>
              </a:r>
            </a:p>
          </p:txBody>
        </p:sp>
      </p:grpSp>
    </p:spTree>
    <p:extLst>
      <p:ext uri="{BB962C8B-B14F-4D97-AF65-F5344CB8AC3E}">
        <p14:creationId xmlns:p14="http://schemas.microsoft.com/office/powerpoint/2010/main" val="4122431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2ADE-72C5-CD71-5593-3D0ADF905CFC}"/>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E617D753-95F5-6ED6-08C0-D889649185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7" name="Object 2" hidden="1">
                        <a:extLst>
                          <a:ext uri="{FF2B5EF4-FFF2-40B4-BE49-F238E27FC236}">
                            <a16:creationId xmlns:a16="http://schemas.microsoft.com/office/drawing/2014/main" id="{E617D753-95F5-6ED6-08C0-D889649185B3}"/>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28D6826-4BA9-4B06-811A-23318DB55F2C}"/>
              </a:ext>
            </a:extLst>
          </p:cNvPr>
          <p:cNvSpPr>
            <a:spLocks noGrp="1"/>
          </p:cNvSpPr>
          <p:nvPr>
            <p:ph type="title"/>
          </p:nvPr>
        </p:nvSpPr>
        <p:spPr/>
        <p:txBody>
          <a:bodyPr vert="horz" wrap="square">
            <a:noAutofit/>
          </a:bodyPr>
          <a:lstStyle/>
          <a:p>
            <a:r>
              <a:rPr lang="en-US"/>
              <a:t>Stakeholder feedback received to date</a:t>
            </a:r>
          </a:p>
        </p:txBody>
      </p:sp>
      <p:sp>
        <p:nvSpPr>
          <p:cNvPr id="88" name="Text Placeholder 20">
            <a:extLst>
              <a:ext uri="{FF2B5EF4-FFF2-40B4-BE49-F238E27FC236}">
                <a16:creationId xmlns:a16="http://schemas.microsoft.com/office/drawing/2014/main" id="{7BE01EB9-4EEC-2515-95A9-433FF482442A}"/>
              </a:ext>
            </a:extLst>
          </p:cNvPr>
          <p:cNvSpPr txBox="1">
            <a:spLocks/>
          </p:cNvSpPr>
          <p:nvPr/>
        </p:nvSpPr>
        <p:spPr>
          <a:xfrm>
            <a:off x="547688"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cxnSp>
        <p:nvCxnSpPr>
          <p:cNvPr id="10" name="LineBasicStrong 6">
            <a:extLst>
              <a:ext uri="{FF2B5EF4-FFF2-40B4-BE49-F238E27FC236}">
                <a16:creationId xmlns:a16="http://schemas.microsoft.com/office/drawing/2014/main" id="{F0CC3526-921B-7999-505B-8E2BCAD83BF6}"/>
              </a:ext>
            </a:extLst>
          </p:cNvPr>
          <p:cNvCxnSpPr>
            <a:cxnSpLocks/>
          </p:cNvCxnSpPr>
          <p:nvPr>
            <p:custDataLst>
              <p:tags r:id="rId2"/>
            </p:custDataLst>
          </p:nvPr>
        </p:nvCxnSpPr>
        <p:spPr>
          <a:xfrm>
            <a:off x="547688" y="1360104"/>
            <a:ext cx="551459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2C6F20-9DBB-D191-37DE-ED5D5B0C1D9F}"/>
              </a:ext>
            </a:extLst>
          </p:cNvPr>
          <p:cNvSpPr txBox="1">
            <a:spLocks/>
          </p:cNvSpPr>
          <p:nvPr/>
        </p:nvSpPr>
        <p:spPr>
          <a:xfrm>
            <a:off x="54768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29" name="Rectangle 28">
            <a:extLst>
              <a:ext uri="{FF2B5EF4-FFF2-40B4-BE49-F238E27FC236}">
                <a16:creationId xmlns:a16="http://schemas.microsoft.com/office/drawing/2014/main" id="{6096563F-AC86-580D-DB68-C7278CCE152F}"/>
              </a:ext>
            </a:extLst>
          </p:cNvPr>
          <p:cNvSpPr>
            <a:spLocks/>
          </p:cNvSpPr>
          <p:nvPr/>
        </p:nvSpPr>
        <p:spPr>
          <a:xfrm>
            <a:off x="547688"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0" name="Rectangle 69">
            <a:extLst>
              <a:ext uri="{FF2B5EF4-FFF2-40B4-BE49-F238E27FC236}">
                <a16:creationId xmlns:a16="http://schemas.microsoft.com/office/drawing/2014/main" id="{8657797F-FF2B-15F1-9A82-5F3DB0AEB7E4}"/>
              </a:ext>
            </a:extLst>
          </p:cNvPr>
          <p:cNvSpPr>
            <a:spLocks/>
          </p:cNvSpPr>
          <p:nvPr/>
        </p:nvSpPr>
        <p:spPr>
          <a:xfrm>
            <a:off x="547688"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7" name="Rectangle 76">
            <a:extLst>
              <a:ext uri="{FF2B5EF4-FFF2-40B4-BE49-F238E27FC236}">
                <a16:creationId xmlns:a16="http://schemas.microsoft.com/office/drawing/2014/main" id="{5F98465A-F0EF-3436-C2C6-87B158AB88F8}"/>
              </a:ext>
            </a:extLst>
          </p:cNvPr>
          <p:cNvSpPr>
            <a:spLocks/>
          </p:cNvSpPr>
          <p:nvPr/>
        </p:nvSpPr>
        <p:spPr>
          <a:xfrm>
            <a:off x="547688"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9" name="Rectangle 78">
            <a:extLst>
              <a:ext uri="{FF2B5EF4-FFF2-40B4-BE49-F238E27FC236}">
                <a16:creationId xmlns:a16="http://schemas.microsoft.com/office/drawing/2014/main" id="{4835A63A-1B30-D94A-99BF-E1F903997380}"/>
              </a:ext>
            </a:extLst>
          </p:cNvPr>
          <p:cNvSpPr>
            <a:spLocks/>
          </p:cNvSpPr>
          <p:nvPr/>
        </p:nvSpPr>
        <p:spPr>
          <a:xfrm>
            <a:off x="547688"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6" name="Rectangle 85">
            <a:extLst>
              <a:ext uri="{FF2B5EF4-FFF2-40B4-BE49-F238E27FC236}">
                <a16:creationId xmlns:a16="http://schemas.microsoft.com/office/drawing/2014/main" id="{EBA9FA0E-6E38-17C2-93E4-7B5205C30FE5}"/>
              </a:ext>
            </a:extLst>
          </p:cNvPr>
          <p:cNvSpPr>
            <a:spLocks/>
          </p:cNvSpPr>
          <p:nvPr/>
        </p:nvSpPr>
        <p:spPr>
          <a:xfrm>
            <a:off x="547688" y="3252967"/>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7" name="Rectangle 86">
            <a:extLst>
              <a:ext uri="{FF2B5EF4-FFF2-40B4-BE49-F238E27FC236}">
                <a16:creationId xmlns:a16="http://schemas.microsoft.com/office/drawing/2014/main" id="{5E84E242-4967-EF1B-65C8-97E18729F11D}"/>
              </a:ext>
            </a:extLst>
          </p:cNvPr>
          <p:cNvSpPr>
            <a:spLocks/>
          </p:cNvSpPr>
          <p:nvPr/>
        </p:nvSpPr>
        <p:spPr>
          <a:xfrm>
            <a:off x="547688"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9" name="Rectangle 88">
            <a:extLst>
              <a:ext uri="{FF2B5EF4-FFF2-40B4-BE49-F238E27FC236}">
                <a16:creationId xmlns:a16="http://schemas.microsoft.com/office/drawing/2014/main" id="{7D3D7D2A-4690-F9EE-3812-C58D86D90A29}"/>
              </a:ext>
            </a:extLst>
          </p:cNvPr>
          <p:cNvSpPr>
            <a:spLocks/>
          </p:cNvSpPr>
          <p:nvPr/>
        </p:nvSpPr>
        <p:spPr>
          <a:xfrm>
            <a:off x="547688"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0" name="Rectangle 89">
            <a:extLst>
              <a:ext uri="{FF2B5EF4-FFF2-40B4-BE49-F238E27FC236}">
                <a16:creationId xmlns:a16="http://schemas.microsoft.com/office/drawing/2014/main" id="{3E81FA3C-2270-E148-A030-B8B5941C4BB4}"/>
              </a:ext>
            </a:extLst>
          </p:cNvPr>
          <p:cNvSpPr>
            <a:spLocks/>
          </p:cNvSpPr>
          <p:nvPr/>
        </p:nvSpPr>
        <p:spPr>
          <a:xfrm>
            <a:off x="547688"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1" name="Rectangle 90">
            <a:extLst>
              <a:ext uri="{FF2B5EF4-FFF2-40B4-BE49-F238E27FC236}">
                <a16:creationId xmlns:a16="http://schemas.microsoft.com/office/drawing/2014/main" id="{83F805CA-72DA-D576-E69D-F8EBB7A6C0A1}"/>
              </a:ext>
            </a:extLst>
          </p:cNvPr>
          <p:cNvSpPr>
            <a:spLocks/>
          </p:cNvSpPr>
          <p:nvPr/>
        </p:nvSpPr>
        <p:spPr>
          <a:xfrm>
            <a:off x="547688"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2" name="Rectangle 91">
            <a:extLst>
              <a:ext uri="{FF2B5EF4-FFF2-40B4-BE49-F238E27FC236}">
                <a16:creationId xmlns:a16="http://schemas.microsoft.com/office/drawing/2014/main" id="{6DE7E3FD-9CC0-E3AB-649C-B99B26DD6F40}"/>
              </a:ext>
            </a:extLst>
          </p:cNvPr>
          <p:cNvSpPr>
            <a:spLocks/>
          </p:cNvSpPr>
          <p:nvPr/>
        </p:nvSpPr>
        <p:spPr>
          <a:xfrm>
            <a:off x="547688"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3" name="Rectangle 92">
            <a:extLst>
              <a:ext uri="{FF2B5EF4-FFF2-40B4-BE49-F238E27FC236}">
                <a16:creationId xmlns:a16="http://schemas.microsoft.com/office/drawing/2014/main" id="{E5B353D7-7AAB-8E2E-25E3-B586288BDFCC}"/>
              </a:ext>
            </a:extLst>
          </p:cNvPr>
          <p:cNvSpPr>
            <a:spLocks/>
          </p:cNvSpPr>
          <p:nvPr/>
        </p:nvSpPr>
        <p:spPr>
          <a:xfrm>
            <a:off x="547688"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8" name="Rectangle 97">
            <a:extLst>
              <a:ext uri="{FF2B5EF4-FFF2-40B4-BE49-F238E27FC236}">
                <a16:creationId xmlns:a16="http://schemas.microsoft.com/office/drawing/2014/main" id="{452A6C8E-3C18-9861-1E2D-A7903A64BF57}"/>
              </a:ext>
            </a:extLst>
          </p:cNvPr>
          <p:cNvSpPr>
            <a:spLocks/>
          </p:cNvSpPr>
          <p:nvPr/>
        </p:nvSpPr>
        <p:spPr>
          <a:xfrm>
            <a:off x="6331009"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3" name="Rectangle 102">
            <a:extLst>
              <a:ext uri="{FF2B5EF4-FFF2-40B4-BE49-F238E27FC236}">
                <a16:creationId xmlns:a16="http://schemas.microsoft.com/office/drawing/2014/main" id="{1D6B78F6-6813-C688-5CE9-3F137CD3B10A}"/>
              </a:ext>
            </a:extLst>
          </p:cNvPr>
          <p:cNvSpPr>
            <a:spLocks/>
          </p:cNvSpPr>
          <p:nvPr/>
        </p:nvSpPr>
        <p:spPr>
          <a:xfrm>
            <a:off x="6331009"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4" name="Rectangle 103">
            <a:extLst>
              <a:ext uri="{FF2B5EF4-FFF2-40B4-BE49-F238E27FC236}">
                <a16:creationId xmlns:a16="http://schemas.microsoft.com/office/drawing/2014/main" id="{52B8ABB9-C43C-02BF-F859-44A7F863EAB4}"/>
              </a:ext>
            </a:extLst>
          </p:cNvPr>
          <p:cNvSpPr>
            <a:spLocks/>
          </p:cNvSpPr>
          <p:nvPr/>
        </p:nvSpPr>
        <p:spPr>
          <a:xfrm>
            <a:off x="6331009"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1" name="Rectangle 110">
            <a:extLst>
              <a:ext uri="{FF2B5EF4-FFF2-40B4-BE49-F238E27FC236}">
                <a16:creationId xmlns:a16="http://schemas.microsoft.com/office/drawing/2014/main" id="{E7EC1CBA-B50B-9E1C-7657-40A057141326}"/>
              </a:ext>
            </a:extLst>
          </p:cNvPr>
          <p:cNvSpPr>
            <a:spLocks/>
          </p:cNvSpPr>
          <p:nvPr/>
        </p:nvSpPr>
        <p:spPr>
          <a:xfrm>
            <a:off x="6331009"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2" name="Rectangle 111">
            <a:extLst>
              <a:ext uri="{FF2B5EF4-FFF2-40B4-BE49-F238E27FC236}">
                <a16:creationId xmlns:a16="http://schemas.microsoft.com/office/drawing/2014/main" id="{3E5F1F6B-4592-23B1-7226-2D960A281680}"/>
              </a:ext>
            </a:extLst>
          </p:cNvPr>
          <p:cNvSpPr>
            <a:spLocks/>
          </p:cNvSpPr>
          <p:nvPr/>
        </p:nvSpPr>
        <p:spPr>
          <a:xfrm>
            <a:off x="6331009"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3" name="Rectangle 112">
            <a:extLst>
              <a:ext uri="{FF2B5EF4-FFF2-40B4-BE49-F238E27FC236}">
                <a16:creationId xmlns:a16="http://schemas.microsoft.com/office/drawing/2014/main" id="{1B457FCC-71D1-A138-48CE-D612C6B39A96}"/>
              </a:ext>
            </a:extLst>
          </p:cNvPr>
          <p:cNvSpPr>
            <a:spLocks/>
          </p:cNvSpPr>
          <p:nvPr/>
        </p:nvSpPr>
        <p:spPr>
          <a:xfrm>
            <a:off x="6331010" y="3252967"/>
            <a:ext cx="3484689"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600">
                <a:solidFill>
                  <a:schemeClr val="bg1"/>
                </a:solidFill>
              </a:rPr>
              <a:t>G</a:t>
            </a:r>
          </a:p>
        </p:txBody>
      </p:sp>
      <p:sp>
        <p:nvSpPr>
          <p:cNvPr id="114" name="Rectangle 113">
            <a:extLst>
              <a:ext uri="{FF2B5EF4-FFF2-40B4-BE49-F238E27FC236}">
                <a16:creationId xmlns:a16="http://schemas.microsoft.com/office/drawing/2014/main" id="{14CF90CC-32AF-10F4-042E-F357FA0ABF54}"/>
              </a:ext>
            </a:extLst>
          </p:cNvPr>
          <p:cNvSpPr>
            <a:spLocks/>
          </p:cNvSpPr>
          <p:nvPr/>
        </p:nvSpPr>
        <p:spPr>
          <a:xfrm>
            <a:off x="6331009"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5" name="Rectangle 114">
            <a:extLst>
              <a:ext uri="{FF2B5EF4-FFF2-40B4-BE49-F238E27FC236}">
                <a16:creationId xmlns:a16="http://schemas.microsoft.com/office/drawing/2014/main" id="{39C2B240-40DE-B52E-2073-60CB7236298C}"/>
              </a:ext>
            </a:extLst>
          </p:cNvPr>
          <p:cNvSpPr>
            <a:spLocks/>
          </p:cNvSpPr>
          <p:nvPr/>
        </p:nvSpPr>
        <p:spPr>
          <a:xfrm>
            <a:off x="6331009"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6" name="Rectangle 115">
            <a:extLst>
              <a:ext uri="{FF2B5EF4-FFF2-40B4-BE49-F238E27FC236}">
                <a16:creationId xmlns:a16="http://schemas.microsoft.com/office/drawing/2014/main" id="{61D3EFD9-30E5-7D0E-A414-941B706661F3}"/>
              </a:ext>
            </a:extLst>
          </p:cNvPr>
          <p:cNvSpPr>
            <a:spLocks/>
          </p:cNvSpPr>
          <p:nvPr/>
        </p:nvSpPr>
        <p:spPr>
          <a:xfrm>
            <a:off x="6331009"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 name="Rectangle 116">
            <a:extLst>
              <a:ext uri="{FF2B5EF4-FFF2-40B4-BE49-F238E27FC236}">
                <a16:creationId xmlns:a16="http://schemas.microsoft.com/office/drawing/2014/main" id="{7106E3CD-F2D0-C5B9-624A-92892A218AE2}"/>
              </a:ext>
            </a:extLst>
          </p:cNvPr>
          <p:cNvSpPr>
            <a:spLocks/>
          </p:cNvSpPr>
          <p:nvPr/>
        </p:nvSpPr>
        <p:spPr>
          <a:xfrm>
            <a:off x="6331009"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9" name="Rectangle 118">
            <a:extLst>
              <a:ext uri="{FF2B5EF4-FFF2-40B4-BE49-F238E27FC236}">
                <a16:creationId xmlns:a16="http://schemas.microsoft.com/office/drawing/2014/main" id="{17B421E7-2BCA-A1F9-01F7-95E5B182EBA1}"/>
              </a:ext>
            </a:extLst>
          </p:cNvPr>
          <p:cNvSpPr>
            <a:spLocks/>
          </p:cNvSpPr>
          <p:nvPr/>
        </p:nvSpPr>
        <p:spPr>
          <a:xfrm>
            <a:off x="6331009"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4" name="TextBox 13">
            <a:extLst>
              <a:ext uri="{FF2B5EF4-FFF2-40B4-BE49-F238E27FC236}">
                <a16:creationId xmlns:a16="http://schemas.microsoft.com/office/drawing/2014/main" id="{EBD047B0-F6D3-0FD1-52D2-B93D5EDF8470}"/>
              </a:ext>
            </a:extLst>
          </p:cNvPr>
          <p:cNvSpPr txBox="1">
            <a:spLocks/>
          </p:cNvSpPr>
          <p:nvPr/>
        </p:nvSpPr>
        <p:spPr>
          <a:xfrm>
            <a:off x="4427833" y="1098710"/>
            <a:ext cx="1634449"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9" name="Rectangle 8">
            <a:extLst>
              <a:ext uri="{FF2B5EF4-FFF2-40B4-BE49-F238E27FC236}">
                <a16:creationId xmlns:a16="http://schemas.microsoft.com/office/drawing/2014/main" id="{F7EE70E9-E8BC-F565-02FA-89A771FE2BDE}"/>
              </a:ext>
            </a:extLst>
          </p:cNvPr>
          <p:cNvSpPr>
            <a:spLocks/>
          </p:cNvSpPr>
          <p:nvPr/>
        </p:nvSpPr>
        <p:spPr>
          <a:xfrm>
            <a:off x="547688"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85" name="TextBox 1084">
            <a:extLst>
              <a:ext uri="{FF2B5EF4-FFF2-40B4-BE49-F238E27FC236}">
                <a16:creationId xmlns:a16="http://schemas.microsoft.com/office/drawing/2014/main" id="{117AE1D2-C668-75CB-CED5-1D13DD1E131B}"/>
              </a:ext>
            </a:extLst>
          </p:cNvPr>
          <p:cNvSpPr txBox="1">
            <a:spLocks/>
          </p:cNvSpPr>
          <p:nvPr/>
        </p:nvSpPr>
        <p:spPr>
          <a:xfrm>
            <a:off x="4427833" y="150341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5; Mar 11; Mar 19</a:t>
            </a:r>
          </a:p>
        </p:txBody>
      </p:sp>
      <p:sp>
        <p:nvSpPr>
          <p:cNvPr id="1086" name="TextBox 1085">
            <a:extLst>
              <a:ext uri="{FF2B5EF4-FFF2-40B4-BE49-F238E27FC236}">
                <a16:creationId xmlns:a16="http://schemas.microsoft.com/office/drawing/2014/main" id="{F38484FE-F3FF-9E80-E67D-7547520D9F20}"/>
              </a:ext>
            </a:extLst>
          </p:cNvPr>
          <p:cNvSpPr txBox="1">
            <a:spLocks/>
          </p:cNvSpPr>
          <p:nvPr/>
        </p:nvSpPr>
        <p:spPr>
          <a:xfrm>
            <a:off x="4427833" y="186721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7" name="TextBox 1086">
            <a:extLst>
              <a:ext uri="{FF2B5EF4-FFF2-40B4-BE49-F238E27FC236}">
                <a16:creationId xmlns:a16="http://schemas.microsoft.com/office/drawing/2014/main" id="{74EFC5DB-88FA-9702-88BB-F2E5CFB9D1B6}"/>
              </a:ext>
            </a:extLst>
          </p:cNvPr>
          <p:cNvSpPr txBox="1">
            <a:spLocks/>
          </p:cNvSpPr>
          <p:nvPr/>
        </p:nvSpPr>
        <p:spPr>
          <a:xfrm>
            <a:off x="4427833" y="228308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8" name="TextBox 1087">
            <a:extLst>
              <a:ext uri="{FF2B5EF4-FFF2-40B4-BE49-F238E27FC236}">
                <a16:creationId xmlns:a16="http://schemas.microsoft.com/office/drawing/2014/main" id="{8B726812-913C-B731-8424-8E936C8EADE1}"/>
              </a:ext>
            </a:extLst>
          </p:cNvPr>
          <p:cNvSpPr txBox="1">
            <a:spLocks/>
          </p:cNvSpPr>
          <p:nvPr/>
        </p:nvSpPr>
        <p:spPr>
          <a:xfrm>
            <a:off x="4427833" y="2638207"/>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10</a:t>
            </a:r>
          </a:p>
        </p:txBody>
      </p:sp>
      <p:sp>
        <p:nvSpPr>
          <p:cNvPr id="1089" name="TextBox 1088">
            <a:extLst>
              <a:ext uri="{FF2B5EF4-FFF2-40B4-BE49-F238E27FC236}">
                <a16:creationId xmlns:a16="http://schemas.microsoft.com/office/drawing/2014/main" id="{FCF504AF-AD75-3E06-C43B-4EAB25D4F720}"/>
              </a:ext>
            </a:extLst>
          </p:cNvPr>
          <p:cNvSpPr txBox="1">
            <a:spLocks/>
          </p:cNvSpPr>
          <p:nvPr/>
        </p:nvSpPr>
        <p:spPr>
          <a:xfrm>
            <a:off x="4427833" y="299332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0" name="TextBox 1089">
            <a:extLst>
              <a:ext uri="{FF2B5EF4-FFF2-40B4-BE49-F238E27FC236}">
                <a16:creationId xmlns:a16="http://schemas.microsoft.com/office/drawing/2014/main" id="{8272ABB9-890D-A128-CE7C-86F73D8D352C}"/>
              </a:ext>
            </a:extLst>
          </p:cNvPr>
          <p:cNvSpPr txBox="1">
            <a:spLocks/>
          </p:cNvSpPr>
          <p:nvPr/>
        </p:nvSpPr>
        <p:spPr>
          <a:xfrm>
            <a:off x="4427833" y="3348443"/>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1" name="TextBox 1090">
            <a:extLst>
              <a:ext uri="{FF2B5EF4-FFF2-40B4-BE49-F238E27FC236}">
                <a16:creationId xmlns:a16="http://schemas.microsoft.com/office/drawing/2014/main" id="{D88320B4-AE48-C09A-BA28-7600923065AF}"/>
              </a:ext>
            </a:extLst>
          </p:cNvPr>
          <p:cNvSpPr txBox="1">
            <a:spLocks/>
          </p:cNvSpPr>
          <p:nvPr/>
        </p:nvSpPr>
        <p:spPr>
          <a:xfrm>
            <a:off x="4427833" y="405867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2" name="TextBox 1091">
            <a:extLst>
              <a:ext uri="{FF2B5EF4-FFF2-40B4-BE49-F238E27FC236}">
                <a16:creationId xmlns:a16="http://schemas.microsoft.com/office/drawing/2014/main" id="{7964BF45-5E57-1CED-1DD0-F26FC92D2032}"/>
              </a:ext>
            </a:extLst>
          </p:cNvPr>
          <p:cNvSpPr txBox="1">
            <a:spLocks/>
          </p:cNvSpPr>
          <p:nvPr/>
        </p:nvSpPr>
        <p:spPr>
          <a:xfrm>
            <a:off x="4427833" y="4413162"/>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3" name="TextBox 1092">
            <a:extLst>
              <a:ext uri="{FF2B5EF4-FFF2-40B4-BE49-F238E27FC236}">
                <a16:creationId xmlns:a16="http://schemas.microsoft.com/office/drawing/2014/main" id="{7B920706-9BCE-D9E9-6CD1-6D78F0F116FB}"/>
              </a:ext>
            </a:extLst>
          </p:cNvPr>
          <p:cNvSpPr txBox="1">
            <a:spLocks/>
          </p:cNvSpPr>
          <p:nvPr/>
        </p:nvSpPr>
        <p:spPr>
          <a:xfrm>
            <a:off x="4427833" y="3703561"/>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cxnSp>
        <p:nvCxnSpPr>
          <p:cNvPr id="1115" name="LineBasicStrong 6">
            <a:extLst>
              <a:ext uri="{FF2B5EF4-FFF2-40B4-BE49-F238E27FC236}">
                <a16:creationId xmlns:a16="http://schemas.microsoft.com/office/drawing/2014/main" id="{20D795C2-966D-A5C0-3C28-3FC24EF532DC}"/>
              </a:ext>
            </a:extLst>
          </p:cNvPr>
          <p:cNvCxnSpPr>
            <a:cxnSpLocks/>
          </p:cNvCxnSpPr>
          <p:nvPr>
            <p:custDataLst>
              <p:tags r:id="rId3"/>
            </p:custDataLst>
          </p:nvPr>
        </p:nvCxnSpPr>
        <p:spPr>
          <a:xfrm>
            <a:off x="547688" y="177764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7" name="LineBasicStrong 6">
            <a:extLst>
              <a:ext uri="{FF2B5EF4-FFF2-40B4-BE49-F238E27FC236}">
                <a16:creationId xmlns:a16="http://schemas.microsoft.com/office/drawing/2014/main" id="{3CEAA091-9464-1FBC-9684-6B608E7F0216}"/>
              </a:ext>
            </a:extLst>
          </p:cNvPr>
          <p:cNvCxnSpPr>
            <a:cxnSpLocks/>
          </p:cNvCxnSpPr>
          <p:nvPr>
            <p:custDataLst>
              <p:tags r:id="rId4"/>
            </p:custDataLst>
          </p:nvPr>
        </p:nvCxnSpPr>
        <p:spPr>
          <a:xfrm>
            <a:off x="547688" y="2141446"/>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8" name="LineBasicStrong 6">
            <a:extLst>
              <a:ext uri="{FF2B5EF4-FFF2-40B4-BE49-F238E27FC236}">
                <a16:creationId xmlns:a16="http://schemas.microsoft.com/office/drawing/2014/main" id="{BE423E61-A65A-8BA7-D8B0-E2274405897B}"/>
              </a:ext>
            </a:extLst>
          </p:cNvPr>
          <p:cNvCxnSpPr>
            <a:cxnSpLocks/>
          </p:cNvCxnSpPr>
          <p:nvPr>
            <p:custDataLst>
              <p:tags r:id="rId5"/>
            </p:custDataLst>
          </p:nvPr>
        </p:nvCxnSpPr>
        <p:spPr>
          <a:xfrm>
            <a:off x="547688" y="2505243"/>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9" name="LineBasicStrong 6">
            <a:extLst>
              <a:ext uri="{FF2B5EF4-FFF2-40B4-BE49-F238E27FC236}">
                <a16:creationId xmlns:a16="http://schemas.microsoft.com/office/drawing/2014/main" id="{5918CEE8-262E-A688-4112-F313CB95D2AC}"/>
              </a:ext>
            </a:extLst>
          </p:cNvPr>
          <p:cNvCxnSpPr>
            <a:cxnSpLocks/>
          </p:cNvCxnSpPr>
          <p:nvPr>
            <p:custDataLst>
              <p:tags r:id="rId6"/>
            </p:custDataLst>
          </p:nvPr>
        </p:nvCxnSpPr>
        <p:spPr>
          <a:xfrm>
            <a:off x="547688" y="2869040"/>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0" name="LineBasicStrong 6">
            <a:extLst>
              <a:ext uri="{FF2B5EF4-FFF2-40B4-BE49-F238E27FC236}">
                <a16:creationId xmlns:a16="http://schemas.microsoft.com/office/drawing/2014/main" id="{1E1E5EE7-17AD-17B7-8280-AA5F0F03B44F}"/>
              </a:ext>
            </a:extLst>
          </p:cNvPr>
          <p:cNvCxnSpPr>
            <a:cxnSpLocks/>
          </p:cNvCxnSpPr>
          <p:nvPr>
            <p:custDataLst>
              <p:tags r:id="rId7"/>
            </p:custDataLst>
          </p:nvPr>
        </p:nvCxnSpPr>
        <p:spPr>
          <a:xfrm>
            <a:off x="547688" y="3232837"/>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1" name="LineBasicStrong 6">
            <a:extLst>
              <a:ext uri="{FF2B5EF4-FFF2-40B4-BE49-F238E27FC236}">
                <a16:creationId xmlns:a16="http://schemas.microsoft.com/office/drawing/2014/main" id="{9A965BD3-558D-D7E3-9A09-18B3086B0A72}"/>
              </a:ext>
            </a:extLst>
          </p:cNvPr>
          <p:cNvCxnSpPr>
            <a:cxnSpLocks/>
          </p:cNvCxnSpPr>
          <p:nvPr>
            <p:custDataLst>
              <p:tags r:id="rId8"/>
            </p:custDataLst>
          </p:nvPr>
        </p:nvCxnSpPr>
        <p:spPr>
          <a:xfrm>
            <a:off x="547688" y="3596634"/>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2" name="LineBasicStrong 6">
            <a:extLst>
              <a:ext uri="{FF2B5EF4-FFF2-40B4-BE49-F238E27FC236}">
                <a16:creationId xmlns:a16="http://schemas.microsoft.com/office/drawing/2014/main" id="{48BE004C-2BD8-7C0F-0454-81AD444DB5AB}"/>
              </a:ext>
            </a:extLst>
          </p:cNvPr>
          <p:cNvCxnSpPr>
            <a:cxnSpLocks/>
          </p:cNvCxnSpPr>
          <p:nvPr>
            <p:custDataLst>
              <p:tags r:id="rId9"/>
            </p:custDataLst>
          </p:nvPr>
        </p:nvCxnSpPr>
        <p:spPr>
          <a:xfrm>
            <a:off x="547688" y="3960431"/>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3" name="LineBasicStrong 6">
            <a:extLst>
              <a:ext uri="{FF2B5EF4-FFF2-40B4-BE49-F238E27FC236}">
                <a16:creationId xmlns:a16="http://schemas.microsoft.com/office/drawing/2014/main" id="{0ACE4EF9-CCC2-BF55-042C-5254D727DF66}"/>
              </a:ext>
            </a:extLst>
          </p:cNvPr>
          <p:cNvCxnSpPr>
            <a:cxnSpLocks/>
          </p:cNvCxnSpPr>
          <p:nvPr>
            <p:custDataLst>
              <p:tags r:id="rId10"/>
            </p:custDataLst>
          </p:nvPr>
        </p:nvCxnSpPr>
        <p:spPr>
          <a:xfrm>
            <a:off x="547688" y="4324228"/>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4" name="LineBasicStrong 6">
            <a:extLst>
              <a:ext uri="{FF2B5EF4-FFF2-40B4-BE49-F238E27FC236}">
                <a16:creationId xmlns:a16="http://schemas.microsoft.com/office/drawing/2014/main" id="{3E6E1598-7789-21B9-5C98-A6DB8CD071FF}"/>
              </a:ext>
            </a:extLst>
          </p:cNvPr>
          <p:cNvCxnSpPr>
            <a:cxnSpLocks/>
          </p:cNvCxnSpPr>
          <p:nvPr>
            <p:custDataLst>
              <p:tags r:id="rId11"/>
            </p:custDataLst>
          </p:nvPr>
        </p:nvCxnSpPr>
        <p:spPr>
          <a:xfrm>
            <a:off x="547688" y="4688025"/>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5" name="LineBasicStrong 6">
            <a:extLst>
              <a:ext uri="{FF2B5EF4-FFF2-40B4-BE49-F238E27FC236}">
                <a16:creationId xmlns:a16="http://schemas.microsoft.com/office/drawing/2014/main" id="{88303A4F-26E4-1F98-869D-0691912C2EC4}"/>
              </a:ext>
            </a:extLst>
          </p:cNvPr>
          <p:cNvCxnSpPr>
            <a:cxnSpLocks/>
          </p:cNvCxnSpPr>
          <p:nvPr>
            <p:custDataLst>
              <p:tags r:id="rId12"/>
            </p:custDataLst>
          </p:nvPr>
        </p:nvCxnSpPr>
        <p:spPr>
          <a:xfrm>
            <a:off x="547688" y="5051822"/>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6" name="LineBasicStrong 6">
            <a:extLst>
              <a:ext uri="{FF2B5EF4-FFF2-40B4-BE49-F238E27FC236}">
                <a16:creationId xmlns:a16="http://schemas.microsoft.com/office/drawing/2014/main" id="{E020C001-3A3B-3FAA-4A88-22FB6C692761}"/>
              </a:ext>
            </a:extLst>
          </p:cNvPr>
          <p:cNvCxnSpPr>
            <a:cxnSpLocks/>
          </p:cNvCxnSpPr>
          <p:nvPr>
            <p:custDataLst>
              <p:tags r:id="rId13"/>
            </p:custDataLst>
          </p:nvPr>
        </p:nvCxnSpPr>
        <p:spPr>
          <a:xfrm>
            <a:off x="547688" y="541561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30" name="TextBox 1129">
            <a:extLst>
              <a:ext uri="{FF2B5EF4-FFF2-40B4-BE49-F238E27FC236}">
                <a16:creationId xmlns:a16="http://schemas.microsoft.com/office/drawing/2014/main" id="{7167572E-C7E7-49A1-C663-53D1223FFA9E}"/>
              </a:ext>
            </a:extLst>
          </p:cNvPr>
          <p:cNvSpPr txBox="1">
            <a:spLocks/>
          </p:cNvSpPr>
          <p:nvPr/>
        </p:nvSpPr>
        <p:spPr>
          <a:xfrm>
            <a:off x="4427833" y="4776960"/>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31" name="TextBox 1130">
            <a:extLst>
              <a:ext uri="{FF2B5EF4-FFF2-40B4-BE49-F238E27FC236}">
                <a16:creationId xmlns:a16="http://schemas.microsoft.com/office/drawing/2014/main" id="{4F9FEC26-6AC9-6E69-BFE9-42A8640938DD}"/>
              </a:ext>
            </a:extLst>
          </p:cNvPr>
          <p:cNvSpPr txBox="1">
            <a:spLocks/>
          </p:cNvSpPr>
          <p:nvPr/>
        </p:nvSpPr>
        <p:spPr>
          <a:xfrm>
            <a:off x="4427833" y="5505189"/>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5" name="TextBox 1094">
            <a:extLst>
              <a:ext uri="{FF2B5EF4-FFF2-40B4-BE49-F238E27FC236}">
                <a16:creationId xmlns:a16="http://schemas.microsoft.com/office/drawing/2014/main" id="{5CA4D9E1-BE6C-EF69-76BD-0DFD181F8809}"/>
              </a:ext>
            </a:extLst>
          </p:cNvPr>
          <p:cNvSpPr txBox="1">
            <a:spLocks/>
          </p:cNvSpPr>
          <p:nvPr/>
        </p:nvSpPr>
        <p:spPr>
          <a:xfrm>
            <a:off x="2381101" y="1503418"/>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Schaper Energy Consulting</a:t>
            </a:r>
          </a:p>
        </p:txBody>
      </p:sp>
      <p:sp>
        <p:nvSpPr>
          <p:cNvPr id="1096" name="TextBox 1095">
            <a:extLst>
              <a:ext uri="{FF2B5EF4-FFF2-40B4-BE49-F238E27FC236}">
                <a16:creationId xmlns:a16="http://schemas.microsoft.com/office/drawing/2014/main" id="{65ED68E2-181C-4556-4901-FD19EFE052C7}"/>
              </a:ext>
            </a:extLst>
          </p:cNvPr>
          <p:cNvSpPr txBox="1">
            <a:spLocks/>
          </p:cNvSpPr>
          <p:nvPr/>
        </p:nvSpPr>
        <p:spPr>
          <a:xfrm>
            <a:off x="2381101" y="186721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Reliant Energy</a:t>
            </a:r>
            <a:r>
              <a:rPr lang="en-US" sz="1200" baseline="30000"/>
              <a:t>1</a:t>
            </a:r>
            <a:endParaRPr lang="en-US" sz="1200"/>
          </a:p>
        </p:txBody>
      </p:sp>
      <p:sp>
        <p:nvSpPr>
          <p:cNvPr id="1097" name="TextBox 1096">
            <a:extLst>
              <a:ext uri="{FF2B5EF4-FFF2-40B4-BE49-F238E27FC236}">
                <a16:creationId xmlns:a16="http://schemas.microsoft.com/office/drawing/2014/main" id="{BAD71EB3-8C9D-9377-4DFE-33A66D81AA66}"/>
              </a:ext>
            </a:extLst>
          </p:cNvPr>
          <p:cNvSpPr txBox="1">
            <a:spLocks/>
          </p:cNvSpPr>
          <p:nvPr/>
        </p:nvSpPr>
        <p:spPr>
          <a:xfrm>
            <a:off x="2381101" y="228308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Crusoe</a:t>
            </a:r>
          </a:p>
        </p:txBody>
      </p:sp>
      <p:sp>
        <p:nvSpPr>
          <p:cNvPr id="1098" name="TextBox 1097">
            <a:extLst>
              <a:ext uri="{FF2B5EF4-FFF2-40B4-BE49-F238E27FC236}">
                <a16:creationId xmlns:a16="http://schemas.microsoft.com/office/drawing/2014/main" id="{989D32C8-A9A6-8A96-D30F-B497061309CF}"/>
              </a:ext>
            </a:extLst>
          </p:cNvPr>
          <p:cNvSpPr txBox="1">
            <a:spLocks/>
          </p:cNvSpPr>
          <p:nvPr/>
        </p:nvSpPr>
        <p:spPr>
          <a:xfrm>
            <a:off x="2381101" y="2638207"/>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Rose City Partners</a:t>
            </a:r>
          </a:p>
        </p:txBody>
      </p:sp>
      <p:sp>
        <p:nvSpPr>
          <p:cNvPr id="1099" name="TextBox 1098">
            <a:extLst>
              <a:ext uri="{FF2B5EF4-FFF2-40B4-BE49-F238E27FC236}">
                <a16:creationId xmlns:a16="http://schemas.microsoft.com/office/drawing/2014/main" id="{890132A0-FA48-F724-9B29-7C31235DC309}"/>
              </a:ext>
            </a:extLst>
          </p:cNvPr>
          <p:cNvSpPr txBox="1">
            <a:spLocks/>
          </p:cNvSpPr>
          <p:nvPr/>
        </p:nvSpPr>
        <p:spPr>
          <a:xfrm>
            <a:off x="2381101" y="299332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Lancium</a:t>
            </a:r>
            <a:endParaRPr lang="en-US" sz="1200"/>
          </a:p>
        </p:txBody>
      </p:sp>
      <p:sp>
        <p:nvSpPr>
          <p:cNvPr id="1100" name="TextBox 1099">
            <a:extLst>
              <a:ext uri="{FF2B5EF4-FFF2-40B4-BE49-F238E27FC236}">
                <a16:creationId xmlns:a16="http://schemas.microsoft.com/office/drawing/2014/main" id="{03406438-1059-9ADD-991A-F999D7E9E402}"/>
              </a:ext>
            </a:extLst>
          </p:cNvPr>
          <p:cNvSpPr txBox="1">
            <a:spLocks/>
          </p:cNvSpPr>
          <p:nvPr/>
        </p:nvSpPr>
        <p:spPr>
          <a:xfrm>
            <a:off x="2381101" y="3348443"/>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Skybox Datacenters</a:t>
            </a:r>
          </a:p>
        </p:txBody>
      </p:sp>
      <p:sp>
        <p:nvSpPr>
          <p:cNvPr id="1101" name="TextBox 1100">
            <a:extLst>
              <a:ext uri="{FF2B5EF4-FFF2-40B4-BE49-F238E27FC236}">
                <a16:creationId xmlns:a16="http://schemas.microsoft.com/office/drawing/2014/main" id="{A9C6C2A0-B50E-734E-0E54-A4B84F4F57F9}"/>
              </a:ext>
            </a:extLst>
          </p:cNvPr>
          <p:cNvSpPr txBox="1">
            <a:spLocks/>
          </p:cNvSpPr>
          <p:nvPr/>
        </p:nvSpPr>
        <p:spPr>
          <a:xfrm>
            <a:off x="2381101" y="405867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Oncor</a:t>
            </a:r>
          </a:p>
        </p:txBody>
      </p:sp>
      <p:sp>
        <p:nvSpPr>
          <p:cNvPr id="1102" name="TextBox 1101">
            <a:extLst>
              <a:ext uri="{FF2B5EF4-FFF2-40B4-BE49-F238E27FC236}">
                <a16:creationId xmlns:a16="http://schemas.microsoft.com/office/drawing/2014/main" id="{633FDE5F-C228-B9F1-D775-64BC3C0EAE61}"/>
              </a:ext>
            </a:extLst>
          </p:cNvPr>
          <p:cNvSpPr txBox="1">
            <a:spLocks/>
          </p:cNvSpPr>
          <p:nvPr/>
        </p:nvSpPr>
        <p:spPr>
          <a:xfrm>
            <a:off x="2381101" y="4413794"/>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CenterPoint Energy</a:t>
            </a:r>
          </a:p>
        </p:txBody>
      </p:sp>
      <p:sp>
        <p:nvSpPr>
          <p:cNvPr id="1103" name="TextBox 1102">
            <a:extLst>
              <a:ext uri="{FF2B5EF4-FFF2-40B4-BE49-F238E27FC236}">
                <a16:creationId xmlns:a16="http://schemas.microsoft.com/office/drawing/2014/main" id="{FDFB94EE-2ED1-1AA5-D4D6-A5BF4515D994}"/>
              </a:ext>
            </a:extLst>
          </p:cNvPr>
          <p:cNvSpPr txBox="1">
            <a:spLocks/>
          </p:cNvSpPr>
          <p:nvPr/>
        </p:nvSpPr>
        <p:spPr>
          <a:xfrm>
            <a:off x="2381101" y="3703561"/>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IREN</a:t>
            </a:r>
          </a:p>
        </p:txBody>
      </p:sp>
      <p:sp>
        <p:nvSpPr>
          <p:cNvPr id="1127" name="TextBox 1126">
            <a:extLst>
              <a:ext uri="{FF2B5EF4-FFF2-40B4-BE49-F238E27FC236}">
                <a16:creationId xmlns:a16="http://schemas.microsoft.com/office/drawing/2014/main" id="{CD67DBCF-FD24-FA65-48D9-D9BF47B66B28}"/>
              </a:ext>
            </a:extLst>
          </p:cNvPr>
          <p:cNvSpPr txBox="1">
            <a:spLocks/>
          </p:cNvSpPr>
          <p:nvPr/>
        </p:nvSpPr>
        <p:spPr>
          <a:xfrm>
            <a:off x="2381101" y="4777592"/>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a:t>Stream Datacenters</a:t>
            </a:r>
            <a:r>
              <a:rPr lang="en-US" sz="1200" baseline="30000"/>
              <a:t>2</a:t>
            </a:r>
            <a:endParaRPr lang="en-US" sz="1200"/>
          </a:p>
        </p:txBody>
      </p:sp>
      <p:sp>
        <p:nvSpPr>
          <p:cNvPr id="1128" name="TextBox 1127">
            <a:extLst>
              <a:ext uri="{FF2B5EF4-FFF2-40B4-BE49-F238E27FC236}">
                <a16:creationId xmlns:a16="http://schemas.microsoft.com/office/drawing/2014/main" id="{31A37A43-8299-F6C4-0D92-505FD0DA85BB}"/>
              </a:ext>
            </a:extLst>
          </p:cNvPr>
          <p:cNvSpPr txBox="1">
            <a:spLocks/>
          </p:cNvSpPr>
          <p:nvPr/>
        </p:nvSpPr>
        <p:spPr>
          <a:xfrm>
            <a:off x="2381101" y="5505189"/>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Agentic Infrastructure</a:t>
            </a:r>
            <a:r>
              <a:rPr lang="en-US" sz="1200" baseline="30000"/>
              <a:t>1</a:t>
            </a:r>
            <a:endParaRPr lang="en-US" sz="1200"/>
          </a:p>
        </p:txBody>
      </p:sp>
      <p:sp>
        <p:nvSpPr>
          <p:cNvPr id="1129" name="TextBox 1128">
            <a:extLst>
              <a:ext uri="{FF2B5EF4-FFF2-40B4-BE49-F238E27FC236}">
                <a16:creationId xmlns:a16="http://schemas.microsoft.com/office/drawing/2014/main" id="{9FDCB4DD-E534-E941-B0AF-1DFB0167E665}"/>
              </a:ext>
            </a:extLst>
          </p:cNvPr>
          <p:cNvSpPr txBox="1">
            <a:spLocks/>
          </p:cNvSpPr>
          <p:nvPr/>
        </p:nvSpPr>
        <p:spPr>
          <a:xfrm>
            <a:off x="2381101" y="5141390"/>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Provident Inc.</a:t>
            </a:r>
            <a:r>
              <a:rPr lang="en-US" sz="1200" baseline="30000"/>
              <a:t>2</a:t>
            </a:r>
            <a:endParaRPr lang="en-US" sz="1200"/>
          </a:p>
        </p:txBody>
      </p:sp>
      <p:sp>
        <p:nvSpPr>
          <p:cNvPr id="1132" name="TextBox 1131">
            <a:extLst>
              <a:ext uri="{FF2B5EF4-FFF2-40B4-BE49-F238E27FC236}">
                <a16:creationId xmlns:a16="http://schemas.microsoft.com/office/drawing/2014/main" id="{5554A087-33CF-0BCB-D974-724EF9394E7D}"/>
              </a:ext>
            </a:extLst>
          </p:cNvPr>
          <p:cNvSpPr txBox="1">
            <a:spLocks/>
          </p:cNvSpPr>
          <p:nvPr/>
        </p:nvSpPr>
        <p:spPr>
          <a:xfrm>
            <a:off x="4427833" y="514075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36" name="Picture 2" descr="Schaper Energy Consulting | LinkedIn">
            <a:extLst>
              <a:ext uri="{FF2B5EF4-FFF2-40B4-BE49-F238E27FC236}">
                <a16:creationId xmlns:a16="http://schemas.microsoft.com/office/drawing/2014/main" id="{AE5CFABC-20F9-924D-6E2E-857B8D1BB21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6004" y="1476779"/>
            <a:ext cx="246493" cy="2464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7" name="Picture 4" descr="The electricity provider Texans trust | Reliant Energy">
            <a:extLst>
              <a:ext uri="{FF2B5EF4-FFF2-40B4-BE49-F238E27FC236}">
                <a16:creationId xmlns:a16="http://schemas.microsoft.com/office/drawing/2014/main" id="{862AA5F5-4AC0-4CD1-A22E-F0EAC1F5AA7F}"/>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0799" r="804"/>
          <a:stretch>
            <a:fillRect/>
          </a:stretch>
        </p:blipFill>
        <p:spPr bwMode="auto">
          <a:xfrm>
            <a:off x="1119246" y="1813283"/>
            <a:ext cx="520008" cy="2925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8" name="Picture 6" descr="Crusoe, Blue Owl Capital, and Primary Digital">
            <a:extLst>
              <a:ext uri="{FF2B5EF4-FFF2-40B4-BE49-F238E27FC236}">
                <a16:creationId xmlns:a16="http://schemas.microsoft.com/office/drawing/2014/main" id="{7D0DB36B-0897-EC0D-1BA4-8A20097BBED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0060" y="2211856"/>
            <a:ext cx="818380" cy="222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9" name="Picture 1138">
            <a:extLst>
              <a:ext uri="{FF2B5EF4-FFF2-40B4-BE49-F238E27FC236}">
                <a16:creationId xmlns:a16="http://schemas.microsoft.com/office/drawing/2014/main" id="{61D8AF7E-9E95-292F-31E8-876F5CE68DED}"/>
              </a:ext>
            </a:extLst>
          </p:cNvPr>
          <p:cNvPicPr>
            <a:picLocks noChangeAspect="1"/>
          </p:cNvPicPr>
          <p:nvPr/>
        </p:nvPicPr>
        <p:blipFill>
          <a:blip r:embed="rId32">
            <a:clrChange>
              <a:clrFrom>
                <a:srgbClr val="DAD9C8"/>
              </a:clrFrom>
              <a:clrTo>
                <a:srgbClr val="DAD9C8">
                  <a:alpha val="0"/>
                </a:srgbClr>
              </a:clrTo>
            </a:clrChange>
          </a:blip>
          <a:stretch>
            <a:fillRect/>
          </a:stretch>
        </p:blipFill>
        <p:spPr>
          <a:xfrm>
            <a:off x="941890" y="2559160"/>
            <a:ext cx="874720" cy="255962"/>
          </a:xfrm>
          <a:prstGeom prst="rect">
            <a:avLst/>
          </a:prstGeom>
          <a:ln>
            <a:noFill/>
          </a:ln>
        </p:spPr>
      </p:pic>
      <p:pic>
        <p:nvPicPr>
          <p:cNvPr id="1140" name="Picture 8" descr="Lancium and Layer1 Settle Patent Infringement Suit">
            <a:extLst>
              <a:ext uri="{FF2B5EF4-FFF2-40B4-BE49-F238E27FC236}">
                <a16:creationId xmlns:a16="http://schemas.microsoft.com/office/drawing/2014/main" id="{328D3509-DD4A-B93F-3948-019E96812076}"/>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a:fillRect/>
          </a:stretch>
        </p:blipFill>
        <p:spPr bwMode="auto">
          <a:xfrm>
            <a:off x="914261" y="2964917"/>
            <a:ext cx="929978" cy="1720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1" name="Picture 10" descr="Skybox Datacenters Data Center Locations">
            <a:extLst>
              <a:ext uri="{FF2B5EF4-FFF2-40B4-BE49-F238E27FC236}">
                <a16:creationId xmlns:a16="http://schemas.microsoft.com/office/drawing/2014/main" id="{045A32BB-5FFB-97B8-9CC4-66F45654A8DE}"/>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a:stretch>
            <a:fillRect/>
          </a:stretch>
        </p:blipFill>
        <p:spPr bwMode="auto">
          <a:xfrm>
            <a:off x="903922" y="3299393"/>
            <a:ext cx="950656" cy="2306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2" name="Picture 12" descr="Oncor Electric Delivery Company LLC - Bonham Area Chamber of ...">
            <a:extLst>
              <a:ext uri="{FF2B5EF4-FFF2-40B4-BE49-F238E27FC236}">
                <a16:creationId xmlns:a16="http://schemas.microsoft.com/office/drawing/2014/main" id="{3592FA7A-1391-477F-741C-9C0BB969DC8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32154" y="3989365"/>
            <a:ext cx="494193" cy="305929"/>
          </a:xfrm>
          <a:prstGeom prst="rect">
            <a:avLst/>
          </a:prstGeom>
          <a:ln>
            <a:noFill/>
          </a:ln>
          <a:extLst>
            <a:ext uri="{909E8E84-426E-40DD-AFC4-6F175D3DCCD1}">
              <a14:hiddenFill xmlns:a14="http://schemas.microsoft.com/office/drawing/2010/main">
                <a:solidFill>
                  <a:srgbClr val="FFFFFF"/>
                </a:solidFill>
              </a14:hiddenFill>
            </a:ext>
          </a:extLst>
        </p:spPr>
      </p:pic>
      <p:pic>
        <p:nvPicPr>
          <p:cNvPr id="1143" name="Picture 14" descr="centerpoint-energy-logo-vector - Redesign, Inc.">
            <a:extLst>
              <a:ext uri="{FF2B5EF4-FFF2-40B4-BE49-F238E27FC236}">
                <a16:creationId xmlns:a16="http://schemas.microsoft.com/office/drawing/2014/main" id="{E1C9E9D1-D5FD-BDC5-522F-026584F1E48B}"/>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0515" b="20843"/>
          <a:stretch>
            <a:fillRect/>
          </a:stretch>
        </p:blipFill>
        <p:spPr bwMode="auto">
          <a:xfrm>
            <a:off x="1016754" y="4364412"/>
            <a:ext cx="724993" cy="2834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4" name="Picture 1143">
            <a:extLst>
              <a:ext uri="{FF2B5EF4-FFF2-40B4-BE49-F238E27FC236}">
                <a16:creationId xmlns:a16="http://schemas.microsoft.com/office/drawing/2014/main" id="{767585C6-D460-01BA-43F2-3556F0502A86}"/>
              </a:ext>
            </a:extLst>
          </p:cNvPr>
          <p:cNvPicPr>
            <a:picLocks noChangeAspect="1"/>
          </p:cNvPicPr>
          <p:nvPr/>
        </p:nvPicPr>
        <p:blipFill>
          <a:blip r:embed="rId37"/>
          <a:stretch>
            <a:fillRect/>
          </a:stretch>
        </p:blipFill>
        <p:spPr>
          <a:xfrm>
            <a:off x="1125070" y="3636779"/>
            <a:ext cx="508360" cy="283508"/>
          </a:xfrm>
          <a:prstGeom prst="rect">
            <a:avLst/>
          </a:prstGeom>
          <a:ln>
            <a:noFill/>
          </a:ln>
        </p:spPr>
      </p:pic>
      <p:pic>
        <p:nvPicPr>
          <p:cNvPr id="1145" name="Picture 16" descr="Stream Data Centers: Company Profile, Data Center Locations">
            <a:extLst>
              <a:ext uri="{FF2B5EF4-FFF2-40B4-BE49-F238E27FC236}">
                <a16:creationId xmlns:a16="http://schemas.microsoft.com/office/drawing/2014/main" id="{F1959764-6B2A-EC24-991E-1C9A8D375B4F}"/>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7429" y="4760245"/>
            <a:ext cx="1063643" cy="219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6" name="Picture 1145">
            <a:extLst>
              <a:ext uri="{FF2B5EF4-FFF2-40B4-BE49-F238E27FC236}">
                <a16:creationId xmlns:a16="http://schemas.microsoft.com/office/drawing/2014/main" id="{FF2E0298-DDEC-F7DA-47C2-06047B8A21EE}"/>
              </a:ext>
            </a:extLst>
          </p:cNvPr>
          <p:cNvPicPr>
            <a:picLocks noChangeAspect="1"/>
          </p:cNvPicPr>
          <p:nvPr/>
        </p:nvPicPr>
        <p:blipFill>
          <a:blip r:embed="rId39">
            <a:clrChange>
              <a:clrFrom>
                <a:srgbClr val="F0F2F7"/>
              </a:clrFrom>
              <a:clrTo>
                <a:srgbClr val="F0F2F7">
                  <a:alpha val="0"/>
                </a:srgbClr>
              </a:clrTo>
            </a:clrChange>
          </a:blip>
          <a:stretch>
            <a:fillRect/>
          </a:stretch>
        </p:blipFill>
        <p:spPr>
          <a:xfrm>
            <a:off x="873010" y="5485673"/>
            <a:ext cx="1012479" cy="223697"/>
          </a:xfrm>
          <a:prstGeom prst="rect">
            <a:avLst/>
          </a:prstGeom>
          <a:ln>
            <a:noFill/>
          </a:ln>
        </p:spPr>
      </p:pic>
      <p:pic>
        <p:nvPicPr>
          <p:cNvPr id="1147" name="Picture 1146">
            <a:extLst>
              <a:ext uri="{FF2B5EF4-FFF2-40B4-BE49-F238E27FC236}">
                <a16:creationId xmlns:a16="http://schemas.microsoft.com/office/drawing/2014/main" id="{6F51D64B-00FB-2169-EC07-0A811E674A49}"/>
              </a:ext>
            </a:extLst>
          </p:cNvPr>
          <p:cNvPicPr>
            <a:picLocks noChangeAspect="1"/>
          </p:cNvPicPr>
          <p:nvPr/>
        </p:nvPicPr>
        <p:blipFill>
          <a:blip r:embed="rId40"/>
          <a:stretch>
            <a:fillRect/>
          </a:stretch>
        </p:blipFill>
        <p:spPr>
          <a:xfrm>
            <a:off x="1127983" y="5090410"/>
            <a:ext cx="502533" cy="286621"/>
          </a:xfrm>
          <a:prstGeom prst="rect">
            <a:avLst/>
          </a:prstGeom>
          <a:ln>
            <a:noFill/>
          </a:ln>
        </p:spPr>
      </p:pic>
      <p:pic>
        <p:nvPicPr>
          <p:cNvPr id="1154" name="Picture 18" descr="Vistra to Acquire Equity Interests of Vistra Vision LLC from ...">
            <a:extLst>
              <a:ext uri="{FF2B5EF4-FFF2-40B4-BE49-F238E27FC236}">
                <a16:creationId xmlns:a16="http://schemas.microsoft.com/office/drawing/2014/main" id="{CF7F2D7A-399E-68B8-B893-7B90A4FE13FE}"/>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a:stretch>
            <a:fillRect/>
          </a:stretch>
        </p:blipFill>
        <p:spPr bwMode="auto">
          <a:xfrm>
            <a:off x="6762152" y="1504831"/>
            <a:ext cx="800838" cy="1818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5" name="Picture 1154">
            <a:extLst>
              <a:ext uri="{FF2B5EF4-FFF2-40B4-BE49-F238E27FC236}">
                <a16:creationId xmlns:a16="http://schemas.microsoft.com/office/drawing/2014/main" id="{8500C672-35EF-0CE2-0F0E-AE0C82DF9DEB}"/>
              </a:ext>
            </a:extLst>
          </p:cNvPr>
          <p:cNvPicPr>
            <a:picLocks noChangeAspect="1"/>
          </p:cNvPicPr>
          <p:nvPr/>
        </p:nvPicPr>
        <p:blipFill>
          <a:blip r:embed="rId42"/>
          <a:stretch>
            <a:fillRect/>
          </a:stretch>
        </p:blipFill>
        <p:spPr>
          <a:xfrm>
            <a:off x="6886177" y="1822331"/>
            <a:ext cx="552788" cy="274434"/>
          </a:xfrm>
          <a:prstGeom prst="rect">
            <a:avLst/>
          </a:prstGeom>
          <a:ln>
            <a:noFill/>
          </a:ln>
        </p:spPr>
      </p:pic>
      <p:pic>
        <p:nvPicPr>
          <p:cNvPr id="1156" name="Picture 20" descr="TEBA - Texas Energy Buyers Alliance">
            <a:extLst>
              <a:ext uri="{FF2B5EF4-FFF2-40B4-BE49-F238E27FC236}">
                <a16:creationId xmlns:a16="http://schemas.microsoft.com/office/drawing/2014/main" id="{E3E6C497-3DB8-612A-C3F8-9FEE161E34F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51509" y="2159049"/>
            <a:ext cx="822125" cy="328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7" name="Picture 22" descr="Product Manager (Bitcurrent) - Satoshi Energy">
            <a:extLst>
              <a:ext uri="{FF2B5EF4-FFF2-40B4-BE49-F238E27FC236}">
                <a16:creationId xmlns:a16="http://schemas.microsoft.com/office/drawing/2014/main" id="{5C738A41-753D-728D-F306-F0BFB80E4EE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578368" y="2597308"/>
            <a:ext cx="1168405" cy="179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58" name="TextBox 1157">
            <a:extLst>
              <a:ext uri="{FF2B5EF4-FFF2-40B4-BE49-F238E27FC236}">
                <a16:creationId xmlns:a16="http://schemas.microsoft.com/office/drawing/2014/main" id="{E516918C-0C4F-A817-9386-B30F4A3FB856}"/>
              </a:ext>
            </a:extLst>
          </p:cNvPr>
          <p:cNvSpPr txBox="1">
            <a:spLocks/>
          </p:cNvSpPr>
          <p:nvPr/>
        </p:nvSpPr>
        <p:spPr>
          <a:xfrm>
            <a:off x="6578368" y="3331636"/>
            <a:ext cx="2026919" cy="1661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lnSpc>
                <a:spcPct val="90000"/>
              </a:lnSpc>
              <a:spcAft>
                <a:spcPts val="0"/>
              </a:spcAft>
            </a:pPr>
            <a:r>
              <a:rPr lang="en-US" sz="1200"/>
              <a:t>3-Waters Technical Services</a:t>
            </a:r>
          </a:p>
        </p:txBody>
      </p:sp>
      <p:pic>
        <p:nvPicPr>
          <p:cNvPr id="1159" name="Picture 1158">
            <a:extLst>
              <a:ext uri="{FF2B5EF4-FFF2-40B4-BE49-F238E27FC236}">
                <a16:creationId xmlns:a16="http://schemas.microsoft.com/office/drawing/2014/main" id="{B1462DE4-6C53-3E66-02BE-1ADB00F743F8}"/>
              </a:ext>
            </a:extLst>
          </p:cNvPr>
          <p:cNvPicPr>
            <a:picLocks noChangeAspect="1"/>
          </p:cNvPicPr>
          <p:nvPr/>
        </p:nvPicPr>
        <p:blipFill>
          <a:blip r:embed="rId45"/>
          <a:stretch>
            <a:fillRect/>
          </a:stretch>
        </p:blipFill>
        <p:spPr>
          <a:xfrm>
            <a:off x="7025936" y="2903707"/>
            <a:ext cx="273269" cy="294463"/>
          </a:xfrm>
          <a:prstGeom prst="rect">
            <a:avLst/>
          </a:prstGeom>
          <a:ln>
            <a:noFill/>
          </a:ln>
        </p:spPr>
      </p:pic>
      <p:pic>
        <p:nvPicPr>
          <p:cNvPr id="1160" name="Picture 1159">
            <a:extLst>
              <a:ext uri="{FF2B5EF4-FFF2-40B4-BE49-F238E27FC236}">
                <a16:creationId xmlns:a16="http://schemas.microsoft.com/office/drawing/2014/main" id="{17EAFE91-4731-98F6-6987-8999B7E5F91B}"/>
              </a:ext>
            </a:extLst>
          </p:cNvPr>
          <p:cNvPicPr>
            <a:picLocks noChangeAspect="1"/>
          </p:cNvPicPr>
          <p:nvPr/>
        </p:nvPicPr>
        <p:blipFill>
          <a:blip r:embed="rId46"/>
          <a:stretch>
            <a:fillRect/>
          </a:stretch>
        </p:blipFill>
        <p:spPr>
          <a:xfrm>
            <a:off x="6791276" y="3649691"/>
            <a:ext cx="742589" cy="257684"/>
          </a:xfrm>
          <a:prstGeom prst="rect">
            <a:avLst/>
          </a:prstGeom>
          <a:ln>
            <a:noFill/>
          </a:ln>
        </p:spPr>
      </p:pic>
      <p:pic>
        <p:nvPicPr>
          <p:cNvPr id="1161" name="Picture 1160">
            <a:extLst>
              <a:ext uri="{FF2B5EF4-FFF2-40B4-BE49-F238E27FC236}">
                <a16:creationId xmlns:a16="http://schemas.microsoft.com/office/drawing/2014/main" id="{65E55DB4-E5B9-06FF-4989-DA96476DE544}"/>
              </a:ext>
            </a:extLst>
          </p:cNvPr>
          <p:cNvPicPr>
            <a:picLocks noChangeAspect="1"/>
          </p:cNvPicPr>
          <p:nvPr/>
        </p:nvPicPr>
        <p:blipFill>
          <a:blip r:embed="rId47"/>
          <a:srcRect t="37843" b="37843"/>
          <a:stretch>
            <a:fillRect/>
          </a:stretch>
        </p:blipFill>
        <p:spPr>
          <a:xfrm>
            <a:off x="6779926" y="4048691"/>
            <a:ext cx="765289" cy="187277"/>
          </a:xfrm>
          <a:prstGeom prst="rect">
            <a:avLst/>
          </a:prstGeom>
          <a:ln>
            <a:noFill/>
          </a:ln>
        </p:spPr>
      </p:pic>
      <p:pic>
        <p:nvPicPr>
          <p:cNvPr id="1162" name="Picture 8" descr="Download American Electric Power (AEP) Logo in SVG Vector or ...">
            <a:extLst>
              <a:ext uri="{FF2B5EF4-FFF2-40B4-BE49-F238E27FC236}">
                <a16:creationId xmlns:a16="http://schemas.microsoft.com/office/drawing/2014/main" id="{900F26E3-50C8-E1D5-E79E-66112946C95B}"/>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l="8923" t="14456" r="8923" b="14456"/>
          <a:stretch>
            <a:fillRect/>
          </a:stretch>
        </p:blipFill>
        <p:spPr bwMode="auto">
          <a:xfrm>
            <a:off x="6930151" y="4371422"/>
            <a:ext cx="464839" cy="2694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3" name="Picture 10" descr="MONARCH ENERGY">
            <a:extLst>
              <a:ext uri="{FF2B5EF4-FFF2-40B4-BE49-F238E27FC236}">
                <a16:creationId xmlns:a16="http://schemas.microsoft.com/office/drawing/2014/main" id="{42C859B5-EF9B-B441-6D51-6244E194050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791765" y="4753292"/>
            <a:ext cx="741611" cy="233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4" name="Picture 12" descr="Crow Holdings Announces Joint Venture With Leading Global ...">
            <a:extLst>
              <a:ext uri="{FF2B5EF4-FFF2-40B4-BE49-F238E27FC236}">
                <a16:creationId xmlns:a16="http://schemas.microsoft.com/office/drawing/2014/main" id="{0AC3FD0F-9398-A360-BBB7-232E38149605}"/>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96558" y="5099849"/>
            <a:ext cx="532025" cy="2677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65" name="TextBox 1164">
            <a:extLst>
              <a:ext uri="{FF2B5EF4-FFF2-40B4-BE49-F238E27FC236}">
                <a16:creationId xmlns:a16="http://schemas.microsoft.com/office/drawing/2014/main" id="{E41EE688-E07E-4F4C-88E4-BBB1A84B5A8A}"/>
              </a:ext>
            </a:extLst>
          </p:cNvPr>
          <p:cNvSpPr txBox="1">
            <a:spLocks/>
          </p:cNvSpPr>
          <p:nvPr/>
        </p:nvSpPr>
        <p:spPr>
          <a:xfrm>
            <a:off x="8108424"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Vistra</a:t>
            </a:r>
            <a:endParaRPr lang="en-US" sz="1200"/>
          </a:p>
        </p:txBody>
      </p:sp>
      <p:sp>
        <p:nvSpPr>
          <p:cNvPr id="1166" name="TextBox 1165">
            <a:extLst>
              <a:ext uri="{FF2B5EF4-FFF2-40B4-BE49-F238E27FC236}">
                <a16:creationId xmlns:a16="http://schemas.microsoft.com/office/drawing/2014/main" id="{A331089E-3D85-5C3C-5C17-E54F21E531BF}"/>
              </a:ext>
            </a:extLst>
          </p:cNvPr>
          <p:cNvSpPr txBox="1">
            <a:spLocks/>
          </p:cNvSpPr>
          <p:nvPr/>
        </p:nvSpPr>
        <p:spPr>
          <a:xfrm>
            <a:off x="8108424"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Eolic</a:t>
            </a:r>
          </a:p>
        </p:txBody>
      </p:sp>
      <p:sp>
        <p:nvSpPr>
          <p:cNvPr id="1167" name="TextBox 1166">
            <a:extLst>
              <a:ext uri="{FF2B5EF4-FFF2-40B4-BE49-F238E27FC236}">
                <a16:creationId xmlns:a16="http://schemas.microsoft.com/office/drawing/2014/main" id="{13E49DA8-B2BC-0220-DD63-AEF1FBD5CAF6}"/>
              </a:ext>
            </a:extLst>
          </p:cNvPr>
          <p:cNvSpPr txBox="1">
            <a:spLocks/>
          </p:cNvSpPr>
          <p:nvPr/>
        </p:nvSpPr>
        <p:spPr>
          <a:xfrm>
            <a:off x="8108424"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TEBA</a:t>
            </a:r>
          </a:p>
        </p:txBody>
      </p:sp>
      <p:sp>
        <p:nvSpPr>
          <p:cNvPr id="1168" name="TextBox 1167">
            <a:extLst>
              <a:ext uri="{FF2B5EF4-FFF2-40B4-BE49-F238E27FC236}">
                <a16:creationId xmlns:a16="http://schemas.microsoft.com/office/drawing/2014/main" id="{887B7972-E1AC-A934-37C4-98CADE4BB0B1}"/>
              </a:ext>
            </a:extLst>
          </p:cNvPr>
          <p:cNvSpPr txBox="1">
            <a:spLocks/>
          </p:cNvSpPr>
          <p:nvPr/>
        </p:nvSpPr>
        <p:spPr>
          <a:xfrm>
            <a:off x="8108424"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Satoshi Energy</a:t>
            </a:r>
          </a:p>
        </p:txBody>
      </p:sp>
      <p:sp>
        <p:nvSpPr>
          <p:cNvPr id="1169" name="TextBox 1168">
            <a:extLst>
              <a:ext uri="{FF2B5EF4-FFF2-40B4-BE49-F238E27FC236}">
                <a16:creationId xmlns:a16="http://schemas.microsoft.com/office/drawing/2014/main" id="{3D351D7E-EF7D-F3B4-E417-DCA454FCCEAD}"/>
              </a:ext>
            </a:extLst>
          </p:cNvPr>
          <p:cNvSpPr txBox="1">
            <a:spLocks/>
          </p:cNvSpPr>
          <p:nvPr/>
        </p:nvSpPr>
        <p:spPr>
          <a:xfrm>
            <a:off x="8108424"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Black Mountain</a:t>
            </a:r>
          </a:p>
        </p:txBody>
      </p:sp>
      <p:sp>
        <p:nvSpPr>
          <p:cNvPr id="1170" name="TextBox 1169">
            <a:extLst>
              <a:ext uri="{FF2B5EF4-FFF2-40B4-BE49-F238E27FC236}">
                <a16:creationId xmlns:a16="http://schemas.microsoft.com/office/drawing/2014/main" id="{C664C881-B672-06E1-B101-98345C8BC657}"/>
              </a:ext>
            </a:extLst>
          </p:cNvPr>
          <p:cNvSpPr txBox="1">
            <a:spLocks/>
          </p:cNvSpPr>
          <p:nvPr/>
        </p:nvSpPr>
        <p:spPr>
          <a:xfrm>
            <a:off x="8108424"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Sandow Lakes Energy</a:t>
            </a:r>
          </a:p>
        </p:txBody>
      </p:sp>
      <p:sp>
        <p:nvSpPr>
          <p:cNvPr id="1171" name="TextBox 1170">
            <a:extLst>
              <a:ext uri="{FF2B5EF4-FFF2-40B4-BE49-F238E27FC236}">
                <a16:creationId xmlns:a16="http://schemas.microsoft.com/office/drawing/2014/main" id="{6E7CA0AE-2F9E-5E05-3761-6C4EEF0BFB3A}"/>
              </a:ext>
            </a:extLst>
          </p:cNvPr>
          <p:cNvSpPr txBox="1">
            <a:spLocks/>
          </p:cNvSpPr>
          <p:nvPr/>
        </p:nvSpPr>
        <p:spPr>
          <a:xfrm>
            <a:off x="8108424"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Emerald AI</a:t>
            </a:r>
          </a:p>
        </p:txBody>
      </p:sp>
      <p:sp>
        <p:nvSpPr>
          <p:cNvPr id="1172" name="TextBox 1171">
            <a:extLst>
              <a:ext uri="{FF2B5EF4-FFF2-40B4-BE49-F238E27FC236}">
                <a16:creationId xmlns:a16="http://schemas.microsoft.com/office/drawing/2014/main" id="{E58FFE79-7CCD-C76A-2077-1899F2625A78}"/>
              </a:ext>
            </a:extLst>
          </p:cNvPr>
          <p:cNvSpPr txBox="1">
            <a:spLocks/>
          </p:cNvSpPr>
          <p:nvPr/>
        </p:nvSpPr>
        <p:spPr>
          <a:xfrm>
            <a:off x="8108424"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AEP</a:t>
            </a:r>
          </a:p>
        </p:txBody>
      </p:sp>
      <p:sp>
        <p:nvSpPr>
          <p:cNvPr id="1173" name="TextBox 1172">
            <a:extLst>
              <a:ext uri="{FF2B5EF4-FFF2-40B4-BE49-F238E27FC236}">
                <a16:creationId xmlns:a16="http://schemas.microsoft.com/office/drawing/2014/main" id="{09987D07-88BD-34E6-09BF-41CB391ABFBA}"/>
              </a:ext>
            </a:extLst>
          </p:cNvPr>
          <p:cNvSpPr txBox="1">
            <a:spLocks/>
          </p:cNvSpPr>
          <p:nvPr/>
        </p:nvSpPr>
        <p:spPr>
          <a:xfrm>
            <a:off x="8108424"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Monarch Energy</a:t>
            </a:r>
          </a:p>
        </p:txBody>
      </p:sp>
      <p:sp>
        <p:nvSpPr>
          <p:cNvPr id="1174" name="TextBox 1173">
            <a:extLst>
              <a:ext uri="{FF2B5EF4-FFF2-40B4-BE49-F238E27FC236}">
                <a16:creationId xmlns:a16="http://schemas.microsoft.com/office/drawing/2014/main" id="{90C95691-1D90-DCED-DACB-72C9B57FFEB1}"/>
              </a:ext>
            </a:extLst>
          </p:cNvPr>
          <p:cNvSpPr txBox="1">
            <a:spLocks/>
          </p:cNvSpPr>
          <p:nvPr/>
        </p:nvSpPr>
        <p:spPr>
          <a:xfrm>
            <a:off x="8108424"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Crow Holdings</a:t>
            </a:r>
          </a:p>
        </p:txBody>
      </p:sp>
      <p:sp>
        <p:nvSpPr>
          <p:cNvPr id="120" name="Rectangle 119">
            <a:extLst>
              <a:ext uri="{FF2B5EF4-FFF2-40B4-BE49-F238E27FC236}">
                <a16:creationId xmlns:a16="http://schemas.microsoft.com/office/drawing/2014/main" id="{260AE8B3-A560-3AB6-8212-75AD14B80198}"/>
              </a:ext>
            </a:extLst>
          </p:cNvPr>
          <p:cNvSpPr>
            <a:spLocks/>
          </p:cNvSpPr>
          <p:nvPr/>
        </p:nvSpPr>
        <p:spPr>
          <a:xfrm>
            <a:off x="6331009"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5" name="TextBox 1174">
            <a:extLst>
              <a:ext uri="{FF2B5EF4-FFF2-40B4-BE49-F238E27FC236}">
                <a16:creationId xmlns:a16="http://schemas.microsoft.com/office/drawing/2014/main" id="{895D26A3-E573-E7D8-1087-5EBADE81920E}"/>
              </a:ext>
            </a:extLst>
          </p:cNvPr>
          <p:cNvSpPr txBox="1">
            <a:spLocks/>
          </p:cNvSpPr>
          <p:nvPr/>
        </p:nvSpPr>
        <p:spPr>
          <a:xfrm>
            <a:off x="8108424" y="5505189"/>
            <a:ext cx="1707274" cy="1846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Zero Emission Grid</a:t>
            </a:r>
          </a:p>
        </p:txBody>
      </p:sp>
      <p:sp>
        <p:nvSpPr>
          <p:cNvPr id="18" name="TextBox 17">
            <a:extLst>
              <a:ext uri="{FF2B5EF4-FFF2-40B4-BE49-F238E27FC236}">
                <a16:creationId xmlns:a16="http://schemas.microsoft.com/office/drawing/2014/main" id="{377BF53A-1D51-0216-5EB8-EDB726966EEC}"/>
              </a:ext>
            </a:extLst>
          </p:cNvPr>
          <p:cNvSpPr txBox="1">
            <a:spLocks/>
          </p:cNvSpPr>
          <p:nvPr/>
        </p:nvSpPr>
        <p:spPr>
          <a:xfrm>
            <a:off x="633100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19" name="TextBox 18">
            <a:extLst>
              <a:ext uri="{FF2B5EF4-FFF2-40B4-BE49-F238E27FC236}">
                <a16:creationId xmlns:a16="http://schemas.microsoft.com/office/drawing/2014/main" id="{1ADA0872-1B39-1EB9-D2CF-50E878F826D4}"/>
              </a:ext>
            </a:extLst>
          </p:cNvPr>
          <p:cNvSpPr txBox="1">
            <a:spLocks/>
          </p:cNvSpPr>
          <p:nvPr/>
        </p:nvSpPr>
        <p:spPr>
          <a:xfrm>
            <a:off x="9929990" y="1098710"/>
            <a:ext cx="1707274"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1176" name="TextBox 1175">
            <a:extLst>
              <a:ext uri="{FF2B5EF4-FFF2-40B4-BE49-F238E27FC236}">
                <a16:creationId xmlns:a16="http://schemas.microsoft.com/office/drawing/2014/main" id="{670B893A-9AB0-B5A8-4AA7-3FDC5FBBBEA4}"/>
              </a:ext>
            </a:extLst>
          </p:cNvPr>
          <p:cNvSpPr txBox="1">
            <a:spLocks/>
          </p:cNvSpPr>
          <p:nvPr/>
        </p:nvSpPr>
        <p:spPr>
          <a:xfrm>
            <a:off x="9929990"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7" name="TextBox 1176">
            <a:extLst>
              <a:ext uri="{FF2B5EF4-FFF2-40B4-BE49-F238E27FC236}">
                <a16:creationId xmlns:a16="http://schemas.microsoft.com/office/drawing/2014/main" id="{F425B7F1-1538-090B-A5CB-6A61A94B8836}"/>
              </a:ext>
            </a:extLst>
          </p:cNvPr>
          <p:cNvSpPr txBox="1">
            <a:spLocks/>
          </p:cNvSpPr>
          <p:nvPr/>
        </p:nvSpPr>
        <p:spPr>
          <a:xfrm>
            <a:off x="9929990"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8" name="TextBox 1177">
            <a:extLst>
              <a:ext uri="{FF2B5EF4-FFF2-40B4-BE49-F238E27FC236}">
                <a16:creationId xmlns:a16="http://schemas.microsoft.com/office/drawing/2014/main" id="{16810813-6788-4E12-5969-164B2B9E4391}"/>
              </a:ext>
            </a:extLst>
          </p:cNvPr>
          <p:cNvSpPr txBox="1">
            <a:spLocks/>
          </p:cNvSpPr>
          <p:nvPr/>
        </p:nvSpPr>
        <p:spPr>
          <a:xfrm>
            <a:off x="9929990"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9" name="TextBox 1178">
            <a:extLst>
              <a:ext uri="{FF2B5EF4-FFF2-40B4-BE49-F238E27FC236}">
                <a16:creationId xmlns:a16="http://schemas.microsoft.com/office/drawing/2014/main" id="{EF87763D-006B-E118-9487-8D5D298A70EC}"/>
              </a:ext>
            </a:extLst>
          </p:cNvPr>
          <p:cNvSpPr txBox="1">
            <a:spLocks/>
          </p:cNvSpPr>
          <p:nvPr/>
        </p:nvSpPr>
        <p:spPr>
          <a:xfrm>
            <a:off x="9929990"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0" name="TextBox 1179">
            <a:extLst>
              <a:ext uri="{FF2B5EF4-FFF2-40B4-BE49-F238E27FC236}">
                <a16:creationId xmlns:a16="http://schemas.microsoft.com/office/drawing/2014/main" id="{5B70F165-5141-7E01-6B75-A124D8BC2AF1}"/>
              </a:ext>
            </a:extLst>
          </p:cNvPr>
          <p:cNvSpPr txBox="1">
            <a:spLocks/>
          </p:cNvSpPr>
          <p:nvPr/>
        </p:nvSpPr>
        <p:spPr>
          <a:xfrm>
            <a:off x="9929990" y="3322403"/>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1" name="TextBox 1180">
            <a:extLst>
              <a:ext uri="{FF2B5EF4-FFF2-40B4-BE49-F238E27FC236}">
                <a16:creationId xmlns:a16="http://schemas.microsoft.com/office/drawing/2014/main" id="{9A132983-0BF4-C49C-1297-E501377B2AC3}"/>
              </a:ext>
            </a:extLst>
          </p:cNvPr>
          <p:cNvSpPr txBox="1">
            <a:spLocks/>
          </p:cNvSpPr>
          <p:nvPr/>
        </p:nvSpPr>
        <p:spPr>
          <a:xfrm>
            <a:off x="9929990"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2" name="TextBox 1181">
            <a:extLst>
              <a:ext uri="{FF2B5EF4-FFF2-40B4-BE49-F238E27FC236}">
                <a16:creationId xmlns:a16="http://schemas.microsoft.com/office/drawing/2014/main" id="{E60A94A9-C917-0AEE-08E6-5FE045F6F90B}"/>
              </a:ext>
            </a:extLst>
          </p:cNvPr>
          <p:cNvSpPr txBox="1">
            <a:spLocks/>
          </p:cNvSpPr>
          <p:nvPr/>
        </p:nvSpPr>
        <p:spPr>
          <a:xfrm>
            <a:off x="9929990"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3" name="TextBox 1182">
            <a:extLst>
              <a:ext uri="{FF2B5EF4-FFF2-40B4-BE49-F238E27FC236}">
                <a16:creationId xmlns:a16="http://schemas.microsoft.com/office/drawing/2014/main" id="{9A7E66F5-822F-C43F-3DFC-7A553EAEFE3C}"/>
              </a:ext>
            </a:extLst>
          </p:cNvPr>
          <p:cNvSpPr txBox="1">
            <a:spLocks/>
          </p:cNvSpPr>
          <p:nvPr/>
        </p:nvSpPr>
        <p:spPr>
          <a:xfrm>
            <a:off x="9929990"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4" name="TextBox 1183">
            <a:extLst>
              <a:ext uri="{FF2B5EF4-FFF2-40B4-BE49-F238E27FC236}">
                <a16:creationId xmlns:a16="http://schemas.microsoft.com/office/drawing/2014/main" id="{D76BDB1B-AC6A-1EFD-8056-D3F2D45D564F}"/>
              </a:ext>
            </a:extLst>
          </p:cNvPr>
          <p:cNvSpPr txBox="1">
            <a:spLocks/>
          </p:cNvSpPr>
          <p:nvPr/>
        </p:nvSpPr>
        <p:spPr>
          <a:xfrm>
            <a:off x="9929990"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5" name="TextBox 1184">
            <a:extLst>
              <a:ext uri="{FF2B5EF4-FFF2-40B4-BE49-F238E27FC236}">
                <a16:creationId xmlns:a16="http://schemas.microsoft.com/office/drawing/2014/main" id="{06BCAFDF-5CC5-0646-0688-09133D2E1BB1}"/>
              </a:ext>
            </a:extLst>
          </p:cNvPr>
          <p:cNvSpPr txBox="1">
            <a:spLocks/>
          </p:cNvSpPr>
          <p:nvPr/>
        </p:nvSpPr>
        <p:spPr>
          <a:xfrm>
            <a:off x="9929990"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6" name="TextBox 1185">
            <a:extLst>
              <a:ext uri="{FF2B5EF4-FFF2-40B4-BE49-F238E27FC236}">
                <a16:creationId xmlns:a16="http://schemas.microsoft.com/office/drawing/2014/main" id="{03155277-C41B-9978-C553-0EC4165D72C7}"/>
              </a:ext>
            </a:extLst>
          </p:cNvPr>
          <p:cNvSpPr txBox="1">
            <a:spLocks/>
          </p:cNvSpPr>
          <p:nvPr/>
        </p:nvSpPr>
        <p:spPr>
          <a:xfrm>
            <a:off x="9929990"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7" name="TextBox 1186">
            <a:extLst>
              <a:ext uri="{FF2B5EF4-FFF2-40B4-BE49-F238E27FC236}">
                <a16:creationId xmlns:a16="http://schemas.microsoft.com/office/drawing/2014/main" id="{6F5513F7-C74E-F342-19B5-8EB2D8727C1E}"/>
              </a:ext>
            </a:extLst>
          </p:cNvPr>
          <p:cNvSpPr txBox="1">
            <a:spLocks/>
          </p:cNvSpPr>
          <p:nvPr/>
        </p:nvSpPr>
        <p:spPr>
          <a:xfrm>
            <a:off x="9929990" y="550518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88" name="Picture 1187">
            <a:extLst>
              <a:ext uri="{FF2B5EF4-FFF2-40B4-BE49-F238E27FC236}">
                <a16:creationId xmlns:a16="http://schemas.microsoft.com/office/drawing/2014/main" id="{D55B1595-308E-32CF-8BEC-E307E47F6F43}"/>
              </a:ext>
            </a:extLst>
          </p:cNvPr>
          <p:cNvPicPr>
            <a:picLocks noChangeAspect="1"/>
          </p:cNvPicPr>
          <p:nvPr/>
        </p:nvPicPr>
        <p:blipFill>
          <a:blip r:embed="rId51"/>
          <a:stretch>
            <a:fillRect/>
          </a:stretch>
        </p:blipFill>
        <p:spPr>
          <a:xfrm>
            <a:off x="6830055" y="5470901"/>
            <a:ext cx="665031" cy="253241"/>
          </a:xfrm>
          <a:prstGeom prst="rect">
            <a:avLst/>
          </a:prstGeom>
          <a:ln>
            <a:noFill/>
          </a:ln>
        </p:spPr>
      </p:pic>
      <p:cxnSp>
        <p:nvCxnSpPr>
          <p:cNvPr id="1198" name="LineBasicStrong 6">
            <a:extLst>
              <a:ext uri="{FF2B5EF4-FFF2-40B4-BE49-F238E27FC236}">
                <a16:creationId xmlns:a16="http://schemas.microsoft.com/office/drawing/2014/main" id="{CAF6EEA7-273B-CD4D-31B2-40C166933F3E}"/>
              </a:ext>
            </a:extLst>
          </p:cNvPr>
          <p:cNvCxnSpPr>
            <a:cxnSpLocks/>
          </p:cNvCxnSpPr>
          <p:nvPr>
            <p:custDataLst>
              <p:tags r:id="rId14"/>
            </p:custDataLst>
          </p:nvPr>
        </p:nvCxnSpPr>
        <p:spPr>
          <a:xfrm>
            <a:off x="6331009" y="177764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9" name="LineBasicStrong 6">
            <a:extLst>
              <a:ext uri="{FF2B5EF4-FFF2-40B4-BE49-F238E27FC236}">
                <a16:creationId xmlns:a16="http://schemas.microsoft.com/office/drawing/2014/main" id="{919DD55F-60D4-EFD6-D6A2-34ACE8D6DDF4}"/>
              </a:ext>
            </a:extLst>
          </p:cNvPr>
          <p:cNvCxnSpPr>
            <a:cxnSpLocks/>
          </p:cNvCxnSpPr>
          <p:nvPr>
            <p:custDataLst>
              <p:tags r:id="rId15"/>
            </p:custDataLst>
          </p:nvPr>
        </p:nvCxnSpPr>
        <p:spPr>
          <a:xfrm>
            <a:off x="6331009" y="2141446"/>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0" name="LineBasicStrong 6">
            <a:extLst>
              <a:ext uri="{FF2B5EF4-FFF2-40B4-BE49-F238E27FC236}">
                <a16:creationId xmlns:a16="http://schemas.microsoft.com/office/drawing/2014/main" id="{918F7D07-AF0F-9772-494C-8EA833246688}"/>
              </a:ext>
            </a:extLst>
          </p:cNvPr>
          <p:cNvCxnSpPr>
            <a:cxnSpLocks/>
          </p:cNvCxnSpPr>
          <p:nvPr>
            <p:custDataLst>
              <p:tags r:id="rId16"/>
            </p:custDataLst>
          </p:nvPr>
        </p:nvCxnSpPr>
        <p:spPr>
          <a:xfrm>
            <a:off x="6331009" y="2505243"/>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1" name="LineBasicStrong 6">
            <a:extLst>
              <a:ext uri="{FF2B5EF4-FFF2-40B4-BE49-F238E27FC236}">
                <a16:creationId xmlns:a16="http://schemas.microsoft.com/office/drawing/2014/main" id="{7C3E4549-B81C-859C-4197-F2A6D153357F}"/>
              </a:ext>
            </a:extLst>
          </p:cNvPr>
          <p:cNvCxnSpPr>
            <a:cxnSpLocks/>
          </p:cNvCxnSpPr>
          <p:nvPr>
            <p:custDataLst>
              <p:tags r:id="rId17"/>
            </p:custDataLst>
          </p:nvPr>
        </p:nvCxnSpPr>
        <p:spPr>
          <a:xfrm>
            <a:off x="6331009" y="2869040"/>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2" name="LineBasicStrong 6">
            <a:extLst>
              <a:ext uri="{FF2B5EF4-FFF2-40B4-BE49-F238E27FC236}">
                <a16:creationId xmlns:a16="http://schemas.microsoft.com/office/drawing/2014/main" id="{128B6082-CABC-CD27-17BB-960441C80B6D}"/>
              </a:ext>
            </a:extLst>
          </p:cNvPr>
          <p:cNvCxnSpPr>
            <a:cxnSpLocks/>
          </p:cNvCxnSpPr>
          <p:nvPr>
            <p:custDataLst>
              <p:tags r:id="rId18"/>
            </p:custDataLst>
          </p:nvPr>
        </p:nvCxnSpPr>
        <p:spPr>
          <a:xfrm>
            <a:off x="6331009" y="3232837"/>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3" name="LineBasicStrong 6">
            <a:extLst>
              <a:ext uri="{FF2B5EF4-FFF2-40B4-BE49-F238E27FC236}">
                <a16:creationId xmlns:a16="http://schemas.microsoft.com/office/drawing/2014/main" id="{23485BE0-121D-C29F-9076-D46F4A7D4593}"/>
              </a:ext>
            </a:extLst>
          </p:cNvPr>
          <p:cNvCxnSpPr>
            <a:cxnSpLocks/>
          </p:cNvCxnSpPr>
          <p:nvPr>
            <p:custDataLst>
              <p:tags r:id="rId19"/>
            </p:custDataLst>
          </p:nvPr>
        </p:nvCxnSpPr>
        <p:spPr>
          <a:xfrm>
            <a:off x="6331009" y="3596634"/>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4" name="LineBasicStrong 6">
            <a:extLst>
              <a:ext uri="{FF2B5EF4-FFF2-40B4-BE49-F238E27FC236}">
                <a16:creationId xmlns:a16="http://schemas.microsoft.com/office/drawing/2014/main" id="{4B959305-F37D-9F50-D9BD-6E65D73223E4}"/>
              </a:ext>
            </a:extLst>
          </p:cNvPr>
          <p:cNvCxnSpPr>
            <a:cxnSpLocks/>
          </p:cNvCxnSpPr>
          <p:nvPr>
            <p:custDataLst>
              <p:tags r:id="rId20"/>
            </p:custDataLst>
          </p:nvPr>
        </p:nvCxnSpPr>
        <p:spPr>
          <a:xfrm>
            <a:off x="6331009" y="3960431"/>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5" name="LineBasicStrong 6">
            <a:extLst>
              <a:ext uri="{FF2B5EF4-FFF2-40B4-BE49-F238E27FC236}">
                <a16:creationId xmlns:a16="http://schemas.microsoft.com/office/drawing/2014/main" id="{43CC2A49-18C7-BBBB-25ED-8D0CC4AC7CAD}"/>
              </a:ext>
            </a:extLst>
          </p:cNvPr>
          <p:cNvCxnSpPr>
            <a:cxnSpLocks/>
          </p:cNvCxnSpPr>
          <p:nvPr>
            <p:custDataLst>
              <p:tags r:id="rId21"/>
            </p:custDataLst>
          </p:nvPr>
        </p:nvCxnSpPr>
        <p:spPr>
          <a:xfrm>
            <a:off x="6331009" y="4324228"/>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6" name="LineBasicStrong 6">
            <a:extLst>
              <a:ext uri="{FF2B5EF4-FFF2-40B4-BE49-F238E27FC236}">
                <a16:creationId xmlns:a16="http://schemas.microsoft.com/office/drawing/2014/main" id="{DD107271-B6E9-22DE-5113-F7A5522E8A22}"/>
              </a:ext>
            </a:extLst>
          </p:cNvPr>
          <p:cNvCxnSpPr>
            <a:cxnSpLocks/>
          </p:cNvCxnSpPr>
          <p:nvPr>
            <p:custDataLst>
              <p:tags r:id="rId22"/>
            </p:custDataLst>
          </p:nvPr>
        </p:nvCxnSpPr>
        <p:spPr>
          <a:xfrm>
            <a:off x="6331009" y="4688025"/>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7" name="LineBasicStrong 6">
            <a:extLst>
              <a:ext uri="{FF2B5EF4-FFF2-40B4-BE49-F238E27FC236}">
                <a16:creationId xmlns:a16="http://schemas.microsoft.com/office/drawing/2014/main" id="{1DDD350E-CA00-C814-B5A9-8662805BE1BA}"/>
              </a:ext>
            </a:extLst>
          </p:cNvPr>
          <p:cNvCxnSpPr>
            <a:cxnSpLocks/>
          </p:cNvCxnSpPr>
          <p:nvPr>
            <p:custDataLst>
              <p:tags r:id="rId23"/>
            </p:custDataLst>
          </p:nvPr>
        </p:nvCxnSpPr>
        <p:spPr>
          <a:xfrm>
            <a:off x="6331009" y="5051822"/>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8" name="LineBasicStrong 6">
            <a:extLst>
              <a:ext uri="{FF2B5EF4-FFF2-40B4-BE49-F238E27FC236}">
                <a16:creationId xmlns:a16="http://schemas.microsoft.com/office/drawing/2014/main" id="{24660038-E0A4-310B-C51E-22B0E2C2CBBC}"/>
              </a:ext>
            </a:extLst>
          </p:cNvPr>
          <p:cNvCxnSpPr>
            <a:cxnSpLocks/>
          </p:cNvCxnSpPr>
          <p:nvPr>
            <p:custDataLst>
              <p:tags r:id="rId24"/>
            </p:custDataLst>
          </p:nvPr>
        </p:nvCxnSpPr>
        <p:spPr>
          <a:xfrm>
            <a:off x="6331009" y="541561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7" name="LineBasicStrong 6">
            <a:extLst>
              <a:ext uri="{FF2B5EF4-FFF2-40B4-BE49-F238E27FC236}">
                <a16:creationId xmlns:a16="http://schemas.microsoft.com/office/drawing/2014/main" id="{9BD2F27A-F72F-499E-8240-B9757AAD8365}"/>
              </a:ext>
            </a:extLst>
          </p:cNvPr>
          <p:cNvCxnSpPr>
            <a:cxnSpLocks/>
          </p:cNvCxnSpPr>
          <p:nvPr>
            <p:custDataLst>
              <p:tags r:id="rId25"/>
            </p:custDataLst>
          </p:nvPr>
        </p:nvCxnSpPr>
        <p:spPr>
          <a:xfrm>
            <a:off x="6331008" y="1360104"/>
            <a:ext cx="530625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 Placeholder 20">
            <a:extLst>
              <a:ext uri="{FF2B5EF4-FFF2-40B4-BE49-F238E27FC236}">
                <a16:creationId xmlns:a16="http://schemas.microsoft.com/office/drawing/2014/main" id="{0342E043-FBAF-FDE5-BAA9-5BE3B52C9068}"/>
              </a:ext>
            </a:extLst>
          </p:cNvPr>
          <p:cNvSpPr txBox="1">
            <a:spLocks/>
          </p:cNvSpPr>
          <p:nvPr/>
        </p:nvSpPr>
        <p:spPr>
          <a:xfrm>
            <a:off x="547688"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Agentic and Reliant filed comments together on Mar 20  |  2. Stream Datacenters and Provident filed comments together on Mar 20</a:t>
            </a:r>
          </a:p>
        </p:txBody>
      </p:sp>
      <p:sp>
        <p:nvSpPr>
          <p:cNvPr id="4" name="Text Placeholder 20">
            <a:extLst>
              <a:ext uri="{FF2B5EF4-FFF2-40B4-BE49-F238E27FC236}">
                <a16:creationId xmlns:a16="http://schemas.microsoft.com/office/drawing/2014/main" id="{EC0B732A-F7E1-A613-8F15-66E3DFB52D60}"/>
              </a:ext>
            </a:extLst>
          </p:cNvPr>
          <p:cNvSpPr txBox="1">
            <a:spLocks/>
          </p:cNvSpPr>
          <p:nvPr/>
        </p:nvSpPr>
        <p:spPr>
          <a:xfrm>
            <a:off x="547688" y="6142108"/>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
        <p:nvSpPr>
          <p:cNvPr id="6" name="Slide Number Placeholder 5">
            <a:extLst>
              <a:ext uri="{FF2B5EF4-FFF2-40B4-BE49-F238E27FC236}">
                <a16:creationId xmlns:a16="http://schemas.microsoft.com/office/drawing/2014/main" id="{9A494A4F-A283-B2BF-10E5-B8C85EAF1E25}"/>
              </a:ext>
            </a:extLst>
          </p:cNvPr>
          <p:cNvSpPr>
            <a:spLocks noGrp="1"/>
          </p:cNvSpPr>
          <p:nvPr>
            <p:ph type="sldNum" sz="quarter" idx="12"/>
          </p:nvPr>
        </p:nvSpPr>
        <p:spPr/>
        <p:txBody>
          <a:bodyPr/>
          <a:lstStyle/>
          <a:p>
            <a:fld id="{BCDE79FB-97BA-492B-8D57-F1373F9ADA95}" type="slidenum">
              <a:rPr lang="en-US" smtClean="0"/>
              <a:t>60</a:t>
            </a:fld>
            <a:endParaRPr lang="en-US"/>
          </a:p>
        </p:txBody>
      </p:sp>
    </p:spTree>
    <p:extLst>
      <p:ext uri="{BB962C8B-B14F-4D97-AF65-F5344CB8AC3E}">
        <p14:creationId xmlns:p14="http://schemas.microsoft.com/office/powerpoint/2010/main" val="220602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C6A6-DF00-243E-73F6-7EEF766B2EB4}"/>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21847DAA-26A7-5B83-161C-EF13608D8F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7" name="Object 2" hidden="1">
                        <a:extLst>
                          <a:ext uri="{FF2B5EF4-FFF2-40B4-BE49-F238E27FC236}">
                            <a16:creationId xmlns:a16="http://schemas.microsoft.com/office/drawing/2014/main" id="{21847DAA-26A7-5B83-161C-EF13608D8FA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39C0DBD-E19E-E2D7-AB43-721D6E240838}"/>
              </a:ext>
            </a:extLst>
          </p:cNvPr>
          <p:cNvSpPr>
            <a:spLocks noGrp="1"/>
          </p:cNvSpPr>
          <p:nvPr>
            <p:ph type="title"/>
          </p:nvPr>
        </p:nvSpPr>
        <p:spPr/>
        <p:txBody>
          <a:bodyPr vert="horz" wrap="square">
            <a:noAutofit/>
          </a:bodyPr>
          <a:lstStyle/>
          <a:p>
            <a:r>
              <a:rPr lang="en-US"/>
              <a:t>Stakeholder feedback highlights: key themes across submissions</a:t>
            </a:r>
          </a:p>
        </p:txBody>
      </p:sp>
      <p:sp>
        <p:nvSpPr>
          <p:cNvPr id="88" name="Text Placeholder 20">
            <a:extLst>
              <a:ext uri="{FF2B5EF4-FFF2-40B4-BE49-F238E27FC236}">
                <a16:creationId xmlns:a16="http://schemas.microsoft.com/office/drawing/2014/main" id="{824587B5-FBEB-3BE1-5A16-E5012BB6700D}"/>
              </a:ext>
            </a:extLst>
          </p:cNvPr>
          <p:cNvSpPr txBox="1">
            <a:spLocks/>
          </p:cNvSpPr>
          <p:nvPr/>
        </p:nvSpPr>
        <p:spPr>
          <a:xfrm>
            <a:off x="554736"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sp>
        <p:nvSpPr>
          <p:cNvPr id="17" name="TextBox 16">
            <a:extLst>
              <a:ext uri="{FF2B5EF4-FFF2-40B4-BE49-F238E27FC236}">
                <a16:creationId xmlns:a16="http://schemas.microsoft.com/office/drawing/2014/main" id="{538CCB13-509C-B5DF-6E35-CAEA79B03F9A}"/>
              </a:ext>
            </a:extLst>
          </p:cNvPr>
          <p:cNvSpPr txBox="1">
            <a:spLocks/>
          </p:cNvSpPr>
          <p:nvPr/>
        </p:nvSpPr>
        <p:spPr>
          <a:xfrm>
            <a:off x="554736" y="1118419"/>
            <a:ext cx="241188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Recurring feedback</a:t>
            </a:r>
            <a:endParaRPr lang="en-US" sz="1400" i="1"/>
          </a:p>
        </p:txBody>
      </p:sp>
      <p:cxnSp>
        <p:nvCxnSpPr>
          <p:cNvPr id="20" name="LineBasicDefault 292">
            <a:extLst>
              <a:ext uri="{FF2B5EF4-FFF2-40B4-BE49-F238E27FC236}">
                <a16:creationId xmlns:a16="http://schemas.microsoft.com/office/drawing/2014/main" id="{2F64EB41-AA96-1C3D-08B2-3E2CAF15C9A0}"/>
              </a:ext>
            </a:extLst>
          </p:cNvPr>
          <p:cNvCxnSpPr>
            <a:cxnSpLocks/>
          </p:cNvCxnSpPr>
          <p:nvPr>
            <p:custDataLst>
              <p:tags r:id="rId2"/>
            </p:custDataLst>
          </p:nvPr>
        </p:nvCxnSpPr>
        <p:spPr>
          <a:xfrm>
            <a:off x="554736" y="1390126"/>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31933C-EF8B-D114-FE7F-795F55AC821D}"/>
              </a:ext>
            </a:extLst>
          </p:cNvPr>
          <p:cNvSpPr txBox="1">
            <a:spLocks/>
          </p:cNvSpPr>
          <p:nvPr/>
        </p:nvSpPr>
        <p:spPr>
          <a:xfrm>
            <a:off x="3310794" y="1118419"/>
            <a:ext cx="832647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endParaRPr lang="en-US" sz="1400" i="1"/>
          </a:p>
        </p:txBody>
      </p:sp>
      <p:grpSp>
        <p:nvGrpSpPr>
          <p:cNvPr id="36" name="Group 35">
            <a:extLst>
              <a:ext uri="{FF2B5EF4-FFF2-40B4-BE49-F238E27FC236}">
                <a16:creationId xmlns:a16="http://schemas.microsoft.com/office/drawing/2014/main" id="{B6609DC4-CC49-38D3-048A-D6BFA1EB6561}"/>
              </a:ext>
            </a:extLst>
          </p:cNvPr>
          <p:cNvGrpSpPr/>
          <p:nvPr/>
        </p:nvGrpSpPr>
        <p:grpSpPr>
          <a:xfrm>
            <a:off x="554736" y="1529385"/>
            <a:ext cx="11082528" cy="646331"/>
            <a:chOff x="554736" y="1703733"/>
            <a:chExt cx="11082528" cy="646331"/>
          </a:xfrm>
        </p:grpSpPr>
        <p:sp>
          <p:nvSpPr>
            <p:cNvPr id="25" name="TextBox 24">
              <a:extLst>
                <a:ext uri="{FF2B5EF4-FFF2-40B4-BE49-F238E27FC236}">
                  <a16:creationId xmlns:a16="http://schemas.microsoft.com/office/drawing/2014/main" id="{DF5DEF54-3DB0-B89E-4F51-6CA01C546AD2}"/>
                </a:ext>
              </a:extLst>
            </p:cNvPr>
            <p:cNvSpPr txBox="1">
              <a:spLocks/>
            </p:cNvSpPr>
            <p:nvPr/>
          </p:nvSpPr>
          <p:spPr>
            <a:xfrm>
              <a:off x="636998" y="1703733"/>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Treatment of advanced and legacy projects</a:t>
              </a:r>
              <a:endParaRPr lang="en-US" sz="1400" b="1" i="1"/>
            </a:p>
          </p:txBody>
        </p:sp>
        <p:sp>
          <p:nvSpPr>
            <p:cNvPr id="26" name="TextBox 25">
              <a:extLst>
                <a:ext uri="{FF2B5EF4-FFF2-40B4-BE49-F238E27FC236}">
                  <a16:creationId xmlns:a16="http://schemas.microsoft.com/office/drawing/2014/main" id="{E60C1255-E83F-17A4-6A61-921933ED72D1}"/>
                </a:ext>
              </a:extLst>
            </p:cNvPr>
            <p:cNvSpPr txBox="1">
              <a:spLocks/>
            </p:cNvSpPr>
            <p:nvPr/>
          </p:nvSpPr>
          <p:spPr>
            <a:xfrm>
              <a:off x="3310794" y="1703733"/>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Projects that have completed legacy LLIS processes </a:t>
              </a:r>
              <a:r>
                <a:rPr lang="en-US" sz="1400"/>
                <a:t>(studies, IA execution, financial commitments, construction start) </a:t>
              </a:r>
              <a:r>
                <a:rPr lang="en-US" sz="1400" b="1"/>
                <a:t>are viewed as already demonstrating firm readiness:</a:t>
              </a:r>
              <a:r>
                <a:rPr lang="en-US" sz="1400"/>
                <a:t> re-assessment or reclassification at this stage raises concerns around investment certainty and financing risk</a:t>
              </a:r>
              <a:endParaRPr lang="en-US" sz="1400" i="1"/>
            </a:p>
          </p:txBody>
        </p:sp>
        <p:sp>
          <p:nvSpPr>
            <p:cNvPr id="30" name="TrackerNumBlue 30">
              <a:extLst>
                <a:ext uri="{FF2B5EF4-FFF2-40B4-BE49-F238E27FC236}">
                  <a16:creationId xmlns:a16="http://schemas.microsoft.com/office/drawing/2014/main" id="{971ECDBD-E6D0-0C56-7273-4F0C7897999B}"/>
                </a:ext>
              </a:extLst>
            </p:cNvPr>
            <p:cNvSpPr/>
            <p:nvPr>
              <p:custDataLst>
                <p:tags r:id="rId11"/>
              </p:custDataLst>
            </p:nvPr>
          </p:nvSpPr>
          <p:spPr>
            <a:xfrm>
              <a:off x="554736" y="17037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1</a:t>
              </a:r>
              <a:endParaRPr lang="de-DE" sz="1400" b="1" err="1">
                <a:solidFill>
                  <a:schemeClr val="bg1"/>
                </a:solidFill>
              </a:endParaRPr>
            </a:p>
          </p:txBody>
        </p:sp>
      </p:grpSp>
      <p:grpSp>
        <p:nvGrpSpPr>
          <p:cNvPr id="37" name="Group 36">
            <a:extLst>
              <a:ext uri="{FF2B5EF4-FFF2-40B4-BE49-F238E27FC236}">
                <a16:creationId xmlns:a16="http://schemas.microsoft.com/office/drawing/2014/main" id="{5DB55E01-9C8B-8516-180F-72F62FD7FB08}"/>
              </a:ext>
            </a:extLst>
          </p:cNvPr>
          <p:cNvGrpSpPr/>
          <p:nvPr/>
        </p:nvGrpSpPr>
        <p:grpSpPr>
          <a:xfrm>
            <a:off x="554736" y="2366490"/>
            <a:ext cx="11082528" cy="646331"/>
            <a:chOff x="554736" y="2520807"/>
            <a:chExt cx="11082528" cy="646331"/>
          </a:xfrm>
        </p:grpSpPr>
        <p:sp>
          <p:nvSpPr>
            <p:cNvPr id="32" name="TextBox 31">
              <a:extLst>
                <a:ext uri="{FF2B5EF4-FFF2-40B4-BE49-F238E27FC236}">
                  <a16:creationId xmlns:a16="http://schemas.microsoft.com/office/drawing/2014/main" id="{D8B52F4A-8529-1526-7BBC-E0D9F3F2395F}"/>
                </a:ext>
              </a:extLst>
            </p:cNvPr>
            <p:cNvSpPr txBox="1">
              <a:spLocks/>
            </p:cNvSpPr>
            <p:nvPr/>
          </p:nvSpPr>
          <p:spPr>
            <a:xfrm>
              <a:off x="636998" y="2520807"/>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Timing framework and transition fairness</a:t>
              </a:r>
              <a:endParaRPr lang="en-US" sz="1400" b="1" i="1"/>
            </a:p>
          </p:txBody>
        </p:sp>
        <p:sp>
          <p:nvSpPr>
            <p:cNvPr id="33" name="TextBox 32">
              <a:extLst>
                <a:ext uri="{FF2B5EF4-FFF2-40B4-BE49-F238E27FC236}">
                  <a16:creationId xmlns:a16="http://schemas.microsoft.com/office/drawing/2014/main" id="{ECCD03A6-E8E0-6BE7-7DEB-74AE011ADAA6}"/>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Current cutoff dates </a:t>
              </a:r>
              <a:r>
                <a:rPr lang="en-US" sz="1400"/>
                <a:t>(e.g., March–July 2026 window) </a:t>
              </a:r>
              <a:r>
                <a:rPr lang="en-US" sz="1400" b="1"/>
                <a:t>are perceived as creating inconsistent outcomes for projects with similar readiness</a:t>
              </a:r>
              <a:r>
                <a:rPr lang="en-US" sz="1400"/>
                <a:t>, particularly where progress depends on ERCOT/TSP processing timelines: greater alignment between readiness and eligibility timing is sought</a:t>
              </a:r>
              <a:endParaRPr lang="en-US" sz="1400" i="1"/>
            </a:p>
          </p:txBody>
        </p:sp>
        <p:sp>
          <p:nvSpPr>
            <p:cNvPr id="34" name="TrackerNumBlue 30">
              <a:extLst>
                <a:ext uri="{FF2B5EF4-FFF2-40B4-BE49-F238E27FC236}">
                  <a16:creationId xmlns:a16="http://schemas.microsoft.com/office/drawing/2014/main" id="{AA24F8D6-5B43-AF09-B26F-E6F470E5B119}"/>
                </a:ext>
              </a:extLst>
            </p:cNvPr>
            <p:cNvSpPr/>
            <p:nvPr>
              <p:custDataLst>
                <p:tags r:id="rId10"/>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2</a:t>
              </a:r>
            </a:p>
          </p:txBody>
        </p:sp>
      </p:grpSp>
      <p:cxnSp>
        <p:nvCxnSpPr>
          <p:cNvPr id="35" name="LineBasicDefault 292">
            <a:extLst>
              <a:ext uri="{FF2B5EF4-FFF2-40B4-BE49-F238E27FC236}">
                <a16:creationId xmlns:a16="http://schemas.microsoft.com/office/drawing/2014/main" id="{D83F6CDC-24A1-B587-9611-EF0643F2FD85}"/>
              </a:ext>
            </a:extLst>
          </p:cNvPr>
          <p:cNvCxnSpPr>
            <a:cxnSpLocks/>
          </p:cNvCxnSpPr>
          <p:nvPr>
            <p:custDataLst>
              <p:tags r:id="rId3"/>
            </p:custDataLst>
          </p:nvPr>
        </p:nvCxnSpPr>
        <p:spPr>
          <a:xfrm>
            <a:off x="554736" y="2271103"/>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942B4ED-E019-A93D-2038-C4DC7A1C6EAD}"/>
              </a:ext>
            </a:extLst>
          </p:cNvPr>
          <p:cNvGrpSpPr/>
          <p:nvPr/>
        </p:nvGrpSpPr>
        <p:grpSpPr>
          <a:xfrm>
            <a:off x="554736" y="3203595"/>
            <a:ext cx="11082528" cy="646331"/>
            <a:chOff x="554736" y="2520807"/>
            <a:chExt cx="11082528" cy="646331"/>
          </a:xfrm>
        </p:grpSpPr>
        <p:sp>
          <p:nvSpPr>
            <p:cNvPr id="39" name="TextBox 38">
              <a:extLst>
                <a:ext uri="{FF2B5EF4-FFF2-40B4-BE49-F238E27FC236}">
                  <a16:creationId xmlns:a16="http://schemas.microsoft.com/office/drawing/2014/main" id="{F4419D93-624D-0CDB-1ABC-F6B1DBB96A3E}"/>
                </a:ext>
              </a:extLst>
            </p:cNvPr>
            <p:cNvSpPr txBox="1">
              <a:spLocks/>
            </p:cNvSpPr>
            <p:nvPr/>
          </p:nvSpPr>
          <p:spPr>
            <a:xfrm>
              <a:off x="636998" y="2520807"/>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Eligibility and prioritization criteria</a:t>
              </a:r>
              <a:endParaRPr lang="en-US" sz="1400" b="1" i="1"/>
            </a:p>
          </p:txBody>
        </p:sp>
        <p:sp>
          <p:nvSpPr>
            <p:cNvPr id="40" name="TextBox 39">
              <a:extLst>
                <a:ext uri="{FF2B5EF4-FFF2-40B4-BE49-F238E27FC236}">
                  <a16:creationId xmlns:a16="http://schemas.microsoft.com/office/drawing/2014/main" id="{BBB4B700-446F-6A5E-7DC9-BD8DBB384997}"/>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Preference for prioritization based on objective project maturity </a:t>
              </a:r>
              <a:r>
                <a:rPr lang="en-US" sz="1400"/>
                <a:t>(studies, IA, financial commitment, construction) </a:t>
              </a:r>
              <a:r>
                <a:rPr lang="en-US" sz="1400" b="1"/>
                <a:t>rather than timing metrics alone</a:t>
              </a:r>
              <a:r>
                <a:rPr lang="en-US" sz="1400"/>
                <a:t>. </a:t>
              </a:r>
              <a:r>
                <a:rPr lang="en-US" sz="1400" b="1"/>
                <a:t>RPG-backed projects are also viewed as valid pathways </a:t>
              </a:r>
              <a:r>
                <a:rPr lang="en-US" sz="1400"/>
                <a:t>given their higher level of technical review, when combined with demonstrated readiness</a:t>
              </a:r>
              <a:endParaRPr lang="en-US" sz="1400" i="1"/>
            </a:p>
          </p:txBody>
        </p:sp>
        <p:sp>
          <p:nvSpPr>
            <p:cNvPr id="41" name="TrackerNumBlue 30">
              <a:extLst>
                <a:ext uri="{FF2B5EF4-FFF2-40B4-BE49-F238E27FC236}">
                  <a16:creationId xmlns:a16="http://schemas.microsoft.com/office/drawing/2014/main" id="{F9E9D0E8-0A90-4BD3-3946-87A7B4590DFB}"/>
                </a:ext>
              </a:extLst>
            </p:cNvPr>
            <p:cNvSpPr/>
            <p:nvPr>
              <p:custDataLst>
                <p:tags r:id="rId9"/>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3</a:t>
              </a:r>
            </a:p>
          </p:txBody>
        </p:sp>
      </p:grpSp>
      <p:cxnSp>
        <p:nvCxnSpPr>
          <p:cNvPr id="42" name="LineBasicDefault 292">
            <a:extLst>
              <a:ext uri="{FF2B5EF4-FFF2-40B4-BE49-F238E27FC236}">
                <a16:creationId xmlns:a16="http://schemas.microsoft.com/office/drawing/2014/main" id="{A2255929-3DC5-CDA5-AF9F-17A67B4E9D4C}"/>
              </a:ext>
            </a:extLst>
          </p:cNvPr>
          <p:cNvCxnSpPr>
            <a:cxnSpLocks/>
          </p:cNvCxnSpPr>
          <p:nvPr>
            <p:custDataLst>
              <p:tags r:id="rId4"/>
            </p:custDataLst>
          </p:nvPr>
        </p:nvCxnSpPr>
        <p:spPr>
          <a:xfrm>
            <a:off x="554736" y="3108208"/>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D572B17-9DC5-E953-03B4-060A36EBFAF5}"/>
              </a:ext>
            </a:extLst>
          </p:cNvPr>
          <p:cNvGrpSpPr/>
          <p:nvPr/>
        </p:nvGrpSpPr>
        <p:grpSpPr>
          <a:xfrm>
            <a:off x="554736" y="4040700"/>
            <a:ext cx="11082528" cy="861774"/>
            <a:chOff x="554736" y="2520807"/>
            <a:chExt cx="11082528" cy="861774"/>
          </a:xfrm>
        </p:grpSpPr>
        <p:sp>
          <p:nvSpPr>
            <p:cNvPr id="44" name="TextBox 43">
              <a:extLst>
                <a:ext uri="{FF2B5EF4-FFF2-40B4-BE49-F238E27FC236}">
                  <a16:creationId xmlns:a16="http://schemas.microsoft.com/office/drawing/2014/main" id="{D7B422F5-C903-6A8C-8EC3-7E3ACDD12C44}"/>
                </a:ext>
              </a:extLst>
            </p:cNvPr>
            <p:cNvSpPr txBox="1">
              <a:spLocks/>
            </p:cNvSpPr>
            <p:nvPr/>
          </p:nvSpPr>
          <p:spPr>
            <a:xfrm>
              <a:off x="636998" y="2520807"/>
              <a:ext cx="23296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Financial requirements and regulatory alignment</a:t>
              </a:r>
              <a:endParaRPr lang="en-US" sz="1400" b="1" i="1"/>
            </a:p>
          </p:txBody>
        </p:sp>
        <p:sp>
          <p:nvSpPr>
            <p:cNvPr id="45" name="TextBox 44">
              <a:extLst>
                <a:ext uri="{FF2B5EF4-FFF2-40B4-BE49-F238E27FC236}">
                  <a16:creationId xmlns:a16="http://schemas.microsoft.com/office/drawing/2014/main" id="{9F951505-0AEE-6268-C705-8ADA8648C154}"/>
                </a:ext>
              </a:extLst>
            </p:cNvPr>
            <p:cNvSpPr txBox="1">
              <a:spLocks/>
            </p:cNvSpPr>
            <p:nvPr/>
          </p:nvSpPr>
          <p:spPr>
            <a:xfrm>
              <a:off x="3310794" y="2520807"/>
              <a:ext cx="8326470"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Concerns on potential duplication of financial obligations </a:t>
              </a:r>
              <a:r>
                <a:rPr lang="en-US" sz="1400"/>
                <a:t>(e.g., CIAC vs. new security/fees), </a:t>
              </a:r>
              <a:r>
                <a:rPr lang="en-US" sz="1400" b="1"/>
                <a:t>treatment of projects with no network upgrades, and alignment with ongoing PUCT rulemaking </a:t>
              </a:r>
              <a:r>
                <a:rPr lang="en-US" sz="1400"/>
                <a:t>(Project No. 58481): request for mechanisms for crediting prior commitments and ensuring consistency with final rules</a:t>
              </a:r>
              <a:endParaRPr lang="en-US" sz="1400" i="1"/>
            </a:p>
          </p:txBody>
        </p:sp>
        <p:sp>
          <p:nvSpPr>
            <p:cNvPr id="46" name="TrackerNumBlue 30">
              <a:extLst>
                <a:ext uri="{FF2B5EF4-FFF2-40B4-BE49-F238E27FC236}">
                  <a16:creationId xmlns:a16="http://schemas.microsoft.com/office/drawing/2014/main" id="{DC0CA185-F6F7-1EC2-65CF-97CF2F294AE0}"/>
                </a:ext>
              </a:extLst>
            </p:cNvPr>
            <p:cNvSpPr/>
            <p:nvPr>
              <p:custDataLst>
                <p:tags r:id="rId8"/>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4</a:t>
              </a:r>
            </a:p>
          </p:txBody>
        </p:sp>
      </p:grpSp>
      <p:cxnSp>
        <p:nvCxnSpPr>
          <p:cNvPr id="47" name="LineBasicDefault 292">
            <a:extLst>
              <a:ext uri="{FF2B5EF4-FFF2-40B4-BE49-F238E27FC236}">
                <a16:creationId xmlns:a16="http://schemas.microsoft.com/office/drawing/2014/main" id="{A1648218-96EC-6ADB-033E-4D9EBB64286C}"/>
              </a:ext>
            </a:extLst>
          </p:cNvPr>
          <p:cNvCxnSpPr>
            <a:cxnSpLocks/>
          </p:cNvCxnSpPr>
          <p:nvPr>
            <p:custDataLst>
              <p:tags r:id="rId5"/>
            </p:custDataLst>
          </p:nvPr>
        </p:nvCxnSpPr>
        <p:spPr>
          <a:xfrm>
            <a:off x="554736" y="3945313"/>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1EF4386-F5E7-A45D-C2BA-1FE6174A5395}"/>
              </a:ext>
            </a:extLst>
          </p:cNvPr>
          <p:cNvGrpSpPr/>
          <p:nvPr/>
        </p:nvGrpSpPr>
        <p:grpSpPr>
          <a:xfrm>
            <a:off x="554736" y="5093250"/>
            <a:ext cx="11082528" cy="646331"/>
            <a:chOff x="554736" y="2520807"/>
            <a:chExt cx="11082528" cy="646331"/>
          </a:xfrm>
        </p:grpSpPr>
        <p:sp>
          <p:nvSpPr>
            <p:cNvPr id="49" name="TextBox 48">
              <a:extLst>
                <a:ext uri="{FF2B5EF4-FFF2-40B4-BE49-F238E27FC236}">
                  <a16:creationId xmlns:a16="http://schemas.microsoft.com/office/drawing/2014/main" id="{5AD1283C-E500-FC14-F9FD-A5E4AC13F24F}"/>
                </a:ext>
              </a:extLst>
            </p:cNvPr>
            <p:cNvSpPr txBox="1">
              <a:spLocks/>
            </p:cNvSpPr>
            <p:nvPr/>
          </p:nvSpPr>
          <p:spPr>
            <a:xfrm>
              <a:off x="636998" y="2520807"/>
              <a:ext cx="23296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Process clarity, governance, and implementation</a:t>
              </a:r>
              <a:endParaRPr lang="en-US" sz="1400" b="1" i="1"/>
            </a:p>
          </p:txBody>
        </p:sp>
        <p:sp>
          <p:nvSpPr>
            <p:cNvPr id="50" name="TextBox 49">
              <a:extLst>
                <a:ext uri="{FF2B5EF4-FFF2-40B4-BE49-F238E27FC236}">
                  <a16:creationId xmlns:a16="http://schemas.microsoft.com/office/drawing/2014/main" id="{DC97FBFF-5B71-97CF-E3E3-6DFAE2D2D8CD}"/>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Feedback highlights the need for clearer definition of roles </a:t>
              </a:r>
              <a:r>
                <a:rPr lang="en-US" sz="1400"/>
                <a:t>(ERCOT vs. TSP/DSP), </a:t>
              </a:r>
              <a:r>
                <a:rPr lang="en-US" sz="1400" b="1"/>
                <a:t>standardized agreements and attestations</a:t>
              </a:r>
              <a:r>
                <a:rPr lang="en-US" sz="1400"/>
                <a:t>, </a:t>
              </a:r>
              <a:r>
                <a:rPr lang="en-US" sz="1400" b="1"/>
                <a:t>consistent modeling inputs, and greater transparency </a:t>
              </a:r>
              <a:r>
                <a:rPr lang="en-US" sz="1400"/>
                <a:t>in study scope, assumptions, and outputs to support implementation</a:t>
              </a:r>
              <a:endParaRPr lang="en-US" sz="1400" i="1"/>
            </a:p>
          </p:txBody>
        </p:sp>
        <p:sp>
          <p:nvSpPr>
            <p:cNvPr id="51" name="TrackerNumBlue 30">
              <a:extLst>
                <a:ext uri="{FF2B5EF4-FFF2-40B4-BE49-F238E27FC236}">
                  <a16:creationId xmlns:a16="http://schemas.microsoft.com/office/drawing/2014/main" id="{01D5D23E-8B8B-607D-B5AC-5EB04E20FE7F}"/>
                </a:ext>
              </a:extLst>
            </p:cNvPr>
            <p:cNvSpPr/>
            <p:nvPr>
              <p:custDataLst>
                <p:tags r:id="rId7"/>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5</a:t>
              </a:r>
            </a:p>
          </p:txBody>
        </p:sp>
      </p:grpSp>
      <p:cxnSp>
        <p:nvCxnSpPr>
          <p:cNvPr id="52" name="LineBasicDefault 292">
            <a:extLst>
              <a:ext uri="{FF2B5EF4-FFF2-40B4-BE49-F238E27FC236}">
                <a16:creationId xmlns:a16="http://schemas.microsoft.com/office/drawing/2014/main" id="{EE18B4E5-1CD8-B977-7B15-0179EDB7441E}"/>
              </a:ext>
            </a:extLst>
          </p:cNvPr>
          <p:cNvCxnSpPr>
            <a:cxnSpLocks/>
          </p:cNvCxnSpPr>
          <p:nvPr>
            <p:custDataLst>
              <p:tags r:id="rId6"/>
            </p:custDataLst>
          </p:nvPr>
        </p:nvCxnSpPr>
        <p:spPr>
          <a:xfrm>
            <a:off x="554736" y="4997861"/>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 Placeholder 20">
            <a:extLst>
              <a:ext uri="{FF2B5EF4-FFF2-40B4-BE49-F238E27FC236}">
                <a16:creationId xmlns:a16="http://schemas.microsoft.com/office/drawing/2014/main" id="{1CA3C3B9-E7D0-C15E-F939-DE73EEA2469C}"/>
              </a:ext>
            </a:extLst>
          </p:cNvPr>
          <p:cNvSpPr txBox="1">
            <a:spLocks/>
          </p:cNvSpPr>
          <p:nvPr/>
        </p:nvSpPr>
        <p:spPr>
          <a:xfrm>
            <a:off x="554736"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
        <p:nvSpPr>
          <p:cNvPr id="3" name="Slide Number Placeholder 2">
            <a:extLst>
              <a:ext uri="{FF2B5EF4-FFF2-40B4-BE49-F238E27FC236}">
                <a16:creationId xmlns:a16="http://schemas.microsoft.com/office/drawing/2014/main" id="{A1C6EEA3-034C-52E7-7F35-319A54F2D455}"/>
              </a:ext>
            </a:extLst>
          </p:cNvPr>
          <p:cNvSpPr>
            <a:spLocks noGrp="1"/>
          </p:cNvSpPr>
          <p:nvPr>
            <p:ph type="sldNum" sz="quarter" idx="12"/>
          </p:nvPr>
        </p:nvSpPr>
        <p:spPr/>
        <p:txBody>
          <a:bodyPr/>
          <a:lstStyle/>
          <a:p>
            <a:fld id="{BCDE79FB-97BA-492B-8D57-F1373F9ADA95}" type="slidenum">
              <a:rPr lang="en-US" smtClean="0"/>
              <a:t>61</a:t>
            </a:fld>
            <a:endParaRPr lang="en-US"/>
          </a:p>
        </p:txBody>
      </p:sp>
    </p:spTree>
    <p:extLst>
      <p:ext uri="{BB962C8B-B14F-4D97-AF65-F5344CB8AC3E}">
        <p14:creationId xmlns:p14="http://schemas.microsoft.com/office/powerpoint/2010/main" val="3434554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277A9A82-03E3-D088-6A05-0F3D17B3B8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16" name="Object 6" hidden="1">
                        <a:extLst>
                          <a:ext uri="{FF2B5EF4-FFF2-40B4-BE49-F238E27FC236}">
                            <a16:creationId xmlns:a16="http://schemas.microsoft.com/office/drawing/2014/main" id="{277A9A82-03E3-D088-6A05-0F3D17B3B88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26" name="Rectangle 125">
            <a:extLst>
              <a:ext uri="{FF2B5EF4-FFF2-40B4-BE49-F238E27FC236}">
                <a16:creationId xmlns:a16="http://schemas.microsoft.com/office/drawing/2014/main" id="{0D4E6B6B-1B49-D957-04A5-6CE9D47313B5}"/>
              </a:ext>
            </a:extLst>
          </p:cNvPr>
          <p:cNvSpPr/>
          <p:nvPr/>
        </p:nvSpPr>
        <p:spPr>
          <a:xfrm>
            <a:off x="554735" y="1593336"/>
            <a:ext cx="7900618" cy="493013"/>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19" name="Title 18">
            <a:extLst>
              <a:ext uri="{FF2B5EF4-FFF2-40B4-BE49-F238E27FC236}">
                <a16:creationId xmlns:a16="http://schemas.microsoft.com/office/drawing/2014/main" id="{B82E86E7-6747-11F0-DE32-33160B5B90C5}"/>
              </a:ext>
            </a:extLst>
          </p:cNvPr>
          <p:cNvSpPr>
            <a:spLocks noGrp="1"/>
          </p:cNvSpPr>
          <p:nvPr>
            <p:ph type="title"/>
          </p:nvPr>
        </p:nvSpPr>
        <p:spPr/>
        <p:txBody>
          <a:bodyPr vert="horz">
            <a:noAutofit/>
          </a:bodyPr>
          <a:lstStyle/>
          <a:p>
            <a:r>
              <a:rPr lang="en-US"/>
              <a:t>Stakeholder feedback concentrates on legacy project treatment and study validity in Batch Zero</a:t>
            </a:r>
          </a:p>
        </p:txBody>
      </p:sp>
      <p:sp>
        <p:nvSpPr>
          <p:cNvPr id="14" name="Text Placeholder 13">
            <a:extLst>
              <a:ext uri="{FF2B5EF4-FFF2-40B4-BE49-F238E27FC236}">
                <a16:creationId xmlns:a16="http://schemas.microsoft.com/office/drawing/2014/main" id="{571B7BDF-B3D0-1DFE-DB81-F4A7856ECFD5}"/>
              </a:ext>
            </a:extLst>
          </p:cNvPr>
          <p:cNvSpPr>
            <a:spLocks noGrp="1"/>
          </p:cNvSpPr>
          <p:nvPr>
            <p:ph type="body" sz="quarter" idx="15"/>
          </p:nvPr>
        </p:nvSpPr>
        <p:spPr>
          <a:xfrm flipH="1">
            <a:off x="8839185" y="1642316"/>
            <a:ext cx="3233269" cy="3998195"/>
          </a:xfrm>
        </p:spPr>
        <p:txBody>
          <a:bodyPr/>
          <a:lstStyle/>
          <a:p>
            <a:r>
              <a:rPr lang="en-US"/>
              <a:t>Key takeaways</a:t>
            </a:r>
          </a:p>
        </p:txBody>
      </p:sp>
      <p:sp>
        <p:nvSpPr>
          <p:cNvPr id="9" name="Slide Number Placeholder 8">
            <a:extLst>
              <a:ext uri="{FF2B5EF4-FFF2-40B4-BE49-F238E27FC236}">
                <a16:creationId xmlns:a16="http://schemas.microsoft.com/office/drawing/2014/main" id="{39384C51-91D4-BBCE-A4DB-539DC6C096E5}"/>
              </a:ext>
            </a:extLst>
          </p:cNvPr>
          <p:cNvSpPr>
            <a:spLocks noGrp="1"/>
          </p:cNvSpPr>
          <p:nvPr>
            <p:ph type="sldNum" sz="quarter" idx="12"/>
          </p:nvPr>
        </p:nvSpPr>
        <p:spPr/>
        <p:txBody>
          <a:bodyPr/>
          <a:lstStyle/>
          <a:p>
            <a:fld id="{BCDE79FB-97BA-492B-8D57-F1373F9ADA95}" type="slidenum">
              <a:rPr lang="en-US" smtClean="0"/>
              <a:t>62</a:t>
            </a:fld>
            <a:endParaRPr lang="en-US"/>
          </a:p>
        </p:txBody>
      </p:sp>
      <p:graphicFrame>
        <p:nvGraphicFramePr>
          <p:cNvPr id="20" name="Chart 19">
            <a:extLst>
              <a:ext uri="{FF2B5EF4-FFF2-40B4-BE49-F238E27FC236}">
                <a16:creationId xmlns:a16="http://schemas.microsoft.com/office/drawing/2014/main" id="{EDF05B6B-965C-D0D9-56AE-2AF6B79EB141}"/>
              </a:ext>
            </a:extLst>
          </p:cNvPr>
          <p:cNvGraphicFramePr/>
          <p:nvPr>
            <p:custDataLst>
              <p:tags r:id="rId2"/>
            </p:custDataLst>
          </p:nvPr>
        </p:nvGraphicFramePr>
        <p:xfrm>
          <a:off x="2085975" y="1366838"/>
          <a:ext cx="2208213" cy="4856162"/>
        </p:xfrm>
        <a:graphic>
          <a:graphicData uri="http://schemas.openxmlformats.org/drawingml/2006/chart">
            <c:chart xmlns:c="http://schemas.openxmlformats.org/drawingml/2006/chart" xmlns:r="http://schemas.openxmlformats.org/officeDocument/2006/relationships" r:id="rId15"/>
          </a:graphicData>
        </a:graphic>
      </p:graphicFrame>
      <p:sp>
        <p:nvSpPr>
          <p:cNvPr id="63" name="TextBox 62">
            <a:extLst>
              <a:ext uri="{FF2B5EF4-FFF2-40B4-BE49-F238E27FC236}">
                <a16:creationId xmlns:a16="http://schemas.microsoft.com/office/drawing/2014/main" id="{DE141C23-C3B4-3B89-6B8C-6B6F6B7C28E9}"/>
              </a:ext>
            </a:extLst>
          </p:cNvPr>
          <p:cNvSpPr txBox="1"/>
          <p:nvPr/>
        </p:nvSpPr>
        <p:spPr>
          <a:xfrm>
            <a:off x="554736" y="1212850"/>
            <a:ext cx="376299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Comments received by section, </a:t>
            </a:r>
            <a:r>
              <a:rPr lang="en-US" sz="1200"/>
              <a:t># of comments</a:t>
            </a:r>
            <a:r>
              <a:rPr lang="en-US" sz="1200" baseline="30000"/>
              <a:t>1</a:t>
            </a:r>
            <a:endParaRPr lang="en-US" sz="1200" b="1"/>
          </a:p>
        </p:txBody>
      </p:sp>
      <p:cxnSp>
        <p:nvCxnSpPr>
          <p:cNvPr id="64" name="LineBasicDefault 64">
            <a:extLst>
              <a:ext uri="{FF2B5EF4-FFF2-40B4-BE49-F238E27FC236}">
                <a16:creationId xmlns:a16="http://schemas.microsoft.com/office/drawing/2014/main" id="{E48D42FE-90A1-80E8-4631-99E10F949139}"/>
              </a:ext>
            </a:extLst>
          </p:cNvPr>
          <p:cNvCxnSpPr>
            <a:cxnSpLocks/>
          </p:cNvCxnSpPr>
          <p:nvPr>
            <p:custDataLst>
              <p:tags r:id="rId3"/>
            </p:custDataLst>
          </p:nvPr>
        </p:nvCxnSpPr>
        <p:spPr>
          <a:xfrm>
            <a:off x="554735" y="1458913"/>
            <a:ext cx="791870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 Placeholder 20">
            <a:extLst>
              <a:ext uri="{FF2B5EF4-FFF2-40B4-BE49-F238E27FC236}">
                <a16:creationId xmlns:a16="http://schemas.microsoft.com/office/drawing/2014/main" id="{5FC549D9-1600-C75E-0FAB-E7B2D1119A9C}"/>
              </a:ext>
            </a:extLst>
          </p:cNvPr>
          <p:cNvSpPr txBox="1">
            <a:spLocks/>
          </p:cNvSpPr>
          <p:nvPr/>
        </p:nvSpPr>
        <p:spPr>
          <a:xfrm>
            <a:off x="531050" y="6262301"/>
            <a:ext cx="6305068" cy="24622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1. Each referenced section is counted once for each stakeholder; repeated mentions of the same section within a stakeholder’s comments are considered a single reference  |  Note: based on list of comments submitted as of 3/23</a:t>
            </a:r>
          </a:p>
        </p:txBody>
      </p:sp>
      <p:sp>
        <p:nvSpPr>
          <p:cNvPr id="28" name="TextBox 27">
            <a:extLst>
              <a:ext uri="{FF2B5EF4-FFF2-40B4-BE49-F238E27FC236}">
                <a16:creationId xmlns:a16="http://schemas.microsoft.com/office/drawing/2014/main" id="{C35F31D1-87F3-7797-3334-46735D2D1F94}"/>
              </a:ext>
            </a:extLst>
          </p:cNvPr>
          <p:cNvSpPr txBox="1">
            <a:spLocks/>
          </p:cNvSpPr>
          <p:nvPr/>
        </p:nvSpPr>
        <p:spPr>
          <a:xfrm>
            <a:off x="8991255" y="2053130"/>
            <a:ext cx="2929129" cy="31624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100" b="1"/>
              <a:t>Feedback is concentrated on treatment of legacy projects and prior study outcomes </a:t>
            </a:r>
            <a:r>
              <a:rPr lang="en-US" sz="1100"/>
              <a:t>(Sections 9.2)</a:t>
            </a:r>
          </a:p>
          <a:p>
            <a:pPr lvl="1">
              <a:buFont typeface="Arial" panose="020B0604020202020204" pitchFamily="34" charset="0"/>
              <a:buChar char="•"/>
            </a:pPr>
            <a:r>
              <a:rPr lang="en-US" sz="1100" b="1"/>
              <a:t>Strong push to preserve investment-backed outcomes and avoid retroactive re-evaluation </a:t>
            </a:r>
            <a:r>
              <a:rPr lang="en-US" sz="1100"/>
              <a:t>(e.g., executed IAs, completed studies, and committed capital should not be re-opened)</a:t>
            </a:r>
          </a:p>
          <a:p>
            <a:pPr lvl="1">
              <a:buFont typeface="Arial" panose="020B0604020202020204" pitchFamily="34" charset="0"/>
              <a:buChar char="•"/>
            </a:pPr>
            <a:r>
              <a:rPr lang="en-US" sz="1100" b="1"/>
              <a:t>Investment certainty is the central concern</a:t>
            </a:r>
            <a:r>
              <a:rPr lang="en-US" sz="1100"/>
              <a:t>, particularly around re-studies, MW reallocation, and timing-based eligibility cutoffs</a:t>
            </a:r>
          </a:p>
          <a:p>
            <a:pPr lvl="1">
              <a:buFont typeface="Arial" panose="020B0604020202020204" pitchFamily="34" charset="0"/>
              <a:buChar char="•"/>
            </a:pPr>
            <a:r>
              <a:rPr lang="en-US" sz="1100" b="1"/>
              <a:t>Financial commitment requirements are comparatively less debated, </a:t>
            </a:r>
            <a:r>
              <a:rPr lang="en-US" sz="1100"/>
              <a:t>with feedback primarily focused on implementation details (e.g., alignment with PUCT rules, avoiding duplication) rather than overall framework design</a:t>
            </a:r>
          </a:p>
        </p:txBody>
      </p:sp>
      <p:grpSp>
        <p:nvGrpSpPr>
          <p:cNvPr id="2" name="Group 1">
            <a:extLst>
              <a:ext uri="{FF2B5EF4-FFF2-40B4-BE49-F238E27FC236}">
                <a16:creationId xmlns:a16="http://schemas.microsoft.com/office/drawing/2014/main" id="{953870A0-9922-0BAA-7467-AD6146C1B120}"/>
              </a:ext>
            </a:extLst>
          </p:cNvPr>
          <p:cNvGrpSpPr/>
          <p:nvPr/>
        </p:nvGrpSpPr>
        <p:grpSpPr>
          <a:xfrm>
            <a:off x="7593746" y="1221480"/>
            <a:ext cx="879694" cy="182880"/>
            <a:chOff x="7593746" y="1221480"/>
            <a:chExt cx="879694" cy="182880"/>
          </a:xfrm>
        </p:grpSpPr>
        <p:sp>
          <p:nvSpPr>
            <p:cNvPr id="79" name="Rectangle 78">
              <a:extLst>
                <a:ext uri="{FF2B5EF4-FFF2-40B4-BE49-F238E27FC236}">
                  <a16:creationId xmlns:a16="http://schemas.microsoft.com/office/drawing/2014/main" id="{E22F702B-3181-A379-45BC-EC59D41662E3}"/>
                </a:ext>
              </a:extLst>
            </p:cNvPr>
            <p:cNvSpPr/>
            <p:nvPr/>
          </p:nvSpPr>
          <p:spPr>
            <a:xfrm>
              <a:off x="7593746" y="1221480"/>
              <a:ext cx="182880" cy="182880"/>
            </a:xfrm>
            <a:prstGeom prst="rect">
              <a:avLst/>
            </a:prstGeom>
            <a:solidFill>
              <a:schemeClr val="accent1">
                <a:lumMod val="40000"/>
                <a:lumOff val="6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TextBox 80">
              <a:extLst>
                <a:ext uri="{FF2B5EF4-FFF2-40B4-BE49-F238E27FC236}">
                  <a16:creationId xmlns:a16="http://schemas.microsoft.com/office/drawing/2014/main" id="{47B018CC-1EB3-9D9E-0699-6571000EFEAC}"/>
                </a:ext>
              </a:extLst>
            </p:cNvPr>
            <p:cNvSpPr txBox="1">
              <a:spLocks/>
            </p:cNvSpPr>
            <p:nvPr/>
          </p:nvSpPr>
          <p:spPr>
            <a:xfrm>
              <a:off x="7839611" y="1251365"/>
              <a:ext cx="633829"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Detailed next</a:t>
              </a:r>
            </a:p>
          </p:txBody>
        </p:sp>
      </p:grpSp>
      <p:cxnSp>
        <p:nvCxnSpPr>
          <p:cNvPr id="95" name="GreyLineContentSeparatorDefault 18">
            <a:extLst>
              <a:ext uri="{FF2B5EF4-FFF2-40B4-BE49-F238E27FC236}">
                <a16:creationId xmlns:a16="http://schemas.microsoft.com/office/drawing/2014/main" id="{9F2EE0FF-FA3D-D723-466E-517217D6EA4B}"/>
              </a:ext>
            </a:extLst>
          </p:cNvPr>
          <p:cNvCxnSpPr>
            <a:cxnSpLocks/>
          </p:cNvCxnSpPr>
          <p:nvPr>
            <p:custDataLst>
              <p:tags r:id="rId4"/>
            </p:custDataLst>
          </p:nvPr>
        </p:nvCxnSpPr>
        <p:spPr>
          <a:xfrm>
            <a:off x="554735" y="2081089"/>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8" name="GreyLineContentSeparatorDefault 18">
            <a:extLst>
              <a:ext uri="{FF2B5EF4-FFF2-40B4-BE49-F238E27FC236}">
                <a16:creationId xmlns:a16="http://schemas.microsoft.com/office/drawing/2014/main" id="{E255B012-2743-7E27-7D54-9C1BC22E1956}"/>
              </a:ext>
            </a:extLst>
          </p:cNvPr>
          <p:cNvCxnSpPr>
            <a:cxnSpLocks/>
          </p:cNvCxnSpPr>
          <p:nvPr>
            <p:custDataLst>
              <p:tags r:id="rId5"/>
            </p:custDataLst>
          </p:nvPr>
        </p:nvCxnSpPr>
        <p:spPr>
          <a:xfrm>
            <a:off x="554735" y="2568841"/>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9" name="GreyLineContentSeparatorDefault 18">
            <a:extLst>
              <a:ext uri="{FF2B5EF4-FFF2-40B4-BE49-F238E27FC236}">
                <a16:creationId xmlns:a16="http://schemas.microsoft.com/office/drawing/2014/main" id="{052FA86A-A5DF-6B43-FD68-D6FD2E40885A}"/>
              </a:ext>
            </a:extLst>
          </p:cNvPr>
          <p:cNvCxnSpPr>
            <a:cxnSpLocks/>
          </p:cNvCxnSpPr>
          <p:nvPr>
            <p:custDataLst>
              <p:tags r:id="rId6"/>
            </p:custDataLst>
          </p:nvPr>
        </p:nvCxnSpPr>
        <p:spPr>
          <a:xfrm>
            <a:off x="554736" y="3544345"/>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 name="GreyLineContentSeparatorDefault 18">
            <a:extLst>
              <a:ext uri="{FF2B5EF4-FFF2-40B4-BE49-F238E27FC236}">
                <a16:creationId xmlns:a16="http://schemas.microsoft.com/office/drawing/2014/main" id="{057B3CEC-F080-BD77-70C5-E87846EABA71}"/>
              </a:ext>
            </a:extLst>
          </p:cNvPr>
          <p:cNvCxnSpPr>
            <a:cxnSpLocks/>
          </p:cNvCxnSpPr>
          <p:nvPr>
            <p:custDataLst>
              <p:tags r:id="rId7"/>
            </p:custDataLst>
          </p:nvPr>
        </p:nvCxnSpPr>
        <p:spPr>
          <a:xfrm>
            <a:off x="554735" y="4032097"/>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 name="GreyLineContentSeparatorDefault 18">
            <a:extLst>
              <a:ext uri="{FF2B5EF4-FFF2-40B4-BE49-F238E27FC236}">
                <a16:creationId xmlns:a16="http://schemas.microsoft.com/office/drawing/2014/main" id="{06897FBC-08C0-7ABE-42DD-6F5A1B8DC27D}"/>
              </a:ext>
            </a:extLst>
          </p:cNvPr>
          <p:cNvCxnSpPr>
            <a:cxnSpLocks/>
          </p:cNvCxnSpPr>
          <p:nvPr>
            <p:custDataLst>
              <p:tags r:id="rId8"/>
            </p:custDataLst>
          </p:nvPr>
        </p:nvCxnSpPr>
        <p:spPr>
          <a:xfrm>
            <a:off x="554735" y="4519849"/>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5D71327-B359-F168-94DC-2704DE4A980E}"/>
              </a:ext>
            </a:extLst>
          </p:cNvPr>
          <p:cNvSpPr txBox="1"/>
          <p:nvPr/>
        </p:nvSpPr>
        <p:spPr>
          <a:xfrm>
            <a:off x="4484371" y="1212850"/>
            <a:ext cx="394729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Main stakeholder feedback</a:t>
            </a:r>
          </a:p>
        </p:txBody>
      </p:sp>
      <p:sp>
        <p:nvSpPr>
          <p:cNvPr id="106" name="TextBox 105">
            <a:extLst>
              <a:ext uri="{FF2B5EF4-FFF2-40B4-BE49-F238E27FC236}">
                <a16:creationId xmlns:a16="http://schemas.microsoft.com/office/drawing/2014/main" id="{7EC06790-1884-E7D9-1F32-7261C7D185CB}"/>
              </a:ext>
            </a:extLst>
          </p:cNvPr>
          <p:cNvSpPr txBox="1">
            <a:spLocks/>
          </p:cNvSpPr>
          <p:nvPr/>
        </p:nvSpPr>
        <p:spPr>
          <a:xfrm>
            <a:off x="531050" y="1699705"/>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Eligibility and study framework (9.2)</a:t>
            </a:r>
          </a:p>
        </p:txBody>
      </p:sp>
      <p:sp>
        <p:nvSpPr>
          <p:cNvPr id="110" name="TextBox 109">
            <a:extLst>
              <a:ext uri="{FF2B5EF4-FFF2-40B4-BE49-F238E27FC236}">
                <a16:creationId xmlns:a16="http://schemas.microsoft.com/office/drawing/2014/main" id="{5CB9B62C-AA55-AC98-126F-8F1BD1FDB9F0}"/>
              </a:ext>
            </a:extLst>
          </p:cNvPr>
          <p:cNvSpPr txBox="1">
            <a:spLocks/>
          </p:cNvSpPr>
          <p:nvPr/>
        </p:nvSpPr>
        <p:spPr>
          <a:xfrm>
            <a:off x="531050" y="2248021"/>
            <a:ext cx="144799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Cross-cutting</a:t>
            </a:r>
          </a:p>
        </p:txBody>
      </p:sp>
      <p:sp>
        <p:nvSpPr>
          <p:cNvPr id="111" name="TextBox 110">
            <a:extLst>
              <a:ext uri="{FF2B5EF4-FFF2-40B4-BE49-F238E27FC236}">
                <a16:creationId xmlns:a16="http://schemas.microsoft.com/office/drawing/2014/main" id="{0664C82B-8E07-E2AF-4E61-BD4C31F1211B}"/>
              </a:ext>
            </a:extLst>
          </p:cNvPr>
          <p:cNvSpPr txBox="1">
            <a:spLocks/>
          </p:cNvSpPr>
          <p:nvPr/>
        </p:nvSpPr>
        <p:spPr>
          <a:xfrm>
            <a:off x="531050" y="2658829"/>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Commitment criteria and agreements (9.7)</a:t>
            </a:r>
          </a:p>
        </p:txBody>
      </p:sp>
      <p:sp>
        <p:nvSpPr>
          <p:cNvPr id="113" name="TextBox 112">
            <a:extLst>
              <a:ext uri="{FF2B5EF4-FFF2-40B4-BE49-F238E27FC236}">
                <a16:creationId xmlns:a16="http://schemas.microsoft.com/office/drawing/2014/main" id="{74ED228D-FAAA-7BF6-2FE0-154970F19CCE}"/>
              </a:ext>
            </a:extLst>
          </p:cNvPr>
          <p:cNvSpPr txBox="1">
            <a:spLocks/>
          </p:cNvSpPr>
          <p:nvPr/>
        </p:nvSpPr>
        <p:spPr>
          <a:xfrm>
            <a:off x="531050" y="3634332"/>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Quarterly stability requirements (5.3)</a:t>
            </a:r>
          </a:p>
        </p:txBody>
      </p:sp>
      <p:sp>
        <p:nvSpPr>
          <p:cNvPr id="114" name="TextBox 113">
            <a:extLst>
              <a:ext uri="{FF2B5EF4-FFF2-40B4-BE49-F238E27FC236}">
                <a16:creationId xmlns:a16="http://schemas.microsoft.com/office/drawing/2014/main" id="{AA4E4395-D904-FBB9-829D-3A2EAE44DA2E}"/>
              </a:ext>
            </a:extLst>
          </p:cNvPr>
          <p:cNvSpPr txBox="1">
            <a:spLocks/>
          </p:cNvSpPr>
          <p:nvPr/>
        </p:nvSpPr>
        <p:spPr>
          <a:xfrm>
            <a:off x="531050" y="4122085"/>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Energization and ongoing obligations (9.6)</a:t>
            </a:r>
          </a:p>
        </p:txBody>
      </p:sp>
      <p:sp>
        <p:nvSpPr>
          <p:cNvPr id="115" name="TextBox 114">
            <a:extLst>
              <a:ext uri="{FF2B5EF4-FFF2-40B4-BE49-F238E27FC236}">
                <a16:creationId xmlns:a16="http://schemas.microsoft.com/office/drawing/2014/main" id="{0718E5D2-A676-9F23-8B0A-F7FFC8D0073D}"/>
              </a:ext>
            </a:extLst>
          </p:cNvPr>
          <p:cNvSpPr txBox="1">
            <a:spLocks/>
          </p:cNvSpPr>
          <p:nvPr/>
        </p:nvSpPr>
        <p:spPr>
          <a:xfrm>
            <a:off x="531050" y="3146581"/>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Batch study methodology (9.3)</a:t>
            </a:r>
          </a:p>
        </p:txBody>
      </p:sp>
      <p:sp>
        <p:nvSpPr>
          <p:cNvPr id="120" name="TextBox 119">
            <a:extLst>
              <a:ext uri="{FF2B5EF4-FFF2-40B4-BE49-F238E27FC236}">
                <a16:creationId xmlns:a16="http://schemas.microsoft.com/office/drawing/2014/main" id="{7F1FCEA8-B34A-29B7-6CAA-18D11B4ACBC7}"/>
              </a:ext>
            </a:extLst>
          </p:cNvPr>
          <p:cNvSpPr txBox="1">
            <a:spLocks/>
          </p:cNvSpPr>
          <p:nvPr/>
        </p:nvSpPr>
        <p:spPr>
          <a:xfrm>
            <a:off x="4484371" y="1617513"/>
            <a:ext cx="395332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Ensure previously approved and mature projects are automatically recognized as Base Load </a:t>
            </a:r>
            <a:r>
              <a:rPr lang="en-US" sz="1000"/>
              <a:t>(e.g., avoid re-evaluation, circular requirements, or exclusion of equivalent study pathways)</a:t>
            </a:r>
          </a:p>
        </p:txBody>
      </p:sp>
      <p:sp>
        <p:nvSpPr>
          <p:cNvPr id="121" name="TextBox 120">
            <a:extLst>
              <a:ext uri="{FF2B5EF4-FFF2-40B4-BE49-F238E27FC236}">
                <a16:creationId xmlns:a16="http://schemas.microsoft.com/office/drawing/2014/main" id="{9BAFB091-9929-6FAD-1E8A-DD773CA6C94A}"/>
              </a:ext>
            </a:extLst>
          </p:cNvPr>
          <p:cNvSpPr txBox="1">
            <a:spLocks/>
          </p:cNvSpPr>
          <p:nvPr/>
        </p:nvSpPr>
        <p:spPr>
          <a:xfrm>
            <a:off x="4484371" y="2104185"/>
            <a:ext cx="395332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Improve governance clarity and transparency across Batch Zero</a:t>
            </a:r>
            <a:br>
              <a:rPr lang="en-US" sz="1000"/>
            </a:br>
            <a:r>
              <a:rPr lang="en-US" sz="1000"/>
              <a:t>(e.g., clear roles ERCOT vs TSP/DSP, limit discretion, standardize processes, align with PUCT, enhance communication)</a:t>
            </a:r>
          </a:p>
        </p:txBody>
      </p:sp>
      <p:sp>
        <p:nvSpPr>
          <p:cNvPr id="122" name="TextBox 121">
            <a:extLst>
              <a:ext uri="{FF2B5EF4-FFF2-40B4-BE49-F238E27FC236}">
                <a16:creationId xmlns:a16="http://schemas.microsoft.com/office/drawing/2014/main" id="{91397AEA-3A78-2939-6AC7-793052BDAB99}"/>
              </a:ext>
            </a:extLst>
          </p:cNvPr>
          <p:cNvSpPr txBox="1">
            <a:spLocks/>
          </p:cNvSpPr>
          <p:nvPr/>
        </p:nvSpPr>
        <p:spPr>
          <a:xfrm>
            <a:off x="4484371" y="2658829"/>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Align financial requirements with PUCT and avoid duplicative obligations </a:t>
            </a:r>
            <a:r>
              <a:rPr lang="en-US" sz="1000"/>
              <a:t>for legacy projects</a:t>
            </a:r>
          </a:p>
        </p:txBody>
      </p:sp>
      <p:sp>
        <p:nvSpPr>
          <p:cNvPr id="123" name="TextBox 122">
            <a:extLst>
              <a:ext uri="{FF2B5EF4-FFF2-40B4-BE49-F238E27FC236}">
                <a16:creationId xmlns:a16="http://schemas.microsoft.com/office/drawing/2014/main" id="{224F3ABE-1952-87D6-BA8B-806F9B14F661}"/>
              </a:ext>
            </a:extLst>
          </p:cNvPr>
          <p:cNvSpPr txBox="1">
            <a:spLocks/>
          </p:cNvSpPr>
          <p:nvPr/>
        </p:nvSpPr>
        <p:spPr>
          <a:xfrm>
            <a:off x="4484371" y="3146581"/>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Consider chronological prioritization </a:t>
            </a:r>
            <a:r>
              <a:rPr lang="en-US" sz="1000"/>
              <a:t>as an alternative to current allocation approach</a:t>
            </a:r>
          </a:p>
        </p:txBody>
      </p:sp>
      <p:sp>
        <p:nvSpPr>
          <p:cNvPr id="124" name="TextBox 123">
            <a:extLst>
              <a:ext uri="{FF2B5EF4-FFF2-40B4-BE49-F238E27FC236}">
                <a16:creationId xmlns:a16="http://schemas.microsoft.com/office/drawing/2014/main" id="{EE0B4229-F4C2-27AC-5751-58D5EBCD8A6C}"/>
              </a:ext>
            </a:extLst>
          </p:cNvPr>
          <p:cNvSpPr txBox="1">
            <a:spLocks/>
          </p:cNvSpPr>
          <p:nvPr/>
        </p:nvSpPr>
        <p:spPr>
          <a:xfrm>
            <a:off x="4484371" y="3634332"/>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Align stability timelines </a:t>
            </a:r>
            <a:r>
              <a:rPr lang="en-US" sz="1000"/>
              <a:t>with Batch Zero and clarify dynamic model responsibilities </a:t>
            </a:r>
          </a:p>
        </p:txBody>
      </p:sp>
      <p:sp>
        <p:nvSpPr>
          <p:cNvPr id="125" name="TextBox 124">
            <a:extLst>
              <a:ext uri="{FF2B5EF4-FFF2-40B4-BE49-F238E27FC236}">
                <a16:creationId xmlns:a16="http://schemas.microsoft.com/office/drawing/2014/main" id="{AC9B72C2-D2D5-0BD6-645E-81B684A4FBF7}"/>
              </a:ext>
            </a:extLst>
          </p:cNvPr>
          <p:cNvSpPr txBox="1">
            <a:spLocks/>
          </p:cNvSpPr>
          <p:nvPr/>
        </p:nvSpPr>
        <p:spPr>
          <a:xfrm>
            <a:off x="4484371" y="4122085"/>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Ensure advanced projects continue </a:t>
            </a:r>
            <a:r>
              <a:rPr lang="en-US" sz="1000"/>
              <a:t>without re-screening, delay, or reset</a:t>
            </a:r>
          </a:p>
        </p:txBody>
      </p:sp>
      <p:cxnSp>
        <p:nvCxnSpPr>
          <p:cNvPr id="77" name="GreyLineContentSeparatorDefault 18">
            <a:extLst>
              <a:ext uri="{FF2B5EF4-FFF2-40B4-BE49-F238E27FC236}">
                <a16:creationId xmlns:a16="http://schemas.microsoft.com/office/drawing/2014/main" id="{213651D8-AB6C-5D9A-A8CD-EAAE2AD7F680}"/>
              </a:ext>
            </a:extLst>
          </p:cNvPr>
          <p:cNvCxnSpPr>
            <a:cxnSpLocks/>
          </p:cNvCxnSpPr>
          <p:nvPr>
            <p:custDataLst>
              <p:tags r:id="rId9"/>
            </p:custDataLst>
          </p:nvPr>
        </p:nvCxnSpPr>
        <p:spPr>
          <a:xfrm>
            <a:off x="554735" y="3056593"/>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ContentSeparatorDefault 18">
            <a:extLst>
              <a:ext uri="{FF2B5EF4-FFF2-40B4-BE49-F238E27FC236}">
                <a16:creationId xmlns:a16="http://schemas.microsoft.com/office/drawing/2014/main" id="{4E8F824D-67C1-B72F-87A6-BE89FC9A4C5E}"/>
              </a:ext>
            </a:extLst>
          </p:cNvPr>
          <p:cNvCxnSpPr>
            <a:cxnSpLocks/>
          </p:cNvCxnSpPr>
          <p:nvPr>
            <p:custDataLst>
              <p:tags r:id="rId10"/>
            </p:custDataLst>
          </p:nvPr>
        </p:nvCxnSpPr>
        <p:spPr>
          <a:xfrm>
            <a:off x="554735" y="5007601"/>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GreyLineContentSeparatorDefault 18">
            <a:extLst>
              <a:ext uri="{FF2B5EF4-FFF2-40B4-BE49-F238E27FC236}">
                <a16:creationId xmlns:a16="http://schemas.microsoft.com/office/drawing/2014/main" id="{79CD51B6-199C-FED6-6624-F611055379D8}"/>
              </a:ext>
            </a:extLst>
          </p:cNvPr>
          <p:cNvCxnSpPr>
            <a:cxnSpLocks/>
          </p:cNvCxnSpPr>
          <p:nvPr>
            <p:custDataLst>
              <p:tags r:id="rId11"/>
            </p:custDataLst>
          </p:nvPr>
        </p:nvCxnSpPr>
        <p:spPr>
          <a:xfrm>
            <a:off x="554735" y="5495354"/>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96AA674-3753-A3D0-5C76-94812531FFE8}"/>
              </a:ext>
            </a:extLst>
          </p:cNvPr>
          <p:cNvSpPr txBox="1">
            <a:spLocks/>
          </p:cNvSpPr>
          <p:nvPr/>
        </p:nvSpPr>
        <p:spPr>
          <a:xfrm>
            <a:off x="531050" y="4609836"/>
            <a:ext cx="151917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Batch Zero refinement and transmission plan (9.5) </a:t>
            </a:r>
          </a:p>
        </p:txBody>
      </p:sp>
      <p:sp>
        <p:nvSpPr>
          <p:cNvPr id="84" name="TextBox 83">
            <a:extLst>
              <a:ext uri="{FF2B5EF4-FFF2-40B4-BE49-F238E27FC236}">
                <a16:creationId xmlns:a16="http://schemas.microsoft.com/office/drawing/2014/main" id="{F0BAF4B2-2242-4444-83F8-359C5E4B537C}"/>
              </a:ext>
            </a:extLst>
          </p:cNvPr>
          <p:cNvSpPr txBox="1">
            <a:spLocks/>
          </p:cNvSpPr>
          <p:nvPr/>
        </p:nvSpPr>
        <p:spPr>
          <a:xfrm>
            <a:off x="4484371" y="4581327"/>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Enhance TSP coordination, </a:t>
            </a:r>
            <a:r>
              <a:rPr lang="en-US" sz="1000"/>
              <a:t>short circuit scope, and ensure upgrades support full load</a:t>
            </a:r>
          </a:p>
        </p:txBody>
      </p:sp>
      <p:sp>
        <p:nvSpPr>
          <p:cNvPr id="85" name="TextBox 84">
            <a:extLst>
              <a:ext uri="{FF2B5EF4-FFF2-40B4-BE49-F238E27FC236}">
                <a16:creationId xmlns:a16="http://schemas.microsoft.com/office/drawing/2014/main" id="{92AD226E-B8FF-2C55-E989-327CAC292E12}"/>
              </a:ext>
            </a:extLst>
          </p:cNvPr>
          <p:cNvSpPr txBox="1">
            <a:spLocks/>
          </p:cNvSpPr>
          <p:nvPr/>
        </p:nvSpPr>
        <p:spPr>
          <a:xfrm>
            <a:off x="531050" y="5097589"/>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Load modeling and integration (6.6)</a:t>
            </a:r>
          </a:p>
        </p:txBody>
      </p:sp>
      <p:sp>
        <p:nvSpPr>
          <p:cNvPr id="86" name="TextBox 85">
            <a:extLst>
              <a:ext uri="{FF2B5EF4-FFF2-40B4-BE49-F238E27FC236}">
                <a16:creationId xmlns:a16="http://schemas.microsoft.com/office/drawing/2014/main" id="{836986AA-92EE-C12E-8A8D-20CDBA1FEF38}"/>
              </a:ext>
            </a:extLst>
          </p:cNvPr>
          <p:cNvSpPr txBox="1">
            <a:spLocks/>
          </p:cNvSpPr>
          <p:nvPr/>
        </p:nvSpPr>
        <p:spPr>
          <a:xfrm>
            <a:off x="4484371" y="5097589"/>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Clarify modeling entry requirements </a:t>
            </a:r>
            <a:r>
              <a:rPr lang="en-US" sz="1000"/>
              <a:t>and treatment of co-located or modified loads</a:t>
            </a:r>
          </a:p>
        </p:txBody>
      </p:sp>
      <p:sp>
        <p:nvSpPr>
          <p:cNvPr id="87" name="TextBox 86">
            <a:extLst>
              <a:ext uri="{FF2B5EF4-FFF2-40B4-BE49-F238E27FC236}">
                <a16:creationId xmlns:a16="http://schemas.microsoft.com/office/drawing/2014/main" id="{038F4D46-2DB9-C0E2-122B-782776F1D1A8}"/>
              </a:ext>
            </a:extLst>
          </p:cNvPr>
          <p:cNvSpPr txBox="1">
            <a:spLocks/>
          </p:cNvSpPr>
          <p:nvPr/>
        </p:nvSpPr>
        <p:spPr>
          <a:xfrm>
            <a:off x="531050" y="5554142"/>
            <a:ext cx="151917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ILLE commitment and agreement execution (9.4)</a:t>
            </a:r>
          </a:p>
        </p:txBody>
      </p:sp>
      <p:sp>
        <p:nvSpPr>
          <p:cNvPr id="88" name="TextBox 87">
            <a:extLst>
              <a:ext uri="{FF2B5EF4-FFF2-40B4-BE49-F238E27FC236}">
                <a16:creationId xmlns:a16="http://schemas.microsoft.com/office/drawing/2014/main" id="{177CE2E5-B4CB-0F98-CD54-4E3B5D0526A4}"/>
              </a:ext>
            </a:extLst>
          </p:cNvPr>
          <p:cNvSpPr txBox="1">
            <a:spLocks/>
          </p:cNvSpPr>
          <p:nvPr/>
        </p:nvSpPr>
        <p:spPr>
          <a:xfrm>
            <a:off x="4484371" y="5554142"/>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Extend commitment timelines </a:t>
            </a:r>
            <a:r>
              <a:rPr lang="en-US" sz="1000"/>
              <a:t>and reduce risk from compressed agreement execution windows</a:t>
            </a:r>
          </a:p>
        </p:txBody>
      </p:sp>
      <p:sp>
        <p:nvSpPr>
          <p:cNvPr id="4" name="Text Placeholder 20">
            <a:extLst>
              <a:ext uri="{FF2B5EF4-FFF2-40B4-BE49-F238E27FC236}">
                <a16:creationId xmlns:a16="http://schemas.microsoft.com/office/drawing/2014/main" id="{4C8D77E9-73F5-C238-E5A9-626E86F0AC01}"/>
              </a:ext>
            </a:extLst>
          </p:cNvPr>
          <p:cNvSpPr txBox="1">
            <a:spLocks/>
          </p:cNvSpPr>
          <p:nvPr/>
        </p:nvSpPr>
        <p:spPr>
          <a:xfrm>
            <a:off x="531050" y="6606282"/>
            <a:ext cx="630506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Source: Batch Zero PGRR145 Stakeholder Comments</a:t>
            </a:r>
          </a:p>
        </p:txBody>
      </p:sp>
    </p:spTree>
    <p:extLst>
      <p:ext uri="{BB962C8B-B14F-4D97-AF65-F5344CB8AC3E}">
        <p14:creationId xmlns:p14="http://schemas.microsoft.com/office/powerpoint/2010/main" val="3155941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AC9F417-3469-342B-83BD-B032E40C176A}"/>
              </a:ext>
            </a:extLst>
          </p:cNvPr>
          <p:cNvGraphicFramePr>
            <a:graphicFrameLocks noChangeAspect="1"/>
          </p:cNvGraphicFramePr>
          <p:nvPr>
            <p:custDataLst>
              <p:tags r:id="rId1"/>
            </p:custDataLst>
            <p:extLst>
              <p:ext uri="{D42A27DB-BD31-4B8C-83A1-F6EECF244321}">
                <p14:modId xmlns:p14="http://schemas.microsoft.com/office/powerpoint/2010/main" val="2854596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6" name="think-cell data - do not delete" hidden="1">
                        <a:extLst>
                          <a:ext uri="{FF2B5EF4-FFF2-40B4-BE49-F238E27FC236}">
                            <a16:creationId xmlns:a16="http://schemas.microsoft.com/office/drawing/2014/main" id="{4AC9F417-3469-342B-83BD-B032E40C176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04" name="Rectangle 103">
            <a:extLst>
              <a:ext uri="{FF2B5EF4-FFF2-40B4-BE49-F238E27FC236}">
                <a16:creationId xmlns:a16="http://schemas.microsoft.com/office/drawing/2014/main" id="{897C759A-6C40-2364-16B8-3CF19059EDE3}"/>
              </a:ext>
            </a:extLst>
          </p:cNvPr>
          <p:cNvSpPr/>
          <p:nvPr/>
        </p:nvSpPr>
        <p:spPr>
          <a:xfrm>
            <a:off x="554735" y="1469477"/>
            <a:ext cx="7918704" cy="1190622"/>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4" name="2. Slide Title">
            <a:extLst>
              <a:ext uri="{FF2B5EF4-FFF2-40B4-BE49-F238E27FC236}">
                <a16:creationId xmlns:a16="http://schemas.microsoft.com/office/drawing/2014/main" id="{3BBCAC60-BAC7-5084-C332-D5A1972438DD}"/>
              </a:ext>
            </a:extLst>
          </p:cNvPr>
          <p:cNvSpPr>
            <a:spLocks noGrp="1"/>
          </p:cNvSpPr>
          <p:nvPr>
            <p:ph type="title"/>
            <p:custDataLst>
              <p:tags r:id="rId2"/>
            </p:custDataLst>
          </p:nvPr>
        </p:nvSpPr>
        <p:spPr/>
        <p:txBody>
          <a:bodyPr vert="horz">
            <a:noAutofit/>
          </a:bodyPr>
          <a:lstStyle/>
          <a:p>
            <a:r>
              <a:rPr lang="en-US"/>
              <a:t>Deep dive: Section 9.2 stakeholder feedback on eligibility and study validity</a:t>
            </a:r>
          </a:p>
        </p:txBody>
      </p:sp>
      <p:sp>
        <p:nvSpPr>
          <p:cNvPr id="7" name="Text Placeholder 6">
            <a:extLst>
              <a:ext uri="{FF2B5EF4-FFF2-40B4-BE49-F238E27FC236}">
                <a16:creationId xmlns:a16="http://schemas.microsoft.com/office/drawing/2014/main" id="{565EE4F4-797C-16F6-B984-7E2E4A577CCF}"/>
              </a:ext>
            </a:extLst>
          </p:cNvPr>
          <p:cNvSpPr>
            <a:spLocks noGrp="1"/>
          </p:cNvSpPr>
          <p:nvPr>
            <p:ph type="body" sz="quarter" idx="15"/>
          </p:nvPr>
        </p:nvSpPr>
        <p:spPr>
          <a:xfrm flipH="1">
            <a:off x="8835773" y="1604481"/>
            <a:ext cx="3256909" cy="4107951"/>
          </a:xfrm>
        </p:spPr>
        <p:txBody>
          <a:bodyPr/>
          <a:lstStyle/>
          <a:p>
            <a:r>
              <a:rPr lang="en-US"/>
              <a:t>Key takeaways</a:t>
            </a:r>
          </a:p>
        </p:txBody>
      </p:sp>
      <p:graphicFrame>
        <p:nvGraphicFramePr>
          <p:cNvPr id="3" name="Chart 2">
            <a:extLst>
              <a:ext uri="{FF2B5EF4-FFF2-40B4-BE49-F238E27FC236}">
                <a16:creationId xmlns:a16="http://schemas.microsoft.com/office/drawing/2014/main" id="{703C0611-3223-8DBC-A6A2-BE6A33152534}"/>
              </a:ext>
            </a:extLst>
          </p:cNvPr>
          <p:cNvGraphicFramePr/>
          <p:nvPr>
            <p:custDataLst>
              <p:tags r:id="rId3"/>
            </p:custDataLst>
            <p:extLst>
              <p:ext uri="{D42A27DB-BD31-4B8C-83A1-F6EECF244321}">
                <p14:modId xmlns:p14="http://schemas.microsoft.com/office/powerpoint/2010/main" val="1130197564"/>
              </p:ext>
            </p:extLst>
          </p:nvPr>
        </p:nvGraphicFramePr>
        <p:xfrm>
          <a:off x="1920875" y="1285875"/>
          <a:ext cx="2082800" cy="3883025"/>
        </p:xfrm>
        <a:graphic>
          <a:graphicData uri="http://schemas.openxmlformats.org/drawingml/2006/chart">
            <c:chart xmlns:c="http://schemas.openxmlformats.org/drawingml/2006/chart" xmlns:r="http://schemas.openxmlformats.org/officeDocument/2006/relationships" r:id="rId14"/>
          </a:graphicData>
        </a:graphic>
      </p:graphicFrame>
      <p:sp>
        <p:nvSpPr>
          <p:cNvPr id="69" name="TextBox 68">
            <a:extLst>
              <a:ext uri="{FF2B5EF4-FFF2-40B4-BE49-F238E27FC236}">
                <a16:creationId xmlns:a16="http://schemas.microsoft.com/office/drawing/2014/main" id="{2F2FF534-DDCE-E1D7-5512-8C6F4D117136}"/>
              </a:ext>
            </a:extLst>
          </p:cNvPr>
          <p:cNvSpPr txBox="1"/>
          <p:nvPr/>
        </p:nvSpPr>
        <p:spPr>
          <a:xfrm>
            <a:off x="554736" y="1225002"/>
            <a:ext cx="3762993"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Comments received by section, </a:t>
            </a:r>
            <a:r>
              <a:rPr lang="en-US" sz="1200"/>
              <a:t># of comments</a:t>
            </a:r>
            <a:r>
              <a:rPr lang="en-US" sz="1200" baseline="30000"/>
              <a:t>1</a:t>
            </a:r>
            <a:endParaRPr lang="en-US" sz="1200" b="1"/>
          </a:p>
        </p:txBody>
      </p:sp>
      <p:sp>
        <p:nvSpPr>
          <p:cNvPr id="72" name="TextBox 71">
            <a:extLst>
              <a:ext uri="{FF2B5EF4-FFF2-40B4-BE49-F238E27FC236}">
                <a16:creationId xmlns:a16="http://schemas.microsoft.com/office/drawing/2014/main" id="{FE9D7994-0E3A-BAB4-6706-F90B6D0B5724}"/>
              </a:ext>
            </a:extLst>
          </p:cNvPr>
          <p:cNvSpPr txBox="1"/>
          <p:nvPr/>
        </p:nvSpPr>
        <p:spPr>
          <a:xfrm>
            <a:off x="4484371" y="1225002"/>
            <a:ext cx="3947297"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Main stakeholder feedback</a:t>
            </a:r>
          </a:p>
        </p:txBody>
      </p:sp>
      <p:cxnSp>
        <p:nvCxnSpPr>
          <p:cNvPr id="70" name="LineBasicDefault 64">
            <a:extLst>
              <a:ext uri="{FF2B5EF4-FFF2-40B4-BE49-F238E27FC236}">
                <a16:creationId xmlns:a16="http://schemas.microsoft.com/office/drawing/2014/main" id="{111FCD73-A493-B5F8-3AFD-2E737D690E7F}"/>
              </a:ext>
            </a:extLst>
          </p:cNvPr>
          <p:cNvCxnSpPr>
            <a:cxnSpLocks/>
          </p:cNvCxnSpPr>
          <p:nvPr>
            <p:custDataLst>
              <p:tags r:id="rId4"/>
            </p:custDataLst>
          </p:nvPr>
        </p:nvCxnSpPr>
        <p:spPr>
          <a:xfrm>
            <a:off x="554735" y="1471064"/>
            <a:ext cx="791009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GreyLineContentSeparatorDefault 18">
            <a:extLst>
              <a:ext uri="{FF2B5EF4-FFF2-40B4-BE49-F238E27FC236}">
                <a16:creationId xmlns:a16="http://schemas.microsoft.com/office/drawing/2014/main" id="{C4211DEA-505F-1ACD-DA67-08E1E6D8CD12}"/>
              </a:ext>
            </a:extLst>
          </p:cNvPr>
          <p:cNvCxnSpPr>
            <a:cxnSpLocks/>
          </p:cNvCxnSpPr>
          <p:nvPr>
            <p:custDataLst>
              <p:tags r:id="rId5"/>
            </p:custDataLst>
          </p:nvPr>
        </p:nvCxnSpPr>
        <p:spPr>
          <a:xfrm>
            <a:off x="563346" y="2102889"/>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GreyLineContentSeparatorDefault 18">
            <a:extLst>
              <a:ext uri="{FF2B5EF4-FFF2-40B4-BE49-F238E27FC236}">
                <a16:creationId xmlns:a16="http://schemas.microsoft.com/office/drawing/2014/main" id="{D9C998B6-82EB-BCF6-7DE3-FF73BC0A8333}"/>
              </a:ext>
            </a:extLst>
          </p:cNvPr>
          <p:cNvCxnSpPr>
            <a:cxnSpLocks/>
          </p:cNvCxnSpPr>
          <p:nvPr>
            <p:custDataLst>
              <p:tags r:id="rId6"/>
            </p:custDataLst>
          </p:nvPr>
        </p:nvCxnSpPr>
        <p:spPr>
          <a:xfrm>
            <a:off x="563346" y="2661689"/>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GreyLineContentSeparatorDefault 18">
            <a:extLst>
              <a:ext uri="{FF2B5EF4-FFF2-40B4-BE49-F238E27FC236}">
                <a16:creationId xmlns:a16="http://schemas.microsoft.com/office/drawing/2014/main" id="{E88D5AED-52C1-F975-C36F-641AC9E082EB}"/>
              </a:ext>
            </a:extLst>
          </p:cNvPr>
          <p:cNvCxnSpPr>
            <a:cxnSpLocks/>
          </p:cNvCxnSpPr>
          <p:nvPr>
            <p:custDataLst>
              <p:tags r:id="rId7"/>
            </p:custDataLst>
          </p:nvPr>
        </p:nvCxnSpPr>
        <p:spPr>
          <a:xfrm>
            <a:off x="563346" y="3220489"/>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ContentSeparatorDefault 18">
            <a:extLst>
              <a:ext uri="{FF2B5EF4-FFF2-40B4-BE49-F238E27FC236}">
                <a16:creationId xmlns:a16="http://schemas.microsoft.com/office/drawing/2014/main" id="{EFA2EC2C-F426-9F6B-BFE4-076D2B79C621}"/>
              </a:ext>
            </a:extLst>
          </p:cNvPr>
          <p:cNvCxnSpPr>
            <a:cxnSpLocks/>
          </p:cNvCxnSpPr>
          <p:nvPr>
            <p:custDataLst>
              <p:tags r:id="rId8"/>
            </p:custDataLst>
          </p:nvPr>
        </p:nvCxnSpPr>
        <p:spPr>
          <a:xfrm>
            <a:off x="563346" y="3779289"/>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 name="GreyLineContentSeparatorDefault 18">
            <a:extLst>
              <a:ext uri="{FF2B5EF4-FFF2-40B4-BE49-F238E27FC236}">
                <a16:creationId xmlns:a16="http://schemas.microsoft.com/office/drawing/2014/main" id="{BAE6804E-0DE5-1528-9372-05459AE5E342}"/>
              </a:ext>
            </a:extLst>
          </p:cNvPr>
          <p:cNvCxnSpPr>
            <a:cxnSpLocks/>
          </p:cNvCxnSpPr>
          <p:nvPr>
            <p:custDataLst>
              <p:tags r:id="rId9"/>
            </p:custDataLst>
          </p:nvPr>
        </p:nvCxnSpPr>
        <p:spPr>
          <a:xfrm>
            <a:off x="563346" y="4338089"/>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4697FF7-98FB-11E1-EB12-F121CFE09084}"/>
              </a:ext>
            </a:extLst>
          </p:cNvPr>
          <p:cNvSpPr txBox="1">
            <a:spLocks/>
          </p:cNvSpPr>
          <p:nvPr/>
        </p:nvSpPr>
        <p:spPr>
          <a:xfrm>
            <a:off x="582168" y="1602032"/>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Study validity and ordering (9.2.1.4)</a:t>
            </a:r>
          </a:p>
        </p:txBody>
      </p:sp>
      <p:sp>
        <p:nvSpPr>
          <p:cNvPr id="82" name="TextBox 81">
            <a:extLst>
              <a:ext uri="{FF2B5EF4-FFF2-40B4-BE49-F238E27FC236}">
                <a16:creationId xmlns:a16="http://schemas.microsoft.com/office/drawing/2014/main" id="{350DEDE3-110D-0A49-9C50-6B06845DA679}"/>
              </a:ext>
            </a:extLst>
          </p:cNvPr>
          <p:cNvSpPr txBox="1">
            <a:spLocks/>
          </p:cNvSpPr>
          <p:nvPr/>
        </p:nvSpPr>
        <p:spPr>
          <a:xfrm>
            <a:off x="582168" y="2228302"/>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Base load eligibility (9.2.1.1)</a:t>
            </a:r>
          </a:p>
        </p:txBody>
      </p:sp>
      <p:sp>
        <p:nvSpPr>
          <p:cNvPr id="83" name="TextBox 82">
            <a:extLst>
              <a:ext uri="{FF2B5EF4-FFF2-40B4-BE49-F238E27FC236}">
                <a16:creationId xmlns:a16="http://schemas.microsoft.com/office/drawing/2014/main" id="{979976E8-E408-1FA1-91E3-37E961301916}"/>
              </a:ext>
            </a:extLst>
          </p:cNvPr>
          <p:cNvSpPr txBox="1">
            <a:spLocks/>
          </p:cNvSpPr>
          <p:nvPr/>
        </p:nvSpPr>
        <p:spPr>
          <a:xfrm>
            <a:off x="582168" y="2787102"/>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Applicability framework (9.2.1)</a:t>
            </a:r>
            <a:r>
              <a:rPr lang="en-US" sz="1200" baseline="30000"/>
              <a:t>2</a:t>
            </a:r>
            <a:r>
              <a:rPr lang="en-US" sz="1200"/>
              <a:t> </a:t>
            </a:r>
          </a:p>
        </p:txBody>
      </p:sp>
      <p:sp>
        <p:nvSpPr>
          <p:cNvPr id="84" name="TextBox 83">
            <a:extLst>
              <a:ext uri="{FF2B5EF4-FFF2-40B4-BE49-F238E27FC236}">
                <a16:creationId xmlns:a16="http://schemas.microsoft.com/office/drawing/2014/main" id="{F8DCC83A-A51F-F601-2073-1848280FEC0E}"/>
              </a:ext>
            </a:extLst>
          </p:cNvPr>
          <p:cNvSpPr txBox="1">
            <a:spLocks/>
          </p:cNvSpPr>
          <p:nvPr/>
        </p:nvSpPr>
        <p:spPr>
          <a:xfrm>
            <a:off x="582168" y="3347489"/>
            <a:ext cx="1338707"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Studied/allocated load (9.2.1.2)</a:t>
            </a:r>
          </a:p>
        </p:txBody>
      </p:sp>
      <p:sp>
        <p:nvSpPr>
          <p:cNvPr id="85" name="TextBox 84">
            <a:extLst>
              <a:ext uri="{FF2B5EF4-FFF2-40B4-BE49-F238E27FC236}">
                <a16:creationId xmlns:a16="http://schemas.microsoft.com/office/drawing/2014/main" id="{84B92E19-E160-DF98-6448-DF19906A1852}"/>
              </a:ext>
            </a:extLst>
          </p:cNvPr>
          <p:cNvSpPr txBox="1">
            <a:spLocks/>
          </p:cNvSpPr>
          <p:nvPr/>
        </p:nvSpPr>
        <p:spPr>
          <a:xfrm>
            <a:off x="582168" y="4465089"/>
            <a:ext cx="1329563"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Commitment window (9.2.4)</a:t>
            </a:r>
          </a:p>
        </p:txBody>
      </p:sp>
      <p:sp>
        <p:nvSpPr>
          <p:cNvPr id="86" name="TextBox 85">
            <a:extLst>
              <a:ext uri="{FF2B5EF4-FFF2-40B4-BE49-F238E27FC236}">
                <a16:creationId xmlns:a16="http://schemas.microsoft.com/office/drawing/2014/main" id="{19D2BBC6-9DE1-4513-C685-3E068D5E0BA2}"/>
              </a:ext>
            </a:extLst>
          </p:cNvPr>
          <p:cNvSpPr txBox="1">
            <a:spLocks/>
          </p:cNvSpPr>
          <p:nvPr/>
        </p:nvSpPr>
        <p:spPr>
          <a:xfrm>
            <a:off x="582168" y="3906289"/>
            <a:ext cx="1447991" cy="3683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requirements (9.2.2)</a:t>
            </a:r>
          </a:p>
        </p:txBody>
      </p:sp>
      <p:sp>
        <p:nvSpPr>
          <p:cNvPr id="100" name="TextBox 99">
            <a:extLst>
              <a:ext uri="{FF2B5EF4-FFF2-40B4-BE49-F238E27FC236}">
                <a16:creationId xmlns:a16="http://schemas.microsoft.com/office/drawing/2014/main" id="{F4CE54C3-06AE-4147-E12B-E51F7276E07E}"/>
              </a:ext>
            </a:extLst>
          </p:cNvPr>
          <p:cNvSpPr txBox="1">
            <a:spLocks/>
          </p:cNvSpPr>
          <p:nvPr/>
        </p:nvSpPr>
        <p:spPr>
          <a:xfrm>
            <a:off x="8954135" y="2017119"/>
            <a:ext cx="2929129" cy="21467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100" b="1"/>
              <a:t>Section 9.2 dominates stakeholder concern</a:t>
            </a:r>
            <a:r>
              <a:rPr lang="en-US" sz="1100"/>
              <a:t>, led by study validity and base load eligibility</a:t>
            </a:r>
          </a:p>
          <a:p>
            <a:pPr lvl="1">
              <a:buFont typeface="Arial" panose="020B0604020202020204" pitchFamily="34" charset="0"/>
              <a:buChar char="•"/>
            </a:pPr>
            <a:r>
              <a:rPr lang="en-US" sz="1100" b="1"/>
              <a:t>Protection for advanced projects</a:t>
            </a:r>
            <a:r>
              <a:rPr lang="en-US" sz="1100"/>
              <a:t> </a:t>
            </a:r>
            <a:r>
              <a:rPr lang="en-US" sz="1100" b="1"/>
              <a:t>is the clearest theme</a:t>
            </a:r>
            <a:r>
              <a:rPr lang="en-US" sz="1100"/>
              <a:t>: stakeholders want safe harbor and no retroactive re-screening</a:t>
            </a:r>
          </a:p>
          <a:p>
            <a:pPr lvl="1">
              <a:buFont typeface="Arial" panose="020B0604020202020204" pitchFamily="34" charset="0"/>
              <a:buChar char="•"/>
            </a:pPr>
            <a:r>
              <a:rPr lang="en-US" sz="1100" b="1"/>
              <a:t>Eligibility is seen as too narrow</a:t>
            </a:r>
            <a:r>
              <a:rPr lang="en-US" sz="1100"/>
              <a:t> and should recognize RPG, RTP, CLR/BYOG, and co-located generation pathways</a:t>
            </a:r>
          </a:p>
          <a:p>
            <a:pPr lvl="1">
              <a:buFont typeface="Arial" panose="020B0604020202020204" pitchFamily="34" charset="0"/>
              <a:buChar char="•"/>
            </a:pPr>
            <a:r>
              <a:rPr lang="en-US" sz="1100" b="1"/>
              <a:t>Process clarity remains a major issue</a:t>
            </a:r>
            <a:r>
              <a:rPr lang="en-US" sz="1100"/>
              <a:t>, especially around timing, dynamic data, and ERCOT/TSP/DSP roles</a:t>
            </a:r>
          </a:p>
        </p:txBody>
      </p:sp>
      <p:grpSp>
        <p:nvGrpSpPr>
          <p:cNvPr id="101" name="Group 100">
            <a:extLst>
              <a:ext uri="{FF2B5EF4-FFF2-40B4-BE49-F238E27FC236}">
                <a16:creationId xmlns:a16="http://schemas.microsoft.com/office/drawing/2014/main" id="{4577750E-6D99-DA53-1B59-E54575ED0BB4}"/>
              </a:ext>
            </a:extLst>
          </p:cNvPr>
          <p:cNvGrpSpPr/>
          <p:nvPr/>
        </p:nvGrpSpPr>
        <p:grpSpPr>
          <a:xfrm>
            <a:off x="7593746" y="1066411"/>
            <a:ext cx="879694" cy="182880"/>
            <a:chOff x="7593746" y="1221480"/>
            <a:chExt cx="879694" cy="182880"/>
          </a:xfrm>
        </p:grpSpPr>
        <p:sp>
          <p:nvSpPr>
            <p:cNvPr id="102" name="Rectangle 101">
              <a:extLst>
                <a:ext uri="{FF2B5EF4-FFF2-40B4-BE49-F238E27FC236}">
                  <a16:creationId xmlns:a16="http://schemas.microsoft.com/office/drawing/2014/main" id="{9D410032-A5E8-F3EE-6008-AE84AD672786}"/>
                </a:ext>
              </a:extLst>
            </p:cNvPr>
            <p:cNvSpPr/>
            <p:nvPr/>
          </p:nvSpPr>
          <p:spPr>
            <a:xfrm>
              <a:off x="7593746" y="1221480"/>
              <a:ext cx="182880" cy="182880"/>
            </a:xfrm>
            <a:prstGeom prst="rect">
              <a:avLst/>
            </a:prstGeom>
            <a:solidFill>
              <a:schemeClr val="accent1">
                <a:lumMod val="40000"/>
                <a:lumOff val="6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Box 102">
              <a:extLst>
                <a:ext uri="{FF2B5EF4-FFF2-40B4-BE49-F238E27FC236}">
                  <a16:creationId xmlns:a16="http://schemas.microsoft.com/office/drawing/2014/main" id="{C1D4BD6D-856E-E585-04C2-45FC28EF00EE}"/>
                </a:ext>
              </a:extLst>
            </p:cNvPr>
            <p:cNvSpPr txBox="1">
              <a:spLocks/>
            </p:cNvSpPr>
            <p:nvPr/>
          </p:nvSpPr>
          <p:spPr>
            <a:xfrm>
              <a:off x="7839611" y="1251365"/>
              <a:ext cx="633829"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Detailed next</a:t>
              </a:r>
            </a:p>
          </p:txBody>
        </p:sp>
      </p:grpSp>
      <p:sp>
        <p:nvSpPr>
          <p:cNvPr id="106" name="TextBox 105">
            <a:extLst>
              <a:ext uri="{FF2B5EF4-FFF2-40B4-BE49-F238E27FC236}">
                <a16:creationId xmlns:a16="http://schemas.microsoft.com/office/drawing/2014/main" id="{C39BB1DD-2D58-8999-C50C-45CA2D5F874D}"/>
              </a:ext>
            </a:extLst>
          </p:cNvPr>
          <p:cNvSpPr txBox="1">
            <a:spLocks/>
          </p:cNvSpPr>
          <p:nvPr/>
        </p:nvSpPr>
        <p:spPr>
          <a:xfrm>
            <a:off x="4484371" y="2105014"/>
            <a:ext cx="395332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Expand safe harbor treatment </a:t>
            </a:r>
            <a:r>
              <a:rPr lang="en-US" sz="1200"/>
              <a:t>for completed studies, executed agreements, financial commitment, and co-located/FIS-supported loads</a:t>
            </a:r>
          </a:p>
        </p:txBody>
      </p:sp>
      <p:sp>
        <p:nvSpPr>
          <p:cNvPr id="107" name="TextBox 106">
            <a:extLst>
              <a:ext uri="{FF2B5EF4-FFF2-40B4-BE49-F238E27FC236}">
                <a16:creationId xmlns:a16="http://schemas.microsoft.com/office/drawing/2014/main" id="{0BA0919A-2CB0-2ABC-554E-219B76A839A5}"/>
              </a:ext>
            </a:extLst>
          </p:cNvPr>
          <p:cNvSpPr txBox="1">
            <a:spLocks/>
          </p:cNvSpPr>
          <p:nvPr/>
        </p:nvSpPr>
        <p:spPr>
          <a:xfrm>
            <a:off x="4484371" y="2787102"/>
            <a:ext cx="3953320"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Clarify how Batch Zero applies to non-Batch projects </a:t>
            </a:r>
            <a:r>
              <a:rPr lang="en-US" sz="1200"/>
              <a:t>and preserve parallel advancement pathways</a:t>
            </a:r>
          </a:p>
        </p:txBody>
      </p:sp>
      <p:sp>
        <p:nvSpPr>
          <p:cNvPr id="108" name="TextBox 107">
            <a:extLst>
              <a:ext uri="{FF2B5EF4-FFF2-40B4-BE49-F238E27FC236}">
                <a16:creationId xmlns:a16="http://schemas.microsoft.com/office/drawing/2014/main" id="{45B59979-E346-92E0-6BA5-16E4786A1F0D}"/>
              </a:ext>
            </a:extLst>
          </p:cNvPr>
          <p:cNvSpPr txBox="1">
            <a:spLocks/>
          </p:cNvSpPr>
          <p:nvPr/>
        </p:nvSpPr>
        <p:spPr>
          <a:xfrm>
            <a:off x="4484371" y="3347489"/>
            <a:ext cx="3953320"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Broaden eligible pathways </a:t>
            </a:r>
            <a:r>
              <a:rPr lang="en-US" sz="1200"/>
              <a:t>to include RPG-qualified, CLR/BYOG, and other substantively committed projects</a:t>
            </a:r>
          </a:p>
        </p:txBody>
      </p:sp>
      <p:sp>
        <p:nvSpPr>
          <p:cNvPr id="109" name="TextBox 108">
            <a:extLst>
              <a:ext uri="{FF2B5EF4-FFF2-40B4-BE49-F238E27FC236}">
                <a16:creationId xmlns:a16="http://schemas.microsoft.com/office/drawing/2014/main" id="{2131A53E-CA79-43A9-2930-02E3943EB12E}"/>
              </a:ext>
            </a:extLst>
          </p:cNvPr>
          <p:cNvSpPr txBox="1">
            <a:spLocks/>
          </p:cNvSpPr>
          <p:nvPr/>
        </p:nvSpPr>
        <p:spPr>
          <a:xfrm>
            <a:off x="4484371" y="3906289"/>
            <a:ext cx="3953320" cy="3683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Clarify dynamic data standards </a:t>
            </a:r>
            <a:r>
              <a:rPr lang="en-US" sz="1200"/>
              <a:t>and assign a consistent authority for impact determinations</a:t>
            </a:r>
          </a:p>
        </p:txBody>
      </p:sp>
      <p:sp>
        <p:nvSpPr>
          <p:cNvPr id="110" name="TextBox 109">
            <a:extLst>
              <a:ext uri="{FF2B5EF4-FFF2-40B4-BE49-F238E27FC236}">
                <a16:creationId xmlns:a16="http://schemas.microsoft.com/office/drawing/2014/main" id="{41A7D993-3D95-03A7-F136-44C76BA73FB0}"/>
              </a:ext>
            </a:extLst>
          </p:cNvPr>
          <p:cNvSpPr txBox="1">
            <a:spLocks/>
          </p:cNvSpPr>
          <p:nvPr/>
        </p:nvSpPr>
        <p:spPr>
          <a:xfrm>
            <a:off x="4484371" y="4465089"/>
            <a:ext cx="3953320"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Extend the agreement-execution window </a:t>
            </a:r>
            <a:r>
              <a:rPr lang="en-US" sz="1200"/>
              <a:t>and reduce pressure from compressed deadlines</a:t>
            </a:r>
          </a:p>
        </p:txBody>
      </p:sp>
      <p:sp>
        <p:nvSpPr>
          <p:cNvPr id="111" name="Text Placeholder 20">
            <a:extLst>
              <a:ext uri="{FF2B5EF4-FFF2-40B4-BE49-F238E27FC236}">
                <a16:creationId xmlns:a16="http://schemas.microsoft.com/office/drawing/2014/main" id="{1503602D-F352-1A12-D9E6-E39E771164C1}"/>
              </a:ext>
            </a:extLst>
          </p:cNvPr>
          <p:cNvSpPr txBox="1">
            <a:spLocks/>
          </p:cNvSpPr>
          <p:nvPr/>
        </p:nvSpPr>
        <p:spPr>
          <a:xfrm>
            <a:off x="582168" y="6118852"/>
            <a:ext cx="6305068" cy="369332"/>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1. Each referenced section is counted once for each stakeholder; repeated mentions of the same section within a stakeholder’s comments are considered a single reference  |  2. Section 9.2.1 comments are cross-cutting comments addressing multiple sub-sections within 9.2.1  |  Note: based on list of comments submitted as of 3/23</a:t>
            </a:r>
          </a:p>
        </p:txBody>
      </p:sp>
      <p:sp>
        <p:nvSpPr>
          <p:cNvPr id="120" name="TextBox 119">
            <a:extLst>
              <a:ext uri="{FF2B5EF4-FFF2-40B4-BE49-F238E27FC236}">
                <a16:creationId xmlns:a16="http://schemas.microsoft.com/office/drawing/2014/main" id="{68BA4E74-747F-5F05-F5D8-5285CBA30BC6}"/>
              </a:ext>
            </a:extLst>
          </p:cNvPr>
          <p:cNvSpPr txBox="1"/>
          <p:nvPr/>
        </p:nvSpPr>
        <p:spPr>
          <a:xfrm>
            <a:off x="4484371" y="1530114"/>
            <a:ext cx="395332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Limit prior-study invalidation and use objective readiness and chronology</a:t>
            </a:r>
            <a:r>
              <a:rPr lang="en-US" sz="1200"/>
              <a:t>, while recognizing valid RPG/RTP-backed projects</a:t>
            </a:r>
          </a:p>
        </p:txBody>
      </p:sp>
      <p:sp>
        <p:nvSpPr>
          <p:cNvPr id="10" name="Text Placeholder 20">
            <a:extLst>
              <a:ext uri="{FF2B5EF4-FFF2-40B4-BE49-F238E27FC236}">
                <a16:creationId xmlns:a16="http://schemas.microsoft.com/office/drawing/2014/main" id="{CEE302BC-2D46-C8D2-B0B2-EF669078E79F}"/>
              </a:ext>
            </a:extLst>
          </p:cNvPr>
          <p:cNvSpPr txBox="1">
            <a:spLocks/>
          </p:cNvSpPr>
          <p:nvPr/>
        </p:nvSpPr>
        <p:spPr>
          <a:xfrm>
            <a:off x="582168" y="6565186"/>
            <a:ext cx="630506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Source: Batch Zero PGRR145 Stakeholder Comments</a:t>
            </a:r>
          </a:p>
        </p:txBody>
      </p:sp>
      <p:sp>
        <p:nvSpPr>
          <p:cNvPr id="9" name="Slide Number Placeholder 8">
            <a:extLst>
              <a:ext uri="{FF2B5EF4-FFF2-40B4-BE49-F238E27FC236}">
                <a16:creationId xmlns:a16="http://schemas.microsoft.com/office/drawing/2014/main" id="{EE421E1A-7335-FE0C-58F3-EA3939B065C4}"/>
              </a:ext>
            </a:extLst>
          </p:cNvPr>
          <p:cNvSpPr>
            <a:spLocks noGrp="1"/>
          </p:cNvSpPr>
          <p:nvPr>
            <p:ph type="sldNum" sz="quarter" idx="12"/>
          </p:nvPr>
        </p:nvSpPr>
        <p:spPr/>
        <p:txBody>
          <a:bodyPr/>
          <a:lstStyle/>
          <a:p>
            <a:fld id="{BCDE79FB-97BA-492B-8D57-F1373F9ADA95}" type="slidenum">
              <a:rPr lang="en-US" smtClean="0"/>
              <a:t>63</a:t>
            </a:fld>
            <a:endParaRPr lang="en-US"/>
          </a:p>
        </p:txBody>
      </p:sp>
    </p:spTree>
    <p:extLst>
      <p:ext uri="{BB962C8B-B14F-4D97-AF65-F5344CB8AC3E}">
        <p14:creationId xmlns:p14="http://schemas.microsoft.com/office/powerpoint/2010/main" val="3794739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1545-8444-C039-36AC-9C3FFEF9846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B7FD51-3EF3-8C6E-B70F-D3C72EA02A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5" name="Object 6" hidden="1">
                        <a:extLst>
                          <a:ext uri="{FF2B5EF4-FFF2-40B4-BE49-F238E27FC236}">
                            <a16:creationId xmlns:a16="http://schemas.microsoft.com/office/drawing/2014/main" id="{BBB7FD51-3EF3-8C6E-B70F-D3C72EA02A9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8F6677C9-763F-9AEE-E577-F27349348DC3}"/>
              </a:ext>
            </a:extLst>
          </p:cNvPr>
          <p:cNvSpPr/>
          <p:nvPr/>
        </p:nvSpPr>
        <p:spPr>
          <a:xfrm>
            <a:off x="554735" y="1411049"/>
            <a:ext cx="11082527" cy="1078606"/>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2. Slide Title">
            <a:extLst>
              <a:ext uri="{FF2B5EF4-FFF2-40B4-BE49-F238E27FC236}">
                <a16:creationId xmlns:a16="http://schemas.microsoft.com/office/drawing/2014/main" id="{7D89DC95-15C8-714D-657D-C7D544B99CF6}"/>
              </a:ext>
            </a:extLst>
          </p:cNvPr>
          <p:cNvSpPr>
            <a:spLocks noGrp="1"/>
          </p:cNvSpPr>
          <p:nvPr>
            <p:ph type="title"/>
            <p:custDataLst>
              <p:tags r:id="rId2"/>
            </p:custDataLst>
          </p:nvPr>
        </p:nvSpPr>
        <p:spPr/>
        <p:txBody>
          <a:bodyPr vert="horz">
            <a:spAutoFit/>
          </a:bodyPr>
          <a:lstStyle/>
          <a:p>
            <a:r>
              <a:rPr lang="en-US"/>
              <a:t>Study validity and re-evaluation (9.2.1.4): stakeholder feedback deep-dive</a:t>
            </a:r>
          </a:p>
        </p:txBody>
      </p:sp>
      <p:sp>
        <p:nvSpPr>
          <p:cNvPr id="6" name="Text Placeholder 20">
            <a:extLst>
              <a:ext uri="{FF2B5EF4-FFF2-40B4-BE49-F238E27FC236}">
                <a16:creationId xmlns:a16="http://schemas.microsoft.com/office/drawing/2014/main" id="{AB71EA7D-9C79-5A66-C498-6CAA011F0F4F}"/>
              </a:ext>
            </a:extLst>
          </p:cNvPr>
          <p:cNvSpPr txBox="1">
            <a:spLocks/>
          </p:cNvSpPr>
          <p:nvPr/>
        </p:nvSpPr>
        <p:spPr>
          <a:xfrm>
            <a:off x="554736"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Batch Zero PGRR145 (March 4) Stakeholder Comments</a:t>
            </a:r>
          </a:p>
        </p:txBody>
      </p:sp>
      <p:cxnSp>
        <p:nvCxnSpPr>
          <p:cNvPr id="16" name="LineBasicDefault 16">
            <a:extLst>
              <a:ext uri="{FF2B5EF4-FFF2-40B4-BE49-F238E27FC236}">
                <a16:creationId xmlns:a16="http://schemas.microsoft.com/office/drawing/2014/main" id="{57BC48F1-CD05-3968-F638-A6955B4FC0EE}"/>
              </a:ext>
            </a:extLst>
          </p:cNvPr>
          <p:cNvCxnSpPr>
            <a:cxnSpLocks/>
          </p:cNvCxnSpPr>
          <p:nvPr>
            <p:custDataLst>
              <p:tags r:id="rId3"/>
            </p:custDataLst>
          </p:nvPr>
        </p:nvCxnSpPr>
        <p:spPr>
          <a:xfrm>
            <a:off x="554736" y="139341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GreyLineContentSeparatorDefault 18">
            <a:extLst>
              <a:ext uri="{FF2B5EF4-FFF2-40B4-BE49-F238E27FC236}">
                <a16:creationId xmlns:a16="http://schemas.microsoft.com/office/drawing/2014/main" id="{32CFF809-1C5C-036B-97A5-6EFDED4A765C}"/>
              </a:ext>
            </a:extLst>
          </p:cNvPr>
          <p:cNvCxnSpPr>
            <a:cxnSpLocks/>
          </p:cNvCxnSpPr>
          <p:nvPr>
            <p:custDataLst>
              <p:tags r:id="rId4"/>
            </p:custDataLst>
          </p:nvPr>
        </p:nvCxnSpPr>
        <p:spPr>
          <a:xfrm>
            <a:off x="554736" y="2483994"/>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F42736C-BED0-B9CC-F1B9-1E418BCD3587}"/>
              </a:ext>
            </a:extLst>
          </p:cNvPr>
          <p:cNvGrpSpPr/>
          <p:nvPr/>
        </p:nvGrpSpPr>
        <p:grpSpPr>
          <a:xfrm>
            <a:off x="554736" y="1496179"/>
            <a:ext cx="11082528" cy="738665"/>
            <a:chOff x="554736" y="1496179"/>
            <a:chExt cx="11082528" cy="738665"/>
          </a:xfrm>
        </p:grpSpPr>
        <p:sp>
          <p:nvSpPr>
            <p:cNvPr id="7" name="TextBox 6">
              <a:extLst>
                <a:ext uri="{FF2B5EF4-FFF2-40B4-BE49-F238E27FC236}">
                  <a16:creationId xmlns:a16="http://schemas.microsoft.com/office/drawing/2014/main" id="{793ADC49-6340-FCC6-A5AA-4D6F018BB3C3}"/>
                </a:ext>
              </a:extLst>
            </p:cNvPr>
            <p:cNvSpPr txBox="1">
              <a:spLocks/>
            </p:cNvSpPr>
            <p:nvPr/>
          </p:nvSpPr>
          <p:spPr>
            <a:xfrm>
              <a:off x="554736" y="1496180"/>
              <a:ext cx="161363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Protection of completed studies</a:t>
              </a:r>
            </a:p>
          </p:txBody>
        </p:sp>
        <p:sp>
          <p:nvSpPr>
            <p:cNvPr id="8" name="TextBox 7">
              <a:extLst>
                <a:ext uri="{FF2B5EF4-FFF2-40B4-BE49-F238E27FC236}">
                  <a16:creationId xmlns:a16="http://schemas.microsoft.com/office/drawing/2014/main" id="{EBCC89FA-9592-F697-E57F-8B12973DD77C}"/>
                </a:ext>
              </a:extLst>
            </p:cNvPr>
            <p:cNvSpPr txBox="1">
              <a:spLocks/>
            </p:cNvSpPr>
            <p:nvPr/>
          </p:nvSpPr>
          <p:spPr>
            <a:xfrm>
              <a:off x="2270091" y="1496180"/>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Studies completed under Sections 9.4 and 9.5 should be treated as final and not subject to retroactive re-evaluation or re-determination</a:t>
              </a:r>
              <a:r>
                <a:rPr lang="en-US" sz="1200"/>
                <a:t>, as this undermines investment certainty and reliance on prior approvals</a:t>
              </a:r>
            </a:p>
          </p:txBody>
        </p:sp>
        <p:sp>
          <p:nvSpPr>
            <p:cNvPr id="9" name="TextBox 8">
              <a:extLst>
                <a:ext uri="{FF2B5EF4-FFF2-40B4-BE49-F238E27FC236}">
                  <a16:creationId xmlns:a16="http://schemas.microsoft.com/office/drawing/2014/main" id="{6209F57A-9E3A-5B5C-72AC-1929AE8F6695}"/>
                </a:ext>
              </a:extLst>
            </p:cNvPr>
            <p:cNvSpPr txBox="1">
              <a:spLocks/>
            </p:cNvSpPr>
            <p:nvPr/>
          </p:nvSpPr>
          <p:spPr>
            <a:xfrm>
              <a:off x="6883685" y="1496179"/>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Establish a safe harbor whereby completion of §§9.4 and 9.5 constitutes a complete and valid study</a:t>
              </a:r>
              <a:r>
                <a:rPr lang="en-US" sz="1200"/>
                <a:t>, not subject to retroactive review under §9.2.1.4</a:t>
              </a:r>
            </a:p>
          </p:txBody>
        </p:sp>
      </p:grpSp>
      <p:cxnSp>
        <p:nvCxnSpPr>
          <p:cNvPr id="31" name="GreyLineContentSeparatorDefault 18">
            <a:extLst>
              <a:ext uri="{FF2B5EF4-FFF2-40B4-BE49-F238E27FC236}">
                <a16:creationId xmlns:a16="http://schemas.microsoft.com/office/drawing/2014/main" id="{EEA5987B-1860-14F5-5FF1-2CC1465EB81E}"/>
              </a:ext>
            </a:extLst>
          </p:cNvPr>
          <p:cNvCxnSpPr>
            <a:cxnSpLocks/>
          </p:cNvCxnSpPr>
          <p:nvPr>
            <p:custDataLst>
              <p:tags r:id="rId5"/>
            </p:custDataLst>
          </p:nvPr>
        </p:nvCxnSpPr>
        <p:spPr>
          <a:xfrm>
            <a:off x="554736" y="3617829"/>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89528A-34F5-ADB7-2602-372BC25CC61C}"/>
              </a:ext>
            </a:extLst>
          </p:cNvPr>
          <p:cNvSpPr txBox="1">
            <a:spLocks/>
          </p:cNvSpPr>
          <p:nvPr/>
        </p:nvSpPr>
        <p:spPr>
          <a:xfrm>
            <a:off x="554736" y="2610447"/>
            <a:ext cx="161363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Batch Zero should not re-order or invalidate advanced projects</a:t>
            </a:r>
          </a:p>
        </p:txBody>
      </p:sp>
      <p:sp>
        <p:nvSpPr>
          <p:cNvPr id="33" name="TextBox 32">
            <a:extLst>
              <a:ext uri="{FF2B5EF4-FFF2-40B4-BE49-F238E27FC236}">
                <a16:creationId xmlns:a16="http://schemas.microsoft.com/office/drawing/2014/main" id="{12939AD3-5FFD-1F13-1548-0F3F538A047C}"/>
              </a:ext>
            </a:extLst>
          </p:cNvPr>
          <p:cNvSpPr txBox="1">
            <a:spLocks/>
          </p:cNvSpPr>
          <p:nvPr/>
        </p:nvSpPr>
        <p:spPr>
          <a:xfrm>
            <a:off x="2270091" y="2610447"/>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Technically mature and financially committed projects should be treated as fixed base load inputs and not re-screened</a:t>
            </a:r>
            <a:r>
              <a:rPr lang="en-US" sz="1200"/>
              <a:t>, re-prioritized, or displaced based on timing or interdependencies</a:t>
            </a:r>
          </a:p>
        </p:txBody>
      </p:sp>
      <p:sp>
        <p:nvSpPr>
          <p:cNvPr id="34" name="TextBox 33">
            <a:extLst>
              <a:ext uri="{FF2B5EF4-FFF2-40B4-BE49-F238E27FC236}">
                <a16:creationId xmlns:a16="http://schemas.microsoft.com/office/drawing/2014/main" id="{74313283-87AF-4EA3-3F61-6CA140AA8443}"/>
              </a:ext>
            </a:extLst>
          </p:cNvPr>
          <p:cNvSpPr txBox="1">
            <a:spLocks/>
          </p:cNvSpPr>
          <p:nvPr/>
        </p:nvSpPr>
        <p:spPr>
          <a:xfrm>
            <a:off x="6883685" y="261044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Clarify that advanced-stage projects are preserved as base load </a:t>
            </a:r>
            <a:r>
              <a:rPr lang="en-US" sz="1200"/>
              <a:t>and not subject to re-prioritization or displacement</a:t>
            </a:r>
          </a:p>
        </p:txBody>
      </p:sp>
      <p:sp>
        <p:nvSpPr>
          <p:cNvPr id="37" name="TextBox 36">
            <a:extLst>
              <a:ext uri="{FF2B5EF4-FFF2-40B4-BE49-F238E27FC236}">
                <a16:creationId xmlns:a16="http://schemas.microsoft.com/office/drawing/2014/main" id="{921A0DB3-4B1F-3680-1677-F29F6F9861F3}"/>
              </a:ext>
            </a:extLst>
          </p:cNvPr>
          <p:cNvSpPr txBox="1">
            <a:spLocks/>
          </p:cNvSpPr>
          <p:nvPr/>
        </p:nvSpPr>
        <p:spPr>
          <a:xfrm>
            <a:off x="554736" y="3748896"/>
            <a:ext cx="161363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Study validity should reflect project maturity (not timing alone)</a:t>
            </a:r>
          </a:p>
        </p:txBody>
      </p:sp>
      <p:sp>
        <p:nvSpPr>
          <p:cNvPr id="38" name="TextBox 37">
            <a:extLst>
              <a:ext uri="{FF2B5EF4-FFF2-40B4-BE49-F238E27FC236}">
                <a16:creationId xmlns:a16="http://schemas.microsoft.com/office/drawing/2014/main" id="{734608D8-5685-BEFD-0BB7-D9A4029FBDEA}"/>
              </a:ext>
            </a:extLst>
          </p:cNvPr>
          <p:cNvSpPr txBox="1">
            <a:spLocks/>
          </p:cNvSpPr>
          <p:nvPr/>
        </p:nvSpPr>
        <p:spPr>
          <a:xfrm>
            <a:off x="2270091" y="3748896"/>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Current proposals rely on proxies </a:t>
            </a:r>
            <a:r>
              <a:rPr lang="en-US" sz="1200"/>
              <a:t>(e.g., RPG submission timing, ERCOT discretion) </a:t>
            </a:r>
            <a:r>
              <a:rPr lang="en-US" sz="1200" b="1"/>
              <a:t>that do not reflect actual project maturity</a:t>
            </a:r>
            <a:r>
              <a:rPr lang="en-US" sz="1200"/>
              <a:t>, risking exclusion of advanced projects</a:t>
            </a:r>
          </a:p>
        </p:txBody>
      </p:sp>
      <p:sp>
        <p:nvSpPr>
          <p:cNvPr id="39" name="TextBox 38">
            <a:extLst>
              <a:ext uri="{FF2B5EF4-FFF2-40B4-BE49-F238E27FC236}">
                <a16:creationId xmlns:a16="http://schemas.microsoft.com/office/drawing/2014/main" id="{7EE32973-29EC-5877-236F-19C0E0B36B3F}"/>
              </a:ext>
            </a:extLst>
          </p:cNvPr>
          <p:cNvSpPr txBox="1">
            <a:spLocks/>
          </p:cNvSpPr>
          <p:nvPr/>
        </p:nvSpPr>
        <p:spPr>
          <a:xfrm>
            <a:off x="6883685" y="3748895"/>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Base study validity and prioritization on completion of LLIS </a:t>
            </a:r>
            <a:r>
              <a:rPr lang="en-US" sz="1200"/>
              <a:t>(or equivalent) </a:t>
            </a:r>
            <a:r>
              <a:rPr lang="en-US" sz="1200" b="1"/>
              <a:t>and demonstrated commitment</a:t>
            </a:r>
            <a:r>
              <a:rPr lang="en-US" sz="1200"/>
              <a:t>, rather than timing-based criteria</a:t>
            </a:r>
          </a:p>
        </p:txBody>
      </p:sp>
      <p:sp>
        <p:nvSpPr>
          <p:cNvPr id="12" name="TextBox 11">
            <a:extLst>
              <a:ext uri="{FF2B5EF4-FFF2-40B4-BE49-F238E27FC236}">
                <a16:creationId xmlns:a16="http://schemas.microsoft.com/office/drawing/2014/main" id="{BAD89E99-075C-13CE-2F0A-0A2D10FD62D4}"/>
              </a:ext>
            </a:extLst>
          </p:cNvPr>
          <p:cNvSpPr txBox="1">
            <a:spLocks/>
          </p:cNvSpPr>
          <p:nvPr/>
        </p:nvSpPr>
        <p:spPr>
          <a:xfrm>
            <a:off x="554736" y="1147191"/>
            <a:ext cx="161363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Main points</a:t>
            </a:r>
          </a:p>
        </p:txBody>
      </p:sp>
      <p:sp>
        <p:nvSpPr>
          <p:cNvPr id="17" name="TextBox 16">
            <a:extLst>
              <a:ext uri="{FF2B5EF4-FFF2-40B4-BE49-F238E27FC236}">
                <a16:creationId xmlns:a16="http://schemas.microsoft.com/office/drawing/2014/main" id="{D85CFBC8-9B2D-0E49-2296-01F70D675783}"/>
              </a:ext>
            </a:extLst>
          </p:cNvPr>
          <p:cNvSpPr txBox="1">
            <a:spLocks/>
          </p:cNvSpPr>
          <p:nvPr/>
        </p:nvSpPr>
        <p:spPr>
          <a:xfrm>
            <a:off x="2270091" y="1147191"/>
            <a:ext cx="444919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19" name="Text Placeholder 20">
            <a:extLst>
              <a:ext uri="{FF2B5EF4-FFF2-40B4-BE49-F238E27FC236}">
                <a16:creationId xmlns:a16="http://schemas.microsoft.com/office/drawing/2014/main" id="{F7E67D34-230A-6158-14E3-6F67095E17C8}"/>
              </a:ext>
            </a:extLst>
          </p:cNvPr>
          <p:cNvSpPr txBox="1">
            <a:spLocks/>
          </p:cNvSpPr>
          <p:nvPr/>
        </p:nvSpPr>
        <p:spPr>
          <a:xfrm>
            <a:off x="554736" y="6318907"/>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Comments reflect stakeholder feedback on both the March 4 PGRR draft and subsequent ERCOT comments issued on March 17</a:t>
            </a:r>
          </a:p>
        </p:txBody>
      </p:sp>
      <p:grpSp>
        <p:nvGrpSpPr>
          <p:cNvPr id="25" name="Group 24">
            <a:extLst>
              <a:ext uri="{FF2B5EF4-FFF2-40B4-BE49-F238E27FC236}">
                <a16:creationId xmlns:a16="http://schemas.microsoft.com/office/drawing/2014/main" id="{AE3B2844-105F-2F0E-26F2-9461A14E0211}"/>
              </a:ext>
            </a:extLst>
          </p:cNvPr>
          <p:cNvGrpSpPr/>
          <p:nvPr/>
        </p:nvGrpSpPr>
        <p:grpSpPr>
          <a:xfrm>
            <a:off x="8854124" y="852433"/>
            <a:ext cx="2783138" cy="182880"/>
            <a:chOff x="8372542" y="852433"/>
            <a:chExt cx="2783138" cy="182880"/>
          </a:xfrm>
        </p:grpSpPr>
        <p:sp>
          <p:nvSpPr>
            <p:cNvPr id="21" name="Rectangle 20">
              <a:extLst>
                <a:ext uri="{FF2B5EF4-FFF2-40B4-BE49-F238E27FC236}">
                  <a16:creationId xmlns:a16="http://schemas.microsoft.com/office/drawing/2014/main" id="{3E2E51B4-8200-67AA-B8B1-D23328AF7F9D}"/>
                </a:ext>
              </a:extLst>
            </p:cNvPr>
            <p:cNvSpPr/>
            <p:nvPr/>
          </p:nvSpPr>
          <p:spPr>
            <a:xfrm>
              <a:off x="8372542" y="852433"/>
              <a:ext cx="182880" cy="182880"/>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TextBox 21">
              <a:extLst>
                <a:ext uri="{FF2B5EF4-FFF2-40B4-BE49-F238E27FC236}">
                  <a16:creationId xmlns:a16="http://schemas.microsoft.com/office/drawing/2014/main" id="{2D666100-8445-EB03-022F-168093D4678B}"/>
                </a:ext>
              </a:extLst>
            </p:cNvPr>
            <p:cNvSpPr txBox="1">
              <a:spLocks/>
            </p:cNvSpPr>
            <p:nvPr/>
          </p:nvSpPr>
          <p:spPr>
            <a:xfrm>
              <a:off x="8618407" y="882318"/>
              <a:ext cx="2537273"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(Partially) Addressed by ERCOT comments on Mar 17</a:t>
              </a:r>
            </a:p>
          </p:txBody>
        </p:sp>
      </p:grpSp>
      <p:sp>
        <p:nvSpPr>
          <p:cNvPr id="2" name="TextBox 1">
            <a:extLst>
              <a:ext uri="{FF2B5EF4-FFF2-40B4-BE49-F238E27FC236}">
                <a16:creationId xmlns:a16="http://schemas.microsoft.com/office/drawing/2014/main" id="{4BACA00A-D0D9-9840-F0E6-6F8188F750CD}"/>
              </a:ext>
            </a:extLst>
          </p:cNvPr>
          <p:cNvSpPr txBox="1">
            <a:spLocks/>
          </p:cNvSpPr>
          <p:nvPr/>
        </p:nvSpPr>
        <p:spPr>
          <a:xfrm>
            <a:off x="6883685" y="1147191"/>
            <a:ext cx="4753579"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Stakeholder suggestion</a:t>
            </a:r>
          </a:p>
        </p:txBody>
      </p:sp>
      <p:cxnSp>
        <p:nvCxnSpPr>
          <p:cNvPr id="10" name="GreyLineContentSeparatorDefault 18">
            <a:extLst>
              <a:ext uri="{FF2B5EF4-FFF2-40B4-BE49-F238E27FC236}">
                <a16:creationId xmlns:a16="http://schemas.microsoft.com/office/drawing/2014/main" id="{1996D6A8-D74D-4452-136E-845314F969E7}"/>
              </a:ext>
            </a:extLst>
          </p:cNvPr>
          <p:cNvCxnSpPr>
            <a:cxnSpLocks/>
          </p:cNvCxnSpPr>
          <p:nvPr>
            <p:custDataLst>
              <p:tags r:id="rId6"/>
            </p:custDataLst>
          </p:nvPr>
        </p:nvCxnSpPr>
        <p:spPr>
          <a:xfrm>
            <a:off x="554736" y="4680060"/>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C3728D-A699-7CE1-D976-F554686A7A34}"/>
              </a:ext>
            </a:extLst>
          </p:cNvPr>
          <p:cNvSpPr txBox="1">
            <a:spLocks/>
          </p:cNvSpPr>
          <p:nvPr/>
        </p:nvSpPr>
        <p:spPr>
          <a:xfrm>
            <a:off x="554736" y="4811127"/>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Recognition of RPG/RTP-backed pathways</a:t>
            </a:r>
          </a:p>
        </p:txBody>
      </p:sp>
      <p:sp>
        <p:nvSpPr>
          <p:cNvPr id="13" name="TextBox 12">
            <a:extLst>
              <a:ext uri="{FF2B5EF4-FFF2-40B4-BE49-F238E27FC236}">
                <a16:creationId xmlns:a16="http://schemas.microsoft.com/office/drawing/2014/main" id="{CDC08456-BC14-7AE8-457E-9F61346FC9B6}"/>
              </a:ext>
            </a:extLst>
          </p:cNvPr>
          <p:cNvSpPr txBox="1">
            <a:spLocks/>
          </p:cNvSpPr>
          <p:nvPr/>
        </p:nvSpPr>
        <p:spPr>
          <a:xfrm>
            <a:off x="2270091" y="4811127"/>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Projects supported by RPG or RTP processes are viewed as having undergone substantial technical review and should be recognized </a:t>
            </a:r>
            <a:r>
              <a:rPr lang="en-US" sz="1200"/>
              <a:t>where combined with demonstrated readiness</a:t>
            </a:r>
          </a:p>
        </p:txBody>
      </p:sp>
      <p:sp>
        <p:nvSpPr>
          <p:cNvPr id="14" name="TextBox 13">
            <a:extLst>
              <a:ext uri="{FF2B5EF4-FFF2-40B4-BE49-F238E27FC236}">
                <a16:creationId xmlns:a16="http://schemas.microsoft.com/office/drawing/2014/main" id="{B85C1EAA-5665-8537-C34A-6A8D4381A332}"/>
              </a:ext>
            </a:extLst>
          </p:cNvPr>
          <p:cNvSpPr txBox="1">
            <a:spLocks/>
          </p:cNvSpPr>
          <p:nvPr/>
        </p:nvSpPr>
        <p:spPr>
          <a:xfrm>
            <a:off x="6883685" y="481112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RPG/RTP-backed projects to qualify </a:t>
            </a:r>
            <a:r>
              <a:rPr lang="en-US" sz="1200"/>
              <a:t>where technical review and project readiness requirements are met</a:t>
            </a:r>
          </a:p>
        </p:txBody>
      </p:sp>
      <p:sp>
        <p:nvSpPr>
          <p:cNvPr id="20" name="Slide Number Placeholder 19">
            <a:extLst>
              <a:ext uri="{FF2B5EF4-FFF2-40B4-BE49-F238E27FC236}">
                <a16:creationId xmlns:a16="http://schemas.microsoft.com/office/drawing/2014/main" id="{6220D6D0-2FB9-A6A0-F0F1-A3EB0D0E5FCE}"/>
              </a:ext>
            </a:extLst>
          </p:cNvPr>
          <p:cNvSpPr>
            <a:spLocks noGrp="1"/>
          </p:cNvSpPr>
          <p:nvPr>
            <p:ph type="sldNum" sz="quarter" idx="12"/>
          </p:nvPr>
        </p:nvSpPr>
        <p:spPr/>
        <p:txBody>
          <a:bodyPr/>
          <a:lstStyle/>
          <a:p>
            <a:fld id="{BCDE79FB-97BA-492B-8D57-F1373F9ADA95}" type="slidenum">
              <a:rPr lang="en-US" smtClean="0"/>
              <a:t>64</a:t>
            </a:fld>
            <a:endParaRPr lang="en-US"/>
          </a:p>
        </p:txBody>
      </p:sp>
    </p:spTree>
    <p:extLst>
      <p:ext uri="{BB962C8B-B14F-4D97-AF65-F5344CB8AC3E}">
        <p14:creationId xmlns:p14="http://schemas.microsoft.com/office/powerpoint/2010/main" val="1603612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FD5208D-EFA4-2BFA-9728-7F6A79DE8B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5" name="Object 6" hidden="1">
                        <a:extLst>
                          <a:ext uri="{FF2B5EF4-FFF2-40B4-BE49-F238E27FC236}">
                            <a16:creationId xmlns:a16="http://schemas.microsoft.com/office/drawing/2014/main" id="{0FD5208D-EFA4-2BFA-9728-7F6A79DE8BD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DDFA910-595F-1896-FE24-B924DD3F7F3D}"/>
              </a:ext>
            </a:extLst>
          </p:cNvPr>
          <p:cNvSpPr>
            <a:spLocks noGrp="1"/>
          </p:cNvSpPr>
          <p:nvPr>
            <p:ph type="title"/>
            <p:custDataLst>
              <p:tags r:id="rId2"/>
            </p:custDataLst>
          </p:nvPr>
        </p:nvSpPr>
        <p:spPr/>
        <p:txBody>
          <a:bodyPr vert="horz">
            <a:spAutoFit/>
          </a:bodyPr>
          <a:lstStyle/>
          <a:p>
            <a:r>
              <a:rPr lang="en-US"/>
              <a:t>Base load eligibility criteria (9.2.1.1): stakeholder feedback deep-dive</a:t>
            </a:r>
          </a:p>
        </p:txBody>
      </p:sp>
      <p:sp>
        <p:nvSpPr>
          <p:cNvPr id="6" name="Text Placeholder 20">
            <a:extLst>
              <a:ext uri="{FF2B5EF4-FFF2-40B4-BE49-F238E27FC236}">
                <a16:creationId xmlns:a16="http://schemas.microsoft.com/office/drawing/2014/main" id="{F57FAD3B-1993-2B94-E739-EDB246E67CD9}"/>
              </a:ext>
            </a:extLst>
          </p:cNvPr>
          <p:cNvSpPr txBox="1">
            <a:spLocks/>
          </p:cNvSpPr>
          <p:nvPr/>
        </p:nvSpPr>
        <p:spPr>
          <a:xfrm>
            <a:off x="554736"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Batch Zero PGRR145 (March 4) Stakeholder Comments</a:t>
            </a:r>
          </a:p>
        </p:txBody>
      </p:sp>
      <p:sp>
        <p:nvSpPr>
          <p:cNvPr id="13" name="TextBox 12">
            <a:extLst>
              <a:ext uri="{FF2B5EF4-FFF2-40B4-BE49-F238E27FC236}">
                <a16:creationId xmlns:a16="http://schemas.microsoft.com/office/drawing/2014/main" id="{60839567-6A46-B846-5204-5B9C4C87BFDF}"/>
              </a:ext>
            </a:extLst>
          </p:cNvPr>
          <p:cNvSpPr txBox="1">
            <a:spLocks/>
          </p:cNvSpPr>
          <p:nvPr/>
        </p:nvSpPr>
        <p:spPr>
          <a:xfrm>
            <a:off x="554736" y="1147191"/>
            <a:ext cx="1613637"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Main points</a:t>
            </a:r>
          </a:p>
        </p:txBody>
      </p:sp>
      <p:sp>
        <p:nvSpPr>
          <p:cNvPr id="15" name="TextBox 14">
            <a:extLst>
              <a:ext uri="{FF2B5EF4-FFF2-40B4-BE49-F238E27FC236}">
                <a16:creationId xmlns:a16="http://schemas.microsoft.com/office/drawing/2014/main" id="{F2E97AD5-988F-BDA7-00AF-0DB06886903F}"/>
              </a:ext>
            </a:extLst>
          </p:cNvPr>
          <p:cNvSpPr txBox="1">
            <a:spLocks/>
          </p:cNvSpPr>
          <p:nvPr/>
        </p:nvSpPr>
        <p:spPr>
          <a:xfrm>
            <a:off x="6883685" y="1147191"/>
            <a:ext cx="4753579"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Stakeholder suggestion</a:t>
            </a:r>
          </a:p>
        </p:txBody>
      </p:sp>
      <p:cxnSp>
        <p:nvCxnSpPr>
          <p:cNvPr id="16" name="LineBasicDefault 16">
            <a:extLst>
              <a:ext uri="{FF2B5EF4-FFF2-40B4-BE49-F238E27FC236}">
                <a16:creationId xmlns:a16="http://schemas.microsoft.com/office/drawing/2014/main" id="{4D7A4296-3BF8-99F2-41BC-634B03EE9239}"/>
              </a:ext>
            </a:extLst>
          </p:cNvPr>
          <p:cNvCxnSpPr>
            <a:cxnSpLocks/>
          </p:cNvCxnSpPr>
          <p:nvPr>
            <p:custDataLst>
              <p:tags r:id="rId3"/>
            </p:custDataLst>
          </p:nvPr>
        </p:nvCxnSpPr>
        <p:spPr>
          <a:xfrm>
            <a:off x="554736" y="139341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GreyLineContentSeparatorDefault 18">
            <a:extLst>
              <a:ext uri="{FF2B5EF4-FFF2-40B4-BE49-F238E27FC236}">
                <a16:creationId xmlns:a16="http://schemas.microsoft.com/office/drawing/2014/main" id="{196190CF-54DE-54BD-36EE-38986AF1BD90}"/>
              </a:ext>
            </a:extLst>
          </p:cNvPr>
          <p:cNvCxnSpPr>
            <a:cxnSpLocks/>
          </p:cNvCxnSpPr>
          <p:nvPr>
            <p:custDataLst>
              <p:tags r:id="rId4"/>
            </p:custDataLst>
          </p:nvPr>
        </p:nvCxnSpPr>
        <p:spPr>
          <a:xfrm>
            <a:off x="554736" y="2353824"/>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AB1550-22FB-CB65-AA52-28A5F1DBE63A}"/>
              </a:ext>
            </a:extLst>
          </p:cNvPr>
          <p:cNvSpPr txBox="1">
            <a:spLocks/>
          </p:cNvSpPr>
          <p:nvPr/>
        </p:nvSpPr>
        <p:spPr>
          <a:xfrm>
            <a:off x="554736" y="1496179"/>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Protection of advanced projects from re-evaluation</a:t>
            </a:r>
          </a:p>
        </p:txBody>
      </p:sp>
      <p:sp>
        <p:nvSpPr>
          <p:cNvPr id="9" name="TextBox 8">
            <a:extLst>
              <a:ext uri="{FF2B5EF4-FFF2-40B4-BE49-F238E27FC236}">
                <a16:creationId xmlns:a16="http://schemas.microsoft.com/office/drawing/2014/main" id="{BA3AF429-D6C8-EB2B-A687-135197D848BE}"/>
              </a:ext>
            </a:extLst>
          </p:cNvPr>
          <p:cNvSpPr txBox="1">
            <a:spLocks/>
          </p:cNvSpPr>
          <p:nvPr/>
        </p:nvSpPr>
        <p:spPr>
          <a:xfrm>
            <a:off x="6883685" y="1496179"/>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Grant automatic Base Load classification</a:t>
            </a:r>
            <a:r>
              <a:rPr lang="en-US" sz="1200"/>
              <a:t> to projects with completed studies, executed IA/FEA, and demonstrated commitment, without re-evaluation under §9.2.1.4</a:t>
            </a:r>
          </a:p>
        </p:txBody>
      </p:sp>
      <p:sp>
        <p:nvSpPr>
          <p:cNvPr id="17" name="TextBox 16">
            <a:extLst>
              <a:ext uri="{FF2B5EF4-FFF2-40B4-BE49-F238E27FC236}">
                <a16:creationId xmlns:a16="http://schemas.microsoft.com/office/drawing/2014/main" id="{A6709EB5-E346-F869-54FB-5CD9AF5A2168}"/>
              </a:ext>
            </a:extLst>
          </p:cNvPr>
          <p:cNvSpPr txBox="1">
            <a:spLocks/>
          </p:cNvSpPr>
          <p:nvPr/>
        </p:nvSpPr>
        <p:spPr>
          <a:xfrm>
            <a:off x="554736" y="2454927"/>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Recognition of equivalent study pathways (LLIS/FIS)</a:t>
            </a:r>
          </a:p>
        </p:txBody>
      </p:sp>
      <p:sp>
        <p:nvSpPr>
          <p:cNvPr id="22" name="TextBox 21">
            <a:extLst>
              <a:ext uri="{FF2B5EF4-FFF2-40B4-BE49-F238E27FC236}">
                <a16:creationId xmlns:a16="http://schemas.microsoft.com/office/drawing/2014/main" id="{2692FFCE-2365-876F-0164-3B8FC8128FE5}"/>
              </a:ext>
            </a:extLst>
          </p:cNvPr>
          <p:cNvSpPr txBox="1">
            <a:spLocks/>
          </p:cNvSpPr>
          <p:nvPr/>
        </p:nvSpPr>
        <p:spPr>
          <a:xfrm>
            <a:off x="6883685" y="2454927"/>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completed FIS </a:t>
            </a:r>
            <a:r>
              <a:rPr lang="en-US" sz="1200"/>
              <a:t>(incl. co-located load) </a:t>
            </a:r>
            <a:r>
              <a:rPr lang="en-US" sz="1200" b="1"/>
              <a:t>to qualify as Base Load</a:t>
            </a:r>
            <a:r>
              <a:rPr lang="en-US" sz="1200"/>
              <a:t> where requirements are met</a:t>
            </a:r>
          </a:p>
        </p:txBody>
      </p:sp>
      <p:cxnSp>
        <p:nvCxnSpPr>
          <p:cNvPr id="23" name="GreyLineContentSeparatorDefault 18">
            <a:extLst>
              <a:ext uri="{FF2B5EF4-FFF2-40B4-BE49-F238E27FC236}">
                <a16:creationId xmlns:a16="http://schemas.microsoft.com/office/drawing/2014/main" id="{3EDAE7F0-27CC-9401-6CFF-24EAFF535700}"/>
              </a:ext>
            </a:extLst>
          </p:cNvPr>
          <p:cNvCxnSpPr>
            <a:cxnSpLocks/>
          </p:cNvCxnSpPr>
          <p:nvPr>
            <p:custDataLst>
              <p:tags r:id="rId5"/>
            </p:custDataLst>
          </p:nvPr>
        </p:nvCxnSpPr>
        <p:spPr>
          <a:xfrm>
            <a:off x="554736" y="3177211"/>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B59C47-DC39-A5CF-498D-8AF21827614E}"/>
              </a:ext>
            </a:extLst>
          </p:cNvPr>
          <p:cNvSpPr txBox="1">
            <a:spLocks/>
          </p:cNvSpPr>
          <p:nvPr/>
        </p:nvSpPr>
        <p:spPr>
          <a:xfrm>
            <a:off x="554736" y="3278314"/>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Circularity and timing of attestation requirements</a:t>
            </a:r>
          </a:p>
        </p:txBody>
      </p:sp>
      <p:sp>
        <p:nvSpPr>
          <p:cNvPr id="14" name="TextBox 13">
            <a:extLst>
              <a:ext uri="{FF2B5EF4-FFF2-40B4-BE49-F238E27FC236}">
                <a16:creationId xmlns:a16="http://schemas.microsoft.com/office/drawing/2014/main" id="{90FCCDB1-50EB-6BC8-AB45-D1941BD0C6E2}"/>
              </a:ext>
            </a:extLst>
          </p:cNvPr>
          <p:cNvSpPr txBox="1">
            <a:spLocks/>
          </p:cNvSpPr>
          <p:nvPr/>
        </p:nvSpPr>
        <p:spPr>
          <a:xfrm>
            <a:off x="2270091" y="1147191"/>
            <a:ext cx="44491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8" name="TextBox 7">
            <a:extLst>
              <a:ext uri="{FF2B5EF4-FFF2-40B4-BE49-F238E27FC236}">
                <a16:creationId xmlns:a16="http://schemas.microsoft.com/office/drawing/2014/main" id="{C89679A1-1908-618E-987C-E6AB97CA0407}"/>
              </a:ext>
            </a:extLst>
          </p:cNvPr>
          <p:cNvSpPr txBox="1">
            <a:spLocks/>
          </p:cNvSpPr>
          <p:nvPr/>
        </p:nvSpPr>
        <p:spPr>
          <a:xfrm>
            <a:off x="2270091" y="1496179"/>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Projects that completed LLIS </a:t>
            </a:r>
            <a:r>
              <a:rPr lang="en-US" sz="1200"/>
              <a:t>(or equivalent FIS</a:t>
            </a:r>
            <a:r>
              <a:rPr lang="en-US" sz="1200" baseline="30000"/>
              <a:t>1</a:t>
            </a:r>
            <a:r>
              <a:rPr lang="en-US" sz="1200"/>
              <a:t>)</a:t>
            </a:r>
            <a:r>
              <a:rPr lang="en-US" sz="1200" b="1"/>
              <a:t> and demonstrated financial commitment should be treated as firm and not subject to re-evaluation or reclassification</a:t>
            </a:r>
            <a:r>
              <a:rPr lang="en-US" sz="1200"/>
              <a:t>, as this undermines financing and reliance on prior approvals</a:t>
            </a:r>
          </a:p>
        </p:txBody>
      </p:sp>
      <p:sp>
        <p:nvSpPr>
          <p:cNvPr id="19" name="TextBox 18">
            <a:extLst>
              <a:ext uri="{FF2B5EF4-FFF2-40B4-BE49-F238E27FC236}">
                <a16:creationId xmlns:a16="http://schemas.microsoft.com/office/drawing/2014/main" id="{7737F9DD-47F7-C01F-F11C-BD7DD8AADBA1}"/>
              </a:ext>
            </a:extLst>
          </p:cNvPr>
          <p:cNvSpPr txBox="1">
            <a:spLocks/>
          </p:cNvSpPr>
          <p:nvPr/>
        </p:nvSpPr>
        <p:spPr>
          <a:xfrm>
            <a:off x="2270091" y="2454927"/>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FIS studies for co-located load should be explicitly recognized as equivalent to LLIS</a:t>
            </a:r>
            <a:r>
              <a:rPr lang="en-US" sz="1200"/>
              <a:t>, ensuring otherwise qualified projects are not excluded from Base Load eligibility</a:t>
            </a:r>
          </a:p>
        </p:txBody>
      </p:sp>
      <p:sp>
        <p:nvSpPr>
          <p:cNvPr id="25" name="TextBox 24">
            <a:extLst>
              <a:ext uri="{FF2B5EF4-FFF2-40B4-BE49-F238E27FC236}">
                <a16:creationId xmlns:a16="http://schemas.microsoft.com/office/drawing/2014/main" id="{725D5964-AD99-092A-A014-4351EE78DB6E}"/>
              </a:ext>
            </a:extLst>
          </p:cNvPr>
          <p:cNvSpPr txBox="1">
            <a:spLocks/>
          </p:cNvSpPr>
          <p:nvPr/>
        </p:nvSpPr>
        <p:spPr>
          <a:xfrm>
            <a:off x="2270091" y="3278314"/>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Attestation requirements require capital commitment before Base Load status or MW allocation is confirmed</a:t>
            </a:r>
            <a:r>
              <a:rPr lang="en-US" sz="1200"/>
              <a:t>, creating a circular and unworkable process</a:t>
            </a:r>
          </a:p>
        </p:txBody>
      </p:sp>
      <p:sp>
        <p:nvSpPr>
          <p:cNvPr id="26" name="TextBox 25">
            <a:extLst>
              <a:ext uri="{FF2B5EF4-FFF2-40B4-BE49-F238E27FC236}">
                <a16:creationId xmlns:a16="http://schemas.microsoft.com/office/drawing/2014/main" id="{3789FFC4-0E8B-ECF7-78FB-79982E4C826B}"/>
              </a:ext>
            </a:extLst>
          </p:cNvPr>
          <p:cNvSpPr txBox="1">
            <a:spLocks/>
          </p:cNvSpPr>
          <p:nvPr/>
        </p:nvSpPr>
        <p:spPr>
          <a:xfrm>
            <a:off x="6883685" y="3278314"/>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Confirm Base Load eligibility before requiring attestations </a:t>
            </a:r>
            <a:r>
              <a:rPr lang="en-US" sz="1200"/>
              <a:t>or condition attestation requirements on confirmed eligibility</a:t>
            </a:r>
          </a:p>
        </p:txBody>
      </p:sp>
      <p:sp>
        <p:nvSpPr>
          <p:cNvPr id="41" name="Text Placeholder 20">
            <a:extLst>
              <a:ext uri="{FF2B5EF4-FFF2-40B4-BE49-F238E27FC236}">
                <a16:creationId xmlns:a16="http://schemas.microsoft.com/office/drawing/2014/main" id="{F2044DE3-5E9B-6BDC-1769-40671CD71C47}"/>
              </a:ext>
            </a:extLst>
          </p:cNvPr>
          <p:cNvSpPr txBox="1">
            <a:spLocks/>
          </p:cNvSpPr>
          <p:nvPr/>
        </p:nvSpPr>
        <p:spPr>
          <a:xfrm>
            <a:off x="554736" y="6103449"/>
            <a:ext cx="9174297"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Full Interconnection Study (performed for a generation project)</a:t>
            </a:r>
          </a:p>
        </p:txBody>
      </p:sp>
      <p:cxnSp>
        <p:nvCxnSpPr>
          <p:cNvPr id="60" name="GreyLineContentSeparatorDefault 18">
            <a:extLst>
              <a:ext uri="{FF2B5EF4-FFF2-40B4-BE49-F238E27FC236}">
                <a16:creationId xmlns:a16="http://schemas.microsoft.com/office/drawing/2014/main" id="{1F5BE6A8-5E0E-B6C1-30A1-BAE70181B47F}"/>
              </a:ext>
            </a:extLst>
          </p:cNvPr>
          <p:cNvCxnSpPr>
            <a:cxnSpLocks/>
          </p:cNvCxnSpPr>
          <p:nvPr>
            <p:custDataLst>
              <p:tags r:id="rId6"/>
            </p:custDataLst>
          </p:nvPr>
        </p:nvCxnSpPr>
        <p:spPr>
          <a:xfrm>
            <a:off x="554736" y="3985973"/>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74E1AC7-7C6B-ACDB-0948-2B923AB135CC}"/>
              </a:ext>
            </a:extLst>
          </p:cNvPr>
          <p:cNvSpPr txBox="1">
            <a:spLocks/>
          </p:cNvSpPr>
          <p:nvPr/>
        </p:nvSpPr>
        <p:spPr>
          <a:xfrm>
            <a:off x="554736" y="4087076"/>
            <a:ext cx="161363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Timing gap (“commit before certainty”)</a:t>
            </a:r>
          </a:p>
        </p:txBody>
      </p:sp>
      <p:sp>
        <p:nvSpPr>
          <p:cNvPr id="62" name="TextBox 61">
            <a:extLst>
              <a:ext uri="{FF2B5EF4-FFF2-40B4-BE49-F238E27FC236}">
                <a16:creationId xmlns:a16="http://schemas.microsoft.com/office/drawing/2014/main" id="{0D0FAB13-3EA3-2846-5E17-FBB8032E4CA8}"/>
              </a:ext>
            </a:extLst>
          </p:cNvPr>
          <p:cNvSpPr txBox="1">
            <a:spLocks/>
          </p:cNvSpPr>
          <p:nvPr/>
        </p:nvSpPr>
        <p:spPr>
          <a:xfrm>
            <a:off x="2270091" y="4087076"/>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Developers are required to make binding procurement and construction commitments before receiving confirmation of Base Load status</a:t>
            </a:r>
            <a:r>
              <a:rPr lang="en-US" sz="1200"/>
              <a:t>, creating an “air gap” that introduces material investment risk</a:t>
            </a:r>
          </a:p>
        </p:txBody>
      </p:sp>
      <p:sp>
        <p:nvSpPr>
          <p:cNvPr id="63" name="TextBox 62">
            <a:extLst>
              <a:ext uri="{FF2B5EF4-FFF2-40B4-BE49-F238E27FC236}">
                <a16:creationId xmlns:a16="http://schemas.microsoft.com/office/drawing/2014/main" id="{21B1AC37-02FD-4D0C-53B2-0F38881F3E97}"/>
              </a:ext>
            </a:extLst>
          </p:cNvPr>
          <p:cNvSpPr txBox="1">
            <a:spLocks/>
          </p:cNvSpPr>
          <p:nvPr/>
        </p:nvSpPr>
        <p:spPr>
          <a:xfrm>
            <a:off x="6883685" y="408707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Align timing by confirming eligibility before requiring commitments</a:t>
            </a:r>
            <a:r>
              <a:rPr lang="en-US" sz="1200"/>
              <a:t>, or remove requirements within the gap</a:t>
            </a:r>
          </a:p>
        </p:txBody>
      </p:sp>
      <p:sp>
        <p:nvSpPr>
          <p:cNvPr id="3" name="Text Placeholder 20">
            <a:extLst>
              <a:ext uri="{FF2B5EF4-FFF2-40B4-BE49-F238E27FC236}">
                <a16:creationId xmlns:a16="http://schemas.microsoft.com/office/drawing/2014/main" id="{5EFAA3EF-5311-4C2B-6D57-E646C93C39E3}"/>
              </a:ext>
            </a:extLst>
          </p:cNvPr>
          <p:cNvSpPr txBox="1">
            <a:spLocks/>
          </p:cNvSpPr>
          <p:nvPr/>
        </p:nvSpPr>
        <p:spPr>
          <a:xfrm>
            <a:off x="554736" y="6318907"/>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Comments reflect stakeholder feedback on both the March 4 PGRR draft and subsequent ERCOT comments issued on March 17</a:t>
            </a:r>
          </a:p>
        </p:txBody>
      </p:sp>
      <p:cxnSp>
        <p:nvCxnSpPr>
          <p:cNvPr id="11" name="GreyLineContentSeparatorDefault 18">
            <a:extLst>
              <a:ext uri="{FF2B5EF4-FFF2-40B4-BE49-F238E27FC236}">
                <a16:creationId xmlns:a16="http://schemas.microsoft.com/office/drawing/2014/main" id="{CA973B97-93A4-43CD-24FC-C9CE8ED8DA81}"/>
              </a:ext>
            </a:extLst>
          </p:cNvPr>
          <p:cNvCxnSpPr>
            <a:cxnSpLocks/>
          </p:cNvCxnSpPr>
          <p:nvPr>
            <p:custDataLst>
              <p:tags r:id="rId7"/>
            </p:custDataLst>
          </p:nvPr>
        </p:nvCxnSpPr>
        <p:spPr>
          <a:xfrm>
            <a:off x="554736" y="4942756"/>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1A4C7A-9002-7317-FB0B-C48F7BBE11C7}"/>
              </a:ext>
            </a:extLst>
          </p:cNvPr>
          <p:cNvSpPr txBox="1">
            <a:spLocks/>
          </p:cNvSpPr>
          <p:nvPr/>
        </p:nvSpPr>
        <p:spPr>
          <a:xfrm>
            <a:off x="554736" y="5043859"/>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Eligibility should reflect demonstrated financial commitment</a:t>
            </a:r>
          </a:p>
        </p:txBody>
      </p:sp>
      <p:sp>
        <p:nvSpPr>
          <p:cNvPr id="20" name="TextBox 19">
            <a:extLst>
              <a:ext uri="{FF2B5EF4-FFF2-40B4-BE49-F238E27FC236}">
                <a16:creationId xmlns:a16="http://schemas.microsoft.com/office/drawing/2014/main" id="{91C18370-B996-87D9-BAD5-C7501AE4C88D}"/>
              </a:ext>
            </a:extLst>
          </p:cNvPr>
          <p:cNvSpPr txBox="1">
            <a:spLocks/>
          </p:cNvSpPr>
          <p:nvPr/>
        </p:nvSpPr>
        <p:spPr>
          <a:xfrm>
            <a:off x="2270091" y="5043859"/>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Financial commitment </a:t>
            </a:r>
            <a:r>
              <a:rPr lang="en-US" sz="1200"/>
              <a:t>(e.g., CIAC, equipment procurement, capital deployment) </a:t>
            </a:r>
            <a:r>
              <a:rPr lang="en-US" sz="1200" b="1"/>
              <a:t>is viewed as a primary indicator of project readiness </a:t>
            </a:r>
            <a:r>
              <a:rPr lang="en-US" sz="1200"/>
              <a:t>and should be treated as equivalent to executed agreements for Base Load eligibility</a:t>
            </a:r>
          </a:p>
        </p:txBody>
      </p:sp>
      <p:sp>
        <p:nvSpPr>
          <p:cNvPr id="21" name="TextBox 20">
            <a:extLst>
              <a:ext uri="{FF2B5EF4-FFF2-40B4-BE49-F238E27FC236}">
                <a16:creationId xmlns:a16="http://schemas.microsoft.com/office/drawing/2014/main" id="{0123F424-1B87-1B69-6D84-39464E335E04}"/>
              </a:ext>
            </a:extLst>
          </p:cNvPr>
          <p:cNvSpPr txBox="1">
            <a:spLocks/>
          </p:cNvSpPr>
          <p:nvPr/>
        </p:nvSpPr>
        <p:spPr>
          <a:xfrm>
            <a:off x="6883685" y="5043859"/>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demonstrated financial commitment to qualify projects for Base Load eligibility</a:t>
            </a:r>
            <a:r>
              <a:rPr lang="en-US" sz="1200"/>
              <a:t>, even where an IA has not yet been executed</a:t>
            </a:r>
          </a:p>
        </p:txBody>
      </p:sp>
      <p:sp>
        <p:nvSpPr>
          <p:cNvPr id="10" name="Slide Number Placeholder 9">
            <a:extLst>
              <a:ext uri="{FF2B5EF4-FFF2-40B4-BE49-F238E27FC236}">
                <a16:creationId xmlns:a16="http://schemas.microsoft.com/office/drawing/2014/main" id="{CD88D91A-A036-764A-B3A6-86AA2107DF3D}"/>
              </a:ext>
            </a:extLst>
          </p:cNvPr>
          <p:cNvSpPr>
            <a:spLocks noGrp="1"/>
          </p:cNvSpPr>
          <p:nvPr>
            <p:ph type="sldNum" sz="quarter" idx="12"/>
          </p:nvPr>
        </p:nvSpPr>
        <p:spPr/>
        <p:txBody>
          <a:bodyPr/>
          <a:lstStyle/>
          <a:p>
            <a:fld id="{BCDE79FB-97BA-492B-8D57-F1373F9ADA95}" type="slidenum">
              <a:rPr lang="en-US" smtClean="0"/>
              <a:t>65</a:t>
            </a:fld>
            <a:endParaRPr lang="en-US"/>
          </a:p>
        </p:txBody>
      </p:sp>
    </p:spTree>
    <p:extLst>
      <p:ext uri="{BB962C8B-B14F-4D97-AF65-F5344CB8AC3E}">
        <p14:creationId xmlns:p14="http://schemas.microsoft.com/office/powerpoint/2010/main" val="789535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F50A-9783-AB64-0650-F9E5F106148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6A841A07-B4DF-9919-FA9E-451E6A9E5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6A841A07-B4DF-9919-FA9E-451E6A9E54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D30CFE3-865B-C9B3-356C-EECBEA1A3C0C}"/>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(1/3)</a:t>
            </a:r>
          </a:p>
        </p:txBody>
      </p:sp>
      <p:sp>
        <p:nvSpPr>
          <p:cNvPr id="18" name="5. Source">
            <a:extLst>
              <a:ext uri="{FF2B5EF4-FFF2-40B4-BE49-F238E27FC236}">
                <a16:creationId xmlns:a16="http://schemas.microsoft.com/office/drawing/2014/main" id="{898E0FD3-2391-598D-EDA2-41EFCDBFA224}"/>
              </a:ext>
            </a:extLst>
          </p:cNvPr>
          <p:cNvSpPr txBox="1"/>
          <p:nvPr>
            <p:custDataLst>
              <p:tags r:id="rId3"/>
            </p:custDataLst>
          </p:nvPr>
        </p:nvSpPr>
        <p:spPr>
          <a:xfrm>
            <a:off x="554737"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cxnSp>
        <p:nvCxnSpPr>
          <p:cNvPr id="28" name="LineBasicStrong 6">
            <a:extLst>
              <a:ext uri="{FF2B5EF4-FFF2-40B4-BE49-F238E27FC236}">
                <a16:creationId xmlns:a16="http://schemas.microsoft.com/office/drawing/2014/main" id="{3DAEF3A4-4422-ACE9-E138-820C2A792133}"/>
              </a:ext>
            </a:extLst>
          </p:cNvPr>
          <p:cNvCxnSpPr>
            <a:cxnSpLocks/>
          </p:cNvCxnSpPr>
          <p:nvPr>
            <p:custDataLst>
              <p:tags r:id="rId4"/>
            </p:custDataLst>
          </p:nvPr>
        </p:nvCxnSpPr>
        <p:spPr>
          <a:xfrm>
            <a:off x="554736" y="4926049"/>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BF6C17-77B0-C65A-D80A-AA02AB4218B0}"/>
              </a:ext>
            </a:extLst>
          </p:cNvPr>
          <p:cNvSpPr>
            <a:spLocks/>
          </p:cNvSpPr>
          <p:nvPr/>
        </p:nvSpPr>
        <p:spPr>
          <a:xfrm>
            <a:off x="554737" y="1308549"/>
            <a:ext cx="1570644" cy="3500817"/>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process timeline and decision points</a:t>
            </a:r>
          </a:p>
        </p:txBody>
      </p:sp>
      <p:sp>
        <p:nvSpPr>
          <p:cNvPr id="31" name="Rectangle 30">
            <a:extLst>
              <a:ext uri="{FF2B5EF4-FFF2-40B4-BE49-F238E27FC236}">
                <a16:creationId xmlns:a16="http://schemas.microsoft.com/office/drawing/2014/main" id="{33062D9C-945B-94CC-B207-70E655ACE67C}"/>
              </a:ext>
            </a:extLst>
          </p:cNvPr>
          <p:cNvSpPr>
            <a:spLocks/>
          </p:cNvSpPr>
          <p:nvPr/>
        </p:nvSpPr>
        <p:spPr>
          <a:xfrm>
            <a:off x="554737" y="5042724"/>
            <a:ext cx="1570644" cy="84199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14" name="LineBasicStrong 6">
            <a:extLst>
              <a:ext uri="{FF2B5EF4-FFF2-40B4-BE49-F238E27FC236}">
                <a16:creationId xmlns:a16="http://schemas.microsoft.com/office/drawing/2014/main" id="{16BA4F52-E5E1-8322-52EE-ED2C7024A5B8}"/>
              </a:ext>
            </a:extLst>
          </p:cNvPr>
          <p:cNvCxnSpPr>
            <a:cxnSpLocks/>
          </p:cNvCxnSpPr>
          <p:nvPr>
            <p:custDataLst>
              <p:tags r:id="rId5"/>
            </p:custDataLst>
          </p:nvPr>
        </p:nvCxnSpPr>
        <p:spPr>
          <a:xfrm>
            <a:off x="2337122" y="2287000"/>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BasicStrong 6">
            <a:extLst>
              <a:ext uri="{FF2B5EF4-FFF2-40B4-BE49-F238E27FC236}">
                <a16:creationId xmlns:a16="http://schemas.microsoft.com/office/drawing/2014/main" id="{344C8EF8-F6D4-6F81-01A8-3314E2910224}"/>
              </a:ext>
            </a:extLst>
          </p:cNvPr>
          <p:cNvCxnSpPr>
            <a:cxnSpLocks/>
          </p:cNvCxnSpPr>
          <p:nvPr>
            <p:custDataLst>
              <p:tags r:id="rId6"/>
            </p:custDataLst>
          </p:nvPr>
        </p:nvCxnSpPr>
        <p:spPr>
          <a:xfrm>
            <a:off x="2337122" y="316668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LineBasicStrong 6">
            <a:extLst>
              <a:ext uri="{FF2B5EF4-FFF2-40B4-BE49-F238E27FC236}">
                <a16:creationId xmlns:a16="http://schemas.microsoft.com/office/drawing/2014/main" id="{CBD4294D-CFCD-F353-0644-A470EE9C123C}"/>
              </a:ext>
            </a:extLst>
          </p:cNvPr>
          <p:cNvCxnSpPr>
            <a:cxnSpLocks/>
          </p:cNvCxnSpPr>
          <p:nvPr>
            <p:custDataLst>
              <p:tags r:id="rId7"/>
            </p:custDataLst>
          </p:nvPr>
        </p:nvCxnSpPr>
        <p:spPr>
          <a:xfrm>
            <a:off x="2337122" y="4046366"/>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D1458E8-65B6-B2C6-4E8B-B771A5D16073}"/>
              </a:ext>
            </a:extLst>
          </p:cNvPr>
          <p:cNvGrpSpPr/>
          <p:nvPr/>
        </p:nvGrpSpPr>
        <p:grpSpPr>
          <a:xfrm>
            <a:off x="2337122" y="2403676"/>
            <a:ext cx="9300141" cy="646331"/>
            <a:chOff x="2337122" y="2692403"/>
            <a:chExt cx="9300141" cy="646331"/>
          </a:xfrm>
        </p:grpSpPr>
        <p:sp>
          <p:nvSpPr>
            <p:cNvPr id="20" name="TextBox 19">
              <a:extLst>
                <a:ext uri="{FF2B5EF4-FFF2-40B4-BE49-F238E27FC236}">
                  <a16:creationId xmlns:a16="http://schemas.microsoft.com/office/drawing/2014/main" id="{06C4F92E-5125-9D06-1CF1-F511002567A7}"/>
                </a:ext>
              </a:extLst>
            </p:cNvPr>
            <p:cNvSpPr txBox="1">
              <a:spLocks/>
            </p:cNvSpPr>
            <p:nvPr/>
          </p:nvSpPr>
          <p:spPr>
            <a:xfrm>
              <a:off x="2337122" y="2692403"/>
              <a:ext cx="2456521"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Arial"/>
                </a:rPr>
                <a:t>“When will the Batch Zero Study allocation be finalized and communicated?”</a:t>
              </a:r>
            </a:p>
          </p:txBody>
        </p:sp>
        <p:sp>
          <p:nvSpPr>
            <p:cNvPr id="21" name="TextBox 20">
              <a:extLst>
                <a:ext uri="{FF2B5EF4-FFF2-40B4-BE49-F238E27FC236}">
                  <a16:creationId xmlns:a16="http://schemas.microsoft.com/office/drawing/2014/main" id="{6608DD20-5EF9-037F-5686-AEAF555651C2}"/>
                </a:ext>
              </a:extLst>
            </p:cNvPr>
            <p:cNvSpPr txBox="1">
              <a:spLocks/>
            </p:cNvSpPr>
            <p:nvPr/>
          </p:nvSpPr>
          <p:spPr>
            <a:xfrm>
              <a:off x="5005383" y="269240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Allocation timing is tied to completion of the Batch Zero study phase. Under the draft PGRR145 timeline, allocation results would be issued in January 2027; final dates will be confirmed following finalization of PGRR145</a:t>
              </a:r>
              <a:endParaRPr lang="en-US"/>
            </a:p>
          </p:txBody>
        </p:sp>
      </p:grpSp>
      <p:grpSp>
        <p:nvGrpSpPr>
          <p:cNvPr id="54" name="Group 53">
            <a:extLst>
              <a:ext uri="{FF2B5EF4-FFF2-40B4-BE49-F238E27FC236}">
                <a16:creationId xmlns:a16="http://schemas.microsoft.com/office/drawing/2014/main" id="{93E18518-C007-25BE-70F3-98D0DCEEC5BC}"/>
              </a:ext>
            </a:extLst>
          </p:cNvPr>
          <p:cNvGrpSpPr/>
          <p:nvPr/>
        </p:nvGrpSpPr>
        <p:grpSpPr>
          <a:xfrm>
            <a:off x="2337122" y="3283359"/>
            <a:ext cx="9300141" cy="646331"/>
            <a:chOff x="2337122" y="2849476"/>
            <a:chExt cx="9300141" cy="646331"/>
          </a:xfrm>
        </p:grpSpPr>
        <p:sp>
          <p:nvSpPr>
            <p:cNvPr id="23" name="TextBox 22">
              <a:extLst>
                <a:ext uri="{FF2B5EF4-FFF2-40B4-BE49-F238E27FC236}">
                  <a16:creationId xmlns:a16="http://schemas.microsoft.com/office/drawing/2014/main" id="{F43EB276-3E2D-3136-262B-082BC8343C90}"/>
                </a:ext>
              </a:extLst>
            </p:cNvPr>
            <p:cNvSpPr txBox="1">
              <a:spLocks/>
            </p:cNvSpPr>
            <p:nvPr/>
          </p:nvSpPr>
          <p:spPr>
            <a:xfrm>
              <a:off x="2337122" y="2849476"/>
              <a:ext cx="245652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the 30-day commitment window be extended?”</a:t>
              </a:r>
            </a:p>
          </p:txBody>
        </p:sp>
        <p:sp>
          <p:nvSpPr>
            <p:cNvPr id="24" name="TextBox 23">
              <a:extLst>
                <a:ext uri="{FF2B5EF4-FFF2-40B4-BE49-F238E27FC236}">
                  <a16:creationId xmlns:a16="http://schemas.microsoft.com/office/drawing/2014/main" id="{FB3C323C-76A9-1B5C-BFF3-6FC8B8A7E916}"/>
                </a:ext>
              </a:extLst>
            </p:cNvPr>
            <p:cNvSpPr txBox="1">
              <a:spLocks/>
            </p:cNvSpPr>
            <p:nvPr/>
          </p:nvSpPr>
          <p:spPr>
            <a:xfrm>
              <a:off x="5005383" y="2849476"/>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intends to maintain a 30-day commitment window consistent with the draft PFP in PUCT Project No. 58481. The full Batch Zero schedule, including the commitment deadline, will be published in advance</a:t>
              </a:r>
              <a:endParaRPr lang="en-US"/>
            </a:p>
          </p:txBody>
        </p:sp>
      </p:grpSp>
      <p:grpSp>
        <p:nvGrpSpPr>
          <p:cNvPr id="55" name="Group 54">
            <a:extLst>
              <a:ext uri="{FF2B5EF4-FFF2-40B4-BE49-F238E27FC236}">
                <a16:creationId xmlns:a16="http://schemas.microsoft.com/office/drawing/2014/main" id="{CF842E2E-3FF7-8E94-B0D7-3C3DFB481C75}"/>
              </a:ext>
            </a:extLst>
          </p:cNvPr>
          <p:cNvGrpSpPr/>
          <p:nvPr/>
        </p:nvGrpSpPr>
        <p:grpSpPr>
          <a:xfrm>
            <a:off x="2337122" y="5042724"/>
            <a:ext cx="9300141" cy="861774"/>
            <a:chOff x="2337122" y="4092988"/>
            <a:chExt cx="9300141" cy="861774"/>
          </a:xfrm>
        </p:grpSpPr>
        <p:sp>
          <p:nvSpPr>
            <p:cNvPr id="29" name="TextBox 28">
              <a:extLst>
                <a:ext uri="{FF2B5EF4-FFF2-40B4-BE49-F238E27FC236}">
                  <a16:creationId xmlns:a16="http://schemas.microsoft.com/office/drawing/2014/main" id="{4B02D636-BCEA-5AE0-64F5-08E6CAFF96D3}"/>
                </a:ext>
              </a:extLst>
            </p:cNvPr>
            <p:cNvSpPr txBox="1">
              <a:spLocks/>
            </p:cNvSpPr>
            <p:nvPr/>
          </p:nvSpPr>
          <p:spPr>
            <a:xfrm>
              <a:off x="2337122" y="4092988"/>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can Batch 1 proceed before Batch Zero Year-6 transmission solutions are fully identified and vetted?”</a:t>
              </a:r>
            </a:p>
          </p:txBody>
        </p:sp>
        <p:sp>
          <p:nvSpPr>
            <p:cNvPr id="30" name="TextBox 29">
              <a:extLst>
                <a:ext uri="{FF2B5EF4-FFF2-40B4-BE49-F238E27FC236}">
                  <a16:creationId xmlns:a16="http://schemas.microsoft.com/office/drawing/2014/main" id="{ABB4CC7D-C27E-0A07-0357-A9BFE9A70E86}"/>
                </a:ext>
              </a:extLst>
            </p:cNvPr>
            <p:cNvSpPr txBox="1">
              <a:spLocks/>
            </p:cNvSpPr>
            <p:nvPr/>
          </p:nvSpPr>
          <p:spPr>
            <a:xfrm>
              <a:off x="5005383" y="4092988"/>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Under a 6-month cadence, each batch produces actionable results for Years 1–5, while Year-6 transmission solutions may continue through the RTP/RPG process. This reflects a tradeoff between speed and full transmission vetting</a:t>
              </a:r>
              <a:endParaRPr lang="en-US"/>
            </a:p>
          </p:txBody>
        </p:sp>
      </p:grpSp>
      <p:grpSp>
        <p:nvGrpSpPr>
          <p:cNvPr id="6" name="Group 5">
            <a:extLst>
              <a:ext uri="{FF2B5EF4-FFF2-40B4-BE49-F238E27FC236}">
                <a16:creationId xmlns:a16="http://schemas.microsoft.com/office/drawing/2014/main" id="{57DF1DAD-3661-3D35-480A-C534BE257C72}"/>
              </a:ext>
            </a:extLst>
          </p:cNvPr>
          <p:cNvGrpSpPr/>
          <p:nvPr/>
        </p:nvGrpSpPr>
        <p:grpSpPr>
          <a:xfrm>
            <a:off x="2337122" y="4163042"/>
            <a:ext cx="9300141" cy="646331"/>
            <a:chOff x="2337122" y="4046413"/>
            <a:chExt cx="9300141" cy="646331"/>
          </a:xfrm>
        </p:grpSpPr>
        <p:sp>
          <p:nvSpPr>
            <p:cNvPr id="26" name="TextBox 25">
              <a:extLst>
                <a:ext uri="{FF2B5EF4-FFF2-40B4-BE49-F238E27FC236}">
                  <a16:creationId xmlns:a16="http://schemas.microsoft.com/office/drawing/2014/main" id="{2F6A3ED1-3E5D-CF18-947F-459F171ED9A1}"/>
                </a:ext>
              </a:extLst>
            </p:cNvPr>
            <p:cNvSpPr txBox="1">
              <a:spLocks/>
            </p:cNvSpPr>
            <p:nvPr/>
          </p:nvSpPr>
          <p:spPr>
            <a:xfrm>
              <a:off x="2337122" y="40464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“What is the date for meeting commitment criteria?”</a:t>
              </a:r>
            </a:p>
          </p:txBody>
        </p:sp>
        <p:sp>
          <p:nvSpPr>
            <p:cNvPr id="27" name="TextBox 26">
              <a:extLst>
                <a:ext uri="{FF2B5EF4-FFF2-40B4-BE49-F238E27FC236}">
                  <a16:creationId xmlns:a16="http://schemas.microsoft.com/office/drawing/2014/main" id="{619A975E-BCA1-2D18-9A66-E710D16E8B0E}"/>
                </a:ext>
              </a:extLst>
            </p:cNvPr>
            <p:cNvSpPr txBox="1">
              <a:spLocks/>
            </p:cNvSpPr>
            <p:nvPr/>
          </p:nvSpPr>
          <p:spPr>
            <a:xfrm>
              <a:off x="5005383" y="4046413"/>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date for meeting commitment criteria is proposed as March 1, 2027, in PGRR145 (9.3.1)</a:t>
              </a:r>
              <a:endParaRPr lang="en-US" sz="1400"/>
            </a:p>
          </p:txBody>
        </p:sp>
      </p:grpSp>
      <p:grpSp>
        <p:nvGrpSpPr>
          <p:cNvPr id="9" name="Group 8">
            <a:extLst>
              <a:ext uri="{FF2B5EF4-FFF2-40B4-BE49-F238E27FC236}">
                <a16:creationId xmlns:a16="http://schemas.microsoft.com/office/drawing/2014/main" id="{13301E46-307C-2C76-AEA5-0C851FE7B603}"/>
              </a:ext>
            </a:extLst>
          </p:cNvPr>
          <p:cNvGrpSpPr/>
          <p:nvPr/>
        </p:nvGrpSpPr>
        <p:grpSpPr>
          <a:xfrm>
            <a:off x="2337122" y="1308550"/>
            <a:ext cx="9300141" cy="861774"/>
            <a:chOff x="2337122" y="1236632"/>
            <a:chExt cx="9300141" cy="861774"/>
          </a:xfrm>
        </p:grpSpPr>
        <p:sp>
          <p:nvSpPr>
            <p:cNvPr id="12" name="TextBox 11">
              <a:extLst>
                <a:ext uri="{FF2B5EF4-FFF2-40B4-BE49-F238E27FC236}">
                  <a16:creationId xmlns:a16="http://schemas.microsoft.com/office/drawing/2014/main" id="{E9AACC75-BD48-DCEF-9392-F2311E622D43}"/>
                </a:ext>
              </a:extLst>
            </p:cNvPr>
            <p:cNvSpPr txBox="1">
              <a:spLocks/>
            </p:cNvSpPr>
            <p:nvPr/>
          </p:nvSpPr>
          <p:spPr>
            <a:xfrm>
              <a:off x="2337122" y="123663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“Is it possible to include a second, post-refinement decision point for participant opt-out?”</a:t>
              </a:r>
            </a:p>
          </p:txBody>
        </p:sp>
        <p:sp>
          <p:nvSpPr>
            <p:cNvPr id="38" name="TextBox 37">
              <a:extLst>
                <a:ext uri="{FF2B5EF4-FFF2-40B4-BE49-F238E27FC236}">
                  <a16:creationId xmlns:a16="http://schemas.microsoft.com/office/drawing/2014/main" id="{3BADCF84-F6CC-EF32-326F-53650F098D08}"/>
                </a:ext>
              </a:extLst>
            </p:cNvPr>
            <p:cNvSpPr txBox="1">
              <a:spLocks/>
            </p:cNvSpPr>
            <p:nvPr/>
          </p:nvSpPr>
          <p:spPr>
            <a:xfrm>
              <a:off x="5005383" y="1236632"/>
              <a:ext cx="6631880"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cs typeface="Arial"/>
                </a:rPr>
                <a:t>ERCOT is designing Batch Zero with one binding commitment point. Refinement does not change the committed ramp and is not intended to increase costs; it only finalizes the transmission solution. A second opt-out would reintroduce restudy loop risk</a:t>
              </a:r>
              <a:endParaRPr lang="en-US" sz="1400"/>
            </a:p>
          </p:txBody>
        </p:sp>
      </p:grpSp>
      <p:grpSp>
        <p:nvGrpSpPr>
          <p:cNvPr id="13" name="Group 12">
            <a:extLst>
              <a:ext uri="{FF2B5EF4-FFF2-40B4-BE49-F238E27FC236}">
                <a16:creationId xmlns:a16="http://schemas.microsoft.com/office/drawing/2014/main" id="{BFC75511-31D4-3533-CB7D-FC3D73C7137C}"/>
              </a:ext>
            </a:extLst>
          </p:cNvPr>
          <p:cNvGrpSpPr/>
          <p:nvPr/>
        </p:nvGrpSpPr>
        <p:grpSpPr>
          <a:xfrm>
            <a:off x="554736" y="892712"/>
            <a:ext cx="11082528" cy="295241"/>
            <a:chOff x="554736" y="820794"/>
            <a:chExt cx="11082528" cy="295241"/>
          </a:xfrm>
        </p:grpSpPr>
        <p:cxnSp>
          <p:nvCxnSpPr>
            <p:cNvPr id="15" name="LineBasicStrong 6">
              <a:extLst>
                <a:ext uri="{FF2B5EF4-FFF2-40B4-BE49-F238E27FC236}">
                  <a16:creationId xmlns:a16="http://schemas.microsoft.com/office/drawing/2014/main" id="{C49EB508-2AB1-1AED-DAB5-669977132814}"/>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46A5A2-1FB4-1EED-F9CC-A3930E2CCF0C}"/>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9" name="TextBox 18">
              <a:extLst>
                <a:ext uri="{FF2B5EF4-FFF2-40B4-BE49-F238E27FC236}">
                  <a16:creationId xmlns:a16="http://schemas.microsoft.com/office/drawing/2014/main" id="{E6424262-11FB-B158-A7C3-123EA126CCB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39" name="TextBox 38">
              <a:extLst>
                <a:ext uri="{FF2B5EF4-FFF2-40B4-BE49-F238E27FC236}">
                  <a16:creationId xmlns:a16="http://schemas.microsoft.com/office/drawing/2014/main" id="{D4CDB4BD-DB17-DCC5-2676-A467641C61D2}"/>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
        <p:nvSpPr>
          <p:cNvPr id="7" name="Slide Number Placeholder 6">
            <a:extLst>
              <a:ext uri="{FF2B5EF4-FFF2-40B4-BE49-F238E27FC236}">
                <a16:creationId xmlns:a16="http://schemas.microsoft.com/office/drawing/2014/main" id="{91CDED54-2E89-2D7D-B40C-907C77D48A9D}"/>
              </a:ext>
            </a:extLst>
          </p:cNvPr>
          <p:cNvSpPr>
            <a:spLocks noGrp="1"/>
          </p:cNvSpPr>
          <p:nvPr>
            <p:ph type="sldNum" sz="quarter" idx="12"/>
          </p:nvPr>
        </p:nvSpPr>
        <p:spPr/>
        <p:txBody>
          <a:bodyPr/>
          <a:lstStyle/>
          <a:p>
            <a:fld id="{BCDE79FB-97BA-492B-8D57-F1373F9ADA95}" type="slidenum">
              <a:rPr lang="en-US" smtClean="0"/>
              <a:t>66</a:t>
            </a:fld>
            <a:endParaRPr lang="en-US"/>
          </a:p>
        </p:txBody>
      </p:sp>
    </p:spTree>
    <p:extLst>
      <p:ext uri="{BB962C8B-B14F-4D97-AF65-F5344CB8AC3E}">
        <p14:creationId xmlns:p14="http://schemas.microsoft.com/office/powerpoint/2010/main" val="961710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8FCA-C878-7281-0923-970C006A168B}"/>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6AF9F7-8AD0-ED70-1DA7-FB3BC06151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5" name="Object 6" hidden="1">
                        <a:extLst>
                          <a:ext uri="{FF2B5EF4-FFF2-40B4-BE49-F238E27FC236}">
                            <a16:creationId xmlns:a16="http://schemas.microsoft.com/office/drawing/2014/main" id="{B56AF9F7-8AD0-ED70-1DA7-FB3BC061513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4D91F00-9F1D-6F0F-A6E3-30027983C80C}"/>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(2/3)</a:t>
            </a:r>
          </a:p>
        </p:txBody>
      </p:sp>
      <p:sp>
        <p:nvSpPr>
          <p:cNvPr id="18" name="5. Source">
            <a:extLst>
              <a:ext uri="{FF2B5EF4-FFF2-40B4-BE49-F238E27FC236}">
                <a16:creationId xmlns:a16="http://schemas.microsoft.com/office/drawing/2014/main" id="{11D3B312-49BC-E12D-74D2-65090ECB4065}"/>
              </a:ext>
            </a:extLst>
          </p:cNvPr>
          <p:cNvSpPr txBox="1"/>
          <p:nvPr>
            <p:custDataLst>
              <p:tags r:id="rId3"/>
            </p:custDataLst>
          </p:nvPr>
        </p:nvSpPr>
        <p:spPr>
          <a:xfrm>
            <a:off x="554737"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76" name="Group 75">
            <a:extLst>
              <a:ext uri="{FF2B5EF4-FFF2-40B4-BE49-F238E27FC236}">
                <a16:creationId xmlns:a16="http://schemas.microsoft.com/office/drawing/2014/main" id="{D7A1973F-7102-E37F-3178-7D9952FA2C76}"/>
              </a:ext>
            </a:extLst>
          </p:cNvPr>
          <p:cNvGrpSpPr/>
          <p:nvPr/>
        </p:nvGrpSpPr>
        <p:grpSpPr>
          <a:xfrm>
            <a:off x="554736" y="892712"/>
            <a:ext cx="11082528" cy="295241"/>
            <a:chOff x="554736" y="820794"/>
            <a:chExt cx="11082528" cy="295241"/>
          </a:xfrm>
        </p:grpSpPr>
        <p:cxnSp>
          <p:nvCxnSpPr>
            <p:cNvPr id="8" name="LineBasicStrong 6">
              <a:extLst>
                <a:ext uri="{FF2B5EF4-FFF2-40B4-BE49-F238E27FC236}">
                  <a16:creationId xmlns:a16="http://schemas.microsoft.com/office/drawing/2014/main" id="{4BF8B57A-E7DF-DBEF-C4AA-7CAA1DB5C7F4}"/>
                </a:ext>
              </a:extLst>
            </p:cNvPr>
            <p:cNvCxnSpPr>
              <a:cxnSpLocks/>
            </p:cNvCxnSpPr>
            <p:nvPr>
              <p:custDataLst>
                <p:tags r:id="rId7"/>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D5A965-01AC-8BC1-A41A-74AFE4DB5607}"/>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0" name="TextBox 9">
              <a:extLst>
                <a:ext uri="{FF2B5EF4-FFF2-40B4-BE49-F238E27FC236}">
                  <a16:creationId xmlns:a16="http://schemas.microsoft.com/office/drawing/2014/main" id="{E6C1E008-7474-3FA0-E2FB-B111CF202E16}"/>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1" name="TextBox 10">
              <a:extLst>
                <a:ext uri="{FF2B5EF4-FFF2-40B4-BE49-F238E27FC236}">
                  <a16:creationId xmlns:a16="http://schemas.microsoft.com/office/drawing/2014/main" id="{5F6AA2AA-DC48-E443-F749-C2D6574CFCAB}"/>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cxnSp>
        <p:nvCxnSpPr>
          <p:cNvPr id="35" name="LineBasicStrong 6">
            <a:extLst>
              <a:ext uri="{FF2B5EF4-FFF2-40B4-BE49-F238E27FC236}">
                <a16:creationId xmlns:a16="http://schemas.microsoft.com/office/drawing/2014/main" id="{97DA4E00-0F93-9262-7A72-DE8A6832D348}"/>
              </a:ext>
            </a:extLst>
          </p:cNvPr>
          <p:cNvCxnSpPr>
            <a:cxnSpLocks/>
          </p:cNvCxnSpPr>
          <p:nvPr>
            <p:custDataLst>
              <p:tags r:id="rId4"/>
            </p:custDataLst>
          </p:nvPr>
        </p:nvCxnSpPr>
        <p:spPr>
          <a:xfrm>
            <a:off x="2337122" y="2070667"/>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561FB59-9932-E32D-ABC9-DAC9F0528A2C}"/>
              </a:ext>
            </a:extLst>
          </p:cNvPr>
          <p:cNvGrpSpPr/>
          <p:nvPr/>
        </p:nvGrpSpPr>
        <p:grpSpPr>
          <a:xfrm>
            <a:off x="2337121" y="1308549"/>
            <a:ext cx="9300141" cy="646331"/>
            <a:chOff x="2337121" y="1236631"/>
            <a:chExt cx="9300141" cy="646331"/>
          </a:xfrm>
        </p:grpSpPr>
        <p:sp>
          <p:nvSpPr>
            <p:cNvPr id="36" name="TextBox 35">
              <a:extLst>
                <a:ext uri="{FF2B5EF4-FFF2-40B4-BE49-F238E27FC236}">
                  <a16:creationId xmlns:a16="http://schemas.microsoft.com/office/drawing/2014/main" id="{FF4509B7-3305-E4E7-F20C-CB2D778E8A3E}"/>
                </a:ext>
              </a:extLst>
            </p:cNvPr>
            <p:cNvSpPr txBox="1">
              <a:spLocks/>
            </p:cNvSpPr>
            <p:nvPr/>
          </p:nvSpPr>
          <p:spPr>
            <a:xfrm>
              <a:off x="2337121" y="1236631"/>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in-flight RPG projects incorporated into Batch Zero?”</a:t>
              </a:r>
            </a:p>
          </p:txBody>
        </p:sp>
        <p:sp>
          <p:nvSpPr>
            <p:cNvPr id="37" name="TextBox 36">
              <a:extLst>
                <a:ext uri="{FF2B5EF4-FFF2-40B4-BE49-F238E27FC236}">
                  <a16:creationId xmlns:a16="http://schemas.microsoft.com/office/drawing/2014/main" id="{835453F5-141C-E45D-AA0E-2691E0921C26}"/>
                </a:ext>
              </a:extLst>
            </p:cNvPr>
            <p:cNvSpPr txBox="1">
              <a:spLocks/>
            </p:cNvSpPr>
            <p:nvPr/>
          </p:nvSpPr>
          <p:spPr>
            <a:xfrm>
              <a:off x="5005382" y="1236631"/>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Projects that have progressed through RPG and received endorsement at the start of Batch Zero will be treated consistent with established planning practices and be incorporated into Batch Zero study</a:t>
              </a:r>
              <a:endParaRPr lang="en-US" sz="1400"/>
            </a:p>
          </p:txBody>
        </p:sp>
      </p:grpSp>
      <p:grpSp>
        <p:nvGrpSpPr>
          <p:cNvPr id="49" name="Group 48">
            <a:extLst>
              <a:ext uri="{FF2B5EF4-FFF2-40B4-BE49-F238E27FC236}">
                <a16:creationId xmlns:a16="http://schemas.microsoft.com/office/drawing/2014/main" id="{D2AC1118-C12F-1507-EDB9-6E0038754B53}"/>
              </a:ext>
            </a:extLst>
          </p:cNvPr>
          <p:cNvGrpSpPr/>
          <p:nvPr/>
        </p:nvGrpSpPr>
        <p:grpSpPr>
          <a:xfrm>
            <a:off x="2337122" y="2186454"/>
            <a:ext cx="9300141" cy="1077218"/>
            <a:chOff x="2337122" y="5446092"/>
            <a:chExt cx="9300141" cy="1077218"/>
          </a:xfrm>
        </p:grpSpPr>
        <p:sp>
          <p:nvSpPr>
            <p:cNvPr id="46" name="TextBox 45">
              <a:extLst>
                <a:ext uri="{FF2B5EF4-FFF2-40B4-BE49-F238E27FC236}">
                  <a16:creationId xmlns:a16="http://schemas.microsoft.com/office/drawing/2014/main" id="{940D3462-E9D9-A057-77A5-5245847B358C}"/>
                </a:ext>
              </a:extLst>
            </p:cNvPr>
            <p:cNvSpPr txBox="1">
              <a:spLocks/>
            </p:cNvSpPr>
            <p:nvPr/>
          </p:nvSpPr>
          <p:spPr>
            <a:xfrm>
              <a:off x="2337122" y="5446092"/>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does Batch Zero interact with the 2026 and 2027 RTP?”</a:t>
              </a:r>
            </a:p>
          </p:txBody>
        </p:sp>
        <p:sp>
          <p:nvSpPr>
            <p:cNvPr id="47" name="TextBox 46">
              <a:extLst>
                <a:ext uri="{FF2B5EF4-FFF2-40B4-BE49-F238E27FC236}">
                  <a16:creationId xmlns:a16="http://schemas.microsoft.com/office/drawing/2014/main" id="{8E4EA677-9EB5-767B-6603-9F0A05863740}"/>
                </a:ext>
              </a:extLst>
            </p:cNvPr>
            <p:cNvSpPr txBox="1">
              <a:spLocks/>
            </p:cNvSpPr>
            <p:nvPr/>
          </p:nvSpPr>
          <p:spPr>
            <a:xfrm>
              <a:off x="5005383" y="544609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current sequencing, Batch Zero will not affect the 2026 RTP because commitment occurs after the 2026 RTP modeling cycle is complete. Loads that meet commitment milestones in March 2027 may be incorporated into the 2027 RTP. Final timing alignment depends on finalization of PGRR145 and publication of the Batch Zero schedule</a:t>
              </a:r>
              <a:endParaRPr lang="en-US" sz="1400"/>
            </a:p>
          </p:txBody>
        </p:sp>
      </p:grpSp>
      <p:sp>
        <p:nvSpPr>
          <p:cNvPr id="50" name="Rectangle 49">
            <a:extLst>
              <a:ext uri="{FF2B5EF4-FFF2-40B4-BE49-F238E27FC236}">
                <a16:creationId xmlns:a16="http://schemas.microsoft.com/office/drawing/2014/main" id="{52EC05D9-539E-343D-F270-BFF7A5ECCE6B}"/>
              </a:ext>
            </a:extLst>
          </p:cNvPr>
          <p:cNvSpPr>
            <a:spLocks/>
          </p:cNvSpPr>
          <p:nvPr/>
        </p:nvSpPr>
        <p:spPr>
          <a:xfrm>
            <a:off x="554737" y="1308549"/>
            <a:ext cx="1570644" cy="1955115"/>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52" name="LineBasicStrong 6">
            <a:extLst>
              <a:ext uri="{FF2B5EF4-FFF2-40B4-BE49-F238E27FC236}">
                <a16:creationId xmlns:a16="http://schemas.microsoft.com/office/drawing/2014/main" id="{DD6D9C77-F399-9D78-8A73-98B1F4D78D56}"/>
              </a:ext>
            </a:extLst>
          </p:cNvPr>
          <p:cNvCxnSpPr>
            <a:cxnSpLocks/>
          </p:cNvCxnSpPr>
          <p:nvPr>
            <p:custDataLst>
              <p:tags r:id="rId5"/>
            </p:custDataLst>
          </p:nvPr>
        </p:nvCxnSpPr>
        <p:spPr>
          <a:xfrm>
            <a:off x="554736" y="3379459"/>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9A2702C-99D0-9AB7-3DB2-130F49E5A570}"/>
              </a:ext>
            </a:extLst>
          </p:cNvPr>
          <p:cNvSpPr>
            <a:spLocks/>
          </p:cNvSpPr>
          <p:nvPr/>
        </p:nvSpPr>
        <p:spPr>
          <a:xfrm>
            <a:off x="554737" y="3495245"/>
            <a:ext cx="1570644" cy="2383139"/>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Transmission upgrades</a:t>
            </a:r>
          </a:p>
        </p:txBody>
      </p:sp>
      <p:grpSp>
        <p:nvGrpSpPr>
          <p:cNvPr id="66" name="Group 65">
            <a:extLst>
              <a:ext uri="{FF2B5EF4-FFF2-40B4-BE49-F238E27FC236}">
                <a16:creationId xmlns:a16="http://schemas.microsoft.com/office/drawing/2014/main" id="{7AABAB48-137A-B243-DD7D-61C7FEDB340D}"/>
              </a:ext>
            </a:extLst>
          </p:cNvPr>
          <p:cNvGrpSpPr>
            <a:grpSpLocks/>
          </p:cNvGrpSpPr>
          <p:nvPr/>
        </p:nvGrpSpPr>
        <p:grpSpPr>
          <a:xfrm>
            <a:off x="2337122" y="3495246"/>
            <a:ext cx="9300141" cy="1077218"/>
            <a:chOff x="2337122" y="1227007"/>
            <a:chExt cx="9300141" cy="1077218"/>
          </a:xfrm>
        </p:grpSpPr>
        <p:sp>
          <p:nvSpPr>
            <p:cNvPr id="70" name="TextBox 69">
              <a:extLst>
                <a:ext uri="{FF2B5EF4-FFF2-40B4-BE49-F238E27FC236}">
                  <a16:creationId xmlns:a16="http://schemas.microsoft.com/office/drawing/2014/main" id="{F91CFD56-8BDB-AD23-C46B-83F9621130AA}"/>
                </a:ext>
              </a:extLst>
            </p:cNvPr>
            <p:cNvSpPr txBox="1">
              <a:spLocks/>
            </p:cNvSpPr>
            <p:nvPr/>
          </p:nvSpPr>
          <p:spPr>
            <a:xfrm>
              <a:off x="2337122" y="1227007"/>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multi-year (Year-6) upgrades and base cases handled?”</a:t>
              </a:r>
            </a:p>
          </p:txBody>
        </p:sp>
        <p:sp>
          <p:nvSpPr>
            <p:cNvPr id="71" name="TextBox 70">
              <a:extLst>
                <a:ext uri="{FF2B5EF4-FFF2-40B4-BE49-F238E27FC236}">
                  <a16:creationId xmlns:a16="http://schemas.microsoft.com/office/drawing/2014/main" id="{C76B3720-42FD-D4D6-4428-0399D585D4E4}"/>
                </a:ext>
              </a:extLst>
            </p:cNvPr>
            <p:cNvSpPr txBox="1">
              <a:spLocks/>
            </p:cNvSpPr>
            <p:nvPr/>
          </p:nvSpPr>
          <p:spPr>
            <a:xfrm>
              <a:off x="5005383" y="1227007"/>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recognizes that Year-6 solutions may involve complex, multi-year transmission upgrades. Batch Zero establishes a committed load baseline and provides earlier clarity on required improvements. Long-duration upgrades will continue to proceed through established transmission planning processes, including RTP and RPG pathways</a:t>
              </a:r>
              <a:endParaRPr lang="en-US" sz="1400"/>
            </a:p>
          </p:txBody>
        </p:sp>
      </p:grpSp>
      <p:grpSp>
        <p:nvGrpSpPr>
          <p:cNvPr id="67" name="Group 66">
            <a:extLst>
              <a:ext uri="{FF2B5EF4-FFF2-40B4-BE49-F238E27FC236}">
                <a16:creationId xmlns:a16="http://schemas.microsoft.com/office/drawing/2014/main" id="{35AA92AE-6A26-4601-C7AA-F193AC76A0F8}"/>
              </a:ext>
            </a:extLst>
          </p:cNvPr>
          <p:cNvGrpSpPr/>
          <p:nvPr/>
        </p:nvGrpSpPr>
        <p:grpSpPr>
          <a:xfrm>
            <a:off x="2337122" y="4804037"/>
            <a:ext cx="9300141" cy="1077218"/>
            <a:chOff x="2337122" y="2152082"/>
            <a:chExt cx="9300141" cy="1077218"/>
          </a:xfrm>
        </p:grpSpPr>
        <p:sp>
          <p:nvSpPr>
            <p:cNvPr id="68" name="TextBox 67">
              <a:extLst>
                <a:ext uri="{FF2B5EF4-FFF2-40B4-BE49-F238E27FC236}">
                  <a16:creationId xmlns:a16="http://schemas.microsoft.com/office/drawing/2014/main" id="{E890C3EB-AE27-F5ED-7BA3-B245282ADC5F}"/>
                </a:ext>
              </a:extLst>
            </p:cNvPr>
            <p:cNvSpPr txBox="1">
              <a:spLocks/>
            </p:cNvSpPr>
            <p:nvPr/>
          </p:nvSpPr>
          <p:spPr>
            <a:xfrm>
              <a:off x="2337122" y="215208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no reliable transmission solution exists within the study horizon, how will allocated MW be handled?”</a:t>
              </a:r>
            </a:p>
          </p:txBody>
        </p:sp>
        <p:sp>
          <p:nvSpPr>
            <p:cNvPr id="69" name="TextBox 68">
              <a:extLst>
                <a:ext uri="{FF2B5EF4-FFF2-40B4-BE49-F238E27FC236}">
                  <a16:creationId xmlns:a16="http://schemas.microsoft.com/office/drawing/2014/main" id="{F3226BA5-CD72-9B8D-76F6-3E6E504CABE4}"/>
                </a:ext>
              </a:extLst>
            </p:cNvPr>
            <p:cNvSpPr txBox="1">
              <a:spLocks/>
            </p:cNvSpPr>
            <p:nvPr/>
          </p:nvSpPr>
          <p:spPr>
            <a:xfrm>
              <a:off x="5005383" y="215208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Within Years 1–5, ERCOT will allocate the MW that can be reliably served based on existing system capability. Projects may receive partial allocations during this period if constraints exist. By Year 6, assumption is that RTP process will identify the transmission upgrades necessary to serve the full committed load. Accordingly, Year 6 reflects full service (100%) of the committed MW</a:t>
              </a:r>
              <a:endParaRPr lang="en-US" sz="1400"/>
            </a:p>
          </p:txBody>
        </p:sp>
      </p:grpSp>
      <p:cxnSp>
        <p:nvCxnSpPr>
          <p:cNvPr id="72" name="LineBasicStrong 6">
            <a:extLst>
              <a:ext uri="{FF2B5EF4-FFF2-40B4-BE49-F238E27FC236}">
                <a16:creationId xmlns:a16="http://schemas.microsoft.com/office/drawing/2014/main" id="{B70DC442-1E88-A3C0-381C-EBCB45B89E0A}"/>
              </a:ext>
            </a:extLst>
          </p:cNvPr>
          <p:cNvCxnSpPr>
            <a:cxnSpLocks/>
          </p:cNvCxnSpPr>
          <p:nvPr>
            <p:custDataLst>
              <p:tags r:id="rId6"/>
            </p:custDataLst>
          </p:nvPr>
        </p:nvCxnSpPr>
        <p:spPr>
          <a:xfrm>
            <a:off x="2337122" y="4688251"/>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CA9BAF9-E39E-59B1-DC5E-206E5B1255B1}"/>
              </a:ext>
            </a:extLst>
          </p:cNvPr>
          <p:cNvSpPr>
            <a:spLocks noGrp="1"/>
          </p:cNvSpPr>
          <p:nvPr>
            <p:ph type="sldNum" sz="quarter" idx="12"/>
          </p:nvPr>
        </p:nvSpPr>
        <p:spPr/>
        <p:txBody>
          <a:bodyPr/>
          <a:lstStyle/>
          <a:p>
            <a:fld id="{BCDE79FB-97BA-492B-8D57-F1373F9ADA95}" type="slidenum">
              <a:rPr lang="en-US" smtClean="0"/>
              <a:t>67</a:t>
            </a:fld>
            <a:endParaRPr lang="en-US"/>
          </a:p>
        </p:txBody>
      </p:sp>
    </p:spTree>
    <p:extLst>
      <p:ext uri="{BB962C8B-B14F-4D97-AF65-F5344CB8AC3E}">
        <p14:creationId xmlns:p14="http://schemas.microsoft.com/office/powerpoint/2010/main" val="2592777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E4F1-7AA7-6910-5AF3-D96715CCF81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4B380D-3F47-37B3-36B3-DDDE34DD89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B54B380D-3F47-37B3-36B3-DDDE34DD895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891713-1FC8-3F8F-1DAE-FC5F4B01A6AA}"/>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(3/3)</a:t>
            </a:r>
          </a:p>
        </p:txBody>
      </p:sp>
      <p:sp>
        <p:nvSpPr>
          <p:cNvPr id="18" name="5. Source">
            <a:extLst>
              <a:ext uri="{FF2B5EF4-FFF2-40B4-BE49-F238E27FC236}">
                <a16:creationId xmlns:a16="http://schemas.microsoft.com/office/drawing/2014/main" id="{98553839-1624-15DA-0745-2262EE223211}"/>
              </a:ext>
            </a:extLst>
          </p:cNvPr>
          <p:cNvSpPr txBox="1"/>
          <p:nvPr>
            <p:custDataLst>
              <p:tags r:id="rId3"/>
            </p:custDataLst>
          </p:nvPr>
        </p:nvSpPr>
        <p:spPr>
          <a:xfrm>
            <a:off x="554737"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3" name="Group 2">
            <a:extLst>
              <a:ext uri="{FF2B5EF4-FFF2-40B4-BE49-F238E27FC236}">
                <a16:creationId xmlns:a16="http://schemas.microsoft.com/office/drawing/2014/main" id="{E5CCF2FB-8CE9-B504-E7E3-E5A5CE5409E2}"/>
              </a:ext>
            </a:extLst>
          </p:cNvPr>
          <p:cNvGrpSpPr/>
          <p:nvPr/>
        </p:nvGrpSpPr>
        <p:grpSpPr>
          <a:xfrm>
            <a:off x="554736" y="892712"/>
            <a:ext cx="11082528" cy="295241"/>
            <a:chOff x="554736" y="820794"/>
            <a:chExt cx="11082528" cy="295241"/>
          </a:xfrm>
        </p:grpSpPr>
        <p:cxnSp>
          <p:nvCxnSpPr>
            <p:cNvPr id="6" name="LineBasicStrong 6">
              <a:extLst>
                <a:ext uri="{FF2B5EF4-FFF2-40B4-BE49-F238E27FC236}">
                  <a16:creationId xmlns:a16="http://schemas.microsoft.com/office/drawing/2014/main" id="{139C4312-DFC5-8C61-FFB3-205739F69A55}"/>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63EE63-5858-0446-CE62-0DFE93B0382F}"/>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2" name="TextBox 11">
              <a:extLst>
                <a:ext uri="{FF2B5EF4-FFF2-40B4-BE49-F238E27FC236}">
                  <a16:creationId xmlns:a16="http://schemas.microsoft.com/office/drawing/2014/main" id="{2D0675B1-505B-0B09-5CAE-C682C1D0810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3" name="TextBox 12">
              <a:extLst>
                <a:ext uri="{FF2B5EF4-FFF2-40B4-BE49-F238E27FC236}">
                  <a16:creationId xmlns:a16="http://schemas.microsoft.com/office/drawing/2014/main" id="{382E8D63-E8B7-DF9E-F6E9-50FC7BD1C32F}"/>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
        <p:nvSpPr>
          <p:cNvPr id="15" name="Rectangle 14">
            <a:extLst>
              <a:ext uri="{FF2B5EF4-FFF2-40B4-BE49-F238E27FC236}">
                <a16:creationId xmlns:a16="http://schemas.microsoft.com/office/drawing/2014/main" id="{43390C07-01AD-5F6E-D2F1-5DE929B95EB7}"/>
              </a:ext>
            </a:extLst>
          </p:cNvPr>
          <p:cNvSpPr>
            <a:spLocks/>
          </p:cNvSpPr>
          <p:nvPr/>
        </p:nvSpPr>
        <p:spPr>
          <a:xfrm>
            <a:off x="554737" y="1308549"/>
            <a:ext cx="1570644" cy="167752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Allocation outcomes and ramp schedules</a:t>
            </a:r>
          </a:p>
        </p:txBody>
      </p:sp>
      <p:cxnSp>
        <p:nvCxnSpPr>
          <p:cNvPr id="16" name="LineBasicStrong 6">
            <a:extLst>
              <a:ext uri="{FF2B5EF4-FFF2-40B4-BE49-F238E27FC236}">
                <a16:creationId xmlns:a16="http://schemas.microsoft.com/office/drawing/2014/main" id="{D4D273B9-8EA2-208C-5167-7152AA79BEC4}"/>
              </a:ext>
            </a:extLst>
          </p:cNvPr>
          <p:cNvCxnSpPr>
            <a:cxnSpLocks/>
          </p:cNvCxnSpPr>
          <p:nvPr>
            <p:custDataLst>
              <p:tags r:id="rId4"/>
            </p:custDataLst>
          </p:nvPr>
        </p:nvCxnSpPr>
        <p:spPr>
          <a:xfrm>
            <a:off x="2337122" y="2055177"/>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1033F66-1FE0-286C-7ACC-21D95DD2CBC0}"/>
              </a:ext>
            </a:extLst>
          </p:cNvPr>
          <p:cNvGrpSpPr/>
          <p:nvPr/>
        </p:nvGrpSpPr>
        <p:grpSpPr>
          <a:xfrm>
            <a:off x="2337122" y="2155473"/>
            <a:ext cx="9300141" cy="861774"/>
            <a:chOff x="2337122" y="3807366"/>
            <a:chExt cx="9300141" cy="861774"/>
          </a:xfrm>
        </p:grpSpPr>
        <p:sp>
          <p:nvSpPr>
            <p:cNvPr id="19" name="TextBox 18">
              <a:extLst>
                <a:ext uri="{FF2B5EF4-FFF2-40B4-BE49-F238E27FC236}">
                  <a16:creationId xmlns:a16="http://schemas.microsoft.com/office/drawing/2014/main" id="{BFF34C3B-A678-0183-3549-FC3492D8E85C}"/>
                </a:ext>
              </a:extLst>
            </p:cNvPr>
            <p:cNvSpPr txBox="1">
              <a:spLocks/>
            </p:cNvSpPr>
            <p:nvPr/>
          </p:nvSpPr>
          <p:spPr>
            <a:xfrm>
              <a:off x="2337122" y="3807366"/>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a project drops out, are MWs reallocated within the same batch?”</a:t>
              </a:r>
            </a:p>
          </p:txBody>
        </p:sp>
        <p:sp>
          <p:nvSpPr>
            <p:cNvPr id="20" name="TextBox 19">
              <a:extLst>
                <a:ext uri="{FF2B5EF4-FFF2-40B4-BE49-F238E27FC236}">
                  <a16:creationId xmlns:a16="http://schemas.microsoft.com/office/drawing/2014/main" id="{1C44909D-864A-ADDE-6E2B-DFAA62422EA4}"/>
                </a:ext>
              </a:extLst>
            </p:cNvPr>
            <p:cNvSpPr txBox="1">
              <a:spLocks/>
            </p:cNvSpPr>
            <p:nvPr/>
          </p:nvSpPr>
          <p:spPr>
            <a:xfrm>
              <a:off x="5005383" y="3807366"/>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ERCOT is not planning to reallocate MWs within Batch Zero after commitment because it creates complexity and reopens restudy cycles. Additional MWs would generally be addressed in subsequent batches, maintaining process stability and schedule certainty</a:t>
              </a:r>
              <a:endParaRPr lang="en-US" sz="1400"/>
            </a:p>
          </p:txBody>
        </p:sp>
      </p:grpSp>
      <p:grpSp>
        <p:nvGrpSpPr>
          <p:cNvPr id="21" name="Group 20">
            <a:extLst>
              <a:ext uri="{FF2B5EF4-FFF2-40B4-BE49-F238E27FC236}">
                <a16:creationId xmlns:a16="http://schemas.microsoft.com/office/drawing/2014/main" id="{DFBFFA53-B6E8-723B-654D-19C53D577545}"/>
              </a:ext>
            </a:extLst>
          </p:cNvPr>
          <p:cNvGrpSpPr/>
          <p:nvPr/>
        </p:nvGrpSpPr>
        <p:grpSpPr>
          <a:xfrm>
            <a:off x="2337122" y="1308550"/>
            <a:ext cx="9300141" cy="646331"/>
            <a:chOff x="2337122" y="3063313"/>
            <a:chExt cx="9300141" cy="646331"/>
          </a:xfrm>
        </p:grpSpPr>
        <p:sp>
          <p:nvSpPr>
            <p:cNvPr id="22" name="TextBox 21">
              <a:extLst>
                <a:ext uri="{FF2B5EF4-FFF2-40B4-BE49-F238E27FC236}">
                  <a16:creationId xmlns:a16="http://schemas.microsoft.com/office/drawing/2014/main" id="{F347602F-3A47-9D59-C814-1D695FFF0AC3}"/>
                </a:ext>
              </a:extLst>
            </p:cNvPr>
            <p:cNvSpPr txBox="1">
              <a:spLocks/>
            </p:cNvSpPr>
            <p:nvPr/>
          </p:nvSpPr>
          <p:spPr>
            <a:xfrm>
              <a:off x="2337122" y="30633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ERCOT change the MW allocations after commitment?”</a:t>
              </a:r>
            </a:p>
          </p:txBody>
        </p:sp>
        <p:sp>
          <p:nvSpPr>
            <p:cNvPr id="23" name="TextBox 22">
              <a:extLst>
                <a:ext uri="{FF2B5EF4-FFF2-40B4-BE49-F238E27FC236}">
                  <a16:creationId xmlns:a16="http://schemas.microsoft.com/office/drawing/2014/main" id="{423F9644-17CC-4E43-80E6-35FED1CB7EF1}"/>
                </a:ext>
              </a:extLst>
            </p:cNvPr>
            <p:cNvSpPr txBox="1">
              <a:spLocks/>
            </p:cNvSpPr>
            <p:nvPr/>
          </p:nvSpPr>
          <p:spPr>
            <a:xfrm>
              <a:off x="5005383" y="306331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For Batch Zero after the commitment point, the MW allocation by year is locked. The refinement phase is intended to finalize only the transmission plan, not reduce MW or delay delivery years for committed MW</a:t>
              </a:r>
              <a:endParaRPr lang="en-US" sz="1400"/>
            </a:p>
          </p:txBody>
        </p:sp>
      </p:grpSp>
      <p:cxnSp>
        <p:nvCxnSpPr>
          <p:cNvPr id="26" name="LineBasicStrong 6">
            <a:extLst>
              <a:ext uri="{FF2B5EF4-FFF2-40B4-BE49-F238E27FC236}">
                <a16:creationId xmlns:a16="http://schemas.microsoft.com/office/drawing/2014/main" id="{9364DB27-117B-2DB8-BB74-17DC55C860B8}"/>
              </a:ext>
            </a:extLst>
          </p:cNvPr>
          <p:cNvCxnSpPr>
            <a:cxnSpLocks/>
          </p:cNvCxnSpPr>
          <p:nvPr>
            <p:custDataLst>
              <p:tags r:id="rId5"/>
            </p:custDataLst>
          </p:nvPr>
        </p:nvCxnSpPr>
        <p:spPr>
          <a:xfrm>
            <a:off x="554736" y="3117543"/>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B8AE93B-E649-C912-A121-B9C8FA28CBB7}"/>
              </a:ext>
            </a:extLst>
          </p:cNvPr>
          <p:cNvSpPr>
            <a:spLocks/>
          </p:cNvSpPr>
          <p:nvPr/>
        </p:nvSpPr>
        <p:spPr>
          <a:xfrm>
            <a:off x="554737" y="3217839"/>
            <a:ext cx="1570644" cy="123271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Financial security and cost responsibility</a:t>
            </a:r>
          </a:p>
        </p:txBody>
      </p:sp>
      <p:grpSp>
        <p:nvGrpSpPr>
          <p:cNvPr id="29" name="Group 28">
            <a:extLst>
              <a:ext uri="{FF2B5EF4-FFF2-40B4-BE49-F238E27FC236}">
                <a16:creationId xmlns:a16="http://schemas.microsoft.com/office/drawing/2014/main" id="{6A90C6CB-B91C-5588-0F17-9BB953E6C16C}"/>
              </a:ext>
            </a:extLst>
          </p:cNvPr>
          <p:cNvGrpSpPr>
            <a:grpSpLocks/>
          </p:cNvGrpSpPr>
          <p:nvPr/>
        </p:nvGrpSpPr>
        <p:grpSpPr>
          <a:xfrm>
            <a:off x="2337122" y="3217839"/>
            <a:ext cx="9300141" cy="1292662"/>
            <a:chOff x="2337122" y="3150190"/>
            <a:chExt cx="9300141" cy="1292662"/>
          </a:xfrm>
        </p:grpSpPr>
        <p:sp>
          <p:nvSpPr>
            <p:cNvPr id="30" name="TextBox 29">
              <a:extLst>
                <a:ext uri="{FF2B5EF4-FFF2-40B4-BE49-F238E27FC236}">
                  <a16:creationId xmlns:a16="http://schemas.microsoft.com/office/drawing/2014/main" id="{A79FEA4D-EA1B-8A40-D2C4-6A0C20935DCD}"/>
                </a:ext>
              </a:extLst>
            </p:cNvPr>
            <p:cNvSpPr txBox="1">
              <a:spLocks/>
            </p:cNvSpPr>
            <p:nvPr/>
          </p:nvSpPr>
          <p:spPr>
            <a:xfrm>
              <a:off x="2337122" y="3150190"/>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“Are financial obligations (including CIAC and security) locked at commitment?”</a:t>
              </a:r>
            </a:p>
          </p:txBody>
        </p:sp>
        <p:sp>
          <p:nvSpPr>
            <p:cNvPr id="31" name="TextBox 30">
              <a:extLst>
                <a:ext uri="{FF2B5EF4-FFF2-40B4-BE49-F238E27FC236}">
                  <a16:creationId xmlns:a16="http://schemas.microsoft.com/office/drawing/2014/main" id="{0AD499DD-1E5D-DDC3-AE90-1E07BF0448A8}"/>
                </a:ext>
              </a:extLst>
            </p:cNvPr>
            <p:cNvSpPr txBox="1">
              <a:spLocks/>
            </p:cNvSpPr>
            <p:nvPr/>
          </p:nvSpPr>
          <p:spPr>
            <a:xfrm>
              <a:off x="5005383" y="3150190"/>
              <a:ext cx="6631880" cy="12926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draft PFP for PUCT Project No. 58481, ERCOT is proposing that financial obligations are established and locked at the commitment point. The refinement phase may adjust transmission solution details, but it is not intended to re-price commitments or introduce post-commitment true-ups. The process is designed to provide cost certainty and avoid reopening financial obligations in subsequent planning steps</a:t>
              </a:r>
              <a:endParaRPr lang="en-US" sz="1400"/>
            </a:p>
          </p:txBody>
        </p:sp>
      </p:grpSp>
      <p:cxnSp>
        <p:nvCxnSpPr>
          <p:cNvPr id="32" name="LineBasicStrong 6">
            <a:extLst>
              <a:ext uri="{FF2B5EF4-FFF2-40B4-BE49-F238E27FC236}">
                <a16:creationId xmlns:a16="http://schemas.microsoft.com/office/drawing/2014/main" id="{3B505977-0EAF-C491-7A70-804F2AA9663B}"/>
              </a:ext>
            </a:extLst>
          </p:cNvPr>
          <p:cNvCxnSpPr>
            <a:cxnSpLocks/>
          </p:cNvCxnSpPr>
          <p:nvPr>
            <p:custDataLst>
              <p:tags r:id="rId6"/>
            </p:custDataLst>
          </p:nvPr>
        </p:nvCxnSpPr>
        <p:spPr>
          <a:xfrm>
            <a:off x="554736" y="4570160"/>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6FDC6CE-C278-3F31-75D4-3DC1AB51E2F0}"/>
              </a:ext>
            </a:extLst>
          </p:cNvPr>
          <p:cNvSpPr>
            <a:spLocks/>
          </p:cNvSpPr>
          <p:nvPr/>
        </p:nvSpPr>
        <p:spPr>
          <a:xfrm>
            <a:off x="554737" y="4689771"/>
            <a:ext cx="1570644" cy="147193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Study modeling</a:t>
            </a:r>
          </a:p>
        </p:txBody>
      </p:sp>
      <p:cxnSp>
        <p:nvCxnSpPr>
          <p:cNvPr id="34" name="LineBasicStrong 6">
            <a:extLst>
              <a:ext uri="{FF2B5EF4-FFF2-40B4-BE49-F238E27FC236}">
                <a16:creationId xmlns:a16="http://schemas.microsoft.com/office/drawing/2014/main" id="{81681F46-1754-C465-C11A-A3FD0AB4C483}"/>
              </a:ext>
            </a:extLst>
          </p:cNvPr>
          <p:cNvCxnSpPr>
            <a:cxnSpLocks/>
          </p:cNvCxnSpPr>
          <p:nvPr>
            <p:custDataLst>
              <p:tags r:id="rId7"/>
            </p:custDataLst>
          </p:nvPr>
        </p:nvCxnSpPr>
        <p:spPr>
          <a:xfrm>
            <a:off x="2337121" y="5651841"/>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799E1A8-F314-614B-4C96-8865A4575695}"/>
              </a:ext>
            </a:extLst>
          </p:cNvPr>
          <p:cNvGrpSpPr/>
          <p:nvPr/>
        </p:nvGrpSpPr>
        <p:grpSpPr>
          <a:xfrm>
            <a:off x="2337122" y="4689771"/>
            <a:ext cx="9300141" cy="861774"/>
            <a:chOff x="2337122" y="4118632"/>
            <a:chExt cx="9300141" cy="861774"/>
          </a:xfrm>
        </p:grpSpPr>
        <p:sp>
          <p:nvSpPr>
            <p:cNvPr id="43" name="TextBox 42">
              <a:extLst>
                <a:ext uri="{FF2B5EF4-FFF2-40B4-BE49-F238E27FC236}">
                  <a16:creationId xmlns:a16="http://schemas.microsoft.com/office/drawing/2014/main" id="{701D62EF-2FA8-9493-72DE-14F0EDDACBFB}"/>
                </a:ext>
              </a:extLst>
            </p:cNvPr>
            <p:cNvSpPr txBox="1">
              <a:spLocks/>
            </p:cNvSpPr>
            <p:nvPr/>
          </p:nvSpPr>
          <p:spPr>
            <a:xfrm>
              <a:off x="2337122" y="4118632"/>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will additional generation be modeled in Batch Zero?”</a:t>
              </a:r>
            </a:p>
          </p:txBody>
        </p:sp>
        <p:sp>
          <p:nvSpPr>
            <p:cNvPr id="44" name="TextBox 43">
              <a:extLst>
                <a:ext uri="{FF2B5EF4-FFF2-40B4-BE49-F238E27FC236}">
                  <a16:creationId xmlns:a16="http://schemas.microsoft.com/office/drawing/2014/main" id="{074DF8C0-D51E-0A6F-5AC3-01201E2D11F7}"/>
                </a:ext>
              </a:extLst>
            </p:cNvPr>
            <p:cNvSpPr txBox="1">
              <a:spLocks/>
            </p:cNvSpPr>
            <p:nvPr/>
          </p:nvSpPr>
          <p:spPr>
            <a:xfrm>
              <a:off x="5005383" y="4118632"/>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will apply the methodology established in PGRR127 when modeling additional generation in Batch Zero Study cases. The modeling approach and associated assumptions will be documented in the published case assumptions to ensure transparency and consistency</a:t>
              </a:r>
              <a:endParaRPr lang="en-US" sz="1400"/>
            </a:p>
          </p:txBody>
        </p:sp>
      </p:grpSp>
      <p:grpSp>
        <p:nvGrpSpPr>
          <p:cNvPr id="40" name="Group 39">
            <a:extLst>
              <a:ext uri="{FF2B5EF4-FFF2-40B4-BE49-F238E27FC236}">
                <a16:creationId xmlns:a16="http://schemas.microsoft.com/office/drawing/2014/main" id="{219DA567-0302-FB07-A4AB-9D832DE46E16}"/>
              </a:ext>
            </a:extLst>
          </p:cNvPr>
          <p:cNvGrpSpPr/>
          <p:nvPr/>
        </p:nvGrpSpPr>
        <p:grpSpPr>
          <a:xfrm>
            <a:off x="2337122" y="5730815"/>
            <a:ext cx="9300141" cy="430887"/>
            <a:chOff x="2337122" y="4836405"/>
            <a:chExt cx="9300141" cy="430887"/>
          </a:xfrm>
        </p:grpSpPr>
        <p:sp>
          <p:nvSpPr>
            <p:cNvPr id="41" name="TextBox 40">
              <a:extLst>
                <a:ext uri="{FF2B5EF4-FFF2-40B4-BE49-F238E27FC236}">
                  <a16:creationId xmlns:a16="http://schemas.microsoft.com/office/drawing/2014/main" id="{969F5E6D-313F-3C57-36B9-FB4C1984AE6B}"/>
                </a:ext>
              </a:extLst>
            </p:cNvPr>
            <p:cNvSpPr txBox="1">
              <a:spLocks/>
            </p:cNvSpPr>
            <p:nvPr/>
          </p:nvSpPr>
          <p:spPr>
            <a:xfrm>
              <a:off x="2337122" y="4836405"/>
              <a:ext cx="245652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“Does Batch Zero include a low-solar scenario?”</a:t>
              </a:r>
            </a:p>
          </p:txBody>
        </p:sp>
        <p:sp>
          <p:nvSpPr>
            <p:cNvPr id="42" name="TextBox 41">
              <a:extLst>
                <a:ext uri="{FF2B5EF4-FFF2-40B4-BE49-F238E27FC236}">
                  <a16:creationId xmlns:a16="http://schemas.microsoft.com/office/drawing/2014/main" id="{90518C49-B43B-749B-C055-E2ADE0A54DD0}"/>
                </a:ext>
              </a:extLst>
            </p:cNvPr>
            <p:cNvSpPr txBox="1">
              <a:spLocks/>
            </p:cNvSpPr>
            <p:nvPr/>
          </p:nvSpPr>
          <p:spPr>
            <a:xfrm>
              <a:off x="5005383" y="4836405"/>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Batch Zero Study includes a no-solar scenario intended to reflect stressed conditions</a:t>
              </a:r>
              <a:endParaRPr lang="en-US" sz="1400"/>
            </a:p>
          </p:txBody>
        </p:sp>
      </p:grpSp>
      <p:sp>
        <p:nvSpPr>
          <p:cNvPr id="8" name="Slide Number Placeholder 7">
            <a:extLst>
              <a:ext uri="{FF2B5EF4-FFF2-40B4-BE49-F238E27FC236}">
                <a16:creationId xmlns:a16="http://schemas.microsoft.com/office/drawing/2014/main" id="{322640DC-6E1B-B94F-522C-51FBFDA1E084}"/>
              </a:ext>
            </a:extLst>
          </p:cNvPr>
          <p:cNvSpPr>
            <a:spLocks noGrp="1"/>
          </p:cNvSpPr>
          <p:nvPr>
            <p:ph type="sldNum" sz="quarter" idx="12"/>
          </p:nvPr>
        </p:nvSpPr>
        <p:spPr/>
        <p:txBody>
          <a:bodyPr/>
          <a:lstStyle/>
          <a:p>
            <a:fld id="{BCDE79FB-97BA-492B-8D57-F1373F9ADA95}" type="slidenum">
              <a:rPr lang="en-US" smtClean="0"/>
              <a:t>68</a:t>
            </a:fld>
            <a:endParaRPr lang="en-US"/>
          </a:p>
        </p:txBody>
      </p:sp>
    </p:spTree>
    <p:extLst>
      <p:ext uri="{BB962C8B-B14F-4D97-AF65-F5344CB8AC3E}">
        <p14:creationId xmlns:p14="http://schemas.microsoft.com/office/powerpoint/2010/main" val="3471696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extLst>
              <p:ext uri="{D42A27DB-BD31-4B8C-83A1-F6EECF244321}">
                <p14:modId xmlns:p14="http://schemas.microsoft.com/office/powerpoint/2010/main" val="1064898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55" name="4. Footnote">
            <a:extLst>
              <a:ext uri="{FF2B5EF4-FFF2-40B4-BE49-F238E27FC236}">
                <a16:creationId xmlns:a16="http://schemas.microsoft.com/office/drawing/2014/main" id="{876DA1CD-4E56-00DE-1A67-05A46852A284}"/>
              </a:ext>
            </a:extLst>
          </p:cNvPr>
          <p:cNvSpPr txBox="1"/>
          <p:nvPr>
            <p:custDataLst>
              <p:tags r:id="rId2"/>
            </p:custDataLst>
          </p:nvPr>
        </p:nvSpPr>
        <p:spPr>
          <a:xfrm>
            <a:off x="521663" y="6630245"/>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10438786" y="815882"/>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1"/>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382137"/>
            <a:ext cx="2675973" cy="192360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a:cs typeface="Arial"/>
              </a:rPr>
              <a:t>Large Load registers entirely as a CLR without any type of netting with generation or storage </a:t>
            </a:r>
          </a:p>
          <a:p>
            <a:pPr marL="171450" indent="-171450">
              <a:buFont typeface="Arial" panose="020B0604020202020204" pitchFamily="34" charset="0"/>
              <a:buChar char="•"/>
            </a:pPr>
            <a:r>
              <a:rPr lang="en-US" sz="1200"/>
              <a:t>Load-Only CLR leverages the existing CLR framework as the simplest near-term option,</a:t>
            </a:r>
            <a:r>
              <a:rPr lang="en-US" sz="1200" baseline="30000"/>
              <a:t>1</a:t>
            </a:r>
            <a:r>
              <a:rPr lang="en-US" sz="1200"/>
              <a:t> subject to required market/system implementation items (e.g., SCED CLR Bid Curve capping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382137"/>
            <a:ext cx="5374461" cy="490134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Participates as dispatchable demand and must follow SCED basepoints</a:t>
            </a:r>
            <a:r>
              <a:rPr lang="en-US" sz="1200"/>
              <a:t> within its registered operating range (PC/LPC/MPC)</a:t>
            </a:r>
          </a:p>
          <a:p>
            <a:pPr marL="171450" lvl="0" indent="-171450">
              <a:buClr>
                <a:srgbClr val="000000"/>
              </a:buClr>
              <a:buFont typeface="Arial" panose="020B0604020202020204" pitchFamily="34" charset="0"/>
              <a:buChar char="•"/>
              <a:defRPr/>
            </a:pPr>
            <a:r>
              <a:rPr lang="en-US" sz="1200" b="1"/>
              <a:t>No assurance of service above awarded firm MW</a:t>
            </a:r>
            <a:r>
              <a:rPr lang="en-US" sz="1200"/>
              <a:t>; real-time consumption may be reduced below PC based on system conditions and SCED CLR Bid Curve capping</a:t>
            </a:r>
          </a:p>
          <a:p>
            <a:pPr marL="171450" lvl="0" indent="-171450">
              <a:buClr>
                <a:srgbClr val="000000"/>
              </a:buClr>
              <a:buFont typeface="Arial" panose="020B0604020202020204" pitchFamily="34" charset="0"/>
              <a:buChar char="•"/>
              <a:defRPr/>
            </a:pPr>
            <a:r>
              <a:rPr lang="en-US" sz="1200" b="1"/>
              <a:t>ERCOT observes and verifies performance based on net MW at the POI </a:t>
            </a:r>
            <a:r>
              <a:rPr lang="en-US" sz="1200"/>
              <a:t>and adherence to SCED dispatch instructions</a:t>
            </a:r>
            <a:endParaRPr lang="en-US" sz="1200" b="1"/>
          </a:p>
          <a:p>
            <a:pPr marL="171450" lvl="0" indent="-171450">
              <a:buClr>
                <a:srgbClr val="000000"/>
              </a:buClr>
              <a:buFont typeface="Arial" panose="020B0604020202020204" pitchFamily="34" charset="0"/>
              <a:buChar char="•"/>
              <a:defRPr/>
            </a:pPr>
            <a:r>
              <a:rPr lang="en-US" sz="1200" b="1"/>
              <a:t>Must meet existing CLR telemetry and dispatch performance requirements </a:t>
            </a:r>
            <a:r>
              <a:rPr lang="en-US" sz="1200"/>
              <a:t>(subject to SCED instructions and registered operating limits)</a:t>
            </a:r>
          </a:p>
          <a:p>
            <a:pPr marL="171450" lvl="0" indent="-171450">
              <a:buClr>
                <a:srgbClr val="000000"/>
              </a:buClr>
              <a:buFont typeface="Arial" panose="020B0604020202020204" pitchFamily="34" charset="0"/>
              <a:buChar char="•"/>
              <a:defRPr/>
            </a:pPr>
            <a:r>
              <a:rPr lang="en-US" sz="1200" b="1"/>
              <a:t>Load may register operational capability above awarded firm MW</a:t>
            </a:r>
            <a:r>
              <a:rPr lang="en-US" sz="1200"/>
              <a:t>, subject to real-time dispatch and congestion mitigation</a:t>
            </a:r>
            <a:r>
              <a:rPr lang="en-US" sz="1200" baseline="30000"/>
              <a:t>2</a:t>
            </a:r>
            <a:endParaRPr lang="en-US" sz="120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a:t>150 MW requested in Year 1</a:t>
            </a:r>
          </a:p>
          <a:p>
            <a:pPr marL="514350" lvl="1" indent="-285750">
              <a:buClr>
                <a:srgbClr val="000000"/>
              </a:buClr>
              <a:buFont typeface="Courier New" panose="02070309020205020404" pitchFamily="49" charset="0"/>
              <a:buChar char="o"/>
              <a:defRPr/>
            </a:pPr>
            <a:r>
              <a:rPr lang="en-US" sz="1200"/>
              <a:t>ERCOT performs steady-state and stability studies and allocate phased MW (e.g., 100 MW in Years 1–2, 300 MW in Years 3-4</a:t>
            </a:r>
            <a:r>
              <a:rPr lang="en-US" sz="1200">
                <a:solidFill>
                  <a:srgbClr val="FF0000"/>
                </a:solidFill>
              </a:rPr>
              <a:t>,</a:t>
            </a:r>
            <a:r>
              <a:rPr lang="en-US" sz="1200"/>
              <a:t> until transmission upgrade in Year 5)</a:t>
            </a:r>
          </a:p>
          <a:p>
            <a:pPr marL="514350" lvl="1" indent="-285750">
              <a:buClr>
                <a:srgbClr val="000000"/>
              </a:buClr>
              <a:buFont typeface="Courier New" panose="02070309020205020404" pitchFamily="49" charset="0"/>
              <a:buChar char="o"/>
              <a:defRPr/>
            </a:pPr>
            <a:r>
              <a:rPr lang="en-US" sz="1200"/>
              <a:t>Operational parameters:</a:t>
            </a:r>
          </a:p>
          <a:p>
            <a:pPr marL="724662" lvl="2" indent="-285750">
              <a:buClr>
                <a:srgbClr val="000000"/>
              </a:buClr>
              <a:buFont typeface="Arial" panose="020B0604020202020204" pitchFamily="34" charset="0"/>
              <a:buChar char="­"/>
              <a:defRPr/>
            </a:pPr>
            <a:r>
              <a:rPr lang="en-US" sz="1200"/>
              <a:t>PC = 0–100 MW (firm)</a:t>
            </a:r>
          </a:p>
          <a:p>
            <a:pPr marL="724662" lvl="2" indent="-285750">
              <a:buClr>
                <a:srgbClr val="000000"/>
              </a:buClr>
              <a:buFont typeface="Arial" panose="020B0604020202020204" pitchFamily="34" charset="0"/>
              <a:buChar char="­"/>
              <a:defRPr/>
            </a:pPr>
            <a:r>
              <a:rPr lang="en-US" sz="1200"/>
              <a:t>LPC = 0–100 MW</a:t>
            </a:r>
          </a:p>
          <a:p>
            <a:pPr marL="724662" lvl="2" indent="-285750">
              <a:buClr>
                <a:srgbClr val="000000"/>
              </a:buClr>
              <a:buFont typeface="Arial" panose="020B0604020202020204" pitchFamily="34" charset="0"/>
              <a:buChar char="­"/>
              <a:defRPr/>
            </a:pPr>
            <a:r>
              <a:rPr lang="en-US" sz="1200"/>
              <a:t>MPC = 150 MW (upper operational capability; not a planning guarantee)</a:t>
            </a:r>
          </a:p>
          <a:p>
            <a:pPr marL="724662" lvl="2" indent="-285750">
              <a:buClr>
                <a:srgbClr val="000000"/>
              </a:buClr>
              <a:buFont typeface="Arial" panose="020B0604020202020204" pitchFamily="34" charset="0"/>
              <a:buChar char="­"/>
              <a:defRPr/>
            </a:pPr>
            <a:r>
              <a:rPr lang="en-US" sz="1200"/>
              <a:t>CLR quantity may be modified in later years as transmission capability increases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3"/>
            </p:custDataLst>
          </p:nvPr>
        </p:nvSpPr>
        <p:spPr>
          <a:xfrm>
            <a:off x="521663" y="6420862"/>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1073912"/>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95666"/>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1073912"/>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603273"/>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85555"/>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p:cNvCxnSpPr>
          <p:nvPr/>
        </p:nvCxnSpPr>
        <p:spPr>
          <a:xfrm>
            <a:off x="10195629" y="2328785"/>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4"/>
            </p:custDataLst>
          </p:nvPr>
        </p:nvGrpSpPr>
        <p:grpSpPr>
          <a:xfrm>
            <a:off x="10060315" y="2560574"/>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91374"/>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6" name="Chart 15">
            <a:extLst>
              <a:ext uri="{FF2B5EF4-FFF2-40B4-BE49-F238E27FC236}">
                <a16:creationId xmlns:a16="http://schemas.microsoft.com/office/drawing/2014/main" id="{777B391F-BBDD-98F6-9AA6-2CDFC4F1A2B3}"/>
              </a:ext>
            </a:extLst>
          </p:cNvPr>
          <p:cNvGraphicFramePr/>
          <p:nvPr>
            <p:custDataLst>
              <p:tags r:id="rId5"/>
            </p:custDataLst>
            <p:extLst>
              <p:ext uri="{D42A27DB-BD31-4B8C-83A1-F6EECF244321}">
                <p14:modId xmlns:p14="http://schemas.microsoft.com/office/powerpoint/2010/main" val="76539704"/>
              </p:ext>
            </p:ext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9"/>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bg1"/>
                </a:solidFill>
                <a:effectLst/>
                <a:cs typeface="+mn-cs"/>
              </a:rPr>
              <a:pPr lvl="0" algn="ctr">
                <a:spcBef>
                  <a:spcPct val="0"/>
                </a:spcBef>
                <a:spcAft>
                  <a:spcPct val="0"/>
                </a:spcAft>
              </a:pPr>
              <a:t>50</a:t>
            </a:fld>
            <a:endParaRPr lang="de-DE" sz="1000">
              <a:solidFill>
                <a:schemeClr val="bg1"/>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8"/>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9"/>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0"/>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1"/>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6"/>
            </p:custDataLst>
          </p:nvPr>
        </p:nvSpPr>
        <p:spPr bwMode="auto">
          <a:xfrm>
            <a:off x="8743950" y="83343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7"/>
            </p:custDataLst>
          </p:nvPr>
        </p:nvSpPr>
        <p:spPr bwMode="auto">
          <a:xfrm>
            <a:off x="9466263" y="833438"/>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auto">
          <a:xfrm>
            <a:off x="8904288" y="83026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9626600" y="830263"/>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306299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p:cNvCxnSpPr>
          <p:nvPr/>
        </p:nvCxnSpPr>
        <p:spPr>
          <a:xfrm flipV="1">
            <a:off x="10195630" y="2831203"/>
            <a:ext cx="0" cy="231789"/>
          </a:xfrm>
          <a:prstGeom prst="line">
            <a:avLst/>
          </a:prstGeom>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CC1E5996-8E77-02EC-B894-7615BD421F16}"/>
              </a:ext>
            </a:extLst>
          </p:cNvPr>
          <p:cNvSpPr>
            <a:spLocks noGrp="1"/>
          </p:cNvSpPr>
          <p:nvPr>
            <p:ph type="sldNum" sz="quarter" idx="12"/>
          </p:nvPr>
        </p:nvSpPr>
        <p:spPr/>
        <p:txBody>
          <a:bodyPr/>
          <a:lstStyle/>
          <a:p>
            <a:fld id="{BCDE79FB-97BA-492B-8D57-F1373F9ADA95}" type="slidenum">
              <a:rPr lang="en-US" smtClean="0"/>
              <a:t>69</a:t>
            </a:fld>
            <a:endParaRPr lang="en-US"/>
          </a:p>
        </p:txBody>
      </p:sp>
      <p:sp>
        <p:nvSpPr>
          <p:cNvPr id="21" name="2. Slide Title">
            <a:extLst>
              <a:ext uri="{FF2B5EF4-FFF2-40B4-BE49-F238E27FC236}">
                <a16:creationId xmlns:a16="http://schemas.microsoft.com/office/drawing/2014/main" id="{57A1A101-8D82-EBF7-2C8E-91A350CBBBA2}"/>
              </a:ext>
            </a:extLst>
          </p:cNvPr>
          <p:cNvSpPr txBox="1">
            <a:spLocks/>
          </p:cNvSpPr>
          <p:nvPr>
            <p:custDataLst>
              <p:tags r:id="rId20"/>
            </p:custDataLst>
          </p:nvPr>
        </p:nvSpPr>
        <p:spPr>
          <a:xfrm>
            <a:off x="1257300" y="457200"/>
            <a:ext cx="10401300"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Concept Review - CLRs (Not netted with any Generation or Batteries)</a:t>
            </a:r>
            <a:endParaRPr lang="de-DE"/>
          </a:p>
        </p:txBody>
      </p:sp>
    </p:spTree>
    <p:extLst>
      <p:ext uri="{BB962C8B-B14F-4D97-AF65-F5344CB8AC3E}">
        <p14:creationId xmlns:p14="http://schemas.microsoft.com/office/powerpoint/2010/main" val="179079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3084629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F90903-7A57-7019-6BCA-CE1B35F6F782}"/>
              </a:ext>
            </a:extLst>
          </p:cNvPr>
          <p:cNvSpPr>
            <a:spLocks noGrp="1"/>
          </p:cNvSpPr>
          <p:nvPr>
            <p:ph type="title"/>
          </p:nvPr>
        </p:nvSpPr>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008065"/>
            <a:ext cx="10781660" cy="567847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a:cs typeface="Arial"/>
              </a:rPr>
              <a:t>March 4 filings completed for Batch Zero: </a:t>
            </a:r>
            <a:r>
              <a:rPr lang="en-US">
                <a:cs typeface="Arial"/>
              </a:rPr>
              <a:t>ERCOT filed the Batch Zero </a:t>
            </a:r>
            <a:r>
              <a:rPr lang="en-US">
                <a:cs typeface="Arial"/>
                <a:hlinkClick r:id="rId5"/>
              </a:rPr>
              <a:t>PGRR145</a:t>
            </a:r>
            <a:r>
              <a:rPr lang="en-US">
                <a:cs typeface="Arial"/>
              </a:rPr>
              <a:t> and related </a:t>
            </a:r>
            <a:r>
              <a:rPr lang="en-US">
                <a:cs typeface="Arial"/>
                <a:hlinkClick r:id="rId6"/>
              </a:rPr>
              <a:t>NPRR1325</a:t>
            </a:r>
            <a:r>
              <a:rPr lang="en-US">
                <a:cs typeface="Arial"/>
              </a:rPr>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Courier New" panose="02070309020205020404" pitchFamily="49" charset="0"/>
              <a:buChar char="o"/>
            </a:pPr>
            <a:r>
              <a:rPr lang="en-US" b="1"/>
              <a:t>March 17 ERCOT comments filed</a:t>
            </a:r>
          </a:p>
          <a:p>
            <a:pPr marL="742950" lvl="1" indent="-285750">
              <a:spcBef>
                <a:spcPts val="300"/>
              </a:spcBef>
              <a:spcAft>
                <a:spcPts val="300"/>
              </a:spcAft>
              <a:buFont typeface="Courier New" panose="02070309020205020404" pitchFamily="49" charset="0"/>
              <a:buChar char="o"/>
            </a:pPr>
            <a:r>
              <a:rPr lang="en-US" b="1"/>
              <a:t>April 4 ERCOT comments filed:</a:t>
            </a:r>
            <a:r>
              <a:rPr lang="en-US"/>
              <a:t> ERCOT submitted </a:t>
            </a:r>
            <a:r>
              <a:rPr lang="en-US">
                <a:hlinkClick r:id="rId7"/>
              </a:rPr>
              <a:t>comments on PGRR145</a:t>
            </a:r>
            <a:r>
              <a:rPr lang="en-US"/>
              <a:t> responding to stakeholder feedback received by March 20, incorporating targeted clarifications and refinements (e.g., study scope governance, consultation requirements, modeling updates, alignment with PUCT PFP)</a:t>
            </a:r>
          </a:p>
          <a:p>
            <a:pPr marL="285750" indent="-285750">
              <a:spcBef>
                <a:spcPts val="300"/>
              </a:spcBef>
              <a:spcAft>
                <a:spcPts val="300"/>
              </a:spcAft>
              <a:buFont typeface="Arial" panose="020B0604020202020204" pitchFamily="34" charset="0"/>
              <a:buChar char="•"/>
            </a:pPr>
            <a:endParaRPr lang="en-US" sz="1100">
              <a:cs typeface="Arial"/>
            </a:endParaRPr>
          </a:p>
          <a:p>
            <a:pPr marL="285750" indent="-285750">
              <a:spcBef>
                <a:spcPts val="300"/>
              </a:spcBef>
              <a:spcAft>
                <a:spcPts val="300"/>
              </a:spcAft>
              <a:buFont typeface="Arial" panose="020B0604020202020204" pitchFamily="34" charset="0"/>
              <a:buChar char="•"/>
            </a:pPr>
            <a:r>
              <a:rPr lang="en-US">
                <a:cs typeface="Arial"/>
              </a:rPr>
              <a:t>ERCOT will be filing CLR and BYOG design as comments to PGRR145 and NPRR1325.  As such Batch Zero comments approved by stakeholders can be specific comments that do or do not include CLR and/or BYOG design elements.  ERCOT Market Rules will help manage these versions.</a:t>
            </a:r>
          </a:p>
          <a:p>
            <a:pPr marL="742950" lvl="1" indent="-285750">
              <a:spcBef>
                <a:spcPts val="300"/>
              </a:spcBef>
              <a:spcAft>
                <a:spcPts val="300"/>
              </a:spcAft>
              <a:buFont typeface="Arial" panose="020B0604020202020204" pitchFamily="34" charset="0"/>
              <a:buChar char="•"/>
            </a:pPr>
            <a:r>
              <a:rPr lang="en-US" b="1"/>
              <a:t>CLR Status:  </a:t>
            </a:r>
            <a:r>
              <a:rPr lang="en-US"/>
              <a:t>ERCOT draft revisions review today (April 9) ahead of comment filing next week</a:t>
            </a:r>
          </a:p>
          <a:p>
            <a:pPr marL="742950" lvl="1" indent="-285750">
              <a:spcBef>
                <a:spcPts val="300"/>
              </a:spcBef>
              <a:spcAft>
                <a:spcPts val="300"/>
              </a:spcAft>
              <a:buFont typeface="Arial" panose="020B0604020202020204" pitchFamily="34" charset="0"/>
              <a:buChar char="•"/>
            </a:pPr>
            <a:r>
              <a:rPr lang="en-US" b="1"/>
              <a:t>BYOG Status: </a:t>
            </a:r>
            <a:r>
              <a:rPr lang="en-US"/>
              <a:t>Concepts in progress, targeting filing comments for PRS 4/22 and ROS 4/23</a:t>
            </a:r>
          </a:p>
          <a:p>
            <a:pPr>
              <a:spcBef>
                <a:spcPts val="300"/>
              </a:spcBef>
              <a:spcAft>
                <a:spcPts val="300"/>
              </a:spcAft>
            </a:pPr>
            <a:endParaRPr lang="en-US" b="1"/>
          </a:p>
          <a:p>
            <a:pPr marL="285750" indent="-285750">
              <a:spcBef>
                <a:spcPts val="300"/>
              </a:spcBef>
              <a:spcAft>
                <a:spcPts val="300"/>
              </a:spcAft>
              <a:buFont typeface="Arial" panose="020B0604020202020204" pitchFamily="34" charset="0"/>
              <a:buChar char="•"/>
            </a:pPr>
            <a:r>
              <a:rPr lang="en-US" b="1"/>
              <a:t>Long-term Batch Process revisions:</a:t>
            </a:r>
            <a:r>
              <a:rPr lang="en-US"/>
              <a:t> out of scope for the current filing but soon after June 1. ERCOT will incorporate lessons learned from Batch Zero to inform future revision requests and the design of a durable, repeatable batch study process</a:t>
            </a:r>
            <a:endParaRPr lang="en-US">
              <a:cs typeface="Arial"/>
            </a:endParaRPr>
          </a:p>
        </p:txBody>
      </p:sp>
      <p:sp>
        <p:nvSpPr>
          <p:cNvPr id="4" name="Slide Number Placeholder 5">
            <a:extLst>
              <a:ext uri="{FF2B5EF4-FFF2-40B4-BE49-F238E27FC236}">
                <a16:creationId xmlns:a16="http://schemas.microsoft.com/office/drawing/2014/main" id="{ABA65317-5289-5523-3290-6FB54548E31F}"/>
              </a:ext>
            </a:extLst>
          </p:cNvPr>
          <p:cNvSpPr>
            <a:spLocks noGrp="1"/>
          </p:cNvSpPr>
          <p:nvPr>
            <p:ph type="sldNum" sz="quarter" idx="12"/>
          </p:nvPr>
        </p:nvSpPr>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3924784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8335-FD49-BE65-D1E7-3FCC883F6042}"/>
            </a:ext>
          </a:extLst>
        </p:cNvPr>
        <p:cNvGrpSpPr/>
        <p:nvPr/>
      </p:nvGrpSpPr>
      <p:grpSpPr>
        <a:xfrm>
          <a:off x="0" y="0"/>
          <a:ext cx="0" cy="0"/>
          <a:chOff x="0" y="0"/>
          <a:chExt cx="0" cy="0"/>
        </a:xfrm>
      </p:grpSpPr>
      <p:graphicFrame>
        <p:nvGraphicFramePr>
          <p:cNvPr id="60" name="Object 6" hidden="1">
            <a:extLst>
              <a:ext uri="{FF2B5EF4-FFF2-40B4-BE49-F238E27FC236}">
                <a16:creationId xmlns:a16="http://schemas.microsoft.com/office/drawing/2014/main" id="{2F38972C-7ACB-DA12-5120-E4C80C5B02B8}"/>
              </a:ext>
            </a:extLst>
          </p:cNvPr>
          <p:cNvGraphicFramePr>
            <a:graphicFrameLocks noChangeAspect="1"/>
          </p:cNvGraphicFramePr>
          <p:nvPr>
            <p:custDataLst>
              <p:tags r:id="rId1"/>
            </p:custDataLst>
            <p:extLst>
              <p:ext uri="{D42A27DB-BD31-4B8C-83A1-F6EECF244321}">
                <p14:modId xmlns:p14="http://schemas.microsoft.com/office/powerpoint/2010/main" val="1183626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6" imgW="404" imgH="405" progId="TCLayout.ActiveDocument.1">
                  <p:embed/>
                </p:oleObj>
              </mc:Choice>
              <mc:Fallback>
                <p:oleObj name="think-cell Slide" r:id="rId86" imgW="404" imgH="405" progId="TCLayout.ActiveDocument.1">
                  <p:embed/>
                  <p:pic>
                    <p:nvPicPr>
                      <p:cNvPr id="60" name="Object 6" hidden="1">
                        <a:extLst>
                          <a:ext uri="{FF2B5EF4-FFF2-40B4-BE49-F238E27FC236}">
                            <a16:creationId xmlns:a16="http://schemas.microsoft.com/office/drawing/2014/main" id="{2F38972C-7ACB-DA12-5120-E4C80C5B02B8}"/>
                          </a:ext>
                        </a:extLst>
                      </p:cNvPr>
                      <p:cNvPicPr/>
                      <p:nvPr/>
                    </p:nvPicPr>
                    <p:blipFill>
                      <a:blip r:embed="rId8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1A1AFCD-0DDA-06A5-A412-D66EFD488A5A}"/>
              </a:ext>
            </a:extLst>
          </p:cNvPr>
          <p:cNvSpPr>
            <a:spLocks noGrp="1"/>
          </p:cNvSpPr>
          <p:nvPr>
            <p:ph type="title"/>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Steady-State Batch Study process: 6-month study cadence with continuous planning integration</a:t>
            </a:r>
          </a:p>
        </p:txBody>
      </p:sp>
      <p:sp>
        <p:nvSpPr>
          <p:cNvPr id="65" name="Text Placeholder 57">
            <a:extLst>
              <a:ext uri="{FF2B5EF4-FFF2-40B4-BE49-F238E27FC236}">
                <a16:creationId xmlns:a16="http://schemas.microsoft.com/office/drawing/2014/main" id="{9421DBAA-6CDA-BFDE-59C7-326ED61EBF61}"/>
              </a:ext>
            </a:extLst>
          </p:cNvPr>
          <p:cNvSpPr>
            <a:spLocks noGrp="1"/>
          </p:cNvSpPr>
          <p:nvPr>
            <p:custDataLst>
              <p:tags r:id="rId2"/>
            </p:custDataLst>
          </p:nvPr>
        </p:nvSpPr>
        <p:spPr bwMode="auto">
          <a:xfrm>
            <a:off x="1265238" y="1287462"/>
            <a:ext cx="4746625"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effectLst/>
              </a:rPr>
            </a:br>
            <a:r>
              <a:rPr lang="en-US" altLang="en-US" sz="1400" b="1">
                <a:effectLst/>
              </a:rPr>
              <a:t>Year 1</a:t>
            </a:r>
            <a:endParaRPr lang="en-US" sz="1400" b="1"/>
          </a:p>
        </p:txBody>
      </p:sp>
      <p:sp>
        <p:nvSpPr>
          <p:cNvPr id="80" name="Text Placeholder 57">
            <a:extLst>
              <a:ext uri="{FF2B5EF4-FFF2-40B4-BE49-F238E27FC236}">
                <a16:creationId xmlns:a16="http://schemas.microsoft.com/office/drawing/2014/main" id="{D3910ADC-B2A8-3AB7-F3AD-9D0C9B9A140A}"/>
              </a:ext>
            </a:extLst>
          </p:cNvPr>
          <p:cNvSpPr>
            <a:spLocks noGrp="1"/>
          </p:cNvSpPr>
          <p:nvPr>
            <p:custDataLst>
              <p:tags r:id="rId3"/>
            </p:custDataLst>
          </p:nvPr>
        </p:nvSpPr>
        <p:spPr bwMode="auto">
          <a:xfrm>
            <a:off x="6011864" y="1287462"/>
            <a:ext cx="5186363"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br>
            <a:r>
              <a:rPr lang="en-US" altLang="en-US" sz="1400" b="1"/>
              <a:t>Year 2</a:t>
            </a:r>
            <a:endParaRPr lang="en-US" sz="1400" b="1"/>
          </a:p>
        </p:txBody>
      </p:sp>
      <p:sp>
        <p:nvSpPr>
          <p:cNvPr id="40" name="Text Placeholder 57">
            <a:extLst>
              <a:ext uri="{FF2B5EF4-FFF2-40B4-BE49-F238E27FC236}">
                <a16:creationId xmlns:a16="http://schemas.microsoft.com/office/drawing/2014/main" id="{27307FE7-0110-D9C6-3DBC-8B4D5027576F}"/>
              </a:ext>
            </a:extLst>
          </p:cNvPr>
          <p:cNvSpPr>
            <a:spLocks noGrp="1"/>
          </p:cNvSpPr>
          <p:nvPr>
            <p:custDataLst>
              <p:tags r:id="rId4"/>
            </p:custDataLst>
          </p:nvPr>
        </p:nvSpPr>
        <p:spPr bwMode="auto">
          <a:xfrm>
            <a:off x="11198225" y="1287463"/>
            <a:ext cx="439738"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en-US" sz="1400" b="1"/>
              <a:t>Year 3</a:t>
            </a:r>
            <a:endParaRPr lang="en-US" sz="1400" b="1"/>
          </a:p>
        </p:txBody>
      </p:sp>
      <p:sp>
        <p:nvSpPr>
          <p:cNvPr id="41" name="Text Placeholder 57">
            <a:extLst>
              <a:ext uri="{FF2B5EF4-FFF2-40B4-BE49-F238E27FC236}">
                <a16:creationId xmlns:a16="http://schemas.microsoft.com/office/drawing/2014/main" id="{A896B734-51E6-F911-B770-62940AEC612C}"/>
              </a:ext>
            </a:extLst>
          </p:cNvPr>
          <p:cNvSpPr>
            <a:spLocks noGrp="1"/>
          </p:cNvSpPr>
          <p:nvPr>
            <p:custDataLst>
              <p:tags r:id="rId5"/>
            </p:custDataLst>
          </p:nvPr>
        </p:nvSpPr>
        <p:spPr bwMode="auto">
          <a:xfrm>
            <a:off x="1265238"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DF5BE94-FA7B-471D-96E9-8B2594C34143}" type="datetime'''''''''F''''''e''''''''''''''''b'''''''''">
              <a:rPr lang="en-US" altLang="en-US" sz="1400" b="1" smtClean="0"/>
              <a:pPr marL="0" lvl="0" indent="0">
                <a:spcBef>
                  <a:spcPct val="0"/>
                </a:spcBef>
                <a:spcAft>
                  <a:spcPct val="0"/>
                </a:spcAft>
                <a:buNone/>
              </a:pPr>
              <a:t>Feb</a:t>
            </a:fld>
            <a:endParaRPr lang="en-US" sz="1400" b="1"/>
          </a:p>
        </p:txBody>
      </p:sp>
      <p:sp>
        <p:nvSpPr>
          <p:cNvPr id="42" name="Text Placeholder 57">
            <a:extLst>
              <a:ext uri="{FF2B5EF4-FFF2-40B4-BE49-F238E27FC236}">
                <a16:creationId xmlns:a16="http://schemas.microsoft.com/office/drawing/2014/main" id="{08A17E4E-E573-5A00-01D4-7560E542B914}"/>
              </a:ext>
            </a:extLst>
          </p:cNvPr>
          <p:cNvSpPr>
            <a:spLocks noGrp="1"/>
          </p:cNvSpPr>
          <p:nvPr>
            <p:custDataLst>
              <p:tags r:id="rId6"/>
            </p:custDataLst>
          </p:nvPr>
        </p:nvSpPr>
        <p:spPr bwMode="auto">
          <a:xfrm>
            <a:off x="166370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2231AAF-05EB-498A-B140-9F3E59DF6493}" type="datetime'''''Ma''''r'''''''''''">
              <a:rPr lang="en-US" altLang="en-US" sz="1400" b="1" smtClean="0"/>
              <a:pPr marL="0" lvl="0" indent="0">
                <a:spcBef>
                  <a:spcPct val="0"/>
                </a:spcBef>
                <a:spcAft>
                  <a:spcPct val="0"/>
                </a:spcAft>
                <a:buNone/>
              </a:pPr>
              <a:t>Mar</a:t>
            </a:fld>
            <a:endParaRPr lang="en-US" sz="1400" b="1"/>
          </a:p>
        </p:txBody>
      </p:sp>
      <p:sp>
        <p:nvSpPr>
          <p:cNvPr id="43" name="Text Placeholder 57">
            <a:extLst>
              <a:ext uri="{FF2B5EF4-FFF2-40B4-BE49-F238E27FC236}">
                <a16:creationId xmlns:a16="http://schemas.microsoft.com/office/drawing/2014/main" id="{7F05C46C-C51F-E4DD-EBB9-60DC1E74181C}"/>
              </a:ext>
            </a:extLst>
          </p:cNvPr>
          <p:cNvSpPr>
            <a:spLocks noGrp="1"/>
          </p:cNvSpPr>
          <p:nvPr>
            <p:custDataLst>
              <p:tags r:id="rId7"/>
            </p:custDataLst>
          </p:nvPr>
        </p:nvSpPr>
        <p:spPr bwMode="auto">
          <a:xfrm>
            <a:off x="2103438"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C92985-9B21-4BE2-91FD-38B9F4722DAD}" type="datetime'''''''''''A''''''''''''''''''p''''''''''''''''''''r'">
              <a:rPr lang="en-US" altLang="en-US" sz="1400" b="1" smtClean="0"/>
              <a:pPr marL="0" lvl="0" indent="0">
                <a:spcBef>
                  <a:spcPct val="0"/>
                </a:spcBef>
                <a:spcAft>
                  <a:spcPct val="0"/>
                </a:spcAft>
                <a:buNone/>
              </a:pPr>
              <a:t>Apr</a:t>
            </a:fld>
            <a:endParaRPr lang="en-US" sz="1400" b="1"/>
          </a:p>
        </p:txBody>
      </p:sp>
      <p:sp>
        <p:nvSpPr>
          <p:cNvPr id="44" name="Text Placeholder 57">
            <a:extLst>
              <a:ext uri="{FF2B5EF4-FFF2-40B4-BE49-F238E27FC236}">
                <a16:creationId xmlns:a16="http://schemas.microsoft.com/office/drawing/2014/main" id="{D7FC871F-9F0A-66FC-334F-8E9758ECB3E0}"/>
              </a:ext>
            </a:extLst>
          </p:cNvPr>
          <p:cNvSpPr>
            <a:spLocks noGrp="1"/>
          </p:cNvSpPr>
          <p:nvPr>
            <p:custDataLst>
              <p:tags r:id="rId8"/>
            </p:custDataLst>
          </p:nvPr>
        </p:nvSpPr>
        <p:spPr bwMode="auto">
          <a:xfrm>
            <a:off x="2530475"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B976AB-46C3-40C7-8A53-6EE5A9A5488B}" type="datetime'M''a''''''''''''''''''''''''''''''y'''''''">
              <a:rPr lang="en-US" altLang="en-US" sz="1400" b="1" smtClean="0"/>
              <a:pPr marL="0" lvl="0" indent="0">
                <a:spcBef>
                  <a:spcPct val="0"/>
                </a:spcBef>
                <a:spcAft>
                  <a:spcPct val="0"/>
                </a:spcAft>
                <a:buNone/>
              </a:pPr>
              <a:t>May</a:t>
            </a:fld>
            <a:endParaRPr lang="en-US" sz="1400" b="1"/>
          </a:p>
        </p:txBody>
      </p:sp>
      <p:sp>
        <p:nvSpPr>
          <p:cNvPr id="45" name="Text Placeholder 57">
            <a:extLst>
              <a:ext uri="{FF2B5EF4-FFF2-40B4-BE49-F238E27FC236}">
                <a16:creationId xmlns:a16="http://schemas.microsoft.com/office/drawing/2014/main" id="{12572075-42E1-5D00-3772-553E26B46D7E}"/>
              </a:ext>
            </a:extLst>
          </p:cNvPr>
          <p:cNvSpPr>
            <a:spLocks noGrp="1"/>
          </p:cNvSpPr>
          <p:nvPr>
            <p:custDataLst>
              <p:tags r:id="rId9"/>
            </p:custDataLst>
          </p:nvPr>
        </p:nvSpPr>
        <p:spPr bwMode="auto">
          <a:xfrm>
            <a:off x="2970213"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903270C-C602-4BD9-B1BA-337192CCDCA6}" type="datetime'''''''''''''''J''''''''u''''''''''''''''''n'''''''''''''''''''">
              <a:rPr lang="en-US" altLang="en-US" sz="1400" b="1" smtClean="0"/>
              <a:pPr marL="0" lvl="0" indent="0">
                <a:spcBef>
                  <a:spcPct val="0"/>
                </a:spcBef>
                <a:spcAft>
                  <a:spcPct val="0"/>
                </a:spcAft>
                <a:buNone/>
              </a:pPr>
              <a:t>Jun</a:t>
            </a:fld>
            <a:endParaRPr lang="en-US" sz="1400" b="1"/>
          </a:p>
        </p:txBody>
      </p:sp>
      <p:sp>
        <p:nvSpPr>
          <p:cNvPr id="46" name="Text Placeholder 57">
            <a:extLst>
              <a:ext uri="{FF2B5EF4-FFF2-40B4-BE49-F238E27FC236}">
                <a16:creationId xmlns:a16="http://schemas.microsoft.com/office/drawing/2014/main" id="{07BA8E29-5235-9E2B-4C07-66E2D6FD84A8}"/>
              </a:ext>
            </a:extLst>
          </p:cNvPr>
          <p:cNvSpPr>
            <a:spLocks noGrp="1"/>
          </p:cNvSpPr>
          <p:nvPr>
            <p:custDataLst>
              <p:tags r:id="rId10"/>
            </p:custDataLst>
          </p:nvPr>
        </p:nvSpPr>
        <p:spPr bwMode="auto">
          <a:xfrm>
            <a:off x="339725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5ED7AF8-A3EB-45E9-8B2C-598973F2860C}" type="datetime'''''J''''u''''''''''''l'''''''''''">
              <a:rPr lang="en-US" altLang="en-US" sz="1400" b="1" smtClean="0"/>
              <a:pPr marL="0" lvl="0" indent="0">
                <a:spcBef>
                  <a:spcPct val="0"/>
                </a:spcBef>
                <a:spcAft>
                  <a:spcPct val="0"/>
                </a:spcAft>
                <a:buNone/>
              </a:pPr>
              <a:t>Jul</a:t>
            </a:fld>
            <a:endParaRPr lang="en-US" sz="1400" b="1"/>
          </a:p>
        </p:txBody>
      </p:sp>
      <p:sp>
        <p:nvSpPr>
          <p:cNvPr id="47" name="Text Placeholder 57">
            <a:extLst>
              <a:ext uri="{FF2B5EF4-FFF2-40B4-BE49-F238E27FC236}">
                <a16:creationId xmlns:a16="http://schemas.microsoft.com/office/drawing/2014/main" id="{DD6B0316-CE05-1EA8-6EA3-129F58A84AC9}"/>
              </a:ext>
            </a:extLst>
          </p:cNvPr>
          <p:cNvSpPr>
            <a:spLocks noGrp="1"/>
          </p:cNvSpPr>
          <p:nvPr>
            <p:custDataLst>
              <p:tags r:id="rId11"/>
            </p:custDataLst>
          </p:nvPr>
        </p:nvSpPr>
        <p:spPr bwMode="auto">
          <a:xfrm>
            <a:off x="383698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3E81669-2800-4E5B-AA86-6EC6EED6F979}" type="datetime'''''''''A''''''''''''''''''''''''''''''''''u''''''g'">
              <a:rPr lang="en-US" altLang="en-US" sz="1400" b="1" smtClean="0"/>
              <a:pPr marL="0" lvl="0" indent="0">
                <a:spcBef>
                  <a:spcPct val="0"/>
                </a:spcBef>
                <a:spcAft>
                  <a:spcPct val="0"/>
                </a:spcAft>
                <a:buNone/>
              </a:pPr>
              <a:t>Aug</a:t>
            </a:fld>
            <a:endParaRPr lang="en-US" sz="1400" b="1"/>
          </a:p>
        </p:txBody>
      </p:sp>
      <p:sp>
        <p:nvSpPr>
          <p:cNvPr id="48" name="Text Placeholder 57">
            <a:extLst>
              <a:ext uri="{FF2B5EF4-FFF2-40B4-BE49-F238E27FC236}">
                <a16:creationId xmlns:a16="http://schemas.microsoft.com/office/drawing/2014/main" id="{5657B1F0-0D9F-FDF3-34A1-F07763CF2421}"/>
              </a:ext>
            </a:extLst>
          </p:cNvPr>
          <p:cNvSpPr>
            <a:spLocks noGrp="1"/>
          </p:cNvSpPr>
          <p:nvPr>
            <p:custDataLst>
              <p:tags r:id="rId12"/>
            </p:custDataLst>
          </p:nvPr>
        </p:nvSpPr>
        <p:spPr bwMode="auto">
          <a:xfrm>
            <a:off x="4278313"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8EF349D6-D146-4E4B-A18F-370EF92D5E2C}" type="datetime'''''''''''''''''''''''''''''''Sep'''''''''">
              <a:rPr lang="en-US" altLang="en-US" sz="1400" b="1" smtClean="0"/>
              <a:pPr marL="0" lvl="0" indent="0">
                <a:spcBef>
                  <a:spcPct val="0"/>
                </a:spcBef>
                <a:spcAft>
                  <a:spcPct val="0"/>
                </a:spcAft>
                <a:buNone/>
              </a:pPr>
              <a:t>Sep</a:t>
            </a:fld>
            <a:endParaRPr lang="en-US" sz="1400" b="1"/>
          </a:p>
        </p:txBody>
      </p:sp>
      <p:sp>
        <p:nvSpPr>
          <p:cNvPr id="49" name="Text Placeholder 57">
            <a:extLst>
              <a:ext uri="{FF2B5EF4-FFF2-40B4-BE49-F238E27FC236}">
                <a16:creationId xmlns:a16="http://schemas.microsoft.com/office/drawing/2014/main" id="{0EAF9442-D89F-DA2D-C030-880809EB967C}"/>
              </a:ext>
            </a:extLst>
          </p:cNvPr>
          <p:cNvSpPr>
            <a:spLocks noGrp="1"/>
          </p:cNvSpPr>
          <p:nvPr>
            <p:custDataLst>
              <p:tags r:id="rId13"/>
            </p:custDataLst>
          </p:nvPr>
        </p:nvSpPr>
        <p:spPr bwMode="auto">
          <a:xfrm>
            <a:off x="4703763"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72246CA-1CD8-48D0-9EE8-AD38F506C640}" type="datetime'''''O''''''''''''c''''''''''''''''t'''''''''''''''''''''''''">
              <a:rPr lang="en-US" altLang="en-US" sz="1400" b="1" smtClean="0"/>
              <a:pPr marL="0" lvl="0" indent="0">
                <a:spcBef>
                  <a:spcPct val="0"/>
                </a:spcBef>
                <a:spcAft>
                  <a:spcPct val="0"/>
                </a:spcAft>
                <a:buNone/>
              </a:pPr>
              <a:t>Oct</a:t>
            </a:fld>
            <a:endParaRPr lang="en-US" sz="1400" b="1"/>
          </a:p>
        </p:txBody>
      </p:sp>
      <p:sp>
        <p:nvSpPr>
          <p:cNvPr id="50" name="Text Placeholder 57">
            <a:extLst>
              <a:ext uri="{FF2B5EF4-FFF2-40B4-BE49-F238E27FC236}">
                <a16:creationId xmlns:a16="http://schemas.microsoft.com/office/drawing/2014/main" id="{F0259FC2-10A8-7CEF-A95A-77861E9A7746}"/>
              </a:ext>
            </a:extLst>
          </p:cNvPr>
          <p:cNvSpPr>
            <a:spLocks noGrp="1"/>
          </p:cNvSpPr>
          <p:nvPr>
            <p:custDataLst>
              <p:tags r:id="rId14"/>
            </p:custDataLst>
          </p:nvPr>
        </p:nvSpPr>
        <p:spPr bwMode="auto">
          <a:xfrm>
            <a:off x="5145088"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506B043B-B170-4E70-B9D0-9DA637ABF341}" type="datetime'''N''''''''ov'''''''''''''''''''''''''">
              <a:rPr lang="en-US" altLang="en-US" sz="1400" b="1" smtClean="0"/>
              <a:pPr marL="0" lvl="0" indent="0">
                <a:spcBef>
                  <a:spcPct val="0"/>
                </a:spcBef>
                <a:spcAft>
                  <a:spcPct val="0"/>
                </a:spcAft>
                <a:buNone/>
              </a:pPr>
              <a:t>Nov</a:t>
            </a:fld>
            <a:endParaRPr lang="en-US" sz="1400" b="1"/>
          </a:p>
        </p:txBody>
      </p:sp>
      <p:sp>
        <p:nvSpPr>
          <p:cNvPr id="51" name="Text Placeholder 57">
            <a:extLst>
              <a:ext uri="{FF2B5EF4-FFF2-40B4-BE49-F238E27FC236}">
                <a16:creationId xmlns:a16="http://schemas.microsoft.com/office/drawing/2014/main" id="{CF84AF8C-0056-E0AC-D308-BA5F4D2AF783}"/>
              </a:ext>
            </a:extLst>
          </p:cNvPr>
          <p:cNvSpPr>
            <a:spLocks noGrp="1"/>
          </p:cNvSpPr>
          <p:nvPr>
            <p:custDataLst>
              <p:tags r:id="rId15"/>
            </p:custDataLst>
          </p:nvPr>
        </p:nvSpPr>
        <p:spPr bwMode="auto">
          <a:xfrm>
            <a:off x="557053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B4E810-6444-4D6A-A80C-955C7AE74F76}" type="datetime'''''''''''''D''''''''''''e''''''''''''''c'''''''''''''">
              <a:rPr lang="en-US" altLang="en-US" sz="1400" b="1" smtClean="0"/>
              <a:pPr marL="0" lvl="0" indent="0">
                <a:spcBef>
                  <a:spcPct val="0"/>
                </a:spcBef>
                <a:spcAft>
                  <a:spcPct val="0"/>
                </a:spcAft>
                <a:buNone/>
              </a:pPr>
              <a:t>Dec</a:t>
            </a:fld>
            <a:endParaRPr lang="en-US" sz="1400" b="1"/>
          </a:p>
        </p:txBody>
      </p:sp>
      <p:sp>
        <p:nvSpPr>
          <p:cNvPr id="52" name="Text Placeholder 57">
            <a:extLst>
              <a:ext uri="{FF2B5EF4-FFF2-40B4-BE49-F238E27FC236}">
                <a16:creationId xmlns:a16="http://schemas.microsoft.com/office/drawing/2014/main" id="{AE42312A-39B5-2447-BA12-9298DFAEDD3C}"/>
              </a:ext>
            </a:extLst>
          </p:cNvPr>
          <p:cNvSpPr>
            <a:spLocks noGrp="1"/>
          </p:cNvSpPr>
          <p:nvPr>
            <p:custDataLst>
              <p:tags r:id="rId16"/>
            </p:custDataLst>
          </p:nvPr>
        </p:nvSpPr>
        <p:spPr bwMode="auto">
          <a:xfrm>
            <a:off x="60118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BB46909-56C0-4301-8201-D329AB57E668}" type="datetime'J''a''''''''''''''''''''''''''''''''''''''''''''n'''''''''''''">
              <a:rPr lang="en-US" altLang="en-US" sz="1400" b="1" smtClean="0"/>
              <a:pPr marL="0" lvl="0" indent="0">
                <a:spcBef>
                  <a:spcPct val="0"/>
                </a:spcBef>
                <a:spcAft>
                  <a:spcPct val="0"/>
                </a:spcAft>
                <a:buNone/>
              </a:pPr>
              <a:t>Jan</a:t>
            </a:fld>
            <a:endParaRPr lang="en-US" sz="1400" b="1"/>
          </a:p>
        </p:txBody>
      </p:sp>
      <p:sp>
        <p:nvSpPr>
          <p:cNvPr id="53" name="Text Placeholder 57">
            <a:extLst>
              <a:ext uri="{FF2B5EF4-FFF2-40B4-BE49-F238E27FC236}">
                <a16:creationId xmlns:a16="http://schemas.microsoft.com/office/drawing/2014/main" id="{C28CE70D-0312-935C-A68E-F4FE5792069A}"/>
              </a:ext>
            </a:extLst>
          </p:cNvPr>
          <p:cNvSpPr>
            <a:spLocks noGrp="1"/>
          </p:cNvSpPr>
          <p:nvPr>
            <p:custDataLst>
              <p:tags r:id="rId17"/>
            </p:custDataLst>
          </p:nvPr>
        </p:nvSpPr>
        <p:spPr bwMode="auto">
          <a:xfrm>
            <a:off x="6451600"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C6C274D-1C1F-4DD0-A9AE-2972577C4189}" type="datetime'''''''''''''F''''''e''''''''b'''''''''''">
              <a:rPr lang="en-US" altLang="en-US" sz="1400" b="1" smtClean="0"/>
              <a:pPr marL="0" lvl="0" indent="0">
                <a:spcBef>
                  <a:spcPct val="0"/>
                </a:spcBef>
                <a:spcAft>
                  <a:spcPct val="0"/>
                </a:spcAft>
                <a:buNone/>
              </a:pPr>
              <a:t>Feb</a:t>
            </a:fld>
            <a:endParaRPr lang="en-US" sz="1400" b="1"/>
          </a:p>
        </p:txBody>
      </p:sp>
      <p:sp>
        <p:nvSpPr>
          <p:cNvPr id="54" name="Text Placeholder 57">
            <a:extLst>
              <a:ext uri="{FF2B5EF4-FFF2-40B4-BE49-F238E27FC236}">
                <a16:creationId xmlns:a16="http://schemas.microsoft.com/office/drawing/2014/main" id="{2F3357FB-1E13-4517-072F-EF6100D04958}"/>
              </a:ext>
            </a:extLst>
          </p:cNvPr>
          <p:cNvSpPr>
            <a:spLocks noGrp="1"/>
          </p:cNvSpPr>
          <p:nvPr>
            <p:custDataLst>
              <p:tags r:id="rId18"/>
            </p:custDataLst>
          </p:nvPr>
        </p:nvSpPr>
        <p:spPr bwMode="auto">
          <a:xfrm>
            <a:off x="68500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96BAEB17-A24B-45B3-A121-CBBBED45D489}" type="datetime'''''''''''''''''''M''''''''''''''''a''''r'''''''''''''''''">
              <a:rPr lang="en-US" altLang="en-US" sz="1400" b="1" smtClean="0"/>
              <a:pPr marL="0" lvl="0" indent="0">
                <a:spcBef>
                  <a:spcPct val="0"/>
                </a:spcBef>
                <a:spcAft>
                  <a:spcPct val="0"/>
                </a:spcAft>
                <a:buNone/>
              </a:pPr>
              <a:t>Mar</a:t>
            </a:fld>
            <a:endParaRPr lang="en-US" sz="1400" b="1"/>
          </a:p>
        </p:txBody>
      </p:sp>
      <p:sp>
        <p:nvSpPr>
          <p:cNvPr id="55" name="Text Placeholder 57">
            <a:extLst>
              <a:ext uri="{FF2B5EF4-FFF2-40B4-BE49-F238E27FC236}">
                <a16:creationId xmlns:a16="http://schemas.microsoft.com/office/drawing/2014/main" id="{AB8D3649-80FD-A52B-7289-087ED2948C84}"/>
              </a:ext>
            </a:extLst>
          </p:cNvPr>
          <p:cNvSpPr>
            <a:spLocks noGrp="1"/>
          </p:cNvSpPr>
          <p:nvPr>
            <p:custDataLst>
              <p:tags r:id="rId19"/>
            </p:custDataLst>
          </p:nvPr>
        </p:nvSpPr>
        <p:spPr bwMode="auto">
          <a:xfrm>
            <a:off x="7289800"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539BBB1-DC9D-4AFC-9432-9FF27429BF13}" type="datetime'''''''''''''A''''''''''''''''''''''''p''''''''''''r'''''''">
              <a:rPr lang="en-US" altLang="en-US" sz="1400" b="1" smtClean="0"/>
              <a:pPr marL="0" lvl="0" indent="0">
                <a:spcBef>
                  <a:spcPct val="0"/>
                </a:spcBef>
                <a:spcAft>
                  <a:spcPct val="0"/>
                </a:spcAft>
                <a:buNone/>
              </a:pPr>
              <a:t>Apr</a:t>
            </a:fld>
            <a:endParaRPr lang="en-US" sz="1400" b="1"/>
          </a:p>
        </p:txBody>
      </p:sp>
      <p:sp>
        <p:nvSpPr>
          <p:cNvPr id="61" name="Text Placeholder 57">
            <a:extLst>
              <a:ext uri="{FF2B5EF4-FFF2-40B4-BE49-F238E27FC236}">
                <a16:creationId xmlns:a16="http://schemas.microsoft.com/office/drawing/2014/main" id="{85929727-AC98-BDD8-C5C1-17B13076A17C}"/>
              </a:ext>
            </a:extLst>
          </p:cNvPr>
          <p:cNvSpPr>
            <a:spLocks noGrp="1"/>
          </p:cNvSpPr>
          <p:nvPr>
            <p:custDataLst>
              <p:tags r:id="rId20"/>
            </p:custDataLst>
          </p:nvPr>
        </p:nvSpPr>
        <p:spPr bwMode="auto">
          <a:xfrm>
            <a:off x="7716838"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C78F302-EFA4-4990-BB87-A42EAF571AF8}" type="datetime'''''M''a''''''''''''''y'''''''''''''''''''''''''''''''''''">
              <a:rPr lang="en-US" altLang="en-US" sz="1400" b="1" smtClean="0"/>
              <a:pPr marL="0" lvl="0" indent="0">
                <a:spcBef>
                  <a:spcPct val="0"/>
                </a:spcBef>
                <a:spcAft>
                  <a:spcPct val="0"/>
                </a:spcAft>
                <a:buNone/>
              </a:pPr>
              <a:t>May</a:t>
            </a:fld>
            <a:endParaRPr lang="en-US" sz="1400" b="1"/>
          </a:p>
        </p:txBody>
      </p:sp>
      <p:sp>
        <p:nvSpPr>
          <p:cNvPr id="62" name="Text Placeholder 57">
            <a:extLst>
              <a:ext uri="{FF2B5EF4-FFF2-40B4-BE49-F238E27FC236}">
                <a16:creationId xmlns:a16="http://schemas.microsoft.com/office/drawing/2014/main" id="{EFB30270-9ABD-1791-0C73-3034B0C27403}"/>
              </a:ext>
            </a:extLst>
          </p:cNvPr>
          <p:cNvSpPr>
            <a:spLocks noGrp="1"/>
          </p:cNvSpPr>
          <p:nvPr>
            <p:custDataLst>
              <p:tags r:id="rId21"/>
            </p:custDataLst>
          </p:nvPr>
        </p:nvSpPr>
        <p:spPr bwMode="auto">
          <a:xfrm>
            <a:off x="8156575"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753ADD7-59D7-467B-B9B4-A4870775FD5C}" type="datetime'''''''''''''''''''''''''J''''''''''u''''''n'''''''''">
              <a:rPr lang="en-US" altLang="en-US" sz="1400" b="1" smtClean="0"/>
              <a:pPr marL="0" lvl="0" indent="0">
                <a:spcBef>
                  <a:spcPct val="0"/>
                </a:spcBef>
                <a:spcAft>
                  <a:spcPct val="0"/>
                </a:spcAft>
                <a:buNone/>
              </a:pPr>
              <a:t>Jun</a:t>
            </a:fld>
            <a:endParaRPr lang="en-US" sz="1400" b="1"/>
          </a:p>
        </p:txBody>
      </p:sp>
      <p:sp>
        <p:nvSpPr>
          <p:cNvPr id="63" name="Text Placeholder 57">
            <a:extLst>
              <a:ext uri="{FF2B5EF4-FFF2-40B4-BE49-F238E27FC236}">
                <a16:creationId xmlns:a16="http://schemas.microsoft.com/office/drawing/2014/main" id="{90B03249-FAC8-EC88-3BB7-5AF30609CB74}"/>
              </a:ext>
            </a:extLst>
          </p:cNvPr>
          <p:cNvSpPr>
            <a:spLocks noGrp="1"/>
          </p:cNvSpPr>
          <p:nvPr>
            <p:custDataLst>
              <p:tags r:id="rId22"/>
            </p:custDataLst>
          </p:nvPr>
        </p:nvSpPr>
        <p:spPr bwMode="auto">
          <a:xfrm>
            <a:off x="858361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40EEB44-FFB4-41DE-A106-17F1DACC8BA4}" type="datetime'''''''''''''J''''''''u''''''''l'''''''''''''''''''''''''''">
              <a:rPr lang="en-US" altLang="en-US" sz="1400" b="1" smtClean="0"/>
              <a:pPr marL="0" lvl="0" indent="0">
                <a:spcBef>
                  <a:spcPct val="0"/>
                </a:spcBef>
                <a:spcAft>
                  <a:spcPct val="0"/>
                </a:spcAft>
                <a:buNone/>
              </a:pPr>
              <a:t>Jul</a:t>
            </a:fld>
            <a:endParaRPr lang="en-US" sz="1400" b="1"/>
          </a:p>
        </p:txBody>
      </p:sp>
      <p:sp>
        <p:nvSpPr>
          <p:cNvPr id="64" name="Text Placeholder 57">
            <a:extLst>
              <a:ext uri="{FF2B5EF4-FFF2-40B4-BE49-F238E27FC236}">
                <a16:creationId xmlns:a16="http://schemas.microsoft.com/office/drawing/2014/main" id="{B2627101-261A-47A5-6CF1-9E691B79E65E}"/>
              </a:ext>
            </a:extLst>
          </p:cNvPr>
          <p:cNvSpPr>
            <a:spLocks noGrp="1"/>
          </p:cNvSpPr>
          <p:nvPr>
            <p:custDataLst>
              <p:tags r:id="rId23"/>
            </p:custDataLst>
          </p:nvPr>
        </p:nvSpPr>
        <p:spPr bwMode="auto">
          <a:xfrm>
            <a:off x="902335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12A86EE-EF3E-4CF1-82ED-C24F870477B0}" type="datetime'''''''''''A''''''''''''''''''''''''''''''u''''g'''">
              <a:rPr lang="en-US" altLang="en-US" sz="1400" b="1" smtClean="0"/>
              <a:pPr marL="0" lvl="0" indent="0">
                <a:spcBef>
                  <a:spcPct val="0"/>
                </a:spcBef>
                <a:spcAft>
                  <a:spcPct val="0"/>
                </a:spcAft>
                <a:buNone/>
              </a:pPr>
              <a:t>Aug</a:t>
            </a:fld>
            <a:endParaRPr lang="en-US" sz="1400" b="1"/>
          </a:p>
        </p:txBody>
      </p:sp>
      <p:sp>
        <p:nvSpPr>
          <p:cNvPr id="66" name="Text Placeholder 57">
            <a:extLst>
              <a:ext uri="{FF2B5EF4-FFF2-40B4-BE49-F238E27FC236}">
                <a16:creationId xmlns:a16="http://schemas.microsoft.com/office/drawing/2014/main" id="{B4109B19-41C0-9ED3-5D42-D42A5D9433D7}"/>
              </a:ext>
            </a:extLst>
          </p:cNvPr>
          <p:cNvSpPr>
            <a:spLocks noGrp="1"/>
          </p:cNvSpPr>
          <p:nvPr>
            <p:custDataLst>
              <p:tags r:id="rId24"/>
            </p:custDataLst>
          </p:nvPr>
        </p:nvSpPr>
        <p:spPr bwMode="auto">
          <a:xfrm>
            <a:off x="9464675"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450FEF1-1683-4079-A9FE-8F3E375E7111}" type="datetime'''S''e''p'''''''''''''''">
              <a:rPr lang="en-US" altLang="en-US" sz="1400" b="1" smtClean="0"/>
              <a:pPr marL="0" lvl="0" indent="0">
                <a:spcBef>
                  <a:spcPct val="0"/>
                </a:spcBef>
                <a:spcAft>
                  <a:spcPct val="0"/>
                </a:spcAft>
                <a:buNone/>
              </a:pPr>
              <a:t>Sep</a:t>
            </a:fld>
            <a:endParaRPr lang="en-US" sz="1400" b="1"/>
          </a:p>
        </p:txBody>
      </p:sp>
      <p:sp>
        <p:nvSpPr>
          <p:cNvPr id="67" name="Text Placeholder 57">
            <a:extLst>
              <a:ext uri="{FF2B5EF4-FFF2-40B4-BE49-F238E27FC236}">
                <a16:creationId xmlns:a16="http://schemas.microsoft.com/office/drawing/2014/main" id="{24CFC9D1-5AA1-FE44-9BF5-9B4F190677AF}"/>
              </a:ext>
            </a:extLst>
          </p:cNvPr>
          <p:cNvSpPr>
            <a:spLocks noGrp="1"/>
          </p:cNvSpPr>
          <p:nvPr>
            <p:custDataLst>
              <p:tags r:id="rId25"/>
            </p:custDataLst>
          </p:nvPr>
        </p:nvSpPr>
        <p:spPr bwMode="auto">
          <a:xfrm>
            <a:off x="9890125"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0DFA2D5-23B2-4A1C-9C05-A1DFFD76738B}" type="datetime'''''''''''''''''''''''''''''''''''O''c''''t'''''''">
              <a:rPr lang="en-US" altLang="en-US" sz="1400" b="1" smtClean="0"/>
              <a:pPr marL="0" lvl="0" indent="0">
                <a:spcBef>
                  <a:spcPct val="0"/>
                </a:spcBef>
                <a:spcAft>
                  <a:spcPct val="0"/>
                </a:spcAft>
                <a:buNone/>
              </a:pPr>
              <a:t>Oct</a:t>
            </a:fld>
            <a:endParaRPr lang="en-US" sz="1400" b="1"/>
          </a:p>
        </p:txBody>
      </p:sp>
      <p:sp>
        <p:nvSpPr>
          <p:cNvPr id="68" name="Text Placeholder 57">
            <a:extLst>
              <a:ext uri="{FF2B5EF4-FFF2-40B4-BE49-F238E27FC236}">
                <a16:creationId xmlns:a16="http://schemas.microsoft.com/office/drawing/2014/main" id="{F41CB134-1826-AF2F-8BF4-9BB69FCAADD2}"/>
              </a:ext>
            </a:extLst>
          </p:cNvPr>
          <p:cNvSpPr>
            <a:spLocks noGrp="1"/>
          </p:cNvSpPr>
          <p:nvPr>
            <p:custDataLst>
              <p:tags r:id="rId26"/>
            </p:custDataLst>
          </p:nvPr>
        </p:nvSpPr>
        <p:spPr bwMode="auto">
          <a:xfrm>
            <a:off x="10331450"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E3A1C35-29DA-4241-B565-F02C6A68F0EC}" type="datetime'''''''''N''''''''''o''''''''''''''v'''''''''''''''''''''''''">
              <a:rPr lang="en-US" altLang="en-US" sz="1400" b="1" smtClean="0"/>
              <a:pPr marL="0" lvl="0" indent="0">
                <a:spcBef>
                  <a:spcPct val="0"/>
                </a:spcBef>
                <a:spcAft>
                  <a:spcPct val="0"/>
                </a:spcAft>
                <a:buNone/>
              </a:pPr>
              <a:t>Nov</a:t>
            </a:fld>
            <a:endParaRPr lang="en-US" sz="1400" b="1"/>
          </a:p>
        </p:txBody>
      </p:sp>
      <p:sp>
        <p:nvSpPr>
          <p:cNvPr id="69" name="Text Placeholder 57">
            <a:extLst>
              <a:ext uri="{FF2B5EF4-FFF2-40B4-BE49-F238E27FC236}">
                <a16:creationId xmlns:a16="http://schemas.microsoft.com/office/drawing/2014/main" id="{EF3EF2BD-CDED-4C44-377B-F7A80B086438}"/>
              </a:ext>
            </a:extLst>
          </p:cNvPr>
          <p:cNvSpPr>
            <a:spLocks noGrp="1"/>
          </p:cNvSpPr>
          <p:nvPr>
            <p:custDataLst>
              <p:tags r:id="rId27"/>
            </p:custDataLst>
          </p:nvPr>
        </p:nvSpPr>
        <p:spPr bwMode="auto">
          <a:xfrm>
            <a:off x="1075690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E96C50B-85F6-42F1-92BF-A2708B635200}" type="datetime'''''''''''''''De''''''''''''''''''''c'''''''''''''''''''''''''">
              <a:rPr lang="en-US" altLang="en-US" sz="1400" b="1" smtClean="0"/>
              <a:pPr marL="0" lvl="0" indent="0">
                <a:spcBef>
                  <a:spcPct val="0"/>
                </a:spcBef>
                <a:spcAft>
                  <a:spcPct val="0"/>
                </a:spcAft>
                <a:buNone/>
              </a:pPr>
              <a:t>Dec</a:t>
            </a:fld>
            <a:endParaRPr lang="en-US" sz="1400" b="1"/>
          </a:p>
        </p:txBody>
      </p:sp>
      <p:sp>
        <p:nvSpPr>
          <p:cNvPr id="28" name="Text Placeholder 57">
            <a:extLst>
              <a:ext uri="{FF2B5EF4-FFF2-40B4-BE49-F238E27FC236}">
                <a16:creationId xmlns:a16="http://schemas.microsoft.com/office/drawing/2014/main" id="{834706DD-BE97-0C04-5324-9F99E3B8D24F}"/>
              </a:ext>
            </a:extLst>
          </p:cNvPr>
          <p:cNvSpPr>
            <a:spLocks noGrp="1"/>
          </p:cNvSpPr>
          <p:nvPr>
            <p:custDataLst>
              <p:tags r:id="rId28"/>
            </p:custDataLst>
          </p:nvPr>
        </p:nvSpPr>
        <p:spPr bwMode="auto">
          <a:xfrm>
            <a:off x="11198225" y="1776413"/>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161422C-627A-41B6-BD21-2B76FC96F1A2}" type="datetime'''''''''''''J''''''''''''''''''''''''''an'''''''''''''''''''''">
              <a:rPr lang="en-US" altLang="en-US" sz="1400" b="1" smtClean="0"/>
              <a:pPr marL="0" lvl="0" indent="0">
                <a:spcBef>
                  <a:spcPct val="0"/>
                </a:spcBef>
                <a:spcAft>
                  <a:spcPct val="0"/>
                </a:spcAft>
                <a:buNone/>
              </a:pPr>
              <a:t>Jan</a:t>
            </a:fld>
            <a:endParaRPr lang="en-US" sz="1400" b="1"/>
          </a:p>
        </p:txBody>
      </p:sp>
      <p:cxnSp>
        <p:nvCxnSpPr>
          <p:cNvPr id="70" name="Straight Connector 69">
            <a:extLst>
              <a:ext uri="{FF2B5EF4-FFF2-40B4-BE49-F238E27FC236}">
                <a16:creationId xmlns:a16="http://schemas.microsoft.com/office/drawing/2014/main" id="{15D95441-5CA5-429F-8887-A9AC213454C0}"/>
              </a:ext>
            </a:extLst>
          </p:cNvPr>
          <p:cNvCxnSpPr/>
          <p:nvPr>
            <p:custDataLst>
              <p:tags r:id="rId29"/>
            </p:custDataLst>
          </p:nvPr>
        </p:nvCxnSpPr>
        <p:spPr bwMode="auto">
          <a:xfrm flipH="1">
            <a:off x="1209675" y="1776413"/>
            <a:ext cx="48021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ED24CC6-8F55-0826-A1E2-3EA10E6BB2FC}"/>
              </a:ext>
            </a:extLst>
          </p:cNvPr>
          <p:cNvCxnSpPr/>
          <p:nvPr>
            <p:custDataLst>
              <p:tags r:id="rId30"/>
            </p:custDataLst>
          </p:nvPr>
        </p:nvCxnSpPr>
        <p:spPr bwMode="auto">
          <a:xfrm flipH="1">
            <a:off x="5956300" y="1776413"/>
            <a:ext cx="5241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2FBBAB1-B226-97AD-8D2F-CEEE5DE67541}"/>
              </a:ext>
            </a:extLst>
          </p:cNvPr>
          <p:cNvCxnSpPr/>
          <p:nvPr>
            <p:custDataLst>
              <p:tags r:id="rId31"/>
            </p:custDataLst>
          </p:nvPr>
        </p:nvCxnSpPr>
        <p:spPr bwMode="auto">
          <a:xfrm flipH="1">
            <a:off x="11142663" y="1776413"/>
            <a:ext cx="4953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AD711FD-1D49-4D23-0401-A0D6D29A5CCE}"/>
              </a:ext>
            </a:extLst>
          </p:cNvPr>
          <p:cNvCxnSpPr/>
          <p:nvPr>
            <p:custDataLst>
              <p:tags r:id="rId32"/>
            </p:custDataLst>
          </p:nvPr>
        </p:nvCxnSpPr>
        <p:spPr bwMode="auto">
          <a:xfrm>
            <a:off x="116379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D406669-B395-4416-BB73-CC34760331ED}"/>
              </a:ext>
            </a:extLst>
          </p:cNvPr>
          <p:cNvCxnSpPr/>
          <p:nvPr>
            <p:custDataLst>
              <p:tags r:id="rId33"/>
            </p:custDataLst>
          </p:nvPr>
        </p:nvCxnSpPr>
        <p:spPr bwMode="auto">
          <a:xfrm>
            <a:off x="1265238"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8B37F0E6-C843-AAED-8DCD-E5EF6CB58F73}"/>
              </a:ext>
            </a:extLst>
          </p:cNvPr>
          <p:cNvCxnSpPr/>
          <p:nvPr>
            <p:custDataLst>
              <p:tags r:id="rId34"/>
            </p:custDataLst>
          </p:nvPr>
        </p:nvCxnSpPr>
        <p:spPr bwMode="auto">
          <a:xfrm>
            <a:off x="60118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BA709CC-C9E7-0968-EED8-87C5B135511C}"/>
              </a:ext>
            </a:extLst>
          </p:cNvPr>
          <p:cNvCxnSpPr/>
          <p:nvPr>
            <p:custDataLst>
              <p:tags r:id="rId35"/>
            </p:custDataLst>
          </p:nvPr>
        </p:nvCxnSpPr>
        <p:spPr bwMode="auto">
          <a:xfrm>
            <a:off x="11198225" y="2052638"/>
            <a:ext cx="0" cy="3525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41C52CA-87AC-235C-6CB5-B72591B27330}"/>
              </a:ext>
            </a:extLst>
          </p:cNvPr>
          <p:cNvCxnSpPr/>
          <p:nvPr>
            <p:custDataLst>
              <p:tags r:id="rId36"/>
            </p:custDataLst>
          </p:nvPr>
        </p:nvCxnSpPr>
        <p:spPr bwMode="auto">
          <a:xfrm>
            <a:off x="64516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0D529BC-DF6E-C1B3-118E-C52578530611}"/>
              </a:ext>
            </a:extLst>
          </p:cNvPr>
          <p:cNvCxnSpPr/>
          <p:nvPr>
            <p:custDataLst>
              <p:tags r:id="rId37"/>
            </p:custDataLst>
          </p:nvPr>
        </p:nvCxnSpPr>
        <p:spPr bwMode="auto">
          <a:xfrm>
            <a:off x="85836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99D52A53-EEA8-2631-2DC8-44BA82B43FDB}"/>
              </a:ext>
            </a:extLst>
          </p:cNvPr>
          <p:cNvCxnSpPr/>
          <p:nvPr>
            <p:custDataLst>
              <p:tags r:id="rId38"/>
            </p:custDataLst>
          </p:nvPr>
        </p:nvCxnSpPr>
        <p:spPr bwMode="auto">
          <a:xfrm>
            <a:off x="7716838"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B50586AF-5245-A135-4377-9BC643BC1881}"/>
              </a:ext>
            </a:extLst>
          </p:cNvPr>
          <p:cNvCxnSpPr/>
          <p:nvPr>
            <p:custDataLst>
              <p:tags r:id="rId39"/>
            </p:custDataLst>
          </p:nvPr>
        </p:nvCxnSpPr>
        <p:spPr bwMode="auto">
          <a:xfrm>
            <a:off x="470376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D11A21A-FD92-753E-2BCC-54128032D773}"/>
              </a:ext>
            </a:extLst>
          </p:cNvPr>
          <p:cNvCxnSpPr/>
          <p:nvPr>
            <p:custDataLst>
              <p:tags r:id="rId40"/>
            </p:custDataLst>
          </p:nvPr>
        </p:nvCxnSpPr>
        <p:spPr bwMode="auto">
          <a:xfrm>
            <a:off x="10331450" y="4132263"/>
            <a:ext cx="0" cy="1446212"/>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D2A750D-1B94-0112-9D48-FF8A9C071277}"/>
              </a:ext>
            </a:extLst>
          </p:cNvPr>
          <p:cNvCxnSpPr/>
          <p:nvPr>
            <p:custDataLst>
              <p:tags r:id="rId41"/>
            </p:custDataLst>
          </p:nvPr>
        </p:nvCxnSpPr>
        <p:spPr bwMode="auto">
          <a:xfrm>
            <a:off x="10756900" y="3856038"/>
            <a:ext cx="0" cy="1722437"/>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E98F2F56-0479-E1CE-FB07-CCBB707CEBEA}"/>
              </a:ext>
            </a:extLst>
          </p:cNvPr>
          <p:cNvCxnSpPr/>
          <p:nvPr>
            <p:custDataLst>
              <p:tags r:id="rId42"/>
            </p:custDataLst>
          </p:nvPr>
        </p:nvCxnSpPr>
        <p:spPr bwMode="auto">
          <a:xfrm>
            <a:off x="166370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10CA61B-6129-AEDE-ADBC-C8AF48E16771}"/>
              </a:ext>
            </a:extLst>
          </p:cNvPr>
          <p:cNvCxnSpPr/>
          <p:nvPr>
            <p:custDataLst>
              <p:tags r:id="rId43"/>
            </p:custDataLst>
          </p:nvPr>
        </p:nvCxnSpPr>
        <p:spPr bwMode="auto">
          <a:xfrm>
            <a:off x="21034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A346A28-747E-2F91-D518-CD9BED12B735}"/>
              </a:ext>
            </a:extLst>
          </p:cNvPr>
          <p:cNvCxnSpPr/>
          <p:nvPr>
            <p:custDataLst>
              <p:tags r:id="rId44"/>
            </p:custDataLst>
          </p:nvPr>
        </p:nvCxnSpPr>
        <p:spPr bwMode="auto">
          <a:xfrm>
            <a:off x="25304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FD5F2C2-22F8-157C-63EB-C583566B4624}"/>
              </a:ext>
            </a:extLst>
          </p:cNvPr>
          <p:cNvCxnSpPr/>
          <p:nvPr>
            <p:custDataLst>
              <p:tags r:id="rId45"/>
            </p:custDataLst>
          </p:nvPr>
        </p:nvCxnSpPr>
        <p:spPr bwMode="auto">
          <a:xfrm>
            <a:off x="29702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C97456-37D3-6741-6930-AFC54850F926}"/>
              </a:ext>
            </a:extLst>
          </p:cNvPr>
          <p:cNvCxnSpPr/>
          <p:nvPr>
            <p:custDataLst>
              <p:tags r:id="rId46"/>
            </p:custDataLst>
          </p:nvPr>
        </p:nvCxnSpPr>
        <p:spPr bwMode="auto">
          <a:xfrm>
            <a:off x="339725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3C26C336-0071-4A79-F555-AA125B93D3AE}"/>
              </a:ext>
            </a:extLst>
          </p:cNvPr>
          <p:cNvCxnSpPr/>
          <p:nvPr>
            <p:custDataLst>
              <p:tags r:id="rId47"/>
            </p:custDataLst>
          </p:nvPr>
        </p:nvCxnSpPr>
        <p:spPr bwMode="auto">
          <a:xfrm>
            <a:off x="38369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FBD59AE-BF5A-D3A6-558D-1F5C4A9E259E}"/>
              </a:ext>
            </a:extLst>
          </p:cNvPr>
          <p:cNvCxnSpPr/>
          <p:nvPr>
            <p:custDataLst>
              <p:tags r:id="rId48"/>
            </p:custDataLst>
          </p:nvPr>
        </p:nvCxnSpPr>
        <p:spPr bwMode="auto">
          <a:xfrm>
            <a:off x="42783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A36EDA-530A-3BFF-0A7B-40DEE993D519}"/>
              </a:ext>
            </a:extLst>
          </p:cNvPr>
          <p:cNvCxnSpPr/>
          <p:nvPr>
            <p:custDataLst>
              <p:tags r:id="rId49"/>
            </p:custDataLst>
          </p:nvPr>
        </p:nvCxnSpPr>
        <p:spPr bwMode="auto">
          <a:xfrm>
            <a:off x="51450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C699BD8-C09D-6ED0-3123-6289D3EA85F5}"/>
              </a:ext>
            </a:extLst>
          </p:cNvPr>
          <p:cNvCxnSpPr/>
          <p:nvPr>
            <p:custDataLst>
              <p:tags r:id="rId50"/>
            </p:custDataLst>
          </p:nvPr>
        </p:nvCxnSpPr>
        <p:spPr bwMode="auto">
          <a:xfrm>
            <a:off x="55705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F47E9793-2627-F614-FCF6-D4A44E8AC9E4}"/>
              </a:ext>
            </a:extLst>
          </p:cNvPr>
          <p:cNvCxnSpPr/>
          <p:nvPr>
            <p:custDataLst>
              <p:tags r:id="rId51"/>
            </p:custDataLst>
          </p:nvPr>
        </p:nvCxnSpPr>
        <p:spPr bwMode="auto">
          <a:xfrm>
            <a:off x="64516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7E648BB0-04D8-4BC0-B558-066776BB5A39}"/>
              </a:ext>
            </a:extLst>
          </p:cNvPr>
          <p:cNvCxnSpPr/>
          <p:nvPr>
            <p:custDataLst>
              <p:tags r:id="rId52"/>
            </p:custDataLst>
          </p:nvPr>
        </p:nvCxnSpPr>
        <p:spPr bwMode="auto">
          <a:xfrm>
            <a:off x="6850063"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6BFC792-7105-0451-E424-F705648785A7}"/>
              </a:ext>
            </a:extLst>
          </p:cNvPr>
          <p:cNvCxnSpPr/>
          <p:nvPr>
            <p:custDataLst>
              <p:tags r:id="rId53"/>
            </p:custDataLst>
          </p:nvPr>
        </p:nvCxnSpPr>
        <p:spPr bwMode="auto">
          <a:xfrm>
            <a:off x="6850063"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84B6EA66-1DFD-0131-6076-9CC0A3A3DDD6}"/>
              </a:ext>
            </a:extLst>
          </p:cNvPr>
          <p:cNvCxnSpPr/>
          <p:nvPr>
            <p:custDataLst>
              <p:tags r:id="rId54"/>
            </p:custDataLst>
          </p:nvPr>
        </p:nvCxnSpPr>
        <p:spPr bwMode="auto">
          <a:xfrm>
            <a:off x="72898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3874F833-8CB7-05C3-0D77-E17A3D9A1E93}"/>
              </a:ext>
            </a:extLst>
          </p:cNvPr>
          <p:cNvCxnSpPr/>
          <p:nvPr>
            <p:custDataLst>
              <p:tags r:id="rId55"/>
            </p:custDataLst>
          </p:nvPr>
        </p:nvCxnSpPr>
        <p:spPr bwMode="auto">
          <a:xfrm>
            <a:off x="72898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D9F4873E-51AC-F30E-5CD0-9C02CB3AB46F}"/>
              </a:ext>
            </a:extLst>
          </p:cNvPr>
          <p:cNvCxnSpPr/>
          <p:nvPr>
            <p:custDataLst>
              <p:tags r:id="rId56"/>
            </p:custDataLst>
          </p:nvPr>
        </p:nvCxnSpPr>
        <p:spPr bwMode="auto">
          <a:xfrm>
            <a:off x="7716838"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3D4923F-7448-C761-544B-E405541EF0AA}"/>
              </a:ext>
            </a:extLst>
          </p:cNvPr>
          <p:cNvCxnSpPr/>
          <p:nvPr>
            <p:custDataLst>
              <p:tags r:id="rId57"/>
            </p:custDataLst>
          </p:nvPr>
        </p:nvCxnSpPr>
        <p:spPr bwMode="auto">
          <a:xfrm>
            <a:off x="81565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75D5ACF-94C2-FF21-E3F6-A5C9BCBBCD40}"/>
              </a:ext>
            </a:extLst>
          </p:cNvPr>
          <p:cNvCxnSpPr/>
          <p:nvPr>
            <p:custDataLst>
              <p:tags r:id="rId58"/>
            </p:custDataLst>
          </p:nvPr>
        </p:nvCxnSpPr>
        <p:spPr bwMode="auto">
          <a:xfrm>
            <a:off x="9023350"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D23FCD5-FE3E-8C10-CF17-F66DC1B78C24}"/>
              </a:ext>
            </a:extLst>
          </p:cNvPr>
          <p:cNvCxnSpPr/>
          <p:nvPr>
            <p:custDataLst>
              <p:tags r:id="rId59"/>
            </p:custDataLst>
          </p:nvPr>
        </p:nvCxnSpPr>
        <p:spPr bwMode="auto">
          <a:xfrm>
            <a:off x="9023350"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9257886-BBEF-BBDB-2835-1BD847571B37}"/>
              </a:ext>
            </a:extLst>
          </p:cNvPr>
          <p:cNvCxnSpPr/>
          <p:nvPr>
            <p:custDataLst>
              <p:tags r:id="rId60"/>
            </p:custDataLst>
          </p:nvPr>
        </p:nvCxnSpPr>
        <p:spPr bwMode="auto">
          <a:xfrm>
            <a:off x="946467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C7610F7-C9C3-9682-8DBF-EC255B57029C}"/>
              </a:ext>
            </a:extLst>
          </p:cNvPr>
          <p:cNvCxnSpPr/>
          <p:nvPr>
            <p:custDataLst>
              <p:tags r:id="rId61"/>
            </p:custDataLst>
          </p:nvPr>
        </p:nvCxnSpPr>
        <p:spPr bwMode="auto">
          <a:xfrm>
            <a:off x="946467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D945BF6-1B67-2B4E-6666-BE169EE37401}"/>
              </a:ext>
            </a:extLst>
          </p:cNvPr>
          <p:cNvCxnSpPr/>
          <p:nvPr>
            <p:custDataLst>
              <p:tags r:id="rId62"/>
            </p:custDataLst>
          </p:nvPr>
        </p:nvCxnSpPr>
        <p:spPr bwMode="auto">
          <a:xfrm>
            <a:off x="989012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0BA0DF8-A220-0B67-437E-0F404CF8DD7C}"/>
              </a:ext>
            </a:extLst>
          </p:cNvPr>
          <p:cNvCxnSpPr/>
          <p:nvPr>
            <p:custDataLst>
              <p:tags r:id="rId63"/>
            </p:custDataLst>
          </p:nvPr>
        </p:nvCxnSpPr>
        <p:spPr bwMode="auto">
          <a:xfrm>
            <a:off x="989012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F3135BB-1D63-DAB4-700F-3C112817EE79}"/>
              </a:ext>
            </a:extLst>
          </p:cNvPr>
          <p:cNvCxnSpPr/>
          <p:nvPr>
            <p:custDataLst>
              <p:tags r:id="rId64"/>
            </p:custDataLst>
          </p:nvPr>
        </p:nvCxnSpPr>
        <p:spPr bwMode="auto">
          <a:xfrm>
            <a:off x="10331450" y="2052638"/>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988FBF3-80BE-7239-EF98-D3B227ED329C}"/>
              </a:ext>
            </a:extLst>
          </p:cNvPr>
          <p:cNvCxnSpPr/>
          <p:nvPr>
            <p:custDataLst>
              <p:tags r:id="rId65"/>
            </p:custDataLst>
          </p:nvPr>
        </p:nvCxnSpPr>
        <p:spPr bwMode="auto">
          <a:xfrm>
            <a:off x="10756900" y="2052639"/>
            <a:ext cx="0" cy="1724025"/>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450FC1D-1A31-948C-E159-3D1F76BF61DA}"/>
              </a:ext>
            </a:extLst>
          </p:cNvPr>
          <p:cNvCxnSpPr/>
          <p:nvPr>
            <p:custDataLst>
              <p:tags r:id="rId66"/>
            </p:custDataLst>
          </p:nvPr>
        </p:nvCxnSpPr>
        <p:spPr bwMode="auto">
          <a:xfrm>
            <a:off x="554038" y="440372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D52CD9A9-78D2-0749-8F53-FC1894FDC07F}"/>
              </a:ext>
            </a:extLst>
          </p:cNvPr>
          <p:cNvCxnSpPr/>
          <p:nvPr>
            <p:custDataLst>
              <p:tags r:id="rId67"/>
            </p:custDataLst>
          </p:nvPr>
        </p:nvCxnSpPr>
        <p:spPr bwMode="auto">
          <a:xfrm>
            <a:off x="554038" y="322897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706AC74-1517-C43B-1071-5969C19588D1}"/>
              </a:ext>
            </a:extLst>
          </p:cNvPr>
          <p:cNvCxnSpPr/>
          <p:nvPr>
            <p:custDataLst>
              <p:tags r:id="rId68"/>
            </p:custDataLst>
          </p:nvPr>
        </p:nvCxnSpPr>
        <p:spPr bwMode="auto">
          <a:xfrm>
            <a:off x="554038" y="5578475"/>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ADCEDFA-C753-B1B3-09CC-B2F90DA431B4}"/>
              </a:ext>
            </a:extLst>
          </p:cNvPr>
          <p:cNvCxnSpPr/>
          <p:nvPr>
            <p:custDataLst>
              <p:tags r:id="rId69"/>
            </p:custDataLst>
          </p:nvPr>
        </p:nvCxnSpPr>
        <p:spPr bwMode="auto">
          <a:xfrm>
            <a:off x="554038" y="2052638"/>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Text Placeholder 57">
            <a:extLst>
              <a:ext uri="{FF2B5EF4-FFF2-40B4-BE49-F238E27FC236}">
                <a16:creationId xmlns:a16="http://schemas.microsoft.com/office/drawing/2014/main" id="{C58FEE09-D8B4-15AC-5637-A3B6FAD02180}"/>
              </a:ext>
            </a:extLst>
          </p:cNvPr>
          <p:cNvSpPr>
            <a:spLocks noGrp="1"/>
          </p:cNvSpPr>
          <p:nvPr>
            <p:custDataLst>
              <p:tags r:id="rId70"/>
            </p:custDataLst>
          </p:nvPr>
        </p:nvSpPr>
        <p:spPr bwMode="auto">
          <a:xfrm>
            <a:off x="6335713" y="2325688"/>
            <a:ext cx="1820863" cy="630238"/>
          </a:xfrm>
          <a:prstGeom prst="chevron">
            <a:avLst>
              <a:gd name="adj" fmla="val 18136"/>
            </a:avLst>
          </a:prstGeom>
          <a:noFill/>
          <a:ln w="9525" cmpd="sng" algn="ctr">
            <a:solidFill>
              <a:schemeClr val="accent1"/>
            </a:solidFill>
            <a:prstDash val="dash"/>
          </a:ln>
          <a:effectLst/>
          <a:extLst>
            <a:ext uri="{909E8E84-426E-40DD-AFC4-6F175D3DCCD1}">
              <a14:hiddenFill xmlns:a14="http://schemas.microsoft.com/office/drawing/2010/main">
                <a:solidFill>
                  <a:schemeClr val="accent1"/>
                </a:solidFill>
              </a14:hiddenFill>
            </a:ext>
          </a:extLst>
        </p:spPr>
        <p:txBody>
          <a:bodyPr vert="horz" wrap="square" lIns="63500" tIns="45720" rIns="65088"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224" name="Text Placeholder 57">
            <a:extLst>
              <a:ext uri="{FF2B5EF4-FFF2-40B4-BE49-F238E27FC236}">
                <a16:creationId xmlns:a16="http://schemas.microsoft.com/office/drawing/2014/main" id="{FE6E050B-5F2B-A12E-C92C-32E9B9B11CE7}"/>
              </a:ext>
            </a:extLst>
          </p:cNvPr>
          <p:cNvSpPr>
            <a:spLocks noGrp="1"/>
          </p:cNvSpPr>
          <p:nvPr>
            <p:custDataLst>
              <p:tags r:id="rId71"/>
            </p:custDataLst>
          </p:nvPr>
        </p:nvSpPr>
        <p:spPr bwMode="auto">
          <a:xfrm>
            <a:off x="8907463" y="3502025"/>
            <a:ext cx="1863725" cy="630238"/>
          </a:xfrm>
          <a:prstGeom prst="chevron">
            <a:avLst>
              <a:gd name="adj" fmla="val 18136"/>
            </a:avLst>
          </a:prstGeom>
          <a:noFill/>
          <a:ln w="9525" cmpd="sng" algn="ctr">
            <a:solidFill>
              <a:schemeClr val="accent1"/>
            </a:solidFill>
            <a:prstDash val="dash"/>
          </a:ln>
          <a:effectLst/>
        </p:spPr>
        <p:txBody>
          <a:bodyPr vert="horz" wrap="square" lIns="85725" tIns="45720" rIns="85725"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195" name="Text Placeholder 57">
            <a:extLst>
              <a:ext uri="{FF2B5EF4-FFF2-40B4-BE49-F238E27FC236}">
                <a16:creationId xmlns:a16="http://schemas.microsoft.com/office/drawing/2014/main" id="{11A2FA03-C4DE-BECE-9C8B-E607267BBB35}"/>
              </a:ext>
            </a:extLst>
          </p:cNvPr>
          <p:cNvSpPr>
            <a:spLocks noGrp="1"/>
          </p:cNvSpPr>
          <p:nvPr>
            <p:custDataLst>
              <p:tags r:id="rId72"/>
            </p:custDataLst>
          </p:nvPr>
        </p:nvSpPr>
        <p:spPr bwMode="auto">
          <a:xfrm>
            <a:off x="3836988" y="2325688"/>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7" name="Text Placeholder 57">
            <a:extLst>
              <a:ext uri="{FF2B5EF4-FFF2-40B4-BE49-F238E27FC236}">
                <a16:creationId xmlns:a16="http://schemas.microsoft.com/office/drawing/2014/main" id="{92DD16BC-C824-976D-D2C5-93C9D88A2FB7}"/>
              </a:ext>
            </a:extLst>
          </p:cNvPr>
          <p:cNvSpPr>
            <a:spLocks noGrp="1"/>
          </p:cNvSpPr>
          <p:nvPr>
            <p:custDataLst>
              <p:tags r:id="rId73"/>
            </p:custDataLst>
          </p:nvPr>
        </p:nvSpPr>
        <p:spPr bwMode="auto">
          <a:xfrm>
            <a:off x="9009063" y="4676775"/>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6" name="Text Placeholder 57">
            <a:extLst>
              <a:ext uri="{FF2B5EF4-FFF2-40B4-BE49-F238E27FC236}">
                <a16:creationId xmlns:a16="http://schemas.microsoft.com/office/drawing/2014/main" id="{1193FF5D-7013-F406-949E-2CE91AA4E542}"/>
              </a:ext>
            </a:extLst>
          </p:cNvPr>
          <p:cNvSpPr>
            <a:spLocks noGrp="1"/>
          </p:cNvSpPr>
          <p:nvPr>
            <p:custDataLst>
              <p:tags r:id="rId74"/>
            </p:custDataLst>
          </p:nvPr>
        </p:nvSpPr>
        <p:spPr bwMode="auto">
          <a:xfrm>
            <a:off x="6451600" y="3502025"/>
            <a:ext cx="2571750"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99" name="Isosceles Triangle 98">
            <a:extLst>
              <a:ext uri="{FF2B5EF4-FFF2-40B4-BE49-F238E27FC236}">
                <a16:creationId xmlns:a16="http://schemas.microsoft.com/office/drawing/2014/main" id="{198DF951-BD29-9FB2-AEF3-7E41D966335E}"/>
              </a:ext>
            </a:extLst>
          </p:cNvPr>
          <p:cNvSpPr/>
          <p:nvPr>
            <p:custDataLst>
              <p:tags r:id="rId75"/>
            </p:custDataLst>
          </p:nvPr>
        </p:nvSpPr>
        <p:spPr bwMode="gray">
          <a:xfrm>
            <a:off x="3748088" y="5643563"/>
            <a:ext cx="177800" cy="177800"/>
          </a:xfrm>
          <a:prstGeom prst="triangle">
            <a:avLst/>
          </a:prstGeom>
          <a:solidFill>
            <a:schemeClr val="accent1"/>
          </a:solidFill>
          <a:ln w="9525" cmpd="sng"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57">
            <a:extLst>
              <a:ext uri="{FF2B5EF4-FFF2-40B4-BE49-F238E27FC236}">
                <a16:creationId xmlns:a16="http://schemas.microsoft.com/office/drawing/2014/main" id="{F77D9759-B79A-C1DE-3C40-EB03780B8C8D}"/>
              </a:ext>
            </a:extLst>
          </p:cNvPr>
          <p:cNvSpPr>
            <a:spLocks noGrp="1"/>
          </p:cNvSpPr>
          <p:nvPr>
            <p:custDataLst>
              <p:tags r:id="rId76"/>
            </p:custDataLst>
          </p:nvPr>
        </p:nvSpPr>
        <p:spPr bwMode="auto">
          <a:xfrm>
            <a:off x="2882900" y="5843588"/>
            <a:ext cx="1909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sz="1100"/>
              <a:t>Batch Study process going live</a:t>
            </a:r>
            <a:endParaRPr lang="en-US" sz="1400"/>
          </a:p>
        </p:txBody>
      </p:sp>
      <p:sp>
        <p:nvSpPr>
          <p:cNvPr id="7" name="Text Placeholder 57">
            <a:extLst>
              <a:ext uri="{FF2B5EF4-FFF2-40B4-BE49-F238E27FC236}">
                <a16:creationId xmlns:a16="http://schemas.microsoft.com/office/drawing/2014/main" id="{26CA97C4-FB99-477F-F200-BD28701E9D64}"/>
              </a:ext>
            </a:extLst>
          </p:cNvPr>
          <p:cNvSpPr>
            <a:spLocks noGrp="1"/>
          </p:cNvSpPr>
          <p:nvPr>
            <p:custDataLst>
              <p:tags r:id="rId77"/>
            </p:custDataLst>
          </p:nvPr>
        </p:nvSpPr>
        <p:spPr bwMode="auto">
          <a:xfrm>
            <a:off x="554038" y="253365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625250A0-17FA-491A-89AE-D4EE2322BC14}" type="datetime'''''''''''B''''a''''''''''''''''t''''''''c''''h'''''' 0'">
              <a:rPr lang="en-US" altLang="en-US" sz="1400" smtClean="0"/>
              <a:pPr marL="0" lvl="0" indent="0">
                <a:spcBef>
                  <a:spcPct val="0"/>
                </a:spcBef>
                <a:spcAft>
                  <a:spcPct val="0"/>
                </a:spcAft>
                <a:buNone/>
              </a:pPr>
              <a:t>Batch 0</a:t>
            </a:fld>
            <a:endParaRPr lang="en-US" sz="1400"/>
          </a:p>
        </p:txBody>
      </p:sp>
      <p:sp>
        <p:nvSpPr>
          <p:cNvPr id="13" name="Text Placeholder 57">
            <a:extLst>
              <a:ext uri="{FF2B5EF4-FFF2-40B4-BE49-F238E27FC236}">
                <a16:creationId xmlns:a16="http://schemas.microsoft.com/office/drawing/2014/main" id="{C0D6AF10-0D50-70D8-0F91-26A882CC5D6F}"/>
              </a:ext>
            </a:extLst>
          </p:cNvPr>
          <p:cNvSpPr>
            <a:spLocks noGrp="1"/>
          </p:cNvSpPr>
          <p:nvPr>
            <p:custDataLst>
              <p:tags r:id="rId78"/>
            </p:custDataLst>
          </p:nvPr>
        </p:nvSpPr>
        <p:spPr bwMode="auto">
          <a:xfrm>
            <a:off x="554038" y="1808163"/>
            <a:ext cx="639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9A1A8D-EA8E-4385-B0CF-F373CCA9729C}" type="datetime'''''A''''''''c''''''''''ti''''''v''i''t''''y'''">
              <a:rPr lang="en-US" altLang="en-US" sz="1400" b="1" smtClean="0">
                <a:effectLst/>
              </a:rPr>
              <a:pPr marL="0" lvl="0" indent="0">
                <a:spcBef>
                  <a:spcPct val="0"/>
                </a:spcBef>
                <a:spcAft>
                  <a:spcPct val="0"/>
                </a:spcAft>
                <a:buNone/>
              </a:pPr>
              <a:t>Activity</a:t>
            </a:fld>
            <a:endParaRPr lang="en-US" sz="1400" b="1"/>
          </a:p>
        </p:txBody>
      </p:sp>
      <p:sp>
        <p:nvSpPr>
          <p:cNvPr id="8" name="Text Placeholder 57">
            <a:extLst>
              <a:ext uri="{FF2B5EF4-FFF2-40B4-BE49-F238E27FC236}">
                <a16:creationId xmlns:a16="http://schemas.microsoft.com/office/drawing/2014/main" id="{3C3A3C07-8FD9-A92B-4030-8E4FC098EAB2}"/>
              </a:ext>
            </a:extLst>
          </p:cNvPr>
          <p:cNvSpPr>
            <a:spLocks noGrp="1"/>
          </p:cNvSpPr>
          <p:nvPr>
            <p:custDataLst>
              <p:tags r:id="rId79"/>
            </p:custDataLst>
          </p:nvPr>
        </p:nvSpPr>
        <p:spPr bwMode="auto">
          <a:xfrm>
            <a:off x="554038" y="370998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4CDD4F4-F125-4AEF-9657-7CC068A8627E}" type="datetime'''''B''''''at''''''''''''''''''''''''''''''''''''''''c''''h 1'">
              <a:rPr lang="en-US" altLang="en-US" sz="1400" smtClean="0"/>
              <a:pPr marL="0" lvl="0" indent="0">
                <a:spcBef>
                  <a:spcPct val="0"/>
                </a:spcBef>
                <a:spcAft>
                  <a:spcPct val="0"/>
                </a:spcAft>
                <a:buNone/>
              </a:pPr>
              <a:t>Batch 1</a:t>
            </a:fld>
            <a:endParaRPr lang="en-US" sz="1400"/>
          </a:p>
        </p:txBody>
      </p:sp>
      <p:sp>
        <p:nvSpPr>
          <p:cNvPr id="9" name="Text Placeholder 57">
            <a:extLst>
              <a:ext uri="{FF2B5EF4-FFF2-40B4-BE49-F238E27FC236}">
                <a16:creationId xmlns:a16="http://schemas.microsoft.com/office/drawing/2014/main" id="{50362201-28E7-CCDA-E83A-C433C9D95A1F}"/>
              </a:ext>
            </a:extLst>
          </p:cNvPr>
          <p:cNvSpPr>
            <a:spLocks noGrp="1"/>
          </p:cNvSpPr>
          <p:nvPr>
            <p:custDataLst>
              <p:tags r:id="rId80"/>
            </p:custDataLst>
          </p:nvPr>
        </p:nvSpPr>
        <p:spPr bwMode="auto">
          <a:xfrm>
            <a:off x="554038" y="488473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28F5F52F-76ED-40EC-97E3-019D2DFBCF0D}" type="datetime'''''Ba''''''''''''''''''''''tch'''''' ''''''''''''''2'''">
              <a:rPr lang="en-US" altLang="en-US" sz="1400" smtClean="0"/>
              <a:pPr marL="0" lvl="0" indent="0">
                <a:spcBef>
                  <a:spcPct val="0"/>
                </a:spcBef>
                <a:spcAft>
                  <a:spcPct val="0"/>
                </a:spcAft>
                <a:buNone/>
              </a:pPr>
              <a:t>Batch 2</a:t>
            </a:fld>
            <a:endParaRPr lang="en-US" sz="1400"/>
          </a:p>
        </p:txBody>
      </p:sp>
      <p:sp>
        <p:nvSpPr>
          <p:cNvPr id="14" name="Speech Bubble: Rectangle 13">
            <a:extLst>
              <a:ext uri="{FF2B5EF4-FFF2-40B4-BE49-F238E27FC236}">
                <a16:creationId xmlns:a16="http://schemas.microsoft.com/office/drawing/2014/main" id="{4047E552-43A3-9115-A679-E76C9C37B467}"/>
              </a:ext>
            </a:extLst>
          </p:cNvPr>
          <p:cNvSpPr/>
          <p:nvPr/>
        </p:nvSpPr>
        <p:spPr>
          <a:xfrm>
            <a:off x="8430784" y="2139284"/>
            <a:ext cx="2371372" cy="1034279"/>
          </a:xfrm>
          <a:prstGeom prst="wedgeRectCallout">
            <a:avLst>
              <a:gd name="adj1" fmla="val -54442"/>
              <a:gd name="adj2" fmla="val -1994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Following completion of the batch study and confirmation of commitments, ERCOT advances the resulting transmission plan through the RPG process for stakeholder review and governance approval</a:t>
            </a:r>
          </a:p>
        </p:txBody>
      </p:sp>
      <p:grpSp>
        <p:nvGrpSpPr>
          <p:cNvPr id="75" name="Group 74">
            <a:extLst>
              <a:ext uri="{FF2B5EF4-FFF2-40B4-BE49-F238E27FC236}">
                <a16:creationId xmlns:a16="http://schemas.microsoft.com/office/drawing/2014/main" id="{66FC6705-4250-BB77-4BAF-01F22EBFC74A}"/>
              </a:ext>
            </a:extLst>
          </p:cNvPr>
          <p:cNvGrpSpPr/>
          <p:nvPr/>
        </p:nvGrpSpPr>
        <p:grpSpPr>
          <a:xfrm>
            <a:off x="9020712" y="4159250"/>
            <a:ext cx="0" cy="388938"/>
            <a:chOff x="8594632" y="3940175"/>
            <a:chExt cx="0" cy="388938"/>
          </a:xfrm>
        </p:grpSpPr>
        <p:cxnSp>
          <p:nvCxnSpPr>
            <p:cNvPr id="247" name="LineBasicVerticalDefault 244">
              <a:extLst>
                <a:ext uri="{FF2B5EF4-FFF2-40B4-BE49-F238E27FC236}">
                  <a16:creationId xmlns:a16="http://schemas.microsoft.com/office/drawing/2014/main" id="{2C45402E-1712-2C2A-DED2-ECE4E886AA08}"/>
                </a:ext>
              </a:extLst>
            </p:cNvPr>
            <p:cNvCxnSpPr>
              <a:cxnSpLocks/>
            </p:cNvCxnSpPr>
            <p:nvPr>
              <p:custDataLst>
                <p:tags r:id="rId83"/>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LineBasicVerticalDefault 241">
              <a:extLst>
                <a:ext uri="{FF2B5EF4-FFF2-40B4-BE49-F238E27FC236}">
                  <a16:creationId xmlns:a16="http://schemas.microsoft.com/office/drawing/2014/main" id="{64B0CE47-56F7-0246-D141-53E02CE482C6}"/>
                </a:ext>
              </a:extLst>
            </p:cNvPr>
            <p:cNvCxnSpPr>
              <a:cxnSpLocks/>
            </p:cNvCxnSpPr>
            <p:nvPr>
              <p:custDataLst>
                <p:tags r:id="rId84"/>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271F6674-E849-1F8A-A38D-1FED0FD029C9}"/>
              </a:ext>
            </a:extLst>
          </p:cNvPr>
          <p:cNvGrpSpPr/>
          <p:nvPr/>
        </p:nvGrpSpPr>
        <p:grpSpPr>
          <a:xfrm>
            <a:off x="6460735" y="3000382"/>
            <a:ext cx="0" cy="427832"/>
            <a:chOff x="8594632" y="3940175"/>
            <a:chExt cx="0" cy="388938"/>
          </a:xfrm>
        </p:grpSpPr>
        <p:cxnSp>
          <p:nvCxnSpPr>
            <p:cNvPr id="78" name="LineBasicVerticalDefault 244">
              <a:extLst>
                <a:ext uri="{FF2B5EF4-FFF2-40B4-BE49-F238E27FC236}">
                  <a16:creationId xmlns:a16="http://schemas.microsoft.com/office/drawing/2014/main" id="{5DAA019C-18EE-15C7-C767-F021120F4718}"/>
                </a:ext>
              </a:extLst>
            </p:cNvPr>
            <p:cNvCxnSpPr>
              <a:cxnSpLocks/>
            </p:cNvCxnSpPr>
            <p:nvPr>
              <p:custDataLst>
                <p:tags r:id="rId81"/>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LineBasicVerticalDefault 241">
              <a:extLst>
                <a:ext uri="{FF2B5EF4-FFF2-40B4-BE49-F238E27FC236}">
                  <a16:creationId xmlns:a16="http://schemas.microsoft.com/office/drawing/2014/main" id="{A05191E7-2674-1248-3B96-CCB20B967F76}"/>
                </a:ext>
              </a:extLst>
            </p:cNvPr>
            <p:cNvCxnSpPr>
              <a:cxnSpLocks/>
            </p:cNvCxnSpPr>
            <p:nvPr>
              <p:custDataLst>
                <p:tags r:id="rId82"/>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189C30CA-1884-2635-3188-1B68F79079F1}"/>
              </a:ext>
            </a:extLst>
          </p:cNvPr>
          <p:cNvSpPr/>
          <p:nvPr/>
        </p:nvSpPr>
        <p:spPr>
          <a:xfrm>
            <a:off x="1265236" y="2052638"/>
            <a:ext cx="2563810" cy="3481387"/>
          </a:xfrm>
          <a:prstGeom prst="rect">
            <a:avLst/>
          </a:prstGeom>
          <a:solidFill>
            <a:srgbClr val="E6EB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peech Bubble: Rectangle 95">
            <a:extLst>
              <a:ext uri="{FF2B5EF4-FFF2-40B4-BE49-F238E27FC236}">
                <a16:creationId xmlns:a16="http://schemas.microsoft.com/office/drawing/2014/main" id="{26FF7C58-C8FF-0617-04DF-3EECCE21DF20}"/>
              </a:ext>
            </a:extLst>
          </p:cNvPr>
          <p:cNvSpPr/>
          <p:nvPr/>
        </p:nvSpPr>
        <p:spPr>
          <a:xfrm>
            <a:off x="3791480" y="3157082"/>
            <a:ext cx="2371372" cy="940254"/>
          </a:xfrm>
          <a:prstGeom prst="wedgeRectCallout">
            <a:avLst>
              <a:gd name="adj1" fmla="val 57772"/>
              <a:gd name="adj2" fmla="val -26505"/>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A new batch begins every six months, ensuring predictable decision cycles without processing gaps and building on upgrades approved in prior cycles</a:t>
            </a:r>
            <a:endParaRPr lang="en-US" sz="1000">
              <a:solidFill>
                <a:schemeClr val="tx1"/>
              </a:solidFill>
              <a:cs typeface="Arial"/>
            </a:endParaRPr>
          </a:p>
        </p:txBody>
      </p:sp>
      <p:sp>
        <p:nvSpPr>
          <p:cNvPr id="15" name="Sticker">
            <a:extLst>
              <a:ext uri="{FF2B5EF4-FFF2-40B4-BE49-F238E27FC236}">
                <a16:creationId xmlns:a16="http://schemas.microsoft.com/office/drawing/2014/main" id="{731902FB-82F3-0D88-539F-691B73FFB7FC}"/>
              </a:ext>
            </a:extLst>
          </p:cNvPr>
          <p:cNvSpPr txBox="1"/>
          <p:nvPr/>
        </p:nvSpPr>
        <p:spPr>
          <a:xfrm>
            <a:off x="554736" y="1320127"/>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ILLUSTRATIVE</a:t>
            </a:r>
          </a:p>
        </p:txBody>
      </p:sp>
      <p:sp>
        <p:nvSpPr>
          <p:cNvPr id="4" name="Slide Number Placeholder 5">
            <a:extLst>
              <a:ext uri="{FF2B5EF4-FFF2-40B4-BE49-F238E27FC236}">
                <a16:creationId xmlns:a16="http://schemas.microsoft.com/office/drawing/2014/main" id="{75550AA2-D9C6-82DD-EE4B-6BC045E6D95E}"/>
              </a:ext>
            </a:extLst>
          </p:cNvPr>
          <p:cNvSpPr>
            <a:spLocks noGrp="1"/>
          </p:cNvSpPr>
          <p:nvPr>
            <p:ph type="sldNum" sz="quarter" idx="12"/>
          </p:nvPr>
        </p:nvSpPr>
        <p:spPr/>
        <p:txBody>
          <a:bodyPr/>
          <a:lstStyle/>
          <a:p>
            <a:fld id="{BCDE79FB-97BA-492B-8D57-F1373F9ADA95}" type="slidenum">
              <a:rPr lang="en-US" smtClean="0"/>
              <a:t>70</a:t>
            </a:fld>
            <a:endParaRPr lang="en-US"/>
          </a:p>
        </p:txBody>
      </p:sp>
    </p:spTree>
    <p:extLst>
      <p:ext uri="{BB962C8B-B14F-4D97-AF65-F5344CB8AC3E}">
        <p14:creationId xmlns:p14="http://schemas.microsoft.com/office/powerpoint/2010/main" val="414133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AC1D-E4C1-2E8A-35E6-FFEDC79DE114}"/>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FA2A696-61A3-0E52-798E-85A2D2473130}"/>
              </a:ext>
            </a:extLst>
          </p:cNvPr>
          <p:cNvGraphicFramePr>
            <a:graphicFrameLocks noChangeAspect="1"/>
          </p:cNvGraphicFramePr>
          <p:nvPr>
            <p:custDataLst>
              <p:tags r:id="rId2"/>
            </p:custDataLst>
            <p:extLst>
              <p:ext uri="{D42A27DB-BD31-4B8C-83A1-F6EECF244321}">
                <p14:modId xmlns:p14="http://schemas.microsoft.com/office/powerpoint/2010/main" val="416906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FA2A696-61A3-0E52-798E-85A2D247313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436B8ABD-1CC5-1CC6-4911-6EA8456EC23D}"/>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 name="Text Placeholder 2">
            <a:hlinkClick r:id="rId14" action="ppaction://hlinksldjump"/>
            <a:extLst>
              <a:ext uri="{FF2B5EF4-FFF2-40B4-BE49-F238E27FC236}">
                <a16:creationId xmlns:a16="http://schemas.microsoft.com/office/drawing/2014/main" id="{19C2AF4F-7497-BAE9-0A79-A2C0E72211EA}"/>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45" name="Text Placeholder 2">
            <a:extLst>
              <a:ext uri="{FF2B5EF4-FFF2-40B4-BE49-F238E27FC236}">
                <a16:creationId xmlns:a16="http://schemas.microsoft.com/office/drawing/2014/main" id="{73CCED99-C3D1-9A9A-D8C2-3FA398226984}"/>
              </a:ext>
            </a:extLst>
          </p:cNvPr>
          <p:cNvSpPr>
            <a:spLocks noGrp="1"/>
          </p:cNvSpPr>
          <p:nvPr>
            <p:custDataLst>
              <p:tags r:id="rId4"/>
            </p:custDataLst>
          </p:nvPr>
        </p:nvSpPr>
        <p:spPr bwMode="auto">
          <a:xfrm>
            <a:off x="4052888" y="1798638"/>
            <a:ext cx="7594600" cy="639763"/>
          </a:xfrm>
          <a:prstGeom prst="rect">
            <a:avLst/>
          </a:prstGeom>
          <a:solidFill>
            <a:schemeClr val="accent1"/>
          </a:solidFill>
          <a:ln>
            <a:noFill/>
          </a:ln>
          <a:effec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CLR discussion</a:t>
            </a:r>
          </a:p>
        </p:txBody>
      </p:sp>
      <p:sp>
        <p:nvSpPr>
          <p:cNvPr id="10" name="Text Placeholder 2">
            <a:hlinkClick r:id="rId15" action="ppaction://hlinksldjump"/>
            <a:extLst>
              <a:ext uri="{FF2B5EF4-FFF2-40B4-BE49-F238E27FC236}">
                <a16:creationId xmlns:a16="http://schemas.microsoft.com/office/drawing/2014/main" id="{77F4B91C-A939-1103-97DA-D04D65F21E43}"/>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13" name="Text Placeholder 2">
            <a:hlinkClick r:id="rId16" action="ppaction://hlinksldjump"/>
            <a:extLst>
              <a:ext uri="{FF2B5EF4-FFF2-40B4-BE49-F238E27FC236}">
                <a16:creationId xmlns:a16="http://schemas.microsoft.com/office/drawing/2014/main" id="{45405649-A155-A881-F575-B465ECE57E31}"/>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a:cs typeface="Arial"/>
              </a:rPr>
              <a:t>Detailed review of ERCOT comments</a:t>
            </a:r>
            <a:endParaRPr lang="en-US"/>
          </a:p>
        </p:txBody>
      </p:sp>
      <p:sp>
        <p:nvSpPr>
          <p:cNvPr id="16" name="Text Placeholder 2">
            <a:hlinkClick r:id="rId17" action="ppaction://hlinksldjump"/>
            <a:extLst>
              <a:ext uri="{FF2B5EF4-FFF2-40B4-BE49-F238E27FC236}">
                <a16:creationId xmlns:a16="http://schemas.microsoft.com/office/drawing/2014/main" id="{63BBF340-9AAA-724B-6C58-36431033B6CE}"/>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7" name="Text Placeholder 2">
            <a:hlinkClick r:id="rId18" action="ppaction://hlinksldjump"/>
            <a:extLst>
              <a:ext uri="{FF2B5EF4-FFF2-40B4-BE49-F238E27FC236}">
                <a16:creationId xmlns:a16="http://schemas.microsoft.com/office/drawing/2014/main" id="{E0D7F0AB-BB4B-1ECF-83CF-121B8A555BEB}"/>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Project No. 58481 deep-dive</a:t>
            </a:r>
          </a:p>
        </p:txBody>
      </p:sp>
      <p:sp>
        <p:nvSpPr>
          <p:cNvPr id="18" name="Text Placeholder 2">
            <a:hlinkClick r:id="rId19" action="ppaction://hlinksldjump"/>
            <a:extLst>
              <a:ext uri="{FF2B5EF4-FFF2-40B4-BE49-F238E27FC236}">
                <a16:creationId xmlns:a16="http://schemas.microsoft.com/office/drawing/2014/main" id="{2047D79B-1A93-7A6E-AE59-A0E3AE56A434}"/>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489F19CB-8E70-A9F1-3271-37633A8C80CF}"/>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9616FABD-0FE6-87B0-4193-A6CBEA466D65}"/>
              </a:ext>
            </a:extLst>
          </p:cNvPr>
          <p:cNvSpPr>
            <a:spLocks noGrp="1"/>
          </p:cNvSpPr>
          <p:nvPr>
            <p:ph type="sldNum" sz="quarter" idx="12"/>
          </p:nvPr>
        </p:nvSpPr>
        <p:spPr/>
        <p:txBody>
          <a:bodyPr/>
          <a:lstStyle/>
          <a:p>
            <a:fld id="{BCDE79FB-97BA-492B-8D57-F1373F9ADA95}" type="slidenum">
              <a:rPr lang="en-US" smtClean="0"/>
              <a:t>8</a:t>
            </a:fld>
            <a:endParaRPr lang="en-US"/>
          </a:p>
        </p:txBody>
      </p:sp>
    </p:spTree>
    <p:custDataLst>
      <p:tags r:id="rId1"/>
    </p:custDataLst>
    <p:extLst>
      <p:ext uri="{BB962C8B-B14F-4D97-AF65-F5344CB8AC3E}">
        <p14:creationId xmlns:p14="http://schemas.microsoft.com/office/powerpoint/2010/main" val="275166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E0CA-0A97-1951-6118-A170F9DAD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B8D1F-3BD9-02B3-F623-9565BE713C6E}"/>
              </a:ext>
            </a:extLst>
          </p:cNvPr>
          <p:cNvSpPr>
            <a:spLocks noGrp="1"/>
          </p:cNvSpPr>
          <p:nvPr>
            <p:ph type="title"/>
          </p:nvPr>
        </p:nvSpPr>
        <p:spPr/>
        <p:txBody>
          <a:bodyPr/>
          <a:lstStyle/>
          <a:p>
            <a:r>
              <a:rPr lang="en-US"/>
              <a:t>Provisional CLRs – Definition</a:t>
            </a:r>
            <a:r>
              <a:rPr lang="en-US" baseline="30000"/>
              <a:t>1</a:t>
            </a:r>
            <a:endParaRPr lang="en-US"/>
          </a:p>
        </p:txBody>
      </p:sp>
      <p:graphicFrame>
        <p:nvGraphicFramePr>
          <p:cNvPr id="6" name="Content Placeholder 2">
            <a:extLst>
              <a:ext uri="{FF2B5EF4-FFF2-40B4-BE49-F238E27FC236}">
                <a16:creationId xmlns:a16="http://schemas.microsoft.com/office/drawing/2014/main" id="{6B3E0E97-897B-0A7E-DA69-04ACE0F40BBF}"/>
              </a:ext>
            </a:extLst>
          </p:cNvPr>
          <p:cNvGraphicFramePr>
            <a:graphicFrameLocks/>
          </p:cNvGraphicFramePr>
          <p:nvPr/>
        </p:nvGraphicFramePr>
        <p:xfrm>
          <a:off x="406400" y="885289"/>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5665AD0E-E39B-ED27-D577-0774ED068DD3}"/>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2" name="4. Footnote">
            <a:extLst>
              <a:ext uri="{FF2B5EF4-FFF2-40B4-BE49-F238E27FC236}">
                <a16:creationId xmlns:a16="http://schemas.microsoft.com/office/drawing/2014/main" id="{F2D7B15E-30DC-0010-EF57-3EA81E912DFF}"/>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3289691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 name="LILLI_DECK_ID" val="439ac0ef-c625-4080-92c7-eb2b30490373"/>
</p:tagLst>
</file>

<file path=ppt/tags/tag1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00.xml><?xml version="1.0" encoding="utf-8"?>
<p:tagLst xmlns:a="http://schemas.openxmlformats.org/drawingml/2006/main" xmlns:r="http://schemas.openxmlformats.org/officeDocument/2006/relationships" xmlns:p="http://schemas.openxmlformats.org/presentationml/2006/main">
  <p:tag name="NAME" val="SingleBoatText"/>
</p:tagLst>
</file>

<file path=ppt/tags/tag101.xml><?xml version="1.0" encoding="utf-8"?>
<p:tagLst xmlns:a="http://schemas.openxmlformats.org/drawingml/2006/main" xmlns:r="http://schemas.openxmlformats.org/officeDocument/2006/relationships" xmlns:p="http://schemas.openxmlformats.org/presentationml/2006/main">
  <p:tag name="NAME" val="SingleBoatText"/>
</p:tagLst>
</file>

<file path=ppt/tags/tag102.xml><?xml version="1.0" encoding="utf-8"?>
<p:tagLst xmlns:a="http://schemas.openxmlformats.org/drawingml/2006/main" xmlns:r="http://schemas.openxmlformats.org/officeDocument/2006/relationships" xmlns:p="http://schemas.openxmlformats.org/presentationml/2006/main">
  <p:tag name="NAME" val="SingleBoatText"/>
</p:tagLst>
</file>

<file path=ppt/tags/tag103.xml><?xml version="1.0" encoding="utf-8"?>
<p:tagLst xmlns:a="http://schemas.openxmlformats.org/drawingml/2006/main" xmlns:r="http://schemas.openxmlformats.org/officeDocument/2006/relationships" xmlns:p="http://schemas.openxmlformats.org/presentationml/2006/main">
  <p:tag name="NAME" val="SingleBoatText"/>
</p:tagLst>
</file>

<file path=ppt/tags/tag104.xml><?xml version="1.0" encoding="utf-8"?>
<p:tagLst xmlns:a="http://schemas.openxmlformats.org/drawingml/2006/main" xmlns:r="http://schemas.openxmlformats.org/officeDocument/2006/relationships" xmlns:p="http://schemas.openxmlformats.org/presentationml/2006/main">
  <p:tag name="NAME" val="SingleBoatText"/>
</p:tagLst>
</file>

<file path=ppt/tags/tag105.xml><?xml version="1.0" encoding="utf-8"?>
<p:tagLst xmlns:a="http://schemas.openxmlformats.org/drawingml/2006/main" xmlns:r="http://schemas.openxmlformats.org/officeDocument/2006/relationships" xmlns:p="http://schemas.openxmlformats.org/presentationml/2006/main">
  <p:tag name="NAME" val="SingleBoatText"/>
</p:tagLst>
</file>

<file path=ppt/tags/tag106.xml><?xml version="1.0" encoding="utf-8"?>
<p:tagLst xmlns:a="http://schemas.openxmlformats.org/drawingml/2006/main" xmlns:r="http://schemas.openxmlformats.org/officeDocument/2006/relationships" xmlns:p="http://schemas.openxmlformats.org/presentationml/2006/main">
  <p:tag name="NAME" val="SingleBoatText"/>
</p:tagLst>
</file>

<file path=ppt/tags/tag107.xml><?xml version="1.0" encoding="utf-8"?>
<p:tagLst xmlns:a="http://schemas.openxmlformats.org/drawingml/2006/main" xmlns:r="http://schemas.openxmlformats.org/officeDocument/2006/relationships" xmlns:p="http://schemas.openxmlformats.org/presentationml/2006/main">
  <p:tag name="NAME" val="SingleBoatText"/>
</p:tagLst>
</file>

<file path=ppt/tags/tag10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6.xml><?xml version="1.0" encoding="utf-8"?>
<p:tagLst xmlns:a="http://schemas.openxmlformats.org/drawingml/2006/main" xmlns:r="http://schemas.openxmlformats.org/officeDocument/2006/relationships" xmlns:p="http://schemas.openxmlformats.org/presentationml/2006/main">
  <p:tag name="NAME" val="SingleBoatText"/>
</p:tagLst>
</file>

<file path=ppt/tags/tag117.xml><?xml version="1.0" encoding="utf-8"?>
<p:tagLst xmlns:a="http://schemas.openxmlformats.org/drawingml/2006/main" xmlns:r="http://schemas.openxmlformats.org/officeDocument/2006/relationships" xmlns:p="http://schemas.openxmlformats.org/presentationml/2006/main">
  <p:tag name="NAME" val="SingleBoatText"/>
</p:tagLst>
</file>

<file path=ppt/tags/tag118.xml><?xml version="1.0" encoding="utf-8"?>
<p:tagLst xmlns:a="http://schemas.openxmlformats.org/drawingml/2006/main" xmlns:r="http://schemas.openxmlformats.org/officeDocument/2006/relationships" xmlns:p="http://schemas.openxmlformats.org/presentationml/2006/main">
  <p:tag name="NAME" val="SingleBoatText"/>
</p:tagLst>
</file>

<file path=ppt/tags/tag119.xml><?xml version="1.0" encoding="utf-8"?>
<p:tagLst xmlns:a="http://schemas.openxmlformats.org/drawingml/2006/main" xmlns:r="http://schemas.openxmlformats.org/officeDocument/2006/relationships" xmlns:p="http://schemas.openxmlformats.org/presentationml/2006/main">
  <p:tag name="NAME" val="SingleBoatText"/>
</p:tagLst>
</file>

<file path=ppt/tags/tag12.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xml><?xml version="1.0" encoding="utf-8"?>
<p:tagLst xmlns:a="http://schemas.openxmlformats.org/drawingml/2006/main" xmlns:r="http://schemas.openxmlformats.org/officeDocument/2006/relationships" xmlns:p="http://schemas.openxmlformats.org/presentationml/2006/main">
  <p:tag name="NAME" val="SingleBoatText"/>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Lst>
</file>

<file path=ppt/tags/tag122.xml><?xml version="1.0" encoding="utf-8"?>
<p:tagLst xmlns:a="http://schemas.openxmlformats.org/drawingml/2006/main" xmlns:r="http://schemas.openxmlformats.org/officeDocument/2006/relationships" xmlns:p="http://schemas.openxmlformats.org/presentationml/2006/main">
  <p:tag name="NAME" val="SingleBoatText"/>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Lst>
</file>

<file path=ppt/tags/tag124.xml><?xml version="1.0" encoding="utf-8"?>
<p:tagLst xmlns:a="http://schemas.openxmlformats.org/drawingml/2006/main" xmlns:r="http://schemas.openxmlformats.org/officeDocument/2006/relationships" xmlns:p="http://schemas.openxmlformats.org/presentationml/2006/main">
  <p:tag name="NAME" val="SingleBoatText"/>
</p:tagLst>
</file>

<file path=ppt/tags/tag125.xml><?xml version="1.0" encoding="utf-8"?>
<p:tagLst xmlns:a="http://schemas.openxmlformats.org/drawingml/2006/main" xmlns:r="http://schemas.openxmlformats.org/officeDocument/2006/relationships" xmlns:p="http://schemas.openxmlformats.org/presentationml/2006/main">
  <p:tag name="NAME" val="SingleBoatText"/>
</p:tagLst>
</file>

<file path=ppt/tags/tag126.xml><?xml version="1.0" encoding="utf-8"?>
<p:tagLst xmlns:a="http://schemas.openxmlformats.org/drawingml/2006/main" xmlns:r="http://schemas.openxmlformats.org/officeDocument/2006/relationships" xmlns:p="http://schemas.openxmlformats.org/presentationml/2006/main">
  <p:tag name="NAME" val="SingleBoatText"/>
</p:tagLst>
</file>

<file path=ppt/tags/tag127.xml><?xml version="1.0" encoding="utf-8"?>
<p:tagLst xmlns:a="http://schemas.openxmlformats.org/drawingml/2006/main" xmlns:r="http://schemas.openxmlformats.org/officeDocument/2006/relationships" xmlns:p="http://schemas.openxmlformats.org/presentationml/2006/main">
  <p:tag name="NAME" val="SingleBoatText"/>
</p:tagLst>
</file>

<file path=ppt/tags/tag128.xml><?xml version="1.0" encoding="utf-8"?>
<p:tagLst xmlns:a="http://schemas.openxmlformats.org/drawingml/2006/main" xmlns:r="http://schemas.openxmlformats.org/officeDocument/2006/relationships" xmlns:p="http://schemas.openxmlformats.org/presentationml/2006/main">
  <p:tag name="NAME" val="SingleBoatText"/>
</p:tagLst>
</file>

<file path=ppt/tags/tag129.xml><?xml version="1.0" encoding="utf-8"?>
<p:tagLst xmlns:a="http://schemas.openxmlformats.org/drawingml/2006/main" xmlns:r="http://schemas.openxmlformats.org/officeDocument/2006/relationships" xmlns:p="http://schemas.openxmlformats.org/presentationml/2006/main">
  <p:tag name="NAME" val="SingleBoatText"/>
</p:tagLst>
</file>

<file path=ppt/tags/tag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xml><?xml version="1.0" encoding="utf-8"?>
<p:tagLst xmlns:a="http://schemas.openxmlformats.org/drawingml/2006/main" xmlns:r="http://schemas.openxmlformats.org/officeDocument/2006/relationships" xmlns:p="http://schemas.openxmlformats.org/presentationml/2006/main">
  <p:tag name="NAME" val="SingleBoatText"/>
</p:tagLst>
</file>

<file path=ppt/tags/tag131.xml><?xml version="1.0" encoding="utf-8"?>
<p:tagLst xmlns:a="http://schemas.openxmlformats.org/drawingml/2006/main" xmlns:r="http://schemas.openxmlformats.org/officeDocument/2006/relationships" xmlns:p="http://schemas.openxmlformats.org/presentationml/2006/main">
  <p:tag name="NAME" val="SingleBoatText"/>
</p:tagLst>
</file>

<file path=ppt/tags/tag132.xml><?xml version="1.0" encoding="utf-8"?>
<p:tagLst xmlns:a="http://schemas.openxmlformats.org/drawingml/2006/main" xmlns:r="http://schemas.openxmlformats.org/officeDocument/2006/relationships" xmlns:p="http://schemas.openxmlformats.org/presentationml/2006/main">
  <p:tag name="NAME" val="SingleBoatText"/>
</p:tagLst>
</file>

<file path=ppt/tags/tag13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34.xml><?xml version="1.0" encoding="utf-8"?>
<p:tagLst xmlns:a="http://schemas.openxmlformats.org/drawingml/2006/main" xmlns:r="http://schemas.openxmlformats.org/officeDocument/2006/relationships" xmlns:p="http://schemas.openxmlformats.org/presentationml/2006/main">
  <p:tag name="NAME" val="SingleBoatText"/>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SHAPENAME" val="5. Sourc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4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9ta9g.DSL.c2.A1tq3oF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3IIootVrpJElZMvUIS3oV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FPc7ct7J_s9fGgPJa_sd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LzGpPaufBb0W2PtFiF6D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vGhobDjmevxub8ypA5RV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li0.qmGz9X1XIkCVMYN.vg"/>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2.xml><?xml version="1.0" encoding="utf-8"?>
<p:tagLst xmlns:a="http://schemas.openxmlformats.org/drawingml/2006/main" xmlns:r="http://schemas.openxmlformats.org/officeDocument/2006/relationships" xmlns:p="http://schemas.openxmlformats.org/presentationml/2006/main">
  <p:tag name="NAME" val="CustomIcon"/>
</p:tagLst>
</file>

<file path=ppt/tags/tag153.xml><?xml version="1.0" encoding="utf-8"?>
<p:tagLst xmlns:a="http://schemas.openxmlformats.org/drawingml/2006/main" xmlns:r="http://schemas.openxmlformats.org/officeDocument/2006/relationships" xmlns:p="http://schemas.openxmlformats.org/presentationml/2006/main">
  <p:tag name="NAME" val="CustomIcon"/>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56.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57.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58.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59.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60.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61.xml><?xml version="1.0" encoding="utf-8"?>
<p:tagLst xmlns:a="http://schemas.openxmlformats.org/drawingml/2006/main" xmlns:r="http://schemas.openxmlformats.org/officeDocument/2006/relationships" xmlns:p="http://schemas.openxmlformats.org/presentationml/2006/main">
  <p:tag name="NAME" val="CustomIcon"/>
</p:tagLst>
</file>

<file path=ppt/tags/tag1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pYi9olVoCkpZySgUNRjB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R1yXeVzmE8OePdw_ejsk9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wuEw4b8kiAv7MW4l1VH6w"/>
</p:tagLst>
</file>

<file path=ppt/tags/tag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0dFb.a9GCTTqwWRdmkgR5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4mhtB_8lkHscOyXblH0ud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JpKXMTmueLfUAtkPdehGTw"/>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76.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77.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178.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79.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80.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181.xml><?xml version="1.0" encoding="utf-8"?>
<p:tagLst xmlns:a="http://schemas.openxmlformats.org/drawingml/2006/main" xmlns:r="http://schemas.openxmlformats.org/officeDocument/2006/relationships" xmlns:p="http://schemas.openxmlformats.org/presentationml/2006/main">
  <p:tag name="NAME" val="CustomIcon"/>
</p:tagLst>
</file>

<file path=ppt/tags/tag182.xml><?xml version="1.0" encoding="utf-8"?>
<p:tagLst xmlns:a="http://schemas.openxmlformats.org/drawingml/2006/main" xmlns:r="http://schemas.openxmlformats.org/officeDocument/2006/relationships" xmlns:p="http://schemas.openxmlformats.org/presentationml/2006/main">
  <p:tag name="NAME" val="CustomIcon"/>
</p:tagLst>
</file>

<file path=ppt/tags/tag183.xml><?xml version="1.0" encoding="utf-8"?>
<p:tagLst xmlns:a="http://schemas.openxmlformats.org/drawingml/2006/main" xmlns:r="http://schemas.openxmlformats.org/officeDocument/2006/relationships" xmlns:p="http://schemas.openxmlformats.org/presentationml/2006/main">
  <p:tag name="NAME" val="CustomIcon"/>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8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88.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189.xml><?xml version="1.0" encoding="utf-8"?>
<p:tagLst xmlns:a="http://schemas.openxmlformats.org/drawingml/2006/main" xmlns:r="http://schemas.openxmlformats.org/officeDocument/2006/relationships" xmlns:p="http://schemas.openxmlformats.org/presentationml/2006/main">
  <p:tag name="NAME" val="TrackerNumBlue"/>
</p:tagLst>
</file>

<file path=ppt/tags/tag19.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90.xml><?xml version="1.0" encoding="utf-8"?>
<p:tagLst xmlns:a="http://schemas.openxmlformats.org/drawingml/2006/main" xmlns:r="http://schemas.openxmlformats.org/officeDocument/2006/relationships" xmlns:p="http://schemas.openxmlformats.org/presentationml/2006/main">
  <p:tag name="NAME" val="TrackerNumBlue"/>
</p:tagLst>
</file>

<file path=ppt/tags/tag191.xml><?xml version="1.0" encoding="utf-8"?>
<p:tagLst xmlns:a="http://schemas.openxmlformats.org/drawingml/2006/main" xmlns:r="http://schemas.openxmlformats.org/officeDocument/2006/relationships" xmlns:p="http://schemas.openxmlformats.org/presentationml/2006/main">
  <p:tag name="NAME" val="TrackerNumBlue"/>
</p:tagLst>
</file>

<file path=ppt/tags/tag1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0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izyeM7hKY3fKe1PTKnKo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5agYCy07SRT3qeO.1Yr6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0b9o0tNBZ5u1Y2bus81BR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MyavGykm3_8z.q5Infgsu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jbAiFJfI0H.XeBROEUzVZ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hez_Bint3A_CMKtC3jlT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RcOZCXupMBDxUI4slphfA"/>
</p:tagLst>
</file>

<file path=ppt/tags/tag2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1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24.xml><?xml version="1.0" encoding="utf-8"?>
<p:tagLst xmlns:a="http://schemas.openxmlformats.org/drawingml/2006/main" xmlns:r="http://schemas.openxmlformats.org/officeDocument/2006/relationships" xmlns:p="http://schemas.openxmlformats.org/presentationml/2006/main">
  <p:tag name="NAME" val="TrackerNumBlue"/>
</p:tagLst>
</file>

<file path=ppt/tags/tag225.xml><?xml version="1.0" encoding="utf-8"?>
<p:tagLst xmlns:a="http://schemas.openxmlformats.org/drawingml/2006/main" xmlns:r="http://schemas.openxmlformats.org/officeDocument/2006/relationships" xmlns:p="http://schemas.openxmlformats.org/presentationml/2006/main">
  <p:tag name="NAME" val="TrackerNumBlue"/>
</p:tagLst>
</file>

<file path=ppt/tags/tag226.xml><?xml version="1.0" encoding="utf-8"?>
<p:tagLst xmlns:a="http://schemas.openxmlformats.org/drawingml/2006/main" xmlns:r="http://schemas.openxmlformats.org/officeDocument/2006/relationships" xmlns:p="http://schemas.openxmlformats.org/presentationml/2006/main">
  <p:tag name="NAME" val="TrackerNumBlue"/>
</p:tagLst>
</file>

<file path=ppt/tags/tag227.xml><?xml version="1.0" encoding="utf-8"?>
<p:tagLst xmlns:a="http://schemas.openxmlformats.org/drawingml/2006/main" xmlns:r="http://schemas.openxmlformats.org/officeDocument/2006/relationships" xmlns:p="http://schemas.openxmlformats.org/presentationml/2006/main">
  <p:tag name="NAME" val="TrackerNumBlue"/>
</p:tagLst>
</file>

<file path=ppt/tags/tag228.xml><?xml version="1.0" encoding="utf-8"?>
<p:tagLst xmlns:a="http://schemas.openxmlformats.org/drawingml/2006/main" xmlns:r="http://schemas.openxmlformats.org/officeDocument/2006/relationships" xmlns:p="http://schemas.openxmlformats.org/presentationml/2006/main">
  <p:tag name="NAME" val="TrackerNumBlue"/>
</p:tagLst>
</file>

<file path=ppt/tags/tag229.xml><?xml version="1.0" encoding="utf-8"?>
<p:tagLst xmlns:a="http://schemas.openxmlformats.org/drawingml/2006/main" xmlns:r="http://schemas.openxmlformats.org/officeDocument/2006/relationships" xmlns:p="http://schemas.openxmlformats.org/presentationml/2006/main">
  <p:tag name="NAME" val="TrackerNumBlue"/>
</p:tagLst>
</file>

<file path=ppt/tags/tag2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30.xml><?xml version="1.0" encoding="utf-8"?>
<p:tagLst xmlns:a="http://schemas.openxmlformats.org/drawingml/2006/main" xmlns:r="http://schemas.openxmlformats.org/officeDocument/2006/relationships" xmlns:p="http://schemas.openxmlformats.org/presentationml/2006/main">
  <p:tag name="NAME" val="TrackerNumBlue"/>
</p:tagLst>
</file>

<file path=ppt/tags/tag231.xml><?xml version="1.0" encoding="utf-8"?>
<p:tagLst xmlns:a="http://schemas.openxmlformats.org/drawingml/2006/main" xmlns:r="http://schemas.openxmlformats.org/officeDocument/2006/relationships" xmlns:p="http://schemas.openxmlformats.org/presentationml/2006/main">
  <p:tag name="NAME" val="TrackerNumBlu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2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9.xml><?xml version="1.0" encoding="utf-8"?>
<p:tagLst xmlns:a="http://schemas.openxmlformats.org/drawingml/2006/main" xmlns:r="http://schemas.openxmlformats.org/officeDocument/2006/relationships" xmlns:p="http://schemas.openxmlformats.org/presentationml/2006/main">
  <p:tag name="NAME" val="TrackerNumBlu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NAME" val="TrackerNumBlu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NAME" val="TrackerNumBlu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NAME" val="TrackerNumBlu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NAME" val="TrackerNumBlu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4.xml><?xml version="1.0" encoding="utf-8"?>
<p:tagLst xmlns:a="http://schemas.openxmlformats.org/drawingml/2006/main" xmlns:r="http://schemas.openxmlformats.org/officeDocument/2006/relationships" xmlns:p="http://schemas.openxmlformats.org/presentationml/2006/main">
  <p:tag name="NAME" val="TrackerNumBlu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NAME" val="Sticky"/>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NAME" val="TrackerNumBlu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3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1.xml><?xml version="1.0" encoding="utf-8"?>
<p:tagLst xmlns:a="http://schemas.openxmlformats.org/drawingml/2006/main" xmlns:r="http://schemas.openxmlformats.org/officeDocument/2006/relationships" xmlns:p="http://schemas.openxmlformats.org/presentationml/2006/main">
  <p:tag name="NAME" val="TrackerNumBlu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NAME" val="TrackerNumBlu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31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11.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12.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13.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1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1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16.xml><?xml version="1.0" encoding="utf-8"?>
<p:tagLst xmlns:a="http://schemas.openxmlformats.org/drawingml/2006/main" xmlns:r="http://schemas.openxmlformats.org/officeDocument/2006/relationships" xmlns:p="http://schemas.openxmlformats.org/presentationml/2006/main">
  <p:tag name="NAME" val="TrackerNumBlue"/>
</p:tagLst>
</file>

<file path=ppt/tags/tag317.xml><?xml version="1.0" encoding="utf-8"?>
<p:tagLst xmlns:a="http://schemas.openxmlformats.org/drawingml/2006/main" xmlns:r="http://schemas.openxmlformats.org/officeDocument/2006/relationships" xmlns:p="http://schemas.openxmlformats.org/presentationml/2006/main">
  <p:tag name="NAME" val="TrackerNumBlue"/>
</p:tagLst>
</file>

<file path=ppt/tags/tag318.xml><?xml version="1.0" encoding="utf-8"?>
<p:tagLst xmlns:a="http://schemas.openxmlformats.org/drawingml/2006/main" xmlns:r="http://schemas.openxmlformats.org/officeDocument/2006/relationships" xmlns:p="http://schemas.openxmlformats.org/presentationml/2006/main">
  <p:tag name="NAME" val="TrackerNumBlue"/>
</p:tagLst>
</file>

<file path=ppt/tags/tag319.xml><?xml version="1.0" encoding="utf-8"?>
<p:tagLst xmlns:a="http://schemas.openxmlformats.org/drawingml/2006/main" xmlns:r="http://schemas.openxmlformats.org/officeDocument/2006/relationships" xmlns:p="http://schemas.openxmlformats.org/presentationml/2006/main">
  <p:tag name="NAME" val="TrackerNumBlu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oi4GV2RRD_g82yctQPDOg"/>
</p:tagLst>
</file>

<file path=ppt/tags/tag320.xml><?xml version="1.0" encoding="utf-8"?>
<p:tagLst xmlns:a="http://schemas.openxmlformats.org/drawingml/2006/main" xmlns:r="http://schemas.openxmlformats.org/officeDocument/2006/relationships" xmlns:p="http://schemas.openxmlformats.org/presentationml/2006/main">
  <p:tag name="NAME" val="TrackerNumBlue"/>
</p:tagLst>
</file>

<file path=ppt/tags/tag321.xml><?xml version="1.0" encoding="utf-8"?>
<p:tagLst xmlns:a="http://schemas.openxmlformats.org/drawingml/2006/main" xmlns:r="http://schemas.openxmlformats.org/officeDocument/2006/relationships" xmlns:p="http://schemas.openxmlformats.org/presentationml/2006/main">
  <p:tag name="NAME" val="TrackerNumBlu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24.xml><?xml version="1.0" encoding="utf-8"?>
<p:tagLst xmlns:a="http://schemas.openxmlformats.org/drawingml/2006/main" xmlns:r="http://schemas.openxmlformats.org/officeDocument/2006/relationships" xmlns:p="http://schemas.openxmlformats.org/presentationml/2006/main">
  <p:tag name="NAME" val="TrackerNumBlu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7.xml><?xml version="1.0" encoding="utf-8"?>
<p:tagLst xmlns:a="http://schemas.openxmlformats.org/drawingml/2006/main" xmlns:r="http://schemas.openxmlformats.org/officeDocument/2006/relationships" xmlns:p="http://schemas.openxmlformats.org/presentationml/2006/main">
  <p:tag name="NAME" val="TrackerNumBlu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NAME" val="TrackerNumBlu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NAME" val="TrackerNumBlu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335.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9.xml><?xml version="1.0" encoding="utf-8"?>
<p:tagLst xmlns:a="http://schemas.openxmlformats.org/drawingml/2006/main" xmlns:r="http://schemas.openxmlformats.org/officeDocument/2006/relationships" xmlns:p="http://schemas.openxmlformats.org/presentationml/2006/main">
  <p:tag name="NAME" val="TrackerNumBlu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4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47.xml><?xml version="1.0" encoding="utf-8"?>
<p:tagLst xmlns:a="http://schemas.openxmlformats.org/drawingml/2006/main" xmlns:r="http://schemas.openxmlformats.org/officeDocument/2006/relationships" xmlns:p="http://schemas.openxmlformats.org/presentationml/2006/main">
  <p:tag name="NAME" val="TrackerNumBlu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NAME" val="TrackerNumBlu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Ab.GZ4SGLlbxvKurN7mTT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5tctMR6rjo2ivoaYh1hur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6EjGruupyteJLPpzXc6T8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tpcTzW_XF_OhPJT.1HvAN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1MX2ObwNTfOG1LkNewRE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J3CQSvFmBVQZIZeyJf7Veg"/>
</p:tagLst>
</file>

<file path=ppt/tags/tag3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leJQ_QwDD.bIeHEL205ej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FRRaPqCC5VaDhaPtz2avU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d_1.q.XM42mMfX_AmE7G5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hr02CdNDqWWkoMFt4F9d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GW9cqzi2SHFStsEtVo1z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EEeCJVDc1WTh00ysF9ZQg"/>
</p:tagLst>
</file>

<file path=ppt/tags/tag378.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bo4bPyRVBTX3dOtg25GDB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6Pgjy2.3CFZsCBUJFLKm6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ixdaS9cW9Hsn5FUYumWPN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AU5qIyFSQwdL_Wy7sfWA2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6FLtujPnNyaoRh17tMBC9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iKErYvc186qMsspAJtNdn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8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FzUoM6RAqT0q9gEjXjjSr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QjMy8jGHP6xn4IM9_WUm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C3hyMdsgmsOojD4_tn6C_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Qnk_xXjK8VMrtVDTuP7SI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06GqSvdicgp5jhT_tzic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K76U7jfybBOtsNhbekHY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NUogbNa8IyN87gnIiFWP9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kLYURQes5hozUjimueDu5g"/>
</p:tagLst>
</file>

<file path=ppt/tags/tag4.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uhrSviHt97c5AdLU.UNIy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JL1BQLO_YvjvQsZwTqeCv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AE9TbmkjZAXqmNFwaIJsf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tMQmdQwUQd_RHjybJ4q0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tleddwsvy9JkKVABqDyzB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pS0JBy8qifvBHUFBA6sY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slXmY7KGJ_o7JlbrxGkSG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6ESeIy3ORnlt0vAuVaKZd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IckDUUhQ8d_503gwqTxDy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zBWc8yerEUdBLtrIsoYA9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MeunwN7m126Tws3eJ7atpA"/>
</p:tagLst>
</file>

<file path=ppt/tags/tag4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CuRbTijxPfDEWlwACs._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sl4QsD5YBwChW2zgYqEJJ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iKoJrzmbrfrjirQn3beXN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Js0jaS9hP2KUUzU82V1iL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OcSJvgUT6obt_1Db_Dmkw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xTdI6XaHuRckqT.1OSjOF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FxdNtWu9yd6VM1cYg0hS9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NZ3k1JuLqzSe.NaO7TpD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OveFTZnDlqBLiszfZhPm4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PEusgUSwtDPZKPkVPGZKq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vx7f0u1KMjTA_zq.yW5mr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Ei7EHsgNm8OxHUXZY6r5D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b0BoOwRiVR40GLtdPwvO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O9VwJS7qzY9UVTRPTBsCX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6tm72hepL7v3gAuQCK82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vpFUCIQMjhjcjEzyFVhBag"/>
</p:tagLst>
</file>

<file path=ppt/tags/tag4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5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Nv6sAU9Fm81LZ76KHe.Oh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CRbyZNygg70HOqP.kCug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X4VdLuCD9Ty_M._1rNzV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G58zyNkRgw4oAl9WZD7O6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xq1f7VLIwJ3.hFoZR2yQ9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WryUpl.QHSST7SPXn1Cw2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QOSKsTNd1cVWlR_V.fl9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RCahiJZHc2eiicC_WiLK4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qivZv17McewAEN5SYAeNr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69ZwEkwnizXCmYWQ6.Yts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qmri4lKQ5tYDDrMTk7Q7h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gyprnspgKEgjJvLGkuiF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79Qy7SgoEOq3QOCzFL1.k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jTuaXC6EBoYhsrgat83So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l3gGfb5TNPQ6NM.LroWd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0daG9yQ8vIGQk4bomxlTg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2UTj9nGpezDoCjNuvY1nP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sp7N9_TvY2ZTRykr6jvtq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NeDswBdOQ.nom9C3rcGL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wgnzy8UYxNQyZpXlUOUo1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EQPk4lXugTQ0XGbl4bN3yA"/>
</p:tagLst>
</file>

<file path=ppt/tags/tag473.xml><?xml version="1.0" encoding="utf-8"?>
<p:tagLst xmlns:a="http://schemas.openxmlformats.org/drawingml/2006/main" xmlns:r="http://schemas.openxmlformats.org/officeDocument/2006/relationships" xmlns:p="http://schemas.openxmlformats.org/presentationml/2006/main">
  <p:tag name="NAME" val="LineBasicStrong"/>
</p:tagLst>
</file>

<file path=ppt/tags/tag47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7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47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NAME" val="LineBasicStrong"/>
</p:tagLst>
</file>

<file path=ppt/tags/tag47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48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2.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3.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7.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8.xml><?xml version="1.0" encoding="utf-8"?>
<p:tagLst xmlns:a="http://schemas.openxmlformats.org/drawingml/2006/main" xmlns:r="http://schemas.openxmlformats.org/officeDocument/2006/relationships" xmlns:p="http://schemas.openxmlformats.org/presentationml/2006/main">
  <p:tag name="NAME" val="LineBasicStrong"/>
</p:tagLst>
</file>

<file path=ppt/tags/tag48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9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2.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3.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8.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9.xml><?xml version="1.0" encoding="utf-8"?>
<p:tagLst xmlns:a="http://schemas.openxmlformats.org/drawingml/2006/main" xmlns:r="http://schemas.openxmlformats.org/officeDocument/2006/relationships" xmlns:p="http://schemas.openxmlformats.org/presentationml/2006/main">
  <p:tag name="NAME" val="LineBasicStro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500.xml><?xml version="1.0" encoding="utf-8"?>
<p:tagLst xmlns:a="http://schemas.openxmlformats.org/drawingml/2006/main" xmlns:r="http://schemas.openxmlformats.org/officeDocument/2006/relationships" xmlns:p="http://schemas.openxmlformats.org/presentationml/2006/main">
  <p:tag name="NAME" val="LineBasicStrong"/>
</p:tagLst>
</file>

<file path=ppt/tags/tag501.xml><?xml version="1.0" encoding="utf-8"?>
<p:tagLst xmlns:a="http://schemas.openxmlformats.org/drawingml/2006/main" xmlns:r="http://schemas.openxmlformats.org/officeDocument/2006/relationships" xmlns:p="http://schemas.openxmlformats.org/presentationml/2006/main">
  <p:tag name="NAME" val="LineBasicStron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8.xml><?xml version="1.0" encoding="utf-8"?>
<p:tagLst xmlns:a="http://schemas.openxmlformats.org/drawingml/2006/main" xmlns:r="http://schemas.openxmlformats.org/officeDocument/2006/relationships" xmlns:p="http://schemas.openxmlformats.org/presentationml/2006/main">
  <p:tag name="NAME" val="TrackerNumBlue"/>
</p:tagLst>
</file>

<file path=ppt/tags/tag509.xml><?xml version="1.0" encoding="utf-8"?>
<p:tagLst xmlns:a="http://schemas.openxmlformats.org/drawingml/2006/main" xmlns:r="http://schemas.openxmlformats.org/officeDocument/2006/relationships" xmlns:p="http://schemas.openxmlformats.org/presentationml/2006/main">
  <p:tag name="NAME" val="TrackerNumBlu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510.xml><?xml version="1.0" encoding="utf-8"?>
<p:tagLst xmlns:a="http://schemas.openxmlformats.org/drawingml/2006/main" xmlns:r="http://schemas.openxmlformats.org/officeDocument/2006/relationships" xmlns:p="http://schemas.openxmlformats.org/presentationml/2006/main">
  <p:tag name="NAME" val="TrackerNumBlue"/>
</p:tagLst>
</file>

<file path=ppt/tags/tag511.xml><?xml version="1.0" encoding="utf-8"?>
<p:tagLst xmlns:a="http://schemas.openxmlformats.org/drawingml/2006/main" xmlns:r="http://schemas.openxmlformats.org/officeDocument/2006/relationships" xmlns:p="http://schemas.openxmlformats.org/presentationml/2006/main">
  <p:tag name="NAME" val="TrackerNumBlue"/>
</p:tagLst>
</file>

<file path=ppt/tags/tag512.xml><?xml version="1.0" encoding="utf-8"?>
<p:tagLst xmlns:a="http://schemas.openxmlformats.org/drawingml/2006/main" xmlns:r="http://schemas.openxmlformats.org/officeDocument/2006/relationships" xmlns:p="http://schemas.openxmlformats.org/presentationml/2006/main">
  <p:tag name="NAME" val="TrackerNumBlu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0rkP3.Xgd_z1wfrNHj9VFg"/>
</p:tagLst>
</file>

<file path=ppt/tags/tag5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1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1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1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1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520.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2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2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2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mrUj_aNBsHV9PnXnSNZoKg"/>
</p:tagLst>
</file>

<file path=ppt/tags/tag5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2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2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530.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3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5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4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4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4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8.xml><?xml version="1.0" encoding="utf-8"?>
<p:tagLst xmlns:a="http://schemas.openxmlformats.org/drawingml/2006/main" xmlns:r="http://schemas.openxmlformats.org/officeDocument/2006/relationships" xmlns:p="http://schemas.openxmlformats.org/presentationml/2006/main">
  <p:tag name="SHAPENAME" val="5. Source"/>
</p:tagLst>
</file>

<file path=ppt/tags/tag5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5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1.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2.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6.xml><?xml version="1.0" encoding="utf-8"?>
<p:tagLst xmlns:a="http://schemas.openxmlformats.org/drawingml/2006/main" xmlns:r="http://schemas.openxmlformats.org/officeDocument/2006/relationships" xmlns:p="http://schemas.openxmlformats.org/presentationml/2006/main">
  <p:tag name="SHAPENAME" val="5. Source"/>
</p:tagLst>
</file>

<file path=ppt/tags/tag557.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9.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560.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3.xml><?xml version="1.0" encoding="utf-8"?>
<p:tagLst xmlns:a="http://schemas.openxmlformats.org/drawingml/2006/main" xmlns:r="http://schemas.openxmlformats.org/officeDocument/2006/relationships" xmlns:p="http://schemas.openxmlformats.org/presentationml/2006/main">
  <p:tag name="SHAPENAME" val="5. Source"/>
</p:tagLst>
</file>

<file path=ppt/tags/tag564.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5.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6.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7.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57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5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vveF__CrQUTGcWBm.eyjR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oGQqzHywfIoU4Za8Eulxc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noPHpjo7CNDh2ESUL.koQ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yXzqm66T6KQox_sS7LuZ_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jDanq5.9mTPjgGrn0tsno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kSh3TwETxRrSbRgLE10_a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Syp3eIG6zTjvsscMTUhD7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8OSFXA6y5NswKreO3m6h9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_CDgqcAHQHMBvVgSnU7X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TCRr2xtjBygL3Cb2ZbS3b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nsoraEif1YEexV3uFH3r5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pNmRfWJwiwMlxeMuYx_hl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ebwy.AQDyubInu.dCHccc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kIS0NI2VFVyH9Nl6PR01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93KC4IUwPNEUaj9cRj9Ot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HiyyfwT_VP5_55WXDiZe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ymTzTKAdrF1f6snhEodtM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tbfyAIBWBOdXnoxMqKOba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wwJwf2H6FKbf9lhzaNdm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mRAk_VUW7P3As2thGuUro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ZGBs97N89GB9xQdbuVec1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abiJMuyZ0SDw2ZD8TnMbx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Swc8hzbtpPCZRh6bT0Eii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OdZi8QBmxsTD3pp_.BoRZ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TUeXltfS5ZduA5j9._fBQ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ABxuV5RM5oB4oK9pBpa79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v.02gpFqT9C_soTG7dB8m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9hpJebU3szqVVO0auhyUt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dB28mnoudGoVCcdS8Ca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02yK8VGYqT3dfMvaTRVNy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kHyD1WxsUk6ejr6TsFQNj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PAYQwZwE6gcEsBv1kjQlB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QGoke5iQJF4Y2lTTOMQRu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KANeT3OSftzE9v3A5Xmfp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fIGBJTmiYTKCKIQjcrgy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EXUIyCt9LTT5YWr1FajhH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65gvE.TknzJGNyLfx7x9Z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BGX3sScn3i72PF7zEeV20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xs5kAfTrjISo4n4WSaca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Y4q1fQ5_yIbBktqo_UBWA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MP3bpGRC8uFn3MQwGXLCP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0KQ7Vn2XSGkKHCwQqqCG9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6nbJ_gAPga6JMCiuproso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cx.A.fZ7if58GN6xkm_l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f1xWfXbFKJB5ZrHOvQRnN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FSDIBINd6R93HOf4xsrUP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OPCFpaQzTXBGKMkVKzuhg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D7KysC8BgVe0veJuxwls5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Rgl5w.EnpqzCTyzNJ36R1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9zYKsHuaXeE8dYQeGWi0p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1RtvPYsYB7eA2njTZiJDf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dXCD4hZQTBetZMvITZVFE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_._vXPaDyb1Y5wHsba8h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TBRrdMiE4T.K3lko87075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ltWwLQshtGg2_.MbyLUoj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DkChGBg7Uj11BdsSbXNgc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NibdSOfLM8.K4Gb0AL7y2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ib7fUDng6J7Y05K4cL6zl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swlQiqDM9MhLOt86Y9rAk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YpZGkWaMZQ0uPnHjyPNMo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4D_NoZtPYF6N5PdC2lhBf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c2RvRTOK9xUvd4t7RD6q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Ukr9ndb..N8v7A6HK35T7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vKsuBplAs2yUTM4tF4B.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BXZwAcYVQZ1OKdXvr7orF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OMQ5MUWDbf9wlZizXTMv1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fuWlvtae5IhnZj__DOmGG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rrjVVS3p6svKaBWPYDPGg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onGO74tQFEh2WvQ6vFzm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TjT.52NWKJ2W2w1LE292E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Ak8US7obe6_BOvm7qG6KZ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wxX4r7LLYt4__DWk1qma5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kBsa.4mIJaP8rB45ifwI2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jIg1WJrbCoDsuL4cJKQV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DfV.TC0Wbv5eu6Kutc0Mg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Mflmvw2CTE.AuwTdWGv1f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Cgg_VHnVKyUTUyLSUoySf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ZkfrpE_Dw.IqZkJG.Xr9z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EAZJwKS0I7gMN9AdzXcVn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670.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671.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672.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673.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3751E65F-FD4E-48E3-943B-7C4D6ACA598C}">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13926</Words>
  <Application>Microsoft Office PowerPoint</Application>
  <PresentationFormat>Widescreen</PresentationFormat>
  <Paragraphs>1449</Paragraphs>
  <Slides>70</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81" baseType="lpstr">
      <vt:lpstr>Arial</vt:lpstr>
      <vt:lpstr>Segoe UI</vt:lpstr>
      <vt:lpstr>Calibri</vt:lpstr>
      <vt:lpstr>Georgia</vt:lpstr>
      <vt:lpstr>Wingdings</vt:lpstr>
      <vt:lpstr>Courier New</vt:lpstr>
      <vt:lpstr>Aptos Black</vt:lpstr>
      <vt:lpstr>Aptos</vt:lpstr>
      <vt:lpstr>Cover</vt:lpstr>
      <vt:lpstr>Page Design</vt:lpstr>
      <vt:lpstr>think-cell Slide</vt:lpstr>
      <vt:lpstr>PowerPoint Presentation</vt:lpstr>
      <vt:lpstr>Agenda</vt:lpstr>
      <vt:lpstr>Agenda</vt:lpstr>
      <vt:lpstr>Batch Zero Revision Request Timeline</vt:lpstr>
      <vt:lpstr>Revision Request Process Flow</vt:lpstr>
      <vt:lpstr>Related PUCT Activities</vt:lpstr>
      <vt:lpstr>Reminder of Scope and Priorities for Workshops</vt:lpstr>
      <vt:lpstr>Agenda</vt:lpstr>
      <vt:lpstr>Provisional CLRs – Definition1</vt:lpstr>
      <vt:lpstr>Provisional CLRs – Structure of Revision Requests1</vt:lpstr>
      <vt:lpstr>PCLR Language – Foundational Concepts1</vt:lpstr>
      <vt:lpstr>Provisional Controllable Load Resources (PCLRs) in Batch Zero1</vt:lpstr>
      <vt:lpstr>Provision CLR (PCLR) – Dynamic Bid Capping Process</vt:lpstr>
      <vt:lpstr>Agenda</vt:lpstr>
      <vt:lpstr>BYOG Objectives: Allocation, Coordination, and Operating Agreement</vt:lpstr>
      <vt:lpstr>Conceptual Batch Zero BYOG operating configurations for Large Load interconnection3</vt:lpstr>
      <vt:lpstr>Up to date BYOG concept scales from islanded to grid-interactive with increasing complexity</vt:lpstr>
      <vt:lpstr>Agenda</vt:lpstr>
      <vt:lpstr>Key updates in April 4 PGRR145 ERCOT comments (vs. March 17 ones)</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 Principles for ERCOT's Proposed Batch Zero Criteria</vt:lpstr>
      <vt:lpstr>Eligibility flowchart: how to assess if a load is included for Batch Zero?</vt:lpstr>
      <vt:lpstr>Deep-dive: “Included as base load” (1/2)</vt:lpstr>
      <vt:lpstr>Deep-dive: “Included as base load” (2/2)</vt:lpstr>
      <vt:lpstr>PowerPoint Presentation</vt:lpstr>
      <vt:lpstr>PowerPoint Presentation</vt:lpstr>
      <vt:lpstr>PowerPoint Presentation</vt:lpstr>
      <vt:lpstr>PowerPoint Presentation</vt:lpstr>
      <vt:lpstr>PowerPoint Presentation</vt:lpstr>
      <vt:lpstr>Agenda</vt:lpstr>
      <vt:lpstr>Comments Filed after Workshop #6 (March 30, 2026) </vt:lpstr>
      <vt:lpstr>Agenda</vt:lpstr>
      <vt:lpstr>Agenda</vt:lpstr>
      <vt:lpstr>Defining study validity: trade-off between certainty and system reliability</vt:lpstr>
      <vt:lpstr>Proposed Batch inclusion and treatment depend on timing of study completion and milestone achievement</vt:lpstr>
      <vt:lpstr>Proposed Batch inclusion and treatment depend on timing of study completion and milestone achievement</vt:lpstr>
      <vt:lpstr>PGRR145 Study Validity FAQ</vt:lpstr>
      <vt:lpstr>Two approaches to allocating future MWs: early certainty vs. alignment with transmission development</vt:lpstr>
      <vt:lpstr>Controllable Load Resource Rules</vt:lpstr>
      <vt:lpstr>Co-Location with Existing Generation Rules</vt:lpstr>
      <vt:lpstr>Co-Location with New Generation Rules</vt:lpstr>
      <vt:lpstr>Provisional Controllable Load Resources (PCLRs) in Batch Zero1</vt:lpstr>
      <vt:lpstr>Provisional Controllable Load Resources (PCLRs) in Batch Zero1</vt:lpstr>
      <vt:lpstr>Provisional Controllable Load Resources (PCLRs) in Batch Zero1</vt:lpstr>
      <vt:lpstr>Incorporating PUC Project 58481 into Batch Zero: Two Implementation Pathways</vt:lpstr>
      <vt:lpstr>Stakeholder feedback received to date</vt:lpstr>
      <vt:lpstr>Stakeholder feedback highlights: key themes across submissions</vt:lpstr>
      <vt:lpstr>Stakeholder feedback concentrates on legacy project treatment and study validity in Batch Zero</vt:lpstr>
      <vt:lpstr>Deep dive: Section 9.2 stakeholder feedback on eligibility and study validity</vt:lpstr>
      <vt:lpstr>Study validity and re-evaluation (9.2.1.4): stakeholder feedback deep-dive</vt:lpstr>
      <vt:lpstr>Base load eligibility criteria (9.2.1.1): stakeholder feedback deep-dive</vt:lpstr>
      <vt:lpstr>Frequently Asked Questions (1/3)</vt:lpstr>
      <vt:lpstr>Frequently Asked Questions (2/3)</vt:lpstr>
      <vt:lpstr>Frequently Asked Questions (3/3)</vt:lpstr>
      <vt:lpstr>PowerPoint Presentation</vt:lpstr>
      <vt:lpstr>Steady-State Batch Study process: 6-month study cadence with continuous planning integration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31</cp:revision>
  <dcterms:created xsi:type="dcterms:W3CDTF">2026-03-23T21:54:52Z</dcterms:created>
  <dcterms:modified xsi:type="dcterms:W3CDTF">2026-04-09T14:59:10Z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MSIP_Label_7084cbda-52b8-46fb-a7b7-cb5bd465ed85_Enabled">
    <vt:lpwstr>true</vt:lpwstr>
  </property>
  <property fmtid="{D5CDD505-2E9C-101B-9397-08002B2CF9AE}" pid="12" name="MSIP_Label_7084cbda-52b8-46fb-a7b7-cb5bd465ed85_SetDate">
    <vt:lpwstr>2026-03-23T22:29:58Z</vt:lpwstr>
  </property>
  <property fmtid="{D5CDD505-2E9C-101B-9397-08002B2CF9AE}" pid="13" name="MSIP_Label_7084cbda-52b8-46fb-a7b7-cb5bd465ed85_Method">
    <vt:lpwstr>Standard</vt:lpwstr>
  </property>
  <property fmtid="{D5CDD505-2E9C-101B-9397-08002B2CF9AE}" pid="14" name="MSIP_Label_7084cbda-52b8-46fb-a7b7-cb5bd465ed85_Name">
    <vt:lpwstr>Internal</vt:lpwstr>
  </property>
  <property fmtid="{D5CDD505-2E9C-101B-9397-08002B2CF9AE}" pid="15" name="MSIP_Label_7084cbda-52b8-46fb-a7b7-cb5bd465ed85_SiteId">
    <vt:lpwstr>0afb747d-bff7-4596-a9fc-950ef9e0ec45</vt:lpwstr>
  </property>
  <property fmtid="{D5CDD505-2E9C-101B-9397-08002B2CF9AE}" pid="16" name="MSIP_Label_7084cbda-52b8-46fb-a7b7-cb5bd465ed85_ActionId">
    <vt:lpwstr>508ae287-7fd8-4e1f-aa98-6eff3bb679d0</vt:lpwstr>
  </property>
  <property fmtid="{D5CDD505-2E9C-101B-9397-08002B2CF9AE}" pid="17" name="MSIP_Label_7084cbda-52b8-46fb-a7b7-cb5bd465ed85_ContentBits">
    <vt:lpwstr>0</vt:lpwstr>
  </property>
  <property fmtid="{D5CDD505-2E9C-101B-9397-08002B2CF9AE}" pid="18" name="MSIP_Label_7084cbda-52b8-46fb-a7b7-cb5bd465ed85_Tag">
    <vt:lpwstr>10, 3, 0, 2</vt:lpwstr>
  </property>
  <property fmtid="{D5CDD505-2E9C-101B-9397-08002B2CF9AE}" pid="19" name="ContentTypeId">
    <vt:lpwstr>0x0101003CD0E9D229717A45A0F014C745A02018</vt:lpwstr>
  </property>
  <property fmtid="{D5CDD505-2E9C-101B-9397-08002B2CF9AE}" pid="20" name="_dlc_DocIdItemGuid">
    <vt:lpwstr>53e0cc00-e05c-4015-9dce-64d84636a75b</vt:lpwstr>
  </property>
</Properties>
</file>