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7" r:id="rId8"/>
    <p:sldId id="265" r:id="rId9"/>
    <p:sldId id="268" r:id="rId10"/>
    <p:sldId id="266" r:id="rId11"/>
    <p:sldId id="270" r:id="rId12"/>
    <p:sldId id="269" r:id="rId13"/>
    <p:sldId id="27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91" d="100"/>
          <a:sy n="91" d="100"/>
        </p:scale>
        <p:origin x="2466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0.23</c:v>
                </c:pt>
                <c:pt idx="1">
                  <c:v>0.37</c:v>
                </c:pt>
                <c:pt idx="2">
                  <c:v>0.27</c:v>
                </c:pt>
                <c:pt idx="3">
                  <c:v>0.38</c:v>
                </c:pt>
                <c:pt idx="4">
                  <c:v>0.32</c:v>
                </c:pt>
                <c:pt idx="5">
                  <c:v>0.32</c:v>
                </c:pt>
                <c:pt idx="6">
                  <c:v>0.36</c:v>
                </c:pt>
                <c:pt idx="7">
                  <c:v>0.36</c:v>
                </c:pt>
                <c:pt idx="8">
                  <c:v>0.41</c:v>
                </c:pt>
                <c:pt idx="9">
                  <c:v>0.41</c:v>
                </c:pt>
                <c:pt idx="10">
                  <c:v>0.41</c:v>
                </c:pt>
                <c:pt idx="11">
                  <c:v>0.37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Sheet1!$C$31:$C$42</c:f>
              <c:numCache>
                <c:formatCode>General</c:formatCode>
                <c:ptCount val="12"/>
                <c:pt idx="0">
                  <c:v>1.17</c:v>
                </c:pt>
                <c:pt idx="1">
                  <c:v>1.07</c:v>
                </c:pt>
                <c:pt idx="2">
                  <c:v>0.96</c:v>
                </c:pt>
                <c:pt idx="3">
                  <c:v>1.0900000000000001</c:v>
                </c:pt>
                <c:pt idx="4">
                  <c:v>2.31</c:v>
                </c:pt>
                <c:pt idx="5">
                  <c:v>2.12</c:v>
                </c:pt>
                <c:pt idx="6">
                  <c:v>2.11</c:v>
                </c:pt>
                <c:pt idx="7">
                  <c:v>2.11</c:v>
                </c:pt>
                <c:pt idx="8">
                  <c:v>1.76</c:v>
                </c:pt>
                <c:pt idx="9">
                  <c:v>1.36</c:v>
                </c:pt>
                <c:pt idx="10">
                  <c:v>1.23</c:v>
                </c:pt>
                <c:pt idx="11">
                  <c:v>1.36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Sheet1!$D$31:$D$42</c:f>
              <c:numCache>
                <c:formatCode>General</c:formatCode>
                <c:ptCount val="12"/>
                <c:pt idx="0">
                  <c:v>0.41</c:v>
                </c:pt>
                <c:pt idx="1">
                  <c:v>0.59</c:v>
                </c:pt>
                <c:pt idx="2">
                  <c:v>0.43</c:v>
                </c:pt>
                <c:pt idx="3">
                  <c:v>0.54</c:v>
                </c:pt>
                <c:pt idx="4">
                  <c:v>0.41</c:v>
                </c:pt>
                <c:pt idx="5">
                  <c:v>0.42</c:v>
                </c:pt>
                <c:pt idx="6">
                  <c:v>0.46</c:v>
                </c:pt>
                <c:pt idx="7">
                  <c:v>0.46</c:v>
                </c:pt>
                <c:pt idx="8">
                  <c:v>0.43</c:v>
                </c:pt>
                <c:pt idx="9">
                  <c:v>0.51</c:v>
                </c:pt>
                <c:pt idx="10">
                  <c:v>0.43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93010</c:v>
                </c:pt>
                <c:pt idx="1">
                  <c:v>88532</c:v>
                </c:pt>
                <c:pt idx="2">
                  <c:v>80916</c:v>
                </c:pt>
                <c:pt idx="3">
                  <c:v>102485</c:v>
                </c:pt>
                <c:pt idx="4">
                  <c:v>95236</c:v>
                </c:pt>
                <c:pt idx="5">
                  <c:v>99253</c:v>
                </c:pt>
                <c:pt idx="6">
                  <c:v>96863</c:v>
                </c:pt>
                <c:pt idx="7">
                  <c:v>76246</c:v>
                </c:pt>
                <c:pt idx="8">
                  <c:v>84824</c:v>
                </c:pt>
                <c:pt idx="9">
                  <c:v>96183</c:v>
                </c:pt>
                <c:pt idx="10">
                  <c:v>81658</c:v>
                </c:pt>
                <c:pt idx="11">
                  <c:v>96111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Sheet1!$C$31:$C$42</c:f>
              <c:numCache>
                <c:formatCode>General</c:formatCode>
                <c:ptCount val="12"/>
                <c:pt idx="0">
                  <c:v>71027</c:v>
                </c:pt>
                <c:pt idx="1">
                  <c:v>74416</c:v>
                </c:pt>
                <c:pt idx="2">
                  <c:v>70472</c:v>
                </c:pt>
                <c:pt idx="3">
                  <c:v>70429</c:v>
                </c:pt>
                <c:pt idx="4">
                  <c:v>74498</c:v>
                </c:pt>
                <c:pt idx="5">
                  <c:v>67252</c:v>
                </c:pt>
                <c:pt idx="6">
                  <c:v>75117</c:v>
                </c:pt>
                <c:pt idx="7">
                  <c:v>73134</c:v>
                </c:pt>
                <c:pt idx="8">
                  <c:v>79692</c:v>
                </c:pt>
                <c:pt idx="9">
                  <c:v>75746</c:v>
                </c:pt>
                <c:pt idx="10">
                  <c:v>70213</c:v>
                </c:pt>
                <c:pt idx="11">
                  <c:v>78658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Sheet1!$D$31:$D$42</c:f>
              <c:numCache>
                <c:formatCode>General</c:formatCode>
                <c:ptCount val="12"/>
                <c:pt idx="0">
                  <c:v>14027</c:v>
                </c:pt>
                <c:pt idx="1">
                  <c:v>16387</c:v>
                </c:pt>
                <c:pt idx="2">
                  <c:v>10325</c:v>
                </c:pt>
                <c:pt idx="3">
                  <c:v>11718</c:v>
                </c:pt>
                <c:pt idx="4">
                  <c:v>12092</c:v>
                </c:pt>
                <c:pt idx="5">
                  <c:v>13241</c:v>
                </c:pt>
                <c:pt idx="6">
                  <c:v>12376</c:v>
                </c:pt>
                <c:pt idx="7">
                  <c:v>8071</c:v>
                </c:pt>
                <c:pt idx="8">
                  <c:v>9265</c:v>
                </c:pt>
                <c:pt idx="9">
                  <c:v>10368</c:v>
                </c:pt>
                <c:pt idx="10">
                  <c:v>10646</c:v>
                </c:pt>
                <c:pt idx="11">
                  <c:v>11339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Sheet1!$B$32:$B$43</c:f>
              <c:numCache>
                <c:formatCode>General</c:formatCode>
                <c:ptCount val="12"/>
                <c:pt idx="0">
                  <c:v>339169</c:v>
                </c:pt>
                <c:pt idx="1">
                  <c:v>363968</c:v>
                </c:pt>
                <c:pt idx="2">
                  <c:v>379463</c:v>
                </c:pt>
                <c:pt idx="3">
                  <c:v>408650</c:v>
                </c:pt>
                <c:pt idx="4">
                  <c:v>433487</c:v>
                </c:pt>
                <c:pt idx="5">
                  <c:v>401968</c:v>
                </c:pt>
                <c:pt idx="6">
                  <c:v>370047</c:v>
                </c:pt>
                <c:pt idx="7">
                  <c:v>423657</c:v>
                </c:pt>
                <c:pt idx="8">
                  <c:v>388212</c:v>
                </c:pt>
                <c:pt idx="9">
                  <c:v>495741</c:v>
                </c:pt>
                <c:pt idx="10">
                  <c:v>386822</c:v>
                </c:pt>
                <c:pt idx="11">
                  <c:v>474168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Sheet1!$A$30:$A$41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3500</c:v>
                </c:pt>
                <c:pt idx="1">
                  <c:v>3740</c:v>
                </c:pt>
                <c:pt idx="2">
                  <c:v>3511</c:v>
                </c:pt>
                <c:pt idx="3">
                  <c:v>3679</c:v>
                </c:pt>
                <c:pt idx="4">
                  <c:v>3666</c:v>
                </c:pt>
                <c:pt idx="5">
                  <c:v>3539</c:v>
                </c:pt>
                <c:pt idx="6">
                  <c:v>3646</c:v>
                </c:pt>
                <c:pt idx="7">
                  <c:v>3631</c:v>
                </c:pt>
                <c:pt idx="8">
                  <c:v>3587</c:v>
                </c:pt>
                <c:pt idx="9">
                  <c:v>3487</c:v>
                </c:pt>
                <c:pt idx="10">
                  <c:v>3339</c:v>
                </c:pt>
                <c:pt idx="11">
                  <c:v>3642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- RMS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April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3/8/2026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Non-Retail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3/8/2026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5687"/>
              </p:ext>
            </p:extLst>
          </p:nvPr>
        </p:nvGraphicFramePr>
        <p:xfrm>
          <a:off x="302690" y="838200"/>
          <a:ext cx="8688910" cy="1796847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3609324"/>
              </p:ext>
            </p:extLst>
          </p:nvPr>
        </p:nvGraphicFramePr>
        <p:xfrm>
          <a:off x="0" y="3165593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547044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QueryDetail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96111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11339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5607958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Posts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Recipients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6701009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44645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452B71-C2E9-4AD6-BBFE-4D797FA46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81765"/>
              </p:ext>
            </p:extLst>
          </p:nvPr>
        </p:nvGraphicFramePr>
        <p:xfrm>
          <a:off x="381000" y="1828800"/>
          <a:ext cx="2971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73396044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167194838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35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3339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9224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B88115-C5E6-EA1A-2B6D-A21A48315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52076"/>
              </p:ext>
            </p:extLst>
          </p:nvPr>
        </p:nvGraphicFramePr>
        <p:xfrm>
          <a:off x="381000" y="4495800"/>
          <a:ext cx="2971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2025268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9736601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4105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386822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474168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17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2C939-94E6-9329-4C5C-0445D98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4899818"/>
          </a:xfrm>
        </p:spPr>
        <p:txBody>
          <a:bodyPr/>
          <a:lstStyle/>
          <a:p>
            <a:r>
              <a:rPr lang="en-US" sz="2400" dirty="0"/>
              <a:t>RMS List Highlights</a:t>
            </a:r>
          </a:p>
          <a:p>
            <a:pPr lvl="1"/>
            <a:r>
              <a:rPr lang="en-US" sz="2400" dirty="0"/>
              <a:t>33 Posts</a:t>
            </a:r>
          </a:p>
          <a:p>
            <a:pPr lvl="1"/>
            <a:r>
              <a:rPr lang="en-US" sz="2400" dirty="0"/>
              <a:t>7 New Subscriptions</a:t>
            </a:r>
          </a:p>
          <a:p>
            <a:pPr lvl="1"/>
            <a:r>
              <a:rPr lang="en-US" sz="2400" dirty="0"/>
              <a:t>3 Unsubscribes</a:t>
            </a:r>
          </a:p>
          <a:p>
            <a:r>
              <a:rPr lang="en-US" sz="2400" dirty="0"/>
              <a:t>TDTMS List Highlights</a:t>
            </a:r>
          </a:p>
          <a:p>
            <a:pPr lvl="1"/>
            <a:r>
              <a:rPr lang="en-US" sz="2400" dirty="0"/>
              <a:t>2 Posts</a:t>
            </a:r>
          </a:p>
          <a:p>
            <a:pPr lvl="1"/>
            <a:r>
              <a:rPr lang="en-US" sz="2400" dirty="0"/>
              <a:t>1 New Subscriptions</a:t>
            </a:r>
          </a:p>
          <a:p>
            <a:pPr lvl="1"/>
            <a:r>
              <a:rPr lang="en-US" sz="2400" dirty="0"/>
              <a:t>0 Unsubscribe</a:t>
            </a:r>
          </a:p>
          <a:p>
            <a:r>
              <a:rPr lang="en-US" sz="2400" dirty="0"/>
              <a:t>TXSETLP List Highlights</a:t>
            </a:r>
          </a:p>
          <a:p>
            <a:pPr lvl="1"/>
            <a:r>
              <a:rPr lang="en-US" sz="2400" dirty="0"/>
              <a:t>3 Posts</a:t>
            </a:r>
          </a:p>
          <a:p>
            <a:pPr lvl="1"/>
            <a:r>
              <a:rPr lang="en-US" sz="2400" dirty="0"/>
              <a:t>0 New Subscriptions</a:t>
            </a:r>
          </a:p>
          <a:p>
            <a:pPr lvl="1"/>
            <a:r>
              <a:rPr lang="en-US" sz="2400" dirty="0"/>
              <a:t>2 Unsubscribes</a:t>
            </a:r>
          </a:p>
        </p:txBody>
      </p:sp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994092"/>
              </p:ext>
            </p:extLst>
          </p:nvPr>
        </p:nvGraphicFramePr>
        <p:xfrm>
          <a:off x="381001" y="1386682"/>
          <a:ext cx="7772399" cy="87995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No Results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F476-C183-04FC-DA58-D60DB5B1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8E38E-E21E-82BB-0B5E-17609C6D6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Aging </a:t>
            </a:r>
            <a:r>
              <a:rPr lang="en-US" dirty="0" err="1"/>
              <a:t>MarkeTrak</a:t>
            </a:r>
            <a:r>
              <a:rPr lang="en-US" dirty="0"/>
              <a:t> &amp; </a:t>
            </a:r>
            <a:r>
              <a:rPr lang="en-US" dirty="0" err="1"/>
              <a:t>FlighTrak</a:t>
            </a:r>
            <a:r>
              <a:rPr lang="en-US" dirty="0"/>
              <a:t> Platform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0C850-61A5-9B98-2D31-3DDF698012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386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57497</TotalTime>
  <Words>231</Words>
  <Application>Microsoft Office PowerPoint</Application>
  <PresentationFormat>On-screen Show (4:3)</PresentationFormat>
  <Paragraphs>120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MarkeTrak Volumes</vt:lpstr>
      <vt:lpstr> ListServ Stats</vt:lpstr>
      <vt:lpstr>ListServ Retail List Stats</vt:lpstr>
      <vt:lpstr>Weather Moratorium Removals</vt:lpstr>
      <vt:lpstr>Upcoming Direction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Gupta, Vikram</cp:lastModifiedBy>
  <cp:revision>429</cp:revision>
  <cp:lastPrinted>2019-05-06T20:09:17Z</cp:lastPrinted>
  <dcterms:created xsi:type="dcterms:W3CDTF">2016-01-21T15:20:31Z</dcterms:created>
  <dcterms:modified xsi:type="dcterms:W3CDTF">2026-04-09T16:13:11Z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