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2" d="100"/>
          <a:sy n="112" d="100"/>
        </p:scale>
        <p:origin x="888"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4/8/2026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4/8/2026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04/08/2026</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04/14/2026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DD8179C5-D1A1-F784-4ADE-59D9052C67CE}"/>
              </a:ext>
            </a:extLst>
          </p:cNvPr>
          <p:cNvGraphicFramePr>
            <a:graphicFrameLocks noGrp="1"/>
          </p:cNvGraphicFramePr>
          <p:nvPr>
            <p:extLst>
              <p:ext uri="{D42A27DB-BD31-4B8C-83A1-F6EECF244321}">
                <p14:modId xmlns:p14="http://schemas.microsoft.com/office/powerpoint/2010/main" val="4183637074"/>
              </p:ext>
            </p:extLst>
          </p:nvPr>
        </p:nvGraphicFramePr>
        <p:xfrm>
          <a:off x="380994" y="914401"/>
          <a:ext cx="8382000" cy="5181606"/>
        </p:xfrm>
        <a:graphic>
          <a:graphicData uri="http://schemas.openxmlformats.org/drawingml/2006/table">
            <a:tbl>
              <a:tblPr/>
              <a:tblGrid>
                <a:gridCol w="698500">
                  <a:extLst>
                    <a:ext uri="{9D8B030D-6E8A-4147-A177-3AD203B41FA5}">
                      <a16:colId xmlns:a16="http://schemas.microsoft.com/office/drawing/2014/main" val="2679834436"/>
                    </a:ext>
                  </a:extLst>
                </a:gridCol>
                <a:gridCol w="698500">
                  <a:extLst>
                    <a:ext uri="{9D8B030D-6E8A-4147-A177-3AD203B41FA5}">
                      <a16:colId xmlns:a16="http://schemas.microsoft.com/office/drawing/2014/main" val="2196282146"/>
                    </a:ext>
                  </a:extLst>
                </a:gridCol>
                <a:gridCol w="698500">
                  <a:extLst>
                    <a:ext uri="{9D8B030D-6E8A-4147-A177-3AD203B41FA5}">
                      <a16:colId xmlns:a16="http://schemas.microsoft.com/office/drawing/2014/main" val="1936495959"/>
                    </a:ext>
                  </a:extLst>
                </a:gridCol>
                <a:gridCol w="698500">
                  <a:extLst>
                    <a:ext uri="{9D8B030D-6E8A-4147-A177-3AD203B41FA5}">
                      <a16:colId xmlns:a16="http://schemas.microsoft.com/office/drawing/2014/main" val="1561611474"/>
                    </a:ext>
                  </a:extLst>
                </a:gridCol>
                <a:gridCol w="698500">
                  <a:extLst>
                    <a:ext uri="{9D8B030D-6E8A-4147-A177-3AD203B41FA5}">
                      <a16:colId xmlns:a16="http://schemas.microsoft.com/office/drawing/2014/main" val="1283327874"/>
                    </a:ext>
                  </a:extLst>
                </a:gridCol>
                <a:gridCol w="698500">
                  <a:extLst>
                    <a:ext uri="{9D8B030D-6E8A-4147-A177-3AD203B41FA5}">
                      <a16:colId xmlns:a16="http://schemas.microsoft.com/office/drawing/2014/main" val="1980207300"/>
                    </a:ext>
                  </a:extLst>
                </a:gridCol>
                <a:gridCol w="698500">
                  <a:extLst>
                    <a:ext uri="{9D8B030D-6E8A-4147-A177-3AD203B41FA5}">
                      <a16:colId xmlns:a16="http://schemas.microsoft.com/office/drawing/2014/main" val="3104662704"/>
                    </a:ext>
                  </a:extLst>
                </a:gridCol>
                <a:gridCol w="698500">
                  <a:extLst>
                    <a:ext uri="{9D8B030D-6E8A-4147-A177-3AD203B41FA5}">
                      <a16:colId xmlns:a16="http://schemas.microsoft.com/office/drawing/2014/main" val="2540268392"/>
                    </a:ext>
                  </a:extLst>
                </a:gridCol>
                <a:gridCol w="698500">
                  <a:extLst>
                    <a:ext uri="{9D8B030D-6E8A-4147-A177-3AD203B41FA5}">
                      <a16:colId xmlns:a16="http://schemas.microsoft.com/office/drawing/2014/main" val="296504820"/>
                    </a:ext>
                  </a:extLst>
                </a:gridCol>
                <a:gridCol w="698500">
                  <a:extLst>
                    <a:ext uri="{9D8B030D-6E8A-4147-A177-3AD203B41FA5}">
                      <a16:colId xmlns:a16="http://schemas.microsoft.com/office/drawing/2014/main" val="3791642119"/>
                    </a:ext>
                  </a:extLst>
                </a:gridCol>
                <a:gridCol w="698500">
                  <a:extLst>
                    <a:ext uri="{9D8B030D-6E8A-4147-A177-3AD203B41FA5}">
                      <a16:colId xmlns:a16="http://schemas.microsoft.com/office/drawing/2014/main" val="3712603860"/>
                    </a:ext>
                  </a:extLst>
                </a:gridCol>
                <a:gridCol w="698500">
                  <a:extLst>
                    <a:ext uri="{9D8B030D-6E8A-4147-A177-3AD203B41FA5}">
                      <a16:colId xmlns:a16="http://schemas.microsoft.com/office/drawing/2014/main" val="114738995"/>
                    </a:ext>
                  </a:extLst>
                </a:gridCol>
              </a:tblGrid>
              <a:tr h="246054">
                <a:tc>
                  <a:txBody>
                    <a:bodyPr/>
                    <a:lstStyle/>
                    <a:p>
                      <a:pPr algn="ctr" fontAlgn="b">
                        <a:buNone/>
                      </a:pPr>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buNone/>
                      </a:pPr>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buNone/>
                      </a:pPr>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buNone/>
                      </a:pPr>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01699219"/>
                  </a:ext>
                </a:extLst>
              </a:tr>
              <a:tr h="506580">
                <a:tc>
                  <a:txBody>
                    <a:bodyPr/>
                    <a:lstStyle/>
                    <a:p>
                      <a:pPr algn="ctr" fontAlgn="b">
                        <a:buNone/>
                      </a:pPr>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2769554"/>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2024-08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104,312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282,027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386,339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2292654"/>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2,787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7,072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6187074"/>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0717636"/>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1,693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7815982"/>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7864495"/>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1,871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4,286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3487635"/>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1,922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9230929"/>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0.95%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059698"/>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115,540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238,444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353,984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3443015"/>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110,689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250,670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361,359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3179817"/>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124,872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257,580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382,452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4329708"/>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282,238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4723264"/>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150,960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291,138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442,098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2,025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7465899"/>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102,183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256,600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358,783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2618639"/>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141,210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253,264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394,474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1,985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1214446"/>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108,222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203,437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311,659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320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748892"/>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2025-12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90,526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212,729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303,255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4,331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0688184"/>
                  </a:ext>
                </a:extLst>
              </a:tr>
              <a:tr h="246054">
                <a:tc>
                  <a:txBody>
                    <a:bodyPr/>
                    <a:lstStyle/>
                    <a:p>
                      <a:pPr algn="ctr" fontAlgn="b">
                        <a:buNone/>
                      </a:pPr>
                      <a:r>
                        <a:rPr lang="en-US" sz="800" b="0" i="0" u="none" strike="noStrike">
                          <a:solidFill>
                            <a:srgbClr val="000000"/>
                          </a:solidFill>
                          <a:effectLst/>
                          <a:latin typeface="Calibri" panose="020F0502020204030204" pitchFamily="34" charset="0"/>
                        </a:rPr>
                        <a:t>2026-01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138,827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217,448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356,275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1,475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342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dirty="0">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5656978"/>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January 2026 - IAG/IAL Statistics</a:t>
            </a:r>
          </a:p>
          <a:p>
            <a:r>
              <a:rPr lang="en-US" altLang="en-US" dirty="0"/>
              <a:t>Top 10 – January 2026 -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January 2026 -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graphicFrame>
        <p:nvGraphicFramePr>
          <p:cNvPr id="3" name="Table 2">
            <a:extLst>
              <a:ext uri="{FF2B5EF4-FFF2-40B4-BE49-F238E27FC236}">
                <a16:creationId xmlns:a16="http://schemas.microsoft.com/office/drawing/2014/main" id="{51A95FF2-4FD4-3858-A587-5679E42CF8E0}"/>
              </a:ext>
            </a:extLst>
          </p:cNvPr>
          <p:cNvGraphicFramePr>
            <a:graphicFrameLocks noGrp="1"/>
          </p:cNvGraphicFramePr>
          <p:nvPr>
            <p:extLst>
              <p:ext uri="{D42A27DB-BD31-4B8C-83A1-F6EECF244321}">
                <p14:modId xmlns:p14="http://schemas.microsoft.com/office/powerpoint/2010/main" val="201539947"/>
              </p:ext>
            </p:extLst>
          </p:nvPr>
        </p:nvGraphicFramePr>
        <p:xfrm>
          <a:off x="2120897" y="1101365"/>
          <a:ext cx="4902201" cy="3914775"/>
        </p:xfrm>
        <a:graphic>
          <a:graphicData uri="http://schemas.openxmlformats.org/drawingml/2006/table">
            <a:tbl>
              <a:tblPr/>
              <a:tblGrid>
                <a:gridCol w="1148953">
                  <a:extLst>
                    <a:ext uri="{9D8B030D-6E8A-4147-A177-3AD203B41FA5}">
                      <a16:colId xmlns:a16="http://schemas.microsoft.com/office/drawing/2014/main" val="1905496076"/>
                    </a:ext>
                  </a:extLst>
                </a:gridCol>
                <a:gridCol w="938312">
                  <a:extLst>
                    <a:ext uri="{9D8B030D-6E8A-4147-A177-3AD203B41FA5}">
                      <a16:colId xmlns:a16="http://schemas.microsoft.com/office/drawing/2014/main" val="2012912038"/>
                    </a:ext>
                  </a:extLst>
                </a:gridCol>
                <a:gridCol w="938312">
                  <a:extLst>
                    <a:ext uri="{9D8B030D-6E8A-4147-A177-3AD203B41FA5}">
                      <a16:colId xmlns:a16="http://schemas.microsoft.com/office/drawing/2014/main" val="231824961"/>
                    </a:ext>
                  </a:extLst>
                </a:gridCol>
                <a:gridCol w="938312">
                  <a:extLst>
                    <a:ext uri="{9D8B030D-6E8A-4147-A177-3AD203B41FA5}">
                      <a16:colId xmlns:a16="http://schemas.microsoft.com/office/drawing/2014/main" val="3691467617"/>
                    </a:ext>
                  </a:extLst>
                </a:gridCol>
                <a:gridCol w="938312">
                  <a:extLst>
                    <a:ext uri="{9D8B030D-6E8A-4147-A177-3AD203B41FA5}">
                      <a16:colId xmlns:a16="http://schemas.microsoft.com/office/drawing/2014/main" val="2305427108"/>
                    </a:ext>
                  </a:extLst>
                </a:gridCol>
              </a:tblGrid>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 of Total Enrollments: 1.06%</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76379413"/>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641824379"/>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9446044"/>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29250107"/>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3,094</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6358023"/>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74396729"/>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66660574"/>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12743781"/>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677</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98195248"/>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057280881"/>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933556276"/>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26596559"/>
                  </a:ext>
                </a:extLst>
              </a:tr>
              <a:tr h="238125">
                <a:tc>
                  <a:txBody>
                    <a:bodyPr/>
                    <a:lstStyle/>
                    <a:p>
                      <a:pPr algn="ctr" fontAlgn="b">
                        <a:buNone/>
                      </a:pPr>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buNone/>
                      </a:pPr>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3525285"/>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564266754"/>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2810336334"/>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1812510849"/>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3869709450"/>
                  </a:ext>
                </a:extLst>
              </a:tr>
            </a:tbl>
          </a:graphicData>
        </a:graphic>
      </p:graphicFrame>
      <p:graphicFrame>
        <p:nvGraphicFramePr>
          <p:cNvPr id="4" name="Object 3">
            <a:extLst>
              <a:ext uri="{FF2B5EF4-FFF2-40B4-BE49-F238E27FC236}">
                <a16:creationId xmlns:a16="http://schemas.microsoft.com/office/drawing/2014/main" id="{F2082E5D-B7C3-1371-1FF7-FBB50A1F05B7}"/>
              </a:ext>
            </a:extLst>
          </p:cNvPr>
          <p:cNvGraphicFramePr>
            <a:graphicFrameLocks noChangeAspect="1"/>
          </p:cNvGraphicFramePr>
          <p:nvPr>
            <p:extLst>
              <p:ext uri="{D42A27DB-BD31-4B8C-83A1-F6EECF244321}">
                <p14:modId xmlns:p14="http://schemas.microsoft.com/office/powerpoint/2010/main" val="2458882656"/>
              </p:ext>
            </p:extLst>
          </p:nvPr>
        </p:nvGraphicFramePr>
        <p:xfrm>
          <a:off x="4114797" y="5279305"/>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7" y="527930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6D0D4D5-3B3D-3379-5FF1-6696C662A3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 y="1003829"/>
            <a:ext cx="9144000" cy="1524000"/>
          </a:xfrm>
          <a:prstGeom prst="rect">
            <a:avLst/>
          </a:prstGeom>
        </p:spPr>
      </p:pic>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January 2026 -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sp>
        <p:nvSpPr>
          <p:cNvPr id="8" name="TextBox 7">
            <a:extLst>
              <a:ext uri="{FF2B5EF4-FFF2-40B4-BE49-F238E27FC236}">
                <a16:creationId xmlns:a16="http://schemas.microsoft.com/office/drawing/2014/main" id="{B45630E8-E43B-E944-3A90-42046397F26B}"/>
              </a:ext>
            </a:extLst>
          </p:cNvPr>
          <p:cNvSpPr txBox="1"/>
          <p:nvPr/>
        </p:nvSpPr>
        <p:spPr>
          <a:xfrm>
            <a:off x="8075971" y="908571"/>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3</a:t>
            </a:r>
          </a:p>
        </p:txBody>
      </p:sp>
      <p:pic>
        <p:nvPicPr>
          <p:cNvPr id="9" name="Picture 8">
            <a:extLst>
              <a:ext uri="{FF2B5EF4-FFF2-40B4-BE49-F238E27FC236}">
                <a16:creationId xmlns:a16="http://schemas.microsoft.com/office/drawing/2014/main" id="{86FC1374-AC8A-A4C3-9209-AD431FE173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a:extLst>
              <a:ext uri="{FF2B5EF4-FFF2-40B4-BE49-F238E27FC236}">
                <a16:creationId xmlns:a16="http://schemas.microsoft.com/office/drawing/2014/main" id="{D0858884-E5AB-2EB8-D0F6-2F77680581C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2" y="4330171"/>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January 2026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pic>
        <p:nvPicPr>
          <p:cNvPr id="4" name="Picture 3">
            <a:extLst>
              <a:ext uri="{FF2B5EF4-FFF2-40B4-BE49-F238E27FC236}">
                <a16:creationId xmlns:a16="http://schemas.microsoft.com/office/drawing/2014/main" id="{A2A82226-19ED-7D72-DA56-4161BAFA56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3" y="1025935"/>
            <a:ext cx="9144000" cy="1524000"/>
          </a:xfrm>
          <a:prstGeom prst="rect">
            <a:avLst/>
          </a:prstGeom>
        </p:spPr>
      </p:pic>
      <p:pic>
        <p:nvPicPr>
          <p:cNvPr id="7" name="Picture 6">
            <a:extLst>
              <a:ext uri="{FF2B5EF4-FFF2-40B4-BE49-F238E27FC236}">
                <a16:creationId xmlns:a16="http://schemas.microsoft.com/office/drawing/2014/main" id="{27041912-AC62-7CC9-3E70-E4F01936BA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0" name="Picture 9">
            <a:extLst>
              <a:ext uri="{FF2B5EF4-FFF2-40B4-BE49-F238E27FC236}">
                <a16:creationId xmlns:a16="http://schemas.microsoft.com/office/drawing/2014/main" id="{99539C16-1E61-5138-5629-C03D812A97E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08065"/>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January 2026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pic>
        <p:nvPicPr>
          <p:cNvPr id="4" name="Picture 3">
            <a:extLst>
              <a:ext uri="{FF2B5EF4-FFF2-40B4-BE49-F238E27FC236}">
                <a16:creationId xmlns:a16="http://schemas.microsoft.com/office/drawing/2014/main" id="{37AECEB4-527D-13F6-8066-03BF63EB9B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04/14/26</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23628</TotalTime>
  <Words>1167</Words>
  <Application>Microsoft Office PowerPoint</Application>
  <PresentationFormat>On-screen Show (4:3)</PresentationFormat>
  <Paragraphs>358</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January 2026 - IAG/IAL Statistics</vt:lpstr>
      <vt:lpstr>Top 10 - January 2026 - IAG/IAL % Greater Than 1% of Enrollments With number of months Greater Than 1%  </vt:lpstr>
      <vt:lpstr>Top 10 - 12 Month Average IAG/IAL % Greater Than 1% of Enrollments thru January 2026 With number of months Greater Than 1% </vt:lpstr>
      <vt:lpstr>Explanation of IAG/IAL Slides Data</vt:lpstr>
      <vt:lpstr>Explanation of IAG/IAL Slides Data (Cont)</vt:lpstr>
      <vt:lpstr>Top - 12 Month Average Rescission % Greater Than 1% of Switches thru January 2026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485</cp:revision>
  <cp:lastPrinted>2016-01-21T20:53:15Z</cp:lastPrinted>
  <dcterms:created xsi:type="dcterms:W3CDTF">2016-01-21T15:20:31Z</dcterms:created>
  <dcterms:modified xsi:type="dcterms:W3CDTF">2026-04-08T18:48:29Z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