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2"/>
  </p:notesMasterIdLst>
  <p:sldIdLst>
    <p:sldId id="256" r:id="rId4"/>
    <p:sldId id="261" r:id="rId5"/>
    <p:sldId id="268" r:id="rId6"/>
    <p:sldId id="269" r:id="rId7"/>
    <p:sldId id="270" r:id="rId8"/>
    <p:sldId id="271" r:id="rId9"/>
    <p:sldId id="265"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7267" autoAdjust="0"/>
  </p:normalViewPr>
  <p:slideViewPr>
    <p:cSldViewPr snapToGrid="0">
      <p:cViewPr varScale="1">
        <p:scale>
          <a:sx n="51" d="100"/>
          <a:sy n="51" d="100"/>
        </p:scale>
        <p:origin x="3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559C-BCDA-4A1A-BE5B-8C4875F1EF1B}" type="datetimeFigureOut">
              <a:rPr lang="en-US" smtClean="0"/>
              <a:t>4/1/2026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2BF2-B7F3-466E-B634-9595EB53257C}" type="slidenum">
              <a:rPr lang="en-US" smtClean="0"/>
              <a:t>‹#›</a:t>
            </a:fld>
            <a:endParaRPr lang="en-US" dirty="0"/>
          </a:p>
        </p:txBody>
      </p:sp>
    </p:spTree>
    <p:extLst>
      <p:ext uri="{BB962C8B-B14F-4D97-AF65-F5344CB8AC3E}">
        <p14:creationId xmlns:p14="http://schemas.microsoft.com/office/powerpoint/2010/main" val="27243870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1</a:t>
            </a:fld>
            <a:endParaRPr lang="en-US" dirty="0"/>
          </a:p>
        </p:txBody>
      </p:sp>
    </p:spTree>
    <p:extLst>
      <p:ext uri="{BB962C8B-B14F-4D97-AF65-F5344CB8AC3E}">
        <p14:creationId xmlns:p14="http://schemas.microsoft.com/office/powerpoint/2010/main" val="278966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2</a:t>
            </a:fld>
            <a:endParaRPr lang="en-US" dirty="0"/>
          </a:p>
        </p:txBody>
      </p:sp>
    </p:spTree>
    <p:extLst>
      <p:ext uri="{BB962C8B-B14F-4D97-AF65-F5344CB8AC3E}">
        <p14:creationId xmlns:p14="http://schemas.microsoft.com/office/powerpoint/2010/main" val="1159438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AA454-A430-88D5-07A5-89E4459251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507FE0-FD6C-9DDE-D852-C91BA76398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D9D653-1019-4059-E5E4-661883D224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6A1E35-8978-AC83-B5B3-7A8BBB266935}"/>
              </a:ext>
            </a:extLst>
          </p:cNvPr>
          <p:cNvSpPr>
            <a:spLocks noGrp="1"/>
          </p:cNvSpPr>
          <p:nvPr>
            <p:ph type="sldNum" sz="quarter" idx="5"/>
          </p:nvPr>
        </p:nvSpPr>
        <p:spPr/>
        <p:txBody>
          <a:bodyPr/>
          <a:lstStyle/>
          <a:p>
            <a:fld id="{1AFF2BF2-B7F3-466E-B634-9595EB53257C}" type="slidenum">
              <a:rPr lang="en-US" smtClean="0"/>
              <a:t>3</a:t>
            </a:fld>
            <a:endParaRPr lang="en-US" dirty="0"/>
          </a:p>
        </p:txBody>
      </p:sp>
    </p:spTree>
    <p:extLst>
      <p:ext uri="{BB962C8B-B14F-4D97-AF65-F5344CB8AC3E}">
        <p14:creationId xmlns:p14="http://schemas.microsoft.com/office/powerpoint/2010/main" val="1579803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4</a:t>
            </a:fld>
            <a:endParaRPr lang="en-US" dirty="0"/>
          </a:p>
        </p:txBody>
      </p:sp>
    </p:spTree>
    <p:extLst>
      <p:ext uri="{BB962C8B-B14F-4D97-AF65-F5344CB8AC3E}">
        <p14:creationId xmlns:p14="http://schemas.microsoft.com/office/powerpoint/2010/main" val="334404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9E32A-2824-7ED1-8D8D-2EBE85CF2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4E5DC-0EF2-5AF0-464F-343EA08F4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2D817C-F616-4178-70AF-5F967612B910}"/>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340EBD1E-0354-A4BF-3510-17F61DB68951}"/>
              </a:ext>
            </a:extLst>
          </p:cNvPr>
          <p:cNvSpPr>
            <a:spLocks noGrp="1"/>
          </p:cNvSpPr>
          <p:nvPr>
            <p:ph type="hdr" sz="quarter"/>
          </p:nvPr>
        </p:nvSpPr>
        <p:spPr/>
        <p:txBody>
          <a:bodyPr/>
          <a:lstStyle/>
          <a:p>
            <a:endParaRPr lang="en-US" dirty="0"/>
          </a:p>
        </p:txBody>
      </p:sp>
      <p:sp>
        <p:nvSpPr>
          <p:cNvPr id="5" name="Footer Placeholder 4">
            <a:extLst>
              <a:ext uri="{FF2B5EF4-FFF2-40B4-BE49-F238E27FC236}">
                <a16:creationId xmlns:a16="http://schemas.microsoft.com/office/drawing/2014/main" id="{C1AA0711-FCCC-67A0-7F7E-12B19D41357D}"/>
              </a:ext>
            </a:extLst>
          </p:cNvPr>
          <p:cNvSpPr>
            <a:spLocks noGrp="1"/>
          </p:cNvSpPr>
          <p:nvPr>
            <p:ph type="ftr" sz="quarter" idx="4"/>
          </p:nvPr>
        </p:nvSpPr>
        <p:spPr/>
        <p:txBody>
          <a:bodyPr/>
          <a:lstStyle/>
          <a:p>
            <a:endParaRPr lang="en-US" dirty="0"/>
          </a:p>
        </p:txBody>
      </p:sp>
      <p:sp>
        <p:nvSpPr>
          <p:cNvPr id="6" name="Slide Number Placeholder 5">
            <a:extLst>
              <a:ext uri="{FF2B5EF4-FFF2-40B4-BE49-F238E27FC236}">
                <a16:creationId xmlns:a16="http://schemas.microsoft.com/office/drawing/2014/main" id="{54B194AF-8018-629B-B5D2-46F79DAC49B9}"/>
              </a:ext>
            </a:extLst>
          </p:cNvPr>
          <p:cNvSpPr>
            <a:spLocks noGrp="1"/>
          </p:cNvSpPr>
          <p:nvPr>
            <p:ph type="sldNum" sz="quarter" idx="5"/>
          </p:nvPr>
        </p:nvSpPr>
        <p:spPr/>
        <p:txBody>
          <a:bodyPr/>
          <a:lstStyle/>
          <a:p>
            <a:fld id="{1AFF2BF2-B7F3-466E-B634-9595EB53257C}" type="slidenum">
              <a:rPr lang="en-US" smtClean="0"/>
              <a:t>5</a:t>
            </a:fld>
            <a:endParaRPr lang="en-US" dirty="0"/>
          </a:p>
        </p:txBody>
      </p:sp>
    </p:spTree>
    <p:extLst>
      <p:ext uri="{BB962C8B-B14F-4D97-AF65-F5344CB8AC3E}">
        <p14:creationId xmlns:p14="http://schemas.microsoft.com/office/powerpoint/2010/main" val="1950827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FA109-52ED-3CA7-B554-B6028D3F5B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DF033E-2FBF-D046-0920-4130D19E36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99EE53-F956-2E63-7AA7-B01C549ED724}"/>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CF81D623-95CD-8AF8-59CD-639E95680623}"/>
              </a:ext>
            </a:extLst>
          </p:cNvPr>
          <p:cNvSpPr>
            <a:spLocks noGrp="1"/>
          </p:cNvSpPr>
          <p:nvPr>
            <p:ph type="hdr" sz="quarter"/>
          </p:nvPr>
        </p:nvSpPr>
        <p:spPr/>
        <p:txBody>
          <a:bodyPr/>
          <a:lstStyle/>
          <a:p>
            <a:endParaRPr lang="en-US" dirty="0"/>
          </a:p>
        </p:txBody>
      </p:sp>
      <p:sp>
        <p:nvSpPr>
          <p:cNvPr id="5" name="Footer Placeholder 4">
            <a:extLst>
              <a:ext uri="{FF2B5EF4-FFF2-40B4-BE49-F238E27FC236}">
                <a16:creationId xmlns:a16="http://schemas.microsoft.com/office/drawing/2014/main" id="{6413912D-55A8-5AA3-DE66-47FF6C1A0D34}"/>
              </a:ext>
            </a:extLst>
          </p:cNvPr>
          <p:cNvSpPr>
            <a:spLocks noGrp="1"/>
          </p:cNvSpPr>
          <p:nvPr>
            <p:ph type="ftr" sz="quarter" idx="4"/>
          </p:nvPr>
        </p:nvSpPr>
        <p:spPr/>
        <p:txBody>
          <a:bodyPr/>
          <a:lstStyle/>
          <a:p>
            <a:endParaRPr lang="en-US" dirty="0"/>
          </a:p>
        </p:txBody>
      </p:sp>
      <p:sp>
        <p:nvSpPr>
          <p:cNvPr id="6" name="Slide Number Placeholder 5">
            <a:extLst>
              <a:ext uri="{FF2B5EF4-FFF2-40B4-BE49-F238E27FC236}">
                <a16:creationId xmlns:a16="http://schemas.microsoft.com/office/drawing/2014/main" id="{9149C28F-1847-CFA6-46A6-52EC3D8C424A}"/>
              </a:ext>
            </a:extLst>
          </p:cNvPr>
          <p:cNvSpPr>
            <a:spLocks noGrp="1"/>
          </p:cNvSpPr>
          <p:nvPr>
            <p:ph type="sldNum" sz="quarter" idx="5"/>
          </p:nvPr>
        </p:nvSpPr>
        <p:spPr/>
        <p:txBody>
          <a:bodyPr/>
          <a:lstStyle/>
          <a:p>
            <a:fld id="{1AFF2BF2-B7F3-466E-B634-9595EB53257C}" type="slidenum">
              <a:rPr lang="en-US" smtClean="0"/>
              <a:t>6</a:t>
            </a:fld>
            <a:endParaRPr lang="en-US" dirty="0"/>
          </a:p>
        </p:txBody>
      </p:sp>
    </p:spTree>
    <p:extLst>
      <p:ext uri="{BB962C8B-B14F-4D97-AF65-F5344CB8AC3E}">
        <p14:creationId xmlns:p14="http://schemas.microsoft.com/office/powerpoint/2010/main" val="503841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7</a:t>
            </a:fld>
            <a:endParaRPr lang="en-US" dirty="0"/>
          </a:p>
        </p:txBody>
      </p:sp>
    </p:spTree>
    <p:extLst>
      <p:ext uri="{BB962C8B-B14F-4D97-AF65-F5344CB8AC3E}">
        <p14:creationId xmlns:p14="http://schemas.microsoft.com/office/powerpoint/2010/main" val="671985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8</a:t>
            </a:fld>
            <a:endParaRPr lang="en-US" dirty="0"/>
          </a:p>
        </p:txBody>
      </p:sp>
    </p:spTree>
    <p:extLst>
      <p:ext uri="{BB962C8B-B14F-4D97-AF65-F5344CB8AC3E}">
        <p14:creationId xmlns:p14="http://schemas.microsoft.com/office/powerpoint/2010/main" val="15987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B1FC9-FFD7-6E34-4A85-7863D51A3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3648BA-DD66-217F-F897-5B0767759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EF44A4-A01F-E036-B2E7-C805E87D5399}"/>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03FE3EF2-5779-548B-F28F-B7BD189D42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F354E5-6F2D-259F-2CB0-CAC924DC3250}"/>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5388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8F1F-6CA2-3E38-C505-A058C6A93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44FD4-29B1-9E39-C6A3-96871FD2AC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896FD-83C9-E6F7-FB4C-C2DE944BE762}"/>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14440B68-9E59-1F9B-3D6D-1F91AFF4B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74DE7D-1F30-32CD-A4D4-4B5A4D8713BF}"/>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369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13503-5E2B-C79C-5A6F-014CFFE8C5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0B7598-5405-F4B7-7C00-970D57EBA3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0D7E-C235-7147-EE04-5E5F591D9B92}"/>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932DBD3E-1FEF-00FF-2BE3-026F57E71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0F0A61-8279-1D33-88A1-960939072493}"/>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2129776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6526-AECC-0CA6-FAB1-54AB3619D1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30628-BEF3-B4D0-C28D-E46DB9919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748BD-22B7-2FCE-B979-985140AA1388}"/>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838504AA-BCB6-B9C8-ABB8-77927503A0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BD1E89-0E80-AF1A-6990-F2DC7F980C5A}"/>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2685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8898-2144-4417-668C-15A17A99A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0401FD-6AC3-0A48-453A-7112B5DBAF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FEF7-E6E2-0E7C-CCBB-385D9B89055B}"/>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24EE66E6-A00C-EB83-3204-B083BAC41E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F262F-5DB0-55C2-1587-9C0AFA85D2C6}"/>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4159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C533-A429-00D2-9729-10CD6E576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5D080D-C43D-61D6-3A50-BDAD152610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A77C4F-0E41-560A-32CE-DAB8F40188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9A4D3B-8CAD-85E7-8A4B-D4BCF6A4DA0C}"/>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6" name="Footer Placeholder 5">
            <a:extLst>
              <a:ext uri="{FF2B5EF4-FFF2-40B4-BE49-F238E27FC236}">
                <a16:creationId xmlns:a16="http://schemas.microsoft.com/office/drawing/2014/main" id="{D659D9E6-A135-F5AC-2A6C-CA2A885E4D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28A97-9748-1B1B-2B88-4A6D0698317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652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C85B-3EF8-B829-9265-54AFAF62C0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2D8F8-1E22-C7C0-5D49-7DE07D7B8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7B4D2-6D49-82F0-D2A8-70CCCB9238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C9BA64-B198-CE24-13ED-1167EEE53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B1373-4064-A43F-F11A-9B757C2B01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C4716C-2541-6FE9-C387-63D02F5ADA41}"/>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8" name="Footer Placeholder 7">
            <a:extLst>
              <a:ext uri="{FF2B5EF4-FFF2-40B4-BE49-F238E27FC236}">
                <a16:creationId xmlns:a16="http://schemas.microsoft.com/office/drawing/2014/main" id="{BE1EFC06-D0DB-CFEC-D9C7-BADC4917787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FDCD72-A3B8-9AD4-CA82-B94F7BDE53F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85611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2AC9-2EA0-A442-5AAB-4751E87BE2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F385C2-B597-1241-BEE1-BA171876AF02}"/>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4" name="Footer Placeholder 3">
            <a:extLst>
              <a:ext uri="{FF2B5EF4-FFF2-40B4-BE49-F238E27FC236}">
                <a16:creationId xmlns:a16="http://schemas.microsoft.com/office/drawing/2014/main" id="{03E9A223-8BEB-0464-1DE8-506536608E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13DFCE3-EF58-31CD-8E4F-BD43BACC621C}"/>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26602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6C7D51-A448-96AA-0694-E1A407C5EA1A}"/>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3" name="Footer Placeholder 2">
            <a:extLst>
              <a:ext uri="{FF2B5EF4-FFF2-40B4-BE49-F238E27FC236}">
                <a16:creationId xmlns:a16="http://schemas.microsoft.com/office/drawing/2014/main" id="{656F63D3-5819-E817-D5B6-045EACA93F1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E478A5C-E0CA-2D79-C5AF-B1CCCE21CEBE}"/>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49257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ACEE-EC86-8F6C-E997-4EC9FC31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76236-6997-E579-8E20-37DD80517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7FA94-DD43-856C-1C6E-D01ACEFA4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B2860E-4245-9714-48BF-846EBF5D74B5}"/>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6" name="Footer Placeholder 5">
            <a:extLst>
              <a:ext uri="{FF2B5EF4-FFF2-40B4-BE49-F238E27FC236}">
                <a16:creationId xmlns:a16="http://schemas.microsoft.com/office/drawing/2014/main" id="{981F3C29-09B2-2638-6C74-4497E78A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05B58B-AC61-4C68-77E6-AFEE96A2AED5}"/>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1883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3587-0B54-3A5E-CA23-97E798D38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F0BFD-FFD5-1F7E-C892-8EEADD162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8D0130E-068E-E39B-9706-F63808D9A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52ACF-B61F-2E42-39F7-0FAA3637AD8C}"/>
              </a:ext>
            </a:extLst>
          </p:cNvPr>
          <p:cNvSpPr>
            <a:spLocks noGrp="1"/>
          </p:cNvSpPr>
          <p:nvPr>
            <p:ph type="dt" sz="half" idx="10"/>
          </p:nvPr>
        </p:nvSpPr>
        <p:spPr/>
        <p:txBody>
          <a:bodyPr/>
          <a:lstStyle/>
          <a:p>
            <a:fld id="{ED16E5E2-5900-486E-BE25-48B61F262A9B}" type="datetimeFigureOut">
              <a:rPr lang="en-US" smtClean="0"/>
              <a:t>4/1/2026</a:t>
            </a:fld>
            <a:endParaRPr lang="en-US" dirty="0"/>
          </a:p>
        </p:txBody>
      </p:sp>
      <p:sp>
        <p:nvSpPr>
          <p:cNvPr id="6" name="Footer Placeholder 5">
            <a:extLst>
              <a:ext uri="{FF2B5EF4-FFF2-40B4-BE49-F238E27FC236}">
                <a16:creationId xmlns:a16="http://schemas.microsoft.com/office/drawing/2014/main" id="{9EFCC59C-2A6B-6CA9-67D1-8F05511F5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07D63A-66B5-CFB4-362A-C03600175D9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02644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04405-6925-0364-D14C-668D70E96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33E5B-AAC8-C165-E1F9-B3920B7FA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9B2C8-6DD4-C2B9-01F7-FAB22A93D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16E5E2-5900-486E-BE25-48B61F262A9B}" type="datetimeFigureOut">
              <a:rPr lang="en-US" smtClean="0"/>
              <a:t>4/1/2026</a:t>
            </a:fld>
            <a:endParaRPr lang="en-US" dirty="0"/>
          </a:p>
        </p:txBody>
      </p:sp>
      <p:sp>
        <p:nvSpPr>
          <p:cNvPr id="5" name="Footer Placeholder 4">
            <a:extLst>
              <a:ext uri="{FF2B5EF4-FFF2-40B4-BE49-F238E27FC236}">
                <a16:creationId xmlns:a16="http://schemas.microsoft.com/office/drawing/2014/main" id="{61EF1314-E2C1-86A4-2AA3-6D3BF448D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9B274C5-7260-C856-EF50-D1CEDB35F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A87BFC-E8D0-44BE-8A18-13B3AB4890F5}" type="slidenum">
              <a:rPr lang="en-US" smtClean="0"/>
              <a:t>‹#›</a:t>
            </a:fld>
            <a:endParaRPr lang="en-US" dirty="0"/>
          </a:p>
        </p:txBody>
      </p:sp>
    </p:spTree>
    <p:extLst>
      <p:ext uri="{BB962C8B-B14F-4D97-AF65-F5344CB8AC3E}">
        <p14:creationId xmlns:p14="http://schemas.microsoft.com/office/powerpoint/2010/main" val="324117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8E97C3-E778-C3F3-7FAF-DCE6A019D33A}"/>
              </a:ext>
            </a:extLst>
          </p:cNvPr>
          <p:cNvSpPr>
            <a:spLocks noGrp="1"/>
          </p:cNvSpPr>
          <p:nvPr>
            <p:ph type="ctrTitle"/>
          </p:nvPr>
        </p:nvSpPr>
        <p:spPr>
          <a:xfrm>
            <a:off x="838200" y="451381"/>
            <a:ext cx="10512552" cy="4066540"/>
          </a:xfrm>
        </p:spPr>
        <p:txBody>
          <a:bodyPr anchor="b">
            <a:normAutofit/>
          </a:bodyPr>
          <a:lstStyle/>
          <a:p>
            <a:pPr algn="l"/>
            <a:r>
              <a:rPr lang="en-US" sz="6600" dirty="0"/>
              <a:t>March PLWG Update</a:t>
            </a:r>
          </a:p>
        </p:txBody>
      </p:sp>
      <p:sp>
        <p:nvSpPr>
          <p:cNvPr id="3" name="Subtitle 2">
            <a:extLst>
              <a:ext uri="{FF2B5EF4-FFF2-40B4-BE49-F238E27FC236}">
                <a16:creationId xmlns:a16="http://schemas.microsoft.com/office/drawing/2014/main" id="{5C305B1D-E78C-D580-1CB3-7945DFEF4DCD}"/>
              </a:ext>
            </a:extLst>
          </p:cNvPr>
          <p:cNvSpPr>
            <a:spLocks noGrp="1"/>
          </p:cNvSpPr>
          <p:nvPr>
            <p:ph type="subTitle" idx="1"/>
          </p:nvPr>
        </p:nvSpPr>
        <p:spPr>
          <a:xfrm>
            <a:off x="838199" y="4983276"/>
            <a:ext cx="10512552" cy="1126680"/>
          </a:xfrm>
        </p:spPr>
        <p:txBody>
          <a:bodyPr>
            <a:normAutofit fontScale="92500" lnSpcReduction="20000"/>
          </a:bodyPr>
          <a:lstStyle/>
          <a:p>
            <a:pPr algn="l"/>
            <a:r>
              <a:rPr lang="en-US" sz="2400" dirty="0"/>
              <a:t>Mina Turner, PLWG Chair</a:t>
            </a:r>
          </a:p>
          <a:p>
            <a:pPr algn="l"/>
            <a:r>
              <a:rPr lang="en-US" sz="2400" dirty="0"/>
              <a:t>Kiran Kota, PLWG Vice-Chair</a:t>
            </a:r>
          </a:p>
          <a:p>
            <a:pPr algn="l"/>
            <a:r>
              <a:rPr lang="en-US" dirty="0"/>
              <a:t>April 2</a:t>
            </a:r>
            <a:r>
              <a:rPr lang="en-US" baseline="30000" dirty="0"/>
              <a:t>th</a:t>
            </a:r>
            <a:r>
              <a:rPr lang="en-US" dirty="0"/>
              <a:t>, 2026</a:t>
            </a:r>
            <a:endParaRPr lang="en-US" sz="2400" dirty="0"/>
          </a:p>
        </p:txBody>
      </p:sp>
      <p:sp>
        <p:nvSpPr>
          <p:cNvPr id="34"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972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85660" y="330128"/>
            <a:ext cx="11096739" cy="6246518"/>
          </a:xfrm>
        </p:spPr>
        <p:txBody>
          <a:bodyPr>
            <a:normAutofit/>
          </a:bodyPr>
          <a:lstStyle/>
          <a:p>
            <a:pPr marL="0" indent="0">
              <a:lnSpc>
                <a:spcPct val="110000"/>
              </a:lnSpc>
              <a:spcBef>
                <a:spcPts val="2400"/>
              </a:spcBef>
              <a:spcAft>
                <a:spcPts val="1200"/>
              </a:spcAft>
              <a:buNone/>
            </a:pPr>
            <a:r>
              <a:rPr lang="en-US" sz="2400" b="1" dirty="0">
                <a:cs typeface="Times New Roman" panose="02020603050405020304" pitchFamily="18" charset="0"/>
              </a:rPr>
              <a:t>PGRR 128, Regional Planning Group Review of Grid Enhancing Technologies </a:t>
            </a:r>
          </a:p>
          <a:p>
            <a:pPr marL="800100" lvl="1" indent="-342900">
              <a:spcAft>
                <a:spcPts val="1200"/>
              </a:spcAft>
            </a:pPr>
            <a:r>
              <a:rPr lang="en-US" altLang="en-US" sz="1900" dirty="0"/>
              <a:t>No discussion on March 6</a:t>
            </a:r>
            <a:r>
              <a:rPr lang="en-US" altLang="en-US" sz="1900" baseline="30000" dirty="0"/>
              <a:t>th</a:t>
            </a:r>
            <a:r>
              <a:rPr lang="en-US" altLang="en-US" sz="1900" dirty="0"/>
              <a:t> PLWG meeting. Tabled till April for further discussion.</a:t>
            </a:r>
          </a:p>
          <a:p>
            <a:pPr marL="0" indent="0">
              <a:lnSpc>
                <a:spcPct val="100000"/>
              </a:lnSpc>
              <a:spcBef>
                <a:spcPts val="2400"/>
              </a:spcBef>
              <a:spcAft>
                <a:spcPts val="1200"/>
              </a:spcAft>
              <a:buNone/>
            </a:pPr>
            <a:r>
              <a:rPr lang="en-US" sz="2400" b="1" dirty="0">
                <a:cs typeface="Times New Roman" panose="02020603050405020304" pitchFamily="18" charset="0"/>
              </a:rPr>
              <a:t>PGRR 130 - Related to NPRR 1295, GTC Exit Solutions</a:t>
            </a:r>
          </a:p>
          <a:p>
            <a:pPr marL="800100" lvl="1" indent="-342900"/>
            <a:r>
              <a:rPr lang="en-US" sz="1900" dirty="0"/>
              <a:t>Sponsor gave an update that possible language changes may be brought in draft form at the next meeting. Still in conversations with ERCOT.</a:t>
            </a:r>
          </a:p>
          <a:p>
            <a:pPr marL="800100" lvl="1" indent="-342900"/>
            <a:r>
              <a:rPr lang="en-US" sz="2000" dirty="0"/>
              <a:t>Encouraging input from the resource adequacy team to quantify the value of uncorking generation behind GTCs is in the proof-of-concept stage. *</a:t>
            </a:r>
            <a:endParaRPr lang="en-US" sz="1900" dirty="0"/>
          </a:p>
          <a:p>
            <a:pPr marL="800100" lvl="1" indent="-342900"/>
            <a:r>
              <a:rPr lang="en-US" sz="1900" dirty="0"/>
              <a:t>Operational concerns from ERCOT regarding the growing number of GTCs (22 added over the last 11 years) underscore the importance of resolving this issue.</a:t>
            </a:r>
          </a:p>
          <a:p>
            <a:pPr marL="800100" lvl="1" indent="-342900"/>
            <a:r>
              <a:rPr lang="en-US" sz="1900" dirty="0"/>
              <a:t>PGRR tabled another month for further discussion</a:t>
            </a:r>
          </a:p>
          <a:p>
            <a:pPr marL="0" indent="0">
              <a:spcBef>
                <a:spcPts val="2400"/>
              </a:spcBef>
              <a:spcAft>
                <a:spcPts val="1200"/>
              </a:spcAft>
              <a:buNone/>
            </a:pPr>
            <a:r>
              <a:rPr lang="en-US" sz="2400" b="1" dirty="0">
                <a:cs typeface="Times New Roman" panose="02020603050405020304" pitchFamily="18" charset="0"/>
              </a:rPr>
              <a:t>PGRR 134 – Interconnection Studies Reform for Dispatchable Loads</a:t>
            </a:r>
          </a:p>
          <a:p>
            <a:pPr lvl="1"/>
            <a:r>
              <a:rPr lang="en-US" sz="1900" dirty="0"/>
              <a:t>No representatives of V-wires present to discuss comments. </a:t>
            </a:r>
          </a:p>
          <a:p>
            <a:pPr lvl="1"/>
            <a:r>
              <a:rPr lang="en-US" sz="1900" dirty="0"/>
              <a:t>PGRR remains tabled at PLWG.</a:t>
            </a:r>
          </a:p>
          <a:p>
            <a:pPr marL="457200" lvl="1" indent="0">
              <a:buNone/>
            </a:pPr>
            <a:endParaRPr lang="en-US" sz="2300" dirty="0"/>
          </a:p>
          <a:p>
            <a:pPr lvl="1"/>
            <a:endParaRPr lang="en-US" sz="2100" dirty="0"/>
          </a:p>
          <a:p>
            <a:pPr marL="457200" lvl="1" indent="0">
              <a:buNone/>
            </a:pPr>
            <a:endParaRPr lang="en-US" sz="2100" dirty="0"/>
          </a:p>
          <a:p>
            <a:pPr marL="457200" lvl="1" indent="0">
              <a:buNone/>
            </a:pPr>
            <a:endParaRPr lang="en-US" b="1" dirty="0">
              <a:cs typeface="Times New Roman" panose="02020603050405020304" pitchFamily="18" charset="0"/>
            </a:endParaRPr>
          </a:p>
        </p:txBody>
      </p:sp>
    </p:spTree>
    <p:extLst>
      <p:ext uri="{BB962C8B-B14F-4D97-AF65-F5344CB8AC3E}">
        <p14:creationId xmlns:p14="http://schemas.microsoft.com/office/powerpoint/2010/main" val="1085470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A4038-2D35-ED52-34DC-9682B604B1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D8A3E4-9F40-3175-E339-34E689121801}"/>
              </a:ext>
            </a:extLst>
          </p:cNvPr>
          <p:cNvSpPr>
            <a:spLocks noGrp="1"/>
          </p:cNvSpPr>
          <p:nvPr>
            <p:ph idx="1"/>
          </p:nvPr>
        </p:nvSpPr>
        <p:spPr>
          <a:xfrm>
            <a:off x="490537" y="277990"/>
            <a:ext cx="11210925" cy="5771117"/>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140 – Related to NPRR1317, Creation of Non-Settled Generator (NSG) and Clarification of the Types, Usage, and Registration of Distributed Generation</a:t>
            </a:r>
          </a:p>
          <a:p>
            <a:pPr lvl="1"/>
            <a:r>
              <a:rPr lang="en-US" sz="1900" dirty="0"/>
              <a:t>ERCOT is reviewing comments received from Priority Power. Priority Power met with ERCOT to discuss the PGRR and NPRR. Follow up is needed for how non-settled generators under 10 MW. </a:t>
            </a:r>
          </a:p>
          <a:p>
            <a:pPr lvl="1"/>
            <a:r>
              <a:rPr lang="en-US" sz="1900" dirty="0"/>
              <a:t>ERCOT is continuing internal discussions and expects to have comments at a future meeting.</a:t>
            </a:r>
          </a:p>
          <a:p>
            <a:pPr marL="685800" lvl="2">
              <a:spcBef>
                <a:spcPts val="1000"/>
              </a:spcBef>
            </a:pPr>
            <a:r>
              <a:rPr lang="en-US" sz="1900" dirty="0"/>
              <a:t>PGRR remains tabled at PLWG.</a:t>
            </a:r>
          </a:p>
          <a:p>
            <a:pPr marL="0" indent="0">
              <a:spcBef>
                <a:spcPts val="2400"/>
              </a:spcBef>
              <a:spcAft>
                <a:spcPts val="1200"/>
              </a:spcAft>
              <a:buNone/>
            </a:pPr>
            <a:r>
              <a:rPr lang="en-US" sz="2400" b="1" dirty="0">
                <a:cs typeface="Times New Roman" panose="02020603050405020304" pitchFamily="18" charset="0"/>
              </a:rPr>
              <a:t>PGRR 141 – Large Load Interconnection Study Reform for Substantiated Load</a:t>
            </a:r>
          </a:p>
          <a:p>
            <a:pPr lvl="1"/>
            <a:r>
              <a:rPr lang="en-US" sz="1900" dirty="0"/>
              <a:t>Sponsor  reported no updates since last discussion. Based on communications with ERCOT at batch study workshops, ERCOT does not appear interested in modifying the PGRR115 process. </a:t>
            </a:r>
          </a:p>
          <a:p>
            <a:pPr lvl="1"/>
            <a:r>
              <a:rPr lang="en-US" sz="1900" dirty="0"/>
              <a:t>Sponsor indicated it is appropriate to keep PGRR141 tabled but noted the ideas in PGRR141 remain relevant to discussions around the batch process.</a:t>
            </a:r>
          </a:p>
          <a:p>
            <a:pPr lvl="1"/>
            <a:r>
              <a:rPr lang="en-US" sz="1900" dirty="0"/>
              <a:t>Continue to be tabled at PLWG. </a:t>
            </a:r>
          </a:p>
          <a:p>
            <a:pPr marL="228600" lvl="1">
              <a:spcBef>
                <a:spcPts val="1000"/>
              </a:spcBef>
            </a:pPr>
            <a:endParaRPr lang="en-US" sz="1900" dirty="0"/>
          </a:p>
          <a:p>
            <a:pPr marL="0" indent="0">
              <a:spcBef>
                <a:spcPts val="2400"/>
              </a:spcBef>
              <a:spcAft>
                <a:spcPts val="1200"/>
              </a:spcAft>
              <a:buNone/>
            </a:pPr>
            <a:endParaRPr lang="en-US" sz="2300" dirty="0"/>
          </a:p>
        </p:txBody>
      </p:sp>
    </p:spTree>
    <p:extLst>
      <p:ext uri="{BB962C8B-B14F-4D97-AF65-F5344CB8AC3E}">
        <p14:creationId xmlns:p14="http://schemas.microsoft.com/office/powerpoint/2010/main" val="167177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8BD19E-0AB0-591B-0A4D-50633CDA5315}"/>
              </a:ext>
            </a:extLst>
          </p:cNvPr>
          <p:cNvSpPr>
            <a:spLocks noGrp="1"/>
          </p:cNvSpPr>
          <p:nvPr>
            <p:ph idx="1"/>
          </p:nvPr>
        </p:nvSpPr>
        <p:spPr>
          <a:xfrm>
            <a:off x="838200" y="257908"/>
            <a:ext cx="10515600" cy="5919055"/>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142 – </a:t>
            </a:r>
            <a:r>
              <a:rPr lang="en-US" b="1" dirty="0"/>
              <a:t>In-Kind Definition for Generation</a:t>
            </a:r>
            <a:endParaRPr lang="en-US" sz="2400" b="1" dirty="0">
              <a:cs typeface="Times New Roman" panose="02020603050405020304" pitchFamily="18" charset="0"/>
            </a:endParaRPr>
          </a:p>
          <a:p>
            <a:pPr lvl="1"/>
            <a:r>
              <a:rPr lang="en-US" sz="1900" dirty="0"/>
              <a:t>Sponsor introduced the PGRR. Presented at ROS the day before. Term 'in</a:t>
            </a:r>
            <a:r>
              <a:rPr lang="en-US" dirty="0"/>
              <a:t> </a:t>
            </a:r>
            <a:r>
              <a:rPr lang="en-US" sz="1900" dirty="0"/>
              <a:t>kind' for generation equipment replacement in two scenarios: (1) replacing equipment with the same or similar specifications when the original model is no longer manufactured; and (2) replacing equipment from a defunct manufacturer with a comparable alternative. </a:t>
            </a:r>
          </a:p>
          <a:p>
            <a:pPr lvl="1"/>
            <a:r>
              <a:rPr lang="en-US" sz="1900" dirty="0" err="1"/>
              <a:t>Vistra</a:t>
            </a:r>
            <a:r>
              <a:rPr lang="en-US" sz="1900" dirty="0"/>
              <a:t> expressed support for the PGRR. Did propose to move language to Section 2 as suggested by CPS. Sponsor open to making changes. </a:t>
            </a:r>
          </a:p>
          <a:p>
            <a:pPr lvl="1"/>
            <a:r>
              <a:rPr lang="en-US" sz="1900" dirty="0"/>
              <a:t>ERCOT's resource integration and dynamics teams have concerns about the breadth of the definition and whether it could be applied to replacement of an entire facility. ERCOT requested additional time to review the language and indicated ERCOT's legal team may need to be involved.</a:t>
            </a:r>
          </a:p>
          <a:p>
            <a:pPr lvl="1"/>
            <a:r>
              <a:rPr lang="en-US" sz="1900" dirty="0"/>
              <a:t>Discussion on placement of the language was deferred pending ERCOT review</a:t>
            </a:r>
          </a:p>
          <a:p>
            <a:pPr lvl="1"/>
            <a:r>
              <a:rPr lang="en-US" sz="1900" dirty="0"/>
              <a:t>Sponsor plans to file updated language moving the definition to section 2. </a:t>
            </a:r>
          </a:p>
          <a:p>
            <a:pPr lvl="1"/>
            <a:r>
              <a:rPr lang="en-US" sz="1900" dirty="0"/>
              <a:t>ERCOT to review and provide feedback.</a:t>
            </a:r>
          </a:p>
          <a:p>
            <a:pPr lvl="1"/>
            <a:r>
              <a:rPr lang="en-US" sz="1900" dirty="0"/>
              <a:t>Continue to be tabled at PLWG.</a:t>
            </a:r>
          </a:p>
          <a:p>
            <a:pPr marL="0" indent="0">
              <a:spcBef>
                <a:spcPts val="2400"/>
              </a:spcBef>
              <a:spcAft>
                <a:spcPts val="1200"/>
              </a:spcAft>
              <a:buNone/>
            </a:pPr>
            <a:endParaRPr lang="en-US" sz="1900" dirty="0"/>
          </a:p>
        </p:txBody>
      </p:sp>
    </p:spTree>
    <p:extLst>
      <p:ext uri="{BB962C8B-B14F-4D97-AF65-F5344CB8AC3E}">
        <p14:creationId xmlns:p14="http://schemas.microsoft.com/office/powerpoint/2010/main" val="397034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98B62-DF77-CEEC-825E-1C99DE47C2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1A2C9-6790-8293-E346-E117B50357F1}"/>
              </a:ext>
            </a:extLst>
          </p:cNvPr>
          <p:cNvSpPr>
            <a:spLocks noGrp="1"/>
          </p:cNvSpPr>
          <p:nvPr>
            <p:ph idx="1"/>
          </p:nvPr>
        </p:nvSpPr>
        <p:spPr>
          <a:xfrm>
            <a:off x="838200" y="257908"/>
            <a:ext cx="10515600" cy="5919055"/>
          </a:xfrm>
        </p:spPr>
        <p:txBody>
          <a:bodyPr>
            <a:normAutofit fontScale="92500" lnSpcReduction="10000"/>
          </a:bodyPr>
          <a:lstStyle/>
          <a:p>
            <a:pPr marL="0" indent="0">
              <a:spcBef>
                <a:spcPts val="2400"/>
              </a:spcBef>
              <a:spcAft>
                <a:spcPts val="1200"/>
              </a:spcAft>
              <a:buNone/>
            </a:pPr>
            <a:r>
              <a:rPr lang="en-US" sz="2400" b="1" dirty="0">
                <a:cs typeface="Times New Roman" panose="02020603050405020304" pitchFamily="18" charset="0"/>
              </a:rPr>
              <a:t>PGRR 144 –  Dynamic Model Submission and Review Requirements for Large Loads Including Large Electronic Loads</a:t>
            </a:r>
          </a:p>
          <a:p>
            <a:pPr lvl="1"/>
            <a:r>
              <a:rPr lang="en-US" sz="1900" dirty="0"/>
              <a:t>ERCOT presented the PGRR which was previously introduced at LLWG. Addresses concerns due to the large volume and complexity of large load interconnections including unexpected load loss events observed since 2022.</a:t>
            </a:r>
          </a:p>
          <a:p>
            <a:pPr lvl="1"/>
            <a:r>
              <a:rPr lang="en-US" sz="1900" dirty="0"/>
              <a:t>The PGRR has three key components: </a:t>
            </a:r>
          </a:p>
          <a:p>
            <a:pPr lvl="2"/>
            <a:r>
              <a:rPr lang="en-US" sz="1500" dirty="0"/>
              <a:t>(1) clarification of dynamic data submission requirements, including required use of PSSE, TSAT, and PSCAD models; </a:t>
            </a:r>
          </a:p>
          <a:p>
            <a:pPr lvl="2"/>
            <a:r>
              <a:rPr lang="en-US" sz="1500" dirty="0"/>
              <a:t>(2) establishment of model review checkpoints tied to key milestones in the interconnection process (before the stability study, before the QSA, and before energization for large electronic loads); and </a:t>
            </a:r>
          </a:p>
          <a:p>
            <a:pPr lvl="2"/>
            <a:r>
              <a:rPr lang="en-US" sz="1500" dirty="0"/>
              <a:t>(3) a requirement for existing large electronic loads to go through an interconnection review process before making material changes that could affect ride-through capability</a:t>
            </a:r>
          </a:p>
          <a:p>
            <a:pPr lvl="1"/>
            <a:r>
              <a:rPr lang="en-US" sz="1900" dirty="0"/>
              <a:t>MQT (Model Quality Test) and CMV ( Converter Model Validation Tests) are required for large electronic loads and will be used to evaluate compliance with performance requirements proposed in NOGRR282. For non-large-electronic loads, MQTs are requested for data collection purposes only at this time.</a:t>
            </a:r>
          </a:p>
          <a:p>
            <a:pPr lvl="1"/>
            <a:r>
              <a:rPr lang="en-US" sz="1900" dirty="0"/>
              <a:t>Concern with model review since final designs not available till 180 days before energization, interaction with batch study process i.e., ERCOT capacity to review models in time.</a:t>
            </a:r>
          </a:p>
          <a:p>
            <a:pPr lvl="1"/>
            <a:r>
              <a:rPr lang="en-US" sz="1900" dirty="0" err="1"/>
              <a:t>Vistra</a:t>
            </a:r>
            <a:r>
              <a:rPr lang="en-US" sz="1900" dirty="0"/>
              <a:t> asked about Hut 8 comments requesting limiting requirements to large loads and removing provisions requiring those loads to go through the interconnection process for equipment upgrades.</a:t>
            </a:r>
          </a:p>
          <a:p>
            <a:pPr lvl="1"/>
            <a:r>
              <a:rPr lang="en-US" sz="1900" dirty="0"/>
              <a:t>ERCOT to review stakeholder comments and prepare responses. </a:t>
            </a:r>
          </a:p>
          <a:p>
            <a:pPr lvl="1"/>
            <a:r>
              <a:rPr lang="en-US" sz="1900" dirty="0"/>
              <a:t>Continue to be tabled at PLWG.</a:t>
            </a:r>
          </a:p>
          <a:p>
            <a:pPr marL="0" indent="0">
              <a:spcBef>
                <a:spcPts val="2400"/>
              </a:spcBef>
              <a:spcAft>
                <a:spcPts val="1200"/>
              </a:spcAft>
              <a:buNone/>
            </a:pPr>
            <a:endParaRPr lang="en-US" sz="1900" dirty="0"/>
          </a:p>
        </p:txBody>
      </p:sp>
    </p:spTree>
    <p:extLst>
      <p:ext uri="{BB962C8B-B14F-4D97-AF65-F5344CB8AC3E}">
        <p14:creationId xmlns:p14="http://schemas.microsoft.com/office/powerpoint/2010/main" val="98233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53668-67B6-F05F-B669-88930EE67E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E34B3F-AAE7-17AA-79E0-3A1776B48263}"/>
              </a:ext>
            </a:extLst>
          </p:cNvPr>
          <p:cNvSpPr>
            <a:spLocks noGrp="1"/>
          </p:cNvSpPr>
          <p:nvPr>
            <p:ph idx="1"/>
          </p:nvPr>
        </p:nvSpPr>
        <p:spPr>
          <a:xfrm>
            <a:off x="838200" y="257908"/>
            <a:ext cx="10515600" cy="5919055"/>
          </a:xfrm>
        </p:spPr>
        <p:txBody>
          <a:bodyPr>
            <a:normAutofit/>
          </a:bodyPr>
          <a:lstStyle/>
          <a:p>
            <a:pPr marL="0" indent="0">
              <a:spcBef>
                <a:spcPts val="2400"/>
              </a:spcBef>
              <a:spcAft>
                <a:spcPts val="1200"/>
              </a:spcAft>
              <a:buNone/>
            </a:pPr>
            <a:r>
              <a:rPr lang="en-US" sz="2400" b="1" dirty="0">
                <a:cs typeface="Times New Roman" panose="02020603050405020304" pitchFamily="18" charset="0"/>
              </a:rPr>
              <a:t>ERCOT Large Load Batch Study Workshop Update	</a:t>
            </a:r>
          </a:p>
          <a:p>
            <a:pPr lvl="1">
              <a:spcAft>
                <a:spcPts val="1200"/>
              </a:spcAft>
            </a:pPr>
            <a:r>
              <a:rPr lang="en-US" sz="1900" dirty="0"/>
              <a:t>ERCOT provided a status update on the batch study process. Following PUC direction in February, ERCOT released PGRR145 and NPRR1325 to implement a batch zero process to address the existing interconnection backlog.</a:t>
            </a:r>
          </a:p>
          <a:p>
            <a:pPr lvl="1"/>
            <a:r>
              <a:rPr lang="en-US" sz="1900" dirty="0"/>
              <a:t>Four all-day workshops remain (March 10, 24, 30, and April 9), targeting a PRS/ROS vote in May and Board approval in mid-May.</a:t>
            </a:r>
          </a:p>
          <a:p>
            <a:pPr lvl="1"/>
            <a:r>
              <a:rPr lang="en-US" sz="1900" dirty="0"/>
              <a:t>ERCOT is also exploring separate revision requests for controllable load resources and bring-your-own-generation facilities.</a:t>
            </a:r>
          </a:p>
          <a:p>
            <a:pPr lvl="1"/>
            <a:r>
              <a:rPr lang="en-US" sz="1900" dirty="0"/>
              <a:t>Stakeholders encouraged to attend workshops.</a:t>
            </a:r>
          </a:p>
          <a:p>
            <a:pPr lvl="1"/>
            <a:r>
              <a:rPr lang="en-US" sz="1900" dirty="0"/>
              <a:t>ERCOT to address intersecting PGRR timelines at the next workshop.</a:t>
            </a:r>
          </a:p>
          <a:p>
            <a:pPr lvl="1"/>
            <a:r>
              <a:rPr lang="en-US" sz="1900" dirty="0"/>
              <a:t>Information only - no action required at PLWG.</a:t>
            </a:r>
          </a:p>
          <a:p>
            <a:pPr marL="0" indent="0">
              <a:spcBef>
                <a:spcPts val="2400"/>
              </a:spcBef>
              <a:spcAft>
                <a:spcPts val="1200"/>
              </a:spcAft>
              <a:buNone/>
            </a:pPr>
            <a:endParaRPr lang="en-US" sz="1900" dirty="0"/>
          </a:p>
        </p:txBody>
      </p:sp>
    </p:spTree>
    <p:extLst>
      <p:ext uri="{BB962C8B-B14F-4D97-AF65-F5344CB8AC3E}">
        <p14:creationId xmlns:p14="http://schemas.microsoft.com/office/powerpoint/2010/main" val="2934806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4E07F-5D54-F862-4852-B377716A124E}"/>
              </a:ext>
            </a:extLst>
          </p:cNvPr>
          <p:cNvSpPr>
            <a:spLocks noGrp="1"/>
          </p:cNvSpPr>
          <p:nvPr>
            <p:ph idx="1"/>
          </p:nvPr>
        </p:nvSpPr>
        <p:spPr>
          <a:xfrm>
            <a:off x="407540" y="289358"/>
            <a:ext cx="10515600" cy="6334180"/>
          </a:xfrm>
        </p:spPr>
        <p:txBody>
          <a:bodyPr>
            <a:normAutofit/>
          </a:bodyPr>
          <a:lstStyle/>
          <a:p>
            <a:pPr marL="0" indent="0">
              <a:spcBef>
                <a:spcPts val="2400"/>
              </a:spcBef>
              <a:spcAft>
                <a:spcPts val="1200"/>
              </a:spcAft>
              <a:buNone/>
            </a:pPr>
            <a:r>
              <a:rPr lang="en-US" sz="2400" b="1" dirty="0">
                <a:cs typeface="Times New Roman" panose="02020603050405020304" pitchFamily="18" charset="0"/>
              </a:rPr>
              <a:t>Tabled Items</a:t>
            </a:r>
            <a:endParaRPr lang="en-US" sz="2100" b="1" dirty="0">
              <a:cs typeface="Times New Roman" panose="02020603050405020304" pitchFamily="18" charset="0"/>
            </a:endParaRPr>
          </a:p>
          <a:p>
            <a:pPr>
              <a:spcBef>
                <a:spcPts val="2400"/>
              </a:spcBef>
              <a:spcAft>
                <a:spcPts val="1200"/>
              </a:spcAft>
            </a:pPr>
            <a:r>
              <a:rPr lang="en-US" sz="2100" dirty="0">
                <a:cs typeface="Times New Roman" panose="02020603050405020304" pitchFamily="18" charset="0"/>
              </a:rPr>
              <a:t>NPRR 1286 – Establish Multi-Value Criteria for Resiliency Related Transmission Project Evaluation – Sponsor still in conversation with ERCOT.</a:t>
            </a:r>
          </a:p>
          <a:p>
            <a:pPr>
              <a:spcBef>
                <a:spcPts val="2400"/>
              </a:spcBef>
              <a:spcAft>
                <a:spcPts val="1200"/>
              </a:spcAft>
            </a:pPr>
            <a:r>
              <a:rPr lang="en-US" sz="2100" dirty="0">
                <a:cs typeface="Times New Roman" panose="02020603050405020304" pitchFamily="18" charset="0"/>
              </a:rPr>
              <a:t>PGRR 126- Related to NPRR 1284</a:t>
            </a:r>
          </a:p>
          <a:p>
            <a:pPr>
              <a:spcBef>
                <a:spcPts val="2400"/>
              </a:spcBef>
              <a:spcAft>
                <a:spcPts val="1200"/>
              </a:spcAft>
            </a:pPr>
            <a:r>
              <a:rPr lang="en-US" sz="2100" dirty="0">
                <a:cs typeface="Times New Roman" panose="02020603050405020304" pitchFamily="18" charset="0"/>
              </a:rPr>
              <a:t>PGRR 122 -Reliability Performance Criteria for Loss of Load – Pending ongoing large load conversations.</a:t>
            </a:r>
          </a:p>
          <a:p>
            <a:pPr>
              <a:spcBef>
                <a:spcPts val="2400"/>
              </a:spcBef>
              <a:spcAft>
                <a:spcPts val="1200"/>
              </a:spcAft>
            </a:pPr>
            <a:r>
              <a:rPr lang="en-US" sz="2100" dirty="0">
                <a:cs typeface="Times New Roman" panose="02020603050405020304" pitchFamily="18" charset="0"/>
              </a:rPr>
              <a:t>PGRR 124 - ESR Maintenance Exception to Modifications- Sponsor would like to continue to table while they have conversations with ERCOT.</a:t>
            </a:r>
            <a:endParaRPr lang="en-US" sz="2500" dirty="0"/>
          </a:p>
        </p:txBody>
      </p:sp>
    </p:spTree>
    <p:extLst>
      <p:ext uri="{BB962C8B-B14F-4D97-AF65-F5344CB8AC3E}">
        <p14:creationId xmlns:p14="http://schemas.microsoft.com/office/powerpoint/2010/main" val="1848368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EEEDE-776B-A351-B35D-59A1A255CFF0}"/>
              </a:ext>
            </a:extLst>
          </p:cNvPr>
          <p:cNvSpPr>
            <a:spLocks noGrp="1"/>
          </p:cNvSpPr>
          <p:nvPr>
            <p:ph type="title"/>
          </p:nvPr>
        </p:nvSpPr>
        <p:spPr>
          <a:xfrm>
            <a:off x="702013" y="2485755"/>
            <a:ext cx="10515600" cy="1325563"/>
          </a:xfrm>
        </p:spPr>
        <p:txBody>
          <a:bodyPr/>
          <a:lstStyle/>
          <a:p>
            <a:r>
              <a:rPr lang="en-US" dirty="0"/>
              <a:t>Questions ?</a:t>
            </a:r>
          </a:p>
        </p:txBody>
      </p:sp>
    </p:spTree>
    <p:extLst>
      <p:ext uri="{BB962C8B-B14F-4D97-AF65-F5344CB8AC3E}">
        <p14:creationId xmlns:p14="http://schemas.microsoft.com/office/powerpoint/2010/main" val="3845491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NzExNDI8L1VzZXJOYW1lPjxEYXRlVGltZT44LzUvMjAyNSA5OjQ2OjQxIFBNPC9EYXRlVGltZT48TGFiZWxTdHJpbmc+VW5jYXRlZ29yaXplZDwvTGFiZWxTdHJpbmc+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PGVsZW1lbnQgdWlkPSJkMTRmNWMzNi1mNDRhLTQzMTUtYjQzOC0wMDVjZmU4ZjA2OWYiIHZhbHVlPSIiIHhtbG5zPSJodHRwOi8vd3d3LmJvbGRvbmphbWVzLmNvbS8yMDA4LzAxL3NpZS9pbnRlcm5hbC9sYWJlbCIgLz48L3Npc2w+PFVzZXJOYW1lPkNPUlBcczI0NTUxMTwvVXNlck5hbWU+PERhdGVUaW1lPjEyLzIvMjAyNSAxMjoxNDowOSBBTTwvRGF0ZVRpbWU+PExhYmVsU3RyaW5nPkFFUCBQdWJsaWM8L0xhYmVsU3RyaW5nPjwvaXRlbT48L2xhYmVsSGlzdG9yeT4=</Value>
</WrappedLabelHistory>
</file>

<file path=customXml/item2.xml><?xml version="1.0" encoding="utf-8"?>
<sisl xmlns:xsd="http://www.w3.org/2001/XMLSchema" xmlns:xsi="http://www.w3.org/2001/XMLSchema-instance" xmlns="http://www.boldonjames.com/2008/01/sie/internal/label" sislVersion="0" policy="e9c0b8d7-bdb4-4fd3-b62a-f50327aaefce" origin="userSelected">
  <element uid="c5f8eb12-5b27-439d-aaa6-3402af626fa3" value=""/>
  <element uid="d14f5c36-f44a-4315-b438-005cfe8f069f" value=""/>
</sisl>
</file>

<file path=customXml/itemProps1.xml><?xml version="1.0" encoding="utf-8"?>
<ds:datastoreItem xmlns:ds="http://schemas.openxmlformats.org/officeDocument/2006/customXml" ds:itemID="{5C5FAABD-A7BB-49A3-93EE-0F642ECD601E}">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4C25F005-A7B4-4C2E-90BC-A8C6713FB06D}">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2339</TotalTime>
  <Words>944</Words>
  <Application>Microsoft Office PowerPoint</Application>
  <PresentationFormat>Widescreen</PresentationFormat>
  <Paragraphs>64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Times New Roman</vt:lpstr>
      <vt:lpstr>Office Theme</vt:lpstr>
      <vt:lpstr>March PLWG Update</vt:lpstr>
      <vt:lpstr>PowerPoint Presentation</vt:lpstr>
      <vt:lpstr>PowerPoint Presentation</vt:lpstr>
      <vt:lpstr>PowerPoint Presentation</vt:lpstr>
      <vt:lpstr>PowerPoint Presentation</vt:lpstr>
      <vt:lpstr>PowerPoint Presentation</vt:lpstr>
      <vt:lpstr>PowerPoint Presentation</vt:lpstr>
      <vt:lpstr>Questions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J Rasmussen</dc:creator>
  <cp:lastModifiedBy>Mina Y Turner</cp:lastModifiedBy>
  <cp:revision>56</cp:revision>
  <dcterms:created xsi:type="dcterms:W3CDTF">2025-08-05T21:34:12Z</dcterms:created>
  <dcterms:modified xsi:type="dcterms:W3CDTF">2026-04-02T00:23:20Z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1f4bbefc-9c7a-432d-a0fb-f215af837196</vt:lpwstr>
  </property>
  <property fmtid="{D5CDD505-2E9C-101B-9397-08002B2CF9AE}" pid="3" name="bjClsUserRVM">
    <vt:lpwstr>[]</vt:lpwstr>
  </property>
  <property fmtid="{D5CDD505-2E9C-101B-9397-08002B2CF9AE}" pid="4" name="bjSaver">
    <vt:lpwstr>qu1yRNhOSqe/tY/UzWUq4LhMNMFil54C</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uid="c5f8eb12-5b27-439d-aaa6-3402af626fa3" value="" /&gt;&lt;element uid="d14f5c36-f44a-4315-b438-005cfe8f069f" value="" /&gt;&lt;/sisl&gt;</vt:lpwstr>
  </property>
  <property fmtid="{D5CDD505-2E9C-101B-9397-08002B2CF9AE}" pid="7" name="bjDocumentSecurityLabel">
    <vt:lpwstr>AEP Public</vt:lpwstr>
  </property>
  <property fmtid="{D5CDD505-2E9C-101B-9397-08002B2CF9AE}" pid="8" name="MSIP_Label_5c34e43d-0b77-4b2c-b224-1b46981ccfdb_SiteId">
    <vt:lpwstr>15f3c881-6b03-4ff6-8559-77bf5177818f</vt:lpwstr>
  </property>
  <property fmtid="{D5CDD505-2E9C-101B-9397-08002B2CF9AE}" pid="9" name="MSIP_Label_5c34e43d-0b77-4b2c-b224-1b46981ccfdb_Name">
    <vt:lpwstr>AEP Public</vt:lpwstr>
  </property>
  <property fmtid="{D5CDD505-2E9C-101B-9397-08002B2CF9AE}" pid="10" name="MSIP_Label_5c34e43d-0b77-4b2c-b224-1b46981ccfdb_Enabled">
    <vt:lpwstr>true</vt:lpwstr>
  </property>
  <property fmtid="{D5CDD505-2E9C-101B-9397-08002B2CF9AE}" pid="11" name="bjLabelHistoryID">
    <vt:lpwstr>{5C5FAABD-A7BB-49A3-93EE-0F642ECD601E}</vt:lpwstr>
  </property>
  <property fmtid="{D5CDD505-2E9C-101B-9397-08002B2CF9AE}" pid="12" name="bjpmDocIH">
    <vt:lpwstr>o3YjrXYXRlfLBgCaCyhgVM3HRrs8ITz0</vt:lpwstr>
  </property>
</Properties>
</file>